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mp4" ContentType="video/mp4"/>
  <Default Extension="png" ContentType="image/png"/>
  <Default Extension="rels" ContentType="application/vnd.openxmlformats-package.relationships+xml"/>
  <Default Extension="svg" ContentType="image/svg+xml"/>
  <Default Extension="vml" ContentType="application/vnd.openxmlformats-officedocument.vmlDrawing"/>
  <Default Extension="xlsb" ContentType="application/vnd.ms-excel.sheet.binary.macroEnabled.12"/>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ags/tag2.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tags/tag3.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charts/chart1.xml" ContentType="application/vnd.openxmlformats-officedocument.drawingml.chart+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charts/chart2.xml" ContentType="application/vnd.openxmlformats-officedocument.drawingml.chart+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charts/chart3.xml" ContentType="application/vnd.openxmlformats-officedocument.drawingml.chart+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charts/chart4.xml" ContentType="application/vnd.openxmlformats-officedocument.drawingml.chart+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charts/chart5.xml" ContentType="application/vnd.openxmlformats-officedocument.drawingml.chart+xml"/>
  <Override PartName="/ppt/charts/chart6.xml" ContentType="application/vnd.openxmlformats-officedocument.drawingml.chart+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charts/chart7.xml" ContentType="application/vnd.openxmlformats-officedocument.drawingml.chart+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charts/chart8.xml" ContentType="application/vnd.openxmlformats-officedocument.drawingml.chart+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charts/chart9.xml" ContentType="application/vnd.openxmlformats-officedocument.drawingml.chart+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charts/chart10.xml" ContentType="application/vnd.openxmlformats-officedocument.drawingml.chart+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charts/chart11.xml" ContentType="application/vnd.openxmlformats-officedocument.drawingml.chart+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charts/chart12.xml" ContentType="application/vnd.openxmlformats-officedocument.drawingml.chart+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charts/chart13.xml" ContentType="application/vnd.openxmlformats-officedocument.drawingml.chart+xml"/>
  <Override PartName="/ppt/charts/chart14.xml" ContentType="application/vnd.openxmlformats-officedocument.drawingml.chart+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charts/chart15.xml" ContentType="application/vnd.openxmlformats-officedocument.drawingml.chart+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charts/chart16.xml" ContentType="application/vnd.openxmlformats-officedocument.drawingml.chart+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charts/chart17.xml" ContentType="application/vnd.openxmlformats-officedocument.drawingml.chart+xml"/>
  <Override PartName="/ppt/charts/chart18.xml" ContentType="application/vnd.openxmlformats-officedocument.drawingml.chart+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charts/chart19.xml" ContentType="application/vnd.openxmlformats-officedocument.drawingml.chart+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charts/chart20.xml" ContentType="application/vnd.openxmlformats-officedocument.drawingml.chart+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charts/chart21.xml" ContentType="application/vnd.openxmlformats-officedocument.drawingml.chart+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charts/chart22.xml" ContentType="application/vnd.openxmlformats-officedocument.drawingml.chart+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charts/chart23.xml" ContentType="application/vnd.openxmlformats-officedocument.drawingml.chart+xml"/>
  <Override PartName="/ppt/charts/chart24.xml" ContentType="application/vnd.openxmlformats-officedocument.drawingml.chart+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heme/themeOverride1.xml" ContentType="application/vnd.openxmlformats-officedocument.themeOverride+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notesSlides/notesSlide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slides/slide1550.xml" ContentType="application/vnd.openxmlformats-officedocument.presentationml.slide+xml"/>
  <Override PartName="/ppt/slides/slide1560.xml" ContentType="application/vnd.openxmlformats-officedocument.presentationml.slide+xml"/>
  <Override PartName="/ppt/slides/slide1570.xml" ContentType="application/vnd.openxmlformats-officedocument.presentationml.slide+xml"/>
  <Override PartName="/ppt/slides/slide1590.xml" ContentType="application/vnd.openxmlformats-officedocument.presentationml.slide+xml"/>
  <Override PartName="/ppt/slides/slide1600.xml" ContentType="application/vnd.openxmlformats-officedocument.presentationml.slide+xml"/>
  <Override PartName="/ppt/slides/slide1580.xml" ContentType="application/vnd.openxmlformats-officedocument.presentationml.slide+xml"/>
  <Override PartName="/ppt/slides/slide370.xml" ContentType="application/vnd.openxmlformats-officedocument.presentationml.slide+xml"/>
  <Override PartName="/ppt/notesSlides/notesSlide30.xml" ContentType="application/vnd.openxmlformats-officedocument.presentationml.notesSlide+xml"/>
  <Override PartName="/ppt/slideLayouts/slideLayout70.xml" ContentType="application/vnd.openxmlformats-officedocument.presentationml.slideLayout+xml"/>
  <Override PartName="/ppt/slides/slide2100.xml" ContentType="application/vnd.openxmlformats-officedocument.presentationml.slide+xml"/>
  <Override PartName="/ppt/notesMasters/notesMaster10.xml" ContentType="application/vnd.openxmlformats-officedocument.presentationml.notesMaster+xml"/>
  <Override PartName="/ppt/slideMasters/slideMaster10.xml" ContentType="application/vnd.openxmlformats-officedocument.presentationml.slideMaster+xml"/>
  <Override PartName="/ppt/slides/slide610.xml" ContentType="application/vnd.openxmlformats-officedocument.presentationml.slide+xml"/>
  <Override PartName="/ppt/slideLayouts/slideLayout12.xml" ContentType="application/vnd.openxmlformats-officedocument.presentationml.slideLayout+xml"/>
  <Override PartName="/ppt/slides/slide510.xml" ContentType="application/vnd.openxmlformats-officedocument.presentationml.slide+xml"/>
  <Override PartName="/ppt/slides/slide410.xml" ContentType="application/vnd.openxmlformats-officedocument.presentationml.slide+xml"/>
  <Override PartName="/ppt/slides/slide3100.xml" ContentType="application/vnd.openxmlformats-officedocument.presentationml.slide+xml"/>
  <Override PartName="/ppt/notesSlides/notesSlide20.xml" ContentType="application/vnd.openxmlformats-officedocument.presentationml.notesSlide+xml"/>
  <Override PartName="/ppt/theme/theme20.xml" ContentType="application/vnd.openxmlformats-officedocument.theme+xml"/>
  <Override PartName="/ppt/slideLayouts/slideLayout80.xml" ContentType="application/vnd.openxmlformats-officedocument.presentationml.slideLayout+xml"/>
  <Override PartName="/ppt/slideLayouts/slideLayout30.xml" ContentType="application/vnd.openxmlformats-officedocument.presentationml.slideLayout+xml"/>
  <Override PartName="/ppt/theme/theme10.xml" ContentType="application/vnd.openxmlformats-officedocument.theme+xml"/>
  <Override PartName="/ppt/slideLayouts/slideLayout20.xml" ContentType="application/vnd.openxmlformats-officedocument.presentationml.slideLayout+xml"/>
  <Override PartName="/ppt/slideLayouts/slideLayout60.xml" ContentType="application/vnd.openxmlformats-officedocument.presentationml.slideLayout+xml"/>
  <Override PartName="/ppt/slideLayouts/slideLayout110.xml" ContentType="application/vnd.openxmlformats-officedocument.presentationml.slideLayout+xml"/>
  <Override PartName="/ppt/slideLayouts/slideLayout50.xml" ContentType="application/vnd.openxmlformats-officedocument.presentationml.slideLayout+xml"/>
  <Override PartName="/ppt/slideLayouts/slideLayout100.xml" ContentType="application/vnd.openxmlformats-officedocument.presentationml.slideLayout+xml"/>
  <Override PartName="/ppt/slideLayouts/slideLayout40.xml" ContentType="application/vnd.openxmlformats-officedocument.presentationml.slideLayout+xml"/>
  <Override PartName="/ppt/slideLayouts/slideLayout90.xml" ContentType="application/vnd.openxmlformats-officedocument.presentationml.slideLayout+xml"/>
  <Override PartName="/ppt/tags/tag2100.xml" ContentType="application/vnd.openxmlformats-officedocument.presentationml.tags+xml"/>
  <Override PartName="/ppt/tags/tag7100.xml" ContentType="application/vnd.openxmlformats-officedocument.presentationml.tags+xml"/>
  <Override PartName="/ppt/slides/slide2500.xml" ContentType="application/vnd.openxmlformats-officedocument.presentationml.slide+xml"/>
  <Override PartName="/ppt/tags/tag6100.xml" ContentType="application/vnd.openxmlformats-officedocument.presentationml.tags+xml"/>
  <Override PartName="/ppt/slides/slide3200.xml" ContentType="application/vnd.openxmlformats-officedocument.presentationml.slide+xml"/>
  <Override PartName="/ppt/slides/slide760.xml" ContentType="application/vnd.openxmlformats-officedocument.presentationml.slide+xml"/>
  <Override PartName="/ppt/slides/slide2200.xml" ContentType="application/vnd.openxmlformats-officedocument.presentationml.slide+xml"/>
  <Override PartName="/ppt/tags/tag5140.xml" ContentType="application/vnd.openxmlformats-officedocument.presentationml.tags+xml"/>
  <Override PartName="/ppt/slides/slide710.xml" ContentType="application/vnd.openxmlformats-officedocument.presentationml.slide+xml"/>
  <Override PartName="/ppt/tags/tag4100.xml" ContentType="application/vnd.openxmlformats-officedocument.presentationml.tags+xml"/>
  <Override PartName="/ppt/slides/slide380.xml" ContentType="application/vnd.openxmlformats-officedocument.presentationml.slide+xml"/>
  <Override PartName="/ppt/slides/slide450.xml" ContentType="application/vnd.openxmlformats-officedocument.presentationml.slide+xml"/>
  <Override PartName="/ppt/slides/slide520.xml" ContentType="application/vnd.openxmlformats-officedocument.presentationml.slide+xml"/>
  <Override PartName="/ppt/slides/slide420.xml" ContentType="application/vnd.openxmlformats-officedocument.presentationml.slide+xml"/>
  <Override PartName="/ppt/tags/tag1010.xml" ContentType="application/vnd.openxmlformats-officedocument.presentationml.tags+xml"/>
  <Override PartName="/ppt/slides/slide2600.xml" ContentType="application/vnd.openxmlformats-officedocument.presentationml.slide+xml"/>
  <Override PartName="/ppt/slides/slide810.xml" ContentType="application/vnd.openxmlformats-officedocument.presentationml.slide+xml"/>
  <Override PartName="/ppt/tags/tag4540.xml" ContentType="application/vnd.openxmlformats-officedocument.presentationml.tags+xml"/>
  <Override PartName="/ppt/slides/slide611.xml" ContentType="application/vnd.openxmlformats-officedocument.presentationml.slide+xml"/>
  <Override PartName="/ppt/slides/slide2300.xml" ContentType="application/vnd.openxmlformats-officedocument.presentationml.slide+xml"/>
  <Override PartName="/ppt/tags/tag810.xml" ContentType="application/vnd.openxmlformats-officedocument.presentationml.tags+xml"/>
  <Override PartName="/ppt/slides/slide390.xml" ContentType="application/vnd.openxmlformats-officedocument.presentationml.slide+xml"/>
  <Override PartName="/ppt/slides/slide470.xml" ContentType="application/vnd.openxmlformats-officedocument.presentationml.slide+xml"/>
  <Override PartName="/ppt/slides/slide530.xml" ContentType="application/vnd.openxmlformats-officedocument.presentationml.slide+xml"/>
  <Override PartName="/ppt/tags/tag1610.xml" ContentType="application/vnd.openxmlformats-officedocument.presentationml.tags+xml"/>
  <Override PartName="/ppt/slides/slide430.xml" ContentType="application/vnd.openxmlformats-officedocument.presentationml.slide+xml"/>
  <Override PartName="/ppt/slides/slide2700.xml" ContentType="application/vnd.openxmlformats-officedocument.presentationml.slide+xml"/>
  <Override PartName="/ppt/slides/slide910.xml" ContentType="application/vnd.openxmlformats-officedocument.presentationml.slide+xml"/>
  <Override PartName="/ppt/slides/slide711.xml" ContentType="application/vnd.openxmlformats-officedocument.presentationml.slide+xml"/>
  <Override PartName="/ppt/slides/slide670.xml" ContentType="application/vnd.openxmlformats-officedocument.presentationml.slide+xml"/>
  <Override PartName="/ppt/slides/slide640.xml" ContentType="application/vnd.openxmlformats-officedocument.presentationml.slide+xml"/>
  <Override PartName="/ppt/slides/slide700.xml" ContentType="application/vnd.openxmlformats-officedocument.presentationml.slide+xml"/>
  <Override PartName="/ppt/slides/slide780.xml" ContentType="application/vnd.openxmlformats-officedocument.presentationml.slide+xml"/>
  <Override PartName="/ppt/slides/slide690.xml" ContentType="application/vnd.openxmlformats-officedocument.presentationml.slide+xml"/>
  <Override PartName="/ppt/slides/slide660.xml" ContentType="application/vnd.openxmlformats-officedocument.presentationml.slide+xml"/>
  <Override PartName="/ppt/slides/slide790.xml" ContentType="application/vnd.openxmlformats-officedocument.presentationml.slide+xml"/>
  <Override PartName="/ppt/slides/slide770.xml" ContentType="application/vnd.openxmlformats-officedocument.presentationml.slide+xml"/>
  <Override PartName="/ppt/slides/slide680.xml" ContentType="application/vnd.openxmlformats-officedocument.presentationml.slide+xml"/>
  <Override PartName="/ppt/slides/slide750.xml" ContentType="application/vnd.openxmlformats-officedocument.presentationml.slide+xml"/>
  <Override PartName="/ppt/slides/slide740.xml" ContentType="application/vnd.openxmlformats-officedocument.presentationml.slide+xml"/>
  <Override PartName="/ppt/slides/slide650.xml" ContentType="application/vnd.openxmlformats-officedocument.presentationml.slide+xml"/>
  <Override PartName="/ppt/slides/slide720.xml" ContentType="application/vnd.openxmlformats-officedocument.presentationml.slide+xml"/>
  <Override PartName="/ppt/slides/slide800.xml" ContentType="application/vnd.openxmlformats-officedocument.presentationml.slide+xml"/>
  <Override PartName="/ppt/slides/slide620.xml" ContentType="application/vnd.openxmlformats-officedocument.presentationml.slide+xml"/>
  <Override PartName="/ppt/slides/slide630.xml" ContentType="application/vnd.openxmlformats-officedocument.presentationml.slide+xml"/>
  <Override PartName="/ppt/slides/slide730.xml" ContentType="application/vnd.openxmlformats-officedocument.presentationml.slide+xml"/>
  <Override PartName="/ppt/slides/slide400.xml" ContentType="application/vnd.openxmlformats-officedocument.presentationml.slide+xml"/>
  <Override PartName="/ppt/tags/tag1510.xml" ContentType="application/vnd.openxmlformats-officedocument.presentationml.tags+xml"/>
  <Override PartName="/ppt/slides/slide511.xml" ContentType="application/vnd.openxmlformats-officedocument.presentationml.slide+xml"/>
  <Override PartName="/ppt/tags/tag1710.xml" ContentType="application/vnd.openxmlformats-officedocument.presentationml.tags+xml"/>
  <Override PartName="/ppt/slides/slide540.xml" ContentType="application/vnd.openxmlformats-officedocument.presentationml.slide+xml"/>
  <Override PartName="/ppt/slides/slide440.xml" ContentType="application/vnd.openxmlformats-officedocument.presentationml.slide+xml"/>
  <Override PartName="/ppt/slides/slide2800.xml" ContentType="application/vnd.openxmlformats-officedocument.presentationml.slide+xml"/>
  <Override PartName="/ppt/slides/slide1010.xml" ContentType="application/vnd.openxmlformats-officedocument.presentationml.slide+xml"/>
  <Override PartName="/ppt/tags/tag4340.xml" ContentType="application/vnd.openxmlformats-officedocument.presentationml.tags+xml"/>
  <Override PartName="/ppt/tags/tag4390.xml" ContentType="application/vnd.openxmlformats-officedocument.presentationml.tags+xml"/>
  <Override PartName="/ppt/tags/tag4470.xml" ContentType="application/vnd.openxmlformats-officedocument.presentationml.tags+xml"/>
  <Override PartName="/ppt/tags/tag4240.xml" ContentType="application/vnd.openxmlformats-officedocument.presentationml.tags+xml"/>
  <Override PartName="/ppt/tags/tag4420.xml" ContentType="application/vnd.openxmlformats-officedocument.presentationml.tags+xml"/>
  <Override PartName="/ppt/tags/tag4280.xml" ContentType="application/vnd.openxmlformats-officedocument.presentationml.tags+xml"/>
  <Override PartName="/ppt/tags/tag4330.xml" ContentType="application/vnd.openxmlformats-officedocument.presentationml.tags+xml"/>
  <Override PartName="/ppt/tags/tag4380.xml" ContentType="application/vnd.openxmlformats-officedocument.presentationml.tags+xml"/>
  <Override PartName="/ppt/tags/tag4460.xml" ContentType="application/vnd.openxmlformats-officedocument.presentationml.tags+xml"/>
  <Override PartName="/ppt/charts/chart100.xml" ContentType="application/vnd.openxmlformats-officedocument.drawingml.chart+xml"/>
  <Override PartName="/ppt/tags/tag4230.xml" ContentType="application/vnd.openxmlformats-officedocument.presentationml.tags+xml"/>
  <Override PartName="/ppt/tags/tag4370.xml" ContentType="application/vnd.openxmlformats-officedocument.presentationml.tags+xml"/>
  <Override PartName="/ppt/tags/tag4410.xml" ContentType="application/vnd.openxmlformats-officedocument.presentationml.tags+xml"/>
  <Override PartName="/ppt/tags/tag4500.xml" ContentType="application/vnd.openxmlformats-officedocument.presentationml.tags+xml"/>
  <Override PartName="/ppt/tags/tag4270.xml" ContentType="application/vnd.openxmlformats-officedocument.presentationml.tags+xml"/>
  <Override PartName="/ppt/tags/tag4320.xml" ContentType="application/vnd.openxmlformats-officedocument.presentationml.tags+xml"/>
  <Override PartName="/ppt/tags/tag4450.xml" ContentType="application/vnd.openxmlformats-officedocument.presentationml.tags+xml"/>
  <Override PartName="/ppt/tags/tag4260.xml" ContentType="application/vnd.openxmlformats-officedocument.presentationml.tags+xml"/>
  <Override PartName="/ppt/tags/tag4360.xml" ContentType="application/vnd.openxmlformats-officedocument.presentationml.tags+xml"/>
  <Override PartName="/ppt/tags/tag4440.xml" ContentType="application/vnd.openxmlformats-officedocument.presentationml.tags+xml"/>
  <Override PartName="/ppt/tags/tag4490.xml" ContentType="application/vnd.openxmlformats-officedocument.presentationml.tags+xml"/>
  <Override PartName="/ppt/tags/tag4310.xml" ContentType="application/vnd.openxmlformats-officedocument.presentationml.tags+xml"/>
  <Override PartName="/ppt/tags/tag4400.xml" ContentType="application/vnd.openxmlformats-officedocument.presentationml.tags+xml"/>
  <Override PartName="/ppt/tags/tag4250.xml" ContentType="application/vnd.openxmlformats-officedocument.presentationml.tags+xml"/>
  <Override PartName="/ppt/tags/tag4300.xml" ContentType="application/vnd.openxmlformats-officedocument.presentationml.tags+xml"/>
  <Override PartName="/ppt/tags/tag4350.xml" ContentType="application/vnd.openxmlformats-officedocument.presentationml.tags+xml"/>
  <Override PartName="/ppt/tags/tag4430.xml" ContentType="application/vnd.openxmlformats-officedocument.presentationml.tags+xml"/>
  <Override PartName="/ppt/tags/tag4480.xml" ContentType="application/vnd.openxmlformats-officedocument.presentationml.tags+xml"/>
  <Override PartName="/ppt/tags/tag4290.xml" ContentType="application/vnd.openxmlformats-officedocument.presentationml.tags+xml"/>
  <Override PartName="/ppt/tags/tag1600.xml" ContentType="application/vnd.openxmlformats-officedocument.presentationml.tags+xml"/>
  <Override PartName="/ppt/tags/tag1650.xml" ContentType="application/vnd.openxmlformats-officedocument.presentationml.tags+xml"/>
  <Override PartName="/ppt/tags/tag1730.xml" ContentType="application/vnd.openxmlformats-officedocument.presentationml.tags+xml"/>
  <Override PartName="/ppt/tags/tag1680.xml" ContentType="application/vnd.openxmlformats-officedocument.presentationml.tags+xml"/>
  <Override PartName="/ppt/tags/tag1540.xml" ContentType="application/vnd.openxmlformats-officedocument.presentationml.tags+xml"/>
  <Override PartName="/ppt/tags/tag1590.xml" ContentType="application/vnd.openxmlformats-officedocument.presentationml.tags+xml"/>
  <Override PartName="/ppt/tags/tag1640.xml" ContentType="application/vnd.openxmlformats-officedocument.presentationml.tags+xml"/>
  <Override PartName="/ppt/tags/tag1720.xml" ContentType="application/vnd.openxmlformats-officedocument.presentationml.tags+xml"/>
  <Override PartName="/ppt/tags/tag1490.xml" ContentType="application/vnd.openxmlformats-officedocument.presentationml.tags+xml"/>
  <Override PartName="/ppt/tags/tag1630.xml" ContentType="application/vnd.openxmlformats-officedocument.presentationml.tags+xml"/>
  <Override PartName="/ppt/tags/tag1670.xml" ContentType="application/vnd.openxmlformats-officedocument.presentationml.tags+xml"/>
  <Override PartName="/ppt/tags/tag1760.xml" ContentType="application/vnd.openxmlformats-officedocument.presentationml.tags+xml"/>
  <Override PartName="/ppt/tags/tag1530.xml" ContentType="application/vnd.openxmlformats-officedocument.presentationml.tags+xml"/>
  <Override PartName="/ppt/tags/tag1580.xml" ContentType="application/vnd.openxmlformats-officedocument.presentationml.tags+xml"/>
  <Override PartName="/ppt/tags/tag1711.xml" ContentType="application/vnd.openxmlformats-officedocument.presentationml.tags+xml"/>
  <Override PartName="/ppt/tags/tag1790.xml" ContentType="application/vnd.openxmlformats-officedocument.presentationml.tags+xml"/>
  <Override PartName="/ppt/tags/tag1520.xml" ContentType="application/vnd.openxmlformats-officedocument.presentationml.tags+xml"/>
  <Override PartName="/ppt/tags/tag1620.xml" ContentType="application/vnd.openxmlformats-officedocument.presentationml.tags+xml"/>
  <Override PartName="/ppt/tags/tag1700.xml" ContentType="application/vnd.openxmlformats-officedocument.presentationml.tags+xml"/>
  <Override PartName="/ppt/tags/tag1750.xml" ContentType="application/vnd.openxmlformats-officedocument.presentationml.tags+xml"/>
  <Override PartName="/ppt/charts/chart60.xml" ContentType="application/vnd.openxmlformats-officedocument.drawingml.chart+xml"/>
  <Override PartName="/ppt/tags/tag1570.xml" ContentType="application/vnd.openxmlformats-officedocument.presentationml.tags+xml"/>
  <Override PartName="/ppt/tags/tag1660.xml" ContentType="application/vnd.openxmlformats-officedocument.presentationml.tags+xml"/>
  <Override PartName="/ppt/tags/tag1780.xml" ContentType="application/vnd.openxmlformats-officedocument.presentationml.tags+xml"/>
  <Override PartName="/ppt/tags/tag1511.xml" ContentType="application/vnd.openxmlformats-officedocument.presentationml.tags+xml"/>
  <Override PartName="/ppt/tags/tag1560.xml" ContentType="application/vnd.openxmlformats-officedocument.presentationml.tags+xml"/>
  <Override PartName="/ppt/tags/tag1611.xml" ContentType="application/vnd.openxmlformats-officedocument.presentationml.tags+xml"/>
  <Override PartName="/ppt/tags/tag1690.xml" ContentType="application/vnd.openxmlformats-officedocument.presentationml.tags+xml"/>
  <Override PartName="/ppt/tags/tag1740.xml" ContentType="application/vnd.openxmlformats-officedocument.presentationml.tags+xml"/>
  <Override PartName="/ppt/tags/tag1770.xml" ContentType="application/vnd.openxmlformats-officedocument.presentationml.tags+xml"/>
  <Override PartName="/ppt/tags/tag1550.xml" ContentType="application/vnd.openxmlformats-officedocument.presentationml.tags+xml"/>
  <Override PartName="/ppt/tags/tag1500.xml" ContentType="application/vnd.openxmlformats-officedocument.presentationml.tags+xml"/>
  <Override PartName="/ppt/tags/tag960.xml" ContentType="application/vnd.openxmlformats-officedocument.presentationml.tags+xml"/>
  <Override PartName="/ppt/tags/tag1011.xml" ContentType="application/vnd.openxmlformats-officedocument.presentationml.tags+xml"/>
  <Override PartName="/ppt/tags/tag1060.xml" ContentType="application/vnd.openxmlformats-officedocument.presentationml.tags+xml"/>
  <Override PartName="/ppt/tags/tag910.xml" ContentType="application/vnd.openxmlformats-officedocument.presentationml.tags+xml"/>
  <Override PartName="/ppt/tags/tag950.xml" ContentType="application/vnd.openxmlformats-officedocument.presentationml.tags+xml"/>
  <Override PartName="/ppt/tags/tag1000.xml" ContentType="application/vnd.openxmlformats-officedocument.presentationml.tags+xml"/>
  <Override PartName="/ppt/tags/tag1050.xml" ContentType="application/vnd.openxmlformats-officedocument.presentationml.tags+xml"/>
  <Override PartName="/ppt/tags/tag900.xml" ContentType="application/vnd.openxmlformats-officedocument.presentationml.tags+xml"/>
  <Override PartName="/ppt/tags/tag1040.xml" ContentType="application/vnd.openxmlformats-officedocument.presentationml.tags+xml"/>
  <Override PartName="/ppt/tags/tag940.xml" ContentType="application/vnd.openxmlformats-officedocument.presentationml.tags+xml"/>
  <Override PartName="/ppt/tags/tag990.xml" ContentType="application/vnd.openxmlformats-officedocument.presentationml.tags+xml"/>
  <Override PartName="/ppt/tags/tag930.xml" ContentType="application/vnd.openxmlformats-officedocument.presentationml.tags+xml"/>
  <Override PartName="/ppt/tags/tag1030.xml" ContentType="application/vnd.openxmlformats-officedocument.presentationml.tags+xml"/>
  <Override PartName="/ppt/charts/chart30.xml" ContentType="application/vnd.openxmlformats-officedocument.drawingml.chart+xml"/>
  <Override PartName="/ppt/tags/tag980.xml" ContentType="application/vnd.openxmlformats-officedocument.presentationml.tags+xml"/>
  <Override PartName="/ppt/tags/tag1070.xml" ContentType="application/vnd.openxmlformats-officedocument.presentationml.tags+xml"/>
  <Override PartName="/ppt/tags/tag920.xml" ContentType="application/vnd.openxmlformats-officedocument.presentationml.tags+xml"/>
  <Override PartName="/ppt/tags/tag970.xml" ContentType="application/vnd.openxmlformats-officedocument.presentationml.tags+xml"/>
  <Override PartName="/ppt/tags/tag1020.xml" ContentType="application/vnd.openxmlformats-officedocument.presentationml.tags+xml"/>
  <Override PartName="/ppt/tags/tag4070.xml" ContentType="application/vnd.openxmlformats-officedocument.presentationml.tags+xml"/>
  <Override PartName="/ppt/tags/tag4120.xml" ContentType="application/vnd.openxmlformats-officedocument.presentationml.tags+xml"/>
  <Override PartName="/ppt/tags/tag4170.xml" ContentType="application/vnd.openxmlformats-officedocument.presentationml.tags+xml"/>
  <Override PartName="/ppt/tags/tag4020.xml" ContentType="application/vnd.openxmlformats-officedocument.presentationml.tags+xml"/>
  <Override PartName="/ppt/tags/tag4200.xml" ContentType="application/vnd.openxmlformats-officedocument.presentationml.tags+xml"/>
  <Override PartName="/ppt/tags/tag4060.xml" ContentType="application/vnd.openxmlformats-officedocument.presentationml.tags+xml"/>
  <Override PartName="/ppt/tags/tag4110.xml" ContentType="application/vnd.openxmlformats-officedocument.presentationml.tags+xml"/>
  <Override PartName="/ppt/tags/tag4160.xml" ContentType="application/vnd.openxmlformats-officedocument.presentationml.tags+xml"/>
  <Override PartName="/ppt/tags/tag4010.xml" ContentType="application/vnd.openxmlformats-officedocument.presentationml.tags+xml"/>
  <Override PartName="/ppt/tags/tag4150.xml" ContentType="application/vnd.openxmlformats-officedocument.presentationml.tags+xml"/>
  <Override PartName="/ppt/tags/tag4190.xml" ContentType="application/vnd.openxmlformats-officedocument.presentationml.tags+xml"/>
  <Override PartName="/ppt/tags/tag4050.xml" ContentType="application/vnd.openxmlformats-officedocument.presentationml.tags+xml"/>
  <Override PartName="/ppt/tags/tag4101.xml" ContentType="application/vnd.openxmlformats-officedocument.presentationml.tags+xml"/>
  <Override PartName="/ppt/tags/tag4040.xml" ContentType="application/vnd.openxmlformats-officedocument.presentationml.tags+xml"/>
  <Override PartName="/ppt/tags/tag4140.xml" ContentType="application/vnd.openxmlformats-officedocument.presentationml.tags+xml"/>
  <Override PartName="/ppt/tags/tag4220.xml" ContentType="application/vnd.openxmlformats-officedocument.presentationml.tags+xml"/>
  <Override PartName="/ppt/tags/tag4090.xml" ContentType="application/vnd.openxmlformats-officedocument.presentationml.tags+xml"/>
  <Override PartName="/ppt/tags/tag4180.xml" ContentType="application/vnd.openxmlformats-officedocument.presentationml.tags+xml"/>
  <Override PartName="/ppt/tags/tag4030.xml" ContentType="application/vnd.openxmlformats-officedocument.presentationml.tags+xml"/>
  <Override PartName="/ppt/tags/tag4080.xml" ContentType="application/vnd.openxmlformats-officedocument.presentationml.tags+xml"/>
  <Override PartName="/ppt/tags/tag4130.xml" ContentType="application/vnd.openxmlformats-officedocument.presentationml.tags+xml"/>
  <Override PartName="/ppt/tags/tag4210.xml" ContentType="application/vnd.openxmlformats-officedocument.presentationml.tags+xml"/>
  <Override PartName="/ppt/charts/chart90.xml" ContentType="application/vnd.openxmlformats-officedocument.drawingml.chart+xml"/>
  <Override PartName="/ppt/tags/tag4560.xml" ContentType="application/vnd.openxmlformats-officedocument.presentationml.tags+xml"/>
  <Override PartName="/ppt/tags/tag3660.xml" ContentType="application/vnd.openxmlformats-officedocument.presentationml.tags+xml"/>
  <Override PartName="/ppt/tags/tag3610.xml" ContentType="application/vnd.openxmlformats-officedocument.presentationml.tags+xml"/>
  <Override PartName="/ppt/tags/tag3740.xml" ContentType="application/vnd.openxmlformats-officedocument.presentationml.tags+xml"/>
  <Override PartName="/ppt/tags/tag3820.xml" ContentType="application/vnd.openxmlformats-officedocument.presentationml.tags+xml"/>
  <Override PartName="/ppt/tags/tag3870.xml" ContentType="application/vnd.openxmlformats-officedocument.presentationml.tags+xml"/>
  <Override PartName="/ppt/tags/tag3900.xml" ContentType="application/vnd.openxmlformats-officedocument.presentationml.tags+xml"/>
  <Override PartName="/ppt/tags/tag3950.xml" ContentType="application/vnd.openxmlformats-officedocument.presentationml.tags+xml"/>
  <Override PartName="/ppt/tags/tag3470.xml" ContentType="application/vnd.openxmlformats-officedocument.presentationml.tags+xml"/>
  <Override PartName="/ppt/tags/tag3420.xml" ContentType="application/vnd.openxmlformats-officedocument.presentationml.tags+xml"/>
  <Override PartName="/ppt/tags/tag3560.xml" ContentType="application/vnd.openxmlformats-officedocument.presentationml.tags+xml"/>
  <Override PartName="/ppt/tags/tag3690.xml" ContentType="application/vnd.openxmlformats-officedocument.presentationml.tags+xml"/>
  <Override PartName="/ppt/tags/tag3510.xml" ContentType="application/vnd.openxmlformats-officedocument.presentationml.tags+xml"/>
  <Override PartName="/ppt/tags/tag3640.xml" ContentType="application/vnd.openxmlformats-officedocument.presentationml.tags+xml"/>
  <Override PartName="/ppt/tags/tag3720.xml" ContentType="application/vnd.openxmlformats-officedocument.presentationml.tags+xml"/>
  <Override PartName="/ppt/tags/tag3770.xml" ContentType="application/vnd.openxmlformats-officedocument.presentationml.tags+xml"/>
  <Override PartName="/ppt/tags/tag3800.xml" ContentType="application/vnd.openxmlformats-officedocument.presentationml.tags+xml"/>
  <Override PartName="/ppt/tags/tag3850.xml" ContentType="application/vnd.openxmlformats-officedocument.presentationml.tags+xml"/>
  <Override PartName="/ppt/tags/tag3930.xml" ContentType="application/vnd.openxmlformats-officedocument.presentationml.tags+xml"/>
  <Override PartName="/ppt/tags/tag3980.xml" ContentType="application/vnd.openxmlformats-officedocument.presentationml.tags+xml"/>
  <Override PartName="/ppt/tags/tag3450.xml" ContentType="application/vnd.openxmlformats-officedocument.presentationml.tags+xml"/>
  <Override PartName="/ppt/tags/tag3590.xml" ContentType="application/vnd.openxmlformats-officedocument.presentationml.tags+xml"/>
  <Override PartName="/ppt/tags/tag3540.xml" ContentType="application/vnd.openxmlformats-officedocument.presentationml.tags+xml"/>
  <Override PartName="/ppt/tags/tag3620.xml" ContentType="application/vnd.openxmlformats-officedocument.presentationml.tags+xml"/>
  <Override PartName="/ppt/tags/tag3670.xml" ContentType="application/vnd.openxmlformats-officedocument.presentationml.tags+xml"/>
  <Override PartName="/ppt/tags/tag3700.xml" ContentType="application/vnd.openxmlformats-officedocument.presentationml.tags+xml"/>
  <Override PartName="/ppt/tags/tag3750.xml" ContentType="application/vnd.openxmlformats-officedocument.presentationml.tags+xml"/>
  <Override PartName="/ppt/tags/tag3830.xml" ContentType="application/vnd.openxmlformats-officedocument.presentationml.tags+xml"/>
  <Override PartName="/ppt/tags/tag3880.xml" ContentType="application/vnd.openxmlformats-officedocument.presentationml.tags+xml"/>
  <Override PartName="/ppt/tags/tag3960.xml" ContentType="application/vnd.openxmlformats-officedocument.presentationml.tags+xml"/>
  <Override PartName="/ppt/charts/chart80.xml" ContentType="application/vnd.openxmlformats-officedocument.drawingml.chart+xml"/>
  <Override PartName="/ppt/tags/tag3480.xml" ContentType="application/vnd.openxmlformats-officedocument.presentationml.tags+xml"/>
  <Override PartName="/ppt/tags/tag3910.xml" ContentType="application/vnd.openxmlformats-officedocument.presentationml.tags+xml"/>
  <Override PartName="/ppt/tags/tag3430.xml" ContentType="application/vnd.openxmlformats-officedocument.presentationml.tags+xml"/>
  <Override PartName="/ppt/tags/tag3520.xml" ContentType="application/vnd.openxmlformats-officedocument.presentationml.tags+xml"/>
  <Override PartName="/ppt/tags/tag3570.xml" ContentType="application/vnd.openxmlformats-officedocument.presentationml.tags+xml"/>
  <Override PartName="/ppt/tags/tag3650.xml" ContentType="application/vnd.openxmlformats-officedocument.presentationml.tags+xml"/>
  <Override PartName="/ppt/tags/tag3730.xml" ContentType="application/vnd.openxmlformats-officedocument.presentationml.tags+xml"/>
  <Override PartName="/ppt/tags/tag3780.xml" ContentType="application/vnd.openxmlformats-officedocument.presentationml.tags+xml"/>
  <Override PartName="/ppt/tags/tag3860.xml" ContentType="application/vnd.openxmlformats-officedocument.presentationml.tags+xml"/>
  <Override PartName="/ppt/tags/tag3990.xml" ContentType="application/vnd.openxmlformats-officedocument.presentationml.tags+xml"/>
  <Override PartName="/ppt/tags/tag3600.xml" ContentType="application/vnd.openxmlformats-officedocument.presentationml.tags+xml"/>
  <Override PartName="/ppt/tags/tag3810.xml" ContentType="application/vnd.openxmlformats-officedocument.presentationml.tags+xml"/>
  <Override PartName="/ppt/tags/tag3940.xml" ContentType="application/vnd.openxmlformats-officedocument.presentationml.tags+xml"/>
  <Override PartName="/ppt/tags/tag3460.xml" ContentType="application/vnd.openxmlformats-officedocument.presentationml.tags+xml"/>
  <Override PartName="/ppt/tags/tag3550.xml" ContentType="application/vnd.openxmlformats-officedocument.presentationml.tags+xml"/>
  <Override PartName="/ppt/tags/tag3630.xml" ContentType="application/vnd.openxmlformats-officedocument.presentationml.tags+xml"/>
  <Override PartName="/ppt/tags/tag3680.xml" ContentType="application/vnd.openxmlformats-officedocument.presentationml.tags+xml"/>
  <Override PartName="/ppt/tags/tag3760.xml" ContentType="application/vnd.openxmlformats-officedocument.presentationml.tags+xml"/>
  <Override PartName="/ppt/tags/tag3890.xml" ContentType="application/vnd.openxmlformats-officedocument.presentationml.tags+xml"/>
  <Override PartName="/ppt/tags/tag3970.xml" ContentType="application/vnd.openxmlformats-officedocument.presentationml.tags+xml"/>
  <Override PartName="/ppt/tags/tag3500.xml" ContentType="application/vnd.openxmlformats-officedocument.presentationml.tags+xml"/>
  <Override PartName="/ppt/tags/tag3710.xml" ContentType="application/vnd.openxmlformats-officedocument.presentationml.tags+xml"/>
  <Override PartName="/ppt/tags/tag3840.xml" ContentType="application/vnd.openxmlformats-officedocument.presentationml.tags+xml"/>
  <Override PartName="/ppt/tags/tag3920.xml" ContentType="application/vnd.openxmlformats-officedocument.presentationml.tags+xml"/>
  <Override PartName="/ppt/tags/tag4000.xml" ContentType="application/vnd.openxmlformats-officedocument.presentationml.tags+xml"/>
  <Override PartName="/ppt/tags/tag3440.xml" ContentType="application/vnd.openxmlformats-officedocument.presentationml.tags+xml"/>
  <Override PartName="/ppt/tags/tag3490.xml" ContentType="application/vnd.openxmlformats-officedocument.presentationml.tags+xml"/>
  <Override PartName="/ppt/tags/tag3530.xml" ContentType="application/vnd.openxmlformats-officedocument.presentationml.tags+xml"/>
  <Override PartName="/ppt/tags/tag3580.xml" ContentType="application/vnd.openxmlformats-officedocument.presentationml.tags+xml"/>
  <Override PartName="/ppt/tags/tag3790.xml" ContentType="application/vnd.openxmlformats-officedocument.presentationml.tags+xml"/>
  <Override PartName="/ppt/tags/tag1480.xml" ContentType="application/vnd.openxmlformats-officedocument.presentationml.tags+xml"/>
  <Override PartName="/ppt/tags/tag1430.xml" ContentType="application/vnd.openxmlformats-officedocument.presentationml.tags+xml"/>
  <Override PartName="/ppt/tags/tag1470.xml" ContentType="application/vnd.openxmlformats-officedocument.presentationml.tags+xml"/>
  <Override PartName="/ppt/charts/chart50.xml" ContentType="application/vnd.openxmlformats-officedocument.drawingml.chart+xml"/>
  <Override PartName="/ppt/tags/tag1420.xml" ContentType="application/vnd.openxmlformats-officedocument.presentationml.tags+xml"/>
  <Override PartName="/ppt/tags/tag1460.xml" ContentType="application/vnd.openxmlformats-officedocument.presentationml.tags+xml"/>
  <Override PartName="/ppt/tags/tag1450.xml" ContentType="application/vnd.openxmlformats-officedocument.presentationml.tags+xml"/>
  <Override PartName="/ppt/tags/tag1440.xml" ContentType="application/vnd.openxmlformats-officedocument.presentationml.tags+xml"/>
  <Override PartName="/ppt/tags/tag4630.xml" ContentType="application/vnd.openxmlformats-officedocument.presentationml.tags+xml"/>
  <Override PartName="/ppt/tags/tag4680.xml" ContentType="application/vnd.openxmlformats-officedocument.presentationml.tags+xml"/>
  <Override PartName="/ppt/tags/tag4730.xml" ContentType="application/vnd.openxmlformats-officedocument.presentationml.tags+xml"/>
  <Override PartName="/ppt/tags/tag4580.xml" ContentType="application/vnd.openxmlformats-officedocument.presentationml.tags+xml"/>
  <Override PartName="/ppt/tags/tag4620.xml" ContentType="application/vnd.openxmlformats-officedocument.presentationml.tags+xml"/>
  <Override PartName="/ppt/tags/tag4670.xml" ContentType="application/vnd.openxmlformats-officedocument.presentationml.tags+xml"/>
  <Override PartName="/ppt/tags/tag4720.xml" ContentType="application/vnd.openxmlformats-officedocument.presentationml.tags+xml"/>
  <Override PartName="/ppt/tags/tag4570.xml" ContentType="application/vnd.openxmlformats-officedocument.presentationml.tags+xml"/>
  <Override PartName="/ppt/tags/tag4710.xml" ContentType="application/vnd.openxmlformats-officedocument.presentationml.tags+xml"/>
  <Override PartName="/ppt/tags/tag4610.xml" ContentType="application/vnd.openxmlformats-officedocument.presentationml.tags+xml"/>
  <Override PartName="/ppt/tags/tag4660.xml" ContentType="application/vnd.openxmlformats-officedocument.presentationml.tags+xml"/>
  <Override PartName="/ppt/tags/tag4600.xml" ContentType="application/vnd.openxmlformats-officedocument.presentationml.tags+xml"/>
  <Override PartName="/ppt/tags/tag4700.xml" ContentType="application/vnd.openxmlformats-officedocument.presentationml.tags+xml"/>
  <Override PartName="/ppt/charts/chart120.xml" ContentType="application/vnd.openxmlformats-officedocument.drawingml.chart+xml"/>
  <Override PartName="/ppt/tags/tag4650.xml" ContentType="application/vnd.openxmlformats-officedocument.presentationml.tags+xml"/>
  <Override PartName="/ppt/tags/tag4590.xml" ContentType="application/vnd.openxmlformats-officedocument.presentationml.tags+xml"/>
  <Override PartName="/ppt/tags/tag4640.xml" ContentType="application/vnd.openxmlformats-officedocument.presentationml.tags+xml"/>
  <Override PartName="/ppt/tags/tag4690.xml" ContentType="application/vnd.openxmlformats-officedocument.presentationml.tags+xml"/>
  <Override PartName="/ppt/charts/chart110.xml" ContentType="application/vnd.openxmlformats-officedocument.drawingml.chart+xml"/>
  <Override PartName="/ppt/tags/tag4550.xml" ContentType="application/vnd.openxmlformats-officedocument.presentationml.tags+xml"/>
  <Override PartName="/ppt/tags/tag2950.xml" ContentType="application/vnd.openxmlformats-officedocument.presentationml.tags+xml"/>
  <Override PartName="/ppt/tags/tag1990.xml" ContentType="application/vnd.openxmlformats-officedocument.presentationml.tags+xml"/>
  <Override PartName="/ppt/tags/tag2200.xml" ContentType="application/vnd.openxmlformats-officedocument.presentationml.tags+xml"/>
  <Override PartName="/ppt/tags/tag2410.xml" ContentType="application/vnd.openxmlformats-officedocument.presentationml.tags+xml"/>
  <Override PartName="/ppt/tags/tag2620.xml" ContentType="application/vnd.openxmlformats-officedocument.presentationml.tags+xml"/>
  <Override PartName="/ppt/tags/tag3160.xml" ContentType="application/vnd.openxmlformats-officedocument.presentationml.tags+xml"/>
  <Override PartName="/ppt/tags/tag3370.xml" ContentType="application/vnd.openxmlformats-officedocument.presentationml.tags+xml"/>
  <Override PartName="/ppt/tags/tag2850.xml" ContentType="application/vnd.openxmlformats-officedocument.presentationml.tags+xml"/>
  <Override PartName="/ppt/tags/tag1890.xml" ContentType="application/vnd.openxmlformats-officedocument.presentationml.tags+xml"/>
  <Override PartName="/ppt/tags/tag2101.xml" ContentType="application/vnd.openxmlformats-officedocument.presentationml.tags+xml"/>
  <Override PartName="/ppt/tags/tag2310.xml" ContentType="application/vnd.openxmlformats-officedocument.presentationml.tags+xml"/>
  <Override PartName="/ppt/tags/tag2520.xml" ContentType="application/vnd.openxmlformats-officedocument.presentationml.tags+xml"/>
  <Override PartName="/ppt/tags/tag3060.xml" ContentType="application/vnd.openxmlformats-officedocument.presentationml.tags+xml"/>
  <Override PartName="/ppt/tags/tag3270.xml" ContentType="application/vnd.openxmlformats-officedocument.presentationml.tags+xml"/>
  <Override PartName="/ppt/tags/tag1830.xml" ContentType="application/vnd.openxmlformats-officedocument.presentationml.tags+xml"/>
  <Override PartName="/ppt/tags/tag2730.xml" ContentType="application/vnd.openxmlformats-officedocument.presentationml.tags+xml"/>
  <Override PartName="/ppt/tags/tag3380.xml" ContentType="application/vnd.openxmlformats-officedocument.presentationml.tags+xml"/>
  <Override PartName="/ppt/tags/tag2000.xml" ContentType="application/vnd.openxmlformats-officedocument.presentationml.tags+xml"/>
  <Override PartName="/ppt/tags/tag2210.xml" ContentType="application/vnd.openxmlformats-officedocument.presentationml.tags+xml"/>
  <Override PartName="/ppt/tags/tag2420.xml" ContentType="application/vnd.openxmlformats-officedocument.presentationml.tags+xml"/>
  <Override PartName="/ppt/tags/tag2960.xml" ContentType="application/vnd.openxmlformats-officedocument.presentationml.tags+xml"/>
  <Override PartName="/ppt/tags/tag3170.xml" ContentType="application/vnd.openxmlformats-officedocument.presentationml.tags+xml"/>
  <Override PartName="/ppt/tags/tag2630.xml" ContentType="application/vnd.openxmlformats-officedocument.presentationml.tags+xml"/>
  <Override PartName="/ppt/tags/tag3280.xml" ContentType="application/vnd.openxmlformats-officedocument.presentationml.tags+xml"/>
  <Override PartName="/ppt/tags/tag1900.xml" ContentType="application/vnd.openxmlformats-officedocument.presentationml.tags+xml"/>
  <Override PartName="/ppt/tags/tag2110.xml" ContentType="application/vnd.openxmlformats-officedocument.presentationml.tags+xml"/>
  <Override PartName="/ppt/tags/tag2860.xml" ContentType="application/vnd.openxmlformats-officedocument.presentationml.tags+xml"/>
  <Override PartName="/ppt/tags/tag3070.xml" ContentType="application/vnd.openxmlformats-officedocument.presentationml.tags+xml"/>
  <Override PartName="/ppt/tags/tag2320.xml" ContentType="application/vnd.openxmlformats-officedocument.presentationml.tags+xml"/>
  <Override PartName="/ppt/tags/tag2480.xml" ContentType="application/vnd.openxmlformats-officedocument.presentationml.tags+xml"/>
  <Override PartName="/ppt/tags/tag2530.xml" ContentType="application/vnd.openxmlformats-officedocument.presentationml.tags+xml"/>
  <Override PartName="/ppt/tags/tag2690.xml" ContentType="application/vnd.openxmlformats-officedocument.presentationml.tags+xml"/>
  <Override PartName="/ppt/tags/tag2740.xml" ContentType="application/vnd.openxmlformats-officedocument.presentationml.tags+xml"/>
  <Override PartName="/ppt/tags/tag3180.xml" ContentType="application/vnd.openxmlformats-officedocument.presentationml.tags+xml"/>
  <Override PartName="/ppt/tags/tag3230.xml" ContentType="application/vnd.openxmlformats-officedocument.presentationml.tags+xml"/>
  <Override PartName="/ppt/tags/tag3390.xml" ContentType="application/vnd.openxmlformats-officedocument.presentationml.tags+xml"/>
  <Override PartName="/ppt/tags/tag1840.xml" ContentType="application/vnd.openxmlformats-officedocument.presentationml.tags+xml"/>
  <Override PartName="/ppt/tags/tag2010.xml" ContentType="application/vnd.openxmlformats-officedocument.presentationml.tags+xml"/>
  <Override PartName="/ppt/tags/tag2060.xml" ContentType="application/vnd.openxmlformats-officedocument.presentationml.tags+xml"/>
  <Override PartName="/ppt/tags/tag2270.xml" ContentType="application/vnd.openxmlformats-officedocument.presentationml.tags+xml"/>
  <Override PartName="/ppt/tags/tag2920.xml" ContentType="application/vnd.openxmlformats-officedocument.presentationml.tags+xml"/>
  <Override PartName="/ppt/tags/tag2970.xml" ContentType="application/vnd.openxmlformats-officedocument.presentationml.tags+xml"/>
  <Override PartName="/ppt/tags/tag2220.xml" ContentType="application/vnd.openxmlformats-officedocument.presentationml.tags+xml"/>
  <Override PartName="/ppt/tags/tag2380.xml" ContentType="application/vnd.openxmlformats-officedocument.presentationml.tags+xml"/>
  <Override PartName="/ppt/tags/tag2430.xml" ContentType="application/vnd.openxmlformats-officedocument.presentationml.tags+xml"/>
  <Override PartName="/ppt/tags/tag2590.xml" ContentType="application/vnd.openxmlformats-officedocument.presentationml.tags+xml"/>
  <Override PartName="/ppt/tags/tag2640.xml" ContentType="application/vnd.openxmlformats-officedocument.presentationml.tags+xml"/>
  <Override PartName="/ppt/tags/tag3080.xml" ContentType="application/vnd.openxmlformats-officedocument.presentationml.tags+xml"/>
  <Override PartName="/ppt/tags/tag3130.xml" ContentType="application/vnd.openxmlformats-officedocument.presentationml.tags+xml"/>
  <Override PartName="/ppt/tags/tag3290.xml" ContentType="application/vnd.openxmlformats-officedocument.presentationml.tags+xml"/>
  <Override PartName="/ppt/tags/tag3340.xml" ContentType="application/vnd.openxmlformats-officedocument.presentationml.tags+xml"/>
  <Override PartName="/ppt/tags/tag1910.xml" ContentType="application/vnd.openxmlformats-officedocument.presentationml.tags+xml"/>
  <Override PartName="/ppt/tags/tag1960.xml" ContentType="application/vnd.openxmlformats-officedocument.presentationml.tags+xml"/>
  <Override PartName="/ppt/tags/tag2170.xml" ContentType="application/vnd.openxmlformats-officedocument.presentationml.tags+xml"/>
  <Override PartName="/ppt/tags/tag2870.xml" ContentType="application/vnd.openxmlformats-officedocument.presentationml.tags+xml"/>
  <Override PartName="/ppt/tags/tag2120.xml" ContentType="application/vnd.openxmlformats-officedocument.presentationml.tags+xml"/>
  <Override PartName="/ppt/tags/tag2280.xml" ContentType="application/vnd.openxmlformats-officedocument.presentationml.tags+xml"/>
  <Override PartName="/ppt/tags/tag2330.xml" ContentType="application/vnd.openxmlformats-officedocument.presentationml.tags+xml"/>
  <Override PartName="/ppt/tags/tag2540.xml" ContentType="application/vnd.openxmlformats-officedocument.presentationml.tags+xml"/>
  <Override PartName="/ppt/tags/tag2750.xml" ContentType="application/vnd.openxmlformats-officedocument.presentationml.tags+xml"/>
  <Override PartName="/ppt/tags/tag2820.xml" ContentType="application/vnd.openxmlformats-officedocument.presentationml.tags+xml"/>
  <Override PartName="/ppt/tags/tag2980.xml" ContentType="application/vnd.openxmlformats-officedocument.presentationml.tags+xml"/>
  <Override PartName="/ppt/tags/tag3030.xml" ContentType="application/vnd.openxmlformats-officedocument.presentationml.tags+xml"/>
  <Override PartName="/ppt/tags/tag3190.xml" ContentType="application/vnd.openxmlformats-officedocument.presentationml.tags+xml"/>
  <Override PartName="/ppt/tags/tag3240.xml" ContentType="application/vnd.openxmlformats-officedocument.presentationml.tags+xml"/>
  <Override PartName="/ppt/charts/chart70.xml" ContentType="application/vnd.openxmlformats-officedocument.drawingml.chart+xml"/>
  <Override PartName="/ppt/tags/tag1850.xml" ContentType="application/vnd.openxmlformats-officedocument.presentationml.tags+xml"/>
  <Override PartName="/ppt/tags/tag2490.xml" ContentType="application/vnd.openxmlformats-officedocument.presentationml.tags+xml"/>
  <Override PartName="/ppt/tags/tag2700.xml" ContentType="application/vnd.openxmlformats-officedocument.presentationml.tags+xml"/>
  <Override PartName="/ppt/tags/tag3400.xml" ContentType="application/vnd.openxmlformats-officedocument.presentationml.tags+xml"/>
  <Override PartName="/ppt/tags/tag1800.xml" ContentType="application/vnd.openxmlformats-officedocument.presentationml.tags+xml"/>
  <Override PartName="/ppt/tags/tag2070.xml" ContentType="application/vnd.openxmlformats-officedocument.presentationml.tags+xml"/>
  <Override PartName="/ppt/tags/tag2020.xml" ContentType="application/vnd.openxmlformats-officedocument.presentationml.tags+xml"/>
  <Override PartName="/ppt/tags/tag2180.xml" ContentType="application/vnd.openxmlformats-officedocument.presentationml.tags+xml"/>
  <Override PartName="/ppt/tags/tag2230.xml" ContentType="application/vnd.openxmlformats-officedocument.presentationml.tags+xml"/>
  <Override PartName="/ppt/tags/tag2440.xml" ContentType="application/vnd.openxmlformats-officedocument.presentationml.tags+xml"/>
  <Override PartName="/ppt/tags/tag2650.xml" ContentType="application/vnd.openxmlformats-officedocument.presentationml.tags+xml"/>
  <Override PartName="/ppt/tags/tag2880.xml" ContentType="application/vnd.openxmlformats-officedocument.presentationml.tags+xml"/>
  <Override PartName="/ppt/tags/tag2930.xml" ContentType="application/vnd.openxmlformats-officedocument.presentationml.tags+xml"/>
  <Override PartName="/ppt/tags/tag3090.xml" ContentType="application/vnd.openxmlformats-officedocument.presentationml.tags+xml"/>
  <Override PartName="/ppt/tags/tag3140.xml" ContentType="application/vnd.openxmlformats-officedocument.presentationml.tags+xml"/>
  <Override PartName="/ppt/tags/tag3350.xml" ContentType="application/vnd.openxmlformats-officedocument.presentationml.tags+xml"/>
  <Override PartName="/ppt/tags/tag2390.xml" ContentType="application/vnd.openxmlformats-officedocument.presentationml.tags+xml"/>
  <Override PartName="/ppt/tags/tag2600.xml" ContentType="application/vnd.openxmlformats-officedocument.presentationml.tags+xml"/>
  <Override PartName="/ppt/tags/tag3300.xml" ContentType="application/vnd.openxmlformats-officedocument.presentationml.tags+xml"/>
  <Override PartName="/ppt/tags/tag1970.xml" ContentType="application/vnd.openxmlformats-officedocument.presentationml.tags+xml"/>
  <Override PartName="/ppt/tags/tag1920.xml" ContentType="application/vnd.openxmlformats-officedocument.presentationml.tags+xml"/>
  <Override PartName="/ppt/tags/tag2080.xml" ContentType="application/vnd.openxmlformats-officedocument.presentationml.tags+xml"/>
  <Override PartName="/ppt/tags/tag2130.xml" ContentType="application/vnd.openxmlformats-officedocument.presentationml.tags+xml"/>
  <Override PartName="/ppt/tags/tag2340.xml" ContentType="application/vnd.openxmlformats-officedocument.presentationml.tags+xml"/>
  <Override PartName="/ppt/tags/tag2550.xml" ContentType="application/vnd.openxmlformats-officedocument.presentationml.tags+xml"/>
  <Override PartName="/ppt/tags/tag2780.xml" ContentType="application/vnd.openxmlformats-officedocument.presentationml.tags+xml"/>
  <Override PartName="/ppt/tags/tag2830.xml" ContentType="application/vnd.openxmlformats-officedocument.presentationml.tags+xml"/>
  <Override PartName="/ppt/tags/tag3040.xml" ContentType="application/vnd.openxmlformats-officedocument.presentationml.tags+xml"/>
  <Override PartName="/ppt/tags/tag3250.xml" ContentType="application/vnd.openxmlformats-officedocument.presentationml.tags+xml"/>
  <Override PartName="/ppt/tags/tag1860.xml" ContentType="application/vnd.openxmlformats-officedocument.presentationml.tags+xml"/>
  <Override PartName="/ppt/tags/tag2290.xml" ContentType="application/vnd.openxmlformats-officedocument.presentationml.tags+xml"/>
  <Override PartName="/ppt/tags/tag2500.xml" ContentType="application/vnd.openxmlformats-officedocument.presentationml.tags+xml"/>
  <Override PartName="/ppt/tags/tag2710.xml" ContentType="application/vnd.openxmlformats-officedocument.presentationml.tags+xml"/>
  <Override PartName="/ppt/tags/tag2760.xml" ContentType="application/vnd.openxmlformats-officedocument.presentationml.tags+xml"/>
  <Override PartName="/ppt/tags/tag2990.xml" ContentType="application/vnd.openxmlformats-officedocument.presentationml.tags+xml"/>
  <Override PartName="/ppt/tags/tag3200.xml" ContentType="application/vnd.openxmlformats-officedocument.presentationml.tags+xml"/>
  <Override PartName="/ppt/tags/tag3410.xml" ContentType="application/vnd.openxmlformats-officedocument.presentationml.tags+xml"/>
  <Override PartName="/ppt/tags/tag1810.xml" ContentType="application/vnd.openxmlformats-officedocument.presentationml.tags+xml"/>
  <Override PartName="/ppt/tags/tag2030.xml" ContentType="application/vnd.openxmlformats-officedocument.presentationml.tags+xml"/>
  <Override PartName="/ppt/tags/tag2240.xml" ContentType="application/vnd.openxmlformats-officedocument.presentationml.tags+xml"/>
  <Override PartName="/ppt/tags/tag2450.xml" ContentType="application/vnd.openxmlformats-officedocument.presentationml.tags+xml"/>
  <Override PartName="/ppt/tags/tag2940.xml" ContentType="application/vnd.openxmlformats-officedocument.presentationml.tags+xml"/>
  <Override PartName="/ppt/tags/tag3150.xml" ContentType="application/vnd.openxmlformats-officedocument.presentationml.tags+xml"/>
  <Override PartName="/ppt/tags/tag3360.xml" ContentType="application/vnd.openxmlformats-officedocument.presentationml.tags+xml"/>
  <Override PartName="/ppt/tags/tag1980.xml" ContentType="application/vnd.openxmlformats-officedocument.presentationml.tags+xml"/>
  <Override PartName="/ppt/tags/tag2190.xml" ContentType="application/vnd.openxmlformats-officedocument.presentationml.tags+xml"/>
  <Override PartName="/ppt/tags/tag2400.xml" ContentType="application/vnd.openxmlformats-officedocument.presentationml.tags+xml"/>
  <Override PartName="/ppt/tags/tag2610.xml" ContentType="application/vnd.openxmlformats-officedocument.presentationml.tags+xml"/>
  <Override PartName="/ppt/tags/tag2660.xml" ContentType="application/vnd.openxmlformats-officedocument.presentationml.tags+xml"/>
  <Override PartName="/ppt/tags/tag2890.xml" ContentType="application/vnd.openxmlformats-officedocument.presentationml.tags+xml"/>
  <Override PartName="/ppt/tags/tag3100.xml" ContentType="application/vnd.openxmlformats-officedocument.presentationml.tags+xml"/>
  <Override PartName="/ppt/tags/tag3310.xml" ContentType="application/vnd.openxmlformats-officedocument.presentationml.tags+xml"/>
  <Override PartName="/ppt/tags/tag1930.xml" ContentType="application/vnd.openxmlformats-officedocument.presentationml.tags+xml"/>
  <Override PartName="/ppt/tags/tag2140.xml" ContentType="application/vnd.openxmlformats-officedocument.presentationml.tags+xml"/>
  <Override PartName="/ppt/tags/tag2350.xml" ContentType="application/vnd.openxmlformats-officedocument.presentationml.tags+xml"/>
  <Override PartName="/ppt/tags/tag2840.xml" ContentType="application/vnd.openxmlformats-officedocument.presentationml.tags+xml"/>
  <Override PartName="/ppt/tags/tag3050.xml" ContentType="application/vnd.openxmlformats-officedocument.presentationml.tags+xml"/>
  <Override PartName="/ppt/tags/tag1880.xml" ContentType="application/vnd.openxmlformats-officedocument.presentationml.tags+xml"/>
  <Override PartName="/ppt/tags/tag2090.xml" ContentType="application/vnd.openxmlformats-officedocument.presentationml.tags+xml"/>
  <Override PartName="/ppt/tags/tag2300.xml" ContentType="application/vnd.openxmlformats-officedocument.presentationml.tags+xml"/>
  <Override PartName="/ppt/tags/tag2510.xml" ContentType="application/vnd.openxmlformats-officedocument.presentationml.tags+xml"/>
  <Override PartName="/ppt/tags/tag2560.xml" ContentType="application/vnd.openxmlformats-officedocument.presentationml.tags+xml"/>
  <Override PartName="/ppt/tags/tag2720.xml" ContentType="application/vnd.openxmlformats-officedocument.presentationml.tags+xml"/>
  <Override PartName="/ppt/tags/tag2770.xml" ContentType="application/vnd.openxmlformats-officedocument.presentationml.tags+xml"/>
  <Override PartName="/ppt/tags/tag2790.xml" ContentType="application/vnd.openxmlformats-officedocument.presentationml.tags+xml"/>
  <Override PartName="/ppt/tags/tag3000.xml" ContentType="application/vnd.openxmlformats-officedocument.presentationml.tags+xml"/>
  <Override PartName="/ppt/tags/tag3210.xml" ContentType="application/vnd.openxmlformats-officedocument.presentationml.tags+xml"/>
  <Override PartName="/ppt/tags/tag3260.xml" ContentType="application/vnd.openxmlformats-officedocument.presentationml.tags+xml"/>
  <Override PartName="/ppt/tags/tag1820.xml" ContentType="application/vnd.openxmlformats-officedocument.presentationml.tags+xml"/>
  <Override PartName="/ppt/tags/tag1870.xml" ContentType="application/vnd.openxmlformats-officedocument.presentationml.tags+xml"/>
  <Override PartName="/ppt/tags/tag2040.xml" ContentType="application/vnd.openxmlformats-officedocument.presentationml.tags+xml"/>
  <Override PartName="/ppt/tags/tag2250.xml" ContentType="application/vnd.openxmlformats-officedocument.presentationml.tags+xml"/>
  <Override PartName="/ppt/tags/tag2460.xml" ContentType="application/vnd.openxmlformats-officedocument.presentationml.tags+xml"/>
  <Override PartName="/ppt/tags/tag2670.xml" ContentType="application/vnd.openxmlformats-officedocument.presentationml.tags+xml"/>
  <Override PartName="/ppt/tags/tag2900.xml" ContentType="application/vnd.openxmlformats-officedocument.presentationml.tags+xml"/>
  <Override PartName="/ppt/tags/tag3110.xml" ContentType="application/vnd.openxmlformats-officedocument.presentationml.tags+xml"/>
  <Override PartName="/ppt/tags/tag3320.xml" ContentType="application/vnd.openxmlformats-officedocument.presentationml.tags+xml"/>
  <Override PartName="/ppt/tags/tag1940.xml" ContentType="application/vnd.openxmlformats-officedocument.presentationml.tags+xml"/>
  <Override PartName="/ppt/tags/tag2150.xml" ContentType="application/vnd.openxmlformats-officedocument.presentationml.tags+xml"/>
  <Override PartName="/ppt/tags/tag2360.xml" ContentType="application/vnd.openxmlformats-officedocument.presentationml.tags+xml"/>
  <Override PartName="/ppt/tags/tag2570.xml" ContentType="application/vnd.openxmlformats-officedocument.presentationml.tags+xml"/>
  <Override PartName="/ppt/tags/tag2800.xml" ContentType="application/vnd.openxmlformats-officedocument.presentationml.tags+xml"/>
  <Override PartName="/ppt/tags/tag3010.xml" ContentType="application/vnd.openxmlformats-officedocument.presentationml.tags+xml"/>
  <Override PartName="/ppt/tags/tag3220.xml" ContentType="application/vnd.openxmlformats-officedocument.presentationml.tags+xml"/>
  <Override PartName="/ppt/tags/tag2680.xml" ContentType="application/vnd.openxmlformats-officedocument.presentationml.tags+xml"/>
  <Override PartName="/ppt/tags/tag2050.xml" ContentType="application/vnd.openxmlformats-officedocument.presentationml.tags+xml"/>
  <Override PartName="/ppt/tags/tag2260.xml" ContentType="application/vnd.openxmlformats-officedocument.presentationml.tags+xml"/>
  <Override PartName="/ppt/tags/tag2470.xml" ContentType="application/vnd.openxmlformats-officedocument.presentationml.tags+xml"/>
  <Override PartName="/ppt/tags/tag2910.xml" ContentType="application/vnd.openxmlformats-officedocument.presentationml.tags+xml"/>
  <Override PartName="/ppt/tags/tag3120.xml" ContentType="application/vnd.openxmlformats-officedocument.presentationml.tags+xml"/>
  <Override PartName="/ppt/tags/tag2580.xml" ContentType="application/vnd.openxmlformats-officedocument.presentationml.tags+xml"/>
  <Override PartName="/ppt/tags/tag3330.xml" ContentType="application/vnd.openxmlformats-officedocument.presentationml.tags+xml"/>
  <Override PartName="/ppt/tags/tag1950.xml" ContentType="application/vnd.openxmlformats-officedocument.presentationml.tags+xml"/>
  <Override PartName="/ppt/tags/tag2160.xml" ContentType="application/vnd.openxmlformats-officedocument.presentationml.tags+xml"/>
  <Override PartName="/ppt/tags/tag2370.xml" ContentType="application/vnd.openxmlformats-officedocument.presentationml.tags+xml"/>
  <Override PartName="/ppt/tags/tag2810.xml" ContentType="application/vnd.openxmlformats-officedocument.presentationml.tags+xml"/>
  <Override PartName="/ppt/tags/tag3020.xml" ContentType="application/vnd.openxmlformats-officedocument.presentationml.tags+xml"/>
  <Override PartName="/ppt/tags/tag4530.xml" ContentType="application/vnd.openxmlformats-officedocument.presentationml.tags+xml"/>
  <Override PartName="/ppt/tags/tag1190.xml" ContentType="application/vnd.openxmlformats-officedocument.presentationml.tags+xml"/>
  <Override PartName="/ppt/tags/tag1240.xml" ContentType="application/vnd.openxmlformats-officedocument.presentationml.tags+xml"/>
  <Override PartName="/ppt/tags/tag1320.xml" ContentType="application/vnd.openxmlformats-officedocument.presentationml.tags+xml"/>
  <Override PartName="/ppt/charts/chart40.xml" ContentType="application/vnd.openxmlformats-officedocument.drawingml.chart+xml"/>
  <Override PartName="/ppt/tags/tag1270.xml" ContentType="application/vnd.openxmlformats-officedocument.presentationml.tags+xml"/>
  <Override PartName="/ppt/tags/tag1400.xml" ContentType="application/vnd.openxmlformats-officedocument.presentationml.tags+xml"/>
  <Override PartName="/ppt/tags/tag1130.xml" ContentType="application/vnd.openxmlformats-officedocument.presentationml.tags+xml"/>
  <Override PartName="/ppt/tags/tag1080.xml" ContentType="application/vnd.openxmlformats-officedocument.presentationml.tags+xml"/>
  <Override PartName="/ppt/tags/tag1220.xml" ContentType="application/vnd.openxmlformats-officedocument.presentationml.tags+xml"/>
  <Override PartName="/ppt/tags/tag1260.xml" ContentType="application/vnd.openxmlformats-officedocument.presentationml.tags+xml"/>
  <Override PartName="/ppt/tags/tag1350.xml" ContentType="application/vnd.openxmlformats-officedocument.presentationml.tags+xml"/>
  <Override PartName="/ppt/tags/tag1120.xml" ContentType="application/vnd.openxmlformats-officedocument.presentationml.tags+xml"/>
  <Override PartName="/ppt/tags/tag1170.xml" ContentType="application/vnd.openxmlformats-officedocument.presentationml.tags+xml"/>
  <Override PartName="/ppt/tags/tag1300.xml" ContentType="application/vnd.openxmlformats-officedocument.presentationml.tags+xml"/>
  <Override PartName="/ppt/tags/tag1380.xml" ContentType="application/vnd.openxmlformats-officedocument.presentationml.tags+xml"/>
  <Override PartName="/ppt/tags/tag1110.xml" ContentType="application/vnd.openxmlformats-officedocument.presentationml.tags+xml"/>
  <Override PartName="/ppt/tags/tag1210.xml" ContentType="application/vnd.openxmlformats-officedocument.presentationml.tags+xml"/>
  <Override PartName="/ppt/tags/tag1290.xml" ContentType="application/vnd.openxmlformats-officedocument.presentationml.tags+xml"/>
  <Override PartName="/ppt/tags/tag1340.xml" ContentType="application/vnd.openxmlformats-officedocument.presentationml.tags+xml"/>
  <Override PartName="/ppt/tags/tag1160.xml" ContentType="application/vnd.openxmlformats-officedocument.presentationml.tags+xml"/>
  <Override PartName="/ppt/tags/tag1250.xml" ContentType="application/vnd.openxmlformats-officedocument.presentationml.tags+xml"/>
  <Override PartName="/ppt/tags/tag1370.xml" ContentType="application/vnd.openxmlformats-officedocument.presentationml.tags+xml"/>
  <Override PartName="/ppt/tags/tag1100.xml" ContentType="application/vnd.openxmlformats-officedocument.presentationml.tags+xml"/>
  <Override PartName="/ppt/tags/tag1150.xml" ContentType="application/vnd.openxmlformats-officedocument.presentationml.tags+xml"/>
  <Override PartName="/ppt/tags/tag1200.xml" ContentType="application/vnd.openxmlformats-officedocument.presentationml.tags+xml"/>
  <Override PartName="/ppt/tags/tag1280.xml" ContentType="application/vnd.openxmlformats-officedocument.presentationml.tags+xml"/>
  <Override PartName="/ppt/tags/tag1330.xml" ContentType="application/vnd.openxmlformats-officedocument.presentationml.tags+xml"/>
  <Override PartName="/ppt/tags/tag1360.xml" ContentType="application/vnd.openxmlformats-officedocument.presentationml.tags+xml"/>
  <Override PartName="/ppt/tags/tag1410.xml" ContentType="application/vnd.openxmlformats-officedocument.presentationml.tags+xml"/>
  <Override PartName="/ppt/tags/tag1140.xml" ContentType="application/vnd.openxmlformats-officedocument.presentationml.tags+xml"/>
  <Override PartName="/ppt/tags/tag1090.xml" ContentType="application/vnd.openxmlformats-officedocument.presentationml.tags+xml"/>
  <Override PartName="/ppt/tags/tag1180.xml" ContentType="application/vnd.openxmlformats-officedocument.presentationml.tags+xml"/>
  <Override PartName="/ppt/tags/tag1230.xml" ContentType="application/vnd.openxmlformats-officedocument.presentationml.tags+xml"/>
  <Override PartName="/ppt/tags/tag1310.xml" ContentType="application/vnd.openxmlformats-officedocument.presentationml.tags+xml"/>
  <Override PartName="/ppt/tags/tag1390.xml" ContentType="application/vnd.openxmlformats-officedocument.presentationml.tags+xml"/>
  <Override PartName="/ppt/tags/tag4510.xml" ContentType="application/vnd.openxmlformats-officedocument.presentationml.tags+xml"/>
  <Override PartName="/ppt/tags/tag4800.xml" ContentType="application/vnd.openxmlformats-officedocument.presentationml.tags+xml"/>
  <Override PartName="/ppt/tags/tag4750.xml" ContentType="application/vnd.openxmlformats-officedocument.presentationml.tags+xml"/>
  <Override PartName="/ppt/tags/tag4790.xml" ContentType="application/vnd.openxmlformats-officedocument.presentationml.tags+xml"/>
  <Override PartName="/ppt/tags/tag4740.xml" ContentType="application/vnd.openxmlformats-officedocument.presentationml.tags+xml"/>
  <Override PartName="/ppt/tags/tag4780.xml" ContentType="application/vnd.openxmlformats-officedocument.presentationml.tags+xml"/>
  <Override PartName="/ppt/tags/tag4770.xml" ContentType="application/vnd.openxmlformats-officedocument.presentationml.tags+xml"/>
  <Override PartName="/ppt/tags/tag4820.xml" ContentType="application/vnd.openxmlformats-officedocument.presentationml.tags+xml"/>
  <Override PartName="/ppt/tags/tag4760.xml" ContentType="application/vnd.openxmlformats-officedocument.presentationml.tags+xml"/>
  <Override PartName="/ppt/tags/tag4810.xml" ContentType="application/vnd.openxmlformats-officedocument.presentationml.tags+xml"/>
  <Override PartName="/ppt/charts/chart130.xml" ContentType="application/vnd.openxmlformats-officedocument.drawingml.chart+xml"/>
  <Override PartName="/ppt/tags/tag3111.xml" ContentType="application/vnd.openxmlformats-officedocument.presentationml.tags+xml"/>
  <Override PartName="/ppt/tags/tag3611.xml" ContentType="application/vnd.openxmlformats-officedocument.presentationml.tags+xml"/>
  <Override PartName="/ppt/tags/tag4111.xml" ContentType="application/vnd.openxmlformats-officedocument.presentationml.tags+xml"/>
  <Override PartName="/ppt/tags/tag2611.xml" ContentType="application/vnd.openxmlformats-officedocument.presentationml.tags+xml"/>
  <Override PartName="/ppt/tags/tag4411.xml" ContentType="application/vnd.openxmlformats-officedocument.presentationml.tags+xml"/>
  <Override PartName="/ppt/tags/tag3011.xml" ContentType="application/vnd.openxmlformats-officedocument.presentationml.tags+xml"/>
  <Override PartName="/ppt/tags/tag3511.xml" ContentType="application/vnd.openxmlformats-officedocument.presentationml.tags+xml"/>
  <Override PartName="/ppt/tags/tag4011.xml" ContentType="application/vnd.openxmlformats-officedocument.presentationml.tags+xml"/>
  <Override PartName="/ppt/tags/tag4811.xml" ContentType="application/vnd.openxmlformats-officedocument.presentationml.tags+xml"/>
  <Override PartName="/ppt/tags/tag2511.xml" ContentType="application/vnd.openxmlformats-officedocument.presentationml.tags+xml"/>
  <Override PartName="/ppt/tags/tag3911.xml" ContentType="application/vnd.openxmlformats-officedocument.presentationml.tags+xml"/>
  <Override PartName="/ppt/tags/tag4311.xml" ContentType="application/vnd.openxmlformats-officedocument.presentationml.tags+xml"/>
  <Override PartName="/ppt/charts/chart150.xml" ContentType="application/vnd.openxmlformats-officedocument.drawingml.chart+xml"/>
  <Override PartName="/ppt/tags/tag2911.xml" ContentType="application/vnd.openxmlformats-officedocument.presentationml.tags+xml"/>
  <Override PartName="/ppt/tags/tag3411.xml" ContentType="application/vnd.openxmlformats-officedocument.presentationml.tags+xml"/>
  <Override PartName="/ppt/tags/tag4711.xml" ContentType="application/vnd.openxmlformats-officedocument.presentationml.tags+xml"/>
  <Override PartName="/ppt/tags/tag2811.xml" ContentType="application/vnd.openxmlformats-officedocument.presentationml.tags+xml"/>
  <Override PartName="/ppt/tags/tag3811.xml" ContentType="application/vnd.openxmlformats-officedocument.presentationml.tags+xml"/>
  <Override PartName="/ppt/tags/tag4611.xml" ContentType="application/vnd.openxmlformats-officedocument.presentationml.tags+xml"/>
  <Override PartName="/ppt/tags/tag3311.xml" ContentType="application/vnd.openxmlformats-officedocument.presentationml.tags+xml"/>
  <Override PartName="/ppt/tags/tag4211.xml" ContentType="application/vnd.openxmlformats-officedocument.presentationml.tags+xml"/>
  <Override PartName="/ppt/tags/tag2711.xml" ContentType="application/vnd.openxmlformats-officedocument.presentationml.tags+xml"/>
  <Override PartName="/ppt/tags/tag3211.xml" ContentType="application/vnd.openxmlformats-officedocument.presentationml.tags+xml"/>
  <Override PartName="/ppt/tags/tag3711.xml" ContentType="application/vnd.openxmlformats-officedocument.presentationml.tags+xml"/>
  <Override PartName="/ppt/tags/tag4511.xml" ContentType="application/vnd.openxmlformats-officedocument.presentationml.tags+xml"/>
  <Override PartName="/ppt/tags/tag6000.xml" ContentType="application/vnd.openxmlformats-officedocument.presentationml.tags+xml"/>
  <Override PartName="/ppt/tags/tag6500.xml" ContentType="application/vnd.openxmlformats-officedocument.presentationml.tags+xml"/>
  <Override PartName="/ppt/tags/tag7300.xml" ContentType="application/vnd.openxmlformats-officedocument.presentationml.tags+xml"/>
  <Override PartName="/ppt/tags/tag860.xml" ContentType="application/vnd.openxmlformats-officedocument.presentationml.tags+xml"/>
  <Override PartName="/ppt/tags/tag6800.xml" ContentType="application/vnd.openxmlformats-officedocument.presentationml.tags+xml"/>
  <Override PartName="/ppt/tags/tag811.xml" ContentType="application/vnd.openxmlformats-officedocument.presentationml.tags+xml"/>
  <Override PartName="/ppt/tags/tag890.xml" ContentType="application/vnd.openxmlformats-officedocument.presentationml.tags+xml"/>
  <Override PartName="/ppt/tags/tag5400.xml" ContentType="application/vnd.openxmlformats-officedocument.presentationml.tags+xml"/>
  <Override PartName="/ppt/tags/tag4910.xml" ContentType="application/vnd.openxmlformats-officedocument.presentationml.tags+xml"/>
  <Override PartName="/ppt/tags/tag6300.xml" ContentType="application/vnd.openxmlformats-officedocument.presentationml.tags+xml"/>
  <Override PartName="/ppt/tags/tag7600.xml" ContentType="application/vnd.openxmlformats-officedocument.presentationml.tags+xml"/>
  <Override PartName="/ppt/tags/tag5800.xml" ContentType="application/vnd.openxmlformats-officedocument.presentationml.tags+xml"/>
  <Override PartName="/ppt/tags/tag7110.xml" ContentType="application/vnd.openxmlformats-officedocument.presentationml.tags+xml"/>
  <Override PartName="/ppt/tags/tag7900.xml" ContentType="application/vnd.openxmlformats-officedocument.presentationml.tags+xml"/>
  <Override PartName="/ppt/tags/tag840.xml" ContentType="application/vnd.openxmlformats-officedocument.presentationml.tags+xml"/>
  <Override PartName="/ppt/tags/tag870.xml" ContentType="application/vnd.openxmlformats-officedocument.presentationml.tags+xml"/>
  <Override PartName="/ppt/tags/tag5200.xml" ContentType="application/vnd.openxmlformats-officedocument.presentationml.tags+xml"/>
  <Override PartName="/ppt/tags/tag6200.xml" ContentType="application/vnd.openxmlformats-officedocument.presentationml.tags+xml"/>
  <Override PartName="/ppt/tags/tag7000.xml" ContentType="application/vnd.openxmlformats-officedocument.presentationml.tags+xml"/>
  <Override PartName="/ppt/tags/tag7500.xml" ContentType="application/vnd.openxmlformats-officedocument.presentationml.tags+xml"/>
  <Override PartName="/ppt/tags/tag830.xml" ContentType="application/vnd.openxmlformats-officedocument.presentationml.tags+xml"/>
  <Override PartName="/ppt/tags/tag5700.xml" ContentType="application/vnd.openxmlformats-officedocument.presentationml.tags+xml"/>
  <Override PartName="/ppt/tags/tag6600.xml" ContentType="application/vnd.openxmlformats-officedocument.presentationml.tags+xml"/>
  <Override PartName="/ppt/tags/tag7800.xml" ContentType="application/vnd.openxmlformats-officedocument.presentationml.tags+xml"/>
  <Override PartName="/ppt/tags/tag5150.xml" ContentType="application/vnd.openxmlformats-officedocument.presentationml.tags+xml"/>
  <Override PartName="/ppt/tags/tag5600.xml" ContentType="application/vnd.openxmlformats-officedocument.presentationml.tags+xml"/>
  <Override PartName="/ppt/tags/tag6110.xml" ContentType="application/vnd.openxmlformats-officedocument.presentationml.tags+xml"/>
  <Override PartName="/ppt/tags/tag6900.xml" ContentType="application/vnd.openxmlformats-officedocument.presentationml.tags+xml"/>
  <Override PartName="/ppt/tags/tag7400.xml" ContentType="application/vnd.openxmlformats-officedocument.presentationml.tags+xml"/>
  <Override PartName="/ppt/tags/tag7700.xml" ContentType="application/vnd.openxmlformats-officedocument.presentationml.tags+xml"/>
  <Override PartName="/ppt/tags/tag820.xml" ContentType="application/vnd.openxmlformats-officedocument.presentationml.tags+xml"/>
  <Override PartName="/ppt/tags/tag5500.xml" ContentType="application/vnd.openxmlformats-officedocument.presentationml.tags+xml"/>
  <Override PartName="/ppt/tags/tag5010.xml" ContentType="application/vnd.openxmlformats-officedocument.presentationml.tags+xml"/>
  <Override PartName="/ppt/tags/tag5900.xml" ContentType="application/vnd.openxmlformats-officedocument.presentationml.tags+xml"/>
  <Override PartName="/ppt/tags/tag6400.xml" ContentType="application/vnd.openxmlformats-officedocument.presentationml.tags+xml"/>
  <Override PartName="/ppt/tags/tag7200.xml" ContentType="application/vnd.openxmlformats-officedocument.presentationml.tags+xml"/>
  <Override PartName="/ppt/tags/tag8000.xml" ContentType="application/vnd.openxmlformats-officedocument.presentationml.tags+xml"/>
  <Override PartName="/ppt/tags/tag850.xml" ContentType="application/vnd.openxmlformats-officedocument.presentationml.tags+xml"/>
  <Override PartName="/ppt/charts/chart200.xml" ContentType="application/vnd.openxmlformats-officedocument.drawingml.chart+xml"/>
  <Override PartName="/ppt/tags/tag6700.xml" ContentType="application/vnd.openxmlformats-officedocument.presentationml.tags+xml"/>
  <Override PartName="/ppt/tags/tag880.xml" ContentType="application/vnd.openxmlformats-officedocument.presentationml.tags+xml"/>
  <Override PartName="/ppt/tags/tag5300.xml" ContentType="application/vnd.openxmlformats-officedocument.presentationml.tags+xml"/>
  <Override PartName="/ppt/tags/tag4520.xml" ContentType="application/vnd.openxmlformats-officedocument.presentationml.tags+xml"/>
  <Override PartName="/ppt/slides/slide411.xml" ContentType="application/vnd.openxmlformats-officedocument.presentationml.slide+xml"/>
  <Override PartName="/ppt/tags/tag1811.xml" ContentType="application/vnd.openxmlformats-officedocument.presentationml.tags+xml"/>
  <Override PartName="/ppt/slides/slide550.xml" ContentType="application/vnd.openxmlformats-officedocument.presentationml.slide+xml"/>
  <Override PartName="/ppt/tags/tag1111.xml" ContentType="application/vnd.openxmlformats-officedocument.presentationml.tags+xml"/>
  <Override PartName="/ppt/slides/slide3000.xml" ContentType="application/vnd.openxmlformats-officedocument.presentationml.slide+xml"/>
  <Override PartName="/ppt/slides/slide1110.xml" ContentType="application/vnd.openxmlformats-officedocument.presentationml.slide+xml"/>
  <Override PartName="/ppt/slides/slide1020.xml" ContentType="application/vnd.openxmlformats-officedocument.presentationml.slide+xml"/>
  <Override PartName="/ppt/tags/tag1911.xml" ContentType="application/vnd.openxmlformats-officedocument.presentationml.tags+xml"/>
  <Override PartName="/ppt/tags/tag1311.xml" ContentType="application/vnd.openxmlformats-officedocument.presentationml.tags+xml"/>
  <Override PartName="/ppt/slides/slide1210.xml" ContentType="application/vnd.openxmlformats-officedocument.presentationml.slide+xml"/>
  <Override PartName="/ppt/slides/slide1310.xml" ContentType="application/vnd.openxmlformats-officedocument.presentationml.slide+xml"/>
  <Override PartName="/ppt/slides/slide1410.xml" ContentType="application/vnd.openxmlformats-officedocument.presentationml.slide+xml"/>
  <Override PartName="/ppt/slides/slide1510.xml" ContentType="application/vnd.openxmlformats-officedocument.presentationml.slide+xml"/>
  <Override PartName="/ppt/slides/slide1610.xml" ContentType="application/vnd.openxmlformats-officedocument.presentationml.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332"/>
  </p:notesMasterIdLst>
  <p:handoutMasterIdLst>
    <p:handoutMasterId r:id="rId333"/>
  </p:handoutMasterIdLst>
  <p:sldIdLst>
    <p:sldId id="390" r:id="rId5"/>
    <p:sldId id="257" r:id="rId6"/>
    <p:sldId id="275" r:id="rId7"/>
    <p:sldId id="276" r:id="rId8"/>
    <p:sldId id="277" r:id="rId9"/>
    <p:sldId id="278" r:id="rId10"/>
    <p:sldId id="289" r:id="rId11"/>
    <p:sldId id="349" r:id="rId12"/>
    <p:sldId id="364" r:id="rId13"/>
    <p:sldId id="365" r:id="rId14"/>
    <p:sldId id="368" r:id="rId15"/>
    <p:sldId id="366" r:id="rId16"/>
    <p:sldId id="351" r:id="rId17"/>
    <p:sldId id="352" r:id="rId18"/>
    <p:sldId id="353" r:id="rId19"/>
    <p:sldId id="456" r:id="rId20"/>
    <p:sldId id="369" r:id="rId21"/>
    <p:sldId id="524" r:id="rId22"/>
    <p:sldId id="528" r:id="rId23"/>
    <p:sldId id="297" r:id="rId24"/>
    <p:sldId id="395" r:id="rId25"/>
    <p:sldId id="540" r:id="rId26"/>
    <p:sldId id="306" r:id="rId27"/>
    <p:sldId id="354" r:id="rId28"/>
    <p:sldId id="362" r:id="rId29"/>
    <p:sldId id="340" r:id="rId30"/>
    <p:sldId id="457" r:id="rId31"/>
    <p:sldId id="363" r:id="rId32"/>
    <p:sldId id="453" r:id="rId33"/>
    <p:sldId id="367" r:id="rId34"/>
    <p:sldId id="536" r:id="rId35"/>
    <p:sldId id="537" r:id="rId36"/>
    <p:sldId id="538" r:id="rId37"/>
    <p:sldId id="539" r:id="rId38"/>
    <p:sldId id="307" r:id="rId39"/>
    <p:sldId id="283" r:id="rId40"/>
    <p:sldId id="286" r:id="rId41"/>
    <p:sldId id="287" r:id="rId42"/>
    <p:sldId id="288" r:id="rId43"/>
    <p:sldId id="282" r:id="rId44"/>
    <p:sldId id="284" r:id="rId45"/>
    <p:sldId id="285" r:id="rId46"/>
    <p:sldId id="300" r:id="rId47"/>
    <p:sldId id="396" r:id="rId48"/>
    <p:sldId id="357" r:id="rId49"/>
    <p:sldId id="299" r:id="rId50"/>
    <p:sldId id="295" r:id="rId51"/>
    <p:sldId id="338" r:id="rId52"/>
    <p:sldId id="355" r:id="rId53"/>
    <p:sldId id="356" r:id="rId54"/>
    <p:sldId id="347" r:id="rId55"/>
    <p:sldId id="359" r:id="rId56"/>
    <p:sldId id="454" r:id="rId57"/>
    <p:sldId id="360" r:id="rId58"/>
    <p:sldId id="455" r:id="rId59"/>
    <p:sldId id="502" r:id="rId60"/>
    <p:sldId id="485" r:id="rId61"/>
    <p:sldId id="486" r:id="rId62"/>
    <p:sldId id="488" r:id="rId63"/>
    <p:sldId id="606" r:id="rId64"/>
    <p:sldId id="489" r:id="rId65"/>
    <p:sldId id="490" r:id="rId66"/>
    <p:sldId id="292" r:id="rId67"/>
    <p:sldId id="290" r:id="rId68"/>
    <p:sldId id="728" r:id="rId69"/>
    <p:sldId id="293" r:id="rId70"/>
    <p:sldId id="302" r:id="rId71"/>
    <p:sldId id="389" r:id="rId72"/>
    <p:sldId id="291" r:id="rId73"/>
    <p:sldId id="487" r:id="rId74"/>
    <p:sldId id="493" r:id="rId75"/>
    <p:sldId id="346" r:id="rId76"/>
    <p:sldId id="303" r:id="rId77"/>
    <p:sldId id="504" r:id="rId78"/>
    <p:sldId id="727" r:id="rId79"/>
    <p:sldId id="732" r:id="rId80"/>
    <p:sldId id="730" r:id="rId81"/>
    <p:sldId id="733" r:id="rId82"/>
    <p:sldId id="731" r:id="rId83"/>
    <p:sldId id="734" r:id="rId84"/>
    <p:sldId id="375" r:id="rId85"/>
    <p:sldId id="393" r:id="rId86"/>
    <p:sldId id="590" r:id="rId87"/>
    <p:sldId id="591" r:id="rId88"/>
    <p:sldId id="474" r:id="rId89"/>
    <p:sldId id="542" r:id="rId90"/>
    <p:sldId id="557" r:id="rId91"/>
    <p:sldId id="521" r:id="rId92"/>
    <p:sldId id="543" r:id="rId93"/>
    <p:sldId id="331" r:id="rId94"/>
    <p:sldId id="544" r:id="rId95"/>
    <p:sldId id="332" r:id="rId96"/>
    <p:sldId id="344" r:id="rId97"/>
    <p:sldId id="526" r:id="rId98"/>
    <p:sldId id="479" r:id="rId99"/>
    <p:sldId id="516" r:id="rId100"/>
    <p:sldId id="515" r:id="rId101"/>
    <p:sldId id="452" r:id="rId102"/>
    <p:sldId id="556" r:id="rId103"/>
    <p:sldId id="552" r:id="rId104"/>
    <p:sldId id="517" r:id="rId105"/>
    <p:sldId id="596" r:id="rId106"/>
    <p:sldId id="594" r:id="rId107"/>
    <p:sldId id="533" r:id="rId108"/>
    <p:sldId id="478" r:id="rId109"/>
    <p:sldId id="475" r:id="rId110"/>
    <p:sldId id="476" r:id="rId111"/>
    <p:sldId id="500" r:id="rId112"/>
    <p:sldId id="497" r:id="rId113"/>
    <p:sldId id="305" r:id="rId114"/>
    <p:sldId id="576" r:id="rId115"/>
    <p:sldId id="577" r:id="rId116"/>
    <p:sldId id="503" r:id="rId117"/>
    <p:sldId id="484" r:id="rId118"/>
    <p:sldId id="499" r:id="rId119"/>
    <p:sldId id="592" r:id="rId120"/>
    <p:sldId id="611" r:id="rId121"/>
    <p:sldId id="572" r:id="rId122"/>
    <p:sldId id="442" r:id="rId123"/>
    <p:sldId id="573" r:id="rId124"/>
    <p:sldId id="581" r:id="rId125"/>
    <p:sldId id="582" r:id="rId126"/>
    <p:sldId id="574" r:id="rId127"/>
    <p:sldId id="575" r:id="rId128"/>
    <p:sldId id="472" r:id="rId129"/>
    <p:sldId id="321" r:id="rId130"/>
    <p:sldId id="341" r:id="rId131"/>
    <p:sldId id="580" r:id="rId132"/>
    <p:sldId id="342" r:id="rId133"/>
    <p:sldId id="483" r:id="rId134"/>
    <p:sldId id="505" r:id="rId135"/>
    <p:sldId id="506" r:id="rId136"/>
    <p:sldId id="336" r:id="rId137"/>
    <p:sldId id="509" r:id="rId138"/>
    <p:sldId id="468" r:id="rId139"/>
    <p:sldId id="522" r:id="rId140"/>
    <p:sldId id="343" r:id="rId141"/>
    <p:sldId id="569" r:id="rId142"/>
    <p:sldId id="462" r:id="rId143"/>
    <p:sldId id="315" r:id="rId144"/>
    <p:sldId id="314" r:id="rId145"/>
    <p:sldId id="361" r:id="rId146"/>
    <p:sldId id="334" r:id="rId147"/>
    <p:sldId id="461" r:id="rId148"/>
    <p:sldId id="584" r:id="rId149"/>
    <p:sldId id="317" r:id="rId150"/>
    <p:sldId id="585" r:id="rId151"/>
    <p:sldId id="460" r:id="rId152"/>
    <p:sldId id="550" r:id="rId153"/>
    <p:sldId id="534" r:id="rId154"/>
    <p:sldId id="322" r:id="rId155"/>
    <p:sldId id="325" r:id="rId156"/>
    <p:sldId id="459" r:id="rId157"/>
    <p:sldId id="323" r:id="rId158"/>
    <p:sldId id="463" r:id="rId159"/>
    <p:sldId id="492" r:id="rId160"/>
    <p:sldId id="337" r:id="rId161"/>
    <p:sldId id="571" r:id="rId162"/>
    <p:sldId id="554" r:id="rId163"/>
    <p:sldId id="553" r:id="rId164"/>
    <p:sldId id="562" r:id="rId165"/>
    <p:sldId id="548" r:id="rId166"/>
    <p:sldId id="498" r:id="rId167"/>
    <p:sldId id="541" r:id="rId168"/>
    <p:sldId id="549" r:id="rId169"/>
    <p:sldId id="547" r:id="rId170"/>
    <p:sldId id="563" r:id="rId171"/>
    <p:sldId id="579" r:id="rId172"/>
    <p:sldId id="551" r:id="rId173"/>
    <p:sldId id="555" r:id="rId174"/>
    <p:sldId id="565" r:id="rId175"/>
    <p:sldId id="566" r:id="rId176"/>
    <p:sldId id="568" r:id="rId177"/>
    <p:sldId id="567" r:id="rId178"/>
    <p:sldId id="464" r:id="rId179"/>
    <p:sldId id="523" r:id="rId180"/>
    <p:sldId id="333" r:id="rId181"/>
    <p:sldId id="545" r:id="rId182"/>
    <p:sldId id="610" r:id="rId183"/>
    <p:sldId id="465" r:id="rId184"/>
    <p:sldId id="527" r:id="rId185"/>
    <p:sldId id="327" r:id="rId186"/>
    <p:sldId id="593" r:id="rId187"/>
    <p:sldId id="466" r:id="rId188"/>
    <p:sldId id="531" r:id="rId189"/>
    <p:sldId id="530" r:id="rId190"/>
    <p:sldId id="532" r:id="rId191"/>
    <p:sldId id="326" r:id="rId192"/>
    <p:sldId id="513" r:id="rId193"/>
    <p:sldId id="512" r:id="rId194"/>
    <p:sldId id="578" r:id="rId195"/>
    <p:sldId id="514" r:id="rId196"/>
    <p:sldId id="511" r:id="rId197"/>
    <p:sldId id="558" r:id="rId198"/>
    <p:sldId id="560" r:id="rId199"/>
    <p:sldId id="564" r:id="rId200"/>
    <p:sldId id="561" r:id="rId201"/>
    <p:sldId id="519" r:id="rId202"/>
    <p:sldId id="608" r:id="rId203"/>
    <p:sldId id="510" r:id="rId204"/>
    <p:sldId id="518" r:id="rId205"/>
    <p:sldId id="520" r:id="rId206"/>
    <p:sldId id="589" r:id="rId207"/>
    <p:sldId id="477" r:id="rId208"/>
    <p:sldId id="612" r:id="rId209"/>
    <p:sldId id="613" r:id="rId210"/>
    <p:sldId id="614" r:id="rId211"/>
    <p:sldId id="615" r:id="rId212"/>
    <p:sldId id="616" r:id="rId213"/>
    <p:sldId id="618" r:id="rId214"/>
    <p:sldId id="619" r:id="rId215"/>
    <p:sldId id="620" r:id="rId216"/>
    <p:sldId id="621" r:id="rId217"/>
    <p:sldId id="622" r:id="rId218"/>
    <p:sldId id="623" r:id="rId219"/>
    <p:sldId id="624" r:id="rId220"/>
    <p:sldId id="625" r:id="rId221"/>
    <p:sldId id="617" r:id="rId222"/>
    <p:sldId id="626" r:id="rId223"/>
    <p:sldId id="627" r:id="rId224"/>
    <p:sldId id="628" r:id="rId225"/>
    <p:sldId id="630" r:id="rId226"/>
    <p:sldId id="631" r:id="rId227"/>
    <p:sldId id="629" r:id="rId228"/>
    <p:sldId id="632" r:id="rId229"/>
    <p:sldId id="634" r:id="rId230"/>
    <p:sldId id="633" r:id="rId231"/>
    <p:sldId id="636" r:id="rId232"/>
    <p:sldId id="637" r:id="rId233"/>
    <p:sldId id="638" r:id="rId234"/>
    <p:sldId id="639" r:id="rId235"/>
    <p:sldId id="640" r:id="rId236"/>
    <p:sldId id="641" r:id="rId237"/>
    <p:sldId id="635" r:id="rId238"/>
    <p:sldId id="643" r:id="rId239"/>
    <p:sldId id="644" r:id="rId240"/>
    <p:sldId id="645" r:id="rId241"/>
    <p:sldId id="646" r:id="rId242"/>
    <p:sldId id="647" r:id="rId243"/>
    <p:sldId id="648" r:id="rId244"/>
    <p:sldId id="649" r:id="rId245"/>
    <p:sldId id="650" r:id="rId246"/>
    <p:sldId id="651" r:id="rId247"/>
    <p:sldId id="652" r:id="rId248"/>
    <p:sldId id="653" r:id="rId249"/>
    <p:sldId id="642" r:id="rId250"/>
    <p:sldId id="655" r:id="rId251"/>
    <p:sldId id="656" r:id="rId252"/>
    <p:sldId id="657" r:id="rId253"/>
    <p:sldId id="658" r:id="rId254"/>
    <p:sldId id="659" r:id="rId255"/>
    <p:sldId id="660" r:id="rId256"/>
    <p:sldId id="661" r:id="rId257"/>
    <p:sldId id="662" r:id="rId258"/>
    <p:sldId id="663" r:id="rId259"/>
    <p:sldId id="664" r:id="rId260"/>
    <p:sldId id="665" r:id="rId261"/>
    <p:sldId id="654" r:id="rId262"/>
    <p:sldId id="667" r:id="rId263"/>
    <p:sldId id="668" r:id="rId264"/>
    <p:sldId id="669" r:id="rId265"/>
    <p:sldId id="670" r:id="rId266"/>
    <p:sldId id="666" r:id="rId267"/>
    <p:sldId id="672" r:id="rId268"/>
    <p:sldId id="673" r:id="rId269"/>
    <p:sldId id="671" r:id="rId270"/>
    <p:sldId id="676" r:id="rId271"/>
    <p:sldId id="677" r:id="rId272"/>
    <p:sldId id="675" r:id="rId273"/>
    <p:sldId id="678" r:id="rId274"/>
    <p:sldId id="679" r:id="rId275"/>
    <p:sldId id="674" r:id="rId276"/>
    <p:sldId id="681" r:id="rId277"/>
    <p:sldId id="682" r:id="rId278"/>
    <p:sldId id="683" r:id="rId279"/>
    <p:sldId id="684" r:id="rId280"/>
    <p:sldId id="685" r:id="rId281"/>
    <p:sldId id="680" r:id="rId282"/>
    <p:sldId id="687" r:id="rId283"/>
    <p:sldId id="688" r:id="rId284"/>
    <p:sldId id="689" r:id="rId285"/>
    <p:sldId id="690" r:id="rId286"/>
    <p:sldId id="691" r:id="rId287"/>
    <p:sldId id="692" r:id="rId288"/>
    <p:sldId id="686" r:id="rId289"/>
    <p:sldId id="694" r:id="rId290"/>
    <p:sldId id="693" r:id="rId291"/>
    <p:sldId id="695" r:id="rId292"/>
    <p:sldId id="697" r:id="rId293"/>
    <p:sldId id="698" r:id="rId294"/>
    <p:sldId id="699" r:id="rId295"/>
    <p:sldId id="696" r:id="rId296"/>
    <p:sldId id="700" r:id="rId297"/>
    <p:sldId id="701" r:id="rId298"/>
    <p:sldId id="702" r:id="rId299"/>
    <p:sldId id="703" r:id="rId300"/>
    <p:sldId id="705" r:id="rId301"/>
    <p:sldId id="706" r:id="rId302"/>
    <p:sldId id="704" r:id="rId303"/>
    <p:sldId id="708" r:id="rId304"/>
    <p:sldId id="709" r:id="rId305"/>
    <p:sldId id="710" r:id="rId306"/>
    <p:sldId id="711" r:id="rId307"/>
    <p:sldId id="712" r:id="rId308"/>
    <p:sldId id="707" r:id="rId309"/>
    <p:sldId id="714" r:id="rId310"/>
    <p:sldId id="715" r:id="rId311"/>
    <p:sldId id="716" r:id="rId312"/>
    <p:sldId id="713" r:id="rId313"/>
    <p:sldId id="717" r:id="rId314"/>
    <p:sldId id="718" r:id="rId315"/>
    <p:sldId id="719" r:id="rId316"/>
    <p:sldId id="720" r:id="rId317"/>
    <p:sldId id="722" r:id="rId318"/>
    <p:sldId id="721" r:id="rId319"/>
    <p:sldId id="723" r:id="rId320"/>
    <p:sldId id="724" r:id="rId321"/>
    <p:sldId id="725" r:id="rId322"/>
    <p:sldId id="726" r:id="rId323"/>
    <p:sldId id="308" r:id="rId324"/>
    <p:sldId id="309" r:id="rId325"/>
    <p:sldId id="310" r:id="rId326"/>
    <p:sldId id="311" r:id="rId327"/>
    <p:sldId id="312" r:id="rId328"/>
    <p:sldId id="313" r:id="rId329"/>
    <p:sldId id="583" r:id="rId330"/>
    <p:sldId id="609" r:id="rId331"/>
  </p:sldIdLst>
  <p:sldSz cx="12188825" cy="6858000"/>
  <p:notesSz cx="6858000" cy="9144000"/>
  <p:custDataLst>
    <p:tags r:id="rId334"/>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Aloitussivu" id="{F4B436D5-47D3-45A1-8213-6AD06106A87F}">
          <p14:sldIdLst>
            <p14:sldId id="390"/>
          </p14:sldIdLst>
        </p14:section>
        <p14:section name="Valikot" id="{563EFC78-66AC-4B4A-AE38-E71E85BC8F7D}">
          <p14:sldIdLst>
            <p14:sldId id="257"/>
            <p14:sldId id="275"/>
            <p14:sldId id="276"/>
            <p14:sldId id="277"/>
            <p14:sldId id="278"/>
          </p14:sldIdLst>
        </p14:section>
        <p14:section name="Teemahaastattelututkimus" id="{DD04E365-C588-4104-ABD8-3BBFB9CCC49C}">
          <p14:sldIdLst>
            <p14:sldId id="289"/>
            <p14:sldId id="349"/>
            <p14:sldId id="364"/>
            <p14:sldId id="365"/>
            <p14:sldId id="368"/>
            <p14:sldId id="366"/>
            <p14:sldId id="351"/>
            <p14:sldId id="352"/>
            <p14:sldId id="353"/>
            <p14:sldId id="456"/>
            <p14:sldId id="369"/>
            <p14:sldId id="524"/>
            <p14:sldId id="528"/>
          </p14:sldIdLst>
        </p14:section>
        <p14:section name="SWOT" id="{94F799AB-5C59-492E-B87C-0CC73D37ABDA}">
          <p14:sldIdLst>
            <p14:sldId id="297"/>
            <p14:sldId id="395"/>
            <p14:sldId id="540"/>
          </p14:sldIdLst>
        </p14:section>
        <p14:section name="Tulevaisuus" id="{80201683-0135-4A87-A701-7D8CB5887C07}">
          <p14:sldIdLst>
            <p14:sldId id="306"/>
            <p14:sldId id="354"/>
            <p14:sldId id="362"/>
            <p14:sldId id="340"/>
            <p14:sldId id="457"/>
            <p14:sldId id="363"/>
            <p14:sldId id="453"/>
          </p14:sldIdLst>
        </p14:section>
        <p14:section name="Teemahaastattelu: Tulevaisuus" id="{68D53CAD-A86A-45C8-A5D7-285227F9625D}">
          <p14:sldIdLst>
            <p14:sldId id="367"/>
            <p14:sldId id="536"/>
            <p14:sldId id="537"/>
            <p14:sldId id="538"/>
            <p14:sldId id="539"/>
          </p14:sldIdLst>
        </p14:section>
        <p14:section name="FSSF aloitus" id="{7A6F2CEB-07D7-442C-A2F4-A0B5986F3C69}">
          <p14:sldIdLst>
            <p14:sldId id="307"/>
          </p14:sldIdLst>
        </p14:section>
        <p14:section name="Asukasbarometrit &amp; muut kyselyt" id="{4DE95160-AE5E-48D6-8FA6-4FC492BDB40C}">
          <p14:sldIdLst>
            <p14:sldId id="283"/>
            <p14:sldId id="286"/>
            <p14:sldId id="287"/>
            <p14:sldId id="288"/>
          </p14:sldIdLst>
        </p14:section>
        <p14:section name="Maatalouden ilmastotoimet" id="{4345F137-41D2-4630-81A9-2DE0C004FB9B}">
          <p14:sldIdLst>
            <p14:sldId id="282"/>
            <p14:sldId id="284"/>
            <p14:sldId id="285"/>
          </p14:sldIdLst>
        </p14:section>
        <p14:section name="Neuvonta &amp; vinkit" id="{E57040C2-1375-4DE3-A169-697CF6D80DCC}">
          <p14:sldIdLst>
            <p14:sldId id="300"/>
            <p14:sldId id="396"/>
            <p14:sldId id="357"/>
            <p14:sldId id="299"/>
          </p14:sldIdLst>
        </p14:section>
        <p14:section name="Kokoelma: Oppaita, laskureita, tietokantoja, rahoituksia tms." id="{B81FD688-74B6-4D43-A0B3-0F8738F891B6}">
          <p14:sldIdLst>
            <p14:sldId id="295"/>
            <p14:sldId id="338"/>
            <p14:sldId id="355"/>
            <p14:sldId id="356"/>
            <p14:sldId id="347"/>
            <p14:sldId id="359"/>
            <p14:sldId id="454"/>
            <p14:sldId id="360"/>
            <p14:sldId id="455"/>
          </p14:sldIdLst>
        </p14:section>
        <p14:section name="Tilannekuva-analyysi" id="{F9EB67E0-81E2-4701-B0D4-4D60B82B6FA7}">
          <p14:sldIdLst>
            <p14:sldId id="502"/>
            <p14:sldId id="485"/>
            <p14:sldId id="486"/>
            <p14:sldId id="488"/>
            <p14:sldId id="606"/>
            <p14:sldId id="489"/>
            <p14:sldId id="490"/>
            <p14:sldId id="292"/>
            <p14:sldId id="290"/>
            <p14:sldId id="728"/>
            <p14:sldId id="293"/>
            <p14:sldId id="302"/>
            <p14:sldId id="389"/>
            <p14:sldId id="291"/>
            <p14:sldId id="487"/>
            <p14:sldId id="493"/>
            <p14:sldId id="346"/>
            <p14:sldId id="303"/>
            <p14:sldId id="504"/>
            <p14:sldId id="727"/>
            <p14:sldId id="732"/>
            <p14:sldId id="730"/>
            <p14:sldId id="733"/>
            <p14:sldId id="731"/>
            <p14:sldId id="734"/>
          </p14:sldIdLst>
        </p14:section>
        <p14:section name="Vaihtoehtoiset ratkaisut: Ilmastopositiivinen Heinola" id="{FD387955-78D9-4706-9758-F2E4658AC388}">
          <p14:sldIdLst>
            <p14:sldId id="375"/>
            <p14:sldId id="393"/>
            <p14:sldId id="590"/>
            <p14:sldId id="591"/>
            <p14:sldId id="474"/>
            <p14:sldId id="542"/>
            <p14:sldId id="557"/>
            <p14:sldId id="521"/>
            <p14:sldId id="543"/>
            <p14:sldId id="331"/>
            <p14:sldId id="544"/>
            <p14:sldId id="332"/>
            <p14:sldId id="344"/>
            <p14:sldId id="526"/>
            <p14:sldId id="479"/>
            <p14:sldId id="516"/>
            <p14:sldId id="515"/>
            <p14:sldId id="452"/>
            <p14:sldId id="556"/>
            <p14:sldId id="552"/>
            <p14:sldId id="517"/>
            <p14:sldId id="596"/>
            <p14:sldId id="594"/>
            <p14:sldId id="533"/>
            <p14:sldId id="478"/>
            <p14:sldId id="475"/>
            <p14:sldId id="476"/>
            <p14:sldId id="500"/>
            <p14:sldId id="497"/>
            <p14:sldId id="305"/>
            <p14:sldId id="576"/>
            <p14:sldId id="577"/>
            <p14:sldId id="503"/>
            <p14:sldId id="484"/>
            <p14:sldId id="499"/>
            <p14:sldId id="592"/>
            <p14:sldId id="611"/>
            <p14:sldId id="572"/>
            <p14:sldId id="442"/>
            <p14:sldId id="573"/>
            <p14:sldId id="581"/>
            <p14:sldId id="582"/>
            <p14:sldId id="574"/>
            <p14:sldId id="575"/>
            <p14:sldId id="472"/>
            <p14:sldId id="321"/>
            <p14:sldId id="341"/>
            <p14:sldId id="580"/>
            <p14:sldId id="342"/>
            <p14:sldId id="483"/>
            <p14:sldId id="505"/>
            <p14:sldId id="506"/>
            <p14:sldId id="336"/>
            <p14:sldId id="509"/>
            <p14:sldId id="468"/>
            <p14:sldId id="522"/>
            <p14:sldId id="343"/>
            <p14:sldId id="569"/>
            <p14:sldId id="462"/>
            <p14:sldId id="315"/>
            <p14:sldId id="314"/>
            <p14:sldId id="361"/>
            <p14:sldId id="334"/>
            <p14:sldId id="461"/>
            <p14:sldId id="584"/>
            <p14:sldId id="317"/>
            <p14:sldId id="585"/>
            <p14:sldId id="460"/>
            <p14:sldId id="550"/>
            <p14:sldId id="534"/>
            <p14:sldId id="322"/>
            <p14:sldId id="325"/>
            <p14:sldId id="459"/>
            <p14:sldId id="323"/>
            <p14:sldId id="463"/>
            <p14:sldId id="492"/>
            <p14:sldId id="337"/>
            <p14:sldId id="571"/>
            <p14:sldId id="554"/>
            <p14:sldId id="553"/>
            <p14:sldId id="562"/>
            <p14:sldId id="548"/>
            <p14:sldId id="498"/>
            <p14:sldId id="541"/>
            <p14:sldId id="549"/>
            <p14:sldId id="547"/>
            <p14:sldId id="563"/>
            <p14:sldId id="579"/>
            <p14:sldId id="551"/>
            <p14:sldId id="555"/>
            <p14:sldId id="565"/>
            <p14:sldId id="566"/>
            <p14:sldId id="568"/>
            <p14:sldId id="567"/>
            <p14:sldId id="464"/>
            <p14:sldId id="523"/>
            <p14:sldId id="333"/>
            <p14:sldId id="545"/>
            <p14:sldId id="610"/>
            <p14:sldId id="465"/>
            <p14:sldId id="527"/>
            <p14:sldId id="327"/>
            <p14:sldId id="593"/>
            <p14:sldId id="466"/>
            <p14:sldId id="531"/>
            <p14:sldId id="530"/>
            <p14:sldId id="532"/>
            <p14:sldId id="326"/>
            <p14:sldId id="513"/>
            <p14:sldId id="512"/>
            <p14:sldId id="578"/>
            <p14:sldId id="514"/>
            <p14:sldId id="511"/>
            <p14:sldId id="558"/>
            <p14:sldId id="560"/>
            <p14:sldId id="564"/>
            <p14:sldId id="561"/>
          </p14:sldIdLst>
        </p14:section>
        <p14:section name="Vaikuttavuuden todentaminen (mittarit &amp; indikaattorit)" id="{71A70177-A718-41F3-A369-6D946B815399}">
          <p14:sldIdLst>
            <p14:sldId id="519"/>
            <p14:sldId id="608"/>
            <p14:sldId id="510"/>
            <p14:sldId id="518"/>
            <p14:sldId id="520"/>
            <p14:sldId id="589"/>
            <p14:sldId id="477"/>
            <p14:sldId id="612"/>
            <p14:sldId id="613"/>
            <p14:sldId id="614"/>
            <p14:sldId id="615"/>
            <p14:sldId id="616"/>
            <p14:sldId id="618"/>
            <p14:sldId id="619"/>
            <p14:sldId id="620"/>
            <p14:sldId id="621"/>
            <p14:sldId id="622"/>
            <p14:sldId id="623"/>
            <p14:sldId id="624"/>
            <p14:sldId id="625"/>
            <p14:sldId id="617"/>
            <p14:sldId id="626"/>
            <p14:sldId id="627"/>
            <p14:sldId id="628"/>
            <p14:sldId id="630"/>
            <p14:sldId id="631"/>
            <p14:sldId id="629"/>
            <p14:sldId id="632"/>
            <p14:sldId id="634"/>
            <p14:sldId id="633"/>
            <p14:sldId id="636"/>
            <p14:sldId id="637"/>
            <p14:sldId id="638"/>
            <p14:sldId id="639"/>
            <p14:sldId id="640"/>
            <p14:sldId id="641"/>
            <p14:sldId id="635"/>
            <p14:sldId id="643"/>
            <p14:sldId id="644"/>
            <p14:sldId id="645"/>
            <p14:sldId id="646"/>
            <p14:sldId id="647"/>
            <p14:sldId id="648"/>
            <p14:sldId id="649"/>
            <p14:sldId id="650"/>
            <p14:sldId id="651"/>
            <p14:sldId id="652"/>
            <p14:sldId id="653"/>
            <p14:sldId id="642"/>
            <p14:sldId id="655"/>
            <p14:sldId id="656"/>
            <p14:sldId id="657"/>
            <p14:sldId id="658"/>
            <p14:sldId id="659"/>
            <p14:sldId id="660"/>
            <p14:sldId id="661"/>
            <p14:sldId id="662"/>
            <p14:sldId id="663"/>
            <p14:sldId id="664"/>
            <p14:sldId id="665"/>
            <p14:sldId id="654"/>
            <p14:sldId id="667"/>
            <p14:sldId id="668"/>
            <p14:sldId id="669"/>
            <p14:sldId id="670"/>
            <p14:sldId id="666"/>
            <p14:sldId id="672"/>
            <p14:sldId id="673"/>
            <p14:sldId id="671"/>
            <p14:sldId id="676"/>
            <p14:sldId id="677"/>
            <p14:sldId id="675"/>
            <p14:sldId id="678"/>
            <p14:sldId id="679"/>
            <p14:sldId id="674"/>
            <p14:sldId id="681"/>
            <p14:sldId id="682"/>
            <p14:sldId id="683"/>
            <p14:sldId id="684"/>
            <p14:sldId id="685"/>
            <p14:sldId id="680"/>
            <p14:sldId id="687"/>
            <p14:sldId id="688"/>
            <p14:sldId id="689"/>
            <p14:sldId id="690"/>
            <p14:sldId id="691"/>
            <p14:sldId id="692"/>
            <p14:sldId id="686"/>
            <p14:sldId id="694"/>
            <p14:sldId id="693"/>
            <p14:sldId id="695"/>
            <p14:sldId id="697"/>
            <p14:sldId id="698"/>
            <p14:sldId id="699"/>
            <p14:sldId id="696"/>
            <p14:sldId id="700"/>
            <p14:sldId id="701"/>
            <p14:sldId id="702"/>
            <p14:sldId id="703"/>
            <p14:sldId id="705"/>
            <p14:sldId id="706"/>
            <p14:sldId id="704"/>
            <p14:sldId id="708"/>
            <p14:sldId id="709"/>
            <p14:sldId id="710"/>
            <p14:sldId id="711"/>
            <p14:sldId id="712"/>
            <p14:sldId id="707"/>
            <p14:sldId id="714"/>
            <p14:sldId id="715"/>
            <p14:sldId id="716"/>
            <p14:sldId id="713"/>
            <p14:sldId id="717"/>
            <p14:sldId id="718"/>
            <p14:sldId id="719"/>
            <p14:sldId id="720"/>
            <p14:sldId id="722"/>
            <p14:sldId id="721"/>
            <p14:sldId id="723"/>
            <p14:sldId id="724"/>
            <p14:sldId id="725"/>
            <p14:sldId id="726"/>
          </p14:sldIdLst>
        </p14:section>
        <p14:section name="FSSF" id="{813F89C4-DA17-4ABF-8B6E-B007490CFB77}">
          <p14:sldIdLst>
            <p14:sldId id="308"/>
            <p14:sldId id="309"/>
            <p14:sldId id="310"/>
            <p14:sldId id="311"/>
            <p14:sldId id="312"/>
            <p14:sldId id="313"/>
          </p14:sldIdLst>
        </p14:section>
        <p14:section name="Biodiversiteetti: Päijänne" id="{CE7FC968-A7DB-4A7E-AF38-101A12FB6AEE}">
          <p14:sldIdLst>
            <p14:sldId id="583"/>
          </p14:sldIdLst>
        </p14:section>
        <p14:section name="Johtopäätelmät ja jatkotutkimusehdotukset" id="{5487B640-7749-447A-83AF-ECCA9245C6C8}">
          <p14:sldIdLst>
            <p14:sldId id="609"/>
          </p14:sldIdLst>
        </p14:section>
      </p14:sectionLst>
    </p:ext>
    <p:ext uri="{EFAFB233-063F-42B5-8137-9DF3F51BA10A}">
      <p15:sldGuideLst xmlns:p15="http://schemas.microsoft.com/office/powerpoint/2012/main">
        <p15:guide id="1" pos="3839" userDrawn="1">
          <p15:clr>
            <a:srgbClr val="A4A3A4"/>
          </p15:clr>
        </p15:guide>
        <p15:guide id="2" orient="horz" pos="216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loop="1">
    <p:kiosk/>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1CC6E"/>
    <a:srgbClr val="99FF33"/>
    <a:srgbClr val="3FC386"/>
    <a:srgbClr val="FFEBBD"/>
    <a:srgbClr val="E65498"/>
    <a:srgbClr val="D09CEE"/>
    <a:srgbClr val="FFFF00"/>
    <a:srgbClr val="60ABD7"/>
    <a:srgbClr val="4E4AF8"/>
    <a:srgbClr val="E9D3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31AD072-ACD9-4FC6-9FA8-FE1E472B6FB8}" v="84" dt="2022-05-04T10:17:47.321"/>
  </p1510:revLst>
</p1510:revInfo>
</file>

<file path=ppt/tableStyles.xml><?xml version="1.0" encoding="utf-8"?>
<a:tblStyleLst xmlns:a="http://schemas.openxmlformats.org/drawingml/2006/main" def="{3B4B98B0-60AC-42C2-AFA5-B58CD77FA1E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22838BEF-8BB2-4498-84A7-C5851F593DF1}" styleName="Medium Style 4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580" autoAdjust="0"/>
    <p:restoredTop sz="96096" autoAdjust="0"/>
  </p:normalViewPr>
  <p:slideViewPr>
    <p:cSldViewPr>
      <p:cViewPr varScale="1">
        <p:scale>
          <a:sx n="99" d="100"/>
          <a:sy n="99" d="100"/>
        </p:scale>
        <p:origin x="531" y="45"/>
      </p:cViewPr>
      <p:guideLst>
        <p:guide pos="3839"/>
        <p:guide orient="horz" pos="2160"/>
      </p:guideLst>
    </p:cSldViewPr>
  </p:slideViewPr>
  <p:notesTextViewPr>
    <p:cViewPr>
      <p:scale>
        <a:sx n="1" d="1"/>
        <a:sy n="1" d="1"/>
      </p:scale>
      <p:origin x="0" y="0"/>
    </p:cViewPr>
  </p:notesTextViewPr>
  <p:sorterViewPr>
    <p:cViewPr>
      <p:scale>
        <a:sx n="100" d="100"/>
        <a:sy n="100" d="100"/>
      </p:scale>
      <p:origin x="0" y="-18228"/>
    </p:cViewPr>
  </p:sorterViewPr>
  <p:notesViewPr>
    <p:cSldViewPr>
      <p:cViewPr varScale="1">
        <p:scale>
          <a:sx n="63" d="100"/>
          <a:sy n="63" d="100"/>
        </p:scale>
        <p:origin x="1986" y="108"/>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openxmlformats.org/officeDocument/2006/relationships/slide" Target="slides/slide320.xml"/><Relationship Id="rId170" Type="http://schemas.openxmlformats.org/officeDocument/2006/relationships/slide" Target="slides/slide166.xml"/><Relationship Id="rId226" Type="http://schemas.openxmlformats.org/officeDocument/2006/relationships/slide" Target="slides/slide222.xml"/><Relationship Id="rId268" Type="http://schemas.openxmlformats.org/officeDocument/2006/relationships/slide" Target="slides/slide264.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335" Type="http://schemas.openxmlformats.org/officeDocument/2006/relationships/presProps" Target="presProps.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279" Type="http://schemas.openxmlformats.org/officeDocument/2006/relationships/slide" Target="slides/slide275.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248" Type="http://schemas.openxmlformats.org/officeDocument/2006/relationships/slide" Target="slides/slide244.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259" Type="http://schemas.openxmlformats.org/officeDocument/2006/relationships/slide" Target="slides/slide255.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326" Type="http://schemas.openxmlformats.org/officeDocument/2006/relationships/slide" Target="slides/slide322.xml"/><Relationship Id="rId65" Type="http://schemas.openxmlformats.org/officeDocument/2006/relationships/slide" Target="slides/slide61.xml"/><Relationship Id="rId130" Type="http://schemas.openxmlformats.org/officeDocument/2006/relationships/slide" Target="slides/slide126.xml"/><Relationship Id="rId172" Type="http://schemas.openxmlformats.org/officeDocument/2006/relationships/slide" Target="slides/slide168.xml"/><Relationship Id="rId228" Type="http://schemas.openxmlformats.org/officeDocument/2006/relationships/slide" Target="slides/slide224.xml"/><Relationship Id="rId281" Type="http://schemas.openxmlformats.org/officeDocument/2006/relationships/slide" Target="slides/slide277.xml"/><Relationship Id="rId337" Type="http://schemas.openxmlformats.org/officeDocument/2006/relationships/theme" Target="theme/theme1.xml"/><Relationship Id="rId34" Type="http://schemas.openxmlformats.org/officeDocument/2006/relationships/slide" Target="slides/slide30.xml"/><Relationship Id="rId76" Type="http://schemas.openxmlformats.org/officeDocument/2006/relationships/slide" Target="slides/slide72.xml"/><Relationship Id="rId141" Type="http://schemas.openxmlformats.org/officeDocument/2006/relationships/slide" Target="slides/slide137.xml"/><Relationship Id="rId7" Type="http://schemas.openxmlformats.org/officeDocument/2006/relationships/slide" Target="slides/slide3.xml"/><Relationship Id="rId183" Type="http://schemas.openxmlformats.org/officeDocument/2006/relationships/slide" Target="slides/slide179.xml"/><Relationship Id="rId239" Type="http://schemas.openxmlformats.org/officeDocument/2006/relationships/slide" Target="slides/slide235.xml"/><Relationship Id="rId250" Type="http://schemas.openxmlformats.org/officeDocument/2006/relationships/slide" Target="slides/slide246.xml"/><Relationship Id="rId292" Type="http://schemas.openxmlformats.org/officeDocument/2006/relationships/slide" Target="slides/slide288.xml"/><Relationship Id="rId306" Type="http://schemas.openxmlformats.org/officeDocument/2006/relationships/slide" Target="slides/slide302.xml"/><Relationship Id="rId45" Type="http://schemas.openxmlformats.org/officeDocument/2006/relationships/slide" Target="slides/slide41.xml"/><Relationship Id="rId87" Type="http://schemas.openxmlformats.org/officeDocument/2006/relationships/slide" Target="slides/slide83.xml"/><Relationship Id="rId110" Type="http://schemas.openxmlformats.org/officeDocument/2006/relationships/slide" Target="slides/slide106.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240" Type="http://schemas.openxmlformats.org/officeDocument/2006/relationships/slide" Target="slides/slide236.xml"/><Relationship Id="rId261" Type="http://schemas.openxmlformats.org/officeDocument/2006/relationships/slide" Target="slides/slide257.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17" Type="http://schemas.openxmlformats.org/officeDocument/2006/relationships/slide" Target="slides/slide313.xml"/><Relationship Id="rId338" Type="http://schemas.openxmlformats.org/officeDocument/2006/relationships/tableStyles" Target="tableStyles.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slide" Target="slides/slide226.xml"/><Relationship Id="rId251" Type="http://schemas.openxmlformats.org/officeDocument/2006/relationships/slide" Target="slides/slide247.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272" Type="http://schemas.openxmlformats.org/officeDocument/2006/relationships/slide" Target="slides/slide268.xml"/><Relationship Id="rId293" Type="http://schemas.openxmlformats.org/officeDocument/2006/relationships/slide" Target="slides/slide289.xml"/><Relationship Id="rId307" Type="http://schemas.openxmlformats.org/officeDocument/2006/relationships/slide" Target="slides/slide303.xml"/><Relationship Id="rId328" Type="http://schemas.openxmlformats.org/officeDocument/2006/relationships/slide" Target="slides/slide324.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241" Type="http://schemas.openxmlformats.org/officeDocument/2006/relationships/slide" Target="slides/slide23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262" Type="http://schemas.openxmlformats.org/officeDocument/2006/relationships/slide" Target="slides/slide258.xml"/><Relationship Id="rId283" Type="http://schemas.openxmlformats.org/officeDocument/2006/relationships/slide" Target="slides/slide279.xml"/><Relationship Id="rId318" Type="http://schemas.openxmlformats.org/officeDocument/2006/relationships/slide" Target="slides/slide314.xml"/><Relationship Id="rId339" Type="http://schemas.microsoft.com/office/2016/11/relationships/changesInfo" Target="changesInfos/changesInfo1.xml"/><Relationship Id="rId78" Type="http://schemas.openxmlformats.org/officeDocument/2006/relationships/slide" Target="slides/slide74.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64" Type="http://schemas.openxmlformats.org/officeDocument/2006/relationships/slide" Target="slides/slide160.xml"/><Relationship Id="rId185" Type="http://schemas.openxmlformats.org/officeDocument/2006/relationships/slide" Target="slides/slide181.xml"/><Relationship Id="rId9" Type="http://schemas.openxmlformats.org/officeDocument/2006/relationships/slide" Target="slides/slide5.xml"/><Relationship Id="rId210" Type="http://schemas.openxmlformats.org/officeDocument/2006/relationships/slide" Target="slides/slide206.xml"/><Relationship Id="rId26" Type="http://schemas.openxmlformats.org/officeDocument/2006/relationships/slide" Target="slides/slide22.xml"/><Relationship Id="rId231" Type="http://schemas.openxmlformats.org/officeDocument/2006/relationships/slide" Target="slides/slide227.xml"/><Relationship Id="rId252" Type="http://schemas.openxmlformats.org/officeDocument/2006/relationships/slide" Target="slides/slide248.xml"/><Relationship Id="rId273" Type="http://schemas.openxmlformats.org/officeDocument/2006/relationships/slide" Target="slides/slide269.xml"/><Relationship Id="rId294" Type="http://schemas.openxmlformats.org/officeDocument/2006/relationships/slide" Target="slides/slide290.xml"/><Relationship Id="rId308" Type="http://schemas.openxmlformats.org/officeDocument/2006/relationships/slide" Target="slides/slide304.xml"/><Relationship Id="rId329" Type="http://schemas.openxmlformats.org/officeDocument/2006/relationships/slide" Target="slides/slide325.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340" Type="http://schemas.microsoft.com/office/2015/10/relationships/revisionInfo" Target="revisionInfo.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slide" Target="slides/slide238.xml"/><Relationship Id="rId263" Type="http://schemas.openxmlformats.org/officeDocument/2006/relationships/slide" Target="slides/slide259.xml"/><Relationship Id="rId284" Type="http://schemas.openxmlformats.org/officeDocument/2006/relationships/slide" Target="slides/slide280.xml"/><Relationship Id="rId319" Type="http://schemas.openxmlformats.org/officeDocument/2006/relationships/slide" Target="slides/slide315.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330" Type="http://schemas.openxmlformats.org/officeDocument/2006/relationships/slide" Target="slides/slide326.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slide" Target="slides/slide228.xml"/><Relationship Id="rId253" Type="http://schemas.openxmlformats.org/officeDocument/2006/relationships/slide" Target="slides/slide249.xml"/><Relationship Id="rId274" Type="http://schemas.openxmlformats.org/officeDocument/2006/relationships/slide" Target="slides/slide270.xml"/><Relationship Id="rId295" Type="http://schemas.openxmlformats.org/officeDocument/2006/relationships/slide" Target="slides/slide291.xml"/><Relationship Id="rId309" Type="http://schemas.openxmlformats.org/officeDocument/2006/relationships/slide" Target="slides/slide305.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320" Type="http://schemas.openxmlformats.org/officeDocument/2006/relationships/slide" Target="slides/slide316.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310" Type="http://schemas.openxmlformats.org/officeDocument/2006/relationships/slide" Target="slides/slide306.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331" Type="http://schemas.openxmlformats.org/officeDocument/2006/relationships/slide" Target="slides/slide327.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slide" Target="slides/slide296.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321" Type="http://schemas.openxmlformats.org/officeDocument/2006/relationships/slide" Target="slides/slide317.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311" Type="http://schemas.openxmlformats.org/officeDocument/2006/relationships/slide" Target="slides/slide307.xml"/><Relationship Id="rId332" Type="http://schemas.openxmlformats.org/officeDocument/2006/relationships/notesMaster" Target="notesMasters/notesMaster1.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slide" Target="slides/slide297.xml"/><Relationship Id="rId322" Type="http://schemas.openxmlformats.org/officeDocument/2006/relationships/slide" Target="slides/slide318.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312" Type="http://schemas.openxmlformats.org/officeDocument/2006/relationships/slide" Target="slides/slide308.xml"/><Relationship Id="rId333" Type="http://schemas.openxmlformats.org/officeDocument/2006/relationships/handoutMaster" Target="handoutMasters/handoutMaster1.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slide" Target="slides/slide298.xml"/><Relationship Id="rId323" Type="http://schemas.openxmlformats.org/officeDocument/2006/relationships/slide" Target="slides/slide319.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334" Type="http://schemas.openxmlformats.org/officeDocument/2006/relationships/tags" Target="tags/tag1.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303" Type="http://schemas.openxmlformats.org/officeDocument/2006/relationships/slide" Target="slides/slide299.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107" Type="http://schemas.openxmlformats.org/officeDocument/2006/relationships/slide" Target="slides/slide103.xml"/><Relationship Id="rId289" Type="http://schemas.openxmlformats.org/officeDocument/2006/relationships/slide" Target="slides/slide285.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258" Type="http://schemas.openxmlformats.org/officeDocument/2006/relationships/slide" Target="slides/slide254.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viewProps" Target="viewProps.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6" Type="http://schemas.openxmlformats.org/officeDocument/2006/relationships/slide" Target="slides/slide2.xml"/><Relationship Id="rId238" Type="http://schemas.openxmlformats.org/officeDocument/2006/relationships/slide" Target="slides/slide234.xml"/><Relationship Id="rId291" Type="http://schemas.openxmlformats.org/officeDocument/2006/relationships/slide" Target="slides/slide287.xml"/><Relationship Id="rId305" Type="http://schemas.openxmlformats.org/officeDocument/2006/relationships/slide" Target="slides/slide301.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162" Type="http://schemas.openxmlformats.org/officeDocument/2006/relationships/slide" Target="slides/slide158.xml"/><Relationship Id="rId218" Type="http://schemas.openxmlformats.org/officeDocument/2006/relationships/slide" Target="slides/slide214.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itkänen Julius" userId="072dc88d-07e1-42fd-85a9-f58cd5fa9982" providerId="ADAL" clId="{531AD072-ACD9-4FC6-9FA8-FE1E472B6FB8}"/>
    <pc:docChg chg="undo redo custSel addSld delSld modSld sldOrd modSection">
      <pc:chgData name="Pitkänen Julius" userId="072dc88d-07e1-42fd-85a9-f58cd5fa9982" providerId="ADAL" clId="{531AD072-ACD9-4FC6-9FA8-FE1E472B6FB8}" dt="2022-05-04T12:04:33.346" v="975"/>
      <pc:docMkLst>
        <pc:docMk/>
      </pc:docMkLst>
      <pc:sldChg chg="addSp modSp mod">
        <pc:chgData name="Pitkänen Julius" userId="072dc88d-07e1-42fd-85a9-f58cd5fa9982" providerId="ADAL" clId="{531AD072-ACD9-4FC6-9FA8-FE1E472B6FB8}" dt="2022-04-22T11:13:00.594" v="45" actId="1076"/>
        <pc:sldMkLst>
          <pc:docMk/>
          <pc:sldMk cId="2742687203" sldId="280"/>
        </pc:sldMkLst>
        <pc:spChg chg="mod">
          <ac:chgData name="Pitkänen Julius" userId="072dc88d-07e1-42fd-85a9-f58cd5fa9982" providerId="ADAL" clId="{531AD072-ACD9-4FC6-9FA8-FE1E472B6FB8}" dt="2022-04-22T11:12:51.350" v="42" actId="1076"/>
          <ac:spMkLst>
            <pc:docMk/>
            <pc:sldMk cId="2742687203" sldId="280"/>
            <ac:spMk id="2" creationId="{2F1807B0-52E3-4F9C-A432-42322BC111AE}"/>
          </ac:spMkLst>
        </pc:spChg>
        <pc:spChg chg="add mod">
          <ac:chgData name="Pitkänen Julius" userId="072dc88d-07e1-42fd-85a9-f58cd5fa9982" providerId="ADAL" clId="{531AD072-ACD9-4FC6-9FA8-FE1E472B6FB8}" dt="2022-04-22T11:10:30.438" v="7" actId="14100"/>
          <ac:spMkLst>
            <pc:docMk/>
            <pc:sldMk cId="2742687203" sldId="280"/>
            <ac:spMk id="4" creationId="{1902EB42-FBC0-450B-9BC1-4FCD635D4DB2}"/>
          </ac:spMkLst>
        </pc:spChg>
        <pc:spChg chg="add mod">
          <ac:chgData name="Pitkänen Julius" userId="072dc88d-07e1-42fd-85a9-f58cd5fa9982" providerId="ADAL" clId="{531AD072-ACD9-4FC6-9FA8-FE1E472B6FB8}" dt="2022-04-22T11:13:00.594" v="45" actId="1076"/>
          <ac:spMkLst>
            <pc:docMk/>
            <pc:sldMk cId="2742687203" sldId="280"/>
            <ac:spMk id="7" creationId="{797495E8-171D-4F5F-A1CA-CDF228ECEF07}"/>
          </ac:spMkLst>
        </pc:spChg>
        <pc:spChg chg="add mod">
          <ac:chgData name="Pitkänen Julius" userId="072dc88d-07e1-42fd-85a9-f58cd5fa9982" providerId="ADAL" clId="{531AD072-ACD9-4FC6-9FA8-FE1E472B6FB8}" dt="2022-04-22T11:12:58.044" v="44" actId="14100"/>
          <ac:spMkLst>
            <pc:docMk/>
            <pc:sldMk cId="2742687203" sldId="280"/>
            <ac:spMk id="10" creationId="{09D0D916-45E5-43A3-A13A-48547584CE59}"/>
          </ac:spMkLst>
        </pc:spChg>
        <pc:picChg chg="add mod">
          <ac:chgData name="Pitkänen Julius" userId="072dc88d-07e1-42fd-85a9-f58cd5fa9982" providerId="ADAL" clId="{531AD072-ACD9-4FC6-9FA8-FE1E472B6FB8}" dt="2022-04-22T11:12:29.329" v="26" actId="1076"/>
          <ac:picMkLst>
            <pc:docMk/>
            <pc:sldMk cId="2742687203" sldId="280"/>
            <ac:picMk id="98306" creationId="{B9FD9878-37E6-4C31-80F2-818F0DD9689D}"/>
          </ac:picMkLst>
        </pc:picChg>
        <pc:picChg chg="add mod">
          <ac:chgData name="Pitkänen Julius" userId="072dc88d-07e1-42fd-85a9-f58cd5fa9982" providerId="ADAL" clId="{531AD072-ACD9-4FC6-9FA8-FE1E472B6FB8}" dt="2022-04-22T11:12:33.394" v="29" actId="1076"/>
          <ac:picMkLst>
            <pc:docMk/>
            <pc:sldMk cId="2742687203" sldId="280"/>
            <ac:picMk id="98307" creationId="{A41A4F0D-FC1D-4F63-ABBB-7A6975696808}"/>
          </ac:picMkLst>
        </pc:picChg>
      </pc:sldChg>
      <pc:sldChg chg="add modTransition">
        <pc:chgData name="Pitkänen Julius" userId="072dc88d-07e1-42fd-85a9-f58cd5fa9982" providerId="ADAL" clId="{531AD072-ACD9-4FC6-9FA8-FE1E472B6FB8}" dt="2022-04-22T11:28:59.433" v="103"/>
        <pc:sldMkLst>
          <pc:docMk/>
          <pc:sldMk cId="2422719054" sldId="318"/>
        </pc:sldMkLst>
      </pc:sldChg>
      <pc:sldChg chg="addSp delSp modSp mod">
        <pc:chgData name="Pitkänen Julius" userId="072dc88d-07e1-42fd-85a9-f58cd5fa9982" providerId="ADAL" clId="{531AD072-ACD9-4FC6-9FA8-FE1E472B6FB8}" dt="2022-05-04T10:17:47.321" v="791"/>
        <pc:sldMkLst>
          <pc:docMk/>
          <pc:sldMk cId="1721295777" sldId="331"/>
        </pc:sldMkLst>
        <pc:spChg chg="add del mod">
          <ac:chgData name="Pitkänen Julius" userId="072dc88d-07e1-42fd-85a9-f58cd5fa9982" providerId="ADAL" clId="{531AD072-ACD9-4FC6-9FA8-FE1E472B6FB8}" dt="2022-05-04T10:17:47.316" v="790"/>
          <ac:spMkLst>
            <pc:docMk/>
            <pc:sldMk cId="1721295777" sldId="331"/>
            <ac:spMk id="7" creationId="{A37DF21D-AE10-0199-CB25-2AE00C727EF4}"/>
          </ac:spMkLst>
        </pc:spChg>
        <pc:spChg chg="add mod">
          <ac:chgData name="Pitkänen Julius" userId="072dc88d-07e1-42fd-85a9-f58cd5fa9982" providerId="ADAL" clId="{531AD072-ACD9-4FC6-9FA8-FE1E472B6FB8}" dt="2022-05-04T10:17:47.321" v="791"/>
          <ac:spMkLst>
            <pc:docMk/>
            <pc:sldMk cId="1721295777" sldId="331"/>
            <ac:spMk id="8" creationId="{50BB8306-F559-FAA5-6AA3-BE4345E3903C}"/>
          </ac:spMkLst>
        </pc:spChg>
        <pc:spChg chg="mod">
          <ac:chgData name="Pitkänen Julius" userId="072dc88d-07e1-42fd-85a9-f58cd5fa9982" providerId="ADAL" clId="{531AD072-ACD9-4FC6-9FA8-FE1E472B6FB8}" dt="2022-05-04T09:49:17.549" v="293" actId="207"/>
          <ac:spMkLst>
            <pc:docMk/>
            <pc:sldMk cId="1721295777" sldId="331"/>
            <ac:spMk id="10" creationId="{A36D3093-6AFC-4724-9B93-A50F7A89265E}"/>
          </ac:spMkLst>
        </pc:spChg>
        <pc:spChg chg="mod">
          <ac:chgData name="Pitkänen Julius" userId="072dc88d-07e1-42fd-85a9-f58cd5fa9982" providerId="ADAL" clId="{531AD072-ACD9-4FC6-9FA8-FE1E472B6FB8}" dt="2022-05-04T10:16:46.833" v="787" actId="20577"/>
          <ac:spMkLst>
            <pc:docMk/>
            <pc:sldMk cId="1721295777" sldId="331"/>
            <ac:spMk id="11" creationId="{3FBBFEC8-4930-4B60-A5FD-F592BFC35E00}"/>
          </ac:spMkLst>
        </pc:spChg>
        <pc:spChg chg="del mod">
          <ac:chgData name="Pitkänen Julius" userId="072dc88d-07e1-42fd-85a9-f58cd5fa9982" providerId="ADAL" clId="{531AD072-ACD9-4FC6-9FA8-FE1E472B6FB8}" dt="2022-05-04T10:16:49.957" v="788" actId="478"/>
          <ac:spMkLst>
            <pc:docMk/>
            <pc:sldMk cId="1721295777" sldId="331"/>
            <ac:spMk id="38" creationId="{88FA468F-6932-44AA-9E4C-C6EED7EC173A}"/>
          </ac:spMkLst>
        </pc:spChg>
      </pc:sldChg>
      <pc:sldChg chg="modSp mod">
        <pc:chgData name="Pitkänen Julius" userId="072dc88d-07e1-42fd-85a9-f58cd5fa9982" providerId="ADAL" clId="{531AD072-ACD9-4FC6-9FA8-FE1E472B6FB8}" dt="2022-05-04T09:49:32.520" v="296" actId="207"/>
        <pc:sldMkLst>
          <pc:docMk/>
          <pc:sldMk cId="2147334494" sldId="332"/>
        </pc:sldMkLst>
        <pc:spChg chg="mod">
          <ac:chgData name="Pitkänen Julius" userId="072dc88d-07e1-42fd-85a9-f58cd5fa9982" providerId="ADAL" clId="{531AD072-ACD9-4FC6-9FA8-FE1E472B6FB8}" dt="2022-05-04T09:49:29.381" v="295" actId="207"/>
          <ac:spMkLst>
            <pc:docMk/>
            <pc:sldMk cId="2147334494" sldId="332"/>
            <ac:spMk id="7" creationId="{E05D7260-FED9-4FD6-ACA0-5726621B4768}"/>
          </ac:spMkLst>
        </pc:spChg>
        <pc:spChg chg="mod">
          <ac:chgData name="Pitkänen Julius" userId="072dc88d-07e1-42fd-85a9-f58cd5fa9982" providerId="ADAL" clId="{531AD072-ACD9-4FC6-9FA8-FE1E472B6FB8}" dt="2022-05-04T09:49:32.520" v="296" actId="207"/>
          <ac:spMkLst>
            <pc:docMk/>
            <pc:sldMk cId="2147334494" sldId="332"/>
            <ac:spMk id="38" creationId="{88FA468F-6932-44AA-9E4C-C6EED7EC173A}"/>
          </ac:spMkLst>
        </pc:spChg>
      </pc:sldChg>
      <pc:sldChg chg="modSp mod">
        <pc:chgData name="Pitkänen Julius" userId="072dc88d-07e1-42fd-85a9-f58cd5fa9982" providerId="ADAL" clId="{531AD072-ACD9-4FC6-9FA8-FE1E472B6FB8}" dt="2022-05-04T12:01:24.863" v="928" actId="1076"/>
        <pc:sldMkLst>
          <pc:docMk/>
          <pc:sldMk cId="2332692046" sldId="333"/>
        </pc:sldMkLst>
        <pc:spChg chg="mod">
          <ac:chgData name="Pitkänen Julius" userId="072dc88d-07e1-42fd-85a9-f58cd5fa9982" providerId="ADAL" clId="{531AD072-ACD9-4FC6-9FA8-FE1E472B6FB8}" dt="2022-05-04T12:01:11.802" v="925" actId="207"/>
          <ac:spMkLst>
            <pc:docMk/>
            <pc:sldMk cId="2332692046" sldId="333"/>
            <ac:spMk id="4" creationId="{8D65CDA6-E801-416F-8A37-70F71F9F2D9C}"/>
          </ac:spMkLst>
        </pc:spChg>
        <pc:spChg chg="mod">
          <ac:chgData name="Pitkänen Julius" userId="072dc88d-07e1-42fd-85a9-f58cd5fa9982" providerId="ADAL" clId="{531AD072-ACD9-4FC6-9FA8-FE1E472B6FB8}" dt="2022-05-04T12:01:15.856" v="926" actId="207"/>
          <ac:spMkLst>
            <pc:docMk/>
            <pc:sldMk cId="2332692046" sldId="333"/>
            <ac:spMk id="6" creationId="{FA9A0635-D13D-465B-8114-3C769EAD2BAC}"/>
          </ac:spMkLst>
        </pc:spChg>
        <pc:spChg chg="mod">
          <ac:chgData name="Pitkänen Julius" userId="072dc88d-07e1-42fd-85a9-f58cd5fa9982" providerId="ADAL" clId="{531AD072-ACD9-4FC6-9FA8-FE1E472B6FB8}" dt="2022-05-04T12:01:24.863" v="928" actId="1076"/>
          <ac:spMkLst>
            <pc:docMk/>
            <pc:sldMk cId="2332692046" sldId="333"/>
            <ac:spMk id="7" creationId="{1E80CC23-729A-451F-B3D3-9EF2829E105E}"/>
          </ac:spMkLst>
        </pc:spChg>
      </pc:sldChg>
      <pc:sldChg chg="modSp mod">
        <pc:chgData name="Pitkänen Julius" userId="072dc88d-07e1-42fd-85a9-f58cd5fa9982" providerId="ADAL" clId="{531AD072-ACD9-4FC6-9FA8-FE1E472B6FB8}" dt="2022-05-04T09:50:41.886" v="305" actId="207"/>
        <pc:sldMkLst>
          <pc:docMk/>
          <pc:sldMk cId="2803538721" sldId="344"/>
        </pc:sldMkLst>
        <pc:spChg chg="mod">
          <ac:chgData name="Pitkänen Julius" userId="072dc88d-07e1-42fd-85a9-f58cd5fa9982" providerId="ADAL" clId="{531AD072-ACD9-4FC6-9FA8-FE1E472B6FB8}" dt="2022-05-04T09:49:53.804" v="298" actId="207"/>
          <ac:spMkLst>
            <pc:docMk/>
            <pc:sldMk cId="2803538721" sldId="344"/>
            <ac:spMk id="5" creationId="{D595FE83-0B80-480B-B7A0-BA75D25EA5A0}"/>
          </ac:spMkLst>
        </pc:spChg>
        <pc:spChg chg="mod">
          <ac:chgData name="Pitkänen Julius" userId="072dc88d-07e1-42fd-85a9-f58cd5fa9982" providerId="ADAL" clId="{531AD072-ACD9-4FC6-9FA8-FE1E472B6FB8}" dt="2022-05-04T09:50:11.568" v="300" actId="14100"/>
          <ac:spMkLst>
            <pc:docMk/>
            <pc:sldMk cId="2803538721" sldId="344"/>
            <ac:spMk id="8" creationId="{02B1AE54-A2D8-42E7-8DEB-A1F6B223458A}"/>
          </ac:spMkLst>
        </pc:spChg>
        <pc:spChg chg="mod">
          <ac:chgData name="Pitkänen Julius" userId="072dc88d-07e1-42fd-85a9-f58cd5fa9982" providerId="ADAL" clId="{531AD072-ACD9-4FC6-9FA8-FE1E472B6FB8}" dt="2022-05-04T09:50:22.784" v="302" actId="207"/>
          <ac:spMkLst>
            <pc:docMk/>
            <pc:sldMk cId="2803538721" sldId="344"/>
            <ac:spMk id="10" creationId="{C2D4758E-9F6C-4F83-AD14-DB6404B6BB9A}"/>
          </ac:spMkLst>
        </pc:spChg>
        <pc:spChg chg="mod">
          <ac:chgData name="Pitkänen Julius" userId="072dc88d-07e1-42fd-85a9-f58cd5fa9982" providerId="ADAL" clId="{531AD072-ACD9-4FC6-9FA8-FE1E472B6FB8}" dt="2022-05-04T09:50:41.886" v="305" actId="207"/>
          <ac:spMkLst>
            <pc:docMk/>
            <pc:sldMk cId="2803538721" sldId="344"/>
            <ac:spMk id="14" creationId="{93BBF688-BC57-4329-A396-F15054A715B0}"/>
          </ac:spMkLst>
        </pc:spChg>
        <pc:spChg chg="mod">
          <ac:chgData name="Pitkänen Julius" userId="072dc88d-07e1-42fd-85a9-f58cd5fa9982" providerId="ADAL" clId="{531AD072-ACD9-4FC6-9FA8-FE1E472B6FB8}" dt="2022-05-04T09:50:19.598" v="301" actId="207"/>
          <ac:spMkLst>
            <pc:docMk/>
            <pc:sldMk cId="2803538721" sldId="344"/>
            <ac:spMk id="21" creationId="{120A3CD5-C19C-4F3D-ABC8-CE3A3046615A}"/>
          </ac:spMkLst>
        </pc:spChg>
        <pc:spChg chg="mod">
          <ac:chgData name="Pitkänen Julius" userId="072dc88d-07e1-42fd-85a9-f58cd5fa9982" providerId="ADAL" clId="{531AD072-ACD9-4FC6-9FA8-FE1E472B6FB8}" dt="2022-05-04T09:50:05.624" v="299" actId="207"/>
          <ac:spMkLst>
            <pc:docMk/>
            <pc:sldMk cId="2803538721" sldId="344"/>
            <ac:spMk id="43" creationId="{7BC18FE5-14C1-4C2C-93B7-3CB4D1E490C4}"/>
          </ac:spMkLst>
        </pc:spChg>
        <pc:grpChg chg="mod">
          <ac:chgData name="Pitkänen Julius" userId="072dc88d-07e1-42fd-85a9-f58cd5fa9982" providerId="ADAL" clId="{531AD072-ACD9-4FC6-9FA8-FE1E472B6FB8}" dt="2022-05-04T09:50:37.622" v="304" actId="1076"/>
          <ac:grpSpMkLst>
            <pc:docMk/>
            <pc:sldMk cId="2803538721" sldId="344"/>
            <ac:grpSpMk id="15" creationId="{D28D802C-C626-46DA-8CE2-641F08B9C437}"/>
          </ac:grpSpMkLst>
        </pc:grpChg>
      </pc:sldChg>
      <pc:sldChg chg="add modTransition">
        <pc:chgData name="Pitkänen Julius" userId="072dc88d-07e1-42fd-85a9-f58cd5fa9982" providerId="ADAL" clId="{531AD072-ACD9-4FC6-9FA8-FE1E472B6FB8}" dt="2022-04-22T11:43:52.906" v="163"/>
        <pc:sldMkLst>
          <pc:docMk/>
          <pc:sldMk cId="3922330837" sldId="358"/>
        </pc:sldMkLst>
      </pc:sldChg>
      <pc:sldChg chg="del">
        <pc:chgData name="Pitkänen Julius" userId="072dc88d-07e1-42fd-85a9-f58cd5fa9982" providerId="ADAL" clId="{531AD072-ACD9-4FC6-9FA8-FE1E472B6FB8}" dt="2022-05-04T08:29:58.606" v="200" actId="2696"/>
        <pc:sldMkLst>
          <pc:docMk/>
          <pc:sldMk cId="3056936864" sldId="370"/>
        </pc:sldMkLst>
      </pc:sldChg>
      <pc:sldChg chg="modSp mod">
        <pc:chgData name="Pitkänen Julius" userId="072dc88d-07e1-42fd-85a9-f58cd5fa9982" providerId="ADAL" clId="{531AD072-ACD9-4FC6-9FA8-FE1E472B6FB8}" dt="2022-05-04T09:49:02.748" v="292" actId="207"/>
        <pc:sldMkLst>
          <pc:docMk/>
          <pc:sldMk cId="3008002503" sldId="375"/>
        </pc:sldMkLst>
        <pc:spChg chg="mod">
          <ac:chgData name="Pitkänen Julius" userId="072dc88d-07e1-42fd-85a9-f58cd5fa9982" providerId="ADAL" clId="{531AD072-ACD9-4FC6-9FA8-FE1E472B6FB8}" dt="2022-05-04T09:48:59.287" v="291" actId="207"/>
          <ac:spMkLst>
            <pc:docMk/>
            <pc:sldMk cId="3008002503" sldId="375"/>
            <ac:spMk id="6" creationId="{32314A11-00CF-4FE1-8C13-527A036E23BE}"/>
          </ac:spMkLst>
        </pc:spChg>
        <pc:spChg chg="mod">
          <ac:chgData name="Pitkänen Julius" userId="072dc88d-07e1-42fd-85a9-f58cd5fa9982" providerId="ADAL" clId="{531AD072-ACD9-4FC6-9FA8-FE1E472B6FB8}" dt="2022-05-04T09:49:02.748" v="292" actId="207"/>
          <ac:spMkLst>
            <pc:docMk/>
            <pc:sldMk cId="3008002503" sldId="375"/>
            <ac:spMk id="8" creationId="{FFE527E7-8595-4626-84D7-BDDC7E39AD17}"/>
          </ac:spMkLst>
        </pc:spChg>
      </pc:sldChg>
      <pc:sldChg chg="add modTransition">
        <pc:chgData name="Pitkänen Julius" userId="072dc88d-07e1-42fd-85a9-f58cd5fa9982" providerId="ADAL" clId="{531AD072-ACD9-4FC6-9FA8-FE1E472B6FB8}" dt="2022-04-22T11:41:57.296" v="137"/>
        <pc:sldMkLst>
          <pc:docMk/>
          <pc:sldMk cId="3061864314" sldId="376"/>
        </pc:sldMkLst>
      </pc:sldChg>
      <pc:sldChg chg="addSp modSp add mod">
        <pc:chgData name="Pitkänen Julius" userId="072dc88d-07e1-42fd-85a9-f58cd5fa9982" providerId="ADAL" clId="{531AD072-ACD9-4FC6-9FA8-FE1E472B6FB8}" dt="2022-04-22T11:31:41.226" v="133" actId="207"/>
        <pc:sldMkLst>
          <pc:docMk/>
          <pc:sldMk cId="1342299221" sldId="397"/>
        </pc:sldMkLst>
        <pc:spChg chg="add mod">
          <ac:chgData name="Pitkänen Julius" userId="072dc88d-07e1-42fd-85a9-f58cd5fa9982" providerId="ADAL" clId="{531AD072-ACD9-4FC6-9FA8-FE1E472B6FB8}" dt="2022-04-22T11:31:18.583" v="127" actId="1076"/>
          <ac:spMkLst>
            <pc:docMk/>
            <pc:sldMk cId="1342299221" sldId="397"/>
            <ac:spMk id="6" creationId="{3F271352-38F5-41EE-A496-FFB63883A96A}"/>
          </ac:spMkLst>
        </pc:spChg>
        <pc:spChg chg="mod">
          <ac:chgData name="Pitkänen Julius" userId="072dc88d-07e1-42fd-85a9-f58cd5fa9982" providerId="ADAL" clId="{531AD072-ACD9-4FC6-9FA8-FE1E472B6FB8}" dt="2022-04-22T11:13:44.029" v="47"/>
          <ac:spMkLst>
            <pc:docMk/>
            <pc:sldMk cId="1342299221" sldId="397"/>
            <ac:spMk id="7" creationId="{62B15D2A-0B1E-4721-AF89-51CC518278B2}"/>
          </ac:spMkLst>
        </pc:spChg>
        <pc:spChg chg="add mod">
          <ac:chgData name="Pitkänen Julius" userId="072dc88d-07e1-42fd-85a9-f58cd5fa9982" providerId="ADAL" clId="{531AD072-ACD9-4FC6-9FA8-FE1E472B6FB8}" dt="2022-04-22T11:31:41.226" v="133" actId="207"/>
          <ac:spMkLst>
            <pc:docMk/>
            <pc:sldMk cId="1342299221" sldId="397"/>
            <ac:spMk id="8" creationId="{F4752198-5B48-4F45-8493-67B65E4369C2}"/>
          </ac:spMkLst>
        </pc:spChg>
        <pc:spChg chg="mod">
          <ac:chgData name="Pitkänen Julius" userId="072dc88d-07e1-42fd-85a9-f58cd5fa9982" providerId="ADAL" clId="{531AD072-ACD9-4FC6-9FA8-FE1E472B6FB8}" dt="2022-04-22T11:13:44.029" v="47"/>
          <ac:spMkLst>
            <pc:docMk/>
            <pc:sldMk cId="1342299221" sldId="397"/>
            <ac:spMk id="9" creationId="{81220FD4-344F-49EB-97C7-603F55508105}"/>
          </ac:spMkLst>
        </pc:spChg>
        <pc:grpChg chg="mod">
          <ac:chgData name="Pitkänen Julius" userId="072dc88d-07e1-42fd-85a9-f58cd5fa9982" providerId="ADAL" clId="{531AD072-ACD9-4FC6-9FA8-FE1E472B6FB8}" dt="2022-04-22T11:13:44.029" v="47"/>
          <ac:grpSpMkLst>
            <pc:docMk/>
            <pc:sldMk cId="1342299221" sldId="397"/>
            <ac:grpSpMk id="1" creationId="{00000000-0000-0000-0000-000000000000}"/>
          </ac:grpSpMkLst>
        </pc:grpChg>
        <pc:graphicFrameChg chg="mod">
          <ac:chgData name="Pitkänen Julius" userId="072dc88d-07e1-42fd-85a9-f58cd5fa9982" providerId="ADAL" clId="{531AD072-ACD9-4FC6-9FA8-FE1E472B6FB8}" dt="2022-04-22T11:13:44.029" v="47"/>
          <ac:graphicFrameMkLst>
            <pc:docMk/>
            <pc:sldMk cId="1342299221" sldId="397"/>
            <ac:graphicFrameMk id="4" creationId="{1A5FD6C6-181F-4502-9E48-6778237112F7}"/>
          </ac:graphicFrameMkLst>
        </pc:graphicFrameChg>
      </pc:sldChg>
      <pc:sldChg chg="addSp modSp add mod">
        <pc:chgData name="Pitkänen Julius" userId="072dc88d-07e1-42fd-85a9-f58cd5fa9982" providerId="ADAL" clId="{531AD072-ACD9-4FC6-9FA8-FE1E472B6FB8}" dt="2022-04-22T11:19:23.657" v="100" actId="1076"/>
        <pc:sldMkLst>
          <pc:docMk/>
          <pc:sldMk cId="1136346438" sldId="398"/>
        </pc:sldMkLst>
        <pc:spChg chg="add mod">
          <ac:chgData name="Pitkänen Julius" userId="072dc88d-07e1-42fd-85a9-f58cd5fa9982" providerId="ADAL" clId="{531AD072-ACD9-4FC6-9FA8-FE1E472B6FB8}" dt="2022-04-22T11:15:15.256" v="72" actId="14100"/>
          <ac:spMkLst>
            <pc:docMk/>
            <pc:sldMk cId="1136346438" sldId="398"/>
            <ac:spMk id="6" creationId="{D0E6BC05-F1EC-4BFF-AF43-CD9C273F66E4}"/>
          </ac:spMkLst>
        </pc:spChg>
        <pc:spChg chg="mod">
          <ac:chgData name="Pitkänen Julius" userId="072dc88d-07e1-42fd-85a9-f58cd5fa9982" providerId="ADAL" clId="{531AD072-ACD9-4FC6-9FA8-FE1E472B6FB8}" dt="2022-04-22T11:14:33.382" v="56"/>
          <ac:spMkLst>
            <pc:docMk/>
            <pc:sldMk cId="1136346438" sldId="398"/>
            <ac:spMk id="7" creationId="{62B15D2A-0B1E-4721-AF89-51CC518278B2}"/>
          </ac:spMkLst>
        </pc:spChg>
        <pc:spChg chg="mod">
          <ac:chgData name="Pitkänen Julius" userId="072dc88d-07e1-42fd-85a9-f58cd5fa9982" providerId="ADAL" clId="{531AD072-ACD9-4FC6-9FA8-FE1E472B6FB8}" dt="2022-04-22T11:14:33.382" v="56"/>
          <ac:spMkLst>
            <pc:docMk/>
            <pc:sldMk cId="1136346438" sldId="398"/>
            <ac:spMk id="9" creationId="{81220FD4-344F-49EB-97C7-603F55508105}"/>
          </ac:spMkLst>
        </pc:spChg>
        <pc:spChg chg="add mod">
          <ac:chgData name="Pitkänen Julius" userId="072dc88d-07e1-42fd-85a9-f58cd5fa9982" providerId="ADAL" clId="{531AD072-ACD9-4FC6-9FA8-FE1E472B6FB8}" dt="2022-04-22T11:15:33.383" v="82" actId="1076"/>
          <ac:spMkLst>
            <pc:docMk/>
            <pc:sldMk cId="1136346438" sldId="398"/>
            <ac:spMk id="10" creationId="{F9CB9589-9596-4B45-87DD-B9D496BD52FC}"/>
          </ac:spMkLst>
        </pc:spChg>
        <pc:spChg chg="add mod">
          <ac:chgData name="Pitkänen Julius" userId="072dc88d-07e1-42fd-85a9-f58cd5fa9982" providerId="ADAL" clId="{531AD072-ACD9-4FC6-9FA8-FE1E472B6FB8}" dt="2022-04-22T11:19:21.005" v="98" actId="1076"/>
          <ac:spMkLst>
            <pc:docMk/>
            <pc:sldMk cId="1136346438" sldId="398"/>
            <ac:spMk id="13" creationId="{6EFFE878-D6CA-4B08-BE98-3BDDBEF3DEC3}"/>
          </ac:spMkLst>
        </pc:spChg>
        <pc:grpChg chg="mod">
          <ac:chgData name="Pitkänen Julius" userId="072dc88d-07e1-42fd-85a9-f58cd5fa9982" providerId="ADAL" clId="{531AD072-ACD9-4FC6-9FA8-FE1E472B6FB8}" dt="2022-04-22T11:14:33.382" v="56"/>
          <ac:grpSpMkLst>
            <pc:docMk/>
            <pc:sldMk cId="1136346438" sldId="398"/>
            <ac:grpSpMk id="1" creationId="{00000000-0000-0000-0000-000000000000}"/>
          </ac:grpSpMkLst>
        </pc:grpChg>
        <pc:graphicFrameChg chg="mod">
          <ac:chgData name="Pitkänen Julius" userId="072dc88d-07e1-42fd-85a9-f58cd5fa9982" providerId="ADAL" clId="{531AD072-ACD9-4FC6-9FA8-FE1E472B6FB8}" dt="2022-04-22T11:14:33.382" v="56"/>
          <ac:graphicFrameMkLst>
            <pc:docMk/>
            <pc:sldMk cId="1136346438" sldId="398"/>
            <ac:graphicFrameMk id="4" creationId="{1A5FD6C6-181F-4502-9E48-6778237112F7}"/>
          </ac:graphicFrameMkLst>
        </pc:graphicFrameChg>
        <pc:picChg chg="add mod">
          <ac:chgData name="Pitkänen Julius" userId="072dc88d-07e1-42fd-85a9-f58cd5fa9982" providerId="ADAL" clId="{531AD072-ACD9-4FC6-9FA8-FE1E472B6FB8}" dt="2022-04-22T11:19:23.657" v="100" actId="1076"/>
          <ac:picMkLst>
            <pc:docMk/>
            <pc:sldMk cId="1136346438" sldId="398"/>
            <ac:picMk id="8" creationId="{27D0312E-5858-4459-BB06-690B2C0B1AD6}"/>
          </ac:picMkLst>
        </pc:picChg>
        <pc:picChg chg="add mod">
          <ac:chgData name="Pitkänen Julius" userId="072dc88d-07e1-42fd-85a9-f58cd5fa9982" providerId="ADAL" clId="{531AD072-ACD9-4FC6-9FA8-FE1E472B6FB8}" dt="2022-04-22T11:19:22.597" v="99" actId="1076"/>
          <ac:picMkLst>
            <pc:docMk/>
            <pc:sldMk cId="1136346438" sldId="398"/>
            <ac:picMk id="100355" creationId="{ED32BFFB-E06E-4333-814B-D6BF2B7CA724}"/>
          </ac:picMkLst>
        </pc:picChg>
      </pc:sldChg>
      <pc:sldChg chg="add modTransition">
        <pc:chgData name="Pitkänen Julius" userId="072dc88d-07e1-42fd-85a9-f58cd5fa9982" providerId="ADAL" clId="{531AD072-ACD9-4FC6-9FA8-FE1E472B6FB8}" dt="2022-04-22T11:25:02.472" v="101"/>
        <pc:sldMkLst>
          <pc:docMk/>
          <pc:sldMk cId="1699915281" sldId="399"/>
        </pc:sldMkLst>
      </pc:sldChg>
      <pc:sldChg chg="add modTransition">
        <pc:chgData name="Pitkänen Julius" userId="072dc88d-07e1-42fd-85a9-f58cd5fa9982" providerId="ADAL" clId="{531AD072-ACD9-4FC6-9FA8-FE1E472B6FB8}" dt="2022-04-22T11:25:02.472" v="101"/>
        <pc:sldMkLst>
          <pc:docMk/>
          <pc:sldMk cId="61970511" sldId="408"/>
        </pc:sldMkLst>
      </pc:sldChg>
      <pc:sldChg chg="add modTransition">
        <pc:chgData name="Pitkänen Julius" userId="072dc88d-07e1-42fd-85a9-f58cd5fa9982" providerId="ADAL" clId="{531AD072-ACD9-4FC6-9FA8-FE1E472B6FB8}" dt="2022-04-22T11:25:02.472" v="101"/>
        <pc:sldMkLst>
          <pc:docMk/>
          <pc:sldMk cId="231932863" sldId="409"/>
        </pc:sldMkLst>
      </pc:sldChg>
      <pc:sldChg chg="modSp mod">
        <pc:chgData name="Pitkänen Julius" userId="072dc88d-07e1-42fd-85a9-f58cd5fa9982" providerId="ADAL" clId="{531AD072-ACD9-4FC6-9FA8-FE1E472B6FB8}" dt="2022-05-04T10:02:36.009" v="486" actId="1076"/>
        <pc:sldMkLst>
          <pc:docMk/>
          <pc:sldMk cId="3058907198" sldId="410"/>
        </pc:sldMkLst>
        <pc:spChg chg="mod">
          <ac:chgData name="Pitkänen Julius" userId="072dc88d-07e1-42fd-85a9-f58cd5fa9982" providerId="ADAL" clId="{531AD072-ACD9-4FC6-9FA8-FE1E472B6FB8}" dt="2022-05-04T10:02:36.009" v="486" actId="1076"/>
          <ac:spMkLst>
            <pc:docMk/>
            <pc:sldMk cId="3058907198" sldId="410"/>
            <ac:spMk id="2" creationId="{2F1807B0-52E3-4F9C-A432-42322BC111AE}"/>
          </ac:spMkLst>
        </pc:spChg>
      </pc:sldChg>
      <pc:sldChg chg="add">
        <pc:chgData name="Pitkänen Julius" userId="072dc88d-07e1-42fd-85a9-f58cd5fa9982" providerId="ADAL" clId="{531AD072-ACD9-4FC6-9FA8-FE1E472B6FB8}" dt="2022-04-22T11:25:17.182" v="102"/>
        <pc:sldMkLst>
          <pc:docMk/>
          <pc:sldMk cId="2874182819" sldId="411"/>
        </pc:sldMkLst>
      </pc:sldChg>
      <pc:sldChg chg="add">
        <pc:chgData name="Pitkänen Julius" userId="072dc88d-07e1-42fd-85a9-f58cd5fa9982" providerId="ADAL" clId="{531AD072-ACD9-4FC6-9FA8-FE1E472B6FB8}" dt="2022-04-22T11:25:17.182" v="102"/>
        <pc:sldMkLst>
          <pc:docMk/>
          <pc:sldMk cId="3248149648" sldId="412"/>
        </pc:sldMkLst>
      </pc:sldChg>
      <pc:sldChg chg="add">
        <pc:chgData name="Pitkänen Julius" userId="072dc88d-07e1-42fd-85a9-f58cd5fa9982" providerId="ADAL" clId="{531AD072-ACD9-4FC6-9FA8-FE1E472B6FB8}" dt="2022-04-22T11:25:17.182" v="102"/>
        <pc:sldMkLst>
          <pc:docMk/>
          <pc:sldMk cId="968253531" sldId="413"/>
        </pc:sldMkLst>
      </pc:sldChg>
      <pc:sldChg chg="add modTransition">
        <pc:chgData name="Pitkänen Julius" userId="072dc88d-07e1-42fd-85a9-f58cd5fa9982" providerId="ADAL" clId="{531AD072-ACD9-4FC6-9FA8-FE1E472B6FB8}" dt="2022-04-22T11:28:59.433" v="103"/>
        <pc:sldMkLst>
          <pc:docMk/>
          <pc:sldMk cId="4248508116" sldId="414"/>
        </pc:sldMkLst>
      </pc:sldChg>
      <pc:sldChg chg="add modTransition">
        <pc:chgData name="Pitkänen Julius" userId="072dc88d-07e1-42fd-85a9-f58cd5fa9982" providerId="ADAL" clId="{531AD072-ACD9-4FC6-9FA8-FE1E472B6FB8}" dt="2022-04-22T11:28:59.433" v="103"/>
        <pc:sldMkLst>
          <pc:docMk/>
          <pc:sldMk cId="432354507" sldId="415"/>
        </pc:sldMkLst>
      </pc:sldChg>
      <pc:sldChg chg="add modTransition">
        <pc:chgData name="Pitkänen Julius" userId="072dc88d-07e1-42fd-85a9-f58cd5fa9982" providerId="ADAL" clId="{531AD072-ACD9-4FC6-9FA8-FE1E472B6FB8}" dt="2022-04-22T11:28:59.433" v="103"/>
        <pc:sldMkLst>
          <pc:docMk/>
          <pc:sldMk cId="2761763004" sldId="416"/>
        </pc:sldMkLst>
      </pc:sldChg>
      <pc:sldChg chg="add modTransition">
        <pc:chgData name="Pitkänen Julius" userId="072dc88d-07e1-42fd-85a9-f58cd5fa9982" providerId="ADAL" clId="{531AD072-ACD9-4FC6-9FA8-FE1E472B6FB8}" dt="2022-04-22T11:29:04.151" v="104"/>
        <pc:sldMkLst>
          <pc:docMk/>
          <pc:sldMk cId="1303033149" sldId="417"/>
        </pc:sldMkLst>
      </pc:sldChg>
      <pc:sldChg chg="add modTransition">
        <pc:chgData name="Pitkänen Julius" userId="072dc88d-07e1-42fd-85a9-f58cd5fa9982" providerId="ADAL" clId="{531AD072-ACD9-4FC6-9FA8-FE1E472B6FB8}" dt="2022-04-22T11:29:04.151" v="104"/>
        <pc:sldMkLst>
          <pc:docMk/>
          <pc:sldMk cId="509361275" sldId="418"/>
        </pc:sldMkLst>
      </pc:sldChg>
      <pc:sldChg chg="add modTransition">
        <pc:chgData name="Pitkänen Julius" userId="072dc88d-07e1-42fd-85a9-f58cd5fa9982" providerId="ADAL" clId="{531AD072-ACD9-4FC6-9FA8-FE1E472B6FB8}" dt="2022-04-22T11:29:04.151" v="104"/>
        <pc:sldMkLst>
          <pc:docMk/>
          <pc:sldMk cId="309984243" sldId="419"/>
        </pc:sldMkLst>
      </pc:sldChg>
      <pc:sldChg chg="add modTransition">
        <pc:chgData name="Pitkänen Julius" userId="072dc88d-07e1-42fd-85a9-f58cd5fa9982" providerId="ADAL" clId="{531AD072-ACD9-4FC6-9FA8-FE1E472B6FB8}" dt="2022-04-22T11:29:04.151" v="104"/>
        <pc:sldMkLst>
          <pc:docMk/>
          <pc:sldMk cId="1951953219" sldId="420"/>
        </pc:sldMkLst>
      </pc:sldChg>
      <pc:sldChg chg="add modTransition">
        <pc:chgData name="Pitkänen Julius" userId="072dc88d-07e1-42fd-85a9-f58cd5fa9982" providerId="ADAL" clId="{531AD072-ACD9-4FC6-9FA8-FE1E472B6FB8}" dt="2022-04-22T11:29:12.381" v="105"/>
        <pc:sldMkLst>
          <pc:docMk/>
          <pc:sldMk cId="1765897227" sldId="421"/>
        </pc:sldMkLst>
      </pc:sldChg>
      <pc:sldChg chg="add modTransition">
        <pc:chgData name="Pitkänen Julius" userId="072dc88d-07e1-42fd-85a9-f58cd5fa9982" providerId="ADAL" clId="{531AD072-ACD9-4FC6-9FA8-FE1E472B6FB8}" dt="2022-04-22T11:29:12.381" v="105"/>
        <pc:sldMkLst>
          <pc:docMk/>
          <pc:sldMk cId="301088167" sldId="422"/>
        </pc:sldMkLst>
      </pc:sldChg>
      <pc:sldChg chg="add modTransition">
        <pc:chgData name="Pitkänen Julius" userId="072dc88d-07e1-42fd-85a9-f58cd5fa9982" providerId="ADAL" clId="{531AD072-ACD9-4FC6-9FA8-FE1E472B6FB8}" dt="2022-04-22T11:29:12.381" v="105"/>
        <pc:sldMkLst>
          <pc:docMk/>
          <pc:sldMk cId="3818666290" sldId="423"/>
        </pc:sldMkLst>
      </pc:sldChg>
      <pc:sldChg chg="add modTransition">
        <pc:chgData name="Pitkänen Julius" userId="072dc88d-07e1-42fd-85a9-f58cd5fa9982" providerId="ADAL" clId="{531AD072-ACD9-4FC6-9FA8-FE1E472B6FB8}" dt="2022-04-22T11:29:12.381" v="105"/>
        <pc:sldMkLst>
          <pc:docMk/>
          <pc:sldMk cId="3332828642" sldId="424"/>
        </pc:sldMkLst>
      </pc:sldChg>
      <pc:sldChg chg="addSp modSp new add mod">
        <pc:chgData name="Pitkänen Julius" userId="072dc88d-07e1-42fd-85a9-f58cd5fa9982" providerId="ADAL" clId="{531AD072-ACD9-4FC6-9FA8-FE1E472B6FB8}" dt="2022-04-22T11:42:39.127" v="161" actId="108"/>
        <pc:sldMkLst>
          <pc:docMk/>
          <pc:sldMk cId="3790941616" sldId="425"/>
        </pc:sldMkLst>
        <pc:spChg chg="add mod">
          <ac:chgData name="Pitkänen Julius" userId="072dc88d-07e1-42fd-85a9-f58cd5fa9982" providerId="ADAL" clId="{531AD072-ACD9-4FC6-9FA8-FE1E472B6FB8}" dt="2022-04-22T11:42:39.127" v="161" actId="108"/>
          <ac:spMkLst>
            <pc:docMk/>
            <pc:sldMk cId="3790941616" sldId="425"/>
            <ac:spMk id="3" creationId="{A4541785-EC30-4ED1-9E06-F9F74C70524F}"/>
          </ac:spMkLst>
        </pc:spChg>
      </pc:sldChg>
      <pc:sldChg chg="modSp add mod">
        <pc:chgData name="Pitkänen Julius" userId="072dc88d-07e1-42fd-85a9-f58cd5fa9982" providerId="ADAL" clId="{531AD072-ACD9-4FC6-9FA8-FE1E472B6FB8}" dt="2022-04-22T11:29:47.190" v="123" actId="20577"/>
        <pc:sldMkLst>
          <pc:docMk/>
          <pc:sldMk cId="2853673159" sldId="426"/>
        </pc:sldMkLst>
        <pc:spChg chg="mod">
          <ac:chgData name="Pitkänen Julius" userId="072dc88d-07e1-42fd-85a9-f58cd5fa9982" providerId="ADAL" clId="{531AD072-ACD9-4FC6-9FA8-FE1E472B6FB8}" dt="2022-04-22T11:29:47.190" v="123" actId="20577"/>
          <ac:spMkLst>
            <pc:docMk/>
            <pc:sldMk cId="2853673159" sldId="426"/>
            <ac:spMk id="3" creationId="{A4541785-EC30-4ED1-9E06-F9F74C70524F}"/>
          </ac:spMkLst>
        </pc:spChg>
      </pc:sldChg>
      <pc:sldChg chg="add">
        <pc:chgData name="Pitkänen Julius" userId="072dc88d-07e1-42fd-85a9-f58cd5fa9982" providerId="ADAL" clId="{531AD072-ACD9-4FC6-9FA8-FE1E472B6FB8}" dt="2022-04-22T11:30:18.112" v="124"/>
        <pc:sldMkLst>
          <pc:docMk/>
          <pc:sldMk cId="2727796225" sldId="427"/>
        </pc:sldMkLst>
      </pc:sldChg>
      <pc:sldChg chg="add">
        <pc:chgData name="Pitkänen Julius" userId="072dc88d-07e1-42fd-85a9-f58cd5fa9982" providerId="ADAL" clId="{531AD072-ACD9-4FC6-9FA8-FE1E472B6FB8}" dt="2022-04-22T11:30:42.001" v="125"/>
        <pc:sldMkLst>
          <pc:docMk/>
          <pc:sldMk cId="3877527065" sldId="428"/>
        </pc:sldMkLst>
      </pc:sldChg>
      <pc:sldChg chg="add">
        <pc:chgData name="Pitkänen Julius" userId="072dc88d-07e1-42fd-85a9-f58cd5fa9982" providerId="ADAL" clId="{531AD072-ACD9-4FC6-9FA8-FE1E472B6FB8}" dt="2022-04-22T11:30:46.631" v="126"/>
        <pc:sldMkLst>
          <pc:docMk/>
          <pc:sldMk cId="683555371" sldId="429"/>
        </pc:sldMkLst>
      </pc:sldChg>
      <pc:sldChg chg="modSp add mod">
        <pc:chgData name="Pitkänen Julius" userId="072dc88d-07e1-42fd-85a9-f58cd5fa9982" providerId="ADAL" clId="{531AD072-ACD9-4FC6-9FA8-FE1E472B6FB8}" dt="2022-04-22T11:31:58.566" v="136" actId="20577"/>
        <pc:sldMkLst>
          <pc:docMk/>
          <pc:sldMk cId="523367985" sldId="430"/>
        </pc:sldMkLst>
        <pc:spChg chg="mod">
          <ac:chgData name="Pitkänen Julius" userId="072dc88d-07e1-42fd-85a9-f58cd5fa9982" providerId="ADAL" clId="{531AD072-ACD9-4FC6-9FA8-FE1E472B6FB8}" dt="2022-04-22T11:31:58.566" v="136" actId="20577"/>
          <ac:spMkLst>
            <pc:docMk/>
            <pc:sldMk cId="523367985" sldId="430"/>
            <ac:spMk id="3" creationId="{A4541785-EC30-4ED1-9E06-F9F74C70524F}"/>
          </ac:spMkLst>
        </pc:spChg>
      </pc:sldChg>
      <pc:sldChg chg="modSp add mod">
        <pc:chgData name="Pitkänen Julius" userId="072dc88d-07e1-42fd-85a9-f58cd5fa9982" providerId="ADAL" clId="{531AD072-ACD9-4FC6-9FA8-FE1E472B6FB8}" dt="2022-04-22T11:42:19.683" v="159" actId="20577"/>
        <pc:sldMkLst>
          <pc:docMk/>
          <pc:sldMk cId="2901320109" sldId="431"/>
        </pc:sldMkLst>
        <pc:spChg chg="mod">
          <ac:chgData name="Pitkänen Julius" userId="072dc88d-07e1-42fd-85a9-f58cd5fa9982" providerId="ADAL" clId="{531AD072-ACD9-4FC6-9FA8-FE1E472B6FB8}" dt="2022-04-22T11:42:19.683" v="159" actId="20577"/>
          <ac:spMkLst>
            <pc:docMk/>
            <pc:sldMk cId="2901320109" sldId="431"/>
            <ac:spMk id="3" creationId="{A4541785-EC30-4ED1-9E06-F9F74C70524F}"/>
          </ac:spMkLst>
        </pc:spChg>
      </pc:sldChg>
      <pc:sldChg chg="add">
        <pc:chgData name="Pitkänen Julius" userId="072dc88d-07e1-42fd-85a9-f58cd5fa9982" providerId="ADAL" clId="{531AD072-ACD9-4FC6-9FA8-FE1E472B6FB8}" dt="2022-04-22T11:42:31.915" v="160"/>
        <pc:sldMkLst>
          <pc:docMk/>
          <pc:sldMk cId="456518217" sldId="432"/>
        </pc:sldMkLst>
      </pc:sldChg>
      <pc:sldChg chg="add">
        <pc:chgData name="Pitkänen Julius" userId="072dc88d-07e1-42fd-85a9-f58cd5fa9982" providerId="ADAL" clId="{531AD072-ACD9-4FC6-9FA8-FE1E472B6FB8}" dt="2022-04-22T11:42:31.915" v="160"/>
        <pc:sldMkLst>
          <pc:docMk/>
          <pc:sldMk cId="408208202" sldId="433"/>
        </pc:sldMkLst>
      </pc:sldChg>
      <pc:sldChg chg="add modTransition">
        <pc:chgData name="Pitkänen Julius" userId="072dc88d-07e1-42fd-85a9-f58cd5fa9982" providerId="ADAL" clId="{531AD072-ACD9-4FC6-9FA8-FE1E472B6FB8}" dt="2022-04-22T11:43:52.906" v="163"/>
        <pc:sldMkLst>
          <pc:docMk/>
          <pc:sldMk cId="3334451985" sldId="434"/>
        </pc:sldMkLst>
      </pc:sldChg>
      <pc:sldChg chg="add modTransition">
        <pc:chgData name="Pitkänen Julius" userId="072dc88d-07e1-42fd-85a9-f58cd5fa9982" providerId="ADAL" clId="{531AD072-ACD9-4FC6-9FA8-FE1E472B6FB8}" dt="2022-04-22T11:43:52.906" v="163"/>
        <pc:sldMkLst>
          <pc:docMk/>
          <pc:sldMk cId="2657796610" sldId="435"/>
        </pc:sldMkLst>
      </pc:sldChg>
      <pc:sldChg chg="delSp add modTransition setBg delDesignElem">
        <pc:chgData name="Pitkänen Julius" userId="072dc88d-07e1-42fd-85a9-f58cd5fa9982" providerId="ADAL" clId="{531AD072-ACD9-4FC6-9FA8-FE1E472B6FB8}" dt="2022-04-22T11:43:52.906" v="163"/>
        <pc:sldMkLst>
          <pc:docMk/>
          <pc:sldMk cId="2249595182" sldId="436"/>
        </pc:sldMkLst>
        <pc:spChg chg="del">
          <ac:chgData name="Pitkänen Julius" userId="072dc88d-07e1-42fd-85a9-f58cd5fa9982" providerId="ADAL" clId="{531AD072-ACD9-4FC6-9FA8-FE1E472B6FB8}" dt="2022-04-22T11:43:52.906" v="163"/>
          <ac:spMkLst>
            <pc:docMk/>
            <pc:sldMk cId="2249595182" sldId="436"/>
            <ac:spMk id="22" creationId="{0E91F5CA-B392-444C-88E3-BF5BAAEBDEB0}"/>
          </ac:spMkLst>
        </pc:spChg>
        <pc:spChg chg="del">
          <ac:chgData name="Pitkänen Julius" userId="072dc88d-07e1-42fd-85a9-f58cd5fa9982" providerId="ADAL" clId="{531AD072-ACD9-4FC6-9FA8-FE1E472B6FB8}" dt="2022-04-22T11:43:52.906" v="163"/>
          <ac:spMkLst>
            <pc:docMk/>
            <pc:sldMk cId="2249595182" sldId="436"/>
            <ac:spMk id="23" creationId="{DFCA2118-59A2-4310-A4B2-F2CBA821E842}"/>
          </ac:spMkLst>
        </pc:spChg>
      </pc:sldChg>
      <pc:sldChg chg="modSp add mod">
        <pc:chgData name="Pitkänen Julius" userId="072dc88d-07e1-42fd-85a9-f58cd5fa9982" providerId="ADAL" clId="{531AD072-ACD9-4FC6-9FA8-FE1E472B6FB8}" dt="2022-04-22T11:44:06.418" v="192" actId="20577"/>
        <pc:sldMkLst>
          <pc:docMk/>
          <pc:sldMk cId="3863295758" sldId="437"/>
        </pc:sldMkLst>
        <pc:spChg chg="mod">
          <ac:chgData name="Pitkänen Julius" userId="072dc88d-07e1-42fd-85a9-f58cd5fa9982" providerId="ADAL" clId="{531AD072-ACD9-4FC6-9FA8-FE1E472B6FB8}" dt="2022-04-22T11:44:06.418" v="192" actId="20577"/>
          <ac:spMkLst>
            <pc:docMk/>
            <pc:sldMk cId="3863295758" sldId="437"/>
            <ac:spMk id="3" creationId="{A4541785-EC30-4ED1-9E06-F9F74C70524F}"/>
          </ac:spMkLst>
        </pc:spChg>
      </pc:sldChg>
      <pc:sldChg chg="add">
        <pc:chgData name="Pitkänen Julius" userId="072dc88d-07e1-42fd-85a9-f58cd5fa9982" providerId="ADAL" clId="{531AD072-ACD9-4FC6-9FA8-FE1E472B6FB8}" dt="2022-04-22T11:44:22.118" v="193"/>
        <pc:sldMkLst>
          <pc:docMk/>
          <pc:sldMk cId="3510773900" sldId="438"/>
        </pc:sldMkLst>
      </pc:sldChg>
      <pc:sldChg chg="add">
        <pc:chgData name="Pitkänen Julius" userId="072dc88d-07e1-42fd-85a9-f58cd5fa9982" providerId="ADAL" clId="{531AD072-ACD9-4FC6-9FA8-FE1E472B6FB8}" dt="2022-04-22T11:44:22.118" v="193"/>
        <pc:sldMkLst>
          <pc:docMk/>
          <pc:sldMk cId="299349402" sldId="439"/>
        </pc:sldMkLst>
      </pc:sldChg>
      <pc:sldChg chg="add">
        <pc:chgData name="Pitkänen Julius" userId="072dc88d-07e1-42fd-85a9-f58cd5fa9982" providerId="ADAL" clId="{531AD072-ACD9-4FC6-9FA8-FE1E472B6FB8}" dt="2022-04-22T11:44:22.118" v="193"/>
        <pc:sldMkLst>
          <pc:docMk/>
          <pc:sldMk cId="1258962900" sldId="440"/>
        </pc:sldMkLst>
      </pc:sldChg>
      <pc:sldChg chg="add">
        <pc:chgData name="Pitkänen Julius" userId="072dc88d-07e1-42fd-85a9-f58cd5fa9982" providerId="ADAL" clId="{531AD072-ACD9-4FC6-9FA8-FE1E472B6FB8}" dt="2022-04-22T11:44:22.118" v="193"/>
        <pc:sldMkLst>
          <pc:docMk/>
          <pc:sldMk cId="2177598109" sldId="441"/>
        </pc:sldMkLst>
      </pc:sldChg>
      <pc:sldChg chg="add">
        <pc:chgData name="Pitkänen Julius" userId="072dc88d-07e1-42fd-85a9-f58cd5fa9982" providerId="ADAL" clId="{531AD072-ACD9-4FC6-9FA8-FE1E472B6FB8}" dt="2022-04-22T11:44:22.118" v="193"/>
        <pc:sldMkLst>
          <pc:docMk/>
          <pc:sldMk cId="1984850313" sldId="442"/>
        </pc:sldMkLst>
      </pc:sldChg>
      <pc:sldChg chg="add">
        <pc:chgData name="Pitkänen Julius" userId="072dc88d-07e1-42fd-85a9-f58cd5fa9982" providerId="ADAL" clId="{531AD072-ACD9-4FC6-9FA8-FE1E472B6FB8}" dt="2022-04-22T11:44:53.517" v="194"/>
        <pc:sldMkLst>
          <pc:docMk/>
          <pc:sldMk cId="487385568" sldId="443"/>
        </pc:sldMkLst>
      </pc:sldChg>
      <pc:sldChg chg="add">
        <pc:chgData name="Pitkänen Julius" userId="072dc88d-07e1-42fd-85a9-f58cd5fa9982" providerId="ADAL" clId="{531AD072-ACD9-4FC6-9FA8-FE1E472B6FB8}" dt="2022-04-22T11:44:53.517" v="194"/>
        <pc:sldMkLst>
          <pc:docMk/>
          <pc:sldMk cId="3793671784" sldId="444"/>
        </pc:sldMkLst>
      </pc:sldChg>
      <pc:sldChg chg="add">
        <pc:chgData name="Pitkänen Julius" userId="072dc88d-07e1-42fd-85a9-f58cd5fa9982" providerId="ADAL" clId="{531AD072-ACD9-4FC6-9FA8-FE1E472B6FB8}" dt="2022-04-22T11:44:53.517" v="194"/>
        <pc:sldMkLst>
          <pc:docMk/>
          <pc:sldMk cId="550332187" sldId="445"/>
        </pc:sldMkLst>
      </pc:sldChg>
      <pc:sldChg chg="add">
        <pc:chgData name="Pitkänen Julius" userId="072dc88d-07e1-42fd-85a9-f58cd5fa9982" providerId="ADAL" clId="{531AD072-ACD9-4FC6-9FA8-FE1E472B6FB8}" dt="2022-04-22T11:44:53.517" v="194"/>
        <pc:sldMkLst>
          <pc:docMk/>
          <pc:sldMk cId="2606567256" sldId="446"/>
        </pc:sldMkLst>
      </pc:sldChg>
      <pc:sldChg chg="add">
        <pc:chgData name="Pitkänen Julius" userId="072dc88d-07e1-42fd-85a9-f58cd5fa9982" providerId="ADAL" clId="{531AD072-ACD9-4FC6-9FA8-FE1E472B6FB8}" dt="2022-04-22T11:44:53.517" v="194"/>
        <pc:sldMkLst>
          <pc:docMk/>
          <pc:sldMk cId="2833515463" sldId="447"/>
        </pc:sldMkLst>
      </pc:sldChg>
      <pc:sldChg chg="modSp mod">
        <pc:chgData name="Pitkänen Julius" userId="072dc88d-07e1-42fd-85a9-f58cd5fa9982" providerId="ADAL" clId="{531AD072-ACD9-4FC6-9FA8-FE1E472B6FB8}" dt="2022-05-04T12:02:43.839" v="967" actId="20577"/>
        <pc:sldMkLst>
          <pc:docMk/>
          <pc:sldMk cId="2511006434" sldId="465"/>
        </pc:sldMkLst>
        <pc:spChg chg="mod">
          <ac:chgData name="Pitkänen Julius" userId="072dc88d-07e1-42fd-85a9-f58cd5fa9982" providerId="ADAL" clId="{531AD072-ACD9-4FC6-9FA8-FE1E472B6FB8}" dt="2022-05-04T12:02:43.839" v="967" actId="20577"/>
          <ac:spMkLst>
            <pc:docMk/>
            <pc:sldMk cId="2511006434" sldId="465"/>
            <ac:spMk id="3" creationId="{A4541785-EC30-4ED1-9E06-F9F74C70524F}"/>
          </ac:spMkLst>
        </pc:spChg>
      </pc:sldChg>
      <pc:sldChg chg="addSp delSp modSp mod">
        <pc:chgData name="Pitkänen Julius" userId="072dc88d-07e1-42fd-85a9-f58cd5fa9982" providerId="ADAL" clId="{531AD072-ACD9-4FC6-9FA8-FE1E472B6FB8}" dt="2022-05-04T09:57:50.784" v="414"/>
        <pc:sldMkLst>
          <pc:docMk/>
          <pc:sldMk cId="2669910937" sldId="477"/>
        </pc:sldMkLst>
        <pc:spChg chg="add mod">
          <ac:chgData name="Pitkänen Julius" userId="072dc88d-07e1-42fd-85a9-f58cd5fa9982" providerId="ADAL" clId="{531AD072-ACD9-4FC6-9FA8-FE1E472B6FB8}" dt="2022-05-04T09:57:50.784" v="414"/>
          <ac:spMkLst>
            <pc:docMk/>
            <pc:sldMk cId="2669910937" sldId="477"/>
            <ac:spMk id="7" creationId="{1F8AF727-C1C0-4A9F-6C1F-FC489507405D}"/>
          </ac:spMkLst>
        </pc:spChg>
        <pc:spChg chg="del">
          <ac:chgData name="Pitkänen Julius" userId="072dc88d-07e1-42fd-85a9-f58cd5fa9982" providerId="ADAL" clId="{531AD072-ACD9-4FC6-9FA8-FE1E472B6FB8}" dt="2022-05-04T09:57:50.026" v="413" actId="478"/>
          <ac:spMkLst>
            <pc:docMk/>
            <pc:sldMk cId="2669910937" sldId="477"/>
            <ac:spMk id="9" creationId="{88CAA7F3-0931-4B6A-991E-CDD6262E6FB1}"/>
          </ac:spMkLst>
        </pc:spChg>
      </pc:sldChg>
      <pc:sldChg chg="modSp mod">
        <pc:chgData name="Pitkänen Julius" userId="072dc88d-07e1-42fd-85a9-f58cd5fa9982" providerId="ADAL" clId="{531AD072-ACD9-4FC6-9FA8-FE1E472B6FB8}" dt="2022-05-04T09:52:17.849" v="308" actId="207"/>
        <pc:sldMkLst>
          <pc:docMk/>
          <pc:sldMk cId="25399644" sldId="478"/>
        </pc:sldMkLst>
        <pc:spChg chg="mod">
          <ac:chgData name="Pitkänen Julius" userId="072dc88d-07e1-42fd-85a9-f58cd5fa9982" providerId="ADAL" clId="{531AD072-ACD9-4FC6-9FA8-FE1E472B6FB8}" dt="2022-05-04T09:52:17.849" v="308" actId="207"/>
          <ac:spMkLst>
            <pc:docMk/>
            <pc:sldMk cId="25399644" sldId="478"/>
            <ac:spMk id="12" creationId="{4BE97B6E-C68B-4CB4-A694-026988C1EECC}"/>
          </ac:spMkLst>
        </pc:spChg>
      </pc:sldChg>
      <pc:sldChg chg="addSp delSp modSp mod">
        <pc:chgData name="Pitkänen Julius" userId="072dc88d-07e1-42fd-85a9-f58cd5fa9982" providerId="ADAL" clId="{531AD072-ACD9-4FC6-9FA8-FE1E472B6FB8}" dt="2022-05-04T09:57:37.960" v="411" actId="478"/>
        <pc:sldMkLst>
          <pc:docMk/>
          <pc:sldMk cId="3421503101" sldId="510"/>
        </pc:sldMkLst>
        <pc:spChg chg="add mod">
          <ac:chgData name="Pitkänen Julius" userId="072dc88d-07e1-42fd-85a9-f58cd5fa9982" providerId="ADAL" clId="{531AD072-ACD9-4FC6-9FA8-FE1E472B6FB8}" dt="2022-05-04T09:57:35.413" v="410" actId="114"/>
          <ac:spMkLst>
            <pc:docMk/>
            <pc:sldMk cId="3421503101" sldId="510"/>
            <ac:spMk id="8" creationId="{D13E3BD9-EB63-0EC1-EA18-247DEE614C14}"/>
          </ac:spMkLst>
        </pc:spChg>
        <pc:spChg chg="del mod">
          <ac:chgData name="Pitkänen Julius" userId="072dc88d-07e1-42fd-85a9-f58cd5fa9982" providerId="ADAL" clId="{531AD072-ACD9-4FC6-9FA8-FE1E472B6FB8}" dt="2022-05-04T09:57:37.960" v="411" actId="478"/>
          <ac:spMkLst>
            <pc:docMk/>
            <pc:sldMk cId="3421503101" sldId="510"/>
            <ac:spMk id="21" creationId="{6B779AA6-5C17-4FFC-9410-EE15A031827D}"/>
          </ac:spMkLst>
        </pc:spChg>
      </pc:sldChg>
      <pc:sldChg chg="ord">
        <pc:chgData name="Pitkänen Julius" userId="072dc88d-07e1-42fd-85a9-f58cd5fa9982" providerId="ADAL" clId="{531AD072-ACD9-4FC6-9FA8-FE1E472B6FB8}" dt="2022-05-04T10:01:04.184" v="426"/>
        <pc:sldMkLst>
          <pc:docMk/>
          <pc:sldMk cId="2463593652" sldId="514"/>
        </pc:sldMkLst>
      </pc:sldChg>
      <pc:sldChg chg="delSp modSp mod">
        <pc:chgData name="Pitkänen Julius" userId="072dc88d-07e1-42fd-85a9-f58cd5fa9982" providerId="ADAL" clId="{531AD072-ACD9-4FC6-9FA8-FE1E472B6FB8}" dt="2022-05-04T09:51:52.449" v="307" actId="478"/>
        <pc:sldMkLst>
          <pc:docMk/>
          <pc:sldMk cId="4188972366" sldId="516"/>
        </pc:sldMkLst>
        <pc:spChg chg="del">
          <ac:chgData name="Pitkänen Julius" userId="072dc88d-07e1-42fd-85a9-f58cd5fa9982" providerId="ADAL" clId="{531AD072-ACD9-4FC6-9FA8-FE1E472B6FB8}" dt="2022-05-04T09:51:52.449" v="307" actId="478"/>
          <ac:spMkLst>
            <pc:docMk/>
            <pc:sldMk cId="4188972366" sldId="516"/>
            <ac:spMk id="8" creationId="{B16AF601-9E7F-4A7D-A629-D316ED3FD806}"/>
          </ac:spMkLst>
        </pc:spChg>
        <pc:spChg chg="del mod">
          <ac:chgData name="Pitkänen Julius" userId="072dc88d-07e1-42fd-85a9-f58cd5fa9982" providerId="ADAL" clId="{531AD072-ACD9-4FC6-9FA8-FE1E472B6FB8}" dt="2022-05-04T09:51:52.449" v="307" actId="478"/>
          <ac:spMkLst>
            <pc:docMk/>
            <pc:sldMk cId="4188972366" sldId="516"/>
            <ac:spMk id="10" creationId="{ED3E718A-47DA-4B3A-A10B-9B364DD677FE}"/>
          </ac:spMkLst>
        </pc:spChg>
        <pc:spChg chg="del">
          <ac:chgData name="Pitkänen Julius" userId="072dc88d-07e1-42fd-85a9-f58cd5fa9982" providerId="ADAL" clId="{531AD072-ACD9-4FC6-9FA8-FE1E472B6FB8}" dt="2022-05-04T09:51:52.449" v="307" actId="478"/>
          <ac:spMkLst>
            <pc:docMk/>
            <pc:sldMk cId="4188972366" sldId="516"/>
            <ac:spMk id="12" creationId="{C87EBF4F-7509-4DB0-96BA-928422DCBBB3}"/>
          </ac:spMkLst>
        </pc:spChg>
      </pc:sldChg>
      <pc:sldChg chg="addSp modSp mod">
        <pc:chgData name="Pitkänen Julius" userId="072dc88d-07e1-42fd-85a9-f58cd5fa9982" providerId="ADAL" clId="{531AD072-ACD9-4FC6-9FA8-FE1E472B6FB8}" dt="2022-05-04T09:55:43.487" v="344" actId="1076"/>
        <pc:sldMkLst>
          <pc:docMk/>
          <pc:sldMk cId="4021482368" sldId="518"/>
        </pc:sldMkLst>
        <pc:spChg chg="add mod">
          <ac:chgData name="Pitkänen Julius" userId="072dc88d-07e1-42fd-85a9-f58cd5fa9982" providerId="ADAL" clId="{531AD072-ACD9-4FC6-9FA8-FE1E472B6FB8}" dt="2022-05-04T09:55:43.487" v="344" actId="1076"/>
          <ac:spMkLst>
            <pc:docMk/>
            <pc:sldMk cId="4021482368" sldId="518"/>
            <ac:spMk id="4" creationId="{968CBA66-642F-3B2D-CEFA-26AB4A622A1D}"/>
          </ac:spMkLst>
        </pc:spChg>
        <pc:picChg chg="mod modCrop">
          <ac:chgData name="Pitkänen Julius" userId="072dc88d-07e1-42fd-85a9-f58cd5fa9982" providerId="ADAL" clId="{531AD072-ACD9-4FC6-9FA8-FE1E472B6FB8}" dt="2022-05-04T09:55:43.487" v="344" actId="1076"/>
          <ac:picMkLst>
            <pc:docMk/>
            <pc:sldMk cId="4021482368" sldId="518"/>
            <ac:picMk id="6" creationId="{4908E99F-F326-4299-9927-22D20F2DE20C}"/>
          </ac:picMkLst>
        </pc:picChg>
      </pc:sldChg>
      <pc:sldChg chg="addSp modSp mod">
        <pc:chgData name="Pitkänen Julius" userId="072dc88d-07e1-42fd-85a9-f58cd5fa9982" providerId="ADAL" clId="{531AD072-ACD9-4FC6-9FA8-FE1E472B6FB8}" dt="2022-05-04T09:57:45.713" v="412"/>
        <pc:sldMkLst>
          <pc:docMk/>
          <pc:sldMk cId="33593257" sldId="520"/>
        </pc:sldMkLst>
        <pc:spChg chg="add mod">
          <ac:chgData name="Pitkänen Julius" userId="072dc88d-07e1-42fd-85a9-f58cd5fa9982" providerId="ADAL" clId="{531AD072-ACD9-4FC6-9FA8-FE1E472B6FB8}" dt="2022-05-04T09:56:31.241" v="353" actId="164"/>
          <ac:spMkLst>
            <pc:docMk/>
            <pc:sldMk cId="33593257" sldId="520"/>
            <ac:spMk id="6" creationId="{3D234ACE-7E3B-0D44-AD2C-DD643D5B8C15}"/>
          </ac:spMkLst>
        </pc:spChg>
        <pc:spChg chg="add mod">
          <ac:chgData name="Pitkänen Julius" userId="072dc88d-07e1-42fd-85a9-f58cd5fa9982" providerId="ADAL" clId="{531AD072-ACD9-4FC6-9FA8-FE1E472B6FB8}" dt="2022-05-04T09:56:52.468" v="360" actId="1076"/>
          <ac:spMkLst>
            <pc:docMk/>
            <pc:sldMk cId="33593257" sldId="520"/>
            <ac:spMk id="8" creationId="{7DB78CD7-E90C-D093-5D92-B7F14C5B3282}"/>
          </ac:spMkLst>
        </pc:spChg>
        <pc:spChg chg="add mod">
          <ac:chgData name="Pitkänen Julius" userId="072dc88d-07e1-42fd-85a9-f58cd5fa9982" providerId="ADAL" clId="{531AD072-ACD9-4FC6-9FA8-FE1E472B6FB8}" dt="2022-05-04T09:57:45.713" v="412"/>
          <ac:spMkLst>
            <pc:docMk/>
            <pc:sldMk cId="33593257" sldId="520"/>
            <ac:spMk id="10" creationId="{BB2B8A99-BF39-7517-30A4-84AF4608B383}"/>
          </ac:spMkLst>
        </pc:spChg>
        <pc:grpChg chg="add mod">
          <ac:chgData name="Pitkänen Julius" userId="072dc88d-07e1-42fd-85a9-f58cd5fa9982" providerId="ADAL" clId="{531AD072-ACD9-4FC6-9FA8-FE1E472B6FB8}" dt="2022-05-04T09:56:48.809" v="358" actId="1076"/>
          <ac:grpSpMkLst>
            <pc:docMk/>
            <pc:sldMk cId="33593257" sldId="520"/>
            <ac:grpSpMk id="2" creationId="{DFAC273D-E439-8D1D-E718-456B41CB9A94}"/>
          </ac:grpSpMkLst>
        </pc:grpChg>
        <pc:picChg chg="mod">
          <ac:chgData name="Pitkänen Julius" userId="072dc88d-07e1-42fd-85a9-f58cd5fa9982" providerId="ADAL" clId="{531AD072-ACD9-4FC6-9FA8-FE1E472B6FB8}" dt="2022-05-04T09:56:45.974" v="357" actId="14100"/>
          <ac:picMkLst>
            <pc:docMk/>
            <pc:sldMk cId="33593257" sldId="520"/>
            <ac:picMk id="5" creationId="{0500D7E9-3E7F-4914-A220-395677F9EDD6}"/>
          </ac:picMkLst>
        </pc:picChg>
        <pc:picChg chg="mod">
          <ac:chgData name="Pitkänen Julius" userId="072dc88d-07e1-42fd-85a9-f58cd5fa9982" providerId="ADAL" clId="{531AD072-ACD9-4FC6-9FA8-FE1E472B6FB8}" dt="2022-05-04T09:56:31.241" v="353" actId="164"/>
          <ac:picMkLst>
            <pc:docMk/>
            <pc:sldMk cId="33593257" sldId="520"/>
            <ac:picMk id="7" creationId="{08063B29-1684-4355-9310-2D88710F2855}"/>
          </ac:picMkLst>
        </pc:picChg>
        <pc:picChg chg="mod modCrop">
          <ac:chgData name="Pitkänen Julius" userId="072dc88d-07e1-42fd-85a9-f58cd5fa9982" providerId="ADAL" clId="{531AD072-ACD9-4FC6-9FA8-FE1E472B6FB8}" dt="2022-05-04T09:56:31.241" v="353" actId="164"/>
          <ac:picMkLst>
            <pc:docMk/>
            <pc:sldMk cId="33593257" sldId="520"/>
            <ac:picMk id="9" creationId="{CC891973-ECB8-435B-8D21-37CC618E4C41}"/>
          </ac:picMkLst>
        </pc:picChg>
      </pc:sldChg>
      <pc:sldChg chg="addSp delSp modSp mod ord">
        <pc:chgData name="Pitkänen Julius" userId="072dc88d-07e1-42fd-85a9-f58cd5fa9982" providerId="ADAL" clId="{531AD072-ACD9-4FC6-9FA8-FE1E472B6FB8}" dt="2022-05-04T09:58:53.746" v="416"/>
        <pc:sldMkLst>
          <pc:docMk/>
          <pc:sldMk cId="1756369547" sldId="521"/>
        </pc:sldMkLst>
        <pc:spChg chg="del">
          <ac:chgData name="Pitkänen Julius" userId="072dc88d-07e1-42fd-85a9-f58cd5fa9982" providerId="ADAL" clId="{531AD072-ACD9-4FC6-9FA8-FE1E472B6FB8}" dt="2022-05-04T09:47:14.223" v="269" actId="478"/>
          <ac:spMkLst>
            <pc:docMk/>
            <pc:sldMk cId="1756369547" sldId="521"/>
            <ac:spMk id="5" creationId="{6D1E632E-8082-4D79-A994-9E3898DF97BC}"/>
          </ac:spMkLst>
        </pc:spChg>
        <pc:spChg chg="del">
          <ac:chgData name="Pitkänen Julius" userId="072dc88d-07e1-42fd-85a9-f58cd5fa9982" providerId="ADAL" clId="{531AD072-ACD9-4FC6-9FA8-FE1E472B6FB8}" dt="2022-05-04T09:47:52.412" v="280" actId="478"/>
          <ac:spMkLst>
            <pc:docMk/>
            <pc:sldMk cId="1756369547" sldId="521"/>
            <ac:spMk id="8" creationId="{318F1503-AD10-4D51-B0BA-6FB390C85AE6}"/>
          </ac:spMkLst>
        </pc:spChg>
        <pc:spChg chg="add mod">
          <ac:chgData name="Pitkänen Julius" userId="072dc88d-07e1-42fd-85a9-f58cd5fa9982" providerId="ADAL" clId="{531AD072-ACD9-4FC6-9FA8-FE1E472B6FB8}" dt="2022-05-04T09:48:15.587" v="288" actId="1076"/>
          <ac:spMkLst>
            <pc:docMk/>
            <pc:sldMk cId="1756369547" sldId="521"/>
            <ac:spMk id="9" creationId="{32A1FF15-C32F-C5D5-3437-0841303DDEAE}"/>
          </ac:spMkLst>
        </pc:spChg>
        <pc:spChg chg="add del mod">
          <ac:chgData name="Pitkänen Julius" userId="072dc88d-07e1-42fd-85a9-f58cd5fa9982" providerId="ADAL" clId="{531AD072-ACD9-4FC6-9FA8-FE1E472B6FB8}" dt="2022-05-04T09:48:03.517" v="284" actId="478"/>
          <ac:spMkLst>
            <pc:docMk/>
            <pc:sldMk cId="1756369547" sldId="521"/>
            <ac:spMk id="10" creationId="{71229519-F044-2B77-6EF7-95C6F93283A1}"/>
          </ac:spMkLst>
        </pc:spChg>
        <pc:picChg chg="mod">
          <ac:chgData name="Pitkänen Julius" userId="072dc88d-07e1-42fd-85a9-f58cd5fa9982" providerId="ADAL" clId="{531AD072-ACD9-4FC6-9FA8-FE1E472B6FB8}" dt="2022-05-04T09:48:12.187" v="287" actId="1076"/>
          <ac:picMkLst>
            <pc:docMk/>
            <pc:sldMk cId="1756369547" sldId="521"/>
            <ac:picMk id="3" creationId="{0917E50A-47DC-44AA-A94A-9785CC82D05F}"/>
          </ac:picMkLst>
        </pc:picChg>
        <pc:picChg chg="del">
          <ac:chgData name="Pitkänen Julius" userId="072dc88d-07e1-42fd-85a9-f58cd5fa9982" providerId="ADAL" clId="{531AD072-ACD9-4FC6-9FA8-FE1E472B6FB8}" dt="2022-05-04T09:48:03.517" v="284" actId="478"/>
          <ac:picMkLst>
            <pc:docMk/>
            <pc:sldMk cId="1756369547" sldId="521"/>
            <ac:picMk id="7" creationId="{8D7A07B9-3507-4A5E-94B1-46525A465D58}"/>
          </ac:picMkLst>
        </pc:picChg>
      </pc:sldChg>
      <pc:sldChg chg="addSp modSp mod">
        <pc:chgData name="Pitkänen Julius" userId="072dc88d-07e1-42fd-85a9-f58cd5fa9982" providerId="ADAL" clId="{531AD072-ACD9-4FC6-9FA8-FE1E472B6FB8}" dt="2022-05-04T09:53:52.931" v="319"/>
        <pc:sldMkLst>
          <pc:docMk/>
          <pc:sldMk cId="1919863832" sldId="522"/>
        </pc:sldMkLst>
        <pc:spChg chg="add mod">
          <ac:chgData name="Pitkänen Julius" userId="072dc88d-07e1-42fd-85a9-f58cd5fa9982" providerId="ADAL" clId="{531AD072-ACD9-4FC6-9FA8-FE1E472B6FB8}" dt="2022-05-04T09:53:36.382" v="315" actId="1076"/>
          <ac:spMkLst>
            <pc:docMk/>
            <pc:sldMk cId="1919863832" sldId="522"/>
            <ac:spMk id="7" creationId="{30EA8D43-7F60-5852-638D-84BD9D69A67A}"/>
          </ac:spMkLst>
        </pc:spChg>
        <pc:spChg chg="add mod">
          <ac:chgData name="Pitkänen Julius" userId="072dc88d-07e1-42fd-85a9-f58cd5fa9982" providerId="ADAL" clId="{531AD072-ACD9-4FC6-9FA8-FE1E472B6FB8}" dt="2022-05-04T09:53:45.320" v="318" actId="1076"/>
          <ac:spMkLst>
            <pc:docMk/>
            <pc:sldMk cId="1919863832" sldId="522"/>
            <ac:spMk id="8" creationId="{E77F46EF-F8F5-0036-C9A9-01C93DDDEAC5}"/>
          </ac:spMkLst>
        </pc:spChg>
        <pc:spChg chg="add mod">
          <ac:chgData name="Pitkänen Julius" userId="072dc88d-07e1-42fd-85a9-f58cd5fa9982" providerId="ADAL" clId="{531AD072-ACD9-4FC6-9FA8-FE1E472B6FB8}" dt="2022-05-04T09:53:52.931" v="319"/>
          <ac:spMkLst>
            <pc:docMk/>
            <pc:sldMk cId="1919863832" sldId="522"/>
            <ac:spMk id="9" creationId="{470FA75F-20B5-12E7-A3BA-BB53B64FA37D}"/>
          </ac:spMkLst>
        </pc:spChg>
        <pc:grpChg chg="mod">
          <ac:chgData name="Pitkänen Julius" userId="072dc88d-07e1-42fd-85a9-f58cd5fa9982" providerId="ADAL" clId="{531AD072-ACD9-4FC6-9FA8-FE1E472B6FB8}" dt="2022-05-04T09:53:45.320" v="318" actId="1076"/>
          <ac:grpSpMkLst>
            <pc:docMk/>
            <pc:sldMk cId="1919863832" sldId="522"/>
            <ac:grpSpMk id="6" creationId="{4BA97E6F-415D-4A6A-B2FC-08C534E257B8}"/>
          </ac:grpSpMkLst>
        </pc:grpChg>
        <pc:picChg chg="mod">
          <ac:chgData name="Pitkänen Julius" userId="072dc88d-07e1-42fd-85a9-f58cd5fa9982" providerId="ADAL" clId="{531AD072-ACD9-4FC6-9FA8-FE1E472B6FB8}" dt="2022-05-04T09:53:36.382" v="315" actId="1076"/>
          <ac:picMkLst>
            <pc:docMk/>
            <pc:sldMk cId="1919863832" sldId="522"/>
            <ac:picMk id="3" creationId="{6D8F05CB-A323-46CF-BA29-02DE75442730}"/>
          </ac:picMkLst>
        </pc:picChg>
      </pc:sldChg>
      <pc:sldChg chg="addSp modSp mod">
        <pc:chgData name="Pitkänen Julius" userId="072dc88d-07e1-42fd-85a9-f58cd5fa9982" providerId="ADAL" clId="{531AD072-ACD9-4FC6-9FA8-FE1E472B6FB8}" dt="2022-05-04T09:54:50.151" v="328" actId="1076"/>
        <pc:sldMkLst>
          <pc:docMk/>
          <pc:sldMk cId="2763626062" sldId="523"/>
        </pc:sldMkLst>
        <pc:spChg chg="add mod">
          <ac:chgData name="Pitkänen Julius" userId="072dc88d-07e1-42fd-85a9-f58cd5fa9982" providerId="ADAL" clId="{531AD072-ACD9-4FC6-9FA8-FE1E472B6FB8}" dt="2022-05-04T09:54:50.151" v="328" actId="1076"/>
          <ac:spMkLst>
            <pc:docMk/>
            <pc:sldMk cId="2763626062" sldId="523"/>
            <ac:spMk id="5" creationId="{6F524596-32DA-78D7-4FB1-A5FB46305CAC}"/>
          </ac:spMkLst>
        </pc:spChg>
        <pc:picChg chg="mod">
          <ac:chgData name="Pitkänen Julius" userId="072dc88d-07e1-42fd-85a9-f58cd5fa9982" providerId="ADAL" clId="{531AD072-ACD9-4FC6-9FA8-FE1E472B6FB8}" dt="2022-05-04T09:54:50.151" v="328" actId="1076"/>
          <ac:picMkLst>
            <pc:docMk/>
            <pc:sldMk cId="2763626062" sldId="523"/>
            <ac:picMk id="3" creationId="{9F598298-CF9A-4775-802B-CBCA042C2053}"/>
          </ac:picMkLst>
        </pc:picChg>
      </pc:sldChg>
      <pc:sldChg chg="addSp modSp mod">
        <pc:chgData name="Pitkänen Julius" userId="072dc88d-07e1-42fd-85a9-f58cd5fa9982" providerId="ADAL" clId="{531AD072-ACD9-4FC6-9FA8-FE1E472B6FB8}" dt="2022-05-04T09:52:39.371" v="312" actId="1076"/>
        <pc:sldMkLst>
          <pc:docMk/>
          <pc:sldMk cId="129424811" sldId="525"/>
        </pc:sldMkLst>
        <pc:spChg chg="add mod">
          <ac:chgData name="Pitkänen Julius" userId="072dc88d-07e1-42fd-85a9-f58cd5fa9982" providerId="ADAL" clId="{531AD072-ACD9-4FC6-9FA8-FE1E472B6FB8}" dt="2022-05-04T09:52:39.371" v="312" actId="1076"/>
          <ac:spMkLst>
            <pc:docMk/>
            <pc:sldMk cId="129424811" sldId="525"/>
            <ac:spMk id="7" creationId="{E08531EA-28E7-AB5C-9E43-C3F9F94E0B93}"/>
          </ac:spMkLst>
        </pc:spChg>
      </pc:sldChg>
      <pc:sldChg chg="addSp delSp modSp mod ord">
        <pc:chgData name="Pitkänen Julius" userId="072dc88d-07e1-42fd-85a9-f58cd5fa9982" providerId="ADAL" clId="{531AD072-ACD9-4FC6-9FA8-FE1E472B6FB8}" dt="2022-05-04T09:59:53.055" v="422"/>
        <pc:sldMkLst>
          <pc:docMk/>
          <pc:sldMk cId="2937530345" sldId="526"/>
        </pc:sldMkLst>
        <pc:spChg chg="add del mod">
          <ac:chgData name="Pitkänen Julius" userId="072dc88d-07e1-42fd-85a9-f58cd5fa9982" providerId="ADAL" clId="{531AD072-ACD9-4FC6-9FA8-FE1E472B6FB8}" dt="2022-05-04T08:45:42.478" v="253" actId="478"/>
          <ac:spMkLst>
            <pc:docMk/>
            <pc:sldMk cId="2937530345" sldId="526"/>
            <ac:spMk id="7" creationId="{9FB151F3-7E2E-6B83-AB97-827D03C7B20D}"/>
          </ac:spMkLst>
        </pc:spChg>
        <pc:spChg chg="add mod">
          <ac:chgData name="Pitkänen Julius" userId="072dc88d-07e1-42fd-85a9-f58cd5fa9982" providerId="ADAL" clId="{531AD072-ACD9-4FC6-9FA8-FE1E472B6FB8}" dt="2022-05-04T09:46:29.614" v="257" actId="113"/>
          <ac:spMkLst>
            <pc:docMk/>
            <pc:sldMk cId="2937530345" sldId="526"/>
            <ac:spMk id="9" creationId="{9A7BEEB7-3B6F-A91D-F916-B6806E0066BF}"/>
          </ac:spMkLst>
        </pc:spChg>
        <pc:picChg chg="mod modCrop">
          <ac:chgData name="Pitkänen Julius" userId="072dc88d-07e1-42fd-85a9-f58cd5fa9982" providerId="ADAL" clId="{531AD072-ACD9-4FC6-9FA8-FE1E472B6FB8}" dt="2022-05-04T08:35:54.399" v="201" actId="732"/>
          <ac:picMkLst>
            <pc:docMk/>
            <pc:sldMk cId="2937530345" sldId="526"/>
            <ac:picMk id="8" creationId="{CD9E9393-6361-4374-A553-B553B1813BAB}"/>
          </ac:picMkLst>
        </pc:picChg>
      </pc:sldChg>
      <pc:sldChg chg="addSp modSp mod">
        <pc:chgData name="Pitkänen Julius" userId="072dc88d-07e1-42fd-85a9-f58cd5fa9982" providerId="ADAL" clId="{531AD072-ACD9-4FC6-9FA8-FE1E472B6FB8}" dt="2022-05-04T09:55:02.150" v="331" actId="1076"/>
        <pc:sldMkLst>
          <pc:docMk/>
          <pc:sldMk cId="2929174130" sldId="527"/>
        </pc:sldMkLst>
        <pc:spChg chg="add mod">
          <ac:chgData name="Pitkänen Julius" userId="072dc88d-07e1-42fd-85a9-f58cd5fa9982" providerId="ADAL" clId="{531AD072-ACD9-4FC6-9FA8-FE1E472B6FB8}" dt="2022-05-04T09:55:02.150" v="331" actId="1076"/>
          <ac:spMkLst>
            <pc:docMk/>
            <pc:sldMk cId="2929174130" sldId="527"/>
            <ac:spMk id="4" creationId="{CC6714CB-C7A7-B0BF-357A-24981B3F4B30}"/>
          </ac:spMkLst>
        </pc:spChg>
        <pc:picChg chg="mod">
          <ac:chgData name="Pitkänen Julius" userId="072dc88d-07e1-42fd-85a9-f58cd5fa9982" providerId="ADAL" clId="{531AD072-ACD9-4FC6-9FA8-FE1E472B6FB8}" dt="2022-05-04T09:55:02.150" v="331" actId="1076"/>
          <ac:picMkLst>
            <pc:docMk/>
            <pc:sldMk cId="2929174130" sldId="527"/>
            <ac:picMk id="2" creationId="{CF342D26-F641-4028-9EED-02E0601C00A4}"/>
          </ac:picMkLst>
        </pc:picChg>
      </pc:sldChg>
      <pc:sldChg chg="addSp modSp mod ord">
        <pc:chgData name="Pitkänen Julius" userId="072dc88d-07e1-42fd-85a9-f58cd5fa9982" providerId="ADAL" clId="{531AD072-ACD9-4FC6-9FA8-FE1E472B6FB8}" dt="2022-05-04T10:01:12.769" v="428"/>
        <pc:sldMkLst>
          <pc:docMk/>
          <pc:sldMk cId="1313942761" sldId="530"/>
        </pc:sldMkLst>
        <pc:spChg chg="add mod">
          <ac:chgData name="Pitkänen Julius" userId="072dc88d-07e1-42fd-85a9-f58cd5fa9982" providerId="ADAL" clId="{531AD072-ACD9-4FC6-9FA8-FE1E472B6FB8}" dt="2022-05-04T09:55:24.702" v="339" actId="1076"/>
          <ac:spMkLst>
            <pc:docMk/>
            <pc:sldMk cId="1313942761" sldId="530"/>
            <ac:spMk id="5" creationId="{5D5C924D-27C0-024F-4CC3-F0F99F347B17}"/>
          </ac:spMkLst>
        </pc:spChg>
      </pc:sldChg>
      <pc:sldChg chg="addSp modSp mod ord">
        <pc:chgData name="Pitkänen Julius" userId="072dc88d-07e1-42fd-85a9-f58cd5fa9982" providerId="ADAL" clId="{531AD072-ACD9-4FC6-9FA8-FE1E472B6FB8}" dt="2022-05-04T10:00:53.354" v="424"/>
        <pc:sldMkLst>
          <pc:docMk/>
          <pc:sldMk cId="4220514663" sldId="531"/>
        </pc:sldMkLst>
        <pc:spChg chg="add mod">
          <ac:chgData name="Pitkänen Julius" userId="072dc88d-07e1-42fd-85a9-f58cd5fa9982" providerId="ADAL" clId="{531AD072-ACD9-4FC6-9FA8-FE1E472B6FB8}" dt="2022-05-04T09:55:20.639" v="337" actId="1076"/>
          <ac:spMkLst>
            <pc:docMk/>
            <pc:sldMk cId="4220514663" sldId="531"/>
            <ac:spMk id="5" creationId="{1B5CC0A8-30C7-9E97-7E5C-5EE6E76BF5F2}"/>
          </ac:spMkLst>
        </pc:spChg>
        <pc:picChg chg="mod">
          <ac:chgData name="Pitkänen Julius" userId="072dc88d-07e1-42fd-85a9-f58cd5fa9982" providerId="ADAL" clId="{531AD072-ACD9-4FC6-9FA8-FE1E472B6FB8}" dt="2022-05-04T09:55:17.304" v="336" actId="1076"/>
          <ac:picMkLst>
            <pc:docMk/>
            <pc:sldMk cId="4220514663" sldId="531"/>
            <ac:picMk id="4" creationId="{B0017636-790E-4A20-807B-B049AF93868C}"/>
          </ac:picMkLst>
        </pc:picChg>
      </pc:sldChg>
      <pc:sldChg chg="addSp modSp mod ord">
        <pc:chgData name="Pitkänen Julius" userId="072dc88d-07e1-42fd-85a9-f58cd5fa9982" providerId="ADAL" clId="{531AD072-ACD9-4FC6-9FA8-FE1E472B6FB8}" dt="2022-05-04T10:01:18.693" v="430"/>
        <pc:sldMkLst>
          <pc:docMk/>
          <pc:sldMk cId="381986840" sldId="532"/>
        </pc:sldMkLst>
        <pc:spChg chg="add mod">
          <ac:chgData name="Pitkänen Julius" userId="072dc88d-07e1-42fd-85a9-f58cd5fa9982" providerId="ADAL" clId="{531AD072-ACD9-4FC6-9FA8-FE1E472B6FB8}" dt="2022-05-04T09:55:09.299" v="333" actId="1076"/>
          <ac:spMkLst>
            <pc:docMk/>
            <pc:sldMk cId="381986840" sldId="532"/>
            <ac:spMk id="5" creationId="{48D7DA8D-9596-330C-A277-A063718121C9}"/>
          </ac:spMkLst>
        </pc:spChg>
      </pc:sldChg>
      <pc:sldChg chg="addSp modSp mod">
        <pc:chgData name="Pitkänen Julius" userId="072dc88d-07e1-42fd-85a9-f58cd5fa9982" providerId="ADAL" clId="{531AD072-ACD9-4FC6-9FA8-FE1E472B6FB8}" dt="2022-05-04T09:52:25.363" v="310" actId="1076"/>
        <pc:sldMkLst>
          <pc:docMk/>
          <pc:sldMk cId="3862147023" sldId="533"/>
        </pc:sldMkLst>
        <pc:spChg chg="add mod">
          <ac:chgData name="Pitkänen Julius" userId="072dc88d-07e1-42fd-85a9-f58cd5fa9982" providerId="ADAL" clId="{531AD072-ACD9-4FC6-9FA8-FE1E472B6FB8}" dt="2022-05-04T09:52:25.363" v="310" actId="1076"/>
          <ac:spMkLst>
            <pc:docMk/>
            <pc:sldMk cId="3862147023" sldId="533"/>
            <ac:spMk id="9" creationId="{6DC9F84A-0429-4075-4787-5D64B42ED3C2}"/>
          </ac:spMkLst>
        </pc:spChg>
      </pc:sldChg>
      <pc:sldChg chg="addSp modSp mod ord">
        <pc:chgData name="Pitkänen Julius" userId="072dc88d-07e1-42fd-85a9-f58cd5fa9982" providerId="ADAL" clId="{531AD072-ACD9-4FC6-9FA8-FE1E472B6FB8}" dt="2022-05-04T09:54:20.624" v="323"/>
        <pc:sldMkLst>
          <pc:docMk/>
          <pc:sldMk cId="1522080886" sldId="534"/>
        </pc:sldMkLst>
        <pc:spChg chg="add mod">
          <ac:chgData name="Pitkänen Julius" userId="072dc88d-07e1-42fd-85a9-f58cd5fa9982" providerId="ADAL" clId="{531AD072-ACD9-4FC6-9FA8-FE1E472B6FB8}" dt="2022-05-04T09:54:07.878" v="321" actId="1076"/>
          <ac:spMkLst>
            <pc:docMk/>
            <pc:sldMk cId="1522080886" sldId="534"/>
            <ac:spMk id="5" creationId="{921A3372-4B02-450F-6A2C-4894BA68BF31}"/>
          </ac:spMkLst>
        </pc:spChg>
      </pc:sldChg>
      <pc:sldChg chg="addSp modSp mod ord">
        <pc:chgData name="Pitkänen Julius" userId="072dc88d-07e1-42fd-85a9-f58cd5fa9982" providerId="ADAL" clId="{531AD072-ACD9-4FC6-9FA8-FE1E472B6FB8}" dt="2022-05-04T09:54:40.623" v="325" actId="1076"/>
        <pc:sldMkLst>
          <pc:docMk/>
          <pc:sldMk cId="4229220292" sldId="535"/>
        </pc:sldMkLst>
        <pc:spChg chg="add mod">
          <ac:chgData name="Pitkänen Julius" userId="072dc88d-07e1-42fd-85a9-f58cd5fa9982" providerId="ADAL" clId="{531AD072-ACD9-4FC6-9FA8-FE1E472B6FB8}" dt="2022-05-04T09:54:40.623" v="325" actId="1076"/>
          <ac:spMkLst>
            <pc:docMk/>
            <pc:sldMk cId="4229220292" sldId="535"/>
            <ac:spMk id="9" creationId="{4ACF2458-0AA3-45A2-EDFE-4737CB41A37B}"/>
          </ac:spMkLst>
        </pc:spChg>
      </pc:sldChg>
      <pc:sldChg chg="modSp add mod">
        <pc:chgData name="Pitkänen Julius" userId="072dc88d-07e1-42fd-85a9-f58cd5fa9982" providerId="ADAL" clId="{531AD072-ACD9-4FC6-9FA8-FE1E472B6FB8}" dt="2022-05-04T08:29:01.705" v="199"/>
        <pc:sldMkLst>
          <pc:docMk/>
          <pc:sldMk cId="2113760433" sldId="541"/>
        </pc:sldMkLst>
        <pc:spChg chg="mod">
          <ac:chgData name="Pitkänen Julius" userId="072dc88d-07e1-42fd-85a9-f58cd5fa9982" providerId="ADAL" clId="{531AD072-ACD9-4FC6-9FA8-FE1E472B6FB8}" dt="2022-05-04T08:29:01.705" v="199"/>
          <ac:spMkLst>
            <pc:docMk/>
            <pc:sldMk cId="2113760433" sldId="541"/>
            <ac:spMk id="9" creationId="{0AFDA2E4-91EB-43F7-BE88-FF96B8FB5A52}"/>
          </ac:spMkLst>
        </pc:spChg>
      </pc:sldChg>
      <pc:sldChg chg="delSp modSp add mod ord">
        <pc:chgData name="Pitkänen Julius" userId="072dc88d-07e1-42fd-85a9-f58cd5fa9982" providerId="ADAL" clId="{531AD072-ACD9-4FC6-9FA8-FE1E472B6FB8}" dt="2022-05-04T10:16:18.957" v="758"/>
        <pc:sldMkLst>
          <pc:docMk/>
          <pc:sldMk cId="170980814" sldId="542"/>
        </pc:sldMkLst>
        <pc:spChg chg="del">
          <ac:chgData name="Pitkänen Julius" userId="072dc88d-07e1-42fd-85a9-f58cd5fa9982" providerId="ADAL" clId="{531AD072-ACD9-4FC6-9FA8-FE1E472B6FB8}" dt="2022-05-04T09:48:19.989" v="289" actId="478"/>
          <ac:spMkLst>
            <pc:docMk/>
            <pc:sldMk cId="170980814" sldId="542"/>
            <ac:spMk id="9" creationId="{32A1FF15-C32F-C5D5-3437-0841303DDEAE}"/>
          </ac:spMkLst>
        </pc:spChg>
        <pc:spChg chg="mod">
          <ac:chgData name="Pitkänen Julius" userId="072dc88d-07e1-42fd-85a9-f58cd5fa9982" providerId="ADAL" clId="{531AD072-ACD9-4FC6-9FA8-FE1E472B6FB8}" dt="2022-05-04T09:48:23.176" v="290" actId="1076"/>
          <ac:spMkLst>
            <pc:docMk/>
            <pc:sldMk cId="170980814" sldId="542"/>
            <ac:spMk id="10" creationId="{71229519-F044-2B77-6EF7-95C6F93283A1}"/>
          </ac:spMkLst>
        </pc:spChg>
        <pc:picChg chg="del">
          <ac:chgData name="Pitkänen Julius" userId="072dc88d-07e1-42fd-85a9-f58cd5fa9982" providerId="ADAL" clId="{531AD072-ACD9-4FC6-9FA8-FE1E472B6FB8}" dt="2022-05-04T09:48:19.989" v="289" actId="478"/>
          <ac:picMkLst>
            <pc:docMk/>
            <pc:sldMk cId="170980814" sldId="542"/>
            <ac:picMk id="3" creationId="{0917E50A-47DC-44AA-A94A-9785CC82D05F}"/>
          </ac:picMkLst>
        </pc:picChg>
        <pc:picChg chg="mod">
          <ac:chgData name="Pitkänen Julius" userId="072dc88d-07e1-42fd-85a9-f58cd5fa9982" providerId="ADAL" clId="{531AD072-ACD9-4FC6-9FA8-FE1E472B6FB8}" dt="2022-05-04T09:48:23.176" v="290" actId="1076"/>
          <ac:picMkLst>
            <pc:docMk/>
            <pc:sldMk cId="170980814" sldId="542"/>
            <ac:picMk id="7" creationId="{8D7A07B9-3507-4A5E-94B1-46525A465D58}"/>
          </ac:picMkLst>
        </pc:picChg>
      </pc:sldChg>
      <pc:sldChg chg="addSp delSp modSp add mod">
        <pc:chgData name="Pitkänen Julius" userId="072dc88d-07e1-42fd-85a9-f58cd5fa9982" providerId="ADAL" clId="{531AD072-ACD9-4FC6-9FA8-FE1E472B6FB8}" dt="2022-05-04T10:15:55.048" v="754" actId="14100"/>
        <pc:sldMkLst>
          <pc:docMk/>
          <pc:sldMk cId="901300627" sldId="543"/>
        </pc:sldMkLst>
        <pc:spChg chg="add mod">
          <ac:chgData name="Pitkänen Julius" userId="072dc88d-07e1-42fd-85a9-f58cd5fa9982" providerId="ADAL" clId="{531AD072-ACD9-4FC6-9FA8-FE1E472B6FB8}" dt="2022-05-04T10:15:55.048" v="754" actId="14100"/>
          <ac:spMkLst>
            <pc:docMk/>
            <pc:sldMk cId="901300627" sldId="543"/>
            <ac:spMk id="5" creationId="{7DD48F24-10B1-A111-C415-CE3FE16F96F5}"/>
          </ac:spMkLst>
        </pc:spChg>
        <pc:spChg chg="add mod">
          <ac:chgData name="Pitkänen Julius" userId="072dc88d-07e1-42fd-85a9-f58cd5fa9982" providerId="ADAL" clId="{531AD072-ACD9-4FC6-9FA8-FE1E472B6FB8}" dt="2022-05-04T10:06:29.631" v="517" actId="14100"/>
          <ac:spMkLst>
            <pc:docMk/>
            <pc:sldMk cId="901300627" sldId="543"/>
            <ac:spMk id="6" creationId="{FF6CDD44-779E-CC70-4752-7FCCB16FEEB0}"/>
          </ac:spMkLst>
        </pc:spChg>
        <pc:spChg chg="add del">
          <ac:chgData name="Pitkänen Julius" userId="072dc88d-07e1-42fd-85a9-f58cd5fa9982" providerId="ADAL" clId="{531AD072-ACD9-4FC6-9FA8-FE1E472B6FB8}" dt="2022-05-04T10:07:58.723" v="521" actId="22"/>
          <ac:spMkLst>
            <pc:docMk/>
            <pc:sldMk cId="901300627" sldId="543"/>
            <ac:spMk id="8" creationId="{CEEB4E11-6FC6-2086-571D-5C000CD8DA5E}"/>
          </ac:spMkLst>
        </pc:spChg>
        <pc:spChg chg="del">
          <ac:chgData name="Pitkänen Julius" userId="072dc88d-07e1-42fd-85a9-f58cd5fa9982" providerId="ADAL" clId="{531AD072-ACD9-4FC6-9FA8-FE1E472B6FB8}" dt="2022-05-04T10:05:15.542" v="490" actId="478"/>
          <ac:spMkLst>
            <pc:docMk/>
            <pc:sldMk cId="901300627" sldId="543"/>
            <ac:spMk id="9" creationId="{32A1FF15-C32F-C5D5-3437-0841303DDEAE}"/>
          </ac:spMkLst>
        </pc:spChg>
        <pc:spChg chg="add mod">
          <ac:chgData name="Pitkänen Julius" userId="072dc88d-07e1-42fd-85a9-f58cd5fa9982" providerId="ADAL" clId="{531AD072-ACD9-4FC6-9FA8-FE1E472B6FB8}" dt="2022-05-04T10:13:04.618" v="583" actId="14100"/>
          <ac:spMkLst>
            <pc:docMk/>
            <pc:sldMk cId="901300627" sldId="543"/>
            <ac:spMk id="10" creationId="{020C0A3A-48A3-6172-EEE8-5925F4E5E35A}"/>
          </ac:spMkLst>
        </pc:spChg>
        <pc:spChg chg="add del mod">
          <ac:chgData name="Pitkänen Julius" userId="072dc88d-07e1-42fd-85a9-f58cd5fa9982" providerId="ADAL" clId="{531AD072-ACD9-4FC6-9FA8-FE1E472B6FB8}" dt="2022-05-04T10:09:23.632" v="558" actId="1076"/>
          <ac:spMkLst>
            <pc:docMk/>
            <pc:sldMk cId="901300627" sldId="543"/>
            <ac:spMk id="12" creationId="{0DAEC4A6-EE5E-BFD5-1C75-62FA084C8F5D}"/>
          </ac:spMkLst>
        </pc:spChg>
        <pc:spChg chg="add mod">
          <ac:chgData name="Pitkänen Julius" userId="072dc88d-07e1-42fd-85a9-f58cd5fa9982" providerId="ADAL" clId="{531AD072-ACD9-4FC6-9FA8-FE1E472B6FB8}" dt="2022-05-04T10:14:51.014" v="601" actId="14100"/>
          <ac:spMkLst>
            <pc:docMk/>
            <pc:sldMk cId="901300627" sldId="543"/>
            <ac:spMk id="14" creationId="{276B8794-CB18-1A9A-656B-B5F1D01316D1}"/>
          </ac:spMkLst>
        </pc:spChg>
        <pc:picChg chg="del">
          <ac:chgData name="Pitkänen Julius" userId="072dc88d-07e1-42fd-85a9-f58cd5fa9982" providerId="ADAL" clId="{531AD072-ACD9-4FC6-9FA8-FE1E472B6FB8}" dt="2022-05-04T10:05:14.700" v="489" actId="478"/>
          <ac:picMkLst>
            <pc:docMk/>
            <pc:sldMk cId="901300627" sldId="543"/>
            <ac:picMk id="3" creationId="{0917E50A-47DC-44AA-A94A-9785CC82D05F}"/>
          </ac:picMkLst>
        </pc:picChg>
      </pc:sldChg>
      <pc:sldChg chg="modSp add">
        <pc:chgData name="Pitkänen Julius" userId="072dc88d-07e1-42fd-85a9-f58cd5fa9982" providerId="ADAL" clId="{531AD072-ACD9-4FC6-9FA8-FE1E472B6FB8}" dt="2022-05-04T10:16:33.347" v="760"/>
        <pc:sldMkLst>
          <pc:docMk/>
          <pc:sldMk cId="228912880" sldId="544"/>
        </pc:sldMkLst>
        <pc:spChg chg="mod">
          <ac:chgData name="Pitkänen Julius" userId="072dc88d-07e1-42fd-85a9-f58cd5fa9982" providerId="ADAL" clId="{531AD072-ACD9-4FC6-9FA8-FE1E472B6FB8}" dt="2022-05-04T10:16:33.347" v="760"/>
          <ac:spMkLst>
            <pc:docMk/>
            <pc:sldMk cId="228912880" sldId="544"/>
            <ac:spMk id="10" creationId="{A36D3093-6AFC-4724-9B93-A50F7A89265E}"/>
          </ac:spMkLst>
        </pc:spChg>
        <pc:spChg chg="mod">
          <ac:chgData name="Pitkänen Julius" userId="072dc88d-07e1-42fd-85a9-f58cd5fa9982" providerId="ADAL" clId="{531AD072-ACD9-4FC6-9FA8-FE1E472B6FB8}" dt="2022-05-04T10:16:33.347" v="760"/>
          <ac:spMkLst>
            <pc:docMk/>
            <pc:sldMk cId="228912880" sldId="544"/>
            <ac:spMk id="11" creationId="{3FBBFEC8-4930-4B60-A5FD-F592BFC35E00}"/>
          </ac:spMkLst>
        </pc:spChg>
        <pc:spChg chg="mod">
          <ac:chgData name="Pitkänen Julius" userId="072dc88d-07e1-42fd-85a9-f58cd5fa9982" providerId="ADAL" clId="{531AD072-ACD9-4FC6-9FA8-FE1E472B6FB8}" dt="2022-05-04T10:16:33.347" v="760"/>
          <ac:spMkLst>
            <pc:docMk/>
            <pc:sldMk cId="228912880" sldId="544"/>
            <ac:spMk id="12" creationId="{338A98E1-F9D7-430D-94D6-888765EDEFE5}"/>
          </ac:spMkLst>
        </pc:spChg>
        <pc:spChg chg="mod">
          <ac:chgData name="Pitkänen Julius" userId="072dc88d-07e1-42fd-85a9-f58cd5fa9982" providerId="ADAL" clId="{531AD072-ACD9-4FC6-9FA8-FE1E472B6FB8}" dt="2022-05-04T10:16:33.347" v="760"/>
          <ac:spMkLst>
            <pc:docMk/>
            <pc:sldMk cId="228912880" sldId="544"/>
            <ac:spMk id="38" creationId="{88FA468F-6932-44AA-9E4C-C6EED7EC173A}"/>
          </ac:spMkLst>
        </pc:spChg>
        <pc:grpChg chg="mod">
          <ac:chgData name="Pitkänen Julius" userId="072dc88d-07e1-42fd-85a9-f58cd5fa9982" providerId="ADAL" clId="{531AD072-ACD9-4FC6-9FA8-FE1E472B6FB8}" dt="2022-05-04T10:16:33.347" v="760"/>
          <ac:grpSpMkLst>
            <pc:docMk/>
            <pc:sldMk cId="228912880" sldId="544"/>
            <ac:grpSpMk id="1" creationId="{00000000-0000-0000-0000-000000000000}"/>
          </ac:grpSpMkLst>
        </pc:grpChg>
        <pc:graphicFrameChg chg="mod">
          <ac:chgData name="Pitkänen Julius" userId="072dc88d-07e1-42fd-85a9-f58cd5fa9982" providerId="ADAL" clId="{531AD072-ACD9-4FC6-9FA8-FE1E472B6FB8}" dt="2022-05-04T10:16:33.347" v="760"/>
          <ac:graphicFrameMkLst>
            <pc:docMk/>
            <pc:sldMk cId="228912880" sldId="544"/>
            <ac:graphicFrameMk id="4" creationId="{1A5FD6C6-181F-4502-9E48-6778237112F7}"/>
          </ac:graphicFrameMkLst>
        </pc:graphicFrameChg>
      </pc:sldChg>
      <pc:sldChg chg="delSp modSp add mod">
        <pc:chgData name="Pitkänen Julius" userId="072dc88d-07e1-42fd-85a9-f58cd5fa9982" providerId="ADAL" clId="{531AD072-ACD9-4FC6-9FA8-FE1E472B6FB8}" dt="2022-05-04T12:00:59.662" v="924" actId="113"/>
        <pc:sldMkLst>
          <pc:docMk/>
          <pc:sldMk cId="2852478852" sldId="545"/>
        </pc:sldMkLst>
        <pc:spChg chg="mod">
          <ac:chgData name="Pitkänen Julius" userId="072dc88d-07e1-42fd-85a9-f58cd5fa9982" providerId="ADAL" clId="{531AD072-ACD9-4FC6-9FA8-FE1E472B6FB8}" dt="2022-05-04T12:00:18.851" v="911" actId="20577"/>
          <ac:spMkLst>
            <pc:docMk/>
            <pc:sldMk cId="2852478852" sldId="545"/>
            <ac:spMk id="2" creationId="{A1E8BF08-CCE1-4C6C-A906-6858030EB99C}"/>
          </ac:spMkLst>
        </pc:spChg>
        <pc:spChg chg="mod">
          <ac:chgData name="Pitkänen Julius" userId="072dc88d-07e1-42fd-85a9-f58cd5fa9982" providerId="ADAL" clId="{531AD072-ACD9-4FC6-9FA8-FE1E472B6FB8}" dt="2022-05-04T12:00:59.662" v="924" actId="113"/>
          <ac:spMkLst>
            <pc:docMk/>
            <pc:sldMk cId="2852478852" sldId="545"/>
            <ac:spMk id="4" creationId="{8D65CDA6-E801-416F-8A37-70F71F9F2D9C}"/>
          </ac:spMkLst>
        </pc:spChg>
        <pc:spChg chg="del">
          <ac:chgData name="Pitkänen Julius" userId="072dc88d-07e1-42fd-85a9-f58cd5fa9982" providerId="ADAL" clId="{531AD072-ACD9-4FC6-9FA8-FE1E472B6FB8}" dt="2022-05-04T11:57:49.214" v="794" actId="478"/>
          <ac:spMkLst>
            <pc:docMk/>
            <pc:sldMk cId="2852478852" sldId="545"/>
            <ac:spMk id="6" creationId="{FA9A0635-D13D-465B-8114-3C769EAD2BAC}"/>
          </ac:spMkLst>
        </pc:spChg>
        <pc:spChg chg="del">
          <ac:chgData name="Pitkänen Julius" userId="072dc88d-07e1-42fd-85a9-f58cd5fa9982" providerId="ADAL" clId="{531AD072-ACD9-4FC6-9FA8-FE1E472B6FB8}" dt="2022-05-04T11:57:51.803" v="795" actId="478"/>
          <ac:spMkLst>
            <pc:docMk/>
            <pc:sldMk cId="2852478852" sldId="545"/>
            <ac:spMk id="7" creationId="{1E80CC23-729A-451F-B3D3-9EF2829E105E}"/>
          </ac:spMkLst>
        </pc:spChg>
      </pc:sldChg>
      <pc:sldChg chg="addSp delSp modSp new add mod">
        <pc:chgData name="Pitkänen Julius" userId="072dc88d-07e1-42fd-85a9-f58cd5fa9982" providerId="ADAL" clId="{531AD072-ACD9-4FC6-9FA8-FE1E472B6FB8}" dt="2022-05-04T12:04:33.346" v="975"/>
        <pc:sldMkLst>
          <pc:docMk/>
          <pc:sldMk cId="2317501272" sldId="546"/>
        </pc:sldMkLst>
        <pc:spChg chg="add del">
          <ac:chgData name="Pitkänen Julius" userId="072dc88d-07e1-42fd-85a9-f58cd5fa9982" providerId="ADAL" clId="{531AD072-ACD9-4FC6-9FA8-FE1E472B6FB8}" dt="2022-05-04T12:03:00.465" v="972" actId="478"/>
          <ac:spMkLst>
            <pc:docMk/>
            <pc:sldMk cId="2317501272" sldId="546"/>
            <ac:spMk id="3" creationId="{AEC04576-39B2-0DD1-BA9B-EF092DB38527}"/>
          </ac:spMkLst>
        </pc:spChg>
        <pc:spChg chg="add del mod">
          <ac:chgData name="Pitkänen Julius" userId="072dc88d-07e1-42fd-85a9-f58cd5fa9982" providerId="ADAL" clId="{531AD072-ACD9-4FC6-9FA8-FE1E472B6FB8}" dt="2022-05-04T12:04:33.340" v="974"/>
          <ac:spMkLst>
            <pc:docMk/>
            <pc:sldMk cId="2317501272" sldId="546"/>
            <ac:spMk id="4" creationId="{5A98D725-6C7C-B0BD-4603-33D5C7A0A451}"/>
          </ac:spMkLst>
        </pc:spChg>
        <pc:spChg chg="add mod">
          <ac:chgData name="Pitkänen Julius" userId="072dc88d-07e1-42fd-85a9-f58cd5fa9982" providerId="ADAL" clId="{531AD072-ACD9-4FC6-9FA8-FE1E472B6FB8}" dt="2022-05-04T12:04:33.346" v="975"/>
          <ac:spMkLst>
            <pc:docMk/>
            <pc:sldMk cId="2317501272" sldId="546"/>
            <ac:spMk id="5" creationId="{BD9BA0BC-6B5E-C796-1A77-D0844BD6674B}"/>
          </ac:spMkLst>
        </pc:spChg>
      </pc:sldChg>
      <pc:sldChg chg="add">
        <pc:chgData name="Pitkänen Julius" userId="072dc88d-07e1-42fd-85a9-f58cd5fa9982" providerId="ADAL" clId="{531AD072-ACD9-4FC6-9FA8-FE1E472B6FB8}" dt="2022-04-22T11:25:17.182" v="102"/>
        <pc:sldMkLst>
          <pc:docMk/>
          <pc:sldMk cId="2591039030" sldId="551"/>
        </pc:sldMkLst>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Binary_Worksheet1.xlsb"/></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Binary_Worksheet2.xlsb"/></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Binary_Worksheet3.xlsb"/></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Binary_Worksheet4.xlsb"/></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Binary_Worksheet5.xlsb"/></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Binary_Worksheet6.xlsb"/></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Binary_Worksheet7.xlsb"/></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Binary_Worksheet8.xlsb"/></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Binary_Worksheet9.xlsb"/></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Binary_Worksheet10.xlsb"/></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Binary_Worksheet11.xlsb"/></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Binary_Worksheet12.xlsb"/></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Binary_Worksheet13.xlsb"/></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Binary_Worksheet14.xlsb"/></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Binary_Worksheet15.xlsb"/></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Binary_Worksheet16.xlsb"/></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Binary_Worksheet17.xlsb"/></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Binary_Worksheet18.xlsb"/></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Binary_Worksheet19.xlsb"/></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Binary_Worksheet20.xlsb"/></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Binary_Worksheet21.xlsb"/></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Binary_Worksheet22.xlsb"/></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Binary_Worksheet23.xlsb"/></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Binary_Worksheet200.xlsb"/></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Binary_Worksheet30.xlsb"/></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Binary_Worksheet40.xlsb"/></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Binary_Worksheet50.xlsb"/></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Binary_Worksheet60.xlsb"/></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Binary_Worksheet70.xlsb"/></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Binary_Worksheet80.xlsb"/></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Excel_Binary_Worksheet90.xlsb"/></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Binary_Worksheet100.xlsb"/></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Binary_Worksheet110.xlsb"/></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Binary_Worksheet120.xlsb"/></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Binary_Worksheet0.xlsb"/></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Binary_Worksheet140.xlsb"/></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2625698324022353E-2"/>
          <c:y val="3.6541430777148741E-2"/>
          <c:w val="0.91284916201117317"/>
          <c:h val="0.92640247040658774"/>
        </c:manualLayout>
      </c:layout>
      <c:barChart>
        <c:barDir val="col"/>
        <c:grouping val="clustered"/>
        <c:varyColors val="0"/>
        <c:ser>
          <c:idx val="0"/>
          <c:order val="0"/>
          <c:spPr>
            <a:solidFill>
              <a:srgbClr val="ADFD66"/>
            </a:solidFill>
            <a:ln w="19050" algn="ctr">
              <a:solidFill>
                <a:schemeClr val="tx1"/>
              </a:solidFill>
              <a:prstDash val="solid"/>
            </a:ln>
          </c:spPr>
          <c:invertIfNegative val="0"/>
          <c:dLbls>
            <c:dLbl>
              <c:idx val="0"/>
              <c:layout>
                <c:manualLayout>
                  <c:x val="0"/>
                  <c:y val="-0.44827586206896552"/>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4E7-4362-92EB-2F68DC02A725}"/>
                </c:ext>
              </c:extLst>
            </c:dLbl>
            <c:dLbl>
              <c:idx val="1"/>
              <c:layout>
                <c:manualLayout>
                  <c:x val="0"/>
                  <c:y val="-0.45856922285126095"/>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4E7-4362-92EB-2F68DC02A725}"/>
                </c:ext>
              </c:extLst>
            </c:dLbl>
            <c:dLbl>
              <c:idx val="2"/>
              <c:layout>
                <c:manualLayout>
                  <c:x val="0"/>
                  <c:y val="-0.35563561502830676"/>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4E7-4362-92EB-2F68DC02A725}"/>
                </c:ext>
              </c:extLst>
            </c:dLbl>
            <c:dLbl>
              <c:idx val="3"/>
              <c:layout>
                <c:manualLayout>
                  <c:x val="0"/>
                  <c:y val="-0.44827586206896552"/>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4E7-4362-92EB-2F68DC02A72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40</c:v>
                </c:pt>
                <c:pt idx="1">
                  <c:v>41</c:v>
                </c:pt>
                <c:pt idx="2">
                  <c:v>31</c:v>
                </c:pt>
                <c:pt idx="3">
                  <c:v>40</c:v>
                </c:pt>
              </c:numCache>
            </c:numRef>
          </c:val>
          <c:extLst>
            <c:ext xmlns:c16="http://schemas.microsoft.com/office/drawing/2014/chart" uri="{C3380CC4-5D6E-409C-BE32-E72D297353CC}">
              <c16:uniqueId val="{00000004-94E7-4362-92EB-2F68DC02A725}"/>
            </c:ext>
          </c:extLst>
        </c:ser>
        <c:ser>
          <c:idx val="1"/>
          <c:order val="1"/>
          <c:spPr>
            <a:solidFill>
              <a:srgbClr val="F49C4D"/>
            </a:solidFill>
            <a:ln w="19050" algn="ctr">
              <a:solidFill>
                <a:schemeClr val="tx1"/>
              </a:solidFill>
              <a:prstDash val="solid"/>
            </a:ln>
          </c:spPr>
          <c:invertIfNegative val="0"/>
          <c:dLbls>
            <c:dLbl>
              <c:idx val="0"/>
              <c:layout>
                <c:manualLayout>
                  <c:x val="0"/>
                  <c:y val="-0.38651569737519298"/>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4E7-4362-92EB-2F68DC02A725}"/>
                </c:ext>
              </c:extLst>
            </c:dLbl>
            <c:dLbl>
              <c:idx val="1"/>
              <c:layout>
                <c:manualLayout>
                  <c:x val="0"/>
                  <c:y val="-0.42768914050437468"/>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4E7-4362-92EB-2F68DC02A725}"/>
                </c:ext>
              </c:extLst>
            </c:dLbl>
            <c:dLbl>
              <c:idx val="2"/>
              <c:layout>
                <c:manualLayout>
                  <c:x val="0"/>
                  <c:y val="-0.20123520329387545"/>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4E7-4362-92EB-2F68DC02A72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34</c:v>
                </c:pt>
                <c:pt idx="1">
                  <c:v>38</c:v>
                </c:pt>
                <c:pt idx="2">
                  <c:v>16</c:v>
                </c:pt>
              </c:numCache>
            </c:numRef>
          </c:val>
          <c:extLst>
            <c:ext xmlns:c16="http://schemas.microsoft.com/office/drawing/2014/chart" uri="{C3380CC4-5D6E-409C-BE32-E72D297353CC}">
              <c16:uniqueId val="{00000008-94E7-4362-92EB-2F68DC02A725}"/>
            </c:ext>
          </c:extLst>
        </c:ser>
        <c:ser>
          <c:idx val="2"/>
          <c:order val="2"/>
          <c:spPr>
            <a:solidFill>
              <a:schemeClr val="accent1"/>
            </a:solidFill>
            <a:ln w="19050" algn="ctr">
              <a:solidFill>
                <a:schemeClr val="tx1"/>
              </a:solidFill>
              <a:prstDash val="solid"/>
            </a:ln>
          </c:spPr>
          <c:invertIfNegative val="0"/>
          <c:dLbls>
            <c:dLbl>
              <c:idx val="0"/>
              <c:layout>
                <c:manualLayout>
                  <c:x val="0"/>
                  <c:y val="-8.2346886258363363E-3"/>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4E7-4362-92EB-2F68DC02A72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1</c:v>
                </c:pt>
                <c:pt idx="1">
                  <c:v>0</c:v>
                </c:pt>
                <c:pt idx="2">
                  <c:v>0</c:v>
                </c:pt>
              </c:numCache>
            </c:numRef>
          </c:val>
          <c:extLst>
            <c:ext xmlns:c16="http://schemas.microsoft.com/office/drawing/2014/chart" uri="{C3380CC4-5D6E-409C-BE32-E72D297353CC}">
              <c16:uniqueId val="{0000000A-94E7-4362-92EB-2F68DC02A725}"/>
            </c:ext>
          </c:extLst>
        </c:ser>
        <c:dLbls>
          <c:showLegendKey val="0"/>
          <c:showVal val="0"/>
          <c:showCatName val="0"/>
          <c:showSerName val="0"/>
          <c:showPercent val="0"/>
          <c:showBubbleSize val="0"/>
        </c:dLbls>
        <c:gapWidth val="80"/>
        <c:axId val="1049060895"/>
        <c:axId val="1"/>
      </c:barChart>
      <c:catAx>
        <c:axId val="1049060895"/>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45"/>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200" b="1" kern="1200">
                <a:solidFill>
                  <a:schemeClr val="tx1"/>
                </a:solidFill>
                <a:latin typeface="Rockwell"/>
                <a:ea typeface="Rockwell"/>
                <a:cs typeface="Rockwell"/>
                <a:sym typeface="Rockwell"/>
              </a:defRPr>
            </a:pPr>
            <a:endParaRPr lang="fi-FI"/>
          </a:p>
        </c:txPr>
        <c:crossAx val="1049060895"/>
        <c:crosses val="min"/>
        <c:crossBetween val="between"/>
        <c:majorUnit val="5"/>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2343626286619162E-3"/>
          <c:y val="2.2697512003491925E-2"/>
          <c:w val="0.98353127474267621"/>
          <c:h val="0.95460497599301619"/>
        </c:manualLayout>
      </c:layout>
      <c:barChart>
        <c:barDir val="col"/>
        <c:grouping val="stacked"/>
        <c:varyColors val="0"/>
        <c:ser>
          <c:idx val="0"/>
          <c:order val="0"/>
          <c:spPr>
            <a:solidFill>
              <a:srgbClr val="DFE5EF"/>
            </a:solidFill>
            <a:ln w="12700" algn="ctr">
              <a:solidFill>
                <a:schemeClr val="tx1"/>
              </a:solidFill>
              <a:prstDash val="solid"/>
            </a:ln>
          </c:spPr>
          <c:invertIfNegative val="0"/>
          <c:dLbls>
            <c:dLbl>
              <c:idx val="0"/>
              <c:layout>
                <c:manualLayout>
                  <c:x val="0"/>
                  <c:y val="-0.48188563945875162"/>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048-4CD4-8A72-00A5C8454603}"/>
                </c:ext>
              </c:extLst>
            </c:dLbl>
            <c:dLbl>
              <c:idx val="1"/>
              <c:layout>
                <c:manualLayout>
                  <c:x val="0"/>
                  <c:y val="-0.47402880838061984"/>
                </c:manualLayout>
              </c:layout>
              <c:numFmt formatCode="#,##0;&quot;-&quot;#,##0" sourceLinked="0"/>
              <c:spPr>
                <a:noFill/>
                <a:ln>
                  <a:noFill/>
                </a:ln>
              </c:spPr>
              <c:txPr>
                <a:bodyPr wrap="none"/>
                <a:lstStyle/>
                <a:p>
                  <a:pPr>
                    <a:defRPr sz="1050"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048-4CD4-8A72-00A5C8454603}"/>
                </c:ext>
              </c:extLst>
            </c:dLbl>
            <c:dLbl>
              <c:idx val="2"/>
              <c:layout>
                <c:manualLayout>
                  <c:x val="0"/>
                  <c:y val="-0.47053688345700567"/>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048-4CD4-8A72-00A5C8454603}"/>
                </c:ext>
              </c:extLst>
            </c:dLbl>
            <c:dLbl>
              <c:idx val="3"/>
              <c:layout>
                <c:manualLayout>
                  <c:x val="0"/>
                  <c:y val="-0.46791793976429508"/>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6048-4CD4-8A72-00A5C8454603}"/>
                </c:ext>
              </c:extLst>
            </c:dLbl>
            <c:dLbl>
              <c:idx val="4"/>
              <c:layout>
                <c:manualLayout>
                  <c:x val="0"/>
                  <c:y val="-0.46573548668703624"/>
                </c:manualLayout>
              </c:layout>
              <c:numFmt formatCode="#,##0;&quot;-&quot;#,##0" sourceLinked="0"/>
              <c:spPr>
                <a:noFill/>
                <a:ln>
                  <a:noFill/>
                </a:ln>
              </c:spPr>
              <c:txPr>
                <a:bodyPr wrap="none"/>
                <a:lstStyle/>
                <a:p>
                  <a:pPr>
                    <a:defRPr sz="1050"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048-4CD4-8A72-00A5C8454603}"/>
                </c:ext>
              </c:extLst>
            </c:dLbl>
            <c:dLbl>
              <c:idx val="5"/>
              <c:layout>
                <c:manualLayout>
                  <c:x val="0"/>
                  <c:y val="-0.4635530336097774"/>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6048-4CD4-8A72-00A5C8454603}"/>
                </c:ext>
              </c:extLst>
            </c:dLbl>
            <c:dLbl>
              <c:idx val="6"/>
              <c:layout>
                <c:manualLayout>
                  <c:x val="0"/>
                  <c:y val="-0.46180707114797032"/>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048-4CD4-8A72-00A5C8454603}"/>
                </c:ext>
              </c:extLst>
            </c:dLbl>
            <c:dLbl>
              <c:idx val="7"/>
              <c:layout>
                <c:manualLayout>
                  <c:x val="0"/>
                  <c:y val="-0.45569620253164556"/>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6048-4CD4-8A72-00A5C8454603}"/>
                </c:ext>
              </c:extLst>
            </c:dLbl>
            <c:dLbl>
              <c:idx val="8"/>
              <c:layout>
                <c:manualLayout>
                  <c:x val="0"/>
                  <c:y val="-0.45307725883893496"/>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6048-4CD4-8A72-00A5C8454603}"/>
                </c:ext>
              </c:extLst>
            </c:dLbl>
            <c:dLbl>
              <c:idx val="9"/>
              <c:layout>
                <c:manualLayout>
                  <c:x val="0"/>
                  <c:y val="-0.44827586206896552"/>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6048-4CD4-8A72-00A5C8454603}"/>
                </c:ext>
              </c:extLst>
            </c:dLbl>
            <c:dLbl>
              <c:idx val="10"/>
              <c:layout>
                <c:manualLayout>
                  <c:x val="0"/>
                  <c:y val="-0.44347446529899609"/>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6048-4CD4-8A72-00A5C8454603}"/>
                </c:ext>
              </c:extLst>
            </c:dLbl>
            <c:dLbl>
              <c:idx val="11"/>
              <c:layout>
                <c:manualLayout>
                  <c:x val="0"/>
                  <c:y val="-0.43823657791357484"/>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6048-4CD4-8A72-00A5C8454603}"/>
                </c:ext>
              </c:extLst>
            </c:dLbl>
            <c:dLbl>
              <c:idx val="12"/>
              <c:layout>
                <c:manualLayout>
                  <c:x val="0"/>
                  <c:y val="-0.43343518114360541"/>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6048-4CD4-8A72-00A5C8454603}"/>
                </c:ext>
              </c:extLst>
            </c:dLbl>
            <c:dLbl>
              <c:idx val="13"/>
              <c:layout>
                <c:manualLayout>
                  <c:x val="0"/>
                  <c:y val="-0.42950676560453949"/>
                </c:manualLayout>
              </c:layout>
              <c:numFmt formatCode="#,##0;&quot;-&quot;#,##0" sourceLinked="0"/>
              <c:spPr>
                <a:noFill/>
                <a:ln>
                  <a:noFill/>
                </a:ln>
              </c:spPr>
              <c:txPr>
                <a:bodyPr wrap="none"/>
                <a:lstStyle/>
                <a:p>
                  <a:pPr>
                    <a:defRPr sz="105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6048-4CD4-8A72-00A5C8454603}"/>
                </c:ext>
              </c:extLst>
            </c:dLbl>
            <c:dLbl>
              <c:idx val="14"/>
              <c:layout>
                <c:manualLayout>
                  <c:x val="0"/>
                  <c:y val="-0.43299869052815365"/>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6048-4CD4-8A72-00A5C845460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Sheet1!$A$1:$O$1</c:f>
              <c:numCache>
                <c:formatCode>General</c:formatCode>
                <c:ptCount val="15"/>
                <c:pt idx="0">
                  <c:v>20612</c:v>
                </c:pt>
                <c:pt idx="1">
                  <c:v>20545</c:v>
                </c:pt>
                <c:pt idx="2">
                  <c:v>20374</c:v>
                </c:pt>
                <c:pt idx="3">
                  <c:v>20258</c:v>
                </c:pt>
                <c:pt idx="4">
                  <c:v>20164</c:v>
                </c:pt>
                <c:pt idx="5">
                  <c:v>20051</c:v>
                </c:pt>
                <c:pt idx="6">
                  <c:v>19979</c:v>
                </c:pt>
                <c:pt idx="7">
                  <c:v>19695</c:v>
                </c:pt>
                <c:pt idx="8">
                  <c:v>19575</c:v>
                </c:pt>
                <c:pt idx="9">
                  <c:v>19350</c:v>
                </c:pt>
                <c:pt idx="10">
                  <c:v>19128</c:v>
                </c:pt>
                <c:pt idx="11">
                  <c:v>18889</c:v>
                </c:pt>
                <c:pt idx="12">
                  <c:v>18667</c:v>
                </c:pt>
                <c:pt idx="13">
                  <c:v>18497</c:v>
                </c:pt>
                <c:pt idx="14">
                  <c:v>18344</c:v>
                </c:pt>
              </c:numCache>
            </c:numRef>
          </c:val>
          <c:extLst>
            <c:ext xmlns:c16="http://schemas.microsoft.com/office/drawing/2014/chart" uri="{C3380CC4-5D6E-409C-BE32-E72D297353CC}">
              <c16:uniqueId val="{0000000F-6048-4CD4-8A72-00A5C8454603}"/>
            </c:ext>
          </c:extLst>
        </c:ser>
        <c:dLbls>
          <c:showLegendKey val="0"/>
          <c:showVal val="0"/>
          <c:showCatName val="0"/>
          <c:showSerName val="0"/>
          <c:showPercent val="0"/>
          <c:showBubbleSize val="0"/>
        </c:dLbls>
        <c:gapWidth val="80"/>
        <c:overlap val="100"/>
        <c:axId val="1743279840"/>
        <c:axId val="1"/>
      </c:barChart>
      <c:catAx>
        <c:axId val="174327984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2000"/>
          <c:min val="0"/>
        </c:scaling>
        <c:delete val="0"/>
        <c:axPos val="l"/>
        <c:majorGridlines>
          <c:spPr>
            <a:ln>
              <a:noFill/>
            </a:ln>
          </c:spPr>
        </c:majorGridlines>
        <c:numFmt formatCode="General" sourceLinked="1"/>
        <c:majorTickMark val="none"/>
        <c:minorTickMark val="none"/>
        <c:tickLblPos val="none"/>
        <c:spPr>
          <a:ln w="9525" algn="ctr">
            <a:solidFill>
              <a:schemeClr val="tx1"/>
            </a:solidFill>
            <a:prstDash val="solid"/>
          </a:ln>
        </c:spPr>
        <c:crossAx val="1743279840"/>
        <c:crosses val="min"/>
        <c:crossBetween val="between"/>
        <c:majorUnit val="2000"/>
      </c:valAx>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2773047019622363"/>
          <c:y val="2.9245283018867925E-2"/>
          <c:w val="0.85301740096260648"/>
          <c:h val="0.94150943396226416"/>
        </c:manualLayout>
      </c:layout>
      <c:areaChart>
        <c:grouping val="stacked"/>
        <c:varyColors val="0"/>
        <c:ser>
          <c:idx val="0"/>
          <c:order val="0"/>
          <c:spPr>
            <a:solidFill>
              <a:srgbClr val="F08295"/>
            </a:solidFill>
            <a:ln>
              <a:noFill/>
            </a:ln>
          </c:spPr>
          <c:val>
            <c:numRef>
              <c:f>Sheet1!$A$1:$O$1</c:f>
              <c:numCache>
                <c:formatCode>General</c:formatCode>
                <c:ptCount val="15"/>
                <c:pt idx="0">
                  <c:v>21</c:v>
                </c:pt>
                <c:pt idx="1">
                  <c:v>21.9</c:v>
                </c:pt>
                <c:pt idx="2">
                  <c:v>22.7</c:v>
                </c:pt>
                <c:pt idx="3">
                  <c:v>23.599999999999998</c:v>
                </c:pt>
                <c:pt idx="4">
                  <c:v>24.7</c:v>
                </c:pt>
                <c:pt idx="5">
                  <c:v>25.900000000000002</c:v>
                </c:pt>
                <c:pt idx="6">
                  <c:v>27.1</c:v>
                </c:pt>
                <c:pt idx="7">
                  <c:v>28.4</c:v>
                </c:pt>
                <c:pt idx="8">
                  <c:v>29.5</c:v>
                </c:pt>
                <c:pt idx="9">
                  <c:v>30.4</c:v>
                </c:pt>
                <c:pt idx="10">
                  <c:v>31.6</c:v>
                </c:pt>
                <c:pt idx="11">
                  <c:v>32.800000000000004</c:v>
                </c:pt>
                <c:pt idx="12">
                  <c:v>34.1</c:v>
                </c:pt>
                <c:pt idx="13">
                  <c:v>35.099999999999994</c:v>
                </c:pt>
                <c:pt idx="14">
                  <c:v>36.1</c:v>
                </c:pt>
              </c:numCache>
            </c:numRef>
          </c:val>
          <c:extLst>
            <c:ext xmlns:c16="http://schemas.microsoft.com/office/drawing/2014/chart" uri="{C3380CC4-5D6E-409C-BE32-E72D297353CC}">
              <c16:uniqueId val="{00000000-C625-4F8A-BC34-B26C88C59278}"/>
            </c:ext>
          </c:extLst>
        </c:ser>
        <c:ser>
          <c:idx val="1"/>
          <c:order val="1"/>
          <c:spPr>
            <a:solidFill>
              <a:srgbClr val="256AFA"/>
            </a:solidFill>
            <a:ln>
              <a:noFill/>
            </a:ln>
          </c:spPr>
          <c:val>
            <c:numRef>
              <c:f>Sheet1!$A$2:$O$2</c:f>
              <c:numCache>
                <c:formatCode>General</c:formatCode>
                <c:ptCount val="15"/>
                <c:pt idx="0">
                  <c:v>64.2</c:v>
                </c:pt>
                <c:pt idx="1">
                  <c:v>63.7</c:v>
                </c:pt>
                <c:pt idx="2">
                  <c:v>63.2</c:v>
                </c:pt>
                <c:pt idx="3">
                  <c:v>62.7</c:v>
                </c:pt>
                <c:pt idx="4">
                  <c:v>61.8</c:v>
                </c:pt>
                <c:pt idx="5">
                  <c:v>60.9</c:v>
                </c:pt>
                <c:pt idx="6">
                  <c:v>60.099999999999994</c:v>
                </c:pt>
                <c:pt idx="7">
                  <c:v>58.999999999999986</c:v>
                </c:pt>
                <c:pt idx="8">
                  <c:v>58.099999999999994</c:v>
                </c:pt>
                <c:pt idx="9">
                  <c:v>57.499999999999993</c:v>
                </c:pt>
                <c:pt idx="10">
                  <c:v>56.499999999999993</c:v>
                </c:pt>
                <c:pt idx="11">
                  <c:v>55.499999999999993</c:v>
                </c:pt>
                <c:pt idx="12">
                  <c:v>54.700000000000017</c:v>
                </c:pt>
                <c:pt idx="13">
                  <c:v>53.900000000000006</c:v>
                </c:pt>
                <c:pt idx="14">
                  <c:v>53.300000000000004</c:v>
                </c:pt>
              </c:numCache>
            </c:numRef>
          </c:val>
          <c:extLst>
            <c:ext xmlns:c16="http://schemas.microsoft.com/office/drawing/2014/chart" uri="{C3380CC4-5D6E-409C-BE32-E72D297353CC}">
              <c16:uniqueId val="{00000001-C625-4F8A-BC34-B26C88C59278}"/>
            </c:ext>
          </c:extLst>
        </c:ser>
        <c:ser>
          <c:idx val="2"/>
          <c:order val="2"/>
          <c:spPr>
            <a:solidFill>
              <a:srgbClr val="AE8B13"/>
            </a:solidFill>
            <a:ln>
              <a:noFill/>
            </a:ln>
          </c:spPr>
          <c:val>
            <c:numRef>
              <c:f>Sheet1!$A$3:$O$3</c:f>
              <c:numCache>
                <c:formatCode>General</c:formatCode>
                <c:ptCount val="15"/>
                <c:pt idx="0">
                  <c:v>14.800000000000002</c:v>
                </c:pt>
                <c:pt idx="1">
                  <c:v>14.400000000000002</c:v>
                </c:pt>
                <c:pt idx="2">
                  <c:v>14.100000000000001</c:v>
                </c:pt>
                <c:pt idx="3">
                  <c:v>13.700000000000001</c:v>
                </c:pt>
                <c:pt idx="4">
                  <c:v>13.5</c:v>
                </c:pt>
                <c:pt idx="5">
                  <c:v>13.200000000000001</c:v>
                </c:pt>
                <c:pt idx="6">
                  <c:v>12.8</c:v>
                </c:pt>
                <c:pt idx="7">
                  <c:v>12.5</c:v>
                </c:pt>
                <c:pt idx="8">
                  <c:v>12.3</c:v>
                </c:pt>
                <c:pt idx="9">
                  <c:v>12</c:v>
                </c:pt>
                <c:pt idx="10">
                  <c:v>11.899999999999999</c:v>
                </c:pt>
                <c:pt idx="11">
                  <c:v>11.7</c:v>
                </c:pt>
                <c:pt idx="12">
                  <c:v>11.20000000000001</c:v>
                </c:pt>
                <c:pt idx="13">
                  <c:v>10.999999999999998</c:v>
                </c:pt>
                <c:pt idx="14">
                  <c:v>10.599999999999998</c:v>
                </c:pt>
              </c:numCache>
            </c:numRef>
          </c:val>
          <c:extLst>
            <c:ext xmlns:c16="http://schemas.microsoft.com/office/drawing/2014/chart" uri="{C3380CC4-5D6E-409C-BE32-E72D297353CC}">
              <c16:uniqueId val="{00000002-C625-4F8A-BC34-B26C88C59278}"/>
            </c:ext>
          </c:extLst>
        </c:ser>
        <c:dLbls>
          <c:showLegendKey val="0"/>
          <c:showVal val="0"/>
          <c:showCatName val="0"/>
          <c:showSerName val="0"/>
          <c:showPercent val="0"/>
          <c:showBubbleSize val="0"/>
        </c:dLbls>
        <c:axId val="387123520"/>
        <c:axId val="1"/>
      </c:areaChart>
      <c:catAx>
        <c:axId val="387123520"/>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100" kern="1200">
                <a:latin typeface="+mn-lt"/>
                <a:ea typeface="+mn-ea"/>
                <a:cs typeface="+mn-cs"/>
              </a:defRPr>
            </a:pPr>
            <a:endParaRPr lang="fi-FI"/>
          </a:p>
        </c:tx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0&quot;%&quot;;&quot;-&quot;#,##0&quot;%&quot;" sourceLinked="0"/>
        <c:majorTickMark val="out"/>
        <c:minorTickMark val="none"/>
        <c:tickLblPos val="nextTo"/>
        <c:spPr>
          <a:ln w="9525" algn="ctr">
            <a:solidFill>
              <a:schemeClr val="tx1"/>
            </a:solidFill>
            <a:prstDash val="solid"/>
          </a:ln>
        </c:spPr>
        <c:txPr>
          <a:bodyPr wrap="none"/>
          <a:lstStyle/>
          <a:p>
            <a:pPr>
              <a:defRPr sz="1000" b="1" kern="1200">
                <a:solidFill>
                  <a:srgbClr val="000000"/>
                </a:solidFill>
                <a:latin typeface="Rockwell"/>
                <a:ea typeface="+mn-ea"/>
                <a:cs typeface="+mn-cs"/>
              </a:defRPr>
            </a:pPr>
            <a:endParaRPr lang="fi-FI"/>
          </a:p>
        </c:txPr>
        <c:crossAx val="387123520"/>
        <c:crosses val="min"/>
        <c:crossBetween val="midCat"/>
        <c:majorUnit val="10"/>
      </c:valAx>
    </c:plotArea>
    <c:plotVisOnly val="0"/>
    <c:dispBlanksAs val="zero"/>
    <c:showDLblsOverMax val="1"/>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321154979375369E-2"/>
          <c:y val="2.0799999999999999E-2"/>
          <c:w val="0.85061873895109019"/>
          <c:h val="0.95840000000000003"/>
        </c:manualLayout>
      </c:layout>
      <c:barChart>
        <c:barDir val="bar"/>
        <c:grouping val="stacked"/>
        <c:varyColors val="0"/>
        <c:ser>
          <c:idx val="0"/>
          <c:order val="0"/>
          <c:spPr>
            <a:solidFill>
              <a:srgbClr val="8A6F0F"/>
            </a:solidFill>
            <a:ln w="12700" algn="ctr">
              <a:solidFill>
                <a:schemeClr val="tx1"/>
              </a:solidFill>
              <a:prstDash val="solid"/>
            </a:ln>
          </c:spPr>
          <c:invertIfNegative val="0"/>
          <c:dPt>
            <c:idx val="0"/>
            <c:invertIfNegative val="0"/>
            <c:bubble3D val="0"/>
            <c:spPr>
              <a:solidFill>
                <a:srgbClr val="9DB1CF"/>
              </a:solidFill>
              <a:ln w="12700" algn="ctr">
                <a:solidFill>
                  <a:schemeClr val="tx1"/>
                </a:solidFill>
                <a:prstDash val="solid"/>
              </a:ln>
            </c:spPr>
            <c:extLst>
              <c:ext xmlns:c16="http://schemas.microsoft.com/office/drawing/2014/chart" uri="{C3380CC4-5D6E-409C-BE32-E72D297353CC}">
                <c16:uniqueId val="{00000000-0A7D-4DCF-9B69-6035266853DF}"/>
              </c:ext>
            </c:extLst>
          </c:dPt>
          <c:dPt>
            <c:idx val="2"/>
            <c:invertIfNegative val="0"/>
            <c:bubble3D val="0"/>
            <c:spPr>
              <a:solidFill>
                <a:schemeClr val="bg2"/>
              </a:solidFill>
              <a:ln w="12700" algn="ctr">
                <a:solidFill>
                  <a:schemeClr val="tx1"/>
                </a:solidFill>
                <a:prstDash val="solid"/>
              </a:ln>
            </c:spPr>
            <c:extLst>
              <c:ext xmlns:c16="http://schemas.microsoft.com/office/drawing/2014/chart" uri="{C3380CC4-5D6E-409C-BE32-E72D297353CC}">
                <c16:uniqueId val="{00000001-0A7D-4DCF-9B69-6035266853DF}"/>
              </c:ext>
            </c:extLst>
          </c:dPt>
          <c:dPt>
            <c:idx val="3"/>
            <c:invertIfNegative val="0"/>
            <c:bubble3D val="0"/>
            <c:spPr>
              <a:solidFill>
                <a:srgbClr val="FEF181"/>
              </a:solidFill>
              <a:ln w="12700" algn="ctr">
                <a:solidFill>
                  <a:schemeClr val="tx1"/>
                </a:solidFill>
                <a:prstDash val="solid"/>
              </a:ln>
            </c:spPr>
            <c:extLst>
              <c:ext xmlns:c16="http://schemas.microsoft.com/office/drawing/2014/chart" uri="{C3380CC4-5D6E-409C-BE32-E72D297353CC}">
                <c16:uniqueId val="{00000002-0A7D-4DCF-9B69-6035266853DF}"/>
              </c:ext>
            </c:extLst>
          </c:dPt>
          <c:dPt>
            <c:idx val="4"/>
            <c:invertIfNegative val="0"/>
            <c:bubble3D val="0"/>
            <c:spPr>
              <a:solidFill>
                <a:srgbClr val="00F236"/>
              </a:solidFill>
              <a:ln w="12700" algn="ctr">
                <a:solidFill>
                  <a:schemeClr val="tx1"/>
                </a:solidFill>
                <a:prstDash val="solid"/>
              </a:ln>
            </c:spPr>
            <c:extLst>
              <c:ext xmlns:c16="http://schemas.microsoft.com/office/drawing/2014/chart" uri="{C3380CC4-5D6E-409C-BE32-E72D297353CC}">
                <c16:uniqueId val="{00000003-0A7D-4DCF-9B69-6035266853DF}"/>
              </c:ext>
            </c:extLst>
          </c:dPt>
          <c:dLbls>
            <c:dLbl>
              <c:idx val="0"/>
              <c:layout>
                <c:manualLayout>
                  <c:x val="0.49263406010606953"/>
                  <c:y val="1.1999999999999999E-3"/>
                </c:manualLayout>
              </c:layout>
              <c:numFmt formatCode="#,##0;&quot;-&quot;#,##0" sourceLinked="0"/>
              <c:spPr>
                <a:noFill/>
                <a:ln>
                  <a:noFill/>
                </a:ln>
              </c:spPr>
              <c:txPr>
                <a:bodyPr wrap="none"/>
                <a:lstStyle/>
                <a:p>
                  <a:pPr>
                    <a:defRPr sz="14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A7D-4DCF-9B69-6035266853DF}"/>
                </c:ext>
              </c:extLst>
            </c:dLbl>
            <c:dLbl>
              <c:idx val="1"/>
              <c:layout>
                <c:manualLayout>
                  <c:x val="9.8703594578668244E-2"/>
                  <c:y val="1.1999999999999999E-3"/>
                </c:manualLayout>
              </c:layout>
              <c:numFmt formatCode="#,##0;&quot;-&quot;#,##0" sourceLinked="0"/>
              <c:spPr>
                <a:noFill/>
                <a:ln>
                  <a:noFill/>
                </a:ln>
              </c:spPr>
              <c:txPr>
                <a:bodyPr wrap="none"/>
                <a:lstStyle/>
                <a:p>
                  <a:pPr>
                    <a:defRPr sz="14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A7D-4DCF-9B69-6035266853DF}"/>
                </c:ext>
              </c:extLst>
            </c:dLbl>
            <c:dLbl>
              <c:idx val="2"/>
              <c:layout>
                <c:manualLayout>
                  <c:x val="0.20300530347672363"/>
                  <c:y val="1.1999999999999999E-3"/>
                </c:manualLayout>
              </c:layout>
              <c:numFmt formatCode="#,##0;&quot;-&quot;#,##0" sourceLinked="0"/>
              <c:spPr>
                <a:noFill/>
                <a:ln>
                  <a:noFill/>
                </a:ln>
              </c:spPr>
              <c:txPr>
                <a:bodyPr wrap="none"/>
                <a:lstStyle/>
                <a:p>
                  <a:pPr>
                    <a:defRPr sz="14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A7D-4DCF-9B69-6035266853DF}"/>
                </c:ext>
              </c:extLst>
            </c:dLbl>
            <c:dLbl>
              <c:idx val="3"/>
              <c:layout>
                <c:manualLayout>
                  <c:x val="4.4195639363582791E-2"/>
                  <c:y val="1.1999999999999999E-3"/>
                </c:manualLayout>
              </c:layout>
              <c:numFmt formatCode="#,##0;&quot;-&quot;#,##0" sourceLinked="0"/>
              <c:spPr>
                <a:noFill/>
                <a:ln>
                  <a:noFill/>
                </a:ln>
              </c:spPr>
              <c:txPr>
                <a:bodyPr wrap="none"/>
                <a:lstStyle/>
                <a:p>
                  <a:pPr>
                    <a:defRPr sz="14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A7D-4DCF-9B69-6035266853DF}"/>
                </c:ext>
              </c:extLst>
            </c:dLbl>
            <c:dLbl>
              <c:idx val="4"/>
              <c:layout>
                <c:manualLayout>
                  <c:x val="0.22598703594578667"/>
                  <c:y val="1.1999999999999999E-3"/>
                </c:manualLayout>
              </c:layout>
              <c:numFmt formatCode="#,##0;&quot;-&quot;#,##0" sourceLinked="0"/>
              <c:spPr>
                <a:noFill/>
                <a:ln>
                  <a:noFill/>
                </a:ln>
              </c:spPr>
              <c:txPr>
                <a:bodyPr wrap="none"/>
                <a:lstStyle/>
                <a:p>
                  <a:pPr>
                    <a:defRPr sz="14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A7D-4DCF-9B69-6035266853D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Sheet1!$A$1:$E$1</c:f>
              <c:numCache>
                <c:formatCode>General</c:formatCode>
                <c:ptCount val="5"/>
                <c:pt idx="0">
                  <c:v>550659</c:v>
                </c:pt>
                <c:pt idx="1">
                  <c:v>53336</c:v>
                </c:pt>
                <c:pt idx="2">
                  <c:v>175503</c:v>
                </c:pt>
                <c:pt idx="3">
                  <c:v>18087</c:v>
                </c:pt>
                <c:pt idx="4">
                  <c:v>205248</c:v>
                </c:pt>
              </c:numCache>
            </c:numRef>
          </c:val>
          <c:extLst>
            <c:ext xmlns:c16="http://schemas.microsoft.com/office/drawing/2014/chart" uri="{C3380CC4-5D6E-409C-BE32-E72D297353CC}">
              <c16:uniqueId val="{00000005-0A7D-4DCF-9B69-6035266853DF}"/>
            </c:ext>
          </c:extLst>
        </c:ser>
        <c:dLbls>
          <c:showLegendKey val="0"/>
          <c:showVal val="0"/>
          <c:showCatName val="0"/>
          <c:showSerName val="0"/>
          <c:showPercent val="0"/>
          <c:showBubbleSize val="0"/>
        </c:dLbls>
        <c:gapWidth val="80"/>
        <c:overlap val="100"/>
        <c:axId val="1455090448"/>
        <c:axId val="1"/>
      </c:barChart>
      <c:catAx>
        <c:axId val="1455090448"/>
        <c:scaling>
          <c:orientation val="maxMin"/>
        </c:scaling>
        <c:delete val="0"/>
        <c:axPos val="l"/>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550659"/>
          <c:min val="0"/>
        </c:scaling>
        <c:delete val="1"/>
        <c:axPos val="t"/>
        <c:numFmt formatCode="General" sourceLinked="1"/>
        <c:majorTickMark val="out"/>
        <c:minorTickMark val="none"/>
        <c:tickLblPos val="nextTo"/>
        <c:crossAx val="1455090448"/>
        <c:crosses val="min"/>
        <c:crossBetween val="between"/>
      </c:valAx>
    </c:plotArea>
    <c:plotVisOnly val="0"/>
    <c:dispBlanksAs val="gap"/>
    <c:showDLblsOverMax val="1"/>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558517284464807E-2"/>
          <c:y val="6.1690784463061692E-2"/>
          <c:w val="0.89358600583090375"/>
          <c:h val="0.8766184310738766"/>
        </c:manualLayout>
      </c:layout>
      <c:barChart>
        <c:barDir val="col"/>
        <c:grouping val="stacked"/>
        <c:varyColors val="0"/>
        <c:ser>
          <c:idx val="0"/>
          <c:order val="0"/>
          <c:spPr>
            <a:solidFill>
              <a:srgbClr val="6F8DB9"/>
            </a:solidFill>
            <a:ln w="12700" algn="ctr">
              <a:solidFill>
                <a:schemeClr val="tx1"/>
              </a:solidFill>
              <a:prstDash val="solid"/>
            </a:ln>
          </c:spPr>
          <c:invertIfNegative val="0"/>
          <c:val>
            <c:numRef>
              <c:f>Sheet1!$A$1:$N$1</c:f>
              <c:numCache>
                <c:formatCode>General</c:formatCode>
                <c:ptCount val="14"/>
                <c:pt idx="0">
                  <c:v>91.100000000000009</c:v>
                </c:pt>
                <c:pt idx="1">
                  <c:v>91.100000000000009</c:v>
                </c:pt>
                <c:pt idx="2">
                  <c:v>91.100000000000009</c:v>
                </c:pt>
                <c:pt idx="3">
                  <c:v>90.2</c:v>
                </c:pt>
                <c:pt idx="4">
                  <c:v>90.4</c:v>
                </c:pt>
                <c:pt idx="5">
                  <c:v>90.7</c:v>
                </c:pt>
                <c:pt idx="6">
                  <c:v>90.7</c:v>
                </c:pt>
                <c:pt idx="7">
                  <c:v>90.7</c:v>
                </c:pt>
                <c:pt idx="8">
                  <c:v>90.9</c:v>
                </c:pt>
                <c:pt idx="9">
                  <c:v>90.8</c:v>
                </c:pt>
                <c:pt idx="10">
                  <c:v>90.7</c:v>
                </c:pt>
                <c:pt idx="11">
                  <c:v>91</c:v>
                </c:pt>
                <c:pt idx="12">
                  <c:v>91.100000000000009</c:v>
                </c:pt>
                <c:pt idx="13">
                  <c:v>91.100000000000009</c:v>
                </c:pt>
              </c:numCache>
            </c:numRef>
          </c:val>
          <c:extLst>
            <c:ext xmlns:c16="http://schemas.microsoft.com/office/drawing/2014/chart" uri="{C3380CC4-5D6E-409C-BE32-E72D297353CC}">
              <c16:uniqueId val="{00000000-04F9-47CF-8855-F9866BEAF1B7}"/>
            </c:ext>
          </c:extLst>
        </c:ser>
        <c:dLbls>
          <c:showLegendKey val="0"/>
          <c:showVal val="0"/>
          <c:showCatName val="0"/>
          <c:showSerName val="0"/>
          <c:showPercent val="0"/>
          <c:showBubbleSize val="0"/>
        </c:dLbls>
        <c:gapWidth val="80"/>
        <c:overlap val="100"/>
        <c:axId val="1887723840"/>
        <c:axId val="1"/>
      </c:barChart>
      <c:catAx>
        <c:axId val="188772384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0&quot;%&quot;;&quot;-&quot;#,##0&quot;%&quot;" sourceLinked="0"/>
        <c:majorTickMark val="out"/>
        <c:minorTickMark val="none"/>
        <c:tickLblPos val="nextTo"/>
        <c:spPr>
          <a:ln w="9525" algn="ctr">
            <a:solidFill>
              <a:schemeClr val="tx1"/>
            </a:solidFill>
            <a:prstDash val="solid"/>
          </a:ln>
        </c:spPr>
        <c:txPr>
          <a:bodyPr wrap="none"/>
          <a:lstStyle/>
          <a:p>
            <a:pPr>
              <a:defRPr sz="1400" b="1" kern="1200">
                <a:solidFill>
                  <a:srgbClr val="000000"/>
                </a:solidFill>
                <a:latin typeface="Rockwell"/>
                <a:ea typeface="Rockwell"/>
                <a:cs typeface="Rockwell"/>
                <a:sym typeface="Rockwell"/>
              </a:defRPr>
            </a:pPr>
            <a:endParaRPr lang="fi-FI"/>
          </a:p>
        </c:txPr>
        <c:crossAx val="1887723840"/>
        <c:crosses val="min"/>
        <c:crossBetween val="between"/>
        <c:majorUnit val="20"/>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2143139580862001"/>
          <c:y val="3.4368803701255786E-2"/>
          <c:w val="0.55713720838275993"/>
          <c:h val="0.93126239259748844"/>
        </c:manualLayout>
      </c:layout>
      <c:pieChart>
        <c:varyColors val="0"/>
        <c:ser>
          <c:idx val="0"/>
          <c:order val="0"/>
          <c:dPt>
            <c:idx val="0"/>
            <c:bubble3D val="0"/>
            <c:spPr>
              <a:solidFill>
                <a:srgbClr val="F49C4D"/>
              </a:solidFill>
              <a:ln w="9525" algn="ctr">
                <a:solidFill>
                  <a:schemeClr val="tx1"/>
                </a:solidFill>
                <a:prstDash val="solid"/>
              </a:ln>
            </c:spPr>
            <c:extLst>
              <c:ext xmlns:c16="http://schemas.microsoft.com/office/drawing/2014/chart" uri="{C3380CC4-5D6E-409C-BE32-E72D297353CC}">
                <c16:uniqueId val="{00000000-B863-419C-8534-220787FBE125}"/>
              </c:ext>
            </c:extLst>
          </c:dPt>
          <c:dPt>
            <c:idx val="1"/>
            <c:bubble3D val="0"/>
            <c:spPr>
              <a:solidFill>
                <a:srgbClr val="AE8B13"/>
              </a:solidFill>
              <a:ln w="9525" algn="ctr">
                <a:solidFill>
                  <a:schemeClr val="tx1"/>
                </a:solidFill>
                <a:prstDash val="solid"/>
              </a:ln>
            </c:spPr>
            <c:extLst>
              <c:ext xmlns:c16="http://schemas.microsoft.com/office/drawing/2014/chart" uri="{C3380CC4-5D6E-409C-BE32-E72D297353CC}">
                <c16:uniqueId val="{00000001-B863-419C-8534-220787FBE125}"/>
              </c:ext>
            </c:extLst>
          </c:dPt>
          <c:dPt>
            <c:idx val="2"/>
            <c:bubble3D val="0"/>
            <c:spPr>
              <a:solidFill>
                <a:schemeClr val="accent6"/>
              </a:solidFill>
              <a:ln w="9525" algn="ctr">
                <a:solidFill>
                  <a:schemeClr val="tx1"/>
                </a:solidFill>
                <a:prstDash val="solid"/>
              </a:ln>
            </c:spPr>
            <c:extLst>
              <c:ext xmlns:c16="http://schemas.microsoft.com/office/drawing/2014/chart" uri="{C3380CC4-5D6E-409C-BE32-E72D297353CC}">
                <c16:uniqueId val="{00000002-B863-419C-8534-220787FBE125}"/>
              </c:ext>
            </c:extLst>
          </c:dPt>
          <c:dPt>
            <c:idx val="3"/>
            <c:bubble3D val="0"/>
            <c:spPr>
              <a:solidFill>
                <a:srgbClr val="C30C3E"/>
              </a:solidFill>
              <a:ln w="9525" algn="ctr">
                <a:solidFill>
                  <a:schemeClr val="tx1"/>
                </a:solidFill>
                <a:prstDash val="solid"/>
              </a:ln>
            </c:spPr>
            <c:extLst>
              <c:ext xmlns:c16="http://schemas.microsoft.com/office/drawing/2014/chart" uri="{C3380CC4-5D6E-409C-BE32-E72D297353CC}">
                <c16:uniqueId val="{00000003-B863-419C-8534-220787FBE125}"/>
              </c:ext>
            </c:extLst>
          </c:dPt>
          <c:dPt>
            <c:idx val="4"/>
            <c:bubble3D val="0"/>
            <c:spPr>
              <a:solidFill>
                <a:schemeClr val="accent3"/>
              </a:solidFill>
              <a:ln w="9525" algn="ctr">
                <a:solidFill>
                  <a:schemeClr val="tx1"/>
                </a:solidFill>
                <a:prstDash val="solid"/>
              </a:ln>
            </c:spPr>
            <c:extLst>
              <c:ext xmlns:c16="http://schemas.microsoft.com/office/drawing/2014/chart" uri="{C3380CC4-5D6E-409C-BE32-E72D297353CC}">
                <c16:uniqueId val="{00000004-B863-419C-8534-220787FBE125}"/>
              </c:ext>
            </c:extLst>
          </c:dPt>
          <c:dLbls>
            <c:dLbl>
              <c:idx val="1"/>
              <c:layout>
                <c:manualLayout>
                  <c:x val="5.1403716884143934E-2"/>
                  <c:y val="-3.1064111037673495E-2"/>
                </c:manualLayout>
              </c:layout>
              <c:numFmt formatCode="#,##0.00&quot;%&quot;;&quot;-&quot;#,##0.00&quot;%&quot;" sourceLinked="0"/>
              <c:spPr>
                <a:noFill/>
                <a:ln>
                  <a:noFill/>
                </a:ln>
              </c:spPr>
              <c:txPr>
                <a:bodyPr wrap="none"/>
                <a:lstStyle/>
                <a:p>
                  <a:pPr>
                    <a:defRPr sz="14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863-419C-8534-220787FBE125}"/>
                </c:ext>
              </c:extLst>
            </c:dLbl>
            <c:dLbl>
              <c:idx val="2"/>
              <c:layout>
                <c:manualLayout>
                  <c:x val="-3.3610122578094107E-2"/>
                  <c:y val="0.10442828816920026"/>
                </c:manualLayout>
              </c:layout>
              <c:numFmt formatCode="#,##0.00&quot;%&quot;;&quot;-&quot;#,##0.00&quot;%&quot;" sourceLinked="0"/>
              <c:spPr>
                <a:noFill/>
                <a:ln>
                  <a:noFill/>
                </a:ln>
              </c:spPr>
              <c:txPr>
                <a:bodyPr wrap="none"/>
                <a:lstStyle/>
                <a:p>
                  <a:pPr>
                    <a:defRPr sz="14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863-419C-8534-220787FBE125}"/>
                </c:ext>
              </c:extLst>
            </c:dLbl>
            <c:dLbl>
              <c:idx val="4"/>
              <c:layout>
                <c:manualLayout>
                  <c:x val="-3.9145907473309607E-2"/>
                  <c:y val="-8.98876404494382E-2"/>
                </c:manualLayout>
              </c:layout>
              <c:numFmt formatCode="#,##0.00&quot;%&quot;;&quot;-&quot;#,##0.00&quot;%&quot;" sourceLinked="0"/>
              <c:spPr>
                <a:noFill/>
                <a:ln>
                  <a:noFill/>
                </a:ln>
              </c:spPr>
              <c:txPr>
                <a:bodyPr wrap="none"/>
                <a:lstStyle/>
                <a:p>
                  <a:pPr>
                    <a:defRPr sz="14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863-419C-8534-220787FBE12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Sheet1!$A$1:$A$5</c:f>
              <c:numCache>
                <c:formatCode>General</c:formatCode>
                <c:ptCount val="5"/>
                <c:pt idx="0">
                  <c:v>3.5597460073119107</c:v>
                </c:pt>
                <c:pt idx="1">
                  <c:v>32.623851038320922</c:v>
                </c:pt>
                <c:pt idx="2">
                  <c:v>43.061825609449237</c:v>
                </c:pt>
                <c:pt idx="3">
                  <c:v>0.44108287325528045</c:v>
                </c:pt>
                <c:pt idx="4">
                  <c:v>20.313494471662647</c:v>
                </c:pt>
              </c:numCache>
            </c:numRef>
          </c:val>
          <c:extLst>
            <c:ext xmlns:c16="http://schemas.microsoft.com/office/drawing/2014/chart" uri="{C3380CC4-5D6E-409C-BE32-E72D297353CC}">
              <c16:uniqueId val="{00000005-B863-419C-8534-220787FBE125}"/>
            </c:ext>
          </c:extLst>
        </c:ser>
        <c:dLbls>
          <c:showLegendKey val="0"/>
          <c:showVal val="0"/>
          <c:showCatName val="0"/>
          <c:showSerName val="0"/>
          <c:showPercent val="0"/>
          <c:showBubbleSize val="0"/>
          <c:showLeaderLines val="1"/>
        </c:dLbls>
        <c:firstSliceAng val="0"/>
      </c:pieChart>
    </c:plotArea>
    <c:plotVisOnly val="0"/>
    <c:dispBlanksAs val="gap"/>
    <c:showDLblsOverMax val="1"/>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4031300593631947E-2"/>
          <c:y val="5.9300184162062612E-2"/>
          <c:w val="0.97193739881273611"/>
          <c:h val="0.92154696132596681"/>
        </c:manualLayout>
      </c:layout>
      <c:barChart>
        <c:barDir val="col"/>
        <c:grouping val="stacked"/>
        <c:varyColors val="0"/>
        <c:ser>
          <c:idx val="0"/>
          <c:order val="0"/>
          <c:spPr>
            <a:solidFill>
              <a:schemeClr val="accent2"/>
            </a:solidFill>
            <a:ln w="19050" algn="ctr">
              <a:solidFill>
                <a:schemeClr val="tx1"/>
              </a:solidFill>
              <a:prstDash val="solid"/>
            </a:ln>
          </c:spPr>
          <c:invertIfNegative val="0"/>
          <c:dLbls>
            <c:dLbl>
              <c:idx val="0"/>
              <c:layout>
                <c:manualLayout>
                  <c:x val="0"/>
                  <c:y val="-0.49023941068139965"/>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2FE-4886-9EAA-61D024CB07CB}"/>
                </c:ext>
              </c:extLst>
            </c:dLbl>
            <c:dLbl>
              <c:idx val="1"/>
              <c:layout>
                <c:manualLayout>
                  <c:x val="0"/>
                  <c:y val="-0.23830570902394108"/>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2FE-4886-9EAA-61D024CB07CB}"/>
                </c:ext>
              </c:extLst>
            </c:dLbl>
            <c:dLbl>
              <c:idx val="2"/>
              <c:layout>
                <c:manualLayout>
                  <c:x val="0"/>
                  <c:y val="-0.28139963167587478"/>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2FE-4886-9EAA-61D024CB07C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2084</c:v>
                </c:pt>
                <c:pt idx="1">
                  <c:v>945</c:v>
                </c:pt>
                <c:pt idx="2">
                  <c:v>1139</c:v>
                </c:pt>
              </c:numCache>
            </c:numRef>
          </c:val>
          <c:extLst>
            <c:ext xmlns:c16="http://schemas.microsoft.com/office/drawing/2014/chart" uri="{C3380CC4-5D6E-409C-BE32-E72D297353CC}">
              <c16:uniqueId val="{00000003-F2FE-4886-9EAA-61D024CB07CB}"/>
            </c:ext>
          </c:extLst>
        </c:ser>
        <c:dLbls>
          <c:showLegendKey val="0"/>
          <c:showVal val="0"/>
          <c:showCatName val="0"/>
          <c:showSerName val="0"/>
          <c:showPercent val="0"/>
          <c:showBubbleSize val="0"/>
        </c:dLbls>
        <c:gapWidth val="80"/>
        <c:overlap val="100"/>
        <c:axId val="1851841583"/>
        <c:axId val="1"/>
      </c:barChart>
      <c:catAx>
        <c:axId val="1851841583"/>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084"/>
          <c:min val="0"/>
        </c:scaling>
        <c:delete val="1"/>
        <c:axPos val="l"/>
        <c:numFmt formatCode="General" sourceLinked="1"/>
        <c:majorTickMark val="out"/>
        <c:minorTickMark val="none"/>
        <c:tickLblPos val="nextTo"/>
        <c:crossAx val="1851841583"/>
        <c:crosses val="min"/>
        <c:crossBetween val="between"/>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6926770708283317E-2"/>
          <c:y val="2.9572836801752465E-2"/>
          <c:w val="0.9252701080432173"/>
          <c:h val="0.94085432639649502"/>
        </c:manualLayout>
      </c:layout>
      <c:barChart>
        <c:barDir val="col"/>
        <c:grouping val="clustered"/>
        <c:varyColors val="0"/>
        <c:ser>
          <c:idx val="0"/>
          <c:order val="0"/>
          <c:spPr>
            <a:solidFill>
              <a:srgbClr val="FEF181"/>
            </a:solidFill>
            <a:ln w="12700" algn="ctr">
              <a:solidFill>
                <a:schemeClr val="tx1"/>
              </a:solidFill>
              <a:prstDash val="solid"/>
            </a:ln>
          </c:spPr>
          <c:invertIfNegative val="0"/>
          <c:dLbls>
            <c:dLbl>
              <c:idx val="0"/>
              <c:layout>
                <c:manualLayout>
                  <c:x val="5.4021608643457387E-3"/>
                  <c:y val="-0.45965680905439943"/>
                </c:manualLayout>
              </c:layout>
              <c:numFmt formatCode="#,##0.0;&quot;-&quot;#,##0.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4D2-4845-9CB6-738BB6A6F4D3}"/>
                </c:ext>
              </c:extLst>
            </c:dLbl>
            <c:dLbl>
              <c:idx val="1"/>
              <c:layout>
                <c:manualLayout>
                  <c:x val="0"/>
                  <c:y val="-0.42351223074114641"/>
                </c:manualLayout>
              </c:layout>
              <c:numFmt formatCode="#,##0.0;&quot;-&quot;#,##0.0" sourceLinked="0"/>
              <c:spPr>
                <a:noFill/>
                <a:ln>
                  <a:noFill/>
                </a:ln>
              </c:spPr>
              <c:txPr>
                <a:bodyPr wrap="none"/>
                <a:lstStyle/>
                <a:p>
                  <a:pPr>
                    <a:defRPr sz="10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4D2-4845-9CB6-738BB6A6F4D3}"/>
                </c:ext>
              </c:extLst>
            </c:dLbl>
            <c:dLbl>
              <c:idx val="2"/>
              <c:layout>
                <c:manualLayout>
                  <c:x val="0"/>
                  <c:y val="-0.39503468419131071"/>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E4D2-4845-9CB6-738BB6A6F4D3}"/>
                </c:ext>
              </c:extLst>
            </c:dLbl>
            <c:dLbl>
              <c:idx val="3"/>
              <c:layout>
                <c:manualLayout>
                  <c:x val="0"/>
                  <c:y val="-0.44140197152245347"/>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E4D2-4845-9CB6-738BB6A6F4D3}"/>
                </c:ext>
              </c:extLst>
            </c:dLbl>
            <c:dLbl>
              <c:idx val="4"/>
              <c:layout>
                <c:manualLayout>
                  <c:x val="0"/>
                  <c:y val="-0.4008762322015334"/>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4D2-4845-9CB6-738BB6A6F4D3}"/>
                </c:ext>
              </c:extLst>
            </c:dLbl>
            <c:dLbl>
              <c:idx val="5"/>
              <c:layout>
                <c:manualLayout>
                  <c:x val="0"/>
                  <c:y val="-0.3778751369112815"/>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E4D2-4845-9CB6-738BB6A6F4D3}"/>
                </c:ext>
              </c:extLst>
            </c:dLbl>
            <c:dLbl>
              <c:idx val="6"/>
              <c:layout>
                <c:manualLayout>
                  <c:x val="0"/>
                  <c:y val="-0.36473165388828038"/>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E4D2-4845-9CB6-738BB6A6F4D3}"/>
                </c:ext>
              </c:extLst>
            </c:dLbl>
            <c:dLbl>
              <c:idx val="7"/>
              <c:layout>
                <c:manualLayout>
                  <c:x val="0"/>
                  <c:y val="-0.34100036509675064"/>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E4D2-4845-9CB6-738BB6A6F4D3}"/>
                </c:ext>
              </c:extLst>
            </c:dLbl>
            <c:dLbl>
              <c:idx val="8"/>
              <c:layout>
                <c:manualLayout>
                  <c:x val="0"/>
                  <c:y val="-0.32311062431544357"/>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E4D2-4845-9CB6-738BB6A6F4D3}"/>
                </c:ext>
              </c:extLst>
            </c:dLbl>
            <c:dLbl>
              <c:idx val="9"/>
              <c:layout>
                <c:manualLayout>
                  <c:x val="0"/>
                  <c:y val="-0.33369843008397226"/>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E4D2-4845-9CB6-738BB6A6F4D3}"/>
                </c:ext>
              </c:extLst>
            </c:dLbl>
            <c:dLbl>
              <c:idx val="10"/>
              <c:layout>
                <c:manualLayout>
                  <c:x val="0"/>
                  <c:y val="-0.32420591456736036"/>
                </c:manualLayout>
              </c:layout>
              <c:numFmt formatCode="#,##0.0;&quot;-&quot;#,##0.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E4D2-4845-9CB6-738BB6A6F4D3}"/>
                </c:ext>
              </c:extLst>
            </c:dLbl>
            <c:dLbl>
              <c:idx val="11"/>
              <c:layout>
                <c:manualLayout>
                  <c:x val="0"/>
                  <c:y val="-0.32749178532311063"/>
                </c:manualLayout>
              </c:layout>
              <c:numFmt formatCode="#,##0.0;&quot;-&quot;#,##0.0" sourceLinked="0"/>
              <c:spPr>
                <a:noFill/>
                <a:ln>
                  <a:noFill/>
                </a:ln>
              </c:spPr>
              <c:txPr>
                <a:bodyPr wrap="none"/>
                <a:lstStyle/>
                <a:p>
                  <a:pPr>
                    <a:defRPr sz="10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E4D2-4845-9CB6-738BB6A6F4D3}"/>
                </c:ext>
              </c:extLst>
            </c:dLbl>
            <c:dLbl>
              <c:idx val="12"/>
              <c:layout>
                <c:manualLayout>
                  <c:x val="0"/>
                  <c:y val="-0.29791894852135814"/>
                </c:manualLayout>
              </c:layout>
              <c:numFmt formatCode="#,##0.0;&quot;-&quot;#,##0.0" sourceLinked="0"/>
              <c:spPr>
                <a:noFill/>
                <a:ln>
                  <a:noFill/>
                </a:ln>
              </c:spPr>
              <c:txPr>
                <a:bodyPr wrap="none"/>
                <a:lstStyle/>
                <a:p>
                  <a:pPr>
                    <a:defRPr sz="1000" kern="1200">
                      <a:solidFill>
                        <a:schemeClr val="tx2"/>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E4D2-4845-9CB6-738BB6A6F4D3}"/>
                </c:ext>
              </c:extLst>
            </c:dLbl>
            <c:dLbl>
              <c:idx val="13"/>
              <c:layout>
                <c:manualLayout>
                  <c:x val="0"/>
                  <c:y val="-0.27783862723621761"/>
                </c:manualLayout>
              </c:layout>
              <c:numFmt formatCode="#,##0.0;&quot;-&quot;#,##0.0" sourceLinked="0"/>
              <c:spPr>
                <a:noFill/>
                <a:ln>
                  <a:noFill/>
                </a:ln>
              </c:spPr>
              <c:txPr>
                <a:bodyPr wrap="none"/>
                <a:lstStyle/>
                <a:p>
                  <a:pPr>
                    <a:defRPr sz="14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E4D2-4845-9CB6-738BB6A6F4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Sheet1!$A$1:$P$1</c:f>
              <c:numCache>
                <c:formatCode>General</c:formatCode>
                <c:ptCount val="16"/>
                <c:pt idx="0">
                  <c:v>183</c:v>
                </c:pt>
                <c:pt idx="1">
                  <c:v>170.5</c:v>
                </c:pt>
                <c:pt idx="2">
                  <c:v>158.30000000000001</c:v>
                </c:pt>
                <c:pt idx="3">
                  <c:v>178</c:v>
                </c:pt>
                <c:pt idx="4">
                  <c:v>160.69999999999999</c:v>
                </c:pt>
                <c:pt idx="5">
                  <c:v>151.1</c:v>
                </c:pt>
                <c:pt idx="6">
                  <c:v>145.5</c:v>
                </c:pt>
                <c:pt idx="7">
                  <c:v>135.30000000000001</c:v>
                </c:pt>
                <c:pt idx="8">
                  <c:v>127.7</c:v>
                </c:pt>
                <c:pt idx="9">
                  <c:v>132.19999999999999</c:v>
                </c:pt>
                <c:pt idx="10">
                  <c:v>128.1</c:v>
                </c:pt>
                <c:pt idx="11">
                  <c:v>129.69999999999999</c:v>
                </c:pt>
                <c:pt idx="12">
                  <c:v>117.1</c:v>
                </c:pt>
                <c:pt idx="13">
                  <c:v>105.6</c:v>
                </c:pt>
              </c:numCache>
            </c:numRef>
          </c:val>
          <c:extLst>
            <c:ext xmlns:c16="http://schemas.microsoft.com/office/drawing/2014/chart" uri="{C3380CC4-5D6E-409C-BE32-E72D297353CC}">
              <c16:uniqueId val="{0000000E-E4D2-4845-9CB6-738BB6A6F4D3}"/>
            </c:ext>
          </c:extLst>
        </c:ser>
        <c:ser>
          <c:idx val="1"/>
          <c:order val="1"/>
          <c:spPr>
            <a:solidFill>
              <a:schemeClr val="accent2"/>
            </a:solidFill>
            <a:ln w="12700" algn="ctr">
              <a:solidFill>
                <a:schemeClr val="tx1"/>
              </a:solidFill>
              <a:prstDash val="solid"/>
            </a:ln>
          </c:spPr>
          <c:invertIfNegative val="0"/>
          <c:dLbls>
            <c:dLbl>
              <c:idx val="15"/>
              <c:layout>
                <c:manualLayout>
                  <c:x val="0"/>
                  <c:y val="-0.1153705732018985"/>
                </c:manualLayout>
              </c:layout>
              <c:numFmt formatCode="#,##0.0;&quot;-&quot;#,##0.0" sourceLinked="0"/>
              <c:spPr>
                <a:noFill/>
                <a:ln>
                  <a:noFill/>
                </a:ln>
              </c:spPr>
              <c:txPr>
                <a:bodyPr wrap="none"/>
                <a:lstStyle/>
                <a:p>
                  <a:pPr>
                    <a:defRPr sz="14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E4D2-4845-9CB6-738BB6A6F4D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Sheet1!$A$2:$P$2</c:f>
              <c:numCache>
                <c:formatCode>General</c:formatCode>
                <c:ptCount val="16"/>
                <c:pt idx="15">
                  <c:v>36.6</c:v>
                </c:pt>
              </c:numCache>
            </c:numRef>
          </c:val>
          <c:extLst>
            <c:ext xmlns:c16="http://schemas.microsoft.com/office/drawing/2014/chart" uri="{C3380CC4-5D6E-409C-BE32-E72D297353CC}">
              <c16:uniqueId val="{00000010-E4D2-4845-9CB6-738BB6A6F4D3}"/>
            </c:ext>
          </c:extLst>
        </c:ser>
        <c:dLbls>
          <c:showLegendKey val="0"/>
          <c:showVal val="0"/>
          <c:showCatName val="0"/>
          <c:showSerName val="0"/>
          <c:showPercent val="0"/>
          <c:showBubbleSize val="0"/>
        </c:dLbls>
        <c:gapWidth val="80"/>
        <c:axId val="2129556064"/>
        <c:axId val="1"/>
      </c:barChart>
      <c:catAx>
        <c:axId val="2129556064"/>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00"/>
          <c:min val="0"/>
        </c:scaling>
        <c:delete val="0"/>
        <c:axPos val="l"/>
        <c:majorGridlines>
          <c:spPr>
            <a:ln>
              <a:noFill/>
            </a:ln>
          </c:spPr>
        </c:majorGridlines>
        <c:numFmt formatCode="#,##0.0;&quot;-&quot;#,##0.0" sourceLinked="0"/>
        <c:majorTickMark val="out"/>
        <c:minorTickMark val="none"/>
        <c:tickLblPos val="nextTo"/>
        <c:spPr>
          <a:ln w="9525" algn="ctr">
            <a:solidFill>
              <a:schemeClr val="tx1"/>
            </a:solidFill>
            <a:prstDash val="solid"/>
          </a:ln>
        </c:spPr>
        <c:txPr>
          <a:bodyPr wrap="none"/>
          <a:lstStyle/>
          <a:p>
            <a:pPr>
              <a:defRPr sz="1400" kern="1200">
                <a:solidFill>
                  <a:schemeClr val="tx1"/>
                </a:solidFill>
                <a:latin typeface="Rockwell"/>
                <a:ea typeface="Rockwell"/>
                <a:cs typeface="Rockwell"/>
                <a:sym typeface="Rockwell"/>
              </a:defRPr>
            </a:pPr>
            <a:endParaRPr lang="fi-FI"/>
          </a:p>
        </c:txPr>
        <c:crossAx val="2129556064"/>
        <c:crosses val="min"/>
        <c:crossBetween val="between"/>
        <c:majorUnit val="50"/>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7227343885893199E-2"/>
          <c:y val="2.6970954356846474E-2"/>
          <c:w val="0.91094103322316922"/>
          <c:h val="0.91612329579134555"/>
        </c:manualLayout>
      </c:layout>
      <c:scatterChart>
        <c:scatterStyle val="lineMarker"/>
        <c:varyColors val="0"/>
        <c:ser>
          <c:idx val="0"/>
          <c:order val="0"/>
          <c:spPr>
            <a:ln w="38100" algn="ctr">
              <a:solidFill>
                <a:srgbClr val="EBFD0B"/>
              </a:solidFill>
              <a:prstDash val="solid"/>
            </a:ln>
          </c:spPr>
          <c:marker>
            <c:symbol val="circle"/>
            <c:size val="7"/>
            <c:spPr>
              <a:solidFill>
                <a:srgbClr val="EBFD0B"/>
              </a:solidFill>
              <a:ln w="9525" algn="ctr">
                <a:solidFill>
                  <a:srgbClr val="EBFD0B"/>
                </a:solidFill>
                <a:prstDash val="solid"/>
              </a:ln>
            </c:spPr>
          </c:marker>
          <c:dPt>
            <c:idx val="0"/>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0-A73C-42C9-90C8-AEDE61438805}"/>
              </c:ext>
            </c:extLst>
          </c:dPt>
          <c:dPt>
            <c:idx val="1"/>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1-A73C-42C9-90C8-AEDE61438805}"/>
              </c:ext>
            </c:extLst>
          </c:dPt>
          <c:dPt>
            <c:idx val="2"/>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2-A73C-42C9-90C8-AEDE61438805}"/>
              </c:ext>
            </c:extLst>
          </c:dPt>
          <c:dPt>
            <c:idx val="3"/>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3-A73C-42C9-90C8-AEDE61438805}"/>
              </c:ext>
            </c:extLst>
          </c:dPt>
          <c:dPt>
            <c:idx val="4"/>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4-A73C-42C9-90C8-AEDE61438805}"/>
              </c:ext>
            </c:extLst>
          </c:dPt>
          <c:dPt>
            <c:idx val="5"/>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5-A73C-42C9-90C8-AEDE61438805}"/>
              </c:ext>
            </c:extLst>
          </c:dPt>
          <c:dPt>
            <c:idx val="6"/>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6-A73C-42C9-90C8-AEDE61438805}"/>
              </c:ext>
            </c:extLst>
          </c:dPt>
          <c:dPt>
            <c:idx val="7"/>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7-A73C-42C9-90C8-AEDE61438805}"/>
              </c:ext>
            </c:extLst>
          </c:dPt>
          <c:dPt>
            <c:idx val="8"/>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8-A73C-42C9-90C8-AEDE61438805}"/>
              </c:ext>
            </c:extLst>
          </c:dPt>
          <c:dPt>
            <c:idx val="9"/>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9-A73C-42C9-90C8-AEDE61438805}"/>
              </c:ext>
            </c:extLst>
          </c:dPt>
          <c:dPt>
            <c:idx val="10"/>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A-A73C-42C9-90C8-AEDE61438805}"/>
              </c:ext>
            </c:extLst>
          </c:dPt>
          <c:dPt>
            <c:idx val="11"/>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B-A73C-42C9-90C8-AEDE61438805}"/>
              </c:ext>
            </c:extLst>
          </c:dPt>
          <c:dPt>
            <c:idx val="12"/>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C-A73C-42C9-90C8-AEDE61438805}"/>
              </c:ext>
            </c:extLst>
          </c:dPt>
          <c:dPt>
            <c:idx val="13"/>
            <c:marker>
              <c:symbol val="square"/>
              <c:size val="7"/>
              <c:spPr>
                <a:solidFill>
                  <a:srgbClr val="000000"/>
                </a:solidFill>
                <a:ln w="9525" algn="ctr">
                  <a:solidFill>
                    <a:srgbClr val="000000"/>
                  </a:solidFill>
                  <a:prstDash val="solid"/>
                </a:ln>
              </c:spPr>
            </c:marker>
            <c:bubble3D val="0"/>
            <c:extLst>
              <c:ext xmlns:c16="http://schemas.microsoft.com/office/drawing/2014/chart" uri="{C3380CC4-5D6E-409C-BE32-E72D297353CC}">
                <c16:uniqueId val="{0000000D-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Sheet1!$A$2:$N$2</c:f>
              <c:numCache>
                <c:formatCode>General</c:formatCode>
                <c:ptCount val="14"/>
                <c:pt idx="0">
                  <c:v>28</c:v>
                </c:pt>
                <c:pt idx="1">
                  <c:v>23.1</c:v>
                </c:pt>
                <c:pt idx="2">
                  <c:v>24</c:v>
                </c:pt>
                <c:pt idx="3">
                  <c:v>30.1</c:v>
                </c:pt>
                <c:pt idx="4">
                  <c:v>23.2</c:v>
                </c:pt>
                <c:pt idx="5">
                  <c:v>16.899999999999999</c:v>
                </c:pt>
                <c:pt idx="6">
                  <c:v>19.7</c:v>
                </c:pt>
                <c:pt idx="7">
                  <c:v>16.5</c:v>
                </c:pt>
                <c:pt idx="8">
                  <c:v>12.6</c:v>
                </c:pt>
                <c:pt idx="9">
                  <c:v>14.2</c:v>
                </c:pt>
                <c:pt idx="10">
                  <c:v>12.6</c:v>
                </c:pt>
                <c:pt idx="11">
                  <c:v>14.1</c:v>
                </c:pt>
                <c:pt idx="12">
                  <c:v>11.3</c:v>
                </c:pt>
                <c:pt idx="13">
                  <c:v>8.6</c:v>
                </c:pt>
              </c:numCache>
            </c:numRef>
          </c:yVal>
          <c:smooth val="0"/>
          <c:extLst>
            <c:ext xmlns:c16="http://schemas.microsoft.com/office/drawing/2014/chart" uri="{C3380CC4-5D6E-409C-BE32-E72D297353CC}">
              <c16:uniqueId val="{0000000E-A73C-42C9-90C8-AEDE61438805}"/>
            </c:ext>
          </c:extLst>
        </c:ser>
        <c:ser>
          <c:idx val="1"/>
          <c:order val="1"/>
          <c:spPr>
            <a:ln w="28575" algn="ctr">
              <a:solidFill>
                <a:srgbClr val="FEA5E8"/>
              </a:solidFill>
              <a:prstDash val="solid"/>
            </a:ln>
          </c:spPr>
          <c:marker>
            <c:symbol val="circle"/>
            <c:size val="7"/>
            <c:spPr>
              <a:solidFill>
                <a:srgbClr val="FEA5E8"/>
              </a:solidFill>
              <a:ln w="9525" algn="ctr">
                <a:solidFill>
                  <a:srgbClr val="FEA5E8"/>
                </a:solidFill>
                <a:prstDash val="solid"/>
              </a:ln>
            </c:spPr>
          </c:marker>
          <c:dPt>
            <c:idx val="0"/>
            <c:marker>
              <c:symbol val="none"/>
            </c:marker>
            <c:bubble3D val="0"/>
            <c:extLst>
              <c:ext xmlns:c16="http://schemas.microsoft.com/office/drawing/2014/chart" uri="{C3380CC4-5D6E-409C-BE32-E72D297353CC}">
                <c16:uniqueId val="{0000000F-A73C-42C9-90C8-AEDE61438805}"/>
              </c:ext>
            </c:extLst>
          </c:dPt>
          <c:dPt>
            <c:idx val="1"/>
            <c:marker>
              <c:symbol val="none"/>
            </c:marker>
            <c:bubble3D val="0"/>
            <c:extLst>
              <c:ext xmlns:c16="http://schemas.microsoft.com/office/drawing/2014/chart" uri="{C3380CC4-5D6E-409C-BE32-E72D297353CC}">
                <c16:uniqueId val="{00000010-A73C-42C9-90C8-AEDE61438805}"/>
              </c:ext>
            </c:extLst>
          </c:dPt>
          <c:dPt>
            <c:idx val="2"/>
            <c:marker>
              <c:symbol val="none"/>
            </c:marker>
            <c:bubble3D val="0"/>
            <c:extLst>
              <c:ext xmlns:c16="http://schemas.microsoft.com/office/drawing/2014/chart" uri="{C3380CC4-5D6E-409C-BE32-E72D297353CC}">
                <c16:uniqueId val="{00000011-A73C-42C9-90C8-AEDE61438805}"/>
              </c:ext>
            </c:extLst>
          </c:dPt>
          <c:dPt>
            <c:idx val="3"/>
            <c:marker>
              <c:symbol val="none"/>
            </c:marker>
            <c:bubble3D val="0"/>
            <c:extLst>
              <c:ext xmlns:c16="http://schemas.microsoft.com/office/drawing/2014/chart" uri="{C3380CC4-5D6E-409C-BE32-E72D297353CC}">
                <c16:uniqueId val="{00000012-A73C-42C9-90C8-AEDE61438805}"/>
              </c:ext>
            </c:extLst>
          </c:dPt>
          <c:dPt>
            <c:idx val="4"/>
            <c:marker>
              <c:symbol val="none"/>
            </c:marker>
            <c:bubble3D val="0"/>
            <c:extLst>
              <c:ext xmlns:c16="http://schemas.microsoft.com/office/drawing/2014/chart" uri="{C3380CC4-5D6E-409C-BE32-E72D297353CC}">
                <c16:uniqueId val="{00000013-A73C-42C9-90C8-AEDE61438805}"/>
              </c:ext>
            </c:extLst>
          </c:dPt>
          <c:dPt>
            <c:idx val="5"/>
            <c:marker>
              <c:symbol val="none"/>
            </c:marker>
            <c:bubble3D val="0"/>
            <c:extLst>
              <c:ext xmlns:c16="http://schemas.microsoft.com/office/drawing/2014/chart" uri="{C3380CC4-5D6E-409C-BE32-E72D297353CC}">
                <c16:uniqueId val="{00000014-A73C-42C9-90C8-AEDE61438805}"/>
              </c:ext>
            </c:extLst>
          </c:dPt>
          <c:dPt>
            <c:idx val="6"/>
            <c:marker>
              <c:symbol val="none"/>
            </c:marker>
            <c:bubble3D val="0"/>
            <c:extLst>
              <c:ext xmlns:c16="http://schemas.microsoft.com/office/drawing/2014/chart" uri="{C3380CC4-5D6E-409C-BE32-E72D297353CC}">
                <c16:uniqueId val="{00000015-A73C-42C9-90C8-AEDE61438805}"/>
              </c:ext>
            </c:extLst>
          </c:dPt>
          <c:dPt>
            <c:idx val="7"/>
            <c:marker>
              <c:symbol val="none"/>
            </c:marker>
            <c:bubble3D val="0"/>
            <c:extLst>
              <c:ext xmlns:c16="http://schemas.microsoft.com/office/drawing/2014/chart" uri="{C3380CC4-5D6E-409C-BE32-E72D297353CC}">
                <c16:uniqueId val="{00000016-A73C-42C9-90C8-AEDE61438805}"/>
              </c:ext>
            </c:extLst>
          </c:dPt>
          <c:dPt>
            <c:idx val="8"/>
            <c:marker>
              <c:symbol val="none"/>
            </c:marker>
            <c:bubble3D val="0"/>
            <c:extLst>
              <c:ext xmlns:c16="http://schemas.microsoft.com/office/drawing/2014/chart" uri="{C3380CC4-5D6E-409C-BE32-E72D297353CC}">
                <c16:uniqueId val="{00000017-A73C-42C9-90C8-AEDE61438805}"/>
              </c:ext>
            </c:extLst>
          </c:dPt>
          <c:dPt>
            <c:idx val="9"/>
            <c:marker>
              <c:symbol val="none"/>
            </c:marker>
            <c:bubble3D val="0"/>
            <c:extLst>
              <c:ext xmlns:c16="http://schemas.microsoft.com/office/drawing/2014/chart" uri="{C3380CC4-5D6E-409C-BE32-E72D297353CC}">
                <c16:uniqueId val="{00000018-A73C-42C9-90C8-AEDE61438805}"/>
              </c:ext>
            </c:extLst>
          </c:dPt>
          <c:dPt>
            <c:idx val="10"/>
            <c:marker>
              <c:symbol val="none"/>
            </c:marker>
            <c:bubble3D val="0"/>
            <c:extLst>
              <c:ext xmlns:c16="http://schemas.microsoft.com/office/drawing/2014/chart" uri="{C3380CC4-5D6E-409C-BE32-E72D297353CC}">
                <c16:uniqueId val="{00000019-A73C-42C9-90C8-AEDE61438805}"/>
              </c:ext>
            </c:extLst>
          </c:dPt>
          <c:dPt>
            <c:idx val="11"/>
            <c:marker>
              <c:symbol val="none"/>
            </c:marker>
            <c:bubble3D val="0"/>
            <c:extLst>
              <c:ext xmlns:c16="http://schemas.microsoft.com/office/drawing/2014/chart" uri="{C3380CC4-5D6E-409C-BE32-E72D297353CC}">
                <c16:uniqueId val="{0000001A-A73C-42C9-90C8-AEDE61438805}"/>
              </c:ext>
            </c:extLst>
          </c:dPt>
          <c:dPt>
            <c:idx val="12"/>
            <c:marker>
              <c:symbol val="none"/>
            </c:marker>
            <c:bubble3D val="0"/>
            <c:extLst>
              <c:ext xmlns:c16="http://schemas.microsoft.com/office/drawing/2014/chart" uri="{C3380CC4-5D6E-409C-BE32-E72D297353CC}">
                <c16:uniqueId val="{0000001B-A73C-42C9-90C8-AEDE61438805}"/>
              </c:ext>
            </c:extLst>
          </c:dPt>
          <c:dPt>
            <c:idx val="13"/>
            <c:marker>
              <c:symbol val="none"/>
            </c:marker>
            <c:bubble3D val="0"/>
            <c:extLst>
              <c:ext xmlns:c16="http://schemas.microsoft.com/office/drawing/2014/chart" uri="{C3380CC4-5D6E-409C-BE32-E72D297353CC}">
                <c16:uniqueId val="{0000001C-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Sheet1!$A$3:$N$3</c:f>
              <c:numCache>
                <c:formatCode>General</c:formatCode>
                <c:ptCount val="14"/>
                <c:pt idx="0">
                  <c:v>11.3</c:v>
                </c:pt>
                <c:pt idx="1">
                  <c:v>8.3000000000000007</c:v>
                </c:pt>
                <c:pt idx="2">
                  <c:v>10</c:v>
                </c:pt>
                <c:pt idx="3">
                  <c:v>12.8</c:v>
                </c:pt>
                <c:pt idx="4">
                  <c:v>10.1</c:v>
                </c:pt>
                <c:pt idx="5">
                  <c:v>7.3</c:v>
                </c:pt>
                <c:pt idx="6">
                  <c:v>8.4</c:v>
                </c:pt>
                <c:pt idx="7">
                  <c:v>6.7</c:v>
                </c:pt>
                <c:pt idx="8">
                  <c:v>5.6</c:v>
                </c:pt>
                <c:pt idx="9">
                  <c:v>6.8</c:v>
                </c:pt>
                <c:pt idx="10">
                  <c:v>5.9</c:v>
                </c:pt>
                <c:pt idx="11">
                  <c:v>6.6</c:v>
                </c:pt>
                <c:pt idx="12">
                  <c:v>5.3</c:v>
                </c:pt>
                <c:pt idx="13">
                  <c:v>4.0999999999999996</c:v>
                </c:pt>
              </c:numCache>
            </c:numRef>
          </c:yVal>
          <c:smooth val="0"/>
          <c:extLst>
            <c:ext xmlns:c16="http://schemas.microsoft.com/office/drawing/2014/chart" uri="{C3380CC4-5D6E-409C-BE32-E72D297353CC}">
              <c16:uniqueId val="{0000001D-A73C-42C9-90C8-AEDE61438805}"/>
            </c:ext>
          </c:extLst>
        </c:ser>
        <c:ser>
          <c:idx val="2"/>
          <c:order val="2"/>
          <c:spPr>
            <a:ln w="38100" algn="ctr">
              <a:solidFill>
                <a:srgbClr val="AF0101"/>
              </a:solidFill>
              <a:prstDash val="solid"/>
            </a:ln>
          </c:spPr>
          <c:marker>
            <c:symbol val="circle"/>
            <c:size val="7"/>
            <c:spPr>
              <a:solidFill>
                <a:srgbClr val="AF0101"/>
              </a:solidFill>
              <a:ln w="9525" algn="ctr">
                <a:solidFill>
                  <a:srgbClr val="AF0101"/>
                </a:solidFill>
                <a:prstDash val="solid"/>
              </a:ln>
            </c:spPr>
          </c:marker>
          <c:dPt>
            <c:idx val="0"/>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1E-A73C-42C9-90C8-AEDE61438805}"/>
              </c:ext>
            </c:extLst>
          </c:dPt>
          <c:dPt>
            <c:idx val="1"/>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1F-A73C-42C9-90C8-AEDE61438805}"/>
              </c:ext>
            </c:extLst>
          </c:dPt>
          <c:dPt>
            <c:idx val="2"/>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0-A73C-42C9-90C8-AEDE61438805}"/>
              </c:ext>
            </c:extLst>
          </c:dPt>
          <c:dPt>
            <c:idx val="3"/>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1-A73C-42C9-90C8-AEDE61438805}"/>
              </c:ext>
            </c:extLst>
          </c:dPt>
          <c:dPt>
            <c:idx val="4"/>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2-A73C-42C9-90C8-AEDE61438805}"/>
              </c:ext>
            </c:extLst>
          </c:dPt>
          <c:dPt>
            <c:idx val="5"/>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3-A73C-42C9-90C8-AEDE61438805}"/>
              </c:ext>
            </c:extLst>
          </c:dPt>
          <c:dPt>
            <c:idx val="6"/>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4-A73C-42C9-90C8-AEDE61438805}"/>
              </c:ext>
            </c:extLst>
          </c:dPt>
          <c:dPt>
            <c:idx val="7"/>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5-A73C-42C9-90C8-AEDE61438805}"/>
              </c:ext>
            </c:extLst>
          </c:dPt>
          <c:dPt>
            <c:idx val="8"/>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6-A73C-42C9-90C8-AEDE61438805}"/>
              </c:ext>
            </c:extLst>
          </c:dPt>
          <c:dPt>
            <c:idx val="9"/>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7-A73C-42C9-90C8-AEDE61438805}"/>
              </c:ext>
            </c:extLst>
          </c:dPt>
          <c:dPt>
            <c:idx val="10"/>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8-A73C-42C9-90C8-AEDE61438805}"/>
              </c:ext>
            </c:extLst>
          </c:dPt>
          <c:dPt>
            <c:idx val="11"/>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9-A73C-42C9-90C8-AEDE61438805}"/>
              </c:ext>
            </c:extLst>
          </c:dPt>
          <c:dPt>
            <c:idx val="12"/>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A-A73C-42C9-90C8-AEDE61438805}"/>
              </c:ext>
            </c:extLst>
          </c:dPt>
          <c:dPt>
            <c:idx val="13"/>
            <c:marker>
              <c:symbol val="triangle"/>
              <c:size val="12"/>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B-A73C-42C9-90C8-AEDE61438805}"/>
              </c:ext>
            </c:extLst>
          </c:dPt>
          <c:dLbls>
            <c:dLbl>
              <c:idx val="13"/>
              <c:layout>
                <c:manualLayout>
                  <c:x val="0"/>
                  <c:y val="-4.8310610551274454E-2"/>
                </c:manualLayout>
              </c:layout>
              <c:numFmt formatCode="#,##0.0;&quot;-&quot;#,##0.0" sourceLinked="0"/>
              <c:spPr>
                <a:noFill/>
                <a:ln>
                  <a:noFill/>
                </a:ln>
              </c:spPr>
              <c:txPr>
                <a:bodyPr wrap="none"/>
                <a:lstStyle/>
                <a:p>
                  <a:pPr>
                    <a:defRPr sz="1600" b="1" kern="1200">
                      <a:solidFill>
                        <a:srgbClr val="FF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B-A73C-42C9-90C8-AEDE6143880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Sheet1!$A$4:$N$4</c:f>
              <c:numCache>
                <c:formatCode>General</c:formatCode>
                <c:ptCount val="14"/>
                <c:pt idx="0">
                  <c:v>39.1</c:v>
                </c:pt>
                <c:pt idx="1">
                  <c:v>43.3</c:v>
                </c:pt>
                <c:pt idx="2">
                  <c:v>34.299999999999997</c:v>
                </c:pt>
                <c:pt idx="3">
                  <c:v>38.5</c:v>
                </c:pt>
                <c:pt idx="4">
                  <c:v>38.1</c:v>
                </c:pt>
                <c:pt idx="5">
                  <c:v>36.1</c:v>
                </c:pt>
                <c:pt idx="6">
                  <c:v>26.9</c:v>
                </c:pt>
                <c:pt idx="7">
                  <c:v>27.6</c:v>
                </c:pt>
                <c:pt idx="8">
                  <c:v>26.1</c:v>
                </c:pt>
                <c:pt idx="9">
                  <c:v>26.9</c:v>
                </c:pt>
                <c:pt idx="10">
                  <c:v>23.3</c:v>
                </c:pt>
                <c:pt idx="11">
                  <c:v>23.7</c:v>
                </c:pt>
                <c:pt idx="12">
                  <c:v>20.2</c:v>
                </c:pt>
                <c:pt idx="13">
                  <c:v>16.2</c:v>
                </c:pt>
              </c:numCache>
            </c:numRef>
          </c:yVal>
          <c:smooth val="0"/>
          <c:extLst>
            <c:ext xmlns:c16="http://schemas.microsoft.com/office/drawing/2014/chart" uri="{C3380CC4-5D6E-409C-BE32-E72D297353CC}">
              <c16:uniqueId val="{0000002C-A73C-42C9-90C8-AEDE61438805}"/>
            </c:ext>
          </c:extLst>
        </c:ser>
        <c:ser>
          <c:idx val="3"/>
          <c:order val="3"/>
          <c:spPr>
            <a:ln w="28575" algn="ctr">
              <a:solidFill>
                <a:srgbClr val="309A07"/>
              </a:solidFill>
              <a:prstDash val="solid"/>
            </a:ln>
          </c:spPr>
          <c:marker>
            <c:symbol val="circle"/>
            <c:size val="7"/>
            <c:spPr>
              <a:solidFill>
                <a:srgbClr val="309A07"/>
              </a:solidFill>
              <a:ln w="9525" algn="ctr">
                <a:solidFill>
                  <a:srgbClr val="309A07"/>
                </a:solidFill>
                <a:prstDash val="solid"/>
              </a:ln>
            </c:spPr>
          </c:marker>
          <c:dPt>
            <c:idx val="0"/>
            <c:marker>
              <c:symbol val="diamond"/>
              <c:size val="7"/>
            </c:marker>
            <c:bubble3D val="0"/>
            <c:extLst>
              <c:ext xmlns:c16="http://schemas.microsoft.com/office/drawing/2014/chart" uri="{C3380CC4-5D6E-409C-BE32-E72D297353CC}">
                <c16:uniqueId val="{0000002D-A73C-42C9-90C8-AEDE61438805}"/>
              </c:ext>
            </c:extLst>
          </c:dPt>
          <c:dPt>
            <c:idx val="1"/>
            <c:marker>
              <c:symbol val="diamond"/>
              <c:size val="7"/>
            </c:marker>
            <c:bubble3D val="0"/>
            <c:extLst>
              <c:ext xmlns:c16="http://schemas.microsoft.com/office/drawing/2014/chart" uri="{C3380CC4-5D6E-409C-BE32-E72D297353CC}">
                <c16:uniqueId val="{0000002E-A73C-42C9-90C8-AEDE61438805}"/>
              </c:ext>
            </c:extLst>
          </c:dPt>
          <c:dPt>
            <c:idx val="2"/>
            <c:marker>
              <c:symbol val="diamond"/>
              <c:size val="7"/>
            </c:marker>
            <c:bubble3D val="0"/>
            <c:extLst>
              <c:ext xmlns:c16="http://schemas.microsoft.com/office/drawing/2014/chart" uri="{C3380CC4-5D6E-409C-BE32-E72D297353CC}">
                <c16:uniqueId val="{0000002F-A73C-42C9-90C8-AEDE61438805}"/>
              </c:ext>
            </c:extLst>
          </c:dPt>
          <c:dPt>
            <c:idx val="3"/>
            <c:marker>
              <c:symbol val="diamond"/>
              <c:size val="7"/>
            </c:marker>
            <c:bubble3D val="0"/>
            <c:extLst>
              <c:ext xmlns:c16="http://schemas.microsoft.com/office/drawing/2014/chart" uri="{C3380CC4-5D6E-409C-BE32-E72D297353CC}">
                <c16:uniqueId val="{00000030-A73C-42C9-90C8-AEDE61438805}"/>
              </c:ext>
            </c:extLst>
          </c:dPt>
          <c:dPt>
            <c:idx val="4"/>
            <c:marker>
              <c:symbol val="diamond"/>
              <c:size val="7"/>
            </c:marker>
            <c:bubble3D val="0"/>
            <c:extLst>
              <c:ext xmlns:c16="http://schemas.microsoft.com/office/drawing/2014/chart" uri="{C3380CC4-5D6E-409C-BE32-E72D297353CC}">
                <c16:uniqueId val="{00000031-A73C-42C9-90C8-AEDE61438805}"/>
              </c:ext>
            </c:extLst>
          </c:dPt>
          <c:dPt>
            <c:idx val="5"/>
            <c:marker>
              <c:symbol val="diamond"/>
              <c:size val="7"/>
            </c:marker>
            <c:bubble3D val="0"/>
            <c:extLst>
              <c:ext xmlns:c16="http://schemas.microsoft.com/office/drawing/2014/chart" uri="{C3380CC4-5D6E-409C-BE32-E72D297353CC}">
                <c16:uniqueId val="{00000032-A73C-42C9-90C8-AEDE61438805}"/>
              </c:ext>
            </c:extLst>
          </c:dPt>
          <c:dPt>
            <c:idx val="6"/>
            <c:marker>
              <c:symbol val="diamond"/>
              <c:size val="7"/>
            </c:marker>
            <c:bubble3D val="0"/>
            <c:extLst>
              <c:ext xmlns:c16="http://schemas.microsoft.com/office/drawing/2014/chart" uri="{C3380CC4-5D6E-409C-BE32-E72D297353CC}">
                <c16:uniqueId val="{00000033-A73C-42C9-90C8-AEDE61438805}"/>
              </c:ext>
            </c:extLst>
          </c:dPt>
          <c:dPt>
            <c:idx val="7"/>
            <c:marker>
              <c:symbol val="diamond"/>
              <c:size val="7"/>
            </c:marker>
            <c:bubble3D val="0"/>
            <c:extLst>
              <c:ext xmlns:c16="http://schemas.microsoft.com/office/drawing/2014/chart" uri="{C3380CC4-5D6E-409C-BE32-E72D297353CC}">
                <c16:uniqueId val="{00000034-A73C-42C9-90C8-AEDE61438805}"/>
              </c:ext>
            </c:extLst>
          </c:dPt>
          <c:dPt>
            <c:idx val="8"/>
            <c:marker>
              <c:symbol val="diamond"/>
              <c:size val="7"/>
            </c:marker>
            <c:bubble3D val="0"/>
            <c:extLst>
              <c:ext xmlns:c16="http://schemas.microsoft.com/office/drawing/2014/chart" uri="{C3380CC4-5D6E-409C-BE32-E72D297353CC}">
                <c16:uniqueId val="{00000035-A73C-42C9-90C8-AEDE61438805}"/>
              </c:ext>
            </c:extLst>
          </c:dPt>
          <c:dPt>
            <c:idx val="9"/>
            <c:marker>
              <c:symbol val="diamond"/>
              <c:size val="7"/>
            </c:marker>
            <c:bubble3D val="0"/>
            <c:extLst>
              <c:ext xmlns:c16="http://schemas.microsoft.com/office/drawing/2014/chart" uri="{C3380CC4-5D6E-409C-BE32-E72D297353CC}">
                <c16:uniqueId val="{00000036-A73C-42C9-90C8-AEDE61438805}"/>
              </c:ext>
            </c:extLst>
          </c:dPt>
          <c:dPt>
            <c:idx val="10"/>
            <c:marker>
              <c:symbol val="diamond"/>
              <c:size val="7"/>
            </c:marker>
            <c:bubble3D val="0"/>
            <c:extLst>
              <c:ext xmlns:c16="http://schemas.microsoft.com/office/drawing/2014/chart" uri="{C3380CC4-5D6E-409C-BE32-E72D297353CC}">
                <c16:uniqueId val="{00000037-A73C-42C9-90C8-AEDE61438805}"/>
              </c:ext>
            </c:extLst>
          </c:dPt>
          <c:dPt>
            <c:idx val="11"/>
            <c:marker>
              <c:symbol val="diamond"/>
              <c:size val="7"/>
            </c:marker>
            <c:bubble3D val="0"/>
            <c:extLst>
              <c:ext xmlns:c16="http://schemas.microsoft.com/office/drawing/2014/chart" uri="{C3380CC4-5D6E-409C-BE32-E72D297353CC}">
                <c16:uniqueId val="{00000038-A73C-42C9-90C8-AEDE61438805}"/>
              </c:ext>
            </c:extLst>
          </c:dPt>
          <c:dPt>
            <c:idx val="12"/>
            <c:marker>
              <c:symbol val="diamond"/>
              <c:size val="7"/>
            </c:marker>
            <c:bubble3D val="0"/>
            <c:extLst>
              <c:ext xmlns:c16="http://schemas.microsoft.com/office/drawing/2014/chart" uri="{C3380CC4-5D6E-409C-BE32-E72D297353CC}">
                <c16:uniqueId val="{00000039-A73C-42C9-90C8-AEDE61438805}"/>
              </c:ext>
            </c:extLst>
          </c:dPt>
          <c:dPt>
            <c:idx val="13"/>
            <c:marker>
              <c:symbol val="diamond"/>
              <c:size val="7"/>
            </c:marker>
            <c:bubble3D val="0"/>
            <c:extLst>
              <c:ext xmlns:c16="http://schemas.microsoft.com/office/drawing/2014/chart" uri="{C3380CC4-5D6E-409C-BE32-E72D297353CC}">
                <c16:uniqueId val="{0000003A-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Sheet1!$A$5:$N$5</c:f>
              <c:numCache>
                <c:formatCode>General</c:formatCode>
                <c:ptCount val="14"/>
                <c:pt idx="0">
                  <c:v>10.6</c:v>
                </c:pt>
                <c:pt idx="1">
                  <c:v>8.1</c:v>
                </c:pt>
                <c:pt idx="2">
                  <c:v>8.1999999999999993</c:v>
                </c:pt>
                <c:pt idx="3">
                  <c:v>9</c:v>
                </c:pt>
                <c:pt idx="4">
                  <c:v>6.9</c:v>
                </c:pt>
                <c:pt idx="5">
                  <c:v>7.6</c:v>
                </c:pt>
                <c:pt idx="6">
                  <c:v>6.6</c:v>
                </c:pt>
                <c:pt idx="7">
                  <c:v>6.5</c:v>
                </c:pt>
                <c:pt idx="8">
                  <c:v>5.7</c:v>
                </c:pt>
                <c:pt idx="9">
                  <c:v>6</c:v>
                </c:pt>
                <c:pt idx="10">
                  <c:v>5.7</c:v>
                </c:pt>
                <c:pt idx="11">
                  <c:v>5.4</c:v>
                </c:pt>
                <c:pt idx="12">
                  <c:v>4.9000000000000004</c:v>
                </c:pt>
                <c:pt idx="13">
                  <c:v>4.5999999999999996</c:v>
                </c:pt>
              </c:numCache>
            </c:numRef>
          </c:yVal>
          <c:smooth val="0"/>
          <c:extLst>
            <c:ext xmlns:c16="http://schemas.microsoft.com/office/drawing/2014/chart" uri="{C3380CC4-5D6E-409C-BE32-E72D297353CC}">
              <c16:uniqueId val="{0000003B-A73C-42C9-90C8-AEDE61438805}"/>
            </c:ext>
          </c:extLst>
        </c:ser>
        <c:ser>
          <c:idx val="4"/>
          <c:order val="4"/>
          <c:spPr>
            <a:ln w="28575" algn="ctr">
              <a:solidFill>
                <a:srgbClr val="A851D2"/>
              </a:solidFill>
              <a:prstDash val="solid"/>
            </a:ln>
          </c:spPr>
          <c:marker>
            <c:symbol val="circle"/>
            <c:size val="7"/>
            <c:spPr>
              <a:solidFill>
                <a:srgbClr val="A851D2"/>
              </a:solidFill>
              <a:ln w="9525" algn="ctr">
                <a:solidFill>
                  <a:srgbClr val="A851D2"/>
                </a:solidFill>
                <a:prstDash val="solid"/>
              </a:ln>
            </c:spPr>
          </c:marker>
          <c:dPt>
            <c:idx val="0"/>
            <c:marker>
              <c:symbol val="none"/>
            </c:marker>
            <c:bubble3D val="0"/>
            <c:extLst>
              <c:ext xmlns:c16="http://schemas.microsoft.com/office/drawing/2014/chart" uri="{C3380CC4-5D6E-409C-BE32-E72D297353CC}">
                <c16:uniqueId val="{0000003C-A73C-42C9-90C8-AEDE61438805}"/>
              </c:ext>
            </c:extLst>
          </c:dPt>
          <c:dPt>
            <c:idx val="1"/>
            <c:marker>
              <c:symbol val="none"/>
            </c:marker>
            <c:bubble3D val="0"/>
            <c:extLst>
              <c:ext xmlns:c16="http://schemas.microsoft.com/office/drawing/2014/chart" uri="{C3380CC4-5D6E-409C-BE32-E72D297353CC}">
                <c16:uniqueId val="{0000003D-A73C-42C9-90C8-AEDE61438805}"/>
              </c:ext>
            </c:extLst>
          </c:dPt>
          <c:dPt>
            <c:idx val="2"/>
            <c:marker>
              <c:symbol val="none"/>
            </c:marker>
            <c:bubble3D val="0"/>
            <c:extLst>
              <c:ext xmlns:c16="http://schemas.microsoft.com/office/drawing/2014/chart" uri="{C3380CC4-5D6E-409C-BE32-E72D297353CC}">
                <c16:uniqueId val="{0000003E-A73C-42C9-90C8-AEDE61438805}"/>
              </c:ext>
            </c:extLst>
          </c:dPt>
          <c:dPt>
            <c:idx val="3"/>
            <c:marker>
              <c:symbol val="none"/>
            </c:marker>
            <c:bubble3D val="0"/>
            <c:extLst>
              <c:ext xmlns:c16="http://schemas.microsoft.com/office/drawing/2014/chart" uri="{C3380CC4-5D6E-409C-BE32-E72D297353CC}">
                <c16:uniqueId val="{0000003F-A73C-42C9-90C8-AEDE61438805}"/>
              </c:ext>
            </c:extLst>
          </c:dPt>
          <c:dPt>
            <c:idx val="4"/>
            <c:marker>
              <c:symbol val="none"/>
            </c:marker>
            <c:bubble3D val="0"/>
            <c:extLst>
              <c:ext xmlns:c16="http://schemas.microsoft.com/office/drawing/2014/chart" uri="{C3380CC4-5D6E-409C-BE32-E72D297353CC}">
                <c16:uniqueId val="{00000040-A73C-42C9-90C8-AEDE61438805}"/>
              </c:ext>
            </c:extLst>
          </c:dPt>
          <c:dPt>
            <c:idx val="5"/>
            <c:marker>
              <c:symbol val="none"/>
            </c:marker>
            <c:bubble3D val="0"/>
            <c:extLst>
              <c:ext xmlns:c16="http://schemas.microsoft.com/office/drawing/2014/chart" uri="{C3380CC4-5D6E-409C-BE32-E72D297353CC}">
                <c16:uniqueId val="{00000041-A73C-42C9-90C8-AEDE61438805}"/>
              </c:ext>
            </c:extLst>
          </c:dPt>
          <c:dPt>
            <c:idx val="6"/>
            <c:marker>
              <c:symbol val="none"/>
            </c:marker>
            <c:bubble3D val="0"/>
            <c:extLst>
              <c:ext xmlns:c16="http://schemas.microsoft.com/office/drawing/2014/chart" uri="{C3380CC4-5D6E-409C-BE32-E72D297353CC}">
                <c16:uniqueId val="{00000042-A73C-42C9-90C8-AEDE61438805}"/>
              </c:ext>
            </c:extLst>
          </c:dPt>
          <c:dPt>
            <c:idx val="7"/>
            <c:marker>
              <c:symbol val="none"/>
            </c:marker>
            <c:bubble3D val="0"/>
            <c:extLst>
              <c:ext xmlns:c16="http://schemas.microsoft.com/office/drawing/2014/chart" uri="{C3380CC4-5D6E-409C-BE32-E72D297353CC}">
                <c16:uniqueId val="{00000043-A73C-42C9-90C8-AEDE61438805}"/>
              </c:ext>
            </c:extLst>
          </c:dPt>
          <c:dPt>
            <c:idx val="8"/>
            <c:marker>
              <c:symbol val="none"/>
            </c:marker>
            <c:bubble3D val="0"/>
            <c:extLst>
              <c:ext xmlns:c16="http://schemas.microsoft.com/office/drawing/2014/chart" uri="{C3380CC4-5D6E-409C-BE32-E72D297353CC}">
                <c16:uniqueId val="{00000044-A73C-42C9-90C8-AEDE61438805}"/>
              </c:ext>
            </c:extLst>
          </c:dPt>
          <c:dPt>
            <c:idx val="9"/>
            <c:marker>
              <c:symbol val="none"/>
            </c:marker>
            <c:bubble3D val="0"/>
            <c:extLst>
              <c:ext xmlns:c16="http://schemas.microsoft.com/office/drawing/2014/chart" uri="{C3380CC4-5D6E-409C-BE32-E72D297353CC}">
                <c16:uniqueId val="{00000045-A73C-42C9-90C8-AEDE61438805}"/>
              </c:ext>
            </c:extLst>
          </c:dPt>
          <c:dPt>
            <c:idx val="10"/>
            <c:marker>
              <c:symbol val="none"/>
            </c:marker>
            <c:bubble3D val="0"/>
            <c:extLst>
              <c:ext xmlns:c16="http://schemas.microsoft.com/office/drawing/2014/chart" uri="{C3380CC4-5D6E-409C-BE32-E72D297353CC}">
                <c16:uniqueId val="{00000046-A73C-42C9-90C8-AEDE61438805}"/>
              </c:ext>
            </c:extLst>
          </c:dPt>
          <c:dPt>
            <c:idx val="11"/>
            <c:marker>
              <c:symbol val="none"/>
            </c:marker>
            <c:bubble3D val="0"/>
            <c:extLst>
              <c:ext xmlns:c16="http://schemas.microsoft.com/office/drawing/2014/chart" uri="{C3380CC4-5D6E-409C-BE32-E72D297353CC}">
                <c16:uniqueId val="{00000047-A73C-42C9-90C8-AEDE61438805}"/>
              </c:ext>
            </c:extLst>
          </c:dPt>
          <c:dPt>
            <c:idx val="12"/>
            <c:marker>
              <c:symbol val="none"/>
            </c:marker>
            <c:bubble3D val="0"/>
            <c:extLst>
              <c:ext xmlns:c16="http://schemas.microsoft.com/office/drawing/2014/chart" uri="{C3380CC4-5D6E-409C-BE32-E72D297353CC}">
                <c16:uniqueId val="{00000048-A73C-42C9-90C8-AEDE61438805}"/>
              </c:ext>
            </c:extLst>
          </c:dPt>
          <c:dPt>
            <c:idx val="13"/>
            <c:marker>
              <c:symbol val="none"/>
            </c:marker>
            <c:bubble3D val="0"/>
            <c:extLst>
              <c:ext xmlns:c16="http://schemas.microsoft.com/office/drawing/2014/chart" uri="{C3380CC4-5D6E-409C-BE32-E72D297353CC}">
                <c16:uniqueId val="{00000049-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Sheet1!$A$6:$N$6</c:f>
              <c:numCache>
                <c:formatCode>General</c:formatCode>
                <c:ptCount val="14"/>
                <c:pt idx="0">
                  <c:v>2.2000000000000002</c:v>
                </c:pt>
                <c:pt idx="1">
                  <c:v>2.1</c:v>
                </c:pt>
                <c:pt idx="2">
                  <c:v>2.2999999999999998</c:v>
                </c:pt>
                <c:pt idx="3">
                  <c:v>2.5</c:v>
                </c:pt>
                <c:pt idx="4">
                  <c:v>2.2000000000000002</c:v>
                </c:pt>
                <c:pt idx="5">
                  <c:v>2.4</c:v>
                </c:pt>
                <c:pt idx="6">
                  <c:v>2.2999999999999998</c:v>
                </c:pt>
                <c:pt idx="7">
                  <c:v>2.2999999999999998</c:v>
                </c:pt>
                <c:pt idx="8">
                  <c:v>2.2000000000000002</c:v>
                </c:pt>
                <c:pt idx="9">
                  <c:v>2.4</c:v>
                </c:pt>
                <c:pt idx="10">
                  <c:v>2.2999999999999998</c:v>
                </c:pt>
                <c:pt idx="11">
                  <c:v>2.2999999999999998</c:v>
                </c:pt>
                <c:pt idx="12">
                  <c:v>2.2000000000000002</c:v>
                </c:pt>
                <c:pt idx="13">
                  <c:v>2.1</c:v>
                </c:pt>
              </c:numCache>
            </c:numRef>
          </c:yVal>
          <c:smooth val="0"/>
          <c:extLst>
            <c:ext xmlns:c16="http://schemas.microsoft.com/office/drawing/2014/chart" uri="{C3380CC4-5D6E-409C-BE32-E72D297353CC}">
              <c16:uniqueId val="{0000004A-A73C-42C9-90C8-AEDE61438805}"/>
            </c:ext>
          </c:extLst>
        </c:ser>
        <c:ser>
          <c:idx val="5"/>
          <c:order val="5"/>
          <c:spPr>
            <a:ln w="38100" algn="ctr">
              <a:solidFill>
                <a:srgbClr val="FF3A1E"/>
              </a:solidFill>
              <a:prstDash val="solid"/>
            </a:ln>
          </c:spPr>
          <c:marker>
            <c:symbol val="circle"/>
            <c:size val="7"/>
            <c:spPr>
              <a:solidFill>
                <a:srgbClr val="FF3A1E"/>
              </a:solidFill>
              <a:ln w="9525" algn="ctr">
                <a:solidFill>
                  <a:srgbClr val="FF3A1E"/>
                </a:solidFill>
                <a:prstDash val="solid"/>
              </a:ln>
            </c:spPr>
          </c:marker>
          <c:dPt>
            <c:idx val="0"/>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4B-A73C-42C9-90C8-AEDE61438805}"/>
              </c:ext>
            </c:extLst>
          </c:dPt>
          <c:dPt>
            <c:idx val="1"/>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4C-A73C-42C9-90C8-AEDE61438805}"/>
              </c:ext>
            </c:extLst>
          </c:dPt>
          <c:dPt>
            <c:idx val="2"/>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4D-A73C-42C9-90C8-AEDE61438805}"/>
              </c:ext>
            </c:extLst>
          </c:dPt>
          <c:dPt>
            <c:idx val="3"/>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4E-A73C-42C9-90C8-AEDE61438805}"/>
              </c:ext>
            </c:extLst>
          </c:dPt>
          <c:dPt>
            <c:idx val="4"/>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4F-A73C-42C9-90C8-AEDE61438805}"/>
              </c:ext>
            </c:extLst>
          </c:dPt>
          <c:dPt>
            <c:idx val="5"/>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0-A73C-42C9-90C8-AEDE61438805}"/>
              </c:ext>
            </c:extLst>
          </c:dPt>
          <c:dPt>
            <c:idx val="6"/>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1-A73C-42C9-90C8-AEDE61438805}"/>
              </c:ext>
            </c:extLst>
          </c:dPt>
          <c:dPt>
            <c:idx val="7"/>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2-A73C-42C9-90C8-AEDE61438805}"/>
              </c:ext>
            </c:extLst>
          </c:dPt>
          <c:dPt>
            <c:idx val="8"/>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3-A73C-42C9-90C8-AEDE61438805}"/>
              </c:ext>
            </c:extLst>
          </c:dPt>
          <c:dPt>
            <c:idx val="9"/>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4-A73C-42C9-90C8-AEDE61438805}"/>
              </c:ext>
            </c:extLst>
          </c:dPt>
          <c:dPt>
            <c:idx val="10"/>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5-A73C-42C9-90C8-AEDE61438805}"/>
              </c:ext>
            </c:extLst>
          </c:dPt>
          <c:dPt>
            <c:idx val="11"/>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6-A73C-42C9-90C8-AEDE61438805}"/>
              </c:ext>
            </c:extLst>
          </c:dPt>
          <c:dPt>
            <c:idx val="12"/>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7-A73C-42C9-90C8-AEDE61438805}"/>
              </c:ext>
            </c:extLst>
          </c:dPt>
          <c:dPt>
            <c:idx val="13"/>
            <c:marker>
              <c:symbol val="circle"/>
              <c:size val="12"/>
              <c:spPr>
                <a:solidFill>
                  <a:srgbClr val="FFFFFF"/>
                </a:solidFill>
                <a:ln w="9525" algn="ctr">
                  <a:solidFill>
                    <a:srgbClr val="FF0000"/>
                  </a:solidFill>
                  <a:prstDash val="solid"/>
                </a:ln>
              </c:spPr>
            </c:marker>
            <c:bubble3D val="0"/>
            <c:extLst>
              <c:ext xmlns:c16="http://schemas.microsoft.com/office/drawing/2014/chart" uri="{C3380CC4-5D6E-409C-BE32-E72D297353CC}">
                <c16:uniqueId val="{00000058-A73C-42C9-90C8-AEDE61438805}"/>
              </c:ext>
            </c:extLst>
          </c:dPt>
          <c:dLbls>
            <c:dLbl>
              <c:idx val="13"/>
              <c:layout>
                <c:manualLayout>
                  <c:x val="0"/>
                  <c:y val="4.5939537640782457E-2"/>
                </c:manualLayout>
              </c:layout>
              <c:numFmt formatCode="#,##0.0;&quot;-&quot;#,##0.0" sourceLinked="0"/>
              <c:spPr>
                <a:noFill/>
                <a:ln>
                  <a:noFill/>
                </a:ln>
              </c:spPr>
              <c:txPr>
                <a:bodyPr wrap="none"/>
                <a:lstStyle/>
                <a:p>
                  <a:pPr>
                    <a:defRPr sz="1600" b="1" kern="1200">
                      <a:solidFill>
                        <a:srgbClr val="FF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58-A73C-42C9-90C8-AEDE6143880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Sheet1!$A$7:$N$7</c:f>
              <c:numCache>
                <c:formatCode>General</c:formatCode>
                <c:ptCount val="14"/>
                <c:pt idx="0">
                  <c:v>19.8</c:v>
                </c:pt>
                <c:pt idx="1">
                  <c:v>13.8</c:v>
                </c:pt>
                <c:pt idx="2">
                  <c:v>10.6</c:v>
                </c:pt>
                <c:pt idx="3">
                  <c:v>14.2</c:v>
                </c:pt>
                <c:pt idx="4">
                  <c:v>11.1</c:v>
                </c:pt>
                <c:pt idx="5">
                  <c:v>12.5</c:v>
                </c:pt>
                <c:pt idx="6">
                  <c:v>13.6</c:v>
                </c:pt>
                <c:pt idx="7">
                  <c:v>12.4</c:v>
                </c:pt>
                <c:pt idx="8">
                  <c:v>13.7</c:v>
                </c:pt>
                <c:pt idx="9">
                  <c:v>13.6</c:v>
                </c:pt>
                <c:pt idx="10">
                  <c:v>17.2</c:v>
                </c:pt>
                <c:pt idx="11">
                  <c:v>19.100000000000001</c:v>
                </c:pt>
                <c:pt idx="12">
                  <c:v>15.8</c:v>
                </c:pt>
                <c:pt idx="13">
                  <c:v>16.100000000000001</c:v>
                </c:pt>
              </c:numCache>
            </c:numRef>
          </c:yVal>
          <c:smooth val="0"/>
          <c:extLst>
            <c:ext xmlns:c16="http://schemas.microsoft.com/office/drawing/2014/chart" uri="{C3380CC4-5D6E-409C-BE32-E72D297353CC}">
              <c16:uniqueId val="{00000059-A73C-42C9-90C8-AEDE61438805}"/>
            </c:ext>
          </c:extLst>
        </c:ser>
        <c:ser>
          <c:idx val="6"/>
          <c:order val="6"/>
          <c:spPr>
            <a:ln w="28575" algn="ctr">
              <a:solidFill>
                <a:srgbClr val="256AFA"/>
              </a:solidFill>
              <a:prstDash val="solid"/>
            </a:ln>
          </c:spPr>
          <c:marker>
            <c:symbol val="circle"/>
            <c:size val="7"/>
            <c:spPr>
              <a:solidFill>
                <a:srgbClr val="256AFA"/>
              </a:solidFill>
              <a:ln w="9525" algn="ctr">
                <a:solidFill>
                  <a:srgbClr val="256AFA"/>
                </a:solidFill>
                <a:prstDash val="solid"/>
              </a:ln>
            </c:spPr>
          </c:marker>
          <c:dPt>
            <c:idx val="0"/>
            <c:marker>
              <c:symbol val="diamond"/>
              <c:size val="7"/>
            </c:marker>
            <c:bubble3D val="0"/>
            <c:extLst>
              <c:ext xmlns:c16="http://schemas.microsoft.com/office/drawing/2014/chart" uri="{C3380CC4-5D6E-409C-BE32-E72D297353CC}">
                <c16:uniqueId val="{0000005A-A73C-42C9-90C8-AEDE61438805}"/>
              </c:ext>
            </c:extLst>
          </c:dPt>
          <c:dPt>
            <c:idx val="1"/>
            <c:marker>
              <c:symbol val="diamond"/>
              <c:size val="7"/>
            </c:marker>
            <c:bubble3D val="0"/>
            <c:extLst>
              <c:ext xmlns:c16="http://schemas.microsoft.com/office/drawing/2014/chart" uri="{C3380CC4-5D6E-409C-BE32-E72D297353CC}">
                <c16:uniqueId val="{0000005B-A73C-42C9-90C8-AEDE61438805}"/>
              </c:ext>
            </c:extLst>
          </c:dPt>
          <c:dPt>
            <c:idx val="2"/>
            <c:marker>
              <c:symbol val="diamond"/>
              <c:size val="7"/>
            </c:marker>
            <c:bubble3D val="0"/>
            <c:extLst>
              <c:ext xmlns:c16="http://schemas.microsoft.com/office/drawing/2014/chart" uri="{C3380CC4-5D6E-409C-BE32-E72D297353CC}">
                <c16:uniqueId val="{0000005C-A73C-42C9-90C8-AEDE61438805}"/>
              </c:ext>
            </c:extLst>
          </c:dPt>
          <c:dPt>
            <c:idx val="3"/>
            <c:marker>
              <c:symbol val="diamond"/>
              <c:size val="7"/>
            </c:marker>
            <c:bubble3D val="0"/>
            <c:extLst>
              <c:ext xmlns:c16="http://schemas.microsoft.com/office/drawing/2014/chart" uri="{C3380CC4-5D6E-409C-BE32-E72D297353CC}">
                <c16:uniqueId val="{0000005D-A73C-42C9-90C8-AEDE61438805}"/>
              </c:ext>
            </c:extLst>
          </c:dPt>
          <c:dPt>
            <c:idx val="4"/>
            <c:marker>
              <c:symbol val="diamond"/>
              <c:size val="7"/>
            </c:marker>
            <c:bubble3D val="0"/>
            <c:extLst>
              <c:ext xmlns:c16="http://schemas.microsoft.com/office/drawing/2014/chart" uri="{C3380CC4-5D6E-409C-BE32-E72D297353CC}">
                <c16:uniqueId val="{0000005E-A73C-42C9-90C8-AEDE61438805}"/>
              </c:ext>
            </c:extLst>
          </c:dPt>
          <c:dPt>
            <c:idx val="5"/>
            <c:marker>
              <c:symbol val="diamond"/>
              <c:size val="7"/>
            </c:marker>
            <c:bubble3D val="0"/>
            <c:extLst>
              <c:ext xmlns:c16="http://schemas.microsoft.com/office/drawing/2014/chart" uri="{C3380CC4-5D6E-409C-BE32-E72D297353CC}">
                <c16:uniqueId val="{0000005F-A73C-42C9-90C8-AEDE61438805}"/>
              </c:ext>
            </c:extLst>
          </c:dPt>
          <c:dPt>
            <c:idx val="6"/>
            <c:marker>
              <c:symbol val="diamond"/>
              <c:size val="7"/>
            </c:marker>
            <c:bubble3D val="0"/>
            <c:extLst>
              <c:ext xmlns:c16="http://schemas.microsoft.com/office/drawing/2014/chart" uri="{C3380CC4-5D6E-409C-BE32-E72D297353CC}">
                <c16:uniqueId val="{00000060-A73C-42C9-90C8-AEDE61438805}"/>
              </c:ext>
            </c:extLst>
          </c:dPt>
          <c:dPt>
            <c:idx val="7"/>
            <c:marker>
              <c:symbol val="diamond"/>
              <c:size val="7"/>
            </c:marker>
            <c:bubble3D val="0"/>
            <c:extLst>
              <c:ext xmlns:c16="http://schemas.microsoft.com/office/drawing/2014/chart" uri="{C3380CC4-5D6E-409C-BE32-E72D297353CC}">
                <c16:uniqueId val="{00000061-A73C-42C9-90C8-AEDE61438805}"/>
              </c:ext>
            </c:extLst>
          </c:dPt>
          <c:dPt>
            <c:idx val="8"/>
            <c:marker>
              <c:symbol val="diamond"/>
              <c:size val="7"/>
            </c:marker>
            <c:bubble3D val="0"/>
            <c:extLst>
              <c:ext xmlns:c16="http://schemas.microsoft.com/office/drawing/2014/chart" uri="{C3380CC4-5D6E-409C-BE32-E72D297353CC}">
                <c16:uniqueId val="{00000062-A73C-42C9-90C8-AEDE61438805}"/>
              </c:ext>
            </c:extLst>
          </c:dPt>
          <c:dPt>
            <c:idx val="9"/>
            <c:marker>
              <c:symbol val="diamond"/>
              <c:size val="7"/>
            </c:marker>
            <c:bubble3D val="0"/>
            <c:extLst>
              <c:ext xmlns:c16="http://schemas.microsoft.com/office/drawing/2014/chart" uri="{C3380CC4-5D6E-409C-BE32-E72D297353CC}">
                <c16:uniqueId val="{00000063-A73C-42C9-90C8-AEDE61438805}"/>
              </c:ext>
            </c:extLst>
          </c:dPt>
          <c:dPt>
            <c:idx val="10"/>
            <c:marker>
              <c:symbol val="diamond"/>
              <c:size val="7"/>
            </c:marker>
            <c:bubble3D val="0"/>
            <c:extLst>
              <c:ext xmlns:c16="http://schemas.microsoft.com/office/drawing/2014/chart" uri="{C3380CC4-5D6E-409C-BE32-E72D297353CC}">
                <c16:uniqueId val="{00000064-A73C-42C9-90C8-AEDE61438805}"/>
              </c:ext>
            </c:extLst>
          </c:dPt>
          <c:dPt>
            <c:idx val="11"/>
            <c:marker>
              <c:symbol val="diamond"/>
              <c:size val="7"/>
            </c:marker>
            <c:bubble3D val="0"/>
            <c:extLst>
              <c:ext xmlns:c16="http://schemas.microsoft.com/office/drawing/2014/chart" uri="{C3380CC4-5D6E-409C-BE32-E72D297353CC}">
                <c16:uniqueId val="{00000065-A73C-42C9-90C8-AEDE61438805}"/>
              </c:ext>
            </c:extLst>
          </c:dPt>
          <c:dPt>
            <c:idx val="12"/>
            <c:marker>
              <c:symbol val="diamond"/>
              <c:size val="7"/>
            </c:marker>
            <c:bubble3D val="0"/>
            <c:extLst>
              <c:ext xmlns:c16="http://schemas.microsoft.com/office/drawing/2014/chart" uri="{C3380CC4-5D6E-409C-BE32-E72D297353CC}">
                <c16:uniqueId val="{00000066-A73C-42C9-90C8-AEDE61438805}"/>
              </c:ext>
            </c:extLst>
          </c:dPt>
          <c:dPt>
            <c:idx val="13"/>
            <c:marker>
              <c:symbol val="diamond"/>
              <c:size val="7"/>
            </c:marker>
            <c:bubble3D val="0"/>
            <c:extLst>
              <c:ext xmlns:c16="http://schemas.microsoft.com/office/drawing/2014/chart" uri="{C3380CC4-5D6E-409C-BE32-E72D297353CC}">
                <c16:uniqueId val="{00000067-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Sheet1!$A$8:$N$8</c:f>
              <c:numCache>
                <c:formatCode>General</c:formatCode>
                <c:ptCount val="14"/>
                <c:pt idx="0">
                  <c:v>10.1</c:v>
                </c:pt>
                <c:pt idx="1">
                  <c:v>10.5</c:v>
                </c:pt>
                <c:pt idx="2">
                  <c:v>9.8000000000000007</c:v>
                </c:pt>
                <c:pt idx="3">
                  <c:v>9.8000000000000007</c:v>
                </c:pt>
                <c:pt idx="4">
                  <c:v>9.3000000000000007</c:v>
                </c:pt>
                <c:pt idx="5">
                  <c:v>9.9</c:v>
                </c:pt>
                <c:pt idx="6">
                  <c:v>9.6</c:v>
                </c:pt>
                <c:pt idx="7">
                  <c:v>9.4</c:v>
                </c:pt>
                <c:pt idx="8">
                  <c:v>9</c:v>
                </c:pt>
                <c:pt idx="9">
                  <c:v>8.5</c:v>
                </c:pt>
                <c:pt idx="10">
                  <c:v>9.1999999999999993</c:v>
                </c:pt>
                <c:pt idx="11">
                  <c:v>9.5</c:v>
                </c:pt>
                <c:pt idx="12">
                  <c:v>9.4</c:v>
                </c:pt>
                <c:pt idx="13">
                  <c:v>9.3000000000000007</c:v>
                </c:pt>
              </c:numCache>
            </c:numRef>
          </c:yVal>
          <c:smooth val="0"/>
          <c:extLst>
            <c:ext xmlns:c16="http://schemas.microsoft.com/office/drawing/2014/chart" uri="{C3380CC4-5D6E-409C-BE32-E72D297353CC}">
              <c16:uniqueId val="{00000068-A73C-42C9-90C8-AEDE61438805}"/>
            </c:ext>
          </c:extLst>
        </c:ser>
        <c:ser>
          <c:idx val="7"/>
          <c:order val="7"/>
          <c:spPr>
            <a:ln w="38100" algn="ctr">
              <a:solidFill>
                <a:srgbClr val="C30C3E"/>
              </a:solidFill>
              <a:prstDash val="solid"/>
            </a:ln>
          </c:spPr>
          <c:marker>
            <c:symbol val="circle"/>
            <c:size val="7"/>
            <c:spPr>
              <a:solidFill>
                <a:srgbClr val="C30C3E"/>
              </a:solidFill>
              <a:ln w="9525" algn="ctr">
                <a:solidFill>
                  <a:srgbClr val="C30C3E"/>
                </a:solidFill>
                <a:prstDash val="solid"/>
              </a:ln>
            </c:spPr>
          </c:marker>
          <c:dPt>
            <c:idx val="0"/>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9-A73C-42C9-90C8-AEDE61438805}"/>
              </c:ext>
            </c:extLst>
          </c:dPt>
          <c:dPt>
            <c:idx val="1"/>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A-A73C-42C9-90C8-AEDE61438805}"/>
              </c:ext>
            </c:extLst>
          </c:dPt>
          <c:dPt>
            <c:idx val="2"/>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B-A73C-42C9-90C8-AEDE61438805}"/>
              </c:ext>
            </c:extLst>
          </c:dPt>
          <c:dPt>
            <c:idx val="3"/>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C-A73C-42C9-90C8-AEDE61438805}"/>
              </c:ext>
            </c:extLst>
          </c:dPt>
          <c:dPt>
            <c:idx val="4"/>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D-A73C-42C9-90C8-AEDE61438805}"/>
              </c:ext>
            </c:extLst>
          </c:dPt>
          <c:dPt>
            <c:idx val="5"/>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E-A73C-42C9-90C8-AEDE61438805}"/>
              </c:ext>
            </c:extLst>
          </c:dPt>
          <c:dPt>
            <c:idx val="6"/>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F-A73C-42C9-90C8-AEDE61438805}"/>
              </c:ext>
            </c:extLst>
          </c:dPt>
          <c:dPt>
            <c:idx val="7"/>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70-A73C-42C9-90C8-AEDE61438805}"/>
              </c:ext>
            </c:extLst>
          </c:dPt>
          <c:dPt>
            <c:idx val="8"/>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71-A73C-42C9-90C8-AEDE61438805}"/>
              </c:ext>
            </c:extLst>
          </c:dPt>
          <c:dPt>
            <c:idx val="9"/>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72-A73C-42C9-90C8-AEDE61438805}"/>
              </c:ext>
            </c:extLst>
          </c:dPt>
          <c:dPt>
            <c:idx val="10"/>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73-A73C-42C9-90C8-AEDE61438805}"/>
              </c:ext>
            </c:extLst>
          </c:dPt>
          <c:dPt>
            <c:idx val="11"/>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74-A73C-42C9-90C8-AEDE61438805}"/>
              </c:ext>
            </c:extLst>
          </c:dPt>
          <c:dPt>
            <c:idx val="12"/>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75-A73C-42C9-90C8-AEDE61438805}"/>
              </c:ext>
            </c:extLst>
          </c:dPt>
          <c:dPt>
            <c:idx val="13"/>
            <c:marker>
              <c:symbol val="diamond"/>
              <c:size val="12"/>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76-A73C-42C9-90C8-AEDE61438805}"/>
              </c:ext>
            </c:extLst>
          </c:dPt>
          <c:dLbls>
            <c:dLbl>
              <c:idx val="13"/>
              <c:layout>
                <c:manualLayout>
                  <c:x val="0"/>
                  <c:y val="-4.8310610551274454E-2"/>
                </c:manualLayout>
              </c:layout>
              <c:numFmt formatCode="#,##0.0;&quot;-&quot;#,##0.0" sourceLinked="0"/>
              <c:spPr>
                <a:noFill/>
                <a:ln>
                  <a:noFill/>
                </a:ln>
              </c:spPr>
              <c:txPr>
                <a:bodyPr wrap="none"/>
                <a:lstStyle/>
                <a:p>
                  <a:pPr>
                    <a:defRPr sz="1600" b="1" kern="1200">
                      <a:solidFill>
                        <a:srgbClr val="FF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76-A73C-42C9-90C8-AEDE6143880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Sheet1!$A$9:$N$9</c:f>
              <c:numCache>
                <c:formatCode>General</c:formatCode>
                <c:ptCount val="14"/>
                <c:pt idx="0">
                  <c:v>38.6</c:v>
                </c:pt>
                <c:pt idx="1">
                  <c:v>37.200000000000003</c:v>
                </c:pt>
                <c:pt idx="2">
                  <c:v>35.200000000000003</c:v>
                </c:pt>
                <c:pt idx="3">
                  <c:v>37</c:v>
                </c:pt>
                <c:pt idx="4">
                  <c:v>36.700000000000003</c:v>
                </c:pt>
                <c:pt idx="5">
                  <c:v>36.1</c:v>
                </c:pt>
                <c:pt idx="6">
                  <c:v>35.9</c:v>
                </c:pt>
                <c:pt idx="7">
                  <c:v>32.5</c:v>
                </c:pt>
                <c:pt idx="8">
                  <c:v>32.200000000000003</c:v>
                </c:pt>
                <c:pt idx="9">
                  <c:v>34.200000000000003</c:v>
                </c:pt>
                <c:pt idx="10">
                  <c:v>32.799999999999997</c:v>
                </c:pt>
                <c:pt idx="11">
                  <c:v>30.8</c:v>
                </c:pt>
                <c:pt idx="12">
                  <c:v>30</c:v>
                </c:pt>
                <c:pt idx="13">
                  <c:v>26.8</c:v>
                </c:pt>
              </c:numCache>
            </c:numRef>
          </c:yVal>
          <c:smooth val="0"/>
          <c:extLst>
            <c:ext xmlns:c16="http://schemas.microsoft.com/office/drawing/2014/chart" uri="{C3380CC4-5D6E-409C-BE32-E72D297353CC}">
              <c16:uniqueId val="{00000077-A73C-42C9-90C8-AEDE61438805}"/>
            </c:ext>
          </c:extLst>
        </c:ser>
        <c:ser>
          <c:idx val="8"/>
          <c:order val="8"/>
          <c:spPr>
            <a:ln w="28575" algn="ctr">
              <a:solidFill>
                <a:srgbClr val="F49C4D"/>
              </a:solidFill>
              <a:prstDash val="solid"/>
            </a:ln>
          </c:spPr>
          <c:marker>
            <c:symbol val="circle"/>
            <c:size val="7"/>
            <c:spPr>
              <a:solidFill>
                <a:srgbClr val="F49C4D"/>
              </a:solidFill>
              <a:ln w="9525" algn="ctr">
                <a:solidFill>
                  <a:srgbClr val="F49C4D"/>
                </a:solidFill>
                <a:prstDash val="solid"/>
              </a:ln>
            </c:spPr>
          </c:marker>
          <c:dPt>
            <c:idx val="0"/>
            <c:marker>
              <c:symbol val="none"/>
            </c:marker>
            <c:bubble3D val="0"/>
            <c:extLst>
              <c:ext xmlns:c16="http://schemas.microsoft.com/office/drawing/2014/chart" uri="{C3380CC4-5D6E-409C-BE32-E72D297353CC}">
                <c16:uniqueId val="{00000078-A73C-42C9-90C8-AEDE61438805}"/>
              </c:ext>
            </c:extLst>
          </c:dPt>
          <c:dPt>
            <c:idx val="1"/>
            <c:marker>
              <c:symbol val="none"/>
            </c:marker>
            <c:bubble3D val="0"/>
            <c:extLst>
              <c:ext xmlns:c16="http://schemas.microsoft.com/office/drawing/2014/chart" uri="{C3380CC4-5D6E-409C-BE32-E72D297353CC}">
                <c16:uniqueId val="{00000079-A73C-42C9-90C8-AEDE61438805}"/>
              </c:ext>
            </c:extLst>
          </c:dPt>
          <c:dPt>
            <c:idx val="2"/>
            <c:marker>
              <c:symbol val="none"/>
            </c:marker>
            <c:bubble3D val="0"/>
            <c:extLst>
              <c:ext xmlns:c16="http://schemas.microsoft.com/office/drawing/2014/chart" uri="{C3380CC4-5D6E-409C-BE32-E72D297353CC}">
                <c16:uniqueId val="{0000007A-A73C-42C9-90C8-AEDE61438805}"/>
              </c:ext>
            </c:extLst>
          </c:dPt>
          <c:dPt>
            <c:idx val="3"/>
            <c:marker>
              <c:symbol val="none"/>
            </c:marker>
            <c:bubble3D val="0"/>
            <c:extLst>
              <c:ext xmlns:c16="http://schemas.microsoft.com/office/drawing/2014/chart" uri="{C3380CC4-5D6E-409C-BE32-E72D297353CC}">
                <c16:uniqueId val="{0000007B-A73C-42C9-90C8-AEDE61438805}"/>
              </c:ext>
            </c:extLst>
          </c:dPt>
          <c:dPt>
            <c:idx val="4"/>
            <c:marker>
              <c:symbol val="none"/>
            </c:marker>
            <c:bubble3D val="0"/>
            <c:extLst>
              <c:ext xmlns:c16="http://schemas.microsoft.com/office/drawing/2014/chart" uri="{C3380CC4-5D6E-409C-BE32-E72D297353CC}">
                <c16:uniqueId val="{0000007C-A73C-42C9-90C8-AEDE61438805}"/>
              </c:ext>
            </c:extLst>
          </c:dPt>
          <c:dPt>
            <c:idx val="5"/>
            <c:marker>
              <c:symbol val="none"/>
            </c:marker>
            <c:bubble3D val="0"/>
            <c:extLst>
              <c:ext xmlns:c16="http://schemas.microsoft.com/office/drawing/2014/chart" uri="{C3380CC4-5D6E-409C-BE32-E72D297353CC}">
                <c16:uniqueId val="{0000007D-A73C-42C9-90C8-AEDE61438805}"/>
              </c:ext>
            </c:extLst>
          </c:dPt>
          <c:dPt>
            <c:idx val="6"/>
            <c:marker>
              <c:symbol val="none"/>
            </c:marker>
            <c:bubble3D val="0"/>
            <c:extLst>
              <c:ext xmlns:c16="http://schemas.microsoft.com/office/drawing/2014/chart" uri="{C3380CC4-5D6E-409C-BE32-E72D297353CC}">
                <c16:uniqueId val="{0000007E-A73C-42C9-90C8-AEDE61438805}"/>
              </c:ext>
            </c:extLst>
          </c:dPt>
          <c:dPt>
            <c:idx val="7"/>
            <c:marker>
              <c:symbol val="none"/>
            </c:marker>
            <c:bubble3D val="0"/>
            <c:extLst>
              <c:ext xmlns:c16="http://schemas.microsoft.com/office/drawing/2014/chart" uri="{C3380CC4-5D6E-409C-BE32-E72D297353CC}">
                <c16:uniqueId val="{0000007F-A73C-42C9-90C8-AEDE61438805}"/>
              </c:ext>
            </c:extLst>
          </c:dPt>
          <c:dPt>
            <c:idx val="8"/>
            <c:marker>
              <c:symbol val="none"/>
            </c:marker>
            <c:bubble3D val="0"/>
            <c:extLst>
              <c:ext xmlns:c16="http://schemas.microsoft.com/office/drawing/2014/chart" uri="{C3380CC4-5D6E-409C-BE32-E72D297353CC}">
                <c16:uniqueId val="{00000080-A73C-42C9-90C8-AEDE61438805}"/>
              </c:ext>
            </c:extLst>
          </c:dPt>
          <c:dPt>
            <c:idx val="9"/>
            <c:marker>
              <c:symbol val="none"/>
            </c:marker>
            <c:bubble3D val="0"/>
            <c:extLst>
              <c:ext xmlns:c16="http://schemas.microsoft.com/office/drawing/2014/chart" uri="{C3380CC4-5D6E-409C-BE32-E72D297353CC}">
                <c16:uniqueId val="{00000081-A73C-42C9-90C8-AEDE61438805}"/>
              </c:ext>
            </c:extLst>
          </c:dPt>
          <c:dPt>
            <c:idx val="10"/>
            <c:marker>
              <c:symbol val="none"/>
            </c:marker>
            <c:bubble3D val="0"/>
            <c:extLst>
              <c:ext xmlns:c16="http://schemas.microsoft.com/office/drawing/2014/chart" uri="{C3380CC4-5D6E-409C-BE32-E72D297353CC}">
                <c16:uniqueId val="{00000082-A73C-42C9-90C8-AEDE61438805}"/>
              </c:ext>
            </c:extLst>
          </c:dPt>
          <c:dPt>
            <c:idx val="11"/>
            <c:marker>
              <c:symbol val="none"/>
            </c:marker>
            <c:bubble3D val="0"/>
            <c:extLst>
              <c:ext xmlns:c16="http://schemas.microsoft.com/office/drawing/2014/chart" uri="{C3380CC4-5D6E-409C-BE32-E72D297353CC}">
                <c16:uniqueId val="{00000083-A73C-42C9-90C8-AEDE61438805}"/>
              </c:ext>
            </c:extLst>
          </c:dPt>
          <c:dPt>
            <c:idx val="12"/>
            <c:marker>
              <c:symbol val="none"/>
            </c:marker>
            <c:bubble3D val="0"/>
            <c:extLst>
              <c:ext xmlns:c16="http://schemas.microsoft.com/office/drawing/2014/chart" uri="{C3380CC4-5D6E-409C-BE32-E72D297353CC}">
                <c16:uniqueId val="{00000084-A73C-42C9-90C8-AEDE61438805}"/>
              </c:ext>
            </c:extLst>
          </c:dPt>
          <c:dPt>
            <c:idx val="13"/>
            <c:marker>
              <c:symbol val="none"/>
            </c:marker>
            <c:bubble3D val="0"/>
            <c:extLst>
              <c:ext xmlns:c16="http://schemas.microsoft.com/office/drawing/2014/chart" uri="{C3380CC4-5D6E-409C-BE32-E72D297353CC}">
                <c16:uniqueId val="{00000085-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Sheet1!$A$10:$N$10</c:f>
              <c:numCache>
                <c:formatCode>General</c:formatCode>
                <c:ptCount val="14"/>
                <c:pt idx="0">
                  <c:v>0.1</c:v>
                </c:pt>
                <c:pt idx="1">
                  <c:v>0.1</c:v>
                </c:pt>
                <c:pt idx="2">
                  <c:v>0.1</c:v>
                </c:pt>
                <c:pt idx="3">
                  <c:v>0.1</c:v>
                </c:pt>
                <c:pt idx="4">
                  <c:v>0.1</c:v>
                </c:pt>
                <c:pt idx="5">
                  <c:v>0.1</c:v>
                </c:pt>
                <c:pt idx="6">
                  <c:v>0.1</c:v>
                </c:pt>
                <c:pt idx="7">
                  <c:v>0.1</c:v>
                </c:pt>
                <c:pt idx="8">
                  <c:v>0.1</c:v>
                </c:pt>
                <c:pt idx="9">
                  <c:v>0.1</c:v>
                </c:pt>
                <c:pt idx="10">
                  <c:v>0.1</c:v>
                </c:pt>
                <c:pt idx="11">
                  <c:v>0.1</c:v>
                </c:pt>
                <c:pt idx="12">
                  <c:v>0.1</c:v>
                </c:pt>
                <c:pt idx="13">
                  <c:v>0.1</c:v>
                </c:pt>
              </c:numCache>
            </c:numRef>
          </c:yVal>
          <c:smooth val="0"/>
          <c:extLst>
            <c:ext xmlns:c16="http://schemas.microsoft.com/office/drawing/2014/chart" uri="{C3380CC4-5D6E-409C-BE32-E72D297353CC}">
              <c16:uniqueId val="{00000086-A73C-42C9-90C8-AEDE61438805}"/>
            </c:ext>
          </c:extLst>
        </c:ser>
        <c:ser>
          <c:idx val="9"/>
          <c:order val="9"/>
          <c:spPr>
            <a:ln w="28575" algn="ctr">
              <a:solidFill>
                <a:schemeClr val="accent3"/>
              </a:solidFill>
              <a:prstDash val="solid"/>
            </a:ln>
          </c:spPr>
          <c:marker>
            <c:symbol val="circle"/>
            <c:size val="7"/>
            <c:spPr>
              <a:solidFill>
                <a:schemeClr val="accent3"/>
              </a:solidFill>
              <a:ln w="9525" algn="ctr">
                <a:solidFill>
                  <a:schemeClr val="accent3"/>
                </a:solidFill>
                <a:prstDash val="solid"/>
              </a:ln>
            </c:spPr>
          </c:marker>
          <c:dPt>
            <c:idx val="0"/>
            <c:marker>
              <c:symbol val="none"/>
            </c:marker>
            <c:bubble3D val="0"/>
            <c:extLst>
              <c:ext xmlns:c16="http://schemas.microsoft.com/office/drawing/2014/chart" uri="{C3380CC4-5D6E-409C-BE32-E72D297353CC}">
                <c16:uniqueId val="{00000087-A73C-42C9-90C8-AEDE61438805}"/>
              </c:ext>
            </c:extLst>
          </c:dPt>
          <c:dPt>
            <c:idx val="1"/>
            <c:marker>
              <c:symbol val="none"/>
            </c:marker>
            <c:bubble3D val="0"/>
            <c:extLst>
              <c:ext xmlns:c16="http://schemas.microsoft.com/office/drawing/2014/chart" uri="{C3380CC4-5D6E-409C-BE32-E72D297353CC}">
                <c16:uniqueId val="{00000088-A73C-42C9-90C8-AEDE61438805}"/>
              </c:ext>
            </c:extLst>
          </c:dPt>
          <c:dPt>
            <c:idx val="2"/>
            <c:marker>
              <c:symbol val="none"/>
            </c:marker>
            <c:bubble3D val="0"/>
            <c:extLst>
              <c:ext xmlns:c16="http://schemas.microsoft.com/office/drawing/2014/chart" uri="{C3380CC4-5D6E-409C-BE32-E72D297353CC}">
                <c16:uniqueId val="{00000089-A73C-42C9-90C8-AEDE61438805}"/>
              </c:ext>
            </c:extLst>
          </c:dPt>
          <c:dPt>
            <c:idx val="3"/>
            <c:marker>
              <c:symbol val="none"/>
            </c:marker>
            <c:bubble3D val="0"/>
            <c:extLst>
              <c:ext xmlns:c16="http://schemas.microsoft.com/office/drawing/2014/chart" uri="{C3380CC4-5D6E-409C-BE32-E72D297353CC}">
                <c16:uniqueId val="{0000008A-A73C-42C9-90C8-AEDE61438805}"/>
              </c:ext>
            </c:extLst>
          </c:dPt>
          <c:dPt>
            <c:idx val="4"/>
            <c:marker>
              <c:symbol val="none"/>
            </c:marker>
            <c:bubble3D val="0"/>
            <c:extLst>
              <c:ext xmlns:c16="http://schemas.microsoft.com/office/drawing/2014/chart" uri="{C3380CC4-5D6E-409C-BE32-E72D297353CC}">
                <c16:uniqueId val="{0000008B-A73C-42C9-90C8-AEDE61438805}"/>
              </c:ext>
            </c:extLst>
          </c:dPt>
          <c:dPt>
            <c:idx val="5"/>
            <c:marker>
              <c:symbol val="none"/>
            </c:marker>
            <c:bubble3D val="0"/>
            <c:extLst>
              <c:ext xmlns:c16="http://schemas.microsoft.com/office/drawing/2014/chart" uri="{C3380CC4-5D6E-409C-BE32-E72D297353CC}">
                <c16:uniqueId val="{0000008C-A73C-42C9-90C8-AEDE61438805}"/>
              </c:ext>
            </c:extLst>
          </c:dPt>
          <c:dPt>
            <c:idx val="6"/>
            <c:marker>
              <c:symbol val="none"/>
            </c:marker>
            <c:bubble3D val="0"/>
            <c:extLst>
              <c:ext xmlns:c16="http://schemas.microsoft.com/office/drawing/2014/chart" uri="{C3380CC4-5D6E-409C-BE32-E72D297353CC}">
                <c16:uniqueId val="{0000008D-A73C-42C9-90C8-AEDE61438805}"/>
              </c:ext>
            </c:extLst>
          </c:dPt>
          <c:dPt>
            <c:idx val="7"/>
            <c:marker>
              <c:symbol val="none"/>
            </c:marker>
            <c:bubble3D val="0"/>
            <c:extLst>
              <c:ext xmlns:c16="http://schemas.microsoft.com/office/drawing/2014/chart" uri="{C3380CC4-5D6E-409C-BE32-E72D297353CC}">
                <c16:uniqueId val="{0000008E-A73C-42C9-90C8-AEDE61438805}"/>
              </c:ext>
            </c:extLst>
          </c:dPt>
          <c:dPt>
            <c:idx val="8"/>
            <c:marker>
              <c:symbol val="none"/>
            </c:marker>
            <c:bubble3D val="0"/>
            <c:extLst>
              <c:ext xmlns:c16="http://schemas.microsoft.com/office/drawing/2014/chart" uri="{C3380CC4-5D6E-409C-BE32-E72D297353CC}">
                <c16:uniqueId val="{0000008F-A73C-42C9-90C8-AEDE61438805}"/>
              </c:ext>
            </c:extLst>
          </c:dPt>
          <c:dPt>
            <c:idx val="9"/>
            <c:marker>
              <c:symbol val="none"/>
            </c:marker>
            <c:bubble3D val="0"/>
            <c:extLst>
              <c:ext xmlns:c16="http://schemas.microsoft.com/office/drawing/2014/chart" uri="{C3380CC4-5D6E-409C-BE32-E72D297353CC}">
                <c16:uniqueId val="{00000090-A73C-42C9-90C8-AEDE61438805}"/>
              </c:ext>
            </c:extLst>
          </c:dPt>
          <c:dPt>
            <c:idx val="10"/>
            <c:marker>
              <c:symbol val="none"/>
            </c:marker>
            <c:bubble3D val="0"/>
            <c:extLst>
              <c:ext xmlns:c16="http://schemas.microsoft.com/office/drawing/2014/chart" uri="{C3380CC4-5D6E-409C-BE32-E72D297353CC}">
                <c16:uniqueId val="{00000091-A73C-42C9-90C8-AEDE61438805}"/>
              </c:ext>
            </c:extLst>
          </c:dPt>
          <c:dPt>
            <c:idx val="11"/>
            <c:marker>
              <c:symbol val="none"/>
            </c:marker>
            <c:bubble3D val="0"/>
            <c:extLst>
              <c:ext xmlns:c16="http://schemas.microsoft.com/office/drawing/2014/chart" uri="{C3380CC4-5D6E-409C-BE32-E72D297353CC}">
                <c16:uniqueId val="{00000092-A73C-42C9-90C8-AEDE61438805}"/>
              </c:ext>
            </c:extLst>
          </c:dPt>
          <c:dPt>
            <c:idx val="12"/>
            <c:marker>
              <c:symbol val="none"/>
            </c:marker>
            <c:bubble3D val="0"/>
            <c:extLst>
              <c:ext xmlns:c16="http://schemas.microsoft.com/office/drawing/2014/chart" uri="{C3380CC4-5D6E-409C-BE32-E72D297353CC}">
                <c16:uniqueId val="{00000093-A73C-42C9-90C8-AEDE61438805}"/>
              </c:ext>
            </c:extLst>
          </c:dPt>
          <c:dPt>
            <c:idx val="13"/>
            <c:marker>
              <c:symbol val="none"/>
            </c:marker>
            <c:bubble3D val="0"/>
            <c:extLst>
              <c:ext xmlns:c16="http://schemas.microsoft.com/office/drawing/2014/chart" uri="{C3380CC4-5D6E-409C-BE32-E72D297353CC}">
                <c16:uniqueId val="{00000094-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Sheet1!$A$11:$N$11</c:f>
              <c:numCache>
                <c:formatCode>General</c:formatCode>
                <c:ptCount val="14"/>
                <c:pt idx="0">
                  <c:v>1.1000000000000001</c:v>
                </c:pt>
                <c:pt idx="1">
                  <c:v>1</c:v>
                </c:pt>
                <c:pt idx="2">
                  <c:v>0.9</c:v>
                </c:pt>
                <c:pt idx="3">
                  <c:v>1</c:v>
                </c:pt>
                <c:pt idx="4">
                  <c:v>0.8</c:v>
                </c:pt>
                <c:pt idx="5">
                  <c:v>0.9</c:v>
                </c:pt>
                <c:pt idx="6">
                  <c:v>0.9</c:v>
                </c:pt>
                <c:pt idx="7">
                  <c:v>0.8</c:v>
                </c:pt>
                <c:pt idx="8">
                  <c:v>0.9</c:v>
                </c:pt>
                <c:pt idx="9">
                  <c:v>0.8</c:v>
                </c:pt>
                <c:pt idx="10">
                  <c:v>0.8</c:v>
                </c:pt>
                <c:pt idx="11">
                  <c:v>0.8</c:v>
                </c:pt>
                <c:pt idx="12">
                  <c:v>0.8</c:v>
                </c:pt>
                <c:pt idx="13">
                  <c:v>0.9</c:v>
                </c:pt>
              </c:numCache>
            </c:numRef>
          </c:yVal>
          <c:smooth val="0"/>
          <c:extLst>
            <c:ext xmlns:c16="http://schemas.microsoft.com/office/drawing/2014/chart" uri="{C3380CC4-5D6E-409C-BE32-E72D297353CC}">
              <c16:uniqueId val="{00000095-A73C-42C9-90C8-AEDE61438805}"/>
            </c:ext>
          </c:extLst>
        </c:ser>
        <c:ser>
          <c:idx val="10"/>
          <c:order val="10"/>
          <c:spPr>
            <a:ln w="28575" algn="ctr">
              <a:solidFill>
                <a:srgbClr val="85FF82"/>
              </a:solidFill>
              <a:prstDash val="solid"/>
            </a:ln>
          </c:spPr>
          <c:marker>
            <c:symbol val="circle"/>
            <c:size val="7"/>
            <c:spPr>
              <a:solidFill>
                <a:srgbClr val="85FF82"/>
              </a:solidFill>
              <a:ln w="9525" algn="ctr">
                <a:solidFill>
                  <a:srgbClr val="85FF82"/>
                </a:solidFill>
                <a:prstDash val="solid"/>
              </a:ln>
            </c:spPr>
          </c:marker>
          <c:dPt>
            <c:idx val="0"/>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6-A73C-42C9-90C8-AEDE61438805}"/>
              </c:ext>
            </c:extLst>
          </c:dPt>
          <c:dPt>
            <c:idx val="1"/>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7-A73C-42C9-90C8-AEDE61438805}"/>
              </c:ext>
            </c:extLst>
          </c:dPt>
          <c:dPt>
            <c:idx val="2"/>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8-A73C-42C9-90C8-AEDE61438805}"/>
              </c:ext>
            </c:extLst>
          </c:dPt>
          <c:dPt>
            <c:idx val="3"/>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9-A73C-42C9-90C8-AEDE61438805}"/>
              </c:ext>
            </c:extLst>
          </c:dPt>
          <c:dPt>
            <c:idx val="4"/>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A-A73C-42C9-90C8-AEDE61438805}"/>
              </c:ext>
            </c:extLst>
          </c:dPt>
          <c:dPt>
            <c:idx val="5"/>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B-A73C-42C9-90C8-AEDE61438805}"/>
              </c:ext>
            </c:extLst>
          </c:dPt>
          <c:dPt>
            <c:idx val="6"/>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C-A73C-42C9-90C8-AEDE61438805}"/>
              </c:ext>
            </c:extLst>
          </c:dPt>
          <c:dPt>
            <c:idx val="7"/>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D-A73C-42C9-90C8-AEDE61438805}"/>
              </c:ext>
            </c:extLst>
          </c:dPt>
          <c:dPt>
            <c:idx val="8"/>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E-A73C-42C9-90C8-AEDE61438805}"/>
              </c:ext>
            </c:extLst>
          </c:dPt>
          <c:dPt>
            <c:idx val="9"/>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9F-A73C-42C9-90C8-AEDE61438805}"/>
              </c:ext>
            </c:extLst>
          </c:dPt>
          <c:dPt>
            <c:idx val="10"/>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A0-A73C-42C9-90C8-AEDE61438805}"/>
              </c:ext>
            </c:extLst>
          </c:dPt>
          <c:dPt>
            <c:idx val="11"/>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A1-A73C-42C9-90C8-AEDE61438805}"/>
              </c:ext>
            </c:extLst>
          </c:dPt>
          <c:dPt>
            <c:idx val="12"/>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A2-A73C-42C9-90C8-AEDE61438805}"/>
              </c:ext>
            </c:extLst>
          </c:dPt>
          <c:dPt>
            <c:idx val="13"/>
            <c:marker>
              <c:symbol val="triangle"/>
              <c:size val="7"/>
              <c:spPr>
                <a:solidFill>
                  <a:schemeClr val="tx2"/>
                </a:solidFill>
                <a:ln w="9525" algn="ctr">
                  <a:solidFill>
                    <a:schemeClr val="tx2"/>
                  </a:solidFill>
                  <a:prstDash val="solid"/>
                </a:ln>
              </c:spPr>
            </c:marker>
            <c:bubble3D val="0"/>
            <c:extLst>
              <c:ext xmlns:c16="http://schemas.microsoft.com/office/drawing/2014/chart" uri="{C3380CC4-5D6E-409C-BE32-E72D297353CC}">
                <c16:uniqueId val="{000000A3-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Sheet1!$A$12:$N$12</c:f>
              <c:numCache>
                <c:formatCode>General</c:formatCode>
                <c:ptCount val="14"/>
                <c:pt idx="0">
                  <c:v>6.3</c:v>
                </c:pt>
                <c:pt idx="1">
                  <c:v>6.6</c:v>
                </c:pt>
                <c:pt idx="2">
                  <c:v>6.5</c:v>
                </c:pt>
                <c:pt idx="3">
                  <c:v>6.5</c:v>
                </c:pt>
                <c:pt idx="4">
                  <c:v>6.4</c:v>
                </c:pt>
                <c:pt idx="5">
                  <c:v>6.1</c:v>
                </c:pt>
                <c:pt idx="6">
                  <c:v>6.1</c:v>
                </c:pt>
                <c:pt idx="7">
                  <c:v>6.1</c:v>
                </c:pt>
                <c:pt idx="8">
                  <c:v>5.9</c:v>
                </c:pt>
                <c:pt idx="9">
                  <c:v>5.4</c:v>
                </c:pt>
                <c:pt idx="10">
                  <c:v>5.5</c:v>
                </c:pt>
                <c:pt idx="11">
                  <c:v>5.3</c:v>
                </c:pt>
                <c:pt idx="12">
                  <c:v>5.4</c:v>
                </c:pt>
                <c:pt idx="13">
                  <c:v>5.2</c:v>
                </c:pt>
              </c:numCache>
            </c:numRef>
          </c:yVal>
          <c:smooth val="0"/>
          <c:extLst>
            <c:ext xmlns:c16="http://schemas.microsoft.com/office/drawing/2014/chart" uri="{C3380CC4-5D6E-409C-BE32-E72D297353CC}">
              <c16:uniqueId val="{000000A4-A73C-42C9-90C8-AEDE61438805}"/>
            </c:ext>
          </c:extLst>
        </c:ser>
        <c:ser>
          <c:idx val="11"/>
          <c:order val="11"/>
          <c:spPr>
            <a:ln w="28575" algn="ctr">
              <a:solidFill>
                <a:srgbClr val="AE8B13"/>
              </a:solidFill>
              <a:prstDash val="solid"/>
            </a:ln>
          </c:spPr>
          <c:marker>
            <c:symbol val="circle"/>
            <c:size val="7"/>
            <c:spPr>
              <a:solidFill>
                <a:srgbClr val="AE8B13"/>
              </a:solidFill>
              <a:ln w="9525" algn="ctr">
                <a:solidFill>
                  <a:srgbClr val="AE8B13"/>
                </a:solidFill>
                <a:prstDash val="solid"/>
              </a:ln>
            </c:spPr>
          </c:marker>
          <c:dPt>
            <c:idx val="0"/>
            <c:marker>
              <c:symbol val="none"/>
            </c:marker>
            <c:bubble3D val="0"/>
            <c:extLst>
              <c:ext xmlns:c16="http://schemas.microsoft.com/office/drawing/2014/chart" uri="{C3380CC4-5D6E-409C-BE32-E72D297353CC}">
                <c16:uniqueId val="{000000A5-A73C-42C9-90C8-AEDE61438805}"/>
              </c:ext>
            </c:extLst>
          </c:dPt>
          <c:dPt>
            <c:idx val="1"/>
            <c:marker>
              <c:symbol val="none"/>
            </c:marker>
            <c:bubble3D val="0"/>
            <c:extLst>
              <c:ext xmlns:c16="http://schemas.microsoft.com/office/drawing/2014/chart" uri="{C3380CC4-5D6E-409C-BE32-E72D297353CC}">
                <c16:uniqueId val="{000000A6-A73C-42C9-90C8-AEDE61438805}"/>
              </c:ext>
            </c:extLst>
          </c:dPt>
          <c:dPt>
            <c:idx val="2"/>
            <c:marker>
              <c:symbol val="none"/>
            </c:marker>
            <c:bubble3D val="0"/>
            <c:extLst>
              <c:ext xmlns:c16="http://schemas.microsoft.com/office/drawing/2014/chart" uri="{C3380CC4-5D6E-409C-BE32-E72D297353CC}">
                <c16:uniqueId val="{000000A7-A73C-42C9-90C8-AEDE61438805}"/>
              </c:ext>
            </c:extLst>
          </c:dPt>
          <c:dPt>
            <c:idx val="3"/>
            <c:marker>
              <c:symbol val="none"/>
            </c:marker>
            <c:bubble3D val="0"/>
            <c:extLst>
              <c:ext xmlns:c16="http://schemas.microsoft.com/office/drawing/2014/chart" uri="{C3380CC4-5D6E-409C-BE32-E72D297353CC}">
                <c16:uniqueId val="{000000A8-A73C-42C9-90C8-AEDE61438805}"/>
              </c:ext>
            </c:extLst>
          </c:dPt>
          <c:dPt>
            <c:idx val="4"/>
            <c:marker>
              <c:symbol val="none"/>
            </c:marker>
            <c:bubble3D val="0"/>
            <c:extLst>
              <c:ext xmlns:c16="http://schemas.microsoft.com/office/drawing/2014/chart" uri="{C3380CC4-5D6E-409C-BE32-E72D297353CC}">
                <c16:uniqueId val="{000000A9-A73C-42C9-90C8-AEDE61438805}"/>
              </c:ext>
            </c:extLst>
          </c:dPt>
          <c:dPt>
            <c:idx val="5"/>
            <c:marker>
              <c:symbol val="none"/>
            </c:marker>
            <c:bubble3D val="0"/>
            <c:extLst>
              <c:ext xmlns:c16="http://schemas.microsoft.com/office/drawing/2014/chart" uri="{C3380CC4-5D6E-409C-BE32-E72D297353CC}">
                <c16:uniqueId val="{000000AA-A73C-42C9-90C8-AEDE61438805}"/>
              </c:ext>
            </c:extLst>
          </c:dPt>
          <c:dPt>
            <c:idx val="6"/>
            <c:marker>
              <c:symbol val="none"/>
            </c:marker>
            <c:bubble3D val="0"/>
            <c:extLst>
              <c:ext xmlns:c16="http://schemas.microsoft.com/office/drawing/2014/chart" uri="{C3380CC4-5D6E-409C-BE32-E72D297353CC}">
                <c16:uniqueId val="{000000AB-A73C-42C9-90C8-AEDE61438805}"/>
              </c:ext>
            </c:extLst>
          </c:dPt>
          <c:dPt>
            <c:idx val="7"/>
            <c:marker>
              <c:symbol val="none"/>
            </c:marker>
            <c:bubble3D val="0"/>
            <c:extLst>
              <c:ext xmlns:c16="http://schemas.microsoft.com/office/drawing/2014/chart" uri="{C3380CC4-5D6E-409C-BE32-E72D297353CC}">
                <c16:uniqueId val="{000000AC-A73C-42C9-90C8-AEDE61438805}"/>
              </c:ext>
            </c:extLst>
          </c:dPt>
          <c:dPt>
            <c:idx val="8"/>
            <c:marker>
              <c:symbol val="none"/>
            </c:marker>
            <c:bubble3D val="0"/>
            <c:extLst>
              <c:ext xmlns:c16="http://schemas.microsoft.com/office/drawing/2014/chart" uri="{C3380CC4-5D6E-409C-BE32-E72D297353CC}">
                <c16:uniqueId val="{000000AD-A73C-42C9-90C8-AEDE61438805}"/>
              </c:ext>
            </c:extLst>
          </c:dPt>
          <c:dPt>
            <c:idx val="9"/>
            <c:marker>
              <c:symbol val="none"/>
            </c:marker>
            <c:bubble3D val="0"/>
            <c:extLst>
              <c:ext xmlns:c16="http://schemas.microsoft.com/office/drawing/2014/chart" uri="{C3380CC4-5D6E-409C-BE32-E72D297353CC}">
                <c16:uniqueId val="{000000AE-A73C-42C9-90C8-AEDE61438805}"/>
              </c:ext>
            </c:extLst>
          </c:dPt>
          <c:dPt>
            <c:idx val="10"/>
            <c:marker>
              <c:symbol val="none"/>
            </c:marker>
            <c:bubble3D val="0"/>
            <c:extLst>
              <c:ext xmlns:c16="http://schemas.microsoft.com/office/drawing/2014/chart" uri="{C3380CC4-5D6E-409C-BE32-E72D297353CC}">
                <c16:uniqueId val="{000000AF-A73C-42C9-90C8-AEDE61438805}"/>
              </c:ext>
            </c:extLst>
          </c:dPt>
          <c:dPt>
            <c:idx val="11"/>
            <c:marker>
              <c:symbol val="none"/>
            </c:marker>
            <c:bubble3D val="0"/>
            <c:extLst>
              <c:ext xmlns:c16="http://schemas.microsoft.com/office/drawing/2014/chart" uri="{C3380CC4-5D6E-409C-BE32-E72D297353CC}">
                <c16:uniqueId val="{000000B0-A73C-42C9-90C8-AEDE61438805}"/>
              </c:ext>
            </c:extLst>
          </c:dPt>
          <c:dPt>
            <c:idx val="12"/>
            <c:marker>
              <c:symbol val="none"/>
            </c:marker>
            <c:bubble3D val="0"/>
            <c:extLst>
              <c:ext xmlns:c16="http://schemas.microsoft.com/office/drawing/2014/chart" uri="{C3380CC4-5D6E-409C-BE32-E72D297353CC}">
                <c16:uniqueId val="{000000B1-A73C-42C9-90C8-AEDE61438805}"/>
              </c:ext>
            </c:extLst>
          </c:dPt>
          <c:dPt>
            <c:idx val="13"/>
            <c:marker>
              <c:symbol val="none"/>
            </c:marker>
            <c:bubble3D val="0"/>
            <c:extLst>
              <c:ext xmlns:c16="http://schemas.microsoft.com/office/drawing/2014/chart" uri="{C3380CC4-5D6E-409C-BE32-E72D297353CC}">
                <c16:uniqueId val="{000000B2-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Sheet1!$A$13:$N$13</c:f>
              <c:numCache>
                <c:formatCode>General</c:formatCode>
                <c:ptCount val="14"/>
                <c:pt idx="0">
                  <c:v>10.9</c:v>
                </c:pt>
                <c:pt idx="1">
                  <c:v>11.4</c:v>
                </c:pt>
                <c:pt idx="2">
                  <c:v>11.3</c:v>
                </c:pt>
                <c:pt idx="3">
                  <c:v>11.4</c:v>
                </c:pt>
                <c:pt idx="4">
                  <c:v>10.7</c:v>
                </c:pt>
                <c:pt idx="5">
                  <c:v>10.199999999999999</c:v>
                </c:pt>
                <c:pt idx="6">
                  <c:v>10.199999999999999</c:v>
                </c:pt>
                <c:pt idx="7">
                  <c:v>9.5</c:v>
                </c:pt>
                <c:pt idx="8">
                  <c:v>9</c:v>
                </c:pt>
                <c:pt idx="9">
                  <c:v>8.6</c:v>
                </c:pt>
                <c:pt idx="10">
                  <c:v>8.1</c:v>
                </c:pt>
                <c:pt idx="11">
                  <c:v>8</c:v>
                </c:pt>
                <c:pt idx="12">
                  <c:v>7.8</c:v>
                </c:pt>
                <c:pt idx="13">
                  <c:v>7.6</c:v>
                </c:pt>
              </c:numCache>
            </c:numRef>
          </c:yVal>
          <c:smooth val="0"/>
          <c:extLst>
            <c:ext xmlns:c16="http://schemas.microsoft.com/office/drawing/2014/chart" uri="{C3380CC4-5D6E-409C-BE32-E72D297353CC}">
              <c16:uniqueId val="{000000B3-A73C-42C9-90C8-AEDE61438805}"/>
            </c:ext>
          </c:extLst>
        </c:ser>
        <c:ser>
          <c:idx val="12"/>
          <c:order val="12"/>
          <c:spPr>
            <a:ln w="19050" algn="ctr">
              <a:solidFill>
                <a:srgbClr val="000000"/>
              </a:solidFill>
              <a:prstDash val="solid"/>
            </a:ln>
          </c:spPr>
          <c:marker>
            <c:symbol val="circle"/>
            <c:size val="7"/>
            <c:spPr>
              <a:solidFill>
                <a:srgbClr val="000000"/>
              </a:solidFill>
              <a:ln w="9525" algn="ctr">
                <a:solidFill>
                  <a:srgbClr val="000000"/>
                </a:solidFill>
                <a:prstDash val="solid"/>
              </a:ln>
            </c:spPr>
          </c:marker>
          <c:dPt>
            <c:idx val="0"/>
            <c:marker>
              <c:symbol val="none"/>
            </c:marker>
            <c:bubble3D val="0"/>
            <c:extLst>
              <c:ext xmlns:c16="http://schemas.microsoft.com/office/drawing/2014/chart" uri="{C3380CC4-5D6E-409C-BE32-E72D297353CC}">
                <c16:uniqueId val="{000000B4-A73C-42C9-90C8-AEDE61438805}"/>
              </c:ext>
            </c:extLst>
          </c:dPt>
          <c:dPt>
            <c:idx val="1"/>
            <c:marker>
              <c:symbol val="none"/>
            </c:marker>
            <c:bubble3D val="0"/>
            <c:extLst>
              <c:ext xmlns:c16="http://schemas.microsoft.com/office/drawing/2014/chart" uri="{C3380CC4-5D6E-409C-BE32-E72D297353CC}">
                <c16:uniqueId val="{000000B5-A73C-42C9-90C8-AEDE61438805}"/>
              </c:ext>
            </c:extLst>
          </c:dPt>
          <c:dPt>
            <c:idx val="2"/>
            <c:marker>
              <c:symbol val="none"/>
            </c:marker>
            <c:bubble3D val="0"/>
            <c:extLst>
              <c:ext xmlns:c16="http://schemas.microsoft.com/office/drawing/2014/chart" uri="{C3380CC4-5D6E-409C-BE32-E72D297353CC}">
                <c16:uniqueId val="{000000B6-A73C-42C9-90C8-AEDE61438805}"/>
              </c:ext>
            </c:extLst>
          </c:dPt>
          <c:dPt>
            <c:idx val="3"/>
            <c:marker>
              <c:symbol val="none"/>
            </c:marker>
            <c:bubble3D val="0"/>
            <c:extLst>
              <c:ext xmlns:c16="http://schemas.microsoft.com/office/drawing/2014/chart" uri="{C3380CC4-5D6E-409C-BE32-E72D297353CC}">
                <c16:uniqueId val="{000000B7-A73C-42C9-90C8-AEDE61438805}"/>
              </c:ext>
            </c:extLst>
          </c:dPt>
          <c:dPt>
            <c:idx val="4"/>
            <c:marker>
              <c:symbol val="none"/>
            </c:marker>
            <c:bubble3D val="0"/>
            <c:extLst>
              <c:ext xmlns:c16="http://schemas.microsoft.com/office/drawing/2014/chart" uri="{C3380CC4-5D6E-409C-BE32-E72D297353CC}">
                <c16:uniqueId val="{000000B8-A73C-42C9-90C8-AEDE61438805}"/>
              </c:ext>
            </c:extLst>
          </c:dPt>
          <c:dPt>
            <c:idx val="5"/>
            <c:marker>
              <c:symbol val="none"/>
            </c:marker>
            <c:bubble3D val="0"/>
            <c:extLst>
              <c:ext xmlns:c16="http://schemas.microsoft.com/office/drawing/2014/chart" uri="{C3380CC4-5D6E-409C-BE32-E72D297353CC}">
                <c16:uniqueId val="{000000B9-A73C-42C9-90C8-AEDE61438805}"/>
              </c:ext>
            </c:extLst>
          </c:dPt>
          <c:dPt>
            <c:idx val="6"/>
            <c:marker>
              <c:symbol val="none"/>
            </c:marker>
            <c:bubble3D val="0"/>
            <c:extLst>
              <c:ext xmlns:c16="http://schemas.microsoft.com/office/drawing/2014/chart" uri="{C3380CC4-5D6E-409C-BE32-E72D297353CC}">
                <c16:uniqueId val="{000000BA-A73C-42C9-90C8-AEDE61438805}"/>
              </c:ext>
            </c:extLst>
          </c:dPt>
          <c:dPt>
            <c:idx val="7"/>
            <c:marker>
              <c:symbol val="none"/>
            </c:marker>
            <c:bubble3D val="0"/>
            <c:extLst>
              <c:ext xmlns:c16="http://schemas.microsoft.com/office/drawing/2014/chart" uri="{C3380CC4-5D6E-409C-BE32-E72D297353CC}">
                <c16:uniqueId val="{000000BB-A73C-42C9-90C8-AEDE61438805}"/>
              </c:ext>
            </c:extLst>
          </c:dPt>
          <c:dPt>
            <c:idx val="8"/>
            <c:marker>
              <c:symbol val="none"/>
            </c:marker>
            <c:bubble3D val="0"/>
            <c:extLst>
              <c:ext xmlns:c16="http://schemas.microsoft.com/office/drawing/2014/chart" uri="{C3380CC4-5D6E-409C-BE32-E72D297353CC}">
                <c16:uniqueId val="{000000BC-A73C-42C9-90C8-AEDE61438805}"/>
              </c:ext>
            </c:extLst>
          </c:dPt>
          <c:dPt>
            <c:idx val="9"/>
            <c:marker>
              <c:symbol val="none"/>
            </c:marker>
            <c:bubble3D val="0"/>
            <c:extLst>
              <c:ext xmlns:c16="http://schemas.microsoft.com/office/drawing/2014/chart" uri="{C3380CC4-5D6E-409C-BE32-E72D297353CC}">
                <c16:uniqueId val="{000000BD-A73C-42C9-90C8-AEDE61438805}"/>
              </c:ext>
            </c:extLst>
          </c:dPt>
          <c:dPt>
            <c:idx val="10"/>
            <c:marker>
              <c:symbol val="none"/>
            </c:marker>
            <c:bubble3D val="0"/>
            <c:extLst>
              <c:ext xmlns:c16="http://schemas.microsoft.com/office/drawing/2014/chart" uri="{C3380CC4-5D6E-409C-BE32-E72D297353CC}">
                <c16:uniqueId val="{000000BE-A73C-42C9-90C8-AEDE61438805}"/>
              </c:ext>
            </c:extLst>
          </c:dPt>
          <c:dPt>
            <c:idx val="11"/>
            <c:marker>
              <c:symbol val="none"/>
            </c:marker>
            <c:bubble3D val="0"/>
            <c:extLst>
              <c:ext xmlns:c16="http://schemas.microsoft.com/office/drawing/2014/chart" uri="{C3380CC4-5D6E-409C-BE32-E72D297353CC}">
                <c16:uniqueId val="{000000BF-A73C-42C9-90C8-AEDE61438805}"/>
              </c:ext>
            </c:extLst>
          </c:dPt>
          <c:dPt>
            <c:idx val="12"/>
            <c:marker>
              <c:symbol val="none"/>
            </c:marker>
            <c:bubble3D val="0"/>
            <c:extLst>
              <c:ext xmlns:c16="http://schemas.microsoft.com/office/drawing/2014/chart" uri="{C3380CC4-5D6E-409C-BE32-E72D297353CC}">
                <c16:uniqueId val="{000000C0-A73C-42C9-90C8-AEDE61438805}"/>
              </c:ext>
            </c:extLst>
          </c:dPt>
          <c:dPt>
            <c:idx val="13"/>
            <c:marker>
              <c:symbol val="none"/>
            </c:marker>
            <c:bubble3D val="0"/>
            <c:extLst>
              <c:ext xmlns:c16="http://schemas.microsoft.com/office/drawing/2014/chart" uri="{C3380CC4-5D6E-409C-BE32-E72D297353CC}">
                <c16:uniqueId val="{000000C1-A73C-42C9-90C8-AEDE61438805}"/>
              </c:ext>
            </c:extLst>
          </c:dPt>
          <c:xVal>
            <c:numRef>
              <c:f>Sheet1!$A$1:$N$1</c:f>
              <c:numCache>
                <c:formatCode>General</c:formatCode>
                <c:ptCount val="14"/>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pt idx="13">
                  <c:v>2020</c:v>
                </c:pt>
              </c:numCache>
            </c:numRef>
          </c:xVal>
          <c:yVal>
            <c:numRef>
              <c:f>Sheet1!$A$14:$N$14</c:f>
              <c:numCache>
                <c:formatCode>General</c:formatCode>
                <c:ptCount val="14"/>
                <c:pt idx="0">
                  <c:v>4.8</c:v>
                </c:pt>
                <c:pt idx="1">
                  <c:v>5.0999999999999996</c:v>
                </c:pt>
                <c:pt idx="2">
                  <c:v>5.0999999999999996</c:v>
                </c:pt>
                <c:pt idx="3">
                  <c:v>5.0999999999999996</c:v>
                </c:pt>
                <c:pt idx="4">
                  <c:v>5</c:v>
                </c:pt>
                <c:pt idx="5">
                  <c:v>5.0999999999999996</c:v>
                </c:pt>
                <c:pt idx="6">
                  <c:v>5.0999999999999996</c:v>
                </c:pt>
                <c:pt idx="7">
                  <c:v>4.9000000000000004</c:v>
                </c:pt>
                <c:pt idx="8">
                  <c:v>4.8</c:v>
                </c:pt>
                <c:pt idx="9">
                  <c:v>4.7</c:v>
                </c:pt>
                <c:pt idx="10">
                  <c:v>4.5999999999999996</c:v>
                </c:pt>
                <c:pt idx="11">
                  <c:v>4.0999999999999996</c:v>
                </c:pt>
                <c:pt idx="12">
                  <c:v>3.9</c:v>
                </c:pt>
                <c:pt idx="13">
                  <c:v>3.9</c:v>
                </c:pt>
              </c:numCache>
            </c:numRef>
          </c:yVal>
          <c:smooth val="0"/>
          <c:extLst>
            <c:ext xmlns:c16="http://schemas.microsoft.com/office/drawing/2014/chart" uri="{C3380CC4-5D6E-409C-BE32-E72D297353CC}">
              <c16:uniqueId val="{000000C2-A73C-42C9-90C8-AEDE61438805}"/>
            </c:ext>
          </c:extLst>
        </c:ser>
        <c:dLbls>
          <c:showLegendKey val="0"/>
          <c:showVal val="0"/>
          <c:showCatName val="0"/>
          <c:showSerName val="0"/>
          <c:showPercent val="0"/>
          <c:showBubbleSize val="0"/>
        </c:dLbls>
        <c:axId val="1437560624"/>
        <c:axId val="1"/>
      </c:scatterChart>
      <c:valAx>
        <c:axId val="1437560624"/>
        <c:scaling>
          <c:orientation val="minMax"/>
          <c:max val="2020"/>
          <c:min val="2007"/>
        </c:scaling>
        <c:delete val="0"/>
        <c:axPos val="b"/>
        <c:majorGridlines>
          <c:spPr>
            <a:ln>
              <a:noFill/>
            </a:ln>
          </c:spPr>
        </c:majorGridlines>
        <c:numFmt formatCode="0;&quot;-&quot;0" sourceLinked="0"/>
        <c:majorTickMark val="out"/>
        <c:minorTickMark val="none"/>
        <c:tickLblPos val="nextTo"/>
        <c:spPr>
          <a:ln w="9525" algn="ctr">
            <a:solidFill>
              <a:srgbClr val="803C6B"/>
            </a:solidFill>
            <a:prstDash val="solid"/>
          </a:ln>
        </c:spPr>
        <c:txPr>
          <a:bodyPr wrap="none"/>
          <a:lstStyle/>
          <a:p>
            <a:pPr>
              <a:defRPr sz="1100" kern="1200">
                <a:solidFill>
                  <a:srgbClr val="000000"/>
                </a:solidFill>
                <a:latin typeface="Rockwell"/>
                <a:ea typeface="+mn-ea"/>
                <a:cs typeface="+mn-cs"/>
              </a:defRPr>
            </a:pPr>
            <a:endParaRPr lang="fi-FI"/>
          </a:p>
        </c:txPr>
        <c:crossAx val="1"/>
        <c:crosses val="min"/>
        <c:crossBetween val="midCat"/>
        <c:majorUnit val="1"/>
      </c:valAx>
      <c:valAx>
        <c:axId val="1"/>
        <c:scaling>
          <c:orientation val="minMax"/>
          <c:max val="45"/>
          <c:min val="0"/>
        </c:scaling>
        <c:delete val="0"/>
        <c:axPos val="l"/>
        <c:majorGridlines>
          <c:spPr>
            <a:ln w="3175" algn="ctr">
              <a:solidFill>
                <a:schemeClr val="tx1"/>
              </a:solidFill>
              <a:prstDash val="solid"/>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600" b="1" kern="1200">
                <a:solidFill>
                  <a:srgbClr val="000000"/>
                </a:solidFill>
                <a:latin typeface="Rockwell"/>
                <a:ea typeface="+mn-ea"/>
                <a:cs typeface="+mn-cs"/>
              </a:defRPr>
            </a:pPr>
            <a:endParaRPr lang="fi-FI"/>
          </a:p>
        </c:txPr>
        <c:crossAx val="1437560624"/>
        <c:crosses val="min"/>
        <c:crossBetween val="midCat"/>
        <c:majorUnit val="5"/>
      </c:valAx>
    </c:plotArea>
    <c:plotVisOnly val="0"/>
    <c:dispBlanksAs val="gap"/>
    <c:showDLblsOverMax val="1"/>
  </c:chart>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5577658760520277E-2"/>
          <c:y val="7.4735080870050194E-2"/>
          <c:w val="0.92884468247895946"/>
          <c:h val="0.91076408254322361"/>
        </c:manualLayout>
      </c:layout>
      <c:barChart>
        <c:barDir val="bar"/>
        <c:grouping val="clustered"/>
        <c:varyColors val="0"/>
        <c:ser>
          <c:idx val="0"/>
          <c:order val="0"/>
          <c:spPr>
            <a:solidFill>
              <a:srgbClr val="F49C4D"/>
            </a:solidFill>
            <a:ln w="12700" algn="ctr">
              <a:solidFill>
                <a:schemeClr val="tx1"/>
              </a:solidFill>
              <a:prstDash val="solid"/>
            </a:ln>
          </c:spPr>
          <c:invertIfNegative val="0"/>
          <c:dLbls>
            <c:dLbl>
              <c:idx val="0"/>
              <c:layout>
                <c:manualLayout>
                  <c:x val="0.34755164498852331"/>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B0B-4D14-BF49-C6FEF0533EF3}"/>
                </c:ext>
              </c:extLst>
            </c:dLbl>
            <c:dLbl>
              <c:idx val="1"/>
              <c:layout>
                <c:manualLayout>
                  <c:x val="0.15378729915837797"/>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B0B-4D14-BF49-C6FEF0533EF3}"/>
                </c:ext>
              </c:extLst>
            </c:dLbl>
            <c:dLbl>
              <c:idx val="3"/>
              <c:layout>
                <c:manualLayout>
                  <c:x val="0.14556235654169855"/>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B0B-4D14-BF49-C6FEF0533EF3}"/>
                </c:ext>
              </c:extLst>
            </c:dLbl>
            <c:dLbl>
              <c:idx val="4"/>
              <c:layout>
                <c:manualLayout>
                  <c:x val="4.3228768171384852E-2"/>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B0B-4D14-BF49-C6FEF0533EF3}"/>
                </c:ext>
              </c:extLst>
            </c:dLbl>
            <c:dLbl>
              <c:idx val="5"/>
              <c:layout>
                <c:manualLayout>
                  <c:x val="0.252486610558531"/>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B0B-4D14-BF49-C6FEF0533EF3}"/>
                </c:ext>
              </c:extLst>
            </c:dLbl>
            <c:dLbl>
              <c:idx val="6"/>
              <c:layout>
                <c:manualLayout>
                  <c:x val="0.13982402448355011"/>
                  <c:y val="5.5772448410485224E-4"/>
                </c:manualLayout>
              </c:layout>
              <c:numFmt formatCode="#,##0.0;&quot;-&quot;#,##0.0" sourceLinked="0"/>
              <c:spPr>
                <a:noFill/>
                <a:ln>
                  <a:noFill/>
                </a:ln>
              </c:spPr>
              <c:txPr>
                <a:bodyPr wrap="none"/>
                <a:lstStyle/>
                <a:p>
                  <a:pPr>
                    <a:defRPr sz="1100" b="1"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B0B-4D14-BF49-C6FEF0533EF3}"/>
                </c:ext>
              </c:extLst>
            </c:dLbl>
            <c:dLbl>
              <c:idx val="8"/>
              <c:layout>
                <c:manualLayout>
                  <c:x val="-2.1040550879877582E-3"/>
                  <c:y val="5.5772448410485224E-4"/>
                </c:manualLayout>
              </c:layout>
              <c:numFmt formatCode="#,##0.0;&quot;-&quot;#,##0.0" sourceLinked="0"/>
              <c:spPr>
                <a:noFill/>
                <a:ln>
                  <a:noFill/>
                </a:ln>
              </c:spPr>
              <c:txPr>
                <a:bodyPr wrap="none"/>
                <a:lstStyle/>
                <a:p>
                  <a:pPr>
                    <a:defRPr sz="1100" b="1"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4B0B-4D14-BF49-C6FEF0533EF3}"/>
                </c:ext>
              </c:extLst>
            </c:dLbl>
            <c:dLbl>
              <c:idx val="9"/>
              <c:layout>
                <c:manualLayout>
                  <c:x val="2.1040550879877582E-2"/>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B0B-4D14-BF49-C6FEF0533EF3}"/>
                </c:ext>
              </c:extLst>
            </c:dLbl>
            <c:dLbl>
              <c:idx val="10"/>
              <c:layout>
                <c:manualLayout>
                  <c:x val="9.0856924254016827E-2"/>
                  <c:y val="5.5772448410485224E-4"/>
                </c:manualLayout>
              </c:layout>
              <c:numFmt formatCode="#,##0.0;&quot;-&quot;#,##0.0" sourceLinked="0"/>
              <c:spPr>
                <a:noFill/>
                <a:ln>
                  <a:noFill/>
                </a:ln>
              </c:spPr>
              <c:txPr>
                <a:bodyPr wrap="none"/>
                <a:lstStyle/>
                <a:p>
                  <a:pPr>
                    <a:defRPr sz="1100" b="1"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4B0B-4D14-BF49-C6FEF0533EF3}"/>
                </c:ext>
              </c:extLst>
            </c:dLbl>
            <c:dLbl>
              <c:idx val="11"/>
              <c:layout>
                <c:manualLayout>
                  <c:x val="0.14919663351185922"/>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B0B-4D14-BF49-C6FEF0533EF3}"/>
                </c:ext>
              </c:extLst>
            </c:dLbl>
            <c:dLbl>
              <c:idx val="12"/>
              <c:layout>
                <c:manualLayout>
                  <c:x val="7.3450650344299928E-2"/>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4B0B-4D14-BF49-C6FEF0533EF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Sheet1!$A$1:$M$1</c:f>
              <c:numCache>
                <c:formatCode>General</c:formatCode>
                <c:ptCount val="13"/>
                <c:pt idx="0">
                  <c:v>28</c:v>
                </c:pt>
                <c:pt idx="1">
                  <c:v>11.3</c:v>
                </c:pt>
                <c:pt idx="2">
                  <c:v>39.1</c:v>
                </c:pt>
                <c:pt idx="3">
                  <c:v>10.6</c:v>
                </c:pt>
                <c:pt idx="4">
                  <c:v>2.2000000000000002</c:v>
                </c:pt>
                <c:pt idx="5">
                  <c:v>19.8</c:v>
                </c:pt>
                <c:pt idx="6">
                  <c:v>10.1</c:v>
                </c:pt>
                <c:pt idx="7">
                  <c:v>38.6</c:v>
                </c:pt>
                <c:pt idx="8">
                  <c:v>0.1</c:v>
                </c:pt>
                <c:pt idx="9">
                  <c:v>1.1000000000000001</c:v>
                </c:pt>
                <c:pt idx="10">
                  <c:v>6.3</c:v>
                </c:pt>
                <c:pt idx="11">
                  <c:v>10.9</c:v>
                </c:pt>
                <c:pt idx="12">
                  <c:v>4.8</c:v>
                </c:pt>
              </c:numCache>
            </c:numRef>
          </c:val>
          <c:extLst>
            <c:ext xmlns:c16="http://schemas.microsoft.com/office/drawing/2014/chart" uri="{C3380CC4-5D6E-409C-BE32-E72D297353CC}">
              <c16:uniqueId val="{0000000B-4B0B-4D14-BF49-C6FEF0533EF3}"/>
            </c:ext>
          </c:extLst>
        </c:ser>
        <c:ser>
          <c:idx val="1"/>
          <c:order val="1"/>
          <c:spPr>
            <a:solidFill>
              <a:srgbClr val="ADFD66"/>
            </a:solidFill>
            <a:ln w="12700" algn="ctr">
              <a:solidFill>
                <a:schemeClr val="tx1"/>
              </a:solidFill>
              <a:prstDash val="solid"/>
            </a:ln>
          </c:spPr>
          <c:invertIfNegative val="0"/>
          <c:dLbls>
            <c:dLbl>
              <c:idx val="0"/>
              <c:layout>
                <c:manualLayout>
                  <c:x val="0.11763580719204285"/>
                  <c:y val="5.5772448410485224E-4"/>
                </c:manualLayout>
              </c:layout>
              <c:numFmt formatCode="#,##0.0;&quot;-&quot;#,##0.0" sourceLinked="0"/>
              <c:spPr>
                <a:noFill/>
                <a:ln>
                  <a:noFill/>
                </a:ln>
              </c:spPr>
              <c:txPr>
                <a:bodyPr wrap="none"/>
                <a:lstStyle/>
                <a:p>
                  <a:pPr>
                    <a:defRPr sz="1100" b="1"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4B0B-4D14-BF49-C6FEF0533EF3}"/>
                </c:ext>
              </c:extLst>
            </c:dLbl>
            <c:dLbl>
              <c:idx val="2"/>
              <c:layout>
                <c:manualLayout>
                  <c:x val="0.21920428462127009"/>
                  <c:y val="-3.6252091466815392E-3"/>
                </c:manualLayout>
              </c:layout>
              <c:numFmt formatCode="#,##0.0;&quot;-&quot;#,##0.0" sourceLinked="0"/>
              <c:spPr>
                <a:noFill/>
                <a:ln>
                  <a:noFill/>
                </a:ln>
              </c:spPr>
              <c:txPr>
                <a:bodyPr wrap="none"/>
                <a:lstStyle/>
                <a:p>
                  <a:pPr>
                    <a:defRPr sz="1600" b="1" kern="1200">
                      <a:solidFill>
                        <a:srgbClr val="FF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4B0B-4D14-BF49-C6FEF0533EF3}"/>
                </c:ext>
              </c:extLst>
            </c:dLbl>
            <c:dLbl>
              <c:idx val="4"/>
              <c:layout>
                <c:manualLayout>
                  <c:x val="-1.9127773527161438E-4"/>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4B0B-4D14-BF49-C6FEF0533EF3}"/>
                </c:ext>
              </c:extLst>
            </c:dLbl>
            <c:dLbl>
              <c:idx val="5"/>
              <c:layout>
                <c:manualLayout>
                  <c:x val="0.2180566182096404"/>
                  <c:y val="-3.6252091466815392E-3"/>
                </c:manualLayout>
              </c:layout>
              <c:numFmt formatCode="#,##0.0;&quot;-&quot;#,##0.0" sourceLinked="0"/>
              <c:spPr>
                <a:noFill/>
                <a:ln>
                  <a:noFill/>
                </a:ln>
              </c:spPr>
              <c:txPr>
                <a:bodyPr wrap="none"/>
                <a:lstStyle/>
                <a:p>
                  <a:pPr>
                    <a:defRPr sz="1600" b="1" kern="1200">
                      <a:solidFill>
                        <a:srgbClr val="FF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4B0B-4D14-BF49-C6FEF0533EF3}"/>
                </c:ext>
              </c:extLst>
            </c:dLbl>
            <c:dLbl>
              <c:idx val="7"/>
              <c:layout>
                <c:manualLayout>
                  <c:x val="0.34238714613618976"/>
                  <c:y val="-3.6252091466815392E-3"/>
                </c:manualLayout>
              </c:layout>
              <c:numFmt formatCode="#,##0.0;&quot;-&quot;#,##0.0" sourceLinked="0"/>
              <c:spPr>
                <a:noFill/>
                <a:ln>
                  <a:noFill/>
                </a:ln>
              </c:spPr>
              <c:txPr>
                <a:bodyPr wrap="none"/>
                <a:lstStyle/>
                <a:p>
                  <a:pPr>
                    <a:defRPr sz="1600" b="1" kern="1200">
                      <a:solidFill>
                        <a:srgbClr val="FF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4B0B-4D14-BF49-C6FEF0533EF3}"/>
                </c:ext>
              </c:extLst>
            </c:dLbl>
            <c:dLbl>
              <c:idx val="8"/>
              <c:layout>
                <c:manualLayout>
                  <c:x val="-2.1040550879877582E-3"/>
                  <c:y val="5.5772448410485224E-4"/>
                </c:manualLayout>
              </c:layout>
              <c:numFmt formatCode="#,##0.0;&quot;-&quot;#,##0.0" sourceLinked="0"/>
              <c:spPr>
                <a:noFill/>
                <a:ln>
                  <a:noFill/>
                </a:ln>
              </c:spPr>
              <c:txPr>
                <a:bodyPr wrap="none"/>
                <a:lstStyle/>
                <a:p>
                  <a:pPr>
                    <a:defRPr sz="1100" b="1"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4B0B-4D14-BF49-C6FEF0533EF3}"/>
                </c:ext>
              </c:extLst>
            </c:dLbl>
            <c:dLbl>
              <c:idx val="9"/>
              <c:layout>
                <c:manualLayout>
                  <c:x val="1.6449885233358837E-2"/>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4B0B-4D14-BF49-C6FEF0533EF3}"/>
                </c:ext>
              </c:extLst>
            </c:dLbl>
            <c:dLbl>
              <c:idx val="10"/>
              <c:layout>
                <c:manualLayout>
                  <c:x val="7.8232593726090288E-2"/>
                  <c:y val="5.5772448410485224E-4"/>
                </c:manualLayout>
              </c:layout>
              <c:numFmt formatCode="#,##0.0;&quot;-&quot;#,##0.0" sourceLinked="0"/>
              <c:spPr>
                <a:noFill/>
                <a:ln>
                  <a:noFill/>
                </a:ln>
              </c:spPr>
              <c:txPr>
                <a:bodyPr wrap="none"/>
                <a:lstStyle/>
                <a:p>
                  <a:pPr>
                    <a:defRPr sz="1100" b="1"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4B0B-4D14-BF49-C6FEF0533EF3}"/>
                </c:ext>
              </c:extLst>
            </c:dLbl>
            <c:dLbl>
              <c:idx val="11"/>
              <c:layout>
                <c:manualLayout>
                  <c:x val="0.10596786534047437"/>
                  <c:y val="5.5772448410485224E-4"/>
                </c:manualLayout>
              </c:layout>
              <c:numFmt formatCode="#,##0.0;&quot;-&quot;#,##0.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4B0B-4D14-BF49-C6FEF0533EF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Sheet1!$A$2:$M$2</c:f>
              <c:numCache>
                <c:formatCode>General</c:formatCode>
                <c:ptCount val="13"/>
                <c:pt idx="0">
                  <c:v>8.6</c:v>
                </c:pt>
                <c:pt idx="1">
                  <c:v>4.0999999999999996</c:v>
                </c:pt>
                <c:pt idx="2">
                  <c:v>16.2</c:v>
                </c:pt>
                <c:pt idx="3">
                  <c:v>4.5999999999999996</c:v>
                </c:pt>
                <c:pt idx="4">
                  <c:v>2.1</c:v>
                </c:pt>
                <c:pt idx="5">
                  <c:v>16.100000000000001</c:v>
                </c:pt>
                <c:pt idx="6">
                  <c:v>9.3000000000000007</c:v>
                </c:pt>
                <c:pt idx="7">
                  <c:v>26.8</c:v>
                </c:pt>
                <c:pt idx="8">
                  <c:v>0.1</c:v>
                </c:pt>
                <c:pt idx="9">
                  <c:v>0.9</c:v>
                </c:pt>
                <c:pt idx="10">
                  <c:v>5.2</c:v>
                </c:pt>
                <c:pt idx="11">
                  <c:v>7.6</c:v>
                </c:pt>
                <c:pt idx="12">
                  <c:v>3.9</c:v>
                </c:pt>
              </c:numCache>
            </c:numRef>
          </c:val>
          <c:extLst>
            <c:ext xmlns:c16="http://schemas.microsoft.com/office/drawing/2014/chart" uri="{C3380CC4-5D6E-409C-BE32-E72D297353CC}">
              <c16:uniqueId val="{00000015-4B0B-4D14-BF49-C6FEF0533EF3}"/>
            </c:ext>
          </c:extLst>
        </c:ser>
        <c:dLbls>
          <c:showLegendKey val="0"/>
          <c:showVal val="0"/>
          <c:showCatName val="0"/>
          <c:showSerName val="0"/>
          <c:showPercent val="0"/>
          <c:showBubbleSize val="0"/>
        </c:dLbls>
        <c:gapWidth val="80"/>
        <c:axId val="53971968"/>
        <c:axId val="1"/>
      </c:barChart>
      <c:catAx>
        <c:axId val="53971968"/>
        <c:scaling>
          <c:orientation val="maxMin"/>
        </c:scaling>
        <c:delete val="0"/>
        <c:axPos val="l"/>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40"/>
          <c:min val="0"/>
        </c:scaling>
        <c:delete val="0"/>
        <c:axPos val="t"/>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600" b="1" kern="1200">
                <a:solidFill>
                  <a:srgbClr val="000000"/>
                </a:solidFill>
                <a:latin typeface="Rockwell"/>
                <a:ea typeface="+mn-ea"/>
                <a:cs typeface="+mn-cs"/>
                <a:sym typeface="Gill Sans MT"/>
              </a:defRPr>
            </a:pPr>
            <a:endParaRPr lang="fi-FI"/>
          </a:p>
        </c:txPr>
        <c:crossAx val="53971968"/>
        <c:crosses val="min"/>
        <c:crossBetween val="between"/>
        <c:majorUnit val="5"/>
      </c:valAx>
    </c:plotArea>
    <c:plotVisOnly val="0"/>
    <c:dispBlanksAs val="gap"/>
    <c:showDLblsOverMax val="1"/>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0260276431520375E-2"/>
          <c:y val="3.0635838150289016E-2"/>
          <c:w val="0.94040567223119731"/>
          <c:h val="0.94017341040462432"/>
        </c:manualLayout>
      </c:layout>
      <c:barChart>
        <c:barDir val="col"/>
        <c:grouping val="stacked"/>
        <c:varyColors val="0"/>
        <c:ser>
          <c:idx val="0"/>
          <c:order val="0"/>
          <c:spPr>
            <a:solidFill>
              <a:srgbClr val="6F8DB9"/>
            </a:solidFill>
            <a:ln w="9525" algn="ctr">
              <a:solidFill>
                <a:srgbClr val="000000"/>
              </a:solidFill>
              <a:prstDash val="solid"/>
            </a:ln>
          </c:spPr>
          <c:invertIfNegative val="0"/>
          <c:dLbls>
            <c:dLbl>
              <c:idx val="0"/>
              <c:layout>
                <c:manualLayout>
                  <c:x val="0"/>
                  <c:y val="-0.48554913294797686"/>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510-473E-8E64-64D6ACC7CBAD}"/>
                </c:ext>
              </c:extLst>
            </c:dLbl>
            <c:dLbl>
              <c:idx val="1"/>
              <c:layout>
                <c:manualLayout>
                  <c:x val="0"/>
                  <c:y val="-0.45404624277456646"/>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510-473E-8E64-64D6ACC7CBAD}"/>
                </c:ext>
              </c:extLst>
            </c:dLbl>
            <c:dLbl>
              <c:idx val="2"/>
              <c:layout>
                <c:manualLayout>
                  <c:x val="0"/>
                  <c:y val="-0.4277456647398844"/>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510-473E-8E64-64D6ACC7CBAD}"/>
                </c:ext>
              </c:extLst>
            </c:dLbl>
            <c:dLbl>
              <c:idx val="3"/>
              <c:layout>
                <c:manualLayout>
                  <c:x val="0"/>
                  <c:y val="-0.48034682080924856"/>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510-473E-8E64-64D6ACC7CBAD}"/>
                </c:ext>
              </c:extLst>
            </c:dLbl>
            <c:dLbl>
              <c:idx val="4"/>
              <c:layout>
                <c:manualLayout>
                  <c:x val="0"/>
                  <c:y val="-0.43815028901734104"/>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1510-473E-8E64-64D6ACC7CBAD}"/>
                </c:ext>
              </c:extLst>
            </c:dLbl>
            <c:dLbl>
              <c:idx val="5"/>
              <c:layout>
                <c:manualLayout>
                  <c:x val="0"/>
                  <c:y val="-0.41242774566473989"/>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1510-473E-8E64-64D6ACC7CBAD}"/>
                </c:ext>
              </c:extLst>
            </c:dLbl>
            <c:dLbl>
              <c:idx val="6"/>
              <c:layout>
                <c:manualLayout>
                  <c:x val="0"/>
                  <c:y val="-0.40173410404624277"/>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1510-473E-8E64-64D6ACC7CBAD}"/>
                </c:ext>
              </c:extLst>
            </c:dLbl>
            <c:dLbl>
              <c:idx val="7"/>
              <c:layout>
                <c:manualLayout>
                  <c:x val="0"/>
                  <c:y val="-0.38092485549132948"/>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1510-473E-8E64-64D6ACC7CBAD}"/>
                </c:ext>
              </c:extLst>
            </c:dLbl>
            <c:dLbl>
              <c:idx val="8"/>
              <c:layout>
                <c:manualLayout>
                  <c:x val="0"/>
                  <c:y val="-0.35982658959537572"/>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1510-473E-8E64-64D6ACC7CBAD}"/>
                </c:ext>
              </c:extLst>
            </c:dLbl>
            <c:dLbl>
              <c:idx val="9"/>
              <c:layout>
                <c:manualLayout>
                  <c:x val="0"/>
                  <c:y val="-0.37572254335260113"/>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1510-473E-8E64-64D6ACC7CBAD}"/>
                </c:ext>
              </c:extLst>
            </c:dLbl>
            <c:dLbl>
              <c:idx val="10"/>
              <c:layout>
                <c:manualLayout>
                  <c:x val="0"/>
                  <c:y val="-0.37052023121387284"/>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1510-473E-8E64-64D6ACC7CBAD}"/>
                </c:ext>
              </c:extLst>
            </c:dLbl>
            <c:dLbl>
              <c:idx val="11"/>
              <c:layout>
                <c:manualLayout>
                  <c:x val="0"/>
                  <c:y val="-0.38092485549132948"/>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1510-473E-8E64-64D6ACC7CBAD}"/>
                </c:ext>
              </c:extLst>
            </c:dLbl>
            <c:dLbl>
              <c:idx val="12"/>
              <c:layout>
                <c:manualLayout>
                  <c:x val="0"/>
                  <c:y val="-0.34942196531791908"/>
                </c:manualLayout>
              </c:layout>
              <c:numFmt formatCode="#,##0;&quot;-&quot;#,##0" sourceLinked="0"/>
              <c:spPr>
                <a:noFill/>
                <a:ln>
                  <a:noFill/>
                </a:ln>
              </c:spPr>
              <c:txPr>
                <a:bodyPr wrap="none"/>
                <a:lstStyle/>
                <a:p>
                  <a:pPr>
                    <a:defRPr sz="1200" kern="1200">
                      <a:solidFill>
                        <a:schemeClr val="tx2"/>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1510-473E-8E64-64D6ACC7CBAD}"/>
                </c:ext>
              </c:extLst>
            </c:dLbl>
            <c:dLbl>
              <c:idx val="13"/>
              <c:layout>
                <c:manualLayout>
                  <c:x val="0"/>
                  <c:y val="-0.31820809248554915"/>
                </c:manualLayout>
              </c:layout>
              <c:numFmt formatCode="#,##0;&quot;-&quot;#,##0" sourceLinked="0"/>
              <c:spPr>
                <a:noFill/>
                <a:ln>
                  <a:noFill/>
                </a:ln>
              </c:spPr>
              <c:txPr>
                <a:bodyPr wrap="none"/>
                <a:lstStyle/>
                <a:p>
                  <a:pPr>
                    <a:defRPr sz="1200"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1510-473E-8E64-64D6ACC7CBA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Sheet1!$A$1:$N$1</c:f>
              <c:numCache>
                <c:formatCode>General</c:formatCode>
                <c:ptCount val="14"/>
                <c:pt idx="0">
                  <c:v>8.9</c:v>
                </c:pt>
                <c:pt idx="1">
                  <c:v>8.3000000000000007</c:v>
                </c:pt>
                <c:pt idx="2">
                  <c:v>7.8</c:v>
                </c:pt>
                <c:pt idx="3">
                  <c:v>8.8000000000000007</c:v>
                </c:pt>
                <c:pt idx="4">
                  <c:v>8</c:v>
                </c:pt>
                <c:pt idx="5">
                  <c:v>7.5</c:v>
                </c:pt>
                <c:pt idx="6">
                  <c:v>7.3</c:v>
                </c:pt>
                <c:pt idx="7">
                  <c:v>6.9</c:v>
                </c:pt>
                <c:pt idx="8">
                  <c:v>6.5</c:v>
                </c:pt>
                <c:pt idx="9">
                  <c:v>6.8</c:v>
                </c:pt>
                <c:pt idx="10">
                  <c:v>6.7</c:v>
                </c:pt>
                <c:pt idx="11">
                  <c:v>6.9</c:v>
                </c:pt>
                <c:pt idx="12">
                  <c:v>6.3</c:v>
                </c:pt>
                <c:pt idx="13">
                  <c:v>5.7</c:v>
                </c:pt>
              </c:numCache>
            </c:numRef>
          </c:val>
          <c:extLst>
            <c:ext xmlns:c16="http://schemas.microsoft.com/office/drawing/2014/chart" uri="{C3380CC4-5D6E-409C-BE32-E72D297353CC}">
              <c16:uniqueId val="{0000000E-1510-473E-8E64-64D6ACC7CBAD}"/>
            </c:ext>
          </c:extLst>
        </c:ser>
        <c:dLbls>
          <c:showLegendKey val="0"/>
          <c:showVal val="0"/>
          <c:showCatName val="0"/>
          <c:showSerName val="0"/>
          <c:showPercent val="0"/>
          <c:showBubbleSize val="0"/>
        </c:dLbls>
        <c:gapWidth val="80"/>
        <c:overlap val="100"/>
        <c:axId val="381145664"/>
        <c:axId val="1"/>
      </c:barChart>
      <c:catAx>
        <c:axId val="381145664"/>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9"/>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800" kern="1200">
                <a:solidFill>
                  <a:schemeClr val="tx2"/>
                </a:solidFill>
                <a:latin typeface="Rockwell"/>
                <a:ea typeface="+mn-ea"/>
                <a:cs typeface="+mn-cs"/>
              </a:defRPr>
            </a:pPr>
            <a:endParaRPr lang="fi-FI"/>
          </a:p>
        </c:txPr>
        <c:crossAx val="381145664"/>
        <c:crosses val="min"/>
        <c:crossBetween val="between"/>
        <c:majorUnit val="1"/>
      </c:valAx>
    </c:plotArea>
    <c:plotVisOnly val="0"/>
    <c:dispBlanksAs val="gap"/>
    <c:showDLblsOverMax val="1"/>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659504904250351E-2"/>
          <c:y val="3.0600680015111448E-2"/>
          <c:w val="0.92324458975556589"/>
          <c:h val="0.93879863996977708"/>
        </c:manualLayout>
      </c:layout>
      <c:barChart>
        <c:barDir val="col"/>
        <c:grouping val="stacked"/>
        <c:varyColors val="0"/>
        <c:ser>
          <c:idx val="0"/>
          <c:order val="0"/>
          <c:spPr>
            <a:solidFill>
              <a:schemeClr val="accent2"/>
            </a:solidFill>
            <a:ln w="12700" algn="ctr">
              <a:solidFill>
                <a:schemeClr val="tx1"/>
              </a:solidFill>
              <a:prstDash val="solid"/>
            </a:ln>
          </c:spPr>
          <c:invertIfNegative val="0"/>
          <c:dPt>
            <c:idx val="2"/>
            <c:invertIfNegative val="0"/>
            <c:bubble3D val="0"/>
            <c:spPr>
              <a:solidFill>
                <a:schemeClr val="accent1"/>
              </a:solidFill>
              <a:ln w="12700" algn="ctr">
                <a:solidFill>
                  <a:schemeClr val="tx1"/>
                </a:solidFill>
                <a:prstDash val="solid"/>
              </a:ln>
            </c:spPr>
            <c:extLst>
              <c:ext xmlns:c16="http://schemas.microsoft.com/office/drawing/2014/chart" uri="{C3380CC4-5D6E-409C-BE32-E72D297353CC}">
                <c16:uniqueId val="{00000000-0545-4822-95D8-1C75310B581E}"/>
              </c:ext>
            </c:extLst>
          </c:dPt>
          <c:dPt>
            <c:idx val="3"/>
            <c:invertIfNegative val="0"/>
            <c:bubble3D val="0"/>
            <c:spPr>
              <a:solidFill>
                <a:schemeClr val="accent2"/>
              </a:solidFill>
              <a:ln>
                <a:noFill/>
              </a:ln>
            </c:spPr>
            <c:extLst>
              <c:ext xmlns:c16="http://schemas.microsoft.com/office/drawing/2014/chart" uri="{C3380CC4-5D6E-409C-BE32-E72D297353CC}">
                <c16:uniqueId val="{00000001-0545-4822-95D8-1C75310B581E}"/>
              </c:ext>
            </c:extLst>
          </c:dPt>
          <c:dPt>
            <c:idx val="5"/>
            <c:invertIfNegative val="0"/>
            <c:bubble3D val="0"/>
            <c:spPr>
              <a:solidFill>
                <a:srgbClr val="FEF181"/>
              </a:solidFill>
              <a:ln w="12700" algn="ctr">
                <a:solidFill>
                  <a:schemeClr val="tx1"/>
                </a:solidFill>
                <a:prstDash val="solid"/>
              </a:ln>
            </c:spPr>
            <c:extLst>
              <c:ext xmlns:c16="http://schemas.microsoft.com/office/drawing/2014/chart" uri="{C3380CC4-5D6E-409C-BE32-E72D297353CC}">
                <c16:uniqueId val="{00000002-0545-4822-95D8-1C75310B581E}"/>
              </c:ext>
            </c:extLst>
          </c:dPt>
          <c:dPt>
            <c:idx val="6"/>
            <c:invertIfNegative val="0"/>
            <c:bubble3D val="0"/>
            <c:spPr>
              <a:solidFill>
                <a:srgbClr val="C30C3E"/>
              </a:solidFill>
              <a:ln w="12700" algn="ctr">
                <a:solidFill>
                  <a:schemeClr val="tx1"/>
                </a:solidFill>
                <a:prstDash val="solid"/>
              </a:ln>
            </c:spPr>
            <c:extLst>
              <c:ext xmlns:c16="http://schemas.microsoft.com/office/drawing/2014/chart" uri="{C3380CC4-5D6E-409C-BE32-E72D297353CC}">
                <c16:uniqueId val="{00000003-0545-4822-95D8-1C75310B581E}"/>
              </c:ext>
            </c:extLst>
          </c:dPt>
          <c:dLbls>
            <c:dLbl>
              <c:idx val="1"/>
              <c:layout>
                <c:manualLayout>
                  <c:x val="0"/>
                  <c:y val="-3.2489610880241784E-2"/>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545-4822-95D8-1C75310B581E}"/>
                </c:ext>
              </c:extLst>
            </c:dLbl>
            <c:dLbl>
              <c:idx val="2"/>
              <c:layout>
                <c:manualLayout>
                  <c:x val="0"/>
                  <c:y val="-0.14658103513411408"/>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545-4822-95D8-1C75310B581E}"/>
                </c:ext>
              </c:extLst>
            </c:dLbl>
            <c:dLbl>
              <c:idx val="5"/>
              <c:layout>
                <c:manualLayout>
                  <c:x val="0"/>
                  <c:y val="-0.38005289006422366"/>
                </c:manualLayout>
              </c:layout>
              <c:numFmt formatCode="#,##0;&quot;-&quot;#,##0" sourceLinked="0"/>
              <c:spPr>
                <a:noFill/>
                <a:ln>
                  <a:noFill/>
                </a:ln>
              </c:spPr>
              <c:txPr>
                <a:bodyPr wrap="none"/>
                <a:lstStyle/>
                <a:p>
                  <a:pPr>
                    <a:defRPr sz="16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545-4822-95D8-1C75310B581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197</c:v>
                </c:pt>
                <c:pt idx="1">
                  <c:v>11</c:v>
                </c:pt>
                <c:pt idx="2">
                  <c:v>497</c:v>
                </c:pt>
                <c:pt idx="3">
                  <c:v>8</c:v>
                </c:pt>
                <c:pt idx="5">
                  <c:v>1476</c:v>
                </c:pt>
                <c:pt idx="6">
                  <c:v>1973</c:v>
                </c:pt>
              </c:numCache>
            </c:numRef>
          </c:val>
          <c:extLst>
            <c:ext xmlns:c16="http://schemas.microsoft.com/office/drawing/2014/chart" uri="{C3380CC4-5D6E-409C-BE32-E72D297353CC}">
              <c16:uniqueId val="{00000005-0545-4822-95D8-1C75310B581E}"/>
            </c:ext>
          </c:extLst>
        </c:ser>
        <c:ser>
          <c:idx val="1"/>
          <c:order val="1"/>
          <c:spPr>
            <a:solidFill>
              <a:schemeClr val="accent1"/>
            </a:solidFill>
            <a:ln w="12700" algn="ctr">
              <a:solidFill>
                <a:schemeClr val="tx1"/>
              </a:solidFill>
              <a:prstDash val="solid"/>
            </a:ln>
          </c:spPr>
          <c:invertIfNegative val="0"/>
          <c:val>
            <c:numRef>
              <c:f>Sheet1!$A$2:$G$2</c:f>
              <c:numCache>
                <c:formatCode>General</c:formatCode>
                <c:ptCount val="7"/>
                <c:pt idx="0">
                  <c:v>586</c:v>
                </c:pt>
                <c:pt idx="3">
                  <c:v>177</c:v>
                </c:pt>
              </c:numCache>
            </c:numRef>
          </c:val>
          <c:extLst>
            <c:ext xmlns:c16="http://schemas.microsoft.com/office/drawing/2014/chart" uri="{C3380CC4-5D6E-409C-BE32-E72D297353CC}">
              <c16:uniqueId val="{00000006-0545-4822-95D8-1C75310B581E}"/>
            </c:ext>
          </c:extLst>
        </c:ser>
        <c:dLbls>
          <c:showLegendKey val="0"/>
          <c:showVal val="0"/>
          <c:showCatName val="0"/>
          <c:showSerName val="0"/>
          <c:showPercent val="0"/>
          <c:showBubbleSize val="0"/>
        </c:dLbls>
        <c:gapWidth val="80"/>
        <c:overlap val="100"/>
        <c:axId val="706323071"/>
        <c:axId val="1"/>
      </c:barChart>
      <c:catAx>
        <c:axId val="706323071"/>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000"/>
          <c:min val="0"/>
        </c:scaling>
        <c:delete val="0"/>
        <c:axPos val="l"/>
        <c:majorGridlines>
          <c:spPr>
            <a:ln w="3175" algn="ctr">
              <a:solidFill>
                <a:schemeClr val="tx1"/>
              </a:solidFill>
              <a:prstDash val="solid"/>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400" kern="1200">
                <a:solidFill>
                  <a:srgbClr val="000000"/>
                </a:solidFill>
                <a:latin typeface="Rockwell"/>
                <a:ea typeface="+mn-ea"/>
                <a:cs typeface="+mn-cs"/>
              </a:defRPr>
            </a:pPr>
            <a:endParaRPr lang="fi-FI"/>
          </a:p>
        </c:txPr>
        <c:crossAx val="706323071"/>
        <c:crosses val="min"/>
        <c:crossBetween val="between"/>
        <c:majorUnit val="500"/>
      </c:valAx>
    </c:plotArea>
    <c:plotVisOnly val="0"/>
    <c:dispBlanksAs val="gap"/>
    <c:showDLblsOverMax val="1"/>
  </c:chart>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72463768115942"/>
          <c:y val="4.7402005469462168E-2"/>
          <c:w val="0.80507246376811592"/>
          <c:h val="0.90428441203281673"/>
        </c:manualLayout>
      </c:layout>
      <c:barChart>
        <c:barDir val="col"/>
        <c:grouping val="clustered"/>
        <c:varyColors val="0"/>
        <c:ser>
          <c:idx val="0"/>
          <c:order val="0"/>
          <c:spPr>
            <a:solidFill>
              <a:srgbClr val="EBFD0B"/>
            </a:solidFill>
            <a:ln w="12700" algn="ctr">
              <a:solidFill>
                <a:schemeClr val="tx1"/>
              </a:solidFill>
              <a:prstDash val="solid"/>
            </a:ln>
          </c:spPr>
          <c:invertIfNegative val="0"/>
          <c:dLbls>
            <c:dLbl>
              <c:idx val="0"/>
              <c:layout>
                <c:manualLayout>
                  <c:x val="0"/>
                  <c:y val="-2.2789425706472195E-2"/>
                </c:manualLayout>
              </c:layout>
              <c:numFmt formatCode="#,##0;&quot;-&quot;#,##0" sourceLinked="0"/>
              <c:spPr>
                <a:noFill/>
                <a:ln>
                  <a:noFill/>
                </a:ln>
              </c:spPr>
              <c:txPr>
                <a:bodyPr wrap="none"/>
                <a:lstStyle/>
                <a:p>
                  <a:pPr>
                    <a:defRPr sz="11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216-4E2E-8E2D-CE25EBA011CA}"/>
                </c:ext>
              </c:extLst>
            </c:dLbl>
            <c:dLbl>
              <c:idx val="1"/>
              <c:layout>
                <c:manualLayout>
                  <c:x val="0"/>
                  <c:y val="-7.6572470373746579E-2"/>
                </c:manualLayout>
              </c:layout>
              <c:numFmt formatCode="#,##0;&quot;-&quot;#,##0" sourceLinked="0"/>
              <c:spPr>
                <a:noFill/>
                <a:ln>
                  <a:noFill/>
                </a:ln>
              </c:spPr>
              <c:txPr>
                <a:bodyPr wrap="none"/>
                <a:lstStyle/>
                <a:p>
                  <a:pPr>
                    <a:defRPr sz="1100" kern="1200">
                      <a:solidFill>
                        <a:schemeClr val="tx2"/>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216-4E2E-8E2D-CE25EBA011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5</c:v>
                </c:pt>
                <c:pt idx="1">
                  <c:v>11</c:v>
                </c:pt>
              </c:numCache>
            </c:numRef>
          </c:val>
          <c:extLst>
            <c:ext xmlns:c16="http://schemas.microsoft.com/office/drawing/2014/chart" uri="{C3380CC4-5D6E-409C-BE32-E72D297353CC}">
              <c16:uniqueId val="{00000002-3216-4E2E-8E2D-CE25EBA011CA}"/>
            </c:ext>
          </c:extLst>
        </c:ser>
        <c:ser>
          <c:idx val="1"/>
          <c:order val="1"/>
          <c:spPr>
            <a:solidFill>
              <a:srgbClr val="6F8DB9"/>
            </a:solidFill>
            <a:ln w="12700" algn="ctr">
              <a:solidFill>
                <a:schemeClr val="tx1"/>
              </a:solidFill>
              <a:prstDash val="solid"/>
            </a:ln>
          </c:spPr>
          <c:invertIfNegative val="0"/>
          <c:dLbls>
            <c:dLbl>
              <c:idx val="0"/>
              <c:layout>
                <c:manualLayout>
                  <c:x val="0"/>
                  <c:y val="-0.19143117593436645"/>
                </c:manualLayout>
              </c:layout>
              <c:numFmt formatCode="#,##0;&quot;-&quot;#,##0" sourceLinked="0"/>
              <c:spPr>
                <a:noFill/>
                <a:ln>
                  <a:noFill/>
                </a:ln>
              </c:spPr>
              <c:txPr>
                <a:bodyPr wrap="none"/>
                <a:lstStyle/>
                <a:p>
                  <a:pPr>
                    <a:defRPr sz="11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216-4E2E-8E2D-CE25EBA011CA}"/>
                </c:ext>
              </c:extLst>
            </c:dLbl>
            <c:dLbl>
              <c:idx val="1"/>
              <c:layout>
                <c:manualLayout>
                  <c:x val="0"/>
                  <c:y val="-0.45852324521422061"/>
                </c:manualLayout>
              </c:layout>
              <c:numFmt formatCode="#,##0;&quot;-&quot;#,##0" sourceLinked="0"/>
              <c:spPr>
                <a:noFill/>
                <a:ln>
                  <a:noFill/>
                </a:ln>
              </c:spPr>
              <c:txPr>
                <a:bodyPr wrap="none"/>
                <a:lstStyle/>
                <a:p>
                  <a:pPr>
                    <a:defRPr sz="1100" kern="1200">
                      <a:solidFill>
                        <a:schemeClr val="tx2"/>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216-4E2E-8E2D-CE25EBA011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29</c:v>
                </c:pt>
                <c:pt idx="1">
                  <c:v>88</c:v>
                </c:pt>
              </c:numCache>
            </c:numRef>
          </c:val>
          <c:extLst>
            <c:ext xmlns:c16="http://schemas.microsoft.com/office/drawing/2014/chart" uri="{C3380CC4-5D6E-409C-BE32-E72D297353CC}">
              <c16:uniqueId val="{00000005-3216-4E2E-8E2D-CE25EBA011CA}"/>
            </c:ext>
          </c:extLst>
        </c:ser>
        <c:ser>
          <c:idx val="2"/>
          <c:order val="2"/>
          <c:spPr>
            <a:solidFill>
              <a:srgbClr val="ADFD66"/>
            </a:solidFill>
            <a:ln w="12700" algn="ctr">
              <a:solidFill>
                <a:schemeClr val="tx1"/>
              </a:solidFill>
              <a:prstDash val="solid"/>
            </a:ln>
          </c:spPr>
          <c:invertIfNegative val="0"/>
          <c:dLbls>
            <c:dLbl>
              <c:idx val="0"/>
              <c:layout>
                <c:manualLayout>
                  <c:x val="0"/>
                  <c:y val="-0.10391978122151321"/>
                </c:manualLayout>
              </c:layout>
              <c:numFmt formatCode="#,##0;&quot;-&quot;#,##0" sourceLinked="0"/>
              <c:spPr>
                <a:noFill/>
                <a:ln>
                  <a:noFill/>
                </a:ln>
              </c:spPr>
              <c:txPr>
                <a:bodyPr wrap="none"/>
                <a:lstStyle/>
                <a:p>
                  <a:pPr>
                    <a:defRPr sz="11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216-4E2E-8E2D-CE25EBA011CA}"/>
                </c:ext>
              </c:extLst>
            </c:dLbl>
            <c:dLbl>
              <c:idx val="1"/>
              <c:layout>
                <c:manualLayout>
                  <c:x val="0"/>
                  <c:y val="-0.16408386508659981"/>
                </c:manualLayout>
              </c:layout>
              <c:numFmt formatCode="#,##0;&quot;-&quot;#,##0" sourceLinked="0"/>
              <c:spPr>
                <a:noFill/>
                <a:ln>
                  <a:noFill/>
                </a:ln>
              </c:spPr>
              <c:txPr>
                <a:bodyPr wrap="none"/>
                <a:lstStyle/>
                <a:p>
                  <a:pPr>
                    <a:defRPr sz="1100" kern="1200">
                      <a:solidFill>
                        <a:schemeClr val="tx2"/>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216-4E2E-8E2D-CE25EBA011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14</c:v>
                </c:pt>
                <c:pt idx="1">
                  <c:v>23</c:v>
                </c:pt>
              </c:numCache>
            </c:numRef>
          </c:val>
          <c:extLst>
            <c:ext xmlns:c16="http://schemas.microsoft.com/office/drawing/2014/chart" uri="{C3380CC4-5D6E-409C-BE32-E72D297353CC}">
              <c16:uniqueId val="{00000008-3216-4E2E-8E2D-CE25EBA011CA}"/>
            </c:ext>
          </c:extLst>
        </c:ser>
        <c:dLbls>
          <c:showLegendKey val="0"/>
          <c:showVal val="0"/>
          <c:showCatName val="0"/>
          <c:showSerName val="0"/>
          <c:showPercent val="0"/>
          <c:showBubbleSize val="0"/>
        </c:dLbls>
        <c:gapWidth val="80"/>
        <c:axId val="979681520"/>
        <c:axId val="1"/>
      </c:barChart>
      <c:catAx>
        <c:axId val="97968152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Gill Sans MT"/>
                <a:cs typeface="Gill Sans MT"/>
                <a:sym typeface="Gill Sans MT"/>
              </a:defRPr>
            </a:pPr>
            <a:endParaRPr lang="fi-FI"/>
          </a:p>
        </c:txPr>
        <c:crossAx val="979681520"/>
        <c:crosses val="min"/>
        <c:crossBetween val="between"/>
        <c:majorUnit val="10"/>
      </c:valAx>
    </c:plotArea>
    <c:plotVisOnly val="0"/>
    <c:dispBlanksAs val="gap"/>
    <c:showDLblsOverMax val="1"/>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4114391143911439"/>
          <c:y val="4.9713193116634802E-2"/>
          <c:w val="0.81088560885608851"/>
          <c:h val="0.89961759082217974"/>
        </c:manualLayout>
      </c:layout>
      <c:barChart>
        <c:barDir val="col"/>
        <c:grouping val="stacked"/>
        <c:varyColors val="0"/>
        <c:ser>
          <c:idx val="0"/>
          <c:order val="0"/>
          <c:spPr>
            <a:solidFill>
              <a:srgbClr val="B4FEF9"/>
            </a:solidFill>
            <a:ln w="12700" algn="ctr">
              <a:solidFill>
                <a:schemeClr val="tx1"/>
              </a:solidFill>
              <a:prstDash val="solid"/>
            </a:ln>
          </c:spPr>
          <c:invertIfNegative val="0"/>
          <c:dLbls>
            <c:dLbl>
              <c:idx val="0"/>
              <c:layout>
                <c:manualLayout>
                  <c:x val="0"/>
                  <c:y val="-0.28776290630975143"/>
                </c:manualLayout>
              </c:layout>
              <c:numFmt formatCode="#,##0;&quot;-&quot;#,##0" sourceLinked="0"/>
              <c:spPr>
                <a:noFill/>
                <a:ln>
                  <a:noFill/>
                </a:ln>
              </c:spPr>
              <c:txPr>
                <a:bodyPr wrap="none"/>
                <a:lstStyle/>
                <a:p>
                  <a:pPr>
                    <a:defRPr sz="11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BEF-4B34-A8B0-33DFEE010914}"/>
                </c:ext>
              </c:extLst>
            </c:dLbl>
            <c:dLbl>
              <c:idx val="1"/>
              <c:layout>
                <c:manualLayout>
                  <c:x val="0"/>
                  <c:y val="-0.45602294455066922"/>
                </c:manualLayout>
              </c:layout>
              <c:numFmt formatCode="#,##0;&quot;-&quot;#,##0" sourceLinked="0"/>
              <c:spPr>
                <a:noFill/>
                <a:ln>
                  <a:noFill/>
                </a:ln>
              </c:spPr>
              <c:txPr>
                <a:bodyPr wrap="none"/>
                <a:lstStyle/>
                <a:p>
                  <a:pPr>
                    <a:defRPr sz="11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BEF-4B34-A8B0-33DFEE01091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4</c:v>
                </c:pt>
                <c:pt idx="1">
                  <c:v>7</c:v>
                </c:pt>
              </c:numCache>
            </c:numRef>
          </c:val>
          <c:extLst>
            <c:ext xmlns:c16="http://schemas.microsoft.com/office/drawing/2014/chart" uri="{C3380CC4-5D6E-409C-BE32-E72D297353CC}">
              <c16:uniqueId val="{00000002-EBEF-4B34-A8B0-33DFEE010914}"/>
            </c:ext>
          </c:extLst>
        </c:ser>
        <c:dLbls>
          <c:showLegendKey val="0"/>
          <c:showVal val="0"/>
          <c:showCatName val="0"/>
          <c:showSerName val="0"/>
          <c:showPercent val="0"/>
          <c:showBubbleSize val="0"/>
        </c:dLbls>
        <c:gapWidth val="80"/>
        <c:overlap val="100"/>
        <c:axId val="1575584352"/>
        <c:axId val="1"/>
      </c:barChart>
      <c:catAx>
        <c:axId val="1575584352"/>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8"/>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Gill Sans MT"/>
                <a:cs typeface="Gill Sans MT"/>
                <a:sym typeface="Gill Sans MT"/>
              </a:defRPr>
            </a:pPr>
            <a:endParaRPr lang="fi-FI"/>
          </a:p>
        </c:txPr>
        <c:crossAx val="1575584352"/>
        <c:crosses val="min"/>
        <c:crossBetween val="between"/>
        <c:majorUnit val="1"/>
      </c:valAx>
    </c:plotArea>
    <c:plotVisOnly val="0"/>
    <c:dispBlanksAs val="gap"/>
    <c:showDLblsOverMax val="1"/>
  </c:chart>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7224199288256232E-2"/>
          <c:y val="6.2721294891249363E-2"/>
          <c:w val="0.90427046263345201"/>
          <c:h val="0.91047040971168436"/>
        </c:manualLayout>
      </c:layout>
      <c:barChart>
        <c:barDir val="col"/>
        <c:grouping val="stacked"/>
        <c:varyColors val="0"/>
        <c:ser>
          <c:idx val="0"/>
          <c:order val="0"/>
          <c:spPr>
            <a:solidFill>
              <a:srgbClr val="FF3C4A"/>
            </a:solidFill>
            <a:ln w="12700" algn="ctr">
              <a:solidFill>
                <a:schemeClr val="tx2"/>
              </a:solidFill>
              <a:prstDash val="solid"/>
            </a:ln>
          </c:spPr>
          <c:invertIfNegative val="0"/>
          <c:dLbls>
            <c:dLbl>
              <c:idx val="0"/>
              <c:layout>
                <c:manualLayout>
                  <c:x val="0"/>
                  <c:y val="-4.9570055639858369E-2"/>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0A3-4D95-B8F2-7E5804685FDB}"/>
                </c:ext>
              </c:extLst>
            </c:dLbl>
            <c:dLbl>
              <c:idx val="1"/>
              <c:layout>
                <c:manualLayout>
                  <c:x val="0"/>
                  <c:y val="-0.2893272635306019"/>
                </c:manualLayout>
              </c:layout>
              <c:numFmt formatCode="#,##0;&quot;-&quot;#,##0" sourceLinked="0"/>
              <c:spPr>
                <a:noFill/>
                <a:ln>
                  <a:noFill/>
                </a:ln>
              </c:spPr>
              <c:txPr>
                <a:bodyPr wrap="none"/>
                <a:lstStyle/>
                <a:p>
                  <a:pPr>
                    <a:defRPr sz="10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0A3-4D95-B8F2-7E5804685FDB}"/>
                </c:ext>
              </c:extLst>
            </c:dLbl>
            <c:dLbl>
              <c:idx val="2"/>
              <c:layout>
                <c:manualLayout>
                  <c:x val="0"/>
                  <c:y val="-0.48659585230146685"/>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0A3-4D95-B8F2-7E5804685FDB}"/>
                </c:ext>
              </c:extLst>
            </c:dLbl>
            <c:dLbl>
              <c:idx val="3"/>
              <c:layout>
                <c:manualLayout>
                  <c:x val="0"/>
                  <c:y val="-0.1193727870510875"/>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0A3-4D95-B8F2-7E5804685FD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6</c:v>
                </c:pt>
                <c:pt idx="1">
                  <c:v>85</c:v>
                </c:pt>
                <c:pt idx="2">
                  <c:v>150</c:v>
                </c:pt>
                <c:pt idx="3">
                  <c:v>29</c:v>
                </c:pt>
              </c:numCache>
            </c:numRef>
          </c:val>
          <c:extLst>
            <c:ext xmlns:c16="http://schemas.microsoft.com/office/drawing/2014/chart" uri="{C3380CC4-5D6E-409C-BE32-E72D297353CC}">
              <c16:uniqueId val="{00000004-10A3-4D95-B8F2-7E5804685FDB}"/>
            </c:ext>
          </c:extLst>
        </c:ser>
        <c:dLbls>
          <c:showLegendKey val="0"/>
          <c:showVal val="0"/>
          <c:showCatName val="0"/>
          <c:showSerName val="0"/>
          <c:showPercent val="0"/>
          <c:showBubbleSize val="0"/>
        </c:dLbls>
        <c:gapWidth val="80"/>
        <c:overlap val="100"/>
        <c:axId val="1269758496"/>
        <c:axId val="1"/>
      </c:barChart>
      <c:catAx>
        <c:axId val="1269758496"/>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15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Gill Sans MT"/>
                <a:cs typeface="Gill Sans MT"/>
                <a:sym typeface="Gill Sans MT"/>
              </a:defRPr>
            </a:pPr>
            <a:endParaRPr lang="fi-FI"/>
          </a:p>
        </c:txPr>
        <c:crossAx val="1269758496"/>
        <c:crosses val="min"/>
        <c:crossBetween val="between"/>
        <c:majorUnit val="10"/>
      </c:valAx>
    </c:plotArea>
    <c:plotVisOnly val="0"/>
    <c:dispBlanksAs val="gap"/>
    <c:showDLblsOverMax val="1"/>
  </c:chart>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3662637940094587E-2"/>
          <c:y val="2.3636363636363636E-2"/>
          <c:w val="0.93772990015764579"/>
          <c:h val="0.95272727272727276"/>
        </c:manualLayout>
      </c:layout>
      <c:barChart>
        <c:barDir val="bar"/>
        <c:grouping val="clustered"/>
        <c:varyColors val="0"/>
        <c:ser>
          <c:idx val="0"/>
          <c:order val="0"/>
          <c:spPr>
            <a:solidFill>
              <a:srgbClr val="AE8B13"/>
            </a:solidFill>
            <a:ln w="12700" algn="ctr">
              <a:solidFill>
                <a:schemeClr val="tx1"/>
              </a:solidFill>
              <a:prstDash val="solid"/>
            </a:ln>
          </c:spPr>
          <c:invertIfNegative val="0"/>
          <c:dLbls>
            <c:dLbl>
              <c:idx val="0"/>
              <c:layout>
                <c:manualLayout>
                  <c:x val="0.22228060956384657"/>
                  <c:y val="1.3636363636363637E-3"/>
                </c:manualLayout>
              </c:layout>
              <c:numFmt formatCode="#,##0;&quot;-&quot;#,##0" sourceLinked="0"/>
              <c:spPr>
                <a:noFill/>
                <a:ln>
                  <a:noFill/>
                </a:ln>
              </c:spPr>
              <c:txPr>
                <a:bodyPr wrap="none"/>
                <a:lstStyle/>
                <a:p>
                  <a:pPr>
                    <a:defRPr sz="14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209-407F-A4EA-8B4CA5012F7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16</c:v>
                </c:pt>
              </c:numCache>
            </c:numRef>
          </c:val>
          <c:extLst>
            <c:ext xmlns:c16="http://schemas.microsoft.com/office/drawing/2014/chart" uri="{C3380CC4-5D6E-409C-BE32-E72D297353CC}">
              <c16:uniqueId val="{00000001-9209-407F-A4EA-8B4CA5012F74}"/>
            </c:ext>
          </c:extLst>
        </c:ser>
        <c:ser>
          <c:idx val="1"/>
          <c:order val="1"/>
          <c:spPr>
            <a:solidFill>
              <a:schemeClr val="accent2"/>
            </a:solidFill>
            <a:ln w="12700" algn="ctr">
              <a:solidFill>
                <a:schemeClr val="tx1"/>
              </a:solidFill>
              <a:prstDash val="solid"/>
            </a:ln>
          </c:spPr>
          <c:invertIfNegative val="0"/>
          <c:dLbls>
            <c:dLbl>
              <c:idx val="0"/>
              <c:layout>
                <c:manualLayout>
                  <c:x val="0.4934314240672622"/>
                  <c:y val="1.3636363636363637E-3"/>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209-407F-A4EA-8B4CA5012F7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38</c:v>
                </c:pt>
              </c:numCache>
            </c:numRef>
          </c:val>
          <c:extLst>
            <c:ext xmlns:c16="http://schemas.microsoft.com/office/drawing/2014/chart" uri="{C3380CC4-5D6E-409C-BE32-E72D297353CC}">
              <c16:uniqueId val="{00000003-9209-407F-A4EA-8B4CA5012F74}"/>
            </c:ext>
          </c:extLst>
        </c:ser>
        <c:dLbls>
          <c:showLegendKey val="0"/>
          <c:showVal val="0"/>
          <c:showCatName val="0"/>
          <c:showSerName val="0"/>
          <c:showPercent val="0"/>
          <c:showBubbleSize val="0"/>
        </c:dLbls>
        <c:gapWidth val="80"/>
        <c:axId val="1355062896"/>
        <c:axId val="1"/>
      </c:barChart>
      <c:catAx>
        <c:axId val="1355062896"/>
        <c:scaling>
          <c:orientation val="maxMin"/>
        </c:scaling>
        <c:delete val="0"/>
        <c:axPos val="l"/>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38"/>
          <c:min val="0"/>
        </c:scaling>
        <c:delete val="1"/>
        <c:axPos val="t"/>
        <c:numFmt formatCode="General" sourceLinked="1"/>
        <c:majorTickMark val="out"/>
        <c:minorTickMark val="none"/>
        <c:tickLblPos val="nextTo"/>
        <c:crossAx val="1355062896"/>
        <c:crosses val="min"/>
        <c:crossBetween val="between"/>
      </c:valAx>
    </c:plotArea>
    <c:plotVisOnly val="0"/>
    <c:dispBlanksAs val="gap"/>
    <c:showDLblsOverMax val="1"/>
  </c:chart>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208365409289197E-2"/>
          <c:y val="0.13801169590643275"/>
          <c:w val="0.91583269181421612"/>
          <c:h val="0.83157894736842108"/>
        </c:manualLayout>
      </c:layout>
      <c:barChart>
        <c:barDir val="bar"/>
        <c:grouping val="clustered"/>
        <c:varyColors val="0"/>
        <c:ser>
          <c:idx val="0"/>
          <c:order val="0"/>
          <c:spPr>
            <a:solidFill>
              <a:srgbClr val="FEF181"/>
            </a:solidFill>
            <a:ln w="19050" algn="ctr">
              <a:solidFill>
                <a:schemeClr val="tx1"/>
              </a:solidFill>
              <a:prstDash val="solid"/>
            </a:ln>
          </c:spPr>
          <c:invertIfNegative val="0"/>
          <c:dLbls>
            <c:dLbl>
              <c:idx val="0"/>
              <c:layout>
                <c:manualLayout>
                  <c:x val="0.46266358737490376"/>
                  <c:y val="1.7543859649122807E-3"/>
                </c:manualLayout>
              </c:layout>
              <c:numFmt formatCode="#,##0;&quot;-&quot;#,##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729-4158-8AE4-97CE263CEA5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53</c:v>
                </c:pt>
              </c:numCache>
            </c:numRef>
          </c:val>
          <c:extLst>
            <c:ext xmlns:c16="http://schemas.microsoft.com/office/drawing/2014/chart" uri="{C3380CC4-5D6E-409C-BE32-E72D297353CC}">
              <c16:uniqueId val="{00000001-0729-4158-8AE4-97CE263CEA54}"/>
            </c:ext>
          </c:extLst>
        </c:ser>
        <c:ser>
          <c:idx val="1"/>
          <c:order val="1"/>
          <c:spPr>
            <a:solidFill>
              <a:schemeClr val="accent3"/>
            </a:solidFill>
            <a:ln w="19050" algn="ctr">
              <a:solidFill>
                <a:schemeClr val="tx1"/>
              </a:solidFill>
              <a:prstDash val="solid"/>
            </a:ln>
          </c:spPr>
          <c:invertIfNegative val="0"/>
          <c:dLbls>
            <c:dLbl>
              <c:idx val="0"/>
              <c:layout>
                <c:manualLayout>
                  <c:x val="0.30433666923274316"/>
                  <c:y val="1.7543859649122807E-3"/>
                </c:manualLayout>
              </c:layout>
              <c:numFmt formatCode="#,##0;&quot;-&quot;#,##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729-4158-8AE4-97CE263CEA5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34</c:v>
                </c:pt>
              </c:numCache>
            </c:numRef>
          </c:val>
          <c:extLst>
            <c:ext xmlns:c16="http://schemas.microsoft.com/office/drawing/2014/chart" uri="{C3380CC4-5D6E-409C-BE32-E72D297353CC}">
              <c16:uniqueId val="{00000003-0729-4158-8AE4-97CE263CEA54}"/>
            </c:ext>
          </c:extLst>
        </c:ser>
        <c:ser>
          <c:idx val="2"/>
          <c:order val="2"/>
          <c:spPr>
            <a:solidFill>
              <a:schemeClr val="accent2"/>
            </a:solidFill>
            <a:ln w="19050" algn="ctr">
              <a:solidFill>
                <a:schemeClr val="tx1"/>
              </a:solidFill>
              <a:prstDash val="solid"/>
            </a:ln>
          </c:spPr>
          <c:invertIfNegative val="0"/>
          <c:dLbls>
            <c:dLbl>
              <c:idx val="0"/>
              <c:layout>
                <c:manualLayout>
                  <c:x val="0.16294585578650245"/>
                  <c:y val="1.7543859649122807E-3"/>
                </c:manualLayout>
              </c:layout>
              <c:numFmt formatCode="#,##0;&quot;-&quot;#,##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729-4158-8AE4-97CE263CEA5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f>
              <c:numCache>
                <c:formatCode>General</c:formatCode>
                <c:ptCount val="1"/>
                <c:pt idx="0">
                  <c:v>17</c:v>
                </c:pt>
              </c:numCache>
            </c:numRef>
          </c:val>
          <c:extLst>
            <c:ext xmlns:c16="http://schemas.microsoft.com/office/drawing/2014/chart" uri="{C3380CC4-5D6E-409C-BE32-E72D297353CC}">
              <c16:uniqueId val="{00000005-0729-4158-8AE4-97CE263CEA54}"/>
            </c:ext>
          </c:extLst>
        </c:ser>
        <c:dLbls>
          <c:showLegendKey val="0"/>
          <c:showVal val="0"/>
          <c:showCatName val="0"/>
          <c:showSerName val="0"/>
          <c:showPercent val="0"/>
          <c:showBubbleSize val="0"/>
        </c:dLbls>
        <c:gapWidth val="80"/>
        <c:axId val="645156512"/>
        <c:axId val="1"/>
      </c:barChart>
      <c:catAx>
        <c:axId val="645156512"/>
        <c:scaling>
          <c:orientation val="maxMin"/>
        </c:scaling>
        <c:delete val="0"/>
        <c:axPos val="l"/>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55"/>
          <c:min val="0"/>
        </c:scaling>
        <c:delete val="0"/>
        <c:axPos val="t"/>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400" kern="1200">
                <a:solidFill>
                  <a:schemeClr val="tx2"/>
                </a:solidFill>
                <a:latin typeface="Rockwell"/>
                <a:ea typeface="+mn-ea"/>
                <a:cs typeface="+mn-cs"/>
              </a:defRPr>
            </a:pPr>
            <a:endParaRPr lang="fi-FI"/>
          </a:p>
        </c:txPr>
        <c:crossAx val="645156512"/>
        <c:crosses val="min"/>
        <c:crossBetween val="between"/>
        <c:majorUnit val="5"/>
      </c:valAx>
    </c:plotArea>
    <c:plotVisOnly val="0"/>
    <c:dispBlanksAs val="gap"/>
    <c:showDLblsOverMax val="1"/>
  </c:chart>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1573513705945177"/>
          <c:y val="3.075103489059728E-2"/>
          <c:w val="0.56496974012103951"/>
          <c:h val="0.93849793021880545"/>
        </c:manualLayout>
      </c:layout>
      <c:doughnutChart>
        <c:varyColors val="0"/>
        <c:ser>
          <c:idx val="0"/>
          <c:order val="0"/>
          <c:dPt>
            <c:idx val="0"/>
            <c:bubble3D val="0"/>
            <c:spPr>
              <a:solidFill>
                <a:srgbClr val="FEF181"/>
              </a:solidFill>
              <a:ln w="19050" algn="ctr">
                <a:solidFill>
                  <a:schemeClr val="tx1"/>
                </a:solidFill>
                <a:prstDash val="solid"/>
              </a:ln>
            </c:spPr>
            <c:extLst>
              <c:ext xmlns:c16="http://schemas.microsoft.com/office/drawing/2014/chart" uri="{C3380CC4-5D6E-409C-BE32-E72D297353CC}">
                <c16:uniqueId val="{00000000-C4E9-4743-9557-026EFBC72D9B}"/>
              </c:ext>
            </c:extLst>
          </c:dPt>
          <c:dPt>
            <c:idx val="1"/>
            <c:bubble3D val="0"/>
            <c:spPr>
              <a:solidFill>
                <a:schemeClr val="accent3"/>
              </a:solidFill>
              <a:ln w="19050" algn="ctr">
                <a:solidFill>
                  <a:schemeClr val="tx1"/>
                </a:solidFill>
                <a:prstDash val="solid"/>
              </a:ln>
            </c:spPr>
            <c:extLst>
              <c:ext xmlns:c16="http://schemas.microsoft.com/office/drawing/2014/chart" uri="{C3380CC4-5D6E-409C-BE32-E72D297353CC}">
                <c16:uniqueId val="{00000001-C4E9-4743-9557-026EFBC72D9B}"/>
              </c:ext>
            </c:extLst>
          </c:dPt>
          <c:dPt>
            <c:idx val="2"/>
            <c:bubble3D val="0"/>
            <c:spPr>
              <a:solidFill>
                <a:schemeClr val="accent2"/>
              </a:solidFill>
              <a:ln w="19050" algn="ctr">
                <a:solidFill>
                  <a:schemeClr val="tx1"/>
                </a:solidFill>
                <a:prstDash val="solid"/>
              </a:ln>
            </c:spPr>
            <c:extLst>
              <c:ext xmlns:c16="http://schemas.microsoft.com/office/drawing/2014/chart" uri="{C3380CC4-5D6E-409C-BE32-E72D297353CC}">
                <c16:uniqueId val="{00000002-C4E9-4743-9557-026EFBC72D9B}"/>
              </c:ext>
            </c:extLst>
          </c:dPt>
          <c:dLbls>
            <c:dLbl>
              <c:idx val="0"/>
              <c:layout>
                <c:manualLayout>
                  <c:x val="5.6959772160911359E-3"/>
                  <c:y val="-2.3654642223536371E-3"/>
                </c:manualLayout>
              </c:layout>
              <c:numFmt formatCode="#,##0.00&quot;%&quot;;&quot;-&quot;#,##0.00&quot;%&quot;" sourceLinked="0"/>
              <c:spPr>
                <a:noFill/>
                <a:ln>
                  <a:noFill/>
                </a:ln>
              </c:spPr>
              <c:txPr>
                <a:bodyPr wrap="none"/>
                <a:lstStyle/>
                <a:p>
                  <a:pPr>
                    <a:defRPr sz="1600" b="1" kern="1200">
                      <a:solidFill>
                        <a:srgbClr val="000000"/>
                      </a:solidFill>
                      <a:latin typeface="Rockwell"/>
                      <a:ea typeface="+mn-ea"/>
                      <a:cs typeface="+mn-cs"/>
                    </a:defRPr>
                  </a:pPr>
                  <a:endParaRPr lang="fi-FI"/>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4E9-4743-9557-026EFBC72D9B}"/>
                </c:ext>
              </c:extLst>
            </c:dLbl>
            <c:dLbl>
              <c:idx val="1"/>
              <c:layout>
                <c:manualLayout>
                  <c:x val="-3.915984336062656E-3"/>
                  <c:y val="1.1827321111768185E-3"/>
                </c:manualLayout>
              </c:layout>
              <c:numFmt formatCode="#,##0.00&quot;%&quot;;&quot;-&quot;#,##0.00&quot;%&quot;" sourceLinked="0"/>
              <c:spPr>
                <a:noFill/>
                <a:ln>
                  <a:noFill/>
                </a:ln>
              </c:spPr>
              <c:txPr>
                <a:bodyPr wrap="none"/>
                <a:lstStyle/>
                <a:p>
                  <a:pPr>
                    <a:defRPr sz="1600" b="1" kern="1200">
                      <a:solidFill>
                        <a:srgbClr val="000000"/>
                      </a:solidFill>
                      <a:latin typeface="Rockwell"/>
                      <a:ea typeface="+mn-ea"/>
                      <a:cs typeface="+mn-cs"/>
                    </a:defRPr>
                  </a:pPr>
                  <a:endParaRPr lang="fi-FI"/>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4E9-4743-9557-026EFBC72D9B}"/>
                </c:ext>
              </c:extLst>
            </c:dLbl>
            <c:dLbl>
              <c:idx val="2"/>
              <c:layout>
                <c:manualLayout>
                  <c:x val="-9.9679601281594879E-3"/>
                  <c:y val="-3.311649911295092E-2"/>
                </c:manualLayout>
              </c:layout>
              <c:numFmt formatCode="#,##0.00&quot;%&quot;;&quot;-&quot;#,##0.00&quot;%&quot;" sourceLinked="0"/>
              <c:spPr>
                <a:noFill/>
                <a:ln>
                  <a:noFill/>
                </a:ln>
              </c:spPr>
              <c:txPr>
                <a:bodyPr wrap="none"/>
                <a:lstStyle/>
                <a:p>
                  <a:pPr>
                    <a:defRPr sz="1600" b="1" kern="1200">
                      <a:solidFill>
                        <a:srgbClr val="000000"/>
                      </a:solidFill>
                      <a:latin typeface="Rockwell"/>
                      <a:ea typeface="+mn-ea"/>
                      <a:cs typeface="+mn-cs"/>
                    </a:defRPr>
                  </a:pPr>
                  <a:endParaRPr lang="fi-FI"/>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4E9-4743-9557-026EFBC72D9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extLst>
          </c:dLbls>
          <c:val>
            <c:numRef>
              <c:f>Sheet1!$A$1:$A$3</c:f>
              <c:numCache>
                <c:formatCode>General</c:formatCode>
                <c:ptCount val="3"/>
                <c:pt idx="0">
                  <c:v>51</c:v>
                </c:pt>
                <c:pt idx="1">
                  <c:v>33</c:v>
                </c:pt>
                <c:pt idx="2">
                  <c:v>16</c:v>
                </c:pt>
              </c:numCache>
            </c:numRef>
          </c:val>
          <c:extLst>
            <c:ext xmlns:c16="http://schemas.microsoft.com/office/drawing/2014/chart" uri="{C3380CC4-5D6E-409C-BE32-E72D297353CC}">
              <c16:uniqueId val="{00000003-C4E9-4743-9557-026EFBC72D9B}"/>
            </c:ext>
          </c:extLst>
        </c:ser>
        <c:dLbls>
          <c:showLegendKey val="0"/>
          <c:showVal val="0"/>
          <c:showCatName val="0"/>
          <c:showSerName val="0"/>
          <c:showPercent val="0"/>
          <c:showBubbleSize val="0"/>
          <c:showLeaderLines val="1"/>
        </c:dLbls>
        <c:firstSliceAng val="0"/>
        <c:holeSize val="35"/>
      </c:doughnutChart>
    </c:plotArea>
    <c:plotVisOnly val="0"/>
    <c:dispBlanksAs val="gap"/>
    <c:showDLblsOverMax val="1"/>
  </c:chart>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7446532728451076E-2"/>
          <c:y val="4.0366972477064222E-2"/>
          <c:w val="0.91412832145171741"/>
          <c:h val="0.91926605504587156"/>
        </c:manualLayout>
      </c:layout>
      <c:barChart>
        <c:barDir val="col"/>
        <c:grouping val="clustered"/>
        <c:varyColors val="0"/>
        <c:ser>
          <c:idx val="0"/>
          <c:order val="0"/>
          <c:spPr>
            <a:solidFill>
              <a:srgbClr val="EBFD0B"/>
            </a:solidFill>
            <a:ln w="6350" algn="ctr">
              <a:solidFill>
                <a:schemeClr val="tx1"/>
              </a:solidFill>
              <a:prstDash val="solid"/>
            </a:ln>
          </c:spPr>
          <c:invertIfNegative val="0"/>
          <c:dLbls>
            <c:dLbl>
              <c:idx val="0"/>
              <c:layout>
                <c:manualLayout>
                  <c:x val="-3.2404406999351912E-4"/>
                  <c:y val="-0.2645871559633027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AF6-48FD-8062-A234E016C2A0}"/>
                </c:ext>
              </c:extLst>
            </c:dLbl>
            <c:dLbl>
              <c:idx val="1"/>
              <c:layout>
                <c:manualLayout>
                  <c:x val="-3.2404406999351912E-4"/>
                  <c:y val="-0.2609174311926605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AF6-48FD-8062-A234E016C2A0}"/>
                </c:ext>
              </c:extLst>
            </c:dLbl>
            <c:dLbl>
              <c:idx val="2"/>
              <c:layout>
                <c:manualLayout>
                  <c:x val="-3.2404406999351912E-4"/>
                  <c:y val="-0.258348623853211"/>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AF6-48FD-8062-A234E016C2A0}"/>
                </c:ext>
              </c:extLst>
            </c:dLbl>
            <c:dLbl>
              <c:idx val="3"/>
              <c:layout>
                <c:manualLayout>
                  <c:x val="-3.2404406999351912E-4"/>
                  <c:y val="-0.24"/>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115.343</c:v>
                </c:pt>
                <c:pt idx="1">
                  <c:v>113.488</c:v>
                </c:pt>
                <c:pt idx="2">
                  <c:v>111.98</c:v>
                </c:pt>
                <c:pt idx="3">
                  <c:v>102.10499999999999</c:v>
                </c:pt>
              </c:numCache>
            </c:numRef>
          </c:val>
          <c:extLst>
            <c:ext xmlns:c16="http://schemas.microsoft.com/office/drawing/2014/chart" uri="{C3380CC4-5D6E-409C-BE32-E72D297353CC}">
              <c16:uniqueId val="{00000004-8AF6-48FD-8062-A234E016C2A0}"/>
            </c:ext>
          </c:extLst>
        </c:ser>
        <c:ser>
          <c:idx val="1"/>
          <c:order val="1"/>
          <c:spPr>
            <a:solidFill>
              <a:srgbClr val="FEA5E8"/>
            </a:solidFill>
            <a:ln w="6350" algn="ctr">
              <a:solidFill>
                <a:schemeClr val="tx1"/>
              </a:solidFill>
              <a:prstDash val="solid"/>
            </a:ln>
          </c:spPr>
          <c:invertIfNegative val="0"/>
          <c:dLbls>
            <c:dLbl>
              <c:idx val="0"/>
              <c:layout>
                <c:manualLayout>
                  <c:x val="-3.2404406999351912E-4"/>
                  <c:y val="-0.1313761467889908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AF6-48FD-8062-A234E016C2A0}"/>
                </c:ext>
              </c:extLst>
            </c:dLbl>
            <c:dLbl>
              <c:idx val="1"/>
              <c:layout>
                <c:manualLayout>
                  <c:x val="-3.2404406999351912E-4"/>
                  <c:y val="-0.13211009174311927"/>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47.872999999999998</c:v>
                </c:pt>
                <c:pt idx="1">
                  <c:v>48.277000000000001</c:v>
                </c:pt>
                <c:pt idx="2">
                  <c:v>46.161000000000001</c:v>
                </c:pt>
                <c:pt idx="3">
                  <c:v>44.156000000000006</c:v>
                </c:pt>
              </c:numCache>
            </c:numRef>
          </c:val>
          <c:extLst>
            <c:ext xmlns:c16="http://schemas.microsoft.com/office/drawing/2014/chart" uri="{C3380CC4-5D6E-409C-BE32-E72D297353CC}">
              <c16:uniqueId val="{00000007-8AF6-48FD-8062-A234E016C2A0}"/>
            </c:ext>
          </c:extLst>
        </c:ser>
        <c:ser>
          <c:idx val="2"/>
          <c:order val="2"/>
          <c:spPr>
            <a:solidFill>
              <a:srgbClr val="C80000"/>
            </a:solidFill>
            <a:ln w="6350" algn="ctr">
              <a:solidFill>
                <a:schemeClr val="tx1"/>
              </a:solidFill>
              <a:prstDash val="solid"/>
            </a:ln>
          </c:spPr>
          <c:invertIfNegative val="0"/>
          <c:dLbls>
            <c:dLbl>
              <c:idx val="0"/>
              <c:layout>
                <c:manualLayout>
                  <c:x val="-3.2404406999351912E-4"/>
                  <c:y val="-0.34605504587155961"/>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AF6-48FD-8062-A234E016C2A0}"/>
                </c:ext>
              </c:extLst>
            </c:dLbl>
            <c:dLbl>
              <c:idx val="1"/>
              <c:layout>
                <c:manualLayout>
                  <c:x val="-3.2404406999351912E-4"/>
                  <c:y val="-0.34311926605504589"/>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8AF6-48FD-8062-A234E016C2A0}"/>
                </c:ext>
              </c:extLst>
            </c:dLbl>
            <c:dLbl>
              <c:idx val="2"/>
              <c:layout>
                <c:manualLayout>
                  <c:x val="-3.2404406999351912E-4"/>
                  <c:y val="-0.32697247706422017"/>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159.805063375</c:v>
                </c:pt>
                <c:pt idx="1">
                  <c:v>157.95560240999995</c:v>
                </c:pt>
                <c:pt idx="2">
                  <c:v>149.17601107199999</c:v>
                </c:pt>
                <c:pt idx="3">
                  <c:v>135.87054378400001</c:v>
                </c:pt>
              </c:numCache>
            </c:numRef>
          </c:val>
          <c:extLst>
            <c:ext xmlns:c16="http://schemas.microsoft.com/office/drawing/2014/chart" uri="{C3380CC4-5D6E-409C-BE32-E72D297353CC}">
              <c16:uniqueId val="{0000000B-8AF6-48FD-8062-A234E016C2A0}"/>
            </c:ext>
          </c:extLst>
        </c:ser>
        <c:ser>
          <c:idx val="3"/>
          <c:order val="3"/>
          <c:spPr>
            <a:solidFill>
              <a:srgbClr val="A9AE86"/>
            </a:solidFill>
            <a:ln w="6350" algn="ctr">
              <a:solidFill>
                <a:schemeClr val="tx1"/>
              </a:solidFill>
              <a:prstDash val="solid"/>
            </a:ln>
          </c:spPr>
          <c:invertIfNegative val="0"/>
          <c:dLbls>
            <c:dLbl>
              <c:idx val="0"/>
              <c:layout>
                <c:manualLayout>
                  <c:x val="-3.2404406999351912E-4"/>
                  <c:y val="-6.9724770642201839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8AF6-48FD-8062-A234E016C2A0}"/>
                </c:ext>
              </c:extLst>
            </c:dLbl>
            <c:dLbl>
              <c:idx val="1"/>
              <c:layout>
                <c:manualLayout>
                  <c:x val="-3.2404406999351912E-4"/>
                  <c:y val="-6.6422018348623851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8AF6-48FD-8062-A234E016C2A0}"/>
                </c:ext>
              </c:extLst>
            </c:dLbl>
            <c:dLbl>
              <c:idx val="2"/>
              <c:layout>
                <c:manualLayout>
                  <c:x val="-3.2404406999351912E-4"/>
                  <c:y val="-5.981651376146789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8AF6-48FD-8062-A234E016C2A0}"/>
                </c:ext>
              </c:extLst>
            </c:dLbl>
            <c:dLbl>
              <c:idx val="3"/>
              <c:layout>
                <c:manualLayout>
                  <c:x val="-3.2404406999351912E-4"/>
                  <c:y val="-5.5045871559633031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Sheet1!$A$4:$D$4</c:f>
              <c:numCache>
                <c:formatCode>General</c:formatCode>
                <c:ptCount val="4"/>
                <c:pt idx="0">
                  <c:v>21.407</c:v>
                </c:pt>
                <c:pt idx="1">
                  <c:v>20.437999999999999</c:v>
                </c:pt>
                <c:pt idx="2">
                  <c:v>18.632000000000001</c:v>
                </c:pt>
                <c:pt idx="3">
                  <c:v>17.370999999999999</c:v>
                </c:pt>
              </c:numCache>
            </c:numRef>
          </c:val>
          <c:extLst>
            <c:ext xmlns:c16="http://schemas.microsoft.com/office/drawing/2014/chart" uri="{C3380CC4-5D6E-409C-BE32-E72D297353CC}">
              <c16:uniqueId val="{00000010-8AF6-48FD-8062-A234E016C2A0}"/>
            </c:ext>
          </c:extLst>
        </c:ser>
        <c:ser>
          <c:idx val="4"/>
          <c:order val="4"/>
          <c:spPr>
            <a:solidFill>
              <a:schemeClr val="accent5"/>
            </a:solidFill>
            <a:ln w="6350" algn="ctr">
              <a:solidFill>
                <a:schemeClr val="tx1"/>
              </a:solidFill>
              <a:prstDash val="solid"/>
            </a:ln>
          </c:spPr>
          <c:invertIfNegative val="0"/>
          <c:dLbls>
            <c:dLbl>
              <c:idx val="0"/>
              <c:layout>
                <c:manualLayout>
                  <c:x val="-3.2404406999351912E-4"/>
                  <c:y val="-0.16807339449541284"/>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8AF6-48FD-8062-A234E016C2A0}"/>
                </c:ext>
              </c:extLst>
            </c:dLbl>
            <c:dLbl>
              <c:idx val="1"/>
              <c:layout>
                <c:manualLayout>
                  <c:x val="-3.2404406999351912E-4"/>
                  <c:y val="-0.16623853211009174"/>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8AF6-48FD-8062-A234E016C2A0}"/>
                </c:ext>
              </c:extLst>
            </c:dLbl>
            <c:dLbl>
              <c:idx val="2"/>
              <c:layout>
                <c:manualLayout>
                  <c:x val="-3.2404406999351912E-4"/>
                  <c:y val="-0.16"/>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8AF6-48FD-8062-A234E016C2A0}"/>
                </c:ext>
              </c:extLst>
            </c:dLbl>
            <c:dLbl>
              <c:idx val="3"/>
              <c:layout>
                <c:manualLayout>
                  <c:x val="-3.2404406999351912E-4"/>
                  <c:y val="-0.15412844036697249"/>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Sheet1!$A$5:$D$5</c:f>
              <c:numCache>
                <c:formatCode>General</c:formatCode>
                <c:ptCount val="4"/>
                <c:pt idx="0">
                  <c:v>68.012000000000015</c:v>
                </c:pt>
                <c:pt idx="1">
                  <c:v>66.838999999999999</c:v>
                </c:pt>
                <c:pt idx="2">
                  <c:v>63.425999999999995</c:v>
                </c:pt>
                <c:pt idx="3">
                  <c:v>60.179000000000002</c:v>
                </c:pt>
              </c:numCache>
            </c:numRef>
          </c:val>
          <c:extLst>
            <c:ext xmlns:c16="http://schemas.microsoft.com/office/drawing/2014/chart" uri="{C3380CC4-5D6E-409C-BE32-E72D297353CC}">
              <c16:uniqueId val="{00000015-8AF6-48FD-8062-A234E016C2A0}"/>
            </c:ext>
          </c:extLst>
        </c:ser>
        <c:ser>
          <c:idx val="5"/>
          <c:order val="5"/>
          <c:spPr>
            <a:solidFill>
              <a:srgbClr val="74F8F8"/>
            </a:solidFill>
            <a:ln w="6350" algn="ctr">
              <a:solidFill>
                <a:schemeClr val="tx1"/>
              </a:solidFill>
              <a:prstDash val="solid"/>
            </a:ln>
          </c:spPr>
          <c:invertIfNegative val="0"/>
          <c:val>
            <c:numRef>
              <c:f>Sheet1!$A$6:$D$6</c:f>
              <c:numCache>
                <c:formatCode>General</c:formatCode>
                <c:ptCount val="4"/>
                <c:pt idx="0">
                  <c:v>225.5</c:v>
                </c:pt>
                <c:pt idx="1">
                  <c:v>193.739</c:v>
                </c:pt>
                <c:pt idx="2">
                  <c:v>177.87</c:v>
                </c:pt>
                <c:pt idx="3">
                  <c:v>188.214</c:v>
                </c:pt>
              </c:numCache>
            </c:numRef>
          </c:val>
          <c:extLst>
            <c:ext xmlns:c16="http://schemas.microsoft.com/office/drawing/2014/chart" uri="{C3380CC4-5D6E-409C-BE32-E72D297353CC}">
              <c16:uniqueId val="{00000016-8AF6-48FD-8062-A234E016C2A0}"/>
            </c:ext>
          </c:extLst>
        </c:ser>
        <c:ser>
          <c:idx val="6"/>
          <c:order val="6"/>
          <c:spPr>
            <a:solidFill>
              <a:srgbClr val="8F7310"/>
            </a:solidFill>
            <a:ln w="6350" algn="ctr">
              <a:solidFill>
                <a:schemeClr val="tx1"/>
              </a:solidFill>
              <a:prstDash val="solid"/>
            </a:ln>
          </c:spPr>
          <c:invertIfNegative val="0"/>
          <c:val>
            <c:numRef>
              <c:f>Sheet1!$A$7:$D$7</c:f>
              <c:numCache>
                <c:formatCode>General</c:formatCode>
                <c:ptCount val="4"/>
                <c:pt idx="0">
                  <c:v>34.669022245000001</c:v>
                </c:pt>
                <c:pt idx="1">
                  <c:v>35.897433058999994</c:v>
                </c:pt>
                <c:pt idx="2">
                  <c:v>35.408949141000001</c:v>
                </c:pt>
                <c:pt idx="3">
                  <c:v>35.161319817999996</c:v>
                </c:pt>
              </c:numCache>
            </c:numRef>
          </c:val>
          <c:extLst>
            <c:ext xmlns:c16="http://schemas.microsoft.com/office/drawing/2014/chart" uri="{C3380CC4-5D6E-409C-BE32-E72D297353CC}">
              <c16:uniqueId val="{00000017-8AF6-48FD-8062-A234E016C2A0}"/>
            </c:ext>
          </c:extLst>
        </c:ser>
        <c:ser>
          <c:idx val="7"/>
          <c:order val="7"/>
          <c:spPr>
            <a:solidFill>
              <a:srgbClr val="DFE5EF"/>
            </a:solidFill>
            <a:ln w="6350" algn="ctr">
              <a:solidFill>
                <a:schemeClr val="tx1"/>
              </a:solidFill>
              <a:prstDash val="solid"/>
            </a:ln>
          </c:spPr>
          <c:invertIfNegative val="0"/>
          <c:dLbls>
            <c:dLbl>
              <c:idx val="1"/>
              <c:layout>
                <c:manualLayout>
                  <c:x val="-3.2404406999351912E-4"/>
                  <c:y val="-0.27889908256880735"/>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8AF6-48FD-8062-A234E016C2A0}"/>
                </c:ext>
              </c:extLst>
            </c:dLbl>
            <c:dLbl>
              <c:idx val="2"/>
              <c:layout>
                <c:manualLayout>
                  <c:x val="-3.2404406999351912E-4"/>
                  <c:y val="-0.27596330275229358"/>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8AF6-48FD-8062-A234E016C2A0}"/>
                </c:ext>
              </c:extLst>
            </c:dLbl>
            <c:dLbl>
              <c:idx val="3"/>
              <c:layout>
                <c:manualLayout>
                  <c:x val="-3.2404406999351912E-4"/>
                  <c:y val="-0.25577981651376147"/>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Sheet1!$A$8:$D$8</c:f>
              <c:numCache>
                <c:formatCode>General</c:formatCode>
                <c:ptCount val="4"/>
                <c:pt idx="0">
                  <c:v>130.16900000000001</c:v>
                </c:pt>
                <c:pt idx="1">
                  <c:v>123.17808598200003</c:v>
                </c:pt>
                <c:pt idx="2">
                  <c:v>121.69241477099999</c:v>
                </c:pt>
                <c:pt idx="3">
                  <c:v>110.54387383900003</c:v>
                </c:pt>
              </c:numCache>
            </c:numRef>
          </c:val>
          <c:extLst>
            <c:ext xmlns:c16="http://schemas.microsoft.com/office/drawing/2014/chart" uri="{C3380CC4-5D6E-409C-BE32-E72D297353CC}">
              <c16:uniqueId val="{0000001B-8AF6-48FD-8062-A234E016C2A0}"/>
            </c:ext>
          </c:extLst>
        </c:ser>
        <c:ser>
          <c:idx val="8"/>
          <c:order val="8"/>
          <c:spPr>
            <a:solidFill>
              <a:srgbClr val="000000"/>
            </a:solidFill>
            <a:ln w="6350" algn="ctr">
              <a:solidFill>
                <a:schemeClr val="tx1"/>
              </a:solidFill>
              <a:prstDash val="solid"/>
            </a:ln>
          </c:spPr>
          <c:invertIfNegative val="0"/>
          <c:dLbls>
            <c:dLbl>
              <c:idx val="0"/>
              <c:layout>
                <c:manualLayout>
                  <c:x val="-3.2404406999351912E-4"/>
                  <c:y val="7.7064220183486239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C-8AF6-48FD-8062-A234E016C2A0}"/>
                </c:ext>
              </c:extLst>
            </c:dLbl>
            <c:dLbl>
              <c:idx val="1"/>
              <c:layout>
                <c:manualLayout>
                  <c:x val="-3.2404406999351912E-4"/>
                  <c:y val="7.7064220183486239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D-8AF6-48FD-8062-A234E016C2A0}"/>
                </c:ext>
              </c:extLst>
            </c:dLbl>
            <c:dLbl>
              <c:idx val="2"/>
              <c:layout>
                <c:manualLayout>
                  <c:x val="-3.2404406999351912E-4"/>
                  <c:y val="7.3394495412844041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E-8AF6-48FD-8062-A234E016C2A0}"/>
                </c:ext>
              </c:extLst>
            </c:dLbl>
            <c:dLbl>
              <c:idx val="3"/>
              <c:layout>
                <c:manualLayout>
                  <c:x val="-3.2404406999351912E-4"/>
                  <c:y val="7.3394495412844041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F-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Sheet1!$A$9:$D$9</c:f>
              <c:numCache>
                <c:formatCode>General</c:formatCode>
                <c:ptCount val="4"/>
                <c:pt idx="0">
                  <c:v>0.22700000000000001</c:v>
                </c:pt>
                <c:pt idx="1">
                  <c:v>0.22</c:v>
                </c:pt>
                <c:pt idx="2">
                  <c:v>0.27</c:v>
                </c:pt>
                <c:pt idx="3">
                  <c:v>0.26600000000000001</c:v>
                </c:pt>
              </c:numCache>
            </c:numRef>
          </c:val>
          <c:extLst>
            <c:ext xmlns:c16="http://schemas.microsoft.com/office/drawing/2014/chart" uri="{C3380CC4-5D6E-409C-BE32-E72D297353CC}">
              <c16:uniqueId val="{00000020-8AF6-48FD-8062-A234E016C2A0}"/>
            </c:ext>
          </c:extLst>
        </c:ser>
        <c:ser>
          <c:idx val="9"/>
          <c:order val="9"/>
          <c:spPr>
            <a:solidFill>
              <a:srgbClr val="256AFA"/>
            </a:solidFill>
            <a:ln w="6350" algn="ctr">
              <a:solidFill>
                <a:schemeClr val="tx1"/>
              </a:solidFill>
              <a:prstDash val="solid"/>
            </a:ln>
          </c:spPr>
          <c:invertIfNegative val="0"/>
          <c:dLbls>
            <c:dLbl>
              <c:idx val="0"/>
              <c:layout>
                <c:manualLayout>
                  <c:x val="-3.2404406999351912E-4"/>
                  <c:y val="-3.669724770642202E-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1-8AF6-48FD-8062-A234E016C2A0}"/>
                </c:ext>
              </c:extLst>
            </c:dLbl>
            <c:dLbl>
              <c:idx val="1"/>
              <c:layout>
                <c:manualLayout>
                  <c:x val="-3.2404406999351912E-4"/>
                  <c:y val="-3.669724770642202E-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2-8AF6-48FD-8062-A234E016C2A0}"/>
                </c:ext>
              </c:extLst>
            </c:dLbl>
            <c:dLbl>
              <c:idx val="2"/>
              <c:layout>
                <c:manualLayout>
                  <c:x val="-3.2404406999351912E-4"/>
                  <c:y val="-3.669724770642202E-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3-8AF6-48FD-8062-A234E016C2A0}"/>
                </c:ext>
              </c:extLst>
            </c:dLbl>
            <c:dLbl>
              <c:idx val="3"/>
              <c:layout>
                <c:manualLayout>
                  <c:x val="-3.2404406999351912E-4"/>
                  <c:y val="-5.1376146788990823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4-8AF6-48FD-8062-A234E016C2A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Sheet1!$A$10:$D$10</c:f>
              <c:numCache>
                <c:formatCode>General</c:formatCode>
                <c:ptCount val="4"/>
                <c:pt idx="0">
                  <c:v>3.2800000000000002</c:v>
                </c:pt>
                <c:pt idx="1">
                  <c:v>3.3140000000000001</c:v>
                </c:pt>
                <c:pt idx="2">
                  <c:v>3.2969999999999997</c:v>
                </c:pt>
                <c:pt idx="3">
                  <c:v>3.7210000000000001</c:v>
                </c:pt>
              </c:numCache>
            </c:numRef>
          </c:val>
          <c:extLst>
            <c:ext xmlns:c16="http://schemas.microsoft.com/office/drawing/2014/chart" uri="{C3380CC4-5D6E-409C-BE32-E72D297353CC}">
              <c16:uniqueId val="{00000025-8AF6-48FD-8062-A234E016C2A0}"/>
            </c:ext>
          </c:extLst>
        </c:ser>
        <c:dLbls>
          <c:showLegendKey val="0"/>
          <c:showVal val="0"/>
          <c:showCatName val="0"/>
          <c:showSerName val="0"/>
          <c:showPercent val="0"/>
          <c:showBubbleSize val="0"/>
        </c:dLbls>
        <c:gapWidth val="80"/>
        <c:axId val="236036895"/>
        <c:axId val="1"/>
      </c:barChart>
      <c:catAx>
        <c:axId val="236036895"/>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50"/>
          <c:min val="0"/>
        </c:scaling>
        <c:delete val="0"/>
        <c:axPos val="l"/>
        <c:majorGridlines>
          <c:spPr>
            <a:ln w="3175" algn="ctr">
              <a:solidFill>
                <a:schemeClr val="tx1"/>
              </a:solidFill>
              <a:prstDash val="solid"/>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2000" kern="1200">
                <a:solidFill>
                  <a:srgbClr val="000000"/>
                </a:solidFill>
                <a:latin typeface="Rockwell"/>
                <a:ea typeface="+mn-ea"/>
                <a:cs typeface="+mn-cs"/>
              </a:defRPr>
            </a:pPr>
            <a:endParaRPr lang="fi-FI"/>
          </a:p>
        </c:txPr>
        <c:crossAx val="236036895"/>
        <c:crosses val="min"/>
        <c:crossBetween val="between"/>
        <c:majorUnit val="50"/>
      </c:valAx>
    </c:plotArea>
    <c:plotVisOnly val="0"/>
    <c:dispBlanksAs val="gap"/>
    <c:showDLblsOverMax val="1"/>
  </c:chart>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6206896551724137E-3"/>
          <c:y val="1.917882225823879E-2"/>
          <c:w val="0.93998673740053051"/>
          <c:h val="0.96137223122636417"/>
        </c:manualLayout>
      </c:layout>
      <c:barChart>
        <c:barDir val="col"/>
        <c:grouping val="stacked"/>
        <c:varyColors val="0"/>
        <c:ser>
          <c:idx val="0"/>
          <c:order val="0"/>
          <c:spPr>
            <a:solidFill>
              <a:srgbClr val="256AFA"/>
            </a:solidFill>
            <a:ln>
              <a:noFill/>
            </a:ln>
          </c:spPr>
          <c:invertIfNegative val="0"/>
          <c:val>
            <c:numRef>
              <c:f>Sheet1!$A$1:$D$1</c:f>
              <c:numCache>
                <c:formatCode>General</c:formatCode>
                <c:ptCount val="4"/>
                <c:pt idx="0">
                  <c:v>3.2800000000000002</c:v>
                </c:pt>
                <c:pt idx="1">
                  <c:v>3.3140000000000001</c:v>
                </c:pt>
                <c:pt idx="2">
                  <c:v>3.2969999999999997</c:v>
                </c:pt>
                <c:pt idx="3">
                  <c:v>3.7210000000000001</c:v>
                </c:pt>
              </c:numCache>
            </c:numRef>
          </c:val>
          <c:extLst>
            <c:ext xmlns:c16="http://schemas.microsoft.com/office/drawing/2014/chart" uri="{C3380CC4-5D6E-409C-BE32-E72D297353CC}">
              <c16:uniqueId val="{00000000-B0FE-44EF-ADEF-CC1B2929EB17}"/>
            </c:ext>
          </c:extLst>
        </c:ser>
        <c:ser>
          <c:idx val="1"/>
          <c:order val="1"/>
          <c:spPr>
            <a:solidFill>
              <a:srgbClr val="000000"/>
            </a:solidFill>
            <a:ln>
              <a:noFill/>
            </a:ln>
          </c:spPr>
          <c:invertIfNegative val="0"/>
          <c:val>
            <c:numRef>
              <c:f>Sheet1!$A$2:$D$2</c:f>
              <c:numCache>
                <c:formatCode>General</c:formatCode>
                <c:ptCount val="4"/>
                <c:pt idx="0">
                  <c:v>0.22699999999999987</c:v>
                </c:pt>
                <c:pt idx="1">
                  <c:v>0.2200000000000002</c:v>
                </c:pt>
                <c:pt idx="2">
                  <c:v>0.27</c:v>
                </c:pt>
                <c:pt idx="3">
                  <c:v>0.26600000000000001</c:v>
                </c:pt>
              </c:numCache>
            </c:numRef>
          </c:val>
          <c:extLst>
            <c:ext xmlns:c16="http://schemas.microsoft.com/office/drawing/2014/chart" uri="{C3380CC4-5D6E-409C-BE32-E72D297353CC}">
              <c16:uniqueId val="{00000001-B0FE-44EF-ADEF-CC1B2929EB17}"/>
            </c:ext>
          </c:extLst>
        </c:ser>
        <c:ser>
          <c:idx val="2"/>
          <c:order val="2"/>
          <c:spPr>
            <a:solidFill>
              <a:srgbClr val="DFE5EF"/>
            </a:solidFill>
            <a:ln w="6350" algn="ctr">
              <a:solidFill>
                <a:schemeClr val="tx1"/>
              </a:solidFill>
              <a:prstDash val="solid"/>
            </a:ln>
          </c:spPr>
          <c:invertIfNegative val="0"/>
          <c:dLbls>
            <c:dLbl>
              <c:idx val="0"/>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0FE-44EF-ADEF-CC1B2929EB17}"/>
                </c:ext>
              </c:extLst>
            </c:dLbl>
            <c:dLbl>
              <c:idx val="1"/>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0FE-44EF-ADEF-CC1B2929EB17}"/>
                </c:ext>
              </c:extLst>
            </c:dLbl>
            <c:dLbl>
              <c:idx val="2"/>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0FE-44EF-ADEF-CC1B2929EB17}"/>
                </c:ext>
              </c:extLst>
            </c:dLbl>
            <c:dLbl>
              <c:idx val="3"/>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130.16900000000001</c:v>
                </c:pt>
                <c:pt idx="1">
                  <c:v>123.17808598200003</c:v>
                </c:pt>
                <c:pt idx="2">
                  <c:v>121.69241477099999</c:v>
                </c:pt>
                <c:pt idx="3">
                  <c:v>110.54387383900003</c:v>
                </c:pt>
              </c:numCache>
            </c:numRef>
          </c:val>
          <c:extLst>
            <c:ext xmlns:c16="http://schemas.microsoft.com/office/drawing/2014/chart" uri="{C3380CC4-5D6E-409C-BE32-E72D297353CC}">
              <c16:uniqueId val="{00000006-B0FE-44EF-ADEF-CC1B2929EB17}"/>
            </c:ext>
          </c:extLst>
        </c:ser>
        <c:ser>
          <c:idx val="3"/>
          <c:order val="3"/>
          <c:spPr>
            <a:solidFill>
              <a:srgbClr val="8F7310"/>
            </a:solidFill>
            <a:ln w="6350" algn="ctr">
              <a:solidFill>
                <a:schemeClr val="tx1"/>
              </a:solidFill>
              <a:prstDash val="solid"/>
            </a:ln>
          </c:spPr>
          <c:invertIfNegative val="0"/>
          <c:dLbls>
            <c:dLbl>
              <c:idx val="0"/>
              <c:layout>
                <c:manualLayout>
                  <c:x val="0"/>
                  <c:y val="-8.1037277147487841E-4"/>
                </c:manualLayout>
              </c:layout>
              <c:numFmt formatCode="#,##0.0;&quot;-&quot;#,##0.0" sourceLinked="0"/>
              <c:spPr>
                <a:noFill/>
                <a:ln>
                  <a:noFill/>
                </a:ln>
              </c:spPr>
              <c:txPr>
                <a:bodyPr wrap="none"/>
                <a:lstStyle/>
                <a:p>
                  <a:pPr>
                    <a:defRPr sz="1200" b="1" kern="1200">
                      <a:solidFill>
                        <a:srgbClr val="FFFFFF"/>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B0FE-44EF-ADEF-CC1B2929EB17}"/>
                </c:ext>
              </c:extLst>
            </c:dLbl>
            <c:dLbl>
              <c:idx val="1"/>
              <c:layout>
                <c:manualLayout>
                  <c:x val="0"/>
                  <c:y val="-1.0804970286331713E-3"/>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B0FE-44EF-ADEF-CC1B2929EB17}"/>
                </c:ext>
              </c:extLst>
            </c:dLbl>
            <c:dLbl>
              <c:idx val="2"/>
              <c:layout>
                <c:manualLayout>
                  <c:x val="0"/>
                  <c:y val="-8.1037277147487841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B0FE-44EF-ADEF-CC1B2929EB17}"/>
                </c:ext>
              </c:extLst>
            </c:dLbl>
            <c:dLbl>
              <c:idx val="3"/>
              <c:layout>
                <c:manualLayout>
                  <c:x val="0"/>
                  <c:y val="-8.1037277147487841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Sheet1!$A$4:$D$4</c:f>
              <c:numCache>
                <c:formatCode>General</c:formatCode>
                <c:ptCount val="4"/>
                <c:pt idx="0">
                  <c:v>34.669022245000008</c:v>
                </c:pt>
                <c:pt idx="1">
                  <c:v>35.897433058999994</c:v>
                </c:pt>
                <c:pt idx="2">
                  <c:v>35.408949141000008</c:v>
                </c:pt>
                <c:pt idx="3">
                  <c:v>35.161319817999996</c:v>
                </c:pt>
              </c:numCache>
            </c:numRef>
          </c:val>
          <c:extLst>
            <c:ext xmlns:c16="http://schemas.microsoft.com/office/drawing/2014/chart" uri="{C3380CC4-5D6E-409C-BE32-E72D297353CC}">
              <c16:uniqueId val="{0000000B-B0FE-44EF-ADEF-CC1B2929EB17}"/>
            </c:ext>
          </c:extLst>
        </c:ser>
        <c:ser>
          <c:idx val="4"/>
          <c:order val="4"/>
          <c:spPr>
            <a:solidFill>
              <a:srgbClr val="74F8F8"/>
            </a:solidFill>
            <a:ln w="6350" algn="ctr">
              <a:solidFill>
                <a:schemeClr val="tx1"/>
              </a:solidFill>
              <a:prstDash val="solid"/>
            </a:ln>
          </c:spPr>
          <c:invertIfNegative val="0"/>
          <c:dLbls>
            <c:dLbl>
              <c:idx val="0"/>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B0FE-44EF-ADEF-CC1B2929EB17}"/>
                </c:ext>
              </c:extLst>
            </c:dLbl>
            <c:dLbl>
              <c:idx val="1"/>
              <c:layout>
                <c:manualLayout>
                  <c:x val="0"/>
                  <c:y val="-1.0804970286331713E-3"/>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B0FE-44EF-ADEF-CC1B2929EB17}"/>
                </c:ext>
              </c:extLst>
            </c:dLbl>
            <c:dLbl>
              <c:idx val="2"/>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B0FE-44EF-ADEF-CC1B2929EB17}"/>
                </c:ext>
              </c:extLst>
            </c:dLbl>
            <c:dLbl>
              <c:idx val="3"/>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Sheet1!$A$5:$D$5</c:f>
              <c:numCache>
                <c:formatCode>General</c:formatCode>
                <c:ptCount val="4"/>
                <c:pt idx="0">
                  <c:v>225.49999999999997</c:v>
                </c:pt>
                <c:pt idx="1">
                  <c:v>193.739</c:v>
                </c:pt>
                <c:pt idx="2">
                  <c:v>177.87000000000003</c:v>
                </c:pt>
                <c:pt idx="3">
                  <c:v>188.214</c:v>
                </c:pt>
              </c:numCache>
            </c:numRef>
          </c:val>
          <c:extLst>
            <c:ext xmlns:c16="http://schemas.microsoft.com/office/drawing/2014/chart" uri="{C3380CC4-5D6E-409C-BE32-E72D297353CC}">
              <c16:uniqueId val="{00000010-B0FE-44EF-ADEF-CC1B2929EB17}"/>
            </c:ext>
          </c:extLst>
        </c:ser>
        <c:ser>
          <c:idx val="5"/>
          <c:order val="5"/>
          <c:spPr>
            <a:solidFill>
              <a:srgbClr val="FD9A95"/>
            </a:solidFill>
            <a:ln w="6350" algn="ctr">
              <a:solidFill>
                <a:schemeClr val="tx1"/>
              </a:solidFill>
              <a:prstDash val="solid"/>
            </a:ln>
          </c:spPr>
          <c:invertIfNegative val="0"/>
          <c:dLbls>
            <c:dLbl>
              <c:idx val="0"/>
              <c:layout>
                <c:manualLayout>
                  <c:x val="0"/>
                  <c:y val="-1.0804970286331713E-3"/>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B0FE-44EF-ADEF-CC1B2929EB17}"/>
                </c:ext>
              </c:extLst>
            </c:dLbl>
            <c:dLbl>
              <c:idx val="1"/>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B0FE-44EF-ADEF-CC1B2929EB17}"/>
                </c:ext>
              </c:extLst>
            </c:dLbl>
            <c:dLbl>
              <c:idx val="2"/>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B0FE-44EF-ADEF-CC1B2929EB17}"/>
                </c:ext>
              </c:extLst>
            </c:dLbl>
            <c:dLbl>
              <c:idx val="3"/>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Sheet1!$A$6:$D$6</c:f>
              <c:numCache>
                <c:formatCode>General</c:formatCode>
                <c:ptCount val="4"/>
                <c:pt idx="0">
                  <c:v>68.012</c:v>
                </c:pt>
                <c:pt idx="1">
                  <c:v>66.838999999999999</c:v>
                </c:pt>
                <c:pt idx="2">
                  <c:v>63.425999999999988</c:v>
                </c:pt>
                <c:pt idx="3">
                  <c:v>60.178999999999974</c:v>
                </c:pt>
              </c:numCache>
            </c:numRef>
          </c:val>
          <c:extLst>
            <c:ext xmlns:c16="http://schemas.microsoft.com/office/drawing/2014/chart" uri="{C3380CC4-5D6E-409C-BE32-E72D297353CC}">
              <c16:uniqueId val="{00000015-B0FE-44EF-ADEF-CC1B2929EB17}"/>
            </c:ext>
          </c:extLst>
        </c:ser>
        <c:ser>
          <c:idx val="6"/>
          <c:order val="6"/>
          <c:spPr>
            <a:solidFill>
              <a:srgbClr val="A9AE86"/>
            </a:solidFill>
            <a:ln w="6350" algn="ctr">
              <a:solidFill>
                <a:schemeClr val="tx1"/>
              </a:solidFill>
              <a:prstDash val="solid"/>
            </a:ln>
          </c:spPr>
          <c:invertIfNegative val="0"/>
          <c:dLbls>
            <c:dLbl>
              <c:idx val="0"/>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B0FE-44EF-ADEF-CC1B2929EB17}"/>
                </c:ext>
              </c:extLst>
            </c:dLbl>
            <c:dLbl>
              <c:idx val="1"/>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Sheet1!$A$7:$D$7</c:f>
              <c:numCache>
                <c:formatCode>General</c:formatCode>
                <c:ptCount val="4"/>
                <c:pt idx="0">
                  <c:v>21.406999999999982</c:v>
                </c:pt>
                <c:pt idx="1">
                  <c:v>20.437999999999988</c:v>
                </c:pt>
                <c:pt idx="2">
                  <c:v>18.632000000000005</c:v>
                </c:pt>
                <c:pt idx="3">
                  <c:v>17.370999999999981</c:v>
                </c:pt>
              </c:numCache>
            </c:numRef>
          </c:val>
          <c:extLst>
            <c:ext xmlns:c16="http://schemas.microsoft.com/office/drawing/2014/chart" uri="{C3380CC4-5D6E-409C-BE32-E72D297353CC}">
              <c16:uniqueId val="{00000018-B0FE-44EF-ADEF-CC1B2929EB17}"/>
            </c:ext>
          </c:extLst>
        </c:ser>
        <c:ser>
          <c:idx val="7"/>
          <c:order val="7"/>
          <c:spPr>
            <a:solidFill>
              <a:srgbClr val="C80000"/>
            </a:solidFill>
            <a:ln w="6350" algn="ctr">
              <a:solidFill>
                <a:schemeClr val="tx1"/>
              </a:solidFill>
              <a:prstDash val="solid"/>
            </a:ln>
          </c:spPr>
          <c:invertIfNegative val="0"/>
          <c:dLbls>
            <c:dLbl>
              <c:idx val="0"/>
              <c:layout>
                <c:manualLayout>
                  <c:x val="0"/>
                  <c:y val="-8.1037277147487841E-4"/>
                </c:manualLayout>
              </c:layout>
              <c:numFmt formatCode="#,##0.0;&quot;-&quot;#,##0.0" sourceLinked="0"/>
              <c:spPr>
                <a:noFill/>
                <a:ln>
                  <a:noFill/>
                </a:ln>
              </c:spPr>
              <c:txPr>
                <a:bodyPr wrap="none"/>
                <a:lstStyle/>
                <a:p>
                  <a:pPr>
                    <a:defRPr sz="1200" b="1" kern="1200">
                      <a:solidFill>
                        <a:srgbClr val="FFFFFF"/>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B0FE-44EF-ADEF-CC1B2929EB17}"/>
                </c:ext>
              </c:extLst>
            </c:dLbl>
            <c:dLbl>
              <c:idx val="1"/>
              <c:layout>
                <c:manualLayout>
                  <c:x val="0"/>
                  <c:y val="-8.1037277147487841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B0FE-44EF-ADEF-CC1B2929EB17}"/>
                </c:ext>
              </c:extLst>
            </c:dLbl>
            <c:dLbl>
              <c:idx val="2"/>
              <c:layout>
                <c:manualLayout>
                  <c:x val="0"/>
                  <c:y val="-1.0804970286331713E-3"/>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B-B0FE-44EF-ADEF-CC1B2929EB17}"/>
                </c:ext>
              </c:extLst>
            </c:dLbl>
            <c:dLbl>
              <c:idx val="3"/>
              <c:layout>
                <c:manualLayout>
                  <c:x val="0"/>
                  <c:y val="-1.0804970286331713E-3"/>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C-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Sheet1!$A$8:$D$8</c:f>
              <c:numCache>
                <c:formatCode>General</c:formatCode>
                <c:ptCount val="4"/>
                <c:pt idx="0">
                  <c:v>159.80506337500003</c:v>
                </c:pt>
                <c:pt idx="1">
                  <c:v>157.95560240999993</c:v>
                </c:pt>
                <c:pt idx="2">
                  <c:v>149.17601107199994</c:v>
                </c:pt>
                <c:pt idx="3">
                  <c:v>135.87054378400001</c:v>
                </c:pt>
              </c:numCache>
            </c:numRef>
          </c:val>
          <c:extLst>
            <c:ext xmlns:c16="http://schemas.microsoft.com/office/drawing/2014/chart" uri="{C3380CC4-5D6E-409C-BE32-E72D297353CC}">
              <c16:uniqueId val="{0000001D-B0FE-44EF-ADEF-CC1B2929EB17}"/>
            </c:ext>
          </c:extLst>
        </c:ser>
        <c:ser>
          <c:idx val="8"/>
          <c:order val="8"/>
          <c:spPr>
            <a:solidFill>
              <a:srgbClr val="FEA5E8"/>
            </a:solidFill>
            <a:ln w="6350" algn="ctr">
              <a:solidFill>
                <a:schemeClr val="tx1"/>
              </a:solidFill>
              <a:prstDash val="solid"/>
            </a:ln>
          </c:spPr>
          <c:invertIfNegative val="0"/>
          <c:dLbls>
            <c:dLbl>
              <c:idx val="0"/>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E-B0FE-44EF-ADEF-CC1B2929EB17}"/>
                </c:ext>
              </c:extLst>
            </c:dLbl>
            <c:dLbl>
              <c:idx val="1"/>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F-B0FE-44EF-ADEF-CC1B2929EB17}"/>
                </c:ext>
              </c:extLst>
            </c:dLbl>
            <c:dLbl>
              <c:idx val="2"/>
              <c:layout>
                <c:manualLayout>
                  <c:x val="0"/>
                  <c:y val="-1.0804970286331713E-3"/>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0-B0FE-44EF-ADEF-CC1B2929EB17}"/>
                </c:ext>
              </c:extLst>
            </c:dLbl>
            <c:dLbl>
              <c:idx val="3"/>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1-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Sheet1!$A$9:$D$9</c:f>
              <c:numCache>
                <c:formatCode>General</c:formatCode>
                <c:ptCount val="4"/>
                <c:pt idx="0">
                  <c:v>47.873000000000047</c:v>
                </c:pt>
                <c:pt idx="1">
                  <c:v>48.277000000000044</c:v>
                </c:pt>
                <c:pt idx="2">
                  <c:v>46.161000000000058</c:v>
                </c:pt>
                <c:pt idx="3">
                  <c:v>44.155999999999949</c:v>
                </c:pt>
              </c:numCache>
            </c:numRef>
          </c:val>
          <c:extLst>
            <c:ext xmlns:c16="http://schemas.microsoft.com/office/drawing/2014/chart" uri="{C3380CC4-5D6E-409C-BE32-E72D297353CC}">
              <c16:uniqueId val="{00000022-B0FE-44EF-ADEF-CC1B2929EB17}"/>
            </c:ext>
          </c:extLst>
        </c:ser>
        <c:ser>
          <c:idx val="9"/>
          <c:order val="9"/>
          <c:spPr>
            <a:solidFill>
              <a:srgbClr val="EBFD0B"/>
            </a:solidFill>
            <a:ln w="6350" algn="ctr">
              <a:solidFill>
                <a:schemeClr val="tx1"/>
              </a:solidFill>
              <a:prstDash val="solid"/>
            </a:ln>
          </c:spPr>
          <c:invertIfNegative val="0"/>
          <c:dLbls>
            <c:dLbl>
              <c:idx val="0"/>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3-B0FE-44EF-ADEF-CC1B2929EB17}"/>
                </c:ext>
              </c:extLst>
            </c:dLbl>
            <c:dLbl>
              <c:idx val="1"/>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4-B0FE-44EF-ADEF-CC1B2929EB17}"/>
                </c:ext>
              </c:extLst>
            </c:dLbl>
            <c:dLbl>
              <c:idx val="2"/>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5-B0FE-44EF-ADEF-CC1B2929EB17}"/>
                </c:ext>
              </c:extLst>
            </c:dLbl>
            <c:dLbl>
              <c:idx val="3"/>
              <c:layout>
                <c:manualLayout>
                  <c:x val="0"/>
                  <c:y val="-8.1037277147487841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6-B0FE-44EF-ADEF-CC1B2929EB1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Sheet1!$A$10:$D$10</c:f>
              <c:numCache>
                <c:formatCode>General</c:formatCode>
                <c:ptCount val="4"/>
                <c:pt idx="0">
                  <c:v>115.34299999999996</c:v>
                </c:pt>
                <c:pt idx="1">
                  <c:v>113.48800000000006</c:v>
                </c:pt>
                <c:pt idx="2">
                  <c:v>111.98000000000002</c:v>
                </c:pt>
                <c:pt idx="3">
                  <c:v>102.10500000000002</c:v>
                </c:pt>
              </c:numCache>
            </c:numRef>
          </c:val>
          <c:extLst>
            <c:ext xmlns:c16="http://schemas.microsoft.com/office/drawing/2014/chart" uri="{C3380CC4-5D6E-409C-BE32-E72D297353CC}">
              <c16:uniqueId val="{00000027-B0FE-44EF-ADEF-CC1B2929EB17}"/>
            </c:ext>
          </c:extLst>
        </c:ser>
        <c:dLbls>
          <c:showLegendKey val="0"/>
          <c:showVal val="0"/>
          <c:showCatName val="0"/>
          <c:showSerName val="0"/>
          <c:showPercent val="0"/>
          <c:showBubbleSize val="0"/>
        </c:dLbls>
        <c:gapWidth val="80"/>
        <c:overlap val="100"/>
        <c:axId val="726288703"/>
        <c:axId val="1"/>
      </c:barChart>
      <c:lineChart>
        <c:grouping val="standard"/>
        <c:varyColors val="0"/>
        <c:ser>
          <c:idx val="10"/>
          <c:order val="10"/>
          <c:spPr>
            <a:ln w="38100" algn="ctr">
              <a:solidFill>
                <a:srgbClr val="000000"/>
              </a:solidFill>
              <a:prstDash val="solid"/>
            </a:ln>
          </c:spPr>
          <c:marker>
            <c:symbol val="none"/>
          </c:marker>
          <c:dPt>
            <c:idx val="0"/>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8-B0FE-44EF-ADEF-CC1B2929EB17}"/>
              </c:ext>
            </c:extLst>
          </c:dPt>
          <c:dPt>
            <c:idx val="1"/>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9-B0FE-44EF-ADEF-CC1B2929EB17}"/>
              </c:ext>
            </c:extLst>
          </c:dPt>
          <c:dPt>
            <c:idx val="2"/>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A-B0FE-44EF-ADEF-CC1B2929EB17}"/>
              </c:ext>
            </c:extLst>
          </c:dPt>
          <c:dPt>
            <c:idx val="3"/>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B-B0FE-44EF-ADEF-CC1B2929EB17}"/>
              </c:ext>
            </c:extLst>
          </c:dPt>
          <c:val>
            <c:numRef>
              <c:f>Sheet1!$A$11:$D$11</c:f>
              <c:numCache>
                <c:formatCode>General</c:formatCode>
                <c:ptCount val="4"/>
                <c:pt idx="0">
                  <c:v>806.2850856199999</c:v>
                </c:pt>
                <c:pt idx="1">
                  <c:v>763.34612145099993</c:v>
                </c:pt>
                <c:pt idx="2">
                  <c:v>727.91337498400003</c:v>
                </c:pt>
                <c:pt idx="3">
                  <c:v>697.58773744100006</c:v>
                </c:pt>
              </c:numCache>
            </c:numRef>
          </c:val>
          <c:smooth val="0"/>
          <c:extLst>
            <c:ext xmlns:c16="http://schemas.microsoft.com/office/drawing/2014/chart" uri="{C3380CC4-5D6E-409C-BE32-E72D297353CC}">
              <c16:uniqueId val="{0000002C-B0FE-44EF-ADEF-CC1B2929EB17}"/>
            </c:ext>
          </c:extLst>
        </c:ser>
        <c:dLbls>
          <c:showLegendKey val="0"/>
          <c:showVal val="0"/>
          <c:showCatName val="0"/>
          <c:showSerName val="0"/>
          <c:showPercent val="0"/>
          <c:showBubbleSize val="0"/>
        </c:dLbls>
        <c:marker val="1"/>
        <c:smooth val="0"/>
        <c:axId val="726288703"/>
        <c:axId val="1"/>
      </c:lineChart>
      <c:catAx>
        <c:axId val="726288703"/>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850"/>
          <c:min val="0"/>
        </c:scaling>
        <c:delete val="0"/>
        <c:axPos val="r"/>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200" kern="1200">
                <a:solidFill>
                  <a:schemeClr val="tx1"/>
                </a:solidFill>
                <a:latin typeface="Rockwell"/>
                <a:ea typeface="Rockwell"/>
                <a:cs typeface="Rockwell"/>
                <a:sym typeface="Rockwell"/>
              </a:defRPr>
            </a:pPr>
            <a:endParaRPr lang="fi-FI"/>
          </a:p>
        </c:txPr>
        <c:crossAx val="726288703"/>
        <c:crosses val="max"/>
        <c:crossBetween val="between"/>
        <c:majorUnit val="50"/>
      </c:valAx>
    </c:plotArea>
    <c:plotVisOnly val="0"/>
    <c:dispBlanksAs val="gap"/>
    <c:showDLblsOverMax val="1"/>
  </c:chart>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1774891774891783E-3"/>
          <c:y val="1.8698309960445882E-2"/>
          <c:w val="0.98181818181818181"/>
          <c:h val="0.96260338007910828"/>
        </c:manualLayout>
      </c:layout>
      <c:barChart>
        <c:barDir val="col"/>
        <c:grouping val="clustered"/>
        <c:varyColors val="0"/>
        <c:ser>
          <c:idx val="0"/>
          <c:order val="0"/>
          <c:spPr>
            <a:solidFill>
              <a:srgbClr val="EBFD0B"/>
            </a:solidFill>
            <a:ln w="6350" algn="ctr">
              <a:solidFill>
                <a:schemeClr val="tx1"/>
              </a:solidFill>
              <a:prstDash val="solid"/>
            </a:ln>
          </c:spPr>
          <c:invertIfNegative val="0"/>
          <c:dLbls>
            <c:dLbl>
              <c:idx val="0"/>
              <c:layout>
                <c:manualLayout>
                  <c:x val="-3.4632034632034632E-4"/>
                  <c:y val="-0.27544048903272206"/>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201-4932-B191-079C1C2C3172}"/>
                </c:ext>
              </c:extLst>
            </c:dLbl>
            <c:dLbl>
              <c:idx val="1"/>
              <c:layout>
                <c:manualLayout>
                  <c:x val="-3.4632034632034632E-4"/>
                  <c:y val="-0.27472132326501258"/>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201-4932-B191-079C1C2C3172}"/>
                </c:ext>
              </c:extLst>
            </c:dLbl>
            <c:dLbl>
              <c:idx val="2"/>
              <c:layout>
                <c:manualLayout>
                  <c:x val="-3.4632034632034632E-4"/>
                  <c:y val="-0.27436174038115785"/>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6.0300606440819751</c:v>
                </c:pt>
                <c:pt idx="1">
                  <c:v>6.0081528932182753</c:v>
                </c:pt>
                <c:pt idx="2">
                  <c:v>5.9988214496169707</c:v>
                </c:pt>
                <c:pt idx="3">
                  <c:v>5.520084338000756</c:v>
                </c:pt>
              </c:numCache>
            </c:numRef>
          </c:val>
          <c:extLst>
            <c:ext xmlns:c16="http://schemas.microsoft.com/office/drawing/2014/chart" uri="{C3380CC4-5D6E-409C-BE32-E72D297353CC}">
              <c16:uniqueId val="{00000003-C201-4932-B191-079C1C2C3172}"/>
            </c:ext>
          </c:extLst>
        </c:ser>
        <c:ser>
          <c:idx val="1"/>
          <c:order val="1"/>
          <c:spPr>
            <a:solidFill>
              <a:srgbClr val="FEA5E8"/>
            </a:solidFill>
            <a:ln w="6350" algn="ctr">
              <a:solidFill>
                <a:schemeClr val="tx1"/>
              </a:solidFill>
              <a:prstDash val="solid"/>
            </a:ln>
          </c:spPr>
          <c:invertIfNegative val="0"/>
          <c:val>
            <c:numRef>
              <c:f>Sheet1!$A$2:$D$2</c:f>
              <c:numCache>
                <c:formatCode>General</c:formatCode>
                <c:ptCount val="4"/>
                <c:pt idx="0">
                  <c:v>2.5027708071936425</c:v>
                </c:pt>
                <c:pt idx="1">
                  <c:v>2.5558261421991637</c:v>
                </c:pt>
                <c:pt idx="2">
                  <c:v>2.4728665559543579</c:v>
                </c:pt>
                <c:pt idx="3">
                  <c:v>2.3871979239876739</c:v>
                </c:pt>
              </c:numCache>
            </c:numRef>
          </c:val>
          <c:extLst>
            <c:ext xmlns:c16="http://schemas.microsoft.com/office/drawing/2014/chart" uri="{C3380CC4-5D6E-409C-BE32-E72D297353CC}">
              <c16:uniqueId val="{00000004-C201-4932-B191-079C1C2C3172}"/>
            </c:ext>
          </c:extLst>
        </c:ser>
        <c:ser>
          <c:idx val="2"/>
          <c:order val="2"/>
          <c:spPr>
            <a:solidFill>
              <a:srgbClr val="C80000"/>
            </a:solidFill>
            <a:ln w="6350" algn="ctr">
              <a:solidFill>
                <a:schemeClr val="tx1"/>
              </a:solidFill>
              <a:prstDash val="solid"/>
            </a:ln>
          </c:spPr>
          <c:invertIfNegative val="0"/>
          <c:dLbls>
            <c:dLbl>
              <c:idx val="2"/>
              <c:layout>
                <c:manualLayout>
                  <c:x val="-3.4632034632034632E-4"/>
                  <c:y val="-0.3545487234807623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8.3545097958490189</c:v>
                </c:pt>
                <c:pt idx="1">
                  <c:v>8.3623062316692245</c:v>
                </c:pt>
                <c:pt idx="2">
                  <c:v>7.9914293176193283</c:v>
                </c:pt>
                <c:pt idx="3">
                  <c:v>7.3455448874952696</c:v>
                </c:pt>
              </c:numCache>
            </c:numRef>
          </c:val>
          <c:extLst>
            <c:ext xmlns:c16="http://schemas.microsoft.com/office/drawing/2014/chart" uri="{C3380CC4-5D6E-409C-BE32-E72D297353CC}">
              <c16:uniqueId val="{00000006-C201-4932-B191-079C1C2C3172}"/>
            </c:ext>
          </c:extLst>
        </c:ser>
        <c:ser>
          <c:idx val="3"/>
          <c:order val="3"/>
          <c:spPr>
            <a:solidFill>
              <a:srgbClr val="A9AE86"/>
            </a:solidFill>
            <a:ln w="6350" algn="ctr">
              <a:solidFill>
                <a:schemeClr val="tx1"/>
              </a:solidFill>
              <a:prstDash val="solid"/>
            </a:ln>
          </c:spPr>
          <c:invertIfNegative val="0"/>
          <c:dLbls>
            <c:dLbl>
              <c:idx val="0"/>
              <c:layout>
                <c:manualLayout>
                  <c:x val="-3.4632034632034632E-4"/>
                  <c:y val="-7.8748651564185548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C201-4932-B191-079C1C2C3172}"/>
                </c:ext>
              </c:extLst>
            </c:dLbl>
            <c:dLbl>
              <c:idx val="1"/>
              <c:layout>
                <c:manualLayout>
                  <c:x val="-3.4632034632034632E-4"/>
                  <c:y val="-7.731032002876663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C201-4932-B191-079C1C2C3172}"/>
                </c:ext>
              </c:extLst>
            </c:dLbl>
            <c:dLbl>
              <c:idx val="2"/>
              <c:layout>
                <c:manualLayout>
                  <c:x val="-3.4632034632034632E-4"/>
                  <c:y val="-7.1916576770945706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C201-4932-B191-079C1C2C3172}"/>
                </c:ext>
              </c:extLst>
            </c:dLbl>
            <c:dLbl>
              <c:idx val="3"/>
              <c:layout>
                <c:manualLayout>
                  <c:x val="-3.4632034632034632E-4"/>
                  <c:y val="-6.7241999280834228E-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Sheet1!$A$4:$D$4</c:f>
              <c:numCache>
                <c:formatCode>General</c:formatCode>
                <c:ptCount val="4"/>
                <c:pt idx="0">
                  <c:v>1.1191447093266416</c:v>
                </c:pt>
                <c:pt idx="1">
                  <c:v>1.0820053999682355</c:v>
                </c:pt>
                <c:pt idx="2">
                  <c:v>0.99812503348154513</c:v>
                </c:pt>
                <c:pt idx="3">
                  <c:v>0.93912526355625225</c:v>
                </c:pt>
              </c:numCache>
            </c:numRef>
          </c:val>
          <c:extLst>
            <c:ext xmlns:c16="http://schemas.microsoft.com/office/drawing/2014/chart" uri="{C3380CC4-5D6E-409C-BE32-E72D297353CC}">
              <c16:uniqueId val="{0000000B-C201-4932-B191-079C1C2C3172}"/>
            </c:ext>
          </c:extLst>
        </c:ser>
        <c:ser>
          <c:idx val="4"/>
          <c:order val="4"/>
          <c:spPr>
            <a:solidFill>
              <a:schemeClr val="accent5"/>
            </a:solidFill>
            <a:ln w="6350" algn="ctr">
              <a:solidFill>
                <a:schemeClr val="tx1"/>
              </a:solidFill>
              <a:prstDash val="solid"/>
            </a:ln>
          </c:spPr>
          <c:invertIfNegative val="0"/>
          <c:dLbls>
            <c:dLbl>
              <c:idx val="3"/>
              <c:layout>
                <c:manualLayout>
                  <c:x val="-3.4632034632034632E-4"/>
                  <c:y val="-0.1643293779216109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Sheet1!$A$5:$D$5</c:f>
              <c:numCache>
                <c:formatCode>General</c:formatCode>
                <c:ptCount val="4"/>
                <c:pt idx="0">
                  <c:v>3.5556252613969055</c:v>
                </c:pt>
                <c:pt idx="1">
                  <c:v>3.5385144793265924</c:v>
                </c:pt>
                <c:pt idx="2">
                  <c:v>3.397760754272245</c:v>
                </c:pt>
                <c:pt idx="3">
                  <c:v>3.2534465048386223</c:v>
                </c:pt>
              </c:numCache>
            </c:numRef>
          </c:val>
          <c:extLst>
            <c:ext xmlns:c16="http://schemas.microsoft.com/office/drawing/2014/chart" uri="{C3380CC4-5D6E-409C-BE32-E72D297353CC}">
              <c16:uniqueId val="{0000000D-C201-4932-B191-079C1C2C3172}"/>
            </c:ext>
          </c:extLst>
        </c:ser>
        <c:ser>
          <c:idx val="5"/>
          <c:order val="5"/>
          <c:spPr>
            <a:solidFill>
              <a:srgbClr val="74F8F8"/>
            </a:solidFill>
            <a:ln w="6350" algn="ctr">
              <a:solidFill>
                <a:schemeClr val="tx1"/>
              </a:solidFill>
              <a:prstDash val="solid"/>
            </a:ln>
          </c:spPr>
          <c:invertIfNegative val="0"/>
          <c:val>
            <c:numRef>
              <c:f>Sheet1!$A$6:$D$6</c:f>
              <c:numCache>
                <c:formatCode>General</c:formatCode>
                <c:ptCount val="4"/>
                <c:pt idx="0">
                  <c:v>11.789000418235048</c:v>
                </c:pt>
                <c:pt idx="1">
                  <c:v>10.25671025464556</c:v>
                </c:pt>
                <c:pt idx="2">
                  <c:v>9.5285798467884515</c:v>
                </c:pt>
                <c:pt idx="3">
                  <c:v>10.175379791317512</c:v>
                </c:pt>
              </c:numCache>
            </c:numRef>
          </c:val>
          <c:extLst>
            <c:ext xmlns:c16="http://schemas.microsoft.com/office/drawing/2014/chart" uri="{C3380CC4-5D6E-409C-BE32-E72D297353CC}">
              <c16:uniqueId val="{0000000E-C201-4932-B191-079C1C2C3172}"/>
            </c:ext>
          </c:extLst>
        </c:ser>
        <c:ser>
          <c:idx val="6"/>
          <c:order val="6"/>
          <c:spPr>
            <a:solidFill>
              <a:srgbClr val="8F7310"/>
            </a:solidFill>
            <a:ln w="6350" algn="ctr">
              <a:solidFill>
                <a:schemeClr val="tx1"/>
              </a:solidFill>
              <a:prstDash val="solid"/>
            </a:ln>
          </c:spPr>
          <c:invertIfNegative val="0"/>
          <c:dLbls>
            <c:dLbl>
              <c:idx val="1"/>
              <c:layout>
                <c:manualLayout>
                  <c:x val="-3.4632034632034632E-4"/>
                  <c:y val="-0.1100323624595469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C201-4932-B191-079C1C2C3172}"/>
                </c:ext>
              </c:extLst>
            </c:dLbl>
            <c:dLbl>
              <c:idx val="2"/>
              <c:layout>
                <c:manualLayout>
                  <c:x val="-3.4632034632034632E-4"/>
                  <c:y val="-0.109672779575692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C201-4932-B191-079C1C2C3172}"/>
                </c:ext>
              </c:extLst>
            </c:dLbl>
            <c:dLbl>
              <c:idx val="3"/>
              <c:layout>
                <c:manualLayout>
                  <c:x val="-3.4632034632034632E-4"/>
                  <c:y val="-0.11003236245954692"/>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Sheet1!$A$7:$D$7</c:f>
              <c:numCache>
                <c:formatCode>General</c:formatCode>
                <c:ptCount val="4"/>
                <c:pt idx="0">
                  <c:v>1.8124750232643245</c:v>
                </c:pt>
                <c:pt idx="1">
                  <c:v>1.9004411593520034</c:v>
                </c:pt>
                <c:pt idx="2">
                  <c:v>1.8968741169443404</c:v>
                </c:pt>
                <c:pt idx="3">
                  <c:v>1.9009201393739523</c:v>
                </c:pt>
              </c:numCache>
            </c:numRef>
          </c:val>
          <c:extLst>
            <c:ext xmlns:c16="http://schemas.microsoft.com/office/drawing/2014/chart" uri="{C3380CC4-5D6E-409C-BE32-E72D297353CC}">
              <c16:uniqueId val="{00000012-C201-4932-B191-079C1C2C3172}"/>
            </c:ext>
          </c:extLst>
        </c:ser>
        <c:ser>
          <c:idx val="7"/>
          <c:order val="7"/>
          <c:spPr>
            <a:solidFill>
              <a:srgbClr val="DFE5EF"/>
            </a:solidFill>
            <a:ln w="6350" algn="ctr">
              <a:solidFill>
                <a:schemeClr val="tx1"/>
              </a:solidFill>
              <a:prstDash val="solid"/>
            </a:ln>
          </c:spPr>
          <c:invertIfNegative val="0"/>
          <c:dLbls>
            <c:dLbl>
              <c:idx val="3"/>
              <c:layout>
                <c:manualLayout>
                  <c:x val="-3.4632034632034632E-4"/>
                  <c:y val="-0.27328299172959369"/>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Sheet1!$A$8:$D$8</c:f>
              <c:numCache>
                <c:formatCode>General</c:formatCode>
                <c:ptCount val="4"/>
                <c:pt idx="0">
                  <c:v>6.8051547469677969</c:v>
                </c:pt>
                <c:pt idx="1">
                  <c:v>6.5211544275504281</c:v>
                </c:pt>
                <c:pt idx="2">
                  <c:v>6.5191200927304864</c:v>
                </c:pt>
                <c:pt idx="3">
                  <c:v>5.9763136637833174</c:v>
                </c:pt>
              </c:numCache>
            </c:numRef>
          </c:val>
          <c:extLst>
            <c:ext xmlns:c16="http://schemas.microsoft.com/office/drawing/2014/chart" uri="{C3380CC4-5D6E-409C-BE32-E72D297353CC}">
              <c16:uniqueId val="{00000014-C201-4932-B191-079C1C2C3172}"/>
            </c:ext>
          </c:extLst>
        </c:ser>
        <c:ser>
          <c:idx val="8"/>
          <c:order val="8"/>
          <c:spPr>
            <a:solidFill>
              <a:srgbClr val="000000"/>
            </a:solidFill>
            <a:ln w="6350" algn="ctr">
              <a:solidFill>
                <a:schemeClr val="tx1"/>
              </a:solidFill>
              <a:prstDash val="solid"/>
            </a:ln>
          </c:spPr>
          <c:invertIfNegative val="0"/>
          <c:dLbls>
            <c:dLbl>
              <c:idx val="0"/>
              <c:layout>
                <c:manualLayout>
                  <c:x val="-3.4632034632034632E-4"/>
                  <c:y val="7.1916576770945703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C201-4932-B191-079C1C2C3172}"/>
                </c:ext>
              </c:extLst>
            </c:dLbl>
            <c:dLbl>
              <c:idx val="1"/>
              <c:layout>
                <c:manualLayout>
                  <c:x val="-3.4632034632034632E-4"/>
                  <c:y val="7.1916576770945703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C201-4932-B191-079C1C2C3172}"/>
                </c:ext>
              </c:extLst>
            </c:dLbl>
            <c:dLbl>
              <c:idx val="2"/>
              <c:layout>
                <c:manualLayout>
                  <c:x val="-3.4632034632034632E-4"/>
                  <c:y val="6.8320747932398415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C201-4932-B191-079C1C2C3172}"/>
                </c:ext>
              </c:extLst>
            </c:dLbl>
            <c:dLbl>
              <c:idx val="3"/>
              <c:layout>
                <c:manualLayout>
                  <c:x val="-3.4632034632034632E-4"/>
                  <c:y val="6.8320747932398415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Sheet1!$A$9:$D$9</c:f>
              <c:numCache>
                <c:formatCode>General</c:formatCode>
                <c:ptCount val="4"/>
                <c:pt idx="0">
                  <c:v>1.1867419489753242E-2</c:v>
                </c:pt>
                <c:pt idx="1">
                  <c:v>1.1646990311821695E-2</c:v>
                </c:pt>
                <c:pt idx="2">
                  <c:v>1.4464027428081642E-2</c:v>
                </c:pt>
                <c:pt idx="3">
                  <c:v>1.4380710385467914E-2</c:v>
                </c:pt>
              </c:numCache>
            </c:numRef>
          </c:val>
          <c:extLst>
            <c:ext xmlns:c16="http://schemas.microsoft.com/office/drawing/2014/chart" uri="{C3380CC4-5D6E-409C-BE32-E72D297353CC}">
              <c16:uniqueId val="{00000019-C201-4932-B191-079C1C2C3172}"/>
            </c:ext>
          </c:extLst>
        </c:ser>
        <c:ser>
          <c:idx val="9"/>
          <c:order val="9"/>
          <c:spPr>
            <a:solidFill>
              <a:srgbClr val="256AFA"/>
            </a:solidFill>
            <a:ln w="6350" algn="ctr">
              <a:solidFill>
                <a:schemeClr val="tx1"/>
              </a:solidFill>
              <a:prstDash val="solid"/>
            </a:ln>
          </c:spPr>
          <c:invertIfNegative val="0"/>
          <c:dLbls>
            <c:dLbl>
              <c:idx val="0"/>
              <c:layout>
                <c:manualLayout>
                  <c:x val="-3.4632034632034632E-4"/>
                  <c:y val="-5.753326141675656E-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C201-4932-B191-079C1C2C3172}"/>
                </c:ext>
              </c:extLst>
            </c:dLbl>
            <c:dLbl>
              <c:idx val="1"/>
              <c:layout>
                <c:manualLayout>
                  <c:x val="-3.4632034632034632E-4"/>
                  <c:y val="-5.753326141675656E-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B-C201-4932-B191-079C1C2C3172}"/>
                </c:ext>
              </c:extLst>
            </c:dLbl>
            <c:dLbl>
              <c:idx val="2"/>
              <c:layout>
                <c:manualLayout>
                  <c:x val="-3.4632034632034632E-4"/>
                  <c:y val="-6.1129090255303848E-3"/>
                </c:manualLayout>
              </c:layout>
              <c:numFmt formatCode="#,##0.0;&quot;-&quot;#,##0.0" sourceLinked="0"/>
              <c:spPr>
                <a:noFill/>
                <a:ln>
                  <a:noFill/>
                </a:ln>
              </c:spPr>
              <c:txPr>
                <a:bodyPr rot="-5400000" wrap="none"/>
                <a:lstStyle/>
                <a:p>
                  <a:pPr>
                    <a:defRPr sz="11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C-C201-4932-B191-079C1C2C3172}"/>
                </c:ext>
              </c:extLst>
            </c:dLbl>
            <c:dLbl>
              <c:idx val="3"/>
              <c:layout>
                <c:manualLayout>
                  <c:x val="-3.4632034632034632E-4"/>
                  <c:y val="-7.9108234448040278E-3"/>
                </c:manualLayout>
              </c:layout>
              <c:numFmt formatCode="#,##0.0;&quot;-&quot;#,##0.0" sourceLinked="0"/>
              <c:spPr>
                <a:noFill/>
                <a:ln>
                  <a:noFill/>
                </a:ln>
              </c:spPr>
              <c:txPr>
                <a:bodyPr rot="-5400000" wrap="none"/>
                <a:lstStyle/>
                <a:p>
                  <a:pPr>
                    <a:defRPr sz="11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D-C201-4932-B191-079C1C2C317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Sheet1!$A$10:$D$10</c:f>
              <c:numCache>
                <c:formatCode>General</c:formatCode>
                <c:ptCount val="4"/>
                <c:pt idx="0">
                  <c:v>0.17147636971978253</c:v>
                </c:pt>
                <c:pt idx="1">
                  <c:v>0.17544602678807772</c:v>
                </c:pt>
                <c:pt idx="2">
                  <c:v>0.17662184603846359</c:v>
                </c:pt>
                <c:pt idx="3">
                  <c:v>0.20116775693355679</c:v>
                </c:pt>
              </c:numCache>
            </c:numRef>
          </c:val>
          <c:extLst>
            <c:ext xmlns:c16="http://schemas.microsoft.com/office/drawing/2014/chart" uri="{C3380CC4-5D6E-409C-BE32-E72D297353CC}">
              <c16:uniqueId val="{0000001E-C201-4932-B191-079C1C2C3172}"/>
            </c:ext>
          </c:extLst>
        </c:ser>
        <c:dLbls>
          <c:showLegendKey val="0"/>
          <c:showVal val="0"/>
          <c:showCatName val="0"/>
          <c:showSerName val="0"/>
          <c:showPercent val="0"/>
          <c:showBubbleSize val="0"/>
        </c:dLbls>
        <c:gapWidth val="80"/>
        <c:axId val="233629119"/>
        <c:axId val="1"/>
      </c:barChart>
      <c:catAx>
        <c:axId val="233629119"/>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12"/>
          <c:min val="0"/>
        </c:scaling>
        <c:delete val="0"/>
        <c:axPos val="l"/>
        <c:majorGridlines>
          <c:spPr>
            <a:ln w="3175" algn="ctr">
              <a:solidFill>
                <a:schemeClr val="tx1"/>
              </a:solidFill>
              <a:prstDash val="solid"/>
            </a:ln>
          </c:spPr>
        </c:majorGridlines>
        <c:numFmt formatCode="General" sourceLinked="1"/>
        <c:majorTickMark val="out"/>
        <c:minorTickMark val="none"/>
        <c:tickLblPos val="none"/>
        <c:spPr>
          <a:ln w="9525" algn="ctr">
            <a:solidFill>
              <a:schemeClr val="tx1"/>
            </a:solidFill>
            <a:prstDash val="solid"/>
          </a:ln>
        </c:spPr>
        <c:txPr>
          <a:bodyPr wrap="none"/>
          <a:lstStyle/>
          <a:p>
            <a:pPr>
              <a:defRPr sz="2000" kern="1200">
                <a:latin typeface="Rockwell"/>
                <a:ea typeface="+mn-ea"/>
                <a:cs typeface="+mn-cs"/>
              </a:defRPr>
            </a:pPr>
            <a:endParaRPr lang="fi-FI"/>
          </a:p>
        </c:txPr>
        <c:crossAx val="233629119"/>
        <c:crosses val="min"/>
        <c:crossBetween val="between"/>
        <c:majorUnit val="1"/>
      </c:valAx>
    </c:plotArea>
    <c:plotVisOnly val="0"/>
    <c:dispBlanksAs val="gap"/>
    <c:showDLblsOverMax val="1"/>
  </c:chart>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0058884655351574E-3"/>
          <c:y val="1.4192139737991267E-2"/>
          <c:w val="0.98198822306892963"/>
          <c:h val="0.97161572052401746"/>
        </c:manualLayout>
      </c:layout>
      <c:barChart>
        <c:barDir val="col"/>
        <c:grouping val="stacked"/>
        <c:varyColors val="0"/>
        <c:ser>
          <c:idx val="0"/>
          <c:order val="0"/>
          <c:spPr>
            <a:solidFill>
              <a:srgbClr val="256AFA"/>
            </a:solidFill>
            <a:ln>
              <a:noFill/>
            </a:ln>
          </c:spPr>
          <c:invertIfNegative val="0"/>
          <c:val>
            <c:numRef>
              <c:f>Sheet1!$A$1:$D$1</c:f>
              <c:numCache>
                <c:formatCode>General</c:formatCode>
                <c:ptCount val="4"/>
                <c:pt idx="0">
                  <c:v>0.17147636971978253</c:v>
                </c:pt>
                <c:pt idx="1">
                  <c:v>0.17544602678807772</c:v>
                </c:pt>
                <c:pt idx="2">
                  <c:v>0.17662184603846359</c:v>
                </c:pt>
                <c:pt idx="3">
                  <c:v>0.20116775693355679</c:v>
                </c:pt>
              </c:numCache>
            </c:numRef>
          </c:val>
          <c:extLst>
            <c:ext xmlns:c16="http://schemas.microsoft.com/office/drawing/2014/chart" uri="{C3380CC4-5D6E-409C-BE32-E72D297353CC}">
              <c16:uniqueId val="{00000000-991F-455E-BD7A-B331097E4C92}"/>
            </c:ext>
          </c:extLst>
        </c:ser>
        <c:ser>
          <c:idx val="1"/>
          <c:order val="1"/>
          <c:spPr>
            <a:solidFill>
              <a:srgbClr val="000000"/>
            </a:solidFill>
            <a:ln>
              <a:noFill/>
            </a:ln>
          </c:spPr>
          <c:invertIfNegative val="0"/>
          <c:val>
            <c:numRef>
              <c:f>Sheet1!$A$2:$D$2</c:f>
              <c:numCache>
                <c:formatCode>General</c:formatCode>
                <c:ptCount val="4"/>
                <c:pt idx="0">
                  <c:v>1.1867419489753228E-2</c:v>
                </c:pt>
                <c:pt idx="1">
                  <c:v>1.1646990311821703E-2</c:v>
                </c:pt>
                <c:pt idx="2">
                  <c:v>1.4464027428081644E-2</c:v>
                </c:pt>
                <c:pt idx="3">
                  <c:v>1.4380710385467926E-2</c:v>
                </c:pt>
              </c:numCache>
            </c:numRef>
          </c:val>
          <c:extLst>
            <c:ext xmlns:c16="http://schemas.microsoft.com/office/drawing/2014/chart" uri="{C3380CC4-5D6E-409C-BE32-E72D297353CC}">
              <c16:uniqueId val="{00000001-991F-455E-BD7A-B331097E4C92}"/>
            </c:ext>
          </c:extLst>
        </c:ser>
        <c:ser>
          <c:idx val="2"/>
          <c:order val="2"/>
          <c:spPr>
            <a:solidFill>
              <a:srgbClr val="DFE5EF"/>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91F-455E-BD7A-B331097E4C92}"/>
                </c:ext>
              </c:extLst>
            </c:dLbl>
            <c:dLbl>
              <c:idx val="1"/>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91F-455E-BD7A-B331097E4C92}"/>
                </c:ext>
              </c:extLst>
            </c:dLbl>
            <c:dLbl>
              <c:idx val="2"/>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91F-455E-BD7A-B331097E4C92}"/>
                </c:ext>
              </c:extLst>
            </c:dLbl>
            <c:dLbl>
              <c:idx val="3"/>
              <c:layout>
                <c:manualLayout>
                  <c:x val="0"/>
                  <c:y val="-1.0917030567685589E-3"/>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6.8051547469677969</c:v>
                </c:pt>
                <c:pt idx="1">
                  <c:v>6.5211544275504281</c:v>
                </c:pt>
                <c:pt idx="2">
                  <c:v>6.5191200927304864</c:v>
                </c:pt>
                <c:pt idx="3">
                  <c:v>5.9763136637833174</c:v>
                </c:pt>
              </c:numCache>
            </c:numRef>
          </c:val>
          <c:extLst>
            <c:ext xmlns:c16="http://schemas.microsoft.com/office/drawing/2014/chart" uri="{C3380CC4-5D6E-409C-BE32-E72D297353CC}">
              <c16:uniqueId val="{00000006-991F-455E-BD7A-B331097E4C92}"/>
            </c:ext>
          </c:extLst>
        </c:ser>
        <c:ser>
          <c:idx val="3"/>
          <c:order val="3"/>
          <c:spPr>
            <a:solidFill>
              <a:srgbClr val="8F7310"/>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FFFFFF"/>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91F-455E-BD7A-B331097E4C92}"/>
                </c:ext>
              </c:extLst>
            </c:dLbl>
            <c:dLbl>
              <c:idx val="1"/>
              <c:layout>
                <c:manualLayout>
                  <c:x val="0"/>
                  <c:y val="-8.1877729257641917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91F-455E-BD7A-B331097E4C92}"/>
                </c:ext>
              </c:extLst>
            </c:dLbl>
            <c:dLbl>
              <c:idx val="2"/>
              <c:layout>
                <c:manualLayout>
                  <c:x val="0"/>
                  <c:y val="-8.1877729257641917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91F-455E-BD7A-B331097E4C92}"/>
                </c:ext>
              </c:extLst>
            </c:dLbl>
            <c:dLbl>
              <c:idx val="3"/>
              <c:layout>
                <c:manualLayout>
                  <c:x val="0"/>
                  <c:y val="-8.1877729257641917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Sheet1!$A$4:$D$4</c:f>
              <c:numCache>
                <c:formatCode>General</c:formatCode>
                <c:ptCount val="4"/>
                <c:pt idx="0">
                  <c:v>1.8124750232643239</c:v>
                </c:pt>
                <c:pt idx="1">
                  <c:v>1.9004411593520043</c:v>
                </c:pt>
                <c:pt idx="2">
                  <c:v>1.8968741169443408</c:v>
                </c:pt>
                <c:pt idx="3">
                  <c:v>1.9009201393739517</c:v>
                </c:pt>
              </c:numCache>
            </c:numRef>
          </c:val>
          <c:extLst>
            <c:ext xmlns:c16="http://schemas.microsoft.com/office/drawing/2014/chart" uri="{C3380CC4-5D6E-409C-BE32-E72D297353CC}">
              <c16:uniqueId val="{0000000B-991F-455E-BD7A-B331097E4C92}"/>
            </c:ext>
          </c:extLst>
        </c:ser>
        <c:ser>
          <c:idx val="4"/>
          <c:order val="4"/>
          <c:spPr>
            <a:solidFill>
              <a:srgbClr val="74F8F8"/>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991F-455E-BD7A-B331097E4C92}"/>
                </c:ext>
              </c:extLst>
            </c:dLbl>
            <c:dLbl>
              <c:idx val="1"/>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991F-455E-BD7A-B331097E4C92}"/>
                </c:ext>
              </c:extLst>
            </c:dLbl>
            <c:dLbl>
              <c:idx val="2"/>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991F-455E-BD7A-B331097E4C92}"/>
                </c:ext>
              </c:extLst>
            </c:dLbl>
            <c:dLbl>
              <c:idx val="3"/>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Sheet1!$A$5:$D$5</c:f>
              <c:numCache>
                <c:formatCode>General</c:formatCode>
                <c:ptCount val="4"/>
                <c:pt idx="0">
                  <c:v>11.78900041823505</c:v>
                </c:pt>
                <c:pt idx="1">
                  <c:v>10.256710254645562</c:v>
                </c:pt>
                <c:pt idx="2">
                  <c:v>9.5285798467884497</c:v>
                </c:pt>
                <c:pt idx="3">
                  <c:v>10.175379791317512</c:v>
                </c:pt>
              </c:numCache>
            </c:numRef>
          </c:val>
          <c:extLst>
            <c:ext xmlns:c16="http://schemas.microsoft.com/office/drawing/2014/chart" uri="{C3380CC4-5D6E-409C-BE32-E72D297353CC}">
              <c16:uniqueId val="{00000010-991F-455E-BD7A-B331097E4C92}"/>
            </c:ext>
          </c:extLst>
        </c:ser>
        <c:ser>
          <c:idx val="5"/>
          <c:order val="5"/>
          <c:spPr>
            <a:solidFill>
              <a:srgbClr val="FD9A95"/>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991F-455E-BD7A-B331097E4C92}"/>
                </c:ext>
              </c:extLst>
            </c:dLbl>
            <c:dLbl>
              <c:idx val="1"/>
              <c:layout>
                <c:manualLayout>
                  <c:x val="0"/>
                  <c:y val="-1.0917030567685589E-3"/>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991F-455E-BD7A-B331097E4C92}"/>
                </c:ext>
              </c:extLst>
            </c:dLbl>
            <c:dLbl>
              <c:idx val="2"/>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991F-455E-BD7A-B331097E4C92}"/>
                </c:ext>
              </c:extLst>
            </c:dLbl>
            <c:dLbl>
              <c:idx val="3"/>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Sheet1!$A$6:$D$6</c:f>
              <c:numCache>
                <c:formatCode>General</c:formatCode>
                <c:ptCount val="4"/>
                <c:pt idx="0">
                  <c:v>3.555625261396905</c:v>
                </c:pt>
                <c:pt idx="1">
                  <c:v>3.5385144793265937</c:v>
                </c:pt>
                <c:pt idx="2">
                  <c:v>3.3977607542722446</c:v>
                </c:pt>
                <c:pt idx="3">
                  <c:v>3.253446504838621</c:v>
                </c:pt>
              </c:numCache>
            </c:numRef>
          </c:val>
          <c:extLst>
            <c:ext xmlns:c16="http://schemas.microsoft.com/office/drawing/2014/chart" uri="{C3380CC4-5D6E-409C-BE32-E72D297353CC}">
              <c16:uniqueId val="{00000015-991F-455E-BD7A-B331097E4C92}"/>
            </c:ext>
          </c:extLst>
        </c:ser>
        <c:ser>
          <c:idx val="6"/>
          <c:order val="6"/>
          <c:spPr>
            <a:solidFill>
              <a:srgbClr val="A9AE86"/>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991F-455E-BD7A-B331097E4C92}"/>
                </c:ext>
              </c:extLst>
            </c:dLbl>
            <c:dLbl>
              <c:idx val="1"/>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991F-455E-BD7A-B331097E4C92}"/>
                </c:ext>
              </c:extLst>
            </c:dLbl>
            <c:dLbl>
              <c:idx val="2"/>
              <c:layout>
                <c:manualLayout>
                  <c:x val="0"/>
                  <c:y val="-1.0917030567685589E-3"/>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Sheet1!$A$7:$D$7</c:f>
              <c:numCache>
                <c:formatCode>General</c:formatCode>
                <c:ptCount val="4"/>
                <c:pt idx="0">
                  <c:v>1.1191447093266405</c:v>
                </c:pt>
                <c:pt idx="1">
                  <c:v>1.0820053999682351</c:v>
                </c:pt>
                <c:pt idx="2">
                  <c:v>0.99812503348154635</c:v>
                </c:pt>
                <c:pt idx="3">
                  <c:v>0.93912526355625303</c:v>
                </c:pt>
              </c:numCache>
            </c:numRef>
          </c:val>
          <c:extLst>
            <c:ext xmlns:c16="http://schemas.microsoft.com/office/drawing/2014/chart" uri="{C3380CC4-5D6E-409C-BE32-E72D297353CC}">
              <c16:uniqueId val="{00000019-991F-455E-BD7A-B331097E4C92}"/>
            </c:ext>
          </c:extLst>
        </c:ser>
        <c:ser>
          <c:idx val="7"/>
          <c:order val="7"/>
          <c:spPr>
            <a:solidFill>
              <a:srgbClr val="C80000"/>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FFFFFF"/>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991F-455E-BD7A-B331097E4C92}"/>
                </c:ext>
              </c:extLst>
            </c:dLbl>
            <c:dLbl>
              <c:idx val="1"/>
              <c:layout>
                <c:manualLayout>
                  <c:x val="0"/>
                  <c:y val="-8.1877729257641917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B-991F-455E-BD7A-B331097E4C92}"/>
                </c:ext>
              </c:extLst>
            </c:dLbl>
            <c:dLbl>
              <c:idx val="2"/>
              <c:layout>
                <c:manualLayout>
                  <c:x val="0"/>
                  <c:y val="-1.0917030567685589E-3"/>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C-991F-455E-BD7A-B331097E4C92}"/>
                </c:ext>
              </c:extLst>
            </c:dLbl>
            <c:dLbl>
              <c:idx val="3"/>
              <c:layout>
                <c:manualLayout>
                  <c:x val="0"/>
                  <c:y val="-8.1877729257641917E-4"/>
                </c:manualLayout>
              </c:layout>
              <c:numFmt formatCode="#,##0.0;&quot;-&quot;#,##0.0" sourceLinked="0"/>
              <c:spPr>
                <a:noFill/>
                <a:ln>
                  <a:noFill/>
                </a:ln>
              </c:spPr>
              <c:txPr>
                <a:bodyPr wrap="none"/>
                <a:lstStyle/>
                <a:p>
                  <a:pPr>
                    <a:defRPr sz="1200" b="1" kern="1200">
                      <a:solidFill>
                        <a:srgbClr val="FFFFFF"/>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D-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Sheet1!$A$8:$D$8</c:f>
              <c:numCache>
                <c:formatCode>General</c:formatCode>
                <c:ptCount val="4"/>
                <c:pt idx="0">
                  <c:v>8.3545097958490189</c:v>
                </c:pt>
                <c:pt idx="1">
                  <c:v>8.3623062316692263</c:v>
                </c:pt>
                <c:pt idx="2">
                  <c:v>7.9914293176193283</c:v>
                </c:pt>
                <c:pt idx="3">
                  <c:v>7.3455448874952687</c:v>
                </c:pt>
              </c:numCache>
            </c:numRef>
          </c:val>
          <c:extLst>
            <c:ext xmlns:c16="http://schemas.microsoft.com/office/drawing/2014/chart" uri="{C3380CC4-5D6E-409C-BE32-E72D297353CC}">
              <c16:uniqueId val="{0000001E-991F-455E-BD7A-B331097E4C92}"/>
            </c:ext>
          </c:extLst>
        </c:ser>
        <c:ser>
          <c:idx val="8"/>
          <c:order val="8"/>
          <c:spPr>
            <a:solidFill>
              <a:srgbClr val="FEA5E8"/>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F-991F-455E-BD7A-B331097E4C92}"/>
                </c:ext>
              </c:extLst>
            </c:dLbl>
            <c:dLbl>
              <c:idx val="1"/>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0-991F-455E-BD7A-B331097E4C92}"/>
                </c:ext>
              </c:extLst>
            </c:dLbl>
            <c:dLbl>
              <c:idx val="2"/>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1-991F-455E-BD7A-B331097E4C92}"/>
                </c:ext>
              </c:extLst>
            </c:dLbl>
            <c:dLbl>
              <c:idx val="3"/>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2-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Sheet1!$A$9:$D$9</c:f>
              <c:numCache>
                <c:formatCode>General</c:formatCode>
                <c:ptCount val="4"/>
                <c:pt idx="0">
                  <c:v>2.5027708071936416</c:v>
                </c:pt>
                <c:pt idx="1">
                  <c:v>2.5558261421991659</c:v>
                </c:pt>
                <c:pt idx="2">
                  <c:v>2.4728665559543614</c:v>
                </c:pt>
                <c:pt idx="3">
                  <c:v>2.3871979239876744</c:v>
                </c:pt>
              </c:numCache>
            </c:numRef>
          </c:val>
          <c:extLst>
            <c:ext xmlns:c16="http://schemas.microsoft.com/office/drawing/2014/chart" uri="{C3380CC4-5D6E-409C-BE32-E72D297353CC}">
              <c16:uniqueId val="{00000023-991F-455E-BD7A-B331097E4C92}"/>
            </c:ext>
          </c:extLst>
        </c:ser>
        <c:ser>
          <c:idx val="9"/>
          <c:order val="9"/>
          <c:spPr>
            <a:solidFill>
              <a:srgbClr val="EBFD0B"/>
            </a:solidFill>
            <a:ln w="6350" algn="ctr">
              <a:solidFill>
                <a:schemeClr val="tx1"/>
              </a:solidFill>
              <a:prstDash val="solid"/>
            </a:ln>
          </c:spPr>
          <c:invertIfNegative val="0"/>
          <c:dLbls>
            <c:dLbl>
              <c:idx val="0"/>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4-991F-455E-BD7A-B331097E4C92}"/>
                </c:ext>
              </c:extLst>
            </c:dLbl>
            <c:dLbl>
              <c:idx val="1"/>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5-991F-455E-BD7A-B331097E4C92}"/>
                </c:ext>
              </c:extLst>
            </c:dLbl>
            <c:dLbl>
              <c:idx val="2"/>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6-991F-455E-BD7A-B331097E4C92}"/>
                </c:ext>
              </c:extLst>
            </c:dLbl>
            <c:dLbl>
              <c:idx val="3"/>
              <c:layout>
                <c:manualLayout>
                  <c:x val="0"/>
                  <c:y val="-8.1877729257641917E-4"/>
                </c:manualLayout>
              </c:layout>
              <c:numFmt formatCode="#,##0.0;&quot;-&quot;#,##0.0" sourceLinked="0"/>
              <c:spPr>
                <a:noFill/>
                <a:ln>
                  <a:noFill/>
                </a:ln>
              </c:spPr>
              <c:txPr>
                <a:bodyPr wrap="none"/>
                <a:lstStyle/>
                <a:p>
                  <a:pPr>
                    <a:defRPr sz="12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7-991F-455E-BD7A-B331097E4C92}"/>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Sheet1!$A$10:$D$10</c:f>
              <c:numCache>
                <c:formatCode>General</c:formatCode>
                <c:ptCount val="4"/>
                <c:pt idx="0">
                  <c:v>6.0300606440819777</c:v>
                </c:pt>
                <c:pt idx="1">
                  <c:v>6.0081528932182735</c:v>
                </c:pt>
                <c:pt idx="2">
                  <c:v>5.9988214496169689</c:v>
                </c:pt>
                <c:pt idx="3">
                  <c:v>5.5200843380007569</c:v>
                </c:pt>
              </c:numCache>
            </c:numRef>
          </c:val>
          <c:extLst>
            <c:ext xmlns:c16="http://schemas.microsoft.com/office/drawing/2014/chart" uri="{C3380CC4-5D6E-409C-BE32-E72D297353CC}">
              <c16:uniqueId val="{00000028-991F-455E-BD7A-B331097E4C92}"/>
            </c:ext>
          </c:extLst>
        </c:ser>
        <c:dLbls>
          <c:showLegendKey val="0"/>
          <c:showVal val="0"/>
          <c:showCatName val="0"/>
          <c:showSerName val="0"/>
          <c:showPercent val="0"/>
          <c:showBubbleSize val="0"/>
        </c:dLbls>
        <c:gapWidth val="80"/>
        <c:overlap val="100"/>
        <c:axId val="672222175"/>
        <c:axId val="1"/>
      </c:barChart>
      <c:lineChart>
        <c:grouping val="standard"/>
        <c:varyColors val="0"/>
        <c:ser>
          <c:idx val="10"/>
          <c:order val="10"/>
          <c:spPr>
            <a:ln w="38100" algn="ctr">
              <a:solidFill>
                <a:srgbClr val="000000"/>
              </a:solidFill>
              <a:prstDash val="solid"/>
            </a:ln>
          </c:spPr>
          <c:marker>
            <c:symbol val="none"/>
          </c:marker>
          <c:dPt>
            <c:idx val="0"/>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9-991F-455E-BD7A-B331097E4C92}"/>
              </c:ext>
            </c:extLst>
          </c:dPt>
          <c:dPt>
            <c:idx val="1"/>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A-991F-455E-BD7A-B331097E4C92}"/>
              </c:ext>
            </c:extLst>
          </c:dPt>
          <c:dPt>
            <c:idx val="2"/>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B-991F-455E-BD7A-B331097E4C92}"/>
              </c:ext>
            </c:extLst>
          </c:dPt>
          <c:dPt>
            <c:idx val="3"/>
            <c:marker>
              <c:symbol val="circle"/>
              <c:size val="12"/>
              <c:spPr>
                <a:solidFill>
                  <a:srgbClr val="FFFFFF"/>
                </a:solidFill>
                <a:ln w="9525" algn="ctr">
                  <a:solidFill>
                    <a:srgbClr val="000000"/>
                  </a:solidFill>
                  <a:prstDash val="solid"/>
                </a:ln>
              </c:spPr>
            </c:marker>
            <c:bubble3D val="0"/>
            <c:extLst>
              <c:ext xmlns:c16="http://schemas.microsoft.com/office/drawing/2014/chart" uri="{C3380CC4-5D6E-409C-BE32-E72D297353CC}">
                <c16:uniqueId val="{0000002C-991F-455E-BD7A-B331097E4C92}"/>
              </c:ext>
            </c:extLst>
          </c:dPt>
          <c:val>
            <c:numRef>
              <c:f>Sheet1!$A$11:$D$11</c:f>
              <c:numCache>
                <c:formatCode>General</c:formatCode>
                <c:ptCount val="4"/>
                <c:pt idx="0">
                  <c:v>42.152085195524883</c:v>
                </c:pt>
                <c:pt idx="1">
                  <c:v>40.41220400502938</c:v>
                </c:pt>
                <c:pt idx="2">
                  <c:v>38.994663040874272</c:v>
                </c:pt>
                <c:pt idx="3">
                  <c:v>37.713560979672387</c:v>
                </c:pt>
              </c:numCache>
            </c:numRef>
          </c:val>
          <c:smooth val="0"/>
          <c:extLst>
            <c:ext xmlns:c16="http://schemas.microsoft.com/office/drawing/2014/chart" uri="{C3380CC4-5D6E-409C-BE32-E72D297353CC}">
              <c16:uniqueId val="{0000002D-991F-455E-BD7A-B331097E4C92}"/>
            </c:ext>
          </c:extLst>
        </c:ser>
        <c:dLbls>
          <c:showLegendKey val="0"/>
          <c:showVal val="0"/>
          <c:showCatName val="0"/>
          <c:showSerName val="0"/>
          <c:showPercent val="0"/>
          <c:showBubbleSize val="0"/>
        </c:dLbls>
        <c:marker val="1"/>
        <c:smooth val="0"/>
        <c:axId val="672222175"/>
        <c:axId val="1"/>
      </c:lineChart>
      <c:catAx>
        <c:axId val="672222175"/>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42.15208519552489"/>
          <c:min val="0"/>
        </c:scaling>
        <c:delete val="0"/>
        <c:axPos val="r"/>
        <c:majorGridlines>
          <c:spPr>
            <a:ln>
              <a:noFill/>
            </a:ln>
          </c:spPr>
        </c:majorGridlines>
        <c:numFmt formatCode="General" sourceLinked="1"/>
        <c:majorTickMark val="none"/>
        <c:minorTickMark val="none"/>
        <c:tickLblPos val="none"/>
        <c:spPr>
          <a:ln w="9525" algn="ctr">
            <a:solidFill>
              <a:schemeClr val="tx1"/>
            </a:solidFill>
            <a:prstDash val="solid"/>
          </a:ln>
        </c:spPr>
        <c:crossAx val="672222175"/>
        <c:crosses val="max"/>
        <c:crossBetween val="between"/>
      </c:valAx>
    </c:plotArea>
    <c:plotVisOnly val="0"/>
    <c:dispBlanksAs val="gap"/>
    <c:showDLblsOverMax val="1"/>
  </c:chart>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525115781973637E-2"/>
          <c:y val="2.1103896103896104E-2"/>
          <c:w val="0.96294976843605273"/>
          <c:h val="0.95779220779220775"/>
        </c:manualLayout>
      </c:layout>
      <c:barChart>
        <c:barDir val="col"/>
        <c:grouping val="stacked"/>
        <c:varyColors val="0"/>
        <c:ser>
          <c:idx val="0"/>
          <c:order val="0"/>
          <c:spPr>
            <a:solidFill>
              <a:srgbClr val="EBFD0B"/>
            </a:solidFill>
            <a:ln w="12700" algn="ctr">
              <a:solidFill>
                <a:schemeClr val="tx1"/>
              </a:solidFill>
              <a:prstDash val="solid"/>
            </a:ln>
          </c:spPr>
          <c:invertIfNegative val="0"/>
          <c:dLbls>
            <c:dLbl>
              <c:idx val="0"/>
              <c:layout>
                <c:manualLayout>
                  <c:x val="0"/>
                  <c:y val="-0.46144480519480519"/>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860-45C3-ABC5-EA227C36C6B6}"/>
                </c:ext>
              </c:extLst>
            </c:dLbl>
            <c:dLbl>
              <c:idx val="1"/>
              <c:layout>
                <c:manualLayout>
                  <c:x val="0"/>
                  <c:y val="-0.43871753246753248"/>
                </c:manualLayout>
              </c:layout>
              <c:numFmt formatCode="#,##0;&quot;-&quot;#,##0" sourceLinked="0"/>
              <c:spPr>
                <a:noFill/>
                <a:ln>
                  <a:noFill/>
                </a:ln>
              </c:spPr>
              <c:txPr>
                <a:bodyPr wrap="none"/>
                <a:lstStyle/>
                <a:p>
                  <a:pPr>
                    <a:defRPr sz="14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860-45C3-ABC5-EA227C36C6B6}"/>
                </c:ext>
              </c:extLst>
            </c:dLbl>
            <c:dLbl>
              <c:idx val="2"/>
              <c:layout>
                <c:manualLayout>
                  <c:x val="0"/>
                  <c:y val="-0.41964285714285715"/>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860-45C3-ABC5-EA227C36C6B6}"/>
                </c:ext>
              </c:extLst>
            </c:dLbl>
            <c:dLbl>
              <c:idx val="3"/>
              <c:layout>
                <c:manualLayout>
                  <c:x val="0"/>
                  <c:y val="-0.40340909090909088"/>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860-45C3-ABC5-EA227C36C6B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806.2850856199999</c:v>
                </c:pt>
                <c:pt idx="1">
                  <c:v>763.34612145099993</c:v>
                </c:pt>
                <c:pt idx="2">
                  <c:v>727.91337498400003</c:v>
                </c:pt>
                <c:pt idx="3">
                  <c:v>697.58773744100006</c:v>
                </c:pt>
              </c:numCache>
            </c:numRef>
          </c:val>
          <c:extLst>
            <c:ext xmlns:c16="http://schemas.microsoft.com/office/drawing/2014/chart" uri="{C3380CC4-5D6E-409C-BE32-E72D297353CC}">
              <c16:uniqueId val="{00000004-B860-45C3-ABC5-EA227C36C6B6}"/>
            </c:ext>
          </c:extLst>
        </c:ser>
        <c:dLbls>
          <c:showLegendKey val="0"/>
          <c:showVal val="0"/>
          <c:showCatName val="0"/>
          <c:showSerName val="0"/>
          <c:showPercent val="0"/>
          <c:showBubbleSize val="0"/>
        </c:dLbls>
        <c:gapWidth val="80"/>
        <c:overlap val="100"/>
        <c:axId val="672272095"/>
        <c:axId val="1"/>
      </c:barChart>
      <c:catAx>
        <c:axId val="672272095"/>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900"/>
          <c:min val="0"/>
        </c:scaling>
        <c:delete val="0"/>
        <c:axPos val="l"/>
        <c:majorGridlines>
          <c:spPr>
            <a:ln>
              <a:noFill/>
            </a:ln>
          </c:spPr>
        </c:majorGridlines>
        <c:numFmt formatCode="General" sourceLinked="1"/>
        <c:majorTickMark val="out"/>
        <c:minorTickMark val="none"/>
        <c:tickLblPos val="none"/>
        <c:spPr>
          <a:ln w="9525" algn="ctr">
            <a:solidFill>
              <a:schemeClr val="tx1"/>
            </a:solidFill>
            <a:prstDash val="solid"/>
          </a:ln>
        </c:spPr>
        <c:txPr>
          <a:bodyPr wrap="none"/>
          <a:lstStyle/>
          <a:p>
            <a:pPr>
              <a:defRPr sz="1800" kern="1200">
                <a:latin typeface="Rockwell"/>
                <a:ea typeface="+mn-ea"/>
                <a:cs typeface="+mn-cs"/>
              </a:defRPr>
            </a:pPr>
            <a:endParaRPr lang="fi-FI"/>
          </a:p>
        </c:txPr>
        <c:crossAx val="672272095"/>
        <c:crosses val="min"/>
        <c:crossBetween val="between"/>
        <c:majorUnit val="100"/>
      </c:valAx>
    </c:plotArea>
    <c:plotVisOnly val="0"/>
    <c:dispBlanksAs val="gap"/>
    <c:showDLblsOverMax val="1"/>
  </c:chart>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518518518518517E-2"/>
          <c:y val="2.1103896103896104E-2"/>
          <c:w val="0.96296296296296291"/>
          <c:h val="0.95779220779220775"/>
        </c:manualLayout>
      </c:layout>
      <c:barChart>
        <c:barDir val="col"/>
        <c:grouping val="stacked"/>
        <c:varyColors val="0"/>
        <c:ser>
          <c:idx val="0"/>
          <c:order val="0"/>
          <c:spPr>
            <a:solidFill>
              <a:srgbClr val="FEA5E8"/>
            </a:solidFill>
            <a:ln w="12700" algn="ctr">
              <a:solidFill>
                <a:schemeClr val="tx1"/>
              </a:solidFill>
              <a:prstDash val="solid"/>
            </a:ln>
          </c:spPr>
          <c:invertIfNegative val="0"/>
          <c:dLbls>
            <c:dLbl>
              <c:idx val="0"/>
              <c:layout>
                <c:manualLayout>
                  <c:x val="0"/>
                  <c:y val="-0.48092532467532467"/>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CCE-4195-9653-4430C030A06F}"/>
                </c:ext>
              </c:extLst>
            </c:dLbl>
            <c:dLbl>
              <c:idx val="1"/>
              <c:layout>
                <c:manualLayout>
                  <c:x val="0"/>
                  <c:y val="-0.4622564935064935"/>
                </c:manualLayout>
              </c:layout>
              <c:numFmt formatCode="#,##0;&quot;-&quot;#,##0" sourceLinked="0"/>
              <c:spPr>
                <a:noFill/>
                <a:ln>
                  <a:noFill/>
                </a:ln>
              </c:spPr>
              <c:txPr>
                <a:bodyPr wrap="none"/>
                <a:lstStyle/>
                <a:p>
                  <a:pPr>
                    <a:defRPr sz="1400" b="1"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CCE-4195-9653-4430C030A06F}"/>
                </c:ext>
              </c:extLst>
            </c:dLbl>
            <c:dLbl>
              <c:idx val="2"/>
              <c:layout>
                <c:manualLayout>
                  <c:x val="0"/>
                  <c:y val="-0.44724025974025972"/>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CCE-4195-9653-4430C030A06F}"/>
                </c:ext>
              </c:extLst>
            </c:dLbl>
            <c:dLbl>
              <c:idx val="3"/>
              <c:layout>
                <c:manualLayout>
                  <c:x val="0"/>
                  <c:y val="-0.43384740259740262"/>
                </c:manualLayout>
              </c:layout>
              <c:numFmt formatCode="#,##0;&quot;-&quot;#,##0" sourceLinked="0"/>
              <c:spPr>
                <a:noFill/>
                <a:ln>
                  <a:noFill/>
                </a:ln>
              </c:spPr>
              <c:txPr>
                <a:bodyPr wrap="none"/>
                <a:lstStyle/>
                <a:p>
                  <a:pPr>
                    <a:defRPr sz="14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CCE-4195-9653-4430C030A06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42.152085195524883</c:v>
                </c:pt>
                <c:pt idx="1">
                  <c:v>40.41220400502938</c:v>
                </c:pt>
                <c:pt idx="2">
                  <c:v>38.994663040874272</c:v>
                </c:pt>
                <c:pt idx="3">
                  <c:v>37.713560979672387</c:v>
                </c:pt>
              </c:numCache>
            </c:numRef>
          </c:val>
          <c:extLst>
            <c:ext xmlns:c16="http://schemas.microsoft.com/office/drawing/2014/chart" uri="{C3380CC4-5D6E-409C-BE32-E72D297353CC}">
              <c16:uniqueId val="{00000004-4CCE-4195-9653-4430C030A06F}"/>
            </c:ext>
          </c:extLst>
        </c:ser>
        <c:dLbls>
          <c:showLegendKey val="0"/>
          <c:showVal val="0"/>
          <c:showCatName val="0"/>
          <c:showSerName val="0"/>
          <c:showPercent val="0"/>
          <c:showBubbleSize val="0"/>
        </c:dLbls>
        <c:gapWidth val="80"/>
        <c:overlap val="100"/>
        <c:axId val="672255455"/>
        <c:axId val="1"/>
      </c:barChart>
      <c:catAx>
        <c:axId val="672255455"/>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45"/>
          <c:min val="0"/>
        </c:scaling>
        <c:delete val="0"/>
        <c:axPos val="l"/>
        <c:majorGridlines>
          <c:spPr>
            <a:ln>
              <a:noFill/>
            </a:ln>
          </c:spPr>
        </c:majorGridlines>
        <c:numFmt formatCode="General" sourceLinked="1"/>
        <c:majorTickMark val="out"/>
        <c:minorTickMark val="none"/>
        <c:tickLblPos val="none"/>
        <c:spPr>
          <a:ln w="9525" algn="ctr">
            <a:solidFill>
              <a:schemeClr val="tx1"/>
            </a:solidFill>
            <a:prstDash val="solid"/>
          </a:ln>
        </c:spPr>
        <c:txPr>
          <a:bodyPr wrap="none"/>
          <a:lstStyle/>
          <a:p>
            <a:pPr>
              <a:defRPr sz="1800" kern="1200">
                <a:latin typeface="Rockwell"/>
                <a:ea typeface="+mn-ea"/>
                <a:cs typeface="+mn-cs"/>
              </a:defRPr>
            </a:pPr>
            <a:endParaRPr lang="fi-FI"/>
          </a:p>
        </c:txPr>
        <c:crossAx val="672255455"/>
        <c:crosses val="min"/>
        <c:crossBetween val="between"/>
        <c:majorUnit val="5"/>
      </c:valAx>
    </c:plotArea>
    <c:plotVisOnly val="0"/>
    <c:dispBlanksAs val="gap"/>
    <c:showDLblsOverMax val="1"/>
  </c:chart>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895660203139428"/>
          <c:y val="2.4889602569249297E-2"/>
          <c:w val="0.87503847337642349"/>
          <c:h val="0.95022079486150135"/>
        </c:manualLayout>
      </c:layout>
      <c:areaChart>
        <c:grouping val="stacked"/>
        <c:varyColors val="0"/>
        <c:ser>
          <c:idx val="0"/>
          <c:order val="0"/>
          <c:spPr>
            <a:solidFill>
              <a:srgbClr val="F08295"/>
            </a:solidFill>
            <a:ln>
              <a:noFill/>
            </a:ln>
          </c:spPr>
          <c:val>
            <c:numRef>
              <c:f>Sheet1!$A$1:$O$1</c:f>
              <c:numCache>
                <c:formatCode>General</c:formatCode>
                <c:ptCount val="15"/>
                <c:pt idx="0">
                  <c:v>21</c:v>
                </c:pt>
                <c:pt idx="1">
                  <c:v>21.9</c:v>
                </c:pt>
                <c:pt idx="2">
                  <c:v>22.7</c:v>
                </c:pt>
                <c:pt idx="3">
                  <c:v>23.599999999999998</c:v>
                </c:pt>
                <c:pt idx="4">
                  <c:v>24.7</c:v>
                </c:pt>
                <c:pt idx="5">
                  <c:v>25.900000000000002</c:v>
                </c:pt>
                <c:pt idx="6">
                  <c:v>27.1</c:v>
                </c:pt>
                <c:pt idx="7">
                  <c:v>28.4</c:v>
                </c:pt>
                <c:pt idx="8">
                  <c:v>29.5</c:v>
                </c:pt>
                <c:pt idx="9">
                  <c:v>30.4</c:v>
                </c:pt>
                <c:pt idx="10">
                  <c:v>31.6</c:v>
                </c:pt>
                <c:pt idx="11">
                  <c:v>32.800000000000004</c:v>
                </c:pt>
                <c:pt idx="12">
                  <c:v>34.1</c:v>
                </c:pt>
                <c:pt idx="13">
                  <c:v>35.099999999999994</c:v>
                </c:pt>
                <c:pt idx="14">
                  <c:v>36.1</c:v>
                </c:pt>
              </c:numCache>
            </c:numRef>
          </c:val>
          <c:extLst>
            <c:ext xmlns:c16="http://schemas.microsoft.com/office/drawing/2014/chart" uri="{C3380CC4-5D6E-409C-BE32-E72D297353CC}">
              <c16:uniqueId val="{00000000-CFBE-4215-B3D0-C4DF73B55220}"/>
            </c:ext>
          </c:extLst>
        </c:ser>
        <c:ser>
          <c:idx val="1"/>
          <c:order val="1"/>
          <c:spPr>
            <a:solidFill>
              <a:srgbClr val="256AFA"/>
            </a:solidFill>
            <a:ln>
              <a:noFill/>
            </a:ln>
          </c:spPr>
          <c:val>
            <c:numRef>
              <c:f>Sheet1!$A$2:$O$2</c:f>
              <c:numCache>
                <c:formatCode>General</c:formatCode>
                <c:ptCount val="15"/>
                <c:pt idx="0">
                  <c:v>64.2</c:v>
                </c:pt>
                <c:pt idx="1">
                  <c:v>63.7</c:v>
                </c:pt>
                <c:pt idx="2">
                  <c:v>63.2</c:v>
                </c:pt>
                <c:pt idx="3">
                  <c:v>62.7</c:v>
                </c:pt>
                <c:pt idx="4">
                  <c:v>61.8</c:v>
                </c:pt>
                <c:pt idx="5">
                  <c:v>60.9</c:v>
                </c:pt>
                <c:pt idx="6">
                  <c:v>60.099999999999994</c:v>
                </c:pt>
                <c:pt idx="7">
                  <c:v>58.999999999999986</c:v>
                </c:pt>
                <c:pt idx="8">
                  <c:v>58.099999999999994</c:v>
                </c:pt>
                <c:pt idx="9">
                  <c:v>57.499999999999993</c:v>
                </c:pt>
                <c:pt idx="10">
                  <c:v>56.499999999999993</c:v>
                </c:pt>
                <c:pt idx="11">
                  <c:v>55.499999999999993</c:v>
                </c:pt>
                <c:pt idx="12">
                  <c:v>54.700000000000017</c:v>
                </c:pt>
                <c:pt idx="13">
                  <c:v>53.900000000000006</c:v>
                </c:pt>
                <c:pt idx="14">
                  <c:v>53.300000000000004</c:v>
                </c:pt>
              </c:numCache>
            </c:numRef>
          </c:val>
          <c:extLst>
            <c:ext xmlns:c16="http://schemas.microsoft.com/office/drawing/2014/chart" uri="{C3380CC4-5D6E-409C-BE32-E72D297353CC}">
              <c16:uniqueId val="{00000001-CFBE-4215-B3D0-C4DF73B55220}"/>
            </c:ext>
          </c:extLst>
        </c:ser>
        <c:ser>
          <c:idx val="2"/>
          <c:order val="2"/>
          <c:spPr>
            <a:solidFill>
              <a:srgbClr val="AE8B13"/>
            </a:solidFill>
            <a:ln>
              <a:noFill/>
            </a:ln>
          </c:spPr>
          <c:val>
            <c:numRef>
              <c:f>Sheet1!$A$3:$O$3</c:f>
              <c:numCache>
                <c:formatCode>General</c:formatCode>
                <c:ptCount val="15"/>
                <c:pt idx="0">
                  <c:v>14.800000000000002</c:v>
                </c:pt>
                <c:pt idx="1">
                  <c:v>14.400000000000002</c:v>
                </c:pt>
                <c:pt idx="2">
                  <c:v>14.100000000000001</c:v>
                </c:pt>
                <c:pt idx="3">
                  <c:v>13.700000000000001</c:v>
                </c:pt>
                <c:pt idx="4">
                  <c:v>13.5</c:v>
                </c:pt>
                <c:pt idx="5">
                  <c:v>13.200000000000001</c:v>
                </c:pt>
                <c:pt idx="6">
                  <c:v>12.8</c:v>
                </c:pt>
                <c:pt idx="7">
                  <c:v>12.5</c:v>
                </c:pt>
                <c:pt idx="8">
                  <c:v>12.3</c:v>
                </c:pt>
                <c:pt idx="9">
                  <c:v>12</c:v>
                </c:pt>
                <c:pt idx="10">
                  <c:v>11.899999999999999</c:v>
                </c:pt>
                <c:pt idx="11">
                  <c:v>11.7</c:v>
                </c:pt>
                <c:pt idx="12">
                  <c:v>11.20000000000001</c:v>
                </c:pt>
                <c:pt idx="13">
                  <c:v>10.999999999999998</c:v>
                </c:pt>
                <c:pt idx="14">
                  <c:v>10.599999999999998</c:v>
                </c:pt>
              </c:numCache>
            </c:numRef>
          </c:val>
          <c:extLst>
            <c:ext xmlns:c16="http://schemas.microsoft.com/office/drawing/2014/chart" uri="{C3380CC4-5D6E-409C-BE32-E72D297353CC}">
              <c16:uniqueId val="{00000002-CFBE-4215-B3D0-C4DF73B55220}"/>
            </c:ext>
          </c:extLst>
        </c:ser>
        <c:dLbls>
          <c:showLegendKey val="0"/>
          <c:showVal val="0"/>
          <c:showCatName val="0"/>
          <c:showSerName val="0"/>
          <c:showPercent val="0"/>
          <c:showBubbleSize val="0"/>
        </c:dLbls>
        <c:axId val="2105996176"/>
        <c:axId val="1"/>
      </c:areaChart>
      <c:catAx>
        <c:axId val="2105996176"/>
        <c:scaling>
          <c:orientation val="minMax"/>
        </c:scaling>
        <c:delete val="0"/>
        <c:axPos val="b"/>
        <c:majorGridlines>
          <c:spPr>
            <a:ln>
              <a:noFill/>
            </a:ln>
          </c:spPr>
        </c:majorGridlines>
        <c:majorTickMark val="out"/>
        <c:minorTickMark val="none"/>
        <c:tickLblPos val="none"/>
        <c:spPr>
          <a:ln w="9525" algn="ctr">
            <a:solidFill>
              <a:schemeClr val="tx1"/>
            </a:solidFill>
            <a:prstDash val="solid"/>
          </a:ln>
        </c:spPr>
        <c:txPr>
          <a:bodyPr wrap="none"/>
          <a:lstStyle/>
          <a:p>
            <a:pPr>
              <a:defRPr sz="1000" kern="1200">
                <a:latin typeface="+mn-lt"/>
                <a:ea typeface="+mn-ea"/>
                <a:cs typeface="+mn-cs"/>
              </a:defRPr>
            </a:pPr>
            <a:endParaRPr lang="fi-FI"/>
          </a:p>
        </c:tx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0&quot;%&quot;;&quot;-&quot;#,##0&quot;%&quot;" sourceLinked="0"/>
        <c:majorTickMark val="out"/>
        <c:minorTickMark val="none"/>
        <c:tickLblPos val="nextTo"/>
        <c:spPr>
          <a:ln w="9525" algn="ctr">
            <a:solidFill>
              <a:schemeClr val="tx1"/>
            </a:solidFill>
            <a:prstDash val="solid"/>
          </a:ln>
        </c:spPr>
        <c:txPr>
          <a:bodyPr wrap="none"/>
          <a:lstStyle/>
          <a:p>
            <a:pPr>
              <a:defRPr sz="1000" b="1" kern="1200">
                <a:solidFill>
                  <a:schemeClr val="tx1"/>
                </a:solidFill>
                <a:latin typeface="+mn-lt"/>
                <a:ea typeface="+mn-ea"/>
                <a:cs typeface="+mn-cs"/>
              </a:defRPr>
            </a:pPr>
            <a:endParaRPr lang="fi-FI"/>
          </a:p>
        </c:txPr>
        <c:crossAx val="2105996176"/>
        <c:crosses val="min"/>
        <c:crossBetween val="midCat"/>
        <c:majorUnit val="5"/>
      </c:valAx>
    </c:plotArea>
    <c:plotVisOnly val="0"/>
    <c:dispBlanksAs val="zero"/>
    <c:showDLblsOverMax val="1"/>
  </c:chart>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2323943661971831E-2"/>
          <c:y val="3.2752245113576335E-2"/>
          <c:w val="0.92852112676056342"/>
          <c:h val="0.93449550977284734"/>
        </c:manualLayout>
      </c:layout>
      <c:barChart>
        <c:barDir val="col"/>
        <c:grouping val="stacked"/>
        <c:varyColors val="0"/>
        <c:ser>
          <c:idx val="0"/>
          <c:order val="0"/>
          <c:spPr>
            <a:solidFill>
              <a:srgbClr val="6F8DB9"/>
            </a:solidFill>
            <a:ln w="12700" algn="ctr">
              <a:solidFill>
                <a:schemeClr val="tx1"/>
              </a:solidFill>
              <a:prstDash val="solid"/>
            </a:ln>
          </c:spPr>
          <c:invertIfNegative val="0"/>
          <c:val>
            <c:numRef>
              <c:f>Sheet1!$A$1:$N$1</c:f>
              <c:numCache>
                <c:formatCode>General</c:formatCode>
                <c:ptCount val="14"/>
                <c:pt idx="0">
                  <c:v>91.100000000000009</c:v>
                </c:pt>
                <c:pt idx="1">
                  <c:v>91.100000000000009</c:v>
                </c:pt>
                <c:pt idx="2">
                  <c:v>91.100000000000009</c:v>
                </c:pt>
                <c:pt idx="3">
                  <c:v>90.2</c:v>
                </c:pt>
                <c:pt idx="4">
                  <c:v>90.4</c:v>
                </c:pt>
                <c:pt idx="5">
                  <c:v>90.7</c:v>
                </c:pt>
                <c:pt idx="6">
                  <c:v>90.7</c:v>
                </c:pt>
                <c:pt idx="7">
                  <c:v>90.7</c:v>
                </c:pt>
                <c:pt idx="8">
                  <c:v>90.9</c:v>
                </c:pt>
                <c:pt idx="9">
                  <c:v>90.8</c:v>
                </c:pt>
                <c:pt idx="10">
                  <c:v>90.7</c:v>
                </c:pt>
                <c:pt idx="11">
                  <c:v>91</c:v>
                </c:pt>
                <c:pt idx="12">
                  <c:v>91.100000000000009</c:v>
                </c:pt>
                <c:pt idx="13">
                  <c:v>91.100000000000009</c:v>
                </c:pt>
              </c:numCache>
            </c:numRef>
          </c:val>
          <c:extLst>
            <c:ext xmlns:c16="http://schemas.microsoft.com/office/drawing/2014/chart" uri="{C3380CC4-5D6E-409C-BE32-E72D297353CC}">
              <c16:uniqueId val="{00000000-6BF1-4BB5-BE2E-493034940378}"/>
            </c:ext>
          </c:extLst>
        </c:ser>
        <c:dLbls>
          <c:showLegendKey val="0"/>
          <c:showVal val="0"/>
          <c:showCatName val="0"/>
          <c:showSerName val="0"/>
          <c:showPercent val="0"/>
          <c:showBubbleSize val="0"/>
        </c:dLbls>
        <c:gapWidth val="80"/>
        <c:overlap val="100"/>
        <c:axId val="2105995760"/>
        <c:axId val="1"/>
      </c:barChart>
      <c:catAx>
        <c:axId val="210599576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0&quot;%&quot;;&quot;-&quot;#,##0&quot;%&quot;" sourceLinked="0"/>
        <c:majorTickMark val="out"/>
        <c:minorTickMark val="none"/>
        <c:tickLblPos val="nextTo"/>
        <c:spPr>
          <a:ln w="9525" algn="ctr">
            <a:solidFill>
              <a:schemeClr val="tx1"/>
            </a:solidFill>
            <a:prstDash val="solid"/>
          </a:ln>
        </c:spPr>
        <c:txPr>
          <a:bodyPr wrap="none"/>
          <a:lstStyle/>
          <a:p>
            <a:pPr>
              <a:defRPr sz="1000" b="1" kern="1200">
                <a:solidFill>
                  <a:schemeClr val="tx1"/>
                </a:solidFill>
                <a:latin typeface="+mn-lt"/>
                <a:ea typeface="+mn-ea"/>
                <a:cs typeface="+mn-cs"/>
              </a:defRPr>
            </a:pPr>
            <a:endParaRPr lang="fi-FI"/>
          </a:p>
        </c:txPr>
        <c:crossAx val="2105995760"/>
        <c:crosses val="min"/>
        <c:crossBetween val="between"/>
        <c:majorUnit val="10"/>
      </c:valAx>
      <c:spPr>
        <a:noFill/>
        <a:ln w="9525" algn="ctr">
          <a:solidFill>
            <a:schemeClr val="tx1"/>
          </a:solidFill>
          <a:prstDash val="solid"/>
        </a:ln>
      </c:spPr>
    </c:plotArea>
    <c:plotVisOnly val="0"/>
    <c:dispBlanksAs val="gap"/>
    <c:showDLblsOverMax val="1"/>
  </c:chart>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4031300593631947E-2"/>
          <c:y val="5.9300184162062612E-2"/>
          <c:w val="0.97193739881273611"/>
          <c:h val="0.92154696132596681"/>
        </c:manualLayout>
      </c:layout>
      <c:barChart>
        <c:barDir val="col"/>
        <c:grouping val="stacked"/>
        <c:varyColors val="0"/>
        <c:ser>
          <c:idx val="0"/>
          <c:order val="0"/>
          <c:spPr>
            <a:solidFill>
              <a:schemeClr val="accent2"/>
            </a:solidFill>
            <a:ln w="19050" algn="ctr">
              <a:solidFill>
                <a:schemeClr val="tx1"/>
              </a:solidFill>
              <a:prstDash val="solid"/>
            </a:ln>
          </c:spPr>
          <c:invertIfNegative val="0"/>
          <c:dLbls>
            <c:dLbl>
              <c:idx val="0"/>
              <c:layout>
                <c:manualLayout>
                  <c:x val="0"/>
                  <c:y val="-0.49023941068139965"/>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C7EC-42EF-854A-63A1E4735348}"/>
                </c:ext>
              </c:extLst>
            </c:dLbl>
            <c:dLbl>
              <c:idx val="1"/>
              <c:layout>
                <c:manualLayout>
                  <c:x val="0"/>
                  <c:y val="-0.23830570902394108"/>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7EC-42EF-854A-63A1E4735348}"/>
                </c:ext>
              </c:extLst>
            </c:dLbl>
            <c:dLbl>
              <c:idx val="2"/>
              <c:layout>
                <c:manualLayout>
                  <c:x val="0"/>
                  <c:y val="-0.28139963167587478"/>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7EC-42EF-854A-63A1E473534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Sheet1!$A$1:$C$1</c:f>
              <c:numCache>
                <c:formatCode>General</c:formatCode>
                <c:ptCount val="3"/>
                <c:pt idx="0">
                  <c:v>2084</c:v>
                </c:pt>
                <c:pt idx="1">
                  <c:v>945</c:v>
                </c:pt>
                <c:pt idx="2">
                  <c:v>1139</c:v>
                </c:pt>
              </c:numCache>
            </c:numRef>
          </c:val>
          <c:extLst>
            <c:ext xmlns:c16="http://schemas.microsoft.com/office/drawing/2014/chart" uri="{C3380CC4-5D6E-409C-BE32-E72D297353CC}">
              <c16:uniqueId val="{00000003-C7EC-42EF-854A-63A1E4735348}"/>
            </c:ext>
          </c:extLst>
        </c:ser>
        <c:dLbls>
          <c:showLegendKey val="0"/>
          <c:showVal val="0"/>
          <c:showCatName val="0"/>
          <c:showSerName val="0"/>
          <c:showPercent val="0"/>
          <c:showBubbleSize val="0"/>
        </c:dLbls>
        <c:gapWidth val="80"/>
        <c:overlap val="100"/>
        <c:axId val="2105992432"/>
        <c:axId val="1"/>
      </c:barChart>
      <c:catAx>
        <c:axId val="2105992432"/>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084"/>
          <c:min val="0"/>
        </c:scaling>
        <c:delete val="1"/>
        <c:axPos val="l"/>
        <c:numFmt formatCode="General" sourceLinked="1"/>
        <c:majorTickMark val="out"/>
        <c:minorTickMark val="none"/>
        <c:tickLblPos val="nextTo"/>
        <c:crossAx val="2105992432"/>
        <c:crosses val="min"/>
        <c:crossBetween val="between"/>
      </c:valAx>
    </c:plotArea>
    <c:plotVisOnly val="0"/>
    <c:dispBlanksAs val="gap"/>
    <c:showDLblsOverMax val="1"/>
  </c:chart>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8506588579795019E-2"/>
          <c:y val="2.257954156688334E-2"/>
          <c:w val="0.95387994143484622"/>
          <c:h val="0.95928840232637702"/>
        </c:manualLayout>
      </c:layout>
      <c:barChart>
        <c:barDir val="col"/>
        <c:grouping val="clustered"/>
        <c:varyColors val="0"/>
        <c:ser>
          <c:idx val="0"/>
          <c:order val="0"/>
          <c:spPr>
            <a:solidFill>
              <a:srgbClr val="FEF181"/>
            </a:solidFill>
            <a:ln w="12700" algn="ctr">
              <a:solidFill>
                <a:schemeClr val="tx1"/>
              </a:solidFill>
              <a:prstDash val="solid"/>
            </a:ln>
          </c:spPr>
          <c:invertIfNegative val="0"/>
          <c:dLbls>
            <c:dLbl>
              <c:idx val="0"/>
              <c:layout>
                <c:manualLayout>
                  <c:x val="0"/>
                  <c:y val="-0.49093397194663019"/>
                </c:manualLayout>
              </c:layout>
              <c:numFmt formatCode="#,##0.0;&quot;-&quot;#,##0.0" sourceLinked="0"/>
              <c:spPr>
                <a:noFill/>
                <a:ln>
                  <a:noFill/>
                </a:ln>
              </c:spPr>
              <c:txPr>
                <a:bodyPr wrap="none"/>
                <a:lstStyle/>
                <a:p>
                  <a:pPr>
                    <a:defRPr sz="1200" b="1" kern="1200">
                      <a:solidFill>
                        <a:srgbClr val="000000"/>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7C0-4610-A01F-59A3C6B7E2C3}"/>
                </c:ext>
              </c:extLst>
            </c:dLbl>
            <c:dLbl>
              <c:idx val="1"/>
              <c:layout>
                <c:manualLayout>
                  <c:x val="0"/>
                  <c:y val="-0.45330140266849128"/>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7C0-4610-A01F-59A3C6B7E2C3}"/>
                </c:ext>
              </c:extLst>
            </c:dLbl>
            <c:dLbl>
              <c:idx val="2"/>
              <c:layout>
                <c:manualLayout>
                  <c:x val="0"/>
                  <c:y val="-0.42695860417379405"/>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7C0-4610-A01F-59A3C6B7E2C3}"/>
                </c:ext>
              </c:extLst>
            </c:dLbl>
            <c:dLbl>
              <c:idx val="3"/>
              <c:layout>
                <c:manualLayout>
                  <c:x val="0"/>
                  <c:y val="-0.48956551488197059"/>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67C0-4610-A01F-59A3C6B7E2C3}"/>
                </c:ext>
              </c:extLst>
            </c:dLbl>
            <c:dLbl>
              <c:idx val="4"/>
              <c:layout>
                <c:manualLayout>
                  <c:x val="0"/>
                  <c:y val="-0.43961683202189533"/>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7C0-4610-A01F-59A3C6B7E2C3}"/>
                </c:ext>
              </c:extLst>
            </c:dLbl>
            <c:dLbl>
              <c:idx val="5"/>
              <c:layout>
                <c:manualLayout>
                  <c:x val="0"/>
                  <c:y val="-0.42216900444748545"/>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67C0-4610-A01F-59A3C6B7E2C3}"/>
                </c:ext>
              </c:extLst>
            </c:dLbl>
            <c:dLbl>
              <c:idx val="6"/>
              <c:layout>
                <c:manualLayout>
                  <c:x val="0"/>
                  <c:y val="-0.4071159767362299"/>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7C0-4610-A01F-59A3C6B7E2C3}"/>
                </c:ext>
              </c:extLst>
            </c:dLbl>
            <c:dLbl>
              <c:idx val="7"/>
              <c:layout>
                <c:manualLayout>
                  <c:x val="0"/>
                  <c:y val="-0.38693123503250088"/>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67C0-4610-A01F-59A3C6B7E2C3}"/>
                </c:ext>
              </c:extLst>
            </c:dLbl>
            <c:dLbl>
              <c:idx val="8"/>
              <c:layout>
                <c:manualLayout>
                  <c:x val="0"/>
                  <c:y val="-0.36572015053027712"/>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67C0-4610-A01F-59A3C6B7E2C3}"/>
                </c:ext>
              </c:extLst>
            </c:dLbl>
            <c:dLbl>
              <c:idx val="9"/>
              <c:layout>
                <c:manualLayout>
                  <c:x val="0"/>
                  <c:y val="-0.39411563462196375"/>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67C0-4610-A01F-59A3C6B7E2C3}"/>
                </c:ext>
              </c:extLst>
            </c:dLbl>
            <c:dLbl>
              <c:idx val="10"/>
              <c:layout>
                <c:manualLayout>
                  <c:x val="0"/>
                  <c:y val="-0.38761546356483068"/>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67C0-4610-A01F-59A3C6B7E2C3}"/>
                </c:ext>
              </c:extLst>
            </c:dLbl>
            <c:dLbl>
              <c:idx val="11"/>
              <c:layout>
                <c:manualLayout>
                  <c:x val="0"/>
                  <c:y val="-0.39103660622647962"/>
                </c:manualLayout>
              </c:layout>
              <c:numFmt formatCode="#,##0.0;&quot;-&quot;#,##0.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67C0-4610-A01F-59A3C6B7E2C3}"/>
                </c:ext>
              </c:extLst>
            </c:dLbl>
            <c:dLbl>
              <c:idx val="12"/>
              <c:layout>
                <c:manualLayout>
                  <c:x val="0"/>
                  <c:y val="-0.35408826548067052"/>
                </c:manualLayout>
              </c:layout>
              <c:numFmt formatCode="#,##0.0;&quot;-&quot;#,##0.0" sourceLinked="0"/>
              <c:spPr>
                <a:noFill/>
                <a:ln>
                  <a:noFill/>
                </a:ln>
              </c:spPr>
              <c:txPr>
                <a:bodyPr wrap="none"/>
                <a:lstStyle/>
                <a:p>
                  <a:pPr>
                    <a:defRPr sz="12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67C0-4610-A01F-59A3C6B7E2C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Sheet1!$A$1:$P$1</c:f>
              <c:numCache>
                <c:formatCode>General</c:formatCode>
                <c:ptCount val="16"/>
                <c:pt idx="0">
                  <c:v>204.3</c:v>
                </c:pt>
                <c:pt idx="1">
                  <c:v>190.5</c:v>
                </c:pt>
                <c:pt idx="2">
                  <c:v>179</c:v>
                </c:pt>
                <c:pt idx="3">
                  <c:v>206.4</c:v>
                </c:pt>
                <c:pt idx="4">
                  <c:v>184.5</c:v>
                </c:pt>
                <c:pt idx="5">
                  <c:v>177</c:v>
                </c:pt>
                <c:pt idx="6">
                  <c:v>170.4</c:v>
                </c:pt>
                <c:pt idx="7">
                  <c:v>161.5</c:v>
                </c:pt>
                <c:pt idx="8">
                  <c:v>152.19999999999999</c:v>
                </c:pt>
                <c:pt idx="9">
                  <c:v>164.6</c:v>
                </c:pt>
                <c:pt idx="10">
                  <c:v>161.80000000000001</c:v>
                </c:pt>
                <c:pt idx="11">
                  <c:v>163.30000000000001</c:v>
                </c:pt>
                <c:pt idx="12">
                  <c:v>144.5</c:v>
                </c:pt>
              </c:numCache>
            </c:numRef>
          </c:val>
          <c:extLst>
            <c:ext xmlns:c16="http://schemas.microsoft.com/office/drawing/2014/chart" uri="{C3380CC4-5D6E-409C-BE32-E72D297353CC}">
              <c16:uniqueId val="{0000000D-67C0-4610-A01F-59A3C6B7E2C3}"/>
            </c:ext>
          </c:extLst>
        </c:ser>
        <c:ser>
          <c:idx val="1"/>
          <c:order val="1"/>
          <c:spPr>
            <a:solidFill>
              <a:schemeClr val="accent2"/>
            </a:solidFill>
            <a:ln w="12700" algn="ctr">
              <a:solidFill>
                <a:schemeClr val="tx1"/>
              </a:solidFill>
              <a:prstDash val="solid"/>
            </a:ln>
          </c:spPr>
          <c:invertIfNegative val="0"/>
          <c:dLbls>
            <c:dLbl>
              <c:idx val="15"/>
              <c:layout>
                <c:manualLayout>
                  <c:x val="0"/>
                  <c:y val="-0.26069107081765308"/>
                </c:manualLayout>
              </c:layout>
              <c:numFmt formatCode="#,##0.0;&quot;-&quot;#,##0.0" sourceLinked="0"/>
              <c:spPr>
                <a:noFill/>
                <a:ln>
                  <a:noFill/>
                </a:ln>
              </c:spPr>
              <c:txPr>
                <a:bodyPr wrap="none"/>
                <a:lstStyle/>
                <a:p>
                  <a:pPr>
                    <a:defRPr sz="12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67C0-4610-A01F-59A3C6B7E2C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Sheet1!$A$2:$P$2</c:f>
              <c:numCache>
                <c:formatCode>General</c:formatCode>
                <c:ptCount val="16"/>
                <c:pt idx="15">
                  <c:v>103.4</c:v>
                </c:pt>
              </c:numCache>
            </c:numRef>
          </c:val>
          <c:extLst>
            <c:ext xmlns:c16="http://schemas.microsoft.com/office/drawing/2014/chart" uri="{C3380CC4-5D6E-409C-BE32-E72D297353CC}">
              <c16:uniqueId val="{0000000F-67C0-4610-A01F-59A3C6B7E2C3}"/>
            </c:ext>
          </c:extLst>
        </c:ser>
        <c:dLbls>
          <c:showLegendKey val="0"/>
          <c:showVal val="0"/>
          <c:showCatName val="0"/>
          <c:showSerName val="0"/>
          <c:showPercent val="0"/>
          <c:showBubbleSize val="0"/>
        </c:dLbls>
        <c:gapWidth val="80"/>
        <c:axId val="1835755600"/>
        <c:axId val="1"/>
      </c:barChart>
      <c:catAx>
        <c:axId val="183575560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10"/>
          <c:min val="0"/>
        </c:scaling>
        <c:delete val="0"/>
        <c:axPos val="l"/>
        <c:majorGridlines>
          <c:spPr>
            <a:ln>
              <a:noFill/>
            </a:ln>
          </c:spPr>
        </c:majorGridlines>
        <c:numFmt formatCode="#,##0.0;&quot;-&quot;#,##0.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mn-ea"/>
                <a:cs typeface="+mn-cs"/>
              </a:defRPr>
            </a:pPr>
            <a:endParaRPr lang="fi-FI"/>
          </a:p>
        </c:txPr>
        <c:crossAx val="1835755600"/>
        <c:crosses val="min"/>
        <c:crossBetween val="between"/>
        <c:majorUnit val="10"/>
      </c:valAx>
    </c:plotArea>
    <c:plotVisOnly val="0"/>
    <c:dispBlanksAs val="gap"/>
    <c:showDLblsOverMax val="1"/>
  </c:chart>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530761874402295E-2"/>
          <c:y val="3.3369506239826367E-2"/>
          <c:w val="0.91297417915205614"/>
          <c:h val="0.91047205642973417"/>
        </c:manualLayout>
      </c:layout>
      <c:scatterChart>
        <c:scatterStyle val="lineMarker"/>
        <c:varyColors val="0"/>
        <c:ser>
          <c:idx val="0"/>
          <c:order val="0"/>
          <c:spPr>
            <a:ln w="28575" algn="ctr">
              <a:solidFill>
                <a:srgbClr val="1BFC20"/>
              </a:solidFill>
              <a:prstDash val="solid"/>
            </a:ln>
          </c:spPr>
          <c:marker>
            <c:symbol val="circle"/>
            <c:size val="7"/>
            <c:spPr>
              <a:solidFill>
                <a:srgbClr val="1BFC20"/>
              </a:solidFill>
              <a:ln w="9525" algn="ctr">
                <a:solidFill>
                  <a:srgbClr val="1BFC20"/>
                </a:solidFill>
                <a:prstDash val="solid"/>
              </a:ln>
            </c:spPr>
          </c:marker>
          <c:dPt>
            <c:idx val="0"/>
            <c:marker>
              <c:symbol val="none"/>
            </c:marker>
            <c:bubble3D val="0"/>
            <c:extLst>
              <c:ext xmlns:c16="http://schemas.microsoft.com/office/drawing/2014/chart" uri="{C3380CC4-5D6E-409C-BE32-E72D297353CC}">
                <c16:uniqueId val="{00000000-0F8C-4667-A7FB-D431AA1D6058}"/>
              </c:ext>
            </c:extLst>
          </c:dPt>
          <c:dPt>
            <c:idx val="1"/>
            <c:marker>
              <c:symbol val="none"/>
            </c:marker>
            <c:bubble3D val="0"/>
            <c:extLst>
              <c:ext xmlns:c16="http://schemas.microsoft.com/office/drawing/2014/chart" uri="{C3380CC4-5D6E-409C-BE32-E72D297353CC}">
                <c16:uniqueId val="{00000001-0F8C-4667-A7FB-D431AA1D6058}"/>
              </c:ext>
            </c:extLst>
          </c:dPt>
          <c:dPt>
            <c:idx val="2"/>
            <c:marker>
              <c:symbol val="none"/>
            </c:marker>
            <c:bubble3D val="0"/>
            <c:extLst>
              <c:ext xmlns:c16="http://schemas.microsoft.com/office/drawing/2014/chart" uri="{C3380CC4-5D6E-409C-BE32-E72D297353CC}">
                <c16:uniqueId val="{00000002-0F8C-4667-A7FB-D431AA1D6058}"/>
              </c:ext>
            </c:extLst>
          </c:dPt>
          <c:dPt>
            <c:idx val="3"/>
            <c:marker>
              <c:symbol val="none"/>
            </c:marker>
            <c:bubble3D val="0"/>
            <c:extLst>
              <c:ext xmlns:c16="http://schemas.microsoft.com/office/drawing/2014/chart" uri="{C3380CC4-5D6E-409C-BE32-E72D297353CC}">
                <c16:uniqueId val="{00000003-0F8C-4667-A7FB-D431AA1D6058}"/>
              </c:ext>
            </c:extLst>
          </c:dPt>
          <c:dPt>
            <c:idx val="4"/>
            <c:marker>
              <c:symbol val="none"/>
            </c:marker>
            <c:bubble3D val="0"/>
            <c:extLst>
              <c:ext xmlns:c16="http://schemas.microsoft.com/office/drawing/2014/chart" uri="{C3380CC4-5D6E-409C-BE32-E72D297353CC}">
                <c16:uniqueId val="{00000004-0F8C-4667-A7FB-D431AA1D6058}"/>
              </c:ext>
            </c:extLst>
          </c:dPt>
          <c:dPt>
            <c:idx val="5"/>
            <c:marker>
              <c:symbol val="none"/>
            </c:marker>
            <c:bubble3D val="0"/>
            <c:extLst>
              <c:ext xmlns:c16="http://schemas.microsoft.com/office/drawing/2014/chart" uri="{C3380CC4-5D6E-409C-BE32-E72D297353CC}">
                <c16:uniqueId val="{00000005-0F8C-4667-A7FB-D431AA1D6058}"/>
              </c:ext>
            </c:extLst>
          </c:dPt>
          <c:dPt>
            <c:idx val="6"/>
            <c:marker>
              <c:symbol val="none"/>
            </c:marker>
            <c:bubble3D val="0"/>
            <c:extLst>
              <c:ext xmlns:c16="http://schemas.microsoft.com/office/drawing/2014/chart" uri="{C3380CC4-5D6E-409C-BE32-E72D297353CC}">
                <c16:uniqueId val="{00000006-0F8C-4667-A7FB-D431AA1D6058}"/>
              </c:ext>
            </c:extLst>
          </c:dPt>
          <c:dPt>
            <c:idx val="7"/>
            <c:marker>
              <c:symbol val="none"/>
            </c:marker>
            <c:bubble3D val="0"/>
            <c:extLst>
              <c:ext xmlns:c16="http://schemas.microsoft.com/office/drawing/2014/chart" uri="{C3380CC4-5D6E-409C-BE32-E72D297353CC}">
                <c16:uniqueId val="{00000007-0F8C-4667-A7FB-D431AA1D6058}"/>
              </c:ext>
            </c:extLst>
          </c:dPt>
          <c:dPt>
            <c:idx val="8"/>
            <c:marker>
              <c:symbol val="none"/>
            </c:marker>
            <c:bubble3D val="0"/>
            <c:extLst>
              <c:ext xmlns:c16="http://schemas.microsoft.com/office/drawing/2014/chart" uri="{C3380CC4-5D6E-409C-BE32-E72D297353CC}">
                <c16:uniqueId val="{00000008-0F8C-4667-A7FB-D431AA1D6058}"/>
              </c:ext>
            </c:extLst>
          </c:dPt>
          <c:dPt>
            <c:idx val="9"/>
            <c:marker>
              <c:symbol val="none"/>
            </c:marker>
            <c:bubble3D val="0"/>
            <c:extLst>
              <c:ext xmlns:c16="http://schemas.microsoft.com/office/drawing/2014/chart" uri="{C3380CC4-5D6E-409C-BE32-E72D297353CC}">
                <c16:uniqueId val="{00000009-0F8C-4667-A7FB-D431AA1D6058}"/>
              </c:ext>
            </c:extLst>
          </c:dPt>
          <c:dPt>
            <c:idx val="10"/>
            <c:marker>
              <c:symbol val="none"/>
            </c:marker>
            <c:bubble3D val="0"/>
            <c:extLst>
              <c:ext xmlns:c16="http://schemas.microsoft.com/office/drawing/2014/chart" uri="{C3380CC4-5D6E-409C-BE32-E72D297353CC}">
                <c16:uniqueId val="{0000000A-0F8C-4667-A7FB-D431AA1D6058}"/>
              </c:ext>
            </c:extLst>
          </c:dPt>
          <c:dPt>
            <c:idx val="11"/>
            <c:marker>
              <c:symbol val="none"/>
            </c:marker>
            <c:bubble3D val="0"/>
            <c:extLst>
              <c:ext xmlns:c16="http://schemas.microsoft.com/office/drawing/2014/chart" uri="{C3380CC4-5D6E-409C-BE32-E72D297353CC}">
                <c16:uniqueId val="{0000000B-0F8C-4667-A7FB-D431AA1D6058}"/>
              </c:ext>
            </c:extLst>
          </c:dPt>
          <c:dPt>
            <c:idx val="12"/>
            <c:marker>
              <c:symbol val="none"/>
            </c:marker>
            <c:bubble3D val="0"/>
            <c:extLst>
              <c:ext xmlns:c16="http://schemas.microsoft.com/office/drawing/2014/chart" uri="{C3380CC4-5D6E-409C-BE32-E72D297353CC}">
                <c16:uniqueId val="{0000000C-0F8C-4667-A7FB-D431AA1D6058}"/>
              </c:ext>
            </c:extLst>
          </c:dPt>
          <c:dLbls>
            <c:dLbl>
              <c:idx val="0"/>
              <c:layout>
                <c:manualLayout>
                  <c:x val="1.8329614281160343E-2"/>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F8C-4667-A7FB-D431AA1D6058}"/>
                </c:ext>
              </c:extLst>
            </c:dLbl>
            <c:dLbl>
              <c:idx val="3"/>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F8C-4667-A7FB-D431AA1D6058}"/>
                </c:ext>
              </c:extLst>
            </c:dLbl>
            <c:dLbl>
              <c:idx val="6"/>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0F8C-4667-A7FB-D431AA1D6058}"/>
                </c:ext>
              </c:extLst>
            </c:dLbl>
            <c:dLbl>
              <c:idx val="7"/>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0F8C-4667-A7FB-D431AA1D6058}"/>
                </c:ext>
              </c:extLst>
            </c:dLbl>
            <c:dLbl>
              <c:idx val="11"/>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Sheet1!$A$2:$M$2</c:f>
              <c:numCache>
                <c:formatCode>General</c:formatCode>
                <c:ptCount val="13"/>
                <c:pt idx="0">
                  <c:v>28</c:v>
                </c:pt>
                <c:pt idx="1">
                  <c:v>23.1</c:v>
                </c:pt>
                <c:pt idx="2">
                  <c:v>24</c:v>
                </c:pt>
                <c:pt idx="3">
                  <c:v>30.1</c:v>
                </c:pt>
                <c:pt idx="4">
                  <c:v>23.2</c:v>
                </c:pt>
                <c:pt idx="5">
                  <c:v>16.899999999999999</c:v>
                </c:pt>
                <c:pt idx="6">
                  <c:v>19.7</c:v>
                </c:pt>
                <c:pt idx="7">
                  <c:v>16.5</c:v>
                </c:pt>
                <c:pt idx="8">
                  <c:v>12.6</c:v>
                </c:pt>
                <c:pt idx="9">
                  <c:v>14.2</c:v>
                </c:pt>
                <c:pt idx="10">
                  <c:v>12.6</c:v>
                </c:pt>
                <c:pt idx="11">
                  <c:v>14</c:v>
                </c:pt>
                <c:pt idx="12">
                  <c:v>11.1</c:v>
                </c:pt>
              </c:numCache>
            </c:numRef>
          </c:yVal>
          <c:smooth val="0"/>
          <c:extLst>
            <c:ext xmlns:c16="http://schemas.microsoft.com/office/drawing/2014/chart" uri="{C3380CC4-5D6E-409C-BE32-E72D297353CC}">
              <c16:uniqueId val="{0000000D-0F8C-4667-A7FB-D431AA1D6058}"/>
            </c:ext>
          </c:extLst>
        </c:ser>
        <c:ser>
          <c:idx val="1"/>
          <c:order val="1"/>
          <c:spPr>
            <a:ln w="28575" algn="ctr">
              <a:solidFill>
                <a:srgbClr val="FFFFFF"/>
              </a:solidFill>
              <a:prstDash val="solid"/>
            </a:ln>
          </c:spPr>
          <c:marker>
            <c:symbol val="circle"/>
            <c:size val="7"/>
            <c:spPr>
              <a:solidFill>
                <a:srgbClr val="FFFFFF"/>
              </a:solidFill>
              <a:ln w="9525" algn="ctr">
                <a:solidFill>
                  <a:srgbClr val="FFFFFF"/>
                </a:solidFill>
                <a:prstDash val="solid"/>
              </a:ln>
            </c:spPr>
          </c:marker>
          <c:dPt>
            <c:idx val="0"/>
            <c:marker>
              <c:symbol val="none"/>
            </c:marker>
            <c:bubble3D val="0"/>
            <c:extLst>
              <c:ext xmlns:c16="http://schemas.microsoft.com/office/drawing/2014/chart" uri="{C3380CC4-5D6E-409C-BE32-E72D297353CC}">
                <c16:uniqueId val="{0000000E-0F8C-4667-A7FB-D431AA1D6058}"/>
              </c:ext>
            </c:extLst>
          </c:dPt>
          <c:dPt>
            <c:idx val="1"/>
            <c:marker>
              <c:symbol val="none"/>
            </c:marker>
            <c:bubble3D val="0"/>
            <c:extLst>
              <c:ext xmlns:c16="http://schemas.microsoft.com/office/drawing/2014/chart" uri="{C3380CC4-5D6E-409C-BE32-E72D297353CC}">
                <c16:uniqueId val="{0000000F-0F8C-4667-A7FB-D431AA1D6058}"/>
              </c:ext>
            </c:extLst>
          </c:dPt>
          <c:dPt>
            <c:idx val="2"/>
            <c:marker>
              <c:symbol val="none"/>
            </c:marker>
            <c:bubble3D val="0"/>
            <c:extLst>
              <c:ext xmlns:c16="http://schemas.microsoft.com/office/drawing/2014/chart" uri="{C3380CC4-5D6E-409C-BE32-E72D297353CC}">
                <c16:uniqueId val="{00000010-0F8C-4667-A7FB-D431AA1D6058}"/>
              </c:ext>
            </c:extLst>
          </c:dPt>
          <c:dPt>
            <c:idx val="3"/>
            <c:marker>
              <c:symbol val="none"/>
            </c:marker>
            <c:bubble3D val="0"/>
            <c:extLst>
              <c:ext xmlns:c16="http://schemas.microsoft.com/office/drawing/2014/chart" uri="{C3380CC4-5D6E-409C-BE32-E72D297353CC}">
                <c16:uniqueId val="{00000011-0F8C-4667-A7FB-D431AA1D6058}"/>
              </c:ext>
            </c:extLst>
          </c:dPt>
          <c:dPt>
            <c:idx val="4"/>
            <c:marker>
              <c:symbol val="none"/>
            </c:marker>
            <c:bubble3D val="0"/>
            <c:extLst>
              <c:ext xmlns:c16="http://schemas.microsoft.com/office/drawing/2014/chart" uri="{C3380CC4-5D6E-409C-BE32-E72D297353CC}">
                <c16:uniqueId val="{00000012-0F8C-4667-A7FB-D431AA1D6058}"/>
              </c:ext>
            </c:extLst>
          </c:dPt>
          <c:dPt>
            <c:idx val="5"/>
            <c:marker>
              <c:symbol val="none"/>
            </c:marker>
            <c:bubble3D val="0"/>
            <c:extLst>
              <c:ext xmlns:c16="http://schemas.microsoft.com/office/drawing/2014/chart" uri="{C3380CC4-5D6E-409C-BE32-E72D297353CC}">
                <c16:uniqueId val="{00000013-0F8C-4667-A7FB-D431AA1D6058}"/>
              </c:ext>
            </c:extLst>
          </c:dPt>
          <c:dPt>
            <c:idx val="6"/>
            <c:marker>
              <c:symbol val="none"/>
            </c:marker>
            <c:bubble3D val="0"/>
            <c:extLst>
              <c:ext xmlns:c16="http://schemas.microsoft.com/office/drawing/2014/chart" uri="{C3380CC4-5D6E-409C-BE32-E72D297353CC}">
                <c16:uniqueId val="{00000014-0F8C-4667-A7FB-D431AA1D6058}"/>
              </c:ext>
            </c:extLst>
          </c:dPt>
          <c:dPt>
            <c:idx val="7"/>
            <c:marker>
              <c:symbol val="none"/>
            </c:marker>
            <c:bubble3D val="0"/>
            <c:extLst>
              <c:ext xmlns:c16="http://schemas.microsoft.com/office/drawing/2014/chart" uri="{C3380CC4-5D6E-409C-BE32-E72D297353CC}">
                <c16:uniqueId val="{00000015-0F8C-4667-A7FB-D431AA1D6058}"/>
              </c:ext>
            </c:extLst>
          </c:dPt>
          <c:dPt>
            <c:idx val="8"/>
            <c:marker>
              <c:symbol val="none"/>
            </c:marker>
            <c:bubble3D val="0"/>
            <c:extLst>
              <c:ext xmlns:c16="http://schemas.microsoft.com/office/drawing/2014/chart" uri="{C3380CC4-5D6E-409C-BE32-E72D297353CC}">
                <c16:uniqueId val="{00000016-0F8C-4667-A7FB-D431AA1D6058}"/>
              </c:ext>
            </c:extLst>
          </c:dPt>
          <c:dPt>
            <c:idx val="9"/>
            <c:marker>
              <c:symbol val="none"/>
            </c:marker>
            <c:bubble3D val="0"/>
            <c:extLst>
              <c:ext xmlns:c16="http://schemas.microsoft.com/office/drawing/2014/chart" uri="{C3380CC4-5D6E-409C-BE32-E72D297353CC}">
                <c16:uniqueId val="{00000017-0F8C-4667-A7FB-D431AA1D6058}"/>
              </c:ext>
            </c:extLst>
          </c:dPt>
          <c:dPt>
            <c:idx val="10"/>
            <c:marker>
              <c:symbol val="none"/>
            </c:marker>
            <c:bubble3D val="0"/>
            <c:extLst>
              <c:ext xmlns:c16="http://schemas.microsoft.com/office/drawing/2014/chart" uri="{C3380CC4-5D6E-409C-BE32-E72D297353CC}">
                <c16:uniqueId val="{00000018-0F8C-4667-A7FB-D431AA1D6058}"/>
              </c:ext>
            </c:extLst>
          </c:dPt>
          <c:dPt>
            <c:idx val="11"/>
            <c:marker>
              <c:symbol val="none"/>
            </c:marker>
            <c:bubble3D val="0"/>
            <c:extLst>
              <c:ext xmlns:c16="http://schemas.microsoft.com/office/drawing/2014/chart" uri="{C3380CC4-5D6E-409C-BE32-E72D297353CC}">
                <c16:uniqueId val="{00000019-0F8C-4667-A7FB-D431AA1D6058}"/>
              </c:ext>
            </c:extLst>
          </c:dPt>
          <c:dPt>
            <c:idx val="12"/>
            <c:marker>
              <c:symbol val="none"/>
            </c:marker>
            <c:bubble3D val="0"/>
            <c:extLst>
              <c:ext xmlns:c16="http://schemas.microsoft.com/office/drawing/2014/chart" uri="{C3380CC4-5D6E-409C-BE32-E72D297353CC}">
                <c16:uniqueId val="{0000001A-0F8C-4667-A7FB-D431AA1D6058}"/>
              </c:ext>
            </c:extLst>
          </c:dPt>
          <c:dLbls>
            <c:dLbl>
              <c:idx val="5"/>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0F8C-4667-A7FB-D431AA1D6058}"/>
                </c:ext>
              </c:extLst>
            </c:dLbl>
            <c:dLbl>
              <c:idx val="7"/>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0F8C-4667-A7FB-D431AA1D6058}"/>
                </c:ext>
              </c:extLst>
            </c:dLbl>
            <c:dLbl>
              <c:idx val="8"/>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0F8C-4667-A7FB-D431AA1D6058}"/>
                </c:ext>
              </c:extLst>
            </c:dLbl>
            <c:dLbl>
              <c:idx val="11"/>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0F8C-4667-A7FB-D431AA1D6058}"/>
                </c:ext>
              </c:extLst>
            </c:dLbl>
            <c:dLbl>
              <c:idx val="12"/>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Sheet1!$A$3:$M$3</c:f>
              <c:numCache>
                <c:formatCode>General</c:formatCode>
                <c:ptCount val="13"/>
                <c:pt idx="0">
                  <c:v>12.8</c:v>
                </c:pt>
                <c:pt idx="1">
                  <c:v>9.4</c:v>
                </c:pt>
                <c:pt idx="2">
                  <c:v>11.3</c:v>
                </c:pt>
                <c:pt idx="3">
                  <c:v>14.5</c:v>
                </c:pt>
                <c:pt idx="4">
                  <c:v>11.5</c:v>
                </c:pt>
                <c:pt idx="5">
                  <c:v>8.1999999999999993</c:v>
                </c:pt>
                <c:pt idx="6">
                  <c:v>9.5</c:v>
                </c:pt>
                <c:pt idx="7">
                  <c:v>7.6</c:v>
                </c:pt>
                <c:pt idx="8">
                  <c:v>6.4</c:v>
                </c:pt>
                <c:pt idx="9">
                  <c:v>7.7</c:v>
                </c:pt>
                <c:pt idx="10">
                  <c:v>6.7</c:v>
                </c:pt>
                <c:pt idx="11">
                  <c:v>7.7</c:v>
                </c:pt>
                <c:pt idx="12">
                  <c:v>6.1</c:v>
                </c:pt>
              </c:numCache>
            </c:numRef>
          </c:yVal>
          <c:smooth val="0"/>
          <c:extLst>
            <c:ext xmlns:c16="http://schemas.microsoft.com/office/drawing/2014/chart" uri="{C3380CC4-5D6E-409C-BE32-E72D297353CC}">
              <c16:uniqueId val="{0000001B-0F8C-4667-A7FB-D431AA1D6058}"/>
            </c:ext>
          </c:extLst>
        </c:ser>
        <c:ser>
          <c:idx val="2"/>
          <c:order val="2"/>
          <c:spPr>
            <a:ln w="38100" algn="ctr">
              <a:solidFill>
                <a:srgbClr val="AF0101"/>
              </a:solidFill>
              <a:prstDash val="solid"/>
            </a:ln>
          </c:spPr>
          <c:marker>
            <c:symbol val="circle"/>
            <c:size val="7"/>
            <c:spPr>
              <a:solidFill>
                <a:srgbClr val="AF0101"/>
              </a:solidFill>
              <a:ln w="9525" algn="ctr">
                <a:solidFill>
                  <a:srgbClr val="AF0101"/>
                </a:solidFill>
                <a:prstDash val="solid"/>
              </a:ln>
            </c:spPr>
          </c:marker>
          <c:dPt>
            <c:idx val="0"/>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1C-0F8C-4667-A7FB-D431AA1D6058}"/>
              </c:ext>
            </c:extLst>
          </c:dPt>
          <c:dPt>
            <c:idx val="1"/>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1D-0F8C-4667-A7FB-D431AA1D6058}"/>
              </c:ext>
            </c:extLst>
          </c:dPt>
          <c:dPt>
            <c:idx val="2"/>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1E-0F8C-4667-A7FB-D431AA1D6058}"/>
              </c:ext>
            </c:extLst>
          </c:dPt>
          <c:dPt>
            <c:idx val="3"/>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1F-0F8C-4667-A7FB-D431AA1D6058}"/>
              </c:ext>
            </c:extLst>
          </c:dPt>
          <c:dPt>
            <c:idx val="4"/>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0-0F8C-4667-A7FB-D431AA1D6058}"/>
              </c:ext>
            </c:extLst>
          </c:dPt>
          <c:dPt>
            <c:idx val="5"/>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1-0F8C-4667-A7FB-D431AA1D6058}"/>
              </c:ext>
            </c:extLst>
          </c:dPt>
          <c:dPt>
            <c:idx val="6"/>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2-0F8C-4667-A7FB-D431AA1D6058}"/>
              </c:ext>
            </c:extLst>
          </c:dPt>
          <c:dPt>
            <c:idx val="7"/>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3-0F8C-4667-A7FB-D431AA1D6058}"/>
              </c:ext>
            </c:extLst>
          </c:dPt>
          <c:dPt>
            <c:idx val="8"/>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4-0F8C-4667-A7FB-D431AA1D6058}"/>
              </c:ext>
            </c:extLst>
          </c:dPt>
          <c:dPt>
            <c:idx val="9"/>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5-0F8C-4667-A7FB-D431AA1D6058}"/>
              </c:ext>
            </c:extLst>
          </c:dPt>
          <c:dPt>
            <c:idx val="10"/>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6-0F8C-4667-A7FB-D431AA1D6058}"/>
              </c:ext>
            </c:extLst>
          </c:dPt>
          <c:dPt>
            <c:idx val="11"/>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7-0F8C-4667-A7FB-D431AA1D6058}"/>
              </c:ext>
            </c:extLst>
          </c:dPt>
          <c:dPt>
            <c:idx val="12"/>
            <c:marker>
              <c:symbol val="triang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28-0F8C-4667-A7FB-D431AA1D6058}"/>
              </c:ext>
            </c:extLst>
          </c:dPt>
          <c:dLbls>
            <c:dLbl>
              <c:idx val="1"/>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D-0F8C-4667-A7FB-D431AA1D6058}"/>
                </c:ext>
              </c:extLst>
            </c:dLbl>
            <c:dLbl>
              <c:idx val="4"/>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0-0F8C-4667-A7FB-D431AA1D6058}"/>
                </c:ext>
              </c:extLst>
            </c:dLbl>
            <c:dLbl>
              <c:idx val="5"/>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1-0F8C-4667-A7FB-D431AA1D6058}"/>
                </c:ext>
              </c:extLst>
            </c:dLbl>
            <c:dLbl>
              <c:idx val="7"/>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3-0F8C-4667-A7FB-D431AA1D6058}"/>
                </c:ext>
              </c:extLst>
            </c:dLbl>
            <c:dLbl>
              <c:idx val="8"/>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4-0F8C-4667-A7FB-D431AA1D6058}"/>
                </c:ext>
              </c:extLst>
            </c:dLbl>
            <c:dLbl>
              <c:idx val="10"/>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6-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Sheet1!$A$4:$M$4</c:f>
              <c:numCache>
                <c:formatCode>General</c:formatCode>
                <c:ptCount val="13"/>
                <c:pt idx="0">
                  <c:v>39.200000000000003</c:v>
                </c:pt>
                <c:pt idx="1">
                  <c:v>43.2</c:v>
                </c:pt>
                <c:pt idx="2">
                  <c:v>34.299999999999997</c:v>
                </c:pt>
                <c:pt idx="3">
                  <c:v>38.4</c:v>
                </c:pt>
                <c:pt idx="4">
                  <c:v>37.6</c:v>
                </c:pt>
                <c:pt idx="5">
                  <c:v>35.700000000000003</c:v>
                </c:pt>
                <c:pt idx="6">
                  <c:v>26.6</c:v>
                </c:pt>
                <c:pt idx="7">
                  <c:v>27.2</c:v>
                </c:pt>
                <c:pt idx="8">
                  <c:v>25.7</c:v>
                </c:pt>
                <c:pt idx="9">
                  <c:v>26.7</c:v>
                </c:pt>
                <c:pt idx="10">
                  <c:v>23.3</c:v>
                </c:pt>
                <c:pt idx="11">
                  <c:v>23.7</c:v>
                </c:pt>
                <c:pt idx="12">
                  <c:v>20</c:v>
                </c:pt>
              </c:numCache>
            </c:numRef>
          </c:yVal>
          <c:smooth val="0"/>
          <c:extLst>
            <c:ext xmlns:c16="http://schemas.microsoft.com/office/drawing/2014/chart" uri="{C3380CC4-5D6E-409C-BE32-E72D297353CC}">
              <c16:uniqueId val="{00000029-0F8C-4667-A7FB-D431AA1D6058}"/>
            </c:ext>
          </c:extLst>
        </c:ser>
        <c:ser>
          <c:idx val="3"/>
          <c:order val="3"/>
          <c:spPr>
            <a:ln w="28575" algn="ctr">
              <a:solidFill>
                <a:srgbClr val="309A07"/>
              </a:solidFill>
              <a:prstDash val="solid"/>
            </a:ln>
          </c:spPr>
          <c:marker>
            <c:symbol val="circle"/>
            <c:size val="7"/>
            <c:spPr>
              <a:solidFill>
                <a:srgbClr val="309A07"/>
              </a:solidFill>
              <a:ln w="9525" algn="ctr">
                <a:solidFill>
                  <a:srgbClr val="309A07"/>
                </a:solidFill>
                <a:prstDash val="solid"/>
              </a:ln>
            </c:spPr>
          </c:marker>
          <c:dPt>
            <c:idx val="0"/>
            <c:marker>
              <c:symbol val="diamond"/>
              <c:size val="10"/>
            </c:marker>
            <c:bubble3D val="0"/>
            <c:extLst>
              <c:ext xmlns:c16="http://schemas.microsoft.com/office/drawing/2014/chart" uri="{C3380CC4-5D6E-409C-BE32-E72D297353CC}">
                <c16:uniqueId val="{0000002A-0F8C-4667-A7FB-D431AA1D6058}"/>
              </c:ext>
            </c:extLst>
          </c:dPt>
          <c:dPt>
            <c:idx val="1"/>
            <c:marker>
              <c:symbol val="diamond"/>
              <c:size val="10"/>
            </c:marker>
            <c:bubble3D val="0"/>
            <c:extLst>
              <c:ext xmlns:c16="http://schemas.microsoft.com/office/drawing/2014/chart" uri="{C3380CC4-5D6E-409C-BE32-E72D297353CC}">
                <c16:uniqueId val="{0000002B-0F8C-4667-A7FB-D431AA1D6058}"/>
              </c:ext>
            </c:extLst>
          </c:dPt>
          <c:dPt>
            <c:idx val="2"/>
            <c:marker>
              <c:symbol val="diamond"/>
              <c:size val="10"/>
            </c:marker>
            <c:bubble3D val="0"/>
            <c:extLst>
              <c:ext xmlns:c16="http://schemas.microsoft.com/office/drawing/2014/chart" uri="{C3380CC4-5D6E-409C-BE32-E72D297353CC}">
                <c16:uniqueId val="{0000002C-0F8C-4667-A7FB-D431AA1D6058}"/>
              </c:ext>
            </c:extLst>
          </c:dPt>
          <c:dPt>
            <c:idx val="3"/>
            <c:marker>
              <c:symbol val="diamond"/>
              <c:size val="10"/>
            </c:marker>
            <c:bubble3D val="0"/>
            <c:extLst>
              <c:ext xmlns:c16="http://schemas.microsoft.com/office/drawing/2014/chart" uri="{C3380CC4-5D6E-409C-BE32-E72D297353CC}">
                <c16:uniqueId val="{0000002D-0F8C-4667-A7FB-D431AA1D6058}"/>
              </c:ext>
            </c:extLst>
          </c:dPt>
          <c:dPt>
            <c:idx val="4"/>
            <c:marker>
              <c:symbol val="diamond"/>
              <c:size val="10"/>
            </c:marker>
            <c:bubble3D val="0"/>
            <c:extLst>
              <c:ext xmlns:c16="http://schemas.microsoft.com/office/drawing/2014/chart" uri="{C3380CC4-5D6E-409C-BE32-E72D297353CC}">
                <c16:uniqueId val="{0000002E-0F8C-4667-A7FB-D431AA1D6058}"/>
              </c:ext>
            </c:extLst>
          </c:dPt>
          <c:dPt>
            <c:idx val="5"/>
            <c:marker>
              <c:symbol val="diamond"/>
              <c:size val="10"/>
            </c:marker>
            <c:bubble3D val="0"/>
            <c:extLst>
              <c:ext xmlns:c16="http://schemas.microsoft.com/office/drawing/2014/chart" uri="{C3380CC4-5D6E-409C-BE32-E72D297353CC}">
                <c16:uniqueId val="{0000002F-0F8C-4667-A7FB-D431AA1D6058}"/>
              </c:ext>
            </c:extLst>
          </c:dPt>
          <c:dPt>
            <c:idx val="6"/>
            <c:marker>
              <c:symbol val="diamond"/>
              <c:size val="10"/>
            </c:marker>
            <c:bubble3D val="0"/>
            <c:extLst>
              <c:ext xmlns:c16="http://schemas.microsoft.com/office/drawing/2014/chart" uri="{C3380CC4-5D6E-409C-BE32-E72D297353CC}">
                <c16:uniqueId val="{00000030-0F8C-4667-A7FB-D431AA1D6058}"/>
              </c:ext>
            </c:extLst>
          </c:dPt>
          <c:dPt>
            <c:idx val="7"/>
            <c:marker>
              <c:symbol val="diamond"/>
              <c:size val="10"/>
            </c:marker>
            <c:bubble3D val="0"/>
            <c:extLst>
              <c:ext xmlns:c16="http://schemas.microsoft.com/office/drawing/2014/chart" uri="{C3380CC4-5D6E-409C-BE32-E72D297353CC}">
                <c16:uniqueId val="{00000031-0F8C-4667-A7FB-D431AA1D6058}"/>
              </c:ext>
            </c:extLst>
          </c:dPt>
          <c:dPt>
            <c:idx val="8"/>
            <c:marker>
              <c:symbol val="diamond"/>
              <c:size val="10"/>
            </c:marker>
            <c:bubble3D val="0"/>
            <c:extLst>
              <c:ext xmlns:c16="http://schemas.microsoft.com/office/drawing/2014/chart" uri="{C3380CC4-5D6E-409C-BE32-E72D297353CC}">
                <c16:uniqueId val="{00000032-0F8C-4667-A7FB-D431AA1D6058}"/>
              </c:ext>
            </c:extLst>
          </c:dPt>
          <c:dPt>
            <c:idx val="9"/>
            <c:marker>
              <c:symbol val="diamond"/>
              <c:size val="10"/>
            </c:marker>
            <c:bubble3D val="0"/>
            <c:extLst>
              <c:ext xmlns:c16="http://schemas.microsoft.com/office/drawing/2014/chart" uri="{C3380CC4-5D6E-409C-BE32-E72D297353CC}">
                <c16:uniqueId val="{00000033-0F8C-4667-A7FB-D431AA1D6058}"/>
              </c:ext>
            </c:extLst>
          </c:dPt>
          <c:dPt>
            <c:idx val="10"/>
            <c:marker>
              <c:symbol val="diamond"/>
              <c:size val="10"/>
            </c:marker>
            <c:bubble3D val="0"/>
            <c:extLst>
              <c:ext xmlns:c16="http://schemas.microsoft.com/office/drawing/2014/chart" uri="{C3380CC4-5D6E-409C-BE32-E72D297353CC}">
                <c16:uniqueId val="{00000034-0F8C-4667-A7FB-D431AA1D6058}"/>
              </c:ext>
            </c:extLst>
          </c:dPt>
          <c:dPt>
            <c:idx val="11"/>
            <c:marker>
              <c:symbol val="diamond"/>
              <c:size val="10"/>
            </c:marker>
            <c:bubble3D val="0"/>
            <c:extLst>
              <c:ext xmlns:c16="http://schemas.microsoft.com/office/drawing/2014/chart" uri="{C3380CC4-5D6E-409C-BE32-E72D297353CC}">
                <c16:uniqueId val="{00000035-0F8C-4667-A7FB-D431AA1D6058}"/>
              </c:ext>
            </c:extLst>
          </c:dPt>
          <c:dPt>
            <c:idx val="12"/>
            <c:marker>
              <c:symbol val="diamond"/>
              <c:size val="10"/>
            </c:marker>
            <c:bubble3D val="0"/>
            <c:extLst>
              <c:ext xmlns:c16="http://schemas.microsoft.com/office/drawing/2014/chart" uri="{C3380CC4-5D6E-409C-BE32-E72D297353CC}">
                <c16:uniqueId val="{00000036-0F8C-4667-A7FB-D431AA1D6058}"/>
              </c:ext>
            </c:extLst>
          </c:dPt>
          <c:dLbls>
            <c:dLbl>
              <c:idx val="0"/>
              <c:layout>
                <c:manualLayout>
                  <c:x val="1.8329614281160343E-2"/>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2A-0F8C-4667-A7FB-D431AA1D6058}"/>
                </c:ext>
              </c:extLst>
            </c:dLbl>
            <c:dLbl>
              <c:idx val="6"/>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30-0F8C-4667-A7FB-D431AA1D6058}"/>
                </c:ext>
              </c:extLst>
            </c:dLbl>
            <c:dLbl>
              <c:idx val="9"/>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33-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Sheet1!$A$5:$M$5</c:f>
              <c:numCache>
                <c:formatCode>General</c:formatCode>
                <c:ptCount val="13"/>
                <c:pt idx="0">
                  <c:v>15.5</c:v>
                </c:pt>
                <c:pt idx="1">
                  <c:v>12.8</c:v>
                </c:pt>
                <c:pt idx="2">
                  <c:v>13.6</c:v>
                </c:pt>
                <c:pt idx="3">
                  <c:v>14.8</c:v>
                </c:pt>
                <c:pt idx="4">
                  <c:v>11.8</c:v>
                </c:pt>
                <c:pt idx="5">
                  <c:v>13.1</c:v>
                </c:pt>
                <c:pt idx="6">
                  <c:v>11.8</c:v>
                </c:pt>
                <c:pt idx="7">
                  <c:v>12.2</c:v>
                </c:pt>
                <c:pt idx="8">
                  <c:v>11</c:v>
                </c:pt>
                <c:pt idx="9">
                  <c:v>11</c:v>
                </c:pt>
                <c:pt idx="10">
                  <c:v>10.9</c:v>
                </c:pt>
                <c:pt idx="11">
                  <c:v>10.6</c:v>
                </c:pt>
                <c:pt idx="12">
                  <c:v>9.6999999999999993</c:v>
                </c:pt>
              </c:numCache>
            </c:numRef>
          </c:yVal>
          <c:smooth val="0"/>
          <c:extLst>
            <c:ext xmlns:c16="http://schemas.microsoft.com/office/drawing/2014/chart" uri="{C3380CC4-5D6E-409C-BE32-E72D297353CC}">
              <c16:uniqueId val="{00000037-0F8C-4667-A7FB-D431AA1D6058}"/>
            </c:ext>
          </c:extLst>
        </c:ser>
        <c:ser>
          <c:idx val="4"/>
          <c:order val="4"/>
          <c:spPr>
            <a:ln w="38100" algn="ctr">
              <a:solidFill>
                <a:srgbClr val="AF0101"/>
              </a:solidFill>
              <a:prstDash val="solid"/>
            </a:ln>
          </c:spPr>
          <c:marker>
            <c:symbol val="circle"/>
            <c:size val="7"/>
            <c:spPr>
              <a:solidFill>
                <a:srgbClr val="AF0101"/>
              </a:solidFill>
              <a:ln w="9525" algn="ctr">
                <a:solidFill>
                  <a:srgbClr val="AF0101"/>
                </a:solidFill>
                <a:prstDash val="solid"/>
              </a:ln>
            </c:spPr>
          </c:marker>
          <c:dPt>
            <c:idx val="0"/>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8-0F8C-4667-A7FB-D431AA1D6058}"/>
              </c:ext>
            </c:extLst>
          </c:dPt>
          <c:dPt>
            <c:idx val="1"/>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9-0F8C-4667-A7FB-D431AA1D6058}"/>
              </c:ext>
            </c:extLst>
          </c:dPt>
          <c:dPt>
            <c:idx val="2"/>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A-0F8C-4667-A7FB-D431AA1D6058}"/>
              </c:ext>
            </c:extLst>
          </c:dPt>
          <c:dPt>
            <c:idx val="3"/>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B-0F8C-4667-A7FB-D431AA1D6058}"/>
              </c:ext>
            </c:extLst>
          </c:dPt>
          <c:dPt>
            <c:idx val="4"/>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C-0F8C-4667-A7FB-D431AA1D6058}"/>
              </c:ext>
            </c:extLst>
          </c:dPt>
          <c:dPt>
            <c:idx val="5"/>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D-0F8C-4667-A7FB-D431AA1D6058}"/>
              </c:ext>
            </c:extLst>
          </c:dPt>
          <c:dPt>
            <c:idx val="6"/>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E-0F8C-4667-A7FB-D431AA1D6058}"/>
              </c:ext>
            </c:extLst>
          </c:dPt>
          <c:dPt>
            <c:idx val="7"/>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3F-0F8C-4667-A7FB-D431AA1D6058}"/>
              </c:ext>
            </c:extLst>
          </c:dPt>
          <c:dPt>
            <c:idx val="8"/>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40-0F8C-4667-A7FB-D431AA1D6058}"/>
              </c:ext>
            </c:extLst>
          </c:dPt>
          <c:dPt>
            <c:idx val="9"/>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41-0F8C-4667-A7FB-D431AA1D6058}"/>
              </c:ext>
            </c:extLst>
          </c:dPt>
          <c:dPt>
            <c:idx val="10"/>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42-0F8C-4667-A7FB-D431AA1D6058}"/>
              </c:ext>
            </c:extLst>
          </c:dPt>
          <c:dPt>
            <c:idx val="11"/>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43-0F8C-4667-A7FB-D431AA1D6058}"/>
              </c:ext>
            </c:extLst>
          </c:dPt>
          <c:dPt>
            <c:idx val="12"/>
            <c:marker>
              <c:symbol val="circle"/>
              <c:size val="10"/>
              <c:spPr>
                <a:solidFill>
                  <a:srgbClr val="FFFFFF"/>
                </a:solidFill>
                <a:ln w="9525" algn="ctr">
                  <a:solidFill>
                    <a:srgbClr val="AF0101"/>
                  </a:solidFill>
                  <a:prstDash val="solid"/>
                </a:ln>
              </c:spPr>
            </c:marker>
            <c:bubble3D val="0"/>
            <c:extLst>
              <c:ext xmlns:c16="http://schemas.microsoft.com/office/drawing/2014/chart" uri="{C3380CC4-5D6E-409C-BE32-E72D297353CC}">
                <c16:uniqueId val="{00000044-0F8C-4667-A7FB-D431AA1D6058}"/>
              </c:ext>
            </c:extLst>
          </c:dPt>
          <c:dLbls>
            <c:dLbl>
              <c:idx val="1"/>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39-0F8C-4667-A7FB-D431AA1D6058}"/>
                </c:ext>
              </c:extLst>
            </c:dLbl>
            <c:dLbl>
              <c:idx val="3"/>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3B-0F8C-4667-A7FB-D431AA1D6058}"/>
                </c:ext>
              </c:extLst>
            </c:dLbl>
            <c:dLbl>
              <c:idx val="7"/>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3F-0F8C-4667-A7FB-D431AA1D6058}"/>
                </c:ext>
              </c:extLst>
            </c:dLbl>
            <c:dLbl>
              <c:idx val="11"/>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43-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Sheet1!$A$6:$M$6</c:f>
              <c:numCache>
                <c:formatCode>General</c:formatCode>
                <c:ptCount val="13"/>
                <c:pt idx="0">
                  <c:v>13.5</c:v>
                </c:pt>
                <c:pt idx="1">
                  <c:v>13.2</c:v>
                </c:pt>
                <c:pt idx="2">
                  <c:v>14.7</c:v>
                </c:pt>
                <c:pt idx="3">
                  <c:v>19.8</c:v>
                </c:pt>
                <c:pt idx="4">
                  <c:v>16.600000000000001</c:v>
                </c:pt>
                <c:pt idx="5">
                  <c:v>18.5</c:v>
                </c:pt>
                <c:pt idx="6">
                  <c:v>17.5</c:v>
                </c:pt>
                <c:pt idx="7">
                  <c:v>19.899999999999999</c:v>
                </c:pt>
                <c:pt idx="8">
                  <c:v>17.2</c:v>
                </c:pt>
                <c:pt idx="9">
                  <c:v>26.5</c:v>
                </c:pt>
                <c:pt idx="10">
                  <c:v>26.6</c:v>
                </c:pt>
                <c:pt idx="11">
                  <c:v>25.5</c:v>
                </c:pt>
                <c:pt idx="12">
                  <c:v>24.6</c:v>
                </c:pt>
              </c:numCache>
            </c:numRef>
          </c:yVal>
          <c:smooth val="0"/>
          <c:extLst>
            <c:ext xmlns:c16="http://schemas.microsoft.com/office/drawing/2014/chart" uri="{C3380CC4-5D6E-409C-BE32-E72D297353CC}">
              <c16:uniqueId val="{00000045-0F8C-4667-A7FB-D431AA1D6058}"/>
            </c:ext>
          </c:extLst>
        </c:ser>
        <c:ser>
          <c:idx val="5"/>
          <c:order val="5"/>
          <c:spPr>
            <a:ln w="28575" algn="ctr">
              <a:solidFill>
                <a:srgbClr val="AC3EA4"/>
              </a:solidFill>
              <a:prstDash val="solid"/>
            </a:ln>
          </c:spPr>
          <c:marker>
            <c:symbol val="circle"/>
            <c:size val="7"/>
            <c:spPr>
              <a:solidFill>
                <a:srgbClr val="AC3EA4"/>
              </a:solidFill>
              <a:ln w="9525" algn="ctr">
                <a:solidFill>
                  <a:srgbClr val="AC3EA4"/>
                </a:solidFill>
                <a:prstDash val="solid"/>
              </a:ln>
            </c:spPr>
          </c:marker>
          <c:dPt>
            <c:idx val="0"/>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6-0F8C-4667-A7FB-D431AA1D6058}"/>
              </c:ext>
            </c:extLst>
          </c:dPt>
          <c:dPt>
            <c:idx val="1"/>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7-0F8C-4667-A7FB-D431AA1D6058}"/>
              </c:ext>
            </c:extLst>
          </c:dPt>
          <c:dPt>
            <c:idx val="2"/>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8-0F8C-4667-A7FB-D431AA1D6058}"/>
              </c:ext>
            </c:extLst>
          </c:dPt>
          <c:dPt>
            <c:idx val="3"/>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9-0F8C-4667-A7FB-D431AA1D6058}"/>
              </c:ext>
            </c:extLst>
          </c:dPt>
          <c:dPt>
            <c:idx val="4"/>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A-0F8C-4667-A7FB-D431AA1D6058}"/>
              </c:ext>
            </c:extLst>
          </c:dPt>
          <c:dPt>
            <c:idx val="5"/>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B-0F8C-4667-A7FB-D431AA1D6058}"/>
              </c:ext>
            </c:extLst>
          </c:dPt>
          <c:dPt>
            <c:idx val="6"/>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C-0F8C-4667-A7FB-D431AA1D6058}"/>
              </c:ext>
            </c:extLst>
          </c:dPt>
          <c:dPt>
            <c:idx val="7"/>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D-0F8C-4667-A7FB-D431AA1D6058}"/>
              </c:ext>
            </c:extLst>
          </c:dPt>
          <c:dPt>
            <c:idx val="8"/>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E-0F8C-4667-A7FB-D431AA1D6058}"/>
              </c:ext>
            </c:extLst>
          </c:dPt>
          <c:dPt>
            <c:idx val="9"/>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4F-0F8C-4667-A7FB-D431AA1D6058}"/>
              </c:ext>
            </c:extLst>
          </c:dPt>
          <c:dPt>
            <c:idx val="10"/>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50-0F8C-4667-A7FB-D431AA1D6058}"/>
              </c:ext>
            </c:extLst>
          </c:dPt>
          <c:dPt>
            <c:idx val="11"/>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51-0F8C-4667-A7FB-D431AA1D6058}"/>
              </c:ext>
            </c:extLst>
          </c:dPt>
          <c:dPt>
            <c:idx val="12"/>
            <c:marker>
              <c:symbol val="star"/>
              <c:size val="12"/>
              <c:spPr>
                <a:noFill/>
                <a:ln w="9525" algn="ctr">
                  <a:solidFill>
                    <a:srgbClr val="AC3EA4"/>
                  </a:solidFill>
                  <a:prstDash val="solid"/>
                </a:ln>
              </c:spPr>
            </c:marker>
            <c:bubble3D val="0"/>
            <c:extLst>
              <c:ext xmlns:c16="http://schemas.microsoft.com/office/drawing/2014/chart" uri="{C3380CC4-5D6E-409C-BE32-E72D297353CC}">
                <c16:uniqueId val="{00000052-0F8C-4667-A7FB-D431AA1D6058}"/>
              </c:ext>
            </c:extLst>
          </c:dPt>
          <c:dLbls>
            <c:dLbl>
              <c:idx val="0"/>
              <c:layout>
                <c:manualLayout>
                  <c:x val="1.8329614281160343E-2"/>
                  <c:y val="-3.5268583830710798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46-0F8C-4667-A7FB-D431AA1D6058}"/>
                </c:ext>
              </c:extLst>
            </c:dLbl>
            <c:dLbl>
              <c:idx val="9"/>
              <c:layout>
                <c:manualLayout>
                  <c:x val="0"/>
                  <c:y val="-3.5268583830710798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4F-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Sheet1!$A$7:$M$7</c:f>
              <c:numCache>
                <c:formatCode>General</c:formatCode>
                <c:ptCount val="13"/>
                <c:pt idx="0">
                  <c:v>23.1</c:v>
                </c:pt>
                <c:pt idx="1">
                  <c:v>16.2</c:v>
                </c:pt>
                <c:pt idx="2">
                  <c:v>11.3</c:v>
                </c:pt>
                <c:pt idx="3">
                  <c:v>17</c:v>
                </c:pt>
                <c:pt idx="4">
                  <c:v>14.3</c:v>
                </c:pt>
                <c:pt idx="5">
                  <c:v>15.7</c:v>
                </c:pt>
                <c:pt idx="6">
                  <c:v>16.7</c:v>
                </c:pt>
                <c:pt idx="7">
                  <c:v>14.1</c:v>
                </c:pt>
                <c:pt idx="8">
                  <c:v>17</c:v>
                </c:pt>
                <c:pt idx="9">
                  <c:v>15.6</c:v>
                </c:pt>
                <c:pt idx="10">
                  <c:v>19.899999999999999</c:v>
                </c:pt>
                <c:pt idx="11">
                  <c:v>22.9</c:v>
                </c:pt>
                <c:pt idx="12">
                  <c:v>15.2</c:v>
                </c:pt>
              </c:numCache>
            </c:numRef>
          </c:yVal>
          <c:smooth val="0"/>
          <c:extLst>
            <c:ext xmlns:c16="http://schemas.microsoft.com/office/drawing/2014/chart" uri="{C3380CC4-5D6E-409C-BE32-E72D297353CC}">
              <c16:uniqueId val="{00000053-0F8C-4667-A7FB-D431AA1D6058}"/>
            </c:ext>
          </c:extLst>
        </c:ser>
        <c:ser>
          <c:idx val="6"/>
          <c:order val="6"/>
          <c:spPr>
            <a:ln w="28575" algn="ctr">
              <a:solidFill>
                <a:srgbClr val="256AFA"/>
              </a:solidFill>
              <a:prstDash val="solid"/>
            </a:ln>
          </c:spPr>
          <c:marker>
            <c:symbol val="circle"/>
            <c:size val="7"/>
            <c:spPr>
              <a:solidFill>
                <a:srgbClr val="256AFA"/>
              </a:solidFill>
              <a:ln w="9525" algn="ctr">
                <a:solidFill>
                  <a:srgbClr val="256AFA"/>
                </a:solidFill>
                <a:prstDash val="solid"/>
              </a:ln>
            </c:spPr>
          </c:marker>
          <c:dPt>
            <c:idx val="0"/>
            <c:marker>
              <c:symbol val="none"/>
            </c:marker>
            <c:bubble3D val="0"/>
            <c:extLst>
              <c:ext xmlns:c16="http://schemas.microsoft.com/office/drawing/2014/chart" uri="{C3380CC4-5D6E-409C-BE32-E72D297353CC}">
                <c16:uniqueId val="{00000054-0F8C-4667-A7FB-D431AA1D6058}"/>
              </c:ext>
            </c:extLst>
          </c:dPt>
          <c:dPt>
            <c:idx val="1"/>
            <c:marker>
              <c:symbol val="none"/>
            </c:marker>
            <c:bubble3D val="0"/>
            <c:extLst>
              <c:ext xmlns:c16="http://schemas.microsoft.com/office/drawing/2014/chart" uri="{C3380CC4-5D6E-409C-BE32-E72D297353CC}">
                <c16:uniqueId val="{00000055-0F8C-4667-A7FB-D431AA1D6058}"/>
              </c:ext>
            </c:extLst>
          </c:dPt>
          <c:dPt>
            <c:idx val="2"/>
            <c:marker>
              <c:symbol val="none"/>
            </c:marker>
            <c:bubble3D val="0"/>
            <c:extLst>
              <c:ext xmlns:c16="http://schemas.microsoft.com/office/drawing/2014/chart" uri="{C3380CC4-5D6E-409C-BE32-E72D297353CC}">
                <c16:uniqueId val="{00000056-0F8C-4667-A7FB-D431AA1D6058}"/>
              </c:ext>
            </c:extLst>
          </c:dPt>
          <c:dPt>
            <c:idx val="3"/>
            <c:marker>
              <c:symbol val="none"/>
            </c:marker>
            <c:bubble3D val="0"/>
            <c:extLst>
              <c:ext xmlns:c16="http://schemas.microsoft.com/office/drawing/2014/chart" uri="{C3380CC4-5D6E-409C-BE32-E72D297353CC}">
                <c16:uniqueId val="{00000057-0F8C-4667-A7FB-D431AA1D6058}"/>
              </c:ext>
            </c:extLst>
          </c:dPt>
          <c:dPt>
            <c:idx val="4"/>
            <c:marker>
              <c:symbol val="none"/>
            </c:marker>
            <c:bubble3D val="0"/>
            <c:extLst>
              <c:ext xmlns:c16="http://schemas.microsoft.com/office/drawing/2014/chart" uri="{C3380CC4-5D6E-409C-BE32-E72D297353CC}">
                <c16:uniqueId val="{00000058-0F8C-4667-A7FB-D431AA1D6058}"/>
              </c:ext>
            </c:extLst>
          </c:dPt>
          <c:dPt>
            <c:idx val="5"/>
            <c:marker>
              <c:symbol val="none"/>
            </c:marker>
            <c:bubble3D val="0"/>
            <c:extLst>
              <c:ext xmlns:c16="http://schemas.microsoft.com/office/drawing/2014/chart" uri="{C3380CC4-5D6E-409C-BE32-E72D297353CC}">
                <c16:uniqueId val="{00000059-0F8C-4667-A7FB-D431AA1D6058}"/>
              </c:ext>
            </c:extLst>
          </c:dPt>
          <c:dPt>
            <c:idx val="6"/>
            <c:marker>
              <c:symbol val="none"/>
            </c:marker>
            <c:bubble3D val="0"/>
            <c:extLst>
              <c:ext xmlns:c16="http://schemas.microsoft.com/office/drawing/2014/chart" uri="{C3380CC4-5D6E-409C-BE32-E72D297353CC}">
                <c16:uniqueId val="{0000005A-0F8C-4667-A7FB-D431AA1D6058}"/>
              </c:ext>
            </c:extLst>
          </c:dPt>
          <c:dPt>
            <c:idx val="7"/>
            <c:marker>
              <c:symbol val="none"/>
            </c:marker>
            <c:bubble3D val="0"/>
            <c:extLst>
              <c:ext xmlns:c16="http://schemas.microsoft.com/office/drawing/2014/chart" uri="{C3380CC4-5D6E-409C-BE32-E72D297353CC}">
                <c16:uniqueId val="{0000005B-0F8C-4667-A7FB-D431AA1D6058}"/>
              </c:ext>
            </c:extLst>
          </c:dPt>
          <c:dPt>
            <c:idx val="8"/>
            <c:marker>
              <c:symbol val="none"/>
            </c:marker>
            <c:bubble3D val="0"/>
            <c:extLst>
              <c:ext xmlns:c16="http://schemas.microsoft.com/office/drawing/2014/chart" uri="{C3380CC4-5D6E-409C-BE32-E72D297353CC}">
                <c16:uniqueId val="{0000005C-0F8C-4667-A7FB-D431AA1D6058}"/>
              </c:ext>
            </c:extLst>
          </c:dPt>
          <c:dPt>
            <c:idx val="9"/>
            <c:marker>
              <c:symbol val="none"/>
            </c:marker>
            <c:bubble3D val="0"/>
            <c:extLst>
              <c:ext xmlns:c16="http://schemas.microsoft.com/office/drawing/2014/chart" uri="{C3380CC4-5D6E-409C-BE32-E72D297353CC}">
                <c16:uniqueId val="{0000005D-0F8C-4667-A7FB-D431AA1D6058}"/>
              </c:ext>
            </c:extLst>
          </c:dPt>
          <c:dPt>
            <c:idx val="10"/>
            <c:marker>
              <c:symbol val="none"/>
            </c:marker>
            <c:bubble3D val="0"/>
            <c:extLst>
              <c:ext xmlns:c16="http://schemas.microsoft.com/office/drawing/2014/chart" uri="{C3380CC4-5D6E-409C-BE32-E72D297353CC}">
                <c16:uniqueId val="{0000005E-0F8C-4667-A7FB-D431AA1D6058}"/>
              </c:ext>
            </c:extLst>
          </c:dPt>
          <c:dPt>
            <c:idx val="11"/>
            <c:marker>
              <c:symbol val="none"/>
            </c:marker>
            <c:bubble3D val="0"/>
            <c:extLst>
              <c:ext xmlns:c16="http://schemas.microsoft.com/office/drawing/2014/chart" uri="{C3380CC4-5D6E-409C-BE32-E72D297353CC}">
                <c16:uniqueId val="{0000005F-0F8C-4667-A7FB-D431AA1D6058}"/>
              </c:ext>
            </c:extLst>
          </c:dPt>
          <c:dPt>
            <c:idx val="12"/>
            <c:marker>
              <c:symbol val="none"/>
            </c:marker>
            <c:bubble3D val="0"/>
            <c:extLst>
              <c:ext xmlns:c16="http://schemas.microsoft.com/office/drawing/2014/chart" uri="{C3380CC4-5D6E-409C-BE32-E72D297353CC}">
                <c16:uniqueId val="{00000060-0F8C-4667-A7FB-D431AA1D6058}"/>
              </c:ext>
            </c:extLst>
          </c:dPt>
          <c:dLbls>
            <c:dLbl>
              <c:idx val="1"/>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55-0F8C-4667-A7FB-D431AA1D6058}"/>
                </c:ext>
              </c:extLst>
            </c:dLbl>
            <c:dLbl>
              <c:idx val="3"/>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57-0F8C-4667-A7FB-D431AA1D6058}"/>
                </c:ext>
              </c:extLst>
            </c:dLbl>
            <c:dLbl>
              <c:idx val="9"/>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5D-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Sheet1!$A$8:$M$8</c:f>
              <c:numCache>
                <c:formatCode>General</c:formatCode>
                <c:ptCount val="13"/>
                <c:pt idx="0">
                  <c:v>10.1</c:v>
                </c:pt>
                <c:pt idx="1">
                  <c:v>10.5</c:v>
                </c:pt>
                <c:pt idx="2">
                  <c:v>9.8000000000000007</c:v>
                </c:pt>
                <c:pt idx="3">
                  <c:v>9.8000000000000007</c:v>
                </c:pt>
                <c:pt idx="4">
                  <c:v>9.3000000000000007</c:v>
                </c:pt>
                <c:pt idx="5">
                  <c:v>9.9</c:v>
                </c:pt>
                <c:pt idx="6">
                  <c:v>9.6</c:v>
                </c:pt>
                <c:pt idx="7">
                  <c:v>9.4</c:v>
                </c:pt>
                <c:pt idx="8">
                  <c:v>9</c:v>
                </c:pt>
                <c:pt idx="9">
                  <c:v>8.5</c:v>
                </c:pt>
                <c:pt idx="10">
                  <c:v>9.1999999999999993</c:v>
                </c:pt>
                <c:pt idx="11">
                  <c:v>9.5</c:v>
                </c:pt>
                <c:pt idx="12">
                  <c:v>9.4</c:v>
                </c:pt>
              </c:numCache>
            </c:numRef>
          </c:yVal>
          <c:smooth val="0"/>
          <c:extLst>
            <c:ext xmlns:c16="http://schemas.microsoft.com/office/drawing/2014/chart" uri="{C3380CC4-5D6E-409C-BE32-E72D297353CC}">
              <c16:uniqueId val="{00000061-0F8C-4667-A7FB-D431AA1D6058}"/>
            </c:ext>
          </c:extLst>
        </c:ser>
        <c:ser>
          <c:idx val="7"/>
          <c:order val="7"/>
          <c:spPr>
            <a:ln w="38100" algn="ctr">
              <a:solidFill>
                <a:srgbClr val="C30C3E"/>
              </a:solidFill>
              <a:prstDash val="solid"/>
            </a:ln>
          </c:spPr>
          <c:marker>
            <c:symbol val="circle"/>
            <c:size val="7"/>
            <c:spPr>
              <a:solidFill>
                <a:srgbClr val="C30C3E"/>
              </a:solidFill>
              <a:ln w="9525" algn="ctr">
                <a:solidFill>
                  <a:srgbClr val="C30C3E"/>
                </a:solidFill>
                <a:prstDash val="solid"/>
              </a:ln>
            </c:spPr>
          </c:marker>
          <c:dPt>
            <c:idx val="0"/>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2-0F8C-4667-A7FB-D431AA1D6058}"/>
              </c:ext>
            </c:extLst>
          </c:dPt>
          <c:dPt>
            <c:idx val="1"/>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3-0F8C-4667-A7FB-D431AA1D6058}"/>
              </c:ext>
            </c:extLst>
          </c:dPt>
          <c:dPt>
            <c:idx val="2"/>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4-0F8C-4667-A7FB-D431AA1D6058}"/>
              </c:ext>
            </c:extLst>
          </c:dPt>
          <c:dPt>
            <c:idx val="3"/>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5-0F8C-4667-A7FB-D431AA1D6058}"/>
              </c:ext>
            </c:extLst>
          </c:dPt>
          <c:dPt>
            <c:idx val="4"/>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6-0F8C-4667-A7FB-D431AA1D6058}"/>
              </c:ext>
            </c:extLst>
          </c:dPt>
          <c:dPt>
            <c:idx val="5"/>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7-0F8C-4667-A7FB-D431AA1D6058}"/>
              </c:ext>
            </c:extLst>
          </c:dPt>
          <c:dPt>
            <c:idx val="6"/>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8-0F8C-4667-A7FB-D431AA1D6058}"/>
              </c:ext>
            </c:extLst>
          </c:dPt>
          <c:dPt>
            <c:idx val="7"/>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9-0F8C-4667-A7FB-D431AA1D6058}"/>
              </c:ext>
            </c:extLst>
          </c:dPt>
          <c:dPt>
            <c:idx val="8"/>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A-0F8C-4667-A7FB-D431AA1D6058}"/>
              </c:ext>
            </c:extLst>
          </c:dPt>
          <c:dPt>
            <c:idx val="9"/>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B-0F8C-4667-A7FB-D431AA1D6058}"/>
              </c:ext>
            </c:extLst>
          </c:dPt>
          <c:dPt>
            <c:idx val="10"/>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C-0F8C-4667-A7FB-D431AA1D6058}"/>
              </c:ext>
            </c:extLst>
          </c:dPt>
          <c:dPt>
            <c:idx val="11"/>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D-0F8C-4667-A7FB-D431AA1D6058}"/>
              </c:ext>
            </c:extLst>
          </c:dPt>
          <c:dPt>
            <c:idx val="12"/>
            <c:marker>
              <c:symbol val="diamond"/>
              <c:size val="10"/>
              <c:spPr>
                <a:solidFill>
                  <a:srgbClr val="FFFFFF"/>
                </a:solidFill>
                <a:ln w="9525" algn="ctr">
                  <a:solidFill>
                    <a:srgbClr val="C30C3E"/>
                  </a:solidFill>
                  <a:prstDash val="solid"/>
                </a:ln>
              </c:spPr>
            </c:marker>
            <c:bubble3D val="0"/>
            <c:extLst>
              <c:ext xmlns:c16="http://schemas.microsoft.com/office/drawing/2014/chart" uri="{C3380CC4-5D6E-409C-BE32-E72D297353CC}">
                <c16:uniqueId val="{0000006E-0F8C-4667-A7FB-D431AA1D6058}"/>
              </c:ext>
            </c:extLst>
          </c:dPt>
          <c:dLbls>
            <c:dLbl>
              <c:idx val="1"/>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63-0F8C-4667-A7FB-D431AA1D6058}"/>
                </c:ext>
              </c:extLst>
            </c:dLbl>
            <c:dLbl>
              <c:idx val="2"/>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64-0F8C-4667-A7FB-D431AA1D6058}"/>
                </c:ext>
              </c:extLst>
            </c:dLbl>
            <c:dLbl>
              <c:idx val="6"/>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68-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Sheet1!$A$9:$M$9</c:f>
              <c:numCache>
                <c:formatCode>General</c:formatCode>
                <c:ptCount val="13"/>
                <c:pt idx="0">
                  <c:v>38.6</c:v>
                </c:pt>
                <c:pt idx="1">
                  <c:v>37.200000000000003</c:v>
                </c:pt>
                <c:pt idx="2">
                  <c:v>35.200000000000003</c:v>
                </c:pt>
                <c:pt idx="3">
                  <c:v>37</c:v>
                </c:pt>
                <c:pt idx="4">
                  <c:v>36.700000000000003</c:v>
                </c:pt>
                <c:pt idx="5">
                  <c:v>36.1</c:v>
                </c:pt>
                <c:pt idx="6">
                  <c:v>35.9</c:v>
                </c:pt>
                <c:pt idx="7">
                  <c:v>32.5</c:v>
                </c:pt>
                <c:pt idx="8">
                  <c:v>32.200000000000003</c:v>
                </c:pt>
                <c:pt idx="9">
                  <c:v>34.200000000000003</c:v>
                </c:pt>
                <c:pt idx="10">
                  <c:v>32.799999999999997</c:v>
                </c:pt>
                <c:pt idx="11">
                  <c:v>30.8</c:v>
                </c:pt>
                <c:pt idx="12">
                  <c:v>30</c:v>
                </c:pt>
              </c:numCache>
            </c:numRef>
          </c:yVal>
          <c:smooth val="0"/>
          <c:extLst>
            <c:ext xmlns:c16="http://schemas.microsoft.com/office/drawing/2014/chart" uri="{C3380CC4-5D6E-409C-BE32-E72D297353CC}">
              <c16:uniqueId val="{0000006F-0F8C-4667-A7FB-D431AA1D6058}"/>
            </c:ext>
          </c:extLst>
        </c:ser>
        <c:ser>
          <c:idx val="8"/>
          <c:order val="8"/>
          <c:spPr>
            <a:ln w="28575" algn="ctr">
              <a:solidFill>
                <a:srgbClr val="F49C4D"/>
              </a:solidFill>
              <a:prstDash val="solid"/>
            </a:ln>
          </c:spPr>
          <c:marker>
            <c:symbol val="circle"/>
            <c:size val="7"/>
            <c:spPr>
              <a:solidFill>
                <a:srgbClr val="F49C4D"/>
              </a:solidFill>
              <a:ln w="9525" algn="ctr">
                <a:solidFill>
                  <a:srgbClr val="F49C4D"/>
                </a:solidFill>
                <a:prstDash val="solid"/>
              </a:ln>
            </c:spPr>
          </c:marker>
          <c:dPt>
            <c:idx val="0"/>
            <c:marker>
              <c:symbol val="none"/>
            </c:marker>
            <c:bubble3D val="0"/>
            <c:extLst>
              <c:ext xmlns:c16="http://schemas.microsoft.com/office/drawing/2014/chart" uri="{C3380CC4-5D6E-409C-BE32-E72D297353CC}">
                <c16:uniqueId val="{00000070-0F8C-4667-A7FB-D431AA1D6058}"/>
              </c:ext>
            </c:extLst>
          </c:dPt>
          <c:dPt>
            <c:idx val="1"/>
            <c:marker>
              <c:symbol val="none"/>
            </c:marker>
            <c:bubble3D val="0"/>
            <c:extLst>
              <c:ext xmlns:c16="http://schemas.microsoft.com/office/drawing/2014/chart" uri="{C3380CC4-5D6E-409C-BE32-E72D297353CC}">
                <c16:uniqueId val="{00000071-0F8C-4667-A7FB-D431AA1D6058}"/>
              </c:ext>
            </c:extLst>
          </c:dPt>
          <c:dPt>
            <c:idx val="2"/>
            <c:marker>
              <c:symbol val="none"/>
            </c:marker>
            <c:bubble3D val="0"/>
            <c:extLst>
              <c:ext xmlns:c16="http://schemas.microsoft.com/office/drawing/2014/chart" uri="{C3380CC4-5D6E-409C-BE32-E72D297353CC}">
                <c16:uniqueId val="{00000072-0F8C-4667-A7FB-D431AA1D6058}"/>
              </c:ext>
            </c:extLst>
          </c:dPt>
          <c:dPt>
            <c:idx val="3"/>
            <c:marker>
              <c:symbol val="none"/>
            </c:marker>
            <c:bubble3D val="0"/>
            <c:extLst>
              <c:ext xmlns:c16="http://schemas.microsoft.com/office/drawing/2014/chart" uri="{C3380CC4-5D6E-409C-BE32-E72D297353CC}">
                <c16:uniqueId val="{00000073-0F8C-4667-A7FB-D431AA1D6058}"/>
              </c:ext>
            </c:extLst>
          </c:dPt>
          <c:dPt>
            <c:idx val="4"/>
            <c:marker>
              <c:symbol val="none"/>
            </c:marker>
            <c:bubble3D val="0"/>
            <c:extLst>
              <c:ext xmlns:c16="http://schemas.microsoft.com/office/drawing/2014/chart" uri="{C3380CC4-5D6E-409C-BE32-E72D297353CC}">
                <c16:uniqueId val="{00000074-0F8C-4667-A7FB-D431AA1D6058}"/>
              </c:ext>
            </c:extLst>
          </c:dPt>
          <c:dPt>
            <c:idx val="5"/>
            <c:marker>
              <c:symbol val="none"/>
            </c:marker>
            <c:bubble3D val="0"/>
            <c:extLst>
              <c:ext xmlns:c16="http://schemas.microsoft.com/office/drawing/2014/chart" uri="{C3380CC4-5D6E-409C-BE32-E72D297353CC}">
                <c16:uniqueId val="{00000075-0F8C-4667-A7FB-D431AA1D6058}"/>
              </c:ext>
            </c:extLst>
          </c:dPt>
          <c:dPt>
            <c:idx val="6"/>
            <c:marker>
              <c:symbol val="none"/>
            </c:marker>
            <c:bubble3D val="0"/>
            <c:extLst>
              <c:ext xmlns:c16="http://schemas.microsoft.com/office/drawing/2014/chart" uri="{C3380CC4-5D6E-409C-BE32-E72D297353CC}">
                <c16:uniqueId val="{00000076-0F8C-4667-A7FB-D431AA1D6058}"/>
              </c:ext>
            </c:extLst>
          </c:dPt>
          <c:dPt>
            <c:idx val="7"/>
            <c:marker>
              <c:symbol val="none"/>
            </c:marker>
            <c:bubble3D val="0"/>
            <c:extLst>
              <c:ext xmlns:c16="http://schemas.microsoft.com/office/drawing/2014/chart" uri="{C3380CC4-5D6E-409C-BE32-E72D297353CC}">
                <c16:uniqueId val="{00000077-0F8C-4667-A7FB-D431AA1D6058}"/>
              </c:ext>
            </c:extLst>
          </c:dPt>
          <c:dPt>
            <c:idx val="8"/>
            <c:marker>
              <c:symbol val="none"/>
            </c:marker>
            <c:bubble3D val="0"/>
            <c:extLst>
              <c:ext xmlns:c16="http://schemas.microsoft.com/office/drawing/2014/chart" uri="{C3380CC4-5D6E-409C-BE32-E72D297353CC}">
                <c16:uniqueId val="{00000078-0F8C-4667-A7FB-D431AA1D6058}"/>
              </c:ext>
            </c:extLst>
          </c:dPt>
          <c:dPt>
            <c:idx val="9"/>
            <c:marker>
              <c:symbol val="none"/>
            </c:marker>
            <c:bubble3D val="0"/>
            <c:extLst>
              <c:ext xmlns:c16="http://schemas.microsoft.com/office/drawing/2014/chart" uri="{C3380CC4-5D6E-409C-BE32-E72D297353CC}">
                <c16:uniqueId val="{00000079-0F8C-4667-A7FB-D431AA1D6058}"/>
              </c:ext>
            </c:extLst>
          </c:dPt>
          <c:dPt>
            <c:idx val="10"/>
            <c:marker>
              <c:symbol val="none"/>
            </c:marker>
            <c:bubble3D val="0"/>
            <c:extLst>
              <c:ext xmlns:c16="http://schemas.microsoft.com/office/drawing/2014/chart" uri="{C3380CC4-5D6E-409C-BE32-E72D297353CC}">
                <c16:uniqueId val="{0000007A-0F8C-4667-A7FB-D431AA1D6058}"/>
              </c:ext>
            </c:extLst>
          </c:dPt>
          <c:dPt>
            <c:idx val="11"/>
            <c:marker>
              <c:symbol val="none"/>
            </c:marker>
            <c:bubble3D val="0"/>
            <c:extLst>
              <c:ext xmlns:c16="http://schemas.microsoft.com/office/drawing/2014/chart" uri="{C3380CC4-5D6E-409C-BE32-E72D297353CC}">
                <c16:uniqueId val="{0000007B-0F8C-4667-A7FB-D431AA1D6058}"/>
              </c:ext>
            </c:extLst>
          </c:dPt>
          <c:dPt>
            <c:idx val="12"/>
            <c:marker>
              <c:symbol val="none"/>
            </c:marker>
            <c:bubble3D val="0"/>
            <c:extLst>
              <c:ext xmlns:c16="http://schemas.microsoft.com/office/drawing/2014/chart" uri="{C3380CC4-5D6E-409C-BE32-E72D297353CC}">
                <c16:uniqueId val="{0000007C-0F8C-4667-A7FB-D431AA1D6058}"/>
              </c:ext>
            </c:extLst>
          </c:dPt>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Sheet1!$A$10:$M$10</c:f>
              <c:numCache>
                <c:formatCode>General</c:formatCode>
                <c:ptCount val="13"/>
                <c:pt idx="0">
                  <c:v>0.1</c:v>
                </c:pt>
                <c:pt idx="1">
                  <c:v>0.1</c:v>
                </c:pt>
                <c:pt idx="2">
                  <c:v>0.1</c:v>
                </c:pt>
                <c:pt idx="3">
                  <c:v>0.1</c:v>
                </c:pt>
                <c:pt idx="4">
                  <c:v>0.1</c:v>
                </c:pt>
                <c:pt idx="5">
                  <c:v>0.1</c:v>
                </c:pt>
                <c:pt idx="6">
                  <c:v>0.1</c:v>
                </c:pt>
                <c:pt idx="7">
                  <c:v>0.1</c:v>
                </c:pt>
                <c:pt idx="8">
                  <c:v>0.1</c:v>
                </c:pt>
                <c:pt idx="9">
                  <c:v>0.1</c:v>
                </c:pt>
                <c:pt idx="10">
                  <c:v>0.1</c:v>
                </c:pt>
                <c:pt idx="11">
                  <c:v>0.1</c:v>
                </c:pt>
                <c:pt idx="12">
                  <c:v>0.1</c:v>
                </c:pt>
              </c:numCache>
            </c:numRef>
          </c:yVal>
          <c:smooth val="0"/>
          <c:extLst>
            <c:ext xmlns:c16="http://schemas.microsoft.com/office/drawing/2014/chart" uri="{C3380CC4-5D6E-409C-BE32-E72D297353CC}">
              <c16:uniqueId val="{0000007D-0F8C-4667-A7FB-D431AA1D6058}"/>
            </c:ext>
          </c:extLst>
        </c:ser>
        <c:ser>
          <c:idx val="9"/>
          <c:order val="9"/>
          <c:spPr>
            <a:ln w="28575" algn="ctr">
              <a:solidFill>
                <a:schemeClr val="accent3"/>
              </a:solidFill>
              <a:prstDash val="solid"/>
            </a:ln>
          </c:spPr>
          <c:marker>
            <c:symbol val="circle"/>
            <c:size val="7"/>
            <c:spPr>
              <a:solidFill>
                <a:schemeClr val="accent3"/>
              </a:solidFill>
              <a:ln w="9525" algn="ctr">
                <a:solidFill>
                  <a:schemeClr val="accent3"/>
                </a:solidFill>
                <a:prstDash val="solid"/>
              </a:ln>
            </c:spPr>
          </c:marker>
          <c:dPt>
            <c:idx val="0"/>
            <c:marker>
              <c:symbol val="none"/>
            </c:marker>
            <c:bubble3D val="0"/>
            <c:extLst>
              <c:ext xmlns:c16="http://schemas.microsoft.com/office/drawing/2014/chart" uri="{C3380CC4-5D6E-409C-BE32-E72D297353CC}">
                <c16:uniqueId val="{0000007E-0F8C-4667-A7FB-D431AA1D6058}"/>
              </c:ext>
            </c:extLst>
          </c:dPt>
          <c:dPt>
            <c:idx val="1"/>
            <c:marker>
              <c:symbol val="none"/>
            </c:marker>
            <c:bubble3D val="0"/>
            <c:extLst>
              <c:ext xmlns:c16="http://schemas.microsoft.com/office/drawing/2014/chart" uri="{C3380CC4-5D6E-409C-BE32-E72D297353CC}">
                <c16:uniqueId val="{0000007F-0F8C-4667-A7FB-D431AA1D6058}"/>
              </c:ext>
            </c:extLst>
          </c:dPt>
          <c:dPt>
            <c:idx val="2"/>
            <c:marker>
              <c:symbol val="none"/>
            </c:marker>
            <c:bubble3D val="0"/>
            <c:extLst>
              <c:ext xmlns:c16="http://schemas.microsoft.com/office/drawing/2014/chart" uri="{C3380CC4-5D6E-409C-BE32-E72D297353CC}">
                <c16:uniqueId val="{00000080-0F8C-4667-A7FB-D431AA1D6058}"/>
              </c:ext>
            </c:extLst>
          </c:dPt>
          <c:dPt>
            <c:idx val="3"/>
            <c:marker>
              <c:symbol val="none"/>
            </c:marker>
            <c:bubble3D val="0"/>
            <c:extLst>
              <c:ext xmlns:c16="http://schemas.microsoft.com/office/drawing/2014/chart" uri="{C3380CC4-5D6E-409C-BE32-E72D297353CC}">
                <c16:uniqueId val="{00000081-0F8C-4667-A7FB-D431AA1D6058}"/>
              </c:ext>
            </c:extLst>
          </c:dPt>
          <c:dPt>
            <c:idx val="4"/>
            <c:marker>
              <c:symbol val="none"/>
            </c:marker>
            <c:bubble3D val="0"/>
            <c:extLst>
              <c:ext xmlns:c16="http://schemas.microsoft.com/office/drawing/2014/chart" uri="{C3380CC4-5D6E-409C-BE32-E72D297353CC}">
                <c16:uniqueId val="{00000082-0F8C-4667-A7FB-D431AA1D6058}"/>
              </c:ext>
            </c:extLst>
          </c:dPt>
          <c:dPt>
            <c:idx val="5"/>
            <c:marker>
              <c:symbol val="none"/>
            </c:marker>
            <c:bubble3D val="0"/>
            <c:extLst>
              <c:ext xmlns:c16="http://schemas.microsoft.com/office/drawing/2014/chart" uri="{C3380CC4-5D6E-409C-BE32-E72D297353CC}">
                <c16:uniqueId val="{00000083-0F8C-4667-A7FB-D431AA1D6058}"/>
              </c:ext>
            </c:extLst>
          </c:dPt>
          <c:dPt>
            <c:idx val="6"/>
            <c:marker>
              <c:symbol val="none"/>
            </c:marker>
            <c:bubble3D val="0"/>
            <c:extLst>
              <c:ext xmlns:c16="http://schemas.microsoft.com/office/drawing/2014/chart" uri="{C3380CC4-5D6E-409C-BE32-E72D297353CC}">
                <c16:uniqueId val="{00000084-0F8C-4667-A7FB-D431AA1D6058}"/>
              </c:ext>
            </c:extLst>
          </c:dPt>
          <c:dPt>
            <c:idx val="7"/>
            <c:marker>
              <c:symbol val="none"/>
            </c:marker>
            <c:bubble3D val="0"/>
            <c:extLst>
              <c:ext xmlns:c16="http://schemas.microsoft.com/office/drawing/2014/chart" uri="{C3380CC4-5D6E-409C-BE32-E72D297353CC}">
                <c16:uniqueId val="{00000085-0F8C-4667-A7FB-D431AA1D6058}"/>
              </c:ext>
            </c:extLst>
          </c:dPt>
          <c:dPt>
            <c:idx val="8"/>
            <c:marker>
              <c:symbol val="none"/>
            </c:marker>
            <c:bubble3D val="0"/>
            <c:extLst>
              <c:ext xmlns:c16="http://schemas.microsoft.com/office/drawing/2014/chart" uri="{C3380CC4-5D6E-409C-BE32-E72D297353CC}">
                <c16:uniqueId val="{00000086-0F8C-4667-A7FB-D431AA1D6058}"/>
              </c:ext>
            </c:extLst>
          </c:dPt>
          <c:dPt>
            <c:idx val="9"/>
            <c:marker>
              <c:symbol val="none"/>
            </c:marker>
            <c:bubble3D val="0"/>
            <c:extLst>
              <c:ext xmlns:c16="http://schemas.microsoft.com/office/drawing/2014/chart" uri="{C3380CC4-5D6E-409C-BE32-E72D297353CC}">
                <c16:uniqueId val="{00000087-0F8C-4667-A7FB-D431AA1D6058}"/>
              </c:ext>
            </c:extLst>
          </c:dPt>
          <c:dPt>
            <c:idx val="10"/>
            <c:marker>
              <c:symbol val="none"/>
            </c:marker>
            <c:bubble3D val="0"/>
            <c:extLst>
              <c:ext xmlns:c16="http://schemas.microsoft.com/office/drawing/2014/chart" uri="{C3380CC4-5D6E-409C-BE32-E72D297353CC}">
                <c16:uniqueId val="{00000088-0F8C-4667-A7FB-D431AA1D6058}"/>
              </c:ext>
            </c:extLst>
          </c:dPt>
          <c:dPt>
            <c:idx val="11"/>
            <c:marker>
              <c:symbol val="none"/>
            </c:marker>
            <c:bubble3D val="0"/>
            <c:extLst>
              <c:ext xmlns:c16="http://schemas.microsoft.com/office/drawing/2014/chart" uri="{C3380CC4-5D6E-409C-BE32-E72D297353CC}">
                <c16:uniqueId val="{00000089-0F8C-4667-A7FB-D431AA1D6058}"/>
              </c:ext>
            </c:extLst>
          </c:dPt>
          <c:dPt>
            <c:idx val="12"/>
            <c:marker>
              <c:symbol val="none"/>
            </c:marker>
            <c:bubble3D val="0"/>
            <c:extLst>
              <c:ext xmlns:c16="http://schemas.microsoft.com/office/drawing/2014/chart" uri="{C3380CC4-5D6E-409C-BE32-E72D297353CC}">
                <c16:uniqueId val="{0000008A-0F8C-4667-A7FB-D431AA1D6058}"/>
              </c:ext>
            </c:extLst>
          </c:dPt>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Sheet1!$A$11:$M$11</c:f>
              <c:numCache>
                <c:formatCode>General</c:formatCode>
                <c:ptCount val="13"/>
                <c:pt idx="0">
                  <c:v>1.1000000000000001</c:v>
                </c:pt>
                <c:pt idx="1">
                  <c:v>1</c:v>
                </c:pt>
                <c:pt idx="2">
                  <c:v>1</c:v>
                </c:pt>
                <c:pt idx="3">
                  <c:v>1</c:v>
                </c:pt>
                <c:pt idx="4">
                  <c:v>0.8</c:v>
                </c:pt>
                <c:pt idx="5">
                  <c:v>0.9</c:v>
                </c:pt>
                <c:pt idx="6">
                  <c:v>0.9</c:v>
                </c:pt>
                <c:pt idx="7">
                  <c:v>0.8</c:v>
                </c:pt>
                <c:pt idx="8">
                  <c:v>0.9</c:v>
                </c:pt>
                <c:pt idx="9">
                  <c:v>0.9</c:v>
                </c:pt>
                <c:pt idx="10">
                  <c:v>0.8</c:v>
                </c:pt>
                <c:pt idx="11">
                  <c:v>0.8</c:v>
                </c:pt>
                <c:pt idx="12">
                  <c:v>0.8</c:v>
                </c:pt>
              </c:numCache>
            </c:numRef>
          </c:yVal>
          <c:smooth val="0"/>
          <c:extLst>
            <c:ext xmlns:c16="http://schemas.microsoft.com/office/drawing/2014/chart" uri="{C3380CC4-5D6E-409C-BE32-E72D297353CC}">
              <c16:uniqueId val="{0000008B-0F8C-4667-A7FB-D431AA1D6058}"/>
            </c:ext>
          </c:extLst>
        </c:ser>
        <c:ser>
          <c:idx val="10"/>
          <c:order val="10"/>
          <c:spPr>
            <a:ln w="28575" algn="ctr">
              <a:solidFill>
                <a:srgbClr val="FEF181"/>
              </a:solidFill>
              <a:prstDash val="solid"/>
            </a:ln>
          </c:spPr>
          <c:marker>
            <c:symbol val="circle"/>
            <c:size val="7"/>
            <c:spPr>
              <a:solidFill>
                <a:srgbClr val="FEF181"/>
              </a:solidFill>
              <a:ln w="9525" algn="ctr">
                <a:solidFill>
                  <a:srgbClr val="FEF181"/>
                </a:solidFill>
                <a:prstDash val="solid"/>
              </a:ln>
            </c:spPr>
          </c:marker>
          <c:dPt>
            <c:idx val="0"/>
            <c:marker>
              <c:symbol val="none"/>
            </c:marker>
            <c:bubble3D val="0"/>
            <c:extLst>
              <c:ext xmlns:c16="http://schemas.microsoft.com/office/drawing/2014/chart" uri="{C3380CC4-5D6E-409C-BE32-E72D297353CC}">
                <c16:uniqueId val="{0000008C-0F8C-4667-A7FB-D431AA1D6058}"/>
              </c:ext>
            </c:extLst>
          </c:dPt>
          <c:dPt>
            <c:idx val="1"/>
            <c:marker>
              <c:symbol val="none"/>
            </c:marker>
            <c:bubble3D val="0"/>
            <c:extLst>
              <c:ext xmlns:c16="http://schemas.microsoft.com/office/drawing/2014/chart" uri="{C3380CC4-5D6E-409C-BE32-E72D297353CC}">
                <c16:uniqueId val="{0000008D-0F8C-4667-A7FB-D431AA1D6058}"/>
              </c:ext>
            </c:extLst>
          </c:dPt>
          <c:dPt>
            <c:idx val="2"/>
            <c:marker>
              <c:symbol val="none"/>
            </c:marker>
            <c:bubble3D val="0"/>
            <c:extLst>
              <c:ext xmlns:c16="http://schemas.microsoft.com/office/drawing/2014/chart" uri="{C3380CC4-5D6E-409C-BE32-E72D297353CC}">
                <c16:uniqueId val="{0000008E-0F8C-4667-A7FB-D431AA1D6058}"/>
              </c:ext>
            </c:extLst>
          </c:dPt>
          <c:dPt>
            <c:idx val="3"/>
            <c:marker>
              <c:symbol val="none"/>
            </c:marker>
            <c:bubble3D val="0"/>
            <c:extLst>
              <c:ext xmlns:c16="http://schemas.microsoft.com/office/drawing/2014/chart" uri="{C3380CC4-5D6E-409C-BE32-E72D297353CC}">
                <c16:uniqueId val="{0000008F-0F8C-4667-A7FB-D431AA1D6058}"/>
              </c:ext>
            </c:extLst>
          </c:dPt>
          <c:dPt>
            <c:idx val="4"/>
            <c:marker>
              <c:symbol val="none"/>
            </c:marker>
            <c:bubble3D val="0"/>
            <c:extLst>
              <c:ext xmlns:c16="http://schemas.microsoft.com/office/drawing/2014/chart" uri="{C3380CC4-5D6E-409C-BE32-E72D297353CC}">
                <c16:uniqueId val="{00000090-0F8C-4667-A7FB-D431AA1D6058}"/>
              </c:ext>
            </c:extLst>
          </c:dPt>
          <c:dPt>
            <c:idx val="5"/>
            <c:marker>
              <c:symbol val="none"/>
            </c:marker>
            <c:bubble3D val="0"/>
            <c:extLst>
              <c:ext xmlns:c16="http://schemas.microsoft.com/office/drawing/2014/chart" uri="{C3380CC4-5D6E-409C-BE32-E72D297353CC}">
                <c16:uniqueId val="{00000091-0F8C-4667-A7FB-D431AA1D6058}"/>
              </c:ext>
            </c:extLst>
          </c:dPt>
          <c:dPt>
            <c:idx val="6"/>
            <c:marker>
              <c:symbol val="none"/>
            </c:marker>
            <c:bubble3D val="0"/>
            <c:extLst>
              <c:ext xmlns:c16="http://schemas.microsoft.com/office/drawing/2014/chart" uri="{C3380CC4-5D6E-409C-BE32-E72D297353CC}">
                <c16:uniqueId val="{00000092-0F8C-4667-A7FB-D431AA1D6058}"/>
              </c:ext>
            </c:extLst>
          </c:dPt>
          <c:dPt>
            <c:idx val="7"/>
            <c:marker>
              <c:symbol val="none"/>
            </c:marker>
            <c:bubble3D val="0"/>
            <c:extLst>
              <c:ext xmlns:c16="http://schemas.microsoft.com/office/drawing/2014/chart" uri="{C3380CC4-5D6E-409C-BE32-E72D297353CC}">
                <c16:uniqueId val="{00000093-0F8C-4667-A7FB-D431AA1D6058}"/>
              </c:ext>
            </c:extLst>
          </c:dPt>
          <c:dPt>
            <c:idx val="8"/>
            <c:marker>
              <c:symbol val="none"/>
            </c:marker>
            <c:bubble3D val="0"/>
            <c:extLst>
              <c:ext xmlns:c16="http://schemas.microsoft.com/office/drawing/2014/chart" uri="{C3380CC4-5D6E-409C-BE32-E72D297353CC}">
                <c16:uniqueId val="{00000094-0F8C-4667-A7FB-D431AA1D6058}"/>
              </c:ext>
            </c:extLst>
          </c:dPt>
          <c:dPt>
            <c:idx val="9"/>
            <c:marker>
              <c:symbol val="none"/>
            </c:marker>
            <c:bubble3D val="0"/>
            <c:extLst>
              <c:ext xmlns:c16="http://schemas.microsoft.com/office/drawing/2014/chart" uri="{C3380CC4-5D6E-409C-BE32-E72D297353CC}">
                <c16:uniqueId val="{00000095-0F8C-4667-A7FB-D431AA1D6058}"/>
              </c:ext>
            </c:extLst>
          </c:dPt>
          <c:dPt>
            <c:idx val="10"/>
            <c:marker>
              <c:symbol val="none"/>
            </c:marker>
            <c:bubble3D val="0"/>
            <c:extLst>
              <c:ext xmlns:c16="http://schemas.microsoft.com/office/drawing/2014/chart" uri="{C3380CC4-5D6E-409C-BE32-E72D297353CC}">
                <c16:uniqueId val="{00000096-0F8C-4667-A7FB-D431AA1D6058}"/>
              </c:ext>
            </c:extLst>
          </c:dPt>
          <c:dPt>
            <c:idx val="11"/>
            <c:marker>
              <c:symbol val="none"/>
            </c:marker>
            <c:bubble3D val="0"/>
            <c:extLst>
              <c:ext xmlns:c16="http://schemas.microsoft.com/office/drawing/2014/chart" uri="{C3380CC4-5D6E-409C-BE32-E72D297353CC}">
                <c16:uniqueId val="{00000097-0F8C-4667-A7FB-D431AA1D6058}"/>
              </c:ext>
            </c:extLst>
          </c:dPt>
          <c:dPt>
            <c:idx val="12"/>
            <c:marker>
              <c:symbol val="none"/>
            </c:marker>
            <c:bubble3D val="0"/>
            <c:extLst>
              <c:ext xmlns:c16="http://schemas.microsoft.com/office/drawing/2014/chart" uri="{C3380CC4-5D6E-409C-BE32-E72D297353CC}">
                <c16:uniqueId val="{00000098-0F8C-4667-A7FB-D431AA1D6058}"/>
              </c:ext>
            </c:extLst>
          </c:dPt>
          <c:dLbls>
            <c:dLbl>
              <c:idx val="0"/>
              <c:layout>
                <c:manualLayout>
                  <c:x val="1.4823079375199236E-2"/>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8C-0F8C-4667-A7FB-D431AA1D6058}"/>
                </c:ext>
              </c:extLst>
            </c:dLbl>
            <c:dLbl>
              <c:idx val="2"/>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8E-0F8C-4667-A7FB-D431AA1D6058}"/>
                </c:ext>
              </c:extLst>
            </c:dLbl>
            <c:dLbl>
              <c:idx val="3"/>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8F-0F8C-4667-A7FB-D431AA1D6058}"/>
                </c:ext>
              </c:extLst>
            </c:dLbl>
            <c:dLbl>
              <c:idx val="4"/>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90-0F8C-4667-A7FB-D431AA1D6058}"/>
                </c:ext>
              </c:extLst>
            </c:dLbl>
            <c:dLbl>
              <c:idx val="5"/>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91-0F8C-4667-A7FB-D431AA1D6058}"/>
                </c:ext>
              </c:extLst>
            </c:dLbl>
            <c:dLbl>
              <c:idx val="6"/>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92-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Sheet1!$A$12:$M$12</c:f>
              <c:numCache>
                <c:formatCode>General</c:formatCode>
                <c:ptCount val="13"/>
                <c:pt idx="0">
                  <c:v>6.3</c:v>
                </c:pt>
                <c:pt idx="1">
                  <c:v>6.6</c:v>
                </c:pt>
                <c:pt idx="2">
                  <c:v>6.5</c:v>
                </c:pt>
                <c:pt idx="3">
                  <c:v>6.5</c:v>
                </c:pt>
                <c:pt idx="4">
                  <c:v>6.4</c:v>
                </c:pt>
                <c:pt idx="5">
                  <c:v>6.1</c:v>
                </c:pt>
                <c:pt idx="6">
                  <c:v>6.1</c:v>
                </c:pt>
                <c:pt idx="7">
                  <c:v>6.1</c:v>
                </c:pt>
                <c:pt idx="8">
                  <c:v>5.9</c:v>
                </c:pt>
                <c:pt idx="9">
                  <c:v>5.4</c:v>
                </c:pt>
                <c:pt idx="10">
                  <c:v>5.5</c:v>
                </c:pt>
                <c:pt idx="11">
                  <c:v>5.3</c:v>
                </c:pt>
                <c:pt idx="12">
                  <c:v>5.4</c:v>
                </c:pt>
              </c:numCache>
            </c:numRef>
          </c:yVal>
          <c:smooth val="0"/>
          <c:extLst>
            <c:ext xmlns:c16="http://schemas.microsoft.com/office/drawing/2014/chart" uri="{C3380CC4-5D6E-409C-BE32-E72D297353CC}">
              <c16:uniqueId val="{00000099-0F8C-4667-A7FB-D431AA1D6058}"/>
            </c:ext>
          </c:extLst>
        </c:ser>
        <c:ser>
          <c:idx val="11"/>
          <c:order val="11"/>
          <c:spPr>
            <a:ln w="28575" algn="ctr">
              <a:solidFill>
                <a:srgbClr val="AE8B13"/>
              </a:solidFill>
              <a:prstDash val="solid"/>
            </a:ln>
          </c:spPr>
          <c:marker>
            <c:symbol val="circle"/>
            <c:size val="7"/>
            <c:spPr>
              <a:solidFill>
                <a:srgbClr val="AE8B13"/>
              </a:solidFill>
              <a:ln w="9525" algn="ctr">
                <a:solidFill>
                  <a:srgbClr val="AE8B13"/>
                </a:solidFill>
                <a:prstDash val="solid"/>
              </a:ln>
            </c:spPr>
          </c:marker>
          <c:dPt>
            <c:idx val="0"/>
            <c:marker>
              <c:symbol val="none"/>
            </c:marker>
            <c:bubble3D val="0"/>
            <c:extLst>
              <c:ext xmlns:c16="http://schemas.microsoft.com/office/drawing/2014/chart" uri="{C3380CC4-5D6E-409C-BE32-E72D297353CC}">
                <c16:uniqueId val="{0000009A-0F8C-4667-A7FB-D431AA1D6058}"/>
              </c:ext>
            </c:extLst>
          </c:dPt>
          <c:dPt>
            <c:idx val="1"/>
            <c:marker>
              <c:symbol val="none"/>
            </c:marker>
            <c:bubble3D val="0"/>
            <c:extLst>
              <c:ext xmlns:c16="http://schemas.microsoft.com/office/drawing/2014/chart" uri="{C3380CC4-5D6E-409C-BE32-E72D297353CC}">
                <c16:uniqueId val="{0000009B-0F8C-4667-A7FB-D431AA1D6058}"/>
              </c:ext>
            </c:extLst>
          </c:dPt>
          <c:dPt>
            <c:idx val="2"/>
            <c:marker>
              <c:symbol val="none"/>
            </c:marker>
            <c:bubble3D val="0"/>
            <c:extLst>
              <c:ext xmlns:c16="http://schemas.microsoft.com/office/drawing/2014/chart" uri="{C3380CC4-5D6E-409C-BE32-E72D297353CC}">
                <c16:uniqueId val="{0000009C-0F8C-4667-A7FB-D431AA1D6058}"/>
              </c:ext>
            </c:extLst>
          </c:dPt>
          <c:dPt>
            <c:idx val="3"/>
            <c:marker>
              <c:symbol val="none"/>
            </c:marker>
            <c:bubble3D val="0"/>
            <c:extLst>
              <c:ext xmlns:c16="http://schemas.microsoft.com/office/drawing/2014/chart" uri="{C3380CC4-5D6E-409C-BE32-E72D297353CC}">
                <c16:uniqueId val="{0000009D-0F8C-4667-A7FB-D431AA1D6058}"/>
              </c:ext>
            </c:extLst>
          </c:dPt>
          <c:dPt>
            <c:idx val="4"/>
            <c:marker>
              <c:symbol val="none"/>
            </c:marker>
            <c:bubble3D val="0"/>
            <c:extLst>
              <c:ext xmlns:c16="http://schemas.microsoft.com/office/drawing/2014/chart" uri="{C3380CC4-5D6E-409C-BE32-E72D297353CC}">
                <c16:uniqueId val="{0000009E-0F8C-4667-A7FB-D431AA1D6058}"/>
              </c:ext>
            </c:extLst>
          </c:dPt>
          <c:dPt>
            <c:idx val="5"/>
            <c:marker>
              <c:symbol val="none"/>
            </c:marker>
            <c:bubble3D val="0"/>
            <c:extLst>
              <c:ext xmlns:c16="http://schemas.microsoft.com/office/drawing/2014/chart" uri="{C3380CC4-5D6E-409C-BE32-E72D297353CC}">
                <c16:uniqueId val="{0000009F-0F8C-4667-A7FB-D431AA1D6058}"/>
              </c:ext>
            </c:extLst>
          </c:dPt>
          <c:dPt>
            <c:idx val="6"/>
            <c:marker>
              <c:symbol val="none"/>
            </c:marker>
            <c:bubble3D val="0"/>
            <c:extLst>
              <c:ext xmlns:c16="http://schemas.microsoft.com/office/drawing/2014/chart" uri="{C3380CC4-5D6E-409C-BE32-E72D297353CC}">
                <c16:uniqueId val="{000000A0-0F8C-4667-A7FB-D431AA1D6058}"/>
              </c:ext>
            </c:extLst>
          </c:dPt>
          <c:dPt>
            <c:idx val="7"/>
            <c:marker>
              <c:symbol val="none"/>
            </c:marker>
            <c:bubble3D val="0"/>
            <c:extLst>
              <c:ext xmlns:c16="http://schemas.microsoft.com/office/drawing/2014/chart" uri="{C3380CC4-5D6E-409C-BE32-E72D297353CC}">
                <c16:uniqueId val="{000000A1-0F8C-4667-A7FB-D431AA1D6058}"/>
              </c:ext>
            </c:extLst>
          </c:dPt>
          <c:dPt>
            <c:idx val="8"/>
            <c:marker>
              <c:symbol val="none"/>
            </c:marker>
            <c:bubble3D val="0"/>
            <c:extLst>
              <c:ext xmlns:c16="http://schemas.microsoft.com/office/drawing/2014/chart" uri="{C3380CC4-5D6E-409C-BE32-E72D297353CC}">
                <c16:uniqueId val="{000000A2-0F8C-4667-A7FB-D431AA1D6058}"/>
              </c:ext>
            </c:extLst>
          </c:dPt>
          <c:dPt>
            <c:idx val="9"/>
            <c:marker>
              <c:symbol val="none"/>
            </c:marker>
            <c:bubble3D val="0"/>
            <c:extLst>
              <c:ext xmlns:c16="http://schemas.microsoft.com/office/drawing/2014/chart" uri="{C3380CC4-5D6E-409C-BE32-E72D297353CC}">
                <c16:uniqueId val="{000000A3-0F8C-4667-A7FB-D431AA1D6058}"/>
              </c:ext>
            </c:extLst>
          </c:dPt>
          <c:dPt>
            <c:idx val="10"/>
            <c:marker>
              <c:symbol val="none"/>
            </c:marker>
            <c:bubble3D val="0"/>
            <c:extLst>
              <c:ext xmlns:c16="http://schemas.microsoft.com/office/drawing/2014/chart" uri="{C3380CC4-5D6E-409C-BE32-E72D297353CC}">
                <c16:uniqueId val="{000000A4-0F8C-4667-A7FB-D431AA1D6058}"/>
              </c:ext>
            </c:extLst>
          </c:dPt>
          <c:dPt>
            <c:idx val="11"/>
            <c:marker>
              <c:symbol val="none"/>
            </c:marker>
            <c:bubble3D val="0"/>
            <c:extLst>
              <c:ext xmlns:c16="http://schemas.microsoft.com/office/drawing/2014/chart" uri="{C3380CC4-5D6E-409C-BE32-E72D297353CC}">
                <c16:uniqueId val="{000000A5-0F8C-4667-A7FB-D431AA1D6058}"/>
              </c:ext>
            </c:extLst>
          </c:dPt>
          <c:dPt>
            <c:idx val="12"/>
            <c:marker>
              <c:symbol val="none"/>
            </c:marker>
            <c:bubble3D val="0"/>
            <c:extLst>
              <c:ext xmlns:c16="http://schemas.microsoft.com/office/drawing/2014/chart" uri="{C3380CC4-5D6E-409C-BE32-E72D297353CC}">
                <c16:uniqueId val="{000000A6-0F8C-4667-A7FB-D431AA1D6058}"/>
              </c:ext>
            </c:extLst>
          </c:dPt>
          <c:dLbls>
            <c:dLbl>
              <c:idx val="3"/>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9D-0F8C-4667-A7FB-D431AA1D6058}"/>
                </c:ext>
              </c:extLst>
            </c:dLbl>
            <c:dLbl>
              <c:idx val="7"/>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A1-0F8C-4667-A7FB-D431AA1D6058}"/>
                </c:ext>
              </c:extLst>
            </c:dLbl>
            <c:dLbl>
              <c:idx val="11"/>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A5-0F8C-4667-A7FB-D431AA1D6058}"/>
                </c:ext>
              </c:extLst>
            </c:dLbl>
            <c:dLbl>
              <c:idx val="12"/>
              <c:layout>
                <c:manualLayout>
                  <c:x val="0"/>
                  <c:y val="-2.1432447097124253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A6-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Sheet1!$A$13:$M$13</c:f>
              <c:numCache>
                <c:formatCode>General</c:formatCode>
                <c:ptCount val="13"/>
                <c:pt idx="0">
                  <c:v>11.4</c:v>
                </c:pt>
                <c:pt idx="1">
                  <c:v>12.2</c:v>
                </c:pt>
                <c:pt idx="2">
                  <c:v>12.3</c:v>
                </c:pt>
                <c:pt idx="3">
                  <c:v>12.4</c:v>
                </c:pt>
                <c:pt idx="4">
                  <c:v>11.1</c:v>
                </c:pt>
                <c:pt idx="5">
                  <c:v>10.7</c:v>
                </c:pt>
                <c:pt idx="6">
                  <c:v>10.6</c:v>
                </c:pt>
                <c:pt idx="7">
                  <c:v>10</c:v>
                </c:pt>
                <c:pt idx="8">
                  <c:v>9.1999999999999993</c:v>
                </c:pt>
                <c:pt idx="9">
                  <c:v>8.8000000000000007</c:v>
                </c:pt>
                <c:pt idx="10">
                  <c:v>8.3000000000000007</c:v>
                </c:pt>
                <c:pt idx="11">
                  <c:v>7.9</c:v>
                </c:pt>
                <c:pt idx="12">
                  <c:v>7.7</c:v>
                </c:pt>
              </c:numCache>
            </c:numRef>
          </c:yVal>
          <c:smooth val="0"/>
          <c:extLst>
            <c:ext xmlns:c16="http://schemas.microsoft.com/office/drawing/2014/chart" uri="{C3380CC4-5D6E-409C-BE32-E72D297353CC}">
              <c16:uniqueId val="{000000A7-0F8C-4667-A7FB-D431AA1D6058}"/>
            </c:ext>
          </c:extLst>
        </c:ser>
        <c:ser>
          <c:idx val="12"/>
          <c:order val="12"/>
          <c:spPr>
            <a:ln w="19050" algn="ctr">
              <a:solidFill>
                <a:srgbClr val="000000"/>
              </a:solidFill>
              <a:prstDash val="solid"/>
            </a:ln>
          </c:spPr>
          <c:marker>
            <c:symbol val="circle"/>
            <c:size val="7"/>
            <c:spPr>
              <a:solidFill>
                <a:srgbClr val="000000"/>
              </a:solidFill>
              <a:ln w="9525" algn="ctr">
                <a:solidFill>
                  <a:srgbClr val="000000"/>
                </a:solidFill>
                <a:prstDash val="solid"/>
              </a:ln>
            </c:spPr>
          </c:marker>
          <c:dPt>
            <c:idx val="0"/>
            <c:marker>
              <c:symbol val="diamond"/>
              <c:size val="10"/>
            </c:marker>
            <c:bubble3D val="0"/>
            <c:extLst>
              <c:ext xmlns:c16="http://schemas.microsoft.com/office/drawing/2014/chart" uri="{C3380CC4-5D6E-409C-BE32-E72D297353CC}">
                <c16:uniqueId val="{000000A8-0F8C-4667-A7FB-D431AA1D6058}"/>
              </c:ext>
            </c:extLst>
          </c:dPt>
          <c:dPt>
            <c:idx val="1"/>
            <c:marker>
              <c:symbol val="diamond"/>
              <c:size val="10"/>
            </c:marker>
            <c:bubble3D val="0"/>
            <c:extLst>
              <c:ext xmlns:c16="http://schemas.microsoft.com/office/drawing/2014/chart" uri="{C3380CC4-5D6E-409C-BE32-E72D297353CC}">
                <c16:uniqueId val="{000000A9-0F8C-4667-A7FB-D431AA1D6058}"/>
              </c:ext>
            </c:extLst>
          </c:dPt>
          <c:dPt>
            <c:idx val="2"/>
            <c:marker>
              <c:symbol val="diamond"/>
              <c:size val="10"/>
            </c:marker>
            <c:bubble3D val="0"/>
            <c:extLst>
              <c:ext xmlns:c16="http://schemas.microsoft.com/office/drawing/2014/chart" uri="{C3380CC4-5D6E-409C-BE32-E72D297353CC}">
                <c16:uniqueId val="{000000AA-0F8C-4667-A7FB-D431AA1D6058}"/>
              </c:ext>
            </c:extLst>
          </c:dPt>
          <c:dPt>
            <c:idx val="3"/>
            <c:marker>
              <c:symbol val="diamond"/>
              <c:size val="10"/>
            </c:marker>
            <c:bubble3D val="0"/>
            <c:extLst>
              <c:ext xmlns:c16="http://schemas.microsoft.com/office/drawing/2014/chart" uri="{C3380CC4-5D6E-409C-BE32-E72D297353CC}">
                <c16:uniqueId val="{000000AB-0F8C-4667-A7FB-D431AA1D6058}"/>
              </c:ext>
            </c:extLst>
          </c:dPt>
          <c:dPt>
            <c:idx val="4"/>
            <c:marker>
              <c:symbol val="diamond"/>
              <c:size val="10"/>
            </c:marker>
            <c:bubble3D val="0"/>
            <c:extLst>
              <c:ext xmlns:c16="http://schemas.microsoft.com/office/drawing/2014/chart" uri="{C3380CC4-5D6E-409C-BE32-E72D297353CC}">
                <c16:uniqueId val="{000000AC-0F8C-4667-A7FB-D431AA1D6058}"/>
              </c:ext>
            </c:extLst>
          </c:dPt>
          <c:dPt>
            <c:idx val="5"/>
            <c:marker>
              <c:symbol val="diamond"/>
              <c:size val="10"/>
            </c:marker>
            <c:bubble3D val="0"/>
            <c:extLst>
              <c:ext xmlns:c16="http://schemas.microsoft.com/office/drawing/2014/chart" uri="{C3380CC4-5D6E-409C-BE32-E72D297353CC}">
                <c16:uniqueId val="{000000AD-0F8C-4667-A7FB-D431AA1D6058}"/>
              </c:ext>
            </c:extLst>
          </c:dPt>
          <c:dPt>
            <c:idx val="6"/>
            <c:marker>
              <c:symbol val="diamond"/>
              <c:size val="10"/>
            </c:marker>
            <c:bubble3D val="0"/>
            <c:extLst>
              <c:ext xmlns:c16="http://schemas.microsoft.com/office/drawing/2014/chart" uri="{C3380CC4-5D6E-409C-BE32-E72D297353CC}">
                <c16:uniqueId val="{000000AE-0F8C-4667-A7FB-D431AA1D6058}"/>
              </c:ext>
            </c:extLst>
          </c:dPt>
          <c:dPt>
            <c:idx val="7"/>
            <c:marker>
              <c:symbol val="diamond"/>
              <c:size val="10"/>
            </c:marker>
            <c:bubble3D val="0"/>
            <c:extLst>
              <c:ext xmlns:c16="http://schemas.microsoft.com/office/drawing/2014/chart" uri="{C3380CC4-5D6E-409C-BE32-E72D297353CC}">
                <c16:uniqueId val="{000000AF-0F8C-4667-A7FB-D431AA1D6058}"/>
              </c:ext>
            </c:extLst>
          </c:dPt>
          <c:dPt>
            <c:idx val="8"/>
            <c:marker>
              <c:symbol val="diamond"/>
              <c:size val="10"/>
            </c:marker>
            <c:bubble3D val="0"/>
            <c:extLst>
              <c:ext xmlns:c16="http://schemas.microsoft.com/office/drawing/2014/chart" uri="{C3380CC4-5D6E-409C-BE32-E72D297353CC}">
                <c16:uniqueId val="{000000B0-0F8C-4667-A7FB-D431AA1D6058}"/>
              </c:ext>
            </c:extLst>
          </c:dPt>
          <c:dPt>
            <c:idx val="9"/>
            <c:marker>
              <c:symbol val="diamond"/>
              <c:size val="10"/>
            </c:marker>
            <c:bubble3D val="0"/>
            <c:extLst>
              <c:ext xmlns:c16="http://schemas.microsoft.com/office/drawing/2014/chart" uri="{C3380CC4-5D6E-409C-BE32-E72D297353CC}">
                <c16:uniqueId val="{000000B1-0F8C-4667-A7FB-D431AA1D6058}"/>
              </c:ext>
            </c:extLst>
          </c:dPt>
          <c:dPt>
            <c:idx val="10"/>
            <c:marker>
              <c:symbol val="diamond"/>
              <c:size val="10"/>
            </c:marker>
            <c:bubble3D val="0"/>
            <c:extLst>
              <c:ext xmlns:c16="http://schemas.microsoft.com/office/drawing/2014/chart" uri="{C3380CC4-5D6E-409C-BE32-E72D297353CC}">
                <c16:uniqueId val="{000000B2-0F8C-4667-A7FB-D431AA1D6058}"/>
              </c:ext>
            </c:extLst>
          </c:dPt>
          <c:dPt>
            <c:idx val="11"/>
            <c:marker>
              <c:symbol val="diamond"/>
              <c:size val="10"/>
            </c:marker>
            <c:bubble3D val="0"/>
            <c:extLst>
              <c:ext xmlns:c16="http://schemas.microsoft.com/office/drawing/2014/chart" uri="{C3380CC4-5D6E-409C-BE32-E72D297353CC}">
                <c16:uniqueId val="{000000B3-0F8C-4667-A7FB-D431AA1D6058}"/>
              </c:ext>
            </c:extLst>
          </c:dPt>
          <c:dPt>
            <c:idx val="12"/>
            <c:marker>
              <c:symbol val="diamond"/>
              <c:size val="10"/>
            </c:marker>
            <c:bubble3D val="0"/>
            <c:extLst>
              <c:ext xmlns:c16="http://schemas.microsoft.com/office/drawing/2014/chart" uri="{C3380CC4-5D6E-409C-BE32-E72D297353CC}">
                <c16:uniqueId val="{000000B4-0F8C-4667-A7FB-D431AA1D6058}"/>
              </c:ext>
            </c:extLst>
          </c:dPt>
          <c:dLbls>
            <c:dLbl>
              <c:idx val="5"/>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AD-0F8C-4667-A7FB-D431AA1D6058}"/>
                </c:ext>
              </c:extLst>
            </c:dLbl>
            <c:dLbl>
              <c:idx val="6"/>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AE-0F8C-4667-A7FB-D431AA1D6058}"/>
                </c:ext>
              </c:extLst>
            </c:dLbl>
            <c:dLbl>
              <c:idx val="7"/>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AF-0F8C-4667-A7FB-D431AA1D6058}"/>
                </c:ext>
              </c:extLst>
            </c:dLbl>
            <c:dLbl>
              <c:idx val="9"/>
              <c:layout>
                <c:manualLayout>
                  <c:x val="0"/>
                  <c:y val="-3.3098209441128595E-2"/>
                </c:manualLayout>
              </c:layout>
              <c:numFmt formatCode="#,##0.0;&quot;-&quot;#,##0.0" sourceLinked="0"/>
              <c:spPr>
                <a:noFill/>
                <a:ln>
                  <a:noFill/>
                </a:ln>
              </c:spPr>
              <c:txPr>
                <a:bodyPr wrap="none"/>
                <a:lstStyle/>
                <a:p>
                  <a:pPr>
                    <a:defRPr sz="1000" kern="1200">
                      <a:solidFill>
                        <a:srgbClr val="000000"/>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B1-0F8C-4667-A7FB-D431AA1D605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xVal>
            <c:numRef>
              <c:f>Sheet1!$A$1:$M$1</c:f>
              <c:numCache>
                <c:formatCode>General</c:formatCode>
                <c:ptCount val="13"/>
                <c:pt idx="0">
                  <c:v>2007</c:v>
                </c:pt>
                <c:pt idx="1">
                  <c:v>2008</c:v>
                </c:pt>
                <c:pt idx="2">
                  <c:v>2009</c:v>
                </c:pt>
                <c:pt idx="3">
                  <c:v>2010</c:v>
                </c:pt>
                <c:pt idx="4">
                  <c:v>2011</c:v>
                </c:pt>
                <c:pt idx="5">
                  <c:v>2012</c:v>
                </c:pt>
                <c:pt idx="6">
                  <c:v>2013</c:v>
                </c:pt>
                <c:pt idx="7">
                  <c:v>2014</c:v>
                </c:pt>
                <c:pt idx="8">
                  <c:v>2015</c:v>
                </c:pt>
                <c:pt idx="9">
                  <c:v>2016</c:v>
                </c:pt>
                <c:pt idx="10">
                  <c:v>2017</c:v>
                </c:pt>
                <c:pt idx="11">
                  <c:v>2018</c:v>
                </c:pt>
                <c:pt idx="12">
                  <c:v>2019</c:v>
                </c:pt>
              </c:numCache>
            </c:numRef>
          </c:xVal>
          <c:yVal>
            <c:numRef>
              <c:f>Sheet1!$A$14:$M$14</c:f>
              <c:numCache>
                <c:formatCode>General</c:formatCode>
                <c:ptCount val="13"/>
                <c:pt idx="0">
                  <c:v>4.8</c:v>
                </c:pt>
                <c:pt idx="1">
                  <c:v>5.0999999999999996</c:v>
                </c:pt>
                <c:pt idx="2">
                  <c:v>5.0999999999999996</c:v>
                </c:pt>
                <c:pt idx="3">
                  <c:v>5.0999999999999996</c:v>
                </c:pt>
                <c:pt idx="4">
                  <c:v>5.0999999999999996</c:v>
                </c:pt>
                <c:pt idx="5">
                  <c:v>5.2</c:v>
                </c:pt>
                <c:pt idx="6">
                  <c:v>5.3</c:v>
                </c:pt>
                <c:pt idx="7">
                  <c:v>5.2</c:v>
                </c:pt>
                <c:pt idx="8">
                  <c:v>5.0999999999999996</c:v>
                </c:pt>
                <c:pt idx="9">
                  <c:v>5.0999999999999996</c:v>
                </c:pt>
                <c:pt idx="10">
                  <c:v>5</c:v>
                </c:pt>
                <c:pt idx="11">
                  <c:v>4.5</c:v>
                </c:pt>
                <c:pt idx="12">
                  <c:v>4.4000000000000004</c:v>
                </c:pt>
              </c:numCache>
            </c:numRef>
          </c:yVal>
          <c:smooth val="0"/>
          <c:extLst>
            <c:ext xmlns:c16="http://schemas.microsoft.com/office/drawing/2014/chart" uri="{C3380CC4-5D6E-409C-BE32-E72D297353CC}">
              <c16:uniqueId val="{000000B5-0F8C-4667-A7FB-D431AA1D6058}"/>
            </c:ext>
          </c:extLst>
        </c:ser>
        <c:dLbls>
          <c:showLegendKey val="0"/>
          <c:showVal val="0"/>
          <c:showCatName val="0"/>
          <c:showSerName val="0"/>
          <c:showPercent val="0"/>
          <c:showBubbleSize val="0"/>
        </c:dLbls>
        <c:axId val="1853392288"/>
        <c:axId val="1"/>
      </c:scatterChart>
      <c:valAx>
        <c:axId val="1853392288"/>
        <c:scaling>
          <c:orientation val="minMax"/>
          <c:max val="2019"/>
          <c:min val="2007"/>
        </c:scaling>
        <c:delete val="0"/>
        <c:axPos val="b"/>
        <c:majorGridlines>
          <c:spPr>
            <a:ln>
              <a:noFill/>
            </a:ln>
          </c:spPr>
        </c:majorGridlines>
        <c:numFmt formatCode="0;&quot;-&quot;0" sourceLinked="0"/>
        <c:majorTickMark val="out"/>
        <c:minorTickMark val="none"/>
        <c:tickLblPos val="nextTo"/>
        <c:spPr>
          <a:ln w="9525" algn="ctr">
            <a:solidFill>
              <a:srgbClr val="803C6B"/>
            </a:solidFill>
            <a:prstDash val="solid"/>
          </a:ln>
        </c:spPr>
        <c:txPr>
          <a:bodyPr wrap="none"/>
          <a:lstStyle/>
          <a:p>
            <a:pPr>
              <a:defRPr sz="1200" b="1" kern="1200">
                <a:solidFill>
                  <a:srgbClr val="000000"/>
                </a:solidFill>
                <a:latin typeface="Rockwell"/>
                <a:ea typeface="+mn-ea"/>
                <a:cs typeface="+mn-cs"/>
              </a:defRPr>
            </a:pPr>
            <a:endParaRPr lang="fi-FI"/>
          </a:p>
        </c:txPr>
        <c:crossAx val="1"/>
        <c:crosses val="min"/>
        <c:crossBetween val="midCat"/>
        <c:majorUnit val="1"/>
      </c:valAx>
      <c:valAx>
        <c:axId val="1"/>
        <c:scaling>
          <c:orientation val="minMax"/>
          <c:max val="44"/>
          <c:min val="0"/>
        </c:scaling>
        <c:delete val="0"/>
        <c:axPos val="l"/>
        <c:majorGridlines>
          <c:spPr>
            <a:ln w="3175" algn="ctr">
              <a:solidFill>
                <a:schemeClr val="tx1"/>
              </a:solidFill>
              <a:prstDash val="solid"/>
            </a:ln>
          </c:spPr>
        </c:majorGridlines>
        <c:numFmt formatCode="#,##0.0;&quot;-&quot;#,##0.0" sourceLinked="0"/>
        <c:majorTickMark val="out"/>
        <c:minorTickMark val="none"/>
        <c:tickLblPos val="nextTo"/>
        <c:spPr>
          <a:ln w="9525" algn="ctr">
            <a:solidFill>
              <a:schemeClr val="tx1"/>
            </a:solidFill>
            <a:prstDash val="solid"/>
          </a:ln>
        </c:spPr>
        <c:txPr>
          <a:bodyPr wrap="none"/>
          <a:lstStyle/>
          <a:p>
            <a:pPr>
              <a:defRPr sz="1200" b="1" kern="1200">
                <a:solidFill>
                  <a:srgbClr val="000000"/>
                </a:solidFill>
                <a:latin typeface="Rockwell"/>
                <a:ea typeface="+mn-ea"/>
                <a:cs typeface="+mn-cs"/>
              </a:defRPr>
            </a:pPr>
            <a:endParaRPr lang="fi-FI"/>
          </a:p>
        </c:txPr>
        <c:crossAx val="1853392288"/>
        <c:crosses val="min"/>
        <c:crossBetween val="midCat"/>
        <c:majorUnit val="2"/>
      </c:valAx>
    </c:plotArea>
    <c:plotVisOnly val="0"/>
    <c:dispBlanksAs val="gap"/>
    <c:showDLblsOverMax val="1"/>
  </c:chart>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9102540998378086E-2"/>
          <c:y val="4.0340285400658614E-2"/>
          <c:w val="0.96179491800324379"/>
          <c:h val="0.94538968166849613"/>
        </c:manualLayout>
      </c:layout>
      <c:barChart>
        <c:barDir val="bar"/>
        <c:grouping val="clustered"/>
        <c:varyColors val="0"/>
        <c:ser>
          <c:idx val="0"/>
          <c:order val="0"/>
          <c:spPr>
            <a:solidFill>
              <a:srgbClr val="F49C4D"/>
            </a:solidFill>
            <a:ln w="12700" algn="ctr">
              <a:solidFill>
                <a:schemeClr val="tx1"/>
              </a:solidFill>
              <a:prstDash val="solid"/>
            </a:ln>
          </c:spPr>
          <c:invertIfNegative val="0"/>
          <c:dLbls>
            <c:dLbl>
              <c:idx val="0"/>
              <c:layout>
                <c:manualLayout>
                  <c:x val="0.34943233014957648"/>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688-42CF-990A-A8DEBC3C2D0B}"/>
                </c:ext>
              </c:extLst>
            </c:dLbl>
            <c:dLbl>
              <c:idx val="1"/>
              <c:layout>
                <c:manualLayout>
                  <c:x val="0.16669670210848803"/>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688-42CF-990A-A8DEBC3C2D0B}"/>
                </c:ext>
              </c:extLst>
            </c:dLbl>
            <c:dLbl>
              <c:idx val="2"/>
              <c:layout>
                <c:manualLayout>
                  <c:x val="0.48423139304379165"/>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2688-42CF-990A-A8DEBC3C2D0B}"/>
                </c:ext>
              </c:extLst>
            </c:dLbl>
            <c:dLbl>
              <c:idx val="3"/>
              <c:layout>
                <c:manualLayout>
                  <c:x val="0.19913497927554513"/>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688-42CF-990A-A8DEBC3C2D0B}"/>
                </c:ext>
              </c:extLst>
            </c:dLbl>
            <c:dLbl>
              <c:idx val="4"/>
              <c:layout>
                <c:manualLayout>
                  <c:x val="0.17516669670210849"/>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2688-42CF-990A-A8DEBC3C2D0B}"/>
                </c:ext>
              </c:extLst>
            </c:dLbl>
            <c:dLbl>
              <c:idx val="5"/>
              <c:layout>
                <c:manualLayout>
                  <c:x val="0.29050279329608941"/>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2688-42CF-990A-A8DEBC3C2D0B}"/>
                </c:ext>
              </c:extLst>
            </c:dLbl>
            <c:dLbl>
              <c:idx val="6"/>
              <c:layout>
                <c:manualLayout>
                  <c:x val="0.13407821229050279"/>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2688-42CF-990A-A8DEBC3C2D0B}"/>
                </c:ext>
              </c:extLst>
            </c:dLbl>
            <c:dLbl>
              <c:idx val="7"/>
              <c:layout>
                <c:manualLayout>
                  <c:x val="0.4770228870066679"/>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2688-42CF-990A-A8DEBC3C2D0B}"/>
                </c:ext>
              </c:extLst>
            </c:dLbl>
            <c:dLbl>
              <c:idx val="8"/>
              <c:layout>
                <c:manualLayout>
                  <c:x val="-2.342764462065237E-3"/>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2688-42CF-990A-A8DEBC3C2D0B}"/>
                </c:ext>
              </c:extLst>
            </c:dLbl>
            <c:dLbl>
              <c:idx val="9"/>
              <c:layout>
                <c:manualLayout>
                  <c:x val="2.1805730762299514E-2"/>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2688-42CF-990A-A8DEBC3C2D0B}"/>
                </c:ext>
              </c:extLst>
            </c:dLbl>
            <c:dLbl>
              <c:idx val="10"/>
              <c:layout>
                <c:manualLayout>
                  <c:x val="8.4519733285276621E-2"/>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2688-42CF-990A-A8DEBC3C2D0B}"/>
                </c:ext>
              </c:extLst>
            </c:dLbl>
            <c:dLbl>
              <c:idx val="11"/>
              <c:layout>
                <c:manualLayout>
                  <c:x val="0.14993692557217517"/>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2688-42CF-990A-A8DEBC3C2D0B}"/>
                </c:ext>
              </c:extLst>
            </c:dLbl>
            <c:dLbl>
              <c:idx val="12"/>
              <c:layout>
                <c:manualLayout>
                  <c:x val="6.6498468192467117E-2"/>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2688-42CF-990A-A8DEBC3C2D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Sheet1!$A$1:$M$1</c:f>
              <c:numCache>
                <c:formatCode>General</c:formatCode>
                <c:ptCount val="13"/>
                <c:pt idx="0">
                  <c:v>28</c:v>
                </c:pt>
                <c:pt idx="1">
                  <c:v>12.8</c:v>
                </c:pt>
                <c:pt idx="2">
                  <c:v>39.200000000000003</c:v>
                </c:pt>
                <c:pt idx="3">
                  <c:v>15.5</c:v>
                </c:pt>
                <c:pt idx="4">
                  <c:v>13.5</c:v>
                </c:pt>
                <c:pt idx="5">
                  <c:v>23.1</c:v>
                </c:pt>
                <c:pt idx="6">
                  <c:v>10.1</c:v>
                </c:pt>
                <c:pt idx="7">
                  <c:v>38.6</c:v>
                </c:pt>
                <c:pt idx="8">
                  <c:v>0.1</c:v>
                </c:pt>
                <c:pt idx="9">
                  <c:v>1.1000000000000001</c:v>
                </c:pt>
                <c:pt idx="10">
                  <c:v>6.3</c:v>
                </c:pt>
                <c:pt idx="11">
                  <c:v>11.4</c:v>
                </c:pt>
                <c:pt idx="12">
                  <c:v>4.8</c:v>
                </c:pt>
              </c:numCache>
            </c:numRef>
          </c:val>
          <c:extLst>
            <c:ext xmlns:c16="http://schemas.microsoft.com/office/drawing/2014/chart" uri="{C3380CC4-5D6E-409C-BE32-E72D297353CC}">
              <c16:uniqueId val="{0000000D-2688-42CF-990A-A8DEBC3C2D0B}"/>
            </c:ext>
          </c:extLst>
        </c:ser>
        <c:ser>
          <c:idx val="1"/>
          <c:order val="1"/>
          <c:spPr>
            <a:solidFill>
              <a:srgbClr val="ADFD66"/>
            </a:solidFill>
            <a:ln w="12700" algn="ctr">
              <a:solidFill>
                <a:schemeClr val="tx1"/>
              </a:solidFill>
              <a:prstDash val="solid"/>
            </a:ln>
          </c:spPr>
          <c:invertIfNegative val="0"/>
          <c:dLbls>
            <c:dLbl>
              <c:idx val="0"/>
              <c:layout>
                <c:manualLayout>
                  <c:x val="0.14633267255361326"/>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2688-42CF-990A-A8DEBC3C2D0B}"/>
                </c:ext>
              </c:extLst>
            </c:dLbl>
            <c:dLbl>
              <c:idx val="1"/>
              <c:layout>
                <c:manualLayout>
                  <c:x val="8.2176968823211391E-2"/>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2688-42CF-990A-A8DEBC3C2D0B}"/>
                </c:ext>
              </c:extLst>
            </c:dLbl>
            <c:dLbl>
              <c:idx val="2"/>
              <c:layout>
                <c:manualLayout>
                  <c:x val="0.25337898720490176"/>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2688-42CF-990A-A8DEBC3C2D0B}"/>
                </c:ext>
              </c:extLst>
            </c:dLbl>
            <c:dLbl>
              <c:idx val="3"/>
              <c:layout>
                <c:manualLayout>
                  <c:x val="0.12939268336637233"/>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2688-42CF-990A-A8DEBC3C2D0B}"/>
                </c:ext>
              </c:extLst>
            </c:dLbl>
            <c:dLbl>
              <c:idx val="4"/>
              <c:layout>
                <c:manualLayout>
                  <c:x val="0.3085240583888989"/>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2688-42CF-990A-A8DEBC3C2D0B}"/>
                </c:ext>
              </c:extLst>
            </c:dLbl>
            <c:dLbl>
              <c:idx val="5"/>
              <c:layout>
                <c:manualLayout>
                  <c:x val="0.19553072625698323"/>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2688-42CF-990A-A8DEBC3C2D0B}"/>
                </c:ext>
              </c:extLst>
            </c:dLbl>
            <c:dLbl>
              <c:idx val="6"/>
              <c:layout>
                <c:manualLayout>
                  <c:x val="0.12182375202739232"/>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2688-42CF-990A-A8DEBC3C2D0B}"/>
                </c:ext>
              </c:extLst>
            </c:dLbl>
            <c:dLbl>
              <c:idx val="7"/>
              <c:layout>
                <c:manualLayout>
                  <c:x val="0.37358082537394127"/>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2688-42CF-990A-A8DEBC3C2D0B}"/>
                </c:ext>
              </c:extLst>
            </c:dLbl>
            <c:dLbl>
              <c:idx val="8"/>
              <c:layout>
                <c:manualLayout>
                  <c:x val="-2.342764462065237E-3"/>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2688-42CF-990A-A8DEBC3C2D0B}"/>
                </c:ext>
              </c:extLst>
            </c:dLbl>
            <c:dLbl>
              <c:idx val="9"/>
              <c:layout>
                <c:manualLayout>
                  <c:x val="1.4417012074247611E-2"/>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2688-42CF-990A-A8DEBC3C2D0B}"/>
                </c:ext>
              </c:extLst>
            </c:dLbl>
            <c:dLbl>
              <c:idx val="10"/>
              <c:layout>
                <c:manualLayout>
                  <c:x val="7.3706974229590924E-2"/>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2688-42CF-990A-A8DEBC3C2D0B}"/>
                </c:ext>
              </c:extLst>
            </c:dLbl>
            <c:dLbl>
              <c:idx val="11"/>
              <c:layout>
                <c:manualLayout>
                  <c:x val="0.10145972247251757"/>
                  <c:y val="8.2327113062568603E-4"/>
                </c:manualLayout>
              </c:layout>
              <c:numFmt formatCode="#,##0;&quot;-&quot;#,##0" sourceLinked="0"/>
              <c:spPr>
                <a:noFill/>
                <a:ln>
                  <a:noFill/>
                </a:ln>
              </c:spPr>
              <c:txPr>
                <a:bodyPr wrap="none"/>
                <a:lstStyle/>
                <a:p>
                  <a:pPr>
                    <a:defRPr sz="1000" b="1" kern="1200">
                      <a:solidFill>
                        <a:schemeClr val="tx1"/>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2688-42CF-990A-A8DEBC3C2D0B}"/>
                </c:ext>
              </c:extLst>
            </c:dLbl>
            <c:dLbl>
              <c:idx val="12"/>
              <c:layout>
                <c:manualLayout>
                  <c:x val="6.1812939268336635E-2"/>
                  <c:y val="8.2327113062568603E-4"/>
                </c:manualLayout>
              </c:layout>
              <c:numFmt formatCode="#,##0;&quot;-&quot;#,##0" sourceLinked="0"/>
              <c:spPr>
                <a:noFill/>
                <a:ln>
                  <a:noFill/>
                </a:ln>
              </c:spPr>
              <c:txPr>
                <a:bodyPr wrap="none"/>
                <a:lstStyle/>
                <a:p>
                  <a:pPr>
                    <a:defRPr sz="10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2688-42CF-990A-A8DEBC3C2D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Sheet1!$A$2:$M$2</c:f>
              <c:numCache>
                <c:formatCode>General</c:formatCode>
                <c:ptCount val="13"/>
                <c:pt idx="0">
                  <c:v>11.1</c:v>
                </c:pt>
                <c:pt idx="1">
                  <c:v>6.1</c:v>
                </c:pt>
                <c:pt idx="2">
                  <c:v>20</c:v>
                </c:pt>
                <c:pt idx="3">
                  <c:v>9.6999999999999993</c:v>
                </c:pt>
                <c:pt idx="4">
                  <c:v>24.6</c:v>
                </c:pt>
                <c:pt idx="5">
                  <c:v>15.2</c:v>
                </c:pt>
                <c:pt idx="6">
                  <c:v>9.4</c:v>
                </c:pt>
                <c:pt idx="7">
                  <c:v>30</c:v>
                </c:pt>
                <c:pt idx="8">
                  <c:v>0.1</c:v>
                </c:pt>
                <c:pt idx="9">
                  <c:v>0.8</c:v>
                </c:pt>
                <c:pt idx="10">
                  <c:v>5.4</c:v>
                </c:pt>
                <c:pt idx="11">
                  <c:v>7.7</c:v>
                </c:pt>
                <c:pt idx="12">
                  <c:v>4.4000000000000004</c:v>
                </c:pt>
              </c:numCache>
            </c:numRef>
          </c:val>
          <c:extLst>
            <c:ext xmlns:c16="http://schemas.microsoft.com/office/drawing/2014/chart" uri="{C3380CC4-5D6E-409C-BE32-E72D297353CC}">
              <c16:uniqueId val="{0000001B-2688-42CF-990A-A8DEBC3C2D0B}"/>
            </c:ext>
          </c:extLst>
        </c:ser>
        <c:dLbls>
          <c:showLegendKey val="0"/>
          <c:showVal val="0"/>
          <c:showCatName val="0"/>
          <c:showSerName val="0"/>
          <c:showPercent val="0"/>
          <c:showBubbleSize val="0"/>
        </c:dLbls>
        <c:gapWidth val="80"/>
        <c:axId val="1853277472"/>
        <c:axId val="1"/>
      </c:barChart>
      <c:catAx>
        <c:axId val="1853277472"/>
        <c:scaling>
          <c:orientation val="maxMin"/>
        </c:scaling>
        <c:delete val="0"/>
        <c:axPos val="l"/>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40"/>
          <c:min val="0"/>
        </c:scaling>
        <c:delete val="0"/>
        <c:axPos val="t"/>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kern="1200">
                <a:solidFill>
                  <a:srgbClr val="000000"/>
                </a:solidFill>
                <a:latin typeface="Rockwell"/>
                <a:ea typeface="+mn-ea"/>
                <a:cs typeface="+mn-cs"/>
                <a:sym typeface="Gill Sans MT"/>
              </a:defRPr>
            </a:pPr>
            <a:endParaRPr lang="fi-FI"/>
          </a:p>
        </c:txPr>
        <c:crossAx val="1853277472"/>
        <c:crosses val="min"/>
        <c:crossBetween val="between"/>
        <c:majorUnit val="1"/>
      </c:valAx>
    </c:plotArea>
    <c:plotVisOnly val="0"/>
    <c:dispBlanksAs val="gap"/>
    <c:showDLblsOverMax val="1"/>
  </c:chart>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6842105263157891E-2"/>
          <c:y val="1.5485407980941036E-2"/>
          <c:w val="0.95486443381180219"/>
          <c:h val="0.96873138773079215"/>
        </c:manualLayout>
      </c:layout>
      <c:barChart>
        <c:barDir val="col"/>
        <c:grouping val="stacked"/>
        <c:varyColors val="0"/>
        <c:ser>
          <c:idx val="0"/>
          <c:order val="0"/>
          <c:spPr>
            <a:solidFill>
              <a:srgbClr val="6F8DB9"/>
            </a:solidFill>
            <a:ln w="9525" algn="ctr">
              <a:solidFill>
                <a:srgbClr val="000000"/>
              </a:solidFill>
              <a:prstDash val="solid"/>
            </a:ln>
          </c:spPr>
          <c:invertIfNegative val="0"/>
          <c:dLbls>
            <c:dLbl>
              <c:idx val="0"/>
              <c:layout>
                <c:manualLayout>
                  <c:x val="0"/>
                  <c:y val="-0.47230494341870161"/>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02F-4363-B2B5-69197AAFA93D}"/>
                </c:ext>
              </c:extLst>
            </c:dLbl>
            <c:dLbl>
              <c:idx val="1"/>
              <c:layout>
                <c:manualLayout>
                  <c:x val="0"/>
                  <c:y val="-0.44460988683740321"/>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02F-4363-B2B5-69197AAFA93D}"/>
                </c:ext>
              </c:extLst>
            </c:dLbl>
            <c:dLbl>
              <c:idx val="2"/>
              <c:layout>
                <c:manualLayout>
                  <c:x val="0"/>
                  <c:y val="-0.4216795711733174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02F-4363-B2B5-69197AAFA93D}"/>
                </c:ext>
              </c:extLst>
            </c:dLbl>
            <c:dLbl>
              <c:idx val="3"/>
              <c:layout>
                <c:manualLayout>
                  <c:x val="0"/>
                  <c:y val="-0.4863013698630137"/>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02F-4363-B2B5-69197AAFA93D}"/>
                </c:ext>
              </c:extLst>
            </c:dLbl>
            <c:dLbl>
              <c:idx val="4"/>
              <c:layout>
                <c:manualLayout>
                  <c:x val="0"/>
                  <c:y val="-0.4353782013103037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02F-4363-B2B5-69197AAFA93D}"/>
                </c:ext>
              </c:extLst>
            </c:dLbl>
            <c:dLbl>
              <c:idx val="5"/>
              <c:layout>
                <c:manualLayout>
                  <c:x val="0"/>
                  <c:y val="-0.4216795711733174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02F-4363-B2B5-69197AAFA93D}"/>
                </c:ext>
              </c:extLst>
            </c:dLbl>
            <c:dLbl>
              <c:idx val="6"/>
              <c:layout>
                <c:manualLayout>
                  <c:x val="0"/>
                  <c:y val="-0.4076831447290053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02F-4363-B2B5-69197AAFA93D}"/>
                </c:ext>
              </c:extLst>
            </c:dLbl>
            <c:dLbl>
              <c:idx val="7"/>
              <c:layout>
                <c:manualLayout>
                  <c:x val="0"/>
                  <c:y val="-0.3939845145920190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02F-4363-B2B5-69197AAFA93D}"/>
                </c:ext>
              </c:extLst>
            </c:dLbl>
            <c:dLbl>
              <c:idx val="8"/>
              <c:layout>
                <c:manualLayout>
                  <c:x val="0"/>
                  <c:y val="-0.37552114353782012"/>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02F-4363-B2B5-69197AAFA93D}"/>
                </c:ext>
              </c:extLst>
            </c:dLbl>
            <c:dLbl>
              <c:idx val="9"/>
              <c:layout>
                <c:manualLayout>
                  <c:x val="0"/>
                  <c:y val="-0.4076831447290053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02F-4363-B2B5-69197AAFA93D}"/>
                </c:ext>
              </c:extLst>
            </c:dLbl>
            <c:dLbl>
              <c:idx val="10"/>
              <c:layout>
                <c:manualLayout>
                  <c:x val="0"/>
                  <c:y val="-0.4076831447290053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02F-4363-B2B5-69197AAFA93D}"/>
                </c:ext>
              </c:extLst>
            </c:dLbl>
            <c:dLbl>
              <c:idx val="11"/>
              <c:layout>
                <c:manualLayout>
                  <c:x val="0"/>
                  <c:y val="-0.41244788564621798"/>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902F-4363-B2B5-69197AAFA93D}"/>
                </c:ext>
              </c:extLst>
            </c:dLbl>
            <c:dLbl>
              <c:idx val="12"/>
              <c:layout>
                <c:manualLayout>
                  <c:x val="0"/>
                  <c:y val="-0.37105419892793329"/>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902F-4363-B2B5-69197AAFA93D}"/>
                </c:ext>
              </c:extLst>
            </c:dLbl>
            <c:dLbl>
              <c:idx val="15"/>
              <c:layout>
                <c:manualLayout>
                  <c:x val="0"/>
                  <c:y val="-0.30166765932102441"/>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902F-4363-B2B5-69197AAFA93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Sheet1!$A$1:$P$1</c:f>
              <c:numCache>
                <c:formatCode>General</c:formatCode>
                <c:ptCount val="16"/>
                <c:pt idx="0">
                  <c:v>9.9</c:v>
                </c:pt>
                <c:pt idx="1">
                  <c:v>9.3000000000000007</c:v>
                </c:pt>
                <c:pt idx="2">
                  <c:v>8.8000000000000007</c:v>
                </c:pt>
                <c:pt idx="3">
                  <c:v>10.199999999999999</c:v>
                </c:pt>
                <c:pt idx="4">
                  <c:v>9.1</c:v>
                </c:pt>
                <c:pt idx="5">
                  <c:v>8.8000000000000007</c:v>
                </c:pt>
                <c:pt idx="6">
                  <c:v>8.5</c:v>
                </c:pt>
                <c:pt idx="7">
                  <c:v>8.1999999999999993</c:v>
                </c:pt>
                <c:pt idx="8">
                  <c:v>7.8</c:v>
                </c:pt>
                <c:pt idx="9">
                  <c:v>8.5</c:v>
                </c:pt>
                <c:pt idx="10">
                  <c:v>8.5</c:v>
                </c:pt>
                <c:pt idx="11">
                  <c:v>8.6</c:v>
                </c:pt>
                <c:pt idx="12">
                  <c:v>7.7</c:v>
                </c:pt>
                <c:pt idx="15">
                  <c:v>6.2</c:v>
                </c:pt>
              </c:numCache>
            </c:numRef>
          </c:val>
          <c:extLst>
            <c:ext xmlns:c16="http://schemas.microsoft.com/office/drawing/2014/chart" uri="{C3380CC4-5D6E-409C-BE32-E72D297353CC}">
              <c16:uniqueId val="{0000000E-902F-4363-B2B5-69197AAFA93D}"/>
            </c:ext>
          </c:extLst>
        </c:ser>
        <c:dLbls>
          <c:showLegendKey val="0"/>
          <c:showVal val="0"/>
          <c:showCatName val="0"/>
          <c:showSerName val="0"/>
          <c:showPercent val="0"/>
          <c:showBubbleSize val="0"/>
        </c:dLbls>
        <c:gapWidth val="80"/>
        <c:overlap val="100"/>
        <c:axId val="1835770160"/>
        <c:axId val="1"/>
      </c:barChart>
      <c:catAx>
        <c:axId val="183577016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10.5"/>
          <c:min val="0"/>
        </c:scaling>
        <c:delete val="0"/>
        <c:axPos val="l"/>
        <c:majorGridlines>
          <c:spPr>
            <a:ln>
              <a:noFill/>
            </a:ln>
          </c:spPr>
        </c:majorGridlines>
        <c:numFmt formatCode="#,##0.0;&quot;-&quot;#,##0.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Gill Sans MT"/>
                <a:cs typeface="Gill Sans MT"/>
                <a:sym typeface="Gill Sans MT"/>
              </a:defRPr>
            </a:pPr>
            <a:endParaRPr lang="fi-FI"/>
          </a:p>
        </c:txPr>
        <c:crossAx val="1835770160"/>
        <c:crosses val="min"/>
        <c:crossBetween val="between"/>
        <c:majorUnit val="0.5"/>
      </c:valAx>
    </c:plotArea>
    <c:plotVisOnly val="0"/>
    <c:dispBlanksAs val="gap"/>
    <c:showDLblsOverMax val="1"/>
  </c:chart>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7164266823391122E-2"/>
          <c:y val="2.1527777777777778E-2"/>
          <c:w val="0.94519541580957978"/>
          <c:h val="0.95694444444444449"/>
        </c:manualLayout>
      </c:layout>
      <c:barChart>
        <c:barDir val="col"/>
        <c:grouping val="stacked"/>
        <c:varyColors val="0"/>
        <c:ser>
          <c:idx val="0"/>
          <c:order val="0"/>
          <c:spPr>
            <a:solidFill>
              <a:schemeClr val="accent2"/>
            </a:solidFill>
            <a:ln w="12700" algn="ctr">
              <a:solidFill>
                <a:schemeClr val="tx1"/>
              </a:solidFill>
              <a:prstDash val="solid"/>
            </a:ln>
          </c:spPr>
          <c:invertIfNegative val="0"/>
          <c:dPt>
            <c:idx val="2"/>
            <c:invertIfNegative val="0"/>
            <c:bubble3D val="0"/>
            <c:spPr>
              <a:solidFill>
                <a:schemeClr val="accent1"/>
              </a:solidFill>
              <a:ln w="12700" algn="ctr">
                <a:solidFill>
                  <a:schemeClr val="tx1"/>
                </a:solidFill>
                <a:prstDash val="solid"/>
              </a:ln>
            </c:spPr>
            <c:extLst>
              <c:ext xmlns:c16="http://schemas.microsoft.com/office/drawing/2014/chart" uri="{C3380CC4-5D6E-409C-BE32-E72D297353CC}">
                <c16:uniqueId val="{00000000-41C5-4F11-9030-4203CA0B46AE}"/>
              </c:ext>
            </c:extLst>
          </c:dPt>
          <c:dPt>
            <c:idx val="3"/>
            <c:invertIfNegative val="0"/>
            <c:bubble3D val="0"/>
            <c:spPr>
              <a:solidFill>
                <a:schemeClr val="accent2"/>
              </a:solidFill>
              <a:ln>
                <a:noFill/>
              </a:ln>
            </c:spPr>
            <c:extLst>
              <c:ext xmlns:c16="http://schemas.microsoft.com/office/drawing/2014/chart" uri="{C3380CC4-5D6E-409C-BE32-E72D297353CC}">
                <c16:uniqueId val="{00000001-41C5-4F11-9030-4203CA0B46AE}"/>
              </c:ext>
            </c:extLst>
          </c:dPt>
          <c:dPt>
            <c:idx val="5"/>
            <c:invertIfNegative val="0"/>
            <c:bubble3D val="0"/>
            <c:spPr>
              <a:solidFill>
                <a:srgbClr val="FEF181"/>
              </a:solidFill>
              <a:ln w="12700" algn="ctr">
                <a:solidFill>
                  <a:schemeClr val="tx1"/>
                </a:solidFill>
                <a:prstDash val="solid"/>
              </a:ln>
            </c:spPr>
            <c:extLst>
              <c:ext xmlns:c16="http://schemas.microsoft.com/office/drawing/2014/chart" uri="{C3380CC4-5D6E-409C-BE32-E72D297353CC}">
                <c16:uniqueId val="{00000002-41C5-4F11-9030-4203CA0B46AE}"/>
              </c:ext>
            </c:extLst>
          </c:dPt>
          <c:dPt>
            <c:idx val="6"/>
            <c:invertIfNegative val="0"/>
            <c:bubble3D val="0"/>
            <c:spPr>
              <a:solidFill>
                <a:srgbClr val="C30C3E"/>
              </a:solidFill>
              <a:ln w="12700" algn="ctr">
                <a:solidFill>
                  <a:schemeClr val="tx1"/>
                </a:solidFill>
                <a:prstDash val="solid"/>
              </a:ln>
            </c:spPr>
            <c:extLst>
              <c:ext xmlns:c16="http://schemas.microsoft.com/office/drawing/2014/chart" uri="{C3380CC4-5D6E-409C-BE32-E72D297353CC}">
                <c16:uniqueId val="{00000003-41C5-4F11-9030-4203CA0B46AE}"/>
              </c:ext>
            </c:extLst>
          </c:dPt>
          <c:dLbls>
            <c:dLbl>
              <c:idx val="1"/>
              <c:layout>
                <c:manualLayout>
                  <c:x val="0"/>
                  <c:y val="-2.4305555555555556E-2"/>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1C5-4F11-9030-4203CA0B46AE}"/>
                </c:ext>
              </c:extLst>
            </c:dLbl>
            <c:dLbl>
              <c:idx val="2"/>
              <c:layout>
                <c:manualLayout>
                  <c:x val="0"/>
                  <c:y val="-0.140625"/>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1C5-4F11-9030-4203CA0B46A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197</c:v>
                </c:pt>
                <c:pt idx="1">
                  <c:v>11</c:v>
                </c:pt>
                <c:pt idx="2">
                  <c:v>497</c:v>
                </c:pt>
                <c:pt idx="3">
                  <c:v>8</c:v>
                </c:pt>
                <c:pt idx="5">
                  <c:v>1476</c:v>
                </c:pt>
                <c:pt idx="6">
                  <c:v>1973</c:v>
                </c:pt>
              </c:numCache>
            </c:numRef>
          </c:val>
          <c:extLst>
            <c:ext xmlns:c16="http://schemas.microsoft.com/office/drawing/2014/chart" uri="{C3380CC4-5D6E-409C-BE32-E72D297353CC}">
              <c16:uniqueId val="{00000005-41C5-4F11-9030-4203CA0B46AE}"/>
            </c:ext>
          </c:extLst>
        </c:ser>
        <c:ser>
          <c:idx val="1"/>
          <c:order val="1"/>
          <c:spPr>
            <a:solidFill>
              <a:schemeClr val="accent1"/>
            </a:solidFill>
            <a:ln w="12700" algn="ctr">
              <a:solidFill>
                <a:schemeClr val="tx1"/>
              </a:solidFill>
              <a:prstDash val="solid"/>
            </a:ln>
          </c:spPr>
          <c:invertIfNegative val="0"/>
          <c:val>
            <c:numRef>
              <c:f>Sheet1!$A$2:$G$2</c:f>
              <c:numCache>
                <c:formatCode>General</c:formatCode>
                <c:ptCount val="7"/>
                <c:pt idx="0">
                  <c:v>586</c:v>
                </c:pt>
                <c:pt idx="3">
                  <c:v>177</c:v>
                </c:pt>
              </c:numCache>
            </c:numRef>
          </c:val>
          <c:extLst>
            <c:ext xmlns:c16="http://schemas.microsoft.com/office/drawing/2014/chart" uri="{C3380CC4-5D6E-409C-BE32-E72D297353CC}">
              <c16:uniqueId val="{00000006-41C5-4F11-9030-4203CA0B46AE}"/>
            </c:ext>
          </c:extLst>
        </c:ser>
        <c:dLbls>
          <c:showLegendKey val="0"/>
          <c:showVal val="0"/>
          <c:showCatName val="0"/>
          <c:showSerName val="0"/>
          <c:showPercent val="0"/>
          <c:showBubbleSize val="0"/>
        </c:dLbls>
        <c:gapWidth val="80"/>
        <c:overlap val="100"/>
        <c:axId val="74934880"/>
        <c:axId val="1"/>
      </c:barChart>
      <c:catAx>
        <c:axId val="7493488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000"/>
          <c:min val="0"/>
        </c:scaling>
        <c:delete val="0"/>
        <c:axPos val="l"/>
        <c:majorGridlines>
          <c:spPr>
            <a:ln w="3175" algn="ctr">
              <a:solidFill>
                <a:schemeClr val="tx1"/>
              </a:solidFill>
              <a:prstDash val="solid"/>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000" kern="1200">
                <a:solidFill>
                  <a:schemeClr val="tx1"/>
                </a:solidFill>
                <a:latin typeface="Gill Sans MT"/>
                <a:ea typeface="Gill Sans MT"/>
                <a:cs typeface="Gill Sans MT"/>
                <a:sym typeface="Gill Sans MT"/>
              </a:defRPr>
            </a:pPr>
            <a:endParaRPr lang="fi-FI"/>
          </a:p>
        </c:txPr>
        <c:crossAx val="74934880"/>
        <c:crosses val="min"/>
        <c:crossBetween val="between"/>
        <c:majorUnit val="100"/>
      </c:valAx>
    </c:plotArea>
    <c:plotVisOnly val="0"/>
    <c:dispBlanksAs val="gap"/>
    <c:showDLblsOverMax val="1"/>
  </c:chart>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8877605558524859E-2"/>
          <c:y val="2.7296587926509186E-2"/>
          <c:w val="0.87332977017637625"/>
          <c:h val="0.94488188976377951"/>
        </c:manualLayout>
      </c:layout>
      <c:barChart>
        <c:barDir val="col"/>
        <c:grouping val="clustered"/>
        <c:varyColors val="0"/>
        <c:ser>
          <c:idx val="0"/>
          <c:order val="0"/>
          <c:spPr>
            <a:solidFill>
              <a:srgbClr val="EBFD0B"/>
            </a:solidFill>
            <a:ln w="12700" algn="ctr">
              <a:solidFill>
                <a:schemeClr val="tx1"/>
              </a:solidFill>
              <a:prstDash val="solid"/>
            </a:ln>
          </c:spPr>
          <c:invertIfNegative val="0"/>
          <c:dLbls>
            <c:dLbl>
              <c:idx val="0"/>
              <c:layout>
                <c:manualLayout>
                  <c:x val="0"/>
                  <c:y val="-3.6745406824146981E-2"/>
                </c:manualLayout>
              </c:layout>
              <c:numFmt formatCode="#,##0;&quot;-&quot;#,##0" sourceLinked="0"/>
              <c:spPr>
                <a:noFill/>
                <a:ln>
                  <a:noFill/>
                </a:ln>
              </c:spPr>
              <c:txPr>
                <a:bodyPr wrap="none"/>
                <a:lstStyle/>
                <a:p>
                  <a:pPr>
                    <a:defRPr sz="11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025-4C71-BE6F-658255977FF5}"/>
                </c:ext>
              </c:extLst>
            </c:dLbl>
            <c:dLbl>
              <c:idx val="1"/>
              <c:layout>
                <c:manualLayout>
                  <c:x val="0"/>
                  <c:y val="-8.9238845144356954E-2"/>
                </c:manualLayout>
              </c:layout>
              <c:numFmt formatCode="#,##0;&quot;-&quot;#,##0" sourceLinked="0"/>
              <c:spPr>
                <a:noFill/>
                <a:ln>
                  <a:noFill/>
                </a:ln>
              </c:spPr>
              <c:txPr>
                <a:bodyPr wrap="none"/>
                <a:lstStyle/>
                <a:p>
                  <a:pPr>
                    <a:defRPr sz="1100" kern="1200">
                      <a:solidFill>
                        <a:schemeClr val="tx2"/>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025-4C71-BE6F-658255977FF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5</c:v>
                </c:pt>
                <c:pt idx="1">
                  <c:v>11</c:v>
                </c:pt>
              </c:numCache>
            </c:numRef>
          </c:val>
          <c:extLst>
            <c:ext xmlns:c16="http://schemas.microsoft.com/office/drawing/2014/chart" uri="{C3380CC4-5D6E-409C-BE32-E72D297353CC}">
              <c16:uniqueId val="{00000002-9025-4C71-BE6F-658255977FF5}"/>
            </c:ext>
          </c:extLst>
        </c:ser>
        <c:ser>
          <c:idx val="1"/>
          <c:order val="1"/>
          <c:spPr>
            <a:solidFill>
              <a:srgbClr val="6F8DB9"/>
            </a:solidFill>
            <a:ln w="12700" algn="ctr">
              <a:solidFill>
                <a:schemeClr val="tx1"/>
              </a:solidFill>
              <a:prstDash val="solid"/>
            </a:ln>
          </c:spPr>
          <c:invertIfNegative val="0"/>
          <c:dLbls>
            <c:dLbl>
              <c:idx val="0"/>
              <c:layout>
                <c:manualLayout>
                  <c:x val="0"/>
                  <c:y val="-0.17847769028871391"/>
                </c:manualLayout>
              </c:layout>
              <c:numFmt formatCode="#,##0;&quot;-&quot;#,##0" sourceLinked="0"/>
              <c:spPr>
                <a:noFill/>
                <a:ln>
                  <a:noFill/>
                </a:ln>
              </c:spPr>
              <c:txPr>
                <a:bodyPr wrap="none"/>
                <a:lstStyle/>
                <a:p>
                  <a:pPr>
                    <a:defRPr sz="11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025-4C71-BE6F-658255977FF5}"/>
                </c:ext>
              </c:extLst>
            </c:dLbl>
            <c:dLbl>
              <c:idx val="1"/>
              <c:layout>
                <c:manualLayout>
                  <c:x val="0"/>
                  <c:y val="-0.47244094488188976"/>
                </c:manualLayout>
              </c:layout>
              <c:numFmt formatCode="#,##0;&quot;-&quot;#,##0" sourceLinked="0"/>
              <c:spPr>
                <a:noFill/>
                <a:ln>
                  <a:noFill/>
                </a:ln>
              </c:spPr>
              <c:txPr>
                <a:bodyPr wrap="none"/>
                <a:lstStyle/>
                <a:p>
                  <a:pPr>
                    <a:defRPr sz="1100" kern="1200">
                      <a:solidFill>
                        <a:schemeClr val="tx2"/>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025-4C71-BE6F-658255977FF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Sheet1!$A$2:$B$2</c:f>
              <c:numCache>
                <c:formatCode>General</c:formatCode>
                <c:ptCount val="2"/>
                <c:pt idx="0">
                  <c:v>29</c:v>
                </c:pt>
                <c:pt idx="1">
                  <c:v>88</c:v>
                </c:pt>
              </c:numCache>
            </c:numRef>
          </c:val>
          <c:extLst>
            <c:ext xmlns:c16="http://schemas.microsoft.com/office/drawing/2014/chart" uri="{C3380CC4-5D6E-409C-BE32-E72D297353CC}">
              <c16:uniqueId val="{00000005-9025-4C71-BE6F-658255977FF5}"/>
            </c:ext>
          </c:extLst>
        </c:ser>
        <c:ser>
          <c:idx val="2"/>
          <c:order val="2"/>
          <c:spPr>
            <a:solidFill>
              <a:srgbClr val="ADFD66"/>
            </a:solidFill>
            <a:ln w="12700" algn="ctr">
              <a:solidFill>
                <a:schemeClr val="tx1"/>
              </a:solidFill>
              <a:prstDash val="solid"/>
            </a:ln>
          </c:spPr>
          <c:invertIfNegative val="0"/>
          <c:dLbls>
            <c:dLbl>
              <c:idx val="0"/>
              <c:layout>
                <c:manualLayout>
                  <c:x val="0"/>
                  <c:y val="-0.10446194225721785"/>
                </c:manualLayout>
              </c:layout>
              <c:numFmt formatCode="#,##0;&quot;-&quot;#,##0" sourceLinked="0"/>
              <c:spPr>
                <a:noFill/>
                <a:ln>
                  <a:noFill/>
                </a:ln>
              </c:spPr>
              <c:txPr>
                <a:bodyPr wrap="none"/>
                <a:lstStyle/>
                <a:p>
                  <a:pPr>
                    <a:defRPr sz="11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025-4C71-BE6F-658255977FF5}"/>
                </c:ext>
              </c:extLst>
            </c:dLbl>
            <c:dLbl>
              <c:idx val="1"/>
              <c:layout>
                <c:manualLayout>
                  <c:x val="0"/>
                  <c:y val="-0.14908136482939632"/>
                </c:manualLayout>
              </c:layout>
              <c:numFmt formatCode="#,##0;&quot;-&quot;#,##0" sourceLinked="0"/>
              <c:spPr>
                <a:noFill/>
                <a:ln>
                  <a:noFill/>
                </a:ln>
              </c:spPr>
              <c:txPr>
                <a:bodyPr wrap="none"/>
                <a:lstStyle/>
                <a:p>
                  <a:pPr>
                    <a:defRPr sz="1100" kern="1200">
                      <a:solidFill>
                        <a:schemeClr val="tx2"/>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025-4C71-BE6F-658255977FF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Sheet1!$A$3:$B$3</c:f>
              <c:numCache>
                <c:formatCode>General</c:formatCode>
                <c:ptCount val="2"/>
                <c:pt idx="0">
                  <c:v>14</c:v>
                </c:pt>
                <c:pt idx="1">
                  <c:v>23</c:v>
                </c:pt>
              </c:numCache>
            </c:numRef>
          </c:val>
          <c:extLst>
            <c:ext xmlns:c16="http://schemas.microsoft.com/office/drawing/2014/chart" uri="{C3380CC4-5D6E-409C-BE32-E72D297353CC}">
              <c16:uniqueId val="{00000008-9025-4C71-BE6F-658255977FF5}"/>
            </c:ext>
          </c:extLst>
        </c:ser>
        <c:dLbls>
          <c:showLegendKey val="0"/>
          <c:showVal val="0"/>
          <c:showCatName val="0"/>
          <c:showSerName val="0"/>
          <c:showPercent val="0"/>
          <c:showBubbleSize val="0"/>
        </c:dLbls>
        <c:gapWidth val="80"/>
        <c:axId val="51692160"/>
        <c:axId val="1"/>
      </c:barChart>
      <c:catAx>
        <c:axId val="5169216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95"/>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Gill Sans MT"/>
                <a:cs typeface="Gill Sans MT"/>
                <a:sym typeface="Gill Sans MT"/>
              </a:defRPr>
            </a:pPr>
            <a:endParaRPr lang="fi-FI"/>
          </a:p>
        </c:txPr>
        <c:crossAx val="51692160"/>
        <c:crosses val="min"/>
        <c:crossBetween val="between"/>
        <c:majorUnit val="5"/>
      </c:valAx>
    </c:plotArea>
    <c:plotVisOnly val="0"/>
    <c:dispBlanksAs val="gap"/>
    <c:showDLblsOverMax val="1"/>
  </c:chart>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74901445466491"/>
          <c:y val="2.7296587926509186E-2"/>
          <c:w val="0.83508541392904079"/>
          <c:h val="0.94488188976377951"/>
        </c:manualLayout>
      </c:layout>
      <c:barChart>
        <c:barDir val="col"/>
        <c:grouping val="stacked"/>
        <c:varyColors val="0"/>
        <c:ser>
          <c:idx val="0"/>
          <c:order val="0"/>
          <c:spPr>
            <a:solidFill>
              <a:srgbClr val="B4FEF9"/>
            </a:solidFill>
            <a:ln w="12700" algn="ctr">
              <a:solidFill>
                <a:schemeClr val="tx1"/>
              </a:solidFill>
              <a:prstDash val="solid"/>
            </a:ln>
          </c:spPr>
          <c:invertIfNegative val="0"/>
          <c:dLbls>
            <c:dLbl>
              <c:idx val="0"/>
              <c:layout>
                <c:manualLayout>
                  <c:x val="0"/>
                  <c:y val="-0.27086614173228346"/>
                </c:manualLayout>
              </c:layout>
              <c:numFmt formatCode="#,##0;&quot;-&quot;#,##0" sourceLinked="0"/>
              <c:spPr>
                <a:noFill/>
                <a:ln>
                  <a:noFill/>
                </a:ln>
              </c:spPr>
              <c:txPr>
                <a:bodyPr wrap="none"/>
                <a:lstStyle/>
                <a:p>
                  <a:pPr>
                    <a:defRPr sz="11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9B2-41E2-825B-582DFE4894C5}"/>
                </c:ext>
              </c:extLst>
            </c:dLbl>
            <c:dLbl>
              <c:idx val="1"/>
              <c:layout>
                <c:manualLayout>
                  <c:x val="0"/>
                  <c:y val="-0.4482939632545932"/>
                </c:manualLayout>
              </c:layout>
              <c:numFmt formatCode="#,##0;&quot;-&quot;#,##0" sourceLinked="0"/>
              <c:spPr>
                <a:noFill/>
                <a:ln>
                  <a:noFill/>
                </a:ln>
              </c:spPr>
              <c:txPr>
                <a:bodyPr wrap="none"/>
                <a:lstStyle/>
                <a:p>
                  <a:pPr>
                    <a:defRPr sz="11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9B2-41E2-825B-582DFE4894C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4</c:v>
                </c:pt>
                <c:pt idx="1">
                  <c:v>7</c:v>
                </c:pt>
              </c:numCache>
            </c:numRef>
          </c:val>
          <c:extLst>
            <c:ext xmlns:c16="http://schemas.microsoft.com/office/drawing/2014/chart" uri="{C3380CC4-5D6E-409C-BE32-E72D297353CC}">
              <c16:uniqueId val="{00000002-69B2-41E2-825B-582DFE4894C5}"/>
            </c:ext>
          </c:extLst>
        </c:ser>
        <c:dLbls>
          <c:showLegendKey val="0"/>
          <c:showVal val="0"/>
          <c:showCatName val="0"/>
          <c:showSerName val="0"/>
          <c:showPercent val="0"/>
          <c:showBubbleSize val="0"/>
        </c:dLbls>
        <c:gapWidth val="80"/>
        <c:overlap val="100"/>
        <c:axId val="1794813680"/>
        <c:axId val="1"/>
      </c:barChart>
      <c:catAx>
        <c:axId val="1794813680"/>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8"/>
          <c:min val="0"/>
        </c:scaling>
        <c:delete val="0"/>
        <c:axPos val="l"/>
        <c:majorGridlines>
          <c:spPr>
            <a:ln>
              <a:noFill/>
            </a:ln>
          </c:spPr>
        </c:majorGridlines>
        <c:numFmt formatCode="#,##0.0;&quot;-&quot;#,##0.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Gill Sans MT"/>
                <a:cs typeface="Gill Sans MT"/>
                <a:sym typeface="Gill Sans MT"/>
              </a:defRPr>
            </a:pPr>
            <a:endParaRPr lang="fi-FI"/>
          </a:p>
        </c:txPr>
        <c:crossAx val="1794813680"/>
        <c:crosses val="min"/>
        <c:crossBetween val="between"/>
        <c:majorUnit val="0.5"/>
      </c:valAx>
    </c:plotArea>
    <c:plotVisOnly val="0"/>
    <c:dispBlanksAs val="gap"/>
    <c:showDLblsOverMax val="1"/>
  </c:chart>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7224199288256232E-2"/>
          <c:y val="6.2721294891249363E-2"/>
          <c:w val="0.90427046263345201"/>
          <c:h val="0.91047040971168436"/>
        </c:manualLayout>
      </c:layout>
      <c:barChart>
        <c:barDir val="col"/>
        <c:grouping val="stacked"/>
        <c:varyColors val="0"/>
        <c:ser>
          <c:idx val="0"/>
          <c:order val="0"/>
          <c:spPr>
            <a:solidFill>
              <a:srgbClr val="FF3C4A"/>
            </a:solidFill>
            <a:ln w="12700" algn="ctr">
              <a:solidFill>
                <a:schemeClr val="tx2"/>
              </a:solidFill>
              <a:prstDash val="solid"/>
            </a:ln>
          </c:spPr>
          <c:invertIfNegative val="0"/>
          <c:dLbls>
            <c:dLbl>
              <c:idx val="0"/>
              <c:layout>
                <c:manualLayout>
                  <c:x val="0"/>
                  <c:y val="-4.9570055639858369E-2"/>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0A3-4D95-B8F2-7E5804685FDB}"/>
                </c:ext>
              </c:extLst>
            </c:dLbl>
            <c:dLbl>
              <c:idx val="1"/>
              <c:layout>
                <c:manualLayout>
                  <c:x val="0"/>
                  <c:y val="-0.2893272635306019"/>
                </c:manualLayout>
              </c:layout>
              <c:numFmt formatCode="#,##0;&quot;-&quot;#,##0" sourceLinked="0"/>
              <c:spPr>
                <a:noFill/>
                <a:ln>
                  <a:noFill/>
                </a:ln>
              </c:spPr>
              <c:txPr>
                <a:bodyPr wrap="none"/>
                <a:lstStyle/>
                <a:p>
                  <a:pPr>
                    <a:defRPr sz="1000" kern="1200">
                      <a:solidFill>
                        <a:schemeClr val="tx1"/>
                      </a:solidFill>
                      <a:latin typeface="Gill Sans M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0A3-4D95-B8F2-7E5804685FDB}"/>
                </c:ext>
              </c:extLst>
            </c:dLbl>
            <c:dLbl>
              <c:idx val="2"/>
              <c:layout>
                <c:manualLayout>
                  <c:x val="0"/>
                  <c:y val="-0.48659585230146685"/>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0A3-4D95-B8F2-7E5804685FDB}"/>
                </c:ext>
              </c:extLst>
            </c:dLbl>
            <c:dLbl>
              <c:idx val="3"/>
              <c:layout>
                <c:manualLayout>
                  <c:x val="0"/>
                  <c:y val="-0.1193727870510875"/>
                </c:manualLayout>
              </c:layout>
              <c:numFmt formatCode="#,##0;&quot;-&quot;#,##0" sourceLinked="0"/>
              <c:spPr>
                <a:noFill/>
                <a:ln>
                  <a:noFill/>
                </a:ln>
              </c:spPr>
              <c:txPr>
                <a:bodyPr wrap="none"/>
                <a:lstStyle/>
                <a:p>
                  <a:pPr>
                    <a:defRPr sz="10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0A3-4D95-B8F2-7E5804685FD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6</c:v>
                </c:pt>
                <c:pt idx="1">
                  <c:v>85</c:v>
                </c:pt>
                <c:pt idx="2">
                  <c:v>150</c:v>
                </c:pt>
                <c:pt idx="3">
                  <c:v>29</c:v>
                </c:pt>
              </c:numCache>
            </c:numRef>
          </c:val>
          <c:extLst>
            <c:ext xmlns:c16="http://schemas.microsoft.com/office/drawing/2014/chart" uri="{C3380CC4-5D6E-409C-BE32-E72D297353CC}">
              <c16:uniqueId val="{00000004-10A3-4D95-B8F2-7E5804685FDB}"/>
            </c:ext>
          </c:extLst>
        </c:ser>
        <c:dLbls>
          <c:showLegendKey val="0"/>
          <c:showVal val="0"/>
          <c:showCatName val="0"/>
          <c:showSerName val="0"/>
          <c:showPercent val="0"/>
          <c:showBubbleSize val="0"/>
        </c:dLbls>
        <c:gapWidth val="80"/>
        <c:overlap val="100"/>
        <c:axId val="1269758496"/>
        <c:axId val="1"/>
      </c:barChart>
      <c:catAx>
        <c:axId val="1269758496"/>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150"/>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800" kern="1200">
                <a:solidFill>
                  <a:schemeClr val="tx1"/>
                </a:solidFill>
                <a:latin typeface="Gill Sans MT"/>
                <a:ea typeface="Gill Sans MT"/>
                <a:cs typeface="Gill Sans MT"/>
                <a:sym typeface="Gill Sans MT"/>
              </a:defRPr>
            </a:pPr>
            <a:endParaRPr lang="fi-FI"/>
          </a:p>
        </c:txPr>
        <c:crossAx val="1269758496"/>
        <c:crosses val="min"/>
        <c:crossBetween val="between"/>
        <c:majorUnit val="10"/>
      </c:valAx>
    </c:plotArea>
    <c:plotVisOnly val="0"/>
    <c:dispBlanksAs val="gap"/>
    <c:showDLblsOverMax val="1"/>
  </c:chart>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2625698324022353E-2"/>
          <c:y val="3.6541430777148741E-2"/>
          <c:w val="0.91284916201117317"/>
          <c:h val="0.92640247040658774"/>
        </c:manualLayout>
      </c:layout>
      <c:barChart>
        <c:barDir val="col"/>
        <c:grouping val="clustered"/>
        <c:varyColors val="0"/>
        <c:ser>
          <c:idx val="0"/>
          <c:order val="0"/>
          <c:spPr>
            <a:solidFill>
              <a:srgbClr val="ADFD66"/>
            </a:solidFill>
            <a:ln w="19050" algn="ctr">
              <a:solidFill>
                <a:schemeClr val="tx1"/>
              </a:solidFill>
              <a:prstDash val="solid"/>
            </a:ln>
          </c:spPr>
          <c:invertIfNegative val="0"/>
          <c:dLbls>
            <c:dLbl>
              <c:idx val="0"/>
              <c:layout>
                <c:manualLayout>
                  <c:x val="0"/>
                  <c:y val="-0.44827586206896552"/>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4E7-4362-92EB-2F68DC02A725}"/>
                </c:ext>
              </c:extLst>
            </c:dLbl>
            <c:dLbl>
              <c:idx val="1"/>
              <c:layout>
                <c:manualLayout>
                  <c:x val="0"/>
                  <c:y val="-0.45856922285126095"/>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4E7-4362-92EB-2F68DC02A725}"/>
                </c:ext>
              </c:extLst>
            </c:dLbl>
            <c:dLbl>
              <c:idx val="2"/>
              <c:layout>
                <c:manualLayout>
                  <c:x val="0"/>
                  <c:y val="-0.35563561502830676"/>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4E7-4362-92EB-2F68DC02A725}"/>
                </c:ext>
              </c:extLst>
            </c:dLbl>
            <c:dLbl>
              <c:idx val="3"/>
              <c:layout>
                <c:manualLayout>
                  <c:x val="0"/>
                  <c:y val="-0.44827586206896552"/>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4E7-4362-92EB-2F68DC02A72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40</c:v>
                </c:pt>
                <c:pt idx="1">
                  <c:v>41</c:v>
                </c:pt>
                <c:pt idx="2">
                  <c:v>31</c:v>
                </c:pt>
                <c:pt idx="3">
                  <c:v>40</c:v>
                </c:pt>
              </c:numCache>
            </c:numRef>
          </c:val>
          <c:extLst>
            <c:ext xmlns:c16="http://schemas.microsoft.com/office/drawing/2014/chart" uri="{C3380CC4-5D6E-409C-BE32-E72D297353CC}">
              <c16:uniqueId val="{00000004-94E7-4362-92EB-2F68DC02A725}"/>
            </c:ext>
          </c:extLst>
        </c:ser>
        <c:ser>
          <c:idx val="1"/>
          <c:order val="1"/>
          <c:spPr>
            <a:solidFill>
              <a:srgbClr val="F49C4D"/>
            </a:solidFill>
            <a:ln w="19050" algn="ctr">
              <a:solidFill>
                <a:schemeClr val="tx1"/>
              </a:solidFill>
              <a:prstDash val="solid"/>
            </a:ln>
          </c:spPr>
          <c:invertIfNegative val="0"/>
          <c:dLbls>
            <c:dLbl>
              <c:idx val="0"/>
              <c:layout>
                <c:manualLayout>
                  <c:x val="0"/>
                  <c:y val="-0.38651569737519298"/>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4E7-4362-92EB-2F68DC02A725}"/>
                </c:ext>
              </c:extLst>
            </c:dLbl>
            <c:dLbl>
              <c:idx val="1"/>
              <c:layout>
                <c:manualLayout>
                  <c:x val="0"/>
                  <c:y val="-0.42768914050437468"/>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4E7-4362-92EB-2F68DC02A725}"/>
                </c:ext>
              </c:extLst>
            </c:dLbl>
            <c:dLbl>
              <c:idx val="2"/>
              <c:layout>
                <c:manualLayout>
                  <c:x val="0"/>
                  <c:y val="-0.20123520329387545"/>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4E7-4362-92EB-2F68DC02A72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0">
                  <c:v>34</c:v>
                </c:pt>
                <c:pt idx="1">
                  <c:v>38</c:v>
                </c:pt>
                <c:pt idx="2">
                  <c:v>16</c:v>
                </c:pt>
              </c:numCache>
            </c:numRef>
          </c:val>
          <c:extLst>
            <c:ext xmlns:c16="http://schemas.microsoft.com/office/drawing/2014/chart" uri="{C3380CC4-5D6E-409C-BE32-E72D297353CC}">
              <c16:uniqueId val="{00000008-94E7-4362-92EB-2F68DC02A725}"/>
            </c:ext>
          </c:extLst>
        </c:ser>
        <c:ser>
          <c:idx val="2"/>
          <c:order val="2"/>
          <c:spPr>
            <a:solidFill>
              <a:schemeClr val="accent1"/>
            </a:solidFill>
            <a:ln w="19050" algn="ctr">
              <a:solidFill>
                <a:schemeClr val="tx1"/>
              </a:solidFill>
              <a:prstDash val="solid"/>
            </a:ln>
          </c:spPr>
          <c:invertIfNegative val="0"/>
          <c:dLbls>
            <c:dLbl>
              <c:idx val="0"/>
              <c:layout>
                <c:manualLayout>
                  <c:x val="0"/>
                  <c:y val="-8.2346886258363363E-3"/>
                </c:manualLayout>
              </c:layout>
              <c:numFmt formatCode="#,##0;&quot;-&quot;#,##0" sourceLinked="0"/>
              <c:spPr>
                <a:noFill/>
                <a:ln>
                  <a:noFill/>
                </a:ln>
              </c:spPr>
              <c:txPr>
                <a:bodyPr wrap="none"/>
                <a:lstStyle/>
                <a:p>
                  <a:pPr>
                    <a:defRPr sz="1200" b="1" kern="1200">
                      <a:solidFill>
                        <a:schemeClr val="tx1"/>
                      </a:solidFill>
                      <a:latin typeface="Rockwell"/>
                      <a:ea typeface="Rockwell"/>
                      <a:cs typeface="Rockwell"/>
                      <a:sym typeface="Rockwell"/>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4E7-4362-92EB-2F68DC02A725}"/>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Sheet1!$A$3:$D$3</c:f>
              <c:numCache>
                <c:formatCode>General</c:formatCode>
                <c:ptCount val="4"/>
                <c:pt idx="0">
                  <c:v>1</c:v>
                </c:pt>
                <c:pt idx="1">
                  <c:v>0</c:v>
                </c:pt>
                <c:pt idx="2">
                  <c:v>0</c:v>
                </c:pt>
              </c:numCache>
            </c:numRef>
          </c:val>
          <c:extLst>
            <c:ext xmlns:c16="http://schemas.microsoft.com/office/drawing/2014/chart" uri="{C3380CC4-5D6E-409C-BE32-E72D297353CC}">
              <c16:uniqueId val="{0000000A-94E7-4362-92EB-2F68DC02A725}"/>
            </c:ext>
          </c:extLst>
        </c:ser>
        <c:dLbls>
          <c:showLegendKey val="0"/>
          <c:showVal val="0"/>
          <c:showCatName val="0"/>
          <c:showSerName val="0"/>
          <c:showPercent val="0"/>
          <c:showBubbleSize val="0"/>
        </c:dLbls>
        <c:gapWidth val="80"/>
        <c:axId val="1049060895"/>
        <c:axId val="1"/>
      </c:barChart>
      <c:catAx>
        <c:axId val="1049060895"/>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45"/>
          <c:min val="0"/>
        </c:scaling>
        <c:delete val="0"/>
        <c:axPos val="l"/>
        <c:majorGridlines>
          <c:spPr>
            <a:ln>
              <a:noFill/>
            </a:ln>
          </c:spPr>
        </c:majorGridlines>
        <c:numFmt formatCode="#,##0;&quot;-&quot;#,##0" sourceLinked="0"/>
        <c:majorTickMark val="out"/>
        <c:minorTickMark val="none"/>
        <c:tickLblPos val="nextTo"/>
        <c:spPr>
          <a:ln w="9525" algn="ctr">
            <a:solidFill>
              <a:schemeClr val="tx1"/>
            </a:solidFill>
            <a:prstDash val="solid"/>
          </a:ln>
        </c:spPr>
        <c:txPr>
          <a:bodyPr wrap="none"/>
          <a:lstStyle/>
          <a:p>
            <a:pPr>
              <a:defRPr sz="1200" b="1" kern="1200">
                <a:solidFill>
                  <a:schemeClr val="tx1"/>
                </a:solidFill>
                <a:latin typeface="Rockwell"/>
                <a:ea typeface="Rockwell"/>
                <a:cs typeface="Rockwell"/>
                <a:sym typeface="Rockwell"/>
              </a:defRPr>
            </a:pPr>
            <a:endParaRPr lang="fi-FI"/>
          </a:p>
        </c:txPr>
        <c:crossAx val="1049060895"/>
        <c:crosses val="min"/>
        <c:crossBetween val="between"/>
        <c:majorUnit val="5"/>
      </c:valAx>
    </c:plotArea>
    <c:plotVisOnly val="0"/>
    <c:dispBlanksAs val="gap"/>
    <c:showDLblsOverMax val="1"/>
  </c:chart>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2343626286619162E-3"/>
          <c:y val="3.9879931389365353E-2"/>
          <c:w val="0.98353127474267621"/>
          <c:h val="0.93782161234991424"/>
        </c:manualLayout>
      </c:layout>
      <c:barChart>
        <c:barDir val="col"/>
        <c:grouping val="stacked"/>
        <c:varyColors val="0"/>
        <c:ser>
          <c:idx val="0"/>
          <c:order val="0"/>
          <c:spPr>
            <a:solidFill>
              <a:srgbClr val="DFE5EF"/>
            </a:solidFill>
            <a:ln w="12700" algn="ctr">
              <a:solidFill>
                <a:schemeClr val="tx1"/>
              </a:solidFill>
              <a:prstDash val="solid"/>
            </a:ln>
          </c:spPr>
          <c:invertIfNegative val="0"/>
          <c:dLbls>
            <c:dLbl>
              <c:idx val="0"/>
              <c:layout>
                <c:manualLayout>
                  <c:x val="0"/>
                  <c:y val="-0.48842195540308747"/>
                </c:manualLayout>
              </c:layout>
              <c:numFmt formatCode="#,##0;&quot;-&quot;#,##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24F-45B8-81AA-6748378BF61B}"/>
                </c:ext>
              </c:extLst>
            </c:dLbl>
            <c:dLbl>
              <c:idx val="1"/>
              <c:layout>
                <c:manualLayout>
                  <c:x val="0"/>
                  <c:y val="-0.48156089193825041"/>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24F-45B8-81AA-6748378BF61B}"/>
                </c:ext>
              </c:extLst>
            </c:dLbl>
            <c:dLbl>
              <c:idx val="2"/>
              <c:layout>
                <c:manualLayout>
                  <c:x val="0"/>
                  <c:y val="-0.47770154373927959"/>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24F-45B8-81AA-6748378BF61B}"/>
                </c:ext>
              </c:extLst>
            </c:dLbl>
            <c:dLbl>
              <c:idx val="3"/>
              <c:layout>
                <c:manualLayout>
                  <c:x val="0"/>
                  <c:y val="-0.47512864493996571"/>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A24F-45B8-81AA-6748378BF61B}"/>
                </c:ext>
              </c:extLst>
            </c:dLbl>
            <c:dLbl>
              <c:idx val="4"/>
              <c:layout>
                <c:manualLayout>
                  <c:x val="0"/>
                  <c:y val="-0.47298456260720412"/>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24F-45B8-81AA-6748378BF61B}"/>
                </c:ext>
              </c:extLst>
            </c:dLbl>
            <c:dLbl>
              <c:idx val="5"/>
              <c:layout>
                <c:manualLayout>
                  <c:x val="0"/>
                  <c:y val="-0.47084048027444253"/>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A24F-45B8-81AA-6748378BF61B}"/>
                </c:ext>
              </c:extLst>
            </c:dLbl>
            <c:dLbl>
              <c:idx val="6"/>
              <c:layout>
                <c:manualLayout>
                  <c:x val="0"/>
                  <c:y val="-0.46869639794168094"/>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A24F-45B8-81AA-6748378BF61B}"/>
                </c:ext>
              </c:extLst>
            </c:dLbl>
            <c:dLbl>
              <c:idx val="7"/>
              <c:layout>
                <c:manualLayout>
                  <c:x val="0"/>
                  <c:y val="-0.46226415094339623"/>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A24F-45B8-81AA-6748378BF61B}"/>
                </c:ext>
              </c:extLst>
            </c:dLbl>
            <c:dLbl>
              <c:idx val="8"/>
              <c:layout>
                <c:manualLayout>
                  <c:x val="0"/>
                  <c:y val="-0.4596912521440823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A24F-45B8-81AA-6748378BF61B}"/>
                </c:ext>
              </c:extLst>
            </c:dLbl>
            <c:dLbl>
              <c:idx val="9"/>
              <c:layout>
                <c:manualLayout>
                  <c:x val="0"/>
                  <c:y val="-0.45497427101200688"/>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A24F-45B8-81AA-6748378BF61B}"/>
                </c:ext>
              </c:extLst>
            </c:dLbl>
            <c:dLbl>
              <c:idx val="10"/>
              <c:layout>
                <c:manualLayout>
                  <c:x val="0"/>
                  <c:y val="-0.44982847341337906"/>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A24F-45B8-81AA-6748378BF61B}"/>
                </c:ext>
              </c:extLst>
            </c:dLbl>
            <c:dLbl>
              <c:idx val="11"/>
              <c:layout>
                <c:manualLayout>
                  <c:x val="0"/>
                  <c:y val="-0.44468267581475129"/>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A24F-45B8-81AA-6748378BF61B}"/>
                </c:ext>
              </c:extLst>
            </c:dLbl>
            <c:dLbl>
              <c:idx val="12"/>
              <c:layout>
                <c:manualLayout>
                  <c:x val="0"/>
                  <c:y val="-0.43953687821612347"/>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A24F-45B8-81AA-6748378BF61B}"/>
                </c:ext>
              </c:extLst>
            </c:dLbl>
            <c:dLbl>
              <c:idx val="13"/>
              <c:layout>
                <c:manualLayout>
                  <c:x val="0"/>
                  <c:y val="-0.43567753001715265"/>
                </c:manualLayout>
              </c:layout>
              <c:numFmt formatCode="#,##0;&quot;-&quot;#,##0" sourceLinked="0"/>
              <c:spPr>
                <a:noFill/>
                <a:ln>
                  <a:noFill/>
                </a:ln>
              </c:spPr>
              <c:txPr>
                <a:bodyPr wrap="none"/>
                <a:lstStyle/>
                <a:p>
                  <a:pPr>
                    <a:defRPr sz="800" kern="1200">
                      <a:solidFill>
                        <a:schemeClr val="tx1"/>
                      </a:solidFill>
                      <a:latin typeface="Gill Sans MT"/>
                      <a:ea typeface="Gill Sans MT"/>
                      <a:cs typeface="Gill Sans MT"/>
                      <a:sym typeface="Gill Sans M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A24F-45B8-81AA-6748378BF61B}"/>
                </c:ext>
              </c:extLst>
            </c:dLbl>
            <c:dLbl>
              <c:idx val="14"/>
              <c:layout>
                <c:manualLayout>
                  <c:x val="0"/>
                  <c:y val="-0.43782161234991424"/>
                </c:manualLayout>
              </c:layout>
              <c:numFmt formatCode="#,##0;&quot;-&quot;#,##0" sourceLinked="0"/>
              <c:spPr>
                <a:noFill/>
                <a:ln>
                  <a:noFill/>
                </a:ln>
              </c:spPr>
              <c:txPr>
                <a:bodyPr wrap="none"/>
                <a:lstStyle/>
                <a:p>
                  <a:pPr>
                    <a:defRPr sz="1100" b="1" kern="1200">
                      <a:solidFill>
                        <a:schemeClr val="tx2"/>
                      </a:solidFill>
                      <a:latin typeface="Rockwell"/>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A24F-45B8-81AA-6748378BF61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Sheet1!$A$1:$O$1</c:f>
              <c:numCache>
                <c:formatCode>General</c:formatCode>
                <c:ptCount val="15"/>
                <c:pt idx="0">
                  <c:v>20612</c:v>
                </c:pt>
                <c:pt idx="1">
                  <c:v>20545</c:v>
                </c:pt>
                <c:pt idx="2">
                  <c:v>20374</c:v>
                </c:pt>
                <c:pt idx="3">
                  <c:v>20258</c:v>
                </c:pt>
                <c:pt idx="4">
                  <c:v>20164</c:v>
                </c:pt>
                <c:pt idx="5">
                  <c:v>20051</c:v>
                </c:pt>
                <c:pt idx="6">
                  <c:v>19979</c:v>
                </c:pt>
                <c:pt idx="7">
                  <c:v>19695</c:v>
                </c:pt>
                <c:pt idx="8">
                  <c:v>19575</c:v>
                </c:pt>
                <c:pt idx="9">
                  <c:v>19350</c:v>
                </c:pt>
                <c:pt idx="10">
                  <c:v>19128</c:v>
                </c:pt>
                <c:pt idx="11">
                  <c:v>18889</c:v>
                </c:pt>
                <c:pt idx="12">
                  <c:v>18667</c:v>
                </c:pt>
                <c:pt idx="13">
                  <c:v>18497</c:v>
                </c:pt>
                <c:pt idx="14">
                  <c:v>18344</c:v>
                </c:pt>
              </c:numCache>
            </c:numRef>
          </c:val>
          <c:extLst>
            <c:ext xmlns:c16="http://schemas.microsoft.com/office/drawing/2014/chart" uri="{C3380CC4-5D6E-409C-BE32-E72D297353CC}">
              <c16:uniqueId val="{0000000F-A24F-45B8-81AA-6748378BF61B}"/>
            </c:ext>
          </c:extLst>
        </c:ser>
        <c:dLbls>
          <c:showLegendKey val="0"/>
          <c:showVal val="0"/>
          <c:showCatName val="0"/>
          <c:showSerName val="0"/>
          <c:showPercent val="0"/>
          <c:showBubbleSize val="0"/>
        </c:dLbls>
        <c:gapWidth val="80"/>
        <c:overlap val="100"/>
        <c:axId val="1835731056"/>
        <c:axId val="1"/>
      </c:barChart>
      <c:catAx>
        <c:axId val="1835731056"/>
        <c:scaling>
          <c:orientation val="minMax"/>
        </c:scaling>
        <c:delete val="0"/>
        <c:axPos val="b"/>
        <c:majorGridlines>
          <c:spPr>
            <a:ln>
              <a:noFill/>
            </a:ln>
          </c:spPr>
        </c:majorGridlines>
        <c:majorTickMark val="none"/>
        <c:minorTickMark val="none"/>
        <c:tickLblPos val="none"/>
        <c:spPr>
          <a:ln w="9525" algn="ctr">
            <a:solidFill>
              <a:schemeClr val="tx1"/>
            </a:solidFill>
            <a:prstDash val="solid"/>
          </a:ln>
        </c:spPr>
        <c:crossAx val="1"/>
        <c:crosses val="min"/>
        <c:auto val="0"/>
        <c:lblAlgn val="ctr"/>
        <c:lblOffset val="100"/>
        <c:noMultiLvlLbl val="0"/>
      </c:catAx>
      <c:valAx>
        <c:axId val="1"/>
        <c:scaling>
          <c:orientation val="minMax"/>
          <c:max val="21000"/>
          <c:min val="0"/>
        </c:scaling>
        <c:delete val="0"/>
        <c:axPos val="l"/>
        <c:majorGridlines>
          <c:spPr>
            <a:ln>
              <a:noFill/>
            </a:ln>
          </c:spPr>
        </c:majorGridlines>
        <c:numFmt formatCode="General" sourceLinked="1"/>
        <c:majorTickMark val="none"/>
        <c:minorTickMark val="none"/>
        <c:tickLblPos val="none"/>
        <c:spPr>
          <a:ln w="9525" algn="ctr">
            <a:solidFill>
              <a:schemeClr val="tx1"/>
            </a:solidFill>
            <a:prstDash val="solid"/>
          </a:ln>
        </c:spPr>
        <c:crossAx val="1835731056"/>
        <c:crosses val="min"/>
        <c:crossBetween val="between"/>
        <c:majorUnit val="1000"/>
      </c:valAx>
    </c:plotArea>
    <c:plotVisOnly val="0"/>
    <c:dispBlanksAs val="gap"/>
    <c:showDLblsOverMax val="1"/>
  </c:chart>
  <c:externalData r:id="rId1">
    <c:autoUpdate val="0"/>
  </c:externalData>
</c:chartSpace>
</file>

<file path=ppt/drawings/_rels/vmlDrawing24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5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6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7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8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29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1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11.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2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3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4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5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6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7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8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39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1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411.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51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68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7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9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0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1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2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4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5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6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700.vml.rels><?xml version="1.0" encoding="UTF-8" standalone="yes"?>
<Relationships xmlns="http://schemas.openxmlformats.org/package/2006/relationships"><Relationship Id="rId1" Type="http://schemas.openxmlformats.org/officeDocument/2006/relationships/image" Target="../media/image2.emf"/></Relationships>
</file>

<file path=ppt/drawings/_rels/vmlDrawing1800.vml.rels><?xml version="1.0" encoding="UTF-8" standalone="yes"?>
<Relationships xmlns="http://schemas.openxmlformats.org/package/2006/relationships"><Relationship Id="rId1" Type="http://schemas.openxmlformats.org/officeDocument/2006/relationships/image" Target="../media/image2.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BA5A207F-0F91-42F2-96D0-049C6003623B}" type="datetimeFigureOut">
              <a:rPr lang="en-US"/>
              <a:t>6/29/2022</a:t>
            </a:fld>
            <a:endParaRPr/>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9C567D4A-04CB-4EDF-8FB1-342A02FC8EC5}" type="slidenum">
              <a:rPr/>
              <a:t>‹#›</a:t>
            </a:fld>
            <a:endParaRPr/>
          </a:p>
        </p:txBody>
      </p:sp>
    </p:spTree>
    <p:extLst>
      <p:ext uri="{BB962C8B-B14F-4D97-AF65-F5344CB8AC3E}">
        <p14:creationId xmlns:p14="http://schemas.microsoft.com/office/powerpoint/2010/main" val="158012531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_rels/notesMaster10.xml.rels><?xml version="1.0" encoding="UTF-8" standalone="yes"?>
<Relationships xmlns="http://schemas.openxmlformats.org/package/2006/relationships"><Relationship Id="rId1" Type="http://schemas.openxmlformats.org/officeDocument/2006/relationships/theme" Target="../theme/theme2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48CC13F5-F2B1-464B-BE8F-27ABFBD2FBDE}" type="datetimeFigureOut">
              <a:rPr lang="en-US"/>
              <a:t>6/29/2022</a:t>
            </a:fld>
            <a:endParaRPr/>
          </a:p>
        </p:txBody>
      </p:sp>
      <p:sp>
        <p:nvSpPr>
          <p:cNvPr id="4" name="Slide Image Placeholder 3"/>
          <p:cNvSpPr>
            <a:spLocks noGrp="1" noRot="1" noChangeAspect="1"/>
          </p:cNvSpPr>
          <p:nvPr>
            <p:ph type="sldImg" idx="2"/>
          </p:nvPr>
        </p:nvSpPr>
        <p:spPr>
          <a:xfrm>
            <a:off x="382588" y="685800"/>
            <a:ext cx="6092825" cy="3429000"/>
          </a:xfrm>
          <a:prstGeom prst="rect">
            <a:avLst/>
          </a:prstGeom>
          <a:noFill/>
          <a:ln w="12700">
            <a:solidFill>
              <a:prstClr val="black"/>
            </a:solidFill>
          </a:ln>
        </p:spPr>
        <p:txBody>
          <a:bodyPr vert="horz" lIns="91440" tIns="45720" rIns="91440" bIns="45720" rtlCol="0" anchor="ctr"/>
          <a:lstStyle/>
          <a:p>
            <a:endParaRPr/>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t>Click to edit Master text styles</a:t>
            </a:r>
          </a:p>
          <a:p>
            <a:pPr lvl="1"/>
            <a:r>
              <a:t>Second level</a:t>
            </a:r>
          </a:p>
          <a:p>
            <a:pPr lvl="2"/>
            <a:r>
              <a:t>Third level</a:t>
            </a:r>
          </a:p>
          <a:p>
            <a:pPr lvl="3"/>
            <a:r>
              <a:t>Fourth level</a:t>
            </a:r>
          </a:p>
          <a:p>
            <a:pPr lvl="4"/>
            <a:r>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E61351F-DBB1-4664-ADA9-83BC7CB8848D}" type="slidenum">
              <a:rPr/>
              <a:t>‹#›</a:t>
            </a:fld>
            <a:endParaRPr/>
          </a:p>
        </p:txBody>
      </p:sp>
    </p:spTree>
    <p:extLst>
      <p:ext uri="{BB962C8B-B14F-4D97-AF65-F5344CB8AC3E}">
        <p14:creationId xmlns:p14="http://schemas.microsoft.com/office/powerpoint/2010/main" val="364236207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Masters/notesMaster10.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48CC13F5-F2B1-464B-BE8F-27ABFBD2FBDE}" type="datetimeFigureOut">
              <a:rPr lang="en-US"/>
              <a:t>5/4/2022</a:t>
            </a:fld>
            <a:endParaRPr/>
          </a:p>
        </p:txBody>
      </p:sp>
      <p:sp>
        <p:nvSpPr>
          <p:cNvPr id="4" name="Slide Image Placeholder 3"/>
          <p:cNvSpPr>
            <a:spLocks noGrp="1" noRot="1" noChangeAspect="1"/>
          </p:cNvSpPr>
          <p:nvPr>
            <p:ph type="sldImg" idx="2"/>
          </p:nvPr>
        </p:nvSpPr>
        <p:spPr>
          <a:xfrm>
            <a:off x="382588" y="685800"/>
            <a:ext cx="6092825" cy="3429000"/>
          </a:xfrm>
          <a:prstGeom prst="rect">
            <a:avLst/>
          </a:prstGeom>
          <a:noFill/>
          <a:ln w="12700">
            <a:solidFill>
              <a:prstClr val="black"/>
            </a:solidFill>
          </a:ln>
        </p:spPr>
        <p:txBody>
          <a:bodyPr vert="horz" lIns="91440" tIns="45720" rIns="91440" bIns="45720" rtlCol="0" anchor="ctr"/>
          <a:lstStyle/>
          <a:p>
            <a:endParaRPr/>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t>Click to edit Master text styles</a:t>
            </a:r>
          </a:p>
          <a:p>
            <a:pPr lvl="1"/>
            <a:r>
              <a:t>Second level</a:t>
            </a:r>
          </a:p>
          <a:p>
            <a:pPr lvl="2"/>
            <a:r>
              <a:t>Third level</a:t>
            </a:r>
          </a:p>
          <a:p>
            <a:pPr lvl="3"/>
            <a:r>
              <a:t>Fourth level</a:t>
            </a:r>
          </a:p>
          <a:p>
            <a:pPr lvl="4"/>
            <a:r>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E61351F-DBB1-4664-ADA9-83BC7CB8848D}" type="slidenum">
              <a:rPr/>
              <a:t>‹#›</a:t>
            </a:fld>
            <a:endParaRPr/>
          </a:p>
        </p:txBody>
      </p:sp>
    </p:spTree>
    <p:extLst>
      <p:ext uri="{BB962C8B-B14F-4D97-AF65-F5344CB8AC3E}">
        <p14:creationId xmlns:p14="http://schemas.microsoft.com/office/powerpoint/2010/main" val="364236207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00.xml"/><Relationship Id="rId1" Type="http://schemas.openxmlformats.org/officeDocument/2006/relationships/notesMaster" Target="../notesMasters/notesMaster10.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550.xml"/><Relationship Id="rId1" Type="http://schemas.openxmlformats.org/officeDocument/2006/relationships/notesMaster" Target="../notesMasters/notesMaster10.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fi-FI" dirty="0"/>
          </a:p>
        </p:txBody>
      </p:sp>
      <p:sp>
        <p:nvSpPr>
          <p:cNvPr id="4" name="Slide Number Placeholder 3"/>
          <p:cNvSpPr>
            <a:spLocks noGrp="1"/>
          </p:cNvSpPr>
          <p:nvPr>
            <p:ph type="sldNum" sz="quarter" idx="5"/>
          </p:nvPr>
        </p:nvSpPr>
        <p:spPr/>
        <p:txBody>
          <a:bodyPr/>
          <a:lstStyle/>
          <a:p>
            <a:fld id="{2E61351F-DBB1-4664-ADA9-83BC7CB8848D}" type="slidenum">
              <a:rPr lang="fi-FI" smtClean="0"/>
              <a:t>1</a:t>
            </a:fld>
            <a:endParaRPr lang="fi-FI" dirty="0"/>
          </a:p>
        </p:txBody>
      </p:sp>
    </p:spTree>
    <p:extLst>
      <p:ext uri="{BB962C8B-B14F-4D97-AF65-F5344CB8AC3E}">
        <p14:creationId xmlns:p14="http://schemas.microsoft.com/office/powerpoint/2010/main" val="37613932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fi-FI" dirty="0"/>
          </a:p>
        </p:txBody>
      </p:sp>
      <p:sp>
        <p:nvSpPr>
          <p:cNvPr id="4" name="Slide Number Placeholder 3"/>
          <p:cNvSpPr>
            <a:spLocks noGrp="1"/>
          </p:cNvSpPr>
          <p:nvPr>
            <p:ph type="sldNum" sz="quarter" idx="5"/>
          </p:nvPr>
        </p:nvSpPr>
        <p:spPr/>
        <p:txBody>
          <a:bodyPr/>
          <a:lstStyle/>
          <a:p>
            <a:fld id="{2E61351F-DBB1-4664-ADA9-83BC7CB8848D}" type="slidenum">
              <a:rPr lang="fi-FI" smtClean="0"/>
              <a:t>2</a:t>
            </a:fld>
            <a:endParaRPr lang="fi-FI" dirty="0"/>
          </a:p>
        </p:txBody>
      </p:sp>
    </p:spTree>
    <p:extLst>
      <p:ext uri="{BB962C8B-B14F-4D97-AF65-F5344CB8AC3E}">
        <p14:creationId xmlns:p14="http://schemas.microsoft.com/office/powerpoint/2010/main" val="31554391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fi-FI" dirty="0"/>
          </a:p>
        </p:txBody>
      </p:sp>
      <p:sp>
        <p:nvSpPr>
          <p:cNvPr id="4" name="Slide Number Placeholder 3"/>
          <p:cNvSpPr>
            <a:spLocks noGrp="1"/>
          </p:cNvSpPr>
          <p:nvPr>
            <p:ph type="sldNum" sz="quarter" idx="5"/>
          </p:nvPr>
        </p:nvSpPr>
        <p:spPr/>
        <p:txBody>
          <a:bodyPr/>
          <a:lstStyle/>
          <a:p>
            <a:fld id="{2E61351F-DBB1-4664-ADA9-83BC7CB8848D}" type="slidenum">
              <a:rPr lang="fi-FI" smtClean="0"/>
              <a:t>320</a:t>
            </a:fld>
            <a:endParaRPr lang="fi-FI"/>
          </a:p>
        </p:txBody>
      </p:sp>
    </p:spTree>
    <p:extLst>
      <p:ext uri="{BB962C8B-B14F-4D97-AF65-F5344CB8AC3E}">
        <p14:creationId xmlns:p14="http://schemas.microsoft.com/office/powerpoint/2010/main" val="191484673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fi-FI" dirty="0"/>
          </a:p>
        </p:txBody>
      </p:sp>
      <p:sp>
        <p:nvSpPr>
          <p:cNvPr id="4" name="Slide Number Placeholder 3"/>
          <p:cNvSpPr>
            <a:spLocks noGrp="1"/>
          </p:cNvSpPr>
          <p:nvPr>
            <p:ph type="sldNum" sz="quarter" idx="5"/>
          </p:nvPr>
        </p:nvSpPr>
        <p:spPr/>
        <p:txBody>
          <a:bodyPr/>
          <a:lstStyle/>
          <a:p>
            <a:fld id="{2E61351F-DBB1-4664-ADA9-83BC7CB8848D}" type="slidenum">
              <a:rPr lang="fi-FI" smtClean="0"/>
              <a:t>2</a:t>
            </a:fld>
            <a:endParaRPr lang="fi-FI"/>
          </a:p>
        </p:txBody>
      </p:sp>
    </p:spTree>
    <p:extLst>
      <p:ext uri="{BB962C8B-B14F-4D97-AF65-F5344CB8AC3E}">
        <p14:creationId xmlns:p14="http://schemas.microsoft.com/office/powerpoint/2010/main" val="31554391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fi-FI" dirty="0"/>
          </a:p>
        </p:txBody>
      </p:sp>
      <p:sp>
        <p:nvSpPr>
          <p:cNvPr id="4" name="Slide Number Placeholder 3"/>
          <p:cNvSpPr>
            <a:spLocks noGrp="1"/>
          </p:cNvSpPr>
          <p:nvPr>
            <p:ph type="sldNum" sz="quarter" idx="5"/>
          </p:nvPr>
        </p:nvSpPr>
        <p:spPr/>
        <p:txBody>
          <a:bodyPr/>
          <a:lstStyle/>
          <a:p>
            <a:fld id="{2E61351F-DBB1-4664-ADA9-83BC7CB8848D}" type="slidenum">
              <a:rPr lang="fi-FI" smtClean="0"/>
              <a:t>155</a:t>
            </a:fld>
            <a:endParaRPr lang="fi-FI"/>
          </a:p>
        </p:txBody>
      </p:sp>
    </p:spTree>
    <p:extLst>
      <p:ext uri="{BB962C8B-B14F-4D97-AF65-F5344CB8AC3E}">
        <p14:creationId xmlns:p14="http://schemas.microsoft.com/office/powerpoint/2010/main" val="191484673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293814" y="990600"/>
            <a:ext cx="8458200" cy="3200400"/>
          </a:xfrm>
        </p:spPr>
        <p:txBody>
          <a:bodyPr>
            <a:normAutofit/>
          </a:bodyPr>
          <a:lstStyle>
            <a:lvl1pPr>
              <a:defRPr sz="6000"/>
            </a:lvl1pPr>
          </a:lstStyle>
          <a:p>
            <a:r>
              <a:rPr lang="en-US"/>
              <a:t>Click to edit Master title style</a:t>
            </a:r>
            <a:endParaRPr/>
          </a:p>
        </p:txBody>
      </p:sp>
      <p:sp>
        <p:nvSpPr>
          <p:cNvPr id="3" name="Subtitle 2"/>
          <p:cNvSpPr>
            <a:spLocks noGrp="1"/>
          </p:cNvSpPr>
          <p:nvPr>
            <p:ph type="subTitle" idx="1"/>
          </p:nvPr>
        </p:nvSpPr>
        <p:spPr>
          <a:xfrm>
            <a:off x="1293813" y="4267200"/>
            <a:ext cx="8458200" cy="1371600"/>
          </a:xfrm>
        </p:spPr>
        <p:txBody>
          <a:bodyPr>
            <a:normAutofit/>
          </a:bodyPr>
          <a:lstStyle>
            <a:lvl1pPr marL="0" indent="0" algn="l">
              <a:spcBef>
                <a:spcPts val="0"/>
              </a:spcBef>
              <a:buNone/>
              <a:defRPr sz="24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dirty="0"/>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24135381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extLst>
    <p:ext uri="{DCECCB84-F9BA-43D5-87BE-67443E8EF086}">
      <p15:sldGuideLst xmlns:p15="http://schemas.microsoft.com/office/powerpoint/2012/main">
        <p15:guide id="1" orient="horz" pos="2160" userDrawn="1">
          <p15:clr>
            <a:srgbClr val="FBAE40"/>
          </p15:clr>
        </p15:guide>
        <p15:guide id="2" pos="3839"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Content Placeholder 2"/>
          <p:cNvSpPr>
            <a:spLocks noGrp="1"/>
          </p:cNvSpPr>
          <p:nvPr>
            <p:ph idx="1"/>
          </p:nvPr>
        </p:nvSpPr>
        <p:spPr/>
        <p:txBody>
          <a:bodyPr/>
          <a:lstStyle>
            <a:lvl5pPr>
              <a:defRPr/>
            </a:lvl5pPr>
            <a:lvl6pPr>
              <a:defRPr/>
            </a:lvl6pPr>
            <a:lvl7pPr>
              <a:defRPr/>
            </a:lvl7pPr>
            <a:lvl8pPr>
              <a:defRPr/>
            </a:lvl8pPr>
            <a:lvl9pP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dirty="0"/>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159476888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293813" y="2057400"/>
            <a:ext cx="8458201" cy="2666999"/>
          </a:xfrm>
        </p:spPr>
        <p:txBody>
          <a:bodyPr anchor="b">
            <a:normAutofit/>
          </a:bodyPr>
          <a:lstStyle>
            <a:lvl1pPr algn="l">
              <a:defRPr sz="4800" b="0" i="0" cap="none" baseline="0"/>
            </a:lvl1pPr>
          </a:lstStyle>
          <a:p>
            <a:r>
              <a:rPr lang="en-US"/>
              <a:t>Click to edit Master title style</a:t>
            </a:r>
            <a:endParaRPr/>
          </a:p>
        </p:txBody>
      </p:sp>
      <p:sp>
        <p:nvSpPr>
          <p:cNvPr id="3" name="Text Placeholder 2"/>
          <p:cNvSpPr>
            <a:spLocks noGrp="1"/>
          </p:cNvSpPr>
          <p:nvPr>
            <p:ph type="body" idx="1"/>
          </p:nvPr>
        </p:nvSpPr>
        <p:spPr>
          <a:xfrm>
            <a:off x="1293813" y="4876800"/>
            <a:ext cx="8458201" cy="1143000"/>
          </a:xfrm>
        </p:spPr>
        <p:txBody>
          <a:bodyPr anchor="t">
            <a:normAutofit/>
          </a:bodyPr>
          <a:lstStyle>
            <a:lvl1pPr marL="0" indent="0">
              <a:spcBef>
                <a:spcPts val="0"/>
              </a:spcBef>
              <a:buNone/>
              <a:defRPr sz="2400">
                <a:solidFill>
                  <a:schemeClr val="tx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37862013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Content Placeholder 2"/>
          <p:cNvSpPr>
            <a:spLocks noGrp="1"/>
          </p:cNvSpPr>
          <p:nvPr>
            <p:ph sz="half" idx="1"/>
          </p:nvPr>
        </p:nvSpPr>
        <p:spPr>
          <a:xfrm>
            <a:off x="1293812" y="1676400"/>
            <a:ext cx="4700016" cy="4495800"/>
          </a:xfrm>
        </p:spPr>
        <p:txBody>
          <a:bodyPr>
            <a:normAutofit/>
          </a:bodyPr>
          <a:lstStyle>
            <a:lvl1pPr>
              <a:defRPr sz="24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6202035" y="1676401"/>
            <a:ext cx="4700016" cy="4495800"/>
          </a:xfrm>
        </p:spPr>
        <p:txBody>
          <a:bodyPr>
            <a:normAutofit/>
          </a:bodyPr>
          <a:lstStyle>
            <a:lvl1pPr>
              <a:defRPr sz="24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Date Placeholder 4"/>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dirty="0"/>
          </a:p>
        </p:txBody>
      </p:sp>
      <p:sp>
        <p:nvSpPr>
          <p:cNvPr id="6" name="Footer Placeholder 5"/>
          <p:cNvSpPr>
            <a:spLocks noGrp="1"/>
          </p:cNvSpPr>
          <p:nvPr>
            <p:ph type="ftr" sz="quarter" idx="11"/>
          </p:nvPr>
        </p:nvSpPr>
        <p:spPr/>
        <p:txBody>
          <a:bodyPr/>
          <a:lstStyle>
            <a:lvl1pPr>
              <a:defRPr sz="1100"/>
            </a:lvl1pPr>
          </a:lstStyle>
          <a:p>
            <a:endParaRPr lang="en-US"/>
          </a:p>
        </p:txBody>
      </p:sp>
      <p:sp>
        <p:nvSpPr>
          <p:cNvPr id="7" name="Slide Number Placeholder 6"/>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10746212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a:p>
        </p:txBody>
      </p:sp>
      <p:sp>
        <p:nvSpPr>
          <p:cNvPr id="3" name="Text Placeholder 2"/>
          <p:cNvSpPr>
            <a:spLocks noGrp="1"/>
          </p:cNvSpPr>
          <p:nvPr>
            <p:ph type="body" idx="1"/>
          </p:nvPr>
        </p:nvSpPr>
        <p:spPr>
          <a:xfrm>
            <a:off x="1293813" y="1676399"/>
            <a:ext cx="4701142" cy="762001"/>
          </a:xfrm>
        </p:spPr>
        <p:txBody>
          <a:bodyPr anchor="ctr">
            <a:noAutofit/>
          </a:bodyP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293813" y="2516457"/>
            <a:ext cx="4701142" cy="3655743"/>
          </a:xfrm>
        </p:spPr>
        <p:txBody>
          <a:bodyPr/>
          <a:lstStyle>
            <a:lvl1pPr>
              <a:defRPr sz="22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6191754" y="1676399"/>
            <a:ext cx="4703259" cy="762001"/>
          </a:xfrm>
        </p:spPr>
        <p:txBody>
          <a:bodyPr anchor="ctr">
            <a:noAutofit/>
          </a:bodyP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1754" y="2516457"/>
            <a:ext cx="4703259" cy="3655743"/>
          </a:xfrm>
        </p:spPr>
        <p:txBody>
          <a:bodyPr/>
          <a:lstStyle>
            <a:lvl1pPr>
              <a:defRPr sz="22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7" name="Date Placeholder 6"/>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dirty="0"/>
          </a:p>
        </p:txBody>
      </p:sp>
      <p:sp>
        <p:nvSpPr>
          <p:cNvPr id="8" name="Footer Placeholder 7"/>
          <p:cNvSpPr>
            <a:spLocks noGrp="1"/>
          </p:cNvSpPr>
          <p:nvPr>
            <p:ph type="ftr" sz="quarter" idx="11"/>
          </p:nvPr>
        </p:nvSpPr>
        <p:spPr/>
        <p:txBody>
          <a:bodyPr/>
          <a:lstStyle>
            <a:lvl1pPr>
              <a:defRPr sz="1100"/>
            </a:lvl1pPr>
          </a:lstStyle>
          <a:p>
            <a:endParaRPr lang="en-US"/>
          </a:p>
        </p:txBody>
      </p:sp>
      <p:sp>
        <p:nvSpPr>
          <p:cNvPr id="9" name="Slide Number Placeholder 8"/>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168855271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Date Placeholder 2"/>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dirty="0"/>
          </a:p>
        </p:txBody>
      </p:sp>
      <p:sp>
        <p:nvSpPr>
          <p:cNvPr id="4" name="Footer Placeholder 3"/>
          <p:cNvSpPr>
            <a:spLocks noGrp="1"/>
          </p:cNvSpPr>
          <p:nvPr>
            <p:ph type="ftr" sz="quarter" idx="11"/>
          </p:nvPr>
        </p:nvSpPr>
        <p:spPr/>
        <p:txBody>
          <a:bodyPr/>
          <a:lstStyle>
            <a:lvl1pPr>
              <a:defRPr sz="1100"/>
            </a:lvl1pPr>
          </a:lstStyle>
          <a:p>
            <a:endParaRPr lang="en-US"/>
          </a:p>
        </p:txBody>
      </p:sp>
      <p:sp>
        <p:nvSpPr>
          <p:cNvPr id="5" name="Slide Number Placeholder 4"/>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26159579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dirty="0"/>
          </a:p>
        </p:txBody>
      </p:sp>
      <p:sp>
        <p:nvSpPr>
          <p:cNvPr id="3" name="Footer Placeholder 2"/>
          <p:cNvSpPr>
            <a:spLocks noGrp="1"/>
          </p:cNvSpPr>
          <p:nvPr>
            <p:ph type="ftr" sz="quarter" idx="11"/>
          </p:nvPr>
        </p:nvSpPr>
        <p:spPr/>
        <p:txBody>
          <a:bodyPr/>
          <a:lstStyle>
            <a:lvl1pPr>
              <a:defRPr sz="1100"/>
            </a:lvl1pPr>
          </a:lstStyle>
          <a:p>
            <a:endParaRPr lang="en-US"/>
          </a:p>
        </p:txBody>
      </p:sp>
      <p:sp>
        <p:nvSpPr>
          <p:cNvPr id="4" name="Slide Number Placeholder 3"/>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74339945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770811" y="1676400"/>
            <a:ext cx="3810000" cy="2438400"/>
          </a:xfrm>
        </p:spPr>
        <p:txBody>
          <a:bodyPr anchor="b">
            <a:normAutofit/>
          </a:bodyPr>
          <a:lstStyle>
            <a:lvl1pPr algn="l">
              <a:defRPr sz="3200" b="0"/>
            </a:lvl1pPr>
          </a:lstStyle>
          <a:p>
            <a:r>
              <a:rPr lang="en-US"/>
              <a:t>Click to edit Master title style</a:t>
            </a:r>
            <a:endParaRPr dirty="0"/>
          </a:p>
        </p:txBody>
      </p:sp>
      <p:sp>
        <p:nvSpPr>
          <p:cNvPr id="3" name="Content Placeholder 2"/>
          <p:cNvSpPr>
            <a:spLocks noGrp="1"/>
          </p:cNvSpPr>
          <p:nvPr>
            <p:ph idx="1"/>
          </p:nvPr>
        </p:nvSpPr>
        <p:spPr>
          <a:xfrm>
            <a:off x="1293813" y="685800"/>
            <a:ext cx="6172200" cy="54864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Text Placeholder 3"/>
          <p:cNvSpPr>
            <a:spLocks noGrp="1"/>
          </p:cNvSpPr>
          <p:nvPr>
            <p:ph type="body" sz="half" idx="2"/>
          </p:nvPr>
        </p:nvSpPr>
        <p:spPr>
          <a:xfrm>
            <a:off x="7770811" y="4191000"/>
            <a:ext cx="3810000" cy="1524000"/>
          </a:xfrm>
        </p:spPr>
        <p:txBody>
          <a:bodyP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a:p>
        </p:txBody>
      </p:sp>
      <p:sp>
        <p:nvSpPr>
          <p:cNvPr id="6" name="Footer Placeholder 5"/>
          <p:cNvSpPr>
            <a:spLocks noGrp="1"/>
          </p:cNvSpPr>
          <p:nvPr>
            <p:ph type="ftr" sz="quarter" idx="11"/>
          </p:nvPr>
        </p:nvSpPr>
        <p:spPr/>
        <p:txBody>
          <a:bodyPr/>
          <a:lstStyle>
            <a:lvl1pPr>
              <a:defRPr sz="1100"/>
            </a:lvl1pPr>
          </a:lstStyle>
          <a:p>
            <a:endParaRPr lang="en-US"/>
          </a:p>
        </p:txBody>
      </p:sp>
      <p:sp>
        <p:nvSpPr>
          <p:cNvPr id="7" name="Slide Number Placeholder 6"/>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82885856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770812" y="1676400"/>
            <a:ext cx="3810000" cy="2438400"/>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522412" y="0"/>
            <a:ext cx="5943601" cy="6858000"/>
          </a:xfrm>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sp>
        <p:nvSpPr>
          <p:cNvPr id="4" name="Text Placeholder 3"/>
          <p:cNvSpPr>
            <a:spLocks noGrp="1"/>
          </p:cNvSpPr>
          <p:nvPr>
            <p:ph type="body" sz="half" idx="2"/>
          </p:nvPr>
        </p:nvSpPr>
        <p:spPr>
          <a:xfrm>
            <a:off x="7770812" y="4191000"/>
            <a:ext cx="3810000" cy="1524000"/>
          </a:xfrm>
        </p:spPr>
        <p:txBody>
          <a:bodyP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83949036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Vertical Text Placeholder 2"/>
          <p:cNvSpPr>
            <a:spLocks noGrp="1"/>
          </p:cNvSpPr>
          <p:nvPr>
            <p:ph type="body" orient="vert" idx="1"/>
          </p:nvPr>
        </p:nvSpPr>
        <p:spPr/>
        <p:txBody>
          <a:bodyPr vert="eaVert"/>
          <a:lstStyle>
            <a:lvl5pPr>
              <a:defRPr/>
            </a:lvl5pPr>
            <a:lvl6pPr marL="1600200">
              <a:defRPr/>
            </a:lvl6pPr>
            <a:lvl7pPr marL="1874520">
              <a:defRPr/>
            </a:lvl7pPr>
            <a:lvl8pPr marL="2148840">
              <a:defRPr/>
            </a:lvl8pPr>
            <a:lvl9pPr marL="2423160">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285757570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752014" y="381000"/>
            <a:ext cx="1904998" cy="5791200"/>
          </a:xfrm>
        </p:spPr>
        <p:txBody>
          <a:bodyPr vert="eaVert"/>
          <a:lstStyle/>
          <a:p>
            <a:r>
              <a:rPr lang="en-US"/>
              <a:t>Click to edit Master title style</a:t>
            </a:r>
            <a:endParaRPr/>
          </a:p>
        </p:txBody>
      </p:sp>
      <p:sp>
        <p:nvSpPr>
          <p:cNvPr id="3" name="Vertical Text Placeholder 2"/>
          <p:cNvSpPr>
            <a:spLocks noGrp="1"/>
          </p:cNvSpPr>
          <p:nvPr>
            <p:ph type="body" orient="vert" idx="1"/>
          </p:nvPr>
        </p:nvSpPr>
        <p:spPr>
          <a:xfrm>
            <a:off x="1293814" y="381000"/>
            <a:ext cx="8305800" cy="5791200"/>
          </a:xfrm>
        </p:spPr>
        <p:txBody>
          <a:bodyPr vert="eaVert"/>
          <a:lstStyle>
            <a:lvl5pPr>
              <a:defRPr/>
            </a:lvl5pPr>
            <a:lvl6pPr>
              <a:defRPr/>
            </a:lvl6pPr>
            <a:lvl7pPr>
              <a:defRPr/>
            </a:lvl7pPr>
            <a:lvl8pPr>
              <a:defRPr/>
            </a:lvl8pPr>
            <a:lvl9pP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6/29/2022</a:t>
            </a:fld>
            <a:endParaRPr lang="en-US"/>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213226487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293814" y="990600"/>
            <a:ext cx="8458200" cy="3200400"/>
          </a:xfrm>
        </p:spPr>
        <p:txBody>
          <a:bodyPr>
            <a:normAutofit/>
          </a:bodyPr>
          <a:lstStyle>
            <a:lvl1pPr>
              <a:defRPr sz="6000"/>
            </a:lvl1pPr>
          </a:lstStyle>
          <a:p>
            <a:r>
              <a:rPr lang="en-US"/>
              <a:t>Click to edit Master title style</a:t>
            </a:r>
            <a:endParaRPr/>
          </a:p>
        </p:txBody>
      </p:sp>
      <p:sp>
        <p:nvSpPr>
          <p:cNvPr id="3" name="Subtitle 2"/>
          <p:cNvSpPr>
            <a:spLocks noGrp="1"/>
          </p:cNvSpPr>
          <p:nvPr>
            <p:ph type="subTitle" idx="1"/>
          </p:nvPr>
        </p:nvSpPr>
        <p:spPr>
          <a:xfrm>
            <a:off x="1293813" y="4267200"/>
            <a:ext cx="8458200" cy="1371600"/>
          </a:xfrm>
        </p:spPr>
        <p:txBody>
          <a:bodyPr>
            <a:normAutofit/>
          </a:bodyPr>
          <a:lstStyle>
            <a:lvl1pPr marL="0" indent="0" algn="l">
              <a:spcBef>
                <a:spcPts val="0"/>
              </a:spcBef>
              <a:buNone/>
              <a:defRPr sz="24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dirty="0"/>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24135381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extLst>
    <p:ext uri="{DCECCB84-F9BA-43D5-87BE-67443E8EF086}">
      <p15:sldGuideLst xmlns:p15="http://schemas.microsoft.com/office/powerpoint/2012/main">
        <p15:guide id="1" orient="horz" pos="2160" userDrawn="1">
          <p15:clr>
            <a:srgbClr val="FBAE40"/>
          </p15:clr>
        </p15:guide>
        <p15:guide id="2" pos="3839" userDrawn="1">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Content Placeholder 2"/>
          <p:cNvSpPr>
            <a:spLocks noGrp="1"/>
          </p:cNvSpPr>
          <p:nvPr>
            <p:ph idx="1"/>
          </p:nvPr>
        </p:nvSpPr>
        <p:spPr/>
        <p:txBody>
          <a:bodyPr/>
          <a:lstStyle>
            <a:lvl5pPr>
              <a:defRPr/>
            </a:lvl5pPr>
            <a:lvl6pPr>
              <a:defRPr/>
            </a:lvl6pPr>
            <a:lvl7pPr>
              <a:defRPr/>
            </a:lvl7pPr>
            <a:lvl8pPr>
              <a:defRPr/>
            </a:lvl8pPr>
            <a:lvl9pP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dirty="0"/>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159476888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type="secHead" preserve="1">
  <p:cSld name="Section Header">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293813" y="2057400"/>
            <a:ext cx="8458201" cy="2666999"/>
          </a:xfrm>
        </p:spPr>
        <p:txBody>
          <a:bodyPr anchor="b">
            <a:normAutofit/>
          </a:bodyPr>
          <a:lstStyle>
            <a:lvl1pPr algn="l">
              <a:defRPr sz="4800" b="0" i="0" cap="none" baseline="0"/>
            </a:lvl1pPr>
          </a:lstStyle>
          <a:p>
            <a:r>
              <a:rPr lang="en-US"/>
              <a:t>Click to edit Master title style</a:t>
            </a:r>
            <a:endParaRPr/>
          </a:p>
        </p:txBody>
      </p:sp>
      <p:sp>
        <p:nvSpPr>
          <p:cNvPr id="3" name="Text Placeholder 2"/>
          <p:cNvSpPr>
            <a:spLocks noGrp="1"/>
          </p:cNvSpPr>
          <p:nvPr>
            <p:ph type="body" idx="1"/>
          </p:nvPr>
        </p:nvSpPr>
        <p:spPr>
          <a:xfrm>
            <a:off x="1293813" y="4876800"/>
            <a:ext cx="8458201" cy="1143000"/>
          </a:xfrm>
        </p:spPr>
        <p:txBody>
          <a:bodyPr anchor="t">
            <a:normAutofit/>
          </a:bodyPr>
          <a:lstStyle>
            <a:lvl1pPr marL="0" indent="0">
              <a:spcBef>
                <a:spcPts val="0"/>
              </a:spcBef>
              <a:buNone/>
              <a:defRPr sz="2400">
                <a:solidFill>
                  <a:schemeClr val="tx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37862013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Content Placeholder 2"/>
          <p:cNvSpPr>
            <a:spLocks noGrp="1"/>
          </p:cNvSpPr>
          <p:nvPr>
            <p:ph sz="half" idx="1"/>
          </p:nvPr>
        </p:nvSpPr>
        <p:spPr>
          <a:xfrm>
            <a:off x="1293812" y="1676400"/>
            <a:ext cx="4700016" cy="4495800"/>
          </a:xfrm>
        </p:spPr>
        <p:txBody>
          <a:bodyPr>
            <a:normAutofit/>
          </a:bodyPr>
          <a:lstStyle>
            <a:lvl1pPr>
              <a:defRPr sz="24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6202035" y="1676401"/>
            <a:ext cx="4700016" cy="4495800"/>
          </a:xfrm>
        </p:spPr>
        <p:txBody>
          <a:bodyPr>
            <a:normAutofit/>
          </a:bodyPr>
          <a:lstStyle>
            <a:lvl1pPr>
              <a:defRPr sz="24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Date Placeholder 4"/>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dirty="0"/>
          </a:p>
        </p:txBody>
      </p:sp>
      <p:sp>
        <p:nvSpPr>
          <p:cNvPr id="6" name="Footer Placeholder 5"/>
          <p:cNvSpPr>
            <a:spLocks noGrp="1"/>
          </p:cNvSpPr>
          <p:nvPr>
            <p:ph type="ftr" sz="quarter" idx="11"/>
          </p:nvPr>
        </p:nvSpPr>
        <p:spPr/>
        <p:txBody>
          <a:bodyPr/>
          <a:lstStyle>
            <a:lvl1pPr>
              <a:defRPr sz="1100"/>
            </a:lvl1pPr>
          </a:lstStyle>
          <a:p>
            <a:endParaRPr lang="en-US"/>
          </a:p>
        </p:txBody>
      </p:sp>
      <p:sp>
        <p:nvSpPr>
          <p:cNvPr id="7" name="Slide Number Placeholder 6"/>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10746212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a:p>
        </p:txBody>
      </p:sp>
      <p:sp>
        <p:nvSpPr>
          <p:cNvPr id="3" name="Text Placeholder 2"/>
          <p:cNvSpPr>
            <a:spLocks noGrp="1"/>
          </p:cNvSpPr>
          <p:nvPr>
            <p:ph type="body" idx="1"/>
          </p:nvPr>
        </p:nvSpPr>
        <p:spPr>
          <a:xfrm>
            <a:off x="1293813" y="1676399"/>
            <a:ext cx="4701142" cy="762001"/>
          </a:xfrm>
        </p:spPr>
        <p:txBody>
          <a:bodyPr anchor="ctr">
            <a:noAutofit/>
          </a:bodyP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293813" y="2516457"/>
            <a:ext cx="4701142" cy="3655743"/>
          </a:xfrm>
        </p:spPr>
        <p:txBody>
          <a:bodyPr/>
          <a:lstStyle>
            <a:lvl1pPr>
              <a:defRPr sz="22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6191754" y="1676399"/>
            <a:ext cx="4703259" cy="762001"/>
          </a:xfrm>
        </p:spPr>
        <p:txBody>
          <a:bodyPr anchor="ctr">
            <a:noAutofit/>
          </a:bodyP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1754" y="2516457"/>
            <a:ext cx="4703259" cy="3655743"/>
          </a:xfrm>
        </p:spPr>
        <p:txBody>
          <a:bodyPr/>
          <a:lstStyle>
            <a:lvl1pPr>
              <a:defRPr sz="2200"/>
            </a:lvl1pPr>
            <a:lvl2pPr>
              <a:defRPr sz="2000"/>
            </a:lvl2pPr>
            <a:lvl3pPr>
              <a:defRPr sz="1800"/>
            </a:lvl3pPr>
            <a:lvl4pPr>
              <a:defRPr sz="1600"/>
            </a:lvl4pPr>
            <a:lvl5pPr>
              <a:defRPr sz="1600"/>
            </a:lvl5pPr>
            <a:lvl6pPr marL="1600200">
              <a:defRPr sz="1600"/>
            </a:lvl6pPr>
            <a:lvl7pPr marL="1874520">
              <a:defRPr sz="1600"/>
            </a:lvl7pPr>
            <a:lvl8pPr marL="2148840">
              <a:defRPr sz="1600"/>
            </a:lvl8pPr>
            <a:lvl9pPr marL="2423160">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7" name="Date Placeholder 6"/>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dirty="0"/>
          </a:p>
        </p:txBody>
      </p:sp>
      <p:sp>
        <p:nvSpPr>
          <p:cNvPr id="8" name="Footer Placeholder 7"/>
          <p:cNvSpPr>
            <a:spLocks noGrp="1"/>
          </p:cNvSpPr>
          <p:nvPr>
            <p:ph type="ftr" sz="quarter" idx="11"/>
          </p:nvPr>
        </p:nvSpPr>
        <p:spPr/>
        <p:txBody>
          <a:bodyPr/>
          <a:lstStyle>
            <a:lvl1pPr>
              <a:defRPr sz="1100"/>
            </a:lvl1pPr>
          </a:lstStyle>
          <a:p>
            <a:endParaRPr lang="en-US"/>
          </a:p>
        </p:txBody>
      </p:sp>
      <p:sp>
        <p:nvSpPr>
          <p:cNvPr id="9" name="Slide Number Placeholder 8"/>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168855271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Date Placeholder 2"/>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dirty="0"/>
          </a:p>
        </p:txBody>
      </p:sp>
      <p:sp>
        <p:nvSpPr>
          <p:cNvPr id="4" name="Footer Placeholder 3"/>
          <p:cNvSpPr>
            <a:spLocks noGrp="1"/>
          </p:cNvSpPr>
          <p:nvPr>
            <p:ph type="ftr" sz="quarter" idx="11"/>
          </p:nvPr>
        </p:nvSpPr>
        <p:spPr/>
        <p:txBody>
          <a:bodyPr/>
          <a:lstStyle>
            <a:lvl1pPr>
              <a:defRPr sz="1100"/>
            </a:lvl1pPr>
          </a:lstStyle>
          <a:p>
            <a:endParaRPr lang="en-US"/>
          </a:p>
        </p:txBody>
      </p:sp>
      <p:sp>
        <p:nvSpPr>
          <p:cNvPr id="5" name="Slide Number Placeholder 4"/>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26159579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blank" preserve="1">
  <p:cSld name="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dirty="0"/>
          </a:p>
        </p:txBody>
      </p:sp>
      <p:sp>
        <p:nvSpPr>
          <p:cNvPr id="3" name="Footer Placeholder 2"/>
          <p:cNvSpPr>
            <a:spLocks noGrp="1"/>
          </p:cNvSpPr>
          <p:nvPr>
            <p:ph type="ftr" sz="quarter" idx="11"/>
          </p:nvPr>
        </p:nvSpPr>
        <p:spPr/>
        <p:txBody>
          <a:bodyPr/>
          <a:lstStyle>
            <a:lvl1pPr>
              <a:defRPr sz="1100"/>
            </a:lvl1pPr>
          </a:lstStyle>
          <a:p>
            <a:endParaRPr lang="en-US"/>
          </a:p>
        </p:txBody>
      </p:sp>
      <p:sp>
        <p:nvSpPr>
          <p:cNvPr id="4" name="Slide Number Placeholder 3"/>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74339945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770811" y="1676400"/>
            <a:ext cx="3810000" cy="2438400"/>
          </a:xfrm>
        </p:spPr>
        <p:txBody>
          <a:bodyPr anchor="b">
            <a:normAutofit/>
          </a:bodyPr>
          <a:lstStyle>
            <a:lvl1pPr algn="l">
              <a:defRPr sz="3200" b="0"/>
            </a:lvl1pPr>
          </a:lstStyle>
          <a:p>
            <a:r>
              <a:rPr lang="en-US"/>
              <a:t>Click to edit Master title style</a:t>
            </a:r>
            <a:endParaRPr dirty="0"/>
          </a:p>
        </p:txBody>
      </p:sp>
      <p:sp>
        <p:nvSpPr>
          <p:cNvPr id="3" name="Content Placeholder 2"/>
          <p:cNvSpPr>
            <a:spLocks noGrp="1"/>
          </p:cNvSpPr>
          <p:nvPr>
            <p:ph idx="1"/>
          </p:nvPr>
        </p:nvSpPr>
        <p:spPr>
          <a:xfrm>
            <a:off x="1293813" y="685800"/>
            <a:ext cx="6172200" cy="54864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Text Placeholder 3"/>
          <p:cNvSpPr>
            <a:spLocks noGrp="1"/>
          </p:cNvSpPr>
          <p:nvPr>
            <p:ph type="body" sz="half" idx="2"/>
          </p:nvPr>
        </p:nvSpPr>
        <p:spPr>
          <a:xfrm>
            <a:off x="7770811" y="4191000"/>
            <a:ext cx="3810000" cy="1524000"/>
          </a:xfrm>
        </p:spPr>
        <p:txBody>
          <a:bodyP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a:p>
        </p:txBody>
      </p:sp>
      <p:sp>
        <p:nvSpPr>
          <p:cNvPr id="6" name="Footer Placeholder 5"/>
          <p:cNvSpPr>
            <a:spLocks noGrp="1"/>
          </p:cNvSpPr>
          <p:nvPr>
            <p:ph type="ftr" sz="quarter" idx="11"/>
          </p:nvPr>
        </p:nvSpPr>
        <p:spPr/>
        <p:txBody>
          <a:bodyPr/>
          <a:lstStyle>
            <a:lvl1pPr>
              <a:defRPr sz="1100"/>
            </a:lvl1pPr>
          </a:lstStyle>
          <a:p>
            <a:endParaRPr lang="en-US"/>
          </a:p>
        </p:txBody>
      </p:sp>
      <p:sp>
        <p:nvSpPr>
          <p:cNvPr id="7" name="Slide Number Placeholder 6"/>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82885856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770812" y="1676400"/>
            <a:ext cx="3810000" cy="2438400"/>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522412" y="0"/>
            <a:ext cx="5943601" cy="6858000"/>
          </a:xfrm>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sp>
        <p:nvSpPr>
          <p:cNvPr id="4" name="Text Placeholder 3"/>
          <p:cNvSpPr>
            <a:spLocks noGrp="1"/>
          </p:cNvSpPr>
          <p:nvPr>
            <p:ph type="body" sz="half" idx="2"/>
          </p:nvPr>
        </p:nvSpPr>
        <p:spPr>
          <a:xfrm>
            <a:off x="7770812" y="4191000"/>
            <a:ext cx="3810000" cy="1524000"/>
          </a:xfrm>
        </p:spPr>
        <p:txBody>
          <a:bodyP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83949036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Vertical Text Placeholder 2"/>
          <p:cNvSpPr>
            <a:spLocks noGrp="1"/>
          </p:cNvSpPr>
          <p:nvPr>
            <p:ph type="body" orient="vert" idx="1"/>
          </p:nvPr>
        </p:nvSpPr>
        <p:spPr/>
        <p:txBody>
          <a:bodyPr vert="eaVert"/>
          <a:lstStyle>
            <a:lvl5pPr>
              <a:defRPr/>
            </a:lvl5pPr>
            <a:lvl6pPr marL="1600200">
              <a:defRPr/>
            </a:lvl6pPr>
            <a:lvl7pPr marL="1874520">
              <a:defRPr/>
            </a:lvl7pPr>
            <a:lvl8pPr marL="2148840">
              <a:defRPr/>
            </a:lvl8pPr>
            <a:lvl9pPr marL="2423160">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285757570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752014" y="381000"/>
            <a:ext cx="1904998" cy="5791200"/>
          </a:xfrm>
        </p:spPr>
        <p:txBody>
          <a:bodyPr vert="eaVert"/>
          <a:lstStyle/>
          <a:p>
            <a:r>
              <a:rPr lang="en-US"/>
              <a:t>Click to edit Master title style</a:t>
            </a:r>
            <a:endParaRPr/>
          </a:p>
        </p:txBody>
      </p:sp>
      <p:sp>
        <p:nvSpPr>
          <p:cNvPr id="3" name="Vertical Text Placeholder 2"/>
          <p:cNvSpPr>
            <a:spLocks noGrp="1"/>
          </p:cNvSpPr>
          <p:nvPr>
            <p:ph type="body" orient="vert" idx="1"/>
          </p:nvPr>
        </p:nvSpPr>
        <p:spPr>
          <a:xfrm>
            <a:off x="1293814" y="381000"/>
            <a:ext cx="8305800" cy="5791200"/>
          </a:xfrm>
        </p:spPr>
        <p:txBody>
          <a:bodyPr vert="eaVert"/>
          <a:lstStyle>
            <a:lvl5pPr>
              <a:defRPr/>
            </a:lvl5pPr>
            <a:lvl6pPr>
              <a:defRPr/>
            </a:lvl6pPr>
            <a:lvl7pPr>
              <a:defRPr/>
            </a:lvl7pPr>
            <a:lvl8pPr>
              <a:defRPr/>
            </a:lvl8pPr>
            <a:lvl9pPr>
              <a:defRPr/>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10"/>
          </p:nvPr>
        </p:nvSpPr>
        <p:spPr/>
        <p:txBody>
          <a:bodyPr/>
          <a:lstStyle>
            <a:lvl1pPr>
              <a:defRPr sz="1100"/>
            </a:lvl1pPr>
          </a:lstStyle>
          <a:p>
            <a:fld id="{3CD9712D-992A-4AB1-A5C2-575F75921AA2}" type="datetimeFigureOut">
              <a:rPr lang="en-US" smtClean="0"/>
              <a:pPr/>
              <a:t>5/4/2022</a:t>
            </a:fld>
            <a:endParaRPr lang="en-US"/>
          </a:p>
        </p:txBody>
      </p:sp>
      <p:sp>
        <p:nvSpPr>
          <p:cNvPr id="5" name="Footer Placeholder 4"/>
          <p:cNvSpPr>
            <a:spLocks noGrp="1"/>
          </p:cNvSpPr>
          <p:nvPr>
            <p:ph type="ftr" sz="quarter" idx="11"/>
          </p:nvPr>
        </p:nvSpPr>
        <p:spPr/>
        <p:txBody>
          <a:bodyPr/>
          <a:lstStyle>
            <a:lvl1pPr>
              <a:defRPr sz="1100"/>
            </a:lvl1pPr>
          </a:lstStyle>
          <a:p>
            <a:endParaRPr lang="en-US"/>
          </a:p>
        </p:txBody>
      </p:sp>
      <p:sp>
        <p:nvSpPr>
          <p:cNvPr id="6" name="Slide Number Placeholder 5"/>
          <p:cNvSpPr>
            <a:spLocks noGrp="1"/>
          </p:cNvSpPr>
          <p:nvPr>
            <p:ph type="sldNum" sz="quarter" idx="12"/>
          </p:nvPr>
        </p:nvSpPr>
        <p:spPr/>
        <p:txBody>
          <a:bodyPr/>
          <a:lstStyle>
            <a:lvl1pPr>
              <a:defRPr sz="1100"/>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213226487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ags" Target="../tags/tag2.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image" Target="../media/image2.em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oleObject" Target="../embeddings/oleObject1.bin"/><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80.xml"/><Relationship Id="rId13" Type="http://schemas.openxmlformats.org/officeDocument/2006/relationships/vmlDrawing" Target="../drawings/vmlDrawing1100.vml"/><Relationship Id="rId3" Type="http://schemas.openxmlformats.org/officeDocument/2006/relationships/slideLayout" Target="../slideLayouts/slideLayout30.xml"/><Relationship Id="rId7" Type="http://schemas.openxmlformats.org/officeDocument/2006/relationships/slideLayout" Target="../slideLayouts/slideLayout70.xml"/><Relationship Id="rId12" Type="http://schemas.openxmlformats.org/officeDocument/2006/relationships/theme" Target="../theme/theme10.xml"/><Relationship Id="rId17" Type="http://schemas.openxmlformats.org/officeDocument/2006/relationships/image" Target="../media/image2.emf"/><Relationship Id="rId2" Type="http://schemas.openxmlformats.org/officeDocument/2006/relationships/slideLayout" Target="../slideLayouts/slideLayout20.xml"/><Relationship Id="rId16" Type="http://schemas.openxmlformats.org/officeDocument/2006/relationships/oleObject" Target="../embeddings/oleObject1100.bin"/><Relationship Id="rId1" Type="http://schemas.openxmlformats.org/officeDocument/2006/relationships/slideLayout" Target="../slideLayouts/slideLayout12.xml"/><Relationship Id="rId6" Type="http://schemas.openxmlformats.org/officeDocument/2006/relationships/slideLayout" Target="../slideLayouts/slideLayout60.xml"/><Relationship Id="rId11" Type="http://schemas.openxmlformats.org/officeDocument/2006/relationships/slideLayout" Target="../slideLayouts/slideLayout110.xml"/><Relationship Id="rId5" Type="http://schemas.openxmlformats.org/officeDocument/2006/relationships/slideLayout" Target="../slideLayouts/slideLayout50.xml"/><Relationship Id="rId15" Type="http://schemas.openxmlformats.org/officeDocument/2006/relationships/image" Target="../media/image1.png"/><Relationship Id="rId10" Type="http://schemas.openxmlformats.org/officeDocument/2006/relationships/slideLayout" Target="../slideLayouts/slideLayout100.xml"/><Relationship Id="rId4" Type="http://schemas.openxmlformats.org/officeDocument/2006/relationships/slideLayout" Target="../slideLayouts/slideLayout40.xml"/><Relationship Id="rId9" Type="http://schemas.openxmlformats.org/officeDocument/2006/relationships/slideLayout" Target="../slideLayouts/slideLayout90.xml"/><Relationship Id="rId14" Type="http://schemas.openxmlformats.org/officeDocument/2006/relationships/tags" Target="../tags/tag210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CE48BB18-6E28-499C-8548-4FA2DB63C3EF}"/>
              </a:ext>
            </a:extLst>
          </p:cNvPr>
          <p:cNvGraphicFramePr>
            <a:graphicFrameLocks noChangeAspect="1"/>
          </p:cNvGraphicFramePr>
          <p:nvPr userDrawn="1">
            <p:custDataLst>
              <p:tags r:id="rId13"/>
            </p:custDataLst>
            <p:extLst>
              <p:ext uri="{D42A27DB-BD31-4B8C-83A1-F6EECF244321}">
                <p14:modId xmlns:p14="http://schemas.microsoft.com/office/powerpoint/2010/main" val="12492488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5" imgW="129" imgH="129" progId="TCLayout.ActiveDocument.1">
                  <p:embed/>
                </p:oleObj>
              </mc:Choice>
              <mc:Fallback>
                <p:oleObj name="think-cell Slide" r:id="rId15" imgW="129" imgH="129" progId="TCLayout.ActiveDocument.1">
                  <p:embed/>
                  <p:pic>
                    <p:nvPicPr>
                      <p:cNvPr id="9" name="Object 8" hidden="1">
                        <a:extLst>
                          <a:ext uri="{FF2B5EF4-FFF2-40B4-BE49-F238E27FC236}">
                            <a16:creationId xmlns:a16="http://schemas.microsoft.com/office/drawing/2014/main" id="{CE48BB18-6E28-499C-8548-4FA2DB63C3EF}"/>
                          </a:ext>
                        </a:extLst>
                      </p:cNvPr>
                      <p:cNvPicPr/>
                      <p:nvPr/>
                    </p:nvPicPr>
                    <p:blipFill>
                      <a:blip r:embed="rId16"/>
                      <a:stretch>
                        <a:fillRect/>
                      </a:stretch>
                    </p:blipFill>
                    <p:spPr>
                      <a:xfrm>
                        <a:off x="1588" y="1588"/>
                        <a:ext cx="1588" cy="1588"/>
                      </a:xfrm>
                      <a:prstGeom prst="rect">
                        <a:avLst/>
                      </a:prstGeom>
                    </p:spPr>
                  </p:pic>
                </p:oleObj>
              </mc:Fallback>
            </mc:AlternateContent>
          </a:graphicData>
        </a:graphic>
      </p:graphicFrame>
      <p:sp>
        <p:nvSpPr>
          <p:cNvPr id="7" name="Rectangle 6"/>
          <p:cNvSpPr/>
          <p:nvPr/>
        </p:nvSpPr>
        <p:spPr>
          <a:xfrm>
            <a:off x="836614" y="0"/>
            <a:ext cx="11352212" cy="6858000"/>
          </a:xfrm>
          <a:prstGeom prst="rect">
            <a:avLst/>
          </a:prstGeom>
          <a:gradFill>
            <a:gsLst>
              <a:gs pos="0">
                <a:schemeClr val="bg1">
                  <a:alpha val="60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a:p>
        </p:txBody>
      </p:sp>
      <p:sp>
        <p:nvSpPr>
          <p:cNvPr id="2" name="Title Placeholder 1"/>
          <p:cNvSpPr>
            <a:spLocks noGrp="1"/>
          </p:cNvSpPr>
          <p:nvPr>
            <p:ph type="title"/>
          </p:nvPr>
        </p:nvSpPr>
        <p:spPr>
          <a:xfrm>
            <a:off x="1293813" y="381000"/>
            <a:ext cx="9601200" cy="1143000"/>
          </a:xfrm>
          <a:prstGeom prst="rect">
            <a:avLst/>
          </a:prstGeom>
        </p:spPr>
        <p:txBody>
          <a:bodyPr vert="horz" lIns="91440" tIns="45720" rIns="91440" bIns="45720" rtlCol="0" anchor="b">
            <a:normAutofit/>
          </a:bodyPr>
          <a:lstStyle/>
          <a:p>
            <a:r>
              <a:rPr lang="en-US"/>
              <a:t>Click to edit Master title style</a:t>
            </a:r>
            <a:endParaRPr dirty="0"/>
          </a:p>
        </p:txBody>
      </p:sp>
      <p:sp>
        <p:nvSpPr>
          <p:cNvPr id="3" name="Text Placeholder 2"/>
          <p:cNvSpPr>
            <a:spLocks noGrp="1"/>
          </p:cNvSpPr>
          <p:nvPr>
            <p:ph type="body" idx="1"/>
          </p:nvPr>
        </p:nvSpPr>
        <p:spPr>
          <a:xfrm>
            <a:off x="1293813" y="1676400"/>
            <a:ext cx="9601200" cy="4495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2"/>
          </p:nvPr>
        </p:nvSpPr>
        <p:spPr>
          <a:xfrm>
            <a:off x="1271781" y="6356351"/>
            <a:ext cx="2844059" cy="365125"/>
          </a:xfrm>
          <a:prstGeom prst="rect">
            <a:avLst/>
          </a:prstGeom>
        </p:spPr>
        <p:txBody>
          <a:bodyPr vert="horz" lIns="91440" tIns="45720" rIns="91440" bIns="45720" rtlCol="0" anchor="ctr"/>
          <a:lstStyle>
            <a:lvl1pPr algn="l">
              <a:defRPr sz="1100">
                <a:solidFill>
                  <a:schemeClr val="tx1">
                    <a:lumMod val="90000"/>
                    <a:lumOff val="10000"/>
                  </a:schemeClr>
                </a:solidFill>
              </a:defRPr>
            </a:lvl1pPr>
          </a:lstStyle>
          <a:p>
            <a:fld id="{3CD9712D-992A-4AB1-A5C2-575F75921AA2}" type="datetimeFigureOut">
              <a:rPr lang="en-US" smtClean="0"/>
              <a:pPr/>
              <a:t>6/29/2022</a:t>
            </a:fld>
            <a:endParaRPr lang="en-US" dirty="0"/>
          </a:p>
        </p:txBody>
      </p:sp>
      <p:sp>
        <p:nvSpPr>
          <p:cNvPr id="5" name="Footer Placeholder 4"/>
          <p:cNvSpPr>
            <a:spLocks noGrp="1"/>
          </p:cNvSpPr>
          <p:nvPr>
            <p:ph type="ftr" sz="quarter" idx="3"/>
          </p:nvPr>
        </p:nvSpPr>
        <p:spPr>
          <a:xfrm>
            <a:off x="4164515" y="6356351"/>
            <a:ext cx="3859795" cy="365125"/>
          </a:xfrm>
          <a:prstGeom prst="rect">
            <a:avLst/>
          </a:prstGeom>
        </p:spPr>
        <p:txBody>
          <a:bodyPr vert="horz" lIns="91440" tIns="45720" rIns="91440" bIns="45720" rtlCol="0" anchor="ctr"/>
          <a:lstStyle>
            <a:lvl1pPr algn="ctr">
              <a:defRPr sz="1100">
                <a:solidFill>
                  <a:schemeClr val="tx1">
                    <a:lumMod val="90000"/>
                    <a:lumOff val="10000"/>
                  </a:schemeClr>
                </a:solidFill>
              </a:defRPr>
            </a:lvl1pPr>
          </a:lstStyle>
          <a:p>
            <a:endParaRPr lang="en-US"/>
          </a:p>
        </p:txBody>
      </p:sp>
      <p:sp>
        <p:nvSpPr>
          <p:cNvPr id="6" name="Slide Number Placeholder 5"/>
          <p:cNvSpPr>
            <a:spLocks noGrp="1"/>
          </p:cNvSpPr>
          <p:nvPr>
            <p:ph type="sldNum" sz="quarter" idx="4"/>
          </p:nvPr>
        </p:nvSpPr>
        <p:spPr>
          <a:xfrm>
            <a:off x="8051225" y="6356351"/>
            <a:ext cx="2844059" cy="365125"/>
          </a:xfrm>
          <a:prstGeom prst="rect">
            <a:avLst/>
          </a:prstGeom>
        </p:spPr>
        <p:txBody>
          <a:bodyPr vert="horz" lIns="91440" tIns="45720" rIns="91440" bIns="45720" rtlCol="0" anchor="ctr"/>
          <a:lstStyle>
            <a:lvl1pPr algn="r">
              <a:defRPr sz="1100">
                <a:solidFill>
                  <a:schemeClr val="tx1">
                    <a:lumMod val="90000"/>
                    <a:lumOff val="10000"/>
                  </a:schemeClr>
                </a:solidFill>
              </a:defRPr>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52872142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lum/>
          </a:blip>
          <a:srcRect/>
          <a:stretch>
            <a:fillRect/>
          </a:stretch>
        </a:blipFill>
        <a:effectLst/>
      </p:bgPr>
    </p:bg>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CE48BB18-6E28-499C-8548-4FA2DB63C3EF}"/>
              </a:ext>
            </a:extLst>
          </p:cNvPr>
          <p:cNvGraphicFramePr>
            <a:graphicFrameLocks noChangeAspect="1"/>
          </p:cNvGraphicFramePr>
          <p:nvPr userDrawn="1">
            <p:custDataLst>
              <p:tags r:id="rId14"/>
            </p:custDataLst>
            <p:extLst>
              <p:ext uri="{D42A27DB-BD31-4B8C-83A1-F6EECF244321}">
                <p14:modId xmlns:p14="http://schemas.microsoft.com/office/powerpoint/2010/main" val="12492488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063" name="think-cell Slide" r:id="rId16" imgW="129" imgH="129" progId="TCLayout.ActiveDocument.1">
                  <p:embed/>
                </p:oleObj>
              </mc:Choice>
              <mc:Fallback>
                <p:oleObj name="think-cell Slide" r:id="rId16" imgW="129" imgH="129" progId="TCLayout.ActiveDocument.1">
                  <p:embed/>
                  <p:pic>
                    <p:nvPicPr>
                      <p:cNvPr id="9" name="Object 8" hidden="1">
                        <a:extLst>
                          <a:ext uri="{FF2B5EF4-FFF2-40B4-BE49-F238E27FC236}">
                            <a16:creationId xmlns:a16="http://schemas.microsoft.com/office/drawing/2014/main" id="{CE48BB18-6E28-499C-8548-4FA2DB63C3EF}"/>
                          </a:ext>
                        </a:extLst>
                      </p:cNvPr>
                      <p:cNvPicPr/>
                      <p:nvPr/>
                    </p:nvPicPr>
                    <p:blipFill>
                      <a:blip r:embed="rId17"/>
                      <a:stretch>
                        <a:fillRect/>
                      </a:stretch>
                    </p:blipFill>
                    <p:spPr>
                      <a:xfrm>
                        <a:off x="1588" y="1588"/>
                        <a:ext cx="1588" cy="1588"/>
                      </a:xfrm>
                      <a:prstGeom prst="rect">
                        <a:avLst/>
                      </a:prstGeom>
                    </p:spPr>
                  </p:pic>
                </p:oleObj>
              </mc:Fallback>
            </mc:AlternateContent>
          </a:graphicData>
        </a:graphic>
      </p:graphicFrame>
      <p:sp>
        <p:nvSpPr>
          <p:cNvPr id="7" name="Rectangle 6"/>
          <p:cNvSpPr/>
          <p:nvPr/>
        </p:nvSpPr>
        <p:spPr>
          <a:xfrm>
            <a:off x="836614" y="0"/>
            <a:ext cx="11352212" cy="6858000"/>
          </a:xfrm>
          <a:prstGeom prst="rect">
            <a:avLst/>
          </a:prstGeom>
          <a:gradFill>
            <a:gsLst>
              <a:gs pos="0">
                <a:schemeClr val="bg1">
                  <a:alpha val="60000"/>
                </a:schemeClr>
              </a:gs>
              <a:gs pos="100000">
                <a:schemeClr val="bg1">
                  <a:alpha val="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a:p>
        </p:txBody>
      </p:sp>
      <p:sp>
        <p:nvSpPr>
          <p:cNvPr id="2" name="Title Placeholder 1"/>
          <p:cNvSpPr>
            <a:spLocks noGrp="1"/>
          </p:cNvSpPr>
          <p:nvPr>
            <p:ph type="title"/>
          </p:nvPr>
        </p:nvSpPr>
        <p:spPr>
          <a:xfrm>
            <a:off x="1293813" y="381000"/>
            <a:ext cx="9601200" cy="1143000"/>
          </a:xfrm>
          <a:prstGeom prst="rect">
            <a:avLst/>
          </a:prstGeom>
        </p:spPr>
        <p:txBody>
          <a:bodyPr vert="horz" lIns="91440" tIns="45720" rIns="91440" bIns="45720" rtlCol="0" anchor="b">
            <a:normAutofit/>
          </a:bodyPr>
          <a:lstStyle/>
          <a:p>
            <a:r>
              <a:rPr lang="en-US"/>
              <a:t>Click to edit Master title style</a:t>
            </a:r>
            <a:endParaRPr dirty="0"/>
          </a:p>
        </p:txBody>
      </p:sp>
      <p:sp>
        <p:nvSpPr>
          <p:cNvPr id="3" name="Text Placeholder 2"/>
          <p:cNvSpPr>
            <a:spLocks noGrp="1"/>
          </p:cNvSpPr>
          <p:nvPr>
            <p:ph type="body" idx="1"/>
          </p:nvPr>
        </p:nvSpPr>
        <p:spPr>
          <a:xfrm>
            <a:off x="1293813" y="1676400"/>
            <a:ext cx="9601200" cy="4495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p:cNvSpPr>
            <a:spLocks noGrp="1"/>
          </p:cNvSpPr>
          <p:nvPr>
            <p:ph type="dt" sz="half" idx="2"/>
          </p:nvPr>
        </p:nvSpPr>
        <p:spPr>
          <a:xfrm>
            <a:off x="1271781" y="6356351"/>
            <a:ext cx="2844059" cy="365125"/>
          </a:xfrm>
          <a:prstGeom prst="rect">
            <a:avLst/>
          </a:prstGeom>
        </p:spPr>
        <p:txBody>
          <a:bodyPr vert="horz" lIns="91440" tIns="45720" rIns="91440" bIns="45720" rtlCol="0" anchor="ctr"/>
          <a:lstStyle>
            <a:lvl1pPr algn="l">
              <a:defRPr sz="1100">
                <a:solidFill>
                  <a:schemeClr val="tx1">
                    <a:lumMod val="90000"/>
                    <a:lumOff val="10000"/>
                  </a:schemeClr>
                </a:solidFill>
              </a:defRPr>
            </a:lvl1pPr>
          </a:lstStyle>
          <a:p>
            <a:fld id="{3CD9712D-992A-4AB1-A5C2-575F75921AA2}" type="datetimeFigureOut">
              <a:rPr lang="en-US" smtClean="0"/>
              <a:pPr/>
              <a:t>5/4/2022</a:t>
            </a:fld>
            <a:endParaRPr lang="en-US" dirty="0"/>
          </a:p>
        </p:txBody>
      </p:sp>
      <p:sp>
        <p:nvSpPr>
          <p:cNvPr id="5" name="Footer Placeholder 4"/>
          <p:cNvSpPr>
            <a:spLocks noGrp="1"/>
          </p:cNvSpPr>
          <p:nvPr>
            <p:ph type="ftr" sz="quarter" idx="3"/>
          </p:nvPr>
        </p:nvSpPr>
        <p:spPr>
          <a:xfrm>
            <a:off x="4164515" y="6356351"/>
            <a:ext cx="3859795" cy="365125"/>
          </a:xfrm>
          <a:prstGeom prst="rect">
            <a:avLst/>
          </a:prstGeom>
        </p:spPr>
        <p:txBody>
          <a:bodyPr vert="horz" lIns="91440" tIns="45720" rIns="91440" bIns="45720" rtlCol="0" anchor="ctr"/>
          <a:lstStyle>
            <a:lvl1pPr algn="ctr">
              <a:defRPr sz="1100">
                <a:solidFill>
                  <a:schemeClr val="tx1">
                    <a:lumMod val="90000"/>
                    <a:lumOff val="10000"/>
                  </a:schemeClr>
                </a:solidFill>
              </a:defRPr>
            </a:lvl1pPr>
          </a:lstStyle>
          <a:p>
            <a:endParaRPr lang="en-US"/>
          </a:p>
        </p:txBody>
      </p:sp>
      <p:sp>
        <p:nvSpPr>
          <p:cNvPr id="6" name="Slide Number Placeholder 5"/>
          <p:cNvSpPr>
            <a:spLocks noGrp="1"/>
          </p:cNvSpPr>
          <p:nvPr>
            <p:ph type="sldNum" sz="quarter" idx="4"/>
          </p:nvPr>
        </p:nvSpPr>
        <p:spPr>
          <a:xfrm>
            <a:off x="8051225" y="6356351"/>
            <a:ext cx="2844059" cy="365125"/>
          </a:xfrm>
          <a:prstGeom prst="rect">
            <a:avLst/>
          </a:prstGeom>
        </p:spPr>
        <p:txBody>
          <a:bodyPr vert="horz" lIns="91440" tIns="45720" rIns="91440" bIns="45720" rtlCol="0" anchor="ctr"/>
          <a:lstStyle>
            <a:lvl1pPr algn="r">
              <a:defRPr sz="1100">
                <a:solidFill>
                  <a:schemeClr val="tx1">
                    <a:lumMod val="90000"/>
                    <a:lumOff val="10000"/>
                  </a:schemeClr>
                </a:solidFill>
              </a:defRPr>
            </a:lvl1pPr>
          </a:lstStyle>
          <a:p>
            <a:fld id="{81FEFA0A-2F20-4B60-98C6-5FFDA469AA1C}" type="slidenum">
              <a:rPr lang="en-US" smtClean="0"/>
              <a:pPr/>
              <a:t>‹#›</a:t>
            </a:fld>
            <a:endParaRPr lang="en-US"/>
          </a:p>
        </p:txBody>
      </p:sp>
    </p:spTree>
    <p:extLst>
      <p:ext uri="{BB962C8B-B14F-4D97-AF65-F5344CB8AC3E}">
        <p14:creationId xmlns:p14="http://schemas.microsoft.com/office/powerpoint/2010/main" val="352872142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7.svg"/><Relationship Id="rId3" Type="http://schemas.openxmlformats.org/officeDocument/2006/relationships/notesSlide" Target="../notesSlides/notesSlide1.xml"/><Relationship Id="rId7" Type="http://schemas.openxmlformats.org/officeDocument/2006/relationships/image" Target="../media/image6.png"/><Relationship Id="rId2" Type="http://schemas.openxmlformats.org/officeDocument/2006/relationships/slideLayout" Target="../slideLayouts/slideLayout1.xml"/><Relationship Id="rId1" Type="http://schemas.openxmlformats.org/officeDocument/2006/relationships/tags" Target="../tags/tag3.xml"/><Relationship Id="rId6" Type="http://schemas.openxmlformats.org/officeDocument/2006/relationships/slide" Target="slide2.xml"/><Relationship Id="rId5" Type="http://schemas.openxmlformats.org/officeDocument/2006/relationships/image" Target="../media/image2.emf"/><Relationship Id="rId4" Type="http://schemas.openxmlformats.org/officeDocument/2006/relationships/oleObject" Target="../embeddings/oleObject2.bin"/></Relationships>
</file>

<file path=ppt/slides/_rels/slide2.xml.rels><?xml version="1.0" encoding="UTF-8" standalone="yes"?>
<Relationships xmlns="http://schemas.openxmlformats.org/package/2006/relationships"><Relationship Id="rId8" Type="http://schemas.openxmlformats.org/officeDocument/2006/relationships/slide" Target="slide6.xml"/><Relationship Id="rId3" Type="http://schemas.openxmlformats.org/officeDocument/2006/relationships/slideLayout" Target="../slideLayouts/slideLayout1.xml"/><Relationship Id="rId7" Type="http://schemas.openxmlformats.org/officeDocument/2006/relationships/slide" Target="slide5.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slide" Target="slide4.xml"/><Relationship Id="rId5" Type="http://schemas.openxmlformats.org/officeDocument/2006/relationships/slide" Target="slide3.xml"/><Relationship Id="rId4" Type="http://schemas.openxmlformats.org/officeDocument/2006/relationships/notesSlide" Target="../notesSlides/notesSlide2.xml"/><Relationship Id="rId9" Type="http://schemas.openxmlformats.org/officeDocument/2006/relationships/image" Target="../media/image8.png"/></Relationships>
</file>

<file path=ppt/slides/_rels/slide3.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40.xml"/><Relationship Id="rId3" Type="http://schemas.openxmlformats.org/officeDocument/2006/relationships/image" Target="../media/image3.png"/><Relationship Id="rId7" Type="http://schemas.openxmlformats.org/officeDocument/2006/relationships/image" Target="../media/image9.png"/><Relationship Id="rId12" Type="http://schemas.openxmlformats.org/officeDocument/2006/relationships/image" Target="../media/image11.svg"/><Relationship Id="rId2" Type="http://schemas.openxmlformats.org/officeDocument/2006/relationships/slideLayout" Target="../slideLayouts/slideLayout1.xml"/><Relationship Id="rId1" Type="http://schemas.openxmlformats.org/officeDocument/2006/relationships/tags" Target="../tags/tag4.xml"/><Relationship Id="rId6" Type="http://schemas.openxmlformats.org/officeDocument/2006/relationships/slide" Target="slide2.xml"/><Relationship Id="rId11" Type="http://schemas.openxmlformats.org/officeDocument/2006/relationships/image" Target="../media/image10.png"/><Relationship Id="rId5" Type="http://schemas.openxmlformats.org/officeDocument/2006/relationships/image" Target="../media/image2.emf"/><Relationship Id="rId10" Type="http://schemas.openxmlformats.org/officeDocument/2006/relationships/slide" Target="slide36.xml"/><Relationship Id="rId4" Type="http://schemas.openxmlformats.org/officeDocument/2006/relationships/oleObject" Target="../embeddings/oleObject3.bin"/><Relationship Id="rId9" Type="http://schemas.openxmlformats.org/officeDocument/2006/relationships/slide" Target="slide43.xml"/></Relationships>
</file>

<file path=ppt/slides/_rels/slide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oleObject" Target="../embeddings/oleObject4.bin"/><Relationship Id="rId7" Type="http://schemas.openxmlformats.org/officeDocument/2006/relationships/slide" Target="slide56.xml"/><Relationship Id="rId2" Type="http://schemas.openxmlformats.org/officeDocument/2006/relationships/slideLayout" Target="../slideLayouts/slideLayout1.xml"/><Relationship Id="rId1" Type="http://schemas.openxmlformats.org/officeDocument/2006/relationships/tags" Target="../tags/tag5.xml"/><Relationship Id="rId6" Type="http://schemas.openxmlformats.org/officeDocument/2006/relationships/image" Target="../media/image9.png"/><Relationship Id="rId11" Type="http://schemas.openxmlformats.org/officeDocument/2006/relationships/slide" Target="slide20.xml"/><Relationship Id="rId5" Type="http://schemas.openxmlformats.org/officeDocument/2006/relationships/slide" Target="slide2.xml"/><Relationship Id="rId10" Type="http://schemas.openxmlformats.org/officeDocument/2006/relationships/image" Target="../media/image11.svg"/><Relationship Id="rId4" Type="http://schemas.openxmlformats.org/officeDocument/2006/relationships/image" Target="../media/image2.emf"/><Relationship Id="rId9" Type="http://schemas.openxmlformats.org/officeDocument/2006/relationships/image" Target="../media/image10.png"/></Relationships>
</file>

<file path=ppt/slides/_rels/slide5.xml.rels><?xml version="1.0" encoding="UTF-8" standalone="yes"?>
<Relationships xmlns="http://schemas.openxmlformats.org/package/2006/relationships"><Relationship Id="rId8" Type="http://schemas.openxmlformats.org/officeDocument/2006/relationships/slide" Target="slide30.xml"/><Relationship Id="rId3" Type="http://schemas.openxmlformats.org/officeDocument/2006/relationships/oleObject" Target="../embeddings/oleObject5.bin"/><Relationship Id="rId7" Type="http://schemas.openxmlformats.org/officeDocument/2006/relationships/slide" Target="slide23.xml"/><Relationship Id="rId12" Type="http://schemas.openxmlformats.org/officeDocument/2006/relationships/slide" Target="slide326.xml"/><Relationship Id="rId2" Type="http://schemas.openxmlformats.org/officeDocument/2006/relationships/slideLayout" Target="../slideLayouts/slideLayout1.xml"/><Relationship Id="rId1" Type="http://schemas.openxmlformats.org/officeDocument/2006/relationships/tags" Target="../tags/tag6.xml"/><Relationship Id="rId6" Type="http://schemas.openxmlformats.org/officeDocument/2006/relationships/image" Target="../media/image9.png"/><Relationship Id="rId11" Type="http://schemas.openxmlformats.org/officeDocument/2006/relationships/image" Target="../media/image11.svg"/><Relationship Id="rId5" Type="http://schemas.openxmlformats.org/officeDocument/2006/relationships/slide" Target="slide2.xml"/><Relationship Id="rId10" Type="http://schemas.openxmlformats.org/officeDocument/2006/relationships/image" Target="../media/image10.png"/><Relationship Id="rId4" Type="http://schemas.openxmlformats.org/officeDocument/2006/relationships/image" Target="../media/image2.emf"/><Relationship Id="rId9" Type="http://schemas.openxmlformats.org/officeDocument/2006/relationships/slide" Target="slide35.xml"/></Relationships>
</file>

<file path=ppt/slides/_rels/slide6.xml.rels><?xml version="1.0" encoding="UTF-8" standalone="yes"?>
<Relationships xmlns="http://schemas.openxmlformats.org/package/2006/relationships"><Relationship Id="rId8" Type="http://schemas.openxmlformats.org/officeDocument/2006/relationships/slide" Target="slide198.xml"/><Relationship Id="rId3" Type="http://schemas.openxmlformats.org/officeDocument/2006/relationships/oleObject" Target="../embeddings/oleObject6.bin"/><Relationship Id="rId7" Type="http://schemas.openxmlformats.org/officeDocument/2006/relationships/slide" Target="slide81.xml"/><Relationship Id="rId2" Type="http://schemas.openxmlformats.org/officeDocument/2006/relationships/slideLayout" Target="../slideLayouts/slideLayout1.xml"/><Relationship Id="rId1" Type="http://schemas.openxmlformats.org/officeDocument/2006/relationships/tags" Target="../tags/tag7.xml"/><Relationship Id="rId6" Type="http://schemas.openxmlformats.org/officeDocument/2006/relationships/image" Target="../media/image9.png"/><Relationship Id="rId11" Type="http://schemas.openxmlformats.org/officeDocument/2006/relationships/image" Target="../media/image11.svg"/><Relationship Id="rId5" Type="http://schemas.openxmlformats.org/officeDocument/2006/relationships/slide" Target="slide2.xml"/><Relationship Id="rId10" Type="http://schemas.openxmlformats.org/officeDocument/2006/relationships/image" Target="../media/image10.png"/><Relationship Id="rId4" Type="http://schemas.openxmlformats.org/officeDocument/2006/relationships/image" Target="../media/image2.emf"/><Relationship Id="rId9" Type="http://schemas.openxmlformats.org/officeDocument/2006/relationships/slide" Target="slide327.xml"/></Relationships>
</file>

<file path=ppt/slides/_rels/slide7.xml.rels><?xml version="1.0" encoding="UTF-8" standalone="yes"?>
<Relationships xmlns="http://schemas.openxmlformats.org/package/2006/relationships"><Relationship Id="rId8" Type="http://schemas.openxmlformats.org/officeDocument/2006/relationships/image" Target="../media/image6.png"/><Relationship Id="rId13" Type="http://schemas.openxmlformats.org/officeDocument/2006/relationships/image" Target="../media/image15.png"/><Relationship Id="rId3" Type="http://schemas.openxmlformats.org/officeDocument/2006/relationships/oleObject" Target="../embeddings/oleObject7.bin"/><Relationship Id="rId7" Type="http://schemas.openxmlformats.org/officeDocument/2006/relationships/slide" Target="slide2.xml"/><Relationship Id="rId12"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8.xml"/><Relationship Id="rId6" Type="http://schemas.openxmlformats.org/officeDocument/2006/relationships/image" Target="../media/image12.png"/><Relationship Id="rId11" Type="http://schemas.openxmlformats.org/officeDocument/2006/relationships/image" Target="../media/image13.png"/><Relationship Id="rId5" Type="http://schemas.openxmlformats.org/officeDocument/2006/relationships/hyperlink" Target="http://www.linkedin.com/in/juliuspitkanen" TargetMode="External"/><Relationship Id="rId10" Type="http://schemas.openxmlformats.org/officeDocument/2006/relationships/slide" Target="slide8.xml"/><Relationship Id="rId4" Type="http://schemas.openxmlformats.org/officeDocument/2006/relationships/image" Target="../media/image2.emf"/><Relationship Id="rId9" Type="http://schemas.openxmlformats.org/officeDocument/2006/relationships/image" Target="../media/image7.svg"/></Relationships>
</file>

<file path=ppt/slides/_rels/slide8.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9.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7.xml"/><Relationship Id="rId4" Type="http://schemas.openxmlformats.org/officeDocument/2006/relationships/slide" Target="slide2.xml"/><Relationship Id="rId9" Type="http://schemas.openxmlformats.org/officeDocument/2006/relationships/image" Target="../media/image14.svg"/></Relationships>
</file>

<file path=ppt/slides/_rels/slide9.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1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8.xml"/><Relationship Id="rId4" Type="http://schemas.openxmlformats.org/officeDocument/2006/relationships/slide" Target="slide2.xml"/><Relationship Id="rId9" Type="http://schemas.openxmlformats.org/officeDocument/2006/relationships/image" Target="../media/image14.svg"/></Relationships>
</file>

<file path=ppt/slides/_rels/slide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11.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9.xml"/><Relationship Id="rId4" Type="http://schemas.openxmlformats.org/officeDocument/2006/relationships/slide" Target="slide2.xml"/><Relationship Id="rId9" Type="http://schemas.openxmlformats.org/officeDocument/2006/relationships/image" Target="../media/image14.svg"/></Relationships>
</file>

<file path=ppt/slides/_rels/slide11.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12.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0.xml"/><Relationship Id="rId4" Type="http://schemas.openxmlformats.org/officeDocument/2006/relationships/slide" Target="slide2.xml"/><Relationship Id="rId9" Type="http://schemas.openxmlformats.org/officeDocument/2006/relationships/image" Target="../media/image14.svg"/></Relationships>
</file>

<file path=ppt/slides/_rels/slide12.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8.png"/><Relationship Id="rId7" Type="http://schemas.openxmlformats.org/officeDocument/2006/relationships/slide" Target="slide13.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1.xml"/><Relationship Id="rId4" Type="http://schemas.openxmlformats.org/officeDocument/2006/relationships/slide" Target="slide2.xml"/><Relationship Id="rId9" Type="http://schemas.openxmlformats.org/officeDocument/2006/relationships/image" Target="../media/image14.svg"/></Relationships>
</file>

<file path=ppt/slides/_rels/slide13.xml.rels><?xml version="1.0" encoding="UTF-8" standalone="yes"?>
<Relationships xmlns="http://schemas.openxmlformats.org/package/2006/relationships"><Relationship Id="rId8" Type="http://schemas.openxmlformats.org/officeDocument/2006/relationships/slide" Target="slide14.xml"/><Relationship Id="rId13" Type="http://schemas.openxmlformats.org/officeDocument/2006/relationships/image" Target="../media/image17.svg"/><Relationship Id="rId3" Type="http://schemas.openxmlformats.org/officeDocument/2006/relationships/image" Target="../media/image19.png"/><Relationship Id="rId7" Type="http://schemas.openxmlformats.org/officeDocument/2006/relationships/image" Target="../media/image7.svg"/><Relationship Id="rId12" Type="http://schemas.openxmlformats.org/officeDocument/2006/relationships/image" Target="../media/image16.pn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6.png"/><Relationship Id="rId11" Type="http://schemas.openxmlformats.org/officeDocument/2006/relationships/slide" Target="slide12.xml"/><Relationship Id="rId5" Type="http://schemas.openxmlformats.org/officeDocument/2006/relationships/slide" Target="slide2.xml"/><Relationship Id="rId10" Type="http://schemas.openxmlformats.org/officeDocument/2006/relationships/image" Target="../media/image14.svg"/><Relationship Id="rId4" Type="http://schemas.openxmlformats.org/officeDocument/2006/relationships/image" Target="../media/image18.png"/><Relationship Id="rId9" Type="http://schemas.openxmlformats.org/officeDocument/2006/relationships/image" Target="../media/image13.png"/></Relationships>
</file>

<file path=ppt/slides/_rels/slide14.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8.png"/><Relationship Id="rId7" Type="http://schemas.openxmlformats.org/officeDocument/2006/relationships/slide" Target="slide15.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3.xml"/><Relationship Id="rId4" Type="http://schemas.openxmlformats.org/officeDocument/2006/relationships/slide" Target="slide2.xml"/><Relationship Id="rId9" Type="http://schemas.openxmlformats.org/officeDocument/2006/relationships/image" Target="../media/image14.svg"/></Relationships>
</file>

<file path=ppt/slides/_rels/slide1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8.png"/><Relationship Id="rId7" Type="http://schemas.openxmlformats.org/officeDocument/2006/relationships/slide" Target="slide16.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4.xml"/><Relationship Id="rId4" Type="http://schemas.openxmlformats.org/officeDocument/2006/relationships/slide" Target="slide2.xml"/><Relationship Id="rId9" Type="http://schemas.openxmlformats.org/officeDocument/2006/relationships/image" Target="../media/image14.svg"/></Relationships>
</file>

<file path=ppt/slides/_rels/slide16.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0.png"/><Relationship Id="rId3" Type="http://schemas.openxmlformats.org/officeDocument/2006/relationships/image" Target="../media/image12.png"/><Relationship Id="rId7" Type="http://schemas.openxmlformats.org/officeDocument/2006/relationships/slide" Target="slide17.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5.xml"/><Relationship Id="rId4" Type="http://schemas.openxmlformats.org/officeDocument/2006/relationships/slide" Target="slide2.xml"/><Relationship Id="rId9" Type="http://schemas.openxmlformats.org/officeDocument/2006/relationships/image" Target="../media/image14.svg"/></Relationships>
</file>

<file path=ppt/slides/_rels/slide17.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1.png"/><Relationship Id="rId3" Type="http://schemas.openxmlformats.org/officeDocument/2006/relationships/image" Target="../media/image12.png"/><Relationship Id="rId7" Type="http://schemas.openxmlformats.org/officeDocument/2006/relationships/slide" Target="slide18.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6.xml"/><Relationship Id="rId4" Type="http://schemas.openxmlformats.org/officeDocument/2006/relationships/slide" Target="slide2.xml"/><Relationship Id="rId9" Type="http://schemas.openxmlformats.org/officeDocument/2006/relationships/image" Target="../media/image14.svg"/></Relationships>
</file>

<file path=ppt/slides/_rels/slide18.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2.png"/><Relationship Id="rId3" Type="http://schemas.openxmlformats.org/officeDocument/2006/relationships/image" Target="../media/image12.png"/><Relationship Id="rId7" Type="http://schemas.openxmlformats.org/officeDocument/2006/relationships/slide" Target="slide19.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7.xml"/><Relationship Id="rId4" Type="http://schemas.openxmlformats.org/officeDocument/2006/relationships/slide" Target="slide2.xml"/><Relationship Id="rId9" Type="http://schemas.openxmlformats.org/officeDocument/2006/relationships/image" Target="../media/image14.svg"/><Relationship Id="rId14" Type="http://schemas.openxmlformats.org/officeDocument/2006/relationships/image" Target="../media/image23.png"/></Relationships>
</file>

<file path=ppt/slides/_rels/slide19.xml.rels><?xml version="1.0" encoding="UTF-8" standalone="yes"?>
<Relationships xmlns="http://schemas.openxmlformats.org/package/2006/relationships"><Relationship Id="rId8" Type="http://schemas.openxmlformats.org/officeDocument/2006/relationships/slide" Target="slide18.xml"/><Relationship Id="rId3" Type="http://schemas.openxmlformats.org/officeDocument/2006/relationships/image" Target="../media/image12.png"/><Relationship Id="rId7" Type="http://schemas.openxmlformats.org/officeDocument/2006/relationships/image" Target="../media/image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6.png"/><Relationship Id="rId5" Type="http://schemas.openxmlformats.org/officeDocument/2006/relationships/slide" Target="slide2.xml"/><Relationship Id="rId10" Type="http://schemas.openxmlformats.org/officeDocument/2006/relationships/image" Target="../media/image17.svg"/><Relationship Id="rId4" Type="http://schemas.openxmlformats.org/officeDocument/2006/relationships/image" Target="../media/image24.png"/><Relationship Id="rId9" Type="http://schemas.openxmlformats.org/officeDocument/2006/relationships/image" Target="../media/image16.png"/></Relationships>
</file>

<file path=ppt/slides/_rels/slide20.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image" Target="../media/image7.svg"/><Relationship Id="rId3" Type="http://schemas.openxmlformats.org/officeDocument/2006/relationships/image" Target="../media/image26.png"/><Relationship Id="rId7" Type="http://schemas.openxmlformats.org/officeDocument/2006/relationships/image" Target="../media/image28.png"/><Relationship Id="rId12" Type="http://schemas.openxmlformats.org/officeDocument/2006/relationships/image" Target="../media/image6.png"/><Relationship Id="rId2" Type="http://schemas.openxmlformats.org/officeDocument/2006/relationships/image" Target="../media/image25.png"/><Relationship Id="rId16" Type="http://schemas.openxmlformats.org/officeDocument/2006/relationships/image" Target="../media/image14.svg"/><Relationship Id="rId1" Type="http://schemas.openxmlformats.org/officeDocument/2006/relationships/slideLayout" Target="../slideLayouts/slideLayout7.xml"/><Relationship Id="rId6" Type="http://schemas.openxmlformats.org/officeDocument/2006/relationships/image" Target="../media/image18.png"/><Relationship Id="rId11" Type="http://schemas.openxmlformats.org/officeDocument/2006/relationships/slide" Target="slide2.xml"/><Relationship Id="rId5" Type="http://schemas.openxmlformats.org/officeDocument/2006/relationships/image" Target="../media/image19.png"/><Relationship Id="rId15" Type="http://schemas.openxmlformats.org/officeDocument/2006/relationships/image" Target="../media/image13.png"/><Relationship Id="rId10" Type="http://schemas.openxmlformats.org/officeDocument/2006/relationships/image" Target="../media/image31.png"/><Relationship Id="rId4" Type="http://schemas.openxmlformats.org/officeDocument/2006/relationships/image" Target="../media/image27.png"/><Relationship Id="rId9" Type="http://schemas.openxmlformats.org/officeDocument/2006/relationships/image" Target="../media/image30.png"/><Relationship Id="rId14" Type="http://schemas.openxmlformats.org/officeDocument/2006/relationships/slide" Target="slide21.xml"/></Relationships>
</file>

<file path=ppt/slides/_rels/slide21.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slide" Target="slide22.xml"/><Relationship Id="rId18" Type="http://schemas.openxmlformats.org/officeDocument/2006/relationships/image" Target="../media/image17.svg"/><Relationship Id="rId3" Type="http://schemas.openxmlformats.org/officeDocument/2006/relationships/image" Target="../media/image33.png"/><Relationship Id="rId7" Type="http://schemas.openxmlformats.org/officeDocument/2006/relationships/image" Target="../media/image37.png"/><Relationship Id="rId12" Type="http://schemas.openxmlformats.org/officeDocument/2006/relationships/image" Target="../media/image7.svg"/><Relationship Id="rId17" Type="http://schemas.openxmlformats.org/officeDocument/2006/relationships/image" Target="../media/image16.png"/><Relationship Id="rId2" Type="http://schemas.openxmlformats.org/officeDocument/2006/relationships/image" Target="../media/image32.png"/><Relationship Id="rId16" Type="http://schemas.openxmlformats.org/officeDocument/2006/relationships/slide" Target="slide20.xml"/><Relationship Id="rId1" Type="http://schemas.openxmlformats.org/officeDocument/2006/relationships/slideLayout" Target="../slideLayouts/slideLayout7.xml"/><Relationship Id="rId6" Type="http://schemas.openxmlformats.org/officeDocument/2006/relationships/image" Target="../media/image36.png"/><Relationship Id="rId11" Type="http://schemas.openxmlformats.org/officeDocument/2006/relationships/image" Target="../media/image6.png"/><Relationship Id="rId5" Type="http://schemas.openxmlformats.org/officeDocument/2006/relationships/image" Target="../media/image35.png"/><Relationship Id="rId15" Type="http://schemas.openxmlformats.org/officeDocument/2006/relationships/image" Target="../media/image14.svg"/><Relationship Id="rId10" Type="http://schemas.openxmlformats.org/officeDocument/2006/relationships/slide" Target="slide2.xml"/><Relationship Id="rId4" Type="http://schemas.openxmlformats.org/officeDocument/2006/relationships/image" Target="../media/image34.png"/><Relationship Id="rId9" Type="http://schemas.openxmlformats.org/officeDocument/2006/relationships/image" Target="../media/image18.png"/><Relationship Id="rId14" Type="http://schemas.openxmlformats.org/officeDocument/2006/relationships/image" Target="../media/image13.png"/></Relationships>
</file>

<file path=ppt/slides/_rels/slide22.xml.rels><?xml version="1.0" encoding="UTF-8" standalone="yes"?>
<Relationships xmlns="http://schemas.openxmlformats.org/package/2006/relationships"><Relationship Id="rId8" Type="http://schemas.openxmlformats.org/officeDocument/2006/relationships/slide" Target="slide21.xml"/><Relationship Id="rId3" Type="http://schemas.openxmlformats.org/officeDocument/2006/relationships/oleObject" Target="../embeddings/oleObject8.bin"/><Relationship Id="rId7" Type="http://schemas.openxmlformats.org/officeDocument/2006/relationships/image" Target="../media/image7.svg"/><Relationship Id="rId2" Type="http://schemas.openxmlformats.org/officeDocument/2006/relationships/slideLayout" Target="../slideLayouts/slideLayout7.xml"/><Relationship Id="rId1" Type="http://schemas.openxmlformats.org/officeDocument/2006/relationships/tags" Target="../tags/tag9.xml"/><Relationship Id="rId6" Type="http://schemas.openxmlformats.org/officeDocument/2006/relationships/image" Target="../media/image6.png"/><Relationship Id="rId5" Type="http://schemas.openxmlformats.org/officeDocument/2006/relationships/slide" Target="slide2.xml"/><Relationship Id="rId10" Type="http://schemas.openxmlformats.org/officeDocument/2006/relationships/image" Target="../media/image17.svg"/><Relationship Id="rId4" Type="http://schemas.openxmlformats.org/officeDocument/2006/relationships/image" Target="../media/image2.emf"/><Relationship Id="rId9" Type="http://schemas.openxmlformats.org/officeDocument/2006/relationships/image" Target="../media/image16.png"/></Relationships>
</file>

<file path=ppt/slides/_rels/slide23.xml.rels><?xml version="1.0" encoding="UTF-8" standalone="yes"?>
<Relationships xmlns="http://schemas.openxmlformats.org/package/2006/relationships"><Relationship Id="rId8" Type="http://schemas.openxmlformats.org/officeDocument/2006/relationships/image" Target="../media/image7.svg"/><Relationship Id="rId3" Type="http://schemas.openxmlformats.org/officeDocument/2006/relationships/oleObject" Target="../embeddings/oleObject9.bin"/><Relationship Id="rId7"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10.xml"/><Relationship Id="rId6" Type="http://schemas.openxmlformats.org/officeDocument/2006/relationships/slide" Target="slide2.xml"/><Relationship Id="rId11" Type="http://schemas.openxmlformats.org/officeDocument/2006/relationships/image" Target="../media/image14.svg"/><Relationship Id="rId5" Type="http://schemas.openxmlformats.org/officeDocument/2006/relationships/image" Target="../media/image38.png"/><Relationship Id="rId10" Type="http://schemas.openxmlformats.org/officeDocument/2006/relationships/image" Target="../media/image13.png"/><Relationship Id="rId4" Type="http://schemas.openxmlformats.org/officeDocument/2006/relationships/image" Target="../media/image2.emf"/><Relationship Id="rId9" Type="http://schemas.openxmlformats.org/officeDocument/2006/relationships/slide" Target="slide24.xml"/></Relationships>
</file>

<file path=ppt/slides/_rels/slide24.xml.rels><?xml version="1.0" encoding="UTF-8" standalone="yes"?>
<Relationships xmlns="http://schemas.openxmlformats.org/package/2006/relationships"><Relationship Id="rId8" Type="http://schemas.openxmlformats.org/officeDocument/2006/relationships/slide" Target="slide23.xml"/><Relationship Id="rId3" Type="http://schemas.openxmlformats.org/officeDocument/2006/relationships/image" Target="../media/image6.png"/><Relationship Id="rId7" Type="http://schemas.openxmlformats.org/officeDocument/2006/relationships/image" Target="../media/image14.svg"/><Relationship Id="rId2" Type="http://schemas.openxmlformats.org/officeDocument/2006/relationships/slide" Target="slide2.xml"/><Relationship Id="rId1" Type="http://schemas.openxmlformats.org/officeDocument/2006/relationships/slideLayout" Target="../slideLayouts/slideLayout7.xml"/><Relationship Id="rId6" Type="http://schemas.openxmlformats.org/officeDocument/2006/relationships/image" Target="../media/image13.png"/><Relationship Id="rId5" Type="http://schemas.openxmlformats.org/officeDocument/2006/relationships/slide" Target="slide25.xml"/><Relationship Id="rId10" Type="http://schemas.openxmlformats.org/officeDocument/2006/relationships/image" Target="../media/image17.svg"/><Relationship Id="rId4" Type="http://schemas.openxmlformats.org/officeDocument/2006/relationships/image" Target="../media/image7.svg"/><Relationship Id="rId9" Type="http://schemas.openxmlformats.org/officeDocument/2006/relationships/image" Target="../media/image16.png"/></Relationships>
</file>

<file path=ppt/slides/_rels/slide25.xml.rels><?xml version="1.0" encoding="UTF-8" standalone="yes"?>
<Relationships xmlns="http://schemas.openxmlformats.org/package/2006/relationships"><Relationship Id="rId8" Type="http://schemas.openxmlformats.org/officeDocument/2006/relationships/slide" Target="slide24.xml"/><Relationship Id="rId3" Type="http://schemas.openxmlformats.org/officeDocument/2006/relationships/image" Target="../media/image6.png"/><Relationship Id="rId7" Type="http://schemas.openxmlformats.org/officeDocument/2006/relationships/image" Target="../media/image14.svg"/><Relationship Id="rId2" Type="http://schemas.openxmlformats.org/officeDocument/2006/relationships/slide" Target="slide2.xml"/><Relationship Id="rId1" Type="http://schemas.openxmlformats.org/officeDocument/2006/relationships/slideLayout" Target="../slideLayouts/slideLayout7.xml"/><Relationship Id="rId6" Type="http://schemas.openxmlformats.org/officeDocument/2006/relationships/image" Target="../media/image13.png"/><Relationship Id="rId5" Type="http://schemas.openxmlformats.org/officeDocument/2006/relationships/slide" Target="slide26.xml"/><Relationship Id="rId10" Type="http://schemas.openxmlformats.org/officeDocument/2006/relationships/image" Target="../media/image17.svg"/><Relationship Id="rId4" Type="http://schemas.openxmlformats.org/officeDocument/2006/relationships/image" Target="../media/image7.svg"/><Relationship Id="rId9" Type="http://schemas.openxmlformats.org/officeDocument/2006/relationships/image" Target="../media/image16.png"/></Relationships>
</file>

<file path=ppt/slides/_rels/slide26.xml.rels><?xml version="1.0" encoding="UTF-8" standalone="yes"?>
<Relationships xmlns="http://schemas.openxmlformats.org/package/2006/relationships"><Relationship Id="rId8" Type="http://schemas.openxmlformats.org/officeDocument/2006/relationships/slide" Target="slide27.xml"/><Relationship Id="rId13" Type="http://schemas.openxmlformats.org/officeDocument/2006/relationships/image" Target="../media/image17.svg"/><Relationship Id="rId3" Type="http://schemas.openxmlformats.org/officeDocument/2006/relationships/oleObject" Target="../embeddings/oleObject10.bin"/><Relationship Id="rId7" Type="http://schemas.openxmlformats.org/officeDocument/2006/relationships/image" Target="../media/image7.svg"/><Relationship Id="rId12"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11.xml"/><Relationship Id="rId6" Type="http://schemas.openxmlformats.org/officeDocument/2006/relationships/image" Target="../media/image6.png"/><Relationship Id="rId11" Type="http://schemas.openxmlformats.org/officeDocument/2006/relationships/slide" Target="slide25.xml"/><Relationship Id="rId5" Type="http://schemas.openxmlformats.org/officeDocument/2006/relationships/slide" Target="slide2.xml"/><Relationship Id="rId10" Type="http://schemas.openxmlformats.org/officeDocument/2006/relationships/image" Target="../media/image14.svg"/><Relationship Id="rId4" Type="http://schemas.openxmlformats.org/officeDocument/2006/relationships/image" Target="../media/image2.emf"/><Relationship Id="rId9" Type="http://schemas.openxmlformats.org/officeDocument/2006/relationships/image" Target="../media/image13.png"/></Relationships>
</file>

<file path=ppt/slides/_rels/slide27.xml.rels><?xml version="1.0" encoding="UTF-8" standalone="yes"?>
<Relationships xmlns="http://schemas.openxmlformats.org/package/2006/relationships"><Relationship Id="rId8" Type="http://schemas.openxmlformats.org/officeDocument/2006/relationships/slide" Target="slide28.xml"/><Relationship Id="rId13" Type="http://schemas.openxmlformats.org/officeDocument/2006/relationships/image" Target="../media/image17.svg"/><Relationship Id="rId3" Type="http://schemas.openxmlformats.org/officeDocument/2006/relationships/oleObject" Target="../embeddings/oleObject11.bin"/><Relationship Id="rId7" Type="http://schemas.openxmlformats.org/officeDocument/2006/relationships/image" Target="../media/image7.svg"/><Relationship Id="rId12"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12.xml"/><Relationship Id="rId6" Type="http://schemas.openxmlformats.org/officeDocument/2006/relationships/image" Target="../media/image6.png"/><Relationship Id="rId11" Type="http://schemas.openxmlformats.org/officeDocument/2006/relationships/slide" Target="slide26.xml"/><Relationship Id="rId5" Type="http://schemas.openxmlformats.org/officeDocument/2006/relationships/slide" Target="slide2.xml"/><Relationship Id="rId10" Type="http://schemas.openxmlformats.org/officeDocument/2006/relationships/image" Target="../media/image14.svg"/><Relationship Id="rId4" Type="http://schemas.openxmlformats.org/officeDocument/2006/relationships/image" Target="../media/image2.emf"/><Relationship Id="rId9" Type="http://schemas.openxmlformats.org/officeDocument/2006/relationships/image" Target="../media/image13.png"/></Relationships>
</file>

<file path=ppt/slides/_rels/slide28.xml.rels><?xml version="1.0" encoding="UTF-8" standalone="yes"?>
<Relationships xmlns="http://schemas.openxmlformats.org/package/2006/relationships"><Relationship Id="rId8" Type="http://schemas.openxmlformats.org/officeDocument/2006/relationships/slide" Target="slide29.xml"/><Relationship Id="rId13" Type="http://schemas.openxmlformats.org/officeDocument/2006/relationships/image" Target="../media/image17.svg"/><Relationship Id="rId3" Type="http://schemas.openxmlformats.org/officeDocument/2006/relationships/oleObject" Target="../embeddings/oleObject12.bin"/><Relationship Id="rId7" Type="http://schemas.openxmlformats.org/officeDocument/2006/relationships/image" Target="../media/image7.svg"/><Relationship Id="rId12"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13.xml"/><Relationship Id="rId6" Type="http://schemas.openxmlformats.org/officeDocument/2006/relationships/image" Target="../media/image6.png"/><Relationship Id="rId11" Type="http://schemas.openxmlformats.org/officeDocument/2006/relationships/slide" Target="slide27.xml"/><Relationship Id="rId5" Type="http://schemas.openxmlformats.org/officeDocument/2006/relationships/slide" Target="slide2.xml"/><Relationship Id="rId10" Type="http://schemas.openxmlformats.org/officeDocument/2006/relationships/image" Target="../media/image14.svg"/><Relationship Id="rId4" Type="http://schemas.openxmlformats.org/officeDocument/2006/relationships/image" Target="../media/image2.emf"/><Relationship Id="rId9" Type="http://schemas.openxmlformats.org/officeDocument/2006/relationships/image" Target="../media/image13.png"/></Relationships>
</file>

<file path=ppt/slides/_rels/slide29.xml.rels><?xml version="1.0" encoding="UTF-8" standalone="yes"?>
<Relationships xmlns="http://schemas.openxmlformats.org/package/2006/relationships"><Relationship Id="rId8" Type="http://schemas.openxmlformats.org/officeDocument/2006/relationships/slide" Target="slide28.xml"/><Relationship Id="rId3" Type="http://schemas.openxmlformats.org/officeDocument/2006/relationships/oleObject" Target="../embeddings/oleObject13.bin"/><Relationship Id="rId7" Type="http://schemas.openxmlformats.org/officeDocument/2006/relationships/image" Target="../media/image7.svg"/><Relationship Id="rId2" Type="http://schemas.openxmlformats.org/officeDocument/2006/relationships/slideLayout" Target="../slideLayouts/slideLayout7.xml"/><Relationship Id="rId1" Type="http://schemas.openxmlformats.org/officeDocument/2006/relationships/tags" Target="../tags/tag14.xml"/><Relationship Id="rId6" Type="http://schemas.openxmlformats.org/officeDocument/2006/relationships/image" Target="../media/image6.png"/><Relationship Id="rId5" Type="http://schemas.openxmlformats.org/officeDocument/2006/relationships/slide" Target="slide2.xml"/><Relationship Id="rId10" Type="http://schemas.openxmlformats.org/officeDocument/2006/relationships/image" Target="../media/image17.svg"/><Relationship Id="rId4" Type="http://schemas.openxmlformats.org/officeDocument/2006/relationships/image" Target="../media/image2.emf"/><Relationship Id="rId9" Type="http://schemas.openxmlformats.org/officeDocument/2006/relationships/image" Target="../media/image16.png"/></Relationships>
</file>

<file path=ppt/slides/_rels/slide3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31.xml"/><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5" Type="http://schemas.openxmlformats.org/officeDocument/2006/relationships/image" Target="../media/image6.png"/><Relationship Id="rId4" Type="http://schemas.openxmlformats.org/officeDocument/2006/relationships/slide" Target="slide2.xml"/><Relationship Id="rId9" Type="http://schemas.openxmlformats.org/officeDocument/2006/relationships/image" Target="../media/image14.svg"/></Relationships>
</file>

<file path=ppt/slides/_rels/slide31.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39.png"/><Relationship Id="rId3" Type="http://schemas.openxmlformats.org/officeDocument/2006/relationships/image" Target="../media/image12.png"/><Relationship Id="rId7" Type="http://schemas.openxmlformats.org/officeDocument/2006/relationships/slide" Target="slide32.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5" Type="http://schemas.openxmlformats.org/officeDocument/2006/relationships/image" Target="../media/image41.png"/><Relationship Id="rId10" Type="http://schemas.openxmlformats.org/officeDocument/2006/relationships/slide" Target="slide30.xml"/><Relationship Id="rId4" Type="http://schemas.openxmlformats.org/officeDocument/2006/relationships/slide" Target="slide2.xml"/><Relationship Id="rId9" Type="http://schemas.openxmlformats.org/officeDocument/2006/relationships/image" Target="../media/image14.svg"/><Relationship Id="rId14" Type="http://schemas.openxmlformats.org/officeDocument/2006/relationships/image" Target="../media/image40.png"/></Relationships>
</file>

<file path=ppt/slides/_rels/slide32.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41.png"/><Relationship Id="rId3" Type="http://schemas.openxmlformats.org/officeDocument/2006/relationships/image" Target="../media/image12.png"/><Relationship Id="rId7" Type="http://schemas.openxmlformats.org/officeDocument/2006/relationships/slide" Target="slide33.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5" Type="http://schemas.openxmlformats.org/officeDocument/2006/relationships/image" Target="../media/image43.png"/><Relationship Id="rId10" Type="http://schemas.openxmlformats.org/officeDocument/2006/relationships/slide" Target="slide31.xml"/><Relationship Id="rId4" Type="http://schemas.openxmlformats.org/officeDocument/2006/relationships/slide" Target="slide2.xml"/><Relationship Id="rId9" Type="http://schemas.openxmlformats.org/officeDocument/2006/relationships/image" Target="../media/image14.svg"/><Relationship Id="rId14" Type="http://schemas.openxmlformats.org/officeDocument/2006/relationships/image" Target="../media/image42.png"/></Relationships>
</file>

<file path=ppt/slides/_rels/slide33.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44.png"/><Relationship Id="rId3" Type="http://schemas.openxmlformats.org/officeDocument/2006/relationships/image" Target="../media/image12.png"/><Relationship Id="rId7" Type="http://schemas.openxmlformats.org/officeDocument/2006/relationships/slide" Target="slide34.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32.xml"/><Relationship Id="rId4" Type="http://schemas.openxmlformats.org/officeDocument/2006/relationships/slide" Target="slide2.xml"/><Relationship Id="rId9" Type="http://schemas.openxmlformats.org/officeDocument/2006/relationships/image" Target="../media/image14.svg"/><Relationship Id="rId14" Type="http://schemas.openxmlformats.org/officeDocument/2006/relationships/image" Target="../media/image45.png"/></Relationships>
</file>

<file path=ppt/slides/_rels/slide34.xml.rels><?xml version="1.0" encoding="UTF-8" standalone="yes"?>
<Relationships xmlns="http://schemas.openxmlformats.org/package/2006/relationships"><Relationship Id="rId8" Type="http://schemas.openxmlformats.org/officeDocument/2006/relationships/slide" Target="slide33.xml"/><Relationship Id="rId3" Type="http://schemas.openxmlformats.org/officeDocument/2006/relationships/image" Target="../media/image12.png"/><Relationship Id="rId7" Type="http://schemas.openxmlformats.org/officeDocument/2006/relationships/image" Target="../media/image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xml"/><Relationship Id="rId6" Type="http://schemas.openxmlformats.org/officeDocument/2006/relationships/image" Target="../media/image6.png"/><Relationship Id="rId5" Type="http://schemas.openxmlformats.org/officeDocument/2006/relationships/slide" Target="slide2.xml"/><Relationship Id="rId10" Type="http://schemas.openxmlformats.org/officeDocument/2006/relationships/image" Target="../media/image17.svg"/><Relationship Id="rId4" Type="http://schemas.openxmlformats.org/officeDocument/2006/relationships/image" Target="../media/image43.png"/><Relationship Id="rId9" Type="http://schemas.openxmlformats.org/officeDocument/2006/relationships/image" Target="../media/image16.png"/></Relationships>
</file>

<file path=ppt/slides/_rels/slide35.xml.rels><?xml version="1.0" encoding="UTF-8" standalone="yes"?>
<Relationships xmlns="http://schemas.openxmlformats.org/package/2006/relationships"><Relationship Id="rId8" Type="http://schemas.openxmlformats.org/officeDocument/2006/relationships/image" Target="../media/image48.png"/><Relationship Id="rId13" Type="http://schemas.openxmlformats.org/officeDocument/2006/relationships/image" Target="../media/image49.png"/><Relationship Id="rId18" Type="http://schemas.openxmlformats.org/officeDocument/2006/relationships/slide" Target="slide1580.xml"/><Relationship Id="rId3" Type="http://schemas.openxmlformats.org/officeDocument/2006/relationships/slide" Target="slide1550.xml"/><Relationship Id="rId21" Type="http://schemas.openxmlformats.org/officeDocument/2006/relationships/image" Target="../media/image6.png"/><Relationship Id="rId7" Type="http://schemas.openxmlformats.org/officeDocument/2006/relationships/image" Target="../media/image47.png"/><Relationship Id="rId12" Type="http://schemas.openxmlformats.org/officeDocument/2006/relationships/slide" Target="slide1590.xml"/><Relationship Id="rId17" Type="http://schemas.openxmlformats.org/officeDocument/2006/relationships/image" Target="../media/image51.png"/><Relationship Id="rId2" Type="http://schemas.openxmlformats.org/officeDocument/2006/relationships/image" Target="../media/image46.png"/><Relationship Id="rId16" Type="http://schemas.openxmlformats.org/officeDocument/2006/relationships/image" Target="../media/image50.png"/><Relationship Id="rId20" Type="http://schemas.openxmlformats.org/officeDocument/2006/relationships/slide" Target="slide2.xml"/><Relationship Id="rId1" Type="http://schemas.openxmlformats.org/officeDocument/2006/relationships/slideLayout" Target="../slideLayouts/slideLayout7.xml"/><Relationship Id="rId6" Type="http://schemas.openxmlformats.org/officeDocument/2006/relationships/slide" Target="slide1560.xml"/><Relationship Id="rId11" Type="http://schemas.openxmlformats.org/officeDocument/2006/relationships/image" Target="../media/image49.png"/><Relationship Id="rId24" Type="http://schemas.openxmlformats.org/officeDocument/2006/relationships/image" Target="../media/image17.svg"/><Relationship Id="rId5" Type="http://schemas.openxmlformats.org/officeDocument/2006/relationships/image" Target="../media/image47.png"/><Relationship Id="rId15" Type="http://schemas.openxmlformats.org/officeDocument/2006/relationships/slide" Target="slide1600.xml"/><Relationship Id="rId23" Type="http://schemas.openxmlformats.org/officeDocument/2006/relationships/image" Target="../media/image16.png"/><Relationship Id="rId10" Type="http://schemas.openxmlformats.org/officeDocument/2006/relationships/image" Target="../media/image48.png"/><Relationship Id="rId19" Type="http://schemas.openxmlformats.org/officeDocument/2006/relationships/image" Target="../media/image51.png"/><Relationship Id="rId4" Type="http://schemas.openxmlformats.org/officeDocument/2006/relationships/image" Target="../media/image46.png"/><Relationship Id="rId9" Type="http://schemas.openxmlformats.org/officeDocument/2006/relationships/slide" Target="slide1570.xml"/><Relationship Id="rId14" Type="http://schemas.openxmlformats.org/officeDocument/2006/relationships/image" Target="../media/image50.png"/><Relationship Id="rId22" Type="http://schemas.openxmlformats.org/officeDocument/2006/relationships/image" Target="../media/image7.svg"/></Relationships>
</file>

<file path=ppt/slides/_rels/slide36.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 Target="slide2.xml"/><Relationship Id="rId7" Type="http://schemas.openxmlformats.org/officeDocument/2006/relationships/image" Target="../media/image13.png"/><Relationship Id="rId2" Type="http://schemas.openxmlformats.org/officeDocument/2006/relationships/hyperlink" Target="https://helda.helsinki.fi/handle/10138/193009" TargetMode="External"/><Relationship Id="rId1" Type="http://schemas.openxmlformats.org/officeDocument/2006/relationships/slideLayout" Target="../slideLayouts/slideLayout7.xml"/><Relationship Id="rId6" Type="http://schemas.openxmlformats.org/officeDocument/2006/relationships/slide" Target="slide37.xml"/><Relationship Id="rId5" Type="http://schemas.openxmlformats.org/officeDocument/2006/relationships/image" Target="../media/image7.svg"/><Relationship Id="rId4" Type="http://schemas.openxmlformats.org/officeDocument/2006/relationships/image" Target="../media/image6.png"/></Relationships>
</file>

<file path=ppt/slides/_rels/slide37.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 Target="slide2.xml"/><Relationship Id="rId7" Type="http://schemas.openxmlformats.org/officeDocument/2006/relationships/image" Target="../media/image13.png"/><Relationship Id="rId2" Type="http://schemas.openxmlformats.org/officeDocument/2006/relationships/hyperlink" Target="https://www.heinola.fi/ajankohtaista/heinolan-asukkaat-paaosin-tyytyvaisia-kaupungin-palveluihin/" TargetMode="External"/><Relationship Id="rId1" Type="http://schemas.openxmlformats.org/officeDocument/2006/relationships/slideLayout" Target="../slideLayouts/slideLayout7.xml"/><Relationship Id="rId6" Type="http://schemas.openxmlformats.org/officeDocument/2006/relationships/slide" Target="slide38.xml"/><Relationship Id="rId11" Type="http://schemas.openxmlformats.org/officeDocument/2006/relationships/image" Target="../media/image17.svg"/><Relationship Id="rId5" Type="http://schemas.openxmlformats.org/officeDocument/2006/relationships/image" Target="../media/image7.svg"/><Relationship Id="rId10" Type="http://schemas.openxmlformats.org/officeDocument/2006/relationships/image" Target="../media/image16.png"/><Relationship Id="rId4" Type="http://schemas.openxmlformats.org/officeDocument/2006/relationships/image" Target="../media/image6.png"/><Relationship Id="rId9" Type="http://schemas.openxmlformats.org/officeDocument/2006/relationships/slide" Target="slide36.xml"/></Relationships>
</file>

<file path=ppt/slides/_rels/slide38.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 Target="slide2.xml"/><Relationship Id="rId7" Type="http://schemas.openxmlformats.org/officeDocument/2006/relationships/image" Target="../media/image13.png"/><Relationship Id="rId2" Type="http://schemas.openxmlformats.org/officeDocument/2006/relationships/hyperlink" Target="https://businessheinola.fi/kyselytutkimus-kertoo-ilmastopositiivisuudella-uutta-businesta-heinolaan/" TargetMode="External"/><Relationship Id="rId1" Type="http://schemas.openxmlformats.org/officeDocument/2006/relationships/slideLayout" Target="../slideLayouts/slideLayout7.xml"/><Relationship Id="rId6" Type="http://schemas.openxmlformats.org/officeDocument/2006/relationships/slide" Target="slide39.xml"/><Relationship Id="rId11" Type="http://schemas.openxmlformats.org/officeDocument/2006/relationships/image" Target="../media/image17.svg"/><Relationship Id="rId5" Type="http://schemas.openxmlformats.org/officeDocument/2006/relationships/image" Target="../media/image7.svg"/><Relationship Id="rId10" Type="http://schemas.openxmlformats.org/officeDocument/2006/relationships/image" Target="../media/image16.png"/><Relationship Id="rId4" Type="http://schemas.openxmlformats.org/officeDocument/2006/relationships/image" Target="../media/image6.png"/><Relationship Id="rId9" Type="http://schemas.openxmlformats.org/officeDocument/2006/relationships/slide" Target="slide37.xml"/></Relationships>
</file>

<file path=ppt/slides/_rels/slide39.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 Target="slide2.xml"/><Relationship Id="rId7" Type="http://schemas.openxmlformats.org/officeDocument/2006/relationships/image" Target="../media/image16.png"/><Relationship Id="rId2" Type="http://schemas.openxmlformats.org/officeDocument/2006/relationships/hyperlink" Target="https://ym.fi/-/ilmastokysely-viestinta-elintarvikkeiden-ilmastovaikutuksista-ja-panostukset-kevyen-liikenteen-vayliin-naita-ilmastotoimia-suomalaiset-pitavat-hyvaksyttavimpina" TargetMode="External"/><Relationship Id="rId1" Type="http://schemas.openxmlformats.org/officeDocument/2006/relationships/slideLayout" Target="../slideLayouts/slideLayout7.xml"/><Relationship Id="rId6" Type="http://schemas.openxmlformats.org/officeDocument/2006/relationships/slide" Target="slide38.xml"/><Relationship Id="rId5" Type="http://schemas.openxmlformats.org/officeDocument/2006/relationships/image" Target="../media/image7.svg"/><Relationship Id="rId4" Type="http://schemas.openxmlformats.org/officeDocument/2006/relationships/image" Target="../media/image6.png"/></Relationships>
</file>

<file path=ppt/slides/_rels/slide40.xml.rels><?xml version="1.0" encoding="UTF-8" standalone="yes"?>
<Relationships xmlns="http://schemas.openxmlformats.org/package/2006/relationships"><Relationship Id="rId8" Type="http://schemas.openxmlformats.org/officeDocument/2006/relationships/image" Target="../media/image7.svg"/><Relationship Id="rId3" Type="http://schemas.openxmlformats.org/officeDocument/2006/relationships/image" Target="../media/image53.svg"/><Relationship Id="rId7" Type="http://schemas.openxmlformats.org/officeDocument/2006/relationships/image" Target="../media/image6.png"/><Relationship Id="rId2" Type="http://schemas.openxmlformats.org/officeDocument/2006/relationships/image" Target="../media/image52.png"/><Relationship Id="rId1" Type="http://schemas.openxmlformats.org/officeDocument/2006/relationships/slideLayout" Target="../slideLayouts/slideLayout7.xml"/><Relationship Id="rId6" Type="http://schemas.openxmlformats.org/officeDocument/2006/relationships/slide" Target="slide2.xml"/><Relationship Id="rId11" Type="http://schemas.openxmlformats.org/officeDocument/2006/relationships/image" Target="../media/image14.svg"/><Relationship Id="rId5" Type="http://schemas.openxmlformats.org/officeDocument/2006/relationships/image" Target="../media/image55.svg"/><Relationship Id="rId10" Type="http://schemas.openxmlformats.org/officeDocument/2006/relationships/image" Target="../media/image13.png"/><Relationship Id="rId4" Type="http://schemas.openxmlformats.org/officeDocument/2006/relationships/image" Target="../media/image54.png"/><Relationship Id="rId9" Type="http://schemas.openxmlformats.org/officeDocument/2006/relationships/slide" Target="slide41.xml"/></Relationships>
</file>

<file path=ppt/slides/_rels/slide41.xml.rels><?xml version="1.0" encoding="UTF-8" standalone="yes"?>
<Relationships xmlns="http://schemas.openxmlformats.org/package/2006/relationships"><Relationship Id="rId8" Type="http://schemas.openxmlformats.org/officeDocument/2006/relationships/slide" Target="slide40.xml"/><Relationship Id="rId3" Type="http://schemas.openxmlformats.org/officeDocument/2006/relationships/image" Target="../media/image6.png"/><Relationship Id="rId7" Type="http://schemas.openxmlformats.org/officeDocument/2006/relationships/image" Target="../media/image14.svg"/><Relationship Id="rId2" Type="http://schemas.openxmlformats.org/officeDocument/2006/relationships/slide" Target="slide2.xml"/><Relationship Id="rId1" Type="http://schemas.openxmlformats.org/officeDocument/2006/relationships/slideLayout" Target="../slideLayouts/slideLayout7.xml"/><Relationship Id="rId6" Type="http://schemas.openxmlformats.org/officeDocument/2006/relationships/image" Target="../media/image13.png"/><Relationship Id="rId5" Type="http://schemas.openxmlformats.org/officeDocument/2006/relationships/slide" Target="slide42.xml"/><Relationship Id="rId10" Type="http://schemas.openxmlformats.org/officeDocument/2006/relationships/image" Target="../media/image17.svg"/><Relationship Id="rId4" Type="http://schemas.openxmlformats.org/officeDocument/2006/relationships/image" Target="../media/image7.svg"/><Relationship Id="rId9" Type="http://schemas.openxmlformats.org/officeDocument/2006/relationships/image" Target="../media/image16.png"/></Relationships>
</file>

<file path=ppt/slides/_rels/slide42.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 Target="slide2.xml"/><Relationship Id="rId7" Type="http://schemas.openxmlformats.org/officeDocument/2006/relationships/image" Target="../media/image16.png"/><Relationship Id="rId2" Type="http://schemas.openxmlformats.org/officeDocument/2006/relationships/hyperlink" Target="https://www.researchgate.net/publication/349454883_Farmer_views_on_climate_change-a_longitudinal_study_of_threats_opportunities_and_action" TargetMode="External"/><Relationship Id="rId1" Type="http://schemas.openxmlformats.org/officeDocument/2006/relationships/slideLayout" Target="../slideLayouts/slideLayout7.xml"/><Relationship Id="rId6" Type="http://schemas.openxmlformats.org/officeDocument/2006/relationships/slide" Target="slide41.xml"/><Relationship Id="rId5" Type="http://schemas.openxmlformats.org/officeDocument/2006/relationships/image" Target="../media/image7.svg"/><Relationship Id="rId4" Type="http://schemas.openxmlformats.org/officeDocument/2006/relationships/image" Target="../media/image6.png"/></Relationships>
</file>

<file path=ppt/slides/_rels/slide43.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hyperlink" Target="https://twitter.com/EneuvontaUus" TargetMode="External"/><Relationship Id="rId7" Type="http://schemas.openxmlformats.org/officeDocument/2006/relationships/slide" Target="slide2.xml"/><Relationship Id="rId12" Type="http://schemas.openxmlformats.org/officeDocument/2006/relationships/image" Target="../media/image14.svg"/><Relationship Id="rId2" Type="http://schemas.openxmlformats.org/officeDocument/2006/relationships/hyperlink" Target="https://fi.ramboll.com/media/rfi/alueellinen-energianeuvonta" TargetMode="External"/><Relationship Id="rId1" Type="http://schemas.openxmlformats.org/officeDocument/2006/relationships/slideLayout" Target="../slideLayouts/slideLayout7.xml"/><Relationship Id="rId6" Type="http://schemas.openxmlformats.org/officeDocument/2006/relationships/hyperlink" Target="https://www.facebook.com/Eneuvonta/" TargetMode="External"/><Relationship Id="rId11" Type="http://schemas.openxmlformats.org/officeDocument/2006/relationships/image" Target="../media/image13.png"/><Relationship Id="rId5" Type="http://schemas.openxmlformats.org/officeDocument/2006/relationships/hyperlink" Target="https://twitter.com/EneuvontaKym" TargetMode="External"/><Relationship Id="rId10" Type="http://schemas.openxmlformats.org/officeDocument/2006/relationships/slide" Target="slide44.xml"/><Relationship Id="rId4" Type="http://schemas.openxmlformats.org/officeDocument/2006/relationships/hyperlink" Target="https://twitter.com/EneuvontaPH" TargetMode="External"/><Relationship Id="rId9" Type="http://schemas.openxmlformats.org/officeDocument/2006/relationships/image" Target="../media/image7.svg"/></Relationships>
</file>

<file path=ppt/slides/_rels/slide44.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hyperlink" Target="mailto:puurakentaminen@motiva.fi" TargetMode="External"/><Relationship Id="rId7" Type="http://schemas.openxmlformats.org/officeDocument/2006/relationships/slide" Target="slide45.xml"/><Relationship Id="rId12" Type="http://schemas.openxmlformats.org/officeDocument/2006/relationships/image" Target="../media/image17.svg"/><Relationship Id="rId2" Type="http://schemas.openxmlformats.org/officeDocument/2006/relationships/hyperlink" Target="http://www.motiva.fi/puurakentaminen" TargetMode="External"/><Relationship Id="rId1" Type="http://schemas.openxmlformats.org/officeDocument/2006/relationships/slideLayout" Target="../slideLayouts/slideLayout7.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43.xml"/><Relationship Id="rId4" Type="http://schemas.openxmlformats.org/officeDocument/2006/relationships/slide" Target="slide2.xml"/><Relationship Id="rId9" Type="http://schemas.openxmlformats.org/officeDocument/2006/relationships/image" Target="../media/image14.svg"/></Relationships>
</file>

<file path=ppt/slides/_rels/slide45.xml.rels><?xml version="1.0" encoding="UTF-8" standalone="yes"?>
<Relationships xmlns="http://schemas.openxmlformats.org/package/2006/relationships"><Relationship Id="rId8" Type="http://schemas.openxmlformats.org/officeDocument/2006/relationships/image" Target="../media/image6.png"/><Relationship Id="rId13" Type="http://schemas.openxmlformats.org/officeDocument/2006/relationships/slide" Target="slide44.xml"/><Relationship Id="rId3" Type="http://schemas.openxmlformats.org/officeDocument/2006/relationships/oleObject" Target="../embeddings/oleObject14.bin"/><Relationship Id="rId7" Type="http://schemas.openxmlformats.org/officeDocument/2006/relationships/slide" Target="slide2.xml"/><Relationship Id="rId12"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15.xml"/><Relationship Id="rId6" Type="http://schemas.openxmlformats.org/officeDocument/2006/relationships/image" Target="../media/image57.svg"/><Relationship Id="rId11" Type="http://schemas.openxmlformats.org/officeDocument/2006/relationships/image" Target="../media/image13.png"/><Relationship Id="rId5" Type="http://schemas.openxmlformats.org/officeDocument/2006/relationships/image" Target="../media/image56.png"/><Relationship Id="rId15" Type="http://schemas.openxmlformats.org/officeDocument/2006/relationships/image" Target="../media/image17.svg"/><Relationship Id="rId10" Type="http://schemas.openxmlformats.org/officeDocument/2006/relationships/slide" Target="slide46.xml"/><Relationship Id="rId4" Type="http://schemas.openxmlformats.org/officeDocument/2006/relationships/image" Target="../media/image2.emf"/><Relationship Id="rId9" Type="http://schemas.openxmlformats.org/officeDocument/2006/relationships/image" Target="../media/image7.svg"/><Relationship Id="rId14" Type="http://schemas.openxmlformats.org/officeDocument/2006/relationships/image" Target="../media/image16.png"/></Relationships>
</file>

<file path=ppt/slides/_rels/slide46.xml.rels><?xml version="1.0" encoding="UTF-8" standalone="yes"?>
<Relationships xmlns="http://schemas.openxmlformats.org/package/2006/relationships"><Relationship Id="rId8" Type="http://schemas.openxmlformats.org/officeDocument/2006/relationships/image" Target="../media/image64.jpeg"/><Relationship Id="rId13" Type="http://schemas.openxmlformats.org/officeDocument/2006/relationships/image" Target="../media/image69.jpeg"/><Relationship Id="rId18" Type="http://schemas.openxmlformats.org/officeDocument/2006/relationships/slide" Target="slide45.xml"/><Relationship Id="rId3" Type="http://schemas.openxmlformats.org/officeDocument/2006/relationships/image" Target="../media/image59.jpeg"/><Relationship Id="rId7" Type="http://schemas.openxmlformats.org/officeDocument/2006/relationships/image" Target="../media/image63.jpeg"/><Relationship Id="rId12" Type="http://schemas.openxmlformats.org/officeDocument/2006/relationships/image" Target="../media/image68.jpeg"/><Relationship Id="rId17" Type="http://schemas.openxmlformats.org/officeDocument/2006/relationships/image" Target="../media/image7.svg"/><Relationship Id="rId2" Type="http://schemas.openxmlformats.org/officeDocument/2006/relationships/image" Target="../media/image58.jpeg"/><Relationship Id="rId16" Type="http://schemas.openxmlformats.org/officeDocument/2006/relationships/image" Target="../media/image6.png"/><Relationship Id="rId20" Type="http://schemas.openxmlformats.org/officeDocument/2006/relationships/image" Target="../media/image17.svg"/><Relationship Id="rId1" Type="http://schemas.openxmlformats.org/officeDocument/2006/relationships/slideLayout" Target="../slideLayouts/slideLayout7.xml"/><Relationship Id="rId6" Type="http://schemas.openxmlformats.org/officeDocument/2006/relationships/image" Target="../media/image62.jpeg"/><Relationship Id="rId11" Type="http://schemas.openxmlformats.org/officeDocument/2006/relationships/image" Target="../media/image67.jpeg"/><Relationship Id="rId5" Type="http://schemas.openxmlformats.org/officeDocument/2006/relationships/image" Target="../media/image61.jpeg"/><Relationship Id="rId15" Type="http://schemas.openxmlformats.org/officeDocument/2006/relationships/slide" Target="slide2.xml"/><Relationship Id="rId10" Type="http://schemas.openxmlformats.org/officeDocument/2006/relationships/image" Target="../media/image66.jpeg"/><Relationship Id="rId19" Type="http://schemas.openxmlformats.org/officeDocument/2006/relationships/image" Target="../media/image16.png"/><Relationship Id="rId4" Type="http://schemas.openxmlformats.org/officeDocument/2006/relationships/image" Target="../media/image60.jpeg"/><Relationship Id="rId9" Type="http://schemas.openxmlformats.org/officeDocument/2006/relationships/image" Target="../media/image65.jpeg"/><Relationship Id="rId14" Type="http://schemas.openxmlformats.org/officeDocument/2006/relationships/image" Target="../media/image70.jpeg"/></Relationships>
</file>

<file path=ppt/slides/_rels/slide47.xml.rels><?xml version="1.0" encoding="UTF-8" standalone="yes"?>
<Relationships xmlns="http://schemas.openxmlformats.org/package/2006/relationships"><Relationship Id="rId8" Type="http://schemas.openxmlformats.org/officeDocument/2006/relationships/image" Target="../media/image74.png"/><Relationship Id="rId13" Type="http://schemas.openxmlformats.org/officeDocument/2006/relationships/slide" Target="slide2.xml"/><Relationship Id="rId18" Type="http://schemas.openxmlformats.org/officeDocument/2006/relationships/image" Target="../media/image14.svg"/><Relationship Id="rId3" Type="http://schemas.openxmlformats.org/officeDocument/2006/relationships/oleObject" Target="../embeddings/oleObject15.bin"/><Relationship Id="rId7" Type="http://schemas.openxmlformats.org/officeDocument/2006/relationships/image" Target="../media/image73.png"/><Relationship Id="rId12" Type="http://schemas.openxmlformats.org/officeDocument/2006/relationships/hyperlink" Target="https://helda.helsinki.fi/bitstream/handle/10138/315400/SYKEra_20_2020_Hinku.pdf?sequence=4&amp;isAllowed=y" TargetMode="External"/><Relationship Id="rId17" Type="http://schemas.openxmlformats.org/officeDocument/2006/relationships/image" Target="../media/image13.png"/><Relationship Id="rId2" Type="http://schemas.openxmlformats.org/officeDocument/2006/relationships/slideLayout" Target="../slideLayouts/slideLayout7.xml"/><Relationship Id="rId16" Type="http://schemas.openxmlformats.org/officeDocument/2006/relationships/slide" Target="slide48.xml"/><Relationship Id="rId1" Type="http://schemas.openxmlformats.org/officeDocument/2006/relationships/tags" Target="../tags/tag16.xml"/><Relationship Id="rId6" Type="http://schemas.openxmlformats.org/officeDocument/2006/relationships/image" Target="../media/image72.png"/><Relationship Id="rId11" Type="http://schemas.openxmlformats.org/officeDocument/2006/relationships/image" Target="../media/image77.png"/><Relationship Id="rId5" Type="http://schemas.openxmlformats.org/officeDocument/2006/relationships/image" Target="../media/image71.png"/><Relationship Id="rId15" Type="http://schemas.openxmlformats.org/officeDocument/2006/relationships/image" Target="../media/image7.svg"/><Relationship Id="rId10" Type="http://schemas.openxmlformats.org/officeDocument/2006/relationships/image" Target="../media/image76.png"/><Relationship Id="rId4" Type="http://schemas.openxmlformats.org/officeDocument/2006/relationships/image" Target="../media/image2.emf"/><Relationship Id="rId9" Type="http://schemas.openxmlformats.org/officeDocument/2006/relationships/image" Target="../media/image75.png"/><Relationship Id="rId14" Type="http://schemas.openxmlformats.org/officeDocument/2006/relationships/image" Target="../media/image6.png"/></Relationships>
</file>

<file path=ppt/slides/_rels/slide48.xml.rels><?xml version="1.0" encoding="UTF-8" standalone="yes"?>
<Relationships xmlns="http://schemas.openxmlformats.org/package/2006/relationships"><Relationship Id="rId8" Type="http://schemas.openxmlformats.org/officeDocument/2006/relationships/hyperlink" Target="https://www.vttresearch.com/sites/default/files/pdf/technology/2018/T324.pdf" TargetMode="External"/><Relationship Id="rId13" Type="http://schemas.openxmlformats.org/officeDocument/2006/relationships/hyperlink" Target="https://energiatehokkuussopimukset2017-2025.fi/tulokset/elinkeinoelama/toimenpidelistat/" TargetMode="External"/><Relationship Id="rId18" Type="http://schemas.openxmlformats.org/officeDocument/2006/relationships/slide" Target="slide2.xml"/><Relationship Id="rId26" Type="http://schemas.openxmlformats.org/officeDocument/2006/relationships/image" Target="../media/image17.svg"/><Relationship Id="rId3" Type="http://schemas.openxmlformats.org/officeDocument/2006/relationships/oleObject" Target="../embeddings/oleObject16.bin"/><Relationship Id="rId21" Type="http://schemas.openxmlformats.org/officeDocument/2006/relationships/slide" Target="slide49.xml"/><Relationship Id="rId7" Type="http://schemas.openxmlformats.org/officeDocument/2006/relationships/hyperlink" Target="https://www.co2data.fi/" TargetMode="External"/><Relationship Id="rId12" Type="http://schemas.openxmlformats.org/officeDocument/2006/relationships/hyperlink" Target="https://energiatehokkuussopimukset2017-2025.fi/wp-content/uploads/Toimenpidelista-Kunnat.pdf" TargetMode="External"/><Relationship Id="rId17" Type="http://schemas.openxmlformats.org/officeDocument/2006/relationships/hyperlink" Target="https://ym.fi/documents/1410903/40549091/YM_TATE_P%C3%A4%C3%A4st%C3%B6t_loppuraportti.pdf/d9c1c20c-e50f-49c1-4946-26b94dd7463d/YM_TATE_P%C3%A4%C3%A4st%C3%B6t_loppuraportti.pdf?t=1619092963729" TargetMode="External"/><Relationship Id="rId25" Type="http://schemas.openxmlformats.org/officeDocument/2006/relationships/image" Target="../media/image16.png"/><Relationship Id="rId2" Type="http://schemas.openxmlformats.org/officeDocument/2006/relationships/slideLayout" Target="../slideLayouts/slideLayout7.xml"/><Relationship Id="rId16" Type="http://schemas.openxmlformats.org/officeDocument/2006/relationships/hyperlink" Target="https://skenaario.hiilineutraalisuomi.fi/" TargetMode="External"/><Relationship Id="rId20" Type="http://schemas.openxmlformats.org/officeDocument/2006/relationships/image" Target="../media/image7.svg"/><Relationship Id="rId1" Type="http://schemas.openxmlformats.org/officeDocument/2006/relationships/tags" Target="../tags/tag17.xml"/><Relationship Id="rId6" Type="http://schemas.openxmlformats.org/officeDocument/2006/relationships/hyperlink" Target="https://elinkaarilaskenta.fi/#Neuvontapalvelu " TargetMode="External"/><Relationship Id="rId11" Type="http://schemas.openxmlformats.org/officeDocument/2006/relationships/hyperlink" Target="https://www.lausuntopalvelu.fi/FI/Proposal/DownloadProposalAttachment?attachmentId=15854" TargetMode="External"/><Relationship Id="rId24" Type="http://schemas.openxmlformats.org/officeDocument/2006/relationships/slide" Target="slide47.xml"/><Relationship Id="rId5" Type="http://schemas.openxmlformats.org/officeDocument/2006/relationships/hyperlink" Target="https://issuu.com/suomenymparistokeskus/docs/canemure-bestpractices_hinku_04-11-2020?fr=sNjA4ZjIxOTk4Njk" TargetMode="External"/><Relationship Id="rId15" Type="http://schemas.openxmlformats.org/officeDocument/2006/relationships/hyperlink" Target="https://www.ymparisto.fi/fi-FI/Kartat_ja_tilastot/Ympariston_tilan_indikaattorit" TargetMode="External"/><Relationship Id="rId23" Type="http://schemas.openxmlformats.org/officeDocument/2006/relationships/image" Target="../media/image14.svg"/><Relationship Id="rId10" Type="http://schemas.openxmlformats.org/officeDocument/2006/relationships/hyperlink" Target="https://www.ymparisto.fi/download/Viranomaisnakokulma_rakennuksen_elinkaaren_hiilijalanjalkiohjaukseen_Rakennustarkastusyhdistyksen_raportti_2962017pdf/0af5142f-f2bd-4dd3-81cd-d341b31741a1/129192" TargetMode="External"/><Relationship Id="rId19" Type="http://schemas.openxmlformats.org/officeDocument/2006/relationships/image" Target="../media/image6.png"/><Relationship Id="rId4" Type="http://schemas.openxmlformats.org/officeDocument/2006/relationships/image" Target="../media/image2.emf"/><Relationship Id="rId9" Type="http://schemas.openxmlformats.org/officeDocument/2006/relationships/hyperlink" Target="http://www.ymparisto.fi/download/noname/%7B4B3172BC-4F20-43AB-AA62-A09DA890AE6D%7D/129197" TargetMode="External"/><Relationship Id="rId14" Type="http://schemas.openxmlformats.org/officeDocument/2006/relationships/hyperlink" Target="https://www.ymparisto.fi/fi-FI/Kartat_ja_tilastot/Vihrean_kasvun_indikaattorit" TargetMode="External"/><Relationship Id="rId22" Type="http://schemas.openxmlformats.org/officeDocument/2006/relationships/image" Target="../media/image13.png"/></Relationships>
</file>

<file path=ppt/slides/_rels/slide49.xml.rels><?xml version="1.0" encoding="UTF-8" standalone="yes"?>
<Relationships xmlns="http://schemas.openxmlformats.org/package/2006/relationships"><Relationship Id="rId8" Type="http://schemas.openxmlformats.org/officeDocument/2006/relationships/hyperlink" Target="https://hiilineutraalisuomi.fi/fi-FI/Tyokalut/Laskurit" TargetMode="External"/><Relationship Id="rId13" Type="http://schemas.openxmlformats.org/officeDocument/2006/relationships/hyperlink" Target="https://energiatehokkuussopimukset2017-2025.fi/wp-content/uploads/Saastovaikutusten-laskenta-ja-dokumentointi-2020.pdf" TargetMode="External"/><Relationship Id="rId18" Type="http://schemas.openxmlformats.org/officeDocument/2006/relationships/hyperlink" Target="https://www.gtk.fi/palvelut/aineistot-ja-verkkopalvelut/karttapalvelut/" TargetMode="External"/><Relationship Id="rId26" Type="http://schemas.openxmlformats.org/officeDocument/2006/relationships/slide" Target="slide48.xml"/><Relationship Id="rId3" Type="http://schemas.openxmlformats.org/officeDocument/2006/relationships/oleObject" Target="../embeddings/oleObject17.bin"/><Relationship Id="rId21" Type="http://schemas.openxmlformats.org/officeDocument/2006/relationships/image" Target="../media/image6.png"/><Relationship Id="rId7" Type="http://schemas.openxmlformats.org/officeDocument/2006/relationships/hyperlink" Target="https://issuu.com/yrittajat/docs/elinvoima_hankinnoista_2020?fr=sMTExZjYxMzQ0Ng" TargetMode="External"/><Relationship Id="rId12" Type="http://schemas.openxmlformats.org/officeDocument/2006/relationships/hyperlink" Target="https://www.enni-sovellus.fi/fi/index.php#video" TargetMode="External"/><Relationship Id="rId17" Type="http://schemas.openxmlformats.org/officeDocument/2006/relationships/hyperlink" Target="https://www.openco2.net/fi/" TargetMode="External"/><Relationship Id="rId25" Type="http://schemas.openxmlformats.org/officeDocument/2006/relationships/image" Target="../media/image14.svg"/><Relationship Id="rId2" Type="http://schemas.openxmlformats.org/officeDocument/2006/relationships/slideLayout" Target="../slideLayouts/slideLayout7.xml"/><Relationship Id="rId16" Type="http://schemas.openxmlformats.org/officeDocument/2006/relationships/hyperlink" Target="https://www.youtube.com/watch?v=PxvHM3E9Le4" TargetMode="External"/><Relationship Id="rId20" Type="http://schemas.openxmlformats.org/officeDocument/2006/relationships/slide" Target="slide2.xml"/><Relationship Id="rId1" Type="http://schemas.openxmlformats.org/officeDocument/2006/relationships/tags" Target="../tags/tag18.xml"/><Relationship Id="rId6" Type="http://schemas.openxmlformats.org/officeDocument/2006/relationships/hyperlink" Target="https://paijat-hame.fi/wp-content/uploads/2021/06/Kanta-ja-Paijat-Hame_Hiilivarastot-ja-nielut-raportti.pdf" TargetMode="External"/><Relationship Id="rId11" Type="http://schemas.openxmlformats.org/officeDocument/2006/relationships/hyperlink" Target="https://projects.luke.fi/sompa/" TargetMode="External"/><Relationship Id="rId24" Type="http://schemas.openxmlformats.org/officeDocument/2006/relationships/image" Target="../media/image13.png"/><Relationship Id="rId5" Type="http://schemas.openxmlformats.org/officeDocument/2006/relationships/hyperlink" Target="https://julkaisut.valtioneuvosto.fi/bitstream/handle/10024/161761/YM_2019_22_Rakennuksen_vahahiilisyyden_arviointimenetelma.pdf?sequence=1&amp;isAllowed=y" TargetMode="External"/><Relationship Id="rId15" Type="http://schemas.openxmlformats.org/officeDocument/2006/relationships/hyperlink" Target="https://energiatehokkuussopimukset2017-2025.fi/wp-content/uploads/Eliniat-2020-ohjeistus.xlsx" TargetMode="External"/><Relationship Id="rId23" Type="http://schemas.openxmlformats.org/officeDocument/2006/relationships/slide" Target="slide50.xml"/><Relationship Id="rId28" Type="http://schemas.openxmlformats.org/officeDocument/2006/relationships/image" Target="../media/image17.svg"/><Relationship Id="rId10" Type="http://schemas.openxmlformats.org/officeDocument/2006/relationships/hyperlink" Target="http://tankki.emedia.fi/" TargetMode="External"/><Relationship Id="rId19" Type="http://schemas.openxmlformats.org/officeDocument/2006/relationships/hyperlink" Target="https://gtkdata.gtk.fi/Turvevarojen_tilinpito/index.html" TargetMode="External"/><Relationship Id="rId4" Type="http://schemas.openxmlformats.org/officeDocument/2006/relationships/image" Target="../media/image2.emf"/><Relationship Id="rId9" Type="http://schemas.openxmlformats.org/officeDocument/2006/relationships/hyperlink" Target="https://www.syke.fi/fi-FI/Tutkimus__kehittaminen/Kulutus_ja_tuotanto/Laskurit/Ilmastopaastojen_laskentatyokalu_energiatehokkuushankkeille" TargetMode="External"/><Relationship Id="rId14" Type="http://schemas.openxmlformats.org/officeDocument/2006/relationships/hyperlink" Target="https://energiatehokkuussopimukset2017-2025.fi/wp-content/uploads/2020-paivitys-Saastojen-laskenta-esimerkit.xlsx" TargetMode="External"/><Relationship Id="rId22" Type="http://schemas.openxmlformats.org/officeDocument/2006/relationships/image" Target="../media/image7.svg"/><Relationship Id="rId27" Type="http://schemas.openxmlformats.org/officeDocument/2006/relationships/image" Target="../media/image16.png"/></Relationships>
</file>

<file path=ppt/slides/_rels/slide50.xml.rels><?xml version="1.0" encoding="UTF-8" standalone="yes"?>
<Relationships xmlns="http://schemas.openxmlformats.org/package/2006/relationships"><Relationship Id="rId8" Type="http://schemas.openxmlformats.org/officeDocument/2006/relationships/hyperlink" Target="https://kestavyysloikka.ymparisto.fi/" TargetMode="External"/><Relationship Id="rId13" Type="http://schemas.openxmlformats.org/officeDocument/2006/relationships/hyperlink" Target="https://www.hiilineutraalisuomi.fi/fi-FI/Ajankohtaista/Julkaisut" TargetMode="External"/><Relationship Id="rId18" Type="http://schemas.openxmlformats.org/officeDocument/2006/relationships/hyperlink" Target="https://julkaisut.valtioneuvosto.fi/bitstream/handle/10024/160439/82_Innohankinnat%20Teas%20Loppuraportti1912.pdf?sequence=1" TargetMode="External"/><Relationship Id="rId26" Type="http://schemas.openxmlformats.org/officeDocument/2006/relationships/image" Target="../media/image13.png"/><Relationship Id="rId3" Type="http://schemas.openxmlformats.org/officeDocument/2006/relationships/oleObject" Target="../embeddings/oleObject18.bin"/><Relationship Id="rId21" Type="http://schemas.openxmlformats.org/officeDocument/2006/relationships/hyperlink" Target="https://julkaisut.valtioneuvosto.fi/bitstream/handle/10024/161220/76-2018-Ekologisen%20kompensaation%20ohjauskeinojen%20kehitt%E4minen_2.pdf;jsessionid=7763B6FC69616CD3ED341BC7BCFC40BF?sequence=1" TargetMode="External"/><Relationship Id="rId7" Type="http://schemas.openxmlformats.org/officeDocument/2006/relationships/hyperlink" Target="https://portal.mtt.fi/portal/page/portal/taloustohtori/" TargetMode="External"/><Relationship Id="rId12" Type="http://schemas.openxmlformats.org/officeDocument/2006/relationships/hyperlink" Target="https://skenaario.hiilineutraalisuomi.fi/" TargetMode="External"/><Relationship Id="rId17" Type="http://schemas.openxmlformats.org/officeDocument/2006/relationships/hyperlink" Target="https://open.spotify.com/show/2puaYKN0vxLl2V1evr2H2e" TargetMode="External"/><Relationship Id="rId25" Type="http://schemas.openxmlformats.org/officeDocument/2006/relationships/slide" Target="slide51.xml"/><Relationship Id="rId2" Type="http://schemas.openxmlformats.org/officeDocument/2006/relationships/slideLayout" Target="../slideLayouts/slideLayout7.xml"/><Relationship Id="rId16" Type="http://schemas.openxmlformats.org/officeDocument/2006/relationships/hyperlink" Target="https://issuu.com/suomenymparistokeskus/docs/canemure-bestpractices_maankaytto_31-08-2020?fr=sZWI5OTE5MDcyMDU" TargetMode="External"/><Relationship Id="rId20" Type="http://schemas.openxmlformats.org/officeDocument/2006/relationships/hyperlink" Target="https://tietokayttoon.fi/documents/10616/6354562/2_2018_Tiedolla_johtaminen_aluekehitt%C3%A4misess%C3%A4.pdf/823471d8-b994-4f00-ad8b-4af1db2fa7b4/2_2018_Tiedolla_johtaminen_aluekehitt%C3%A4misess%C3%A4.pdf?t=1517207208000" TargetMode="External"/><Relationship Id="rId29" Type="http://schemas.openxmlformats.org/officeDocument/2006/relationships/image" Target="../media/image16.png"/><Relationship Id="rId1" Type="http://schemas.openxmlformats.org/officeDocument/2006/relationships/tags" Target="../tags/tag19.xml"/><Relationship Id="rId6" Type="http://schemas.openxmlformats.org/officeDocument/2006/relationships/hyperlink" Target="https://gtkdata.gtk.fi/tapir/index.html" TargetMode="External"/><Relationship Id="rId11" Type="http://schemas.openxmlformats.org/officeDocument/2006/relationships/hyperlink" Target="https://helda.helsinki.fi/bitstream/handle/10138/315400/SYKEra_20_2020_Hinku.pdf?sequence=4&amp;isAllowed=y" TargetMode="External"/><Relationship Id="rId24" Type="http://schemas.openxmlformats.org/officeDocument/2006/relationships/image" Target="../media/image7.svg"/><Relationship Id="rId5" Type="http://schemas.openxmlformats.org/officeDocument/2006/relationships/hyperlink" Target="https://gtkdata.gtk.fi/Turvevarojen_tilinpito/index.html" TargetMode="External"/><Relationship Id="rId15" Type="http://schemas.openxmlformats.org/officeDocument/2006/relationships/hyperlink" Target="https://www.eoppiva.fi/koulutukset/julkisilla-hankinnoilla-kestava-tulevaisuus/" TargetMode="External"/><Relationship Id="rId23" Type="http://schemas.openxmlformats.org/officeDocument/2006/relationships/image" Target="../media/image6.png"/><Relationship Id="rId28" Type="http://schemas.openxmlformats.org/officeDocument/2006/relationships/slide" Target="slide49.xml"/><Relationship Id="rId10" Type="http://schemas.openxmlformats.org/officeDocument/2006/relationships/hyperlink" Target="https://public.tableau.com/app/profile/syke/viz/shared/7CSC4BM39" TargetMode="External"/><Relationship Id="rId19" Type="http://schemas.openxmlformats.org/officeDocument/2006/relationships/hyperlink" Target="https://julkaisut.valtioneuvosto.fi/bitstream/handle/10024/160709/20-2018-Digiwars-Keeping%20the%20force_pdf.pdf?sequence=1" TargetMode="External"/><Relationship Id="rId4" Type="http://schemas.openxmlformats.org/officeDocument/2006/relationships/image" Target="../media/image2.emf"/><Relationship Id="rId9" Type="http://schemas.openxmlformats.org/officeDocument/2006/relationships/hyperlink" Target="https://helda.helsinki.fi/bitstream/handle/10138/339525/SYKEra_6_2022_Remi-indikaattorit.pdf?sequence=1&amp;isAllowed=y" TargetMode="External"/><Relationship Id="rId14" Type="http://schemas.openxmlformats.org/officeDocument/2006/relationships/hyperlink" Target="https://paastot.hiilineutraalisuomi.fi/" TargetMode="External"/><Relationship Id="rId22" Type="http://schemas.openxmlformats.org/officeDocument/2006/relationships/slide" Target="slide2.xml"/><Relationship Id="rId27" Type="http://schemas.openxmlformats.org/officeDocument/2006/relationships/image" Target="../media/image14.svg"/><Relationship Id="rId30" Type="http://schemas.openxmlformats.org/officeDocument/2006/relationships/image" Target="../media/image17.svg"/></Relationships>
</file>

<file path=ppt/slides/_rels/slide51.xml.rels><?xml version="1.0" encoding="UTF-8" standalone="yes"?>
<Relationships xmlns="http://schemas.openxmlformats.org/package/2006/relationships"><Relationship Id="rId8" Type="http://schemas.openxmlformats.org/officeDocument/2006/relationships/hyperlink" Target="https://www.motiva.fi/ratkaisut/energiakatselmustoiminta/tem_n_tukemat_energiakatselmukset/energiakatselmusmallit/tasmakatselmus" TargetMode="External"/><Relationship Id="rId13" Type="http://schemas.openxmlformats.org/officeDocument/2006/relationships/image" Target="../media/image13.png"/><Relationship Id="rId3" Type="http://schemas.openxmlformats.org/officeDocument/2006/relationships/oleObject" Target="../embeddings/oleObject19.bin"/><Relationship Id="rId7" Type="http://schemas.openxmlformats.org/officeDocument/2006/relationships/hyperlink" Target="https://www.ara.fi/fi-FI/Lainat_ja_avustukset/Energiaavustus/Henkiloasiakkaat" TargetMode="External"/><Relationship Id="rId12" Type="http://schemas.openxmlformats.org/officeDocument/2006/relationships/slide" Target="slide52.xml"/><Relationship Id="rId17" Type="http://schemas.openxmlformats.org/officeDocument/2006/relationships/image" Target="../media/image17.svg"/><Relationship Id="rId2" Type="http://schemas.openxmlformats.org/officeDocument/2006/relationships/slideLayout" Target="../slideLayouts/slideLayout7.xml"/><Relationship Id="rId16" Type="http://schemas.openxmlformats.org/officeDocument/2006/relationships/image" Target="../media/image16.png"/><Relationship Id="rId1" Type="http://schemas.openxmlformats.org/officeDocument/2006/relationships/tags" Target="../tags/tag20.xml"/><Relationship Id="rId6" Type="http://schemas.openxmlformats.org/officeDocument/2006/relationships/hyperlink" Target="https://www.ely-keskus.fi/energiatuki1" TargetMode="External"/><Relationship Id="rId11" Type="http://schemas.openxmlformats.org/officeDocument/2006/relationships/image" Target="../media/image7.svg"/><Relationship Id="rId5" Type="http://schemas.openxmlformats.org/officeDocument/2006/relationships/hyperlink" Target="https://www.businessfinland.fi/suomalaisille-asiakkaille/palvelut/rahoitus/energiatuki" TargetMode="External"/><Relationship Id="rId15" Type="http://schemas.openxmlformats.org/officeDocument/2006/relationships/slide" Target="slide50.xml"/><Relationship Id="rId10" Type="http://schemas.openxmlformats.org/officeDocument/2006/relationships/image" Target="../media/image6.png"/><Relationship Id="rId4" Type="http://schemas.openxmlformats.org/officeDocument/2006/relationships/image" Target="../media/image2.emf"/><Relationship Id="rId9" Type="http://schemas.openxmlformats.org/officeDocument/2006/relationships/slide" Target="slide2.xml"/><Relationship Id="rId14" Type="http://schemas.openxmlformats.org/officeDocument/2006/relationships/image" Target="../media/image14.svg"/></Relationships>
</file>

<file path=ppt/slides/_rels/slide52.xml.rels><?xml version="1.0" encoding="UTF-8" standalone="yes"?>
<Relationships xmlns="http://schemas.openxmlformats.org/package/2006/relationships"><Relationship Id="rId8" Type="http://schemas.openxmlformats.org/officeDocument/2006/relationships/hyperlink" Target="https://www.motiva.fi/ratkaisut/energiakatselmustoiminta/syvaselvitykset" TargetMode="External"/><Relationship Id="rId13" Type="http://schemas.openxmlformats.org/officeDocument/2006/relationships/image" Target="../media/image13.png"/><Relationship Id="rId18" Type="http://schemas.openxmlformats.org/officeDocument/2006/relationships/hyperlink" Target="https://rakennerahastot.fi/etusivu" TargetMode="External"/><Relationship Id="rId3" Type="http://schemas.openxmlformats.org/officeDocument/2006/relationships/oleObject" Target="../embeddings/oleObject20.bin"/><Relationship Id="rId21" Type="http://schemas.openxmlformats.org/officeDocument/2006/relationships/hyperlink" Target="https://www.ely-keskus.fi/oljylammityksen-vaihtajalle" TargetMode="External"/><Relationship Id="rId7" Type="http://schemas.openxmlformats.org/officeDocument/2006/relationships/hyperlink" Target="https://rahatpintaan.fi/rahoituskalenteri/?teema=kaikki_teemat" TargetMode="External"/><Relationship Id="rId12" Type="http://schemas.openxmlformats.org/officeDocument/2006/relationships/slide" Target="slide53.xml"/><Relationship Id="rId17" Type="http://schemas.openxmlformats.org/officeDocument/2006/relationships/image" Target="../media/image17.svg"/><Relationship Id="rId2" Type="http://schemas.openxmlformats.org/officeDocument/2006/relationships/slideLayout" Target="../slideLayouts/slideLayout7.xml"/><Relationship Id="rId16" Type="http://schemas.openxmlformats.org/officeDocument/2006/relationships/image" Target="../media/image16.png"/><Relationship Id="rId20" Type="http://schemas.openxmlformats.org/officeDocument/2006/relationships/hyperlink" Target="https://www.ara.fi/fi-FI/Lainat_ja_avustukset/Avustus_kunnille_oljylammityksesta_luopumiseen" TargetMode="External"/><Relationship Id="rId1" Type="http://schemas.openxmlformats.org/officeDocument/2006/relationships/tags" Target="../tags/tag21.xml"/><Relationship Id="rId6" Type="http://schemas.openxmlformats.org/officeDocument/2006/relationships/hyperlink" Target="https://energiayrittajyys.fi/?q=content/energia-ja-kiertotaloustuet-yrityksille" TargetMode="External"/><Relationship Id="rId11" Type="http://schemas.openxmlformats.org/officeDocument/2006/relationships/image" Target="../media/image7.svg"/><Relationship Id="rId5" Type="http://schemas.openxmlformats.org/officeDocument/2006/relationships/hyperlink" Target="https://www.biotalous.fi/biotalouden-rahoituslahteet/" TargetMode="External"/><Relationship Id="rId15" Type="http://schemas.openxmlformats.org/officeDocument/2006/relationships/slide" Target="slide51.xml"/><Relationship Id="rId10" Type="http://schemas.openxmlformats.org/officeDocument/2006/relationships/image" Target="../media/image6.png"/><Relationship Id="rId19" Type="http://schemas.openxmlformats.org/officeDocument/2006/relationships/hyperlink" Target="https://www.ely-keskus.fi/euroopan-maaseuturahasto" TargetMode="External"/><Relationship Id="rId4" Type="http://schemas.openxmlformats.org/officeDocument/2006/relationships/image" Target="../media/image2.emf"/><Relationship Id="rId9" Type="http://schemas.openxmlformats.org/officeDocument/2006/relationships/slide" Target="slide2.xml"/><Relationship Id="rId14" Type="http://schemas.openxmlformats.org/officeDocument/2006/relationships/image" Target="../media/image14.svg"/></Relationships>
</file>

<file path=ppt/slides/_rels/slide53.xml.rels><?xml version="1.0" encoding="UTF-8" standalone="yes"?>
<Relationships xmlns="http://schemas.openxmlformats.org/package/2006/relationships"><Relationship Id="rId8" Type="http://schemas.openxmlformats.org/officeDocument/2006/relationships/hyperlink" Target="https://www.ely-keskus.fi/maaseudun-yritysrahoitus2" TargetMode="External"/><Relationship Id="rId13" Type="http://schemas.openxmlformats.org/officeDocument/2006/relationships/slide" Target="slide54.xml"/><Relationship Id="rId18" Type="http://schemas.openxmlformats.org/officeDocument/2006/relationships/image" Target="../media/image17.svg"/><Relationship Id="rId3" Type="http://schemas.openxmlformats.org/officeDocument/2006/relationships/oleObject" Target="../embeddings/oleObject21.bin"/><Relationship Id="rId7" Type="http://schemas.openxmlformats.org/officeDocument/2006/relationships/hyperlink" Target="https://www.ely-keskus.fi/tuotannolliset-investoinnit" TargetMode="External"/><Relationship Id="rId12" Type="http://schemas.openxmlformats.org/officeDocument/2006/relationships/image" Target="../media/image7.svg"/><Relationship Id="rId17" Type="http://schemas.openxmlformats.org/officeDocument/2006/relationships/image" Target="../media/image16.png"/><Relationship Id="rId2" Type="http://schemas.openxmlformats.org/officeDocument/2006/relationships/slideLayout" Target="../slideLayouts/slideLayout7.xml"/><Relationship Id="rId16" Type="http://schemas.openxmlformats.org/officeDocument/2006/relationships/slide" Target="slide52.xml"/><Relationship Id="rId1" Type="http://schemas.openxmlformats.org/officeDocument/2006/relationships/tags" Target="../tags/tag22.xml"/><Relationship Id="rId6" Type="http://schemas.openxmlformats.org/officeDocument/2006/relationships/hyperlink" Target="https://www.ely-keskus.fi/yrityksen-kehittamisavustus" TargetMode="External"/><Relationship Id="rId11" Type="http://schemas.openxmlformats.org/officeDocument/2006/relationships/image" Target="../media/image6.png"/><Relationship Id="rId5" Type="http://schemas.openxmlformats.org/officeDocument/2006/relationships/hyperlink" Target="https://www.ely-keskus.fi/toimintaympariston-kehittamisavustus1" TargetMode="External"/><Relationship Id="rId15" Type="http://schemas.openxmlformats.org/officeDocument/2006/relationships/image" Target="../media/image14.svg"/><Relationship Id="rId10" Type="http://schemas.openxmlformats.org/officeDocument/2006/relationships/slide" Target="slide2.xml"/><Relationship Id="rId4" Type="http://schemas.openxmlformats.org/officeDocument/2006/relationships/image" Target="../media/image2.emf"/><Relationship Id="rId9" Type="http://schemas.openxmlformats.org/officeDocument/2006/relationships/hyperlink" Target="https://www.ruokavirasto.fi/viljelijat/tuet-ja-rahoitus/maatalouden-investointituet/" TargetMode="External"/><Relationship Id="rId14" Type="http://schemas.openxmlformats.org/officeDocument/2006/relationships/image" Target="../media/image13.png"/></Relationships>
</file>

<file path=ppt/slides/_rels/slide54.xml.rels><?xml version="1.0" encoding="UTF-8" standalone="yes"?>
<Relationships xmlns="http://schemas.openxmlformats.org/package/2006/relationships"><Relationship Id="rId8" Type="http://schemas.openxmlformats.org/officeDocument/2006/relationships/hyperlink" Target="https://energiavirasto.fi/energiakatselmukset" TargetMode="External"/><Relationship Id="rId13" Type="http://schemas.openxmlformats.org/officeDocument/2006/relationships/slide" Target="slide55.xml"/><Relationship Id="rId18" Type="http://schemas.openxmlformats.org/officeDocument/2006/relationships/image" Target="../media/image17.svg"/><Relationship Id="rId3" Type="http://schemas.openxmlformats.org/officeDocument/2006/relationships/oleObject" Target="../embeddings/oleObject22.bin"/><Relationship Id="rId7" Type="http://schemas.openxmlformats.org/officeDocument/2006/relationships/hyperlink" Target="https://rahoitus.hiilineutraalisuomi.fi/" TargetMode="External"/><Relationship Id="rId12" Type="http://schemas.openxmlformats.org/officeDocument/2006/relationships/image" Target="../media/image7.svg"/><Relationship Id="rId17" Type="http://schemas.openxmlformats.org/officeDocument/2006/relationships/image" Target="../media/image16.png"/><Relationship Id="rId2" Type="http://schemas.openxmlformats.org/officeDocument/2006/relationships/slideLayout" Target="../slideLayouts/slideLayout7.xml"/><Relationship Id="rId16" Type="http://schemas.openxmlformats.org/officeDocument/2006/relationships/slide" Target="slide53.xml"/><Relationship Id="rId1" Type="http://schemas.openxmlformats.org/officeDocument/2006/relationships/tags" Target="../tags/tag23.xml"/><Relationship Id="rId6" Type="http://schemas.openxmlformats.org/officeDocument/2006/relationships/hyperlink" Target="https://ym.fi/avustukset-ja-tuet" TargetMode="External"/><Relationship Id="rId11" Type="http://schemas.openxmlformats.org/officeDocument/2006/relationships/image" Target="../media/image6.png"/><Relationship Id="rId5" Type="http://schemas.openxmlformats.org/officeDocument/2006/relationships/hyperlink" Target="https://ym.fi/eu-n-life-ohjelma" TargetMode="External"/><Relationship Id="rId15" Type="http://schemas.openxmlformats.org/officeDocument/2006/relationships/image" Target="../media/image14.svg"/><Relationship Id="rId10" Type="http://schemas.openxmlformats.org/officeDocument/2006/relationships/slide" Target="slide2.xml"/><Relationship Id="rId4" Type="http://schemas.openxmlformats.org/officeDocument/2006/relationships/image" Target="../media/image2.emf"/><Relationship Id="rId9" Type="http://schemas.openxmlformats.org/officeDocument/2006/relationships/hyperlink" Target="https://energiayrittajyys.fi/?q=content/investointituet-energiasta-maatiloille" TargetMode="External"/><Relationship Id="rId14" Type="http://schemas.openxmlformats.org/officeDocument/2006/relationships/image" Target="../media/image13.png"/></Relationships>
</file>

<file path=ppt/slides/_rels/slide55.xml.rels><?xml version="1.0" encoding="UTF-8" standalone="yes"?>
<Relationships xmlns="http://schemas.openxmlformats.org/package/2006/relationships"><Relationship Id="rId8" Type="http://schemas.openxmlformats.org/officeDocument/2006/relationships/slide" Target="slide2.xml"/><Relationship Id="rId13" Type="http://schemas.openxmlformats.org/officeDocument/2006/relationships/image" Target="../media/image17.svg"/><Relationship Id="rId3" Type="http://schemas.openxmlformats.org/officeDocument/2006/relationships/oleObject" Target="../embeddings/oleObject23.bin"/><Relationship Id="rId7" Type="http://schemas.openxmlformats.org/officeDocument/2006/relationships/hyperlink" Target="https://www.ely-keskus.fi/kuljetustuki" TargetMode="External"/><Relationship Id="rId12"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24.xml"/><Relationship Id="rId6" Type="http://schemas.openxmlformats.org/officeDocument/2006/relationships/hyperlink" Target="https://www.ely-keskus.fi/tuet-ja-tukioikeudet" TargetMode="External"/><Relationship Id="rId11" Type="http://schemas.openxmlformats.org/officeDocument/2006/relationships/slide" Target="slide54.xml"/><Relationship Id="rId5" Type="http://schemas.openxmlformats.org/officeDocument/2006/relationships/hyperlink" Target="https://www.ely-keskus.fi/ei-tuotannolliset-investoinnit" TargetMode="External"/><Relationship Id="rId10" Type="http://schemas.openxmlformats.org/officeDocument/2006/relationships/image" Target="../media/image7.svg"/><Relationship Id="rId4" Type="http://schemas.openxmlformats.org/officeDocument/2006/relationships/image" Target="../media/image2.emf"/><Relationship Id="rId9" Type="http://schemas.openxmlformats.org/officeDocument/2006/relationships/image" Target="../media/image6.png"/></Relationships>
</file>

<file path=ppt/slides/_rels/slide56.xml.rels><?xml version="1.0" encoding="UTF-8" standalone="yes"?>
<Relationships xmlns="http://schemas.openxmlformats.org/package/2006/relationships"><Relationship Id="rId13" Type="http://schemas.openxmlformats.org/officeDocument/2006/relationships/slide" Target="slide67.xml"/><Relationship Id="rId18" Type="http://schemas.openxmlformats.org/officeDocument/2006/relationships/image" Target="../media/image83.png"/><Relationship Id="rId26" Type="http://schemas.openxmlformats.org/officeDocument/2006/relationships/image" Target="../media/image87.png"/><Relationship Id="rId39" Type="http://schemas.openxmlformats.org/officeDocument/2006/relationships/slide" Target="slide76.xml"/><Relationship Id="rId21" Type="http://schemas.openxmlformats.org/officeDocument/2006/relationships/slide" Target="slide68.xml"/><Relationship Id="rId34" Type="http://schemas.openxmlformats.org/officeDocument/2006/relationships/image" Target="../media/image91.png"/><Relationship Id="rId42" Type="http://schemas.openxmlformats.org/officeDocument/2006/relationships/image" Target="../media/image95.png"/><Relationship Id="rId47" Type="http://schemas.openxmlformats.org/officeDocument/2006/relationships/slide" Target="slide66.xml"/><Relationship Id="rId50" Type="http://schemas.openxmlformats.org/officeDocument/2006/relationships/image" Target="../media/image99.png"/><Relationship Id="rId7" Type="http://schemas.openxmlformats.org/officeDocument/2006/relationships/slide" Target="slide57.xml"/><Relationship Id="rId2" Type="http://schemas.openxmlformats.org/officeDocument/2006/relationships/slide" Target="slide2.xml"/><Relationship Id="rId16" Type="http://schemas.openxmlformats.org/officeDocument/2006/relationships/image" Target="../media/image82.png"/><Relationship Id="rId29" Type="http://schemas.openxmlformats.org/officeDocument/2006/relationships/slide" Target="slide60.xml"/><Relationship Id="rId11" Type="http://schemas.openxmlformats.org/officeDocument/2006/relationships/slide" Target="slide58.xml"/><Relationship Id="rId24" Type="http://schemas.openxmlformats.org/officeDocument/2006/relationships/image" Target="../media/image86.png"/><Relationship Id="rId32" Type="http://schemas.openxmlformats.org/officeDocument/2006/relationships/image" Target="../media/image90.png"/><Relationship Id="rId37" Type="http://schemas.openxmlformats.org/officeDocument/2006/relationships/slide" Target="slide78.xml"/><Relationship Id="rId40" Type="http://schemas.openxmlformats.org/officeDocument/2006/relationships/image" Target="../media/image94.png"/><Relationship Id="rId45" Type="http://schemas.openxmlformats.org/officeDocument/2006/relationships/slide" Target="slide65.xml"/><Relationship Id="rId5" Type="http://schemas.openxmlformats.org/officeDocument/2006/relationships/image" Target="../media/image16.png"/><Relationship Id="rId15" Type="http://schemas.openxmlformats.org/officeDocument/2006/relationships/slide" Target="slide62.xml"/><Relationship Id="rId23" Type="http://schemas.openxmlformats.org/officeDocument/2006/relationships/slide" Target="slide69.xml"/><Relationship Id="rId28" Type="http://schemas.openxmlformats.org/officeDocument/2006/relationships/image" Target="../media/image88.png"/><Relationship Id="rId36" Type="http://schemas.openxmlformats.org/officeDocument/2006/relationships/image" Target="../media/image92.png"/><Relationship Id="rId49" Type="http://schemas.openxmlformats.org/officeDocument/2006/relationships/slide" Target="slide71.xml"/><Relationship Id="rId10" Type="http://schemas.openxmlformats.org/officeDocument/2006/relationships/image" Target="../media/image79.png"/><Relationship Id="rId19" Type="http://schemas.openxmlformats.org/officeDocument/2006/relationships/slide" Target="slide72.xml"/><Relationship Id="rId31" Type="http://schemas.openxmlformats.org/officeDocument/2006/relationships/slide" Target="slide74.xml"/><Relationship Id="rId44" Type="http://schemas.openxmlformats.org/officeDocument/2006/relationships/image" Target="../media/image96.png"/><Relationship Id="rId4" Type="http://schemas.openxmlformats.org/officeDocument/2006/relationships/image" Target="../media/image7.svg"/><Relationship Id="rId9" Type="http://schemas.openxmlformats.org/officeDocument/2006/relationships/slide" Target="slide61.xml"/><Relationship Id="rId14" Type="http://schemas.openxmlformats.org/officeDocument/2006/relationships/image" Target="../media/image81.png"/><Relationship Id="rId22" Type="http://schemas.openxmlformats.org/officeDocument/2006/relationships/image" Target="../media/image85.png"/><Relationship Id="rId27" Type="http://schemas.openxmlformats.org/officeDocument/2006/relationships/slide" Target="slide59.xml"/><Relationship Id="rId30" Type="http://schemas.openxmlformats.org/officeDocument/2006/relationships/image" Target="../media/image89.png"/><Relationship Id="rId35" Type="http://schemas.openxmlformats.org/officeDocument/2006/relationships/slide" Target="slide80.xml"/><Relationship Id="rId43" Type="http://schemas.openxmlformats.org/officeDocument/2006/relationships/slide" Target="slide64.xml"/><Relationship Id="rId48" Type="http://schemas.openxmlformats.org/officeDocument/2006/relationships/image" Target="../media/image98.png"/><Relationship Id="rId8" Type="http://schemas.openxmlformats.org/officeDocument/2006/relationships/image" Target="../media/image78.png"/><Relationship Id="rId3" Type="http://schemas.openxmlformats.org/officeDocument/2006/relationships/image" Target="../media/image6.png"/><Relationship Id="rId12" Type="http://schemas.openxmlformats.org/officeDocument/2006/relationships/image" Target="../media/image80.png"/><Relationship Id="rId17" Type="http://schemas.openxmlformats.org/officeDocument/2006/relationships/slide" Target="slide73.xml"/><Relationship Id="rId25" Type="http://schemas.openxmlformats.org/officeDocument/2006/relationships/slide" Target="slide70.xml"/><Relationship Id="rId33" Type="http://schemas.openxmlformats.org/officeDocument/2006/relationships/slide" Target="slide75.xml"/><Relationship Id="rId38" Type="http://schemas.openxmlformats.org/officeDocument/2006/relationships/image" Target="../media/image93.png"/><Relationship Id="rId46" Type="http://schemas.openxmlformats.org/officeDocument/2006/relationships/image" Target="../media/image97.png"/><Relationship Id="rId20" Type="http://schemas.openxmlformats.org/officeDocument/2006/relationships/image" Target="../media/image84.png"/><Relationship Id="rId41" Type="http://schemas.openxmlformats.org/officeDocument/2006/relationships/slide" Target="slide63.xml"/><Relationship Id="rId1" Type="http://schemas.openxmlformats.org/officeDocument/2006/relationships/slideLayout" Target="../slideLayouts/slideLayout7.xml"/><Relationship Id="rId6" Type="http://schemas.openxmlformats.org/officeDocument/2006/relationships/image" Target="../media/image17.svg"/></Relationships>
</file>

<file path=ppt/slides/_rels/slide57.xml.rels><?xml version="1.0" encoding="UTF-8" standalone="yes"?>
<Relationships xmlns="http://schemas.openxmlformats.org/package/2006/relationships"><Relationship Id="rId8" Type="http://schemas.openxmlformats.org/officeDocument/2006/relationships/tags" Target="../tags/tag32.xml"/><Relationship Id="rId13" Type="http://schemas.openxmlformats.org/officeDocument/2006/relationships/tags" Target="../tags/tag37.xml"/><Relationship Id="rId18" Type="http://schemas.openxmlformats.org/officeDocument/2006/relationships/tags" Target="../tags/tag42.xml"/><Relationship Id="rId26" Type="http://schemas.openxmlformats.org/officeDocument/2006/relationships/oleObject" Target="../embeddings/oleObject24.bin"/><Relationship Id="rId3" Type="http://schemas.openxmlformats.org/officeDocument/2006/relationships/tags" Target="../tags/tag27.xml"/><Relationship Id="rId21" Type="http://schemas.openxmlformats.org/officeDocument/2006/relationships/tags" Target="../tags/tag45.xml"/><Relationship Id="rId7" Type="http://schemas.openxmlformats.org/officeDocument/2006/relationships/tags" Target="../tags/tag31.xml"/><Relationship Id="rId12" Type="http://schemas.openxmlformats.org/officeDocument/2006/relationships/tags" Target="../tags/tag36.xml"/><Relationship Id="rId17" Type="http://schemas.openxmlformats.org/officeDocument/2006/relationships/tags" Target="../tags/tag41.xml"/><Relationship Id="rId25" Type="http://schemas.openxmlformats.org/officeDocument/2006/relationships/slideLayout" Target="../slideLayouts/slideLayout7.xml"/><Relationship Id="rId2" Type="http://schemas.openxmlformats.org/officeDocument/2006/relationships/tags" Target="../tags/tag26.xml"/><Relationship Id="rId16" Type="http://schemas.openxmlformats.org/officeDocument/2006/relationships/tags" Target="../tags/tag40.xml"/><Relationship Id="rId20" Type="http://schemas.openxmlformats.org/officeDocument/2006/relationships/tags" Target="../tags/tag44.xml"/><Relationship Id="rId29" Type="http://schemas.openxmlformats.org/officeDocument/2006/relationships/slide" Target="slide56.xml"/><Relationship Id="rId1" Type="http://schemas.openxmlformats.org/officeDocument/2006/relationships/tags" Target="../tags/tag25.xml"/><Relationship Id="rId6" Type="http://schemas.openxmlformats.org/officeDocument/2006/relationships/tags" Target="../tags/tag30.xml"/><Relationship Id="rId11" Type="http://schemas.openxmlformats.org/officeDocument/2006/relationships/tags" Target="../tags/tag35.xml"/><Relationship Id="rId24" Type="http://schemas.openxmlformats.org/officeDocument/2006/relationships/tags" Target="../tags/tag48.xml"/><Relationship Id="rId5" Type="http://schemas.openxmlformats.org/officeDocument/2006/relationships/tags" Target="../tags/tag29.xml"/><Relationship Id="rId15" Type="http://schemas.openxmlformats.org/officeDocument/2006/relationships/tags" Target="../tags/tag39.xml"/><Relationship Id="rId23" Type="http://schemas.openxmlformats.org/officeDocument/2006/relationships/tags" Target="../tags/tag47.xml"/><Relationship Id="rId28" Type="http://schemas.openxmlformats.org/officeDocument/2006/relationships/chart" Target="../charts/chart1.xml"/><Relationship Id="rId10" Type="http://schemas.openxmlformats.org/officeDocument/2006/relationships/tags" Target="../tags/tag34.xml"/><Relationship Id="rId19" Type="http://schemas.openxmlformats.org/officeDocument/2006/relationships/tags" Target="../tags/tag43.xml"/><Relationship Id="rId31" Type="http://schemas.openxmlformats.org/officeDocument/2006/relationships/image" Target="../media/image17.svg"/><Relationship Id="rId4" Type="http://schemas.openxmlformats.org/officeDocument/2006/relationships/tags" Target="../tags/tag28.xml"/><Relationship Id="rId9" Type="http://schemas.openxmlformats.org/officeDocument/2006/relationships/tags" Target="../tags/tag33.xml"/><Relationship Id="rId14" Type="http://schemas.openxmlformats.org/officeDocument/2006/relationships/tags" Target="../tags/tag38.xml"/><Relationship Id="rId22" Type="http://schemas.openxmlformats.org/officeDocument/2006/relationships/tags" Target="../tags/tag46.xml"/><Relationship Id="rId27" Type="http://schemas.openxmlformats.org/officeDocument/2006/relationships/image" Target="../media/image2.emf"/><Relationship Id="rId30" Type="http://schemas.openxmlformats.org/officeDocument/2006/relationships/image" Target="../media/image16.png"/></Relationships>
</file>

<file path=ppt/slides/_rels/slide58.xml.rels><?xml version="1.0" encoding="UTF-8" standalone="yes"?>
<Relationships xmlns="http://schemas.openxmlformats.org/package/2006/relationships"><Relationship Id="rId13" Type="http://schemas.openxmlformats.org/officeDocument/2006/relationships/tags" Target="../tags/tag61.xml"/><Relationship Id="rId18" Type="http://schemas.openxmlformats.org/officeDocument/2006/relationships/tags" Target="../tags/tag66.xml"/><Relationship Id="rId26" Type="http://schemas.openxmlformats.org/officeDocument/2006/relationships/tags" Target="../tags/tag74.xml"/><Relationship Id="rId39" Type="http://schemas.openxmlformats.org/officeDocument/2006/relationships/image" Target="../media/image2.emf"/><Relationship Id="rId21" Type="http://schemas.openxmlformats.org/officeDocument/2006/relationships/tags" Target="../tags/tag69.xml"/><Relationship Id="rId34" Type="http://schemas.openxmlformats.org/officeDocument/2006/relationships/tags" Target="../tags/tag82.xml"/><Relationship Id="rId42" Type="http://schemas.openxmlformats.org/officeDocument/2006/relationships/image" Target="../media/image16.png"/><Relationship Id="rId7" Type="http://schemas.openxmlformats.org/officeDocument/2006/relationships/tags" Target="../tags/tag55.xml"/><Relationship Id="rId2" Type="http://schemas.openxmlformats.org/officeDocument/2006/relationships/tags" Target="../tags/tag50.xml"/><Relationship Id="rId16" Type="http://schemas.openxmlformats.org/officeDocument/2006/relationships/tags" Target="../tags/tag64.xml"/><Relationship Id="rId20" Type="http://schemas.openxmlformats.org/officeDocument/2006/relationships/tags" Target="../tags/tag68.xml"/><Relationship Id="rId29" Type="http://schemas.openxmlformats.org/officeDocument/2006/relationships/tags" Target="../tags/tag77.xml"/><Relationship Id="rId41" Type="http://schemas.openxmlformats.org/officeDocument/2006/relationships/slide" Target="slide56.xml"/><Relationship Id="rId1" Type="http://schemas.openxmlformats.org/officeDocument/2006/relationships/tags" Target="../tags/tag49.xml"/><Relationship Id="rId6" Type="http://schemas.openxmlformats.org/officeDocument/2006/relationships/tags" Target="../tags/tag54.xml"/><Relationship Id="rId11" Type="http://schemas.openxmlformats.org/officeDocument/2006/relationships/tags" Target="../tags/tag59.xml"/><Relationship Id="rId24" Type="http://schemas.openxmlformats.org/officeDocument/2006/relationships/tags" Target="../tags/tag72.xml"/><Relationship Id="rId32" Type="http://schemas.openxmlformats.org/officeDocument/2006/relationships/tags" Target="../tags/tag80.xml"/><Relationship Id="rId37" Type="http://schemas.openxmlformats.org/officeDocument/2006/relationships/slideLayout" Target="../slideLayouts/slideLayout7.xml"/><Relationship Id="rId40" Type="http://schemas.openxmlformats.org/officeDocument/2006/relationships/chart" Target="../charts/chart2.xml"/><Relationship Id="rId5" Type="http://schemas.openxmlformats.org/officeDocument/2006/relationships/tags" Target="../tags/tag53.xml"/><Relationship Id="rId15" Type="http://schemas.openxmlformats.org/officeDocument/2006/relationships/tags" Target="../tags/tag63.xml"/><Relationship Id="rId23" Type="http://schemas.openxmlformats.org/officeDocument/2006/relationships/tags" Target="../tags/tag71.xml"/><Relationship Id="rId28" Type="http://schemas.openxmlformats.org/officeDocument/2006/relationships/tags" Target="../tags/tag76.xml"/><Relationship Id="rId36" Type="http://schemas.openxmlformats.org/officeDocument/2006/relationships/tags" Target="../tags/tag84.xml"/><Relationship Id="rId10" Type="http://schemas.openxmlformats.org/officeDocument/2006/relationships/tags" Target="../tags/tag58.xml"/><Relationship Id="rId19" Type="http://schemas.openxmlformats.org/officeDocument/2006/relationships/tags" Target="../tags/tag67.xml"/><Relationship Id="rId31" Type="http://schemas.openxmlformats.org/officeDocument/2006/relationships/tags" Target="../tags/tag79.xml"/><Relationship Id="rId4" Type="http://schemas.openxmlformats.org/officeDocument/2006/relationships/tags" Target="../tags/tag52.xml"/><Relationship Id="rId9" Type="http://schemas.openxmlformats.org/officeDocument/2006/relationships/tags" Target="../tags/tag57.xml"/><Relationship Id="rId14" Type="http://schemas.openxmlformats.org/officeDocument/2006/relationships/tags" Target="../tags/tag62.xml"/><Relationship Id="rId22" Type="http://schemas.openxmlformats.org/officeDocument/2006/relationships/tags" Target="../tags/tag70.xml"/><Relationship Id="rId27" Type="http://schemas.openxmlformats.org/officeDocument/2006/relationships/tags" Target="../tags/tag75.xml"/><Relationship Id="rId30" Type="http://schemas.openxmlformats.org/officeDocument/2006/relationships/tags" Target="../tags/tag78.xml"/><Relationship Id="rId35" Type="http://schemas.openxmlformats.org/officeDocument/2006/relationships/tags" Target="../tags/tag83.xml"/><Relationship Id="rId43" Type="http://schemas.openxmlformats.org/officeDocument/2006/relationships/image" Target="../media/image17.svg"/><Relationship Id="rId8" Type="http://schemas.openxmlformats.org/officeDocument/2006/relationships/tags" Target="../tags/tag56.xml"/><Relationship Id="rId3" Type="http://schemas.openxmlformats.org/officeDocument/2006/relationships/tags" Target="../tags/tag51.xml"/><Relationship Id="rId12" Type="http://schemas.openxmlformats.org/officeDocument/2006/relationships/tags" Target="../tags/tag60.xml"/><Relationship Id="rId17" Type="http://schemas.openxmlformats.org/officeDocument/2006/relationships/tags" Target="../tags/tag65.xml"/><Relationship Id="rId25" Type="http://schemas.openxmlformats.org/officeDocument/2006/relationships/tags" Target="../tags/tag73.xml"/><Relationship Id="rId33" Type="http://schemas.openxmlformats.org/officeDocument/2006/relationships/tags" Target="../tags/tag81.xml"/><Relationship Id="rId38" Type="http://schemas.openxmlformats.org/officeDocument/2006/relationships/oleObject" Target="../embeddings/oleObject25.bin"/></Relationships>
</file>

<file path=ppt/slides/_rels/slide59.xml.rels><?xml version="1.0" encoding="UTF-8" standalone="yes"?>
<Relationships xmlns="http://schemas.openxmlformats.org/package/2006/relationships"><Relationship Id="rId8" Type="http://schemas.openxmlformats.org/officeDocument/2006/relationships/tags" Target="../tags/tag92.xml"/><Relationship Id="rId13" Type="http://schemas.openxmlformats.org/officeDocument/2006/relationships/tags" Target="../tags/tag97.xml"/><Relationship Id="rId18" Type="http://schemas.openxmlformats.org/officeDocument/2006/relationships/tags" Target="../tags/tag102.xml"/><Relationship Id="rId3" Type="http://schemas.openxmlformats.org/officeDocument/2006/relationships/tags" Target="../tags/tag87.xml"/><Relationship Id="rId21" Type="http://schemas.openxmlformats.org/officeDocument/2006/relationships/image" Target="../media/image2.emf"/><Relationship Id="rId7" Type="http://schemas.openxmlformats.org/officeDocument/2006/relationships/tags" Target="../tags/tag91.xml"/><Relationship Id="rId12" Type="http://schemas.openxmlformats.org/officeDocument/2006/relationships/tags" Target="../tags/tag96.xml"/><Relationship Id="rId17" Type="http://schemas.openxmlformats.org/officeDocument/2006/relationships/tags" Target="../tags/tag101.xml"/><Relationship Id="rId25" Type="http://schemas.openxmlformats.org/officeDocument/2006/relationships/image" Target="../media/image17.svg"/><Relationship Id="rId2" Type="http://schemas.openxmlformats.org/officeDocument/2006/relationships/tags" Target="../tags/tag86.xml"/><Relationship Id="rId16" Type="http://schemas.openxmlformats.org/officeDocument/2006/relationships/tags" Target="../tags/tag100.xml"/><Relationship Id="rId20" Type="http://schemas.openxmlformats.org/officeDocument/2006/relationships/oleObject" Target="../embeddings/oleObject26.bin"/><Relationship Id="rId1" Type="http://schemas.openxmlformats.org/officeDocument/2006/relationships/tags" Target="../tags/tag85.xml"/><Relationship Id="rId6" Type="http://schemas.openxmlformats.org/officeDocument/2006/relationships/tags" Target="../tags/tag90.xml"/><Relationship Id="rId11" Type="http://schemas.openxmlformats.org/officeDocument/2006/relationships/tags" Target="../tags/tag95.xml"/><Relationship Id="rId24" Type="http://schemas.openxmlformats.org/officeDocument/2006/relationships/image" Target="../media/image16.png"/><Relationship Id="rId5" Type="http://schemas.openxmlformats.org/officeDocument/2006/relationships/tags" Target="../tags/tag89.xml"/><Relationship Id="rId15" Type="http://schemas.openxmlformats.org/officeDocument/2006/relationships/tags" Target="../tags/tag99.xml"/><Relationship Id="rId23" Type="http://schemas.openxmlformats.org/officeDocument/2006/relationships/slide" Target="slide56.xml"/><Relationship Id="rId10" Type="http://schemas.openxmlformats.org/officeDocument/2006/relationships/tags" Target="../tags/tag94.xml"/><Relationship Id="rId19" Type="http://schemas.openxmlformats.org/officeDocument/2006/relationships/slideLayout" Target="../slideLayouts/slideLayout7.xml"/><Relationship Id="rId4" Type="http://schemas.openxmlformats.org/officeDocument/2006/relationships/tags" Target="../tags/tag88.xml"/><Relationship Id="rId9" Type="http://schemas.openxmlformats.org/officeDocument/2006/relationships/tags" Target="../tags/tag93.xml"/><Relationship Id="rId14" Type="http://schemas.openxmlformats.org/officeDocument/2006/relationships/tags" Target="../tags/tag98.xml"/><Relationship Id="rId22" Type="http://schemas.openxmlformats.org/officeDocument/2006/relationships/chart" Target="../charts/chart3.xml"/></Relationships>
</file>

<file path=ppt/slides/_rels/slide60.xml.rels><?xml version="1.0" encoding="UTF-8" standalone="yes"?>
<Relationships xmlns="http://schemas.openxmlformats.org/package/2006/relationships"><Relationship Id="rId8" Type="http://schemas.openxmlformats.org/officeDocument/2006/relationships/tags" Target="../tags/tag110.xml"/><Relationship Id="rId13" Type="http://schemas.openxmlformats.org/officeDocument/2006/relationships/oleObject" Target="../embeddings/oleObject27.bin"/><Relationship Id="rId18" Type="http://schemas.openxmlformats.org/officeDocument/2006/relationships/chart" Target="../charts/chart4.xml"/><Relationship Id="rId3" Type="http://schemas.openxmlformats.org/officeDocument/2006/relationships/tags" Target="../tags/tag105.xml"/><Relationship Id="rId7" Type="http://schemas.openxmlformats.org/officeDocument/2006/relationships/tags" Target="../tags/tag109.xml"/><Relationship Id="rId12" Type="http://schemas.openxmlformats.org/officeDocument/2006/relationships/slideLayout" Target="../slideLayouts/slideLayout7.xml"/><Relationship Id="rId17" Type="http://schemas.openxmlformats.org/officeDocument/2006/relationships/image" Target="../media/image17.svg"/><Relationship Id="rId2" Type="http://schemas.openxmlformats.org/officeDocument/2006/relationships/tags" Target="../tags/tag104.xml"/><Relationship Id="rId16" Type="http://schemas.openxmlformats.org/officeDocument/2006/relationships/image" Target="../media/image16.png"/><Relationship Id="rId1" Type="http://schemas.openxmlformats.org/officeDocument/2006/relationships/tags" Target="../tags/tag103.xml"/><Relationship Id="rId6" Type="http://schemas.openxmlformats.org/officeDocument/2006/relationships/tags" Target="../tags/tag108.xml"/><Relationship Id="rId11" Type="http://schemas.openxmlformats.org/officeDocument/2006/relationships/tags" Target="../tags/tag113.xml"/><Relationship Id="rId5" Type="http://schemas.openxmlformats.org/officeDocument/2006/relationships/tags" Target="../tags/tag107.xml"/><Relationship Id="rId15" Type="http://schemas.openxmlformats.org/officeDocument/2006/relationships/slide" Target="slide56.xml"/><Relationship Id="rId10" Type="http://schemas.openxmlformats.org/officeDocument/2006/relationships/tags" Target="../tags/tag112.xml"/><Relationship Id="rId4" Type="http://schemas.openxmlformats.org/officeDocument/2006/relationships/tags" Target="../tags/tag106.xml"/><Relationship Id="rId9" Type="http://schemas.openxmlformats.org/officeDocument/2006/relationships/tags" Target="../tags/tag111.xml"/><Relationship Id="rId14" Type="http://schemas.openxmlformats.org/officeDocument/2006/relationships/image" Target="../media/image2.emf"/></Relationships>
</file>

<file path=ppt/slides/_rels/slide61.xml.rels><?xml version="1.0" encoding="UTF-8" standalone="yes"?>
<Relationships xmlns="http://schemas.openxmlformats.org/package/2006/relationships"><Relationship Id="rId13" Type="http://schemas.openxmlformats.org/officeDocument/2006/relationships/tags" Target="../tags/tag126.xml"/><Relationship Id="rId18" Type="http://schemas.openxmlformats.org/officeDocument/2006/relationships/tags" Target="../tags/tag131.xml"/><Relationship Id="rId26" Type="http://schemas.openxmlformats.org/officeDocument/2006/relationships/tags" Target="../tags/tag139.xml"/><Relationship Id="rId39" Type="http://schemas.openxmlformats.org/officeDocument/2006/relationships/tags" Target="../tags/tag152.xml"/><Relationship Id="rId21" Type="http://schemas.openxmlformats.org/officeDocument/2006/relationships/tags" Target="../tags/tag134.xml"/><Relationship Id="rId34" Type="http://schemas.openxmlformats.org/officeDocument/2006/relationships/tags" Target="../tags/tag147.xml"/><Relationship Id="rId42" Type="http://schemas.openxmlformats.org/officeDocument/2006/relationships/tags" Target="../tags/tag155.xml"/><Relationship Id="rId47" Type="http://schemas.openxmlformats.org/officeDocument/2006/relationships/tags" Target="../tags/tag160.xml"/><Relationship Id="rId50" Type="http://schemas.openxmlformats.org/officeDocument/2006/relationships/slideLayout" Target="../slideLayouts/slideLayout7.xml"/><Relationship Id="rId55" Type="http://schemas.openxmlformats.org/officeDocument/2006/relationships/image" Target="../media/image16.png"/><Relationship Id="rId7" Type="http://schemas.openxmlformats.org/officeDocument/2006/relationships/tags" Target="../tags/tag120.xml"/><Relationship Id="rId2" Type="http://schemas.openxmlformats.org/officeDocument/2006/relationships/tags" Target="../tags/tag115.xml"/><Relationship Id="rId16" Type="http://schemas.openxmlformats.org/officeDocument/2006/relationships/tags" Target="../tags/tag129.xml"/><Relationship Id="rId29" Type="http://schemas.openxmlformats.org/officeDocument/2006/relationships/tags" Target="../tags/tag142.xml"/><Relationship Id="rId11" Type="http://schemas.openxmlformats.org/officeDocument/2006/relationships/tags" Target="../tags/tag124.xml"/><Relationship Id="rId24" Type="http://schemas.openxmlformats.org/officeDocument/2006/relationships/tags" Target="../tags/tag137.xml"/><Relationship Id="rId32" Type="http://schemas.openxmlformats.org/officeDocument/2006/relationships/tags" Target="../tags/tag145.xml"/><Relationship Id="rId37" Type="http://schemas.openxmlformats.org/officeDocument/2006/relationships/tags" Target="../tags/tag150.xml"/><Relationship Id="rId40" Type="http://schemas.openxmlformats.org/officeDocument/2006/relationships/tags" Target="../tags/tag153.xml"/><Relationship Id="rId45" Type="http://schemas.openxmlformats.org/officeDocument/2006/relationships/tags" Target="../tags/tag158.xml"/><Relationship Id="rId53" Type="http://schemas.openxmlformats.org/officeDocument/2006/relationships/chart" Target="../charts/chart5.xml"/><Relationship Id="rId5" Type="http://schemas.openxmlformats.org/officeDocument/2006/relationships/tags" Target="../tags/tag118.xml"/><Relationship Id="rId19" Type="http://schemas.openxmlformats.org/officeDocument/2006/relationships/tags" Target="../tags/tag132.xml"/><Relationship Id="rId4" Type="http://schemas.openxmlformats.org/officeDocument/2006/relationships/tags" Target="../tags/tag117.xml"/><Relationship Id="rId9" Type="http://schemas.openxmlformats.org/officeDocument/2006/relationships/tags" Target="../tags/tag122.xml"/><Relationship Id="rId14" Type="http://schemas.openxmlformats.org/officeDocument/2006/relationships/tags" Target="../tags/tag127.xml"/><Relationship Id="rId22" Type="http://schemas.openxmlformats.org/officeDocument/2006/relationships/tags" Target="../tags/tag135.xml"/><Relationship Id="rId27" Type="http://schemas.openxmlformats.org/officeDocument/2006/relationships/tags" Target="../tags/tag140.xml"/><Relationship Id="rId30" Type="http://schemas.openxmlformats.org/officeDocument/2006/relationships/tags" Target="../tags/tag143.xml"/><Relationship Id="rId35" Type="http://schemas.openxmlformats.org/officeDocument/2006/relationships/tags" Target="../tags/tag148.xml"/><Relationship Id="rId43" Type="http://schemas.openxmlformats.org/officeDocument/2006/relationships/tags" Target="../tags/tag156.xml"/><Relationship Id="rId48" Type="http://schemas.openxmlformats.org/officeDocument/2006/relationships/tags" Target="../tags/tag161.xml"/><Relationship Id="rId56" Type="http://schemas.openxmlformats.org/officeDocument/2006/relationships/image" Target="../media/image17.svg"/><Relationship Id="rId8" Type="http://schemas.openxmlformats.org/officeDocument/2006/relationships/tags" Target="../tags/tag121.xml"/><Relationship Id="rId51" Type="http://schemas.openxmlformats.org/officeDocument/2006/relationships/oleObject" Target="../embeddings/oleObject28.bin"/><Relationship Id="rId3" Type="http://schemas.openxmlformats.org/officeDocument/2006/relationships/tags" Target="../tags/tag116.xml"/><Relationship Id="rId12" Type="http://schemas.openxmlformats.org/officeDocument/2006/relationships/tags" Target="../tags/tag125.xml"/><Relationship Id="rId17" Type="http://schemas.openxmlformats.org/officeDocument/2006/relationships/tags" Target="../tags/tag130.xml"/><Relationship Id="rId25" Type="http://schemas.openxmlformats.org/officeDocument/2006/relationships/tags" Target="../tags/tag138.xml"/><Relationship Id="rId33" Type="http://schemas.openxmlformats.org/officeDocument/2006/relationships/tags" Target="../tags/tag146.xml"/><Relationship Id="rId38" Type="http://schemas.openxmlformats.org/officeDocument/2006/relationships/tags" Target="../tags/tag151.xml"/><Relationship Id="rId46" Type="http://schemas.openxmlformats.org/officeDocument/2006/relationships/tags" Target="../tags/tag159.xml"/><Relationship Id="rId20" Type="http://schemas.openxmlformats.org/officeDocument/2006/relationships/tags" Target="../tags/tag133.xml"/><Relationship Id="rId41" Type="http://schemas.openxmlformats.org/officeDocument/2006/relationships/tags" Target="../tags/tag154.xml"/><Relationship Id="rId54" Type="http://schemas.openxmlformats.org/officeDocument/2006/relationships/slide" Target="slide56.xml"/><Relationship Id="rId1" Type="http://schemas.openxmlformats.org/officeDocument/2006/relationships/tags" Target="../tags/tag114.xml"/><Relationship Id="rId6" Type="http://schemas.openxmlformats.org/officeDocument/2006/relationships/tags" Target="../tags/tag119.xml"/><Relationship Id="rId15" Type="http://schemas.openxmlformats.org/officeDocument/2006/relationships/tags" Target="../tags/tag128.xml"/><Relationship Id="rId23" Type="http://schemas.openxmlformats.org/officeDocument/2006/relationships/tags" Target="../tags/tag136.xml"/><Relationship Id="rId28" Type="http://schemas.openxmlformats.org/officeDocument/2006/relationships/tags" Target="../tags/tag141.xml"/><Relationship Id="rId36" Type="http://schemas.openxmlformats.org/officeDocument/2006/relationships/tags" Target="../tags/tag149.xml"/><Relationship Id="rId49" Type="http://schemas.openxmlformats.org/officeDocument/2006/relationships/tags" Target="../tags/tag162.xml"/><Relationship Id="rId57" Type="http://schemas.openxmlformats.org/officeDocument/2006/relationships/chart" Target="../charts/chart6.xml"/><Relationship Id="rId10" Type="http://schemas.openxmlformats.org/officeDocument/2006/relationships/tags" Target="../tags/tag123.xml"/><Relationship Id="rId31" Type="http://schemas.openxmlformats.org/officeDocument/2006/relationships/tags" Target="../tags/tag144.xml"/><Relationship Id="rId44" Type="http://schemas.openxmlformats.org/officeDocument/2006/relationships/tags" Target="../tags/tag157.xml"/><Relationship Id="rId52" Type="http://schemas.openxmlformats.org/officeDocument/2006/relationships/image" Target="../media/image2.emf"/></Relationships>
</file>

<file path=ppt/slides/_rels/slide62.xml.rels><?xml version="1.0" encoding="UTF-8" standalone="yes"?>
<Relationships xmlns="http://schemas.openxmlformats.org/package/2006/relationships"><Relationship Id="rId8" Type="http://schemas.openxmlformats.org/officeDocument/2006/relationships/slideLayout" Target="../slideLayouts/slideLayout7.xml"/><Relationship Id="rId13" Type="http://schemas.openxmlformats.org/officeDocument/2006/relationships/image" Target="../media/image16.png"/><Relationship Id="rId3" Type="http://schemas.openxmlformats.org/officeDocument/2006/relationships/tags" Target="../tags/tag165.xml"/><Relationship Id="rId7" Type="http://schemas.openxmlformats.org/officeDocument/2006/relationships/tags" Target="../tags/tag169.xml"/><Relationship Id="rId12" Type="http://schemas.openxmlformats.org/officeDocument/2006/relationships/slide" Target="slide56.xml"/><Relationship Id="rId2" Type="http://schemas.openxmlformats.org/officeDocument/2006/relationships/tags" Target="../tags/tag164.xml"/><Relationship Id="rId1" Type="http://schemas.openxmlformats.org/officeDocument/2006/relationships/tags" Target="../tags/tag163.xml"/><Relationship Id="rId6" Type="http://schemas.openxmlformats.org/officeDocument/2006/relationships/tags" Target="../tags/tag168.xml"/><Relationship Id="rId11" Type="http://schemas.openxmlformats.org/officeDocument/2006/relationships/chart" Target="../charts/chart7.xml"/><Relationship Id="rId5" Type="http://schemas.openxmlformats.org/officeDocument/2006/relationships/tags" Target="../tags/tag167.xml"/><Relationship Id="rId15" Type="http://schemas.openxmlformats.org/officeDocument/2006/relationships/hyperlink" Target="https://kansallisetkaupunkipuistot.fi/kaupunki/heinola%20/" TargetMode="External"/><Relationship Id="rId10" Type="http://schemas.openxmlformats.org/officeDocument/2006/relationships/image" Target="../media/image2.emf"/><Relationship Id="rId4" Type="http://schemas.openxmlformats.org/officeDocument/2006/relationships/tags" Target="../tags/tag166.xml"/><Relationship Id="rId9" Type="http://schemas.openxmlformats.org/officeDocument/2006/relationships/oleObject" Target="../embeddings/oleObject29.bin"/><Relationship Id="rId14" Type="http://schemas.openxmlformats.org/officeDocument/2006/relationships/image" Target="../media/image17.svg"/></Relationships>
</file>

<file path=ppt/slides/_rels/slide63.xml.rels><?xml version="1.0" encoding="UTF-8" standalone="yes"?>
<Relationships xmlns="http://schemas.openxmlformats.org/package/2006/relationships"><Relationship Id="rId13" Type="http://schemas.openxmlformats.org/officeDocument/2006/relationships/tags" Target="../tags/tag182.xml"/><Relationship Id="rId18" Type="http://schemas.openxmlformats.org/officeDocument/2006/relationships/tags" Target="../tags/tag187.xml"/><Relationship Id="rId26" Type="http://schemas.openxmlformats.org/officeDocument/2006/relationships/tags" Target="../tags/tag195.xml"/><Relationship Id="rId39" Type="http://schemas.openxmlformats.org/officeDocument/2006/relationships/slideLayout" Target="../slideLayouts/slideLayout7.xml"/><Relationship Id="rId21" Type="http://schemas.openxmlformats.org/officeDocument/2006/relationships/tags" Target="../tags/tag190.xml"/><Relationship Id="rId34" Type="http://schemas.openxmlformats.org/officeDocument/2006/relationships/tags" Target="../tags/tag203.xml"/><Relationship Id="rId42" Type="http://schemas.openxmlformats.org/officeDocument/2006/relationships/chart" Target="../charts/chart8.xml"/><Relationship Id="rId7" Type="http://schemas.openxmlformats.org/officeDocument/2006/relationships/tags" Target="../tags/tag176.xml"/><Relationship Id="rId2" Type="http://schemas.openxmlformats.org/officeDocument/2006/relationships/tags" Target="../tags/tag171.xml"/><Relationship Id="rId16" Type="http://schemas.openxmlformats.org/officeDocument/2006/relationships/tags" Target="../tags/tag185.xml"/><Relationship Id="rId29" Type="http://schemas.openxmlformats.org/officeDocument/2006/relationships/tags" Target="../tags/tag198.xml"/><Relationship Id="rId1" Type="http://schemas.openxmlformats.org/officeDocument/2006/relationships/tags" Target="../tags/tag170.xml"/><Relationship Id="rId6" Type="http://schemas.openxmlformats.org/officeDocument/2006/relationships/tags" Target="../tags/tag175.xml"/><Relationship Id="rId11" Type="http://schemas.openxmlformats.org/officeDocument/2006/relationships/tags" Target="../tags/tag180.xml"/><Relationship Id="rId24" Type="http://schemas.openxmlformats.org/officeDocument/2006/relationships/tags" Target="../tags/tag193.xml"/><Relationship Id="rId32" Type="http://schemas.openxmlformats.org/officeDocument/2006/relationships/tags" Target="../tags/tag201.xml"/><Relationship Id="rId37" Type="http://schemas.openxmlformats.org/officeDocument/2006/relationships/tags" Target="../tags/tag206.xml"/><Relationship Id="rId40" Type="http://schemas.openxmlformats.org/officeDocument/2006/relationships/oleObject" Target="../embeddings/oleObject30.bin"/><Relationship Id="rId45" Type="http://schemas.openxmlformats.org/officeDocument/2006/relationships/image" Target="../media/image17.svg"/><Relationship Id="rId5" Type="http://schemas.openxmlformats.org/officeDocument/2006/relationships/tags" Target="../tags/tag174.xml"/><Relationship Id="rId15" Type="http://schemas.openxmlformats.org/officeDocument/2006/relationships/tags" Target="../tags/tag184.xml"/><Relationship Id="rId23" Type="http://schemas.openxmlformats.org/officeDocument/2006/relationships/tags" Target="../tags/tag192.xml"/><Relationship Id="rId28" Type="http://schemas.openxmlformats.org/officeDocument/2006/relationships/tags" Target="../tags/tag197.xml"/><Relationship Id="rId36" Type="http://schemas.openxmlformats.org/officeDocument/2006/relationships/tags" Target="../tags/tag205.xml"/><Relationship Id="rId10" Type="http://schemas.openxmlformats.org/officeDocument/2006/relationships/tags" Target="../tags/tag179.xml"/><Relationship Id="rId19" Type="http://schemas.openxmlformats.org/officeDocument/2006/relationships/tags" Target="../tags/tag188.xml"/><Relationship Id="rId31" Type="http://schemas.openxmlformats.org/officeDocument/2006/relationships/tags" Target="../tags/tag200.xml"/><Relationship Id="rId44" Type="http://schemas.openxmlformats.org/officeDocument/2006/relationships/image" Target="../media/image16.png"/><Relationship Id="rId4" Type="http://schemas.openxmlformats.org/officeDocument/2006/relationships/tags" Target="../tags/tag173.xml"/><Relationship Id="rId9" Type="http://schemas.openxmlformats.org/officeDocument/2006/relationships/tags" Target="../tags/tag178.xml"/><Relationship Id="rId14" Type="http://schemas.openxmlformats.org/officeDocument/2006/relationships/tags" Target="../tags/tag183.xml"/><Relationship Id="rId22" Type="http://schemas.openxmlformats.org/officeDocument/2006/relationships/tags" Target="../tags/tag191.xml"/><Relationship Id="rId27" Type="http://schemas.openxmlformats.org/officeDocument/2006/relationships/tags" Target="../tags/tag196.xml"/><Relationship Id="rId30" Type="http://schemas.openxmlformats.org/officeDocument/2006/relationships/tags" Target="../tags/tag199.xml"/><Relationship Id="rId35" Type="http://schemas.openxmlformats.org/officeDocument/2006/relationships/tags" Target="../tags/tag204.xml"/><Relationship Id="rId43" Type="http://schemas.openxmlformats.org/officeDocument/2006/relationships/slide" Target="slide56.xml"/><Relationship Id="rId8" Type="http://schemas.openxmlformats.org/officeDocument/2006/relationships/tags" Target="../tags/tag177.xml"/><Relationship Id="rId3" Type="http://schemas.openxmlformats.org/officeDocument/2006/relationships/tags" Target="../tags/tag172.xml"/><Relationship Id="rId12" Type="http://schemas.openxmlformats.org/officeDocument/2006/relationships/tags" Target="../tags/tag181.xml"/><Relationship Id="rId17" Type="http://schemas.openxmlformats.org/officeDocument/2006/relationships/tags" Target="../tags/tag186.xml"/><Relationship Id="rId25" Type="http://schemas.openxmlformats.org/officeDocument/2006/relationships/tags" Target="../tags/tag194.xml"/><Relationship Id="rId33" Type="http://schemas.openxmlformats.org/officeDocument/2006/relationships/tags" Target="../tags/tag202.xml"/><Relationship Id="rId38" Type="http://schemas.openxmlformats.org/officeDocument/2006/relationships/tags" Target="../tags/tag207.xml"/><Relationship Id="rId20" Type="http://schemas.openxmlformats.org/officeDocument/2006/relationships/tags" Target="../tags/tag189.xml"/><Relationship Id="rId41" Type="http://schemas.openxmlformats.org/officeDocument/2006/relationships/image" Target="../media/image2.emf"/></Relationships>
</file>

<file path=ppt/slides/_rels/slide64.xml.rels><?xml version="1.0" encoding="UTF-8" standalone="yes"?>
<Relationships xmlns="http://schemas.openxmlformats.org/package/2006/relationships"><Relationship Id="rId13" Type="http://schemas.openxmlformats.org/officeDocument/2006/relationships/tags" Target="../tags/tag220.xml"/><Relationship Id="rId18" Type="http://schemas.openxmlformats.org/officeDocument/2006/relationships/tags" Target="../tags/tag225.xml"/><Relationship Id="rId26" Type="http://schemas.openxmlformats.org/officeDocument/2006/relationships/tags" Target="../tags/tag233.xml"/><Relationship Id="rId39" Type="http://schemas.openxmlformats.org/officeDocument/2006/relationships/oleObject" Target="../embeddings/oleObject31.bin"/><Relationship Id="rId21" Type="http://schemas.openxmlformats.org/officeDocument/2006/relationships/tags" Target="../tags/tag228.xml"/><Relationship Id="rId34" Type="http://schemas.openxmlformats.org/officeDocument/2006/relationships/tags" Target="../tags/tag241.xml"/><Relationship Id="rId42" Type="http://schemas.openxmlformats.org/officeDocument/2006/relationships/slide" Target="slide56.xml"/><Relationship Id="rId7" Type="http://schemas.openxmlformats.org/officeDocument/2006/relationships/tags" Target="../tags/tag214.xml"/><Relationship Id="rId2" Type="http://schemas.openxmlformats.org/officeDocument/2006/relationships/tags" Target="../tags/tag209.xml"/><Relationship Id="rId16" Type="http://schemas.openxmlformats.org/officeDocument/2006/relationships/tags" Target="../tags/tag223.xml"/><Relationship Id="rId20" Type="http://schemas.openxmlformats.org/officeDocument/2006/relationships/tags" Target="../tags/tag227.xml"/><Relationship Id="rId29" Type="http://schemas.openxmlformats.org/officeDocument/2006/relationships/tags" Target="../tags/tag236.xml"/><Relationship Id="rId41" Type="http://schemas.openxmlformats.org/officeDocument/2006/relationships/chart" Target="../charts/chart9.xml"/><Relationship Id="rId1" Type="http://schemas.openxmlformats.org/officeDocument/2006/relationships/tags" Target="../tags/tag208.xml"/><Relationship Id="rId6" Type="http://schemas.openxmlformats.org/officeDocument/2006/relationships/tags" Target="../tags/tag213.xml"/><Relationship Id="rId11" Type="http://schemas.openxmlformats.org/officeDocument/2006/relationships/tags" Target="../tags/tag218.xml"/><Relationship Id="rId24" Type="http://schemas.openxmlformats.org/officeDocument/2006/relationships/tags" Target="../tags/tag231.xml"/><Relationship Id="rId32" Type="http://schemas.openxmlformats.org/officeDocument/2006/relationships/tags" Target="../tags/tag239.xml"/><Relationship Id="rId37" Type="http://schemas.openxmlformats.org/officeDocument/2006/relationships/tags" Target="../tags/tag244.xml"/><Relationship Id="rId40" Type="http://schemas.openxmlformats.org/officeDocument/2006/relationships/image" Target="../media/image2.emf"/><Relationship Id="rId5" Type="http://schemas.openxmlformats.org/officeDocument/2006/relationships/tags" Target="../tags/tag212.xml"/><Relationship Id="rId15" Type="http://schemas.openxmlformats.org/officeDocument/2006/relationships/tags" Target="../tags/tag222.xml"/><Relationship Id="rId23" Type="http://schemas.openxmlformats.org/officeDocument/2006/relationships/tags" Target="../tags/tag230.xml"/><Relationship Id="rId28" Type="http://schemas.openxmlformats.org/officeDocument/2006/relationships/tags" Target="../tags/tag235.xml"/><Relationship Id="rId36" Type="http://schemas.openxmlformats.org/officeDocument/2006/relationships/tags" Target="../tags/tag243.xml"/><Relationship Id="rId10" Type="http://schemas.openxmlformats.org/officeDocument/2006/relationships/tags" Target="../tags/tag217.xml"/><Relationship Id="rId19" Type="http://schemas.openxmlformats.org/officeDocument/2006/relationships/tags" Target="../tags/tag226.xml"/><Relationship Id="rId31" Type="http://schemas.openxmlformats.org/officeDocument/2006/relationships/tags" Target="../tags/tag238.xml"/><Relationship Id="rId44" Type="http://schemas.openxmlformats.org/officeDocument/2006/relationships/image" Target="../media/image17.svg"/><Relationship Id="rId4" Type="http://schemas.openxmlformats.org/officeDocument/2006/relationships/tags" Target="../tags/tag211.xml"/><Relationship Id="rId9" Type="http://schemas.openxmlformats.org/officeDocument/2006/relationships/tags" Target="../tags/tag216.xml"/><Relationship Id="rId14" Type="http://schemas.openxmlformats.org/officeDocument/2006/relationships/tags" Target="../tags/tag221.xml"/><Relationship Id="rId22" Type="http://schemas.openxmlformats.org/officeDocument/2006/relationships/tags" Target="../tags/tag229.xml"/><Relationship Id="rId27" Type="http://schemas.openxmlformats.org/officeDocument/2006/relationships/tags" Target="../tags/tag234.xml"/><Relationship Id="rId30" Type="http://schemas.openxmlformats.org/officeDocument/2006/relationships/tags" Target="../tags/tag237.xml"/><Relationship Id="rId35" Type="http://schemas.openxmlformats.org/officeDocument/2006/relationships/tags" Target="../tags/tag242.xml"/><Relationship Id="rId43" Type="http://schemas.openxmlformats.org/officeDocument/2006/relationships/image" Target="../media/image16.png"/><Relationship Id="rId8" Type="http://schemas.openxmlformats.org/officeDocument/2006/relationships/tags" Target="../tags/tag215.xml"/><Relationship Id="rId3" Type="http://schemas.openxmlformats.org/officeDocument/2006/relationships/tags" Target="../tags/tag210.xml"/><Relationship Id="rId12" Type="http://schemas.openxmlformats.org/officeDocument/2006/relationships/tags" Target="../tags/tag219.xml"/><Relationship Id="rId17" Type="http://schemas.openxmlformats.org/officeDocument/2006/relationships/tags" Target="../tags/tag224.xml"/><Relationship Id="rId25" Type="http://schemas.openxmlformats.org/officeDocument/2006/relationships/tags" Target="../tags/tag232.xml"/><Relationship Id="rId33" Type="http://schemas.openxmlformats.org/officeDocument/2006/relationships/tags" Target="../tags/tag240.xml"/><Relationship Id="rId38"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6" Type="http://schemas.openxmlformats.org/officeDocument/2006/relationships/tags" Target="../tags/tag270.xml"/><Relationship Id="rId21" Type="http://schemas.openxmlformats.org/officeDocument/2006/relationships/tags" Target="../tags/tag265.xml"/><Relationship Id="rId42" Type="http://schemas.openxmlformats.org/officeDocument/2006/relationships/tags" Target="../tags/tag286.xml"/><Relationship Id="rId47" Type="http://schemas.openxmlformats.org/officeDocument/2006/relationships/tags" Target="../tags/tag291.xml"/><Relationship Id="rId63" Type="http://schemas.openxmlformats.org/officeDocument/2006/relationships/tags" Target="../tags/tag307.xml"/><Relationship Id="rId68" Type="http://schemas.openxmlformats.org/officeDocument/2006/relationships/tags" Target="../tags/tag312.xml"/><Relationship Id="rId84" Type="http://schemas.openxmlformats.org/officeDocument/2006/relationships/image" Target="../media/image102.png"/><Relationship Id="rId16" Type="http://schemas.openxmlformats.org/officeDocument/2006/relationships/tags" Target="../tags/tag260.xml"/><Relationship Id="rId11" Type="http://schemas.openxmlformats.org/officeDocument/2006/relationships/tags" Target="../tags/tag255.xml"/><Relationship Id="rId32" Type="http://schemas.openxmlformats.org/officeDocument/2006/relationships/tags" Target="../tags/tag276.xml"/><Relationship Id="rId37" Type="http://schemas.openxmlformats.org/officeDocument/2006/relationships/tags" Target="../tags/tag281.xml"/><Relationship Id="rId53" Type="http://schemas.openxmlformats.org/officeDocument/2006/relationships/tags" Target="../tags/tag297.xml"/><Relationship Id="rId58" Type="http://schemas.openxmlformats.org/officeDocument/2006/relationships/tags" Target="../tags/tag302.xml"/><Relationship Id="rId74" Type="http://schemas.openxmlformats.org/officeDocument/2006/relationships/tags" Target="../tags/tag318.xml"/><Relationship Id="rId79" Type="http://schemas.openxmlformats.org/officeDocument/2006/relationships/slide" Target="slide56.xml"/><Relationship Id="rId5" Type="http://schemas.openxmlformats.org/officeDocument/2006/relationships/tags" Target="../tags/tag249.xml"/><Relationship Id="rId19" Type="http://schemas.openxmlformats.org/officeDocument/2006/relationships/tags" Target="../tags/tag263.xml"/><Relationship Id="rId14" Type="http://schemas.openxmlformats.org/officeDocument/2006/relationships/tags" Target="../tags/tag258.xml"/><Relationship Id="rId22" Type="http://schemas.openxmlformats.org/officeDocument/2006/relationships/tags" Target="../tags/tag266.xml"/><Relationship Id="rId27" Type="http://schemas.openxmlformats.org/officeDocument/2006/relationships/tags" Target="../tags/tag271.xml"/><Relationship Id="rId30" Type="http://schemas.openxmlformats.org/officeDocument/2006/relationships/tags" Target="../tags/tag274.xml"/><Relationship Id="rId35" Type="http://schemas.openxmlformats.org/officeDocument/2006/relationships/tags" Target="../tags/tag279.xml"/><Relationship Id="rId43" Type="http://schemas.openxmlformats.org/officeDocument/2006/relationships/tags" Target="../tags/tag287.xml"/><Relationship Id="rId48" Type="http://schemas.openxmlformats.org/officeDocument/2006/relationships/tags" Target="../tags/tag292.xml"/><Relationship Id="rId56" Type="http://schemas.openxmlformats.org/officeDocument/2006/relationships/tags" Target="../tags/tag300.xml"/><Relationship Id="rId64" Type="http://schemas.openxmlformats.org/officeDocument/2006/relationships/tags" Target="../tags/tag308.xml"/><Relationship Id="rId69" Type="http://schemas.openxmlformats.org/officeDocument/2006/relationships/tags" Target="../tags/tag313.xml"/><Relationship Id="rId77" Type="http://schemas.openxmlformats.org/officeDocument/2006/relationships/image" Target="../media/image2.emf"/><Relationship Id="rId8" Type="http://schemas.openxmlformats.org/officeDocument/2006/relationships/tags" Target="../tags/tag252.xml"/><Relationship Id="rId51" Type="http://schemas.openxmlformats.org/officeDocument/2006/relationships/tags" Target="../tags/tag295.xml"/><Relationship Id="rId72" Type="http://schemas.openxmlformats.org/officeDocument/2006/relationships/tags" Target="../tags/tag316.xml"/><Relationship Id="rId80" Type="http://schemas.openxmlformats.org/officeDocument/2006/relationships/image" Target="../media/image16.png"/><Relationship Id="rId85" Type="http://schemas.openxmlformats.org/officeDocument/2006/relationships/image" Target="../media/image103.svg"/><Relationship Id="rId3" Type="http://schemas.openxmlformats.org/officeDocument/2006/relationships/tags" Target="../tags/tag247.xml"/><Relationship Id="rId12" Type="http://schemas.openxmlformats.org/officeDocument/2006/relationships/tags" Target="../tags/tag256.xml"/><Relationship Id="rId17" Type="http://schemas.openxmlformats.org/officeDocument/2006/relationships/tags" Target="../tags/tag261.xml"/><Relationship Id="rId25" Type="http://schemas.openxmlformats.org/officeDocument/2006/relationships/tags" Target="../tags/tag269.xml"/><Relationship Id="rId33" Type="http://schemas.openxmlformats.org/officeDocument/2006/relationships/tags" Target="../tags/tag277.xml"/><Relationship Id="rId38" Type="http://schemas.openxmlformats.org/officeDocument/2006/relationships/tags" Target="../tags/tag282.xml"/><Relationship Id="rId46" Type="http://schemas.openxmlformats.org/officeDocument/2006/relationships/tags" Target="../tags/tag290.xml"/><Relationship Id="rId59" Type="http://schemas.openxmlformats.org/officeDocument/2006/relationships/tags" Target="../tags/tag303.xml"/><Relationship Id="rId67" Type="http://schemas.openxmlformats.org/officeDocument/2006/relationships/tags" Target="../tags/tag311.xml"/><Relationship Id="rId20" Type="http://schemas.openxmlformats.org/officeDocument/2006/relationships/tags" Target="../tags/tag264.xml"/><Relationship Id="rId41" Type="http://schemas.openxmlformats.org/officeDocument/2006/relationships/tags" Target="../tags/tag285.xml"/><Relationship Id="rId54" Type="http://schemas.openxmlformats.org/officeDocument/2006/relationships/tags" Target="../tags/tag298.xml"/><Relationship Id="rId62" Type="http://schemas.openxmlformats.org/officeDocument/2006/relationships/tags" Target="../tags/tag306.xml"/><Relationship Id="rId70" Type="http://schemas.openxmlformats.org/officeDocument/2006/relationships/tags" Target="../tags/tag314.xml"/><Relationship Id="rId75" Type="http://schemas.openxmlformats.org/officeDocument/2006/relationships/slideLayout" Target="../slideLayouts/slideLayout7.xml"/><Relationship Id="rId83" Type="http://schemas.openxmlformats.org/officeDocument/2006/relationships/image" Target="../media/image101.svg"/><Relationship Id="rId1" Type="http://schemas.openxmlformats.org/officeDocument/2006/relationships/tags" Target="../tags/tag245.xml"/><Relationship Id="rId6" Type="http://schemas.openxmlformats.org/officeDocument/2006/relationships/tags" Target="../tags/tag250.xml"/><Relationship Id="rId15" Type="http://schemas.openxmlformats.org/officeDocument/2006/relationships/tags" Target="../tags/tag259.xml"/><Relationship Id="rId23" Type="http://schemas.openxmlformats.org/officeDocument/2006/relationships/tags" Target="../tags/tag267.xml"/><Relationship Id="rId28" Type="http://schemas.openxmlformats.org/officeDocument/2006/relationships/tags" Target="../tags/tag272.xml"/><Relationship Id="rId36" Type="http://schemas.openxmlformats.org/officeDocument/2006/relationships/tags" Target="../tags/tag280.xml"/><Relationship Id="rId49" Type="http://schemas.openxmlformats.org/officeDocument/2006/relationships/tags" Target="../tags/tag293.xml"/><Relationship Id="rId57" Type="http://schemas.openxmlformats.org/officeDocument/2006/relationships/tags" Target="../tags/tag301.xml"/><Relationship Id="rId10" Type="http://schemas.openxmlformats.org/officeDocument/2006/relationships/tags" Target="../tags/tag254.xml"/><Relationship Id="rId31" Type="http://schemas.openxmlformats.org/officeDocument/2006/relationships/tags" Target="../tags/tag275.xml"/><Relationship Id="rId44" Type="http://schemas.openxmlformats.org/officeDocument/2006/relationships/tags" Target="../tags/tag288.xml"/><Relationship Id="rId52" Type="http://schemas.openxmlformats.org/officeDocument/2006/relationships/tags" Target="../tags/tag296.xml"/><Relationship Id="rId60" Type="http://schemas.openxmlformats.org/officeDocument/2006/relationships/tags" Target="../tags/tag304.xml"/><Relationship Id="rId65" Type="http://schemas.openxmlformats.org/officeDocument/2006/relationships/tags" Target="../tags/tag309.xml"/><Relationship Id="rId73" Type="http://schemas.openxmlformats.org/officeDocument/2006/relationships/tags" Target="../tags/tag317.xml"/><Relationship Id="rId78" Type="http://schemas.openxmlformats.org/officeDocument/2006/relationships/chart" Target="../charts/chart10.xml"/><Relationship Id="rId81" Type="http://schemas.openxmlformats.org/officeDocument/2006/relationships/image" Target="../media/image17.svg"/><Relationship Id="rId4" Type="http://schemas.openxmlformats.org/officeDocument/2006/relationships/tags" Target="../tags/tag248.xml"/><Relationship Id="rId9" Type="http://schemas.openxmlformats.org/officeDocument/2006/relationships/tags" Target="../tags/tag253.xml"/><Relationship Id="rId13" Type="http://schemas.openxmlformats.org/officeDocument/2006/relationships/tags" Target="../tags/tag257.xml"/><Relationship Id="rId18" Type="http://schemas.openxmlformats.org/officeDocument/2006/relationships/tags" Target="../tags/tag262.xml"/><Relationship Id="rId39" Type="http://schemas.openxmlformats.org/officeDocument/2006/relationships/tags" Target="../tags/tag283.xml"/><Relationship Id="rId34" Type="http://schemas.openxmlformats.org/officeDocument/2006/relationships/tags" Target="../tags/tag278.xml"/><Relationship Id="rId50" Type="http://schemas.openxmlformats.org/officeDocument/2006/relationships/tags" Target="../tags/tag294.xml"/><Relationship Id="rId55" Type="http://schemas.openxmlformats.org/officeDocument/2006/relationships/tags" Target="../tags/tag299.xml"/><Relationship Id="rId76" Type="http://schemas.openxmlformats.org/officeDocument/2006/relationships/oleObject" Target="../embeddings/oleObject32.bin"/><Relationship Id="rId7" Type="http://schemas.openxmlformats.org/officeDocument/2006/relationships/tags" Target="../tags/tag251.xml"/><Relationship Id="rId71" Type="http://schemas.openxmlformats.org/officeDocument/2006/relationships/tags" Target="../tags/tag315.xml"/><Relationship Id="rId2" Type="http://schemas.openxmlformats.org/officeDocument/2006/relationships/tags" Target="../tags/tag246.xml"/><Relationship Id="rId29" Type="http://schemas.openxmlformats.org/officeDocument/2006/relationships/tags" Target="../tags/tag273.xml"/><Relationship Id="rId24" Type="http://schemas.openxmlformats.org/officeDocument/2006/relationships/tags" Target="../tags/tag268.xml"/><Relationship Id="rId40" Type="http://schemas.openxmlformats.org/officeDocument/2006/relationships/tags" Target="../tags/tag284.xml"/><Relationship Id="rId45" Type="http://schemas.openxmlformats.org/officeDocument/2006/relationships/tags" Target="../tags/tag289.xml"/><Relationship Id="rId66" Type="http://schemas.openxmlformats.org/officeDocument/2006/relationships/tags" Target="../tags/tag310.xml"/><Relationship Id="rId61" Type="http://schemas.openxmlformats.org/officeDocument/2006/relationships/tags" Target="../tags/tag305.xml"/><Relationship Id="rId82" Type="http://schemas.openxmlformats.org/officeDocument/2006/relationships/image" Target="../media/image100.png"/></Relationships>
</file>

<file path=ppt/slides/_rels/slide66.xml.rels><?xml version="1.0" encoding="UTF-8" standalone="yes"?>
<Relationships xmlns="http://schemas.openxmlformats.org/package/2006/relationships"><Relationship Id="rId8" Type="http://schemas.openxmlformats.org/officeDocument/2006/relationships/tags" Target="../tags/tag326.xml"/><Relationship Id="rId13" Type="http://schemas.openxmlformats.org/officeDocument/2006/relationships/tags" Target="../tags/tag331.xml"/><Relationship Id="rId18" Type="http://schemas.openxmlformats.org/officeDocument/2006/relationships/tags" Target="../tags/tag336.xml"/><Relationship Id="rId26" Type="http://schemas.openxmlformats.org/officeDocument/2006/relationships/image" Target="../media/image17.svg"/><Relationship Id="rId3" Type="http://schemas.openxmlformats.org/officeDocument/2006/relationships/tags" Target="../tags/tag321.xml"/><Relationship Id="rId21" Type="http://schemas.openxmlformats.org/officeDocument/2006/relationships/oleObject" Target="../embeddings/oleObject33.bin"/><Relationship Id="rId7" Type="http://schemas.openxmlformats.org/officeDocument/2006/relationships/tags" Target="../tags/tag325.xml"/><Relationship Id="rId12" Type="http://schemas.openxmlformats.org/officeDocument/2006/relationships/tags" Target="../tags/tag330.xml"/><Relationship Id="rId17" Type="http://schemas.openxmlformats.org/officeDocument/2006/relationships/tags" Target="../tags/tag335.xml"/><Relationship Id="rId25" Type="http://schemas.openxmlformats.org/officeDocument/2006/relationships/image" Target="../media/image16.png"/><Relationship Id="rId2" Type="http://schemas.openxmlformats.org/officeDocument/2006/relationships/tags" Target="../tags/tag320.xml"/><Relationship Id="rId16" Type="http://schemas.openxmlformats.org/officeDocument/2006/relationships/tags" Target="../tags/tag334.xml"/><Relationship Id="rId20" Type="http://schemas.openxmlformats.org/officeDocument/2006/relationships/slideLayout" Target="../slideLayouts/slideLayout7.xml"/><Relationship Id="rId1" Type="http://schemas.openxmlformats.org/officeDocument/2006/relationships/tags" Target="../tags/tag319.xml"/><Relationship Id="rId6" Type="http://schemas.openxmlformats.org/officeDocument/2006/relationships/tags" Target="../tags/tag324.xml"/><Relationship Id="rId11" Type="http://schemas.openxmlformats.org/officeDocument/2006/relationships/tags" Target="../tags/tag329.xml"/><Relationship Id="rId24" Type="http://schemas.openxmlformats.org/officeDocument/2006/relationships/slide" Target="slide56.xml"/><Relationship Id="rId5" Type="http://schemas.openxmlformats.org/officeDocument/2006/relationships/tags" Target="../tags/tag323.xml"/><Relationship Id="rId15" Type="http://schemas.openxmlformats.org/officeDocument/2006/relationships/tags" Target="../tags/tag333.xml"/><Relationship Id="rId23" Type="http://schemas.openxmlformats.org/officeDocument/2006/relationships/chart" Target="../charts/chart11.xml"/><Relationship Id="rId10" Type="http://schemas.openxmlformats.org/officeDocument/2006/relationships/tags" Target="../tags/tag328.xml"/><Relationship Id="rId19" Type="http://schemas.openxmlformats.org/officeDocument/2006/relationships/tags" Target="../tags/tag337.xml"/><Relationship Id="rId4" Type="http://schemas.openxmlformats.org/officeDocument/2006/relationships/tags" Target="../tags/tag322.xml"/><Relationship Id="rId9" Type="http://schemas.openxmlformats.org/officeDocument/2006/relationships/tags" Target="../tags/tag327.xml"/><Relationship Id="rId14" Type="http://schemas.openxmlformats.org/officeDocument/2006/relationships/tags" Target="../tags/tag332.xml"/><Relationship Id="rId22" Type="http://schemas.openxmlformats.org/officeDocument/2006/relationships/image" Target="../media/image2.emf"/></Relationships>
</file>

<file path=ppt/slides/_rels/slide67.xml.rels><?xml version="1.0" encoding="UTF-8" standalone="yes"?>
<Relationships xmlns="http://schemas.openxmlformats.org/package/2006/relationships"><Relationship Id="rId13" Type="http://schemas.openxmlformats.org/officeDocument/2006/relationships/tags" Target="../tags/tag350.xml"/><Relationship Id="rId18" Type="http://schemas.openxmlformats.org/officeDocument/2006/relationships/tags" Target="../tags/tag355.xml"/><Relationship Id="rId26" Type="http://schemas.openxmlformats.org/officeDocument/2006/relationships/tags" Target="../tags/tag363.xml"/><Relationship Id="rId3" Type="http://schemas.openxmlformats.org/officeDocument/2006/relationships/tags" Target="../tags/tag340.xml"/><Relationship Id="rId21" Type="http://schemas.openxmlformats.org/officeDocument/2006/relationships/tags" Target="../tags/tag358.xml"/><Relationship Id="rId34" Type="http://schemas.openxmlformats.org/officeDocument/2006/relationships/image" Target="../media/image17.svg"/><Relationship Id="rId7" Type="http://schemas.openxmlformats.org/officeDocument/2006/relationships/tags" Target="../tags/tag344.xml"/><Relationship Id="rId12" Type="http://schemas.openxmlformats.org/officeDocument/2006/relationships/tags" Target="../tags/tag349.xml"/><Relationship Id="rId17" Type="http://schemas.openxmlformats.org/officeDocument/2006/relationships/tags" Target="../tags/tag354.xml"/><Relationship Id="rId25" Type="http://schemas.openxmlformats.org/officeDocument/2006/relationships/tags" Target="../tags/tag362.xml"/><Relationship Id="rId33" Type="http://schemas.openxmlformats.org/officeDocument/2006/relationships/image" Target="../media/image16.png"/><Relationship Id="rId2" Type="http://schemas.openxmlformats.org/officeDocument/2006/relationships/tags" Target="../tags/tag339.xml"/><Relationship Id="rId16" Type="http://schemas.openxmlformats.org/officeDocument/2006/relationships/tags" Target="../tags/tag353.xml"/><Relationship Id="rId20" Type="http://schemas.openxmlformats.org/officeDocument/2006/relationships/tags" Target="../tags/tag357.xml"/><Relationship Id="rId29" Type="http://schemas.openxmlformats.org/officeDocument/2006/relationships/oleObject" Target="../embeddings/oleObject34.bin"/><Relationship Id="rId1" Type="http://schemas.openxmlformats.org/officeDocument/2006/relationships/tags" Target="../tags/tag338.xml"/><Relationship Id="rId6" Type="http://schemas.openxmlformats.org/officeDocument/2006/relationships/tags" Target="../tags/tag343.xml"/><Relationship Id="rId11" Type="http://schemas.openxmlformats.org/officeDocument/2006/relationships/tags" Target="../tags/tag348.xml"/><Relationship Id="rId24" Type="http://schemas.openxmlformats.org/officeDocument/2006/relationships/tags" Target="../tags/tag361.xml"/><Relationship Id="rId32" Type="http://schemas.openxmlformats.org/officeDocument/2006/relationships/slide" Target="slide56.xml"/><Relationship Id="rId5" Type="http://schemas.openxmlformats.org/officeDocument/2006/relationships/tags" Target="../tags/tag342.xml"/><Relationship Id="rId15" Type="http://schemas.openxmlformats.org/officeDocument/2006/relationships/tags" Target="../tags/tag352.xml"/><Relationship Id="rId23" Type="http://schemas.openxmlformats.org/officeDocument/2006/relationships/tags" Target="../tags/tag360.xml"/><Relationship Id="rId28" Type="http://schemas.openxmlformats.org/officeDocument/2006/relationships/slideLayout" Target="../slideLayouts/slideLayout7.xml"/><Relationship Id="rId10" Type="http://schemas.openxmlformats.org/officeDocument/2006/relationships/tags" Target="../tags/tag347.xml"/><Relationship Id="rId19" Type="http://schemas.openxmlformats.org/officeDocument/2006/relationships/tags" Target="../tags/tag356.xml"/><Relationship Id="rId31" Type="http://schemas.openxmlformats.org/officeDocument/2006/relationships/chart" Target="../charts/chart12.xml"/><Relationship Id="rId4" Type="http://schemas.openxmlformats.org/officeDocument/2006/relationships/tags" Target="../tags/tag341.xml"/><Relationship Id="rId9" Type="http://schemas.openxmlformats.org/officeDocument/2006/relationships/tags" Target="../tags/tag346.xml"/><Relationship Id="rId14" Type="http://schemas.openxmlformats.org/officeDocument/2006/relationships/tags" Target="../tags/tag351.xml"/><Relationship Id="rId22" Type="http://schemas.openxmlformats.org/officeDocument/2006/relationships/tags" Target="../tags/tag359.xml"/><Relationship Id="rId27" Type="http://schemas.openxmlformats.org/officeDocument/2006/relationships/tags" Target="../tags/tag364.xml"/><Relationship Id="rId30" Type="http://schemas.openxmlformats.org/officeDocument/2006/relationships/image" Target="../media/image2.emf"/><Relationship Id="rId8" Type="http://schemas.openxmlformats.org/officeDocument/2006/relationships/tags" Target="../tags/tag345.xml"/></Relationships>
</file>

<file path=ppt/slides/_rels/slide68.xml.rels><?xml version="1.0" encoding="UTF-8" standalone="yes"?>
<Relationships xmlns="http://schemas.openxmlformats.org/package/2006/relationships"><Relationship Id="rId3" Type="http://schemas.openxmlformats.org/officeDocument/2006/relationships/slide" Target="slide56.xml"/><Relationship Id="rId2" Type="http://schemas.openxmlformats.org/officeDocument/2006/relationships/image" Target="../media/image104.png"/><Relationship Id="rId1" Type="http://schemas.openxmlformats.org/officeDocument/2006/relationships/slideLayout" Target="../slideLayouts/slideLayout7.xml"/><Relationship Id="rId5" Type="http://schemas.openxmlformats.org/officeDocument/2006/relationships/image" Target="../media/image17.svg"/><Relationship Id="rId4" Type="http://schemas.openxmlformats.org/officeDocument/2006/relationships/image" Target="../media/image16.png"/></Relationships>
</file>

<file path=ppt/slides/_rels/slide69.xml.rels><?xml version="1.0" encoding="UTF-8" standalone="yes"?>
<Relationships xmlns="http://schemas.openxmlformats.org/package/2006/relationships"><Relationship Id="rId3" Type="http://schemas.openxmlformats.org/officeDocument/2006/relationships/oleObject" Target="../embeddings/oleObject35.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365.xml"/><Relationship Id="rId6" Type="http://schemas.openxmlformats.org/officeDocument/2006/relationships/image" Target="../media/image16.png"/><Relationship Id="rId5" Type="http://schemas.openxmlformats.org/officeDocument/2006/relationships/slide" Target="slide56.xml"/><Relationship Id="rId4" Type="http://schemas.openxmlformats.org/officeDocument/2006/relationships/image" Target="../media/image2.emf"/></Relationships>
</file>

<file path=ppt/slides/_rels/slide70.xml.rels><?xml version="1.0" encoding="UTF-8" standalone="yes"?>
<Relationships xmlns="http://schemas.openxmlformats.org/package/2006/relationships"><Relationship Id="rId3" Type="http://schemas.openxmlformats.org/officeDocument/2006/relationships/oleObject" Target="../embeddings/oleObject36.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366.xml"/><Relationship Id="rId6" Type="http://schemas.openxmlformats.org/officeDocument/2006/relationships/image" Target="../media/image16.png"/><Relationship Id="rId5" Type="http://schemas.openxmlformats.org/officeDocument/2006/relationships/slide" Target="slide56.xml"/><Relationship Id="rId4" Type="http://schemas.openxmlformats.org/officeDocument/2006/relationships/image" Target="../media/image2.emf"/></Relationships>
</file>

<file path=ppt/slides/_rels/slide71.xml.rels><?xml version="1.0" encoding="UTF-8" standalone="yes"?>
<Relationships xmlns="http://schemas.openxmlformats.org/package/2006/relationships"><Relationship Id="rId8" Type="http://schemas.openxmlformats.org/officeDocument/2006/relationships/hyperlink" Target="https://www.motiva.fi/ajankohtaista/energiasanasto_ja_-yksikot/teho-_ja_energiayksikot" TargetMode="External"/><Relationship Id="rId3" Type="http://schemas.openxmlformats.org/officeDocument/2006/relationships/oleObject" Target="../embeddings/oleObject37.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367.xml"/><Relationship Id="rId6" Type="http://schemas.openxmlformats.org/officeDocument/2006/relationships/image" Target="../media/image16.png"/><Relationship Id="rId5" Type="http://schemas.openxmlformats.org/officeDocument/2006/relationships/slide" Target="slide56.xml"/><Relationship Id="rId4" Type="http://schemas.openxmlformats.org/officeDocument/2006/relationships/image" Target="../media/image2.emf"/></Relationships>
</file>

<file path=ppt/slides/_rels/slide72.xml.rels><?xml version="1.0" encoding="UTF-8" standalone="yes"?>
<Relationships xmlns="http://schemas.openxmlformats.org/package/2006/relationships"><Relationship Id="rId8" Type="http://schemas.openxmlformats.org/officeDocument/2006/relationships/tags" Target="../tags/tag375.xml"/><Relationship Id="rId13" Type="http://schemas.openxmlformats.org/officeDocument/2006/relationships/tags" Target="../tags/tag380.xml"/><Relationship Id="rId18" Type="http://schemas.openxmlformats.org/officeDocument/2006/relationships/slideLayout" Target="../slideLayouts/slideLayout7.xml"/><Relationship Id="rId26" Type="http://schemas.openxmlformats.org/officeDocument/2006/relationships/image" Target="../media/image17.svg"/><Relationship Id="rId3" Type="http://schemas.openxmlformats.org/officeDocument/2006/relationships/tags" Target="../tags/tag370.xml"/><Relationship Id="rId21" Type="http://schemas.openxmlformats.org/officeDocument/2006/relationships/chart" Target="../charts/chart13.xml"/><Relationship Id="rId7" Type="http://schemas.openxmlformats.org/officeDocument/2006/relationships/tags" Target="../tags/tag374.xml"/><Relationship Id="rId12" Type="http://schemas.openxmlformats.org/officeDocument/2006/relationships/tags" Target="../tags/tag379.xml"/><Relationship Id="rId17" Type="http://schemas.openxmlformats.org/officeDocument/2006/relationships/tags" Target="../tags/tag384.xml"/><Relationship Id="rId25" Type="http://schemas.openxmlformats.org/officeDocument/2006/relationships/image" Target="../media/image16.png"/><Relationship Id="rId2" Type="http://schemas.openxmlformats.org/officeDocument/2006/relationships/tags" Target="../tags/tag369.xml"/><Relationship Id="rId16" Type="http://schemas.openxmlformats.org/officeDocument/2006/relationships/tags" Target="../tags/tag383.xml"/><Relationship Id="rId20" Type="http://schemas.openxmlformats.org/officeDocument/2006/relationships/image" Target="../media/image2.emf"/><Relationship Id="rId1" Type="http://schemas.openxmlformats.org/officeDocument/2006/relationships/tags" Target="../tags/tag368.xml"/><Relationship Id="rId6" Type="http://schemas.openxmlformats.org/officeDocument/2006/relationships/tags" Target="../tags/tag373.xml"/><Relationship Id="rId11" Type="http://schemas.openxmlformats.org/officeDocument/2006/relationships/tags" Target="../tags/tag378.xml"/><Relationship Id="rId24" Type="http://schemas.openxmlformats.org/officeDocument/2006/relationships/slide" Target="slide56.xml"/><Relationship Id="rId5" Type="http://schemas.openxmlformats.org/officeDocument/2006/relationships/tags" Target="../tags/tag372.xml"/><Relationship Id="rId15" Type="http://schemas.openxmlformats.org/officeDocument/2006/relationships/tags" Target="../tags/tag382.xml"/><Relationship Id="rId23" Type="http://schemas.openxmlformats.org/officeDocument/2006/relationships/hyperlink" Target="https://latauskartta.fi/latauspiste/2660/Hotelli+Fennada/" TargetMode="External"/><Relationship Id="rId10" Type="http://schemas.openxmlformats.org/officeDocument/2006/relationships/tags" Target="../tags/tag377.xml"/><Relationship Id="rId19" Type="http://schemas.openxmlformats.org/officeDocument/2006/relationships/oleObject" Target="../embeddings/oleObject38.bin"/><Relationship Id="rId4" Type="http://schemas.openxmlformats.org/officeDocument/2006/relationships/tags" Target="../tags/tag371.xml"/><Relationship Id="rId9" Type="http://schemas.openxmlformats.org/officeDocument/2006/relationships/tags" Target="../tags/tag376.xml"/><Relationship Id="rId14" Type="http://schemas.openxmlformats.org/officeDocument/2006/relationships/tags" Target="../tags/tag381.xml"/><Relationship Id="rId22" Type="http://schemas.openxmlformats.org/officeDocument/2006/relationships/chart" Target="../charts/chart14.xml"/><Relationship Id="rId27" Type="http://schemas.openxmlformats.org/officeDocument/2006/relationships/image" Target="../media/image105.png"/></Relationships>
</file>

<file path=ppt/slides/_rels/slide73.xml.rels><?xml version="1.0" encoding="UTF-8" standalone="yes"?>
<Relationships xmlns="http://schemas.openxmlformats.org/package/2006/relationships"><Relationship Id="rId8" Type="http://schemas.openxmlformats.org/officeDocument/2006/relationships/tags" Target="../tags/tag392.xml"/><Relationship Id="rId13" Type="http://schemas.openxmlformats.org/officeDocument/2006/relationships/chart" Target="../charts/chart15.xml"/><Relationship Id="rId3" Type="http://schemas.openxmlformats.org/officeDocument/2006/relationships/tags" Target="../tags/tag387.xml"/><Relationship Id="rId7" Type="http://schemas.openxmlformats.org/officeDocument/2006/relationships/tags" Target="../tags/tag391.xml"/><Relationship Id="rId12" Type="http://schemas.openxmlformats.org/officeDocument/2006/relationships/image" Target="../media/image2.emf"/><Relationship Id="rId2" Type="http://schemas.openxmlformats.org/officeDocument/2006/relationships/tags" Target="../tags/tag386.xml"/><Relationship Id="rId16" Type="http://schemas.openxmlformats.org/officeDocument/2006/relationships/image" Target="../media/image17.svg"/><Relationship Id="rId1" Type="http://schemas.openxmlformats.org/officeDocument/2006/relationships/tags" Target="../tags/tag385.xml"/><Relationship Id="rId6" Type="http://schemas.openxmlformats.org/officeDocument/2006/relationships/tags" Target="../tags/tag390.xml"/><Relationship Id="rId11" Type="http://schemas.openxmlformats.org/officeDocument/2006/relationships/oleObject" Target="../embeddings/oleObject39.bin"/><Relationship Id="rId5" Type="http://schemas.openxmlformats.org/officeDocument/2006/relationships/tags" Target="../tags/tag389.xml"/><Relationship Id="rId15" Type="http://schemas.openxmlformats.org/officeDocument/2006/relationships/image" Target="../media/image16.png"/><Relationship Id="rId10" Type="http://schemas.openxmlformats.org/officeDocument/2006/relationships/slideLayout" Target="../slideLayouts/slideLayout7.xml"/><Relationship Id="rId4" Type="http://schemas.openxmlformats.org/officeDocument/2006/relationships/tags" Target="../tags/tag388.xml"/><Relationship Id="rId9" Type="http://schemas.openxmlformats.org/officeDocument/2006/relationships/tags" Target="../tags/tag393.xml"/><Relationship Id="rId14" Type="http://schemas.openxmlformats.org/officeDocument/2006/relationships/slide" Target="slide56.xml"/></Relationships>
</file>

<file path=ppt/slides/_rels/slide74.xml.rels><?xml version="1.0" encoding="UTF-8" standalone="yes"?>
<Relationships xmlns="http://schemas.openxmlformats.org/package/2006/relationships"><Relationship Id="rId8" Type="http://schemas.openxmlformats.org/officeDocument/2006/relationships/tags" Target="../tags/tag401.xml"/><Relationship Id="rId13" Type="http://schemas.openxmlformats.org/officeDocument/2006/relationships/image" Target="../media/image16.png"/><Relationship Id="rId3" Type="http://schemas.openxmlformats.org/officeDocument/2006/relationships/tags" Target="../tags/tag396.xml"/><Relationship Id="rId7" Type="http://schemas.openxmlformats.org/officeDocument/2006/relationships/tags" Target="../tags/tag400.xml"/><Relationship Id="rId12" Type="http://schemas.openxmlformats.org/officeDocument/2006/relationships/slide" Target="slide56.xml"/><Relationship Id="rId2" Type="http://schemas.openxmlformats.org/officeDocument/2006/relationships/tags" Target="../tags/tag395.xml"/><Relationship Id="rId1" Type="http://schemas.openxmlformats.org/officeDocument/2006/relationships/tags" Target="../tags/tag394.xml"/><Relationship Id="rId6" Type="http://schemas.openxmlformats.org/officeDocument/2006/relationships/tags" Target="../tags/tag399.xml"/><Relationship Id="rId11" Type="http://schemas.openxmlformats.org/officeDocument/2006/relationships/image" Target="../media/image2.emf"/><Relationship Id="rId5" Type="http://schemas.openxmlformats.org/officeDocument/2006/relationships/tags" Target="../tags/tag398.xml"/><Relationship Id="rId15" Type="http://schemas.openxmlformats.org/officeDocument/2006/relationships/chart" Target="../charts/chart16.xml"/><Relationship Id="rId10" Type="http://schemas.openxmlformats.org/officeDocument/2006/relationships/oleObject" Target="../embeddings/oleObject40.bin"/><Relationship Id="rId4" Type="http://schemas.openxmlformats.org/officeDocument/2006/relationships/tags" Target="../tags/tag397.xml"/><Relationship Id="rId9" Type="http://schemas.openxmlformats.org/officeDocument/2006/relationships/slideLayout" Target="../slideLayouts/slideLayout7.xml"/><Relationship Id="rId14" Type="http://schemas.openxmlformats.org/officeDocument/2006/relationships/image" Target="../media/image17.svg"/></Relationships>
</file>

<file path=ppt/slides/_rels/slide75.xml.rels><?xml version="1.0" encoding="UTF-8" standalone="yes"?>
<Relationships xmlns="http://schemas.openxmlformats.org/package/2006/relationships"><Relationship Id="rId8" Type="http://schemas.openxmlformats.org/officeDocument/2006/relationships/tags" Target="../tags/tag409.xml"/><Relationship Id="rId13" Type="http://schemas.openxmlformats.org/officeDocument/2006/relationships/image" Target="../media/image2.emf"/><Relationship Id="rId18" Type="http://schemas.openxmlformats.org/officeDocument/2006/relationships/chart" Target="../charts/chart18.xml"/><Relationship Id="rId3" Type="http://schemas.openxmlformats.org/officeDocument/2006/relationships/tags" Target="../tags/tag404.xml"/><Relationship Id="rId7" Type="http://schemas.openxmlformats.org/officeDocument/2006/relationships/tags" Target="../tags/tag408.xml"/><Relationship Id="rId12" Type="http://schemas.openxmlformats.org/officeDocument/2006/relationships/oleObject" Target="../embeddings/oleObject41.bin"/><Relationship Id="rId17" Type="http://schemas.openxmlformats.org/officeDocument/2006/relationships/chart" Target="../charts/chart17.xml"/><Relationship Id="rId2" Type="http://schemas.openxmlformats.org/officeDocument/2006/relationships/tags" Target="../tags/tag403.xml"/><Relationship Id="rId16" Type="http://schemas.openxmlformats.org/officeDocument/2006/relationships/image" Target="../media/image17.svg"/><Relationship Id="rId1" Type="http://schemas.openxmlformats.org/officeDocument/2006/relationships/tags" Target="../tags/tag402.xml"/><Relationship Id="rId6" Type="http://schemas.openxmlformats.org/officeDocument/2006/relationships/tags" Target="../tags/tag407.xml"/><Relationship Id="rId11" Type="http://schemas.openxmlformats.org/officeDocument/2006/relationships/slideLayout" Target="../slideLayouts/slideLayout7.xml"/><Relationship Id="rId5" Type="http://schemas.openxmlformats.org/officeDocument/2006/relationships/tags" Target="../tags/tag406.xml"/><Relationship Id="rId15" Type="http://schemas.openxmlformats.org/officeDocument/2006/relationships/image" Target="../media/image16.png"/><Relationship Id="rId10" Type="http://schemas.openxmlformats.org/officeDocument/2006/relationships/tags" Target="../tags/tag411.xml"/><Relationship Id="rId4" Type="http://schemas.openxmlformats.org/officeDocument/2006/relationships/tags" Target="../tags/tag405.xml"/><Relationship Id="rId9" Type="http://schemas.openxmlformats.org/officeDocument/2006/relationships/tags" Target="../tags/tag410.xml"/><Relationship Id="rId14" Type="http://schemas.openxmlformats.org/officeDocument/2006/relationships/slide" Target="slide56.xml"/></Relationships>
</file>

<file path=ppt/slides/_rels/slide76.xml.rels><?xml version="1.0" encoding="UTF-8" standalone="yes"?>
<Relationships xmlns="http://schemas.openxmlformats.org/package/2006/relationships"><Relationship Id="rId13" Type="http://schemas.openxmlformats.org/officeDocument/2006/relationships/tags" Target="../tags/tag424.xml"/><Relationship Id="rId18" Type="http://schemas.openxmlformats.org/officeDocument/2006/relationships/tags" Target="../tags/tag429.xml"/><Relationship Id="rId26" Type="http://schemas.openxmlformats.org/officeDocument/2006/relationships/tags" Target="../tags/tag437.xml"/><Relationship Id="rId39" Type="http://schemas.openxmlformats.org/officeDocument/2006/relationships/tags" Target="../tags/tag450.xml"/><Relationship Id="rId21" Type="http://schemas.openxmlformats.org/officeDocument/2006/relationships/tags" Target="../tags/tag432.xml"/><Relationship Id="rId34" Type="http://schemas.openxmlformats.org/officeDocument/2006/relationships/tags" Target="../tags/tag445.xml"/><Relationship Id="rId42" Type="http://schemas.openxmlformats.org/officeDocument/2006/relationships/image" Target="../media/image2.emf"/><Relationship Id="rId47" Type="http://schemas.openxmlformats.org/officeDocument/2006/relationships/image" Target="../media/image102.png"/><Relationship Id="rId7" Type="http://schemas.openxmlformats.org/officeDocument/2006/relationships/tags" Target="../tags/tag418.xml"/><Relationship Id="rId2" Type="http://schemas.openxmlformats.org/officeDocument/2006/relationships/tags" Target="../tags/tag413.xml"/><Relationship Id="rId16" Type="http://schemas.openxmlformats.org/officeDocument/2006/relationships/tags" Target="../tags/tag427.xml"/><Relationship Id="rId29" Type="http://schemas.openxmlformats.org/officeDocument/2006/relationships/tags" Target="../tags/tag440.xml"/><Relationship Id="rId1" Type="http://schemas.openxmlformats.org/officeDocument/2006/relationships/tags" Target="../tags/tag412.xml"/><Relationship Id="rId6" Type="http://schemas.openxmlformats.org/officeDocument/2006/relationships/tags" Target="../tags/tag417.xml"/><Relationship Id="rId11" Type="http://schemas.openxmlformats.org/officeDocument/2006/relationships/tags" Target="../tags/tag422.xml"/><Relationship Id="rId24" Type="http://schemas.openxmlformats.org/officeDocument/2006/relationships/tags" Target="../tags/tag435.xml"/><Relationship Id="rId32" Type="http://schemas.openxmlformats.org/officeDocument/2006/relationships/tags" Target="../tags/tag443.xml"/><Relationship Id="rId37" Type="http://schemas.openxmlformats.org/officeDocument/2006/relationships/tags" Target="../tags/tag448.xml"/><Relationship Id="rId40" Type="http://schemas.openxmlformats.org/officeDocument/2006/relationships/slideLayout" Target="../slideLayouts/slideLayout7.xml"/><Relationship Id="rId45" Type="http://schemas.openxmlformats.org/officeDocument/2006/relationships/image" Target="../media/image13.png"/><Relationship Id="rId5" Type="http://schemas.openxmlformats.org/officeDocument/2006/relationships/tags" Target="../tags/tag416.xml"/><Relationship Id="rId15" Type="http://schemas.openxmlformats.org/officeDocument/2006/relationships/tags" Target="../tags/tag426.xml"/><Relationship Id="rId23" Type="http://schemas.openxmlformats.org/officeDocument/2006/relationships/tags" Target="../tags/tag434.xml"/><Relationship Id="rId28" Type="http://schemas.openxmlformats.org/officeDocument/2006/relationships/tags" Target="../tags/tag439.xml"/><Relationship Id="rId36" Type="http://schemas.openxmlformats.org/officeDocument/2006/relationships/tags" Target="../tags/tag447.xml"/><Relationship Id="rId10" Type="http://schemas.openxmlformats.org/officeDocument/2006/relationships/tags" Target="../tags/tag421.xml"/><Relationship Id="rId19" Type="http://schemas.openxmlformats.org/officeDocument/2006/relationships/tags" Target="../tags/tag430.xml"/><Relationship Id="rId31" Type="http://schemas.openxmlformats.org/officeDocument/2006/relationships/tags" Target="../tags/tag442.xml"/><Relationship Id="rId44" Type="http://schemas.openxmlformats.org/officeDocument/2006/relationships/slide" Target="slide77.xml"/><Relationship Id="rId4" Type="http://schemas.openxmlformats.org/officeDocument/2006/relationships/tags" Target="../tags/tag415.xml"/><Relationship Id="rId9" Type="http://schemas.openxmlformats.org/officeDocument/2006/relationships/tags" Target="../tags/tag420.xml"/><Relationship Id="rId14" Type="http://schemas.openxmlformats.org/officeDocument/2006/relationships/tags" Target="../tags/tag425.xml"/><Relationship Id="rId22" Type="http://schemas.openxmlformats.org/officeDocument/2006/relationships/tags" Target="../tags/tag433.xml"/><Relationship Id="rId27" Type="http://schemas.openxmlformats.org/officeDocument/2006/relationships/tags" Target="../tags/tag438.xml"/><Relationship Id="rId30" Type="http://schemas.openxmlformats.org/officeDocument/2006/relationships/tags" Target="../tags/tag441.xml"/><Relationship Id="rId35" Type="http://schemas.openxmlformats.org/officeDocument/2006/relationships/tags" Target="../tags/tag446.xml"/><Relationship Id="rId43" Type="http://schemas.openxmlformats.org/officeDocument/2006/relationships/chart" Target="../charts/chart19.xml"/><Relationship Id="rId48" Type="http://schemas.openxmlformats.org/officeDocument/2006/relationships/image" Target="../media/image103.svg"/><Relationship Id="rId8" Type="http://schemas.openxmlformats.org/officeDocument/2006/relationships/tags" Target="../tags/tag419.xml"/><Relationship Id="rId3" Type="http://schemas.openxmlformats.org/officeDocument/2006/relationships/tags" Target="../tags/tag414.xml"/><Relationship Id="rId12" Type="http://schemas.openxmlformats.org/officeDocument/2006/relationships/tags" Target="../tags/tag423.xml"/><Relationship Id="rId17" Type="http://schemas.openxmlformats.org/officeDocument/2006/relationships/tags" Target="../tags/tag428.xml"/><Relationship Id="rId25" Type="http://schemas.openxmlformats.org/officeDocument/2006/relationships/tags" Target="../tags/tag436.xml"/><Relationship Id="rId33" Type="http://schemas.openxmlformats.org/officeDocument/2006/relationships/tags" Target="../tags/tag444.xml"/><Relationship Id="rId38" Type="http://schemas.openxmlformats.org/officeDocument/2006/relationships/tags" Target="../tags/tag449.xml"/><Relationship Id="rId46" Type="http://schemas.openxmlformats.org/officeDocument/2006/relationships/image" Target="../media/image14.svg"/><Relationship Id="rId20" Type="http://schemas.openxmlformats.org/officeDocument/2006/relationships/tags" Target="../tags/tag431.xml"/><Relationship Id="rId41" Type="http://schemas.openxmlformats.org/officeDocument/2006/relationships/oleObject" Target="../embeddings/oleObject42.bin"/></Relationships>
</file>

<file path=ppt/slides/_rels/slide77.xml.rels><?xml version="1.0" encoding="UTF-8" standalone="yes"?>
<Relationships xmlns="http://schemas.openxmlformats.org/package/2006/relationships"><Relationship Id="rId13" Type="http://schemas.openxmlformats.org/officeDocument/2006/relationships/tags" Target="../tags/tag463.xml"/><Relationship Id="rId18" Type="http://schemas.openxmlformats.org/officeDocument/2006/relationships/tags" Target="../tags/tag468.xml"/><Relationship Id="rId26" Type="http://schemas.openxmlformats.org/officeDocument/2006/relationships/tags" Target="../tags/tag476.xml"/><Relationship Id="rId39" Type="http://schemas.openxmlformats.org/officeDocument/2006/relationships/tags" Target="../tags/tag489.xml"/><Relationship Id="rId21" Type="http://schemas.openxmlformats.org/officeDocument/2006/relationships/tags" Target="../tags/tag471.xml"/><Relationship Id="rId34" Type="http://schemas.openxmlformats.org/officeDocument/2006/relationships/tags" Target="../tags/tag484.xml"/><Relationship Id="rId42" Type="http://schemas.openxmlformats.org/officeDocument/2006/relationships/tags" Target="../tags/tag492.xml"/><Relationship Id="rId47" Type="http://schemas.openxmlformats.org/officeDocument/2006/relationships/image" Target="../media/image2.emf"/><Relationship Id="rId50" Type="http://schemas.openxmlformats.org/officeDocument/2006/relationships/image" Target="../media/image17.svg"/><Relationship Id="rId7" Type="http://schemas.openxmlformats.org/officeDocument/2006/relationships/tags" Target="../tags/tag457.xml"/><Relationship Id="rId2" Type="http://schemas.openxmlformats.org/officeDocument/2006/relationships/tags" Target="../tags/tag452.xml"/><Relationship Id="rId16" Type="http://schemas.openxmlformats.org/officeDocument/2006/relationships/tags" Target="../tags/tag466.xml"/><Relationship Id="rId29" Type="http://schemas.openxmlformats.org/officeDocument/2006/relationships/tags" Target="../tags/tag479.xml"/><Relationship Id="rId11" Type="http://schemas.openxmlformats.org/officeDocument/2006/relationships/tags" Target="../tags/tag461.xml"/><Relationship Id="rId24" Type="http://schemas.openxmlformats.org/officeDocument/2006/relationships/tags" Target="../tags/tag474.xml"/><Relationship Id="rId32" Type="http://schemas.openxmlformats.org/officeDocument/2006/relationships/tags" Target="../tags/tag482.xml"/><Relationship Id="rId37" Type="http://schemas.openxmlformats.org/officeDocument/2006/relationships/tags" Target="../tags/tag487.xml"/><Relationship Id="rId40" Type="http://schemas.openxmlformats.org/officeDocument/2006/relationships/tags" Target="../tags/tag490.xml"/><Relationship Id="rId45" Type="http://schemas.openxmlformats.org/officeDocument/2006/relationships/slideLayout" Target="../slideLayouts/slideLayout7.xml"/><Relationship Id="rId53" Type="http://schemas.openxmlformats.org/officeDocument/2006/relationships/image" Target="../media/image103.svg"/><Relationship Id="rId5" Type="http://schemas.openxmlformats.org/officeDocument/2006/relationships/tags" Target="../tags/tag455.xml"/><Relationship Id="rId10" Type="http://schemas.openxmlformats.org/officeDocument/2006/relationships/tags" Target="../tags/tag460.xml"/><Relationship Id="rId19" Type="http://schemas.openxmlformats.org/officeDocument/2006/relationships/tags" Target="../tags/tag469.xml"/><Relationship Id="rId31" Type="http://schemas.openxmlformats.org/officeDocument/2006/relationships/tags" Target="../tags/tag481.xml"/><Relationship Id="rId44" Type="http://schemas.openxmlformats.org/officeDocument/2006/relationships/tags" Target="../tags/tag494.xml"/><Relationship Id="rId52" Type="http://schemas.openxmlformats.org/officeDocument/2006/relationships/image" Target="../media/image102.png"/><Relationship Id="rId4" Type="http://schemas.openxmlformats.org/officeDocument/2006/relationships/tags" Target="../tags/tag454.xml"/><Relationship Id="rId9" Type="http://schemas.openxmlformats.org/officeDocument/2006/relationships/tags" Target="../tags/tag459.xml"/><Relationship Id="rId14" Type="http://schemas.openxmlformats.org/officeDocument/2006/relationships/tags" Target="../tags/tag464.xml"/><Relationship Id="rId22" Type="http://schemas.openxmlformats.org/officeDocument/2006/relationships/tags" Target="../tags/tag472.xml"/><Relationship Id="rId27" Type="http://schemas.openxmlformats.org/officeDocument/2006/relationships/tags" Target="../tags/tag477.xml"/><Relationship Id="rId30" Type="http://schemas.openxmlformats.org/officeDocument/2006/relationships/tags" Target="../tags/tag480.xml"/><Relationship Id="rId35" Type="http://schemas.openxmlformats.org/officeDocument/2006/relationships/tags" Target="../tags/tag485.xml"/><Relationship Id="rId43" Type="http://schemas.openxmlformats.org/officeDocument/2006/relationships/tags" Target="../tags/tag493.xml"/><Relationship Id="rId48" Type="http://schemas.openxmlformats.org/officeDocument/2006/relationships/slide" Target="slide56.xml"/><Relationship Id="rId8" Type="http://schemas.openxmlformats.org/officeDocument/2006/relationships/tags" Target="../tags/tag458.xml"/><Relationship Id="rId51" Type="http://schemas.openxmlformats.org/officeDocument/2006/relationships/chart" Target="../charts/chart20.xml"/><Relationship Id="rId3" Type="http://schemas.openxmlformats.org/officeDocument/2006/relationships/tags" Target="../tags/tag453.xml"/><Relationship Id="rId12" Type="http://schemas.openxmlformats.org/officeDocument/2006/relationships/tags" Target="../tags/tag462.xml"/><Relationship Id="rId17" Type="http://schemas.openxmlformats.org/officeDocument/2006/relationships/tags" Target="../tags/tag467.xml"/><Relationship Id="rId25" Type="http://schemas.openxmlformats.org/officeDocument/2006/relationships/tags" Target="../tags/tag475.xml"/><Relationship Id="rId33" Type="http://schemas.openxmlformats.org/officeDocument/2006/relationships/tags" Target="../tags/tag483.xml"/><Relationship Id="rId38" Type="http://schemas.openxmlformats.org/officeDocument/2006/relationships/tags" Target="../tags/tag488.xml"/><Relationship Id="rId46" Type="http://schemas.openxmlformats.org/officeDocument/2006/relationships/oleObject" Target="../embeddings/oleObject43.bin"/><Relationship Id="rId20" Type="http://schemas.openxmlformats.org/officeDocument/2006/relationships/tags" Target="../tags/tag470.xml"/><Relationship Id="rId41" Type="http://schemas.openxmlformats.org/officeDocument/2006/relationships/tags" Target="../tags/tag491.xml"/><Relationship Id="rId1" Type="http://schemas.openxmlformats.org/officeDocument/2006/relationships/tags" Target="../tags/tag451.xml"/><Relationship Id="rId6" Type="http://schemas.openxmlformats.org/officeDocument/2006/relationships/tags" Target="../tags/tag456.xml"/><Relationship Id="rId15" Type="http://schemas.openxmlformats.org/officeDocument/2006/relationships/tags" Target="../tags/tag465.xml"/><Relationship Id="rId23" Type="http://schemas.openxmlformats.org/officeDocument/2006/relationships/tags" Target="../tags/tag473.xml"/><Relationship Id="rId28" Type="http://schemas.openxmlformats.org/officeDocument/2006/relationships/tags" Target="../tags/tag478.xml"/><Relationship Id="rId36" Type="http://schemas.openxmlformats.org/officeDocument/2006/relationships/tags" Target="../tags/tag486.xml"/><Relationship Id="rId49" Type="http://schemas.openxmlformats.org/officeDocument/2006/relationships/image" Target="../media/image16.png"/></Relationships>
</file>

<file path=ppt/slides/_rels/slide78.xml.rels><?xml version="1.0" encoding="UTF-8" standalone="yes"?>
<Relationships xmlns="http://schemas.openxmlformats.org/package/2006/relationships"><Relationship Id="rId13" Type="http://schemas.openxmlformats.org/officeDocument/2006/relationships/tags" Target="../tags/tag507.xml"/><Relationship Id="rId18" Type="http://schemas.openxmlformats.org/officeDocument/2006/relationships/tags" Target="../tags/tag512.xml"/><Relationship Id="rId26" Type="http://schemas.openxmlformats.org/officeDocument/2006/relationships/tags" Target="../tags/tag520.xml"/><Relationship Id="rId39" Type="http://schemas.openxmlformats.org/officeDocument/2006/relationships/tags" Target="../tags/tag533.xml"/><Relationship Id="rId21" Type="http://schemas.openxmlformats.org/officeDocument/2006/relationships/tags" Target="../tags/tag515.xml"/><Relationship Id="rId34" Type="http://schemas.openxmlformats.org/officeDocument/2006/relationships/tags" Target="../tags/tag528.xml"/><Relationship Id="rId42" Type="http://schemas.openxmlformats.org/officeDocument/2006/relationships/tags" Target="../tags/tag536.xml"/><Relationship Id="rId47" Type="http://schemas.openxmlformats.org/officeDocument/2006/relationships/tags" Target="../tags/tag541.xml"/><Relationship Id="rId50" Type="http://schemas.openxmlformats.org/officeDocument/2006/relationships/tags" Target="../tags/tag544.xml"/><Relationship Id="rId55" Type="http://schemas.openxmlformats.org/officeDocument/2006/relationships/oleObject" Target="../embeddings/oleObject44.bin"/><Relationship Id="rId7" Type="http://schemas.openxmlformats.org/officeDocument/2006/relationships/tags" Target="../tags/tag501.xml"/><Relationship Id="rId2" Type="http://schemas.openxmlformats.org/officeDocument/2006/relationships/tags" Target="../tags/tag496.xml"/><Relationship Id="rId16" Type="http://schemas.openxmlformats.org/officeDocument/2006/relationships/tags" Target="../tags/tag510.xml"/><Relationship Id="rId29" Type="http://schemas.openxmlformats.org/officeDocument/2006/relationships/tags" Target="../tags/tag523.xml"/><Relationship Id="rId11" Type="http://schemas.openxmlformats.org/officeDocument/2006/relationships/tags" Target="../tags/tag505.xml"/><Relationship Id="rId24" Type="http://schemas.openxmlformats.org/officeDocument/2006/relationships/tags" Target="../tags/tag518.xml"/><Relationship Id="rId32" Type="http://schemas.openxmlformats.org/officeDocument/2006/relationships/tags" Target="../tags/tag526.xml"/><Relationship Id="rId37" Type="http://schemas.openxmlformats.org/officeDocument/2006/relationships/tags" Target="../tags/tag531.xml"/><Relationship Id="rId40" Type="http://schemas.openxmlformats.org/officeDocument/2006/relationships/tags" Target="../tags/tag534.xml"/><Relationship Id="rId45" Type="http://schemas.openxmlformats.org/officeDocument/2006/relationships/tags" Target="../tags/tag539.xml"/><Relationship Id="rId53" Type="http://schemas.openxmlformats.org/officeDocument/2006/relationships/tags" Target="../tags/tag547.xml"/><Relationship Id="rId58" Type="http://schemas.openxmlformats.org/officeDocument/2006/relationships/slide" Target="slide79.xml"/><Relationship Id="rId5" Type="http://schemas.openxmlformats.org/officeDocument/2006/relationships/tags" Target="../tags/tag499.xml"/><Relationship Id="rId61" Type="http://schemas.openxmlformats.org/officeDocument/2006/relationships/image" Target="../media/image102.png"/><Relationship Id="rId19" Type="http://schemas.openxmlformats.org/officeDocument/2006/relationships/tags" Target="../tags/tag513.xml"/><Relationship Id="rId14" Type="http://schemas.openxmlformats.org/officeDocument/2006/relationships/tags" Target="../tags/tag508.xml"/><Relationship Id="rId22" Type="http://schemas.openxmlformats.org/officeDocument/2006/relationships/tags" Target="../tags/tag516.xml"/><Relationship Id="rId27" Type="http://schemas.openxmlformats.org/officeDocument/2006/relationships/tags" Target="../tags/tag521.xml"/><Relationship Id="rId30" Type="http://schemas.openxmlformats.org/officeDocument/2006/relationships/tags" Target="../tags/tag524.xml"/><Relationship Id="rId35" Type="http://schemas.openxmlformats.org/officeDocument/2006/relationships/tags" Target="../tags/tag529.xml"/><Relationship Id="rId43" Type="http://schemas.openxmlformats.org/officeDocument/2006/relationships/tags" Target="../tags/tag537.xml"/><Relationship Id="rId48" Type="http://schemas.openxmlformats.org/officeDocument/2006/relationships/tags" Target="../tags/tag542.xml"/><Relationship Id="rId56" Type="http://schemas.openxmlformats.org/officeDocument/2006/relationships/image" Target="../media/image2.emf"/><Relationship Id="rId8" Type="http://schemas.openxmlformats.org/officeDocument/2006/relationships/tags" Target="../tags/tag502.xml"/><Relationship Id="rId51" Type="http://schemas.openxmlformats.org/officeDocument/2006/relationships/tags" Target="../tags/tag545.xml"/><Relationship Id="rId3" Type="http://schemas.openxmlformats.org/officeDocument/2006/relationships/tags" Target="../tags/tag497.xml"/><Relationship Id="rId12" Type="http://schemas.openxmlformats.org/officeDocument/2006/relationships/tags" Target="../tags/tag506.xml"/><Relationship Id="rId17" Type="http://schemas.openxmlformats.org/officeDocument/2006/relationships/tags" Target="../tags/tag511.xml"/><Relationship Id="rId25" Type="http://schemas.openxmlformats.org/officeDocument/2006/relationships/tags" Target="../tags/tag519.xml"/><Relationship Id="rId33" Type="http://schemas.openxmlformats.org/officeDocument/2006/relationships/tags" Target="../tags/tag527.xml"/><Relationship Id="rId38" Type="http://schemas.openxmlformats.org/officeDocument/2006/relationships/tags" Target="../tags/tag532.xml"/><Relationship Id="rId46" Type="http://schemas.openxmlformats.org/officeDocument/2006/relationships/tags" Target="../tags/tag540.xml"/><Relationship Id="rId59" Type="http://schemas.openxmlformats.org/officeDocument/2006/relationships/image" Target="../media/image13.png"/><Relationship Id="rId20" Type="http://schemas.openxmlformats.org/officeDocument/2006/relationships/tags" Target="../tags/tag514.xml"/><Relationship Id="rId41" Type="http://schemas.openxmlformats.org/officeDocument/2006/relationships/tags" Target="../tags/tag535.xml"/><Relationship Id="rId54" Type="http://schemas.openxmlformats.org/officeDocument/2006/relationships/slideLayout" Target="../slideLayouts/slideLayout7.xml"/><Relationship Id="rId62" Type="http://schemas.openxmlformats.org/officeDocument/2006/relationships/image" Target="../media/image103.svg"/><Relationship Id="rId1" Type="http://schemas.openxmlformats.org/officeDocument/2006/relationships/tags" Target="../tags/tag495.xml"/><Relationship Id="rId6" Type="http://schemas.openxmlformats.org/officeDocument/2006/relationships/tags" Target="../tags/tag500.xml"/><Relationship Id="rId15" Type="http://schemas.openxmlformats.org/officeDocument/2006/relationships/tags" Target="../tags/tag509.xml"/><Relationship Id="rId23" Type="http://schemas.openxmlformats.org/officeDocument/2006/relationships/tags" Target="../tags/tag517.xml"/><Relationship Id="rId28" Type="http://schemas.openxmlformats.org/officeDocument/2006/relationships/tags" Target="../tags/tag522.xml"/><Relationship Id="rId36" Type="http://schemas.openxmlformats.org/officeDocument/2006/relationships/tags" Target="../tags/tag530.xml"/><Relationship Id="rId49" Type="http://schemas.openxmlformats.org/officeDocument/2006/relationships/tags" Target="../tags/tag543.xml"/><Relationship Id="rId57" Type="http://schemas.openxmlformats.org/officeDocument/2006/relationships/chart" Target="../charts/chart21.xml"/><Relationship Id="rId10" Type="http://schemas.openxmlformats.org/officeDocument/2006/relationships/tags" Target="../tags/tag504.xml"/><Relationship Id="rId31" Type="http://schemas.openxmlformats.org/officeDocument/2006/relationships/tags" Target="../tags/tag525.xml"/><Relationship Id="rId44" Type="http://schemas.openxmlformats.org/officeDocument/2006/relationships/tags" Target="../tags/tag538.xml"/><Relationship Id="rId52" Type="http://schemas.openxmlformats.org/officeDocument/2006/relationships/tags" Target="../tags/tag546.xml"/><Relationship Id="rId60" Type="http://schemas.openxmlformats.org/officeDocument/2006/relationships/image" Target="../media/image14.svg"/><Relationship Id="rId4" Type="http://schemas.openxmlformats.org/officeDocument/2006/relationships/tags" Target="../tags/tag498.xml"/><Relationship Id="rId9" Type="http://schemas.openxmlformats.org/officeDocument/2006/relationships/tags" Target="../tags/tag503.xml"/></Relationships>
</file>

<file path=ppt/slides/_rels/slide79.xml.rels><?xml version="1.0" encoding="UTF-8" standalone="yes"?>
<Relationships xmlns="http://schemas.openxmlformats.org/package/2006/relationships"><Relationship Id="rId13" Type="http://schemas.openxmlformats.org/officeDocument/2006/relationships/tags" Target="../tags/tag560.xml"/><Relationship Id="rId18" Type="http://schemas.openxmlformats.org/officeDocument/2006/relationships/tags" Target="../tags/tag565.xml"/><Relationship Id="rId26" Type="http://schemas.openxmlformats.org/officeDocument/2006/relationships/tags" Target="../tags/tag573.xml"/><Relationship Id="rId39" Type="http://schemas.openxmlformats.org/officeDocument/2006/relationships/tags" Target="../tags/tag586.xml"/><Relationship Id="rId21" Type="http://schemas.openxmlformats.org/officeDocument/2006/relationships/tags" Target="../tags/tag568.xml"/><Relationship Id="rId34" Type="http://schemas.openxmlformats.org/officeDocument/2006/relationships/tags" Target="../tags/tag581.xml"/><Relationship Id="rId42" Type="http://schemas.openxmlformats.org/officeDocument/2006/relationships/tags" Target="../tags/tag589.xml"/><Relationship Id="rId47" Type="http://schemas.openxmlformats.org/officeDocument/2006/relationships/slide" Target="slide56.xml"/><Relationship Id="rId50" Type="http://schemas.openxmlformats.org/officeDocument/2006/relationships/chart" Target="../charts/chart22.xml"/><Relationship Id="rId7" Type="http://schemas.openxmlformats.org/officeDocument/2006/relationships/tags" Target="../tags/tag554.xml"/><Relationship Id="rId2" Type="http://schemas.openxmlformats.org/officeDocument/2006/relationships/tags" Target="../tags/tag549.xml"/><Relationship Id="rId16" Type="http://schemas.openxmlformats.org/officeDocument/2006/relationships/tags" Target="../tags/tag563.xml"/><Relationship Id="rId29" Type="http://schemas.openxmlformats.org/officeDocument/2006/relationships/tags" Target="../tags/tag576.xml"/><Relationship Id="rId11" Type="http://schemas.openxmlformats.org/officeDocument/2006/relationships/tags" Target="../tags/tag558.xml"/><Relationship Id="rId24" Type="http://schemas.openxmlformats.org/officeDocument/2006/relationships/tags" Target="../tags/tag571.xml"/><Relationship Id="rId32" Type="http://schemas.openxmlformats.org/officeDocument/2006/relationships/tags" Target="../tags/tag579.xml"/><Relationship Id="rId37" Type="http://schemas.openxmlformats.org/officeDocument/2006/relationships/tags" Target="../tags/tag584.xml"/><Relationship Id="rId40" Type="http://schemas.openxmlformats.org/officeDocument/2006/relationships/tags" Target="../tags/tag587.xml"/><Relationship Id="rId45" Type="http://schemas.openxmlformats.org/officeDocument/2006/relationships/oleObject" Target="../embeddings/oleObject45.bin"/><Relationship Id="rId5" Type="http://schemas.openxmlformats.org/officeDocument/2006/relationships/tags" Target="../tags/tag552.xml"/><Relationship Id="rId15" Type="http://schemas.openxmlformats.org/officeDocument/2006/relationships/tags" Target="../tags/tag562.xml"/><Relationship Id="rId23" Type="http://schemas.openxmlformats.org/officeDocument/2006/relationships/tags" Target="../tags/tag570.xml"/><Relationship Id="rId28" Type="http://schemas.openxmlformats.org/officeDocument/2006/relationships/tags" Target="../tags/tag575.xml"/><Relationship Id="rId36" Type="http://schemas.openxmlformats.org/officeDocument/2006/relationships/tags" Target="../tags/tag583.xml"/><Relationship Id="rId49" Type="http://schemas.openxmlformats.org/officeDocument/2006/relationships/image" Target="../media/image17.svg"/><Relationship Id="rId10" Type="http://schemas.openxmlformats.org/officeDocument/2006/relationships/tags" Target="../tags/tag557.xml"/><Relationship Id="rId19" Type="http://schemas.openxmlformats.org/officeDocument/2006/relationships/tags" Target="../tags/tag566.xml"/><Relationship Id="rId31" Type="http://schemas.openxmlformats.org/officeDocument/2006/relationships/tags" Target="../tags/tag578.xml"/><Relationship Id="rId44" Type="http://schemas.openxmlformats.org/officeDocument/2006/relationships/slideLayout" Target="../slideLayouts/slideLayout7.xml"/><Relationship Id="rId52" Type="http://schemas.openxmlformats.org/officeDocument/2006/relationships/image" Target="../media/image103.svg"/><Relationship Id="rId4" Type="http://schemas.openxmlformats.org/officeDocument/2006/relationships/tags" Target="../tags/tag551.xml"/><Relationship Id="rId9" Type="http://schemas.openxmlformats.org/officeDocument/2006/relationships/tags" Target="../tags/tag556.xml"/><Relationship Id="rId14" Type="http://schemas.openxmlformats.org/officeDocument/2006/relationships/tags" Target="../tags/tag561.xml"/><Relationship Id="rId22" Type="http://schemas.openxmlformats.org/officeDocument/2006/relationships/tags" Target="../tags/tag569.xml"/><Relationship Id="rId27" Type="http://schemas.openxmlformats.org/officeDocument/2006/relationships/tags" Target="../tags/tag574.xml"/><Relationship Id="rId30" Type="http://schemas.openxmlformats.org/officeDocument/2006/relationships/tags" Target="../tags/tag577.xml"/><Relationship Id="rId35" Type="http://schemas.openxmlformats.org/officeDocument/2006/relationships/tags" Target="../tags/tag582.xml"/><Relationship Id="rId43" Type="http://schemas.openxmlformats.org/officeDocument/2006/relationships/tags" Target="../tags/tag590.xml"/><Relationship Id="rId48" Type="http://schemas.openxmlformats.org/officeDocument/2006/relationships/image" Target="../media/image16.png"/><Relationship Id="rId8" Type="http://schemas.openxmlformats.org/officeDocument/2006/relationships/tags" Target="../tags/tag555.xml"/><Relationship Id="rId51" Type="http://schemas.openxmlformats.org/officeDocument/2006/relationships/image" Target="../media/image102.png"/><Relationship Id="rId3" Type="http://schemas.openxmlformats.org/officeDocument/2006/relationships/tags" Target="../tags/tag550.xml"/><Relationship Id="rId12" Type="http://schemas.openxmlformats.org/officeDocument/2006/relationships/tags" Target="../tags/tag559.xml"/><Relationship Id="rId17" Type="http://schemas.openxmlformats.org/officeDocument/2006/relationships/tags" Target="../tags/tag564.xml"/><Relationship Id="rId25" Type="http://schemas.openxmlformats.org/officeDocument/2006/relationships/tags" Target="../tags/tag572.xml"/><Relationship Id="rId33" Type="http://schemas.openxmlformats.org/officeDocument/2006/relationships/tags" Target="../tags/tag580.xml"/><Relationship Id="rId38" Type="http://schemas.openxmlformats.org/officeDocument/2006/relationships/tags" Target="../tags/tag585.xml"/><Relationship Id="rId46" Type="http://schemas.openxmlformats.org/officeDocument/2006/relationships/image" Target="../media/image2.emf"/><Relationship Id="rId20" Type="http://schemas.openxmlformats.org/officeDocument/2006/relationships/tags" Target="../tags/tag567.xml"/><Relationship Id="rId41" Type="http://schemas.openxmlformats.org/officeDocument/2006/relationships/tags" Target="../tags/tag588.xml"/><Relationship Id="rId1" Type="http://schemas.openxmlformats.org/officeDocument/2006/relationships/tags" Target="../tags/tag548.xml"/><Relationship Id="rId6" Type="http://schemas.openxmlformats.org/officeDocument/2006/relationships/tags" Target="../tags/tag553.xml"/></Relationships>
</file>

<file path=ppt/slides/_rels/slide80.xml.rels><?xml version="1.0" encoding="UTF-8" standalone="yes"?>
<Relationships xmlns="http://schemas.openxmlformats.org/package/2006/relationships"><Relationship Id="rId26" Type="http://schemas.openxmlformats.org/officeDocument/2006/relationships/tags" Target="../tags/tag616.xml"/><Relationship Id="rId21" Type="http://schemas.openxmlformats.org/officeDocument/2006/relationships/tags" Target="../tags/tag611.xml"/><Relationship Id="rId42" Type="http://schemas.openxmlformats.org/officeDocument/2006/relationships/tags" Target="../tags/tag632.xml"/><Relationship Id="rId47" Type="http://schemas.openxmlformats.org/officeDocument/2006/relationships/tags" Target="../tags/tag637.xml"/><Relationship Id="rId63" Type="http://schemas.openxmlformats.org/officeDocument/2006/relationships/oleObject" Target="../embeddings/oleObject46.bin"/><Relationship Id="rId68" Type="http://schemas.openxmlformats.org/officeDocument/2006/relationships/chart" Target="../charts/chart23.xml"/><Relationship Id="rId7" Type="http://schemas.openxmlformats.org/officeDocument/2006/relationships/tags" Target="../tags/tag597.xml"/><Relationship Id="rId2" Type="http://schemas.openxmlformats.org/officeDocument/2006/relationships/tags" Target="../tags/tag592.xml"/><Relationship Id="rId16" Type="http://schemas.openxmlformats.org/officeDocument/2006/relationships/tags" Target="../tags/tag606.xml"/><Relationship Id="rId29" Type="http://schemas.openxmlformats.org/officeDocument/2006/relationships/tags" Target="../tags/tag619.xml"/><Relationship Id="rId11" Type="http://schemas.openxmlformats.org/officeDocument/2006/relationships/tags" Target="../tags/tag601.xml"/><Relationship Id="rId24" Type="http://schemas.openxmlformats.org/officeDocument/2006/relationships/tags" Target="../tags/tag614.xml"/><Relationship Id="rId32" Type="http://schemas.openxmlformats.org/officeDocument/2006/relationships/tags" Target="../tags/tag622.xml"/><Relationship Id="rId37" Type="http://schemas.openxmlformats.org/officeDocument/2006/relationships/tags" Target="../tags/tag627.xml"/><Relationship Id="rId40" Type="http://schemas.openxmlformats.org/officeDocument/2006/relationships/tags" Target="../tags/tag630.xml"/><Relationship Id="rId45" Type="http://schemas.openxmlformats.org/officeDocument/2006/relationships/tags" Target="../tags/tag635.xml"/><Relationship Id="rId53" Type="http://schemas.openxmlformats.org/officeDocument/2006/relationships/tags" Target="../tags/tag643.xml"/><Relationship Id="rId58" Type="http://schemas.openxmlformats.org/officeDocument/2006/relationships/tags" Target="../tags/tag648.xml"/><Relationship Id="rId66" Type="http://schemas.openxmlformats.org/officeDocument/2006/relationships/image" Target="../media/image16.png"/><Relationship Id="rId5" Type="http://schemas.openxmlformats.org/officeDocument/2006/relationships/tags" Target="../tags/tag595.xml"/><Relationship Id="rId61" Type="http://schemas.openxmlformats.org/officeDocument/2006/relationships/tags" Target="../tags/tag651.xml"/><Relationship Id="rId19" Type="http://schemas.openxmlformats.org/officeDocument/2006/relationships/tags" Target="../tags/tag609.xml"/><Relationship Id="rId14" Type="http://schemas.openxmlformats.org/officeDocument/2006/relationships/tags" Target="../tags/tag604.xml"/><Relationship Id="rId22" Type="http://schemas.openxmlformats.org/officeDocument/2006/relationships/tags" Target="../tags/tag612.xml"/><Relationship Id="rId27" Type="http://schemas.openxmlformats.org/officeDocument/2006/relationships/tags" Target="../tags/tag617.xml"/><Relationship Id="rId30" Type="http://schemas.openxmlformats.org/officeDocument/2006/relationships/tags" Target="../tags/tag620.xml"/><Relationship Id="rId35" Type="http://schemas.openxmlformats.org/officeDocument/2006/relationships/tags" Target="../tags/tag625.xml"/><Relationship Id="rId43" Type="http://schemas.openxmlformats.org/officeDocument/2006/relationships/tags" Target="../tags/tag633.xml"/><Relationship Id="rId48" Type="http://schemas.openxmlformats.org/officeDocument/2006/relationships/tags" Target="../tags/tag638.xml"/><Relationship Id="rId56" Type="http://schemas.openxmlformats.org/officeDocument/2006/relationships/tags" Target="../tags/tag646.xml"/><Relationship Id="rId64" Type="http://schemas.openxmlformats.org/officeDocument/2006/relationships/image" Target="../media/image2.emf"/><Relationship Id="rId69" Type="http://schemas.openxmlformats.org/officeDocument/2006/relationships/chart" Target="../charts/chart24.xml"/><Relationship Id="rId8" Type="http://schemas.openxmlformats.org/officeDocument/2006/relationships/tags" Target="../tags/tag598.xml"/><Relationship Id="rId51" Type="http://schemas.openxmlformats.org/officeDocument/2006/relationships/tags" Target="../tags/tag641.xml"/><Relationship Id="rId3" Type="http://schemas.openxmlformats.org/officeDocument/2006/relationships/tags" Target="../tags/tag593.xml"/><Relationship Id="rId12" Type="http://schemas.openxmlformats.org/officeDocument/2006/relationships/tags" Target="../tags/tag602.xml"/><Relationship Id="rId17" Type="http://schemas.openxmlformats.org/officeDocument/2006/relationships/tags" Target="../tags/tag607.xml"/><Relationship Id="rId25" Type="http://schemas.openxmlformats.org/officeDocument/2006/relationships/tags" Target="../tags/tag615.xml"/><Relationship Id="rId33" Type="http://schemas.openxmlformats.org/officeDocument/2006/relationships/tags" Target="../tags/tag623.xml"/><Relationship Id="rId38" Type="http://schemas.openxmlformats.org/officeDocument/2006/relationships/tags" Target="../tags/tag628.xml"/><Relationship Id="rId46" Type="http://schemas.openxmlformats.org/officeDocument/2006/relationships/tags" Target="../tags/tag636.xml"/><Relationship Id="rId59" Type="http://schemas.openxmlformats.org/officeDocument/2006/relationships/tags" Target="../tags/tag649.xml"/><Relationship Id="rId67" Type="http://schemas.openxmlformats.org/officeDocument/2006/relationships/image" Target="../media/image17.svg"/><Relationship Id="rId20" Type="http://schemas.openxmlformats.org/officeDocument/2006/relationships/tags" Target="../tags/tag610.xml"/><Relationship Id="rId41" Type="http://schemas.openxmlformats.org/officeDocument/2006/relationships/tags" Target="../tags/tag631.xml"/><Relationship Id="rId54" Type="http://schemas.openxmlformats.org/officeDocument/2006/relationships/tags" Target="../tags/tag644.xml"/><Relationship Id="rId62" Type="http://schemas.openxmlformats.org/officeDocument/2006/relationships/slideLayout" Target="../slideLayouts/slideLayout7.xml"/><Relationship Id="rId1" Type="http://schemas.openxmlformats.org/officeDocument/2006/relationships/tags" Target="../tags/tag591.xml"/><Relationship Id="rId6" Type="http://schemas.openxmlformats.org/officeDocument/2006/relationships/tags" Target="../tags/tag596.xml"/><Relationship Id="rId15" Type="http://schemas.openxmlformats.org/officeDocument/2006/relationships/tags" Target="../tags/tag605.xml"/><Relationship Id="rId23" Type="http://schemas.openxmlformats.org/officeDocument/2006/relationships/tags" Target="../tags/tag613.xml"/><Relationship Id="rId28" Type="http://schemas.openxmlformats.org/officeDocument/2006/relationships/tags" Target="../tags/tag618.xml"/><Relationship Id="rId36" Type="http://schemas.openxmlformats.org/officeDocument/2006/relationships/tags" Target="../tags/tag626.xml"/><Relationship Id="rId49" Type="http://schemas.openxmlformats.org/officeDocument/2006/relationships/tags" Target="../tags/tag639.xml"/><Relationship Id="rId57" Type="http://schemas.openxmlformats.org/officeDocument/2006/relationships/tags" Target="../tags/tag647.xml"/><Relationship Id="rId10" Type="http://schemas.openxmlformats.org/officeDocument/2006/relationships/tags" Target="../tags/tag600.xml"/><Relationship Id="rId31" Type="http://schemas.openxmlformats.org/officeDocument/2006/relationships/tags" Target="../tags/tag621.xml"/><Relationship Id="rId44" Type="http://schemas.openxmlformats.org/officeDocument/2006/relationships/tags" Target="../tags/tag634.xml"/><Relationship Id="rId52" Type="http://schemas.openxmlformats.org/officeDocument/2006/relationships/tags" Target="../tags/tag642.xml"/><Relationship Id="rId60" Type="http://schemas.openxmlformats.org/officeDocument/2006/relationships/tags" Target="../tags/tag650.xml"/><Relationship Id="rId65" Type="http://schemas.openxmlformats.org/officeDocument/2006/relationships/slide" Target="slide56.xml"/><Relationship Id="rId4" Type="http://schemas.openxmlformats.org/officeDocument/2006/relationships/tags" Target="../tags/tag594.xml"/><Relationship Id="rId9" Type="http://schemas.openxmlformats.org/officeDocument/2006/relationships/tags" Target="../tags/tag599.xml"/><Relationship Id="rId13" Type="http://schemas.openxmlformats.org/officeDocument/2006/relationships/tags" Target="../tags/tag603.xml"/><Relationship Id="rId18" Type="http://schemas.openxmlformats.org/officeDocument/2006/relationships/tags" Target="../tags/tag608.xml"/><Relationship Id="rId39" Type="http://schemas.openxmlformats.org/officeDocument/2006/relationships/tags" Target="../tags/tag629.xml"/><Relationship Id="rId34" Type="http://schemas.openxmlformats.org/officeDocument/2006/relationships/tags" Target="../tags/tag624.xml"/><Relationship Id="rId50" Type="http://schemas.openxmlformats.org/officeDocument/2006/relationships/tags" Target="../tags/tag640.xml"/><Relationship Id="rId55" Type="http://schemas.openxmlformats.org/officeDocument/2006/relationships/tags" Target="../tags/tag645.xml"/></Relationships>
</file>

<file path=ppt/slides/_rels/slide81.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Layout" Target="../slideLayouts/slideLayout7.xml"/><Relationship Id="rId7" Type="http://schemas.openxmlformats.org/officeDocument/2006/relationships/image" Target="../media/image13.png"/><Relationship Id="rId2" Type="http://schemas.openxmlformats.org/officeDocument/2006/relationships/tags" Target="../tags/tag653.xml"/><Relationship Id="rId1" Type="http://schemas.openxmlformats.org/officeDocument/2006/relationships/tags" Target="../tags/tag652.xml"/><Relationship Id="rId6" Type="http://schemas.openxmlformats.org/officeDocument/2006/relationships/slide" Target="slide82.xml"/><Relationship Id="rId5" Type="http://schemas.openxmlformats.org/officeDocument/2006/relationships/image" Target="../media/image2.emf"/><Relationship Id="rId4" Type="http://schemas.openxmlformats.org/officeDocument/2006/relationships/oleObject" Target="../embeddings/oleObject47.bin"/></Relationships>
</file>

<file path=ppt/slides/_rels/slide82.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oleObject" Target="../embeddings/oleObject48.bin"/><Relationship Id="rId7" Type="http://schemas.openxmlformats.org/officeDocument/2006/relationships/slide" Target="slide83.xml"/><Relationship Id="rId2" Type="http://schemas.openxmlformats.org/officeDocument/2006/relationships/slideLayout" Target="../slideLayouts/slideLayout7.xml"/><Relationship Id="rId1" Type="http://schemas.openxmlformats.org/officeDocument/2006/relationships/tags" Target="../tags/tag654.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2.emf"/><Relationship Id="rId9" Type="http://schemas.openxmlformats.org/officeDocument/2006/relationships/image" Target="../media/image14.svg"/></Relationships>
</file>

<file path=ppt/slides/_rels/slide83.xml.rels><?xml version="1.0" encoding="UTF-8" standalone="yes"?>
<Relationships xmlns="http://schemas.openxmlformats.org/package/2006/relationships"><Relationship Id="rId8" Type="http://schemas.openxmlformats.org/officeDocument/2006/relationships/image" Target="../media/image7.svg"/><Relationship Id="rId13" Type="http://schemas.openxmlformats.org/officeDocument/2006/relationships/image" Target="../media/image107.svg"/><Relationship Id="rId3" Type="http://schemas.openxmlformats.org/officeDocument/2006/relationships/oleObject" Target="../embeddings/oleObject49.bin"/><Relationship Id="rId7" Type="http://schemas.openxmlformats.org/officeDocument/2006/relationships/image" Target="../media/image6.png"/><Relationship Id="rId12" Type="http://schemas.openxmlformats.org/officeDocument/2006/relationships/image" Target="../media/image106.png"/><Relationship Id="rId2" Type="http://schemas.openxmlformats.org/officeDocument/2006/relationships/slideLayout" Target="../slideLayouts/slideLayout7.xml"/><Relationship Id="rId1" Type="http://schemas.openxmlformats.org/officeDocument/2006/relationships/tags" Target="../tags/tag655.xml"/><Relationship Id="rId6" Type="http://schemas.openxmlformats.org/officeDocument/2006/relationships/image" Target="../media/image17.svg"/><Relationship Id="rId11" Type="http://schemas.openxmlformats.org/officeDocument/2006/relationships/image" Target="../media/image14.svg"/><Relationship Id="rId5" Type="http://schemas.openxmlformats.org/officeDocument/2006/relationships/image" Target="../media/image16.png"/><Relationship Id="rId10" Type="http://schemas.openxmlformats.org/officeDocument/2006/relationships/image" Target="../media/image13.png"/><Relationship Id="rId4" Type="http://schemas.openxmlformats.org/officeDocument/2006/relationships/image" Target="../media/image2.emf"/><Relationship Id="rId9" Type="http://schemas.openxmlformats.org/officeDocument/2006/relationships/slide" Target="slide84.xml"/></Relationships>
</file>

<file path=ppt/slides/_rels/slide84.xml.rels><?xml version="1.0" encoding="UTF-8" standalone="yes"?>
<Relationships xmlns="http://schemas.openxmlformats.org/package/2006/relationships"><Relationship Id="rId8" Type="http://schemas.openxmlformats.org/officeDocument/2006/relationships/image" Target="../media/image106.png"/><Relationship Id="rId13" Type="http://schemas.openxmlformats.org/officeDocument/2006/relationships/slide" Target="slide125.xml"/><Relationship Id="rId18" Type="http://schemas.openxmlformats.org/officeDocument/2006/relationships/slide" Target="slide155.xml"/><Relationship Id="rId3" Type="http://schemas.openxmlformats.org/officeDocument/2006/relationships/oleObject" Target="../embeddings/oleObject50.bin"/><Relationship Id="rId21" Type="http://schemas.openxmlformats.org/officeDocument/2006/relationships/slide" Target="slide184.xml"/><Relationship Id="rId7" Type="http://schemas.openxmlformats.org/officeDocument/2006/relationships/image" Target="../media/image7.svg"/><Relationship Id="rId12" Type="http://schemas.openxmlformats.org/officeDocument/2006/relationships/slide" Target="slide123.xml"/><Relationship Id="rId17" Type="http://schemas.openxmlformats.org/officeDocument/2006/relationships/slide" Target="slide153.xml"/><Relationship Id="rId2" Type="http://schemas.openxmlformats.org/officeDocument/2006/relationships/slideLayout" Target="../slideLayouts/slideLayout7.xml"/><Relationship Id="rId16" Type="http://schemas.openxmlformats.org/officeDocument/2006/relationships/slide" Target="slide148.xml"/><Relationship Id="rId20" Type="http://schemas.openxmlformats.org/officeDocument/2006/relationships/slide" Target="slide180.xml"/><Relationship Id="rId1" Type="http://schemas.openxmlformats.org/officeDocument/2006/relationships/tags" Target="../tags/tag656.xml"/><Relationship Id="rId6" Type="http://schemas.openxmlformats.org/officeDocument/2006/relationships/image" Target="../media/image6.png"/><Relationship Id="rId11" Type="http://schemas.openxmlformats.org/officeDocument/2006/relationships/slide" Target="slide118.xml"/><Relationship Id="rId24" Type="http://schemas.openxmlformats.org/officeDocument/2006/relationships/slide" Target="slide132.xml"/><Relationship Id="rId5" Type="http://schemas.openxmlformats.org/officeDocument/2006/relationships/slide" Target="slide2.xml"/><Relationship Id="rId15" Type="http://schemas.openxmlformats.org/officeDocument/2006/relationships/slide" Target="slide139.xml"/><Relationship Id="rId23" Type="http://schemas.openxmlformats.org/officeDocument/2006/relationships/slide" Target="slide135.xml"/><Relationship Id="rId10" Type="http://schemas.openxmlformats.org/officeDocument/2006/relationships/slide" Target="slide85.xml"/><Relationship Id="rId19" Type="http://schemas.openxmlformats.org/officeDocument/2006/relationships/slide" Target="slide175.xml"/><Relationship Id="rId4" Type="http://schemas.openxmlformats.org/officeDocument/2006/relationships/image" Target="../media/image2.emf"/><Relationship Id="rId9" Type="http://schemas.openxmlformats.org/officeDocument/2006/relationships/image" Target="../media/image107.svg"/><Relationship Id="rId14" Type="http://schemas.openxmlformats.org/officeDocument/2006/relationships/slide" Target="slide144.xml"/><Relationship Id="rId22" Type="http://schemas.openxmlformats.org/officeDocument/2006/relationships/slide" Target="slide193.xml"/></Relationships>
</file>

<file path=ppt/slides/_rels/slide85.xml.rels><?xml version="1.0" encoding="UTF-8" standalone="yes"?>
<Relationships xmlns="http://schemas.openxmlformats.org/package/2006/relationships"><Relationship Id="rId8" Type="http://schemas.openxmlformats.org/officeDocument/2006/relationships/slide" Target="slide87.xml"/><Relationship Id="rId13" Type="http://schemas.openxmlformats.org/officeDocument/2006/relationships/slide" Target="slide97.xml"/><Relationship Id="rId18" Type="http://schemas.openxmlformats.org/officeDocument/2006/relationships/slide" Target="slide110.xml"/><Relationship Id="rId3" Type="http://schemas.openxmlformats.org/officeDocument/2006/relationships/image" Target="../media/image16.png"/><Relationship Id="rId21" Type="http://schemas.openxmlformats.org/officeDocument/2006/relationships/slide" Target="slide114.xml"/><Relationship Id="rId7" Type="http://schemas.openxmlformats.org/officeDocument/2006/relationships/slide" Target="slide86.xml"/><Relationship Id="rId12" Type="http://schemas.openxmlformats.org/officeDocument/2006/relationships/slide" Target="slide94.xml"/><Relationship Id="rId17" Type="http://schemas.openxmlformats.org/officeDocument/2006/relationships/slide" Target="slide104.xml"/><Relationship Id="rId2" Type="http://schemas.openxmlformats.org/officeDocument/2006/relationships/slide" Target="slide84.xml"/><Relationship Id="rId16" Type="http://schemas.openxmlformats.org/officeDocument/2006/relationships/slide" Target="slide106.xml"/><Relationship Id="rId20" Type="http://schemas.openxmlformats.org/officeDocument/2006/relationships/slide" Target="slide112.xml"/><Relationship Id="rId1" Type="http://schemas.openxmlformats.org/officeDocument/2006/relationships/slideLayout" Target="../slideLayouts/slideLayout7.xml"/><Relationship Id="rId6" Type="http://schemas.openxmlformats.org/officeDocument/2006/relationships/image" Target="../media/image107.svg"/><Relationship Id="rId11" Type="http://schemas.openxmlformats.org/officeDocument/2006/relationships/slide" Target="slide93.xml"/><Relationship Id="rId24" Type="http://schemas.openxmlformats.org/officeDocument/2006/relationships/slide" Target="slide117.xml"/><Relationship Id="rId5" Type="http://schemas.openxmlformats.org/officeDocument/2006/relationships/image" Target="../media/image106.png"/><Relationship Id="rId15" Type="http://schemas.openxmlformats.org/officeDocument/2006/relationships/slide" Target="slide109.xml"/><Relationship Id="rId23" Type="http://schemas.openxmlformats.org/officeDocument/2006/relationships/slide" Target="slide116.xml"/><Relationship Id="rId10" Type="http://schemas.openxmlformats.org/officeDocument/2006/relationships/slide" Target="slide91.xml"/><Relationship Id="rId19" Type="http://schemas.openxmlformats.org/officeDocument/2006/relationships/slide" Target="slide111.xml"/><Relationship Id="rId4" Type="http://schemas.openxmlformats.org/officeDocument/2006/relationships/image" Target="../media/image17.svg"/><Relationship Id="rId9" Type="http://schemas.openxmlformats.org/officeDocument/2006/relationships/slide" Target="slide90.xml"/><Relationship Id="rId14" Type="http://schemas.openxmlformats.org/officeDocument/2006/relationships/slide" Target="slide101.xml"/><Relationship Id="rId22" Type="http://schemas.openxmlformats.org/officeDocument/2006/relationships/slide" Target="slide115.xml"/></Relationships>
</file>

<file path=ppt/slides/_rels/slide8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8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87.xml.rels><?xml version="1.0" encoding="UTF-8" standalone="yes"?>
<Relationships xmlns="http://schemas.openxmlformats.org/package/2006/relationships"><Relationship Id="rId3" Type="http://schemas.openxmlformats.org/officeDocument/2006/relationships/slide" Target="slide88.xml"/><Relationship Id="rId2" Type="http://schemas.openxmlformats.org/officeDocument/2006/relationships/image" Target="../media/image108.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88.xml.rels><?xml version="1.0" encoding="UTF-8" standalone="yes"?>
<Relationships xmlns="http://schemas.openxmlformats.org/package/2006/relationships"><Relationship Id="rId3" Type="http://schemas.openxmlformats.org/officeDocument/2006/relationships/slide" Target="slide89.xml"/><Relationship Id="rId2" Type="http://schemas.openxmlformats.org/officeDocument/2006/relationships/image" Target="../media/image109.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89.xml.rels><?xml version="1.0" encoding="UTF-8" standalone="yes"?>
<Relationships xmlns="http://schemas.openxmlformats.org/package/2006/relationships"><Relationship Id="rId8" Type="http://schemas.openxmlformats.org/officeDocument/2006/relationships/slide" Target="slide85.xml"/><Relationship Id="rId3" Type="http://schemas.openxmlformats.org/officeDocument/2006/relationships/hyperlink" Target="https://kestavyysloikka.ymparisto.fi/energiansaastoa-koulussa-50-50-metodilla/" TargetMode="External"/><Relationship Id="rId7" Type="http://schemas.openxmlformats.org/officeDocument/2006/relationships/hyperlink" Target="https://www.enni-sovellus.fi/sivut/index.php" TargetMode="External"/><Relationship Id="rId12" Type="http://schemas.openxmlformats.org/officeDocument/2006/relationships/image" Target="../media/image107.svg"/><Relationship Id="rId2" Type="http://schemas.openxmlformats.org/officeDocument/2006/relationships/hyperlink" Target="http://euronet50-50max.eu/fi/area-for-municipalities/euronet-50-50-max-in-your-sustainable-energy-policy" TargetMode="External"/><Relationship Id="rId1" Type="http://schemas.openxmlformats.org/officeDocument/2006/relationships/slideLayout" Target="../slideLayouts/slideLayout7.xml"/><Relationship Id="rId6" Type="http://schemas.openxmlformats.org/officeDocument/2006/relationships/hyperlink" Target="https://www.youtube.com/watch?v=3lJEtjKclKE&amp;t=250s" TargetMode="External"/><Relationship Id="rId11" Type="http://schemas.openxmlformats.org/officeDocument/2006/relationships/image" Target="../media/image106.png"/><Relationship Id="rId5" Type="http://schemas.openxmlformats.org/officeDocument/2006/relationships/hyperlink" Target="https://www.youtube.com/watch?v=EstqfBk6o0o" TargetMode="External"/><Relationship Id="rId10" Type="http://schemas.openxmlformats.org/officeDocument/2006/relationships/image" Target="../media/image17.svg"/><Relationship Id="rId4" Type="http://schemas.openxmlformats.org/officeDocument/2006/relationships/hyperlink" Target="https://kestavyysloikka.ymparisto.fi/50-50-menetelma-saastaa-energiaa-pyhajarven-kouluilla/" TargetMode="External"/><Relationship Id="rId9" Type="http://schemas.openxmlformats.org/officeDocument/2006/relationships/image" Target="../media/image16.png"/></Relationships>
</file>

<file path=ppt/slides/_rels/slide90.xml.rels><?xml version="1.0" encoding="UTF-8" standalone="yes"?>
<Relationships xmlns="http://schemas.openxmlformats.org/package/2006/relationships"><Relationship Id="rId8" Type="http://schemas.openxmlformats.org/officeDocument/2006/relationships/slide" Target="slide85.xml"/><Relationship Id="rId3" Type="http://schemas.openxmlformats.org/officeDocument/2006/relationships/oleObject" Target="../embeddings/oleObject51.bin"/><Relationship Id="rId7" Type="http://schemas.openxmlformats.org/officeDocument/2006/relationships/image" Target="../media/image111.png"/><Relationship Id="rId12" Type="http://schemas.openxmlformats.org/officeDocument/2006/relationships/image" Target="../media/image107.svg"/><Relationship Id="rId2" Type="http://schemas.openxmlformats.org/officeDocument/2006/relationships/slideLayout" Target="../slideLayouts/slideLayout7.xml"/><Relationship Id="rId1" Type="http://schemas.openxmlformats.org/officeDocument/2006/relationships/tags" Target="../tags/tag657.xml"/><Relationship Id="rId6" Type="http://schemas.openxmlformats.org/officeDocument/2006/relationships/image" Target="../media/image110.png"/><Relationship Id="rId11" Type="http://schemas.openxmlformats.org/officeDocument/2006/relationships/image" Target="../media/image106.png"/><Relationship Id="rId5" Type="http://schemas.openxmlformats.org/officeDocument/2006/relationships/hyperlink" Target="https://www.energialoikka.fi/energiaporinat-ii/" TargetMode="External"/><Relationship Id="rId10" Type="http://schemas.openxmlformats.org/officeDocument/2006/relationships/image" Target="../media/image17.svg"/><Relationship Id="rId4" Type="http://schemas.openxmlformats.org/officeDocument/2006/relationships/image" Target="../media/image2.emf"/><Relationship Id="rId9" Type="http://schemas.openxmlformats.org/officeDocument/2006/relationships/image" Target="../media/image16.png"/></Relationships>
</file>

<file path=ppt/slides/_rels/slide91.xml.rels><?xml version="1.0" encoding="UTF-8" standalone="yes"?>
<Relationships xmlns="http://schemas.openxmlformats.org/package/2006/relationships"><Relationship Id="rId3" Type="http://schemas.openxmlformats.org/officeDocument/2006/relationships/oleObject" Target="../embeddings/oleObject5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58.xml"/><Relationship Id="rId6" Type="http://schemas.openxmlformats.org/officeDocument/2006/relationships/image" Target="../media/image13.png"/><Relationship Id="rId5" Type="http://schemas.openxmlformats.org/officeDocument/2006/relationships/slide" Target="slide92.xml"/><Relationship Id="rId4" Type="http://schemas.openxmlformats.org/officeDocument/2006/relationships/image" Target="../media/image2.emf"/></Relationships>
</file>

<file path=ppt/slides/_rels/slide92.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53.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59.xml"/><Relationship Id="rId6" Type="http://schemas.openxmlformats.org/officeDocument/2006/relationships/image" Target="../media/image16.png"/><Relationship Id="rId5" Type="http://schemas.openxmlformats.org/officeDocument/2006/relationships/slide" Target="slide85.xml"/><Relationship Id="rId4" Type="http://schemas.openxmlformats.org/officeDocument/2006/relationships/image" Target="../media/image2.emf"/><Relationship Id="rId9" Type="http://schemas.openxmlformats.org/officeDocument/2006/relationships/image" Target="../media/image107.svg"/></Relationships>
</file>

<file path=ppt/slides/_rels/slide93.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image" Target="../media/image113.svg"/><Relationship Id="rId7" Type="http://schemas.openxmlformats.org/officeDocument/2006/relationships/image" Target="../media/image16.png"/><Relationship Id="rId2" Type="http://schemas.openxmlformats.org/officeDocument/2006/relationships/image" Target="../media/image112.png"/><Relationship Id="rId1" Type="http://schemas.openxmlformats.org/officeDocument/2006/relationships/slideLayout" Target="../slideLayouts/slideLayout7.xml"/><Relationship Id="rId6" Type="http://schemas.openxmlformats.org/officeDocument/2006/relationships/slide" Target="slide85.xml"/><Relationship Id="rId5" Type="http://schemas.openxmlformats.org/officeDocument/2006/relationships/image" Target="../media/image115.svg"/><Relationship Id="rId10" Type="http://schemas.openxmlformats.org/officeDocument/2006/relationships/image" Target="../media/image107.svg"/><Relationship Id="rId4" Type="http://schemas.openxmlformats.org/officeDocument/2006/relationships/image" Target="../media/image114.png"/><Relationship Id="rId9" Type="http://schemas.openxmlformats.org/officeDocument/2006/relationships/image" Target="../media/image106.png"/></Relationships>
</file>

<file path=ppt/slides/_rels/slide94.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oleObject" Target="../embeddings/oleObject54.bin"/><Relationship Id="rId7" Type="http://schemas.openxmlformats.org/officeDocument/2006/relationships/image" Target="../media/image13.png"/><Relationship Id="rId2" Type="http://schemas.openxmlformats.org/officeDocument/2006/relationships/slideLayout" Target="../slideLayouts/slideLayout7.xml"/><Relationship Id="rId1" Type="http://schemas.openxmlformats.org/officeDocument/2006/relationships/tags" Target="../tags/tag660.xml"/><Relationship Id="rId6" Type="http://schemas.openxmlformats.org/officeDocument/2006/relationships/slide" Target="slide95.xml"/><Relationship Id="rId5" Type="http://schemas.openxmlformats.org/officeDocument/2006/relationships/image" Target="../media/image110.png"/><Relationship Id="rId4" Type="http://schemas.openxmlformats.org/officeDocument/2006/relationships/image" Target="../media/image2.emf"/></Relationships>
</file>

<file path=ppt/slides/_rels/slide95.xml.rels><?xml version="1.0" encoding="UTF-8" standalone="yes"?>
<Relationships xmlns="http://schemas.openxmlformats.org/package/2006/relationships"><Relationship Id="rId8" Type="http://schemas.openxmlformats.org/officeDocument/2006/relationships/image" Target="../media/image116.gif"/><Relationship Id="rId3" Type="http://schemas.openxmlformats.org/officeDocument/2006/relationships/oleObject" Target="../embeddings/oleObject5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61.xml"/><Relationship Id="rId6" Type="http://schemas.openxmlformats.org/officeDocument/2006/relationships/image" Target="../media/image13.png"/><Relationship Id="rId5" Type="http://schemas.openxmlformats.org/officeDocument/2006/relationships/slide" Target="slide96.xml"/><Relationship Id="rId4" Type="http://schemas.openxmlformats.org/officeDocument/2006/relationships/image" Target="../media/image2.emf"/><Relationship Id="rId9" Type="http://schemas.openxmlformats.org/officeDocument/2006/relationships/hyperlink" Target="https://www.motiva.fi/ratkaisut/materiaalitehokkuus/materiaalikatselmukset" TargetMode="External"/></Relationships>
</file>

<file path=ppt/slides/_rels/slide96.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oleObject" Target="../embeddings/oleObject56.bin"/><Relationship Id="rId7"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662.xml"/><Relationship Id="rId6" Type="http://schemas.openxmlformats.org/officeDocument/2006/relationships/slide" Target="slide85.xml"/><Relationship Id="rId11" Type="http://schemas.openxmlformats.org/officeDocument/2006/relationships/hyperlink" Target="https://open.spotify.com/show/2puaYKN0vxLl2V1evr2H2e" TargetMode="External"/><Relationship Id="rId5" Type="http://schemas.openxmlformats.org/officeDocument/2006/relationships/hyperlink" Target="https://www.materiaalitori.fi/" TargetMode="External"/><Relationship Id="rId10" Type="http://schemas.openxmlformats.org/officeDocument/2006/relationships/image" Target="../media/image107.svg"/><Relationship Id="rId4" Type="http://schemas.openxmlformats.org/officeDocument/2006/relationships/image" Target="../media/image2.emf"/><Relationship Id="rId9" Type="http://schemas.openxmlformats.org/officeDocument/2006/relationships/image" Target="../media/image106.png"/></Relationships>
</file>

<file path=ppt/slides/_rels/slide97.xml.rels><?xml version="1.0" encoding="UTF-8" standalone="yes"?>
<Relationships xmlns="http://schemas.openxmlformats.org/package/2006/relationships"><Relationship Id="rId8" Type="http://schemas.openxmlformats.org/officeDocument/2006/relationships/hyperlink" Target="https://www.mdpi.com/1996-1073/13/5/1271/htm" TargetMode="External"/><Relationship Id="rId3" Type="http://schemas.openxmlformats.org/officeDocument/2006/relationships/oleObject" Target="../embeddings/oleObject57.bin"/><Relationship Id="rId7" Type="http://schemas.openxmlformats.org/officeDocument/2006/relationships/hyperlink" Target="https://co2data.fi/" TargetMode="External"/><Relationship Id="rId2" Type="http://schemas.openxmlformats.org/officeDocument/2006/relationships/slideLayout" Target="../slideLayouts/slideLayout7.xml"/><Relationship Id="rId1" Type="http://schemas.openxmlformats.org/officeDocument/2006/relationships/tags" Target="../tags/tag663.xml"/><Relationship Id="rId6" Type="http://schemas.openxmlformats.org/officeDocument/2006/relationships/hyperlink" Target="https://api.hankeikkuna.fi/asiakirjat/cf9e2af1-05b9-4a5a-93f6-aaa3efbd7a77/4d042d28-85e2-412a-92b4-36409a524967/MUISTIO_20211104141730.PDF" TargetMode="External"/><Relationship Id="rId11" Type="http://schemas.openxmlformats.org/officeDocument/2006/relationships/image" Target="../media/image14.svg"/><Relationship Id="rId5" Type="http://schemas.openxmlformats.org/officeDocument/2006/relationships/hyperlink" Target="https://api.hankeikkuna.fi/asiakirjat/cf9e2af1-05b9-4a5a-93f6-aaa3efbd7a77/24af2ba8-dd5d-4125-a725-795fbb5ccf09/KIRJE_20210831085419.PDF" TargetMode="External"/><Relationship Id="rId10" Type="http://schemas.openxmlformats.org/officeDocument/2006/relationships/image" Target="../media/image13.png"/><Relationship Id="rId4" Type="http://schemas.openxmlformats.org/officeDocument/2006/relationships/image" Target="../media/image2.emf"/><Relationship Id="rId9" Type="http://schemas.openxmlformats.org/officeDocument/2006/relationships/slide" Target="slide98.xml"/></Relationships>
</file>

<file path=ppt/slides/_rels/slide98.xml.rels><?xml version="1.0" encoding="UTF-8" standalone="yes"?>
<Relationships xmlns="http://schemas.openxmlformats.org/package/2006/relationships"><Relationship Id="rId3" Type="http://schemas.openxmlformats.org/officeDocument/2006/relationships/slide" Target="slide99.xml"/><Relationship Id="rId2" Type="http://schemas.openxmlformats.org/officeDocument/2006/relationships/image" Target="../media/image117.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99.xml.rels><?xml version="1.0" encoding="UTF-8" standalone="yes"?>
<Relationships xmlns="http://schemas.openxmlformats.org/package/2006/relationships"><Relationship Id="rId8" Type="http://schemas.openxmlformats.org/officeDocument/2006/relationships/slide" Target="slide100.xml"/><Relationship Id="rId3" Type="http://schemas.openxmlformats.org/officeDocument/2006/relationships/oleObject" Target="../embeddings/oleObject58.bin"/><Relationship Id="rId7" Type="http://schemas.openxmlformats.org/officeDocument/2006/relationships/image" Target="../media/image115.svg"/><Relationship Id="rId2" Type="http://schemas.openxmlformats.org/officeDocument/2006/relationships/slideLayout" Target="../slideLayouts/slideLayout7.xml"/><Relationship Id="rId1" Type="http://schemas.openxmlformats.org/officeDocument/2006/relationships/tags" Target="../tags/tag664.xml"/><Relationship Id="rId6" Type="http://schemas.openxmlformats.org/officeDocument/2006/relationships/image" Target="../media/image114.png"/><Relationship Id="rId5" Type="http://schemas.openxmlformats.org/officeDocument/2006/relationships/hyperlink" Target="https://ubuntoo.com/s/angirus-1?gh=" TargetMode="External"/><Relationship Id="rId10" Type="http://schemas.openxmlformats.org/officeDocument/2006/relationships/image" Target="../media/image14.svg"/><Relationship Id="rId4" Type="http://schemas.openxmlformats.org/officeDocument/2006/relationships/image" Target="../media/image2.emf"/><Relationship Id="rId9" Type="http://schemas.openxmlformats.org/officeDocument/2006/relationships/image" Target="../media/image13.png"/></Relationships>
</file>

<file path=ppt/slides/_rels/slide100.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oleObject" Target="../embeddings/oleObject59.bin"/><Relationship Id="rId7"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665.xml"/><Relationship Id="rId6" Type="http://schemas.openxmlformats.org/officeDocument/2006/relationships/slide" Target="slide85.xml"/><Relationship Id="rId5" Type="http://schemas.openxmlformats.org/officeDocument/2006/relationships/hyperlink" Target="https://www.sitowise.com/fi/asiakastarinat/vahahiiliseen-rakentamiseen-loytyy-jo-useita-kustannustehokkaita-vaihtoehtoja?utm_source=newsletter&amp;utm_medium=email" TargetMode="External"/><Relationship Id="rId10" Type="http://schemas.openxmlformats.org/officeDocument/2006/relationships/image" Target="../media/image107.svg"/><Relationship Id="rId4" Type="http://schemas.openxmlformats.org/officeDocument/2006/relationships/image" Target="../media/image2.emf"/><Relationship Id="rId9" Type="http://schemas.openxmlformats.org/officeDocument/2006/relationships/image" Target="../media/image106.png"/></Relationships>
</file>

<file path=ppt/slides/_rels/slide101.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oleObject" Target="../embeddings/oleObject60.bin"/><Relationship Id="rId7" Type="http://schemas.openxmlformats.org/officeDocument/2006/relationships/image" Target="../media/image13.png"/><Relationship Id="rId2" Type="http://schemas.openxmlformats.org/officeDocument/2006/relationships/slideLayout" Target="../slideLayouts/slideLayout7.xml"/><Relationship Id="rId1" Type="http://schemas.openxmlformats.org/officeDocument/2006/relationships/tags" Target="../tags/tag666.xml"/><Relationship Id="rId6" Type="http://schemas.openxmlformats.org/officeDocument/2006/relationships/slide" Target="slide102.xml"/><Relationship Id="rId5" Type="http://schemas.openxmlformats.org/officeDocument/2006/relationships/image" Target="../media/image118.png"/><Relationship Id="rId4" Type="http://schemas.openxmlformats.org/officeDocument/2006/relationships/image" Target="../media/image2.emf"/></Relationships>
</file>

<file path=ppt/slides/_rels/slide102.xml.rels><?xml version="1.0" encoding="UTF-8" standalone="yes"?>
<Relationships xmlns="http://schemas.openxmlformats.org/package/2006/relationships"><Relationship Id="rId8" Type="http://schemas.openxmlformats.org/officeDocument/2006/relationships/image" Target="../media/image119.png"/><Relationship Id="rId3" Type="http://schemas.openxmlformats.org/officeDocument/2006/relationships/oleObject" Target="../embeddings/oleObject6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67.xml"/><Relationship Id="rId6" Type="http://schemas.openxmlformats.org/officeDocument/2006/relationships/image" Target="../media/image13.png"/><Relationship Id="rId5" Type="http://schemas.openxmlformats.org/officeDocument/2006/relationships/slide" Target="slide103.xml"/><Relationship Id="rId10" Type="http://schemas.openxmlformats.org/officeDocument/2006/relationships/image" Target="../media/image121.png"/><Relationship Id="rId4" Type="http://schemas.openxmlformats.org/officeDocument/2006/relationships/image" Target="../media/image2.emf"/><Relationship Id="rId9" Type="http://schemas.openxmlformats.org/officeDocument/2006/relationships/image" Target="../media/image120.png"/></Relationships>
</file>

<file path=ppt/slides/_rels/slide103.xml.rels><?xml version="1.0" encoding="UTF-8" standalone="yes"?>
<Relationships xmlns="http://schemas.openxmlformats.org/package/2006/relationships"><Relationship Id="rId8" Type="http://schemas.openxmlformats.org/officeDocument/2006/relationships/image" Target="../media/image106.png"/><Relationship Id="rId13" Type="http://schemas.openxmlformats.org/officeDocument/2006/relationships/hyperlink" Target="https://co2data.fi/" TargetMode="External"/><Relationship Id="rId3" Type="http://schemas.openxmlformats.org/officeDocument/2006/relationships/oleObject" Target="../embeddings/oleObject62.bin"/><Relationship Id="rId7" Type="http://schemas.openxmlformats.org/officeDocument/2006/relationships/image" Target="../media/image17.svg"/><Relationship Id="rId12" Type="http://schemas.openxmlformats.org/officeDocument/2006/relationships/hyperlink" Target="https://www.kuhmo.fi/matkailu/wp-content/uploads/sites/4/2019/08/Puukouluesite_suomi_netti.pdf" TargetMode="External"/><Relationship Id="rId2" Type="http://schemas.openxmlformats.org/officeDocument/2006/relationships/slideLayout" Target="../slideLayouts/slideLayout7.xml"/><Relationship Id="rId16" Type="http://schemas.openxmlformats.org/officeDocument/2006/relationships/hyperlink" Target="https://www.lyyti.fi/reg/Julkisen_puurakentamisen_tilannekuva" TargetMode="External"/><Relationship Id="rId1" Type="http://schemas.openxmlformats.org/officeDocument/2006/relationships/tags" Target="../tags/tag668.xml"/><Relationship Id="rId6" Type="http://schemas.openxmlformats.org/officeDocument/2006/relationships/image" Target="../media/image16.png"/><Relationship Id="rId11" Type="http://schemas.openxmlformats.org/officeDocument/2006/relationships/hyperlink" Target="https://www.youtube.com/watch?v=yH_yMzAPHjQ&amp;ab_channel=MotivaOy" TargetMode="External"/><Relationship Id="rId5" Type="http://schemas.openxmlformats.org/officeDocument/2006/relationships/slide" Target="slide85.xml"/><Relationship Id="rId15" Type="http://schemas.openxmlformats.org/officeDocument/2006/relationships/image" Target="../media/image122.png"/><Relationship Id="rId10" Type="http://schemas.openxmlformats.org/officeDocument/2006/relationships/hyperlink" Target="https://www.youtube.com/watch?v=tfQnKSe0274&amp;ab_channel=MotivaOy" TargetMode="External"/><Relationship Id="rId4" Type="http://schemas.openxmlformats.org/officeDocument/2006/relationships/image" Target="../media/image2.emf"/><Relationship Id="rId9" Type="http://schemas.openxmlformats.org/officeDocument/2006/relationships/image" Target="../media/image107.svg"/><Relationship Id="rId14" Type="http://schemas.openxmlformats.org/officeDocument/2006/relationships/hyperlink" Target="https://www.motiva.fi/julkinen_sektori/puurakentaminen/puuakatemia_-_puurakentamisen_koulutukset_ja_materiaalit?v_18189=72643" TargetMode="External"/></Relationships>
</file>

<file path=ppt/slides/_rels/slide104.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oleObject" Target="../embeddings/oleObject63.bin"/><Relationship Id="rId7" Type="http://schemas.openxmlformats.org/officeDocument/2006/relationships/image" Target="../media/image13.png"/><Relationship Id="rId2" Type="http://schemas.openxmlformats.org/officeDocument/2006/relationships/slideLayout" Target="../slideLayouts/slideLayout7.xml"/><Relationship Id="rId1" Type="http://schemas.openxmlformats.org/officeDocument/2006/relationships/tags" Target="../tags/tag669.xml"/><Relationship Id="rId6" Type="http://schemas.openxmlformats.org/officeDocument/2006/relationships/slide" Target="slide105.xml"/><Relationship Id="rId5" Type="http://schemas.openxmlformats.org/officeDocument/2006/relationships/image" Target="../media/image123.png"/><Relationship Id="rId4" Type="http://schemas.openxmlformats.org/officeDocument/2006/relationships/image" Target="../media/image2.emf"/></Relationships>
</file>

<file path=ppt/slides/_rels/slide105.xml.rels><?xml version="1.0" encoding="UTF-8" standalone="yes"?>
<Relationships xmlns="http://schemas.openxmlformats.org/package/2006/relationships"><Relationship Id="rId8" Type="http://schemas.openxmlformats.org/officeDocument/2006/relationships/hyperlink" Target="https://www.motiva.fi/yritykset/energiatehokkuuden_oheishyodyt" TargetMode="External"/><Relationship Id="rId13" Type="http://schemas.openxmlformats.org/officeDocument/2006/relationships/image" Target="../media/image107.svg"/><Relationship Id="rId3" Type="http://schemas.openxmlformats.org/officeDocument/2006/relationships/oleObject" Target="../embeddings/oleObject64.bin"/><Relationship Id="rId7" Type="http://schemas.openxmlformats.org/officeDocument/2006/relationships/image" Target="../media/image125.png"/><Relationship Id="rId12" Type="http://schemas.openxmlformats.org/officeDocument/2006/relationships/image" Target="../media/image106.png"/><Relationship Id="rId2" Type="http://schemas.openxmlformats.org/officeDocument/2006/relationships/slideLayout" Target="../slideLayouts/slideLayout7.xml"/><Relationship Id="rId1" Type="http://schemas.openxmlformats.org/officeDocument/2006/relationships/tags" Target="../tags/tag670.xml"/><Relationship Id="rId6" Type="http://schemas.openxmlformats.org/officeDocument/2006/relationships/hyperlink" Target="https://www.motiva.fi/files/15389/Energiatehokkuuden_oheishyodyt_yrityksissa.pdf" TargetMode="External"/><Relationship Id="rId11" Type="http://schemas.openxmlformats.org/officeDocument/2006/relationships/image" Target="../media/image17.svg"/><Relationship Id="rId5" Type="http://schemas.openxmlformats.org/officeDocument/2006/relationships/image" Target="../media/image124.png"/><Relationship Id="rId10" Type="http://schemas.openxmlformats.org/officeDocument/2006/relationships/image" Target="../media/image16.png"/><Relationship Id="rId4" Type="http://schemas.openxmlformats.org/officeDocument/2006/relationships/image" Target="../media/image2.emf"/><Relationship Id="rId9" Type="http://schemas.openxmlformats.org/officeDocument/2006/relationships/slide" Target="slide85.xml"/></Relationships>
</file>

<file path=ppt/slides/_rels/slide106.xml.rels><?xml version="1.0" encoding="UTF-8" standalone="yes"?>
<Relationships xmlns="http://schemas.openxmlformats.org/package/2006/relationships"><Relationship Id="rId8" Type="http://schemas.openxmlformats.org/officeDocument/2006/relationships/hyperlink" Target="https://www.hankintakeino.fi/fi/osaaminen-ja-taidot/hankinnan-markkinakartoitus/miten" TargetMode="External"/><Relationship Id="rId3" Type="http://schemas.openxmlformats.org/officeDocument/2006/relationships/oleObject" Target="../embeddings/oleObject65.bin"/><Relationship Id="rId7" Type="http://schemas.openxmlformats.org/officeDocument/2006/relationships/hyperlink" Target="https://www.hankintakeino.fi/fi" TargetMode="External"/><Relationship Id="rId12"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71.xml"/><Relationship Id="rId6" Type="http://schemas.openxmlformats.org/officeDocument/2006/relationships/hyperlink" Target="https://www.hankintakeino.fi/fi/osaaminen-ja-taidot/opetusta-ja-tutkintotarjonta/keino-akatemia/hankintojen-vaikuttavuuden" TargetMode="External"/><Relationship Id="rId11" Type="http://schemas.openxmlformats.org/officeDocument/2006/relationships/image" Target="../media/image13.png"/><Relationship Id="rId5" Type="http://schemas.openxmlformats.org/officeDocument/2006/relationships/hyperlink" Target="https://www.hankintakeino.fi/fi/kestavyys-ja-innovatiivisuus/tilanne-suomessa/osaaminen-hankinnoissa/osaamisen-tila-suomessa-0" TargetMode="External"/><Relationship Id="rId10" Type="http://schemas.openxmlformats.org/officeDocument/2006/relationships/slide" Target="slide107.xml"/><Relationship Id="rId4" Type="http://schemas.openxmlformats.org/officeDocument/2006/relationships/image" Target="../media/image2.emf"/><Relationship Id="rId9" Type="http://schemas.openxmlformats.org/officeDocument/2006/relationships/hyperlink" Target="https://www.hankintakeino.fi/fi/vahahiilisten-hankintojen-pelikirja" TargetMode="External"/></Relationships>
</file>

<file path=ppt/slides/_rels/slide107.xml.rels><?xml version="1.0" encoding="UTF-8" standalone="yes"?>
<Relationships xmlns="http://schemas.openxmlformats.org/package/2006/relationships"><Relationship Id="rId8" Type="http://schemas.openxmlformats.org/officeDocument/2006/relationships/slide" Target="slide108.xml"/><Relationship Id="rId3" Type="http://schemas.openxmlformats.org/officeDocument/2006/relationships/oleObject" Target="../embeddings/oleObject66.bin"/><Relationship Id="rId7" Type="http://schemas.openxmlformats.org/officeDocument/2006/relationships/image" Target="../media/image126.png"/><Relationship Id="rId2" Type="http://schemas.openxmlformats.org/officeDocument/2006/relationships/slideLayout" Target="../slideLayouts/slideLayout7.xml"/><Relationship Id="rId1" Type="http://schemas.openxmlformats.org/officeDocument/2006/relationships/tags" Target="../tags/tag672.xml"/><Relationship Id="rId6" Type="http://schemas.openxmlformats.org/officeDocument/2006/relationships/hyperlink" Target="https://issuu.com/yrittajat/docs/elinvoima_hankinnoista_2020?fr=sMTExZjYxMzQ0Ng" TargetMode="External"/><Relationship Id="rId5" Type="http://schemas.openxmlformats.org/officeDocument/2006/relationships/hyperlink" Target="https://www.yrittajat.fi/tietopankki/kasvu-ja-kehitys/julkiset-hankinnat-ja-tarjouskilpailut/" TargetMode="External"/><Relationship Id="rId10" Type="http://schemas.openxmlformats.org/officeDocument/2006/relationships/image" Target="../media/image14.svg"/><Relationship Id="rId4" Type="http://schemas.openxmlformats.org/officeDocument/2006/relationships/image" Target="../media/image2.emf"/><Relationship Id="rId9" Type="http://schemas.openxmlformats.org/officeDocument/2006/relationships/image" Target="../media/image13.png"/></Relationships>
</file>

<file path=ppt/slides/_rels/slide108.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67.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73.xml"/><Relationship Id="rId6" Type="http://schemas.openxmlformats.org/officeDocument/2006/relationships/image" Target="../media/image16.png"/><Relationship Id="rId5" Type="http://schemas.openxmlformats.org/officeDocument/2006/relationships/slide" Target="slide85.xml"/><Relationship Id="rId10" Type="http://schemas.openxmlformats.org/officeDocument/2006/relationships/image" Target="../media/image127.png"/><Relationship Id="rId4" Type="http://schemas.openxmlformats.org/officeDocument/2006/relationships/image" Target="../media/image2.emf"/><Relationship Id="rId9" Type="http://schemas.openxmlformats.org/officeDocument/2006/relationships/image" Target="../media/image107.svg"/></Relationships>
</file>

<file path=ppt/slides/_rels/slide109.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68.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74.xml"/><Relationship Id="rId6" Type="http://schemas.openxmlformats.org/officeDocument/2006/relationships/image" Target="../media/image16.png"/><Relationship Id="rId5" Type="http://schemas.openxmlformats.org/officeDocument/2006/relationships/slide" Target="slide85.xml"/><Relationship Id="rId4" Type="http://schemas.openxmlformats.org/officeDocument/2006/relationships/image" Target="../media/image2.emf"/><Relationship Id="rId9" Type="http://schemas.openxmlformats.org/officeDocument/2006/relationships/image" Target="../media/image107.svg"/></Relationships>
</file>

<file path=ppt/slides/_rels/slide110.xml.rels><?xml version="1.0" encoding="UTF-8" standalone="yes"?>
<Relationships xmlns="http://schemas.openxmlformats.org/package/2006/relationships"><Relationship Id="rId3" Type="http://schemas.openxmlformats.org/officeDocument/2006/relationships/image" Target="../media/image16.png"/><Relationship Id="rId7" Type="http://schemas.openxmlformats.org/officeDocument/2006/relationships/hyperlink" Target="https://www.openco2.net/fi/" TargetMode="External"/><Relationship Id="rId2" Type="http://schemas.openxmlformats.org/officeDocument/2006/relationships/slide" Target="slide8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1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8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12.xml.rels><?xml version="1.0" encoding="UTF-8" standalone="yes"?>
<Relationships xmlns="http://schemas.openxmlformats.org/package/2006/relationships"><Relationship Id="rId3" Type="http://schemas.openxmlformats.org/officeDocument/2006/relationships/slide" Target="slide113.xml"/><Relationship Id="rId2" Type="http://schemas.openxmlformats.org/officeDocument/2006/relationships/image" Target="../media/image128.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8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14.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oleObject" Target="../embeddings/oleObject69.bin"/><Relationship Id="rId7" Type="http://schemas.openxmlformats.org/officeDocument/2006/relationships/slide" Target="slide85.xml"/><Relationship Id="rId2" Type="http://schemas.openxmlformats.org/officeDocument/2006/relationships/slideLayout" Target="../slideLayouts/slideLayout7.xml"/><Relationship Id="rId1" Type="http://schemas.openxmlformats.org/officeDocument/2006/relationships/tags" Target="../tags/tag675.xml"/><Relationship Id="rId6" Type="http://schemas.openxmlformats.org/officeDocument/2006/relationships/hyperlink" Target="https://www.motiva.fi/files/19561/Uusiutuvan_energian_kuntakatselmus_2021.pdf" TargetMode="External"/><Relationship Id="rId11" Type="http://schemas.openxmlformats.org/officeDocument/2006/relationships/image" Target="../media/image107.svg"/><Relationship Id="rId5" Type="http://schemas.openxmlformats.org/officeDocument/2006/relationships/image" Target="../media/image129.jpeg"/><Relationship Id="rId10" Type="http://schemas.openxmlformats.org/officeDocument/2006/relationships/image" Target="../media/image106.png"/><Relationship Id="rId4" Type="http://schemas.openxmlformats.org/officeDocument/2006/relationships/image" Target="../media/image2.emf"/><Relationship Id="rId9" Type="http://schemas.openxmlformats.org/officeDocument/2006/relationships/image" Target="../media/image17.svg"/></Relationships>
</file>

<file path=ppt/slides/_rels/slide115.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70.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76.xml"/><Relationship Id="rId6" Type="http://schemas.openxmlformats.org/officeDocument/2006/relationships/image" Target="../media/image16.png"/><Relationship Id="rId5" Type="http://schemas.openxmlformats.org/officeDocument/2006/relationships/slide" Target="slide85.xml"/><Relationship Id="rId4" Type="http://schemas.openxmlformats.org/officeDocument/2006/relationships/image" Target="../media/image2.emf"/><Relationship Id="rId9" Type="http://schemas.openxmlformats.org/officeDocument/2006/relationships/image" Target="../media/image107.svg"/></Relationships>
</file>

<file path=ppt/slides/_rels/slide116.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71.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77.xml"/><Relationship Id="rId6" Type="http://schemas.openxmlformats.org/officeDocument/2006/relationships/image" Target="../media/image16.png"/><Relationship Id="rId5" Type="http://schemas.openxmlformats.org/officeDocument/2006/relationships/slide" Target="slide85.xml"/><Relationship Id="rId10" Type="http://schemas.openxmlformats.org/officeDocument/2006/relationships/hyperlink" Target="https://www.motiva.fi/ratkaisut/energiakatselmustoiminta/tem_n_tukemat_energiakatselmukset/energiakatselmusmallit/kayttoonottokatselmus" TargetMode="External"/><Relationship Id="rId4" Type="http://schemas.openxmlformats.org/officeDocument/2006/relationships/image" Target="../media/image2.emf"/><Relationship Id="rId9" Type="http://schemas.openxmlformats.org/officeDocument/2006/relationships/image" Target="../media/image107.svg"/></Relationships>
</file>

<file path=ppt/slides/_rels/slide117.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oleObject" Target="../embeddings/oleObject72.bin"/><Relationship Id="rId7"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678.xml"/><Relationship Id="rId6" Type="http://schemas.openxmlformats.org/officeDocument/2006/relationships/slide" Target="slide85.xml"/><Relationship Id="rId5" Type="http://schemas.openxmlformats.org/officeDocument/2006/relationships/hyperlink" Target="https://blogs.helsinki.fi/habitaattipankki/" TargetMode="External"/><Relationship Id="rId10" Type="http://schemas.openxmlformats.org/officeDocument/2006/relationships/image" Target="../media/image107.svg"/><Relationship Id="rId4" Type="http://schemas.openxmlformats.org/officeDocument/2006/relationships/image" Target="../media/image2.emf"/><Relationship Id="rId9" Type="http://schemas.openxmlformats.org/officeDocument/2006/relationships/image" Target="../media/image106.png"/></Relationships>
</file>

<file path=ppt/slides/_rels/slide118.xml.rels><?xml version="1.0" encoding="UTF-8" standalone="yes"?>
<Relationships xmlns="http://schemas.openxmlformats.org/package/2006/relationships"><Relationship Id="rId8" Type="http://schemas.openxmlformats.org/officeDocument/2006/relationships/slide" Target="slide122.xml"/><Relationship Id="rId3" Type="http://schemas.openxmlformats.org/officeDocument/2006/relationships/image" Target="../media/image16.png"/><Relationship Id="rId7" Type="http://schemas.openxmlformats.org/officeDocument/2006/relationships/slide" Target="slide121.xml"/><Relationship Id="rId2" Type="http://schemas.openxmlformats.org/officeDocument/2006/relationships/slide" Target="slide84.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 Id="rId9" Type="http://schemas.openxmlformats.org/officeDocument/2006/relationships/slide" Target="slide119.xml"/></Relationships>
</file>

<file path=ppt/slides/_rels/slide1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20.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20.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image" Target="../media/image131.png"/><Relationship Id="rId7" Type="http://schemas.openxmlformats.org/officeDocument/2006/relationships/image" Target="../media/image16.png"/><Relationship Id="rId2" Type="http://schemas.openxmlformats.org/officeDocument/2006/relationships/image" Target="../media/image130.png"/><Relationship Id="rId1" Type="http://schemas.openxmlformats.org/officeDocument/2006/relationships/slideLayout" Target="../slideLayouts/slideLayout7.xml"/><Relationship Id="rId6" Type="http://schemas.openxmlformats.org/officeDocument/2006/relationships/slide" Target="slide118.xml"/><Relationship Id="rId5" Type="http://schemas.openxmlformats.org/officeDocument/2006/relationships/hyperlink" Target="https://projects.luke.fi/sompa/hyvia-esimerkkeja/" TargetMode="External"/><Relationship Id="rId10" Type="http://schemas.openxmlformats.org/officeDocument/2006/relationships/image" Target="../media/image107.svg"/><Relationship Id="rId4" Type="http://schemas.openxmlformats.org/officeDocument/2006/relationships/image" Target="../media/image132.jpeg"/><Relationship Id="rId9" Type="http://schemas.openxmlformats.org/officeDocument/2006/relationships/image" Target="../media/image106.png"/></Relationships>
</file>

<file path=ppt/slides/_rels/slide121.xml.rels><?xml version="1.0" encoding="UTF-8" standalone="yes"?>
<Relationships xmlns="http://schemas.openxmlformats.org/package/2006/relationships"><Relationship Id="rId8" Type="http://schemas.openxmlformats.org/officeDocument/2006/relationships/image" Target="../media/image107.svg"/><Relationship Id="rId3" Type="http://schemas.openxmlformats.org/officeDocument/2006/relationships/hyperlink" Target="https://portal.mtt.fi/portal/page/portal/taloustohtori/PeltoOptimi/omat_valinnat/" TargetMode="External"/><Relationship Id="rId7" Type="http://schemas.openxmlformats.org/officeDocument/2006/relationships/image" Target="../media/image106.png"/><Relationship Id="rId2" Type="http://schemas.openxmlformats.org/officeDocument/2006/relationships/hyperlink" Target="https://www.opal.fi/" TargetMode="External"/><Relationship Id="rId1" Type="http://schemas.openxmlformats.org/officeDocument/2006/relationships/slideLayout" Target="../slideLayouts/slideLayout7.xml"/><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slide" Target="slide118.xml"/></Relationships>
</file>

<file path=ppt/slides/_rels/slide122.xml.rels><?xml version="1.0" encoding="UTF-8" standalone="yes"?>
<Relationships xmlns="http://schemas.openxmlformats.org/package/2006/relationships"><Relationship Id="rId8" Type="http://schemas.openxmlformats.org/officeDocument/2006/relationships/image" Target="../media/image107.svg"/><Relationship Id="rId3" Type="http://schemas.openxmlformats.org/officeDocument/2006/relationships/hyperlink" Target="https://portal.mtt.fi/portal/page/portal/taloustohtori/PeltoOptimi/omat_valinnat/" TargetMode="External"/><Relationship Id="rId7" Type="http://schemas.openxmlformats.org/officeDocument/2006/relationships/image" Target="../media/image106.png"/><Relationship Id="rId2" Type="http://schemas.openxmlformats.org/officeDocument/2006/relationships/hyperlink" Target="https://www.opal.fi/" TargetMode="External"/><Relationship Id="rId1" Type="http://schemas.openxmlformats.org/officeDocument/2006/relationships/slideLayout" Target="../slideLayouts/slideLayout7.xml"/><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slide" Target="slide118.xml"/></Relationships>
</file>

<file path=ppt/slides/_rels/slide12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24.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84.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25.xml.rels><?xml version="1.0" encoding="UTF-8" standalone="yes"?>
<Relationships xmlns="http://schemas.openxmlformats.org/package/2006/relationships"><Relationship Id="rId8" Type="http://schemas.openxmlformats.org/officeDocument/2006/relationships/slide" Target="slide130.xml"/><Relationship Id="rId3" Type="http://schemas.openxmlformats.org/officeDocument/2006/relationships/image" Target="../media/image16.png"/><Relationship Id="rId7" Type="http://schemas.openxmlformats.org/officeDocument/2006/relationships/slide" Target="slide131.xml"/><Relationship Id="rId2" Type="http://schemas.openxmlformats.org/officeDocument/2006/relationships/slide" Target="slide84.xml"/><Relationship Id="rId1" Type="http://schemas.openxmlformats.org/officeDocument/2006/relationships/slideLayout" Target="../slideLayouts/slideLayout7.xml"/><Relationship Id="rId6" Type="http://schemas.openxmlformats.org/officeDocument/2006/relationships/image" Target="../media/image107.svg"/><Relationship Id="rId11" Type="http://schemas.openxmlformats.org/officeDocument/2006/relationships/slide" Target="slide129.xml"/><Relationship Id="rId5" Type="http://schemas.openxmlformats.org/officeDocument/2006/relationships/image" Target="../media/image106.png"/><Relationship Id="rId10" Type="http://schemas.openxmlformats.org/officeDocument/2006/relationships/slide" Target="slide127.xml"/><Relationship Id="rId4" Type="http://schemas.openxmlformats.org/officeDocument/2006/relationships/image" Target="../media/image17.svg"/><Relationship Id="rId9" Type="http://schemas.openxmlformats.org/officeDocument/2006/relationships/slide" Target="slide126.xml"/></Relationships>
</file>

<file path=ppt/slides/_rels/slide126.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73.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79.xml"/><Relationship Id="rId6" Type="http://schemas.openxmlformats.org/officeDocument/2006/relationships/image" Target="../media/image16.png"/><Relationship Id="rId5" Type="http://schemas.openxmlformats.org/officeDocument/2006/relationships/slide" Target="slide125.xml"/><Relationship Id="rId4" Type="http://schemas.openxmlformats.org/officeDocument/2006/relationships/image" Target="../media/image2.emf"/><Relationship Id="rId9" Type="http://schemas.openxmlformats.org/officeDocument/2006/relationships/image" Target="../media/image107.svg"/></Relationships>
</file>

<file path=ppt/slides/_rels/slide12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28.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2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2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29.xml.rels><?xml version="1.0" encoding="UTF-8" standalone="yes"?>
<Relationships xmlns="http://schemas.openxmlformats.org/package/2006/relationships"><Relationship Id="rId3" Type="http://schemas.openxmlformats.org/officeDocument/2006/relationships/slide" Target="slide125.xml"/><Relationship Id="rId7" Type="http://schemas.openxmlformats.org/officeDocument/2006/relationships/image" Target="../media/image107.svg"/><Relationship Id="rId2" Type="http://schemas.openxmlformats.org/officeDocument/2006/relationships/hyperlink" Target="https://www.innovateordie.eu/" TargetMode="External"/><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130.xml.rels><?xml version="1.0" encoding="UTF-8" standalone="yes"?>
<Relationships xmlns="http://schemas.openxmlformats.org/package/2006/relationships"><Relationship Id="rId3" Type="http://schemas.openxmlformats.org/officeDocument/2006/relationships/slide" Target="slide125.xml"/><Relationship Id="rId7" Type="http://schemas.openxmlformats.org/officeDocument/2006/relationships/image" Target="../media/image107.svg"/><Relationship Id="rId2" Type="http://schemas.openxmlformats.org/officeDocument/2006/relationships/hyperlink" Target="https://www.ely-keskus.fi/web/ely-keskukset-ilmastotoimijoina" TargetMode="External"/><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131.xml.rels><?xml version="1.0" encoding="UTF-8" standalone="yes"?>
<Relationships xmlns="http://schemas.openxmlformats.org/package/2006/relationships"><Relationship Id="rId8" Type="http://schemas.openxmlformats.org/officeDocument/2006/relationships/image" Target="../media/image107.svg"/><Relationship Id="rId3" Type="http://schemas.openxmlformats.org/officeDocument/2006/relationships/hyperlink" Target="https://www.heinolanseurakunta.fi/documents/11556448/13269603/Heinolan+seurakunnan+ymp%C3%A4rist%C3%B6katselmus+2020%2C+PDF-versio.pdf/195a6def-4df3-8db6-3dbe-080de15ec5bc?t=1612943062636" TargetMode="External"/><Relationship Id="rId7" Type="http://schemas.openxmlformats.org/officeDocument/2006/relationships/image" Target="../media/image106.png"/><Relationship Id="rId2" Type="http://schemas.openxmlformats.org/officeDocument/2006/relationships/hyperlink" Target="https://www.heinolanseurakunta.fi/documents/11556448/13269603/Heinolan+seurakunnan+ymp%C3%A4rist%C3%B6ohjelma+vuosille+2020-2025%2C+PDF.pdf/ccc7d760-79dc-ded7-a881-6c1e1eb7edac?t=1612943132682" TargetMode="External"/><Relationship Id="rId1" Type="http://schemas.openxmlformats.org/officeDocument/2006/relationships/slideLayout" Target="../slideLayouts/slideLayout7.xml"/><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slide" Target="slide125.xml"/></Relationships>
</file>

<file path=ppt/slides/_rels/slide13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33.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3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34.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34.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oleObject" Target="../embeddings/oleObject74.bin"/><Relationship Id="rId7" Type="http://schemas.openxmlformats.org/officeDocument/2006/relationships/slide" Target="slide84.xml"/><Relationship Id="rId2" Type="http://schemas.openxmlformats.org/officeDocument/2006/relationships/slideLayout" Target="../slideLayouts/slideLayout7.xml"/><Relationship Id="rId1" Type="http://schemas.openxmlformats.org/officeDocument/2006/relationships/tags" Target="../tags/tag680.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2.emf"/><Relationship Id="rId9" Type="http://schemas.openxmlformats.org/officeDocument/2006/relationships/image" Target="../media/image17.svg"/></Relationships>
</file>

<file path=ppt/slides/_rels/slide13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36.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36.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33.png"/><Relationship Id="rId1" Type="http://schemas.openxmlformats.org/officeDocument/2006/relationships/slideLayout" Target="../slideLayouts/slideLayout7.xml"/><Relationship Id="rId6" Type="http://schemas.openxmlformats.org/officeDocument/2006/relationships/image" Target="../media/image14.svg"/><Relationship Id="rId5" Type="http://schemas.openxmlformats.org/officeDocument/2006/relationships/image" Target="../media/image13.png"/><Relationship Id="rId4" Type="http://schemas.openxmlformats.org/officeDocument/2006/relationships/slide" Target="slide137.xml"/></Relationships>
</file>

<file path=ppt/slides/_rels/slide13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38.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38.xml.rels><?xml version="1.0" encoding="UTF-8" standalone="yes"?>
<Relationships xmlns="http://schemas.openxmlformats.org/package/2006/relationships"><Relationship Id="rId8" Type="http://schemas.openxmlformats.org/officeDocument/2006/relationships/image" Target="../media/image107.svg"/><Relationship Id="rId3" Type="http://schemas.openxmlformats.org/officeDocument/2006/relationships/hyperlink" Target="https://www.theseus.fi/bitstream/handle/10024/105511/Opinnaytetyo_MV_2016.pdf;jsessionid=0845B4F3DC74598626EDB4A2382ACCC6?sequence=1" TargetMode="External"/><Relationship Id="rId7" Type="http://schemas.openxmlformats.org/officeDocument/2006/relationships/image" Target="../media/image106.png"/><Relationship Id="rId2" Type="http://schemas.openxmlformats.org/officeDocument/2006/relationships/hyperlink" Target="https://www.datacenterdynamics.com/en/whitepapers/case-study-using-simulation-to-validate-cooling-design/" TargetMode="External"/><Relationship Id="rId1" Type="http://schemas.openxmlformats.org/officeDocument/2006/relationships/slideLayout" Target="../slideLayouts/slideLayout7.xml"/><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slide" Target="slide84.xml"/><Relationship Id="rId9" Type="http://schemas.openxmlformats.org/officeDocument/2006/relationships/hyperlink" Target="https://www.youtube.com/watch?v=QNdUz1MXLOw&amp;ab_channel=MotivaOy" TargetMode="External"/></Relationships>
</file>

<file path=ppt/slides/_rels/slide13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40.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4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41.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4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42.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4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43.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4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84.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4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45.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image" Target="../media/image111.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46.xml.rels><?xml version="1.0" encoding="UTF-8" standalone="yes"?>
<Relationships xmlns="http://schemas.openxmlformats.org/package/2006/relationships"><Relationship Id="rId3" Type="http://schemas.openxmlformats.org/officeDocument/2006/relationships/hyperlink" Target="https://www.fisunetwork.fi/fi-FI" TargetMode="External"/><Relationship Id="rId2" Type="http://schemas.openxmlformats.org/officeDocument/2006/relationships/image" Target="../media/image134.png"/><Relationship Id="rId1" Type="http://schemas.openxmlformats.org/officeDocument/2006/relationships/slideLayout" Target="../slideLayouts/slideLayout7.xml"/><Relationship Id="rId6" Type="http://schemas.openxmlformats.org/officeDocument/2006/relationships/image" Target="../media/image14.svg"/><Relationship Id="rId5" Type="http://schemas.openxmlformats.org/officeDocument/2006/relationships/image" Target="../media/image13.png"/><Relationship Id="rId4" Type="http://schemas.openxmlformats.org/officeDocument/2006/relationships/slide" Target="slide147.xml"/></Relationships>
</file>

<file path=ppt/slides/_rels/slide147.xml.rels><?xml version="1.0" encoding="UTF-8" standalone="yes"?>
<Relationships xmlns="http://schemas.openxmlformats.org/package/2006/relationships"><Relationship Id="rId3" Type="http://schemas.openxmlformats.org/officeDocument/2006/relationships/slide" Target="slide84.xml"/><Relationship Id="rId7" Type="http://schemas.openxmlformats.org/officeDocument/2006/relationships/image" Target="../media/image107.svg"/><Relationship Id="rId2" Type="http://schemas.openxmlformats.org/officeDocument/2006/relationships/hyperlink" Target="https://www.fisunetwork.fi/fi-FI" TargetMode="External"/><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14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49.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hyperlink" Target="https://kestavyysloikka.ymparisto.fi/micropoliksen-kaytavan-alyvalaistus-ii/" TargetMode="External"/><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50.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image" Target="../media/image123.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51.xml.rels><?xml version="1.0" encoding="UTF-8" standalone="yes"?>
<Relationships xmlns="http://schemas.openxmlformats.org/package/2006/relationships"><Relationship Id="rId3" Type="http://schemas.openxmlformats.org/officeDocument/2006/relationships/hyperlink" Target="https://www.lumine.fi/fi/" TargetMode="External"/><Relationship Id="rId2" Type="http://schemas.openxmlformats.org/officeDocument/2006/relationships/image" Target="../media/image135.png"/><Relationship Id="rId1" Type="http://schemas.openxmlformats.org/officeDocument/2006/relationships/slideLayout" Target="../slideLayouts/slideLayout7.xml"/><Relationship Id="rId6" Type="http://schemas.openxmlformats.org/officeDocument/2006/relationships/image" Target="../media/image14.svg"/><Relationship Id="rId5" Type="http://schemas.openxmlformats.org/officeDocument/2006/relationships/image" Target="../media/image13.png"/><Relationship Id="rId4" Type="http://schemas.openxmlformats.org/officeDocument/2006/relationships/slide" Target="slide152.xml"/></Relationships>
</file>

<file path=ppt/slides/_rels/slide152.xml.rels><?xml version="1.0" encoding="UTF-8" standalone="yes"?>
<Relationships xmlns="http://schemas.openxmlformats.org/package/2006/relationships"><Relationship Id="rId8" Type="http://schemas.openxmlformats.org/officeDocument/2006/relationships/hyperlink" Target="https://kestavyysloikka.ymparisto.fi/micropoliksen-alykas-katuvalaistus-ii/" TargetMode="External"/><Relationship Id="rId13" Type="http://schemas.openxmlformats.org/officeDocument/2006/relationships/slide" Target="slide84.xml"/><Relationship Id="rId3" Type="http://schemas.openxmlformats.org/officeDocument/2006/relationships/video" Target="https://www.youtube.com/embed/zxS_LPLYw2k?feature=oembed" TargetMode="External"/><Relationship Id="rId7" Type="http://schemas.openxmlformats.org/officeDocument/2006/relationships/image" Target="../media/image2.emf"/><Relationship Id="rId12" Type="http://schemas.openxmlformats.org/officeDocument/2006/relationships/image" Target="../media/image139.jpeg"/><Relationship Id="rId17" Type="http://schemas.openxmlformats.org/officeDocument/2006/relationships/image" Target="../media/image107.svg"/><Relationship Id="rId2" Type="http://schemas.openxmlformats.org/officeDocument/2006/relationships/video" Target="https://www.youtube.com/embed/5kqkQwEZxIE?feature=oembed" TargetMode="External"/><Relationship Id="rId16" Type="http://schemas.openxmlformats.org/officeDocument/2006/relationships/image" Target="../media/image106.png"/><Relationship Id="rId1" Type="http://schemas.openxmlformats.org/officeDocument/2006/relationships/tags" Target="../tags/tag681.xml"/><Relationship Id="rId6" Type="http://schemas.openxmlformats.org/officeDocument/2006/relationships/oleObject" Target="../embeddings/oleObject75.bin"/><Relationship Id="rId11" Type="http://schemas.openxmlformats.org/officeDocument/2006/relationships/image" Target="../media/image138.jpeg"/><Relationship Id="rId5" Type="http://schemas.openxmlformats.org/officeDocument/2006/relationships/slideLayout" Target="../slideLayouts/slideLayout7.xml"/><Relationship Id="rId15" Type="http://schemas.openxmlformats.org/officeDocument/2006/relationships/image" Target="../media/image17.svg"/><Relationship Id="rId10" Type="http://schemas.openxmlformats.org/officeDocument/2006/relationships/image" Target="../media/image137.jpeg"/><Relationship Id="rId4" Type="http://schemas.openxmlformats.org/officeDocument/2006/relationships/video" Target="https://www.youtube.com/embed/lKX6gHJAawc?feature=oembed" TargetMode="External"/><Relationship Id="rId9" Type="http://schemas.openxmlformats.org/officeDocument/2006/relationships/image" Target="../media/image136.png"/><Relationship Id="rId14" Type="http://schemas.openxmlformats.org/officeDocument/2006/relationships/image" Target="../media/image16.png"/></Relationships>
</file>

<file path=ppt/slides/_rels/slide15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54.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5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84.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55.xml.rels><?xml version="1.0" encoding="UTF-8" standalone="yes"?>
<Relationships xmlns="http://schemas.openxmlformats.org/package/2006/relationships"><Relationship Id="rId8" Type="http://schemas.openxmlformats.org/officeDocument/2006/relationships/slide" Target="slide159.xml"/><Relationship Id="rId13" Type="http://schemas.openxmlformats.org/officeDocument/2006/relationships/slide" Target="slide161.xml"/><Relationship Id="rId18" Type="http://schemas.openxmlformats.org/officeDocument/2006/relationships/slide" Target="slide168.xml"/><Relationship Id="rId3" Type="http://schemas.openxmlformats.org/officeDocument/2006/relationships/image" Target="../media/image16.png"/><Relationship Id="rId21" Type="http://schemas.openxmlformats.org/officeDocument/2006/relationships/slide" Target="slide170.xml"/><Relationship Id="rId7" Type="http://schemas.openxmlformats.org/officeDocument/2006/relationships/slide" Target="slide171.xml"/><Relationship Id="rId12" Type="http://schemas.openxmlformats.org/officeDocument/2006/relationships/slide" Target="slide158.xml"/><Relationship Id="rId17" Type="http://schemas.openxmlformats.org/officeDocument/2006/relationships/slide" Target="slide166.xml"/><Relationship Id="rId2" Type="http://schemas.openxmlformats.org/officeDocument/2006/relationships/slide" Target="slide84.xml"/><Relationship Id="rId16" Type="http://schemas.openxmlformats.org/officeDocument/2006/relationships/slide" Target="slide165.xml"/><Relationship Id="rId20" Type="http://schemas.openxmlformats.org/officeDocument/2006/relationships/slide" Target="slide169.xml"/><Relationship Id="rId1" Type="http://schemas.openxmlformats.org/officeDocument/2006/relationships/slideLayout" Target="../slideLayouts/slideLayout7.xml"/><Relationship Id="rId6" Type="http://schemas.openxmlformats.org/officeDocument/2006/relationships/image" Target="../media/image107.svg"/><Relationship Id="rId11" Type="http://schemas.openxmlformats.org/officeDocument/2006/relationships/slide" Target="slide162.xml"/><Relationship Id="rId5" Type="http://schemas.openxmlformats.org/officeDocument/2006/relationships/image" Target="../media/image106.png"/><Relationship Id="rId15" Type="http://schemas.openxmlformats.org/officeDocument/2006/relationships/slide" Target="slide163.xml"/><Relationship Id="rId10" Type="http://schemas.openxmlformats.org/officeDocument/2006/relationships/slide" Target="slide160.xml"/><Relationship Id="rId19" Type="http://schemas.openxmlformats.org/officeDocument/2006/relationships/slide" Target="slide167.xml"/><Relationship Id="rId4" Type="http://schemas.openxmlformats.org/officeDocument/2006/relationships/image" Target="../media/image17.svg"/><Relationship Id="rId9" Type="http://schemas.openxmlformats.org/officeDocument/2006/relationships/slide" Target="slide156.xml"/><Relationship Id="rId14" Type="http://schemas.openxmlformats.org/officeDocument/2006/relationships/slide" Target="slide164.xml"/></Relationships>
</file>

<file path=ppt/slides/_rels/slide156.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image" Target="../media/image140.png"/><Relationship Id="rId1" Type="http://schemas.openxmlformats.org/officeDocument/2006/relationships/slideLayout" Target="../slideLayouts/slideLayout7.xml"/><Relationship Id="rId6" Type="http://schemas.openxmlformats.org/officeDocument/2006/relationships/image" Target="../media/image14.svg"/><Relationship Id="rId5" Type="http://schemas.openxmlformats.org/officeDocument/2006/relationships/image" Target="../media/image13.png"/><Relationship Id="rId4" Type="http://schemas.openxmlformats.org/officeDocument/2006/relationships/slide" Target="slide157.xml"/></Relationships>
</file>

<file path=ppt/slides/_rels/slide157.xml.rels><?xml version="1.0" encoding="UTF-8" standalone="yes"?>
<Relationships xmlns="http://schemas.openxmlformats.org/package/2006/relationships"><Relationship Id="rId3" Type="http://schemas.openxmlformats.org/officeDocument/2006/relationships/slide" Target="slide155.xml"/><Relationship Id="rId7" Type="http://schemas.openxmlformats.org/officeDocument/2006/relationships/image" Target="../media/image107.svg"/><Relationship Id="rId2" Type="http://schemas.openxmlformats.org/officeDocument/2006/relationships/hyperlink" Target="https://www.hiilineutraalisuomi.fi/fi-FI/Ajankohtaista/Uusiutuvan_energian_investoinneilla_merk(60214)" TargetMode="External"/><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158.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hyperlink" Target="https://www.science.org/doi/10.1126/science.abg0291" TargetMode="External"/><Relationship Id="rId7"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video" Target="https://www.youtube.com/embed/EDwLmvUbFIQ?start=1&amp;feature=oembed" TargetMode="External"/><Relationship Id="rId6" Type="http://schemas.openxmlformats.org/officeDocument/2006/relationships/slide" Target="slide155.xml"/><Relationship Id="rId5" Type="http://schemas.openxmlformats.org/officeDocument/2006/relationships/image" Target="../media/image143.png"/><Relationship Id="rId10" Type="http://schemas.openxmlformats.org/officeDocument/2006/relationships/image" Target="../media/image107.svg"/><Relationship Id="rId4" Type="http://schemas.openxmlformats.org/officeDocument/2006/relationships/image" Target="../media/image142.jpeg"/><Relationship Id="rId9" Type="http://schemas.openxmlformats.org/officeDocument/2006/relationships/image" Target="../media/image106.png"/></Relationships>
</file>

<file path=ppt/slides/_rels/slide159.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hyperlink" Target="https://onlinelibrary.wiley.com/doi/10.1002/adma.202103142" TargetMode="External"/><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video" Target="https://www.youtube.com/embed/VB3jGaPWQGE?feature=oembed" TargetMode="External"/><Relationship Id="rId6" Type="http://schemas.openxmlformats.org/officeDocument/2006/relationships/image" Target="../media/image16.png"/><Relationship Id="rId5" Type="http://schemas.openxmlformats.org/officeDocument/2006/relationships/slide" Target="slide155.xml"/><Relationship Id="rId4" Type="http://schemas.openxmlformats.org/officeDocument/2006/relationships/image" Target="../media/image144.jpeg"/><Relationship Id="rId9" Type="http://schemas.openxmlformats.org/officeDocument/2006/relationships/image" Target="../media/image107.svg"/></Relationships>
</file>

<file path=ppt/slides/_rels/slide160.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hyperlink" Target="https://news.umich.edu/spray-on-coating-could-make-solar-panels-snow-resistant/" TargetMode="External"/><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video" Target="https://www.youtube.com/embed/osUwmeb5aZs?feature=oembed" TargetMode="External"/><Relationship Id="rId6" Type="http://schemas.openxmlformats.org/officeDocument/2006/relationships/image" Target="../media/image16.png"/><Relationship Id="rId5" Type="http://schemas.openxmlformats.org/officeDocument/2006/relationships/slide" Target="slide155.xml"/><Relationship Id="rId4" Type="http://schemas.openxmlformats.org/officeDocument/2006/relationships/image" Target="../media/image145.jpeg"/><Relationship Id="rId9" Type="http://schemas.openxmlformats.org/officeDocument/2006/relationships/image" Target="../media/image107.svg"/></Relationships>
</file>

<file path=ppt/slides/_rels/slide161.xml.rels><?xml version="1.0" encoding="UTF-8" standalone="yes"?>
<Relationships xmlns="http://schemas.openxmlformats.org/package/2006/relationships"><Relationship Id="rId3" Type="http://schemas.openxmlformats.org/officeDocument/2006/relationships/slide" Target="slide155.xml"/><Relationship Id="rId7" Type="http://schemas.openxmlformats.org/officeDocument/2006/relationships/image" Target="../media/image107.svg"/><Relationship Id="rId2" Type="http://schemas.openxmlformats.org/officeDocument/2006/relationships/hyperlink" Target="https://phys.org/news/2022-02-bacteria-upcycle-carbon-valuable-chemicals.html" TargetMode="External"/><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16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6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64.xml.rels><?xml version="1.0" encoding="UTF-8" standalone="yes"?>
<Relationships xmlns="http://schemas.openxmlformats.org/package/2006/relationships"><Relationship Id="rId3" Type="http://schemas.openxmlformats.org/officeDocument/2006/relationships/slide" Target="slide155.xml"/><Relationship Id="rId7" Type="http://schemas.openxmlformats.org/officeDocument/2006/relationships/image" Target="../media/image107.svg"/><Relationship Id="rId2" Type="http://schemas.openxmlformats.org/officeDocument/2006/relationships/hyperlink" Target="https://ubuntoo.com/s/envio-systems-1?gh=" TargetMode="External"/><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16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6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67.xml.rels><?xml version="1.0" encoding="UTF-8" standalone="yes"?>
<Relationships xmlns="http://schemas.openxmlformats.org/package/2006/relationships"><Relationship Id="rId8" Type="http://schemas.openxmlformats.org/officeDocument/2006/relationships/image" Target="../media/image107.svg"/><Relationship Id="rId3" Type="http://schemas.openxmlformats.org/officeDocument/2006/relationships/image" Target="../media/image147.jpeg"/><Relationship Id="rId7" Type="http://schemas.openxmlformats.org/officeDocument/2006/relationships/image" Target="../media/image106.png"/><Relationship Id="rId2" Type="http://schemas.openxmlformats.org/officeDocument/2006/relationships/image" Target="../media/image146.jpeg"/><Relationship Id="rId1" Type="http://schemas.openxmlformats.org/officeDocument/2006/relationships/slideLayout" Target="../slideLayouts/slideLayout7.xml"/><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slide" Target="slide155.xml"/></Relationships>
</file>

<file path=ppt/slides/_rels/slide16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6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7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7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72.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7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73.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7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74.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7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75.xml.rels><?xml version="1.0" encoding="UTF-8" standalone="yes"?>
<Relationships xmlns="http://schemas.openxmlformats.org/package/2006/relationships"><Relationship Id="rId8" Type="http://schemas.openxmlformats.org/officeDocument/2006/relationships/image" Target="../media/image107.svg"/><Relationship Id="rId3" Type="http://schemas.openxmlformats.org/officeDocument/2006/relationships/image" Target="../media/image5.png"/><Relationship Id="rId7" Type="http://schemas.openxmlformats.org/officeDocument/2006/relationships/image" Target="../media/image106.png"/><Relationship Id="rId12" Type="http://schemas.openxmlformats.org/officeDocument/2006/relationships/slide" Target="slide179.xml"/><Relationship Id="rId2" Type="http://schemas.openxmlformats.org/officeDocument/2006/relationships/slideLayout" Target="../slideLayouts/slideLayout7.xml"/><Relationship Id="rId1" Type="http://schemas.openxmlformats.org/officeDocument/2006/relationships/themeOverride" Target="../theme/themeOverride1.xml"/><Relationship Id="rId6" Type="http://schemas.openxmlformats.org/officeDocument/2006/relationships/image" Target="../media/image17.svg"/><Relationship Id="rId11" Type="http://schemas.openxmlformats.org/officeDocument/2006/relationships/slide" Target="slide178.xml"/><Relationship Id="rId5" Type="http://schemas.openxmlformats.org/officeDocument/2006/relationships/image" Target="../media/image16.png"/><Relationship Id="rId10" Type="http://schemas.openxmlformats.org/officeDocument/2006/relationships/slide" Target="slide177.xml"/><Relationship Id="rId4" Type="http://schemas.openxmlformats.org/officeDocument/2006/relationships/slide" Target="slide84.xml"/><Relationship Id="rId9" Type="http://schemas.openxmlformats.org/officeDocument/2006/relationships/slide" Target="slide176.xml"/></Relationships>
</file>

<file path=ppt/slides/_rels/slide176.xml.rels><?xml version="1.0" encoding="UTF-8" standalone="yes"?>
<Relationships xmlns="http://schemas.openxmlformats.org/package/2006/relationships"><Relationship Id="rId3" Type="http://schemas.openxmlformats.org/officeDocument/2006/relationships/image" Target="../media/image16.png"/><Relationship Id="rId7" Type="http://schemas.openxmlformats.org/officeDocument/2006/relationships/image" Target="../media/image148.emf"/><Relationship Id="rId2" Type="http://schemas.openxmlformats.org/officeDocument/2006/relationships/slide" Target="slide17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77.xml.rels><?xml version="1.0" encoding="UTF-8" standalone="yes"?>
<Relationships xmlns="http://schemas.openxmlformats.org/package/2006/relationships"><Relationship Id="rId3" Type="http://schemas.openxmlformats.org/officeDocument/2006/relationships/image" Target="../media/image16.png"/><Relationship Id="rId7" Type="http://schemas.openxmlformats.org/officeDocument/2006/relationships/hyperlink" Target="https://www.nature.com/articles/s41562-021-01273-8" TargetMode="External"/><Relationship Id="rId2" Type="http://schemas.openxmlformats.org/officeDocument/2006/relationships/slide" Target="slide17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7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7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79.xml.rels><?xml version="1.0" encoding="UTF-8" standalone="yes"?>
<Relationships xmlns="http://schemas.openxmlformats.org/package/2006/relationships"><Relationship Id="rId3" Type="http://schemas.openxmlformats.org/officeDocument/2006/relationships/image" Target="../media/image16.png"/><Relationship Id="rId7" Type="http://schemas.openxmlformats.org/officeDocument/2006/relationships/image" Target="../media/image149.emf"/><Relationship Id="rId2" Type="http://schemas.openxmlformats.org/officeDocument/2006/relationships/slide" Target="slide175.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8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81.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81.xml.rels><?xml version="1.0" encoding="UTF-8" standalone="yes"?>
<Relationships xmlns="http://schemas.openxmlformats.org/package/2006/relationships"><Relationship Id="rId3" Type="http://schemas.openxmlformats.org/officeDocument/2006/relationships/slide" Target="slide182.xml"/><Relationship Id="rId2" Type="http://schemas.openxmlformats.org/officeDocument/2006/relationships/image" Target="../media/image110.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8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83.xml"/><Relationship Id="rId1" Type="http://schemas.openxmlformats.org/officeDocument/2006/relationships/slideLayout" Target="../slideLayouts/slideLayout7.xml"/><Relationship Id="rId6" Type="http://schemas.openxmlformats.org/officeDocument/2006/relationships/hyperlink" Target="https://lutpub.lut.fi/bitstream/handle/10024/160761/kandidaatintyo_luukkonen_aaro.pdf?sequence=1&amp;isAllowed=y" TargetMode="External"/><Relationship Id="rId5" Type="http://schemas.openxmlformats.org/officeDocument/2006/relationships/hyperlink" Target="https://www.energyplan.eu/" TargetMode="External"/><Relationship Id="rId4" Type="http://schemas.openxmlformats.org/officeDocument/2006/relationships/image" Target="../media/image14.svg"/></Relationships>
</file>

<file path=ppt/slides/_rels/slide183.xml.rels><?xml version="1.0" encoding="UTF-8" standalone="yes"?>
<Relationships xmlns="http://schemas.openxmlformats.org/package/2006/relationships"><Relationship Id="rId8" Type="http://schemas.openxmlformats.org/officeDocument/2006/relationships/image" Target="../media/image107.svg"/><Relationship Id="rId3" Type="http://schemas.openxmlformats.org/officeDocument/2006/relationships/hyperlink" Target="https://lutpub.lut.fi/bitstream/handle/10024/160761/kandidaatintyo_luukkonen_aaro.pdf?sequence=1&amp;isAllowed=y" TargetMode="External"/><Relationship Id="rId7" Type="http://schemas.openxmlformats.org/officeDocument/2006/relationships/image" Target="../media/image106.png"/><Relationship Id="rId2" Type="http://schemas.openxmlformats.org/officeDocument/2006/relationships/hyperlink" Target="https://www.energyplan.eu/" TargetMode="External"/><Relationship Id="rId1" Type="http://schemas.openxmlformats.org/officeDocument/2006/relationships/slideLayout" Target="../slideLayouts/slideLayout7.xml"/><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slide" Target="slide84.xml"/></Relationships>
</file>

<file path=ppt/slides/_rels/slide18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85.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85.xml.rels><?xml version="1.0" encoding="UTF-8" standalone="yes"?>
<Relationships xmlns="http://schemas.openxmlformats.org/package/2006/relationships"><Relationship Id="rId3" Type="http://schemas.openxmlformats.org/officeDocument/2006/relationships/slide" Target="slide186.xml"/><Relationship Id="rId2" Type="http://schemas.openxmlformats.org/officeDocument/2006/relationships/image" Target="../media/image150.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86.xml.rels><?xml version="1.0" encoding="UTF-8" standalone="yes"?>
<Relationships xmlns="http://schemas.openxmlformats.org/package/2006/relationships"><Relationship Id="rId3" Type="http://schemas.openxmlformats.org/officeDocument/2006/relationships/slide" Target="slide187.xml"/><Relationship Id="rId2" Type="http://schemas.openxmlformats.org/officeDocument/2006/relationships/image" Target="../media/image151.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87.xml.rels><?xml version="1.0" encoding="UTF-8" standalone="yes"?>
<Relationships xmlns="http://schemas.openxmlformats.org/package/2006/relationships"><Relationship Id="rId3" Type="http://schemas.openxmlformats.org/officeDocument/2006/relationships/slide" Target="slide188.xml"/><Relationship Id="rId2" Type="http://schemas.openxmlformats.org/officeDocument/2006/relationships/image" Target="../media/image152.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88.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hyperlink" Target="https://www.motiva.fi/julkinen_sektori/energiakatselmukset/uusiutuvan_energian_kuntakatselmus?i=94" TargetMode="External"/><Relationship Id="rId1" Type="http://schemas.openxmlformats.org/officeDocument/2006/relationships/slideLayout" Target="../slideLayouts/slideLayout7.xml"/><Relationship Id="rId6" Type="http://schemas.openxmlformats.org/officeDocument/2006/relationships/image" Target="../media/image14.svg"/><Relationship Id="rId5" Type="http://schemas.openxmlformats.org/officeDocument/2006/relationships/image" Target="../media/image13.png"/><Relationship Id="rId4" Type="http://schemas.openxmlformats.org/officeDocument/2006/relationships/slide" Target="slide189.xml"/></Relationships>
</file>

<file path=ppt/slides/_rels/slide189.xml.rels><?xml version="1.0" encoding="UTF-8" standalone="yes"?>
<Relationships xmlns="http://schemas.openxmlformats.org/package/2006/relationships"><Relationship Id="rId3" Type="http://schemas.openxmlformats.org/officeDocument/2006/relationships/slide" Target="slide190.xml"/><Relationship Id="rId2" Type="http://schemas.openxmlformats.org/officeDocument/2006/relationships/hyperlink" Target="https://www.motiva.fi/julkinen_sektori/energiakatselmukset/uusiutuvan_energian_kuntakatselmus?i=94" TargetMode="External"/><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90.xml.rels><?xml version="1.0" encoding="UTF-8" standalone="yes"?>
<Relationships xmlns="http://schemas.openxmlformats.org/package/2006/relationships"><Relationship Id="rId3" Type="http://schemas.openxmlformats.org/officeDocument/2006/relationships/hyperlink" Target="https://www.motiva.fi/ajankohtaista/blogit_ja_podcastit/luuppi-podcastit/tutkapari-podcastit/tutkapari-podcastit_2018/lappeenranta_poimii_hyodyt_uusiutuvan_energian_kuntakatselmuksesta.13818.news" TargetMode="External"/><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video" Target="https://www.youtube.com/embed/4EgENKiHmao?start=11&amp;feature=oembed" TargetMode="External"/><Relationship Id="rId6" Type="http://schemas.openxmlformats.org/officeDocument/2006/relationships/image" Target="../media/image13.png"/><Relationship Id="rId5" Type="http://schemas.openxmlformats.org/officeDocument/2006/relationships/slide" Target="slide191.xml"/><Relationship Id="rId4" Type="http://schemas.openxmlformats.org/officeDocument/2006/relationships/image" Target="../media/image154.jpeg"/></Relationships>
</file>

<file path=ppt/slides/_rels/slide19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92.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92.xml.rels><?xml version="1.0" encoding="UTF-8" standalone="yes"?>
<Relationships xmlns="http://schemas.openxmlformats.org/package/2006/relationships"><Relationship Id="rId8" Type="http://schemas.openxmlformats.org/officeDocument/2006/relationships/slide" Target="slide84.xml"/><Relationship Id="rId3" Type="http://schemas.openxmlformats.org/officeDocument/2006/relationships/hyperlink" Target="http://twitter.com/@MiljaAarni" TargetMode="External"/><Relationship Id="rId7" Type="http://schemas.openxmlformats.org/officeDocument/2006/relationships/hyperlink" Target="http://linkedin.com/in/kettunenteemu" TargetMode="External"/><Relationship Id="rId12" Type="http://schemas.openxmlformats.org/officeDocument/2006/relationships/image" Target="../media/image107.svg"/><Relationship Id="rId2" Type="http://schemas.openxmlformats.org/officeDocument/2006/relationships/hyperlink" Target="mailto:milja.aarni@motiva.fi" TargetMode="External"/><Relationship Id="rId1" Type="http://schemas.openxmlformats.org/officeDocument/2006/relationships/slideLayout" Target="../slideLayouts/slideLayout7.xml"/><Relationship Id="rId6" Type="http://schemas.openxmlformats.org/officeDocument/2006/relationships/hyperlink" Target="http://twitter.com/@takettunen" TargetMode="External"/><Relationship Id="rId11" Type="http://schemas.openxmlformats.org/officeDocument/2006/relationships/image" Target="../media/image106.png"/><Relationship Id="rId5" Type="http://schemas.openxmlformats.org/officeDocument/2006/relationships/hyperlink" Target="mailto:teemu.kettunen@motiva.fi" TargetMode="External"/><Relationship Id="rId10" Type="http://schemas.openxmlformats.org/officeDocument/2006/relationships/image" Target="../media/image17.svg"/><Relationship Id="rId4" Type="http://schemas.openxmlformats.org/officeDocument/2006/relationships/hyperlink" Target="http://linkedin.com/in/miljaaarni" TargetMode="External"/><Relationship Id="rId9" Type="http://schemas.openxmlformats.org/officeDocument/2006/relationships/image" Target="../media/image16.png"/></Relationships>
</file>

<file path=ppt/slides/_rels/slide19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94.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94.xml.rels><?xml version="1.0" encoding="UTF-8" standalone="yes"?>
<Relationships xmlns="http://schemas.openxmlformats.org/package/2006/relationships"><Relationship Id="rId3" Type="http://schemas.openxmlformats.org/officeDocument/2006/relationships/slide" Target="slide195.xml"/><Relationship Id="rId2" Type="http://schemas.openxmlformats.org/officeDocument/2006/relationships/image" Target="../media/image155.png"/><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9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96.xml"/><Relationship Id="rId1" Type="http://schemas.openxmlformats.org/officeDocument/2006/relationships/slideLayout" Target="../slideLayouts/slideLayout7.xml"/><Relationship Id="rId4" Type="http://schemas.openxmlformats.org/officeDocument/2006/relationships/image" Target="../media/image14.svg"/></Relationships>
</file>

<file path=ppt/slides/_rels/slide196.xml.rels><?xml version="1.0" encoding="UTF-8" standalone="yes"?>
<Relationships xmlns="http://schemas.openxmlformats.org/package/2006/relationships"><Relationship Id="rId3" Type="http://schemas.openxmlformats.org/officeDocument/2006/relationships/slide" Target="slide197.xml"/><Relationship Id="rId2" Type="http://schemas.openxmlformats.org/officeDocument/2006/relationships/hyperlink" Target="https://www.verticalfarmdaily.com/article/9396852/canada-livestock-operation-finds-new-niche-in-vertical-farming/" TargetMode="External"/><Relationship Id="rId1" Type="http://schemas.openxmlformats.org/officeDocument/2006/relationships/slideLayout" Target="../slideLayouts/slideLayout7.xml"/><Relationship Id="rId5" Type="http://schemas.openxmlformats.org/officeDocument/2006/relationships/image" Target="../media/image14.svg"/><Relationship Id="rId4" Type="http://schemas.openxmlformats.org/officeDocument/2006/relationships/image" Target="../media/image13.png"/></Relationships>
</file>

<file path=ppt/slides/_rels/slide19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84.xml"/><Relationship Id="rId1" Type="http://schemas.openxmlformats.org/officeDocument/2006/relationships/slideLayout" Target="../slideLayouts/slideLayout7.xml"/><Relationship Id="rId6" Type="http://schemas.openxmlformats.org/officeDocument/2006/relationships/image" Target="../media/image107.svg"/><Relationship Id="rId5" Type="http://schemas.openxmlformats.org/officeDocument/2006/relationships/image" Target="../media/image106.png"/><Relationship Id="rId4" Type="http://schemas.openxmlformats.org/officeDocument/2006/relationships/image" Target="../media/image17.svg"/></Relationships>
</file>

<file path=ppt/slides/_rels/slide198.xml.rels><?xml version="1.0" encoding="UTF-8" standalone="yes"?>
<Relationships xmlns="http://schemas.openxmlformats.org/package/2006/relationships"><Relationship Id="rId8" Type="http://schemas.openxmlformats.org/officeDocument/2006/relationships/image" Target="../media/image7.svg"/><Relationship Id="rId3" Type="http://schemas.openxmlformats.org/officeDocument/2006/relationships/image" Target="../media/image13.png"/><Relationship Id="rId7" Type="http://schemas.openxmlformats.org/officeDocument/2006/relationships/image" Target="../media/image6.png"/><Relationship Id="rId2" Type="http://schemas.openxmlformats.org/officeDocument/2006/relationships/slide" Target="slide199.xml"/><Relationship Id="rId1" Type="http://schemas.openxmlformats.org/officeDocument/2006/relationships/slideLayout" Target="../slideLayouts/slideLayout7.xml"/><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4.svg"/></Relationships>
</file>

<file path=ppt/slides/_rels/slide199.xml.rels><?xml version="1.0" encoding="UTF-8" standalone="yes"?>
<Relationships xmlns="http://schemas.openxmlformats.org/package/2006/relationships"><Relationship Id="rId13" Type="http://schemas.openxmlformats.org/officeDocument/2006/relationships/slide" Target="slide218.xml"/><Relationship Id="rId18" Type="http://schemas.openxmlformats.org/officeDocument/2006/relationships/slide" Target="slide295.xml"/><Relationship Id="rId26" Type="http://schemas.openxmlformats.org/officeDocument/2006/relationships/slide" Target="slide246.xml"/><Relationship Id="rId39" Type="http://schemas.openxmlformats.org/officeDocument/2006/relationships/slide" Target="slide305.xml"/><Relationship Id="rId21" Type="http://schemas.openxmlformats.org/officeDocument/2006/relationships/slide" Target="slide315.xml"/><Relationship Id="rId34" Type="http://schemas.openxmlformats.org/officeDocument/2006/relationships/slide" Target="slide272.xml"/><Relationship Id="rId7" Type="http://schemas.openxmlformats.org/officeDocument/2006/relationships/image" Target="../media/image7.svg"/><Relationship Id="rId2" Type="http://schemas.openxmlformats.org/officeDocument/2006/relationships/slide" Target="slide200.xml"/><Relationship Id="rId16" Type="http://schemas.openxmlformats.org/officeDocument/2006/relationships/slide" Target="slide312.xml"/><Relationship Id="rId20" Type="http://schemas.openxmlformats.org/officeDocument/2006/relationships/slide" Target="slide224.xml"/><Relationship Id="rId29" Type="http://schemas.openxmlformats.org/officeDocument/2006/relationships/slide" Target="slide287.xml"/><Relationship Id="rId41" Type="http://schemas.openxmlformats.org/officeDocument/2006/relationships/slide" Target="slide311.xml"/><Relationship Id="rId1" Type="http://schemas.openxmlformats.org/officeDocument/2006/relationships/slideLayout" Target="../slideLayouts/slideLayout7.xml"/><Relationship Id="rId6" Type="http://schemas.openxmlformats.org/officeDocument/2006/relationships/image" Target="../media/image6.png"/><Relationship Id="rId11" Type="http://schemas.openxmlformats.org/officeDocument/2006/relationships/slide" Target="slide204.xml"/><Relationship Id="rId24" Type="http://schemas.openxmlformats.org/officeDocument/2006/relationships/slide" Target="slide310.xml"/><Relationship Id="rId32" Type="http://schemas.openxmlformats.org/officeDocument/2006/relationships/slide" Target="slide292.xml"/><Relationship Id="rId37" Type="http://schemas.openxmlformats.org/officeDocument/2006/relationships/slide" Target="slide309.xml"/><Relationship Id="rId40" Type="http://schemas.openxmlformats.org/officeDocument/2006/relationships/slide" Target="slide234.xml"/><Relationship Id="rId5" Type="http://schemas.openxmlformats.org/officeDocument/2006/relationships/slide" Target="slide2.xml"/><Relationship Id="rId15" Type="http://schemas.openxmlformats.org/officeDocument/2006/relationships/slide" Target="slide285.xml"/><Relationship Id="rId23" Type="http://schemas.openxmlformats.org/officeDocument/2006/relationships/slide" Target="slide278.xml"/><Relationship Id="rId28" Type="http://schemas.openxmlformats.org/officeDocument/2006/relationships/slide" Target="slide294.xml"/><Relationship Id="rId36" Type="http://schemas.openxmlformats.org/officeDocument/2006/relationships/slide" Target="slide296.xml"/><Relationship Id="rId10" Type="http://schemas.openxmlformats.org/officeDocument/2006/relationships/slide" Target="slide203.xml"/><Relationship Id="rId19" Type="http://schemas.openxmlformats.org/officeDocument/2006/relationships/slide" Target="slide281.xml"/><Relationship Id="rId31" Type="http://schemas.openxmlformats.org/officeDocument/2006/relationships/slide" Target="slide225.xml"/><Relationship Id="rId4" Type="http://schemas.openxmlformats.org/officeDocument/2006/relationships/slide" Target="slide202.xml"/><Relationship Id="rId9" Type="http://schemas.openxmlformats.org/officeDocument/2006/relationships/image" Target="../media/image107.svg"/><Relationship Id="rId14" Type="http://schemas.openxmlformats.org/officeDocument/2006/relationships/slide" Target="slide221.xml"/><Relationship Id="rId22" Type="http://schemas.openxmlformats.org/officeDocument/2006/relationships/slide" Target="slide263.xml"/><Relationship Id="rId27" Type="http://schemas.openxmlformats.org/officeDocument/2006/relationships/slide" Target="slide258.xml"/><Relationship Id="rId30" Type="http://schemas.openxmlformats.org/officeDocument/2006/relationships/slide" Target="slide293.xml"/><Relationship Id="rId35" Type="http://schemas.openxmlformats.org/officeDocument/2006/relationships/slide" Target="slide266.xml"/><Relationship Id="rId8" Type="http://schemas.openxmlformats.org/officeDocument/2006/relationships/image" Target="../media/image106.png"/><Relationship Id="rId3" Type="http://schemas.openxmlformats.org/officeDocument/2006/relationships/slide" Target="slide201.xml"/><Relationship Id="rId12" Type="http://schemas.openxmlformats.org/officeDocument/2006/relationships/slide" Target="slide209.xml"/><Relationship Id="rId17" Type="http://schemas.openxmlformats.org/officeDocument/2006/relationships/slide" Target="slide227.xml"/><Relationship Id="rId25" Type="http://schemas.openxmlformats.org/officeDocument/2006/relationships/slide" Target="slide299.xml"/><Relationship Id="rId33" Type="http://schemas.openxmlformats.org/officeDocument/2006/relationships/slide" Target="slide288.xml"/><Relationship Id="rId38" Type="http://schemas.openxmlformats.org/officeDocument/2006/relationships/slide" Target="slide313.xml"/></Relationships>
</file>

<file path=ppt/slides/_rels/slide200.xml.rels><?xml version="1.0" encoding="UTF-8" standalone="yes"?>
<Relationships xmlns="http://schemas.openxmlformats.org/package/2006/relationships"><Relationship Id="rId3" Type="http://schemas.openxmlformats.org/officeDocument/2006/relationships/slide" Target="slide199.xml"/><Relationship Id="rId7" Type="http://schemas.openxmlformats.org/officeDocument/2006/relationships/image" Target="../media/image107.svg"/><Relationship Id="rId2" Type="http://schemas.openxmlformats.org/officeDocument/2006/relationships/image" Target="../media/image156.png"/><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201.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oleObject" Target="../embeddings/oleObject76.bin"/><Relationship Id="rId7" Type="http://schemas.openxmlformats.org/officeDocument/2006/relationships/slide" Target="slide199.xml"/><Relationship Id="rId2" Type="http://schemas.openxmlformats.org/officeDocument/2006/relationships/slideLayout" Target="../slideLayouts/slideLayout7.xml"/><Relationship Id="rId1" Type="http://schemas.openxmlformats.org/officeDocument/2006/relationships/tags" Target="../tags/tag682.xml"/><Relationship Id="rId6" Type="http://schemas.openxmlformats.org/officeDocument/2006/relationships/image" Target="../media/image157.png"/><Relationship Id="rId11" Type="http://schemas.openxmlformats.org/officeDocument/2006/relationships/image" Target="../media/image107.svg"/><Relationship Id="rId5" Type="http://schemas.openxmlformats.org/officeDocument/2006/relationships/image" Target="../media/image133.png"/><Relationship Id="rId10" Type="http://schemas.openxmlformats.org/officeDocument/2006/relationships/image" Target="../media/image106.png"/><Relationship Id="rId4" Type="http://schemas.openxmlformats.org/officeDocument/2006/relationships/image" Target="../media/image2.emf"/><Relationship Id="rId9" Type="http://schemas.openxmlformats.org/officeDocument/2006/relationships/image" Target="../media/image17.svg"/></Relationships>
</file>

<file path=ppt/slides/_rels/slide202.xml.rels><?xml version="1.0" encoding="UTF-8" standalone="yes"?>
<Relationships xmlns="http://schemas.openxmlformats.org/package/2006/relationships"><Relationship Id="rId3" Type="http://schemas.openxmlformats.org/officeDocument/2006/relationships/slide" Target="slide199.xml"/><Relationship Id="rId7" Type="http://schemas.openxmlformats.org/officeDocument/2006/relationships/image" Target="../media/image107.svg"/><Relationship Id="rId2" Type="http://schemas.openxmlformats.org/officeDocument/2006/relationships/image" Target="../media/image155.png"/><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203.xml.rels><?xml version="1.0" encoding="UTF-8" standalone="yes"?>
<Relationships xmlns="http://schemas.openxmlformats.org/package/2006/relationships"><Relationship Id="rId3" Type="http://schemas.openxmlformats.org/officeDocument/2006/relationships/slide" Target="slide199.xml"/><Relationship Id="rId7" Type="http://schemas.openxmlformats.org/officeDocument/2006/relationships/image" Target="../media/image107.svg"/><Relationship Id="rId2" Type="http://schemas.openxmlformats.org/officeDocument/2006/relationships/image" Target="../media/image110.png"/><Relationship Id="rId1" Type="http://schemas.openxmlformats.org/officeDocument/2006/relationships/slideLayout" Target="../slideLayouts/slideLayout7.xml"/><Relationship Id="rId6" Type="http://schemas.openxmlformats.org/officeDocument/2006/relationships/image" Target="../media/image106.png"/><Relationship Id="rId5" Type="http://schemas.openxmlformats.org/officeDocument/2006/relationships/image" Target="../media/image17.svg"/><Relationship Id="rId4" Type="http://schemas.openxmlformats.org/officeDocument/2006/relationships/image" Target="../media/image16.png"/></Relationships>
</file>

<file path=ppt/slides/_rels/slide204.xml.rels><?xml version="1.0" encoding="UTF-8" standalone="yes"?>
<Relationships xmlns="http://schemas.openxmlformats.org/package/2006/relationships"><Relationship Id="rId3" Type="http://schemas.openxmlformats.org/officeDocument/2006/relationships/oleObject" Target="../embeddings/oleObject77.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83.xml"/><Relationship Id="rId6" Type="http://schemas.openxmlformats.org/officeDocument/2006/relationships/image" Target="../media/image13.png"/><Relationship Id="rId5" Type="http://schemas.openxmlformats.org/officeDocument/2006/relationships/slide" Target="slide205.xml"/><Relationship Id="rId4" Type="http://schemas.openxmlformats.org/officeDocument/2006/relationships/image" Target="../media/image2.emf"/></Relationships>
</file>

<file path=ppt/slides/_rels/slide205.xml.rels><?xml version="1.0" encoding="UTF-8" standalone="yes"?>
<Relationships xmlns="http://schemas.openxmlformats.org/package/2006/relationships"><Relationship Id="rId3" Type="http://schemas.openxmlformats.org/officeDocument/2006/relationships/oleObject" Target="../embeddings/oleObject7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84.xml"/><Relationship Id="rId6" Type="http://schemas.openxmlformats.org/officeDocument/2006/relationships/image" Target="../media/image13.png"/><Relationship Id="rId5" Type="http://schemas.openxmlformats.org/officeDocument/2006/relationships/slide" Target="slide206.xml"/><Relationship Id="rId4" Type="http://schemas.openxmlformats.org/officeDocument/2006/relationships/image" Target="../media/image2.emf"/></Relationships>
</file>

<file path=ppt/slides/_rels/slide206.xml.rels><?xml version="1.0" encoding="UTF-8" standalone="yes"?>
<Relationships xmlns="http://schemas.openxmlformats.org/package/2006/relationships"><Relationship Id="rId3" Type="http://schemas.openxmlformats.org/officeDocument/2006/relationships/oleObject" Target="../embeddings/oleObject7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85.xml"/><Relationship Id="rId6" Type="http://schemas.openxmlformats.org/officeDocument/2006/relationships/image" Target="../media/image13.png"/><Relationship Id="rId5" Type="http://schemas.openxmlformats.org/officeDocument/2006/relationships/slide" Target="slide207.xml"/><Relationship Id="rId4" Type="http://schemas.openxmlformats.org/officeDocument/2006/relationships/image" Target="../media/image2.emf"/></Relationships>
</file>

<file path=ppt/slides/_rels/slide207.xml.rels><?xml version="1.0" encoding="UTF-8" standalone="yes"?>
<Relationships xmlns="http://schemas.openxmlformats.org/package/2006/relationships"><Relationship Id="rId3" Type="http://schemas.openxmlformats.org/officeDocument/2006/relationships/oleObject" Target="../embeddings/oleObject8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86.xml"/><Relationship Id="rId6" Type="http://schemas.openxmlformats.org/officeDocument/2006/relationships/image" Target="../media/image13.png"/><Relationship Id="rId5" Type="http://schemas.openxmlformats.org/officeDocument/2006/relationships/slide" Target="slide208.xml"/><Relationship Id="rId4" Type="http://schemas.openxmlformats.org/officeDocument/2006/relationships/image" Target="../media/image2.emf"/></Relationships>
</file>

<file path=ppt/slides/_rels/slide208.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81.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87.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09.xml.rels><?xml version="1.0" encoding="UTF-8" standalone="yes"?>
<Relationships xmlns="http://schemas.openxmlformats.org/package/2006/relationships"><Relationship Id="rId3" Type="http://schemas.openxmlformats.org/officeDocument/2006/relationships/oleObject" Target="../embeddings/oleObject8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88.xml"/><Relationship Id="rId6" Type="http://schemas.openxmlformats.org/officeDocument/2006/relationships/image" Target="../media/image13.png"/><Relationship Id="rId5" Type="http://schemas.openxmlformats.org/officeDocument/2006/relationships/slide" Target="slide210.xml"/><Relationship Id="rId4" Type="http://schemas.openxmlformats.org/officeDocument/2006/relationships/image" Target="../media/image2.emf"/></Relationships>
</file>

<file path=ppt/slides/_rels/slide210.xml.rels><?xml version="1.0" encoding="UTF-8" standalone="yes"?>
<Relationships xmlns="http://schemas.openxmlformats.org/package/2006/relationships"><Relationship Id="rId3" Type="http://schemas.openxmlformats.org/officeDocument/2006/relationships/oleObject" Target="../embeddings/oleObject8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89.xml"/><Relationship Id="rId6" Type="http://schemas.openxmlformats.org/officeDocument/2006/relationships/image" Target="../media/image13.png"/><Relationship Id="rId5" Type="http://schemas.openxmlformats.org/officeDocument/2006/relationships/slide" Target="slide211.xml"/><Relationship Id="rId4" Type="http://schemas.openxmlformats.org/officeDocument/2006/relationships/image" Target="../media/image2.emf"/></Relationships>
</file>

<file path=ppt/slides/_rels/slide211.xml.rels><?xml version="1.0" encoding="UTF-8" standalone="yes"?>
<Relationships xmlns="http://schemas.openxmlformats.org/package/2006/relationships"><Relationship Id="rId3" Type="http://schemas.openxmlformats.org/officeDocument/2006/relationships/oleObject" Target="../embeddings/oleObject8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0.xml"/><Relationship Id="rId6" Type="http://schemas.openxmlformats.org/officeDocument/2006/relationships/image" Target="../media/image13.png"/><Relationship Id="rId5" Type="http://schemas.openxmlformats.org/officeDocument/2006/relationships/slide" Target="slide212.xml"/><Relationship Id="rId4" Type="http://schemas.openxmlformats.org/officeDocument/2006/relationships/image" Target="../media/image2.emf"/></Relationships>
</file>

<file path=ppt/slides/_rels/slide212.xml.rels><?xml version="1.0" encoding="UTF-8" standalone="yes"?>
<Relationships xmlns="http://schemas.openxmlformats.org/package/2006/relationships"><Relationship Id="rId3" Type="http://schemas.openxmlformats.org/officeDocument/2006/relationships/oleObject" Target="../embeddings/oleObject8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1.xml"/><Relationship Id="rId6" Type="http://schemas.openxmlformats.org/officeDocument/2006/relationships/image" Target="../media/image13.png"/><Relationship Id="rId5" Type="http://schemas.openxmlformats.org/officeDocument/2006/relationships/slide" Target="slide213.xml"/><Relationship Id="rId4" Type="http://schemas.openxmlformats.org/officeDocument/2006/relationships/image" Target="../media/image2.emf"/></Relationships>
</file>

<file path=ppt/slides/_rels/slide213.xml.rels><?xml version="1.0" encoding="UTF-8" standalone="yes"?>
<Relationships xmlns="http://schemas.openxmlformats.org/package/2006/relationships"><Relationship Id="rId3" Type="http://schemas.openxmlformats.org/officeDocument/2006/relationships/oleObject" Target="../embeddings/oleObject8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2.xml"/><Relationship Id="rId6" Type="http://schemas.openxmlformats.org/officeDocument/2006/relationships/image" Target="../media/image13.png"/><Relationship Id="rId5" Type="http://schemas.openxmlformats.org/officeDocument/2006/relationships/slide" Target="slide214.xml"/><Relationship Id="rId4" Type="http://schemas.openxmlformats.org/officeDocument/2006/relationships/image" Target="../media/image2.emf"/></Relationships>
</file>

<file path=ppt/slides/_rels/slide214.xml.rels><?xml version="1.0" encoding="UTF-8" standalone="yes"?>
<Relationships xmlns="http://schemas.openxmlformats.org/package/2006/relationships"><Relationship Id="rId3" Type="http://schemas.openxmlformats.org/officeDocument/2006/relationships/oleObject" Target="../embeddings/oleObject87.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3.xml"/><Relationship Id="rId6" Type="http://schemas.openxmlformats.org/officeDocument/2006/relationships/image" Target="../media/image13.png"/><Relationship Id="rId5" Type="http://schemas.openxmlformats.org/officeDocument/2006/relationships/slide" Target="slide215.xml"/><Relationship Id="rId4" Type="http://schemas.openxmlformats.org/officeDocument/2006/relationships/image" Target="../media/image2.emf"/></Relationships>
</file>

<file path=ppt/slides/_rels/slide215.xml.rels><?xml version="1.0" encoding="UTF-8" standalone="yes"?>
<Relationships xmlns="http://schemas.openxmlformats.org/package/2006/relationships"><Relationship Id="rId3" Type="http://schemas.openxmlformats.org/officeDocument/2006/relationships/oleObject" Target="../embeddings/oleObject8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4.xml"/><Relationship Id="rId6" Type="http://schemas.openxmlformats.org/officeDocument/2006/relationships/image" Target="../media/image13.png"/><Relationship Id="rId5" Type="http://schemas.openxmlformats.org/officeDocument/2006/relationships/slide" Target="slide216.xml"/><Relationship Id="rId4" Type="http://schemas.openxmlformats.org/officeDocument/2006/relationships/image" Target="../media/image2.emf"/></Relationships>
</file>

<file path=ppt/slides/_rels/slide216.xml.rels><?xml version="1.0" encoding="UTF-8" standalone="yes"?>
<Relationships xmlns="http://schemas.openxmlformats.org/package/2006/relationships"><Relationship Id="rId3" Type="http://schemas.openxmlformats.org/officeDocument/2006/relationships/oleObject" Target="../embeddings/oleObject8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5.xml"/><Relationship Id="rId6" Type="http://schemas.openxmlformats.org/officeDocument/2006/relationships/image" Target="../media/image13.png"/><Relationship Id="rId5" Type="http://schemas.openxmlformats.org/officeDocument/2006/relationships/slide" Target="slide217.xml"/><Relationship Id="rId4" Type="http://schemas.openxmlformats.org/officeDocument/2006/relationships/image" Target="../media/image2.emf"/></Relationships>
</file>

<file path=ppt/slides/_rels/slide217.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90.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96.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18.xml.rels><?xml version="1.0" encoding="UTF-8" standalone="yes"?>
<Relationships xmlns="http://schemas.openxmlformats.org/package/2006/relationships"><Relationship Id="rId3" Type="http://schemas.openxmlformats.org/officeDocument/2006/relationships/oleObject" Target="../embeddings/oleObject9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7.xml"/><Relationship Id="rId6" Type="http://schemas.openxmlformats.org/officeDocument/2006/relationships/image" Target="../media/image13.png"/><Relationship Id="rId5" Type="http://schemas.openxmlformats.org/officeDocument/2006/relationships/slide" Target="slide219.xml"/><Relationship Id="rId4" Type="http://schemas.openxmlformats.org/officeDocument/2006/relationships/image" Target="../media/image2.emf"/></Relationships>
</file>

<file path=ppt/slides/_rels/slide219.xml.rels><?xml version="1.0" encoding="UTF-8" standalone="yes"?>
<Relationships xmlns="http://schemas.openxmlformats.org/package/2006/relationships"><Relationship Id="rId3" Type="http://schemas.openxmlformats.org/officeDocument/2006/relationships/oleObject" Target="../embeddings/oleObject9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698.xml"/><Relationship Id="rId6" Type="http://schemas.openxmlformats.org/officeDocument/2006/relationships/image" Target="../media/image13.png"/><Relationship Id="rId5" Type="http://schemas.openxmlformats.org/officeDocument/2006/relationships/slide" Target="slide220.xml"/><Relationship Id="rId4" Type="http://schemas.openxmlformats.org/officeDocument/2006/relationships/image" Target="../media/image2.emf"/></Relationships>
</file>

<file path=ppt/slides/_rels/slide220.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93.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699.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21.xml.rels><?xml version="1.0" encoding="UTF-8" standalone="yes"?>
<Relationships xmlns="http://schemas.openxmlformats.org/package/2006/relationships"><Relationship Id="rId3" Type="http://schemas.openxmlformats.org/officeDocument/2006/relationships/oleObject" Target="../embeddings/oleObject9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00.xml"/><Relationship Id="rId6" Type="http://schemas.openxmlformats.org/officeDocument/2006/relationships/image" Target="../media/image13.png"/><Relationship Id="rId5" Type="http://schemas.openxmlformats.org/officeDocument/2006/relationships/slide" Target="slide222.xml"/><Relationship Id="rId4" Type="http://schemas.openxmlformats.org/officeDocument/2006/relationships/image" Target="../media/image2.emf"/></Relationships>
</file>

<file path=ppt/slides/_rels/slide222.xml.rels><?xml version="1.0" encoding="UTF-8" standalone="yes"?>
<Relationships xmlns="http://schemas.openxmlformats.org/package/2006/relationships"><Relationship Id="rId3" Type="http://schemas.openxmlformats.org/officeDocument/2006/relationships/oleObject" Target="../embeddings/oleObject9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01.xml"/><Relationship Id="rId6" Type="http://schemas.openxmlformats.org/officeDocument/2006/relationships/image" Target="../media/image13.png"/><Relationship Id="rId5" Type="http://schemas.openxmlformats.org/officeDocument/2006/relationships/slide" Target="slide223.xml"/><Relationship Id="rId4" Type="http://schemas.openxmlformats.org/officeDocument/2006/relationships/image" Target="../media/image2.emf"/></Relationships>
</file>

<file path=ppt/slides/_rels/slide223.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96.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02.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24.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97.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03.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25.xml.rels><?xml version="1.0" encoding="UTF-8" standalone="yes"?>
<Relationships xmlns="http://schemas.openxmlformats.org/package/2006/relationships"><Relationship Id="rId3" Type="http://schemas.openxmlformats.org/officeDocument/2006/relationships/oleObject" Target="../embeddings/oleObject9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04.xml"/><Relationship Id="rId6" Type="http://schemas.openxmlformats.org/officeDocument/2006/relationships/image" Target="../media/image13.png"/><Relationship Id="rId5" Type="http://schemas.openxmlformats.org/officeDocument/2006/relationships/slide" Target="slide226.xml"/><Relationship Id="rId4" Type="http://schemas.openxmlformats.org/officeDocument/2006/relationships/image" Target="../media/image2.emf"/></Relationships>
</file>

<file path=ppt/slides/_rels/slide226.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99.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05.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27.xml.rels><?xml version="1.0" encoding="UTF-8" standalone="yes"?>
<Relationships xmlns="http://schemas.openxmlformats.org/package/2006/relationships"><Relationship Id="rId3" Type="http://schemas.openxmlformats.org/officeDocument/2006/relationships/oleObject" Target="../embeddings/oleObject10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06.xml"/><Relationship Id="rId6" Type="http://schemas.openxmlformats.org/officeDocument/2006/relationships/image" Target="../media/image13.png"/><Relationship Id="rId5" Type="http://schemas.openxmlformats.org/officeDocument/2006/relationships/slide" Target="slide228.xml"/><Relationship Id="rId4" Type="http://schemas.openxmlformats.org/officeDocument/2006/relationships/image" Target="../media/image2.emf"/></Relationships>
</file>

<file path=ppt/slides/_rels/slide228.xml.rels><?xml version="1.0" encoding="UTF-8" standalone="yes"?>
<Relationships xmlns="http://schemas.openxmlformats.org/package/2006/relationships"><Relationship Id="rId3" Type="http://schemas.openxmlformats.org/officeDocument/2006/relationships/oleObject" Target="../embeddings/oleObject10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07.xml"/><Relationship Id="rId6" Type="http://schemas.openxmlformats.org/officeDocument/2006/relationships/image" Target="../media/image13.png"/><Relationship Id="rId5" Type="http://schemas.openxmlformats.org/officeDocument/2006/relationships/slide" Target="slide229.xml"/><Relationship Id="rId4" Type="http://schemas.openxmlformats.org/officeDocument/2006/relationships/image" Target="../media/image2.emf"/></Relationships>
</file>

<file path=ppt/slides/_rels/slide229.xml.rels><?xml version="1.0" encoding="UTF-8" standalone="yes"?>
<Relationships xmlns="http://schemas.openxmlformats.org/package/2006/relationships"><Relationship Id="rId3" Type="http://schemas.openxmlformats.org/officeDocument/2006/relationships/oleObject" Target="../embeddings/oleObject10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08.xml"/><Relationship Id="rId6" Type="http://schemas.openxmlformats.org/officeDocument/2006/relationships/image" Target="../media/image13.png"/><Relationship Id="rId5" Type="http://schemas.openxmlformats.org/officeDocument/2006/relationships/slide" Target="slide230.xml"/><Relationship Id="rId4" Type="http://schemas.openxmlformats.org/officeDocument/2006/relationships/image" Target="../media/image2.emf"/></Relationships>
</file>

<file path=ppt/slides/_rels/slide230.xml.rels><?xml version="1.0" encoding="UTF-8" standalone="yes"?>
<Relationships xmlns="http://schemas.openxmlformats.org/package/2006/relationships"><Relationship Id="rId3" Type="http://schemas.openxmlformats.org/officeDocument/2006/relationships/oleObject" Target="../embeddings/oleObject10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09.xml"/><Relationship Id="rId6" Type="http://schemas.openxmlformats.org/officeDocument/2006/relationships/image" Target="../media/image13.png"/><Relationship Id="rId5" Type="http://schemas.openxmlformats.org/officeDocument/2006/relationships/slide" Target="slide231.xml"/><Relationship Id="rId4" Type="http://schemas.openxmlformats.org/officeDocument/2006/relationships/image" Target="../media/image2.emf"/></Relationships>
</file>

<file path=ppt/slides/_rels/slide231.xml.rels><?xml version="1.0" encoding="UTF-8" standalone="yes"?>
<Relationships xmlns="http://schemas.openxmlformats.org/package/2006/relationships"><Relationship Id="rId3" Type="http://schemas.openxmlformats.org/officeDocument/2006/relationships/oleObject" Target="../embeddings/oleObject10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0.xml"/><Relationship Id="rId6" Type="http://schemas.openxmlformats.org/officeDocument/2006/relationships/image" Target="../media/image13.png"/><Relationship Id="rId5" Type="http://schemas.openxmlformats.org/officeDocument/2006/relationships/slide" Target="slide232.xml"/><Relationship Id="rId4" Type="http://schemas.openxmlformats.org/officeDocument/2006/relationships/image" Target="../media/image2.emf"/></Relationships>
</file>

<file path=ppt/slides/_rels/slide232.xml.rels><?xml version="1.0" encoding="UTF-8" standalone="yes"?>
<Relationships xmlns="http://schemas.openxmlformats.org/package/2006/relationships"><Relationship Id="rId3" Type="http://schemas.openxmlformats.org/officeDocument/2006/relationships/oleObject" Target="../embeddings/oleObject10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1.xml"/><Relationship Id="rId6" Type="http://schemas.openxmlformats.org/officeDocument/2006/relationships/image" Target="../media/image13.png"/><Relationship Id="rId5" Type="http://schemas.openxmlformats.org/officeDocument/2006/relationships/slide" Target="slide233.xml"/><Relationship Id="rId4" Type="http://schemas.openxmlformats.org/officeDocument/2006/relationships/image" Target="../media/image2.emf"/></Relationships>
</file>

<file path=ppt/slides/_rels/slide233.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06.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12.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34.xml.rels><?xml version="1.0" encoding="UTF-8" standalone="yes"?>
<Relationships xmlns="http://schemas.openxmlformats.org/package/2006/relationships"><Relationship Id="rId3" Type="http://schemas.openxmlformats.org/officeDocument/2006/relationships/oleObject" Target="../embeddings/oleObject107.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3.xml"/><Relationship Id="rId6" Type="http://schemas.openxmlformats.org/officeDocument/2006/relationships/image" Target="../media/image13.png"/><Relationship Id="rId5" Type="http://schemas.openxmlformats.org/officeDocument/2006/relationships/slide" Target="slide235.xml"/><Relationship Id="rId4" Type="http://schemas.openxmlformats.org/officeDocument/2006/relationships/image" Target="../media/image2.emf"/></Relationships>
</file>

<file path=ppt/slides/_rels/slide235.xml.rels><?xml version="1.0" encoding="UTF-8" standalone="yes"?>
<Relationships xmlns="http://schemas.openxmlformats.org/package/2006/relationships"><Relationship Id="rId3" Type="http://schemas.openxmlformats.org/officeDocument/2006/relationships/oleObject" Target="../embeddings/oleObject10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4.xml"/><Relationship Id="rId6" Type="http://schemas.openxmlformats.org/officeDocument/2006/relationships/image" Target="../media/image13.png"/><Relationship Id="rId5" Type="http://schemas.openxmlformats.org/officeDocument/2006/relationships/slide" Target="slide236.xml"/><Relationship Id="rId4" Type="http://schemas.openxmlformats.org/officeDocument/2006/relationships/image" Target="../media/image2.emf"/></Relationships>
</file>

<file path=ppt/slides/_rels/slide236.xml.rels><?xml version="1.0" encoding="UTF-8" standalone="yes"?>
<Relationships xmlns="http://schemas.openxmlformats.org/package/2006/relationships"><Relationship Id="rId3" Type="http://schemas.openxmlformats.org/officeDocument/2006/relationships/oleObject" Target="../embeddings/oleObject10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5.xml"/><Relationship Id="rId6" Type="http://schemas.openxmlformats.org/officeDocument/2006/relationships/image" Target="../media/image13.png"/><Relationship Id="rId5" Type="http://schemas.openxmlformats.org/officeDocument/2006/relationships/slide" Target="slide237.xml"/><Relationship Id="rId4" Type="http://schemas.openxmlformats.org/officeDocument/2006/relationships/image" Target="../media/image2.emf"/></Relationships>
</file>

<file path=ppt/slides/_rels/slide237.xml.rels><?xml version="1.0" encoding="UTF-8" standalone="yes"?>
<Relationships xmlns="http://schemas.openxmlformats.org/package/2006/relationships"><Relationship Id="rId3" Type="http://schemas.openxmlformats.org/officeDocument/2006/relationships/oleObject" Target="../embeddings/oleObject11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6.xml"/><Relationship Id="rId6" Type="http://schemas.openxmlformats.org/officeDocument/2006/relationships/image" Target="../media/image13.png"/><Relationship Id="rId5" Type="http://schemas.openxmlformats.org/officeDocument/2006/relationships/slide" Target="slide238.xml"/><Relationship Id="rId4" Type="http://schemas.openxmlformats.org/officeDocument/2006/relationships/image" Target="../media/image2.emf"/></Relationships>
</file>

<file path=ppt/slides/_rels/slide238.xml.rels><?xml version="1.0" encoding="UTF-8" standalone="yes"?>
<Relationships xmlns="http://schemas.openxmlformats.org/package/2006/relationships"><Relationship Id="rId3" Type="http://schemas.openxmlformats.org/officeDocument/2006/relationships/oleObject" Target="../embeddings/oleObject11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7.xml"/><Relationship Id="rId6" Type="http://schemas.openxmlformats.org/officeDocument/2006/relationships/image" Target="../media/image13.png"/><Relationship Id="rId5" Type="http://schemas.openxmlformats.org/officeDocument/2006/relationships/slide" Target="slide239.xml"/><Relationship Id="rId4" Type="http://schemas.openxmlformats.org/officeDocument/2006/relationships/image" Target="../media/image2.emf"/></Relationships>
</file>

<file path=ppt/slides/_rels/slide239.xml.rels><?xml version="1.0" encoding="UTF-8" standalone="yes"?>
<Relationships xmlns="http://schemas.openxmlformats.org/package/2006/relationships"><Relationship Id="rId3" Type="http://schemas.openxmlformats.org/officeDocument/2006/relationships/oleObject" Target="../embeddings/oleObject11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8.xml"/><Relationship Id="rId6" Type="http://schemas.openxmlformats.org/officeDocument/2006/relationships/image" Target="../media/image13.png"/><Relationship Id="rId5" Type="http://schemas.openxmlformats.org/officeDocument/2006/relationships/slide" Target="slide240.xml"/><Relationship Id="rId4" Type="http://schemas.openxmlformats.org/officeDocument/2006/relationships/image" Target="../media/image2.emf"/></Relationships>
</file>

<file path=ppt/slides/_rels/slide240.xml.rels><?xml version="1.0" encoding="UTF-8" standalone="yes"?>
<Relationships xmlns="http://schemas.openxmlformats.org/package/2006/relationships"><Relationship Id="rId3" Type="http://schemas.openxmlformats.org/officeDocument/2006/relationships/oleObject" Target="../embeddings/oleObject11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19.xml"/><Relationship Id="rId6" Type="http://schemas.openxmlformats.org/officeDocument/2006/relationships/image" Target="../media/image13.png"/><Relationship Id="rId5" Type="http://schemas.openxmlformats.org/officeDocument/2006/relationships/slide" Target="slide241.xml"/><Relationship Id="rId4" Type="http://schemas.openxmlformats.org/officeDocument/2006/relationships/image" Target="../media/image2.emf"/></Relationships>
</file>

<file path=ppt/slides/_rels/slide241.xml.rels><?xml version="1.0" encoding="UTF-8" standalone="yes"?>
<Relationships xmlns="http://schemas.openxmlformats.org/package/2006/relationships"><Relationship Id="rId3" Type="http://schemas.openxmlformats.org/officeDocument/2006/relationships/oleObject" Target="../embeddings/oleObject11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0.xml"/><Relationship Id="rId6" Type="http://schemas.openxmlformats.org/officeDocument/2006/relationships/image" Target="../media/image13.png"/><Relationship Id="rId5" Type="http://schemas.openxmlformats.org/officeDocument/2006/relationships/slide" Target="slide242.xml"/><Relationship Id="rId4" Type="http://schemas.openxmlformats.org/officeDocument/2006/relationships/image" Target="../media/image2.emf"/></Relationships>
</file>

<file path=ppt/slides/_rels/slide242.xml.rels><?xml version="1.0" encoding="UTF-8" standalone="yes"?>
<Relationships xmlns="http://schemas.openxmlformats.org/package/2006/relationships"><Relationship Id="rId3" Type="http://schemas.openxmlformats.org/officeDocument/2006/relationships/oleObject" Target="../embeddings/oleObject11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1.xml"/><Relationship Id="rId6" Type="http://schemas.openxmlformats.org/officeDocument/2006/relationships/image" Target="../media/image13.png"/><Relationship Id="rId5" Type="http://schemas.openxmlformats.org/officeDocument/2006/relationships/slide" Target="slide243.xml"/><Relationship Id="rId4" Type="http://schemas.openxmlformats.org/officeDocument/2006/relationships/image" Target="../media/image2.emf"/></Relationships>
</file>

<file path=ppt/slides/_rels/slide243.xml.rels><?xml version="1.0" encoding="UTF-8" standalone="yes"?>
<Relationships xmlns="http://schemas.openxmlformats.org/package/2006/relationships"><Relationship Id="rId3" Type="http://schemas.openxmlformats.org/officeDocument/2006/relationships/oleObject" Target="../embeddings/oleObject11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2.xml"/><Relationship Id="rId6" Type="http://schemas.openxmlformats.org/officeDocument/2006/relationships/image" Target="../media/image13.png"/><Relationship Id="rId5" Type="http://schemas.openxmlformats.org/officeDocument/2006/relationships/slide" Target="slide244.xml"/><Relationship Id="rId4" Type="http://schemas.openxmlformats.org/officeDocument/2006/relationships/image" Target="../media/image2.emf"/></Relationships>
</file>

<file path=ppt/slides/_rels/slide244.xml.rels><?xml version="1.0" encoding="UTF-8" standalone="yes"?>
<Relationships xmlns="http://schemas.openxmlformats.org/package/2006/relationships"><Relationship Id="rId3" Type="http://schemas.openxmlformats.org/officeDocument/2006/relationships/oleObject" Target="../embeddings/oleObject117.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3.xml"/><Relationship Id="rId6" Type="http://schemas.openxmlformats.org/officeDocument/2006/relationships/image" Target="../media/image13.png"/><Relationship Id="rId5" Type="http://schemas.openxmlformats.org/officeDocument/2006/relationships/slide" Target="slide245.xml"/><Relationship Id="rId4" Type="http://schemas.openxmlformats.org/officeDocument/2006/relationships/image" Target="../media/image2.emf"/></Relationships>
</file>

<file path=ppt/slides/_rels/slide245.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18.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24.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46.xml.rels><?xml version="1.0" encoding="UTF-8" standalone="yes"?>
<Relationships xmlns="http://schemas.openxmlformats.org/package/2006/relationships"><Relationship Id="rId3" Type="http://schemas.openxmlformats.org/officeDocument/2006/relationships/oleObject" Target="../embeddings/oleObject11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5.xml"/><Relationship Id="rId6" Type="http://schemas.openxmlformats.org/officeDocument/2006/relationships/image" Target="../media/image13.png"/><Relationship Id="rId5" Type="http://schemas.openxmlformats.org/officeDocument/2006/relationships/slide" Target="slide247.xml"/><Relationship Id="rId4" Type="http://schemas.openxmlformats.org/officeDocument/2006/relationships/image" Target="../media/image2.emf"/></Relationships>
</file>

<file path=ppt/slides/_rels/slide247.xml.rels><?xml version="1.0" encoding="UTF-8" standalone="yes"?>
<Relationships xmlns="http://schemas.openxmlformats.org/package/2006/relationships"><Relationship Id="rId3" Type="http://schemas.openxmlformats.org/officeDocument/2006/relationships/oleObject" Target="../embeddings/oleObject12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6.xml"/><Relationship Id="rId6" Type="http://schemas.openxmlformats.org/officeDocument/2006/relationships/image" Target="../media/image13.png"/><Relationship Id="rId5" Type="http://schemas.openxmlformats.org/officeDocument/2006/relationships/slide" Target="slide248.xml"/><Relationship Id="rId4" Type="http://schemas.openxmlformats.org/officeDocument/2006/relationships/image" Target="../media/image2.emf"/></Relationships>
</file>

<file path=ppt/slides/_rels/slide248.xml.rels><?xml version="1.0" encoding="UTF-8" standalone="yes"?>
<Relationships xmlns="http://schemas.openxmlformats.org/package/2006/relationships"><Relationship Id="rId3" Type="http://schemas.openxmlformats.org/officeDocument/2006/relationships/oleObject" Target="../embeddings/oleObject12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7.xml"/><Relationship Id="rId6" Type="http://schemas.openxmlformats.org/officeDocument/2006/relationships/image" Target="../media/image13.png"/><Relationship Id="rId5" Type="http://schemas.openxmlformats.org/officeDocument/2006/relationships/slide" Target="slide249.xml"/><Relationship Id="rId4" Type="http://schemas.openxmlformats.org/officeDocument/2006/relationships/image" Target="../media/image2.emf"/></Relationships>
</file>

<file path=ppt/slides/_rels/slide249.xml.rels><?xml version="1.0" encoding="UTF-8" standalone="yes"?>
<Relationships xmlns="http://schemas.openxmlformats.org/package/2006/relationships"><Relationship Id="rId3" Type="http://schemas.openxmlformats.org/officeDocument/2006/relationships/oleObject" Target="../embeddings/oleObject12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8.xml"/><Relationship Id="rId6" Type="http://schemas.openxmlformats.org/officeDocument/2006/relationships/image" Target="../media/image13.png"/><Relationship Id="rId5" Type="http://schemas.openxmlformats.org/officeDocument/2006/relationships/slide" Target="slide250.xml"/><Relationship Id="rId4" Type="http://schemas.openxmlformats.org/officeDocument/2006/relationships/image" Target="../media/image2.emf"/></Relationships>
</file>

<file path=ppt/slides/_rels/slide250.xml.rels><?xml version="1.0" encoding="UTF-8" standalone="yes"?>
<Relationships xmlns="http://schemas.openxmlformats.org/package/2006/relationships"><Relationship Id="rId3" Type="http://schemas.openxmlformats.org/officeDocument/2006/relationships/oleObject" Target="../embeddings/oleObject12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29.xml"/><Relationship Id="rId6" Type="http://schemas.openxmlformats.org/officeDocument/2006/relationships/image" Target="../media/image13.png"/><Relationship Id="rId5" Type="http://schemas.openxmlformats.org/officeDocument/2006/relationships/slide" Target="slide251.xml"/><Relationship Id="rId4" Type="http://schemas.openxmlformats.org/officeDocument/2006/relationships/image" Target="../media/image2.emf"/></Relationships>
</file>

<file path=ppt/slides/_rels/slide251.xml.rels><?xml version="1.0" encoding="UTF-8" standalone="yes"?>
<Relationships xmlns="http://schemas.openxmlformats.org/package/2006/relationships"><Relationship Id="rId3" Type="http://schemas.openxmlformats.org/officeDocument/2006/relationships/oleObject" Target="../embeddings/oleObject12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0.xml"/><Relationship Id="rId6" Type="http://schemas.openxmlformats.org/officeDocument/2006/relationships/image" Target="../media/image13.png"/><Relationship Id="rId5" Type="http://schemas.openxmlformats.org/officeDocument/2006/relationships/slide" Target="slide252.xml"/><Relationship Id="rId4" Type="http://schemas.openxmlformats.org/officeDocument/2006/relationships/image" Target="../media/image2.emf"/></Relationships>
</file>

<file path=ppt/slides/_rels/slide252.xml.rels><?xml version="1.0" encoding="UTF-8" standalone="yes"?>
<Relationships xmlns="http://schemas.openxmlformats.org/package/2006/relationships"><Relationship Id="rId3" Type="http://schemas.openxmlformats.org/officeDocument/2006/relationships/oleObject" Target="../embeddings/oleObject12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1.xml"/><Relationship Id="rId6" Type="http://schemas.openxmlformats.org/officeDocument/2006/relationships/image" Target="../media/image13.png"/><Relationship Id="rId5" Type="http://schemas.openxmlformats.org/officeDocument/2006/relationships/slide" Target="slide253.xml"/><Relationship Id="rId4" Type="http://schemas.openxmlformats.org/officeDocument/2006/relationships/image" Target="../media/image2.emf"/></Relationships>
</file>

<file path=ppt/slides/_rels/slide253.xml.rels><?xml version="1.0" encoding="UTF-8" standalone="yes"?>
<Relationships xmlns="http://schemas.openxmlformats.org/package/2006/relationships"><Relationship Id="rId3" Type="http://schemas.openxmlformats.org/officeDocument/2006/relationships/oleObject" Target="../embeddings/oleObject12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2.xml"/><Relationship Id="rId6" Type="http://schemas.openxmlformats.org/officeDocument/2006/relationships/image" Target="../media/image13.png"/><Relationship Id="rId5" Type="http://schemas.openxmlformats.org/officeDocument/2006/relationships/slide" Target="slide254.xml"/><Relationship Id="rId4" Type="http://schemas.openxmlformats.org/officeDocument/2006/relationships/image" Target="../media/image2.emf"/></Relationships>
</file>

<file path=ppt/slides/_rels/slide254.xml.rels><?xml version="1.0" encoding="UTF-8" standalone="yes"?>
<Relationships xmlns="http://schemas.openxmlformats.org/package/2006/relationships"><Relationship Id="rId3" Type="http://schemas.openxmlformats.org/officeDocument/2006/relationships/oleObject" Target="../embeddings/oleObject127.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3.xml"/><Relationship Id="rId6" Type="http://schemas.openxmlformats.org/officeDocument/2006/relationships/image" Target="../media/image13.png"/><Relationship Id="rId5" Type="http://schemas.openxmlformats.org/officeDocument/2006/relationships/slide" Target="slide255.xml"/><Relationship Id="rId4" Type="http://schemas.openxmlformats.org/officeDocument/2006/relationships/image" Target="../media/image2.emf"/></Relationships>
</file>

<file path=ppt/slides/_rels/slide255.xml.rels><?xml version="1.0" encoding="UTF-8" standalone="yes"?>
<Relationships xmlns="http://schemas.openxmlformats.org/package/2006/relationships"><Relationship Id="rId3" Type="http://schemas.openxmlformats.org/officeDocument/2006/relationships/oleObject" Target="../embeddings/oleObject12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4.xml"/><Relationship Id="rId6" Type="http://schemas.openxmlformats.org/officeDocument/2006/relationships/image" Target="../media/image13.png"/><Relationship Id="rId5" Type="http://schemas.openxmlformats.org/officeDocument/2006/relationships/slide" Target="slide256.xml"/><Relationship Id="rId4" Type="http://schemas.openxmlformats.org/officeDocument/2006/relationships/image" Target="../media/image2.emf"/></Relationships>
</file>

<file path=ppt/slides/_rels/slide256.xml.rels><?xml version="1.0" encoding="UTF-8" standalone="yes"?>
<Relationships xmlns="http://schemas.openxmlformats.org/package/2006/relationships"><Relationship Id="rId3" Type="http://schemas.openxmlformats.org/officeDocument/2006/relationships/oleObject" Target="../embeddings/oleObject12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5.xml"/><Relationship Id="rId6" Type="http://schemas.openxmlformats.org/officeDocument/2006/relationships/image" Target="../media/image13.png"/><Relationship Id="rId5" Type="http://schemas.openxmlformats.org/officeDocument/2006/relationships/slide" Target="slide257.xml"/><Relationship Id="rId4" Type="http://schemas.openxmlformats.org/officeDocument/2006/relationships/image" Target="../media/image2.emf"/></Relationships>
</file>

<file path=ppt/slides/_rels/slide257.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30.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36.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58.xml.rels><?xml version="1.0" encoding="UTF-8" standalone="yes"?>
<Relationships xmlns="http://schemas.openxmlformats.org/package/2006/relationships"><Relationship Id="rId3" Type="http://schemas.openxmlformats.org/officeDocument/2006/relationships/oleObject" Target="../embeddings/oleObject13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7.xml"/><Relationship Id="rId6" Type="http://schemas.openxmlformats.org/officeDocument/2006/relationships/image" Target="../media/image13.png"/><Relationship Id="rId5" Type="http://schemas.openxmlformats.org/officeDocument/2006/relationships/slide" Target="slide259.xml"/><Relationship Id="rId4" Type="http://schemas.openxmlformats.org/officeDocument/2006/relationships/image" Target="../media/image2.emf"/></Relationships>
</file>

<file path=ppt/slides/_rels/slide259.xml.rels><?xml version="1.0" encoding="UTF-8" standalone="yes"?>
<Relationships xmlns="http://schemas.openxmlformats.org/package/2006/relationships"><Relationship Id="rId3" Type="http://schemas.openxmlformats.org/officeDocument/2006/relationships/oleObject" Target="../embeddings/oleObject13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8.xml"/><Relationship Id="rId6" Type="http://schemas.openxmlformats.org/officeDocument/2006/relationships/image" Target="../media/image13.png"/><Relationship Id="rId5" Type="http://schemas.openxmlformats.org/officeDocument/2006/relationships/slide" Target="slide260.xml"/><Relationship Id="rId4" Type="http://schemas.openxmlformats.org/officeDocument/2006/relationships/image" Target="../media/image2.emf"/></Relationships>
</file>

<file path=ppt/slides/_rels/slide260.xml.rels><?xml version="1.0" encoding="UTF-8" standalone="yes"?>
<Relationships xmlns="http://schemas.openxmlformats.org/package/2006/relationships"><Relationship Id="rId3" Type="http://schemas.openxmlformats.org/officeDocument/2006/relationships/oleObject" Target="../embeddings/oleObject13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39.xml"/><Relationship Id="rId6" Type="http://schemas.openxmlformats.org/officeDocument/2006/relationships/image" Target="../media/image13.png"/><Relationship Id="rId5" Type="http://schemas.openxmlformats.org/officeDocument/2006/relationships/slide" Target="slide261.xml"/><Relationship Id="rId4" Type="http://schemas.openxmlformats.org/officeDocument/2006/relationships/image" Target="../media/image2.emf"/></Relationships>
</file>

<file path=ppt/slides/_rels/slide261.xml.rels><?xml version="1.0" encoding="UTF-8" standalone="yes"?>
<Relationships xmlns="http://schemas.openxmlformats.org/package/2006/relationships"><Relationship Id="rId3" Type="http://schemas.openxmlformats.org/officeDocument/2006/relationships/oleObject" Target="../embeddings/oleObject13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0.xml"/><Relationship Id="rId6" Type="http://schemas.openxmlformats.org/officeDocument/2006/relationships/image" Target="../media/image13.png"/><Relationship Id="rId5" Type="http://schemas.openxmlformats.org/officeDocument/2006/relationships/slide" Target="slide262.xml"/><Relationship Id="rId4" Type="http://schemas.openxmlformats.org/officeDocument/2006/relationships/image" Target="../media/image2.emf"/></Relationships>
</file>

<file path=ppt/slides/_rels/slide262.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35.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41.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63.xml.rels><?xml version="1.0" encoding="UTF-8" standalone="yes"?>
<Relationships xmlns="http://schemas.openxmlformats.org/package/2006/relationships"><Relationship Id="rId3" Type="http://schemas.openxmlformats.org/officeDocument/2006/relationships/oleObject" Target="../embeddings/oleObject13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2.xml"/><Relationship Id="rId6" Type="http://schemas.openxmlformats.org/officeDocument/2006/relationships/image" Target="../media/image13.png"/><Relationship Id="rId5" Type="http://schemas.openxmlformats.org/officeDocument/2006/relationships/slide" Target="slide264.xml"/><Relationship Id="rId4" Type="http://schemas.openxmlformats.org/officeDocument/2006/relationships/image" Target="../media/image2.emf"/></Relationships>
</file>

<file path=ppt/slides/_rels/slide264.xml.rels><?xml version="1.0" encoding="UTF-8" standalone="yes"?>
<Relationships xmlns="http://schemas.openxmlformats.org/package/2006/relationships"><Relationship Id="rId3" Type="http://schemas.openxmlformats.org/officeDocument/2006/relationships/oleObject" Target="../embeddings/oleObject137.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3.xml"/><Relationship Id="rId6" Type="http://schemas.openxmlformats.org/officeDocument/2006/relationships/image" Target="../media/image13.png"/><Relationship Id="rId5" Type="http://schemas.openxmlformats.org/officeDocument/2006/relationships/slide" Target="slide265.xml"/><Relationship Id="rId4" Type="http://schemas.openxmlformats.org/officeDocument/2006/relationships/image" Target="../media/image2.emf"/></Relationships>
</file>

<file path=ppt/slides/_rels/slide265.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38.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44.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66.xml.rels><?xml version="1.0" encoding="UTF-8" standalone="yes"?>
<Relationships xmlns="http://schemas.openxmlformats.org/package/2006/relationships"><Relationship Id="rId3" Type="http://schemas.openxmlformats.org/officeDocument/2006/relationships/oleObject" Target="../embeddings/oleObject13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5.xml"/><Relationship Id="rId6" Type="http://schemas.openxmlformats.org/officeDocument/2006/relationships/image" Target="../media/image13.png"/><Relationship Id="rId5" Type="http://schemas.openxmlformats.org/officeDocument/2006/relationships/slide" Target="slide267.xml"/><Relationship Id="rId4" Type="http://schemas.openxmlformats.org/officeDocument/2006/relationships/image" Target="../media/image2.emf"/></Relationships>
</file>

<file path=ppt/slides/_rels/slide267.xml.rels><?xml version="1.0" encoding="UTF-8" standalone="yes"?>
<Relationships xmlns="http://schemas.openxmlformats.org/package/2006/relationships"><Relationship Id="rId3" Type="http://schemas.openxmlformats.org/officeDocument/2006/relationships/oleObject" Target="../embeddings/oleObject14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6.xml"/><Relationship Id="rId6" Type="http://schemas.openxmlformats.org/officeDocument/2006/relationships/image" Target="../media/image13.png"/><Relationship Id="rId5" Type="http://schemas.openxmlformats.org/officeDocument/2006/relationships/slide" Target="slide268.xml"/><Relationship Id="rId4" Type="http://schemas.openxmlformats.org/officeDocument/2006/relationships/image" Target="../media/image2.emf"/></Relationships>
</file>

<file path=ppt/slides/_rels/slide268.xml.rels><?xml version="1.0" encoding="UTF-8" standalone="yes"?>
<Relationships xmlns="http://schemas.openxmlformats.org/package/2006/relationships"><Relationship Id="rId3" Type="http://schemas.openxmlformats.org/officeDocument/2006/relationships/oleObject" Target="../embeddings/oleObject14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7.xml"/><Relationship Id="rId6" Type="http://schemas.openxmlformats.org/officeDocument/2006/relationships/image" Target="../media/image13.png"/><Relationship Id="rId5" Type="http://schemas.openxmlformats.org/officeDocument/2006/relationships/slide" Target="slide269.xml"/><Relationship Id="rId4" Type="http://schemas.openxmlformats.org/officeDocument/2006/relationships/image" Target="../media/image2.emf"/></Relationships>
</file>

<file path=ppt/slides/_rels/slide269.xml.rels><?xml version="1.0" encoding="UTF-8" standalone="yes"?>
<Relationships xmlns="http://schemas.openxmlformats.org/package/2006/relationships"><Relationship Id="rId3" Type="http://schemas.openxmlformats.org/officeDocument/2006/relationships/oleObject" Target="../embeddings/oleObject14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8.xml"/><Relationship Id="rId6" Type="http://schemas.openxmlformats.org/officeDocument/2006/relationships/image" Target="../media/image13.png"/><Relationship Id="rId5" Type="http://schemas.openxmlformats.org/officeDocument/2006/relationships/slide" Target="slide270.xml"/><Relationship Id="rId4" Type="http://schemas.openxmlformats.org/officeDocument/2006/relationships/image" Target="../media/image2.emf"/></Relationships>
</file>

<file path=ppt/slides/_rels/slide270.xml.rels><?xml version="1.0" encoding="UTF-8" standalone="yes"?>
<Relationships xmlns="http://schemas.openxmlformats.org/package/2006/relationships"><Relationship Id="rId3" Type="http://schemas.openxmlformats.org/officeDocument/2006/relationships/oleObject" Target="../embeddings/oleObject14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49.xml"/><Relationship Id="rId6" Type="http://schemas.openxmlformats.org/officeDocument/2006/relationships/image" Target="../media/image13.png"/><Relationship Id="rId5" Type="http://schemas.openxmlformats.org/officeDocument/2006/relationships/slide" Target="slide271.xml"/><Relationship Id="rId4" Type="http://schemas.openxmlformats.org/officeDocument/2006/relationships/image" Target="../media/image2.emf"/></Relationships>
</file>

<file path=ppt/slides/_rels/slide271.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44.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50.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72.xml.rels><?xml version="1.0" encoding="UTF-8" standalone="yes"?>
<Relationships xmlns="http://schemas.openxmlformats.org/package/2006/relationships"><Relationship Id="rId3" Type="http://schemas.openxmlformats.org/officeDocument/2006/relationships/oleObject" Target="../embeddings/oleObject14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51.xml"/><Relationship Id="rId6" Type="http://schemas.openxmlformats.org/officeDocument/2006/relationships/image" Target="../media/image13.png"/><Relationship Id="rId5" Type="http://schemas.openxmlformats.org/officeDocument/2006/relationships/slide" Target="slide273.xml"/><Relationship Id="rId4" Type="http://schemas.openxmlformats.org/officeDocument/2006/relationships/image" Target="../media/image2.emf"/></Relationships>
</file>

<file path=ppt/slides/_rels/slide273.xml.rels><?xml version="1.0" encoding="UTF-8" standalone="yes"?>
<Relationships xmlns="http://schemas.openxmlformats.org/package/2006/relationships"><Relationship Id="rId3" Type="http://schemas.openxmlformats.org/officeDocument/2006/relationships/oleObject" Target="../embeddings/oleObject14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52.xml"/><Relationship Id="rId6" Type="http://schemas.openxmlformats.org/officeDocument/2006/relationships/image" Target="../media/image13.png"/><Relationship Id="rId5" Type="http://schemas.openxmlformats.org/officeDocument/2006/relationships/slide" Target="slide274.xml"/><Relationship Id="rId4" Type="http://schemas.openxmlformats.org/officeDocument/2006/relationships/image" Target="../media/image2.emf"/></Relationships>
</file>

<file path=ppt/slides/_rels/slide274.xml.rels><?xml version="1.0" encoding="UTF-8" standalone="yes"?>
<Relationships xmlns="http://schemas.openxmlformats.org/package/2006/relationships"><Relationship Id="rId3" Type="http://schemas.openxmlformats.org/officeDocument/2006/relationships/oleObject" Target="../embeddings/oleObject147.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53.xml"/><Relationship Id="rId6" Type="http://schemas.openxmlformats.org/officeDocument/2006/relationships/image" Target="../media/image13.png"/><Relationship Id="rId5" Type="http://schemas.openxmlformats.org/officeDocument/2006/relationships/slide" Target="slide275.xml"/><Relationship Id="rId4" Type="http://schemas.openxmlformats.org/officeDocument/2006/relationships/image" Target="../media/image2.emf"/></Relationships>
</file>

<file path=ppt/slides/_rels/slide275.xml.rels><?xml version="1.0" encoding="UTF-8" standalone="yes"?>
<Relationships xmlns="http://schemas.openxmlformats.org/package/2006/relationships"><Relationship Id="rId3" Type="http://schemas.openxmlformats.org/officeDocument/2006/relationships/oleObject" Target="../embeddings/oleObject14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54.xml"/><Relationship Id="rId6" Type="http://schemas.openxmlformats.org/officeDocument/2006/relationships/image" Target="../media/image13.png"/><Relationship Id="rId5" Type="http://schemas.openxmlformats.org/officeDocument/2006/relationships/slide" Target="slide276.xml"/><Relationship Id="rId4" Type="http://schemas.openxmlformats.org/officeDocument/2006/relationships/image" Target="../media/image2.emf"/></Relationships>
</file>

<file path=ppt/slides/_rels/slide276.xml.rels><?xml version="1.0" encoding="UTF-8" standalone="yes"?>
<Relationships xmlns="http://schemas.openxmlformats.org/package/2006/relationships"><Relationship Id="rId3" Type="http://schemas.openxmlformats.org/officeDocument/2006/relationships/oleObject" Target="../embeddings/oleObject14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55.xml"/><Relationship Id="rId6" Type="http://schemas.openxmlformats.org/officeDocument/2006/relationships/image" Target="../media/image13.png"/><Relationship Id="rId5" Type="http://schemas.openxmlformats.org/officeDocument/2006/relationships/slide" Target="slide277.xml"/><Relationship Id="rId4" Type="http://schemas.openxmlformats.org/officeDocument/2006/relationships/image" Target="../media/image2.emf"/></Relationships>
</file>

<file path=ppt/slides/_rels/slide277.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50.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56.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78.xml.rels><?xml version="1.0" encoding="UTF-8" standalone="yes"?>
<Relationships xmlns="http://schemas.openxmlformats.org/package/2006/relationships"><Relationship Id="rId3" Type="http://schemas.openxmlformats.org/officeDocument/2006/relationships/oleObject" Target="../embeddings/oleObject15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57.xml"/><Relationship Id="rId6" Type="http://schemas.openxmlformats.org/officeDocument/2006/relationships/image" Target="../media/image13.png"/><Relationship Id="rId5" Type="http://schemas.openxmlformats.org/officeDocument/2006/relationships/slide" Target="slide279.xml"/><Relationship Id="rId4" Type="http://schemas.openxmlformats.org/officeDocument/2006/relationships/image" Target="../media/image2.emf"/></Relationships>
</file>

<file path=ppt/slides/_rels/slide279.xml.rels><?xml version="1.0" encoding="UTF-8" standalone="yes"?>
<Relationships xmlns="http://schemas.openxmlformats.org/package/2006/relationships"><Relationship Id="rId3" Type="http://schemas.openxmlformats.org/officeDocument/2006/relationships/oleObject" Target="../embeddings/oleObject15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58.xml"/><Relationship Id="rId6" Type="http://schemas.openxmlformats.org/officeDocument/2006/relationships/image" Target="../media/image13.png"/><Relationship Id="rId5" Type="http://schemas.openxmlformats.org/officeDocument/2006/relationships/slide" Target="slide280.xml"/><Relationship Id="rId4" Type="http://schemas.openxmlformats.org/officeDocument/2006/relationships/image" Target="../media/image2.emf"/></Relationships>
</file>

<file path=ppt/slides/_rels/slide280.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53.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59.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81.xml.rels><?xml version="1.0" encoding="UTF-8" standalone="yes"?>
<Relationships xmlns="http://schemas.openxmlformats.org/package/2006/relationships"><Relationship Id="rId3" Type="http://schemas.openxmlformats.org/officeDocument/2006/relationships/oleObject" Target="../embeddings/oleObject15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60.xml"/><Relationship Id="rId6" Type="http://schemas.openxmlformats.org/officeDocument/2006/relationships/image" Target="../media/image13.png"/><Relationship Id="rId5" Type="http://schemas.openxmlformats.org/officeDocument/2006/relationships/slide" Target="slide282.xml"/><Relationship Id="rId4" Type="http://schemas.openxmlformats.org/officeDocument/2006/relationships/image" Target="../media/image2.emf"/></Relationships>
</file>

<file path=ppt/slides/_rels/slide282.xml.rels><?xml version="1.0" encoding="UTF-8" standalone="yes"?>
<Relationships xmlns="http://schemas.openxmlformats.org/package/2006/relationships"><Relationship Id="rId3" Type="http://schemas.openxmlformats.org/officeDocument/2006/relationships/oleObject" Target="../embeddings/oleObject15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61.xml"/><Relationship Id="rId6" Type="http://schemas.openxmlformats.org/officeDocument/2006/relationships/image" Target="../media/image13.png"/><Relationship Id="rId5" Type="http://schemas.openxmlformats.org/officeDocument/2006/relationships/slide" Target="slide283.xml"/><Relationship Id="rId4" Type="http://schemas.openxmlformats.org/officeDocument/2006/relationships/image" Target="../media/image2.emf"/></Relationships>
</file>

<file path=ppt/slides/_rels/slide283.xml.rels><?xml version="1.0" encoding="UTF-8" standalone="yes"?>
<Relationships xmlns="http://schemas.openxmlformats.org/package/2006/relationships"><Relationship Id="rId3" Type="http://schemas.openxmlformats.org/officeDocument/2006/relationships/oleObject" Target="../embeddings/oleObject15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62.xml"/><Relationship Id="rId6" Type="http://schemas.openxmlformats.org/officeDocument/2006/relationships/image" Target="../media/image13.png"/><Relationship Id="rId5" Type="http://schemas.openxmlformats.org/officeDocument/2006/relationships/slide" Target="slide284.xml"/><Relationship Id="rId4" Type="http://schemas.openxmlformats.org/officeDocument/2006/relationships/image" Target="../media/image2.emf"/></Relationships>
</file>

<file path=ppt/slides/_rels/slide284.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57.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63.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85.xml.rels><?xml version="1.0" encoding="UTF-8" standalone="yes"?>
<Relationships xmlns="http://schemas.openxmlformats.org/package/2006/relationships"><Relationship Id="rId3" Type="http://schemas.openxmlformats.org/officeDocument/2006/relationships/oleObject" Target="../embeddings/oleObject15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64.xml"/><Relationship Id="rId6" Type="http://schemas.openxmlformats.org/officeDocument/2006/relationships/image" Target="../media/image13.png"/><Relationship Id="rId5" Type="http://schemas.openxmlformats.org/officeDocument/2006/relationships/slide" Target="slide286.xml"/><Relationship Id="rId4" Type="http://schemas.openxmlformats.org/officeDocument/2006/relationships/image" Target="../media/image2.emf"/></Relationships>
</file>

<file path=ppt/slides/_rels/slide286.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59.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65.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87.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60.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66.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88.xml.rels><?xml version="1.0" encoding="UTF-8" standalone="yes"?>
<Relationships xmlns="http://schemas.openxmlformats.org/package/2006/relationships"><Relationship Id="rId3" Type="http://schemas.openxmlformats.org/officeDocument/2006/relationships/oleObject" Target="../embeddings/oleObject16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67.xml"/><Relationship Id="rId6" Type="http://schemas.openxmlformats.org/officeDocument/2006/relationships/image" Target="../media/image13.png"/><Relationship Id="rId5" Type="http://schemas.openxmlformats.org/officeDocument/2006/relationships/slide" Target="slide289.xml"/><Relationship Id="rId4" Type="http://schemas.openxmlformats.org/officeDocument/2006/relationships/image" Target="../media/image2.emf"/></Relationships>
</file>

<file path=ppt/slides/_rels/slide289.xml.rels><?xml version="1.0" encoding="UTF-8" standalone="yes"?>
<Relationships xmlns="http://schemas.openxmlformats.org/package/2006/relationships"><Relationship Id="rId3" Type="http://schemas.openxmlformats.org/officeDocument/2006/relationships/oleObject" Target="../embeddings/oleObject16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68.xml"/><Relationship Id="rId6" Type="http://schemas.openxmlformats.org/officeDocument/2006/relationships/image" Target="../media/image13.png"/><Relationship Id="rId5" Type="http://schemas.openxmlformats.org/officeDocument/2006/relationships/slide" Target="slide290.xml"/><Relationship Id="rId4" Type="http://schemas.openxmlformats.org/officeDocument/2006/relationships/image" Target="../media/image2.emf"/></Relationships>
</file>

<file path=ppt/slides/_rels/slide290.xml.rels><?xml version="1.0" encoding="UTF-8" standalone="yes"?>
<Relationships xmlns="http://schemas.openxmlformats.org/package/2006/relationships"><Relationship Id="rId3" Type="http://schemas.openxmlformats.org/officeDocument/2006/relationships/oleObject" Target="../embeddings/oleObject16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69.xml"/><Relationship Id="rId6" Type="http://schemas.openxmlformats.org/officeDocument/2006/relationships/image" Target="../media/image13.png"/><Relationship Id="rId5" Type="http://schemas.openxmlformats.org/officeDocument/2006/relationships/slide" Target="slide291.xml"/><Relationship Id="rId4" Type="http://schemas.openxmlformats.org/officeDocument/2006/relationships/image" Target="../media/image2.emf"/></Relationships>
</file>

<file path=ppt/slides/_rels/slide291.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64.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70.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92.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65.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71.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93.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66.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72.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94.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67.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73.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95.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68.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74.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96.xml.rels><?xml version="1.0" encoding="UTF-8" standalone="yes"?>
<Relationships xmlns="http://schemas.openxmlformats.org/package/2006/relationships"><Relationship Id="rId3" Type="http://schemas.openxmlformats.org/officeDocument/2006/relationships/oleObject" Target="../embeddings/oleObject16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75.xml"/><Relationship Id="rId6" Type="http://schemas.openxmlformats.org/officeDocument/2006/relationships/image" Target="../media/image13.png"/><Relationship Id="rId5" Type="http://schemas.openxmlformats.org/officeDocument/2006/relationships/slide" Target="slide297.xml"/><Relationship Id="rId4" Type="http://schemas.openxmlformats.org/officeDocument/2006/relationships/image" Target="../media/image2.emf"/></Relationships>
</file>

<file path=ppt/slides/_rels/slide297.xml.rels><?xml version="1.0" encoding="UTF-8" standalone="yes"?>
<Relationships xmlns="http://schemas.openxmlformats.org/package/2006/relationships"><Relationship Id="rId3" Type="http://schemas.openxmlformats.org/officeDocument/2006/relationships/oleObject" Target="../embeddings/oleObject17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76.xml"/><Relationship Id="rId6" Type="http://schemas.openxmlformats.org/officeDocument/2006/relationships/image" Target="../media/image13.png"/><Relationship Id="rId5" Type="http://schemas.openxmlformats.org/officeDocument/2006/relationships/slide" Target="slide298.xml"/><Relationship Id="rId4" Type="http://schemas.openxmlformats.org/officeDocument/2006/relationships/image" Target="../media/image2.emf"/></Relationships>
</file>

<file path=ppt/slides/_rels/slide298.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71.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77.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299.xml.rels><?xml version="1.0" encoding="UTF-8" standalone="yes"?>
<Relationships xmlns="http://schemas.openxmlformats.org/package/2006/relationships"><Relationship Id="rId3" Type="http://schemas.openxmlformats.org/officeDocument/2006/relationships/oleObject" Target="../embeddings/oleObject172.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78.xml"/><Relationship Id="rId6" Type="http://schemas.openxmlformats.org/officeDocument/2006/relationships/image" Target="../media/image13.png"/><Relationship Id="rId5" Type="http://schemas.openxmlformats.org/officeDocument/2006/relationships/slide" Target="slide300.xml"/><Relationship Id="rId4" Type="http://schemas.openxmlformats.org/officeDocument/2006/relationships/image" Target="../media/image2.emf"/></Relationships>
</file>

<file path=ppt/slides/_rels/slide300.xml.rels><?xml version="1.0" encoding="UTF-8" standalone="yes"?>
<Relationships xmlns="http://schemas.openxmlformats.org/package/2006/relationships"><Relationship Id="rId3" Type="http://schemas.openxmlformats.org/officeDocument/2006/relationships/oleObject" Target="../embeddings/oleObject173.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79.xml"/><Relationship Id="rId6" Type="http://schemas.openxmlformats.org/officeDocument/2006/relationships/image" Target="../media/image13.png"/><Relationship Id="rId5" Type="http://schemas.openxmlformats.org/officeDocument/2006/relationships/slide" Target="slide301.xml"/><Relationship Id="rId4" Type="http://schemas.openxmlformats.org/officeDocument/2006/relationships/image" Target="../media/image2.emf"/></Relationships>
</file>

<file path=ppt/slides/_rels/slide301.xml.rels><?xml version="1.0" encoding="UTF-8" standalone="yes"?>
<Relationships xmlns="http://schemas.openxmlformats.org/package/2006/relationships"><Relationship Id="rId3" Type="http://schemas.openxmlformats.org/officeDocument/2006/relationships/oleObject" Target="../embeddings/oleObject174.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80.xml"/><Relationship Id="rId6" Type="http://schemas.openxmlformats.org/officeDocument/2006/relationships/image" Target="../media/image13.png"/><Relationship Id="rId5" Type="http://schemas.openxmlformats.org/officeDocument/2006/relationships/slide" Target="slide302.xml"/><Relationship Id="rId4" Type="http://schemas.openxmlformats.org/officeDocument/2006/relationships/image" Target="../media/image2.emf"/></Relationships>
</file>

<file path=ppt/slides/_rels/slide302.xml.rels><?xml version="1.0" encoding="UTF-8" standalone="yes"?>
<Relationships xmlns="http://schemas.openxmlformats.org/package/2006/relationships"><Relationship Id="rId3" Type="http://schemas.openxmlformats.org/officeDocument/2006/relationships/oleObject" Target="../embeddings/oleObject175.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81.xml"/><Relationship Id="rId6" Type="http://schemas.openxmlformats.org/officeDocument/2006/relationships/image" Target="../media/image13.png"/><Relationship Id="rId5" Type="http://schemas.openxmlformats.org/officeDocument/2006/relationships/slide" Target="slide303.xml"/><Relationship Id="rId4" Type="http://schemas.openxmlformats.org/officeDocument/2006/relationships/image" Target="../media/image2.emf"/></Relationships>
</file>

<file path=ppt/slides/_rels/slide303.xml.rels><?xml version="1.0" encoding="UTF-8" standalone="yes"?>
<Relationships xmlns="http://schemas.openxmlformats.org/package/2006/relationships"><Relationship Id="rId3" Type="http://schemas.openxmlformats.org/officeDocument/2006/relationships/oleObject" Target="../embeddings/oleObject17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82.xml"/><Relationship Id="rId6" Type="http://schemas.openxmlformats.org/officeDocument/2006/relationships/image" Target="../media/image13.png"/><Relationship Id="rId5" Type="http://schemas.openxmlformats.org/officeDocument/2006/relationships/slide" Target="slide304.xml"/><Relationship Id="rId4" Type="http://schemas.openxmlformats.org/officeDocument/2006/relationships/image" Target="../media/image2.emf"/></Relationships>
</file>

<file path=ppt/slides/_rels/slide304.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77.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83.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05.xml.rels><?xml version="1.0" encoding="UTF-8" standalone="yes"?>
<Relationships xmlns="http://schemas.openxmlformats.org/package/2006/relationships"><Relationship Id="rId3" Type="http://schemas.openxmlformats.org/officeDocument/2006/relationships/oleObject" Target="../embeddings/oleObject17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84.xml"/><Relationship Id="rId6" Type="http://schemas.openxmlformats.org/officeDocument/2006/relationships/image" Target="../media/image13.png"/><Relationship Id="rId5" Type="http://schemas.openxmlformats.org/officeDocument/2006/relationships/slide" Target="slide306.xml"/><Relationship Id="rId4" Type="http://schemas.openxmlformats.org/officeDocument/2006/relationships/image" Target="../media/image2.emf"/></Relationships>
</file>

<file path=ppt/slides/_rels/slide306.xml.rels><?xml version="1.0" encoding="UTF-8" standalone="yes"?>
<Relationships xmlns="http://schemas.openxmlformats.org/package/2006/relationships"><Relationship Id="rId3" Type="http://schemas.openxmlformats.org/officeDocument/2006/relationships/oleObject" Target="../embeddings/oleObject17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85.xml"/><Relationship Id="rId6" Type="http://schemas.openxmlformats.org/officeDocument/2006/relationships/image" Target="../media/image13.png"/><Relationship Id="rId5" Type="http://schemas.openxmlformats.org/officeDocument/2006/relationships/slide" Target="slide307.xml"/><Relationship Id="rId4" Type="http://schemas.openxmlformats.org/officeDocument/2006/relationships/image" Target="../media/image2.emf"/></Relationships>
</file>

<file path=ppt/slides/_rels/slide307.xml.rels><?xml version="1.0" encoding="UTF-8" standalone="yes"?>
<Relationships xmlns="http://schemas.openxmlformats.org/package/2006/relationships"><Relationship Id="rId3" Type="http://schemas.openxmlformats.org/officeDocument/2006/relationships/oleObject" Target="../embeddings/oleObject18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86.xml"/><Relationship Id="rId6" Type="http://schemas.openxmlformats.org/officeDocument/2006/relationships/image" Target="../media/image13.png"/><Relationship Id="rId5" Type="http://schemas.openxmlformats.org/officeDocument/2006/relationships/slide" Target="slide308.xml"/><Relationship Id="rId4" Type="http://schemas.openxmlformats.org/officeDocument/2006/relationships/image" Target="../media/image2.emf"/></Relationships>
</file>

<file path=ppt/slides/_rels/slide308.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81.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87.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09.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82.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88.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10.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83.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89.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11.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84.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90.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12.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85.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91.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13.xml.rels><?xml version="1.0" encoding="UTF-8" standalone="yes"?>
<Relationships xmlns="http://schemas.openxmlformats.org/package/2006/relationships"><Relationship Id="rId3" Type="http://schemas.openxmlformats.org/officeDocument/2006/relationships/oleObject" Target="../embeddings/oleObject186.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92.xml"/><Relationship Id="rId6" Type="http://schemas.openxmlformats.org/officeDocument/2006/relationships/image" Target="../media/image13.png"/><Relationship Id="rId5" Type="http://schemas.openxmlformats.org/officeDocument/2006/relationships/slide" Target="slide314.xml"/><Relationship Id="rId4" Type="http://schemas.openxmlformats.org/officeDocument/2006/relationships/image" Target="../media/image2.emf"/></Relationships>
</file>

<file path=ppt/slides/_rels/slide314.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87.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93.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15.xml.rels><?xml version="1.0" encoding="UTF-8" standalone="yes"?>
<Relationships xmlns="http://schemas.openxmlformats.org/package/2006/relationships"><Relationship Id="rId3" Type="http://schemas.openxmlformats.org/officeDocument/2006/relationships/oleObject" Target="../embeddings/oleObject188.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94.xml"/><Relationship Id="rId6" Type="http://schemas.openxmlformats.org/officeDocument/2006/relationships/image" Target="../media/image13.png"/><Relationship Id="rId5" Type="http://schemas.openxmlformats.org/officeDocument/2006/relationships/slide" Target="slide316.xml"/><Relationship Id="rId4" Type="http://schemas.openxmlformats.org/officeDocument/2006/relationships/image" Target="../media/image2.emf"/></Relationships>
</file>

<file path=ppt/slides/_rels/slide316.xml.rels><?xml version="1.0" encoding="UTF-8" standalone="yes"?>
<Relationships xmlns="http://schemas.openxmlformats.org/package/2006/relationships"><Relationship Id="rId3" Type="http://schemas.openxmlformats.org/officeDocument/2006/relationships/oleObject" Target="../embeddings/oleObject189.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95.xml"/><Relationship Id="rId6" Type="http://schemas.openxmlformats.org/officeDocument/2006/relationships/image" Target="../media/image13.png"/><Relationship Id="rId5" Type="http://schemas.openxmlformats.org/officeDocument/2006/relationships/slide" Target="slide317.xml"/><Relationship Id="rId4" Type="http://schemas.openxmlformats.org/officeDocument/2006/relationships/image" Target="../media/image2.emf"/></Relationships>
</file>

<file path=ppt/slides/_rels/slide317.xml.rels><?xml version="1.0" encoding="UTF-8" standalone="yes"?>
<Relationships xmlns="http://schemas.openxmlformats.org/package/2006/relationships"><Relationship Id="rId3" Type="http://schemas.openxmlformats.org/officeDocument/2006/relationships/oleObject" Target="../embeddings/oleObject190.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96.xml"/><Relationship Id="rId6" Type="http://schemas.openxmlformats.org/officeDocument/2006/relationships/image" Target="../media/image13.png"/><Relationship Id="rId5" Type="http://schemas.openxmlformats.org/officeDocument/2006/relationships/slide" Target="slide318.xml"/><Relationship Id="rId4" Type="http://schemas.openxmlformats.org/officeDocument/2006/relationships/image" Target="../media/image2.emf"/></Relationships>
</file>

<file path=ppt/slides/_rels/slide318.xml.rels><?xml version="1.0" encoding="UTF-8" standalone="yes"?>
<Relationships xmlns="http://schemas.openxmlformats.org/package/2006/relationships"><Relationship Id="rId3" Type="http://schemas.openxmlformats.org/officeDocument/2006/relationships/oleObject" Target="../embeddings/oleObject191.bin"/><Relationship Id="rId7" Type="http://schemas.openxmlformats.org/officeDocument/2006/relationships/image" Target="../media/image14.svg"/><Relationship Id="rId2" Type="http://schemas.openxmlformats.org/officeDocument/2006/relationships/slideLayout" Target="../slideLayouts/slideLayout7.xml"/><Relationship Id="rId1" Type="http://schemas.openxmlformats.org/officeDocument/2006/relationships/tags" Target="../tags/tag797.xml"/><Relationship Id="rId6" Type="http://schemas.openxmlformats.org/officeDocument/2006/relationships/image" Target="../media/image13.png"/><Relationship Id="rId5" Type="http://schemas.openxmlformats.org/officeDocument/2006/relationships/slide" Target="slide319.xml"/><Relationship Id="rId4" Type="http://schemas.openxmlformats.org/officeDocument/2006/relationships/image" Target="../media/image2.emf"/></Relationships>
</file>

<file path=ppt/slides/_rels/slide319.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oleObject" Target="../embeddings/oleObject192.bin"/><Relationship Id="rId7" Type="http://schemas.openxmlformats.org/officeDocument/2006/relationships/image" Target="../media/image17.svg"/><Relationship Id="rId2" Type="http://schemas.openxmlformats.org/officeDocument/2006/relationships/slideLayout" Target="../slideLayouts/slideLayout7.xml"/><Relationship Id="rId1" Type="http://schemas.openxmlformats.org/officeDocument/2006/relationships/tags" Target="../tags/tag798.xml"/><Relationship Id="rId6" Type="http://schemas.openxmlformats.org/officeDocument/2006/relationships/image" Target="../media/image16.png"/><Relationship Id="rId5" Type="http://schemas.openxmlformats.org/officeDocument/2006/relationships/slide" Target="slide199.xml"/><Relationship Id="rId4" Type="http://schemas.openxmlformats.org/officeDocument/2006/relationships/image" Target="../media/image2.emf"/><Relationship Id="rId9" Type="http://schemas.openxmlformats.org/officeDocument/2006/relationships/image" Target="../media/image107.svg"/></Relationships>
</file>

<file path=ppt/slides/_rels/slide320.xml.rels><?xml version="1.0" encoding="UTF-8" standalone="yes"?>
<Relationships xmlns="http://schemas.openxmlformats.org/package/2006/relationships"><Relationship Id="rId3" Type="http://schemas.openxmlformats.org/officeDocument/2006/relationships/slide" Target="slide35.xml"/><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158.png"/><Relationship Id="rId5" Type="http://schemas.openxmlformats.org/officeDocument/2006/relationships/image" Target="../media/image17.svg"/><Relationship Id="rId4" Type="http://schemas.openxmlformats.org/officeDocument/2006/relationships/image" Target="../media/image16.png"/></Relationships>
</file>

<file path=ppt/slides/_rels/slide32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5.xml"/><Relationship Id="rId1" Type="http://schemas.openxmlformats.org/officeDocument/2006/relationships/slideLayout" Target="../slideLayouts/slideLayout7.xml"/><Relationship Id="rId4" Type="http://schemas.openxmlformats.org/officeDocument/2006/relationships/image" Target="../media/image17.svg"/></Relationships>
</file>

<file path=ppt/slides/_rels/slide32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5.xml"/><Relationship Id="rId1" Type="http://schemas.openxmlformats.org/officeDocument/2006/relationships/slideLayout" Target="../slideLayouts/slideLayout7.xml"/><Relationship Id="rId4" Type="http://schemas.openxmlformats.org/officeDocument/2006/relationships/image" Target="../media/image17.svg"/></Relationships>
</file>

<file path=ppt/slides/_rels/slide32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5.xml"/><Relationship Id="rId1" Type="http://schemas.openxmlformats.org/officeDocument/2006/relationships/slideLayout" Target="../slideLayouts/slideLayout7.xml"/><Relationship Id="rId4" Type="http://schemas.openxmlformats.org/officeDocument/2006/relationships/image" Target="../media/image17.svg"/></Relationships>
</file>

<file path=ppt/slides/_rels/slide3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5.xml"/><Relationship Id="rId1" Type="http://schemas.openxmlformats.org/officeDocument/2006/relationships/slideLayout" Target="../slideLayouts/slideLayout7.xml"/><Relationship Id="rId4" Type="http://schemas.openxmlformats.org/officeDocument/2006/relationships/image" Target="../media/image17.svg"/></Relationships>
</file>

<file path=ppt/slides/_rels/slide32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5.xml"/><Relationship Id="rId1" Type="http://schemas.openxmlformats.org/officeDocument/2006/relationships/slideLayout" Target="../slideLayouts/slideLayout7.xml"/><Relationship Id="rId4" Type="http://schemas.openxmlformats.org/officeDocument/2006/relationships/image" Target="../media/image17.svg"/></Relationships>
</file>

<file path=ppt/slides/_rels/slide3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159.png"/><Relationship Id="rId1" Type="http://schemas.openxmlformats.org/officeDocument/2006/relationships/slideLayout" Target="../slideLayouts/slideLayout7.xml"/><Relationship Id="rId5" Type="http://schemas.openxmlformats.org/officeDocument/2006/relationships/image" Target="../media/image7.svg"/><Relationship Id="rId4" Type="http://schemas.openxmlformats.org/officeDocument/2006/relationships/image" Target="../media/image6.png"/></Relationships>
</file>

<file path=ppt/slides/_rels/slide32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9.png"/><Relationship Id="rId1" Type="http://schemas.openxmlformats.org/officeDocument/2006/relationships/slideLayout" Target="../slideLayouts/slideLayout7.xml"/><Relationship Id="rId5" Type="http://schemas.openxmlformats.org/officeDocument/2006/relationships/image" Target="../media/image7.svg"/><Relationship Id="rId4" Type="http://schemas.openxmlformats.org/officeDocument/2006/relationships/image" Target="../media/image6.png"/></Relationships>
</file>

<file path=ppt/slides/_rels/slide370.xml.rels><?xml version="1.0" encoding="UTF-8" standalone="yes"?>
<Relationships xmlns="http://schemas.openxmlformats.org/package/2006/relationships"><Relationship Id="rId8" Type="http://schemas.openxmlformats.org/officeDocument/2006/relationships/image" Target="../media/image48.png"/><Relationship Id="rId13" Type="http://schemas.openxmlformats.org/officeDocument/2006/relationships/image" Target="../media/image49.png"/><Relationship Id="rId18" Type="http://schemas.openxmlformats.org/officeDocument/2006/relationships/slide" Target="slide1580.xml"/><Relationship Id="rId3" Type="http://schemas.openxmlformats.org/officeDocument/2006/relationships/slide" Target="slide1550.xml"/><Relationship Id="rId21" Type="http://schemas.openxmlformats.org/officeDocument/2006/relationships/image" Target="../media/image6.png"/><Relationship Id="rId7" Type="http://schemas.openxmlformats.org/officeDocument/2006/relationships/image" Target="../media/image47.png"/><Relationship Id="rId12" Type="http://schemas.openxmlformats.org/officeDocument/2006/relationships/slide" Target="slide1590.xml"/><Relationship Id="rId17" Type="http://schemas.openxmlformats.org/officeDocument/2006/relationships/image" Target="../media/image51.png"/><Relationship Id="rId2" Type="http://schemas.openxmlformats.org/officeDocument/2006/relationships/image" Target="../media/image46.png"/><Relationship Id="rId16" Type="http://schemas.openxmlformats.org/officeDocument/2006/relationships/image" Target="../media/image50.png"/><Relationship Id="rId20" Type="http://schemas.openxmlformats.org/officeDocument/2006/relationships/slide" Target="slide2100.xml"/><Relationship Id="rId1" Type="http://schemas.openxmlformats.org/officeDocument/2006/relationships/slideLayout" Target="../slideLayouts/slideLayout70.xml"/><Relationship Id="rId6" Type="http://schemas.openxmlformats.org/officeDocument/2006/relationships/slide" Target="slide1560.xml"/><Relationship Id="rId11" Type="http://schemas.openxmlformats.org/officeDocument/2006/relationships/image" Target="../media/image49.png"/><Relationship Id="rId24" Type="http://schemas.openxmlformats.org/officeDocument/2006/relationships/image" Target="../media/image17.svg"/><Relationship Id="rId5" Type="http://schemas.openxmlformats.org/officeDocument/2006/relationships/image" Target="../media/image47.png"/><Relationship Id="rId15" Type="http://schemas.openxmlformats.org/officeDocument/2006/relationships/slide" Target="slide1600.xml"/><Relationship Id="rId23" Type="http://schemas.openxmlformats.org/officeDocument/2006/relationships/image" Target="../media/image16.png"/><Relationship Id="rId10" Type="http://schemas.openxmlformats.org/officeDocument/2006/relationships/image" Target="../media/image48.png"/><Relationship Id="rId19" Type="http://schemas.openxmlformats.org/officeDocument/2006/relationships/image" Target="../media/image51.png"/><Relationship Id="rId4" Type="http://schemas.openxmlformats.org/officeDocument/2006/relationships/image" Target="../media/image46.png"/><Relationship Id="rId9" Type="http://schemas.openxmlformats.org/officeDocument/2006/relationships/slide" Target="slide1570.xml"/><Relationship Id="rId14" Type="http://schemas.openxmlformats.org/officeDocument/2006/relationships/image" Target="../media/image50.png"/><Relationship Id="rId22" Type="http://schemas.openxmlformats.org/officeDocument/2006/relationships/image" Target="../media/image7.svg"/></Relationships>
</file>

<file path=ppt/slides/_rels/slide380.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 Target="slide2100.xml"/><Relationship Id="rId7" Type="http://schemas.openxmlformats.org/officeDocument/2006/relationships/image" Target="../media/image13.png"/><Relationship Id="rId2" Type="http://schemas.openxmlformats.org/officeDocument/2006/relationships/hyperlink" Target="https://helda.helsinki.fi/handle/10138/193009" TargetMode="External"/><Relationship Id="rId1" Type="http://schemas.openxmlformats.org/officeDocument/2006/relationships/slideLayout" Target="../slideLayouts/slideLayout70.xml"/><Relationship Id="rId6" Type="http://schemas.openxmlformats.org/officeDocument/2006/relationships/slide" Target="slide390.xml"/><Relationship Id="rId5" Type="http://schemas.openxmlformats.org/officeDocument/2006/relationships/image" Target="../media/image7.svg"/><Relationship Id="rId4" Type="http://schemas.openxmlformats.org/officeDocument/2006/relationships/image" Target="../media/image6.png"/></Relationships>
</file>

<file path=ppt/slides/_rels/slide390.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 Target="slide2100.xml"/><Relationship Id="rId7" Type="http://schemas.openxmlformats.org/officeDocument/2006/relationships/image" Target="../media/image13.png"/><Relationship Id="rId2" Type="http://schemas.openxmlformats.org/officeDocument/2006/relationships/hyperlink" Target="https://www.heinola.fi/ajankohtaista/heinolan-asukkaat-paaosin-tyytyvaisia-kaupungin-palveluihin/" TargetMode="External"/><Relationship Id="rId1" Type="http://schemas.openxmlformats.org/officeDocument/2006/relationships/slideLayout" Target="../slideLayouts/slideLayout70.xml"/><Relationship Id="rId6" Type="http://schemas.openxmlformats.org/officeDocument/2006/relationships/slide" Target="slide400.xml"/><Relationship Id="rId11" Type="http://schemas.openxmlformats.org/officeDocument/2006/relationships/image" Target="../media/image17.svg"/><Relationship Id="rId5" Type="http://schemas.openxmlformats.org/officeDocument/2006/relationships/image" Target="../media/image7.svg"/><Relationship Id="rId10" Type="http://schemas.openxmlformats.org/officeDocument/2006/relationships/image" Target="../media/image16.png"/><Relationship Id="rId4" Type="http://schemas.openxmlformats.org/officeDocument/2006/relationships/image" Target="../media/image6.png"/><Relationship Id="rId9" Type="http://schemas.openxmlformats.org/officeDocument/2006/relationships/slide" Target="slide380.xml"/></Relationships>
</file>

<file path=ppt/slides/_rels/slide400.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 Target="slide2100.xml"/><Relationship Id="rId7" Type="http://schemas.openxmlformats.org/officeDocument/2006/relationships/image" Target="../media/image13.png"/><Relationship Id="rId2" Type="http://schemas.openxmlformats.org/officeDocument/2006/relationships/hyperlink" Target="https://businessheinola.fi/kyselytutkimus-kertoo-ilmastopositiivisuudella-uutta-businesta-heinolaan/" TargetMode="External"/><Relationship Id="rId1" Type="http://schemas.openxmlformats.org/officeDocument/2006/relationships/slideLayout" Target="../slideLayouts/slideLayout70.xml"/><Relationship Id="rId6" Type="http://schemas.openxmlformats.org/officeDocument/2006/relationships/slide" Target="slide411.xml"/><Relationship Id="rId11" Type="http://schemas.openxmlformats.org/officeDocument/2006/relationships/image" Target="../media/image17.svg"/><Relationship Id="rId5" Type="http://schemas.openxmlformats.org/officeDocument/2006/relationships/image" Target="../media/image7.svg"/><Relationship Id="rId10" Type="http://schemas.openxmlformats.org/officeDocument/2006/relationships/image" Target="../media/image16.png"/><Relationship Id="rId4" Type="http://schemas.openxmlformats.org/officeDocument/2006/relationships/image" Target="../media/image6.png"/><Relationship Id="rId9" Type="http://schemas.openxmlformats.org/officeDocument/2006/relationships/slide" Target="slide390.xml"/></Relationships>
</file>

<file path=ppt/slides/_rels/slide410.xml.rels><?xml version="1.0" encoding="UTF-8" standalone="yes"?>
<Relationships xmlns="http://schemas.openxmlformats.org/package/2006/relationships"><Relationship Id="rId8" Type="http://schemas.openxmlformats.org/officeDocument/2006/relationships/slide" Target="slide760.xml"/><Relationship Id="rId3" Type="http://schemas.openxmlformats.org/officeDocument/2006/relationships/slideLayout" Target="../slideLayouts/slideLayout12.xml"/><Relationship Id="rId7" Type="http://schemas.openxmlformats.org/officeDocument/2006/relationships/image" Target="../media/image9.png"/><Relationship Id="rId12" Type="http://schemas.openxmlformats.org/officeDocument/2006/relationships/slide" Target="slide2200.xml"/><Relationship Id="rId2" Type="http://schemas.openxmlformats.org/officeDocument/2006/relationships/tags" Target="../tags/tag5140.xml"/><Relationship Id="rId1" Type="http://schemas.openxmlformats.org/officeDocument/2006/relationships/vmlDrawing" Target="../drawings/vmlDrawing410.vml"/><Relationship Id="rId6" Type="http://schemas.openxmlformats.org/officeDocument/2006/relationships/slide" Target="slide2100.xml"/><Relationship Id="rId11" Type="http://schemas.openxmlformats.org/officeDocument/2006/relationships/image" Target="../media/image11.svg"/><Relationship Id="rId5" Type="http://schemas.openxmlformats.org/officeDocument/2006/relationships/image" Target="../media/image2.emf"/><Relationship Id="rId10" Type="http://schemas.openxmlformats.org/officeDocument/2006/relationships/image" Target="../media/image10.png"/><Relationship Id="rId4" Type="http://schemas.openxmlformats.org/officeDocument/2006/relationships/oleObject" Target="../embeddings/oleObject410.bin"/><Relationship Id="rId9" Type="http://schemas.openxmlformats.org/officeDocument/2006/relationships/slide" Target="slide710.xml"/></Relationships>
</file>

<file path=ppt/slides/_rels/slide411.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 Target="slide2100.xml"/><Relationship Id="rId7" Type="http://schemas.openxmlformats.org/officeDocument/2006/relationships/image" Target="../media/image16.png"/><Relationship Id="rId2" Type="http://schemas.openxmlformats.org/officeDocument/2006/relationships/hyperlink" Target="https://ym.fi/-/ilmastokysely-viestinta-elintarvikkeiden-ilmastovaikutuksista-ja-panostukset-kevyen-liikenteen-vayliin-naita-ilmastotoimia-suomalaiset-pitavat-hyvaksyttavimpina" TargetMode="External"/><Relationship Id="rId1" Type="http://schemas.openxmlformats.org/officeDocument/2006/relationships/slideLayout" Target="../slideLayouts/slideLayout70.xml"/><Relationship Id="rId6" Type="http://schemas.openxmlformats.org/officeDocument/2006/relationships/slide" Target="slide400.xml"/><Relationship Id="rId5" Type="http://schemas.openxmlformats.org/officeDocument/2006/relationships/image" Target="../media/image7.svg"/><Relationship Id="rId4" Type="http://schemas.openxmlformats.org/officeDocument/2006/relationships/image" Target="../media/image6.png"/></Relationships>
</file>

<file path=ppt/slides/_rels/slide420.xml.rels><?xml version="1.0" encoding="UTF-8" standalone="yes"?>
<Relationships xmlns="http://schemas.openxmlformats.org/package/2006/relationships"><Relationship Id="rId8" Type="http://schemas.openxmlformats.org/officeDocument/2006/relationships/image" Target="../media/image7.svg"/><Relationship Id="rId3" Type="http://schemas.openxmlformats.org/officeDocument/2006/relationships/image" Target="../media/image53.svg"/><Relationship Id="rId7" Type="http://schemas.openxmlformats.org/officeDocument/2006/relationships/image" Target="../media/image6.png"/><Relationship Id="rId2" Type="http://schemas.openxmlformats.org/officeDocument/2006/relationships/image" Target="../media/image52.png"/><Relationship Id="rId1" Type="http://schemas.openxmlformats.org/officeDocument/2006/relationships/slideLayout" Target="../slideLayouts/slideLayout70.xml"/><Relationship Id="rId6" Type="http://schemas.openxmlformats.org/officeDocument/2006/relationships/slide" Target="slide2100.xml"/><Relationship Id="rId11" Type="http://schemas.openxmlformats.org/officeDocument/2006/relationships/image" Target="../media/image14.svg"/><Relationship Id="rId5" Type="http://schemas.openxmlformats.org/officeDocument/2006/relationships/image" Target="../media/image55.svg"/><Relationship Id="rId10" Type="http://schemas.openxmlformats.org/officeDocument/2006/relationships/image" Target="../media/image13.png"/><Relationship Id="rId4" Type="http://schemas.openxmlformats.org/officeDocument/2006/relationships/image" Target="../media/image54.png"/><Relationship Id="rId9" Type="http://schemas.openxmlformats.org/officeDocument/2006/relationships/slide" Target="slide430.xml"/></Relationships>
</file>

<file path=ppt/slides/_rels/slide430.xml.rels><?xml version="1.0" encoding="UTF-8" standalone="yes"?>
<Relationships xmlns="http://schemas.openxmlformats.org/package/2006/relationships"><Relationship Id="rId8" Type="http://schemas.openxmlformats.org/officeDocument/2006/relationships/slide" Target="slide420.xml"/><Relationship Id="rId3" Type="http://schemas.openxmlformats.org/officeDocument/2006/relationships/image" Target="../media/image6.png"/><Relationship Id="rId7" Type="http://schemas.openxmlformats.org/officeDocument/2006/relationships/image" Target="../media/image14.svg"/><Relationship Id="rId2" Type="http://schemas.openxmlformats.org/officeDocument/2006/relationships/slide" Target="slide2100.xml"/><Relationship Id="rId1" Type="http://schemas.openxmlformats.org/officeDocument/2006/relationships/slideLayout" Target="../slideLayouts/slideLayout70.xml"/><Relationship Id="rId6" Type="http://schemas.openxmlformats.org/officeDocument/2006/relationships/image" Target="../media/image13.png"/><Relationship Id="rId5" Type="http://schemas.openxmlformats.org/officeDocument/2006/relationships/slide" Target="slide440.xml"/><Relationship Id="rId10" Type="http://schemas.openxmlformats.org/officeDocument/2006/relationships/image" Target="../media/image17.svg"/><Relationship Id="rId4" Type="http://schemas.openxmlformats.org/officeDocument/2006/relationships/image" Target="../media/image7.svg"/><Relationship Id="rId9" Type="http://schemas.openxmlformats.org/officeDocument/2006/relationships/image" Target="../media/image16.png"/></Relationships>
</file>

<file path=ppt/slides/_rels/slide440.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 Target="slide2100.xml"/><Relationship Id="rId7" Type="http://schemas.openxmlformats.org/officeDocument/2006/relationships/image" Target="../media/image16.png"/><Relationship Id="rId2" Type="http://schemas.openxmlformats.org/officeDocument/2006/relationships/hyperlink" Target="https://www.researchgate.net/publication/349454883_Farmer_views_on_climate_change-a_longitudinal_study_of_threats_opportunities_and_action" TargetMode="External"/><Relationship Id="rId1" Type="http://schemas.openxmlformats.org/officeDocument/2006/relationships/slideLayout" Target="../slideLayouts/slideLayout70.xml"/><Relationship Id="rId6" Type="http://schemas.openxmlformats.org/officeDocument/2006/relationships/slide" Target="slide430.xml"/><Relationship Id="rId5" Type="http://schemas.openxmlformats.org/officeDocument/2006/relationships/image" Target="../media/image7.svg"/><Relationship Id="rId4" Type="http://schemas.openxmlformats.org/officeDocument/2006/relationships/image" Target="../media/image6.png"/></Relationships>
</file>

<file path=ppt/slides/_rels/slide450.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hyperlink" Target="https://twitter.com/EneuvontaUus" TargetMode="External"/><Relationship Id="rId7" Type="http://schemas.openxmlformats.org/officeDocument/2006/relationships/slide" Target="slide2100.xml"/><Relationship Id="rId12" Type="http://schemas.openxmlformats.org/officeDocument/2006/relationships/image" Target="../media/image14.svg"/><Relationship Id="rId2" Type="http://schemas.openxmlformats.org/officeDocument/2006/relationships/hyperlink" Target="https://fi.ramboll.com/media/rfi/alueellinen-energianeuvonta" TargetMode="External"/><Relationship Id="rId1" Type="http://schemas.openxmlformats.org/officeDocument/2006/relationships/slideLayout" Target="../slideLayouts/slideLayout70.xml"/><Relationship Id="rId6" Type="http://schemas.openxmlformats.org/officeDocument/2006/relationships/hyperlink" Target="https://www.facebook.com/Eneuvonta/" TargetMode="External"/><Relationship Id="rId11" Type="http://schemas.openxmlformats.org/officeDocument/2006/relationships/image" Target="../media/image13.png"/><Relationship Id="rId5" Type="http://schemas.openxmlformats.org/officeDocument/2006/relationships/hyperlink" Target="https://twitter.com/EneuvontaKym" TargetMode="External"/><Relationship Id="rId10" Type="http://schemas.openxmlformats.org/officeDocument/2006/relationships/slide" Target="slide470.xml"/><Relationship Id="rId4" Type="http://schemas.openxmlformats.org/officeDocument/2006/relationships/hyperlink" Target="https://twitter.com/EneuvontaPH" TargetMode="External"/><Relationship Id="rId9" Type="http://schemas.openxmlformats.org/officeDocument/2006/relationships/image" Target="../media/image7.svg"/></Relationships>
</file>

<file path=ppt/slides/_rels/slide470.xml.rels><?xml version="1.0" encoding="UTF-8" standalone="yes"?>
<Relationships xmlns="http://schemas.openxmlformats.org/package/2006/relationships"><Relationship Id="rId8" Type="http://schemas.openxmlformats.org/officeDocument/2006/relationships/slide" Target="slide2100.xml"/><Relationship Id="rId13" Type="http://schemas.openxmlformats.org/officeDocument/2006/relationships/image" Target="../media/image14.svg"/><Relationship Id="rId3" Type="http://schemas.openxmlformats.org/officeDocument/2006/relationships/slideLayout" Target="../slideLayouts/slideLayout70.xml"/><Relationship Id="rId7" Type="http://schemas.openxmlformats.org/officeDocument/2006/relationships/image" Target="../media/image57.svg"/><Relationship Id="rId12" Type="http://schemas.openxmlformats.org/officeDocument/2006/relationships/image" Target="../media/image13.png"/><Relationship Id="rId2" Type="http://schemas.openxmlformats.org/officeDocument/2006/relationships/tags" Target="../tags/tag1510.xml"/><Relationship Id="rId16" Type="http://schemas.openxmlformats.org/officeDocument/2006/relationships/image" Target="../media/image17.svg"/><Relationship Id="rId1" Type="http://schemas.openxmlformats.org/officeDocument/2006/relationships/vmlDrawing" Target="../drawings/vmlDrawing1400.vml"/><Relationship Id="rId6" Type="http://schemas.openxmlformats.org/officeDocument/2006/relationships/image" Target="../media/image56.png"/><Relationship Id="rId11" Type="http://schemas.openxmlformats.org/officeDocument/2006/relationships/slide" Target="slide511.xml"/><Relationship Id="rId5" Type="http://schemas.openxmlformats.org/officeDocument/2006/relationships/image" Target="../media/image2.emf"/><Relationship Id="rId15" Type="http://schemas.openxmlformats.org/officeDocument/2006/relationships/image" Target="../media/image16.png"/><Relationship Id="rId10" Type="http://schemas.openxmlformats.org/officeDocument/2006/relationships/image" Target="../media/image7.svg"/><Relationship Id="rId4" Type="http://schemas.openxmlformats.org/officeDocument/2006/relationships/oleObject" Target="../embeddings/oleObject1400.bin"/><Relationship Id="rId9" Type="http://schemas.openxmlformats.org/officeDocument/2006/relationships/image" Target="../media/image6.png"/><Relationship Id="rId14" Type="http://schemas.openxmlformats.org/officeDocument/2006/relationships/slide" Target="slide450.xml"/></Relationships>
</file>

<file path=ppt/slides/_rels/slide510.xml.rels><?xml version="1.0" encoding="UTF-8" standalone="yes"?>
<Relationships xmlns="http://schemas.openxmlformats.org/package/2006/relationships"><Relationship Id="rId8" Type="http://schemas.openxmlformats.org/officeDocument/2006/relationships/slide" Target="slide2500.xml"/><Relationship Id="rId3" Type="http://schemas.openxmlformats.org/officeDocument/2006/relationships/slideLayout" Target="../slideLayouts/slideLayout12.xml"/><Relationship Id="rId7" Type="http://schemas.openxmlformats.org/officeDocument/2006/relationships/image" Target="../media/image9.png"/><Relationship Id="rId12" Type="http://schemas.openxmlformats.org/officeDocument/2006/relationships/image" Target="../media/image11.svg"/><Relationship Id="rId2" Type="http://schemas.openxmlformats.org/officeDocument/2006/relationships/tags" Target="../tags/tag6100.xml"/><Relationship Id="rId1" Type="http://schemas.openxmlformats.org/officeDocument/2006/relationships/vmlDrawing" Target="../drawings/vmlDrawing510.vml"/><Relationship Id="rId6" Type="http://schemas.openxmlformats.org/officeDocument/2006/relationships/slide" Target="slide2100.xml"/><Relationship Id="rId11" Type="http://schemas.openxmlformats.org/officeDocument/2006/relationships/image" Target="../media/image10.png"/><Relationship Id="rId5" Type="http://schemas.openxmlformats.org/officeDocument/2006/relationships/image" Target="../media/image2.emf"/><Relationship Id="rId10" Type="http://schemas.openxmlformats.org/officeDocument/2006/relationships/slide" Target="slide370.xml"/><Relationship Id="rId4" Type="http://schemas.openxmlformats.org/officeDocument/2006/relationships/oleObject" Target="../embeddings/oleObject510.bin"/><Relationship Id="rId9" Type="http://schemas.openxmlformats.org/officeDocument/2006/relationships/slide" Target="slide3200.xml"/></Relationships>
</file>

<file path=ppt/slides/_rels/slide511.xml.rels><?xml version="1.0" encoding="UTF-8" standalone="yes"?>
<Relationships xmlns="http://schemas.openxmlformats.org/package/2006/relationships"><Relationship Id="rId8" Type="http://schemas.openxmlformats.org/officeDocument/2006/relationships/image" Target="../media/image64.jpeg"/><Relationship Id="rId13" Type="http://schemas.openxmlformats.org/officeDocument/2006/relationships/image" Target="../media/image69.jpeg"/><Relationship Id="rId18" Type="http://schemas.openxmlformats.org/officeDocument/2006/relationships/slide" Target="slide511.xml"/><Relationship Id="rId3" Type="http://schemas.openxmlformats.org/officeDocument/2006/relationships/image" Target="../media/image59.jpeg"/><Relationship Id="rId7" Type="http://schemas.openxmlformats.org/officeDocument/2006/relationships/image" Target="../media/image63.jpeg"/><Relationship Id="rId12" Type="http://schemas.openxmlformats.org/officeDocument/2006/relationships/image" Target="../media/image68.jpeg"/><Relationship Id="rId17" Type="http://schemas.openxmlformats.org/officeDocument/2006/relationships/image" Target="../media/image7.svg"/><Relationship Id="rId2" Type="http://schemas.openxmlformats.org/officeDocument/2006/relationships/image" Target="../media/image58.jpeg"/><Relationship Id="rId16" Type="http://schemas.openxmlformats.org/officeDocument/2006/relationships/image" Target="../media/image6.png"/><Relationship Id="rId20" Type="http://schemas.openxmlformats.org/officeDocument/2006/relationships/image" Target="../media/image17.svg"/><Relationship Id="rId1" Type="http://schemas.openxmlformats.org/officeDocument/2006/relationships/slideLayout" Target="../slideLayouts/slideLayout70.xml"/><Relationship Id="rId6" Type="http://schemas.openxmlformats.org/officeDocument/2006/relationships/image" Target="../media/image62.jpeg"/><Relationship Id="rId11" Type="http://schemas.openxmlformats.org/officeDocument/2006/relationships/image" Target="../media/image67.jpeg"/><Relationship Id="rId5" Type="http://schemas.openxmlformats.org/officeDocument/2006/relationships/image" Target="../media/image61.jpeg"/><Relationship Id="rId15" Type="http://schemas.openxmlformats.org/officeDocument/2006/relationships/slide" Target="slide2100.xml"/><Relationship Id="rId10" Type="http://schemas.openxmlformats.org/officeDocument/2006/relationships/image" Target="../media/image66.jpeg"/><Relationship Id="rId19" Type="http://schemas.openxmlformats.org/officeDocument/2006/relationships/image" Target="../media/image16.png"/><Relationship Id="rId4" Type="http://schemas.openxmlformats.org/officeDocument/2006/relationships/image" Target="../media/image60.jpeg"/><Relationship Id="rId9" Type="http://schemas.openxmlformats.org/officeDocument/2006/relationships/image" Target="../media/image65.jpeg"/><Relationship Id="rId14" Type="http://schemas.openxmlformats.org/officeDocument/2006/relationships/image" Target="../media/image70.jpeg"/></Relationships>
</file>

<file path=ppt/slides/_rels/slide520.xml.rels><?xml version="1.0" encoding="UTF-8" standalone="yes"?>
<Relationships xmlns="http://schemas.openxmlformats.org/package/2006/relationships"><Relationship Id="rId8" Type="http://schemas.openxmlformats.org/officeDocument/2006/relationships/image" Target="../media/image73.png"/><Relationship Id="rId13" Type="http://schemas.openxmlformats.org/officeDocument/2006/relationships/hyperlink" Target="https://helda.helsinki.fi/bitstream/handle/10138/315400/SYKEra_20_2020_Hinku.pdf?sequence=4&amp;isAllowed=y" TargetMode="External"/><Relationship Id="rId18" Type="http://schemas.openxmlformats.org/officeDocument/2006/relationships/image" Target="../media/image13.png"/><Relationship Id="rId3" Type="http://schemas.openxmlformats.org/officeDocument/2006/relationships/slideLayout" Target="../slideLayouts/slideLayout70.xml"/><Relationship Id="rId7" Type="http://schemas.openxmlformats.org/officeDocument/2006/relationships/image" Target="../media/image72.png"/><Relationship Id="rId12" Type="http://schemas.openxmlformats.org/officeDocument/2006/relationships/image" Target="../media/image77.png"/><Relationship Id="rId17" Type="http://schemas.openxmlformats.org/officeDocument/2006/relationships/slide" Target="slide530.xml"/><Relationship Id="rId2" Type="http://schemas.openxmlformats.org/officeDocument/2006/relationships/tags" Target="../tags/tag1610.xml"/><Relationship Id="rId16" Type="http://schemas.openxmlformats.org/officeDocument/2006/relationships/image" Target="../media/image7.svg"/><Relationship Id="rId1" Type="http://schemas.openxmlformats.org/officeDocument/2006/relationships/vmlDrawing" Target="../drawings/vmlDrawing1500.vml"/><Relationship Id="rId6" Type="http://schemas.openxmlformats.org/officeDocument/2006/relationships/image" Target="../media/image71.png"/><Relationship Id="rId11" Type="http://schemas.openxmlformats.org/officeDocument/2006/relationships/image" Target="../media/image76.png"/><Relationship Id="rId5" Type="http://schemas.openxmlformats.org/officeDocument/2006/relationships/image" Target="../media/image2.emf"/><Relationship Id="rId15" Type="http://schemas.openxmlformats.org/officeDocument/2006/relationships/image" Target="../media/image6.png"/><Relationship Id="rId10" Type="http://schemas.openxmlformats.org/officeDocument/2006/relationships/image" Target="../media/image75.png"/><Relationship Id="rId19" Type="http://schemas.openxmlformats.org/officeDocument/2006/relationships/image" Target="../media/image14.svg"/><Relationship Id="rId4" Type="http://schemas.openxmlformats.org/officeDocument/2006/relationships/oleObject" Target="../embeddings/oleObject1500.bin"/><Relationship Id="rId9" Type="http://schemas.openxmlformats.org/officeDocument/2006/relationships/image" Target="../media/image74.png"/><Relationship Id="rId14" Type="http://schemas.openxmlformats.org/officeDocument/2006/relationships/slide" Target="slide2100.xml"/></Relationships>
</file>

<file path=ppt/slides/_rels/slide530.xml.rels><?xml version="1.0" encoding="UTF-8" standalone="yes"?>
<Relationships xmlns="http://schemas.openxmlformats.org/package/2006/relationships"><Relationship Id="rId8" Type="http://schemas.openxmlformats.org/officeDocument/2006/relationships/hyperlink" Target="https://www.co2data.fi/" TargetMode="External"/><Relationship Id="rId13" Type="http://schemas.openxmlformats.org/officeDocument/2006/relationships/hyperlink" Target="https://energiatehokkuussopimukset2017-2025.fi/wp-content/uploads/Toimenpidelista-Kunnat.pdf" TargetMode="External"/><Relationship Id="rId18" Type="http://schemas.openxmlformats.org/officeDocument/2006/relationships/hyperlink" Target="https://ym.fi/documents/1410903/40549091/YM_TATE_P%C3%A4%C3%A4st%C3%B6t_loppuraportti.pdf/d9c1c20c-e50f-49c1-4946-26b94dd7463d/YM_TATE_P%C3%A4%C3%A4st%C3%B6t_loppuraportti.pdf?t=1619092963729" TargetMode="External"/><Relationship Id="rId26" Type="http://schemas.openxmlformats.org/officeDocument/2006/relationships/image" Target="../media/image16.png"/><Relationship Id="rId3" Type="http://schemas.openxmlformats.org/officeDocument/2006/relationships/slideLayout" Target="../slideLayouts/slideLayout70.xml"/><Relationship Id="rId21" Type="http://schemas.openxmlformats.org/officeDocument/2006/relationships/image" Target="../media/image7.svg"/><Relationship Id="rId7" Type="http://schemas.openxmlformats.org/officeDocument/2006/relationships/hyperlink" Target="https://elinkaarilaskenta.fi/#Neuvontapalvelu " TargetMode="External"/><Relationship Id="rId12" Type="http://schemas.openxmlformats.org/officeDocument/2006/relationships/hyperlink" Target="https://www.lausuntopalvelu.fi/FI/Proposal/DownloadProposalAttachment?attachmentId=15854" TargetMode="External"/><Relationship Id="rId17" Type="http://schemas.openxmlformats.org/officeDocument/2006/relationships/hyperlink" Target="https://skenaario.hiilineutraalisuomi.fi/" TargetMode="External"/><Relationship Id="rId25" Type="http://schemas.openxmlformats.org/officeDocument/2006/relationships/slide" Target="slide520.xml"/><Relationship Id="rId2" Type="http://schemas.openxmlformats.org/officeDocument/2006/relationships/tags" Target="../tags/tag1710.xml"/><Relationship Id="rId16" Type="http://schemas.openxmlformats.org/officeDocument/2006/relationships/hyperlink" Target="https://www.ymparisto.fi/fi-FI/Kartat_ja_tilastot/Ympariston_tilan_indikaattorit" TargetMode="External"/><Relationship Id="rId20" Type="http://schemas.openxmlformats.org/officeDocument/2006/relationships/image" Target="../media/image6.png"/><Relationship Id="rId1" Type="http://schemas.openxmlformats.org/officeDocument/2006/relationships/vmlDrawing" Target="../drawings/vmlDrawing1600.vml"/><Relationship Id="rId6" Type="http://schemas.openxmlformats.org/officeDocument/2006/relationships/hyperlink" Target="https://issuu.com/suomenymparistokeskus/docs/canemure-bestpractices_hinku_04-11-2020?fr=sNjA4ZjIxOTk4Njk" TargetMode="External"/><Relationship Id="rId11" Type="http://schemas.openxmlformats.org/officeDocument/2006/relationships/hyperlink" Target="https://www.ymparisto.fi/download/Viranomaisnakokulma_rakennuksen_elinkaaren_hiilijalanjalkiohjaukseen_Rakennustarkastusyhdistyksen_raportti_2962017pdf/0af5142f-f2bd-4dd3-81cd-d341b31741a1/129192" TargetMode="External"/><Relationship Id="rId24" Type="http://schemas.openxmlformats.org/officeDocument/2006/relationships/image" Target="../media/image14.svg"/><Relationship Id="rId5" Type="http://schemas.openxmlformats.org/officeDocument/2006/relationships/image" Target="../media/image2.emf"/><Relationship Id="rId15" Type="http://schemas.openxmlformats.org/officeDocument/2006/relationships/hyperlink" Target="https://www.ymparisto.fi/fi-FI/Kartat_ja_tilastot/Vihrean_kasvun_indikaattorit" TargetMode="External"/><Relationship Id="rId23" Type="http://schemas.openxmlformats.org/officeDocument/2006/relationships/image" Target="../media/image13.png"/><Relationship Id="rId10" Type="http://schemas.openxmlformats.org/officeDocument/2006/relationships/hyperlink" Target="http://www.ymparisto.fi/download/noname/%7B4B3172BC-4F20-43AB-AA62-A09DA890AE6D%7D/129197" TargetMode="External"/><Relationship Id="rId19" Type="http://schemas.openxmlformats.org/officeDocument/2006/relationships/slide" Target="slide2100.xml"/><Relationship Id="rId4" Type="http://schemas.openxmlformats.org/officeDocument/2006/relationships/oleObject" Target="../embeddings/oleObject1600.bin"/><Relationship Id="rId9" Type="http://schemas.openxmlformats.org/officeDocument/2006/relationships/hyperlink" Target="https://www.vttresearch.com/sites/default/files/pdf/technology/2018/T324.pdf" TargetMode="External"/><Relationship Id="rId14" Type="http://schemas.openxmlformats.org/officeDocument/2006/relationships/hyperlink" Target="https://energiatehokkuussopimukset2017-2025.fi/tulokset/elinkeinoelama/toimenpidelistat/" TargetMode="External"/><Relationship Id="rId22" Type="http://schemas.openxmlformats.org/officeDocument/2006/relationships/slide" Target="slide540.xml"/><Relationship Id="rId27" Type="http://schemas.openxmlformats.org/officeDocument/2006/relationships/image" Target="../media/image17.svg"/></Relationships>
</file>

<file path=ppt/slides/_rels/slide540.xml.rels><?xml version="1.0" encoding="UTF-8" standalone="yes"?>
<Relationships xmlns="http://schemas.openxmlformats.org/package/2006/relationships"><Relationship Id="rId8" Type="http://schemas.openxmlformats.org/officeDocument/2006/relationships/hyperlink" Target="https://issuu.com/yrittajat/docs/elinvoima_hankinnoista_2020?fr=sMTExZjYxMzQ0Ng" TargetMode="External"/><Relationship Id="rId13" Type="http://schemas.openxmlformats.org/officeDocument/2006/relationships/hyperlink" Target="https://www.enni-sovellus.fi/fi/index.php#video" TargetMode="External"/><Relationship Id="rId18" Type="http://schemas.openxmlformats.org/officeDocument/2006/relationships/hyperlink" Target="https://www.openco2.net/fi/" TargetMode="External"/><Relationship Id="rId26" Type="http://schemas.openxmlformats.org/officeDocument/2006/relationships/image" Target="../media/image14.svg"/><Relationship Id="rId3" Type="http://schemas.openxmlformats.org/officeDocument/2006/relationships/slideLayout" Target="../slideLayouts/slideLayout70.xml"/><Relationship Id="rId21" Type="http://schemas.openxmlformats.org/officeDocument/2006/relationships/slide" Target="slide2100.xml"/><Relationship Id="rId7" Type="http://schemas.openxmlformats.org/officeDocument/2006/relationships/hyperlink" Target="https://paijat-hame.fi/wp-content/uploads/2021/06/Kanta-ja-Paijat-Hame_Hiilivarastot-ja-nielut-raportti.pdf" TargetMode="External"/><Relationship Id="rId12" Type="http://schemas.openxmlformats.org/officeDocument/2006/relationships/hyperlink" Target="https://projects.luke.fi/sompa/" TargetMode="External"/><Relationship Id="rId17" Type="http://schemas.openxmlformats.org/officeDocument/2006/relationships/hyperlink" Target="https://www.youtube.com/watch?v=PxvHM3E9Le4" TargetMode="External"/><Relationship Id="rId25" Type="http://schemas.openxmlformats.org/officeDocument/2006/relationships/image" Target="../media/image13.png"/><Relationship Id="rId2" Type="http://schemas.openxmlformats.org/officeDocument/2006/relationships/tags" Target="../tags/tag1811.xml"/><Relationship Id="rId16" Type="http://schemas.openxmlformats.org/officeDocument/2006/relationships/hyperlink" Target="https://energiatehokkuussopimukset2017-2025.fi/wp-content/uploads/Eliniat-2020-ohjeistus.xlsx" TargetMode="External"/><Relationship Id="rId20" Type="http://schemas.openxmlformats.org/officeDocument/2006/relationships/hyperlink" Target="https://gtkdata.gtk.fi/Turvevarojen_tilinpito/index.html" TargetMode="External"/><Relationship Id="rId29" Type="http://schemas.openxmlformats.org/officeDocument/2006/relationships/image" Target="../media/image17.svg"/><Relationship Id="rId1" Type="http://schemas.openxmlformats.org/officeDocument/2006/relationships/vmlDrawing" Target="../drawings/vmlDrawing1700.vml"/><Relationship Id="rId6" Type="http://schemas.openxmlformats.org/officeDocument/2006/relationships/hyperlink" Target="https://julkaisut.valtioneuvosto.fi/bitstream/handle/10024/161761/YM_2019_22_Rakennuksen_vahahiilisyyden_arviointimenetelma.pdf?sequence=1&amp;isAllowed=y" TargetMode="External"/><Relationship Id="rId11" Type="http://schemas.openxmlformats.org/officeDocument/2006/relationships/hyperlink" Target="http://tankki.emedia.fi/" TargetMode="External"/><Relationship Id="rId24" Type="http://schemas.openxmlformats.org/officeDocument/2006/relationships/slide" Target="slide550.xml"/><Relationship Id="rId5" Type="http://schemas.openxmlformats.org/officeDocument/2006/relationships/image" Target="../media/image2.emf"/><Relationship Id="rId15" Type="http://schemas.openxmlformats.org/officeDocument/2006/relationships/hyperlink" Target="https://energiatehokkuussopimukset2017-2025.fi/wp-content/uploads/2020-paivitys-Saastojen-laskenta-esimerkit.xlsx" TargetMode="External"/><Relationship Id="rId23" Type="http://schemas.openxmlformats.org/officeDocument/2006/relationships/image" Target="../media/image7.svg"/><Relationship Id="rId28" Type="http://schemas.openxmlformats.org/officeDocument/2006/relationships/image" Target="../media/image16.png"/><Relationship Id="rId10" Type="http://schemas.openxmlformats.org/officeDocument/2006/relationships/hyperlink" Target="https://www.syke.fi/fi-FI/Tutkimus__kehittaminen/Kulutus_ja_tuotanto/Laskurit/Ilmastopaastojen_laskentatyokalu_energiatehokkuushankkeille" TargetMode="External"/><Relationship Id="rId19" Type="http://schemas.openxmlformats.org/officeDocument/2006/relationships/hyperlink" Target="https://www.gtk.fi/palvelut/aineistot-ja-verkkopalvelut/karttapalvelut/" TargetMode="External"/><Relationship Id="rId4" Type="http://schemas.openxmlformats.org/officeDocument/2006/relationships/oleObject" Target="../embeddings/oleObject1700.bin"/><Relationship Id="rId9" Type="http://schemas.openxmlformats.org/officeDocument/2006/relationships/hyperlink" Target="https://hiilineutraalisuomi.fi/fi-FI/Tyokalut/Laskurit" TargetMode="External"/><Relationship Id="rId14" Type="http://schemas.openxmlformats.org/officeDocument/2006/relationships/hyperlink" Target="https://energiatehokkuussopimukset2017-2025.fi/wp-content/uploads/Saastovaikutusten-laskenta-ja-dokumentointi-2020.pdf" TargetMode="External"/><Relationship Id="rId22" Type="http://schemas.openxmlformats.org/officeDocument/2006/relationships/image" Target="../media/image6.png"/><Relationship Id="rId27" Type="http://schemas.openxmlformats.org/officeDocument/2006/relationships/slide" Target="slide530.xml"/></Relationships>
</file>

<file path=ppt/slides/_rels/slide550.xml.rels><?xml version="1.0" encoding="UTF-8" standalone="yes"?>
<Relationships xmlns="http://schemas.openxmlformats.org/package/2006/relationships"><Relationship Id="rId8" Type="http://schemas.openxmlformats.org/officeDocument/2006/relationships/hyperlink" Target="https://portal.mtt.fi/portal/page/portal/taloustohtori/" TargetMode="External"/><Relationship Id="rId13" Type="http://schemas.openxmlformats.org/officeDocument/2006/relationships/hyperlink" Target="https://skenaario.hiilineutraalisuomi.fi/" TargetMode="External"/><Relationship Id="rId18" Type="http://schemas.openxmlformats.org/officeDocument/2006/relationships/hyperlink" Target="https://open.spotify.com/show/2puaYKN0vxLl2V1evr2H2e" TargetMode="External"/><Relationship Id="rId26" Type="http://schemas.openxmlformats.org/officeDocument/2006/relationships/slide" Target="slide1020.xml"/><Relationship Id="rId3" Type="http://schemas.openxmlformats.org/officeDocument/2006/relationships/slideLayout" Target="../slideLayouts/slideLayout70.xml"/><Relationship Id="rId21" Type="http://schemas.openxmlformats.org/officeDocument/2006/relationships/hyperlink" Target="https://tietokayttoon.fi/documents/10616/6354562/2_2018_Tiedolla_johtaminen_aluekehitt%C3%A4misess%C3%A4.pdf/823471d8-b994-4f00-ad8b-4af1db2fa7b4/2_2018_Tiedolla_johtaminen_aluekehitt%C3%A4misess%C3%A4.pdf?t=1517207208000" TargetMode="External"/><Relationship Id="rId7" Type="http://schemas.openxmlformats.org/officeDocument/2006/relationships/hyperlink" Target="https://gtkdata.gtk.fi/tapir/index.html" TargetMode="External"/><Relationship Id="rId12" Type="http://schemas.openxmlformats.org/officeDocument/2006/relationships/hyperlink" Target="https://helda.helsinki.fi/bitstream/handle/10138/315400/SYKEra_20_2020_Hinku.pdf?sequence=4&amp;isAllowed=y" TargetMode="External"/><Relationship Id="rId17" Type="http://schemas.openxmlformats.org/officeDocument/2006/relationships/hyperlink" Target="https://issuu.com/suomenymparistokeskus/docs/canemure-bestpractices_maankaytto_31-08-2020?fr=sZWI5OTE5MDcyMDU" TargetMode="External"/><Relationship Id="rId25" Type="http://schemas.openxmlformats.org/officeDocument/2006/relationships/image" Target="../media/image7.svg"/><Relationship Id="rId2" Type="http://schemas.openxmlformats.org/officeDocument/2006/relationships/tags" Target="../tags/tag1911.xml"/><Relationship Id="rId16" Type="http://schemas.openxmlformats.org/officeDocument/2006/relationships/hyperlink" Target="https://www.eoppiva.fi/koulutukset/julkisilla-hankinnoilla-kestava-tulevaisuus/" TargetMode="External"/><Relationship Id="rId20" Type="http://schemas.openxmlformats.org/officeDocument/2006/relationships/hyperlink" Target="https://julkaisut.valtioneuvosto.fi/bitstream/handle/10024/160709/20-2018-Digiwars-Keeping%20the%20force_pdf.pdf?sequence=1" TargetMode="External"/><Relationship Id="rId29" Type="http://schemas.openxmlformats.org/officeDocument/2006/relationships/slide" Target="slide540.xml"/><Relationship Id="rId1" Type="http://schemas.openxmlformats.org/officeDocument/2006/relationships/vmlDrawing" Target="../drawings/vmlDrawing1800.vml"/><Relationship Id="rId6" Type="http://schemas.openxmlformats.org/officeDocument/2006/relationships/hyperlink" Target="https://gtkdata.gtk.fi/Turvevarojen_tilinpito/index.html" TargetMode="External"/><Relationship Id="rId11" Type="http://schemas.openxmlformats.org/officeDocument/2006/relationships/hyperlink" Target="https://public.tableau.com/app/profile/syke/viz/shared/7CSC4BM39" TargetMode="External"/><Relationship Id="rId24" Type="http://schemas.openxmlformats.org/officeDocument/2006/relationships/image" Target="../media/image6.png"/><Relationship Id="rId5" Type="http://schemas.openxmlformats.org/officeDocument/2006/relationships/image" Target="../media/image2.emf"/><Relationship Id="rId15" Type="http://schemas.openxmlformats.org/officeDocument/2006/relationships/hyperlink" Target="https://paastot.hiilineutraalisuomi.fi/" TargetMode="External"/><Relationship Id="rId23" Type="http://schemas.openxmlformats.org/officeDocument/2006/relationships/slide" Target="slide2100.xml"/><Relationship Id="rId28" Type="http://schemas.openxmlformats.org/officeDocument/2006/relationships/image" Target="../media/image14.svg"/><Relationship Id="rId10" Type="http://schemas.openxmlformats.org/officeDocument/2006/relationships/hyperlink" Target="https://helda.helsinki.fi/bitstream/handle/10138/339525/SYKEra_6_2022_Remi-indikaattorit.pdf?sequence=1&amp;isAllowed=y" TargetMode="External"/><Relationship Id="rId19" Type="http://schemas.openxmlformats.org/officeDocument/2006/relationships/hyperlink" Target="https://julkaisut.valtioneuvosto.fi/bitstream/handle/10024/160439/82_Innohankinnat%20Teas%20Loppuraportti1912.pdf?sequence=1" TargetMode="External"/><Relationship Id="rId31" Type="http://schemas.openxmlformats.org/officeDocument/2006/relationships/image" Target="../media/image17.svg"/><Relationship Id="rId4" Type="http://schemas.openxmlformats.org/officeDocument/2006/relationships/oleObject" Target="../embeddings/oleObject1800.bin"/><Relationship Id="rId9" Type="http://schemas.openxmlformats.org/officeDocument/2006/relationships/hyperlink" Target="https://kestavyysloikka.ymparisto.fi/" TargetMode="External"/><Relationship Id="rId14" Type="http://schemas.openxmlformats.org/officeDocument/2006/relationships/hyperlink" Target="https://www.hiilineutraalisuomi.fi/fi-FI/Ajankohtaista/Julkaisut" TargetMode="External"/><Relationship Id="rId22" Type="http://schemas.openxmlformats.org/officeDocument/2006/relationships/hyperlink" Target="https://julkaisut.valtioneuvosto.fi/bitstream/handle/10024/161220/76-2018-Ekologisen%20kompensaation%20ohjauskeinojen%20kehitt%E4minen_2.pdf;jsessionid=7763B6FC69616CD3ED341BC7BCFC40BF?sequence=1" TargetMode="External"/><Relationship Id="rId27" Type="http://schemas.openxmlformats.org/officeDocument/2006/relationships/image" Target="../media/image13.png"/><Relationship Id="rId30" Type="http://schemas.openxmlformats.org/officeDocument/2006/relationships/image" Target="../media/image16.png"/></Relationships>
</file>

<file path=ppt/slides/_rels/slide610.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slideLayout" Target="../slideLayouts/slideLayout12.xml"/><Relationship Id="rId7" Type="http://schemas.openxmlformats.org/officeDocument/2006/relationships/image" Target="../media/image9.png"/><Relationship Id="rId2" Type="http://schemas.openxmlformats.org/officeDocument/2006/relationships/tags" Target="../tags/tag7100.xml"/><Relationship Id="rId1" Type="http://schemas.openxmlformats.org/officeDocument/2006/relationships/vmlDrawing" Target="../drawings/vmlDrawing680.vml"/><Relationship Id="rId6" Type="http://schemas.openxmlformats.org/officeDocument/2006/relationships/slide" Target="slide2100.xml"/><Relationship Id="rId5" Type="http://schemas.openxmlformats.org/officeDocument/2006/relationships/image" Target="../media/image2.emf"/><Relationship Id="rId4" Type="http://schemas.openxmlformats.org/officeDocument/2006/relationships/oleObject" Target="../embeddings/oleObject650.bin"/><Relationship Id="rId9" Type="http://schemas.openxmlformats.org/officeDocument/2006/relationships/image" Target="../media/image11.svg"/></Relationships>
</file>

<file path=ppt/slides/_rels/slide611.xml.rels><?xml version="1.0" encoding="UTF-8" standalone="yes"?>
<Relationships xmlns="http://schemas.openxmlformats.org/package/2006/relationships"><Relationship Id="rId13" Type="http://schemas.openxmlformats.org/officeDocument/2006/relationships/image" Target="../media/image80.png"/><Relationship Id="rId18" Type="http://schemas.openxmlformats.org/officeDocument/2006/relationships/slide" Target="slide711.xml"/><Relationship Id="rId26" Type="http://schemas.openxmlformats.org/officeDocument/2006/relationships/slide" Target="slide670.xml"/><Relationship Id="rId39" Type="http://schemas.openxmlformats.org/officeDocument/2006/relationships/image" Target="../media/image940.png"/><Relationship Id="rId21" Type="http://schemas.openxmlformats.org/officeDocument/2006/relationships/image" Target="../media/image82.png"/><Relationship Id="rId34" Type="http://schemas.openxmlformats.org/officeDocument/2006/relationships/slide" Target="slide640.xml"/><Relationship Id="rId42" Type="http://schemas.openxmlformats.org/officeDocument/2006/relationships/slide" Target="slide700.xml"/><Relationship Id="rId7" Type="http://schemas.openxmlformats.org/officeDocument/2006/relationships/slide" Target="slide780.xml"/><Relationship Id="rId2" Type="http://schemas.openxmlformats.org/officeDocument/2006/relationships/slide" Target="slide2100.xml"/><Relationship Id="rId16" Type="http://schemas.openxmlformats.org/officeDocument/2006/relationships/slide" Target="slide690.xml"/><Relationship Id="rId20" Type="http://schemas.openxmlformats.org/officeDocument/2006/relationships/slide" Target="slide660.xml"/><Relationship Id="rId29" Type="http://schemas.openxmlformats.org/officeDocument/2006/relationships/image" Target="../media/image85.png"/><Relationship Id="rId41" Type="http://schemas.openxmlformats.org/officeDocument/2006/relationships/image" Target="../media/image920.png"/><Relationship Id="rId1" Type="http://schemas.openxmlformats.org/officeDocument/2006/relationships/slideLayout" Target="../slideLayouts/slideLayout70.xml"/><Relationship Id="rId6" Type="http://schemas.openxmlformats.org/officeDocument/2006/relationships/image" Target="../media/image17.svg"/><Relationship Id="rId11" Type="http://schemas.openxmlformats.org/officeDocument/2006/relationships/image" Target="../media/image79.png"/><Relationship Id="rId24" Type="http://schemas.openxmlformats.org/officeDocument/2006/relationships/slide" Target="slide790.xml"/><Relationship Id="rId32" Type="http://schemas.openxmlformats.org/officeDocument/2006/relationships/slide" Target="slide770.xml"/><Relationship Id="rId37" Type="http://schemas.openxmlformats.org/officeDocument/2006/relationships/image" Target="../media/image930.png"/><Relationship Id="rId40" Type="http://schemas.openxmlformats.org/officeDocument/2006/relationships/slide" Target="slide680.xml"/><Relationship Id="rId5" Type="http://schemas.openxmlformats.org/officeDocument/2006/relationships/image" Target="../media/image16.png"/><Relationship Id="rId15" Type="http://schemas.openxmlformats.org/officeDocument/2006/relationships/image" Target="../media/image820.png"/><Relationship Id="rId23" Type="http://schemas.openxmlformats.org/officeDocument/2006/relationships/image" Target="../media/image83.png"/><Relationship Id="rId28" Type="http://schemas.openxmlformats.org/officeDocument/2006/relationships/slide" Target="slide750.xml"/><Relationship Id="rId36" Type="http://schemas.openxmlformats.org/officeDocument/2006/relationships/slide" Target="slide740.xml"/><Relationship Id="rId10" Type="http://schemas.openxmlformats.org/officeDocument/2006/relationships/slide" Target="slide650.xml"/><Relationship Id="rId19" Type="http://schemas.openxmlformats.org/officeDocument/2006/relationships/image" Target="../media/image81.png"/><Relationship Id="rId31" Type="http://schemas.openxmlformats.org/officeDocument/2006/relationships/image" Target="../media/image86.png"/><Relationship Id="rId4" Type="http://schemas.openxmlformats.org/officeDocument/2006/relationships/image" Target="../media/image7.svg"/><Relationship Id="rId9" Type="http://schemas.openxmlformats.org/officeDocument/2006/relationships/image" Target="../media/image78.png"/><Relationship Id="rId14" Type="http://schemas.openxmlformats.org/officeDocument/2006/relationships/slide" Target="slide720.xml"/><Relationship Id="rId22" Type="http://schemas.openxmlformats.org/officeDocument/2006/relationships/slide" Target="slide800.xml"/><Relationship Id="rId27" Type="http://schemas.openxmlformats.org/officeDocument/2006/relationships/image" Target="../media/image870.png"/><Relationship Id="rId30" Type="http://schemas.openxmlformats.org/officeDocument/2006/relationships/slide" Target="slide760.xml"/><Relationship Id="rId35" Type="http://schemas.openxmlformats.org/officeDocument/2006/relationships/image" Target="../media/image88.png"/><Relationship Id="rId43" Type="http://schemas.openxmlformats.org/officeDocument/2006/relationships/image" Target="../media/image931.png"/><Relationship Id="rId8" Type="http://schemas.openxmlformats.org/officeDocument/2006/relationships/slide" Target="slide620.xml"/><Relationship Id="rId3" Type="http://schemas.openxmlformats.org/officeDocument/2006/relationships/image" Target="../media/image6.png"/><Relationship Id="rId12" Type="http://schemas.openxmlformats.org/officeDocument/2006/relationships/slide" Target="slide630.xml"/><Relationship Id="rId17" Type="http://schemas.openxmlformats.org/officeDocument/2006/relationships/image" Target="../media/image821.png"/><Relationship Id="rId25" Type="http://schemas.openxmlformats.org/officeDocument/2006/relationships/image" Target="../media/image84.png"/><Relationship Id="rId33" Type="http://schemas.openxmlformats.org/officeDocument/2006/relationships/image" Target="../media/image87.png"/><Relationship Id="rId38" Type="http://schemas.openxmlformats.org/officeDocument/2006/relationships/slide" Target="slide730.xml"/></Relationships>
</file>

<file path=ppt/slides/_rels/slide620.xml.rels><?xml version="1.0" encoding="UTF-8" standalone="yes"?>
<Relationships xmlns="http://schemas.openxmlformats.org/package/2006/relationships"><Relationship Id="rId8" Type="http://schemas.openxmlformats.org/officeDocument/2006/relationships/tags" Target="../tags/tag3111.xml"/><Relationship Id="rId13" Type="http://schemas.openxmlformats.org/officeDocument/2006/relationships/tags" Target="../tags/tag3611.xml"/><Relationship Id="rId18" Type="http://schemas.openxmlformats.org/officeDocument/2006/relationships/tags" Target="../tags/tag4111.xml"/><Relationship Id="rId26" Type="http://schemas.openxmlformats.org/officeDocument/2006/relationships/slideLayout" Target="../slideLayouts/slideLayout70.xml"/><Relationship Id="rId3" Type="http://schemas.openxmlformats.org/officeDocument/2006/relationships/tags" Target="../tags/tag2611.xml"/><Relationship Id="rId21" Type="http://schemas.openxmlformats.org/officeDocument/2006/relationships/tags" Target="../tags/tag4411.xml"/><Relationship Id="rId7" Type="http://schemas.openxmlformats.org/officeDocument/2006/relationships/tags" Target="../tags/tag3011.xml"/><Relationship Id="rId12" Type="http://schemas.openxmlformats.org/officeDocument/2006/relationships/tags" Target="../tags/tag3511.xml"/><Relationship Id="rId17" Type="http://schemas.openxmlformats.org/officeDocument/2006/relationships/tags" Target="../tags/tag4011.xml"/><Relationship Id="rId25" Type="http://schemas.openxmlformats.org/officeDocument/2006/relationships/tags" Target="../tags/tag4811.xml"/><Relationship Id="rId2" Type="http://schemas.openxmlformats.org/officeDocument/2006/relationships/tags" Target="../tags/tag2511.xml"/><Relationship Id="rId16" Type="http://schemas.openxmlformats.org/officeDocument/2006/relationships/tags" Target="../tags/tag3911.xml"/><Relationship Id="rId20" Type="http://schemas.openxmlformats.org/officeDocument/2006/relationships/tags" Target="../tags/tag4311.xml"/><Relationship Id="rId29" Type="http://schemas.openxmlformats.org/officeDocument/2006/relationships/chart" Target="../charts/chart150.xml"/><Relationship Id="rId1" Type="http://schemas.openxmlformats.org/officeDocument/2006/relationships/vmlDrawing" Target="../drawings/vmlDrawing240.vml"/><Relationship Id="rId6" Type="http://schemas.openxmlformats.org/officeDocument/2006/relationships/tags" Target="../tags/tag2911.xml"/><Relationship Id="rId11" Type="http://schemas.openxmlformats.org/officeDocument/2006/relationships/tags" Target="../tags/tag3411.xml"/><Relationship Id="rId24" Type="http://schemas.openxmlformats.org/officeDocument/2006/relationships/tags" Target="../tags/tag4711.xml"/><Relationship Id="rId32" Type="http://schemas.openxmlformats.org/officeDocument/2006/relationships/image" Target="../media/image17.svg"/><Relationship Id="rId5" Type="http://schemas.openxmlformats.org/officeDocument/2006/relationships/tags" Target="../tags/tag2811.xml"/><Relationship Id="rId15" Type="http://schemas.openxmlformats.org/officeDocument/2006/relationships/tags" Target="../tags/tag3811.xml"/><Relationship Id="rId23" Type="http://schemas.openxmlformats.org/officeDocument/2006/relationships/tags" Target="../tags/tag4611.xml"/><Relationship Id="rId28" Type="http://schemas.openxmlformats.org/officeDocument/2006/relationships/image" Target="../media/image2.emf"/><Relationship Id="rId10" Type="http://schemas.openxmlformats.org/officeDocument/2006/relationships/tags" Target="../tags/tag3311.xml"/><Relationship Id="rId19" Type="http://schemas.openxmlformats.org/officeDocument/2006/relationships/tags" Target="../tags/tag4211.xml"/><Relationship Id="rId31" Type="http://schemas.openxmlformats.org/officeDocument/2006/relationships/image" Target="../media/image16.png"/><Relationship Id="rId4" Type="http://schemas.openxmlformats.org/officeDocument/2006/relationships/tags" Target="../tags/tag2711.xml"/><Relationship Id="rId9" Type="http://schemas.openxmlformats.org/officeDocument/2006/relationships/tags" Target="../tags/tag3211.xml"/><Relationship Id="rId14" Type="http://schemas.openxmlformats.org/officeDocument/2006/relationships/tags" Target="../tags/tag3711.xml"/><Relationship Id="rId22" Type="http://schemas.openxmlformats.org/officeDocument/2006/relationships/tags" Target="../tags/tag4511.xml"/><Relationship Id="rId27" Type="http://schemas.openxmlformats.org/officeDocument/2006/relationships/oleObject" Target="../embeddings/oleObject240.bin"/><Relationship Id="rId30" Type="http://schemas.openxmlformats.org/officeDocument/2006/relationships/slide" Target="slide611.xml"/></Relationships>
</file>

<file path=ppt/slides/_rels/slide630.xml.rels><?xml version="1.0" encoding="UTF-8" standalone="yes"?>
<Relationships xmlns="http://schemas.openxmlformats.org/package/2006/relationships"><Relationship Id="rId13" Type="http://schemas.openxmlformats.org/officeDocument/2006/relationships/tags" Target="../tags/tag6000.xml"/><Relationship Id="rId18" Type="http://schemas.openxmlformats.org/officeDocument/2006/relationships/tags" Target="../tags/tag6500.xml"/><Relationship Id="rId26" Type="http://schemas.openxmlformats.org/officeDocument/2006/relationships/tags" Target="../tags/tag7300.xml"/><Relationship Id="rId39" Type="http://schemas.openxmlformats.org/officeDocument/2006/relationships/tags" Target="../tags/tag860.xml"/><Relationship Id="rId21" Type="http://schemas.openxmlformats.org/officeDocument/2006/relationships/tags" Target="../tags/tag6800.xml"/><Relationship Id="rId34" Type="http://schemas.openxmlformats.org/officeDocument/2006/relationships/tags" Target="../tags/tag811.xml"/><Relationship Id="rId42" Type="http://schemas.openxmlformats.org/officeDocument/2006/relationships/tags" Target="../tags/tag890.xml"/><Relationship Id="rId47" Type="http://schemas.openxmlformats.org/officeDocument/2006/relationships/slide" Target="slide611.xml"/><Relationship Id="rId7" Type="http://schemas.openxmlformats.org/officeDocument/2006/relationships/tags" Target="../tags/tag5400.xml"/><Relationship Id="rId2" Type="http://schemas.openxmlformats.org/officeDocument/2006/relationships/tags" Target="../tags/tag4910.xml"/><Relationship Id="rId16" Type="http://schemas.openxmlformats.org/officeDocument/2006/relationships/tags" Target="../tags/tag6300.xml"/><Relationship Id="rId29" Type="http://schemas.openxmlformats.org/officeDocument/2006/relationships/tags" Target="../tags/tag7600.xml"/><Relationship Id="rId11" Type="http://schemas.openxmlformats.org/officeDocument/2006/relationships/tags" Target="../tags/tag5800.xml"/><Relationship Id="rId24" Type="http://schemas.openxmlformats.org/officeDocument/2006/relationships/tags" Target="../tags/tag7110.xml"/><Relationship Id="rId32" Type="http://schemas.openxmlformats.org/officeDocument/2006/relationships/tags" Target="../tags/tag7900.xml"/><Relationship Id="rId37" Type="http://schemas.openxmlformats.org/officeDocument/2006/relationships/tags" Target="../tags/tag840.xml"/><Relationship Id="rId40" Type="http://schemas.openxmlformats.org/officeDocument/2006/relationships/tags" Target="../tags/tag870.xml"/><Relationship Id="rId45" Type="http://schemas.openxmlformats.org/officeDocument/2006/relationships/image" Target="../media/image2.emf"/><Relationship Id="rId5" Type="http://schemas.openxmlformats.org/officeDocument/2006/relationships/tags" Target="../tags/tag5200.xml"/><Relationship Id="rId15" Type="http://schemas.openxmlformats.org/officeDocument/2006/relationships/tags" Target="../tags/tag6200.xml"/><Relationship Id="rId23" Type="http://schemas.openxmlformats.org/officeDocument/2006/relationships/tags" Target="../tags/tag7000.xml"/><Relationship Id="rId28" Type="http://schemas.openxmlformats.org/officeDocument/2006/relationships/tags" Target="../tags/tag7500.xml"/><Relationship Id="rId36" Type="http://schemas.openxmlformats.org/officeDocument/2006/relationships/tags" Target="../tags/tag830.xml"/><Relationship Id="rId49" Type="http://schemas.openxmlformats.org/officeDocument/2006/relationships/image" Target="../media/image17.svg"/><Relationship Id="rId10" Type="http://schemas.openxmlformats.org/officeDocument/2006/relationships/tags" Target="../tags/tag5700.xml"/><Relationship Id="rId19" Type="http://schemas.openxmlformats.org/officeDocument/2006/relationships/tags" Target="../tags/tag6600.xml"/><Relationship Id="rId31" Type="http://schemas.openxmlformats.org/officeDocument/2006/relationships/tags" Target="../tags/tag7800.xml"/><Relationship Id="rId44" Type="http://schemas.openxmlformats.org/officeDocument/2006/relationships/oleObject" Target="../embeddings/oleObject250.bin"/><Relationship Id="rId4" Type="http://schemas.openxmlformats.org/officeDocument/2006/relationships/tags" Target="../tags/tag5150.xml"/><Relationship Id="rId9" Type="http://schemas.openxmlformats.org/officeDocument/2006/relationships/tags" Target="../tags/tag5600.xml"/><Relationship Id="rId14" Type="http://schemas.openxmlformats.org/officeDocument/2006/relationships/tags" Target="../tags/tag6110.xml"/><Relationship Id="rId22" Type="http://schemas.openxmlformats.org/officeDocument/2006/relationships/tags" Target="../tags/tag6900.xml"/><Relationship Id="rId27" Type="http://schemas.openxmlformats.org/officeDocument/2006/relationships/tags" Target="../tags/tag7400.xml"/><Relationship Id="rId30" Type="http://schemas.openxmlformats.org/officeDocument/2006/relationships/tags" Target="../tags/tag7700.xml"/><Relationship Id="rId35" Type="http://schemas.openxmlformats.org/officeDocument/2006/relationships/tags" Target="../tags/tag820.xml"/><Relationship Id="rId43" Type="http://schemas.openxmlformats.org/officeDocument/2006/relationships/slideLayout" Target="../slideLayouts/slideLayout70.xml"/><Relationship Id="rId48" Type="http://schemas.openxmlformats.org/officeDocument/2006/relationships/image" Target="../media/image16.png"/><Relationship Id="rId8" Type="http://schemas.openxmlformats.org/officeDocument/2006/relationships/tags" Target="../tags/tag5500.xml"/><Relationship Id="rId3" Type="http://schemas.openxmlformats.org/officeDocument/2006/relationships/tags" Target="../tags/tag5010.xml"/><Relationship Id="rId12" Type="http://schemas.openxmlformats.org/officeDocument/2006/relationships/tags" Target="../tags/tag5900.xml"/><Relationship Id="rId17" Type="http://schemas.openxmlformats.org/officeDocument/2006/relationships/tags" Target="../tags/tag6400.xml"/><Relationship Id="rId25" Type="http://schemas.openxmlformats.org/officeDocument/2006/relationships/tags" Target="../tags/tag7200.xml"/><Relationship Id="rId33" Type="http://schemas.openxmlformats.org/officeDocument/2006/relationships/tags" Target="../tags/tag8000.xml"/><Relationship Id="rId38" Type="http://schemas.openxmlformats.org/officeDocument/2006/relationships/tags" Target="../tags/tag850.xml"/><Relationship Id="rId46" Type="http://schemas.openxmlformats.org/officeDocument/2006/relationships/chart" Target="../charts/chart200.xml"/><Relationship Id="rId20" Type="http://schemas.openxmlformats.org/officeDocument/2006/relationships/tags" Target="../tags/tag6700.xml"/><Relationship Id="rId41" Type="http://schemas.openxmlformats.org/officeDocument/2006/relationships/tags" Target="../tags/tag880.xml"/><Relationship Id="rId1" Type="http://schemas.openxmlformats.org/officeDocument/2006/relationships/vmlDrawing" Target="../drawings/vmlDrawing250.vml"/><Relationship Id="rId6" Type="http://schemas.openxmlformats.org/officeDocument/2006/relationships/tags" Target="../tags/tag5300.xml"/></Relationships>
</file>

<file path=ppt/slides/_rels/slide640.xml.rels><?xml version="1.0" encoding="UTF-8" standalone="yes"?>
<Relationships xmlns="http://schemas.openxmlformats.org/package/2006/relationships"><Relationship Id="rId8" Type="http://schemas.openxmlformats.org/officeDocument/2006/relationships/tags" Target="../tags/tag960.xml"/><Relationship Id="rId13" Type="http://schemas.openxmlformats.org/officeDocument/2006/relationships/tags" Target="../tags/tag1011.xml"/><Relationship Id="rId18" Type="http://schemas.openxmlformats.org/officeDocument/2006/relationships/tags" Target="../tags/tag1060.xml"/><Relationship Id="rId26" Type="http://schemas.openxmlformats.org/officeDocument/2006/relationships/image" Target="../media/image17.svg"/><Relationship Id="rId3" Type="http://schemas.openxmlformats.org/officeDocument/2006/relationships/tags" Target="../tags/tag910.xml"/><Relationship Id="rId21" Type="http://schemas.openxmlformats.org/officeDocument/2006/relationships/oleObject" Target="../embeddings/oleObject260.bin"/><Relationship Id="rId7" Type="http://schemas.openxmlformats.org/officeDocument/2006/relationships/tags" Target="../tags/tag950.xml"/><Relationship Id="rId12" Type="http://schemas.openxmlformats.org/officeDocument/2006/relationships/tags" Target="../tags/tag1000.xml"/><Relationship Id="rId17" Type="http://schemas.openxmlformats.org/officeDocument/2006/relationships/tags" Target="../tags/tag1050.xml"/><Relationship Id="rId25" Type="http://schemas.openxmlformats.org/officeDocument/2006/relationships/image" Target="../media/image16.png"/><Relationship Id="rId2" Type="http://schemas.openxmlformats.org/officeDocument/2006/relationships/tags" Target="../tags/tag900.xml"/><Relationship Id="rId16" Type="http://schemas.openxmlformats.org/officeDocument/2006/relationships/tags" Target="../tags/tag1040.xml"/><Relationship Id="rId20" Type="http://schemas.openxmlformats.org/officeDocument/2006/relationships/slideLayout" Target="../slideLayouts/slideLayout70.xml"/><Relationship Id="rId1" Type="http://schemas.openxmlformats.org/officeDocument/2006/relationships/vmlDrawing" Target="../drawings/vmlDrawing260.vml"/><Relationship Id="rId6" Type="http://schemas.openxmlformats.org/officeDocument/2006/relationships/tags" Target="../tags/tag940.xml"/><Relationship Id="rId11" Type="http://schemas.openxmlformats.org/officeDocument/2006/relationships/tags" Target="../tags/tag990.xml"/><Relationship Id="rId24" Type="http://schemas.openxmlformats.org/officeDocument/2006/relationships/slide" Target="slide611.xml"/><Relationship Id="rId5" Type="http://schemas.openxmlformats.org/officeDocument/2006/relationships/tags" Target="../tags/tag930.xml"/><Relationship Id="rId15" Type="http://schemas.openxmlformats.org/officeDocument/2006/relationships/tags" Target="../tags/tag1030.xml"/><Relationship Id="rId23" Type="http://schemas.openxmlformats.org/officeDocument/2006/relationships/chart" Target="../charts/chart30.xml"/><Relationship Id="rId10" Type="http://schemas.openxmlformats.org/officeDocument/2006/relationships/tags" Target="../tags/tag980.xml"/><Relationship Id="rId19" Type="http://schemas.openxmlformats.org/officeDocument/2006/relationships/tags" Target="../tags/tag1070.xml"/><Relationship Id="rId4" Type="http://schemas.openxmlformats.org/officeDocument/2006/relationships/tags" Target="../tags/tag920.xml"/><Relationship Id="rId9" Type="http://schemas.openxmlformats.org/officeDocument/2006/relationships/tags" Target="../tags/tag970.xml"/><Relationship Id="rId14" Type="http://schemas.openxmlformats.org/officeDocument/2006/relationships/tags" Target="../tags/tag1020.xml"/><Relationship Id="rId22" Type="http://schemas.openxmlformats.org/officeDocument/2006/relationships/image" Target="../media/image2.emf"/></Relationships>
</file>

<file path=ppt/slides/_rels/slide650.xml.rels><?xml version="1.0" encoding="UTF-8" standalone="yes"?>
<Relationships xmlns="http://schemas.openxmlformats.org/package/2006/relationships"><Relationship Id="rId13" Type="http://schemas.openxmlformats.org/officeDocument/2006/relationships/tags" Target="../tags/tag1190.xml"/><Relationship Id="rId18" Type="http://schemas.openxmlformats.org/officeDocument/2006/relationships/tags" Target="../tags/tag1240.xml"/><Relationship Id="rId26" Type="http://schemas.openxmlformats.org/officeDocument/2006/relationships/tags" Target="../tags/tag1320.xml"/><Relationship Id="rId39" Type="http://schemas.openxmlformats.org/officeDocument/2006/relationships/chart" Target="../charts/chart40.xml"/><Relationship Id="rId21" Type="http://schemas.openxmlformats.org/officeDocument/2006/relationships/tags" Target="../tags/tag1270.xml"/><Relationship Id="rId34" Type="http://schemas.openxmlformats.org/officeDocument/2006/relationships/tags" Target="../tags/tag1400.xml"/><Relationship Id="rId42" Type="http://schemas.openxmlformats.org/officeDocument/2006/relationships/image" Target="../media/image17.svg"/><Relationship Id="rId7" Type="http://schemas.openxmlformats.org/officeDocument/2006/relationships/tags" Target="../tags/tag1130.xml"/><Relationship Id="rId2" Type="http://schemas.openxmlformats.org/officeDocument/2006/relationships/tags" Target="../tags/tag1080.xml"/><Relationship Id="rId16" Type="http://schemas.openxmlformats.org/officeDocument/2006/relationships/tags" Target="../tags/tag1220.xml"/><Relationship Id="rId20" Type="http://schemas.openxmlformats.org/officeDocument/2006/relationships/tags" Target="../tags/tag1260.xml"/><Relationship Id="rId29" Type="http://schemas.openxmlformats.org/officeDocument/2006/relationships/tags" Target="../tags/tag1350.xml"/><Relationship Id="rId41" Type="http://schemas.openxmlformats.org/officeDocument/2006/relationships/image" Target="../media/image16.png"/><Relationship Id="rId1" Type="http://schemas.openxmlformats.org/officeDocument/2006/relationships/vmlDrawing" Target="../drawings/vmlDrawing270.vml"/><Relationship Id="rId6" Type="http://schemas.openxmlformats.org/officeDocument/2006/relationships/tags" Target="../tags/tag1120.xml"/><Relationship Id="rId11" Type="http://schemas.openxmlformats.org/officeDocument/2006/relationships/tags" Target="../tags/tag1170.xml"/><Relationship Id="rId24" Type="http://schemas.openxmlformats.org/officeDocument/2006/relationships/tags" Target="../tags/tag1300.xml"/><Relationship Id="rId32" Type="http://schemas.openxmlformats.org/officeDocument/2006/relationships/tags" Target="../tags/tag1380.xml"/><Relationship Id="rId37" Type="http://schemas.openxmlformats.org/officeDocument/2006/relationships/oleObject" Target="../embeddings/oleObject270.bin"/><Relationship Id="rId40" Type="http://schemas.openxmlformats.org/officeDocument/2006/relationships/slide" Target="slide611.xml"/><Relationship Id="rId5" Type="http://schemas.openxmlformats.org/officeDocument/2006/relationships/tags" Target="../tags/tag1110.xml"/><Relationship Id="rId15" Type="http://schemas.openxmlformats.org/officeDocument/2006/relationships/tags" Target="../tags/tag1210.xml"/><Relationship Id="rId23" Type="http://schemas.openxmlformats.org/officeDocument/2006/relationships/tags" Target="../tags/tag1290.xml"/><Relationship Id="rId28" Type="http://schemas.openxmlformats.org/officeDocument/2006/relationships/tags" Target="../tags/tag1340.xml"/><Relationship Id="rId36" Type="http://schemas.openxmlformats.org/officeDocument/2006/relationships/slideLayout" Target="../slideLayouts/slideLayout70.xml"/><Relationship Id="rId10" Type="http://schemas.openxmlformats.org/officeDocument/2006/relationships/tags" Target="../tags/tag1160.xml"/><Relationship Id="rId19" Type="http://schemas.openxmlformats.org/officeDocument/2006/relationships/tags" Target="../tags/tag1250.xml"/><Relationship Id="rId31" Type="http://schemas.openxmlformats.org/officeDocument/2006/relationships/tags" Target="../tags/tag1370.xml"/><Relationship Id="rId4" Type="http://schemas.openxmlformats.org/officeDocument/2006/relationships/tags" Target="../tags/tag1100.xml"/><Relationship Id="rId9" Type="http://schemas.openxmlformats.org/officeDocument/2006/relationships/tags" Target="../tags/tag1150.xml"/><Relationship Id="rId14" Type="http://schemas.openxmlformats.org/officeDocument/2006/relationships/tags" Target="../tags/tag1200.xml"/><Relationship Id="rId22" Type="http://schemas.openxmlformats.org/officeDocument/2006/relationships/tags" Target="../tags/tag1280.xml"/><Relationship Id="rId27" Type="http://schemas.openxmlformats.org/officeDocument/2006/relationships/tags" Target="../tags/tag1330.xml"/><Relationship Id="rId30" Type="http://schemas.openxmlformats.org/officeDocument/2006/relationships/tags" Target="../tags/tag1360.xml"/><Relationship Id="rId35" Type="http://schemas.openxmlformats.org/officeDocument/2006/relationships/tags" Target="../tags/tag1410.xml"/><Relationship Id="rId8" Type="http://schemas.openxmlformats.org/officeDocument/2006/relationships/tags" Target="../tags/tag1140.xml"/><Relationship Id="rId3" Type="http://schemas.openxmlformats.org/officeDocument/2006/relationships/tags" Target="../tags/tag1090.xml"/><Relationship Id="rId12" Type="http://schemas.openxmlformats.org/officeDocument/2006/relationships/tags" Target="../tags/tag1180.xml"/><Relationship Id="rId17" Type="http://schemas.openxmlformats.org/officeDocument/2006/relationships/tags" Target="../tags/tag1230.xml"/><Relationship Id="rId25" Type="http://schemas.openxmlformats.org/officeDocument/2006/relationships/tags" Target="../tags/tag1310.xml"/><Relationship Id="rId33" Type="http://schemas.openxmlformats.org/officeDocument/2006/relationships/tags" Target="../tags/tag1390.xml"/><Relationship Id="rId38" Type="http://schemas.openxmlformats.org/officeDocument/2006/relationships/image" Target="../media/image2.emf"/></Relationships>
</file>

<file path=ppt/slides/_rels/slide660.xml.rels><?xml version="1.0" encoding="UTF-8" standalone="yes"?>
<Relationships xmlns="http://schemas.openxmlformats.org/package/2006/relationships"><Relationship Id="rId8" Type="http://schemas.openxmlformats.org/officeDocument/2006/relationships/tags" Target="../tags/tag1480.xml"/><Relationship Id="rId13" Type="http://schemas.openxmlformats.org/officeDocument/2006/relationships/slide" Target="slide611.xml"/><Relationship Id="rId3" Type="http://schemas.openxmlformats.org/officeDocument/2006/relationships/tags" Target="../tags/tag1430.xml"/><Relationship Id="rId7" Type="http://schemas.openxmlformats.org/officeDocument/2006/relationships/tags" Target="../tags/tag1470.xml"/><Relationship Id="rId12" Type="http://schemas.openxmlformats.org/officeDocument/2006/relationships/chart" Target="../charts/chart50.xml"/><Relationship Id="rId2" Type="http://schemas.openxmlformats.org/officeDocument/2006/relationships/tags" Target="../tags/tag1420.xml"/><Relationship Id="rId1" Type="http://schemas.openxmlformats.org/officeDocument/2006/relationships/vmlDrawing" Target="../drawings/vmlDrawing280.vml"/><Relationship Id="rId6" Type="http://schemas.openxmlformats.org/officeDocument/2006/relationships/tags" Target="../tags/tag1460.xml"/><Relationship Id="rId11" Type="http://schemas.openxmlformats.org/officeDocument/2006/relationships/image" Target="../media/image2.emf"/><Relationship Id="rId5" Type="http://schemas.openxmlformats.org/officeDocument/2006/relationships/tags" Target="../tags/tag1450.xml"/><Relationship Id="rId15" Type="http://schemas.openxmlformats.org/officeDocument/2006/relationships/image" Target="../media/image17.svg"/><Relationship Id="rId10" Type="http://schemas.openxmlformats.org/officeDocument/2006/relationships/oleObject" Target="../embeddings/oleObject280.bin"/><Relationship Id="rId4" Type="http://schemas.openxmlformats.org/officeDocument/2006/relationships/tags" Target="../tags/tag1440.xml"/><Relationship Id="rId9" Type="http://schemas.openxmlformats.org/officeDocument/2006/relationships/slideLayout" Target="../slideLayouts/slideLayout70.xml"/><Relationship Id="rId14" Type="http://schemas.openxmlformats.org/officeDocument/2006/relationships/image" Target="../media/image16.png"/></Relationships>
</file>

<file path=ppt/slides/_rels/slide670.xml.rels><?xml version="1.0" encoding="UTF-8" standalone="yes"?>
<Relationships xmlns="http://schemas.openxmlformats.org/package/2006/relationships"><Relationship Id="rId13" Type="http://schemas.openxmlformats.org/officeDocument/2006/relationships/tags" Target="../tags/tag1600.xml"/><Relationship Id="rId18" Type="http://schemas.openxmlformats.org/officeDocument/2006/relationships/tags" Target="../tags/tag1650.xml"/><Relationship Id="rId26" Type="http://schemas.openxmlformats.org/officeDocument/2006/relationships/tags" Target="../tags/tag1730.xml"/><Relationship Id="rId39" Type="http://schemas.openxmlformats.org/officeDocument/2006/relationships/image" Target="../media/image17.svg"/><Relationship Id="rId21" Type="http://schemas.openxmlformats.org/officeDocument/2006/relationships/tags" Target="../tags/tag1680.xml"/><Relationship Id="rId34" Type="http://schemas.openxmlformats.org/officeDocument/2006/relationships/oleObject" Target="../embeddings/oleObject290.bin"/><Relationship Id="rId7" Type="http://schemas.openxmlformats.org/officeDocument/2006/relationships/tags" Target="../tags/tag1540.xml"/><Relationship Id="rId12" Type="http://schemas.openxmlformats.org/officeDocument/2006/relationships/tags" Target="../tags/tag1590.xml"/><Relationship Id="rId17" Type="http://schemas.openxmlformats.org/officeDocument/2006/relationships/tags" Target="../tags/tag1640.xml"/><Relationship Id="rId25" Type="http://schemas.openxmlformats.org/officeDocument/2006/relationships/tags" Target="../tags/tag1720.xml"/><Relationship Id="rId33" Type="http://schemas.openxmlformats.org/officeDocument/2006/relationships/slideLayout" Target="../slideLayouts/slideLayout70.xml"/><Relationship Id="rId38" Type="http://schemas.openxmlformats.org/officeDocument/2006/relationships/image" Target="../media/image16.png"/><Relationship Id="rId2" Type="http://schemas.openxmlformats.org/officeDocument/2006/relationships/tags" Target="../tags/tag1490.xml"/><Relationship Id="rId16" Type="http://schemas.openxmlformats.org/officeDocument/2006/relationships/tags" Target="../tags/tag1630.xml"/><Relationship Id="rId20" Type="http://schemas.openxmlformats.org/officeDocument/2006/relationships/tags" Target="../tags/tag1670.xml"/><Relationship Id="rId29" Type="http://schemas.openxmlformats.org/officeDocument/2006/relationships/tags" Target="../tags/tag1760.xml"/><Relationship Id="rId1" Type="http://schemas.openxmlformats.org/officeDocument/2006/relationships/vmlDrawing" Target="../drawings/vmlDrawing290.vml"/><Relationship Id="rId6" Type="http://schemas.openxmlformats.org/officeDocument/2006/relationships/tags" Target="../tags/tag1530.xml"/><Relationship Id="rId11" Type="http://schemas.openxmlformats.org/officeDocument/2006/relationships/tags" Target="../tags/tag1580.xml"/><Relationship Id="rId24" Type="http://schemas.openxmlformats.org/officeDocument/2006/relationships/tags" Target="../tags/tag1711.xml"/><Relationship Id="rId32" Type="http://schemas.openxmlformats.org/officeDocument/2006/relationships/tags" Target="../tags/tag1790.xml"/><Relationship Id="rId37" Type="http://schemas.openxmlformats.org/officeDocument/2006/relationships/slide" Target="slide611.xml"/><Relationship Id="rId5" Type="http://schemas.openxmlformats.org/officeDocument/2006/relationships/tags" Target="../tags/tag1520.xml"/><Relationship Id="rId15" Type="http://schemas.openxmlformats.org/officeDocument/2006/relationships/tags" Target="../tags/tag1620.xml"/><Relationship Id="rId23" Type="http://schemas.openxmlformats.org/officeDocument/2006/relationships/tags" Target="../tags/tag1700.xml"/><Relationship Id="rId28" Type="http://schemas.openxmlformats.org/officeDocument/2006/relationships/tags" Target="../tags/tag1750.xml"/><Relationship Id="rId36" Type="http://schemas.openxmlformats.org/officeDocument/2006/relationships/chart" Target="../charts/chart60.xml"/><Relationship Id="rId10" Type="http://schemas.openxmlformats.org/officeDocument/2006/relationships/tags" Target="../tags/tag1570.xml"/><Relationship Id="rId19" Type="http://schemas.openxmlformats.org/officeDocument/2006/relationships/tags" Target="../tags/tag1660.xml"/><Relationship Id="rId31" Type="http://schemas.openxmlformats.org/officeDocument/2006/relationships/tags" Target="../tags/tag1780.xml"/><Relationship Id="rId4" Type="http://schemas.openxmlformats.org/officeDocument/2006/relationships/tags" Target="../tags/tag1511.xml"/><Relationship Id="rId9" Type="http://schemas.openxmlformats.org/officeDocument/2006/relationships/tags" Target="../tags/tag1560.xml"/><Relationship Id="rId14" Type="http://schemas.openxmlformats.org/officeDocument/2006/relationships/tags" Target="../tags/tag1611.xml"/><Relationship Id="rId22" Type="http://schemas.openxmlformats.org/officeDocument/2006/relationships/tags" Target="../tags/tag1690.xml"/><Relationship Id="rId27" Type="http://schemas.openxmlformats.org/officeDocument/2006/relationships/tags" Target="../tags/tag1740.xml"/><Relationship Id="rId30" Type="http://schemas.openxmlformats.org/officeDocument/2006/relationships/tags" Target="../tags/tag1770.xml"/><Relationship Id="rId35" Type="http://schemas.openxmlformats.org/officeDocument/2006/relationships/image" Target="../media/image2.emf"/><Relationship Id="rId8" Type="http://schemas.openxmlformats.org/officeDocument/2006/relationships/tags" Target="../tags/tag1550.xml"/><Relationship Id="rId3" Type="http://schemas.openxmlformats.org/officeDocument/2006/relationships/tags" Target="../tags/tag1500.xml"/></Relationships>
</file>

<file path=ppt/slides/_rels/slide680.xml.rels><?xml version="1.0" encoding="UTF-8" standalone="yes"?>
<Relationships xmlns="http://schemas.openxmlformats.org/package/2006/relationships"><Relationship Id="rId117" Type="http://schemas.openxmlformats.org/officeDocument/2006/relationships/tags" Target="../tags/tag2950.xml"/><Relationship Id="rId21" Type="http://schemas.openxmlformats.org/officeDocument/2006/relationships/tags" Target="../tags/tag1990.xml"/><Relationship Id="rId42" Type="http://schemas.openxmlformats.org/officeDocument/2006/relationships/tags" Target="../tags/tag2200.xml"/><Relationship Id="rId63" Type="http://schemas.openxmlformats.org/officeDocument/2006/relationships/tags" Target="../tags/tag2410.xml"/><Relationship Id="rId84" Type="http://schemas.openxmlformats.org/officeDocument/2006/relationships/tags" Target="../tags/tag2620.xml"/><Relationship Id="rId138" Type="http://schemas.openxmlformats.org/officeDocument/2006/relationships/tags" Target="../tags/tag3160.xml"/><Relationship Id="rId159" Type="http://schemas.openxmlformats.org/officeDocument/2006/relationships/tags" Target="../tags/tag3370.xml"/><Relationship Id="rId170" Type="http://schemas.openxmlformats.org/officeDocument/2006/relationships/image" Target="../media/image17.svg"/><Relationship Id="rId107" Type="http://schemas.openxmlformats.org/officeDocument/2006/relationships/tags" Target="../tags/tag2850.xml"/><Relationship Id="rId11" Type="http://schemas.openxmlformats.org/officeDocument/2006/relationships/tags" Target="../tags/tag1890.xml"/><Relationship Id="rId32" Type="http://schemas.openxmlformats.org/officeDocument/2006/relationships/tags" Target="../tags/tag2101.xml"/><Relationship Id="rId53" Type="http://schemas.openxmlformats.org/officeDocument/2006/relationships/tags" Target="../tags/tag2310.xml"/><Relationship Id="rId74" Type="http://schemas.openxmlformats.org/officeDocument/2006/relationships/tags" Target="../tags/tag2520.xml"/><Relationship Id="rId128" Type="http://schemas.openxmlformats.org/officeDocument/2006/relationships/tags" Target="../tags/tag3060.xml"/><Relationship Id="rId149" Type="http://schemas.openxmlformats.org/officeDocument/2006/relationships/tags" Target="../tags/tag3270.xml"/><Relationship Id="rId5" Type="http://schemas.openxmlformats.org/officeDocument/2006/relationships/tags" Target="../tags/tag1830.xml"/><Relationship Id="rId95" Type="http://schemas.openxmlformats.org/officeDocument/2006/relationships/tags" Target="../tags/tag2730.xml"/><Relationship Id="rId160" Type="http://schemas.openxmlformats.org/officeDocument/2006/relationships/tags" Target="../tags/tag3380.xml"/><Relationship Id="rId22" Type="http://schemas.openxmlformats.org/officeDocument/2006/relationships/tags" Target="../tags/tag2000.xml"/><Relationship Id="rId43" Type="http://schemas.openxmlformats.org/officeDocument/2006/relationships/tags" Target="../tags/tag2210.xml"/><Relationship Id="rId64" Type="http://schemas.openxmlformats.org/officeDocument/2006/relationships/tags" Target="../tags/tag2420.xml"/><Relationship Id="rId118" Type="http://schemas.openxmlformats.org/officeDocument/2006/relationships/tags" Target="../tags/tag2960.xml"/><Relationship Id="rId139" Type="http://schemas.openxmlformats.org/officeDocument/2006/relationships/tags" Target="../tags/tag3170.xml"/><Relationship Id="rId85" Type="http://schemas.openxmlformats.org/officeDocument/2006/relationships/tags" Target="../tags/tag2630.xml"/><Relationship Id="rId150" Type="http://schemas.openxmlformats.org/officeDocument/2006/relationships/tags" Target="../tags/tag3280.xml"/><Relationship Id="rId12" Type="http://schemas.openxmlformats.org/officeDocument/2006/relationships/tags" Target="../tags/tag1900.xml"/><Relationship Id="rId33" Type="http://schemas.openxmlformats.org/officeDocument/2006/relationships/tags" Target="../tags/tag2110.xml"/><Relationship Id="rId108" Type="http://schemas.openxmlformats.org/officeDocument/2006/relationships/tags" Target="../tags/tag2860.xml"/><Relationship Id="rId129" Type="http://schemas.openxmlformats.org/officeDocument/2006/relationships/tags" Target="../tags/tag3070.xml"/><Relationship Id="rId54" Type="http://schemas.openxmlformats.org/officeDocument/2006/relationships/tags" Target="../tags/tag2320.xml"/><Relationship Id="rId70" Type="http://schemas.openxmlformats.org/officeDocument/2006/relationships/tags" Target="../tags/tag2480.xml"/><Relationship Id="rId75" Type="http://schemas.openxmlformats.org/officeDocument/2006/relationships/tags" Target="../tags/tag2530.xml"/><Relationship Id="rId91" Type="http://schemas.openxmlformats.org/officeDocument/2006/relationships/tags" Target="../tags/tag2690.xml"/><Relationship Id="rId96" Type="http://schemas.openxmlformats.org/officeDocument/2006/relationships/tags" Target="../tags/tag2740.xml"/><Relationship Id="rId140" Type="http://schemas.openxmlformats.org/officeDocument/2006/relationships/tags" Target="../tags/tag3180.xml"/><Relationship Id="rId145" Type="http://schemas.openxmlformats.org/officeDocument/2006/relationships/tags" Target="../tags/tag3230.xml"/><Relationship Id="rId161" Type="http://schemas.openxmlformats.org/officeDocument/2006/relationships/tags" Target="../tags/tag3390.xml"/><Relationship Id="rId166" Type="http://schemas.openxmlformats.org/officeDocument/2006/relationships/image" Target="../media/image2.emf"/><Relationship Id="rId1" Type="http://schemas.openxmlformats.org/officeDocument/2006/relationships/vmlDrawing" Target="../drawings/vmlDrawing300.vml"/><Relationship Id="rId6" Type="http://schemas.openxmlformats.org/officeDocument/2006/relationships/tags" Target="../tags/tag1840.xml"/><Relationship Id="rId23" Type="http://schemas.openxmlformats.org/officeDocument/2006/relationships/tags" Target="../tags/tag2010.xml"/><Relationship Id="rId28" Type="http://schemas.openxmlformats.org/officeDocument/2006/relationships/tags" Target="../tags/tag2060.xml"/><Relationship Id="rId49" Type="http://schemas.openxmlformats.org/officeDocument/2006/relationships/tags" Target="../tags/tag2270.xml"/><Relationship Id="rId114" Type="http://schemas.openxmlformats.org/officeDocument/2006/relationships/tags" Target="../tags/tag2920.xml"/><Relationship Id="rId119" Type="http://schemas.openxmlformats.org/officeDocument/2006/relationships/tags" Target="../tags/tag2970.xml"/><Relationship Id="rId44" Type="http://schemas.openxmlformats.org/officeDocument/2006/relationships/tags" Target="../tags/tag2220.xml"/><Relationship Id="rId60" Type="http://schemas.openxmlformats.org/officeDocument/2006/relationships/tags" Target="../tags/tag2380.xml"/><Relationship Id="rId65" Type="http://schemas.openxmlformats.org/officeDocument/2006/relationships/tags" Target="../tags/tag2430.xml"/><Relationship Id="rId81" Type="http://schemas.openxmlformats.org/officeDocument/2006/relationships/tags" Target="../tags/tag2590.xml"/><Relationship Id="rId86" Type="http://schemas.openxmlformats.org/officeDocument/2006/relationships/tags" Target="../tags/tag2640.xml"/><Relationship Id="rId130" Type="http://schemas.openxmlformats.org/officeDocument/2006/relationships/tags" Target="../tags/tag3080.xml"/><Relationship Id="rId135" Type="http://schemas.openxmlformats.org/officeDocument/2006/relationships/tags" Target="../tags/tag3130.xml"/><Relationship Id="rId151" Type="http://schemas.openxmlformats.org/officeDocument/2006/relationships/tags" Target="../tags/tag3290.xml"/><Relationship Id="rId156" Type="http://schemas.openxmlformats.org/officeDocument/2006/relationships/tags" Target="../tags/tag3340.xml"/><Relationship Id="rId13" Type="http://schemas.openxmlformats.org/officeDocument/2006/relationships/tags" Target="../tags/tag1910.xml"/><Relationship Id="rId18" Type="http://schemas.openxmlformats.org/officeDocument/2006/relationships/tags" Target="../tags/tag1960.xml"/><Relationship Id="rId39" Type="http://schemas.openxmlformats.org/officeDocument/2006/relationships/tags" Target="../tags/tag2170.xml"/><Relationship Id="rId109" Type="http://schemas.openxmlformats.org/officeDocument/2006/relationships/tags" Target="../tags/tag2870.xml"/><Relationship Id="rId34" Type="http://schemas.openxmlformats.org/officeDocument/2006/relationships/tags" Target="../tags/tag2120.xml"/><Relationship Id="rId50" Type="http://schemas.openxmlformats.org/officeDocument/2006/relationships/tags" Target="../tags/tag2280.xml"/><Relationship Id="rId55" Type="http://schemas.openxmlformats.org/officeDocument/2006/relationships/tags" Target="../tags/tag2330.xml"/><Relationship Id="rId76" Type="http://schemas.openxmlformats.org/officeDocument/2006/relationships/tags" Target="../tags/tag2540.xml"/><Relationship Id="rId97" Type="http://schemas.openxmlformats.org/officeDocument/2006/relationships/tags" Target="../tags/tag2750.xml"/><Relationship Id="rId104" Type="http://schemas.openxmlformats.org/officeDocument/2006/relationships/tags" Target="../tags/tag2820.xml"/><Relationship Id="rId120" Type="http://schemas.openxmlformats.org/officeDocument/2006/relationships/tags" Target="../tags/tag2980.xml"/><Relationship Id="rId125" Type="http://schemas.openxmlformats.org/officeDocument/2006/relationships/tags" Target="../tags/tag3030.xml"/><Relationship Id="rId141" Type="http://schemas.openxmlformats.org/officeDocument/2006/relationships/tags" Target="../tags/tag3190.xml"/><Relationship Id="rId146" Type="http://schemas.openxmlformats.org/officeDocument/2006/relationships/tags" Target="../tags/tag3240.xml"/><Relationship Id="rId167" Type="http://schemas.openxmlformats.org/officeDocument/2006/relationships/chart" Target="../charts/chart70.xml"/><Relationship Id="rId7" Type="http://schemas.openxmlformats.org/officeDocument/2006/relationships/tags" Target="../tags/tag1850.xml"/><Relationship Id="rId71" Type="http://schemas.openxmlformats.org/officeDocument/2006/relationships/tags" Target="../tags/tag2490.xml"/><Relationship Id="rId92" Type="http://schemas.openxmlformats.org/officeDocument/2006/relationships/tags" Target="../tags/tag2700.xml"/><Relationship Id="rId162" Type="http://schemas.openxmlformats.org/officeDocument/2006/relationships/tags" Target="../tags/tag3400.xml"/><Relationship Id="rId2" Type="http://schemas.openxmlformats.org/officeDocument/2006/relationships/tags" Target="../tags/tag1800.xml"/><Relationship Id="rId29" Type="http://schemas.openxmlformats.org/officeDocument/2006/relationships/tags" Target="../tags/tag2070.xml"/><Relationship Id="rId24" Type="http://schemas.openxmlformats.org/officeDocument/2006/relationships/tags" Target="../tags/tag2020.xml"/><Relationship Id="rId40" Type="http://schemas.openxmlformats.org/officeDocument/2006/relationships/tags" Target="../tags/tag2180.xml"/><Relationship Id="rId45" Type="http://schemas.openxmlformats.org/officeDocument/2006/relationships/tags" Target="../tags/tag2230.xml"/><Relationship Id="rId66" Type="http://schemas.openxmlformats.org/officeDocument/2006/relationships/tags" Target="../tags/tag2440.xml"/><Relationship Id="rId87" Type="http://schemas.openxmlformats.org/officeDocument/2006/relationships/tags" Target="../tags/tag2650.xml"/><Relationship Id="rId110" Type="http://schemas.openxmlformats.org/officeDocument/2006/relationships/tags" Target="../tags/tag2880.xml"/><Relationship Id="rId115" Type="http://schemas.openxmlformats.org/officeDocument/2006/relationships/tags" Target="../tags/tag2930.xml"/><Relationship Id="rId131" Type="http://schemas.openxmlformats.org/officeDocument/2006/relationships/tags" Target="../tags/tag3090.xml"/><Relationship Id="rId136" Type="http://schemas.openxmlformats.org/officeDocument/2006/relationships/tags" Target="../tags/tag3140.xml"/><Relationship Id="rId157" Type="http://schemas.openxmlformats.org/officeDocument/2006/relationships/tags" Target="../tags/tag3350.xml"/><Relationship Id="rId61" Type="http://schemas.openxmlformats.org/officeDocument/2006/relationships/tags" Target="../tags/tag2390.xml"/><Relationship Id="rId82" Type="http://schemas.openxmlformats.org/officeDocument/2006/relationships/tags" Target="../tags/tag2600.xml"/><Relationship Id="rId152" Type="http://schemas.openxmlformats.org/officeDocument/2006/relationships/tags" Target="../tags/tag3300.xml"/><Relationship Id="rId19" Type="http://schemas.openxmlformats.org/officeDocument/2006/relationships/tags" Target="../tags/tag1970.xml"/><Relationship Id="rId14" Type="http://schemas.openxmlformats.org/officeDocument/2006/relationships/tags" Target="../tags/tag1920.xml"/><Relationship Id="rId30" Type="http://schemas.openxmlformats.org/officeDocument/2006/relationships/tags" Target="../tags/tag2080.xml"/><Relationship Id="rId35" Type="http://schemas.openxmlformats.org/officeDocument/2006/relationships/tags" Target="../tags/tag2130.xml"/><Relationship Id="rId56" Type="http://schemas.openxmlformats.org/officeDocument/2006/relationships/tags" Target="../tags/tag2340.xml"/><Relationship Id="rId77" Type="http://schemas.openxmlformats.org/officeDocument/2006/relationships/tags" Target="../tags/tag2550.xml"/><Relationship Id="rId100" Type="http://schemas.openxmlformats.org/officeDocument/2006/relationships/tags" Target="../tags/tag2780.xml"/><Relationship Id="rId105" Type="http://schemas.openxmlformats.org/officeDocument/2006/relationships/tags" Target="../tags/tag2830.xml"/><Relationship Id="rId126" Type="http://schemas.openxmlformats.org/officeDocument/2006/relationships/tags" Target="../tags/tag3040.xml"/><Relationship Id="rId147" Type="http://schemas.openxmlformats.org/officeDocument/2006/relationships/tags" Target="../tags/tag3250.xml"/><Relationship Id="rId168" Type="http://schemas.openxmlformats.org/officeDocument/2006/relationships/slide" Target="slide611.xml"/><Relationship Id="rId8" Type="http://schemas.openxmlformats.org/officeDocument/2006/relationships/tags" Target="../tags/tag1860.xml"/><Relationship Id="rId51" Type="http://schemas.openxmlformats.org/officeDocument/2006/relationships/tags" Target="../tags/tag2290.xml"/><Relationship Id="rId72" Type="http://schemas.openxmlformats.org/officeDocument/2006/relationships/tags" Target="../tags/tag2500.xml"/><Relationship Id="rId93" Type="http://schemas.openxmlformats.org/officeDocument/2006/relationships/tags" Target="../tags/tag2710.xml"/><Relationship Id="rId98" Type="http://schemas.openxmlformats.org/officeDocument/2006/relationships/tags" Target="../tags/tag2760.xml"/><Relationship Id="rId121" Type="http://schemas.openxmlformats.org/officeDocument/2006/relationships/tags" Target="../tags/tag2990.xml"/><Relationship Id="rId142" Type="http://schemas.openxmlformats.org/officeDocument/2006/relationships/tags" Target="../tags/tag3200.xml"/><Relationship Id="rId163" Type="http://schemas.openxmlformats.org/officeDocument/2006/relationships/tags" Target="../tags/tag3410.xml"/><Relationship Id="rId3" Type="http://schemas.openxmlformats.org/officeDocument/2006/relationships/tags" Target="../tags/tag1810.xml"/><Relationship Id="rId25" Type="http://schemas.openxmlformats.org/officeDocument/2006/relationships/tags" Target="../tags/tag2030.xml"/><Relationship Id="rId46" Type="http://schemas.openxmlformats.org/officeDocument/2006/relationships/tags" Target="../tags/tag2240.xml"/><Relationship Id="rId67" Type="http://schemas.openxmlformats.org/officeDocument/2006/relationships/tags" Target="../tags/tag2450.xml"/><Relationship Id="rId116" Type="http://schemas.openxmlformats.org/officeDocument/2006/relationships/tags" Target="../tags/tag2940.xml"/><Relationship Id="rId137" Type="http://schemas.openxmlformats.org/officeDocument/2006/relationships/tags" Target="../tags/tag3150.xml"/><Relationship Id="rId158" Type="http://schemas.openxmlformats.org/officeDocument/2006/relationships/tags" Target="../tags/tag3360.xml"/><Relationship Id="rId20" Type="http://schemas.openxmlformats.org/officeDocument/2006/relationships/tags" Target="../tags/tag1980.xml"/><Relationship Id="rId41" Type="http://schemas.openxmlformats.org/officeDocument/2006/relationships/tags" Target="../tags/tag2190.xml"/><Relationship Id="rId62" Type="http://schemas.openxmlformats.org/officeDocument/2006/relationships/tags" Target="../tags/tag2400.xml"/><Relationship Id="rId83" Type="http://schemas.openxmlformats.org/officeDocument/2006/relationships/tags" Target="../tags/tag2610.xml"/><Relationship Id="rId88" Type="http://schemas.openxmlformats.org/officeDocument/2006/relationships/tags" Target="../tags/tag2660.xml"/><Relationship Id="rId111" Type="http://schemas.openxmlformats.org/officeDocument/2006/relationships/tags" Target="../tags/tag2890.xml"/><Relationship Id="rId132" Type="http://schemas.openxmlformats.org/officeDocument/2006/relationships/tags" Target="../tags/tag3100.xml"/><Relationship Id="rId153" Type="http://schemas.openxmlformats.org/officeDocument/2006/relationships/tags" Target="../tags/tag3310.xml"/><Relationship Id="rId15" Type="http://schemas.openxmlformats.org/officeDocument/2006/relationships/tags" Target="../tags/tag1930.xml"/><Relationship Id="rId36" Type="http://schemas.openxmlformats.org/officeDocument/2006/relationships/tags" Target="../tags/tag2140.xml"/><Relationship Id="rId57" Type="http://schemas.openxmlformats.org/officeDocument/2006/relationships/tags" Target="../tags/tag2350.xml"/><Relationship Id="rId106" Type="http://schemas.openxmlformats.org/officeDocument/2006/relationships/tags" Target="../tags/tag2840.xml"/><Relationship Id="rId127" Type="http://schemas.openxmlformats.org/officeDocument/2006/relationships/tags" Target="../tags/tag3050.xml"/><Relationship Id="rId10" Type="http://schemas.openxmlformats.org/officeDocument/2006/relationships/tags" Target="../tags/tag1880.xml"/><Relationship Id="rId31" Type="http://schemas.openxmlformats.org/officeDocument/2006/relationships/tags" Target="../tags/tag2090.xml"/><Relationship Id="rId52" Type="http://schemas.openxmlformats.org/officeDocument/2006/relationships/tags" Target="../tags/tag2300.xml"/><Relationship Id="rId73" Type="http://schemas.openxmlformats.org/officeDocument/2006/relationships/tags" Target="../tags/tag2510.xml"/><Relationship Id="rId78" Type="http://schemas.openxmlformats.org/officeDocument/2006/relationships/tags" Target="../tags/tag2560.xml"/><Relationship Id="rId94" Type="http://schemas.openxmlformats.org/officeDocument/2006/relationships/tags" Target="../tags/tag2720.xml"/><Relationship Id="rId99" Type="http://schemas.openxmlformats.org/officeDocument/2006/relationships/tags" Target="../tags/tag2770.xml"/><Relationship Id="rId101" Type="http://schemas.openxmlformats.org/officeDocument/2006/relationships/tags" Target="../tags/tag2790.xml"/><Relationship Id="rId122" Type="http://schemas.openxmlformats.org/officeDocument/2006/relationships/tags" Target="../tags/tag3000.xml"/><Relationship Id="rId143" Type="http://schemas.openxmlformats.org/officeDocument/2006/relationships/tags" Target="../tags/tag3210.xml"/><Relationship Id="rId148" Type="http://schemas.openxmlformats.org/officeDocument/2006/relationships/tags" Target="../tags/tag3260.xml"/><Relationship Id="rId164" Type="http://schemas.openxmlformats.org/officeDocument/2006/relationships/slideLayout" Target="../slideLayouts/slideLayout70.xml"/><Relationship Id="rId169" Type="http://schemas.openxmlformats.org/officeDocument/2006/relationships/image" Target="../media/image16.png"/><Relationship Id="rId4" Type="http://schemas.openxmlformats.org/officeDocument/2006/relationships/tags" Target="../tags/tag1820.xml"/><Relationship Id="rId9" Type="http://schemas.openxmlformats.org/officeDocument/2006/relationships/tags" Target="../tags/tag1870.xml"/><Relationship Id="rId26" Type="http://schemas.openxmlformats.org/officeDocument/2006/relationships/tags" Target="../tags/tag2040.xml"/><Relationship Id="rId47" Type="http://schemas.openxmlformats.org/officeDocument/2006/relationships/tags" Target="../tags/tag2250.xml"/><Relationship Id="rId68" Type="http://schemas.openxmlformats.org/officeDocument/2006/relationships/tags" Target="../tags/tag2460.xml"/><Relationship Id="rId89" Type="http://schemas.openxmlformats.org/officeDocument/2006/relationships/tags" Target="../tags/tag2670.xml"/><Relationship Id="rId112" Type="http://schemas.openxmlformats.org/officeDocument/2006/relationships/tags" Target="../tags/tag2900.xml"/><Relationship Id="rId133" Type="http://schemas.openxmlformats.org/officeDocument/2006/relationships/tags" Target="../tags/tag3110.xml"/><Relationship Id="rId154" Type="http://schemas.openxmlformats.org/officeDocument/2006/relationships/tags" Target="../tags/tag3320.xml"/><Relationship Id="rId16" Type="http://schemas.openxmlformats.org/officeDocument/2006/relationships/tags" Target="../tags/tag1940.xml"/><Relationship Id="rId37" Type="http://schemas.openxmlformats.org/officeDocument/2006/relationships/tags" Target="../tags/tag2150.xml"/><Relationship Id="rId58" Type="http://schemas.openxmlformats.org/officeDocument/2006/relationships/tags" Target="../tags/tag2360.xml"/><Relationship Id="rId79" Type="http://schemas.openxmlformats.org/officeDocument/2006/relationships/tags" Target="../tags/tag2570.xml"/><Relationship Id="rId102" Type="http://schemas.openxmlformats.org/officeDocument/2006/relationships/tags" Target="../tags/tag2800.xml"/><Relationship Id="rId123" Type="http://schemas.openxmlformats.org/officeDocument/2006/relationships/tags" Target="../tags/tag3010.xml"/><Relationship Id="rId144" Type="http://schemas.openxmlformats.org/officeDocument/2006/relationships/tags" Target="../tags/tag3220.xml"/><Relationship Id="rId90" Type="http://schemas.openxmlformats.org/officeDocument/2006/relationships/tags" Target="../tags/tag2680.xml"/><Relationship Id="rId165" Type="http://schemas.openxmlformats.org/officeDocument/2006/relationships/oleObject" Target="../embeddings/oleObject300.bin"/><Relationship Id="rId27" Type="http://schemas.openxmlformats.org/officeDocument/2006/relationships/tags" Target="../tags/tag2050.xml"/><Relationship Id="rId48" Type="http://schemas.openxmlformats.org/officeDocument/2006/relationships/tags" Target="../tags/tag2260.xml"/><Relationship Id="rId69" Type="http://schemas.openxmlformats.org/officeDocument/2006/relationships/tags" Target="../tags/tag2470.xml"/><Relationship Id="rId113" Type="http://schemas.openxmlformats.org/officeDocument/2006/relationships/tags" Target="../tags/tag2910.xml"/><Relationship Id="rId134" Type="http://schemas.openxmlformats.org/officeDocument/2006/relationships/tags" Target="../tags/tag3120.xml"/><Relationship Id="rId80" Type="http://schemas.openxmlformats.org/officeDocument/2006/relationships/tags" Target="../tags/tag2580.xml"/><Relationship Id="rId155" Type="http://schemas.openxmlformats.org/officeDocument/2006/relationships/tags" Target="../tags/tag3330.xml"/><Relationship Id="rId17" Type="http://schemas.openxmlformats.org/officeDocument/2006/relationships/tags" Target="../tags/tag1950.xml"/><Relationship Id="rId38" Type="http://schemas.openxmlformats.org/officeDocument/2006/relationships/tags" Target="../tags/tag2160.xml"/><Relationship Id="rId59" Type="http://schemas.openxmlformats.org/officeDocument/2006/relationships/tags" Target="../tags/tag2370.xml"/><Relationship Id="rId103" Type="http://schemas.openxmlformats.org/officeDocument/2006/relationships/tags" Target="../tags/tag2810.xml"/><Relationship Id="rId124" Type="http://schemas.openxmlformats.org/officeDocument/2006/relationships/tags" Target="../tags/tag3020.xml"/></Relationships>
</file>

<file path=ppt/slides/_rels/slide690.xml.rels><?xml version="1.0" encoding="UTF-8" standalone="yes"?>
<Relationships xmlns="http://schemas.openxmlformats.org/package/2006/relationships"><Relationship Id="rId26" Type="http://schemas.openxmlformats.org/officeDocument/2006/relationships/tags" Target="../tags/tag3660.xml"/><Relationship Id="rId21" Type="http://schemas.openxmlformats.org/officeDocument/2006/relationships/tags" Target="../tags/tag3610.xml"/><Relationship Id="rId34" Type="http://schemas.openxmlformats.org/officeDocument/2006/relationships/tags" Target="../tags/tag3740.xml"/><Relationship Id="rId42" Type="http://schemas.openxmlformats.org/officeDocument/2006/relationships/tags" Target="../tags/tag3820.xml"/><Relationship Id="rId47" Type="http://schemas.openxmlformats.org/officeDocument/2006/relationships/tags" Target="../tags/tag3870.xml"/><Relationship Id="rId50" Type="http://schemas.openxmlformats.org/officeDocument/2006/relationships/tags" Target="../tags/tag3900.xml"/><Relationship Id="rId55" Type="http://schemas.openxmlformats.org/officeDocument/2006/relationships/tags" Target="../tags/tag3950.xml"/><Relationship Id="rId63" Type="http://schemas.openxmlformats.org/officeDocument/2006/relationships/image" Target="../media/image2.emf"/><Relationship Id="rId7" Type="http://schemas.openxmlformats.org/officeDocument/2006/relationships/tags" Target="../tags/tag3470.xml"/><Relationship Id="rId2" Type="http://schemas.openxmlformats.org/officeDocument/2006/relationships/tags" Target="../tags/tag3420.xml"/><Relationship Id="rId16" Type="http://schemas.openxmlformats.org/officeDocument/2006/relationships/tags" Target="../tags/tag3560.xml"/><Relationship Id="rId29" Type="http://schemas.openxmlformats.org/officeDocument/2006/relationships/tags" Target="../tags/tag3690.xml"/><Relationship Id="rId11" Type="http://schemas.openxmlformats.org/officeDocument/2006/relationships/tags" Target="../tags/tag3510.xml"/><Relationship Id="rId24" Type="http://schemas.openxmlformats.org/officeDocument/2006/relationships/tags" Target="../tags/tag3640.xml"/><Relationship Id="rId32" Type="http://schemas.openxmlformats.org/officeDocument/2006/relationships/tags" Target="../tags/tag3720.xml"/><Relationship Id="rId37" Type="http://schemas.openxmlformats.org/officeDocument/2006/relationships/tags" Target="../tags/tag3770.xml"/><Relationship Id="rId40" Type="http://schemas.openxmlformats.org/officeDocument/2006/relationships/tags" Target="../tags/tag3800.xml"/><Relationship Id="rId45" Type="http://schemas.openxmlformats.org/officeDocument/2006/relationships/tags" Target="../tags/tag3850.xml"/><Relationship Id="rId53" Type="http://schemas.openxmlformats.org/officeDocument/2006/relationships/tags" Target="../tags/tag3930.xml"/><Relationship Id="rId58" Type="http://schemas.openxmlformats.org/officeDocument/2006/relationships/tags" Target="../tags/tag3980.xml"/><Relationship Id="rId66" Type="http://schemas.openxmlformats.org/officeDocument/2006/relationships/image" Target="../media/image16.png"/><Relationship Id="rId5" Type="http://schemas.openxmlformats.org/officeDocument/2006/relationships/tags" Target="../tags/tag3450.xml"/><Relationship Id="rId61" Type="http://schemas.openxmlformats.org/officeDocument/2006/relationships/slideLayout" Target="../slideLayouts/slideLayout70.xml"/><Relationship Id="rId19" Type="http://schemas.openxmlformats.org/officeDocument/2006/relationships/tags" Target="../tags/tag3590.xml"/><Relationship Id="rId14" Type="http://schemas.openxmlformats.org/officeDocument/2006/relationships/tags" Target="../tags/tag3540.xml"/><Relationship Id="rId22" Type="http://schemas.openxmlformats.org/officeDocument/2006/relationships/tags" Target="../tags/tag3620.xml"/><Relationship Id="rId27" Type="http://schemas.openxmlformats.org/officeDocument/2006/relationships/tags" Target="../tags/tag3670.xml"/><Relationship Id="rId30" Type="http://schemas.openxmlformats.org/officeDocument/2006/relationships/tags" Target="../tags/tag3700.xml"/><Relationship Id="rId35" Type="http://schemas.openxmlformats.org/officeDocument/2006/relationships/tags" Target="../tags/tag3750.xml"/><Relationship Id="rId43" Type="http://schemas.openxmlformats.org/officeDocument/2006/relationships/tags" Target="../tags/tag3830.xml"/><Relationship Id="rId48" Type="http://schemas.openxmlformats.org/officeDocument/2006/relationships/tags" Target="../tags/tag3880.xml"/><Relationship Id="rId56" Type="http://schemas.openxmlformats.org/officeDocument/2006/relationships/tags" Target="../tags/tag3960.xml"/><Relationship Id="rId64" Type="http://schemas.openxmlformats.org/officeDocument/2006/relationships/chart" Target="../charts/chart80.xml"/><Relationship Id="rId8" Type="http://schemas.openxmlformats.org/officeDocument/2006/relationships/tags" Target="../tags/tag3480.xml"/><Relationship Id="rId51" Type="http://schemas.openxmlformats.org/officeDocument/2006/relationships/tags" Target="../tags/tag3910.xml"/><Relationship Id="rId3" Type="http://schemas.openxmlformats.org/officeDocument/2006/relationships/tags" Target="../tags/tag3430.xml"/><Relationship Id="rId12" Type="http://schemas.openxmlformats.org/officeDocument/2006/relationships/tags" Target="../tags/tag3520.xml"/><Relationship Id="rId17" Type="http://schemas.openxmlformats.org/officeDocument/2006/relationships/tags" Target="../tags/tag3570.xml"/><Relationship Id="rId25" Type="http://schemas.openxmlformats.org/officeDocument/2006/relationships/tags" Target="../tags/tag3650.xml"/><Relationship Id="rId33" Type="http://schemas.openxmlformats.org/officeDocument/2006/relationships/tags" Target="../tags/tag3730.xml"/><Relationship Id="rId38" Type="http://schemas.openxmlformats.org/officeDocument/2006/relationships/tags" Target="../tags/tag3780.xml"/><Relationship Id="rId46" Type="http://schemas.openxmlformats.org/officeDocument/2006/relationships/tags" Target="../tags/tag3860.xml"/><Relationship Id="rId59" Type="http://schemas.openxmlformats.org/officeDocument/2006/relationships/tags" Target="../tags/tag3990.xml"/><Relationship Id="rId67" Type="http://schemas.openxmlformats.org/officeDocument/2006/relationships/image" Target="../media/image17.svg"/><Relationship Id="rId20" Type="http://schemas.openxmlformats.org/officeDocument/2006/relationships/tags" Target="../tags/tag3600.xml"/><Relationship Id="rId41" Type="http://schemas.openxmlformats.org/officeDocument/2006/relationships/tags" Target="../tags/tag3810.xml"/><Relationship Id="rId54" Type="http://schemas.openxmlformats.org/officeDocument/2006/relationships/tags" Target="../tags/tag3940.xml"/><Relationship Id="rId62" Type="http://schemas.openxmlformats.org/officeDocument/2006/relationships/oleObject" Target="../embeddings/oleObject311.bin"/><Relationship Id="rId1" Type="http://schemas.openxmlformats.org/officeDocument/2006/relationships/vmlDrawing" Target="../drawings/vmlDrawing311.vml"/><Relationship Id="rId6" Type="http://schemas.openxmlformats.org/officeDocument/2006/relationships/tags" Target="../tags/tag3460.xml"/><Relationship Id="rId15" Type="http://schemas.openxmlformats.org/officeDocument/2006/relationships/tags" Target="../tags/tag3550.xml"/><Relationship Id="rId23" Type="http://schemas.openxmlformats.org/officeDocument/2006/relationships/tags" Target="../tags/tag3630.xml"/><Relationship Id="rId28" Type="http://schemas.openxmlformats.org/officeDocument/2006/relationships/tags" Target="../tags/tag3680.xml"/><Relationship Id="rId36" Type="http://schemas.openxmlformats.org/officeDocument/2006/relationships/tags" Target="../tags/tag3760.xml"/><Relationship Id="rId49" Type="http://schemas.openxmlformats.org/officeDocument/2006/relationships/tags" Target="../tags/tag3890.xml"/><Relationship Id="rId57" Type="http://schemas.openxmlformats.org/officeDocument/2006/relationships/tags" Target="../tags/tag3970.xml"/><Relationship Id="rId10" Type="http://schemas.openxmlformats.org/officeDocument/2006/relationships/tags" Target="../tags/tag3500.xml"/><Relationship Id="rId31" Type="http://schemas.openxmlformats.org/officeDocument/2006/relationships/tags" Target="../tags/tag3710.xml"/><Relationship Id="rId44" Type="http://schemas.openxmlformats.org/officeDocument/2006/relationships/tags" Target="../tags/tag3840.xml"/><Relationship Id="rId52" Type="http://schemas.openxmlformats.org/officeDocument/2006/relationships/tags" Target="../tags/tag3920.xml"/><Relationship Id="rId60" Type="http://schemas.openxmlformats.org/officeDocument/2006/relationships/tags" Target="../tags/tag4000.xml"/><Relationship Id="rId65" Type="http://schemas.openxmlformats.org/officeDocument/2006/relationships/slide" Target="slide611.xml"/><Relationship Id="rId4" Type="http://schemas.openxmlformats.org/officeDocument/2006/relationships/tags" Target="../tags/tag3440.xml"/><Relationship Id="rId9" Type="http://schemas.openxmlformats.org/officeDocument/2006/relationships/tags" Target="../tags/tag3490.xml"/><Relationship Id="rId13" Type="http://schemas.openxmlformats.org/officeDocument/2006/relationships/tags" Target="../tags/tag3530.xml"/><Relationship Id="rId18" Type="http://schemas.openxmlformats.org/officeDocument/2006/relationships/tags" Target="../tags/tag3580.xml"/><Relationship Id="rId39" Type="http://schemas.openxmlformats.org/officeDocument/2006/relationships/tags" Target="../tags/tag3790.xml"/></Relationships>
</file>

<file path=ppt/slides/_rels/slide700.xml.rels><?xml version="1.0" encoding="UTF-8" standalone="yes"?>
<Relationships xmlns="http://schemas.openxmlformats.org/package/2006/relationships"><Relationship Id="rId8" Type="http://schemas.openxmlformats.org/officeDocument/2006/relationships/tags" Target="../tags/tag4070.xml"/><Relationship Id="rId13" Type="http://schemas.openxmlformats.org/officeDocument/2006/relationships/tags" Target="../tags/tag4120.xml"/><Relationship Id="rId18" Type="http://schemas.openxmlformats.org/officeDocument/2006/relationships/tags" Target="../tags/tag4170.xml"/><Relationship Id="rId26" Type="http://schemas.openxmlformats.org/officeDocument/2006/relationships/image" Target="../media/image2.emf"/><Relationship Id="rId3" Type="http://schemas.openxmlformats.org/officeDocument/2006/relationships/tags" Target="../tags/tag4020.xml"/><Relationship Id="rId21" Type="http://schemas.openxmlformats.org/officeDocument/2006/relationships/tags" Target="../tags/tag4200.xml"/><Relationship Id="rId7" Type="http://schemas.openxmlformats.org/officeDocument/2006/relationships/tags" Target="../tags/tag4060.xml"/><Relationship Id="rId12" Type="http://schemas.openxmlformats.org/officeDocument/2006/relationships/tags" Target="../tags/tag4110.xml"/><Relationship Id="rId17" Type="http://schemas.openxmlformats.org/officeDocument/2006/relationships/tags" Target="../tags/tag4160.xml"/><Relationship Id="rId25" Type="http://schemas.openxmlformats.org/officeDocument/2006/relationships/oleObject" Target="../embeddings/oleObject320.bin"/><Relationship Id="rId2" Type="http://schemas.openxmlformats.org/officeDocument/2006/relationships/tags" Target="../tags/tag4010.xml"/><Relationship Id="rId16" Type="http://schemas.openxmlformats.org/officeDocument/2006/relationships/tags" Target="../tags/tag4150.xml"/><Relationship Id="rId20" Type="http://schemas.openxmlformats.org/officeDocument/2006/relationships/tags" Target="../tags/tag4190.xml"/><Relationship Id="rId29" Type="http://schemas.openxmlformats.org/officeDocument/2006/relationships/image" Target="../media/image16.png"/><Relationship Id="rId1" Type="http://schemas.openxmlformats.org/officeDocument/2006/relationships/vmlDrawing" Target="../drawings/vmlDrawing320.vml"/><Relationship Id="rId6" Type="http://schemas.openxmlformats.org/officeDocument/2006/relationships/tags" Target="../tags/tag4050.xml"/><Relationship Id="rId11" Type="http://schemas.openxmlformats.org/officeDocument/2006/relationships/tags" Target="../tags/tag4101.xml"/><Relationship Id="rId24" Type="http://schemas.openxmlformats.org/officeDocument/2006/relationships/slideLayout" Target="../slideLayouts/slideLayout70.xml"/><Relationship Id="rId5" Type="http://schemas.openxmlformats.org/officeDocument/2006/relationships/tags" Target="../tags/tag4040.xml"/><Relationship Id="rId15" Type="http://schemas.openxmlformats.org/officeDocument/2006/relationships/tags" Target="../tags/tag4140.xml"/><Relationship Id="rId23" Type="http://schemas.openxmlformats.org/officeDocument/2006/relationships/tags" Target="../tags/tag4220.xml"/><Relationship Id="rId28" Type="http://schemas.openxmlformats.org/officeDocument/2006/relationships/slide" Target="slide611.xml"/><Relationship Id="rId10" Type="http://schemas.openxmlformats.org/officeDocument/2006/relationships/tags" Target="../tags/tag4090.xml"/><Relationship Id="rId19" Type="http://schemas.openxmlformats.org/officeDocument/2006/relationships/tags" Target="../tags/tag4180.xml"/><Relationship Id="rId4" Type="http://schemas.openxmlformats.org/officeDocument/2006/relationships/tags" Target="../tags/tag4030.xml"/><Relationship Id="rId9" Type="http://schemas.openxmlformats.org/officeDocument/2006/relationships/tags" Target="../tags/tag4080.xml"/><Relationship Id="rId14" Type="http://schemas.openxmlformats.org/officeDocument/2006/relationships/tags" Target="../tags/tag4130.xml"/><Relationship Id="rId22" Type="http://schemas.openxmlformats.org/officeDocument/2006/relationships/tags" Target="../tags/tag4210.xml"/><Relationship Id="rId27" Type="http://schemas.openxmlformats.org/officeDocument/2006/relationships/chart" Target="../charts/chart90.xml"/><Relationship Id="rId30" Type="http://schemas.openxmlformats.org/officeDocument/2006/relationships/image" Target="../media/image17.svg"/></Relationships>
</file>

<file path=ppt/slides/_rels/slide710.xml.rels><?xml version="1.0" encoding="UTF-8" standalone="yes"?>
<Relationships xmlns="http://schemas.openxmlformats.org/package/2006/relationships"><Relationship Id="rId8" Type="http://schemas.openxmlformats.org/officeDocument/2006/relationships/slide" Target="slide2100.xml"/><Relationship Id="rId13" Type="http://schemas.openxmlformats.org/officeDocument/2006/relationships/image" Target="../media/image14.svg"/><Relationship Id="rId3" Type="http://schemas.openxmlformats.org/officeDocument/2006/relationships/slideLayout" Target="../slideLayouts/slideLayout70.xml"/><Relationship Id="rId7" Type="http://schemas.openxmlformats.org/officeDocument/2006/relationships/image" Target="../media/image12.png"/><Relationship Id="rId12" Type="http://schemas.openxmlformats.org/officeDocument/2006/relationships/image" Target="../media/image13.png"/><Relationship Id="rId2" Type="http://schemas.openxmlformats.org/officeDocument/2006/relationships/tags" Target="../tags/tag810.xml"/><Relationship Id="rId1" Type="http://schemas.openxmlformats.org/officeDocument/2006/relationships/vmlDrawing" Target="../drawings/vmlDrawing700.vml"/><Relationship Id="rId6" Type="http://schemas.openxmlformats.org/officeDocument/2006/relationships/hyperlink" Target="http://www.linkedin.com/in/juliuspitkanen" TargetMode="External"/><Relationship Id="rId11" Type="http://schemas.openxmlformats.org/officeDocument/2006/relationships/slide" Target="slide810.xml"/><Relationship Id="rId5" Type="http://schemas.openxmlformats.org/officeDocument/2006/relationships/image" Target="../media/image2.emf"/><Relationship Id="rId10" Type="http://schemas.openxmlformats.org/officeDocument/2006/relationships/image" Target="../media/image7.svg"/><Relationship Id="rId4" Type="http://schemas.openxmlformats.org/officeDocument/2006/relationships/oleObject" Target="../embeddings/oleObject700.bin"/><Relationship Id="rId9" Type="http://schemas.openxmlformats.org/officeDocument/2006/relationships/image" Target="../media/image6.png"/><Relationship Id="rId14" Type="http://schemas.openxmlformats.org/officeDocument/2006/relationships/image" Target="../media/image15.png"/></Relationships>
</file>

<file path=ppt/slides/_rels/slide711.xml.rels><?xml version="1.0" encoding="UTF-8" standalone="yes"?>
<Relationships xmlns="http://schemas.openxmlformats.org/package/2006/relationships"><Relationship Id="rId13" Type="http://schemas.openxmlformats.org/officeDocument/2006/relationships/tags" Target="../tags/tag4340.xml"/><Relationship Id="rId18" Type="http://schemas.openxmlformats.org/officeDocument/2006/relationships/tags" Target="../tags/tag4390.xml"/><Relationship Id="rId26" Type="http://schemas.openxmlformats.org/officeDocument/2006/relationships/tags" Target="../tags/tag4470.xml"/><Relationship Id="rId3" Type="http://schemas.openxmlformats.org/officeDocument/2006/relationships/tags" Target="../tags/tag4240.xml"/><Relationship Id="rId21" Type="http://schemas.openxmlformats.org/officeDocument/2006/relationships/tags" Target="../tags/tag4420.xml"/><Relationship Id="rId34" Type="http://schemas.openxmlformats.org/officeDocument/2006/relationships/slide" Target="slide611.xml"/><Relationship Id="rId7" Type="http://schemas.openxmlformats.org/officeDocument/2006/relationships/tags" Target="../tags/tag4280.xml"/><Relationship Id="rId12" Type="http://schemas.openxmlformats.org/officeDocument/2006/relationships/tags" Target="../tags/tag4330.xml"/><Relationship Id="rId17" Type="http://schemas.openxmlformats.org/officeDocument/2006/relationships/tags" Target="../tags/tag4380.xml"/><Relationship Id="rId25" Type="http://schemas.openxmlformats.org/officeDocument/2006/relationships/tags" Target="../tags/tag4460.xml"/><Relationship Id="rId33" Type="http://schemas.openxmlformats.org/officeDocument/2006/relationships/chart" Target="../charts/chart100.xml"/><Relationship Id="rId2" Type="http://schemas.openxmlformats.org/officeDocument/2006/relationships/tags" Target="../tags/tag4230.xml"/><Relationship Id="rId16" Type="http://schemas.openxmlformats.org/officeDocument/2006/relationships/tags" Target="../tags/tag4370.xml"/><Relationship Id="rId20" Type="http://schemas.openxmlformats.org/officeDocument/2006/relationships/tags" Target="../tags/tag4410.xml"/><Relationship Id="rId29" Type="http://schemas.openxmlformats.org/officeDocument/2006/relationships/tags" Target="../tags/tag4500.xml"/><Relationship Id="rId1" Type="http://schemas.openxmlformats.org/officeDocument/2006/relationships/vmlDrawing" Target="../drawings/vmlDrawing330.vml"/><Relationship Id="rId6" Type="http://schemas.openxmlformats.org/officeDocument/2006/relationships/tags" Target="../tags/tag4270.xml"/><Relationship Id="rId11" Type="http://schemas.openxmlformats.org/officeDocument/2006/relationships/tags" Target="../tags/tag4320.xml"/><Relationship Id="rId24" Type="http://schemas.openxmlformats.org/officeDocument/2006/relationships/tags" Target="../tags/tag4450.xml"/><Relationship Id="rId32" Type="http://schemas.openxmlformats.org/officeDocument/2006/relationships/image" Target="../media/image2.emf"/><Relationship Id="rId5" Type="http://schemas.openxmlformats.org/officeDocument/2006/relationships/tags" Target="../tags/tag4260.xml"/><Relationship Id="rId15" Type="http://schemas.openxmlformats.org/officeDocument/2006/relationships/tags" Target="../tags/tag4360.xml"/><Relationship Id="rId23" Type="http://schemas.openxmlformats.org/officeDocument/2006/relationships/tags" Target="../tags/tag4440.xml"/><Relationship Id="rId28" Type="http://schemas.openxmlformats.org/officeDocument/2006/relationships/tags" Target="../tags/tag4490.xml"/><Relationship Id="rId36" Type="http://schemas.openxmlformats.org/officeDocument/2006/relationships/image" Target="../media/image17.svg"/><Relationship Id="rId10" Type="http://schemas.openxmlformats.org/officeDocument/2006/relationships/tags" Target="../tags/tag4310.xml"/><Relationship Id="rId19" Type="http://schemas.openxmlformats.org/officeDocument/2006/relationships/tags" Target="../tags/tag4400.xml"/><Relationship Id="rId31" Type="http://schemas.openxmlformats.org/officeDocument/2006/relationships/oleObject" Target="../embeddings/oleObject330.bin"/><Relationship Id="rId4" Type="http://schemas.openxmlformats.org/officeDocument/2006/relationships/tags" Target="../tags/tag4250.xml"/><Relationship Id="rId9" Type="http://schemas.openxmlformats.org/officeDocument/2006/relationships/tags" Target="../tags/tag4300.xml"/><Relationship Id="rId14" Type="http://schemas.openxmlformats.org/officeDocument/2006/relationships/tags" Target="../tags/tag4350.xml"/><Relationship Id="rId22" Type="http://schemas.openxmlformats.org/officeDocument/2006/relationships/tags" Target="../tags/tag4430.xml"/><Relationship Id="rId27" Type="http://schemas.openxmlformats.org/officeDocument/2006/relationships/tags" Target="../tags/tag4480.xml"/><Relationship Id="rId30" Type="http://schemas.openxmlformats.org/officeDocument/2006/relationships/slideLayout" Target="../slideLayouts/slideLayout70.xml"/><Relationship Id="rId35" Type="http://schemas.openxmlformats.org/officeDocument/2006/relationships/image" Target="../media/image16.png"/><Relationship Id="rId8" Type="http://schemas.openxmlformats.org/officeDocument/2006/relationships/tags" Target="../tags/tag4290.xml"/></Relationships>
</file>

<file path=ppt/slides/_rels/slide720.xml.rels><?xml version="1.0" encoding="UTF-8" standalone="yes"?>
<Relationships xmlns="http://schemas.openxmlformats.org/package/2006/relationships"><Relationship Id="rId8" Type="http://schemas.openxmlformats.org/officeDocument/2006/relationships/slide" Target="slide611.xml"/><Relationship Id="rId3" Type="http://schemas.openxmlformats.org/officeDocument/2006/relationships/slideLayout" Target="../slideLayouts/slideLayout70.xml"/><Relationship Id="rId7" Type="http://schemas.openxmlformats.org/officeDocument/2006/relationships/image" Target="../media/image1010.svg"/><Relationship Id="rId2" Type="http://schemas.openxmlformats.org/officeDocument/2006/relationships/tags" Target="../tags/tag4510.xml"/><Relationship Id="rId1" Type="http://schemas.openxmlformats.org/officeDocument/2006/relationships/vmlDrawing" Target="../drawings/vmlDrawing340.vml"/><Relationship Id="rId6" Type="http://schemas.openxmlformats.org/officeDocument/2006/relationships/image" Target="../media/image1000.png"/><Relationship Id="rId5" Type="http://schemas.openxmlformats.org/officeDocument/2006/relationships/image" Target="../media/image2.emf"/><Relationship Id="rId10" Type="http://schemas.openxmlformats.org/officeDocument/2006/relationships/image" Target="../media/image17.svg"/><Relationship Id="rId4" Type="http://schemas.openxmlformats.org/officeDocument/2006/relationships/oleObject" Target="../embeddings/oleObject340.bin"/><Relationship Id="rId9" Type="http://schemas.openxmlformats.org/officeDocument/2006/relationships/image" Target="../media/image16.png"/></Relationships>
</file>

<file path=ppt/slides/_rels/slide730.xml.rels><?xml version="1.0" encoding="UTF-8" standalone="yes"?>
<Relationships xmlns="http://schemas.openxmlformats.org/package/2006/relationships"><Relationship Id="rId8" Type="http://schemas.openxmlformats.org/officeDocument/2006/relationships/slide" Target="slide611.xml"/><Relationship Id="rId3" Type="http://schemas.openxmlformats.org/officeDocument/2006/relationships/slideLayout" Target="../slideLayouts/slideLayout70.xml"/><Relationship Id="rId7" Type="http://schemas.openxmlformats.org/officeDocument/2006/relationships/image" Target="../media/image1030.svg"/><Relationship Id="rId2" Type="http://schemas.openxmlformats.org/officeDocument/2006/relationships/tags" Target="../tags/tag4520.xml"/><Relationship Id="rId1" Type="http://schemas.openxmlformats.org/officeDocument/2006/relationships/vmlDrawing" Target="../drawings/vmlDrawing350.vml"/><Relationship Id="rId6" Type="http://schemas.openxmlformats.org/officeDocument/2006/relationships/image" Target="../media/image1020.png"/><Relationship Id="rId5" Type="http://schemas.openxmlformats.org/officeDocument/2006/relationships/image" Target="../media/image2.emf"/><Relationship Id="rId10" Type="http://schemas.openxmlformats.org/officeDocument/2006/relationships/image" Target="../media/image17.svg"/><Relationship Id="rId4" Type="http://schemas.openxmlformats.org/officeDocument/2006/relationships/oleObject" Target="../embeddings/oleObject350.bin"/><Relationship Id="rId9" Type="http://schemas.openxmlformats.org/officeDocument/2006/relationships/image" Target="../media/image16.png"/></Relationships>
</file>

<file path=ppt/slides/_rels/slide740.xml.rels><?xml version="1.0" encoding="UTF-8" standalone="yes"?>
<Relationships xmlns="http://schemas.openxmlformats.org/package/2006/relationships"><Relationship Id="rId8" Type="http://schemas.openxmlformats.org/officeDocument/2006/relationships/slide" Target="slide611.xml"/><Relationship Id="rId3" Type="http://schemas.openxmlformats.org/officeDocument/2006/relationships/slideLayout" Target="../slideLayouts/slideLayout70.xml"/><Relationship Id="rId7" Type="http://schemas.openxmlformats.org/officeDocument/2006/relationships/image" Target="../media/image1050.svg"/><Relationship Id="rId2" Type="http://schemas.openxmlformats.org/officeDocument/2006/relationships/tags" Target="../tags/tag4530.xml"/><Relationship Id="rId1" Type="http://schemas.openxmlformats.org/officeDocument/2006/relationships/vmlDrawing" Target="../drawings/vmlDrawing360.vml"/><Relationship Id="rId6" Type="http://schemas.openxmlformats.org/officeDocument/2006/relationships/image" Target="../media/image1040.png"/><Relationship Id="rId5" Type="http://schemas.openxmlformats.org/officeDocument/2006/relationships/image" Target="../media/image2.emf"/><Relationship Id="rId10" Type="http://schemas.openxmlformats.org/officeDocument/2006/relationships/image" Target="../media/image17.svg"/><Relationship Id="rId4" Type="http://schemas.openxmlformats.org/officeDocument/2006/relationships/oleObject" Target="../embeddings/oleObject360.bin"/><Relationship Id="rId9" Type="http://schemas.openxmlformats.org/officeDocument/2006/relationships/image" Target="../media/image16.png"/></Relationships>
</file>

<file path=ppt/slides/_rels/slide750.xml.rels><?xml version="1.0" encoding="UTF-8" standalone="yes"?>
<Relationships xmlns="http://schemas.openxmlformats.org/package/2006/relationships"><Relationship Id="rId3" Type="http://schemas.openxmlformats.org/officeDocument/2006/relationships/slide" Target="slide611.xml"/><Relationship Id="rId2" Type="http://schemas.openxmlformats.org/officeDocument/2006/relationships/image" Target="../media/image104.png"/><Relationship Id="rId1" Type="http://schemas.openxmlformats.org/officeDocument/2006/relationships/slideLayout" Target="../slideLayouts/slideLayout70.xml"/><Relationship Id="rId5" Type="http://schemas.openxmlformats.org/officeDocument/2006/relationships/image" Target="../media/image17.svg"/><Relationship Id="rId4" Type="http://schemas.openxmlformats.org/officeDocument/2006/relationships/image" Target="../media/image16.png"/></Relationships>
</file>

<file path=ppt/slides/_rels/slide760.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Layout" Target="../slideLayouts/slideLayout70.xml"/><Relationship Id="rId7" Type="http://schemas.openxmlformats.org/officeDocument/2006/relationships/image" Target="../media/image16.png"/><Relationship Id="rId2" Type="http://schemas.openxmlformats.org/officeDocument/2006/relationships/tags" Target="../tags/tag4540.xml"/><Relationship Id="rId1" Type="http://schemas.openxmlformats.org/officeDocument/2006/relationships/vmlDrawing" Target="../drawings/vmlDrawing370.vml"/><Relationship Id="rId6" Type="http://schemas.openxmlformats.org/officeDocument/2006/relationships/slide" Target="slide611.xml"/><Relationship Id="rId5" Type="http://schemas.openxmlformats.org/officeDocument/2006/relationships/image" Target="../media/image2.emf"/><Relationship Id="rId4" Type="http://schemas.openxmlformats.org/officeDocument/2006/relationships/oleObject" Target="../embeddings/oleObject370.bin"/></Relationships>
</file>

<file path=ppt/slides/_rels/slide770.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Layout" Target="../slideLayouts/slideLayout70.xml"/><Relationship Id="rId7" Type="http://schemas.openxmlformats.org/officeDocument/2006/relationships/image" Target="../media/image16.png"/><Relationship Id="rId2" Type="http://schemas.openxmlformats.org/officeDocument/2006/relationships/tags" Target="../tags/tag4550.xml"/><Relationship Id="rId1" Type="http://schemas.openxmlformats.org/officeDocument/2006/relationships/vmlDrawing" Target="../drawings/vmlDrawing380.vml"/><Relationship Id="rId6" Type="http://schemas.openxmlformats.org/officeDocument/2006/relationships/slide" Target="slide611.xml"/><Relationship Id="rId5" Type="http://schemas.openxmlformats.org/officeDocument/2006/relationships/image" Target="../media/image2.emf"/><Relationship Id="rId4" Type="http://schemas.openxmlformats.org/officeDocument/2006/relationships/oleObject" Target="../embeddings/oleObject380.bin"/></Relationships>
</file>

<file path=ppt/slides/_rels/slide780.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slideLayout" Target="../slideLayouts/slideLayout70.xml"/><Relationship Id="rId7" Type="http://schemas.openxmlformats.org/officeDocument/2006/relationships/image" Target="../media/image16.png"/><Relationship Id="rId2" Type="http://schemas.openxmlformats.org/officeDocument/2006/relationships/tags" Target="../tags/tag4560.xml"/><Relationship Id="rId1" Type="http://schemas.openxmlformats.org/officeDocument/2006/relationships/vmlDrawing" Target="../drawings/vmlDrawing390.vml"/><Relationship Id="rId6" Type="http://schemas.openxmlformats.org/officeDocument/2006/relationships/slide" Target="slide611.xml"/><Relationship Id="rId5" Type="http://schemas.openxmlformats.org/officeDocument/2006/relationships/image" Target="../media/image2.emf"/><Relationship Id="rId4" Type="http://schemas.openxmlformats.org/officeDocument/2006/relationships/oleObject" Target="../embeddings/oleObject390.bin"/></Relationships>
</file>

<file path=ppt/slides/_rels/slide790.xml.rels><?xml version="1.0" encoding="UTF-8" standalone="yes"?>
<Relationships xmlns="http://schemas.openxmlformats.org/package/2006/relationships"><Relationship Id="rId8" Type="http://schemas.openxmlformats.org/officeDocument/2006/relationships/tags" Target="../tags/tag4630.xml"/><Relationship Id="rId13" Type="http://schemas.openxmlformats.org/officeDocument/2006/relationships/tags" Target="../tags/tag4680.xml"/><Relationship Id="rId18" Type="http://schemas.openxmlformats.org/officeDocument/2006/relationships/tags" Target="../tags/tag4730.xml"/><Relationship Id="rId26" Type="http://schemas.openxmlformats.org/officeDocument/2006/relationships/image" Target="../media/image16.png"/><Relationship Id="rId3" Type="http://schemas.openxmlformats.org/officeDocument/2006/relationships/tags" Target="../tags/tag4580.xml"/><Relationship Id="rId21" Type="http://schemas.openxmlformats.org/officeDocument/2006/relationships/image" Target="../media/image2.emf"/><Relationship Id="rId7" Type="http://schemas.openxmlformats.org/officeDocument/2006/relationships/tags" Target="../tags/tag4620.xml"/><Relationship Id="rId12" Type="http://schemas.openxmlformats.org/officeDocument/2006/relationships/tags" Target="../tags/tag4670.xml"/><Relationship Id="rId17" Type="http://schemas.openxmlformats.org/officeDocument/2006/relationships/tags" Target="../tags/tag4720.xml"/><Relationship Id="rId25" Type="http://schemas.openxmlformats.org/officeDocument/2006/relationships/slide" Target="slide611.xml"/><Relationship Id="rId2" Type="http://schemas.openxmlformats.org/officeDocument/2006/relationships/tags" Target="../tags/tag4570.xml"/><Relationship Id="rId16" Type="http://schemas.openxmlformats.org/officeDocument/2006/relationships/tags" Target="../tags/tag4710.xml"/><Relationship Id="rId20" Type="http://schemas.openxmlformats.org/officeDocument/2006/relationships/oleObject" Target="../embeddings/oleObject400.bin"/><Relationship Id="rId1" Type="http://schemas.openxmlformats.org/officeDocument/2006/relationships/vmlDrawing" Target="../drawings/vmlDrawing400.vml"/><Relationship Id="rId6" Type="http://schemas.openxmlformats.org/officeDocument/2006/relationships/tags" Target="../tags/tag4610.xml"/><Relationship Id="rId11" Type="http://schemas.openxmlformats.org/officeDocument/2006/relationships/tags" Target="../tags/tag4660.xml"/><Relationship Id="rId24" Type="http://schemas.openxmlformats.org/officeDocument/2006/relationships/hyperlink" Target="https://latauskartta.fi/latauspiste/2660/Hotelli+Fennada/" TargetMode="External"/><Relationship Id="rId5" Type="http://schemas.openxmlformats.org/officeDocument/2006/relationships/tags" Target="../tags/tag4600.xml"/><Relationship Id="rId15" Type="http://schemas.openxmlformats.org/officeDocument/2006/relationships/tags" Target="../tags/tag4700.xml"/><Relationship Id="rId23" Type="http://schemas.openxmlformats.org/officeDocument/2006/relationships/chart" Target="../charts/chart120.xml"/><Relationship Id="rId10" Type="http://schemas.openxmlformats.org/officeDocument/2006/relationships/tags" Target="../tags/tag4650.xml"/><Relationship Id="rId19" Type="http://schemas.openxmlformats.org/officeDocument/2006/relationships/slideLayout" Target="../slideLayouts/slideLayout70.xml"/><Relationship Id="rId4" Type="http://schemas.openxmlformats.org/officeDocument/2006/relationships/tags" Target="../tags/tag4590.xml"/><Relationship Id="rId9" Type="http://schemas.openxmlformats.org/officeDocument/2006/relationships/tags" Target="../tags/tag4640.xml"/><Relationship Id="rId14" Type="http://schemas.openxmlformats.org/officeDocument/2006/relationships/tags" Target="../tags/tag4690.xml"/><Relationship Id="rId22" Type="http://schemas.openxmlformats.org/officeDocument/2006/relationships/chart" Target="../charts/chart110.xml"/><Relationship Id="rId27" Type="http://schemas.openxmlformats.org/officeDocument/2006/relationships/image" Target="../media/image17.svg"/></Relationships>
</file>

<file path=ppt/slides/_rels/slide800.xml.rels><?xml version="1.0" encoding="UTF-8" standalone="yes"?>
<Relationships xmlns="http://schemas.openxmlformats.org/package/2006/relationships"><Relationship Id="rId8" Type="http://schemas.openxmlformats.org/officeDocument/2006/relationships/tags" Target="../tags/tag4800.xml"/><Relationship Id="rId13" Type="http://schemas.openxmlformats.org/officeDocument/2006/relationships/image" Target="../media/image2.emf"/><Relationship Id="rId3" Type="http://schemas.openxmlformats.org/officeDocument/2006/relationships/tags" Target="../tags/tag4750.xml"/><Relationship Id="rId7" Type="http://schemas.openxmlformats.org/officeDocument/2006/relationships/tags" Target="../tags/tag4790.xml"/><Relationship Id="rId12" Type="http://schemas.openxmlformats.org/officeDocument/2006/relationships/oleObject" Target="../embeddings/oleObject411.bin"/><Relationship Id="rId17" Type="http://schemas.openxmlformats.org/officeDocument/2006/relationships/image" Target="../media/image17.svg"/><Relationship Id="rId2" Type="http://schemas.openxmlformats.org/officeDocument/2006/relationships/tags" Target="../tags/tag4740.xml"/><Relationship Id="rId16" Type="http://schemas.openxmlformats.org/officeDocument/2006/relationships/image" Target="../media/image16.png"/><Relationship Id="rId1" Type="http://schemas.openxmlformats.org/officeDocument/2006/relationships/vmlDrawing" Target="../drawings/vmlDrawing411.vml"/><Relationship Id="rId6" Type="http://schemas.openxmlformats.org/officeDocument/2006/relationships/tags" Target="../tags/tag4780.xml"/><Relationship Id="rId11" Type="http://schemas.openxmlformats.org/officeDocument/2006/relationships/slideLayout" Target="../slideLayouts/slideLayout70.xml"/><Relationship Id="rId5" Type="http://schemas.openxmlformats.org/officeDocument/2006/relationships/tags" Target="../tags/tag4770.xml"/><Relationship Id="rId15" Type="http://schemas.openxmlformats.org/officeDocument/2006/relationships/slide" Target="slide611.xml"/><Relationship Id="rId10" Type="http://schemas.openxmlformats.org/officeDocument/2006/relationships/tags" Target="../tags/tag4820.xml"/><Relationship Id="rId4" Type="http://schemas.openxmlformats.org/officeDocument/2006/relationships/tags" Target="../tags/tag4760.xml"/><Relationship Id="rId9" Type="http://schemas.openxmlformats.org/officeDocument/2006/relationships/tags" Target="../tags/tag4810.xml"/><Relationship Id="rId14" Type="http://schemas.openxmlformats.org/officeDocument/2006/relationships/chart" Target="../charts/chart130.xml"/></Relationships>
</file>

<file path=ppt/slides/_rels/slide8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91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710.xml"/><Relationship Id="rId4" Type="http://schemas.openxmlformats.org/officeDocument/2006/relationships/slide" Target="slide2100.xml"/><Relationship Id="rId9" Type="http://schemas.openxmlformats.org/officeDocument/2006/relationships/image" Target="../media/image14.svg"/></Relationships>
</file>

<file path=ppt/slides/_rels/slide9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101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810.xml"/><Relationship Id="rId4" Type="http://schemas.openxmlformats.org/officeDocument/2006/relationships/slide" Target="slide2100.xml"/><Relationship Id="rId9" Type="http://schemas.openxmlformats.org/officeDocument/2006/relationships/image" Target="../media/image14.svg"/></Relationships>
</file>

<file path=ppt/slides/_rels/slide10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111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910.xml"/><Relationship Id="rId4" Type="http://schemas.openxmlformats.org/officeDocument/2006/relationships/slide" Target="slide2100.xml"/><Relationship Id="rId9" Type="http://schemas.openxmlformats.org/officeDocument/2006/relationships/image" Target="../media/image14.svg"/></Relationships>
</file>

<file path=ppt/slides/_rels/slide102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1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121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010.xml"/><Relationship Id="rId4" Type="http://schemas.openxmlformats.org/officeDocument/2006/relationships/slide" Target="slide2100.xml"/><Relationship Id="rId9" Type="http://schemas.openxmlformats.org/officeDocument/2006/relationships/image" Target="../media/image14.svg"/></Relationships>
</file>

<file path=ppt/slides/_rels/slide1210.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slide" Target="slide2100.xml"/><Relationship Id="rId7" Type="http://schemas.openxmlformats.org/officeDocument/2006/relationships/image" Target="../media/image13.pn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slide" Target="slide1310.xml"/><Relationship Id="rId11" Type="http://schemas.openxmlformats.org/officeDocument/2006/relationships/image" Target="../media/image17.svg"/><Relationship Id="rId5" Type="http://schemas.openxmlformats.org/officeDocument/2006/relationships/image" Target="../media/image7.svg"/><Relationship Id="rId10" Type="http://schemas.openxmlformats.org/officeDocument/2006/relationships/image" Target="../media/image16.png"/><Relationship Id="rId4" Type="http://schemas.openxmlformats.org/officeDocument/2006/relationships/image" Target="../media/image6.png"/><Relationship Id="rId9" Type="http://schemas.openxmlformats.org/officeDocument/2006/relationships/slide" Target="slide1110.xml"/></Relationships>
</file>

<file path=ppt/slides/_rels/slide13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8.png"/><Relationship Id="rId7" Type="http://schemas.openxmlformats.org/officeDocument/2006/relationships/slide" Target="slide141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210.xml"/><Relationship Id="rId4" Type="http://schemas.openxmlformats.org/officeDocument/2006/relationships/slide" Target="slide2100.xml"/><Relationship Id="rId9" Type="http://schemas.openxmlformats.org/officeDocument/2006/relationships/image" Target="../media/image14.svg"/></Relationships>
</file>

<file path=ppt/slides/_rels/slide1410.xml.rels><?xml version="1.0" encoding="UTF-8" standalone="yes"?>
<Relationships xmlns="http://schemas.openxmlformats.org/package/2006/relationships"><Relationship Id="rId8" Type="http://schemas.openxmlformats.org/officeDocument/2006/relationships/slide" Target="slide1510.xml"/><Relationship Id="rId13" Type="http://schemas.openxmlformats.org/officeDocument/2006/relationships/image" Target="../media/image17.svg"/><Relationship Id="rId3" Type="http://schemas.openxmlformats.org/officeDocument/2006/relationships/image" Target="../media/image19.png"/><Relationship Id="rId7" Type="http://schemas.openxmlformats.org/officeDocument/2006/relationships/image" Target="../media/image7.svg"/><Relationship Id="rId12" Type="http://schemas.openxmlformats.org/officeDocument/2006/relationships/image" Target="../media/image16.pn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6.png"/><Relationship Id="rId11" Type="http://schemas.openxmlformats.org/officeDocument/2006/relationships/slide" Target="slide1310.xml"/><Relationship Id="rId5" Type="http://schemas.openxmlformats.org/officeDocument/2006/relationships/slide" Target="slide2100.xml"/><Relationship Id="rId10" Type="http://schemas.openxmlformats.org/officeDocument/2006/relationships/image" Target="../media/image14.svg"/><Relationship Id="rId4" Type="http://schemas.openxmlformats.org/officeDocument/2006/relationships/image" Target="../media/image18.png"/><Relationship Id="rId9" Type="http://schemas.openxmlformats.org/officeDocument/2006/relationships/image" Target="../media/image13.png"/></Relationships>
</file>

<file path=ppt/slides/_rels/slide15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8.png"/><Relationship Id="rId7" Type="http://schemas.openxmlformats.org/officeDocument/2006/relationships/slide" Target="slide161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410.xml"/><Relationship Id="rId4" Type="http://schemas.openxmlformats.org/officeDocument/2006/relationships/slide" Target="slide2100.xml"/><Relationship Id="rId9" Type="http://schemas.openxmlformats.org/officeDocument/2006/relationships/image" Target="../media/image14.svg"/></Relationships>
</file>

<file path=ppt/slides/_rels/slide1550.xml.rels><?xml version="1.0" encoding="UTF-8" standalone="yes"?>
<Relationships xmlns="http://schemas.openxmlformats.org/package/2006/relationships"><Relationship Id="rId3" Type="http://schemas.openxmlformats.org/officeDocument/2006/relationships/slide" Target="slide370.xml"/><Relationship Id="rId2" Type="http://schemas.openxmlformats.org/officeDocument/2006/relationships/notesSlide" Target="../notesSlides/notesSlide30.xml"/><Relationship Id="rId1" Type="http://schemas.openxmlformats.org/officeDocument/2006/relationships/slideLayout" Target="../slideLayouts/slideLayout70.xml"/><Relationship Id="rId6" Type="http://schemas.openxmlformats.org/officeDocument/2006/relationships/image" Target="../media/image158.png"/><Relationship Id="rId5" Type="http://schemas.openxmlformats.org/officeDocument/2006/relationships/image" Target="../media/image17.svg"/><Relationship Id="rId4" Type="http://schemas.openxmlformats.org/officeDocument/2006/relationships/image" Target="../media/image16.png"/></Relationships>
</file>

<file path=ppt/slides/_rels/slide156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70.xml"/><Relationship Id="rId1" Type="http://schemas.openxmlformats.org/officeDocument/2006/relationships/slideLayout" Target="../slideLayouts/slideLayout70.xml"/><Relationship Id="rId4" Type="http://schemas.openxmlformats.org/officeDocument/2006/relationships/image" Target="../media/image17.svg"/></Relationships>
</file>

<file path=ppt/slides/_rels/slide157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70.xml"/><Relationship Id="rId1" Type="http://schemas.openxmlformats.org/officeDocument/2006/relationships/slideLayout" Target="../slideLayouts/slideLayout70.xml"/><Relationship Id="rId4" Type="http://schemas.openxmlformats.org/officeDocument/2006/relationships/image" Target="../media/image17.svg"/></Relationships>
</file>

<file path=ppt/slides/_rels/slide158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70.xml"/><Relationship Id="rId1" Type="http://schemas.openxmlformats.org/officeDocument/2006/relationships/slideLayout" Target="../slideLayouts/slideLayout70.xml"/><Relationship Id="rId4" Type="http://schemas.openxmlformats.org/officeDocument/2006/relationships/image" Target="../media/image17.svg"/></Relationships>
</file>

<file path=ppt/slides/_rels/slide159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70.xml"/><Relationship Id="rId1" Type="http://schemas.openxmlformats.org/officeDocument/2006/relationships/slideLayout" Target="../slideLayouts/slideLayout70.xml"/><Relationship Id="rId4" Type="http://schemas.openxmlformats.org/officeDocument/2006/relationships/image" Target="../media/image17.svg"/></Relationships>
</file>

<file path=ppt/slides/_rels/slide160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370.xml"/><Relationship Id="rId1" Type="http://schemas.openxmlformats.org/officeDocument/2006/relationships/slideLayout" Target="../slideLayouts/slideLayout70.xml"/><Relationship Id="rId4" Type="http://schemas.openxmlformats.org/officeDocument/2006/relationships/image" Target="../media/image17.svg"/></Relationships>
</file>

<file path=ppt/slides/_rels/slide161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8.png"/><Relationship Id="rId7" Type="http://schemas.openxmlformats.org/officeDocument/2006/relationships/slide" Target="slide3200.xml"/><Relationship Id="rId12" Type="http://schemas.openxmlformats.org/officeDocument/2006/relationships/image" Target="../media/image17.svg"/><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11" Type="http://schemas.openxmlformats.org/officeDocument/2006/relationships/image" Target="../media/image16.png"/><Relationship Id="rId5" Type="http://schemas.openxmlformats.org/officeDocument/2006/relationships/image" Target="../media/image6.png"/><Relationship Id="rId10" Type="http://schemas.openxmlformats.org/officeDocument/2006/relationships/slide" Target="slide1510.xml"/><Relationship Id="rId4" Type="http://schemas.openxmlformats.org/officeDocument/2006/relationships/slide" Target="slide2100.xml"/><Relationship Id="rId9" Type="http://schemas.openxmlformats.org/officeDocument/2006/relationships/image" Target="../media/image14.svg"/></Relationships>
</file>

<file path=ppt/slides/_rels/slide2100.xml.rels><?xml version="1.0" encoding="UTF-8" standalone="yes"?>
<Relationships xmlns="http://schemas.openxmlformats.org/package/2006/relationships"><Relationship Id="rId8" Type="http://schemas.openxmlformats.org/officeDocument/2006/relationships/slide" Target="slide610.xml"/><Relationship Id="rId3" Type="http://schemas.openxmlformats.org/officeDocument/2006/relationships/slideLayout" Target="../slideLayouts/slideLayout12.xml"/><Relationship Id="rId7" Type="http://schemas.openxmlformats.org/officeDocument/2006/relationships/slide" Target="slide510.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slide" Target="slide410.xml"/><Relationship Id="rId5" Type="http://schemas.openxmlformats.org/officeDocument/2006/relationships/slide" Target="slide3100.xml"/><Relationship Id="rId4" Type="http://schemas.openxmlformats.org/officeDocument/2006/relationships/notesSlide" Target="../notesSlides/notesSlide20.xml"/><Relationship Id="rId9" Type="http://schemas.openxmlformats.org/officeDocument/2006/relationships/image" Target="../media/image8.png"/></Relationships>
</file>

<file path=ppt/slides/_rels/slide2200.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image" Target="../media/image7.svg"/><Relationship Id="rId3" Type="http://schemas.openxmlformats.org/officeDocument/2006/relationships/image" Target="../media/image26.png"/><Relationship Id="rId7" Type="http://schemas.openxmlformats.org/officeDocument/2006/relationships/image" Target="../media/image28.png"/><Relationship Id="rId12" Type="http://schemas.openxmlformats.org/officeDocument/2006/relationships/image" Target="../media/image6.png"/><Relationship Id="rId2" Type="http://schemas.openxmlformats.org/officeDocument/2006/relationships/image" Target="../media/image25.png"/><Relationship Id="rId16" Type="http://schemas.openxmlformats.org/officeDocument/2006/relationships/image" Target="../media/image14.svg"/><Relationship Id="rId1" Type="http://schemas.openxmlformats.org/officeDocument/2006/relationships/slideLayout" Target="../slideLayouts/slideLayout70.xml"/><Relationship Id="rId6" Type="http://schemas.openxmlformats.org/officeDocument/2006/relationships/image" Target="../media/image18.png"/><Relationship Id="rId11" Type="http://schemas.openxmlformats.org/officeDocument/2006/relationships/slide" Target="slide2100.xml"/><Relationship Id="rId5" Type="http://schemas.openxmlformats.org/officeDocument/2006/relationships/image" Target="../media/image19.png"/><Relationship Id="rId15" Type="http://schemas.openxmlformats.org/officeDocument/2006/relationships/image" Target="../media/image13.png"/><Relationship Id="rId10" Type="http://schemas.openxmlformats.org/officeDocument/2006/relationships/image" Target="../media/image31.png"/><Relationship Id="rId4" Type="http://schemas.openxmlformats.org/officeDocument/2006/relationships/image" Target="../media/image27.png"/><Relationship Id="rId9" Type="http://schemas.openxmlformats.org/officeDocument/2006/relationships/image" Target="../media/image30.png"/><Relationship Id="rId14" Type="http://schemas.openxmlformats.org/officeDocument/2006/relationships/slide" Target="slide2300.xml"/></Relationships>
</file>

<file path=ppt/slides/_rels/slide2300.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slide" Target="slide2700.xml"/><Relationship Id="rId18" Type="http://schemas.openxmlformats.org/officeDocument/2006/relationships/image" Target="../media/image17.svg"/><Relationship Id="rId3" Type="http://schemas.openxmlformats.org/officeDocument/2006/relationships/image" Target="../media/image33.png"/><Relationship Id="rId7" Type="http://schemas.openxmlformats.org/officeDocument/2006/relationships/image" Target="../media/image37.png"/><Relationship Id="rId12" Type="http://schemas.openxmlformats.org/officeDocument/2006/relationships/image" Target="../media/image7.svg"/><Relationship Id="rId17" Type="http://schemas.openxmlformats.org/officeDocument/2006/relationships/image" Target="../media/image16.png"/><Relationship Id="rId2" Type="http://schemas.openxmlformats.org/officeDocument/2006/relationships/image" Target="../media/image32.png"/><Relationship Id="rId16" Type="http://schemas.openxmlformats.org/officeDocument/2006/relationships/slide" Target="slide2500.xml"/><Relationship Id="rId1" Type="http://schemas.openxmlformats.org/officeDocument/2006/relationships/slideLayout" Target="../slideLayouts/slideLayout70.xml"/><Relationship Id="rId6" Type="http://schemas.openxmlformats.org/officeDocument/2006/relationships/image" Target="../media/image36.png"/><Relationship Id="rId11" Type="http://schemas.openxmlformats.org/officeDocument/2006/relationships/image" Target="../media/image6.png"/><Relationship Id="rId5" Type="http://schemas.openxmlformats.org/officeDocument/2006/relationships/image" Target="../media/image35.png"/><Relationship Id="rId15" Type="http://schemas.openxmlformats.org/officeDocument/2006/relationships/image" Target="../media/image14.svg"/><Relationship Id="rId10" Type="http://schemas.openxmlformats.org/officeDocument/2006/relationships/slide" Target="slide2100.xml"/><Relationship Id="rId4" Type="http://schemas.openxmlformats.org/officeDocument/2006/relationships/image" Target="../media/image34.png"/><Relationship Id="rId9" Type="http://schemas.openxmlformats.org/officeDocument/2006/relationships/image" Target="../media/image18.png"/><Relationship Id="rId14" Type="http://schemas.openxmlformats.org/officeDocument/2006/relationships/image" Target="../media/image13.png"/></Relationships>
</file>

<file path=ppt/slides/_rels/slide2500.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70.xml"/><Relationship Id="rId7" Type="http://schemas.openxmlformats.org/officeDocument/2006/relationships/slide" Target="slide2100.xml"/><Relationship Id="rId12" Type="http://schemas.openxmlformats.org/officeDocument/2006/relationships/image" Target="../media/image14.svg"/><Relationship Id="rId2" Type="http://schemas.openxmlformats.org/officeDocument/2006/relationships/tags" Target="../tags/tag1010.xml"/><Relationship Id="rId1" Type="http://schemas.openxmlformats.org/officeDocument/2006/relationships/vmlDrawing" Target="../drawings/vmlDrawing900.vml"/><Relationship Id="rId6" Type="http://schemas.openxmlformats.org/officeDocument/2006/relationships/image" Target="../media/image38.png"/><Relationship Id="rId11" Type="http://schemas.openxmlformats.org/officeDocument/2006/relationships/image" Target="../media/image13.png"/><Relationship Id="rId5" Type="http://schemas.openxmlformats.org/officeDocument/2006/relationships/image" Target="../media/image2.emf"/><Relationship Id="rId10" Type="http://schemas.openxmlformats.org/officeDocument/2006/relationships/slide" Target="slide2600.xml"/><Relationship Id="rId4" Type="http://schemas.openxmlformats.org/officeDocument/2006/relationships/oleObject" Target="../embeddings/oleObject900.bin"/><Relationship Id="rId9" Type="http://schemas.openxmlformats.org/officeDocument/2006/relationships/image" Target="../media/image7.svg"/></Relationships>
</file>

<file path=ppt/slides/_rels/slide2600.xml.rels><?xml version="1.0" encoding="UTF-8" standalone="yes"?>
<Relationships xmlns="http://schemas.openxmlformats.org/package/2006/relationships"><Relationship Id="rId8" Type="http://schemas.openxmlformats.org/officeDocument/2006/relationships/slide" Target="slide2500.xml"/><Relationship Id="rId3" Type="http://schemas.openxmlformats.org/officeDocument/2006/relationships/image" Target="../media/image6.png"/><Relationship Id="rId7" Type="http://schemas.openxmlformats.org/officeDocument/2006/relationships/image" Target="../media/image14.svg"/><Relationship Id="rId2" Type="http://schemas.openxmlformats.org/officeDocument/2006/relationships/slide" Target="slide2100.xml"/><Relationship Id="rId1" Type="http://schemas.openxmlformats.org/officeDocument/2006/relationships/slideLayout" Target="../slideLayouts/slideLayout70.xml"/><Relationship Id="rId6" Type="http://schemas.openxmlformats.org/officeDocument/2006/relationships/image" Target="../media/image13.png"/><Relationship Id="rId5" Type="http://schemas.openxmlformats.org/officeDocument/2006/relationships/slide" Target="slide2700.xml"/><Relationship Id="rId10" Type="http://schemas.openxmlformats.org/officeDocument/2006/relationships/image" Target="../media/image17.svg"/><Relationship Id="rId4" Type="http://schemas.openxmlformats.org/officeDocument/2006/relationships/image" Target="../media/image7.svg"/><Relationship Id="rId9" Type="http://schemas.openxmlformats.org/officeDocument/2006/relationships/image" Target="../media/image16.png"/></Relationships>
</file>

<file path=ppt/slides/_rels/slide2700.xml.rels><?xml version="1.0" encoding="UTF-8" standalone="yes"?>
<Relationships xmlns="http://schemas.openxmlformats.org/package/2006/relationships"><Relationship Id="rId8" Type="http://schemas.openxmlformats.org/officeDocument/2006/relationships/slide" Target="slide2600.xml"/><Relationship Id="rId3" Type="http://schemas.openxmlformats.org/officeDocument/2006/relationships/image" Target="../media/image6.png"/><Relationship Id="rId7" Type="http://schemas.openxmlformats.org/officeDocument/2006/relationships/image" Target="../media/image14.svg"/><Relationship Id="rId2" Type="http://schemas.openxmlformats.org/officeDocument/2006/relationships/slide" Target="slide2100.xml"/><Relationship Id="rId1" Type="http://schemas.openxmlformats.org/officeDocument/2006/relationships/slideLayout" Target="../slideLayouts/slideLayout70.xml"/><Relationship Id="rId6" Type="http://schemas.openxmlformats.org/officeDocument/2006/relationships/image" Target="../media/image13.png"/><Relationship Id="rId5" Type="http://schemas.openxmlformats.org/officeDocument/2006/relationships/slide" Target="slide2800.xml"/><Relationship Id="rId10" Type="http://schemas.openxmlformats.org/officeDocument/2006/relationships/image" Target="../media/image17.svg"/><Relationship Id="rId4" Type="http://schemas.openxmlformats.org/officeDocument/2006/relationships/image" Target="../media/image7.svg"/><Relationship Id="rId9" Type="http://schemas.openxmlformats.org/officeDocument/2006/relationships/image" Target="../media/image16.png"/></Relationships>
</file>

<file path=ppt/slides/_rels/slide2800.xml.rels><?xml version="1.0" encoding="UTF-8" standalone="yes"?>
<Relationships xmlns="http://schemas.openxmlformats.org/package/2006/relationships"><Relationship Id="rId8" Type="http://schemas.openxmlformats.org/officeDocument/2006/relationships/image" Target="../media/image7.svg"/><Relationship Id="rId13" Type="http://schemas.openxmlformats.org/officeDocument/2006/relationships/image" Target="../media/image16.png"/><Relationship Id="rId3" Type="http://schemas.openxmlformats.org/officeDocument/2006/relationships/slideLayout" Target="../slideLayouts/slideLayout70.xml"/><Relationship Id="rId7" Type="http://schemas.openxmlformats.org/officeDocument/2006/relationships/image" Target="../media/image6.png"/><Relationship Id="rId12" Type="http://schemas.openxmlformats.org/officeDocument/2006/relationships/slide" Target="slide2700.xml"/><Relationship Id="rId2" Type="http://schemas.openxmlformats.org/officeDocument/2006/relationships/tags" Target="../tags/tag1111.xml"/><Relationship Id="rId1" Type="http://schemas.openxmlformats.org/officeDocument/2006/relationships/vmlDrawing" Target="../drawings/vmlDrawing1000.vml"/><Relationship Id="rId6" Type="http://schemas.openxmlformats.org/officeDocument/2006/relationships/slide" Target="slide2100.xml"/><Relationship Id="rId11" Type="http://schemas.openxmlformats.org/officeDocument/2006/relationships/image" Target="../media/image14.svg"/><Relationship Id="rId5" Type="http://schemas.openxmlformats.org/officeDocument/2006/relationships/image" Target="../media/image2.emf"/><Relationship Id="rId10" Type="http://schemas.openxmlformats.org/officeDocument/2006/relationships/image" Target="../media/image13.png"/><Relationship Id="rId4" Type="http://schemas.openxmlformats.org/officeDocument/2006/relationships/oleObject" Target="../embeddings/oleObject1000.bin"/><Relationship Id="rId9" Type="http://schemas.openxmlformats.org/officeDocument/2006/relationships/slide" Target="slide3000.xml"/><Relationship Id="rId14" Type="http://schemas.openxmlformats.org/officeDocument/2006/relationships/image" Target="../media/image17.svg"/></Relationships>
</file>

<file path=ppt/slides/_rels/slide3000.xml.rels><?xml version="1.0" encoding="UTF-8" standalone="yes"?>
<Relationships xmlns="http://schemas.openxmlformats.org/package/2006/relationships"><Relationship Id="rId8" Type="http://schemas.openxmlformats.org/officeDocument/2006/relationships/image" Target="../media/image7.svg"/><Relationship Id="rId13" Type="http://schemas.openxmlformats.org/officeDocument/2006/relationships/image" Target="../media/image16.png"/><Relationship Id="rId3" Type="http://schemas.openxmlformats.org/officeDocument/2006/relationships/slideLayout" Target="../slideLayouts/slideLayout70.xml"/><Relationship Id="rId7" Type="http://schemas.openxmlformats.org/officeDocument/2006/relationships/image" Target="../media/image6.png"/><Relationship Id="rId12" Type="http://schemas.openxmlformats.org/officeDocument/2006/relationships/slide" Target="slide2700.xml"/><Relationship Id="rId2" Type="http://schemas.openxmlformats.org/officeDocument/2006/relationships/tags" Target="../tags/tag1311.xml"/><Relationship Id="rId1" Type="http://schemas.openxmlformats.org/officeDocument/2006/relationships/vmlDrawing" Target="../drawings/vmlDrawing1200.vml"/><Relationship Id="rId6" Type="http://schemas.openxmlformats.org/officeDocument/2006/relationships/slide" Target="slide2100.xml"/><Relationship Id="rId11" Type="http://schemas.openxmlformats.org/officeDocument/2006/relationships/image" Target="../media/image14.svg"/><Relationship Id="rId5" Type="http://schemas.openxmlformats.org/officeDocument/2006/relationships/image" Target="../media/image2.emf"/><Relationship Id="rId10" Type="http://schemas.openxmlformats.org/officeDocument/2006/relationships/image" Target="../media/image13.png"/><Relationship Id="rId4" Type="http://schemas.openxmlformats.org/officeDocument/2006/relationships/oleObject" Target="../embeddings/oleObject1200.bin"/><Relationship Id="rId9" Type="http://schemas.openxmlformats.org/officeDocument/2006/relationships/slide" Target="slide3000.xml"/><Relationship Id="rId14" Type="http://schemas.openxmlformats.org/officeDocument/2006/relationships/image" Target="../media/image17.svg"/></Relationships>
</file>

<file path=ppt/slides/_rels/slide3100.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1.svg"/><Relationship Id="rId3" Type="http://schemas.openxmlformats.org/officeDocument/2006/relationships/slideLayout" Target="../slideLayouts/slideLayout12.xml"/><Relationship Id="rId7" Type="http://schemas.openxmlformats.org/officeDocument/2006/relationships/slide" Target="slide2100.xml"/><Relationship Id="rId12" Type="http://schemas.openxmlformats.org/officeDocument/2006/relationships/image" Target="../media/image10.png"/><Relationship Id="rId2" Type="http://schemas.openxmlformats.org/officeDocument/2006/relationships/tags" Target="../tags/tag4100.xml"/><Relationship Id="rId1" Type="http://schemas.openxmlformats.org/officeDocument/2006/relationships/vmlDrawing" Target="../drawings/vmlDrawing310.vml"/><Relationship Id="rId6" Type="http://schemas.openxmlformats.org/officeDocument/2006/relationships/image" Target="../media/image2.emf"/><Relationship Id="rId11" Type="http://schemas.openxmlformats.org/officeDocument/2006/relationships/slide" Target="slide380.xml"/><Relationship Id="rId5" Type="http://schemas.openxmlformats.org/officeDocument/2006/relationships/oleObject" Target="../embeddings/oleObject310.bin"/><Relationship Id="rId10" Type="http://schemas.openxmlformats.org/officeDocument/2006/relationships/slide" Target="slide450.xml"/><Relationship Id="rId4" Type="http://schemas.openxmlformats.org/officeDocument/2006/relationships/image" Target="../media/image3.png"/><Relationship Id="rId9" Type="http://schemas.openxmlformats.org/officeDocument/2006/relationships/slide" Target="slide520.xml"/><Relationship Id="rId14" Type="http://schemas.openxmlformats.org/officeDocument/2006/relationships/slide" Target="slide420.xml"/></Relationships>
</file>

<file path=ppt/slides/_rels/slide3200.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2.png"/><Relationship Id="rId7" Type="http://schemas.openxmlformats.org/officeDocument/2006/relationships/slide" Target="slide810.xml"/><Relationship Id="rId2" Type="http://schemas.openxmlformats.org/officeDocument/2006/relationships/hyperlink" Target="http://www.linkedin.com/in/juliuspitkanen" TargetMode="External"/><Relationship Id="rId1" Type="http://schemas.openxmlformats.org/officeDocument/2006/relationships/slideLayout" Target="../slideLayouts/slideLayout70.xml"/><Relationship Id="rId6" Type="http://schemas.openxmlformats.org/officeDocument/2006/relationships/image" Target="../media/image7.svg"/><Relationship Id="rId5" Type="http://schemas.openxmlformats.org/officeDocument/2006/relationships/image" Target="../media/image6.png"/><Relationship Id="rId4" Type="http://schemas.openxmlformats.org/officeDocument/2006/relationships/slide" Target="slide2100.xml"/><Relationship Id="rId9" Type="http://schemas.openxmlformats.org/officeDocument/2006/relationships/image" Target="../media/image14.sv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E7DD950C-214B-4CD2-BC0E-E87081A7F976}"/>
              </a:ext>
            </a:extLst>
          </p:cNvPr>
          <p:cNvGraphicFramePr>
            <a:graphicFrameLocks noChangeAspect="1"/>
          </p:cNvGraphicFramePr>
          <p:nvPr>
            <p:custDataLst>
              <p:tags r:id="rId1"/>
            </p:custDataLst>
            <p:extLst>
              <p:ext uri="{D42A27DB-BD31-4B8C-83A1-F6EECF244321}">
                <p14:modId xmlns:p14="http://schemas.microsoft.com/office/powerpoint/2010/main" val="27274117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E7DD950C-214B-4CD2-BC0E-E87081A7F97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618110A6-0F93-4B45-8260-FB6FEEEF6877}"/>
              </a:ext>
            </a:extLst>
          </p:cNvPr>
          <p:cNvSpPr>
            <a:spLocks noGrp="1"/>
          </p:cNvSpPr>
          <p:nvPr>
            <p:ph type="ctrTitle"/>
          </p:nvPr>
        </p:nvSpPr>
        <p:spPr>
          <a:xfrm>
            <a:off x="1293814" y="1828800"/>
            <a:ext cx="8458200" cy="3200400"/>
          </a:xfrm>
        </p:spPr>
        <p:txBody>
          <a:bodyPr vert="horz" anchor="ctr">
            <a:normAutofit fontScale="90000"/>
          </a:bodyPr>
          <a:lstStyle/>
          <a:p>
            <a:r>
              <a:rPr lang="fi-FI" dirty="0">
                <a:solidFill>
                  <a:schemeClr val="tx2"/>
                </a:solidFill>
                <a:latin typeface="Gill Sans Nova Cond XBd" panose="020B0A06020104020203" pitchFamily="34" charset="0"/>
              </a:rPr>
              <a:t>Käynnistä ensin diaesitys ja jatka sitten seuraavalle sivulle painamalla punaisesta talosta.</a:t>
            </a:r>
          </a:p>
        </p:txBody>
      </p:sp>
      <p:grpSp>
        <p:nvGrpSpPr>
          <p:cNvPr id="5" name="Group 4">
            <a:extLst>
              <a:ext uri="{FF2B5EF4-FFF2-40B4-BE49-F238E27FC236}">
                <a16:creationId xmlns:a16="http://schemas.microsoft.com/office/drawing/2014/main" id="{597CBAA5-69AA-43AB-B226-FA162A0108CE}"/>
              </a:ext>
            </a:extLst>
          </p:cNvPr>
          <p:cNvGrpSpPr/>
          <p:nvPr/>
        </p:nvGrpSpPr>
        <p:grpSpPr>
          <a:xfrm>
            <a:off x="8167838" y="4993673"/>
            <a:ext cx="1584176" cy="961313"/>
            <a:chOff x="9035482" y="1613653"/>
            <a:chExt cx="617517" cy="385192"/>
          </a:xfrm>
        </p:grpSpPr>
        <p:sp>
          <p:nvSpPr>
            <p:cNvPr id="6" name="Rectangle: Rounded Corners 5">
              <a:extLst>
                <a:ext uri="{FF2B5EF4-FFF2-40B4-BE49-F238E27FC236}">
                  <a16:creationId xmlns:a16="http://schemas.microsoft.com/office/drawing/2014/main" id="{9174E7AB-57B6-45CF-9D90-105AE1B30BB9}"/>
                </a:ext>
              </a:extLst>
            </p:cNvPr>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7" name="Graphic 6" descr="For Sale with solid fill">
              <a:hlinkClick r:id="rId6" action="ppaction://hlinksldjump"/>
              <a:extLst>
                <a:ext uri="{FF2B5EF4-FFF2-40B4-BE49-F238E27FC236}">
                  <a16:creationId xmlns:a16="http://schemas.microsoft.com/office/drawing/2014/main" id="{C6589629-FAE0-4484-8173-AB9793E3CB00}"/>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44921" y="1613653"/>
              <a:ext cx="385192" cy="385192"/>
            </a:xfrm>
            <a:prstGeom prst="rect">
              <a:avLst/>
            </a:prstGeom>
          </p:spPr>
        </p:pic>
      </p:grpSp>
      <p:sp>
        <p:nvSpPr>
          <p:cNvPr id="8" name="Title 1">
            <a:extLst>
              <a:ext uri="{FF2B5EF4-FFF2-40B4-BE49-F238E27FC236}">
                <a16:creationId xmlns:a16="http://schemas.microsoft.com/office/drawing/2014/main" id="{E5EB15B8-6C53-AFBD-29E4-86B655BBA1BD}"/>
              </a:ext>
            </a:extLst>
          </p:cNvPr>
          <p:cNvSpPr txBox="1">
            <a:spLocks/>
          </p:cNvSpPr>
          <p:nvPr/>
        </p:nvSpPr>
        <p:spPr>
          <a:xfrm>
            <a:off x="4226770" y="-20587"/>
            <a:ext cx="2592288" cy="720080"/>
          </a:xfrm>
          <a:prstGeom prst="roundRect">
            <a:avLst/>
          </a:prstGeom>
          <a:gradFill flip="none" rotWithShape="1">
            <a:gsLst>
              <a:gs pos="0">
                <a:srgbClr val="C1CC6E">
                  <a:tint val="66000"/>
                  <a:satMod val="160000"/>
                </a:srgbClr>
              </a:gs>
              <a:gs pos="50000">
                <a:srgbClr val="C1CC6E">
                  <a:tint val="44500"/>
                  <a:satMod val="160000"/>
                </a:srgbClr>
              </a:gs>
              <a:gs pos="100000">
                <a:srgbClr val="C1CC6E">
                  <a:tint val="23500"/>
                  <a:satMod val="160000"/>
                </a:srgbClr>
              </a:gs>
            </a:gsLst>
            <a:lin ang="2700000" scaled="1"/>
            <a:tileRect/>
          </a:gradFill>
          <a:ln>
            <a:solidFill>
              <a:schemeClr val="tx2"/>
            </a:solidFill>
          </a:ln>
        </p:spPr>
        <p:txBody>
          <a:bodyPr vert="horz" lIns="91440" tIns="45720" rIns="91440" bIns="45720" rtlCol="0" anchor="ctr">
            <a:normAutofit fontScale="90000" lnSpcReduction="20000"/>
          </a:bodyPr>
          <a:lstStyle>
            <a:lvl1pPr algn="l" defTabSz="914400" rtl="0" eaLnBrk="1" latinLnBrk="0" hangingPunct="1">
              <a:lnSpc>
                <a:spcPct val="90000"/>
              </a:lnSpc>
              <a:spcBef>
                <a:spcPct val="0"/>
              </a:spcBef>
              <a:buNone/>
              <a:defRPr sz="6000" kern="1200">
                <a:solidFill>
                  <a:schemeClr val="tx1"/>
                </a:solidFill>
                <a:latin typeface="+mj-lt"/>
                <a:ea typeface="+mj-ea"/>
                <a:cs typeface="+mj-cs"/>
              </a:defRPr>
            </a:lvl1pPr>
          </a:lstStyle>
          <a:p>
            <a:pPr>
              <a:lnSpc>
                <a:spcPct val="170000"/>
              </a:lnSpc>
            </a:pPr>
            <a:r>
              <a:rPr lang="fi-FI" sz="1600" b="1" u="sng" dirty="0">
                <a:solidFill>
                  <a:schemeClr val="tx2"/>
                </a:solidFill>
                <a:latin typeface="Rockwell" panose="02060603020205020403" pitchFamily="18" charset="0"/>
              </a:rPr>
              <a:t>Avaa tiedosto:</a:t>
            </a:r>
          </a:p>
          <a:p>
            <a:pPr>
              <a:lnSpc>
                <a:spcPct val="170000"/>
              </a:lnSpc>
            </a:pPr>
            <a:r>
              <a:rPr lang="fi-FI" sz="1200" b="1" dirty="0">
                <a:solidFill>
                  <a:schemeClr val="tx2"/>
                </a:solidFill>
                <a:latin typeface="Rockwell" panose="02060603020205020403" pitchFamily="18" charset="0"/>
              </a:rPr>
              <a:t>Powerpoint (työpöytä versio)</a:t>
            </a:r>
          </a:p>
        </p:txBody>
      </p:sp>
    </p:spTree>
    <p:extLst>
      <p:ext uri="{BB962C8B-B14F-4D97-AF65-F5344CB8AC3E}">
        <p14:creationId xmlns:p14="http://schemas.microsoft.com/office/powerpoint/2010/main" val="184299180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36712"/>
            <a:ext cx="10801201" cy="346713"/>
            <a:chOff x="693812" y="430750"/>
            <a:chExt cx="10801201" cy="346713"/>
          </a:xfrm>
        </p:grpSpPr>
        <p:sp>
          <p:nvSpPr>
            <p:cNvPr id="12" name="Rectangle 11">
              <a:hlinkClick r:id="rId5" action="ppaction://hlinksldjump"/>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hlinkClick r:id="rId6" action="ppaction://hlinksldjump"/>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hlinkClick r:id="rId7" action="ppaction://hlinksldjump"/>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hlinkClick r:id="rId8" action="ppaction://hlinksldjump"/>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pic>
        <p:nvPicPr>
          <p:cNvPr id="49" name="Käsikirja">
            <a:hlinkClick r:id="" action="ppaction://media"/>
            <a:extLst>
              <a:ext uri="{FF2B5EF4-FFF2-40B4-BE49-F238E27FC236}">
                <a16:creationId xmlns:a16="http://schemas.microsoft.com/office/drawing/2014/main" id="{1DEF0DDB-29E4-43C7-821B-F85A8054AC3E}"/>
              </a:ext>
            </a:extLst>
          </p:cNvPr>
          <p:cNvPicPr>
            <a:picLocks noChangeAspect="1"/>
          </p:cNvPicPr>
          <p:nvPr>
            <a:videoFile r:link="rId2"/>
            <p:extLst>
              <p:ext uri="{DAA4B4D4-6D71-4841-9C94-3DE7FCFB9230}">
                <p14:media xmlns:p14="http://schemas.microsoft.com/office/powerpoint/2010/main" r:embed="rId1"/>
              </p:ext>
            </p:extLst>
          </p:nvPr>
        </p:nvPicPr>
        <p:blipFill>
          <a:blip r:embed="rId9"/>
          <a:stretch>
            <a:fillRect/>
          </a:stretch>
        </p:blipFill>
        <p:spPr>
          <a:xfrm>
            <a:off x="7534572" y="3897052"/>
            <a:ext cx="4251964" cy="2391730"/>
          </a:xfrm>
          <a:prstGeom prst="rect">
            <a:avLst/>
          </a:prstGeom>
          <a:ln w="19050">
            <a:solidFill>
              <a:schemeClr val="tx2"/>
            </a:solidFill>
          </a:ln>
        </p:spPr>
      </p:pic>
    </p:spTree>
    <p:extLst>
      <p:ext uri="{BB962C8B-B14F-4D97-AF65-F5344CB8AC3E}">
        <p14:creationId xmlns:p14="http://schemas.microsoft.com/office/powerpoint/2010/main" val="3198176989"/>
      </p:ext>
    </p:extLst>
  </p:cSld>
  <p:clrMapOvr>
    <a:masterClrMapping/>
  </p:clrMapOvr>
  <mc:AlternateContent xmlns:mc="http://schemas.openxmlformats.org/markup-compatibility/2006" xmlns:p14="http://schemas.microsoft.com/office/powerpoint/2010/main">
    <mc:Choice Requires="p14">
      <p:transition p14:dur="400" advTm="113485">
        <p:fade/>
      </p:transition>
    </mc:Choice>
    <mc:Fallback xmlns="">
      <p:transition advTm="113485">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9"/>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49"/>
                                        </p:tgtEl>
                                      </p:cBhvr>
                                    </p:cmd>
                                  </p:childTnLst>
                                </p:cTn>
                              </p:par>
                            </p:childTnLst>
                          </p:cTn>
                        </p:par>
                      </p:childTnLst>
                    </p:cTn>
                  </p:par>
                </p:childTnLst>
              </p:cTn>
              <p:nextCondLst>
                <p:cond evt="onClick" delay="0">
                  <p:tgtEl>
                    <p:spTgt spid="49"/>
                  </p:tgtEl>
                </p:cond>
              </p:nextCondLst>
            </p:seq>
            <p:video>
              <p:cMediaNode vol="80000">
                <p:cTn id="7" fill="hold" display="0">
                  <p:stCondLst>
                    <p:cond delay="indefinite"/>
                  </p:stCondLst>
                </p:cTn>
                <p:tgtEl>
                  <p:spTgt spid="49"/>
                </p:tgtEl>
              </p:cMediaNode>
            </p:video>
          </p:childTnLst>
        </p:cTn>
      </p:par>
    </p:tnLst>
  </p:timing>
  <p:extLst>
    <p:ext uri="{3A86A75C-4F4B-4683-9AE1-C65F6400EC91}">
      <p14:laserTraceLst xmlns:p14="http://schemas.microsoft.com/office/powerpoint/2010/main">
        <p14:tracePtLst>
          <p14:tracePt t="32725" x="12152313" y="2909888"/>
          <p14:tracePt t="32726" x="12112625" y="2895600"/>
          <p14:tracePt t="32728" x="12084050" y="2882900"/>
          <p14:tracePt t="32730" x="12044363" y="2868613"/>
          <p14:tracePt t="32730" x="12015788" y="2868613"/>
          <p14:tracePt t="32732" x="12003088" y="2855913"/>
          <p14:tracePt t="32733" x="11961813" y="2841625"/>
          <p14:tracePt t="32734" x="11934825" y="2827338"/>
          <p14:tracePt t="32736" x="11920538" y="2827338"/>
          <p14:tracePt t="32737" x="11893550" y="2814638"/>
          <p14:tracePt t="32739" x="11852275" y="2800350"/>
          <p14:tracePt t="32740" x="11839575" y="2787650"/>
          <p14:tracePt t="32741" x="11825288" y="2773363"/>
          <p14:tracePt t="32742" x="11798300" y="2773363"/>
          <p14:tracePt t="32743" x="11784013" y="2759075"/>
          <p14:tracePt t="32744" x="11771313" y="2759075"/>
          <p14:tracePt t="32745" x="11730038" y="2732088"/>
          <p14:tracePt t="32748" x="11701463" y="2719388"/>
          <p14:tracePt t="32749" x="11674475" y="2690813"/>
          <p14:tracePt t="32751" x="11661775" y="2690813"/>
          <p14:tracePt t="32752" x="11633200" y="2678113"/>
          <p14:tracePt t="32754" x="11606213" y="2649538"/>
          <p14:tracePt t="32756" x="11564938" y="2622550"/>
          <p14:tracePt t="32758" x="11552238" y="2609850"/>
          <p14:tracePt t="32759" x="11537950" y="2595563"/>
          <p14:tracePt t="32760" x="11525250" y="2581275"/>
          <p14:tracePt t="32761" x="11510963" y="2568575"/>
          <p14:tracePt t="32762" x="11496675" y="2554288"/>
          <p14:tracePt t="32765" x="11456988" y="2527300"/>
          <p14:tracePt t="32766" x="11442700" y="2513013"/>
          <p14:tracePt t="32767" x="11428413" y="2500313"/>
          <p14:tracePt t="32768" x="11415713" y="2486025"/>
          <p14:tracePt t="32769" x="11401425" y="2473325"/>
          <p14:tracePt t="32770" x="11374438" y="2444750"/>
          <p14:tracePt t="32773" x="11360150" y="2432050"/>
          <p14:tracePt t="32774" x="11333163" y="2405063"/>
          <p14:tracePt t="32775" x="11318875" y="2390775"/>
          <p14:tracePt t="32777" x="11306175" y="2376488"/>
          <p14:tracePt t="32778" x="11291888" y="2363788"/>
          <p14:tracePt t="32779" x="11279188" y="2349500"/>
          <p14:tracePt t="32781" x="11250613" y="2322513"/>
          <p14:tracePt t="32782" x="11237913" y="2308225"/>
          <p14:tracePt t="32785" x="11223625" y="2281238"/>
          <p14:tracePt t="32787" x="11210925" y="2268538"/>
          <p14:tracePt t="32789" x="11182350" y="2227263"/>
          <p14:tracePt t="32791" x="11155363" y="2212975"/>
          <p14:tracePt t="32793" x="11142663" y="2185988"/>
          <p14:tracePt t="32794" x="11142663" y="2171700"/>
          <p14:tracePt t="32796" x="11128375" y="2159000"/>
          <p14:tracePt t="32798" x="11114088" y="2144713"/>
          <p14:tracePt t="32800" x="11101388" y="2117725"/>
          <p14:tracePt t="32802" x="11087100" y="2090738"/>
          <p14:tracePt t="32803" x="11060113" y="2076450"/>
          <p14:tracePt t="32806" x="11060113" y="2049463"/>
          <p14:tracePt t="32807" x="11045825" y="2049463"/>
          <p14:tracePt t="32809" x="11033125" y="2022475"/>
          <p14:tracePt t="32811" x="11018838" y="2008188"/>
          <p14:tracePt t="32812" x="11018838" y="1993900"/>
          <p14:tracePt t="32814" x="11006138" y="1981200"/>
          <p14:tracePt t="32815" x="11006138" y="1966913"/>
          <p14:tracePt t="32817" x="10991850" y="1954213"/>
          <p14:tracePt t="32818" x="10991850" y="1939925"/>
          <p14:tracePt t="32820" x="10977563" y="1939925"/>
          <p14:tracePt t="32821" x="10977563" y="1925638"/>
          <p14:tracePt t="32822" x="10977563" y="1912938"/>
          <p14:tracePt t="32823" x="10964863" y="1898650"/>
          <p14:tracePt t="32826" x="10964863" y="1885950"/>
          <p14:tracePt t="32828" x="10950575" y="1885950"/>
          <p14:tracePt t="32829" x="10950575" y="1871663"/>
          <p14:tracePt t="32830" x="10950575" y="1857375"/>
          <p14:tracePt t="32832" x="10937875" y="1857375"/>
          <p14:tracePt t="32835" x="10937875" y="1844675"/>
          <p14:tracePt t="32836" x="10937875" y="1830388"/>
          <p14:tracePt t="32839" x="10923588" y="1817688"/>
          <p14:tracePt t="32840" x="10909300" y="1817688"/>
          <p14:tracePt t="32842" x="10909300" y="1803400"/>
          <p14:tracePt t="32843" x="10896600" y="1789113"/>
          <p14:tracePt t="32846" x="10896600" y="1776413"/>
          <p14:tracePt t="32848" x="10868025" y="1762125"/>
          <p14:tracePt t="32850" x="10868025" y="1749425"/>
          <p14:tracePt t="32852" x="10868025" y="1735138"/>
          <p14:tracePt t="32853" x="10855325" y="1735138"/>
          <p14:tracePt t="32854" x="10841038" y="1720850"/>
          <p14:tracePt t="32856" x="10828338" y="1708150"/>
          <p14:tracePt t="32858" x="10828338" y="1693863"/>
          <p14:tracePt t="32859" x="10814050" y="1693863"/>
          <p14:tracePt t="32860" x="10799763" y="1679575"/>
          <p14:tracePt t="32861" x="10799763" y="1666875"/>
          <p14:tracePt t="32862" x="10787063" y="1652588"/>
          <p14:tracePt t="32864" x="10772775" y="1639888"/>
          <p14:tracePt t="32865" x="10760075" y="1625600"/>
          <p14:tracePt t="32866" x="10745788" y="1625600"/>
          <p14:tracePt t="32867" x="10731500" y="1598613"/>
          <p14:tracePt t="32868" x="10718800" y="1598613"/>
          <p14:tracePt t="32870" x="10704513" y="1584325"/>
          <p14:tracePt t="32871" x="10704513" y="1571625"/>
          <p14:tracePt t="32872" x="10677525" y="1543050"/>
          <p14:tracePt t="32874" x="10663238" y="1543050"/>
          <p14:tracePt t="32876" x="10636250" y="1530350"/>
          <p14:tracePt t="32877" x="10623550" y="1516063"/>
          <p14:tracePt t="32878" x="10623550" y="1503363"/>
          <p14:tracePt t="32879" x="10594975" y="1503363"/>
          <p14:tracePt t="32881" x="10567988" y="1489075"/>
          <p14:tracePt t="32881" x="10555288" y="1474788"/>
          <p14:tracePt t="32882" x="10541000" y="1462088"/>
          <p14:tracePt t="32884" x="10526713" y="1462088"/>
          <p14:tracePt t="32885" x="10499725" y="1462088"/>
          <p14:tracePt t="32886" x="10485438" y="1447800"/>
          <p14:tracePt t="32888" x="10472738" y="1447800"/>
          <p14:tracePt t="32889" x="10445750" y="1420813"/>
          <p14:tracePt t="32891" x="10404475" y="1406525"/>
          <p14:tracePt t="32892" x="10390188" y="1406525"/>
          <p14:tracePt t="32893" x="10377488" y="1393825"/>
          <p14:tracePt t="32895" x="10336213" y="1379538"/>
          <p14:tracePt t="32895" x="10321925" y="1379538"/>
          <p14:tracePt t="32899" x="10280650" y="1352550"/>
          <p14:tracePt t="32901" x="10253663" y="1338263"/>
          <p14:tracePt t="32902" x="10240963" y="1338263"/>
          <p14:tracePt t="32903" x="10226675" y="1325563"/>
          <p14:tracePt t="32905" x="10185400" y="1325563"/>
          <p14:tracePt t="32906" x="10172700" y="1311275"/>
          <p14:tracePt t="32907" x="10144125" y="1311275"/>
          <p14:tracePt t="32909" x="10144125" y="1298575"/>
          <p14:tracePt t="32909" x="10131425" y="1298575"/>
          <p14:tracePt t="32911" x="10117138" y="1298575"/>
          <p14:tracePt t="32912" x="10104438" y="1284288"/>
          <p14:tracePt t="32914" x="10090150" y="1284288"/>
          <p14:tracePt t="32916" x="10063163" y="1284288"/>
          <p14:tracePt t="32917" x="10048875" y="1270000"/>
          <p14:tracePt t="32920" x="10034588" y="1270000"/>
          <p14:tracePt t="32922" x="10021888" y="1257300"/>
          <p14:tracePt t="32925" x="10007600" y="1257300"/>
          <p14:tracePt t="32932" x="10007600" y="1243013"/>
          <p14:tracePt t="32962" x="10007600" y="1230313"/>
          <p14:tracePt t="32967" x="10007600" y="1216025"/>
          <p14:tracePt t="32972" x="10007600" y="1201738"/>
          <p14:tracePt t="32975" x="10021888" y="1201738"/>
          <p14:tracePt t="32978" x="10021888" y="1189038"/>
          <p14:tracePt t="32984" x="10034588" y="1174750"/>
          <p14:tracePt t="32989" x="10048875" y="1174750"/>
          <p14:tracePt t="32990" x="10048875" y="1160463"/>
          <p14:tracePt t="32996" x="10048875" y="1147763"/>
          <p14:tracePt t="32999" x="10063163" y="1147763"/>
          <p14:tracePt t="33002" x="10063163" y="1133475"/>
          <p14:tracePt t="33007" x="10075863" y="1133475"/>
          <p14:tracePt t="33011" x="10075863" y="1120775"/>
          <p14:tracePt t="33013" x="10090150" y="1120775"/>
          <p14:tracePt t="33022" x="10090150" y="1106488"/>
          <p14:tracePt t="33025" x="10104438" y="1106488"/>
          <p14:tracePt t="33028" x="10104438" y="1092200"/>
          <p14:tracePt t="33031" x="10117138" y="1092200"/>
          <p14:tracePt t="33034" x="10131425" y="1092200"/>
          <p14:tracePt t="33036" x="10131425" y="1079500"/>
          <p14:tracePt t="33039" x="10144125" y="1079500"/>
          <p14:tracePt t="33042" x="10158413" y="1079500"/>
          <p14:tracePt t="33046" x="10172700" y="1079500"/>
          <p14:tracePt t="33048" x="10185400" y="1065213"/>
          <p14:tracePt t="33050" x="10199688" y="1065213"/>
          <p14:tracePt t="33052" x="10212388" y="1065213"/>
          <p14:tracePt t="33055" x="10226675" y="1065213"/>
          <p14:tracePt t="33056" x="10240963" y="1052513"/>
          <p14:tracePt t="33059" x="10253663" y="1052513"/>
          <p14:tracePt t="33061" x="10267950" y="1052513"/>
          <p14:tracePt t="33064" x="10280650" y="1052513"/>
          <p14:tracePt t="33066" x="10294938" y="1038225"/>
          <p14:tracePt t="33068" x="10309225" y="1038225"/>
          <p14:tracePt t="33073" x="10321925" y="1038225"/>
          <p14:tracePt t="33077" x="10321925" y="1023938"/>
          <p14:tracePt t="33078" x="10336213" y="1023938"/>
          <p14:tracePt t="33152" x="10321925" y="1023938"/>
          <p14:tracePt t="33157" x="10309225" y="1023938"/>
          <p14:tracePt t="33165" x="10294938" y="1023938"/>
          <p14:tracePt t="33167" x="10294938" y="1038225"/>
          <p14:tracePt t="33170" x="10280650" y="1038225"/>
          <p14:tracePt t="33175" x="10267950" y="1038225"/>
          <p14:tracePt t="33180" x="10253663" y="1038225"/>
          <p14:tracePt t="33182" x="10253663" y="1052513"/>
          <p14:tracePt t="33184" x="10240963" y="1052513"/>
          <p14:tracePt t="33186" x="10226675" y="1052513"/>
          <p14:tracePt t="33190" x="10212388" y="1052513"/>
          <p14:tracePt t="33191" x="10212388" y="1065213"/>
          <p14:tracePt t="33193" x="10199688" y="1065213"/>
          <p14:tracePt t="33195" x="10185400" y="1065213"/>
          <p14:tracePt t="33198" x="10172700" y="1065213"/>
          <p14:tracePt t="33199" x="10172700" y="1079500"/>
          <p14:tracePt t="33200" x="10158413" y="1079500"/>
          <p14:tracePt t="33202" x="10144125" y="1079500"/>
          <p14:tracePt t="33206" x="10131425" y="1079500"/>
          <p14:tracePt t="33207" x="10117138" y="1079500"/>
          <p14:tracePt t="33209" x="10104438" y="1092200"/>
          <p14:tracePt t="33211" x="10090150" y="1092200"/>
          <p14:tracePt t="33215" x="10063163" y="1092200"/>
          <p14:tracePt t="33217" x="10048875" y="1106488"/>
          <p14:tracePt t="33219" x="10034588" y="1106488"/>
          <p14:tracePt t="33221" x="10021888" y="1106488"/>
          <p14:tracePt t="33223" x="10007600" y="1106488"/>
          <p14:tracePt t="33224" x="10007600" y="1120775"/>
          <p14:tracePt t="33225" x="9994900" y="1120775"/>
          <p14:tracePt t="33227" x="9980613" y="1120775"/>
          <p14:tracePt t="33228" x="9966325" y="1120775"/>
          <p14:tracePt t="33229" x="9966325" y="1133475"/>
          <p14:tracePt t="33231" x="9939338" y="1133475"/>
          <p14:tracePt t="33233" x="9926638" y="1133475"/>
          <p14:tracePt t="33234" x="9912350" y="1133475"/>
          <p14:tracePt t="33236" x="9898063" y="1133475"/>
          <p14:tracePt t="33237" x="9885363" y="1147763"/>
          <p14:tracePt t="33239" x="9871075" y="1147763"/>
          <p14:tracePt t="33240" x="9858375" y="1147763"/>
          <p14:tracePt t="33242" x="9844088" y="1147763"/>
          <p14:tracePt t="33243" x="9829800" y="1160463"/>
          <p14:tracePt t="33245" x="9817100" y="1160463"/>
          <p14:tracePt t="33247" x="9802813" y="1160463"/>
          <p14:tracePt t="33248" x="9790113" y="1160463"/>
          <p14:tracePt t="33250" x="9775825" y="1160463"/>
          <p14:tracePt t="33251" x="9761538" y="1160463"/>
          <p14:tracePt t="33252" x="9761538" y="1174750"/>
          <p14:tracePt t="33253" x="9748838" y="1174750"/>
          <p14:tracePt t="33254" x="9734550" y="1174750"/>
          <p14:tracePt t="33256" x="9721850" y="1174750"/>
          <p14:tracePt t="33258" x="9707563" y="1174750"/>
          <p14:tracePt t="33259" x="9693275" y="1174750"/>
          <p14:tracePt t="33261" x="9680575" y="1174750"/>
          <p14:tracePt t="33263" x="9666288" y="1174750"/>
          <p14:tracePt t="33265" x="9652000" y="1174750"/>
          <p14:tracePt t="33266" x="9639300" y="1189038"/>
          <p14:tracePt t="33267" x="9625013" y="1189038"/>
          <p14:tracePt t="33270" x="9612313" y="1189038"/>
          <p14:tracePt t="33272" x="9598025" y="1189038"/>
          <p14:tracePt t="33274" x="9583738" y="1189038"/>
          <p14:tracePt t="33275" x="9571038" y="1189038"/>
          <p14:tracePt t="33277" x="9556750" y="1189038"/>
          <p14:tracePt t="33280" x="9544050" y="1189038"/>
          <p14:tracePt t="33282" x="9529763" y="1189038"/>
          <p14:tracePt t="33284" x="9515475" y="1189038"/>
          <p14:tracePt t="33287" x="9502775" y="1189038"/>
          <p14:tracePt t="33290" x="9488488" y="1189038"/>
          <p14:tracePt t="33293" x="9475788" y="1189038"/>
          <p14:tracePt t="33295" x="9461500" y="1189038"/>
          <p14:tracePt t="33299" x="9447213" y="1189038"/>
          <p14:tracePt t="33301" x="9434513" y="1189038"/>
          <p14:tracePt t="33304" x="9420225" y="1189038"/>
          <p14:tracePt t="33307" x="9407525" y="1189038"/>
          <p14:tracePt t="33310" x="9393238" y="1189038"/>
          <p14:tracePt t="33312" x="9378950" y="1189038"/>
          <p14:tracePt t="33315" x="9366250" y="1189038"/>
          <p14:tracePt t="33318" x="9351963" y="1189038"/>
          <p14:tracePt t="33320" x="9339263" y="1189038"/>
          <p14:tracePt t="33323" x="9324975" y="1189038"/>
          <p14:tracePt t="33325" x="9310688" y="1189038"/>
          <p14:tracePt t="33327" x="9297988" y="1189038"/>
          <p14:tracePt t="33331" x="9283700" y="1189038"/>
          <p14:tracePt t="33333" x="9271000" y="1189038"/>
          <p14:tracePt t="33335" x="9256713" y="1189038"/>
          <p14:tracePt t="33337" x="9242425" y="1189038"/>
          <p14:tracePt t="33340" x="9229725" y="1189038"/>
          <p14:tracePt t="33342" x="9215438" y="1189038"/>
          <p14:tracePt t="33344" x="9201150" y="1189038"/>
          <p14:tracePt t="33347" x="9188450" y="1189038"/>
          <p14:tracePt t="33349" x="9174163" y="1189038"/>
          <p14:tracePt t="33351" x="9161463" y="1189038"/>
          <p14:tracePt t="33354" x="9147175" y="1189038"/>
          <p14:tracePt t="33356" x="9132888" y="1189038"/>
          <p14:tracePt t="33358" x="9120188" y="1189038"/>
          <p14:tracePt t="33360" x="9105900" y="1189038"/>
          <p14:tracePt t="33362" x="9093200" y="1189038"/>
          <p14:tracePt t="33364" x="9078913" y="1189038"/>
          <p14:tracePt t="33365" x="9064625" y="1189038"/>
          <p14:tracePt t="33367" x="9051925" y="1189038"/>
          <p14:tracePt t="33368" x="9037638" y="1189038"/>
          <p14:tracePt t="33370" x="9024938" y="1189038"/>
          <p14:tracePt t="33373" x="8996363" y="1189038"/>
          <p14:tracePt t="33375" x="8983663" y="1189038"/>
          <p14:tracePt t="33376" x="8969375" y="1189038"/>
          <p14:tracePt t="33378" x="8956675" y="1189038"/>
          <p14:tracePt t="33379" x="8942388" y="1189038"/>
          <p14:tracePt t="33381" x="8915400" y="1189038"/>
          <p14:tracePt t="33383" x="8901113" y="1189038"/>
          <p14:tracePt t="33384" x="8888413" y="1189038"/>
          <p14:tracePt t="33385" x="8874125" y="1189038"/>
          <p14:tracePt t="33387" x="8859838" y="1189038"/>
          <p14:tracePt t="33389" x="8832850" y="1189038"/>
          <p14:tracePt t="33391" x="8818563" y="1189038"/>
          <p14:tracePt t="33392" x="8805863" y="1189038"/>
          <p14:tracePt t="33393" x="8791575" y="1189038"/>
          <p14:tracePt t="33394" x="8778875" y="1189038"/>
          <p14:tracePt t="33395" x="8764588" y="1189038"/>
          <p14:tracePt t="33398" x="8737600" y="1189038"/>
          <p14:tracePt t="33399" x="8723313" y="1189038"/>
          <p14:tracePt t="33400" x="8710613" y="1189038"/>
          <p14:tracePt t="33401" x="8696325" y="1189038"/>
          <p14:tracePt t="33402" x="8682038" y="1189038"/>
          <p14:tracePt t="33404" x="8669338" y="1189038"/>
          <p14:tracePt t="33406" x="8642350" y="1189038"/>
          <p14:tracePt t="33408" x="8628063" y="1189038"/>
          <p14:tracePt t="33409" x="8613775" y="1189038"/>
          <p14:tracePt t="33410" x="8601075" y="1189038"/>
          <p14:tracePt t="33412" x="8586788" y="1189038"/>
          <p14:tracePt t="33414" x="8559800" y="1189038"/>
          <p14:tracePt t="33416" x="8545513" y="1189038"/>
          <p14:tracePt t="33417" x="8518525" y="1189038"/>
          <p14:tracePt t="33420" x="8505825" y="1201738"/>
          <p14:tracePt t="33423" x="8477250" y="1201738"/>
          <p14:tracePt t="33425" x="8464550" y="1201738"/>
          <p14:tracePt t="33426" x="8450263" y="1201738"/>
          <p14:tracePt t="33428" x="8437563" y="1201738"/>
          <p14:tracePt t="33430" x="8423275" y="1201738"/>
          <p14:tracePt t="33432" x="8408988" y="1201738"/>
          <p14:tracePt t="33434" x="8396288" y="1201738"/>
          <p14:tracePt t="33436" x="8382000" y="1201738"/>
          <p14:tracePt t="33439" x="8367713" y="1201738"/>
          <p14:tracePt t="33441" x="8355013" y="1201738"/>
          <p14:tracePt t="33445" x="8340725" y="1201738"/>
          <p14:tracePt t="33450" x="8328025" y="1201738"/>
          <p14:tracePt t="33454" x="8313738" y="1201738"/>
          <p14:tracePt t="33459" x="8299450" y="1201738"/>
          <p14:tracePt t="33464" x="8286750" y="1201738"/>
          <p14:tracePt t="33468" x="8272463" y="1201738"/>
          <p14:tracePt t="33472" x="8259763" y="1201738"/>
          <p14:tracePt t="33476" x="8245475" y="1201738"/>
          <p14:tracePt t="33478" x="8231188" y="1201738"/>
          <p14:tracePt t="33482" x="8218488" y="1201738"/>
          <p14:tracePt t="33485" x="8204200" y="1201738"/>
          <p14:tracePt t="33487" x="8191500" y="1201738"/>
          <p14:tracePt t="33490" x="8177213" y="1201738"/>
          <p14:tracePt t="33492" x="8162925" y="1201738"/>
          <p14:tracePt t="33494" x="8150225" y="1201738"/>
          <p14:tracePt t="33497" x="8135938" y="1201738"/>
          <p14:tracePt t="33499" x="8123238" y="1201738"/>
          <p14:tracePt t="33500" x="8108950" y="1189038"/>
          <p14:tracePt t="33502" x="8094663" y="1189038"/>
          <p14:tracePt t="33504" x="8081963" y="1189038"/>
          <p14:tracePt t="33506" x="8067675" y="1189038"/>
          <p14:tracePt t="33507" x="8054975" y="1189038"/>
          <p14:tracePt t="33509" x="8040688" y="1189038"/>
          <p14:tracePt t="33511" x="8026400" y="1189038"/>
          <p14:tracePt t="33512" x="8013700" y="1189038"/>
          <p14:tracePt t="33514" x="7999413" y="1189038"/>
          <p14:tracePt t="33515" x="7972425" y="1189038"/>
          <p14:tracePt t="33518" x="7958138" y="1189038"/>
          <p14:tracePt t="33519" x="7945438" y="1189038"/>
          <p14:tracePt t="33520" x="7931150" y="1189038"/>
          <p14:tracePt t="33522" x="7904163" y="1189038"/>
          <p14:tracePt t="33524" x="7889875" y="1189038"/>
          <p14:tracePt t="33525" x="7877175" y="1189038"/>
          <p14:tracePt t="33526" x="7862888" y="1189038"/>
          <p14:tracePt t="33528" x="7848600" y="1189038"/>
          <p14:tracePt t="33530" x="7835900" y="1189038"/>
          <p14:tracePt t="33531" x="7794625" y="1189038"/>
          <p14:tracePt t="33533" x="7780338" y="1189038"/>
          <p14:tracePt t="33535" x="7767638" y="1189038"/>
          <p14:tracePt t="33536" x="7753350" y="1189038"/>
          <p14:tracePt t="33537" x="7740650" y="1189038"/>
          <p14:tracePt t="33540" x="7699375" y="1189038"/>
          <p14:tracePt t="33540" x="7685088" y="1189038"/>
          <p14:tracePt t="33543" x="7672388" y="1189038"/>
          <p14:tracePt t="33545" x="7643813" y="1189038"/>
          <p14:tracePt t="33546" x="7631113" y="1201738"/>
          <p14:tracePt t="33547" x="7616825" y="1201738"/>
          <p14:tracePt t="33549" x="7589838" y="1201738"/>
          <p14:tracePt t="33550" x="7575550" y="1201738"/>
          <p14:tracePt t="33553" x="7562850" y="1201738"/>
          <p14:tracePt t="33554" x="7548563" y="1201738"/>
          <p14:tracePt t="33556" x="7534275" y="1201738"/>
          <p14:tracePt t="33557" x="7521575" y="1201738"/>
          <p14:tracePt t="33558" x="7494588" y="1216025"/>
          <p14:tracePt t="33561" x="7480300" y="1216025"/>
          <p14:tracePt t="33562" x="7466013" y="1216025"/>
          <p14:tracePt t="33564" x="7453313" y="1216025"/>
          <p14:tracePt t="33565" x="7439025" y="1216025"/>
          <p14:tracePt t="33567" x="7439025" y="1230313"/>
          <p14:tracePt t="33568" x="7426325" y="1230313"/>
          <p14:tracePt t="33569" x="7412038" y="1230313"/>
          <p14:tracePt t="33571" x="7397750" y="1230313"/>
          <p14:tracePt t="33572" x="7385050" y="1230313"/>
          <p14:tracePt t="33575" x="7370763" y="1230313"/>
          <p14:tracePt t="33577" x="7358063" y="1243013"/>
          <p14:tracePt t="33579" x="7343775" y="1243013"/>
          <p14:tracePt t="33581" x="7329488" y="1243013"/>
          <p14:tracePt t="33583" x="7316788" y="1243013"/>
          <p14:tracePt t="33585" x="7302500" y="1257300"/>
          <p14:tracePt t="33589" x="7289800" y="1257300"/>
          <p14:tracePt t="33590" x="7275513" y="1257300"/>
          <p14:tracePt t="33591" x="7275513" y="1270000"/>
          <p14:tracePt t="33592" x="7261225" y="1270000"/>
          <p14:tracePt t="33594" x="7248525" y="1270000"/>
          <p14:tracePt t="33597" x="7234238" y="1270000"/>
          <p14:tracePt t="33599" x="7221538" y="1270000"/>
          <p14:tracePt t="33601" x="7207250" y="1270000"/>
          <p14:tracePt t="33602" x="7207250" y="1284288"/>
          <p14:tracePt t="33603" x="7192963" y="1284288"/>
          <p14:tracePt t="33605" x="7180263" y="1284288"/>
          <p14:tracePt t="33608" x="7165975" y="1284288"/>
          <p14:tracePt t="33609" x="7165975" y="1298575"/>
          <p14:tracePt t="33610" x="7153275" y="1298575"/>
          <p14:tracePt t="33612" x="7138988" y="1298575"/>
          <p14:tracePt t="33614" x="7124700" y="1298575"/>
          <p14:tracePt t="33617" x="7112000" y="1298575"/>
          <p14:tracePt t="33618" x="7097713" y="1298575"/>
          <p14:tracePt t="33620" x="7097713" y="1311275"/>
          <p14:tracePt t="33622" x="7083425" y="1311275"/>
          <p14:tracePt t="33623" x="7070725" y="1311275"/>
          <p14:tracePt t="33625" x="7056438" y="1311275"/>
          <p14:tracePt t="33628" x="7043738" y="1311275"/>
          <p14:tracePt t="33629" x="7043738" y="1325563"/>
          <p14:tracePt t="33631" x="7029450" y="1325563"/>
          <p14:tracePt t="33633" x="7015163" y="1325563"/>
          <p14:tracePt t="33636" x="7002463" y="1325563"/>
          <p14:tracePt t="33639" x="6988175" y="1325563"/>
          <p14:tracePt t="33642" x="6975475" y="1325563"/>
          <p14:tracePt t="33643" x="6975475" y="1338263"/>
          <p14:tracePt t="33644" x="6961188" y="1338263"/>
          <p14:tracePt t="33648" x="6946900" y="1338263"/>
          <p14:tracePt t="33650" x="6934200" y="1338263"/>
          <p14:tracePt t="33653" x="6919913" y="1338263"/>
          <p14:tracePt t="33655" x="6907213" y="1338263"/>
          <p14:tracePt t="33658" x="6892925" y="1352550"/>
          <p14:tracePt t="33660" x="6878638" y="1352550"/>
          <p14:tracePt t="33664" x="6865938" y="1352550"/>
          <p14:tracePt t="33666" x="6851650" y="1352550"/>
          <p14:tracePt t="33668" x="6838950" y="1352550"/>
          <p14:tracePt t="33671" x="6824663" y="1352550"/>
          <p14:tracePt t="33672" x="6810375" y="1352550"/>
          <p14:tracePt t="33676" x="6797675" y="1352550"/>
          <p14:tracePt t="33679" x="6783388" y="1352550"/>
          <p14:tracePt t="33682" x="6770688" y="1352550"/>
          <p14:tracePt t="33684" x="6756400" y="1352550"/>
          <p14:tracePt t="33686" x="6756400" y="1366838"/>
          <p14:tracePt t="33688" x="6742113" y="1366838"/>
          <p14:tracePt t="33690" x="6729413" y="1366838"/>
          <p14:tracePt t="33693" x="6715125" y="1366838"/>
          <p14:tracePt t="33695" x="6700838" y="1366838"/>
          <p14:tracePt t="33699" x="6688138" y="1366838"/>
          <p14:tracePt t="33702" x="6673850" y="1366838"/>
          <p14:tracePt t="33706" x="6661150" y="1366838"/>
          <p14:tracePt t="33708" x="6646863" y="1366838"/>
          <p14:tracePt t="33711" x="6632575" y="1366838"/>
          <p14:tracePt t="33715" x="6619875" y="1366838"/>
          <p14:tracePt t="33717" x="6605588" y="1366838"/>
          <p14:tracePt t="33720" x="6592888" y="1366838"/>
          <p14:tracePt t="33722" x="6578600" y="1366838"/>
          <p14:tracePt t="33724" x="6564313" y="1366838"/>
          <p14:tracePt t="33726" x="6551613" y="1366838"/>
          <p14:tracePt t="33727" x="6537325" y="1366838"/>
          <p14:tracePt t="33729" x="6524625" y="1366838"/>
          <p14:tracePt t="33731" x="6510338" y="1366838"/>
          <p14:tracePt t="33733" x="6483350" y="1366838"/>
          <p14:tracePt t="33734" x="6469063" y="1366838"/>
          <p14:tracePt t="33735" x="6442075" y="1366838"/>
          <p14:tracePt t="33736" x="6427788" y="1366838"/>
          <p14:tracePt t="33739" x="6400800" y="1366838"/>
          <p14:tracePt t="33740" x="6388100" y="1366838"/>
          <p14:tracePt t="33741" x="6373813" y="1366838"/>
          <p14:tracePt t="33742" x="6332538" y="1366838"/>
          <p14:tracePt t="33744" x="6319838" y="1366838"/>
          <p14:tracePt t="33745" x="6305550" y="1366838"/>
          <p14:tracePt t="33746" x="6278563" y="1366838"/>
          <p14:tracePt t="33748" x="6249988" y="1366838"/>
          <p14:tracePt t="33749" x="6223000" y="1366838"/>
          <p14:tracePt t="33750" x="6181725" y="1366838"/>
          <p14:tracePt t="33751" x="6169025" y="1366838"/>
          <p14:tracePt t="33752" x="6142038" y="1366838"/>
          <p14:tracePt t="33754" x="6127750" y="1366838"/>
          <p14:tracePt t="33756" x="6086475" y="1366838"/>
          <p14:tracePt t="33757" x="6045200" y="1366838"/>
          <p14:tracePt t="33759" x="6018213" y="1366838"/>
          <p14:tracePt t="33760" x="5991225" y="1366838"/>
          <p14:tracePt t="33762" x="5949950" y="1379538"/>
          <p14:tracePt t="33764" x="5908675" y="1379538"/>
          <p14:tracePt t="33766" x="5854700" y="1379538"/>
          <p14:tracePt t="33768" x="5813425" y="1379538"/>
          <p14:tracePt t="33769" x="5786438" y="1379538"/>
          <p14:tracePt t="33770" x="5772150" y="1379538"/>
          <p14:tracePt t="33772" x="5745163" y="1379538"/>
          <p14:tracePt t="33773" x="5691188" y="1379538"/>
          <p14:tracePt t="33775" x="5649913" y="1379538"/>
          <p14:tracePt t="33776" x="5622925" y="1379538"/>
          <p14:tracePt t="33777" x="5594350" y="1379538"/>
          <p14:tracePt t="33778" x="5567363" y="1379538"/>
          <p14:tracePt t="33780" x="5554663" y="1393825"/>
          <p14:tracePt t="33781" x="5499100" y="1393825"/>
          <p14:tracePt t="33782" x="5472113" y="1393825"/>
          <p14:tracePt t="33783" x="5430838" y="1393825"/>
          <p14:tracePt t="33784" x="5403850" y="1393825"/>
          <p14:tracePt t="33785" x="5376863" y="1393825"/>
          <p14:tracePt t="33786" x="5348288" y="1393825"/>
          <p14:tracePt t="33789" x="5294313" y="1393825"/>
          <p14:tracePt t="33790" x="5280025" y="1393825"/>
          <p14:tracePt t="33792" x="5226050" y="1393825"/>
          <p14:tracePt t="33793" x="5211763" y="1393825"/>
          <p14:tracePt t="33794" x="5184775" y="1393825"/>
          <p14:tracePt t="33795" x="5157788" y="1393825"/>
          <p14:tracePt t="33796" x="5130800" y="1393825"/>
          <p14:tracePt t="33797" x="5116513" y="1393825"/>
          <p14:tracePt t="33798" x="5075238" y="1393825"/>
          <p14:tracePt t="33799" x="5048250" y="1393825"/>
          <p14:tracePt t="33801" x="5033963" y="1393825"/>
          <p14:tracePt t="33802" x="5006975" y="1393825"/>
          <p14:tracePt t="33803" x="4979988" y="1393825"/>
          <p14:tracePt t="33804" x="4965700" y="1393825"/>
          <p14:tracePt t="33807" x="4911725" y="1406525"/>
          <p14:tracePt t="33809" x="4870450" y="1406525"/>
          <p14:tracePt t="33810" x="4857750" y="1406525"/>
          <p14:tracePt t="33811" x="4829175" y="1406525"/>
          <p14:tracePt t="33812" x="4816475" y="1406525"/>
          <p14:tracePt t="33814" x="4775200" y="1406525"/>
          <p14:tracePt t="33816" x="4748213" y="1406525"/>
          <p14:tracePt t="33818" x="4721225" y="1406525"/>
          <p14:tracePt t="33820" x="4692650" y="1406525"/>
          <p14:tracePt t="33821" x="4679950" y="1406525"/>
          <p14:tracePt t="33823" x="4652963" y="1406525"/>
          <p14:tracePt t="33824" x="4638675" y="1406525"/>
          <p14:tracePt t="33824" x="4624388" y="1406525"/>
          <p14:tracePt t="33826" x="4611688" y="1406525"/>
          <p14:tracePt t="33827" x="4597400" y="1406525"/>
          <p14:tracePt t="33828" x="4583113" y="1406525"/>
          <p14:tracePt t="33829" x="4570413" y="1406525"/>
          <p14:tracePt t="33831" x="4543425" y="1393825"/>
          <p14:tracePt t="33832" x="4529138" y="1393825"/>
          <p14:tracePt t="33834" x="4514850" y="1393825"/>
          <p14:tracePt t="33835" x="4502150" y="1393825"/>
          <p14:tracePt t="33836" x="4487863" y="1393825"/>
          <p14:tracePt t="33837" x="4475163" y="1393825"/>
          <p14:tracePt t="33839" x="4433888" y="1393825"/>
          <p14:tracePt t="33842" x="4419600" y="1379538"/>
          <p14:tracePt t="33843" x="4392613" y="1379538"/>
          <p14:tracePt t="33846" x="4378325" y="1379538"/>
          <p14:tracePt t="33848" x="4351338" y="1379538"/>
          <p14:tracePt t="33850" x="4338638" y="1379538"/>
          <p14:tracePt t="33851" x="4324350" y="1379538"/>
          <p14:tracePt t="33853" x="4310063" y="1379538"/>
          <p14:tracePt t="33856" x="4283075" y="1366838"/>
          <p14:tracePt t="33858" x="4256088" y="1366838"/>
          <p14:tracePt t="33860" x="4241800" y="1366838"/>
          <p14:tracePt t="33861" x="4229100" y="1366838"/>
          <p14:tracePt t="33865" x="4200525" y="1352550"/>
          <p14:tracePt t="33866" x="4187825" y="1352550"/>
          <p14:tracePt t="33868" x="4173538" y="1352550"/>
          <p14:tracePt t="33869" x="4160838" y="1338263"/>
          <p14:tracePt t="33871" x="4146550" y="1338263"/>
          <p14:tracePt t="33873" x="4132263" y="1338263"/>
          <p14:tracePt t="33875" x="4119563" y="1338263"/>
          <p14:tracePt t="33876" x="4105275" y="1338263"/>
          <p14:tracePt t="33878" x="4092575" y="1338263"/>
          <p14:tracePt t="33881" x="4078288" y="1325563"/>
          <p14:tracePt t="33882" x="4064000" y="1325563"/>
          <p14:tracePt t="33884" x="4051300" y="1325563"/>
          <p14:tracePt t="33886" x="4037013" y="1325563"/>
          <p14:tracePt t="33887" x="4037013" y="1311275"/>
          <p14:tracePt t="33889" x="4024313" y="1311275"/>
          <p14:tracePt t="33890" x="4010025" y="1311275"/>
          <p14:tracePt t="33892" x="4010025" y="1298575"/>
          <p14:tracePt t="33893" x="3995738" y="1298575"/>
          <p14:tracePt t="33895" x="3983038" y="1298575"/>
          <p14:tracePt t="33897" x="3968750" y="1298575"/>
          <p14:tracePt t="33899" x="3968750" y="1284288"/>
          <p14:tracePt t="33900" x="3956050" y="1284288"/>
          <p14:tracePt t="33903" x="3941763" y="1284288"/>
          <p14:tracePt t="33904" x="3941763" y="1270000"/>
          <p14:tracePt t="33906" x="3927475" y="1270000"/>
          <p14:tracePt t="33908" x="3914775" y="1270000"/>
          <p14:tracePt t="33910" x="3900488" y="1257300"/>
          <p14:tracePt t="33914" x="3887788" y="1257300"/>
          <p14:tracePt t="33915" x="3873500" y="1257300"/>
          <p14:tracePt t="33916" x="3873500" y="1243013"/>
          <p14:tracePt t="33918" x="3859213" y="1243013"/>
          <p14:tracePt t="33921" x="3846513" y="1243013"/>
          <p14:tracePt t="33924" x="3846513" y="1230313"/>
          <p14:tracePt t="33925" x="3832225" y="1230313"/>
          <p14:tracePt t="33928" x="3819525" y="1230313"/>
          <p14:tracePt t="33932" x="3805238" y="1230313"/>
          <p14:tracePt t="33934" x="3790950" y="1230313"/>
          <p14:tracePt t="33935" x="3790950" y="1216025"/>
          <p14:tracePt t="33937" x="3778250" y="1216025"/>
          <p14:tracePt t="33940" x="3763963" y="1216025"/>
          <p14:tracePt t="33943" x="3749675" y="1216025"/>
          <p14:tracePt t="33946" x="3736975" y="1216025"/>
          <p14:tracePt t="33948" x="3722688" y="1216025"/>
          <p14:tracePt t="33951" x="3709988" y="1216025"/>
          <p14:tracePt t="33953" x="3695700" y="1216025"/>
          <p14:tracePt t="33955" x="3681413" y="1216025"/>
          <p14:tracePt t="33958" x="3668713" y="1216025"/>
          <p14:tracePt t="33960" x="3654425" y="1216025"/>
          <p14:tracePt t="33962" x="3641725" y="1216025"/>
          <p14:tracePt t="33964" x="3627438" y="1230313"/>
          <p14:tracePt t="33966" x="3613150" y="1230313"/>
          <p14:tracePt t="33968" x="3600450" y="1230313"/>
          <p14:tracePt t="33970" x="3586163" y="1230313"/>
          <p14:tracePt t="33973" x="3573463" y="1230313"/>
          <p14:tracePt t="33974" x="3573463" y="1243013"/>
          <p14:tracePt t="33975" x="3559175" y="1243013"/>
          <p14:tracePt t="33977" x="3544888" y="1243013"/>
          <p14:tracePt t="33979" x="3532188" y="1243013"/>
          <p14:tracePt t="33980" x="3517900" y="1257300"/>
          <p14:tracePt t="33982" x="3505200" y="1257300"/>
          <p14:tracePt t="33983" x="3490913" y="1257300"/>
          <p14:tracePt t="33985" x="3476625" y="1257300"/>
          <p14:tracePt t="33987" x="3463925" y="1270000"/>
          <p14:tracePt t="33989" x="3449638" y="1270000"/>
          <p14:tracePt t="33990" x="3436938" y="1270000"/>
          <p14:tracePt t="33992" x="3422650" y="1270000"/>
          <p14:tracePt t="33994" x="3408363" y="1270000"/>
          <p14:tracePt t="33995" x="3395663" y="1270000"/>
          <p14:tracePt t="33998" x="3368675" y="1284288"/>
          <p14:tracePt t="34000" x="3354388" y="1284288"/>
          <p14:tracePt t="34002" x="3340100" y="1284288"/>
          <p14:tracePt t="34004" x="3327400" y="1284288"/>
          <p14:tracePt t="34006" x="3313113" y="1284288"/>
          <p14:tracePt t="34008" x="3286125" y="1298575"/>
          <p14:tracePt t="34010" x="3271838" y="1298575"/>
          <p14:tracePt t="34012" x="3259138" y="1298575"/>
          <p14:tracePt t="34014" x="3244850" y="1298575"/>
          <p14:tracePt t="34015" x="3230563" y="1298575"/>
          <p14:tracePt t="34017" x="3217863" y="1298575"/>
          <p14:tracePt t="34019" x="3203575" y="1298575"/>
          <p14:tracePt t="34021" x="3190875" y="1298575"/>
          <p14:tracePt t="34031" x="3135313" y="1298575"/>
          <p14:tracePt t="34034" x="3122613" y="1298575"/>
          <p14:tracePt t="34037" x="3108325" y="1298575"/>
          <p14:tracePt t="34041" x="3094038" y="1298575"/>
          <p14:tracePt t="34043" x="3081338" y="1298575"/>
          <p14:tracePt t="34047" x="3067050" y="1298575"/>
          <p14:tracePt t="34051" x="3054350" y="1298575"/>
          <p14:tracePt t="34054" x="3040063" y="1298575"/>
          <p14:tracePt t="34057" x="3025775" y="1298575"/>
          <p14:tracePt t="34060" x="3013075" y="1298575"/>
          <p14:tracePt t="34062" x="2998788" y="1298575"/>
          <p14:tracePt t="34064" x="2986088" y="1298575"/>
          <p14:tracePt t="34066" x="2971800" y="1298575"/>
          <p14:tracePt t="34068" x="2957513" y="1298575"/>
          <p14:tracePt t="34070" x="2944813" y="1298575"/>
          <p14:tracePt t="34072" x="2930525" y="1298575"/>
          <p14:tracePt t="34074" x="2916238" y="1298575"/>
          <p14:tracePt t="34075" x="2903538" y="1298575"/>
          <p14:tracePt t="34077" x="2889250" y="1298575"/>
          <p14:tracePt t="34078" x="2876550" y="1298575"/>
          <p14:tracePt t="34080" x="2847975" y="1298575"/>
          <p14:tracePt t="34083" x="2835275" y="1298575"/>
          <p14:tracePt t="34084" x="2820988" y="1298575"/>
          <p14:tracePt t="34086" x="2808288" y="1298575"/>
          <p14:tracePt t="34087" x="2794000" y="1298575"/>
          <p14:tracePt t="34089" x="2767013" y="1298575"/>
          <p14:tracePt t="34090" x="2752725" y="1298575"/>
          <p14:tracePt t="34091" x="2740025" y="1298575"/>
          <p14:tracePt t="34093" x="2725738" y="1298575"/>
          <p14:tracePt t="34094" x="2711450" y="1298575"/>
          <p14:tracePt t="34095" x="2684463" y="1298575"/>
          <p14:tracePt t="34098" x="2657475" y="1298575"/>
          <p14:tracePt t="34099" x="2643188" y="1298575"/>
          <p14:tracePt t="34100" x="2630488" y="1298575"/>
          <p14:tracePt t="34101" x="2616200" y="1298575"/>
          <p14:tracePt t="34103" x="2603500" y="1298575"/>
          <p14:tracePt t="34105" x="2589213" y="1298575"/>
          <p14:tracePt t="34106" x="2547938" y="1298575"/>
          <p14:tracePt t="34107" x="2535238" y="1298575"/>
          <p14:tracePt t="34109" x="2520950" y="1298575"/>
          <p14:tracePt t="34110" x="2506663" y="1298575"/>
          <p14:tracePt t="34112" x="2493963" y="1298575"/>
          <p14:tracePt t="34114" x="2452688" y="1298575"/>
          <p14:tracePt t="34116" x="2438400" y="1298575"/>
          <p14:tracePt t="34118" x="2425700" y="1298575"/>
          <p14:tracePt t="34119" x="2411413" y="1298575"/>
          <p14:tracePt t="34120" x="2397125" y="1298575"/>
          <p14:tracePt t="34122" x="2370138" y="1298575"/>
          <p14:tracePt t="34124" x="2357438" y="1298575"/>
          <p14:tracePt t="34126" x="2343150" y="1284288"/>
          <p14:tracePt t="34127" x="2328863" y="1284288"/>
          <p14:tracePt t="34128" x="2316163" y="1284288"/>
          <p14:tracePt t="34131" x="2289175" y="1284288"/>
          <p14:tracePt t="34133" x="2274888" y="1284288"/>
          <p14:tracePt t="34134" x="2260600" y="1284288"/>
          <p14:tracePt t="34136" x="2247900" y="1284288"/>
          <p14:tracePt t="34137" x="2233613" y="1284288"/>
          <p14:tracePt t="34139" x="2220913" y="1284288"/>
          <p14:tracePt t="34141" x="2206625" y="1284288"/>
          <p14:tracePt t="34143" x="2192338" y="1284288"/>
          <p14:tracePt t="34146" x="2179638" y="1284288"/>
          <p14:tracePt t="34148" x="2165350" y="1284288"/>
          <p14:tracePt t="34151" x="2152650" y="1284288"/>
          <p14:tracePt t="34155" x="2138363" y="1284288"/>
          <p14:tracePt t="34160" x="2124075" y="1284288"/>
          <p14:tracePt t="34170" x="2111375" y="1284288"/>
          <p14:tracePt t="34181" x="2097088" y="1284288"/>
          <p14:tracePt t="34183" x="2097088" y="1298575"/>
          <p14:tracePt t="34189" x="2082800" y="1298575"/>
          <p14:tracePt t="34193" x="2070100" y="1311275"/>
          <p14:tracePt t="34196" x="2055813" y="1311275"/>
          <p14:tracePt t="34200" x="2043113" y="1311275"/>
          <p14:tracePt t="34202" x="2043113" y="1325563"/>
          <p14:tracePt t="34203" x="2028825" y="1325563"/>
          <p14:tracePt t="34206" x="2014538" y="1325563"/>
          <p14:tracePt t="34209" x="2001838" y="1325563"/>
          <p14:tracePt t="34211" x="1987550" y="1325563"/>
          <p14:tracePt t="34214" x="1974850" y="1325563"/>
          <p14:tracePt t="34214" x="1974850" y="1338263"/>
          <p14:tracePt t="34216" x="1960563" y="1338263"/>
          <p14:tracePt t="34220" x="1946275" y="1338263"/>
          <p14:tracePt t="34223" x="1933575" y="1338263"/>
          <p14:tracePt t="34226" x="1919288" y="1338263"/>
          <p14:tracePt t="34228" x="1919288" y="1352550"/>
          <p14:tracePt t="34236" x="1906588" y="1352550"/>
          <p14:tracePt t="34306" x="1919288" y="1352550"/>
          <p14:tracePt t="34310" x="1933575" y="1352550"/>
          <p14:tracePt t="34313" x="1946275" y="1352550"/>
          <p14:tracePt t="34315" x="1960563" y="1352550"/>
          <p14:tracePt t="34317" x="1974850" y="1352550"/>
          <p14:tracePt t="34319" x="1987550" y="1352550"/>
          <p14:tracePt t="34322" x="2001838" y="1352550"/>
          <p14:tracePt t="34323" x="2014538" y="1352550"/>
          <p14:tracePt t="34325" x="2028825" y="1352550"/>
          <p14:tracePt t="34327" x="2055813" y="1352550"/>
          <p14:tracePt t="34329" x="2082800" y="1338263"/>
          <p14:tracePt t="34332" x="2124075" y="1338263"/>
          <p14:tracePt t="34333" x="2138363" y="1338263"/>
          <p14:tracePt t="34334" x="2179638" y="1338263"/>
          <p14:tracePt t="34335" x="2206625" y="1338263"/>
          <p14:tracePt t="34337" x="2220913" y="1338263"/>
          <p14:tracePt t="34337" x="2233613" y="1338263"/>
          <p14:tracePt t="34339" x="2260600" y="1338263"/>
          <p14:tracePt t="34341" x="2301875" y="1338263"/>
          <p14:tracePt t="34342" x="2328863" y="1338263"/>
          <p14:tracePt t="34343" x="2357438" y="1338263"/>
          <p14:tracePt t="34344" x="2397125" y="1338263"/>
          <p14:tracePt t="34345" x="2425700" y="1338263"/>
          <p14:tracePt t="34347" x="2452688" y="1338263"/>
          <p14:tracePt t="34348" x="2479675" y="1338263"/>
          <p14:tracePt t="34349" x="2535238" y="1338263"/>
          <p14:tracePt t="34351" x="2562225" y="1352550"/>
          <p14:tracePt t="34352" x="2603500" y="1352550"/>
          <p14:tracePt t="34353" x="2630488" y="1352550"/>
          <p14:tracePt t="34354" x="2657475" y="1352550"/>
          <p14:tracePt t="34356" x="2711450" y="1352550"/>
          <p14:tracePt t="34357" x="2752725" y="1352550"/>
          <p14:tracePt t="34359" x="2808288" y="1366838"/>
          <p14:tracePt t="34360" x="2835275" y="1366838"/>
          <p14:tracePt t="34361" x="2876550" y="1366838"/>
          <p14:tracePt t="34362" x="2903538" y="1366838"/>
          <p14:tracePt t="34364" x="2971800" y="1366838"/>
          <p14:tracePt t="34365" x="3013075" y="1366838"/>
          <p14:tracePt t="34366" x="3040063" y="1379538"/>
          <p14:tracePt t="34367" x="3081338" y="1379538"/>
          <p14:tracePt t="34368" x="3135313" y="1379538"/>
          <p14:tracePt t="34370" x="3176588" y="1393825"/>
          <p14:tracePt t="34371" x="3203575" y="1393825"/>
          <p14:tracePt t="34373" x="3313113" y="1406525"/>
          <p14:tracePt t="34375" x="3340100" y="1406525"/>
          <p14:tracePt t="34376" x="3408363" y="1406525"/>
          <p14:tracePt t="34379" x="3476625" y="1420813"/>
          <p14:tracePt t="34381" x="3544888" y="1435100"/>
          <p14:tracePt t="34382" x="3586163" y="1435100"/>
          <p14:tracePt t="34383" x="3613150" y="1435100"/>
          <p14:tracePt t="34384" x="3654425" y="1447800"/>
          <p14:tracePt t="34385" x="3681413" y="1447800"/>
          <p14:tracePt t="34386" x="3722688" y="1447800"/>
          <p14:tracePt t="34387" x="3749675" y="1462088"/>
          <p14:tracePt t="34389" x="3819525" y="1462088"/>
          <p14:tracePt t="34390" x="3846513" y="1474788"/>
          <p14:tracePt t="34391" x="3914775" y="1474788"/>
          <p14:tracePt t="34392" x="3941763" y="1474788"/>
          <p14:tracePt t="34393" x="3968750" y="1489075"/>
          <p14:tracePt t="34395" x="4010025" y="1489075"/>
          <p14:tracePt t="34395" x="4037013" y="1489075"/>
          <p14:tracePt t="34398" x="4092575" y="1503363"/>
          <p14:tracePt t="34400" x="4146550" y="1516063"/>
          <p14:tracePt t="34401" x="4200525" y="1516063"/>
          <p14:tracePt t="34403" x="4229100" y="1530350"/>
          <p14:tracePt t="34404" x="4270375" y="1530350"/>
          <p14:tracePt t="34407" x="4338638" y="1543050"/>
          <p14:tracePt t="34408" x="4392613" y="1557338"/>
          <p14:tracePt t="34410" x="4419600" y="1557338"/>
          <p14:tracePt t="34411" x="4446588" y="1557338"/>
          <p14:tracePt t="34412" x="4475163" y="1557338"/>
          <p14:tracePt t="34415" x="4543425" y="1571625"/>
          <p14:tracePt t="34416" x="4583113" y="1571625"/>
          <p14:tracePt t="34418" x="4611688" y="1571625"/>
          <p14:tracePt t="34420" x="4652963" y="1584325"/>
          <p14:tracePt t="34422" x="4665663" y="1584325"/>
          <p14:tracePt t="34424" x="4721225" y="1584325"/>
          <p14:tracePt t="34425" x="4733925" y="1598613"/>
          <p14:tracePt t="34426" x="4748213" y="1598613"/>
          <p14:tracePt t="34427" x="4789488" y="1598613"/>
          <p14:tracePt t="34428" x="4802188" y="1598613"/>
          <p14:tracePt t="34431" x="4829175" y="1598613"/>
          <p14:tracePt t="34432" x="4857750" y="1598613"/>
          <p14:tracePt t="34434" x="4870450" y="1598613"/>
          <p14:tracePt t="34435" x="4884738" y="1598613"/>
          <p14:tracePt t="34437" x="4911725" y="1598613"/>
          <p14:tracePt t="34439" x="4938713" y="1598613"/>
          <p14:tracePt t="34441" x="4953000" y="1598613"/>
          <p14:tracePt t="34442" x="4965700" y="1598613"/>
          <p14:tracePt t="34443" x="4979988" y="1598613"/>
          <p14:tracePt t="34444" x="4994275" y="1598613"/>
          <p14:tracePt t="34445" x="5021263" y="1598613"/>
          <p14:tracePt t="34447" x="5033963" y="1598613"/>
          <p14:tracePt t="34449" x="5048250" y="1598613"/>
          <p14:tracePt t="34449" x="5062538" y="1598613"/>
          <p14:tracePt t="34451" x="5075238" y="1598613"/>
          <p14:tracePt t="34453" x="5089525" y="1598613"/>
          <p14:tracePt t="34454" x="5103813" y="1598613"/>
          <p14:tracePt t="34456" x="5130800" y="1598613"/>
          <p14:tracePt t="34457" x="5157788" y="1598613"/>
          <p14:tracePt t="34458" x="5157788" y="1584325"/>
          <p14:tracePt t="34460" x="5172075" y="1584325"/>
          <p14:tracePt t="34461" x="5184775" y="1584325"/>
          <p14:tracePt t="34462" x="5199063" y="1584325"/>
          <p14:tracePt t="34465" x="5240338" y="1584325"/>
          <p14:tracePt t="34467" x="5267325" y="1584325"/>
          <p14:tracePt t="34469" x="5280025" y="1571625"/>
          <p14:tracePt t="34470" x="5294313" y="1571625"/>
          <p14:tracePt t="34471" x="5308600" y="1571625"/>
          <p14:tracePt t="34472" x="5335588" y="1571625"/>
          <p14:tracePt t="34474" x="5362575" y="1571625"/>
          <p14:tracePt t="34475" x="5376863" y="1571625"/>
          <p14:tracePt t="34476" x="5389563" y="1571625"/>
          <p14:tracePt t="34477" x="5416550" y="1571625"/>
          <p14:tracePt t="34479" x="5430838" y="1571625"/>
          <p14:tracePt t="34482" x="5472113" y="1557338"/>
          <p14:tracePt t="34483" x="5499100" y="1557338"/>
          <p14:tracePt t="34485" x="5513388" y="1557338"/>
          <p14:tracePt t="34486" x="5540375" y="1557338"/>
          <p14:tracePt t="34488" x="5567363" y="1557338"/>
          <p14:tracePt t="34489" x="5594350" y="1557338"/>
          <p14:tracePt t="34490" x="5608638" y="1557338"/>
          <p14:tracePt t="34492" x="5622925" y="1557338"/>
          <p14:tracePt t="34493" x="5635625" y="1557338"/>
          <p14:tracePt t="34494" x="5649913" y="1557338"/>
          <p14:tracePt t="34495" x="5691188" y="1557338"/>
          <p14:tracePt t="34497" x="5703888" y="1557338"/>
          <p14:tracePt t="34498" x="5718175" y="1557338"/>
          <p14:tracePt t="34499" x="5745163" y="1557338"/>
          <p14:tracePt t="34501" x="5772150" y="1557338"/>
          <p14:tracePt t="34503" x="5799138" y="1557338"/>
          <p14:tracePt t="34504" x="5827713" y="1557338"/>
          <p14:tracePt t="34506" x="5867400" y="1557338"/>
          <p14:tracePt t="34508" x="5881688" y="1557338"/>
          <p14:tracePt t="34510" x="5922963" y="1571625"/>
          <p14:tracePt t="34511" x="5949950" y="1571625"/>
          <p14:tracePt t="34515" x="5991225" y="1584325"/>
          <p14:tracePt t="34517" x="6032500" y="1584325"/>
          <p14:tracePt t="34518" x="6059488" y="1598613"/>
          <p14:tracePt t="34519" x="6073775" y="1598613"/>
          <p14:tracePt t="34521" x="6086475" y="1598613"/>
          <p14:tracePt t="34522" x="6100763" y="1598613"/>
          <p14:tracePt t="34523" x="6113463" y="1598613"/>
          <p14:tracePt t="34524" x="6142038" y="1611313"/>
          <p14:tracePt t="34525" x="6154738" y="1611313"/>
          <p14:tracePt t="34527" x="6169025" y="1611313"/>
          <p14:tracePt t="34528" x="6181725" y="1611313"/>
          <p14:tracePt t="34529" x="6196013" y="1625600"/>
          <p14:tracePt t="34531" x="6223000" y="1625600"/>
          <p14:tracePt t="34532" x="6237288" y="1625600"/>
          <p14:tracePt t="34533" x="6249988" y="1625600"/>
          <p14:tracePt t="34534" x="6264275" y="1639888"/>
          <p14:tracePt t="34535" x="6278563" y="1639888"/>
          <p14:tracePt t="34536" x="6305550" y="1639888"/>
          <p14:tracePt t="34539" x="6332538" y="1652588"/>
          <p14:tracePt t="34541" x="6346825" y="1652588"/>
          <p14:tracePt t="34542" x="6359525" y="1666875"/>
          <p14:tracePt t="34543" x="6388100" y="1666875"/>
          <p14:tracePt t="34546" x="6400800" y="1679575"/>
          <p14:tracePt t="34547" x="6427788" y="1679575"/>
          <p14:tracePt t="34549" x="6442075" y="1679575"/>
          <p14:tracePt t="34551" x="6469063" y="1679575"/>
          <p14:tracePt t="34552" x="6483350" y="1679575"/>
          <p14:tracePt t="34553" x="6496050" y="1679575"/>
          <p14:tracePt t="34556" x="6510338" y="1693863"/>
          <p14:tracePt t="34557" x="6524625" y="1693863"/>
          <p14:tracePt t="34558" x="6537325" y="1708150"/>
          <p14:tracePt t="34560" x="6564313" y="1708150"/>
          <p14:tracePt t="34561" x="6578600" y="1708150"/>
          <p14:tracePt t="34564" x="6619875" y="1708150"/>
          <p14:tracePt t="34565" x="6646863" y="1720850"/>
          <p14:tracePt t="34566" x="6661150" y="1720850"/>
          <p14:tracePt t="34568" x="6673850" y="1720850"/>
          <p14:tracePt t="34569" x="6688138" y="1720850"/>
          <p14:tracePt t="34570" x="6700838" y="1720850"/>
          <p14:tracePt t="34573" x="6742113" y="1720850"/>
          <p14:tracePt t="34575" x="6770688" y="1735138"/>
          <p14:tracePt t="34576" x="6783388" y="1735138"/>
          <p14:tracePt t="34577" x="6797675" y="1735138"/>
          <p14:tracePt t="34578" x="6810375" y="1735138"/>
          <p14:tracePt t="34579" x="6824663" y="1735138"/>
          <p14:tracePt t="34581" x="6865938" y="1735138"/>
          <p14:tracePt t="34582" x="6878638" y="1749425"/>
          <p14:tracePt t="34583" x="6892925" y="1749425"/>
          <p14:tracePt t="34584" x="6907213" y="1749425"/>
          <p14:tracePt t="34585" x="6919913" y="1749425"/>
          <p14:tracePt t="34586" x="6934200" y="1749425"/>
          <p14:tracePt t="34587" x="6961188" y="1749425"/>
          <p14:tracePt t="34589" x="7002463" y="1749425"/>
          <p14:tracePt t="34590" x="7029450" y="1749425"/>
          <p14:tracePt t="34591" x="7043738" y="1749425"/>
          <p14:tracePt t="34592" x="7070725" y="1749425"/>
          <p14:tracePt t="34593" x="7083425" y="1749425"/>
          <p14:tracePt t="34595" x="7097713" y="1749425"/>
          <p14:tracePt t="34596" x="7124700" y="1749425"/>
          <p14:tracePt t="34598" x="7165975" y="1749425"/>
          <p14:tracePt t="34599" x="7180263" y="1749425"/>
          <p14:tracePt t="34600" x="7192963" y="1749425"/>
          <p14:tracePt t="34602" x="7234238" y="1749425"/>
          <p14:tracePt t="34603" x="7261225" y="1749425"/>
          <p14:tracePt t="34604" x="7275513" y="1749425"/>
          <p14:tracePt t="34607" x="7329488" y="1735138"/>
          <p14:tracePt t="34609" x="7370763" y="1735138"/>
          <p14:tracePt t="34610" x="7385050" y="1735138"/>
          <p14:tracePt t="34611" x="7426325" y="1735138"/>
          <p14:tracePt t="34614" x="7480300" y="1720850"/>
          <p14:tracePt t="34616" x="7494588" y="1720850"/>
          <p14:tracePt t="34617" x="7534275" y="1708150"/>
          <p14:tracePt t="34618" x="7562850" y="1708150"/>
          <p14:tracePt t="34620" x="7575550" y="1708150"/>
          <p14:tracePt t="34621" x="7604125" y="1708150"/>
          <p14:tracePt t="34622" x="7631113" y="1693863"/>
          <p14:tracePt t="34623" x="7658100" y="1693863"/>
          <p14:tracePt t="34624" x="7672388" y="1693863"/>
          <p14:tracePt t="34626" x="7685088" y="1693863"/>
          <p14:tracePt t="34627" x="7712075" y="1679575"/>
          <p14:tracePt t="34627" x="7726363" y="1679575"/>
          <p14:tracePt t="34629" x="7740650" y="1679575"/>
          <p14:tracePt t="34630" x="7780338" y="1666875"/>
          <p14:tracePt t="34631" x="7794625" y="1666875"/>
          <p14:tracePt t="34633" x="7808913" y="1666875"/>
          <p14:tracePt t="34635" x="7848600" y="1666875"/>
          <p14:tracePt t="34636" x="7862888" y="1652588"/>
          <p14:tracePt t="34637" x="7889875" y="1652588"/>
          <p14:tracePt t="34640" x="7931150" y="1639888"/>
          <p14:tracePt t="34641" x="7958138" y="1639888"/>
          <p14:tracePt t="34643" x="7972425" y="1639888"/>
          <p14:tracePt t="34644" x="7986713" y="1639888"/>
          <p14:tracePt t="34646" x="8026400" y="1625600"/>
          <p14:tracePt t="34648" x="8054975" y="1625600"/>
          <p14:tracePt t="34650" x="8081963" y="1611313"/>
          <p14:tracePt t="34651" x="8094663" y="1611313"/>
          <p14:tracePt t="34654" x="8123238" y="1598613"/>
          <p14:tracePt t="34656" x="8150225" y="1598613"/>
          <p14:tracePt t="34658" x="8162925" y="1598613"/>
          <p14:tracePt t="34659" x="8191500" y="1598613"/>
          <p14:tracePt t="34660" x="8204200" y="1584325"/>
          <p14:tracePt t="34664" x="8245475" y="1571625"/>
          <p14:tracePt t="34667" x="8259763" y="1571625"/>
          <p14:tracePt t="34668" x="8272463" y="1571625"/>
          <p14:tracePt t="34669" x="8299450" y="1557338"/>
          <p14:tracePt t="34673" x="8328025" y="1557338"/>
          <p14:tracePt t="34674" x="8340725" y="1557338"/>
          <p14:tracePt t="34676" x="8355013" y="1543050"/>
          <p14:tracePt t="34677" x="8367713" y="1543050"/>
          <p14:tracePt t="34678" x="8382000" y="1543050"/>
          <p14:tracePt t="34681" x="8408988" y="1530350"/>
          <p14:tracePt t="34682" x="8423275" y="1530350"/>
          <p14:tracePt t="34683" x="8437563" y="1516063"/>
          <p14:tracePt t="34685" x="8450263" y="1516063"/>
          <p14:tracePt t="34686" x="8464550" y="1516063"/>
          <p14:tracePt t="34687" x="8477250" y="1516063"/>
          <p14:tracePt t="34689" x="8491538" y="1516063"/>
          <p14:tracePt t="34691" x="8518525" y="1516063"/>
          <p14:tracePt t="34692" x="8532813" y="1503363"/>
          <p14:tracePt t="34694" x="8559800" y="1503363"/>
          <p14:tracePt t="34695" x="8559800" y="1489075"/>
          <p14:tracePt t="34697" x="8586788" y="1489075"/>
          <p14:tracePt t="34700" x="8613775" y="1489075"/>
          <p14:tracePt t="34702" x="8628063" y="1489075"/>
          <p14:tracePt t="34704" x="8655050" y="1474788"/>
          <p14:tracePt t="34707" x="8682038" y="1474788"/>
          <p14:tracePt t="34709" x="8696325" y="1474788"/>
          <p14:tracePt t="34710" x="8710613" y="1474788"/>
          <p14:tracePt t="34712" x="8723313" y="1474788"/>
          <p14:tracePt t="34715" x="8750300" y="1474788"/>
          <p14:tracePt t="34716" x="8764588" y="1474788"/>
          <p14:tracePt t="34717" x="8778875" y="1462088"/>
          <p14:tracePt t="34720" x="8791575" y="1462088"/>
          <p14:tracePt t="34721" x="8805863" y="1462088"/>
          <p14:tracePt t="34722" x="8818563" y="1462088"/>
          <p14:tracePt t="34724" x="8832850" y="1462088"/>
          <p14:tracePt t="34725" x="8847138" y="1462088"/>
          <p14:tracePt t="34727" x="8859838" y="1462088"/>
          <p14:tracePt t="34729" x="8874125" y="1462088"/>
          <p14:tracePt t="34731" x="8888413" y="1447800"/>
          <p14:tracePt t="34732" x="8901113" y="1447800"/>
          <p14:tracePt t="34733" x="8915400" y="1447800"/>
          <p14:tracePt t="34735" x="8928100" y="1447800"/>
          <p14:tracePt t="34737" x="8942388" y="1447800"/>
          <p14:tracePt t="34740" x="8956675" y="1447800"/>
          <p14:tracePt t="34741" x="8969375" y="1447800"/>
          <p14:tracePt t="34744" x="8983663" y="1447800"/>
          <p14:tracePt t="34746" x="8996363" y="1447800"/>
          <p14:tracePt t="34748" x="9010650" y="1447800"/>
          <p14:tracePt t="34751" x="9024938" y="1447800"/>
          <p14:tracePt t="34754" x="9037638" y="1447800"/>
          <p14:tracePt t="34756" x="9051925" y="1447800"/>
          <p14:tracePt t="34758" x="9064625" y="1447800"/>
          <p14:tracePt t="34760" x="9078913" y="1447800"/>
          <p14:tracePt t="34762" x="9093200" y="1447800"/>
          <p14:tracePt t="34764" x="9105900" y="1435100"/>
          <p14:tracePt t="34766" x="9120188" y="1435100"/>
          <p14:tracePt t="34767" x="9132888" y="1435100"/>
          <p14:tracePt t="34769" x="9147175" y="1435100"/>
          <p14:tracePt t="34771" x="9161463" y="1435100"/>
          <p14:tracePt t="34772" x="9174163" y="1435100"/>
          <p14:tracePt t="34774" x="9188450" y="1435100"/>
          <p14:tracePt t="34776" x="9201150" y="1435100"/>
          <p14:tracePt t="34777" x="9215438" y="1435100"/>
          <p14:tracePt t="34778" x="9229725" y="1435100"/>
          <p14:tracePt t="34780" x="9242425" y="1435100"/>
          <p14:tracePt t="34782" x="9256713" y="1420813"/>
          <p14:tracePt t="34783" x="9271000" y="1420813"/>
          <p14:tracePt t="34785" x="9283700" y="1420813"/>
          <p14:tracePt t="34786" x="9297988" y="1420813"/>
          <p14:tracePt t="34787" x="9310688" y="1420813"/>
          <p14:tracePt t="34790" x="9339263" y="1420813"/>
          <p14:tracePt t="34791" x="9351963" y="1420813"/>
          <p14:tracePt t="34792" x="9366250" y="1406525"/>
          <p14:tracePt t="34794" x="9378950" y="1406525"/>
          <p14:tracePt t="34795" x="9393238" y="1406525"/>
          <p14:tracePt t="34796" x="9407525" y="1406525"/>
          <p14:tracePt t="34798" x="9434513" y="1406525"/>
          <p14:tracePt t="34800" x="9461500" y="1406525"/>
          <p14:tracePt t="34801" x="9475788" y="1406525"/>
          <p14:tracePt t="34802" x="9502775" y="1406525"/>
          <p14:tracePt t="34803" x="9515475" y="1406525"/>
          <p14:tracePt t="34806" x="9544050" y="1393825"/>
          <p14:tracePt t="34806" x="9571038" y="1393825"/>
          <p14:tracePt t="34808" x="9583738" y="1393825"/>
          <p14:tracePt t="34809" x="9598025" y="1393825"/>
          <p14:tracePt t="34810" x="9612313" y="1393825"/>
          <p14:tracePt t="34812" x="9639300" y="1393825"/>
          <p14:tracePt t="34814" x="9666288" y="1393825"/>
          <p14:tracePt t="34815" x="9693275" y="1379538"/>
          <p14:tracePt t="34816" x="9707563" y="1379538"/>
          <p14:tracePt t="34817" x="9721850" y="1379538"/>
          <p14:tracePt t="34818" x="9734550" y="1379538"/>
          <p14:tracePt t="34819" x="9748838" y="1379538"/>
          <p14:tracePt t="34820" x="9790113" y="1379538"/>
          <p14:tracePt t="34822" x="9802813" y="1379538"/>
          <p14:tracePt t="34823" x="9817100" y="1379538"/>
          <p14:tracePt t="34824" x="9844088" y="1366838"/>
          <p14:tracePt t="34825" x="9871075" y="1366838"/>
          <p14:tracePt t="34826" x="9885363" y="1366838"/>
          <p14:tracePt t="34828" x="9898063" y="1366838"/>
          <p14:tracePt t="34829" x="9912350" y="1366838"/>
          <p14:tracePt t="34832" x="9966325" y="1366838"/>
          <p14:tracePt t="34833" x="9994900" y="1366838"/>
          <p14:tracePt t="34835" x="10007600" y="1366838"/>
          <p14:tracePt t="34836" x="10034588" y="1352550"/>
          <p14:tracePt t="34837" x="10048875" y="1352550"/>
          <p14:tracePt t="34840" x="10090150" y="1352550"/>
          <p14:tracePt t="34841" x="10104438" y="1352550"/>
          <p14:tracePt t="34842" x="10131425" y="1352550"/>
          <p14:tracePt t="34843" x="10144125" y="1352550"/>
          <p14:tracePt t="34844" x="10158413" y="1352550"/>
          <p14:tracePt t="34845" x="10172700" y="1338263"/>
          <p14:tracePt t="34847" x="10185400" y="1338263"/>
          <p14:tracePt t="34848" x="10199688" y="1338263"/>
          <p14:tracePt t="34850" x="10226675" y="1338263"/>
          <p14:tracePt t="34851" x="10253663" y="1338263"/>
          <p14:tracePt t="34852" x="10267950" y="1338263"/>
          <p14:tracePt t="34853" x="10280650" y="1338263"/>
          <p14:tracePt t="34857" x="10309225" y="1338263"/>
          <p14:tracePt t="34859" x="10336213" y="1338263"/>
          <p14:tracePt t="34860" x="10348913" y="1338263"/>
          <p14:tracePt t="34861" x="10363200" y="1338263"/>
          <p14:tracePt t="34862" x="10377488" y="1338263"/>
          <p14:tracePt t="34864" x="10404475" y="1338263"/>
          <p14:tracePt t="34866" x="10417175" y="1338263"/>
          <p14:tracePt t="34867" x="10431463" y="1338263"/>
          <p14:tracePt t="34869" x="10445750" y="1338263"/>
          <p14:tracePt t="34870" x="10458450" y="1338263"/>
          <p14:tracePt t="34871" x="10472738" y="1338263"/>
          <p14:tracePt t="34873" x="10485438" y="1338263"/>
          <p14:tracePt t="34874" x="10499725" y="1338263"/>
          <p14:tracePt t="34875" x="10514013" y="1338263"/>
          <p14:tracePt t="34877" x="10541000" y="1338263"/>
          <p14:tracePt t="34881" x="10567988" y="1338263"/>
          <p14:tracePt t="34883" x="10582275" y="1338263"/>
          <p14:tracePt t="34884" x="10609263" y="1338263"/>
          <p14:tracePt t="34887" x="10623550" y="1338263"/>
          <p14:tracePt t="34889" x="10650538" y="1338263"/>
          <p14:tracePt t="34891" x="10663238" y="1352550"/>
          <p14:tracePt t="34892" x="10677525" y="1352550"/>
          <p14:tracePt t="34893" x="10691813" y="1352550"/>
          <p14:tracePt t="34895" x="10704513" y="1352550"/>
          <p14:tracePt t="34896" x="10718800" y="1352550"/>
          <p14:tracePt t="34898" x="10731500" y="1366838"/>
          <p14:tracePt t="34899" x="10760075" y="1366838"/>
          <p14:tracePt t="34902" x="10772775" y="1366838"/>
          <p14:tracePt t="34904" x="10799763" y="1366838"/>
          <p14:tracePt t="34907" x="10828338" y="1379538"/>
          <p14:tracePt t="34909" x="10841038" y="1379538"/>
          <p14:tracePt t="34910" x="10855325" y="1379538"/>
          <p14:tracePt t="34911" x="10868025" y="1379538"/>
          <p14:tracePt t="34912" x="10882313" y="1393825"/>
          <p14:tracePt t="34914" x="10896600" y="1393825"/>
          <p14:tracePt t="34915" x="10909300" y="1393825"/>
          <p14:tracePt t="34916" x="10923588" y="1406525"/>
          <p14:tracePt t="34918" x="10937875" y="1406525"/>
          <p14:tracePt t="34919" x="10950575" y="1406525"/>
          <p14:tracePt t="34920" x="10964863" y="1406525"/>
          <p14:tracePt t="34923" x="10991850" y="1406525"/>
          <p14:tracePt t="34924" x="11006138" y="1420813"/>
          <p14:tracePt t="34925" x="11018838" y="1420813"/>
          <p14:tracePt t="34926" x="11033125" y="1420813"/>
          <p14:tracePt t="34929" x="11045825" y="1420813"/>
          <p14:tracePt t="34931" x="11060113" y="1420813"/>
          <p14:tracePt t="34932" x="11074400" y="1420813"/>
          <p14:tracePt t="34933" x="11087100" y="1435100"/>
          <p14:tracePt t="34935" x="11101388" y="1435100"/>
          <p14:tracePt t="34936" x="11114088" y="1435100"/>
          <p14:tracePt t="34939" x="11142663" y="1435100"/>
          <p14:tracePt t="34942" x="11155363" y="1435100"/>
          <p14:tracePt t="34943" x="11169650" y="1435100"/>
          <p14:tracePt t="34945" x="11182350" y="1435100"/>
          <p14:tracePt t="34947" x="11196638" y="1435100"/>
          <p14:tracePt t="34949" x="11196638" y="1447800"/>
          <p14:tracePt t="34950" x="11210925" y="1447800"/>
          <p14:tracePt t="34953" x="11223625" y="1447800"/>
          <p14:tracePt t="34955" x="11237913" y="1447800"/>
          <p14:tracePt t="34960" x="11250613" y="1447800"/>
          <p14:tracePt t="34966" x="11264900" y="1447800"/>
          <p14:tracePt t="35029" x="11250613" y="1447800"/>
          <p14:tracePt t="35036" x="11237913" y="1447800"/>
          <p14:tracePt t="35038" x="11223625" y="1447800"/>
          <p14:tracePt t="35043" x="11210925" y="1447800"/>
          <p14:tracePt t="35045" x="11196638" y="1447800"/>
          <p14:tracePt t="35047" x="11182350" y="1447800"/>
          <p14:tracePt t="35049" x="11169650" y="1447800"/>
          <p14:tracePt t="35051" x="11155363" y="1447800"/>
          <p14:tracePt t="35052" x="11142663" y="1447800"/>
          <p14:tracePt t="35054" x="11128375" y="1447800"/>
          <p14:tracePt t="35056" x="11101388" y="1462088"/>
          <p14:tracePt t="35057" x="11087100" y="1462088"/>
          <p14:tracePt t="35059" x="11074400" y="1462088"/>
          <p14:tracePt t="35061" x="11033125" y="1474788"/>
          <p14:tracePt t="35062" x="11018838" y="1474788"/>
          <p14:tracePt t="35064" x="10991850" y="1474788"/>
          <p14:tracePt t="35066" x="10950575" y="1489075"/>
          <p14:tracePt t="35067" x="10937875" y="1489075"/>
          <p14:tracePt t="35067" x="10923588" y="1489075"/>
          <p14:tracePt t="35069" x="10909300" y="1489075"/>
          <p14:tracePt t="35070" x="10882313" y="1489075"/>
          <p14:tracePt t="35072" x="10868025" y="1489075"/>
          <p14:tracePt t="35073" x="10828338" y="1503363"/>
          <p14:tracePt t="35074" x="10814050" y="1503363"/>
          <p14:tracePt t="35076" x="10772775" y="1503363"/>
          <p14:tracePt t="35077" x="10760075" y="1503363"/>
          <p14:tracePt t="35079" x="10718800" y="1516063"/>
          <p14:tracePt t="35081" x="10677525" y="1516063"/>
          <p14:tracePt t="35082" x="10663238" y="1516063"/>
          <p14:tracePt t="35083" x="10609263" y="1530350"/>
          <p14:tracePt t="35085" x="10594975" y="1530350"/>
          <p14:tracePt t="35086" x="10555288" y="1530350"/>
          <p14:tracePt t="35089" x="10485438" y="1530350"/>
          <p14:tracePt t="35091" x="10472738" y="1530350"/>
          <p14:tracePt t="35093" x="10417175" y="1543050"/>
          <p14:tracePt t="35094" x="10404475" y="1543050"/>
          <p14:tracePt t="35095" x="10377488" y="1543050"/>
          <p14:tracePt t="35096" x="10363200" y="1543050"/>
          <p14:tracePt t="35097" x="10336213" y="1543050"/>
          <p14:tracePt t="35098" x="10309225" y="1557338"/>
          <p14:tracePt t="35099" x="10294938" y="1557338"/>
          <p14:tracePt t="35100" x="10267950" y="1557338"/>
          <p14:tracePt t="35101" x="10240963" y="1557338"/>
          <p14:tracePt t="35102" x="10199688" y="1557338"/>
          <p14:tracePt t="35104" x="10172700" y="1557338"/>
          <p14:tracePt t="35105" x="10144125" y="1557338"/>
          <p14:tracePt t="35106" x="10117138" y="1557338"/>
          <p14:tracePt t="35107" x="10075863" y="1557338"/>
          <p14:tracePt t="35108" x="10048875" y="1571625"/>
          <p14:tracePt t="35109" x="10034588" y="1571625"/>
          <p14:tracePt t="35110" x="10007600" y="1571625"/>
          <p14:tracePt t="35112" x="9980613" y="1571625"/>
          <p14:tracePt t="35113" x="9953625" y="1571625"/>
          <p14:tracePt t="35114" x="9912350" y="1571625"/>
          <p14:tracePt t="35115" x="9885363" y="1571625"/>
          <p14:tracePt t="35117" x="9858375" y="1571625"/>
          <p14:tracePt t="35118" x="9817100" y="1571625"/>
          <p14:tracePt t="35119" x="9790113" y="1571625"/>
          <p14:tracePt t="35121" x="9761538" y="1571625"/>
          <p14:tracePt t="35122" x="9748838" y="1571625"/>
          <p14:tracePt t="35123" x="9693275" y="1571625"/>
          <p14:tracePt t="35124" x="9666288" y="1571625"/>
          <p14:tracePt t="35125" x="9639300" y="1571625"/>
          <p14:tracePt t="35127" x="9612313" y="1571625"/>
          <p14:tracePt t="35128" x="9598025" y="1571625"/>
          <p14:tracePt t="35129" x="9571038" y="1571625"/>
          <p14:tracePt t="35131" x="9515475" y="1571625"/>
          <p14:tracePt t="35132" x="9488488" y="1571625"/>
          <p14:tracePt t="35133" x="9475788" y="1571625"/>
          <p14:tracePt t="35134" x="9420225" y="1571625"/>
          <p14:tracePt t="35135" x="9407525" y="1571625"/>
          <p14:tracePt t="35137" x="9378950" y="1571625"/>
          <p14:tracePt t="35139" x="9324975" y="1571625"/>
          <p14:tracePt t="35140" x="9310688" y="1571625"/>
          <p14:tracePt t="35141" x="9271000" y="1571625"/>
          <p14:tracePt t="35142" x="9242425" y="1571625"/>
          <p14:tracePt t="35144" x="9215438" y="1571625"/>
          <p14:tracePt t="35145" x="9201150" y="1571625"/>
          <p14:tracePt t="35146" x="9161463" y="1571625"/>
          <p14:tracePt t="35148" x="9132888" y="1557338"/>
          <p14:tracePt t="35149" x="9120188" y="1557338"/>
          <p14:tracePt t="35151" x="9064625" y="1557338"/>
          <p14:tracePt t="35152" x="9051925" y="1557338"/>
          <p14:tracePt t="35153" x="9024938" y="1557338"/>
          <p14:tracePt t="35154" x="9010650" y="1543050"/>
          <p14:tracePt t="35156" x="8956675" y="1543050"/>
          <p14:tracePt t="35157" x="8942388" y="1530350"/>
          <p14:tracePt t="35158" x="8915400" y="1530350"/>
          <p14:tracePt t="35159" x="8874125" y="1530350"/>
          <p14:tracePt t="35160" x="8859838" y="1516063"/>
          <p14:tracePt t="35161" x="8832850" y="1516063"/>
          <p14:tracePt t="35164" x="8764588" y="1503363"/>
          <p14:tracePt t="35166" x="8750300" y="1489075"/>
          <p14:tracePt t="35168" x="8710613" y="1489075"/>
          <p14:tracePt t="35169" x="8682038" y="1489075"/>
          <p14:tracePt t="35170" x="8669338" y="1474788"/>
          <p14:tracePt t="35171" x="8642350" y="1474788"/>
          <p14:tracePt t="35172" x="8586788" y="1462088"/>
          <p14:tracePt t="35174" x="8574088" y="1462088"/>
          <p14:tracePt t="35175" x="8545513" y="1447800"/>
          <p14:tracePt t="35176" x="8491538" y="1435100"/>
          <p14:tracePt t="35178" x="8477250" y="1435100"/>
          <p14:tracePt t="35179" x="8450263" y="1435100"/>
          <p14:tracePt t="35181" x="8396288" y="1406525"/>
          <p14:tracePt t="35182" x="8367713" y="1406525"/>
          <p14:tracePt t="35183" x="8328025" y="1393825"/>
          <p14:tracePt t="35185" x="8299450" y="1379538"/>
          <p14:tracePt t="35186" x="8272463" y="1379538"/>
          <p14:tracePt t="35186" x="8245475" y="1366838"/>
          <p14:tracePt t="35189" x="8204200" y="1352550"/>
          <p14:tracePt t="35190" x="8177213" y="1352550"/>
          <p14:tracePt t="35192" x="8123238" y="1338263"/>
          <p14:tracePt t="35193" x="8094663" y="1338263"/>
          <p14:tracePt t="35194" x="8067675" y="1325563"/>
          <p14:tracePt t="35195" x="8054975" y="1311275"/>
          <p14:tracePt t="35196" x="7986713" y="1298575"/>
          <p14:tracePt t="35198" x="7972425" y="1298575"/>
          <p14:tracePt t="35199" x="7945438" y="1284288"/>
          <p14:tracePt t="35201" x="7889875" y="1284288"/>
          <p14:tracePt t="35202" x="7862888" y="1270000"/>
          <p14:tracePt t="35203" x="7835900" y="1270000"/>
          <p14:tracePt t="35205" x="7794625" y="1257300"/>
          <p14:tracePt t="35206" x="7740650" y="1243013"/>
          <p14:tracePt t="35208" x="7712075" y="1243013"/>
          <p14:tracePt t="35209" x="7685088" y="1230313"/>
          <p14:tracePt t="35210" x="7658100" y="1230313"/>
          <p14:tracePt t="35211" x="7616825" y="1216025"/>
          <p14:tracePt t="35215" x="7548563" y="1216025"/>
          <p14:tracePt t="35216" x="7494588" y="1201738"/>
          <p14:tracePt t="35219" x="7439025" y="1201738"/>
          <p14:tracePt t="35221" x="7397750" y="1189038"/>
          <p14:tracePt t="35222" x="7385050" y="1189038"/>
          <p14:tracePt t="35223" x="7329488" y="1174750"/>
          <p14:tracePt t="35225" x="7316788" y="1174750"/>
          <p14:tracePt t="35226" x="7289800" y="1174750"/>
          <p14:tracePt t="35226" x="7275513" y="1174750"/>
          <p14:tracePt t="35228" x="7248525" y="1174750"/>
          <p14:tracePt t="35229" x="7234238" y="1174750"/>
          <p14:tracePt t="35232" x="7165975" y="1174750"/>
          <p14:tracePt t="35233" x="7153275" y="1174750"/>
          <p14:tracePt t="35235" x="7112000" y="1160463"/>
          <p14:tracePt t="35237" x="7070725" y="1160463"/>
          <p14:tracePt t="35239" x="7043738" y="1160463"/>
          <p14:tracePt t="35240" x="7029450" y="1160463"/>
          <p14:tracePt t="35241" x="7002463" y="1160463"/>
          <p14:tracePt t="35242" x="6988175" y="1160463"/>
          <p14:tracePt t="35243" x="6961188" y="1160463"/>
          <p14:tracePt t="35244" x="6934200" y="1160463"/>
          <p14:tracePt t="35246" x="6919913" y="1160463"/>
          <p14:tracePt t="35248" x="6892925" y="1147763"/>
          <p14:tracePt t="35249" x="6865938" y="1147763"/>
          <p14:tracePt t="35251" x="6851650" y="1147763"/>
          <p14:tracePt t="35252" x="6838950" y="1147763"/>
          <p14:tracePt t="35253" x="6824663" y="1147763"/>
          <p14:tracePt t="35254" x="6810375" y="1147763"/>
          <p14:tracePt t="35256" x="6783388" y="1147763"/>
          <p14:tracePt t="35257" x="6770688" y="1147763"/>
          <p14:tracePt t="35258" x="6742113" y="1147763"/>
          <p14:tracePt t="35259" x="6729413" y="1147763"/>
          <p14:tracePt t="35261" x="6715125" y="1147763"/>
          <p14:tracePt t="35262" x="6700838" y="1147763"/>
          <p14:tracePt t="35264" x="6673850" y="1147763"/>
          <p14:tracePt t="35265" x="6661150" y="1147763"/>
          <p14:tracePt t="35266" x="6646863" y="1147763"/>
          <p14:tracePt t="35268" x="6619875" y="1147763"/>
          <p14:tracePt t="35270" x="6605588" y="1147763"/>
          <p14:tracePt t="35271" x="6592888" y="1147763"/>
          <p14:tracePt t="35273" x="6564313" y="1160463"/>
          <p14:tracePt t="35274" x="6551613" y="1160463"/>
          <p14:tracePt t="35276" x="6524625" y="1160463"/>
          <p14:tracePt t="35277" x="6496050" y="1160463"/>
          <p14:tracePt t="35281" x="6456363" y="1160463"/>
          <p14:tracePt t="35282" x="6442075" y="1174750"/>
          <p14:tracePt t="35284" x="6415088" y="1174750"/>
          <p14:tracePt t="35286" x="6400800" y="1174750"/>
          <p14:tracePt t="35287" x="6373813" y="1174750"/>
          <p14:tracePt t="35289" x="6359525" y="1174750"/>
          <p14:tracePt t="35290" x="6319838" y="1189038"/>
          <p14:tracePt t="35291" x="6305550" y="1189038"/>
          <p14:tracePt t="35293" x="6291263" y="1189038"/>
          <p14:tracePt t="35295" x="6264275" y="1189038"/>
          <p14:tracePt t="35296" x="6249988" y="1189038"/>
          <p14:tracePt t="35298" x="6223000" y="1201738"/>
          <p14:tracePt t="35299" x="6210300" y="1201738"/>
          <p14:tracePt t="35300" x="6181725" y="1201738"/>
          <p14:tracePt t="35301" x="6169025" y="1201738"/>
          <p14:tracePt t="35302" x="6142038" y="1216025"/>
          <p14:tracePt t="35304" x="6127750" y="1216025"/>
          <p14:tracePt t="35307" x="6086475" y="1230313"/>
          <p14:tracePt t="35308" x="6073775" y="1230313"/>
          <p14:tracePt t="35309" x="6045200" y="1230313"/>
          <p14:tracePt t="35311" x="6018213" y="1230313"/>
          <p14:tracePt t="35312" x="6005513" y="1230313"/>
          <p14:tracePt t="35314" x="5976938" y="1243013"/>
          <p14:tracePt t="35316" x="5949950" y="1243013"/>
          <p14:tracePt t="35317" x="5937250" y="1243013"/>
          <p14:tracePt t="35318" x="5908675" y="1257300"/>
          <p14:tracePt t="35319" x="5895975" y="1257300"/>
          <p14:tracePt t="35321" x="5881688" y="1257300"/>
          <p14:tracePt t="35322" x="5867400" y="1257300"/>
          <p14:tracePt t="35323" x="5840413" y="1257300"/>
          <p14:tracePt t="35325" x="5827713" y="1257300"/>
          <p14:tracePt t="35326" x="5813425" y="1257300"/>
          <p14:tracePt t="35327" x="5786438" y="1270000"/>
          <p14:tracePt t="35328" x="5772150" y="1270000"/>
          <p14:tracePt t="35331" x="5759450" y="1270000"/>
          <p14:tracePt t="35332" x="5730875" y="1270000"/>
          <p14:tracePt t="35335" x="5718175" y="1270000"/>
          <p14:tracePt t="35336" x="5691188" y="1270000"/>
          <p14:tracePt t="35339" x="5676900" y="1270000"/>
          <p14:tracePt t="35340" x="5662613" y="1270000"/>
          <p14:tracePt t="35342" x="5649913" y="1270000"/>
          <p14:tracePt t="35343" x="5635625" y="1270000"/>
          <p14:tracePt t="35344" x="5622925" y="1284288"/>
          <p14:tracePt t="35346" x="5608638" y="1284288"/>
          <p14:tracePt t="35347" x="5594350" y="1284288"/>
          <p14:tracePt t="35349" x="5581650" y="1284288"/>
          <p14:tracePt t="35351" x="5554663" y="1284288"/>
          <p14:tracePt t="35354" x="5540375" y="1284288"/>
          <p14:tracePt t="35357" x="5526088" y="1284288"/>
          <p14:tracePt t="35358" x="5513388" y="1284288"/>
          <p14:tracePt t="35361" x="5499100" y="1298575"/>
          <p14:tracePt t="35364" x="5486400" y="1298575"/>
          <p14:tracePt t="35365" x="5472113" y="1298575"/>
          <p14:tracePt t="35367" x="5457825" y="1298575"/>
          <p14:tracePt t="35370" x="5445125" y="1298575"/>
          <p14:tracePt t="35372" x="5430838" y="1298575"/>
          <p14:tracePt t="35374" x="5416550" y="1298575"/>
          <p14:tracePt t="35377" x="5403850" y="1298575"/>
          <p14:tracePt t="35378" x="5389563" y="1298575"/>
          <p14:tracePt t="35379" x="5389563" y="1311275"/>
          <p14:tracePt t="35381" x="5376863" y="1311275"/>
          <p14:tracePt t="35383" x="5362575" y="1311275"/>
          <p14:tracePt t="35384" x="5348288" y="1311275"/>
          <p14:tracePt t="35386" x="5335588" y="1311275"/>
          <p14:tracePt t="35389" x="5308600" y="1311275"/>
          <p14:tracePt t="35391" x="5294313" y="1311275"/>
          <p14:tracePt t="35392" x="5280025" y="1311275"/>
          <p14:tracePt t="35393" x="5267325" y="1311275"/>
          <p14:tracePt t="35395" x="5253038" y="1311275"/>
          <p14:tracePt t="35396" x="5240338" y="1311275"/>
          <p14:tracePt t="35398" x="5226050" y="1311275"/>
          <p14:tracePt t="35400" x="5199063" y="1311275"/>
          <p14:tracePt t="35401" x="5184775" y="1311275"/>
          <p14:tracePt t="35403" x="5157788" y="1311275"/>
          <p14:tracePt t="35404" x="5143500" y="1311275"/>
          <p14:tracePt t="35406" x="5116513" y="1311275"/>
          <p14:tracePt t="35408" x="5075238" y="1311275"/>
          <p14:tracePt t="35410" x="5048250" y="1311275"/>
          <p14:tracePt t="35412" x="5021263" y="1311275"/>
          <p14:tracePt t="35415" x="4965700" y="1311275"/>
          <p14:tracePt t="35417" x="4938713" y="1311275"/>
          <p14:tracePt t="35418" x="4911725" y="1311275"/>
          <p14:tracePt t="35419" x="4870450" y="1311275"/>
          <p14:tracePt t="35421" x="4857750" y="1298575"/>
          <p14:tracePt t="35422" x="4843463" y="1298575"/>
          <p14:tracePt t="35423" x="4816475" y="1298575"/>
          <p14:tracePt t="35424" x="4789488" y="1298575"/>
          <p14:tracePt t="35426" x="4748213" y="1298575"/>
          <p14:tracePt t="35427" x="4733925" y="1284288"/>
          <p14:tracePt t="35427" x="4706938" y="1284288"/>
          <p14:tracePt t="35429" x="4679950" y="1284288"/>
          <p14:tracePt t="35431" x="4638675" y="1284288"/>
          <p14:tracePt t="35433" x="4583113" y="1270000"/>
          <p14:tracePt t="35434" x="4556125" y="1270000"/>
          <p14:tracePt t="35436" x="4514850" y="1270000"/>
          <p14:tracePt t="35437" x="4487863" y="1270000"/>
          <p14:tracePt t="35440" x="4419600" y="1257300"/>
          <p14:tracePt t="35442" x="4365625" y="1257300"/>
          <p14:tracePt t="35443" x="4351338" y="1257300"/>
          <p14:tracePt t="35444" x="4324350" y="1257300"/>
          <p14:tracePt t="35445" x="4297363" y="1257300"/>
          <p14:tracePt t="35447" x="4256088" y="1257300"/>
          <p14:tracePt t="35448" x="4200525" y="1243013"/>
          <p14:tracePt t="35450" x="4187825" y="1243013"/>
          <p14:tracePt t="35451" x="4132263" y="1243013"/>
          <p14:tracePt t="35452" x="4105275" y="1243013"/>
          <p14:tracePt t="35453" x="4092575" y="1243013"/>
          <p14:tracePt t="35455" x="4037013" y="1230313"/>
          <p14:tracePt t="35457" x="4024313" y="1230313"/>
          <p14:tracePt t="35457" x="3995738" y="1230313"/>
          <p14:tracePt t="35458" x="3968750" y="1230313"/>
          <p14:tracePt t="35460" x="3956050" y="1230313"/>
          <p14:tracePt t="35461" x="3927475" y="1230313"/>
          <p14:tracePt t="35463" x="3900488" y="1230313"/>
          <p14:tracePt t="35464" x="3859213" y="1216025"/>
          <p14:tracePt t="35465" x="3846513" y="1216025"/>
          <p14:tracePt t="35466" x="3805238" y="1216025"/>
          <p14:tracePt t="35467" x="3790950" y="1216025"/>
          <p14:tracePt t="35468" x="3763963" y="1216025"/>
          <p14:tracePt t="35469" x="3749675" y="1216025"/>
          <p14:tracePt t="35471" x="3736975" y="1216025"/>
          <p14:tracePt t="35472" x="3709988" y="1216025"/>
          <p14:tracePt t="35473" x="3695700" y="1216025"/>
          <p14:tracePt t="35474" x="3681413" y="1216025"/>
          <p14:tracePt t="35475" x="3668713" y="1216025"/>
          <p14:tracePt t="35477" x="3627438" y="1216025"/>
          <p14:tracePt t="35478" x="3613150" y="1216025"/>
          <p14:tracePt t="35479" x="3600450" y="1216025"/>
          <p14:tracePt t="35481" x="3573463" y="1216025"/>
          <p14:tracePt t="35481" x="3559175" y="1216025"/>
          <p14:tracePt t="35482" x="3544888" y="1216025"/>
          <p14:tracePt t="35483" x="3532188" y="1216025"/>
          <p14:tracePt t="35485" x="3517900" y="1216025"/>
          <p14:tracePt t="35486" x="3505200" y="1216025"/>
          <p14:tracePt t="35489" x="3476625" y="1216025"/>
          <p14:tracePt t="35491" x="3449638" y="1230313"/>
          <p14:tracePt t="35492" x="3436938" y="1230313"/>
          <p14:tracePt t="35494" x="3422650" y="1230313"/>
          <p14:tracePt t="35495" x="3408363" y="1230313"/>
          <p14:tracePt t="35498" x="3381375" y="1230313"/>
          <p14:tracePt t="35500" x="3368675" y="1230313"/>
          <p14:tracePt t="35502" x="3340100" y="1243013"/>
          <p14:tracePt t="35507" x="3327400" y="1243013"/>
          <p14:tracePt t="35509" x="3313113" y="1243013"/>
          <p14:tracePt t="35511" x="3298825" y="1243013"/>
          <p14:tracePt t="35514" x="3286125" y="1243013"/>
          <p14:tracePt t="35515" x="3286125" y="1257300"/>
          <p14:tracePt t="35516" x="3271838" y="1257300"/>
          <p14:tracePt t="35518" x="3259138" y="1257300"/>
          <p14:tracePt t="35520" x="3244850" y="1257300"/>
          <p14:tracePt t="35521" x="3230563" y="1270000"/>
          <p14:tracePt t="35523" x="3217863" y="1270000"/>
          <p14:tracePt t="35525" x="3203575" y="1270000"/>
          <p14:tracePt t="35527" x="3190875" y="1270000"/>
          <p14:tracePt t="35528" x="3176588" y="1270000"/>
          <p14:tracePt t="35531" x="3149600" y="1284288"/>
          <p14:tracePt t="35532" x="3135313" y="1284288"/>
          <p14:tracePt t="35534" x="3108325" y="1284288"/>
          <p14:tracePt t="35536" x="3094038" y="1284288"/>
          <p14:tracePt t="35537" x="3081338" y="1298575"/>
          <p14:tracePt t="35540" x="3054350" y="1298575"/>
          <p14:tracePt t="35541" x="3040063" y="1311275"/>
          <p14:tracePt t="35543" x="3013075" y="1311275"/>
          <p14:tracePt t="35544" x="2986088" y="1311275"/>
          <p14:tracePt t="35545" x="2971800" y="1311275"/>
          <p14:tracePt t="35547" x="2944813" y="1325563"/>
          <p14:tracePt t="35548" x="2930525" y="1325563"/>
          <p14:tracePt t="35549" x="2916238" y="1325563"/>
          <p14:tracePt t="35550" x="2903538" y="1325563"/>
          <p14:tracePt t="35551" x="2889250" y="1325563"/>
          <p14:tracePt t="35552" x="2862263" y="1325563"/>
          <p14:tracePt t="35553" x="2847975" y="1338263"/>
          <p14:tracePt t="35556" x="2820988" y="1338263"/>
          <p14:tracePt t="35558" x="2794000" y="1338263"/>
          <p14:tracePt t="35559" x="2779713" y="1338263"/>
          <p14:tracePt t="35559" x="2752725" y="1338263"/>
          <p14:tracePt t="35561" x="2740025" y="1352550"/>
          <p14:tracePt t="35563" x="2725738" y="1352550"/>
          <p14:tracePt t="35564" x="2698750" y="1352550"/>
          <p14:tracePt t="35565" x="2657475" y="1352550"/>
          <p14:tracePt t="35567" x="2643188" y="1366838"/>
          <p14:tracePt t="35569" x="2616200" y="1366838"/>
          <p14:tracePt t="35570" x="2603500" y="1366838"/>
          <p14:tracePt t="35572" x="2562225" y="1366838"/>
          <p14:tracePt t="35573" x="2547938" y="1366838"/>
          <p14:tracePt t="35574" x="2535238" y="1366838"/>
          <p14:tracePt t="35575" x="2520950" y="1366838"/>
          <p14:tracePt t="35577" x="2493963" y="1366838"/>
          <p14:tracePt t="35578" x="2479675" y="1366838"/>
          <p14:tracePt t="35578" x="2465388" y="1366838"/>
          <p14:tracePt t="35581" x="2438400" y="1366838"/>
          <p14:tracePt t="35582" x="2425700" y="1366838"/>
          <p14:tracePt t="35583" x="2397125" y="1366838"/>
          <p14:tracePt t="35584" x="2384425" y="1366838"/>
          <p14:tracePt t="35586" x="2370138" y="1366838"/>
          <p14:tracePt t="35587" x="2357438" y="1366838"/>
          <p14:tracePt t="35590" x="2328863" y="1366838"/>
          <p14:tracePt t="35592" x="2316163" y="1366838"/>
          <p14:tracePt t="35594" x="2301875" y="1366838"/>
          <p14:tracePt t="35595" x="2289175" y="1366838"/>
          <p14:tracePt t="35598" x="2274888" y="1366838"/>
          <p14:tracePt t="35601" x="2260600" y="1352550"/>
          <p14:tracePt t="35674" x="2247900" y="1352550"/>
          <p14:tracePt t="35680" x="2247900" y="1366838"/>
          <p14:tracePt t="35684" x="2233613" y="1366838"/>
          <p14:tracePt t="35687" x="2233613" y="1379538"/>
          <p14:tracePt t="35692" x="2233613" y="1393825"/>
          <p14:tracePt t="35693" x="2220913" y="1393825"/>
          <p14:tracePt t="35695" x="2220913" y="1406525"/>
          <p14:tracePt t="35699" x="2220913" y="1420813"/>
          <p14:tracePt t="35700" x="2206625" y="1435100"/>
          <p14:tracePt t="35704" x="2192338" y="1447800"/>
          <p14:tracePt t="35706" x="2192338" y="1462088"/>
          <p14:tracePt t="35709" x="2192338" y="1474788"/>
          <p14:tracePt t="35712" x="2179638" y="1489075"/>
          <p14:tracePt t="35714" x="2179638" y="1503363"/>
          <p14:tracePt t="35717" x="2179638" y="1516063"/>
          <p14:tracePt t="35720" x="2179638" y="1530350"/>
          <p14:tracePt t="35723" x="2179638" y="1543050"/>
          <p14:tracePt t="35725" x="2165350" y="1543050"/>
          <p14:tracePt t="35726" x="2165350" y="1557338"/>
          <p14:tracePt t="35729" x="2165350" y="1571625"/>
          <p14:tracePt t="35733" x="2165350" y="1584325"/>
          <p14:tracePt t="35736" x="2165350" y="1598613"/>
          <p14:tracePt t="35740" x="2165350" y="1611313"/>
          <p14:tracePt t="35745" x="2165350" y="1625600"/>
          <p14:tracePt t="35749" x="2165350" y="1639888"/>
          <p14:tracePt t="35754" x="2179638" y="1639888"/>
          <p14:tracePt t="35757" x="2179638" y="1652588"/>
          <p14:tracePt t="35759" x="2192338" y="1652588"/>
          <p14:tracePt t="35765" x="2206625" y="1652588"/>
          <p14:tracePt t="35768" x="2206625" y="1666875"/>
          <p14:tracePt t="35769" x="2220913" y="1666875"/>
          <p14:tracePt t="35772" x="2233613" y="1666875"/>
          <p14:tracePt t="35777" x="2247900" y="1666875"/>
          <p14:tracePt t="35781" x="2260600" y="1666875"/>
          <p14:tracePt t="35783" x="2274888" y="1666875"/>
          <p14:tracePt t="35786" x="2289175" y="1666875"/>
          <p14:tracePt t="35789" x="2301875" y="1666875"/>
          <p14:tracePt t="35791" x="2316163" y="1666875"/>
          <p14:tracePt t="35794" x="2328863" y="1666875"/>
          <p14:tracePt t="35796" x="2343150" y="1666875"/>
          <p14:tracePt t="35798" x="2357438" y="1666875"/>
          <p14:tracePt t="35800" x="2370138" y="1666875"/>
          <p14:tracePt t="35802" x="2384425" y="1666875"/>
          <p14:tracePt t="35804" x="2397125" y="1666875"/>
          <p14:tracePt t="35806" x="2411413" y="1652588"/>
          <p14:tracePt t="35808" x="2425700" y="1652588"/>
          <p14:tracePt t="35810" x="2438400" y="1652588"/>
          <p14:tracePt t="35811" x="2452688" y="1652588"/>
          <p14:tracePt t="35812" x="2465388" y="1652588"/>
          <p14:tracePt t="35815" x="2479675" y="1652588"/>
          <p14:tracePt t="35816" x="2506663" y="1639888"/>
          <p14:tracePt t="35819" x="2520950" y="1639888"/>
          <p14:tracePt t="35821" x="2535238" y="1639888"/>
          <p14:tracePt t="35823" x="2547938" y="1639888"/>
          <p14:tracePt t="35824" x="2562225" y="1639888"/>
          <p14:tracePt t="35825" x="2574925" y="1625600"/>
          <p14:tracePt t="35826" x="2589213" y="1625600"/>
          <p14:tracePt t="35828" x="2603500" y="1625600"/>
          <p14:tracePt t="35830" x="2630488" y="1625600"/>
          <p14:tracePt t="35832" x="2643188" y="1625600"/>
          <p14:tracePt t="35833" x="2657475" y="1625600"/>
          <p14:tracePt t="35834" x="2671763" y="1625600"/>
          <p14:tracePt t="35836" x="2698750" y="1625600"/>
          <p14:tracePt t="35839" x="2711450" y="1625600"/>
          <p14:tracePt t="35840" x="2725738" y="1625600"/>
          <p14:tracePt t="35841" x="2740025" y="1625600"/>
          <p14:tracePt t="35842" x="2752725" y="1625600"/>
          <p14:tracePt t="35844" x="2779713" y="1625600"/>
          <p14:tracePt t="35845" x="2808288" y="1625600"/>
          <p14:tracePt t="35848" x="2835275" y="1625600"/>
          <p14:tracePt t="35850" x="2862263" y="1625600"/>
          <p14:tracePt t="35852" x="2889250" y="1625600"/>
          <p14:tracePt t="35853" x="2916238" y="1625600"/>
          <p14:tracePt t="35854" x="2930525" y="1625600"/>
          <p14:tracePt t="35856" x="2957513" y="1639888"/>
          <p14:tracePt t="35858" x="2986088" y="1639888"/>
          <p14:tracePt t="35859" x="3013075" y="1639888"/>
          <p14:tracePt t="35860" x="3025775" y="1652588"/>
          <p14:tracePt t="35862" x="3054350" y="1652588"/>
          <p14:tracePt t="35864" x="3094038" y="1666875"/>
          <p14:tracePt t="35866" x="3135313" y="1666875"/>
          <p14:tracePt t="35867" x="3149600" y="1679575"/>
          <p14:tracePt t="35869" x="3190875" y="1679575"/>
          <p14:tracePt t="35870" x="3217863" y="1693863"/>
          <p14:tracePt t="35872" x="3259138" y="1693863"/>
          <p14:tracePt t="35873" x="3271838" y="1708150"/>
          <p14:tracePt t="35875" x="3313113" y="1720850"/>
          <p14:tracePt t="35877" x="3354388" y="1735138"/>
          <p14:tracePt t="35879" x="3408363" y="1749425"/>
          <p14:tracePt t="35881" x="3449638" y="1762125"/>
          <p14:tracePt t="35882" x="3476625" y="1762125"/>
          <p14:tracePt t="35883" x="3517900" y="1776413"/>
          <p14:tracePt t="35885" x="3544888" y="1776413"/>
          <p14:tracePt t="35886" x="3573463" y="1789113"/>
          <p14:tracePt t="35887" x="3586163" y="1789113"/>
          <p14:tracePt t="35890" x="3668713" y="1817688"/>
          <p14:tracePt t="35891" x="3695700" y="1830388"/>
          <p14:tracePt t="35892" x="3709988" y="1830388"/>
          <p14:tracePt t="35893" x="3736975" y="1830388"/>
          <p14:tracePt t="35894" x="3763963" y="1830388"/>
          <p14:tracePt t="35896" x="3819525" y="1844675"/>
          <p14:tracePt t="35897" x="3832225" y="1857375"/>
          <p14:tracePt t="35898" x="3859213" y="1871663"/>
          <p14:tracePt t="35899" x="3887788" y="1871663"/>
          <p14:tracePt t="35900" x="3914775" y="1871663"/>
          <p14:tracePt t="35901" x="3968750" y="1885950"/>
          <p14:tracePt t="35903" x="3983038" y="1898650"/>
          <p14:tracePt t="35904" x="4010025" y="1898650"/>
          <p14:tracePt t="35907" x="4078288" y="1912938"/>
          <p14:tracePt t="35909" x="4132263" y="1925638"/>
          <p14:tracePt t="35911" x="4173538" y="1939925"/>
          <p14:tracePt t="35912" x="4200525" y="1939925"/>
          <p14:tracePt t="35914" x="4241800" y="1954213"/>
          <p14:tracePt t="35914" x="4270375" y="1954213"/>
          <p14:tracePt t="35916" x="4283075" y="1966913"/>
          <p14:tracePt t="35917" x="4310063" y="1966913"/>
          <p14:tracePt t="35919" x="4338638" y="1981200"/>
          <p14:tracePt t="35920" x="4365625" y="1981200"/>
          <p14:tracePt t="35921" x="4378325" y="1981200"/>
          <p14:tracePt t="35923" x="4419600" y="1993900"/>
          <p14:tracePt t="35925" x="4460875" y="2008188"/>
          <p14:tracePt t="35926" x="4475163" y="2008188"/>
          <p14:tracePt t="35927" x="4502150" y="2008188"/>
          <p14:tracePt t="35928" x="4514850" y="2008188"/>
          <p14:tracePt t="35931" x="4543425" y="2022475"/>
          <p14:tracePt t="35932" x="4556125" y="2022475"/>
          <p14:tracePt t="35933" x="4570413" y="2022475"/>
          <p14:tracePt t="35935" x="4611688" y="2022475"/>
          <p14:tracePt t="35937" x="4624388" y="2022475"/>
          <p14:tracePt t="35940" x="4665663" y="2035175"/>
          <p14:tracePt t="35942" x="4692650" y="2035175"/>
          <p14:tracePt t="35944" x="4706938" y="2035175"/>
          <p14:tracePt t="35945" x="4721225" y="2035175"/>
          <p14:tracePt t="35946" x="4733925" y="2035175"/>
          <p14:tracePt t="35948" x="4748213" y="2035175"/>
          <p14:tracePt t="35949" x="4760913" y="2049463"/>
          <p14:tracePt t="35950" x="4775200" y="2049463"/>
          <p14:tracePt t="35952" x="4789488" y="2049463"/>
          <p14:tracePt t="35955" x="4802188" y="2049463"/>
          <p14:tracePt t="35956" x="4816475" y="2049463"/>
          <p14:tracePt t="35958" x="4843463" y="2049463"/>
          <p14:tracePt t="35960" x="4857750" y="2049463"/>
          <p14:tracePt t="35962" x="4870450" y="2049463"/>
          <p14:tracePt t="35964" x="4897438" y="2049463"/>
          <p14:tracePt t="35966" x="4911725" y="2049463"/>
          <p14:tracePt t="35967" x="4926013" y="2049463"/>
          <p14:tracePt t="35969" x="4938713" y="2049463"/>
          <p14:tracePt t="35970" x="4953000" y="2049463"/>
          <p14:tracePt t="35972" x="4965700" y="2049463"/>
          <p14:tracePt t="35973" x="4979988" y="2049463"/>
          <p14:tracePt t="35974" x="4994275" y="2049463"/>
          <p14:tracePt t="35976" x="5006975" y="2049463"/>
          <p14:tracePt t="35977" x="5033963" y="2049463"/>
          <p14:tracePt t="35979" x="5048250" y="2049463"/>
          <p14:tracePt t="35981" x="5062538" y="2035175"/>
          <p14:tracePt t="35983" x="5089525" y="2035175"/>
          <p14:tracePt t="35984" x="5103813" y="2035175"/>
          <p14:tracePt t="35985" x="5130800" y="2035175"/>
          <p14:tracePt t="35986" x="5157788" y="2035175"/>
          <p14:tracePt t="35989" x="5184775" y="2022475"/>
          <p14:tracePt t="35990" x="5199063" y="2022475"/>
          <p14:tracePt t="35991" x="5240338" y="2022475"/>
          <p14:tracePt t="35992" x="5253038" y="2008188"/>
          <p14:tracePt t="35993" x="5280025" y="2008188"/>
          <p14:tracePt t="35994" x="5294313" y="2008188"/>
          <p14:tracePt t="35996" x="5321300" y="2008188"/>
          <p14:tracePt t="35997" x="5335588" y="2008188"/>
          <p14:tracePt t="35998" x="5362575" y="1993900"/>
          <p14:tracePt t="35999" x="5389563" y="1993900"/>
          <p14:tracePt t="36001" x="5403850" y="1981200"/>
          <p14:tracePt t="36003" x="5457825" y="1981200"/>
          <p14:tracePt t="36006" x="5513388" y="1966913"/>
          <p14:tracePt t="36007" x="5526088" y="1966913"/>
          <p14:tracePt t="36008" x="5554663" y="1966913"/>
          <p14:tracePt t="36009" x="5594350" y="1966913"/>
          <p14:tracePt t="36011" x="5622925" y="1954213"/>
          <p14:tracePt t="36012" x="5649913" y="1954213"/>
          <p14:tracePt t="36015" x="5718175" y="1954213"/>
          <p14:tracePt t="36016" x="5730875" y="1939925"/>
          <p14:tracePt t="36017" x="5772150" y="1939925"/>
          <p14:tracePt t="36019" x="5799138" y="1939925"/>
          <p14:tracePt t="36020" x="5813425" y="1939925"/>
          <p14:tracePt t="36022" x="5867400" y="1925638"/>
          <p14:tracePt t="36023" x="5881688" y="1925638"/>
          <p14:tracePt t="36024" x="5908675" y="1925638"/>
          <p14:tracePt t="36025" x="5949950" y="1925638"/>
          <p14:tracePt t="36027" x="5976938" y="1925638"/>
          <p14:tracePt t="36028" x="5991225" y="1925638"/>
          <p14:tracePt t="36029" x="6018213" y="1925638"/>
          <p14:tracePt t="36031" x="6059488" y="1925638"/>
          <p14:tracePt t="36032" x="6073775" y="1925638"/>
          <p14:tracePt t="36033" x="6100763" y="1925638"/>
          <p14:tracePt t="36034" x="6113463" y="1925638"/>
          <p14:tracePt t="36036" x="6154738" y="1925638"/>
          <p14:tracePt t="36037" x="6181725" y="1925638"/>
          <p14:tracePt t="36039" x="6223000" y="1925638"/>
          <p14:tracePt t="36040" x="6237288" y="1925638"/>
          <p14:tracePt t="36041" x="6264275" y="1925638"/>
          <p14:tracePt t="36042" x="6291263" y="1925638"/>
          <p14:tracePt t="36044" x="6319838" y="1925638"/>
          <p14:tracePt t="36045" x="6332538" y="1925638"/>
          <p14:tracePt t="36046" x="6346825" y="1912938"/>
          <p14:tracePt t="36048" x="6388100" y="1912938"/>
          <p14:tracePt t="36050" x="6415088" y="1912938"/>
          <p14:tracePt t="36051" x="6456363" y="1912938"/>
          <p14:tracePt t="36052" x="6469063" y="1912938"/>
          <p14:tracePt t="36053" x="6483350" y="1912938"/>
          <p14:tracePt t="36056" x="6510338" y="1912938"/>
          <p14:tracePt t="36057" x="6551613" y="1912938"/>
          <p14:tracePt t="36059" x="6564313" y="1912938"/>
          <p14:tracePt t="36060" x="6578600" y="1912938"/>
          <p14:tracePt t="36061" x="6592888" y="1912938"/>
          <p14:tracePt t="36062" x="6605588" y="1912938"/>
          <p14:tracePt t="36064" x="6646863" y="1925638"/>
          <p14:tracePt t="36067" x="6688138" y="1925638"/>
          <p14:tracePt t="36068" x="6700838" y="1925638"/>
          <p14:tracePt t="36069" x="6715125" y="1925638"/>
          <p14:tracePt t="36070" x="6729413" y="1925638"/>
          <p14:tracePt t="36071" x="6742113" y="1925638"/>
          <p14:tracePt t="36072" x="6756400" y="1939925"/>
          <p14:tracePt t="36073" x="6783388" y="1939925"/>
          <p14:tracePt t="36075" x="6797675" y="1939925"/>
          <p14:tracePt t="36076" x="6824663" y="1954213"/>
          <p14:tracePt t="36077" x="6851650" y="1954213"/>
          <p14:tracePt t="36079" x="6865938" y="1954213"/>
          <p14:tracePt t="36080" x="6878638" y="1954213"/>
          <p14:tracePt t="36081" x="6892925" y="1954213"/>
          <p14:tracePt t="36083" x="6919913" y="1966913"/>
          <p14:tracePt t="36084" x="6934200" y="1966913"/>
          <p14:tracePt t="36085" x="6946900" y="1966913"/>
          <p14:tracePt t="36087" x="6988175" y="1966913"/>
          <p14:tracePt t="36088" x="7002463" y="1966913"/>
          <p14:tracePt t="36089" x="7015163" y="1981200"/>
          <p14:tracePt t="36090" x="7043738" y="1981200"/>
          <p14:tracePt t="36092" x="7056438" y="1981200"/>
          <p14:tracePt t="36093" x="7070725" y="1981200"/>
          <p14:tracePt t="36095" x="7112000" y="1993900"/>
          <p14:tracePt t="36096" x="7124700" y="1993900"/>
          <p14:tracePt t="36097" x="7138988" y="1993900"/>
          <p14:tracePt t="36098" x="7153275" y="1993900"/>
          <p14:tracePt t="36100" x="7192963" y="1993900"/>
          <p14:tracePt t="36101" x="7221538" y="2008188"/>
          <p14:tracePt t="36102" x="7234238" y="2008188"/>
          <p14:tracePt t="36104" x="7248525" y="2008188"/>
          <p14:tracePt t="36106" x="7289800" y="2008188"/>
          <p14:tracePt t="36107" x="7302500" y="2008188"/>
          <p14:tracePt t="36108" x="7316788" y="2008188"/>
          <p14:tracePt t="36109" x="7343775" y="2008188"/>
          <p14:tracePt t="36110" x="7358063" y="2008188"/>
          <p14:tracePt t="36111" x="7370763" y="2008188"/>
          <p14:tracePt t="36114" x="7397750" y="2008188"/>
          <p14:tracePt t="36115" x="7426325" y="2008188"/>
          <p14:tracePt t="36116" x="7453313" y="2008188"/>
          <p14:tracePt t="36117" x="7466013" y="2022475"/>
          <p14:tracePt t="36118" x="7480300" y="2022475"/>
          <p14:tracePt t="36120" x="7494588" y="2022475"/>
          <p14:tracePt t="36121" x="7507288" y="2022475"/>
          <p14:tracePt t="36122" x="7534275" y="2022475"/>
          <p14:tracePt t="36123" x="7548563" y="2022475"/>
          <p14:tracePt t="36124" x="7575550" y="2022475"/>
          <p14:tracePt t="36125" x="7589838" y="2022475"/>
          <p14:tracePt t="36126" x="7604125" y="2022475"/>
          <p14:tracePt t="36128" x="7616825" y="2022475"/>
          <p14:tracePt t="36129" x="7643813" y="2022475"/>
          <p14:tracePt t="36131" x="7658100" y="2022475"/>
          <p14:tracePt t="36133" x="7699375" y="2022475"/>
          <p14:tracePt t="36134" x="7726363" y="2022475"/>
          <p14:tracePt t="36136" x="7740650" y="2022475"/>
          <p14:tracePt t="36137" x="7753350" y="2022475"/>
          <p14:tracePt t="36142" x="7821613" y="2022475"/>
          <p14:tracePt t="36144" x="7848600" y="2022475"/>
          <p14:tracePt t="36145" x="7862888" y="2022475"/>
          <p14:tracePt t="36146" x="7889875" y="2008188"/>
          <p14:tracePt t="36148" x="7904163" y="2008188"/>
          <p14:tracePt t="36149" x="7931150" y="2008188"/>
          <p14:tracePt t="36152" x="7958138" y="2008188"/>
          <p14:tracePt t="36153" x="7986713" y="2008188"/>
          <p14:tracePt t="36156" x="8013700" y="2008188"/>
          <p14:tracePt t="36157" x="8040688" y="2008188"/>
          <p14:tracePt t="36158" x="8054975" y="2008188"/>
          <p14:tracePt t="36160" x="8067675" y="2008188"/>
          <p14:tracePt t="36162" x="8081963" y="2008188"/>
          <p14:tracePt t="36164" x="8108950" y="1993900"/>
          <p14:tracePt t="36165" x="8123238" y="1993900"/>
          <p14:tracePt t="36166" x="8135938" y="1993900"/>
          <p14:tracePt t="36169" x="8162925" y="1993900"/>
          <p14:tracePt t="36171" x="8177213" y="1993900"/>
          <p14:tracePt t="36173" x="8191500" y="1993900"/>
          <p14:tracePt t="36175" x="8204200" y="1993900"/>
          <p14:tracePt t="36176" x="8218488" y="1993900"/>
          <p14:tracePt t="36178" x="8218488" y="1981200"/>
          <p14:tracePt t="36180" x="8231188" y="1981200"/>
          <p14:tracePt t="36181" x="8259763" y="1981200"/>
          <p14:tracePt t="36184" x="8272463" y="1981200"/>
          <p14:tracePt t="36186" x="8286750" y="1981200"/>
          <p14:tracePt t="36189" x="8299450" y="1966913"/>
          <p14:tracePt t="36191" x="8313738" y="1966913"/>
          <p14:tracePt t="36193" x="8328025" y="1966913"/>
          <p14:tracePt t="36196" x="8340725" y="1966913"/>
          <p14:tracePt t="36199" x="8355013" y="1966913"/>
          <p14:tracePt t="36202" x="8367713" y="1966913"/>
          <p14:tracePt t="36206" x="8382000" y="1966913"/>
          <p14:tracePt t="36206" x="8382000" y="1954213"/>
          <p14:tracePt t="36209" x="8396288" y="1954213"/>
          <p14:tracePt t="36214" x="8408988" y="1954213"/>
          <p14:tracePt t="36217" x="8423275" y="1954213"/>
          <p14:tracePt t="36220" x="8437563" y="1939925"/>
          <p14:tracePt t="36225" x="8450263" y="1939925"/>
          <p14:tracePt t="36228" x="8464550" y="1939925"/>
          <p14:tracePt t="36230" x="8477250" y="1939925"/>
          <p14:tracePt t="36233" x="8491538" y="1939925"/>
          <p14:tracePt t="36236" x="8505825" y="1925638"/>
          <p14:tracePt t="36239" x="8518525" y="1925638"/>
          <p14:tracePt t="36241" x="8532813" y="1925638"/>
          <p14:tracePt t="36243" x="8545513" y="1925638"/>
          <p14:tracePt t="36246" x="8559800" y="1925638"/>
          <p14:tracePt t="36247" x="8574088" y="1925638"/>
          <p14:tracePt t="36250" x="8586788" y="1925638"/>
          <p14:tracePt t="36252" x="8601075" y="1925638"/>
          <p14:tracePt t="36255" x="8613775" y="1925638"/>
          <p14:tracePt t="36257" x="8628063" y="1925638"/>
          <p14:tracePt t="36260" x="8642350" y="1925638"/>
          <p14:tracePt t="36262" x="8655050" y="1925638"/>
          <p14:tracePt t="36266" x="8669338" y="1925638"/>
          <p14:tracePt t="36269" x="8682038" y="1925638"/>
          <p14:tracePt t="36271" x="8696325" y="1925638"/>
          <p14:tracePt t="36275" x="8710613" y="1925638"/>
          <p14:tracePt t="36279" x="8723313" y="1925638"/>
          <p14:tracePt t="36283" x="8737600" y="1925638"/>
          <p14:tracePt t="36289" x="8750300" y="1925638"/>
          <p14:tracePt t="36294" x="8764588" y="1925638"/>
          <p14:tracePt t="36297" x="8778875" y="1925638"/>
          <p14:tracePt t="36304" x="8791575" y="1925638"/>
          <p14:tracePt t="36309" x="8805863" y="1925638"/>
          <p14:tracePt t="36314" x="8818563" y="1925638"/>
          <p14:tracePt t="36322" x="8832850" y="1925638"/>
          <p14:tracePt t="36328" x="8832850" y="1939925"/>
          <p14:tracePt t="36329" x="8847138" y="1939925"/>
          <p14:tracePt t="36344" x="8859838" y="1939925"/>
          <p14:tracePt t="36379" x="8874125" y="1939925"/>
          <p14:tracePt t="36391" x="8888413" y="1939925"/>
          <p14:tracePt t="36401" x="8901113" y="1939925"/>
          <p14:tracePt t="36407" x="8915400" y="1939925"/>
          <p14:tracePt t="36412" x="8928100" y="1939925"/>
          <p14:tracePt t="36415" x="8942388" y="1939925"/>
          <p14:tracePt t="36420" x="8956675" y="1939925"/>
          <p14:tracePt t="36425" x="8956675" y="1954213"/>
          <p14:tracePt t="36427" x="8969375" y="1954213"/>
          <p14:tracePt t="36433" x="8983663" y="1954213"/>
          <p14:tracePt t="36434" x="8983663" y="1966913"/>
          <p14:tracePt t="36440" x="8983663" y="1981200"/>
          <p14:tracePt t="36444" x="8996363" y="1981200"/>
          <p14:tracePt t="36446" x="8996363" y="1993900"/>
          <p14:tracePt t="36464" x="8996363" y="2008188"/>
          <p14:tracePt t="36545" x="8983663" y="2008188"/>
          <p14:tracePt t="36551" x="8969375" y="2008188"/>
          <p14:tracePt t="36556" x="8956675" y="2008188"/>
          <p14:tracePt t="36577" x="8969375" y="2008188"/>
          <p14:tracePt t="36583" x="8969375" y="1993900"/>
          <p14:tracePt t="36715" x="8969375" y="1981200"/>
          <p14:tracePt t="36741" x="8983663" y="1981200"/>
          <p14:tracePt t="36747" x="8983663" y="1966913"/>
          <p14:tracePt t="36751" x="8983663" y="1954213"/>
          <p14:tracePt t="36753" x="8983663" y="1939925"/>
          <p14:tracePt t="36755" x="8996363" y="1939925"/>
          <p14:tracePt t="36760" x="8996363" y="1925638"/>
          <p14:tracePt t="36766" x="8996363" y="1912938"/>
          <p14:tracePt t="36767" x="9010650" y="1912938"/>
          <p14:tracePt t="36771" x="9010650" y="1898650"/>
          <p14:tracePt t="36775" x="9024938" y="1898650"/>
          <p14:tracePt t="36780" x="9037638" y="1898650"/>
          <p14:tracePt t="36783" x="9037638" y="1885950"/>
          <p14:tracePt t="36785" x="9051925" y="1885950"/>
          <p14:tracePt t="36789" x="9064625" y="1871663"/>
          <p14:tracePt t="36792" x="9078913" y="1871663"/>
          <p14:tracePt t="36795" x="9093200" y="1871663"/>
          <p14:tracePt t="36798" x="9105900" y="1871663"/>
          <p14:tracePt t="36800" x="9120188" y="1871663"/>
          <p14:tracePt t="36803" x="9132888" y="1857375"/>
          <p14:tracePt t="36805" x="9147175" y="1857375"/>
          <p14:tracePt t="36808" x="9161463" y="1857375"/>
          <p14:tracePt t="36810" x="9174163" y="1857375"/>
          <p14:tracePt t="36813" x="9188450" y="1857375"/>
          <p14:tracePt t="36815" x="9201150" y="1857375"/>
          <p14:tracePt t="36818" x="9215438" y="1857375"/>
          <p14:tracePt t="36822" x="9229725" y="1857375"/>
          <p14:tracePt t="36823" x="9229725" y="1844675"/>
          <p14:tracePt t="36826" x="9242425" y="1844675"/>
          <p14:tracePt t="36829" x="9256713" y="1844675"/>
          <p14:tracePt t="36831" x="9271000" y="1844675"/>
          <p14:tracePt t="36835" x="9283700" y="1844675"/>
          <p14:tracePt t="36839" x="9297988" y="1844675"/>
          <p14:tracePt t="36842" x="9310688" y="1844675"/>
          <p14:tracePt t="36846" x="9324975" y="1844675"/>
          <p14:tracePt t="36850" x="9324975" y="1857375"/>
          <p14:tracePt t="36852" x="9339263" y="1857375"/>
          <p14:tracePt t="36857" x="9351963" y="1857375"/>
          <p14:tracePt t="36863" x="9366250" y="1857375"/>
          <p14:tracePt t="36869" x="9378950" y="1857375"/>
          <p14:tracePt t="36871" x="9378950" y="1871663"/>
          <p14:tracePt t="36873" x="9393238" y="1871663"/>
          <p14:tracePt t="36876" x="9407525" y="1871663"/>
          <p14:tracePt t="36878" x="9420225" y="1871663"/>
          <p14:tracePt t="36882" x="9434513" y="1871663"/>
          <p14:tracePt t="36886" x="9447213" y="1871663"/>
          <p14:tracePt t="36889" x="9461500" y="1871663"/>
          <p14:tracePt t="36892" x="9475788" y="1871663"/>
          <p14:tracePt t="36895" x="9488488" y="1871663"/>
          <p14:tracePt t="36897" x="9502775" y="1871663"/>
          <p14:tracePt t="36899" x="9515475" y="1871663"/>
          <p14:tracePt t="36902" x="9529763" y="1871663"/>
          <p14:tracePt t="36904" x="9544050" y="1871663"/>
          <p14:tracePt t="36906" x="9556750" y="1871663"/>
          <p14:tracePt t="36908" x="9571038" y="1871663"/>
          <p14:tracePt t="36910" x="9583738" y="1871663"/>
          <p14:tracePt t="36912" x="9598025" y="1871663"/>
          <p14:tracePt t="36914" x="9612313" y="1871663"/>
          <p14:tracePt t="36915" x="9612313" y="1857375"/>
          <p14:tracePt t="36916" x="9625013" y="1857375"/>
          <p14:tracePt t="36919" x="9639300" y="1857375"/>
          <p14:tracePt t="36921" x="9652000" y="1857375"/>
          <p14:tracePt t="36923" x="9652000" y="1844675"/>
          <p14:tracePt t="36924" x="9666288" y="1844675"/>
          <p14:tracePt t="36927" x="9680575" y="1844675"/>
          <p14:tracePt t="36931" x="9693275" y="1830388"/>
          <p14:tracePt t="36933" x="9707563" y="1830388"/>
          <p14:tracePt t="36936" x="9721850" y="1830388"/>
          <p14:tracePt t="36939" x="9734550" y="1830388"/>
          <p14:tracePt t="36942" x="9734550" y="1817688"/>
          <p14:tracePt t="36944" x="9748838" y="1817688"/>
          <p14:tracePt t="37048" x="9748838" y="1830388"/>
          <p14:tracePt t="37057" x="9748838" y="1844675"/>
          <p14:tracePt t="37063" x="9748838" y="1857375"/>
          <p14:tracePt t="37076" x="9734550" y="1857375"/>
          <p14:tracePt t="37091" x="9734550" y="1871663"/>
          <p14:tracePt t="37135" x="9734550" y="1857375"/>
          <p14:tracePt t="37150" x="9734550" y="1844675"/>
          <p14:tracePt t="37252" x="9721850" y="1844675"/>
          <p14:tracePt t="37345" x="9721850" y="1830388"/>
          <p14:tracePt t="37358" x="9707563" y="1830388"/>
          <p14:tracePt t="37378" x="9693275" y="1830388"/>
          <p14:tracePt t="37391" x="9680575" y="1830388"/>
          <p14:tracePt t="37397" x="9666288" y="1830388"/>
          <p14:tracePt t="37401" x="9652000" y="1830388"/>
          <p14:tracePt t="37402" x="9652000" y="1844675"/>
          <p14:tracePt t="37403" x="9639300" y="1844675"/>
          <p14:tracePt t="37407" x="9639300" y="1857375"/>
          <p14:tracePt t="37408" x="9625013" y="1857375"/>
          <p14:tracePt t="37410" x="9612313" y="1857375"/>
          <p14:tracePt t="37414" x="9598025" y="1871663"/>
          <p14:tracePt t="37417" x="9583738" y="1871663"/>
          <p14:tracePt t="37420" x="9571038" y="1885950"/>
          <p14:tracePt t="37423" x="9556750" y="1885950"/>
          <p14:tracePt t="37424" x="9556750" y="1898650"/>
          <p14:tracePt t="37427" x="9544050" y="1898650"/>
          <p14:tracePt t="37429" x="9544050" y="1912938"/>
          <p14:tracePt t="37431" x="9529763" y="1912938"/>
          <p14:tracePt t="37433" x="9515475" y="1925638"/>
          <p14:tracePt t="37437" x="9502775" y="1939925"/>
          <p14:tracePt t="37439" x="9488488" y="1939925"/>
          <p14:tracePt t="37441" x="9475788" y="1954213"/>
          <p14:tracePt t="37443" x="9461500" y="1954213"/>
          <p14:tracePt t="37446" x="9447213" y="1966913"/>
          <p14:tracePt t="37448" x="9434513" y="1966913"/>
          <p14:tracePt t="37449" x="9420225" y="1981200"/>
          <p14:tracePt t="37452" x="9407525" y="1981200"/>
          <p14:tracePt t="37454" x="9393238" y="1981200"/>
          <p14:tracePt t="37456" x="9393238" y="1993900"/>
          <p14:tracePt t="37457" x="9378950" y="1993900"/>
          <p14:tracePt t="37459" x="9366250" y="1993900"/>
          <p14:tracePt t="37460" x="9366250" y="2008188"/>
          <p14:tracePt t="37461" x="9351963" y="2008188"/>
          <p14:tracePt t="37464" x="9339263" y="2008188"/>
          <p14:tracePt t="37465" x="9324975" y="2022475"/>
          <p14:tracePt t="37468" x="9310688" y="2022475"/>
          <p14:tracePt t="37470" x="9297988" y="2022475"/>
          <p14:tracePt t="37472" x="9283700" y="2035175"/>
          <p14:tracePt t="37476" x="9271000" y="2035175"/>
          <p14:tracePt t="37478" x="9256713" y="2035175"/>
          <p14:tracePt t="37482" x="9242425" y="2035175"/>
          <p14:tracePt t="37483" x="9242425" y="2049463"/>
          <p14:tracePt t="37485" x="9229725" y="2049463"/>
          <p14:tracePt t="37494" x="9215438" y="2049463"/>
          <p14:tracePt t="37608" x="9215438" y="2035175"/>
          <p14:tracePt t="37616" x="9229725" y="2035175"/>
          <p14:tracePt t="37623" x="9242425" y="2035175"/>
          <p14:tracePt t="37626" x="9256713" y="2035175"/>
          <p14:tracePt t="37630" x="9271000" y="2035175"/>
          <p14:tracePt t="37634" x="9271000" y="2022475"/>
          <p14:tracePt t="37636" x="9283700" y="2022475"/>
          <p14:tracePt t="37639" x="9297988" y="2022475"/>
          <p14:tracePt t="37642" x="9310688" y="2022475"/>
          <p14:tracePt t="37646" x="9324975" y="2022475"/>
          <p14:tracePt t="37649" x="9339263" y="2008188"/>
          <p14:tracePt t="37653" x="9351963" y="2008188"/>
          <p14:tracePt t="37657" x="9366250" y="2008188"/>
          <p14:tracePt t="37659" x="9378950" y="2008188"/>
          <p14:tracePt t="37661" x="9393238" y="2008188"/>
          <p14:tracePt t="37664" x="9407525" y="2008188"/>
          <p14:tracePt t="37666" x="9420225" y="2008188"/>
          <p14:tracePt t="37668" x="9434513" y="2008188"/>
          <p14:tracePt t="37671" x="9447213" y="2008188"/>
          <p14:tracePt t="37673" x="9461500" y="1993900"/>
          <p14:tracePt t="37675" x="9475788" y="1993900"/>
          <p14:tracePt t="37678" x="9488488" y="1993900"/>
          <p14:tracePt t="37680" x="9502775" y="1993900"/>
          <p14:tracePt t="37682" x="9515475" y="1993900"/>
          <p14:tracePt t="37686" x="9529763" y="1993900"/>
          <p14:tracePt t="37689" x="9544050" y="1981200"/>
          <p14:tracePt t="37693" x="9556750" y="1981200"/>
          <p14:tracePt t="37695" x="9556750" y="1966913"/>
          <p14:tracePt t="37697" x="9571038" y="1966913"/>
          <p14:tracePt t="37701" x="9583738" y="1954213"/>
          <p14:tracePt t="37703" x="9598025" y="1954213"/>
          <p14:tracePt t="37705" x="9598025" y="1939925"/>
          <p14:tracePt t="37709" x="9612313" y="1925638"/>
          <p14:tracePt t="37712" x="9625013" y="1925638"/>
          <p14:tracePt t="37714" x="9625013" y="1912938"/>
          <p14:tracePt t="37716" x="9639300" y="1912938"/>
          <p14:tracePt t="37718" x="9639300" y="1898650"/>
          <p14:tracePt t="37721" x="9652000" y="1885950"/>
          <p14:tracePt t="37726" x="9666288" y="1871663"/>
          <p14:tracePt t="37730" x="9666288" y="1857375"/>
          <p14:tracePt t="37736" x="9680575" y="1844675"/>
          <p14:tracePt t="37741" x="9680575" y="1830388"/>
          <p14:tracePt t="37748" x="9693275" y="1830388"/>
          <p14:tracePt t="37749" x="9693275" y="1817688"/>
          <p14:tracePt t="37757" x="9693275" y="1803400"/>
          <p14:tracePt t="37773" x="9707563" y="1803400"/>
          <p14:tracePt t="37778" x="9707563" y="1789113"/>
          <p14:tracePt t="37844" x="9721850" y="1789113"/>
          <p14:tracePt t="37892" x="9734550" y="1789113"/>
          <p14:tracePt t="37914" x="9748838" y="1789113"/>
          <p14:tracePt t="37917" x="9748838" y="1776413"/>
          <p14:tracePt t="37936" x="9748838" y="1762125"/>
          <p14:tracePt t="37950" x="9761538" y="1762125"/>
          <p14:tracePt t="37960" x="9761538" y="1749425"/>
          <p14:tracePt t="37965" x="9775825" y="1749425"/>
          <p14:tracePt t="37986" x="9790113" y="1749425"/>
          <p14:tracePt t="38009" x="9802813" y="1749425"/>
          <p14:tracePt t="38015" x="9817100" y="1749425"/>
          <p14:tracePt t="38020" x="9829800" y="1749425"/>
          <p14:tracePt t="38024" x="9844088" y="1749425"/>
          <p14:tracePt t="38028" x="9858375" y="1762125"/>
          <p14:tracePt t="38032" x="9871075" y="1762125"/>
          <p14:tracePt t="38035" x="9885363" y="1762125"/>
          <p14:tracePt t="38039" x="9898063" y="1776413"/>
          <p14:tracePt t="38041" x="9912350" y="1776413"/>
          <p14:tracePt t="38044" x="9926638" y="1776413"/>
          <p14:tracePt t="38046" x="9939338" y="1776413"/>
          <p14:tracePt t="38049" x="9953625" y="1776413"/>
          <p14:tracePt t="38050" x="9953625" y="1789113"/>
          <p14:tracePt t="38053" x="9966325" y="1789113"/>
          <p14:tracePt t="38057" x="9980613" y="1789113"/>
          <p14:tracePt t="38062" x="9994900" y="1789113"/>
          <p14:tracePt t="38065" x="10007600" y="1789113"/>
          <p14:tracePt t="38070" x="10021888" y="1789113"/>
          <p14:tracePt t="38075" x="10034588" y="1789113"/>
          <p14:tracePt t="38079" x="10048875" y="1789113"/>
          <p14:tracePt t="38081" x="10048875" y="1803400"/>
          <p14:tracePt t="38082" x="10063163" y="1803400"/>
          <p14:tracePt t="38086" x="10075863" y="1803400"/>
          <p14:tracePt t="38089" x="10090150" y="1803400"/>
          <p14:tracePt t="38092" x="10104438" y="1803400"/>
          <p14:tracePt t="38095" x="10117138" y="1803400"/>
          <p14:tracePt t="38097" x="10131425" y="1803400"/>
          <p14:tracePt t="38100" x="10144125" y="1803400"/>
          <p14:tracePt t="38102" x="10158413" y="1803400"/>
          <p14:tracePt t="38104" x="10172700" y="1803400"/>
          <p14:tracePt t="38108" x="10185400" y="1803400"/>
          <p14:tracePt t="38109" x="10199688" y="1803400"/>
          <p14:tracePt t="38111" x="10212388" y="1803400"/>
          <p14:tracePt t="38114" x="10226675" y="1803400"/>
          <p14:tracePt t="38116" x="10240963" y="1803400"/>
          <p14:tracePt t="38119" x="10253663" y="1803400"/>
          <p14:tracePt t="38121" x="10267950" y="1803400"/>
          <p14:tracePt t="38123" x="10280650" y="1803400"/>
          <p14:tracePt t="38126" x="10294938" y="1803400"/>
          <p14:tracePt t="38129" x="10309225" y="1803400"/>
          <p14:tracePt t="38131" x="10321925" y="1803400"/>
          <p14:tracePt t="38134" x="10336213" y="1803400"/>
          <p14:tracePt t="38136" x="10348913" y="1803400"/>
          <p14:tracePt t="38140" x="10363200" y="1803400"/>
          <p14:tracePt t="38143" x="10377488" y="1803400"/>
          <p14:tracePt t="38146" x="10390188" y="1803400"/>
          <p14:tracePt t="38149" x="10404475" y="1803400"/>
          <p14:tracePt t="38152" x="10417175" y="1803400"/>
          <p14:tracePt t="38155" x="10431463" y="1803400"/>
          <p14:tracePt t="38158" x="10445750" y="1803400"/>
          <p14:tracePt t="38160" x="10458450" y="1803400"/>
          <p14:tracePt t="38164" x="10472738" y="1803400"/>
          <p14:tracePt t="38168" x="10485438" y="1803400"/>
          <p14:tracePt t="38173" x="10499725" y="1803400"/>
          <p14:tracePt t="38179" x="10514013" y="1803400"/>
          <p14:tracePt t="38183" x="10526713" y="1803400"/>
          <p14:tracePt t="38188" x="10541000" y="1803400"/>
          <p14:tracePt t="38194" x="10555288" y="1803400"/>
          <p14:tracePt t="38197" x="10567988" y="1803400"/>
          <p14:tracePt t="38202" x="10582275" y="1817688"/>
          <p14:tracePt t="38209" x="10594975" y="1817688"/>
          <p14:tracePt t="38217" x="10609263" y="1817688"/>
          <p14:tracePt t="38218" x="10609263" y="1830388"/>
          <p14:tracePt t="38224" x="10623550" y="1830388"/>
          <p14:tracePt t="38230" x="10623550" y="1844675"/>
          <p14:tracePt t="38232" x="10636250" y="1844675"/>
          <p14:tracePt t="38235" x="10650538" y="1844675"/>
          <p14:tracePt t="38240" x="10663238" y="1844675"/>
          <p14:tracePt t="38242" x="10663238" y="1857375"/>
          <p14:tracePt t="38245" x="10677525" y="1857375"/>
          <p14:tracePt t="38248" x="10691813" y="1857375"/>
          <p14:tracePt t="38250" x="10704513" y="1857375"/>
          <p14:tracePt t="38255" x="10718800" y="1857375"/>
          <p14:tracePt t="38258" x="10731500" y="1857375"/>
          <p14:tracePt t="38260" x="10731500" y="1871663"/>
          <p14:tracePt t="38261" x="10745788" y="1871663"/>
          <p14:tracePt t="38264" x="10760075" y="1871663"/>
          <p14:tracePt t="38267" x="10772775" y="1871663"/>
          <p14:tracePt t="38271" x="10787063" y="1871663"/>
          <p14:tracePt t="38274" x="10799763" y="1871663"/>
          <p14:tracePt t="38276" x="10814050" y="1871663"/>
          <p14:tracePt t="38277" x="10814050" y="1885950"/>
          <p14:tracePt t="38281" x="10828338" y="1885950"/>
          <p14:tracePt t="38283" x="10841038" y="1885950"/>
          <p14:tracePt t="38286" x="10855325" y="1885950"/>
          <p14:tracePt t="38292" x="10868025" y="1885950"/>
          <p14:tracePt t="38296" x="10882313" y="1885950"/>
          <p14:tracePt t="38301" x="10896600" y="1885950"/>
          <p14:tracePt t="38307" x="10909300" y="1885950"/>
          <p14:tracePt t="38311" x="10923588" y="1885950"/>
          <p14:tracePt t="38314" x="10937875" y="1885950"/>
          <p14:tracePt t="38316" x="10950575" y="1885950"/>
          <p14:tracePt t="38317" x="10950575" y="1871663"/>
          <p14:tracePt t="38319" x="10964863" y="1871663"/>
          <p14:tracePt t="38322" x="10977563" y="1871663"/>
          <p14:tracePt t="38324" x="10991850" y="1871663"/>
          <p14:tracePt t="38326" x="11006138" y="1871663"/>
          <p14:tracePt t="38328" x="11018838" y="1871663"/>
          <p14:tracePt t="38330" x="11045825" y="1871663"/>
          <p14:tracePt t="38333" x="11060113" y="1871663"/>
          <p14:tracePt t="38335" x="11074400" y="1871663"/>
          <p14:tracePt t="38337" x="11087100" y="1871663"/>
          <p14:tracePt t="38338" x="11101388" y="1857375"/>
          <p14:tracePt t="38340" x="11114088" y="1857375"/>
          <p14:tracePt t="38341" x="11128375" y="1857375"/>
          <p14:tracePt t="38343" x="11142663" y="1857375"/>
          <p14:tracePt t="38344" x="11155363" y="1857375"/>
          <p14:tracePt t="38346" x="11169650" y="1857375"/>
          <p14:tracePt t="38348" x="11182350" y="1857375"/>
          <p14:tracePt t="38349" x="11196638" y="1857375"/>
          <p14:tracePt t="38350" x="11210925" y="1857375"/>
          <p14:tracePt t="38351" x="11223625" y="1857375"/>
          <p14:tracePt t="38353" x="11237913" y="1857375"/>
          <p14:tracePt t="38354" x="11250613" y="1857375"/>
          <p14:tracePt t="38356" x="11264900" y="1857375"/>
          <p14:tracePt t="38357" x="11279188" y="1857375"/>
          <p14:tracePt t="38358" x="11291888" y="1857375"/>
          <p14:tracePt t="38359" x="11306175" y="1857375"/>
          <p14:tracePt t="38361" x="11318875" y="1857375"/>
          <p14:tracePt t="38362" x="11333163" y="1857375"/>
          <p14:tracePt t="38365" x="11360150" y="1857375"/>
          <p14:tracePt t="38366" x="11374438" y="1857375"/>
          <p14:tracePt t="38368" x="11388725" y="1857375"/>
          <p14:tracePt t="38370" x="11401425" y="1857375"/>
          <p14:tracePt t="38371" x="11415713" y="1857375"/>
          <p14:tracePt t="38373" x="11428413" y="1857375"/>
          <p14:tracePt t="38374" x="11442700" y="1857375"/>
          <p14:tracePt t="38375" x="11456988" y="1857375"/>
          <p14:tracePt t="38377" x="11469688" y="1857375"/>
          <p14:tracePt t="38379" x="11483975" y="1857375"/>
          <p14:tracePt t="38381" x="11496675" y="1857375"/>
          <p14:tracePt t="38382" x="11510963" y="1857375"/>
          <p14:tracePt t="38384" x="11525250" y="1857375"/>
          <p14:tracePt t="38386" x="11537950" y="1857375"/>
          <p14:tracePt t="38389" x="11552238" y="1871663"/>
          <p14:tracePt t="38391" x="11564938" y="1871663"/>
          <p14:tracePt t="38392" x="11579225" y="1885950"/>
          <p14:tracePt t="38396" x="11593513" y="1885950"/>
          <p14:tracePt t="38399" x="11606213" y="1898650"/>
          <p14:tracePt t="38402" x="11620500" y="1898650"/>
          <p14:tracePt t="38405" x="11633200" y="1898650"/>
          <p14:tracePt t="38407" x="11633200" y="1912938"/>
          <p14:tracePt t="38411" x="11647488" y="1912938"/>
          <p14:tracePt t="38414" x="11647488" y="1925638"/>
          <p14:tracePt t="38421" x="11661775" y="1925638"/>
          <p14:tracePt t="38430" x="11661775" y="1939925"/>
          <p14:tracePt t="38513" x="11674475" y="1939925"/>
          <p14:tracePt t="38528" x="11688763" y="1939925"/>
          <p14:tracePt t="38534" x="11701463" y="1939925"/>
          <p14:tracePt t="38535" x="11701463" y="1925638"/>
          <p14:tracePt t="38538" x="11715750" y="1925638"/>
          <p14:tracePt t="38542" x="11730038" y="1925638"/>
          <p14:tracePt t="38544" x="11730038" y="1912938"/>
          <p14:tracePt t="38545" x="11742738" y="1912938"/>
          <p14:tracePt t="38547" x="11757025" y="1912938"/>
          <p14:tracePt t="38550" x="11771313" y="1912938"/>
          <p14:tracePt t="38553" x="11784013" y="1912938"/>
          <p14:tracePt t="38556" x="11798300" y="1898650"/>
          <p14:tracePt t="38558" x="11811000" y="1898650"/>
          <p14:tracePt t="38560" x="11825288" y="1898650"/>
          <p14:tracePt t="38563" x="11839575" y="1898650"/>
          <p14:tracePt t="38565" x="11852275" y="1885950"/>
          <p14:tracePt t="38567" x="11866563" y="1885950"/>
          <p14:tracePt t="38570" x="11879263" y="1885950"/>
          <p14:tracePt t="38573" x="11893550" y="1885950"/>
          <p14:tracePt t="38574" x="11893550" y="1871663"/>
          <p14:tracePt t="38575" x="11907838" y="1871663"/>
          <p14:tracePt t="38577" x="11920538" y="1871663"/>
          <p14:tracePt t="38580" x="11934825" y="1871663"/>
          <p14:tracePt t="38582" x="11947525" y="1871663"/>
          <p14:tracePt t="38584" x="11961813" y="1871663"/>
          <p14:tracePt t="38589" x="11976100" y="1871663"/>
          <p14:tracePt t="38591" x="11988800" y="1871663"/>
          <p14:tracePt t="38593" x="12003088" y="1871663"/>
          <p14:tracePt t="38597" x="12015788" y="1871663"/>
          <p14:tracePt t="38600" x="12030075" y="1871663"/>
          <p14:tracePt t="38602" x="12044363" y="1871663"/>
          <p14:tracePt t="38607" x="12057063" y="1871663"/>
          <p14:tracePt t="38609" x="12071350" y="1871663"/>
          <p14:tracePt t="38611" x="12084050" y="1871663"/>
          <p14:tracePt t="38614" x="12098338" y="1871663"/>
          <p14:tracePt t="38616" x="12112625" y="1871663"/>
          <p14:tracePt t="38618" x="12125325" y="1871663"/>
          <p14:tracePt t="38620" x="12139613" y="1871663"/>
          <p14:tracePt t="38622" x="12152313" y="1871663"/>
          <p14:tracePt t="38624" x="12166600" y="1871663"/>
          <p14:tracePt t="38626" x="12180888" y="1871663"/>
          <p14:tracePt t="69347" x="12139613" y="4070350"/>
          <p14:tracePt t="69349" x="12112625" y="4070350"/>
          <p14:tracePt t="69350" x="12098338" y="4070350"/>
          <p14:tracePt t="69351" x="12084050" y="4070350"/>
          <p14:tracePt t="69352" x="12071350" y="4070350"/>
          <p14:tracePt t="69354" x="12030075" y="4070350"/>
          <p14:tracePt t="69355" x="12015788" y="4084638"/>
          <p14:tracePt t="69356" x="12003088" y="4084638"/>
          <p14:tracePt t="69357" x="11961813" y="4084638"/>
          <p14:tracePt t="69359" x="11947525" y="4084638"/>
          <p14:tracePt t="69360" x="11920538" y="4084638"/>
          <p14:tracePt t="69361" x="11907838" y="4084638"/>
          <p14:tracePt t="69362" x="11879263" y="4084638"/>
          <p14:tracePt t="69364" x="11839575" y="4084638"/>
          <p14:tracePt t="69366" x="11798300" y="4098925"/>
          <p14:tracePt t="69367" x="11771313" y="4098925"/>
          <p14:tracePt t="69368" x="11757025" y="4098925"/>
          <p14:tracePt t="69369" x="11701463" y="4098925"/>
          <p14:tracePt t="69370" x="11688763" y="4098925"/>
          <p14:tracePt t="69371" x="11661775" y="4098925"/>
          <p14:tracePt t="69372" x="11633200" y="4111625"/>
          <p14:tracePt t="69373" x="11606213" y="4111625"/>
          <p14:tracePt t="69375" x="11593513" y="4111625"/>
          <p14:tracePt t="69376" x="11537950" y="4111625"/>
          <p14:tracePt t="69378" x="11510963" y="4111625"/>
          <p14:tracePt t="69379" x="11483975" y="4111625"/>
          <p14:tracePt t="69382" x="11415713" y="4111625"/>
          <p14:tracePt t="69383" x="11388725" y="4111625"/>
          <p14:tracePt t="69384" x="11374438" y="4125913"/>
          <p14:tracePt t="69385" x="11347450" y="4125913"/>
          <p14:tracePt t="69387" x="11306175" y="4125913"/>
          <p14:tracePt t="69389" x="11264900" y="4125913"/>
          <p14:tracePt t="69390" x="11210925" y="4125913"/>
          <p14:tracePt t="69392" x="11196638" y="4125913"/>
          <p14:tracePt t="69394" x="11155363" y="4138613"/>
          <p14:tracePt t="69395" x="11128375" y="4138613"/>
          <p14:tracePt t="69397" x="11087100" y="4138613"/>
          <p14:tracePt t="69399" x="11045825" y="4138613"/>
          <p14:tracePt t="69400" x="11033125" y="4138613"/>
          <p14:tracePt t="69401" x="10991850" y="4152900"/>
          <p14:tracePt t="69402" x="10977563" y="4152900"/>
          <p14:tracePt t="69403" x="10950575" y="4152900"/>
          <p14:tracePt t="69405" x="10937875" y="4152900"/>
          <p14:tracePt t="69406" x="10909300" y="4152900"/>
          <p14:tracePt t="69408" x="10882313" y="4152900"/>
          <p14:tracePt t="69409" x="10868025" y="4167188"/>
          <p14:tracePt t="69410" x="10841038" y="4167188"/>
          <p14:tracePt t="69412" x="10828338" y="4167188"/>
          <p14:tracePt t="69414" x="10799763" y="4167188"/>
          <p14:tracePt t="69415" x="10787063" y="4167188"/>
          <p14:tracePt t="69416" x="10760075" y="4167188"/>
          <p14:tracePt t="69418" x="10745788" y="4167188"/>
          <p14:tracePt t="69419" x="10731500" y="4167188"/>
          <p14:tracePt t="69420" x="10718800" y="4179888"/>
          <p14:tracePt t="69421" x="10704513" y="4179888"/>
          <p14:tracePt t="69424" x="10677525" y="4179888"/>
          <p14:tracePt t="69427" x="10650538" y="4179888"/>
          <p14:tracePt t="69428" x="10650538" y="4194175"/>
          <p14:tracePt t="69429" x="10636250" y="4194175"/>
          <p14:tracePt t="69431" x="10623550" y="4194175"/>
          <p14:tracePt t="69434" x="10609263" y="4194175"/>
          <p14:tracePt t="69436" x="10594975" y="4194175"/>
          <p14:tracePt t="69440" x="10594975" y="4208463"/>
          <p14:tracePt t="69441" x="10582275" y="4208463"/>
          <p14:tracePt t="69451" x="10567988" y="4208463"/>
          <p14:tracePt t="69466" x="10555288" y="4208463"/>
          <p14:tracePt t="69474" x="10555288" y="4221163"/>
          <p14:tracePt t="69476" x="10541000" y="4221163"/>
          <p14:tracePt t="69480" x="10526713" y="4221163"/>
          <p14:tracePt t="69486" x="10514013" y="4221163"/>
          <p14:tracePt t="69487" x="10514013" y="4235450"/>
          <p14:tracePt t="69488" x="10499725" y="4235450"/>
          <p14:tracePt t="69491" x="10485438" y="4235450"/>
          <p14:tracePt t="69495" x="10472738" y="4235450"/>
          <p14:tracePt t="69497" x="10458450" y="4235450"/>
          <p14:tracePt t="69498" x="10458450" y="4248150"/>
          <p14:tracePt t="69500" x="10445750" y="4248150"/>
          <p14:tracePt t="69502" x="10431463" y="4248150"/>
          <p14:tracePt t="69505" x="10417175" y="4248150"/>
          <p14:tracePt t="69507" x="10404475" y="4262438"/>
          <p14:tracePt t="69509" x="10390188" y="4262438"/>
          <p14:tracePt t="69511" x="10377488" y="4262438"/>
          <p14:tracePt t="69512" x="10363200" y="4262438"/>
          <p14:tracePt t="69514" x="10348913" y="4276725"/>
          <p14:tracePt t="69516" x="10336213" y="4276725"/>
          <p14:tracePt t="69518" x="10321925" y="4276725"/>
          <p14:tracePt t="69519" x="10309225" y="4289425"/>
          <p14:tracePt t="69522" x="10294938" y="4289425"/>
          <p14:tracePt t="69523" x="10280650" y="4289425"/>
          <p14:tracePt t="69524" x="10267950" y="4303713"/>
          <p14:tracePt t="69526" x="10253663" y="4303713"/>
          <p14:tracePt t="69527" x="10240963" y="4303713"/>
          <p14:tracePt t="69530" x="10212388" y="4316413"/>
          <p14:tracePt t="69533" x="10199688" y="4316413"/>
          <p14:tracePt t="69534" x="10185400" y="4330700"/>
          <p14:tracePt t="69536" x="10172700" y="4330700"/>
          <p14:tracePt t="69539" x="10144125" y="4330700"/>
          <p14:tracePt t="69541" x="10131425" y="4344988"/>
          <p14:tracePt t="69542" x="10117138" y="4344988"/>
          <p14:tracePt t="69543" x="10104438" y="4344988"/>
          <p14:tracePt t="69547" x="10090150" y="4357688"/>
          <p14:tracePt t="69548" x="10075863" y="4357688"/>
          <p14:tracePt t="69549" x="10063163" y="4357688"/>
          <p14:tracePt t="69551" x="10048875" y="4357688"/>
          <p14:tracePt t="69553" x="10034588" y="4371975"/>
          <p14:tracePt t="69556" x="10007600" y="4371975"/>
          <p14:tracePt t="69558" x="9994900" y="4371975"/>
          <p14:tracePt t="69560" x="9980613" y="4371975"/>
          <p14:tracePt t="69562" x="9966325" y="4384675"/>
          <p14:tracePt t="69563" x="9953625" y="4384675"/>
          <p14:tracePt t="69566" x="9939338" y="4384675"/>
          <p14:tracePt t="69568" x="9926638" y="4384675"/>
          <p14:tracePt t="69569" x="9926638" y="4398963"/>
          <p14:tracePt t="69570" x="9912350" y="4398963"/>
          <p14:tracePt t="69572" x="9898063" y="4398963"/>
          <p14:tracePt t="69574" x="9885363" y="4398963"/>
          <p14:tracePt t="69576" x="9871075" y="4413250"/>
          <p14:tracePt t="69578" x="9858375" y="4413250"/>
          <p14:tracePt t="69581" x="9844088" y="4413250"/>
          <p14:tracePt t="69584" x="9829800" y="4413250"/>
          <p14:tracePt t="69587" x="9817100" y="4413250"/>
          <p14:tracePt t="69590" x="9802813" y="4413250"/>
          <p14:tracePt t="69594" x="9790113" y="4413250"/>
          <p14:tracePt t="69597" x="9790113" y="4425950"/>
          <p14:tracePt t="69597" x="9775825" y="4425950"/>
          <p14:tracePt t="69605" x="9761538" y="4425950"/>
          <p14:tracePt t="69611" x="9748838" y="4425950"/>
          <p14:tracePt t="69614" x="9748838" y="4440238"/>
          <p14:tracePt t="69616" x="9734550" y="4440238"/>
          <p14:tracePt t="69625" x="9721850" y="4440238"/>
          <p14:tracePt t="69632" x="9707563" y="4440238"/>
          <p14:tracePt t="69635" x="9707563" y="4452938"/>
          <p14:tracePt t="69640" x="9693275" y="4452938"/>
          <p14:tracePt t="69655" x="9680575" y="4452938"/>
          <p14:tracePt t="69667" x="9666288" y="4452938"/>
          <p14:tracePt t="69668" x="9666288" y="4467225"/>
          <p14:tracePt t="69671" x="9652000" y="4467225"/>
          <p14:tracePt t="69675" x="9652000" y="4481513"/>
          <p14:tracePt t="69678" x="9639300" y="4481513"/>
          <p14:tracePt t="69682" x="9639300" y="4494213"/>
          <p14:tracePt t="69688" x="9625013" y="4494213"/>
          <p14:tracePt t="69690" x="9625013" y="4508500"/>
          <p14:tracePt t="69693" x="9612313" y="4508500"/>
          <p14:tracePt t="69696" x="9612313" y="4521200"/>
          <p14:tracePt t="69699" x="9612313" y="4535488"/>
          <p14:tracePt t="69702" x="9598025" y="4535488"/>
          <p14:tracePt t="69704" x="9598025" y="4549775"/>
          <p14:tracePt t="69708" x="9583738" y="4562475"/>
          <p14:tracePt t="69711" x="9583738" y="4576763"/>
          <p14:tracePt t="69712" x="9571038" y="4576763"/>
          <p14:tracePt t="69715" x="9556750" y="4589463"/>
          <p14:tracePt t="69717" x="9556750" y="4603750"/>
          <p14:tracePt t="69719" x="9556750" y="4618038"/>
          <p14:tracePt t="69720" x="9544050" y="4618038"/>
          <p14:tracePt t="69721" x="9544050" y="4630738"/>
          <p14:tracePt t="69723" x="9529763" y="4630738"/>
          <p14:tracePt t="69724" x="9515475" y="4645025"/>
          <p14:tracePt t="69726" x="9515475" y="4659313"/>
          <p14:tracePt t="69728" x="9502775" y="4672013"/>
          <p14:tracePt t="69729" x="9488488" y="4672013"/>
          <p14:tracePt t="69731" x="9488488" y="4699000"/>
          <p14:tracePt t="69732" x="9475788" y="4713288"/>
          <p14:tracePt t="69734" x="9461500" y="4713288"/>
          <p14:tracePt t="69735" x="9447213" y="4727575"/>
          <p14:tracePt t="69736" x="9447213" y="4740275"/>
          <p14:tracePt t="69739" x="9434513" y="4767263"/>
          <p14:tracePt t="69740" x="9420225" y="4781550"/>
          <p14:tracePt t="69741" x="9407525" y="4795838"/>
          <p14:tracePt t="69742" x="9393238" y="4795838"/>
          <p14:tracePt t="69743" x="9393238" y="4808538"/>
          <p14:tracePt t="69744" x="9378950" y="4822825"/>
          <p14:tracePt t="69748" x="9366250" y="4864100"/>
          <p14:tracePt t="69749" x="9351963" y="4876800"/>
          <p14:tracePt t="69751" x="9351963" y="4891088"/>
          <p14:tracePt t="69753" x="9339263" y="4918075"/>
          <p14:tracePt t="69755" x="9324975" y="4932363"/>
          <p14:tracePt t="69756" x="9310688" y="4945063"/>
          <p14:tracePt t="69757" x="9297988" y="4972050"/>
          <p14:tracePt t="69759" x="9297988" y="4986338"/>
          <p14:tracePt t="69760" x="9283700" y="4986338"/>
          <p14:tracePt t="69761" x="9271000" y="5000625"/>
          <p14:tracePt t="69764" x="9256713" y="5027613"/>
          <p14:tracePt t="69765" x="9256713" y="5040313"/>
          <p14:tracePt t="69768" x="9242425" y="5068888"/>
          <p14:tracePt t="69769" x="9229725" y="5081588"/>
          <p14:tracePt t="69771" x="9215438" y="5081588"/>
          <p14:tracePt t="69773" x="9215438" y="5108575"/>
          <p14:tracePt t="69774" x="9201150" y="5122863"/>
          <p14:tracePt t="69777" x="9188450" y="5137150"/>
          <p14:tracePt t="69779" x="9174163" y="5149850"/>
          <p14:tracePt t="69781" x="9174163" y="5164138"/>
          <p14:tracePt t="69782" x="9161463" y="5164138"/>
          <p14:tracePt t="69783" x="9161463" y="5178425"/>
          <p14:tracePt t="69784" x="9147175" y="5191125"/>
          <p14:tracePt t="69786" x="9132888" y="5205413"/>
          <p14:tracePt t="69788" x="9120188" y="5218113"/>
          <p14:tracePt t="69790" x="9105900" y="5232400"/>
          <p14:tracePt t="69791" x="9105900" y="5246688"/>
          <p14:tracePt t="69793" x="9093200" y="5246688"/>
          <p14:tracePt t="69794" x="9093200" y="5259388"/>
          <p14:tracePt t="69795" x="9064625" y="5273675"/>
          <p14:tracePt t="69799" x="9051925" y="5286375"/>
          <p14:tracePt t="69800" x="9037638" y="5300663"/>
          <p14:tracePt t="69801" x="9037638" y="5327650"/>
          <p14:tracePt t="69803" x="9024938" y="5327650"/>
          <p14:tracePt t="69806" x="9010650" y="5341938"/>
          <p14:tracePt t="69807" x="8996363" y="5354638"/>
          <p14:tracePt t="69809" x="8983663" y="5368925"/>
          <p14:tracePt t="69810" x="8983663" y="5383213"/>
          <p14:tracePt t="69811" x="8969375" y="5395913"/>
          <p14:tracePt t="69814" x="8942388" y="5410200"/>
          <p14:tracePt t="69815" x="8942388" y="5422900"/>
          <p14:tracePt t="69816" x="8928100" y="5437188"/>
          <p14:tracePt t="69817" x="8915400" y="5451475"/>
          <p14:tracePt t="69818" x="8901113" y="5451475"/>
          <p14:tracePt t="69822" x="8888413" y="5478463"/>
          <p14:tracePt t="69823" x="8859838" y="5491163"/>
          <p14:tracePt t="69825" x="8859838" y="5505450"/>
          <p14:tracePt t="69826" x="8847138" y="5505450"/>
          <p14:tracePt t="69827" x="8832850" y="5519738"/>
          <p14:tracePt t="69828" x="8832850" y="5532438"/>
          <p14:tracePt t="69829" x="8805863" y="5546725"/>
          <p14:tracePt t="69830" x="8805863" y="5559425"/>
          <p14:tracePt t="69831" x="8791575" y="5559425"/>
          <p14:tracePt t="69832" x="8791575" y="5573713"/>
          <p14:tracePt t="69833" x="8778875" y="5573713"/>
          <p14:tracePt t="69835" x="8764588" y="5588000"/>
          <p14:tracePt t="69836" x="8764588" y="5600700"/>
          <p14:tracePt t="69837" x="8750300" y="5600700"/>
          <p14:tracePt t="69839" x="8737600" y="5614988"/>
          <p14:tracePt t="69840" x="8723313" y="5614988"/>
          <p14:tracePt t="69841" x="8723313" y="5627688"/>
          <p14:tracePt t="69842" x="8710613" y="5641975"/>
          <p14:tracePt t="69843" x="8696325" y="5656263"/>
          <p14:tracePt t="69845" x="8682038" y="5656263"/>
          <p14:tracePt t="69848" x="8655050" y="5697538"/>
          <p14:tracePt t="69850" x="8642350" y="5697538"/>
          <p14:tracePt t="69851" x="8642350" y="5710238"/>
          <p14:tracePt t="69853" x="8628063" y="5724525"/>
          <p14:tracePt t="69856" x="8601075" y="5751513"/>
          <p14:tracePt t="69858" x="8601075" y="5765800"/>
          <p14:tracePt t="69860" x="8586788" y="5778500"/>
          <p14:tracePt t="69861" x="8574088" y="5792788"/>
          <p14:tracePt t="69864" x="8559800" y="5805488"/>
          <p14:tracePt t="69865" x="8545513" y="5819775"/>
          <p14:tracePt t="69867" x="8545513" y="5834063"/>
          <p14:tracePt t="69868" x="8532813" y="5834063"/>
          <p14:tracePt t="69869" x="8532813" y="5846763"/>
          <p14:tracePt t="69871" x="8518525" y="5861050"/>
          <p14:tracePt t="69873" x="8518525" y="5873750"/>
          <p14:tracePt t="69875" x="8505825" y="5888038"/>
          <p14:tracePt t="69877" x="8505825" y="5902325"/>
          <p14:tracePt t="69878" x="8491538" y="5902325"/>
          <p14:tracePt t="69880" x="8491538" y="5915025"/>
          <p14:tracePt t="69882" x="8491538" y="5929313"/>
          <p14:tracePt t="69883" x="8477250" y="5929313"/>
          <p14:tracePt t="69885" x="8477250" y="5942013"/>
          <p14:tracePt t="69888" x="8477250" y="5956300"/>
          <p14:tracePt t="69890" x="8477250" y="5970588"/>
          <p14:tracePt t="69891" x="8464550" y="5970588"/>
          <p14:tracePt t="69893" x="8464550" y="5983288"/>
          <p14:tracePt t="69897" x="8450263" y="5997575"/>
          <p14:tracePt t="69899" x="8450263" y="6010275"/>
          <p14:tracePt t="69901" x="8450263" y="6024563"/>
          <p14:tracePt t="69902" x="8437563" y="6024563"/>
          <p14:tracePt t="69905" x="8437563" y="6038850"/>
          <p14:tracePt t="69908" x="8423275" y="6051550"/>
          <p14:tracePt t="69910" x="8423275" y="6065838"/>
          <p14:tracePt t="69914" x="8408988" y="6078538"/>
          <p14:tracePt t="69916" x="8408988" y="6092825"/>
          <p14:tracePt t="69918" x="8408988" y="6107113"/>
          <p14:tracePt t="69919" x="8396288" y="6107113"/>
          <p14:tracePt t="69922" x="8396288" y="6119813"/>
          <p14:tracePt t="69923" x="8396288" y="6134100"/>
          <p14:tracePt t="69924" x="8382000" y="6134100"/>
          <p14:tracePt t="69925" x="8382000" y="6148388"/>
          <p14:tracePt t="69927" x="8367713" y="6161088"/>
          <p14:tracePt t="69929" x="8367713" y="6175375"/>
          <p14:tracePt t="69931" x="8367713" y="6188075"/>
          <p14:tracePt t="69932" x="8355013" y="6188075"/>
          <p14:tracePt t="69933" x="8355013" y="6202363"/>
          <p14:tracePt t="69935" x="8355013" y="6216650"/>
          <p14:tracePt t="69937" x="8355013" y="6229350"/>
          <p14:tracePt t="69939" x="8340725" y="6243638"/>
          <p14:tracePt t="69940" x="8340725" y="6256338"/>
          <p14:tracePt t="69941" x="8340725" y="6270625"/>
          <p14:tracePt t="69943" x="8328025" y="6284913"/>
          <p14:tracePt t="69945" x="8328025" y="6297613"/>
          <p14:tracePt t="69948" x="8313738" y="6324600"/>
          <p14:tracePt t="69950" x="8313738" y="6338888"/>
          <p14:tracePt t="69952" x="8313738" y="6353175"/>
          <p14:tracePt t="69954" x="8313738" y="6365875"/>
          <p14:tracePt t="69955" x="8299450" y="6380163"/>
          <p14:tracePt t="69958" x="8299450" y="6392863"/>
          <p14:tracePt t="69960" x="8299450" y="6407150"/>
          <p14:tracePt t="69962" x="8299450" y="6421438"/>
          <p14:tracePt t="69966" x="8286750" y="6421438"/>
          <p14:tracePt t="69967" x="8286750" y="6434138"/>
          <p14:tracePt t="69971" x="8286750" y="6448425"/>
          <p14:tracePt t="69975" x="8286750" y="6461125"/>
          <p14:tracePt t="70012" x="8286750" y="6475413"/>
          <p14:tracePt t="70014" x="8299450" y="6475413"/>
          <p14:tracePt t="70019" x="8313738" y="6475413"/>
          <p14:tracePt t="70024" x="8328025" y="6475413"/>
          <p14:tracePt t="70028" x="8340725" y="6475413"/>
          <p14:tracePt t="70030" x="8355013" y="6475413"/>
          <p14:tracePt t="70033" x="8355013" y="6489700"/>
          <p14:tracePt t="70034" x="8367713" y="6489700"/>
          <p14:tracePt t="70037" x="8382000" y="6489700"/>
          <p14:tracePt t="70039" x="8396288" y="6489700"/>
          <p14:tracePt t="70041" x="8408988" y="6489700"/>
          <p14:tracePt t="70043" x="8423275" y="6502400"/>
          <p14:tracePt t="70045" x="8437563" y="6502400"/>
          <p14:tracePt t="70048" x="8464550" y="6502400"/>
          <p14:tracePt t="70049" x="8464550" y="6516688"/>
          <p14:tracePt t="70050" x="8491538" y="6516688"/>
          <p14:tracePt t="70052" x="8505825" y="6516688"/>
          <p14:tracePt t="70054" x="8518525" y="6529388"/>
          <p14:tracePt t="70056" x="8532813" y="6529388"/>
          <p14:tracePt t="70057" x="8545513" y="6529388"/>
          <p14:tracePt t="70059" x="8559800" y="6529388"/>
          <p14:tracePt t="70060" x="8574088" y="6543675"/>
          <p14:tracePt t="70062" x="8586788" y="6543675"/>
          <p14:tracePt t="70064" x="8601075" y="6543675"/>
          <p14:tracePt t="70065" x="8613775" y="6543675"/>
          <p14:tracePt t="70067" x="8628063" y="6543675"/>
          <p14:tracePt t="70069" x="8642350" y="6543675"/>
          <p14:tracePt t="70072" x="8655050" y="6557963"/>
          <p14:tracePt t="70074" x="8669338" y="6557963"/>
          <p14:tracePt t="70075" x="8682038" y="6557963"/>
          <p14:tracePt t="70078" x="8696325" y="6557963"/>
          <p14:tracePt t="70080" x="8710613" y="6557963"/>
          <p14:tracePt t="70084" x="8723313" y="6557963"/>
          <p14:tracePt t="70087" x="8737600" y="6557963"/>
          <p14:tracePt t="70090" x="8750300" y="6557963"/>
          <p14:tracePt t="70096" x="8764588" y="6557963"/>
          <p14:tracePt t="70103" x="8778875" y="6557963"/>
          <p14:tracePt t="70126" x="8791575" y="6557963"/>
          <p14:tracePt t="70184" x="8791575" y="6543675"/>
          <p14:tracePt t="70190" x="8778875" y="6543675"/>
          <p14:tracePt t="70194" x="8764588" y="6543675"/>
          <p14:tracePt t="70199" x="8750300" y="6543675"/>
          <p14:tracePt t="70204" x="8737600" y="6543675"/>
          <p14:tracePt t="70207" x="8723313" y="6543675"/>
          <p14:tracePt t="70211" x="8710613" y="6543675"/>
          <p14:tracePt t="70215" x="8696325" y="6543675"/>
          <p14:tracePt t="70217" x="8682038" y="6543675"/>
          <p14:tracePt t="70220" x="8669338" y="6543675"/>
          <p14:tracePt t="70223" x="8655050" y="6543675"/>
          <p14:tracePt t="70225" x="8642350" y="6543675"/>
          <p14:tracePt t="70227" x="8628063" y="6543675"/>
          <p14:tracePt t="70229" x="8613775" y="6543675"/>
          <p14:tracePt t="70231" x="8601075" y="6543675"/>
          <p14:tracePt t="70232" x="8586788" y="6543675"/>
          <p14:tracePt t="70233" x="8574088" y="6543675"/>
          <p14:tracePt t="70234" x="8559800" y="6543675"/>
          <p14:tracePt t="70236" x="8545513" y="6543675"/>
          <p14:tracePt t="70238" x="8518525" y="6543675"/>
          <p14:tracePt t="70240" x="8505825" y="6543675"/>
          <p14:tracePt t="70241" x="8477250" y="6543675"/>
          <p14:tracePt t="70243" x="8464550" y="6543675"/>
          <p14:tracePt t="70244" x="8450263" y="6543675"/>
          <p14:tracePt t="70245" x="8437563" y="6543675"/>
          <p14:tracePt t="70247" x="8423275" y="6557963"/>
          <p14:tracePt t="70248" x="8408988" y="6557963"/>
          <p14:tracePt t="70249" x="8382000" y="6557963"/>
          <p14:tracePt t="70251" x="8367713" y="6557963"/>
          <p14:tracePt t="70252" x="8340725" y="6557963"/>
          <p14:tracePt t="70253" x="8328025" y="6557963"/>
          <p14:tracePt t="70255" x="8313738" y="6557963"/>
          <p14:tracePt t="70257" x="8286750" y="6570663"/>
          <p14:tracePt t="70258" x="8272463" y="6570663"/>
          <p14:tracePt t="70261" x="8245475" y="6570663"/>
          <p14:tracePt t="70263" x="8231188" y="6570663"/>
          <p14:tracePt t="70265" x="8204200" y="6584950"/>
          <p14:tracePt t="70266" x="8191500" y="6584950"/>
          <p14:tracePt t="70267" x="8177213" y="6584950"/>
          <p14:tracePt t="70269" x="8162925" y="6584950"/>
          <p14:tracePt t="70271" x="8150225" y="6584950"/>
          <p14:tracePt t="70273" x="8135938" y="6597650"/>
          <p14:tracePt t="70276" x="8123238" y="6597650"/>
          <p14:tracePt t="70311" x="8135938" y="6597650"/>
          <p14:tracePt t="70317" x="8150225" y="6597650"/>
          <p14:tracePt t="70321" x="8162925" y="6597650"/>
          <p14:tracePt t="70325" x="8177213" y="6597650"/>
          <p14:tracePt t="70329" x="8191500" y="6597650"/>
          <p14:tracePt t="70332" x="8204200" y="6597650"/>
          <p14:tracePt t="70335" x="8218488" y="6597650"/>
          <p14:tracePt t="70339" x="8231188" y="6597650"/>
          <p14:tracePt t="70340" x="8245475" y="6597650"/>
          <p14:tracePt t="70343" x="8259763" y="6597650"/>
          <p14:tracePt t="70344" x="8272463" y="6597650"/>
          <p14:tracePt t="70347" x="8299450" y="6597650"/>
          <p14:tracePt t="70348" x="8313738" y="6597650"/>
          <p14:tracePt t="70349" x="8328025" y="6597650"/>
          <p14:tracePt t="70350" x="8340725" y="6597650"/>
          <p14:tracePt t="70351" x="8340725" y="6584950"/>
          <p14:tracePt t="70352" x="8355013" y="6584950"/>
          <p14:tracePt t="70353" x="8367713" y="6584950"/>
          <p14:tracePt t="70355" x="8408988" y="6584950"/>
          <p14:tracePt t="70356" x="8423275" y="6584950"/>
          <p14:tracePt t="70357" x="8437563" y="6584950"/>
          <p14:tracePt t="70358" x="8464550" y="6584950"/>
          <p14:tracePt t="70360" x="8491538" y="6584950"/>
          <p14:tracePt t="70361" x="8518525" y="6584950"/>
          <p14:tracePt t="70365" x="8574088" y="6584950"/>
          <p14:tracePt t="70366" x="8601075" y="6584950"/>
          <p14:tracePt t="70368" x="8628063" y="6584950"/>
          <p14:tracePt t="70369" x="8642350" y="6584950"/>
          <p14:tracePt t="70369" x="8669338" y="6584950"/>
          <p14:tracePt t="70372" x="8696325" y="6584950"/>
          <p14:tracePt t="70373" x="8710613" y="6584950"/>
          <p14:tracePt t="70374" x="8737600" y="6584950"/>
          <p14:tracePt t="70376" x="8778875" y="6584950"/>
          <p14:tracePt t="70377" x="8805863" y="6584950"/>
          <p14:tracePt t="70378" x="8818563" y="6584950"/>
          <p14:tracePt t="70380" x="8847138" y="6570663"/>
          <p14:tracePt t="70381" x="8874125" y="6570663"/>
          <p14:tracePt t="70384" x="8901113" y="6570663"/>
          <p14:tracePt t="70385" x="8928100" y="6570663"/>
          <p14:tracePt t="70386" x="8942388" y="6570663"/>
          <p14:tracePt t="70388" x="8956675" y="6570663"/>
          <p14:tracePt t="70390" x="8969375" y="6570663"/>
          <p14:tracePt t="70391" x="8983663" y="6570663"/>
          <p14:tracePt t="70393" x="8996363" y="6570663"/>
          <p14:tracePt t="70395" x="9010650" y="6570663"/>
          <p14:tracePt t="70398" x="9024938" y="6570663"/>
          <p14:tracePt t="70419" x="9010650" y="6570663"/>
          <p14:tracePt t="70425" x="8996363" y="6570663"/>
          <p14:tracePt t="70430" x="8983663" y="6570663"/>
          <p14:tracePt t="70435" x="8969375" y="6584950"/>
          <p14:tracePt t="70438" x="8956675" y="6584950"/>
          <p14:tracePt t="70443" x="8942388" y="6597650"/>
          <p14:tracePt t="70447" x="8928100" y="6597650"/>
          <p14:tracePt t="70449" x="8915400" y="6611938"/>
          <p14:tracePt t="70453" x="8915400" y="6626225"/>
          <p14:tracePt t="70454" x="8901113" y="6626225"/>
          <p14:tracePt t="70456" x="8888413" y="6626225"/>
          <p14:tracePt t="70457" x="8888413" y="6638925"/>
          <p14:tracePt t="70459" x="8874125" y="6638925"/>
          <p14:tracePt t="70461" x="8859838" y="6653213"/>
          <p14:tracePt t="70462" x="8847138" y="6653213"/>
          <p14:tracePt t="70464" x="8832850" y="6667500"/>
          <p14:tracePt t="70465" x="8818563" y="6667500"/>
          <p14:tracePt t="70467" x="8805863" y="6680200"/>
          <p14:tracePt t="70469" x="8791575" y="6680200"/>
          <p14:tracePt t="70470" x="8778875" y="6680200"/>
          <p14:tracePt t="70472" x="8750300" y="6694488"/>
          <p14:tracePt t="70473" x="8723313" y="6707188"/>
          <p14:tracePt t="70474" x="8710613" y="6707188"/>
          <p14:tracePt t="70477" x="8696325" y="6721475"/>
          <p14:tracePt t="70478" x="8682038" y="6721475"/>
          <p14:tracePt t="70479" x="8655050" y="6721475"/>
          <p14:tracePt t="70481" x="8628063" y="6735763"/>
          <p14:tracePt t="70483" x="8601075" y="6735763"/>
          <p14:tracePt t="70484" x="8574088" y="6748463"/>
          <p14:tracePt t="70484" x="8559800" y="6748463"/>
          <p14:tracePt t="70486" x="8545513" y="6748463"/>
          <p14:tracePt t="70487" x="8532813" y="6762750"/>
          <p14:tracePt t="70490" x="8477250" y="6762750"/>
          <p14:tracePt t="70491" x="8464550" y="6762750"/>
          <p14:tracePt t="70492" x="8437563" y="6762750"/>
          <p14:tracePt t="70493" x="8423275" y="6775450"/>
          <p14:tracePt t="70494" x="8382000" y="6775450"/>
          <p14:tracePt t="70497" x="8328025" y="6775450"/>
          <p14:tracePt t="70499" x="8313738" y="6775450"/>
          <p14:tracePt t="70500" x="8286750" y="6775450"/>
          <p14:tracePt t="70501" x="8272463" y="6775450"/>
          <p14:tracePt t="70502" x="8259763" y="6775450"/>
          <p14:tracePt t="70503" x="8231188" y="6775450"/>
          <p14:tracePt t="70504" x="8218488" y="6775450"/>
          <p14:tracePt t="70506" x="8177213" y="6775450"/>
          <p14:tracePt t="70507" x="8162925" y="6775450"/>
          <p14:tracePt t="70508" x="8150225" y="6775450"/>
          <p14:tracePt t="70510" x="8108950" y="6775450"/>
          <p14:tracePt t="70511" x="8081963" y="6775450"/>
          <p14:tracePt t="70514" x="8054975" y="6775450"/>
          <p14:tracePt t="70515" x="8040688" y="6775450"/>
          <p14:tracePt t="70516" x="8026400" y="6775450"/>
          <p14:tracePt t="70517" x="8013700" y="6775450"/>
          <p14:tracePt t="70518" x="7986713" y="6775450"/>
          <p14:tracePt t="70521" x="7958138" y="6762750"/>
          <p14:tracePt t="70523" x="7945438" y="6762750"/>
          <p14:tracePt t="70526" x="7931150" y="6762750"/>
          <p14:tracePt t="70528" x="7916863" y="6748463"/>
          <p14:tracePt t="70531" x="7904163" y="6748463"/>
          <p14:tracePt t="70534" x="7889875" y="6748463"/>
          <p14:tracePt t="70536" x="7889875" y="6735763"/>
          <p14:tracePt t="70559" x="7889875" y="6721475"/>
          <p14:tracePt t="70570" x="7889875" y="6707188"/>
          <p14:tracePt t="70579" x="7889875" y="6694488"/>
          <p14:tracePt t="70585" x="7904163" y="6694488"/>
          <p14:tracePt t="70586" x="7904163" y="6680200"/>
          <p14:tracePt t="70592" x="7904163" y="6667500"/>
          <p14:tracePt t="70595" x="7916863" y="6667500"/>
          <p14:tracePt t="70598" x="7916863" y="6653213"/>
          <p14:tracePt t="70601" x="7916863" y="6638925"/>
          <p14:tracePt t="70602" x="7931150" y="6638925"/>
          <p14:tracePt t="70604" x="7931150" y="6626225"/>
          <p14:tracePt t="70607" x="7931150" y="6611938"/>
          <p14:tracePt t="70608" x="7945438" y="6611938"/>
          <p14:tracePt t="70610" x="7945438" y="6597650"/>
          <p14:tracePt t="70612" x="7958138" y="6597650"/>
          <p14:tracePt t="70614" x="7958138" y="6584950"/>
          <p14:tracePt t="70615" x="7972425" y="6584950"/>
          <p14:tracePt t="70616" x="7972425" y="6570663"/>
          <p14:tracePt t="70618" x="7972425" y="6557963"/>
          <p14:tracePt t="70619" x="7986713" y="6557963"/>
          <p14:tracePt t="70621" x="7999413" y="6543675"/>
          <p14:tracePt t="70623" x="7999413" y="6529388"/>
          <p14:tracePt t="70624" x="8013700" y="6529388"/>
          <p14:tracePt t="70627" x="8026400" y="6516688"/>
          <p14:tracePt t="70628" x="8040688" y="6516688"/>
          <p14:tracePt t="70629" x="8040688" y="6502400"/>
          <p14:tracePt t="70631" x="8054975" y="6502400"/>
          <p14:tracePt t="70633" x="8067675" y="6489700"/>
          <p14:tracePt t="70635" x="8081963" y="6489700"/>
          <p14:tracePt t="70636" x="8094663" y="6475413"/>
          <p14:tracePt t="70640" x="8123238" y="6461125"/>
          <p14:tracePt t="70641" x="8135938" y="6461125"/>
          <p14:tracePt t="70643" x="8150225" y="6461125"/>
          <p14:tracePt t="70645" x="8162925" y="6461125"/>
          <p14:tracePt t="70647" x="8177213" y="6448425"/>
          <p14:tracePt t="70649" x="8191500" y="6448425"/>
          <p14:tracePt t="70650" x="8218488" y="6448425"/>
          <p14:tracePt t="70653" x="8231188" y="6448425"/>
          <p14:tracePt t="70655" x="8259763" y="6448425"/>
          <p14:tracePt t="70658" x="8272463" y="6448425"/>
          <p14:tracePt t="70660" x="8299450" y="6448425"/>
          <p14:tracePt t="70662" x="8313738" y="6448425"/>
          <p14:tracePt t="70664" x="8340725" y="6448425"/>
          <p14:tracePt t="70666" x="8355013" y="6448425"/>
          <p14:tracePt t="70667" x="8367713" y="6448425"/>
          <p14:tracePt t="70669" x="8382000" y="6448425"/>
          <p14:tracePt t="70670" x="8396288" y="6448425"/>
          <p14:tracePt t="70672" x="8408988" y="6448425"/>
          <p14:tracePt t="70672" x="8423275" y="6448425"/>
          <p14:tracePt t="70674" x="8437563" y="6461125"/>
          <p14:tracePt t="70676" x="8450263" y="6461125"/>
          <p14:tracePt t="70677" x="8464550" y="6461125"/>
          <p14:tracePt t="70678" x="8477250" y="6475413"/>
          <p14:tracePt t="70681" x="8505825" y="6475413"/>
          <p14:tracePt t="70683" x="8518525" y="6489700"/>
          <p14:tracePt t="70685" x="8532813" y="6489700"/>
          <p14:tracePt t="70686" x="8532813" y="6502400"/>
          <p14:tracePt t="70687" x="8545513" y="6502400"/>
          <p14:tracePt t="70689" x="8559800" y="6516688"/>
          <p14:tracePt t="70690" x="8574088" y="6516688"/>
          <p14:tracePt t="70693" x="8586788" y="6516688"/>
          <p14:tracePt t="70694" x="8586788" y="6529388"/>
          <p14:tracePt t="70696" x="8601075" y="6529388"/>
          <p14:tracePt t="70698" x="8601075" y="6543675"/>
          <p14:tracePt t="70700" x="8613775" y="6543675"/>
          <p14:tracePt t="70703" x="8613775" y="6557963"/>
          <p14:tracePt t="70709" x="8613775" y="6570663"/>
          <p14:tracePt t="70721" x="8613775" y="6584950"/>
          <p14:tracePt t="70728" x="8601075" y="6584950"/>
          <p14:tracePt t="70735" x="8586788" y="6584950"/>
          <p14:tracePt t="70741" x="8574088" y="6584950"/>
          <p14:tracePt t="70745" x="8559800" y="6584950"/>
          <p14:tracePt t="70746" x="8559800" y="6597650"/>
          <p14:tracePt t="70749" x="8545513" y="6597650"/>
          <p14:tracePt t="70753" x="8532813" y="6597650"/>
          <p14:tracePt t="70756" x="8518525" y="6597650"/>
          <p14:tracePt t="70759" x="8505825" y="6597650"/>
          <p14:tracePt t="70761" x="8491538" y="6597650"/>
          <p14:tracePt t="70762" x="8491538" y="6611938"/>
          <p14:tracePt t="70764" x="8464550" y="6611938"/>
          <p14:tracePt t="70767" x="8437563" y="6611938"/>
          <p14:tracePt t="70769" x="8423275" y="6611938"/>
          <p14:tracePt t="70772" x="8396288" y="6611938"/>
          <p14:tracePt t="70773" x="8382000" y="6611938"/>
          <p14:tracePt t="70775" x="8367713" y="6626225"/>
          <p14:tracePt t="70776" x="8355013" y="6626225"/>
          <p14:tracePt t="70777" x="8340725" y="6626225"/>
          <p14:tracePt t="70778" x="8313738" y="6626225"/>
          <p14:tracePt t="70780" x="8286750" y="6626225"/>
          <p14:tracePt t="70782" x="8272463" y="6626225"/>
          <p14:tracePt t="70783" x="8259763" y="6626225"/>
          <p14:tracePt t="70784" x="8231188" y="6626225"/>
          <p14:tracePt t="70785" x="8218488" y="6626225"/>
          <p14:tracePt t="70786" x="8191500" y="6626225"/>
          <p14:tracePt t="70788" x="8162925" y="6626225"/>
          <p14:tracePt t="70790" x="8135938" y="6626225"/>
          <p14:tracePt t="70791" x="8123238" y="6626225"/>
          <p14:tracePt t="70792" x="8108950" y="6626225"/>
          <p14:tracePt t="70793" x="8067675" y="6611938"/>
          <p14:tracePt t="70794" x="8054975" y="6611938"/>
          <p14:tracePt t="70796" x="8040688" y="6611938"/>
          <p14:tracePt t="70797" x="7999413" y="6611938"/>
          <p14:tracePt t="70798" x="7986713" y="6611938"/>
          <p14:tracePt t="70799" x="7958138" y="6611938"/>
          <p14:tracePt t="70800" x="7945438" y="6611938"/>
          <p14:tracePt t="70801" x="7916863" y="6611938"/>
          <p14:tracePt t="70803" x="7904163" y="6611938"/>
          <p14:tracePt t="70804" x="7889875" y="6611938"/>
          <p14:tracePt t="70806" x="7848600" y="6611938"/>
          <p14:tracePt t="70807" x="7821613" y="6611938"/>
          <p14:tracePt t="70808" x="7808913" y="6611938"/>
          <p14:tracePt t="70809" x="7780338" y="6611938"/>
          <p14:tracePt t="70810" x="7767638" y="6597650"/>
          <p14:tracePt t="70811" x="7753350" y="6597650"/>
          <p14:tracePt t="70812" x="7726363" y="6597650"/>
          <p14:tracePt t="70815" x="7672388" y="6597650"/>
          <p14:tracePt t="70817" x="7643813" y="6597650"/>
          <p14:tracePt t="70818" x="7616825" y="6597650"/>
          <p14:tracePt t="70819" x="7604125" y="6597650"/>
          <p14:tracePt t="70820" x="7589838" y="6584950"/>
          <p14:tracePt t="70822" x="7534275" y="6584950"/>
          <p14:tracePt t="70825" x="7507288" y="6584950"/>
          <p14:tracePt t="70826" x="7494588" y="6584950"/>
          <p14:tracePt t="70828" x="7466013" y="6570663"/>
          <p14:tracePt t="70829" x="7453313" y="6570663"/>
          <p14:tracePt t="70830" x="7439025" y="6570663"/>
          <p14:tracePt t="70833" x="7426325" y="6570663"/>
          <p14:tracePt t="70834" x="7412038" y="6570663"/>
          <p14:tracePt t="70836" x="7397750" y="6570663"/>
          <p14:tracePt t="70839" x="7385050" y="6570663"/>
          <p14:tracePt t="70866" x="7397750" y="6570663"/>
          <p14:tracePt t="70872" x="7412038" y="6570663"/>
          <p14:tracePt t="70877" x="7426325" y="6570663"/>
          <p14:tracePt t="70881" x="7439025" y="6557963"/>
          <p14:tracePt t="70886" x="7453313" y="6557963"/>
          <p14:tracePt t="70888" x="7466013" y="6557963"/>
          <p14:tracePt t="70894" x="7480300" y="6557963"/>
          <p14:tracePt t="70899" x="7494588" y="6543675"/>
          <p14:tracePt t="70901" x="7507288" y="6543675"/>
          <p14:tracePt t="70903" x="7521575" y="6543675"/>
          <p14:tracePt t="70906" x="7534275" y="6543675"/>
          <p14:tracePt t="70908" x="7548563" y="6543675"/>
          <p14:tracePt t="70909" x="7562850" y="6543675"/>
          <p14:tracePt t="70912" x="7575550" y="6529388"/>
          <p14:tracePt t="70914" x="7589838" y="6529388"/>
          <p14:tracePt t="70915" x="7604125" y="6529388"/>
          <p14:tracePt t="70917" x="7616825" y="6529388"/>
          <p14:tracePt t="70918" x="7631113" y="6529388"/>
          <p14:tracePt t="70920" x="7643813" y="6529388"/>
          <p14:tracePt t="70922" x="7672388" y="6529388"/>
          <p14:tracePt t="70923" x="7685088" y="6529388"/>
          <p14:tracePt t="70925" x="7699375" y="6529388"/>
          <p14:tracePt t="70926" x="7712075" y="6529388"/>
          <p14:tracePt t="70927" x="7726363" y="6529388"/>
          <p14:tracePt t="70929" x="7753350" y="6529388"/>
          <p14:tracePt t="70931" x="7780338" y="6529388"/>
          <p14:tracePt t="70933" x="7821613" y="6529388"/>
          <p14:tracePt t="70933" x="7835900" y="6529388"/>
          <p14:tracePt t="70934" x="7848600" y="6529388"/>
          <p14:tracePt t="70936" x="7862888" y="6529388"/>
          <p14:tracePt t="70937" x="7889875" y="6529388"/>
          <p14:tracePt t="70939" x="7916863" y="6529388"/>
          <p14:tracePt t="70940" x="7945438" y="6529388"/>
          <p14:tracePt t="70941" x="7958138" y="6529388"/>
          <p14:tracePt t="70942" x="7972425" y="6529388"/>
          <p14:tracePt t="70943" x="8013700" y="6529388"/>
          <p14:tracePt t="70945" x="8026400" y="6529388"/>
          <p14:tracePt t="70947" x="8067675" y="6543675"/>
          <p14:tracePt t="70948" x="8094663" y="6543675"/>
          <p14:tracePt t="70949" x="8108950" y="6543675"/>
          <p14:tracePt t="70950" x="8123238" y="6543675"/>
          <p14:tracePt t="70951" x="8135938" y="6543675"/>
          <p14:tracePt t="70953" x="8177213" y="6543675"/>
          <p14:tracePt t="70954" x="8191500" y="6557963"/>
          <p14:tracePt t="70956" x="8218488" y="6557963"/>
          <p14:tracePt t="70957" x="8231188" y="6557963"/>
          <p14:tracePt t="70958" x="8245475" y="6557963"/>
          <p14:tracePt t="70959" x="8259763" y="6557963"/>
          <p14:tracePt t="70960" x="8286750" y="6570663"/>
          <p14:tracePt t="70962" x="8299450" y="6570663"/>
          <p14:tracePt t="70965" x="8328025" y="6570663"/>
          <p14:tracePt t="70966" x="8340725" y="6570663"/>
          <p14:tracePt t="70967" x="8367713" y="6584950"/>
          <p14:tracePt t="70971" x="8382000" y="6584950"/>
          <p14:tracePt t="70976" x="8396288" y="6584950"/>
          <p14:tracePt t="70983" x="8396288" y="6597650"/>
          <p14:tracePt t="70997" x="8382000" y="6597650"/>
          <p14:tracePt t="71003" x="8367713" y="6597650"/>
          <p14:tracePt t="71005" x="8367713" y="6611938"/>
          <p14:tracePt t="71012" x="8355013" y="6611938"/>
          <p14:tracePt t="71022" x="8340725" y="6626225"/>
          <p14:tracePt t="71026" x="8328025" y="6626225"/>
          <p14:tracePt t="71030" x="8313738" y="6626225"/>
          <p14:tracePt t="71034" x="8313738" y="6638925"/>
          <p14:tracePt t="71037" x="8299450" y="6638925"/>
          <p14:tracePt t="71040" x="8286750" y="6638925"/>
          <p14:tracePt t="71043" x="8272463" y="6653213"/>
          <p14:tracePt t="71045" x="8259763" y="6653213"/>
          <p14:tracePt t="71048" x="8245475" y="6653213"/>
          <p14:tracePt t="71049" x="8231188" y="6667500"/>
          <p14:tracePt t="71050" x="8218488" y="6667500"/>
          <p14:tracePt t="71052" x="8204200" y="6667500"/>
          <p14:tracePt t="71053" x="8191500" y="6667500"/>
          <p14:tracePt t="71055" x="8162925" y="6667500"/>
          <p14:tracePt t="71056" x="8135938" y="6680200"/>
          <p14:tracePt t="71058" x="8123238" y="6680200"/>
          <p14:tracePt t="71059" x="8108950" y="6680200"/>
          <p14:tracePt t="71060" x="8094663" y="6680200"/>
          <p14:tracePt t="71062" x="8067675" y="6680200"/>
          <p14:tracePt t="71064" x="8026400" y="6680200"/>
          <p14:tracePt t="71066" x="7999413" y="6680200"/>
          <p14:tracePt t="71068" x="7958138" y="6680200"/>
          <p14:tracePt t="71070" x="7931150" y="6694488"/>
          <p14:tracePt t="71071" x="7904163" y="6694488"/>
          <p14:tracePt t="71072" x="7889875" y="6694488"/>
          <p14:tracePt t="71073" x="7862888" y="6694488"/>
          <p14:tracePt t="71075" x="7821613" y="6694488"/>
          <p14:tracePt t="71077" x="7794625" y="6694488"/>
          <p14:tracePt t="71078" x="7753350" y="6694488"/>
          <p14:tracePt t="71081" x="7726363" y="6694488"/>
          <p14:tracePt t="71082" x="7699375" y="6694488"/>
          <p14:tracePt t="71083" x="7685088" y="6694488"/>
          <p14:tracePt t="71084" x="7672388" y="6694488"/>
          <p14:tracePt t="71085" x="7658100" y="6694488"/>
          <p14:tracePt t="71086" x="7616825" y="6694488"/>
          <p14:tracePt t="71088" x="7604125" y="6694488"/>
          <p14:tracePt t="71089" x="7589838" y="6680200"/>
          <p14:tracePt t="71090" x="7575550" y="6680200"/>
          <p14:tracePt t="71092" x="7548563" y="6680200"/>
          <p14:tracePt t="71093" x="7534275" y="6680200"/>
          <p14:tracePt t="71093" x="7521575" y="6680200"/>
          <p14:tracePt t="71094" x="7521575" y="6667500"/>
          <p14:tracePt t="71096" x="7507288" y="6667500"/>
          <p14:tracePt t="71097" x="7494588" y="6667500"/>
          <p14:tracePt t="71098" x="7480300" y="6667500"/>
          <p14:tracePt t="71101" x="7466013" y="6653213"/>
          <p14:tracePt t="71102" x="7453313" y="6653213"/>
          <p14:tracePt t="71105" x="7439025" y="6653213"/>
          <p14:tracePt t="71107" x="7439025" y="6638925"/>
          <p14:tracePt t="71114" x="7439025" y="6626225"/>
          <p14:tracePt t="71120" x="7439025" y="6611938"/>
          <p14:tracePt t="71121" x="7453313" y="6611938"/>
          <p14:tracePt t="71123" x="7453313" y="6597650"/>
          <p14:tracePt t="71125" x="7466013" y="6597650"/>
          <p14:tracePt t="71126" x="7466013" y="6584950"/>
          <p14:tracePt t="71128" x="7480300" y="6584950"/>
          <p14:tracePt t="71129" x="7480300" y="6570663"/>
          <p14:tracePt t="71131" x="7494588" y="6557963"/>
          <p14:tracePt t="71133" x="7507288" y="6543675"/>
          <p14:tracePt t="71134" x="7521575" y="6543675"/>
          <p14:tracePt t="71135" x="7521575" y="6529388"/>
          <p14:tracePt t="71136" x="7534275" y="6529388"/>
          <p14:tracePt t="71137" x="7548563" y="6529388"/>
          <p14:tracePt t="71140" x="7575550" y="6502400"/>
          <p14:tracePt t="71141" x="7589838" y="6502400"/>
          <p14:tracePt t="71142" x="7589838" y="6489700"/>
          <p14:tracePt t="71143" x="7616825" y="6489700"/>
          <p14:tracePt t="71145" x="7643813" y="6475413"/>
          <p14:tracePt t="71146" x="7658100" y="6461125"/>
          <p14:tracePt t="71148" x="7685088" y="6448425"/>
          <p14:tracePt t="71149" x="7699375" y="6448425"/>
          <p14:tracePt t="71151" x="7740650" y="6434138"/>
          <p14:tracePt t="71152" x="7753350" y="6421438"/>
          <p14:tracePt t="71153" x="7794625" y="6421438"/>
          <p14:tracePt t="71156" x="7835900" y="6407150"/>
          <p14:tracePt t="71158" x="7889875" y="6392863"/>
          <p14:tracePt t="71159" x="7916863" y="6380163"/>
          <p14:tracePt t="71160" x="7931150" y="6380163"/>
          <p14:tracePt t="71161" x="7958138" y="6380163"/>
          <p14:tracePt t="71164" x="7999413" y="6365875"/>
          <p14:tracePt t="71165" x="8013700" y="6365875"/>
          <p14:tracePt t="71167" x="8054975" y="6353175"/>
          <p14:tracePt t="71168" x="8081963" y="6353175"/>
          <p14:tracePt t="71170" x="8123238" y="6353175"/>
          <p14:tracePt t="71173" x="8177213" y="6338888"/>
          <p14:tracePt t="71174" x="8218488" y="6338888"/>
          <p14:tracePt t="71176" x="8245475" y="6338888"/>
          <p14:tracePt t="71177" x="8259763" y="6338888"/>
          <p14:tracePt t="71178" x="8272463" y="6338888"/>
          <p14:tracePt t="71179" x="8299450" y="6338888"/>
          <p14:tracePt t="71180" x="8328025" y="6338888"/>
          <p14:tracePt t="71181" x="8340725" y="6338888"/>
          <p14:tracePt t="71183" x="8355013" y="6338888"/>
          <p14:tracePt t="71184" x="8396288" y="6338888"/>
          <p14:tracePt t="71185" x="8408988" y="6338888"/>
          <p14:tracePt t="71187" x="8423275" y="6338888"/>
          <p14:tracePt t="71189" x="8450263" y="6338888"/>
          <p14:tracePt t="71191" x="8464550" y="6353175"/>
          <p14:tracePt t="71192" x="8491538" y="6353175"/>
          <p14:tracePt t="71194" x="8505825" y="6353175"/>
          <p14:tracePt t="71195" x="8505825" y="6365875"/>
          <p14:tracePt t="71196" x="8518525" y="6365875"/>
          <p14:tracePt t="71199" x="8532813" y="6380163"/>
          <p14:tracePt t="71203" x="8532813" y="6392863"/>
          <p14:tracePt t="71207" x="8532813" y="6407150"/>
          <p14:tracePt t="71211" x="8532813" y="6421438"/>
          <p14:tracePt t="71215" x="8518525" y="6421438"/>
          <p14:tracePt t="71216" x="8518525" y="6434138"/>
          <p14:tracePt t="71219" x="8518525" y="6448425"/>
          <p14:tracePt t="71222" x="8505825" y="6461125"/>
          <p14:tracePt t="71224" x="8505825" y="6475413"/>
          <p14:tracePt t="71227" x="8491538" y="6489700"/>
          <p14:tracePt t="71231" x="8477250" y="6502400"/>
          <p14:tracePt t="71233" x="8477250" y="6516688"/>
          <p14:tracePt t="71234" x="8464550" y="6516688"/>
          <p14:tracePt t="71236" x="8464550" y="6529388"/>
          <p14:tracePt t="71239" x="8450263" y="6543675"/>
          <p14:tracePt t="71241" x="8437563" y="6557963"/>
          <p14:tracePt t="71243" x="8437563" y="6570663"/>
          <p14:tracePt t="71244" x="8423275" y="6570663"/>
          <p14:tracePt t="71247" x="8408988" y="6584950"/>
          <p14:tracePt t="71249" x="8396288" y="6597650"/>
          <p14:tracePt t="71251" x="8396288" y="6611938"/>
          <p14:tracePt t="71253" x="8382000" y="6611938"/>
          <p14:tracePt t="71255" x="8367713" y="6626225"/>
          <p14:tracePt t="71257" x="8355013" y="6638925"/>
          <p14:tracePt t="71260" x="8340725" y="6653213"/>
          <p14:tracePt t="71264" x="8313738" y="6667500"/>
          <p14:tracePt t="71267" x="8299450" y="6680200"/>
          <p14:tracePt t="71272" x="8272463" y="6694488"/>
          <p14:tracePt t="71274" x="8259763" y="6694488"/>
          <p14:tracePt t="71276" x="8259763" y="6707188"/>
          <p14:tracePt t="71277" x="8245475" y="6707188"/>
          <p14:tracePt t="71278" x="8231188" y="6707188"/>
          <p14:tracePt t="71281" x="8218488" y="6707188"/>
          <p14:tracePt t="71283" x="8204200" y="6721475"/>
          <p14:tracePt t="71284" x="8191500" y="6721475"/>
          <p14:tracePt t="71286" x="8177213" y="6721475"/>
          <p14:tracePt t="71289" x="8162925" y="6721475"/>
          <p14:tracePt t="71291" x="8150225" y="6721475"/>
          <p14:tracePt t="71293" x="8135938" y="6735763"/>
          <p14:tracePt t="71296" x="8123238" y="6735763"/>
          <p14:tracePt t="71298" x="8108950" y="6735763"/>
          <p14:tracePt t="71300" x="8094663" y="6735763"/>
          <p14:tracePt t="71302" x="8081963" y="6735763"/>
          <p14:tracePt t="71303" x="8067675" y="6735763"/>
          <p14:tracePt t="71306" x="8054975" y="6735763"/>
          <p14:tracePt t="71308" x="8040688" y="6735763"/>
          <p14:tracePt t="71309" x="8026400" y="6735763"/>
          <p14:tracePt t="71310" x="8013700" y="6735763"/>
          <p14:tracePt t="71312" x="7999413" y="6735763"/>
          <p14:tracePt t="71313" x="7986713" y="6735763"/>
          <p14:tracePt t="71315" x="7972425" y="6735763"/>
          <p14:tracePt t="71317" x="7958138" y="6735763"/>
          <p14:tracePt t="71318" x="7945438" y="6735763"/>
          <p14:tracePt t="71320" x="7931150" y="6735763"/>
          <p14:tracePt t="71322" x="7904163" y="6735763"/>
          <p14:tracePt t="71324" x="7889875" y="6735763"/>
          <p14:tracePt t="71325" x="7862888" y="6735763"/>
          <p14:tracePt t="71327" x="7848600" y="6735763"/>
          <p14:tracePt t="71329" x="7835900" y="6735763"/>
          <p14:tracePt t="71331" x="7808913" y="6721475"/>
          <p14:tracePt t="71333" x="7794625" y="6721475"/>
          <p14:tracePt t="71334" x="7780338" y="6721475"/>
          <p14:tracePt t="71336" x="7753350" y="6721475"/>
          <p14:tracePt t="71339" x="7740650" y="6721475"/>
          <p14:tracePt t="71340" x="7712075" y="6721475"/>
          <p14:tracePt t="71343" x="7699375" y="6721475"/>
          <p14:tracePt t="71345" x="7699375" y="6707188"/>
          <p14:tracePt t="71346" x="7685088" y="6707188"/>
          <p14:tracePt t="71348" x="7672388" y="6707188"/>
          <p14:tracePt t="71350" x="7658100" y="6707188"/>
          <p14:tracePt t="71354" x="7643813" y="6707188"/>
          <p14:tracePt t="71359" x="7631113" y="6707188"/>
          <p14:tracePt t="71369" x="7631113" y="6694488"/>
          <p14:tracePt t="71383" x="7643813" y="6694488"/>
          <p14:tracePt t="71387" x="7643813" y="6680200"/>
          <p14:tracePt t="71390" x="7658100" y="6680200"/>
          <p14:tracePt t="71395" x="7672388" y="6680200"/>
          <p14:tracePt t="71398" x="7685088" y="6680200"/>
          <p14:tracePt t="71400" x="7685088" y="6667500"/>
          <p14:tracePt t="71403" x="7699375" y="6667500"/>
          <p14:tracePt t="71408" x="7712075" y="6667500"/>
          <p14:tracePt t="71410" x="7726363" y="6653213"/>
          <p14:tracePt t="71414" x="7740650" y="6653213"/>
          <p14:tracePt t="71416" x="7753350" y="6653213"/>
          <p14:tracePt t="71417" x="7753350" y="6638925"/>
          <p14:tracePt t="71418" x="7767638" y="6638925"/>
          <p14:tracePt t="71420" x="7780338" y="6638925"/>
          <p14:tracePt t="71422" x="7808913" y="6638925"/>
          <p14:tracePt t="71424" x="7821613" y="6626225"/>
          <p14:tracePt t="71425" x="7848600" y="6626225"/>
          <p14:tracePt t="71428" x="7862888" y="6626225"/>
          <p14:tracePt t="71430" x="7904163" y="6611938"/>
          <p14:tracePt t="71433" x="7916863" y="6611938"/>
          <p14:tracePt t="71434" x="7945438" y="6597650"/>
          <p14:tracePt t="71436" x="7958138" y="6597650"/>
          <p14:tracePt t="71437" x="7972425" y="6597650"/>
          <p14:tracePt t="71439" x="7999413" y="6597650"/>
          <p14:tracePt t="71440" x="8026400" y="6597650"/>
          <p14:tracePt t="71442" x="8054975" y="6597650"/>
          <p14:tracePt t="71443" x="8054975" y="6584950"/>
          <p14:tracePt t="71445" x="8094663" y="6584950"/>
          <p14:tracePt t="71446" x="8108950" y="6584950"/>
          <p14:tracePt t="71447" x="8123238" y="6584950"/>
          <p14:tracePt t="71448" x="8135938" y="6584950"/>
          <p14:tracePt t="71449" x="8177213" y="6584950"/>
          <p14:tracePt t="71450" x="8191500" y="6584950"/>
          <p14:tracePt t="71451" x="8204200" y="6584950"/>
          <p14:tracePt t="71452" x="8218488" y="6584950"/>
          <p14:tracePt t="71454" x="8231188" y="6584950"/>
          <p14:tracePt t="71455" x="8245475" y="6584950"/>
          <p14:tracePt t="71456" x="8259763" y="6584950"/>
          <p14:tracePt t="71457" x="8272463" y="6584950"/>
          <p14:tracePt t="71458" x="8286750" y="6584950"/>
          <p14:tracePt t="71459" x="8299450" y="6584950"/>
          <p14:tracePt t="71460" x="8313738" y="6584950"/>
          <p14:tracePt t="71461" x="8340725" y="6584950"/>
          <p14:tracePt t="71464" x="8367713" y="6597650"/>
          <p14:tracePt t="71466" x="8382000" y="6597650"/>
          <p14:tracePt t="71468" x="8408988" y="6597650"/>
          <p14:tracePt t="71469" x="8408988" y="6611938"/>
          <p14:tracePt t="71474" x="8423275" y="6611938"/>
          <p14:tracePt t="71485" x="8423275" y="6626225"/>
          <p14:tracePt t="71493" x="8423275" y="6638925"/>
          <p14:tracePt t="71496" x="8423275" y="6653213"/>
          <p14:tracePt t="71501" x="8408988" y="6653213"/>
          <p14:tracePt t="71504" x="8408988" y="6667500"/>
          <p14:tracePt t="71509" x="8396288" y="6667500"/>
          <p14:tracePt t="71510" x="8396288" y="6680200"/>
          <p14:tracePt t="71514" x="8396288" y="6694488"/>
          <p14:tracePt t="71516" x="8382000" y="6694488"/>
          <p14:tracePt t="71518" x="8382000" y="6707188"/>
          <p14:tracePt t="71521" x="8382000" y="6721475"/>
          <p14:tracePt t="71523" x="8367713" y="6721475"/>
          <p14:tracePt t="71525" x="8367713" y="6735763"/>
          <p14:tracePt t="71529" x="8355013" y="6748463"/>
          <p14:tracePt t="71533" x="8340725" y="6762750"/>
          <p14:tracePt t="71536" x="8328025" y="6762750"/>
          <p14:tracePt t="71537" x="8328025" y="6775450"/>
          <p14:tracePt t="71539" x="8313738" y="6775450"/>
          <p14:tracePt t="71540" x="8299450" y="6789738"/>
          <p14:tracePt t="71542" x="8286750" y="6789738"/>
          <p14:tracePt t="71543" x="8272463" y="6789738"/>
          <p14:tracePt t="71545" x="8259763" y="6804025"/>
          <p14:tracePt t="71547" x="8245475" y="6804025"/>
          <p14:tracePt t="71548" x="8231188" y="6804025"/>
          <p14:tracePt t="71549" x="8218488" y="6816725"/>
          <p14:tracePt t="71550" x="8204200" y="6816725"/>
          <p14:tracePt t="71551" x="8191500" y="6816725"/>
          <p14:tracePt t="71554" x="8177213" y="6831013"/>
          <p14:tracePt t="71556" x="8150225" y="6831013"/>
          <p14:tracePt t="71557" x="8135938" y="6831013"/>
          <p14:tracePt t="71559" x="8123238" y="6843713"/>
          <p14:tracePt t="71560" x="8108950" y="6843713"/>
          <p14:tracePt t="71562" x="8094663" y="6843713"/>
          <p14:tracePt t="71564" x="8054975" y="6843713"/>
          <p14:tracePt t="71567" x="8026400" y="6843713"/>
          <p14:tracePt t="71568" x="8013700" y="6843713"/>
          <p14:tracePt t="71590" x="7808913" y="6843713"/>
          <p14:tracePt t="71592" x="7794625" y="6843713"/>
          <p14:tracePt t="71593" x="7794625" y="6831013"/>
          <p14:tracePt t="71594" x="7780338" y="6831013"/>
          <p14:tracePt t="71597" x="7780338" y="6816725"/>
          <p14:tracePt t="71598" x="7767638" y="6816725"/>
          <p14:tracePt t="71602" x="7767638" y="6804025"/>
          <p14:tracePt t="71604" x="7753350" y="6804025"/>
          <p14:tracePt t="71608" x="7753350" y="6789738"/>
          <p14:tracePt t="71611" x="7753350" y="6775450"/>
          <p14:tracePt t="71615" x="7753350" y="6762750"/>
          <p14:tracePt t="71618" x="7753350" y="6748463"/>
          <p14:tracePt t="71620" x="7753350" y="6735763"/>
          <p14:tracePt t="71622" x="7753350" y="6721475"/>
          <p14:tracePt t="71623" x="7767638" y="6721475"/>
          <p14:tracePt t="71624" x="7767638" y="6707188"/>
          <p14:tracePt t="71626" x="7767638" y="6694488"/>
          <p14:tracePt t="71629" x="7767638" y="6680200"/>
          <p14:tracePt t="71631" x="7780338" y="6667500"/>
          <p14:tracePt t="71633" x="7780338" y="6653213"/>
          <p14:tracePt t="71635" x="7794625" y="6638925"/>
          <p14:tracePt t="71636" x="7794625" y="6626225"/>
          <p14:tracePt t="71638" x="7808913" y="6611938"/>
          <p14:tracePt t="71641" x="7821613" y="6597650"/>
          <p14:tracePt t="71643" x="7821613" y="6584950"/>
          <p14:tracePt t="71644" x="7835900" y="6584950"/>
          <p14:tracePt t="71645" x="7848600" y="6570663"/>
          <p14:tracePt t="71647" x="7862888" y="6557963"/>
          <p14:tracePt t="71650" x="7877175" y="6543675"/>
          <p14:tracePt t="71651" x="7904163" y="6529388"/>
          <p14:tracePt t="71654" x="7916863" y="6516688"/>
          <p14:tracePt t="71655" x="7931150" y="6516688"/>
          <p14:tracePt t="71657" x="7945438" y="6502400"/>
          <p14:tracePt t="71658" x="7958138" y="6502400"/>
          <p14:tracePt t="71660" x="7972425" y="6489700"/>
          <p14:tracePt t="71661" x="7986713" y="6489700"/>
          <p14:tracePt t="71662" x="7999413" y="6475413"/>
          <p14:tracePt t="71664" x="8013700" y="6475413"/>
          <p14:tracePt t="71665" x="8040688" y="6461125"/>
          <p14:tracePt t="71667" x="8054975" y="6461125"/>
          <p14:tracePt t="71669" x="8067675" y="6461125"/>
          <p14:tracePt t="71670" x="8081963" y="6448425"/>
          <p14:tracePt t="71672" x="8094663" y="6448425"/>
          <p14:tracePt t="71674" x="8108950" y="6434138"/>
          <p14:tracePt t="71675" x="8123238" y="6434138"/>
          <p14:tracePt t="71676" x="8135938" y="6434138"/>
          <p14:tracePt t="71677" x="8150225" y="6421438"/>
          <p14:tracePt t="71678" x="8162925" y="6421438"/>
          <p14:tracePt t="71681" x="8177213" y="6407150"/>
          <p14:tracePt t="71683" x="8191500" y="6407150"/>
          <p14:tracePt t="71685" x="8204200" y="6407150"/>
          <p14:tracePt t="71686" x="8218488" y="6407150"/>
          <p14:tracePt t="71687" x="8218488" y="6392863"/>
          <p14:tracePt t="71689" x="8231188" y="6392863"/>
          <p14:tracePt t="71691" x="8245475" y="6392863"/>
          <p14:tracePt t="71693" x="8259763" y="6392863"/>
          <p14:tracePt t="71697" x="8272463" y="6380163"/>
          <p14:tracePt t="71699" x="8286750" y="6380163"/>
          <p14:tracePt t="71703" x="8299450" y="6380163"/>
          <p14:tracePt t="71725" x="8313738" y="6380163"/>
          <p14:tracePt t="71747" x="8328025" y="6380163"/>
          <p14:tracePt t="71775" x="8328025" y="6365875"/>
          <p14:tracePt t="71782" x="8340725" y="6365875"/>
          <p14:tracePt t="71785" x="8340725" y="6353175"/>
          <p14:tracePt t="71788" x="8340725" y="6338888"/>
          <p14:tracePt t="71792" x="8355013" y="6338888"/>
          <p14:tracePt t="71793" x="8355013" y="6324600"/>
          <p14:tracePt t="71796" x="8355013" y="6311900"/>
          <p14:tracePt t="71798" x="8367713" y="6297613"/>
          <p14:tracePt t="71801" x="8367713" y="6284913"/>
          <p14:tracePt t="71802" x="8382000" y="6270625"/>
          <p14:tracePt t="71806" x="8396288" y="6256338"/>
          <p14:tracePt t="71807" x="8396288" y="6243638"/>
          <p14:tracePt t="71810" x="8408988" y="6229350"/>
          <p14:tracePt t="71812" x="8408988" y="6216650"/>
          <p14:tracePt t="71814" x="8437563" y="6202363"/>
          <p14:tracePt t="71816" x="8437563" y="6188075"/>
          <p14:tracePt t="71818" x="8450263" y="6175375"/>
          <p14:tracePt t="71820" x="8464550" y="6161088"/>
          <p14:tracePt t="71822" x="8477250" y="6148388"/>
          <p14:tracePt t="71824" x="8491538" y="6134100"/>
          <p14:tracePt t="71826" x="8505825" y="6119813"/>
          <p14:tracePt t="71828" x="8518525" y="6119813"/>
          <p14:tracePt t="71829" x="8518525" y="6107113"/>
          <p14:tracePt t="71831" x="8532813" y="6092825"/>
          <p14:tracePt t="71832" x="8545513" y="6078538"/>
          <p14:tracePt t="71835" x="8559800" y="6065838"/>
          <p14:tracePt t="71837" x="8574088" y="6065838"/>
          <p14:tracePt t="71839" x="8586788" y="6051550"/>
          <p14:tracePt t="71841" x="8601075" y="6051550"/>
          <p14:tracePt t="71842" x="8601075" y="6038850"/>
          <p14:tracePt t="71844" x="8613775" y="6038850"/>
          <p14:tracePt t="71845" x="8628063" y="6038850"/>
          <p14:tracePt t="71847" x="8628063" y="6024563"/>
          <p14:tracePt t="71850" x="8642350" y="6024563"/>
          <p14:tracePt t="71852" x="8642350" y="6010275"/>
          <p14:tracePt t="71854" x="8655050" y="6010275"/>
          <p14:tracePt t="71857" x="8655050" y="5997575"/>
          <p14:tracePt t="71859" x="8669338" y="5997575"/>
          <p14:tracePt t="71862" x="8682038" y="5983288"/>
          <p14:tracePt t="71865" x="8682038" y="5970588"/>
          <p14:tracePt t="71866" x="8696325" y="5970588"/>
          <p14:tracePt t="71869" x="8696325" y="5956300"/>
          <p14:tracePt t="71872" x="8710613" y="5956300"/>
          <p14:tracePt t="71874" x="8710613" y="5942013"/>
          <p14:tracePt t="71875" x="8723313" y="5942013"/>
          <p14:tracePt t="71877" x="8723313" y="5929313"/>
          <p14:tracePt t="71879" x="8737600" y="5929313"/>
          <p14:tracePt t="71882" x="8737600" y="5915025"/>
          <p14:tracePt t="71883" x="8750300" y="5915025"/>
          <p14:tracePt t="71885" x="8750300" y="5902325"/>
          <p14:tracePt t="71886" x="8764588" y="5902325"/>
          <p14:tracePt t="71887" x="8764588" y="5888038"/>
          <p14:tracePt t="71889" x="8778875" y="5873750"/>
          <p14:tracePt t="71892" x="8791575" y="5861050"/>
          <p14:tracePt t="71894" x="8805863" y="5846763"/>
          <p14:tracePt t="71896" x="8818563" y="5834063"/>
          <p14:tracePt t="71898" x="8832850" y="5819775"/>
          <p14:tracePt t="71900" x="8847138" y="5805488"/>
          <p14:tracePt t="71902" x="8859838" y="5805488"/>
          <p14:tracePt t="71903" x="8859838" y="5792788"/>
          <p14:tracePt t="71904" x="8874125" y="5778500"/>
          <p14:tracePt t="71906" x="8888413" y="5765800"/>
          <p14:tracePt t="71908" x="8915400" y="5751513"/>
          <p14:tracePt t="71909" x="8915400" y="5737225"/>
          <p14:tracePt t="71910" x="8928100" y="5737225"/>
          <p14:tracePt t="71912" x="8942388" y="5710238"/>
          <p14:tracePt t="71914" x="8969375" y="5697538"/>
          <p14:tracePt t="71915" x="8983663" y="5683250"/>
          <p14:tracePt t="71916" x="8996363" y="5668963"/>
          <p14:tracePt t="71917" x="9010650" y="5641975"/>
          <p14:tracePt t="71918" x="9024938" y="5641975"/>
          <p14:tracePt t="71920" x="9037638" y="5627688"/>
          <p14:tracePt t="71922" x="9064625" y="5614988"/>
          <p14:tracePt t="71924" x="9093200" y="5600700"/>
          <p14:tracePt t="71925" x="9093200" y="5588000"/>
          <p14:tracePt t="71926" x="9105900" y="5573713"/>
          <p14:tracePt t="71927" x="9120188" y="5559425"/>
          <p14:tracePt t="71928" x="9147175" y="5546725"/>
          <p14:tracePt t="71930" x="9161463" y="5532438"/>
          <p14:tracePt t="71931" x="9174163" y="5519738"/>
          <p14:tracePt t="71933" x="9201150" y="5505450"/>
          <p14:tracePt t="71935" x="9229725" y="5491163"/>
          <p14:tracePt t="71936" x="9242425" y="5464175"/>
          <p14:tracePt t="71939" x="9271000" y="5451475"/>
          <p14:tracePt t="71941" x="9297988" y="5422900"/>
          <p14:tracePt t="71942" x="9310688" y="5422900"/>
          <p14:tracePt t="71944" x="9339263" y="5395913"/>
          <p14:tracePt t="71945" x="9351963" y="5395913"/>
          <p14:tracePt t="71946" x="9366250" y="5383213"/>
          <p14:tracePt t="71947" x="9378950" y="5368925"/>
          <p14:tracePt t="71949" x="9407525" y="5354638"/>
          <p14:tracePt t="71950" x="9420225" y="5341938"/>
          <p14:tracePt t="71950" x="9434513" y="5341938"/>
          <p14:tracePt t="71952" x="9447213" y="5327650"/>
          <p14:tracePt t="71953" x="9461500" y="5314950"/>
          <p14:tracePt t="71954" x="9475788" y="5314950"/>
          <p14:tracePt t="71955" x="9488488" y="5286375"/>
          <p14:tracePt t="71957" x="9502775" y="5273675"/>
          <p14:tracePt t="71958" x="9515475" y="5273675"/>
          <p14:tracePt t="71960" x="9544050" y="5259388"/>
          <p14:tracePt t="71961" x="9556750" y="5246688"/>
          <p14:tracePt t="71961" x="9571038" y="5232400"/>
          <p14:tracePt t="71963" x="9598025" y="5218113"/>
          <p14:tracePt t="71966" x="9612313" y="5205413"/>
          <p14:tracePt t="71967" x="9625013" y="5191125"/>
          <p14:tracePt t="71969" x="9652000" y="5178425"/>
          <p14:tracePt t="71971" x="9666288" y="5178425"/>
          <p14:tracePt t="71972" x="9693275" y="5149850"/>
          <p14:tracePt t="71973" x="9707563" y="5149850"/>
          <p14:tracePt t="71974" x="9721850" y="5137150"/>
          <p14:tracePt t="71975" x="9734550" y="5108575"/>
          <p14:tracePt t="71976" x="9761538" y="5108575"/>
          <p14:tracePt t="71977" x="9761538" y="5095875"/>
          <p14:tracePt t="71978" x="9775825" y="5081588"/>
          <p14:tracePt t="71980" x="9802813" y="5081588"/>
          <p14:tracePt t="71981" x="9802813" y="5068888"/>
          <p14:tracePt t="71982" x="9844088" y="5054600"/>
          <p14:tracePt t="71984" x="9858375" y="5040313"/>
          <p14:tracePt t="71985" x="9871075" y="5027613"/>
          <p14:tracePt t="71987" x="9898063" y="5000625"/>
          <p14:tracePt t="71990" x="9939338" y="4972050"/>
          <p14:tracePt t="71991" x="9953625" y="4959350"/>
          <p14:tracePt t="71992" x="9994900" y="4945063"/>
          <p14:tracePt t="71994" x="10007600" y="4932363"/>
          <p14:tracePt t="71995" x="10021888" y="4918075"/>
          <p14:tracePt t="71997" x="10048875" y="4891088"/>
          <p14:tracePt t="71998" x="10090150" y="4864100"/>
          <p14:tracePt t="72001" x="10117138" y="4822825"/>
          <p14:tracePt t="72002" x="10158413" y="4795838"/>
          <p14:tracePt t="72004" x="10172700" y="4781550"/>
          <p14:tracePt t="72005" x="10212388" y="4740275"/>
          <p14:tracePt t="72007" x="10240963" y="4727575"/>
          <p14:tracePt t="72008" x="10267950" y="4686300"/>
          <p14:tracePt t="72009" x="10294938" y="4672013"/>
          <p14:tracePt t="72011" x="10309225" y="4659313"/>
          <p14:tracePt t="72012" x="10321925" y="4645025"/>
          <p14:tracePt t="72014" x="10363200" y="4618038"/>
          <p14:tracePt t="72015" x="10377488" y="4603750"/>
          <p14:tracePt t="72016" x="10417175" y="4562475"/>
          <p14:tracePt t="72017" x="10431463" y="4549775"/>
          <p14:tracePt t="72018" x="10458450" y="4535488"/>
          <p14:tracePt t="72019" x="10472738" y="4521200"/>
          <p14:tracePt t="72021" x="10485438" y="4508500"/>
          <p14:tracePt t="72022" x="10499725" y="4494213"/>
          <p14:tracePt t="72023" x="10541000" y="4452938"/>
          <p14:tracePt t="72024" x="10555288" y="4440238"/>
          <p14:tracePt t="72025" x="10582275" y="4425950"/>
          <p14:tracePt t="72027" x="10594975" y="4413250"/>
          <p14:tracePt t="72028" x="10623550" y="4384675"/>
          <p14:tracePt t="72030" x="10636250" y="4357688"/>
          <p14:tracePt t="72031" x="10663238" y="4344988"/>
          <p14:tracePt t="72032" x="10677525" y="4330700"/>
          <p14:tracePt t="72034" x="10704513" y="4289425"/>
          <p14:tracePt t="72036" x="10731500" y="4262438"/>
          <p14:tracePt t="72037" x="10760075" y="4248150"/>
          <p14:tracePt t="72039" x="10787063" y="4208463"/>
          <p14:tracePt t="72040" x="10799763" y="4194175"/>
          <p14:tracePt t="72041" x="10828338" y="4167188"/>
          <p14:tracePt t="72042" x="10855325" y="4125913"/>
          <p14:tracePt t="72044" x="10882313" y="4111625"/>
          <p14:tracePt t="72045" x="10896600" y="4084638"/>
          <p14:tracePt t="72049" x="10977563" y="4002088"/>
          <p14:tracePt t="72050" x="10991850" y="3989388"/>
          <p14:tracePt t="72053" x="11033125" y="3921125"/>
          <p14:tracePt t="72055" x="11074400" y="3879850"/>
          <p14:tracePt t="72056" x="11101388" y="3838575"/>
          <p14:tracePt t="72058" x="11114088" y="3825875"/>
          <p14:tracePt t="72059" x="11155363" y="3784600"/>
          <p14:tracePt t="72060" x="11169650" y="3757613"/>
          <p14:tracePt t="72062" x="11182350" y="3743325"/>
          <p14:tracePt t="72064" x="11210925" y="3702050"/>
          <p14:tracePt t="72066" x="11264900" y="3648075"/>
          <p14:tracePt t="72069" x="11291888" y="3606800"/>
          <p14:tracePt t="72070" x="11318875" y="3592513"/>
          <p14:tracePt t="72072" x="11347450" y="3551238"/>
          <p14:tracePt t="72074" x="11388725" y="3524250"/>
          <p14:tracePt t="72075" x="11415713" y="3482975"/>
          <p14:tracePt t="72077" x="11428413" y="3470275"/>
          <p14:tracePt t="72078" x="11456988" y="3455988"/>
          <p14:tracePt t="72080" x="11483975" y="3414713"/>
          <p14:tracePt t="72081" x="11525250" y="3375025"/>
          <p14:tracePt t="72083" x="11537950" y="3360738"/>
          <p14:tracePt t="72084" x="11564938" y="3333750"/>
          <p14:tracePt t="72085" x="11579225" y="3319463"/>
          <p14:tracePt t="72086" x="11606213" y="3306763"/>
          <p14:tracePt t="72087" x="11620500" y="3278188"/>
          <p14:tracePt t="72089" x="11661775" y="3238500"/>
          <p14:tracePt t="72090" x="11701463" y="3197225"/>
          <p14:tracePt t="72091" x="11730038" y="3182938"/>
          <p14:tracePt t="72092" x="11757025" y="3155950"/>
          <p14:tracePt t="72093" x="11771313" y="3128963"/>
          <p14:tracePt t="72094" x="11798300" y="3114675"/>
          <p14:tracePt t="72097" x="11852275" y="3060700"/>
          <p14:tracePt t="72098" x="11893550" y="3019425"/>
          <p14:tracePt t="72100" x="11920538" y="3005138"/>
          <p14:tracePt t="72101" x="11947525" y="2978150"/>
          <p14:tracePt t="72102" x="12003088" y="2936875"/>
          <p14:tracePt t="72103" x="12030075" y="2909888"/>
          <p14:tracePt t="72105" x="12044363" y="2895600"/>
          <p14:tracePt t="72106" x="12071350" y="2868613"/>
          <p14:tracePt t="72107" x="12125325" y="2827338"/>
          <p14:tracePt t="72108" x="12152313" y="2814638"/>
          <p14:tracePt t="72109" x="12180888" y="2787650"/>
        </p14:tracePtLst>
      </p14:laserTraceLst>
    </p:ext>
  </p:extLst>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F897D68D-F78A-4DEF-AF07-6ED61D9C0A04}"/>
              </a:ext>
            </a:extLst>
          </p:cNvPr>
          <p:cNvGraphicFramePr>
            <a:graphicFrameLocks noChangeAspect="1"/>
          </p:cNvGraphicFramePr>
          <p:nvPr>
            <p:custDataLst>
              <p:tags r:id="rId1"/>
            </p:custDataLst>
            <p:extLst>
              <p:ext uri="{D42A27DB-BD31-4B8C-83A1-F6EECF244321}">
                <p14:modId xmlns:p14="http://schemas.microsoft.com/office/powerpoint/2010/main" val="15413452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129" imgH="129" progId="TCLayout.ActiveDocument.1">
                  <p:embed/>
                </p:oleObj>
              </mc:Choice>
              <mc:Fallback>
                <p:oleObj name="think-cell Slide" r:id="rId4" imgW="129" imgH="129" progId="TCLayout.ActiveDocument.1">
                  <p:embed/>
                  <p:pic>
                    <p:nvPicPr>
                      <p:cNvPr id="5" name="Object 4" hidden="1">
                        <a:extLst>
                          <a:ext uri="{FF2B5EF4-FFF2-40B4-BE49-F238E27FC236}">
                            <a16:creationId xmlns:a16="http://schemas.microsoft.com/office/drawing/2014/main" id="{F897D68D-F78A-4DEF-AF07-6ED61D9C0A04}"/>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4" name="Picture 3">
            <a:hlinkHover r:id="rId6" action="ppaction://hlinksldjump"/>
            <a:extLst>
              <a:ext uri="{FF2B5EF4-FFF2-40B4-BE49-F238E27FC236}">
                <a16:creationId xmlns:a16="http://schemas.microsoft.com/office/drawing/2014/main" id="{E7DA4D37-339D-4632-B44C-AE5E9D326F9D}"/>
              </a:ext>
            </a:extLst>
          </p:cNvPr>
          <p:cNvPicPr>
            <a:picLocks noGrp="1" noRot="1" noChangeAspect="1" noMove="1" noResize="1" noEditPoints="1" noAdjustHandles="1" noChangeArrowheads="1" noChangeShapeType="1" noCrop="1"/>
          </p:cNvPicPr>
          <p:nvPr/>
        </p:nvPicPr>
        <p:blipFill>
          <a:blip r:embed="rId7"/>
          <a:stretch>
            <a:fillRect/>
          </a:stretch>
        </p:blipFill>
        <p:spPr>
          <a:xfrm>
            <a:off x="1051" y="0"/>
            <a:ext cx="12186723" cy="6858000"/>
          </a:xfrm>
          <a:prstGeom prst="rect">
            <a:avLst/>
          </a:prstGeom>
        </p:spPr>
      </p:pic>
      <p:sp>
        <p:nvSpPr>
          <p:cNvPr id="10" name="Rectangle 9">
            <a:extLst>
              <a:ext uri="{FF2B5EF4-FFF2-40B4-BE49-F238E27FC236}">
                <a16:creationId xmlns:a16="http://schemas.microsoft.com/office/drawing/2014/main" id="{1EE99967-24ED-416D-A1EB-2EBDA5E13AC9}"/>
              </a:ext>
            </a:extLst>
          </p:cNvPr>
          <p:cNvSpPr/>
          <p:nvPr/>
        </p:nvSpPr>
        <p:spPr>
          <a:xfrm>
            <a:off x="693811" y="908720"/>
            <a:ext cx="1512168" cy="2448272"/>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hlinkClick r:id="rId8" action="ppaction://hlinksldjump"/>
            <a:extLst>
              <a:ext uri="{FF2B5EF4-FFF2-40B4-BE49-F238E27FC236}">
                <a16:creationId xmlns:a16="http://schemas.microsoft.com/office/drawing/2014/main" id="{191CBE3D-18FA-4781-9433-5C0B1E71D14A}"/>
              </a:ext>
            </a:extLst>
          </p:cNvPr>
          <p:cNvSpPr/>
          <p:nvPr/>
        </p:nvSpPr>
        <p:spPr>
          <a:xfrm>
            <a:off x="909836" y="1404256"/>
            <a:ext cx="1296143" cy="332656"/>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Oppaat – Laskurit - Tietokannat</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3" name="Rectangle 12">
            <a:hlinkClick r:id="rId9" action="ppaction://hlinksldjump"/>
            <a:extLst>
              <a:ext uri="{FF2B5EF4-FFF2-40B4-BE49-F238E27FC236}">
                <a16:creationId xmlns:a16="http://schemas.microsoft.com/office/drawing/2014/main" id="{6CF867EA-9C9E-4FAB-8A10-F00C5267DFB1}"/>
              </a:ext>
            </a:extLst>
          </p:cNvPr>
          <p:cNvSpPr/>
          <p:nvPr/>
        </p:nvSpPr>
        <p:spPr>
          <a:xfrm>
            <a:off x="1197867" y="1910720"/>
            <a:ext cx="100811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latin typeface="Georgia Pro Semibold" panose="02040702050405020303" pitchFamily="18" charset="0"/>
              </a:rPr>
              <a:t>Neuvonta &amp; vinkit</a:t>
            </a:r>
            <a:endParaRPr lang="fi-FI" sz="1000" dirty="0">
              <a:latin typeface="Georgia Pro Semibold" panose="02040702050405020303" pitchFamily="18" charset="0"/>
            </a:endParaRPr>
          </a:p>
        </p:txBody>
      </p:sp>
      <p:sp>
        <p:nvSpPr>
          <p:cNvPr id="14" name="Rectangle 13">
            <a:hlinkClick r:id="rId10" action="ppaction://hlinksldjump"/>
            <a:extLst>
              <a:ext uri="{FF2B5EF4-FFF2-40B4-BE49-F238E27FC236}">
                <a16:creationId xmlns:a16="http://schemas.microsoft.com/office/drawing/2014/main" id="{AED3AB90-3ECF-4892-9384-A52971AF5371}"/>
              </a:ext>
            </a:extLst>
          </p:cNvPr>
          <p:cNvSpPr/>
          <p:nvPr/>
        </p:nvSpPr>
        <p:spPr>
          <a:xfrm>
            <a:off x="981844" y="2413152"/>
            <a:ext cx="1224135"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latin typeface="Georgia Pro Semibold" panose="02040702050405020303" pitchFamily="18" charset="0"/>
              </a:rPr>
              <a:t>Asukasbarometrit &amp; muut kyselyt</a:t>
            </a:r>
            <a:endParaRPr lang="fi-FI" sz="1000" dirty="0">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E95298EC-91BE-434E-8B25-9606279A117E}"/>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750229" y="1465302"/>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41FB9CD7-9E0E-4CCC-93E4-251EF740E7F2}"/>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1118917" y="1961793"/>
            <a:ext cx="203238" cy="202431"/>
          </a:xfrm>
          <a:prstGeom prst="rect">
            <a:avLst/>
          </a:prstGeom>
        </p:spPr>
      </p:pic>
      <p:pic>
        <p:nvPicPr>
          <p:cNvPr id="20" name="Graphic 19" descr="Circle with left arrow with solid fill">
            <a:extLst>
              <a:ext uri="{FF2B5EF4-FFF2-40B4-BE49-F238E27FC236}">
                <a16:creationId xmlns:a16="http://schemas.microsoft.com/office/drawing/2014/main" id="{4CEB6CAE-84EB-446D-A076-DE36E64658EE}"/>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844220" y="2478264"/>
            <a:ext cx="203238" cy="202431"/>
          </a:xfrm>
          <a:prstGeom prst="rect">
            <a:avLst/>
          </a:prstGeom>
        </p:spPr>
      </p:pic>
      <p:sp>
        <p:nvSpPr>
          <p:cNvPr id="21" name="Rectangle 20">
            <a:extLst>
              <a:ext uri="{FF2B5EF4-FFF2-40B4-BE49-F238E27FC236}">
                <a16:creationId xmlns:a16="http://schemas.microsoft.com/office/drawing/2014/main" id="{BCF5C5E2-65F0-4D71-9038-7C1BA376A89F}"/>
              </a:ext>
            </a:extLst>
          </p:cNvPr>
          <p:cNvSpPr/>
          <p:nvPr/>
        </p:nvSpPr>
        <p:spPr>
          <a:xfrm>
            <a:off x="693811" y="1177218"/>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30083"/>
            <a:ext cx="10801201" cy="353342"/>
            <a:chOff x="693812" y="424121"/>
            <a:chExt cx="10801201" cy="353342"/>
          </a:xfrm>
        </p:grpSpPr>
        <p:sp>
          <p:nvSpPr>
            <p:cNvPr id="12" name="Rectangle 11">
              <a:extLst>
                <a:ext uri="{FF2B5EF4-FFF2-40B4-BE49-F238E27FC236}">
                  <a16:creationId xmlns:a16="http://schemas.microsoft.com/office/drawing/2014/main" id="{8E234D25-3583-4022-A934-DA0349C105BC}"/>
                </a:ext>
              </a:extLst>
            </p:cNvPr>
            <p:cNvSpPr/>
            <p:nvPr/>
          </p:nvSpPr>
          <p:spPr>
            <a:xfrm>
              <a:off x="693812" y="424121"/>
              <a:ext cx="1512168" cy="324354"/>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sp>
        <p:nvSpPr>
          <p:cNvPr id="22" name="Rectangle 21">
            <a:hlinkClick r:id="rId13" action="ppaction://hlinksldjump"/>
            <a:extLst>
              <a:ext uri="{FF2B5EF4-FFF2-40B4-BE49-F238E27FC236}">
                <a16:creationId xmlns:a16="http://schemas.microsoft.com/office/drawing/2014/main" id="{4C67E021-961C-4725-A6A0-73555D2BE036}"/>
              </a:ext>
            </a:extLst>
          </p:cNvPr>
          <p:cNvSpPr/>
          <p:nvPr/>
        </p:nvSpPr>
        <p:spPr>
          <a:xfrm>
            <a:off x="1197868" y="2912472"/>
            <a:ext cx="100811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latin typeface="Georgia Pro Semibold" panose="02040702050405020303" pitchFamily="18" charset="0"/>
              </a:rPr>
              <a:t>Maatalouden ilmastotoimet</a:t>
            </a:r>
            <a:endParaRPr lang="fi-FI" sz="1000" dirty="0">
              <a:latin typeface="Georgia Pro Semibold" panose="02040702050405020303" pitchFamily="18" charset="0"/>
            </a:endParaRPr>
          </a:p>
        </p:txBody>
      </p:sp>
      <p:pic>
        <p:nvPicPr>
          <p:cNvPr id="23" name="Graphic 22" descr="Circle with left arrow with solid fill">
            <a:extLst>
              <a:ext uri="{FF2B5EF4-FFF2-40B4-BE49-F238E27FC236}">
                <a16:creationId xmlns:a16="http://schemas.microsoft.com/office/drawing/2014/main" id="{14B7797D-C00E-49A6-B6EF-52D7E01CF9FB}"/>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1017298" y="2970689"/>
            <a:ext cx="203238" cy="202431"/>
          </a:xfrm>
          <a:prstGeom prst="rect">
            <a:avLst/>
          </a:prstGeom>
        </p:spPr>
      </p:pic>
    </p:spTree>
    <p:extLst>
      <p:ext uri="{BB962C8B-B14F-4D97-AF65-F5344CB8AC3E}">
        <p14:creationId xmlns:p14="http://schemas.microsoft.com/office/powerpoint/2010/main" val="6016956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7305999D-930D-4F37-84AB-F8AD7CE66887}"/>
              </a:ext>
            </a:extLst>
          </p:cNvPr>
          <p:cNvGraphicFramePr>
            <a:graphicFrameLocks noChangeAspect="1"/>
          </p:cNvGraphicFramePr>
          <p:nvPr>
            <p:custDataLst>
              <p:tags r:id="rId1"/>
            </p:custDataLst>
            <p:extLst>
              <p:ext uri="{D42A27DB-BD31-4B8C-83A1-F6EECF244321}">
                <p14:modId xmlns:p14="http://schemas.microsoft.com/office/powerpoint/2010/main" val="42935915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2" name="Object 1" hidden="1">
                        <a:extLst>
                          <a:ext uri="{FF2B5EF4-FFF2-40B4-BE49-F238E27FC236}">
                            <a16:creationId xmlns:a16="http://schemas.microsoft.com/office/drawing/2014/main" id="{7305999D-930D-4F37-84AB-F8AD7CE6688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2" name="Picture 21">
            <a:hlinkHover r:id="rId5" action="ppaction://hlinksldjump"/>
            <a:extLst>
              <a:ext uri="{FF2B5EF4-FFF2-40B4-BE49-F238E27FC236}">
                <a16:creationId xmlns:a16="http://schemas.microsoft.com/office/drawing/2014/main" id="{46C4BECD-E072-4FB0-A8CA-DABAD3135092}"/>
              </a:ext>
            </a:extLst>
          </p:cNvPr>
          <p:cNvPicPr>
            <a:picLocks noGrp="1" noRot="1" noChangeAspect="1" noMove="1" noResize="1" noEditPoints="1" noAdjustHandles="1" noChangeArrowheads="1" noChangeShapeType="1" noCrop="1"/>
          </p:cNvPicPr>
          <p:nvPr/>
        </p:nvPicPr>
        <p:blipFill>
          <a:blip r:embed="rId6"/>
          <a:stretch>
            <a:fillRect/>
          </a:stretch>
        </p:blipFill>
        <p:spPr>
          <a:xfrm>
            <a:off x="1051" y="0"/>
            <a:ext cx="12186723" cy="6858000"/>
          </a:xfrm>
          <a:prstGeom prst="rect">
            <a:avLst/>
          </a:prstGeom>
        </p:spPr>
      </p:pic>
      <p:sp>
        <p:nvSpPr>
          <p:cNvPr id="10" name="Rectangle 9">
            <a:extLst>
              <a:ext uri="{FF2B5EF4-FFF2-40B4-BE49-F238E27FC236}">
                <a16:creationId xmlns:a16="http://schemas.microsoft.com/office/drawing/2014/main" id="{643EF823-FA96-4288-939E-6683580DBE38}"/>
              </a:ext>
            </a:extLst>
          </p:cNvPr>
          <p:cNvSpPr/>
          <p:nvPr/>
        </p:nvSpPr>
        <p:spPr>
          <a:xfrm>
            <a:off x="3754793" y="908720"/>
            <a:ext cx="1512168" cy="1944216"/>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hlinkClick r:id="rId7" action="ppaction://hlinksldjump"/>
            <a:extLst>
              <a:ext uri="{FF2B5EF4-FFF2-40B4-BE49-F238E27FC236}">
                <a16:creationId xmlns:a16="http://schemas.microsoft.com/office/drawing/2014/main" id="{62D48335-5C28-4DC8-A62E-4833B7F6242A}"/>
              </a:ext>
            </a:extLst>
          </p:cNvPr>
          <p:cNvSpPr/>
          <p:nvPr/>
        </p:nvSpPr>
        <p:spPr>
          <a:xfrm>
            <a:off x="4258849" y="1404256"/>
            <a:ext cx="1008112" cy="332656"/>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Tilannekuva-analyysi</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3" name="Rectangle 12">
            <a:hlinkClick r:id="rId8" action="ppaction://hlinksldjump"/>
            <a:extLst>
              <a:ext uri="{FF2B5EF4-FFF2-40B4-BE49-F238E27FC236}">
                <a16:creationId xmlns:a16="http://schemas.microsoft.com/office/drawing/2014/main" id="{86D5A068-8ECD-42CD-BA51-AC7D833515B3}"/>
              </a:ext>
            </a:extLst>
          </p:cNvPr>
          <p:cNvSpPr/>
          <p:nvPr/>
        </p:nvSpPr>
        <p:spPr>
          <a:xfrm>
            <a:off x="4078189" y="1910720"/>
            <a:ext cx="118877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Teemahaastattelu-tutkimus</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CC8196E6-AF1E-4263-9F14-F7279E019E5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4122700" y="1479941"/>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6B313429-F7E6-4E11-A878-A35B953016E5}"/>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3934172" y="1975832"/>
            <a:ext cx="203238" cy="202431"/>
          </a:xfrm>
          <a:prstGeom prst="rect">
            <a:avLst/>
          </a:prstGeom>
        </p:spPr>
      </p:pic>
      <p:sp>
        <p:nvSpPr>
          <p:cNvPr id="21" name="Rectangle 20">
            <a:extLst>
              <a:ext uri="{FF2B5EF4-FFF2-40B4-BE49-F238E27FC236}">
                <a16:creationId xmlns:a16="http://schemas.microsoft.com/office/drawing/2014/main" id="{ACF240D9-C6DE-4461-A956-D2E49CDE3015}"/>
              </a:ext>
            </a:extLst>
          </p:cNvPr>
          <p:cNvSpPr/>
          <p:nvPr/>
        </p:nvSpPr>
        <p:spPr>
          <a:xfrm>
            <a:off x="3754793" y="1177218"/>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22065"/>
            <a:ext cx="10801201" cy="355605"/>
            <a:chOff x="693812" y="416103"/>
            <a:chExt cx="10801201" cy="355605"/>
          </a:xfrm>
        </p:grpSpPr>
        <p:sp>
          <p:nvSpPr>
            <p:cNvPr id="12" name="Rectangle 11">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56402" y="416103"/>
              <a:ext cx="1512168" cy="332656"/>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sp>
        <p:nvSpPr>
          <p:cNvPr id="23" name="Rectangle 22">
            <a:hlinkClick r:id="rId11" action="ppaction://hlinksldjump"/>
            <a:extLst>
              <a:ext uri="{FF2B5EF4-FFF2-40B4-BE49-F238E27FC236}">
                <a16:creationId xmlns:a16="http://schemas.microsoft.com/office/drawing/2014/main" id="{778C7539-1920-4E7C-99F7-A00ADD573425}"/>
              </a:ext>
            </a:extLst>
          </p:cNvPr>
          <p:cNvSpPr/>
          <p:nvPr/>
        </p:nvSpPr>
        <p:spPr>
          <a:xfrm>
            <a:off x="4078189" y="2407211"/>
            <a:ext cx="118877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SWOT-analyysi</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24" name="Graphic 23" descr="Circle with left arrow with solid fill">
            <a:extLst>
              <a:ext uri="{FF2B5EF4-FFF2-40B4-BE49-F238E27FC236}">
                <a16:creationId xmlns:a16="http://schemas.microsoft.com/office/drawing/2014/main" id="{17FA6221-EC62-4687-9BB6-F0FB4A1E639E}"/>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0800000">
            <a:off x="3934172" y="2472323"/>
            <a:ext cx="203238" cy="202431"/>
          </a:xfrm>
          <a:prstGeom prst="rect">
            <a:avLst/>
          </a:prstGeom>
        </p:spPr>
      </p:pic>
    </p:spTree>
    <p:extLst>
      <p:ext uri="{BB962C8B-B14F-4D97-AF65-F5344CB8AC3E}">
        <p14:creationId xmlns:p14="http://schemas.microsoft.com/office/powerpoint/2010/main" val="83672626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8622F2D8-8BF7-4647-9AA7-6805F87FFB1F}"/>
              </a:ext>
            </a:extLst>
          </p:cNvPr>
          <p:cNvGraphicFramePr>
            <a:graphicFrameLocks noChangeAspect="1"/>
          </p:cNvGraphicFramePr>
          <p:nvPr>
            <p:custDataLst>
              <p:tags r:id="rId1"/>
            </p:custDataLst>
            <p:extLst>
              <p:ext uri="{D42A27DB-BD31-4B8C-83A1-F6EECF244321}">
                <p14:modId xmlns:p14="http://schemas.microsoft.com/office/powerpoint/2010/main" val="6309172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2" name="Object 1" hidden="1">
                        <a:extLst>
                          <a:ext uri="{FF2B5EF4-FFF2-40B4-BE49-F238E27FC236}">
                            <a16:creationId xmlns:a16="http://schemas.microsoft.com/office/drawing/2014/main" id="{8622F2D8-8BF7-4647-9AA7-6805F87FFB1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2" name="Picture 21">
            <a:hlinkHover r:id="rId5" action="ppaction://hlinksldjump"/>
            <a:extLst>
              <a:ext uri="{FF2B5EF4-FFF2-40B4-BE49-F238E27FC236}">
                <a16:creationId xmlns:a16="http://schemas.microsoft.com/office/drawing/2014/main" id="{DB4A8034-58F1-402C-A87B-854BEDF80EC7}"/>
              </a:ext>
            </a:extLst>
          </p:cNvPr>
          <p:cNvPicPr>
            <a:picLocks noGrp="1" noRot="1" noChangeAspect="1" noMove="1" noResize="1" noEditPoints="1" noAdjustHandles="1" noChangeArrowheads="1" noChangeShapeType="1" noCrop="1"/>
          </p:cNvPicPr>
          <p:nvPr/>
        </p:nvPicPr>
        <p:blipFill>
          <a:blip r:embed="rId6"/>
          <a:stretch>
            <a:fillRect/>
          </a:stretch>
        </p:blipFill>
        <p:spPr>
          <a:xfrm>
            <a:off x="1051" y="0"/>
            <a:ext cx="12186723" cy="6858000"/>
          </a:xfrm>
          <a:prstGeom prst="rect">
            <a:avLst/>
          </a:prstGeom>
        </p:spPr>
      </p:pic>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4" name="Group 3">
            <a:extLst>
              <a:ext uri="{FF2B5EF4-FFF2-40B4-BE49-F238E27FC236}">
                <a16:creationId xmlns:a16="http://schemas.microsoft.com/office/drawing/2014/main" id="{A175756C-F12C-9545-285C-71A729814499}"/>
              </a:ext>
            </a:extLst>
          </p:cNvPr>
          <p:cNvGrpSpPr/>
          <p:nvPr/>
        </p:nvGrpSpPr>
        <p:grpSpPr>
          <a:xfrm>
            <a:off x="6774869" y="908720"/>
            <a:ext cx="1512168" cy="2376264"/>
            <a:chOff x="6774869" y="908720"/>
            <a:chExt cx="1512168" cy="2376264"/>
          </a:xfrm>
        </p:grpSpPr>
        <p:sp>
          <p:nvSpPr>
            <p:cNvPr id="10" name="Rectangle 9">
              <a:extLst>
                <a:ext uri="{FF2B5EF4-FFF2-40B4-BE49-F238E27FC236}">
                  <a16:creationId xmlns:a16="http://schemas.microsoft.com/office/drawing/2014/main" id="{6C033936-E146-4546-831F-B7A37A9741C1}"/>
                </a:ext>
              </a:extLst>
            </p:cNvPr>
            <p:cNvSpPr/>
            <p:nvPr/>
          </p:nvSpPr>
          <p:spPr>
            <a:xfrm>
              <a:off x="6774869" y="908720"/>
              <a:ext cx="1512168" cy="2376264"/>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hlinkClick r:id="rId7" action="ppaction://hlinksldjump"/>
              <a:extLst>
                <a:ext uri="{FF2B5EF4-FFF2-40B4-BE49-F238E27FC236}">
                  <a16:creationId xmlns:a16="http://schemas.microsoft.com/office/drawing/2014/main" id="{57215CD9-7AA3-4923-A59F-E5D09F01BF06}"/>
                </a:ext>
              </a:extLst>
            </p:cNvPr>
            <p:cNvSpPr/>
            <p:nvPr/>
          </p:nvSpPr>
          <p:spPr>
            <a:xfrm>
              <a:off x="7030516" y="1316746"/>
              <a:ext cx="1256521" cy="503497"/>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Tulevaisuus:</a:t>
              </a:r>
            </a:p>
            <a:p>
              <a:pPr algn="ctr"/>
              <a:r>
                <a:rPr lang="fi-FI" sz="900" dirty="0">
                  <a:effectLst>
                    <a:outerShdw blurRad="38100" dist="38100" dir="2700000" algn="tl">
                      <a:srgbClr val="000000">
                        <a:alpha val="43137"/>
                      </a:srgbClr>
                    </a:outerShdw>
                  </a:effectLst>
                  <a:latin typeface="Georgia Pro Semibold" panose="02040702050405020303" pitchFamily="18" charset="0"/>
                </a:rPr>
                <a:t>Toiminnanohjaus &amp; lainsäädäntö</a:t>
              </a:r>
            </a:p>
          </p:txBody>
        </p:sp>
        <p:sp>
          <p:nvSpPr>
            <p:cNvPr id="13" name="Rectangle 12">
              <a:hlinkClick r:id="rId8" action="ppaction://hlinksldjump"/>
              <a:extLst>
                <a:ext uri="{FF2B5EF4-FFF2-40B4-BE49-F238E27FC236}">
                  <a16:creationId xmlns:a16="http://schemas.microsoft.com/office/drawing/2014/main" id="{976C19C6-7F57-43B8-A4E0-6B9588A25DA7}"/>
                </a:ext>
              </a:extLst>
            </p:cNvPr>
            <p:cNvSpPr/>
            <p:nvPr/>
          </p:nvSpPr>
          <p:spPr>
            <a:xfrm>
              <a:off x="7030516" y="1910720"/>
              <a:ext cx="1256521"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Teemahaastattelu: Tulevaisuus</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4" name="Rectangle 13">
              <a:hlinkClick r:id="rId9" action="ppaction://hlinksldjump"/>
              <a:extLst>
                <a:ext uri="{FF2B5EF4-FFF2-40B4-BE49-F238E27FC236}">
                  <a16:creationId xmlns:a16="http://schemas.microsoft.com/office/drawing/2014/main" id="{ECFFA77E-E9CC-44DB-8F4E-5AC70D4D929D}"/>
                </a:ext>
              </a:extLst>
            </p:cNvPr>
            <p:cNvSpPr/>
            <p:nvPr/>
          </p:nvSpPr>
          <p:spPr>
            <a:xfrm>
              <a:off x="7488067" y="2413152"/>
              <a:ext cx="798969"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FSSF</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75634379-F610-44DF-8804-3ED38A125954}"/>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6826753" y="1398752"/>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27997218-44FB-4BDE-8EA0-F02E691CB52F}"/>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6886500" y="1975832"/>
              <a:ext cx="203238" cy="202431"/>
            </a:xfrm>
            <a:prstGeom prst="rect">
              <a:avLst/>
            </a:prstGeom>
          </p:spPr>
        </p:pic>
        <p:pic>
          <p:nvPicPr>
            <p:cNvPr id="20" name="Graphic 19" descr="Circle with left arrow with solid fill">
              <a:extLst>
                <a:ext uri="{FF2B5EF4-FFF2-40B4-BE49-F238E27FC236}">
                  <a16:creationId xmlns:a16="http://schemas.microsoft.com/office/drawing/2014/main" id="{7340E016-7E9A-44C9-9568-4D78B03F5BAA}"/>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7284830" y="2473363"/>
              <a:ext cx="203238" cy="202431"/>
            </a:xfrm>
            <a:prstGeom prst="rect">
              <a:avLst/>
            </a:prstGeom>
          </p:spPr>
        </p:pic>
        <p:sp>
          <p:nvSpPr>
            <p:cNvPr id="21" name="Rectangle 20">
              <a:extLst>
                <a:ext uri="{FF2B5EF4-FFF2-40B4-BE49-F238E27FC236}">
                  <a16:creationId xmlns:a16="http://schemas.microsoft.com/office/drawing/2014/main" id="{6E93394E-5399-45E5-96E0-C175A21D7134}"/>
                </a:ext>
              </a:extLst>
            </p:cNvPr>
            <p:cNvSpPr/>
            <p:nvPr/>
          </p:nvSpPr>
          <p:spPr>
            <a:xfrm>
              <a:off x="6774869" y="1169356"/>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24" name="Rectangle 23">
              <a:hlinkClick r:id="rId12" action="ppaction://hlinksldjump"/>
              <a:extLst>
                <a:ext uri="{FF2B5EF4-FFF2-40B4-BE49-F238E27FC236}">
                  <a16:creationId xmlns:a16="http://schemas.microsoft.com/office/drawing/2014/main" id="{A316CB1D-E4D1-4A28-9CB8-F02C07A028A7}"/>
                </a:ext>
              </a:extLst>
            </p:cNvPr>
            <p:cNvSpPr/>
            <p:nvPr/>
          </p:nvSpPr>
          <p:spPr>
            <a:xfrm>
              <a:off x="7089738" y="2837240"/>
              <a:ext cx="1197299"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Biodiversiteetti: Päijänne</a:t>
              </a:r>
            </a:p>
          </p:txBody>
        </p:sp>
        <p:pic>
          <p:nvPicPr>
            <p:cNvPr id="25" name="Graphic 24" descr="Circle with left arrow with solid fill">
              <a:extLst>
                <a:ext uri="{FF2B5EF4-FFF2-40B4-BE49-F238E27FC236}">
                  <a16:creationId xmlns:a16="http://schemas.microsoft.com/office/drawing/2014/main" id="{32F3A8B4-2E04-29C6-86E0-E948C01419B6}"/>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6928372" y="2902525"/>
              <a:ext cx="203238" cy="202431"/>
            </a:xfrm>
            <a:prstGeom prst="rect">
              <a:avLst/>
            </a:prstGeom>
          </p:spPr>
        </p:pic>
      </p:grpSp>
      <p:grpSp>
        <p:nvGrpSpPr>
          <p:cNvPr id="29" name="Group 28">
            <a:extLst>
              <a:ext uri="{FF2B5EF4-FFF2-40B4-BE49-F238E27FC236}">
                <a16:creationId xmlns:a16="http://schemas.microsoft.com/office/drawing/2014/main" id="{78CC5254-07FE-4C4E-9AA4-4C288DED6B3C}"/>
              </a:ext>
            </a:extLst>
          </p:cNvPr>
          <p:cNvGrpSpPr/>
          <p:nvPr/>
        </p:nvGrpSpPr>
        <p:grpSpPr>
          <a:xfrm>
            <a:off x="693811" y="817288"/>
            <a:ext cx="10801201" cy="366137"/>
            <a:chOff x="693812" y="411326"/>
            <a:chExt cx="10801201" cy="366137"/>
          </a:xfrm>
        </p:grpSpPr>
        <p:sp>
          <p:nvSpPr>
            <p:cNvPr id="12" name="Rectangle 11">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4870" y="411326"/>
              <a:ext cx="1512168" cy="332656"/>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spTree>
    <p:extLst>
      <p:ext uri="{BB962C8B-B14F-4D97-AF65-F5344CB8AC3E}">
        <p14:creationId xmlns:p14="http://schemas.microsoft.com/office/powerpoint/2010/main" val="16069764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62588F84-FEC1-43B8-B16A-2E2CE1E673A1}"/>
              </a:ext>
            </a:extLst>
          </p:cNvPr>
          <p:cNvGraphicFramePr>
            <a:graphicFrameLocks noChangeAspect="1"/>
          </p:cNvGraphicFramePr>
          <p:nvPr>
            <p:custDataLst>
              <p:tags r:id="rId1"/>
            </p:custDataLst>
            <p:extLst>
              <p:ext uri="{D42A27DB-BD31-4B8C-83A1-F6EECF244321}">
                <p14:modId xmlns:p14="http://schemas.microsoft.com/office/powerpoint/2010/main" val="26241293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2" name="Object 1" hidden="1">
                        <a:extLst>
                          <a:ext uri="{FF2B5EF4-FFF2-40B4-BE49-F238E27FC236}">
                            <a16:creationId xmlns:a16="http://schemas.microsoft.com/office/drawing/2014/main" id="{62588F84-FEC1-43B8-B16A-2E2CE1E673A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4" name="Picture 23">
            <a:hlinkHover r:id="rId5" action="ppaction://hlinksldjump"/>
            <a:extLst>
              <a:ext uri="{FF2B5EF4-FFF2-40B4-BE49-F238E27FC236}">
                <a16:creationId xmlns:a16="http://schemas.microsoft.com/office/drawing/2014/main" id="{957F53E8-5FC8-4D57-BC7B-DD5522F9AEEC}"/>
              </a:ext>
            </a:extLst>
          </p:cNvPr>
          <p:cNvPicPr>
            <a:picLocks noGrp="1" noRot="1" noChangeAspect="1" noMove="1" noResize="1" noEditPoints="1" noAdjustHandles="1" noChangeArrowheads="1" noChangeShapeType="1" noCrop="1"/>
          </p:cNvPicPr>
          <p:nvPr/>
        </p:nvPicPr>
        <p:blipFill>
          <a:blip r:embed="rId6"/>
          <a:stretch>
            <a:fillRect/>
          </a:stretch>
        </p:blipFill>
        <p:spPr>
          <a:xfrm>
            <a:off x="1051" y="0"/>
            <a:ext cx="12186723" cy="6858000"/>
          </a:xfrm>
          <a:prstGeom prst="rect">
            <a:avLst/>
          </a:prstGeom>
        </p:spPr>
      </p:pic>
      <p:sp>
        <p:nvSpPr>
          <p:cNvPr id="10" name="Rectangle 9">
            <a:extLst>
              <a:ext uri="{FF2B5EF4-FFF2-40B4-BE49-F238E27FC236}">
                <a16:creationId xmlns:a16="http://schemas.microsoft.com/office/drawing/2014/main" id="{6C033936-E146-4546-831F-B7A37A9741C1}"/>
              </a:ext>
            </a:extLst>
          </p:cNvPr>
          <p:cNvSpPr/>
          <p:nvPr/>
        </p:nvSpPr>
        <p:spPr>
          <a:xfrm>
            <a:off x="9982844" y="908721"/>
            <a:ext cx="1512168" cy="2025030"/>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hlinkClick r:id="rId7" action="ppaction://hlinksldjump"/>
            <a:extLst>
              <a:ext uri="{FF2B5EF4-FFF2-40B4-BE49-F238E27FC236}">
                <a16:creationId xmlns:a16="http://schemas.microsoft.com/office/drawing/2014/main" id="{57215CD9-7AA3-4923-A59F-E5D09F01BF06}"/>
              </a:ext>
            </a:extLst>
          </p:cNvPr>
          <p:cNvSpPr/>
          <p:nvPr/>
        </p:nvSpPr>
        <p:spPr>
          <a:xfrm>
            <a:off x="10414892" y="1319232"/>
            <a:ext cx="1078192" cy="527782"/>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Vaihtoehtoiset ratkaisut: </a:t>
            </a:r>
            <a:r>
              <a:rPr lang="fi-FI" sz="700" dirty="0">
                <a:effectLst>
                  <a:outerShdw blurRad="38100" dist="38100" dir="2700000" algn="tl">
                    <a:srgbClr val="000000">
                      <a:alpha val="43137"/>
                    </a:srgbClr>
                  </a:outerShdw>
                </a:effectLst>
                <a:latin typeface="Georgia Pro Semibold" panose="02040702050405020303" pitchFamily="18" charset="0"/>
              </a:rPr>
              <a:t>Ilmastopositiivinen Heinola</a:t>
            </a:r>
            <a:endParaRPr lang="fi-FI" sz="900" dirty="0">
              <a:effectLst>
                <a:outerShdw blurRad="38100" dist="38100" dir="2700000" algn="tl">
                  <a:srgbClr val="000000">
                    <a:alpha val="43137"/>
                  </a:srgbClr>
                </a:outerShdw>
              </a:effectLst>
              <a:latin typeface="Georgia Pro Semibold" panose="02040702050405020303" pitchFamily="18" charset="0"/>
            </a:endParaRPr>
          </a:p>
        </p:txBody>
      </p:sp>
      <p:sp>
        <p:nvSpPr>
          <p:cNvPr id="13" name="Rectangle 12">
            <a:hlinkClick r:id="rId8" action="ppaction://hlinksldjump"/>
            <a:extLst>
              <a:ext uri="{FF2B5EF4-FFF2-40B4-BE49-F238E27FC236}">
                <a16:creationId xmlns:a16="http://schemas.microsoft.com/office/drawing/2014/main" id="{976C19C6-7F57-43B8-A4E0-6B9588A25DA7}"/>
              </a:ext>
            </a:extLst>
          </p:cNvPr>
          <p:cNvSpPr/>
          <p:nvPr/>
        </p:nvSpPr>
        <p:spPr>
          <a:xfrm>
            <a:off x="10251604" y="1910720"/>
            <a:ext cx="1243409" cy="43872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Vaikuttavuuden todentaminen</a:t>
            </a:r>
          </a:p>
          <a:p>
            <a:pPr algn="ctr"/>
            <a:r>
              <a:rPr lang="fi-FI" sz="700" dirty="0">
                <a:effectLst>
                  <a:outerShdw blurRad="38100" dist="38100" dir="2700000" algn="tl">
                    <a:srgbClr val="000000">
                      <a:alpha val="43137"/>
                    </a:srgbClr>
                  </a:outerShdw>
                </a:effectLst>
                <a:latin typeface="Georgia Pro Semibold" panose="02040702050405020303" pitchFamily="18" charset="0"/>
              </a:rPr>
              <a:t>(mittarit &amp; indikaattorit)</a:t>
            </a:r>
            <a:endParaRPr lang="fi-FI" sz="800" dirty="0">
              <a:effectLst>
                <a:outerShdw blurRad="38100" dist="38100" dir="2700000" algn="tl">
                  <a:srgbClr val="000000">
                    <a:alpha val="43137"/>
                  </a:srgbClr>
                </a:outerShdw>
              </a:effectLst>
              <a:latin typeface="Georgia Pro Semibold" panose="02040702050405020303" pitchFamily="18" charset="0"/>
            </a:endParaRPr>
          </a:p>
        </p:txBody>
      </p:sp>
      <p:sp>
        <p:nvSpPr>
          <p:cNvPr id="14" name="Rectangle 13">
            <a:hlinkClick r:id="rId9" action="ppaction://hlinksldjump"/>
            <a:extLst>
              <a:ext uri="{FF2B5EF4-FFF2-40B4-BE49-F238E27FC236}">
                <a16:creationId xmlns:a16="http://schemas.microsoft.com/office/drawing/2014/main" id="{ECFFA77E-E9CC-44DB-8F4E-5AC70D4D929D}"/>
              </a:ext>
            </a:extLst>
          </p:cNvPr>
          <p:cNvSpPr/>
          <p:nvPr/>
        </p:nvSpPr>
        <p:spPr>
          <a:xfrm>
            <a:off x="10414892" y="2418114"/>
            <a:ext cx="1080120" cy="438727"/>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effectLst>
                  <a:outerShdw blurRad="38100" dist="38100" dir="2700000" algn="tl">
                    <a:srgbClr val="000000">
                      <a:alpha val="43137"/>
                    </a:srgbClr>
                  </a:outerShdw>
                </a:effectLst>
                <a:latin typeface="Georgia Pro Semibold" panose="02040702050405020303" pitchFamily="18" charset="0"/>
              </a:rPr>
              <a:t>Johtopäätelmät ja</a:t>
            </a:r>
          </a:p>
          <a:p>
            <a:pPr algn="ctr"/>
            <a:r>
              <a:rPr lang="fi-FI" sz="800" dirty="0">
                <a:effectLst>
                  <a:outerShdw blurRad="38100" dist="38100" dir="2700000" algn="tl">
                    <a:srgbClr val="000000">
                      <a:alpha val="43137"/>
                    </a:srgbClr>
                  </a:outerShdw>
                </a:effectLst>
                <a:latin typeface="Georgia Pro Semibold" panose="02040702050405020303" pitchFamily="18" charset="0"/>
              </a:rPr>
              <a:t>jatkotutkimus-</a:t>
            </a:r>
          </a:p>
          <a:p>
            <a:pPr algn="ctr"/>
            <a:r>
              <a:rPr lang="fi-FI" sz="800" dirty="0">
                <a:effectLst>
                  <a:outerShdw blurRad="38100" dist="38100" dir="2700000" algn="tl">
                    <a:srgbClr val="000000">
                      <a:alpha val="43137"/>
                    </a:srgbClr>
                  </a:outerShdw>
                </a:effectLst>
                <a:latin typeface="Georgia Pro Semibold" panose="02040702050405020303" pitchFamily="18" charset="0"/>
              </a:rPr>
              <a:t>ehdotukset</a:t>
            </a:r>
            <a:endParaRPr lang="fi-FI" sz="900" dirty="0">
              <a:effectLst>
                <a:outerShdw blurRad="38100" dist="38100" dir="2700000" algn="tl">
                  <a:srgbClr val="000000">
                    <a:alpha val="43137"/>
                  </a:srgbClr>
                </a:outerShdw>
              </a:effectLst>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75634379-F610-44DF-8804-3ED38A125954}"/>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10149985" y="1486578"/>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27997218-44FB-4BDE-8EA0-F02E691CB52F}"/>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10015605" y="2028867"/>
            <a:ext cx="203238" cy="202431"/>
          </a:xfrm>
          <a:prstGeom prst="rect">
            <a:avLst/>
          </a:prstGeom>
        </p:spPr>
      </p:pic>
      <p:pic>
        <p:nvPicPr>
          <p:cNvPr id="20" name="Graphic 19" descr="Circle with left arrow with solid fill">
            <a:extLst>
              <a:ext uri="{FF2B5EF4-FFF2-40B4-BE49-F238E27FC236}">
                <a16:creationId xmlns:a16="http://schemas.microsoft.com/office/drawing/2014/main" id="{7340E016-7E9A-44C9-9568-4D78B03F5BAA}"/>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10149985" y="2536261"/>
            <a:ext cx="203238" cy="202431"/>
          </a:xfrm>
          <a:prstGeom prst="rect">
            <a:avLst/>
          </a:prstGeom>
        </p:spPr>
      </p:pic>
      <p:sp>
        <p:nvSpPr>
          <p:cNvPr id="21" name="Rectangle 20">
            <a:extLst>
              <a:ext uri="{FF2B5EF4-FFF2-40B4-BE49-F238E27FC236}">
                <a16:creationId xmlns:a16="http://schemas.microsoft.com/office/drawing/2014/main" id="{6E93394E-5399-45E5-96E0-C175A21D7134}"/>
              </a:ext>
            </a:extLst>
          </p:cNvPr>
          <p:cNvSpPr/>
          <p:nvPr/>
        </p:nvSpPr>
        <p:spPr>
          <a:xfrm>
            <a:off x="9989881" y="1165259"/>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17950"/>
            <a:ext cx="10808238" cy="365475"/>
            <a:chOff x="693812" y="411988"/>
            <a:chExt cx="10808238" cy="365475"/>
          </a:xfrm>
        </p:grpSpPr>
        <p:sp>
          <p:nvSpPr>
            <p:cNvPr id="12" name="Rectangle 11">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9882" y="411988"/>
              <a:ext cx="1512168" cy="332656"/>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Kehitysehdotukset</a:t>
              </a:r>
            </a:p>
          </p:txBody>
        </p:sp>
      </p:grpSp>
    </p:spTree>
    <p:extLst>
      <p:ext uri="{BB962C8B-B14F-4D97-AF65-F5344CB8AC3E}">
        <p14:creationId xmlns:p14="http://schemas.microsoft.com/office/powerpoint/2010/main" val="9349121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6EEB2102-D2A3-4B87-846E-16E845475EC8}"/>
              </a:ext>
            </a:extLst>
          </p:cNvPr>
          <p:cNvGraphicFramePr>
            <a:graphicFrameLocks noChangeAspect="1"/>
          </p:cNvGraphicFramePr>
          <p:nvPr>
            <p:custDataLst>
              <p:tags r:id="rId1"/>
            </p:custDataLst>
            <p:extLst>
              <p:ext uri="{D42A27DB-BD31-4B8C-83A1-F6EECF244321}">
                <p14:modId xmlns:p14="http://schemas.microsoft.com/office/powerpoint/2010/main" val="40963616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3" name="Object 12" hidden="1">
                        <a:extLst>
                          <a:ext uri="{FF2B5EF4-FFF2-40B4-BE49-F238E27FC236}">
                            <a16:creationId xmlns:a16="http://schemas.microsoft.com/office/drawing/2014/main" id="{6EEB2102-D2A3-4B87-846E-16E845475EC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5"/>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0732" name="AutoShape 1" descr="*">
            <a:extLst>
              <a:ext uri="{FF2B5EF4-FFF2-40B4-BE49-F238E27FC236}">
                <a16:creationId xmlns:a16="http://schemas.microsoft.com/office/drawing/2014/main" id="{BF43C282-085C-4480-92C2-77ECC4128E7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FCD630FE-98EA-4F90-8978-80E9CFAC142F}"/>
              </a:ext>
            </a:extLst>
          </p:cNvPr>
          <p:cNvGrpSpPr/>
          <p:nvPr/>
        </p:nvGrpSpPr>
        <p:grpSpPr>
          <a:xfrm>
            <a:off x="8470676" y="178346"/>
            <a:ext cx="321701" cy="792383"/>
            <a:chOff x="8456239" y="500576"/>
            <a:chExt cx="321701" cy="792383"/>
          </a:xfrm>
        </p:grpSpPr>
        <p:sp>
          <p:nvSpPr>
            <p:cNvPr id="15" name="Rectangle: Rounded Corners 14">
              <a:extLst>
                <a:ext uri="{FF2B5EF4-FFF2-40B4-BE49-F238E27FC236}">
                  <a16:creationId xmlns:a16="http://schemas.microsoft.com/office/drawing/2014/main" id="{451FA618-4218-4F59-BA1B-4ABD85C7F6D0}"/>
                </a:ext>
              </a:extLst>
            </p:cNvPr>
            <p:cNvSpPr/>
            <p:nvPr/>
          </p:nvSpPr>
          <p:spPr>
            <a:xfrm rot="16200000">
              <a:off x="8217846" y="740148"/>
              <a:ext cx="792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6" name="Graphic 15" descr="For Sale with solid fill">
              <a:hlinkClick r:id="rId7" action="ppaction://hlinksldjump"/>
              <a:extLst>
                <a:ext uri="{FF2B5EF4-FFF2-40B4-BE49-F238E27FC236}">
                  <a16:creationId xmlns:a16="http://schemas.microsoft.com/office/drawing/2014/main" id="{77CE6433-51AA-4F95-BB62-E752D77748B1}"/>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56239" y="525689"/>
              <a:ext cx="314419" cy="313241"/>
            </a:xfrm>
            <a:prstGeom prst="rect">
              <a:avLst/>
            </a:prstGeom>
          </p:spPr>
        </p:pic>
        <p:pic>
          <p:nvPicPr>
            <p:cNvPr id="17" name="Graphic 16" descr="Back with solid fill">
              <a:hlinkClick r:id="rId10" action="ppaction://hlinksldjump"/>
              <a:extLst>
                <a:ext uri="{FF2B5EF4-FFF2-40B4-BE49-F238E27FC236}">
                  <a16:creationId xmlns:a16="http://schemas.microsoft.com/office/drawing/2014/main" id="{F469E340-2DC9-43FA-9362-04DC79A06D5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916095"/>
              <a:ext cx="314419" cy="313242"/>
            </a:xfrm>
            <a:prstGeom prst="rect">
              <a:avLst/>
            </a:prstGeom>
          </p:spPr>
        </p:pic>
      </p:grpSp>
      <p:pic>
        <p:nvPicPr>
          <p:cNvPr id="5" name="Picture 4" descr="Table&#10;&#10;Description automatically generated">
            <a:extLst>
              <a:ext uri="{FF2B5EF4-FFF2-40B4-BE49-F238E27FC236}">
                <a16:creationId xmlns:a16="http://schemas.microsoft.com/office/drawing/2014/main" id="{351E270B-689E-4CAA-B999-FB2C681E61F2}"/>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841336" y="2060848"/>
            <a:ext cx="10506152" cy="4352957"/>
          </a:xfrm>
          <a:prstGeom prst="rect">
            <a:avLst/>
          </a:prstGeom>
          <a:ln w="12700">
            <a:solidFill>
              <a:schemeClr val="tx2"/>
            </a:solidFill>
          </a:ln>
        </p:spPr>
      </p:pic>
    </p:spTree>
    <p:extLst>
      <p:ext uri="{BB962C8B-B14F-4D97-AF65-F5344CB8AC3E}">
        <p14:creationId xmlns:p14="http://schemas.microsoft.com/office/powerpoint/2010/main" val="155311532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0B02584D-F960-41E7-8779-7A8E353CF96E}"/>
              </a:ext>
            </a:extLst>
          </p:cNvPr>
          <p:cNvSpPr txBox="1"/>
          <p:nvPr/>
        </p:nvSpPr>
        <p:spPr>
          <a:xfrm>
            <a:off x="340659" y="1606020"/>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’Tuloskooste (haastattelut)'</a:t>
            </a:r>
          </a:p>
        </p:txBody>
      </p:sp>
      <p:graphicFrame>
        <p:nvGraphicFramePr>
          <p:cNvPr id="10" name="Table 9">
            <a:extLst>
              <a:ext uri="{FF2B5EF4-FFF2-40B4-BE49-F238E27FC236}">
                <a16:creationId xmlns:a16="http://schemas.microsoft.com/office/drawing/2014/main" id="{1D463B3B-B099-4A75-8972-329759A8C4C0}"/>
              </a:ext>
            </a:extLst>
          </p:cNvPr>
          <p:cNvGraphicFramePr>
            <a:graphicFrameLocks noGrp="1"/>
          </p:cNvGraphicFramePr>
          <p:nvPr>
            <p:extLst>
              <p:ext uri="{D42A27DB-BD31-4B8C-83A1-F6EECF244321}">
                <p14:modId xmlns:p14="http://schemas.microsoft.com/office/powerpoint/2010/main" val="2286965519"/>
              </p:ext>
            </p:extLst>
          </p:nvPr>
        </p:nvGraphicFramePr>
        <p:xfrm>
          <a:off x="2133972" y="2718271"/>
          <a:ext cx="7776864" cy="3616710"/>
        </p:xfrm>
        <a:graphic>
          <a:graphicData uri="http://schemas.openxmlformats.org/drawingml/2006/table">
            <a:tbl>
              <a:tblPr>
                <a:tableStyleId>{3B4B98B0-60AC-42C2-AFA5-B58CD77FA1E5}</a:tableStyleId>
              </a:tblPr>
              <a:tblGrid>
                <a:gridCol w="7776864">
                  <a:extLst>
                    <a:ext uri="{9D8B030D-6E8A-4147-A177-3AD203B41FA5}">
                      <a16:colId xmlns:a16="http://schemas.microsoft.com/office/drawing/2014/main" val="3505593443"/>
                    </a:ext>
                  </a:extLst>
                </a:gridCol>
              </a:tblGrid>
              <a:tr h="365707">
                <a:tc>
                  <a:txBody>
                    <a:bodyPr/>
                    <a:lstStyle/>
                    <a:p>
                      <a:pPr algn="l" fontAlgn="ctr"/>
                      <a:r>
                        <a:rPr lang="fi-FI" sz="1400" b="1" u="none" strike="noStrike" dirty="0">
                          <a:solidFill>
                            <a:schemeClr val="tx2"/>
                          </a:solidFill>
                          <a:effectLst/>
                          <a:latin typeface="Rockwell" panose="02060603020205020403" pitchFamily="18" charset="0"/>
                        </a:rPr>
                        <a:t>Ratkaisut ja toimenpiteet, joilla tähän asti saavutetut muutokset ovat toteutuneet</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3166918905"/>
                  </a:ext>
                </a:extLst>
              </a:tr>
              <a:tr h="417634">
                <a:tc>
                  <a:txBody>
                    <a:bodyPr/>
                    <a:lstStyle/>
                    <a:p>
                      <a:pPr algn="l" fontAlgn="ctr"/>
                      <a:r>
                        <a:rPr lang="fi-FI" sz="1100" u="none" strike="noStrike" dirty="0">
                          <a:solidFill>
                            <a:schemeClr val="tx2"/>
                          </a:solidFill>
                          <a:effectLst/>
                          <a:latin typeface="Rockwell" panose="02060603020205020403" pitchFamily="18" charset="0"/>
                        </a:rPr>
                        <a:t>Vesivoimaan perustuva sähkö</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51890929"/>
                  </a:ext>
                </a:extLst>
              </a:tr>
              <a:tr h="417634">
                <a:tc>
                  <a:txBody>
                    <a:bodyPr/>
                    <a:lstStyle/>
                    <a:p>
                      <a:pPr algn="l" fontAlgn="ctr"/>
                      <a:r>
                        <a:rPr lang="fi-FI" sz="1100" u="none" strike="noStrike" dirty="0">
                          <a:solidFill>
                            <a:schemeClr val="tx2"/>
                          </a:solidFill>
                          <a:effectLst/>
                          <a:latin typeface="Rockwell" panose="02060603020205020403" pitchFamily="18" charset="0"/>
                        </a:rPr>
                        <a:t>Energiatehokkaat kiinteistötekniikat</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6154776"/>
                  </a:ext>
                </a:extLst>
              </a:tr>
              <a:tr h="444707">
                <a:tc>
                  <a:txBody>
                    <a:bodyPr/>
                    <a:lstStyle/>
                    <a:p>
                      <a:pPr algn="l" fontAlgn="ctr"/>
                      <a:r>
                        <a:rPr lang="fi-FI" sz="1100" u="none" strike="noStrike" dirty="0">
                          <a:solidFill>
                            <a:schemeClr val="tx2"/>
                          </a:solidFill>
                          <a:effectLst/>
                          <a:latin typeface="Rockwell" panose="02060603020205020403" pitchFamily="18" charset="0"/>
                        </a:rPr>
                        <a:t>Täydennysrakentamisen suosiminen</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57874588"/>
                  </a:ext>
                </a:extLst>
              </a:tr>
              <a:tr h="397642">
                <a:tc>
                  <a:txBody>
                    <a:bodyPr/>
                    <a:lstStyle/>
                    <a:p>
                      <a:pPr algn="l" fontAlgn="ctr"/>
                      <a:r>
                        <a:rPr lang="fi-FI" sz="1100" u="none" strike="noStrike" dirty="0">
                          <a:solidFill>
                            <a:schemeClr val="tx2"/>
                          </a:solidFill>
                          <a:effectLst/>
                          <a:latin typeface="Rockwell" panose="02060603020205020403" pitchFamily="18" charset="0"/>
                        </a:rPr>
                        <a:t>Päästö- ja energiatehokkuus tekijät maankäytön ja liikennesuunnittelun yhteydessä</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19951395"/>
                  </a:ext>
                </a:extLst>
              </a:tr>
              <a:tr h="1573386">
                <a:tc>
                  <a:txBody>
                    <a:bodyPr/>
                    <a:lstStyle/>
                    <a:p>
                      <a:pPr algn="l" fontAlgn="ctr"/>
                      <a:r>
                        <a:rPr lang="fi-FI" sz="1100" u="none" strike="noStrike" dirty="0">
                          <a:solidFill>
                            <a:schemeClr val="tx2"/>
                          </a:solidFill>
                          <a:effectLst/>
                          <a:latin typeface="Rockwell" panose="02060603020205020403" pitchFamily="18" charset="0"/>
                        </a:rPr>
                        <a:t>Vähintään 2/3 Heinolan kaukolämmön tuotannosta on peräisin puupohjaisten sivutuotteiden polttoon</a:t>
                      </a:r>
                    </a:p>
                    <a:p>
                      <a:pPr algn="l" fontAlgn="ctr"/>
                      <a:endParaRPr lang="fi-FI" sz="1000" u="none" strike="noStrike" dirty="0">
                        <a:solidFill>
                          <a:schemeClr val="tx2"/>
                        </a:solidFill>
                        <a:effectLst/>
                        <a:latin typeface="Rockwell" panose="02060603020205020403" pitchFamily="18" charset="0"/>
                      </a:endParaRPr>
                    </a:p>
                    <a:p>
                      <a:pPr algn="l" fontAlgn="ctr"/>
                      <a:r>
                        <a:rPr lang="fi-FI" sz="1000" u="none" strike="noStrike" dirty="0">
                          <a:solidFill>
                            <a:schemeClr val="tx2"/>
                          </a:solidFill>
                          <a:effectLst/>
                          <a:latin typeface="Rockwell" panose="02060603020205020403" pitchFamily="18" charset="0"/>
                          <a:sym typeface="Wingdings" panose="05000000000000000000" pitchFamily="2" charset="2"/>
                        </a:rPr>
                        <a:t></a:t>
                      </a:r>
                      <a:r>
                        <a:rPr lang="fi-FI" sz="1000" u="none" strike="noStrike" dirty="0">
                          <a:solidFill>
                            <a:schemeClr val="tx2"/>
                          </a:solidFill>
                          <a:effectLst/>
                          <a:latin typeface="Rockwell" panose="02060603020205020403" pitchFamily="18" charset="0"/>
                        </a:rPr>
                        <a:t> Ilmastopositiivinen tekijä materiaalitehokkuudellaan sekä kiertotalouden mukainen vaihtoehto</a:t>
                      </a:r>
                    </a:p>
                    <a:p>
                      <a:pPr algn="l" fontAlgn="ctr"/>
                      <a:endParaRPr lang="fi-FI" sz="1000" u="none" strike="noStrike" dirty="0">
                        <a:solidFill>
                          <a:schemeClr val="tx2"/>
                        </a:solidFill>
                        <a:effectLst/>
                        <a:latin typeface="Rockwell" panose="02060603020205020403" pitchFamily="18" charset="0"/>
                      </a:endParaRPr>
                    </a:p>
                    <a:p>
                      <a:pPr algn="l" fontAlgn="ctr"/>
                      <a:r>
                        <a:rPr lang="fi-FI" sz="1000" u="none" strike="noStrike" dirty="0">
                          <a:solidFill>
                            <a:schemeClr val="tx2"/>
                          </a:solidFill>
                          <a:effectLst/>
                          <a:latin typeface="Rockwell" panose="02060603020205020403" pitchFamily="18" charset="0"/>
                          <a:sym typeface="Wingdings" panose="05000000000000000000" pitchFamily="2" charset="2"/>
                        </a:rPr>
                        <a:t></a:t>
                      </a:r>
                      <a:r>
                        <a:rPr lang="fi-FI" sz="1000" u="none" strike="noStrike" dirty="0">
                          <a:solidFill>
                            <a:schemeClr val="tx2"/>
                          </a:solidFill>
                          <a:effectLst/>
                          <a:latin typeface="Rockwell" panose="02060603020205020403" pitchFamily="18" charset="0"/>
                        </a:rPr>
                        <a:t> Päästö- ja kiertotalousasiantuntijat (substanssiosaajat) ovat kuitenkin sitä mieltä, että puuraaka-aineen polttaminen tulisi olla se aivan viimeinen vaihtoehto, mutta toisaalta, mitä sivutuotteilla tehtäisi, jos niitä ei poltettaisi?</a:t>
                      </a:r>
                    </a:p>
                    <a:p>
                      <a:pPr algn="l" fontAlgn="ctr"/>
                      <a:endParaRPr lang="fi-FI" sz="110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3538187"/>
                  </a:ext>
                </a:extLst>
              </a:tr>
            </a:tbl>
          </a:graphicData>
        </a:graphic>
      </p:graphicFrame>
      <p:grpSp>
        <p:nvGrpSpPr>
          <p:cNvPr id="9" name="Group 8">
            <a:extLst>
              <a:ext uri="{FF2B5EF4-FFF2-40B4-BE49-F238E27FC236}">
                <a16:creationId xmlns:a16="http://schemas.microsoft.com/office/drawing/2014/main" id="{F786B0BC-D77F-4F10-B390-587B29AD17F0}"/>
              </a:ext>
            </a:extLst>
          </p:cNvPr>
          <p:cNvGrpSpPr/>
          <p:nvPr/>
        </p:nvGrpSpPr>
        <p:grpSpPr>
          <a:xfrm>
            <a:off x="8470676" y="83671"/>
            <a:ext cx="321701" cy="1185383"/>
            <a:chOff x="8456239" y="107576"/>
            <a:chExt cx="321701" cy="1185383"/>
          </a:xfrm>
        </p:grpSpPr>
        <p:sp>
          <p:nvSpPr>
            <p:cNvPr id="11" name="Rectangle: Rounded Corners 10">
              <a:extLst>
                <a:ext uri="{FF2B5EF4-FFF2-40B4-BE49-F238E27FC236}">
                  <a16:creationId xmlns:a16="http://schemas.microsoft.com/office/drawing/2014/main" id="{55547E75-2C6E-48A4-A4B7-490398D5E1DE}"/>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2" name="Graphic 11" descr="For Sale with solid fill">
              <a:hlinkClick r:id="rId4" action="ppaction://hlinksldjump"/>
              <a:extLst>
                <a:ext uri="{FF2B5EF4-FFF2-40B4-BE49-F238E27FC236}">
                  <a16:creationId xmlns:a16="http://schemas.microsoft.com/office/drawing/2014/main" id="{C3EDA185-59E1-448E-BE1E-6A978C82D2F5}"/>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3" name="Graphic 12" descr="Back with solid fill">
              <a:hlinkClick r:id="rId7" action="ppaction://hlinksldjump"/>
              <a:extLst>
                <a:ext uri="{FF2B5EF4-FFF2-40B4-BE49-F238E27FC236}">
                  <a16:creationId xmlns:a16="http://schemas.microsoft.com/office/drawing/2014/main" id="{D3C827D0-5B03-4EFE-B964-0D1CBC62C3D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4" name="Graphic 13" descr="Back with solid fill">
              <a:hlinkClick r:id="rId10" action="ppaction://hlinksldjump"/>
              <a:extLst>
                <a:ext uri="{FF2B5EF4-FFF2-40B4-BE49-F238E27FC236}">
                  <a16:creationId xmlns:a16="http://schemas.microsoft.com/office/drawing/2014/main" id="{95A25005-FAA1-441B-87A2-C71F82BC5684}"/>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37338963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7" name="Table 6">
            <a:extLst>
              <a:ext uri="{FF2B5EF4-FFF2-40B4-BE49-F238E27FC236}">
                <a16:creationId xmlns:a16="http://schemas.microsoft.com/office/drawing/2014/main" id="{924582C8-7D8B-4ACC-961C-69D8FC0076A7}"/>
              </a:ext>
            </a:extLst>
          </p:cNvPr>
          <p:cNvGraphicFramePr>
            <a:graphicFrameLocks noGrp="1"/>
          </p:cNvGraphicFramePr>
          <p:nvPr>
            <p:extLst>
              <p:ext uri="{D42A27DB-BD31-4B8C-83A1-F6EECF244321}">
                <p14:modId xmlns:p14="http://schemas.microsoft.com/office/powerpoint/2010/main" val="1532036965"/>
              </p:ext>
            </p:extLst>
          </p:nvPr>
        </p:nvGraphicFramePr>
        <p:xfrm>
          <a:off x="621804" y="2877810"/>
          <a:ext cx="4608512" cy="2303081"/>
        </p:xfrm>
        <a:graphic>
          <a:graphicData uri="http://schemas.openxmlformats.org/drawingml/2006/table">
            <a:tbl>
              <a:tblPr>
                <a:tableStyleId>{3B4B98B0-60AC-42C2-AFA5-B58CD77FA1E5}</a:tableStyleId>
              </a:tblPr>
              <a:tblGrid>
                <a:gridCol w="4608512">
                  <a:extLst>
                    <a:ext uri="{9D8B030D-6E8A-4147-A177-3AD203B41FA5}">
                      <a16:colId xmlns:a16="http://schemas.microsoft.com/office/drawing/2014/main" val="3505593443"/>
                    </a:ext>
                  </a:extLst>
                </a:gridCol>
              </a:tblGrid>
              <a:tr h="432046">
                <a:tc>
                  <a:txBody>
                    <a:bodyPr/>
                    <a:lstStyle/>
                    <a:p>
                      <a:pPr algn="l" fontAlgn="ctr"/>
                      <a:r>
                        <a:rPr lang="fi-FI" sz="1600" b="1" u="none" strike="noStrike" dirty="0">
                          <a:solidFill>
                            <a:schemeClr val="tx2"/>
                          </a:solidFill>
                          <a:effectLst/>
                          <a:latin typeface="Rockwell" panose="02060603020205020403" pitchFamily="18" charset="0"/>
                        </a:rPr>
                        <a:t>Paikallistetut päästölähteet ja energiatehottomat ratkaisut:</a:t>
                      </a:r>
                      <a:endParaRPr lang="fi-FI" sz="1600" b="1"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CCFF"/>
                    </a:solidFill>
                  </a:tcPr>
                </a:tc>
                <a:extLst>
                  <a:ext uri="{0D108BD9-81ED-4DB2-BD59-A6C34878D82A}">
                    <a16:rowId xmlns:a16="http://schemas.microsoft.com/office/drawing/2014/main" val="3166918905"/>
                  </a:ext>
                </a:extLst>
              </a:tr>
              <a:tr h="360040">
                <a:tc>
                  <a:txBody>
                    <a:bodyPr/>
                    <a:lstStyle/>
                    <a:p>
                      <a:pPr algn="l" fontAlgn="ctr"/>
                      <a:r>
                        <a:rPr lang="fi-FI" sz="1200" u="none" strike="noStrike" dirty="0">
                          <a:solidFill>
                            <a:schemeClr val="tx2"/>
                          </a:solidFill>
                          <a:effectLst/>
                          <a:latin typeface="Rockwell" panose="02060603020205020403" pitchFamily="18" charset="0"/>
                        </a:rPr>
                        <a:t>Maatalous x2</a:t>
                      </a:r>
                      <a:endParaRPr lang="fi-FI" sz="12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51890929"/>
                  </a:ext>
                </a:extLst>
              </a:tr>
              <a:tr h="274224">
                <a:tc>
                  <a:txBody>
                    <a:bodyPr/>
                    <a:lstStyle/>
                    <a:p>
                      <a:pPr algn="l" fontAlgn="ctr"/>
                      <a:r>
                        <a:rPr lang="fi-FI" sz="1200" u="none" strike="noStrike" dirty="0">
                          <a:solidFill>
                            <a:schemeClr val="tx2"/>
                          </a:solidFill>
                          <a:effectLst/>
                          <a:latin typeface="Rockwell" panose="02060603020205020403" pitchFamily="18" charset="0"/>
                        </a:rPr>
                        <a:t>Liikenne</a:t>
                      </a:r>
                      <a:endParaRPr lang="fi-FI" sz="12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6154776"/>
                  </a:ext>
                </a:extLst>
              </a:tr>
              <a:tr h="332424">
                <a:tc>
                  <a:txBody>
                    <a:bodyPr/>
                    <a:lstStyle/>
                    <a:p>
                      <a:pPr algn="l" fontAlgn="ctr"/>
                      <a:r>
                        <a:rPr lang="fi-FI" sz="1200" b="1" u="none" strike="noStrike" dirty="0">
                          <a:solidFill>
                            <a:schemeClr val="tx2"/>
                          </a:solidFill>
                          <a:effectLst/>
                          <a:latin typeface="Rockwell" panose="02060603020205020403" pitchFamily="18" charset="0"/>
                        </a:rPr>
                        <a:t>[Sopimuskunta:] </a:t>
                      </a:r>
                      <a:r>
                        <a:rPr lang="fi-FI" sz="1200" u="none" strike="noStrike" dirty="0">
                          <a:solidFill>
                            <a:schemeClr val="tx2"/>
                          </a:solidFill>
                          <a:effectLst/>
                          <a:latin typeface="Rockwell" panose="02060603020205020403" pitchFamily="18" charset="0"/>
                        </a:rPr>
                        <a:t>Energia (= Turvepolttoaine)</a:t>
                      </a:r>
                      <a:endParaRPr lang="fi-FI" sz="12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57874588"/>
                  </a:ext>
                </a:extLst>
              </a:tr>
              <a:tr h="401464">
                <a:tc>
                  <a:txBody>
                    <a:bodyPr/>
                    <a:lstStyle/>
                    <a:p>
                      <a:pPr algn="l" fontAlgn="ctr"/>
                      <a:r>
                        <a:rPr lang="fi-FI" sz="1200" b="1" u="none" strike="noStrike" dirty="0">
                          <a:solidFill>
                            <a:schemeClr val="tx2"/>
                          </a:solidFill>
                          <a:effectLst/>
                          <a:latin typeface="Rockwell" panose="02060603020205020403" pitchFamily="18" charset="0"/>
                        </a:rPr>
                        <a:t>[Sopimuskunta:] </a:t>
                      </a:r>
                      <a:r>
                        <a:rPr lang="fi-FI" sz="1200" u="none" strike="noStrike" dirty="0">
                          <a:solidFill>
                            <a:schemeClr val="tx2"/>
                          </a:solidFill>
                          <a:effectLst/>
                          <a:latin typeface="Rockwell" panose="02060603020205020403" pitchFamily="18" charset="0"/>
                        </a:rPr>
                        <a:t>Toiminnanohjauksen painottuminen talousnäkökulmaan</a:t>
                      </a:r>
                      <a:endParaRPr lang="fi-FI" sz="12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19951395"/>
                  </a:ext>
                </a:extLst>
              </a:tr>
              <a:tr h="442486">
                <a:tc>
                  <a:txBody>
                    <a:bodyPr/>
                    <a:lstStyle/>
                    <a:p>
                      <a:pPr algn="l" fontAlgn="ctr"/>
                      <a:r>
                        <a:rPr lang="fi-FI" sz="1200" b="1" u="none" strike="noStrike" dirty="0">
                          <a:solidFill>
                            <a:schemeClr val="tx2"/>
                          </a:solidFill>
                          <a:effectLst/>
                          <a:latin typeface="Rockwell" panose="02060603020205020403" pitchFamily="18" charset="0"/>
                        </a:rPr>
                        <a:t>[Sopimuskunta:] </a:t>
                      </a:r>
                      <a:r>
                        <a:rPr lang="fi-FI" sz="1200" u="none" strike="noStrike" dirty="0">
                          <a:solidFill>
                            <a:schemeClr val="tx2"/>
                          </a:solidFill>
                          <a:effectLst/>
                          <a:latin typeface="Rockwell" panose="02060603020205020403" pitchFamily="18" charset="0"/>
                        </a:rPr>
                        <a:t>Talousnäkökulman painottaminen, jotta kokonaistulos saataisi kestämään positiivisena</a:t>
                      </a:r>
                      <a:endParaRPr lang="fi-FI" sz="12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3538187"/>
                  </a:ext>
                </a:extLst>
              </a:tr>
            </a:tbl>
          </a:graphicData>
        </a:graphic>
      </p:graphicFrame>
      <p:sp>
        <p:nvSpPr>
          <p:cNvPr id="16" name="TextBox 15">
            <a:extLst>
              <a:ext uri="{FF2B5EF4-FFF2-40B4-BE49-F238E27FC236}">
                <a16:creationId xmlns:a16="http://schemas.microsoft.com/office/drawing/2014/main" id="{6C3F1ECB-4AF0-4D75-8534-592F95E8BC4D}"/>
              </a:ext>
            </a:extLst>
          </p:cNvPr>
          <p:cNvSpPr txBox="1"/>
          <p:nvPr/>
        </p:nvSpPr>
        <p:spPr>
          <a:xfrm>
            <a:off x="340659" y="1556792"/>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 (otanta ja prosessit)'</a:t>
            </a:r>
          </a:p>
        </p:txBody>
      </p:sp>
      <p:graphicFrame>
        <p:nvGraphicFramePr>
          <p:cNvPr id="12" name="Table 11">
            <a:extLst>
              <a:ext uri="{FF2B5EF4-FFF2-40B4-BE49-F238E27FC236}">
                <a16:creationId xmlns:a16="http://schemas.microsoft.com/office/drawing/2014/main" id="{3DD87FF3-F5D6-44B0-A006-3FB934DFD963}"/>
              </a:ext>
            </a:extLst>
          </p:cNvPr>
          <p:cNvGraphicFramePr>
            <a:graphicFrameLocks noGrp="1"/>
          </p:cNvGraphicFramePr>
          <p:nvPr>
            <p:extLst>
              <p:ext uri="{D42A27DB-BD31-4B8C-83A1-F6EECF244321}">
                <p14:modId xmlns:p14="http://schemas.microsoft.com/office/powerpoint/2010/main" val="2485163294"/>
              </p:ext>
            </p:extLst>
          </p:nvPr>
        </p:nvGraphicFramePr>
        <p:xfrm>
          <a:off x="5890492" y="4603404"/>
          <a:ext cx="2628291" cy="911395"/>
        </p:xfrm>
        <a:graphic>
          <a:graphicData uri="http://schemas.openxmlformats.org/drawingml/2006/table">
            <a:tbl>
              <a:tblPr>
                <a:tableStyleId>{3B4B98B0-60AC-42C2-AFA5-B58CD77FA1E5}</a:tableStyleId>
              </a:tblPr>
              <a:tblGrid>
                <a:gridCol w="2628291">
                  <a:extLst>
                    <a:ext uri="{9D8B030D-6E8A-4147-A177-3AD203B41FA5}">
                      <a16:colId xmlns:a16="http://schemas.microsoft.com/office/drawing/2014/main" val="447891248"/>
                    </a:ext>
                  </a:extLst>
                </a:gridCol>
              </a:tblGrid>
              <a:tr h="555644">
                <a:tc>
                  <a:txBody>
                    <a:bodyPr/>
                    <a:lstStyle/>
                    <a:p>
                      <a:pPr algn="l" fontAlgn="b"/>
                      <a:r>
                        <a:rPr lang="fi-FI" sz="1050" b="1" u="none" strike="noStrike" dirty="0">
                          <a:solidFill>
                            <a:schemeClr val="tx2"/>
                          </a:solidFill>
                          <a:effectLst/>
                          <a:latin typeface="Rockwell" panose="02060603020205020403" pitchFamily="18" charset="0"/>
                        </a:rPr>
                        <a:t>Ympäristösuojeluviranomaisten (3 hlö): Keskimääräinen työsuhteen pituus (kuukausissa)</a:t>
                      </a:r>
                      <a:endParaRPr lang="fi-FI" sz="1000" b="1"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4020669854"/>
                  </a:ext>
                </a:extLst>
              </a:tr>
              <a:tr h="355751">
                <a:tc>
                  <a:txBody>
                    <a:bodyPr/>
                    <a:lstStyle/>
                    <a:p>
                      <a:pPr algn="ctr" fontAlgn="ctr"/>
                      <a:r>
                        <a:rPr lang="fi-FI" sz="1100" b="0" u="none" strike="noStrike" dirty="0">
                          <a:solidFill>
                            <a:schemeClr val="tx2"/>
                          </a:solidFill>
                          <a:effectLst/>
                          <a:latin typeface="Rockwell" panose="02060603020205020403" pitchFamily="18" charset="0"/>
                        </a:rPr>
                        <a:t>8,58</a:t>
                      </a:r>
                      <a:endParaRPr lang="fi-FI" sz="110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9091229"/>
                  </a:ext>
                </a:extLst>
              </a:tr>
            </a:tbl>
          </a:graphicData>
        </a:graphic>
      </p:graphicFrame>
      <p:sp>
        <p:nvSpPr>
          <p:cNvPr id="18" name="AutoShape 1" descr="*">
            <a:extLst>
              <a:ext uri="{FF2B5EF4-FFF2-40B4-BE49-F238E27FC236}">
                <a16:creationId xmlns:a16="http://schemas.microsoft.com/office/drawing/2014/main" id="{73DD0D15-3A11-4796-9D7D-1ABC708584D6}"/>
              </a:ext>
            </a:extLst>
          </p:cNvPr>
          <p:cNvSpPr>
            <a:spLocks noChangeAspect="1" noChangeArrowheads="1"/>
          </p:cNvSpPr>
          <p:nvPr/>
        </p:nvSpPr>
        <p:spPr bwMode="auto">
          <a:xfrm>
            <a:off x="21281083" y="9997704"/>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dirty="0">
              <a:solidFill>
                <a:schemeClr val="tx2"/>
              </a:solidFill>
            </a:endParaRPr>
          </a:p>
        </p:txBody>
      </p:sp>
      <p:sp>
        <p:nvSpPr>
          <p:cNvPr id="19" name="AutoShape 1" descr="*">
            <a:extLst>
              <a:ext uri="{FF2B5EF4-FFF2-40B4-BE49-F238E27FC236}">
                <a16:creationId xmlns:a16="http://schemas.microsoft.com/office/drawing/2014/main" id="{E7825322-AB9B-4713-AB8D-CBE154C3E33A}"/>
              </a:ext>
            </a:extLst>
          </p:cNvPr>
          <p:cNvSpPr>
            <a:spLocks noChangeAspect="1" noChangeArrowheads="1"/>
          </p:cNvSpPr>
          <p:nvPr/>
        </p:nvSpPr>
        <p:spPr bwMode="auto">
          <a:xfrm>
            <a:off x="21281083" y="9997704"/>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dirty="0">
              <a:solidFill>
                <a:schemeClr val="tx2"/>
              </a:solidFill>
            </a:endParaRPr>
          </a:p>
        </p:txBody>
      </p:sp>
      <p:graphicFrame>
        <p:nvGraphicFramePr>
          <p:cNvPr id="13" name="Table 12">
            <a:extLst>
              <a:ext uri="{FF2B5EF4-FFF2-40B4-BE49-F238E27FC236}">
                <a16:creationId xmlns:a16="http://schemas.microsoft.com/office/drawing/2014/main" id="{393BEA7F-6CA0-4EDD-B5F9-CB4E2E2455FA}"/>
              </a:ext>
            </a:extLst>
          </p:cNvPr>
          <p:cNvGraphicFramePr>
            <a:graphicFrameLocks noGrp="1"/>
          </p:cNvGraphicFramePr>
          <p:nvPr>
            <p:extLst>
              <p:ext uri="{D42A27DB-BD31-4B8C-83A1-F6EECF244321}">
                <p14:modId xmlns:p14="http://schemas.microsoft.com/office/powerpoint/2010/main" val="2135675715"/>
              </p:ext>
            </p:extLst>
          </p:nvPr>
        </p:nvGraphicFramePr>
        <p:xfrm>
          <a:off x="5878388" y="2793652"/>
          <a:ext cx="4680519" cy="1809752"/>
        </p:xfrm>
        <a:graphic>
          <a:graphicData uri="http://schemas.openxmlformats.org/drawingml/2006/table">
            <a:tbl>
              <a:tblPr>
                <a:tableStyleId>{3B4B98B0-60AC-42C2-AFA5-B58CD77FA1E5}</a:tableStyleId>
              </a:tblPr>
              <a:tblGrid>
                <a:gridCol w="4680519">
                  <a:extLst>
                    <a:ext uri="{9D8B030D-6E8A-4147-A177-3AD203B41FA5}">
                      <a16:colId xmlns:a16="http://schemas.microsoft.com/office/drawing/2014/main" val="296571479"/>
                    </a:ext>
                  </a:extLst>
                </a:gridCol>
              </a:tblGrid>
              <a:tr h="328184">
                <a:tc>
                  <a:txBody>
                    <a:bodyPr/>
                    <a:lstStyle/>
                    <a:p>
                      <a:pPr algn="l" fontAlgn="ctr"/>
                      <a:r>
                        <a:rPr lang="fi-FI" sz="1600" b="1" u="none" strike="noStrike" dirty="0">
                          <a:solidFill>
                            <a:schemeClr val="tx2"/>
                          </a:solidFill>
                          <a:effectLst/>
                          <a:latin typeface="Rockwell" panose="02060603020205020403" pitchFamily="18" charset="0"/>
                        </a:rPr>
                        <a:t>Asiakkaat:</a:t>
                      </a:r>
                      <a:endParaRPr lang="fi-FI" sz="1600" b="1"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638544846"/>
                  </a:ext>
                </a:extLst>
              </a:tr>
              <a:tr h="607920">
                <a:tc>
                  <a:txBody>
                    <a:bodyPr/>
                    <a:lstStyle/>
                    <a:p>
                      <a:pPr algn="l" fontAlgn="ctr"/>
                      <a:r>
                        <a:rPr lang="fi-FI" sz="1100" b="1" u="none" strike="noStrike" dirty="0">
                          <a:solidFill>
                            <a:schemeClr val="tx2"/>
                          </a:solidFill>
                          <a:effectLst/>
                          <a:latin typeface="Rockwell" panose="02060603020205020403" pitchFamily="18" charset="0"/>
                        </a:rPr>
                        <a:t>[Kesäkaudet:] </a:t>
                      </a:r>
                      <a:r>
                        <a:rPr lang="fi-FI" sz="1100" u="none" strike="noStrike" dirty="0">
                          <a:solidFill>
                            <a:schemeClr val="tx2"/>
                          </a:solidFill>
                          <a:effectLst/>
                          <a:latin typeface="Rockwell" panose="02060603020205020403" pitchFamily="18" charset="0"/>
                        </a:rPr>
                        <a:t>Levä- ja vieraslajiasiat sekä mökkiläiset (ml. kiinteistökauppa-asioihin liittyvät "ominaisuustiedot" ja jätevesijärjestelmät).</a:t>
                      </a:r>
                      <a:endParaRPr lang="fi-FI" sz="11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19273814"/>
                  </a:ext>
                </a:extLst>
              </a:tr>
              <a:tr h="873648">
                <a:tc>
                  <a:txBody>
                    <a:bodyPr/>
                    <a:lstStyle/>
                    <a:p>
                      <a:pPr algn="l" fontAlgn="ctr"/>
                      <a:r>
                        <a:rPr lang="fi-FI" sz="1100" u="none" strike="noStrike" dirty="0">
                          <a:solidFill>
                            <a:schemeClr val="tx2"/>
                          </a:solidFill>
                          <a:effectLst/>
                          <a:latin typeface="Rockwell" panose="02060603020205020403" pitchFamily="18" charset="0"/>
                        </a:rPr>
                        <a:t>Muut viranomaiset, maa-aines asiat (= luvitukset), luvanvarainen toimija, luvanvaraisuudestaan tiedusteleva toimija, haittoja kokenut kuntalainen, Luottamushenkilö (= poliitikko, päättäjä tai lautakunnan jäsen) sekä Stora-Enson </a:t>
                      </a:r>
                      <a:r>
                        <a:rPr lang="fi-FI" sz="1100" u="none" strike="noStrike" dirty="0" err="1">
                          <a:solidFill>
                            <a:schemeClr val="tx2"/>
                          </a:solidFill>
                          <a:effectLst/>
                          <a:latin typeface="Rockwell" panose="02060603020205020403" pitchFamily="18" charset="0"/>
                        </a:rPr>
                        <a:t>fluting</a:t>
                      </a:r>
                      <a:r>
                        <a:rPr lang="fi-FI" sz="1100" u="none" strike="noStrike" dirty="0">
                          <a:solidFill>
                            <a:schemeClr val="tx2"/>
                          </a:solidFill>
                          <a:effectLst/>
                          <a:latin typeface="Rockwell" panose="02060603020205020403" pitchFamily="18" charset="0"/>
                        </a:rPr>
                        <a:t>-tehdas (= ELY-keskuksen valvonnassa).</a:t>
                      </a:r>
                      <a:endParaRPr lang="fi-FI" sz="11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43975131"/>
                  </a:ext>
                </a:extLst>
              </a:tr>
            </a:tbl>
          </a:graphicData>
        </a:graphic>
      </p:graphicFrame>
      <p:grpSp>
        <p:nvGrpSpPr>
          <p:cNvPr id="14" name="Group 13">
            <a:extLst>
              <a:ext uri="{FF2B5EF4-FFF2-40B4-BE49-F238E27FC236}">
                <a16:creationId xmlns:a16="http://schemas.microsoft.com/office/drawing/2014/main" id="{24945F8F-A23E-4AB8-B031-823B1E83F912}"/>
              </a:ext>
            </a:extLst>
          </p:cNvPr>
          <p:cNvGrpSpPr/>
          <p:nvPr/>
        </p:nvGrpSpPr>
        <p:grpSpPr>
          <a:xfrm>
            <a:off x="8470676" y="83671"/>
            <a:ext cx="321701" cy="1185383"/>
            <a:chOff x="8456239" y="107576"/>
            <a:chExt cx="321701" cy="1185383"/>
          </a:xfrm>
        </p:grpSpPr>
        <p:sp>
          <p:nvSpPr>
            <p:cNvPr id="15" name="Rectangle: Rounded Corners 14">
              <a:extLst>
                <a:ext uri="{FF2B5EF4-FFF2-40B4-BE49-F238E27FC236}">
                  <a16:creationId xmlns:a16="http://schemas.microsoft.com/office/drawing/2014/main" id="{B4311A35-CAF6-43EE-BFF1-187CBFE6EC5C}"/>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For Sale with solid fill">
              <a:hlinkClick r:id="rId4" action="ppaction://hlinksldjump"/>
              <a:extLst>
                <a:ext uri="{FF2B5EF4-FFF2-40B4-BE49-F238E27FC236}">
                  <a16:creationId xmlns:a16="http://schemas.microsoft.com/office/drawing/2014/main" id="{21A5BBDE-99FD-4BFF-9691-8BF3E8ECC43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20" name="Graphic 19" descr="Back with solid fill">
              <a:hlinkClick r:id="rId7" action="ppaction://hlinksldjump"/>
              <a:extLst>
                <a:ext uri="{FF2B5EF4-FFF2-40B4-BE49-F238E27FC236}">
                  <a16:creationId xmlns:a16="http://schemas.microsoft.com/office/drawing/2014/main" id="{022069BA-C43C-40E0-A20F-7B446141142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21" name="Graphic 20" descr="Back with solid fill">
              <a:hlinkClick r:id="rId10" action="ppaction://hlinksldjump"/>
              <a:extLst>
                <a:ext uri="{FF2B5EF4-FFF2-40B4-BE49-F238E27FC236}">
                  <a16:creationId xmlns:a16="http://schemas.microsoft.com/office/drawing/2014/main" id="{BE91AB9C-91DE-4D38-935D-A55C74DE6F43}"/>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54883502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8" name="Table 7">
            <a:extLst>
              <a:ext uri="{FF2B5EF4-FFF2-40B4-BE49-F238E27FC236}">
                <a16:creationId xmlns:a16="http://schemas.microsoft.com/office/drawing/2014/main" id="{C8CD5BCC-507E-4906-B8C2-3629BBDEC8C3}"/>
              </a:ext>
            </a:extLst>
          </p:cNvPr>
          <p:cNvGraphicFramePr>
            <a:graphicFrameLocks noGrp="1"/>
          </p:cNvGraphicFramePr>
          <p:nvPr>
            <p:extLst>
              <p:ext uri="{D42A27DB-BD31-4B8C-83A1-F6EECF244321}">
                <p14:modId xmlns:p14="http://schemas.microsoft.com/office/powerpoint/2010/main" val="1660762636"/>
              </p:ext>
            </p:extLst>
          </p:nvPr>
        </p:nvGraphicFramePr>
        <p:xfrm>
          <a:off x="3790156" y="2418616"/>
          <a:ext cx="2880320" cy="2977632"/>
        </p:xfrm>
        <a:graphic>
          <a:graphicData uri="http://schemas.openxmlformats.org/drawingml/2006/table">
            <a:tbl>
              <a:tblPr>
                <a:tableStyleId>{3B4B98B0-60AC-42C2-AFA5-B58CD77FA1E5}</a:tableStyleId>
              </a:tblPr>
              <a:tblGrid>
                <a:gridCol w="2880320">
                  <a:extLst>
                    <a:ext uri="{9D8B030D-6E8A-4147-A177-3AD203B41FA5}">
                      <a16:colId xmlns:a16="http://schemas.microsoft.com/office/drawing/2014/main" val="4224566908"/>
                    </a:ext>
                  </a:extLst>
                </a:gridCol>
              </a:tblGrid>
              <a:tr h="466822">
                <a:tc>
                  <a:txBody>
                    <a:bodyPr/>
                    <a:lstStyle/>
                    <a:p>
                      <a:pPr algn="l" fontAlgn="ctr"/>
                      <a:r>
                        <a:rPr lang="fi-FI" sz="1200" b="1" u="none" strike="noStrike" dirty="0">
                          <a:solidFill>
                            <a:schemeClr val="tx2"/>
                          </a:solidFill>
                          <a:effectLst/>
                          <a:latin typeface="Rockwell" panose="02060603020205020403" pitchFamily="18" charset="0"/>
                        </a:rPr>
                        <a:t>Todennetut arkiprosessit (Lupa- ja valvontatehtävät):</a:t>
                      </a:r>
                      <a:endParaRPr lang="fi-FI" sz="1200" b="1"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2952508107"/>
                  </a:ext>
                </a:extLst>
              </a:tr>
              <a:tr h="505952">
                <a:tc>
                  <a:txBody>
                    <a:bodyPr/>
                    <a:lstStyle/>
                    <a:p>
                      <a:pPr algn="l" fontAlgn="ctr"/>
                      <a:r>
                        <a:rPr lang="fi-FI" sz="1000" u="none" strike="noStrike">
                          <a:solidFill>
                            <a:schemeClr val="tx2"/>
                          </a:solidFill>
                          <a:effectLst/>
                          <a:latin typeface="Rockwell" panose="02060603020205020403" pitchFamily="18" charset="0"/>
                        </a:rPr>
                        <a:t>LVI-katselmukset ja kuvapolitiikka (rakennusvalvonta)</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05865776"/>
                  </a:ext>
                </a:extLst>
              </a:tr>
              <a:tr h="432048">
                <a:tc>
                  <a:txBody>
                    <a:bodyPr/>
                    <a:lstStyle/>
                    <a:p>
                      <a:pPr algn="l" fontAlgn="ctr"/>
                      <a:r>
                        <a:rPr lang="fi-FI" sz="1000" u="none" strike="noStrike" dirty="0">
                          <a:solidFill>
                            <a:schemeClr val="tx2"/>
                          </a:solidFill>
                          <a:effectLst/>
                          <a:latin typeface="Rockwell" panose="02060603020205020403" pitchFamily="18" charset="0"/>
                        </a:rPr>
                        <a:t>Valvontasuunnitelmaohjelman käynnit (luvanvaraiset toimijat)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7691928"/>
                  </a:ext>
                </a:extLst>
              </a:tr>
              <a:tr h="432048">
                <a:tc>
                  <a:txBody>
                    <a:bodyPr/>
                    <a:lstStyle/>
                    <a:p>
                      <a:pPr algn="l" fontAlgn="ctr"/>
                      <a:r>
                        <a:rPr lang="fi-FI" sz="1000" u="none" strike="noStrike">
                          <a:solidFill>
                            <a:schemeClr val="tx2"/>
                          </a:solidFill>
                          <a:effectLst/>
                          <a:latin typeface="Rockwell" panose="02060603020205020403" pitchFamily="18" charset="0"/>
                        </a:rPr>
                        <a:t>Erilaiset käytännön neuvontatehtävät lupa-asioiden suhteen (luvanvaraiset toimijat)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52991092"/>
                  </a:ext>
                </a:extLst>
              </a:tr>
              <a:tr h="504056">
                <a:tc>
                  <a:txBody>
                    <a:bodyPr/>
                    <a:lstStyle/>
                    <a:p>
                      <a:pPr algn="l" fontAlgn="ctr"/>
                      <a:r>
                        <a:rPr lang="fi-FI" sz="1000" u="none" strike="noStrike">
                          <a:solidFill>
                            <a:schemeClr val="tx2"/>
                          </a:solidFill>
                          <a:effectLst/>
                          <a:latin typeface="Rockwell" panose="02060603020205020403" pitchFamily="18" charset="0"/>
                        </a:rPr>
                        <a:t>Tiedonjako ja erilaiset ohjeistukset (kuntalaiset/mökkiläiset &amp; luvanvaraiset toimijat)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56087709"/>
                  </a:ext>
                </a:extLst>
              </a:tr>
              <a:tr h="636706">
                <a:tc>
                  <a:txBody>
                    <a:bodyPr/>
                    <a:lstStyle/>
                    <a:p>
                      <a:pPr algn="l" fontAlgn="ctr"/>
                      <a:r>
                        <a:rPr lang="fi-FI" sz="1000" u="none" strike="noStrike" dirty="0">
                          <a:solidFill>
                            <a:schemeClr val="tx2"/>
                          </a:solidFill>
                          <a:effectLst/>
                          <a:latin typeface="Rockwell" panose="02060603020205020403" pitchFamily="18" charset="0"/>
                        </a:rPr>
                        <a:t>Satunnaiset, yllättävät ja harvoin ilmenevät tehtävät (mm. jätevesiasioiden kiintoainespitoisuudet tai öljyonnettomuudet)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08077261"/>
                  </a:ext>
                </a:extLst>
              </a:tr>
            </a:tbl>
          </a:graphicData>
        </a:graphic>
      </p:graphicFrame>
      <p:graphicFrame>
        <p:nvGraphicFramePr>
          <p:cNvPr id="11" name="Table 10">
            <a:extLst>
              <a:ext uri="{FF2B5EF4-FFF2-40B4-BE49-F238E27FC236}">
                <a16:creationId xmlns:a16="http://schemas.microsoft.com/office/drawing/2014/main" id="{12E837E8-94C4-4816-BF96-964F7021F0DA}"/>
              </a:ext>
            </a:extLst>
          </p:cNvPr>
          <p:cNvGraphicFramePr>
            <a:graphicFrameLocks noGrp="1"/>
          </p:cNvGraphicFramePr>
          <p:nvPr>
            <p:extLst>
              <p:ext uri="{D42A27DB-BD31-4B8C-83A1-F6EECF244321}">
                <p14:modId xmlns:p14="http://schemas.microsoft.com/office/powerpoint/2010/main" val="2131686000"/>
              </p:ext>
            </p:extLst>
          </p:nvPr>
        </p:nvGraphicFramePr>
        <p:xfrm>
          <a:off x="549796" y="2420888"/>
          <a:ext cx="3123890" cy="3896818"/>
        </p:xfrm>
        <a:graphic>
          <a:graphicData uri="http://schemas.openxmlformats.org/drawingml/2006/table">
            <a:tbl>
              <a:tblPr>
                <a:tableStyleId>{3B4B98B0-60AC-42C2-AFA5-B58CD77FA1E5}</a:tableStyleId>
              </a:tblPr>
              <a:tblGrid>
                <a:gridCol w="3123890">
                  <a:extLst>
                    <a:ext uri="{9D8B030D-6E8A-4147-A177-3AD203B41FA5}">
                      <a16:colId xmlns:a16="http://schemas.microsoft.com/office/drawing/2014/main" val="880284537"/>
                    </a:ext>
                  </a:extLst>
                </a:gridCol>
              </a:tblGrid>
              <a:tr h="504056">
                <a:tc>
                  <a:txBody>
                    <a:bodyPr/>
                    <a:lstStyle/>
                    <a:p>
                      <a:pPr algn="l" fontAlgn="ctr"/>
                      <a:r>
                        <a:rPr lang="fi-FI" sz="1200" b="1" u="none" strike="noStrike" dirty="0">
                          <a:solidFill>
                            <a:schemeClr val="tx2"/>
                          </a:solidFill>
                          <a:effectLst/>
                          <a:latin typeface="Rockwell" panose="02060603020205020403" pitchFamily="18" charset="0"/>
                        </a:rPr>
                        <a:t>Todennetut arkiprosessit (Muut tehtävät):</a:t>
                      </a:r>
                      <a:endParaRPr lang="fi-FI" sz="1200" b="1"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2902274597"/>
                  </a:ext>
                </a:extLst>
              </a:tr>
              <a:tr h="365139">
                <a:tc>
                  <a:txBody>
                    <a:bodyPr/>
                    <a:lstStyle/>
                    <a:p>
                      <a:pPr algn="l" fontAlgn="ctr"/>
                      <a:r>
                        <a:rPr lang="fi-FI" sz="1000" u="none" strike="noStrike">
                          <a:solidFill>
                            <a:schemeClr val="tx2"/>
                          </a:solidFill>
                          <a:effectLst/>
                          <a:latin typeface="Rockwell" panose="02060603020205020403" pitchFamily="18" charset="0"/>
                        </a:rPr>
                        <a:t>Tilakeskuksen hallinnoimien rakennusten: LVI-puoli</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03180079"/>
                  </a:ext>
                </a:extLst>
              </a:tr>
              <a:tr h="354941">
                <a:tc>
                  <a:txBody>
                    <a:bodyPr/>
                    <a:lstStyle/>
                    <a:p>
                      <a:pPr algn="l" fontAlgn="ctr"/>
                      <a:r>
                        <a:rPr lang="fi-FI" sz="1000" u="none" strike="noStrike">
                          <a:solidFill>
                            <a:schemeClr val="tx2"/>
                          </a:solidFill>
                          <a:effectLst/>
                          <a:latin typeface="Rockwell" panose="02060603020205020403" pitchFamily="18" charset="0"/>
                        </a:rPr>
                        <a:t>Viestintä ja neuvonta (sähköposti &amp; puhelin)</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26393687"/>
                  </a:ext>
                </a:extLst>
              </a:tr>
              <a:tr h="288032">
                <a:tc>
                  <a:txBody>
                    <a:bodyPr/>
                    <a:lstStyle/>
                    <a:p>
                      <a:pPr algn="l" fontAlgn="ctr"/>
                      <a:r>
                        <a:rPr lang="fi-FI" sz="1000" u="none" strike="noStrike">
                          <a:solidFill>
                            <a:schemeClr val="tx2"/>
                          </a:solidFill>
                          <a:effectLst/>
                          <a:latin typeface="Rockwell" panose="02060603020205020403" pitchFamily="18" charset="0"/>
                        </a:rPr>
                        <a:t>Selonteot omista toimistaan</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84653126"/>
                  </a:ext>
                </a:extLst>
              </a:tr>
              <a:tr h="427034">
                <a:tc>
                  <a:txBody>
                    <a:bodyPr/>
                    <a:lstStyle/>
                    <a:p>
                      <a:pPr algn="l" fontAlgn="ctr"/>
                      <a:r>
                        <a:rPr lang="fi-FI" sz="1000" u="none" strike="noStrike">
                          <a:solidFill>
                            <a:schemeClr val="tx2"/>
                          </a:solidFill>
                          <a:effectLst/>
                          <a:latin typeface="Rockwell" panose="02060603020205020403" pitchFamily="18" charset="0"/>
                        </a:rPr>
                        <a:t>Todistajan-/viranomaisen lausunnot oikeusjutuissa</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26521452"/>
                  </a:ext>
                </a:extLst>
              </a:tr>
              <a:tr h="877496">
                <a:tc>
                  <a:txBody>
                    <a:bodyPr/>
                    <a:lstStyle/>
                    <a:p>
                      <a:pPr algn="l" fontAlgn="ctr"/>
                      <a:r>
                        <a:rPr lang="fi-FI" sz="1000" u="none" strike="noStrike">
                          <a:solidFill>
                            <a:schemeClr val="tx2"/>
                          </a:solidFill>
                          <a:effectLst/>
                          <a:latin typeface="Rockwell" panose="02060603020205020403" pitchFamily="18" charset="0"/>
                        </a:rPr>
                        <a:t>Muut valvonnan tehtävät ympäristönsuojelun rinnalla (mm. jätelainvalvonnantehtävät sekä muita ympäristösuojelulakiin liittyviä valvontatehtäviä, kuten ilmasto-, vesi- ja melutehtävissä)</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92185898"/>
                  </a:ext>
                </a:extLst>
              </a:tr>
              <a:tr h="443746">
                <a:tc>
                  <a:txBody>
                    <a:bodyPr/>
                    <a:lstStyle/>
                    <a:p>
                      <a:pPr algn="l" fontAlgn="ctr"/>
                      <a:r>
                        <a:rPr lang="fi-FI" sz="1000" u="none" strike="noStrike" dirty="0">
                          <a:solidFill>
                            <a:schemeClr val="tx2"/>
                          </a:solidFill>
                          <a:effectLst/>
                          <a:latin typeface="Rockwell" panose="02060603020205020403" pitchFamily="18" charset="0"/>
                        </a:rPr>
                        <a:t>Vuorovaikutus, yhteispalaverit sekä keskustelu kollegoiden kanssa</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74289842"/>
                  </a:ext>
                </a:extLst>
              </a:tr>
              <a:tr h="636374">
                <a:tc>
                  <a:txBody>
                    <a:bodyPr/>
                    <a:lstStyle/>
                    <a:p>
                      <a:pPr algn="l" fontAlgn="ctr"/>
                      <a:r>
                        <a:rPr lang="fi-FI" sz="1000" u="none" strike="noStrike" dirty="0">
                          <a:solidFill>
                            <a:schemeClr val="tx2"/>
                          </a:solidFill>
                          <a:effectLst/>
                          <a:latin typeface="Rockwell" panose="02060603020205020403" pitchFamily="18" charset="0"/>
                        </a:rPr>
                        <a:t>Nitraattiasetuksen- ja maa-ainesasioiden vuosiraportti, valvontakäyntiraportit sekä muut valtion viranomaisjärjestelmien raporteista</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4274741"/>
                  </a:ext>
                </a:extLst>
              </a:tr>
            </a:tbl>
          </a:graphicData>
        </a:graphic>
      </p:graphicFrame>
      <p:graphicFrame>
        <p:nvGraphicFramePr>
          <p:cNvPr id="2" name="Table 1">
            <a:extLst>
              <a:ext uri="{FF2B5EF4-FFF2-40B4-BE49-F238E27FC236}">
                <a16:creationId xmlns:a16="http://schemas.microsoft.com/office/drawing/2014/main" id="{009629D5-5094-4C13-BB12-27E30583AEA5}"/>
              </a:ext>
            </a:extLst>
          </p:cNvPr>
          <p:cNvGraphicFramePr>
            <a:graphicFrameLocks noGrp="1"/>
          </p:cNvGraphicFramePr>
          <p:nvPr>
            <p:extLst>
              <p:ext uri="{D42A27DB-BD31-4B8C-83A1-F6EECF244321}">
                <p14:modId xmlns:p14="http://schemas.microsoft.com/office/powerpoint/2010/main" val="4294795358"/>
              </p:ext>
            </p:extLst>
          </p:nvPr>
        </p:nvGraphicFramePr>
        <p:xfrm>
          <a:off x="6886500" y="1957351"/>
          <a:ext cx="5017182" cy="4814078"/>
        </p:xfrm>
        <a:graphic>
          <a:graphicData uri="http://schemas.openxmlformats.org/drawingml/2006/table">
            <a:tbl>
              <a:tblPr>
                <a:tableStyleId>{3B4B98B0-60AC-42C2-AFA5-B58CD77FA1E5}</a:tableStyleId>
              </a:tblPr>
              <a:tblGrid>
                <a:gridCol w="5017182">
                  <a:extLst>
                    <a:ext uri="{9D8B030D-6E8A-4147-A177-3AD203B41FA5}">
                      <a16:colId xmlns:a16="http://schemas.microsoft.com/office/drawing/2014/main" val="3198707535"/>
                    </a:ext>
                  </a:extLst>
                </a:gridCol>
              </a:tblGrid>
              <a:tr h="332493">
                <a:tc>
                  <a:txBody>
                    <a:bodyPr/>
                    <a:lstStyle/>
                    <a:p>
                      <a:pPr algn="l" fontAlgn="ctr"/>
                      <a:r>
                        <a:rPr lang="fi-FI" sz="1200" b="1" u="none" strike="noStrike" dirty="0">
                          <a:solidFill>
                            <a:sysClr val="windowText" lastClr="000000"/>
                          </a:solidFill>
                          <a:effectLst/>
                          <a:latin typeface="Rockwell" panose="02060603020205020403" pitchFamily="18" charset="0"/>
                        </a:rPr>
                        <a:t>Todennetut arkiprosessit (Raportoinnin - ja seurannantehtävät):</a:t>
                      </a:r>
                      <a:endParaRPr lang="fi-FI" sz="1200" b="1"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4021422308"/>
                  </a:ext>
                </a:extLst>
              </a:tr>
              <a:tr h="792088">
                <a:tc>
                  <a:txBody>
                    <a:bodyPr/>
                    <a:lstStyle/>
                    <a:p>
                      <a:pPr algn="l" fontAlgn="ctr"/>
                      <a:r>
                        <a:rPr lang="fi-FI" sz="1000" u="none" strike="noStrike">
                          <a:solidFill>
                            <a:sysClr val="windowText" lastClr="000000"/>
                          </a:solidFill>
                          <a:effectLst/>
                          <a:latin typeface="Rockwell" panose="02060603020205020403" pitchFamily="18" charset="0"/>
                        </a:rPr>
                        <a:t>Velvoittavia ei juurikaan muita kuin "valvontaohjelma", joka sitten koskee rekisteröityjä- ja luvitettuja toimijoita, jätelainvalvontaa (esim. vaaralliseen jätteeseen liittyen laki velvoittaa valvonnan toiminnalle) sekä laajalla skaalalla katsoen monia muitakin erityyppisiä toimijoita ja toimintoja kunnanalueilla.</a:t>
                      </a:r>
                      <a:endParaRPr lang="fi-FI" sz="1000" b="0"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65141176"/>
                  </a:ext>
                </a:extLst>
              </a:tr>
              <a:tr h="439200">
                <a:tc>
                  <a:txBody>
                    <a:bodyPr/>
                    <a:lstStyle/>
                    <a:p>
                      <a:pPr algn="l" fontAlgn="ctr"/>
                      <a:r>
                        <a:rPr lang="fi-FI" sz="1000" u="none" strike="noStrike">
                          <a:solidFill>
                            <a:sysClr val="windowText" lastClr="000000"/>
                          </a:solidFill>
                          <a:effectLst/>
                          <a:latin typeface="Rockwell" panose="02060603020205020403" pitchFamily="18" charset="0"/>
                        </a:rPr>
                        <a:t>Tarkastusmuistiot: Raportti tehdään, joka ikisestä tarkastuksesta ja ne lähetetään kaikille asianosaisille.</a:t>
                      </a:r>
                      <a:endParaRPr lang="fi-FI" sz="1000" b="0" i="0" u="none" strike="noStrike">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61401853"/>
                  </a:ext>
                </a:extLst>
              </a:tr>
              <a:tr h="486345">
                <a:tc>
                  <a:txBody>
                    <a:bodyPr/>
                    <a:lstStyle/>
                    <a:p>
                      <a:pPr algn="l" fontAlgn="ctr"/>
                      <a:r>
                        <a:rPr lang="fi-FI" sz="1000" u="none" strike="noStrike" dirty="0">
                          <a:solidFill>
                            <a:sysClr val="windowText" lastClr="000000"/>
                          </a:solidFill>
                          <a:effectLst/>
                          <a:latin typeface="Rockwell" panose="02060603020205020403" pitchFamily="18" charset="0"/>
                        </a:rPr>
                        <a:t>Laitosten tarkastussuunnitelman mukaiset tarkastukset: Raportti lähetetään laitoksen yhteyshenkilölle (tai luvan yhteyshenkilölle).</a:t>
                      </a:r>
                      <a:endParaRPr lang="fi-FI" sz="1000" b="0"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414553"/>
                  </a:ext>
                </a:extLst>
              </a:tr>
              <a:tr h="403335">
                <a:tc>
                  <a:txBody>
                    <a:bodyPr/>
                    <a:lstStyle/>
                    <a:p>
                      <a:pPr algn="l" fontAlgn="ctr"/>
                      <a:r>
                        <a:rPr lang="fi-FI" sz="1000" u="none" strike="noStrike">
                          <a:solidFill>
                            <a:sysClr val="windowText" lastClr="000000"/>
                          </a:solidFill>
                          <a:effectLst/>
                          <a:latin typeface="Rockwell" panose="02060603020205020403" pitchFamily="18" charset="0"/>
                        </a:rPr>
                        <a:t>Haittailmoitukseen pohjaavat tarkastukset: Raportti toimitetaan myös ilmoituksen tekijälle.</a:t>
                      </a:r>
                      <a:endParaRPr lang="fi-FI" sz="1000" b="0" i="0" u="none" strike="noStrike">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70528221"/>
                  </a:ext>
                </a:extLst>
              </a:tr>
              <a:tr h="1551901">
                <a:tc>
                  <a:txBody>
                    <a:bodyPr/>
                    <a:lstStyle/>
                    <a:p>
                      <a:pPr algn="l" fontAlgn="ctr"/>
                      <a:r>
                        <a:rPr lang="fi-FI" sz="1000" u="none" strike="noStrike">
                          <a:solidFill>
                            <a:sysClr val="windowText" lastClr="000000"/>
                          </a:solidFill>
                          <a:effectLst/>
                          <a:latin typeface="Rockwell" panose="02060603020205020403" pitchFamily="18" charset="0"/>
                        </a:rPr>
                        <a:t>Juurikin tällä hetkellä on käynnissä myös yhteistarkkailuna sovittu "ilmanlaadunseuranta" (typenoksidit ja hiukkaspäästöt), joka toisin sanoen tarkoittaa sitä, että on sovittu lupa- ja rekisteröintivelvollisten toimijoiden kanssa, joiden toiminnoista ollaan tunnistettu merkittävät ilmanpäästöt ja toiminta sijoittuu Heinolaan, että muutaman vuoden tauon jälkeen tuotetaan yhteisesti vuoden mittainen ilmanlaadunseurantajakso (tilattu = Ilmatieteenlaitos).     -----&gt;      Velvoitetarkkailuista raportoidaan valtionviranomaiselle eli ELY-keskukselle (= Hämeen ELY-keskus), mutta raportit tulevat myös kaupungin valvontaviranomaisille eli niin ollen ympäristöntilanseurannan raportointia toimialalle kyllä kertyy.</a:t>
                      </a:r>
                      <a:endParaRPr lang="fi-FI" sz="1000" b="0"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67628932"/>
                  </a:ext>
                </a:extLst>
              </a:tr>
              <a:tr h="808716">
                <a:tc>
                  <a:txBody>
                    <a:bodyPr/>
                    <a:lstStyle/>
                    <a:p>
                      <a:pPr algn="l" fontAlgn="ctr"/>
                      <a:r>
                        <a:rPr lang="fi-FI" sz="1000" u="none" strike="noStrike" dirty="0">
                          <a:solidFill>
                            <a:sysClr val="windowText" lastClr="000000"/>
                          </a:solidFill>
                          <a:effectLst/>
                          <a:latin typeface="Rockwell" panose="02060603020205020403" pitchFamily="18" charset="0"/>
                        </a:rPr>
                        <a:t>Seurantaa tehdään myös toimialalla itsenäisesti muun muassa "vesientilan seurantaa" sekä "</a:t>
                      </a:r>
                      <a:r>
                        <a:rPr lang="fi-FI" sz="1000" i="1" u="none" strike="noStrike" dirty="0">
                          <a:solidFill>
                            <a:sysClr val="windowText" lastClr="000000"/>
                          </a:solidFill>
                          <a:effectLst/>
                          <a:latin typeface="Rockwell" panose="02060603020205020403" pitchFamily="18" charset="0"/>
                        </a:rPr>
                        <a:t>velvoitetarkkailuja</a:t>
                      </a:r>
                      <a:r>
                        <a:rPr lang="fi-FI" sz="1000" u="none" strike="noStrike" dirty="0">
                          <a:solidFill>
                            <a:sysClr val="windowText" lastClr="000000"/>
                          </a:solidFill>
                          <a:effectLst/>
                          <a:latin typeface="Rockwell" panose="02060603020205020403" pitchFamily="18" charset="0"/>
                        </a:rPr>
                        <a:t>". Esimerkiksi paikallinen </a:t>
                      </a:r>
                      <a:r>
                        <a:rPr lang="fi-FI" sz="1000" u="none" strike="noStrike" dirty="0" err="1">
                          <a:solidFill>
                            <a:sysClr val="windowText" lastClr="000000"/>
                          </a:solidFill>
                          <a:effectLst/>
                          <a:latin typeface="Rockwell" panose="02060603020205020403" pitchFamily="18" charset="0"/>
                        </a:rPr>
                        <a:t>fluting</a:t>
                      </a:r>
                      <a:r>
                        <a:rPr lang="fi-FI" sz="1000" u="none" strike="noStrike" dirty="0">
                          <a:solidFill>
                            <a:sysClr val="windowText" lastClr="000000"/>
                          </a:solidFill>
                          <a:effectLst/>
                          <a:latin typeface="Rockwell" panose="02060603020205020403" pitchFamily="18" charset="0"/>
                        </a:rPr>
                        <a:t>-tehdas, jolla on omavalvontaohjelma, ohjelma käsittää esimerkiksi vesientilan seurannan ja päästömittaukset.</a:t>
                      </a:r>
                      <a:endParaRPr lang="fi-FI" sz="1000" b="0"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54453509"/>
                  </a:ext>
                </a:extLst>
              </a:tr>
            </a:tbl>
          </a:graphicData>
        </a:graphic>
      </p:graphicFrame>
      <p:sp>
        <p:nvSpPr>
          <p:cNvPr id="12" name="TextBox 11">
            <a:extLst>
              <a:ext uri="{FF2B5EF4-FFF2-40B4-BE49-F238E27FC236}">
                <a16:creationId xmlns:a16="http://schemas.microsoft.com/office/drawing/2014/main" id="{2DD20B4D-0896-4650-9F80-85D1988C38E6}"/>
              </a:ext>
            </a:extLst>
          </p:cNvPr>
          <p:cNvSpPr txBox="1"/>
          <p:nvPr/>
        </p:nvSpPr>
        <p:spPr>
          <a:xfrm>
            <a:off x="340659" y="1570528"/>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 (otanta ja prosessit)'</a:t>
            </a:r>
          </a:p>
        </p:txBody>
      </p:sp>
      <p:grpSp>
        <p:nvGrpSpPr>
          <p:cNvPr id="13" name="Group 12">
            <a:extLst>
              <a:ext uri="{FF2B5EF4-FFF2-40B4-BE49-F238E27FC236}">
                <a16:creationId xmlns:a16="http://schemas.microsoft.com/office/drawing/2014/main" id="{0CB79AAE-0659-4F48-A0BF-DA916BE4DCF8}"/>
              </a:ext>
            </a:extLst>
          </p:cNvPr>
          <p:cNvGrpSpPr/>
          <p:nvPr/>
        </p:nvGrpSpPr>
        <p:grpSpPr>
          <a:xfrm>
            <a:off x="8470676" y="83671"/>
            <a:ext cx="321701" cy="1185383"/>
            <a:chOff x="8456239" y="107576"/>
            <a:chExt cx="321701" cy="1185383"/>
          </a:xfrm>
        </p:grpSpPr>
        <p:sp>
          <p:nvSpPr>
            <p:cNvPr id="14" name="Rectangle: Rounded Corners 13">
              <a:extLst>
                <a:ext uri="{FF2B5EF4-FFF2-40B4-BE49-F238E27FC236}">
                  <a16:creationId xmlns:a16="http://schemas.microsoft.com/office/drawing/2014/main" id="{553580B9-A550-47D4-B97F-E0076EA18D77}"/>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For Sale with solid fill">
              <a:hlinkClick r:id="rId4" action="ppaction://hlinksldjump"/>
              <a:extLst>
                <a:ext uri="{FF2B5EF4-FFF2-40B4-BE49-F238E27FC236}">
                  <a16:creationId xmlns:a16="http://schemas.microsoft.com/office/drawing/2014/main" id="{2D90D161-56DF-46C6-9E86-31CA74F23658}"/>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6" name="Graphic 15" descr="Back with solid fill">
              <a:hlinkClick r:id="rId7" action="ppaction://hlinksldjump"/>
              <a:extLst>
                <a:ext uri="{FF2B5EF4-FFF2-40B4-BE49-F238E27FC236}">
                  <a16:creationId xmlns:a16="http://schemas.microsoft.com/office/drawing/2014/main" id="{BC69C7F1-9CB0-4128-9614-235E845F265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7" name="Graphic 16" descr="Back with solid fill">
              <a:hlinkClick r:id="rId10" action="ppaction://hlinksldjump"/>
              <a:extLst>
                <a:ext uri="{FF2B5EF4-FFF2-40B4-BE49-F238E27FC236}">
                  <a16:creationId xmlns:a16="http://schemas.microsoft.com/office/drawing/2014/main" id="{E1062F49-A887-4CBF-A505-239A27F3BF8F}"/>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92019948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Box 11">
            <a:extLst>
              <a:ext uri="{FF2B5EF4-FFF2-40B4-BE49-F238E27FC236}">
                <a16:creationId xmlns:a16="http://schemas.microsoft.com/office/drawing/2014/main" id="{2DD20B4D-0896-4650-9F80-85D1988C38E6}"/>
              </a:ext>
            </a:extLst>
          </p:cNvPr>
          <p:cNvSpPr txBox="1"/>
          <p:nvPr/>
        </p:nvSpPr>
        <p:spPr>
          <a:xfrm>
            <a:off x="549796" y="1569820"/>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 (otanta ja prosessit)'</a:t>
            </a:r>
          </a:p>
        </p:txBody>
      </p:sp>
      <p:graphicFrame>
        <p:nvGraphicFramePr>
          <p:cNvPr id="3" name="Table 2">
            <a:extLst>
              <a:ext uri="{FF2B5EF4-FFF2-40B4-BE49-F238E27FC236}">
                <a16:creationId xmlns:a16="http://schemas.microsoft.com/office/drawing/2014/main" id="{4DAB0AA0-13ED-48D5-B539-80A0961731B3}"/>
              </a:ext>
            </a:extLst>
          </p:cNvPr>
          <p:cNvGraphicFramePr>
            <a:graphicFrameLocks noGrp="1"/>
          </p:cNvGraphicFramePr>
          <p:nvPr>
            <p:extLst>
              <p:ext uri="{D42A27DB-BD31-4B8C-83A1-F6EECF244321}">
                <p14:modId xmlns:p14="http://schemas.microsoft.com/office/powerpoint/2010/main" val="1655284309"/>
              </p:ext>
            </p:extLst>
          </p:nvPr>
        </p:nvGraphicFramePr>
        <p:xfrm>
          <a:off x="405780" y="2420888"/>
          <a:ext cx="5753754" cy="3567692"/>
        </p:xfrm>
        <a:graphic>
          <a:graphicData uri="http://schemas.openxmlformats.org/drawingml/2006/table">
            <a:tbl>
              <a:tblPr>
                <a:tableStyleId>{3B4B98B0-60AC-42C2-AFA5-B58CD77FA1E5}</a:tableStyleId>
              </a:tblPr>
              <a:tblGrid>
                <a:gridCol w="5753754">
                  <a:extLst>
                    <a:ext uri="{9D8B030D-6E8A-4147-A177-3AD203B41FA5}">
                      <a16:colId xmlns:a16="http://schemas.microsoft.com/office/drawing/2014/main" val="3547312159"/>
                    </a:ext>
                  </a:extLst>
                </a:gridCol>
              </a:tblGrid>
              <a:tr h="421711">
                <a:tc>
                  <a:txBody>
                    <a:bodyPr/>
                    <a:lstStyle/>
                    <a:p>
                      <a:pPr algn="l" fontAlgn="ctr"/>
                      <a:r>
                        <a:rPr lang="fi-FI" sz="1600" b="1" u="none" strike="noStrike" dirty="0">
                          <a:solidFill>
                            <a:schemeClr val="tx2"/>
                          </a:solidFill>
                          <a:effectLst/>
                          <a:latin typeface="Rockwell" panose="02060603020205020403" pitchFamily="18" charset="0"/>
                        </a:rPr>
                        <a:t>Ehdotetut ratkaisumallit:</a:t>
                      </a:r>
                      <a:endParaRPr lang="fi-FI" sz="1600" b="1"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3155189919"/>
                  </a:ext>
                </a:extLst>
              </a:tr>
              <a:tr h="685479">
                <a:tc>
                  <a:txBody>
                    <a:bodyPr/>
                    <a:lstStyle/>
                    <a:p>
                      <a:pPr algn="l" fontAlgn="ctr"/>
                      <a:r>
                        <a:rPr lang="fi-FI" sz="1200" u="none" strike="noStrike">
                          <a:solidFill>
                            <a:schemeClr val="tx2"/>
                          </a:solidFill>
                          <a:effectLst/>
                          <a:latin typeface="Rockwell" panose="02060603020205020403" pitchFamily="18" charset="0"/>
                        </a:rPr>
                        <a:t>HINKU-työryhmä (asioiden "</a:t>
                      </a:r>
                      <a:r>
                        <a:rPr lang="fi-FI" sz="1200" i="1" u="none" strike="noStrike">
                          <a:solidFill>
                            <a:schemeClr val="tx2"/>
                          </a:solidFill>
                          <a:effectLst/>
                          <a:latin typeface="Rockwell" panose="02060603020205020403" pitchFamily="18" charset="0"/>
                        </a:rPr>
                        <a:t>timantti</a:t>
                      </a:r>
                      <a:r>
                        <a:rPr lang="fi-FI" sz="1200" u="none" strike="noStrike">
                          <a:solidFill>
                            <a:schemeClr val="tx2"/>
                          </a:solidFill>
                          <a:effectLst/>
                          <a:latin typeface="Rockwell" panose="02060603020205020403" pitchFamily="18" charset="0"/>
                        </a:rPr>
                        <a:t>") - Ympäristömanageripalvelut - 50/50-malli - Toimenpiteistä ei saa muodostua kiireisen työn ohessa ns. "</a:t>
                      </a:r>
                      <a:r>
                        <a:rPr lang="fi-FI" sz="1200" i="1" u="none" strike="noStrike">
                          <a:solidFill>
                            <a:schemeClr val="tx2"/>
                          </a:solidFill>
                          <a:effectLst/>
                          <a:latin typeface="Rockwell" panose="02060603020205020403" pitchFamily="18" charset="0"/>
                        </a:rPr>
                        <a:t>lisäkuormaa</a:t>
                      </a:r>
                      <a:r>
                        <a:rPr lang="fi-FI" sz="1200" u="none" strike="noStrike">
                          <a:solidFill>
                            <a:schemeClr val="tx2"/>
                          </a:solidFill>
                          <a:effectLst/>
                          <a:latin typeface="Rockwell" panose="02060603020205020403" pitchFamily="18" charset="0"/>
                        </a:rPr>
                        <a:t>" - Asiat eivät etene "</a:t>
                      </a:r>
                      <a:r>
                        <a:rPr lang="fi-FI" sz="1200" i="1" u="none" strike="noStrike">
                          <a:solidFill>
                            <a:schemeClr val="tx2"/>
                          </a:solidFill>
                          <a:effectLst/>
                          <a:latin typeface="Rockwell" panose="02060603020205020403" pitchFamily="18" charset="0"/>
                        </a:rPr>
                        <a:t>pakottaen</a:t>
                      </a:r>
                      <a:r>
                        <a:rPr lang="fi-FI" sz="1200" u="none" strike="noStrike">
                          <a:solidFill>
                            <a:schemeClr val="tx2"/>
                          </a:solidFill>
                          <a:effectLst/>
                          <a:latin typeface="Rockwell" panose="02060603020205020403" pitchFamily="18" charset="0"/>
                        </a:rPr>
                        <a:t>", vaan hyvällä fiiliksellä ja mukavalla työotteella</a:t>
                      </a:r>
                      <a:endParaRPr lang="fi-FI" sz="120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34139746"/>
                  </a:ext>
                </a:extLst>
              </a:tr>
              <a:tr h="529119">
                <a:tc>
                  <a:txBody>
                    <a:bodyPr/>
                    <a:lstStyle/>
                    <a:p>
                      <a:pPr algn="l" fontAlgn="ctr"/>
                      <a:r>
                        <a:rPr lang="fi-FI" sz="1200" u="none" strike="noStrike">
                          <a:solidFill>
                            <a:schemeClr val="tx2"/>
                          </a:solidFill>
                          <a:effectLst/>
                          <a:latin typeface="Rockwell" panose="02060603020205020403" pitchFamily="18" charset="0"/>
                        </a:rPr>
                        <a:t>Pieniä juttuja oman työn ohessa tai tarkoituksen mukaisempia ja suurempia ratkaisuja ---&gt; Lähtökohtaisesti kaikki pohjaa kuitenkin kuntastrategiaan</a:t>
                      </a:r>
                      <a:endParaRPr lang="fi-FI" sz="120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6375367"/>
                  </a:ext>
                </a:extLst>
              </a:tr>
              <a:tr h="830933">
                <a:tc>
                  <a:txBody>
                    <a:bodyPr/>
                    <a:lstStyle/>
                    <a:p>
                      <a:pPr algn="l" fontAlgn="ctr"/>
                      <a:r>
                        <a:rPr lang="fi-FI" sz="1200" u="none" strike="noStrike">
                          <a:solidFill>
                            <a:schemeClr val="tx2"/>
                          </a:solidFill>
                          <a:effectLst/>
                          <a:latin typeface="Rockwell" panose="02060603020205020403" pitchFamily="18" charset="0"/>
                        </a:rPr>
                        <a:t>[Osallistamista käsittelevä "</a:t>
                      </a:r>
                      <a:r>
                        <a:rPr lang="fi-FI" sz="1200" i="1" u="none" strike="noStrike">
                          <a:solidFill>
                            <a:schemeClr val="tx2"/>
                          </a:solidFill>
                          <a:effectLst/>
                          <a:latin typeface="Rockwell" panose="02060603020205020403" pitchFamily="18" charset="0"/>
                        </a:rPr>
                        <a:t>OpenAgenda-hanke</a:t>
                      </a:r>
                      <a:r>
                        <a:rPr lang="fi-FI" sz="1200" u="none" strike="noStrike">
                          <a:solidFill>
                            <a:schemeClr val="tx2"/>
                          </a:solidFill>
                          <a:effectLst/>
                          <a:latin typeface="Rockwell" panose="02060603020205020403" pitchFamily="18" charset="0"/>
                        </a:rPr>
                        <a:t>" juuri käynnissä Micropoliksella Johannes Laamasen vetämänä, jossa esimerkiksi kunnan koululaisia osallistetaan mukaan kuntastrategiatyöhön --&gt; Mahdollisten lisätietotarpeiden osilta voisi olla tarvittaessa yhteydessä.]</a:t>
                      </a:r>
                      <a:endParaRPr lang="fi-FI" sz="120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93329611"/>
                  </a:ext>
                </a:extLst>
              </a:tr>
              <a:tr h="1068478">
                <a:tc>
                  <a:txBody>
                    <a:bodyPr/>
                    <a:lstStyle/>
                    <a:p>
                      <a:pPr algn="l" fontAlgn="ctr"/>
                      <a:r>
                        <a:rPr lang="fi-FI" sz="1200" u="none" strike="noStrike" dirty="0">
                          <a:solidFill>
                            <a:schemeClr val="tx2"/>
                          </a:solidFill>
                          <a:effectLst/>
                          <a:latin typeface="Rockwell" panose="02060603020205020403" pitchFamily="18" charset="0"/>
                        </a:rPr>
                        <a:t>Kunnassahan näitä asioita ei tarvitse tehdä yksin ja kunnan tulisikin ehkä miettiä, että voisiko näistä erilaisista verkostoista ja niillä saatavavilla olevasta tuesta, minkäänlaista hyötyä kunnalle? --&gt; </a:t>
                      </a:r>
                      <a:r>
                        <a:rPr lang="fi-FI" sz="1200" b="1" u="none" strike="noStrike" dirty="0">
                          <a:solidFill>
                            <a:schemeClr val="tx2"/>
                          </a:solidFill>
                          <a:effectLst/>
                          <a:latin typeface="Rockwell" panose="02060603020205020403" pitchFamily="18" charset="0"/>
                        </a:rPr>
                        <a:t>[Ainakin Iin kunnan osilta on koettu:] </a:t>
                      </a:r>
                      <a:r>
                        <a:rPr lang="fi-FI" sz="1200" u="none" strike="noStrike" dirty="0">
                          <a:solidFill>
                            <a:schemeClr val="tx2"/>
                          </a:solidFill>
                          <a:effectLst/>
                          <a:latin typeface="Rockwell" panose="02060603020205020403" pitchFamily="18" charset="0"/>
                        </a:rPr>
                        <a:t>Merkittävänä tekijänä on siis koettu näistä eri verkostoista saatava tuki ja apu --&gt; HINKU, FISU, CIRCWASTE, luontokunnat tai mikä tahansa näiden kaltainen vaihtoehto. --&gt; "</a:t>
                      </a:r>
                      <a:r>
                        <a:rPr lang="fi-FI" sz="1200" i="1" u="none" strike="noStrike" dirty="0">
                          <a:solidFill>
                            <a:schemeClr val="tx2"/>
                          </a:solidFill>
                          <a:effectLst/>
                          <a:latin typeface="Rockwell" panose="02060603020205020403" pitchFamily="18" charset="0"/>
                        </a:rPr>
                        <a:t>Ne kyllä vievät asioita eteenpäin!" </a:t>
                      </a:r>
                      <a:endParaRPr lang="fi-FI" sz="1200" b="0" i="1"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99120747"/>
                  </a:ext>
                </a:extLst>
              </a:tr>
            </a:tbl>
          </a:graphicData>
        </a:graphic>
      </p:graphicFrame>
      <p:graphicFrame>
        <p:nvGraphicFramePr>
          <p:cNvPr id="5" name="Table 4">
            <a:extLst>
              <a:ext uri="{FF2B5EF4-FFF2-40B4-BE49-F238E27FC236}">
                <a16:creationId xmlns:a16="http://schemas.microsoft.com/office/drawing/2014/main" id="{4DF54456-EF7C-4C8E-9116-4D50B86EEA0F}"/>
              </a:ext>
            </a:extLst>
          </p:cNvPr>
          <p:cNvGraphicFramePr>
            <a:graphicFrameLocks noGrp="1"/>
          </p:cNvGraphicFramePr>
          <p:nvPr>
            <p:extLst>
              <p:ext uri="{D42A27DB-BD31-4B8C-83A1-F6EECF244321}">
                <p14:modId xmlns:p14="http://schemas.microsoft.com/office/powerpoint/2010/main" val="2690688338"/>
              </p:ext>
            </p:extLst>
          </p:nvPr>
        </p:nvGraphicFramePr>
        <p:xfrm>
          <a:off x="6382444" y="2433892"/>
          <a:ext cx="5256585" cy="3153123"/>
        </p:xfrm>
        <a:graphic>
          <a:graphicData uri="http://schemas.openxmlformats.org/drawingml/2006/table">
            <a:tbl>
              <a:tblPr>
                <a:tableStyleId>{3B4B98B0-60AC-42C2-AFA5-B58CD77FA1E5}</a:tableStyleId>
              </a:tblPr>
              <a:tblGrid>
                <a:gridCol w="5256585">
                  <a:extLst>
                    <a:ext uri="{9D8B030D-6E8A-4147-A177-3AD203B41FA5}">
                      <a16:colId xmlns:a16="http://schemas.microsoft.com/office/drawing/2014/main" val="3381202379"/>
                    </a:ext>
                  </a:extLst>
                </a:gridCol>
              </a:tblGrid>
              <a:tr h="458614">
                <a:tc>
                  <a:txBody>
                    <a:bodyPr/>
                    <a:lstStyle/>
                    <a:p>
                      <a:pPr algn="l" fontAlgn="ctr"/>
                      <a:r>
                        <a:rPr lang="fi-FI" sz="1600" b="1" u="none" strike="noStrike" dirty="0">
                          <a:solidFill>
                            <a:schemeClr val="tx2"/>
                          </a:solidFill>
                          <a:effectLst/>
                          <a:latin typeface="Rockwell" panose="02060603020205020403" pitchFamily="18" charset="0"/>
                        </a:rPr>
                        <a:t>Ehdotetut ratkaisumallit:</a:t>
                      </a:r>
                      <a:endParaRPr lang="fi-FI" sz="1600" b="1"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1458950174"/>
                  </a:ext>
                </a:extLst>
              </a:tr>
              <a:tr h="343331">
                <a:tc>
                  <a:txBody>
                    <a:bodyPr/>
                    <a:lstStyle/>
                    <a:p>
                      <a:pPr algn="l" fontAlgn="ctr"/>
                      <a:r>
                        <a:rPr lang="fi-FI" sz="1200" u="none" strike="noStrike">
                          <a:solidFill>
                            <a:schemeClr val="tx2"/>
                          </a:solidFill>
                          <a:effectLst/>
                          <a:latin typeface="Rockwell" panose="02060603020205020403" pitchFamily="18" charset="0"/>
                        </a:rPr>
                        <a:t>Uusi laskentamalli maataloudelle</a:t>
                      </a:r>
                      <a:endParaRPr lang="fi-FI" sz="120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1551597"/>
                  </a:ext>
                </a:extLst>
              </a:tr>
              <a:tr h="343331">
                <a:tc>
                  <a:txBody>
                    <a:bodyPr/>
                    <a:lstStyle/>
                    <a:p>
                      <a:pPr algn="l" fontAlgn="ctr"/>
                      <a:r>
                        <a:rPr lang="fi-FI" sz="1200" u="none" strike="noStrike">
                          <a:solidFill>
                            <a:schemeClr val="tx2"/>
                          </a:solidFill>
                          <a:effectLst/>
                          <a:latin typeface="Rockwell" panose="02060603020205020403" pitchFamily="18" charset="0"/>
                        </a:rPr>
                        <a:t>Ajoneuvokannan uudistaminen</a:t>
                      </a:r>
                      <a:endParaRPr lang="fi-FI" sz="1200" b="0" i="0" u="none" strike="noStrike">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08048517"/>
                  </a:ext>
                </a:extLst>
              </a:tr>
              <a:tr h="564313">
                <a:tc>
                  <a:txBody>
                    <a:bodyPr/>
                    <a:lstStyle/>
                    <a:p>
                      <a:pPr algn="l" fontAlgn="ctr"/>
                      <a:r>
                        <a:rPr lang="fi-FI" sz="1200" u="none" strike="noStrike">
                          <a:solidFill>
                            <a:schemeClr val="tx2"/>
                          </a:solidFill>
                          <a:effectLst/>
                          <a:latin typeface="Rockwell" panose="02060603020205020403" pitchFamily="18" charset="0"/>
                        </a:rPr>
                        <a:t>"</a:t>
                      </a:r>
                      <a:r>
                        <a:rPr lang="fi-FI" sz="1200" i="1" u="none" strike="noStrike">
                          <a:solidFill>
                            <a:schemeClr val="tx2"/>
                          </a:solidFill>
                          <a:effectLst/>
                          <a:latin typeface="Rockwell" panose="02060603020205020403" pitchFamily="18" charset="0"/>
                        </a:rPr>
                        <a:t>Läpileikkaava tahtotila</a:t>
                      </a:r>
                      <a:r>
                        <a:rPr lang="fi-FI" sz="1200" u="none" strike="noStrike">
                          <a:solidFill>
                            <a:schemeClr val="tx2"/>
                          </a:solidFill>
                          <a:effectLst/>
                          <a:latin typeface="Rockwell" panose="02060603020205020403" pitchFamily="18" charset="0"/>
                        </a:rPr>
                        <a:t>" eli organisaation erillisten yksiköiden ja -toimenpiteiden synergia - Päättäjien ja kuntalaisten osallistaminen</a:t>
                      </a:r>
                      <a:endParaRPr lang="fi-FI" sz="120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53935430"/>
                  </a:ext>
                </a:extLst>
              </a:tr>
              <a:tr h="708844">
                <a:tc>
                  <a:txBody>
                    <a:bodyPr/>
                    <a:lstStyle/>
                    <a:p>
                      <a:pPr algn="l" fontAlgn="ctr"/>
                      <a:r>
                        <a:rPr lang="fi-FI" sz="1200" u="none" strike="noStrike" dirty="0">
                          <a:solidFill>
                            <a:schemeClr val="tx2"/>
                          </a:solidFill>
                          <a:effectLst/>
                          <a:latin typeface="Rockwell" panose="02060603020205020403" pitchFamily="18" charset="0"/>
                        </a:rPr>
                        <a:t>Tietyntyyppinen "</a:t>
                      </a:r>
                      <a:r>
                        <a:rPr lang="fi-FI" sz="1200" i="1" u="none" strike="noStrike" dirty="0">
                          <a:solidFill>
                            <a:schemeClr val="tx2"/>
                          </a:solidFill>
                          <a:effectLst/>
                          <a:latin typeface="Rockwell" panose="02060603020205020403" pitchFamily="18" charset="0"/>
                        </a:rPr>
                        <a:t>kritiikki</a:t>
                      </a:r>
                      <a:r>
                        <a:rPr lang="fi-FI" sz="1200" u="none" strike="noStrike" dirty="0">
                          <a:solidFill>
                            <a:schemeClr val="tx2"/>
                          </a:solidFill>
                          <a:effectLst/>
                          <a:latin typeface="Rockwell" panose="02060603020205020403" pitchFamily="18" charset="0"/>
                        </a:rPr>
                        <a:t>" oleellinen kehitystekijä. Esimerkiksi kysymys: "</a:t>
                      </a:r>
                      <a:r>
                        <a:rPr lang="fi-FI" sz="1200" i="1" u="none" strike="noStrike" dirty="0">
                          <a:solidFill>
                            <a:schemeClr val="tx2"/>
                          </a:solidFill>
                          <a:effectLst/>
                          <a:latin typeface="Rockwell" panose="02060603020205020403" pitchFamily="18" charset="0"/>
                        </a:rPr>
                        <a:t>Onko tässä nyt mitään järkeä</a:t>
                      </a:r>
                      <a:r>
                        <a:rPr lang="fi-FI" sz="1200" u="none" strike="noStrike" dirty="0">
                          <a:solidFill>
                            <a:schemeClr val="tx2"/>
                          </a:solidFill>
                          <a:effectLst/>
                          <a:latin typeface="Rockwell" panose="02060603020205020403" pitchFamily="18" charset="0"/>
                        </a:rPr>
                        <a:t>" on kuitenkin loppupeleissä  asioita eteenpäin kuljettava kysymys, jollain tavoin ("</a:t>
                      </a:r>
                      <a:r>
                        <a:rPr lang="fi-FI" sz="1200" i="1" u="none" strike="noStrike" dirty="0">
                          <a:solidFill>
                            <a:schemeClr val="tx2"/>
                          </a:solidFill>
                          <a:effectLst/>
                          <a:latin typeface="Rockwell" panose="02060603020205020403" pitchFamily="18" charset="0"/>
                        </a:rPr>
                        <a:t>Nostetaan se kissa pöydälle</a:t>
                      </a:r>
                      <a:r>
                        <a:rPr lang="fi-FI" sz="1200" u="none" strike="noStrike" dirty="0">
                          <a:solidFill>
                            <a:schemeClr val="tx2"/>
                          </a:solidFill>
                          <a:effectLst/>
                          <a:latin typeface="Rockwell" panose="02060603020205020403" pitchFamily="18" charset="0"/>
                        </a:rPr>
                        <a:t>").</a:t>
                      </a:r>
                      <a:endParaRPr lang="fi-FI" sz="120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8426665"/>
                  </a:ext>
                </a:extLst>
              </a:tr>
              <a:tr h="698644">
                <a:tc>
                  <a:txBody>
                    <a:bodyPr/>
                    <a:lstStyle/>
                    <a:p>
                      <a:pPr algn="l" fontAlgn="ctr"/>
                      <a:r>
                        <a:rPr lang="fi-FI" sz="1200" u="none" strike="noStrike" dirty="0">
                          <a:solidFill>
                            <a:schemeClr val="tx2"/>
                          </a:solidFill>
                          <a:effectLst/>
                          <a:latin typeface="Rockwell" panose="02060603020205020403" pitchFamily="18" charset="0"/>
                        </a:rPr>
                        <a:t>Kuntastrategian kautta ilmastotyö levittäytyy kaikkiin kaupungin yksiköihin - Avoimuus (kuntalaisille: toimien perustelu ja muodostuvista vaikutuksista viestiminen) - Vuoropuhelun käynnistäminen tai sen aikaan saaminen on tärkeä tekijä</a:t>
                      </a:r>
                      <a:endParaRPr lang="fi-FI" sz="120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1330675"/>
                  </a:ext>
                </a:extLst>
              </a:tr>
            </a:tbl>
          </a:graphicData>
        </a:graphic>
      </p:graphicFrame>
      <p:grpSp>
        <p:nvGrpSpPr>
          <p:cNvPr id="10" name="Group 9">
            <a:extLst>
              <a:ext uri="{FF2B5EF4-FFF2-40B4-BE49-F238E27FC236}">
                <a16:creationId xmlns:a16="http://schemas.microsoft.com/office/drawing/2014/main" id="{44F4C6C4-C6AD-4448-A3E7-17279F8E0A94}"/>
              </a:ext>
            </a:extLst>
          </p:cNvPr>
          <p:cNvGrpSpPr/>
          <p:nvPr/>
        </p:nvGrpSpPr>
        <p:grpSpPr>
          <a:xfrm>
            <a:off x="8470676" y="83671"/>
            <a:ext cx="321701" cy="1185383"/>
            <a:chOff x="8456239" y="107576"/>
            <a:chExt cx="321701" cy="1185383"/>
          </a:xfrm>
        </p:grpSpPr>
        <p:sp>
          <p:nvSpPr>
            <p:cNvPr id="11" name="Rectangle: Rounded Corners 10">
              <a:extLst>
                <a:ext uri="{FF2B5EF4-FFF2-40B4-BE49-F238E27FC236}">
                  <a16:creationId xmlns:a16="http://schemas.microsoft.com/office/drawing/2014/main" id="{22C47D27-8EDF-4E22-A2C9-3F7E5E741768}"/>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For Sale with solid fill">
              <a:hlinkClick r:id="rId4" action="ppaction://hlinksldjump"/>
              <a:extLst>
                <a:ext uri="{FF2B5EF4-FFF2-40B4-BE49-F238E27FC236}">
                  <a16:creationId xmlns:a16="http://schemas.microsoft.com/office/drawing/2014/main" id="{DE78FF38-2CFB-4A18-98BD-62F408528C8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4" name="Graphic 13" descr="Back with solid fill">
              <a:hlinkClick r:id="rId7" action="ppaction://hlinksldjump"/>
              <a:extLst>
                <a:ext uri="{FF2B5EF4-FFF2-40B4-BE49-F238E27FC236}">
                  <a16:creationId xmlns:a16="http://schemas.microsoft.com/office/drawing/2014/main" id="{44B21CF2-BE55-4036-BA57-8AB959F5E17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5" name="Graphic 14" descr="Back with solid fill">
              <a:hlinkClick r:id="rId10" action="ppaction://hlinksldjump"/>
              <a:extLst>
                <a:ext uri="{FF2B5EF4-FFF2-40B4-BE49-F238E27FC236}">
                  <a16:creationId xmlns:a16="http://schemas.microsoft.com/office/drawing/2014/main" id="{52EECEB5-78A5-46DD-96BC-1EFDE97105C9}"/>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19081735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3"/>
          <a:stretch>
            <a:fillRect/>
          </a:stretch>
        </p:blipFill>
        <p:spPr>
          <a:xfrm>
            <a:off x="9838828" y="2411413"/>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417231" y="280971"/>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graphicFrame>
        <p:nvGraphicFramePr>
          <p:cNvPr id="3" name="Table 2">
            <a:extLst>
              <a:ext uri="{FF2B5EF4-FFF2-40B4-BE49-F238E27FC236}">
                <a16:creationId xmlns:a16="http://schemas.microsoft.com/office/drawing/2014/main" id="{8D3DCB43-FCB4-408D-BCDE-4F051DF4CC56}"/>
              </a:ext>
            </a:extLst>
          </p:cNvPr>
          <p:cNvGraphicFramePr>
            <a:graphicFrameLocks noGrp="1"/>
          </p:cNvGraphicFramePr>
          <p:nvPr/>
        </p:nvGraphicFramePr>
        <p:xfrm>
          <a:off x="372914" y="1665941"/>
          <a:ext cx="4497362" cy="4859399"/>
        </p:xfrm>
        <a:graphic>
          <a:graphicData uri="http://schemas.openxmlformats.org/drawingml/2006/table">
            <a:tbl>
              <a:tblPr/>
              <a:tblGrid>
                <a:gridCol w="4497362">
                  <a:extLst>
                    <a:ext uri="{9D8B030D-6E8A-4147-A177-3AD203B41FA5}">
                      <a16:colId xmlns:a16="http://schemas.microsoft.com/office/drawing/2014/main" val="640188152"/>
                    </a:ext>
                  </a:extLst>
                </a:gridCol>
              </a:tblGrid>
              <a:tr h="293603">
                <a:tc>
                  <a:txBody>
                    <a:bodyPr/>
                    <a:lstStyle/>
                    <a:p>
                      <a:pPr algn="l" fontAlgn="b"/>
                      <a:r>
                        <a:rPr lang="fi-FI" sz="800" b="1" i="0" u="none" strike="noStrike" dirty="0">
                          <a:solidFill>
                            <a:srgbClr val="000000"/>
                          </a:solidFill>
                          <a:effectLst/>
                          <a:latin typeface="Rockwell" panose="02060603020205020403" pitchFamily="18" charset="0"/>
                        </a:rPr>
                        <a:t>Vahvuudet</a:t>
                      </a:r>
                      <a:endParaRPr lang="fi-FI" sz="900" b="0" i="0" u="none" strike="noStrike" dirty="0">
                        <a:solidFill>
                          <a:srgbClr val="000000"/>
                        </a:solidFill>
                        <a:effectLst/>
                        <a:latin typeface="Calibri" panose="020F0502020204030204" pitchFamily="34" charset="0"/>
                      </a:endParaRP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911374"/>
                  </a:ext>
                </a:extLst>
              </a:tr>
              <a:tr h="355413">
                <a:tc>
                  <a:txBody>
                    <a:bodyPr/>
                    <a:lstStyle/>
                    <a:p>
                      <a:pPr algn="l" fontAlgn="b"/>
                      <a:r>
                        <a:rPr lang="fi-FI" sz="800" b="0" i="0" u="none" strike="noStrike">
                          <a:solidFill>
                            <a:srgbClr val="000000"/>
                          </a:solidFill>
                          <a:effectLst/>
                          <a:latin typeface="Rockwell" panose="02060603020205020403" pitchFamily="18" charset="0"/>
                        </a:rPr>
                        <a:t>Vertaistuki (kollegat ja sopimuskuntajärjestely). </a:t>
                      </a:r>
                      <a:r>
                        <a:rPr lang="fi-FI" sz="800" b="1" i="0" u="none" strike="noStrike">
                          <a:solidFill>
                            <a:srgbClr val="000000"/>
                          </a:solidFill>
                          <a:effectLst/>
                          <a:latin typeface="Rockwell" panose="02060603020205020403" pitchFamily="18" charset="0"/>
                        </a:rPr>
                        <a:t>x3</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5608150"/>
                  </a:ext>
                </a:extLst>
              </a:tr>
              <a:tr h="355413">
                <a:tc>
                  <a:txBody>
                    <a:bodyPr/>
                    <a:lstStyle/>
                    <a:p>
                      <a:pPr algn="l" fontAlgn="b"/>
                      <a:r>
                        <a:rPr lang="fi-FI" sz="800" b="0" i="0" u="none" strike="noStrike">
                          <a:solidFill>
                            <a:srgbClr val="000000"/>
                          </a:solidFill>
                          <a:effectLst/>
                          <a:latin typeface="Rockwell" panose="02060603020205020403" pitchFamily="18" charset="0"/>
                        </a:rPr>
                        <a:t>Ilmastoasioiden maakuntatason ohjaus. </a:t>
                      </a:r>
                      <a:r>
                        <a:rPr lang="fi-FI" sz="800" b="1" i="0" u="none" strike="noStrike">
                          <a:solidFill>
                            <a:srgbClr val="000000"/>
                          </a:solidFill>
                          <a:effectLst/>
                          <a:latin typeface="Rockwell" panose="02060603020205020403" pitchFamily="18" charset="0"/>
                        </a:rPr>
                        <a:t>x2</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23462111"/>
                  </a:ext>
                </a:extLst>
              </a:tr>
              <a:tr h="334271">
                <a:tc>
                  <a:txBody>
                    <a:bodyPr/>
                    <a:lstStyle/>
                    <a:p>
                      <a:pPr algn="l" fontAlgn="b"/>
                      <a:r>
                        <a:rPr lang="fi-FI" sz="800" b="0" i="0" u="none" strike="noStrike">
                          <a:solidFill>
                            <a:srgbClr val="000000"/>
                          </a:solidFill>
                          <a:effectLst/>
                          <a:latin typeface="Rockwell" panose="02060603020205020403" pitchFamily="18" charset="0"/>
                        </a:rPr>
                        <a:t>Julkiset asiakirjat.</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45224211"/>
                  </a:ext>
                </a:extLst>
              </a:tr>
              <a:tr h="334271">
                <a:tc>
                  <a:txBody>
                    <a:bodyPr/>
                    <a:lstStyle/>
                    <a:p>
                      <a:pPr algn="l" fontAlgn="b"/>
                      <a:r>
                        <a:rPr lang="fi-FI" sz="800" b="0" i="0" u="none" strike="noStrike">
                          <a:solidFill>
                            <a:srgbClr val="000000"/>
                          </a:solidFill>
                          <a:effectLst/>
                          <a:latin typeface="Rockwell" panose="02060603020205020403" pitchFamily="18" charset="0"/>
                        </a:rPr>
                        <a:t>Viranomaistyössä kirjattavat muistiinpanot.</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9580341"/>
                  </a:ext>
                </a:extLst>
              </a:tr>
              <a:tr h="555658">
                <a:tc>
                  <a:txBody>
                    <a:bodyPr/>
                    <a:lstStyle/>
                    <a:p>
                      <a:pPr algn="l" fontAlgn="ctr"/>
                      <a:r>
                        <a:rPr lang="fi-FI" sz="800" b="1" i="0" u="none" strike="noStrike" dirty="0">
                          <a:solidFill>
                            <a:srgbClr val="000000"/>
                          </a:solidFill>
                          <a:effectLst/>
                          <a:latin typeface="Rockwell" panose="02060603020205020403" pitchFamily="18" charset="0"/>
                        </a:rPr>
                        <a:t>[Viranomaisen kannalta] </a:t>
                      </a:r>
                      <a:r>
                        <a:rPr lang="fi-FI" sz="800" b="0" i="0" u="none" strike="noStrike" dirty="0">
                          <a:solidFill>
                            <a:srgbClr val="000000"/>
                          </a:solidFill>
                          <a:effectLst/>
                          <a:latin typeface="Rockwell" panose="02060603020205020403" pitchFamily="18" charset="0"/>
                        </a:rPr>
                        <a:t>"</a:t>
                      </a:r>
                      <a:r>
                        <a:rPr lang="fi-FI" sz="800" b="0" i="1" u="none" strike="noStrike" dirty="0">
                          <a:solidFill>
                            <a:srgbClr val="000000"/>
                          </a:solidFill>
                          <a:effectLst/>
                          <a:latin typeface="Rockwell" panose="02060603020205020403" pitchFamily="18" charset="0"/>
                        </a:rPr>
                        <a:t>Myyräntyön kaltaisuus</a:t>
                      </a:r>
                      <a:r>
                        <a:rPr lang="fi-FI" sz="800" b="0" i="0" u="none" strike="noStrike" dirty="0">
                          <a:solidFill>
                            <a:srgbClr val="000000"/>
                          </a:solidFill>
                          <a:effectLst/>
                          <a:latin typeface="Rockwell" panose="02060603020205020403" pitchFamily="18" charset="0"/>
                        </a:rPr>
                        <a:t>" eli ts. kiitollista työtä, jossa työnjälki on selkeästi havaittavissa ja siten tiedettävissä miksi työtä aidosti kannattaa tehdä.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09876075"/>
                  </a:ext>
                </a:extLst>
              </a:tr>
              <a:tr h="473885">
                <a:tc>
                  <a:txBody>
                    <a:bodyPr/>
                    <a:lstStyle/>
                    <a:p>
                      <a:pPr algn="l" fontAlgn="b"/>
                      <a:r>
                        <a:rPr lang="fi-FI" sz="800" b="1" i="0" u="none" strike="noStrike">
                          <a:solidFill>
                            <a:srgbClr val="000000"/>
                          </a:solidFill>
                          <a:effectLst/>
                          <a:latin typeface="Rockwell" panose="02060603020205020403" pitchFamily="18" charset="0"/>
                        </a:rPr>
                        <a:t>[Viranomaisen kannalta]</a:t>
                      </a:r>
                      <a:r>
                        <a:rPr lang="fi-FI" sz="800" b="0" i="0" u="none" strike="noStrike">
                          <a:solidFill>
                            <a:srgbClr val="000000"/>
                          </a:solidFill>
                          <a:effectLst/>
                          <a:latin typeface="Rockwell" panose="02060603020205020403" pitchFamily="18" charset="0"/>
                        </a:rPr>
                        <a:t> Työssä pääsee aidosti vaikuttamaan asioihin.</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22527226"/>
                  </a:ext>
                </a:extLst>
              </a:tr>
              <a:tr h="620961">
                <a:tc>
                  <a:txBody>
                    <a:bodyPr/>
                    <a:lstStyle/>
                    <a:p>
                      <a:pPr algn="l" fontAlgn="b"/>
                      <a:r>
                        <a:rPr lang="fi-FI" sz="800" b="0" i="0" u="none" strike="noStrike">
                          <a:solidFill>
                            <a:srgbClr val="000000"/>
                          </a:solidFill>
                          <a:effectLst/>
                          <a:latin typeface="Rockwell" panose="02060603020205020403" pitchFamily="18" charset="0"/>
                        </a:rPr>
                        <a:t>Heinola pieneen kokoon suhteutettu aktiivisuus on muodostanut kaupungille aktiivisen asenteen, kuten kiinnostusta kehittämään yritysyhteistyötä.</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30863810"/>
                  </a:ext>
                </a:extLst>
              </a:tr>
              <a:tr h="363570">
                <a:tc>
                  <a:txBody>
                    <a:bodyPr/>
                    <a:lstStyle/>
                    <a:p>
                      <a:pPr algn="l" fontAlgn="b"/>
                      <a:r>
                        <a:rPr lang="fi-FI" sz="800" b="0" i="0" u="none" strike="noStrike">
                          <a:solidFill>
                            <a:srgbClr val="000000"/>
                          </a:solidFill>
                          <a:effectLst/>
                          <a:latin typeface="Rockwell" panose="02060603020205020403" pitchFamily="18" charset="0"/>
                        </a:rPr>
                        <a:t>Kova tahtotila asioiden eteenpäin vientiin.</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15850607"/>
                  </a:ext>
                </a:extLst>
              </a:tr>
              <a:tr h="640610">
                <a:tc>
                  <a:txBody>
                    <a:bodyPr/>
                    <a:lstStyle/>
                    <a:p>
                      <a:pPr algn="l" fontAlgn="b"/>
                      <a:r>
                        <a:rPr lang="fi-FI" sz="800" b="1" i="1" u="none" strike="noStrike">
                          <a:solidFill>
                            <a:srgbClr val="000000"/>
                          </a:solidFill>
                          <a:effectLst/>
                          <a:latin typeface="Rockwell" panose="02060603020205020403" pitchFamily="18" charset="0"/>
                        </a:rPr>
                        <a:t>"Kansallinen kaupunkipuistojen -verkosto"</a:t>
                      </a:r>
                      <a:r>
                        <a:rPr lang="fi-FI" sz="800" b="0" i="0" u="none" strike="noStrike">
                          <a:solidFill>
                            <a:srgbClr val="000000"/>
                          </a:solidFill>
                          <a:effectLst/>
                          <a:latin typeface="Rockwell" panose="02060603020205020403" pitchFamily="18" charset="0"/>
                        </a:rPr>
                        <a:t> on tärkeä tekijä. Kaupunki on siis nähnyt ympäristö- ja hyvinvointiarvot vahvoiksi vetovoima- ja hyvinvointitekijöiksi.</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90403250"/>
                  </a:ext>
                </a:extLst>
              </a:tr>
              <a:tr h="531744">
                <a:tc>
                  <a:txBody>
                    <a:bodyPr/>
                    <a:lstStyle/>
                    <a:p>
                      <a:pPr algn="l" fontAlgn="b"/>
                      <a:r>
                        <a:rPr lang="fi-FI" sz="800" b="0" i="0" u="none" strike="noStrike" dirty="0">
                          <a:solidFill>
                            <a:srgbClr val="000000"/>
                          </a:solidFill>
                          <a:effectLst/>
                          <a:latin typeface="Rockwell" panose="02060603020205020403" pitchFamily="18" charset="0"/>
                        </a:rPr>
                        <a:t>Yhdessä vaalittu yhtenäinen viheraluekokonaisuus alkaen kaupungin keskustasta ja sieltä jatkuen kohti ympäröivää luontoa (helppo saavutettavuus).</a:t>
                      </a:r>
                      <a:endParaRPr lang="fi-FI" sz="9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48012731"/>
                  </a:ext>
                </a:extLst>
              </a:tr>
            </a:tbl>
          </a:graphicData>
        </a:graphic>
      </p:graphicFrame>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5" name="AutoShape 1" descr="*">
            <a:extLst>
              <a:ext uri="{FF2B5EF4-FFF2-40B4-BE49-F238E27FC236}">
                <a16:creationId xmlns:a16="http://schemas.microsoft.com/office/drawing/2014/main" id="{1E985ADE-1196-44A1-B00E-BBCFCA28DB63}"/>
              </a:ext>
            </a:extLst>
          </p:cNvPr>
          <p:cNvSpPr>
            <a:spLocks noChangeAspect="1" noChangeArrowheads="1"/>
          </p:cNvSpPr>
          <p:nvPr/>
        </p:nvSpPr>
        <p:spPr bwMode="auto">
          <a:xfrm>
            <a:off x="5721350" y="303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5" name="Table 4">
            <a:extLst>
              <a:ext uri="{FF2B5EF4-FFF2-40B4-BE49-F238E27FC236}">
                <a16:creationId xmlns:a16="http://schemas.microsoft.com/office/drawing/2014/main" id="{13437870-F028-4FE5-9AC3-1DF085903B9A}"/>
              </a:ext>
            </a:extLst>
          </p:cNvPr>
          <p:cNvGraphicFramePr>
            <a:graphicFrameLocks noGrp="1"/>
          </p:cNvGraphicFramePr>
          <p:nvPr/>
        </p:nvGraphicFramePr>
        <p:xfrm>
          <a:off x="4939825" y="1750856"/>
          <a:ext cx="4363046" cy="4785391"/>
        </p:xfrm>
        <a:graphic>
          <a:graphicData uri="http://schemas.openxmlformats.org/drawingml/2006/table">
            <a:tbl>
              <a:tblPr/>
              <a:tblGrid>
                <a:gridCol w="4363046">
                  <a:extLst>
                    <a:ext uri="{9D8B030D-6E8A-4147-A177-3AD203B41FA5}">
                      <a16:colId xmlns:a16="http://schemas.microsoft.com/office/drawing/2014/main" val="2360089508"/>
                    </a:ext>
                  </a:extLst>
                </a:gridCol>
              </a:tblGrid>
              <a:tr h="443006">
                <a:tc>
                  <a:txBody>
                    <a:bodyPr/>
                    <a:lstStyle/>
                    <a:p>
                      <a:pPr algn="l" fontAlgn="b"/>
                      <a:r>
                        <a:rPr lang="fi-FI" sz="700" b="0" i="0" u="none" strike="noStrike" dirty="0">
                          <a:solidFill>
                            <a:schemeClr val="tx2"/>
                          </a:solidFill>
                          <a:effectLst/>
                          <a:latin typeface="Rockwell" panose="02060603020205020403" pitchFamily="18" charset="0"/>
                        </a:rPr>
                        <a:t>Kaupunkipuistojen- ja viheralueiden kehitys jatkuu, kuten ennenkin (tarkastellaan kaupunkia kokonaisuutena eikä lähdetä rajailemaan yksittäisiä alueita siitä "</a:t>
                      </a:r>
                      <a:r>
                        <a:rPr lang="fi-FI" sz="700" b="0" i="1" u="none" strike="noStrike" dirty="0">
                          <a:solidFill>
                            <a:schemeClr val="tx2"/>
                          </a:solidFill>
                          <a:effectLst/>
                          <a:latin typeface="Rockwell" panose="02060603020205020403" pitchFamily="18" charset="0"/>
                        </a:rPr>
                        <a:t>ulos</a:t>
                      </a:r>
                      <a:r>
                        <a:rPr lang="fi-FI" sz="700" b="0" i="0" u="none" strike="noStrike" dirty="0">
                          <a:solidFill>
                            <a:schemeClr val="tx2"/>
                          </a:solidFill>
                          <a:effectLst/>
                          <a:latin typeface="Rockwell" panose="02060603020205020403" pitchFamily="18" charset="0"/>
                        </a:rPr>
                        <a:t>") eli lähes kaikilla asuinalueilla.</a:t>
                      </a:r>
                      <a:endParaRPr lang="fi-FI" sz="800" b="0" i="0" u="none" strike="noStrike" dirty="0">
                        <a:solidFill>
                          <a:schemeClr val="tx2"/>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37737207"/>
                  </a:ext>
                </a:extLst>
              </a:tr>
              <a:tr h="528588">
                <a:tc>
                  <a:txBody>
                    <a:bodyPr/>
                    <a:lstStyle/>
                    <a:p>
                      <a:pPr algn="l" fontAlgn="b"/>
                      <a:r>
                        <a:rPr lang="fi-FI" sz="700" b="0" i="0" u="none" strike="noStrike" dirty="0">
                          <a:solidFill>
                            <a:schemeClr val="tx2"/>
                          </a:solidFill>
                          <a:effectLst/>
                          <a:latin typeface="Rockwell" panose="02060603020205020403" pitchFamily="18" charset="0"/>
                        </a:rPr>
                        <a:t>Alueella korostuu bio- ja kiertotalous sekä yritysten näkökannalta hyvällä mallilla oleva vuoropuhelu ja yhteistoiminta kaupunkiorganisaation kanssa.</a:t>
                      </a:r>
                      <a:endParaRPr lang="fi-FI" sz="800" b="0" i="0" u="none" strike="noStrike" dirty="0">
                        <a:solidFill>
                          <a:schemeClr val="tx2"/>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6748401"/>
                  </a:ext>
                </a:extLst>
              </a:tr>
              <a:tr h="431425">
                <a:tc>
                  <a:txBody>
                    <a:bodyPr/>
                    <a:lstStyle/>
                    <a:p>
                      <a:pPr algn="l" fontAlgn="ctr"/>
                      <a:r>
                        <a:rPr lang="fi-FI" sz="700" b="0" i="0" u="none" strike="noStrike" dirty="0">
                          <a:solidFill>
                            <a:schemeClr val="tx2"/>
                          </a:solidFill>
                          <a:effectLst/>
                          <a:latin typeface="Rockwell" panose="02060603020205020403" pitchFamily="18" charset="0"/>
                        </a:rPr>
                        <a:t>Erittäin merkittävä ja vahva keino Heinolan brändille ja kaupungin erottumiselle valtakunnallisella tasolla. Toimiva keino perustelluille ratkaisuille viherverkostojen olemassa olon ja ylläpitämisen puolesta. 20-vuotispäivä on suunniteltu hyödynnettäväksi juuri, kuten tutkijakin sitä alustavasti oli pohtinut.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93061606"/>
                  </a:ext>
                </a:extLst>
              </a:tr>
              <a:tr h="312813">
                <a:tc>
                  <a:txBody>
                    <a:bodyPr/>
                    <a:lstStyle/>
                    <a:p>
                      <a:pPr algn="l" fontAlgn="ctr"/>
                      <a:r>
                        <a:rPr lang="fi-FI" sz="700" b="1" i="0" u="none" strike="noStrike" dirty="0">
                          <a:solidFill>
                            <a:schemeClr val="tx2"/>
                          </a:solidFill>
                          <a:effectLst/>
                          <a:latin typeface="Rockwell" panose="02060603020205020403" pitchFamily="18" charset="0"/>
                        </a:rPr>
                        <a:t>[Päijät-Häme, toiminnanohjaus:]</a:t>
                      </a:r>
                      <a:r>
                        <a:rPr lang="fi-FI" sz="700" b="0" i="0" u="none" strike="noStrike" dirty="0">
                          <a:solidFill>
                            <a:schemeClr val="tx2"/>
                          </a:solidFill>
                          <a:effectLst/>
                          <a:latin typeface="Rockwell" panose="02060603020205020403" pitchFamily="18" charset="0"/>
                        </a:rPr>
                        <a:t> Näkyvää, vahvaa ja onnistuneesti toteutettua toiminnanohjausta maakuntatasolla niin Heinolassa kuin sopimuskunnissakin.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91839543"/>
                  </a:ext>
                </a:extLst>
              </a:tr>
              <a:tr h="528588">
                <a:tc>
                  <a:txBody>
                    <a:bodyPr/>
                    <a:lstStyle/>
                    <a:p>
                      <a:pPr algn="l" fontAlgn="ctr"/>
                      <a:r>
                        <a:rPr lang="fi-FI" sz="700" b="0" i="0" u="none" strike="noStrike">
                          <a:solidFill>
                            <a:schemeClr val="tx2"/>
                          </a:solidFill>
                          <a:effectLst/>
                          <a:latin typeface="Rockwell" panose="02060603020205020403" pitchFamily="18" charset="0"/>
                        </a:rPr>
                        <a:t>Haastattelutilanteita jälkikäteen uudelleen tarkastellen nauhoitteilta, ei vaikuttanut kuitenkaan, että työsuhteisiin olisi ilmoilla mitään niin sanottuja "jännitteitä" tai tietyn tapaista "tyytymättömyyttä", lähinnä päinvastoin kaupunkiorganisaation tekemiä ratkaisuja vertailtiin edeltävien työtehtävien hieman "heikompiin" ratkaisuihin.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18526436"/>
                  </a:ext>
                </a:extLst>
              </a:tr>
              <a:tr h="1030807">
                <a:tc>
                  <a:txBody>
                    <a:bodyPr/>
                    <a:lstStyle/>
                    <a:p>
                      <a:pPr algn="l" fontAlgn="ctr"/>
                      <a:r>
                        <a:rPr lang="fi-FI" sz="700" b="1" i="0" u="none" strike="noStrike" dirty="0">
                          <a:solidFill>
                            <a:schemeClr val="tx2"/>
                          </a:solidFill>
                          <a:effectLst/>
                          <a:latin typeface="Rockwell" panose="02060603020205020403" pitchFamily="18" charset="0"/>
                        </a:rPr>
                        <a:t>[Toiminnanohjausjärjestelmät - Kaavoitus, maankäyttö ja kaupunkisuunnittelu:]</a:t>
                      </a:r>
                      <a:r>
                        <a:rPr lang="fi-FI" sz="700" b="0" i="0" u="none" strike="noStrike" dirty="0">
                          <a:solidFill>
                            <a:schemeClr val="tx2"/>
                          </a:solidFill>
                          <a:effectLst/>
                          <a:latin typeface="Rockwell" panose="02060603020205020403" pitchFamily="18" charset="0"/>
                        </a:rPr>
                        <a:t> Kulkumuotovalintoihin kohdistetaan ohjausta. Täydennysrakentamiseen liittyen ympäristönäkökulmat toimivat perusteina tiiviimmän pääkaupunkirakenteen valinnoille. Kaavoitus puoltaa yksityisten toimijoiden hankkeita alueille, joilla ne nähdään ympäristötavoitteiden mukaisina. ----&gt; Asiat varsin hyvällä mallilla. Riittääkö kaavoituksessa osaaminen huomioimaan nimenomaan ilmastotekijät niiden täydellä skaalalla vai tulisiko, jossain vaiheessa järjestää nopeahko "ilmastokoulutus" (tunnin tai parin pienryhmä </a:t>
                      </a:r>
                      <a:r>
                        <a:rPr lang="fi-FI" sz="700" b="0" i="0" u="none" strike="noStrike" dirty="0" err="1">
                          <a:solidFill>
                            <a:schemeClr val="tx2"/>
                          </a:solidFill>
                          <a:effectLst/>
                          <a:latin typeface="Rockwell" panose="02060603020205020403" pitchFamily="18" charset="0"/>
                        </a:rPr>
                        <a:t>brief</a:t>
                      </a:r>
                      <a:r>
                        <a:rPr lang="fi-FI" sz="700" b="0" i="0" u="none" strike="noStrike" dirty="0">
                          <a:solidFill>
                            <a:schemeClr val="tx2"/>
                          </a:solidFill>
                          <a:effectLst/>
                          <a:latin typeface="Rockwell" panose="02060603020205020403" pitchFamily="18" charset="0"/>
                        </a:rPr>
                        <a:t> asioista sekä ehkä, joku samankaltainen "opas" kuin tässä tutkimuksessa, mutta pituudeltaan, jos saisi vaikka a4 ne keskeisimmät asiat sektoreittain)?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99717847"/>
                  </a:ext>
                </a:extLst>
              </a:tr>
              <a:tr h="352393">
                <a:tc>
                  <a:txBody>
                    <a:bodyPr/>
                    <a:lstStyle/>
                    <a:p>
                      <a:pPr algn="l" fontAlgn="ctr"/>
                      <a:r>
                        <a:rPr lang="fi-FI" sz="700" b="0" i="0" u="none" strike="noStrike">
                          <a:solidFill>
                            <a:schemeClr val="tx2"/>
                          </a:solidFill>
                          <a:effectLst/>
                          <a:latin typeface="Rockwell" panose="02060603020205020403" pitchFamily="18" charset="0"/>
                        </a:rPr>
                        <a:t>Yksityinen sektori alkaa olemaan näkyvästi mukana aurinkoenergian parissa (Hämeenmaan kauppakiinteistöt sekä omakotiasuinalueet).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85393296"/>
                  </a:ext>
                </a:extLst>
              </a:tr>
              <a:tr h="509688">
                <a:tc>
                  <a:txBody>
                    <a:bodyPr/>
                    <a:lstStyle/>
                    <a:p>
                      <a:pPr algn="l" fontAlgn="ctr"/>
                      <a:r>
                        <a:rPr lang="fi-FI" sz="700" b="0" i="0" u="none" strike="noStrike">
                          <a:solidFill>
                            <a:schemeClr val="tx2"/>
                          </a:solidFill>
                          <a:effectLst/>
                          <a:latin typeface="Rockwell" panose="02060603020205020403" pitchFamily="18" charset="0"/>
                        </a:rPr>
                        <a:t>[Julkiset kiinteistöt:] Energiaratkaisuina Sysmässä joitain paneeleja ja "jäissä" oleva tuulivoimahanke. Heinolassa kahden aurinkoenergiajärjestelmän integraatiot vuoden sisällä (= kokonaisvuosituotanto on arvion mukaan noin 64 000 kWh).</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97381783"/>
                  </a:ext>
                </a:extLst>
              </a:tr>
              <a:tr h="648083">
                <a:tc>
                  <a:txBody>
                    <a:bodyPr/>
                    <a:lstStyle/>
                    <a:p>
                      <a:pPr algn="l" fontAlgn="ctr"/>
                      <a:r>
                        <a:rPr lang="fi-FI" sz="700" b="0" i="0" u="none" strike="noStrike" dirty="0">
                          <a:solidFill>
                            <a:schemeClr val="tx2"/>
                          </a:solidFill>
                          <a:effectLst/>
                          <a:latin typeface="Rockwell" panose="02060603020205020403" pitchFamily="18" charset="0"/>
                        </a:rPr>
                        <a:t>Teknisen puolen johto vaikuttaa olevan hyvin perillä kuinka tietyillä valinnoilla voidaan vaikuttaa aluekehitykseen (ml. päästöt) sekä kuinka niiden puolesta voidaan tehokkaasti argumentoida erilaisia. Kaupungin ensimmäinen hiilijalanjälkilaskelma mukaan hankesuunnitteluun, mutta jääkö se viimeiseksi vai saisiko siitä jollain tavoin "pysyvämpi" käytäntö?</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409243457"/>
                  </a:ext>
                </a:extLst>
              </a:tr>
            </a:tbl>
          </a:graphicData>
        </a:graphic>
      </p:graphicFrame>
      <p:sp>
        <p:nvSpPr>
          <p:cNvPr id="331" name="TextBox 330">
            <a:extLst>
              <a:ext uri="{FF2B5EF4-FFF2-40B4-BE49-F238E27FC236}">
                <a16:creationId xmlns:a16="http://schemas.microsoft.com/office/drawing/2014/main" id="{508CD08D-B790-4667-B34B-7E45A918E0AB}"/>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32" name="Group 331">
            <a:extLst>
              <a:ext uri="{FF2B5EF4-FFF2-40B4-BE49-F238E27FC236}">
                <a16:creationId xmlns:a16="http://schemas.microsoft.com/office/drawing/2014/main" id="{BD0D68EC-D8C2-46B4-A699-E1158C7D70B8}"/>
              </a:ext>
            </a:extLst>
          </p:cNvPr>
          <p:cNvGrpSpPr/>
          <p:nvPr/>
        </p:nvGrpSpPr>
        <p:grpSpPr>
          <a:xfrm>
            <a:off x="8470676" y="83671"/>
            <a:ext cx="321701" cy="1185383"/>
            <a:chOff x="8456239" y="107576"/>
            <a:chExt cx="321701" cy="1185383"/>
          </a:xfrm>
        </p:grpSpPr>
        <p:sp>
          <p:nvSpPr>
            <p:cNvPr id="333" name="Rectangle: Rounded Corners 332">
              <a:extLst>
                <a:ext uri="{FF2B5EF4-FFF2-40B4-BE49-F238E27FC236}">
                  <a16:creationId xmlns:a16="http://schemas.microsoft.com/office/drawing/2014/main" id="{FBDBBB3A-002C-4359-B3C2-820272830E48}"/>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34" name="Graphic 333" descr="For Sale with solid fill">
              <a:hlinkClick r:id="rId4" action="ppaction://hlinksldjump"/>
              <a:extLst>
                <a:ext uri="{FF2B5EF4-FFF2-40B4-BE49-F238E27FC236}">
                  <a16:creationId xmlns:a16="http://schemas.microsoft.com/office/drawing/2014/main" id="{132D7F29-EF08-4C61-9775-4820814512B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335" name="Graphic 334" descr="Back with solid fill">
              <a:hlinkClick r:id="rId7" action="ppaction://hlinksldjump"/>
              <a:extLst>
                <a:ext uri="{FF2B5EF4-FFF2-40B4-BE49-F238E27FC236}">
                  <a16:creationId xmlns:a16="http://schemas.microsoft.com/office/drawing/2014/main" id="{A3B9D3B5-CF49-4DB5-AF27-B54BA8EF4360}"/>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336" name="Graphic 335" descr="Back with solid fill">
              <a:hlinkClick r:id="rId10" action="ppaction://hlinksldjump"/>
              <a:extLst>
                <a:ext uri="{FF2B5EF4-FFF2-40B4-BE49-F238E27FC236}">
                  <a16:creationId xmlns:a16="http://schemas.microsoft.com/office/drawing/2014/main" id="{708E351D-9754-459F-A8FE-3790FB87B11A}"/>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57111851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6" name="Picture 35">
            <a:extLst>
              <a:ext uri="{FF2B5EF4-FFF2-40B4-BE49-F238E27FC236}">
                <a16:creationId xmlns:a16="http://schemas.microsoft.com/office/drawing/2014/main" id="{E41B0DCC-6395-4A89-88F9-3845F08717F7}"/>
              </a:ext>
            </a:extLst>
          </p:cNvPr>
          <p:cNvPicPr>
            <a:picLocks noChangeAspect="1"/>
          </p:cNvPicPr>
          <p:nvPr/>
        </p:nvPicPr>
        <p:blipFill>
          <a:blip r:embed="rId3"/>
          <a:stretch>
            <a:fillRect/>
          </a:stretch>
        </p:blipFill>
        <p:spPr>
          <a:xfrm>
            <a:off x="5873750" y="6025152"/>
            <a:ext cx="1285058" cy="634680"/>
          </a:xfrm>
          <a:prstGeom prst="rect">
            <a:avLst/>
          </a:prstGeom>
          <a:ln w="57150">
            <a:solidFill>
              <a:schemeClr val="tx2"/>
            </a:solidFill>
          </a:ln>
        </p:spPr>
      </p:pic>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4"/>
          <a:stretch>
            <a:fillRect/>
          </a:stretch>
        </p:blipFill>
        <p:spPr>
          <a:xfrm>
            <a:off x="4366220" y="6028203"/>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129199" y="-78848"/>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5" name="AutoShape 1" descr="*">
            <a:extLst>
              <a:ext uri="{FF2B5EF4-FFF2-40B4-BE49-F238E27FC236}">
                <a16:creationId xmlns:a16="http://schemas.microsoft.com/office/drawing/2014/main" id="{1E985ADE-1196-44A1-B00E-BBCFCA28DB63}"/>
              </a:ext>
            </a:extLst>
          </p:cNvPr>
          <p:cNvSpPr>
            <a:spLocks noChangeAspect="1" noChangeArrowheads="1"/>
          </p:cNvSpPr>
          <p:nvPr/>
        </p:nvSpPr>
        <p:spPr bwMode="auto">
          <a:xfrm>
            <a:off x="5721350" y="303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6" name="Table 5">
            <a:extLst>
              <a:ext uri="{FF2B5EF4-FFF2-40B4-BE49-F238E27FC236}">
                <a16:creationId xmlns:a16="http://schemas.microsoft.com/office/drawing/2014/main" id="{D5ABE955-27B3-476C-A458-820E96A83E51}"/>
              </a:ext>
            </a:extLst>
          </p:cNvPr>
          <p:cNvGraphicFramePr>
            <a:graphicFrameLocks noGrp="1"/>
          </p:cNvGraphicFramePr>
          <p:nvPr>
            <p:extLst>
              <p:ext uri="{D42A27DB-BD31-4B8C-83A1-F6EECF244321}">
                <p14:modId xmlns:p14="http://schemas.microsoft.com/office/powerpoint/2010/main" val="2245619038"/>
              </p:ext>
            </p:extLst>
          </p:nvPr>
        </p:nvGraphicFramePr>
        <p:xfrm>
          <a:off x="693812" y="1700806"/>
          <a:ext cx="3206084" cy="4392490"/>
        </p:xfrm>
        <a:graphic>
          <a:graphicData uri="http://schemas.openxmlformats.org/drawingml/2006/table">
            <a:tbl>
              <a:tblPr/>
              <a:tblGrid>
                <a:gridCol w="3206084">
                  <a:extLst>
                    <a:ext uri="{9D8B030D-6E8A-4147-A177-3AD203B41FA5}">
                      <a16:colId xmlns:a16="http://schemas.microsoft.com/office/drawing/2014/main" val="2793395596"/>
                    </a:ext>
                  </a:extLst>
                </a:gridCol>
              </a:tblGrid>
              <a:tr h="404588">
                <a:tc>
                  <a:txBody>
                    <a:bodyPr/>
                    <a:lstStyle/>
                    <a:p>
                      <a:pPr algn="ctr" fontAlgn="ctr"/>
                      <a:r>
                        <a:rPr lang="fi-FI" sz="700" b="1" i="0" u="none" strike="noStrike" dirty="0">
                          <a:solidFill>
                            <a:srgbClr val="000000"/>
                          </a:solidFill>
                          <a:effectLst/>
                          <a:latin typeface="Rockwell" panose="02060603020205020403" pitchFamily="18" charset="0"/>
                        </a:rPr>
                        <a:t>Heikkoudet</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642347894"/>
                  </a:ext>
                </a:extLst>
              </a:tr>
              <a:tr h="254265">
                <a:tc>
                  <a:txBody>
                    <a:bodyPr/>
                    <a:lstStyle/>
                    <a:p>
                      <a:pPr algn="l" fontAlgn="ctr"/>
                      <a:r>
                        <a:rPr lang="fi-FI" sz="700" b="0" i="0" u="none" strike="noStrike">
                          <a:solidFill>
                            <a:srgbClr val="000000"/>
                          </a:solidFill>
                          <a:effectLst/>
                          <a:latin typeface="Rockwell" panose="02060603020205020403" pitchFamily="18" charset="0"/>
                        </a:rPr>
                        <a:t>Organisaation järjestelmien käyttö sopimuskunnista käsin.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70138569"/>
                  </a:ext>
                </a:extLst>
              </a:tr>
              <a:tr h="258083">
                <a:tc>
                  <a:txBody>
                    <a:bodyPr/>
                    <a:lstStyle/>
                    <a:p>
                      <a:pPr algn="l" fontAlgn="ctr"/>
                      <a:r>
                        <a:rPr lang="fi-FI" sz="700" b="0" i="0" u="none" strike="noStrike">
                          <a:solidFill>
                            <a:srgbClr val="000000"/>
                          </a:solidFill>
                          <a:effectLst/>
                          <a:latin typeface="Rockwell" panose="02060603020205020403" pitchFamily="18" charset="0"/>
                        </a:rPr>
                        <a:t>Tiedonkulku Heinolasta sopimuskuntiin.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643178015"/>
                  </a:ext>
                </a:extLst>
              </a:tr>
              <a:tr h="258083">
                <a:tc>
                  <a:txBody>
                    <a:bodyPr/>
                    <a:lstStyle/>
                    <a:p>
                      <a:pPr algn="l" fontAlgn="ctr"/>
                      <a:r>
                        <a:rPr lang="fi-FI" sz="700" b="0" i="0" u="none" strike="noStrike" dirty="0">
                          <a:solidFill>
                            <a:srgbClr val="000000"/>
                          </a:solidFill>
                          <a:effectLst/>
                          <a:latin typeface="Rockwell" panose="02060603020205020403" pitchFamily="18" charset="0"/>
                        </a:rPr>
                        <a:t>Sysmästä puuttuva joukkoliikenne.</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06894217"/>
                  </a:ext>
                </a:extLst>
              </a:tr>
              <a:tr h="258083">
                <a:tc>
                  <a:txBody>
                    <a:bodyPr/>
                    <a:lstStyle/>
                    <a:p>
                      <a:pPr algn="l" fontAlgn="b"/>
                      <a:r>
                        <a:rPr lang="fi-FI" sz="700" b="0" i="0" u="none" strike="noStrike">
                          <a:solidFill>
                            <a:srgbClr val="000000"/>
                          </a:solidFill>
                          <a:effectLst/>
                          <a:latin typeface="Rockwell" panose="02060603020205020403" pitchFamily="18" charset="0"/>
                        </a:rPr>
                        <a:t>Resurssipulat (talous ja henkilöstö) </a:t>
                      </a:r>
                      <a:r>
                        <a:rPr lang="fi-FI" sz="700" b="1" i="0" u="none" strike="noStrike">
                          <a:solidFill>
                            <a:srgbClr val="000000"/>
                          </a:solidFill>
                          <a:effectLst/>
                          <a:latin typeface="Rockwell" panose="02060603020205020403" pitchFamily="18" charset="0"/>
                        </a:rPr>
                        <a:t>x8</a:t>
                      </a:r>
                      <a:endParaRPr lang="fi-FI" sz="800" b="0" i="0" u="none" strike="noStrike">
                        <a:solidFill>
                          <a:srgbClr val="000000"/>
                        </a:solidFill>
                        <a:effectLst/>
                        <a:latin typeface="Calibri" panose="020F0502020204030204" pitchFamily="34" charset="0"/>
                      </a:endParaRP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800105257"/>
                  </a:ext>
                </a:extLst>
              </a:tr>
              <a:tr h="288658">
                <a:tc>
                  <a:txBody>
                    <a:bodyPr/>
                    <a:lstStyle/>
                    <a:p>
                      <a:pPr algn="l" fontAlgn="ctr"/>
                      <a:r>
                        <a:rPr lang="fi-FI" sz="700" b="0" i="0" u="none" strike="noStrike" dirty="0">
                          <a:solidFill>
                            <a:srgbClr val="000000"/>
                          </a:solidFill>
                          <a:effectLst/>
                          <a:latin typeface="Rockwell" panose="02060603020205020403" pitchFamily="18" charset="0"/>
                        </a:rPr>
                        <a:t>Ajan puute, kun ihmiset tekevät ilmasto- ja energiatyötä toisen työn ohessa.</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3011513922"/>
                  </a:ext>
                </a:extLst>
              </a:tr>
              <a:tr h="432987">
                <a:tc>
                  <a:txBody>
                    <a:bodyPr/>
                    <a:lstStyle/>
                    <a:p>
                      <a:pPr algn="l" fontAlgn="ctr"/>
                      <a:r>
                        <a:rPr lang="fi-FI" sz="700" b="0" i="0" u="none" strike="noStrike">
                          <a:solidFill>
                            <a:srgbClr val="000000"/>
                          </a:solidFill>
                          <a:effectLst/>
                          <a:latin typeface="Rockwell" panose="02060603020205020403" pitchFamily="18" charset="0"/>
                        </a:rPr>
                        <a:t>Tällä hetkellä resursointi melkolailla elinvoimatoimialan (ts. Heikin ja Liisan) hankesalkun varassa ja siihen liittyvissä konsulttipalveluissa.</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755956875"/>
                  </a:ext>
                </a:extLst>
              </a:tr>
              <a:tr h="1085615">
                <a:tc>
                  <a:txBody>
                    <a:bodyPr/>
                    <a:lstStyle/>
                    <a:p>
                      <a:pPr algn="l" fontAlgn="ctr"/>
                      <a:r>
                        <a:rPr lang="fi-FI" sz="700" b="0" i="0" u="none" strike="noStrike" dirty="0">
                          <a:solidFill>
                            <a:srgbClr val="000000"/>
                          </a:solidFill>
                          <a:effectLst/>
                          <a:latin typeface="Rockwell" panose="02060603020205020403" pitchFamily="18" charset="0"/>
                        </a:rPr>
                        <a:t>Näiden asioiden kokonaisuuden hahmottumisen kanssa on vielä haasteita henkilöstöllä, joka ilmenee esimerkiksi nyt vasta työn alla olevasta ilmastotiekartasta, jonka kanssa "ollaan hieman tyhjän päällä", kun paljon erilaista ollaan tehty ja ollaan tekemässä, mutta sellainen järjestelmällistä-/</a:t>
                      </a:r>
                      <a:r>
                        <a:rPr lang="fi-FI" sz="700" b="0" i="0" u="none" strike="noStrike" dirty="0" err="1">
                          <a:solidFill>
                            <a:srgbClr val="000000"/>
                          </a:solidFill>
                          <a:effectLst/>
                          <a:latin typeface="Rockwell" panose="02060603020205020403" pitchFamily="18" charset="0"/>
                        </a:rPr>
                        <a:t>suunnitelmallistatyötä</a:t>
                      </a:r>
                      <a:r>
                        <a:rPr lang="fi-FI" sz="700" b="0" i="0" u="none" strike="noStrike" dirty="0">
                          <a:solidFill>
                            <a:srgbClr val="000000"/>
                          </a:solidFill>
                          <a:effectLst/>
                          <a:latin typeface="Rockwell" panose="02060603020205020403" pitchFamily="18" charset="0"/>
                        </a:rPr>
                        <a:t> ollaan vasta kokoamassa, kuten myös ihmettelemässä, miten se kaikki tullaan resursoimaan. ---&gt; Vaikeuksia on lisännyt, että se henkilö, joka työtä (ilmastotiekarttaa) aloitteli </a:t>
                      </a:r>
                      <a:r>
                        <a:rPr lang="fi-FI" sz="700" b="0" i="0" u="none" strike="noStrike" dirty="0" err="1">
                          <a:solidFill>
                            <a:srgbClr val="000000"/>
                          </a:solidFill>
                          <a:effectLst/>
                          <a:latin typeface="Rockwell" panose="02060603020205020403" pitchFamily="18" charset="0"/>
                        </a:rPr>
                        <a:t>alunperin</a:t>
                      </a:r>
                      <a:r>
                        <a:rPr lang="fi-FI" sz="700" b="0" i="0" u="none" strike="noStrike" dirty="0">
                          <a:solidFill>
                            <a:srgbClr val="000000"/>
                          </a:solidFill>
                          <a:effectLst/>
                          <a:latin typeface="Rockwell" panose="02060603020205020403" pitchFamily="18" charset="0"/>
                        </a:rPr>
                        <a:t> siirtyikin, sitten toisiin hommiin. </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964805840"/>
                  </a:ext>
                </a:extLst>
              </a:tr>
              <a:tr h="432048">
                <a:tc>
                  <a:txBody>
                    <a:bodyPr/>
                    <a:lstStyle/>
                    <a:p>
                      <a:pPr algn="l" fontAlgn="ctr"/>
                      <a:r>
                        <a:rPr lang="fi-FI" sz="700" b="0" i="0" u="none" strike="noStrike">
                          <a:solidFill>
                            <a:srgbClr val="000000"/>
                          </a:solidFill>
                          <a:effectLst/>
                          <a:latin typeface="Rockwell" panose="02060603020205020403" pitchFamily="18" charset="0"/>
                        </a:rPr>
                        <a:t>Ajoittain ilmenevät yksittäiset valvontatehtävät kuluttavat kokonaisen työpäivän ja "</a:t>
                      </a:r>
                      <a:r>
                        <a:rPr lang="fi-FI" sz="700" b="0" i="1" u="none" strike="noStrike">
                          <a:solidFill>
                            <a:srgbClr val="000000"/>
                          </a:solidFill>
                          <a:effectLst/>
                          <a:latin typeface="Rockwell" panose="02060603020205020403" pitchFamily="18" charset="0"/>
                        </a:rPr>
                        <a:t>perustehtävät</a:t>
                      </a:r>
                      <a:r>
                        <a:rPr lang="fi-FI" sz="700" b="0" i="0" u="none" strike="noStrike">
                          <a:solidFill>
                            <a:srgbClr val="000000"/>
                          </a:solidFill>
                          <a:effectLst/>
                          <a:latin typeface="Rockwell" panose="02060603020205020403" pitchFamily="18" charset="0"/>
                        </a:rPr>
                        <a:t>" jäävät tekemättä.</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2940981334"/>
                  </a:ext>
                </a:extLst>
              </a:tr>
              <a:tr h="577316">
                <a:tc>
                  <a:txBody>
                    <a:bodyPr/>
                    <a:lstStyle/>
                    <a:p>
                      <a:pPr algn="l" fontAlgn="ctr"/>
                      <a:r>
                        <a:rPr lang="fi-FI" sz="700" b="1" i="0" u="none" strike="noStrike" dirty="0">
                          <a:solidFill>
                            <a:srgbClr val="000000"/>
                          </a:solidFill>
                          <a:effectLst/>
                          <a:latin typeface="Rockwell" panose="02060603020205020403" pitchFamily="18" charset="0"/>
                        </a:rPr>
                        <a:t>[Iitti] </a:t>
                      </a:r>
                      <a:r>
                        <a:rPr lang="fi-FI" sz="700" b="0" i="0" u="none" strike="noStrike" dirty="0">
                          <a:solidFill>
                            <a:srgbClr val="000000"/>
                          </a:solidFill>
                          <a:effectLst/>
                          <a:latin typeface="Rockwell" panose="02060603020205020403" pitchFamily="18" charset="0"/>
                        </a:rPr>
                        <a:t>Kunnan valvontaviranomaiselle kohdistuvat tehtävät ELY-keskuksen ympäristöluvanvaraisen toimijan jätevesien kiintoainekseen liittyessä, jolloin tehtävä kytkee mukaan lisäksi vesilaitoksen ja Kouvolassa toimintaansa harjoittavan </a:t>
                      </a:r>
                      <a:r>
                        <a:rPr lang="fi-FI" sz="700" b="0" i="0" u="none" strike="noStrike" dirty="0" err="1">
                          <a:solidFill>
                            <a:srgbClr val="000000"/>
                          </a:solidFill>
                          <a:effectLst/>
                          <a:latin typeface="Rockwell" panose="02060603020205020403" pitchFamily="18" charset="0"/>
                        </a:rPr>
                        <a:t>putsarin</a:t>
                      </a:r>
                      <a:r>
                        <a:rPr lang="fi-FI" sz="700" b="0" i="0" u="none" strike="noStrike" dirty="0">
                          <a:solidFill>
                            <a:srgbClr val="000000"/>
                          </a:solidFill>
                          <a:effectLst/>
                          <a:latin typeface="Rockwell" panose="02060603020205020403" pitchFamily="18" charset="0"/>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4420795"/>
                  </a:ext>
                </a:extLst>
              </a:tr>
              <a:tr h="142764">
                <a:tc>
                  <a:txBody>
                    <a:bodyPr/>
                    <a:lstStyle/>
                    <a:p>
                      <a:pPr algn="l" fontAlgn="ctr"/>
                      <a:r>
                        <a:rPr lang="fi-FI" sz="700" b="0" i="0" u="none" strike="noStrike" dirty="0">
                          <a:solidFill>
                            <a:srgbClr val="000000"/>
                          </a:solidFill>
                          <a:effectLst/>
                          <a:latin typeface="Rockwell" panose="02060603020205020403" pitchFamily="18" charset="0"/>
                        </a:rPr>
                        <a:t>Todella harvoin päivät sellaisia kuin on suunniteltu.</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05216996"/>
                  </a:ext>
                </a:extLst>
              </a:tr>
            </a:tbl>
          </a:graphicData>
        </a:graphic>
      </p:graphicFrame>
      <p:sp>
        <p:nvSpPr>
          <p:cNvPr id="336" name="AutoShape 1" descr="*">
            <a:extLst>
              <a:ext uri="{FF2B5EF4-FFF2-40B4-BE49-F238E27FC236}">
                <a16:creationId xmlns:a16="http://schemas.microsoft.com/office/drawing/2014/main" id="{9F948891-CA3E-4724-A5FD-F3FC373D2B85}"/>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7" name="AutoShape 1" descr="*">
            <a:extLst>
              <a:ext uri="{FF2B5EF4-FFF2-40B4-BE49-F238E27FC236}">
                <a16:creationId xmlns:a16="http://schemas.microsoft.com/office/drawing/2014/main" id="{02DB8B6C-B2E5-4644-BA44-CBD1A2755163}"/>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7" name="Table 6">
            <a:extLst>
              <a:ext uri="{FF2B5EF4-FFF2-40B4-BE49-F238E27FC236}">
                <a16:creationId xmlns:a16="http://schemas.microsoft.com/office/drawing/2014/main" id="{F3099F86-536C-49F3-80F5-88A2AC8D75CB}"/>
              </a:ext>
            </a:extLst>
          </p:cNvPr>
          <p:cNvGraphicFramePr>
            <a:graphicFrameLocks noGrp="1"/>
          </p:cNvGraphicFramePr>
          <p:nvPr>
            <p:extLst>
              <p:ext uri="{D42A27DB-BD31-4B8C-83A1-F6EECF244321}">
                <p14:modId xmlns:p14="http://schemas.microsoft.com/office/powerpoint/2010/main" val="879915210"/>
              </p:ext>
            </p:extLst>
          </p:nvPr>
        </p:nvGraphicFramePr>
        <p:xfrm>
          <a:off x="3934172" y="1718593"/>
          <a:ext cx="3240360" cy="4053803"/>
        </p:xfrm>
        <a:graphic>
          <a:graphicData uri="http://schemas.openxmlformats.org/drawingml/2006/table">
            <a:tbl>
              <a:tblPr/>
              <a:tblGrid>
                <a:gridCol w="3240360">
                  <a:extLst>
                    <a:ext uri="{9D8B030D-6E8A-4147-A177-3AD203B41FA5}">
                      <a16:colId xmlns:a16="http://schemas.microsoft.com/office/drawing/2014/main" val="85390722"/>
                    </a:ext>
                  </a:extLst>
                </a:gridCol>
              </a:tblGrid>
              <a:tr h="730757">
                <a:tc>
                  <a:txBody>
                    <a:bodyPr/>
                    <a:lstStyle/>
                    <a:p>
                      <a:pPr algn="l" fontAlgn="ctr"/>
                      <a:r>
                        <a:rPr lang="fi-FI" sz="700" b="0" i="0" u="none" strike="noStrike" dirty="0">
                          <a:solidFill>
                            <a:srgbClr val="000000"/>
                          </a:solidFill>
                          <a:effectLst/>
                          <a:latin typeface="Rockwell" panose="02060603020205020403" pitchFamily="18" charset="0"/>
                        </a:rPr>
                        <a:t>Vaikka puurakentamisen toimijoita pitkällä liiketoiminta historiallaan löytyy kaupungista paljon --&gt; Ei siitäkään huolimatta Heinolaa ole voitu pitää puurakentamisen esimerkki-/edelläkävijä kaupunkina --&gt; Pohjaa sille kuitenkin löytyisi valmiina varmasti hyvin kaupungista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815868227"/>
                  </a:ext>
                </a:extLst>
              </a:tr>
              <a:tr h="730757">
                <a:tc>
                  <a:txBody>
                    <a:bodyPr/>
                    <a:lstStyle/>
                    <a:p>
                      <a:pPr algn="l" fontAlgn="ctr"/>
                      <a:r>
                        <a:rPr lang="fi-FI" sz="700" b="0" i="0" u="none" strike="noStrike" dirty="0">
                          <a:solidFill>
                            <a:srgbClr val="000000"/>
                          </a:solidFill>
                          <a:effectLst/>
                          <a:latin typeface="Rockwell" panose="02060603020205020403" pitchFamily="18" charset="0"/>
                        </a:rPr>
                        <a:t>V. 2021 alussa Iitin valvonnan siirtyessä (Kouvola -&gt; Heinola) tapahtui mittavirhe, jonka takia Iitissä tehdään tänäkin päivänä 70 %-virkaa (20 h/vk = erittäin vähän), joten v. 2021 alusta alkaen loput työstä on ostettu erillisesti "</a:t>
                      </a:r>
                      <a:r>
                        <a:rPr lang="fi-FI" sz="700" b="0" i="1" u="none" strike="noStrike" dirty="0">
                          <a:solidFill>
                            <a:srgbClr val="000000"/>
                          </a:solidFill>
                          <a:effectLst/>
                          <a:latin typeface="Rockwell" panose="02060603020205020403" pitchFamily="18" charset="0"/>
                        </a:rPr>
                        <a:t>lisälaskutuksella</a:t>
                      </a:r>
                      <a:r>
                        <a:rPr lang="fi-FI" sz="700" b="0" i="0" u="none" strike="noStrike" dirty="0">
                          <a:solidFill>
                            <a:srgbClr val="000000"/>
                          </a:solidFill>
                          <a:effectLst/>
                          <a:latin typeface="Rockwell" panose="02060603020205020403" pitchFamily="18" charset="0"/>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567707006"/>
                  </a:ext>
                </a:extLst>
              </a:tr>
              <a:tr h="354797">
                <a:tc>
                  <a:txBody>
                    <a:bodyPr/>
                    <a:lstStyle/>
                    <a:p>
                      <a:pPr algn="l" fontAlgn="ctr"/>
                      <a:r>
                        <a:rPr lang="fi-FI" sz="700" b="0" i="0" u="none" strike="noStrike" dirty="0">
                          <a:solidFill>
                            <a:srgbClr val="000000"/>
                          </a:solidFill>
                          <a:effectLst/>
                          <a:latin typeface="Rockwell" panose="02060603020205020403" pitchFamily="18" charset="0"/>
                        </a:rPr>
                        <a:t>Koordinointi/toiminnanohjaus  </a:t>
                      </a:r>
                      <a:r>
                        <a:rPr lang="fi-FI" sz="700" b="1" i="0" u="none" strike="noStrike" dirty="0">
                          <a:solidFill>
                            <a:srgbClr val="000000"/>
                          </a:solidFill>
                          <a:effectLst/>
                          <a:latin typeface="Rockwell" panose="02060603020205020403" pitchFamily="18" charset="0"/>
                        </a:rPr>
                        <a:t>x4</a:t>
                      </a:r>
                      <a:endParaRPr lang="fi-FI" sz="700" b="0" i="0" u="none" strike="noStrike" dirty="0">
                        <a:solidFill>
                          <a:srgbClr val="000000"/>
                        </a:solidFill>
                        <a:effectLst/>
                        <a:latin typeface="Rockwell" panose="02060603020205020403" pitchFamily="18"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26749120"/>
                  </a:ext>
                </a:extLst>
              </a:tr>
              <a:tr h="365378">
                <a:tc>
                  <a:txBody>
                    <a:bodyPr/>
                    <a:lstStyle/>
                    <a:p>
                      <a:pPr algn="l" fontAlgn="ctr"/>
                      <a:r>
                        <a:rPr lang="fi-FI" sz="700" b="1" i="0" u="none" strike="noStrike" dirty="0">
                          <a:solidFill>
                            <a:srgbClr val="000000"/>
                          </a:solidFill>
                          <a:effectLst/>
                          <a:latin typeface="Rockwell" panose="02060603020205020403" pitchFamily="18" charset="0"/>
                        </a:rPr>
                        <a:t>[Kunnan energialaitokset]</a:t>
                      </a:r>
                      <a:r>
                        <a:rPr lang="fi-FI" sz="700" b="0" i="0" u="none" strike="noStrike" dirty="0">
                          <a:solidFill>
                            <a:srgbClr val="000000"/>
                          </a:solidFill>
                          <a:effectLst/>
                          <a:latin typeface="Rockwell" panose="02060603020205020403" pitchFamily="18" charset="0"/>
                        </a:rPr>
                        <a:t> Energialaitoksen tekemän tuloksen vahva sidonnaisuus koko kunnan tulokseen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402060853"/>
                  </a:ext>
                </a:extLst>
              </a:tr>
              <a:tr h="684932">
                <a:tc>
                  <a:txBody>
                    <a:bodyPr/>
                    <a:lstStyle/>
                    <a:p>
                      <a:pPr algn="l" fontAlgn="ctr"/>
                      <a:r>
                        <a:rPr lang="fi-FI" sz="700" b="1" i="0" u="none" strike="noStrike" dirty="0">
                          <a:solidFill>
                            <a:srgbClr val="000000"/>
                          </a:solidFill>
                          <a:effectLst/>
                          <a:latin typeface="Rockwell" panose="02060603020205020403" pitchFamily="18" charset="0"/>
                        </a:rPr>
                        <a:t>[Asiakasnäkökulma/kuntalaiset:]</a:t>
                      </a:r>
                      <a:r>
                        <a:rPr lang="fi-FI" sz="700" b="0" i="0" u="none" strike="noStrike" dirty="0">
                          <a:solidFill>
                            <a:srgbClr val="000000"/>
                          </a:solidFill>
                          <a:effectLst/>
                          <a:latin typeface="Rockwell" panose="02060603020205020403" pitchFamily="18" charset="0"/>
                        </a:rPr>
                        <a:t> Toiminnanohjauksen/ympäristötyön näkyvyyden rajoittuminen piha-alueiden ylläpitoon, ei niistä tuolloin tietenkään ajatellakaan sen merkityksellisempänä työnä, kuin puistojen- ja metsien ylläpitona ja -hoitona. ---&gt; Kytkös mitä luultavimmin myös esiin nousseen heikon ulkoisen viestinnän kanssa.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72536200"/>
                  </a:ext>
                </a:extLst>
              </a:tr>
              <a:tr h="1187182">
                <a:tc>
                  <a:txBody>
                    <a:bodyPr/>
                    <a:lstStyle/>
                    <a:p>
                      <a:pPr algn="l" fontAlgn="ctr"/>
                      <a:r>
                        <a:rPr lang="fi-FI" sz="700" b="0" i="0" u="none" strike="noStrike" dirty="0">
                          <a:solidFill>
                            <a:srgbClr val="000000"/>
                          </a:solidFill>
                          <a:effectLst/>
                          <a:latin typeface="Rockwell" panose="02060603020205020403" pitchFamily="18" charset="0"/>
                        </a:rPr>
                        <a:t>Kaupungin linjauksiin huomiota voisiko niihin vaikuttaa tai tuoda niitä perustellummin esille. Ehkä hieman haastava asia, jotta tähän voisi ottaa kantaa tutkijan asemassa, kun konkreettinen kokemus kunnallishallinnoissa toimimisesta kuitenkin puuttuu eli siihenhän voi olla ihan järkeväkin selitys, miksi näitä ratkaisuja on tehty tutkijan-, haastateltavien- ja kuntalaisten näkökannalta hyvin oudosti tehden päätöksen, että tehdyistä linjauksista poiketaan ja suositaan periaatteessa täysin päinvastaista ratkaisuvaihtoehtoa (ilmeisesti--&gt;)ulkopaikkakunnalta.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0035642"/>
                  </a:ext>
                </a:extLst>
              </a:tr>
            </a:tbl>
          </a:graphicData>
        </a:graphic>
      </p:graphicFrame>
      <p:graphicFrame>
        <p:nvGraphicFramePr>
          <p:cNvPr id="8" name="Table 7">
            <a:extLst>
              <a:ext uri="{FF2B5EF4-FFF2-40B4-BE49-F238E27FC236}">
                <a16:creationId xmlns:a16="http://schemas.microsoft.com/office/drawing/2014/main" id="{C136CCC9-8C46-4F12-90DA-CB3DFFF9967A}"/>
              </a:ext>
            </a:extLst>
          </p:cNvPr>
          <p:cNvGraphicFramePr>
            <a:graphicFrameLocks noGrp="1"/>
          </p:cNvGraphicFramePr>
          <p:nvPr>
            <p:extLst>
              <p:ext uri="{D42A27DB-BD31-4B8C-83A1-F6EECF244321}">
                <p14:modId xmlns:p14="http://schemas.microsoft.com/office/powerpoint/2010/main" val="2944591279"/>
              </p:ext>
            </p:extLst>
          </p:nvPr>
        </p:nvGraphicFramePr>
        <p:xfrm>
          <a:off x="7244667" y="1718593"/>
          <a:ext cx="3943150" cy="4053803"/>
        </p:xfrm>
        <a:graphic>
          <a:graphicData uri="http://schemas.openxmlformats.org/drawingml/2006/table">
            <a:tbl>
              <a:tblPr/>
              <a:tblGrid>
                <a:gridCol w="3943150">
                  <a:extLst>
                    <a:ext uri="{9D8B030D-6E8A-4147-A177-3AD203B41FA5}">
                      <a16:colId xmlns:a16="http://schemas.microsoft.com/office/drawing/2014/main" val="766391648"/>
                    </a:ext>
                  </a:extLst>
                </a:gridCol>
              </a:tblGrid>
              <a:tr h="715377">
                <a:tc>
                  <a:txBody>
                    <a:bodyPr/>
                    <a:lstStyle/>
                    <a:p>
                      <a:pPr algn="l" fontAlgn="ctr"/>
                      <a:r>
                        <a:rPr lang="fi-FI" sz="700" b="0" i="0" u="none" strike="noStrike" dirty="0">
                          <a:solidFill>
                            <a:srgbClr val="000000"/>
                          </a:solidFill>
                          <a:effectLst/>
                          <a:latin typeface="Rockwell" panose="02060603020205020403" pitchFamily="18" charset="0"/>
                        </a:rPr>
                        <a:t>Ilmastoviestinnässä on jätetty valtaosin hyödyntämättä kuntalaisten hyvinvoinnin ja tehtävän ilmastotyön välinen kytkös. HIT vaikuttaa tutkijankin näkökannalta tähän kohtuullisen merkittävästi eli jätetään teema hieman taka-alalle tässä tutkimuksessa (ellei synny ideaa hyvinvoinnin ja ilmastotyön näppärälle ja erityisesti vaikuttavuutta huokuvalle keskinäiselle kytkentätavalla).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48033396"/>
                  </a:ext>
                </a:extLst>
              </a:tr>
              <a:tr h="238459">
                <a:tc>
                  <a:txBody>
                    <a:bodyPr/>
                    <a:lstStyle/>
                    <a:p>
                      <a:pPr algn="l" fontAlgn="ctr"/>
                      <a:r>
                        <a:rPr lang="fi-FI" sz="700" b="0" i="0" u="none" strike="noStrike" dirty="0">
                          <a:solidFill>
                            <a:srgbClr val="000000"/>
                          </a:solidFill>
                          <a:effectLst/>
                          <a:latin typeface="Rockwell" panose="02060603020205020403" pitchFamily="18" charset="0"/>
                        </a:rPr>
                        <a:t>Keskimäärin 1980-luvun kiinteistökanta ja useat käyttämättöminä "lojuvat" kohteet.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148433261"/>
                  </a:ext>
                </a:extLst>
              </a:tr>
              <a:tr h="476918">
                <a:tc>
                  <a:txBody>
                    <a:bodyPr/>
                    <a:lstStyle/>
                    <a:p>
                      <a:pPr algn="l" fontAlgn="ctr"/>
                      <a:r>
                        <a:rPr lang="fi-FI" sz="700" b="0" i="0" u="none" strike="noStrike" dirty="0">
                          <a:solidFill>
                            <a:srgbClr val="000000"/>
                          </a:solidFill>
                          <a:effectLst/>
                          <a:latin typeface="Rockwell" panose="02060603020205020403" pitchFamily="18" charset="0"/>
                        </a:rPr>
                        <a:t>[</a:t>
                      </a:r>
                      <a:r>
                        <a:rPr lang="fi-FI" sz="700" b="0" i="0" u="none" strike="noStrike" dirty="0" err="1">
                          <a:solidFill>
                            <a:srgbClr val="000000"/>
                          </a:solidFill>
                          <a:effectLst/>
                          <a:latin typeface="Rockwell" panose="02060603020205020403" pitchFamily="18" charset="0"/>
                        </a:rPr>
                        <a:t>Viranomais</a:t>
                      </a:r>
                      <a:r>
                        <a:rPr lang="fi-FI" sz="700" b="0" i="0" u="none" strike="noStrike" dirty="0">
                          <a:solidFill>
                            <a:srgbClr val="000000"/>
                          </a:solidFill>
                          <a:effectLst/>
                          <a:latin typeface="Rockwell" panose="02060603020205020403" pitchFamily="18" charset="0"/>
                        </a:rPr>
                        <a:t> näkökulmasta:] Vihreä siirtymä ei ole näkynyt muutamia aurinkopaneeleja (Heinola ja Sysmä) </a:t>
                      </a:r>
                      <a:r>
                        <a:rPr lang="fi-FI" sz="700" b="0" i="0" u="none" strike="noStrike" dirty="0" err="1">
                          <a:solidFill>
                            <a:srgbClr val="000000"/>
                          </a:solidFill>
                          <a:effectLst/>
                          <a:latin typeface="Rockwell" panose="02060603020205020403" pitchFamily="18" charset="0"/>
                        </a:rPr>
                        <a:t>lukuunottamatta</a:t>
                      </a:r>
                      <a:r>
                        <a:rPr lang="fi-FI" sz="700" b="0" i="0" u="none" strike="noStrike" dirty="0">
                          <a:solidFill>
                            <a:srgbClr val="000000"/>
                          </a:solidFill>
                          <a:effectLst/>
                          <a:latin typeface="Rockwell" panose="02060603020205020403" pitchFamily="18" charset="0"/>
                        </a:rPr>
                        <a:t> juurikaan kuin Sysmässä ja sielläkin ilmeisesti seisahtuneen tuulivoimahankkeen osilta.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90553736"/>
                  </a:ext>
                </a:extLst>
              </a:tr>
              <a:tr h="715377">
                <a:tc>
                  <a:txBody>
                    <a:bodyPr/>
                    <a:lstStyle/>
                    <a:p>
                      <a:pPr algn="l" fontAlgn="ctr"/>
                      <a:r>
                        <a:rPr lang="fi-FI" sz="700" b="1" i="0" u="none" strike="noStrike" dirty="0">
                          <a:solidFill>
                            <a:srgbClr val="000000"/>
                          </a:solidFill>
                          <a:effectLst/>
                          <a:latin typeface="Rockwell" panose="02060603020205020403" pitchFamily="18" charset="0"/>
                        </a:rPr>
                        <a:t> [Heinola &amp; sopimuskunnat, toiminnanohjaus, henkilöstö- ja viranomaisnäkökulma:]</a:t>
                      </a:r>
                      <a:r>
                        <a:rPr lang="fi-FI" sz="700" b="0" i="0" u="none" strike="noStrike" dirty="0">
                          <a:solidFill>
                            <a:srgbClr val="000000"/>
                          </a:solidFill>
                          <a:effectLst/>
                          <a:latin typeface="Rockwell" panose="02060603020205020403" pitchFamily="18" charset="0"/>
                        </a:rPr>
                        <a:t> Kunta-/kaupunkistrategiat eivät ole tuntuneet sisältävän juuri mitään ilmasto- ja ympäristöpositiivista tai muuten niiden kannalta merkityksellistä. Paikallisen tason ohjauksen on koettu  auttavan arkiprosesseissa, mutta toisaalta samanaikaisesti myös haastavan niiden parissa.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05028073"/>
                  </a:ext>
                </a:extLst>
              </a:tr>
              <a:tr h="715377">
                <a:tc>
                  <a:txBody>
                    <a:bodyPr/>
                    <a:lstStyle/>
                    <a:p>
                      <a:pPr algn="l" fontAlgn="ctr"/>
                      <a:r>
                        <a:rPr lang="fi-FI" sz="700" b="0" i="0" u="none" strike="noStrike" dirty="0">
                          <a:solidFill>
                            <a:srgbClr val="000000"/>
                          </a:solidFill>
                          <a:effectLst/>
                          <a:latin typeface="Rockwell" panose="02060603020205020403" pitchFamily="18" charset="0"/>
                        </a:rPr>
                        <a:t>Kuinka paikallisen tason toiminnanohjausta voitaisi edistää tai kuinka siitä voitaisi saada yhtä vaikuttavaa kuin maakuntatasolla? [Haasteita voi nousta sopimuskuntien osilta, mutta eivätpä ne loppupeleissä tämän tutkimuksen tavoitteeseen edes lopulta vaikuta. Niistä saatiin kuitenkin rakennettua kokonaiskuvaa, ettei ongelma rajoitu vain Heinolaan, mutta toisaalta se ei leviä "maakunnan ongelmaksi".]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53333569"/>
                  </a:ext>
                </a:extLst>
              </a:tr>
              <a:tr h="476918">
                <a:tc>
                  <a:txBody>
                    <a:bodyPr/>
                    <a:lstStyle/>
                    <a:p>
                      <a:pPr algn="l" fontAlgn="ctr"/>
                      <a:r>
                        <a:rPr lang="fi-FI" sz="700" b="0" i="0" u="none" strike="noStrike" dirty="0">
                          <a:solidFill>
                            <a:srgbClr val="000000"/>
                          </a:solidFill>
                          <a:effectLst/>
                          <a:latin typeface="Rockwell" panose="02060603020205020403" pitchFamily="18" charset="0"/>
                        </a:rPr>
                        <a:t>[Toiminnanohjausjärjestelmät - Kilpailutus &amp; hankkeet:] Suurista linjavedoista liittyen valikoituihin runkoratkaisuihin valmistuneissa kolmessa isossa hankkeessa (Sinilähde, lukio ja </a:t>
                      </a:r>
                      <a:r>
                        <a:rPr lang="fi-FI" sz="700" b="0" i="0" u="none" strike="noStrike" dirty="0" err="1">
                          <a:solidFill>
                            <a:srgbClr val="000000"/>
                          </a:solidFill>
                          <a:effectLst/>
                          <a:latin typeface="Rockwell" panose="02060603020205020403" pitchFamily="18" charset="0"/>
                        </a:rPr>
                        <a:t>kailas</a:t>
                      </a:r>
                      <a:r>
                        <a:rPr lang="fi-FI" sz="700" b="0" i="0" u="none" strike="noStrike" dirty="0">
                          <a:solidFill>
                            <a:srgbClr val="000000"/>
                          </a:solidFill>
                          <a:effectLst/>
                          <a:latin typeface="Rockwell" panose="02060603020205020403" pitchFamily="18" charset="0"/>
                        </a:rPr>
                        <a:t>-talo) ei osattu sanoa mitään nykyisen kaupunkiorganisaatiohenkilöstön toimesta.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07719379"/>
                  </a:ext>
                </a:extLst>
              </a:tr>
              <a:tr h="715377">
                <a:tc>
                  <a:txBody>
                    <a:bodyPr/>
                    <a:lstStyle/>
                    <a:p>
                      <a:pPr algn="l" fontAlgn="ctr"/>
                      <a:r>
                        <a:rPr lang="fi-FI" sz="700" b="0" i="0" u="none" strike="noStrike" dirty="0">
                          <a:solidFill>
                            <a:srgbClr val="000000"/>
                          </a:solidFill>
                          <a:effectLst/>
                          <a:latin typeface="Rockwell" panose="02060603020205020403" pitchFamily="18" charset="0"/>
                        </a:rPr>
                        <a:t>Sopimuskunnista Hartolassa ja Iitissä vaikuttaisi ilmenevän kohtuullisen voimakkaasti tuo </a:t>
                      </a:r>
                      <a:r>
                        <a:rPr lang="fi-FI" sz="700" b="0" i="0" u="none" strike="noStrike" dirty="0" err="1">
                          <a:solidFill>
                            <a:srgbClr val="000000"/>
                          </a:solidFill>
                          <a:effectLst/>
                          <a:latin typeface="Rockwell" panose="02060603020205020403" pitchFamily="18" charset="0"/>
                        </a:rPr>
                        <a:t>kahtiajakaantuminen</a:t>
                      </a:r>
                      <a:r>
                        <a:rPr lang="fi-FI" sz="700" b="0" i="0" u="none" strike="noStrike" dirty="0">
                          <a:solidFill>
                            <a:srgbClr val="000000"/>
                          </a:solidFill>
                          <a:effectLst/>
                          <a:latin typeface="Rockwell" panose="02060603020205020403" pitchFamily="18" charset="0"/>
                        </a:rPr>
                        <a:t> ilmastokysymysten suhteen. - Iittiin tulisi pohtia juuri paikallisten toimijoiden (= asiakkaiden) näkökannalta kaikkein tehokkaimpia ilmasto- ja/tai energiatoimenpiteitä, joilla olisi merkittävä ja siten myös selkeä vaikutus juurikin talous- tai imagotekijöiden suhteen.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55917886"/>
                  </a:ext>
                </a:extLst>
              </a:tr>
            </a:tbl>
          </a:graphicData>
        </a:graphic>
      </p:graphicFrame>
      <p:sp>
        <p:nvSpPr>
          <p:cNvPr id="335" name="TextBox 334">
            <a:extLst>
              <a:ext uri="{FF2B5EF4-FFF2-40B4-BE49-F238E27FC236}">
                <a16:creationId xmlns:a16="http://schemas.microsoft.com/office/drawing/2014/main" id="{2E80DC1F-8856-417C-B5E0-C6A2495C08CD}"/>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38" name="Group 337">
            <a:extLst>
              <a:ext uri="{FF2B5EF4-FFF2-40B4-BE49-F238E27FC236}">
                <a16:creationId xmlns:a16="http://schemas.microsoft.com/office/drawing/2014/main" id="{B94D061A-407D-4F7F-8D8B-A4E1B90AC470}"/>
              </a:ext>
            </a:extLst>
          </p:cNvPr>
          <p:cNvGrpSpPr/>
          <p:nvPr/>
        </p:nvGrpSpPr>
        <p:grpSpPr>
          <a:xfrm>
            <a:off x="8470676" y="83671"/>
            <a:ext cx="321701" cy="1185383"/>
            <a:chOff x="8456239" y="107576"/>
            <a:chExt cx="321701" cy="1185383"/>
          </a:xfrm>
        </p:grpSpPr>
        <p:sp>
          <p:nvSpPr>
            <p:cNvPr id="339" name="Rectangle: Rounded Corners 338">
              <a:extLst>
                <a:ext uri="{FF2B5EF4-FFF2-40B4-BE49-F238E27FC236}">
                  <a16:creationId xmlns:a16="http://schemas.microsoft.com/office/drawing/2014/main" id="{0B00B50D-DA4E-477B-8463-9A46084FDD2C}"/>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0" name="Graphic 339" descr="For Sale with solid fill">
              <a:hlinkClick r:id="rId5" action="ppaction://hlinksldjump"/>
              <a:extLst>
                <a:ext uri="{FF2B5EF4-FFF2-40B4-BE49-F238E27FC236}">
                  <a16:creationId xmlns:a16="http://schemas.microsoft.com/office/drawing/2014/main" id="{6DD255C4-A6E7-46E6-9084-1CBA59970E7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56239" y="525689"/>
              <a:ext cx="314419" cy="313241"/>
            </a:xfrm>
            <a:prstGeom prst="rect">
              <a:avLst/>
            </a:prstGeom>
          </p:spPr>
        </p:pic>
        <p:pic>
          <p:nvPicPr>
            <p:cNvPr id="341" name="Graphic 340" descr="Back with solid fill">
              <a:hlinkClick r:id="rId8" action="ppaction://hlinksldjump"/>
              <a:extLst>
                <a:ext uri="{FF2B5EF4-FFF2-40B4-BE49-F238E27FC236}">
                  <a16:creationId xmlns:a16="http://schemas.microsoft.com/office/drawing/2014/main" id="{83A0CC73-A5A5-4A5B-B2A6-46C6F647ADA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916095"/>
              <a:ext cx="314419" cy="313242"/>
            </a:xfrm>
            <a:prstGeom prst="rect">
              <a:avLst/>
            </a:prstGeom>
          </p:spPr>
        </p:pic>
        <p:pic>
          <p:nvPicPr>
            <p:cNvPr id="342" name="Graphic 341" descr="Back with solid fill">
              <a:hlinkClick r:id="rId11" action="ppaction://hlinksldjump"/>
              <a:extLst>
                <a:ext uri="{FF2B5EF4-FFF2-40B4-BE49-F238E27FC236}">
                  <a16:creationId xmlns:a16="http://schemas.microsoft.com/office/drawing/2014/main" id="{7C417E09-9074-4926-ACD3-63A666B419D0}"/>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98693691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3"/>
          <a:stretch>
            <a:fillRect/>
          </a:stretch>
        </p:blipFill>
        <p:spPr>
          <a:xfrm>
            <a:off x="10115892" y="2618711"/>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148012" y="234771"/>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6" name="AutoShape 1" descr="*">
            <a:extLst>
              <a:ext uri="{FF2B5EF4-FFF2-40B4-BE49-F238E27FC236}">
                <a16:creationId xmlns:a16="http://schemas.microsoft.com/office/drawing/2014/main" id="{9F948891-CA3E-4724-A5FD-F3FC373D2B85}"/>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7" name="AutoShape 1" descr="*">
            <a:extLst>
              <a:ext uri="{FF2B5EF4-FFF2-40B4-BE49-F238E27FC236}">
                <a16:creationId xmlns:a16="http://schemas.microsoft.com/office/drawing/2014/main" id="{02DB8B6C-B2E5-4644-BA44-CBD1A2755163}"/>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3" name="Table 2">
            <a:extLst>
              <a:ext uri="{FF2B5EF4-FFF2-40B4-BE49-F238E27FC236}">
                <a16:creationId xmlns:a16="http://schemas.microsoft.com/office/drawing/2014/main" id="{E677F590-7993-4331-B24B-C2A960A2E953}"/>
              </a:ext>
            </a:extLst>
          </p:cNvPr>
          <p:cNvGraphicFramePr>
            <a:graphicFrameLocks noGrp="1"/>
          </p:cNvGraphicFramePr>
          <p:nvPr>
            <p:extLst>
              <p:ext uri="{D42A27DB-BD31-4B8C-83A1-F6EECF244321}">
                <p14:modId xmlns:p14="http://schemas.microsoft.com/office/powerpoint/2010/main" val="2075570071"/>
              </p:ext>
            </p:extLst>
          </p:nvPr>
        </p:nvGraphicFramePr>
        <p:xfrm>
          <a:off x="350486" y="1684993"/>
          <a:ext cx="4519790" cy="5044897"/>
        </p:xfrm>
        <a:graphic>
          <a:graphicData uri="http://schemas.openxmlformats.org/drawingml/2006/table">
            <a:tbl>
              <a:tblPr/>
              <a:tblGrid>
                <a:gridCol w="4519790">
                  <a:extLst>
                    <a:ext uri="{9D8B030D-6E8A-4147-A177-3AD203B41FA5}">
                      <a16:colId xmlns:a16="http://schemas.microsoft.com/office/drawing/2014/main" val="2818565927"/>
                    </a:ext>
                  </a:extLst>
                </a:gridCol>
              </a:tblGrid>
              <a:tr h="272600">
                <a:tc>
                  <a:txBody>
                    <a:bodyPr/>
                    <a:lstStyle/>
                    <a:p>
                      <a:pPr algn="ctr" fontAlgn="ctr"/>
                      <a:r>
                        <a:rPr lang="fi-FI" sz="700" b="1" i="0" u="none" strike="noStrike">
                          <a:solidFill>
                            <a:srgbClr val="000000"/>
                          </a:solidFill>
                          <a:effectLst/>
                          <a:latin typeface="Rockwell" panose="02060603020205020403" pitchFamily="18" charset="0"/>
                        </a:rPr>
                        <a:t>Mahdollisuudet</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733886609"/>
                  </a:ext>
                </a:extLst>
              </a:tr>
              <a:tr h="288222">
                <a:tc>
                  <a:txBody>
                    <a:bodyPr/>
                    <a:lstStyle/>
                    <a:p>
                      <a:pPr algn="l" fontAlgn="b"/>
                      <a:r>
                        <a:rPr lang="fi-FI" sz="700" b="0" i="0" u="none" strike="noStrike" dirty="0">
                          <a:solidFill>
                            <a:srgbClr val="000000"/>
                          </a:solidFill>
                          <a:effectLst/>
                          <a:latin typeface="Rockwell" panose="02060603020205020403" pitchFamily="18" charset="0"/>
                        </a:rPr>
                        <a:t>Työkuorman keventyminen viranomaisten "</a:t>
                      </a:r>
                      <a:r>
                        <a:rPr lang="fi-FI" sz="700" b="0" i="1" u="none" strike="noStrike" dirty="0">
                          <a:solidFill>
                            <a:srgbClr val="000000"/>
                          </a:solidFill>
                          <a:effectLst/>
                          <a:latin typeface="Rockwell" panose="02060603020205020403" pitchFamily="18" charset="0"/>
                        </a:rPr>
                        <a:t>erikoistumisista</a:t>
                      </a:r>
                      <a:r>
                        <a:rPr lang="fi-FI" sz="700" b="0" i="0" u="none" strike="noStrike" dirty="0">
                          <a:solidFill>
                            <a:srgbClr val="000000"/>
                          </a:solidFill>
                          <a:effectLst/>
                          <a:latin typeface="Rockwell" panose="02060603020205020403" pitchFamily="18" charset="0"/>
                        </a:rPr>
                        <a:t>".</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38576098"/>
                  </a:ext>
                </a:extLst>
              </a:tr>
              <a:tr h="292550">
                <a:tc>
                  <a:txBody>
                    <a:bodyPr/>
                    <a:lstStyle/>
                    <a:p>
                      <a:pPr algn="l" fontAlgn="ctr"/>
                      <a:r>
                        <a:rPr lang="fi-FI" sz="700" b="1" i="0" u="none" strike="noStrike" dirty="0">
                          <a:solidFill>
                            <a:srgbClr val="000000"/>
                          </a:solidFill>
                          <a:effectLst/>
                          <a:latin typeface="Rockwell" panose="02060603020205020403" pitchFamily="18" charset="0"/>
                        </a:rPr>
                        <a:t>[Sysmä] </a:t>
                      </a:r>
                      <a:r>
                        <a:rPr lang="fi-FI" sz="700" b="0" i="0" u="none" strike="noStrike" dirty="0">
                          <a:solidFill>
                            <a:srgbClr val="000000"/>
                          </a:solidFill>
                          <a:effectLst/>
                          <a:latin typeface="Rockwell" panose="02060603020205020403" pitchFamily="18" charset="0"/>
                        </a:rPr>
                        <a:t>Väestökannan pysyvyys sujuvalla lupaprosessoinnilla (= alueen houkuttelevuudella muuttoliikenteen kääntäminen).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05721"/>
                  </a:ext>
                </a:extLst>
              </a:tr>
              <a:tr h="386579">
                <a:tc>
                  <a:txBody>
                    <a:bodyPr/>
                    <a:lstStyle/>
                    <a:p>
                      <a:pPr algn="l" fontAlgn="ctr"/>
                      <a:r>
                        <a:rPr lang="fi-FI" sz="700" b="1" i="0" u="none" strike="noStrike" dirty="0">
                          <a:solidFill>
                            <a:srgbClr val="000000"/>
                          </a:solidFill>
                          <a:effectLst/>
                          <a:latin typeface="Rockwell" panose="02060603020205020403" pitchFamily="18" charset="0"/>
                        </a:rPr>
                        <a:t>[Iitti]</a:t>
                      </a:r>
                      <a:r>
                        <a:rPr lang="fi-FI" sz="700" b="0" i="0" u="none" strike="noStrike" dirty="0">
                          <a:solidFill>
                            <a:srgbClr val="000000"/>
                          </a:solidFill>
                          <a:effectLst/>
                          <a:latin typeface="Rockwell" panose="02060603020205020403" pitchFamily="18" charset="0"/>
                        </a:rPr>
                        <a:t> Päivitettävänä oleva kuntastrategia saattaa huomioida ympäristösuojelullisia tekijöitä hieman vanhaa paremmin (= kehityksen suunta vaikuttaa oikealta).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00131536"/>
                  </a:ext>
                </a:extLst>
              </a:tr>
              <a:tr h="292550">
                <a:tc>
                  <a:txBody>
                    <a:bodyPr/>
                    <a:lstStyle/>
                    <a:p>
                      <a:pPr algn="l" fontAlgn="b"/>
                      <a:r>
                        <a:rPr lang="fi-FI" sz="700" b="1" i="0" u="none" strike="noStrike" dirty="0">
                          <a:solidFill>
                            <a:srgbClr val="000000"/>
                          </a:solidFill>
                          <a:effectLst/>
                          <a:latin typeface="Rockwell" panose="02060603020205020403" pitchFamily="18" charset="0"/>
                        </a:rPr>
                        <a:t>[Raideliikenne Heinola:]</a:t>
                      </a:r>
                      <a:r>
                        <a:rPr lang="fi-FI" sz="700" b="0" i="0" u="none" strike="noStrike" dirty="0">
                          <a:solidFill>
                            <a:srgbClr val="000000"/>
                          </a:solidFill>
                          <a:effectLst/>
                          <a:latin typeface="Rockwell" panose="02060603020205020403" pitchFamily="18" charset="0"/>
                        </a:rPr>
                        <a:t> Tavarajuna kulkevat päivittäin eli tehtaille menee ja tulee tavaraa.</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067791668"/>
                  </a:ext>
                </a:extLst>
              </a:tr>
              <a:tr h="521559">
                <a:tc>
                  <a:txBody>
                    <a:bodyPr/>
                    <a:lstStyle/>
                    <a:p>
                      <a:pPr algn="l" fontAlgn="ctr"/>
                      <a:r>
                        <a:rPr lang="fi-FI" sz="700" b="1" i="0" u="none" strike="noStrike" dirty="0">
                          <a:solidFill>
                            <a:srgbClr val="000000"/>
                          </a:solidFill>
                          <a:effectLst/>
                          <a:latin typeface="Rockwell" panose="02060603020205020403" pitchFamily="18" charset="0"/>
                        </a:rPr>
                        <a:t>[Rahoitusta aiotaan hakea:]</a:t>
                      </a:r>
                      <a:r>
                        <a:rPr lang="fi-FI" sz="700" b="0" i="0" u="none" strike="noStrike" dirty="0">
                          <a:solidFill>
                            <a:srgbClr val="000000"/>
                          </a:solidFill>
                          <a:effectLst/>
                          <a:latin typeface="Rockwell" panose="02060603020205020403" pitchFamily="18" charset="0"/>
                        </a:rPr>
                        <a:t> Seuraavasta Traficom-avustusrahasta -&gt; "</a:t>
                      </a:r>
                      <a:r>
                        <a:rPr lang="fi-FI" sz="700" b="0" i="1" u="none" strike="noStrike" dirty="0">
                          <a:solidFill>
                            <a:srgbClr val="000000"/>
                          </a:solidFill>
                          <a:effectLst/>
                          <a:latin typeface="Rockwell" panose="02060603020205020403" pitchFamily="18" charset="0"/>
                        </a:rPr>
                        <a:t>Liityntäpyöräpysäköinnin</a:t>
                      </a:r>
                      <a:r>
                        <a:rPr lang="fi-FI" sz="700" b="0" i="0" u="none" strike="noStrike" dirty="0">
                          <a:solidFill>
                            <a:srgbClr val="000000"/>
                          </a:solidFill>
                          <a:effectLst/>
                          <a:latin typeface="Rockwell" panose="02060603020205020403" pitchFamily="18" charset="0"/>
                        </a:rPr>
                        <a:t>" järjestäminen (= Lukittavia ja ehkä sisäsäilytystiloja Heinolan tärkeimmän bussipysäkin välittömään läheisyyteen keskustaan). Hankkeen </a:t>
                      </a:r>
                      <a:r>
                        <a:rPr lang="fi-FI" sz="700" b="0" i="0" u="none" strike="noStrike" dirty="0" err="1">
                          <a:solidFill>
                            <a:srgbClr val="000000"/>
                          </a:solidFill>
                          <a:effectLst/>
                          <a:latin typeface="Rockwell" panose="02060603020205020403" pitchFamily="18" charset="0"/>
                        </a:rPr>
                        <a:t>aikan</a:t>
                      </a:r>
                      <a:r>
                        <a:rPr lang="fi-FI" sz="700" b="0" i="0" u="none" strike="noStrike" dirty="0">
                          <a:solidFill>
                            <a:srgbClr val="000000"/>
                          </a:solidFill>
                          <a:effectLst/>
                          <a:latin typeface="Rockwell" panose="02060603020205020403" pitchFamily="18" charset="0"/>
                        </a:rPr>
                        <a:t> aiotaan arvioida myös muut pysäkit.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20116365"/>
                  </a:ext>
                </a:extLst>
              </a:tr>
              <a:tr h="562664">
                <a:tc>
                  <a:txBody>
                    <a:bodyPr/>
                    <a:lstStyle/>
                    <a:p>
                      <a:pPr algn="l" fontAlgn="b"/>
                      <a:r>
                        <a:rPr lang="fi-FI" sz="700" b="0" i="0" u="none" strike="noStrike" dirty="0">
                          <a:solidFill>
                            <a:srgbClr val="000000"/>
                          </a:solidFill>
                          <a:effectLst/>
                          <a:latin typeface="Rockwell" panose="02060603020205020403" pitchFamily="18" charset="0"/>
                        </a:rPr>
                        <a:t>Kirkonkylän koulun rakennelma on mahdollisuus, joka juontaa juurensa vuosien takaiseen "</a:t>
                      </a:r>
                      <a:r>
                        <a:rPr lang="fi-FI" sz="700" b="0" i="1" u="none" strike="noStrike" dirty="0">
                          <a:solidFill>
                            <a:srgbClr val="000000"/>
                          </a:solidFill>
                          <a:effectLst/>
                          <a:latin typeface="Rockwell" panose="02060603020205020403" pitchFamily="18" charset="0"/>
                        </a:rPr>
                        <a:t>palveluverkkopäätökseen</a:t>
                      </a:r>
                      <a:r>
                        <a:rPr lang="fi-FI" sz="700" b="0" i="0" u="none" strike="noStrike" dirty="0">
                          <a:solidFill>
                            <a:srgbClr val="000000"/>
                          </a:solidFill>
                          <a:effectLst/>
                          <a:latin typeface="Rockwell" panose="02060603020205020403" pitchFamily="18" charset="0"/>
                        </a:rPr>
                        <a:t>" eli miten koulut, esiopetus ja päiväkodit keskitetään alueella, mutta samalla saadaan hyvin toimivia energiatehokkaita rakennuksia. </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00321012"/>
                  </a:ext>
                </a:extLst>
              </a:tr>
              <a:tr h="747785">
                <a:tc>
                  <a:txBody>
                    <a:bodyPr/>
                    <a:lstStyle/>
                    <a:p>
                      <a:pPr algn="l" fontAlgn="b"/>
                      <a:r>
                        <a:rPr lang="fi-FI" sz="700" b="0" i="0" u="none" strike="noStrike" dirty="0">
                          <a:solidFill>
                            <a:srgbClr val="000000"/>
                          </a:solidFill>
                          <a:effectLst/>
                          <a:latin typeface="Rockwell" panose="02060603020205020403" pitchFamily="18" charset="0"/>
                        </a:rPr>
                        <a:t>Noin vuosi sitten kaupunki selvitti myös korjausvelkansa kaupungissa liittyen noin 100 kaupungin rakennukseen, joista osa tietenkin muun muassa tuon kouluverkkouudistuksen myötä tullaan purkamaan --&gt; </a:t>
                      </a:r>
                      <a:r>
                        <a:rPr lang="fi-FI" sz="700" b="1" i="0" u="none" strike="noStrike" dirty="0">
                          <a:solidFill>
                            <a:srgbClr val="000000"/>
                          </a:solidFill>
                          <a:effectLst/>
                          <a:latin typeface="Rockwell" panose="02060603020205020403" pitchFamily="18" charset="0"/>
                        </a:rPr>
                        <a:t>Niemelän-koulu puretaan Kailas-talon valmistuessa</a:t>
                      </a:r>
                      <a:r>
                        <a:rPr lang="fi-FI" sz="700" b="0" i="0" u="none" strike="noStrike" dirty="0">
                          <a:solidFill>
                            <a:srgbClr val="000000"/>
                          </a:solidFill>
                          <a:effectLst/>
                          <a:latin typeface="Rockwell" panose="02060603020205020403" pitchFamily="18" charset="0"/>
                        </a:rPr>
                        <a:t>. Eli kaupungilla on paljon huonokuntoisia rakennuksia --&gt; Voidaan poistaa sen pohjalta rakennuskannasta ja siten energiankulutuksesta --&gt; Tehden niistä tavallaan myös mahdollisuuden. </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9840800"/>
                  </a:ext>
                </a:extLst>
              </a:tr>
              <a:tr h="1680388">
                <a:tc>
                  <a:txBody>
                    <a:bodyPr/>
                    <a:lstStyle/>
                    <a:p>
                      <a:pPr algn="l" fontAlgn="ctr"/>
                      <a:r>
                        <a:rPr lang="fi-FI" sz="700" b="0" i="0" u="none" strike="noStrike" dirty="0">
                          <a:solidFill>
                            <a:srgbClr val="000000"/>
                          </a:solidFill>
                          <a:effectLst/>
                          <a:latin typeface="Rockwell" panose="02060603020205020403" pitchFamily="18" charset="0"/>
                        </a:rPr>
                        <a:t>H. Kuivalainen oli </a:t>
                      </a:r>
                      <a:r>
                        <a:rPr lang="fi-FI" sz="700" b="0" i="0" u="none" strike="noStrike" dirty="0" err="1">
                          <a:solidFill>
                            <a:srgbClr val="000000"/>
                          </a:solidFill>
                          <a:effectLst/>
                          <a:latin typeface="Rockwell" panose="02060603020205020403" pitchFamily="18" charset="0"/>
                        </a:rPr>
                        <a:t>itsekkin</a:t>
                      </a:r>
                      <a:r>
                        <a:rPr lang="fi-FI" sz="700" b="0" i="0" u="none" strike="noStrike" dirty="0">
                          <a:solidFill>
                            <a:srgbClr val="000000"/>
                          </a:solidFill>
                          <a:effectLst/>
                          <a:latin typeface="Rockwell" panose="02060603020205020403" pitchFamily="18" charset="0"/>
                        </a:rPr>
                        <a:t> mukana kiinteistötyöryhmässä noin 2-3 vuotta sitten, jossa tehtiin </a:t>
                      </a:r>
                      <a:r>
                        <a:rPr lang="fi-FI" sz="700" b="1" i="0" u="none" strike="noStrike" dirty="0">
                          <a:solidFill>
                            <a:srgbClr val="000000"/>
                          </a:solidFill>
                          <a:effectLst/>
                          <a:latin typeface="Rockwell" panose="02060603020205020403" pitchFamily="18" charset="0"/>
                        </a:rPr>
                        <a:t>selvitys rakennuskannasta</a:t>
                      </a:r>
                      <a:r>
                        <a:rPr lang="fi-FI" sz="700" b="0" i="0" u="none" strike="noStrike" dirty="0">
                          <a:solidFill>
                            <a:srgbClr val="000000"/>
                          </a:solidFill>
                          <a:effectLst/>
                          <a:latin typeface="Rockwell" panose="02060603020205020403" pitchFamily="18" charset="0"/>
                        </a:rPr>
                        <a:t> tehden samalla </a:t>
                      </a:r>
                      <a:r>
                        <a:rPr lang="fi-FI" sz="700" b="1" i="0" u="none" strike="noStrike" dirty="0">
                          <a:solidFill>
                            <a:srgbClr val="000000"/>
                          </a:solidFill>
                          <a:effectLst/>
                          <a:latin typeface="Rockwell" panose="02060603020205020403" pitchFamily="18" charset="0"/>
                        </a:rPr>
                        <a:t>tiettyjä</a:t>
                      </a:r>
                      <a:r>
                        <a:rPr lang="fi-FI" sz="700" b="0" i="0" u="none" strike="noStrike" dirty="0">
                          <a:solidFill>
                            <a:srgbClr val="000000"/>
                          </a:solidFill>
                          <a:effectLst/>
                          <a:latin typeface="Rockwell" panose="02060603020205020403" pitchFamily="18" charset="0"/>
                        </a:rPr>
                        <a:t> </a:t>
                      </a:r>
                      <a:r>
                        <a:rPr lang="fi-FI" sz="700" b="1" i="0" u="none" strike="noStrike" dirty="0">
                          <a:solidFill>
                            <a:srgbClr val="000000"/>
                          </a:solidFill>
                          <a:effectLst/>
                          <a:latin typeface="Rockwell" panose="02060603020205020403" pitchFamily="18" charset="0"/>
                        </a:rPr>
                        <a:t>linjauksia</a:t>
                      </a:r>
                      <a:r>
                        <a:rPr lang="fi-FI" sz="700" b="0" i="0" u="none" strike="noStrike" dirty="0">
                          <a:solidFill>
                            <a:srgbClr val="000000"/>
                          </a:solidFill>
                          <a:effectLst/>
                          <a:latin typeface="Rockwell" panose="02060603020205020403" pitchFamily="18" charset="0"/>
                        </a:rPr>
                        <a:t> sen suhteen, että </a:t>
                      </a:r>
                      <a:r>
                        <a:rPr lang="fi-FI" sz="700" b="1" i="0" u="none" strike="noStrike" dirty="0">
                          <a:solidFill>
                            <a:srgbClr val="000000"/>
                          </a:solidFill>
                          <a:effectLst/>
                          <a:latin typeface="Rockwell" panose="02060603020205020403" pitchFamily="18" charset="0"/>
                        </a:rPr>
                        <a:t>mitä kohteista myydään</a:t>
                      </a:r>
                      <a:r>
                        <a:rPr lang="fi-FI" sz="700" b="0" i="0" u="none" strike="noStrike" dirty="0">
                          <a:solidFill>
                            <a:srgbClr val="000000"/>
                          </a:solidFill>
                          <a:effectLst/>
                          <a:latin typeface="Rockwell" panose="02060603020205020403" pitchFamily="18" charset="0"/>
                        </a:rPr>
                        <a:t>, kuten esimerkiksi juuri nyt meneillään oleva </a:t>
                      </a:r>
                      <a:r>
                        <a:rPr lang="fi-FI" sz="700" b="1" i="0" u="none" strike="noStrike" dirty="0">
                          <a:solidFill>
                            <a:srgbClr val="000000"/>
                          </a:solidFill>
                          <a:effectLst/>
                          <a:latin typeface="Rockwell" panose="02060603020205020403" pitchFamily="18" charset="0"/>
                        </a:rPr>
                        <a:t>vesitornin myynti</a:t>
                      </a:r>
                      <a:r>
                        <a:rPr lang="fi-FI" sz="700" b="0" i="0" u="none" strike="noStrike" dirty="0">
                          <a:solidFill>
                            <a:srgbClr val="000000"/>
                          </a:solidFill>
                          <a:effectLst/>
                          <a:latin typeface="Rockwell" panose="02060603020205020403" pitchFamily="18" charset="0"/>
                        </a:rPr>
                        <a:t> sekä </a:t>
                      </a:r>
                      <a:r>
                        <a:rPr lang="fi-FI" sz="700" b="1" i="0" u="none" strike="noStrike" dirty="0">
                          <a:solidFill>
                            <a:srgbClr val="000000"/>
                          </a:solidFill>
                          <a:effectLst/>
                          <a:latin typeface="Rockwell" panose="02060603020205020403" pitchFamily="18" charset="0"/>
                        </a:rPr>
                        <a:t>Heinäsaaren- ja kylpylän myynti</a:t>
                      </a:r>
                      <a:r>
                        <a:rPr lang="fi-FI" sz="700" b="0" i="0" u="none" strike="noStrike" dirty="0">
                          <a:solidFill>
                            <a:srgbClr val="000000"/>
                          </a:solidFill>
                          <a:effectLst/>
                          <a:latin typeface="Rockwell" panose="02060603020205020403" pitchFamily="18" charset="0"/>
                        </a:rPr>
                        <a:t>. Niin ollen </a:t>
                      </a:r>
                      <a:r>
                        <a:rPr lang="fi-FI" sz="700" b="1" i="0" u="none" strike="noStrike" dirty="0">
                          <a:solidFill>
                            <a:srgbClr val="000000"/>
                          </a:solidFill>
                          <a:effectLst/>
                          <a:latin typeface="Rockwell" panose="02060603020205020403" pitchFamily="18" charset="0"/>
                        </a:rPr>
                        <a:t>merkitys ympäristö- ja energianäkökulmista on näihin liittyen merkittävä</a:t>
                      </a:r>
                      <a:r>
                        <a:rPr lang="fi-FI" sz="700" b="0" i="0" u="none" strike="noStrike" dirty="0">
                          <a:solidFill>
                            <a:srgbClr val="000000"/>
                          </a:solidFill>
                          <a:effectLst/>
                          <a:latin typeface="Rockwell" panose="02060603020205020403" pitchFamily="18" charset="0"/>
                        </a:rPr>
                        <a:t>. --&gt; Heinäsaari tosin päätettiin myydä, jotta se saatiin pois kaupungin kiinteistötaseesta sekä, koska toimijalle on helpompaa omistaa kiinteistöt. --&gt;  Mutta sitten vaikkapa </a:t>
                      </a:r>
                      <a:r>
                        <a:rPr lang="fi-FI" sz="700" b="1" i="0" u="none" strike="noStrike" dirty="0">
                          <a:solidFill>
                            <a:srgbClr val="000000"/>
                          </a:solidFill>
                          <a:effectLst/>
                          <a:latin typeface="Rockwell" panose="02060603020205020403" pitchFamily="18" charset="0"/>
                        </a:rPr>
                        <a:t>kylpylä</a:t>
                      </a:r>
                      <a:r>
                        <a:rPr lang="fi-FI" sz="700" b="0" i="0" u="none" strike="noStrike" dirty="0">
                          <a:solidFill>
                            <a:srgbClr val="000000"/>
                          </a:solidFill>
                          <a:effectLst/>
                          <a:latin typeface="Rockwell" panose="02060603020205020403" pitchFamily="18" charset="0"/>
                        </a:rPr>
                        <a:t>, joka on </a:t>
                      </a:r>
                      <a:r>
                        <a:rPr lang="fi-FI" sz="700" b="1" i="0" u="none" strike="noStrike" dirty="0">
                          <a:solidFill>
                            <a:srgbClr val="000000"/>
                          </a:solidFill>
                          <a:effectLst/>
                          <a:latin typeface="Rockwell" panose="02060603020205020403" pitchFamily="18" charset="0"/>
                        </a:rPr>
                        <a:t>kulttuurihistoriallisesti</a:t>
                      </a:r>
                      <a:r>
                        <a:rPr lang="fi-FI" sz="700" b="0" i="0" u="none" strike="noStrike" dirty="0">
                          <a:solidFill>
                            <a:srgbClr val="000000"/>
                          </a:solidFill>
                          <a:effectLst/>
                          <a:latin typeface="Rockwell" panose="02060603020205020403" pitchFamily="18" charset="0"/>
                        </a:rPr>
                        <a:t> </a:t>
                      </a:r>
                      <a:r>
                        <a:rPr lang="fi-FI" sz="700" b="1" i="0" u="none" strike="noStrike" dirty="0">
                          <a:solidFill>
                            <a:srgbClr val="000000"/>
                          </a:solidFill>
                          <a:effectLst/>
                          <a:latin typeface="Rockwell" panose="02060603020205020403" pitchFamily="18" charset="0"/>
                        </a:rPr>
                        <a:t>arvokas</a:t>
                      </a:r>
                      <a:r>
                        <a:rPr lang="fi-FI" sz="700" b="0" i="0" u="none" strike="noStrike" dirty="0">
                          <a:solidFill>
                            <a:srgbClr val="000000"/>
                          </a:solidFill>
                          <a:effectLst/>
                          <a:latin typeface="Rockwell" panose="02060603020205020403" pitchFamily="18" charset="0"/>
                        </a:rPr>
                        <a:t> kohde niin siihen olisi tärkeää löytää uusi toimija, jotta ympäristöön saataisi elinvoimaa eikä vain kuolleita rakennuksia (</a:t>
                      </a:r>
                      <a:r>
                        <a:rPr lang="fi-FI" sz="700" b="1" i="0" u="none" strike="noStrike" dirty="0">
                          <a:solidFill>
                            <a:srgbClr val="000000"/>
                          </a:solidFill>
                          <a:effectLst/>
                          <a:latin typeface="Rockwell" panose="02060603020205020403" pitchFamily="18" charset="0"/>
                        </a:rPr>
                        <a:t>Kylpylä nyt: Ei toimijaa, mutta neuvottelut käynnissä. Myyntikilpailutuksessa ollut viime vuoden keväällä</a:t>
                      </a:r>
                      <a:r>
                        <a:rPr lang="fi-FI" sz="700" b="0" i="0" u="none" strike="noStrike" dirty="0">
                          <a:solidFill>
                            <a:srgbClr val="000000"/>
                          </a:solidFill>
                          <a:effectLst/>
                          <a:latin typeface="Rockwell" panose="02060603020205020403" pitchFamily="18" charset="0"/>
                        </a:rPr>
                        <a:t>). Vesitorni on edennyt pisimmälle näistä ja sille on tehty jo myyntikauppakirjakin. </a:t>
                      </a:r>
                      <a:r>
                        <a:rPr lang="fi-FI" sz="700" b="1" i="0" u="none" strike="noStrike" dirty="0">
                          <a:solidFill>
                            <a:srgbClr val="000000"/>
                          </a:solidFill>
                          <a:effectLst/>
                          <a:latin typeface="Rockwell" panose="02060603020205020403" pitchFamily="18" charset="0"/>
                        </a:rPr>
                        <a:t>Vesitorni kauppaa puolsi tilatehokkuus</a:t>
                      </a:r>
                      <a:r>
                        <a:rPr lang="fi-FI" sz="700" b="0" i="0" u="none" strike="noStrike" dirty="0">
                          <a:solidFill>
                            <a:srgbClr val="000000"/>
                          </a:solidFill>
                          <a:effectLst/>
                          <a:latin typeface="Rockwell" panose="02060603020205020403" pitchFamily="18" charset="0"/>
                        </a:rPr>
                        <a:t>, sillä tornissa oli useita kerroksia toimistotiloja, joista ainoastaan yksi toimisto oli käytössä (= ruoka- ja siivouspalvelujen toimisto), jotka sitten muuttivat viime kuun vaihteessa samoihin tiloihin tekniikantoimialan kanssa, kun</a:t>
                      </a:r>
                      <a:r>
                        <a:rPr lang="fi-FI" sz="700" b="1" i="0" u="none" strike="noStrike" dirty="0">
                          <a:solidFill>
                            <a:srgbClr val="000000"/>
                          </a:solidFill>
                          <a:effectLst/>
                          <a:latin typeface="Rockwell" panose="02060603020205020403" pitchFamily="18" charset="0"/>
                        </a:rPr>
                        <a:t> rakennuksen omistusoikeus siirtyi helmikuun 2022 alusta alkaen</a:t>
                      </a:r>
                      <a:r>
                        <a:rPr lang="fi-FI" sz="700" b="0" i="0" u="none" strike="noStrike" dirty="0">
                          <a:solidFill>
                            <a:srgbClr val="000000"/>
                          </a:solidFill>
                          <a:effectLst/>
                          <a:latin typeface="Rockwell" panose="02060603020205020403" pitchFamily="18" charset="0"/>
                        </a:rPr>
                        <a:t> </a:t>
                      </a:r>
                      <a:r>
                        <a:rPr lang="fi-FI" sz="700" b="0" i="0" u="none" strike="noStrike" dirty="0" err="1">
                          <a:solidFill>
                            <a:srgbClr val="000000"/>
                          </a:solidFill>
                          <a:effectLst/>
                          <a:latin typeface="Rockwell" panose="02060603020205020403" pitchFamily="18" charset="0"/>
                        </a:rPr>
                        <a:t>yksityille</a:t>
                      </a:r>
                      <a:r>
                        <a:rPr lang="fi-FI" sz="700" b="0" i="0" u="none" strike="noStrike" dirty="0">
                          <a:solidFill>
                            <a:srgbClr val="000000"/>
                          </a:solidFill>
                          <a:effectLst/>
                          <a:latin typeface="Rockwell" panose="02060603020205020403" pitchFamily="18" charset="0"/>
                        </a:rPr>
                        <a:t> toimijalle. </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30806815"/>
                  </a:ext>
                </a:extLst>
              </a:tr>
            </a:tbl>
          </a:graphicData>
        </a:graphic>
      </p:graphicFrame>
      <p:sp>
        <p:nvSpPr>
          <p:cNvPr id="345" name="AutoShape 1" descr="*">
            <a:extLst>
              <a:ext uri="{FF2B5EF4-FFF2-40B4-BE49-F238E27FC236}">
                <a16:creationId xmlns:a16="http://schemas.microsoft.com/office/drawing/2014/main" id="{BCAAE1AF-7B91-41F0-9433-16B6CFEB2A80}"/>
              </a:ext>
            </a:extLst>
          </p:cNvPr>
          <p:cNvSpPr>
            <a:spLocks noChangeAspect="1" noChangeArrowheads="1"/>
          </p:cNvSpPr>
          <p:nvPr/>
        </p:nvSpPr>
        <p:spPr bwMode="auto">
          <a:xfrm>
            <a:off x="11741150"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6" name="AutoShape 1" descr="*">
            <a:extLst>
              <a:ext uri="{FF2B5EF4-FFF2-40B4-BE49-F238E27FC236}">
                <a16:creationId xmlns:a16="http://schemas.microsoft.com/office/drawing/2014/main" id="{1145D876-4A6E-45BB-812B-8B78BE2642F8}"/>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7" name="AutoShape 1" descr="*">
            <a:extLst>
              <a:ext uri="{FF2B5EF4-FFF2-40B4-BE49-F238E27FC236}">
                <a16:creationId xmlns:a16="http://schemas.microsoft.com/office/drawing/2014/main" id="{DB1938A7-97A8-44D3-A46A-7E5D7F2CADD4}"/>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8" name="AutoShape 1" descr="*">
            <a:extLst>
              <a:ext uri="{FF2B5EF4-FFF2-40B4-BE49-F238E27FC236}">
                <a16:creationId xmlns:a16="http://schemas.microsoft.com/office/drawing/2014/main" id="{CB2DB408-05DB-4ED0-B53C-C30977AF81CD}"/>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9" name="AutoShape 1" descr="*">
            <a:extLst>
              <a:ext uri="{FF2B5EF4-FFF2-40B4-BE49-F238E27FC236}">
                <a16:creationId xmlns:a16="http://schemas.microsoft.com/office/drawing/2014/main" id="{FC8CB996-F691-499B-B0D4-2253CE919096}"/>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0" name="AutoShape 1" descr="*">
            <a:extLst>
              <a:ext uri="{FF2B5EF4-FFF2-40B4-BE49-F238E27FC236}">
                <a16:creationId xmlns:a16="http://schemas.microsoft.com/office/drawing/2014/main" id="{66EDE089-B494-411F-B4E5-09505814CC78}"/>
              </a:ext>
            </a:extLst>
          </p:cNvPr>
          <p:cNvSpPr>
            <a:spLocks noChangeAspect="1" noChangeArrowheads="1"/>
          </p:cNvSpPr>
          <p:nvPr/>
        </p:nvSpPr>
        <p:spPr bwMode="auto">
          <a:xfrm>
            <a:off x="11741150"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1" name="AutoShape 1" descr="*">
            <a:extLst>
              <a:ext uri="{FF2B5EF4-FFF2-40B4-BE49-F238E27FC236}">
                <a16:creationId xmlns:a16="http://schemas.microsoft.com/office/drawing/2014/main" id="{01757D8C-1636-4228-9E86-0996BEAD7699}"/>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5" name="Table 4">
            <a:extLst>
              <a:ext uri="{FF2B5EF4-FFF2-40B4-BE49-F238E27FC236}">
                <a16:creationId xmlns:a16="http://schemas.microsoft.com/office/drawing/2014/main" id="{3D1F235E-7CBF-42B4-B933-FD651C1E07A9}"/>
              </a:ext>
            </a:extLst>
          </p:cNvPr>
          <p:cNvGraphicFramePr>
            <a:graphicFrameLocks noGrp="1"/>
          </p:cNvGraphicFramePr>
          <p:nvPr>
            <p:extLst>
              <p:ext uri="{D42A27DB-BD31-4B8C-83A1-F6EECF244321}">
                <p14:modId xmlns:p14="http://schemas.microsoft.com/office/powerpoint/2010/main" val="2739948005"/>
              </p:ext>
            </p:extLst>
          </p:nvPr>
        </p:nvGraphicFramePr>
        <p:xfrm>
          <a:off x="4921368" y="1706404"/>
          <a:ext cx="4629427" cy="4999576"/>
        </p:xfrm>
        <a:graphic>
          <a:graphicData uri="http://schemas.openxmlformats.org/drawingml/2006/table">
            <a:tbl>
              <a:tblPr/>
              <a:tblGrid>
                <a:gridCol w="4629427">
                  <a:extLst>
                    <a:ext uri="{9D8B030D-6E8A-4147-A177-3AD203B41FA5}">
                      <a16:colId xmlns:a16="http://schemas.microsoft.com/office/drawing/2014/main" val="1357791970"/>
                    </a:ext>
                  </a:extLst>
                </a:gridCol>
              </a:tblGrid>
              <a:tr h="928869">
                <a:tc>
                  <a:txBody>
                    <a:bodyPr/>
                    <a:lstStyle/>
                    <a:p>
                      <a:pPr algn="l" fontAlgn="ctr"/>
                      <a:r>
                        <a:rPr lang="fi-FI" sz="700" b="0" i="0" u="none" strike="noStrike" dirty="0">
                          <a:solidFill>
                            <a:srgbClr val="000000"/>
                          </a:solidFill>
                          <a:effectLst/>
                          <a:latin typeface="Rockwell" panose="02060603020205020403" pitchFamily="18" charset="0"/>
                        </a:rPr>
                        <a:t>Edellä mainitut kolme kiinteistöä olivat vain alkua, sillä kaupungilta löytyy vielä lisää erilaisia käyttämättömiä ja huonokuntoisia kiinteistöjä, joiden kohtaloa pohditaan ja pääsääntöisesti elinvoimatoimen ohjauksella. Pysyvä tavoite: Kaupungin kiinteistökannan kokonaistehokkuuden ja -ekotehokkuuden nostaminen. [Haastattelija: Onko minun mahdollista löytää, jostain koko kaupungin kiinteistökannan listausta?] Harri lupasi laittaa sähköpostilla korjausvelkaselvitykseen liitetyn kiinteistökantalistan haastattelun jälkeen.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194699104"/>
                  </a:ext>
                </a:extLst>
              </a:tr>
              <a:tr h="619246">
                <a:tc>
                  <a:txBody>
                    <a:bodyPr/>
                    <a:lstStyle/>
                    <a:p>
                      <a:pPr algn="l" fontAlgn="ctr"/>
                      <a:r>
                        <a:rPr lang="fi-FI" sz="700" b="0" i="0" u="none" strike="noStrike" dirty="0">
                          <a:solidFill>
                            <a:srgbClr val="000000"/>
                          </a:solidFill>
                          <a:effectLst/>
                          <a:latin typeface="Rockwell" panose="02060603020205020403" pitchFamily="18" charset="0"/>
                        </a:rPr>
                        <a:t>Työhön on ryhdytty Siltakatu-hankkeen osilta sekä useampikin muu selvitys-/projektityö on käynnissä tai käynnistymässä näihin liittyen. Esimerkiksi strategiseen yleiskaavaan tehtävät lisäykset väylistä ja niiden luokista sekä lukittavat säilytystilat pyörille kaupungin merkittävimmän julkisen liikenteen pysäkin (= Kaivokadun pikavuoropysäkki) välittömästä läheisyydestä.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027860574"/>
                  </a:ext>
                </a:extLst>
              </a:tr>
              <a:tr h="464434">
                <a:tc>
                  <a:txBody>
                    <a:bodyPr/>
                    <a:lstStyle/>
                    <a:p>
                      <a:pPr algn="l" fontAlgn="ctr"/>
                      <a:r>
                        <a:rPr lang="fi-FI" sz="700" b="0" i="0" u="none" strike="noStrike" dirty="0">
                          <a:solidFill>
                            <a:srgbClr val="000000"/>
                          </a:solidFill>
                          <a:effectLst/>
                          <a:latin typeface="Rockwell" panose="02060603020205020403" pitchFamily="18" charset="0"/>
                        </a:rPr>
                        <a:t>Lähes kirjallisuuden mukaiset tehtävät. Ainoana poikkeuksena tuo juuri sattumalta käynnistynyt "ilmanlaadunseuranta", joka ei sinänsä ole "arkiprosessi" paitsi nyt taas seuraavan vuoden ajan se periaatteessa on.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025955"/>
                  </a:ext>
                </a:extLst>
              </a:tr>
              <a:tr h="354557">
                <a:tc>
                  <a:txBody>
                    <a:bodyPr/>
                    <a:lstStyle/>
                    <a:p>
                      <a:pPr algn="l" fontAlgn="ctr"/>
                      <a:r>
                        <a:rPr lang="fi-FI" sz="700" b="0" i="0" u="none" strike="noStrike" dirty="0">
                          <a:solidFill>
                            <a:srgbClr val="000000"/>
                          </a:solidFill>
                          <a:effectLst/>
                          <a:latin typeface="Rockwell" panose="02060603020205020403" pitchFamily="18" charset="0"/>
                        </a:rPr>
                        <a:t>Hyvä, että kouluprojektissa nyt ainakin yritetty valita ilmastopositiivisemmat vaihtoehdot, mutta nähtäväksi jää menevätkö suunnitelmat sitten lopulta läpi valtuustossa 3/2022?</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12147150"/>
                  </a:ext>
                </a:extLst>
              </a:tr>
              <a:tr h="377462">
                <a:tc>
                  <a:txBody>
                    <a:bodyPr/>
                    <a:lstStyle/>
                    <a:p>
                      <a:pPr algn="l" fontAlgn="ctr"/>
                      <a:r>
                        <a:rPr lang="fi-FI" sz="700" b="0" i="0" u="none" strike="noStrike" dirty="0">
                          <a:solidFill>
                            <a:srgbClr val="000000"/>
                          </a:solidFill>
                          <a:effectLst/>
                          <a:latin typeface="Rockwell" panose="02060603020205020403" pitchFamily="18" charset="0"/>
                        </a:rPr>
                        <a:t>Tulevaisuudessa valvomon valvojan korvaaminen tekoälyllä ja säästetyt resurssit johonkin toisaalle käyttöön?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20026452"/>
                  </a:ext>
                </a:extLst>
              </a:tr>
              <a:tr h="464434">
                <a:tc>
                  <a:txBody>
                    <a:bodyPr/>
                    <a:lstStyle/>
                    <a:p>
                      <a:pPr algn="l" fontAlgn="ctr"/>
                      <a:r>
                        <a:rPr lang="fi-FI" sz="700" b="0" i="0" u="none" strike="noStrike" dirty="0">
                          <a:solidFill>
                            <a:srgbClr val="000000"/>
                          </a:solidFill>
                          <a:effectLst/>
                          <a:latin typeface="Rockwell" panose="02060603020205020403" pitchFamily="18" charset="0"/>
                        </a:rPr>
                        <a:t>Aurinkoenergian potentiaalikartoitukset alueelle? Paljonko järjestelmien vuosituotannon tehoa voitaisi kasvattaa yhteistyössä sen pinnoitetta kehittävän yliopiston (Michigan) kanssa, mikäli se tullaan lopulta tutkimusten jälkeen tuotteistamaan?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2596543"/>
                  </a:ext>
                </a:extLst>
              </a:tr>
              <a:tr h="357596">
                <a:tc>
                  <a:txBody>
                    <a:bodyPr/>
                    <a:lstStyle/>
                    <a:p>
                      <a:pPr algn="l" fontAlgn="ctr"/>
                      <a:r>
                        <a:rPr lang="fi-FI" sz="700" b="0" i="0" u="none" strike="noStrike" dirty="0">
                          <a:solidFill>
                            <a:srgbClr val="000000"/>
                          </a:solidFill>
                          <a:effectLst/>
                          <a:latin typeface="Rockwell" panose="02060603020205020403" pitchFamily="18" charset="0"/>
                        </a:rPr>
                        <a:t>Sopimuskunnista Sysmä vaikutti kaikkein "ilmastopositiivisimmalle" yhteisölle. Mitä siellä on tehty "</a:t>
                      </a:r>
                      <a:r>
                        <a:rPr lang="fi-FI" sz="700" b="0" i="1" u="none" strike="noStrike" dirty="0">
                          <a:solidFill>
                            <a:srgbClr val="000000"/>
                          </a:solidFill>
                          <a:effectLst/>
                          <a:latin typeface="Rockwell" panose="02060603020205020403" pitchFamily="18" charset="0"/>
                        </a:rPr>
                        <a:t>oikein</a:t>
                      </a:r>
                      <a:r>
                        <a:rPr lang="fi-FI" sz="700" b="0" i="0" u="none" strike="noStrike" dirty="0">
                          <a:solidFill>
                            <a:srgbClr val="000000"/>
                          </a:solidFill>
                          <a:effectLst/>
                          <a:latin typeface="Rockwell" panose="02060603020205020403" pitchFamily="18" charset="0"/>
                        </a:rPr>
                        <a:t>" tai mitä Iitissä/Hartolassa "</a:t>
                      </a:r>
                      <a:r>
                        <a:rPr lang="fi-FI" sz="700" b="0" i="1" u="none" strike="noStrike" dirty="0">
                          <a:solidFill>
                            <a:srgbClr val="000000"/>
                          </a:solidFill>
                          <a:effectLst/>
                          <a:latin typeface="Rockwell" panose="02060603020205020403" pitchFamily="18" charset="0"/>
                        </a:rPr>
                        <a:t>väärin</a:t>
                      </a:r>
                      <a:r>
                        <a:rPr lang="fi-FI" sz="700" b="0" i="0" u="none" strike="noStrike" dirty="0">
                          <a:solidFill>
                            <a:srgbClr val="000000"/>
                          </a:solidFill>
                          <a:effectLst/>
                          <a:latin typeface="Rockwell" panose="02060603020205020403" pitchFamily="18" charset="0"/>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62022658"/>
                  </a:ext>
                </a:extLst>
              </a:tr>
              <a:tr h="599964">
                <a:tc>
                  <a:txBody>
                    <a:bodyPr/>
                    <a:lstStyle/>
                    <a:p>
                      <a:pPr algn="l" fontAlgn="ctr"/>
                      <a:r>
                        <a:rPr lang="fi-FI" sz="700" b="0" i="0" u="none" strike="noStrike" dirty="0">
                          <a:solidFill>
                            <a:srgbClr val="000000"/>
                          </a:solidFill>
                          <a:effectLst/>
                          <a:latin typeface="Rockwell" panose="02060603020205020403" pitchFamily="18" charset="0"/>
                        </a:rPr>
                        <a:t>Valtaosa paikallisista toimijoista ilmastopositiivisia (löytyy myös poikkeuksia)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92522942"/>
                  </a:ext>
                </a:extLst>
              </a:tr>
              <a:tr h="368580">
                <a:tc>
                  <a:txBody>
                    <a:bodyPr/>
                    <a:lstStyle/>
                    <a:p>
                      <a:pPr algn="l" fontAlgn="ctr"/>
                      <a:r>
                        <a:rPr lang="fi-FI" sz="700" b="0" i="0" u="none" strike="noStrike" dirty="0">
                          <a:solidFill>
                            <a:srgbClr val="000000"/>
                          </a:solidFill>
                          <a:effectLst/>
                          <a:latin typeface="Rockwell" panose="02060603020205020403" pitchFamily="18" charset="0"/>
                        </a:rPr>
                        <a:t>Päijät-Hämeen vähähiilisen liikenteen suunnitelma.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96268941"/>
                  </a:ext>
                </a:extLst>
              </a:tr>
              <a:tr h="464434">
                <a:tc>
                  <a:txBody>
                    <a:bodyPr/>
                    <a:lstStyle/>
                    <a:p>
                      <a:pPr algn="l" fontAlgn="ctr"/>
                      <a:r>
                        <a:rPr lang="fi-FI" sz="700" b="0" i="0" u="none" strike="noStrike" dirty="0">
                          <a:solidFill>
                            <a:srgbClr val="000000"/>
                          </a:solidFill>
                          <a:effectLst/>
                          <a:latin typeface="Rockwell" panose="02060603020205020403" pitchFamily="18" charset="0"/>
                        </a:rPr>
                        <a:t>Heinola-Lahti väliltä rata löytyy, mutta se on ollut tavaraliikenteen käytössä 1980-luvulta asti, mutta on pyöritelty jotain olemassa olevaa suunnitelmaa Lahti-Heinola-Orimattila välille kalustolla, joka pystyisi liikkumaan niin tällä radalla kuin myös kaupunkeihin rakennettavilla rataverkoilla.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9661839"/>
                  </a:ext>
                </a:extLst>
              </a:tr>
            </a:tbl>
          </a:graphicData>
        </a:graphic>
      </p:graphicFrame>
      <p:sp>
        <p:nvSpPr>
          <p:cNvPr id="339" name="TextBox 338">
            <a:extLst>
              <a:ext uri="{FF2B5EF4-FFF2-40B4-BE49-F238E27FC236}">
                <a16:creationId xmlns:a16="http://schemas.microsoft.com/office/drawing/2014/main" id="{59B4C26E-6309-4415-8E96-3593C6002975}"/>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40" name="Group 339">
            <a:extLst>
              <a:ext uri="{FF2B5EF4-FFF2-40B4-BE49-F238E27FC236}">
                <a16:creationId xmlns:a16="http://schemas.microsoft.com/office/drawing/2014/main" id="{AB43C9B1-E7EE-416A-BF72-8D274D649900}"/>
              </a:ext>
            </a:extLst>
          </p:cNvPr>
          <p:cNvGrpSpPr/>
          <p:nvPr/>
        </p:nvGrpSpPr>
        <p:grpSpPr>
          <a:xfrm>
            <a:off x="8470676" y="83671"/>
            <a:ext cx="321701" cy="1185383"/>
            <a:chOff x="8456239" y="107576"/>
            <a:chExt cx="321701" cy="1185383"/>
          </a:xfrm>
        </p:grpSpPr>
        <p:sp>
          <p:nvSpPr>
            <p:cNvPr id="341" name="Rectangle: Rounded Corners 340">
              <a:extLst>
                <a:ext uri="{FF2B5EF4-FFF2-40B4-BE49-F238E27FC236}">
                  <a16:creationId xmlns:a16="http://schemas.microsoft.com/office/drawing/2014/main" id="{6CC9A28C-77B4-452F-9023-3FDD00C5EB0E}"/>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2" name="Graphic 341" descr="For Sale with solid fill">
              <a:hlinkClick r:id="rId4" action="ppaction://hlinksldjump"/>
              <a:extLst>
                <a:ext uri="{FF2B5EF4-FFF2-40B4-BE49-F238E27FC236}">
                  <a16:creationId xmlns:a16="http://schemas.microsoft.com/office/drawing/2014/main" id="{C632CE8F-4E52-4B6E-A01A-18C78921B736}"/>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343" name="Graphic 342" descr="Back with solid fill">
              <a:hlinkClick r:id="rId7" action="ppaction://hlinksldjump"/>
              <a:extLst>
                <a:ext uri="{FF2B5EF4-FFF2-40B4-BE49-F238E27FC236}">
                  <a16:creationId xmlns:a16="http://schemas.microsoft.com/office/drawing/2014/main" id="{A32BA2C3-B9B4-40CE-9C47-6F22CB9C5AB6}"/>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344" name="Graphic 343" descr="Back with solid fill">
              <a:hlinkClick r:id="rId10" action="ppaction://hlinksldjump"/>
              <a:extLst>
                <a:ext uri="{FF2B5EF4-FFF2-40B4-BE49-F238E27FC236}">
                  <a16:creationId xmlns:a16="http://schemas.microsoft.com/office/drawing/2014/main" id="{79AC6480-3762-4A6F-A3C4-429716510B0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1429744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3"/>
          <a:stretch>
            <a:fillRect/>
          </a:stretch>
        </p:blipFill>
        <p:spPr>
          <a:xfrm>
            <a:off x="9813196" y="2636912"/>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148012" y="234771"/>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6" name="AutoShape 1" descr="*">
            <a:extLst>
              <a:ext uri="{FF2B5EF4-FFF2-40B4-BE49-F238E27FC236}">
                <a16:creationId xmlns:a16="http://schemas.microsoft.com/office/drawing/2014/main" id="{9F948891-CA3E-4724-A5FD-F3FC373D2B85}"/>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7" name="AutoShape 1" descr="*">
            <a:extLst>
              <a:ext uri="{FF2B5EF4-FFF2-40B4-BE49-F238E27FC236}">
                <a16:creationId xmlns:a16="http://schemas.microsoft.com/office/drawing/2014/main" id="{02DB8B6C-B2E5-4644-BA44-CBD1A2755163}"/>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5" name="AutoShape 1" descr="*">
            <a:extLst>
              <a:ext uri="{FF2B5EF4-FFF2-40B4-BE49-F238E27FC236}">
                <a16:creationId xmlns:a16="http://schemas.microsoft.com/office/drawing/2014/main" id="{BCAAE1AF-7B91-41F0-9433-16B6CFEB2A80}"/>
              </a:ext>
            </a:extLst>
          </p:cNvPr>
          <p:cNvSpPr>
            <a:spLocks noChangeAspect="1" noChangeArrowheads="1"/>
          </p:cNvSpPr>
          <p:nvPr/>
        </p:nvSpPr>
        <p:spPr bwMode="auto">
          <a:xfrm>
            <a:off x="11741150"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6" name="AutoShape 1" descr="*">
            <a:extLst>
              <a:ext uri="{FF2B5EF4-FFF2-40B4-BE49-F238E27FC236}">
                <a16:creationId xmlns:a16="http://schemas.microsoft.com/office/drawing/2014/main" id="{1145D876-4A6E-45BB-812B-8B78BE2642F8}"/>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7" name="AutoShape 1" descr="*">
            <a:extLst>
              <a:ext uri="{FF2B5EF4-FFF2-40B4-BE49-F238E27FC236}">
                <a16:creationId xmlns:a16="http://schemas.microsoft.com/office/drawing/2014/main" id="{DB1938A7-97A8-44D3-A46A-7E5D7F2CADD4}"/>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8" name="AutoShape 1" descr="*">
            <a:extLst>
              <a:ext uri="{FF2B5EF4-FFF2-40B4-BE49-F238E27FC236}">
                <a16:creationId xmlns:a16="http://schemas.microsoft.com/office/drawing/2014/main" id="{CB2DB408-05DB-4ED0-B53C-C30977AF81CD}"/>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9" name="AutoShape 1" descr="*">
            <a:extLst>
              <a:ext uri="{FF2B5EF4-FFF2-40B4-BE49-F238E27FC236}">
                <a16:creationId xmlns:a16="http://schemas.microsoft.com/office/drawing/2014/main" id="{FC8CB996-F691-499B-B0D4-2253CE919096}"/>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0" name="AutoShape 1" descr="*">
            <a:extLst>
              <a:ext uri="{FF2B5EF4-FFF2-40B4-BE49-F238E27FC236}">
                <a16:creationId xmlns:a16="http://schemas.microsoft.com/office/drawing/2014/main" id="{66EDE089-B494-411F-B4E5-09505814CC78}"/>
              </a:ext>
            </a:extLst>
          </p:cNvPr>
          <p:cNvSpPr>
            <a:spLocks noChangeAspect="1" noChangeArrowheads="1"/>
          </p:cNvSpPr>
          <p:nvPr/>
        </p:nvSpPr>
        <p:spPr bwMode="auto">
          <a:xfrm>
            <a:off x="11741150"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1" name="AutoShape 1" descr="*">
            <a:extLst>
              <a:ext uri="{FF2B5EF4-FFF2-40B4-BE49-F238E27FC236}">
                <a16:creationId xmlns:a16="http://schemas.microsoft.com/office/drawing/2014/main" id="{01757D8C-1636-4228-9E86-0996BEAD7699}"/>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6" name="Table 5">
            <a:extLst>
              <a:ext uri="{FF2B5EF4-FFF2-40B4-BE49-F238E27FC236}">
                <a16:creationId xmlns:a16="http://schemas.microsoft.com/office/drawing/2014/main" id="{51B1FD6E-9532-4236-A449-DBD0F0BFC330}"/>
              </a:ext>
            </a:extLst>
          </p:cNvPr>
          <p:cNvGraphicFramePr>
            <a:graphicFrameLocks noGrp="1"/>
          </p:cNvGraphicFramePr>
          <p:nvPr>
            <p:extLst>
              <p:ext uri="{D42A27DB-BD31-4B8C-83A1-F6EECF244321}">
                <p14:modId xmlns:p14="http://schemas.microsoft.com/office/powerpoint/2010/main" val="347490917"/>
              </p:ext>
            </p:extLst>
          </p:nvPr>
        </p:nvGraphicFramePr>
        <p:xfrm>
          <a:off x="363084" y="1684990"/>
          <a:ext cx="3715103" cy="4033111"/>
        </p:xfrm>
        <a:graphic>
          <a:graphicData uri="http://schemas.openxmlformats.org/drawingml/2006/table">
            <a:tbl>
              <a:tblPr/>
              <a:tblGrid>
                <a:gridCol w="3715103">
                  <a:extLst>
                    <a:ext uri="{9D8B030D-6E8A-4147-A177-3AD203B41FA5}">
                      <a16:colId xmlns:a16="http://schemas.microsoft.com/office/drawing/2014/main" val="1075597468"/>
                    </a:ext>
                  </a:extLst>
                </a:gridCol>
              </a:tblGrid>
              <a:tr h="303850">
                <a:tc>
                  <a:txBody>
                    <a:bodyPr/>
                    <a:lstStyle/>
                    <a:p>
                      <a:pPr algn="ctr" fontAlgn="ctr"/>
                      <a:r>
                        <a:rPr lang="fi-FI" sz="700" b="1" i="0" u="none" strike="noStrike" dirty="0">
                          <a:solidFill>
                            <a:srgbClr val="000000"/>
                          </a:solidFill>
                          <a:effectLst/>
                          <a:latin typeface="Rockwell" panose="02060603020205020403" pitchFamily="18" charset="0"/>
                        </a:rPr>
                        <a:t>Uhat/riskit</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909580423"/>
                  </a:ext>
                </a:extLst>
              </a:tr>
              <a:tr h="653100">
                <a:tc>
                  <a:txBody>
                    <a:bodyPr/>
                    <a:lstStyle/>
                    <a:p>
                      <a:pPr algn="l" fontAlgn="b"/>
                      <a:r>
                        <a:rPr lang="fi-FI" sz="700" b="0" i="0" u="none" strike="noStrike" dirty="0">
                          <a:solidFill>
                            <a:srgbClr val="000000"/>
                          </a:solidFill>
                          <a:effectLst/>
                          <a:latin typeface="Rockwell" panose="02060603020205020403" pitchFamily="18" charset="0"/>
                        </a:rPr>
                        <a:t>Kuinka kaikkia kuntalaisia kuunneltaisi tasavertaisesti ja ketään suosimatta? Esimerkiksi miten </a:t>
                      </a:r>
                      <a:r>
                        <a:rPr lang="fi-FI" sz="700" b="0" i="0" u="none" strike="noStrike" dirty="0" err="1">
                          <a:solidFill>
                            <a:srgbClr val="000000"/>
                          </a:solidFill>
                          <a:effectLst/>
                          <a:latin typeface="Rockwell" panose="02060603020205020403" pitchFamily="18" charset="0"/>
                        </a:rPr>
                        <a:t>osallistetaan</a:t>
                      </a:r>
                      <a:r>
                        <a:rPr lang="fi-FI" sz="700" b="0" i="0" u="none" strike="noStrike" dirty="0">
                          <a:solidFill>
                            <a:srgbClr val="000000"/>
                          </a:solidFill>
                          <a:effectLst/>
                          <a:latin typeface="Rockwell" panose="02060603020205020403" pitchFamily="18" charset="0"/>
                        </a:rPr>
                        <a:t> yksin kotona asuvat iäkkäämmät väestön edustajat näihin sekä kuinka se varmistetaan? --&gt; Tässä tilanteessa korostuukin monipuolisesti toteutettu monikanavainen viestintä asioista, jotta viestittävät asiat saavuttaisivat mahdollisimman kattavasti väestöstä kaikki.</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084965060"/>
                  </a:ext>
                </a:extLst>
              </a:tr>
              <a:tr h="699897">
                <a:tc>
                  <a:txBody>
                    <a:bodyPr/>
                    <a:lstStyle/>
                    <a:p>
                      <a:pPr algn="l" fontAlgn="ctr"/>
                      <a:r>
                        <a:rPr lang="fi-FI" sz="700" b="1" i="0" u="none" strike="noStrike" dirty="0">
                          <a:solidFill>
                            <a:srgbClr val="000000"/>
                          </a:solidFill>
                          <a:effectLst/>
                          <a:latin typeface="Rockwell" panose="02060603020205020403" pitchFamily="18" charset="0"/>
                        </a:rPr>
                        <a:t>[Ilmastotekojen "</a:t>
                      </a:r>
                      <a:r>
                        <a:rPr lang="fi-FI" sz="700" b="1" i="1" u="none" strike="noStrike" dirty="0">
                          <a:solidFill>
                            <a:srgbClr val="000000"/>
                          </a:solidFill>
                          <a:effectLst/>
                          <a:latin typeface="Rockwell" panose="02060603020205020403" pitchFamily="18" charset="0"/>
                        </a:rPr>
                        <a:t>puheentasolle</a:t>
                      </a:r>
                      <a:r>
                        <a:rPr lang="fi-FI" sz="700" b="1" i="0" u="none" strike="noStrike" dirty="0">
                          <a:solidFill>
                            <a:srgbClr val="000000"/>
                          </a:solidFill>
                          <a:effectLst/>
                          <a:latin typeface="Rockwell" panose="02060603020205020403" pitchFamily="18" charset="0"/>
                        </a:rPr>
                        <a:t>" jääminen:] </a:t>
                      </a:r>
                      <a:r>
                        <a:rPr lang="fi-FI" sz="700" b="0" i="0" u="none" strike="noStrike" dirty="0">
                          <a:solidFill>
                            <a:srgbClr val="000000"/>
                          </a:solidFill>
                          <a:effectLst/>
                          <a:latin typeface="Rockwell" panose="02060603020205020403" pitchFamily="18" charset="0"/>
                        </a:rPr>
                        <a:t>Tavoitteiden asettamisen jälkeen, kuten "</a:t>
                      </a:r>
                      <a:r>
                        <a:rPr lang="fi-FI" sz="700" b="0" i="1" u="none" strike="noStrike" dirty="0">
                          <a:solidFill>
                            <a:srgbClr val="000000"/>
                          </a:solidFill>
                          <a:effectLst/>
                          <a:latin typeface="Rockwell" panose="02060603020205020403" pitchFamily="18" charset="0"/>
                        </a:rPr>
                        <a:t>1000 uutta vihreää työpaikkaa</a:t>
                      </a:r>
                      <a:r>
                        <a:rPr lang="fi-FI" sz="700" b="0" i="0" u="none" strike="noStrike" dirty="0">
                          <a:solidFill>
                            <a:srgbClr val="000000"/>
                          </a:solidFill>
                          <a:effectLst/>
                          <a:latin typeface="Rockwell" panose="02060603020205020403" pitchFamily="18" charset="0"/>
                        </a:rPr>
                        <a:t>" ja "</a:t>
                      </a:r>
                      <a:r>
                        <a:rPr lang="fi-FI" sz="700" b="0" i="1" u="none" strike="noStrike" dirty="0">
                          <a:solidFill>
                            <a:srgbClr val="000000"/>
                          </a:solidFill>
                          <a:effectLst/>
                          <a:latin typeface="Rockwell" panose="02060603020205020403" pitchFamily="18" charset="0"/>
                        </a:rPr>
                        <a:t>ilmastotiekartan rakentaminen</a:t>
                      </a:r>
                      <a:r>
                        <a:rPr lang="fi-FI" sz="700" b="0" i="0" u="none" strike="noStrike" dirty="0">
                          <a:solidFill>
                            <a:srgbClr val="000000"/>
                          </a:solidFill>
                          <a:effectLst/>
                          <a:latin typeface="Rockwell" panose="02060603020205020403" pitchFamily="18" charset="0"/>
                        </a:rPr>
                        <a:t>", mikäli konkreettiset toimet eivät sitten lopulta </a:t>
                      </a:r>
                      <a:r>
                        <a:rPr lang="fi-FI" sz="700" b="0" i="0" u="none" strike="noStrike" dirty="0" err="1">
                          <a:solidFill>
                            <a:srgbClr val="000000"/>
                          </a:solidFill>
                          <a:effectLst/>
                          <a:latin typeface="Rockwell" panose="02060603020205020403" pitchFamily="18" charset="0"/>
                        </a:rPr>
                        <a:t>konkretisoidukkaan</a:t>
                      </a:r>
                      <a:r>
                        <a:rPr lang="fi-FI" sz="700" b="0" i="0" u="none" strike="noStrike" dirty="0">
                          <a:solidFill>
                            <a:srgbClr val="000000"/>
                          </a:solidFill>
                          <a:effectLst/>
                          <a:latin typeface="Rockwell" panose="02060603020205020403" pitchFamily="18" charset="0"/>
                        </a:rPr>
                        <a:t> niin vaikutus voi muuttua negatiiviseksi. Luodaan "</a:t>
                      </a:r>
                      <a:r>
                        <a:rPr lang="fi-FI" sz="700" b="0" i="1" u="none" strike="noStrike" dirty="0">
                          <a:solidFill>
                            <a:srgbClr val="000000"/>
                          </a:solidFill>
                          <a:effectLst/>
                          <a:latin typeface="Rockwell" panose="02060603020205020403" pitchFamily="18" charset="0"/>
                        </a:rPr>
                        <a:t>negatiivinen ilmapiiri</a:t>
                      </a:r>
                      <a:r>
                        <a:rPr lang="fi-FI" sz="700" b="0" i="0" u="none" strike="noStrike" dirty="0">
                          <a:solidFill>
                            <a:srgbClr val="000000"/>
                          </a:solidFill>
                          <a:effectLst/>
                          <a:latin typeface="Rockwell" panose="02060603020205020403" pitchFamily="18" charset="0"/>
                        </a:rPr>
                        <a:t>" puhumalla paljon, mutta jätetään tekemättä puheiden eteen lopulta mitään.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07163779"/>
                  </a:ext>
                </a:extLst>
              </a:tr>
              <a:tr h="447175">
                <a:tc>
                  <a:txBody>
                    <a:bodyPr/>
                    <a:lstStyle/>
                    <a:p>
                      <a:pPr algn="l" fontAlgn="ctr"/>
                      <a:r>
                        <a:rPr lang="fi-FI" sz="700" b="1" i="0" u="none" strike="noStrike" dirty="0">
                          <a:solidFill>
                            <a:srgbClr val="000000"/>
                          </a:solidFill>
                          <a:effectLst/>
                          <a:latin typeface="Rockwell" panose="02060603020205020403" pitchFamily="18" charset="0"/>
                        </a:rPr>
                        <a:t>[Sysmä:] </a:t>
                      </a:r>
                      <a:r>
                        <a:rPr lang="fi-FI" sz="700" b="0" i="0" u="none" strike="noStrike" dirty="0">
                          <a:solidFill>
                            <a:srgbClr val="000000"/>
                          </a:solidFill>
                          <a:effectLst/>
                          <a:latin typeface="Rockwell" panose="02060603020205020403" pitchFamily="18" charset="0"/>
                        </a:rPr>
                        <a:t>Vesiongelmat kasvattaneet yhteydenottoja aiheesta. Viranomainen ei työskentele vesilaitoksen ydin-/kriisiryhmässä (=  Neuvonta toteutunut lehtiartikkelien kirjoituksiin perustuen)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2196541"/>
                  </a:ext>
                </a:extLst>
              </a:tr>
              <a:tr h="447175">
                <a:tc>
                  <a:txBody>
                    <a:bodyPr/>
                    <a:lstStyle/>
                    <a:p>
                      <a:pPr algn="l" fontAlgn="b"/>
                      <a:r>
                        <a:rPr lang="fi-FI" sz="700" b="0" i="0" u="none" strike="noStrike" dirty="0">
                          <a:solidFill>
                            <a:srgbClr val="000000"/>
                          </a:solidFill>
                          <a:effectLst/>
                          <a:latin typeface="Rockwell" panose="02060603020205020403" pitchFamily="18" charset="0"/>
                        </a:rPr>
                        <a:t>ELY-keskuksen </a:t>
                      </a:r>
                      <a:r>
                        <a:rPr lang="fi-FI" sz="700" b="0" i="0" u="none" strike="noStrike" dirty="0" err="1">
                          <a:solidFill>
                            <a:srgbClr val="000000"/>
                          </a:solidFill>
                          <a:effectLst/>
                          <a:latin typeface="Rockwell" panose="02060603020205020403" pitchFamily="18" charset="0"/>
                        </a:rPr>
                        <a:t>ympäristöluvituksista</a:t>
                      </a:r>
                      <a:r>
                        <a:rPr lang="fi-FI" sz="700" b="0" i="0" u="none" strike="noStrike" dirty="0">
                          <a:solidFill>
                            <a:srgbClr val="000000"/>
                          </a:solidFill>
                          <a:effectLst/>
                          <a:latin typeface="Rockwell" panose="02060603020205020403" pitchFamily="18" charset="0"/>
                        </a:rPr>
                        <a:t> (mm. jätevedenpuhdistamoiden toimintaraportit): Viranomainen ei ole löytänyt tietoa kenen vastuulla ovat, mutta tietää aikarajan olevan 2/2022.</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98149904"/>
                  </a:ext>
                </a:extLst>
              </a:tr>
              <a:tr h="257778">
                <a:tc>
                  <a:txBody>
                    <a:bodyPr/>
                    <a:lstStyle/>
                    <a:p>
                      <a:pPr algn="l" fontAlgn="ctr"/>
                      <a:r>
                        <a:rPr lang="fi-FI" sz="700" b="0" i="0" u="none" strike="noStrike" dirty="0">
                          <a:solidFill>
                            <a:srgbClr val="000000"/>
                          </a:solidFill>
                          <a:effectLst/>
                          <a:latin typeface="Rockwell" panose="02060603020205020403" pitchFamily="18" charset="0"/>
                        </a:rPr>
                        <a:t>Työkuormitus (kesäkaudet)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54799665"/>
                  </a:ext>
                </a:extLst>
              </a:tr>
              <a:tr h="244723">
                <a:tc>
                  <a:txBody>
                    <a:bodyPr/>
                    <a:lstStyle/>
                    <a:p>
                      <a:pPr algn="l" fontAlgn="b"/>
                      <a:r>
                        <a:rPr lang="fi-FI" sz="700" b="0" i="0" u="none" strike="noStrike" dirty="0">
                          <a:solidFill>
                            <a:srgbClr val="000000"/>
                          </a:solidFill>
                          <a:effectLst/>
                          <a:latin typeface="Rockwell" panose="02060603020205020403" pitchFamily="18" charset="0"/>
                        </a:rPr>
                        <a:t>Määrärahat</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09886249"/>
                  </a:ext>
                </a:extLst>
              </a:tr>
              <a:tr h="286305">
                <a:tc>
                  <a:txBody>
                    <a:bodyPr/>
                    <a:lstStyle/>
                    <a:p>
                      <a:pPr algn="l" fontAlgn="b"/>
                      <a:r>
                        <a:rPr lang="fi-FI" sz="700" b="1" i="0" u="none" strike="noStrike" dirty="0">
                          <a:solidFill>
                            <a:srgbClr val="000000"/>
                          </a:solidFill>
                          <a:effectLst/>
                          <a:latin typeface="Rockwell" panose="02060603020205020403" pitchFamily="18" charset="0"/>
                        </a:rPr>
                        <a:t>[Iitti]</a:t>
                      </a:r>
                      <a:r>
                        <a:rPr lang="fi-FI" sz="700" b="0" i="0" u="none" strike="noStrike" dirty="0">
                          <a:solidFill>
                            <a:srgbClr val="000000"/>
                          </a:solidFill>
                          <a:effectLst/>
                          <a:latin typeface="Rockwell" panose="02060603020205020403" pitchFamily="18" charset="0"/>
                        </a:rPr>
                        <a:t> </a:t>
                      </a:r>
                      <a:r>
                        <a:rPr lang="fi-FI" sz="700" b="0" i="0" u="none" strike="noStrike" dirty="0" err="1">
                          <a:solidFill>
                            <a:srgbClr val="000000"/>
                          </a:solidFill>
                          <a:effectLst/>
                          <a:latin typeface="Rockwell" panose="02060603020205020403" pitchFamily="18" charset="0"/>
                        </a:rPr>
                        <a:t>Lämnpölaitoksissa</a:t>
                      </a:r>
                      <a:r>
                        <a:rPr lang="fi-FI" sz="700" b="0" i="0" u="none" strike="noStrike" dirty="0">
                          <a:solidFill>
                            <a:srgbClr val="000000"/>
                          </a:solidFill>
                          <a:effectLst/>
                          <a:latin typeface="Rockwell" panose="02060603020205020403" pitchFamily="18" charset="0"/>
                        </a:rPr>
                        <a:t> "</a:t>
                      </a:r>
                      <a:r>
                        <a:rPr lang="fi-FI" sz="700" b="0" i="1" u="none" strike="noStrike" dirty="0">
                          <a:solidFill>
                            <a:srgbClr val="000000"/>
                          </a:solidFill>
                          <a:effectLst/>
                          <a:latin typeface="Rockwell" panose="02060603020205020403" pitchFamily="18" charset="0"/>
                        </a:rPr>
                        <a:t>tuuletettiin</a:t>
                      </a:r>
                      <a:r>
                        <a:rPr lang="fi-FI" sz="700" b="0" i="0" u="none" strike="noStrike" dirty="0">
                          <a:solidFill>
                            <a:srgbClr val="000000"/>
                          </a:solidFill>
                          <a:effectLst/>
                          <a:latin typeface="Rockwell" panose="02060603020205020403" pitchFamily="18" charset="0"/>
                        </a:rPr>
                        <a:t>" turpeen käyttöajan pidennyksen päätöstä.</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00692305"/>
                  </a:ext>
                </a:extLst>
              </a:tr>
              <a:tr h="693108">
                <a:tc>
                  <a:txBody>
                    <a:bodyPr/>
                    <a:lstStyle/>
                    <a:p>
                      <a:pPr algn="l" fontAlgn="ctr"/>
                      <a:r>
                        <a:rPr lang="fi-FI" sz="700" b="0" i="0" u="none" strike="noStrike" dirty="0">
                          <a:solidFill>
                            <a:srgbClr val="000000"/>
                          </a:solidFill>
                          <a:effectLst/>
                          <a:latin typeface="Rockwell" panose="02060603020205020403" pitchFamily="18" charset="0"/>
                        </a:rPr>
                        <a:t>Maataloudelta puuttuvat konkreettiset ohjauskeinot, kuten lannoitus pohjavesialueilla, joissa se ilmenee siten pohjaveden laadussa, josta puolestaan voidaan tulkita tiettyjen maaperien osilta kyseisten alueiden kaivovesissä ilmenee samentumaa. Maaperä on tuossa tilanteessa alkanut kärsimään liiallisesta lannoittamisesta ja yliviljelystä (ts. maaperä menettänyt sidontakykynsä).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23295736"/>
                  </a:ext>
                </a:extLst>
              </a:tr>
            </a:tbl>
          </a:graphicData>
        </a:graphic>
      </p:graphicFrame>
      <p:sp>
        <p:nvSpPr>
          <p:cNvPr id="681" name="AutoShape 1" descr="*">
            <a:extLst>
              <a:ext uri="{FF2B5EF4-FFF2-40B4-BE49-F238E27FC236}">
                <a16:creationId xmlns:a16="http://schemas.microsoft.com/office/drawing/2014/main" id="{CA0E6800-EC52-498F-8767-594CB7766537}"/>
              </a:ext>
            </a:extLst>
          </p:cNvPr>
          <p:cNvSpPr>
            <a:spLocks noChangeAspect="1" noChangeArrowheads="1"/>
          </p:cNvSpPr>
          <p:nvPr/>
        </p:nvSpPr>
        <p:spPr bwMode="auto">
          <a:xfrm>
            <a:off x="16232188"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2" name="AutoShape 1" descr="*">
            <a:extLst>
              <a:ext uri="{FF2B5EF4-FFF2-40B4-BE49-F238E27FC236}">
                <a16:creationId xmlns:a16="http://schemas.microsoft.com/office/drawing/2014/main" id="{59FF9C8B-AF27-4E36-9F80-1B98DDFBE87C}"/>
              </a:ext>
            </a:extLst>
          </p:cNvPr>
          <p:cNvSpPr>
            <a:spLocks noChangeAspect="1" noChangeArrowheads="1"/>
          </p:cNvSpPr>
          <p:nvPr/>
        </p:nvSpPr>
        <p:spPr bwMode="auto">
          <a:xfrm>
            <a:off x="16232188"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3" name="AutoShape 1" descr="*">
            <a:extLst>
              <a:ext uri="{FF2B5EF4-FFF2-40B4-BE49-F238E27FC236}">
                <a16:creationId xmlns:a16="http://schemas.microsoft.com/office/drawing/2014/main" id="{04F7D652-2020-4828-BBC1-C52B64B86637}"/>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4" name="AutoShape 1" descr="*">
            <a:extLst>
              <a:ext uri="{FF2B5EF4-FFF2-40B4-BE49-F238E27FC236}">
                <a16:creationId xmlns:a16="http://schemas.microsoft.com/office/drawing/2014/main" id="{231F79F0-491D-464F-AFDC-290D6451CCAB}"/>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5" name="AutoShape 1" descr="*">
            <a:extLst>
              <a:ext uri="{FF2B5EF4-FFF2-40B4-BE49-F238E27FC236}">
                <a16:creationId xmlns:a16="http://schemas.microsoft.com/office/drawing/2014/main" id="{6E64C7C5-DFF3-41F8-AC0E-ECC5CF1129A6}"/>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6" name="AutoShape 1" descr="*">
            <a:extLst>
              <a:ext uri="{FF2B5EF4-FFF2-40B4-BE49-F238E27FC236}">
                <a16:creationId xmlns:a16="http://schemas.microsoft.com/office/drawing/2014/main" id="{EA23A8EC-4811-4D5F-A2F9-6A106AE34A18}"/>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7" name="AutoShape 1" descr="*">
            <a:extLst>
              <a:ext uri="{FF2B5EF4-FFF2-40B4-BE49-F238E27FC236}">
                <a16:creationId xmlns:a16="http://schemas.microsoft.com/office/drawing/2014/main" id="{0F1C4969-B9AB-448E-824A-E4098BCB4F3C}"/>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8" name="AutoShape 1" descr="*">
            <a:extLst>
              <a:ext uri="{FF2B5EF4-FFF2-40B4-BE49-F238E27FC236}">
                <a16:creationId xmlns:a16="http://schemas.microsoft.com/office/drawing/2014/main" id="{E324B147-BA7A-4EE2-A223-514604834B7F}"/>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9" name="AutoShape 1" descr="*">
            <a:extLst>
              <a:ext uri="{FF2B5EF4-FFF2-40B4-BE49-F238E27FC236}">
                <a16:creationId xmlns:a16="http://schemas.microsoft.com/office/drawing/2014/main" id="{0DBB7131-AA89-4A59-B46F-95420E1E9EF3}"/>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0" name="AutoShape 1" descr="*">
            <a:extLst>
              <a:ext uri="{FF2B5EF4-FFF2-40B4-BE49-F238E27FC236}">
                <a16:creationId xmlns:a16="http://schemas.microsoft.com/office/drawing/2014/main" id="{29B0FC8F-5FB7-470B-8807-322642D222DF}"/>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1" name="AutoShape 1" descr="*">
            <a:extLst>
              <a:ext uri="{FF2B5EF4-FFF2-40B4-BE49-F238E27FC236}">
                <a16:creationId xmlns:a16="http://schemas.microsoft.com/office/drawing/2014/main" id="{F8A5FC3F-273D-4FFF-8C60-DF154222FBF2}"/>
              </a:ext>
            </a:extLst>
          </p:cNvPr>
          <p:cNvSpPr>
            <a:spLocks noChangeAspect="1" noChangeArrowheads="1"/>
          </p:cNvSpPr>
          <p:nvPr/>
        </p:nvSpPr>
        <p:spPr bwMode="auto">
          <a:xfrm>
            <a:off x="16232188"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2" name="AutoShape 1" descr="*">
            <a:extLst>
              <a:ext uri="{FF2B5EF4-FFF2-40B4-BE49-F238E27FC236}">
                <a16:creationId xmlns:a16="http://schemas.microsoft.com/office/drawing/2014/main" id="{3950EED0-CAC1-43DC-A138-DD7127B43019}"/>
              </a:ext>
            </a:extLst>
          </p:cNvPr>
          <p:cNvSpPr>
            <a:spLocks noChangeAspect="1" noChangeArrowheads="1"/>
          </p:cNvSpPr>
          <p:nvPr/>
        </p:nvSpPr>
        <p:spPr bwMode="auto">
          <a:xfrm>
            <a:off x="16232188"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3" name="AutoShape 1" descr="*">
            <a:extLst>
              <a:ext uri="{FF2B5EF4-FFF2-40B4-BE49-F238E27FC236}">
                <a16:creationId xmlns:a16="http://schemas.microsoft.com/office/drawing/2014/main" id="{1F6196A4-9AEC-47F6-966E-F2D0E6CA2D2D}"/>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4" name="AutoShape 1" descr="*">
            <a:extLst>
              <a:ext uri="{FF2B5EF4-FFF2-40B4-BE49-F238E27FC236}">
                <a16:creationId xmlns:a16="http://schemas.microsoft.com/office/drawing/2014/main" id="{76983DA3-140C-4B41-93E4-0FD07DF95328}"/>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7" name="Table 6">
            <a:extLst>
              <a:ext uri="{FF2B5EF4-FFF2-40B4-BE49-F238E27FC236}">
                <a16:creationId xmlns:a16="http://schemas.microsoft.com/office/drawing/2014/main" id="{79C1E363-1CF9-43E5-8BF8-EB2ECCA6DD90}"/>
              </a:ext>
            </a:extLst>
          </p:cNvPr>
          <p:cNvGraphicFramePr>
            <a:graphicFrameLocks noGrp="1"/>
          </p:cNvGraphicFramePr>
          <p:nvPr>
            <p:extLst>
              <p:ext uri="{D42A27DB-BD31-4B8C-83A1-F6EECF244321}">
                <p14:modId xmlns:p14="http://schemas.microsoft.com/office/powerpoint/2010/main" val="1762129572"/>
              </p:ext>
            </p:extLst>
          </p:nvPr>
        </p:nvGraphicFramePr>
        <p:xfrm>
          <a:off x="4207434" y="1681597"/>
          <a:ext cx="4767299" cy="4840351"/>
        </p:xfrm>
        <a:graphic>
          <a:graphicData uri="http://schemas.openxmlformats.org/drawingml/2006/table">
            <a:tbl>
              <a:tblPr/>
              <a:tblGrid>
                <a:gridCol w="4767299">
                  <a:extLst>
                    <a:ext uri="{9D8B030D-6E8A-4147-A177-3AD203B41FA5}">
                      <a16:colId xmlns:a16="http://schemas.microsoft.com/office/drawing/2014/main" val="584426702"/>
                    </a:ext>
                  </a:extLst>
                </a:gridCol>
              </a:tblGrid>
              <a:tr h="291458">
                <a:tc>
                  <a:txBody>
                    <a:bodyPr/>
                    <a:lstStyle/>
                    <a:p>
                      <a:pPr algn="l" fontAlgn="ctr"/>
                      <a:r>
                        <a:rPr lang="fi-FI" sz="700" b="0" i="0" u="none" strike="noStrike" dirty="0">
                          <a:solidFill>
                            <a:srgbClr val="000000"/>
                          </a:solidFill>
                          <a:effectLst/>
                          <a:latin typeface="Rockwell" panose="02060603020205020403" pitchFamily="18" charset="0"/>
                        </a:rPr>
                        <a:t>Resurssivaje, kun kunnille siirretään paljon työtä ELY-keskuksilta, mutta resursseja ei lisätä.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04125740"/>
                  </a:ext>
                </a:extLst>
              </a:tr>
              <a:tr h="236761">
                <a:tc>
                  <a:txBody>
                    <a:bodyPr/>
                    <a:lstStyle/>
                    <a:p>
                      <a:pPr algn="l" fontAlgn="ctr"/>
                      <a:r>
                        <a:rPr lang="fi-FI" sz="700" b="0" i="0" u="none" strike="noStrike" dirty="0">
                          <a:solidFill>
                            <a:srgbClr val="000000"/>
                          </a:solidFill>
                          <a:effectLst/>
                          <a:latin typeface="Rockwell" panose="02060603020205020403" pitchFamily="18" charset="0"/>
                        </a:rPr>
                        <a:t>Negatiivinen ilmapiiri kaupungissa (kouluhankkeiden materiaalivalinnat).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5028701"/>
                  </a:ext>
                </a:extLst>
              </a:tr>
              <a:tr h="349632">
                <a:tc>
                  <a:txBody>
                    <a:bodyPr/>
                    <a:lstStyle/>
                    <a:p>
                      <a:pPr algn="l" fontAlgn="ctr"/>
                      <a:r>
                        <a:rPr lang="fi-FI" sz="700" b="1" i="0" u="none" strike="noStrike" dirty="0">
                          <a:solidFill>
                            <a:srgbClr val="000000"/>
                          </a:solidFill>
                          <a:effectLst/>
                          <a:latin typeface="Rockwell" panose="02060603020205020403" pitchFamily="18" charset="0"/>
                        </a:rPr>
                        <a:t>[Kaupungin elinvoima, Sysmä:]</a:t>
                      </a:r>
                      <a:r>
                        <a:rPr lang="fi-FI" sz="700" b="0" i="0" u="none" strike="noStrike" dirty="0">
                          <a:solidFill>
                            <a:srgbClr val="000000"/>
                          </a:solidFill>
                          <a:effectLst/>
                          <a:latin typeface="Rockwell" panose="02060603020205020403" pitchFamily="18" charset="0"/>
                        </a:rPr>
                        <a:t> Ottaisi mielellään uudet asukkaat vastaan (vapaa-ajan asujat --&gt; Pysyvä väestö), mutta muutos toisi </a:t>
                      </a:r>
                      <a:r>
                        <a:rPr lang="fi-FI" sz="700" b="0" i="0" u="none" strike="noStrike" dirty="0" err="1">
                          <a:solidFill>
                            <a:srgbClr val="000000"/>
                          </a:solidFill>
                          <a:effectLst/>
                          <a:latin typeface="Rockwell" panose="02060603020205020403" pitchFamily="18" charset="0"/>
                        </a:rPr>
                        <a:t>mukanaa</a:t>
                      </a:r>
                      <a:r>
                        <a:rPr lang="fi-FI" sz="700" b="0" i="0" u="none" strike="noStrike" dirty="0">
                          <a:solidFill>
                            <a:srgbClr val="000000"/>
                          </a:solidFill>
                          <a:effectLst/>
                          <a:latin typeface="Rockwell" panose="02060603020205020403" pitchFamily="18" charset="0"/>
                        </a:rPr>
                        <a:t> myös haja-asutuksen ongelmat ympäristön ja kulkuyhteyksien kannalta.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71194982"/>
                  </a:ext>
                </a:extLst>
              </a:tr>
              <a:tr h="466176">
                <a:tc>
                  <a:txBody>
                    <a:bodyPr/>
                    <a:lstStyle/>
                    <a:p>
                      <a:pPr algn="l" fontAlgn="ctr"/>
                      <a:r>
                        <a:rPr lang="fi-FI" sz="700" b="1" i="0" u="none" strike="noStrike" dirty="0">
                          <a:solidFill>
                            <a:srgbClr val="000000"/>
                          </a:solidFill>
                          <a:effectLst/>
                          <a:latin typeface="Rockwell" panose="02060603020205020403" pitchFamily="18" charset="0"/>
                        </a:rPr>
                        <a:t>[Teknisen toimen näkökulma - ilmasto- ja energiatyön riskit:]</a:t>
                      </a:r>
                      <a:r>
                        <a:rPr lang="fi-FI" sz="700" b="0" i="0" u="none" strike="noStrike" dirty="0">
                          <a:solidFill>
                            <a:srgbClr val="000000"/>
                          </a:solidFill>
                          <a:effectLst/>
                          <a:latin typeface="Rockwell" panose="02060603020205020403" pitchFamily="18" charset="0"/>
                        </a:rPr>
                        <a:t> Varsinaisia riskejä ei sinällään koe asioiden etenemisen suhteen, mutta erilaisten resurssi-, aikataulu- ja hankerahoitusasiat niitä sisältävät yleensä runsaasti.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498609560"/>
                  </a:ext>
                </a:extLst>
              </a:tr>
              <a:tr h="699265">
                <a:tc>
                  <a:txBody>
                    <a:bodyPr/>
                    <a:lstStyle/>
                    <a:p>
                      <a:pPr algn="l" fontAlgn="ctr"/>
                      <a:r>
                        <a:rPr lang="fi-FI" sz="700" b="0" i="0" u="none" strike="noStrike" dirty="0">
                          <a:solidFill>
                            <a:srgbClr val="000000"/>
                          </a:solidFill>
                          <a:effectLst/>
                          <a:latin typeface="Rockwell" panose="02060603020205020403" pitchFamily="18" charset="0"/>
                        </a:rPr>
                        <a:t>Kysymys ehkä suhteellisesta näkemys erosta tai tutkija ei pysty olemaan tässä aidosti subjektiivinen, mutta tilannetta ei välttämättä kuvasta ihan täysin termit "voimakas" ja "kaikessa" unohtamatta myöskään HINKU-tavoitetta, joka ilmeisesti vaihtoehtoisesti, joko sivuutettiin täysin, sitä ei olla huomioitu missään, että siitä voitaisi mainita tai kaupungin sitoumukset eivät ole ihan täysin selvillä kaikissa kaupunkiorganisaation sektoreissa.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49586335"/>
                  </a:ext>
                </a:extLst>
              </a:tr>
              <a:tr h="582721">
                <a:tc>
                  <a:txBody>
                    <a:bodyPr/>
                    <a:lstStyle/>
                    <a:p>
                      <a:pPr algn="l" fontAlgn="ctr"/>
                      <a:r>
                        <a:rPr lang="fi-FI" sz="700" b="0" i="0" u="none" strike="noStrike" dirty="0">
                          <a:solidFill>
                            <a:srgbClr val="000000"/>
                          </a:solidFill>
                          <a:effectLst/>
                          <a:latin typeface="Rockwell" panose="02060603020205020403" pitchFamily="18" charset="0"/>
                        </a:rPr>
                        <a:t>Vaihtuvuus vaikuttaisi olevan kohtuullisen suurta työvoiman keskuudessa (huomioiden kaupunkiorganisaation muun henkilöstönkin mainitsemia työsuhteiden pituuksia haastattelujen aikana). [Heinolaa sekä sopimuskuntia poikkileikanneet kohtuullisen suuret muutokset ovat voineet johtaa henkilöstön vaihtuvuuteen.]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20940143"/>
                  </a:ext>
                </a:extLst>
              </a:tr>
              <a:tr h="699265">
                <a:tc>
                  <a:txBody>
                    <a:bodyPr/>
                    <a:lstStyle/>
                    <a:p>
                      <a:pPr algn="l" fontAlgn="ctr"/>
                      <a:r>
                        <a:rPr lang="fi-FI" sz="700" b="0" i="0" u="none" strike="noStrike" dirty="0">
                          <a:solidFill>
                            <a:srgbClr val="000000"/>
                          </a:solidFill>
                          <a:effectLst/>
                          <a:latin typeface="Rockwell" panose="02060603020205020403" pitchFamily="18" charset="0"/>
                        </a:rPr>
                        <a:t>[Talvikunnossapito:] Talvikohtaiset vaihtelut voimakkaita tarvittavien ajomäärien ja konkreettisten "talviolosuhteiden" osilta. Kalusto on pääsääntöisesti kaupungin omaa, mutta urakoitsijat saattavat käyttää omiaan. Pääsääntönä kunnossapito tuotetaan kaupungin resursseilla ja ulkopuolelta tilataan vain pakon edessä paitsi Vierumäen osilta, jossa talvihoito on kilpailutettu urakoitsijoilla. </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4558796"/>
                  </a:ext>
                </a:extLst>
              </a:tr>
              <a:tr h="699265">
                <a:tc>
                  <a:txBody>
                    <a:bodyPr/>
                    <a:lstStyle/>
                    <a:p>
                      <a:pPr algn="l" fontAlgn="ctr"/>
                      <a:r>
                        <a:rPr lang="fi-FI" sz="700" b="0" i="0" u="none" strike="noStrike" dirty="0">
                          <a:solidFill>
                            <a:srgbClr val="000000"/>
                          </a:solidFill>
                          <a:effectLst/>
                          <a:latin typeface="Rockwell" panose="02060603020205020403" pitchFamily="18" charset="0"/>
                        </a:rPr>
                        <a:t>Alueet ovat vesistöpainotteisia. Alueiden riskitekijät tai herkät ekosysteemit rajoittuvat vahvasti vesistöihin ja pohjavesiin sekä </a:t>
                      </a:r>
                      <a:r>
                        <a:rPr lang="fi-FI" sz="700" b="0" i="0" u="none" strike="noStrike" dirty="0" err="1">
                          <a:solidFill>
                            <a:srgbClr val="000000"/>
                          </a:solidFill>
                          <a:effectLst/>
                          <a:latin typeface="Rockwell" panose="02060603020205020403" pitchFamily="18" charset="0"/>
                        </a:rPr>
                        <a:t>natura</a:t>
                      </a:r>
                      <a:r>
                        <a:rPr lang="fi-FI" sz="700" b="0" i="0" u="none" strike="noStrike" dirty="0">
                          <a:solidFill>
                            <a:srgbClr val="000000"/>
                          </a:solidFill>
                          <a:effectLst/>
                          <a:latin typeface="Rockwell" panose="02060603020205020403" pitchFamily="18" charset="0"/>
                        </a:rPr>
                        <a:t>-luonnonsuojelualueisiin. ---&gt; Tulisiko ottaa huomioon ennakoinnissa sen suhteen, mikäli hiilinielu/-varasto määritykset laajennetaan vesistöihin? Huomioi tekijä lisäksi "ilmastonmuutokseen sopeutumisen" yhteydessä (esim. tulvariski alueet).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35760"/>
                  </a:ext>
                </a:extLst>
              </a:tr>
              <a:tr h="349632">
                <a:tc>
                  <a:txBody>
                    <a:bodyPr/>
                    <a:lstStyle/>
                    <a:p>
                      <a:pPr algn="l" fontAlgn="ctr"/>
                      <a:r>
                        <a:rPr lang="fi-FI" sz="700" b="0" i="0" u="none" strike="noStrike" dirty="0">
                          <a:solidFill>
                            <a:srgbClr val="000000"/>
                          </a:solidFill>
                          <a:effectLst/>
                          <a:latin typeface="Rockwell" panose="02060603020205020403" pitchFamily="18" charset="0"/>
                        </a:rPr>
                        <a:t>Huomioitavat riskit myös kehitysideoiden suunnittelussa. Huomioi tekijä lisäksi "</a:t>
                      </a:r>
                      <a:r>
                        <a:rPr lang="fi-FI" sz="700" b="0" i="1" u="none" strike="noStrike" dirty="0">
                          <a:solidFill>
                            <a:srgbClr val="000000"/>
                          </a:solidFill>
                          <a:effectLst/>
                          <a:latin typeface="Rockwell" panose="02060603020205020403" pitchFamily="18" charset="0"/>
                        </a:rPr>
                        <a:t>ilmastonmuutokseen sopeutumisen</a:t>
                      </a:r>
                      <a:r>
                        <a:rPr lang="fi-FI" sz="700" b="0" i="0" u="none" strike="noStrike" dirty="0">
                          <a:solidFill>
                            <a:srgbClr val="000000"/>
                          </a:solidFill>
                          <a:effectLst/>
                          <a:latin typeface="Rockwell" panose="02060603020205020403" pitchFamily="18" charset="0"/>
                        </a:rPr>
                        <a:t>" yhteydessä (esim. tulvariski alueet --&gt; mahdolliset aine/yhdiste kulkeumat alueiden välillä).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71104234"/>
                  </a:ext>
                </a:extLst>
              </a:tr>
              <a:tr h="466176">
                <a:tc>
                  <a:txBody>
                    <a:bodyPr/>
                    <a:lstStyle/>
                    <a:p>
                      <a:pPr algn="l" fontAlgn="ctr"/>
                      <a:r>
                        <a:rPr lang="fi-FI" sz="700" b="0" i="0" u="none" strike="noStrike" dirty="0">
                          <a:solidFill>
                            <a:srgbClr val="000000"/>
                          </a:solidFill>
                          <a:effectLst/>
                          <a:latin typeface="Rockwell" panose="02060603020205020403" pitchFamily="18" charset="0"/>
                        </a:rPr>
                        <a:t>Pienillä ja keskisuurilla toimijoilla voi olla asioiden suhteen resurssihaasteita eli toimijoiden "välinpitämättömyys" voikin todellisuudessa peittää taakseen aitoa kiinnostusta asioita kohtaan, mutta heikon resurssitilanteen, mikä estää toimenpiteet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33979623"/>
                  </a:ext>
                </a:extLst>
              </a:tr>
            </a:tbl>
          </a:graphicData>
        </a:graphic>
      </p:graphicFrame>
      <p:sp>
        <p:nvSpPr>
          <p:cNvPr id="353" name="TextBox 352">
            <a:extLst>
              <a:ext uri="{FF2B5EF4-FFF2-40B4-BE49-F238E27FC236}">
                <a16:creationId xmlns:a16="http://schemas.microsoft.com/office/drawing/2014/main" id="{26292748-F861-49B7-9DC4-2D1FE040A748}"/>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54" name="Group 353">
            <a:extLst>
              <a:ext uri="{FF2B5EF4-FFF2-40B4-BE49-F238E27FC236}">
                <a16:creationId xmlns:a16="http://schemas.microsoft.com/office/drawing/2014/main" id="{A3BFF5AA-13C5-4422-A7D9-7E6A35777C84}"/>
              </a:ext>
            </a:extLst>
          </p:cNvPr>
          <p:cNvGrpSpPr/>
          <p:nvPr/>
        </p:nvGrpSpPr>
        <p:grpSpPr>
          <a:xfrm>
            <a:off x="8470676" y="83671"/>
            <a:ext cx="321701" cy="1185383"/>
            <a:chOff x="8456239" y="107576"/>
            <a:chExt cx="321701" cy="1185383"/>
          </a:xfrm>
        </p:grpSpPr>
        <p:sp>
          <p:nvSpPr>
            <p:cNvPr id="355" name="Rectangle: Rounded Corners 354">
              <a:extLst>
                <a:ext uri="{FF2B5EF4-FFF2-40B4-BE49-F238E27FC236}">
                  <a16:creationId xmlns:a16="http://schemas.microsoft.com/office/drawing/2014/main" id="{D265D85A-92F0-4825-AB03-25B307278B0A}"/>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56" name="Graphic 355" descr="For Sale with solid fill">
              <a:hlinkClick r:id="rId4" action="ppaction://hlinksldjump"/>
              <a:extLst>
                <a:ext uri="{FF2B5EF4-FFF2-40B4-BE49-F238E27FC236}">
                  <a16:creationId xmlns:a16="http://schemas.microsoft.com/office/drawing/2014/main" id="{F3DA75BC-248D-4C65-B868-196D0D82751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357" name="Graphic 356" descr="Back with solid fill">
              <a:hlinkClick r:id="rId7" action="ppaction://hlinksldjump"/>
              <a:extLst>
                <a:ext uri="{FF2B5EF4-FFF2-40B4-BE49-F238E27FC236}">
                  <a16:creationId xmlns:a16="http://schemas.microsoft.com/office/drawing/2014/main" id="{C9221F97-981D-4B6A-A22D-2764A8382EB8}"/>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358" name="Graphic 357" descr="Back with solid fill">
              <a:hlinkClick r:id="rId10" action="ppaction://hlinksldjump"/>
              <a:extLst>
                <a:ext uri="{FF2B5EF4-FFF2-40B4-BE49-F238E27FC236}">
                  <a16:creationId xmlns:a16="http://schemas.microsoft.com/office/drawing/2014/main" id="{D01DB5BE-4B3F-4A6D-B004-BEBF9451BC03}"/>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08432686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11" name="TextBox 10">
            <a:extLst>
              <a:ext uri="{FF2B5EF4-FFF2-40B4-BE49-F238E27FC236}">
                <a16:creationId xmlns:a16="http://schemas.microsoft.com/office/drawing/2014/main" id="{B4166D92-21B7-4309-A8A1-604E0CCF8DB1}"/>
              </a:ext>
            </a:extLst>
          </p:cNvPr>
          <p:cNvSpPr txBox="1"/>
          <p:nvPr/>
        </p:nvSpPr>
        <p:spPr>
          <a:xfrm>
            <a:off x="347037" y="1575960"/>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a:t>
            </a:r>
          </a:p>
        </p:txBody>
      </p:sp>
      <p:graphicFrame>
        <p:nvGraphicFramePr>
          <p:cNvPr id="12" name="Table 11">
            <a:extLst>
              <a:ext uri="{FF2B5EF4-FFF2-40B4-BE49-F238E27FC236}">
                <a16:creationId xmlns:a16="http://schemas.microsoft.com/office/drawing/2014/main" id="{2B4C19A0-E2A6-420A-8F77-B98FC0D511C4}"/>
              </a:ext>
            </a:extLst>
          </p:cNvPr>
          <p:cNvGraphicFramePr>
            <a:graphicFrameLocks noGrp="1"/>
          </p:cNvGraphicFramePr>
          <p:nvPr>
            <p:extLst>
              <p:ext uri="{D42A27DB-BD31-4B8C-83A1-F6EECF244321}">
                <p14:modId xmlns:p14="http://schemas.microsoft.com/office/powerpoint/2010/main" val="2855455614"/>
              </p:ext>
            </p:extLst>
          </p:nvPr>
        </p:nvGraphicFramePr>
        <p:xfrm>
          <a:off x="347037" y="2968254"/>
          <a:ext cx="3528392" cy="827285"/>
        </p:xfrm>
        <a:graphic>
          <a:graphicData uri="http://schemas.openxmlformats.org/drawingml/2006/table">
            <a:tbl>
              <a:tblPr>
                <a:tableStyleId>{3B4B98B0-60AC-42C2-AFA5-B58CD77FA1E5}</a:tableStyleId>
              </a:tblPr>
              <a:tblGrid>
                <a:gridCol w="3528392">
                  <a:extLst>
                    <a:ext uri="{9D8B030D-6E8A-4147-A177-3AD203B41FA5}">
                      <a16:colId xmlns:a16="http://schemas.microsoft.com/office/drawing/2014/main" val="1568195690"/>
                    </a:ext>
                  </a:extLst>
                </a:gridCol>
              </a:tblGrid>
              <a:tr h="395236">
                <a:tc>
                  <a:txBody>
                    <a:bodyPr/>
                    <a:lstStyle/>
                    <a:p>
                      <a:pPr algn="l" fontAlgn="b"/>
                      <a:r>
                        <a:rPr lang="fi-FI" sz="1200" u="none" strike="noStrike" dirty="0">
                          <a:solidFill>
                            <a:schemeClr val="tx2"/>
                          </a:solidFill>
                          <a:effectLst/>
                          <a:latin typeface="Rockwell" panose="02060603020205020403" pitchFamily="18" charset="0"/>
                        </a:rPr>
                        <a:t>Yhteenvetoja haastatteluista tuotettiin (pl. SWOT, tulevaisuuskuvat ja yleinen aineisto):</a:t>
                      </a:r>
                      <a:endParaRPr lang="fi-FI" sz="110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CCFF"/>
                    </a:solidFill>
                  </a:tcPr>
                </a:tc>
                <a:extLst>
                  <a:ext uri="{0D108BD9-81ED-4DB2-BD59-A6C34878D82A}">
                    <a16:rowId xmlns:a16="http://schemas.microsoft.com/office/drawing/2014/main" val="2248020591"/>
                  </a:ext>
                </a:extLst>
              </a:tr>
              <a:tr h="432049">
                <a:tc>
                  <a:txBody>
                    <a:bodyPr/>
                    <a:lstStyle/>
                    <a:p>
                      <a:pPr algn="l" fontAlgn="ctr"/>
                      <a:r>
                        <a:rPr lang="fi-FI" sz="1050" u="none" strike="noStrike" dirty="0">
                          <a:solidFill>
                            <a:schemeClr val="tx2"/>
                          </a:solidFill>
                          <a:effectLst/>
                          <a:latin typeface="Rockwell" panose="02060603020205020403" pitchFamily="18" charset="0"/>
                        </a:rPr>
                        <a:t>Yhteensä 26 kpl</a:t>
                      </a:r>
                      <a:endParaRPr lang="fi-FI" sz="105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70860219"/>
                  </a:ext>
                </a:extLst>
              </a:tr>
            </a:tbl>
          </a:graphicData>
        </a:graphic>
      </p:graphicFrame>
      <p:grpSp>
        <p:nvGrpSpPr>
          <p:cNvPr id="13" name="Group 12">
            <a:extLst>
              <a:ext uri="{FF2B5EF4-FFF2-40B4-BE49-F238E27FC236}">
                <a16:creationId xmlns:a16="http://schemas.microsoft.com/office/drawing/2014/main" id="{B725798E-499E-4F19-B4CA-DE35ABE42719}"/>
              </a:ext>
            </a:extLst>
          </p:cNvPr>
          <p:cNvGrpSpPr/>
          <p:nvPr/>
        </p:nvGrpSpPr>
        <p:grpSpPr>
          <a:xfrm>
            <a:off x="8470676" y="83671"/>
            <a:ext cx="321701" cy="1185383"/>
            <a:chOff x="8456239" y="107576"/>
            <a:chExt cx="321701" cy="1185383"/>
          </a:xfrm>
        </p:grpSpPr>
        <p:sp>
          <p:nvSpPr>
            <p:cNvPr id="14" name="Rectangle: Rounded Corners 13">
              <a:extLst>
                <a:ext uri="{FF2B5EF4-FFF2-40B4-BE49-F238E27FC236}">
                  <a16:creationId xmlns:a16="http://schemas.microsoft.com/office/drawing/2014/main" id="{9CEB5212-2C83-497D-9F53-CB3984D1A864}"/>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For Sale with solid fill">
              <a:hlinkClick r:id="rId4" action="ppaction://hlinksldjump"/>
              <a:extLst>
                <a:ext uri="{FF2B5EF4-FFF2-40B4-BE49-F238E27FC236}">
                  <a16:creationId xmlns:a16="http://schemas.microsoft.com/office/drawing/2014/main" id="{357888C4-965F-4458-8132-7864993662B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6" name="Graphic 15" descr="Back with solid fill">
              <a:hlinkClick r:id="rId7" action="ppaction://hlinksldjump"/>
              <a:extLst>
                <a:ext uri="{FF2B5EF4-FFF2-40B4-BE49-F238E27FC236}">
                  <a16:creationId xmlns:a16="http://schemas.microsoft.com/office/drawing/2014/main" id="{C93F0228-CD16-4FBF-A1D1-F982F5FA1EE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7" name="Graphic 16" descr="Back with solid fill">
              <a:hlinkClick r:id="rId10" action="ppaction://hlinksldjump"/>
              <a:extLst>
                <a:ext uri="{FF2B5EF4-FFF2-40B4-BE49-F238E27FC236}">
                  <a16:creationId xmlns:a16="http://schemas.microsoft.com/office/drawing/2014/main" id="{912157BB-C376-4AD2-B2BF-51B34426933C}"/>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pic>
        <p:nvPicPr>
          <p:cNvPr id="5" name="Picture 4" descr="Text&#10;&#10;Description automatically generated">
            <a:extLst>
              <a:ext uri="{FF2B5EF4-FFF2-40B4-BE49-F238E27FC236}">
                <a16:creationId xmlns:a16="http://schemas.microsoft.com/office/drawing/2014/main" id="{CFD7B81E-8843-49E6-A02F-E22BDD07E651}"/>
              </a:ext>
            </a:extLst>
          </p:cNvPr>
          <p:cNvPicPr>
            <a:picLocks noChangeAspect="1"/>
          </p:cNvPicPr>
          <p:nvPr/>
        </p:nvPicPr>
        <p:blipFill rotWithShape="1">
          <a:blip r:embed="rId13">
            <a:extLst>
              <a:ext uri="{28A0092B-C50C-407E-A947-70E740481C1C}">
                <a14:useLocalDpi xmlns:a14="http://schemas.microsoft.com/office/drawing/2010/main" val="0"/>
              </a:ext>
            </a:extLst>
          </a:blip>
          <a:srcRect t="7591"/>
          <a:stretch/>
        </p:blipFill>
        <p:spPr>
          <a:xfrm>
            <a:off x="4293497" y="1690730"/>
            <a:ext cx="7570170" cy="5051546"/>
          </a:xfrm>
          <a:prstGeom prst="rect">
            <a:avLst/>
          </a:prstGeom>
        </p:spPr>
      </p:pic>
    </p:spTree>
    <p:extLst>
      <p:ext uri="{BB962C8B-B14F-4D97-AF65-F5344CB8AC3E}">
        <p14:creationId xmlns:p14="http://schemas.microsoft.com/office/powerpoint/2010/main" val="316200125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13" name="TextBox 12">
            <a:extLst>
              <a:ext uri="{FF2B5EF4-FFF2-40B4-BE49-F238E27FC236}">
                <a16:creationId xmlns:a16="http://schemas.microsoft.com/office/drawing/2014/main" id="{70DC05C0-A121-4435-91EF-4444E7227A9D}"/>
              </a:ext>
            </a:extLst>
          </p:cNvPr>
          <p:cNvSpPr txBox="1"/>
          <p:nvPr/>
        </p:nvSpPr>
        <p:spPr>
          <a:xfrm>
            <a:off x="340659" y="1585118"/>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’Tutkimuksella tuotettu aineisto’</a:t>
            </a:r>
          </a:p>
        </p:txBody>
      </p:sp>
      <p:grpSp>
        <p:nvGrpSpPr>
          <p:cNvPr id="12" name="Group 11">
            <a:extLst>
              <a:ext uri="{FF2B5EF4-FFF2-40B4-BE49-F238E27FC236}">
                <a16:creationId xmlns:a16="http://schemas.microsoft.com/office/drawing/2014/main" id="{80CF2912-D8BA-499D-A71F-CF1340E856BA}"/>
              </a:ext>
            </a:extLst>
          </p:cNvPr>
          <p:cNvGrpSpPr/>
          <p:nvPr/>
        </p:nvGrpSpPr>
        <p:grpSpPr>
          <a:xfrm>
            <a:off x="8470676" y="83671"/>
            <a:ext cx="321701" cy="1185383"/>
            <a:chOff x="8456239" y="107576"/>
            <a:chExt cx="321701" cy="1185383"/>
          </a:xfrm>
        </p:grpSpPr>
        <p:sp>
          <p:nvSpPr>
            <p:cNvPr id="14" name="Rectangle: Rounded Corners 13">
              <a:extLst>
                <a:ext uri="{FF2B5EF4-FFF2-40B4-BE49-F238E27FC236}">
                  <a16:creationId xmlns:a16="http://schemas.microsoft.com/office/drawing/2014/main" id="{F3D042C2-7E02-472C-A670-3617EC092388}"/>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For Sale with solid fill">
              <a:hlinkClick r:id="rId4" action="ppaction://hlinksldjump"/>
              <a:extLst>
                <a:ext uri="{FF2B5EF4-FFF2-40B4-BE49-F238E27FC236}">
                  <a16:creationId xmlns:a16="http://schemas.microsoft.com/office/drawing/2014/main" id="{927D72F6-727E-472D-A475-181CE10DB44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7" name="Graphic 16" descr="Back with solid fill">
              <a:hlinkClick r:id="rId7" action="ppaction://hlinksldjump"/>
              <a:extLst>
                <a:ext uri="{FF2B5EF4-FFF2-40B4-BE49-F238E27FC236}">
                  <a16:creationId xmlns:a16="http://schemas.microsoft.com/office/drawing/2014/main" id="{DE66089C-5285-431E-8C8C-4CBC8DF194C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8" name="Graphic 17" descr="Back with solid fill">
              <a:hlinkClick r:id="rId10" action="ppaction://hlinksldjump"/>
              <a:extLst>
                <a:ext uri="{FF2B5EF4-FFF2-40B4-BE49-F238E27FC236}">
                  <a16:creationId xmlns:a16="http://schemas.microsoft.com/office/drawing/2014/main" id="{0BDE62F9-56F2-4616-BEE1-A5FE70304666}"/>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pic>
        <p:nvPicPr>
          <p:cNvPr id="8" name="Picture 7" descr="A picture containing table&#10;&#10;Description automatically generated">
            <a:extLst>
              <a:ext uri="{FF2B5EF4-FFF2-40B4-BE49-F238E27FC236}">
                <a16:creationId xmlns:a16="http://schemas.microsoft.com/office/drawing/2014/main" id="{405034BC-39C3-43FC-9E68-A28F5FB4B3F9}"/>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1413892" y="2854155"/>
            <a:ext cx="9046741" cy="3087470"/>
          </a:xfrm>
          <a:prstGeom prst="rect">
            <a:avLst/>
          </a:prstGeom>
        </p:spPr>
      </p:pic>
    </p:spTree>
    <p:extLst>
      <p:ext uri="{BB962C8B-B14F-4D97-AF65-F5344CB8AC3E}">
        <p14:creationId xmlns:p14="http://schemas.microsoft.com/office/powerpoint/2010/main" val="315540721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pSp>
        <p:nvGrpSpPr>
          <p:cNvPr id="12" name="Group 11">
            <a:extLst>
              <a:ext uri="{FF2B5EF4-FFF2-40B4-BE49-F238E27FC236}">
                <a16:creationId xmlns:a16="http://schemas.microsoft.com/office/drawing/2014/main" id="{80CF2912-D8BA-499D-A71F-CF1340E856BA}"/>
              </a:ext>
            </a:extLst>
          </p:cNvPr>
          <p:cNvGrpSpPr/>
          <p:nvPr/>
        </p:nvGrpSpPr>
        <p:grpSpPr>
          <a:xfrm>
            <a:off x="8470676" y="83671"/>
            <a:ext cx="321701" cy="1185383"/>
            <a:chOff x="8456239" y="107576"/>
            <a:chExt cx="321701" cy="1185383"/>
          </a:xfrm>
        </p:grpSpPr>
        <p:sp>
          <p:nvSpPr>
            <p:cNvPr id="14" name="Rectangle: Rounded Corners 13">
              <a:extLst>
                <a:ext uri="{FF2B5EF4-FFF2-40B4-BE49-F238E27FC236}">
                  <a16:creationId xmlns:a16="http://schemas.microsoft.com/office/drawing/2014/main" id="{F3D042C2-7E02-472C-A670-3617EC092388}"/>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For Sale with solid fill">
              <a:hlinkClick r:id="rId4" action="ppaction://hlinksldjump"/>
              <a:extLst>
                <a:ext uri="{FF2B5EF4-FFF2-40B4-BE49-F238E27FC236}">
                  <a16:creationId xmlns:a16="http://schemas.microsoft.com/office/drawing/2014/main" id="{927D72F6-727E-472D-A475-181CE10DB44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7" name="Graphic 16" descr="Back with solid fill">
              <a:hlinkClick r:id="rId7" action="ppaction://hlinksldjump"/>
              <a:extLst>
                <a:ext uri="{FF2B5EF4-FFF2-40B4-BE49-F238E27FC236}">
                  <a16:creationId xmlns:a16="http://schemas.microsoft.com/office/drawing/2014/main" id="{DE66089C-5285-431E-8C8C-4CBC8DF194C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8" name="Graphic 17" descr="Back with solid fill">
              <a:hlinkClick r:id="rId10" action="ppaction://hlinksldjump"/>
              <a:extLst>
                <a:ext uri="{FF2B5EF4-FFF2-40B4-BE49-F238E27FC236}">
                  <a16:creationId xmlns:a16="http://schemas.microsoft.com/office/drawing/2014/main" id="{0BDE62F9-56F2-4616-BEE1-A5FE70304666}"/>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
        <p:nvSpPr>
          <p:cNvPr id="23" name="TextBox 22">
            <a:extLst>
              <a:ext uri="{FF2B5EF4-FFF2-40B4-BE49-F238E27FC236}">
                <a16:creationId xmlns:a16="http://schemas.microsoft.com/office/drawing/2014/main" id="{BEEFD38F-A8D4-43DD-987D-ED8A83455CD9}"/>
              </a:ext>
            </a:extLst>
          </p:cNvPr>
          <p:cNvSpPr txBox="1"/>
          <p:nvPr/>
        </p:nvSpPr>
        <p:spPr>
          <a:xfrm rot="16200000">
            <a:off x="-132199" y="2531961"/>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’Tutkimuksella tuotettu aineisto’</a:t>
            </a:r>
          </a:p>
        </p:txBody>
      </p:sp>
      <p:grpSp>
        <p:nvGrpSpPr>
          <p:cNvPr id="5" name="Group 4">
            <a:extLst>
              <a:ext uri="{FF2B5EF4-FFF2-40B4-BE49-F238E27FC236}">
                <a16:creationId xmlns:a16="http://schemas.microsoft.com/office/drawing/2014/main" id="{6EB731D6-3B50-4F24-8733-65AEB58420B6}"/>
              </a:ext>
            </a:extLst>
          </p:cNvPr>
          <p:cNvGrpSpPr/>
          <p:nvPr/>
        </p:nvGrpSpPr>
        <p:grpSpPr>
          <a:xfrm>
            <a:off x="1269876" y="1707662"/>
            <a:ext cx="10507442" cy="4956357"/>
            <a:chOff x="1429044" y="1817972"/>
            <a:chExt cx="10507442" cy="4956357"/>
          </a:xfrm>
        </p:grpSpPr>
        <p:pic>
          <p:nvPicPr>
            <p:cNvPr id="11" name="Picture 10" descr="Text&#10;&#10;Description automatically generated with medium confidence">
              <a:extLst>
                <a:ext uri="{FF2B5EF4-FFF2-40B4-BE49-F238E27FC236}">
                  <a16:creationId xmlns:a16="http://schemas.microsoft.com/office/drawing/2014/main" id="{5C2B28F5-F392-408C-A72B-06B601B5F7DD}"/>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b="74026"/>
            <a:stretch/>
          </p:blipFill>
          <p:spPr>
            <a:xfrm>
              <a:off x="1429044" y="1817972"/>
              <a:ext cx="10507441" cy="867341"/>
            </a:xfrm>
            <a:prstGeom prst="rect">
              <a:avLst/>
            </a:prstGeom>
          </p:spPr>
        </p:pic>
        <p:pic>
          <p:nvPicPr>
            <p:cNvPr id="3" name="Picture 2" descr="Text&#10;&#10;Description automatically generated">
              <a:extLst>
                <a:ext uri="{FF2B5EF4-FFF2-40B4-BE49-F238E27FC236}">
                  <a16:creationId xmlns:a16="http://schemas.microsoft.com/office/drawing/2014/main" id="{FC232213-8BF1-44D1-A2EC-209D76775881}"/>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1429044" y="2651534"/>
              <a:ext cx="10507442" cy="4122795"/>
            </a:xfrm>
            <a:prstGeom prst="rect">
              <a:avLst/>
            </a:prstGeom>
          </p:spPr>
        </p:pic>
      </p:grpSp>
    </p:spTree>
    <p:extLst>
      <p:ext uri="{BB962C8B-B14F-4D97-AF65-F5344CB8AC3E}">
        <p14:creationId xmlns:p14="http://schemas.microsoft.com/office/powerpoint/2010/main" val="18332594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23" name="TextBox 22">
            <a:extLst>
              <a:ext uri="{FF2B5EF4-FFF2-40B4-BE49-F238E27FC236}">
                <a16:creationId xmlns:a16="http://schemas.microsoft.com/office/drawing/2014/main" id="{BEEFD38F-A8D4-43DD-987D-ED8A83455CD9}"/>
              </a:ext>
            </a:extLst>
          </p:cNvPr>
          <p:cNvSpPr txBox="1"/>
          <p:nvPr/>
        </p:nvSpPr>
        <p:spPr>
          <a:xfrm>
            <a:off x="340659" y="1602474"/>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’Tutkimuksella tuotettu aineisto’</a:t>
            </a:r>
          </a:p>
        </p:txBody>
      </p:sp>
      <p:pic>
        <p:nvPicPr>
          <p:cNvPr id="6" name="Picture 5" descr="Text&#10;&#10;Description automatically generated with low confidence">
            <a:extLst>
              <a:ext uri="{FF2B5EF4-FFF2-40B4-BE49-F238E27FC236}">
                <a16:creationId xmlns:a16="http://schemas.microsoft.com/office/drawing/2014/main" id="{C0519CDF-6346-4B30-ADFE-892CB2AD8AD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77788" y="2564904"/>
            <a:ext cx="11427631" cy="3945718"/>
          </a:xfrm>
          <a:prstGeom prst="rect">
            <a:avLst/>
          </a:prstGeom>
        </p:spPr>
      </p:pic>
      <p:grpSp>
        <p:nvGrpSpPr>
          <p:cNvPr id="15" name="Group 14">
            <a:extLst>
              <a:ext uri="{FF2B5EF4-FFF2-40B4-BE49-F238E27FC236}">
                <a16:creationId xmlns:a16="http://schemas.microsoft.com/office/drawing/2014/main" id="{3C1E95B8-F694-4CBD-032F-4E1B53D099EF}"/>
              </a:ext>
            </a:extLst>
          </p:cNvPr>
          <p:cNvGrpSpPr/>
          <p:nvPr/>
        </p:nvGrpSpPr>
        <p:grpSpPr>
          <a:xfrm>
            <a:off x="8470676" y="83672"/>
            <a:ext cx="321701" cy="825640"/>
            <a:chOff x="8456239" y="107577"/>
            <a:chExt cx="321701" cy="825640"/>
          </a:xfrm>
        </p:grpSpPr>
        <p:sp>
          <p:nvSpPr>
            <p:cNvPr id="19" name="Rectangle: Rounded Corners 18">
              <a:extLst>
                <a:ext uri="{FF2B5EF4-FFF2-40B4-BE49-F238E27FC236}">
                  <a16:creationId xmlns:a16="http://schemas.microsoft.com/office/drawing/2014/main" id="{0181E5B3-3AF0-B201-6130-F1453568C826}"/>
                </a:ext>
              </a:extLst>
            </p:cNvPr>
            <p:cNvSpPr/>
            <p:nvPr/>
          </p:nvSpPr>
          <p:spPr>
            <a:xfrm rot="16200000">
              <a:off x="8201218" y="363777"/>
              <a:ext cx="825640"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For Sale with solid fill">
              <a:hlinkClick r:id="rId5" action="ppaction://hlinksldjump"/>
              <a:extLst>
                <a:ext uri="{FF2B5EF4-FFF2-40B4-BE49-F238E27FC236}">
                  <a16:creationId xmlns:a16="http://schemas.microsoft.com/office/drawing/2014/main" id="{7F732BF0-8B9A-F493-CA2C-644DE65A5B1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56239" y="525689"/>
              <a:ext cx="314419" cy="313241"/>
            </a:xfrm>
            <a:prstGeom prst="rect">
              <a:avLst/>
            </a:prstGeom>
          </p:spPr>
        </p:pic>
        <p:pic>
          <p:nvPicPr>
            <p:cNvPr id="21" name="Graphic 20" descr="Back with solid fill">
              <a:hlinkClick r:id="rId8" action="ppaction://hlinksldjump"/>
              <a:extLst>
                <a:ext uri="{FF2B5EF4-FFF2-40B4-BE49-F238E27FC236}">
                  <a16:creationId xmlns:a16="http://schemas.microsoft.com/office/drawing/2014/main" id="{449B4B60-5374-F087-0080-335473CC9B82}"/>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86796600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0BD5DA1-1F92-4598-B3A6-0D5D8F93F66A}"/>
              </a:ext>
            </a:extLst>
          </p:cNvPr>
          <p:cNvSpPr>
            <a:spLocks noGrp="1" noRot="1" noMove="1" noResize="1" noEditPoints="1" noAdjustHandles="1" noChangeArrowheads="1" noChangeShapeType="1"/>
          </p:cNvSpPr>
          <p:nvPr/>
        </p:nvSpPr>
        <p:spPr>
          <a:xfrm>
            <a:off x="189756" y="116632"/>
            <a:ext cx="5904656" cy="662473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 name="Rectangle 2">
            <a:extLst>
              <a:ext uri="{FF2B5EF4-FFF2-40B4-BE49-F238E27FC236}">
                <a16:creationId xmlns:a16="http://schemas.microsoft.com/office/drawing/2014/main" id="{CBDBB5F0-1C27-4939-B074-4D005DC9CD1D}"/>
              </a:ext>
            </a:extLst>
          </p:cNvPr>
          <p:cNvSpPr>
            <a:spLocks noGrp="1" noRot="1" noMove="1" noResize="1" noEditPoints="1" noAdjustHandles="1" noChangeArrowheads="1" noChangeShapeType="1"/>
          </p:cNvSpPr>
          <p:nvPr/>
        </p:nvSpPr>
        <p:spPr>
          <a:xfrm>
            <a:off x="6094412" y="116632"/>
            <a:ext cx="5904656" cy="662104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7" name="TextBox 6">
            <a:extLst>
              <a:ext uri="{FF2B5EF4-FFF2-40B4-BE49-F238E27FC236}">
                <a16:creationId xmlns:a16="http://schemas.microsoft.com/office/drawing/2014/main" id="{33E3B262-DA08-440F-914B-277A29007871}"/>
              </a:ext>
            </a:extLst>
          </p:cNvPr>
          <p:cNvSpPr txBox="1">
            <a:spLocks noGrp="1" noRot="1" noMove="1" noResize="1" noEditPoints="1" noAdjustHandles="1" noChangeArrowheads="1" noChangeShapeType="1"/>
          </p:cNvSpPr>
          <p:nvPr/>
        </p:nvSpPr>
        <p:spPr>
          <a:xfrm>
            <a:off x="189756" y="120322"/>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Vahvuudet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8" name="TextBox 7">
            <a:extLst>
              <a:ext uri="{FF2B5EF4-FFF2-40B4-BE49-F238E27FC236}">
                <a16:creationId xmlns:a16="http://schemas.microsoft.com/office/drawing/2014/main" id="{4EFD5A85-E1B2-4FEB-BDB1-B44D9BD07F6C}"/>
              </a:ext>
            </a:extLst>
          </p:cNvPr>
          <p:cNvSpPr txBox="1">
            <a:spLocks noGrp="1" noRot="1" noMove="1" noResize="1" noEditPoints="1" noAdjustHandles="1" noChangeArrowheads="1" noChangeShapeType="1"/>
          </p:cNvSpPr>
          <p:nvPr/>
        </p:nvSpPr>
        <p:spPr>
          <a:xfrm>
            <a:off x="6094412" y="120322"/>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Heikkoudet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pic>
        <p:nvPicPr>
          <p:cNvPr id="12" name="Picture 11">
            <a:extLst>
              <a:ext uri="{FF2B5EF4-FFF2-40B4-BE49-F238E27FC236}">
                <a16:creationId xmlns:a16="http://schemas.microsoft.com/office/drawing/2014/main" id="{BF57164F-576E-41F0-B148-FADA0D51C680}"/>
              </a:ext>
            </a:extLst>
          </p:cNvPr>
          <p:cNvPicPr>
            <a:picLocks noChangeAspect="1"/>
          </p:cNvPicPr>
          <p:nvPr/>
        </p:nvPicPr>
        <p:blipFill>
          <a:blip r:embed="rId2"/>
          <a:stretch>
            <a:fillRect/>
          </a:stretch>
        </p:blipFill>
        <p:spPr>
          <a:xfrm>
            <a:off x="4078188" y="3652893"/>
            <a:ext cx="1878854" cy="2989558"/>
          </a:xfrm>
          <a:prstGeom prst="rect">
            <a:avLst/>
          </a:prstGeom>
          <a:ln>
            <a:solidFill>
              <a:schemeClr val="tx2"/>
            </a:solidFill>
          </a:ln>
        </p:spPr>
      </p:pic>
      <p:pic>
        <p:nvPicPr>
          <p:cNvPr id="14" name="Picture 13">
            <a:extLst>
              <a:ext uri="{FF2B5EF4-FFF2-40B4-BE49-F238E27FC236}">
                <a16:creationId xmlns:a16="http://schemas.microsoft.com/office/drawing/2014/main" id="{3694E181-1BA6-46F7-B638-80684E38074C}"/>
              </a:ext>
            </a:extLst>
          </p:cNvPr>
          <p:cNvPicPr>
            <a:picLocks noChangeAspect="1"/>
          </p:cNvPicPr>
          <p:nvPr/>
        </p:nvPicPr>
        <p:blipFill>
          <a:blip r:embed="rId3"/>
          <a:stretch>
            <a:fillRect/>
          </a:stretch>
        </p:blipFill>
        <p:spPr>
          <a:xfrm>
            <a:off x="4092538" y="1628800"/>
            <a:ext cx="1865595" cy="1914964"/>
          </a:xfrm>
          <a:prstGeom prst="rect">
            <a:avLst/>
          </a:prstGeom>
          <a:ln>
            <a:solidFill>
              <a:schemeClr val="tx2"/>
            </a:solidFill>
          </a:ln>
        </p:spPr>
      </p:pic>
      <p:pic>
        <p:nvPicPr>
          <p:cNvPr id="16" name="Picture 15">
            <a:extLst>
              <a:ext uri="{FF2B5EF4-FFF2-40B4-BE49-F238E27FC236}">
                <a16:creationId xmlns:a16="http://schemas.microsoft.com/office/drawing/2014/main" id="{27D4F522-91D7-45DF-93E9-4D1C54D71280}"/>
              </a:ext>
            </a:extLst>
          </p:cNvPr>
          <p:cNvPicPr>
            <a:picLocks noChangeAspect="1"/>
          </p:cNvPicPr>
          <p:nvPr/>
        </p:nvPicPr>
        <p:blipFill rotWithShape="1">
          <a:blip r:embed="rId4"/>
          <a:srcRect t="34507" b="29756"/>
          <a:stretch/>
        </p:blipFill>
        <p:spPr>
          <a:xfrm>
            <a:off x="6160139" y="520741"/>
            <a:ext cx="1973839" cy="1709441"/>
          </a:xfrm>
          <a:prstGeom prst="rect">
            <a:avLst/>
          </a:prstGeom>
          <a:ln>
            <a:solidFill>
              <a:schemeClr val="tx2"/>
            </a:solidFill>
          </a:ln>
        </p:spPr>
      </p:pic>
      <p:pic>
        <p:nvPicPr>
          <p:cNvPr id="25" name="Picture 24">
            <a:extLst>
              <a:ext uri="{FF2B5EF4-FFF2-40B4-BE49-F238E27FC236}">
                <a16:creationId xmlns:a16="http://schemas.microsoft.com/office/drawing/2014/main" id="{F0D7D7AD-B78B-4C37-A904-E2C7674FFD00}"/>
              </a:ext>
            </a:extLst>
          </p:cNvPr>
          <p:cNvPicPr>
            <a:picLocks noChangeAspect="1"/>
          </p:cNvPicPr>
          <p:nvPr/>
        </p:nvPicPr>
        <p:blipFill rotWithShape="1">
          <a:blip r:embed="rId4"/>
          <a:srcRect t="70294"/>
          <a:stretch/>
        </p:blipFill>
        <p:spPr>
          <a:xfrm>
            <a:off x="6166618" y="2269902"/>
            <a:ext cx="1783162" cy="1253533"/>
          </a:xfrm>
          <a:prstGeom prst="rect">
            <a:avLst/>
          </a:prstGeom>
          <a:ln>
            <a:solidFill>
              <a:schemeClr val="tx2"/>
            </a:solidFill>
          </a:ln>
        </p:spPr>
      </p:pic>
      <p:pic>
        <p:nvPicPr>
          <p:cNvPr id="45" name="Picture 44">
            <a:extLst>
              <a:ext uri="{FF2B5EF4-FFF2-40B4-BE49-F238E27FC236}">
                <a16:creationId xmlns:a16="http://schemas.microsoft.com/office/drawing/2014/main" id="{2D364E95-CF7D-406E-8FCA-5D73875AE0AD}"/>
              </a:ext>
            </a:extLst>
          </p:cNvPr>
          <p:cNvPicPr>
            <a:picLocks noChangeAspect="1"/>
          </p:cNvPicPr>
          <p:nvPr/>
        </p:nvPicPr>
        <p:blipFill>
          <a:blip r:embed="rId5"/>
          <a:stretch>
            <a:fillRect/>
          </a:stretch>
        </p:blipFill>
        <p:spPr>
          <a:xfrm>
            <a:off x="4912980" y="700739"/>
            <a:ext cx="1094514" cy="540572"/>
          </a:xfrm>
          <a:prstGeom prst="rect">
            <a:avLst/>
          </a:prstGeom>
          <a:ln w="57150">
            <a:solidFill>
              <a:schemeClr val="tx2"/>
            </a:solidFill>
          </a:ln>
        </p:spPr>
      </p:pic>
      <p:pic>
        <p:nvPicPr>
          <p:cNvPr id="47" name="Picture 46">
            <a:extLst>
              <a:ext uri="{FF2B5EF4-FFF2-40B4-BE49-F238E27FC236}">
                <a16:creationId xmlns:a16="http://schemas.microsoft.com/office/drawing/2014/main" id="{90A3B379-1F50-4A15-87A0-99A61720CC6F}"/>
              </a:ext>
            </a:extLst>
          </p:cNvPr>
          <p:cNvPicPr>
            <a:picLocks noChangeAspect="1"/>
          </p:cNvPicPr>
          <p:nvPr/>
        </p:nvPicPr>
        <p:blipFill>
          <a:blip r:embed="rId6"/>
          <a:stretch>
            <a:fillRect/>
          </a:stretch>
        </p:blipFill>
        <p:spPr>
          <a:xfrm>
            <a:off x="3841460" y="769890"/>
            <a:ext cx="921536" cy="458585"/>
          </a:xfrm>
          <a:prstGeom prst="rect">
            <a:avLst/>
          </a:prstGeom>
          <a:ln w="57150">
            <a:solidFill>
              <a:schemeClr val="tx2"/>
            </a:solidFill>
          </a:ln>
        </p:spPr>
      </p:pic>
      <p:pic>
        <p:nvPicPr>
          <p:cNvPr id="15" name="Picture 14">
            <a:extLst>
              <a:ext uri="{FF2B5EF4-FFF2-40B4-BE49-F238E27FC236}">
                <a16:creationId xmlns:a16="http://schemas.microsoft.com/office/drawing/2014/main" id="{CDBCB403-6A87-4C17-9B77-E52C4BC8BD8D}"/>
              </a:ext>
            </a:extLst>
          </p:cNvPr>
          <p:cNvPicPr>
            <a:picLocks noChangeAspect="1"/>
          </p:cNvPicPr>
          <p:nvPr/>
        </p:nvPicPr>
        <p:blipFill rotWithShape="1">
          <a:blip r:embed="rId7"/>
          <a:srcRect t="5853"/>
          <a:stretch/>
        </p:blipFill>
        <p:spPr>
          <a:xfrm>
            <a:off x="1261974" y="256256"/>
            <a:ext cx="2483943" cy="2515141"/>
          </a:xfrm>
          <a:prstGeom prst="rect">
            <a:avLst/>
          </a:prstGeom>
          <a:ln>
            <a:solidFill>
              <a:srgbClr val="FF0066"/>
            </a:solidFill>
          </a:ln>
        </p:spPr>
      </p:pic>
      <p:pic>
        <p:nvPicPr>
          <p:cNvPr id="19" name="Picture 18">
            <a:extLst>
              <a:ext uri="{FF2B5EF4-FFF2-40B4-BE49-F238E27FC236}">
                <a16:creationId xmlns:a16="http://schemas.microsoft.com/office/drawing/2014/main" id="{0B1C6FAE-A7DF-435D-A646-DCED417069FA}"/>
              </a:ext>
            </a:extLst>
          </p:cNvPr>
          <p:cNvPicPr>
            <a:picLocks noChangeAspect="1"/>
          </p:cNvPicPr>
          <p:nvPr/>
        </p:nvPicPr>
        <p:blipFill>
          <a:blip r:embed="rId8"/>
          <a:stretch>
            <a:fillRect/>
          </a:stretch>
        </p:blipFill>
        <p:spPr>
          <a:xfrm>
            <a:off x="326582" y="2911020"/>
            <a:ext cx="3412681" cy="3728802"/>
          </a:xfrm>
          <a:prstGeom prst="rect">
            <a:avLst/>
          </a:prstGeom>
          <a:ln>
            <a:solidFill>
              <a:srgbClr val="FF0066"/>
            </a:solidFill>
          </a:ln>
        </p:spPr>
      </p:pic>
      <p:pic>
        <p:nvPicPr>
          <p:cNvPr id="41" name="Picture 40">
            <a:extLst>
              <a:ext uri="{FF2B5EF4-FFF2-40B4-BE49-F238E27FC236}">
                <a16:creationId xmlns:a16="http://schemas.microsoft.com/office/drawing/2014/main" id="{23886C19-E661-4848-B46E-3977738649DC}"/>
              </a:ext>
            </a:extLst>
          </p:cNvPr>
          <p:cNvPicPr>
            <a:picLocks noChangeAspect="1"/>
          </p:cNvPicPr>
          <p:nvPr/>
        </p:nvPicPr>
        <p:blipFill rotWithShape="1">
          <a:blip r:embed="rId9"/>
          <a:srcRect t="9693"/>
          <a:stretch/>
        </p:blipFill>
        <p:spPr>
          <a:xfrm>
            <a:off x="9622847" y="836712"/>
            <a:ext cx="2341543" cy="2987716"/>
          </a:xfrm>
          <a:prstGeom prst="rect">
            <a:avLst/>
          </a:prstGeom>
          <a:ln>
            <a:solidFill>
              <a:srgbClr val="FF0066"/>
            </a:solidFill>
          </a:ln>
        </p:spPr>
      </p:pic>
      <p:pic>
        <p:nvPicPr>
          <p:cNvPr id="46" name="Picture 45">
            <a:extLst>
              <a:ext uri="{FF2B5EF4-FFF2-40B4-BE49-F238E27FC236}">
                <a16:creationId xmlns:a16="http://schemas.microsoft.com/office/drawing/2014/main" id="{F35DFD45-8FD0-45DA-B045-030E6C8D7892}"/>
              </a:ext>
            </a:extLst>
          </p:cNvPr>
          <p:cNvPicPr>
            <a:picLocks noChangeAspect="1"/>
          </p:cNvPicPr>
          <p:nvPr/>
        </p:nvPicPr>
        <p:blipFill>
          <a:blip r:embed="rId10"/>
          <a:stretch>
            <a:fillRect/>
          </a:stretch>
        </p:blipFill>
        <p:spPr>
          <a:xfrm>
            <a:off x="6241348" y="3897858"/>
            <a:ext cx="5108954" cy="2741964"/>
          </a:xfrm>
          <a:prstGeom prst="rect">
            <a:avLst/>
          </a:prstGeom>
          <a:ln>
            <a:solidFill>
              <a:srgbClr val="FF0066"/>
            </a:solidFill>
          </a:ln>
        </p:spPr>
      </p:pic>
      <p:pic>
        <p:nvPicPr>
          <p:cNvPr id="48" name="Picture 47">
            <a:extLst>
              <a:ext uri="{FF2B5EF4-FFF2-40B4-BE49-F238E27FC236}">
                <a16:creationId xmlns:a16="http://schemas.microsoft.com/office/drawing/2014/main" id="{539E6C3F-2AD1-418B-8E97-019D9123E788}"/>
              </a:ext>
            </a:extLst>
          </p:cNvPr>
          <p:cNvPicPr>
            <a:picLocks noChangeAspect="1"/>
          </p:cNvPicPr>
          <p:nvPr/>
        </p:nvPicPr>
        <p:blipFill rotWithShape="1">
          <a:blip r:embed="rId4"/>
          <a:srcRect t="1" b="65512"/>
          <a:stretch/>
        </p:blipFill>
        <p:spPr>
          <a:xfrm>
            <a:off x="8004389" y="2304624"/>
            <a:ext cx="1563848" cy="1408307"/>
          </a:xfrm>
          <a:prstGeom prst="rect">
            <a:avLst/>
          </a:prstGeom>
          <a:ln>
            <a:solidFill>
              <a:schemeClr val="tx2"/>
            </a:solidFill>
          </a:ln>
        </p:spPr>
      </p:pic>
      <p:grpSp>
        <p:nvGrpSpPr>
          <p:cNvPr id="37" name="Group 36">
            <a:extLst>
              <a:ext uri="{FF2B5EF4-FFF2-40B4-BE49-F238E27FC236}">
                <a16:creationId xmlns:a16="http://schemas.microsoft.com/office/drawing/2014/main" id="{9EE64396-91F0-4C44-B42F-39564D28DF62}"/>
              </a:ext>
            </a:extLst>
          </p:cNvPr>
          <p:cNvGrpSpPr/>
          <p:nvPr/>
        </p:nvGrpSpPr>
        <p:grpSpPr>
          <a:xfrm>
            <a:off x="4726260" y="129771"/>
            <a:ext cx="1080120" cy="313490"/>
            <a:chOff x="8940543" y="1613653"/>
            <a:chExt cx="1323247" cy="385498"/>
          </a:xfrm>
        </p:grpSpPr>
        <p:sp>
          <p:nvSpPr>
            <p:cNvPr id="38" name="Rectangle: Rounded Corners 37">
              <a:extLst>
                <a:ext uri="{FF2B5EF4-FFF2-40B4-BE49-F238E27FC236}">
                  <a16:creationId xmlns:a16="http://schemas.microsoft.com/office/drawing/2014/main" id="{6BB20930-DC32-459E-8AC7-FCEFDD183940}"/>
                </a:ext>
              </a:extLst>
            </p:cNvPr>
            <p:cNvSpPr/>
            <p:nvPr/>
          </p:nvSpPr>
          <p:spPr>
            <a:xfrm>
              <a:off x="8940543" y="1613653"/>
              <a:ext cx="132324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39" name="Graphic 38" descr="For Sale with solid fill">
              <a:hlinkClick r:id="rId11" action="ppaction://hlinksldjump"/>
              <a:extLst>
                <a:ext uri="{FF2B5EF4-FFF2-40B4-BE49-F238E27FC236}">
                  <a16:creationId xmlns:a16="http://schemas.microsoft.com/office/drawing/2014/main" id="{0B8A0B9A-5DDA-4E40-8505-CFE2D77ABEF5}"/>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144921" y="1613653"/>
              <a:ext cx="385192" cy="385192"/>
            </a:xfrm>
            <a:prstGeom prst="rect">
              <a:avLst/>
            </a:prstGeom>
          </p:spPr>
        </p:pic>
        <p:pic>
          <p:nvPicPr>
            <p:cNvPr id="40" name="Graphic 39" descr="Back with solid fill">
              <a:hlinkClick r:id="rId14" action="ppaction://hlinksldjump"/>
              <a:extLst>
                <a:ext uri="{FF2B5EF4-FFF2-40B4-BE49-F238E27FC236}">
                  <a16:creationId xmlns:a16="http://schemas.microsoft.com/office/drawing/2014/main" id="{23DA9F7A-7CDD-4D2A-AAC6-9057E26A987C}"/>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361609275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12280D2-DE2A-4D40-BF72-B4B4C802EBE0}"/>
              </a:ext>
            </a:extLst>
          </p:cNvPr>
          <p:cNvSpPr>
            <a:spLocks noGrp="1" noRot="1" noMove="1" noResize="1" noEditPoints="1" noAdjustHandles="1" noChangeArrowheads="1" noChangeShapeType="1"/>
          </p:cNvSpPr>
          <p:nvPr/>
        </p:nvSpPr>
        <p:spPr>
          <a:xfrm>
            <a:off x="189756" y="116632"/>
            <a:ext cx="5904656" cy="662473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 name="Rectangle 4">
            <a:extLst>
              <a:ext uri="{FF2B5EF4-FFF2-40B4-BE49-F238E27FC236}">
                <a16:creationId xmlns:a16="http://schemas.microsoft.com/office/drawing/2014/main" id="{B71C3C12-7776-47B7-8581-E5414D8EFA4B}"/>
              </a:ext>
            </a:extLst>
          </p:cNvPr>
          <p:cNvSpPr>
            <a:spLocks noGrp="1" noRot="1" noMove="1" noResize="1" noEditPoints="1" noAdjustHandles="1" noChangeArrowheads="1" noChangeShapeType="1"/>
          </p:cNvSpPr>
          <p:nvPr/>
        </p:nvSpPr>
        <p:spPr>
          <a:xfrm>
            <a:off x="6094412" y="116632"/>
            <a:ext cx="5904656" cy="662473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 name="TextBox 8">
            <a:extLst>
              <a:ext uri="{FF2B5EF4-FFF2-40B4-BE49-F238E27FC236}">
                <a16:creationId xmlns:a16="http://schemas.microsoft.com/office/drawing/2014/main" id="{6FC2B0FC-EA66-4569-927F-54C6A53D71B2}"/>
              </a:ext>
            </a:extLst>
          </p:cNvPr>
          <p:cNvSpPr txBox="1"/>
          <p:nvPr/>
        </p:nvSpPr>
        <p:spPr>
          <a:xfrm>
            <a:off x="189756" y="116632"/>
            <a:ext cx="1224136"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Mahdollisuudet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10" name="TextBox 9">
            <a:extLst>
              <a:ext uri="{FF2B5EF4-FFF2-40B4-BE49-F238E27FC236}">
                <a16:creationId xmlns:a16="http://schemas.microsoft.com/office/drawing/2014/main" id="{E41A3BCF-B0E3-44C9-8F43-1603ABA167E7}"/>
              </a:ext>
            </a:extLst>
          </p:cNvPr>
          <p:cNvSpPr txBox="1"/>
          <p:nvPr/>
        </p:nvSpPr>
        <p:spPr>
          <a:xfrm>
            <a:off x="6121345" y="139413"/>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Uhat/Riskit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pic>
        <p:nvPicPr>
          <p:cNvPr id="18" name="Picture 17">
            <a:extLst>
              <a:ext uri="{FF2B5EF4-FFF2-40B4-BE49-F238E27FC236}">
                <a16:creationId xmlns:a16="http://schemas.microsoft.com/office/drawing/2014/main" id="{740085E7-6E8A-4148-AC91-884EC004E49B}"/>
              </a:ext>
            </a:extLst>
          </p:cNvPr>
          <p:cNvPicPr>
            <a:picLocks noChangeAspect="1"/>
          </p:cNvPicPr>
          <p:nvPr/>
        </p:nvPicPr>
        <p:blipFill rotWithShape="1">
          <a:blip r:embed="rId2"/>
          <a:srcRect b="74781"/>
          <a:stretch/>
        </p:blipFill>
        <p:spPr>
          <a:xfrm>
            <a:off x="232699" y="557166"/>
            <a:ext cx="1613241" cy="982606"/>
          </a:xfrm>
          <a:prstGeom prst="rect">
            <a:avLst/>
          </a:prstGeom>
          <a:ln>
            <a:solidFill>
              <a:schemeClr val="tx2"/>
            </a:solidFill>
          </a:ln>
        </p:spPr>
      </p:pic>
      <p:pic>
        <p:nvPicPr>
          <p:cNvPr id="20" name="Picture 19">
            <a:extLst>
              <a:ext uri="{FF2B5EF4-FFF2-40B4-BE49-F238E27FC236}">
                <a16:creationId xmlns:a16="http://schemas.microsoft.com/office/drawing/2014/main" id="{0EA4B96C-4D7A-43A3-8761-644FA0D6D589}"/>
              </a:ext>
            </a:extLst>
          </p:cNvPr>
          <p:cNvPicPr>
            <a:picLocks noChangeAspect="1"/>
          </p:cNvPicPr>
          <p:nvPr/>
        </p:nvPicPr>
        <p:blipFill>
          <a:blip r:embed="rId3"/>
          <a:stretch>
            <a:fillRect/>
          </a:stretch>
        </p:blipFill>
        <p:spPr>
          <a:xfrm>
            <a:off x="268955" y="1604610"/>
            <a:ext cx="1459502" cy="1618721"/>
          </a:xfrm>
          <a:prstGeom prst="rect">
            <a:avLst/>
          </a:prstGeom>
          <a:ln>
            <a:solidFill>
              <a:schemeClr val="tx2"/>
            </a:solidFill>
          </a:ln>
        </p:spPr>
      </p:pic>
      <p:pic>
        <p:nvPicPr>
          <p:cNvPr id="21" name="Picture 20">
            <a:extLst>
              <a:ext uri="{FF2B5EF4-FFF2-40B4-BE49-F238E27FC236}">
                <a16:creationId xmlns:a16="http://schemas.microsoft.com/office/drawing/2014/main" id="{7EDEEF3A-22D6-4F08-8E1B-E65E3BC89C99}"/>
              </a:ext>
            </a:extLst>
          </p:cNvPr>
          <p:cNvPicPr>
            <a:picLocks noChangeAspect="1"/>
          </p:cNvPicPr>
          <p:nvPr/>
        </p:nvPicPr>
        <p:blipFill rotWithShape="1">
          <a:blip r:embed="rId2"/>
          <a:srcRect t="49291"/>
          <a:stretch/>
        </p:blipFill>
        <p:spPr>
          <a:xfrm>
            <a:off x="2182808" y="1191631"/>
            <a:ext cx="1508668" cy="1847684"/>
          </a:xfrm>
          <a:prstGeom prst="rect">
            <a:avLst/>
          </a:prstGeom>
          <a:ln>
            <a:solidFill>
              <a:schemeClr val="tx2"/>
            </a:solidFill>
          </a:ln>
        </p:spPr>
      </p:pic>
      <p:pic>
        <p:nvPicPr>
          <p:cNvPr id="22" name="Picture 21">
            <a:extLst>
              <a:ext uri="{FF2B5EF4-FFF2-40B4-BE49-F238E27FC236}">
                <a16:creationId xmlns:a16="http://schemas.microsoft.com/office/drawing/2014/main" id="{CE276823-238E-4300-9986-49366A85AD65}"/>
              </a:ext>
            </a:extLst>
          </p:cNvPr>
          <p:cNvPicPr>
            <a:picLocks noChangeAspect="1"/>
          </p:cNvPicPr>
          <p:nvPr/>
        </p:nvPicPr>
        <p:blipFill rotWithShape="1">
          <a:blip r:embed="rId2"/>
          <a:srcRect t="26921" b="50257"/>
          <a:stretch/>
        </p:blipFill>
        <p:spPr>
          <a:xfrm>
            <a:off x="2052496" y="210333"/>
            <a:ext cx="1549626" cy="914411"/>
          </a:xfrm>
          <a:prstGeom prst="rect">
            <a:avLst/>
          </a:prstGeom>
          <a:ln>
            <a:solidFill>
              <a:schemeClr val="tx2"/>
            </a:solidFill>
          </a:ln>
        </p:spPr>
      </p:pic>
      <p:pic>
        <p:nvPicPr>
          <p:cNvPr id="24" name="Picture 23">
            <a:extLst>
              <a:ext uri="{FF2B5EF4-FFF2-40B4-BE49-F238E27FC236}">
                <a16:creationId xmlns:a16="http://schemas.microsoft.com/office/drawing/2014/main" id="{6F4F9C95-47CC-45EF-B654-EA0D6CA96309}"/>
              </a:ext>
            </a:extLst>
          </p:cNvPr>
          <p:cNvPicPr>
            <a:picLocks noChangeAspect="1"/>
          </p:cNvPicPr>
          <p:nvPr/>
        </p:nvPicPr>
        <p:blipFill rotWithShape="1">
          <a:blip r:embed="rId4"/>
          <a:srcRect b="35346"/>
          <a:stretch/>
        </p:blipFill>
        <p:spPr>
          <a:xfrm>
            <a:off x="9779694" y="3329180"/>
            <a:ext cx="1990475" cy="2919028"/>
          </a:xfrm>
          <a:prstGeom prst="rect">
            <a:avLst/>
          </a:prstGeom>
          <a:ln>
            <a:solidFill>
              <a:schemeClr val="tx2"/>
            </a:solidFill>
          </a:ln>
        </p:spPr>
      </p:pic>
      <p:pic>
        <p:nvPicPr>
          <p:cNvPr id="26" name="Picture 25">
            <a:extLst>
              <a:ext uri="{FF2B5EF4-FFF2-40B4-BE49-F238E27FC236}">
                <a16:creationId xmlns:a16="http://schemas.microsoft.com/office/drawing/2014/main" id="{BCE8600E-7D04-412F-B9C6-EAB5872A8240}"/>
              </a:ext>
            </a:extLst>
          </p:cNvPr>
          <p:cNvPicPr>
            <a:picLocks noChangeAspect="1"/>
          </p:cNvPicPr>
          <p:nvPr/>
        </p:nvPicPr>
        <p:blipFill rotWithShape="1">
          <a:blip r:embed="rId4"/>
          <a:srcRect t="65222"/>
          <a:stretch/>
        </p:blipFill>
        <p:spPr>
          <a:xfrm>
            <a:off x="6581084" y="852036"/>
            <a:ext cx="1908022" cy="1505149"/>
          </a:xfrm>
          <a:prstGeom prst="rect">
            <a:avLst/>
          </a:prstGeom>
          <a:ln>
            <a:solidFill>
              <a:schemeClr val="tx2"/>
            </a:solidFill>
          </a:ln>
        </p:spPr>
      </p:pic>
      <p:pic>
        <p:nvPicPr>
          <p:cNvPr id="27" name="Picture 26">
            <a:extLst>
              <a:ext uri="{FF2B5EF4-FFF2-40B4-BE49-F238E27FC236}">
                <a16:creationId xmlns:a16="http://schemas.microsoft.com/office/drawing/2014/main" id="{70B24863-7F5A-4397-AFB4-60219C7C19D2}"/>
              </a:ext>
            </a:extLst>
          </p:cNvPr>
          <p:cNvPicPr>
            <a:picLocks noChangeAspect="1"/>
          </p:cNvPicPr>
          <p:nvPr/>
        </p:nvPicPr>
        <p:blipFill rotWithShape="1">
          <a:blip r:embed="rId5"/>
          <a:srcRect t="6715"/>
          <a:stretch/>
        </p:blipFill>
        <p:spPr>
          <a:xfrm>
            <a:off x="9013419" y="223671"/>
            <a:ext cx="2825639" cy="2845289"/>
          </a:xfrm>
          <a:prstGeom prst="rect">
            <a:avLst/>
          </a:prstGeom>
          <a:ln>
            <a:solidFill>
              <a:srgbClr val="FF0066"/>
            </a:solidFill>
          </a:ln>
        </p:spPr>
      </p:pic>
      <p:pic>
        <p:nvPicPr>
          <p:cNvPr id="31" name="Picture 30">
            <a:extLst>
              <a:ext uri="{FF2B5EF4-FFF2-40B4-BE49-F238E27FC236}">
                <a16:creationId xmlns:a16="http://schemas.microsoft.com/office/drawing/2014/main" id="{838CCE43-94D5-484D-B1F2-4D26DFAB1E48}"/>
              </a:ext>
            </a:extLst>
          </p:cNvPr>
          <p:cNvPicPr>
            <a:picLocks noChangeAspect="1"/>
          </p:cNvPicPr>
          <p:nvPr/>
        </p:nvPicPr>
        <p:blipFill>
          <a:blip r:embed="rId6"/>
          <a:stretch>
            <a:fillRect/>
          </a:stretch>
        </p:blipFill>
        <p:spPr>
          <a:xfrm>
            <a:off x="6242451" y="3150558"/>
            <a:ext cx="3024267" cy="3559430"/>
          </a:xfrm>
          <a:prstGeom prst="rect">
            <a:avLst/>
          </a:prstGeom>
          <a:ln>
            <a:solidFill>
              <a:srgbClr val="FF0066"/>
            </a:solidFill>
          </a:ln>
        </p:spPr>
      </p:pic>
      <p:pic>
        <p:nvPicPr>
          <p:cNvPr id="36" name="Picture 35">
            <a:extLst>
              <a:ext uri="{FF2B5EF4-FFF2-40B4-BE49-F238E27FC236}">
                <a16:creationId xmlns:a16="http://schemas.microsoft.com/office/drawing/2014/main" id="{381BB06A-3ACC-49F1-92F1-09DA7479D5C5}"/>
              </a:ext>
            </a:extLst>
          </p:cNvPr>
          <p:cNvPicPr>
            <a:picLocks noChangeAspect="1"/>
          </p:cNvPicPr>
          <p:nvPr/>
        </p:nvPicPr>
        <p:blipFill>
          <a:blip r:embed="rId7"/>
          <a:stretch>
            <a:fillRect/>
          </a:stretch>
        </p:blipFill>
        <p:spPr>
          <a:xfrm>
            <a:off x="330573" y="3501009"/>
            <a:ext cx="5623023" cy="3208980"/>
          </a:xfrm>
          <a:prstGeom prst="rect">
            <a:avLst/>
          </a:prstGeom>
          <a:ln>
            <a:solidFill>
              <a:srgbClr val="FF0066"/>
            </a:solidFill>
          </a:ln>
        </p:spPr>
      </p:pic>
      <p:pic>
        <p:nvPicPr>
          <p:cNvPr id="34" name="Picture 33">
            <a:extLst>
              <a:ext uri="{FF2B5EF4-FFF2-40B4-BE49-F238E27FC236}">
                <a16:creationId xmlns:a16="http://schemas.microsoft.com/office/drawing/2014/main" id="{72066100-6F30-48A1-9F1E-4CEA42EC1863}"/>
              </a:ext>
            </a:extLst>
          </p:cNvPr>
          <p:cNvPicPr>
            <a:picLocks noChangeAspect="1"/>
          </p:cNvPicPr>
          <p:nvPr/>
        </p:nvPicPr>
        <p:blipFill>
          <a:blip r:embed="rId8"/>
          <a:stretch>
            <a:fillRect/>
          </a:stretch>
        </p:blipFill>
        <p:spPr>
          <a:xfrm>
            <a:off x="4912980" y="700739"/>
            <a:ext cx="1094514" cy="540572"/>
          </a:xfrm>
          <a:prstGeom prst="rect">
            <a:avLst/>
          </a:prstGeom>
          <a:ln w="57150">
            <a:solidFill>
              <a:schemeClr val="tx2"/>
            </a:solidFill>
          </a:ln>
        </p:spPr>
      </p:pic>
      <p:pic>
        <p:nvPicPr>
          <p:cNvPr id="35" name="Picture 34">
            <a:extLst>
              <a:ext uri="{FF2B5EF4-FFF2-40B4-BE49-F238E27FC236}">
                <a16:creationId xmlns:a16="http://schemas.microsoft.com/office/drawing/2014/main" id="{E394FA4B-4E0F-4C6E-A04E-38151EF6FA7D}"/>
              </a:ext>
            </a:extLst>
          </p:cNvPr>
          <p:cNvPicPr>
            <a:picLocks noChangeAspect="1"/>
          </p:cNvPicPr>
          <p:nvPr/>
        </p:nvPicPr>
        <p:blipFill>
          <a:blip r:embed="rId9"/>
          <a:stretch>
            <a:fillRect/>
          </a:stretch>
        </p:blipFill>
        <p:spPr>
          <a:xfrm>
            <a:off x="3841460" y="769890"/>
            <a:ext cx="921536" cy="458585"/>
          </a:xfrm>
          <a:prstGeom prst="rect">
            <a:avLst/>
          </a:prstGeom>
          <a:ln w="57150">
            <a:solidFill>
              <a:schemeClr val="tx2"/>
            </a:solidFill>
          </a:ln>
        </p:spPr>
      </p:pic>
      <p:grpSp>
        <p:nvGrpSpPr>
          <p:cNvPr id="23" name="Group 22">
            <a:extLst>
              <a:ext uri="{FF2B5EF4-FFF2-40B4-BE49-F238E27FC236}">
                <a16:creationId xmlns:a16="http://schemas.microsoft.com/office/drawing/2014/main" id="{C8AB8670-E639-55CD-CFEE-816131928AB2}"/>
              </a:ext>
            </a:extLst>
          </p:cNvPr>
          <p:cNvGrpSpPr/>
          <p:nvPr/>
        </p:nvGrpSpPr>
        <p:grpSpPr>
          <a:xfrm>
            <a:off x="4538785" y="112580"/>
            <a:ext cx="1512168" cy="313490"/>
            <a:chOff x="8411244" y="1613653"/>
            <a:chExt cx="1852546" cy="385498"/>
          </a:xfrm>
        </p:grpSpPr>
        <p:sp>
          <p:nvSpPr>
            <p:cNvPr id="25" name="Rectangle: Rounded Corners 24">
              <a:extLst>
                <a:ext uri="{FF2B5EF4-FFF2-40B4-BE49-F238E27FC236}">
                  <a16:creationId xmlns:a16="http://schemas.microsoft.com/office/drawing/2014/main" id="{920722CD-3C5F-FE0D-2A15-4DE5E77A4D8C}"/>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For Sale with solid fill">
              <a:hlinkClick r:id="rId10" action="ppaction://hlinksldjump"/>
              <a:extLst>
                <a:ext uri="{FF2B5EF4-FFF2-40B4-BE49-F238E27FC236}">
                  <a16:creationId xmlns:a16="http://schemas.microsoft.com/office/drawing/2014/main" id="{5C688719-F8E6-C4C2-FB88-84A266BF2C04}"/>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144921" y="1613653"/>
              <a:ext cx="385192" cy="385192"/>
            </a:xfrm>
            <a:prstGeom prst="rect">
              <a:avLst/>
            </a:prstGeom>
          </p:spPr>
        </p:pic>
        <p:pic>
          <p:nvPicPr>
            <p:cNvPr id="29" name="Graphic 28" descr="Back with solid fill">
              <a:hlinkClick r:id="rId13" action="ppaction://hlinksldjump"/>
              <a:extLst>
                <a:ext uri="{FF2B5EF4-FFF2-40B4-BE49-F238E27FC236}">
                  <a16:creationId xmlns:a16="http://schemas.microsoft.com/office/drawing/2014/main" id="{52A4A87B-F944-53E4-EDFE-0E2BEBF846BC}"/>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766820" y="1613958"/>
              <a:ext cx="385193" cy="385193"/>
            </a:xfrm>
            <a:prstGeom prst="rect">
              <a:avLst/>
            </a:prstGeom>
          </p:spPr>
        </p:pic>
        <p:pic>
          <p:nvPicPr>
            <p:cNvPr id="30" name="Graphic 29" descr="Back with solid fill">
              <a:hlinkClick r:id="rId16" action="ppaction://hlinksldjump"/>
              <a:extLst>
                <a:ext uri="{FF2B5EF4-FFF2-40B4-BE49-F238E27FC236}">
                  <a16:creationId xmlns:a16="http://schemas.microsoft.com/office/drawing/2014/main" id="{F46155A9-C9D7-5D18-D764-423260EB635F}"/>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414476661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8C72D06-8EF8-B0DA-2A9D-238739495633}"/>
              </a:ext>
            </a:extLst>
          </p:cNvPr>
          <p:cNvGraphicFramePr>
            <a:graphicFrameLocks noChangeAspect="1"/>
          </p:cNvGraphicFramePr>
          <p:nvPr>
            <p:custDataLst>
              <p:tags r:id="rId1"/>
            </p:custDataLst>
            <p:extLst>
              <p:ext uri="{D42A27DB-BD31-4B8C-83A1-F6EECF244321}">
                <p14:modId xmlns:p14="http://schemas.microsoft.com/office/powerpoint/2010/main" val="5824158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2" name="Object 1" hidden="1">
                        <a:extLst>
                          <a:ext uri="{FF2B5EF4-FFF2-40B4-BE49-F238E27FC236}">
                            <a16:creationId xmlns:a16="http://schemas.microsoft.com/office/drawing/2014/main" id="{B8C72D06-8EF8-B0DA-2A9D-23873949563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37" name="Group 36">
            <a:extLst>
              <a:ext uri="{FF2B5EF4-FFF2-40B4-BE49-F238E27FC236}">
                <a16:creationId xmlns:a16="http://schemas.microsoft.com/office/drawing/2014/main" id="{708723ED-5160-4478-86A4-5209C1FB75D7}"/>
              </a:ext>
            </a:extLst>
          </p:cNvPr>
          <p:cNvGrpSpPr>
            <a:grpSpLocks noGrp="1" noUngrp="1" noRot="1" noMove="1" noResize="1"/>
          </p:cNvGrpSpPr>
          <p:nvPr/>
        </p:nvGrpSpPr>
        <p:grpSpPr>
          <a:xfrm>
            <a:off x="10846940" y="120322"/>
            <a:ext cx="1084522" cy="313490"/>
            <a:chOff x="8411244" y="1613653"/>
            <a:chExt cx="1328640" cy="385498"/>
          </a:xfrm>
        </p:grpSpPr>
        <p:sp>
          <p:nvSpPr>
            <p:cNvPr id="38" name="Rectangle: Rounded Corners 37">
              <a:extLst>
                <a:ext uri="{FF2B5EF4-FFF2-40B4-BE49-F238E27FC236}">
                  <a16:creationId xmlns:a16="http://schemas.microsoft.com/office/drawing/2014/main" id="{DBD59476-810F-4159-B512-E7A42B9B5DAD}"/>
                </a:ext>
              </a:extLst>
            </p:cNvPr>
            <p:cNvSpPr>
              <a:spLocks noGrp="1" noRot="1" noMove="1" noResize="1" noEditPoints="1" noAdjustHandles="1" noChangeArrowheads="1" noChangeShapeType="1"/>
            </p:cNvSpPr>
            <p:nvPr/>
          </p:nvSpPr>
          <p:spPr>
            <a:xfrm>
              <a:off x="8411244" y="1613653"/>
              <a:ext cx="1328640"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9" name="Graphic 38" descr="For Sale with solid fill">
              <a:hlinkClick r:id="rId5" action="ppaction://hlinksldjump"/>
              <a:extLst>
                <a:ext uri="{FF2B5EF4-FFF2-40B4-BE49-F238E27FC236}">
                  <a16:creationId xmlns:a16="http://schemas.microsoft.com/office/drawing/2014/main" id="{461106CB-6A85-43EF-8D06-7D0EC1A34D5D}"/>
                </a:ext>
              </a:extLst>
            </p:cNvPr>
            <p:cNvPicPr>
              <a:picLocks noGrp="1" noRot="1" noChangeAspect="1" noMove="1" noResize="1" noEditPoints="1" noAdjustHandles="1" noChangeArrowheads="1" noChangeShapeType="1" noCrop="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44921" y="1613653"/>
              <a:ext cx="385192" cy="385192"/>
            </a:xfrm>
            <a:prstGeom prst="rect">
              <a:avLst/>
            </a:prstGeom>
          </p:spPr>
        </p:pic>
        <p:pic>
          <p:nvPicPr>
            <p:cNvPr id="40" name="Graphic 39" descr="Back with solid fill">
              <a:hlinkClick r:id="rId8" action="ppaction://hlinksldjump"/>
              <a:extLst>
                <a:ext uri="{FF2B5EF4-FFF2-40B4-BE49-F238E27FC236}">
                  <a16:creationId xmlns:a16="http://schemas.microsoft.com/office/drawing/2014/main" id="{D4B99820-BE6E-40B2-A030-D8E11A03E85A}"/>
                </a:ext>
              </a:extLst>
            </p:cNvPr>
            <p:cNvPicPr>
              <a:picLocks noGrp="1" noRot="1" noChangeAspect="1" noMove="1" noResize="1" noEditPoints="1" noAdjustHandles="1" noChangeArrowheads="1" noChangeShapeType="1" noCrop="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
        <p:nvSpPr>
          <p:cNvPr id="45" name="TextBox 44">
            <a:extLst>
              <a:ext uri="{FF2B5EF4-FFF2-40B4-BE49-F238E27FC236}">
                <a16:creationId xmlns:a16="http://schemas.microsoft.com/office/drawing/2014/main" id="{D8D547C8-ACE7-45B1-1757-2BB8B6F8B7EB}"/>
              </a:ext>
            </a:extLst>
          </p:cNvPr>
          <p:cNvSpPr txBox="1">
            <a:spLocks/>
          </p:cNvSpPr>
          <p:nvPr/>
        </p:nvSpPr>
        <p:spPr>
          <a:xfrm>
            <a:off x="820989" y="233507"/>
            <a:ext cx="2403197"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SWOT-analyysi</a:t>
            </a:r>
            <a:endParaRPr lang="fi-FI" sz="2000" dirty="0">
              <a:latin typeface="Rockwell" panose="02060603020205020403" pitchFamily="18" charset="0"/>
            </a:endParaRPr>
          </a:p>
        </p:txBody>
      </p:sp>
      <p:grpSp>
        <p:nvGrpSpPr>
          <p:cNvPr id="6" name="Group 5">
            <a:extLst>
              <a:ext uri="{FF2B5EF4-FFF2-40B4-BE49-F238E27FC236}">
                <a16:creationId xmlns:a16="http://schemas.microsoft.com/office/drawing/2014/main" id="{61263B28-F5C9-7F7B-3081-72FA0F65DB06}"/>
              </a:ext>
            </a:extLst>
          </p:cNvPr>
          <p:cNvGrpSpPr>
            <a:grpSpLocks noGrp="1" noUngrp="1" noRot="1" noMove="1" noResize="1"/>
          </p:cNvGrpSpPr>
          <p:nvPr/>
        </p:nvGrpSpPr>
        <p:grpSpPr>
          <a:xfrm>
            <a:off x="2047341" y="1018086"/>
            <a:ext cx="3912114" cy="2027499"/>
            <a:chOff x="522863" y="703121"/>
            <a:chExt cx="3339301" cy="1396593"/>
          </a:xfrm>
        </p:grpSpPr>
        <p:sp>
          <p:nvSpPr>
            <p:cNvPr id="4" name="Rectangle 3">
              <a:extLst>
                <a:ext uri="{FF2B5EF4-FFF2-40B4-BE49-F238E27FC236}">
                  <a16:creationId xmlns:a16="http://schemas.microsoft.com/office/drawing/2014/main" id="{912280D2-DE2A-4D40-BF72-B4B4C802EBE0}"/>
                </a:ext>
              </a:extLst>
            </p:cNvPr>
            <p:cNvSpPr>
              <a:spLocks noGrp="1" noRot="1" noMove="1" noResize="1" noEditPoints="1" noAdjustHandles="1" noChangeArrowheads="1" noChangeShapeType="1"/>
            </p:cNvSpPr>
            <p:nvPr/>
          </p:nvSpPr>
          <p:spPr>
            <a:xfrm>
              <a:off x="522865" y="703122"/>
              <a:ext cx="3339299" cy="1396592"/>
            </a:xfrm>
            <a:prstGeom prst="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44" name="TextBox 43">
              <a:extLst>
                <a:ext uri="{FF2B5EF4-FFF2-40B4-BE49-F238E27FC236}">
                  <a16:creationId xmlns:a16="http://schemas.microsoft.com/office/drawing/2014/main" id="{C9931772-B1EB-EEF0-DF9F-6946D5EE4E11}"/>
                </a:ext>
              </a:extLst>
            </p:cNvPr>
            <p:cNvSpPr txBox="1">
              <a:spLocks noGrp="1" noRot="1" noMove="1" noResize="1" noEditPoints="1" noAdjustHandles="1" noChangeArrowheads="1" noChangeShapeType="1"/>
            </p:cNvSpPr>
            <p:nvPr/>
          </p:nvSpPr>
          <p:spPr>
            <a:xfrm>
              <a:off x="522863" y="703121"/>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Vahvuudet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3" name="Rectangle: Rounded Corners 2">
              <a:extLst>
                <a:ext uri="{FF2B5EF4-FFF2-40B4-BE49-F238E27FC236}">
                  <a16:creationId xmlns:a16="http://schemas.microsoft.com/office/drawing/2014/main" id="{B416DB23-E58F-2338-2332-70313388F911}"/>
                </a:ext>
              </a:extLst>
            </p:cNvPr>
            <p:cNvSpPr>
              <a:spLocks noGrp="1" noRot="1" noMove="1" noResize="1" noEditPoints="1" noAdjustHandles="1" noChangeArrowheads="1" noChangeShapeType="1"/>
            </p:cNvSpPr>
            <p:nvPr/>
          </p:nvSpPr>
          <p:spPr>
            <a:xfrm>
              <a:off x="692577" y="1130216"/>
              <a:ext cx="1512168" cy="43388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Kollegoiden ja sopimuskuntajärjestelyjen</a:t>
              </a:r>
            </a:p>
            <a:p>
              <a:pPr algn="ctr"/>
              <a:r>
                <a:rPr lang="fi-FI" sz="800" dirty="0">
                  <a:solidFill>
                    <a:schemeClr val="tx2"/>
                  </a:solidFill>
                  <a:latin typeface="Rockwell" panose="02060603020205020403" pitchFamily="18" charset="0"/>
                </a:rPr>
                <a:t>verstaistuki</a:t>
              </a:r>
            </a:p>
          </p:txBody>
        </p:sp>
        <p:sp>
          <p:nvSpPr>
            <p:cNvPr id="46" name="Rectangle: Rounded Corners 45">
              <a:extLst>
                <a:ext uri="{FF2B5EF4-FFF2-40B4-BE49-F238E27FC236}">
                  <a16:creationId xmlns:a16="http://schemas.microsoft.com/office/drawing/2014/main" id="{2B190FD6-54DF-2E70-126F-18846D33B123}"/>
                </a:ext>
              </a:extLst>
            </p:cNvPr>
            <p:cNvSpPr>
              <a:spLocks noGrp="1" noRot="1" noMove="1" noResize="1" noEditPoints="1" noAdjustHandles="1" noChangeArrowheads="1" noChangeShapeType="1"/>
            </p:cNvSpPr>
            <p:nvPr/>
          </p:nvSpPr>
          <p:spPr>
            <a:xfrm>
              <a:off x="2277725" y="1108359"/>
              <a:ext cx="1296144" cy="33161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Ilmastoasioiden maakuntatason ohjaus</a:t>
              </a:r>
            </a:p>
          </p:txBody>
        </p:sp>
        <p:sp>
          <p:nvSpPr>
            <p:cNvPr id="47" name="Rectangle: Rounded Corners 46">
              <a:extLst>
                <a:ext uri="{FF2B5EF4-FFF2-40B4-BE49-F238E27FC236}">
                  <a16:creationId xmlns:a16="http://schemas.microsoft.com/office/drawing/2014/main" id="{1B1DDDC4-2AB3-2D04-D6F0-6DCF1348CB88}"/>
                </a:ext>
              </a:extLst>
            </p:cNvPr>
            <p:cNvSpPr>
              <a:spLocks noGrp="1" noRot="1" noMove="1" noResize="1" noEditPoints="1" noAdjustHandles="1" noChangeArrowheads="1" noChangeShapeType="1"/>
            </p:cNvSpPr>
            <p:nvPr/>
          </p:nvSpPr>
          <p:spPr>
            <a:xfrm>
              <a:off x="2426637" y="1515116"/>
              <a:ext cx="864096" cy="33161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Tyytyväiset viranomaiset</a:t>
              </a:r>
            </a:p>
          </p:txBody>
        </p:sp>
        <p:sp>
          <p:nvSpPr>
            <p:cNvPr id="48" name="Rectangle: Rounded Corners 47">
              <a:extLst>
                <a:ext uri="{FF2B5EF4-FFF2-40B4-BE49-F238E27FC236}">
                  <a16:creationId xmlns:a16="http://schemas.microsoft.com/office/drawing/2014/main" id="{621E71BA-D64D-1D5F-1A9A-77926790D038}"/>
                </a:ext>
              </a:extLst>
            </p:cNvPr>
            <p:cNvSpPr>
              <a:spLocks noGrp="1" noRot="1" noMove="1" noResize="1" noEditPoints="1" noAdjustHandles="1" noChangeArrowheads="1" noChangeShapeType="1"/>
            </p:cNvSpPr>
            <p:nvPr/>
          </p:nvSpPr>
          <p:spPr>
            <a:xfrm>
              <a:off x="1603955" y="806976"/>
              <a:ext cx="2111317" cy="226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Kansallinen kaupunkipuisto -verkosto</a:t>
              </a:r>
            </a:p>
          </p:txBody>
        </p:sp>
        <p:sp>
          <p:nvSpPr>
            <p:cNvPr id="49" name="Rectangle: Rounded Corners 48">
              <a:extLst>
                <a:ext uri="{FF2B5EF4-FFF2-40B4-BE49-F238E27FC236}">
                  <a16:creationId xmlns:a16="http://schemas.microsoft.com/office/drawing/2014/main" id="{DFF6FA0A-6905-2BBF-5716-B5931FD46052}"/>
                </a:ext>
              </a:extLst>
            </p:cNvPr>
            <p:cNvSpPr>
              <a:spLocks noGrp="1" noRot="1" noMove="1" noResize="1" noEditPoints="1" noAdjustHandles="1" noChangeArrowheads="1" noChangeShapeType="1"/>
            </p:cNvSpPr>
            <p:nvPr/>
          </p:nvSpPr>
          <p:spPr>
            <a:xfrm>
              <a:off x="658895" y="1636476"/>
              <a:ext cx="1679269" cy="33161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Valtaosa paikallisista toimijoista ilmastopositiivisia</a:t>
              </a:r>
            </a:p>
          </p:txBody>
        </p:sp>
      </p:grpSp>
      <p:grpSp>
        <p:nvGrpSpPr>
          <p:cNvPr id="7" name="Group 6">
            <a:extLst>
              <a:ext uri="{FF2B5EF4-FFF2-40B4-BE49-F238E27FC236}">
                <a16:creationId xmlns:a16="http://schemas.microsoft.com/office/drawing/2014/main" id="{E268CB9E-E180-49F2-ADFE-DEAF3470D729}"/>
              </a:ext>
            </a:extLst>
          </p:cNvPr>
          <p:cNvGrpSpPr>
            <a:grpSpLocks noGrp="1" noUngrp="1" noRot="1" noMove="1" noResize="1"/>
          </p:cNvGrpSpPr>
          <p:nvPr/>
        </p:nvGrpSpPr>
        <p:grpSpPr>
          <a:xfrm>
            <a:off x="6135691" y="1008506"/>
            <a:ext cx="4154122" cy="2047323"/>
            <a:chOff x="6238428" y="703121"/>
            <a:chExt cx="3304261" cy="1645759"/>
          </a:xfrm>
        </p:grpSpPr>
        <p:sp>
          <p:nvSpPr>
            <p:cNvPr id="5" name="Rectangle 4">
              <a:extLst>
                <a:ext uri="{FF2B5EF4-FFF2-40B4-BE49-F238E27FC236}">
                  <a16:creationId xmlns:a16="http://schemas.microsoft.com/office/drawing/2014/main" id="{B71C3C12-7776-47B7-8581-E5414D8EFA4B}"/>
                </a:ext>
              </a:extLst>
            </p:cNvPr>
            <p:cNvSpPr>
              <a:spLocks noGrp="1" noRot="1" noMove="1" noResize="1" noEditPoints="1" noAdjustHandles="1" noChangeArrowheads="1" noChangeShapeType="1"/>
            </p:cNvSpPr>
            <p:nvPr/>
          </p:nvSpPr>
          <p:spPr>
            <a:xfrm>
              <a:off x="6238428" y="703121"/>
              <a:ext cx="3304261" cy="1645759"/>
            </a:xfrm>
            <a:prstGeom prst="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43" name="TextBox 42">
              <a:extLst>
                <a:ext uri="{FF2B5EF4-FFF2-40B4-BE49-F238E27FC236}">
                  <a16:creationId xmlns:a16="http://schemas.microsoft.com/office/drawing/2014/main" id="{D735A36F-C3A6-486B-D3DD-0485DCF8C1B6}"/>
                </a:ext>
              </a:extLst>
            </p:cNvPr>
            <p:cNvSpPr txBox="1">
              <a:spLocks noGrp="1" noRot="1" noMove="1" noResize="1" noEditPoints="1" noAdjustHandles="1" noChangeArrowheads="1" noChangeShapeType="1"/>
            </p:cNvSpPr>
            <p:nvPr/>
          </p:nvSpPr>
          <p:spPr>
            <a:xfrm>
              <a:off x="6253035" y="710822"/>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Heikkoudet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50" name="Rectangle: Rounded Corners 49">
              <a:extLst>
                <a:ext uri="{FF2B5EF4-FFF2-40B4-BE49-F238E27FC236}">
                  <a16:creationId xmlns:a16="http://schemas.microsoft.com/office/drawing/2014/main" id="{91997AF6-F77D-3334-4E58-45C09C38B5D2}"/>
                </a:ext>
              </a:extLst>
            </p:cNvPr>
            <p:cNvSpPr>
              <a:spLocks noGrp="1" noRot="1" noMove="1" noResize="1" noEditPoints="1" noAdjustHandles="1" noChangeArrowheads="1" noChangeShapeType="1"/>
            </p:cNvSpPr>
            <p:nvPr/>
          </p:nvSpPr>
          <p:spPr>
            <a:xfrm>
              <a:off x="7562011" y="765204"/>
              <a:ext cx="1785594" cy="488768"/>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Resurssipula </a:t>
              </a:r>
              <a:r>
                <a:rPr lang="fi-FI" sz="800" dirty="0">
                  <a:solidFill>
                    <a:schemeClr val="tx2"/>
                  </a:solidFill>
                  <a:latin typeface="Rockwell" panose="02060603020205020403" pitchFamily="18" charset="0"/>
                  <a:sym typeface="Wingdings" panose="05000000000000000000" pitchFamily="2" charset="2"/>
                </a:rPr>
                <a:t> 14 haastattelua, joissa 12 suoraa tai epäsuoraa viittausta aiheeseen</a:t>
              </a:r>
              <a:endParaRPr lang="fi-FI" sz="800" dirty="0">
                <a:solidFill>
                  <a:schemeClr val="tx2"/>
                </a:solidFill>
                <a:latin typeface="Rockwell" panose="02060603020205020403" pitchFamily="18" charset="0"/>
              </a:endParaRPr>
            </a:p>
          </p:txBody>
        </p:sp>
        <p:sp>
          <p:nvSpPr>
            <p:cNvPr id="51" name="Rectangle: Rounded Corners 50">
              <a:extLst>
                <a:ext uri="{FF2B5EF4-FFF2-40B4-BE49-F238E27FC236}">
                  <a16:creationId xmlns:a16="http://schemas.microsoft.com/office/drawing/2014/main" id="{1EBE678E-BDAC-2650-9EEF-F1EC16EFCC2F}"/>
                </a:ext>
              </a:extLst>
            </p:cNvPr>
            <p:cNvSpPr>
              <a:spLocks noGrp="1" noRot="1" noMove="1" noResize="1" noEditPoints="1" noAdjustHandles="1" noChangeArrowheads="1" noChangeShapeType="1"/>
            </p:cNvSpPr>
            <p:nvPr/>
          </p:nvSpPr>
          <p:spPr>
            <a:xfrm>
              <a:off x="6421046" y="1586423"/>
              <a:ext cx="1033082" cy="637713"/>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Ilmastoasioiden paikallisen tason ohjaus ja koordinointi</a:t>
              </a:r>
            </a:p>
          </p:txBody>
        </p:sp>
        <p:sp>
          <p:nvSpPr>
            <p:cNvPr id="52" name="Rectangle: Rounded Corners 51">
              <a:extLst>
                <a:ext uri="{FF2B5EF4-FFF2-40B4-BE49-F238E27FC236}">
                  <a16:creationId xmlns:a16="http://schemas.microsoft.com/office/drawing/2014/main" id="{BB44D951-1B8A-5835-ECBC-5B6481FA6528}"/>
                </a:ext>
              </a:extLst>
            </p:cNvPr>
            <p:cNvSpPr>
              <a:spLocks noGrp="1" noRot="1" noMove="1" noResize="1" noEditPoints="1" noAdjustHandles="1" noChangeArrowheads="1" noChangeShapeType="1"/>
            </p:cNvSpPr>
            <p:nvPr/>
          </p:nvSpPr>
          <p:spPr>
            <a:xfrm>
              <a:off x="7634502" y="1859210"/>
              <a:ext cx="1080071" cy="240503"/>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Ilmastoviestintä</a:t>
              </a:r>
            </a:p>
          </p:txBody>
        </p:sp>
        <p:sp>
          <p:nvSpPr>
            <p:cNvPr id="53" name="Rectangle: Rounded Corners 52">
              <a:extLst>
                <a:ext uri="{FF2B5EF4-FFF2-40B4-BE49-F238E27FC236}">
                  <a16:creationId xmlns:a16="http://schemas.microsoft.com/office/drawing/2014/main" id="{F9C48410-8EB4-FA09-93ED-E44EDA29C27C}"/>
                </a:ext>
              </a:extLst>
            </p:cNvPr>
            <p:cNvSpPr>
              <a:spLocks noGrp="1" noRot="1" noMove="1" noResize="1" noEditPoints="1" noAdjustHandles="1" noChangeArrowheads="1" noChangeShapeType="1"/>
            </p:cNvSpPr>
            <p:nvPr/>
          </p:nvSpPr>
          <p:spPr>
            <a:xfrm>
              <a:off x="6346034" y="1081236"/>
              <a:ext cx="1108371" cy="43388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Toimialan ja sen työtehtävien ”</a:t>
              </a:r>
              <a:r>
                <a:rPr lang="fi-FI" sz="800" i="1" dirty="0">
                  <a:solidFill>
                    <a:schemeClr val="tx2"/>
                  </a:solidFill>
                  <a:latin typeface="Rockwell" panose="02060603020205020403" pitchFamily="18" charset="0"/>
                </a:rPr>
                <a:t>arvaamattomuus</a:t>
              </a:r>
              <a:r>
                <a:rPr lang="fi-FI" sz="800" dirty="0">
                  <a:solidFill>
                    <a:schemeClr val="tx2"/>
                  </a:solidFill>
                  <a:latin typeface="Rockwell" panose="02060603020205020403" pitchFamily="18" charset="0"/>
                </a:rPr>
                <a:t>”</a:t>
              </a:r>
            </a:p>
          </p:txBody>
        </p:sp>
        <p:sp>
          <p:nvSpPr>
            <p:cNvPr id="54" name="Rectangle: Rounded Corners 53">
              <a:extLst>
                <a:ext uri="{FF2B5EF4-FFF2-40B4-BE49-F238E27FC236}">
                  <a16:creationId xmlns:a16="http://schemas.microsoft.com/office/drawing/2014/main" id="{72EAD157-EFD2-83B8-424F-FF586BB0ACEB}"/>
                </a:ext>
              </a:extLst>
            </p:cNvPr>
            <p:cNvSpPr>
              <a:spLocks noGrp="1" noRot="1" noMove="1" noResize="1" noEditPoints="1" noAdjustHandles="1" noChangeArrowheads="1" noChangeShapeType="1"/>
            </p:cNvSpPr>
            <p:nvPr/>
          </p:nvSpPr>
          <p:spPr>
            <a:xfrm>
              <a:off x="7562011" y="1314488"/>
              <a:ext cx="1747536" cy="47731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Kaupungin tekemät ratkaisut eivät ole olleet linjassa ”</a:t>
              </a:r>
              <a:r>
                <a:rPr lang="fi-FI" sz="800" i="1" dirty="0">
                  <a:solidFill>
                    <a:schemeClr val="tx2"/>
                  </a:solidFill>
                  <a:latin typeface="Rockwell" panose="02060603020205020403" pitchFamily="18" charset="0"/>
                </a:rPr>
                <a:t>puheiden</a:t>
              </a:r>
              <a:r>
                <a:rPr lang="fi-FI" sz="800" dirty="0">
                  <a:solidFill>
                    <a:schemeClr val="tx2"/>
                  </a:solidFill>
                  <a:latin typeface="Rockwell" panose="02060603020205020403" pitchFamily="18" charset="0"/>
                </a:rPr>
                <a:t>” kanssa</a:t>
              </a:r>
            </a:p>
          </p:txBody>
        </p:sp>
      </p:grpSp>
      <p:grpSp>
        <p:nvGrpSpPr>
          <p:cNvPr id="11" name="Group 10">
            <a:extLst>
              <a:ext uri="{FF2B5EF4-FFF2-40B4-BE49-F238E27FC236}">
                <a16:creationId xmlns:a16="http://schemas.microsoft.com/office/drawing/2014/main" id="{5558F405-4E19-94F2-20EA-94B317220639}"/>
              </a:ext>
            </a:extLst>
          </p:cNvPr>
          <p:cNvGrpSpPr>
            <a:grpSpLocks noGrp="1" noUngrp="1" noRot="1" noMove="1" noResize="1"/>
          </p:cNvGrpSpPr>
          <p:nvPr/>
        </p:nvGrpSpPr>
        <p:grpSpPr>
          <a:xfrm>
            <a:off x="2047341" y="3135625"/>
            <a:ext cx="3912114" cy="2962928"/>
            <a:chOff x="522863" y="3704124"/>
            <a:chExt cx="3267293" cy="2381776"/>
          </a:xfrm>
        </p:grpSpPr>
        <p:sp>
          <p:nvSpPr>
            <p:cNvPr id="41" name="Rectangle 40">
              <a:extLst>
                <a:ext uri="{FF2B5EF4-FFF2-40B4-BE49-F238E27FC236}">
                  <a16:creationId xmlns:a16="http://schemas.microsoft.com/office/drawing/2014/main" id="{785BE0C1-4C74-F74F-74BF-DB83697A7EFA}"/>
                </a:ext>
              </a:extLst>
            </p:cNvPr>
            <p:cNvSpPr>
              <a:spLocks noGrp="1" noRot="1" noMove="1" noResize="1" noEditPoints="1" noAdjustHandles="1" noChangeArrowheads="1" noChangeShapeType="1"/>
            </p:cNvSpPr>
            <p:nvPr/>
          </p:nvSpPr>
          <p:spPr>
            <a:xfrm>
              <a:off x="522865" y="3704124"/>
              <a:ext cx="3267291" cy="2381776"/>
            </a:xfrm>
            <a:prstGeom prst="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 name="TextBox 8">
              <a:extLst>
                <a:ext uri="{FF2B5EF4-FFF2-40B4-BE49-F238E27FC236}">
                  <a16:creationId xmlns:a16="http://schemas.microsoft.com/office/drawing/2014/main" id="{6FC2B0FC-EA66-4569-927F-54C6A53D71B2}"/>
                </a:ext>
              </a:extLst>
            </p:cNvPr>
            <p:cNvSpPr txBox="1">
              <a:spLocks noGrp="1" noRot="1" noMove="1" noResize="1" noEditPoints="1" noAdjustHandles="1" noChangeArrowheads="1" noChangeShapeType="1"/>
            </p:cNvSpPr>
            <p:nvPr/>
          </p:nvSpPr>
          <p:spPr>
            <a:xfrm>
              <a:off x="522863" y="3724202"/>
              <a:ext cx="1224136"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Mahdollisuudet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55" name="Rectangle: Rounded Corners 54">
              <a:extLst>
                <a:ext uri="{FF2B5EF4-FFF2-40B4-BE49-F238E27FC236}">
                  <a16:creationId xmlns:a16="http://schemas.microsoft.com/office/drawing/2014/main" id="{9B211E77-90D8-6615-46E8-B37F8BE413B6}"/>
                </a:ext>
              </a:extLst>
            </p:cNvPr>
            <p:cNvSpPr>
              <a:spLocks noGrp="1" noRot="1" noMove="1" noResize="1" noEditPoints="1" noAdjustHandles="1" noChangeArrowheads="1" noChangeShapeType="1"/>
            </p:cNvSpPr>
            <p:nvPr/>
          </p:nvSpPr>
          <p:spPr>
            <a:xfrm>
              <a:off x="598082" y="4249885"/>
              <a:ext cx="1673918" cy="501368"/>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Työkuorman helpottuminen viranomaisten ”</a:t>
              </a:r>
              <a:r>
                <a:rPr lang="fi-FI" sz="800" i="1" dirty="0">
                  <a:solidFill>
                    <a:schemeClr val="tx2"/>
                  </a:solidFill>
                  <a:latin typeface="Rockwell" panose="02060603020205020403" pitchFamily="18" charset="0"/>
                </a:rPr>
                <a:t>erikoistuessa</a:t>
              </a:r>
              <a:r>
                <a:rPr lang="fi-FI" sz="800" dirty="0">
                  <a:solidFill>
                    <a:schemeClr val="tx2"/>
                  </a:solidFill>
                  <a:latin typeface="Rockwell" panose="02060603020205020403" pitchFamily="18" charset="0"/>
                </a:rPr>
                <a:t>” sopimuskuntien kesken</a:t>
              </a:r>
            </a:p>
          </p:txBody>
        </p:sp>
        <p:sp>
          <p:nvSpPr>
            <p:cNvPr id="56" name="Rectangle: Rounded Corners 55">
              <a:extLst>
                <a:ext uri="{FF2B5EF4-FFF2-40B4-BE49-F238E27FC236}">
                  <a16:creationId xmlns:a16="http://schemas.microsoft.com/office/drawing/2014/main" id="{E3DDC05B-98B5-6DFE-1D2A-8065AA8F6C57}"/>
                </a:ext>
              </a:extLst>
            </p:cNvPr>
            <p:cNvSpPr>
              <a:spLocks noGrp="1" noRot="1" noMove="1" noResize="1" noEditPoints="1" noAdjustHandles="1" noChangeArrowheads="1" noChangeShapeType="1"/>
            </p:cNvSpPr>
            <p:nvPr/>
          </p:nvSpPr>
          <p:spPr>
            <a:xfrm>
              <a:off x="1856355" y="3773103"/>
              <a:ext cx="1548709" cy="42144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Raideverkoston olemassa</a:t>
              </a:r>
            </a:p>
            <a:p>
              <a:pPr algn="ctr"/>
              <a:r>
                <a:rPr lang="fi-FI" sz="800" dirty="0">
                  <a:solidFill>
                    <a:schemeClr val="tx2"/>
                  </a:solidFill>
                  <a:latin typeface="Rockwell" panose="02060603020205020403" pitchFamily="18" charset="0"/>
                </a:rPr>
                <a:t>oleva infrastruktuuri</a:t>
              </a:r>
            </a:p>
            <a:p>
              <a:pPr algn="ctr"/>
              <a:r>
                <a:rPr lang="fi-FI" sz="800" dirty="0">
                  <a:solidFill>
                    <a:schemeClr val="tx2"/>
                  </a:solidFill>
                  <a:latin typeface="Rockwell" panose="02060603020205020403" pitchFamily="18" charset="0"/>
                </a:rPr>
                <a:t>[Heinola-Lahti-Orimattila]</a:t>
              </a:r>
            </a:p>
          </p:txBody>
        </p:sp>
        <p:sp>
          <p:nvSpPr>
            <p:cNvPr id="57" name="Rectangle: Rounded Corners 56">
              <a:extLst>
                <a:ext uri="{FF2B5EF4-FFF2-40B4-BE49-F238E27FC236}">
                  <a16:creationId xmlns:a16="http://schemas.microsoft.com/office/drawing/2014/main" id="{EEB5BACC-C6EB-96BC-FDCE-E96DE743C090}"/>
                </a:ext>
              </a:extLst>
            </p:cNvPr>
            <p:cNvSpPr>
              <a:spLocks noGrp="1" noRot="1" noMove="1" noResize="1" noEditPoints="1" noAdjustHandles="1" noChangeArrowheads="1" noChangeShapeType="1"/>
            </p:cNvSpPr>
            <p:nvPr/>
          </p:nvSpPr>
          <p:spPr>
            <a:xfrm>
              <a:off x="621588" y="5291295"/>
              <a:ext cx="1189508" cy="66206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Kaupungin kiinteistökanta on vanhaa sekä osittain huonokuntoista ja käyttämätöntä</a:t>
              </a:r>
            </a:p>
          </p:txBody>
        </p:sp>
        <p:sp>
          <p:nvSpPr>
            <p:cNvPr id="58" name="Rectangle: Rounded Corners 57">
              <a:extLst>
                <a:ext uri="{FF2B5EF4-FFF2-40B4-BE49-F238E27FC236}">
                  <a16:creationId xmlns:a16="http://schemas.microsoft.com/office/drawing/2014/main" id="{0F1C2777-8E85-9838-9B7C-DE123A9CBE4E}"/>
                </a:ext>
              </a:extLst>
            </p:cNvPr>
            <p:cNvSpPr>
              <a:spLocks noGrp="1" noRot="1" noMove="1" noResize="1" noEditPoints="1" noAdjustHandles="1" noChangeArrowheads="1" noChangeShapeType="1"/>
            </p:cNvSpPr>
            <p:nvPr/>
          </p:nvSpPr>
          <p:spPr>
            <a:xfrm>
              <a:off x="1871706" y="5307967"/>
              <a:ext cx="1224136" cy="349617"/>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Uusiutuvan energian kuntakatselmus</a:t>
              </a:r>
            </a:p>
          </p:txBody>
        </p:sp>
        <p:sp>
          <p:nvSpPr>
            <p:cNvPr id="59" name="Rectangle: Rounded Corners 58">
              <a:extLst>
                <a:ext uri="{FF2B5EF4-FFF2-40B4-BE49-F238E27FC236}">
                  <a16:creationId xmlns:a16="http://schemas.microsoft.com/office/drawing/2014/main" id="{7D8B7F5F-C02F-1F0B-21BD-065D7D65A978}"/>
                </a:ext>
              </a:extLst>
            </p:cNvPr>
            <p:cNvSpPr>
              <a:spLocks noGrp="1" noRot="1" noMove="1" noResize="1" noEditPoints="1" noAdjustHandles="1" noChangeArrowheads="1" noChangeShapeType="1"/>
            </p:cNvSpPr>
            <p:nvPr/>
          </p:nvSpPr>
          <p:spPr>
            <a:xfrm>
              <a:off x="621588" y="4831249"/>
              <a:ext cx="1701324" cy="421442"/>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Kirkonkylän koulun suunnitteluvaiheessa toteutettu hiilijalanjäljenlaskenta</a:t>
              </a:r>
            </a:p>
          </p:txBody>
        </p:sp>
        <p:sp>
          <p:nvSpPr>
            <p:cNvPr id="60" name="Rectangle: Rounded Corners 59">
              <a:extLst>
                <a:ext uri="{FF2B5EF4-FFF2-40B4-BE49-F238E27FC236}">
                  <a16:creationId xmlns:a16="http://schemas.microsoft.com/office/drawing/2014/main" id="{B33E56BE-601E-CAD6-0A94-2D0C37AF5685}"/>
                </a:ext>
              </a:extLst>
            </p:cNvPr>
            <p:cNvSpPr>
              <a:spLocks noGrp="1" noRot="1" noMove="1" noResize="1" noEditPoints="1" noAdjustHandles="1" noChangeArrowheads="1" noChangeShapeType="1"/>
            </p:cNvSpPr>
            <p:nvPr/>
          </p:nvSpPr>
          <p:spPr>
            <a:xfrm>
              <a:off x="1909820" y="5712860"/>
              <a:ext cx="1224136" cy="23839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Vihreät teknologiat</a:t>
              </a:r>
            </a:p>
          </p:txBody>
        </p:sp>
        <p:sp>
          <p:nvSpPr>
            <p:cNvPr id="61" name="Rectangle: Rounded Corners 60">
              <a:extLst>
                <a:ext uri="{FF2B5EF4-FFF2-40B4-BE49-F238E27FC236}">
                  <a16:creationId xmlns:a16="http://schemas.microsoft.com/office/drawing/2014/main" id="{0F544DD2-1FDE-3F78-69AD-33DEB8FC3153}"/>
                </a:ext>
              </a:extLst>
            </p:cNvPr>
            <p:cNvSpPr>
              <a:spLocks noGrp="1" noRot="1" noMove="1" noResize="1" noEditPoints="1" noAdjustHandles="1" noChangeArrowheads="1" noChangeShapeType="1"/>
            </p:cNvSpPr>
            <p:nvPr/>
          </p:nvSpPr>
          <p:spPr>
            <a:xfrm>
              <a:off x="2392998" y="4921046"/>
              <a:ext cx="1224136" cy="29825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Vuoden 2022 ilmanlaadunseuranta</a:t>
              </a:r>
            </a:p>
          </p:txBody>
        </p:sp>
        <p:sp>
          <p:nvSpPr>
            <p:cNvPr id="64" name="Rectangle: Rounded Corners 63">
              <a:extLst>
                <a:ext uri="{FF2B5EF4-FFF2-40B4-BE49-F238E27FC236}">
                  <a16:creationId xmlns:a16="http://schemas.microsoft.com/office/drawing/2014/main" id="{C17213EE-99D2-8EC3-A1E0-794486B85CA4}"/>
                </a:ext>
              </a:extLst>
            </p:cNvPr>
            <p:cNvSpPr>
              <a:spLocks noGrp="1" noRot="1" noMove="1" noResize="1" noEditPoints="1" noAdjustHandles="1" noChangeArrowheads="1" noChangeShapeType="1"/>
            </p:cNvSpPr>
            <p:nvPr/>
          </p:nvSpPr>
          <p:spPr>
            <a:xfrm>
              <a:off x="2373824" y="4281413"/>
              <a:ext cx="1133440" cy="57606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Päästöhyvitykset [aurinkoenergia, hiilinielut, biokaasu ja vety]</a:t>
              </a:r>
            </a:p>
          </p:txBody>
        </p:sp>
      </p:grpSp>
      <p:grpSp>
        <p:nvGrpSpPr>
          <p:cNvPr id="8" name="Group 7">
            <a:extLst>
              <a:ext uri="{FF2B5EF4-FFF2-40B4-BE49-F238E27FC236}">
                <a16:creationId xmlns:a16="http://schemas.microsoft.com/office/drawing/2014/main" id="{17D8D969-F15E-54BE-8BB1-126F3DEE42DC}"/>
              </a:ext>
            </a:extLst>
          </p:cNvPr>
          <p:cNvGrpSpPr>
            <a:grpSpLocks noGrp="1" noUngrp="1" noRot="1" noMove="1" noResize="1"/>
          </p:cNvGrpSpPr>
          <p:nvPr/>
        </p:nvGrpSpPr>
        <p:grpSpPr>
          <a:xfrm>
            <a:off x="6135691" y="3131111"/>
            <a:ext cx="4154122" cy="2962928"/>
            <a:chOff x="6238429" y="3694275"/>
            <a:chExt cx="3545874" cy="2381776"/>
          </a:xfrm>
        </p:grpSpPr>
        <p:sp>
          <p:nvSpPr>
            <p:cNvPr id="42" name="Rectangle 41">
              <a:extLst>
                <a:ext uri="{FF2B5EF4-FFF2-40B4-BE49-F238E27FC236}">
                  <a16:creationId xmlns:a16="http://schemas.microsoft.com/office/drawing/2014/main" id="{17E27552-B5D6-BB7F-BF07-9F9718E544D5}"/>
                </a:ext>
              </a:extLst>
            </p:cNvPr>
            <p:cNvSpPr>
              <a:spLocks noGrp="1" noRot="1" noMove="1" noResize="1" noEditPoints="1" noAdjustHandles="1" noChangeArrowheads="1" noChangeShapeType="1"/>
            </p:cNvSpPr>
            <p:nvPr/>
          </p:nvSpPr>
          <p:spPr>
            <a:xfrm>
              <a:off x="6238429" y="3694275"/>
              <a:ext cx="3545874" cy="2381776"/>
            </a:xfrm>
            <a:prstGeom prst="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0" name="TextBox 9">
              <a:extLst>
                <a:ext uri="{FF2B5EF4-FFF2-40B4-BE49-F238E27FC236}">
                  <a16:creationId xmlns:a16="http://schemas.microsoft.com/office/drawing/2014/main" id="{E41A3BCF-B0E3-44C9-8F43-1603ABA167E7}"/>
                </a:ext>
              </a:extLst>
            </p:cNvPr>
            <p:cNvSpPr txBox="1">
              <a:spLocks noGrp="1" noRot="1" noMove="1" noResize="1" noEditPoints="1" noAdjustHandles="1" noChangeArrowheads="1" noChangeShapeType="1"/>
            </p:cNvSpPr>
            <p:nvPr/>
          </p:nvSpPr>
          <p:spPr>
            <a:xfrm>
              <a:off x="6253035" y="3694275"/>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Uhat/Riskit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62" name="Rectangle: Rounded Corners 61">
              <a:extLst>
                <a:ext uri="{FF2B5EF4-FFF2-40B4-BE49-F238E27FC236}">
                  <a16:creationId xmlns:a16="http://schemas.microsoft.com/office/drawing/2014/main" id="{86AAD818-BB4D-5E39-E179-81CDD40ECCC1}"/>
                </a:ext>
              </a:extLst>
            </p:cNvPr>
            <p:cNvSpPr>
              <a:spLocks noGrp="1" noRot="1" noMove="1" noResize="1" noEditPoints="1" noAdjustHandles="1" noChangeArrowheads="1" noChangeShapeType="1"/>
            </p:cNvSpPr>
            <p:nvPr/>
          </p:nvSpPr>
          <p:spPr>
            <a:xfrm>
              <a:off x="8174537" y="4703079"/>
              <a:ext cx="1470764" cy="71754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Kouluhankkeissa ja kaupungin ”</a:t>
              </a:r>
              <a:r>
                <a:rPr lang="fi-FI" sz="800" i="1" dirty="0">
                  <a:solidFill>
                    <a:schemeClr val="tx2"/>
                  </a:solidFill>
                  <a:latin typeface="Rockwell" panose="02060603020205020403" pitchFamily="18" charset="0"/>
                </a:rPr>
                <a:t>puheista</a:t>
              </a:r>
              <a:r>
                <a:rPr lang="fi-FI" sz="800" dirty="0">
                  <a:solidFill>
                    <a:schemeClr val="tx2"/>
                  </a:solidFill>
                  <a:latin typeface="Rockwell" panose="02060603020205020403" pitchFamily="18" charset="0"/>
                </a:rPr>
                <a:t>” muodostunut ilmastonegatiivisuus kuntalaisten keskuudessa</a:t>
              </a:r>
            </a:p>
          </p:txBody>
        </p:sp>
        <p:sp>
          <p:nvSpPr>
            <p:cNvPr id="63" name="Rectangle: Rounded Corners 62">
              <a:extLst>
                <a:ext uri="{FF2B5EF4-FFF2-40B4-BE49-F238E27FC236}">
                  <a16:creationId xmlns:a16="http://schemas.microsoft.com/office/drawing/2014/main" id="{A4F96176-C364-A0F1-DBC4-717BC3AB727F}"/>
                </a:ext>
              </a:extLst>
            </p:cNvPr>
            <p:cNvSpPr>
              <a:spLocks noGrp="1" noRot="1" noMove="1" noResize="1" noEditPoints="1" noAdjustHandles="1" noChangeArrowheads="1" noChangeShapeType="1"/>
            </p:cNvSpPr>
            <p:nvPr/>
          </p:nvSpPr>
          <p:spPr>
            <a:xfrm>
              <a:off x="6378465" y="5075552"/>
              <a:ext cx="1732171" cy="873728"/>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Resurssipula ja samanaikaisesti kasvavat viranomaisten työmäärät (mm. siirrot ELY-keskuksilta ja tuleva ilmastolaki seurantavelvoitteineen) </a:t>
              </a:r>
            </a:p>
          </p:txBody>
        </p:sp>
        <p:sp>
          <p:nvSpPr>
            <p:cNvPr id="65" name="Rectangle: Rounded Corners 64">
              <a:extLst>
                <a:ext uri="{FF2B5EF4-FFF2-40B4-BE49-F238E27FC236}">
                  <a16:creationId xmlns:a16="http://schemas.microsoft.com/office/drawing/2014/main" id="{E9E3D481-47B5-16F9-FDD1-E0C8B0536668}"/>
                </a:ext>
              </a:extLst>
            </p:cNvPr>
            <p:cNvSpPr>
              <a:spLocks noGrp="1" noRot="1" noMove="1" noResize="1" noEditPoints="1" noAdjustHandles="1" noChangeArrowheads="1" noChangeShapeType="1"/>
            </p:cNvSpPr>
            <p:nvPr/>
          </p:nvSpPr>
          <p:spPr>
            <a:xfrm>
              <a:off x="6373879" y="4200678"/>
              <a:ext cx="1736757" cy="812497"/>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Pienten ja keskisuurten toimijoiden pienet resurssit saattavat ilmetä ulkoa päin tarkasteltuna ”</a:t>
              </a:r>
              <a:r>
                <a:rPr lang="fi-FI" sz="800" i="1" dirty="0">
                  <a:solidFill>
                    <a:schemeClr val="tx2"/>
                  </a:solidFill>
                  <a:latin typeface="Rockwell" panose="02060603020205020403" pitchFamily="18" charset="0"/>
                </a:rPr>
                <a:t>ilmastovälinpitämättömyytenä</a:t>
              </a:r>
              <a:r>
                <a:rPr lang="fi-FI" sz="800" dirty="0">
                  <a:solidFill>
                    <a:schemeClr val="tx2"/>
                  </a:solidFill>
                  <a:latin typeface="Rockwell" panose="02060603020205020403" pitchFamily="18" charset="0"/>
                </a:rPr>
                <a:t>”</a:t>
              </a:r>
            </a:p>
          </p:txBody>
        </p:sp>
        <p:sp>
          <p:nvSpPr>
            <p:cNvPr id="66" name="Rectangle: Rounded Corners 65">
              <a:extLst>
                <a:ext uri="{FF2B5EF4-FFF2-40B4-BE49-F238E27FC236}">
                  <a16:creationId xmlns:a16="http://schemas.microsoft.com/office/drawing/2014/main" id="{DDEB531F-8EB3-F6FD-2E86-1DB60385D2DE}"/>
                </a:ext>
              </a:extLst>
            </p:cNvPr>
            <p:cNvSpPr>
              <a:spLocks noGrp="1" noRot="1" noMove="1" noResize="1" noEditPoints="1" noAdjustHandles="1" noChangeArrowheads="1" noChangeShapeType="1"/>
            </p:cNvSpPr>
            <p:nvPr/>
          </p:nvSpPr>
          <p:spPr>
            <a:xfrm>
              <a:off x="8174537" y="4226564"/>
              <a:ext cx="1368152" cy="38771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Vesistöpainotteisuus</a:t>
              </a:r>
            </a:p>
            <a:p>
              <a:pPr algn="ctr"/>
              <a:r>
                <a:rPr lang="fi-FI" sz="800" dirty="0">
                  <a:solidFill>
                    <a:schemeClr val="tx2"/>
                  </a:solidFill>
                  <a:latin typeface="Rockwell" panose="02060603020205020403" pitchFamily="18" charset="0"/>
                </a:rPr>
                <a:t>[pinta- ja pohjavedet]</a:t>
              </a:r>
            </a:p>
          </p:txBody>
        </p:sp>
        <p:sp>
          <p:nvSpPr>
            <p:cNvPr id="67" name="Rectangle: Rounded Corners 66">
              <a:extLst>
                <a:ext uri="{FF2B5EF4-FFF2-40B4-BE49-F238E27FC236}">
                  <a16:creationId xmlns:a16="http://schemas.microsoft.com/office/drawing/2014/main" id="{C01266FD-FE12-DC93-C4DC-49A257FE77C6}"/>
                </a:ext>
              </a:extLst>
            </p:cNvPr>
            <p:cNvSpPr>
              <a:spLocks noGrp="1" noRot="1" noMove="1" noResize="1" noEditPoints="1" noAdjustHandles="1" noChangeArrowheads="1" noChangeShapeType="1"/>
            </p:cNvSpPr>
            <p:nvPr/>
          </p:nvSpPr>
          <p:spPr>
            <a:xfrm>
              <a:off x="7337399" y="3769754"/>
              <a:ext cx="1674276" cy="35544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tx2"/>
                  </a:solidFill>
                  <a:latin typeface="Rockwell" panose="02060603020205020403" pitchFamily="18" charset="0"/>
                </a:rPr>
                <a:t>Vesistöpainotteisuus [Ilmastonmuutos ja tulvariskit]</a:t>
              </a:r>
            </a:p>
          </p:txBody>
        </p:sp>
      </p:grpSp>
    </p:spTree>
    <p:extLst>
      <p:ext uri="{BB962C8B-B14F-4D97-AF65-F5344CB8AC3E}">
        <p14:creationId xmlns:p14="http://schemas.microsoft.com/office/powerpoint/2010/main" val="37073876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10" hidden="1">
            <a:extLst>
              <a:ext uri="{FF2B5EF4-FFF2-40B4-BE49-F238E27FC236}">
                <a16:creationId xmlns:a16="http://schemas.microsoft.com/office/drawing/2014/main" id="{47D89487-7DBA-4833-811F-12AC24806282}"/>
              </a:ext>
            </a:extLst>
          </p:cNvPr>
          <p:cNvGraphicFramePr>
            <a:graphicFrameLocks noChangeAspect="1"/>
          </p:cNvGraphicFramePr>
          <p:nvPr>
            <p:custDataLst>
              <p:tags r:id="rId1"/>
            </p:custDataLst>
            <p:extLst>
              <p:ext uri="{D42A27DB-BD31-4B8C-83A1-F6EECF244321}">
                <p14:modId xmlns:p14="http://schemas.microsoft.com/office/powerpoint/2010/main" val="31759278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1" name="Object 10" hidden="1">
                        <a:extLst>
                          <a:ext uri="{FF2B5EF4-FFF2-40B4-BE49-F238E27FC236}">
                            <a16:creationId xmlns:a16="http://schemas.microsoft.com/office/drawing/2014/main" id="{47D89487-7DBA-4833-811F-12AC2480628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Box 1">
            <a:extLst>
              <a:ext uri="{FF2B5EF4-FFF2-40B4-BE49-F238E27FC236}">
                <a16:creationId xmlns:a16="http://schemas.microsoft.com/office/drawing/2014/main" id="{95EAEB34-80B8-486D-9428-93C530B1DDF4}"/>
              </a:ext>
            </a:extLst>
          </p:cNvPr>
          <p:cNvSpPr txBox="1"/>
          <p:nvPr/>
        </p:nvSpPr>
        <p:spPr>
          <a:xfrm>
            <a:off x="405780" y="404664"/>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4" name="TextBox 3">
            <a:extLst>
              <a:ext uri="{FF2B5EF4-FFF2-40B4-BE49-F238E27FC236}">
                <a16:creationId xmlns:a16="http://schemas.microsoft.com/office/drawing/2014/main" id="{49D48E95-D010-4833-8FAC-932FF31F429E}"/>
              </a:ext>
            </a:extLst>
          </p:cNvPr>
          <p:cNvSpPr txBox="1"/>
          <p:nvPr/>
        </p:nvSpPr>
        <p:spPr>
          <a:xfrm>
            <a:off x="6462839" y="1196752"/>
            <a:ext cx="5167533" cy="4814588"/>
          </a:xfrm>
          <a:prstGeom prst="rect">
            <a:avLst/>
          </a:prstGeom>
          <a:noFill/>
        </p:spPr>
        <p:txBody>
          <a:bodyPr wrap="square">
            <a:spAutoFit/>
          </a:bodyPr>
          <a:lstStyle/>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16.05.2022 Heinolan valtuusto tekee päätöksen päivitetystä strategiasta.</a:t>
            </a:r>
          </a:p>
          <a:p>
            <a:pPr marL="171450" indent="-171450">
              <a:lnSpc>
                <a:spcPct val="150000"/>
              </a:lnSpc>
              <a:buFont typeface="Arial" panose="020B0604020202020204" pitchFamily="34" charset="0"/>
              <a:buChar char="•"/>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Suomen ilmastopaneelin puheenjohtaja Markku Ollikainen nosti esille ”</a:t>
            </a:r>
            <a:r>
              <a:rPr lang="fi-FI" sz="1050" i="1" dirty="0">
                <a:solidFill>
                  <a:schemeClr val="tx2"/>
                </a:solidFill>
                <a:latin typeface="Gill Sans Nova" panose="020B0602020104020203" pitchFamily="34" charset="0"/>
                <a:ea typeface="Lato" panose="020F0502020204030203" pitchFamily="34" charset="0"/>
                <a:cs typeface="Lato" panose="020F0502020204030203" pitchFamily="34" charset="0"/>
              </a:rPr>
              <a:t>Ilmastokriisi- ja luontokatoinfo 2 : Ilmastopolitiikan tilannekatsaus</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 [10.02.22] tapahtumassa, että on selvää kuinka fossiilisten päästöjen leikkauksilla meille syntyy vielä ”vähennyksiä” kulkiessamme kohti sitä vuotta 2030, mutta entäpä siitä eteenpäin? Ollikainen esitti näkemyksenään tuon aikaisten muutosvoimien suhteen, että vety- ja kiertotalous sekä uudet ruokatuotannon muodot ovat kolme mahdollisesti keskeisintä tekijää v. 2030 alkaen päästövähennysten parissa.</a:t>
            </a:r>
          </a:p>
          <a:p>
            <a:pPr marL="171450" indent="-171450">
              <a:lnSpc>
                <a:spcPct val="150000"/>
              </a:lnSpc>
              <a:buFont typeface="Arial" panose="020B0604020202020204" pitchFamily="34" charset="0"/>
              <a:buChar char="•"/>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Emma Kari puolestaan toi esille tuolla edellä mainitussa tapahtumassa, että hiilineutraalius tavoite vuoteen 2035 mentäessä päätettiinkin nyt sitten muuttaa yhden hallituksen tavoitteen asemasta tuon yhden hallituksen päätöksen pohjalta kiinteästi koko Suomen tavoitteeksi.</a:t>
            </a:r>
          </a:p>
          <a:p>
            <a:pPr marL="171450" indent="-171450">
              <a:lnSpc>
                <a:spcPct val="150000"/>
              </a:lnSpc>
              <a:buFont typeface="Arial" panose="020B0604020202020204" pitchFamily="34" charset="0"/>
              <a:buChar char="•"/>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50" b="1" u="sng" dirty="0">
                <a:solidFill>
                  <a:schemeClr val="tx2"/>
                </a:solidFill>
                <a:latin typeface="Gill Sans Nova" panose="020B0602020104020203" pitchFamily="34" charset="0"/>
                <a:ea typeface="Lato" panose="020F0502020204030203" pitchFamily="34" charset="0"/>
                <a:cs typeface="Lato" panose="020F0502020204030203" pitchFamily="34" charset="0"/>
              </a:rPr>
              <a:t>Kaikki kolmesta ilmastosuunnitelmistamme ovat valmistumassa nyt kevään 2022 aikana nykyisen aikataulun perusteella, mikäli ei ilmene viivästyksiä:</a:t>
            </a:r>
            <a:endParaRPr lang="fi-FI" sz="1050" b="1" u="sng"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Kaisu [Taakanjakosektori, ESR]</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Ilmasto- ja energiastrategia [Päästökauppasektori, ETS]</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Maankäyttösektorin ilmastosuunnitelma [Maat ja metsät, LULUCF]</a:t>
            </a: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pic>
        <p:nvPicPr>
          <p:cNvPr id="6" name="Picture 5" descr="Text&#10;&#10;Description automatically generated">
            <a:extLst>
              <a:ext uri="{FF2B5EF4-FFF2-40B4-BE49-F238E27FC236}">
                <a16:creationId xmlns:a16="http://schemas.microsoft.com/office/drawing/2014/main" id="{DDA75F4B-3A35-4653-9D4C-4AAE66D3ECD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47731" y="4336788"/>
            <a:ext cx="3924180" cy="2332572"/>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8" name="TextBox 7">
            <a:extLst>
              <a:ext uri="{FF2B5EF4-FFF2-40B4-BE49-F238E27FC236}">
                <a16:creationId xmlns:a16="http://schemas.microsoft.com/office/drawing/2014/main" id="{FA5E8036-8367-4640-9E25-107ECA6DED50}"/>
              </a:ext>
            </a:extLst>
          </p:cNvPr>
          <p:cNvSpPr txBox="1"/>
          <p:nvPr/>
        </p:nvSpPr>
        <p:spPr>
          <a:xfrm>
            <a:off x="295631" y="3213132"/>
            <a:ext cx="5400600" cy="1038361"/>
          </a:xfrm>
          <a:prstGeom prst="rect">
            <a:avLst/>
          </a:prstGeom>
          <a:noFill/>
        </p:spPr>
        <p:txBody>
          <a:bodyPr wrap="square">
            <a:spAutoFit/>
          </a:bodyPr>
          <a:lstStyle/>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rPr>
              <a:t>(Kuvassa tekstin alapuolella:)</a:t>
            </a: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Kari kertoi myös, että ympäristöministeriö aikoo tehdä esityksen kehysriiheen vauhdittaakseen murrosta myös pienituloisten osilta kohti vihreämpää energiajärjestelmää, joilla ei muuten ole ollut rahallisesti mahdollisuuksia lähteä tekemään puhtaan energian investointeja.</a:t>
            </a:r>
            <a:endParaRPr lang="fi-FI" sz="140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14" name="TextBox 13">
            <a:extLst>
              <a:ext uri="{FF2B5EF4-FFF2-40B4-BE49-F238E27FC236}">
                <a16:creationId xmlns:a16="http://schemas.microsoft.com/office/drawing/2014/main" id="{0739B2F7-203A-40ED-B583-5DBDD7CFF659}"/>
              </a:ext>
            </a:extLst>
          </p:cNvPr>
          <p:cNvSpPr txBox="1"/>
          <p:nvPr/>
        </p:nvSpPr>
        <p:spPr>
          <a:xfrm>
            <a:off x="336859" y="1289206"/>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9" name="Group 8">
            <a:extLst>
              <a:ext uri="{FF2B5EF4-FFF2-40B4-BE49-F238E27FC236}">
                <a16:creationId xmlns:a16="http://schemas.microsoft.com/office/drawing/2014/main" id="{3EA545F1-6DC0-4908-AEE2-90FB5AD5C673}"/>
              </a:ext>
            </a:extLst>
          </p:cNvPr>
          <p:cNvGrpSpPr/>
          <p:nvPr/>
        </p:nvGrpSpPr>
        <p:grpSpPr>
          <a:xfrm>
            <a:off x="10702925" y="148364"/>
            <a:ext cx="1038645" cy="313490"/>
            <a:chOff x="8991352" y="1613653"/>
            <a:chExt cx="1272436" cy="385498"/>
          </a:xfrm>
        </p:grpSpPr>
        <p:sp>
          <p:nvSpPr>
            <p:cNvPr id="10" name="Rectangle: Rounded Corners 9">
              <a:extLst>
                <a:ext uri="{FF2B5EF4-FFF2-40B4-BE49-F238E27FC236}">
                  <a16:creationId xmlns:a16="http://schemas.microsoft.com/office/drawing/2014/main" id="{98A41A6A-1926-4E6E-BD5F-4E3BE3B2EF7F}"/>
                </a:ext>
              </a:extLst>
            </p:cNvPr>
            <p:cNvSpPr/>
            <p:nvPr/>
          </p:nvSpPr>
          <p:spPr>
            <a:xfrm>
              <a:off x="8991352" y="1613653"/>
              <a:ext cx="127243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For Sale with solid fill">
              <a:hlinkClick r:id="rId6" action="ppaction://hlinksldjump"/>
              <a:extLst>
                <a:ext uri="{FF2B5EF4-FFF2-40B4-BE49-F238E27FC236}">
                  <a16:creationId xmlns:a16="http://schemas.microsoft.com/office/drawing/2014/main" id="{F10A7C8F-64B9-4905-AA8C-929298F7FE1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44921" y="1613653"/>
              <a:ext cx="385192" cy="385192"/>
            </a:xfrm>
            <a:prstGeom prst="rect">
              <a:avLst/>
            </a:prstGeom>
          </p:spPr>
        </p:pic>
        <p:pic>
          <p:nvPicPr>
            <p:cNvPr id="13" name="Graphic 12" descr="Back with solid fill">
              <a:hlinkClick r:id="rId9" action="ppaction://hlinksldjump"/>
              <a:extLst>
                <a:ext uri="{FF2B5EF4-FFF2-40B4-BE49-F238E27FC236}">
                  <a16:creationId xmlns:a16="http://schemas.microsoft.com/office/drawing/2014/main" id="{D072F05E-0A4C-4891-8E3E-14925370A225}"/>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285574872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5EAEB34-80B8-486D-9428-93C530B1DDF4}"/>
              </a:ext>
            </a:extLst>
          </p:cNvPr>
          <p:cNvSpPr txBox="1"/>
          <p:nvPr/>
        </p:nvSpPr>
        <p:spPr>
          <a:xfrm>
            <a:off x="405780" y="404664"/>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10" name="TextBox 9">
            <a:extLst>
              <a:ext uri="{FF2B5EF4-FFF2-40B4-BE49-F238E27FC236}">
                <a16:creationId xmlns:a16="http://schemas.microsoft.com/office/drawing/2014/main" id="{901BB452-65D6-4917-B741-186C628678FB}"/>
              </a:ext>
            </a:extLst>
          </p:cNvPr>
          <p:cNvSpPr txBox="1"/>
          <p:nvPr/>
        </p:nvSpPr>
        <p:spPr>
          <a:xfrm>
            <a:off x="7133057" y="4005064"/>
            <a:ext cx="4608512" cy="1843646"/>
          </a:xfrm>
          <a:prstGeom prst="rect">
            <a:avLst/>
          </a:prstGeom>
          <a:noFill/>
        </p:spPr>
        <p:txBody>
          <a:bodyPr wrap="square">
            <a:spAutoFit/>
          </a:bodyPr>
          <a:lstStyle/>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Liikenteen osilta valmisteluja on jatkettu kansallisen liikenteen päästökaupan sekä kilometripohjaisen liikenneveromallin parissa, mikäli muut kansalliset toimet ja EU-tason ratkaisut yhdessä eivät lopulta riitäkään tavoitteeseen.</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4/2022 käsitellään biokaasuohjelma: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V.</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2030 </a:t>
            </a: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tuotantokapasiteetti</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nostetaan </a:t>
            </a: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4 TWh</a:t>
            </a:r>
          </a:p>
        </p:txBody>
      </p:sp>
      <p:sp>
        <p:nvSpPr>
          <p:cNvPr id="8" name="TextBox 7">
            <a:extLst>
              <a:ext uri="{FF2B5EF4-FFF2-40B4-BE49-F238E27FC236}">
                <a16:creationId xmlns:a16="http://schemas.microsoft.com/office/drawing/2014/main" id="{1B84E0BD-DA87-4756-A889-769681381B56}"/>
              </a:ext>
            </a:extLst>
          </p:cNvPr>
          <p:cNvSpPr txBox="1"/>
          <p:nvPr/>
        </p:nvSpPr>
        <p:spPr>
          <a:xfrm>
            <a:off x="405780" y="3501008"/>
            <a:ext cx="6190630" cy="2859309"/>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0"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Hyvin merkittävänä muutoksena etenkin julkisen sektorin kannalta tulee olemaan syksylle 2022 aikataulutettu ilmastolakiin tehtävä kirjaus:</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a:t>
            </a: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Julkiselta sektorilta jatkossa velvoitettava ilmastosuunnitelma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Kansallinen ilmastonmuutokseen sopeutumissuunnitelma  päivitetään keväällä 2022.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a:t>
            </a: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Päivitetyllä suunnitelmalla tullaan jatkamaan sitten sinne vuoteen 2030 asti</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1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Ilmastokriisi- ja luontokatoinfo 3:ssa esiteltiin </a:t>
            </a: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RMC-indikaattori</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Varmistetaan ettei Suomi kuluttaisi luonnonvaroja v. 2035 enempää kuin v. 2015</a:t>
            </a:r>
          </a:p>
        </p:txBody>
      </p:sp>
      <p:sp>
        <p:nvSpPr>
          <p:cNvPr id="12" name="TextBox 11">
            <a:extLst>
              <a:ext uri="{FF2B5EF4-FFF2-40B4-BE49-F238E27FC236}">
                <a16:creationId xmlns:a16="http://schemas.microsoft.com/office/drawing/2014/main" id="{023686EF-A224-4D27-831D-79BAB713A8A4}"/>
              </a:ext>
            </a:extLst>
          </p:cNvPr>
          <p:cNvSpPr txBox="1"/>
          <p:nvPr/>
        </p:nvSpPr>
        <p:spPr>
          <a:xfrm>
            <a:off x="6526460" y="1141716"/>
            <a:ext cx="5565085" cy="2351478"/>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Tulossa valtioneuvoston periaatepäätös kotimaisista ja vähähiilisistä hankinnoista</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Päätös asettaa julkisille hankinnoille päästövähennystavoitteen, jonka 	toteutumista seurataan</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Toimilla varmistellaan</a:t>
            </a:r>
            <a:r>
              <a:rPr lang="fi-FI" sz="11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että kuntien ja kulutuksen toimille 		laskettu </a:t>
            </a: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0,4 Mt </a:t>
            </a:r>
            <a:r>
              <a:rPr lang="fi-FI" sz="11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päästövähennys toteutuu</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Maataloussektorin päästövähennystavoite nostetaan: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0,4 Mt </a:t>
            </a: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t>
            </a: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 0,6 Mt</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15" name="TextBox 14">
            <a:extLst>
              <a:ext uri="{FF2B5EF4-FFF2-40B4-BE49-F238E27FC236}">
                <a16:creationId xmlns:a16="http://schemas.microsoft.com/office/drawing/2014/main" id="{3B413200-F346-4A69-AAAD-F99F13B5F047}"/>
              </a:ext>
            </a:extLst>
          </p:cNvPr>
          <p:cNvSpPr txBox="1"/>
          <p:nvPr/>
        </p:nvSpPr>
        <p:spPr>
          <a:xfrm>
            <a:off x="336859" y="1289206"/>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7" name="Group 6">
            <a:extLst>
              <a:ext uri="{FF2B5EF4-FFF2-40B4-BE49-F238E27FC236}">
                <a16:creationId xmlns:a16="http://schemas.microsoft.com/office/drawing/2014/main" id="{549FDA4C-F228-4326-BC4C-DC56E548B115}"/>
              </a:ext>
            </a:extLst>
          </p:cNvPr>
          <p:cNvGrpSpPr/>
          <p:nvPr/>
        </p:nvGrpSpPr>
        <p:grpSpPr>
          <a:xfrm>
            <a:off x="10229401" y="148364"/>
            <a:ext cx="1512168" cy="313490"/>
            <a:chOff x="8411244" y="1613653"/>
            <a:chExt cx="1852546" cy="385498"/>
          </a:xfrm>
        </p:grpSpPr>
        <p:sp>
          <p:nvSpPr>
            <p:cNvPr id="9" name="Rectangle: Rounded Corners 8">
              <a:extLst>
                <a:ext uri="{FF2B5EF4-FFF2-40B4-BE49-F238E27FC236}">
                  <a16:creationId xmlns:a16="http://schemas.microsoft.com/office/drawing/2014/main" id="{E05E26F1-3775-44BC-AFF1-B35283C0E9D7}"/>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For Sale with solid fill">
              <a:hlinkClick r:id="rId2" action="ppaction://hlinksldjump"/>
              <a:extLst>
                <a:ext uri="{FF2B5EF4-FFF2-40B4-BE49-F238E27FC236}">
                  <a16:creationId xmlns:a16="http://schemas.microsoft.com/office/drawing/2014/main" id="{81EB4509-BD56-41C5-8D2B-F73610FF7AFE}"/>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pic>
          <p:nvPicPr>
            <p:cNvPr id="13" name="Graphic 12" descr="Back with solid fill">
              <a:hlinkClick r:id="rId5" action="ppaction://hlinksldjump"/>
              <a:extLst>
                <a:ext uri="{FF2B5EF4-FFF2-40B4-BE49-F238E27FC236}">
                  <a16:creationId xmlns:a16="http://schemas.microsoft.com/office/drawing/2014/main" id="{3DB26945-48BE-4166-808F-FF00E7FC7A1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66820" y="1613958"/>
              <a:ext cx="385193" cy="385193"/>
            </a:xfrm>
            <a:prstGeom prst="rect">
              <a:avLst/>
            </a:prstGeom>
          </p:spPr>
        </p:pic>
        <p:pic>
          <p:nvPicPr>
            <p:cNvPr id="14" name="Graphic 13" descr="Back with solid fill">
              <a:hlinkClick r:id="rId8" action="ppaction://hlinksldjump"/>
              <a:extLst>
                <a:ext uri="{FF2B5EF4-FFF2-40B4-BE49-F238E27FC236}">
                  <a16:creationId xmlns:a16="http://schemas.microsoft.com/office/drawing/2014/main" id="{3AC1CD34-94A1-4B5F-93B9-3DB90208ECC8}"/>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78532869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5EAEB34-80B8-486D-9428-93C530B1DDF4}"/>
              </a:ext>
            </a:extLst>
          </p:cNvPr>
          <p:cNvSpPr txBox="1"/>
          <p:nvPr/>
        </p:nvSpPr>
        <p:spPr>
          <a:xfrm>
            <a:off x="405780" y="404664"/>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10" name="TextBox 9">
            <a:extLst>
              <a:ext uri="{FF2B5EF4-FFF2-40B4-BE49-F238E27FC236}">
                <a16:creationId xmlns:a16="http://schemas.microsoft.com/office/drawing/2014/main" id="{901BB452-65D6-4917-B741-186C628678FB}"/>
              </a:ext>
            </a:extLst>
          </p:cNvPr>
          <p:cNvSpPr txBox="1"/>
          <p:nvPr/>
        </p:nvSpPr>
        <p:spPr>
          <a:xfrm>
            <a:off x="6958508" y="751536"/>
            <a:ext cx="4608512" cy="5354927"/>
          </a:xfrm>
          <a:prstGeom prst="rect">
            <a:avLst/>
          </a:prstGeom>
          <a:noFill/>
        </p:spPr>
        <p:txBody>
          <a:bodyPr wrap="square">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Uusi rakentamislaki</a:t>
            </a: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Eduskunnan käsittelyyn:</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Syksyllä (2022)</a:t>
            </a: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Tavoite:</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Tehostaa kestävää rakentamista</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Sujuvoittaa rakentamista</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Edistää rakentamisen digitalisaatiota</a:t>
            </a: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Esitys sisältö:</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Velvoitteita rakennusten vähähiilisyyteen ja elinkaareen</a:t>
            </a:r>
          </a:p>
          <a:p>
            <a:pPr marL="628650" lvl="1"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Ts. päästövähennys ja materiaalitehokkuus</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Rakennuslupaprosessi yksinkertaistuu:</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Jatkossa rakennuslupa, toimenpidelupa ja toimenpideilmoitus muodostavat yhden rakentamisluvan, joka korvaa nuo kolme vanhaa</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Yksivaiheinen rakentamislupamenettely pystyisi tulkitsemaan yhdellä kertaa sekä sijainnin, että toteutuksen edellytykset</a:t>
            </a: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Rakentamisen lupakynnystä halutaan nostaa:</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Esimerkiksi alle 30 m</a:t>
            </a:r>
            <a:r>
              <a:rPr lang="fi-FI" sz="1000" baseline="30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2</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saunan pystyisi rakentamaan ilman rakennuslupaa</a:t>
            </a:r>
          </a:p>
        </p:txBody>
      </p:sp>
      <p:sp>
        <p:nvSpPr>
          <p:cNvPr id="7" name="TextBox 6">
            <a:extLst>
              <a:ext uri="{FF2B5EF4-FFF2-40B4-BE49-F238E27FC236}">
                <a16:creationId xmlns:a16="http://schemas.microsoft.com/office/drawing/2014/main" id="{6879AD59-E28B-4559-9635-0CABBC856F27}"/>
              </a:ext>
            </a:extLst>
          </p:cNvPr>
          <p:cNvSpPr txBox="1"/>
          <p:nvPr/>
        </p:nvSpPr>
        <p:spPr>
          <a:xfrm>
            <a:off x="336859" y="1289206"/>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5" name="Group 4">
            <a:extLst>
              <a:ext uri="{FF2B5EF4-FFF2-40B4-BE49-F238E27FC236}">
                <a16:creationId xmlns:a16="http://schemas.microsoft.com/office/drawing/2014/main" id="{9EDDDC8E-B179-4FB2-A561-DF2BE07E3272}"/>
              </a:ext>
            </a:extLst>
          </p:cNvPr>
          <p:cNvGrpSpPr/>
          <p:nvPr/>
        </p:nvGrpSpPr>
        <p:grpSpPr>
          <a:xfrm>
            <a:off x="10229401" y="148364"/>
            <a:ext cx="1512168" cy="313490"/>
            <a:chOff x="8411244" y="1613653"/>
            <a:chExt cx="1852546" cy="385498"/>
          </a:xfrm>
        </p:grpSpPr>
        <p:sp>
          <p:nvSpPr>
            <p:cNvPr id="6" name="Rectangle: Rounded Corners 5">
              <a:extLst>
                <a:ext uri="{FF2B5EF4-FFF2-40B4-BE49-F238E27FC236}">
                  <a16:creationId xmlns:a16="http://schemas.microsoft.com/office/drawing/2014/main" id="{2BF7324B-857C-4E6C-897B-854B92F4354C}"/>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For Sale with solid fill">
              <a:hlinkClick r:id="rId2" action="ppaction://hlinksldjump"/>
              <a:extLst>
                <a:ext uri="{FF2B5EF4-FFF2-40B4-BE49-F238E27FC236}">
                  <a16:creationId xmlns:a16="http://schemas.microsoft.com/office/drawing/2014/main" id="{E0D6EE6E-9957-49C7-9C7B-459CDC1CF169}"/>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pic>
          <p:nvPicPr>
            <p:cNvPr id="9" name="Graphic 8" descr="Back with solid fill">
              <a:hlinkClick r:id="rId5" action="ppaction://hlinksldjump"/>
              <a:extLst>
                <a:ext uri="{FF2B5EF4-FFF2-40B4-BE49-F238E27FC236}">
                  <a16:creationId xmlns:a16="http://schemas.microsoft.com/office/drawing/2014/main" id="{04224F17-5401-4215-B25F-6AB2EF7369EB}"/>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66820" y="1613958"/>
              <a:ext cx="385193" cy="385193"/>
            </a:xfrm>
            <a:prstGeom prst="rect">
              <a:avLst/>
            </a:prstGeom>
          </p:spPr>
        </p:pic>
        <p:pic>
          <p:nvPicPr>
            <p:cNvPr id="11" name="Graphic 10" descr="Back with solid fill">
              <a:hlinkClick r:id="rId8" action="ppaction://hlinksldjump"/>
              <a:extLst>
                <a:ext uri="{FF2B5EF4-FFF2-40B4-BE49-F238E27FC236}">
                  <a16:creationId xmlns:a16="http://schemas.microsoft.com/office/drawing/2014/main" id="{DC4B3EC7-CFF1-4C2E-B1B8-FEAFAE6EE87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48491949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332656"/>
            <a:ext cx="10441160"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Rakennetun ympäristön tietojärjestelmä (RYTJ)</a:t>
            </a:r>
          </a:p>
        </p:txBody>
      </p:sp>
      <p:sp>
        <p:nvSpPr>
          <p:cNvPr id="8" name="TextBox 7">
            <a:extLst>
              <a:ext uri="{FF2B5EF4-FFF2-40B4-BE49-F238E27FC236}">
                <a16:creationId xmlns:a16="http://schemas.microsoft.com/office/drawing/2014/main" id="{4284E7F1-A5CD-4630-861E-9542FAEACA88}"/>
              </a:ext>
            </a:extLst>
          </p:cNvPr>
          <p:cNvSpPr txBox="1"/>
          <p:nvPr/>
        </p:nvSpPr>
        <p:spPr>
          <a:xfrm>
            <a:off x="621804" y="1340768"/>
            <a:ext cx="4392488" cy="523605"/>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000" b="0" i="0" u="none" strike="noStrike" kern="1200" cap="none" spc="0" normalizeH="0" baseline="0" noProof="0" dirty="0">
                <a:ln>
                  <a:noFill/>
                </a:ln>
                <a:solidFill>
                  <a:schemeClr val="tx2"/>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Tietokanta maankäytön ja rakentamisen datalle, josta niitä voidaan jatkossa tarkastella sekä jakaa (= Rakennetun ympäristön tietokanta).</a:t>
            </a:r>
          </a:p>
        </p:txBody>
      </p:sp>
      <p:sp>
        <p:nvSpPr>
          <p:cNvPr id="6" name="TextBox 5">
            <a:extLst>
              <a:ext uri="{FF2B5EF4-FFF2-40B4-BE49-F238E27FC236}">
                <a16:creationId xmlns:a16="http://schemas.microsoft.com/office/drawing/2014/main" id="{4C1796E7-52D7-408A-B4F0-B98DB0D71746}"/>
              </a:ext>
            </a:extLst>
          </p:cNvPr>
          <p:cNvSpPr txBox="1"/>
          <p:nvPr/>
        </p:nvSpPr>
        <p:spPr>
          <a:xfrm>
            <a:off x="5230316" y="1838740"/>
            <a:ext cx="6093302" cy="4732770"/>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Käyttöönotto: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 2024</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Keskeisin idea: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Tulevaisuudessa rakennetun ympäristön data saadaan käyttöön yhdestä paikasta ja yhteneväisessä muodossa. Toisin sanoen, yhteisesti sovitun data-alustan rinnalla sovitaan myös yhteisesti muoto, jossa dataa koostetaan alustalle, kuten myös dataa koskevat merkitykset, jotta sen tulkinta olisi myös kaikille yhden mukaista. Lisäksi käyttöön otetaan kansainväliset standardit.</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Käyttäjät: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Erityisesti kunnat ja valtion viranomaiset. Kiinteistöjen omistajat (yksityiset ja yritykset) ja asukkaat, jotka ovat kiinnostuneita seuraamaan kaavoitusta asuinpaikkakunnallaan tai vapaa-ajan asutuksen paikkakunnalla.</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Hyödyt: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Valtaosa datasta tulee kuntien kaavoitus- ja lupatoiminnoilta, jotka näin ollen jatkossa integroituvat myös muihin järjestelmiin automaattisesti. Tietokanta sujuvoittaa kiinteistöverotusta, nopeuttaa pelastuslaitoksen toimintoja sekä tarjoaa paremmat edellytykset laadukkaille selvityksille rakentamisessa ja maankäytössä.</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Käyttäjälähtöisesti tärkein tavoite: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Käyttäjän tarvitsemaa tietoa tarjotaan aikaisempaa käytettävämmässä muodossa ja helpommin saavutettavana.</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Muutos: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Tulee olemaan valtava. Käsittää niin tekniset järjestelmät kuin myös ajattelutavan sen suhteen, kuinka dataa hallinnoidaan, käytetään ja tuotetaan tulevaisuudessa. Syntyy yhteinen järjestelmä, jolle voidaan koostaa ja kehittää yhteensopivaa rakennetun ympäristön ”</a:t>
            </a:r>
            <a:r>
              <a:rPr lang="fi-FI" sz="1000" i="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tietopääomaa</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tietoturvallisin keinoin. </a:t>
            </a:r>
          </a:p>
        </p:txBody>
      </p:sp>
      <p:grpSp>
        <p:nvGrpSpPr>
          <p:cNvPr id="9" name="Group 8">
            <a:extLst>
              <a:ext uri="{FF2B5EF4-FFF2-40B4-BE49-F238E27FC236}">
                <a16:creationId xmlns:a16="http://schemas.microsoft.com/office/drawing/2014/main" id="{BB144D1E-6310-4B0B-9A7B-DCE2D6F1502B}"/>
              </a:ext>
            </a:extLst>
          </p:cNvPr>
          <p:cNvGrpSpPr/>
          <p:nvPr/>
        </p:nvGrpSpPr>
        <p:grpSpPr>
          <a:xfrm>
            <a:off x="10229401" y="148364"/>
            <a:ext cx="1512168" cy="313490"/>
            <a:chOff x="8411244" y="1613653"/>
            <a:chExt cx="1852546" cy="385498"/>
          </a:xfrm>
        </p:grpSpPr>
        <p:sp>
          <p:nvSpPr>
            <p:cNvPr id="10" name="Rectangle: Rounded Corners 9">
              <a:extLst>
                <a:ext uri="{FF2B5EF4-FFF2-40B4-BE49-F238E27FC236}">
                  <a16:creationId xmlns:a16="http://schemas.microsoft.com/office/drawing/2014/main" id="{6E9F05EB-9321-4D20-9D84-CDDB3996B92C}"/>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For Sale with solid fill">
              <a:hlinkClick r:id="rId5" action="ppaction://hlinksldjump"/>
              <a:extLst>
                <a:ext uri="{FF2B5EF4-FFF2-40B4-BE49-F238E27FC236}">
                  <a16:creationId xmlns:a16="http://schemas.microsoft.com/office/drawing/2014/main" id="{23FE4CA7-918B-4791-B6ED-604A452DBF1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44921" y="1613653"/>
              <a:ext cx="385192" cy="385192"/>
            </a:xfrm>
            <a:prstGeom prst="rect">
              <a:avLst/>
            </a:prstGeom>
          </p:spPr>
        </p:pic>
        <p:pic>
          <p:nvPicPr>
            <p:cNvPr id="12" name="Graphic 11" descr="Back with solid fill">
              <a:hlinkClick r:id="rId8" action="ppaction://hlinksldjump"/>
              <a:extLst>
                <a:ext uri="{FF2B5EF4-FFF2-40B4-BE49-F238E27FC236}">
                  <a16:creationId xmlns:a16="http://schemas.microsoft.com/office/drawing/2014/main" id="{467F1F6A-28CF-412F-AF46-EA1C245D88A3}"/>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66820" y="1613958"/>
              <a:ext cx="385193" cy="385193"/>
            </a:xfrm>
            <a:prstGeom prst="rect">
              <a:avLst/>
            </a:prstGeom>
          </p:spPr>
        </p:pic>
        <p:pic>
          <p:nvPicPr>
            <p:cNvPr id="13" name="Graphic 12" descr="Back with solid fill">
              <a:hlinkClick r:id="rId11" action="ppaction://hlinksldjump"/>
              <a:extLst>
                <a:ext uri="{FF2B5EF4-FFF2-40B4-BE49-F238E27FC236}">
                  <a16:creationId xmlns:a16="http://schemas.microsoft.com/office/drawing/2014/main" id="{AC52ECAE-E508-4F40-B553-BB2F59435E5D}"/>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12174366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2" name="Group 1">
            <a:extLst>
              <a:ext uri="{FF2B5EF4-FFF2-40B4-BE49-F238E27FC236}">
                <a16:creationId xmlns:a16="http://schemas.microsoft.com/office/drawing/2014/main" id="{1B4578D0-1AD2-47CD-83AB-827048310C94}"/>
              </a:ext>
            </a:extLst>
          </p:cNvPr>
          <p:cNvGrpSpPr/>
          <p:nvPr/>
        </p:nvGrpSpPr>
        <p:grpSpPr>
          <a:xfrm>
            <a:off x="333772" y="332656"/>
            <a:ext cx="3744416" cy="2642673"/>
            <a:chOff x="333772" y="332656"/>
            <a:chExt cx="3744416" cy="2642673"/>
          </a:xfrm>
        </p:grpSpPr>
        <p:sp>
          <p:nvSpPr>
            <p:cNvPr id="7" name="TextBox 6">
              <a:extLst>
                <a:ext uri="{FF2B5EF4-FFF2-40B4-BE49-F238E27FC236}">
                  <a16:creationId xmlns:a16="http://schemas.microsoft.com/office/drawing/2014/main" id="{27ED88D9-8EA6-43AE-A93F-8684A4BB0E55}"/>
                </a:ext>
              </a:extLst>
            </p:cNvPr>
            <p:cNvSpPr txBox="1"/>
            <p:nvPr/>
          </p:nvSpPr>
          <p:spPr>
            <a:xfrm>
              <a:off x="333772" y="332656"/>
              <a:ext cx="3384376"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Autoliiton latausverkosto</a:t>
              </a:r>
            </a:p>
          </p:txBody>
        </p:sp>
        <p:sp>
          <p:nvSpPr>
            <p:cNvPr id="6" name="TextBox 5">
              <a:extLst>
                <a:ext uri="{FF2B5EF4-FFF2-40B4-BE49-F238E27FC236}">
                  <a16:creationId xmlns:a16="http://schemas.microsoft.com/office/drawing/2014/main" id="{4C1796E7-52D7-408A-B4F0-B98DB0D71746}"/>
                </a:ext>
              </a:extLst>
            </p:cNvPr>
            <p:cNvSpPr txBox="1"/>
            <p:nvPr/>
          </p:nvSpPr>
          <p:spPr>
            <a:xfrm>
              <a:off x="333772" y="827882"/>
              <a:ext cx="3744416" cy="2147447"/>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Käyttöönotto: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Ensimmäiset pisteet avataan v. 2022</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Latausliiketoiminta: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Tytäryhtiö AL-lataus oy</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Verkosto tulee olemaan valtakunnallinen ja toteutus tullaan tekemään yhteistyössä Liikennevirta Oy:n kanssa.</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Latausverkosto tulee olemaan kaikille avoin, mutta käyttöön liittyen se  tulee sisältämään etuja autoliiton jäsenille.</a:t>
              </a:r>
            </a:p>
          </p:txBody>
        </p:sp>
      </p:grpSp>
      <p:grpSp>
        <p:nvGrpSpPr>
          <p:cNvPr id="9" name="Group 8">
            <a:extLst>
              <a:ext uri="{FF2B5EF4-FFF2-40B4-BE49-F238E27FC236}">
                <a16:creationId xmlns:a16="http://schemas.microsoft.com/office/drawing/2014/main" id="{BB144D1E-6310-4B0B-9A7B-DCE2D6F1502B}"/>
              </a:ext>
            </a:extLst>
          </p:cNvPr>
          <p:cNvGrpSpPr/>
          <p:nvPr/>
        </p:nvGrpSpPr>
        <p:grpSpPr>
          <a:xfrm>
            <a:off x="10229401" y="148364"/>
            <a:ext cx="1512168" cy="313490"/>
            <a:chOff x="8411244" y="1613653"/>
            <a:chExt cx="1852546" cy="385498"/>
          </a:xfrm>
        </p:grpSpPr>
        <p:sp>
          <p:nvSpPr>
            <p:cNvPr id="10" name="Rectangle: Rounded Corners 9">
              <a:extLst>
                <a:ext uri="{FF2B5EF4-FFF2-40B4-BE49-F238E27FC236}">
                  <a16:creationId xmlns:a16="http://schemas.microsoft.com/office/drawing/2014/main" id="{6E9F05EB-9321-4D20-9D84-CDDB3996B92C}"/>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For Sale with solid fill">
              <a:hlinkClick r:id="rId5" action="ppaction://hlinksldjump"/>
              <a:extLst>
                <a:ext uri="{FF2B5EF4-FFF2-40B4-BE49-F238E27FC236}">
                  <a16:creationId xmlns:a16="http://schemas.microsoft.com/office/drawing/2014/main" id="{23FE4CA7-918B-4791-B6ED-604A452DBF1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44921" y="1613653"/>
              <a:ext cx="385192" cy="385192"/>
            </a:xfrm>
            <a:prstGeom prst="rect">
              <a:avLst/>
            </a:prstGeom>
          </p:spPr>
        </p:pic>
        <p:pic>
          <p:nvPicPr>
            <p:cNvPr id="12" name="Graphic 11" descr="Back with solid fill">
              <a:hlinkClick r:id="rId8" action="ppaction://hlinksldjump"/>
              <a:extLst>
                <a:ext uri="{FF2B5EF4-FFF2-40B4-BE49-F238E27FC236}">
                  <a16:creationId xmlns:a16="http://schemas.microsoft.com/office/drawing/2014/main" id="{467F1F6A-28CF-412F-AF46-EA1C245D88A3}"/>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66820" y="1613958"/>
              <a:ext cx="385193" cy="385193"/>
            </a:xfrm>
            <a:prstGeom prst="rect">
              <a:avLst/>
            </a:prstGeom>
          </p:spPr>
        </p:pic>
        <p:pic>
          <p:nvPicPr>
            <p:cNvPr id="13" name="Graphic 12" descr="Back with solid fill">
              <a:hlinkClick r:id="rId11" action="ppaction://hlinksldjump"/>
              <a:extLst>
                <a:ext uri="{FF2B5EF4-FFF2-40B4-BE49-F238E27FC236}">
                  <a16:creationId xmlns:a16="http://schemas.microsoft.com/office/drawing/2014/main" id="{AC52ECAE-E508-4F40-B553-BB2F59435E5D}"/>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523022" y="1613959"/>
              <a:ext cx="385192" cy="385192"/>
            </a:xfrm>
            <a:prstGeom prst="rect">
              <a:avLst/>
            </a:prstGeom>
          </p:spPr>
        </p:pic>
      </p:grpSp>
      <p:sp>
        <p:nvSpPr>
          <p:cNvPr id="14" name="TextBox 13">
            <a:extLst>
              <a:ext uri="{FF2B5EF4-FFF2-40B4-BE49-F238E27FC236}">
                <a16:creationId xmlns:a16="http://schemas.microsoft.com/office/drawing/2014/main" id="{F8035CEE-FBC7-4DDD-9D49-05C247BDB306}"/>
              </a:ext>
            </a:extLst>
          </p:cNvPr>
          <p:cNvSpPr txBox="1"/>
          <p:nvPr/>
        </p:nvSpPr>
        <p:spPr>
          <a:xfrm>
            <a:off x="5372439" y="2204864"/>
            <a:ext cx="6120680" cy="3939540"/>
          </a:xfrm>
          <a:prstGeom prst="rect">
            <a:avLst/>
          </a:prstGeom>
          <a:noFill/>
        </p:spPr>
        <p:txBody>
          <a:bodyPr wrap="square">
            <a:spAutoFit/>
          </a:bodyPr>
          <a:lstStyle/>
          <a:p>
            <a:pPr algn="l" latinLnBrk="0"/>
            <a:r>
              <a:rPr lang="fi-FI" sz="1600" b="1" i="0" dirty="0">
                <a:solidFill>
                  <a:schemeClr val="tx2"/>
                </a:solidFill>
                <a:effectLst/>
                <a:latin typeface="Gill Sans Nova" panose="020B0602020104020203" pitchFamily="34" charset="0"/>
              </a:rPr>
              <a:t>Valtioneuvoston asetus TEM/2022/31</a:t>
            </a:r>
          </a:p>
          <a:p>
            <a:pPr algn="l" latinLnBrk="0"/>
            <a:endParaRPr lang="fi-FI" sz="1000" i="0" dirty="0">
              <a:solidFill>
                <a:schemeClr val="tx2"/>
              </a:solidFill>
              <a:effectLst/>
              <a:latin typeface="Gill Sans Nova" panose="020B0602020104020203" pitchFamily="34" charset="0"/>
            </a:endParaRPr>
          </a:p>
          <a:p>
            <a:pPr algn="l" latinLnBrk="0"/>
            <a:r>
              <a:rPr lang="fi-FI" sz="1000" i="0" dirty="0">
                <a:solidFill>
                  <a:schemeClr val="tx2"/>
                </a:solidFill>
                <a:effectLst/>
                <a:latin typeface="Gill Sans Nova" panose="020B0602020104020203" pitchFamily="34" charset="0"/>
              </a:rPr>
              <a:t>Valtioneuvoston asetus sähköisen liikenteen, biokaasun ja uusiutuvan vedyn liikennekäytön infrastruktuurituesta vuosina 2022–2025</a:t>
            </a:r>
          </a:p>
          <a:p>
            <a:pPr algn="l" latinLnBrk="0"/>
            <a:endParaRPr lang="fi-FI" sz="1100" dirty="0">
              <a:solidFill>
                <a:schemeClr val="tx2"/>
              </a:solidFill>
              <a:latin typeface="Gill Sans Nova" panose="020B0602020104020203" pitchFamily="34" charset="0"/>
            </a:endParaRPr>
          </a:p>
          <a:p>
            <a:pPr algn="l" latinLnBrk="0"/>
            <a:r>
              <a:rPr lang="fi-FI" sz="1100" b="1" i="0" dirty="0">
                <a:solidFill>
                  <a:schemeClr val="tx2"/>
                </a:solidFill>
                <a:effectLst/>
                <a:latin typeface="Gill Sans Nova" panose="020B0602020104020203" pitchFamily="34" charset="0"/>
              </a:rPr>
              <a:t>Yhteensä </a:t>
            </a:r>
            <a:r>
              <a:rPr lang="fi-FI" sz="1100" i="0" dirty="0">
                <a:solidFill>
                  <a:schemeClr val="tx2"/>
                </a:solidFill>
                <a:effectLst/>
                <a:latin typeface="Gill Sans Nova" panose="020B0602020104020203" pitchFamily="34" charset="0"/>
              </a:rPr>
              <a:t>13,2 milj. €</a:t>
            </a:r>
            <a:r>
              <a:rPr lang="fi-FI" sz="1100" b="1" i="0" dirty="0">
                <a:solidFill>
                  <a:schemeClr val="tx2"/>
                </a:solidFill>
                <a:effectLst/>
                <a:latin typeface="Gill Sans Nova" panose="020B0602020104020203" pitchFamily="34" charset="0"/>
              </a:rPr>
              <a:t>	</a:t>
            </a:r>
            <a:r>
              <a:rPr lang="fi-FI" sz="1100" i="0" dirty="0">
                <a:solidFill>
                  <a:schemeClr val="tx2"/>
                </a:solidFill>
                <a:effectLst/>
                <a:latin typeface="Gill Sans Nova" panose="020B0602020104020203" pitchFamily="34" charset="0"/>
              </a:rPr>
              <a:t> [3 v. siirtomääräraha]</a:t>
            </a:r>
          </a:p>
          <a:p>
            <a:pPr algn="l" latinLnBrk="0"/>
            <a:endParaRPr lang="fi-FI" sz="1100" dirty="0">
              <a:solidFill>
                <a:schemeClr val="tx2"/>
              </a:solidFill>
              <a:latin typeface="Gill Sans Nova" panose="020B0602020104020203" pitchFamily="34" charset="0"/>
            </a:endParaRPr>
          </a:p>
          <a:p>
            <a:pPr algn="l" latinLnBrk="0"/>
            <a:r>
              <a:rPr lang="fi-FI" sz="1100" i="0" dirty="0">
                <a:solidFill>
                  <a:schemeClr val="tx2"/>
                </a:solidFill>
                <a:effectLst/>
                <a:latin typeface="Gill Sans Nova" panose="020B0602020104020203" pitchFamily="34" charset="0"/>
              </a:rPr>
              <a:t>Tuki myönnettäisiin edelleen tarjouskilpailun perusteella </a:t>
            </a:r>
            <a:r>
              <a:rPr lang="fi-FI" sz="1100" i="0" dirty="0">
                <a:solidFill>
                  <a:schemeClr val="tx2"/>
                </a:solidFill>
                <a:effectLst/>
                <a:latin typeface="Gill Sans Nova" panose="020B0602020104020203" pitchFamily="34" charset="0"/>
                <a:sym typeface="Wingdings" panose="05000000000000000000" pitchFamily="2" charset="2"/>
              </a:rPr>
              <a:t></a:t>
            </a:r>
            <a:r>
              <a:rPr lang="fi-FI" sz="1100" dirty="0">
                <a:solidFill>
                  <a:schemeClr val="tx2"/>
                </a:solidFill>
                <a:latin typeface="Gill Sans Nova" panose="020B0602020104020203" pitchFamily="34" charset="0"/>
              </a:rPr>
              <a:t> </a:t>
            </a:r>
            <a:r>
              <a:rPr lang="fi-FI" sz="1100" i="0" dirty="0">
                <a:solidFill>
                  <a:schemeClr val="tx2"/>
                </a:solidFill>
                <a:effectLst/>
                <a:latin typeface="Gill Sans Nova" panose="020B0602020104020203" pitchFamily="34" charset="0"/>
              </a:rPr>
              <a:t>Energiavirasto jatkaa valtionapuviranomaisena.</a:t>
            </a:r>
          </a:p>
          <a:p>
            <a:pPr algn="l" latinLnBrk="0"/>
            <a:endParaRPr lang="fi-FI" sz="1100" dirty="0">
              <a:solidFill>
                <a:schemeClr val="tx2"/>
              </a:solidFill>
              <a:latin typeface="Gill Sans Nova" panose="020B0602020104020203" pitchFamily="34" charset="0"/>
            </a:endParaRPr>
          </a:p>
          <a:p>
            <a:pPr algn="l" latinLnBrk="0"/>
            <a:r>
              <a:rPr lang="fi-FI" sz="1100" b="1" i="0" dirty="0">
                <a:solidFill>
                  <a:schemeClr val="tx2"/>
                </a:solidFill>
                <a:effectLst/>
                <a:latin typeface="Gill Sans Nova" panose="020B0602020104020203" pitchFamily="34" charset="0"/>
              </a:rPr>
              <a:t>Tarjouskilpailussa tarjoukset ryhmiteltäisiin 5 ryhmään:</a:t>
            </a:r>
            <a:r>
              <a:rPr lang="fi-FI" sz="1000" dirty="0">
                <a:solidFill>
                  <a:schemeClr val="tx2"/>
                </a:solidFill>
                <a:latin typeface="Gill Sans Nova" panose="020B0602020104020203" pitchFamily="34" charset="0"/>
              </a:rPr>
              <a:t>	</a:t>
            </a:r>
          </a:p>
          <a:p>
            <a:pPr algn="l" latinLnBrk="0"/>
            <a:r>
              <a:rPr lang="fi-FI" sz="1000" dirty="0">
                <a:solidFill>
                  <a:schemeClr val="tx2"/>
                </a:solidFill>
                <a:latin typeface="Gill Sans Nova" panose="020B0602020104020203" pitchFamily="34" charset="0"/>
              </a:rPr>
              <a:t>	Ajoneuvojen suuritehoisten latauspisteiden investointihankkeita koskevat tarjoukset (ryhmä 1)</a:t>
            </a:r>
          </a:p>
          <a:p>
            <a:pPr algn="l" latinLnBrk="0"/>
            <a:r>
              <a:rPr lang="fi-FI" sz="1000" dirty="0">
                <a:solidFill>
                  <a:schemeClr val="tx2"/>
                </a:solidFill>
                <a:latin typeface="Gill Sans Nova" panose="020B0602020104020203" pitchFamily="34" charset="0"/>
              </a:rPr>
              <a:t>	Paikallisen joukkoliikenteen latauspisteiden investointihankkeita koskevat tarjoukset (ryhmä 2)</a:t>
            </a:r>
          </a:p>
          <a:p>
            <a:pPr algn="l" latinLnBrk="0"/>
            <a:r>
              <a:rPr lang="fi-FI" sz="1000" dirty="0">
                <a:solidFill>
                  <a:schemeClr val="tx2"/>
                </a:solidFill>
                <a:latin typeface="Gill Sans Nova" panose="020B0602020104020203" pitchFamily="34" charset="0"/>
              </a:rPr>
              <a:t>	Paineistetun biokaasun tankkauspisteiden investointihankkeita koskevat tarjoukset (ryhmä 3)</a:t>
            </a:r>
          </a:p>
          <a:p>
            <a:pPr algn="l" latinLnBrk="0"/>
            <a:r>
              <a:rPr lang="fi-FI" sz="1000" dirty="0">
                <a:solidFill>
                  <a:schemeClr val="tx2"/>
                </a:solidFill>
                <a:latin typeface="Gill Sans Nova" panose="020B0602020104020203" pitchFamily="34" charset="0"/>
              </a:rPr>
              <a:t>	Nesteytetyn biokaasun tankkauspisteiden investointihankkeita koskevat tarjoukset (ryhmä 4)</a:t>
            </a:r>
          </a:p>
          <a:p>
            <a:pPr algn="l" latinLnBrk="0"/>
            <a:r>
              <a:rPr lang="fi-FI" sz="1000" dirty="0">
                <a:solidFill>
                  <a:schemeClr val="tx2"/>
                </a:solidFill>
                <a:latin typeface="Gill Sans Nova" panose="020B0602020104020203" pitchFamily="34" charset="0"/>
              </a:rPr>
              <a:t>	Uusiutuvan vedyn tankkauspisteiden investointihankkeita koskevat tarjoukset (ryhmä 5). </a:t>
            </a:r>
          </a:p>
          <a:p>
            <a:pPr algn="l" latinLnBrk="0"/>
            <a:endParaRPr lang="fi-FI" sz="1100" dirty="0">
              <a:solidFill>
                <a:schemeClr val="tx2"/>
              </a:solidFill>
              <a:latin typeface="Gill Sans Nova" panose="020B0602020104020203" pitchFamily="34" charset="0"/>
            </a:endParaRPr>
          </a:p>
          <a:p>
            <a:pPr algn="l" latinLnBrk="0"/>
            <a:endParaRPr lang="fi-FI" sz="1100" dirty="0">
              <a:solidFill>
                <a:schemeClr val="tx2"/>
              </a:solidFill>
              <a:latin typeface="Gill Sans Nova" panose="020B0602020104020203" pitchFamily="34" charset="0"/>
            </a:endParaRPr>
          </a:p>
          <a:p>
            <a:pPr algn="l" latinLnBrk="0"/>
            <a:r>
              <a:rPr lang="fi-FI" sz="1100" i="0" dirty="0">
                <a:solidFill>
                  <a:schemeClr val="tx2"/>
                </a:solidFill>
                <a:effectLst/>
                <a:latin typeface="Gill Sans Nova" panose="020B0602020104020203" pitchFamily="34" charset="0"/>
              </a:rPr>
              <a:t>Tukiohjelmaan sisältyisi useita ehtoja ja rajoituksia, joiden tarkoituksena on varmistaa tarjouskilpailun optimaalinen tulos, tukiohjelman tavoitteiden saavuttaminen sekä rajoittaa tukiohjelman kilpailua ja markkinoita vääristävä vaikutus mahdollisimman vähäiseksi.</a:t>
            </a:r>
          </a:p>
          <a:p>
            <a:pPr algn="l" latinLnBrk="0"/>
            <a:endParaRPr lang="fi-FI" sz="1100" dirty="0">
              <a:solidFill>
                <a:schemeClr val="tx2"/>
              </a:solidFill>
              <a:latin typeface="Gill Sans Nova" panose="020B0602020104020203" pitchFamily="34" charset="0"/>
            </a:endParaRPr>
          </a:p>
          <a:p>
            <a:pPr algn="l" latinLnBrk="0"/>
            <a:r>
              <a:rPr lang="fi-FI" sz="1100" b="1" i="0" dirty="0">
                <a:solidFill>
                  <a:schemeClr val="tx2"/>
                </a:solidFill>
                <a:effectLst/>
                <a:latin typeface="Gill Sans Nova" panose="020B0602020104020203" pitchFamily="34" charset="0"/>
              </a:rPr>
              <a:t>Asetuksen voimaan tulo: </a:t>
            </a:r>
            <a:r>
              <a:rPr lang="fi-FI" sz="1100" i="0" dirty="0">
                <a:solidFill>
                  <a:schemeClr val="tx2"/>
                </a:solidFill>
                <a:effectLst/>
                <a:latin typeface="Gill Sans Nova" panose="020B0602020104020203" pitchFamily="34" charset="0"/>
              </a:rPr>
              <a:t>17.3.2022 - 31.12.2025</a:t>
            </a:r>
          </a:p>
        </p:txBody>
      </p:sp>
    </p:spTree>
    <p:extLst>
      <p:ext uri="{BB962C8B-B14F-4D97-AF65-F5344CB8AC3E}">
        <p14:creationId xmlns:p14="http://schemas.microsoft.com/office/powerpoint/2010/main" val="354211800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Object 11" hidden="1">
            <a:extLst>
              <a:ext uri="{FF2B5EF4-FFF2-40B4-BE49-F238E27FC236}">
                <a16:creationId xmlns:a16="http://schemas.microsoft.com/office/drawing/2014/main" id="{BD49285F-F676-499D-8E68-025DCF77A0E8}"/>
              </a:ext>
            </a:extLst>
          </p:cNvPr>
          <p:cNvGraphicFramePr>
            <a:graphicFrameLocks noChangeAspect="1"/>
          </p:cNvGraphicFramePr>
          <p:nvPr>
            <p:custDataLst>
              <p:tags r:id="rId1"/>
            </p:custDataLst>
            <p:extLst>
              <p:ext uri="{D42A27DB-BD31-4B8C-83A1-F6EECF244321}">
                <p14:modId xmlns:p14="http://schemas.microsoft.com/office/powerpoint/2010/main" val="9318516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2" name="Object 11" hidden="1">
                        <a:extLst>
                          <a:ext uri="{FF2B5EF4-FFF2-40B4-BE49-F238E27FC236}">
                            <a16:creationId xmlns:a16="http://schemas.microsoft.com/office/drawing/2014/main" id="{BD49285F-F676-499D-8E68-025DCF77A0E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extBox 1">
            <a:extLst>
              <a:ext uri="{FF2B5EF4-FFF2-40B4-BE49-F238E27FC236}">
                <a16:creationId xmlns:a16="http://schemas.microsoft.com/office/drawing/2014/main" id="{95EAEB34-80B8-486D-9428-93C530B1DDF4}"/>
              </a:ext>
            </a:extLst>
          </p:cNvPr>
          <p:cNvSpPr txBox="1"/>
          <p:nvPr/>
        </p:nvSpPr>
        <p:spPr>
          <a:xfrm>
            <a:off x="353434" y="96887"/>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10" name="TextBox 9">
            <a:extLst>
              <a:ext uri="{FF2B5EF4-FFF2-40B4-BE49-F238E27FC236}">
                <a16:creationId xmlns:a16="http://schemas.microsoft.com/office/drawing/2014/main" id="{901BB452-65D6-4917-B741-186C628678FB}"/>
              </a:ext>
            </a:extLst>
          </p:cNvPr>
          <p:cNvSpPr txBox="1">
            <a:spLocks noGrp="1" noRot="1" noMove="1" noResize="1" noEditPoints="1" noAdjustHandles="1" noChangeArrowheads="1" noChangeShapeType="1"/>
          </p:cNvSpPr>
          <p:nvPr/>
        </p:nvSpPr>
        <p:spPr>
          <a:xfrm>
            <a:off x="6958508" y="751536"/>
            <a:ext cx="3240360" cy="1173463"/>
          </a:xfrm>
          <a:prstGeom prst="rect">
            <a:avLst/>
          </a:prstGeom>
          <a:noFill/>
        </p:spPr>
        <p:txBody>
          <a:bodyPr wrap="square">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Direktiivit päivityksessä:</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EED energiatehokkuusdirektiivi</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EPBD rakennusten energiatehokkuusdirektiivi</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RED uusiutuvien energioiden direktiivi</a:t>
            </a:r>
          </a:p>
        </p:txBody>
      </p:sp>
      <p:sp>
        <p:nvSpPr>
          <p:cNvPr id="4" name="TextBox 3">
            <a:extLst>
              <a:ext uri="{FF2B5EF4-FFF2-40B4-BE49-F238E27FC236}">
                <a16:creationId xmlns:a16="http://schemas.microsoft.com/office/drawing/2014/main" id="{68274485-B090-4DFC-A683-82A04CA887B7}"/>
              </a:ext>
            </a:extLst>
          </p:cNvPr>
          <p:cNvSpPr txBox="1"/>
          <p:nvPr/>
        </p:nvSpPr>
        <p:spPr>
          <a:xfrm>
            <a:off x="398068" y="760580"/>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24" name="Group 23">
            <a:extLst>
              <a:ext uri="{FF2B5EF4-FFF2-40B4-BE49-F238E27FC236}">
                <a16:creationId xmlns:a16="http://schemas.microsoft.com/office/drawing/2014/main" id="{F7BAC15C-658A-4CF0-A553-FEA24C83392A}"/>
              </a:ext>
            </a:extLst>
          </p:cNvPr>
          <p:cNvGrpSpPr>
            <a:grpSpLocks noGrp="1" noUngrp="1" noRot="1" noMove="1" noResize="1"/>
          </p:cNvGrpSpPr>
          <p:nvPr/>
        </p:nvGrpSpPr>
        <p:grpSpPr>
          <a:xfrm>
            <a:off x="6211851" y="-41969"/>
            <a:ext cx="5787217" cy="1958801"/>
            <a:chOff x="6211851" y="-41969"/>
            <a:chExt cx="5787217" cy="1958801"/>
          </a:xfrm>
        </p:grpSpPr>
        <p:sp>
          <p:nvSpPr>
            <p:cNvPr id="5" name="Freeform: Shape 4">
              <a:extLst>
                <a:ext uri="{FF2B5EF4-FFF2-40B4-BE49-F238E27FC236}">
                  <a16:creationId xmlns:a16="http://schemas.microsoft.com/office/drawing/2014/main" id="{71157A11-F07E-49CD-9FD6-DC0D3737BD01}"/>
                </a:ext>
              </a:extLst>
            </p:cNvPr>
            <p:cNvSpPr>
              <a:spLocks noGrp="1" noRot="1" noMove="1" noResize="1" noEditPoints="1" noAdjustHandles="1" noChangeArrowheads="1" noChangeShapeType="1"/>
            </p:cNvSpPr>
            <p:nvPr/>
          </p:nvSpPr>
          <p:spPr>
            <a:xfrm>
              <a:off x="6211851" y="364285"/>
              <a:ext cx="3720248" cy="1255249"/>
            </a:xfrm>
            <a:custGeom>
              <a:avLst/>
              <a:gdLst>
                <a:gd name="connsiteX0" fmla="*/ 398215 w 3720248"/>
                <a:gd name="connsiteY0" fmla="*/ 1255249 h 1255249"/>
                <a:gd name="connsiteX1" fmla="*/ 52471 w 3720248"/>
                <a:gd name="connsiteY1" fmla="*/ 581960 h 1255249"/>
                <a:gd name="connsiteX2" fmla="*/ 1389952 w 3720248"/>
                <a:gd name="connsiteY2" fmla="*/ 99739 h 1255249"/>
                <a:gd name="connsiteX3" fmla="*/ 3455313 w 3720248"/>
                <a:gd name="connsiteY3" fmla="*/ 8754 h 1255249"/>
                <a:gd name="connsiteX4" fmla="*/ 3628185 w 3720248"/>
                <a:gd name="connsiteY4" fmla="*/ 8754 h 1255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0248" h="1255249">
                  <a:moveTo>
                    <a:pt x="398215" y="1255249"/>
                  </a:moveTo>
                  <a:cubicBezTo>
                    <a:pt x="142698" y="1014897"/>
                    <a:pt x="-112818" y="774545"/>
                    <a:pt x="52471" y="581960"/>
                  </a:cubicBezTo>
                  <a:cubicBezTo>
                    <a:pt x="217760" y="389375"/>
                    <a:pt x="822812" y="195273"/>
                    <a:pt x="1389952" y="99739"/>
                  </a:cubicBezTo>
                  <a:cubicBezTo>
                    <a:pt x="1957092" y="4205"/>
                    <a:pt x="3082274" y="23918"/>
                    <a:pt x="3455313" y="8754"/>
                  </a:cubicBezTo>
                  <a:cubicBezTo>
                    <a:pt x="3828352" y="-6410"/>
                    <a:pt x="3728268" y="1172"/>
                    <a:pt x="3628185" y="8754"/>
                  </a:cubicBezTo>
                </a:path>
              </a:pathLst>
            </a:cu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9" name="Oval 8">
              <a:extLst>
                <a:ext uri="{FF2B5EF4-FFF2-40B4-BE49-F238E27FC236}">
                  <a16:creationId xmlns:a16="http://schemas.microsoft.com/office/drawing/2014/main" id="{1ED69D9E-6260-48B4-B40F-E0C03145D37D}"/>
                </a:ext>
              </a:extLst>
            </p:cNvPr>
            <p:cNvSpPr>
              <a:spLocks noGrp="1" noRot="1" noMove="1" noResize="1" noEditPoints="1" noAdjustHandles="1" noChangeArrowheads="1" noChangeShapeType="1"/>
            </p:cNvSpPr>
            <p:nvPr/>
          </p:nvSpPr>
          <p:spPr>
            <a:xfrm>
              <a:off x="9550796" y="-41969"/>
              <a:ext cx="2448272" cy="125525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 name="Right Brace 2">
              <a:extLst>
                <a:ext uri="{FF2B5EF4-FFF2-40B4-BE49-F238E27FC236}">
                  <a16:creationId xmlns:a16="http://schemas.microsoft.com/office/drawing/2014/main" id="{DDDB2A19-BBAE-4992-AE80-7B1D0F4C70FF}"/>
                </a:ext>
              </a:extLst>
            </p:cNvPr>
            <p:cNvSpPr>
              <a:spLocks noGrp="1" noRot="1" noMove="1" noResize="1" noEditPoints="1" noAdjustHandles="1" noChangeArrowheads="1" noChangeShapeType="1"/>
            </p:cNvSpPr>
            <p:nvPr/>
          </p:nvSpPr>
          <p:spPr>
            <a:xfrm rot="10800000">
              <a:off x="6598468" y="1340768"/>
              <a:ext cx="504056" cy="576064"/>
            </a:xfrm>
            <a:prstGeom prst="rightBrace">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11" name="TextBox 10">
              <a:extLst>
                <a:ext uri="{FF2B5EF4-FFF2-40B4-BE49-F238E27FC236}">
                  <a16:creationId xmlns:a16="http://schemas.microsoft.com/office/drawing/2014/main" id="{061CED4A-280F-460C-8945-513368CD976F}"/>
                </a:ext>
              </a:extLst>
            </p:cNvPr>
            <p:cNvSpPr txBox="1">
              <a:spLocks noGrp="1" noRot="1" noMove="1" noResize="1" noEditPoints="1" noAdjustHandles="1" noChangeArrowheads="1" noChangeShapeType="1"/>
            </p:cNvSpPr>
            <p:nvPr/>
          </p:nvSpPr>
          <p:spPr>
            <a:xfrm>
              <a:off x="9910836" y="96887"/>
              <a:ext cx="1815371" cy="1015663"/>
            </a:xfrm>
            <a:prstGeom prst="rect">
              <a:avLst/>
            </a:prstGeom>
            <a:noFill/>
          </p:spPr>
          <p:txBody>
            <a:bodyPr wrap="square">
              <a:spAutoFit/>
            </a:bodyPr>
            <a:lstStyle/>
            <a:p>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Näiden kahden tulevaisuus vielä erittäin epävarma</a:t>
              </a:r>
            </a:p>
            <a:p>
              <a:pPr marL="171450" indent="-171450">
                <a:buFont typeface="Wingdings" panose="05000000000000000000" pitchFamily="2" charset="2"/>
                <a:buChar char="à"/>
              </a:pP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Sisältävät lukuisia ristiviitteitä eikä ratkaisuista ole vielä tietoa </a:t>
              </a: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(Tiina Sekki, Energiavirasto 24.03.2022)</a:t>
              </a:r>
              <a:endParaRPr lang="fi-FI" sz="1200" dirty="0"/>
            </a:p>
          </p:txBody>
        </p:sp>
      </p:grpSp>
      <p:sp>
        <p:nvSpPr>
          <p:cNvPr id="18" name="TextBox 17">
            <a:extLst>
              <a:ext uri="{FF2B5EF4-FFF2-40B4-BE49-F238E27FC236}">
                <a16:creationId xmlns:a16="http://schemas.microsoft.com/office/drawing/2014/main" id="{FA5CDC81-6F60-4427-98F4-2A47ECC791BC}"/>
              </a:ext>
            </a:extLst>
          </p:cNvPr>
          <p:cNvSpPr txBox="1"/>
          <p:nvPr/>
        </p:nvSpPr>
        <p:spPr>
          <a:xfrm>
            <a:off x="353434" y="2506063"/>
            <a:ext cx="6029010" cy="2346476"/>
          </a:xfrm>
          <a:prstGeom prst="rect">
            <a:avLst/>
          </a:prstGeom>
          <a:noFill/>
        </p:spPr>
        <p:txBody>
          <a:bodyPr wrap="square">
            <a:spAutoFit/>
          </a:bodyPr>
          <a:lstStyle/>
          <a:p>
            <a:pPr>
              <a:lnSpc>
                <a:spcPct val="150000"/>
              </a:lnSpc>
            </a:pP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Komissio antoi </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EED </a:t>
            </a:r>
            <a:r>
              <a:rPr kumimoji="0" lang="fi-FI" sz="1000" b="1" i="0" u="none" strike="noStrike" kern="1200" cap="none" spc="0" normalizeH="0" baseline="0" noProof="0" dirty="0" err="1">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recast</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-ehdotuksen </a:t>
            </a: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osana 55-valmiuspakettia 14/07/2021</a:t>
            </a:r>
          </a:p>
          <a:p>
            <a:pPr marL="171450" indent="-171450">
              <a:lnSpc>
                <a:spcPct val="150000"/>
              </a:lnSpc>
              <a:buFont typeface="Wingdings" panose="05000000000000000000" pitchFamily="2" charset="2"/>
              <a:buChar char="à"/>
            </a:pP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Arvioitu aikataulu ehdotuksen laadintaan: 06/2023</a:t>
            </a:r>
          </a:p>
          <a:p>
            <a:pPr marL="628650" lvl="1" indent="-171450">
              <a:lnSpc>
                <a:spcPct val="150000"/>
              </a:lnSpc>
              <a:buFont typeface="Wingdings" panose="05000000000000000000" pitchFamily="2" charset="2"/>
              <a:buChar char="à"/>
            </a:pPr>
            <a:r>
              <a:rPr kumimoji="0" lang="fi-FI" sz="8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Kansallisen lainsäädännön toimeenpanoaika 18 kk</a:t>
            </a:r>
          </a:p>
          <a:p>
            <a:pPr marL="1085850" lvl="2"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9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12/2024</a:t>
            </a:r>
          </a:p>
          <a:p>
            <a:pPr lvl="2">
              <a:lnSpc>
                <a:spcPct val="150000"/>
              </a:lnSpc>
            </a:pP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[Epävarmuustekijät huomioiden todennäköisesti venyy:]</a:t>
            </a:r>
            <a:endParaRPr kumimoji="0" lang="fi-FI" sz="8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1085850" lvl="2"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1050" b="1" u="sng"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Kevät 2025</a:t>
            </a:r>
          </a:p>
          <a:p>
            <a:pPr>
              <a:lnSpc>
                <a:spcPct val="150000"/>
              </a:lnSpc>
            </a:pPr>
            <a:endPar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Voi tarkoittaa muutoksia myös KETS-sopimuksiin, joten:</a:t>
            </a:r>
          </a:p>
          <a:p>
            <a:pPr marL="171450"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Sopimusten tarkastelut käynnistyvät (ehkä) 06/2023 tai vaihtoehtoisesti sitten, kun direktiivin päivitys valmistuu</a:t>
            </a:r>
          </a:p>
          <a:p>
            <a:pPr marL="628650" lvl="1" indent="-171450">
              <a:lnSpc>
                <a:spcPct val="150000"/>
              </a:lnSpc>
              <a:buFont typeface="Wingdings" panose="05000000000000000000" pitchFamily="2" charset="2"/>
              <a:buChar char="à"/>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Takarajana tässä toimii kuitenkin tieto: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Vuoden 2026 käynnistyessä (ts. uuden sopimuskauden alkaessa) tulee kaiken olla valmiina (ml. riittävästi sopimukseen liittyneitä kuntia/kaupunkeja)</a:t>
            </a:r>
            <a:endParaRPr lang="fi-FI" sz="800" dirty="0"/>
          </a:p>
        </p:txBody>
      </p:sp>
      <p:sp>
        <p:nvSpPr>
          <p:cNvPr id="19" name="TextBox 18">
            <a:extLst>
              <a:ext uri="{FF2B5EF4-FFF2-40B4-BE49-F238E27FC236}">
                <a16:creationId xmlns:a16="http://schemas.microsoft.com/office/drawing/2014/main" id="{B63D9417-B7A3-45EF-B4F6-7A46DDCEABCF}"/>
              </a:ext>
            </a:extLst>
          </p:cNvPr>
          <p:cNvSpPr txBox="1"/>
          <p:nvPr/>
        </p:nvSpPr>
        <p:spPr>
          <a:xfrm>
            <a:off x="353435" y="4898022"/>
            <a:ext cx="5184576" cy="1595693"/>
          </a:xfrm>
          <a:prstGeom prst="rect">
            <a:avLst/>
          </a:prstGeom>
          <a:noFill/>
        </p:spPr>
        <p:txBody>
          <a:bodyPr wrap="square">
            <a:spAutoFit/>
          </a:bodyPr>
          <a:lstStyle/>
          <a:p>
            <a:pPr>
              <a:lnSpc>
                <a:spcPct val="150000"/>
              </a:lnSpc>
            </a:pP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KETS tähtää: Kumulatiiviseen energiasäästövelvoitteeseen [</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8 artikla</a:t>
            </a: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ent. 7]</a:t>
            </a:r>
          </a:p>
          <a:p>
            <a:pPr marL="171450" indent="-171450">
              <a:lnSpc>
                <a:spcPct val="150000"/>
              </a:lnSpc>
              <a:buFont typeface="Wingdings" panose="05000000000000000000" pitchFamily="2" charset="2"/>
              <a:buChar char="à"/>
            </a:pP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Jakson 2021-2030 voimassa oleva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2,4 </a:t>
            </a:r>
            <a:r>
              <a:rPr lang="fi-FI" sz="1000" b="1" dirty="0" err="1">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TWh</a:t>
            </a: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Voi jopa tuplaantua!</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a:t>
            </a:r>
          </a:p>
          <a:p>
            <a:pPr marL="171450" indent="-171450">
              <a:lnSpc>
                <a:spcPct val="150000"/>
              </a:lnSpc>
              <a:buFont typeface="Wingdings" panose="05000000000000000000" pitchFamily="2" charset="2"/>
              <a:buChar char="à"/>
            </a:pP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rPr>
              <a:t>Sitova kauden 2021-2030 energiasäästövelvoite nousee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rPr>
              <a:t>0,8 %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1,5 % </a:t>
            </a: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vuodesta 2024</a:t>
            </a:r>
          </a:p>
          <a:p>
            <a:pPr marL="628650" lvl="1"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Uudessa ehdotetussa mallissa useita jaksovaihtoehtoja ja tavoitetasoja</a:t>
            </a:r>
            <a:endPar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10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Yritysten pakolliset energiahallintajärjestelmät ja energiakatselmukset</a:t>
            </a:r>
          </a:p>
          <a:p>
            <a:pPr lvl="1">
              <a:lnSpc>
                <a:spcPct val="150000"/>
              </a:lnSpc>
              <a:defRPr/>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[Määritelmä: Suuret yritykset]</a:t>
            </a:r>
          </a:p>
          <a:p>
            <a:pPr marL="628650" lvl="1" indent="-171450">
              <a:lnSpc>
                <a:spcPct val="150000"/>
              </a:lnSpc>
              <a:buFont typeface="Wingdings" panose="05000000000000000000" pitchFamily="2" charset="2"/>
              <a:buChar char="à"/>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Nykyään määrittely perustuu: Kokoon / Yrityksen taseeseen / </a:t>
            </a: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rPr>
              <a:t>L</a:t>
            </a:r>
            <a:r>
              <a:rPr kumimoji="0" lang="fi-FI" sz="900" b="0" i="0" u="none" strike="noStrike" kern="1200" cap="none" spc="0" normalizeH="0" baseline="0" noProof="0" dirty="0" err="1">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iikevaihtoon</a:t>
            </a:r>
            <a:endPar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p:txBody>
      </p:sp>
      <p:sp>
        <p:nvSpPr>
          <p:cNvPr id="23" name="TextBox 22">
            <a:extLst>
              <a:ext uri="{FF2B5EF4-FFF2-40B4-BE49-F238E27FC236}">
                <a16:creationId xmlns:a16="http://schemas.microsoft.com/office/drawing/2014/main" id="{036ABD98-9242-4660-9756-B5315F595351}"/>
              </a:ext>
            </a:extLst>
          </p:cNvPr>
          <p:cNvSpPr txBox="1"/>
          <p:nvPr/>
        </p:nvSpPr>
        <p:spPr>
          <a:xfrm>
            <a:off x="6382444" y="2636912"/>
            <a:ext cx="6093618" cy="1457194"/>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1000" b="1" u="sng" dirty="0">
                <a:solidFill>
                  <a:srgbClr val="000000"/>
                </a:solidFill>
                <a:latin typeface="Gill Sans Nova" panose="020B0602020104020203" pitchFamily="34" charset="0"/>
                <a:ea typeface="Lato" panose="020F0502020204030203" pitchFamily="34" charset="0"/>
                <a:cs typeface="Lato" panose="020F0502020204030203" pitchFamily="34" charset="0"/>
              </a:rPr>
              <a:t>Julkisen sektorin esimerkki rooli:</a:t>
            </a:r>
            <a:endParaRPr kumimoji="0" lang="fi-FI" sz="100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Ehdotuksessa julkiselle sektorille sitova 1,7 % vuotuinen energian loppukäytön vähennystavoite (uusi 5 artikla)</a:t>
            </a:r>
          </a:p>
          <a:p>
            <a:pPr marL="628650" lvl="1" indent="-171450">
              <a:lnSpc>
                <a:spcPct val="150000"/>
              </a:lnSpc>
              <a:buFont typeface="Wingdings" panose="05000000000000000000" pitchFamily="2" charset="2"/>
              <a:buChar char="à"/>
              <a:defRPr/>
            </a:pPr>
            <a:r>
              <a:rPr lang="fi-FI" sz="800" dirty="0">
                <a:solidFill>
                  <a:srgbClr val="FF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(Jos) uusi 5 artikla tulee voimaan sitovalla tavoitteella:</a:t>
            </a:r>
          </a:p>
          <a:p>
            <a:pPr lvl="1">
              <a:lnSpc>
                <a:spcPct val="150000"/>
              </a:lnSpc>
              <a:defRPr/>
            </a:pPr>
            <a:r>
              <a:rPr lang="fi-FI" sz="800" dirty="0">
                <a:solidFill>
                  <a:srgbClr val="FF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Kannattaa kunnassa/kaupungissa ryhtyä pohtimaan kulutusseurannan integrointia</a:t>
            </a:r>
          </a:p>
          <a:p>
            <a:pPr lvl="1">
              <a:lnSpc>
                <a:spcPct val="150000"/>
              </a:lnSpc>
              <a:defRPr/>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Nykyään painottuu toimenpiteisiin</a:t>
            </a:r>
          </a:p>
          <a:p>
            <a:pPr lvl="1">
              <a:lnSpc>
                <a:spcPct val="150000"/>
              </a:lnSpc>
              <a:defRPr/>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Jatkossa voi energiamäärä tulla keskeiseksi</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Julkisen hallinnon</a:t>
            </a: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rakennuskannan sitova 3 % vuosittainen peruskorjausvelvoite nollaenergiatasoon (6 artikla, ent. 5)</a:t>
            </a:r>
            <a:endPar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p:txBody>
      </p:sp>
      <p:sp>
        <p:nvSpPr>
          <p:cNvPr id="28" name="TextBox 27">
            <a:extLst>
              <a:ext uri="{FF2B5EF4-FFF2-40B4-BE49-F238E27FC236}">
                <a16:creationId xmlns:a16="http://schemas.microsoft.com/office/drawing/2014/main" id="{35BFAED2-5A00-4EF5-8F93-BB4C85D9AEBE}"/>
              </a:ext>
            </a:extLst>
          </p:cNvPr>
          <p:cNvSpPr txBox="1"/>
          <p:nvPr/>
        </p:nvSpPr>
        <p:spPr>
          <a:xfrm>
            <a:off x="8578688" y="2282042"/>
            <a:ext cx="2196244" cy="261610"/>
          </a:xfrm>
          <a:prstGeom prst="rect">
            <a:avLst/>
          </a:prstGeom>
          <a:noFill/>
        </p:spPr>
        <p:txBody>
          <a:bodyPr wrap="square">
            <a:spAutoFit/>
          </a:bodyPr>
          <a:lstStyle/>
          <a:p>
            <a:r>
              <a:rPr kumimoji="0" lang="fi-FI" sz="1100" i="0" u="none" strike="noStrike" kern="1200" cap="none" spc="0" normalizeH="0" baseline="0" noProof="0" dirty="0">
                <a:ln>
                  <a:noFill/>
                </a:ln>
                <a:solidFill>
                  <a:srgbClr val="9966FF"/>
                </a:solidFill>
                <a:effectLst/>
                <a:uLnTx/>
                <a:uFillTx/>
                <a:latin typeface="Gill Sans Nova" panose="020B0602020104020203" pitchFamily="34" charset="0"/>
                <a:ea typeface="Lato" panose="020F0502020204030203" pitchFamily="34" charset="0"/>
                <a:cs typeface="Lato" panose="020F0502020204030203" pitchFamily="34" charset="0"/>
              </a:rPr>
              <a:t>[Nykyisin: hankintayksikkö]</a:t>
            </a:r>
            <a:endParaRPr lang="fi-FI" sz="2400" dirty="0">
              <a:solidFill>
                <a:srgbClr val="9966FF"/>
              </a:solidFill>
            </a:endParaRPr>
          </a:p>
        </p:txBody>
      </p:sp>
      <p:cxnSp>
        <p:nvCxnSpPr>
          <p:cNvPr id="30" name="Connector: Elbow 29">
            <a:extLst>
              <a:ext uri="{FF2B5EF4-FFF2-40B4-BE49-F238E27FC236}">
                <a16:creationId xmlns:a16="http://schemas.microsoft.com/office/drawing/2014/main" id="{B7F0FA2B-6F16-4391-97A2-7837F651BCD8}"/>
              </a:ext>
            </a:extLst>
          </p:cNvPr>
          <p:cNvCxnSpPr>
            <a:cxnSpLocks/>
            <a:stCxn id="28" idx="1"/>
          </p:cNvCxnSpPr>
          <p:nvPr/>
        </p:nvCxnSpPr>
        <p:spPr>
          <a:xfrm rot="10800000" flipV="1">
            <a:off x="7030516" y="2412847"/>
            <a:ext cx="1548172" cy="275444"/>
          </a:xfrm>
          <a:prstGeom prst="bentConnector3">
            <a:avLst>
              <a:gd name="adj1" fmla="val 104141"/>
            </a:avLst>
          </a:prstGeom>
          <a:ln w="38100">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41" name="Connector: Elbow 40">
            <a:extLst>
              <a:ext uri="{FF2B5EF4-FFF2-40B4-BE49-F238E27FC236}">
                <a16:creationId xmlns:a16="http://schemas.microsoft.com/office/drawing/2014/main" id="{FFA85B7F-85F2-43AE-A520-DD98DFE245F2}"/>
              </a:ext>
            </a:extLst>
          </p:cNvPr>
          <p:cNvCxnSpPr>
            <a:cxnSpLocks/>
          </p:cNvCxnSpPr>
          <p:nvPr/>
        </p:nvCxnSpPr>
        <p:spPr>
          <a:xfrm flipV="1">
            <a:off x="5770376" y="3017658"/>
            <a:ext cx="648072" cy="496737"/>
          </a:xfrm>
          <a:prstGeom prst="bentConnector3">
            <a:avLst>
              <a:gd name="adj1" fmla="val 50000"/>
            </a:avLst>
          </a:prstGeom>
          <a:ln w="38100">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56" name="Connector: Elbow 55">
            <a:extLst>
              <a:ext uri="{FF2B5EF4-FFF2-40B4-BE49-F238E27FC236}">
                <a16:creationId xmlns:a16="http://schemas.microsoft.com/office/drawing/2014/main" id="{908D4E4E-BD5F-40A2-AE42-44D8FA9471E9}"/>
              </a:ext>
            </a:extLst>
          </p:cNvPr>
          <p:cNvCxnSpPr>
            <a:cxnSpLocks/>
          </p:cNvCxnSpPr>
          <p:nvPr/>
        </p:nvCxnSpPr>
        <p:spPr>
          <a:xfrm rot="16200000" flipH="1">
            <a:off x="5968562" y="3554850"/>
            <a:ext cx="503727" cy="252027"/>
          </a:xfrm>
          <a:prstGeom prst="bentConnector3">
            <a:avLst>
              <a:gd name="adj1" fmla="val 90844"/>
            </a:avLst>
          </a:prstGeom>
          <a:ln w="38100">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64" name="Freeform: Shape 63">
            <a:extLst>
              <a:ext uri="{FF2B5EF4-FFF2-40B4-BE49-F238E27FC236}">
                <a16:creationId xmlns:a16="http://schemas.microsoft.com/office/drawing/2014/main" id="{2266AF5F-A89A-4321-A660-5E66DE1CE7A4}"/>
              </a:ext>
            </a:extLst>
          </p:cNvPr>
          <p:cNvSpPr/>
          <p:nvPr/>
        </p:nvSpPr>
        <p:spPr>
          <a:xfrm>
            <a:off x="5590735" y="2412846"/>
            <a:ext cx="1367773" cy="1092353"/>
          </a:xfrm>
          <a:custGeom>
            <a:avLst/>
            <a:gdLst>
              <a:gd name="connsiteX0" fmla="*/ 1358705 w 1358705"/>
              <a:gd name="connsiteY0" fmla="*/ 0 h 1150620"/>
              <a:gd name="connsiteX1" fmla="*/ 345245 w 1358705"/>
              <a:gd name="connsiteY1" fmla="*/ 388620 h 1150620"/>
              <a:gd name="connsiteX2" fmla="*/ 2345 w 1358705"/>
              <a:gd name="connsiteY2" fmla="*/ 838200 h 1150620"/>
              <a:gd name="connsiteX3" fmla="*/ 185225 w 1358705"/>
              <a:gd name="connsiteY3" fmla="*/ 1150620 h 1150620"/>
              <a:gd name="connsiteX4" fmla="*/ 185225 w 1358705"/>
              <a:gd name="connsiteY4" fmla="*/ 1150620 h 1150620"/>
              <a:gd name="connsiteX5" fmla="*/ 185225 w 1358705"/>
              <a:gd name="connsiteY5" fmla="*/ 1150620 h 115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8705" h="1150620">
                <a:moveTo>
                  <a:pt x="1358705" y="0"/>
                </a:moveTo>
                <a:cubicBezTo>
                  <a:pt x="965005" y="124460"/>
                  <a:pt x="571305" y="248920"/>
                  <a:pt x="345245" y="388620"/>
                </a:cubicBezTo>
                <a:cubicBezTo>
                  <a:pt x="119185" y="528320"/>
                  <a:pt x="29015" y="711200"/>
                  <a:pt x="2345" y="838200"/>
                </a:cubicBezTo>
                <a:cubicBezTo>
                  <a:pt x="-24325" y="965200"/>
                  <a:pt x="185225" y="1150620"/>
                  <a:pt x="185225" y="1150620"/>
                </a:cubicBezTo>
                <a:lnTo>
                  <a:pt x="185225" y="1150620"/>
                </a:lnTo>
                <a:lnTo>
                  <a:pt x="185225" y="1150620"/>
                </a:lnTo>
              </a:path>
            </a:pathLst>
          </a:cu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68" name="TextBox 67">
            <a:extLst>
              <a:ext uri="{FF2B5EF4-FFF2-40B4-BE49-F238E27FC236}">
                <a16:creationId xmlns:a16="http://schemas.microsoft.com/office/drawing/2014/main" id="{18E4D7F3-0B6B-4F95-940A-E3CEFEE230B8}"/>
              </a:ext>
            </a:extLst>
          </p:cNvPr>
          <p:cNvSpPr txBox="1"/>
          <p:nvPr/>
        </p:nvSpPr>
        <p:spPr>
          <a:xfrm>
            <a:off x="6418851" y="4419564"/>
            <a:ext cx="5307759" cy="138570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KETS = v. 2025 loppuun vanhalla sopimuksella</a:t>
            </a:r>
          </a:p>
          <a:p>
            <a:pPr marL="628650" lvl="1" indent="-171450">
              <a:lnSpc>
                <a:spcPct val="150000"/>
              </a:lnSpc>
              <a:buFont typeface="Wingdings" panose="05000000000000000000" pitchFamily="2" charset="2"/>
              <a:buChar char="à"/>
              <a:defRPr/>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 2026 alkaen neuvoteltavissa uusi sopimus</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Valvonnan toteutus käytännössä:</a:t>
            </a:r>
          </a:p>
          <a:p>
            <a:pPr marL="628650" lvl="1" indent="-171450">
              <a:lnSpc>
                <a:spcPct val="150000"/>
              </a:lnSpc>
              <a:buFont typeface="Wingdings" panose="05000000000000000000" pitchFamily="2" charset="2"/>
              <a:buChar char="à"/>
              <a:defRPr/>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Tullaan miettimään, joskus myöhemmin</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p:txBody>
      </p:sp>
      <p:cxnSp>
        <p:nvCxnSpPr>
          <p:cNvPr id="70" name="Straight Arrow Connector 69">
            <a:extLst>
              <a:ext uri="{FF2B5EF4-FFF2-40B4-BE49-F238E27FC236}">
                <a16:creationId xmlns:a16="http://schemas.microsoft.com/office/drawing/2014/main" id="{013AA9C7-B53F-45E3-AAF3-4A199013E71B}"/>
              </a:ext>
            </a:extLst>
          </p:cNvPr>
          <p:cNvCxnSpPr>
            <a:cxnSpLocks/>
          </p:cNvCxnSpPr>
          <p:nvPr/>
        </p:nvCxnSpPr>
        <p:spPr>
          <a:xfrm flipH="1">
            <a:off x="4222204" y="5805264"/>
            <a:ext cx="1080120" cy="14401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D0B59BA-626B-4082-A4CA-D610519BAB6C}"/>
              </a:ext>
            </a:extLst>
          </p:cNvPr>
          <p:cNvSpPr txBox="1"/>
          <p:nvPr/>
        </p:nvSpPr>
        <p:spPr>
          <a:xfrm rot="17700352">
            <a:off x="4564647" y="5575983"/>
            <a:ext cx="1839794" cy="338554"/>
          </a:xfrm>
          <a:prstGeom prst="rect">
            <a:avLst/>
          </a:prstGeom>
          <a:noFill/>
        </p:spPr>
        <p:txBody>
          <a:bodyPr wrap="square">
            <a:spAutoFit/>
          </a:bodyPr>
          <a:lstStyle/>
          <a:p>
            <a:r>
              <a:rPr kumimoji="0" lang="fi-FI" sz="8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rPr>
              <a:t>Tulee päälle myös kaupungin yrityksiin,</a:t>
            </a:r>
            <a:br>
              <a:rPr kumimoji="0" lang="fi-FI" sz="8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rPr>
            </a:br>
            <a:r>
              <a:rPr kumimoji="0" lang="fi-FI" sz="8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rPr>
              <a:t>mikäli liian korkea energiankulutus</a:t>
            </a:r>
            <a:endParaRPr lang="fi-FI" sz="1400" dirty="0">
              <a:solidFill>
                <a:srgbClr val="FF0000"/>
              </a:solidFill>
            </a:endParaRPr>
          </a:p>
        </p:txBody>
      </p:sp>
      <p:grpSp>
        <p:nvGrpSpPr>
          <p:cNvPr id="27" name="Group 26">
            <a:extLst>
              <a:ext uri="{FF2B5EF4-FFF2-40B4-BE49-F238E27FC236}">
                <a16:creationId xmlns:a16="http://schemas.microsoft.com/office/drawing/2014/main" id="{266B35B6-9836-758A-0F68-983A343A4ED3}"/>
              </a:ext>
            </a:extLst>
          </p:cNvPr>
          <p:cNvGrpSpPr/>
          <p:nvPr/>
        </p:nvGrpSpPr>
        <p:grpSpPr>
          <a:xfrm>
            <a:off x="9611416" y="6336971"/>
            <a:ext cx="1512168" cy="313490"/>
            <a:chOff x="8411244" y="1613653"/>
            <a:chExt cx="1852546" cy="385498"/>
          </a:xfrm>
        </p:grpSpPr>
        <p:sp>
          <p:nvSpPr>
            <p:cNvPr id="31" name="Rectangle: Rounded Corners 30">
              <a:extLst>
                <a:ext uri="{FF2B5EF4-FFF2-40B4-BE49-F238E27FC236}">
                  <a16:creationId xmlns:a16="http://schemas.microsoft.com/office/drawing/2014/main" id="{B451CAAB-F363-218B-B04F-A342327E41C3}"/>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2" name="Graphic 31" descr="For Sale with solid fill">
              <a:hlinkClick r:id="rId5" action="ppaction://hlinksldjump"/>
              <a:extLst>
                <a:ext uri="{FF2B5EF4-FFF2-40B4-BE49-F238E27FC236}">
                  <a16:creationId xmlns:a16="http://schemas.microsoft.com/office/drawing/2014/main" id="{25234805-39A5-985B-5DCA-2E9C8C1C2EA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44921" y="1613653"/>
              <a:ext cx="385192" cy="385192"/>
            </a:xfrm>
            <a:prstGeom prst="rect">
              <a:avLst/>
            </a:prstGeom>
          </p:spPr>
        </p:pic>
        <p:pic>
          <p:nvPicPr>
            <p:cNvPr id="33" name="Graphic 32" descr="Back with solid fill">
              <a:hlinkClick r:id="rId8" action="ppaction://hlinksldjump"/>
              <a:extLst>
                <a:ext uri="{FF2B5EF4-FFF2-40B4-BE49-F238E27FC236}">
                  <a16:creationId xmlns:a16="http://schemas.microsoft.com/office/drawing/2014/main" id="{4A9565A0-840D-9F7F-1DF5-3853478257B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766820" y="1613958"/>
              <a:ext cx="385193" cy="385193"/>
            </a:xfrm>
            <a:prstGeom prst="rect">
              <a:avLst/>
            </a:prstGeom>
          </p:spPr>
        </p:pic>
        <p:pic>
          <p:nvPicPr>
            <p:cNvPr id="34" name="Graphic 33" descr="Back with solid fill">
              <a:hlinkClick r:id="rId11" action="ppaction://hlinksldjump"/>
              <a:extLst>
                <a:ext uri="{FF2B5EF4-FFF2-40B4-BE49-F238E27FC236}">
                  <a16:creationId xmlns:a16="http://schemas.microsoft.com/office/drawing/2014/main" id="{0322039B-C2D6-4549-F86C-1F7798181DB1}"/>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14447231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7" name="Group 6">
            <a:extLst>
              <a:ext uri="{FF2B5EF4-FFF2-40B4-BE49-F238E27FC236}">
                <a16:creationId xmlns:a16="http://schemas.microsoft.com/office/drawing/2014/main" id="{CBA9BC2A-A82F-4B72-BBA3-DF20891DE71E}"/>
              </a:ext>
            </a:extLst>
          </p:cNvPr>
          <p:cNvGrpSpPr/>
          <p:nvPr/>
        </p:nvGrpSpPr>
        <p:grpSpPr>
          <a:xfrm>
            <a:off x="398068" y="3132411"/>
            <a:ext cx="6165626" cy="2457145"/>
            <a:chOff x="765820" y="1537109"/>
            <a:chExt cx="6165626" cy="2457145"/>
          </a:xfrm>
        </p:grpSpPr>
        <p:sp>
          <p:nvSpPr>
            <p:cNvPr id="8" name="TextBox 7">
              <a:extLst>
                <a:ext uri="{FF2B5EF4-FFF2-40B4-BE49-F238E27FC236}">
                  <a16:creationId xmlns:a16="http://schemas.microsoft.com/office/drawing/2014/main" id="{4284E7F1-A5CD-4630-861E-9542FAEACA88}"/>
                </a:ext>
              </a:extLst>
            </p:cNvPr>
            <p:cNvSpPr txBox="1"/>
            <p:nvPr/>
          </p:nvSpPr>
          <p:spPr>
            <a:xfrm>
              <a:off x="765820" y="2060848"/>
              <a:ext cx="5184576" cy="600164"/>
            </a:xfrm>
            <a:prstGeom prst="rect">
              <a:avLst/>
            </a:prstGeom>
            <a:noFill/>
          </p:spPr>
          <p:txBody>
            <a:bodyPr wrap="square">
              <a:spAutoFit/>
            </a:bodyPr>
            <a:lstStyle/>
            <a:p>
              <a:pPr algn="l"/>
              <a:r>
                <a:rPr lang="fi-FI" sz="1100" b="0" i="0" dirty="0">
                  <a:solidFill>
                    <a:srgbClr val="000000"/>
                  </a:solidFill>
                  <a:effectLst/>
                  <a:latin typeface="Gill Sans MT" panose="020B0502020104020203" pitchFamily="34" charset="0"/>
                </a:rPr>
                <a:t>Valtioneuvoston tekemän periaatepäätöksen mukaisesti kiertotaloutta tukevat vähähiilisen rakentamisen hankintakriteerit tullaan sisällyttämään infrarakentamisen hankkeisiin vuodesta 2023 alkaen.</a:t>
              </a:r>
            </a:p>
          </p:txBody>
        </p:sp>
        <p:sp>
          <p:nvSpPr>
            <p:cNvPr id="15" name="TextBox 14">
              <a:extLst>
                <a:ext uri="{FF2B5EF4-FFF2-40B4-BE49-F238E27FC236}">
                  <a16:creationId xmlns:a16="http://schemas.microsoft.com/office/drawing/2014/main" id="{C89B7E3F-464D-4639-9297-9CB97C606C60}"/>
                </a:ext>
              </a:extLst>
            </p:cNvPr>
            <p:cNvSpPr txBox="1"/>
            <p:nvPr/>
          </p:nvSpPr>
          <p:spPr>
            <a:xfrm>
              <a:off x="837828" y="1537109"/>
              <a:ext cx="6093618"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Hankinnat</a:t>
              </a:r>
            </a:p>
          </p:txBody>
        </p:sp>
        <p:sp>
          <p:nvSpPr>
            <p:cNvPr id="16" name="TextBox 15">
              <a:extLst>
                <a:ext uri="{FF2B5EF4-FFF2-40B4-BE49-F238E27FC236}">
                  <a16:creationId xmlns:a16="http://schemas.microsoft.com/office/drawing/2014/main" id="{E347BF79-B9EF-436F-8886-7B3FF312CFE3}"/>
                </a:ext>
              </a:extLst>
            </p:cNvPr>
            <p:cNvSpPr txBox="1"/>
            <p:nvPr/>
          </p:nvSpPr>
          <p:spPr>
            <a:xfrm>
              <a:off x="853468" y="3532589"/>
              <a:ext cx="6077978" cy="461665"/>
            </a:xfrm>
            <a:prstGeom prst="rect">
              <a:avLst/>
            </a:prstGeom>
            <a:noFill/>
          </p:spPr>
          <p:txBody>
            <a:bodyPr wrap="square">
              <a:spAutoFit/>
            </a:bodyPr>
            <a:lstStyle/>
            <a:p>
              <a:r>
                <a:rPr lang="fi-FI" sz="800" dirty="0">
                  <a:latin typeface="Gill Sans MT" panose="020B0502020104020203" pitchFamily="34" charset="0"/>
                </a:rPr>
                <a:t>https://www.motiva.fi/files/19878/Vaylarakentamisen_vahahiilisia_kiertotalousratkaisuja_tukevien_hankintakriteerien_koonti_ja_kehitystyo_-hankkeen_loppuraportti_2022.pdf?utm_source=Ajankohtaista+uusiomaarakentamisessa+-+UUMA4-uutiskirje%2C+huhtikuu+2022&amp;utm_medium=email&amp;utm_campaign=</a:t>
              </a:r>
            </a:p>
          </p:txBody>
        </p:sp>
        <p:sp>
          <p:nvSpPr>
            <p:cNvPr id="19" name="TextBox 18">
              <a:extLst>
                <a:ext uri="{FF2B5EF4-FFF2-40B4-BE49-F238E27FC236}">
                  <a16:creationId xmlns:a16="http://schemas.microsoft.com/office/drawing/2014/main" id="{B9E26A7F-232E-4876-A38E-B8C61AB00750}"/>
                </a:ext>
              </a:extLst>
            </p:cNvPr>
            <p:cNvSpPr txBox="1"/>
            <p:nvPr/>
          </p:nvSpPr>
          <p:spPr>
            <a:xfrm>
              <a:off x="838434" y="2908271"/>
              <a:ext cx="6093012" cy="6001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Gill Sans MT" panose="020B0502020104020203" pitchFamily="34" charset="0"/>
                  <a:ea typeface="+mn-ea"/>
                  <a:cs typeface="+mn-cs"/>
                </a:rPr>
                <a:t>Motiva Oy julkaisi 14.04.2022 ympäristöministeriön ja Väyläviraston tilaaman koonnin hankintakriteereistä väylärakentamisen vähähiilisissä kiertotalousratkaisuissa sekä kehitystyö-hankkeen loppuraportin, joko on nähtävillä linkillä:</a:t>
              </a:r>
            </a:p>
          </p:txBody>
        </p:sp>
      </p:grpSp>
      <p:sp>
        <p:nvSpPr>
          <p:cNvPr id="20" name="TextBox 19">
            <a:extLst>
              <a:ext uri="{FF2B5EF4-FFF2-40B4-BE49-F238E27FC236}">
                <a16:creationId xmlns:a16="http://schemas.microsoft.com/office/drawing/2014/main" id="{E5CAA0EF-2EC2-4300-8149-F8DC22742D0B}"/>
              </a:ext>
            </a:extLst>
          </p:cNvPr>
          <p:cNvSpPr txBox="1"/>
          <p:nvPr/>
        </p:nvSpPr>
        <p:spPr>
          <a:xfrm>
            <a:off x="353434" y="96887"/>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21" name="TextBox 20">
            <a:extLst>
              <a:ext uri="{FF2B5EF4-FFF2-40B4-BE49-F238E27FC236}">
                <a16:creationId xmlns:a16="http://schemas.microsoft.com/office/drawing/2014/main" id="{72FA33D7-D1F5-4F4C-BBAE-AC3545FEFA5F}"/>
              </a:ext>
            </a:extLst>
          </p:cNvPr>
          <p:cNvSpPr txBox="1"/>
          <p:nvPr/>
        </p:nvSpPr>
        <p:spPr>
          <a:xfrm>
            <a:off x="398068" y="760580"/>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sp>
        <p:nvSpPr>
          <p:cNvPr id="22" name="TextBox 21">
            <a:extLst>
              <a:ext uri="{FF2B5EF4-FFF2-40B4-BE49-F238E27FC236}">
                <a16:creationId xmlns:a16="http://schemas.microsoft.com/office/drawing/2014/main" id="{514A07BC-4CC5-405A-A465-F66CF10E35F1}"/>
              </a:ext>
            </a:extLst>
          </p:cNvPr>
          <p:cNvSpPr txBox="1"/>
          <p:nvPr/>
        </p:nvSpPr>
        <p:spPr>
          <a:xfrm>
            <a:off x="7533685" y="4703627"/>
            <a:ext cx="1728192"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Rakentaminen</a:t>
            </a:r>
          </a:p>
        </p:txBody>
      </p:sp>
      <p:sp>
        <p:nvSpPr>
          <p:cNvPr id="23" name="TextBox 22">
            <a:extLst>
              <a:ext uri="{FF2B5EF4-FFF2-40B4-BE49-F238E27FC236}">
                <a16:creationId xmlns:a16="http://schemas.microsoft.com/office/drawing/2014/main" id="{27CC1952-EB41-4589-ADD8-D633532042FD}"/>
              </a:ext>
            </a:extLst>
          </p:cNvPr>
          <p:cNvSpPr txBox="1"/>
          <p:nvPr/>
        </p:nvSpPr>
        <p:spPr>
          <a:xfrm>
            <a:off x="7533685" y="5103737"/>
            <a:ext cx="3316392" cy="938719"/>
          </a:xfrm>
          <a:prstGeom prst="rect">
            <a:avLst/>
          </a:prstGeom>
          <a:noFill/>
        </p:spPr>
        <p:txBody>
          <a:bodyPr wrap="square">
            <a:spAutoFit/>
          </a:bodyPr>
          <a:lstStyle/>
          <a:p>
            <a:pPr algn="l"/>
            <a:r>
              <a:rPr lang="fi-FI" sz="1100" b="0" i="0" dirty="0">
                <a:solidFill>
                  <a:srgbClr val="000000"/>
                </a:solidFill>
                <a:effectLst/>
                <a:latin typeface="Gill Sans MT" panose="020B0502020104020203" pitchFamily="34" charset="0"/>
              </a:rPr>
              <a:t>YMA rakennusten ilmastoselvityksistä tulossa käyttöön v. 2025 mennessä.</a:t>
            </a:r>
          </a:p>
          <a:p>
            <a:pPr algn="l"/>
            <a:endParaRPr lang="fi-FI" sz="1100" dirty="0">
              <a:solidFill>
                <a:srgbClr val="000000"/>
              </a:solidFill>
              <a:latin typeface="Gill Sans MT" panose="020B0502020104020203" pitchFamily="34" charset="0"/>
            </a:endParaRPr>
          </a:p>
          <a:p>
            <a:pPr algn="l"/>
            <a:r>
              <a:rPr lang="fi-FI" sz="1100" b="0" i="0" dirty="0">
                <a:solidFill>
                  <a:srgbClr val="000000"/>
                </a:solidFill>
                <a:effectLst/>
                <a:latin typeface="Gill Sans MT" panose="020B0502020104020203" pitchFamily="34" charset="0"/>
              </a:rPr>
              <a:t>Vähähiilinen rakentaminen osaksi lainsäädäntöä v. 2025 mennessä.</a:t>
            </a:r>
          </a:p>
        </p:txBody>
      </p:sp>
      <p:sp>
        <p:nvSpPr>
          <p:cNvPr id="24" name="TextBox 23">
            <a:extLst>
              <a:ext uri="{FF2B5EF4-FFF2-40B4-BE49-F238E27FC236}">
                <a16:creationId xmlns:a16="http://schemas.microsoft.com/office/drawing/2014/main" id="{1665F911-5736-4631-A285-652774725497}"/>
              </a:ext>
            </a:extLst>
          </p:cNvPr>
          <p:cNvSpPr txBox="1"/>
          <p:nvPr/>
        </p:nvSpPr>
        <p:spPr>
          <a:xfrm>
            <a:off x="7462564" y="2426079"/>
            <a:ext cx="2376264"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Maatalous-sektori</a:t>
            </a:r>
          </a:p>
        </p:txBody>
      </p:sp>
      <p:sp>
        <p:nvSpPr>
          <p:cNvPr id="25" name="TextBox 24">
            <a:extLst>
              <a:ext uri="{FF2B5EF4-FFF2-40B4-BE49-F238E27FC236}">
                <a16:creationId xmlns:a16="http://schemas.microsoft.com/office/drawing/2014/main" id="{CAA1EC1D-2CE3-4541-A465-F352B990BC88}"/>
              </a:ext>
            </a:extLst>
          </p:cNvPr>
          <p:cNvSpPr txBox="1"/>
          <p:nvPr/>
        </p:nvSpPr>
        <p:spPr>
          <a:xfrm>
            <a:off x="7462564" y="2826189"/>
            <a:ext cx="4032448" cy="600164"/>
          </a:xfrm>
          <a:prstGeom prst="rect">
            <a:avLst/>
          </a:prstGeom>
          <a:noFill/>
        </p:spPr>
        <p:txBody>
          <a:bodyPr wrap="square">
            <a:spAutoFit/>
          </a:bodyPr>
          <a:lstStyle/>
          <a:p>
            <a:pPr algn="l"/>
            <a:r>
              <a:rPr lang="fi-FI" sz="1100" b="1" i="0" dirty="0">
                <a:solidFill>
                  <a:srgbClr val="000000"/>
                </a:solidFill>
                <a:effectLst/>
                <a:latin typeface="Gill Sans MT" panose="020B0502020104020203" pitchFamily="34" charset="0"/>
              </a:rPr>
              <a:t>CAP-suunnitelma v. 2023-2027</a:t>
            </a:r>
          </a:p>
          <a:p>
            <a:pPr algn="l"/>
            <a:r>
              <a:rPr lang="fi-FI" sz="1100" dirty="0">
                <a:solidFill>
                  <a:srgbClr val="000000"/>
                </a:solidFill>
                <a:latin typeface="Gill Sans MT" panose="020B0502020104020203" pitchFamily="34" charset="0"/>
                <a:sym typeface="Wingdings" panose="05000000000000000000" pitchFamily="2" charset="2"/>
              </a:rPr>
              <a:t> Komission hyväksyntä </a:t>
            </a:r>
            <a:r>
              <a:rPr lang="fi-FI" sz="1100" dirty="0" err="1">
                <a:solidFill>
                  <a:srgbClr val="000000"/>
                </a:solidFill>
                <a:latin typeface="Gill Sans MT" panose="020B0502020104020203" pitchFamily="34" charset="0"/>
                <a:sym typeface="Wingdings" panose="05000000000000000000" pitchFamily="2" charset="2"/>
              </a:rPr>
              <a:t>tod.näk</a:t>
            </a:r>
            <a:r>
              <a:rPr lang="fi-FI" sz="1100" dirty="0">
                <a:solidFill>
                  <a:srgbClr val="000000"/>
                </a:solidFill>
                <a:latin typeface="Gill Sans MT" panose="020B0502020104020203" pitchFamily="34" charset="0"/>
                <a:sym typeface="Wingdings" panose="05000000000000000000" pitchFamily="2" charset="2"/>
              </a:rPr>
              <a:t>. V. 2022 syksyllä</a:t>
            </a:r>
          </a:p>
          <a:p>
            <a:pPr algn="l"/>
            <a:r>
              <a:rPr lang="fi-FI" sz="1100" b="0" i="0" dirty="0">
                <a:solidFill>
                  <a:srgbClr val="000000"/>
                </a:solidFill>
                <a:effectLst/>
                <a:latin typeface="Gill Sans MT" panose="020B0502020104020203" pitchFamily="34" charset="0"/>
                <a:sym typeface="Wingdings" panose="05000000000000000000" pitchFamily="2" charset="2"/>
              </a:rPr>
              <a:t> Kansalliset säädökset voimaan v. 2023 alusta alkaen</a:t>
            </a:r>
            <a:endParaRPr lang="fi-FI" sz="1100" b="0" i="0" dirty="0">
              <a:solidFill>
                <a:srgbClr val="000000"/>
              </a:solidFill>
              <a:effectLst/>
              <a:latin typeface="Gill Sans MT" panose="020B0502020104020203" pitchFamily="34" charset="0"/>
            </a:endParaRPr>
          </a:p>
        </p:txBody>
      </p:sp>
      <p:grpSp>
        <p:nvGrpSpPr>
          <p:cNvPr id="26" name="Group 25">
            <a:extLst>
              <a:ext uri="{FF2B5EF4-FFF2-40B4-BE49-F238E27FC236}">
                <a16:creationId xmlns:a16="http://schemas.microsoft.com/office/drawing/2014/main" id="{B658D392-4862-85ED-0CF6-5EAD0D1CADC9}"/>
              </a:ext>
            </a:extLst>
          </p:cNvPr>
          <p:cNvGrpSpPr/>
          <p:nvPr/>
        </p:nvGrpSpPr>
        <p:grpSpPr>
          <a:xfrm>
            <a:off x="10160255" y="137340"/>
            <a:ext cx="1084522" cy="313490"/>
            <a:chOff x="8411244" y="1613653"/>
            <a:chExt cx="1328640" cy="385498"/>
          </a:xfrm>
        </p:grpSpPr>
        <p:sp>
          <p:nvSpPr>
            <p:cNvPr id="27" name="Rectangle: Rounded Corners 26">
              <a:extLst>
                <a:ext uri="{FF2B5EF4-FFF2-40B4-BE49-F238E27FC236}">
                  <a16:creationId xmlns:a16="http://schemas.microsoft.com/office/drawing/2014/main" id="{F3DEAA57-E68F-5C4A-3FA5-C3312EF3B8AC}"/>
                </a:ext>
              </a:extLst>
            </p:cNvPr>
            <p:cNvSpPr/>
            <p:nvPr/>
          </p:nvSpPr>
          <p:spPr>
            <a:xfrm>
              <a:off x="8411244" y="1613653"/>
              <a:ext cx="1328640"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For Sale with solid fill">
              <a:hlinkClick r:id="rId5" action="ppaction://hlinksldjump"/>
              <a:extLst>
                <a:ext uri="{FF2B5EF4-FFF2-40B4-BE49-F238E27FC236}">
                  <a16:creationId xmlns:a16="http://schemas.microsoft.com/office/drawing/2014/main" id="{DCF8BA06-379F-59EB-3E4C-A1488BC06DF0}"/>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44921" y="1613653"/>
              <a:ext cx="385192" cy="385192"/>
            </a:xfrm>
            <a:prstGeom prst="rect">
              <a:avLst/>
            </a:prstGeom>
          </p:spPr>
        </p:pic>
        <p:pic>
          <p:nvPicPr>
            <p:cNvPr id="29" name="Graphic 28" descr="Back with solid fill">
              <a:hlinkClick r:id="rId8" action="ppaction://hlinksldjump"/>
              <a:extLst>
                <a:ext uri="{FF2B5EF4-FFF2-40B4-BE49-F238E27FC236}">
                  <a16:creationId xmlns:a16="http://schemas.microsoft.com/office/drawing/2014/main" id="{CA8BF7E7-2983-5CCE-1BE4-EAB25762251F}"/>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215330468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298982D7-D4D0-4D5D-B8A8-0268BEE133B2}"/>
              </a:ext>
            </a:extLst>
          </p:cNvPr>
          <p:cNvSpPr txBox="1"/>
          <p:nvPr/>
        </p:nvSpPr>
        <p:spPr>
          <a:xfrm>
            <a:off x="340659" y="1556792"/>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’Tulevaisuusanalyysi’</a:t>
            </a:r>
          </a:p>
        </p:txBody>
      </p:sp>
      <p:graphicFrame>
        <p:nvGraphicFramePr>
          <p:cNvPr id="2" name="Table 1">
            <a:extLst>
              <a:ext uri="{FF2B5EF4-FFF2-40B4-BE49-F238E27FC236}">
                <a16:creationId xmlns:a16="http://schemas.microsoft.com/office/drawing/2014/main" id="{5EF5271B-C9CD-41D6-81BE-532F14928BAA}"/>
              </a:ext>
            </a:extLst>
          </p:cNvPr>
          <p:cNvGraphicFramePr>
            <a:graphicFrameLocks noGrp="1"/>
          </p:cNvGraphicFramePr>
          <p:nvPr/>
        </p:nvGraphicFramePr>
        <p:xfrm>
          <a:off x="2427042" y="2739069"/>
          <a:ext cx="3744416" cy="827285"/>
        </p:xfrm>
        <a:graphic>
          <a:graphicData uri="http://schemas.openxmlformats.org/drawingml/2006/table">
            <a:tbl>
              <a:tblPr>
                <a:tableStyleId>{3B4B98B0-60AC-42C2-AFA5-B58CD77FA1E5}</a:tableStyleId>
              </a:tblPr>
              <a:tblGrid>
                <a:gridCol w="3744416">
                  <a:extLst>
                    <a:ext uri="{9D8B030D-6E8A-4147-A177-3AD203B41FA5}">
                      <a16:colId xmlns:a16="http://schemas.microsoft.com/office/drawing/2014/main" val="1568195690"/>
                    </a:ext>
                  </a:extLst>
                </a:gridCol>
              </a:tblGrid>
              <a:tr h="395236">
                <a:tc>
                  <a:txBody>
                    <a:bodyPr/>
                    <a:lstStyle/>
                    <a:p>
                      <a:pPr algn="l" fontAlgn="b"/>
                      <a:r>
                        <a:rPr lang="fi-FI" sz="1200" u="none" strike="noStrike" dirty="0">
                          <a:solidFill>
                            <a:schemeClr val="tx2"/>
                          </a:solidFill>
                          <a:effectLst/>
                          <a:latin typeface="Rockwell" panose="02060603020205020403" pitchFamily="18" charset="0"/>
                        </a:rPr>
                        <a:t>Näkemyksiä tulevaisuudesta saatiin yhteensä:</a:t>
                      </a:r>
                      <a:endParaRPr lang="fi-FI" sz="110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CCFF"/>
                    </a:solidFill>
                  </a:tcPr>
                </a:tc>
                <a:extLst>
                  <a:ext uri="{0D108BD9-81ED-4DB2-BD59-A6C34878D82A}">
                    <a16:rowId xmlns:a16="http://schemas.microsoft.com/office/drawing/2014/main" val="2248020591"/>
                  </a:ext>
                </a:extLst>
              </a:tr>
              <a:tr h="432049">
                <a:tc>
                  <a:txBody>
                    <a:bodyPr/>
                    <a:lstStyle/>
                    <a:p>
                      <a:pPr algn="l" fontAlgn="ctr"/>
                      <a:r>
                        <a:rPr lang="fi-FI" sz="1050" u="none" strike="noStrike" dirty="0">
                          <a:solidFill>
                            <a:schemeClr val="tx2"/>
                          </a:solidFill>
                          <a:effectLst/>
                          <a:latin typeface="Rockwell" panose="02060603020205020403" pitchFamily="18" charset="0"/>
                        </a:rPr>
                        <a:t>Yhteensä 63 kpl</a:t>
                      </a:r>
                      <a:endParaRPr lang="fi-FI" sz="105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70860219"/>
                  </a:ext>
                </a:extLst>
              </a:tr>
            </a:tbl>
          </a:graphicData>
        </a:graphic>
      </p:graphicFrame>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3" name="Table 2">
            <a:extLst>
              <a:ext uri="{FF2B5EF4-FFF2-40B4-BE49-F238E27FC236}">
                <a16:creationId xmlns:a16="http://schemas.microsoft.com/office/drawing/2014/main" id="{00F08AB8-C162-4D26-99D0-2196D2CA4483}"/>
              </a:ext>
            </a:extLst>
          </p:cNvPr>
          <p:cNvGraphicFramePr>
            <a:graphicFrameLocks noGrp="1"/>
          </p:cNvGraphicFramePr>
          <p:nvPr/>
        </p:nvGraphicFramePr>
        <p:xfrm>
          <a:off x="3790156" y="4171884"/>
          <a:ext cx="3077741" cy="2057072"/>
        </p:xfrm>
        <a:graphic>
          <a:graphicData uri="http://schemas.openxmlformats.org/drawingml/2006/table">
            <a:tbl>
              <a:tblPr>
                <a:tableStyleId>{3B4B98B0-60AC-42C2-AFA5-B58CD77FA1E5}</a:tableStyleId>
              </a:tblPr>
              <a:tblGrid>
                <a:gridCol w="3077741">
                  <a:extLst>
                    <a:ext uri="{9D8B030D-6E8A-4147-A177-3AD203B41FA5}">
                      <a16:colId xmlns:a16="http://schemas.microsoft.com/office/drawing/2014/main" val="3786862497"/>
                    </a:ext>
                  </a:extLst>
                </a:gridCol>
              </a:tblGrid>
              <a:tr h="293279">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Iitin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7794161"/>
                  </a:ext>
                </a:extLst>
              </a:tr>
              <a:tr h="230256">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Rakennuskanta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25750289"/>
                  </a:ext>
                </a:extLst>
              </a:tr>
              <a:tr h="273800">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Ympäristönsuojelu</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83345676"/>
                  </a:ext>
                </a:extLst>
              </a:tr>
              <a:tr h="226813">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 2030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0235108"/>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8762396"/>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Päästöt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26740481"/>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Suomen ympäristökeskus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24771683"/>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 "suunnittelu"</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471825"/>
                  </a:ext>
                </a:extLst>
              </a:tr>
            </a:tbl>
          </a:graphicData>
        </a:graphic>
      </p:graphicFrame>
      <p:sp>
        <p:nvSpPr>
          <p:cNvPr id="673" name="TextBox 672">
            <a:extLst>
              <a:ext uri="{FF2B5EF4-FFF2-40B4-BE49-F238E27FC236}">
                <a16:creationId xmlns:a16="http://schemas.microsoft.com/office/drawing/2014/main" id="{38202C76-70D3-4C32-86BC-DA26BB916410}"/>
              </a:ext>
            </a:extLst>
          </p:cNvPr>
          <p:cNvSpPr txBox="1"/>
          <p:nvPr/>
        </p:nvSpPr>
        <p:spPr>
          <a:xfrm>
            <a:off x="3790156" y="3854337"/>
            <a:ext cx="5904656" cy="276999"/>
          </a:xfrm>
          <a:prstGeom prst="rect">
            <a:avLst/>
          </a:prstGeom>
          <a:solidFill>
            <a:schemeClr val="accent2">
              <a:lumMod val="40000"/>
              <a:lumOff val="60000"/>
            </a:schemeClr>
          </a:solidFill>
          <a:ln>
            <a:solidFill>
              <a:schemeClr val="tx2"/>
            </a:solidFill>
          </a:ln>
        </p:spPr>
        <p:txBody>
          <a:bodyPr wrap="square">
            <a:spAutoFit/>
          </a:bodyPr>
          <a:lstStyle/>
          <a:p>
            <a:pPr algn="ctr" fontAlgn="b"/>
            <a:r>
              <a:rPr lang="fi-FI" sz="1200" b="1" u="none" strike="noStrike" dirty="0">
                <a:solidFill>
                  <a:schemeClr val="tx2"/>
                </a:solidFill>
                <a:effectLst/>
                <a:latin typeface="Rockwell" panose="02060603020205020403" pitchFamily="18" charset="0"/>
              </a:rPr>
              <a:t>Näkemysten teemoja olivat:</a:t>
            </a:r>
            <a:endParaRPr lang="fi-FI" sz="1100" b="1" i="0" u="none" strike="noStrike" dirty="0">
              <a:solidFill>
                <a:schemeClr val="tx2"/>
              </a:solidFill>
              <a:effectLst/>
              <a:latin typeface="Rockwell" panose="02060603020205020403" pitchFamily="18" charset="0"/>
            </a:endParaRPr>
          </a:p>
        </p:txBody>
      </p:sp>
      <p:graphicFrame>
        <p:nvGraphicFramePr>
          <p:cNvPr id="7" name="Table 6">
            <a:extLst>
              <a:ext uri="{FF2B5EF4-FFF2-40B4-BE49-F238E27FC236}">
                <a16:creationId xmlns:a16="http://schemas.microsoft.com/office/drawing/2014/main" id="{7E79B67F-CAC8-4C0A-91A1-E3028AA23C68}"/>
              </a:ext>
            </a:extLst>
          </p:cNvPr>
          <p:cNvGraphicFramePr>
            <a:graphicFrameLocks noGrp="1"/>
          </p:cNvGraphicFramePr>
          <p:nvPr/>
        </p:nvGraphicFramePr>
        <p:xfrm>
          <a:off x="6976468" y="4168863"/>
          <a:ext cx="2736304" cy="1410882"/>
        </p:xfrm>
        <a:graphic>
          <a:graphicData uri="http://schemas.openxmlformats.org/drawingml/2006/table">
            <a:tbl>
              <a:tblPr>
                <a:tableStyleId>{3B4B98B0-60AC-42C2-AFA5-B58CD77FA1E5}</a:tableStyleId>
              </a:tblPr>
              <a:tblGrid>
                <a:gridCol w="2736304">
                  <a:extLst>
                    <a:ext uri="{9D8B030D-6E8A-4147-A177-3AD203B41FA5}">
                      <a16:colId xmlns:a16="http://schemas.microsoft.com/office/drawing/2014/main" val="3528057152"/>
                    </a:ext>
                  </a:extLst>
                </a:gridCol>
              </a:tblGrid>
              <a:tr h="293279">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Tulevaisuuden osaaminen: Sopimuskunnat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08340476"/>
                  </a:ext>
                </a:extLst>
              </a:tr>
              <a:tr h="362016">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Tulevaisuuden osaaminen: Heinolan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5140129"/>
                  </a:ext>
                </a:extLst>
              </a:tr>
              <a:tr h="27670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Lainsäädäntö</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8771950"/>
                  </a:ext>
                </a:extLst>
              </a:tr>
              <a:tr h="234959">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65736335"/>
                  </a:ext>
                </a:extLst>
              </a:tr>
              <a:tr h="243927">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Aurinkovoima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38766138"/>
                  </a:ext>
                </a:extLst>
              </a:tr>
            </a:tbl>
          </a:graphicData>
        </a:graphic>
      </p:graphicFrame>
      <p:grpSp>
        <p:nvGrpSpPr>
          <p:cNvPr id="18" name="Group 17">
            <a:extLst>
              <a:ext uri="{FF2B5EF4-FFF2-40B4-BE49-F238E27FC236}">
                <a16:creationId xmlns:a16="http://schemas.microsoft.com/office/drawing/2014/main" id="{2CE0E836-CB00-ABFC-86D8-6CDB77C3A615}"/>
              </a:ext>
            </a:extLst>
          </p:cNvPr>
          <p:cNvGrpSpPr/>
          <p:nvPr/>
        </p:nvGrpSpPr>
        <p:grpSpPr>
          <a:xfrm>
            <a:off x="8470676" y="178346"/>
            <a:ext cx="321701" cy="792383"/>
            <a:chOff x="8456239" y="500576"/>
            <a:chExt cx="321701" cy="792383"/>
          </a:xfrm>
        </p:grpSpPr>
        <p:sp>
          <p:nvSpPr>
            <p:cNvPr id="19" name="Rectangle: Rounded Corners 18">
              <a:extLst>
                <a:ext uri="{FF2B5EF4-FFF2-40B4-BE49-F238E27FC236}">
                  <a16:creationId xmlns:a16="http://schemas.microsoft.com/office/drawing/2014/main" id="{B5273648-E39F-DB24-132F-444415845A4D}"/>
                </a:ext>
              </a:extLst>
            </p:cNvPr>
            <p:cNvSpPr/>
            <p:nvPr/>
          </p:nvSpPr>
          <p:spPr>
            <a:xfrm rot="16200000">
              <a:off x="8217846" y="740148"/>
              <a:ext cx="792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For Sale with solid fill">
              <a:hlinkClick r:id="rId4" action="ppaction://hlinksldjump"/>
              <a:extLst>
                <a:ext uri="{FF2B5EF4-FFF2-40B4-BE49-F238E27FC236}">
                  <a16:creationId xmlns:a16="http://schemas.microsoft.com/office/drawing/2014/main" id="{E2B4896E-6601-1649-5C29-11462B0FDF0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21" name="Graphic 20" descr="Back with solid fill">
              <a:hlinkClick r:id="rId7" action="ppaction://hlinksldjump"/>
              <a:extLst>
                <a:ext uri="{FF2B5EF4-FFF2-40B4-BE49-F238E27FC236}">
                  <a16:creationId xmlns:a16="http://schemas.microsoft.com/office/drawing/2014/main" id="{E3D1FF5F-124E-1266-9F6E-CCB2130C30C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grpSp>
    </p:spTree>
    <p:extLst>
      <p:ext uri="{BB962C8B-B14F-4D97-AF65-F5344CB8AC3E}">
        <p14:creationId xmlns:p14="http://schemas.microsoft.com/office/powerpoint/2010/main" val="32072351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298982D7-D4D0-4D5D-B8A8-0268BEE133B2}"/>
              </a:ext>
            </a:extLst>
          </p:cNvPr>
          <p:cNvSpPr txBox="1"/>
          <p:nvPr/>
        </p:nvSpPr>
        <p:spPr>
          <a:xfrm>
            <a:off x="340659" y="1556792"/>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’Tulevaisuusanalyysi’</a:t>
            </a:r>
          </a:p>
        </p:txBody>
      </p:sp>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pSp>
        <p:nvGrpSpPr>
          <p:cNvPr id="17" name="Group 16">
            <a:extLst>
              <a:ext uri="{FF2B5EF4-FFF2-40B4-BE49-F238E27FC236}">
                <a16:creationId xmlns:a16="http://schemas.microsoft.com/office/drawing/2014/main" id="{E03D500E-1135-7D13-D3F7-834D2DCF206C}"/>
              </a:ext>
            </a:extLst>
          </p:cNvPr>
          <p:cNvGrpSpPr/>
          <p:nvPr/>
        </p:nvGrpSpPr>
        <p:grpSpPr>
          <a:xfrm>
            <a:off x="8470676" y="83671"/>
            <a:ext cx="321701" cy="1185383"/>
            <a:chOff x="8456239" y="107576"/>
            <a:chExt cx="321701" cy="1185383"/>
          </a:xfrm>
        </p:grpSpPr>
        <p:sp>
          <p:nvSpPr>
            <p:cNvPr id="23" name="Rectangle: Rounded Corners 22">
              <a:extLst>
                <a:ext uri="{FF2B5EF4-FFF2-40B4-BE49-F238E27FC236}">
                  <a16:creationId xmlns:a16="http://schemas.microsoft.com/office/drawing/2014/main" id="{6A4708D3-62B5-40C7-5814-621DE9EFE5EF}"/>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4" name="Graphic 23" descr="For Sale with solid fill">
              <a:hlinkClick r:id="rId4" action="ppaction://hlinksldjump"/>
              <a:extLst>
                <a:ext uri="{FF2B5EF4-FFF2-40B4-BE49-F238E27FC236}">
                  <a16:creationId xmlns:a16="http://schemas.microsoft.com/office/drawing/2014/main" id="{3697412E-9C90-B079-5EEE-21372F4CF99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25" name="Graphic 24" descr="Back with solid fill">
              <a:hlinkClick r:id="rId7" action="ppaction://hlinksldjump"/>
              <a:extLst>
                <a:ext uri="{FF2B5EF4-FFF2-40B4-BE49-F238E27FC236}">
                  <a16:creationId xmlns:a16="http://schemas.microsoft.com/office/drawing/2014/main" id="{DEDD8B84-0B4B-BF71-B76E-9962E30BD9F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26" name="Graphic 25" descr="Back with solid fill">
              <a:hlinkClick r:id="rId10" action="ppaction://hlinksldjump"/>
              <a:extLst>
                <a:ext uri="{FF2B5EF4-FFF2-40B4-BE49-F238E27FC236}">
                  <a16:creationId xmlns:a16="http://schemas.microsoft.com/office/drawing/2014/main" id="{5722F01B-8238-C73A-3C6A-099A5D6CC091}"/>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pic>
        <p:nvPicPr>
          <p:cNvPr id="6" name="Picture 5" descr="Graphical user interface, application, Teams&#10;&#10;Description automatically generated">
            <a:extLst>
              <a:ext uri="{FF2B5EF4-FFF2-40B4-BE49-F238E27FC236}">
                <a16:creationId xmlns:a16="http://schemas.microsoft.com/office/drawing/2014/main" id="{53310B77-21C4-02E1-EC19-D0628E135C25}"/>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r="36933"/>
          <a:stretch/>
        </p:blipFill>
        <p:spPr>
          <a:xfrm>
            <a:off x="693812" y="2260495"/>
            <a:ext cx="3888432" cy="4334607"/>
          </a:xfrm>
          <a:prstGeom prst="rect">
            <a:avLst/>
          </a:prstGeom>
          <a:ln>
            <a:solidFill>
              <a:schemeClr val="tx2"/>
            </a:solidFill>
          </a:ln>
        </p:spPr>
      </p:pic>
      <p:pic>
        <p:nvPicPr>
          <p:cNvPr id="11" name="Picture 10" descr="Graphical user interface, application, Teams&#10;&#10;Description automatically generated">
            <a:extLst>
              <a:ext uri="{FF2B5EF4-FFF2-40B4-BE49-F238E27FC236}">
                <a16:creationId xmlns:a16="http://schemas.microsoft.com/office/drawing/2014/main" id="{9E8440EF-1495-A801-482D-3BD7EDE9FD8F}"/>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r="38190"/>
          <a:stretch/>
        </p:blipFill>
        <p:spPr>
          <a:xfrm>
            <a:off x="6886500" y="2260495"/>
            <a:ext cx="4475074" cy="4334607"/>
          </a:xfrm>
          <a:prstGeom prst="rect">
            <a:avLst/>
          </a:prstGeom>
        </p:spPr>
      </p:pic>
      <p:pic>
        <p:nvPicPr>
          <p:cNvPr id="13" name="Picture 12">
            <a:extLst>
              <a:ext uri="{FF2B5EF4-FFF2-40B4-BE49-F238E27FC236}">
                <a16:creationId xmlns:a16="http://schemas.microsoft.com/office/drawing/2014/main" id="{F36CAC06-FCD2-2F55-DCE2-ECAFD88ACA92}"/>
              </a:ext>
            </a:extLst>
          </p:cNvPr>
          <p:cNvPicPr>
            <a:picLocks noChangeAspect="1"/>
          </p:cNvPicPr>
          <p:nvPr/>
        </p:nvPicPr>
        <p:blipFill>
          <a:blip r:embed="rId15"/>
          <a:stretch>
            <a:fillRect/>
          </a:stretch>
        </p:blipFill>
        <p:spPr>
          <a:xfrm>
            <a:off x="4798268" y="2260495"/>
            <a:ext cx="1872208" cy="670791"/>
          </a:xfrm>
          <a:prstGeom prst="rect">
            <a:avLst/>
          </a:prstGeom>
          <a:ln>
            <a:solidFill>
              <a:schemeClr val="tx2"/>
            </a:solidFill>
          </a:ln>
        </p:spPr>
      </p:pic>
    </p:spTree>
    <p:extLst>
      <p:ext uri="{BB962C8B-B14F-4D97-AF65-F5344CB8AC3E}">
        <p14:creationId xmlns:p14="http://schemas.microsoft.com/office/powerpoint/2010/main" val="32165906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298982D7-D4D0-4D5D-B8A8-0268BEE133B2}"/>
              </a:ext>
            </a:extLst>
          </p:cNvPr>
          <p:cNvSpPr txBox="1"/>
          <p:nvPr/>
        </p:nvSpPr>
        <p:spPr>
          <a:xfrm>
            <a:off x="340659" y="1556792"/>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’Tulevaisuusanalyysi’</a:t>
            </a:r>
          </a:p>
        </p:txBody>
      </p:sp>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pSp>
        <p:nvGrpSpPr>
          <p:cNvPr id="17" name="Group 16">
            <a:extLst>
              <a:ext uri="{FF2B5EF4-FFF2-40B4-BE49-F238E27FC236}">
                <a16:creationId xmlns:a16="http://schemas.microsoft.com/office/drawing/2014/main" id="{E03D500E-1135-7D13-D3F7-834D2DCF206C}"/>
              </a:ext>
            </a:extLst>
          </p:cNvPr>
          <p:cNvGrpSpPr/>
          <p:nvPr/>
        </p:nvGrpSpPr>
        <p:grpSpPr>
          <a:xfrm>
            <a:off x="8470676" y="83671"/>
            <a:ext cx="321701" cy="1185383"/>
            <a:chOff x="8456239" y="107576"/>
            <a:chExt cx="321701" cy="1185383"/>
          </a:xfrm>
        </p:grpSpPr>
        <p:sp>
          <p:nvSpPr>
            <p:cNvPr id="23" name="Rectangle: Rounded Corners 22">
              <a:extLst>
                <a:ext uri="{FF2B5EF4-FFF2-40B4-BE49-F238E27FC236}">
                  <a16:creationId xmlns:a16="http://schemas.microsoft.com/office/drawing/2014/main" id="{6A4708D3-62B5-40C7-5814-621DE9EFE5EF}"/>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4" name="Graphic 23" descr="For Sale with solid fill">
              <a:hlinkClick r:id="rId4" action="ppaction://hlinksldjump"/>
              <a:extLst>
                <a:ext uri="{FF2B5EF4-FFF2-40B4-BE49-F238E27FC236}">
                  <a16:creationId xmlns:a16="http://schemas.microsoft.com/office/drawing/2014/main" id="{3697412E-9C90-B079-5EEE-21372F4CF99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25" name="Graphic 24" descr="Back with solid fill">
              <a:hlinkClick r:id="rId7" action="ppaction://hlinksldjump"/>
              <a:extLst>
                <a:ext uri="{FF2B5EF4-FFF2-40B4-BE49-F238E27FC236}">
                  <a16:creationId xmlns:a16="http://schemas.microsoft.com/office/drawing/2014/main" id="{DEDD8B84-0B4B-BF71-B76E-9962E30BD9F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26" name="Graphic 25" descr="Back with solid fill">
              <a:hlinkClick r:id="rId10" action="ppaction://hlinksldjump"/>
              <a:extLst>
                <a:ext uri="{FF2B5EF4-FFF2-40B4-BE49-F238E27FC236}">
                  <a16:creationId xmlns:a16="http://schemas.microsoft.com/office/drawing/2014/main" id="{5722F01B-8238-C73A-3C6A-099A5D6CC091}"/>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pic>
        <p:nvPicPr>
          <p:cNvPr id="13" name="Picture 12">
            <a:extLst>
              <a:ext uri="{FF2B5EF4-FFF2-40B4-BE49-F238E27FC236}">
                <a16:creationId xmlns:a16="http://schemas.microsoft.com/office/drawing/2014/main" id="{F36CAC06-FCD2-2F55-DCE2-ECAFD88ACA92}"/>
              </a:ext>
            </a:extLst>
          </p:cNvPr>
          <p:cNvPicPr>
            <a:picLocks noChangeAspect="1"/>
          </p:cNvPicPr>
          <p:nvPr/>
        </p:nvPicPr>
        <p:blipFill>
          <a:blip r:embed="rId13"/>
          <a:stretch>
            <a:fillRect/>
          </a:stretch>
        </p:blipFill>
        <p:spPr>
          <a:xfrm>
            <a:off x="4726260" y="2131070"/>
            <a:ext cx="1872208" cy="670791"/>
          </a:xfrm>
          <a:prstGeom prst="rect">
            <a:avLst/>
          </a:prstGeom>
          <a:ln>
            <a:solidFill>
              <a:schemeClr val="tx2"/>
            </a:solidFill>
          </a:ln>
        </p:spPr>
      </p:pic>
      <p:pic>
        <p:nvPicPr>
          <p:cNvPr id="3" name="Picture 2" descr="Table&#10;&#10;Description automatically generated">
            <a:extLst>
              <a:ext uri="{FF2B5EF4-FFF2-40B4-BE49-F238E27FC236}">
                <a16:creationId xmlns:a16="http://schemas.microsoft.com/office/drawing/2014/main" id="{B44C2182-1579-C044-C526-765FC5CCEF33}"/>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r="38392"/>
          <a:stretch/>
        </p:blipFill>
        <p:spPr>
          <a:xfrm>
            <a:off x="477788" y="2131070"/>
            <a:ext cx="4197900" cy="4505522"/>
          </a:xfrm>
          <a:prstGeom prst="rect">
            <a:avLst/>
          </a:prstGeom>
          <a:ln>
            <a:solidFill>
              <a:schemeClr val="tx2"/>
            </a:solidFill>
          </a:ln>
        </p:spPr>
      </p:pic>
      <p:pic>
        <p:nvPicPr>
          <p:cNvPr id="7" name="Picture 6" descr="Graphical user interface, application&#10;&#10;Description automatically generated">
            <a:extLst>
              <a:ext uri="{FF2B5EF4-FFF2-40B4-BE49-F238E27FC236}">
                <a16:creationId xmlns:a16="http://schemas.microsoft.com/office/drawing/2014/main" id="{4B477D93-8B47-207F-0C02-7E3C91D3476E}"/>
              </a:ext>
            </a:extLst>
          </p:cNvPr>
          <p:cNvPicPr>
            <a:picLocks noChangeAspect="1"/>
          </p:cNvPicPr>
          <p:nvPr/>
        </p:nvPicPr>
        <p:blipFill rotWithShape="1">
          <a:blip r:embed="rId15" cstate="print">
            <a:extLst>
              <a:ext uri="{28A0092B-C50C-407E-A947-70E740481C1C}">
                <a14:useLocalDpi xmlns:a14="http://schemas.microsoft.com/office/drawing/2010/main" val="0"/>
              </a:ext>
            </a:extLst>
          </a:blip>
          <a:srcRect t="56053"/>
          <a:stretch/>
        </p:blipFill>
        <p:spPr>
          <a:xfrm>
            <a:off x="4942284" y="3717032"/>
            <a:ext cx="6882028" cy="1481674"/>
          </a:xfrm>
          <a:prstGeom prst="rect">
            <a:avLst/>
          </a:prstGeom>
          <a:ln>
            <a:solidFill>
              <a:schemeClr val="tx2"/>
            </a:solidFill>
          </a:ln>
        </p:spPr>
      </p:pic>
    </p:spTree>
    <p:extLst>
      <p:ext uri="{BB962C8B-B14F-4D97-AF65-F5344CB8AC3E}">
        <p14:creationId xmlns:p14="http://schemas.microsoft.com/office/powerpoint/2010/main" val="33694317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298982D7-D4D0-4D5D-B8A8-0268BEE133B2}"/>
              </a:ext>
            </a:extLst>
          </p:cNvPr>
          <p:cNvSpPr txBox="1"/>
          <p:nvPr/>
        </p:nvSpPr>
        <p:spPr>
          <a:xfrm>
            <a:off x="9478788" y="1684990"/>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’Tulevaisuusanalyysi’</a:t>
            </a:r>
          </a:p>
        </p:txBody>
      </p:sp>
      <p:grpSp>
        <p:nvGrpSpPr>
          <p:cNvPr id="17" name="Group 16">
            <a:extLst>
              <a:ext uri="{FF2B5EF4-FFF2-40B4-BE49-F238E27FC236}">
                <a16:creationId xmlns:a16="http://schemas.microsoft.com/office/drawing/2014/main" id="{E03D500E-1135-7D13-D3F7-834D2DCF206C}"/>
              </a:ext>
            </a:extLst>
          </p:cNvPr>
          <p:cNvGrpSpPr/>
          <p:nvPr/>
        </p:nvGrpSpPr>
        <p:grpSpPr>
          <a:xfrm>
            <a:off x="8470676" y="83671"/>
            <a:ext cx="321701" cy="1185383"/>
            <a:chOff x="8456239" y="107576"/>
            <a:chExt cx="321701" cy="1185383"/>
          </a:xfrm>
        </p:grpSpPr>
        <p:sp>
          <p:nvSpPr>
            <p:cNvPr id="23" name="Rectangle: Rounded Corners 22">
              <a:extLst>
                <a:ext uri="{FF2B5EF4-FFF2-40B4-BE49-F238E27FC236}">
                  <a16:creationId xmlns:a16="http://schemas.microsoft.com/office/drawing/2014/main" id="{6A4708D3-62B5-40C7-5814-621DE9EFE5EF}"/>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4" name="Graphic 23" descr="For Sale with solid fill">
              <a:hlinkClick r:id="rId4" action="ppaction://hlinksldjump"/>
              <a:extLst>
                <a:ext uri="{FF2B5EF4-FFF2-40B4-BE49-F238E27FC236}">
                  <a16:creationId xmlns:a16="http://schemas.microsoft.com/office/drawing/2014/main" id="{3697412E-9C90-B079-5EEE-21372F4CF99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25" name="Graphic 24" descr="Back with solid fill">
              <a:hlinkClick r:id="rId7" action="ppaction://hlinksldjump"/>
              <a:extLst>
                <a:ext uri="{FF2B5EF4-FFF2-40B4-BE49-F238E27FC236}">
                  <a16:creationId xmlns:a16="http://schemas.microsoft.com/office/drawing/2014/main" id="{DEDD8B84-0B4B-BF71-B76E-9962E30BD9F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26" name="Graphic 25" descr="Back with solid fill">
              <a:hlinkClick r:id="rId10" action="ppaction://hlinksldjump"/>
              <a:extLst>
                <a:ext uri="{FF2B5EF4-FFF2-40B4-BE49-F238E27FC236}">
                  <a16:creationId xmlns:a16="http://schemas.microsoft.com/office/drawing/2014/main" id="{5722F01B-8238-C73A-3C6A-099A5D6CC091}"/>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pic>
        <p:nvPicPr>
          <p:cNvPr id="5" name="Picture 4" descr="Timeline&#10;&#10;Description automatically generated with medium confidence">
            <a:extLst>
              <a:ext uri="{FF2B5EF4-FFF2-40B4-BE49-F238E27FC236}">
                <a16:creationId xmlns:a16="http://schemas.microsoft.com/office/drawing/2014/main" id="{7E1BFF10-98F6-05E8-D6DC-7E04485B8AA5}"/>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340658" y="1684990"/>
            <a:ext cx="4313593" cy="5040927"/>
          </a:xfrm>
          <a:prstGeom prst="rect">
            <a:avLst/>
          </a:prstGeom>
          <a:ln>
            <a:solidFill>
              <a:schemeClr val="tx2"/>
            </a:solidFill>
          </a:ln>
        </p:spPr>
      </p:pic>
      <p:pic>
        <p:nvPicPr>
          <p:cNvPr id="9" name="Picture 8" descr="Timeline&#10;&#10;Description automatically generated with low confidence">
            <a:extLst>
              <a:ext uri="{FF2B5EF4-FFF2-40B4-BE49-F238E27FC236}">
                <a16:creationId xmlns:a16="http://schemas.microsoft.com/office/drawing/2014/main" id="{B626F855-1B4F-0D38-20D2-F0F807AAF2CD}"/>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5230316" y="1684990"/>
            <a:ext cx="3816424" cy="5079000"/>
          </a:xfrm>
          <a:prstGeom prst="rect">
            <a:avLst/>
          </a:prstGeom>
          <a:ln>
            <a:solidFill>
              <a:schemeClr val="tx2"/>
            </a:solidFill>
          </a:ln>
        </p:spPr>
      </p:pic>
    </p:spTree>
    <p:extLst>
      <p:ext uri="{BB962C8B-B14F-4D97-AF65-F5344CB8AC3E}">
        <p14:creationId xmlns:p14="http://schemas.microsoft.com/office/powerpoint/2010/main" val="92294909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298982D7-D4D0-4D5D-B8A8-0268BEE133B2}"/>
              </a:ext>
            </a:extLst>
          </p:cNvPr>
          <p:cNvSpPr txBox="1"/>
          <p:nvPr/>
        </p:nvSpPr>
        <p:spPr>
          <a:xfrm>
            <a:off x="340659" y="1556792"/>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’Tulevaisuusanalyysi’</a:t>
            </a:r>
          </a:p>
        </p:txBody>
      </p:sp>
      <p:pic>
        <p:nvPicPr>
          <p:cNvPr id="3" name="Picture 2" descr="Graphical user interface, application&#10;&#10;Description automatically generated">
            <a:extLst>
              <a:ext uri="{FF2B5EF4-FFF2-40B4-BE49-F238E27FC236}">
                <a16:creationId xmlns:a16="http://schemas.microsoft.com/office/drawing/2014/main" id="{8C82F1EF-6410-492C-B138-298B881F1074}"/>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 b="44368"/>
          <a:stretch/>
        </p:blipFill>
        <p:spPr>
          <a:xfrm>
            <a:off x="1485900" y="3284984"/>
            <a:ext cx="7733553" cy="2107715"/>
          </a:xfrm>
          <a:prstGeom prst="rect">
            <a:avLst/>
          </a:prstGeom>
          <a:ln>
            <a:solidFill>
              <a:schemeClr val="tx2"/>
            </a:solidFill>
          </a:ln>
        </p:spPr>
      </p:pic>
      <p:grpSp>
        <p:nvGrpSpPr>
          <p:cNvPr id="18" name="Group 17">
            <a:extLst>
              <a:ext uri="{FF2B5EF4-FFF2-40B4-BE49-F238E27FC236}">
                <a16:creationId xmlns:a16="http://schemas.microsoft.com/office/drawing/2014/main" id="{468308EC-38CC-9069-CF50-1C897D91F434}"/>
              </a:ext>
            </a:extLst>
          </p:cNvPr>
          <p:cNvGrpSpPr/>
          <p:nvPr/>
        </p:nvGrpSpPr>
        <p:grpSpPr>
          <a:xfrm>
            <a:off x="8470676" y="83672"/>
            <a:ext cx="321701" cy="825640"/>
            <a:chOff x="8456239" y="107577"/>
            <a:chExt cx="321701" cy="825640"/>
          </a:xfrm>
        </p:grpSpPr>
        <p:sp>
          <p:nvSpPr>
            <p:cNvPr id="19" name="Rectangle: Rounded Corners 18">
              <a:extLst>
                <a:ext uri="{FF2B5EF4-FFF2-40B4-BE49-F238E27FC236}">
                  <a16:creationId xmlns:a16="http://schemas.microsoft.com/office/drawing/2014/main" id="{95ED9E27-BB7C-B13B-E73F-D1AC861C2061}"/>
                </a:ext>
              </a:extLst>
            </p:cNvPr>
            <p:cNvSpPr/>
            <p:nvPr/>
          </p:nvSpPr>
          <p:spPr>
            <a:xfrm rot="16200000">
              <a:off x="8201218" y="363777"/>
              <a:ext cx="825640"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For Sale with solid fill">
              <a:hlinkClick r:id="rId5" action="ppaction://hlinksldjump"/>
              <a:extLst>
                <a:ext uri="{FF2B5EF4-FFF2-40B4-BE49-F238E27FC236}">
                  <a16:creationId xmlns:a16="http://schemas.microsoft.com/office/drawing/2014/main" id="{5DF3AD3F-DCA4-155D-2486-E16E8244B44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56239" y="525689"/>
              <a:ext cx="314419" cy="313241"/>
            </a:xfrm>
            <a:prstGeom prst="rect">
              <a:avLst/>
            </a:prstGeom>
          </p:spPr>
        </p:pic>
        <p:pic>
          <p:nvPicPr>
            <p:cNvPr id="21" name="Graphic 20" descr="Back with solid fill">
              <a:hlinkClick r:id="rId8" action="ppaction://hlinksldjump"/>
              <a:extLst>
                <a:ext uri="{FF2B5EF4-FFF2-40B4-BE49-F238E27FC236}">
                  <a16:creationId xmlns:a16="http://schemas.microsoft.com/office/drawing/2014/main" id="{FDC324EE-4372-CD94-AC91-752F2338DA6A}"/>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67371213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D66487C-9A08-48DF-8D03-D4A17361091F}"/>
              </a:ext>
            </a:extLst>
          </p:cNvPr>
          <p:cNvSpPr txBox="1">
            <a:spLocks noGrp="1" noRot="1" noMove="1" noResize="1" noEditPoints="1" noAdjustHandles="1" noChangeArrowheads="1" noChangeShapeType="1"/>
          </p:cNvSpPr>
          <p:nvPr/>
        </p:nvSpPr>
        <p:spPr>
          <a:xfrm>
            <a:off x="405780" y="404664"/>
            <a:ext cx="5040560"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 FSSF-kehikko – Navigointisivu</a:t>
            </a:r>
            <a:endParaRPr lang="fi-FI" sz="2000" dirty="0"/>
          </a:p>
        </p:txBody>
      </p:sp>
      <mc:AlternateContent xmlns:mc="http://schemas.openxmlformats.org/markup-compatibility/2006" xmlns:pslz="http://schemas.microsoft.com/office/powerpoint/2016/slidezoom">
        <mc:Choice Requires="pslz">
          <p:graphicFrame>
            <p:nvGraphicFramePr>
              <p:cNvPr id="13" name="Slide Zoom 12">
                <a:extLst>
                  <a:ext uri="{FF2B5EF4-FFF2-40B4-BE49-F238E27FC236}">
                    <a16:creationId xmlns:a16="http://schemas.microsoft.com/office/drawing/2014/main" id="{18FFD935-A9EB-4A0E-8D3F-1F4DDA84C7D2}"/>
                  </a:ext>
                </a:extLst>
              </p:cNvPr>
              <p:cNvGraphicFramePr>
                <a:graphicFrameLocks noGrp="1" noDrilldown="1" noChangeAspect="1" noMove="1" noResize="1"/>
              </p:cNvGraphicFramePr>
              <p:nvPr>
                <p:extLst>
                  <p:ext uri="{D42A27DB-BD31-4B8C-83A1-F6EECF244321}">
                    <p14:modId xmlns:p14="http://schemas.microsoft.com/office/powerpoint/2010/main" val="3186692212"/>
                  </p:ext>
                </p:extLst>
              </p:nvPr>
            </p:nvGraphicFramePr>
            <p:xfrm>
              <a:off x="7102524" y="1681139"/>
              <a:ext cx="1872208" cy="589348"/>
            </p:xfrm>
            <a:graphic>
              <a:graphicData uri="http://schemas.microsoft.com/office/powerpoint/2016/slidezoom">
                <pslz:sldZm>
                  <pslz:sldZmObj sldId="308" cId="3006720395">
                    <pslz:zmPr id="{472BF562-50BB-4DF5-8182-D36B0D7A8D2D}" imageType="cover" transitionDur="1000">
                      <p166:blipFill xmlns:p166="http://schemas.microsoft.com/office/powerpoint/2016/6/main">
                        <a:blip r:embed="rId2"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72208" cy="589348"/>
                        </a:xfrm>
                        <a:prstGeom prst="rect">
                          <a:avLst/>
                        </a:prstGeom>
                      </p166:spPr>
                    </pslz:zmPr>
                  </pslz:sldZmObj>
                </pslz:sldZm>
              </a:graphicData>
            </a:graphic>
          </p:graphicFrame>
        </mc:Choice>
        <mc:Fallback xmlns="">
          <p:pic>
            <p:nvPicPr>
              <p:cNvPr id="13" name="Slide Zoom 12">
                <a:hlinkClick r:id="rId3" action="ppaction://hlinksldjump"/>
                <a:extLst>
                  <a:ext uri="{FF2B5EF4-FFF2-40B4-BE49-F238E27FC236}">
                    <a16:creationId xmlns:a16="http://schemas.microsoft.com/office/drawing/2014/main" id="{18FFD935-A9EB-4A0E-8D3F-1F4DDA84C7D2}"/>
                  </a:ext>
                </a:extLst>
              </p:cNvPr>
              <p:cNvPicPr>
                <a:picLocks noGrp="1" noRot="1" noChangeAspect="1" noMove="1" noResize="1" noEditPoints="1" noAdjustHandles="1" noChangeArrowheads="1" noChangeShapeType="1"/>
              </p:cNvPicPr>
              <p:nvPr/>
            </p:nvPicPr>
            <p:blipFill>
              <a:blip r:embed="rId4" cstate="print">
                <a:extLst>
                  <a:ext uri="{28A0092B-C50C-407E-A947-70E740481C1C}">
                    <a14:useLocalDpi xmlns:a14="http://schemas.microsoft.com/office/drawing/2010/main" val="0"/>
                  </a:ext>
                </a:extLst>
              </a:blip>
              <a:stretch>
                <a:fillRect/>
              </a:stretch>
            </p:blipFill>
            <p:spPr>
              <a:xfrm>
                <a:off x="7102524" y="1681139"/>
                <a:ext cx="1872208" cy="589348"/>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15" name="Slide Zoom 14">
                <a:extLst>
                  <a:ext uri="{FF2B5EF4-FFF2-40B4-BE49-F238E27FC236}">
                    <a16:creationId xmlns:a16="http://schemas.microsoft.com/office/drawing/2014/main" id="{A8238F8A-EAAD-4857-993A-90782C369C14}"/>
                  </a:ext>
                </a:extLst>
              </p:cNvPr>
              <p:cNvGraphicFramePr>
                <a:graphicFrameLocks noGrp="1" noDrilldown="1" noChangeAspect="1" noMove="1" noResize="1"/>
              </p:cNvGraphicFramePr>
              <p:nvPr>
                <p:extLst>
                  <p:ext uri="{D42A27DB-BD31-4B8C-83A1-F6EECF244321}">
                    <p14:modId xmlns:p14="http://schemas.microsoft.com/office/powerpoint/2010/main" val="3626320164"/>
                  </p:ext>
                </p:extLst>
              </p:nvPr>
            </p:nvGraphicFramePr>
            <p:xfrm>
              <a:off x="9262763" y="1684162"/>
              <a:ext cx="1722430" cy="589685"/>
            </p:xfrm>
            <a:graphic>
              <a:graphicData uri="http://schemas.microsoft.com/office/powerpoint/2016/slidezoom">
                <pslz:sldZm>
                  <pslz:sldZmObj sldId="309" cId="3713611581">
                    <pslz:zmPr id="{6C68341C-4ABF-44C7-838C-13DCDE34B43D}" imageType="cover" transitionDur="1000">
                      <p166:blipFill xmlns:p166="http://schemas.microsoft.com/office/powerpoint/2016/6/main">
                        <a:blip r:embed="rId5"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722430" cy="589685"/>
                        </a:xfrm>
                        <a:prstGeom prst="rect">
                          <a:avLst/>
                        </a:prstGeom>
                      </p166:spPr>
                    </pslz:zmPr>
                  </pslz:sldZmObj>
                </pslz:sldZm>
              </a:graphicData>
            </a:graphic>
          </p:graphicFrame>
        </mc:Choice>
        <mc:Fallback xmlns="">
          <p:pic>
            <p:nvPicPr>
              <p:cNvPr id="15" name="Slide Zoom 14">
                <a:hlinkClick r:id="rId6" action="ppaction://hlinksldjump"/>
                <a:extLst>
                  <a:ext uri="{FF2B5EF4-FFF2-40B4-BE49-F238E27FC236}">
                    <a16:creationId xmlns:a16="http://schemas.microsoft.com/office/drawing/2014/main" id="{A8238F8A-EAAD-4857-993A-90782C369C14}"/>
                  </a:ext>
                </a:extLst>
              </p:cNvPr>
              <p:cNvPicPr>
                <a:picLocks noGrp="1" noRot="1" noChangeAspect="1" noMove="1" noResize="1" noEditPoints="1" noAdjustHandles="1" noChangeArrowheads="1" noChangeShapeType="1"/>
              </p:cNvPicPr>
              <p:nvPr/>
            </p:nvPicPr>
            <p:blipFill>
              <a:blip r:embed="rId7" cstate="print">
                <a:extLst>
                  <a:ext uri="{28A0092B-C50C-407E-A947-70E740481C1C}">
                    <a14:useLocalDpi xmlns:a14="http://schemas.microsoft.com/office/drawing/2010/main" val="0"/>
                  </a:ext>
                </a:extLst>
              </a:blip>
              <a:stretch>
                <a:fillRect/>
              </a:stretch>
            </p:blipFill>
            <p:spPr>
              <a:xfrm>
                <a:off x="9262763" y="1684162"/>
                <a:ext cx="1722430" cy="589685"/>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17" name="Slide Zoom 16">
                <a:extLst>
                  <a:ext uri="{FF2B5EF4-FFF2-40B4-BE49-F238E27FC236}">
                    <a16:creationId xmlns:a16="http://schemas.microsoft.com/office/drawing/2014/main" id="{096982FD-D921-453E-8E8C-598863D6F585}"/>
                  </a:ext>
                </a:extLst>
              </p:cNvPr>
              <p:cNvGraphicFramePr>
                <a:graphicFrameLocks noGrp="1" noDrilldown="1" noChangeAspect="1" noMove="1" noResize="1"/>
              </p:cNvGraphicFramePr>
              <p:nvPr>
                <p:extLst>
                  <p:ext uri="{D42A27DB-BD31-4B8C-83A1-F6EECF244321}">
                    <p14:modId xmlns:p14="http://schemas.microsoft.com/office/powerpoint/2010/main" val="3132287624"/>
                  </p:ext>
                </p:extLst>
              </p:nvPr>
            </p:nvGraphicFramePr>
            <p:xfrm>
              <a:off x="7102524" y="2533091"/>
              <a:ext cx="1872208" cy="586771"/>
            </p:xfrm>
            <a:graphic>
              <a:graphicData uri="http://schemas.microsoft.com/office/powerpoint/2016/slidezoom">
                <pslz:sldZm>
                  <pslz:sldZmObj sldId="310" cId="381883352">
                    <pslz:zmPr id="{111F6FB4-A798-4FE7-ACBD-B625C12EBAAF}" imageType="cover" transitionDur="1000">
                      <p166:blipFill xmlns:p166="http://schemas.microsoft.com/office/powerpoint/2016/6/main">
                        <a:blip r:embed="rId8"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72208" cy="586771"/>
                        </a:xfrm>
                        <a:prstGeom prst="rect">
                          <a:avLst/>
                        </a:prstGeom>
                      </p166:spPr>
                    </pslz:zmPr>
                  </pslz:sldZmObj>
                </pslz:sldZm>
              </a:graphicData>
            </a:graphic>
          </p:graphicFrame>
        </mc:Choice>
        <mc:Fallback xmlns="">
          <p:pic>
            <p:nvPicPr>
              <p:cNvPr id="17" name="Slide Zoom 16">
                <a:hlinkClick r:id="rId9" action="ppaction://hlinksldjump"/>
                <a:extLst>
                  <a:ext uri="{FF2B5EF4-FFF2-40B4-BE49-F238E27FC236}">
                    <a16:creationId xmlns:a16="http://schemas.microsoft.com/office/drawing/2014/main" id="{096982FD-D921-453E-8E8C-598863D6F585}"/>
                  </a:ext>
                </a:extLst>
              </p:cNvPr>
              <p:cNvPicPr>
                <a:picLocks noGrp="1" noRot="1" noChangeAspect="1" noMove="1" noResize="1" noEditPoints="1" noAdjustHandles="1" noChangeArrowheads="1" noChangeShapeType="1"/>
              </p:cNvPicPr>
              <p:nvPr/>
            </p:nvPicPr>
            <p:blipFill>
              <a:blip r:embed="rId10" cstate="print">
                <a:extLst>
                  <a:ext uri="{28A0092B-C50C-407E-A947-70E740481C1C}">
                    <a14:useLocalDpi xmlns:a14="http://schemas.microsoft.com/office/drawing/2010/main" val="0"/>
                  </a:ext>
                </a:extLst>
              </a:blip>
              <a:stretch>
                <a:fillRect/>
              </a:stretch>
            </p:blipFill>
            <p:spPr>
              <a:xfrm>
                <a:off x="7102524" y="2533091"/>
                <a:ext cx="1872208" cy="586771"/>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21" name="Slide Zoom 20">
                <a:extLst>
                  <a:ext uri="{FF2B5EF4-FFF2-40B4-BE49-F238E27FC236}">
                    <a16:creationId xmlns:a16="http://schemas.microsoft.com/office/drawing/2014/main" id="{B1416F04-3912-4958-AEA1-E58B015D401E}"/>
                  </a:ext>
                </a:extLst>
              </p:cNvPr>
              <p:cNvGraphicFramePr>
                <a:graphicFrameLocks noGrp="1" noDrilldown="1" noChangeAspect="1" noMove="1" noResize="1"/>
              </p:cNvGraphicFramePr>
              <p:nvPr>
                <p:extLst>
                  <p:ext uri="{D42A27DB-BD31-4B8C-83A1-F6EECF244321}">
                    <p14:modId xmlns:p14="http://schemas.microsoft.com/office/powerpoint/2010/main" val="887183886"/>
                  </p:ext>
                </p:extLst>
              </p:nvPr>
            </p:nvGraphicFramePr>
            <p:xfrm>
              <a:off x="7102524" y="3382467"/>
              <a:ext cx="1872208" cy="616334"/>
            </p:xfrm>
            <a:graphic>
              <a:graphicData uri="http://schemas.microsoft.com/office/powerpoint/2016/slidezoom">
                <pslz:sldZm>
                  <pslz:sldZmObj sldId="312" cId="77264421">
                    <pslz:zmPr id="{50CC5480-FED0-4C6C-ADAF-DF34CC3D635B}" imageType="cover" transitionDur="1000">
                      <p166:blipFill xmlns:p166="http://schemas.microsoft.com/office/powerpoint/2016/6/main">
                        <a:blip r:embed="rId11"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72208" cy="616334"/>
                        </a:xfrm>
                        <a:prstGeom prst="rect">
                          <a:avLst/>
                        </a:prstGeom>
                      </p166:spPr>
                    </pslz:zmPr>
                  </pslz:sldZmObj>
                </pslz:sldZm>
              </a:graphicData>
            </a:graphic>
          </p:graphicFrame>
        </mc:Choice>
        <mc:Fallback xmlns="">
          <p:pic>
            <p:nvPicPr>
              <p:cNvPr id="21" name="Slide Zoom 20">
                <a:hlinkClick r:id="rId12" action="ppaction://hlinksldjump"/>
                <a:extLst>
                  <a:ext uri="{FF2B5EF4-FFF2-40B4-BE49-F238E27FC236}">
                    <a16:creationId xmlns:a16="http://schemas.microsoft.com/office/drawing/2014/main" id="{B1416F04-3912-4958-AEA1-E58B015D401E}"/>
                  </a:ext>
                </a:extLst>
              </p:cNvPr>
              <p:cNvPicPr>
                <a:picLocks noGrp="1" noRot="1" noChangeAspect="1" noMove="1" noResize="1" noEditPoints="1" noAdjustHandles="1" noChangeArrowheads="1" noChangeShapeType="1"/>
              </p:cNvPicPr>
              <p:nvPr/>
            </p:nvPicPr>
            <p:blipFill>
              <a:blip r:embed="rId13" cstate="print">
                <a:extLst>
                  <a:ext uri="{28A0092B-C50C-407E-A947-70E740481C1C}">
                    <a14:useLocalDpi xmlns:a14="http://schemas.microsoft.com/office/drawing/2010/main" val="0"/>
                  </a:ext>
                </a:extLst>
              </a:blip>
              <a:stretch>
                <a:fillRect/>
              </a:stretch>
            </p:blipFill>
            <p:spPr>
              <a:xfrm>
                <a:off x="7102524" y="3382467"/>
                <a:ext cx="1872208" cy="616334"/>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23" name="Slide Zoom 22">
                <a:extLst>
                  <a:ext uri="{FF2B5EF4-FFF2-40B4-BE49-F238E27FC236}">
                    <a16:creationId xmlns:a16="http://schemas.microsoft.com/office/drawing/2014/main" id="{A676BEB3-65EF-45E0-8297-23132030F8A9}"/>
                  </a:ext>
                </a:extLst>
              </p:cNvPr>
              <p:cNvGraphicFramePr>
                <a:graphicFrameLocks noGrp="1" noDrilldown="1" noChangeAspect="1" noMove="1" noResize="1"/>
              </p:cNvGraphicFramePr>
              <p:nvPr>
                <p:extLst>
                  <p:ext uri="{D42A27DB-BD31-4B8C-83A1-F6EECF244321}">
                    <p14:modId xmlns:p14="http://schemas.microsoft.com/office/powerpoint/2010/main" val="3317872657"/>
                  </p:ext>
                </p:extLst>
              </p:nvPr>
            </p:nvGraphicFramePr>
            <p:xfrm>
              <a:off x="9262763" y="3382467"/>
              <a:ext cx="1808683" cy="616334"/>
            </p:xfrm>
            <a:graphic>
              <a:graphicData uri="http://schemas.microsoft.com/office/powerpoint/2016/slidezoom">
                <pslz:sldZm>
                  <pslz:sldZmObj sldId="313" cId="3771645704">
                    <pslz:zmPr id="{D80F7C6B-E711-49C8-A04C-8B1B38A4B22D}" imageType="cover" transitionDur="1000">
                      <p166:blipFill xmlns:p166="http://schemas.microsoft.com/office/powerpoint/2016/6/main">
                        <a:blip r:embed="rId14"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08683" cy="616334"/>
                        </a:xfrm>
                        <a:prstGeom prst="rect">
                          <a:avLst/>
                        </a:prstGeom>
                      </p166:spPr>
                    </pslz:zmPr>
                  </pslz:sldZmObj>
                </pslz:sldZm>
              </a:graphicData>
            </a:graphic>
          </p:graphicFrame>
        </mc:Choice>
        <mc:Fallback xmlns="">
          <p:pic>
            <p:nvPicPr>
              <p:cNvPr id="23" name="Slide Zoom 22">
                <a:hlinkClick r:id="rId15" action="ppaction://hlinksldjump"/>
                <a:extLst>
                  <a:ext uri="{FF2B5EF4-FFF2-40B4-BE49-F238E27FC236}">
                    <a16:creationId xmlns:a16="http://schemas.microsoft.com/office/drawing/2014/main" id="{A676BEB3-65EF-45E0-8297-23132030F8A9}"/>
                  </a:ext>
                </a:extLst>
              </p:cNvPr>
              <p:cNvPicPr>
                <a:picLocks noGrp="1" noRot="1" noChangeAspect="1" noMove="1" noResize="1" noEditPoints="1" noAdjustHandles="1" noChangeArrowheads="1" noChangeShapeType="1"/>
              </p:cNvPicPr>
              <p:nvPr/>
            </p:nvPicPr>
            <p:blipFill>
              <a:blip r:embed="rId16" cstate="print">
                <a:extLst>
                  <a:ext uri="{28A0092B-C50C-407E-A947-70E740481C1C}">
                    <a14:useLocalDpi xmlns:a14="http://schemas.microsoft.com/office/drawing/2010/main" val="0"/>
                  </a:ext>
                </a:extLst>
              </a:blip>
              <a:stretch>
                <a:fillRect/>
              </a:stretch>
            </p:blipFill>
            <p:spPr>
              <a:xfrm>
                <a:off x="9262763" y="3382467"/>
                <a:ext cx="1808683" cy="616334"/>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25" name="Slide Zoom 24">
                <a:extLst>
                  <a:ext uri="{FF2B5EF4-FFF2-40B4-BE49-F238E27FC236}">
                    <a16:creationId xmlns:a16="http://schemas.microsoft.com/office/drawing/2014/main" id="{D290FE6E-FB3C-4935-89C7-1DBD3D23957A}"/>
                  </a:ext>
                </a:extLst>
              </p:cNvPr>
              <p:cNvGraphicFramePr>
                <a:graphicFrameLocks noGrp="1" noDrilldown="1" noChangeAspect="1" noMove="1" noResize="1"/>
              </p:cNvGraphicFramePr>
              <p:nvPr>
                <p:extLst>
                  <p:ext uri="{D42A27DB-BD31-4B8C-83A1-F6EECF244321}">
                    <p14:modId xmlns:p14="http://schemas.microsoft.com/office/powerpoint/2010/main" val="4075774239"/>
                  </p:ext>
                </p:extLst>
              </p:nvPr>
            </p:nvGraphicFramePr>
            <p:xfrm>
              <a:off x="9262763" y="2533091"/>
              <a:ext cx="1808684" cy="619215"/>
            </p:xfrm>
            <a:graphic>
              <a:graphicData uri="http://schemas.microsoft.com/office/powerpoint/2016/slidezoom">
                <pslz:sldZm>
                  <pslz:sldZmObj sldId="311" cId="2636220024">
                    <pslz:zmPr id="{3A44214D-101D-4A09-8143-00EE025E790E}" imageType="cover" transitionDur="1000">
                      <p166:blipFill xmlns:p166="http://schemas.microsoft.com/office/powerpoint/2016/6/main">
                        <a:blip r:embed="rId17"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08684" cy="619215"/>
                        </a:xfrm>
                        <a:prstGeom prst="rect">
                          <a:avLst/>
                        </a:prstGeom>
                      </p166:spPr>
                    </pslz:zmPr>
                  </pslz:sldZmObj>
                </pslz:sldZm>
              </a:graphicData>
            </a:graphic>
          </p:graphicFrame>
        </mc:Choice>
        <mc:Fallback xmlns="">
          <p:pic>
            <p:nvPicPr>
              <p:cNvPr id="25" name="Slide Zoom 24">
                <a:hlinkClick r:id="rId18" action="ppaction://hlinksldjump"/>
                <a:extLst>
                  <a:ext uri="{FF2B5EF4-FFF2-40B4-BE49-F238E27FC236}">
                    <a16:creationId xmlns:a16="http://schemas.microsoft.com/office/drawing/2014/main" id="{D290FE6E-FB3C-4935-89C7-1DBD3D23957A}"/>
                  </a:ext>
                </a:extLst>
              </p:cNvPr>
              <p:cNvPicPr>
                <a:picLocks noGrp="1" noRot="1" noChangeAspect="1" noMove="1" noResize="1" noEditPoints="1" noAdjustHandles="1" noChangeArrowheads="1" noChangeShapeType="1"/>
              </p:cNvPicPr>
              <p:nvPr/>
            </p:nvPicPr>
            <p:blipFill>
              <a:blip r:embed="rId19" cstate="print">
                <a:extLst>
                  <a:ext uri="{28A0092B-C50C-407E-A947-70E740481C1C}">
                    <a14:useLocalDpi xmlns:a14="http://schemas.microsoft.com/office/drawing/2010/main" val="0"/>
                  </a:ext>
                </a:extLst>
              </a:blip>
              <a:stretch>
                <a:fillRect/>
              </a:stretch>
            </p:blipFill>
            <p:spPr>
              <a:xfrm>
                <a:off x="9262763" y="2533091"/>
                <a:ext cx="1808684" cy="619215"/>
              </a:xfrm>
              <a:prstGeom prst="rect">
                <a:avLst/>
              </a:prstGeom>
            </p:spPr>
          </p:pic>
        </mc:Fallback>
      </mc:AlternateContent>
      <p:grpSp>
        <p:nvGrpSpPr>
          <p:cNvPr id="10" name="Group 9">
            <a:extLst>
              <a:ext uri="{FF2B5EF4-FFF2-40B4-BE49-F238E27FC236}">
                <a16:creationId xmlns:a16="http://schemas.microsoft.com/office/drawing/2014/main" id="{7E1E6D73-E35E-47A3-AB4D-97CE17EF6C45}"/>
              </a:ext>
            </a:extLst>
          </p:cNvPr>
          <p:cNvGrpSpPr/>
          <p:nvPr/>
        </p:nvGrpSpPr>
        <p:grpSpPr>
          <a:xfrm>
            <a:off x="11062964" y="6389289"/>
            <a:ext cx="504057" cy="313241"/>
            <a:chOff x="9035482" y="1613653"/>
            <a:chExt cx="617517" cy="385192"/>
          </a:xfrm>
        </p:grpSpPr>
        <p:sp>
          <p:nvSpPr>
            <p:cNvPr id="11" name="Rectangle: Rounded Corners 10">
              <a:extLst>
                <a:ext uri="{FF2B5EF4-FFF2-40B4-BE49-F238E27FC236}">
                  <a16:creationId xmlns:a16="http://schemas.microsoft.com/office/drawing/2014/main" id="{9E2EDDA9-F7B4-4D71-B1ED-C89BD92EA91B}"/>
                </a:ext>
              </a:extLst>
            </p:cNvPr>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2" name="Graphic 11" descr="For Sale with solid fill">
              <a:hlinkClick r:id="rId20" action="ppaction://hlinksldjump"/>
              <a:extLst>
                <a:ext uri="{FF2B5EF4-FFF2-40B4-BE49-F238E27FC236}">
                  <a16:creationId xmlns:a16="http://schemas.microsoft.com/office/drawing/2014/main" id="{550CC60A-EBE6-47FF-B373-918DA7EE23F0}"/>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9144921" y="1613653"/>
              <a:ext cx="385192" cy="385192"/>
            </a:xfrm>
            <a:prstGeom prst="rect">
              <a:avLst/>
            </a:prstGeom>
          </p:spPr>
        </p:pic>
      </p:grpSp>
      <p:grpSp>
        <p:nvGrpSpPr>
          <p:cNvPr id="4" name="Group 3">
            <a:extLst>
              <a:ext uri="{FF2B5EF4-FFF2-40B4-BE49-F238E27FC236}">
                <a16:creationId xmlns:a16="http://schemas.microsoft.com/office/drawing/2014/main" id="{3A4466E3-F43F-4269-BE8C-715A932CB143}"/>
              </a:ext>
            </a:extLst>
          </p:cNvPr>
          <p:cNvGrpSpPr>
            <a:grpSpLocks noGrp="1" noUngrp="1" noRot="1" noMove="1" noResize="1"/>
          </p:cNvGrpSpPr>
          <p:nvPr/>
        </p:nvGrpSpPr>
        <p:grpSpPr>
          <a:xfrm>
            <a:off x="405780" y="1687067"/>
            <a:ext cx="5688632" cy="3763274"/>
            <a:chOff x="405780" y="1687067"/>
            <a:chExt cx="5688632" cy="3763274"/>
          </a:xfrm>
        </p:grpSpPr>
        <p:sp>
          <p:nvSpPr>
            <p:cNvPr id="3" name="TextBox 2">
              <a:extLst>
                <a:ext uri="{FF2B5EF4-FFF2-40B4-BE49-F238E27FC236}">
                  <a16:creationId xmlns:a16="http://schemas.microsoft.com/office/drawing/2014/main" id="{85D11D06-2586-4DDE-9277-48EE3D4E07B6}"/>
                </a:ext>
              </a:extLst>
            </p:cNvPr>
            <p:cNvSpPr txBox="1">
              <a:spLocks noGrp="1" noRot="1" noMove="1" noResize="1" noEditPoints="1" noAdjustHandles="1" noChangeArrowheads="1" noChangeShapeType="1"/>
            </p:cNvSpPr>
            <p:nvPr/>
          </p:nvSpPr>
          <p:spPr>
            <a:xfrm>
              <a:off x="405780" y="1687067"/>
              <a:ext cx="5688632" cy="3763274"/>
            </a:xfrm>
            <a:prstGeom prst="rect">
              <a:avLst/>
            </a:prstGeom>
            <a:noFill/>
          </p:spPr>
          <p:txBody>
            <a:bodyPr wrap="square">
              <a:spAutoFit/>
            </a:bodyPr>
            <a:lstStyle/>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Haastavan esitystapansa puolesta kehikkoa ei aikarajoitteisista syistä ehditty rakentamaan niin, että se olisi toiminut, kuten sen oli tarkoitus.</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Ajatus oli esittää kehikko yhtenä suurena kokonaisuutena eritasoiset ja –tyyppiset tulevaisuustiedot, joita tarkastelemalla kyseinen henkilö voisi muodostaa itselleen vaihtoehtoisia tulevaisuuskuvia poimimalla mielestään todennäköisiä tulevaisuustekijöitä eri sarakkeista.</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Nyt toteutus tehtiin niin, että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kehikko</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on nähtävissä tuossa tekstin vierellä, josta klikkaamalla tiettyä saraketta pääsee lukija tarkastelemaan kyseiseen sarakkeeseen koostettua tulevaisuustietoa, jonka jälkeen paluu takaisin tälle sivulle tapahtuu navigointipaneelin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paluunuoli-näppäimellä</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ja tarkasteluun voidaan ottaa jokin toisista sarakkeista.</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Tämän sivun oikeasta alakulmasta löytyvä navigointipaneelin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koti-näppäin</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palauttaa esityksen tavalliseen tapaan kotisivulle.</a:t>
              </a:r>
            </a:p>
          </p:txBody>
        </p:sp>
        <p:grpSp>
          <p:nvGrpSpPr>
            <p:cNvPr id="14" name="Group 13">
              <a:extLst>
                <a:ext uri="{FF2B5EF4-FFF2-40B4-BE49-F238E27FC236}">
                  <a16:creationId xmlns:a16="http://schemas.microsoft.com/office/drawing/2014/main" id="{C86A9F96-8227-4763-A640-390773F5DCF1}"/>
                </a:ext>
              </a:extLst>
            </p:cNvPr>
            <p:cNvGrpSpPr>
              <a:grpSpLocks noGrp="1" noUngrp="1" noRot="1" noMove="1" noResize="1"/>
            </p:cNvGrpSpPr>
            <p:nvPr/>
          </p:nvGrpSpPr>
          <p:grpSpPr>
            <a:xfrm>
              <a:off x="5086300" y="4941168"/>
              <a:ext cx="263522" cy="229765"/>
              <a:chOff x="9035482" y="1613653"/>
              <a:chExt cx="617517" cy="385192"/>
            </a:xfrm>
          </p:grpSpPr>
          <p:sp>
            <p:nvSpPr>
              <p:cNvPr id="16" name="Rectangle: Rounded Corners 15">
                <a:extLst>
                  <a:ext uri="{FF2B5EF4-FFF2-40B4-BE49-F238E27FC236}">
                    <a16:creationId xmlns:a16="http://schemas.microsoft.com/office/drawing/2014/main" id="{7C5E26BA-3703-469F-94CD-410DE9EF26BB}"/>
                  </a:ext>
                </a:extLst>
              </p:cNvPr>
              <p:cNvSpPr>
                <a:spLocks noGrp="1" noRot="1" noMove="1" noResize="1" noEditPoints="1" noAdjustHandles="1" noChangeArrowheads="1" noChangeShapeType="1"/>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8" name="Graphic 17" descr="For Sale with solid fill">
                <a:extLst>
                  <a:ext uri="{FF2B5EF4-FFF2-40B4-BE49-F238E27FC236}">
                    <a16:creationId xmlns:a16="http://schemas.microsoft.com/office/drawing/2014/main" id="{05AFEC0B-0AA2-423D-A195-925F2535B373}"/>
                  </a:ext>
                </a:extLst>
              </p:cNvPr>
              <p:cNvPicPr>
                <a:picLocks noGrp="1" noRot="1" noChangeAspect="1" noMove="1" noResize="1" noEditPoints="1" noAdjustHandles="1" noChangeArrowheads="1" noChangeShapeType="1" noCrop="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9144921" y="1613653"/>
                <a:ext cx="385192" cy="385192"/>
              </a:xfrm>
              <a:prstGeom prst="rect">
                <a:avLst/>
              </a:prstGeom>
            </p:spPr>
          </p:pic>
        </p:grpSp>
        <p:grpSp>
          <p:nvGrpSpPr>
            <p:cNvPr id="19" name="Group 18">
              <a:extLst>
                <a:ext uri="{FF2B5EF4-FFF2-40B4-BE49-F238E27FC236}">
                  <a16:creationId xmlns:a16="http://schemas.microsoft.com/office/drawing/2014/main" id="{16AC2658-9F84-41BE-AF77-B448645B6F4D}"/>
                </a:ext>
              </a:extLst>
            </p:cNvPr>
            <p:cNvGrpSpPr>
              <a:grpSpLocks noGrp="1" noUngrp="1" noRot="1" noMove="1" noResize="1"/>
            </p:cNvGrpSpPr>
            <p:nvPr/>
          </p:nvGrpSpPr>
          <p:grpSpPr>
            <a:xfrm>
              <a:off x="3142084" y="4293096"/>
              <a:ext cx="216024" cy="198418"/>
              <a:chOff x="8457418" y="107577"/>
              <a:chExt cx="320522" cy="414442"/>
            </a:xfrm>
          </p:grpSpPr>
          <p:sp>
            <p:nvSpPr>
              <p:cNvPr id="20" name="Rectangle: Rounded Corners 19">
                <a:extLst>
                  <a:ext uri="{FF2B5EF4-FFF2-40B4-BE49-F238E27FC236}">
                    <a16:creationId xmlns:a16="http://schemas.microsoft.com/office/drawing/2014/main" id="{461878A8-AE98-4724-AB01-6AAD8358FB39}"/>
                  </a:ext>
                </a:extLst>
              </p:cNvPr>
              <p:cNvSpPr>
                <a:spLocks noGrp="1" noRot="1" noMove="1" noResize="1" noEditPoints="1" noAdjustHandles="1" noChangeArrowheads="1" noChangeShapeType="1"/>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extLst>
                  <a:ext uri="{FF2B5EF4-FFF2-40B4-BE49-F238E27FC236}">
                    <a16:creationId xmlns:a16="http://schemas.microsoft.com/office/drawing/2014/main" id="{4AF57EC8-1D15-43DE-B8A6-EA13E9FE352D}"/>
                  </a:ext>
                </a:extLst>
              </p:cNvPr>
              <p:cNvPicPr>
                <a:picLocks noGrp="1" noRot="1" noChangeAspect="1" noMove="1" noResize="1" noEditPoints="1" noAdjustHandles="1" noChangeArrowheads="1" noChangeShapeType="1" noCrop="1"/>
              </p:cNvPicPr>
              <p:nvPr/>
            </p:nvPicPr>
            <p:blipFill>
              <a:blip r:embed="rId23"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8463521" y="152400"/>
                <a:ext cx="314419" cy="313241"/>
              </a:xfrm>
              <a:prstGeom prst="rect">
                <a:avLst/>
              </a:prstGeom>
            </p:spPr>
          </p:pic>
        </p:grpSp>
      </p:grpSp>
    </p:spTree>
    <p:extLst>
      <p:ext uri="{BB962C8B-B14F-4D97-AF65-F5344CB8AC3E}">
        <p14:creationId xmlns:p14="http://schemas.microsoft.com/office/powerpoint/2010/main" val="361386197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F1807B0-52E3-4F9C-A432-42322BC111AE}"/>
              </a:ext>
            </a:extLst>
          </p:cNvPr>
          <p:cNvSpPr txBox="1"/>
          <p:nvPr/>
        </p:nvSpPr>
        <p:spPr>
          <a:xfrm>
            <a:off x="261764" y="1250071"/>
            <a:ext cx="2376264" cy="903196"/>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Viihtyvyystekijät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Sijainti ja liikenneyhteydet	54,0 %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Luonnonympäristö		44,4 %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Rauhallisuus		42,0 %</a:t>
            </a:r>
          </a:p>
        </p:txBody>
      </p:sp>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Asukasbarometri 2016 – Kysely kaupunkimaisista asuinympäristöistä</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Suomen ympäristökeskus (2016)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Tutkimuksen julkaisu: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V. 2017</a:t>
            </a:r>
          </a:p>
        </p:txBody>
      </p:sp>
      <p:sp>
        <p:nvSpPr>
          <p:cNvPr id="5" name="TextBox 4">
            <a:extLst>
              <a:ext uri="{FF2B5EF4-FFF2-40B4-BE49-F238E27FC236}">
                <a16:creationId xmlns:a16="http://schemas.microsoft.com/office/drawing/2014/main" id="{67909711-2BFA-4C38-AC8F-D540069C5575}"/>
              </a:ext>
            </a:extLst>
          </p:cNvPr>
          <p:cNvSpPr txBox="1"/>
          <p:nvPr/>
        </p:nvSpPr>
        <p:spPr>
          <a:xfrm>
            <a:off x="261764" y="2564904"/>
            <a:ext cx="3240360" cy="111094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Epäviihtyvyystekijät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osaa sanoa			24,3 %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Liikenteestä aiheutuva melu ja turvattomuus	19,8 %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Palvelujen puute			17,7 %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Pysäköintipaikkojen puute		16,9 %</a:t>
            </a:r>
          </a:p>
        </p:txBody>
      </p:sp>
      <p:sp>
        <p:nvSpPr>
          <p:cNvPr id="6" name="TextBox 5">
            <a:extLst>
              <a:ext uri="{FF2B5EF4-FFF2-40B4-BE49-F238E27FC236}">
                <a16:creationId xmlns:a16="http://schemas.microsoft.com/office/drawing/2014/main" id="{F0EC2643-8272-4393-B553-62E08CF21F52}"/>
              </a:ext>
            </a:extLst>
          </p:cNvPr>
          <p:cNvSpPr txBox="1"/>
          <p:nvPr/>
        </p:nvSpPr>
        <p:spPr>
          <a:xfrm>
            <a:off x="261764" y="4117707"/>
            <a:ext cx="2376264" cy="1318694"/>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Täydennysrakentaminen</a:t>
            </a:r>
            <a:endParaRPr lang="fi-FI" sz="6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Mikäli siihen pääsee vaikuttamaan itse..</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Hyväksytään		36 %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Ehkä hyväksytään		31 %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22 %</a:t>
            </a:r>
          </a:p>
        </p:txBody>
      </p:sp>
      <p:sp>
        <p:nvSpPr>
          <p:cNvPr id="15" name="TextBox 14">
            <a:extLst>
              <a:ext uri="{FF2B5EF4-FFF2-40B4-BE49-F238E27FC236}">
                <a16:creationId xmlns:a16="http://schemas.microsoft.com/office/drawing/2014/main" id="{08321475-724C-41CB-AD64-AA52F973D075}"/>
              </a:ext>
            </a:extLst>
          </p:cNvPr>
          <p:cNvSpPr txBox="1"/>
          <p:nvPr/>
        </p:nvSpPr>
        <p:spPr>
          <a:xfrm>
            <a:off x="261764" y="5498175"/>
            <a:ext cx="3384376" cy="64928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Muodostunut ”</a:t>
            </a:r>
            <a:r>
              <a:rPr kumimoji="0" lang="fi-FI" sz="900" b="0" i="1"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Ei-äänen</a:t>
            </a: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kannatus nousi peräti</a:t>
            </a: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22 prosenttiin.</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7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1/3 äänensä antaneista ovat ikääntyneiden väestöä.</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7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Lisäksi he ovat </a:t>
            </a:r>
            <a:r>
              <a:rPr kumimoji="0" lang="fi-FI" sz="70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asuneet</a:t>
            </a:r>
            <a:r>
              <a:rPr kumimoji="0" lang="fi-FI" sz="7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alueillaan </a:t>
            </a:r>
            <a:r>
              <a:rPr kumimoji="0" lang="fi-FI" sz="7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keskimäärin </a:t>
            </a:r>
            <a:r>
              <a:rPr kumimoji="0" lang="fi-FI" sz="900" b="1" i="0" u="sng"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25 vuotta</a:t>
            </a:r>
            <a:r>
              <a:rPr kumimoji="0" lang="fi-FI" sz="7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t>
            </a:r>
          </a:p>
        </p:txBody>
      </p:sp>
      <p:sp>
        <p:nvSpPr>
          <p:cNvPr id="20" name="TextBox 19">
            <a:extLst>
              <a:ext uri="{FF2B5EF4-FFF2-40B4-BE49-F238E27FC236}">
                <a16:creationId xmlns:a16="http://schemas.microsoft.com/office/drawing/2014/main" id="{35F89BCC-02FF-4F93-9327-9E19564AF272}"/>
              </a:ext>
            </a:extLst>
          </p:cNvPr>
          <p:cNvSpPr txBox="1"/>
          <p:nvPr/>
        </p:nvSpPr>
        <p:spPr>
          <a:xfrm>
            <a:off x="3142084" y="6157925"/>
            <a:ext cx="4032448" cy="628442"/>
          </a:xfrm>
          <a:prstGeom prst="accentBorderCallout2">
            <a:avLst>
              <a:gd name="adj1" fmla="val 18750"/>
              <a:gd name="adj2" fmla="val -8333"/>
              <a:gd name="adj3" fmla="val 18750"/>
              <a:gd name="adj4" fmla="val -16667"/>
              <a:gd name="adj5" fmla="val -8147"/>
              <a:gd name="adj6" fmla="val -17274"/>
            </a:avLst>
          </a:prstGeom>
          <a:solidFill>
            <a:schemeClr val="bg1"/>
          </a:solidFill>
          <a:ln w="19050">
            <a:solidFill>
              <a:srgbClr val="FF0000"/>
            </a:solidFill>
            <a:headEnd type="diamond" w="med" len="med"/>
            <a:tailEnd type="triangle" w="med" len="med"/>
          </a:ln>
        </p:spPr>
        <p:style>
          <a:lnRef idx="1">
            <a:schemeClr val="dk1"/>
          </a:lnRef>
          <a:fillRef idx="2">
            <a:schemeClr val="dk1"/>
          </a:fillRef>
          <a:effectRef idx="1">
            <a:schemeClr val="dk1"/>
          </a:effectRef>
          <a:fontRef idx="minor">
            <a:schemeClr val="dk1"/>
          </a:fontRef>
        </p:style>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800" b="1" i="0"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Voisikohan ns. muutoksen haluttomuus tai pysyvyyden tavoittelu, ”</a:t>
            </a:r>
            <a:r>
              <a:rPr kumimoji="0" lang="fi-FI" sz="800" b="1" i="1"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jotta kaikki olisi kuin aina ennenkin</a:t>
            </a:r>
            <a:r>
              <a:rPr kumimoji="0" lang="fi-FI" sz="800" b="1" i="0"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selittää ainakin, jollain tasolla ilmastonegatiivisen ilmiön korostuvan hieman ikääntyneemmän väestön keskuudessa?</a:t>
            </a:r>
            <a:endParaRPr kumimoji="0" lang="fi-FI" sz="800" b="1" i="0"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933AC864-7DCB-452A-A301-F20712A038D9}"/>
              </a:ext>
            </a:extLst>
          </p:cNvPr>
          <p:cNvSpPr txBox="1"/>
          <p:nvPr/>
        </p:nvSpPr>
        <p:spPr>
          <a:xfrm>
            <a:off x="3214092" y="1255463"/>
            <a:ext cx="3384376" cy="903196"/>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Asuinalueensa puisto- ja ulkoilualueet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Erittäin tyytyväinen			45,0 %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tyytyväinen			41,0 %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Tyytymättömimpiä olivat		15-19 v.</a:t>
            </a:r>
          </a:p>
        </p:txBody>
      </p:sp>
      <p:sp>
        <p:nvSpPr>
          <p:cNvPr id="29" name="TextBox 28">
            <a:extLst>
              <a:ext uri="{FF2B5EF4-FFF2-40B4-BE49-F238E27FC236}">
                <a16:creationId xmlns:a16="http://schemas.microsoft.com/office/drawing/2014/main" id="{0AFA49F1-8796-44A5-B36F-9C86F588EEB7}"/>
              </a:ext>
            </a:extLst>
          </p:cNvPr>
          <p:cNvSpPr txBox="1"/>
          <p:nvPr/>
        </p:nvSpPr>
        <p:spPr>
          <a:xfrm>
            <a:off x="8256834" y="4133774"/>
            <a:ext cx="3384376" cy="1318694"/>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Joukkoliikenne (15-74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Asuinalueella on joukkoliikennepalvelu		91,0 %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Pysäkki sijaitsee riittävän lähellä		84,0 %</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Tyytyväisyys joukkoliikennepalveluun</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Erittäin tyytyväinen		30,0 %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Melko tyytyväinen		32,0 %</a:t>
            </a:r>
          </a:p>
        </p:txBody>
      </p:sp>
      <p:sp>
        <p:nvSpPr>
          <p:cNvPr id="30" name="TextBox 29">
            <a:extLst>
              <a:ext uri="{FF2B5EF4-FFF2-40B4-BE49-F238E27FC236}">
                <a16:creationId xmlns:a16="http://schemas.microsoft.com/office/drawing/2014/main" id="{1AF3ADFB-22E8-4D89-A280-D58CDC7D4DBC}"/>
              </a:ext>
            </a:extLst>
          </p:cNvPr>
          <p:cNvSpPr txBox="1"/>
          <p:nvPr/>
        </p:nvSpPr>
        <p:spPr>
          <a:xfrm>
            <a:off x="8256834" y="2206939"/>
            <a:ext cx="3033330" cy="173419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Ulkoilualue- ja liikuntapaikkatoiveet (3 kpl/vastaaja)</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asuinalueelle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halua mitään		24,8 %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Valaistuja ulkoilureittejä	14,7 %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Ulkokuntoiluvälineitä	14,3 %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Uimahalli		12,1 %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Kävelyreittejä		12,0 %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Lenkkipolkuja/pururatoja	12,0 %</a:t>
            </a:r>
          </a:p>
        </p:txBody>
      </p:sp>
      <p:sp>
        <p:nvSpPr>
          <p:cNvPr id="31" name="TextBox 30">
            <a:extLst>
              <a:ext uri="{FF2B5EF4-FFF2-40B4-BE49-F238E27FC236}">
                <a16:creationId xmlns:a16="http://schemas.microsoft.com/office/drawing/2014/main" id="{E76E6B85-B827-4E22-8DA7-5C6920818AB4}"/>
              </a:ext>
            </a:extLst>
          </p:cNvPr>
          <p:cNvSpPr txBox="1"/>
          <p:nvPr/>
        </p:nvSpPr>
        <p:spPr>
          <a:xfrm>
            <a:off x="3671242" y="2345690"/>
            <a:ext cx="3708412" cy="695447"/>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Kävellen liikkumisen miellyttävyys asuinalueella (15-74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Erittäin miellyttävä			43,0 %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miellyttävä			53,0 %</a:t>
            </a:r>
          </a:p>
        </p:txBody>
      </p:sp>
      <p:sp>
        <p:nvSpPr>
          <p:cNvPr id="33" name="TextBox 32">
            <a:extLst>
              <a:ext uri="{FF2B5EF4-FFF2-40B4-BE49-F238E27FC236}">
                <a16:creationId xmlns:a16="http://schemas.microsoft.com/office/drawing/2014/main" id="{3B92B03E-0424-426D-A979-C92C1B8A239C}"/>
              </a:ext>
            </a:extLst>
          </p:cNvPr>
          <p:cNvSpPr txBox="1"/>
          <p:nvPr/>
        </p:nvSpPr>
        <p:spPr>
          <a:xfrm>
            <a:off x="3671242" y="4096202"/>
            <a:ext cx="3384376" cy="1318694"/>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Osallistumismahdollisuus asuinalueensa suunnitteluun</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osaa sanoa			31,0 %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tyytyväinen eikä tyytymätön		27,0 %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tyytyväinen			16,0 %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tyytymätön			13,0 %</a:t>
            </a:r>
          </a:p>
        </p:txBody>
      </p:sp>
      <p:sp>
        <p:nvSpPr>
          <p:cNvPr id="34" name="TextBox 33">
            <a:extLst>
              <a:ext uri="{FF2B5EF4-FFF2-40B4-BE49-F238E27FC236}">
                <a16:creationId xmlns:a16="http://schemas.microsoft.com/office/drawing/2014/main" id="{62920F3F-3498-4174-9723-41BEE1E8B7D2}"/>
              </a:ext>
            </a:extLst>
          </p:cNvPr>
          <p:cNvSpPr txBox="1"/>
          <p:nvPr/>
        </p:nvSpPr>
        <p:spPr>
          <a:xfrm>
            <a:off x="3671242" y="3228471"/>
            <a:ext cx="3708412" cy="695447"/>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Pyörällä liikkumisen miellyttävyys asuinalueella (15-74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Erittäin miellyttävä			35,0 %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miellyttävä			51,0 %</a:t>
            </a:r>
          </a:p>
        </p:txBody>
      </p:sp>
      <p:sp>
        <p:nvSpPr>
          <p:cNvPr id="35" name="TextBox 34">
            <a:extLst>
              <a:ext uri="{FF2B5EF4-FFF2-40B4-BE49-F238E27FC236}">
                <a16:creationId xmlns:a16="http://schemas.microsoft.com/office/drawing/2014/main" id="{D38D8078-5783-4C6D-9650-BFD02187A0D4}"/>
              </a:ext>
            </a:extLst>
          </p:cNvPr>
          <p:cNvSpPr txBox="1"/>
          <p:nvPr/>
        </p:nvSpPr>
        <p:spPr>
          <a:xfrm>
            <a:off x="7570152" y="5633036"/>
            <a:ext cx="4284899" cy="508537"/>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Alle 7 v. lasta ei uskalla antaa liikkua asuinalueella yksin (15-74 vuotiaat)</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000" dirty="0">
                <a:solidFill>
                  <a:schemeClr val="tx2"/>
                </a:solidFill>
                <a:uFill>
                  <a:solidFill>
                    <a:srgbClr val="FF0000"/>
                  </a:solidFill>
                </a:uFill>
                <a:latin typeface="Gill Sans Nova" panose="020B0602020104020203" pitchFamily="34" charset="0"/>
                <a:ea typeface="Lato" panose="020F0502020204030203" pitchFamily="34" charset="0"/>
                <a:cs typeface="Lato" panose="020F0502020204030203" pitchFamily="34" charset="0"/>
              </a:rPr>
              <a:t>24,4 %</a:t>
            </a:r>
          </a:p>
        </p:txBody>
      </p:sp>
      <p:sp>
        <p:nvSpPr>
          <p:cNvPr id="45" name="TextBox 44">
            <a:extLst>
              <a:ext uri="{FF2B5EF4-FFF2-40B4-BE49-F238E27FC236}">
                <a16:creationId xmlns:a16="http://schemas.microsoft.com/office/drawing/2014/main" id="{737AD686-632A-4887-9F5E-158624A95C39}"/>
              </a:ext>
            </a:extLst>
          </p:cNvPr>
          <p:cNvSpPr txBox="1"/>
          <p:nvPr/>
        </p:nvSpPr>
        <p:spPr>
          <a:xfrm>
            <a:off x="8103566" y="723101"/>
            <a:ext cx="4006181" cy="1364861"/>
          </a:xfrm>
          <a:prstGeom prst="rect">
            <a:avLst/>
          </a:prstGeom>
          <a:solidFill>
            <a:srgbClr val="FFFF99">
              <a:alpha val="54902"/>
            </a:srgb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Yhteenveto tekijöistä, jotka aiheuttavat tyytymättömyyttä asuinalueeseen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Ja siksi olisivat syytä ottaa huomioon aluesuunnittelussa ja kaavoituksessa</a:t>
            </a: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marL="1143000" lvl="2" indent="-228600">
              <a:lnSpc>
                <a:spcPct val="150000"/>
              </a:lnSpc>
              <a:buAutoNum type="arabicPeriod"/>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Mahdollisuus osallistua suunnitteluun (Asuinalue)</a:t>
            </a:r>
          </a:p>
          <a:p>
            <a:pPr marL="1143000" lvl="2" indent="-228600">
              <a:lnSpc>
                <a:spcPct val="150000"/>
              </a:lnSpc>
              <a:buAutoNum type="arabicPeriod"/>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Joukkoliikennepalvelut</a:t>
            </a:r>
          </a:p>
          <a:p>
            <a:pPr marL="1143000" lvl="2" indent="-228600">
              <a:lnSpc>
                <a:spcPct val="150000"/>
              </a:lnSpc>
              <a:buAutoNum type="arabicPeriod"/>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Alueen arkkitehtuuri ja ilme</a:t>
            </a:r>
          </a:p>
        </p:txBody>
      </p:sp>
      <p:sp>
        <p:nvSpPr>
          <p:cNvPr id="26" name="TextBox 25">
            <a:extLst>
              <a:ext uri="{FF2B5EF4-FFF2-40B4-BE49-F238E27FC236}">
                <a16:creationId xmlns:a16="http://schemas.microsoft.com/office/drawing/2014/main" id="{C1E8DD37-3471-49AA-A827-4590A00B49D7}"/>
              </a:ext>
            </a:extLst>
          </p:cNvPr>
          <p:cNvSpPr txBox="1"/>
          <p:nvPr/>
        </p:nvSpPr>
        <p:spPr>
          <a:xfrm rot="21324127">
            <a:off x="6985965" y="-100721"/>
            <a:ext cx="1411566" cy="1037630"/>
          </a:xfrm>
          <a:prstGeom prst="irregularSeal2">
            <a:avLst/>
          </a:prstGeom>
          <a:solidFill>
            <a:srgbClr val="9966FF">
              <a:alpha val="78039"/>
            </a:srgbClr>
          </a:solidFill>
          <a:ln w="28575">
            <a:solidFill>
              <a:srgbClr val="FFFF00"/>
            </a:solidFill>
          </a:ln>
          <a:effectLst/>
          <a:scene3d>
            <a:camera prst="orthographicFront">
              <a:rot lat="0" lon="0" rev="0"/>
            </a:camera>
            <a:lightRig rig="chilly" dir="t">
              <a:rot lat="0" lon="0" rev="18480000"/>
            </a:lightRig>
          </a:scene3d>
          <a:sp3d prstMaterial="clear">
            <a:bevelT h="63500"/>
          </a:sp3d>
        </p:spPr>
        <p:txBody>
          <a:bodyPr wrap="square">
            <a:spAutoFit/>
          </a:bodyPr>
          <a:lstStyle/>
          <a:p>
            <a:pPr algn="ctr"/>
            <a:r>
              <a:rPr lang="fi-FI" sz="6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Vähintään 10 000</a:t>
            </a:r>
          </a:p>
          <a:p>
            <a:pPr algn="ctr"/>
            <a:r>
              <a:rPr lang="fi-FI" sz="6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asukkaan taajamissa.</a:t>
            </a:r>
            <a:endParaRPr lang="fi-FI" sz="1200" b="1" dirty="0"/>
          </a:p>
        </p:txBody>
      </p:sp>
      <p:grpSp>
        <p:nvGrpSpPr>
          <p:cNvPr id="24" name="Group 23">
            <a:extLst>
              <a:ext uri="{FF2B5EF4-FFF2-40B4-BE49-F238E27FC236}">
                <a16:creationId xmlns:a16="http://schemas.microsoft.com/office/drawing/2014/main" id="{0257F0C7-D2BE-48C7-92B5-BD26E4DA8940}"/>
              </a:ext>
            </a:extLst>
          </p:cNvPr>
          <p:cNvGrpSpPr/>
          <p:nvPr/>
        </p:nvGrpSpPr>
        <p:grpSpPr>
          <a:xfrm>
            <a:off x="8745859" y="0"/>
            <a:ext cx="3253209" cy="469576"/>
            <a:chOff x="8294866" y="229097"/>
            <a:chExt cx="3442966" cy="469576"/>
          </a:xfrm>
        </p:grpSpPr>
        <p:sp>
          <p:nvSpPr>
            <p:cNvPr id="25" name="TextBox 24">
              <a:extLst>
                <a:ext uri="{FF2B5EF4-FFF2-40B4-BE49-F238E27FC236}">
                  <a16:creationId xmlns:a16="http://schemas.microsoft.com/office/drawing/2014/main" id="{627E03E0-1E08-4FAC-9EE7-499166E67FA4}"/>
                </a:ext>
              </a:extLst>
            </p:cNvPr>
            <p:cNvSpPr txBox="1"/>
            <p:nvPr/>
          </p:nvSpPr>
          <p:spPr>
            <a:xfrm>
              <a:off x="8294866" y="483229"/>
              <a:ext cx="3442966" cy="215444"/>
            </a:xfrm>
            <a:prstGeom prst="rect">
              <a:avLst/>
            </a:prstGeom>
            <a:noFill/>
          </p:spPr>
          <p:txBody>
            <a:bodyPr wrap="square">
              <a:spAutoFit/>
            </a:bodyPr>
            <a:lstStyle/>
            <a:p>
              <a:r>
                <a:rPr lang="en-US" sz="800" dirty="0">
                  <a:hlinkClick r:id="rId2"/>
                </a:rPr>
                <a:t>https://helda.helsinki.fi/handle/10138/193009</a:t>
              </a:r>
              <a:r>
                <a:rPr lang="en-US" sz="800" dirty="0"/>
                <a:t> </a:t>
              </a:r>
              <a:endParaRPr lang="fi-FI" sz="800" dirty="0"/>
            </a:p>
          </p:txBody>
        </p:sp>
        <p:sp>
          <p:nvSpPr>
            <p:cNvPr id="32" name="TextBox 31">
              <a:extLst>
                <a:ext uri="{FF2B5EF4-FFF2-40B4-BE49-F238E27FC236}">
                  <a16:creationId xmlns:a16="http://schemas.microsoft.com/office/drawing/2014/main" id="{ADDAD650-722D-4C48-874E-4DA62E26FD4D}"/>
                </a:ext>
              </a:extLst>
            </p:cNvPr>
            <p:cNvSpPr txBox="1"/>
            <p:nvPr/>
          </p:nvSpPr>
          <p:spPr>
            <a:xfrm>
              <a:off x="8294866" y="229097"/>
              <a:ext cx="2912114" cy="246221"/>
            </a:xfrm>
            <a:prstGeom prst="rect">
              <a:avLst/>
            </a:prstGeom>
            <a:noFill/>
          </p:spPr>
          <p:txBody>
            <a:bodyPr wrap="square">
              <a:spAutoFit/>
            </a:bodyPr>
            <a:lstStyle/>
            <a:p>
              <a:r>
                <a:rPr kumimoji="0" lang="fi-FI" sz="10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barometrista:</a:t>
              </a:r>
              <a:endParaRPr lang="fi-FI" sz="1200" dirty="0"/>
            </a:p>
          </p:txBody>
        </p:sp>
      </p:grpSp>
      <p:grpSp>
        <p:nvGrpSpPr>
          <p:cNvPr id="23" name="Group 22">
            <a:extLst>
              <a:ext uri="{FF2B5EF4-FFF2-40B4-BE49-F238E27FC236}">
                <a16:creationId xmlns:a16="http://schemas.microsoft.com/office/drawing/2014/main" id="{671A6266-BA29-4BAA-B1A5-587375357327}"/>
              </a:ext>
            </a:extLst>
          </p:cNvPr>
          <p:cNvGrpSpPr/>
          <p:nvPr/>
        </p:nvGrpSpPr>
        <p:grpSpPr>
          <a:xfrm>
            <a:off x="10630917" y="6443993"/>
            <a:ext cx="1080120" cy="313490"/>
            <a:chOff x="8940543" y="1613653"/>
            <a:chExt cx="1323247" cy="385498"/>
          </a:xfrm>
        </p:grpSpPr>
        <p:sp>
          <p:nvSpPr>
            <p:cNvPr id="36" name="Rectangle: Rounded Corners 35">
              <a:extLst>
                <a:ext uri="{FF2B5EF4-FFF2-40B4-BE49-F238E27FC236}">
                  <a16:creationId xmlns:a16="http://schemas.microsoft.com/office/drawing/2014/main" id="{D630963E-0B30-40FB-9845-C4950E6AAB73}"/>
                </a:ext>
              </a:extLst>
            </p:cNvPr>
            <p:cNvSpPr/>
            <p:nvPr/>
          </p:nvSpPr>
          <p:spPr>
            <a:xfrm>
              <a:off x="8940543" y="1613653"/>
              <a:ext cx="132324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37" name="Graphic 36" descr="For Sale with solid fill">
              <a:hlinkClick r:id="rId3" action="ppaction://hlinksldjump"/>
              <a:extLst>
                <a:ext uri="{FF2B5EF4-FFF2-40B4-BE49-F238E27FC236}">
                  <a16:creationId xmlns:a16="http://schemas.microsoft.com/office/drawing/2014/main" id="{AF085C69-BB86-4330-962E-815DAD61492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38" name="Graphic 37" descr="Back with solid fill">
              <a:hlinkClick r:id="rId6" action="ppaction://hlinksldjump"/>
              <a:extLst>
                <a:ext uri="{FF2B5EF4-FFF2-40B4-BE49-F238E27FC236}">
                  <a16:creationId xmlns:a16="http://schemas.microsoft.com/office/drawing/2014/main" id="{21C9190C-6582-484F-B073-B6E69B32BF2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328599420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asukaskokemuskysely (5/2021 – 6/2021)</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Bisnode Oy (puh. 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Heinolalaiset 15-79 vuotiaat</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887EFCD2-E758-426B-A79F-3CE8F19BF6E5}"/>
              </a:ext>
            </a:extLst>
          </p:cNvPr>
          <p:cNvSpPr txBox="1"/>
          <p:nvPr/>
        </p:nvSpPr>
        <p:spPr>
          <a:xfrm>
            <a:off x="1053853" y="1551871"/>
            <a:ext cx="4104456" cy="575542"/>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Kokonaistyytyväisyys – Kaupungin palvelut (asteikko 0-10)</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Ka	8,39</a:t>
            </a:r>
          </a:p>
        </p:txBody>
      </p:sp>
      <p:sp>
        <p:nvSpPr>
          <p:cNvPr id="48" name="TextBox 47">
            <a:extLst>
              <a:ext uri="{FF2B5EF4-FFF2-40B4-BE49-F238E27FC236}">
                <a16:creationId xmlns:a16="http://schemas.microsoft.com/office/drawing/2014/main" id="{58039C27-251E-44DE-A67E-78ED9443552D}"/>
              </a:ext>
            </a:extLst>
          </p:cNvPr>
          <p:cNvSpPr txBox="1"/>
          <p:nvPr/>
        </p:nvSpPr>
        <p:spPr>
          <a:xfrm>
            <a:off x="1053853" y="2420888"/>
            <a:ext cx="4104456" cy="159120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Top 5 – Parhaimmat tulokset.</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on viihtyisä ympäristö asua ja elää.</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Koen oloni turvalliseksi asuinkunnassani.</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Voin hyvin asuessani asuinkunnassani.</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Asuinkunnassani on hyvät edellytykset tehdä etätyötä.</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Olen tyytyväinen käyttämiini terveydenhuollon palveluihin.</a:t>
            </a:r>
          </a:p>
        </p:txBody>
      </p:sp>
      <p:sp>
        <p:nvSpPr>
          <p:cNvPr id="49" name="TextBox 48">
            <a:extLst>
              <a:ext uri="{FF2B5EF4-FFF2-40B4-BE49-F238E27FC236}">
                <a16:creationId xmlns:a16="http://schemas.microsoft.com/office/drawing/2014/main" id="{ABC5EBD9-0CBD-4ECA-BB93-09FA2114989E}"/>
              </a:ext>
            </a:extLst>
          </p:cNvPr>
          <p:cNvSpPr txBox="1"/>
          <p:nvPr/>
        </p:nvSpPr>
        <p:spPr>
          <a:xfrm>
            <a:off x="1053853" y="4301053"/>
            <a:ext cx="4104456" cy="1845120"/>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Top 5 – Heikointa tulosta.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viestii asioistaan avoimesti ja aktiivisesti.</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Mielestäni asuinkuntani on vetovoimainen ja haluttu kunta.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on myönteisesti esillä sosiaalisessa mediassa.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verotus on kokonaisuudessaan kohtuullisella tasolla.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Saan asuinkunnastani kaikki tarvitsemani palvelut.</a:t>
            </a:r>
          </a:p>
        </p:txBody>
      </p:sp>
      <p:sp>
        <p:nvSpPr>
          <p:cNvPr id="50" name="TextBox 49">
            <a:extLst>
              <a:ext uri="{FF2B5EF4-FFF2-40B4-BE49-F238E27FC236}">
                <a16:creationId xmlns:a16="http://schemas.microsoft.com/office/drawing/2014/main" id="{42F580FB-2183-49C0-A1C2-E62708976136}"/>
              </a:ext>
            </a:extLst>
          </p:cNvPr>
          <p:cNvSpPr txBox="1"/>
          <p:nvPr/>
        </p:nvSpPr>
        <p:spPr>
          <a:xfrm>
            <a:off x="6090715" y="1221171"/>
            <a:ext cx="4104456" cy="5122941"/>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Avoimet kysymykset – Heinolan kaupungin tulevaisuus</a:t>
            </a: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[Vastausten pohjalta esille nousseita asioita]</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Huoli väestön ikääntymisestä ja nuorten pois muutosta.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Kaupunki uhkaa näivettyä.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Työllisyystilanne huolestuttaa ja heijastuu koko kaupungin tulevaisuuteen.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Osassa vastauksista nousi esiin poliittinen päätöksenteko ja sen kielteiset vaikutukset kaupungin kehittymisen kannalta.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Tulevaisuus nähdään myös myönteisenä ja etätyömahdollisuudet voivat tuottaa lisää uusia mahdollisuuksia kaupungille.</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Potentiaalia kaupungilla uskotaan olevan.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Luonto</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Sijainti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Palvelut</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Yhteenveto avoimista kysymyksistä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Kokonaisuutena iso osa vastanneista kokee kaupungin kehittymisen mahdollisuutena ja sitä kautta myönteisenä tekijänä tulevaisuudessa.</a:t>
            </a:r>
          </a:p>
        </p:txBody>
      </p:sp>
      <p:grpSp>
        <p:nvGrpSpPr>
          <p:cNvPr id="51" name="Group 50">
            <a:extLst>
              <a:ext uri="{FF2B5EF4-FFF2-40B4-BE49-F238E27FC236}">
                <a16:creationId xmlns:a16="http://schemas.microsoft.com/office/drawing/2014/main" id="{D98839DF-2212-4501-A797-4187FBE79F15}"/>
              </a:ext>
            </a:extLst>
          </p:cNvPr>
          <p:cNvGrpSpPr/>
          <p:nvPr/>
        </p:nvGrpSpPr>
        <p:grpSpPr>
          <a:xfrm>
            <a:off x="8294866" y="229097"/>
            <a:ext cx="3442966" cy="654242"/>
            <a:chOff x="8294866" y="229097"/>
            <a:chExt cx="3442966" cy="654242"/>
          </a:xfrm>
        </p:grpSpPr>
        <p:sp>
          <p:nvSpPr>
            <p:cNvPr id="52" name="TextBox 51">
              <a:extLst>
                <a:ext uri="{FF2B5EF4-FFF2-40B4-BE49-F238E27FC236}">
                  <a16:creationId xmlns:a16="http://schemas.microsoft.com/office/drawing/2014/main" id="{20119826-91A1-48BF-895D-07C8066E4FDE}"/>
                </a:ext>
              </a:extLst>
            </p:cNvPr>
            <p:cNvSpPr txBox="1"/>
            <p:nvPr/>
          </p:nvSpPr>
          <p:spPr>
            <a:xfrm>
              <a:off x="8294866" y="483229"/>
              <a:ext cx="3442966" cy="400110"/>
            </a:xfrm>
            <a:prstGeom prst="rect">
              <a:avLst/>
            </a:prstGeom>
            <a:noFill/>
          </p:spPr>
          <p:txBody>
            <a:bodyPr wrap="square">
              <a:spAutoFit/>
            </a:bodyPr>
            <a:lstStyle/>
            <a:p>
              <a:r>
                <a:rPr lang="en-US" sz="1000" dirty="0">
                  <a:hlinkClick r:id="rId2"/>
                </a:rPr>
                <a:t>https://www.heinola.fi/ajankohtaista/heinolan-asukkaat-paaosin-tyytyvaisia-kaupungin-palveluihin/</a:t>
              </a:r>
              <a:r>
                <a:rPr lang="en-US" sz="1000" dirty="0"/>
                <a:t> </a:t>
              </a:r>
              <a:endParaRPr lang="fi-FI" sz="1000" dirty="0"/>
            </a:p>
          </p:txBody>
        </p:sp>
        <p:sp>
          <p:nvSpPr>
            <p:cNvPr id="53" name="TextBox 52">
              <a:extLst>
                <a:ext uri="{FF2B5EF4-FFF2-40B4-BE49-F238E27FC236}">
                  <a16:creationId xmlns:a16="http://schemas.microsoft.com/office/drawing/2014/main" id="{1BA727A0-8786-4CB0-91F9-591741D17093}"/>
                </a:ext>
              </a:extLst>
            </p:cNvPr>
            <p:cNvSpPr txBox="1"/>
            <p:nvPr/>
          </p:nvSpPr>
          <p:spPr>
            <a:xfrm>
              <a:off x="8294866" y="229097"/>
              <a:ext cx="2912114" cy="276999"/>
            </a:xfrm>
            <a:prstGeom prst="rect">
              <a:avLst/>
            </a:prstGeom>
            <a:noFill/>
          </p:spPr>
          <p:txBody>
            <a:bodyPr wrap="square">
              <a:spAutoFit/>
            </a:bodyPr>
            <a:lstStyle/>
            <a:p>
              <a:r>
                <a:rPr kumimoji="0" lang="fi-FI" sz="12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dirty="0"/>
            </a:p>
          </p:txBody>
        </p:sp>
      </p:grpSp>
      <p:grpSp>
        <p:nvGrpSpPr>
          <p:cNvPr id="12" name="Group 11">
            <a:extLst>
              <a:ext uri="{FF2B5EF4-FFF2-40B4-BE49-F238E27FC236}">
                <a16:creationId xmlns:a16="http://schemas.microsoft.com/office/drawing/2014/main" id="{7902582F-4F71-400A-93CC-EA86909B456B}"/>
              </a:ext>
            </a:extLst>
          </p:cNvPr>
          <p:cNvGrpSpPr/>
          <p:nvPr/>
        </p:nvGrpSpPr>
        <p:grpSpPr>
          <a:xfrm>
            <a:off x="10198868" y="6443993"/>
            <a:ext cx="1512168" cy="313490"/>
            <a:chOff x="8411244" y="1613653"/>
            <a:chExt cx="1852546" cy="385498"/>
          </a:xfrm>
        </p:grpSpPr>
        <p:sp>
          <p:nvSpPr>
            <p:cNvPr id="13" name="Rectangle: Rounded Corners 12">
              <a:extLst>
                <a:ext uri="{FF2B5EF4-FFF2-40B4-BE49-F238E27FC236}">
                  <a16:creationId xmlns:a16="http://schemas.microsoft.com/office/drawing/2014/main" id="{6C49649D-311F-479D-A0F6-777E439A30DE}"/>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For Sale with solid fill">
              <a:hlinkClick r:id="rId3" action="ppaction://hlinksldjump"/>
              <a:extLst>
                <a:ext uri="{FF2B5EF4-FFF2-40B4-BE49-F238E27FC236}">
                  <a16:creationId xmlns:a16="http://schemas.microsoft.com/office/drawing/2014/main" id="{F1E7BE7A-FD6C-42F4-AD22-416C24920A50}"/>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15" name="Graphic 14" descr="Back with solid fill">
              <a:hlinkClick r:id="rId6" action="ppaction://hlinksldjump"/>
              <a:extLst>
                <a:ext uri="{FF2B5EF4-FFF2-40B4-BE49-F238E27FC236}">
                  <a16:creationId xmlns:a16="http://schemas.microsoft.com/office/drawing/2014/main" id="{2507F2D5-79DB-4081-83C6-99B9FA6F7ED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766820" y="1613958"/>
              <a:ext cx="385193" cy="385193"/>
            </a:xfrm>
            <a:prstGeom prst="rect">
              <a:avLst/>
            </a:prstGeom>
          </p:spPr>
        </p:pic>
        <p:pic>
          <p:nvPicPr>
            <p:cNvPr id="16" name="Graphic 15" descr="Back with solid fill">
              <a:hlinkClick r:id="rId9" action="ppaction://hlinksldjump"/>
              <a:extLst>
                <a:ext uri="{FF2B5EF4-FFF2-40B4-BE49-F238E27FC236}">
                  <a16:creationId xmlns:a16="http://schemas.microsoft.com/office/drawing/2014/main" id="{535989AF-875F-4650-A0B4-6352C2DE4E90}"/>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1025648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58129"/>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a:t>
            </a:r>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kyselytutkimus</a:t>
            </a: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 2021</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HIT-työryhmä (puh. haastattelut)</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Valikoidut 7 suuryritystä ja 18 PK- yritystä </a:t>
            </a:r>
            <a:r>
              <a:rPr lang="fi-FI" sz="1400" b="1" dirty="0">
                <a:solidFill>
                  <a:schemeClr val="tx2"/>
                </a:solidFill>
                <a:latin typeface="Gill Sans Nova" panose="020B0602020104020203" pitchFamily="34" charset="0"/>
                <a:ea typeface="Lato" panose="020F0502020204030203" pitchFamily="34" charset="0"/>
                <a:cs typeface="Lato" panose="020F0502020204030203" pitchFamily="34" charset="0"/>
              </a:rPr>
              <a:t>&amp;</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10 kaupungin viranomaista ja 10 edustajaa organisaatioista</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Kohderyhmän edustus: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Investoijat, rakentaminen, matkailu, teollisuus sekä ympäristö-, kierrätys- ja kiinteistöala </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flipV="1">
            <a:off x="261764" y="1412775"/>
            <a:ext cx="7560840" cy="1"/>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7488832"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D98839DF-2212-4501-A797-4187FBE79F15}"/>
              </a:ext>
            </a:extLst>
          </p:cNvPr>
          <p:cNvGrpSpPr/>
          <p:nvPr/>
        </p:nvGrpSpPr>
        <p:grpSpPr>
          <a:xfrm>
            <a:off x="9046740" y="183188"/>
            <a:ext cx="3010918" cy="623464"/>
            <a:chOff x="8294866" y="229097"/>
            <a:chExt cx="3442966" cy="623464"/>
          </a:xfrm>
        </p:grpSpPr>
        <p:sp>
          <p:nvSpPr>
            <p:cNvPr id="52" name="TextBox 51">
              <a:extLst>
                <a:ext uri="{FF2B5EF4-FFF2-40B4-BE49-F238E27FC236}">
                  <a16:creationId xmlns:a16="http://schemas.microsoft.com/office/drawing/2014/main" id="{20119826-91A1-48BF-895D-07C8066E4FDE}"/>
                </a:ext>
              </a:extLst>
            </p:cNvPr>
            <p:cNvSpPr txBox="1"/>
            <p:nvPr/>
          </p:nvSpPr>
          <p:spPr>
            <a:xfrm>
              <a:off x="8294866" y="483229"/>
              <a:ext cx="3442966" cy="369332"/>
            </a:xfrm>
            <a:prstGeom prst="rect">
              <a:avLst/>
            </a:prstGeom>
            <a:noFill/>
          </p:spPr>
          <p:txBody>
            <a:bodyPr wrap="square">
              <a:spAutoFit/>
            </a:bodyPr>
            <a:lstStyle/>
            <a:p>
              <a:r>
                <a:rPr lang="en-US" sz="900" dirty="0">
                  <a:hlinkClick r:id="rId2"/>
                </a:rPr>
                <a:t>https://businessheinola.fi/kyselytutkimus-kertoo-ilmastopositiivisuudella-uutta-businesta-heinolaan/</a:t>
              </a:r>
              <a:r>
                <a:rPr lang="en-US" sz="900" dirty="0"/>
                <a:t> </a:t>
              </a:r>
              <a:endParaRPr lang="fi-FI" sz="900" dirty="0"/>
            </a:p>
          </p:txBody>
        </p:sp>
        <p:sp>
          <p:nvSpPr>
            <p:cNvPr id="53" name="TextBox 52">
              <a:extLst>
                <a:ext uri="{FF2B5EF4-FFF2-40B4-BE49-F238E27FC236}">
                  <a16:creationId xmlns:a16="http://schemas.microsoft.com/office/drawing/2014/main" id="{1BA727A0-8786-4CB0-91F9-591741D17093}"/>
                </a:ext>
              </a:extLst>
            </p:cNvPr>
            <p:cNvSpPr txBox="1"/>
            <p:nvPr/>
          </p:nvSpPr>
          <p:spPr>
            <a:xfrm>
              <a:off x="8294866" y="229097"/>
              <a:ext cx="2912114" cy="261610"/>
            </a:xfrm>
            <a:prstGeom prst="rect">
              <a:avLst/>
            </a:prstGeom>
            <a:noFill/>
          </p:spPr>
          <p:txBody>
            <a:bodyPr wrap="square">
              <a:spAutoFit/>
            </a:bodyPr>
            <a:lstStyle/>
            <a:p>
              <a:r>
                <a:rPr kumimoji="0" lang="fi-FI" sz="11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sz="1600" dirty="0"/>
            </a:p>
          </p:txBody>
        </p:sp>
      </p:grpSp>
      <p:sp>
        <p:nvSpPr>
          <p:cNvPr id="25" name="TextBox 24">
            <a:extLst>
              <a:ext uri="{FF2B5EF4-FFF2-40B4-BE49-F238E27FC236}">
                <a16:creationId xmlns:a16="http://schemas.microsoft.com/office/drawing/2014/main" id="{6A094022-FAD8-498E-8D1F-7D2C50B196DD}"/>
              </a:ext>
            </a:extLst>
          </p:cNvPr>
          <p:cNvSpPr txBox="1"/>
          <p:nvPr/>
        </p:nvSpPr>
        <p:spPr>
          <a:xfrm>
            <a:off x="261764" y="1578492"/>
            <a:ext cx="9937104" cy="340519"/>
          </a:xfrm>
          <a:prstGeom prst="roundRect">
            <a:avLst/>
          </a:prstGeom>
          <a:solidFill>
            <a:schemeClr val="accent5">
              <a:lumMod val="20000"/>
              <a:lumOff val="80000"/>
            </a:schemeClr>
          </a:solidFill>
          <a:ln>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p>
            <a:r>
              <a:rPr lang="fi-FI" sz="1400" b="1" dirty="0">
                <a:solidFill>
                  <a:srgbClr val="0070C0"/>
                </a:solidFill>
                <a:latin typeface="Gill Sans Nova" panose="020B0602020104020203" pitchFamily="34" charset="0"/>
                <a:ea typeface="Lato" panose="020F0502020204030203" pitchFamily="34" charset="0"/>
                <a:cs typeface="Lato" panose="020F0502020204030203" pitchFamily="34" charset="0"/>
              </a:rPr>
              <a:t>Vastauksia haettiin näkemyksistä ilmastopositiivista Heinolaa 2030 ja tavoiteltua 1000 uutta työpaikkaa kohtaan.</a:t>
            </a:r>
            <a:endParaRPr lang="fi-FI" sz="1400" dirty="0">
              <a:solidFill>
                <a:srgbClr val="0070C0"/>
              </a:solidFill>
            </a:endParaRPr>
          </a:p>
        </p:txBody>
      </p:sp>
      <p:sp>
        <p:nvSpPr>
          <p:cNvPr id="26" name="TextBox 25">
            <a:extLst>
              <a:ext uri="{FF2B5EF4-FFF2-40B4-BE49-F238E27FC236}">
                <a16:creationId xmlns:a16="http://schemas.microsoft.com/office/drawing/2014/main" id="{21A7AF00-3036-4896-AD20-4625EBB68BFB}"/>
              </a:ext>
            </a:extLst>
          </p:cNvPr>
          <p:cNvSpPr txBox="1"/>
          <p:nvPr/>
        </p:nvSpPr>
        <p:spPr>
          <a:xfrm>
            <a:off x="332338" y="2103175"/>
            <a:ext cx="4248471" cy="4082721"/>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Yritysedustus: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Ilmastopositiivisuus koettiin kunnianhimoisena tavoitteena.	92,0 %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Kehityksessä halutaan olla mukana.		92,0 %</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Tavoite tulee olla: Yritysten oman liiketoiminnan 	kehittäminen sekä yritysyhteistyön lisääminen.</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Yrityksissä kaivataan: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Ilmastotekemiselle konkretiaa.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Selkeä strategia.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Suoria keinoja laskea ilmastopositiivisuuden tuomaa 	kassavirtaa.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Yrityksissä koettu seudulliseksi haasteeksi: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Osaavan työvoiman saanti uusiin tehtäviin.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Eläköityvien ammattilaisten korvaaminen.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Alueen pito- ja vetovoima tekijät.  Uudet mahdollisuudet.</a:t>
            </a:r>
          </a:p>
        </p:txBody>
      </p:sp>
      <p:sp>
        <p:nvSpPr>
          <p:cNvPr id="28" name="TextBox 27">
            <a:extLst>
              <a:ext uri="{FF2B5EF4-FFF2-40B4-BE49-F238E27FC236}">
                <a16:creationId xmlns:a16="http://schemas.microsoft.com/office/drawing/2014/main" id="{5AC22BB8-963B-4AB3-BF41-FA78D4E12C30}"/>
              </a:ext>
            </a:extLst>
          </p:cNvPr>
          <p:cNvSpPr txBox="1"/>
          <p:nvPr/>
        </p:nvSpPr>
        <p:spPr>
          <a:xfrm>
            <a:off x="4869559" y="2103175"/>
            <a:ext cx="3384376" cy="463819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Kaupungin- ja organisaatioidenedustus: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Ilmastopositiivisuus koettiin kunnianhimoisena tavoitteena. 			94,0 %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Kehityksessä halutaan olla mukana.	 94,0 %</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Viranomaiset ja organisaatiot kaipaavat: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Ilmastotyön realistisuutta.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Ajattelumallin muutosta.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Pois sääntelystä ja säästämisestä.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Kohti liiketoiminnan edistämistä 	ilmastopositiivisilla ratkaisuilla, tuotteilla 	ja palveluilla.</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Pohdintaa kuinka yksityiset kotitaloudet ohjattaisi kohti ilmastopositiivisuutta.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Ilmastopositiivisuuden haasteet: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Resursointi ja panostukset (Heinolan kaupunki ja muut toimijat)</a:t>
            </a:r>
          </a:p>
        </p:txBody>
      </p:sp>
      <p:sp>
        <p:nvSpPr>
          <p:cNvPr id="29" name="TextBox 28">
            <a:extLst>
              <a:ext uri="{FF2B5EF4-FFF2-40B4-BE49-F238E27FC236}">
                <a16:creationId xmlns:a16="http://schemas.microsoft.com/office/drawing/2014/main" id="{48045626-2AB1-4DC2-96E3-623965519EBB}"/>
              </a:ext>
            </a:extLst>
          </p:cNvPr>
          <p:cNvSpPr txBox="1"/>
          <p:nvPr/>
        </p:nvSpPr>
        <p:spPr>
          <a:xfrm>
            <a:off x="8542685" y="2103175"/>
            <a:ext cx="3384376" cy="4130361"/>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Heinolan vahvuudet: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Lähes ¼ tunnisti vihreän imagon ja elinvoiman mahdollistajaksi ”</a:t>
            </a:r>
            <a:r>
              <a:rPr lang="fi-FI" sz="1100" i="1" dirty="0">
                <a:solidFill>
                  <a:schemeClr val="tx2"/>
                </a:solidFill>
                <a:latin typeface="Gill Sans Nova" panose="020B0602020104020203" pitchFamily="34" charset="0"/>
                <a:ea typeface="Lato" panose="020F0502020204030203" pitchFamily="34" charset="0"/>
                <a:cs typeface="Lato" panose="020F0502020204030203" pitchFamily="34" charset="0"/>
              </a:rPr>
              <a:t>puurakentamisen</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Muita tunnistettuja vahvuustekijöitä ilmastopositiivisuuden kannalta olivat bio- ja kiertotalous sekä matkailu.</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 ja ympäristötavoitteet yrityksissä esillä: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Tavoitteita asettaneita		75,0 %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Hiilineutraaliksi ja ilmastopositiiviseksi	25,0 %</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Yrityksissä ilmastotavoitteet ovat koettu:</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Kilpailueduksi.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Tavoitteiden ennallistamisella on arvioitu saavutettavaksi kilpailuetua markkinoilla.</a:t>
            </a:r>
          </a:p>
        </p:txBody>
      </p:sp>
      <p:grpSp>
        <p:nvGrpSpPr>
          <p:cNvPr id="12" name="Group 11">
            <a:extLst>
              <a:ext uri="{FF2B5EF4-FFF2-40B4-BE49-F238E27FC236}">
                <a16:creationId xmlns:a16="http://schemas.microsoft.com/office/drawing/2014/main" id="{C413765C-53CC-4D67-826B-7B9AEDBDBE81}"/>
              </a:ext>
            </a:extLst>
          </p:cNvPr>
          <p:cNvGrpSpPr/>
          <p:nvPr/>
        </p:nvGrpSpPr>
        <p:grpSpPr>
          <a:xfrm>
            <a:off x="10198868" y="6443993"/>
            <a:ext cx="1512168" cy="313490"/>
            <a:chOff x="8411244" y="1613653"/>
            <a:chExt cx="1852546" cy="385498"/>
          </a:xfrm>
        </p:grpSpPr>
        <p:sp>
          <p:nvSpPr>
            <p:cNvPr id="13" name="Rectangle: Rounded Corners 12">
              <a:extLst>
                <a:ext uri="{FF2B5EF4-FFF2-40B4-BE49-F238E27FC236}">
                  <a16:creationId xmlns:a16="http://schemas.microsoft.com/office/drawing/2014/main" id="{A8F92272-91E7-49C9-94A4-CE3005D23F7D}"/>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For Sale with solid fill">
              <a:hlinkClick r:id="rId3" action="ppaction://hlinksldjump"/>
              <a:extLst>
                <a:ext uri="{FF2B5EF4-FFF2-40B4-BE49-F238E27FC236}">
                  <a16:creationId xmlns:a16="http://schemas.microsoft.com/office/drawing/2014/main" id="{A552087B-9FEC-4085-8C82-4E693D0AADA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15" name="Graphic 14" descr="Back with solid fill">
              <a:hlinkClick r:id="rId6" action="ppaction://hlinksldjump"/>
              <a:extLst>
                <a:ext uri="{FF2B5EF4-FFF2-40B4-BE49-F238E27FC236}">
                  <a16:creationId xmlns:a16="http://schemas.microsoft.com/office/drawing/2014/main" id="{3052EC4C-3DB7-498F-B180-06D56C8F3C4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766820" y="1613958"/>
              <a:ext cx="385193" cy="385193"/>
            </a:xfrm>
            <a:prstGeom prst="rect">
              <a:avLst/>
            </a:prstGeom>
          </p:spPr>
        </p:pic>
        <p:pic>
          <p:nvPicPr>
            <p:cNvPr id="16" name="Graphic 15" descr="Back with solid fill">
              <a:hlinkClick r:id="rId9" action="ppaction://hlinksldjump"/>
              <a:extLst>
                <a:ext uri="{FF2B5EF4-FFF2-40B4-BE49-F238E27FC236}">
                  <a16:creationId xmlns:a16="http://schemas.microsoft.com/office/drawing/2014/main" id="{FD6E79C4-6291-4496-88C5-365181B67FD8}"/>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98106929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Valtakunnallinen i</a:t>
            </a: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lmastokysely 3/2021</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Ympäristöministeriö (kansalaiskysely)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Otanta: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18 000 henkilöä</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540060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5400600" cy="15847"/>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D98839DF-2212-4501-A797-4187FBE79F15}"/>
              </a:ext>
            </a:extLst>
          </p:cNvPr>
          <p:cNvGrpSpPr/>
          <p:nvPr/>
        </p:nvGrpSpPr>
        <p:grpSpPr>
          <a:xfrm>
            <a:off x="7197174" y="35865"/>
            <a:ext cx="4801894" cy="600532"/>
            <a:chOff x="8294866" y="229097"/>
            <a:chExt cx="3442966" cy="715797"/>
          </a:xfrm>
        </p:grpSpPr>
        <p:sp>
          <p:nvSpPr>
            <p:cNvPr id="52" name="TextBox 51">
              <a:extLst>
                <a:ext uri="{FF2B5EF4-FFF2-40B4-BE49-F238E27FC236}">
                  <a16:creationId xmlns:a16="http://schemas.microsoft.com/office/drawing/2014/main" id="{20119826-91A1-48BF-895D-07C8066E4FDE}"/>
                </a:ext>
              </a:extLst>
            </p:cNvPr>
            <p:cNvSpPr txBox="1"/>
            <p:nvPr/>
          </p:nvSpPr>
          <p:spPr>
            <a:xfrm>
              <a:off x="8294866" y="483229"/>
              <a:ext cx="3442966" cy="461665"/>
            </a:xfrm>
            <a:prstGeom prst="rect">
              <a:avLst/>
            </a:prstGeom>
            <a:noFill/>
          </p:spPr>
          <p:txBody>
            <a:bodyPr wrap="square">
              <a:spAutoFit/>
            </a:bodyPr>
            <a:lstStyle/>
            <a:p>
              <a:r>
                <a:rPr lang="en-US" sz="800" dirty="0">
                  <a:hlinkClick r:id="rId2"/>
                </a:rPr>
                <a:t>https://ym.fi/-/ilmastokysely-viestinta-elintarvikkeiden-ilmastovaikutuksista-ja-panostukset-kevyen-liikenteen-vayliin-naita-ilmastotoimia-suomalaiset-pitavat-hyvaksyttavimpina</a:t>
              </a:r>
              <a:r>
                <a:rPr lang="en-US" sz="800" dirty="0"/>
                <a:t> </a:t>
              </a:r>
              <a:endParaRPr lang="fi-FI" sz="800" dirty="0"/>
            </a:p>
          </p:txBody>
        </p:sp>
        <p:sp>
          <p:nvSpPr>
            <p:cNvPr id="53" name="TextBox 52">
              <a:extLst>
                <a:ext uri="{FF2B5EF4-FFF2-40B4-BE49-F238E27FC236}">
                  <a16:creationId xmlns:a16="http://schemas.microsoft.com/office/drawing/2014/main" id="{1BA727A0-8786-4CB0-91F9-591741D17093}"/>
                </a:ext>
              </a:extLst>
            </p:cNvPr>
            <p:cNvSpPr txBox="1"/>
            <p:nvPr/>
          </p:nvSpPr>
          <p:spPr>
            <a:xfrm>
              <a:off x="8294866" y="229097"/>
              <a:ext cx="2912114" cy="261610"/>
            </a:xfrm>
            <a:prstGeom prst="rect">
              <a:avLst/>
            </a:prstGeom>
            <a:noFill/>
          </p:spPr>
          <p:txBody>
            <a:bodyPr wrap="square">
              <a:spAutoFit/>
            </a:bodyPr>
            <a:lstStyle/>
            <a:p>
              <a:r>
                <a:rPr kumimoji="0" lang="fi-FI" sz="105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sz="1400" dirty="0"/>
            </a:p>
          </p:txBody>
        </p:sp>
      </p:grpSp>
      <p:grpSp>
        <p:nvGrpSpPr>
          <p:cNvPr id="2" name="Group 1">
            <a:extLst>
              <a:ext uri="{FF2B5EF4-FFF2-40B4-BE49-F238E27FC236}">
                <a16:creationId xmlns:a16="http://schemas.microsoft.com/office/drawing/2014/main" id="{30E82601-F2B5-48B3-96FC-6D55980C9271}"/>
              </a:ext>
            </a:extLst>
          </p:cNvPr>
          <p:cNvGrpSpPr/>
          <p:nvPr/>
        </p:nvGrpSpPr>
        <p:grpSpPr>
          <a:xfrm>
            <a:off x="334967" y="1837795"/>
            <a:ext cx="5616624" cy="3182410"/>
            <a:chOff x="333772" y="1268760"/>
            <a:chExt cx="5616624" cy="3182410"/>
          </a:xfrm>
        </p:grpSpPr>
        <p:sp>
          <p:nvSpPr>
            <p:cNvPr id="50" name="TextBox 49">
              <a:extLst>
                <a:ext uri="{FF2B5EF4-FFF2-40B4-BE49-F238E27FC236}">
                  <a16:creationId xmlns:a16="http://schemas.microsoft.com/office/drawing/2014/main" id="{42F580FB-2183-49C0-A1C2-E62708976136}"/>
                </a:ext>
              </a:extLst>
            </p:cNvPr>
            <p:cNvSpPr txBox="1"/>
            <p:nvPr/>
          </p:nvSpPr>
          <p:spPr>
            <a:xfrm>
              <a:off x="333772" y="1268760"/>
              <a:ext cx="4104456" cy="159120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Hyväksytyimmät toimenpiteet:</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Selkeämmät tuoteseloste-merkinnät.	83,0 % (hyväksyi)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Esim. kotimaisuusasteet tai vaikutus ilmastoon.</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Hyvät ja turvalliset kevyen liikenteen väylät	75,0 %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(hyväksyi)</a:t>
              </a:r>
            </a:p>
          </p:txBody>
        </p:sp>
        <p:sp>
          <p:nvSpPr>
            <p:cNvPr id="12" name="TextBox 11">
              <a:extLst>
                <a:ext uri="{FF2B5EF4-FFF2-40B4-BE49-F238E27FC236}">
                  <a16:creationId xmlns:a16="http://schemas.microsoft.com/office/drawing/2014/main" id="{54A0AA7C-DEB4-4A87-AEDB-8F45A6F02385}"/>
                </a:ext>
              </a:extLst>
            </p:cNvPr>
            <p:cNvSpPr txBox="1"/>
            <p:nvPr/>
          </p:nvSpPr>
          <p:spPr>
            <a:xfrm>
              <a:off x="333772" y="2859965"/>
              <a:ext cx="5616624" cy="159120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Heikoin kannatus:</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Polttoaineiden hinnan merkittävä nousu	83,0 % (koki todella tai osittain epäreiluksi)</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Sähkön-, lämmön- ja lämmitysöljyn</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merkittävä kallistuminen		88,0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(koki todella tai osittain epäreiluksi)</a:t>
              </a:r>
            </a:p>
          </p:txBody>
        </p:sp>
      </p:grpSp>
      <p:sp>
        <p:nvSpPr>
          <p:cNvPr id="14" name="TextBox 13">
            <a:extLst>
              <a:ext uri="{FF2B5EF4-FFF2-40B4-BE49-F238E27FC236}">
                <a16:creationId xmlns:a16="http://schemas.microsoft.com/office/drawing/2014/main" id="{F7B6DC81-A508-4B5E-A954-6A84AD84A0E8}"/>
              </a:ext>
            </a:extLst>
          </p:cNvPr>
          <p:cNvSpPr txBox="1"/>
          <p:nvPr/>
        </p:nvSpPr>
        <p:spPr>
          <a:xfrm>
            <a:off x="6237235" y="836712"/>
            <a:ext cx="5543422" cy="286078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Vastaajien omiin valintoihin suurin vaikutus koettiin:</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Tiedon jakaminen.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Taloudellinen tuki.</a:t>
            </a: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Pieni tai iso vaikutus oli koettu:</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Selkeämmistä tuotemerkinnöistä koettiin vaikutus omiin valintoihin.	79,0 %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[Vastaajista, joita asia koski:] Energia-asioiden asiantuntijatuesta taloyhtiöille</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olisi vaikutus omiin valintoihin (pieni tai iso).			60,0 %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Halvemman hinnan (pienen tai ison) merkitys omiin valintoihin</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vähäpäästöisen ruoan, autojen sekä energiaremontin yhteydessä.		66,6666..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[Vastaajista, joita asia koski:] Ruokaloiden tarjoiluratkaisujen vaikutus koettiin.	45,0 %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[Vastaajista, joita asia koski:] Joukkoliikenteen parannusten vaikutus koettiin.	45,0 %</a:t>
            </a:r>
          </a:p>
        </p:txBody>
      </p:sp>
      <p:sp>
        <p:nvSpPr>
          <p:cNvPr id="15" name="TextBox 14">
            <a:extLst>
              <a:ext uri="{FF2B5EF4-FFF2-40B4-BE49-F238E27FC236}">
                <a16:creationId xmlns:a16="http://schemas.microsoft.com/office/drawing/2014/main" id="{707E7F56-EE5F-479A-B309-6B148D511C7B}"/>
              </a:ext>
            </a:extLst>
          </p:cNvPr>
          <p:cNvSpPr txBox="1"/>
          <p:nvPr/>
        </p:nvSpPr>
        <p:spPr>
          <a:xfrm>
            <a:off x="6237235" y="3697495"/>
            <a:ext cx="5543422" cy="286078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Halutessaan sai ilmoittaa ikäryhmänsä:</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Nuoret kannattivat vanhempia ikäryhmiä enemmän ilmastotyötä.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Alle 30 v. suhtautui kaikkiin toimiin myönteisemmin.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Alle 30 v. kaupunkilaiset pitivät huomattavalla enemmistöllä liikenteen toimenpiteitä</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vähintään jossain määrin hyväksyttävänä (pois lukien polttoaineen hinnan kasvun).</a:t>
            </a: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Halutessaan sai ilmoittaa asuuko..</a:t>
            </a:r>
            <a:b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..kaupungissa / ..kaupungin lähellä / ..harvaan asutulla alueella:</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Kaupungissa asuvat kannattivat kaikkia toimia useammin kuin harvaan asutuilla alueilla.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Mitä kauemmas kaupungista mentiin, sitä vähemmän kannatettiin, kuten vähäpäästöisten autojen hintaa pidettiin kannattavana keinona..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..Kaupungissa 52 %.	..Lähellä kaupunkia 44 %.	..Harvaan asutut alueet 35 %.</a:t>
            </a:r>
          </a:p>
        </p:txBody>
      </p:sp>
      <p:grpSp>
        <p:nvGrpSpPr>
          <p:cNvPr id="13" name="Group 12">
            <a:extLst>
              <a:ext uri="{FF2B5EF4-FFF2-40B4-BE49-F238E27FC236}">
                <a16:creationId xmlns:a16="http://schemas.microsoft.com/office/drawing/2014/main" id="{ACC4036F-D679-4FA7-83B9-1A72A36E1A04}"/>
              </a:ext>
            </a:extLst>
          </p:cNvPr>
          <p:cNvGrpSpPr/>
          <p:nvPr/>
        </p:nvGrpSpPr>
        <p:grpSpPr>
          <a:xfrm>
            <a:off x="393881" y="6401533"/>
            <a:ext cx="1020012" cy="313490"/>
            <a:chOff x="8411244" y="1613653"/>
            <a:chExt cx="1249609" cy="385498"/>
          </a:xfrm>
        </p:grpSpPr>
        <p:sp>
          <p:nvSpPr>
            <p:cNvPr id="16" name="Rectangle: Rounded Corners 15">
              <a:extLst>
                <a:ext uri="{FF2B5EF4-FFF2-40B4-BE49-F238E27FC236}">
                  <a16:creationId xmlns:a16="http://schemas.microsoft.com/office/drawing/2014/main" id="{A9B44060-FA85-4C8C-B67E-D7A7F039B458}"/>
                </a:ext>
              </a:extLst>
            </p:cNvPr>
            <p:cNvSpPr/>
            <p:nvPr/>
          </p:nvSpPr>
          <p:spPr>
            <a:xfrm>
              <a:off x="8411244" y="1613653"/>
              <a:ext cx="1249609"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For Sale with solid fill">
              <a:hlinkClick r:id="rId3" action="ppaction://hlinksldjump"/>
              <a:extLst>
                <a:ext uri="{FF2B5EF4-FFF2-40B4-BE49-F238E27FC236}">
                  <a16:creationId xmlns:a16="http://schemas.microsoft.com/office/drawing/2014/main" id="{AB7AE569-929A-427E-956E-91DB1128A72F}"/>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19" name="Graphic 18" descr="Back with solid fill">
              <a:hlinkClick r:id="rId6" action="ppaction://hlinksldjump"/>
              <a:extLst>
                <a:ext uri="{FF2B5EF4-FFF2-40B4-BE49-F238E27FC236}">
                  <a16:creationId xmlns:a16="http://schemas.microsoft.com/office/drawing/2014/main" id="{E114A9E5-2D92-4406-8ED3-46BBD830247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162087136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Maatalouden ilmastotoimet (Sosiaalinen hyväksyttävyys)</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J. Sorvali (Luke)	Hanke: OPAL-Life</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Julkaisu: V. 2022</a:t>
            </a:r>
          </a:p>
        </p:txBody>
      </p:sp>
      <p:sp>
        <p:nvSpPr>
          <p:cNvPr id="15" name="TextBox 14">
            <a:extLst>
              <a:ext uri="{FF2B5EF4-FFF2-40B4-BE49-F238E27FC236}">
                <a16:creationId xmlns:a16="http://schemas.microsoft.com/office/drawing/2014/main" id="{08321475-724C-41CB-AD64-AA52F973D075}"/>
              </a:ext>
            </a:extLst>
          </p:cNvPr>
          <p:cNvSpPr txBox="1"/>
          <p:nvPr/>
        </p:nvSpPr>
        <p:spPr>
          <a:xfrm>
            <a:off x="333772" y="1340768"/>
            <a:ext cx="11305256" cy="2351478"/>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Maatalouden sektorilta puuttuvat vielä (tällä hetkellä tutkimukset ovat kuitenkin jo käynnistyneet) konkreettiset käytännön ratkaisut, jotka olisivat valideja.</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Tekijään liittyen on hyvä muistaa, että näistä tällä hetkellä ”</a:t>
            </a:r>
            <a:r>
              <a:rPr lang="fi-FI" sz="1100" b="1" i="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oletetusti</a:t>
            </a: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toimivista ilmastotoimista voidaan toimijoille mainita tai keskustella niihin 	liittyen, mikäli tilaisuuksia ilmenee.</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Niin sanottua ”</a:t>
            </a:r>
            <a:r>
              <a:rPr lang="fi-FI" sz="1100" b="1" i="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tuputtamista</a:t>
            </a: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tulisi kuitenkin välttää ennen kuin tutkimukset ovat valmistuneet tai kansainväliset linjaukset teemoista olisivat 	muodostuneet selkeämmiksi.</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Viljelijöiden keskuudessa on runsaasti</a:t>
            </a:r>
            <a:r>
              <a:rPr lang="fi-FI" sz="1100" b="1" dirty="0">
                <a:solidFill>
                  <a:srgbClr val="000000"/>
                </a:solidFill>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epävarmuutta ja vähän tietoa.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b="1" dirty="0">
                <a:solidFill>
                  <a:srgbClr val="000000"/>
                </a:solidFill>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Toimenpiteiden kannatuskyselyt  Suuntaa antavia  Käsittävät vielä paljon liikkuvia osia: Määritelmät – Tuet – Markkinat – Jne.</a:t>
            </a:r>
            <a:endParaRPr kumimoji="0" lang="fi-FI" sz="10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8F57F190-A320-4534-8B98-A9E99C505406}"/>
              </a:ext>
            </a:extLst>
          </p:cNvPr>
          <p:cNvSpPr/>
          <p:nvPr/>
        </p:nvSpPr>
        <p:spPr>
          <a:xfrm>
            <a:off x="157896" y="5589240"/>
            <a:ext cx="1989584" cy="875319"/>
          </a:xfrm>
          <a:prstGeom prst="ellipse">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solidFill>
                  <a:schemeClr val="tx2"/>
                </a:solidFill>
                <a:latin typeface="Gill Sans Nova" panose="020B0602020104020203" pitchFamily="34" charset="0"/>
              </a:rPr>
              <a:t>Ympäristöpositiivinen käytösmalli ja sen perusedellytykset (”</a:t>
            </a:r>
            <a:r>
              <a:rPr lang="fi-FI" sz="1000" i="1" dirty="0">
                <a:solidFill>
                  <a:schemeClr val="tx2"/>
                </a:solidFill>
                <a:latin typeface="Gill Sans Nova" panose="020B0602020104020203" pitchFamily="34" charset="0"/>
              </a:rPr>
              <a:t>Ympäristöpsykologia</a:t>
            </a:r>
            <a:r>
              <a:rPr lang="fi-FI" sz="1000" dirty="0">
                <a:solidFill>
                  <a:schemeClr val="tx2"/>
                </a:solidFill>
                <a:latin typeface="Gill Sans Nova" panose="020B0602020104020203" pitchFamily="34" charset="0"/>
              </a:rPr>
              <a:t>”)</a:t>
            </a:r>
          </a:p>
        </p:txBody>
      </p:sp>
      <p:sp>
        <p:nvSpPr>
          <p:cNvPr id="48" name="Oval 47">
            <a:extLst>
              <a:ext uri="{FF2B5EF4-FFF2-40B4-BE49-F238E27FC236}">
                <a16:creationId xmlns:a16="http://schemas.microsoft.com/office/drawing/2014/main" id="{B4BD976D-7EE5-4665-935F-A537783F346D}"/>
              </a:ext>
            </a:extLst>
          </p:cNvPr>
          <p:cNvSpPr/>
          <p:nvPr/>
        </p:nvSpPr>
        <p:spPr>
          <a:xfrm>
            <a:off x="2468779" y="5670813"/>
            <a:ext cx="1989584" cy="1008112"/>
          </a:xfrm>
          <a:prstGeom prst="ellipse">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solidFill>
                  <a:schemeClr val="tx2"/>
                </a:solidFill>
                <a:latin typeface="Gill Sans Nova" panose="020B0602020104020203" pitchFamily="34" charset="0"/>
              </a:rPr>
              <a:t>Miksi toiset osallistuvat ilmastotyöhön?</a:t>
            </a:r>
          </a:p>
          <a:p>
            <a:pPr algn="ctr"/>
            <a:endParaRPr lang="fi-FI" sz="1000" dirty="0">
              <a:solidFill>
                <a:schemeClr val="tx2"/>
              </a:solidFill>
              <a:latin typeface="Gill Sans Nova" panose="020B0602020104020203" pitchFamily="34" charset="0"/>
            </a:endParaRPr>
          </a:p>
          <a:p>
            <a:pPr algn="ctr"/>
            <a:r>
              <a:rPr lang="fi-FI" sz="1000" dirty="0">
                <a:solidFill>
                  <a:schemeClr val="tx2"/>
                </a:solidFill>
                <a:latin typeface="Gill Sans Nova" panose="020B0602020104020203" pitchFamily="34" charset="0"/>
              </a:rPr>
              <a:t>Miksi osa ei puolestaan taas tee yhtään mitään?</a:t>
            </a:r>
          </a:p>
        </p:txBody>
      </p:sp>
      <p:sp>
        <p:nvSpPr>
          <p:cNvPr id="49" name="Rectangle: Rounded Corners 48">
            <a:extLst>
              <a:ext uri="{FF2B5EF4-FFF2-40B4-BE49-F238E27FC236}">
                <a16:creationId xmlns:a16="http://schemas.microsoft.com/office/drawing/2014/main" id="{F789BACA-146C-42C7-BE24-59B604F7D063}"/>
              </a:ext>
            </a:extLst>
          </p:cNvPr>
          <p:cNvSpPr/>
          <p:nvPr/>
        </p:nvSpPr>
        <p:spPr>
          <a:xfrm>
            <a:off x="765820" y="3954425"/>
            <a:ext cx="3121314" cy="1324737"/>
          </a:xfrm>
          <a:prstGeom prst="round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i-FI" sz="1000" b="1" u="sng" dirty="0">
                <a:solidFill>
                  <a:schemeClr val="tx2"/>
                </a:solidFill>
                <a:latin typeface="Gill Sans Nova" panose="020B0602020104020203" pitchFamily="34" charset="0"/>
              </a:rPr>
              <a:t>Ympäristöpositiivinen ”</a:t>
            </a:r>
            <a:r>
              <a:rPr lang="fi-FI" sz="1000" b="1" i="1" u="sng" dirty="0">
                <a:solidFill>
                  <a:schemeClr val="tx2"/>
                </a:solidFill>
                <a:latin typeface="Gill Sans Nova" panose="020B0602020104020203" pitchFamily="34" charset="0"/>
              </a:rPr>
              <a:t>käytös</a:t>
            </a:r>
            <a:r>
              <a:rPr lang="fi-FI" sz="1000" b="1" u="sng" dirty="0">
                <a:solidFill>
                  <a:schemeClr val="tx2"/>
                </a:solidFill>
                <a:latin typeface="Gill Sans Nova" panose="020B0602020104020203" pitchFamily="34" charset="0"/>
              </a:rPr>
              <a:t>” muodostuu:</a:t>
            </a:r>
          </a:p>
          <a:p>
            <a:pPr marL="228600" indent="-228600">
              <a:buAutoNum type="arabicPeriod"/>
            </a:pPr>
            <a:endParaRPr lang="fi-FI" sz="800" dirty="0">
              <a:solidFill>
                <a:schemeClr val="tx2"/>
              </a:solidFill>
              <a:latin typeface="Gill Sans Nova" panose="020B0602020104020203" pitchFamily="34" charset="0"/>
            </a:endParaRPr>
          </a:p>
          <a:p>
            <a:pPr marL="228600" indent="-228600">
              <a:buAutoNum type="arabicPeriod"/>
            </a:pPr>
            <a:r>
              <a:rPr lang="fi-FI" sz="1000" dirty="0">
                <a:solidFill>
                  <a:schemeClr val="tx2"/>
                </a:solidFill>
                <a:latin typeface="Gill Sans Nova" panose="020B0602020104020203" pitchFamily="34" charset="0"/>
              </a:rPr>
              <a:t>Arvot</a:t>
            </a:r>
          </a:p>
          <a:p>
            <a:pPr marL="228600" indent="-228600">
              <a:buAutoNum type="arabicPeriod"/>
            </a:pPr>
            <a:r>
              <a:rPr lang="fi-FI" sz="1000" dirty="0">
                <a:solidFill>
                  <a:schemeClr val="tx2"/>
                </a:solidFill>
                <a:latin typeface="Gill Sans Nova" panose="020B0602020104020203" pitchFamily="34" charset="0"/>
              </a:rPr>
              <a:t>Uskomukset</a:t>
            </a:r>
          </a:p>
          <a:p>
            <a:pPr marL="228600" indent="-228600">
              <a:buAutoNum type="arabicPeriod"/>
            </a:pPr>
            <a:r>
              <a:rPr lang="fi-FI" sz="1000" dirty="0">
                <a:solidFill>
                  <a:schemeClr val="tx2"/>
                </a:solidFill>
                <a:latin typeface="Gill Sans Nova" panose="020B0602020104020203" pitchFamily="34" charset="0"/>
              </a:rPr>
              <a:t>Riskikäsitys ja –kokemus</a:t>
            </a:r>
          </a:p>
          <a:p>
            <a:pPr marL="228600" indent="-228600">
              <a:buAutoNum type="arabicPeriod"/>
            </a:pPr>
            <a:r>
              <a:rPr lang="fi-FI" sz="1000" dirty="0">
                <a:solidFill>
                  <a:schemeClr val="tx2"/>
                </a:solidFill>
                <a:latin typeface="Gill Sans Nova" panose="020B0602020104020203" pitchFamily="34" charset="0"/>
              </a:rPr>
              <a:t>Vaikutusmahdollisuus</a:t>
            </a:r>
          </a:p>
          <a:p>
            <a:pPr marL="228600" indent="-228600">
              <a:buAutoNum type="arabicPeriod"/>
            </a:pPr>
            <a:r>
              <a:rPr lang="fi-FI" sz="1000" dirty="0">
                <a:solidFill>
                  <a:schemeClr val="tx2"/>
                </a:solidFill>
                <a:latin typeface="Gill Sans Nova" panose="020B0602020104020203" pitchFamily="34" charset="0"/>
              </a:rPr>
              <a:t>Normit tai normatiiviset taustatekijät (”</a:t>
            </a:r>
            <a:r>
              <a:rPr lang="fi-FI" sz="1000" i="1" dirty="0">
                <a:solidFill>
                  <a:schemeClr val="tx2"/>
                </a:solidFill>
                <a:latin typeface="Gill Sans Nova" panose="020B0602020104020203" pitchFamily="34" charset="0"/>
              </a:rPr>
              <a:t>Miksi pitäisi tehdä</a:t>
            </a:r>
            <a:r>
              <a:rPr lang="fi-FI" sz="1000" dirty="0">
                <a:solidFill>
                  <a:schemeClr val="tx2"/>
                </a:solidFill>
                <a:latin typeface="Gill Sans Nova" panose="020B0602020104020203" pitchFamily="34" charset="0"/>
              </a:rPr>
              <a:t>?”)</a:t>
            </a:r>
          </a:p>
        </p:txBody>
      </p:sp>
      <p:sp>
        <p:nvSpPr>
          <p:cNvPr id="50" name="Rectangle: Rounded Corners 49">
            <a:extLst>
              <a:ext uri="{FF2B5EF4-FFF2-40B4-BE49-F238E27FC236}">
                <a16:creationId xmlns:a16="http://schemas.microsoft.com/office/drawing/2014/main" id="{2C76E394-C077-4738-9F02-77AB57E49C61}"/>
              </a:ext>
            </a:extLst>
          </p:cNvPr>
          <p:cNvSpPr/>
          <p:nvPr/>
        </p:nvSpPr>
        <p:spPr>
          <a:xfrm>
            <a:off x="4942284" y="4675092"/>
            <a:ext cx="6768752" cy="1830595"/>
          </a:xfrm>
          <a:prstGeom prst="round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i-FI" sz="1000" b="1" u="sng" dirty="0">
                <a:solidFill>
                  <a:schemeClr val="tx2"/>
                </a:solidFill>
                <a:latin typeface="Gill Sans Nova" panose="020B0602020104020203" pitchFamily="34" charset="0"/>
              </a:rPr>
              <a:t>Käytösmallin muodostumiseen vaikuttavat lisäksi:</a:t>
            </a:r>
          </a:p>
          <a:p>
            <a:endParaRPr lang="fi-FI" sz="1000" b="1" u="sng" dirty="0">
              <a:solidFill>
                <a:schemeClr val="tx2"/>
              </a:solidFill>
              <a:latin typeface="Gill Sans Nova" panose="020B0602020104020203" pitchFamily="34" charset="0"/>
            </a:endParaRPr>
          </a:p>
          <a:p>
            <a:pPr marL="171450" indent="-171450">
              <a:buFont typeface="Wingdings" panose="05000000000000000000" pitchFamily="2" charset="2"/>
              <a:buChar char="à"/>
            </a:pPr>
            <a:r>
              <a:rPr lang="fi-FI" sz="900" b="1" dirty="0">
                <a:solidFill>
                  <a:schemeClr val="tx2"/>
                </a:solidFill>
                <a:latin typeface="Gill Sans Nova" panose="020B0602020104020203" pitchFamily="34" charset="0"/>
                <a:sym typeface="Wingdings" panose="05000000000000000000" pitchFamily="2" charset="2"/>
              </a:rPr>
              <a:t>Luottamus tietolähteisiin.</a:t>
            </a:r>
          </a:p>
          <a:p>
            <a:pPr marL="171450" indent="-171450">
              <a:buFont typeface="Wingdings" panose="05000000000000000000" pitchFamily="2" charset="2"/>
              <a:buChar char="à"/>
            </a:pPr>
            <a:endParaRPr lang="fi-FI" sz="900" dirty="0">
              <a:solidFill>
                <a:schemeClr val="tx2"/>
              </a:solidFill>
              <a:latin typeface="Gill Sans Nova" panose="020B0602020104020203" pitchFamily="34" charset="0"/>
              <a:sym typeface="Wingdings" panose="05000000000000000000" pitchFamily="2" charset="2"/>
            </a:endParaRPr>
          </a:p>
          <a:p>
            <a:pPr marL="171450" indent="-171450">
              <a:buFont typeface="Wingdings" panose="05000000000000000000" pitchFamily="2" charset="2"/>
              <a:buChar char="à"/>
            </a:pPr>
            <a:r>
              <a:rPr lang="fi-FI" sz="900" b="1" dirty="0">
                <a:solidFill>
                  <a:schemeClr val="tx2"/>
                </a:solidFill>
                <a:latin typeface="Gill Sans Nova" panose="020B0602020104020203" pitchFamily="34" charset="0"/>
                <a:sym typeface="Wingdings" panose="05000000000000000000" pitchFamily="2" charset="2"/>
              </a:rPr>
              <a:t>Positiiviset mahdollisuudet. </a:t>
            </a:r>
            <a:r>
              <a:rPr lang="fi-FI" sz="900" dirty="0">
                <a:solidFill>
                  <a:schemeClr val="tx2"/>
                </a:solidFill>
                <a:latin typeface="Gill Sans Nova" panose="020B0602020104020203" pitchFamily="34" charset="0"/>
                <a:sym typeface="Wingdings" panose="05000000000000000000" pitchFamily="2" charset="2"/>
              </a:rPr>
              <a:t>(=  Pohjoisena maatalousvaltiona on meillä tavallaan ”</a:t>
            </a:r>
            <a:r>
              <a:rPr lang="fi-FI" sz="900" i="1" dirty="0">
                <a:solidFill>
                  <a:schemeClr val="tx2"/>
                </a:solidFill>
                <a:latin typeface="Gill Sans Nova" panose="020B0602020104020203" pitchFamily="34" charset="0"/>
                <a:sym typeface="Wingdings" panose="05000000000000000000" pitchFamily="2" charset="2"/>
              </a:rPr>
              <a:t>kummallinen tilanne</a:t>
            </a:r>
            <a:r>
              <a:rPr lang="fi-FI" sz="900" dirty="0">
                <a:solidFill>
                  <a:schemeClr val="tx2"/>
                </a:solidFill>
                <a:latin typeface="Gill Sans Nova" panose="020B0602020104020203" pitchFamily="34" charset="0"/>
                <a:sym typeface="Wingdings" panose="05000000000000000000" pitchFamily="2" charset="2"/>
              </a:rPr>
              <a:t>”, sillä ilmastonmuutos voi muodostaa riskien rinnalla maataloudelle myös uusia mahdollisuuksia.  Kyseinen tekijä on riskikäytöstutkimusten näkökannalta hyvin ongelmallinen.)</a:t>
            </a:r>
          </a:p>
          <a:p>
            <a:pPr marL="171450" indent="-171450">
              <a:buFont typeface="Wingdings" panose="05000000000000000000" pitchFamily="2" charset="2"/>
              <a:buChar char="à"/>
            </a:pPr>
            <a:endParaRPr lang="fi-FI" sz="900" dirty="0">
              <a:solidFill>
                <a:schemeClr val="tx2"/>
              </a:solidFill>
              <a:latin typeface="Gill Sans Nova" panose="020B0602020104020203" pitchFamily="34" charset="0"/>
              <a:sym typeface="Wingdings" panose="05000000000000000000" pitchFamily="2" charset="2"/>
            </a:endParaRPr>
          </a:p>
          <a:p>
            <a:pPr marL="171450" indent="-171450">
              <a:buFont typeface="Wingdings" panose="05000000000000000000" pitchFamily="2" charset="2"/>
              <a:buChar char="à"/>
            </a:pPr>
            <a:r>
              <a:rPr lang="fi-FI" sz="900" b="1" dirty="0">
                <a:solidFill>
                  <a:schemeClr val="tx2"/>
                </a:solidFill>
                <a:latin typeface="Gill Sans Nova" panose="020B0602020104020203" pitchFamily="34" charset="0"/>
                <a:sym typeface="Wingdings" panose="05000000000000000000" pitchFamily="2" charset="2"/>
              </a:rPr>
              <a:t>Toiminnan esteet. </a:t>
            </a:r>
            <a:r>
              <a:rPr lang="fi-FI" sz="900" dirty="0">
                <a:solidFill>
                  <a:schemeClr val="tx2"/>
                </a:solidFill>
                <a:latin typeface="Gill Sans Nova" panose="020B0602020104020203" pitchFamily="34" charset="0"/>
                <a:sym typeface="Wingdings" panose="05000000000000000000" pitchFamily="2" charset="2"/>
              </a:rPr>
              <a:t>(= Vaikka kaikki haluaisikin tehdä asioita niin monille se ei vain ole mahdollista. Usein tavattavana esteenä on yksinkertaisesti resurssien niukkuus [rahoitus ja/tai työvoima] eli edes raudanluja tahtotila ei kelpaa investointikustannusten maksutavaksi.)</a:t>
            </a:r>
            <a:endParaRPr lang="fi-FI" sz="900" dirty="0">
              <a:solidFill>
                <a:schemeClr val="tx2"/>
              </a:solidFill>
              <a:latin typeface="Gill Sans Nova" panose="020B0602020104020203" pitchFamily="34" charset="0"/>
            </a:endParaRPr>
          </a:p>
        </p:txBody>
      </p:sp>
      <p:cxnSp>
        <p:nvCxnSpPr>
          <p:cNvPr id="51" name="Straight Connector 50">
            <a:extLst>
              <a:ext uri="{FF2B5EF4-FFF2-40B4-BE49-F238E27FC236}">
                <a16:creationId xmlns:a16="http://schemas.microsoft.com/office/drawing/2014/main" id="{7B0B3CDC-97D7-4CFD-99B0-127B9B3F2BFF}"/>
              </a:ext>
            </a:extLst>
          </p:cNvPr>
          <p:cNvCxnSpPr>
            <a:cxnSpLocks/>
          </p:cNvCxnSpPr>
          <p:nvPr/>
        </p:nvCxnSpPr>
        <p:spPr>
          <a:xfrm flipV="1">
            <a:off x="189756" y="3774963"/>
            <a:ext cx="11679165" cy="15197"/>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55" name="Graphic 54" descr="Line arrow: Clockwise curve with solid fill">
            <a:extLst>
              <a:ext uri="{FF2B5EF4-FFF2-40B4-BE49-F238E27FC236}">
                <a16:creationId xmlns:a16="http://schemas.microsoft.com/office/drawing/2014/main" id="{E841EC68-777A-405F-B462-DA29450D134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51613" y="5271453"/>
            <a:ext cx="705434" cy="629526"/>
          </a:xfrm>
          <a:prstGeom prst="rect">
            <a:avLst/>
          </a:prstGeom>
        </p:spPr>
      </p:pic>
      <p:pic>
        <p:nvPicPr>
          <p:cNvPr id="57" name="Graphic 56" descr="Line arrow: Counter-clockwise curve with solid fill">
            <a:extLst>
              <a:ext uri="{FF2B5EF4-FFF2-40B4-BE49-F238E27FC236}">
                <a16:creationId xmlns:a16="http://schemas.microsoft.com/office/drawing/2014/main" id="{9C66FDAF-032E-4D61-904B-E68CDA83BCE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5803541">
            <a:off x="1800412" y="6056944"/>
            <a:ext cx="648671" cy="648671"/>
          </a:xfrm>
          <a:prstGeom prst="rect">
            <a:avLst/>
          </a:prstGeom>
        </p:spPr>
      </p:pic>
      <p:pic>
        <p:nvPicPr>
          <p:cNvPr id="58" name="Graphic 57" descr="Line arrow: Clockwise curve with solid fill">
            <a:extLst>
              <a:ext uri="{FF2B5EF4-FFF2-40B4-BE49-F238E27FC236}">
                <a16:creationId xmlns:a16="http://schemas.microsoft.com/office/drawing/2014/main" id="{043FAAD7-D9E3-47C3-AD7F-2DB6EC3FA2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7756115">
            <a:off x="4004599" y="4225422"/>
            <a:ext cx="945128" cy="945128"/>
          </a:xfrm>
          <a:prstGeom prst="rect">
            <a:avLst/>
          </a:prstGeom>
        </p:spPr>
      </p:pic>
      <p:grpSp>
        <p:nvGrpSpPr>
          <p:cNvPr id="14" name="Group 13">
            <a:extLst>
              <a:ext uri="{FF2B5EF4-FFF2-40B4-BE49-F238E27FC236}">
                <a16:creationId xmlns:a16="http://schemas.microsoft.com/office/drawing/2014/main" id="{B3084A89-AAF7-4C69-90F1-F10A19DB93C9}"/>
              </a:ext>
            </a:extLst>
          </p:cNvPr>
          <p:cNvGrpSpPr/>
          <p:nvPr/>
        </p:nvGrpSpPr>
        <p:grpSpPr>
          <a:xfrm>
            <a:off x="10774931" y="148364"/>
            <a:ext cx="966637" cy="313490"/>
            <a:chOff x="9079569" y="1613653"/>
            <a:chExt cx="1184220" cy="385498"/>
          </a:xfrm>
        </p:grpSpPr>
        <p:sp>
          <p:nvSpPr>
            <p:cNvPr id="16" name="Rectangle: Rounded Corners 15">
              <a:extLst>
                <a:ext uri="{FF2B5EF4-FFF2-40B4-BE49-F238E27FC236}">
                  <a16:creationId xmlns:a16="http://schemas.microsoft.com/office/drawing/2014/main" id="{063630D4-6523-4A98-99F2-54BA089E633B}"/>
                </a:ext>
              </a:extLst>
            </p:cNvPr>
            <p:cNvSpPr/>
            <p:nvPr/>
          </p:nvSpPr>
          <p:spPr>
            <a:xfrm>
              <a:off x="9079569" y="1613653"/>
              <a:ext cx="1184220"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For Sale with solid fill">
              <a:hlinkClick r:id="rId6" action="ppaction://hlinksldjump"/>
              <a:extLst>
                <a:ext uri="{FF2B5EF4-FFF2-40B4-BE49-F238E27FC236}">
                  <a16:creationId xmlns:a16="http://schemas.microsoft.com/office/drawing/2014/main" id="{7A7EC61E-64B4-4699-BEB8-EED6AD75B337}"/>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44921" y="1613653"/>
              <a:ext cx="385192" cy="385192"/>
            </a:xfrm>
            <a:prstGeom prst="rect">
              <a:avLst/>
            </a:prstGeom>
          </p:spPr>
        </p:pic>
        <p:pic>
          <p:nvPicPr>
            <p:cNvPr id="18" name="Graphic 17" descr="Back with solid fill">
              <a:hlinkClick r:id="rId9" action="ppaction://hlinksldjump"/>
              <a:extLst>
                <a:ext uri="{FF2B5EF4-FFF2-40B4-BE49-F238E27FC236}">
                  <a16:creationId xmlns:a16="http://schemas.microsoft.com/office/drawing/2014/main" id="{941D1040-B3A1-42D8-9EB1-37ADD2BAE34D}"/>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36203496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F1807B0-52E3-4F9C-A432-42322BC111AE}"/>
              </a:ext>
            </a:extLst>
          </p:cNvPr>
          <p:cNvSpPr txBox="1"/>
          <p:nvPr/>
        </p:nvSpPr>
        <p:spPr>
          <a:xfrm>
            <a:off x="632600" y="1281906"/>
            <a:ext cx="3445588" cy="926279"/>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Suomalainen viljelijä kokee tärkeinä tekijöinä:</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Turvallisuus</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Hyväntahtoisuus</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Minä itse päätän, mitä teen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Maatalouden ilmastotoimet (Sosiaalinen hyväksyttävyys)</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J. Sorvali (Luke)	Hanke: OPAL-Life</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Julkaisu: V. 2022</a:t>
            </a:r>
          </a:p>
        </p:txBody>
      </p:sp>
      <p:sp>
        <p:nvSpPr>
          <p:cNvPr id="5" name="TextBox 4">
            <a:extLst>
              <a:ext uri="{FF2B5EF4-FFF2-40B4-BE49-F238E27FC236}">
                <a16:creationId xmlns:a16="http://schemas.microsoft.com/office/drawing/2014/main" id="{67909711-2BFA-4C38-AC8F-D540069C5575}"/>
              </a:ext>
            </a:extLst>
          </p:cNvPr>
          <p:cNvSpPr txBox="1"/>
          <p:nvPr/>
        </p:nvSpPr>
        <p:spPr>
          <a:xfrm>
            <a:off x="8326660" y="1281906"/>
            <a:ext cx="3240360" cy="4294189"/>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Ilmastopositiivisen toiminnan esteet:</a:t>
            </a:r>
          </a:p>
          <a:p>
            <a:pPr>
              <a:lnSpc>
                <a:spcPct val="150000"/>
              </a:lnSpc>
            </a:pP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Syyllistäminen ja vastakkainasettelu.</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Aiheuttaa puolustusreaktion.</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Voi ilmetä toimenpiteiden vastustamisella.</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Viljelijän ”</a:t>
            </a:r>
            <a:r>
              <a:rPr lang="fi-FI" sz="900" b="1" i="1" dirty="0">
                <a:solidFill>
                  <a:schemeClr val="tx2"/>
                </a:solidFill>
                <a:latin typeface="Gill Sans Nova" panose="020B0602020104020203" pitchFamily="34" charset="0"/>
                <a:ea typeface="Lato" panose="020F0502020204030203" pitchFamily="34" charset="0"/>
                <a:cs typeface="Lato" panose="020F0502020204030203" pitchFamily="34" charset="0"/>
              </a:rPr>
              <a:t>tulisi tuottaa ruokaa</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Hiiliviljely hämmentävä tekijä.</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Vaikka halua olisi…</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..talous estää investoinnit.</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Muilla ja muualla on koettu suuremmat vastuut.</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Muiden toimialojen ja kaupunkien päästöt nähdään merkittävämpinä.</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Suomen kokonaispäästöt globaalissa mittakaavassa nähdään pieniksi [Intia, Kiina ja USA].</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Tieteellinen keskustelu hämmentää, mikä on ”</a:t>
            </a:r>
            <a:r>
              <a:rPr lang="fi-FI" sz="900" b="1" i="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oikea</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totuus?</a:t>
            </a: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6" name="TextBox 5">
            <a:extLst>
              <a:ext uri="{FF2B5EF4-FFF2-40B4-BE49-F238E27FC236}">
                <a16:creationId xmlns:a16="http://schemas.microsoft.com/office/drawing/2014/main" id="{F0EC2643-8272-4393-B553-62E08CF21F52}"/>
              </a:ext>
            </a:extLst>
          </p:cNvPr>
          <p:cNvSpPr txBox="1"/>
          <p:nvPr/>
        </p:nvSpPr>
        <p:spPr>
          <a:xfrm>
            <a:off x="4580194" y="5287912"/>
            <a:ext cx="3240360" cy="1134028"/>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Ilmastonmuutos mahdollisuutena:</a:t>
            </a:r>
            <a:endParaRPr lang="fi-FI" sz="900"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Mahdollisuus näkemykset</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voimistuneet [2018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2020</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Toimii ”</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riskimallia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vastaan.</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0AFA49F1-8796-44A5-B36F-9C86F588EEB7}"/>
              </a:ext>
            </a:extLst>
          </p:cNvPr>
          <p:cNvSpPr txBox="1"/>
          <p:nvPr/>
        </p:nvSpPr>
        <p:spPr>
          <a:xfrm>
            <a:off x="621804" y="2689828"/>
            <a:ext cx="3456384" cy="1759521"/>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Riskikäsitykset ja –kokemukset: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Ilmastoriskit tunnistetaan ja niiden nähdään lisääntyvän tulevaisuudessa.</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Ilmastonmuutos nähdään..</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Globaalin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maatalouden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uhkana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mutta ei..</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kotimaisen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uhkana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ei </a:t>
            </a:r>
            <a:r>
              <a:rPr lang="fi-FI" sz="900" b="1" i="1" dirty="0">
                <a:solidFill>
                  <a:schemeClr val="tx2"/>
                </a:solidFill>
                <a:latin typeface="Gill Sans Nova" panose="020B0602020104020203" pitchFamily="34" charset="0"/>
                <a:ea typeface="Lato" panose="020F0502020204030203" pitchFamily="34" charset="0"/>
                <a:cs typeface="Lato" panose="020F0502020204030203" pitchFamily="34" charset="0"/>
              </a:rPr>
              <a:t>niinkään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800" i="1" dirty="0">
                <a:solidFill>
                  <a:schemeClr val="tx2"/>
                </a:solidFill>
                <a:latin typeface="Gill Sans Nova" panose="020B0602020104020203" pitchFamily="34" charset="0"/>
                <a:ea typeface="Lato" panose="020F0502020204030203" pitchFamily="34" charset="0"/>
                <a:cs typeface="Lato" panose="020F0502020204030203" pitchFamily="34" charset="0"/>
              </a:rPr>
              <a:t>(= yhdistävät kokemusriskit puuttuvat, esim. talousriski tai voimistuvat sääilmiöt.)</a:t>
            </a:r>
          </a:p>
        </p:txBody>
      </p:sp>
      <p:sp>
        <p:nvSpPr>
          <p:cNvPr id="31" name="TextBox 30">
            <a:extLst>
              <a:ext uri="{FF2B5EF4-FFF2-40B4-BE49-F238E27FC236}">
                <a16:creationId xmlns:a16="http://schemas.microsoft.com/office/drawing/2014/main" id="{E76E6B85-B827-4E22-8DA7-5C6920818AB4}"/>
              </a:ext>
            </a:extLst>
          </p:cNvPr>
          <p:cNvSpPr txBox="1"/>
          <p:nvPr/>
        </p:nvSpPr>
        <p:spPr>
          <a:xfrm>
            <a:off x="4580194" y="1281906"/>
            <a:ext cx="3240360" cy="718530"/>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Ilmastonmuutoksen denialismi lähes ”</a:t>
            </a:r>
            <a:r>
              <a:rPr lang="fi-FI" sz="1000" b="1" i="1" u="sng" dirty="0">
                <a:solidFill>
                  <a:schemeClr val="tx2"/>
                </a:solidFill>
                <a:latin typeface="Gill Sans Nova" panose="020B0602020104020203" pitchFamily="34" charset="0"/>
                <a:ea typeface="Lato" panose="020F0502020204030203" pitchFamily="34" charset="0"/>
                <a:cs typeface="Lato" panose="020F0502020204030203" pitchFamily="34" charset="0"/>
              </a:rPr>
              <a:t>kadonnut</a:t>
            </a: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Ilmasto ei muutu.”</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Ilmastonmuutoksesta ei ole riittävästi todisteita.”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2,0 %</a:t>
            </a:r>
          </a:p>
        </p:txBody>
      </p:sp>
      <p:sp>
        <p:nvSpPr>
          <p:cNvPr id="33" name="TextBox 32">
            <a:extLst>
              <a:ext uri="{FF2B5EF4-FFF2-40B4-BE49-F238E27FC236}">
                <a16:creationId xmlns:a16="http://schemas.microsoft.com/office/drawing/2014/main" id="{3B92B03E-0424-426D-A979-C92C1B8A239C}"/>
              </a:ext>
            </a:extLst>
          </p:cNvPr>
          <p:cNvSpPr txBox="1"/>
          <p:nvPr/>
        </p:nvSpPr>
        <p:spPr>
          <a:xfrm>
            <a:off x="4580194" y="2407746"/>
            <a:ext cx="3240360" cy="2472856"/>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Koettu vastuu ilmastotyön toteutuksesta:</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Vastuuta otetaan hillinnästä.</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Epävarmuutta kuitenkin on paljon.</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Koettu vastuu pysynyt samana.</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Naiset, iäkkäät, koulutetummat sekä luomu- ja pientilat.</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Vastuu ilmastonmuutokseen sopeutumisesta.</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Toimenpiteet selkeitä.</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Suomen kasvukunnon kannalta keskeistä.</a:t>
            </a:r>
          </a:p>
        </p:txBody>
      </p:sp>
      <p:sp>
        <p:nvSpPr>
          <p:cNvPr id="34" name="TextBox 33">
            <a:extLst>
              <a:ext uri="{FF2B5EF4-FFF2-40B4-BE49-F238E27FC236}">
                <a16:creationId xmlns:a16="http://schemas.microsoft.com/office/drawing/2014/main" id="{62920F3F-3498-4174-9723-41BEE1E8B7D2}"/>
              </a:ext>
            </a:extLst>
          </p:cNvPr>
          <p:cNvSpPr txBox="1"/>
          <p:nvPr/>
        </p:nvSpPr>
        <p:spPr>
          <a:xfrm>
            <a:off x="621804" y="4930992"/>
            <a:ext cx="3456384" cy="1157112"/>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Mahdollisuus asioihin vaikuttamiseksi:</a:t>
            </a:r>
            <a:endParaRPr lang="fi-FI" sz="1000"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On koettu.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Suuri osuus.</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On koettu epävarmuutta.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Naiset, koulutetummat- ja luomuviljelijät.</a:t>
            </a:r>
          </a:p>
        </p:txBody>
      </p:sp>
      <p:grpSp>
        <p:nvGrpSpPr>
          <p:cNvPr id="12" name="Group 11">
            <a:extLst>
              <a:ext uri="{FF2B5EF4-FFF2-40B4-BE49-F238E27FC236}">
                <a16:creationId xmlns:a16="http://schemas.microsoft.com/office/drawing/2014/main" id="{F7771EB8-0EA4-438E-8A69-F3833386B16F}"/>
              </a:ext>
            </a:extLst>
          </p:cNvPr>
          <p:cNvGrpSpPr/>
          <p:nvPr/>
        </p:nvGrpSpPr>
        <p:grpSpPr>
          <a:xfrm>
            <a:off x="10229401" y="148364"/>
            <a:ext cx="1512168" cy="313490"/>
            <a:chOff x="8411244" y="1613653"/>
            <a:chExt cx="1852546" cy="385498"/>
          </a:xfrm>
        </p:grpSpPr>
        <p:sp>
          <p:nvSpPr>
            <p:cNvPr id="13" name="Rectangle: Rounded Corners 12">
              <a:extLst>
                <a:ext uri="{FF2B5EF4-FFF2-40B4-BE49-F238E27FC236}">
                  <a16:creationId xmlns:a16="http://schemas.microsoft.com/office/drawing/2014/main" id="{AD74946A-299D-47FD-8F3A-9FCBCFD45C3B}"/>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For Sale with solid fill">
              <a:hlinkClick r:id="rId2" action="ppaction://hlinksldjump"/>
              <a:extLst>
                <a:ext uri="{FF2B5EF4-FFF2-40B4-BE49-F238E27FC236}">
                  <a16:creationId xmlns:a16="http://schemas.microsoft.com/office/drawing/2014/main" id="{282AF5BB-9032-46C6-A3C2-D971EDD0814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pic>
          <p:nvPicPr>
            <p:cNvPr id="15" name="Graphic 14" descr="Back with solid fill">
              <a:hlinkClick r:id="rId5" action="ppaction://hlinksldjump"/>
              <a:extLst>
                <a:ext uri="{FF2B5EF4-FFF2-40B4-BE49-F238E27FC236}">
                  <a16:creationId xmlns:a16="http://schemas.microsoft.com/office/drawing/2014/main" id="{64E5ACEF-EE3D-4060-820A-B989D8B986D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66820" y="1613958"/>
              <a:ext cx="385193" cy="385193"/>
            </a:xfrm>
            <a:prstGeom prst="rect">
              <a:avLst/>
            </a:prstGeom>
          </p:spPr>
        </p:pic>
        <p:pic>
          <p:nvPicPr>
            <p:cNvPr id="16" name="Graphic 15" descr="Back with solid fill">
              <a:hlinkClick r:id="rId8" action="ppaction://hlinksldjump"/>
              <a:extLst>
                <a:ext uri="{FF2B5EF4-FFF2-40B4-BE49-F238E27FC236}">
                  <a16:creationId xmlns:a16="http://schemas.microsoft.com/office/drawing/2014/main" id="{A270B749-D10D-4261-9714-50B4ED41D45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29835557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Maatalouden ilmastotoimet (Sosiaalinen hyväksyttävyys)</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J. Sorvali (Luke)	Hanke: OPAL-Life</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Julkaisu: V. 2022</a:t>
            </a:r>
          </a:p>
        </p:txBody>
      </p:sp>
      <p:sp>
        <p:nvSpPr>
          <p:cNvPr id="5" name="TextBox 4">
            <a:extLst>
              <a:ext uri="{FF2B5EF4-FFF2-40B4-BE49-F238E27FC236}">
                <a16:creationId xmlns:a16="http://schemas.microsoft.com/office/drawing/2014/main" id="{67909711-2BFA-4C38-AC8F-D540069C5575}"/>
              </a:ext>
            </a:extLst>
          </p:cNvPr>
          <p:cNvSpPr txBox="1"/>
          <p:nvPr/>
        </p:nvSpPr>
        <p:spPr>
          <a:xfrm>
            <a:off x="261764" y="1772816"/>
            <a:ext cx="3240360" cy="4045723"/>
          </a:xfrm>
          <a:prstGeom prst="rect">
            <a:avLst/>
          </a:prstGeom>
          <a:solidFill>
            <a:srgbClr val="FFFF99">
              <a:alpha val="54902"/>
            </a:srgb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defPPr>
              <a:defRPr lang="en-US"/>
            </a:defPPr>
            <a:lvl1pPr>
              <a:lnSpc>
                <a:spcPct val="150000"/>
              </a:lnSpc>
              <a:defRPr sz="1000" b="1">
                <a:solidFill>
                  <a:schemeClr val="tx2"/>
                </a:solidFill>
                <a:latin typeface="Gill Sans Nova" panose="020B0602020104020203" pitchFamily="34" charset="0"/>
                <a:ea typeface="Lato" panose="020F0502020204030203" pitchFamily="34" charset="0"/>
                <a:cs typeface="Lato" panose="020F0502020204030203" pitchFamily="34" charset="0"/>
              </a:defRPr>
            </a:lvl1pPr>
            <a:lvl3pPr marL="1143000" lvl="2" indent="-228600">
              <a:lnSpc>
                <a:spcPct val="150000"/>
              </a:lnSpc>
              <a:buAutoNum type="arabicPeriod"/>
              <a:defRPr sz="900" b="1">
                <a:solidFill>
                  <a:schemeClr val="tx2"/>
                </a:solidFill>
                <a:latin typeface="Gill Sans Nova" panose="020B0602020104020203" pitchFamily="34" charset="0"/>
                <a:ea typeface="Lato" panose="020F0502020204030203" pitchFamily="34" charset="0"/>
                <a:cs typeface="Lato" panose="020F0502020204030203" pitchFamily="34" charset="0"/>
              </a:defRPr>
            </a:lvl3pPr>
          </a:lstStyle>
          <a:p>
            <a:r>
              <a:rPr lang="fi-FI" sz="1100" dirty="0"/>
              <a:t>Viljelijät ovat erilaisia.</a:t>
            </a:r>
          </a:p>
          <a:p>
            <a:r>
              <a:rPr lang="fi-FI" sz="1100" b="0" dirty="0">
                <a:sym typeface="Wingdings" panose="05000000000000000000" pitchFamily="2" charset="2"/>
              </a:rPr>
              <a:t> Ratkaisujenkin tulee tuolloin olla.</a:t>
            </a:r>
            <a:endParaRPr lang="fi-FI" sz="1100" b="0" dirty="0"/>
          </a:p>
          <a:p>
            <a:endParaRPr lang="fi-FI" sz="1100" dirty="0"/>
          </a:p>
          <a:p>
            <a:r>
              <a:rPr lang="fi-FI" sz="1100" dirty="0"/>
              <a:t>Naiset ja luomuviljelijät.</a:t>
            </a:r>
          </a:p>
          <a:p>
            <a:r>
              <a:rPr lang="fi-FI" sz="1100" b="0" dirty="0">
                <a:sym typeface="Wingdings" panose="05000000000000000000" pitchFamily="2" charset="2"/>
              </a:rPr>
              <a:t> Kokevat miehiä ja tavanomaisia viljelijöitä vahvemmin ilmastonmuutoksen uhkana.</a:t>
            </a:r>
            <a:endParaRPr lang="fi-FI" sz="1100" b="0" dirty="0"/>
          </a:p>
          <a:p>
            <a:endParaRPr lang="fi-FI" sz="1100" dirty="0"/>
          </a:p>
          <a:p>
            <a:r>
              <a:rPr lang="fi-FI" sz="1100" dirty="0"/>
              <a:t>Nuoret viljelijät (alle 30 vuotiaat).</a:t>
            </a:r>
          </a:p>
          <a:p>
            <a:r>
              <a:rPr lang="fi-FI" sz="1100" b="0" dirty="0">
                <a:sym typeface="Wingdings" panose="05000000000000000000" pitchFamily="2" charset="2"/>
              </a:rPr>
              <a:t> Skeptisiä.</a:t>
            </a:r>
            <a:endParaRPr lang="fi-FI" sz="1100" b="0" dirty="0"/>
          </a:p>
          <a:p>
            <a:endParaRPr lang="fi-FI" sz="1100" dirty="0"/>
          </a:p>
          <a:p>
            <a:r>
              <a:rPr lang="fi-FI" sz="1100" dirty="0"/>
              <a:t>Huoli tulevaisuudesta on kaikille yhteistä.</a:t>
            </a:r>
          </a:p>
          <a:p>
            <a:r>
              <a:rPr lang="fi-FI" sz="1100" b="0" dirty="0">
                <a:sym typeface="Wingdings" panose="05000000000000000000" pitchFamily="2" charset="2"/>
              </a:rPr>
              <a:t> Maatilatason toiminnan ymmärrys politiikassa.</a:t>
            </a:r>
          </a:p>
          <a:p>
            <a:r>
              <a:rPr lang="fi-FI" sz="1100" b="0" dirty="0">
                <a:sym typeface="Wingdings" panose="05000000000000000000" pitchFamily="2" charset="2"/>
              </a:rPr>
              <a:t> Maatalouden kannattavuus.</a:t>
            </a:r>
          </a:p>
          <a:p>
            <a:r>
              <a:rPr lang="fi-FI" sz="1100" b="0" dirty="0">
                <a:sym typeface="Wingdings" panose="05000000000000000000" pitchFamily="2" charset="2"/>
              </a:rPr>
              <a:t> Tulevaisuuden viljelijät.</a:t>
            </a:r>
          </a:p>
          <a:p>
            <a:pPr lvl="1"/>
            <a:r>
              <a:rPr lang="fi-FI" sz="1100" dirty="0">
                <a:solidFill>
                  <a:schemeClr val="tx2"/>
                </a:solidFill>
                <a:latin typeface="Gill Sans Nova" panose="020B0602020104020203" pitchFamily="34" charset="0"/>
                <a:sym typeface="Wingdings" panose="05000000000000000000" pitchFamily="2" charset="2"/>
              </a:rPr>
              <a:t> Onko heitä lainkaan?</a:t>
            </a:r>
          </a:p>
          <a:p>
            <a:r>
              <a:rPr lang="fi-FI" sz="1100" b="0" dirty="0">
                <a:sym typeface="Wingdings" panose="05000000000000000000" pitchFamily="2" charset="2"/>
              </a:rPr>
              <a:t> Suomalaisen ruokatuotannon tulevaisuus.</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3F585D6E-3162-49ED-81D8-03C9218B383D}"/>
              </a:ext>
            </a:extLst>
          </p:cNvPr>
          <p:cNvSpPr txBox="1"/>
          <p:nvPr/>
        </p:nvSpPr>
        <p:spPr>
          <a:xfrm>
            <a:off x="261764" y="980728"/>
            <a:ext cx="6768752" cy="467564"/>
          </a:xfrm>
          <a:prstGeom prst="rect">
            <a:avLst/>
          </a:prstGeom>
          <a:noFill/>
        </p:spPr>
        <p:txBody>
          <a:bodyPr wrap="square">
            <a:spAutoFit/>
          </a:bodyPr>
          <a:lstStyle/>
          <a:p>
            <a:pPr>
              <a:lnSpc>
                <a:spcPct val="150000"/>
              </a:lnSpc>
            </a:pPr>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Yhteenveto &amp; tulkinta – Toiminnanohjauksessa huomioitavat tekijät</a:t>
            </a:r>
            <a:endPar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13" name="Straight Connector 12">
            <a:extLst>
              <a:ext uri="{FF2B5EF4-FFF2-40B4-BE49-F238E27FC236}">
                <a16:creationId xmlns:a16="http://schemas.microsoft.com/office/drawing/2014/main" id="{1C58164A-8FB7-4968-9B44-458937A19F02}"/>
              </a:ext>
            </a:extLst>
          </p:cNvPr>
          <p:cNvCxnSpPr>
            <a:cxnSpLocks/>
          </p:cNvCxnSpPr>
          <p:nvPr/>
        </p:nvCxnSpPr>
        <p:spPr>
          <a:xfrm>
            <a:off x="333772" y="155679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2EDEE327-FB10-4B8C-962C-BE8CD2D14F24}"/>
              </a:ext>
            </a:extLst>
          </p:cNvPr>
          <p:cNvSpPr txBox="1"/>
          <p:nvPr/>
        </p:nvSpPr>
        <p:spPr>
          <a:xfrm>
            <a:off x="4006181" y="1772816"/>
            <a:ext cx="3600400" cy="4682885"/>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Maatalouden ilmastotoimien sosiaalinen hyväksyttävyys</a:t>
            </a:r>
            <a:endParaRPr lang="fi-FI" sz="1600" b="1"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Luottamus ja oikeudenmukaisuus.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Nousivat tutkimuksessa keskiöön.</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Arvot.</a:t>
            </a:r>
          </a:p>
          <a:p>
            <a:pPr marL="171450" indent="-171450">
              <a:lnSpc>
                <a:spcPct val="150000"/>
              </a:lnSpc>
              <a:buFont typeface="Wingdings" panose="05000000000000000000" pitchFamily="2" charset="2"/>
              <a:buChar char="à"/>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Ovat kohdallaan.</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Ilmastonäkemys.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Ymmärryksessä.</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Riskikäsitys.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Osittain käsitetään, mutta todellista ymmärrystä haastaa kokemuksen puute.</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Riski kokemus.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Suuria riskejä ei olla vielä oikeastaan koettu.</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15" name="TextBox 14">
            <a:extLst>
              <a:ext uri="{FF2B5EF4-FFF2-40B4-BE49-F238E27FC236}">
                <a16:creationId xmlns:a16="http://schemas.microsoft.com/office/drawing/2014/main" id="{C7BFB03D-C7C4-47A4-B40F-7C308372C330}"/>
              </a:ext>
            </a:extLst>
          </p:cNvPr>
          <p:cNvSpPr txBox="1"/>
          <p:nvPr/>
        </p:nvSpPr>
        <p:spPr>
          <a:xfrm>
            <a:off x="8110638" y="1770911"/>
            <a:ext cx="3600400" cy="4936801"/>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Maatalouden ilmastotoimien sosiaalinen hyväksyttävyys</a:t>
            </a:r>
            <a:endParaRPr lang="fi-FI" sz="1600" b="1"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Vaikutusmahdollisuus.</a:t>
            </a:r>
          </a:p>
          <a:p>
            <a:pPr marL="171450" indent="-171450">
              <a:lnSpc>
                <a:spcPct val="150000"/>
              </a:lnSpc>
              <a:buFont typeface="Wingdings" panose="05000000000000000000" pitchFamily="2" charset="2"/>
              <a:buChar char="à"/>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Ovat koettu olemassa oleviksi, mutta toisaalta globaalisti taas ei koeta Suomen päästöillä olevan merkitystä.</a:t>
            </a: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Vastuu.</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Vastuuta koetaan, mutta se kytkeytyy vaikutusmahdollisuuksiin tehden siitä hieman haastavaa.</a:t>
            </a: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Ilmastonmuutos mahdollisuutena.</a:t>
            </a:r>
          </a:p>
          <a:p>
            <a:pPr marL="171450" indent="-171450">
              <a:lnSpc>
                <a:spcPct val="150000"/>
              </a:lnSpc>
              <a:buFont typeface="Wingdings" panose="05000000000000000000" pitchFamily="2" charset="2"/>
              <a:buChar char="à"/>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Tämä sotkee selkeästi asiaa.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Tieto.</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Tietoa puuttuu.</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Taloudelliset mahdollisuudet.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Ovat heikot toteutusten kannalta.</a:t>
            </a:r>
          </a:p>
        </p:txBody>
      </p:sp>
      <p:grpSp>
        <p:nvGrpSpPr>
          <p:cNvPr id="9" name="Group 8">
            <a:extLst>
              <a:ext uri="{FF2B5EF4-FFF2-40B4-BE49-F238E27FC236}">
                <a16:creationId xmlns:a16="http://schemas.microsoft.com/office/drawing/2014/main" id="{32DF5B0D-839B-4BC8-89AB-A9D702F2AB42}"/>
              </a:ext>
            </a:extLst>
          </p:cNvPr>
          <p:cNvGrpSpPr/>
          <p:nvPr/>
        </p:nvGrpSpPr>
        <p:grpSpPr>
          <a:xfrm>
            <a:off x="8326660" y="594774"/>
            <a:ext cx="3442966" cy="962018"/>
            <a:chOff x="8294866" y="229097"/>
            <a:chExt cx="3442966" cy="962018"/>
          </a:xfrm>
        </p:grpSpPr>
        <p:sp>
          <p:nvSpPr>
            <p:cNvPr id="17" name="TextBox 16">
              <a:extLst>
                <a:ext uri="{FF2B5EF4-FFF2-40B4-BE49-F238E27FC236}">
                  <a16:creationId xmlns:a16="http://schemas.microsoft.com/office/drawing/2014/main" id="{8DF2D5FC-5058-43BD-A10F-B432B46E95C5}"/>
                </a:ext>
              </a:extLst>
            </p:cNvPr>
            <p:cNvSpPr txBox="1"/>
            <p:nvPr/>
          </p:nvSpPr>
          <p:spPr>
            <a:xfrm>
              <a:off x="8294866" y="483229"/>
              <a:ext cx="3442966" cy="707886"/>
            </a:xfrm>
            <a:prstGeom prst="rect">
              <a:avLst/>
            </a:prstGeom>
            <a:noFill/>
          </p:spPr>
          <p:txBody>
            <a:bodyPr wrap="square">
              <a:spAutoFit/>
            </a:bodyPr>
            <a:lstStyle/>
            <a:p>
              <a:r>
                <a:rPr lang="en-US" sz="1000" dirty="0">
                  <a:hlinkClick r:id="rId2"/>
                </a:rPr>
                <a:t>https://www.researchgate.net/publication/349454883_Farmer_views_on_climate_change-a_longitudinal_study_of_threats_opportunities_and_action</a:t>
              </a:r>
              <a:r>
                <a:rPr lang="en-US" sz="1000" dirty="0"/>
                <a:t> </a:t>
              </a:r>
              <a:endParaRPr lang="fi-FI" sz="1000" dirty="0"/>
            </a:p>
          </p:txBody>
        </p:sp>
        <p:sp>
          <p:nvSpPr>
            <p:cNvPr id="21" name="TextBox 20">
              <a:extLst>
                <a:ext uri="{FF2B5EF4-FFF2-40B4-BE49-F238E27FC236}">
                  <a16:creationId xmlns:a16="http://schemas.microsoft.com/office/drawing/2014/main" id="{271B5716-912C-459E-98CC-B3203BC567F1}"/>
                </a:ext>
              </a:extLst>
            </p:cNvPr>
            <p:cNvSpPr txBox="1"/>
            <p:nvPr/>
          </p:nvSpPr>
          <p:spPr>
            <a:xfrm>
              <a:off x="8294866" y="229097"/>
              <a:ext cx="2912114" cy="276999"/>
            </a:xfrm>
            <a:prstGeom prst="rect">
              <a:avLst/>
            </a:prstGeom>
            <a:noFill/>
          </p:spPr>
          <p:txBody>
            <a:bodyPr wrap="square">
              <a:spAutoFit/>
            </a:bodyPr>
            <a:lstStyle/>
            <a:p>
              <a:r>
                <a:rPr kumimoji="0" lang="fi-FI" sz="12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dirty="0"/>
            </a:p>
          </p:txBody>
        </p:sp>
      </p:grpSp>
      <p:grpSp>
        <p:nvGrpSpPr>
          <p:cNvPr id="16" name="Group 15">
            <a:extLst>
              <a:ext uri="{FF2B5EF4-FFF2-40B4-BE49-F238E27FC236}">
                <a16:creationId xmlns:a16="http://schemas.microsoft.com/office/drawing/2014/main" id="{BE2E95DD-8FAC-40D4-A580-A723316E8374}"/>
              </a:ext>
            </a:extLst>
          </p:cNvPr>
          <p:cNvGrpSpPr/>
          <p:nvPr/>
        </p:nvGrpSpPr>
        <p:grpSpPr>
          <a:xfrm>
            <a:off x="10229398" y="148364"/>
            <a:ext cx="1009373" cy="313490"/>
            <a:chOff x="8411244" y="1613653"/>
            <a:chExt cx="1236576" cy="385498"/>
          </a:xfrm>
        </p:grpSpPr>
        <p:sp>
          <p:nvSpPr>
            <p:cNvPr id="18" name="Rectangle: Rounded Corners 17">
              <a:extLst>
                <a:ext uri="{FF2B5EF4-FFF2-40B4-BE49-F238E27FC236}">
                  <a16:creationId xmlns:a16="http://schemas.microsoft.com/office/drawing/2014/main" id="{CEB637C9-B859-49AE-9D31-1259DD87DB0A}"/>
                </a:ext>
              </a:extLst>
            </p:cNvPr>
            <p:cNvSpPr/>
            <p:nvPr/>
          </p:nvSpPr>
          <p:spPr>
            <a:xfrm>
              <a:off x="8411244" y="1613653"/>
              <a:ext cx="123657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For Sale with solid fill">
              <a:hlinkClick r:id="rId3" action="ppaction://hlinksldjump"/>
              <a:extLst>
                <a:ext uri="{FF2B5EF4-FFF2-40B4-BE49-F238E27FC236}">
                  <a16:creationId xmlns:a16="http://schemas.microsoft.com/office/drawing/2014/main" id="{4792BFD5-72A8-43EF-A9EC-4F17F5F013D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23" name="Graphic 22" descr="Back with solid fill">
              <a:hlinkClick r:id="rId6" action="ppaction://hlinksldjump"/>
              <a:extLst>
                <a:ext uri="{FF2B5EF4-FFF2-40B4-BE49-F238E27FC236}">
                  <a16:creationId xmlns:a16="http://schemas.microsoft.com/office/drawing/2014/main" id="{AD102F58-4E61-4186-9B58-DA6170129D6D}"/>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29372084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6C523DB-DBDC-4F9E-A53A-35E1D3B7A757}"/>
              </a:ext>
            </a:extLst>
          </p:cNvPr>
          <p:cNvSpPr txBox="1"/>
          <p:nvPr/>
        </p:nvSpPr>
        <p:spPr>
          <a:xfrm>
            <a:off x="621804" y="404664"/>
            <a:ext cx="3384376"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Energianeuvonta</a:t>
            </a:r>
            <a:endParaRPr lang="fi-FI" sz="2400" dirty="0"/>
          </a:p>
        </p:txBody>
      </p:sp>
      <p:sp>
        <p:nvSpPr>
          <p:cNvPr id="6" name="TextBox 5">
            <a:extLst>
              <a:ext uri="{FF2B5EF4-FFF2-40B4-BE49-F238E27FC236}">
                <a16:creationId xmlns:a16="http://schemas.microsoft.com/office/drawing/2014/main" id="{D16C3123-34C5-4A32-86DB-0524399BBF0D}"/>
              </a:ext>
            </a:extLst>
          </p:cNvPr>
          <p:cNvSpPr txBox="1"/>
          <p:nvPr/>
        </p:nvSpPr>
        <p:spPr>
          <a:xfrm>
            <a:off x="6670476" y="1916832"/>
            <a:ext cx="5404513" cy="4616648"/>
          </a:xfrm>
          <a:prstGeom prst="rect">
            <a:avLst/>
          </a:prstGeom>
          <a:noFill/>
        </p:spPr>
        <p:txBody>
          <a:bodyPr wrap="square">
            <a:spAutoFit/>
          </a:bodyPr>
          <a:lstStyle/>
          <a:p>
            <a:pPr algn="l"/>
            <a:r>
              <a:rPr lang="fi-FI" sz="1200" b="1" i="0" dirty="0">
                <a:solidFill>
                  <a:srgbClr val="252525"/>
                </a:solidFill>
                <a:effectLst/>
                <a:latin typeface="Gill Sans Nova" panose="020B0602020104020203" pitchFamily="34" charset="0"/>
              </a:rPr>
              <a:t>Kymenlaakso, Päijät-Häme ja Uusimaa</a:t>
            </a:r>
          </a:p>
          <a:p>
            <a:pPr algn="l"/>
            <a:endParaRPr lang="fi-FI" sz="1100" b="0" i="0" dirty="0">
              <a:solidFill>
                <a:srgbClr val="252525"/>
              </a:solidFill>
              <a:effectLst/>
              <a:latin typeface="Gill Sans Nova" panose="020B0602020104020203" pitchFamily="34" charset="0"/>
            </a:endParaRPr>
          </a:p>
          <a:p>
            <a:pPr algn="l"/>
            <a:r>
              <a:rPr lang="fi-FI" sz="1100" b="0" i="0" dirty="0">
                <a:solidFill>
                  <a:srgbClr val="252525"/>
                </a:solidFill>
                <a:effectLst/>
                <a:latin typeface="Gill Sans Nova" panose="020B0602020104020203" pitchFamily="34" charset="0"/>
              </a:rPr>
              <a:t>Rambollin asiantuntijat tarjoavat ilmaista energianeuvontaa kuluttajille, kunnille ja pk-yrityksille Kymenlaakson, Päijät-Hämeen ja Uusimaan alueilla. </a:t>
            </a:r>
          </a:p>
          <a:p>
            <a:pPr algn="l"/>
            <a:endParaRPr lang="fi-FI" sz="1100" dirty="0">
              <a:solidFill>
                <a:srgbClr val="252525"/>
              </a:solidFill>
              <a:latin typeface="Gill Sans Nova" panose="020B0602020104020203" pitchFamily="34" charset="0"/>
            </a:endParaRPr>
          </a:p>
          <a:p>
            <a:pPr algn="l"/>
            <a:r>
              <a:rPr lang="fi-FI" sz="1100" b="0" i="0" dirty="0">
                <a:solidFill>
                  <a:srgbClr val="252525"/>
                </a:solidFill>
                <a:effectLst/>
                <a:latin typeface="Gill Sans Nova" panose="020B0602020104020203" pitchFamily="34" charset="0"/>
              </a:rPr>
              <a:t>Parhaiten neuvojat tavoitat sähköpostilla tai some-kanavien kautta.</a:t>
            </a:r>
            <a:endParaRPr kumimoji="0" lang="fi-FI" sz="1200" b="1"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200" b="1"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0" normalizeH="0" baseline="0" noProof="0" dirty="0">
                <a:ln>
                  <a:noFill/>
                </a:ln>
                <a:solidFill>
                  <a:srgbClr val="252525"/>
                </a:solidFill>
                <a:effectLst/>
                <a:uLnTx/>
                <a:uFillTx/>
                <a:latin typeface="Gill Sans Nova" panose="020B0602020104020203" pitchFamily="34" charset="0"/>
              </a:rPr>
              <a:t>Anna-Maria Rauhala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sähköposti: anna-maria.rauhala@ramboll.fi</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puh. 0406684246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a:defRPr/>
            </a:pPr>
            <a:r>
              <a:rPr lang="fi-FI" sz="1100" b="0" i="0" dirty="0">
                <a:solidFill>
                  <a:srgbClr val="252525"/>
                </a:solidFill>
                <a:effectLst/>
                <a:latin typeface="Gill Sans Nova" panose="020B0602020104020203" pitchFamily="34" charset="0"/>
              </a:rPr>
              <a:t>Ramboll Finland Oy, Osoite: PL 25, Itsehallintokuja 3, 02601 Espoo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252525"/>
                </a:solidFill>
                <a:effectLst/>
                <a:uLnTx/>
                <a:uFillTx/>
                <a:latin typeface="Gill Sans Nova" panose="020B0602020104020203" pitchFamily="34" charset="0"/>
              </a:rPr>
              <a:t>Antaa neuvontaa: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Kuluttajille, yrityksille ja kunnille.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Lisätietoa neuvonnasta: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2"/>
              </a:rPr>
              <a:t>https://fi.ramboll.com/media/rfi/alueellinen-energianeuvonta</a:t>
            </a: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fi-FI" sz="1100" dirty="0">
              <a:solidFill>
                <a:srgbClr val="252525"/>
              </a:solidFill>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Uusimaa Twitter: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3"/>
              </a:rPr>
              <a:t>https://twitter.com/EneuvontaUus</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Päijät-Häme Twitter: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4"/>
              </a:rPr>
              <a:t>https://twitter.com/EneuvontaPH</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Kymenlaakso Twitter: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5"/>
              </a:rPr>
              <a:t>https://twitter.com/EneuvontaKym</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fi-FI" sz="1100" dirty="0">
              <a:solidFill>
                <a:srgbClr val="252525"/>
              </a:solidFill>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i-FI" sz="1100" dirty="0">
                <a:solidFill>
                  <a:srgbClr val="252525"/>
                </a:solidFill>
                <a:latin typeface="Gill Sans Nova" panose="020B0602020104020203" pitchFamily="34" charset="0"/>
              </a:rPr>
              <a:t>E</a:t>
            </a:r>
            <a:r>
              <a:rPr kumimoji="0" lang="fi-FI" sz="1100" b="0" i="0" u="none" strike="noStrike" kern="1200" cap="none" spc="0" normalizeH="0" baseline="0" noProof="0" dirty="0" err="1">
                <a:ln>
                  <a:noFill/>
                </a:ln>
                <a:solidFill>
                  <a:srgbClr val="252525"/>
                </a:solidFill>
                <a:effectLst/>
                <a:uLnTx/>
                <a:uFillTx/>
                <a:latin typeface="Gill Sans Nova" panose="020B0602020104020203" pitchFamily="34" charset="0"/>
              </a:rPr>
              <a:t>nergianeuvonnan</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Facebook-sivut: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6"/>
              </a:rPr>
              <a:t>https://www.facebook.com/Eneuvonta/</a:t>
            </a:r>
            <a:r>
              <a:rPr lang="fi-FI" sz="1400" dirty="0">
                <a:solidFill>
                  <a:srgbClr val="252525"/>
                </a:solidFill>
                <a:latin typeface="Gill Sans Nova" panose="020B0602020104020203" pitchFamily="34" charset="0"/>
              </a:rPr>
              <a:t> </a:t>
            </a:r>
            <a:endParaRPr lang="fi-FI" sz="1100" dirty="0">
              <a:solidFill>
                <a:srgbClr val="252525"/>
              </a:solidFill>
              <a:latin typeface="Gill Sans Nova" panose="020B0602020104020203" pitchFamily="34" charset="0"/>
            </a:endParaRPr>
          </a:p>
        </p:txBody>
      </p:sp>
      <p:sp>
        <p:nvSpPr>
          <p:cNvPr id="7" name="TextBox 6">
            <a:extLst>
              <a:ext uri="{FF2B5EF4-FFF2-40B4-BE49-F238E27FC236}">
                <a16:creationId xmlns:a16="http://schemas.microsoft.com/office/drawing/2014/main" id="{2906CCF4-C1C2-48E5-8357-8D47A663E5A2}"/>
              </a:ext>
            </a:extLst>
          </p:cNvPr>
          <p:cNvSpPr txBox="1"/>
          <p:nvPr/>
        </p:nvSpPr>
        <p:spPr>
          <a:xfrm>
            <a:off x="549796" y="1916832"/>
            <a:ext cx="5889572" cy="1725857"/>
          </a:xfrm>
          <a:prstGeom prst="rect">
            <a:avLst/>
          </a:prstGeom>
          <a:noFill/>
        </p:spPr>
        <p:txBody>
          <a:bodyPr wrap="square">
            <a:spAutoFit/>
          </a:bodyPr>
          <a:lstStyle/>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Vinkkejä energiatehokkuustyöhön.</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Antaa vinkkejä vaihtoehtojen kartoituksiin.</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Neuvoo kilpailutuksen suhteen.</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Opastaa tarvittaessa rahoitusvaihtoehtojen parissa ja neuvoo tukihakemuksissa.</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Kertoo energiatehokkuussopimuksista sekä katselmusvaihtoehdoista.</a:t>
            </a:r>
          </a:p>
          <a:p>
            <a:pPr lvl="1">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Pk-yrityksille maksutonta!</a:t>
            </a: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grpSp>
        <p:nvGrpSpPr>
          <p:cNvPr id="5" name="Group 4">
            <a:extLst>
              <a:ext uri="{FF2B5EF4-FFF2-40B4-BE49-F238E27FC236}">
                <a16:creationId xmlns:a16="http://schemas.microsoft.com/office/drawing/2014/main" id="{8ABCEA31-40A0-492D-B5AE-6F35CCD81068}"/>
              </a:ext>
            </a:extLst>
          </p:cNvPr>
          <p:cNvGrpSpPr/>
          <p:nvPr/>
        </p:nvGrpSpPr>
        <p:grpSpPr>
          <a:xfrm>
            <a:off x="10774933" y="175911"/>
            <a:ext cx="1080121" cy="313490"/>
            <a:chOff x="8940540" y="1613653"/>
            <a:chExt cx="1323248" cy="385498"/>
          </a:xfrm>
        </p:grpSpPr>
        <p:sp>
          <p:nvSpPr>
            <p:cNvPr id="8" name="Rectangle: Rounded Corners 7">
              <a:extLst>
                <a:ext uri="{FF2B5EF4-FFF2-40B4-BE49-F238E27FC236}">
                  <a16:creationId xmlns:a16="http://schemas.microsoft.com/office/drawing/2014/main" id="{A5F8868C-6DA5-4029-99F0-6EBE9BA3D305}"/>
                </a:ext>
              </a:extLst>
            </p:cNvPr>
            <p:cNvSpPr/>
            <p:nvPr/>
          </p:nvSpPr>
          <p:spPr>
            <a:xfrm>
              <a:off x="8940540" y="1613653"/>
              <a:ext cx="1323248"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9" name="Graphic 8" descr="For Sale with solid fill">
              <a:hlinkClick r:id="rId7" action="ppaction://hlinksldjump"/>
              <a:extLst>
                <a:ext uri="{FF2B5EF4-FFF2-40B4-BE49-F238E27FC236}">
                  <a16:creationId xmlns:a16="http://schemas.microsoft.com/office/drawing/2014/main" id="{99386950-9B5D-47A4-8367-E018A340CF4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44921" y="1613653"/>
              <a:ext cx="385192" cy="385192"/>
            </a:xfrm>
            <a:prstGeom prst="rect">
              <a:avLst/>
            </a:prstGeom>
          </p:spPr>
        </p:pic>
        <p:pic>
          <p:nvPicPr>
            <p:cNvPr id="10" name="Graphic 9" descr="Back with solid fill">
              <a:hlinkClick r:id="rId10" action="ppaction://hlinksldjump"/>
              <a:extLst>
                <a:ext uri="{FF2B5EF4-FFF2-40B4-BE49-F238E27FC236}">
                  <a16:creationId xmlns:a16="http://schemas.microsoft.com/office/drawing/2014/main" id="{08A752BC-3F53-455F-A7D9-34E5DAAEE2AD}"/>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161552255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6C523DB-DBDC-4F9E-A53A-35E1D3B7A757}"/>
              </a:ext>
            </a:extLst>
          </p:cNvPr>
          <p:cNvSpPr txBox="1"/>
          <p:nvPr/>
        </p:nvSpPr>
        <p:spPr>
          <a:xfrm>
            <a:off x="621804" y="404664"/>
            <a:ext cx="5688632" cy="830997"/>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Julkisen puurakentamisen neuvontapalvelu kunnille ja kaupungeille</a:t>
            </a:r>
            <a:endParaRPr lang="fi-FI" sz="2400" dirty="0"/>
          </a:p>
        </p:txBody>
      </p:sp>
      <p:sp>
        <p:nvSpPr>
          <p:cNvPr id="6" name="TextBox 5">
            <a:extLst>
              <a:ext uri="{FF2B5EF4-FFF2-40B4-BE49-F238E27FC236}">
                <a16:creationId xmlns:a16="http://schemas.microsoft.com/office/drawing/2014/main" id="{D16C3123-34C5-4A32-86DB-0524399BBF0D}"/>
              </a:ext>
            </a:extLst>
          </p:cNvPr>
          <p:cNvSpPr txBox="1"/>
          <p:nvPr/>
        </p:nvSpPr>
        <p:spPr>
          <a:xfrm>
            <a:off x="7504273" y="2605697"/>
            <a:ext cx="3244273" cy="1815882"/>
          </a:xfrm>
          <a:prstGeom prst="rect">
            <a:avLst/>
          </a:prstGeom>
          <a:noFill/>
        </p:spPr>
        <p:txBody>
          <a:bodyPr wrap="square">
            <a:spAutoFit/>
          </a:bodyPr>
          <a:lstStyle/>
          <a:p>
            <a:pPr algn="l"/>
            <a:r>
              <a:rPr lang="fi-FI" sz="1200" b="1" i="0" dirty="0">
                <a:solidFill>
                  <a:srgbClr val="252525"/>
                </a:solidFill>
                <a:effectLst/>
                <a:latin typeface="Gill Sans Nova" panose="020B0602020104020203" pitchFamily="34" charset="0"/>
              </a:rPr>
              <a:t>Julkisen puurakentamisen neuvontapalvelu:</a:t>
            </a:r>
          </a:p>
          <a:p>
            <a:pPr algn="l"/>
            <a:endParaRPr lang="fi-FI" sz="1100" b="0" i="0" dirty="0">
              <a:solidFill>
                <a:srgbClr val="252525"/>
              </a:solidFill>
              <a:effectLst/>
              <a:latin typeface="Gill Sans Nova" panose="020B0602020104020203" pitchFamily="34" charset="0"/>
            </a:endParaRPr>
          </a:p>
          <a:p>
            <a:pPr algn="l"/>
            <a:r>
              <a:rPr lang="fi-FI" sz="1100" b="0" i="0" dirty="0">
                <a:solidFill>
                  <a:srgbClr val="252525"/>
                </a:solidFill>
                <a:effectLst/>
                <a:latin typeface="Gill Sans Nova" panose="020B0602020104020203" pitchFamily="34" charset="0"/>
                <a:hlinkClick r:id="rId2"/>
              </a:rPr>
              <a:t>www.motiva.fi/puurakentaminen</a:t>
            </a:r>
            <a:r>
              <a:rPr lang="fi-FI" sz="1100" b="0" i="0" dirty="0">
                <a:solidFill>
                  <a:srgbClr val="252525"/>
                </a:solidFill>
                <a:effectLst/>
                <a:latin typeface="Gill Sans Nova" panose="020B0602020104020203" pitchFamily="34" charset="0"/>
              </a:rPr>
              <a:t> </a:t>
            </a:r>
          </a:p>
          <a:p>
            <a:pPr algn="l"/>
            <a:endParaRPr lang="fi-FI" sz="1100" b="0" i="0" dirty="0">
              <a:solidFill>
                <a:srgbClr val="252525"/>
              </a:solidFill>
              <a:effectLst/>
              <a:latin typeface="Gill Sans Nova" panose="020B0602020104020203" pitchFamily="34" charset="0"/>
            </a:endParaRPr>
          </a:p>
          <a:p>
            <a:pPr algn="l"/>
            <a:r>
              <a:rPr lang="fi-FI" sz="1100" b="0" i="0" dirty="0">
                <a:solidFill>
                  <a:srgbClr val="252525"/>
                </a:solidFill>
                <a:effectLst/>
                <a:latin typeface="Gill Sans Nova" panose="020B0602020104020203" pitchFamily="34" charset="0"/>
                <a:hlinkClick r:id="rId3"/>
              </a:rPr>
              <a:t>puurakentaminen@motiva.fi</a:t>
            </a:r>
            <a:r>
              <a:rPr lang="fi-FI" sz="1100" b="0" i="0" dirty="0">
                <a:solidFill>
                  <a:srgbClr val="252525"/>
                </a:solidFill>
                <a:effectLst/>
                <a:latin typeface="Gill Sans Nova" panose="020B0602020104020203" pitchFamily="34" charset="0"/>
              </a:rPr>
              <a:t> </a:t>
            </a:r>
          </a:p>
          <a:p>
            <a:pPr algn="l"/>
            <a:endParaRPr lang="fi-FI" sz="1100" b="0" i="0" dirty="0">
              <a:solidFill>
                <a:srgbClr val="252525"/>
              </a:solidFill>
              <a:effectLst/>
              <a:latin typeface="Gill Sans Nova" panose="020B0602020104020203" pitchFamily="34" charset="0"/>
            </a:endParaRPr>
          </a:p>
          <a:p>
            <a:pPr algn="l"/>
            <a:r>
              <a:rPr lang="fi-FI" sz="1100" b="1" i="0" dirty="0">
                <a:solidFill>
                  <a:srgbClr val="252525"/>
                </a:solidFill>
                <a:effectLst/>
                <a:latin typeface="Gill Sans Nova" panose="020B0602020104020203" pitchFamily="34" charset="0"/>
              </a:rPr>
              <a:t>Puhelimitse</a:t>
            </a:r>
          </a:p>
          <a:p>
            <a:pPr algn="l"/>
            <a:r>
              <a:rPr lang="fi-FI" sz="1100" dirty="0">
                <a:solidFill>
                  <a:srgbClr val="252525"/>
                </a:solidFill>
                <a:latin typeface="Gill Sans Nova" panose="020B0602020104020203" pitchFamily="34" charset="0"/>
              </a:rPr>
              <a:t>T</a:t>
            </a:r>
            <a:r>
              <a:rPr lang="fi-FI" sz="1100" b="0" i="0" dirty="0">
                <a:solidFill>
                  <a:srgbClr val="252525"/>
                </a:solidFill>
                <a:effectLst/>
                <a:latin typeface="Gill Sans Nova" panose="020B0602020104020203" pitchFamily="34" charset="0"/>
              </a:rPr>
              <a:t>orstai klo 09.00–11.00</a:t>
            </a:r>
          </a:p>
          <a:p>
            <a:pPr algn="l"/>
            <a:r>
              <a:rPr lang="fi-FI" sz="1100" b="0" i="0" dirty="0">
                <a:solidFill>
                  <a:srgbClr val="252525"/>
                </a:solidFill>
                <a:effectLst/>
                <a:latin typeface="Gill Sans Nova" panose="020B0602020104020203" pitchFamily="34" charset="0"/>
              </a:rPr>
              <a:t>(09) 6122 5099</a:t>
            </a:r>
            <a:endParaRPr lang="fi-FI" sz="1100" dirty="0">
              <a:solidFill>
                <a:srgbClr val="252525"/>
              </a:solidFill>
              <a:latin typeface="Gill Sans Nova" panose="020B0602020104020203" pitchFamily="34" charset="0"/>
            </a:endParaRPr>
          </a:p>
        </p:txBody>
      </p:sp>
      <p:sp>
        <p:nvSpPr>
          <p:cNvPr id="7" name="TextBox 6">
            <a:extLst>
              <a:ext uri="{FF2B5EF4-FFF2-40B4-BE49-F238E27FC236}">
                <a16:creationId xmlns:a16="http://schemas.microsoft.com/office/drawing/2014/main" id="{2906CCF4-C1C2-48E5-8357-8D47A663E5A2}"/>
              </a:ext>
            </a:extLst>
          </p:cNvPr>
          <p:cNvSpPr txBox="1"/>
          <p:nvPr/>
        </p:nvSpPr>
        <p:spPr>
          <a:xfrm>
            <a:off x="549796" y="1916832"/>
            <a:ext cx="5328592" cy="3420232"/>
          </a:xfrm>
          <a:prstGeom prst="rect">
            <a:avLst/>
          </a:prstGeom>
          <a:noFill/>
        </p:spPr>
        <p:txBody>
          <a:bodyPr wrap="square">
            <a:spAutoFit/>
          </a:bodyPr>
          <a:lstStyle/>
          <a:p>
            <a:pPr>
              <a:lnSpc>
                <a:spcPct val="150000"/>
              </a:lnSpc>
            </a:pPr>
            <a:r>
              <a:rPr lang="fi-FI" sz="1400" dirty="0">
                <a:solidFill>
                  <a:schemeClr val="tx2"/>
                </a:solidFill>
                <a:latin typeface="Gill Sans Nova" panose="020B0602020104020203" pitchFamily="34" charset="0"/>
                <a:ea typeface="Lato" panose="020F0502020204030203" pitchFamily="34" charset="0"/>
                <a:cs typeface="Lato" panose="020F0502020204030203" pitchFamily="34" charset="0"/>
              </a:rPr>
              <a:t>Motivan tarjoama maksuton asiantuntija-apu kysymyksissä liittyen puurakentamiseen.</a:t>
            </a:r>
          </a:p>
          <a:p>
            <a:pPr>
              <a:lnSpc>
                <a:spcPct val="150000"/>
              </a:lnSpc>
            </a:pPr>
            <a:endPar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gn="l"/>
            <a:r>
              <a:rPr lang="fi-FI" sz="1400" b="1" dirty="0">
                <a:solidFill>
                  <a:srgbClr val="252525"/>
                </a:solidFill>
                <a:latin typeface="Gill Sans Nova" panose="020B0602020104020203" pitchFamily="34" charset="0"/>
              </a:rPr>
              <a:t>Vastauksia esimerkiksi:</a:t>
            </a:r>
            <a:endParaRPr lang="fi-FI" sz="1400" b="1" i="0" dirty="0">
              <a:solidFill>
                <a:srgbClr val="252525"/>
              </a:solidFill>
              <a:effectLst/>
              <a:latin typeface="Gill Sans Nova" panose="020B0602020104020203" pitchFamily="34" charset="0"/>
            </a:endParaRPr>
          </a:p>
          <a:p>
            <a:pPr algn="l"/>
            <a:endParaRPr lang="fi-FI" sz="1200" b="0" i="0" dirty="0">
              <a:solidFill>
                <a:srgbClr val="252525"/>
              </a:solidFill>
              <a:effectLst/>
              <a:latin typeface="Gill Sans Nova" panose="020B0602020104020203" pitchFamily="34" charset="0"/>
            </a:endParaRPr>
          </a:p>
          <a:p>
            <a:pPr marL="171450" indent="-171450" algn="l">
              <a:buFont typeface="Arial" panose="020B0604020202020204" pitchFamily="34" charset="0"/>
              <a:buChar char="•"/>
            </a:pPr>
            <a:r>
              <a:rPr lang="fi-FI" sz="1200" b="0" i="0" dirty="0">
                <a:solidFill>
                  <a:srgbClr val="252525"/>
                </a:solidFill>
                <a:effectLst/>
                <a:latin typeface="Gill Sans Nova" panose="020B0602020104020203" pitchFamily="34" charset="0"/>
              </a:rPr>
              <a:t>Puurakentamishankkeen suunnittelu-, hankinta- tai rakentamisprosessin eri vaiheisiin tai tekniseen toteutukseen.</a:t>
            </a:r>
          </a:p>
          <a:p>
            <a:pPr marL="171450" indent="-171450" algn="l">
              <a:buFont typeface="Arial" panose="020B0604020202020204" pitchFamily="34" charset="0"/>
              <a:buChar char="•"/>
            </a:pPr>
            <a:endParaRPr lang="fi-FI" sz="1200" dirty="0">
              <a:solidFill>
                <a:srgbClr val="252525"/>
              </a:solidFill>
              <a:latin typeface="Gill Sans Nova" panose="020B0602020104020203" pitchFamily="34" charset="0"/>
            </a:endParaRPr>
          </a:p>
          <a:p>
            <a:pPr marL="171450" indent="-171450" algn="l">
              <a:buFont typeface="Arial" panose="020B0604020202020204" pitchFamily="34" charset="0"/>
              <a:buChar char="•"/>
            </a:pPr>
            <a:r>
              <a:rPr lang="fi-FI" sz="1200" dirty="0">
                <a:solidFill>
                  <a:srgbClr val="252525"/>
                </a:solidFill>
                <a:latin typeface="Gill Sans Nova" panose="020B0602020104020203" pitchFamily="34" charset="0"/>
              </a:rPr>
              <a:t>Puurakentamista edistävään kaavoitukseen tai -strategiaan.</a:t>
            </a:r>
          </a:p>
          <a:p>
            <a:pPr marL="171450" indent="-171450" algn="l">
              <a:buFont typeface="Arial" panose="020B0604020202020204" pitchFamily="34" charset="0"/>
              <a:buChar char="•"/>
            </a:pPr>
            <a:endParaRPr lang="fi-FI" sz="1200" dirty="0">
              <a:solidFill>
                <a:srgbClr val="252525"/>
              </a:solidFill>
              <a:latin typeface="Gill Sans Nova" panose="020B0602020104020203" pitchFamily="34" charset="0"/>
            </a:endParaRPr>
          </a:p>
          <a:p>
            <a:pPr marL="171450" indent="-171450" algn="l">
              <a:buFont typeface="Arial" panose="020B0604020202020204" pitchFamily="34" charset="0"/>
              <a:buChar char="•"/>
            </a:pPr>
            <a:r>
              <a:rPr lang="fi-FI" sz="1200" dirty="0">
                <a:solidFill>
                  <a:srgbClr val="252525"/>
                </a:solidFill>
                <a:latin typeface="Gill Sans Nova" panose="020B0602020104020203" pitchFamily="34" charset="0"/>
              </a:rPr>
              <a:t>Puun käyttöön:</a:t>
            </a:r>
          </a:p>
          <a:p>
            <a:pPr marL="628650" lvl="1" indent="-171450">
              <a:buFont typeface="Wingdings" panose="05000000000000000000" pitchFamily="2" charset="2"/>
              <a:buChar char="à"/>
            </a:pPr>
            <a:r>
              <a:rPr lang="fi-FI" sz="1200" dirty="0">
                <a:solidFill>
                  <a:srgbClr val="252525"/>
                </a:solidFill>
                <a:latin typeface="Gill Sans Nova" panose="020B0602020104020203" pitchFamily="34" charset="0"/>
                <a:sym typeface="Wingdings" panose="05000000000000000000" pitchFamily="2" charset="2"/>
              </a:rPr>
              <a:t>U</a:t>
            </a:r>
            <a:r>
              <a:rPr lang="fi-FI" sz="1200" dirty="0">
                <a:solidFill>
                  <a:srgbClr val="252525"/>
                </a:solidFill>
                <a:latin typeface="Gill Sans Nova" panose="020B0602020104020203" pitchFamily="34" charset="0"/>
              </a:rPr>
              <a:t>udis- ja korjausrakentamishankkeissa</a:t>
            </a:r>
          </a:p>
          <a:p>
            <a:pPr marL="628650" lvl="1" indent="-171450">
              <a:buFont typeface="Wingdings" panose="05000000000000000000" pitchFamily="2" charset="2"/>
              <a:buChar char="à"/>
            </a:pPr>
            <a:r>
              <a:rPr lang="fi-FI" sz="1200" dirty="0">
                <a:solidFill>
                  <a:srgbClr val="252525"/>
                </a:solidFill>
                <a:latin typeface="Gill Sans Nova" panose="020B0602020104020203" pitchFamily="34" charset="0"/>
              </a:rPr>
              <a:t>Infrarakentamishankkeissa</a:t>
            </a:r>
          </a:p>
          <a:p>
            <a:pPr>
              <a:lnSpc>
                <a:spcPct val="150000"/>
              </a:lnSpc>
            </a:pPr>
            <a:endPar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grpSp>
        <p:nvGrpSpPr>
          <p:cNvPr id="9" name="Group 8">
            <a:extLst>
              <a:ext uri="{FF2B5EF4-FFF2-40B4-BE49-F238E27FC236}">
                <a16:creationId xmlns:a16="http://schemas.microsoft.com/office/drawing/2014/main" id="{52057F94-8EDF-42BE-80AA-4881DB331981}"/>
              </a:ext>
            </a:extLst>
          </p:cNvPr>
          <p:cNvGrpSpPr/>
          <p:nvPr/>
        </p:nvGrpSpPr>
        <p:grpSpPr>
          <a:xfrm>
            <a:off x="10342885" y="175912"/>
            <a:ext cx="1512168" cy="313490"/>
            <a:chOff x="8411244" y="1613653"/>
            <a:chExt cx="1852546" cy="385498"/>
          </a:xfrm>
        </p:grpSpPr>
        <p:sp>
          <p:nvSpPr>
            <p:cNvPr id="10" name="Rectangle: Rounded Corners 9">
              <a:extLst>
                <a:ext uri="{FF2B5EF4-FFF2-40B4-BE49-F238E27FC236}">
                  <a16:creationId xmlns:a16="http://schemas.microsoft.com/office/drawing/2014/main" id="{E1FC302D-91FA-4D51-BF46-EFEE9C888A0F}"/>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For Sale with solid fill">
              <a:hlinkClick r:id="rId4" action="ppaction://hlinksldjump"/>
              <a:extLst>
                <a:ext uri="{FF2B5EF4-FFF2-40B4-BE49-F238E27FC236}">
                  <a16:creationId xmlns:a16="http://schemas.microsoft.com/office/drawing/2014/main" id="{6E37F90C-9FBF-405E-8D76-F5FBBE9205B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144921" y="1613653"/>
              <a:ext cx="385192" cy="385192"/>
            </a:xfrm>
            <a:prstGeom prst="rect">
              <a:avLst/>
            </a:prstGeom>
          </p:spPr>
        </p:pic>
        <p:pic>
          <p:nvPicPr>
            <p:cNvPr id="16" name="Graphic 15" descr="Back with solid fill">
              <a:hlinkClick r:id="rId7" action="ppaction://hlinksldjump"/>
              <a:extLst>
                <a:ext uri="{FF2B5EF4-FFF2-40B4-BE49-F238E27FC236}">
                  <a16:creationId xmlns:a16="http://schemas.microsoft.com/office/drawing/2014/main" id="{28EDD965-6EB4-45B4-87DD-D21CE922AE7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766820" y="1613958"/>
              <a:ext cx="385193" cy="385193"/>
            </a:xfrm>
            <a:prstGeom prst="rect">
              <a:avLst/>
            </a:prstGeom>
          </p:spPr>
        </p:pic>
        <p:pic>
          <p:nvPicPr>
            <p:cNvPr id="17" name="Graphic 16" descr="Back with solid fill">
              <a:hlinkClick r:id="rId10" action="ppaction://hlinksldjump"/>
              <a:extLst>
                <a:ext uri="{FF2B5EF4-FFF2-40B4-BE49-F238E27FC236}">
                  <a16:creationId xmlns:a16="http://schemas.microsoft.com/office/drawing/2014/main" id="{32FC3499-6ACA-466C-BCFF-4008D2BF7B6B}"/>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258558277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1"/>
            </p:custDataLst>
            <p:extLst>
              <p:ext uri="{D42A27DB-BD31-4B8C-83A1-F6EECF244321}">
                <p14:modId xmlns:p14="http://schemas.microsoft.com/office/powerpoint/2010/main" val="22119961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332656"/>
            <a:ext cx="6408712" cy="738664"/>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Hiilivarastot, -nielut ja –päästöt:</a:t>
            </a:r>
          </a:p>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Ohjeita arviointeihin ja –laskentaan sekä yksikkömuunnokseen</a:t>
            </a:r>
          </a:p>
        </p:txBody>
      </p:sp>
      <p:sp>
        <p:nvSpPr>
          <p:cNvPr id="8" name="TextBox 7">
            <a:extLst>
              <a:ext uri="{FF2B5EF4-FFF2-40B4-BE49-F238E27FC236}">
                <a16:creationId xmlns:a16="http://schemas.microsoft.com/office/drawing/2014/main" id="{4284E7F1-A5CD-4630-861E-9542FAEACA88}"/>
              </a:ext>
            </a:extLst>
          </p:cNvPr>
          <p:cNvSpPr txBox="1"/>
          <p:nvPr/>
        </p:nvSpPr>
        <p:spPr>
          <a:xfrm>
            <a:off x="693812" y="4221088"/>
            <a:ext cx="6984776" cy="2139432"/>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Suomen kivennäis-maapelloilla hiilen määrä vaihtelee hieman alueellisesti, mutta huomattavan paljon suuremman vaihtelun aiheuttavat maan raekoko ja viljelyratkaisut.</a:t>
            </a:r>
          </a:p>
          <a:p>
            <a:pPr marR="0" lvl="0" algn="l" defTabSz="914400" rtl="0" eaLnBrk="1" fontAlgn="auto" latinLnBrk="0" hangingPunct="1">
              <a:lnSpc>
                <a:spcPct val="150000"/>
              </a:lnSpc>
              <a:spcBef>
                <a:spcPts val="0"/>
              </a:spcBef>
              <a:spcAft>
                <a:spcPts val="0"/>
              </a:spcAft>
              <a:buClrTx/>
              <a:buSzTx/>
              <a:tabLst/>
              <a:defRPr/>
            </a:pPr>
            <a:endParaRPr lang="fi-FI" sz="1000" b="1"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Kivennäis-maapelloilla varastoituneen hiilen määrä on tutkimusten mukaan noin 54 000 kg/ha.</a:t>
            </a:r>
          </a:p>
          <a:p>
            <a:pPr marR="0" lvl="0" algn="l" defTabSz="914400" rtl="0" eaLnBrk="1" fontAlgn="auto" latinLnBrk="0" hangingPunct="1">
              <a:lnSpc>
                <a:spcPct val="150000"/>
              </a:lnSpc>
              <a:spcBef>
                <a:spcPts val="0"/>
              </a:spcBef>
              <a:spcAft>
                <a:spcPts val="0"/>
              </a:spcAft>
              <a:buClrTx/>
              <a:buSzTx/>
              <a:tabLst/>
              <a:defRPr/>
            </a:pPr>
            <a:endParaRPr lang="fi-FI" sz="1000" b="1"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Hiilivarastojen määrät turvemaametsissä ovat sidonnaisia turpeen tiheyden, -hiilipitoisuuden sekä -paksuuden kanssa.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Valtakunnallisesti turvemaa metsän keskiarvo on 533 000 kg/ha, kun taas turvemaapeltojen valtakunnallinen keskiarvo on kirjallisuuden mukaan 166 000 kg/ha.</a:t>
            </a:r>
            <a:endParaRPr lang="fi-FI" sz="1000" b="1"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p:txBody>
      </p:sp>
      <p:sp>
        <p:nvSpPr>
          <p:cNvPr id="9" name="TextBox 8">
            <a:extLst>
              <a:ext uri="{FF2B5EF4-FFF2-40B4-BE49-F238E27FC236}">
                <a16:creationId xmlns:a16="http://schemas.microsoft.com/office/drawing/2014/main" id="{221863E0-E9DE-45C6-8B7D-561D1DD8E01E}"/>
              </a:ext>
            </a:extLst>
          </p:cNvPr>
          <p:cNvSpPr txBox="1"/>
          <p:nvPr/>
        </p:nvSpPr>
        <p:spPr>
          <a:xfrm>
            <a:off x="693812" y="1700808"/>
            <a:ext cx="6984776" cy="2139432"/>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Puiden kuiva-aineen painosta kiinteää hiiltä [C] on 15–21 %.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Luonnonvara-keskuksen valtakunnan metsien monilähdeinventoinnin paikkatietoaineistojen pohjalta tarkastellen Päijät-Hämeen alueella metsäkasvillisuuden tai toisin sanoen biomassan hiilivarastojen määrä on 10 kg/ha.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Metsäkasvillisuuden rinnalla on Päijät-Hämeessä huomioitava myös nurmimaa-alueiden biomassa määrät, jotka alueelta poistetaan vuosittain, jolloin ne eivät päädy takaisin alueen maaperään.</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Nurmen kokonaismassasta 20 % on kiinteää hiiltä ja tehdyn arvion mukaan nurmen massa on noin 0,4 kg/m2.</a:t>
            </a:r>
          </a:p>
        </p:txBody>
      </p:sp>
      <p:grpSp>
        <p:nvGrpSpPr>
          <p:cNvPr id="2" name="Group 1">
            <a:extLst>
              <a:ext uri="{FF2B5EF4-FFF2-40B4-BE49-F238E27FC236}">
                <a16:creationId xmlns:a16="http://schemas.microsoft.com/office/drawing/2014/main" id="{F0E4DD48-A951-4F88-A7F2-46634ED2A683}"/>
              </a:ext>
            </a:extLst>
          </p:cNvPr>
          <p:cNvGrpSpPr/>
          <p:nvPr/>
        </p:nvGrpSpPr>
        <p:grpSpPr>
          <a:xfrm>
            <a:off x="8624523" y="1368231"/>
            <a:ext cx="2934534" cy="1402293"/>
            <a:chOff x="8564803" y="534331"/>
            <a:chExt cx="2934534" cy="1402293"/>
          </a:xfrm>
        </p:grpSpPr>
        <p:sp>
          <p:nvSpPr>
            <p:cNvPr id="21" name="Oval 20">
              <a:extLst>
                <a:ext uri="{FF2B5EF4-FFF2-40B4-BE49-F238E27FC236}">
                  <a16:creationId xmlns:a16="http://schemas.microsoft.com/office/drawing/2014/main" id="{25A87FC2-A848-4E09-9B81-AA3F94AC2DED}"/>
                </a:ext>
              </a:extLst>
            </p:cNvPr>
            <p:cNvSpPr/>
            <p:nvPr/>
          </p:nvSpPr>
          <p:spPr>
            <a:xfrm>
              <a:off x="9445528" y="927092"/>
              <a:ext cx="1008112" cy="453746"/>
            </a:xfrm>
            <a:prstGeom prst="ellipse">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2" name="TextBox 11">
              <a:extLst>
                <a:ext uri="{FF2B5EF4-FFF2-40B4-BE49-F238E27FC236}">
                  <a16:creationId xmlns:a16="http://schemas.microsoft.com/office/drawing/2014/main" id="{AFE13C05-EF14-47AA-A3B3-2122CEB78F3D}"/>
                </a:ext>
              </a:extLst>
            </p:cNvPr>
            <p:cNvSpPr txBox="1"/>
            <p:nvPr/>
          </p:nvSpPr>
          <p:spPr>
            <a:xfrm>
              <a:off x="8586125" y="534331"/>
              <a:ext cx="2895330" cy="312843"/>
            </a:xfrm>
            <a:prstGeom prst="rect">
              <a:avLst/>
            </a:prstGeom>
            <a:noFill/>
          </p:spPr>
          <p:style>
            <a:lnRef idx="2">
              <a:schemeClr val="accent2"/>
            </a:lnRef>
            <a:fillRef idx="1">
              <a:schemeClr val="lt1"/>
            </a:fillRef>
            <a:effectRef idx="0">
              <a:schemeClr val="accent2"/>
            </a:effectRef>
            <a:fontRef idx="minor">
              <a:schemeClr val="dk1"/>
            </a:fontRef>
          </p:style>
          <p:txBody>
            <a:bodyPr wrap="square"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[Yksinkertaistettu muunnosmenetelmä:]</a:t>
              </a:r>
            </a:p>
          </p:txBody>
        </p:sp>
        <p:sp>
          <p:nvSpPr>
            <p:cNvPr id="13" name="TextBox 12">
              <a:extLst>
                <a:ext uri="{FF2B5EF4-FFF2-40B4-BE49-F238E27FC236}">
                  <a16:creationId xmlns:a16="http://schemas.microsoft.com/office/drawing/2014/main" id="{AD597641-D288-46A6-8061-8447E9FF014E}"/>
                </a:ext>
              </a:extLst>
            </p:cNvPr>
            <p:cNvSpPr txBox="1"/>
            <p:nvPr/>
          </p:nvSpPr>
          <p:spPr>
            <a:xfrm>
              <a:off x="8564803" y="1340768"/>
              <a:ext cx="864096" cy="523605"/>
            </a:xfrm>
            <a:prstGeom prst="rect">
              <a:avLst/>
            </a:prstGeom>
            <a:noFill/>
          </p:spPr>
          <p:style>
            <a:lnRef idx="2">
              <a:schemeClr val="accent2"/>
            </a:lnRef>
            <a:fillRef idx="1">
              <a:schemeClr val="lt1"/>
            </a:fillRef>
            <a:effectRef idx="0">
              <a:schemeClr val="accent2"/>
            </a:effectRef>
            <a:fontRef idx="minor">
              <a:schemeClr val="dk1"/>
            </a:fontRef>
          </p:style>
          <p:txBody>
            <a:bodyPr wrap="square"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b="1" i="0" u="sng"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Hiilivarasto</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 c/ha)</a:t>
              </a:r>
            </a:p>
          </p:txBody>
        </p:sp>
        <p:sp>
          <p:nvSpPr>
            <p:cNvPr id="14" name="TextBox 13">
              <a:extLst>
                <a:ext uri="{FF2B5EF4-FFF2-40B4-BE49-F238E27FC236}">
                  <a16:creationId xmlns:a16="http://schemas.microsoft.com/office/drawing/2014/main" id="{E1D44449-413D-4680-8C9A-39ECEBAD6FDB}"/>
                </a:ext>
              </a:extLst>
            </p:cNvPr>
            <p:cNvSpPr txBox="1"/>
            <p:nvPr/>
          </p:nvSpPr>
          <p:spPr>
            <a:xfrm>
              <a:off x="10485806" y="1340767"/>
              <a:ext cx="1013531" cy="523605"/>
            </a:xfrm>
            <a:prstGeom prst="rect">
              <a:avLst/>
            </a:prstGeom>
            <a:noFill/>
          </p:spPr>
          <p:style>
            <a:lnRef idx="2">
              <a:schemeClr val="accent2"/>
            </a:lnRef>
            <a:fillRef idx="1">
              <a:schemeClr val="lt1"/>
            </a:fillRef>
            <a:effectRef idx="0">
              <a:schemeClr val="accent2"/>
            </a:effectRef>
            <a:fontRef idx="minor">
              <a:schemeClr val="dk1"/>
            </a:fontRef>
          </p:style>
          <p:txBody>
            <a:bodyPr wrap="square"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b="1" i="0" u="sng"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Hiilinielu</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 CO</a:t>
              </a:r>
              <a:r>
                <a:rPr kumimoji="0" lang="fi-FI" sz="1000" i="0" u="none" strike="noStrike" kern="1200" cap="none" spc="0" normalizeH="0" baseline="-2500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2</a:t>
              </a:r>
              <a:r>
                <a:rPr kumimoji="0" lang="fi-FI" sz="1000"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ekv/ha)</a:t>
              </a:r>
            </a:p>
          </p:txBody>
        </p:sp>
        <p:pic>
          <p:nvPicPr>
            <p:cNvPr id="16" name="Graphic 15" descr="Transfer with solid fill">
              <a:extLst>
                <a:ext uri="{FF2B5EF4-FFF2-40B4-BE49-F238E27FC236}">
                  <a16:creationId xmlns:a16="http://schemas.microsoft.com/office/drawing/2014/main" id="{DD709B85-9EEB-4C6B-A0AA-73D1D52ED2D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622802" y="1360560"/>
              <a:ext cx="672537" cy="576064"/>
            </a:xfrm>
            <a:prstGeom prst="rect">
              <a:avLst/>
            </a:prstGeom>
          </p:spPr>
        </p:pic>
        <p:sp>
          <p:nvSpPr>
            <p:cNvPr id="20" name="TextBox 19">
              <a:extLst>
                <a:ext uri="{FF2B5EF4-FFF2-40B4-BE49-F238E27FC236}">
                  <a16:creationId xmlns:a16="http://schemas.microsoft.com/office/drawing/2014/main" id="{F2703976-133C-4C81-80E2-AC7DC32DA92F}"/>
                </a:ext>
              </a:extLst>
            </p:cNvPr>
            <p:cNvSpPr txBox="1"/>
            <p:nvPr/>
          </p:nvSpPr>
          <p:spPr>
            <a:xfrm>
              <a:off x="9478787" y="980728"/>
              <a:ext cx="960569" cy="400110"/>
            </a:xfrm>
            <a:prstGeom prst="rect">
              <a:avLst/>
            </a:prstGeom>
            <a:noFill/>
          </p:spPr>
          <p:txBody>
            <a:bodyPr wrap="square">
              <a:spAutoFit/>
            </a:bodyPr>
            <a:lstStyle/>
            <a:p>
              <a:pPr algn="ctr"/>
              <a:r>
                <a:rPr kumimoji="0" lang="fi-FI" sz="1000" b="1" i="0"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Kerroin noin:</a:t>
              </a:r>
            </a:p>
            <a:p>
              <a:pPr algn="ctr"/>
              <a:r>
                <a:rPr kumimoji="0" lang="fi-FI" sz="1000" b="1" i="0"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3,57</a:t>
              </a:r>
            </a:p>
          </p:txBody>
        </p:sp>
      </p:grpSp>
      <p:grpSp>
        <p:nvGrpSpPr>
          <p:cNvPr id="23" name="Group 22">
            <a:extLst>
              <a:ext uri="{FF2B5EF4-FFF2-40B4-BE49-F238E27FC236}">
                <a16:creationId xmlns:a16="http://schemas.microsoft.com/office/drawing/2014/main" id="{803C8808-EC99-4487-A3E6-2B4A11EFD9E6}"/>
              </a:ext>
            </a:extLst>
          </p:cNvPr>
          <p:cNvGrpSpPr/>
          <p:nvPr/>
        </p:nvGrpSpPr>
        <p:grpSpPr>
          <a:xfrm>
            <a:off x="10342885" y="175911"/>
            <a:ext cx="1512168" cy="313490"/>
            <a:chOff x="8411244" y="1613653"/>
            <a:chExt cx="1852546" cy="385498"/>
          </a:xfrm>
        </p:grpSpPr>
        <p:sp>
          <p:nvSpPr>
            <p:cNvPr id="24" name="Rectangle: Rounded Corners 23">
              <a:extLst>
                <a:ext uri="{FF2B5EF4-FFF2-40B4-BE49-F238E27FC236}">
                  <a16:creationId xmlns:a16="http://schemas.microsoft.com/office/drawing/2014/main" id="{C885A632-4065-4BE7-B621-68DB90F5148D}"/>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For Sale with solid fill">
              <a:hlinkClick r:id="rId7" action="ppaction://hlinksldjump"/>
              <a:extLst>
                <a:ext uri="{FF2B5EF4-FFF2-40B4-BE49-F238E27FC236}">
                  <a16:creationId xmlns:a16="http://schemas.microsoft.com/office/drawing/2014/main" id="{88CE8C01-B729-42AD-B97E-E5BAD2FB17A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44921" y="1613653"/>
              <a:ext cx="385192" cy="385192"/>
            </a:xfrm>
            <a:prstGeom prst="rect">
              <a:avLst/>
            </a:prstGeom>
          </p:spPr>
        </p:pic>
        <p:pic>
          <p:nvPicPr>
            <p:cNvPr id="26" name="Graphic 25" descr="Back with solid fill">
              <a:hlinkClick r:id="rId10" action="ppaction://hlinksldjump"/>
              <a:extLst>
                <a:ext uri="{FF2B5EF4-FFF2-40B4-BE49-F238E27FC236}">
                  <a16:creationId xmlns:a16="http://schemas.microsoft.com/office/drawing/2014/main" id="{E9A06269-4BF4-4B58-8DCB-431CA7C5500D}"/>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66820" y="1613958"/>
              <a:ext cx="385193" cy="385193"/>
            </a:xfrm>
            <a:prstGeom prst="rect">
              <a:avLst/>
            </a:prstGeom>
          </p:spPr>
        </p:pic>
        <p:pic>
          <p:nvPicPr>
            <p:cNvPr id="27" name="Graphic 26" descr="Back with solid fill">
              <a:hlinkClick r:id="rId13" action="ppaction://hlinksldjump"/>
              <a:extLst>
                <a:ext uri="{FF2B5EF4-FFF2-40B4-BE49-F238E27FC236}">
                  <a16:creationId xmlns:a16="http://schemas.microsoft.com/office/drawing/2014/main" id="{DDF99836-A05E-41A4-8636-1549A72C2FF9}"/>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74866808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2F0CB9C-3EB7-48E0-A51A-04CE60AC91D9}"/>
              </a:ext>
            </a:extLst>
          </p:cNvPr>
          <p:cNvGrpSpPr/>
          <p:nvPr/>
        </p:nvGrpSpPr>
        <p:grpSpPr>
          <a:xfrm>
            <a:off x="4222204" y="4509120"/>
            <a:ext cx="6713550" cy="2018357"/>
            <a:chOff x="4139041" y="4575156"/>
            <a:chExt cx="6713550" cy="2018357"/>
          </a:xfrm>
        </p:grpSpPr>
        <p:pic>
          <p:nvPicPr>
            <p:cNvPr id="14" name="Picture 13" descr="Graphical user interface, diagram, application&#10;&#10;Description automatically generated">
              <a:extLst>
                <a:ext uri="{FF2B5EF4-FFF2-40B4-BE49-F238E27FC236}">
                  <a16:creationId xmlns:a16="http://schemas.microsoft.com/office/drawing/2014/main" id="{0C702F77-EF11-483D-991F-E351303BB47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264849" y="4575156"/>
              <a:ext cx="1206531" cy="2006416"/>
            </a:xfrm>
            <a:prstGeom prst="rect">
              <a:avLst/>
            </a:prstGeom>
          </p:spPr>
        </p:pic>
        <p:pic>
          <p:nvPicPr>
            <p:cNvPr id="4" name="Picture 3" descr="Graphical user interface, application&#10;&#10;Description automatically generated">
              <a:extLst>
                <a:ext uri="{FF2B5EF4-FFF2-40B4-BE49-F238E27FC236}">
                  <a16:creationId xmlns:a16="http://schemas.microsoft.com/office/drawing/2014/main" id="{AECA071D-E093-4641-9B18-44F08E9513B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514086" y="4575156"/>
              <a:ext cx="1206531" cy="2018357"/>
            </a:xfrm>
            <a:prstGeom prst="rect">
              <a:avLst/>
            </a:prstGeom>
          </p:spPr>
        </p:pic>
        <p:pic>
          <p:nvPicPr>
            <p:cNvPr id="7" name="Picture 6" descr="Graphical user interface, text, application&#10;&#10;Description automatically generated">
              <a:extLst>
                <a:ext uri="{FF2B5EF4-FFF2-40B4-BE49-F238E27FC236}">
                  <a16:creationId xmlns:a16="http://schemas.microsoft.com/office/drawing/2014/main" id="{1216EF00-FC84-4553-9C00-6B5343D306E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637263" y="4583254"/>
              <a:ext cx="1215328" cy="2006416"/>
            </a:xfrm>
            <a:prstGeom prst="rect">
              <a:avLst/>
            </a:prstGeom>
          </p:spPr>
        </p:pic>
        <p:pic>
          <p:nvPicPr>
            <p:cNvPr id="11" name="Picture 10" descr="Graphical user interface, text, application&#10;&#10;Description automatically generated">
              <a:extLst>
                <a:ext uri="{FF2B5EF4-FFF2-40B4-BE49-F238E27FC236}">
                  <a16:creationId xmlns:a16="http://schemas.microsoft.com/office/drawing/2014/main" id="{C2F8B8FD-7CB6-45BE-9D0D-BD71822C5F2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139041" y="4583254"/>
              <a:ext cx="1205859" cy="2006416"/>
            </a:xfrm>
            <a:prstGeom prst="rect">
              <a:avLst/>
            </a:prstGeom>
          </p:spPr>
        </p:pic>
        <p:pic>
          <p:nvPicPr>
            <p:cNvPr id="15" name="Picture 14" descr="Graphical user interface, text, application&#10;&#10;Description automatically generated">
              <a:extLst>
                <a:ext uri="{FF2B5EF4-FFF2-40B4-BE49-F238E27FC236}">
                  <a16:creationId xmlns:a16="http://schemas.microsoft.com/office/drawing/2014/main" id="{B03A5B76-1ED4-4530-81AF-D486CFA276C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886500" y="4578997"/>
              <a:ext cx="1212466" cy="2010673"/>
            </a:xfrm>
            <a:prstGeom prst="rect">
              <a:avLst/>
            </a:prstGeom>
          </p:spPr>
        </p:pic>
      </p:grpSp>
      <p:grpSp>
        <p:nvGrpSpPr>
          <p:cNvPr id="3" name="Group 2">
            <a:extLst>
              <a:ext uri="{FF2B5EF4-FFF2-40B4-BE49-F238E27FC236}">
                <a16:creationId xmlns:a16="http://schemas.microsoft.com/office/drawing/2014/main" id="{8EEB6CD1-8700-409A-A43B-15C4FA266686}"/>
              </a:ext>
            </a:extLst>
          </p:cNvPr>
          <p:cNvGrpSpPr/>
          <p:nvPr/>
        </p:nvGrpSpPr>
        <p:grpSpPr>
          <a:xfrm>
            <a:off x="1006802" y="4509120"/>
            <a:ext cx="2561622" cy="2006415"/>
            <a:chOff x="495569" y="4581128"/>
            <a:chExt cx="2561622" cy="2006415"/>
          </a:xfrm>
        </p:grpSpPr>
        <p:pic>
          <p:nvPicPr>
            <p:cNvPr id="16" name="Picture 15" descr="Graphical user interface, application&#10;&#10;Description automatically generated">
              <a:extLst>
                <a:ext uri="{FF2B5EF4-FFF2-40B4-BE49-F238E27FC236}">
                  <a16:creationId xmlns:a16="http://schemas.microsoft.com/office/drawing/2014/main" id="{0DBDE03C-C711-454C-BA64-C666003CCBB8}"/>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845940" y="4581128"/>
              <a:ext cx="1211251" cy="2006415"/>
            </a:xfrm>
            <a:prstGeom prst="rect">
              <a:avLst/>
            </a:prstGeom>
          </p:spPr>
        </p:pic>
        <p:pic>
          <p:nvPicPr>
            <p:cNvPr id="17" name="Picture 16" descr="Graphical user interface, application&#10;&#10;Description automatically generated">
              <a:extLst>
                <a:ext uri="{FF2B5EF4-FFF2-40B4-BE49-F238E27FC236}">
                  <a16:creationId xmlns:a16="http://schemas.microsoft.com/office/drawing/2014/main" id="{1E2E042F-68E7-4729-A39C-A32F882E174C}"/>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95569" y="4581128"/>
              <a:ext cx="1216009" cy="2006415"/>
            </a:xfrm>
            <a:prstGeom prst="rect">
              <a:avLst/>
            </a:prstGeom>
          </p:spPr>
        </p:pic>
      </p:grpSp>
      <p:sp>
        <p:nvSpPr>
          <p:cNvPr id="12" name="TextBox 11">
            <a:extLst>
              <a:ext uri="{FF2B5EF4-FFF2-40B4-BE49-F238E27FC236}">
                <a16:creationId xmlns:a16="http://schemas.microsoft.com/office/drawing/2014/main" id="{2B97A2DD-AB00-4AF9-8ADC-F23B26745998}"/>
              </a:ext>
            </a:extLst>
          </p:cNvPr>
          <p:cNvSpPr txBox="1"/>
          <p:nvPr/>
        </p:nvSpPr>
        <p:spPr>
          <a:xfrm>
            <a:off x="333772" y="188640"/>
            <a:ext cx="8352928" cy="738664"/>
          </a:xfrm>
          <a:prstGeom prst="rect">
            <a:avLst/>
          </a:prstGeom>
          <a:noFill/>
        </p:spPr>
        <p:txBody>
          <a:bodyPr wrap="square">
            <a:spAutoFit/>
          </a:bodyPr>
          <a:lstStyle/>
          <a:p>
            <a:r>
              <a:rPr lang="fi-FI" sz="2400" b="1" u="sng" dirty="0">
                <a:solidFill>
                  <a:schemeClr val="tx2"/>
                </a:solidFill>
                <a:latin typeface="Gill Sans Nova Cond XBd" panose="020B0A06020104020203" pitchFamily="34" charset="0"/>
                <a:ea typeface="Lato" panose="020F0502020204030203" pitchFamily="34" charset="0"/>
                <a:cs typeface="Lato" panose="020F0502020204030203" pitchFamily="34" charset="0"/>
              </a:rPr>
              <a:t>Ilmastonmuutos:</a:t>
            </a:r>
          </a:p>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Sopeutumisvaihtoehtoja – Havaittuja vaikutuksia – Tulvariskit – Muutos 2040/2080</a:t>
            </a:r>
          </a:p>
        </p:txBody>
      </p:sp>
      <p:grpSp>
        <p:nvGrpSpPr>
          <p:cNvPr id="5" name="Group 4">
            <a:extLst>
              <a:ext uri="{FF2B5EF4-FFF2-40B4-BE49-F238E27FC236}">
                <a16:creationId xmlns:a16="http://schemas.microsoft.com/office/drawing/2014/main" id="{B939B965-0A3E-4630-BC18-82BE3C4DD3B4}"/>
              </a:ext>
            </a:extLst>
          </p:cNvPr>
          <p:cNvGrpSpPr/>
          <p:nvPr/>
        </p:nvGrpSpPr>
        <p:grpSpPr>
          <a:xfrm>
            <a:off x="982700" y="2332632"/>
            <a:ext cx="2585724" cy="2018357"/>
            <a:chOff x="4134892" y="2014275"/>
            <a:chExt cx="2585724" cy="2018357"/>
          </a:xfrm>
        </p:grpSpPr>
        <p:pic>
          <p:nvPicPr>
            <p:cNvPr id="13" name="Picture 12" descr="Diagram&#10;&#10;Description automatically generated">
              <a:extLst>
                <a:ext uri="{FF2B5EF4-FFF2-40B4-BE49-F238E27FC236}">
                  <a16:creationId xmlns:a16="http://schemas.microsoft.com/office/drawing/2014/main" id="{922984E0-482F-4945-AF64-D89DE41B66C7}"/>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134892" y="2014275"/>
              <a:ext cx="1222852" cy="2018357"/>
            </a:xfrm>
            <a:prstGeom prst="rect">
              <a:avLst/>
            </a:prstGeom>
          </p:spPr>
        </p:pic>
        <p:pic>
          <p:nvPicPr>
            <p:cNvPr id="18" name="Picture 17" descr="Graphical user interface, text, application&#10;&#10;Description automatically generated">
              <a:extLst>
                <a:ext uri="{FF2B5EF4-FFF2-40B4-BE49-F238E27FC236}">
                  <a16:creationId xmlns:a16="http://schemas.microsoft.com/office/drawing/2014/main" id="{C5045CEC-B515-4DF5-8333-17DD2108EAA3}"/>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5514085" y="2014275"/>
              <a:ext cx="1206531" cy="2018357"/>
            </a:xfrm>
            <a:prstGeom prst="rect">
              <a:avLst/>
            </a:prstGeom>
          </p:spPr>
        </p:pic>
      </p:grpSp>
      <p:grpSp>
        <p:nvGrpSpPr>
          <p:cNvPr id="6" name="Group 5">
            <a:extLst>
              <a:ext uri="{FF2B5EF4-FFF2-40B4-BE49-F238E27FC236}">
                <a16:creationId xmlns:a16="http://schemas.microsoft.com/office/drawing/2014/main" id="{C2EF313C-7DB2-488A-A2B1-D3A6B8B4E492}"/>
              </a:ext>
            </a:extLst>
          </p:cNvPr>
          <p:cNvGrpSpPr/>
          <p:nvPr/>
        </p:nvGrpSpPr>
        <p:grpSpPr>
          <a:xfrm>
            <a:off x="5597249" y="2350406"/>
            <a:ext cx="5384431" cy="2025115"/>
            <a:chOff x="4809732" y="868044"/>
            <a:chExt cx="5384431" cy="2025115"/>
          </a:xfrm>
        </p:grpSpPr>
        <p:pic>
          <p:nvPicPr>
            <p:cNvPr id="20" name="Picture 19" descr="Graphical user interface&#10;&#10;Description automatically generated with medium confidence">
              <a:extLst>
                <a:ext uri="{FF2B5EF4-FFF2-40B4-BE49-F238E27FC236}">
                  <a16:creationId xmlns:a16="http://schemas.microsoft.com/office/drawing/2014/main" id="{2D17C103-EF56-4320-BC3D-A2D04846C94D}"/>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8974732" y="886744"/>
              <a:ext cx="1219431" cy="2006415"/>
            </a:xfrm>
            <a:prstGeom prst="rect">
              <a:avLst/>
            </a:prstGeom>
          </p:spPr>
        </p:pic>
        <p:pic>
          <p:nvPicPr>
            <p:cNvPr id="23" name="Picture 22" descr="Text&#10;&#10;Description automatically generated">
              <a:extLst>
                <a:ext uri="{FF2B5EF4-FFF2-40B4-BE49-F238E27FC236}">
                  <a16:creationId xmlns:a16="http://schemas.microsoft.com/office/drawing/2014/main" id="{99859276-F60D-4DB8-929C-2D636A6659FE}"/>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6194253" y="874453"/>
              <a:ext cx="1229372" cy="2000006"/>
            </a:xfrm>
            <a:prstGeom prst="rect">
              <a:avLst/>
            </a:prstGeom>
          </p:spPr>
        </p:pic>
        <p:pic>
          <p:nvPicPr>
            <p:cNvPr id="24" name="Picture 23" descr="Diagram&#10;&#10;Description automatically generated">
              <a:extLst>
                <a:ext uri="{FF2B5EF4-FFF2-40B4-BE49-F238E27FC236}">
                  <a16:creationId xmlns:a16="http://schemas.microsoft.com/office/drawing/2014/main" id="{5FE939FE-A018-47F7-AA40-4F7439D1AEEC}"/>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4809732" y="868044"/>
              <a:ext cx="1212606" cy="2006415"/>
            </a:xfrm>
            <a:prstGeom prst="rect">
              <a:avLst/>
            </a:prstGeom>
          </p:spPr>
        </p:pic>
        <p:pic>
          <p:nvPicPr>
            <p:cNvPr id="25" name="Picture 24" descr="Graphical user interface&#10;&#10;Description automatically generated with low confidence">
              <a:extLst>
                <a:ext uri="{FF2B5EF4-FFF2-40B4-BE49-F238E27FC236}">
                  <a16:creationId xmlns:a16="http://schemas.microsoft.com/office/drawing/2014/main" id="{41DFDFFC-3529-4D96-860B-E0BBA1CC7E1F}"/>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595540" y="890174"/>
              <a:ext cx="1222851" cy="2002985"/>
            </a:xfrm>
            <a:prstGeom prst="rect">
              <a:avLst/>
            </a:prstGeom>
          </p:spPr>
        </p:pic>
      </p:grpSp>
      <p:sp>
        <p:nvSpPr>
          <p:cNvPr id="26" name="TextBox 25">
            <a:extLst>
              <a:ext uri="{FF2B5EF4-FFF2-40B4-BE49-F238E27FC236}">
                <a16:creationId xmlns:a16="http://schemas.microsoft.com/office/drawing/2014/main" id="{98B09CC1-4828-45FD-9EAB-E72E3DA43A67}"/>
              </a:ext>
            </a:extLst>
          </p:cNvPr>
          <p:cNvSpPr txBox="1"/>
          <p:nvPr/>
        </p:nvSpPr>
        <p:spPr>
          <a:xfrm>
            <a:off x="982700" y="1196752"/>
            <a:ext cx="6768752" cy="619465"/>
          </a:xfrm>
          <a:prstGeom prst="rect">
            <a:avLst/>
          </a:prstGeom>
          <a:noFill/>
        </p:spPr>
        <p:txBody>
          <a:bodyPr wrap="square">
            <a:spAutoFit/>
          </a:bodyPr>
          <a:lstStyle/>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[02.03.2022 &amp; 03.03.2022]</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Suomen ympäristökeskuksen </a:t>
            </a:r>
            <a:r>
              <a:rPr lang="fi-FI" sz="1200" dirty="0" err="1">
                <a:solidFill>
                  <a:schemeClr val="tx2"/>
                </a:solidFill>
                <a:latin typeface="Gill Sans Nova" panose="020B0602020104020203" pitchFamily="34" charset="0"/>
                <a:ea typeface="Lato" panose="020F0502020204030203" pitchFamily="34" charset="0"/>
                <a:cs typeface="Lato" panose="020F0502020204030203" pitchFamily="34" charset="0"/>
              </a:rPr>
              <a:t>instagram</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-tili julkaisi tarinoissaan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tietoiskuja</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liittyen ilmastonmuutokseen</a:t>
            </a: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grpSp>
        <p:nvGrpSpPr>
          <p:cNvPr id="30" name="Group 29">
            <a:extLst>
              <a:ext uri="{FF2B5EF4-FFF2-40B4-BE49-F238E27FC236}">
                <a16:creationId xmlns:a16="http://schemas.microsoft.com/office/drawing/2014/main" id="{5AE5357F-5DE9-4D0F-9BE2-8C37A8E532CF}"/>
              </a:ext>
            </a:extLst>
          </p:cNvPr>
          <p:cNvGrpSpPr/>
          <p:nvPr/>
        </p:nvGrpSpPr>
        <p:grpSpPr>
          <a:xfrm>
            <a:off x="10342887" y="175912"/>
            <a:ext cx="1008111" cy="313490"/>
            <a:chOff x="8411244" y="1613653"/>
            <a:chExt cx="1235029" cy="385498"/>
          </a:xfrm>
        </p:grpSpPr>
        <p:sp>
          <p:nvSpPr>
            <p:cNvPr id="31" name="Rectangle: Rounded Corners 30">
              <a:extLst>
                <a:ext uri="{FF2B5EF4-FFF2-40B4-BE49-F238E27FC236}">
                  <a16:creationId xmlns:a16="http://schemas.microsoft.com/office/drawing/2014/main" id="{5BC3F086-68EA-4432-B67C-89B269A9778F}"/>
                </a:ext>
              </a:extLst>
            </p:cNvPr>
            <p:cNvSpPr/>
            <p:nvPr/>
          </p:nvSpPr>
          <p:spPr>
            <a:xfrm>
              <a:off x="8411244" y="1613653"/>
              <a:ext cx="1235029"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2" name="Graphic 31" descr="For Sale with solid fill">
              <a:hlinkClick r:id="rId15" action="ppaction://hlinksldjump"/>
              <a:extLst>
                <a:ext uri="{FF2B5EF4-FFF2-40B4-BE49-F238E27FC236}">
                  <a16:creationId xmlns:a16="http://schemas.microsoft.com/office/drawing/2014/main" id="{337027C9-81B5-4AFA-901D-F5D19ED3A0DC}"/>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144921" y="1613653"/>
              <a:ext cx="385192" cy="385192"/>
            </a:xfrm>
            <a:prstGeom prst="rect">
              <a:avLst/>
            </a:prstGeom>
          </p:spPr>
        </p:pic>
        <p:pic>
          <p:nvPicPr>
            <p:cNvPr id="33" name="Graphic 32" descr="Back with solid fill">
              <a:hlinkClick r:id="rId18" action="ppaction://hlinksldjump"/>
              <a:extLst>
                <a:ext uri="{FF2B5EF4-FFF2-40B4-BE49-F238E27FC236}">
                  <a16:creationId xmlns:a16="http://schemas.microsoft.com/office/drawing/2014/main" id="{9909F078-CEDB-4BE2-9334-ED1288DBB872}"/>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200768314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A781856F-94EC-4AE1-AECD-43B5ADFB39F1}"/>
              </a:ext>
            </a:extLst>
          </p:cNvPr>
          <p:cNvGraphicFramePr>
            <a:graphicFrameLocks noChangeAspect="1"/>
          </p:cNvGraphicFramePr>
          <p:nvPr>
            <p:custDataLst>
              <p:tags r:id="rId1"/>
            </p:custDataLst>
            <p:extLst>
              <p:ext uri="{D42A27DB-BD31-4B8C-83A1-F6EECF244321}">
                <p14:modId xmlns:p14="http://schemas.microsoft.com/office/powerpoint/2010/main" val="22028481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A781856F-94EC-4AE1-AECD-43B5ADFB39F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44" name="Group 43">
            <a:extLst>
              <a:ext uri="{FF2B5EF4-FFF2-40B4-BE49-F238E27FC236}">
                <a16:creationId xmlns:a16="http://schemas.microsoft.com/office/drawing/2014/main" id="{DEDF013C-1352-45FC-8F2E-2E334BF3B9C3}"/>
              </a:ext>
            </a:extLst>
          </p:cNvPr>
          <p:cNvGrpSpPr/>
          <p:nvPr/>
        </p:nvGrpSpPr>
        <p:grpSpPr>
          <a:xfrm>
            <a:off x="178698" y="2708920"/>
            <a:ext cx="3827689" cy="3960440"/>
            <a:chOff x="189756" y="620688"/>
            <a:chExt cx="3827689" cy="3960440"/>
          </a:xfrm>
        </p:grpSpPr>
        <p:pic>
          <p:nvPicPr>
            <p:cNvPr id="24" name="Picture 23">
              <a:extLst>
                <a:ext uri="{FF2B5EF4-FFF2-40B4-BE49-F238E27FC236}">
                  <a16:creationId xmlns:a16="http://schemas.microsoft.com/office/drawing/2014/main" id="{0CE72B09-8B79-4314-BD5C-D6CD98A55287}"/>
                </a:ext>
              </a:extLst>
            </p:cNvPr>
            <p:cNvPicPr>
              <a:picLocks noChangeAspect="1"/>
            </p:cNvPicPr>
            <p:nvPr/>
          </p:nvPicPr>
          <p:blipFill>
            <a:blip r:embed="rId5"/>
            <a:stretch>
              <a:fillRect/>
            </a:stretch>
          </p:blipFill>
          <p:spPr>
            <a:xfrm>
              <a:off x="189756" y="620688"/>
              <a:ext cx="3827689" cy="1326594"/>
            </a:xfrm>
            <a:prstGeom prst="rect">
              <a:avLst/>
            </a:prstGeom>
          </p:spPr>
        </p:pic>
        <p:grpSp>
          <p:nvGrpSpPr>
            <p:cNvPr id="29" name="Group 28">
              <a:extLst>
                <a:ext uri="{FF2B5EF4-FFF2-40B4-BE49-F238E27FC236}">
                  <a16:creationId xmlns:a16="http://schemas.microsoft.com/office/drawing/2014/main" id="{382706B1-E92C-4217-8147-901221011836}"/>
                </a:ext>
              </a:extLst>
            </p:cNvPr>
            <p:cNvGrpSpPr/>
            <p:nvPr/>
          </p:nvGrpSpPr>
          <p:grpSpPr>
            <a:xfrm>
              <a:off x="189756" y="2060848"/>
              <a:ext cx="3827689" cy="2520280"/>
              <a:chOff x="564023" y="2204864"/>
              <a:chExt cx="5530390" cy="3695076"/>
            </a:xfrm>
          </p:grpSpPr>
          <p:pic>
            <p:nvPicPr>
              <p:cNvPr id="26" name="Picture 25">
                <a:extLst>
                  <a:ext uri="{FF2B5EF4-FFF2-40B4-BE49-F238E27FC236}">
                    <a16:creationId xmlns:a16="http://schemas.microsoft.com/office/drawing/2014/main" id="{75307376-C1F5-477B-9815-EB69BBC70992}"/>
                  </a:ext>
                </a:extLst>
              </p:cNvPr>
              <p:cNvPicPr>
                <a:picLocks noChangeAspect="1"/>
              </p:cNvPicPr>
              <p:nvPr/>
            </p:nvPicPr>
            <p:blipFill>
              <a:blip r:embed="rId6"/>
              <a:stretch>
                <a:fillRect/>
              </a:stretch>
            </p:blipFill>
            <p:spPr>
              <a:xfrm>
                <a:off x="564023" y="2204864"/>
                <a:ext cx="5518348" cy="3090762"/>
              </a:xfrm>
              <a:prstGeom prst="rect">
                <a:avLst/>
              </a:prstGeom>
            </p:spPr>
          </p:pic>
          <p:pic>
            <p:nvPicPr>
              <p:cNvPr id="28" name="Picture 27">
                <a:extLst>
                  <a:ext uri="{FF2B5EF4-FFF2-40B4-BE49-F238E27FC236}">
                    <a16:creationId xmlns:a16="http://schemas.microsoft.com/office/drawing/2014/main" id="{061D0B01-B299-4225-A7D5-463E0B9AC10D}"/>
                  </a:ext>
                </a:extLst>
              </p:cNvPr>
              <p:cNvPicPr>
                <a:picLocks noChangeAspect="1"/>
              </p:cNvPicPr>
              <p:nvPr/>
            </p:nvPicPr>
            <p:blipFill>
              <a:blip r:embed="rId7"/>
              <a:stretch>
                <a:fillRect/>
              </a:stretch>
            </p:blipFill>
            <p:spPr>
              <a:xfrm>
                <a:off x="564023" y="5295626"/>
                <a:ext cx="5530390" cy="604314"/>
              </a:xfrm>
              <a:prstGeom prst="rect">
                <a:avLst/>
              </a:prstGeom>
            </p:spPr>
          </p:pic>
        </p:grpSp>
      </p:grpSp>
      <p:grpSp>
        <p:nvGrpSpPr>
          <p:cNvPr id="42" name="Group 41">
            <a:extLst>
              <a:ext uri="{FF2B5EF4-FFF2-40B4-BE49-F238E27FC236}">
                <a16:creationId xmlns:a16="http://schemas.microsoft.com/office/drawing/2014/main" id="{FB73AA3D-41A3-4D23-AD4D-FB43BCDF2F29}"/>
              </a:ext>
            </a:extLst>
          </p:cNvPr>
          <p:cNvGrpSpPr/>
          <p:nvPr/>
        </p:nvGrpSpPr>
        <p:grpSpPr>
          <a:xfrm>
            <a:off x="8086692" y="1198008"/>
            <a:ext cx="3849890" cy="5456669"/>
            <a:chOff x="4215270" y="610418"/>
            <a:chExt cx="3849890" cy="5456669"/>
          </a:xfrm>
        </p:grpSpPr>
        <p:pic>
          <p:nvPicPr>
            <p:cNvPr id="32" name="Picture 31">
              <a:extLst>
                <a:ext uri="{FF2B5EF4-FFF2-40B4-BE49-F238E27FC236}">
                  <a16:creationId xmlns:a16="http://schemas.microsoft.com/office/drawing/2014/main" id="{842259CF-8210-4794-8009-2CCD5B658604}"/>
                </a:ext>
              </a:extLst>
            </p:cNvPr>
            <p:cNvPicPr>
              <a:picLocks noChangeAspect="1"/>
            </p:cNvPicPr>
            <p:nvPr/>
          </p:nvPicPr>
          <p:blipFill rotWithShape="1">
            <a:blip r:embed="rId5"/>
            <a:srcRect b="85044"/>
            <a:stretch/>
          </p:blipFill>
          <p:spPr>
            <a:xfrm>
              <a:off x="4223604" y="610418"/>
              <a:ext cx="3827689" cy="198410"/>
            </a:xfrm>
            <a:prstGeom prst="rect">
              <a:avLst/>
            </a:prstGeom>
          </p:spPr>
        </p:pic>
        <p:pic>
          <p:nvPicPr>
            <p:cNvPr id="35" name="Picture 34">
              <a:extLst>
                <a:ext uri="{FF2B5EF4-FFF2-40B4-BE49-F238E27FC236}">
                  <a16:creationId xmlns:a16="http://schemas.microsoft.com/office/drawing/2014/main" id="{B6BC876D-5778-4C71-BFC4-7C38EFC1F988}"/>
                </a:ext>
              </a:extLst>
            </p:cNvPr>
            <p:cNvPicPr>
              <a:picLocks noChangeAspect="1"/>
            </p:cNvPicPr>
            <p:nvPr/>
          </p:nvPicPr>
          <p:blipFill>
            <a:blip r:embed="rId8"/>
            <a:stretch>
              <a:fillRect/>
            </a:stretch>
          </p:blipFill>
          <p:spPr>
            <a:xfrm>
              <a:off x="4215270" y="808828"/>
              <a:ext cx="3849890" cy="3241565"/>
            </a:xfrm>
            <a:prstGeom prst="rect">
              <a:avLst/>
            </a:prstGeom>
          </p:spPr>
        </p:pic>
        <p:pic>
          <p:nvPicPr>
            <p:cNvPr id="37" name="Picture 36">
              <a:extLst>
                <a:ext uri="{FF2B5EF4-FFF2-40B4-BE49-F238E27FC236}">
                  <a16:creationId xmlns:a16="http://schemas.microsoft.com/office/drawing/2014/main" id="{9575E2E8-506E-43E2-8C62-F58A6AC41B6C}"/>
                </a:ext>
              </a:extLst>
            </p:cNvPr>
            <p:cNvPicPr>
              <a:picLocks noChangeAspect="1"/>
            </p:cNvPicPr>
            <p:nvPr/>
          </p:nvPicPr>
          <p:blipFill>
            <a:blip r:embed="rId9"/>
            <a:stretch>
              <a:fillRect/>
            </a:stretch>
          </p:blipFill>
          <p:spPr>
            <a:xfrm>
              <a:off x="4215270" y="4048657"/>
              <a:ext cx="3849890" cy="2018430"/>
            </a:xfrm>
            <a:prstGeom prst="rect">
              <a:avLst/>
            </a:prstGeom>
          </p:spPr>
        </p:pic>
      </p:grpSp>
      <p:grpSp>
        <p:nvGrpSpPr>
          <p:cNvPr id="43" name="Group 42">
            <a:extLst>
              <a:ext uri="{FF2B5EF4-FFF2-40B4-BE49-F238E27FC236}">
                <a16:creationId xmlns:a16="http://schemas.microsoft.com/office/drawing/2014/main" id="{16AAE7E9-C0C8-47E9-A49E-736F061E0503}"/>
              </a:ext>
            </a:extLst>
          </p:cNvPr>
          <p:cNvGrpSpPr/>
          <p:nvPr/>
        </p:nvGrpSpPr>
        <p:grpSpPr>
          <a:xfrm>
            <a:off x="4099643" y="2708920"/>
            <a:ext cx="3893793" cy="3945757"/>
            <a:chOff x="8245570" y="779387"/>
            <a:chExt cx="3893793" cy="3945757"/>
          </a:xfrm>
        </p:grpSpPr>
        <p:pic>
          <p:nvPicPr>
            <p:cNvPr id="31" name="Picture 30">
              <a:extLst>
                <a:ext uri="{FF2B5EF4-FFF2-40B4-BE49-F238E27FC236}">
                  <a16:creationId xmlns:a16="http://schemas.microsoft.com/office/drawing/2014/main" id="{27ADBD0F-1B66-4B73-8D2B-DAA943BC24EB}"/>
                </a:ext>
              </a:extLst>
            </p:cNvPr>
            <p:cNvPicPr>
              <a:picLocks noChangeAspect="1"/>
            </p:cNvPicPr>
            <p:nvPr/>
          </p:nvPicPr>
          <p:blipFill>
            <a:blip r:embed="rId10"/>
            <a:stretch>
              <a:fillRect/>
            </a:stretch>
          </p:blipFill>
          <p:spPr>
            <a:xfrm>
              <a:off x="8245570" y="980728"/>
              <a:ext cx="3827689" cy="1911734"/>
            </a:xfrm>
            <a:prstGeom prst="rect">
              <a:avLst/>
            </a:prstGeom>
          </p:spPr>
        </p:pic>
        <p:pic>
          <p:nvPicPr>
            <p:cNvPr id="40" name="Picture 39">
              <a:extLst>
                <a:ext uri="{FF2B5EF4-FFF2-40B4-BE49-F238E27FC236}">
                  <a16:creationId xmlns:a16="http://schemas.microsoft.com/office/drawing/2014/main" id="{80449333-3CE7-4540-A45E-1E14E56D647F}"/>
                </a:ext>
              </a:extLst>
            </p:cNvPr>
            <p:cNvPicPr>
              <a:picLocks noChangeAspect="1"/>
            </p:cNvPicPr>
            <p:nvPr/>
          </p:nvPicPr>
          <p:blipFill>
            <a:blip r:embed="rId11"/>
            <a:stretch>
              <a:fillRect/>
            </a:stretch>
          </p:blipFill>
          <p:spPr>
            <a:xfrm>
              <a:off x="8245570" y="2996952"/>
              <a:ext cx="3893793" cy="1728192"/>
            </a:xfrm>
            <a:prstGeom prst="rect">
              <a:avLst/>
            </a:prstGeom>
          </p:spPr>
        </p:pic>
        <p:pic>
          <p:nvPicPr>
            <p:cNvPr id="41" name="Picture 40">
              <a:extLst>
                <a:ext uri="{FF2B5EF4-FFF2-40B4-BE49-F238E27FC236}">
                  <a16:creationId xmlns:a16="http://schemas.microsoft.com/office/drawing/2014/main" id="{B286F3BA-B3EB-42EF-8882-C654FB14717B}"/>
                </a:ext>
              </a:extLst>
            </p:cNvPr>
            <p:cNvPicPr>
              <a:picLocks noChangeAspect="1"/>
            </p:cNvPicPr>
            <p:nvPr/>
          </p:nvPicPr>
          <p:blipFill rotWithShape="1">
            <a:blip r:embed="rId5"/>
            <a:srcRect b="85044"/>
            <a:stretch/>
          </p:blipFill>
          <p:spPr>
            <a:xfrm>
              <a:off x="8247901" y="779387"/>
              <a:ext cx="3825358" cy="198289"/>
            </a:xfrm>
            <a:prstGeom prst="rect">
              <a:avLst/>
            </a:prstGeom>
          </p:spPr>
        </p:pic>
      </p:grpSp>
      <p:sp>
        <p:nvSpPr>
          <p:cNvPr id="46" name="TextBox 45">
            <a:extLst>
              <a:ext uri="{FF2B5EF4-FFF2-40B4-BE49-F238E27FC236}">
                <a16:creationId xmlns:a16="http://schemas.microsoft.com/office/drawing/2014/main" id="{ECA8869E-2711-40D9-B832-A66D071E231E}"/>
              </a:ext>
            </a:extLst>
          </p:cNvPr>
          <p:cNvSpPr txBox="1"/>
          <p:nvPr/>
        </p:nvSpPr>
        <p:spPr>
          <a:xfrm>
            <a:off x="204840" y="119509"/>
            <a:ext cx="6093618" cy="646331"/>
          </a:xfrm>
          <a:prstGeom prst="rect">
            <a:avLst/>
          </a:prstGeom>
          <a:noFill/>
        </p:spPr>
        <p:txBody>
          <a:bodyPr wrap="square">
            <a:spAutoFit/>
          </a:bodyPr>
          <a:lstStyle/>
          <a:p>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Kohti hiilineutraalia kuntaa:</a:t>
            </a:r>
          </a:p>
          <a:p>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ilmastoverkoston vaikutus kunnan ilmastotyöhön ja päästöihin</a:t>
            </a:r>
            <a:endParaRPr lang="fi-FI" dirty="0"/>
          </a:p>
        </p:txBody>
      </p:sp>
      <p:sp>
        <p:nvSpPr>
          <p:cNvPr id="48" name="TextBox 47">
            <a:extLst>
              <a:ext uri="{FF2B5EF4-FFF2-40B4-BE49-F238E27FC236}">
                <a16:creationId xmlns:a16="http://schemas.microsoft.com/office/drawing/2014/main" id="{FCCFDED8-4749-45C9-812C-C7A36B3A01B7}"/>
              </a:ext>
            </a:extLst>
          </p:cNvPr>
          <p:cNvSpPr txBox="1">
            <a:spLocks noGrp="1" noRot="1" noMove="1" noResize="1" noEditPoints="1" noAdjustHandles="1" noChangeArrowheads="1" noChangeShapeType="1"/>
          </p:cNvSpPr>
          <p:nvPr/>
        </p:nvSpPr>
        <p:spPr>
          <a:xfrm>
            <a:off x="204840" y="1032988"/>
            <a:ext cx="7867985" cy="1408784"/>
          </a:xfrm>
          <a:prstGeom prst="rect">
            <a:avLst/>
          </a:prstGeom>
          <a:noFill/>
        </p:spPr>
        <p:txBody>
          <a:bodyPr wrap="square">
            <a:spAutoFit/>
          </a:bodyPr>
          <a:lstStyle/>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Taulukoihin on koostettu ilmastotyön tyypillisiä haasteita sekä vaihtoehtoisia ratkaisuja.</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Haasteet on tunnistettu 40 HINKU-kunnan edustajan haastatteluista.</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Ratkaisut on koostettu tutkijoiden suosituksien sekä kunnissa tehtyjen kokeiltujen ja haastatteluissa tunnistettujen ratkaisujen pohjalta.</a:t>
            </a:r>
          </a:p>
          <a:p>
            <a:pPr>
              <a:lnSpc>
                <a:spcPct val="150000"/>
              </a:lnSpc>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Tähän käsikirjaan nämä taulukot sisällytettiin siksi, koska tässä on todella kattava konkreettisesti testattujen vaihtoehtojen kokonaisuus, jossa</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nousee esille samoja haasteita, joita myös Heinolassa on ollut havaittavissa ilmastotyön parissa.</a:t>
            </a:r>
          </a:p>
        </p:txBody>
      </p:sp>
      <p:grpSp>
        <p:nvGrpSpPr>
          <p:cNvPr id="53" name="Group 52">
            <a:extLst>
              <a:ext uri="{FF2B5EF4-FFF2-40B4-BE49-F238E27FC236}">
                <a16:creationId xmlns:a16="http://schemas.microsoft.com/office/drawing/2014/main" id="{06D375E3-D6CC-4CF4-ABB4-6DAC726077F7}"/>
              </a:ext>
            </a:extLst>
          </p:cNvPr>
          <p:cNvGrpSpPr/>
          <p:nvPr/>
        </p:nvGrpSpPr>
        <p:grpSpPr>
          <a:xfrm>
            <a:off x="8830716" y="151475"/>
            <a:ext cx="3253209" cy="592686"/>
            <a:chOff x="8294866" y="229097"/>
            <a:chExt cx="3442966" cy="592686"/>
          </a:xfrm>
        </p:grpSpPr>
        <p:sp>
          <p:nvSpPr>
            <p:cNvPr id="54" name="TextBox 53">
              <a:extLst>
                <a:ext uri="{FF2B5EF4-FFF2-40B4-BE49-F238E27FC236}">
                  <a16:creationId xmlns:a16="http://schemas.microsoft.com/office/drawing/2014/main" id="{0579C29E-C4B3-46AD-A4F9-359F4D230ECB}"/>
                </a:ext>
              </a:extLst>
            </p:cNvPr>
            <p:cNvSpPr txBox="1"/>
            <p:nvPr/>
          </p:nvSpPr>
          <p:spPr>
            <a:xfrm>
              <a:off x="8294866" y="483229"/>
              <a:ext cx="3442966" cy="338554"/>
            </a:xfrm>
            <a:prstGeom prst="rect">
              <a:avLst/>
            </a:prstGeom>
            <a:noFill/>
          </p:spPr>
          <p:txBody>
            <a:bodyPr wrap="square">
              <a:spAutoFit/>
            </a:bodyPr>
            <a:lstStyle/>
            <a:p>
              <a:r>
                <a:rPr lang="en-US" sz="800" dirty="0">
                  <a:hlinkClick r:id="rId12"/>
                </a:rPr>
                <a:t>https://helda.helsinki.fi/bitstream/handle/10138/315400/SYKEra_20_2020_Hinku.pdf?sequence=4&amp;isAllowed=y</a:t>
              </a:r>
              <a:r>
                <a:rPr lang="en-US" sz="800" dirty="0"/>
                <a:t> </a:t>
              </a:r>
            </a:p>
          </p:txBody>
        </p:sp>
        <p:sp>
          <p:nvSpPr>
            <p:cNvPr id="55" name="TextBox 54">
              <a:extLst>
                <a:ext uri="{FF2B5EF4-FFF2-40B4-BE49-F238E27FC236}">
                  <a16:creationId xmlns:a16="http://schemas.microsoft.com/office/drawing/2014/main" id="{9D3E8562-4F4B-4F01-9E4E-63415EB04ED0}"/>
                </a:ext>
              </a:extLst>
            </p:cNvPr>
            <p:cNvSpPr txBox="1"/>
            <p:nvPr/>
          </p:nvSpPr>
          <p:spPr>
            <a:xfrm>
              <a:off x="8294866" y="229097"/>
              <a:ext cx="2912114" cy="246221"/>
            </a:xfrm>
            <a:prstGeom prst="rect">
              <a:avLst/>
            </a:prstGeom>
            <a:noFill/>
          </p:spPr>
          <p:txBody>
            <a:bodyPr wrap="square">
              <a:spAutoFit/>
            </a:bodyPr>
            <a:lstStyle/>
            <a:p>
              <a:r>
                <a:rPr kumimoji="0" lang="fi-FI" sz="10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rPr>
                <a:t>raportista</a:t>
              </a:r>
              <a:r>
                <a:rPr kumimoji="0" lang="fi-FI" sz="10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a:t>
              </a:r>
              <a:endParaRPr lang="fi-FI" sz="1200" dirty="0"/>
            </a:p>
          </p:txBody>
        </p:sp>
      </p:grpSp>
      <p:grpSp>
        <p:nvGrpSpPr>
          <p:cNvPr id="30" name="Group 29">
            <a:extLst>
              <a:ext uri="{FF2B5EF4-FFF2-40B4-BE49-F238E27FC236}">
                <a16:creationId xmlns:a16="http://schemas.microsoft.com/office/drawing/2014/main" id="{6BEB78D9-7CCB-42E2-99EA-DDA9FE8DF37B}"/>
              </a:ext>
            </a:extLst>
          </p:cNvPr>
          <p:cNvGrpSpPr/>
          <p:nvPr/>
        </p:nvGrpSpPr>
        <p:grpSpPr>
          <a:xfrm>
            <a:off x="7246540" y="203323"/>
            <a:ext cx="1097517" cy="313490"/>
            <a:chOff x="8919229" y="1613653"/>
            <a:chExt cx="1344560" cy="385498"/>
          </a:xfrm>
        </p:grpSpPr>
        <p:sp>
          <p:nvSpPr>
            <p:cNvPr id="33" name="Rectangle: Rounded Corners 32">
              <a:extLst>
                <a:ext uri="{FF2B5EF4-FFF2-40B4-BE49-F238E27FC236}">
                  <a16:creationId xmlns:a16="http://schemas.microsoft.com/office/drawing/2014/main" id="{640D1253-6BD1-4FF8-9B70-2C1C83A91E76}"/>
                </a:ext>
              </a:extLst>
            </p:cNvPr>
            <p:cNvSpPr/>
            <p:nvPr/>
          </p:nvSpPr>
          <p:spPr>
            <a:xfrm>
              <a:off x="8919229" y="1613653"/>
              <a:ext cx="1344560"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 name="Graphic 33" descr="For Sale with solid fill">
              <a:hlinkClick r:id="rId13" action="ppaction://hlinksldjump"/>
              <a:extLst>
                <a:ext uri="{FF2B5EF4-FFF2-40B4-BE49-F238E27FC236}">
                  <a16:creationId xmlns:a16="http://schemas.microsoft.com/office/drawing/2014/main" id="{3F7B513F-1BF2-4B97-A455-868B66453EBF}"/>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144921" y="1613653"/>
              <a:ext cx="385192" cy="385192"/>
            </a:xfrm>
            <a:prstGeom prst="rect">
              <a:avLst/>
            </a:prstGeom>
          </p:spPr>
        </p:pic>
        <p:pic>
          <p:nvPicPr>
            <p:cNvPr id="36" name="Graphic 35" descr="Back with solid fill">
              <a:hlinkClick r:id="rId16" action="ppaction://hlinksldjump"/>
              <a:extLst>
                <a:ext uri="{FF2B5EF4-FFF2-40B4-BE49-F238E27FC236}">
                  <a16:creationId xmlns:a16="http://schemas.microsoft.com/office/drawing/2014/main" id="{2D2155FD-E3B1-4BDD-9B03-BD154C416F4D}"/>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146013427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243760"/>
            <a:ext cx="10441160"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oppaita, toimintaohjeita, työkaluja, tietokantoja tms.</a:t>
            </a:r>
          </a:p>
        </p:txBody>
      </p:sp>
      <p:sp>
        <p:nvSpPr>
          <p:cNvPr id="8" name="TextBox 7">
            <a:extLst>
              <a:ext uri="{FF2B5EF4-FFF2-40B4-BE49-F238E27FC236}">
                <a16:creationId xmlns:a16="http://schemas.microsoft.com/office/drawing/2014/main" id="{4284E7F1-A5CD-4630-861E-9542FAEACA88}"/>
              </a:ext>
            </a:extLst>
          </p:cNvPr>
          <p:cNvSpPr txBox="1"/>
          <p:nvPr/>
        </p:nvSpPr>
        <p:spPr>
          <a:xfrm>
            <a:off x="549796" y="740412"/>
            <a:ext cx="9217024" cy="400110"/>
          </a:xfrm>
          <a:prstGeom prst="rect">
            <a:avLst/>
          </a:prstGeom>
          <a:noFill/>
        </p:spPr>
        <p:txBody>
          <a:bodyPr wrap="square">
            <a:spAutoFit/>
          </a:bodyPr>
          <a:lstStyle/>
          <a:p>
            <a:pPr marL="171450" indent="-171450">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Ehdotuksena voisi antaa lisäksi, että listaa päivitettäisi sitä mukaan organisaatiossa kuin tällaisia uusia aineistoja/työkaluja löydettäisi.</a:t>
            </a:r>
          </a:p>
          <a:p>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Päivitystä voitaisi kehottaa kaikille tehtäväksi yhteisenhyvän ja tiedon jakamisen edistämiseksi.</a:t>
            </a:r>
            <a:endParaRPr lang="fi-FI" sz="1000" dirty="0">
              <a:solidFill>
                <a:schemeClr val="tx2"/>
              </a:solidFill>
              <a:latin typeface="Gill Sans Nova" panose="020B0602020104020203" pitchFamily="34" charset="0"/>
            </a:endParaRPr>
          </a:p>
        </p:txBody>
      </p:sp>
      <p:graphicFrame>
        <p:nvGraphicFramePr>
          <p:cNvPr id="2" name="Table 1">
            <a:extLst>
              <a:ext uri="{FF2B5EF4-FFF2-40B4-BE49-F238E27FC236}">
                <a16:creationId xmlns:a16="http://schemas.microsoft.com/office/drawing/2014/main" id="{BCCABB01-C829-4E9E-A91F-0905EDE4CCC7}"/>
              </a:ext>
            </a:extLst>
          </p:cNvPr>
          <p:cNvGraphicFramePr>
            <a:graphicFrameLocks noGrp="1"/>
          </p:cNvGraphicFramePr>
          <p:nvPr>
            <p:extLst>
              <p:ext uri="{D42A27DB-BD31-4B8C-83A1-F6EECF244321}">
                <p14:modId xmlns:p14="http://schemas.microsoft.com/office/powerpoint/2010/main" val="1539456130"/>
              </p:ext>
            </p:extLst>
          </p:nvPr>
        </p:nvGraphicFramePr>
        <p:xfrm>
          <a:off x="909836" y="1268760"/>
          <a:ext cx="10081120" cy="5035560"/>
        </p:xfrm>
        <a:graphic>
          <a:graphicData uri="http://schemas.openxmlformats.org/drawingml/2006/table">
            <a:tbl>
              <a:tblPr>
                <a:tableStyleId>{3B4B98B0-60AC-42C2-AFA5-B58CD77FA1E5}</a:tableStyleId>
              </a:tblPr>
              <a:tblGrid>
                <a:gridCol w="3040354">
                  <a:extLst>
                    <a:ext uri="{9D8B030D-6E8A-4147-A177-3AD203B41FA5}">
                      <a16:colId xmlns:a16="http://schemas.microsoft.com/office/drawing/2014/main" val="4003414040"/>
                    </a:ext>
                  </a:extLst>
                </a:gridCol>
                <a:gridCol w="3148938">
                  <a:extLst>
                    <a:ext uri="{9D8B030D-6E8A-4147-A177-3AD203B41FA5}">
                      <a16:colId xmlns:a16="http://schemas.microsoft.com/office/drawing/2014/main" val="1658760217"/>
                    </a:ext>
                  </a:extLst>
                </a:gridCol>
                <a:gridCol w="1757004">
                  <a:extLst>
                    <a:ext uri="{9D8B030D-6E8A-4147-A177-3AD203B41FA5}">
                      <a16:colId xmlns:a16="http://schemas.microsoft.com/office/drawing/2014/main" val="3377808379"/>
                    </a:ext>
                  </a:extLst>
                </a:gridCol>
                <a:gridCol w="948811">
                  <a:extLst>
                    <a:ext uri="{9D8B030D-6E8A-4147-A177-3AD203B41FA5}">
                      <a16:colId xmlns:a16="http://schemas.microsoft.com/office/drawing/2014/main" val="2552076641"/>
                    </a:ext>
                  </a:extLst>
                </a:gridCol>
                <a:gridCol w="1186013">
                  <a:extLst>
                    <a:ext uri="{9D8B030D-6E8A-4147-A177-3AD203B41FA5}">
                      <a16:colId xmlns:a16="http://schemas.microsoft.com/office/drawing/2014/main" val="2026943605"/>
                    </a:ext>
                  </a:extLst>
                </a:gridCol>
              </a:tblGrid>
              <a:tr h="216024">
                <a:tc>
                  <a:txBody>
                    <a:bodyPr/>
                    <a:lstStyle/>
                    <a:p>
                      <a:pPr algn="ctr" fontAlgn="ctr"/>
                      <a:r>
                        <a:rPr lang="fi-FI" sz="700" b="1" u="none" strike="noStrike" dirty="0">
                          <a:solidFill>
                            <a:sysClr val="windowText" lastClr="000000"/>
                          </a:solidFill>
                          <a:effectLst/>
                          <a:latin typeface="Gill Sans Nova" panose="020B0602020104020203" pitchFamily="34" charset="0"/>
                        </a:rPr>
                        <a:t>Tyyppi/teema:</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Nimi:</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Tuottaja/julkaisija/tekijä:</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Julkaisuvuosi:</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Lähdetieto:</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2062714140"/>
                  </a:ext>
                </a:extLst>
              </a:tr>
              <a:tr h="324537">
                <a:tc>
                  <a:txBody>
                    <a:bodyPr/>
                    <a:lstStyle/>
                    <a:p>
                      <a:pPr algn="l" fontAlgn="ctr"/>
                      <a:r>
                        <a:rPr lang="fi-FI" sz="900" u="none" strike="noStrike">
                          <a:solidFill>
                            <a:schemeClr val="tx2"/>
                          </a:solidFill>
                          <a:effectLst/>
                          <a:latin typeface="Gill Sans Nova" panose="020B0602020104020203" pitchFamily="34" charset="0"/>
                        </a:rPr>
                        <a:t>Opasvihko</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err="1">
                          <a:solidFill>
                            <a:schemeClr val="tx2"/>
                          </a:solidFill>
                          <a:effectLst/>
                          <a:latin typeface="Gill Sans Nova" panose="020B0602020104020203" pitchFamily="34" charset="0"/>
                        </a:rPr>
                        <a:t>Canemure</a:t>
                      </a:r>
                      <a:r>
                        <a:rPr lang="fi-FI" sz="900" b="0" u="none" strike="noStrike" dirty="0">
                          <a:solidFill>
                            <a:schemeClr val="tx2"/>
                          </a:solidFill>
                          <a:effectLst/>
                          <a:latin typeface="Gill Sans Nova" panose="020B0602020104020203" pitchFamily="34" charset="0"/>
                        </a:rPr>
                        <a:t> Best </a:t>
                      </a:r>
                      <a:r>
                        <a:rPr lang="fi-FI" sz="900" b="0" u="none" strike="noStrike" dirty="0" err="1">
                          <a:solidFill>
                            <a:schemeClr val="tx2"/>
                          </a:solidFill>
                          <a:effectLst/>
                          <a:latin typeface="Gill Sans Nova" panose="020B0602020104020203" pitchFamily="34" charset="0"/>
                        </a:rPr>
                        <a:t>Practices</a:t>
                      </a:r>
                      <a:r>
                        <a:rPr lang="fi-FI" sz="900" b="0" u="none" strike="noStrike" dirty="0">
                          <a:solidFill>
                            <a:schemeClr val="tx2"/>
                          </a:solidFill>
                          <a:effectLst/>
                          <a:latin typeface="Gill Sans Nova" panose="020B0602020104020203" pitchFamily="34" charset="0"/>
                        </a:rPr>
                        <a:t>: Ratkaisuja keskeisimpiin ilmastotyön haasteisiin kunnissa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Suomen ympäristökeskus (CANEMURE/HINKU)</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2020</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none" strike="noStrike">
                          <a:solidFill>
                            <a:schemeClr val="tx2"/>
                          </a:solidFill>
                          <a:effectLst/>
                          <a:latin typeface="Gill Sans Nova" panose="020B0602020104020203" pitchFamily="34" charset="0"/>
                          <a:hlinkClick r:id="rId5">
                            <a:extLst>
                              <a:ext uri="{A12FA001-AC4F-418D-AE19-62706E023703}">
                                <ahyp:hlinkClr xmlns:ahyp="http://schemas.microsoft.com/office/drawing/2018/hyperlinkcolor" val="tx"/>
                              </a:ext>
                            </a:extLst>
                          </a:hlinkClick>
                        </a:rPr>
                        <a:t>https://issuu.com/suomenymparistokeskus/docs/canemure-bestpractices_hinku_04-11-2020?fr=sNjA4ZjIxOTk4Njk </a:t>
                      </a:r>
                      <a:endParaRPr lang="fi-FI" sz="4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1551566"/>
                  </a:ext>
                </a:extLst>
              </a:tr>
              <a:tr h="359038">
                <a:tc>
                  <a:txBody>
                    <a:bodyPr/>
                    <a:lstStyle/>
                    <a:p>
                      <a:pPr algn="l" fontAlgn="ctr"/>
                      <a:r>
                        <a:rPr lang="fi-FI" sz="900" u="none" strike="noStrike">
                          <a:solidFill>
                            <a:schemeClr val="tx2"/>
                          </a:solidFill>
                          <a:effectLst/>
                          <a:latin typeface="Gill Sans Nova" panose="020B0602020104020203" pitchFamily="34" charset="0"/>
                        </a:rPr>
                        <a:t>Neuvontapalvelu, materiaalipankki &amp; oppaat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Vähähiilisen rakentamisen neuvontapalvelu</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en-US" sz="900" u="none" strike="noStrike">
                          <a:solidFill>
                            <a:schemeClr val="tx2"/>
                          </a:solidFill>
                          <a:effectLst/>
                          <a:latin typeface="Gill Sans Nova" panose="020B0602020104020203" pitchFamily="34" charset="0"/>
                        </a:rPr>
                        <a:t>Green Building Council Finland &amp; Ympäristöministeriö</a:t>
                      </a:r>
                      <a:endParaRPr lang="en-US"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2019</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none" strike="noStrike">
                          <a:solidFill>
                            <a:schemeClr val="tx2"/>
                          </a:solidFill>
                          <a:effectLst/>
                          <a:latin typeface="Gill Sans Nova" panose="020B0602020104020203" pitchFamily="34" charset="0"/>
                          <a:hlinkClick r:id="rId6">
                            <a:extLst>
                              <a:ext uri="{A12FA001-AC4F-418D-AE19-62706E023703}">
                                <ahyp:hlinkClr xmlns:ahyp="http://schemas.microsoft.com/office/drawing/2018/hyperlinkcolor" val="tx"/>
                              </a:ext>
                            </a:extLst>
                          </a:hlinkClick>
                        </a:rPr>
                        <a:t>https://elinkaarilaskenta.fi/#Neuvontapalvelu </a:t>
                      </a:r>
                      <a:endParaRPr lang="fi-FI" sz="4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58436878"/>
                  </a:ext>
                </a:extLst>
              </a:tr>
              <a:tr h="324537">
                <a:tc>
                  <a:txBody>
                    <a:bodyPr/>
                    <a:lstStyle/>
                    <a:p>
                      <a:pPr algn="l" fontAlgn="ctr"/>
                      <a:r>
                        <a:rPr lang="fi-FI" sz="900" u="none" strike="noStrike" dirty="0">
                          <a:solidFill>
                            <a:schemeClr val="tx2"/>
                          </a:solidFill>
                          <a:effectLst/>
                          <a:latin typeface="Gill Sans Nova" panose="020B0602020104020203" pitchFamily="34" charset="0"/>
                        </a:rPr>
                        <a:t>Päästötietokanta (rakennustuotteista, prosesseista ja palveluista)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Rakentamisen päästötietokanta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Suomen ympäristökeskus SYKE</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2022</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7">
                            <a:extLst>
                              <a:ext uri="{A12FA001-AC4F-418D-AE19-62706E023703}">
                                <ahyp:hlinkClr xmlns:ahyp="http://schemas.microsoft.com/office/drawing/2018/hyperlinkcolor" val="tx"/>
                              </a:ext>
                            </a:extLst>
                          </a:hlinkClick>
                        </a:rPr>
                        <a:t>https://www.co2data.fi/</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79330313"/>
                  </a:ext>
                </a:extLst>
              </a:tr>
              <a:tr h="324537">
                <a:tc>
                  <a:txBody>
                    <a:bodyPr/>
                    <a:lstStyle/>
                    <a:p>
                      <a:pPr algn="l" fontAlgn="ctr"/>
                      <a:r>
                        <a:rPr lang="fi-FI" sz="900" u="none" strike="noStrike">
                          <a:solidFill>
                            <a:schemeClr val="tx2"/>
                          </a:solidFill>
                          <a:effectLst/>
                          <a:latin typeface="Gill Sans Nova" panose="020B0602020104020203" pitchFamily="34" charset="0"/>
                        </a:rPr>
                        <a:t>Arviointiopas/-työkalu</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Rakennusten khk-päästöjen ohjauksen vaikutusten arviointi</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Teknologian tutkimuskeskus VTT Oy</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2018</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8">
                            <a:extLst>
                              <a:ext uri="{A12FA001-AC4F-418D-AE19-62706E023703}">
                                <ahyp:hlinkClr xmlns:ahyp="http://schemas.microsoft.com/office/drawing/2018/hyperlinkcolor" val="tx"/>
                              </a:ext>
                            </a:extLst>
                          </a:hlinkClick>
                        </a:rPr>
                        <a:t>https://www.vttresearch.com/sites/default/files/pdf/technology/2018/T324.pdf</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95624380"/>
                  </a:ext>
                </a:extLst>
              </a:tr>
              <a:tr h="362318">
                <a:tc>
                  <a:txBody>
                    <a:bodyPr/>
                    <a:lstStyle/>
                    <a:p>
                      <a:pPr algn="l" fontAlgn="ctr"/>
                      <a:r>
                        <a:rPr lang="fi-FI" sz="900" u="none" strike="noStrike">
                          <a:solidFill>
                            <a:schemeClr val="tx2"/>
                          </a:solidFill>
                          <a:effectLst/>
                          <a:latin typeface="Gill Sans Nova" panose="020B0602020104020203" pitchFamily="34" charset="0"/>
                        </a:rPr>
                        <a:t>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Tiekartta rakennuksen elinkaaren hiilijalanjäljen huomioimiseksi rakentamisen ohjauksessa (RAHI-raportti)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Bionova Oy</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2017</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9">
                            <a:extLst>
                              <a:ext uri="{A12FA001-AC4F-418D-AE19-62706E023703}">
                                <ahyp:hlinkClr xmlns:ahyp="http://schemas.microsoft.com/office/drawing/2018/hyperlinkcolor" val="tx"/>
                              </a:ext>
                            </a:extLst>
                          </a:hlinkClick>
                        </a:rPr>
                        <a:t>http://www.ymparisto.fi/download/noname/%7B4B3172BC-4F20-43AB-AA62-A09DA890AE6D%7D/129197</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21998506"/>
                  </a:ext>
                </a:extLst>
              </a:tr>
              <a:tr h="371309">
                <a:tc>
                  <a:txBody>
                    <a:bodyPr/>
                    <a:lstStyle/>
                    <a:p>
                      <a:pPr algn="l" fontAlgn="ctr"/>
                      <a:r>
                        <a:rPr lang="fi-FI" sz="900" u="none" strike="noStrike">
                          <a:solidFill>
                            <a:schemeClr val="tx2"/>
                          </a:solidFill>
                          <a:effectLst/>
                          <a:latin typeface="Gill Sans Nova" panose="020B0602020104020203" pitchFamily="34" charset="0"/>
                        </a:rPr>
                        <a:t>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Viranomaisnäkökulma rakennuksen </a:t>
                      </a:r>
                      <a:br>
                        <a:rPr lang="fi-FI" sz="900" b="0" u="none" strike="noStrike">
                          <a:solidFill>
                            <a:schemeClr val="tx2"/>
                          </a:solidFill>
                          <a:effectLst/>
                          <a:latin typeface="Gill Sans Nova" panose="020B0602020104020203" pitchFamily="34" charset="0"/>
                        </a:rPr>
                      </a:br>
                      <a:r>
                        <a:rPr lang="fi-FI" sz="900" b="0" u="none" strike="noStrike">
                          <a:solidFill>
                            <a:schemeClr val="tx2"/>
                          </a:solidFill>
                          <a:effectLst/>
                          <a:latin typeface="Gill Sans Nova" panose="020B0602020104020203" pitchFamily="34" charset="0"/>
                        </a:rPr>
                        <a:t>elinkaaren hiilijalanjälkiohjaukseen (RTY-raportti)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solidFill>
                            <a:schemeClr val="tx2"/>
                          </a:solidFill>
                          <a:effectLst/>
                          <a:latin typeface="Gill Sans Nova" panose="020B0602020104020203" pitchFamily="34" charset="0"/>
                        </a:rPr>
                        <a:t>Rakennustarkastusyhdistys </a:t>
                      </a:r>
                      <a:br>
                        <a:rPr lang="fi-FI" sz="900" u="none" strike="noStrike" dirty="0">
                          <a:solidFill>
                            <a:schemeClr val="tx2"/>
                          </a:solidFill>
                          <a:effectLst/>
                          <a:latin typeface="Gill Sans Nova" panose="020B0602020104020203" pitchFamily="34" charset="0"/>
                        </a:rPr>
                      </a:br>
                      <a:r>
                        <a:rPr lang="fi-FI" sz="900" u="none" strike="noStrike" dirty="0">
                          <a:solidFill>
                            <a:schemeClr val="tx2"/>
                          </a:solidFill>
                          <a:effectLst/>
                          <a:latin typeface="Gill Sans Nova" panose="020B0602020104020203" pitchFamily="34" charset="0"/>
                        </a:rPr>
                        <a:t>RTY ry</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2017</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0">
                            <a:extLst>
                              <a:ext uri="{A12FA001-AC4F-418D-AE19-62706E023703}">
                                <ahyp:hlinkClr xmlns:ahyp="http://schemas.microsoft.com/office/drawing/2018/hyperlinkcolor" val="tx"/>
                              </a:ext>
                            </a:extLst>
                          </a:hlinkClick>
                        </a:rPr>
                        <a:t>https://www.ymparisto.fi/download/Viranomaisnakokulma_rakennuksen_elinkaaren_hiilijalanjalkiohjaukseen_Rakennustarkastusyhdistyksen_raportti_2962017pdf/0af5142f-f2bd-4dd3-81cd-d341b31741a1/129192</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44454128"/>
                  </a:ext>
                </a:extLst>
              </a:tr>
              <a:tr h="324537">
                <a:tc>
                  <a:txBody>
                    <a:bodyPr/>
                    <a:lstStyle/>
                    <a:p>
                      <a:pPr algn="l" fontAlgn="ctr"/>
                      <a:r>
                        <a:rPr lang="fi-FI" sz="900" u="none" strike="noStrike">
                          <a:solidFill>
                            <a:schemeClr val="tx2"/>
                          </a:solidFill>
                          <a:effectLst/>
                          <a:latin typeface="Gill Sans Nova" panose="020B0602020104020203" pitchFamily="34" charset="0"/>
                        </a:rPr>
                        <a:t>Asetus luonnos</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Ympäristöministeriön asetus rakennuksen ilmastoselvityksestä</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Ympäristöministeriö</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2021</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1">
                            <a:extLst>
                              <a:ext uri="{A12FA001-AC4F-418D-AE19-62706E023703}">
                                <ahyp:hlinkClr xmlns:ahyp="http://schemas.microsoft.com/office/drawing/2018/hyperlinkcolor" val="tx"/>
                              </a:ext>
                            </a:extLst>
                          </a:hlinkClick>
                        </a:rPr>
                        <a:t>https://www.lausuntopalvelu.fi/FI/Proposal/DownloadProposalAttachment?attachmentId=15854</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47883949"/>
                  </a:ext>
                </a:extLst>
              </a:tr>
              <a:tr h="324537">
                <a:tc>
                  <a:txBody>
                    <a:bodyPr/>
                    <a:lstStyle/>
                    <a:p>
                      <a:pPr algn="l" fontAlgn="ctr"/>
                      <a:r>
                        <a:rPr lang="fi-FI" sz="900" u="none" strike="noStrike">
                          <a:solidFill>
                            <a:schemeClr val="tx2"/>
                          </a:solidFill>
                          <a:effectLst/>
                          <a:latin typeface="Gill Sans Nova" panose="020B0602020104020203" pitchFamily="34" charset="0"/>
                        </a:rPr>
                        <a:t>Käytännönläheistä, tutkittua ja luotettavaa tietoa ilmastonmuutoksesta</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Ilmasto-opas</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solidFill>
                            <a:schemeClr val="tx2"/>
                          </a:solidFill>
                          <a:effectLst/>
                          <a:latin typeface="Gill Sans Nova" panose="020B0602020104020203" pitchFamily="34" charset="0"/>
                        </a:rPr>
                        <a:t>Suomen ympäristökeskus SYKE, Aalto-yliopisto &amp; Ilmatieteenlaitos</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 </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rPr>
                        <a:t>Ilmastonmuutostieto luotettavasti - ilmasto-opas.fi</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62643441"/>
                  </a:ext>
                </a:extLst>
              </a:tr>
              <a:tr h="324537">
                <a:tc>
                  <a:txBody>
                    <a:bodyPr/>
                    <a:lstStyle/>
                    <a:p>
                      <a:pPr algn="l" fontAlgn="ctr"/>
                      <a:r>
                        <a:rPr lang="fi-FI" sz="900" u="none" strike="noStrike">
                          <a:solidFill>
                            <a:schemeClr val="tx2"/>
                          </a:solidFill>
                          <a:effectLst/>
                          <a:latin typeface="Gill Sans Nova" panose="020B0602020104020203" pitchFamily="34" charset="0"/>
                        </a:rPr>
                        <a:t>Esimerkki toimenpiteitä (julkinen sektori)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Raportoidut energiatehokkuustoimenpiteet</a:t>
                      </a:r>
                      <a:br>
                        <a:rPr lang="fi-FI" sz="900" b="0" u="none" strike="noStrike" dirty="0">
                          <a:solidFill>
                            <a:schemeClr val="tx2"/>
                          </a:solidFill>
                          <a:effectLst/>
                          <a:latin typeface="Gill Sans Nova" panose="020B0602020104020203" pitchFamily="34" charset="0"/>
                        </a:rPr>
                      </a:br>
                      <a:r>
                        <a:rPr lang="fi-FI" sz="900" b="0" u="none" strike="noStrike" dirty="0">
                          <a:solidFill>
                            <a:schemeClr val="tx2"/>
                          </a:solidFill>
                          <a:effectLst/>
                          <a:latin typeface="Gill Sans Nova" panose="020B0602020104020203" pitchFamily="34" charset="0"/>
                        </a:rPr>
                        <a:t>vuosilta 2017–2020 (Kunta-ala)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solidFill>
                            <a:schemeClr val="tx2"/>
                          </a:solidFill>
                          <a:effectLst/>
                          <a:latin typeface="Gill Sans Nova" panose="020B0602020104020203" pitchFamily="34" charset="0"/>
                        </a:rPr>
                        <a:t>Energiatehokkuussopimukset 2017-2025</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2017–2020</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2">
                            <a:extLst>
                              <a:ext uri="{A12FA001-AC4F-418D-AE19-62706E023703}">
                                <ahyp:hlinkClr xmlns:ahyp="http://schemas.microsoft.com/office/drawing/2018/hyperlinkcolor" val="tx"/>
                              </a:ext>
                            </a:extLst>
                          </a:hlinkClick>
                        </a:rPr>
                        <a:t>https://energiatehokkuussopimukset2017-2025.fi/wp-content/uploads/Toimenpidelista-Kunnat.pdf</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5535179"/>
                  </a:ext>
                </a:extLst>
              </a:tr>
              <a:tr h="324537">
                <a:tc>
                  <a:txBody>
                    <a:bodyPr/>
                    <a:lstStyle/>
                    <a:p>
                      <a:pPr algn="l" fontAlgn="ctr"/>
                      <a:r>
                        <a:rPr lang="fi-FI" sz="900" u="none" strike="noStrike">
                          <a:solidFill>
                            <a:schemeClr val="tx2"/>
                          </a:solidFill>
                          <a:effectLst/>
                          <a:latin typeface="Gill Sans Nova" panose="020B0602020104020203" pitchFamily="34" charset="0"/>
                        </a:rPr>
                        <a:t>Esimerkki toimenpiteitä (yksityinen sektori, ohjauskeinot)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Raportoidut energiatehokkuustoimenpiteet</a:t>
                      </a:r>
                      <a:br>
                        <a:rPr lang="fi-FI" sz="900" b="0" u="none" strike="noStrike">
                          <a:solidFill>
                            <a:schemeClr val="tx2"/>
                          </a:solidFill>
                          <a:effectLst/>
                          <a:latin typeface="Gill Sans Nova" panose="020B0602020104020203" pitchFamily="34" charset="0"/>
                        </a:rPr>
                      </a:br>
                      <a:r>
                        <a:rPr lang="fi-FI" sz="900" b="0" u="none" strike="noStrike">
                          <a:solidFill>
                            <a:schemeClr val="tx2"/>
                          </a:solidFill>
                          <a:effectLst/>
                          <a:latin typeface="Gill Sans Nova" panose="020B0602020104020203" pitchFamily="34" charset="0"/>
                        </a:rPr>
                        <a:t>vuosilta 2017–2020 (Elinkeinoelämä)</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Energiatehokkuussopimukset 2017-2025</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2017–2020</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3">
                            <a:extLst>
                              <a:ext uri="{A12FA001-AC4F-418D-AE19-62706E023703}">
                                <ahyp:hlinkClr xmlns:ahyp="http://schemas.microsoft.com/office/drawing/2018/hyperlinkcolor" val="tx"/>
                              </a:ext>
                            </a:extLst>
                          </a:hlinkClick>
                        </a:rPr>
                        <a:t>https://energiatehokkuussopimukset2017-2025.fi/tulokset/elinkeinoelama/toimenpidelistat/</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92295672"/>
                  </a:ext>
                </a:extLst>
              </a:tr>
              <a:tr h="324537">
                <a:tc>
                  <a:txBody>
                    <a:bodyPr/>
                    <a:lstStyle/>
                    <a:p>
                      <a:pPr algn="l" fontAlgn="ctr"/>
                      <a:r>
                        <a:rPr lang="fi-FI" sz="900" u="none" strike="noStrike">
                          <a:solidFill>
                            <a:schemeClr val="tx2"/>
                          </a:solidFill>
                          <a:effectLst/>
                          <a:latin typeface="Gill Sans Nova" panose="020B0602020104020203" pitchFamily="34" charset="0"/>
                        </a:rPr>
                        <a:t>Indikaattoreja</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Vihreän kasvun avainindikaattorit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Suomen ympäristökeskus SYKE</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 </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4">
                            <a:extLst>
                              <a:ext uri="{A12FA001-AC4F-418D-AE19-62706E023703}">
                                <ahyp:hlinkClr xmlns:ahyp="http://schemas.microsoft.com/office/drawing/2018/hyperlinkcolor" val="tx"/>
                              </a:ext>
                            </a:extLst>
                          </a:hlinkClick>
                        </a:rPr>
                        <a:t>https://www.ymparisto.fi/fi-FI/Kartat_ja_tilastot/Vihrean_kasvun_indikaattorit</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1663525"/>
                  </a:ext>
                </a:extLst>
              </a:tr>
              <a:tr h="324537">
                <a:tc>
                  <a:txBody>
                    <a:bodyPr/>
                    <a:lstStyle/>
                    <a:p>
                      <a:pPr algn="l" fontAlgn="ctr"/>
                      <a:r>
                        <a:rPr lang="fi-FI" sz="900" u="none" strike="noStrike" dirty="0">
                          <a:solidFill>
                            <a:schemeClr val="tx2"/>
                          </a:solidFill>
                          <a:effectLst/>
                          <a:latin typeface="Gill Sans Nova" panose="020B0602020104020203" pitchFamily="34" charset="0"/>
                        </a:rPr>
                        <a:t>Indikaattoreja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Ympäristön tilan indikaattorit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Suomen ympäristökeskus SYKE</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 </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dirty="0">
                          <a:solidFill>
                            <a:schemeClr val="tx2"/>
                          </a:solidFill>
                          <a:effectLst/>
                          <a:latin typeface="Gill Sans Nova" panose="020B0602020104020203" pitchFamily="34" charset="0"/>
                          <a:hlinkClick r:id="rId15">
                            <a:extLst>
                              <a:ext uri="{A12FA001-AC4F-418D-AE19-62706E023703}">
                                <ahyp:hlinkClr xmlns:ahyp="http://schemas.microsoft.com/office/drawing/2018/hyperlinkcolor" val="tx"/>
                              </a:ext>
                            </a:extLst>
                          </a:hlinkClick>
                        </a:rPr>
                        <a:t>https://www.ymparisto.fi/fi-FI/Kartat_ja_tilastot/Ympariston_tilan_indikaattorit</a:t>
                      </a:r>
                      <a:endParaRPr lang="fi-FI" sz="400" b="0" i="0" u="sng"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00364521"/>
                  </a:ext>
                </a:extLst>
              </a:tr>
              <a:tr h="324537">
                <a:tc>
                  <a:txBody>
                    <a:bodyPr/>
                    <a:lstStyle/>
                    <a:p>
                      <a:pPr algn="l" fontAlgn="ctr"/>
                      <a:r>
                        <a:rPr lang="fi-FI" sz="900" u="none" strike="noStrike">
                          <a:solidFill>
                            <a:schemeClr val="tx2"/>
                          </a:solidFill>
                          <a:effectLst/>
                          <a:latin typeface="Gill Sans Nova" panose="020B0602020104020203" pitchFamily="34" charset="0"/>
                        </a:rPr>
                        <a:t>Skenaariotyökalu</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Kuntien khk-päästöjen skenaariotyökalu</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solidFill>
                            <a:schemeClr val="tx2"/>
                          </a:solidFill>
                          <a:effectLst/>
                          <a:latin typeface="Gill Sans Nova" panose="020B0602020104020203" pitchFamily="34" charset="0"/>
                        </a:rPr>
                        <a:t>Suomen ympäristökeskus SYKE</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 </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dirty="0">
                          <a:solidFill>
                            <a:schemeClr val="tx2"/>
                          </a:solidFill>
                          <a:effectLst/>
                          <a:latin typeface="Gill Sans Nova" panose="020B0602020104020203" pitchFamily="34" charset="0"/>
                          <a:hlinkClick r:id="rId16">
                            <a:extLst>
                              <a:ext uri="{A12FA001-AC4F-418D-AE19-62706E023703}">
                                <ahyp:hlinkClr xmlns:ahyp="http://schemas.microsoft.com/office/drawing/2018/hyperlinkcolor" val="tx"/>
                              </a:ext>
                            </a:extLst>
                          </a:hlinkClick>
                        </a:rPr>
                        <a:t>https://skenaario.hiilineutraalisuomi.fi/</a:t>
                      </a:r>
                      <a:endParaRPr lang="fi-FI" sz="400" b="0" i="0" u="sng"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7189172"/>
                  </a:ext>
                </a:extLst>
              </a:tr>
              <a:tr h="481501">
                <a:tc>
                  <a:txBody>
                    <a:bodyPr/>
                    <a:lstStyle/>
                    <a:p>
                      <a:pPr algn="l" fontAlgn="ctr"/>
                      <a:r>
                        <a:rPr lang="fi-FI" sz="900" u="none" strike="noStrike" dirty="0">
                          <a:solidFill>
                            <a:schemeClr val="tx2"/>
                          </a:solidFill>
                          <a:effectLst/>
                          <a:latin typeface="Gill Sans Nova" panose="020B0602020104020203" pitchFamily="34" charset="0"/>
                        </a:rPr>
                        <a:t>Raportti</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Talotekniikan päästötietojen selvityshanke</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solidFill>
                            <a:schemeClr val="tx2"/>
                          </a:solidFill>
                          <a:effectLst/>
                          <a:latin typeface="Gill Sans Nova" panose="020B0602020104020203" pitchFamily="34" charset="0"/>
                        </a:rPr>
                        <a:t>Sweco talotekniikka oy</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2021</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dirty="0">
                          <a:solidFill>
                            <a:schemeClr val="tx2"/>
                          </a:solidFill>
                          <a:effectLst/>
                          <a:latin typeface="Gill Sans Nova" panose="020B0602020104020203" pitchFamily="34" charset="0"/>
                          <a:hlinkClick r:id="rId17">
                            <a:extLst>
                              <a:ext uri="{A12FA001-AC4F-418D-AE19-62706E023703}">
                                <ahyp:hlinkClr xmlns:ahyp="http://schemas.microsoft.com/office/drawing/2018/hyperlinkcolor" val="tx"/>
                              </a:ext>
                            </a:extLst>
                          </a:hlinkClick>
                        </a:rPr>
                        <a:t>https://ym.fi/documents/1410903/40549091/YM_TATE_P%C3%A4%C3%A4st%C3%B6t_loppuraportti.pdf/d9c1c20c-e50f-49c1-4946-26b94dd7463d/YM_TATE_P%C3%A4%C3%A4st%C3%B6t_loppuraportti.pdf?t=1619092963729</a:t>
                      </a:r>
                      <a:endParaRPr lang="fi-FI" sz="400" b="0" i="0" u="sng"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91424079"/>
                  </a:ext>
                </a:extLst>
              </a:tr>
            </a:tbl>
          </a:graphicData>
        </a:graphic>
      </p:graphicFrame>
      <p:grpSp>
        <p:nvGrpSpPr>
          <p:cNvPr id="6" name="Group 5">
            <a:extLst>
              <a:ext uri="{FF2B5EF4-FFF2-40B4-BE49-F238E27FC236}">
                <a16:creationId xmlns:a16="http://schemas.microsoft.com/office/drawing/2014/main" id="{26C1C67A-7EB8-4911-AE02-615D066953E7}"/>
              </a:ext>
            </a:extLst>
          </p:cNvPr>
          <p:cNvGrpSpPr/>
          <p:nvPr/>
        </p:nvGrpSpPr>
        <p:grpSpPr>
          <a:xfrm>
            <a:off x="10342885" y="175911"/>
            <a:ext cx="1512168" cy="313490"/>
            <a:chOff x="8411244" y="1613653"/>
            <a:chExt cx="1852546" cy="385498"/>
          </a:xfrm>
        </p:grpSpPr>
        <p:sp>
          <p:nvSpPr>
            <p:cNvPr id="9" name="Rectangle: Rounded Corners 8">
              <a:extLst>
                <a:ext uri="{FF2B5EF4-FFF2-40B4-BE49-F238E27FC236}">
                  <a16:creationId xmlns:a16="http://schemas.microsoft.com/office/drawing/2014/main" id="{8F09A679-734D-4113-9CC7-F5C9C3F92F37}"/>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For Sale with solid fill">
              <a:hlinkClick r:id="rId18" action="ppaction://hlinksldjump"/>
              <a:extLst>
                <a:ext uri="{FF2B5EF4-FFF2-40B4-BE49-F238E27FC236}">
                  <a16:creationId xmlns:a16="http://schemas.microsoft.com/office/drawing/2014/main" id="{9D3BAE50-577B-4EA9-9B9A-79C673858093}"/>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9144921" y="1613653"/>
              <a:ext cx="385192" cy="385192"/>
            </a:xfrm>
            <a:prstGeom prst="rect">
              <a:avLst/>
            </a:prstGeom>
          </p:spPr>
        </p:pic>
        <p:pic>
          <p:nvPicPr>
            <p:cNvPr id="11" name="Graphic 10" descr="Back with solid fill">
              <a:hlinkClick r:id="rId21" action="ppaction://hlinksldjump"/>
              <a:extLst>
                <a:ext uri="{FF2B5EF4-FFF2-40B4-BE49-F238E27FC236}">
                  <a16:creationId xmlns:a16="http://schemas.microsoft.com/office/drawing/2014/main" id="{E79BED8A-D879-4CA2-A58D-BDCC6A3203AC}"/>
                </a:ext>
              </a:extLst>
            </p:cNvPr>
            <p:cNvPicPr>
              <a:picLocks noChangeAspect="1"/>
            </p:cNvPicPr>
            <p:nvPr/>
          </p:nvPicPr>
          <p:blipFill>
            <a:blip r:embed="rId22" cstate="print">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766820" y="1613958"/>
              <a:ext cx="385193" cy="385193"/>
            </a:xfrm>
            <a:prstGeom prst="rect">
              <a:avLst/>
            </a:prstGeom>
          </p:spPr>
        </p:pic>
        <p:pic>
          <p:nvPicPr>
            <p:cNvPr id="12" name="Graphic 11" descr="Back with solid fill">
              <a:hlinkClick r:id="rId24" action="ppaction://hlinksldjump"/>
              <a:extLst>
                <a:ext uri="{FF2B5EF4-FFF2-40B4-BE49-F238E27FC236}">
                  <a16:creationId xmlns:a16="http://schemas.microsoft.com/office/drawing/2014/main" id="{DB4BB0EA-5B6E-45D5-8217-56ADB3EF5791}"/>
                </a:ext>
              </a:extLst>
            </p:cNvPr>
            <p:cNvPicPr>
              <a:picLocks noChangeAspect="1"/>
            </p:cNvPicPr>
            <p:nvPr/>
          </p:nvPicPr>
          <p:blipFill>
            <a:blip r:embed="rId25" cstate="print">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39135932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267213"/>
            <a:ext cx="9145016"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oppaita, toimintaohjeita, työkaluja, tietokantoja tms.</a:t>
            </a:r>
          </a:p>
        </p:txBody>
      </p:sp>
      <p:graphicFrame>
        <p:nvGraphicFramePr>
          <p:cNvPr id="3" name="Table 2">
            <a:extLst>
              <a:ext uri="{FF2B5EF4-FFF2-40B4-BE49-F238E27FC236}">
                <a16:creationId xmlns:a16="http://schemas.microsoft.com/office/drawing/2014/main" id="{0111FB06-13C4-47CD-B3A4-080C815CEA33}"/>
              </a:ext>
            </a:extLst>
          </p:cNvPr>
          <p:cNvGraphicFramePr>
            <a:graphicFrameLocks noGrp="1"/>
          </p:cNvGraphicFramePr>
          <p:nvPr>
            <p:extLst>
              <p:ext uri="{D42A27DB-BD31-4B8C-83A1-F6EECF244321}">
                <p14:modId xmlns:p14="http://schemas.microsoft.com/office/powerpoint/2010/main" val="3685422368"/>
              </p:ext>
            </p:extLst>
          </p:nvPr>
        </p:nvGraphicFramePr>
        <p:xfrm>
          <a:off x="693812" y="1196752"/>
          <a:ext cx="10729193" cy="5313230"/>
        </p:xfrm>
        <a:graphic>
          <a:graphicData uri="http://schemas.openxmlformats.org/drawingml/2006/table">
            <a:tbl>
              <a:tblPr>
                <a:tableStyleId>{3B4B98B0-60AC-42C2-AFA5-B58CD77FA1E5}</a:tableStyleId>
              </a:tblPr>
              <a:tblGrid>
                <a:gridCol w="3813000">
                  <a:extLst>
                    <a:ext uri="{9D8B030D-6E8A-4147-A177-3AD203B41FA5}">
                      <a16:colId xmlns:a16="http://schemas.microsoft.com/office/drawing/2014/main" val="1710141952"/>
                    </a:ext>
                  </a:extLst>
                </a:gridCol>
                <a:gridCol w="2801478">
                  <a:extLst>
                    <a:ext uri="{9D8B030D-6E8A-4147-A177-3AD203B41FA5}">
                      <a16:colId xmlns:a16="http://schemas.microsoft.com/office/drawing/2014/main" val="4105080716"/>
                    </a:ext>
                  </a:extLst>
                </a:gridCol>
                <a:gridCol w="2242506">
                  <a:extLst>
                    <a:ext uri="{9D8B030D-6E8A-4147-A177-3AD203B41FA5}">
                      <a16:colId xmlns:a16="http://schemas.microsoft.com/office/drawing/2014/main" val="3242078782"/>
                    </a:ext>
                  </a:extLst>
                </a:gridCol>
                <a:gridCol w="648072">
                  <a:extLst>
                    <a:ext uri="{9D8B030D-6E8A-4147-A177-3AD203B41FA5}">
                      <a16:colId xmlns:a16="http://schemas.microsoft.com/office/drawing/2014/main" val="3824018304"/>
                    </a:ext>
                  </a:extLst>
                </a:gridCol>
                <a:gridCol w="1224137">
                  <a:extLst>
                    <a:ext uri="{9D8B030D-6E8A-4147-A177-3AD203B41FA5}">
                      <a16:colId xmlns:a16="http://schemas.microsoft.com/office/drawing/2014/main" val="369362434"/>
                    </a:ext>
                  </a:extLst>
                </a:gridCol>
              </a:tblGrid>
              <a:tr h="216024">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Tyyppi/teema:</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Nimi: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Tuottaja/julkaisija/tekijä:</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Julkaisuvuosi: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Lähdetieto:</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741860814"/>
                  </a:ext>
                </a:extLst>
              </a:tr>
              <a:tr h="211257">
                <a:tc>
                  <a:txBody>
                    <a:bodyPr/>
                    <a:lstStyle/>
                    <a:p>
                      <a:pPr algn="l" fontAlgn="ctr"/>
                      <a:r>
                        <a:rPr lang="fi-FI" sz="900" u="none" strike="noStrike" dirty="0">
                          <a:effectLst/>
                          <a:latin typeface="Gill Sans Nova" panose="020B0602020104020203" pitchFamily="34" charset="0"/>
                        </a:rPr>
                        <a:t>Arviointityökalu &amp; -ohjeet</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Rakennuksen vähähiilisyyden arviointimenetelmä</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Ympäristöministeriö</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2019</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latin typeface="Gill Sans Nova" panose="020B0602020104020203" pitchFamily="34" charset="0"/>
                          <a:hlinkClick r:id="rId5"/>
                        </a:rPr>
                        <a:t>https://julkaisut.valtioneuvosto.fi/bitstream/handle/10024/161761/YM_2019_22_Rakennuksen_vahahiilisyyden_arviointimenetelma.pdf?sequence=1&amp;isAllowed=y</a:t>
                      </a:r>
                      <a:endParaRPr lang="fi-FI" sz="300" b="0" i="0" u="sng" strike="noStrike" dirty="0">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1114727"/>
                  </a:ext>
                </a:extLst>
              </a:tr>
              <a:tr h="294333">
                <a:tc>
                  <a:txBody>
                    <a:bodyPr/>
                    <a:lstStyle/>
                    <a:p>
                      <a:pPr algn="l" fontAlgn="ctr"/>
                      <a:r>
                        <a:rPr lang="fi-FI" sz="900" u="none" strike="noStrike" dirty="0">
                          <a:effectLst/>
                          <a:latin typeface="Gill Sans Nova" panose="020B0602020104020203" pitchFamily="34" charset="0"/>
                        </a:rPr>
                        <a:t>Raportti</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Kanta-Hämeen ja Päijät-Hämeen maankäytön hiilinielut ja -varastot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Hämeen- ja Päijät-Hämeen liitot &amp; FCG Finnish Consulting Group Oy</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6"/>
                        </a:rPr>
                        <a:t>https://paijat-hame.fi/wp-content/uploads/2021/06/Kanta-ja-Paijat-Hame_Hiilivarastot-ja-nielut-raportti.pdf</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16699400"/>
                  </a:ext>
                </a:extLst>
              </a:tr>
              <a:tr h="258151">
                <a:tc>
                  <a:txBody>
                    <a:bodyPr/>
                    <a:lstStyle/>
                    <a:p>
                      <a:pPr algn="l" fontAlgn="ctr"/>
                      <a:r>
                        <a:rPr lang="fi-FI" sz="900" u="none" strike="noStrike">
                          <a:effectLst/>
                          <a:latin typeface="Gill Sans Nova" panose="020B0602020104020203" pitchFamily="34" charset="0"/>
                        </a:rPr>
                        <a:t>Asioita, joista elinkeinoharjoittajat saattaisivat kaivata ohjeistusta/apua</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Elinvoima hankinnoissa</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Suomen yrittäjät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7"/>
                        </a:rPr>
                        <a:t>https://issuu.com/yrittajat/docs/elinvoima_hankinnoista_2020?fr=sMTExZjYxMzQ0Ng</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8345239"/>
                  </a:ext>
                </a:extLst>
              </a:tr>
              <a:tr h="195963">
                <a:tc>
                  <a:txBody>
                    <a:bodyPr/>
                    <a:lstStyle/>
                    <a:p>
                      <a:pPr algn="l" fontAlgn="ctr"/>
                      <a:r>
                        <a:rPr lang="fi-FI" sz="900" u="none" strike="noStrike">
                          <a:effectLst/>
                          <a:latin typeface="Gill Sans Nova" panose="020B0602020104020203" pitchFamily="34" charset="0"/>
                        </a:rPr>
                        <a:t>Laskentatyökalut &amp; -ohjeet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Laskurit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Suomen ympäristökeskus (CANEMURE/HINKU)</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8"/>
                        </a:rPr>
                        <a:t>https://hiilineutraalisuomi.fi/fi-FI/Tyokalut/Laskurit</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49263583"/>
                  </a:ext>
                </a:extLst>
              </a:tr>
              <a:tr h="391256">
                <a:tc>
                  <a:txBody>
                    <a:bodyPr/>
                    <a:lstStyle/>
                    <a:p>
                      <a:pPr algn="l" fontAlgn="ctr"/>
                      <a:r>
                        <a:rPr lang="fi-FI" sz="900" u="none" strike="noStrike">
                          <a:effectLst/>
                          <a:latin typeface="Gill Sans Nova" panose="020B0602020104020203" pitchFamily="34" charset="0"/>
                        </a:rPr>
                        <a:t>Laskentatyökalu</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latin typeface="Gill Sans Nova" panose="020B0602020104020203" pitchFamily="34" charset="0"/>
                        </a:rPr>
                        <a:t>Kasvihuonekaasupäästöjen vähenemistä mittaava laskentatyökalu energiatehokkuushankkeille</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 Suomen ympäristökeskus, SYKE (Euroopan unionin rahoittama)</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9"/>
                        </a:rPr>
                        <a:t>https://www.syke.fi/fi-FI/Tutkimus__kehittaminen/Kulutus_ja_tuotanto/Laskurit/Ilmastopaastojen_laskentatyokalu_energiatehokkuushankkeille</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26600511"/>
                  </a:ext>
                </a:extLst>
              </a:tr>
              <a:tr h="557408">
                <a:tc>
                  <a:txBody>
                    <a:bodyPr/>
                    <a:lstStyle/>
                    <a:p>
                      <a:pPr algn="l" fontAlgn="ctr"/>
                      <a:r>
                        <a:rPr lang="fi-FI" sz="900" u="none" strike="noStrike">
                          <a:effectLst/>
                          <a:latin typeface="Gill Sans Nova" panose="020B0602020104020203" pitchFamily="34" charset="0"/>
                        </a:rPr>
                        <a:t>Öljysäiliön turvallinen käyttö, tarkastaminen ja käytöstä poistaminen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latin typeface="Gill Sans Nova" panose="020B0602020104020203" pitchFamily="34" charset="0"/>
                        </a:rPr>
                        <a:t>Tankki-riskienhallintatyökalu</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LAMK yhteistyössä osallistuivat myös Hollolan, Nastolan, Hattulan ja Janakkalan kunnat sekä Riihimäen kaupunki, Hämeen ELY-keskus sekä Kanta- ja Päijät-Hämeen pelastuslaitokset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2014</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0"/>
                        </a:rPr>
                        <a:t>http://tankki.emedia.fi/</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33548649"/>
                  </a:ext>
                </a:extLst>
              </a:tr>
              <a:tr h="418948">
                <a:tc>
                  <a:txBody>
                    <a:bodyPr/>
                    <a:lstStyle/>
                    <a:p>
                      <a:pPr algn="l" fontAlgn="ctr"/>
                      <a:r>
                        <a:rPr lang="fi-FI" sz="900" u="none" strike="noStrike">
                          <a:effectLst/>
                          <a:latin typeface="Gill Sans Nova" panose="020B0602020104020203" pitchFamily="34" charset="0"/>
                        </a:rPr>
                        <a:t>Ekologiset ja taloudellisesti kestävät keinot suometsien ja -peltojen hoitoon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SOMPA-tutkimushanke</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 Luonnonvarakeskus (Luke), Suomen ympäristökeskus (SYKE), Itä-Suomen yliopisto, Helsingin yliopisto ja Tyrsky-Konsultointi</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latin typeface="Gill Sans Nova" panose="020B0602020104020203" pitchFamily="34" charset="0"/>
                          <a:hlinkClick r:id="rId11"/>
                        </a:rPr>
                        <a:t>https://projects.luke.fi/sompa/</a:t>
                      </a:r>
                      <a:endParaRPr lang="fi-FI" sz="300" b="0" i="0" u="sng" strike="noStrike" dirty="0">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60535373"/>
                  </a:ext>
                </a:extLst>
              </a:tr>
              <a:tr h="290082">
                <a:tc>
                  <a:txBody>
                    <a:bodyPr/>
                    <a:lstStyle/>
                    <a:p>
                      <a:pPr algn="l" fontAlgn="ctr"/>
                      <a:r>
                        <a:rPr lang="fi-FI" sz="900" u="none" strike="noStrike">
                          <a:effectLst/>
                          <a:latin typeface="Gill Sans Nova" panose="020B0602020104020203" pitchFamily="34" charset="0"/>
                        </a:rPr>
                        <a:t>työkalut julkisten rakennusten energiansäästöprojekteihin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Enni-sovellus </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Vaasan yliopisto</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 </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2"/>
                        </a:rPr>
                        <a:t>https://www.enni-sovellus.fi/fi/index.php#video</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0152842"/>
                  </a:ext>
                </a:extLst>
              </a:tr>
              <a:tr h="294333">
                <a:tc>
                  <a:txBody>
                    <a:bodyPr/>
                    <a:lstStyle/>
                    <a:p>
                      <a:pPr algn="l" fontAlgn="ctr"/>
                      <a:r>
                        <a:rPr lang="fi-FI" sz="900" u="none" strike="noStrike">
                          <a:effectLst/>
                          <a:latin typeface="Gill Sans Nova" panose="020B0602020104020203" pitchFamily="34" charset="0"/>
                        </a:rPr>
                        <a:t>Ohje</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Energiasäästöjen laskenta- ja dokumentointi - yleisiä pelisääntöjä</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Energiatehokkuussopimukset (Motiva oy)</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2020</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3"/>
                        </a:rPr>
                        <a:t>https://energiatehokkuussopimukset2017-2025.fi/wp-content/uploads/Saastovaikutusten-laskenta-ja-dokumentointi-2020.pdf</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3838870"/>
                  </a:ext>
                </a:extLst>
              </a:tr>
              <a:tr h="197411">
                <a:tc>
                  <a:txBody>
                    <a:bodyPr/>
                    <a:lstStyle/>
                    <a:p>
                      <a:pPr algn="l" fontAlgn="ctr"/>
                      <a:r>
                        <a:rPr lang="fi-FI" sz="900" u="none" strike="noStrike">
                          <a:effectLst/>
                          <a:latin typeface="Gill Sans Nova" panose="020B0602020104020203" pitchFamily="34" charset="0"/>
                        </a:rPr>
                        <a:t>Excel-taulukkoon kootut ohjeistukset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Energiasäästöjen laskenta esimerkit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Energiatehokkuussopimukset (Motiva oy)</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2020</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4"/>
                        </a:rPr>
                        <a:t>https://energiatehokkuussopimukset2017-2025.fi/wp-content/uploads/2020-paivitys-Saastojen-laskenta-esimerkit.xlsx</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52638917"/>
                  </a:ext>
                </a:extLst>
              </a:tr>
              <a:tr h="391256">
                <a:tc>
                  <a:txBody>
                    <a:bodyPr/>
                    <a:lstStyle/>
                    <a:p>
                      <a:pPr algn="l" fontAlgn="ctr"/>
                      <a:r>
                        <a:rPr lang="fi-FI" sz="900" u="none" strike="noStrike">
                          <a:effectLst/>
                          <a:latin typeface="Gill Sans Nova" panose="020B0602020104020203" pitchFamily="34" charset="0"/>
                        </a:rPr>
                        <a:t>Laskentaohjeet ja vaikutusten arviointi</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Energiansäästötoimenpiteiden laskentaperiaatteet (toimenpide tyypit &amp; säästövaikutusten elinikä)</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Energiatehokkuussopimukset (Motiva oy)</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2020</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5"/>
                        </a:rPr>
                        <a:t>https://energiatehokkuussopimukset2017-2025.fi/wp-content/uploads/Eliniat-2020-ohjeistus.xlsx</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55442768"/>
                  </a:ext>
                </a:extLst>
              </a:tr>
              <a:tr h="538632">
                <a:tc>
                  <a:txBody>
                    <a:bodyPr/>
                    <a:lstStyle/>
                    <a:p>
                      <a:pPr algn="l" fontAlgn="ctr"/>
                      <a:r>
                        <a:rPr lang="fi-FI" sz="900" u="none" strike="noStrike" dirty="0">
                          <a:effectLst/>
                          <a:latin typeface="Gill Sans Nova" panose="020B0602020104020203" pitchFamily="34" charset="0"/>
                        </a:rPr>
                        <a:t>Esitystallenne (Huomion arvoinen julkistus, joka aikataulullisista syistä jouduttiin jättämään tästä tutkimuksesta ulos, mutta sisältää hyödyllistä tietoa, esim. maatalouden vesien ohjauskeinoille)</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Vesiensuojelun tehostamisohjelman "puoliväliriihi"</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Ympäristöministeriö</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2022</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6"/>
                        </a:rPr>
                        <a:t>https://www.youtube.com/watch?v=PxvHM3E9Le4</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80396236"/>
                  </a:ext>
                </a:extLst>
              </a:tr>
              <a:tr h="309751">
                <a:tc>
                  <a:txBody>
                    <a:bodyPr/>
                    <a:lstStyle/>
                    <a:p>
                      <a:pPr algn="l" fontAlgn="ctr"/>
                      <a:r>
                        <a:rPr lang="fi-FI" sz="900" u="none" strike="noStrike">
                          <a:effectLst/>
                          <a:latin typeface="Gill Sans Nova" panose="020B0602020104020203" pitchFamily="34" charset="0"/>
                        </a:rPr>
                        <a:t>Päästökerroin tietokanta || CO</a:t>
                      </a:r>
                      <a:r>
                        <a:rPr lang="fi-FI" sz="900" u="none" strike="noStrike" baseline="-25000">
                          <a:effectLst/>
                          <a:latin typeface="Gill Sans Nova" panose="020B0602020104020203" pitchFamily="34" charset="0"/>
                        </a:rPr>
                        <a:t>2</a:t>
                      </a:r>
                      <a:r>
                        <a:rPr lang="fi-FI" sz="900" u="none" strike="noStrike">
                          <a:effectLst/>
                          <a:latin typeface="Gill Sans Nova" panose="020B0602020104020203" pitchFamily="34" charset="0"/>
                        </a:rPr>
                        <a:t>-muunnin || Hiilijalanjälki-laskuri || Hiilijalanjälki-laskuri</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"OpenCO2.net"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Clonet Oy (yhteistyössä: Codelia Oy ja Katse Design Oy)</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7"/>
                        </a:rPr>
                        <a:t>https://www.openco2.net/fi/</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75989263"/>
                  </a:ext>
                </a:extLst>
              </a:tr>
              <a:tr h="325298">
                <a:tc>
                  <a:txBody>
                    <a:bodyPr/>
                    <a:lstStyle/>
                    <a:p>
                      <a:pPr algn="l" fontAlgn="ctr"/>
                      <a:r>
                        <a:rPr lang="fi-FI" sz="900" u="none" strike="noStrike">
                          <a:effectLst/>
                          <a:latin typeface="Gill Sans Nova" panose="020B0602020104020203" pitchFamily="34" charset="0"/>
                        </a:rPr>
                        <a:t>Karttapalvelut (Listattuna ml. pienet kuvaukset jokaisesta linkkeineen)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GTK:n karttakäyttöliittymät </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latin typeface="Gill Sans Nova" panose="020B0602020104020203" pitchFamily="34" charset="0"/>
                        </a:rPr>
                        <a:t>Geologian tutkimuskeskus, GTK</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8"/>
                        </a:rPr>
                        <a:t>https://www.gtk.fi/palvelut/aineistot-ja-verkkopalvelut/karttapalvelut/</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18583547"/>
                  </a:ext>
                </a:extLst>
              </a:tr>
              <a:tr h="340845">
                <a:tc>
                  <a:txBody>
                    <a:bodyPr/>
                    <a:lstStyle/>
                    <a:p>
                      <a:pPr algn="l" fontAlgn="ctr"/>
                      <a:r>
                        <a:rPr lang="fi-FI" sz="900" u="none" strike="noStrike" dirty="0">
                          <a:effectLst/>
                          <a:latin typeface="Gill Sans Nova" panose="020B0602020104020203" pitchFamily="34" charset="0"/>
                        </a:rPr>
                        <a:t>Karttatyökalu</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latin typeface="Gill Sans Nova" panose="020B0602020104020203" pitchFamily="34" charset="0"/>
                        </a:rPr>
                        <a:t>GTK - Suot ja turvemaat</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effectLst/>
                          <a:latin typeface="Gill Sans Nova" panose="020B0602020104020203" pitchFamily="34" charset="0"/>
                        </a:rPr>
                        <a:t>Geologian tutkimuskeskus, GTK</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 -</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latin typeface="Gill Sans Nova" panose="020B0602020104020203" pitchFamily="34" charset="0"/>
                          <a:hlinkClick r:id="rId19"/>
                        </a:rPr>
                        <a:t>https://gtkdata.gtk.fi/Turvevarojen_tilinpito/index.html</a:t>
                      </a:r>
                      <a:endParaRPr lang="fi-FI" sz="300" b="0" i="0" u="sng" strike="noStrike" dirty="0">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95314074"/>
                  </a:ext>
                </a:extLst>
              </a:tr>
            </a:tbl>
          </a:graphicData>
        </a:graphic>
      </p:graphicFrame>
      <p:sp>
        <p:nvSpPr>
          <p:cNvPr id="9" name="TextBox 8">
            <a:extLst>
              <a:ext uri="{FF2B5EF4-FFF2-40B4-BE49-F238E27FC236}">
                <a16:creationId xmlns:a16="http://schemas.microsoft.com/office/drawing/2014/main" id="{EE76ACEF-D9C1-4BC3-AFC4-C9D8C347D408}"/>
              </a:ext>
            </a:extLst>
          </p:cNvPr>
          <p:cNvSpPr txBox="1"/>
          <p:nvPr/>
        </p:nvSpPr>
        <p:spPr>
          <a:xfrm>
            <a:off x="549796" y="698580"/>
            <a:ext cx="9217024" cy="400110"/>
          </a:xfrm>
          <a:prstGeom prst="rect">
            <a:avLst/>
          </a:prstGeom>
          <a:noFill/>
        </p:spPr>
        <p:txBody>
          <a:bodyPr wrap="square">
            <a:spAutoFit/>
          </a:bodyPr>
          <a:lstStyle/>
          <a:p>
            <a:pPr marL="171450" indent="-171450">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Ehdotuksena voisi antaa lisäksi, että listaa päivitettäisi sitä mukaan organisaatiossa kuin tällaisia uusia aineistoja/työkaluja löydettäisi.</a:t>
            </a:r>
          </a:p>
          <a:p>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Päivitystä voitaisi kehottaa kaikille tehtäväksi yhteisenhyvän ja tiedon jakamisen edistämiseksi.</a:t>
            </a:r>
            <a:endParaRPr lang="fi-FI" sz="1000" dirty="0">
              <a:solidFill>
                <a:schemeClr val="tx2"/>
              </a:solidFill>
              <a:latin typeface="Gill Sans Nova" panose="020B0602020104020203" pitchFamily="34" charset="0"/>
            </a:endParaRPr>
          </a:p>
        </p:txBody>
      </p:sp>
      <p:grpSp>
        <p:nvGrpSpPr>
          <p:cNvPr id="18" name="Group 17">
            <a:extLst>
              <a:ext uri="{FF2B5EF4-FFF2-40B4-BE49-F238E27FC236}">
                <a16:creationId xmlns:a16="http://schemas.microsoft.com/office/drawing/2014/main" id="{EC091C98-78CF-4C81-9284-75F01C0D3D9D}"/>
              </a:ext>
            </a:extLst>
          </p:cNvPr>
          <p:cNvGrpSpPr/>
          <p:nvPr/>
        </p:nvGrpSpPr>
        <p:grpSpPr>
          <a:xfrm>
            <a:off x="10342885" y="175911"/>
            <a:ext cx="1512168" cy="313490"/>
            <a:chOff x="8411244" y="1613653"/>
            <a:chExt cx="1852546" cy="385498"/>
          </a:xfrm>
        </p:grpSpPr>
        <p:sp>
          <p:nvSpPr>
            <p:cNvPr id="19" name="Rectangle: Rounded Corners 18">
              <a:extLst>
                <a:ext uri="{FF2B5EF4-FFF2-40B4-BE49-F238E27FC236}">
                  <a16:creationId xmlns:a16="http://schemas.microsoft.com/office/drawing/2014/main" id="{406BB03D-FD8E-4E40-BA5E-28EDC86136FF}"/>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For Sale with solid fill">
              <a:hlinkClick r:id="rId20" action="ppaction://hlinksldjump"/>
              <a:extLst>
                <a:ext uri="{FF2B5EF4-FFF2-40B4-BE49-F238E27FC236}">
                  <a16:creationId xmlns:a16="http://schemas.microsoft.com/office/drawing/2014/main" id="{B904FC63-BD4A-4B54-8EE5-EA9E322F6AC8}"/>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9144921" y="1613653"/>
              <a:ext cx="385192" cy="385192"/>
            </a:xfrm>
            <a:prstGeom prst="rect">
              <a:avLst/>
            </a:prstGeom>
          </p:spPr>
        </p:pic>
        <p:pic>
          <p:nvPicPr>
            <p:cNvPr id="21" name="Graphic 20" descr="Back with solid fill">
              <a:hlinkClick r:id="rId23" action="ppaction://hlinksldjump"/>
              <a:extLst>
                <a:ext uri="{FF2B5EF4-FFF2-40B4-BE49-F238E27FC236}">
                  <a16:creationId xmlns:a16="http://schemas.microsoft.com/office/drawing/2014/main" id="{B0E47914-FCA0-482D-96D6-2872425B298B}"/>
                </a:ext>
              </a:extLst>
            </p:cNvPr>
            <p:cNvPicPr>
              <a:picLocks noChangeAspect="1"/>
            </p:cNvPicPr>
            <p:nvPr/>
          </p:nvPicPr>
          <p:blipFill>
            <a:blip r:embed="rId24" cstate="print">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766820" y="1613958"/>
              <a:ext cx="385193" cy="385193"/>
            </a:xfrm>
            <a:prstGeom prst="rect">
              <a:avLst/>
            </a:prstGeom>
          </p:spPr>
        </p:pic>
        <p:pic>
          <p:nvPicPr>
            <p:cNvPr id="22" name="Graphic 21" descr="Back with solid fill">
              <a:hlinkClick r:id="rId26" action="ppaction://hlinksldjump"/>
              <a:extLst>
                <a:ext uri="{FF2B5EF4-FFF2-40B4-BE49-F238E27FC236}">
                  <a16:creationId xmlns:a16="http://schemas.microsoft.com/office/drawing/2014/main" id="{F8F2690D-BF27-406E-A764-799F17B9B95B}"/>
                </a:ext>
              </a:extLst>
            </p:cNvPr>
            <p:cNvPicPr>
              <a:picLocks noChangeAspect="1"/>
            </p:cNvPicPr>
            <p:nvPr/>
          </p:nvPicPr>
          <p:blipFill>
            <a:blip r:embed="rId27" cstate="print">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400714855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0" y="0"/>
            <a:ext cx="9073008"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oppaita, toimintaohjeita, työkaluja, tietokantoja tms.</a:t>
            </a:r>
          </a:p>
        </p:txBody>
      </p:sp>
      <p:sp>
        <p:nvSpPr>
          <p:cNvPr id="9" name="TextBox 8">
            <a:extLst>
              <a:ext uri="{FF2B5EF4-FFF2-40B4-BE49-F238E27FC236}">
                <a16:creationId xmlns:a16="http://schemas.microsoft.com/office/drawing/2014/main" id="{EE76ACEF-D9C1-4BC3-AFC4-C9D8C347D408}"/>
              </a:ext>
            </a:extLst>
          </p:cNvPr>
          <p:cNvSpPr txBox="1"/>
          <p:nvPr/>
        </p:nvSpPr>
        <p:spPr>
          <a:xfrm>
            <a:off x="346231" y="349223"/>
            <a:ext cx="9217024" cy="400110"/>
          </a:xfrm>
          <a:prstGeom prst="rect">
            <a:avLst/>
          </a:prstGeom>
          <a:noFill/>
        </p:spPr>
        <p:txBody>
          <a:bodyPr wrap="square">
            <a:spAutoFit/>
          </a:bodyPr>
          <a:lstStyle/>
          <a:p>
            <a:pPr marL="171450" indent="-171450">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Ehdotuksena voisi antaa lisäksi, että listaa päivitettäisi sitä mukaan organisaatiossa kuin tällaisia uusia aineistoja/työkaluja löydettäisi.</a:t>
            </a:r>
          </a:p>
          <a:p>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Päivitystä voitaisi kehottaa kaikille tehtäväksi yhteisenhyvän ja tiedon jakamisen edistämiseksi.</a:t>
            </a:r>
            <a:endParaRPr lang="fi-FI" sz="1000" dirty="0">
              <a:solidFill>
                <a:schemeClr val="tx2"/>
              </a:solidFill>
              <a:latin typeface="Gill Sans Nova" panose="020B0602020104020203" pitchFamily="34" charset="0"/>
            </a:endParaRPr>
          </a:p>
        </p:txBody>
      </p:sp>
      <p:graphicFrame>
        <p:nvGraphicFramePr>
          <p:cNvPr id="2" name="Table 1">
            <a:extLst>
              <a:ext uri="{FF2B5EF4-FFF2-40B4-BE49-F238E27FC236}">
                <a16:creationId xmlns:a16="http://schemas.microsoft.com/office/drawing/2014/main" id="{909C260C-BB68-4731-9009-BCACEEA58D3D}"/>
              </a:ext>
            </a:extLst>
          </p:cNvPr>
          <p:cNvGraphicFramePr>
            <a:graphicFrameLocks noGrp="1"/>
          </p:cNvGraphicFramePr>
          <p:nvPr>
            <p:extLst>
              <p:ext uri="{D42A27DB-BD31-4B8C-83A1-F6EECF244321}">
                <p14:modId xmlns:p14="http://schemas.microsoft.com/office/powerpoint/2010/main" val="494632911"/>
              </p:ext>
            </p:extLst>
          </p:nvPr>
        </p:nvGraphicFramePr>
        <p:xfrm>
          <a:off x="261764" y="743218"/>
          <a:ext cx="11081810" cy="6036968"/>
        </p:xfrm>
        <a:graphic>
          <a:graphicData uri="http://schemas.openxmlformats.org/drawingml/2006/table">
            <a:tbl>
              <a:tblPr>
                <a:tableStyleId>{3B4B98B0-60AC-42C2-AFA5-B58CD77FA1E5}</a:tableStyleId>
              </a:tblPr>
              <a:tblGrid>
                <a:gridCol w="4176464">
                  <a:extLst>
                    <a:ext uri="{9D8B030D-6E8A-4147-A177-3AD203B41FA5}">
                      <a16:colId xmlns:a16="http://schemas.microsoft.com/office/drawing/2014/main" val="2478420132"/>
                    </a:ext>
                  </a:extLst>
                </a:gridCol>
                <a:gridCol w="2664296">
                  <a:extLst>
                    <a:ext uri="{9D8B030D-6E8A-4147-A177-3AD203B41FA5}">
                      <a16:colId xmlns:a16="http://schemas.microsoft.com/office/drawing/2014/main" val="1311108794"/>
                    </a:ext>
                  </a:extLst>
                </a:gridCol>
                <a:gridCol w="2304256">
                  <a:extLst>
                    <a:ext uri="{9D8B030D-6E8A-4147-A177-3AD203B41FA5}">
                      <a16:colId xmlns:a16="http://schemas.microsoft.com/office/drawing/2014/main" val="222260732"/>
                    </a:ext>
                  </a:extLst>
                </a:gridCol>
                <a:gridCol w="720080">
                  <a:extLst>
                    <a:ext uri="{9D8B030D-6E8A-4147-A177-3AD203B41FA5}">
                      <a16:colId xmlns:a16="http://schemas.microsoft.com/office/drawing/2014/main" val="3309998084"/>
                    </a:ext>
                  </a:extLst>
                </a:gridCol>
                <a:gridCol w="1216714">
                  <a:extLst>
                    <a:ext uri="{9D8B030D-6E8A-4147-A177-3AD203B41FA5}">
                      <a16:colId xmlns:a16="http://schemas.microsoft.com/office/drawing/2014/main" val="2169362058"/>
                    </a:ext>
                  </a:extLst>
                </a:gridCol>
              </a:tblGrid>
              <a:tr h="238406">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Tyyppi/teema:</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Nimi: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Tuottaja/julkaisija/tekijä:</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Julkaisuvuosi: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Lähdetieto:</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318253235"/>
                  </a:ext>
                </a:extLst>
              </a:tr>
              <a:tr h="252840">
                <a:tc>
                  <a:txBody>
                    <a:bodyPr/>
                    <a:lstStyle/>
                    <a:p>
                      <a:pPr algn="l" fontAlgn="ctr"/>
                      <a:r>
                        <a:rPr lang="fi-FI" sz="900" u="none" strike="noStrike">
                          <a:effectLst/>
                        </a:rPr>
                        <a:t>Karttatyökalu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GTK - Valtakunnallisten turvevarojen tilinpito</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effectLst/>
                        </a:rPr>
                        <a:t>Geologian tutkimuskeskus, GTK</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5"/>
                        </a:rPr>
                        <a:t>https://gtkdata.gtk.fi/Turvevarojen_tilinpito/index.html</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1749085"/>
                  </a:ext>
                </a:extLst>
              </a:tr>
              <a:tr h="252840">
                <a:tc>
                  <a:txBody>
                    <a:bodyPr/>
                    <a:lstStyle/>
                    <a:p>
                      <a:pPr algn="l" fontAlgn="ctr"/>
                      <a:r>
                        <a:rPr lang="fi-FI" sz="900" u="none" strike="noStrike">
                          <a:effectLst/>
                        </a:rPr>
                        <a:t>Karttatyökalu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Maaperän taustapitoisuudet</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effectLst/>
                        </a:rPr>
                        <a:t>Geologian tutkimuskeskus, GTK</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6"/>
                        </a:rPr>
                        <a:t>https://gtkdata.gtk.fi/tapir/index.html</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7706201"/>
                  </a:ext>
                </a:extLst>
              </a:tr>
              <a:tr h="252840">
                <a:tc>
                  <a:txBody>
                    <a:bodyPr/>
                    <a:lstStyle/>
                    <a:p>
                      <a:pPr algn="l" fontAlgn="ctr"/>
                      <a:r>
                        <a:rPr lang="fi-FI" sz="900" u="none" strike="noStrike">
                          <a:effectLst/>
                        </a:rPr>
                        <a:t>Tietopankki ja työkaluhakemisto</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Taloustohtori (ml. uusi "PeltoOptimi" palvelu)</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effectLst/>
                        </a:rPr>
                        <a:t>Luonnonvarakeskus (Luke)</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7"/>
                        </a:rPr>
                        <a:t>https://portal.mtt.fi/portal/page/portal/taloustohtori/</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16693799"/>
                  </a:ext>
                </a:extLst>
              </a:tr>
              <a:tr h="388742">
                <a:tc>
                  <a:txBody>
                    <a:bodyPr/>
                    <a:lstStyle/>
                    <a:p>
                      <a:pPr algn="l" fontAlgn="ctr"/>
                      <a:r>
                        <a:rPr lang="fi-FI" sz="900" u="none" strike="noStrike">
                          <a:effectLst/>
                        </a:rPr>
                        <a:t>Tietopankki vaikuttavista ratkaisuista: lmastonmuutoksen hillintä, kiertotalous ja luonnon monimuotoisuuden suojelu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Kestävyysloikka </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Suomen ympäristökeskus (CANEMURE/Circwaste/Economise)</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dirty="0">
                          <a:effectLst/>
                        </a:rPr>
                        <a:t> </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8"/>
                        </a:rPr>
                        <a:t>https://kestavyysloikka.ymparisto.fi/</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39300835"/>
                  </a:ext>
                </a:extLst>
              </a:tr>
              <a:tr h="416443">
                <a:tc>
                  <a:txBody>
                    <a:bodyPr/>
                    <a:lstStyle/>
                    <a:p>
                      <a:pPr algn="l" fontAlgn="ctr"/>
                      <a:r>
                        <a:rPr lang="fi-FI" sz="900" u="none" strike="noStrike">
                          <a:effectLst/>
                        </a:rPr>
                        <a:t>Indikaattorisetti/-kokoelma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Indikaattorit kestävien kaupunkien johtamisen tukena - Resurssiviisaustoimenpiteiden vaikuttavuuden mittaaminen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Suomen ympäristökeskus (FISU) &amp; Motiva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dirty="0">
                          <a:effectLst/>
                        </a:rPr>
                        <a:t>2022</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9"/>
                        </a:rPr>
                        <a:t>https://helda.helsinki.fi/bitstream/handle/10138/339525/SYKEra_6_2022_Remi-indikaattorit.pdf?sequence=1&amp;isAllowed=y</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75518955"/>
                  </a:ext>
                </a:extLst>
              </a:tr>
              <a:tr h="252840">
                <a:tc>
                  <a:txBody>
                    <a:bodyPr/>
                    <a:lstStyle/>
                    <a:p>
                      <a:pPr algn="l" fontAlgn="ctr"/>
                      <a:r>
                        <a:rPr lang="fi-FI" sz="900" u="none" strike="noStrike">
                          <a:effectLst/>
                        </a:rPr>
                        <a:t>Laskentatyökalu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Uusiutuvan energian potentiaalit maakunnittain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Suomen ympäristökeskus (CANEMURE/HINKU)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0"/>
                        </a:rPr>
                        <a:t>https://public.tableau.com/app/profile/syke/viz/shared/7CSC4BM39</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29981556"/>
                  </a:ext>
                </a:extLst>
              </a:tr>
              <a:tr h="252840">
                <a:tc>
                  <a:txBody>
                    <a:bodyPr/>
                    <a:lstStyle/>
                    <a:p>
                      <a:pPr algn="l" fontAlgn="ctr"/>
                      <a:r>
                        <a:rPr lang="fi-FI" sz="900" u="none" strike="noStrike">
                          <a:effectLst/>
                        </a:rPr>
                        <a:t>Suomen ympäristökeskuksen raportteja 20 / 2020</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Kohti hiilineutraalia kuntaa: ilmastoverkoston vaikutus kunnan ilmastotyöhön ja päästöihin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Suomen ympäristökeskus (CANEMURE)</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11"/>
                        </a:rPr>
                        <a:t>https://helda.helsinki.fi/bitstream/handle/10138/315400/SYKEra_20_2020_Hinku.pdf?sequence=4&amp;isAllowed=y</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52437667"/>
                  </a:ext>
                </a:extLst>
              </a:tr>
              <a:tr h="252840">
                <a:tc>
                  <a:txBody>
                    <a:bodyPr/>
                    <a:lstStyle/>
                    <a:p>
                      <a:pPr algn="l" fontAlgn="ctr"/>
                      <a:r>
                        <a:rPr lang="fi-FI" sz="900" u="none" strike="noStrike">
                          <a:effectLst/>
                        </a:rPr>
                        <a:t>Laskenta-/strategiatyökalu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Kuntien khk-päästöjen skenaariotyökalu</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Suomen ympäristökeskus (CANEMURE/HINKU)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12"/>
                        </a:rPr>
                        <a:t>https://skenaario.hiilineutraalisuomi.fi/</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4513262"/>
                  </a:ext>
                </a:extLst>
              </a:tr>
              <a:tr h="252840">
                <a:tc>
                  <a:txBody>
                    <a:bodyPr/>
                    <a:lstStyle/>
                    <a:p>
                      <a:pPr algn="l" fontAlgn="ctr"/>
                      <a:r>
                        <a:rPr lang="fi-FI" sz="900" u="none" strike="noStrike">
                          <a:effectLst/>
                        </a:rPr>
                        <a:t>Julkaisukokoelma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Asiantuntijaverkoston julkaisut (Hiilineutraali Suomi)</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Suomen ympäristökeskus (CANEMURE/HINKU)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3"/>
                        </a:rPr>
                        <a:t>https://www.hiilineutraalisuomi.fi/fi-FI/Ajankohtaista/Julkaisut</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2548831"/>
                  </a:ext>
                </a:extLst>
              </a:tr>
              <a:tr h="252840">
                <a:tc>
                  <a:txBody>
                    <a:bodyPr/>
                    <a:lstStyle/>
                    <a:p>
                      <a:pPr algn="l" fontAlgn="ctr"/>
                      <a:r>
                        <a:rPr lang="fi-FI" sz="900" u="none" strike="noStrike">
                          <a:effectLst/>
                        </a:rPr>
                        <a:t>Päästötietokanta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Kuntien ja alueiden KHK-päästöt</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effectLst/>
                        </a:rPr>
                        <a:t>Suomen ympäristökeskus (CANEMURE/HINKU)</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4"/>
                        </a:rPr>
                        <a:t>https://paastot.hiilineutraalisuomi.fi/</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17882724"/>
                  </a:ext>
                </a:extLst>
              </a:tr>
              <a:tr h="541538">
                <a:tc>
                  <a:txBody>
                    <a:bodyPr/>
                    <a:lstStyle/>
                    <a:p>
                      <a:pPr algn="l" fontAlgn="ctr"/>
                      <a:r>
                        <a:rPr lang="fi-FI" sz="900" u="none" strike="noStrike">
                          <a:effectLst/>
                        </a:rPr>
                        <a:t>Verkkokoulutus (30-60 min) - Mitä kestävät ja innovatiiviset hankinnat ovat? Miksi on tärkeää, että ne toteutuvat julkisella sektorilla? Miten ja millä tavoilla kestäviä ja innovatiivisia hankintoja toteutetaan?</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Julkisilla hankinnoilla kestävä tulevaisuus</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effectLst/>
                        </a:rPr>
                        <a:t> Business Finland, </a:t>
                      </a:r>
                      <a:r>
                        <a:rPr lang="fi-FI" sz="900" u="none" strike="noStrike" dirty="0" err="1">
                          <a:effectLst/>
                        </a:rPr>
                        <a:t>eOppiva</a:t>
                      </a:r>
                      <a:r>
                        <a:rPr lang="fi-FI" sz="900" u="none" strike="noStrike" dirty="0">
                          <a:effectLst/>
                        </a:rPr>
                        <a:t>, </a:t>
                      </a:r>
                      <a:r>
                        <a:rPr lang="fi-FI" sz="900" u="none" strike="noStrike" dirty="0" err="1">
                          <a:effectLst/>
                        </a:rPr>
                        <a:t>Hansel</a:t>
                      </a:r>
                      <a:r>
                        <a:rPr lang="fi-FI" sz="900" u="none" strike="noStrike" dirty="0">
                          <a:effectLst/>
                        </a:rPr>
                        <a:t>, Keino, Motiva Oy, Sitra, Suomen Kuntaliitto ry ja Suomen ympäristökeskus</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2019</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5"/>
                        </a:rPr>
                        <a:t>https://www.eoppiva.fi/koulutukset/julkisilla-hankinnoilla-kestava-tulevaisuus/</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57343725"/>
                  </a:ext>
                </a:extLst>
              </a:tr>
              <a:tr h="252840">
                <a:tc>
                  <a:txBody>
                    <a:bodyPr/>
                    <a:lstStyle/>
                    <a:p>
                      <a:pPr algn="l" fontAlgn="ctr"/>
                      <a:r>
                        <a:rPr lang="fi-FI" sz="900" u="none" strike="noStrike">
                          <a:effectLst/>
                        </a:rPr>
                        <a:t>Opasvihko</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Kestävä maankäyttö ilmastopäästöjen vähentämisessä</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Suomen ympäristökeskus (CANEMURE)</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6"/>
                        </a:rPr>
                        <a:t>https://issuu.com/suomenymparistokeskus/docs/canemure-bestpractices_maankaytto_31-08-2020?fr=sZWI5OTE5MDcyMDU</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80153728"/>
                  </a:ext>
                </a:extLst>
              </a:tr>
              <a:tr h="478180">
                <a:tc>
                  <a:txBody>
                    <a:bodyPr/>
                    <a:lstStyle/>
                    <a:p>
                      <a:pPr algn="l" fontAlgn="ctr"/>
                      <a:r>
                        <a:rPr lang="fi-FI" sz="900" u="none" strike="noStrike" dirty="0">
                          <a:effectLst/>
                        </a:rPr>
                        <a:t>Motivan kestävän kehityksen podcast-sarja, jossa asiantuntijamme pohtivat vaihtuvien vieraiden kanssa kestävän kehityksen mahdollisuuksia, haasteita ja ratkaisuja.</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Luuppi -podcast</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Motiva Oy (valtion kestävän kehityksen yhtiö)</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2020-2022</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17"/>
                        </a:rPr>
                        <a:t>https://open.spotify.com/show/2puaYKN0vxLl2V1evr2H2e</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258629"/>
                  </a:ext>
                </a:extLst>
              </a:tr>
              <a:tr h="252840">
                <a:tc>
                  <a:txBody>
                    <a:bodyPr/>
                    <a:lstStyle/>
                    <a:p>
                      <a:pPr algn="l" fontAlgn="ctr"/>
                      <a:r>
                        <a:rPr lang="fi-FI" sz="900" u="none" strike="noStrike" dirty="0">
                          <a:effectLst/>
                        </a:rPr>
                        <a:t>Valtioneuvoston selvitys- ja tutkimustoiminnan julkaisusarja 82/2017</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Innovatiiviset julkiset hankinnat – Määrittely, mahdollisuudet ja mittaaminen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Valtioneuvoston selvitys- ja tutkimustoiminta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2017</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8"/>
                        </a:rPr>
                        <a:t>https://julkaisut.valtioneuvosto.fi/bitstream/handle/10024/160439/82_Innohankinnat%20Teas%20Loppuraportti1912.pdf?sequence=1</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4241943"/>
                  </a:ext>
                </a:extLst>
              </a:tr>
              <a:tr h="338608">
                <a:tc>
                  <a:txBody>
                    <a:bodyPr/>
                    <a:lstStyle/>
                    <a:p>
                      <a:pPr algn="l" fontAlgn="ctr"/>
                      <a:r>
                        <a:rPr lang="fi-FI" sz="900" u="none" strike="noStrike">
                          <a:effectLst/>
                        </a:rPr>
                        <a:t>Valtioneuvoston selvitys- ja tutkimustoiminnan julkaisusarja 20/2018</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Digitaalisten hyödykkeiden ja liiketoimintamallien luotettavuuden </a:t>
                      </a:r>
                      <a:br>
                        <a:rPr lang="fi-FI" sz="900" u="none" strike="noStrike" dirty="0">
                          <a:effectLst/>
                        </a:rPr>
                      </a:br>
                      <a:r>
                        <a:rPr lang="fi-FI" sz="900" u="none" strike="noStrike" dirty="0">
                          <a:effectLst/>
                        </a:rPr>
                        <a:t>parantaminen – Parhaiden käytäntöjen määrittely</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Valtioneuvoston selvitys- ja tutkimustoiminta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2018</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9"/>
                        </a:rPr>
                        <a:t>https://julkaisut.valtioneuvosto.fi/bitstream/handle/10024/160709/20-2018-Digiwars-Keeping%20the%20force_pdf.pdf?sequence=1</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9026621"/>
                  </a:ext>
                </a:extLst>
              </a:tr>
              <a:tr h="354308">
                <a:tc>
                  <a:txBody>
                    <a:bodyPr/>
                    <a:lstStyle/>
                    <a:p>
                      <a:pPr algn="l" fontAlgn="ctr"/>
                      <a:r>
                        <a:rPr lang="fi-FI" sz="900" u="none" strike="noStrike">
                          <a:effectLst/>
                        </a:rPr>
                        <a:t>Valtioneuvoston selvitys- ja tutkimustoiminnan julkaisusarja 2/2018 </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Tiedolla johtaminen aluekehittämisessä – </a:t>
                      </a:r>
                      <a:br>
                        <a:rPr lang="fi-FI" sz="900" u="none" strike="noStrike" dirty="0">
                          <a:effectLst/>
                        </a:rPr>
                      </a:br>
                      <a:r>
                        <a:rPr lang="fi-FI" sz="900" u="none" strike="noStrike" dirty="0">
                          <a:effectLst/>
                        </a:rPr>
                        <a:t>ehdotus aluekehityksen </a:t>
                      </a:r>
                      <a:r>
                        <a:rPr lang="fi-FI" sz="900" u="none" strike="noStrike" dirty="0" err="1">
                          <a:effectLst/>
                        </a:rPr>
                        <a:t>tilannekuvaviitekehykseksi</a:t>
                      </a:r>
                      <a:r>
                        <a:rPr lang="fi-FI" sz="900" u="none" strike="noStrike" dirty="0">
                          <a:effectLst/>
                        </a:rPr>
                        <a:t> ja -mittaristoksi </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a:effectLst/>
                        </a:rPr>
                        <a:t>Valtioneuvoston selvitys- ja tutkimustoiminta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2018</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20"/>
                        </a:rPr>
                        <a:t>https://tietokayttoon.fi/documents/10616/6354562/2_2018_Tiedolla_johtaminen_aluekehitt%C3%A4misess%C3%A4.pdf/823471d8-b994-4f00-ad8b-4af1db2fa7b4/2_2018_Tiedolla_johtaminen_aluekehitt%C3%A4misess%C3%A4.pdf?t=1517207208000</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00479158"/>
                  </a:ext>
                </a:extLst>
              </a:tr>
              <a:tr h="304224">
                <a:tc>
                  <a:txBody>
                    <a:bodyPr/>
                    <a:lstStyle/>
                    <a:p>
                      <a:pPr algn="l" fontAlgn="ctr"/>
                      <a:r>
                        <a:rPr lang="fi-FI" sz="900" u="none" strike="noStrike" dirty="0">
                          <a:effectLst/>
                        </a:rPr>
                        <a:t>Valtioneuvoston selvitys- ja tutkimustoiminnan julkaisusarja 76/2018</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Ekologisen kompensaation ohjauskeinojen kehittäminen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900" u="none" strike="noStrike" dirty="0">
                          <a:effectLst/>
                        </a:rPr>
                        <a:t>Valtioneuvoston selvitys- ja tutkimustoiminta</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2018</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21"/>
                        </a:rPr>
                        <a:t>https://julkaisut.valtioneuvosto.fi/bitstream/handle/10024/161220/76-2018-Ekologisen%20kompensaation%20ohjauskeinojen%20kehitt%E4minen_2.pdf;jsessionid=7763B6FC69616CD3ED341BC7BCFC40BF?sequence=1</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88685349"/>
                  </a:ext>
                </a:extLst>
              </a:tr>
            </a:tbl>
          </a:graphicData>
        </a:graphic>
      </p:graphicFrame>
      <p:grpSp>
        <p:nvGrpSpPr>
          <p:cNvPr id="13" name="Group 12">
            <a:extLst>
              <a:ext uri="{FF2B5EF4-FFF2-40B4-BE49-F238E27FC236}">
                <a16:creationId xmlns:a16="http://schemas.microsoft.com/office/drawing/2014/main" id="{80D2C4D7-71DE-4811-AC38-6D18E326DB46}"/>
              </a:ext>
            </a:extLst>
          </p:cNvPr>
          <p:cNvGrpSpPr/>
          <p:nvPr/>
        </p:nvGrpSpPr>
        <p:grpSpPr>
          <a:xfrm>
            <a:off x="10342885" y="175911"/>
            <a:ext cx="1512168" cy="313490"/>
            <a:chOff x="8411244" y="1613653"/>
            <a:chExt cx="1852546" cy="385498"/>
          </a:xfrm>
        </p:grpSpPr>
        <p:sp>
          <p:nvSpPr>
            <p:cNvPr id="14" name="Rectangle: Rounded Corners 13">
              <a:extLst>
                <a:ext uri="{FF2B5EF4-FFF2-40B4-BE49-F238E27FC236}">
                  <a16:creationId xmlns:a16="http://schemas.microsoft.com/office/drawing/2014/main" id="{1F5666DD-24FC-4DEE-A731-457012602C04}"/>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For Sale with solid fill">
              <a:hlinkClick r:id="rId22" action="ppaction://hlinksldjump"/>
              <a:extLst>
                <a:ext uri="{FF2B5EF4-FFF2-40B4-BE49-F238E27FC236}">
                  <a16:creationId xmlns:a16="http://schemas.microsoft.com/office/drawing/2014/main" id="{AC489BA1-FE5B-484E-A441-9B45B409C742}"/>
                </a:ext>
              </a:extLst>
            </p:cNvPr>
            <p:cNvPicPr>
              <a:picLocks noChangeAspect="1"/>
            </p:cNvPicPr>
            <p:nvPr/>
          </p:nvPicPr>
          <p:blipFill>
            <a:blip r:embed="rId23"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9144921" y="1613653"/>
              <a:ext cx="385192" cy="385192"/>
            </a:xfrm>
            <a:prstGeom prst="rect">
              <a:avLst/>
            </a:prstGeom>
          </p:spPr>
        </p:pic>
        <p:pic>
          <p:nvPicPr>
            <p:cNvPr id="16" name="Graphic 15" descr="Back with solid fill">
              <a:hlinkClick r:id="rId25" action="ppaction://hlinksldjump"/>
              <a:extLst>
                <a:ext uri="{FF2B5EF4-FFF2-40B4-BE49-F238E27FC236}">
                  <a16:creationId xmlns:a16="http://schemas.microsoft.com/office/drawing/2014/main" id="{C9A3AD6C-C10D-4B3C-8B30-B6490CD771C7}"/>
                </a:ext>
              </a:extLst>
            </p:cNvPr>
            <p:cNvPicPr>
              <a:picLocks noChangeAspect="1"/>
            </p:cNvPicPr>
            <p:nvPr/>
          </p:nvPicPr>
          <p:blipFill>
            <a:blip r:embed="rId26"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9766820" y="1613958"/>
              <a:ext cx="385193" cy="385193"/>
            </a:xfrm>
            <a:prstGeom prst="rect">
              <a:avLst/>
            </a:prstGeom>
          </p:spPr>
        </p:pic>
        <p:pic>
          <p:nvPicPr>
            <p:cNvPr id="17" name="Graphic 16" descr="Back with solid fill">
              <a:hlinkClick r:id="rId28" action="ppaction://hlinksldjump"/>
              <a:extLst>
                <a:ext uri="{FF2B5EF4-FFF2-40B4-BE49-F238E27FC236}">
                  <a16:creationId xmlns:a16="http://schemas.microsoft.com/office/drawing/2014/main" id="{A0EC0614-51E3-4E98-A1C3-496DB7520F6A}"/>
                </a:ext>
              </a:extLst>
            </p:cNvPr>
            <p:cNvPicPr>
              <a:picLocks noChangeAspect="1"/>
            </p:cNvPicPr>
            <p:nvPr/>
          </p:nvPicPr>
          <p:blipFill>
            <a:blip r:embed="rId29" cstate="print">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83044262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3F12D4A4-03CB-4D00-A1E6-E71DFB88DF4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3" name="Object 12" hidden="1">
                        <a:extLst>
                          <a:ext uri="{FF2B5EF4-FFF2-40B4-BE49-F238E27FC236}">
                            <a16:creationId xmlns:a16="http://schemas.microsoft.com/office/drawing/2014/main" id="{3F12D4A4-03CB-4D00-A1E6-E71DFB88DF4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aphicFrame>
        <p:nvGraphicFramePr>
          <p:cNvPr id="6" name="Table 5">
            <a:extLst>
              <a:ext uri="{FF2B5EF4-FFF2-40B4-BE49-F238E27FC236}">
                <a16:creationId xmlns:a16="http://schemas.microsoft.com/office/drawing/2014/main" id="{AA27E3AC-3516-4E80-9FBB-45C449C00772}"/>
              </a:ext>
            </a:extLst>
          </p:cNvPr>
          <p:cNvGraphicFramePr>
            <a:graphicFrameLocks noGrp="1"/>
          </p:cNvGraphicFramePr>
          <p:nvPr>
            <p:extLst>
              <p:ext uri="{D42A27DB-BD31-4B8C-83A1-F6EECF244321}">
                <p14:modId xmlns:p14="http://schemas.microsoft.com/office/powerpoint/2010/main" val="927323321"/>
              </p:ext>
            </p:extLst>
          </p:nvPr>
        </p:nvGraphicFramePr>
        <p:xfrm>
          <a:off x="981844" y="742285"/>
          <a:ext cx="10585176" cy="5373431"/>
        </p:xfrm>
        <a:graphic>
          <a:graphicData uri="http://schemas.openxmlformats.org/drawingml/2006/table">
            <a:tbl>
              <a:tblPr>
                <a:tableStyleId>{3B4B98B0-60AC-42C2-AFA5-B58CD77FA1E5}</a:tableStyleId>
              </a:tblPr>
              <a:tblGrid>
                <a:gridCol w="1264747">
                  <a:extLst>
                    <a:ext uri="{9D8B030D-6E8A-4147-A177-3AD203B41FA5}">
                      <a16:colId xmlns:a16="http://schemas.microsoft.com/office/drawing/2014/main" val="4153989048"/>
                    </a:ext>
                  </a:extLst>
                </a:gridCol>
                <a:gridCol w="967501">
                  <a:extLst>
                    <a:ext uri="{9D8B030D-6E8A-4147-A177-3AD203B41FA5}">
                      <a16:colId xmlns:a16="http://schemas.microsoft.com/office/drawing/2014/main" val="4210351424"/>
                    </a:ext>
                  </a:extLst>
                </a:gridCol>
                <a:gridCol w="2808312">
                  <a:extLst>
                    <a:ext uri="{9D8B030D-6E8A-4147-A177-3AD203B41FA5}">
                      <a16:colId xmlns:a16="http://schemas.microsoft.com/office/drawing/2014/main" val="1304390718"/>
                    </a:ext>
                  </a:extLst>
                </a:gridCol>
                <a:gridCol w="1440160">
                  <a:extLst>
                    <a:ext uri="{9D8B030D-6E8A-4147-A177-3AD203B41FA5}">
                      <a16:colId xmlns:a16="http://schemas.microsoft.com/office/drawing/2014/main" val="2304892325"/>
                    </a:ext>
                  </a:extLst>
                </a:gridCol>
                <a:gridCol w="2088232">
                  <a:extLst>
                    <a:ext uri="{9D8B030D-6E8A-4147-A177-3AD203B41FA5}">
                      <a16:colId xmlns:a16="http://schemas.microsoft.com/office/drawing/2014/main" val="3205170503"/>
                    </a:ext>
                  </a:extLst>
                </a:gridCol>
                <a:gridCol w="936104">
                  <a:extLst>
                    <a:ext uri="{9D8B030D-6E8A-4147-A177-3AD203B41FA5}">
                      <a16:colId xmlns:a16="http://schemas.microsoft.com/office/drawing/2014/main" val="3424800246"/>
                    </a:ext>
                  </a:extLst>
                </a:gridCol>
                <a:gridCol w="1080120">
                  <a:extLst>
                    <a:ext uri="{9D8B030D-6E8A-4147-A177-3AD203B41FA5}">
                      <a16:colId xmlns:a16="http://schemas.microsoft.com/office/drawing/2014/main" val="203203440"/>
                    </a:ext>
                  </a:extLst>
                </a:gridCol>
              </a:tblGrid>
              <a:tr h="240838">
                <a:tc>
                  <a:txBody>
                    <a:bodyPr/>
                    <a:lstStyle/>
                    <a:p>
                      <a:pPr algn="l" fontAlgn="ctr"/>
                      <a:r>
                        <a:rPr lang="fi-FI" sz="1050" b="1" u="none" strike="noStrike" dirty="0">
                          <a:solidFill>
                            <a:sysClr val="windowText" lastClr="000000"/>
                          </a:solidFill>
                          <a:effectLst/>
                          <a:latin typeface="Rockwell" panose="02060603020205020403" pitchFamily="18" charset="0"/>
                        </a:rPr>
                        <a:t>Rahoitus:</a:t>
                      </a:r>
                      <a:endParaRPr lang="fi-FI" sz="1050" b="1" i="0" u="none" strike="noStrike" dirty="0">
                        <a:solidFill>
                          <a:sysClr val="windowText" lastClr="000000"/>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ysClr val="windowText" lastClr="000000"/>
                          </a:solidFill>
                          <a:effectLst/>
                          <a:latin typeface="Rockwell" panose="02060603020205020403" pitchFamily="18" charset="0"/>
                        </a:rPr>
                        <a:t>Rahoittaja:</a:t>
                      </a:r>
                      <a:endParaRPr lang="fi-FI" sz="1050" b="1" i="0" u="none" strike="noStrike">
                        <a:solidFill>
                          <a:sysClr val="windowText" lastClr="000000"/>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ysClr val="windowText" lastClr="000000"/>
                          </a:solidFill>
                          <a:effectLst/>
                          <a:latin typeface="Rockwell" panose="02060603020205020403" pitchFamily="18" charset="0"/>
                        </a:rPr>
                        <a:t>Tarkoitus:</a:t>
                      </a:r>
                      <a:endParaRPr lang="fi-FI" sz="1050" b="1" i="0" u="none" strike="noStrike">
                        <a:solidFill>
                          <a:sysClr val="windowText" lastClr="000000"/>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ysClr val="windowText" lastClr="000000"/>
                          </a:solidFill>
                          <a:effectLst/>
                          <a:latin typeface="Rockwell" panose="02060603020205020403" pitchFamily="18" charset="0"/>
                        </a:rPr>
                        <a:t>Määrä:</a:t>
                      </a:r>
                      <a:endParaRPr lang="fi-FI" sz="1050" b="1" i="0" u="none" strike="noStrike">
                        <a:solidFill>
                          <a:sysClr val="windowText" lastClr="000000"/>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ysClr val="windowText" lastClr="000000"/>
                          </a:solidFill>
                          <a:effectLst/>
                          <a:latin typeface="Rockwell" panose="02060603020205020403" pitchFamily="18" charset="0"/>
                        </a:rPr>
                        <a:t>Ehdot ja velvoitteet:</a:t>
                      </a:r>
                      <a:endParaRPr lang="fi-FI" sz="1050" b="1" i="0" u="none" strike="noStrike">
                        <a:solidFill>
                          <a:sysClr val="windowText" lastClr="000000"/>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ysClr val="windowText" lastClr="000000"/>
                          </a:solidFill>
                          <a:effectLst/>
                          <a:latin typeface="Rockwell" panose="02060603020205020403" pitchFamily="18" charset="0"/>
                        </a:rPr>
                        <a:t>Hakuaika:</a:t>
                      </a:r>
                      <a:endParaRPr lang="fi-FI" sz="1050" b="1" i="0" u="none" strike="noStrike">
                        <a:solidFill>
                          <a:sysClr val="windowText" lastClr="000000"/>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ysClr val="windowText" lastClr="000000"/>
                          </a:solidFill>
                          <a:effectLst/>
                          <a:latin typeface="Rockwell" panose="02060603020205020403" pitchFamily="18" charset="0"/>
                        </a:rPr>
                        <a:t>Muuta:</a:t>
                      </a:r>
                      <a:endParaRPr lang="fi-FI" sz="1050" b="1" i="0" u="none" strike="noStrike" dirty="0">
                        <a:solidFill>
                          <a:sysClr val="windowText" lastClr="000000"/>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879417"/>
                  </a:ext>
                </a:extLst>
              </a:tr>
              <a:tr h="1487354">
                <a:tc>
                  <a:txBody>
                    <a:bodyPr/>
                    <a:lstStyle/>
                    <a:p>
                      <a:pPr algn="ctr" fontAlgn="ctr"/>
                      <a:r>
                        <a:rPr lang="fi-FI" sz="800" b="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[Kuntien ilmastoratkaisut ohjelma 2018-2023] Kuntien ilmasto- ja kiertotalous hankkeet -avustus</a:t>
                      </a:r>
                      <a:endParaRPr lang="fi-FI" sz="800" b="1"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Ympäristöministeriö</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Kuntien ilmasto- ja kiertotalousjohtamisen kehitys / Kuntien ja yritysten välinen ilmasto- ja kiertotalousyhteistyö / Kuntalaisten ilmasto- ja kiertotaloustoimien vauhdittaminen / Energia- ja materiaalitehokkuuden lisääminen / Hiilipäästölaskennat firmoille / Energiakatselmukset / Kiertotalous julkisissa hankinnoissa; ”kiertotaloushautomot”; luontopohjaiset ratkaisut ja ravinteiden kierto sekä hyötykäyttö; yhteiskäyttö, korjaaminen ja uudelleenkäyttö;  kierrätys, lajittelu ja kestävät logistiikkaketjut sekä näihin liittyvät palvelukonseptit / hankkeille, jotka tähtäävät kasvihuonekaasupäästöjen vähentämiseen sekä luonnonvarojen käytön vähentämiseen ja kestävän käytön edistämiseen</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70% / 70 000€</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Hakijana ja saajana voi olla: kunta, kuntayhtymä, seutukunta, maakunnan liitto tai näiden enemmistöomisteinen yhtiö. ||| Kulkuneuvojen, tavaroiden tai laitteiden hankinnat tai vuokraukset voivat kattaa enintään 10 % hankkeen kokonaiskustannuksista. Näiden kustannusten on oltava hankkeen toteuttamisen kannalta välttämättömiä, ja kustannukset ovat avustuskelpoisia vain hankkeen keston ajalta.  ||| Hankkeessa työskentelevien henkilöiden työnteon kannalta välttämättömien laitteiden ja tavaroiden kustannukset hyväksytään yleiskustannuksina.</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14.04.2022 mennessä</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Arvioinnissa lisäpisteitä, mikäli hankkeessa yhdistyvät kiertotalous ja ilmastotyö [ https://ym.fi/-/hakuilmoitus-kuntien-ilmasto-ja-kiertotaloushankkeet-avustushaku-1 ]</a:t>
                      </a:r>
                      <a:endParaRPr lang="fi-FI" sz="500" b="0" i="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80537832"/>
                  </a:ext>
                </a:extLst>
              </a:tr>
              <a:tr h="688043">
                <a:tc>
                  <a:txBody>
                    <a:bodyPr/>
                    <a:lstStyle/>
                    <a:p>
                      <a:pPr algn="ctr" fontAlgn="ctr"/>
                      <a:r>
                        <a:rPr lang="fi-FI" sz="800" b="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Energiatuet</a:t>
                      </a:r>
                      <a:endParaRPr lang="fi-FI" sz="800" b="1"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Työ- ja elinkeinoministeriö / Business Finland</a:t>
                      </a:r>
                      <a:endParaRPr lang="fi-FI" sz="700" b="0" i="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Edistää uusien ja innovatiivisten ratkaisujen kehittämistä energiajärjestelmän muuttamiseksi vähähiiliseksi pitkällä aikavälillä. Käyttökohteita esim.: Energiansäästöön ja -tehokkuuteen liittyvien investointien tekoon tai edistämään uusien teknologioiden käyttöönottoa. Kattavat myös erilaiset katselmukset.</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Tuella on oltava merkittävä vaikutus hankkeen käynnistymiseen. Hakija: Yritysten ja yhteisöjen investointi- ja katselmushankkeisiin</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hlinkClick r:id="rId5">
                            <a:extLst>
                              <a:ext uri="{A12FA001-AC4F-418D-AE19-62706E023703}">
                                <ahyp:hlinkClr xmlns:ahyp="http://schemas.microsoft.com/office/drawing/2018/hyperlinkcolor" val="tx"/>
                              </a:ext>
                            </a:extLst>
                          </a:hlinkClick>
                        </a:rPr>
                        <a:t>https://www.businessfinland.fi/suomalaisille-asiakkaille/palvelut/rahoitus/energiatuki</a:t>
                      </a:r>
                      <a:r>
                        <a:rPr lang="fi-FI" sz="600" b="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p>
                    <a:p>
                      <a:pPr algn="l" fontAlgn="ctr"/>
                      <a:endParaRPr lang="fi-FI" sz="600" b="0" i="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p>
                      <a:pPr algn="l" fontAlgn="ctr"/>
                      <a:r>
                        <a:rPr lang="fi-FI" sz="600" b="0" i="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hlinkClick r:id="rId6"/>
                        </a:rPr>
                        <a:t>https://www.ely-keskus.fi/energiatuki1</a:t>
                      </a:r>
                      <a:r>
                        <a:rPr lang="fi-FI" sz="600" b="0" i="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39257641"/>
                  </a:ext>
                </a:extLst>
              </a:tr>
              <a:tr h="1400189">
                <a:tc>
                  <a:txBody>
                    <a:bodyPr/>
                    <a:lstStyle/>
                    <a:p>
                      <a:pPr algn="ctr" fontAlgn="ctr"/>
                      <a:r>
                        <a:rPr lang="fi-FI" sz="800" b="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De minimis -tuki</a:t>
                      </a:r>
                      <a:endParaRPr lang="fi-FI" sz="800" b="1"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Esim. Finnvera, Tekes ja ELY-keskukset</a:t>
                      </a:r>
                      <a:endParaRPr lang="fi-FI" sz="700" b="0" i="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Yhtä yritystä kohden korkeintaan 200 000 € kolmen verovuoden aikana, mutta summan ylittyessäkin tuen myöntämiselle on mahdollisuus "ryhmäpoikkeusasetuksen" nojalla</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Tuettavan yrityksen toimiala on ratkaiseva tekijä tuen pienemmän rajan sekä myöntämättä jättämisen yhteyksissä. Toimijalta tulee varmistaa kirjallisesti paljonko toimija on saanut eri viranomaisilta de minimis -tukea (kuluva verovuosi ja kaksi edellistä). Tukipäätökseen kirjattava, että kyse on "de minimis -tuesta", jotta jatkossa toimija osaa kertoa siitä muille viranomaisille myöhemmin asiasta kysyttäessä. Tukipäätös tietoineen ja </a:t>
                      </a:r>
                      <a:r>
                        <a:rPr lang="fi-FI" sz="700" b="0" u="none" strike="noStrike" dirty="0" err="1">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asikirjoineen</a:t>
                      </a: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on tallennettava ja säilytettävä 10 vuoden ajan.</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700" b="0" i="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Lisätietoja: https://www.suomi.fi/yritykselle/yrityksen-rahoitus-ja-tuet/rahoituksen-suunnittelu </a:t>
                      </a:r>
                      <a:endParaRPr lang="fi-FI" sz="5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2701293"/>
                  </a:ext>
                </a:extLst>
              </a:tr>
              <a:tr h="792088">
                <a:tc>
                  <a:txBody>
                    <a:bodyPr/>
                    <a:lstStyle/>
                    <a:p>
                      <a:pPr algn="ctr" fontAlgn="ctr"/>
                      <a:r>
                        <a:rPr lang="fi-FI" sz="800" b="1"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Energia-avustus: Asuinrakennusten energiatehokkuuden korjaushankkeet</a:t>
                      </a:r>
                      <a:endParaRPr lang="fi-FI" sz="800" b="1" i="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ARA</a:t>
                      </a:r>
                      <a:endParaRPr lang="fi-FI" sz="700" b="0" i="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Asuinrakennusten energiatehokkuutta parantaville korjaushankkeille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Enintään 50 % energiatehokkuutta parantavista, avustettavaksi hyväksytyistä kustannuksista per asunta. Avustus on enimmillään 4 000 - 6 000 €/asunto</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Hakija: Asuinrakennuksen omistaja</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v. 2020 -2022. Hakemuksen käsittelyaika: noin 4 kk</a:t>
                      </a:r>
                      <a:endParaRPr lang="fi-FI" sz="700" b="0" i="0" u="none"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sng"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hlinkClick r:id="rId7">
                            <a:extLst>
                              <a:ext uri="{A12FA001-AC4F-418D-AE19-62706E023703}">
                                <ahyp:hlinkClr xmlns:ahyp="http://schemas.microsoft.com/office/drawing/2018/hyperlinkcolor" val="tx"/>
                              </a:ext>
                            </a:extLst>
                          </a:hlinkClick>
                        </a:rPr>
                        <a:t>https://www.ara.fi/fi-FI/Lainat_ja_avustukset/Energiaavustus/Henkiloasiakkaat</a:t>
                      </a:r>
                      <a:endParaRPr lang="fi-FI" sz="600" b="0" i="0" u="sng" strike="noStrike">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51285950"/>
                  </a:ext>
                </a:extLst>
              </a:tr>
              <a:tr h="764919">
                <a:tc>
                  <a:txBody>
                    <a:bodyPr/>
                    <a:lstStyle/>
                    <a:p>
                      <a:pPr algn="ctr" fontAlgn="ctr"/>
                      <a:r>
                        <a:rPr lang="fi-FI" sz="800" b="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Energiatuki täsmäkatselmukselle</a:t>
                      </a:r>
                      <a:endParaRPr lang="fi-FI" sz="800" b="1"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16.8.2021–15.8.2022. Maksatushakemus Business Finlandille 4 kk katselmuksen valmistumisesta</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hlinkClick r:id="rId8">
                            <a:extLst>
                              <a:ext uri="{A12FA001-AC4F-418D-AE19-62706E023703}">
                                <ahyp:hlinkClr xmlns:ahyp="http://schemas.microsoft.com/office/drawing/2018/hyperlinkcolor" val="tx"/>
                              </a:ext>
                            </a:extLst>
                          </a:hlinkClick>
                        </a:rPr>
                        <a:t>https://www.motiva.fi/ratkaisut/energiakatselmustoiminta/tem_n_tukemat_energiakatselmukset/energiakatselmusmallit/tasmakatselmus</a:t>
                      </a:r>
                      <a:endParaRPr lang="fi-FI" sz="600" b="0" i="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36030778"/>
                  </a:ext>
                </a:extLst>
              </a:tr>
            </a:tbl>
          </a:graphicData>
        </a:graphic>
      </p:graphicFrame>
      <p:sp>
        <p:nvSpPr>
          <p:cNvPr id="10" name="TextBox 9">
            <a:extLst>
              <a:ext uri="{FF2B5EF4-FFF2-40B4-BE49-F238E27FC236}">
                <a16:creationId xmlns:a16="http://schemas.microsoft.com/office/drawing/2014/main" id="{859A67E4-649C-491B-AAF4-36C160EA4280}"/>
              </a:ext>
            </a:extLst>
          </p:cNvPr>
          <p:cNvSpPr txBox="1"/>
          <p:nvPr/>
        </p:nvSpPr>
        <p:spPr>
          <a:xfrm rot="16200000">
            <a:off x="-3054793" y="3244334"/>
            <a:ext cx="6714414" cy="369332"/>
          </a:xfrm>
          <a:prstGeom prst="rect">
            <a:avLst/>
          </a:prstGeom>
          <a:noFill/>
        </p:spPr>
        <p:txBody>
          <a:bodyPr wrap="square">
            <a:spAutoFit/>
          </a:bodyPr>
          <a:lstStyle/>
          <a:p>
            <a:r>
              <a:rPr lang="fi-FI" sz="1800" b="1" u="sng"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tukirahoitusvaihtoehtoja ja -hyvityksiä</a:t>
            </a:r>
          </a:p>
        </p:txBody>
      </p:sp>
      <p:grpSp>
        <p:nvGrpSpPr>
          <p:cNvPr id="5" name="Group 4">
            <a:extLst>
              <a:ext uri="{FF2B5EF4-FFF2-40B4-BE49-F238E27FC236}">
                <a16:creationId xmlns:a16="http://schemas.microsoft.com/office/drawing/2014/main" id="{F764E4D0-C189-41B3-83DC-BD2E675B1B4F}"/>
              </a:ext>
            </a:extLst>
          </p:cNvPr>
          <p:cNvGrpSpPr/>
          <p:nvPr/>
        </p:nvGrpSpPr>
        <p:grpSpPr>
          <a:xfrm>
            <a:off x="11639028" y="149593"/>
            <a:ext cx="321701" cy="1185383"/>
            <a:chOff x="8456239" y="107576"/>
            <a:chExt cx="321701" cy="1185383"/>
          </a:xfrm>
        </p:grpSpPr>
        <p:sp>
          <p:nvSpPr>
            <p:cNvPr id="7" name="Rectangle: Rounded Corners 6">
              <a:extLst>
                <a:ext uri="{FF2B5EF4-FFF2-40B4-BE49-F238E27FC236}">
                  <a16:creationId xmlns:a16="http://schemas.microsoft.com/office/drawing/2014/main" id="{586AA999-23EA-419A-8F33-5B1AB52A7E7B}"/>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For Sale with solid fill">
              <a:hlinkClick r:id="rId9" action="ppaction://hlinksldjump"/>
              <a:extLst>
                <a:ext uri="{FF2B5EF4-FFF2-40B4-BE49-F238E27FC236}">
                  <a16:creationId xmlns:a16="http://schemas.microsoft.com/office/drawing/2014/main" id="{999B49C9-2AC7-4074-AB46-FB9DF11621AE}"/>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456239" y="525689"/>
              <a:ext cx="314419" cy="313241"/>
            </a:xfrm>
            <a:prstGeom prst="rect">
              <a:avLst/>
            </a:prstGeom>
          </p:spPr>
        </p:pic>
        <p:pic>
          <p:nvPicPr>
            <p:cNvPr id="9" name="Graphic 8" descr="Back with solid fill">
              <a:hlinkClick r:id="rId12" action="ppaction://hlinksldjump"/>
              <a:extLst>
                <a:ext uri="{FF2B5EF4-FFF2-40B4-BE49-F238E27FC236}">
                  <a16:creationId xmlns:a16="http://schemas.microsoft.com/office/drawing/2014/main" id="{E5A4A9E8-BD1D-43FF-9B62-96B7BD7F8940}"/>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463521" y="916095"/>
              <a:ext cx="314419" cy="313242"/>
            </a:xfrm>
            <a:prstGeom prst="rect">
              <a:avLst/>
            </a:prstGeom>
          </p:spPr>
        </p:pic>
        <p:pic>
          <p:nvPicPr>
            <p:cNvPr id="11" name="Graphic 10" descr="Back with solid fill">
              <a:hlinkClick r:id="rId15" action="ppaction://hlinksldjump"/>
              <a:extLst>
                <a:ext uri="{FF2B5EF4-FFF2-40B4-BE49-F238E27FC236}">
                  <a16:creationId xmlns:a16="http://schemas.microsoft.com/office/drawing/2014/main" id="{09D596AF-20EC-4E6D-9D66-875BA867A9F0}"/>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23185207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3F12D4A4-03CB-4D00-A1E6-E71DFB88DF4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3" name="Object 12" hidden="1">
                        <a:extLst>
                          <a:ext uri="{FF2B5EF4-FFF2-40B4-BE49-F238E27FC236}">
                            <a16:creationId xmlns:a16="http://schemas.microsoft.com/office/drawing/2014/main" id="{3F12D4A4-03CB-4D00-A1E6-E71DFB88DF4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aphicFrame>
        <p:nvGraphicFramePr>
          <p:cNvPr id="6" name="Table 5">
            <a:extLst>
              <a:ext uri="{FF2B5EF4-FFF2-40B4-BE49-F238E27FC236}">
                <a16:creationId xmlns:a16="http://schemas.microsoft.com/office/drawing/2014/main" id="{AA27E3AC-3516-4E80-9FBB-45C449C00772}"/>
              </a:ext>
            </a:extLst>
          </p:cNvPr>
          <p:cNvGraphicFramePr>
            <a:graphicFrameLocks noGrp="1"/>
          </p:cNvGraphicFramePr>
          <p:nvPr>
            <p:extLst>
              <p:ext uri="{D42A27DB-BD31-4B8C-83A1-F6EECF244321}">
                <p14:modId xmlns:p14="http://schemas.microsoft.com/office/powerpoint/2010/main" val="610038881"/>
              </p:ext>
            </p:extLst>
          </p:nvPr>
        </p:nvGraphicFramePr>
        <p:xfrm>
          <a:off x="765820" y="620688"/>
          <a:ext cx="10729191" cy="4211314"/>
        </p:xfrm>
        <a:graphic>
          <a:graphicData uri="http://schemas.openxmlformats.org/drawingml/2006/table">
            <a:tbl>
              <a:tblPr>
                <a:tableStyleId>{3B4B98B0-60AC-42C2-AFA5-B58CD77FA1E5}</a:tableStyleId>
              </a:tblPr>
              <a:tblGrid>
                <a:gridCol w="1728192">
                  <a:extLst>
                    <a:ext uri="{9D8B030D-6E8A-4147-A177-3AD203B41FA5}">
                      <a16:colId xmlns:a16="http://schemas.microsoft.com/office/drawing/2014/main" val="4153989048"/>
                    </a:ext>
                  </a:extLst>
                </a:gridCol>
                <a:gridCol w="1224136">
                  <a:extLst>
                    <a:ext uri="{9D8B030D-6E8A-4147-A177-3AD203B41FA5}">
                      <a16:colId xmlns:a16="http://schemas.microsoft.com/office/drawing/2014/main" val="4210351424"/>
                    </a:ext>
                  </a:extLst>
                </a:gridCol>
                <a:gridCol w="2232248">
                  <a:extLst>
                    <a:ext uri="{9D8B030D-6E8A-4147-A177-3AD203B41FA5}">
                      <a16:colId xmlns:a16="http://schemas.microsoft.com/office/drawing/2014/main" val="1304390718"/>
                    </a:ext>
                  </a:extLst>
                </a:gridCol>
                <a:gridCol w="1144845">
                  <a:extLst>
                    <a:ext uri="{9D8B030D-6E8A-4147-A177-3AD203B41FA5}">
                      <a16:colId xmlns:a16="http://schemas.microsoft.com/office/drawing/2014/main" val="2304892325"/>
                    </a:ext>
                  </a:extLst>
                </a:gridCol>
                <a:gridCol w="1080120">
                  <a:extLst>
                    <a:ext uri="{9D8B030D-6E8A-4147-A177-3AD203B41FA5}">
                      <a16:colId xmlns:a16="http://schemas.microsoft.com/office/drawing/2014/main" val="3205170503"/>
                    </a:ext>
                  </a:extLst>
                </a:gridCol>
                <a:gridCol w="2088232">
                  <a:extLst>
                    <a:ext uri="{9D8B030D-6E8A-4147-A177-3AD203B41FA5}">
                      <a16:colId xmlns:a16="http://schemas.microsoft.com/office/drawing/2014/main" val="3424800246"/>
                    </a:ext>
                  </a:extLst>
                </a:gridCol>
                <a:gridCol w="1231418">
                  <a:extLst>
                    <a:ext uri="{9D8B030D-6E8A-4147-A177-3AD203B41FA5}">
                      <a16:colId xmlns:a16="http://schemas.microsoft.com/office/drawing/2014/main" val="203203440"/>
                    </a:ext>
                  </a:extLst>
                </a:gridCol>
              </a:tblGrid>
              <a:tr h="288032">
                <a:tc>
                  <a:txBody>
                    <a:bodyPr/>
                    <a:lstStyle/>
                    <a:p>
                      <a:pPr algn="l" fontAlgn="ctr"/>
                      <a:r>
                        <a:rPr lang="fi-FI" sz="1050" b="1" u="none" strike="noStrike" dirty="0">
                          <a:solidFill>
                            <a:schemeClr val="tx2"/>
                          </a:solidFill>
                          <a:effectLst/>
                          <a:latin typeface="Rockwell" panose="02060603020205020403" pitchFamily="18" charset="0"/>
                        </a:rPr>
                        <a:t>Rahoitus: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chemeClr val="tx2"/>
                          </a:solidFill>
                          <a:effectLst/>
                          <a:latin typeface="Rockwell" panose="02060603020205020403" pitchFamily="18" charset="0"/>
                        </a:rPr>
                        <a:t>Rahoittaja:</a:t>
                      </a:r>
                      <a:endParaRPr lang="fi-FI" sz="1050" b="1" i="0" u="none" strike="noStrike">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Tarkoitus: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chemeClr val="tx2"/>
                          </a:solidFill>
                          <a:effectLst/>
                          <a:latin typeface="Rockwell" panose="02060603020205020403" pitchFamily="18" charset="0"/>
                        </a:rPr>
                        <a:t>Määrä:</a:t>
                      </a:r>
                      <a:endParaRPr lang="fi-FI" sz="1050" b="1" i="0" u="none" strike="noStrike">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chemeClr val="tx2"/>
                          </a:solidFill>
                          <a:effectLst/>
                          <a:latin typeface="Rockwell" panose="02060603020205020403" pitchFamily="18" charset="0"/>
                        </a:rPr>
                        <a:t>Ehdot ja velvoitteet:</a:t>
                      </a:r>
                      <a:endParaRPr lang="fi-FI" sz="1050" b="1" i="0" u="none" strike="noStrike">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Hakuaika: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Muuta: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879417"/>
                  </a:ext>
                </a:extLst>
              </a:tr>
              <a:tr h="442286">
                <a:tc>
                  <a:txBody>
                    <a:bodyPr/>
                    <a:lstStyle/>
                    <a:p>
                      <a:pPr algn="ctr" fontAlgn="ctr"/>
                      <a:r>
                        <a:rPr lang="fi-FI" sz="8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Biotalouden rahoituslähteet</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Rahoitusta yrityksille ja yleishyödyllisiin hankkeisiin.  Uutisia ja neuvontapalveluja.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hlinkClick r:id="rId5">
                            <a:extLst>
                              <a:ext uri="{A12FA001-AC4F-418D-AE19-62706E023703}">
                                <ahyp:hlinkClr xmlns:ahyp="http://schemas.microsoft.com/office/drawing/2018/hyperlinkcolor" val="tx"/>
                              </a:ext>
                            </a:extLst>
                          </a:hlinkClick>
                        </a:rPr>
                        <a:t>https://www.biotalous.fi/biotalouden-rahoituslahteet/</a:t>
                      </a:r>
                      <a:endParaRPr lang="fi-FI" sz="5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30944015"/>
                  </a:ext>
                </a:extLst>
              </a:tr>
              <a:tr h="364206">
                <a:tc>
                  <a:txBody>
                    <a:bodyPr/>
                    <a:lstStyle/>
                    <a:p>
                      <a:pPr algn="ctr" fontAlgn="ctr"/>
                      <a:r>
                        <a:rPr lang="fi-FI" sz="8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Energia- ja kiertotaloustuet yrityksille</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hlinkClick r:id="rId6">
                            <a:extLst>
                              <a:ext uri="{A12FA001-AC4F-418D-AE19-62706E023703}">
                                <ahyp:hlinkClr xmlns:ahyp="http://schemas.microsoft.com/office/drawing/2018/hyperlinkcolor" val="tx"/>
                              </a:ext>
                            </a:extLst>
                          </a:hlinkClick>
                        </a:rPr>
                        <a:t>https://energiayrittajyys.fi/?q=content/energia-ja-kiertotaloustuet-yrityksille</a:t>
                      </a:r>
                      <a:endParaRPr lang="fi-FI" sz="5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76647503"/>
                  </a:ext>
                </a:extLst>
              </a:tr>
              <a:tr h="887112">
                <a:tc>
                  <a:txBody>
                    <a:bodyPr/>
                    <a:lstStyle/>
                    <a:p>
                      <a:pPr algn="ctr" fontAlgn="ctr"/>
                      <a:r>
                        <a:rPr lang="fi-FI" sz="800" b="1"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Kaikki haussa olevat vesiteemaiset rahoitukset (mm. Leader rahoitus, Vesiosaamisen kasvu ja kansainvälistyminen -ohjelma sekä Maaseuturahasto)</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Vaikuta vesiin: Rahoituskalenteri</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a:solidFill>
                            <a:srgbClr val="0563C1"/>
                          </a:solidFill>
                          <a:effectLst/>
                          <a:latin typeface="Lato" panose="020F0502020204030203" pitchFamily="34" charset="0"/>
                          <a:ea typeface="Lato" panose="020F0502020204030203" pitchFamily="34" charset="0"/>
                          <a:cs typeface="Lato" panose="020F0502020204030203" pitchFamily="34" charset="0"/>
                          <a:hlinkClick r:id="rId7"/>
                        </a:rPr>
                        <a:t>https://rahatpintaan.fi/rahoituskalenteri/?teema=kaikki_teemat</a:t>
                      </a:r>
                      <a:endParaRPr lang="fi-FI" sz="500" b="0" i="0" u="sng" strike="noStrike">
                        <a:solidFill>
                          <a:srgbClr val="0563C1"/>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96683016"/>
                  </a:ext>
                </a:extLst>
              </a:tr>
              <a:tr h="814283">
                <a:tc>
                  <a:txBody>
                    <a:bodyPr/>
                    <a:lstStyle/>
                    <a:p>
                      <a:pPr algn="ctr" fontAlgn="ctr"/>
                      <a:r>
                        <a:rPr lang="fi-FI" sz="800" b="1"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Ravinteiden kierrätyksen kokeiluohjelma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ELY-keskus</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Ravinteiden kierrätyksen kokeiluohjelmasta on haettavissa tukea ravinteiden kierron TKI-hankkeisiin</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  -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Tutkimus-, kehittämis- ja innovaatiohankkeiden osalta hakuaika päättymässä --&gt; 29.04.2022</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1"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Lisätietoja: </a:t>
                      </a:r>
                      <a:r>
                        <a:rPr lang="fi-FI" sz="500" b="0" i="0" u="none" strike="noStrike">
                          <a:solidFill>
                            <a:srgbClr val="000000"/>
                          </a:solidFill>
                          <a:effectLst/>
                          <a:latin typeface="Lato" panose="020F0502020204030203" pitchFamily="34" charset="0"/>
                          <a:ea typeface="Lato" panose="020F0502020204030203" pitchFamily="34" charset="0"/>
                          <a:cs typeface="Lato" panose="020F0502020204030203" pitchFamily="34" charset="0"/>
                        </a:rPr>
                        <a:t>Anja Norja anja.norja@ely-keskus.fi, puh. 0295 027 587 ja ravinteiden kierrätyksen kokeiluohjelmasta (ely-keskus.fi)</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97313690"/>
                  </a:ext>
                </a:extLst>
              </a:tr>
              <a:tr h="1008112">
                <a:tc>
                  <a:txBody>
                    <a:bodyPr/>
                    <a:lstStyle/>
                    <a:p>
                      <a:pPr algn="ctr" fontAlgn="ctr"/>
                      <a:r>
                        <a:rPr lang="fi-FI" sz="800" b="1"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Valtioneuvoston asetus TEM/2022/31</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Valtio (Energiavirasto jatkaa valtionapuviranomaisena)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Valtioneuvoston asetus sähköisen liikenteen, biokaasun ja uusiutuvan vedyn liikennekäytön infrastruktuurituesta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Yhteensä 13,2 milj. € [3 v. siirtomääräraha]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Tuki myönnettäisiin edelleen tarjouskilpailun perusteella.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2022–2025</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none" strike="noStrike" dirty="0">
                          <a:solidFill>
                            <a:srgbClr val="000000"/>
                          </a:solidFill>
                          <a:effectLst/>
                          <a:latin typeface="Lato" panose="020F0502020204030203" pitchFamily="34" charset="0"/>
                          <a:ea typeface="Lato" panose="020F0502020204030203" pitchFamily="34" charset="0"/>
                          <a:cs typeface="Lato" panose="020F0502020204030203" pitchFamily="34" charset="0"/>
                        </a:rPr>
                        <a:t>Lisätietoja: https://vm.fi/-/1410877/asetus-infrastruktuurituesta-edistaa-sahko-kaasu-ja-vetyajoneuvojen-lataus-ja-tankkausverkon-laajentamista-suomessa   |||   Lisätietoja: https://tem.fi/paatos?decisionId=0900908f8079dd21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47040924"/>
                  </a:ext>
                </a:extLst>
              </a:tr>
              <a:tr h="372433">
                <a:tc>
                  <a:txBody>
                    <a:bodyPr/>
                    <a:lstStyle/>
                    <a:p>
                      <a:pPr algn="ctr" fontAlgn="ctr"/>
                      <a:r>
                        <a:rPr lang="fi-FI" sz="800" b="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Syväselvitykset 2022</a:t>
                      </a:r>
                      <a:endParaRPr lang="fi-FI" sz="800" b="1"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hlinkClick r:id="rId8">
                            <a:extLst>
                              <a:ext uri="{A12FA001-AC4F-418D-AE19-62706E023703}">
                                <ahyp:hlinkClr xmlns:ahyp="http://schemas.microsoft.com/office/drawing/2018/hyperlinkcolor" val="tx"/>
                              </a:ext>
                            </a:extLst>
                          </a:hlinkClick>
                        </a:rPr>
                        <a:t>https://www.motiva.fi/ratkaisut/energiakatselmustoiminta/syvaselvitykset</a:t>
                      </a:r>
                      <a:endParaRPr lang="fi-FI" sz="500" b="0" i="0" u="sng"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38653967"/>
                  </a:ext>
                </a:extLst>
              </a:tr>
            </a:tbl>
          </a:graphicData>
        </a:graphic>
      </p:graphicFrame>
      <p:sp>
        <p:nvSpPr>
          <p:cNvPr id="5" name="TextBox 4">
            <a:extLst>
              <a:ext uri="{FF2B5EF4-FFF2-40B4-BE49-F238E27FC236}">
                <a16:creationId xmlns:a16="http://schemas.microsoft.com/office/drawing/2014/main" id="{71F25B30-7AB8-413A-8FD5-80444A61487F}"/>
              </a:ext>
            </a:extLst>
          </p:cNvPr>
          <p:cNvSpPr txBox="1"/>
          <p:nvPr/>
        </p:nvSpPr>
        <p:spPr>
          <a:xfrm rot="16200000">
            <a:off x="-3054793" y="3244334"/>
            <a:ext cx="6714414" cy="369332"/>
          </a:xfrm>
          <a:prstGeom prst="rect">
            <a:avLst/>
          </a:prstGeom>
          <a:noFill/>
        </p:spPr>
        <p:txBody>
          <a:bodyPr wrap="square">
            <a:spAutoFit/>
          </a:bodyPr>
          <a:lstStyle/>
          <a:p>
            <a:r>
              <a:rPr lang="fi-FI" sz="1800" b="1" u="sng"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tukirahoitusvaihtoehtoja ja -hyvityksiä</a:t>
            </a:r>
          </a:p>
        </p:txBody>
      </p:sp>
      <p:grpSp>
        <p:nvGrpSpPr>
          <p:cNvPr id="7" name="Group 6">
            <a:extLst>
              <a:ext uri="{FF2B5EF4-FFF2-40B4-BE49-F238E27FC236}">
                <a16:creationId xmlns:a16="http://schemas.microsoft.com/office/drawing/2014/main" id="{034FE5E2-9F07-4949-B73A-0F3921DE893D}"/>
              </a:ext>
            </a:extLst>
          </p:cNvPr>
          <p:cNvGrpSpPr/>
          <p:nvPr/>
        </p:nvGrpSpPr>
        <p:grpSpPr>
          <a:xfrm>
            <a:off x="11639028" y="149593"/>
            <a:ext cx="321701" cy="1185383"/>
            <a:chOff x="8456239" y="107576"/>
            <a:chExt cx="321701" cy="1185383"/>
          </a:xfrm>
        </p:grpSpPr>
        <p:sp>
          <p:nvSpPr>
            <p:cNvPr id="8" name="Rectangle: Rounded Corners 7">
              <a:extLst>
                <a:ext uri="{FF2B5EF4-FFF2-40B4-BE49-F238E27FC236}">
                  <a16:creationId xmlns:a16="http://schemas.microsoft.com/office/drawing/2014/main" id="{F9186D6C-4591-4239-B630-FFDEB67D8915}"/>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9" name="Graphic 8" descr="For Sale with solid fill">
              <a:hlinkClick r:id="rId9" action="ppaction://hlinksldjump"/>
              <a:extLst>
                <a:ext uri="{FF2B5EF4-FFF2-40B4-BE49-F238E27FC236}">
                  <a16:creationId xmlns:a16="http://schemas.microsoft.com/office/drawing/2014/main" id="{0CA1EFD8-AA24-4460-81CE-F9CB1C9522CD}"/>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456239" y="525689"/>
              <a:ext cx="314419" cy="313241"/>
            </a:xfrm>
            <a:prstGeom prst="rect">
              <a:avLst/>
            </a:prstGeom>
          </p:spPr>
        </p:pic>
        <p:pic>
          <p:nvPicPr>
            <p:cNvPr id="10" name="Graphic 9" descr="Back with solid fill">
              <a:hlinkClick r:id="rId12" action="ppaction://hlinksldjump"/>
              <a:extLst>
                <a:ext uri="{FF2B5EF4-FFF2-40B4-BE49-F238E27FC236}">
                  <a16:creationId xmlns:a16="http://schemas.microsoft.com/office/drawing/2014/main" id="{779861A6-2F0A-41C7-89CA-47D65F8117FF}"/>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463521" y="916095"/>
              <a:ext cx="314419" cy="313242"/>
            </a:xfrm>
            <a:prstGeom prst="rect">
              <a:avLst/>
            </a:prstGeom>
          </p:spPr>
        </p:pic>
        <p:pic>
          <p:nvPicPr>
            <p:cNvPr id="11" name="Graphic 10" descr="Back with solid fill">
              <a:hlinkClick r:id="rId15" action="ppaction://hlinksldjump"/>
              <a:extLst>
                <a:ext uri="{FF2B5EF4-FFF2-40B4-BE49-F238E27FC236}">
                  <a16:creationId xmlns:a16="http://schemas.microsoft.com/office/drawing/2014/main" id="{EBF1B812-C2B0-4AAE-A164-4012E2350D2B}"/>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463521" y="152400"/>
              <a:ext cx="314419" cy="313241"/>
            </a:xfrm>
            <a:prstGeom prst="rect">
              <a:avLst/>
            </a:prstGeom>
          </p:spPr>
        </p:pic>
      </p:grpSp>
      <p:graphicFrame>
        <p:nvGraphicFramePr>
          <p:cNvPr id="12" name="Table 11">
            <a:extLst>
              <a:ext uri="{FF2B5EF4-FFF2-40B4-BE49-F238E27FC236}">
                <a16:creationId xmlns:a16="http://schemas.microsoft.com/office/drawing/2014/main" id="{4BF0FE9E-D9D2-4817-8F53-24F96968812C}"/>
              </a:ext>
            </a:extLst>
          </p:cNvPr>
          <p:cNvGraphicFramePr>
            <a:graphicFrameLocks noGrp="1"/>
          </p:cNvGraphicFramePr>
          <p:nvPr>
            <p:extLst>
              <p:ext uri="{D42A27DB-BD31-4B8C-83A1-F6EECF244321}">
                <p14:modId xmlns:p14="http://schemas.microsoft.com/office/powerpoint/2010/main" val="736669947"/>
              </p:ext>
            </p:extLst>
          </p:nvPr>
        </p:nvGraphicFramePr>
        <p:xfrm>
          <a:off x="782960" y="4797152"/>
          <a:ext cx="10729191" cy="1489732"/>
        </p:xfrm>
        <a:graphic>
          <a:graphicData uri="http://schemas.openxmlformats.org/drawingml/2006/table">
            <a:tbl>
              <a:tblPr>
                <a:tableStyleId>{3B4B98B0-60AC-42C2-AFA5-B58CD77FA1E5}</a:tableStyleId>
              </a:tblPr>
              <a:tblGrid>
                <a:gridCol w="1711052">
                  <a:extLst>
                    <a:ext uri="{9D8B030D-6E8A-4147-A177-3AD203B41FA5}">
                      <a16:colId xmlns:a16="http://schemas.microsoft.com/office/drawing/2014/main" val="4153989048"/>
                    </a:ext>
                  </a:extLst>
                </a:gridCol>
                <a:gridCol w="1224136">
                  <a:extLst>
                    <a:ext uri="{9D8B030D-6E8A-4147-A177-3AD203B41FA5}">
                      <a16:colId xmlns:a16="http://schemas.microsoft.com/office/drawing/2014/main" val="4210351424"/>
                    </a:ext>
                  </a:extLst>
                </a:gridCol>
                <a:gridCol w="2232248">
                  <a:extLst>
                    <a:ext uri="{9D8B030D-6E8A-4147-A177-3AD203B41FA5}">
                      <a16:colId xmlns:a16="http://schemas.microsoft.com/office/drawing/2014/main" val="1304390718"/>
                    </a:ext>
                  </a:extLst>
                </a:gridCol>
                <a:gridCol w="1152128">
                  <a:extLst>
                    <a:ext uri="{9D8B030D-6E8A-4147-A177-3AD203B41FA5}">
                      <a16:colId xmlns:a16="http://schemas.microsoft.com/office/drawing/2014/main" val="2304892325"/>
                    </a:ext>
                  </a:extLst>
                </a:gridCol>
                <a:gridCol w="1080120">
                  <a:extLst>
                    <a:ext uri="{9D8B030D-6E8A-4147-A177-3AD203B41FA5}">
                      <a16:colId xmlns:a16="http://schemas.microsoft.com/office/drawing/2014/main" val="3205170503"/>
                    </a:ext>
                  </a:extLst>
                </a:gridCol>
                <a:gridCol w="2088232">
                  <a:extLst>
                    <a:ext uri="{9D8B030D-6E8A-4147-A177-3AD203B41FA5}">
                      <a16:colId xmlns:a16="http://schemas.microsoft.com/office/drawing/2014/main" val="3424800246"/>
                    </a:ext>
                  </a:extLst>
                </a:gridCol>
                <a:gridCol w="1241275">
                  <a:extLst>
                    <a:ext uri="{9D8B030D-6E8A-4147-A177-3AD203B41FA5}">
                      <a16:colId xmlns:a16="http://schemas.microsoft.com/office/drawing/2014/main" val="203203440"/>
                    </a:ext>
                  </a:extLst>
                </a:gridCol>
              </a:tblGrid>
              <a:tr h="372433">
                <a:tc>
                  <a:txBody>
                    <a:bodyPr/>
                    <a:lstStyle/>
                    <a:p>
                      <a:pPr algn="ctr" fontAlgn="ctr"/>
                      <a:r>
                        <a:rPr lang="fi-FI" sz="800" b="1" i="0" u="none" strike="noStrike" dirty="0">
                          <a:solidFill>
                            <a:sysClr val="windowText" lastClr="000000"/>
                          </a:solidFill>
                          <a:effectLst/>
                          <a:latin typeface="Lato" panose="020F0502020204030203" pitchFamily="34" charset="0"/>
                        </a:rPr>
                        <a:t>Euroopan aluekehitysrahasto (EAKR) ja Euroopan sosiaalirahasto (ESR)</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EU / ELY</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Alueiden elinkeinorakenteen uudistamiseen, työllisyyden ja osaamisen parantamiseen sekä osallisuuden lisäämiseen</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18"/>
                        </a:rPr>
                        <a:t>https://rakennerahastot.fi/etusivu</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99852826"/>
                  </a:ext>
                </a:extLst>
              </a:tr>
              <a:tr h="372433">
                <a:tc>
                  <a:txBody>
                    <a:bodyPr/>
                    <a:lstStyle/>
                    <a:p>
                      <a:pPr algn="ctr" fontAlgn="ctr"/>
                      <a:r>
                        <a:rPr lang="fi-FI" sz="800" b="1" i="0" u="none" strike="noStrike" dirty="0">
                          <a:solidFill>
                            <a:sysClr val="windowText" lastClr="000000"/>
                          </a:solidFill>
                          <a:effectLst/>
                          <a:latin typeface="Lato" panose="020F0502020204030203" pitchFamily="34" charset="0"/>
                        </a:rPr>
                        <a:t>Euroopan maaseuturahasto</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EU / ELY</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19"/>
                        </a:rPr>
                        <a:t>https://www.ely-keskus.fi/euroopan-maaseuturahasto</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62711411"/>
                  </a:ext>
                </a:extLst>
              </a:tr>
              <a:tr h="372433">
                <a:tc>
                  <a:txBody>
                    <a:bodyPr/>
                    <a:lstStyle/>
                    <a:p>
                      <a:pPr algn="ctr" fontAlgn="ctr"/>
                      <a:r>
                        <a:rPr lang="fi-FI" sz="800" b="1" i="0" u="none" strike="noStrike" dirty="0">
                          <a:solidFill>
                            <a:sysClr val="windowText" lastClr="000000"/>
                          </a:solidFill>
                          <a:effectLst/>
                          <a:latin typeface="Lato" panose="020F0502020204030203" pitchFamily="34" charset="0"/>
                        </a:rPr>
                        <a:t>Avustus kunnille öljylämmityksestä luopumiseen</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ARA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20"/>
                        </a:rPr>
                        <a:t>https://www.ara.fi/fi-FI/Lainat_ja_avustukset/Avustus_kunnille_oljylammityksesta_luopumiseen</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3133260"/>
                  </a:ext>
                </a:extLst>
              </a:tr>
              <a:tr h="372433">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fi-FI" sz="800" b="1" i="0" u="none" strike="noStrike" dirty="0">
                          <a:solidFill>
                            <a:sysClr val="windowText" lastClr="000000"/>
                          </a:solidFill>
                          <a:effectLst/>
                          <a:latin typeface="Lato" panose="020F0502020204030203" pitchFamily="34" charset="0"/>
                        </a:rPr>
                        <a:t>Avustus yksityisille öljylämmityksestä luopumiseen</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ELY</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rPr>
                        <a:t>2 500 euroa tai 4 000 euroa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21"/>
                        </a:rPr>
                        <a:t>https://www.ely-keskus.fi/oljylammityksen-vaihtajalle</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81280977"/>
                  </a:ext>
                </a:extLst>
              </a:tr>
            </a:tbl>
          </a:graphicData>
        </a:graphic>
      </p:graphicFrame>
    </p:spTree>
    <p:extLst>
      <p:ext uri="{BB962C8B-B14F-4D97-AF65-F5344CB8AC3E}">
        <p14:creationId xmlns:p14="http://schemas.microsoft.com/office/powerpoint/2010/main" val="43595714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3F12D4A4-03CB-4D00-A1E6-E71DFB88DF4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3" name="Object 12" hidden="1">
                        <a:extLst>
                          <a:ext uri="{FF2B5EF4-FFF2-40B4-BE49-F238E27FC236}">
                            <a16:creationId xmlns:a16="http://schemas.microsoft.com/office/drawing/2014/main" id="{3F12D4A4-03CB-4D00-A1E6-E71DFB88DF4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aphicFrame>
        <p:nvGraphicFramePr>
          <p:cNvPr id="6" name="Table 5">
            <a:extLst>
              <a:ext uri="{FF2B5EF4-FFF2-40B4-BE49-F238E27FC236}">
                <a16:creationId xmlns:a16="http://schemas.microsoft.com/office/drawing/2014/main" id="{AA27E3AC-3516-4E80-9FBB-45C449C00772}"/>
              </a:ext>
            </a:extLst>
          </p:cNvPr>
          <p:cNvGraphicFramePr>
            <a:graphicFrameLocks noGrp="1"/>
          </p:cNvGraphicFramePr>
          <p:nvPr>
            <p:extLst>
              <p:ext uri="{D42A27DB-BD31-4B8C-83A1-F6EECF244321}">
                <p14:modId xmlns:p14="http://schemas.microsoft.com/office/powerpoint/2010/main" val="2229170912"/>
              </p:ext>
            </p:extLst>
          </p:nvPr>
        </p:nvGraphicFramePr>
        <p:xfrm>
          <a:off x="837828" y="71793"/>
          <a:ext cx="10729191" cy="6629931"/>
        </p:xfrm>
        <a:graphic>
          <a:graphicData uri="http://schemas.openxmlformats.org/drawingml/2006/table">
            <a:tbl>
              <a:tblPr>
                <a:tableStyleId>{3B4B98B0-60AC-42C2-AFA5-B58CD77FA1E5}</a:tableStyleId>
              </a:tblPr>
              <a:tblGrid>
                <a:gridCol w="1728192">
                  <a:extLst>
                    <a:ext uri="{9D8B030D-6E8A-4147-A177-3AD203B41FA5}">
                      <a16:colId xmlns:a16="http://schemas.microsoft.com/office/drawing/2014/main" val="4153989048"/>
                    </a:ext>
                  </a:extLst>
                </a:gridCol>
                <a:gridCol w="1224136">
                  <a:extLst>
                    <a:ext uri="{9D8B030D-6E8A-4147-A177-3AD203B41FA5}">
                      <a16:colId xmlns:a16="http://schemas.microsoft.com/office/drawing/2014/main" val="4210351424"/>
                    </a:ext>
                  </a:extLst>
                </a:gridCol>
                <a:gridCol w="2232248">
                  <a:extLst>
                    <a:ext uri="{9D8B030D-6E8A-4147-A177-3AD203B41FA5}">
                      <a16:colId xmlns:a16="http://schemas.microsoft.com/office/drawing/2014/main" val="1304390718"/>
                    </a:ext>
                  </a:extLst>
                </a:gridCol>
                <a:gridCol w="1144845">
                  <a:extLst>
                    <a:ext uri="{9D8B030D-6E8A-4147-A177-3AD203B41FA5}">
                      <a16:colId xmlns:a16="http://schemas.microsoft.com/office/drawing/2014/main" val="2304892325"/>
                    </a:ext>
                  </a:extLst>
                </a:gridCol>
                <a:gridCol w="1080120">
                  <a:extLst>
                    <a:ext uri="{9D8B030D-6E8A-4147-A177-3AD203B41FA5}">
                      <a16:colId xmlns:a16="http://schemas.microsoft.com/office/drawing/2014/main" val="3205170503"/>
                    </a:ext>
                  </a:extLst>
                </a:gridCol>
                <a:gridCol w="2088232">
                  <a:extLst>
                    <a:ext uri="{9D8B030D-6E8A-4147-A177-3AD203B41FA5}">
                      <a16:colId xmlns:a16="http://schemas.microsoft.com/office/drawing/2014/main" val="3424800246"/>
                    </a:ext>
                  </a:extLst>
                </a:gridCol>
                <a:gridCol w="1231418">
                  <a:extLst>
                    <a:ext uri="{9D8B030D-6E8A-4147-A177-3AD203B41FA5}">
                      <a16:colId xmlns:a16="http://schemas.microsoft.com/office/drawing/2014/main" val="203203440"/>
                    </a:ext>
                  </a:extLst>
                </a:gridCol>
              </a:tblGrid>
              <a:tr h="288032">
                <a:tc>
                  <a:txBody>
                    <a:bodyPr/>
                    <a:lstStyle/>
                    <a:p>
                      <a:pPr algn="l" fontAlgn="ctr"/>
                      <a:r>
                        <a:rPr lang="fi-FI" sz="1050" b="1" u="none" strike="noStrike" dirty="0">
                          <a:solidFill>
                            <a:schemeClr val="tx2"/>
                          </a:solidFill>
                          <a:effectLst/>
                          <a:latin typeface="Rockwell" panose="02060603020205020403" pitchFamily="18" charset="0"/>
                        </a:rPr>
                        <a:t>Rahoitus: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Rahoittaja: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Tarkoitus: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chemeClr val="tx2"/>
                          </a:solidFill>
                          <a:effectLst/>
                          <a:latin typeface="Rockwell" panose="02060603020205020403" pitchFamily="18" charset="0"/>
                        </a:rPr>
                        <a:t>Määrä:</a:t>
                      </a:r>
                      <a:endParaRPr lang="fi-FI" sz="1050" b="1" i="0" u="none" strike="noStrike">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chemeClr val="tx2"/>
                          </a:solidFill>
                          <a:effectLst/>
                          <a:latin typeface="Rockwell" panose="02060603020205020403" pitchFamily="18" charset="0"/>
                        </a:rPr>
                        <a:t>Ehdot ja velvoitteet:</a:t>
                      </a:r>
                      <a:endParaRPr lang="fi-FI" sz="1050" b="1" i="0" u="none" strike="noStrike">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Hakuaika: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Muuta: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879417"/>
                  </a:ext>
                </a:extLst>
              </a:tr>
              <a:tr h="74746">
                <a:tc>
                  <a:txBody>
                    <a:bodyPr/>
                    <a:lstStyle/>
                    <a:p>
                      <a:pPr algn="ctr" fontAlgn="ctr"/>
                      <a:r>
                        <a:rPr lang="fi-FI" sz="800" b="1" i="0" u="none" strike="noStrike" dirty="0">
                          <a:solidFill>
                            <a:sysClr val="windowText" lastClr="000000"/>
                          </a:solidFill>
                          <a:effectLst/>
                          <a:latin typeface="Lato" panose="020F0502020204030203" pitchFamily="34" charset="0"/>
                        </a:rPr>
                        <a:t>Toimintaympäristön kehittämisavustus:</a:t>
                      </a:r>
                    </a:p>
                    <a:p>
                      <a:pPr algn="ctr" fontAlgn="ctr"/>
                      <a:endParaRPr lang="fi-FI" sz="800" b="1" i="0" u="none" strike="noStrike" dirty="0">
                        <a:solidFill>
                          <a:sysClr val="windowText" lastClr="000000"/>
                        </a:solidFill>
                        <a:effectLst/>
                        <a:latin typeface="Lato" panose="020F0502020204030203"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lang="fi-FI" sz="800" b="0" i="0" u="none" strike="noStrike" dirty="0">
                          <a:solidFill>
                            <a:sysClr val="windowText" lastClr="000000"/>
                          </a:solidFill>
                          <a:effectLst/>
                          <a:latin typeface="Lato" panose="020F0502020204030203" pitchFamily="34" charset="0"/>
                        </a:rPr>
                        <a:t>Yritysten toimintaympäristön kehittämisavustusta voidaan myöntää sekä kehittämistoimenpiteisiin että investointeihin.</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900" b="0" i="0" u="sng" strike="noStrike" dirty="0">
                          <a:solidFill>
                            <a:sysClr val="windowText" lastClr="000000"/>
                          </a:solidFill>
                          <a:effectLst/>
                          <a:latin typeface="Lato" panose="020F0502020204030203" pitchFamily="34" charset="0"/>
                        </a:rPr>
                        <a:t>Avustusta voidaan myöntää</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yritystoiminnan kannalta tarpeellisiin selvityksiin,</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yritysten tarvitsemien palveluiden kehittämiseen,</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yritysten yhteistyön edistämiseen sekä</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muihin yritysten toimintaympäristöä ja kehittymisedellytyksiä parantaviin hankkeisiin</a:t>
                      </a:r>
                    </a:p>
                    <a:p>
                      <a:pPr algn="l" fontAlgn="ctr"/>
                      <a:endParaRPr lang="fi-FI" sz="700" b="0" i="0" u="none" strike="noStrike" dirty="0">
                        <a:solidFill>
                          <a:sysClr val="windowText" lastClr="000000"/>
                        </a:solidFill>
                        <a:effectLst/>
                        <a:latin typeface="Lato" panose="020F0502020204030203" pitchFamily="34" charset="0"/>
                      </a:endParaRPr>
                    </a:p>
                    <a:p>
                      <a:pPr algn="l" fontAlgn="ctr"/>
                      <a:endParaRPr lang="fi-FI" sz="900" b="0" i="0" u="sng" strike="noStrike" dirty="0">
                        <a:solidFill>
                          <a:sysClr val="windowText" lastClr="000000"/>
                        </a:solidFill>
                        <a:effectLst/>
                        <a:latin typeface="Lato" panose="020F0502020204030203" pitchFamily="34" charset="0"/>
                      </a:endParaRPr>
                    </a:p>
                    <a:p>
                      <a:pPr algn="l" fontAlgn="ctr"/>
                      <a:r>
                        <a:rPr lang="fi-FI" sz="900" b="0" i="0" u="sng" strike="noStrike" dirty="0">
                          <a:solidFill>
                            <a:sysClr val="windowText" lastClr="000000"/>
                          </a:solidFill>
                          <a:effectLst/>
                          <a:latin typeface="Lato" panose="020F0502020204030203" pitchFamily="34" charset="0"/>
                        </a:rPr>
                        <a:t>Avustusta voidaan myöntää seuraaviin kehittämismenoihin:</a:t>
                      </a:r>
                    </a:p>
                    <a:p>
                      <a:pPr algn="l" fontAlgn="ct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ulkopuolisten palvelujen ja asiantuntijoiden käytöstä aiheutuviin menoihin,</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hankkeen sisällölliseen toteuttamiseen liittyvien tilojen sekä koneiden ja laitteiden vuokrista aiheutuviin menoihin,</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palkkamenoihin,</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hankkeen sisällölliseen toteuttamiseen liittyviin aineellisiin ja aineettomiin investointimenoihin</a:t>
                      </a:r>
                    </a:p>
                    <a:p>
                      <a:pPr marL="171450" indent="-171450" algn="l" fontAlgn="ctr">
                        <a:buFont typeface="Arial" panose="020B0604020202020204" pitchFamily="34" charset="0"/>
                        <a:buChar char="•"/>
                      </a:pPr>
                      <a:endParaRPr lang="fi-FI" sz="700" b="0" i="0" u="none" strike="noStrike" dirty="0">
                        <a:solidFill>
                          <a:sysClr val="windowText" lastClr="000000"/>
                        </a:solidFill>
                        <a:effectLst/>
                        <a:latin typeface="Lato" panose="020F0502020204030203" pitchFamily="34" charset="0"/>
                      </a:endParaRPr>
                    </a:p>
                    <a:p>
                      <a:pPr marL="171450" indent="-171450" algn="l" fontAlgn="ctr">
                        <a:buFont typeface="Arial" panose="020B0604020202020204" pitchFamily="34" charset="0"/>
                        <a:buChar char="•"/>
                      </a:pPr>
                      <a:r>
                        <a:rPr lang="fi-FI" sz="700" b="0" i="0" u="none" strike="noStrike" dirty="0">
                          <a:solidFill>
                            <a:sysClr val="windowText" lastClr="000000"/>
                          </a:solidFill>
                          <a:effectLst/>
                          <a:latin typeface="Lato" panose="020F0502020204030203" pitchFamily="34" charset="0"/>
                        </a:rPr>
                        <a:t>välillisiin eli prosenttimääräisinä korvattaviin menoihin, joiden määräksi hyväksytään enintään 24 prosenttia palkkamenoista.</a:t>
                      </a:r>
                    </a:p>
                    <a:p>
                      <a:pPr algn="l" fontAlgn="ctr"/>
                      <a:r>
                        <a:rPr lang="fi-FI" sz="700" b="0" i="0" u="none" strike="noStrike" dirty="0">
                          <a:solidFill>
                            <a:sysClr val="windowText" lastClr="000000"/>
                          </a:solidFill>
                          <a:effectLst/>
                          <a:latin typeface="Lato" panose="020F0502020204030203" pitchFamily="34" charset="0"/>
                        </a:rPr>
                        <a:t>.</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rPr>
                        <a:t>Investointeihin avustusta voidaan myöntää enintään </a:t>
                      </a:r>
                      <a:r>
                        <a:rPr lang="fi-FI" sz="600" b="1" i="0" u="none" strike="noStrike" dirty="0">
                          <a:solidFill>
                            <a:sysClr val="windowText" lastClr="000000"/>
                          </a:solidFill>
                          <a:effectLst/>
                          <a:latin typeface="Lato" panose="020F0502020204030203" pitchFamily="34" charset="0"/>
                        </a:rPr>
                        <a:t>45 prosenttia </a:t>
                      </a:r>
                      <a:r>
                        <a:rPr lang="fi-FI" sz="600" b="0" i="0" u="none" strike="noStrike" dirty="0">
                          <a:solidFill>
                            <a:sysClr val="windowText" lastClr="000000"/>
                          </a:solidFill>
                          <a:effectLst/>
                          <a:latin typeface="Lato" panose="020F0502020204030203" pitchFamily="34" charset="0"/>
                        </a:rPr>
                        <a:t>avustuksen perusteena olevista menoista.</a:t>
                      </a:r>
                    </a:p>
                    <a:p>
                      <a:pPr algn="l" fontAlgn="ctr"/>
                      <a:endParaRPr lang="fi-FI" sz="600" b="0" i="0" u="none" strike="noStrike" dirty="0">
                        <a:solidFill>
                          <a:sysClr val="windowText" lastClr="000000"/>
                        </a:solidFill>
                        <a:effectLst/>
                        <a:latin typeface="Lato" panose="020F0502020204030203" pitchFamily="34" charset="0"/>
                      </a:endParaRPr>
                    </a:p>
                    <a:p>
                      <a:pPr algn="l" fontAlgn="ctr"/>
                      <a:endParaRPr lang="fi-FI" sz="600" b="0" i="0" u="none" strike="noStrike" dirty="0">
                        <a:solidFill>
                          <a:sysClr val="windowText" lastClr="000000"/>
                        </a:solidFill>
                        <a:effectLst/>
                        <a:latin typeface="Lato" panose="020F0502020204030203" pitchFamily="34" charset="0"/>
                      </a:endParaRP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Kehittämistoimenpiteisiin voidaan myöntää avustusta enintään </a:t>
                      </a:r>
                      <a:r>
                        <a:rPr lang="fi-FI" sz="600" b="1" i="0" u="none" strike="noStrike" dirty="0">
                          <a:solidFill>
                            <a:sysClr val="windowText" lastClr="000000"/>
                          </a:solidFill>
                          <a:effectLst/>
                          <a:latin typeface="Lato" panose="020F0502020204030203" pitchFamily="34" charset="0"/>
                        </a:rPr>
                        <a:t>80 prosenttia</a:t>
                      </a:r>
                      <a:r>
                        <a:rPr lang="fi-FI" sz="600" b="0" i="0" u="none" strike="noStrike" dirty="0">
                          <a:solidFill>
                            <a:sysClr val="windowText" lastClr="000000"/>
                          </a:solidFill>
                          <a:effectLst/>
                          <a:latin typeface="Lato" panose="020F0502020204030203" pitchFamily="34" charset="0"/>
                        </a:rPr>
                        <a:t> avustuksen perusteena olevista menoista.</a:t>
                      </a:r>
                    </a:p>
                    <a:p>
                      <a:pPr algn="l" fontAlgn="ctr"/>
                      <a:endParaRPr lang="fi-FI" sz="600" b="0" i="0" u="none" strike="noStrike" dirty="0">
                        <a:solidFill>
                          <a:sysClr val="windowText" lastClr="000000"/>
                        </a:solidFill>
                        <a:effectLst/>
                        <a:latin typeface="Lato" panose="020F0502020204030203" pitchFamily="34" charset="0"/>
                      </a:endParaRPr>
                    </a:p>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rPr>
                        <a:t>Investointeihin myönnettävä avustus voi kohdistua sekä aineellisiin että aineettomiin investointimenoihin. </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Aineellisilla investoinneilla tarkoitetaan maa-alueiden, rakennusten, koneiden, laitteiden ja kaluston hankintaa.</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Aineettomia investointeja ovat puolestaan tekniikan siirtoon liittyvien patenttioikeuksien, käyttölupien, taitotiedon ja patentoimattoman teknisen tietämyksen hankinta.</a:t>
                      </a:r>
                    </a:p>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900" b="0" i="0" u="none" strike="noStrike" dirty="0">
                          <a:solidFill>
                            <a:sysClr val="windowText" lastClr="000000"/>
                          </a:solidFill>
                          <a:effectLst/>
                          <a:latin typeface="Lato" panose="020F0502020204030203" pitchFamily="34" charset="0"/>
                        </a:rPr>
                        <a:t>Avustusta on haettava ennen hankkeen aloittamista. </a:t>
                      </a:r>
                    </a:p>
                    <a:p>
                      <a:pPr algn="l" fontAlgn="ctr"/>
                      <a:endParaRPr lang="fi-FI" sz="700" b="0" i="0" u="none" strike="noStrike" dirty="0">
                        <a:solidFill>
                          <a:sysClr val="windowText" lastClr="000000"/>
                        </a:solidFill>
                        <a:effectLst/>
                        <a:latin typeface="Lato" panose="020F0502020204030203" pitchFamily="34" charset="0"/>
                      </a:endParaRPr>
                    </a:p>
                    <a:p>
                      <a:pPr algn="l" fontAlgn="ctr"/>
                      <a:r>
                        <a:rPr lang="fi-FI" sz="700" b="0" i="0" u="none" strike="noStrike" dirty="0">
                          <a:solidFill>
                            <a:sysClr val="windowText" lastClr="000000"/>
                          </a:solidFill>
                          <a:effectLst/>
                          <a:latin typeface="Lato" panose="020F0502020204030203" pitchFamily="34" charset="0"/>
                        </a:rPr>
                        <a:t>On huomattava, että esimerkiksi hanketta koskevan sopimuksen tai tilauksen tekeminen, hankinnan toimitus tai hankintaa koskeva maksu taikka muu hankkeen toteuttamisesta peruuttamattoman tekevä sitoumus merkitsee hankkeen aloittamista. </a:t>
                      </a:r>
                    </a:p>
                    <a:p>
                      <a:pPr algn="l" fontAlgn="ctr"/>
                      <a:endParaRPr lang="fi-FI" sz="700" b="0" i="0" u="none" strike="noStrike" dirty="0">
                        <a:solidFill>
                          <a:sysClr val="windowText" lastClr="000000"/>
                        </a:solidFill>
                        <a:effectLst/>
                        <a:latin typeface="Lato" panose="020F0502020204030203" pitchFamily="34" charset="0"/>
                      </a:endParaRPr>
                    </a:p>
                    <a:p>
                      <a:pPr algn="l" fontAlgn="ctr"/>
                      <a:r>
                        <a:rPr lang="fi-FI" sz="700" b="0" i="0" u="none" strike="noStrike" dirty="0">
                          <a:solidFill>
                            <a:sysClr val="windowText" lastClr="000000"/>
                          </a:solidFill>
                          <a:effectLst/>
                          <a:latin typeface="Lato" panose="020F0502020204030203" pitchFamily="34" charset="0"/>
                        </a:rPr>
                        <a:t>Hankkeen aloittamiseksi ei katsota hankkeen valmisteluun liittyviä toimenpiteitä kuten suunnittelutyötä, lupien hankintaa ja toteutettavuustutkimuksia.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5"/>
                        </a:rPr>
                        <a:t>https://www.ely-keskus.fi/toimintaympariston-kehittamisavustus1</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8296116"/>
                  </a:ext>
                </a:extLst>
              </a:tr>
              <a:tr h="504056">
                <a:tc>
                  <a:txBody>
                    <a:bodyPr/>
                    <a:lstStyle/>
                    <a:p>
                      <a:pPr algn="ctr" fontAlgn="ctr"/>
                      <a:r>
                        <a:rPr lang="fi-FI" sz="800" b="1" i="0" u="none" strike="noStrike" dirty="0">
                          <a:solidFill>
                            <a:sysClr val="windowText" lastClr="000000"/>
                          </a:solidFill>
                          <a:effectLst/>
                          <a:latin typeface="Lato" panose="020F0502020204030203" pitchFamily="34" charset="0"/>
                        </a:rPr>
                        <a:t>Yrityksen kehittämisavustus</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rPr>
                        <a:t>Yrityksen kehittämisavustuksesta säädetään laissa valtionavustuksesta yritystoiminnan kehittämiseksi vuosina 2021–2028 (758/2021) ja sen nojalla annetussa valtioneuvoston asetuksessa valtionavustuksesta yritystoiminnan kehittämiseksi 2021–2028 (895/2021). Rahoitus on harkinnanvaraista valtionavustusta.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6"/>
                        </a:rPr>
                        <a:t>https://www.ely-keskus.fi/yrityksen-kehittamisavustus</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58200151"/>
                  </a:ext>
                </a:extLst>
              </a:tr>
              <a:tr h="504056">
                <a:tc>
                  <a:txBody>
                    <a:bodyPr/>
                    <a:lstStyle/>
                    <a:p>
                      <a:pPr algn="ctr" fontAlgn="ctr"/>
                      <a:r>
                        <a:rPr lang="fi-FI" sz="800" b="1" i="0" u="none" strike="noStrike" dirty="0">
                          <a:solidFill>
                            <a:sysClr val="windowText" lastClr="000000"/>
                          </a:solidFill>
                          <a:effectLst/>
                          <a:latin typeface="Lato" panose="020F0502020204030203" pitchFamily="34" charset="0"/>
                        </a:rPr>
                        <a:t>Maatilayritysten energiatuki</a:t>
                      </a:r>
                    </a:p>
                    <a:p>
                      <a:pPr algn="ctr" fontAlgn="ctr"/>
                      <a:endParaRPr lang="fi-FI" sz="800" b="1" i="0" u="none" strike="noStrike" dirty="0">
                        <a:solidFill>
                          <a:sysClr val="windowText" lastClr="000000"/>
                        </a:solidFill>
                        <a:effectLst/>
                        <a:latin typeface="Lato" panose="020F0502020204030203" pitchFamily="34" charset="0"/>
                      </a:endParaRPr>
                    </a:p>
                    <a:p>
                      <a:pPr algn="ctr" fontAlgn="ctr"/>
                      <a:r>
                        <a:rPr lang="fi-FI" sz="800" b="0" i="0" u="none" strike="noStrike" dirty="0">
                          <a:solidFill>
                            <a:sysClr val="windowText" lastClr="000000"/>
                          </a:solidFill>
                          <a:effectLst/>
                          <a:latin typeface="Lato" panose="020F0502020204030203" pitchFamily="34" charset="0"/>
                        </a:rPr>
                        <a:t>[Tuotannolliset investoinnit]</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7"/>
                        </a:rPr>
                        <a:t>https://www.ely-keskus.fi/tuotannolliset-investoinnit</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5805457"/>
                  </a:ext>
                </a:extLst>
              </a:tr>
              <a:tr h="338547">
                <a:tc>
                  <a:txBody>
                    <a:bodyPr/>
                    <a:lstStyle/>
                    <a:p>
                      <a:pPr algn="ctr" fontAlgn="ctr"/>
                      <a:r>
                        <a:rPr lang="fi-FI" sz="800" b="1" i="0" u="none" strike="noStrike" dirty="0">
                          <a:solidFill>
                            <a:sysClr val="windowText" lastClr="000000"/>
                          </a:solidFill>
                          <a:effectLst/>
                          <a:latin typeface="Lato" panose="020F0502020204030203" pitchFamily="34" charset="0"/>
                        </a:rPr>
                        <a:t>Maaseudun yritysrahoitus</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8"/>
                        </a:rPr>
                        <a:t>https://www.ely-keskus.fi/maaseudun-yritysrahoitus2</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32852864"/>
                  </a:ext>
                </a:extLst>
              </a:tr>
              <a:tr h="504056">
                <a:tc>
                  <a:txBody>
                    <a:bodyPr/>
                    <a:lstStyle/>
                    <a:p>
                      <a:pPr algn="ctr" fontAlgn="ctr"/>
                      <a:r>
                        <a:rPr lang="fi-FI" sz="800" b="1" i="0" u="none" strike="noStrike" dirty="0">
                          <a:solidFill>
                            <a:sysClr val="windowText" lastClr="000000"/>
                          </a:solidFill>
                          <a:effectLst/>
                          <a:latin typeface="Lato" panose="020F0502020204030203" pitchFamily="34" charset="0"/>
                        </a:rPr>
                        <a:t>Maatalouden investointituet</a:t>
                      </a:r>
                    </a:p>
                    <a:p>
                      <a:pPr algn="ctr" fontAlgn="ctr"/>
                      <a:endParaRPr lang="fi-FI" sz="800" b="1"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RUOKAVIRASTO</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Maatalouden investointitukia voi hakea jatkuvasti. Hakemukset ratkaistaan tukijaksoittain, jotka ovat:</a:t>
                      </a:r>
                    </a:p>
                    <a:p>
                      <a:pPr algn="l" fontAlgn="ctr"/>
                      <a:endParaRPr lang="fi-FI" sz="700" b="0" i="0" u="none" strike="noStrike" dirty="0">
                        <a:solidFill>
                          <a:sysClr val="windowText" lastClr="000000"/>
                        </a:solidFill>
                        <a:effectLst/>
                        <a:latin typeface="Lato" panose="020F0502020204030203" pitchFamily="34" charset="0"/>
                      </a:endParaRPr>
                    </a:p>
                    <a:p>
                      <a:pPr algn="l" fontAlgn="ctr"/>
                      <a:r>
                        <a:rPr lang="fi-FI" sz="700" b="0" i="0" u="none" strike="noStrike" dirty="0">
                          <a:solidFill>
                            <a:sysClr val="windowText" lastClr="000000"/>
                          </a:solidFill>
                          <a:effectLst/>
                          <a:latin typeface="Lato" panose="020F0502020204030203" pitchFamily="34" charset="0"/>
                        </a:rPr>
                        <a:t>16.10.–15.1.</a:t>
                      </a:r>
                    </a:p>
                    <a:p>
                      <a:pPr algn="l" fontAlgn="ctr"/>
                      <a:r>
                        <a:rPr lang="fi-FI" sz="700" b="0" i="0" u="none" strike="noStrike" dirty="0">
                          <a:solidFill>
                            <a:sysClr val="windowText" lastClr="000000"/>
                          </a:solidFill>
                          <a:effectLst/>
                          <a:latin typeface="Lato" panose="020F0502020204030203" pitchFamily="34" charset="0"/>
                        </a:rPr>
                        <a:t>16.1.–15.3.</a:t>
                      </a:r>
                    </a:p>
                    <a:p>
                      <a:pPr algn="l" fontAlgn="ctr"/>
                      <a:r>
                        <a:rPr lang="fi-FI" sz="700" b="0" i="0" u="none" strike="noStrike" dirty="0">
                          <a:solidFill>
                            <a:sysClr val="windowText" lastClr="000000"/>
                          </a:solidFill>
                          <a:effectLst/>
                          <a:latin typeface="Lato" panose="020F0502020204030203" pitchFamily="34" charset="0"/>
                        </a:rPr>
                        <a:t>16.3.–15.8.</a:t>
                      </a:r>
                    </a:p>
                    <a:p>
                      <a:pPr algn="l" fontAlgn="ctr"/>
                      <a:r>
                        <a:rPr lang="fi-FI" sz="700" b="0" i="0" u="none" strike="noStrike" dirty="0">
                          <a:solidFill>
                            <a:sysClr val="windowText" lastClr="000000"/>
                          </a:solidFill>
                          <a:effectLst/>
                          <a:latin typeface="Lato" panose="020F0502020204030203" pitchFamily="34" charset="0"/>
                        </a:rPr>
                        <a:t>16.8.–15.10.</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9"/>
                        </a:rPr>
                        <a:t>https://www.ruokavirasto.fi/viljelijat/tuet-ja-rahoitus/maatalouden-investointituet/</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4107939"/>
                  </a:ext>
                </a:extLst>
              </a:tr>
            </a:tbl>
          </a:graphicData>
        </a:graphic>
      </p:graphicFrame>
      <p:sp>
        <p:nvSpPr>
          <p:cNvPr id="5" name="TextBox 4">
            <a:extLst>
              <a:ext uri="{FF2B5EF4-FFF2-40B4-BE49-F238E27FC236}">
                <a16:creationId xmlns:a16="http://schemas.microsoft.com/office/drawing/2014/main" id="{71F25B30-7AB8-413A-8FD5-80444A61487F}"/>
              </a:ext>
            </a:extLst>
          </p:cNvPr>
          <p:cNvSpPr txBox="1"/>
          <p:nvPr/>
        </p:nvSpPr>
        <p:spPr>
          <a:xfrm rot="16200000">
            <a:off x="-3054793" y="3244334"/>
            <a:ext cx="6714414" cy="369332"/>
          </a:xfrm>
          <a:prstGeom prst="rect">
            <a:avLst/>
          </a:prstGeom>
          <a:noFill/>
        </p:spPr>
        <p:txBody>
          <a:bodyPr wrap="square">
            <a:spAutoFit/>
          </a:bodyPr>
          <a:lstStyle/>
          <a:p>
            <a:r>
              <a:rPr lang="fi-FI" sz="1800" b="1" u="sng"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tukirahoitusvaihtoehtoja ja -hyvityksiä</a:t>
            </a:r>
          </a:p>
        </p:txBody>
      </p:sp>
      <p:grpSp>
        <p:nvGrpSpPr>
          <p:cNvPr id="7" name="Group 6">
            <a:extLst>
              <a:ext uri="{FF2B5EF4-FFF2-40B4-BE49-F238E27FC236}">
                <a16:creationId xmlns:a16="http://schemas.microsoft.com/office/drawing/2014/main" id="{034FE5E2-9F07-4949-B73A-0F3921DE893D}"/>
              </a:ext>
            </a:extLst>
          </p:cNvPr>
          <p:cNvGrpSpPr/>
          <p:nvPr/>
        </p:nvGrpSpPr>
        <p:grpSpPr>
          <a:xfrm>
            <a:off x="11639028" y="149593"/>
            <a:ext cx="321701" cy="1185383"/>
            <a:chOff x="8456239" y="107576"/>
            <a:chExt cx="321701" cy="1185383"/>
          </a:xfrm>
        </p:grpSpPr>
        <p:sp>
          <p:nvSpPr>
            <p:cNvPr id="8" name="Rectangle: Rounded Corners 7">
              <a:extLst>
                <a:ext uri="{FF2B5EF4-FFF2-40B4-BE49-F238E27FC236}">
                  <a16:creationId xmlns:a16="http://schemas.microsoft.com/office/drawing/2014/main" id="{F9186D6C-4591-4239-B630-FFDEB67D8915}"/>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9" name="Graphic 8" descr="For Sale with solid fill">
              <a:hlinkClick r:id="rId10" action="ppaction://hlinksldjump"/>
              <a:extLst>
                <a:ext uri="{FF2B5EF4-FFF2-40B4-BE49-F238E27FC236}">
                  <a16:creationId xmlns:a16="http://schemas.microsoft.com/office/drawing/2014/main" id="{0CA1EFD8-AA24-4460-81CE-F9CB1C9522CD}"/>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56239" y="525689"/>
              <a:ext cx="314419" cy="313241"/>
            </a:xfrm>
            <a:prstGeom prst="rect">
              <a:avLst/>
            </a:prstGeom>
          </p:spPr>
        </p:pic>
        <p:pic>
          <p:nvPicPr>
            <p:cNvPr id="10" name="Graphic 9" descr="Back with solid fill">
              <a:hlinkClick r:id="rId13" action="ppaction://hlinksldjump"/>
              <a:extLst>
                <a:ext uri="{FF2B5EF4-FFF2-40B4-BE49-F238E27FC236}">
                  <a16:creationId xmlns:a16="http://schemas.microsoft.com/office/drawing/2014/main" id="{779861A6-2F0A-41C7-89CA-47D65F8117FF}"/>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463521" y="916095"/>
              <a:ext cx="314419" cy="313242"/>
            </a:xfrm>
            <a:prstGeom prst="rect">
              <a:avLst/>
            </a:prstGeom>
          </p:spPr>
        </p:pic>
        <p:pic>
          <p:nvPicPr>
            <p:cNvPr id="11" name="Graphic 10" descr="Back with solid fill">
              <a:hlinkClick r:id="rId16" action="ppaction://hlinksldjump"/>
              <a:extLst>
                <a:ext uri="{FF2B5EF4-FFF2-40B4-BE49-F238E27FC236}">
                  <a16:creationId xmlns:a16="http://schemas.microsoft.com/office/drawing/2014/main" id="{EBF1B812-C2B0-4AAE-A164-4012E2350D2B}"/>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64378809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3F12D4A4-03CB-4D00-A1E6-E71DFB88DF4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3" name="Object 12" hidden="1">
                        <a:extLst>
                          <a:ext uri="{FF2B5EF4-FFF2-40B4-BE49-F238E27FC236}">
                            <a16:creationId xmlns:a16="http://schemas.microsoft.com/office/drawing/2014/main" id="{3F12D4A4-03CB-4D00-A1E6-E71DFB88DF4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aphicFrame>
        <p:nvGraphicFramePr>
          <p:cNvPr id="6" name="Table 5">
            <a:extLst>
              <a:ext uri="{FF2B5EF4-FFF2-40B4-BE49-F238E27FC236}">
                <a16:creationId xmlns:a16="http://schemas.microsoft.com/office/drawing/2014/main" id="{AA27E3AC-3516-4E80-9FBB-45C449C00772}"/>
              </a:ext>
            </a:extLst>
          </p:cNvPr>
          <p:cNvGraphicFramePr>
            <a:graphicFrameLocks noGrp="1"/>
          </p:cNvGraphicFramePr>
          <p:nvPr>
            <p:extLst>
              <p:ext uri="{D42A27DB-BD31-4B8C-83A1-F6EECF244321}">
                <p14:modId xmlns:p14="http://schemas.microsoft.com/office/powerpoint/2010/main" val="997538164"/>
              </p:ext>
            </p:extLst>
          </p:nvPr>
        </p:nvGraphicFramePr>
        <p:xfrm>
          <a:off x="1269876" y="603155"/>
          <a:ext cx="10225137" cy="5651690"/>
        </p:xfrm>
        <a:graphic>
          <a:graphicData uri="http://schemas.openxmlformats.org/drawingml/2006/table">
            <a:tbl>
              <a:tblPr>
                <a:tableStyleId>{3B4B98B0-60AC-42C2-AFA5-B58CD77FA1E5}</a:tableStyleId>
              </a:tblPr>
              <a:tblGrid>
                <a:gridCol w="1003248">
                  <a:extLst>
                    <a:ext uri="{9D8B030D-6E8A-4147-A177-3AD203B41FA5}">
                      <a16:colId xmlns:a16="http://schemas.microsoft.com/office/drawing/2014/main" val="4153989048"/>
                    </a:ext>
                  </a:extLst>
                </a:gridCol>
                <a:gridCol w="987798">
                  <a:extLst>
                    <a:ext uri="{9D8B030D-6E8A-4147-A177-3AD203B41FA5}">
                      <a16:colId xmlns:a16="http://schemas.microsoft.com/office/drawing/2014/main" val="4210351424"/>
                    </a:ext>
                  </a:extLst>
                </a:gridCol>
                <a:gridCol w="2573153">
                  <a:extLst>
                    <a:ext uri="{9D8B030D-6E8A-4147-A177-3AD203B41FA5}">
                      <a16:colId xmlns:a16="http://schemas.microsoft.com/office/drawing/2014/main" val="1304390718"/>
                    </a:ext>
                  </a:extLst>
                </a:gridCol>
                <a:gridCol w="1340457">
                  <a:extLst>
                    <a:ext uri="{9D8B030D-6E8A-4147-A177-3AD203B41FA5}">
                      <a16:colId xmlns:a16="http://schemas.microsoft.com/office/drawing/2014/main" val="2304892325"/>
                    </a:ext>
                  </a:extLst>
                </a:gridCol>
                <a:gridCol w="1737921">
                  <a:extLst>
                    <a:ext uri="{9D8B030D-6E8A-4147-A177-3AD203B41FA5}">
                      <a16:colId xmlns:a16="http://schemas.microsoft.com/office/drawing/2014/main" val="3205170503"/>
                    </a:ext>
                  </a:extLst>
                </a:gridCol>
                <a:gridCol w="1291280">
                  <a:extLst>
                    <a:ext uri="{9D8B030D-6E8A-4147-A177-3AD203B41FA5}">
                      <a16:colId xmlns:a16="http://schemas.microsoft.com/office/drawing/2014/main" val="3424800246"/>
                    </a:ext>
                  </a:extLst>
                </a:gridCol>
                <a:gridCol w="1291280">
                  <a:extLst>
                    <a:ext uri="{9D8B030D-6E8A-4147-A177-3AD203B41FA5}">
                      <a16:colId xmlns:a16="http://schemas.microsoft.com/office/drawing/2014/main" val="203203440"/>
                    </a:ext>
                  </a:extLst>
                </a:gridCol>
              </a:tblGrid>
              <a:tr h="416066">
                <a:tc>
                  <a:txBody>
                    <a:bodyPr/>
                    <a:lstStyle/>
                    <a:p>
                      <a:pPr algn="l" fontAlgn="ctr"/>
                      <a:r>
                        <a:rPr lang="fi-FI" sz="1050" b="1" u="none" strike="noStrike" dirty="0">
                          <a:solidFill>
                            <a:schemeClr val="tx2"/>
                          </a:solidFill>
                          <a:effectLst/>
                          <a:latin typeface="Rockwell" panose="02060603020205020403" pitchFamily="18" charset="0"/>
                        </a:rPr>
                        <a:t>Rahoitus: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Rahoittaja: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Tarkoitus: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Määrä:</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chemeClr val="tx2"/>
                          </a:solidFill>
                          <a:effectLst/>
                          <a:latin typeface="Rockwell" panose="02060603020205020403" pitchFamily="18" charset="0"/>
                        </a:rPr>
                        <a:t>Ehdot ja velvoitteet:</a:t>
                      </a:r>
                      <a:endParaRPr lang="fi-FI" sz="1050" b="1" i="0" u="none" strike="noStrike">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a:solidFill>
                            <a:schemeClr val="tx2"/>
                          </a:solidFill>
                          <a:effectLst/>
                          <a:latin typeface="Rockwell" panose="02060603020205020403" pitchFamily="18" charset="0"/>
                        </a:rPr>
                        <a:t>Hakuaika:</a:t>
                      </a:r>
                      <a:endParaRPr lang="fi-FI" sz="1050" b="1" i="0" u="none" strike="noStrike">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Muuta: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879417"/>
                  </a:ext>
                </a:extLst>
              </a:tr>
              <a:tr h="520038">
                <a:tc>
                  <a:txBody>
                    <a:bodyPr/>
                    <a:lstStyle/>
                    <a:p>
                      <a:pPr algn="ctr" fontAlgn="ctr"/>
                      <a:r>
                        <a:rPr lang="fi-FI" sz="800" b="1" i="1" u="none" strike="noStrike" dirty="0">
                          <a:solidFill>
                            <a:schemeClr val="tx2"/>
                          </a:solidFill>
                          <a:effectLst/>
                          <a:latin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Traficom (Viestintä- ja liikenneministeriö)</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Pyöräilyn ja jalankulun olosuhteiden tai julkisen liikenteen edistäminen.</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80537832"/>
                  </a:ext>
                </a:extLst>
              </a:tr>
              <a:tr h="883762">
                <a:tc>
                  <a:txBody>
                    <a:bodyPr/>
                    <a:lstStyle/>
                    <a:p>
                      <a:pPr algn="ctr" fontAlgn="ctr"/>
                      <a:r>
                        <a:rPr lang="fi-FI" sz="800" b="1" i="0" u="none" strike="noStrike" dirty="0">
                          <a:solidFill>
                            <a:schemeClr val="tx2"/>
                          </a:solidFill>
                          <a:effectLst/>
                          <a:latin typeface="Lato" panose="020F0502020204030203" pitchFamily="34" charset="0"/>
                        </a:rPr>
                        <a:t>LIFE-rahoitus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EU:n LIFE-ohjelma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Ainoa yksinomaan ympäristölle, luonnonsuojeluun ja ilmastotoimiin kohdistuva EU-rahoitus.</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30 000 - 50 000 € (ehdollinen avustus tai rahoituspäätös)  ||  100 000 € (integroitu LIFE-hanke)</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hlinkClick r:id="rId5">
                            <a:extLst>
                              <a:ext uri="{A12FA001-AC4F-418D-AE19-62706E023703}">
                                <ahyp:hlinkClr xmlns:ahyp="http://schemas.microsoft.com/office/drawing/2018/hyperlinkcolor" val="tx"/>
                              </a:ext>
                            </a:extLst>
                          </a:hlinkClick>
                        </a:rPr>
                        <a:t>https://ym.fi/eu-n-life-ohjelma</a:t>
                      </a:r>
                      <a:endParaRPr lang="fi-FI" sz="8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2021-2027</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hlinkClick r:id="rId5">
                            <a:extLst>
                              <a:ext uri="{A12FA001-AC4F-418D-AE19-62706E023703}">
                                <ahyp:hlinkClr xmlns:ahyp="http://schemas.microsoft.com/office/drawing/2018/hyperlinkcolor" val="tx"/>
                              </a:ext>
                            </a:extLst>
                          </a:hlinkClick>
                        </a:rPr>
                        <a:t>https://ym.fi/eu-n-life-ohjelma</a:t>
                      </a:r>
                      <a:endPar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39257641"/>
                  </a:ext>
                </a:extLst>
              </a:tr>
              <a:tr h="772422">
                <a:tc>
                  <a:txBody>
                    <a:bodyPr/>
                    <a:lstStyle/>
                    <a:p>
                      <a:pPr algn="ctr" fontAlgn="ctr"/>
                      <a:r>
                        <a:rPr lang="fi-FI" sz="800" b="1" i="0" u="none" strike="noStrike">
                          <a:solidFill>
                            <a:schemeClr val="tx2"/>
                          </a:solidFill>
                          <a:effectLst/>
                          <a:latin typeface="Lato" panose="020F0502020204030203" pitchFamily="34" charset="0"/>
                        </a:rPr>
                        <a:t>Valtionavustus</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Ympäristöministeriö</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Organisaatioille ja yhteisöille. </a:t>
                      </a:r>
                      <a:r>
                        <a:rPr lang="fi-FI" sz="8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[Linkin kautta kuljettaessa sivun alalaidassa sijaitsevat haussa olevat rahoitukset ja päättyneet sellaiset.]</a:t>
                      </a:r>
                      <a:endPar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hlinkClick r:id="rId6">
                            <a:extLst>
                              <a:ext uri="{A12FA001-AC4F-418D-AE19-62706E023703}">
                                <ahyp:hlinkClr xmlns:ahyp="http://schemas.microsoft.com/office/drawing/2018/hyperlinkcolor" val="tx"/>
                              </a:ext>
                            </a:extLst>
                          </a:hlinkClick>
                        </a:rPr>
                        <a:t>https://ym.fi/avustukset-ja-tuet</a:t>
                      </a:r>
                      <a:endPar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80654571"/>
                  </a:ext>
                </a:extLst>
              </a:tr>
              <a:tr h="648072">
                <a:tc>
                  <a:txBody>
                    <a:bodyPr/>
                    <a:lstStyle/>
                    <a:p>
                      <a:pPr algn="ctr" fontAlgn="ctr"/>
                      <a:r>
                        <a:rPr lang="fi-FI" sz="800" b="1" i="0" u="none" strike="noStrike" dirty="0">
                          <a:solidFill>
                            <a:schemeClr val="tx2"/>
                          </a:solidFill>
                          <a:effectLst/>
                          <a:latin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Canemure-hankkeen ylläpitämä tietopankki erilaisista rahoituksista.</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hlinkClick r:id="rId7">
                            <a:extLst>
                              <a:ext uri="{A12FA001-AC4F-418D-AE19-62706E023703}">
                                <ahyp:hlinkClr xmlns:ahyp="http://schemas.microsoft.com/office/drawing/2018/hyperlinkcolor" val="tx"/>
                              </a:ext>
                            </a:extLst>
                          </a:hlinkClick>
                        </a:rPr>
                        <a:t>https://rahoitus.hiilineutraalisuomi.fi/</a:t>
                      </a:r>
                      <a:endPar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2701293"/>
                  </a:ext>
                </a:extLst>
              </a:tr>
              <a:tr h="720080">
                <a:tc>
                  <a:txBody>
                    <a:bodyPr/>
                    <a:lstStyle/>
                    <a:p>
                      <a:pPr algn="ctr" fontAlgn="ctr"/>
                      <a:r>
                        <a:rPr lang="fi-FI" sz="800" b="1" i="0" u="none" strike="noStrike" dirty="0">
                          <a:solidFill>
                            <a:schemeClr val="tx2"/>
                          </a:solidFill>
                          <a:effectLst/>
                          <a:latin typeface="Lato" panose="020F0502020204030203" pitchFamily="34" charset="0"/>
                        </a:rPr>
                        <a:t>Katselmustuki</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Business Finland &amp; TEM</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Työ- ja elinkeinoministeriö tukee pienten ja keskisuurien yritysten sekä kuntien vapaaehtoista energiakatselmustoimintaa.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Energiatuen myöntämisen edellytyksenä on energiakatselmuksen toteuttaminen mallien ja toteutusohjeiden mukaisesti.</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hlinkClick r:id="rId8">
                            <a:extLst>
                              <a:ext uri="{A12FA001-AC4F-418D-AE19-62706E023703}">
                                <ahyp:hlinkClr xmlns:ahyp="http://schemas.microsoft.com/office/drawing/2018/hyperlinkcolor" val="tx"/>
                              </a:ext>
                            </a:extLst>
                          </a:hlinkClick>
                        </a:rPr>
                        <a:t>https://energiavirasto.fi/energiakatselmukset</a:t>
                      </a:r>
                      <a:endParaRPr lang="fi-FI" sz="800" b="0" i="0" u="sng"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51285950"/>
                  </a:ext>
                </a:extLst>
              </a:tr>
              <a:tr h="563750">
                <a:tc>
                  <a:txBody>
                    <a:bodyPr/>
                    <a:lstStyle/>
                    <a:p>
                      <a:pPr algn="ctr" fontAlgn="ctr"/>
                      <a:r>
                        <a:rPr lang="fi-FI" sz="800" b="1" i="0" u="none" strike="noStrike" dirty="0">
                          <a:solidFill>
                            <a:schemeClr val="tx2"/>
                          </a:solidFill>
                          <a:effectLst/>
                          <a:latin typeface="Lato" panose="020F0502020204030203" pitchFamily="34" charset="0"/>
                        </a:rPr>
                        <a:t>Maatilojen investointituet</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8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hlinkClick r:id="rId9">
                            <a:extLst>
                              <a:ext uri="{A12FA001-AC4F-418D-AE19-62706E023703}">
                                <ahyp:hlinkClr xmlns:ahyp="http://schemas.microsoft.com/office/drawing/2018/hyperlinkcolor" val="tx"/>
                              </a:ext>
                            </a:extLst>
                          </a:hlinkClick>
                        </a:rPr>
                        <a:t>https://energiayrittajyys.fi/?q=content/investointituet-energiasta-maatiloille</a:t>
                      </a:r>
                      <a:endParaRPr lang="fi-FI" sz="800" b="0" i="0" u="sng"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36030778"/>
                  </a:ext>
                </a:extLst>
              </a:tr>
              <a:tr h="563750">
                <a:tc>
                  <a:txBody>
                    <a:bodyPr/>
                    <a:lstStyle/>
                    <a:p>
                      <a:pPr algn="ctr" fontAlgn="ctr"/>
                      <a:r>
                        <a:rPr lang="fi-FI" sz="800" b="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a:t>
                      </a:r>
                      <a:r>
                        <a:rPr lang="fi-FI" sz="800" b="1" i="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Ryhti-avustus</a:t>
                      </a:r>
                      <a:r>
                        <a:rPr lang="fi-FI" sz="800" b="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a:t>
                      </a:r>
                      <a:endParaRPr lang="fi-FI" sz="800" b="1" i="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Rakennetun ympäristön tieto" Aihepiiriin liittyvään </a:t>
                      </a:r>
                      <a:b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b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toimintaan Ryhti-avustusta.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Haku on jatkuva</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5883052"/>
                  </a:ext>
                </a:extLst>
              </a:tr>
              <a:tr h="563750">
                <a:tc>
                  <a:txBody>
                    <a:bodyPr/>
                    <a:lstStyle/>
                    <a:p>
                      <a:pPr algn="ctr" fontAlgn="ctr"/>
                      <a:r>
                        <a:rPr lang="fi-FI" sz="800" b="1" u="none" strike="noStrike" dirty="0">
                          <a:solidFill>
                            <a:sysClr val="windowText" lastClr="000000"/>
                          </a:solidFill>
                          <a:effectLst/>
                        </a:rPr>
                        <a:t> - </a:t>
                      </a:r>
                      <a:endParaRPr lang="fi-FI" sz="800" b="1"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Ympäristöministeriö &amp; Työ- ja elinkeinoministeriö</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Vapaaehtoinen ”</a:t>
                      </a:r>
                      <a:r>
                        <a:rPr lang="fi-FI" sz="700" b="0" i="1"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vähähiilinen kiertotaloussopimus</a:t>
                      </a: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6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Hakijana ja saajana voi olla: kunta, toimialajärjestö, yritys, maakunta tai muu taho </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Kevät 2022</a:t>
                      </a:r>
                      <a:endParaRPr lang="fi-FI" sz="7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rPr>
                        <a:t>  -</a:t>
                      </a:r>
                      <a:endParaRPr lang="fi-FI" sz="500" b="0" i="0" u="none" strike="noStrike" dirty="0">
                        <a:solidFill>
                          <a:sysClr val="windowText" lastClr="000000"/>
                        </a:solidFill>
                        <a:effectLst/>
                        <a:latin typeface="Lato" panose="020F0502020204030203" pitchFamily="34" charset="0"/>
                        <a:ea typeface="Lato" panose="020F0502020204030203" pitchFamily="34" charset="0"/>
                        <a:cs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41306969"/>
                  </a:ext>
                </a:extLst>
              </a:tr>
            </a:tbl>
          </a:graphicData>
        </a:graphic>
      </p:graphicFrame>
      <p:sp>
        <p:nvSpPr>
          <p:cNvPr id="5" name="TextBox 4">
            <a:extLst>
              <a:ext uri="{FF2B5EF4-FFF2-40B4-BE49-F238E27FC236}">
                <a16:creationId xmlns:a16="http://schemas.microsoft.com/office/drawing/2014/main" id="{9BBC3684-7C6B-49F7-899C-ADB73E122FFD}"/>
              </a:ext>
            </a:extLst>
          </p:cNvPr>
          <p:cNvSpPr txBox="1"/>
          <p:nvPr/>
        </p:nvSpPr>
        <p:spPr>
          <a:xfrm rot="16200000">
            <a:off x="-3054793" y="3244334"/>
            <a:ext cx="6714414" cy="369332"/>
          </a:xfrm>
          <a:prstGeom prst="rect">
            <a:avLst/>
          </a:prstGeom>
          <a:noFill/>
        </p:spPr>
        <p:txBody>
          <a:bodyPr wrap="square">
            <a:spAutoFit/>
          </a:bodyPr>
          <a:lstStyle/>
          <a:p>
            <a:r>
              <a:rPr lang="fi-FI" sz="1800" b="1" u="sng"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tukirahoitusvaihtoehtoja ja -hyvityksiä</a:t>
            </a:r>
          </a:p>
        </p:txBody>
      </p:sp>
      <p:grpSp>
        <p:nvGrpSpPr>
          <p:cNvPr id="10" name="Group 9">
            <a:extLst>
              <a:ext uri="{FF2B5EF4-FFF2-40B4-BE49-F238E27FC236}">
                <a16:creationId xmlns:a16="http://schemas.microsoft.com/office/drawing/2014/main" id="{7E4B3618-EAD1-8880-9998-1446713852EA}"/>
              </a:ext>
            </a:extLst>
          </p:cNvPr>
          <p:cNvGrpSpPr/>
          <p:nvPr/>
        </p:nvGrpSpPr>
        <p:grpSpPr>
          <a:xfrm>
            <a:off x="11639028" y="149593"/>
            <a:ext cx="321701" cy="1185383"/>
            <a:chOff x="8456239" y="107576"/>
            <a:chExt cx="321701" cy="1185383"/>
          </a:xfrm>
        </p:grpSpPr>
        <p:sp>
          <p:nvSpPr>
            <p:cNvPr id="12" name="Rectangle: Rounded Corners 11">
              <a:extLst>
                <a:ext uri="{FF2B5EF4-FFF2-40B4-BE49-F238E27FC236}">
                  <a16:creationId xmlns:a16="http://schemas.microsoft.com/office/drawing/2014/main" id="{B2C0EF25-1D0D-D098-F0DC-6F5B5368823D}"/>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For Sale with solid fill">
              <a:hlinkClick r:id="rId10" action="ppaction://hlinksldjump"/>
              <a:extLst>
                <a:ext uri="{FF2B5EF4-FFF2-40B4-BE49-F238E27FC236}">
                  <a16:creationId xmlns:a16="http://schemas.microsoft.com/office/drawing/2014/main" id="{73FAFC5F-A135-A792-1CE2-C96849F75D25}"/>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56239" y="525689"/>
              <a:ext cx="314419" cy="313241"/>
            </a:xfrm>
            <a:prstGeom prst="rect">
              <a:avLst/>
            </a:prstGeom>
          </p:spPr>
        </p:pic>
        <p:pic>
          <p:nvPicPr>
            <p:cNvPr id="15" name="Graphic 14" descr="Back with solid fill">
              <a:hlinkClick r:id="rId13" action="ppaction://hlinksldjump"/>
              <a:extLst>
                <a:ext uri="{FF2B5EF4-FFF2-40B4-BE49-F238E27FC236}">
                  <a16:creationId xmlns:a16="http://schemas.microsoft.com/office/drawing/2014/main" id="{5F78596A-6B03-E13F-C695-D2BDE8D75066}"/>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463521" y="916095"/>
              <a:ext cx="314419" cy="313242"/>
            </a:xfrm>
            <a:prstGeom prst="rect">
              <a:avLst/>
            </a:prstGeom>
          </p:spPr>
        </p:pic>
        <p:pic>
          <p:nvPicPr>
            <p:cNvPr id="16" name="Graphic 15" descr="Back with solid fill">
              <a:hlinkClick r:id="rId16" action="ppaction://hlinksldjump"/>
              <a:extLst>
                <a:ext uri="{FF2B5EF4-FFF2-40B4-BE49-F238E27FC236}">
                  <a16:creationId xmlns:a16="http://schemas.microsoft.com/office/drawing/2014/main" id="{2C03067D-EF2A-F536-EB33-62D9441A82EC}"/>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9629983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3F12D4A4-03CB-4D00-A1E6-E71DFB88DF4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3" name="Object 12" hidden="1">
                        <a:extLst>
                          <a:ext uri="{FF2B5EF4-FFF2-40B4-BE49-F238E27FC236}">
                            <a16:creationId xmlns:a16="http://schemas.microsoft.com/office/drawing/2014/main" id="{3F12D4A4-03CB-4D00-A1E6-E71DFB88DF4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aphicFrame>
        <p:nvGraphicFramePr>
          <p:cNvPr id="6" name="Table 5">
            <a:extLst>
              <a:ext uri="{FF2B5EF4-FFF2-40B4-BE49-F238E27FC236}">
                <a16:creationId xmlns:a16="http://schemas.microsoft.com/office/drawing/2014/main" id="{AA27E3AC-3516-4E80-9FBB-45C449C00772}"/>
              </a:ext>
            </a:extLst>
          </p:cNvPr>
          <p:cNvGraphicFramePr>
            <a:graphicFrameLocks noGrp="1"/>
          </p:cNvGraphicFramePr>
          <p:nvPr>
            <p:extLst>
              <p:ext uri="{D42A27DB-BD31-4B8C-83A1-F6EECF244321}">
                <p14:modId xmlns:p14="http://schemas.microsoft.com/office/powerpoint/2010/main" val="1549001656"/>
              </p:ext>
            </p:extLst>
          </p:nvPr>
        </p:nvGraphicFramePr>
        <p:xfrm>
          <a:off x="911015" y="1334977"/>
          <a:ext cx="10729191" cy="4814810"/>
        </p:xfrm>
        <a:graphic>
          <a:graphicData uri="http://schemas.openxmlformats.org/drawingml/2006/table">
            <a:tbl>
              <a:tblPr>
                <a:tableStyleId>{3B4B98B0-60AC-42C2-AFA5-B58CD77FA1E5}</a:tableStyleId>
              </a:tblPr>
              <a:tblGrid>
                <a:gridCol w="1366973">
                  <a:extLst>
                    <a:ext uri="{9D8B030D-6E8A-4147-A177-3AD203B41FA5}">
                      <a16:colId xmlns:a16="http://schemas.microsoft.com/office/drawing/2014/main" val="4153989048"/>
                    </a:ext>
                  </a:extLst>
                </a:gridCol>
                <a:gridCol w="1152128">
                  <a:extLst>
                    <a:ext uri="{9D8B030D-6E8A-4147-A177-3AD203B41FA5}">
                      <a16:colId xmlns:a16="http://schemas.microsoft.com/office/drawing/2014/main" val="4210351424"/>
                    </a:ext>
                  </a:extLst>
                </a:gridCol>
                <a:gridCol w="1584176">
                  <a:extLst>
                    <a:ext uri="{9D8B030D-6E8A-4147-A177-3AD203B41FA5}">
                      <a16:colId xmlns:a16="http://schemas.microsoft.com/office/drawing/2014/main" val="1304390718"/>
                    </a:ext>
                  </a:extLst>
                </a:gridCol>
                <a:gridCol w="3096344">
                  <a:extLst>
                    <a:ext uri="{9D8B030D-6E8A-4147-A177-3AD203B41FA5}">
                      <a16:colId xmlns:a16="http://schemas.microsoft.com/office/drawing/2014/main" val="2304892325"/>
                    </a:ext>
                  </a:extLst>
                </a:gridCol>
                <a:gridCol w="1296144">
                  <a:extLst>
                    <a:ext uri="{9D8B030D-6E8A-4147-A177-3AD203B41FA5}">
                      <a16:colId xmlns:a16="http://schemas.microsoft.com/office/drawing/2014/main" val="3205170503"/>
                    </a:ext>
                  </a:extLst>
                </a:gridCol>
                <a:gridCol w="1002008">
                  <a:extLst>
                    <a:ext uri="{9D8B030D-6E8A-4147-A177-3AD203B41FA5}">
                      <a16:colId xmlns:a16="http://schemas.microsoft.com/office/drawing/2014/main" val="3424800246"/>
                    </a:ext>
                  </a:extLst>
                </a:gridCol>
                <a:gridCol w="1231418">
                  <a:extLst>
                    <a:ext uri="{9D8B030D-6E8A-4147-A177-3AD203B41FA5}">
                      <a16:colId xmlns:a16="http://schemas.microsoft.com/office/drawing/2014/main" val="203203440"/>
                    </a:ext>
                  </a:extLst>
                </a:gridCol>
              </a:tblGrid>
              <a:tr h="288032">
                <a:tc>
                  <a:txBody>
                    <a:bodyPr/>
                    <a:lstStyle/>
                    <a:p>
                      <a:pPr algn="l" fontAlgn="ctr"/>
                      <a:r>
                        <a:rPr lang="fi-FI" sz="1050" b="1" u="none" strike="noStrike" dirty="0">
                          <a:solidFill>
                            <a:schemeClr val="tx2"/>
                          </a:solidFill>
                          <a:effectLst/>
                          <a:latin typeface="Rockwell" panose="02060603020205020403" pitchFamily="18" charset="0"/>
                        </a:rPr>
                        <a:t>Rahoitus: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Rahoittaja: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Tarkoitus:</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Määrä:</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Ehdot ja velvoitteet:</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Hakuaika: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1050" b="1" u="none" strike="noStrike" dirty="0">
                          <a:solidFill>
                            <a:schemeClr val="tx2"/>
                          </a:solidFill>
                          <a:effectLst/>
                          <a:latin typeface="Rockwell" panose="02060603020205020403" pitchFamily="18" charset="0"/>
                        </a:rPr>
                        <a:t>Muuta:</a:t>
                      </a:r>
                      <a:endParaRPr lang="fi-FI" sz="1050" b="1" i="0" u="none" strike="noStrike" dirty="0">
                        <a:solidFill>
                          <a:schemeClr val="tx2"/>
                        </a:solidFill>
                        <a:effectLst/>
                        <a:latin typeface="Rockwell" panose="02060603020205020403" pitchFamily="18"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879417"/>
                  </a:ext>
                </a:extLst>
              </a:tr>
              <a:tr h="372433">
                <a:tc>
                  <a:txBody>
                    <a:bodyPr/>
                    <a:lstStyle/>
                    <a:p>
                      <a:pPr algn="ctr" fontAlgn="ctr"/>
                      <a:r>
                        <a:rPr lang="fi-FI" sz="800" b="1" i="0" u="none" strike="noStrike" dirty="0">
                          <a:solidFill>
                            <a:sysClr val="windowText" lastClr="000000"/>
                          </a:solidFill>
                          <a:effectLst/>
                          <a:latin typeface="Lato" panose="020F0502020204030203" pitchFamily="34" charset="0"/>
                        </a:rPr>
                        <a:t>Ei-tuotannolliset investoinnit</a:t>
                      </a:r>
                    </a:p>
                    <a:p>
                      <a:pPr algn="ctr" fontAlgn="ctr"/>
                      <a:endParaRPr lang="fi-FI" sz="800" b="1"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ELY-keskuksesta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Ei-tuotannollisen investoinnin korvausta voi hakea kosteikkojen perustamiseen sekä perinnebiotooppien ja luonnonlaidunten alkuraivaukseen ja aitaamiseen.</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5"/>
                        </a:rPr>
                        <a:t>https://www.ely-keskus.fi/ei-tuotannolliset-investoinnit</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99852826"/>
                  </a:ext>
                </a:extLst>
              </a:tr>
              <a:tr h="372433">
                <a:tc>
                  <a:txBody>
                    <a:bodyPr/>
                    <a:lstStyle/>
                    <a:p>
                      <a:pPr algn="ctr" fontAlgn="ctr"/>
                      <a:r>
                        <a:rPr lang="fi-FI" sz="800" b="1" i="0" u="none" strike="noStrike" dirty="0">
                          <a:solidFill>
                            <a:sysClr val="windowText" lastClr="000000"/>
                          </a:solidFill>
                          <a:effectLst/>
                          <a:latin typeface="Lato" panose="020F0502020204030203" pitchFamily="34" charset="0"/>
                        </a:rPr>
                        <a:t>Tuet ja tukioikeudet</a:t>
                      </a:r>
                    </a:p>
                    <a:p>
                      <a:pPr algn="ctr" fontAlgn="ctr"/>
                      <a:endParaRPr lang="fi-FI" sz="800" b="1"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Osa viljelijöiden tuista haetaan ELY-keskukselta ja osa haetaan kunnan maaseutuviranomaiselta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 Taulukossa kuvataan, mistä tukea voi hakea ja kuka neuvoo tukihakuun liittyvissä asioissa.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6"/>
                        </a:rPr>
                        <a:t>https://www.ely-keskus.fi/tuet-ja-tukioikeudet</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62711411"/>
                  </a:ext>
                </a:extLst>
              </a:tr>
              <a:tr h="372433">
                <a:tc>
                  <a:txBody>
                    <a:bodyPr/>
                    <a:lstStyle/>
                    <a:p>
                      <a:pPr algn="ctr" fontAlgn="ctr"/>
                      <a:r>
                        <a:rPr lang="fi-FI" sz="800" b="1" i="0" u="none" strike="noStrike" dirty="0">
                          <a:solidFill>
                            <a:sysClr val="windowText" lastClr="000000"/>
                          </a:solidFill>
                          <a:effectLst/>
                          <a:latin typeface="Lato" panose="020F0502020204030203" pitchFamily="34" charset="0"/>
                        </a:rPr>
                        <a:t>Maantie- ja rautatiekuljetusten tuki:</a:t>
                      </a:r>
                    </a:p>
                    <a:p>
                      <a:pPr algn="ctr" fontAlgn="ctr"/>
                      <a:endParaRPr lang="fi-FI" sz="800" b="1"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Kuljetustukihakemukset käsitellään Pohjois-Pohjanmaan ELY-keskuksessa, joka on kuljetustukea koskeva valtionapuviranomainen koko maan osalta.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rPr>
                        <a:t>Kuljetustuki on kuljetetun matkan pituuden mukaan määräytyvä prosenttiosuus kuljetuksen suorittajalle maksetusta kuljetusmaksusta. Tukiprosentti määräytyy seuraavan taulukon mukaan:</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Kuljetettu matka Suomessa (km) / Tukiprosentti</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266 - 400 / 9</a:t>
                      </a:r>
                    </a:p>
                    <a:p>
                      <a:pPr algn="l" fontAlgn="ctr"/>
                      <a:r>
                        <a:rPr lang="fi-FI" sz="600" b="0" i="0" u="none" strike="noStrike" dirty="0">
                          <a:solidFill>
                            <a:sysClr val="windowText" lastClr="000000"/>
                          </a:solidFill>
                          <a:effectLst/>
                          <a:latin typeface="Lato" panose="020F0502020204030203" pitchFamily="34" charset="0"/>
                        </a:rPr>
                        <a:t>401 - 600 / 13</a:t>
                      </a:r>
                    </a:p>
                    <a:p>
                      <a:pPr algn="l" fontAlgn="ctr"/>
                      <a:r>
                        <a:rPr lang="fi-FI" sz="600" b="0" i="0" u="none" strike="noStrike" dirty="0">
                          <a:solidFill>
                            <a:sysClr val="windowText" lastClr="000000"/>
                          </a:solidFill>
                          <a:effectLst/>
                          <a:latin typeface="Lato" panose="020F0502020204030203" pitchFamily="34" charset="0"/>
                        </a:rPr>
                        <a:t>601 - 800 / 17</a:t>
                      </a:r>
                    </a:p>
                    <a:p>
                      <a:pPr algn="l" fontAlgn="ctr"/>
                      <a:r>
                        <a:rPr lang="fi-FI" sz="600" b="0" i="0" u="none" strike="noStrike" dirty="0">
                          <a:solidFill>
                            <a:sysClr val="windowText" lastClr="000000"/>
                          </a:solidFill>
                          <a:effectLst/>
                          <a:latin typeface="Lato" panose="020F0502020204030203" pitchFamily="34" charset="0"/>
                        </a:rPr>
                        <a:t>801 -        / 20</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Silloin kun rautatie- ja maantiekuljetukseen liittyy satamatoimintoja, joista maksetaan satamatoimintojen tukea, noudatetaan edellä olevan taulukon sijasta seuraavaa taulukkoa, jossa lyhin kuljetustukeen oikeuttava matka on 101 kilometriä:</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Kuljetettu matka Suomessa (km) / Tukiprosentti</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101 - 400 / 9</a:t>
                      </a:r>
                    </a:p>
                    <a:p>
                      <a:pPr algn="l" fontAlgn="ctr"/>
                      <a:r>
                        <a:rPr lang="fi-FI" sz="600" b="0" i="0" u="none" strike="noStrike" dirty="0">
                          <a:solidFill>
                            <a:sysClr val="windowText" lastClr="000000"/>
                          </a:solidFill>
                          <a:effectLst/>
                          <a:latin typeface="Lato" panose="020F0502020204030203" pitchFamily="34" charset="0"/>
                        </a:rPr>
                        <a:t>401 - 600 / 13</a:t>
                      </a:r>
                    </a:p>
                    <a:p>
                      <a:pPr algn="l" fontAlgn="ctr"/>
                      <a:r>
                        <a:rPr lang="fi-FI" sz="600" b="0" i="0" u="none" strike="noStrike" dirty="0">
                          <a:solidFill>
                            <a:sysClr val="windowText" lastClr="000000"/>
                          </a:solidFill>
                          <a:effectLst/>
                          <a:latin typeface="Lato" panose="020F0502020204030203" pitchFamily="34" charset="0"/>
                        </a:rPr>
                        <a:t>601 - 800 / 17</a:t>
                      </a:r>
                    </a:p>
                    <a:p>
                      <a:pPr algn="l" fontAlgn="ctr"/>
                      <a:r>
                        <a:rPr lang="fi-FI" sz="600" b="0" i="0" u="none" strike="noStrike" dirty="0">
                          <a:solidFill>
                            <a:sysClr val="windowText" lastClr="000000"/>
                          </a:solidFill>
                          <a:effectLst/>
                          <a:latin typeface="Lato" panose="020F0502020204030203" pitchFamily="34" charset="0"/>
                        </a:rPr>
                        <a:t>801 -        / 20</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Kuljetustukea haetaan kultakin hakemuskaudelta (kalenterivuodelta) kolmen kuukauden kuluessa hakemuskauden päättymisestä.</a:t>
                      </a:r>
                    </a:p>
                    <a:p>
                      <a:pPr algn="l" fontAlgn="ctr"/>
                      <a:endParaRPr lang="fi-FI" sz="700" b="0" i="0" u="none" strike="noStrike" dirty="0">
                        <a:solidFill>
                          <a:sysClr val="windowText" lastClr="000000"/>
                        </a:solidFill>
                        <a:effectLst/>
                        <a:latin typeface="Lato" panose="020F0502020204030203" pitchFamily="34" charset="0"/>
                      </a:endParaRPr>
                    </a:p>
                    <a:p>
                      <a:pPr algn="l" fontAlgn="ctr"/>
                      <a:r>
                        <a:rPr lang="fi-FI" sz="700" b="0" i="0" u="none" strike="noStrike" dirty="0">
                          <a:solidFill>
                            <a:sysClr val="windowText" lastClr="000000"/>
                          </a:solidFill>
                          <a:effectLst/>
                          <a:latin typeface="Lato" panose="020F0502020204030203" pitchFamily="34" charset="0"/>
                        </a:rPr>
                        <a:t>Kuljetuksen alkamispäivämäärä ratkaisee, mihin hakemuskauteen kuljetus kuuluu.</a:t>
                      </a:r>
                    </a:p>
                    <a:p>
                      <a:pPr algn="l" fontAlgn="ctr"/>
                      <a:endParaRPr lang="fi-FI" sz="700" b="0" i="0" u="none" strike="noStrike" dirty="0">
                        <a:solidFill>
                          <a:sysClr val="windowText" lastClr="000000"/>
                        </a:solidFill>
                        <a:effectLst/>
                        <a:latin typeface="Lato" panose="020F0502020204030203" pitchFamily="34" charset="0"/>
                      </a:endParaRPr>
                    </a:p>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7"/>
                        </a:rPr>
                        <a:t>https://www.ely-keskus.fi/kuljetustuki</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3133260"/>
                  </a:ext>
                </a:extLst>
              </a:tr>
              <a:tr h="372433">
                <a:tc>
                  <a:txBody>
                    <a:bodyPr/>
                    <a:lstStyle/>
                    <a:p>
                      <a:pPr algn="ctr" fontAlgn="ctr"/>
                      <a:r>
                        <a:rPr lang="fi-FI" sz="800" b="1" i="0" u="none" strike="noStrike" dirty="0">
                          <a:solidFill>
                            <a:sysClr val="windowText" lastClr="000000"/>
                          </a:solidFill>
                          <a:effectLst/>
                          <a:latin typeface="Lato" panose="020F0502020204030203" pitchFamily="34" charset="0"/>
                        </a:rPr>
                        <a:t>Satamatoimintojen tuki:</a:t>
                      </a:r>
                    </a:p>
                    <a:p>
                      <a:pPr algn="ctr" fontAlgn="ctr"/>
                      <a:endParaRPr lang="fi-FI" sz="800" b="1"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Kuljetustukihakemukset käsitellään Pohjois-Pohjanmaan ELY-keskuksessa, joka on kuljetustukea koskeva valtionapuviranomainen koko maan osalta.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rPr>
                        <a:t>Satamatoimintojen tuki määräytyy lähetettävän tavaran painon ja sataman sijainnin perusteella seuraavasti:</a:t>
                      </a:r>
                    </a:p>
                    <a:p>
                      <a:pPr algn="l" fontAlgn="ctr"/>
                      <a:endParaRPr lang="fi-FI" sz="600" b="0" i="0" u="none" strike="noStrike" dirty="0">
                        <a:solidFill>
                          <a:sysClr val="windowText" lastClr="000000"/>
                        </a:solidFill>
                        <a:effectLst/>
                        <a:latin typeface="Lato" panose="020F0502020204030203" pitchFamily="34" charset="0"/>
                      </a:endParaRPr>
                    </a:p>
                    <a:p>
                      <a:pPr algn="l" fontAlgn="ctr"/>
                      <a:r>
                        <a:rPr lang="fi-FI" sz="600" b="0" i="0" u="none" strike="noStrike" dirty="0">
                          <a:solidFill>
                            <a:sysClr val="windowText" lastClr="000000"/>
                          </a:solidFill>
                          <a:effectLst/>
                          <a:latin typeface="Lato" panose="020F0502020204030203" pitchFamily="34" charset="0"/>
                        </a:rPr>
                        <a:t>Kalajoen kunnassa ja sen pohjoispuolella sijaitsevissa Pohjanlahden satamissa tai laivauspaikoissa sekä Joensuun satamassa ja sen pohjoispuolella </a:t>
                      </a:r>
                      <a:r>
                        <a:rPr lang="fi-FI" sz="600" b="0" i="0" u="none" strike="noStrike" dirty="0" err="1">
                          <a:solidFill>
                            <a:sysClr val="windowText" lastClr="000000"/>
                          </a:solidFill>
                          <a:effectLst/>
                          <a:latin typeface="Lato" panose="020F0502020204030203" pitchFamily="34" charset="0"/>
                        </a:rPr>
                        <a:t>sijatsevissa</a:t>
                      </a:r>
                      <a:r>
                        <a:rPr lang="fi-FI" sz="600" b="0" i="0" u="none" strike="noStrike" dirty="0">
                          <a:solidFill>
                            <a:sysClr val="windowText" lastClr="000000"/>
                          </a:solidFill>
                          <a:effectLst/>
                          <a:latin typeface="Lato" panose="020F0502020204030203" pitchFamily="34" charset="0"/>
                        </a:rPr>
                        <a:t> Saimaan vesistöalueen satamissa tai laivauspaikoissa satamatoimintojen tuki on 2,00 euroa tonnilta.</a:t>
                      </a:r>
                    </a:p>
                    <a:p>
                      <a:pPr algn="l" fontAlgn="ctr"/>
                      <a:r>
                        <a:rPr lang="fi-FI" sz="600" b="0" i="0" u="none" strike="noStrike" dirty="0">
                          <a:solidFill>
                            <a:sysClr val="windowText" lastClr="000000"/>
                          </a:solidFill>
                          <a:effectLst/>
                          <a:latin typeface="Lato" panose="020F0502020204030203" pitchFamily="34" charset="0"/>
                        </a:rPr>
                        <a:t>Merikarvian kunnassa sekä sen ja Kalajoen kunnan välillä sijaitsevissa Pohjanlahden satamissa tai laivauspaikoissa sekä muissa kuin edellä mainituissa Saimaan vesistöalueen satamissa tai laivauspaikoissa satamatoimintojen tuki on 1,00 euroa tonnilta.</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600" b="0" i="0" u="none" strike="noStrike" dirty="0">
                          <a:solidFill>
                            <a:sysClr val="windowText" lastClr="000000"/>
                          </a:solidFill>
                          <a:effectLst/>
                          <a:latin typeface="Lato" panose="020F0502020204030203" pitchFamily="34" charset="0"/>
                        </a:rPr>
                        <a:t>Kuljetustukea haetaan sähköisesti lomake.fi-palvelussa.</a:t>
                      </a:r>
                    </a:p>
                    <a:p>
                      <a:pPr algn="l" fontAlgn="ctr"/>
                      <a:endParaRPr lang="fi-FI" sz="600" b="0" i="0" u="none" strike="noStrike" dirty="0">
                        <a:solidFill>
                          <a:sysClr val="windowText" lastClr="000000"/>
                        </a:solidFill>
                        <a:effectLst/>
                        <a:latin typeface="Lato" panose="020F0502020204030203" pitchFamily="34" charset="0"/>
                      </a:endParaRPr>
                    </a:p>
                    <a:p>
                      <a:pPr algn="l" fontAlgn="ctr"/>
                      <a:endParaRPr lang="fi-FI" sz="600" b="0" i="0" u="none" strike="noStrike" dirty="0">
                        <a:solidFill>
                          <a:sysClr val="windowText" lastClr="000000"/>
                        </a:solidFill>
                        <a:effectLst/>
                        <a:latin typeface="Lato" panose="020F0502020204030203" pitchFamily="34" charset="0"/>
                      </a:endParaRPr>
                    </a:p>
                    <a:p>
                      <a:pPr algn="l" fontAlgn="ctr"/>
                      <a:endParaRPr lang="fi-FI" sz="6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700" b="0" i="0" u="none" strike="noStrike" dirty="0">
                          <a:solidFill>
                            <a:sysClr val="windowText" lastClr="000000"/>
                          </a:solidFill>
                          <a:effectLst/>
                          <a:latin typeface="Lato" panose="020F0502020204030203" pitchFamily="34" charset="0"/>
                        </a:rPr>
                        <a:t>Kuljetustukea haetaan kultakin hakemuskaudelta (kalenterivuodelta) kolmen kuukauden kuluessa hakemuskauden päättymisestä.</a:t>
                      </a:r>
                    </a:p>
                    <a:p>
                      <a:pPr algn="l" fontAlgn="ctr"/>
                      <a:endParaRPr lang="fi-FI" sz="700" b="0" i="0" u="none" strike="noStrike" dirty="0">
                        <a:solidFill>
                          <a:sysClr val="windowText" lastClr="000000"/>
                        </a:solidFill>
                        <a:effectLst/>
                        <a:latin typeface="Lato" panose="020F0502020204030203" pitchFamily="34" charset="0"/>
                      </a:endParaRPr>
                    </a:p>
                    <a:p>
                      <a:pPr algn="l" fontAlgn="ctr"/>
                      <a:r>
                        <a:rPr lang="fi-FI" sz="700" b="0" i="0" u="none" strike="noStrike" dirty="0">
                          <a:solidFill>
                            <a:sysClr val="windowText" lastClr="000000"/>
                          </a:solidFill>
                          <a:effectLst/>
                          <a:latin typeface="Lato" panose="020F0502020204030203" pitchFamily="34" charset="0"/>
                        </a:rPr>
                        <a:t>Kuljetuksen alkamispäivämäärä ratkaisee, mihin hakemuskauteen kuljetus kuuluu.</a:t>
                      </a:r>
                    </a:p>
                    <a:p>
                      <a:pPr algn="l" fontAlgn="ctr"/>
                      <a:endParaRPr lang="fi-FI" sz="700" b="0" i="0" u="none" strike="noStrike" dirty="0">
                        <a:solidFill>
                          <a:sysClr val="windowText" lastClr="000000"/>
                        </a:solidFill>
                        <a:effectLst/>
                        <a:latin typeface="Lato" panose="020F0502020204030203" pitchFamily="34" charset="0"/>
                      </a:endParaRPr>
                    </a:p>
                    <a:p>
                      <a:pPr algn="l" fontAlgn="ctr"/>
                      <a:endParaRPr lang="fi-FI" sz="700" b="0" i="0" u="none" strike="noStrike" dirty="0">
                        <a:solidFill>
                          <a:sysClr val="windowText" lastClr="000000"/>
                        </a:solidFill>
                        <a:effectLst/>
                        <a:latin typeface="Lato" panose="020F0502020204030203" pitchFamily="34" charset="0"/>
                      </a:endParaRP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500" b="0" i="0" u="sng" strike="noStrike" dirty="0">
                          <a:solidFill>
                            <a:sysClr val="windowText" lastClr="000000"/>
                          </a:solidFill>
                          <a:effectLst/>
                          <a:latin typeface="Lato" panose="020F0502020204030203" pitchFamily="34" charset="0"/>
                          <a:hlinkClick r:id="rId7"/>
                        </a:rPr>
                        <a:t>https://www.ely-keskus.fi/kuljetustuki</a:t>
                      </a:r>
                      <a:r>
                        <a:rPr lang="fi-FI" sz="500" b="0" i="0" u="sng" strike="noStrike" dirty="0">
                          <a:solidFill>
                            <a:sysClr val="windowText" lastClr="000000"/>
                          </a:solidFill>
                          <a:effectLst/>
                          <a:latin typeface="Lato" panose="020F0502020204030203" pitchFamily="34" charset="0"/>
                        </a:rPr>
                        <a:t> </a:t>
                      </a:r>
                    </a:p>
                  </a:txBody>
                  <a:tcPr marL="2842" marR="2842" marT="284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81280977"/>
                  </a:ext>
                </a:extLst>
              </a:tr>
            </a:tbl>
          </a:graphicData>
        </a:graphic>
      </p:graphicFrame>
      <p:sp>
        <p:nvSpPr>
          <p:cNvPr id="5" name="TextBox 4">
            <a:extLst>
              <a:ext uri="{FF2B5EF4-FFF2-40B4-BE49-F238E27FC236}">
                <a16:creationId xmlns:a16="http://schemas.microsoft.com/office/drawing/2014/main" id="{71F25B30-7AB8-413A-8FD5-80444A61487F}"/>
              </a:ext>
            </a:extLst>
          </p:cNvPr>
          <p:cNvSpPr txBox="1"/>
          <p:nvPr/>
        </p:nvSpPr>
        <p:spPr>
          <a:xfrm rot="16200000">
            <a:off x="-3054793" y="3244334"/>
            <a:ext cx="6714414" cy="369332"/>
          </a:xfrm>
          <a:prstGeom prst="rect">
            <a:avLst/>
          </a:prstGeom>
          <a:noFill/>
        </p:spPr>
        <p:txBody>
          <a:bodyPr wrap="square">
            <a:spAutoFit/>
          </a:bodyPr>
          <a:lstStyle/>
          <a:p>
            <a:r>
              <a:rPr lang="fi-FI" sz="1800" b="1" u="sng"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tukirahoitusvaihtoehtoja ja -hyvityksiä</a:t>
            </a:r>
          </a:p>
        </p:txBody>
      </p:sp>
      <p:grpSp>
        <p:nvGrpSpPr>
          <p:cNvPr id="12" name="Group 11">
            <a:extLst>
              <a:ext uri="{FF2B5EF4-FFF2-40B4-BE49-F238E27FC236}">
                <a16:creationId xmlns:a16="http://schemas.microsoft.com/office/drawing/2014/main" id="{62D70D05-4C45-47F8-9329-F8760C5D9000}"/>
              </a:ext>
            </a:extLst>
          </p:cNvPr>
          <p:cNvGrpSpPr/>
          <p:nvPr/>
        </p:nvGrpSpPr>
        <p:grpSpPr>
          <a:xfrm>
            <a:off x="10702924" y="188640"/>
            <a:ext cx="1008111" cy="313490"/>
            <a:chOff x="8411244" y="1613653"/>
            <a:chExt cx="1235029" cy="385498"/>
          </a:xfrm>
        </p:grpSpPr>
        <p:sp>
          <p:nvSpPr>
            <p:cNvPr id="14" name="Rectangle: Rounded Corners 13">
              <a:extLst>
                <a:ext uri="{FF2B5EF4-FFF2-40B4-BE49-F238E27FC236}">
                  <a16:creationId xmlns:a16="http://schemas.microsoft.com/office/drawing/2014/main" id="{93F83334-41A2-4C63-BE10-D477067E7612}"/>
                </a:ext>
              </a:extLst>
            </p:cNvPr>
            <p:cNvSpPr/>
            <p:nvPr/>
          </p:nvSpPr>
          <p:spPr>
            <a:xfrm>
              <a:off x="8411244" y="1613653"/>
              <a:ext cx="1235029"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For Sale with solid fill">
              <a:hlinkClick r:id="rId8" action="ppaction://hlinksldjump"/>
              <a:extLst>
                <a:ext uri="{FF2B5EF4-FFF2-40B4-BE49-F238E27FC236}">
                  <a16:creationId xmlns:a16="http://schemas.microsoft.com/office/drawing/2014/main" id="{63567B9F-13FB-4FF4-AEDD-C2C2018685CE}"/>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144921" y="1613653"/>
              <a:ext cx="385192" cy="385192"/>
            </a:xfrm>
            <a:prstGeom prst="rect">
              <a:avLst/>
            </a:prstGeom>
          </p:spPr>
        </p:pic>
        <p:pic>
          <p:nvPicPr>
            <p:cNvPr id="16" name="Graphic 15" descr="Back with solid fill">
              <a:hlinkClick r:id="rId11" action="ppaction://hlinksldjump"/>
              <a:extLst>
                <a:ext uri="{FF2B5EF4-FFF2-40B4-BE49-F238E27FC236}">
                  <a16:creationId xmlns:a16="http://schemas.microsoft.com/office/drawing/2014/main" id="{DC6101D7-BCDD-4696-81DB-10700CC1E833}"/>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97858935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D66487C-9A08-48DF-8D03-D4A17361091F}"/>
              </a:ext>
            </a:extLst>
          </p:cNvPr>
          <p:cNvSpPr txBox="1">
            <a:spLocks noGrp="1" noRot="1" noMove="1" noResize="1" noEditPoints="1" noAdjustHandles="1" noChangeArrowheads="1" noChangeShapeType="1"/>
          </p:cNvSpPr>
          <p:nvPr/>
        </p:nvSpPr>
        <p:spPr>
          <a:xfrm>
            <a:off x="405780" y="404664"/>
            <a:ext cx="525658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Heinolan tilannekuva – Navigointisivu</a:t>
            </a:r>
            <a:endParaRPr lang="fi-FI" sz="2000" dirty="0">
              <a:latin typeface="Rockwell" panose="02060603020205020403" pitchFamily="18" charset="0"/>
            </a:endParaRPr>
          </a:p>
        </p:txBody>
      </p:sp>
      <p:grpSp>
        <p:nvGrpSpPr>
          <p:cNvPr id="10" name="Group 9">
            <a:extLst>
              <a:ext uri="{FF2B5EF4-FFF2-40B4-BE49-F238E27FC236}">
                <a16:creationId xmlns:a16="http://schemas.microsoft.com/office/drawing/2014/main" id="{7E1E6D73-E35E-47A3-AB4D-97CE17EF6C45}"/>
              </a:ext>
            </a:extLst>
          </p:cNvPr>
          <p:cNvGrpSpPr>
            <a:grpSpLocks noGrp="1" noUngrp="1" noRot="1" noMove="1" noResize="1"/>
          </p:cNvGrpSpPr>
          <p:nvPr/>
        </p:nvGrpSpPr>
        <p:grpSpPr>
          <a:xfrm>
            <a:off x="11062964" y="6389289"/>
            <a:ext cx="504057" cy="313241"/>
            <a:chOff x="9035482" y="1613653"/>
            <a:chExt cx="617517" cy="385192"/>
          </a:xfrm>
        </p:grpSpPr>
        <p:sp>
          <p:nvSpPr>
            <p:cNvPr id="11" name="Rectangle: Rounded Corners 10">
              <a:extLst>
                <a:ext uri="{FF2B5EF4-FFF2-40B4-BE49-F238E27FC236}">
                  <a16:creationId xmlns:a16="http://schemas.microsoft.com/office/drawing/2014/main" id="{9E2EDDA9-F7B4-4D71-B1ED-C89BD92EA91B}"/>
                </a:ext>
              </a:extLst>
            </p:cNvPr>
            <p:cNvSpPr>
              <a:spLocks noGrp="1" noRot="1" noMove="1" noResize="1" noEditPoints="1" noAdjustHandles="1" noChangeArrowheads="1" noChangeShapeType="1"/>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2" name="Graphic 11" descr="For Sale with solid fill">
              <a:hlinkClick r:id="rId2" action="ppaction://hlinksldjump"/>
              <a:extLst>
                <a:ext uri="{FF2B5EF4-FFF2-40B4-BE49-F238E27FC236}">
                  <a16:creationId xmlns:a16="http://schemas.microsoft.com/office/drawing/2014/main" id="{550CC60A-EBE6-47FF-B373-918DA7EE23F0}"/>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grpSp>
      <p:grpSp>
        <p:nvGrpSpPr>
          <p:cNvPr id="76" name="Group 75">
            <a:extLst>
              <a:ext uri="{FF2B5EF4-FFF2-40B4-BE49-F238E27FC236}">
                <a16:creationId xmlns:a16="http://schemas.microsoft.com/office/drawing/2014/main" id="{7CEAA12C-D3E4-484D-A150-368DA7CCFD0C}"/>
              </a:ext>
            </a:extLst>
          </p:cNvPr>
          <p:cNvGrpSpPr/>
          <p:nvPr/>
        </p:nvGrpSpPr>
        <p:grpSpPr>
          <a:xfrm>
            <a:off x="217102" y="1671837"/>
            <a:ext cx="5976664" cy="2372894"/>
            <a:chOff x="405780" y="1687067"/>
            <a:chExt cx="5688632" cy="2372894"/>
          </a:xfrm>
        </p:grpSpPr>
        <p:sp>
          <p:nvSpPr>
            <p:cNvPr id="3" name="TextBox 2">
              <a:extLst>
                <a:ext uri="{FF2B5EF4-FFF2-40B4-BE49-F238E27FC236}">
                  <a16:creationId xmlns:a16="http://schemas.microsoft.com/office/drawing/2014/main" id="{85D11D06-2586-4DDE-9277-48EE3D4E07B6}"/>
                </a:ext>
              </a:extLst>
            </p:cNvPr>
            <p:cNvSpPr txBox="1">
              <a:spLocks noGrp="1" noRot="1" noMove="1" noResize="1" noEditPoints="1" noAdjustHandles="1" noChangeArrowheads="1" noChangeShapeType="1"/>
            </p:cNvSpPr>
            <p:nvPr/>
          </p:nvSpPr>
          <p:spPr>
            <a:xfrm>
              <a:off x="405780" y="1687067"/>
              <a:ext cx="5688632" cy="2372894"/>
            </a:xfrm>
            <a:prstGeom prst="rect">
              <a:avLst/>
            </a:prstGeom>
            <a:noFill/>
          </p:spPr>
          <p:txBody>
            <a:bodyPr wrap="square">
              <a:spAutoFit/>
            </a:bodyPr>
            <a:lstStyle/>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Lopullinen tilannekuva muodostui sisältämään montaa eri tyyppistä tietoa. Näin ollen toteutus päätettiin toteuttaa samalla periaatteella, kuin käsikirjan ”</a:t>
              </a:r>
              <a:r>
                <a:rPr lang="fi-FI" sz="1000" b="1" i="1" dirty="0">
                  <a:solidFill>
                    <a:schemeClr val="tx2"/>
                  </a:solidFill>
                  <a:latin typeface="Rockwell" panose="02060603020205020403" pitchFamily="18" charset="0"/>
                  <a:ea typeface="Lato" panose="020F0502020204030203" pitchFamily="34" charset="0"/>
                  <a:cs typeface="Lato" panose="020F0502020204030203" pitchFamily="34" charset="0"/>
                </a:rPr>
                <a:t>kotisivu</a:t>
              </a: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 ja FSSF-kehikko. Toisin sanoen tilannekuvassa voidaan navigoida tekstin oikealla puolella olevilla ”</a:t>
              </a:r>
              <a:r>
                <a:rPr lang="fi-FI" sz="1000" b="1" i="1" dirty="0">
                  <a:solidFill>
                    <a:schemeClr val="tx2"/>
                  </a:solidFill>
                  <a:latin typeface="Rockwell" panose="02060603020205020403" pitchFamily="18" charset="0"/>
                  <a:ea typeface="Lato" panose="020F0502020204030203" pitchFamily="34" charset="0"/>
                  <a:cs typeface="Lato" panose="020F0502020204030203" pitchFamily="34" charset="0"/>
                </a:rPr>
                <a:t>teksti-painikkeilla</a:t>
              </a: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 joita klikkaamalla haluttu osio tilannekuvasta avautuu näytölle.</a:t>
              </a:r>
            </a:p>
            <a:p>
              <a:pPr>
                <a:lnSpc>
                  <a:spcPct val="150000"/>
                </a:lnSpc>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Paluu tälle sivulle tapahtuu navigointipaneelin ”</a:t>
              </a:r>
              <a:r>
                <a:rPr lang="fi-FI" sz="1000" b="1" i="1" dirty="0">
                  <a:solidFill>
                    <a:schemeClr val="tx2"/>
                  </a:solidFill>
                  <a:latin typeface="Rockwell" panose="02060603020205020403" pitchFamily="18" charset="0"/>
                  <a:ea typeface="Lato" panose="020F0502020204030203" pitchFamily="34" charset="0"/>
                  <a:cs typeface="Lato" panose="020F0502020204030203" pitchFamily="34" charset="0"/>
                </a:rPr>
                <a:t>paluunuoli-näppäimellä</a:t>
              </a: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a:t>
              </a:r>
            </a:p>
            <a:p>
              <a:pPr>
                <a:lnSpc>
                  <a:spcPct val="150000"/>
                </a:lnSpc>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Tämän sivun oikeasta alakulmasta löytyvä navigointipaneelin ”</a:t>
              </a:r>
              <a:r>
                <a:rPr lang="fi-FI" sz="1000" b="1" i="1" dirty="0">
                  <a:solidFill>
                    <a:schemeClr val="tx2"/>
                  </a:solidFill>
                  <a:latin typeface="Rockwell" panose="02060603020205020403" pitchFamily="18" charset="0"/>
                  <a:ea typeface="Lato" panose="020F0502020204030203" pitchFamily="34" charset="0"/>
                  <a:cs typeface="Lato" panose="020F0502020204030203" pitchFamily="34" charset="0"/>
                </a:rPr>
                <a:t>koti-näppäin</a:t>
              </a: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a:t>
              </a: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palauttaa esityksen tavalliseen tapaan kotisivulle.</a:t>
              </a:r>
            </a:p>
          </p:txBody>
        </p:sp>
        <p:grpSp>
          <p:nvGrpSpPr>
            <p:cNvPr id="14" name="Group 13">
              <a:extLst>
                <a:ext uri="{FF2B5EF4-FFF2-40B4-BE49-F238E27FC236}">
                  <a16:creationId xmlns:a16="http://schemas.microsoft.com/office/drawing/2014/main" id="{AB6292BF-3245-45AB-A832-39998E51932C}"/>
                </a:ext>
              </a:extLst>
            </p:cNvPr>
            <p:cNvGrpSpPr/>
            <p:nvPr/>
          </p:nvGrpSpPr>
          <p:grpSpPr>
            <a:xfrm>
              <a:off x="5022558" y="2912655"/>
              <a:ext cx="216002" cy="198418"/>
              <a:chOff x="8683327" y="232313"/>
              <a:chExt cx="320488" cy="414442"/>
            </a:xfrm>
          </p:grpSpPr>
          <p:sp>
            <p:nvSpPr>
              <p:cNvPr id="16" name="Rectangle: Rounded Corners 15">
                <a:extLst>
                  <a:ext uri="{FF2B5EF4-FFF2-40B4-BE49-F238E27FC236}">
                    <a16:creationId xmlns:a16="http://schemas.microsoft.com/office/drawing/2014/main" id="{5B312102-E0D7-407E-9157-0C9E2472FC6E}"/>
                  </a:ext>
                </a:extLst>
              </p:cNvPr>
              <p:cNvSpPr/>
              <p:nvPr/>
            </p:nvSpPr>
            <p:spPr>
              <a:xfrm rot="16200000">
                <a:off x="8632726" y="282914"/>
                <a:ext cx="414442" cy="313239"/>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latin typeface="Rockwell" panose="02060603020205020403" pitchFamily="18" charset="0"/>
                </a:endParaRPr>
              </a:p>
            </p:txBody>
          </p:sp>
          <p:pic>
            <p:nvPicPr>
              <p:cNvPr id="18" name="Graphic 17" descr="Back with solid fill">
                <a:extLst>
                  <a:ext uri="{FF2B5EF4-FFF2-40B4-BE49-F238E27FC236}">
                    <a16:creationId xmlns:a16="http://schemas.microsoft.com/office/drawing/2014/main" id="{77DC9240-A913-4459-BD88-663400EEC7C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689397" y="277136"/>
                <a:ext cx="314418" cy="313240"/>
              </a:xfrm>
              <a:prstGeom prst="rect">
                <a:avLst/>
              </a:prstGeom>
            </p:spPr>
          </p:pic>
        </p:grpSp>
        <p:grpSp>
          <p:nvGrpSpPr>
            <p:cNvPr id="19" name="Group 18">
              <a:extLst>
                <a:ext uri="{FF2B5EF4-FFF2-40B4-BE49-F238E27FC236}">
                  <a16:creationId xmlns:a16="http://schemas.microsoft.com/office/drawing/2014/main" id="{42DC43E4-BA11-4DC3-925D-2CED25F1FC00}"/>
                </a:ext>
              </a:extLst>
            </p:cNvPr>
            <p:cNvGrpSpPr/>
            <p:nvPr/>
          </p:nvGrpSpPr>
          <p:grpSpPr>
            <a:xfrm>
              <a:off x="5203421" y="3342255"/>
              <a:ext cx="263521" cy="229765"/>
              <a:chOff x="9321456" y="1637465"/>
              <a:chExt cx="617516" cy="385192"/>
            </a:xfrm>
          </p:grpSpPr>
          <p:sp>
            <p:nvSpPr>
              <p:cNvPr id="20" name="Rectangle: Rounded Corners 19">
                <a:extLst>
                  <a:ext uri="{FF2B5EF4-FFF2-40B4-BE49-F238E27FC236}">
                    <a16:creationId xmlns:a16="http://schemas.microsoft.com/office/drawing/2014/main" id="{456271BE-28B3-4A11-958F-BDD3B51F7786}"/>
                  </a:ext>
                </a:extLst>
              </p:cNvPr>
              <p:cNvSpPr/>
              <p:nvPr/>
            </p:nvSpPr>
            <p:spPr>
              <a:xfrm>
                <a:off x="9321456" y="1637467"/>
                <a:ext cx="617516" cy="38519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latin typeface="Rockwell" panose="02060603020205020403" pitchFamily="18" charset="0"/>
                </a:endParaRPr>
              </a:p>
            </p:txBody>
          </p:sp>
          <p:pic>
            <p:nvPicPr>
              <p:cNvPr id="22" name="Graphic 21" descr="For Sale with solid fill">
                <a:extLst>
                  <a:ext uri="{FF2B5EF4-FFF2-40B4-BE49-F238E27FC236}">
                    <a16:creationId xmlns:a16="http://schemas.microsoft.com/office/drawing/2014/main" id="{CBAE08A6-F323-4A2A-89F7-1D22293018D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30889" y="1637465"/>
                <a:ext cx="385192" cy="385192"/>
              </a:xfrm>
              <a:prstGeom prst="rect">
                <a:avLst/>
              </a:prstGeom>
            </p:spPr>
          </p:pic>
        </p:grpSp>
      </p:grpSp>
      <p:pic>
        <p:nvPicPr>
          <p:cNvPr id="52" name="Picture 51">
            <a:hlinkClick r:id="rId7" action="ppaction://hlinksldjump"/>
            <a:extLst>
              <a:ext uri="{FF2B5EF4-FFF2-40B4-BE49-F238E27FC236}">
                <a16:creationId xmlns:a16="http://schemas.microsoft.com/office/drawing/2014/main" id="{EB56B436-6E89-4521-A867-EAB849C6E0FA}"/>
              </a:ext>
            </a:extLst>
          </p:cNvPr>
          <p:cNvPicPr>
            <a:picLocks noChangeAspect="1"/>
          </p:cNvPicPr>
          <p:nvPr/>
        </p:nvPicPr>
        <p:blipFill>
          <a:blip r:embed="rId8"/>
          <a:stretch>
            <a:fillRect/>
          </a:stretch>
        </p:blipFill>
        <p:spPr>
          <a:xfrm>
            <a:off x="9766820" y="172996"/>
            <a:ext cx="2109399" cy="463336"/>
          </a:xfrm>
          <a:prstGeom prst="rect">
            <a:avLst/>
          </a:prstGeom>
        </p:spPr>
      </p:pic>
      <p:pic>
        <p:nvPicPr>
          <p:cNvPr id="54" name="Picture 53">
            <a:hlinkClick r:id="rId9" action="ppaction://hlinksldjump"/>
            <a:extLst>
              <a:ext uri="{FF2B5EF4-FFF2-40B4-BE49-F238E27FC236}">
                <a16:creationId xmlns:a16="http://schemas.microsoft.com/office/drawing/2014/main" id="{AC24B6EA-6BF6-4C75-9037-E96CDC097096}"/>
              </a:ext>
            </a:extLst>
          </p:cNvPr>
          <p:cNvPicPr>
            <a:picLocks noGrp="1" noRot="1" noChangeAspect="1" noMove="1" noResize="1" noEditPoints="1" noAdjustHandles="1" noChangeArrowheads="1" noChangeShapeType="1" noCrop="1"/>
          </p:cNvPicPr>
          <p:nvPr/>
        </p:nvPicPr>
        <p:blipFill>
          <a:blip r:embed="rId10"/>
          <a:stretch>
            <a:fillRect/>
          </a:stretch>
        </p:blipFill>
        <p:spPr>
          <a:xfrm>
            <a:off x="10748361" y="1279069"/>
            <a:ext cx="1121761" cy="463336"/>
          </a:xfrm>
          <a:prstGeom prst="rect">
            <a:avLst/>
          </a:prstGeom>
        </p:spPr>
      </p:pic>
      <p:pic>
        <p:nvPicPr>
          <p:cNvPr id="56" name="Picture 55">
            <a:hlinkClick r:id="rId11" action="ppaction://hlinksldjump"/>
            <a:extLst>
              <a:ext uri="{FF2B5EF4-FFF2-40B4-BE49-F238E27FC236}">
                <a16:creationId xmlns:a16="http://schemas.microsoft.com/office/drawing/2014/main" id="{E6F85B2C-8581-4912-AA76-829A6D512C82}"/>
              </a:ext>
            </a:extLst>
          </p:cNvPr>
          <p:cNvPicPr>
            <a:picLocks noGrp="1" noRot="1" noChangeAspect="1" noMove="1" noResize="1" noEditPoints="1" noAdjustHandles="1" noChangeArrowheads="1" noChangeShapeType="1" noCrop="1"/>
          </p:cNvPicPr>
          <p:nvPr/>
        </p:nvPicPr>
        <p:blipFill>
          <a:blip r:embed="rId12"/>
          <a:stretch>
            <a:fillRect/>
          </a:stretch>
        </p:blipFill>
        <p:spPr>
          <a:xfrm>
            <a:off x="10120418" y="717333"/>
            <a:ext cx="1749704" cy="481626"/>
          </a:xfrm>
          <a:prstGeom prst="rect">
            <a:avLst/>
          </a:prstGeom>
        </p:spPr>
      </p:pic>
      <p:pic>
        <p:nvPicPr>
          <p:cNvPr id="62" name="Picture 61">
            <a:hlinkClick r:id="rId13" action="ppaction://hlinksldjump"/>
            <a:extLst>
              <a:ext uri="{FF2B5EF4-FFF2-40B4-BE49-F238E27FC236}">
                <a16:creationId xmlns:a16="http://schemas.microsoft.com/office/drawing/2014/main" id="{3CC8DD4F-3D1E-497A-AE53-6E4D865AEA67}"/>
              </a:ext>
            </a:extLst>
          </p:cNvPr>
          <p:cNvPicPr>
            <a:picLocks noGrp="1" noRot="1" noChangeAspect="1" noMove="1" noResize="1" noEditPoints="1" noAdjustHandles="1" noChangeArrowheads="1" noChangeShapeType="1" noCrop="1"/>
          </p:cNvPicPr>
          <p:nvPr/>
        </p:nvPicPr>
        <p:blipFill>
          <a:blip r:embed="rId14"/>
          <a:stretch>
            <a:fillRect/>
          </a:stretch>
        </p:blipFill>
        <p:spPr>
          <a:xfrm>
            <a:off x="8946363" y="1859294"/>
            <a:ext cx="2932430" cy="670618"/>
          </a:xfrm>
          <a:prstGeom prst="rect">
            <a:avLst/>
          </a:prstGeom>
        </p:spPr>
      </p:pic>
      <p:pic>
        <p:nvPicPr>
          <p:cNvPr id="64" name="Picture 63">
            <a:hlinkClick r:id="rId15" action="ppaction://hlinksldjump"/>
            <a:extLst>
              <a:ext uri="{FF2B5EF4-FFF2-40B4-BE49-F238E27FC236}">
                <a16:creationId xmlns:a16="http://schemas.microsoft.com/office/drawing/2014/main" id="{7DEF74D3-9AB6-4AEF-AF50-3DD025379924}"/>
              </a:ext>
            </a:extLst>
          </p:cNvPr>
          <p:cNvPicPr>
            <a:picLocks noGrp="1" noRot="1" noChangeAspect="1" noMove="1" noResize="1" noEditPoints="1" noAdjustHandles="1" noChangeArrowheads="1" noChangeShapeType="1" noCrop="1"/>
          </p:cNvPicPr>
          <p:nvPr/>
        </p:nvPicPr>
        <p:blipFill>
          <a:blip r:embed="rId16"/>
          <a:stretch>
            <a:fillRect/>
          </a:stretch>
        </p:blipFill>
        <p:spPr>
          <a:xfrm>
            <a:off x="8758708" y="1249045"/>
            <a:ext cx="1845636" cy="530398"/>
          </a:xfrm>
          <a:prstGeom prst="rect">
            <a:avLst/>
          </a:prstGeom>
        </p:spPr>
      </p:pic>
      <p:pic>
        <p:nvPicPr>
          <p:cNvPr id="68" name="Picture 67">
            <a:hlinkClick r:id="rId17" action="ppaction://hlinksldjump"/>
            <a:extLst>
              <a:ext uri="{FF2B5EF4-FFF2-40B4-BE49-F238E27FC236}">
                <a16:creationId xmlns:a16="http://schemas.microsoft.com/office/drawing/2014/main" id="{2308DCE1-81B2-4EE9-B756-FD4D86523602}"/>
              </a:ext>
            </a:extLst>
          </p:cNvPr>
          <p:cNvPicPr>
            <a:picLocks noGrp="1" noRot="1" noChangeAspect="1" noMove="1" noResize="1" noEditPoints="1" noAdjustHandles="1" noChangeArrowheads="1" noChangeShapeType="1" noCrop="1"/>
          </p:cNvPicPr>
          <p:nvPr/>
        </p:nvPicPr>
        <p:blipFill>
          <a:blip r:embed="rId18"/>
          <a:stretch>
            <a:fillRect/>
          </a:stretch>
        </p:blipFill>
        <p:spPr>
          <a:xfrm>
            <a:off x="9917827" y="4584373"/>
            <a:ext cx="2017951" cy="609653"/>
          </a:xfrm>
          <a:prstGeom prst="rect">
            <a:avLst/>
          </a:prstGeom>
        </p:spPr>
      </p:pic>
      <p:pic>
        <p:nvPicPr>
          <p:cNvPr id="71" name="Picture 70">
            <a:hlinkClick r:id="rId19" action="ppaction://hlinksldjump"/>
            <a:extLst>
              <a:ext uri="{FF2B5EF4-FFF2-40B4-BE49-F238E27FC236}">
                <a16:creationId xmlns:a16="http://schemas.microsoft.com/office/drawing/2014/main" id="{189445A6-25DC-4AC7-AECC-A936148C4F45}"/>
              </a:ext>
            </a:extLst>
          </p:cNvPr>
          <p:cNvPicPr>
            <a:picLocks noGrp="1" noRot="1" noChangeAspect="1" noMove="1" noResize="1" noEditPoints="1" noAdjustHandles="1" noChangeArrowheads="1" noChangeShapeType="1" noCrop="1"/>
          </p:cNvPicPr>
          <p:nvPr/>
        </p:nvPicPr>
        <p:blipFill>
          <a:blip r:embed="rId20"/>
          <a:stretch>
            <a:fillRect/>
          </a:stretch>
        </p:blipFill>
        <p:spPr>
          <a:xfrm>
            <a:off x="6711979" y="3328326"/>
            <a:ext cx="2609314" cy="749873"/>
          </a:xfrm>
          <a:prstGeom prst="rect">
            <a:avLst/>
          </a:prstGeom>
        </p:spPr>
      </p:pic>
      <p:pic>
        <p:nvPicPr>
          <p:cNvPr id="75" name="Picture 74">
            <a:hlinkClick r:id="rId21" action="ppaction://hlinksldjump"/>
            <a:extLst>
              <a:ext uri="{FF2B5EF4-FFF2-40B4-BE49-F238E27FC236}">
                <a16:creationId xmlns:a16="http://schemas.microsoft.com/office/drawing/2014/main" id="{6EA24013-6875-44F6-8D02-BBFADCC250BB}"/>
              </a:ext>
            </a:extLst>
          </p:cNvPr>
          <p:cNvPicPr>
            <a:picLocks noGrp="1" noRot="1" noChangeAspect="1" noMove="1" noResize="1" noEditPoints="1" noAdjustHandles="1" noChangeArrowheads="1" noChangeShapeType="1" noCrop="1"/>
          </p:cNvPicPr>
          <p:nvPr/>
        </p:nvPicPr>
        <p:blipFill>
          <a:blip r:embed="rId22"/>
          <a:stretch>
            <a:fillRect/>
          </a:stretch>
        </p:blipFill>
        <p:spPr>
          <a:xfrm>
            <a:off x="9980533" y="4017768"/>
            <a:ext cx="1859441" cy="451143"/>
          </a:xfrm>
          <a:prstGeom prst="rect">
            <a:avLst/>
          </a:prstGeom>
        </p:spPr>
      </p:pic>
      <p:pic>
        <p:nvPicPr>
          <p:cNvPr id="78" name="Picture 77">
            <a:hlinkClick r:id="rId23" action="ppaction://hlinksldjump"/>
            <a:extLst>
              <a:ext uri="{FF2B5EF4-FFF2-40B4-BE49-F238E27FC236}">
                <a16:creationId xmlns:a16="http://schemas.microsoft.com/office/drawing/2014/main" id="{7D282456-4502-4A43-9D64-3258A8065754}"/>
              </a:ext>
            </a:extLst>
          </p:cNvPr>
          <p:cNvPicPr>
            <a:picLocks noGrp="1" noRot="1" noChangeAspect="1" noMove="1" noResize="1" noEditPoints="1" noAdjustHandles="1" noChangeArrowheads="1" noChangeShapeType="1" noCrop="1"/>
          </p:cNvPicPr>
          <p:nvPr/>
        </p:nvPicPr>
        <p:blipFill>
          <a:blip r:embed="rId24"/>
          <a:stretch>
            <a:fillRect/>
          </a:stretch>
        </p:blipFill>
        <p:spPr>
          <a:xfrm>
            <a:off x="6987600" y="1044352"/>
            <a:ext cx="1530229" cy="469433"/>
          </a:xfrm>
          <a:prstGeom prst="rect">
            <a:avLst/>
          </a:prstGeom>
        </p:spPr>
      </p:pic>
      <p:pic>
        <p:nvPicPr>
          <p:cNvPr id="80" name="Picture 79">
            <a:hlinkClick r:id="rId25" action="ppaction://hlinksldjump"/>
            <a:extLst>
              <a:ext uri="{FF2B5EF4-FFF2-40B4-BE49-F238E27FC236}">
                <a16:creationId xmlns:a16="http://schemas.microsoft.com/office/drawing/2014/main" id="{01192F83-20C5-4A21-8760-A2D048DDE2A6}"/>
              </a:ext>
            </a:extLst>
          </p:cNvPr>
          <p:cNvPicPr>
            <a:picLocks noGrp="1" noRot="1" noChangeAspect="1" noMove="1" noResize="1" noEditPoints="1" noAdjustHandles="1" noChangeArrowheads="1" noChangeShapeType="1" noCrop="1"/>
          </p:cNvPicPr>
          <p:nvPr/>
        </p:nvPicPr>
        <p:blipFill>
          <a:blip r:embed="rId26"/>
          <a:stretch>
            <a:fillRect/>
          </a:stretch>
        </p:blipFill>
        <p:spPr>
          <a:xfrm>
            <a:off x="8566835" y="693354"/>
            <a:ext cx="1304657" cy="432854"/>
          </a:xfrm>
          <a:prstGeom prst="rect">
            <a:avLst/>
          </a:prstGeom>
        </p:spPr>
      </p:pic>
      <p:pic>
        <p:nvPicPr>
          <p:cNvPr id="85" name="Picture 84">
            <a:hlinkClick r:id="rId27" action="ppaction://hlinksldjump"/>
            <a:extLst>
              <a:ext uri="{FF2B5EF4-FFF2-40B4-BE49-F238E27FC236}">
                <a16:creationId xmlns:a16="http://schemas.microsoft.com/office/drawing/2014/main" id="{D65BF7E4-635F-4ED6-BECD-1923C614B945}"/>
              </a:ext>
            </a:extLst>
          </p:cNvPr>
          <p:cNvPicPr>
            <a:picLocks noGrp="1" noRot="1" noChangeAspect="1" noMove="1" noResize="1" noEditPoints="1" noAdjustHandles="1" noChangeArrowheads="1" noChangeShapeType="1" noCrop="1"/>
          </p:cNvPicPr>
          <p:nvPr/>
        </p:nvPicPr>
        <p:blipFill>
          <a:blip r:embed="rId28"/>
          <a:stretch>
            <a:fillRect/>
          </a:stretch>
        </p:blipFill>
        <p:spPr>
          <a:xfrm>
            <a:off x="7894612" y="204710"/>
            <a:ext cx="1737511" cy="432854"/>
          </a:xfrm>
          <a:prstGeom prst="rect">
            <a:avLst/>
          </a:prstGeom>
        </p:spPr>
      </p:pic>
      <p:pic>
        <p:nvPicPr>
          <p:cNvPr id="6" name="Picture 5">
            <a:hlinkClick r:id="rId29" action="ppaction://hlinksldjump"/>
            <a:extLst>
              <a:ext uri="{FF2B5EF4-FFF2-40B4-BE49-F238E27FC236}">
                <a16:creationId xmlns:a16="http://schemas.microsoft.com/office/drawing/2014/main" id="{A4A127E0-C2EF-F2C1-45A9-1D14F176C771}"/>
              </a:ext>
            </a:extLst>
          </p:cNvPr>
          <p:cNvPicPr>
            <a:picLocks noGrp="1" noRot="1" noChangeAspect="1" noMove="1" noResize="1" noEditPoints="1" noAdjustHandles="1" noChangeArrowheads="1" noChangeShapeType="1" noCrop="1"/>
          </p:cNvPicPr>
          <p:nvPr/>
        </p:nvPicPr>
        <p:blipFill>
          <a:blip r:embed="rId30"/>
          <a:stretch>
            <a:fillRect/>
          </a:stretch>
        </p:blipFill>
        <p:spPr>
          <a:xfrm>
            <a:off x="9565634" y="5335285"/>
            <a:ext cx="2462997" cy="621846"/>
          </a:xfrm>
          <a:prstGeom prst="rect">
            <a:avLst/>
          </a:prstGeom>
        </p:spPr>
      </p:pic>
      <p:pic>
        <p:nvPicPr>
          <p:cNvPr id="5" name="Picture 4">
            <a:hlinkClick r:id="rId31" action="ppaction://hlinksldjump"/>
            <a:extLst>
              <a:ext uri="{FF2B5EF4-FFF2-40B4-BE49-F238E27FC236}">
                <a16:creationId xmlns:a16="http://schemas.microsoft.com/office/drawing/2014/main" id="{F28C8D98-078B-A515-7428-B7D471A0BC9C}"/>
              </a:ext>
            </a:extLst>
          </p:cNvPr>
          <p:cNvPicPr>
            <a:picLocks noGrp="1" noRot="1" noChangeAspect="1" noMove="1" noResize="1" noEditPoints="1" noAdjustHandles="1" noChangeArrowheads="1" noChangeShapeType="1" noCrop="1"/>
          </p:cNvPicPr>
          <p:nvPr/>
        </p:nvPicPr>
        <p:blipFill>
          <a:blip r:embed="rId32"/>
          <a:stretch>
            <a:fillRect/>
          </a:stretch>
        </p:blipFill>
        <p:spPr>
          <a:xfrm>
            <a:off x="7273285" y="4214491"/>
            <a:ext cx="2536156" cy="627942"/>
          </a:xfrm>
          <a:prstGeom prst="rect">
            <a:avLst/>
          </a:prstGeom>
        </p:spPr>
      </p:pic>
      <p:pic>
        <p:nvPicPr>
          <p:cNvPr id="7" name="Picture 6">
            <a:hlinkClick r:id="rId33" action="ppaction://hlinksldjump"/>
            <a:extLst>
              <a:ext uri="{FF2B5EF4-FFF2-40B4-BE49-F238E27FC236}">
                <a16:creationId xmlns:a16="http://schemas.microsoft.com/office/drawing/2014/main" id="{D9446554-2AB2-E982-0C66-E3830E762E50}"/>
              </a:ext>
            </a:extLst>
          </p:cNvPr>
          <p:cNvPicPr>
            <a:picLocks noGrp="1" noRot="1" noChangeAspect="1" noMove="1" noResize="1" noEditPoints="1" noAdjustHandles="1" noChangeArrowheads="1" noChangeShapeType="1" noCrop="1"/>
          </p:cNvPicPr>
          <p:nvPr/>
        </p:nvPicPr>
        <p:blipFill>
          <a:blip r:embed="rId34"/>
          <a:stretch>
            <a:fillRect/>
          </a:stretch>
        </p:blipFill>
        <p:spPr>
          <a:xfrm>
            <a:off x="6902477" y="1653100"/>
            <a:ext cx="1810489" cy="629735"/>
          </a:xfrm>
          <a:prstGeom prst="rect">
            <a:avLst/>
          </a:prstGeom>
        </p:spPr>
      </p:pic>
      <p:pic>
        <p:nvPicPr>
          <p:cNvPr id="8" name="Picture 7">
            <a:hlinkClick r:id="rId35" action="ppaction://hlinksldjump"/>
            <a:extLst>
              <a:ext uri="{FF2B5EF4-FFF2-40B4-BE49-F238E27FC236}">
                <a16:creationId xmlns:a16="http://schemas.microsoft.com/office/drawing/2014/main" id="{E4902731-4D06-7D34-BA81-2B9F097F7F42}"/>
              </a:ext>
            </a:extLst>
          </p:cNvPr>
          <p:cNvPicPr>
            <a:picLocks noGrp="1" noRot="1" noChangeAspect="1" noMove="1" noResize="1" noEditPoints="1" noAdjustHandles="1" noChangeArrowheads="1" noChangeShapeType="1" noCrop="1"/>
          </p:cNvPicPr>
          <p:nvPr/>
        </p:nvPicPr>
        <p:blipFill>
          <a:blip r:embed="rId36"/>
          <a:stretch>
            <a:fillRect/>
          </a:stretch>
        </p:blipFill>
        <p:spPr>
          <a:xfrm>
            <a:off x="3979911" y="5960070"/>
            <a:ext cx="3109229" cy="762066"/>
          </a:xfrm>
          <a:prstGeom prst="rect">
            <a:avLst/>
          </a:prstGeom>
        </p:spPr>
      </p:pic>
      <p:pic>
        <p:nvPicPr>
          <p:cNvPr id="9" name="Picture 8">
            <a:hlinkClick r:id="rId37" action="ppaction://hlinksldjump"/>
            <a:extLst>
              <a:ext uri="{FF2B5EF4-FFF2-40B4-BE49-F238E27FC236}">
                <a16:creationId xmlns:a16="http://schemas.microsoft.com/office/drawing/2014/main" id="{A8B9EE7A-C43C-31FE-7109-C17F4BB34F12}"/>
              </a:ext>
            </a:extLst>
          </p:cNvPr>
          <p:cNvPicPr>
            <a:picLocks noGrp="1" noRot="1" noChangeAspect="1" noMove="1" noResize="1" noEditPoints="1" noAdjustHandles="1" noChangeArrowheads="1" noChangeShapeType="1" noCrop="1"/>
          </p:cNvPicPr>
          <p:nvPr/>
        </p:nvPicPr>
        <p:blipFill>
          <a:blip r:embed="rId38"/>
          <a:stretch>
            <a:fillRect/>
          </a:stretch>
        </p:blipFill>
        <p:spPr>
          <a:xfrm>
            <a:off x="5049404" y="4311743"/>
            <a:ext cx="2115495" cy="810838"/>
          </a:xfrm>
          <a:prstGeom prst="rect">
            <a:avLst/>
          </a:prstGeom>
        </p:spPr>
      </p:pic>
      <p:pic>
        <p:nvPicPr>
          <p:cNvPr id="13" name="Picture 12">
            <a:hlinkClick r:id="rId39" action="ppaction://hlinksldjump"/>
            <a:extLst>
              <a:ext uri="{FF2B5EF4-FFF2-40B4-BE49-F238E27FC236}">
                <a16:creationId xmlns:a16="http://schemas.microsoft.com/office/drawing/2014/main" id="{13743F62-12BC-4896-FC01-6E4F231CB36C}"/>
              </a:ext>
            </a:extLst>
          </p:cNvPr>
          <p:cNvPicPr>
            <a:picLocks noGrp="1" noRot="1" noChangeAspect="1" noMove="1" noResize="1" noEditPoints="1" noAdjustHandles="1" noChangeArrowheads="1" noChangeShapeType="1" noCrop="1"/>
          </p:cNvPicPr>
          <p:nvPr/>
        </p:nvPicPr>
        <p:blipFill>
          <a:blip r:embed="rId40"/>
          <a:stretch>
            <a:fillRect/>
          </a:stretch>
        </p:blipFill>
        <p:spPr>
          <a:xfrm>
            <a:off x="3012841" y="5124029"/>
            <a:ext cx="2115495" cy="646232"/>
          </a:xfrm>
          <a:prstGeom prst="rect">
            <a:avLst/>
          </a:prstGeom>
        </p:spPr>
      </p:pic>
      <p:pic>
        <p:nvPicPr>
          <p:cNvPr id="15" name="Picture 14">
            <a:hlinkClick r:id="rId41" action="ppaction://hlinksldjump"/>
            <a:extLst>
              <a:ext uri="{FF2B5EF4-FFF2-40B4-BE49-F238E27FC236}">
                <a16:creationId xmlns:a16="http://schemas.microsoft.com/office/drawing/2014/main" id="{2351E7E2-3131-6ACA-B6BE-2A9BDFE0CE95}"/>
              </a:ext>
            </a:extLst>
          </p:cNvPr>
          <p:cNvPicPr>
            <a:picLocks noGrp="1" noRot="1" noChangeAspect="1" noMove="1" noResize="1" noEditPoints="1" noAdjustHandles="1" noChangeArrowheads="1" noChangeShapeType="1" noCrop="1"/>
          </p:cNvPicPr>
          <p:nvPr/>
        </p:nvPicPr>
        <p:blipFill>
          <a:blip r:embed="rId42"/>
          <a:stretch>
            <a:fillRect/>
          </a:stretch>
        </p:blipFill>
        <p:spPr>
          <a:xfrm>
            <a:off x="9367023" y="2643485"/>
            <a:ext cx="2511770" cy="664522"/>
          </a:xfrm>
          <a:prstGeom prst="rect">
            <a:avLst/>
          </a:prstGeom>
        </p:spPr>
      </p:pic>
      <p:pic>
        <p:nvPicPr>
          <p:cNvPr id="17" name="Picture 16">
            <a:hlinkClick r:id="rId43" action="ppaction://hlinksldjump"/>
            <a:extLst>
              <a:ext uri="{FF2B5EF4-FFF2-40B4-BE49-F238E27FC236}">
                <a16:creationId xmlns:a16="http://schemas.microsoft.com/office/drawing/2014/main" id="{79CB4A92-D5C2-5822-6BEA-1B89C721279B}"/>
              </a:ext>
            </a:extLst>
          </p:cNvPr>
          <p:cNvPicPr>
            <a:picLocks noGrp="1" noRot="1" noChangeAspect="1" noMove="1" noResize="1" noEditPoints="1" noAdjustHandles="1" noChangeArrowheads="1" noChangeShapeType="1" noCrop="1"/>
          </p:cNvPicPr>
          <p:nvPr/>
        </p:nvPicPr>
        <p:blipFill>
          <a:blip r:embed="rId44"/>
          <a:stretch>
            <a:fillRect/>
          </a:stretch>
        </p:blipFill>
        <p:spPr>
          <a:xfrm>
            <a:off x="9565634" y="3380252"/>
            <a:ext cx="2365453" cy="530398"/>
          </a:xfrm>
          <a:prstGeom prst="rect">
            <a:avLst/>
          </a:prstGeom>
        </p:spPr>
      </p:pic>
      <p:pic>
        <p:nvPicPr>
          <p:cNvPr id="21" name="Picture 20">
            <a:hlinkClick r:id="rId45" action="ppaction://hlinksldjump"/>
            <a:extLst>
              <a:ext uri="{FF2B5EF4-FFF2-40B4-BE49-F238E27FC236}">
                <a16:creationId xmlns:a16="http://schemas.microsoft.com/office/drawing/2014/main" id="{1372DBF9-ADAC-DB36-A380-62A0F1756E1A}"/>
              </a:ext>
            </a:extLst>
          </p:cNvPr>
          <p:cNvPicPr>
            <a:picLocks noGrp="1" noRot="1" noChangeAspect="1" noMove="1" noResize="1" noEditPoints="1" noAdjustHandles="1" noChangeArrowheads="1" noChangeShapeType="1" noCrop="1"/>
          </p:cNvPicPr>
          <p:nvPr/>
        </p:nvPicPr>
        <p:blipFill>
          <a:blip r:embed="rId46"/>
          <a:stretch>
            <a:fillRect/>
          </a:stretch>
        </p:blipFill>
        <p:spPr>
          <a:xfrm>
            <a:off x="5305990" y="5194026"/>
            <a:ext cx="4096867" cy="646232"/>
          </a:xfrm>
          <a:prstGeom prst="rect">
            <a:avLst/>
          </a:prstGeom>
        </p:spPr>
      </p:pic>
      <p:pic>
        <p:nvPicPr>
          <p:cNvPr id="23" name="Picture 22">
            <a:hlinkClick r:id="rId47" action="ppaction://hlinksldjump"/>
            <a:extLst>
              <a:ext uri="{FF2B5EF4-FFF2-40B4-BE49-F238E27FC236}">
                <a16:creationId xmlns:a16="http://schemas.microsoft.com/office/drawing/2014/main" id="{209BE1B5-25EB-87F7-2E94-443081ADB80B}"/>
              </a:ext>
            </a:extLst>
          </p:cNvPr>
          <p:cNvPicPr>
            <a:picLocks noGrp="1" noRot="1" noChangeAspect="1" noMove="1" noResize="1" noEditPoints="1" noAdjustHandles="1" noChangeArrowheads="1" noChangeShapeType="1" noCrop="1"/>
          </p:cNvPicPr>
          <p:nvPr/>
        </p:nvPicPr>
        <p:blipFill>
          <a:blip r:embed="rId48"/>
          <a:stretch>
            <a:fillRect/>
          </a:stretch>
        </p:blipFill>
        <p:spPr>
          <a:xfrm>
            <a:off x="6608956" y="2447294"/>
            <a:ext cx="2243522" cy="725487"/>
          </a:xfrm>
          <a:prstGeom prst="rect">
            <a:avLst/>
          </a:prstGeom>
        </p:spPr>
      </p:pic>
      <p:pic>
        <p:nvPicPr>
          <p:cNvPr id="24" name="Picture 23">
            <a:hlinkClick r:id="rId49" action="ppaction://hlinksldjump"/>
            <a:extLst>
              <a:ext uri="{FF2B5EF4-FFF2-40B4-BE49-F238E27FC236}">
                <a16:creationId xmlns:a16="http://schemas.microsoft.com/office/drawing/2014/main" id="{A2B3BF4F-1033-C344-36EF-3DF63F431530}"/>
              </a:ext>
            </a:extLst>
          </p:cNvPr>
          <p:cNvPicPr>
            <a:picLocks noGrp="1" noRot="1" noChangeAspect="1" noMove="1" noResize="1" noEditPoints="1" noAdjustHandles="1" noChangeArrowheads="1" noChangeShapeType="1" noCrop="1"/>
          </p:cNvPicPr>
          <p:nvPr/>
        </p:nvPicPr>
        <p:blipFill>
          <a:blip r:embed="rId50"/>
          <a:stretch>
            <a:fillRect/>
          </a:stretch>
        </p:blipFill>
        <p:spPr>
          <a:xfrm>
            <a:off x="7402074" y="6098390"/>
            <a:ext cx="3298222" cy="542591"/>
          </a:xfrm>
          <a:prstGeom prst="rect">
            <a:avLst/>
          </a:prstGeom>
        </p:spPr>
      </p:pic>
    </p:spTree>
    <p:extLst>
      <p:ext uri="{BB962C8B-B14F-4D97-AF65-F5344CB8AC3E}">
        <p14:creationId xmlns:p14="http://schemas.microsoft.com/office/powerpoint/2010/main" val="224516273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10" hidden="1">
            <a:extLst>
              <a:ext uri="{FF2B5EF4-FFF2-40B4-BE49-F238E27FC236}">
                <a16:creationId xmlns:a16="http://schemas.microsoft.com/office/drawing/2014/main" id="{22DABA46-77BB-4FFD-AA3A-23824B8D62E2}"/>
              </a:ext>
            </a:extLst>
          </p:cNvPr>
          <p:cNvGraphicFramePr>
            <a:graphicFrameLocks noChangeAspect="1"/>
          </p:cNvGraphicFramePr>
          <p:nvPr>
            <p:custDataLst>
              <p:tags r:id="rId1"/>
            </p:custDataLst>
            <p:extLst>
              <p:ext uri="{D42A27DB-BD31-4B8C-83A1-F6EECF244321}">
                <p14:modId xmlns:p14="http://schemas.microsoft.com/office/powerpoint/2010/main" val="27006720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6" imgW="129" imgH="129" progId="TCLayout.ActiveDocument.1">
                  <p:embed/>
                </p:oleObj>
              </mc:Choice>
              <mc:Fallback>
                <p:oleObj name="think-cell Slide" r:id="rId26" imgW="129" imgH="129" progId="TCLayout.ActiveDocument.1">
                  <p:embed/>
                  <p:pic>
                    <p:nvPicPr>
                      <p:cNvPr id="11" name="Object 10" hidden="1">
                        <a:extLst>
                          <a:ext uri="{FF2B5EF4-FFF2-40B4-BE49-F238E27FC236}">
                            <a16:creationId xmlns:a16="http://schemas.microsoft.com/office/drawing/2014/main" id="{22DABA46-77BB-4FFD-AA3A-23824B8D62E2}"/>
                          </a:ext>
                        </a:extLst>
                      </p:cNvPr>
                      <p:cNvPicPr/>
                      <p:nvPr/>
                    </p:nvPicPr>
                    <p:blipFill>
                      <a:blip r:embed="rId27"/>
                      <a:stretch>
                        <a:fillRect/>
                      </a:stretch>
                    </p:blipFill>
                    <p:spPr>
                      <a:xfrm>
                        <a:off x="1588" y="1588"/>
                        <a:ext cx="1588" cy="1588"/>
                      </a:xfrm>
                      <a:prstGeom prst="rect">
                        <a:avLst/>
                      </a:prstGeom>
                    </p:spPr>
                  </p:pic>
                </p:oleObj>
              </mc:Fallback>
            </mc:AlternateContent>
          </a:graphicData>
        </a:graphic>
      </p:graphicFrame>
      <p:sp>
        <p:nvSpPr>
          <p:cNvPr id="155" name="TextBox 154">
            <a:extLst>
              <a:ext uri="{FF2B5EF4-FFF2-40B4-BE49-F238E27FC236}">
                <a16:creationId xmlns:a16="http://schemas.microsoft.com/office/drawing/2014/main" id="{2D73E293-5C00-4F9E-AB4F-50EDDE4860F9}"/>
              </a:ext>
            </a:extLst>
          </p:cNvPr>
          <p:cNvSpPr txBox="1"/>
          <p:nvPr/>
        </p:nvSpPr>
        <p:spPr>
          <a:xfrm>
            <a:off x="433387" y="288925"/>
            <a:ext cx="4524375" cy="338138"/>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Ympäristönsuojelun valvontaohjelman toteumat</a:t>
            </a:r>
          </a:p>
        </p:txBody>
      </p:sp>
      <p:graphicFrame>
        <p:nvGraphicFramePr>
          <p:cNvPr id="121" name="Chart 120">
            <a:extLst>
              <a:ext uri="{FF2B5EF4-FFF2-40B4-BE49-F238E27FC236}">
                <a16:creationId xmlns:a16="http://schemas.microsoft.com/office/drawing/2014/main" id="{1548C4D0-E623-4D0B-94C4-5316120160EC}"/>
              </a:ext>
            </a:extLst>
          </p:cNvPr>
          <p:cNvGraphicFramePr/>
          <p:nvPr>
            <p:custDataLst>
              <p:tags r:id="rId2"/>
            </p:custDataLst>
            <p:extLst>
              <p:ext uri="{D42A27DB-BD31-4B8C-83A1-F6EECF244321}">
                <p14:modId xmlns:p14="http://schemas.microsoft.com/office/powerpoint/2010/main" val="3018978082"/>
              </p:ext>
            </p:extLst>
          </p:nvPr>
        </p:nvGraphicFramePr>
        <p:xfrm>
          <a:off x="1717675" y="2216150"/>
          <a:ext cx="5683250" cy="3084513"/>
        </p:xfrm>
        <a:graphic>
          <a:graphicData uri="http://schemas.openxmlformats.org/drawingml/2006/chart">
            <c:chart xmlns:c="http://schemas.openxmlformats.org/drawingml/2006/chart" xmlns:r="http://schemas.openxmlformats.org/officeDocument/2006/relationships" r:id="rId28"/>
          </a:graphicData>
        </a:graphic>
      </p:graphicFrame>
      <p:cxnSp>
        <p:nvCxnSpPr>
          <p:cNvPr id="524" name="Straight Connector 523">
            <a:extLst>
              <a:ext uri="{FF2B5EF4-FFF2-40B4-BE49-F238E27FC236}">
                <a16:creationId xmlns:a16="http://schemas.microsoft.com/office/drawing/2014/main" id="{7656F077-004C-4F1A-B589-FD0CE07F2449}"/>
              </a:ext>
            </a:extLst>
          </p:cNvPr>
          <p:cNvCxnSpPr/>
          <p:nvPr>
            <p:custDataLst>
              <p:tags r:id="rId3"/>
            </p:custDataLst>
          </p:nvPr>
        </p:nvCxnSpPr>
        <p:spPr bwMode="auto">
          <a:xfrm>
            <a:off x="4184650" y="2582863"/>
            <a:ext cx="2746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32" name="Straight Connector 531">
            <a:extLst>
              <a:ext uri="{FF2B5EF4-FFF2-40B4-BE49-F238E27FC236}">
                <a16:creationId xmlns:a16="http://schemas.microsoft.com/office/drawing/2014/main" id="{2C977FF5-A05A-43C3-A179-4EF0FD093E83}"/>
              </a:ext>
            </a:extLst>
          </p:cNvPr>
          <p:cNvCxnSpPr/>
          <p:nvPr>
            <p:custDataLst>
              <p:tags r:id="rId4"/>
            </p:custDataLst>
          </p:nvPr>
        </p:nvCxnSpPr>
        <p:spPr bwMode="auto">
          <a:xfrm>
            <a:off x="5203825" y="3217863"/>
            <a:ext cx="5524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784D456E-59CD-4BF4-9C8D-8B217253941B}"/>
              </a:ext>
            </a:extLst>
          </p:cNvPr>
          <p:cNvCxnSpPr>
            <a:cxnSpLocks/>
          </p:cNvCxnSpPr>
          <p:nvPr>
            <p:custDataLst>
              <p:tags r:id="rId5"/>
            </p:custDataLst>
          </p:nvPr>
        </p:nvCxnSpPr>
        <p:spPr bwMode="auto">
          <a:xfrm>
            <a:off x="2609850" y="2646363"/>
            <a:ext cx="5524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9" name="Straight Connector 498">
            <a:extLst>
              <a:ext uri="{FF2B5EF4-FFF2-40B4-BE49-F238E27FC236}">
                <a16:creationId xmlns:a16="http://schemas.microsoft.com/office/drawing/2014/main" id="{7907ACAA-C176-4640-9164-38F473ADE6A1}"/>
              </a:ext>
            </a:extLst>
          </p:cNvPr>
          <p:cNvCxnSpPr>
            <a:cxnSpLocks/>
          </p:cNvCxnSpPr>
          <p:nvPr>
            <p:custDataLst>
              <p:tags r:id="rId6"/>
            </p:custDataLst>
          </p:nvPr>
        </p:nvCxnSpPr>
        <p:spPr bwMode="auto">
          <a:xfrm>
            <a:off x="2951163" y="3027363"/>
            <a:ext cx="2111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2" name="Straight Connector 521">
            <a:extLst>
              <a:ext uri="{FF2B5EF4-FFF2-40B4-BE49-F238E27FC236}">
                <a16:creationId xmlns:a16="http://schemas.microsoft.com/office/drawing/2014/main" id="{45D7832B-D9FE-4DD1-94FE-7EEA19D18620}"/>
              </a:ext>
            </a:extLst>
          </p:cNvPr>
          <p:cNvCxnSpPr/>
          <p:nvPr>
            <p:custDataLst>
              <p:tags r:id="rId7"/>
            </p:custDataLst>
          </p:nvPr>
        </p:nvCxnSpPr>
        <p:spPr bwMode="auto">
          <a:xfrm>
            <a:off x="3906838" y="2582863"/>
            <a:ext cx="587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00" name="Straight Connector 499">
            <a:extLst>
              <a:ext uri="{FF2B5EF4-FFF2-40B4-BE49-F238E27FC236}">
                <a16:creationId xmlns:a16="http://schemas.microsoft.com/office/drawing/2014/main" id="{30DF3FD0-FA7B-456E-80DC-1121F71CAC85}"/>
              </a:ext>
            </a:extLst>
          </p:cNvPr>
          <p:cNvCxnSpPr>
            <a:cxnSpLocks/>
          </p:cNvCxnSpPr>
          <p:nvPr>
            <p:custDataLst>
              <p:tags r:id="rId8"/>
            </p:custDataLst>
          </p:nvPr>
        </p:nvCxnSpPr>
        <p:spPr bwMode="auto">
          <a:xfrm>
            <a:off x="3119438" y="2643188"/>
            <a:ext cx="0" cy="387350"/>
          </a:xfrm>
          <a:prstGeom prst="line">
            <a:avLst/>
          </a:prstGeom>
          <a:ln w="28575" cap="flat" cmpd="sng" algn="ctr">
            <a:solidFill>
              <a:schemeClr val="tx1"/>
            </a:solidFill>
            <a:prstDash val="solid"/>
            <a:miter lim="800000"/>
            <a:headEnd type="triangl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25" name="Straight Connector 524">
            <a:extLst>
              <a:ext uri="{FF2B5EF4-FFF2-40B4-BE49-F238E27FC236}">
                <a16:creationId xmlns:a16="http://schemas.microsoft.com/office/drawing/2014/main" id="{9233F695-86CB-4BF9-A451-779C01143682}"/>
              </a:ext>
            </a:extLst>
          </p:cNvPr>
          <p:cNvCxnSpPr/>
          <p:nvPr>
            <p:custDataLst>
              <p:tags r:id="rId9"/>
            </p:custDataLst>
          </p:nvPr>
        </p:nvCxnSpPr>
        <p:spPr bwMode="auto">
          <a:xfrm>
            <a:off x="4248150" y="2773363"/>
            <a:ext cx="2111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6" name="Straight Connector 525">
            <a:extLst>
              <a:ext uri="{FF2B5EF4-FFF2-40B4-BE49-F238E27FC236}">
                <a16:creationId xmlns:a16="http://schemas.microsoft.com/office/drawing/2014/main" id="{2C3F0E16-232A-433B-9429-D5E7B5F3FFA1}"/>
              </a:ext>
            </a:extLst>
          </p:cNvPr>
          <p:cNvCxnSpPr/>
          <p:nvPr>
            <p:custDataLst>
              <p:tags r:id="rId10"/>
            </p:custDataLst>
          </p:nvPr>
        </p:nvCxnSpPr>
        <p:spPr bwMode="auto">
          <a:xfrm>
            <a:off x="4416425" y="2579688"/>
            <a:ext cx="0" cy="1968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33" name="Straight Connector 532">
            <a:extLst>
              <a:ext uri="{FF2B5EF4-FFF2-40B4-BE49-F238E27FC236}">
                <a16:creationId xmlns:a16="http://schemas.microsoft.com/office/drawing/2014/main" id="{2B8A057E-248F-4D0A-BC9E-7A1ADD9A3ACA}"/>
              </a:ext>
            </a:extLst>
          </p:cNvPr>
          <p:cNvCxnSpPr/>
          <p:nvPr>
            <p:custDataLst>
              <p:tags r:id="rId11"/>
            </p:custDataLst>
          </p:nvPr>
        </p:nvCxnSpPr>
        <p:spPr bwMode="auto">
          <a:xfrm>
            <a:off x="5545138" y="4170363"/>
            <a:ext cx="2111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34" name="Straight Connector 533">
            <a:extLst>
              <a:ext uri="{FF2B5EF4-FFF2-40B4-BE49-F238E27FC236}">
                <a16:creationId xmlns:a16="http://schemas.microsoft.com/office/drawing/2014/main" id="{489EFAA2-B513-44D7-A1A1-0E526CFBBCFC}"/>
              </a:ext>
            </a:extLst>
          </p:cNvPr>
          <p:cNvCxnSpPr/>
          <p:nvPr>
            <p:custDataLst>
              <p:tags r:id="rId12"/>
            </p:custDataLst>
          </p:nvPr>
        </p:nvCxnSpPr>
        <p:spPr bwMode="auto">
          <a:xfrm>
            <a:off x="5713413" y="3214688"/>
            <a:ext cx="0" cy="9588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93" name="Text Placeholder 2">
            <a:extLst>
              <a:ext uri="{FF2B5EF4-FFF2-40B4-BE49-F238E27FC236}">
                <a16:creationId xmlns:a16="http://schemas.microsoft.com/office/drawing/2014/main" id="{3D13E628-F988-4137-89FC-610288F3D845}"/>
              </a:ext>
            </a:extLst>
          </p:cNvPr>
          <p:cNvSpPr>
            <a:spLocks noGrp="1"/>
          </p:cNvSpPr>
          <p:nvPr>
            <p:custDataLst>
              <p:tags r:id="rId13"/>
            </p:custDataLst>
          </p:nvPr>
        </p:nvSpPr>
        <p:spPr bwMode="auto">
          <a:xfrm>
            <a:off x="1716088" y="1835150"/>
            <a:ext cx="828675"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b="1" dirty="0">
                <a:solidFill>
                  <a:schemeClr val="tx2"/>
                </a:solidFill>
                <a:effectLst/>
                <a:latin typeface="Rockwell" panose="02060603020205020403" pitchFamily="18" charset="0"/>
                <a:sym typeface="Rockwell" panose="02060603020205020403" pitchFamily="18" charset="0"/>
              </a:rPr>
              <a:t>Tarkastukset</a:t>
            </a:r>
            <a:br>
              <a:rPr lang="fi-FI" altLang="en-US" sz="1000" b="1" dirty="0">
                <a:solidFill>
                  <a:schemeClr val="tx2"/>
                </a:solidFill>
                <a:effectLst/>
                <a:latin typeface="Rockwell" panose="02060603020205020403" pitchFamily="18" charset="0"/>
                <a:sym typeface="Rockwell" panose="02060603020205020403" pitchFamily="18" charset="0"/>
              </a:rPr>
            </a:br>
            <a:r>
              <a:rPr lang="fi-FI" altLang="en-US" sz="1000" b="1" dirty="0">
                <a:solidFill>
                  <a:schemeClr val="tx2"/>
                </a:solidFill>
                <a:effectLst/>
                <a:latin typeface="Rockwell" panose="02060603020205020403" pitchFamily="18" charset="0"/>
                <a:sym typeface="Rockwell" panose="02060603020205020403" pitchFamily="18" charset="0"/>
              </a:rPr>
              <a:t>(lkm.)</a:t>
            </a:r>
          </a:p>
        </p:txBody>
      </p:sp>
      <p:sp>
        <p:nvSpPr>
          <p:cNvPr id="204" name="Text Placeholder 2">
            <a:extLst>
              <a:ext uri="{FF2B5EF4-FFF2-40B4-BE49-F238E27FC236}">
                <a16:creationId xmlns:a16="http://schemas.microsoft.com/office/drawing/2014/main" id="{D6A1FD03-4BA5-4820-8EB2-8A9F8A2202BE}"/>
              </a:ext>
            </a:extLst>
          </p:cNvPr>
          <p:cNvSpPr>
            <a:spLocks noGrp="1"/>
          </p:cNvSpPr>
          <p:nvPr>
            <p:custDataLst>
              <p:tags r:id="rId14"/>
            </p:custDataLst>
          </p:nvPr>
        </p:nvSpPr>
        <p:spPr bwMode="gray">
          <a:xfrm>
            <a:off x="5649913" y="4995863"/>
            <a:ext cx="128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3CEB0C1-E782-4F9E-99DA-5CF3062B4AA4}" type="datetime'''''''''''''''''''''''''''0'''''''''''''''''''''''''''''''">
              <a:rPr lang="fi-FI" altLang="en-US" sz="1200" b="1" smtClean="0">
                <a:effectLst/>
                <a:latin typeface="Rockwell" panose="02060603020205020403" pitchFamily="18" charset="0"/>
                <a:sym typeface="Rockwell" panose="02060603020205020403" pitchFamily="18" charset="0"/>
              </a:rPr>
              <a:pPr marL="0" indent="0" algn="ctr">
                <a:spcBef>
                  <a:spcPct val="0"/>
                </a:spcBef>
                <a:spcAft>
                  <a:spcPct val="0"/>
                </a:spcAft>
                <a:buNone/>
              </a:pPr>
              <a:t>0</a:t>
            </a:fld>
            <a:endParaRPr lang="fi-FI" sz="1200" b="1" dirty="0">
              <a:latin typeface="Rockwell" panose="02060603020205020403" pitchFamily="18" charset="0"/>
              <a:sym typeface="Rockwell" panose="02060603020205020403" pitchFamily="18" charset="0"/>
            </a:endParaRPr>
          </a:p>
        </p:txBody>
      </p:sp>
      <p:sp>
        <p:nvSpPr>
          <p:cNvPr id="203" name="Text Placeholder 2">
            <a:extLst>
              <a:ext uri="{FF2B5EF4-FFF2-40B4-BE49-F238E27FC236}">
                <a16:creationId xmlns:a16="http://schemas.microsoft.com/office/drawing/2014/main" id="{5401AFE8-41AB-433D-9818-C4A320905360}"/>
              </a:ext>
            </a:extLst>
          </p:cNvPr>
          <p:cNvSpPr>
            <a:spLocks noGrp="1"/>
          </p:cNvSpPr>
          <p:nvPr>
            <p:custDataLst>
              <p:tags r:id="rId15"/>
            </p:custDataLst>
          </p:nvPr>
        </p:nvSpPr>
        <p:spPr bwMode="gray">
          <a:xfrm>
            <a:off x="4352925" y="4995863"/>
            <a:ext cx="128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F4A948B-A8DB-4C14-89AE-4F973271E174}" type="datetime'0'''">
              <a:rPr lang="fi-FI" altLang="en-US" sz="1200" b="1" smtClean="0">
                <a:effectLst/>
                <a:latin typeface="Rockwell" panose="02060603020205020403" pitchFamily="18" charset="0"/>
                <a:sym typeface="Rockwell" panose="02060603020205020403" pitchFamily="18" charset="0"/>
              </a:rPr>
              <a:pPr marL="0" indent="0" algn="ctr">
                <a:spcBef>
                  <a:spcPct val="0"/>
                </a:spcBef>
                <a:spcAft>
                  <a:spcPct val="0"/>
                </a:spcAft>
                <a:buNone/>
              </a:pPr>
              <a:t>0</a:t>
            </a:fld>
            <a:endParaRPr lang="fi-FI" sz="1200" b="1" dirty="0">
              <a:latin typeface="Rockwell" panose="02060603020205020403" pitchFamily="18" charset="0"/>
              <a:sym typeface="Rockwell" panose="02060603020205020403" pitchFamily="18" charset="0"/>
            </a:endParaRPr>
          </a:p>
        </p:txBody>
      </p:sp>
      <p:sp>
        <p:nvSpPr>
          <p:cNvPr id="493" name="Text Placeholder 2">
            <a:extLst>
              <a:ext uri="{FF2B5EF4-FFF2-40B4-BE49-F238E27FC236}">
                <a16:creationId xmlns:a16="http://schemas.microsoft.com/office/drawing/2014/main" id="{B8FD2E79-6FCB-4B19-9A72-9415CDEB57E1}"/>
              </a:ext>
            </a:extLst>
          </p:cNvPr>
          <p:cNvSpPr>
            <a:spLocks noGrp="1"/>
          </p:cNvSpPr>
          <p:nvPr>
            <p:custDataLst>
              <p:tags r:id="rId16"/>
            </p:custDataLst>
          </p:nvPr>
        </p:nvSpPr>
        <p:spPr bwMode="auto">
          <a:xfrm>
            <a:off x="2936875" y="2740025"/>
            <a:ext cx="365125" cy="193675"/>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F91EA3A-5189-448F-AEDC-E3DA70AA1B7A}" type="datetime'''1''''''''''''''5''''%'''''">
              <a:rPr lang="fi-FI" altLang="en-US" sz="1000" b="1" smtClean="0">
                <a:solidFill>
                  <a:schemeClr val="bg1"/>
                </a:solidFill>
                <a:effectLst/>
                <a:latin typeface="Rockwell" panose="02060603020205020403" pitchFamily="18" charset="0"/>
              </a:rPr>
              <a:pPr/>
              <a:t>15%</a:t>
            </a:fld>
            <a:endParaRPr lang="fi-FI" sz="1000" b="1" dirty="0">
              <a:solidFill>
                <a:schemeClr val="bg1"/>
              </a:solidFill>
              <a:effectLst>
                <a:outerShdw blurRad="38100" dist="38100" dir="2700000" algn="tl">
                  <a:srgbClr val="000000">
                    <a:alpha val="43137"/>
                  </a:srgbClr>
                </a:outerShdw>
              </a:effectLst>
              <a:latin typeface="Rockwell" panose="02060603020205020403" pitchFamily="18" charset="0"/>
            </a:endParaRPr>
          </a:p>
        </p:txBody>
      </p:sp>
      <p:sp>
        <p:nvSpPr>
          <p:cNvPr id="531" name="Text Placeholder 2">
            <a:extLst>
              <a:ext uri="{FF2B5EF4-FFF2-40B4-BE49-F238E27FC236}">
                <a16:creationId xmlns:a16="http://schemas.microsoft.com/office/drawing/2014/main" id="{127EC630-FA3F-4C7A-ABFC-D29B0D0C35C7}"/>
              </a:ext>
            </a:extLst>
          </p:cNvPr>
          <p:cNvSpPr>
            <a:spLocks noGrp="1"/>
          </p:cNvSpPr>
          <p:nvPr>
            <p:custDataLst>
              <p:tags r:id="rId17"/>
            </p:custDataLst>
          </p:nvPr>
        </p:nvSpPr>
        <p:spPr bwMode="auto">
          <a:xfrm>
            <a:off x="5500688" y="3554413"/>
            <a:ext cx="427038" cy="193675"/>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12E2EA5-711E-4AE1-AB29-E5172BFFEE7B}" type="datetime'''''''''-''4''''''''''''''''''''''''''''''8''''''''%'">
              <a:rPr lang="fi-FI" altLang="en-US" sz="1000" b="1">
                <a:solidFill>
                  <a:schemeClr val="bg1"/>
                </a:solidFill>
                <a:latin typeface="Rockwell" panose="02060603020205020403" pitchFamily="18" charset="0"/>
              </a:rPr>
              <a:pPr marL="0" indent="0" algn="ctr">
                <a:spcBef>
                  <a:spcPct val="0"/>
                </a:spcBef>
                <a:spcAft>
                  <a:spcPct val="0"/>
                </a:spcAft>
                <a:buNone/>
              </a:pPr>
              <a:t>-48%</a:t>
            </a:fld>
            <a:endParaRPr lang="fi-FI" sz="1000" b="1" dirty="0">
              <a:solidFill>
                <a:schemeClr val="bg1"/>
              </a:solidFill>
              <a:latin typeface="Rockwell" panose="02060603020205020403" pitchFamily="18" charset="0"/>
            </a:endParaRPr>
          </a:p>
        </p:txBody>
      </p:sp>
      <p:sp>
        <p:nvSpPr>
          <p:cNvPr id="521" name="Text Placeholder 2">
            <a:extLst>
              <a:ext uri="{FF2B5EF4-FFF2-40B4-BE49-F238E27FC236}">
                <a16:creationId xmlns:a16="http://schemas.microsoft.com/office/drawing/2014/main" id="{16E70D87-F6AB-47B4-8E11-E9767E55A583}"/>
              </a:ext>
            </a:extLst>
          </p:cNvPr>
          <p:cNvSpPr>
            <a:spLocks noGrp="1"/>
          </p:cNvSpPr>
          <p:nvPr>
            <p:custDataLst>
              <p:tags r:id="rId18"/>
            </p:custDataLst>
          </p:nvPr>
        </p:nvSpPr>
        <p:spPr bwMode="auto">
          <a:xfrm>
            <a:off x="4506914" y="2581275"/>
            <a:ext cx="328613" cy="193675"/>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2FDB4A7-B2AB-4DE5-8A4D-F946D7CCFF4A}" type="datetime'''''''-''''''''''''''7''%'''''''''''''''''''''''''''''">
              <a:rPr lang="fi-FI" altLang="en-US" sz="1000" b="1">
                <a:solidFill>
                  <a:schemeClr val="bg1"/>
                </a:solidFill>
                <a:latin typeface="Rockwell" panose="02060603020205020403" pitchFamily="18" charset="0"/>
              </a:rPr>
              <a:pPr marL="0" indent="0" algn="ctr">
                <a:spcBef>
                  <a:spcPct val="0"/>
                </a:spcBef>
                <a:spcAft>
                  <a:spcPct val="0"/>
                </a:spcAft>
                <a:buNone/>
              </a:pPr>
              <a:t>-7%</a:t>
            </a:fld>
            <a:endParaRPr lang="fi-FI" sz="1000" b="1" dirty="0">
              <a:solidFill>
                <a:schemeClr val="bg1"/>
              </a:solidFill>
              <a:latin typeface="Rockwell" panose="02060603020205020403" pitchFamily="18" charset="0"/>
            </a:endParaRPr>
          </a:p>
        </p:txBody>
      </p:sp>
      <p:sp>
        <p:nvSpPr>
          <p:cNvPr id="304" name="Rectangle 303">
            <a:extLst>
              <a:ext uri="{FF2B5EF4-FFF2-40B4-BE49-F238E27FC236}">
                <a16:creationId xmlns:a16="http://schemas.microsoft.com/office/drawing/2014/main" id="{CE7182F2-52C0-45F0-89C3-B854CCBA1016}"/>
              </a:ext>
            </a:extLst>
          </p:cNvPr>
          <p:cNvSpPr/>
          <p:nvPr>
            <p:custDataLst>
              <p:tags r:id="rId19"/>
            </p:custDataLst>
          </p:nvPr>
        </p:nvSpPr>
        <p:spPr bwMode="auto">
          <a:xfrm>
            <a:off x="7729538" y="3521075"/>
            <a:ext cx="179388" cy="133350"/>
          </a:xfrm>
          <a:prstGeom prst="rect">
            <a:avLst/>
          </a:prstGeom>
          <a:solidFill>
            <a:schemeClr val="accent1"/>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2" name="Rectangle 301">
            <a:extLst>
              <a:ext uri="{FF2B5EF4-FFF2-40B4-BE49-F238E27FC236}">
                <a16:creationId xmlns:a16="http://schemas.microsoft.com/office/drawing/2014/main" id="{C38145D2-C4B3-437E-9ED0-30E31FD44FE5}"/>
              </a:ext>
            </a:extLst>
          </p:cNvPr>
          <p:cNvSpPr/>
          <p:nvPr>
            <p:custDataLst>
              <p:tags r:id="rId20"/>
            </p:custDataLst>
          </p:nvPr>
        </p:nvSpPr>
        <p:spPr bwMode="auto">
          <a:xfrm>
            <a:off x="7729538" y="3130550"/>
            <a:ext cx="179388" cy="133350"/>
          </a:xfrm>
          <a:prstGeom prst="rect">
            <a:avLst/>
          </a:prstGeom>
          <a:solidFill>
            <a:srgbClr val="ADFD66"/>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3" name="Rectangle 302">
            <a:extLst>
              <a:ext uri="{FF2B5EF4-FFF2-40B4-BE49-F238E27FC236}">
                <a16:creationId xmlns:a16="http://schemas.microsoft.com/office/drawing/2014/main" id="{3F231963-A1A3-42E5-8572-5947DAEBFE89}"/>
              </a:ext>
            </a:extLst>
          </p:cNvPr>
          <p:cNvSpPr/>
          <p:nvPr>
            <p:custDataLst>
              <p:tags r:id="rId21"/>
            </p:custDataLst>
          </p:nvPr>
        </p:nvSpPr>
        <p:spPr bwMode="auto">
          <a:xfrm>
            <a:off x="7729538" y="3325813"/>
            <a:ext cx="179388" cy="133350"/>
          </a:xfrm>
          <a:prstGeom prst="rect">
            <a:avLst/>
          </a:prstGeom>
          <a:solidFill>
            <a:srgbClr val="F49C4D"/>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99" name="Text Placeholder 2">
            <a:extLst>
              <a:ext uri="{FF2B5EF4-FFF2-40B4-BE49-F238E27FC236}">
                <a16:creationId xmlns:a16="http://schemas.microsoft.com/office/drawing/2014/main" id="{7F1FB577-6CDB-41E3-9B07-EB261A0DB63A}"/>
              </a:ext>
            </a:extLst>
          </p:cNvPr>
          <p:cNvSpPr>
            <a:spLocks noGrp="1"/>
          </p:cNvSpPr>
          <p:nvPr>
            <p:custDataLst>
              <p:tags r:id="rId22"/>
            </p:custDataLst>
          </p:nvPr>
        </p:nvSpPr>
        <p:spPr bwMode="auto">
          <a:xfrm>
            <a:off x="7959725" y="3138488"/>
            <a:ext cx="14843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C4424F2-0316-4655-9D74-141D1FFF740B}" type="datetime'Su''un''n''''itel''t''''u''''ja t''ar''''k''astuk''s''''ia'''">
              <a:rPr lang="fi-FI" altLang="en-US" sz="1000" smtClean="0">
                <a:effectLst/>
                <a:latin typeface="Rockwell" panose="02060603020205020403" pitchFamily="18" charset="0"/>
                <a:sym typeface="Rockwell" panose="02060603020205020403" pitchFamily="18" charset="0"/>
              </a:rPr>
              <a:pPr marL="0" indent="0">
                <a:spcBef>
                  <a:spcPct val="0"/>
                </a:spcBef>
                <a:spcAft>
                  <a:spcPct val="0"/>
                </a:spcAft>
                <a:buNone/>
              </a:pPr>
              <a:t>Suunniteltuja tarkastuksia</a:t>
            </a:fld>
            <a:endParaRPr lang="fi-FI" sz="1000" dirty="0">
              <a:latin typeface="Rockwell" panose="02060603020205020403" pitchFamily="18" charset="0"/>
              <a:sym typeface="Rockwell" panose="02060603020205020403" pitchFamily="18" charset="0"/>
            </a:endParaRPr>
          </a:p>
        </p:txBody>
      </p:sp>
      <p:sp>
        <p:nvSpPr>
          <p:cNvPr id="300" name="Text Placeholder 2">
            <a:extLst>
              <a:ext uri="{FF2B5EF4-FFF2-40B4-BE49-F238E27FC236}">
                <a16:creationId xmlns:a16="http://schemas.microsoft.com/office/drawing/2014/main" id="{FFD3536B-8FEE-49C2-A85D-439AD505713F}"/>
              </a:ext>
            </a:extLst>
          </p:cNvPr>
          <p:cNvSpPr>
            <a:spLocks noGrp="1"/>
          </p:cNvSpPr>
          <p:nvPr>
            <p:custDataLst>
              <p:tags r:id="rId23"/>
            </p:custDataLst>
          </p:nvPr>
        </p:nvSpPr>
        <p:spPr bwMode="auto">
          <a:xfrm>
            <a:off x="7959725" y="3529013"/>
            <a:ext cx="15478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F92745D-BA3F-44CF-A27F-10659B511B03}" type="datetime'S''i''irto se''ur''aa''v''alle ''''''vuod''''''e''''l''''l''e'">
              <a:rPr lang="fi-FI" altLang="en-US" sz="1000" smtClean="0">
                <a:effectLst/>
                <a:latin typeface="Rockwell" panose="02060603020205020403" pitchFamily="18" charset="0"/>
                <a:sym typeface="Rockwell" panose="02060603020205020403" pitchFamily="18" charset="0"/>
              </a:rPr>
              <a:pPr marL="0" indent="0">
                <a:spcBef>
                  <a:spcPct val="0"/>
                </a:spcBef>
                <a:spcAft>
                  <a:spcPct val="0"/>
                </a:spcAft>
                <a:buNone/>
              </a:pPr>
              <a:t>Siirto seuraavalle vuodelle</a:t>
            </a:fld>
            <a:endParaRPr lang="fi-FI" sz="1000" dirty="0">
              <a:latin typeface="Rockwell" panose="02060603020205020403" pitchFamily="18" charset="0"/>
              <a:sym typeface="Rockwell" panose="02060603020205020403" pitchFamily="18" charset="0"/>
            </a:endParaRPr>
          </a:p>
        </p:txBody>
      </p:sp>
      <p:sp>
        <p:nvSpPr>
          <p:cNvPr id="297" name="Text Placeholder 2">
            <a:extLst>
              <a:ext uri="{FF2B5EF4-FFF2-40B4-BE49-F238E27FC236}">
                <a16:creationId xmlns:a16="http://schemas.microsoft.com/office/drawing/2014/main" id="{96B6BAA4-83B5-4DDB-B5E3-DE010FAB8C57}"/>
              </a:ext>
            </a:extLst>
          </p:cNvPr>
          <p:cNvSpPr>
            <a:spLocks noGrp="1"/>
          </p:cNvSpPr>
          <p:nvPr>
            <p:custDataLst>
              <p:tags r:id="rId24"/>
            </p:custDataLst>
          </p:nvPr>
        </p:nvSpPr>
        <p:spPr bwMode="auto">
          <a:xfrm>
            <a:off x="7959725" y="3333750"/>
            <a:ext cx="1435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45A6060-A8FE-46DF-A742-D6294F08CE00}" type="datetime'Tot''e''utun''''eet'' t''a''''r''''ka''''s''''''t''uks''et'''">
              <a:rPr lang="fi-FI" altLang="en-US" sz="1000" smtClean="0">
                <a:effectLst/>
                <a:latin typeface="Rockwell" panose="02060603020205020403" pitchFamily="18" charset="0"/>
                <a:sym typeface="Rockwell" panose="02060603020205020403" pitchFamily="18" charset="0"/>
              </a:rPr>
              <a:pPr marL="0" indent="0">
                <a:spcBef>
                  <a:spcPct val="0"/>
                </a:spcBef>
                <a:spcAft>
                  <a:spcPct val="0"/>
                </a:spcAft>
                <a:buNone/>
              </a:pPr>
              <a:t>Toteutuneet tarkastukset</a:t>
            </a:fld>
            <a:endParaRPr lang="fi-FI" sz="1000" dirty="0">
              <a:latin typeface="Rockwell" panose="02060603020205020403" pitchFamily="18" charset="0"/>
              <a:sym typeface="Rockwell" panose="02060603020205020403" pitchFamily="18" charset="0"/>
            </a:endParaRPr>
          </a:p>
        </p:txBody>
      </p:sp>
      <p:grpSp>
        <p:nvGrpSpPr>
          <p:cNvPr id="32" name="Group 31">
            <a:extLst>
              <a:ext uri="{FF2B5EF4-FFF2-40B4-BE49-F238E27FC236}">
                <a16:creationId xmlns:a16="http://schemas.microsoft.com/office/drawing/2014/main" id="{6A7C403B-11BE-47B7-8E68-7A71BD2E5750}"/>
              </a:ext>
            </a:extLst>
          </p:cNvPr>
          <p:cNvGrpSpPr/>
          <p:nvPr/>
        </p:nvGrpSpPr>
        <p:grpSpPr>
          <a:xfrm>
            <a:off x="11534530" y="88837"/>
            <a:ext cx="320522" cy="414442"/>
            <a:chOff x="8457418" y="107577"/>
            <a:chExt cx="320522" cy="414442"/>
          </a:xfrm>
        </p:grpSpPr>
        <p:sp>
          <p:nvSpPr>
            <p:cNvPr id="33" name="Rectangle: Rounded Corners 32">
              <a:extLst>
                <a:ext uri="{FF2B5EF4-FFF2-40B4-BE49-F238E27FC236}">
                  <a16:creationId xmlns:a16="http://schemas.microsoft.com/office/drawing/2014/main" id="{1499BE37-9982-4F55-B029-439812DD38EA}"/>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 name="Graphic 33" descr="Back with solid fill">
              <a:hlinkClick r:id="rId29" action="ppaction://hlinksldjump"/>
              <a:extLst>
                <a:ext uri="{FF2B5EF4-FFF2-40B4-BE49-F238E27FC236}">
                  <a16:creationId xmlns:a16="http://schemas.microsoft.com/office/drawing/2014/main" id="{F9EB985D-9533-4AE6-B9B9-E389876AA4CC}"/>
                </a:ext>
              </a:extLst>
            </p:cNvPr>
            <p:cNvPicPr>
              <a:picLocks noChangeAspect="1"/>
            </p:cNvPicPr>
            <p:nvPr/>
          </p:nvPicPr>
          <p:blipFill>
            <a:blip r:embed="rId30" cstate="print">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8463521" y="152400"/>
              <a:ext cx="314419" cy="313241"/>
            </a:xfrm>
            <a:prstGeom prst="rect">
              <a:avLst/>
            </a:prstGeom>
          </p:spPr>
        </p:pic>
      </p:grpSp>
      <p:sp>
        <p:nvSpPr>
          <p:cNvPr id="62" name="TextBox 61">
            <a:extLst>
              <a:ext uri="{FF2B5EF4-FFF2-40B4-BE49-F238E27FC236}">
                <a16:creationId xmlns:a16="http://schemas.microsoft.com/office/drawing/2014/main" id="{1D4B5EB8-6EA6-46AA-AD58-64AD48A9BE49}"/>
              </a:ext>
            </a:extLst>
          </p:cNvPr>
          <p:cNvSpPr txBox="1"/>
          <p:nvPr/>
        </p:nvSpPr>
        <p:spPr>
          <a:xfrm>
            <a:off x="2498849" y="5193547"/>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2019</a:t>
            </a:r>
          </a:p>
        </p:txBody>
      </p:sp>
      <p:sp>
        <p:nvSpPr>
          <p:cNvPr id="115" name="TextBox 114">
            <a:extLst>
              <a:ext uri="{FF2B5EF4-FFF2-40B4-BE49-F238E27FC236}">
                <a16:creationId xmlns:a16="http://schemas.microsoft.com/office/drawing/2014/main" id="{DFD49B97-7DB4-4BBF-9155-1C43B66257D0}"/>
              </a:ext>
            </a:extLst>
          </p:cNvPr>
          <p:cNvSpPr txBox="1"/>
          <p:nvPr/>
        </p:nvSpPr>
        <p:spPr>
          <a:xfrm>
            <a:off x="3803380" y="5196003"/>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2020</a:t>
            </a:r>
          </a:p>
        </p:txBody>
      </p:sp>
      <p:sp>
        <p:nvSpPr>
          <p:cNvPr id="116" name="TextBox 115">
            <a:extLst>
              <a:ext uri="{FF2B5EF4-FFF2-40B4-BE49-F238E27FC236}">
                <a16:creationId xmlns:a16="http://schemas.microsoft.com/office/drawing/2014/main" id="{A164E441-9529-44C4-AFDD-04089076758C}"/>
              </a:ext>
            </a:extLst>
          </p:cNvPr>
          <p:cNvSpPr txBox="1"/>
          <p:nvPr/>
        </p:nvSpPr>
        <p:spPr>
          <a:xfrm>
            <a:off x="5107911" y="5197245"/>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2021</a:t>
            </a:r>
          </a:p>
        </p:txBody>
      </p:sp>
      <p:sp>
        <p:nvSpPr>
          <p:cNvPr id="117" name="TextBox 116">
            <a:extLst>
              <a:ext uri="{FF2B5EF4-FFF2-40B4-BE49-F238E27FC236}">
                <a16:creationId xmlns:a16="http://schemas.microsoft.com/office/drawing/2014/main" id="{D602D4D8-042A-4E85-A36B-998D74D66F85}"/>
              </a:ext>
            </a:extLst>
          </p:cNvPr>
          <p:cNvSpPr txBox="1"/>
          <p:nvPr/>
        </p:nvSpPr>
        <p:spPr>
          <a:xfrm>
            <a:off x="6411075" y="5193547"/>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2022</a:t>
            </a:r>
          </a:p>
        </p:txBody>
      </p:sp>
    </p:spTree>
    <p:extLst>
      <p:ext uri="{BB962C8B-B14F-4D97-AF65-F5344CB8AC3E}">
        <p14:creationId xmlns:p14="http://schemas.microsoft.com/office/powerpoint/2010/main" val="412368350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extLst>
              <p:ext uri="{D42A27DB-BD31-4B8C-83A1-F6EECF244321}">
                <p14:modId xmlns:p14="http://schemas.microsoft.com/office/powerpoint/2010/main" val="316005294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8" imgW="129" imgH="129" progId="TCLayout.ActiveDocument.1">
                  <p:embed/>
                </p:oleObj>
              </mc:Choice>
              <mc:Fallback>
                <p:oleObj name="think-cell Slide" r:id="rId38"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39"/>
                      <a:stretch>
                        <a:fillRect/>
                      </a:stretch>
                    </p:blipFill>
                    <p:spPr>
                      <a:xfrm>
                        <a:off x="1588" y="1588"/>
                        <a:ext cx="1588" cy="1588"/>
                      </a:xfrm>
                      <a:prstGeom prst="rect">
                        <a:avLst/>
                      </a:prstGeom>
                    </p:spPr>
                  </p:pic>
                </p:oleObj>
              </mc:Fallback>
            </mc:AlternateContent>
          </a:graphicData>
        </a:graphic>
      </p:graphicFrame>
      <p:graphicFrame>
        <p:nvGraphicFramePr>
          <p:cNvPr id="138" name="Chart 137">
            <a:extLst>
              <a:ext uri="{FF2B5EF4-FFF2-40B4-BE49-F238E27FC236}">
                <a16:creationId xmlns:a16="http://schemas.microsoft.com/office/drawing/2014/main" id="{ED0F71AA-5726-2237-C6A5-02E2EAD88B26}"/>
              </a:ext>
            </a:extLst>
          </p:cNvPr>
          <p:cNvGraphicFramePr/>
          <p:nvPr>
            <p:custDataLst>
              <p:tags r:id="rId2"/>
            </p:custDataLst>
            <p:extLst>
              <p:ext uri="{D42A27DB-BD31-4B8C-83A1-F6EECF244321}">
                <p14:modId xmlns:p14="http://schemas.microsoft.com/office/powerpoint/2010/main" val="1358584886"/>
              </p:ext>
            </p:extLst>
          </p:nvPr>
        </p:nvGraphicFramePr>
        <p:xfrm>
          <a:off x="1211263" y="1900238"/>
          <a:ext cx="10025062" cy="3636962"/>
        </p:xfrm>
        <a:graphic>
          <a:graphicData uri="http://schemas.openxmlformats.org/drawingml/2006/chart">
            <c:chart xmlns:c="http://schemas.openxmlformats.org/drawingml/2006/chart" xmlns:r="http://schemas.openxmlformats.org/officeDocument/2006/relationships" r:id="rId40"/>
          </a:graphicData>
        </a:graphic>
      </p:graphicFrame>
      <p:sp>
        <p:nvSpPr>
          <p:cNvPr id="321" name="Text Placeholder 2">
            <a:extLst>
              <a:ext uri="{FF2B5EF4-FFF2-40B4-BE49-F238E27FC236}">
                <a16:creationId xmlns:a16="http://schemas.microsoft.com/office/drawing/2014/main" id="{44DDA899-F0CE-45F8-812C-1B4BB7C88202}"/>
              </a:ext>
            </a:extLst>
          </p:cNvPr>
          <p:cNvSpPr>
            <a:spLocks noGrp="1"/>
          </p:cNvSpPr>
          <p:nvPr>
            <p:custDataLst>
              <p:tags r:id="rId3"/>
            </p:custDataLst>
          </p:nvPr>
        </p:nvSpPr>
        <p:spPr bwMode="gray">
          <a:xfrm>
            <a:off x="785813" y="2543175"/>
            <a:ext cx="4159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EAF3010F-9C4B-4B3D-B2FF-6280978A8BE2}" type="datetime'''18'' ''''''''''''''''''''''00''''''''''''''''''0'''''">
              <a:rPr lang="fi-FI" altLang="en-US" sz="11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18 000</a:t>
            </a:fld>
            <a:endParaRPr lang="fi-FI" sz="1100" dirty="0">
              <a:solidFill>
                <a:srgbClr val="000000"/>
              </a:solidFill>
              <a:latin typeface="Rockwell" panose="02060603020205020403" pitchFamily="18" charset="0"/>
              <a:sym typeface="Rockwell" panose="02060603020205020403" pitchFamily="18" charset="0"/>
            </a:endParaRPr>
          </a:p>
        </p:txBody>
      </p:sp>
      <p:sp>
        <p:nvSpPr>
          <p:cNvPr id="256" name="Text Placeholder 2">
            <a:extLst>
              <a:ext uri="{FF2B5EF4-FFF2-40B4-BE49-F238E27FC236}">
                <a16:creationId xmlns:a16="http://schemas.microsoft.com/office/drawing/2014/main" id="{B4734EF1-13A4-45B9-87F4-C898E07F06B5}"/>
              </a:ext>
            </a:extLst>
          </p:cNvPr>
          <p:cNvSpPr>
            <a:spLocks noGrp="1"/>
          </p:cNvSpPr>
          <p:nvPr>
            <p:custDataLst>
              <p:tags r:id="rId4"/>
            </p:custDataLst>
          </p:nvPr>
        </p:nvSpPr>
        <p:spPr bwMode="gray">
          <a:xfrm>
            <a:off x="1125537" y="5384800"/>
            <a:ext cx="762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A7719CAB-17DA-4710-BB3D-E1F8A5BF46FF}" type="datetime'''''''''''''''''''''''''0'''''''''''''''''''''''''">
              <a:rPr lang="fi-FI" altLang="en-US" sz="11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0</a:t>
            </a:fld>
            <a:endParaRPr lang="fi-FI" sz="1100" dirty="0">
              <a:solidFill>
                <a:srgbClr val="000000"/>
              </a:solidFill>
              <a:latin typeface="Rockwell" panose="02060603020205020403" pitchFamily="18" charset="0"/>
              <a:sym typeface="Rockwell" panose="02060603020205020403" pitchFamily="18" charset="0"/>
            </a:endParaRPr>
          </a:p>
        </p:txBody>
      </p:sp>
      <p:sp>
        <p:nvSpPr>
          <p:cNvPr id="108" name="Text Placeholder 2">
            <a:extLst>
              <a:ext uri="{FF2B5EF4-FFF2-40B4-BE49-F238E27FC236}">
                <a16:creationId xmlns:a16="http://schemas.microsoft.com/office/drawing/2014/main" id="{2245EA49-96FB-C867-3D46-7FA8E2669AF0}"/>
              </a:ext>
            </a:extLst>
          </p:cNvPr>
          <p:cNvSpPr>
            <a:spLocks noGrp="1"/>
          </p:cNvSpPr>
          <p:nvPr>
            <p:custDataLst>
              <p:tags r:id="rId5"/>
            </p:custDataLst>
          </p:nvPr>
        </p:nvSpPr>
        <p:spPr bwMode="gray">
          <a:xfrm>
            <a:off x="785813" y="1912938"/>
            <a:ext cx="4159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38D53170-093E-4A63-A1D5-4C542039CC69}" type="datetime'''''''''2''''''''2'''''''' ''''''''''''''''''''00''''0'''''''">
              <a:rPr lang="fi-FI" altLang="en-US" sz="1100" smtClean="0">
                <a:solidFill>
                  <a:srgbClr val="000000"/>
                </a:solidFill>
                <a:effectLst/>
                <a:latin typeface="Rockwell" panose="02060603020205020403" pitchFamily="18" charset="0"/>
              </a:rPr>
              <a:pPr marL="0" indent="0" algn="r">
                <a:spcBef>
                  <a:spcPct val="0"/>
                </a:spcBef>
                <a:spcAft>
                  <a:spcPct val="0"/>
                </a:spcAft>
                <a:buNone/>
              </a:pPr>
              <a:t>22 000</a:t>
            </a:fld>
            <a:endParaRPr lang="fi-FI" sz="1100" dirty="0">
              <a:solidFill>
                <a:srgbClr val="000000"/>
              </a:solidFill>
              <a:latin typeface="Rockwell" panose="02060603020205020403" pitchFamily="18" charset="0"/>
            </a:endParaRPr>
          </a:p>
        </p:txBody>
      </p:sp>
      <p:sp>
        <p:nvSpPr>
          <p:cNvPr id="273" name="Text Placeholder 2">
            <a:extLst>
              <a:ext uri="{FF2B5EF4-FFF2-40B4-BE49-F238E27FC236}">
                <a16:creationId xmlns:a16="http://schemas.microsoft.com/office/drawing/2014/main" id="{A25E0363-B9D1-4C48-AEF2-6F8E23DEBC5F}"/>
              </a:ext>
            </a:extLst>
          </p:cNvPr>
          <p:cNvSpPr>
            <a:spLocks noGrp="1"/>
          </p:cNvSpPr>
          <p:nvPr>
            <p:custDataLst>
              <p:tags r:id="rId6"/>
            </p:custDataLst>
          </p:nvPr>
        </p:nvSpPr>
        <p:spPr bwMode="gray">
          <a:xfrm>
            <a:off x="785813" y="2227263"/>
            <a:ext cx="4159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A3236B51-4407-4944-A968-5F4D1AAC0589}" type="datetime'''''2''''0'''''''''' ''''''''''''''0''''''''''''''0''''0'''''">
              <a:rPr lang="fi-FI" altLang="en-US" sz="11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20 000</a:t>
            </a:fld>
            <a:endParaRPr lang="fi-FI" sz="1100" dirty="0">
              <a:solidFill>
                <a:srgbClr val="000000"/>
              </a:solidFill>
              <a:latin typeface="Rockwell" panose="02060603020205020403" pitchFamily="18" charset="0"/>
              <a:sym typeface="Rockwell" panose="02060603020205020403" pitchFamily="18" charset="0"/>
            </a:endParaRPr>
          </a:p>
        </p:txBody>
      </p:sp>
      <p:sp>
        <p:nvSpPr>
          <p:cNvPr id="262" name="Text Placeholder 2">
            <a:extLst>
              <a:ext uri="{FF2B5EF4-FFF2-40B4-BE49-F238E27FC236}">
                <a16:creationId xmlns:a16="http://schemas.microsoft.com/office/drawing/2014/main" id="{D73A89B5-94BF-42E5-B917-7D7AE0FD40D0}"/>
              </a:ext>
            </a:extLst>
          </p:cNvPr>
          <p:cNvSpPr>
            <a:spLocks noGrp="1"/>
          </p:cNvSpPr>
          <p:nvPr>
            <p:custDataLst>
              <p:tags r:id="rId7"/>
            </p:custDataLst>
          </p:nvPr>
        </p:nvSpPr>
        <p:spPr bwMode="gray">
          <a:xfrm>
            <a:off x="785813" y="3806825"/>
            <a:ext cx="4159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BDB30956-8A35-4003-A121-9B0148655C79}" type="datetime'''1''''''''''''0'''''''' ''''''''0''0''''''0'''''''''''''''''">
              <a:rPr lang="fi-FI" altLang="en-US" sz="11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10 000</a:t>
            </a:fld>
            <a:endParaRPr lang="fi-FI" sz="1100" dirty="0">
              <a:solidFill>
                <a:srgbClr val="000000"/>
              </a:solidFill>
              <a:latin typeface="Rockwell" panose="02060603020205020403" pitchFamily="18" charset="0"/>
              <a:sym typeface="Rockwell" panose="02060603020205020403" pitchFamily="18" charset="0"/>
            </a:endParaRPr>
          </a:p>
        </p:txBody>
      </p:sp>
      <p:cxnSp>
        <p:nvCxnSpPr>
          <p:cNvPr id="61" name="Straight Connector 60">
            <a:extLst>
              <a:ext uri="{FF2B5EF4-FFF2-40B4-BE49-F238E27FC236}">
                <a16:creationId xmlns:a16="http://schemas.microsoft.com/office/drawing/2014/main" id="{AF815C6F-B662-04AC-0B63-6343916C3CCB}"/>
              </a:ext>
            </a:extLst>
          </p:cNvPr>
          <p:cNvCxnSpPr/>
          <p:nvPr>
            <p:custDataLst>
              <p:tags r:id="rId8"/>
            </p:custDataLst>
          </p:nvPr>
        </p:nvCxnSpPr>
        <p:spPr bwMode="auto">
          <a:xfrm>
            <a:off x="6448425" y="2201863"/>
            <a:ext cx="2095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9" name="Straight Connector 378">
            <a:extLst>
              <a:ext uri="{FF2B5EF4-FFF2-40B4-BE49-F238E27FC236}">
                <a16:creationId xmlns:a16="http://schemas.microsoft.com/office/drawing/2014/main" id="{1B7C4388-1682-4F61-82AD-E71C5EF71480}"/>
              </a:ext>
            </a:extLst>
          </p:cNvPr>
          <p:cNvCxnSpPr/>
          <p:nvPr>
            <p:custDataLst>
              <p:tags r:id="rId9"/>
            </p:custDataLst>
          </p:nvPr>
        </p:nvCxnSpPr>
        <p:spPr bwMode="auto">
          <a:xfrm>
            <a:off x="5133975" y="2201863"/>
            <a:ext cx="2079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8" name="Straight Connector 77">
            <a:extLst>
              <a:ext uri="{FF2B5EF4-FFF2-40B4-BE49-F238E27FC236}">
                <a16:creationId xmlns:a16="http://schemas.microsoft.com/office/drawing/2014/main" id="{0E9413CB-32DF-452D-880D-E0E555315DB3}"/>
              </a:ext>
            </a:extLst>
          </p:cNvPr>
          <p:cNvCxnSpPr/>
          <p:nvPr>
            <p:custDataLst>
              <p:tags r:id="rId10"/>
            </p:custDataLst>
          </p:nvPr>
        </p:nvCxnSpPr>
        <p:spPr bwMode="gray">
          <a:xfrm>
            <a:off x="11237913" y="2198688"/>
            <a:ext cx="0" cy="363538"/>
          </a:xfrm>
          <a:prstGeom prst="line">
            <a:avLst/>
          </a:prstGeom>
          <a:ln w="28575" cap="flat" cmpd="sng" algn="ctr">
            <a:solidFill>
              <a:srgbClr val="FF3A1E"/>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DC1B4C56-994D-48DD-B668-092A1F434DE1}"/>
              </a:ext>
            </a:extLst>
          </p:cNvPr>
          <p:cNvCxnSpPr/>
          <p:nvPr>
            <p:custDataLst>
              <p:tags r:id="rId11"/>
            </p:custDataLst>
          </p:nvPr>
        </p:nvCxnSpPr>
        <p:spPr bwMode="auto">
          <a:xfrm>
            <a:off x="1806575" y="2201863"/>
            <a:ext cx="9064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180E8FF2-E51E-4872-BDAD-DF2F5858BDD2}"/>
              </a:ext>
            </a:extLst>
          </p:cNvPr>
          <p:cNvCxnSpPr/>
          <p:nvPr>
            <p:custDataLst>
              <p:tags r:id="rId12"/>
            </p:custDataLst>
          </p:nvPr>
        </p:nvCxnSpPr>
        <p:spPr bwMode="auto">
          <a:xfrm>
            <a:off x="3162300" y="2201863"/>
            <a:ext cx="2079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F4BE230D-3630-4616-9BFF-D16D5876546E}"/>
              </a:ext>
            </a:extLst>
          </p:cNvPr>
          <p:cNvCxnSpPr/>
          <p:nvPr>
            <p:custDataLst>
              <p:tags r:id="rId13"/>
            </p:custDataLst>
          </p:nvPr>
        </p:nvCxnSpPr>
        <p:spPr bwMode="auto">
          <a:xfrm>
            <a:off x="3819525" y="2201863"/>
            <a:ext cx="2079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8" name="Straight Connector 377">
            <a:extLst>
              <a:ext uri="{FF2B5EF4-FFF2-40B4-BE49-F238E27FC236}">
                <a16:creationId xmlns:a16="http://schemas.microsoft.com/office/drawing/2014/main" id="{09A1671D-1D26-4C62-9D5F-AFE88BBC3072}"/>
              </a:ext>
            </a:extLst>
          </p:cNvPr>
          <p:cNvCxnSpPr/>
          <p:nvPr>
            <p:custDataLst>
              <p:tags r:id="rId14"/>
            </p:custDataLst>
          </p:nvPr>
        </p:nvCxnSpPr>
        <p:spPr bwMode="auto">
          <a:xfrm>
            <a:off x="4476750" y="2201863"/>
            <a:ext cx="2079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B2BCB0E9-DBC1-42F1-8240-5DDCAAE28781}"/>
              </a:ext>
            </a:extLst>
          </p:cNvPr>
          <p:cNvCxnSpPr/>
          <p:nvPr>
            <p:custDataLst>
              <p:tags r:id="rId15"/>
            </p:custDataLst>
          </p:nvPr>
        </p:nvCxnSpPr>
        <p:spPr bwMode="auto">
          <a:xfrm>
            <a:off x="7107238" y="2201863"/>
            <a:ext cx="41735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0" name="Straight Connector 9">
            <a:extLst>
              <a:ext uri="{FF2B5EF4-FFF2-40B4-BE49-F238E27FC236}">
                <a16:creationId xmlns:a16="http://schemas.microsoft.com/office/drawing/2014/main" id="{6DFD401D-BC8E-448C-8DDD-ED823BFE2D16}"/>
              </a:ext>
            </a:extLst>
          </p:cNvPr>
          <p:cNvCxnSpPr/>
          <p:nvPr>
            <p:custDataLst>
              <p:tags r:id="rId16"/>
            </p:custDataLst>
          </p:nvPr>
        </p:nvCxnSpPr>
        <p:spPr bwMode="auto">
          <a:xfrm>
            <a:off x="11009313" y="2559050"/>
            <a:ext cx="2714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BC84B30F-F49D-C496-635A-2F2A506AF8D3}"/>
              </a:ext>
            </a:extLst>
          </p:cNvPr>
          <p:cNvCxnSpPr/>
          <p:nvPr>
            <p:custDataLst>
              <p:tags r:id="rId17"/>
            </p:custDataLst>
          </p:nvPr>
        </p:nvCxnSpPr>
        <p:spPr bwMode="auto">
          <a:xfrm>
            <a:off x="5791200" y="2201863"/>
            <a:ext cx="2079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7" name="Text Placeholder 2">
            <a:extLst>
              <a:ext uri="{FF2B5EF4-FFF2-40B4-BE49-F238E27FC236}">
                <a16:creationId xmlns:a16="http://schemas.microsoft.com/office/drawing/2014/main" id="{DF03F702-AB20-44CF-A829-958E5A32D722}"/>
              </a:ext>
            </a:extLst>
          </p:cNvPr>
          <p:cNvSpPr>
            <a:spLocks noGrp="1"/>
          </p:cNvSpPr>
          <p:nvPr>
            <p:custDataLst>
              <p:tags r:id="rId18"/>
            </p:custDataLst>
          </p:nvPr>
        </p:nvSpPr>
        <p:spPr bwMode="auto">
          <a:xfrm>
            <a:off x="6729413"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43B0867-ADC0-4395-B6B0-86C796232B8B}" type="datetime'''''''2''''''''''''''''''''01''5'''''''''''''">
              <a:rPr lang="fi-FI" altLang="en-US" sz="1050" smtClean="0">
                <a:solidFill>
                  <a:srgbClr val="000000"/>
                </a:solidFill>
                <a:latin typeface="Rockwell" panose="02060603020205020403" pitchFamily="18" charset="0"/>
                <a:sym typeface="Rockwell" panose="02060603020205020403" pitchFamily="18" charset="0"/>
              </a:rPr>
              <a:pPr/>
              <a:t>2015</a:t>
            </a:fld>
            <a:endParaRPr lang="fi-FI" sz="1050" dirty="0">
              <a:solidFill>
                <a:srgbClr val="000000"/>
              </a:solidFill>
              <a:latin typeface="Rockwell" panose="02060603020205020403" pitchFamily="18" charset="0"/>
              <a:sym typeface="Rockwell" panose="02060603020205020403" pitchFamily="18" charset="0"/>
            </a:endParaRPr>
          </a:p>
        </p:txBody>
      </p:sp>
      <p:sp>
        <p:nvSpPr>
          <p:cNvPr id="249" name="Text Placeholder 2">
            <a:extLst>
              <a:ext uri="{FF2B5EF4-FFF2-40B4-BE49-F238E27FC236}">
                <a16:creationId xmlns:a16="http://schemas.microsoft.com/office/drawing/2014/main" id="{19AED30C-11C2-4724-8E93-4C7827F5364F}"/>
              </a:ext>
            </a:extLst>
          </p:cNvPr>
          <p:cNvSpPr>
            <a:spLocks noGrp="1"/>
          </p:cNvSpPr>
          <p:nvPr>
            <p:custDataLst>
              <p:tags r:id="rId19"/>
            </p:custDataLst>
          </p:nvPr>
        </p:nvSpPr>
        <p:spPr bwMode="auto">
          <a:xfrm>
            <a:off x="785812" y="1577974"/>
            <a:ext cx="54133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1400" b="1" dirty="0">
                <a:solidFill>
                  <a:srgbClr val="000000"/>
                </a:solidFill>
                <a:latin typeface="Rockwell" panose="02060603020205020403" pitchFamily="18" charset="0"/>
              </a:rPr>
              <a:t>(lkm.)</a:t>
            </a:r>
          </a:p>
        </p:txBody>
      </p:sp>
      <p:sp>
        <p:nvSpPr>
          <p:cNvPr id="29" name="Text Placeholder 2">
            <a:extLst>
              <a:ext uri="{FF2B5EF4-FFF2-40B4-BE49-F238E27FC236}">
                <a16:creationId xmlns:a16="http://schemas.microsoft.com/office/drawing/2014/main" id="{F5E90FF1-B329-4A9C-BA45-1E96822E2C31}"/>
              </a:ext>
            </a:extLst>
          </p:cNvPr>
          <p:cNvSpPr>
            <a:spLocks noGrp="1"/>
          </p:cNvSpPr>
          <p:nvPr>
            <p:custDataLst>
              <p:tags r:id="rId20"/>
            </p:custDataLst>
          </p:nvPr>
        </p:nvSpPr>
        <p:spPr bwMode="auto">
          <a:xfrm>
            <a:off x="1470025"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6FE696-D5C5-4491-B44D-496D44E485E6}" type="datetime'''''2''''''''''''''''''''0''''''07'''''''''''">
              <a:rPr lang="fi-FI" altLang="en-US" sz="1050" smtClean="0">
                <a:solidFill>
                  <a:srgbClr val="000000"/>
                </a:solidFill>
                <a:latin typeface="Rockwell" panose="02060603020205020403" pitchFamily="18" charset="0"/>
                <a:sym typeface="Rockwell" panose="02060603020205020403" pitchFamily="18" charset="0"/>
              </a:rPr>
              <a:pPr/>
              <a:t>2007</a:t>
            </a:fld>
            <a:endParaRPr lang="fi-FI" sz="1050" dirty="0">
              <a:solidFill>
                <a:srgbClr val="000000"/>
              </a:solidFill>
              <a:latin typeface="Rockwell" panose="02060603020205020403" pitchFamily="18" charset="0"/>
              <a:sym typeface="Rockwell" panose="02060603020205020403" pitchFamily="18" charset="0"/>
            </a:endParaRPr>
          </a:p>
        </p:txBody>
      </p:sp>
      <p:sp>
        <p:nvSpPr>
          <p:cNvPr id="25" name="Text Placeholder 2">
            <a:extLst>
              <a:ext uri="{FF2B5EF4-FFF2-40B4-BE49-F238E27FC236}">
                <a16:creationId xmlns:a16="http://schemas.microsoft.com/office/drawing/2014/main" id="{771F758F-5C21-4650-AFC3-31D962AA9871}"/>
              </a:ext>
            </a:extLst>
          </p:cNvPr>
          <p:cNvSpPr>
            <a:spLocks noGrp="1"/>
          </p:cNvSpPr>
          <p:nvPr>
            <p:custDataLst>
              <p:tags r:id="rId21"/>
            </p:custDataLst>
          </p:nvPr>
        </p:nvSpPr>
        <p:spPr bwMode="auto">
          <a:xfrm>
            <a:off x="2127250"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22499D2-58D6-463B-B75F-1DDDF87281ED}" type="datetime'''''2''''''''''''''''''''''''0''''''0''''8'''''''">
              <a:rPr lang="fi-FI" altLang="en-US" sz="1050" smtClean="0">
                <a:solidFill>
                  <a:srgbClr val="000000"/>
                </a:solidFill>
                <a:latin typeface="Rockwell" panose="02060603020205020403" pitchFamily="18" charset="0"/>
                <a:sym typeface="Rockwell" panose="02060603020205020403" pitchFamily="18" charset="0"/>
              </a:rPr>
              <a:pPr/>
              <a:t>2008</a:t>
            </a:fld>
            <a:endParaRPr lang="fi-FI" sz="1050" dirty="0">
              <a:solidFill>
                <a:srgbClr val="000000"/>
              </a:solidFill>
              <a:latin typeface="Rockwell" panose="02060603020205020403" pitchFamily="18" charset="0"/>
              <a:sym typeface="Rockwell" panose="02060603020205020403" pitchFamily="18" charset="0"/>
            </a:endParaRPr>
          </a:p>
        </p:txBody>
      </p:sp>
      <p:sp>
        <p:nvSpPr>
          <p:cNvPr id="26" name="Text Placeholder 2">
            <a:extLst>
              <a:ext uri="{FF2B5EF4-FFF2-40B4-BE49-F238E27FC236}">
                <a16:creationId xmlns:a16="http://schemas.microsoft.com/office/drawing/2014/main" id="{973CA7E3-FA83-4DBC-B952-B8CB52D68247}"/>
              </a:ext>
            </a:extLst>
          </p:cNvPr>
          <p:cNvSpPr>
            <a:spLocks noGrp="1"/>
          </p:cNvSpPr>
          <p:nvPr>
            <p:custDataLst>
              <p:tags r:id="rId22"/>
            </p:custDataLst>
          </p:nvPr>
        </p:nvSpPr>
        <p:spPr bwMode="auto">
          <a:xfrm>
            <a:off x="2784475"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870FF9-C87A-4FD8-A60E-C2EBF73ED770}" type="datetime'2''''''''''''''''0''''''''''0''9'''''">
              <a:rPr lang="fi-FI" altLang="en-US" sz="1050" smtClean="0">
                <a:solidFill>
                  <a:srgbClr val="000000"/>
                </a:solidFill>
                <a:latin typeface="Rockwell" panose="02060603020205020403" pitchFamily="18" charset="0"/>
                <a:sym typeface="Rockwell" panose="02060603020205020403" pitchFamily="18" charset="0"/>
              </a:rPr>
              <a:pPr/>
              <a:t>2009</a:t>
            </a:fld>
            <a:endParaRPr lang="fi-FI" sz="1050" dirty="0">
              <a:solidFill>
                <a:srgbClr val="000000"/>
              </a:solidFill>
              <a:latin typeface="Rockwell" panose="02060603020205020403" pitchFamily="18" charset="0"/>
              <a:sym typeface="Rockwell" panose="02060603020205020403" pitchFamily="18" charset="0"/>
            </a:endParaRPr>
          </a:p>
        </p:txBody>
      </p:sp>
      <p:sp>
        <p:nvSpPr>
          <p:cNvPr id="30" name="Text Placeholder 2">
            <a:extLst>
              <a:ext uri="{FF2B5EF4-FFF2-40B4-BE49-F238E27FC236}">
                <a16:creationId xmlns:a16="http://schemas.microsoft.com/office/drawing/2014/main" id="{C2DD61E3-83E4-4368-BEA9-97B0C48B5D12}"/>
              </a:ext>
            </a:extLst>
          </p:cNvPr>
          <p:cNvSpPr>
            <a:spLocks noGrp="1"/>
          </p:cNvSpPr>
          <p:nvPr>
            <p:custDataLst>
              <p:tags r:id="rId23"/>
            </p:custDataLst>
          </p:nvPr>
        </p:nvSpPr>
        <p:spPr bwMode="auto">
          <a:xfrm>
            <a:off x="3441700"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9E6D2D3-857B-4ED4-83B0-6183ABA44998}" type="datetime'''''''''''''''''''''''''''''''''201''''0'''''''">
              <a:rPr lang="fi-FI" altLang="en-US" sz="1050" smtClean="0">
                <a:solidFill>
                  <a:srgbClr val="000000"/>
                </a:solidFill>
                <a:latin typeface="Rockwell" panose="02060603020205020403" pitchFamily="18" charset="0"/>
                <a:sym typeface="Rockwell" panose="02060603020205020403" pitchFamily="18" charset="0"/>
              </a:rPr>
              <a:pPr/>
              <a:t>2010</a:t>
            </a:fld>
            <a:endParaRPr lang="fi-FI" sz="1050" dirty="0">
              <a:solidFill>
                <a:srgbClr val="000000"/>
              </a:solidFill>
              <a:latin typeface="Rockwell" panose="02060603020205020403" pitchFamily="18" charset="0"/>
              <a:sym typeface="Rockwell" panose="02060603020205020403" pitchFamily="18" charset="0"/>
            </a:endParaRPr>
          </a:p>
        </p:txBody>
      </p:sp>
      <p:sp>
        <p:nvSpPr>
          <p:cNvPr id="42" name="Text Placeholder 2">
            <a:extLst>
              <a:ext uri="{FF2B5EF4-FFF2-40B4-BE49-F238E27FC236}">
                <a16:creationId xmlns:a16="http://schemas.microsoft.com/office/drawing/2014/main" id="{13CEAFB9-B622-4FC7-ACEF-A60E92410420}"/>
              </a:ext>
            </a:extLst>
          </p:cNvPr>
          <p:cNvSpPr>
            <a:spLocks noGrp="1"/>
          </p:cNvSpPr>
          <p:nvPr>
            <p:custDataLst>
              <p:tags r:id="rId24"/>
            </p:custDataLst>
          </p:nvPr>
        </p:nvSpPr>
        <p:spPr bwMode="auto">
          <a:xfrm>
            <a:off x="8701088"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881EF3-A6A1-4674-837D-CC23D5B44FED}" type="datetime'''2''''0''''''''''''''''1''''''8'''''''''''''''''">
              <a:rPr lang="fi-FI" altLang="en-US" sz="1050" smtClean="0">
                <a:solidFill>
                  <a:srgbClr val="000000"/>
                </a:solidFill>
                <a:latin typeface="Rockwell" panose="02060603020205020403" pitchFamily="18" charset="0"/>
                <a:sym typeface="Rockwell" panose="02060603020205020403" pitchFamily="18" charset="0"/>
              </a:rPr>
              <a:pPr/>
              <a:t>2018</a:t>
            </a:fld>
            <a:endParaRPr lang="fi-FI" sz="1050" dirty="0">
              <a:solidFill>
                <a:srgbClr val="000000"/>
              </a:solidFill>
              <a:latin typeface="Rockwell" panose="02060603020205020403" pitchFamily="18" charset="0"/>
              <a:sym typeface="Rockwell" panose="02060603020205020403" pitchFamily="18" charset="0"/>
            </a:endParaRPr>
          </a:p>
        </p:txBody>
      </p:sp>
      <p:sp>
        <p:nvSpPr>
          <p:cNvPr id="33" name="Text Placeholder 2">
            <a:extLst>
              <a:ext uri="{FF2B5EF4-FFF2-40B4-BE49-F238E27FC236}">
                <a16:creationId xmlns:a16="http://schemas.microsoft.com/office/drawing/2014/main" id="{96AC5BDA-568C-491D-AE05-0C9A0728278F}"/>
              </a:ext>
            </a:extLst>
          </p:cNvPr>
          <p:cNvSpPr>
            <a:spLocks noGrp="1"/>
          </p:cNvSpPr>
          <p:nvPr>
            <p:custDataLst>
              <p:tags r:id="rId25"/>
            </p:custDataLst>
          </p:nvPr>
        </p:nvSpPr>
        <p:spPr bwMode="auto">
          <a:xfrm>
            <a:off x="4098925"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3586AEE-F8EB-4D21-850E-37341B67B753}" type="datetime'''''''''''''''''''2''''''''0''11'''''''''''''''''''''''''''">
              <a:rPr lang="fi-FI" altLang="en-US" sz="1050" smtClean="0">
                <a:solidFill>
                  <a:srgbClr val="000000"/>
                </a:solidFill>
                <a:latin typeface="Rockwell" panose="02060603020205020403" pitchFamily="18" charset="0"/>
                <a:sym typeface="Rockwell" panose="02060603020205020403" pitchFamily="18" charset="0"/>
              </a:rPr>
              <a:pPr/>
              <a:t>2011</a:t>
            </a:fld>
            <a:endParaRPr lang="fi-FI" sz="1050" dirty="0">
              <a:solidFill>
                <a:srgbClr val="000000"/>
              </a:solidFill>
              <a:latin typeface="Rockwell" panose="02060603020205020403" pitchFamily="18" charset="0"/>
              <a:sym typeface="Rockwell" panose="02060603020205020403" pitchFamily="18" charset="0"/>
            </a:endParaRPr>
          </a:p>
        </p:txBody>
      </p:sp>
      <p:sp>
        <p:nvSpPr>
          <p:cNvPr id="38" name="Text Placeholder 2">
            <a:extLst>
              <a:ext uri="{FF2B5EF4-FFF2-40B4-BE49-F238E27FC236}">
                <a16:creationId xmlns:a16="http://schemas.microsoft.com/office/drawing/2014/main" id="{63687DB9-869D-4404-B07B-CD5614BF17DA}"/>
              </a:ext>
            </a:extLst>
          </p:cNvPr>
          <p:cNvSpPr>
            <a:spLocks noGrp="1"/>
          </p:cNvSpPr>
          <p:nvPr>
            <p:custDataLst>
              <p:tags r:id="rId26"/>
            </p:custDataLst>
          </p:nvPr>
        </p:nvSpPr>
        <p:spPr bwMode="auto">
          <a:xfrm>
            <a:off x="10672763"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0BBEFE-B17D-46CE-B7F1-AE3E67FD4D2D}" type="datetime'2''''''''''0''2''''1'''''''''''''''">
              <a:rPr lang="fi-FI" altLang="en-US" sz="1050" smtClean="0">
                <a:solidFill>
                  <a:srgbClr val="000000"/>
                </a:solidFill>
                <a:latin typeface="Rockwell" panose="02060603020205020403" pitchFamily="18" charset="0"/>
                <a:sym typeface="Rockwell" panose="02060603020205020403" pitchFamily="18" charset="0"/>
              </a:rPr>
              <a:pPr/>
              <a:t>2021</a:t>
            </a:fld>
            <a:endParaRPr lang="fi-FI" sz="1050" dirty="0">
              <a:solidFill>
                <a:srgbClr val="000000"/>
              </a:solidFill>
              <a:latin typeface="Rockwell" panose="02060603020205020403" pitchFamily="18" charset="0"/>
              <a:sym typeface="Rockwell" panose="02060603020205020403" pitchFamily="18" charset="0"/>
            </a:endParaRPr>
          </a:p>
        </p:txBody>
      </p:sp>
      <p:sp>
        <p:nvSpPr>
          <p:cNvPr id="35" name="Text Placeholder 2">
            <a:extLst>
              <a:ext uri="{FF2B5EF4-FFF2-40B4-BE49-F238E27FC236}">
                <a16:creationId xmlns:a16="http://schemas.microsoft.com/office/drawing/2014/main" id="{F95437CB-5F30-4118-9CB1-E3D732729EC1}"/>
              </a:ext>
            </a:extLst>
          </p:cNvPr>
          <p:cNvSpPr>
            <a:spLocks noGrp="1"/>
          </p:cNvSpPr>
          <p:nvPr>
            <p:custDataLst>
              <p:tags r:id="rId27"/>
            </p:custDataLst>
          </p:nvPr>
        </p:nvSpPr>
        <p:spPr bwMode="auto">
          <a:xfrm>
            <a:off x="5413375"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985C765-5629-4AB9-A58A-E5FB2320EAB1}" type="datetime'2''''''''''''''''''0''''''''''''''''''1''''3'''''''">
              <a:rPr lang="fi-FI" altLang="en-US" sz="1050" smtClean="0">
                <a:solidFill>
                  <a:srgbClr val="000000"/>
                </a:solidFill>
                <a:latin typeface="Rockwell" panose="02060603020205020403" pitchFamily="18" charset="0"/>
                <a:sym typeface="Rockwell" panose="02060603020205020403" pitchFamily="18" charset="0"/>
              </a:rPr>
              <a:pPr/>
              <a:t>2013</a:t>
            </a:fld>
            <a:endParaRPr lang="fi-FI" sz="1050" dirty="0">
              <a:solidFill>
                <a:srgbClr val="000000"/>
              </a:solidFill>
              <a:latin typeface="Rockwell" panose="02060603020205020403" pitchFamily="18" charset="0"/>
              <a:sym typeface="Rockwell" panose="02060603020205020403" pitchFamily="18" charset="0"/>
            </a:endParaRPr>
          </a:p>
        </p:txBody>
      </p:sp>
      <p:sp>
        <p:nvSpPr>
          <p:cNvPr id="36" name="Text Placeholder 2">
            <a:extLst>
              <a:ext uri="{FF2B5EF4-FFF2-40B4-BE49-F238E27FC236}">
                <a16:creationId xmlns:a16="http://schemas.microsoft.com/office/drawing/2014/main" id="{69C87FB9-FD13-442A-ACCC-C254CB0BE7FD}"/>
              </a:ext>
            </a:extLst>
          </p:cNvPr>
          <p:cNvSpPr>
            <a:spLocks noGrp="1"/>
          </p:cNvSpPr>
          <p:nvPr>
            <p:custDataLst>
              <p:tags r:id="rId28"/>
            </p:custDataLst>
          </p:nvPr>
        </p:nvSpPr>
        <p:spPr bwMode="auto">
          <a:xfrm>
            <a:off x="6070600"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ABB21A3-130C-424F-BD3E-D96BAA43971E}" type="datetime'''''''''2''0''''''''''1''4'''''''''''''''''''''''''''''''''">
              <a:rPr lang="fi-FI" altLang="en-US" sz="1050" smtClean="0">
                <a:solidFill>
                  <a:srgbClr val="000000"/>
                </a:solidFill>
                <a:latin typeface="Rockwell" panose="02060603020205020403" pitchFamily="18" charset="0"/>
                <a:sym typeface="Rockwell" panose="02060603020205020403" pitchFamily="18" charset="0"/>
              </a:rPr>
              <a:pPr/>
              <a:t>2014</a:t>
            </a:fld>
            <a:endParaRPr lang="fi-FI" sz="1050" dirty="0">
              <a:solidFill>
                <a:srgbClr val="000000"/>
              </a:solidFill>
              <a:latin typeface="Rockwell" panose="02060603020205020403" pitchFamily="18" charset="0"/>
              <a:sym typeface="Rockwell" panose="02060603020205020403" pitchFamily="18" charset="0"/>
            </a:endParaRPr>
          </a:p>
        </p:txBody>
      </p:sp>
      <p:sp>
        <p:nvSpPr>
          <p:cNvPr id="40" name="Text Placeholder 2">
            <a:extLst>
              <a:ext uri="{FF2B5EF4-FFF2-40B4-BE49-F238E27FC236}">
                <a16:creationId xmlns:a16="http://schemas.microsoft.com/office/drawing/2014/main" id="{7EA9E911-0932-4F52-ADC2-905ADA3E4606}"/>
              </a:ext>
            </a:extLst>
          </p:cNvPr>
          <p:cNvSpPr>
            <a:spLocks noGrp="1"/>
          </p:cNvSpPr>
          <p:nvPr>
            <p:custDataLst>
              <p:tags r:id="rId29"/>
            </p:custDataLst>
          </p:nvPr>
        </p:nvSpPr>
        <p:spPr bwMode="auto">
          <a:xfrm>
            <a:off x="7386638"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F5E6018-FB34-458E-8CB2-C493804B9277}" type="datetime'''''2''''''''''''''''''01''''''''''''''''''''''''''''''''6'">
              <a:rPr lang="fi-FI" altLang="en-US" sz="1050" smtClean="0">
                <a:solidFill>
                  <a:srgbClr val="000000"/>
                </a:solidFill>
                <a:latin typeface="Rockwell" panose="02060603020205020403" pitchFamily="18" charset="0"/>
                <a:sym typeface="Rockwell" panose="02060603020205020403" pitchFamily="18" charset="0"/>
              </a:rPr>
              <a:pPr/>
              <a:t>2016</a:t>
            </a:fld>
            <a:endParaRPr lang="fi-FI" sz="1050" dirty="0">
              <a:solidFill>
                <a:srgbClr val="000000"/>
              </a:solidFill>
              <a:latin typeface="Rockwell" panose="02060603020205020403" pitchFamily="18" charset="0"/>
              <a:sym typeface="Rockwell" panose="02060603020205020403" pitchFamily="18" charset="0"/>
            </a:endParaRPr>
          </a:p>
        </p:txBody>
      </p:sp>
      <p:sp>
        <p:nvSpPr>
          <p:cNvPr id="31" name="Text Placeholder 2">
            <a:extLst>
              <a:ext uri="{FF2B5EF4-FFF2-40B4-BE49-F238E27FC236}">
                <a16:creationId xmlns:a16="http://schemas.microsoft.com/office/drawing/2014/main" id="{5A264557-5527-49FB-BA5D-F2F71310BE14}"/>
              </a:ext>
            </a:extLst>
          </p:cNvPr>
          <p:cNvSpPr>
            <a:spLocks noGrp="1"/>
          </p:cNvSpPr>
          <p:nvPr>
            <p:custDataLst>
              <p:tags r:id="rId30"/>
            </p:custDataLst>
          </p:nvPr>
        </p:nvSpPr>
        <p:spPr bwMode="auto">
          <a:xfrm>
            <a:off x="10015538"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650E40D-A03B-40EE-8B6F-F456DD85EB9F}" type="datetime'''''''''''''''''''2''''''''''0''2''''''''''0'''">
              <a:rPr lang="fi-FI" altLang="en-US" sz="1050" smtClean="0">
                <a:solidFill>
                  <a:srgbClr val="000000"/>
                </a:solidFill>
                <a:latin typeface="Rockwell" panose="02060603020205020403" pitchFamily="18" charset="0"/>
                <a:sym typeface="Rockwell" panose="02060603020205020403" pitchFamily="18" charset="0"/>
              </a:rPr>
              <a:pPr/>
              <a:t>2020</a:t>
            </a:fld>
            <a:endParaRPr lang="fi-FI" sz="1050" dirty="0">
              <a:solidFill>
                <a:srgbClr val="000000"/>
              </a:solidFill>
              <a:latin typeface="Rockwell" panose="02060603020205020403" pitchFamily="18" charset="0"/>
              <a:sym typeface="Rockwell" panose="02060603020205020403" pitchFamily="18" charset="0"/>
            </a:endParaRPr>
          </a:p>
        </p:txBody>
      </p:sp>
      <p:sp>
        <p:nvSpPr>
          <p:cNvPr id="41" name="Text Placeholder 2">
            <a:extLst>
              <a:ext uri="{FF2B5EF4-FFF2-40B4-BE49-F238E27FC236}">
                <a16:creationId xmlns:a16="http://schemas.microsoft.com/office/drawing/2014/main" id="{EC832237-7D13-4AB1-BC11-E35ABFABDFDD}"/>
              </a:ext>
            </a:extLst>
          </p:cNvPr>
          <p:cNvSpPr>
            <a:spLocks noGrp="1"/>
          </p:cNvSpPr>
          <p:nvPr>
            <p:custDataLst>
              <p:tags r:id="rId31"/>
            </p:custDataLst>
          </p:nvPr>
        </p:nvSpPr>
        <p:spPr bwMode="auto">
          <a:xfrm>
            <a:off x="8043863"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8BFE6A2-6C8F-4B54-A1C5-45CEF4766934}" type="datetime'''''''''''''''''''''''''''''''''''''201''''''''7'">
              <a:rPr lang="fi-FI" altLang="en-US" sz="1050" smtClean="0">
                <a:solidFill>
                  <a:srgbClr val="000000"/>
                </a:solidFill>
                <a:latin typeface="Rockwell" panose="02060603020205020403" pitchFamily="18" charset="0"/>
                <a:sym typeface="Rockwell" panose="02060603020205020403" pitchFamily="18" charset="0"/>
              </a:rPr>
              <a:pPr/>
              <a:t>2017</a:t>
            </a:fld>
            <a:endParaRPr lang="fi-FI" sz="1050" dirty="0">
              <a:solidFill>
                <a:srgbClr val="000000"/>
              </a:solidFill>
              <a:latin typeface="Rockwell" panose="02060603020205020403" pitchFamily="18" charset="0"/>
              <a:sym typeface="Rockwell" panose="02060603020205020403" pitchFamily="18" charset="0"/>
            </a:endParaRPr>
          </a:p>
        </p:txBody>
      </p:sp>
      <p:sp>
        <p:nvSpPr>
          <p:cNvPr id="43" name="Text Placeholder 2">
            <a:extLst>
              <a:ext uri="{FF2B5EF4-FFF2-40B4-BE49-F238E27FC236}">
                <a16:creationId xmlns:a16="http://schemas.microsoft.com/office/drawing/2014/main" id="{851169E4-BDA8-4BC1-BD1A-1AF7947F3D4D}"/>
              </a:ext>
            </a:extLst>
          </p:cNvPr>
          <p:cNvSpPr>
            <a:spLocks noGrp="1"/>
          </p:cNvSpPr>
          <p:nvPr>
            <p:custDataLst>
              <p:tags r:id="rId32"/>
            </p:custDataLst>
          </p:nvPr>
        </p:nvSpPr>
        <p:spPr bwMode="auto">
          <a:xfrm>
            <a:off x="9358313"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97D257-ED4C-47A4-A270-D5CBD41DDE0D}" type="datetime'2''''''''''''''''''''''''0''''''''''1''''''''''''9'''''">
              <a:rPr lang="fi-FI" altLang="en-US" sz="1050" smtClean="0">
                <a:solidFill>
                  <a:srgbClr val="000000"/>
                </a:solidFill>
                <a:latin typeface="Rockwell" panose="02060603020205020403" pitchFamily="18" charset="0"/>
                <a:sym typeface="Rockwell" panose="02060603020205020403" pitchFamily="18" charset="0"/>
              </a:rPr>
              <a:pPr/>
              <a:t>2019</a:t>
            </a:fld>
            <a:endParaRPr lang="fi-FI" sz="1050" dirty="0">
              <a:solidFill>
                <a:srgbClr val="000000"/>
              </a:solidFill>
              <a:latin typeface="Rockwell" panose="02060603020205020403" pitchFamily="18" charset="0"/>
              <a:sym typeface="Rockwell" panose="02060603020205020403" pitchFamily="18" charset="0"/>
            </a:endParaRPr>
          </a:p>
        </p:txBody>
      </p:sp>
      <p:sp>
        <p:nvSpPr>
          <p:cNvPr id="34" name="Text Placeholder 2">
            <a:extLst>
              <a:ext uri="{FF2B5EF4-FFF2-40B4-BE49-F238E27FC236}">
                <a16:creationId xmlns:a16="http://schemas.microsoft.com/office/drawing/2014/main" id="{93E076A2-8954-4EE6-91C3-38A6529CB28E}"/>
              </a:ext>
            </a:extLst>
          </p:cNvPr>
          <p:cNvSpPr>
            <a:spLocks noGrp="1"/>
          </p:cNvSpPr>
          <p:nvPr>
            <p:custDataLst>
              <p:tags r:id="rId33"/>
            </p:custDataLst>
          </p:nvPr>
        </p:nvSpPr>
        <p:spPr bwMode="auto">
          <a:xfrm>
            <a:off x="4756150" y="5499100"/>
            <a:ext cx="3048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C58A4E8-C633-4B64-95D0-D4F02D872FCC}" type="datetime'20''''''''''''''''''''''''''''''''''''''''''1''''2'">
              <a:rPr lang="fi-FI" altLang="en-US" sz="1050" smtClean="0">
                <a:solidFill>
                  <a:srgbClr val="000000"/>
                </a:solidFill>
                <a:latin typeface="Rockwell" panose="02060603020205020403" pitchFamily="18" charset="0"/>
                <a:sym typeface="Rockwell" panose="02060603020205020403" pitchFamily="18" charset="0"/>
              </a:rPr>
              <a:pPr/>
              <a:t>2012</a:t>
            </a:fld>
            <a:endParaRPr lang="fi-FI" sz="1050" dirty="0">
              <a:solidFill>
                <a:srgbClr val="000000"/>
              </a:solidFill>
              <a:latin typeface="Rockwell" panose="02060603020205020403" pitchFamily="18" charset="0"/>
              <a:sym typeface="Rockwell" panose="02060603020205020403" pitchFamily="18" charset="0"/>
            </a:endParaRPr>
          </a:p>
        </p:txBody>
      </p:sp>
      <p:sp>
        <p:nvSpPr>
          <p:cNvPr id="65" name="Text Placeholder 2">
            <a:extLst>
              <a:ext uri="{FF2B5EF4-FFF2-40B4-BE49-F238E27FC236}">
                <a16:creationId xmlns:a16="http://schemas.microsoft.com/office/drawing/2014/main" id="{D78D86C5-E3D1-4147-AD77-4D0AEFB6A1D4}"/>
              </a:ext>
            </a:extLst>
          </p:cNvPr>
          <p:cNvSpPr>
            <a:spLocks noGrp="1"/>
          </p:cNvSpPr>
          <p:nvPr>
            <p:custDataLst>
              <p:tags r:id="rId34"/>
            </p:custDataLst>
          </p:nvPr>
        </p:nvSpPr>
        <p:spPr bwMode="auto">
          <a:xfrm>
            <a:off x="10895013" y="1843088"/>
            <a:ext cx="685800" cy="311150"/>
          </a:xfrm>
          <a:prstGeom prst="ellipse">
            <a:avLst/>
          </a:prstGeom>
          <a:solidFill>
            <a:srgbClr val="C30C3E"/>
          </a:solidFill>
          <a:ln w="9525" algn="ctr">
            <a:solidFill>
              <a:srgbClr val="FF3A1E"/>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9AE492F-5D8A-4255-9F11-60F781F2A6E7}" type="datetime'''''''''''''''-''''''''''1''''''''''''''''''''''''''''''1%'">
              <a:rPr lang="fi-FI" altLang="en-US" sz="1600" b="1" smtClean="0">
                <a:solidFill>
                  <a:schemeClr val="bg1"/>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rPr>
              <a:pPr/>
              <a:t>-11%</a:t>
            </a:fld>
            <a:endParaRPr lang="fi-FI" sz="1600" b="1" dirty="0">
              <a:solidFill>
                <a:schemeClr val="bg1"/>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endParaRPr>
          </a:p>
        </p:txBody>
      </p:sp>
      <p:sp>
        <p:nvSpPr>
          <p:cNvPr id="264" name="Rectangle 263">
            <a:extLst>
              <a:ext uri="{FF2B5EF4-FFF2-40B4-BE49-F238E27FC236}">
                <a16:creationId xmlns:a16="http://schemas.microsoft.com/office/drawing/2014/main" id="{F56FBABB-A427-4BEE-955E-0CC4476BD39C}"/>
              </a:ext>
            </a:extLst>
          </p:cNvPr>
          <p:cNvSpPr/>
          <p:nvPr>
            <p:custDataLst>
              <p:tags r:id="rId35"/>
            </p:custDataLst>
          </p:nvPr>
        </p:nvSpPr>
        <p:spPr bwMode="auto">
          <a:xfrm>
            <a:off x="5245100" y="6188075"/>
            <a:ext cx="214313" cy="160338"/>
          </a:xfrm>
          <a:prstGeom prst="rect">
            <a:avLst/>
          </a:prstGeom>
          <a:solidFill>
            <a:srgbClr val="DFE5EF"/>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 name="Text Placeholder 2">
            <a:extLst>
              <a:ext uri="{FF2B5EF4-FFF2-40B4-BE49-F238E27FC236}">
                <a16:creationId xmlns:a16="http://schemas.microsoft.com/office/drawing/2014/main" id="{F8D80080-AFF4-4FB0-849F-EA2C6FE072F7}"/>
              </a:ext>
            </a:extLst>
          </p:cNvPr>
          <p:cNvSpPr>
            <a:spLocks noGrp="1"/>
          </p:cNvSpPr>
          <p:nvPr>
            <p:custDataLst>
              <p:tags r:id="rId36"/>
            </p:custDataLst>
          </p:nvPr>
        </p:nvSpPr>
        <p:spPr bwMode="auto">
          <a:xfrm>
            <a:off x="5510213" y="6196013"/>
            <a:ext cx="8032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1200" dirty="0">
                <a:latin typeface="Rockwell" panose="02060603020205020403" pitchFamily="18" charset="0"/>
                <a:sym typeface="Rockwell" panose="02060603020205020403" pitchFamily="18" charset="0"/>
              </a:rPr>
              <a:t>Asukasluku</a:t>
            </a:r>
          </a:p>
        </p:txBody>
      </p:sp>
      <p:sp>
        <p:nvSpPr>
          <p:cNvPr id="83" name="TextBox 82">
            <a:extLst>
              <a:ext uri="{FF2B5EF4-FFF2-40B4-BE49-F238E27FC236}">
                <a16:creationId xmlns:a16="http://schemas.microsoft.com/office/drawing/2014/main" id="{A50111BC-57AE-4905-B967-213F5099D505}"/>
              </a:ext>
            </a:extLst>
          </p:cNvPr>
          <p:cNvSpPr txBox="1"/>
          <p:nvPr/>
        </p:nvSpPr>
        <p:spPr>
          <a:xfrm>
            <a:off x="447751" y="255517"/>
            <a:ext cx="6093618"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asukasluvun kehitys (2007-2021)</a:t>
            </a:r>
            <a:endParaRPr lang="fi-FI" dirty="0"/>
          </a:p>
        </p:txBody>
      </p:sp>
      <p:grpSp>
        <p:nvGrpSpPr>
          <p:cNvPr id="49" name="Group 48">
            <a:extLst>
              <a:ext uri="{FF2B5EF4-FFF2-40B4-BE49-F238E27FC236}">
                <a16:creationId xmlns:a16="http://schemas.microsoft.com/office/drawing/2014/main" id="{261A31C3-0026-48E8-91C8-D23EA1DE924E}"/>
              </a:ext>
            </a:extLst>
          </p:cNvPr>
          <p:cNvGrpSpPr/>
          <p:nvPr/>
        </p:nvGrpSpPr>
        <p:grpSpPr>
          <a:xfrm>
            <a:off x="11420552" y="258114"/>
            <a:ext cx="320522" cy="414442"/>
            <a:chOff x="8457418" y="107577"/>
            <a:chExt cx="320522" cy="414442"/>
          </a:xfrm>
        </p:grpSpPr>
        <p:sp>
          <p:nvSpPr>
            <p:cNvPr id="50" name="Rectangle: Rounded Corners 49">
              <a:extLst>
                <a:ext uri="{FF2B5EF4-FFF2-40B4-BE49-F238E27FC236}">
                  <a16:creationId xmlns:a16="http://schemas.microsoft.com/office/drawing/2014/main" id="{406DFCD1-64F6-46F6-8E17-842183C4834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51" name="Graphic 50" descr="Back with solid fill">
              <a:hlinkClick r:id="rId41" action="ppaction://hlinksldjump"/>
              <a:extLst>
                <a:ext uri="{FF2B5EF4-FFF2-40B4-BE49-F238E27FC236}">
                  <a16:creationId xmlns:a16="http://schemas.microsoft.com/office/drawing/2014/main" id="{A76D14A1-9311-4B64-BA46-6877B9E2B03D}"/>
                </a:ext>
              </a:extLst>
            </p:cNvPr>
            <p:cNvPicPr>
              <a:picLocks noChangeAspect="1"/>
            </p:cNvPicPr>
            <p:nvPr/>
          </p:nvPicPr>
          <p:blipFill>
            <a:blip r:embed="rId42" cstate="print">
              <a:extLst>
                <a:ext uri="{28A0092B-C50C-407E-A947-70E740481C1C}">
                  <a14:useLocalDpi xmlns:a14="http://schemas.microsoft.com/office/drawing/2010/main" val="0"/>
                </a:ext>
                <a:ext uri="{96DAC541-7B7A-43D3-8B79-37D633B846F1}">
                  <asvg:svgBlip xmlns:asvg="http://schemas.microsoft.com/office/drawing/2016/SVG/main" r:embed="rId43"/>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37792020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extLst>
              <p:ext uri="{D42A27DB-BD31-4B8C-83A1-F6EECF244321}">
                <p14:modId xmlns:p14="http://schemas.microsoft.com/office/powerpoint/2010/main" val="88776683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0" imgW="129" imgH="129" progId="TCLayout.ActiveDocument.1">
                  <p:embed/>
                </p:oleObj>
              </mc:Choice>
              <mc:Fallback>
                <p:oleObj name="think-cell Slide" r:id="rId20"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21"/>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1053852" y="588203"/>
            <a:ext cx="4896544"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väestökannan kehitys (2007-2021)</a:t>
            </a:r>
            <a:endParaRPr lang="fi-FI" dirty="0"/>
          </a:p>
        </p:txBody>
      </p:sp>
      <p:graphicFrame>
        <p:nvGraphicFramePr>
          <p:cNvPr id="78" name="Chart 77">
            <a:extLst>
              <a:ext uri="{FF2B5EF4-FFF2-40B4-BE49-F238E27FC236}">
                <a16:creationId xmlns:a16="http://schemas.microsoft.com/office/drawing/2014/main" id="{64A4D8D3-E843-0040-7690-038B5305D359}"/>
              </a:ext>
            </a:extLst>
          </p:cNvPr>
          <p:cNvGraphicFramePr/>
          <p:nvPr>
            <p:custDataLst>
              <p:tags r:id="rId2"/>
            </p:custDataLst>
            <p:extLst>
              <p:ext uri="{D42A27DB-BD31-4B8C-83A1-F6EECF244321}">
                <p14:modId xmlns:p14="http://schemas.microsoft.com/office/powerpoint/2010/main" val="4108498391"/>
              </p:ext>
            </p:extLst>
          </p:nvPr>
        </p:nvGraphicFramePr>
        <p:xfrm>
          <a:off x="2293938" y="1746250"/>
          <a:ext cx="4287837" cy="3365500"/>
        </p:xfrm>
        <a:graphic>
          <a:graphicData uri="http://schemas.openxmlformats.org/drawingml/2006/chart">
            <c:chart xmlns:c="http://schemas.openxmlformats.org/drawingml/2006/chart" xmlns:r="http://schemas.openxmlformats.org/officeDocument/2006/relationships" r:id="rId22"/>
          </a:graphicData>
        </a:graphic>
      </p:graphicFrame>
      <p:sp>
        <p:nvSpPr>
          <p:cNvPr id="204" name="Arrow: Right 203">
            <a:extLst>
              <a:ext uri="{FF2B5EF4-FFF2-40B4-BE49-F238E27FC236}">
                <a16:creationId xmlns:a16="http://schemas.microsoft.com/office/drawing/2014/main" id="{3C0D0CDD-C57C-4B3A-A186-F54688AE2EAA}"/>
              </a:ext>
            </a:extLst>
          </p:cNvPr>
          <p:cNvSpPr/>
          <p:nvPr>
            <p:custDataLst>
              <p:tags r:id="rId3"/>
            </p:custDataLst>
          </p:nvPr>
        </p:nvSpPr>
        <p:spPr bwMode="auto">
          <a:xfrm rot="10800000">
            <a:off x="6550025" y="3795713"/>
            <a:ext cx="128588" cy="152400"/>
          </a:xfrm>
          <a:prstGeom prst="rightArrow">
            <a:avLst>
              <a:gd name="adj1" fmla="val 100000"/>
              <a:gd name="adj2" fmla="val 100000"/>
            </a:avLst>
          </a:prstGeom>
          <a:solidFill>
            <a:schemeClr val="tx1"/>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12" name="Arrow: Right 211">
            <a:extLst>
              <a:ext uri="{FF2B5EF4-FFF2-40B4-BE49-F238E27FC236}">
                <a16:creationId xmlns:a16="http://schemas.microsoft.com/office/drawing/2014/main" id="{A530374A-4495-4C17-83CB-4267042831C5}"/>
              </a:ext>
            </a:extLst>
          </p:cNvPr>
          <p:cNvSpPr/>
          <p:nvPr>
            <p:custDataLst>
              <p:tags r:id="rId4"/>
            </p:custDataLst>
          </p:nvPr>
        </p:nvSpPr>
        <p:spPr bwMode="auto">
          <a:xfrm rot="10800000">
            <a:off x="6550025" y="2101850"/>
            <a:ext cx="128588" cy="152400"/>
          </a:xfrm>
          <a:prstGeom prst="rightArrow">
            <a:avLst>
              <a:gd name="adj1" fmla="val 100000"/>
              <a:gd name="adj2" fmla="val 100000"/>
            </a:avLst>
          </a:prstGeom>
          <a:solidFill>
            <a:schemeClr val="tx1"/>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214" name="Straight Connector 213">
            <a:extLst>
              <a:ext uri="{FF2B5EF4-FFF2-40B4-BE49-F238E27FC236}">
                <a16:creationId xmlns:a16="http://schemas.microsoft.com/office/drawing/2014/main" id="{77C0F84F-52DA-4CB0-B39C-0E498CA9815E}"/>
              </a:ext>
            </a:extLst>
          </p:cNvPr>
          <p:cNvCxnSpPr/>
          <p:nvPr>
            <p:custDataLst>
              <p:tags r:id="rId5"/>
            </p:custDataLst>
          </p:nvPr>
        </p:nvCxnSpPr>
        <p:spPr bwMode="auto">
          <a:xfrm>
            <a:off x="2841625" y="2178050"/>
            <a:ext cx="3657600"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6" name="Straight Connector 205">
            <a:extLst>
              <a:ext uri="{FF2B5EF4-FFF2-40B4-BE49-F238E27FC236}">
                <a16:creationId xmlns:a16="http://schemas.microsoft.com/office/drawing/2014/main" id="{49FAE70B-6FAA-4F6C-9937-832F56A9B544}"/>
              </a:ext>
            </a:extLst>
          </p:cNvPr>
          <p:cNvCxnSpPr/>
          <p:nvPr>
            <p:custDataLst>
              <p:tags r:id="rId6"/>
            </p:custDataLst>
          </p:nvPr>
        </p:nvCxnSpPr>
        <p:spPr bwMode="auto">
          <a:xfrm>
            <a:off x="2841625" y="3871913"/>
            <a:ext cx="3657600"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93" name="Text Placeholder 2">
            <a:extLst>
              <a:ext uri="{FF2B5EF4-FFF2-40B4-BE49-F238E27FC236}">
                <a16:creationId xmlns:a16="http://schemas.microsoft.com/office/drawing/2014/main" id="{9C386F6F-EBF9-445E-9DC5-4CC01CFE0FB3}"/>
              </a:ext>
            </a:extLst>
          </p:cNvPr>
          <p:cNvSpPr>
            <a:spLocks noGrp="1"/>
          </p:cNvSpPr>
          <p:nvPr>
            <p:custDataLst>
              <p:tags r:id="rId7"/>
            </p:custDataLst>
          </p:nvPr>
        </p:nvSpPr>
        <p:spPr bwMode="auto">
          <a:xfrm>
            <a:off x="4770438" y="51054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6200154-F137-4487-A0A7-E5EEA4A1CAB5}" type="datetime'''''''''2''''''''''0''''''''15'''''''''''''''''''">
              <a:rPr lang="fi-FI" altLang="en-US" sz="11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2015</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285" name="Text Placeholder 2">
            <a:extLst>
              <a:ext uri="{FF2B5EF4-FFF2-40B4-BE49-F238E27FC236}">
                <a16:creationId xmlns:a16="http://schemas.microsoft.com/office/drawing/2014/main" id="{9A45EC35-5349-4D45-B5AE-390D21E0AA0A}"/>
              </a:ext>
            </a:extLst>
          </p:cNvPr>
          <p:cNvSpPr>
            <a:spLocks noGrp="1"/>
          </p:cNvSpPr>
          <p:nvPr>
            <p:custDataLst>
              <p:tags r:id="rId8"/>
            </p:custDataLst>
          </p:nvPr>
        </p:nvSpPr>
        <p:spPr bwMode="auto">
          <a:xfrm>
            <a:off x="2679700" y="51054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D88BE7B-483C-4C45-B0C8-315F6ED907D2}" type="datetime'''''''''''''''''''''2''''''''''0''''''''''''0''7'''''''''''''">
              <a:rPr lang="fi-FI" altLang="en-US" sz="11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2007</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401" name="Text Placeholder 2">
            <a:extLst>
              <a:ext uri="{FF2B5EF4-FFF2-40B4-BE49-F238E27FC236}">
                <a16:creationId xmlns:a16="http://schemas.microsoft.com/office/drawing/2014/main" id="{01BD4895-8FD1-4329-B4A6-9D28F4F0985C}"/>
              </a:ext>
            </a:extLst>
          </p:cNvPr>
          <p:cNvSpPr>
            <a:spLocks noGrp="1"/>
          </p:cNvSpPr>
          <p:nvPr>
            <p:custDataLst>
              <p:tags r:id="rId9"/>
            </p:custDataLst>
          </p:nvPr>
        </p:nvSpPr>
        <p:spPr bwMode="auto">
          <a:xfrm>
            <a:off x="6729413" y="3748088"/>
            <a:ext cx="46990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FD133C2-10A3-4A09-B43C-87269F632EDF}" type="datetime'''''''''''''3''''''''''''6''''''''''%'''''''''''''''">
              <a:rPr lang="fi-FI" altLang="en-US" sz="1800"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36%</a:t>
            </a:fld>
            <a:endParaRPr lang="fi-FI" sz="1800" dirty="0">
              <a:solidFill>
                <a:srgbClr val="000000"/>
              </a:solidFill>
              <a:latin typeface="Rockwell" panose="02060603020205020403" pitchFamily="18" charset="0"/>
              <a:sym typeface="Rockwell" panose="02060603020205020403" pitchFamily="18" charset="0"/>
            </a:endParaRPr>
          </a:p>
        </p:txBody>
      </p:sp>
      <p:sp>
        <p:nvSpPr>
          <p:cNvPr id="288" name="Text Placeholder 2">
            <a:extLst>
              <a:ext uri="{FF2B5EF4-FFF2-40B4-BE49-F238E27FC236}">
                <a16:creationId xmlns:a16="http://schemas.microsoft.com/office/drawing/2014/main" id="{57C13A5F-6C8B-45C5-BC41-EB48AC508D3A}"/>
              </a:ext>
            </a:extLst>
          </p:cNvPr>
          <p:cNvSpPr>
            <a:spLocks noGrp="1"/>
          </p:cNvSpPr>
          <p:nvPr>
            <p:custDataLst>
              <p:tags r:id="rId10"/>
            </p:custDataLst>
          </p:nvPr>
        </p:nvSpPr>
        <p:spPr bwMode="auto">
          <a:xfrm>
            <a:off x="3463925" y="51054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32214EB-561F-4435-8C7D-E1C54EA7466F}" type="datetime'''''''''''''''2''''''01''''''''''''''''''''''''''''0'''''''''">
              <a:rPr lang="fi-FI" altLang="en-US" sz="11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2010</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408" name="Text Placeholder 2">
            <a:extLst>
              <a:ext uri="{FF2B5EF4-FFF2-40B4-BE49-F238E27FC236}">
                <a16:creationId xmlns:a16="http://schemas.microsoft.com/office/drawing/2014/main" id="{FAD75078-6DA2-4832-AC8E-2B25B8A5EE6A}"/>
              </a:ext>
            </a:extLst>
          </p:cNvPr>
          <p:cNvSpPr>
            <a:spLocks noGrp="1"/>
          </p:cNvSpPr>
          <p:nvPr>
            <p:custDataLst>
              <p:tags r:id="rId11"/>
            </p:custDataLst>
          </p:nvPr>
        </p:nvSpPr>
        <p:spPr bwMode="auto">
          <a:xfrm>
            <a:off x="6729413" y="2054225"/>
            <a:ext cx="46990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39CB15F-05E6-42A9-ADAD-A94AC8BAE325}" type="datetime'''''''''''9''0''''''''''''''''%'">
              <a:rPr lang="fi-FI" altLang="en-US" sz="1800"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90%</a:t>
            </a:fld>
            <a:endParaRPr lang="fi-FI" sz="1800" dirty="0">
              <a:solidFill>
                <a:srgbClr val="000000"/>
              </a:solidFill>
              <a:latin typeface="Rockwell" panose="02060603020205020403" pitchFamily="18" charset="0"/>
              <a:sym typeface="Rockwell" panose="02060603020205020403" pitchFamily="18" charset="0"/>
            </a:endParaRPr>
          </a:p>
        </p:txBody>
      </p:sp>
      <p:sp>
        <p:nvSpPr>
          <p:cNvPr id="299" name="Text Placeholder 2">
            <a:extLst>
              <a:ext uri="{FF2B5EF4-FFF2-40B4-BE49-F238E27FC236}">
                <a16:creationId xmlns:a16="http://schemas.microsoft.com/office/drawing/2014/main" id="{0AD9F389-00A3-4CA5-AE68-1A1995E66660}"/>
              </a:ext>
            </a:extLst>
          </p:cNvPr>
          <p:cNvSpPr>
            <a:spLocks noGrp="1"/>
          </p:cNvSpPr>
          <p:nvPr>
            <p:custDataLst>
              <p:tags r:id="rId12"/>
            </p:custDataLst>
          </p:nvPr>
        </p:nvSpPr>
        <p:spPr bwMode="auto">
          <a:xfrm>
            <a:off x="6337300" y="51054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34261A4-4942-4357-B7E7-2CC6A31D7E70}" type="datetime'''''''2''''0''''''''2''''1'''''''''''''''''''''''">
              <a:rPr lang="fi-FI" altLang="en-US" sz="11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2021</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04" name="Rectangle 103">
            <a:extLst>
              <a:ext uri="{FF2B5EF4-FFF2-40B4-BE49-F238E27FC236}">
                <a16:creationId xmlns:a16="http://schemas.microsoft.com/office/drawing/2014/main" id="{C80F421B-CB18-4C0A-B8BB-AF3194D96D71}"/>
              </a:ext>
            </a:extLst>
          </p:cNvPr>
          <p:cNvSpPr/>
          <p:nvPr>
            <p:custDataLst>
              <p:tags r:id="rId13"/>
            </p:custDataLst>
          </p:nvPr>
        </p:nvSpPr>
        <p:spPr bwMode="auto">
          <a:xfrm>
            <a:off x="7597775" y="3140075"/>
            <a:ext cx="250825" cy="187325"/>
          </a:xfrm>
          <a:prstGeom prst="rect">
            <a:avLst/>
          </a:prstGeom>
          <a:solidFill>
            <a:srgbClr val="AE8B13"/>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38" name="Rectangle 137">
            <a:extLst>
              <a:ext uri="{FF2B5EF4-FFF2-40B4-BE49-F238E27FC236}">
                <a16:creationId xmlns:a16="http://schemas.microsoft.com/office/drawing/2014/main" id="{1A705855-D6A0-4632-9A66-676D2F066D5E}"/>
              </a:ext>
            </a:extLst>
          </p:cNvPr>
          <p:cNvSpPr/>
          <p:nvPr>
            <p:custDataLst>
              <p:tags r:id="rId14"/>
            </p:custDataLst>
          </p:nvPr>
        </p:nvSpPr>
        <p:spPr bwMode="auto">
          <a:xfrm>
            <a:off x="7597775" y="3394075"/>
            <a:ext cx="250825" cy="187325"/>
          </a:xfrm>
          <a:prstGeom prst="rect">
            <a:avLst/>
          </a:prstGeom>
          <a:solidFill>
            <a:srgbClr val="256AFA"/>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06" name="Rectangle 105">
            <a:extLst>
              <a:ext uri="{FF2B5EF4-FFF2-40B4-BE49-F238E27FC236}">
                <a16:creationId xmlns:a16="http://schemas.microsoft.com/office/drawing/2014/main" id="{300375FD-B006-46AA-9AD3-64F5DAADA525}"/>
              </a:ext>
            </a:extLst>
          </p:cNvPr>
          <p:cNvSpPr/>
          <p:nvPr>
            <p:custDataLst>
              <p:tags r:id="rId15"/>
            </p:custDataLst>
          </p:nvPr>
        </p:nvSpPr>
        <p:spPr bwMode="auto">
          <a:xfrm>
            <a:off x="7597775" y="3648075"/>
            <a:ext cx="250825" cy="187325"/>
          </a:xfrm>
          <a:prstGeom prst="rect">
            <a:avLst/>
          </a:prstGeom>
          <a:solidFill>
            <a:srgbClr val="F08295"/>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8" name="Text Placeholder 2">
            <a:extLst>
              <a:ext uri="{FF2B5EF4-FFF2-40B4-BE49-F238E27FC236}">
                <a16:creationId xmlns:a16="http://schemas.microsoft.com/office/drawing/2014/main" id="{960B12C6-88FC-4E45-968D-C8B3FEFE87D5}"/>
              </a:ext>
            </a:extLst>
          </p:cNvPr>
          <p:cNvSpPr>
            <a:spLocks noGrp="1"/>
          </p:cNvSpPr>
          <p:nvPr>
            <p:custDataLst>
              <p:tags r:id="rId16"/>
            </p:custDataLst>
          </p:nvPr>
        </p:nvSpPr>
        <p:spPr bwMode="auto">
          <a:xfrm>
            <a:off x="7899400" y="3151188"/>
            <a:ext cx="28067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1B5EBBF-047C-4455-AA0B-49E5042597C9}" type="datetime'Alle 15-''''v''uot''ia''''i''''de''n osuu''s v''äestöst''ä'''">
              <a:rPr lang="fi-FI" altLang="en-US" sz="1400" smtClean="0">
                <a:solidFill>
                  <a:srgbClr val="000000"/>
                </a:solidFill>
                <a:latin typeface="Rockwell" panose="02060603020205020403" pitchFamily="18" charset="0"/>
                <a:sym typeface="Rockwell" panose="02060603020205020403" pitchFamily="18" charset="0"/>
              </a:rPr>
              <a:pPr/>
              <a:t>Alle 15-vuotiaiden osuus väestöstä</a:t>
            </a:fld>
            <a:endParaRPr lang="fi-FI" sz="1400" dirty="0">
              <a:solidFill>
                <a:srgbClr val="000000"/>
              </a:solidFill>
              <a:latin typeface="Rockwell" panose="02060603020205020403" pitchFamily="18" charset="0"/>
              <a:sym typeface="Rockwell" panose="02060603020205020403" pitchFamily="18" charset="0"/>
            </a:endParaRPr>
          </a:p>
        </p:txBody>
      </p:sp>
      <p:sp>
        <p:nvSpPr>
          <p:cNvPr id="60" name="Text Placeholder 2">
            <a:extLst>
              <a:ext uri="{FF2B5EF4-FFF2-40B4-BE49-F238E27FC236}">
                <a16:creationId xmlns:a16="http://schemas.microsoft.com/office/drawing/2014/main" id="{90FE65CE-1F86-46ED-B25B-D371016CC92C}"/>
              </a:ext>
            </a:extLst>
          </p:cNvPr>
          <p:cNvSpPr>
            <a:spLocks noGrp="1"/>
          </p:cNvSpPr>
          <p:nvPr>
            <p:custDataLst>
              <p:tags r:id="rId17"/>
            </p:custDataLst>
          </p:nvPr>
        </p:nvSpPr>
        <p:spPr bwMode="auto">
          <a:xfrm>
            <a:off x="7899400" y="3659188"/>
            <a:ext cx="26955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1B885C8-B3DE-4F57-855D-637A5F1E079E}" type="datetime'''Yli 64-vuo''''tiaide''n os''u''us väe''''stö''stä'''''''">
              <a:rPr lang="fi-FI" altLang="en-US" sz="1400" smtClean="0">
                <a:solidFill>
                  <a:srgbClr val="000000"/>
                </a:solidFill>
                <a:latin typeface="Rockwell" panose="02060603020205020403" pitchFamily="18" charset="0"/>
                <a:sym typeface="Rockwell" panose="02060603020205020403" pitchFamily="18" charset="0"/>
              </a:rPr>
              <a:pPr/>
              <a:t>Yli 64-vuotiaiden osuus väestöstä</a:t>
            </a:fld>
            <a:endParaRPr lang="fi-FI" sz="1400" dirty="0">
              <a:solidFill>
                <a:srgbClr val="000000"/>
              </a:solidFill>
              <a:latin typeface="Rockwell" panose="02060603020205020403" pitchFamily="18" charset="0"/>
              <a:sym typeface="Rockwell" panose="02060603020205020403" pitchFamily="18" charset="0"/>
            </a:endParaRPr>
          </a:p>
        </p:txBody>
      </p:sp>
      <p:sp>
        <p:nvSpPr>
          <p:cNvPr id="59" name="Text Placeholder 2">
            <a:extLst>
              <a:ext uri="{FF2B5EF4-FFF2-40B4-BE49-F238E27FC236}">
                <a16:creationId xmlns:a16="http://schemas.microsoft.com/office/drawing/2014/main" id="{EBE0486F-CD35-43C0-AA40-CF8C029E67FB}"/>
              </a:ext>
            </a:extLst>
          </p:cNvPr>
          <p:cNvSpPr>
            <a:spLocks noGrp="1"/>
          </p:cNvSpPr>
          <p:nvPr>
            <p:custDataLst>
              <p:tags r:id="rId18"/>
            </p:custDataLst>
          </p:nvPr>
        </p:nvSpPr>
        <p:spPr bwMode="auto">
          <a:xfrm>
            <a:off x="7899400" y="3405188"/>
            <a:ext cx="27336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0E1A8DF7-724C-403F-B479-15519AD7BF92}" type="datetime'15-64 ''-''vu''otiai''''de''n'' osu''u''s väest''östä'''''">
              <a:rPr lang="fi-FI" altLang="en-US" sz="1400" smtClean="0">
                <a:solidFill>
                  <a:srgbClr val="000000"/>
                </a:solidFill>
                <a:latin typeface="Rockwell" panose="02060603020205020403" pitchFamily="18" charset="0"/>
                <a:sym typeface="Rockwell" panose="02060603020205020403" pitchFamily="18" charset="0"/>
              </a:rPr>
              <a:pPr/>
              <a:t>15-64 -vuotiaiden osuus väestöstä</a:t>
            </a:fld>
            <a:endParaRPr lang="fi-FI" sz="1400" dirty="0">
              <a:solidFill>
                <a:srgbClr val="000000"/>
              </a:solidFill>
              <a:latin typeface="Rockwell" panose="02060603020205020403" pitchFamily="18" charset="0"/>
              <a:sym typeface="Rockwell" panose="02060603020205020403" pitchFamily="18" charset="0"/>
            </a:endParaRPr>
          </a:p>
        </p:txBody>
      </p:sp>
      <p:grpSp>
        <p:nvGrpSpPr>
          <p:cNvPr id="26" name="Group 25">
            <a:extLst>
              <a:ext uri="{FF2B5EF4-FFF2-40B4-BE49-F238E27FC236}">
                <a16:creationId xmlns:a16="http://schemas.microsoft.com/office/drawing/2014/main" id="{D8387FB4-58D5-4F44-A079-E5E234BC2510}"/>
              </a:ext>
            </a:extLst>
          </p:cNvPr>
          <p:cNvGrpSpPr/>
          <p:nvPr/>
        </p:nvGrpSpPr>
        <p:grpSpPr>
          <a:xfrm>
            <a:off x="11534530" y="88837"/>
            <a:ext cx="320522" cy="414442"/>
            <a:chOff x="8457418" y="107577"/>
            <a:chExt cx="320522" cy="414442"/>
          </a:xfrm>
        </p:grpSpPr>
        <p:sp>
          <p:nvSpPr>
            <p:cNvPr id="27" name="Rectangle: Rounded Corners 26">
              <a:extLst>
                <a:ext uri="{FF2B5EF4-FFF2-40B4-BE49-F238E27FC236}">
                  <a16:creationId xmlns:a16="http://schemas.microsoft.com/office/drawing/2014/main" id="{EDB57EC1-64E8-4DFA-BC90-1B2E405BAED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Back with solid fill">
              <a:hlinkClick r:id="rId23" action="ppaction://hlinksldjump"/>
              <a:extLst>
                <a:ext uri="{FF2B5EF4-FFF2-40B4-BE49-F238E27FC236}">
                  <a16:creationId xmlns:a16="http://schemas.microsoft.com/office/drawing/2014/main" id="{6B6A2742-931F-4D61-9A5B-E7F360C52B4B}"/>
                </a:ext>
              </a:extLst>
            </p:cNvPr>
            <p:cNvPicPr>
              <a:picLocks noChangeAspect="1"/>
            </p:cNvPicPr>
            <p:nvPr/>
          </p:nvPicPr>
          <p:blipFill>
            <a:blip r:embed="rId24" cstate="print">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45794504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extLst>
              <p:ext uri="{D42A27DB-BD31-4B8C-83A1-F6EECF244321}">
                <p14:modId xmlns:p14="http://schemas.microsoft.com/office/powerpoint/2010/main" val="379279739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129" imgH="129" progId="TCLayout.ActiveDocument.1">
                  <p:embed/>
                </p:oleObj>
              </mc:Choice>
              <mc:Fallback>
                <p:oleObj name="think-cell Slide" r:id="rId13"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14"/>
                      <a:stretch>
                        <a:fillRect/>
                      </a:stretch>
                    </p:blipFill>
                    <p:spPr>
                      <a:xfrm>
                        <a:off x="1588" y="1588"/>
                        <a:ext cx="1588" cy="1588"/>
                      </a:xfrm>
                      <a:prstGeom prst="rect">
                        <a:avLst/>
                      </a:prstGeom>
                    </p:spPr>
                  </p:pic>
                </p:oleObj>
              </mc:Fallback>
            </mc:AlternateContent>
          </a:graphicData>
        </a:graphic>
      </p:graphicFrame>
      <p:grpSp>
        <p:nvGrpSpPr>
          <p:cNvPr id="26" name="Group 25">
            <a:extLst>
              <a:ext uri="{FF2B5EF4-FFF2-40B4-BE49-F238E27FC236}">
                <a16:creationId xmlns:a16="http://schemas.microsoft.com/office/drawing/2014/main" id="{D8387FB4-58D5-4F44-A079-E5E234BC2510}"/>
              </a:ext>
            </a:extLst>
          </p:cNvPr>
          <p:cNvGrpSpPr/>
          <p:nvPr/>
        </p:nvGrpSpPr>
        <p:grpSpPr>
          <a:xfrm>
            <a:off x="11534530" y="88837"/>
            <a:ext cx="320522" cy="414442"/>
            <a:chOff x="8457418" y="107577"/>
            <a:chExt cx="320522" cy="414442"/>
          </a:xfrm>
        </p:grpSpPr>
        <p:sp>
          <p:nvSpPr>
            <p:cNvPr id="27" name="Rectangle: Rounded Corners 26">
              <a:extLst>
                <a:ext uri="{FF2B5EF4-FFF2-40B4-BE49-F238E27FC236}">
                  <a16:creationId xmlns:a16="http://schemas.microsoft.com/office/drawing/2014/main" id="{EDB57EC1-64E8-4DFA-BC90-1B2E405BAED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Back with solid fill">
              <a:hlinkClick r:id="rId15" action="ppaction://hlinksldjump"/>
              <a:extLst>
                <a:ext uri="{FF2B5EF4-FFF2-40B4-BE49-F238E27FC236}">
                  <a16:creationId xmlns:a16="http://schemas.microsoft.com/office/drawing/2014/main" id="{6B6A2742-931F-4D61-9A5B-E7F360C52B4B}"/>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463521" y="152400"/>
              <a:ext cx="314419" cy="313241"/>
            </a:xfrm>
            <a:prstGeom prst="rect">
              <a:avLst/>
            </a:prstGeom>
          </p:spPr>
        </p:pic>
      </p:grpSp>
      <p:sp>
        <p:nvSpPr>
          <p:cNvPr id="36" name="TextBox 35">
            <a:extLst>
              <a:ext uri="{FF2B5EF4-FFF2-40B4-BE49-F238E27FC236}">
                <a16:creationId xmlns:a16="http://schemas.microsoft.com/office/drawing/2014/main" id="{FDB39E0C-8497-3EE0-1BE1-075650EB313C}"/>
              </a:ext>
            </a:extLst>
          </p:cNvPr>
          <p:cNvSpPr txBox="1"/>
          <p:nvPr/>
        </p:nvSpPr>
        <p:spPr>
          <a:xfrm>
            <a:off x="261764" y="1016288"/>
            <a:ext cx="4032448" cy="646331"/>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yritykset &amp; niiden työntekijät</a:t>
            </a:r>
          </a:p>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(lkm, v.2020)</a:t>
            </a:r>
            <a:endParaRPr lang="fi-FI" dirty="0"/>
          </a:p>
        </p:txBody>
      </p:sp>
      <p:graphicFrame>
        <p:nvGraphicFramePr>
          <p:cNvPr id="41" name="Chart 40">
            <a:extLst>
              <a:ext uri="{FF2B5EF4-FFF2-40B4-BE49-F238E27FC236}">
                <a16:creationId xmlns:a16="http://schemas.microsoft.com/office/drawing/2014/main" id="{CC4C156B-2538-7E0F-DE0F-78470333033E}"/>
              </a:ext>
            </a:extLst>
          </p:cNvPr>
          <p:cNvGraphicFramePr/>
          <p:nvPr>
            <p:custDataLst>
              <p:tags r:id="rId2"/>
            </p:custDataLst>
            <p:extLst>
              <p:ext uri="{D42A27DB-BD31-4B8C-83A1-F6EECF244321}">
                <p14:modId xmlns:p14="http://schemas.microsoft.com/office/powerpoint/2010/main" val="3081690027"/>
              </p:ext>
            </p:extLst>
          </p:nvPr>
        </p:nvGraphicFramePr>
        <p:xfrm>
          <a:off x="5629275" y="1944688"/>
          <a:ext cx="5387975" cy="3968750"/>
        </p:xfrm>
        <a:graphic>
          <a:graphicData uri="http://schemas.openxmlformats.org/drawingml/2006/chart">
            <c:chart xmlns:c="http://schemas.openxmlformats.org/drawingml/2006/chart" xmlns:r="http://schemas.openxmlformats.org/officeDocument/2006/relationships" r:id="rId18"/>
          </a:graphicData>
        </a:graphic>
      </p:graphicFrame>
      <p:sp>
        <p:nvSpPr>
          <p:cNvPr id="90" name="Text Placeholder 2">
            <a:extLst>
              <a:ext uri="{FF2B5EF4-FFF2-40B4-BE49-F238E27FC236}">
                <a16:creationId xmlns:a16="http://schemas.microsoft.com/office/drawing/2014/main" id="{01CC52D8-CBD9-675A-8514-11133B2D2475}"/>
              </a:ext>
            </a:extLst>
          </p:cNvPr>
          <p:cNvSpPr>
            <a:spLocks noGrp="1"/>
          </p:cNvSpPr>
          <p:nvPr>
            <p:custDataLst>
              <p:tags r:id="rId3"/>
            </p:custDataLst>
          </p:nvPr>
        </p:nvSpPr>
        <p:spPr bwMode="auto">
          <a:xfrm>
            <a:off x="4973638" y="3832225"/>
            <a:ext cx="620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4FFAF909-C370-4081-AE68-80346C77AD60}" type="datetime'''''''''''''K''''''''''''''''''au''''''''''''''''''p''p''a'">
              <a:rPr lang="fi-FI" altLang="en-US" sz="1400" smtClean="0">
                <a:solidFill>
                  <a:srgbClr val="000000"/>
                </a:solidFill>
                <a:latin typeface="Rockwell" panose="02060603020205020403" pitchFamily="18" charset="0"/>
                <a:sym typeface="Rockwell" panose="02060603020205020403" pitchFamily="18" charset="0"/>
              </a:rPr>
              <a:pPr/>
              <a:t>Kauppa</a:t>
            </a:fld>
            <a:endParaRPr lang="fi-FI" sz="1400" dirty="0">
              <a:solidFill>
                <a:srgbClr val="000000"/>
              </a:solidFill>
              <a:latin typeface="Rockwell" panose="02060603020205020403" pitchFamily="18" charset="0"/>
              <a:sym typeface="Rockwell" panose="02060603020205020403" pitchFamily="18" charset="0"/>
            </a:endParaRPr>
          </a:p>
        </p:txBody>
      </p:sp>
      <p:sp>
        <p:nvSpPr>
          <p:cNvPr id="46" name="Text Placeholder 2">
            <a:extLst>
              <a:ext uri="{FF2B5EF4-FFF2-40B4-BE49-F238E27FC236}">
                <a16:creationId xmlns:a16="http://schemas.microsoft.com/office/drawing/2014/main" id="{6D2C340D-89A2-B598-DE64-D2E0BEB3C6F8}"/>
              </a:ext>
            </a:extLst>
          </p:cNvPr>
          <p:cNvSpPr>
            <a:spLocks noGrp="1"/>
          </p:cNvSpPr>
          <p:nvPr>
            <p:custDataLst>
              <p:tags r:id="rId4"/>
            </p:custDataLst>
          </p:nvPr>
        </p:nvSpPr>
        <p:spPr bwMode="auto">
          <a:xfrm>
            <a:off x="4779963" y="2311400"/>
            <a:ext cx="8143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60C469EA-04BA-45AA-88CC-6B57C1BBAC2C}" type="datetime'''''''''''''''''T''''e''''''o''ll''''i''su''u''''''''''''''s'">
              <a:rPr lang="fi-FI" altLang="en-US" sz="1400" smtClean="0">
                <a:solidFill>
                  <a:srgbClr val="000000"/>
                </a:solidFill>
                <a:latin typeface="Rockwell" panose="02060603020205020403" pitchFamily="18" charset="0"/>
                <a:sym typeface="Rockwell" panose="02060603020205020403" pitchFamily="18" charset="0"/>
              </a:rPr>
              <a:pPr/>
              <a:t>Teollisuus</a:t>
            </a:fld>
            <a:endParaRPr lang="fi-FI" sz="1400" dirty="0">
              <a:solidFill>
                <a:srgbClr val="000000"/>
              </a:solidFill>
              <a:latin typeface="Rockwell" panose="02060603020205020403" pitchFamily="18" charset="0"/>
              <a:sym typeface="Rockwell" panose="02060603020205020403" pitchFamily="18" charset="0"/>
            </a:endParaRPr>
          </a:p>
        </p:txBody>
      </p:sp>
      <p:sp>
        <p:nvSpPr>
          <p:cNvPr id="49" name="Text Placeholder 2">
            <a:extLst>
              <a:ext uri="{FF2B5EF4-FFF2-40B4-BE49-F238E27FC236}">
                <a16:creationId xmlns:a16="http://schemas.microsoft.com/office/drawing/2014/main" id="{223AD4C2-FED0-739F-684B-D206F1108181}"/>
              </a:ext>
            </a:extLst>
          </p:cNvPr>
          <p:cNvSpPr>
            <a:spLocks noGrp="1"/>
          </p:cNvSpPr>
          <p:nvPr>
            <p:custDataLst>
              <p:tags r:id="rId5"/>
            </p:custDataLst>
          </p:nvPr>
        </p:nvSpPr>
        <p:spPr bwMode="auto">
          <a:xfrm>
            <a:off x="4433888" y="3071813"/>
            <a:ext cx="11604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E8388C47-B756-4D0B-9370-1DA1748F9434}" type="datetime'''R''a''''''''''''''''k''e''''''''n''ta''min''e''''''''n'">
              <a:rPr lang="fi-FI" altLang="en-US" sz="1400" smtClean="0">
                <a:solidFill>
                  <a:srgbClr val="000000"/>
                </a:solidFill>
                <a:latin typeface="Rockwell" panose="02060603020205020403" pitchFamily="18" charset="0"/>
                <a:sym typeface="Rockwell" panose="02060603020205020403" pitchFamily="18" charset="0"/>
              </a:rPr>
              <a:pPr/>
              <a:t>Rakentaminen</a:t>
            </a:fld>
            <a:endParaRPr lang="fi-FI" sz="1400" dirty="0">
              <a:solidFill>
                <a:srgbClr val="000000"/>
              </a:solidFill>
              <a:latin typeface="Rockwell" panose="02060603020205020403" pitchFamily="18" charset="0"/>
              <a:sym typeface="Rockwell" panose="02060603020205020403" pitchFamily="18" charset="0"/>
            </a:endParaRPr>
          </a:p>
        </p:txBody>
      </p:sp>
      <p:sp>
        <p:nvSpPr>
          <p:cNvPr id="102" name="Text Placeholder 2">
            <a:extLst>
              <a:ext uri="{FF2B5EF4-FFF2-40B4-BE49-F238E27FC236}">
                <a16:creationId xmlns:a16="http://schemas.microsoft.com/office/drawing/2014/main" id="{ACE48B68-8C2D-ED61-991A-6A75965068B1}"/>
              </a:ext>
            </a:extLst>
          </p:cNvPr>
          <p:cNvSpPr>
            <a:spLocks noGrp="1"/>
          </p:cNvSpPr>
          <p:nvPr>
            <p:custDataLst>
              <p:tags r:id="rId6"/>
            </p:custDataLst>
          </p:nvPr>
        </p:nvSpPr>
        <p:spPr bwMode="auto">
          <a:xfrm>
            <a:off x="5145088" y="4594225"/>
            <a:ext cx="4492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F970CDCF-3F0D-4E83-A9E7-A26A019E730A}" type="datetime'''''SO''''''''''''''''''T''E'''''''''''''''''''''''''''''''''">
              <a:rPr lang="fi-FI" altLang="en-US" sz="1400" smtClean="0">
                <a:solidFill>
                  <a:srgbClr val="000000"/>
                </a:solidFill>
                <a:latin typeface="Rockwell" panose="02060603020205020403" pitchFamily="18" charset="0"/>
                <a:sym typeface="Rockwell" panose="02060603020205020403" pitchFamily="18" charset="0"/>
              </a:rPr>
              <a:pPr/>
              <a:t>SOTE</a:t>
            </a:fld>
            <a:endParaRPr lang="fi-FI" sz="1400" dirty="0">
              <a:solidFill>
                <a:srgbClr val="000000"/>
              </a:solidFill>
              <a:latin typeface="Rockwell" panose="02060603020205020403" pitchFamily="18" charset="0"/>
              <a:sym typeface="Rockwell" panose="02060603020205020403" pitchFamily="18" charset="0"/>
            </a:endParaRPr>
          </a:p>
        </p:txBody>
      </p:sp>
      <p:sp>
        <p:nvSpPr>
          <p:cNvPr id="107" name="Text Placeholder 2">
            <a:extLst>
              <a:ext uri="{FF2B5EF4-FFF2-40B4-BE49-F238E27FC236}">
                <a16:creationId xmlns:a16="http://schemas.microsoft.com/office/drawing/2014/main" id="{47A32CFD-E3B4-A8C5-91A7-145FB63B9C9F}"/>
              </a:ext>
            </a:extLst>
          </p:cNvPr>
          <p:cNvSpPr>
            <a:spLocks noGrp="1"/>
          </p:cNvSpPr>
          <p:nvPr>
            <p:custDataLst>
              <p:tags r:id="rId7"/>
            </p:custDataLst>
          </p:nvPr>
        </p:nvSpPr>
        <p:spPr bwMode="auto">
          <a:xfrm>
            <a:off x="5184775" y="5354638"/>
            <a:ext cx="4095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613CC164-6390-48C8-AB27-04E75D6D413C}" type="datetime'''''''''M''''''''''''''''''''''''''''''''''u''''''u''''t'''">
              <a:rPr lang="fi-FI" altLang="en-US" sz="1400" smtClean="0">
                <a:solidFill>
                  <a:srgbClr val="000000"/>
                </a:solidFill>
                <a:latin typeface="Rockwell" panose="02060603020205020403" pitchFamily="18" charset="0"/>
                <a:sym typeface="Rockwell" panose="02060603020205020403" pitchFamily="18" charset="0"/>
              </a:rPr>
              <a:pPr/>
              <a:t>Muut</a:t>
            </a:fld>
            <a:endParaRPr lang="fi-FI" sz="1400" dirty="0">
              <a:solidFill>
                <a:srgbClr val="000000"/>
              </a:solidFill>
              <a:latin typeface="Rockwell" panose="02060603020205020403" pitchFamily="18" charset="0"/>
              <a:sym typeface="Rockwell" panose="02060603020205020403" pitchFamily="18" charset="0"/>
            </a:endParaRPr>
          </a:p>
        </p:txBody>
      </p:sp>
      <p:sp>
        <p:nvSpPr>
          <p:cNvPr id="51" name="Text Placeholder 2">
            <a:extLst>
              <a:ext uri="{FF2B5EF4-FFF2-40B4-BE49-F238E27FC236}">
                <a16:creationId xmlns:a16="http://schemas.microsoft.com/office/drawing/2014/main" id="{31313ACA-0E5D-CD22-9BFB-F87F485D03B5}"/>
              </a:ext>
            </a:extLst>
          </p:cNvPr>
          <p:cNvSpPr>
            <a:spLocks noGrp="1"/>
          </p:cNvSpPr>
          <p:nvPr>
            <p:custDataLst>
              <p:tags r:id="rId8"/>
            </p:custDataLst>
          </p:nvPr>
        </p:nvSpPr>
        <p:spPr bwMode="auto">
          <a:xfrm>
            <a:off x="655638" y="2027237"/>
            <a:ext cx="2414588" cy="261938"/>
          </a:xfrm>
          <a:prstGeom prst="rect">
            <a:avLst/>
          </a:prstGeom>
          <a:solidFill>
            <a:schemeClr val="bg1"/>
          </a:solidFill>
          <a:ln>
            <a:noFill/>
          </a:ln>
          <a:effectLst/>
        </p:spPr>
        <p:txBody>
          <a:bodyPr vert="horz" wrap="none" lIns="46038" tIns="34925" rIns="0" bIns="61913"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A002F2AF-D78E-4202-B9FA-58E9B434DF4C}" type="datetime'He''''''i''nola''n y''''r''''i''tyk''set'''' (yhteen''s''ä)'''">
              <a:rPr lang="fi-FI" altLang="en-US" sz="1200" b="1" smtClean="0">
                <a:solidFill>
                  <a:srgbClr val="000000"/>
                </a:solidFill>
                <a:effectLst/>
                <a:latin typeface="Rockwell" panose="02060603020205020403" pitchFamily="18" charset="0"/>
              </a:rPr>
              <a:pPr/>
              <a:t>Heinolan yritykset (yhteensä)</a:t>
            </a:fld>
            <a:endParaRPr lang="fi-FI" sz="1200" b="1" dirty="0">
              <a:solidFill>
                <a:srgbClr val="000000"/>
              </a:solidFill>
              <a:latin typeface="Rockwell" panose="02060603020205020403" pitchFamily="18" charset="0"/>
            </a:endParaRPr>
          </a:p>
        </p:txBody>
      </p:sp>
      <p:sp>
        <p:nvSpPr>
          <p:cNvPr id="53" name="Text Placeholder 2">
            <a:extLst>
              <a:ext uri="{FF2B5EF4-FFF2-40B4-BE49-F238E27FC236}">
                <a16:creationId xmlns:a16="http://schemas.microsoft.com/office/drawing/2014/main" id="{700A410C-54F3-AE09-3A95-858EA1DCC084}"/>
              </a:ext>
            </a:extLst>
          </p:cNvPr>
          <p:cNvSpPr>
            <a:spLocks noGrp="1"/>
          </p:cNvSpPr>
          <p:nvPr>
            <p:custDataLst>
              <p:tags r:id="rId9"/>
            </p:custDataLst>
          </p:nvPr>
        </p:nvSpPr>
        <p:spPr bwMode="auto">
          <a:xfrm>
            <a:off x="655638" y="2289175"/>
            <a:ext cx="2414588" cy="236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46038" tIns="71438"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4CA01C6-CB3A-4687-B51E-A92131175A00}" type="datetime'Yritys''''t''e''n ''ty''''''önt''ekijä''t ''(yht''eensä'''')'">
              <a:rPr lang="fi-FI" altLang="en-US" sz="1200" b="1" smtClean="0">
                <a:solidFill>
                  <a:schemeClr val="tx2"/>
                </a:solidFill>
                <a:latin typeface="Rockwell" panose="02060603020205020403" pitchFamily="18" charset="0"/>
              </a:rPr>
              <a:pPr/>
              <a:t>Yritysten työntekijät (yhteensä)</a:t>
            </a:fld>
            <a:endParaRPr lang="fi-FI" altLang="en-US" sz="1100" b="1" dirty="0">
              <a:solidFill>
                <a:schemeClr val="tx2"/>
              </a:solidFill>
              <a:latin typeface="Rockwell" panose="02060603020205020403" pitchFamily="18" charset="0"/>
            </a:endParaRPr>
          </a:p>
        </p:txBody>
      </p:sp>
      <p:sp>
        <p:nvSpPr>
          <p:cNvPr id="57" name="Text Placeholder 2">
            <a:extLst>
              <a:ext uri="{FF2B5EF4-FFF2-40B4-BE49-F238E27FC236}">
                <a16:creationId xmlns:a16="http://schemas.microsoft.com/office/drawing/2014/main" id="{F8C37A27-9B88-0FC3-DECC-A254D01A42A3}"/>
              </a:ext>
            </a:extLst>
          </p:cNvPr>
          <p:cNvSpPr>
            <a:spLocks noGrp="1"/>
          </p:cNvSpPr>
          <p:nvPr>
            <p:custDataLst>
              <p:tags r:id="rId10"/>
            </p:custDataLst>
          </p:nvPr>
        </p:nvSpPr>
        <p:spPr bwMode="auto">
          <a:xfrm>
            <a:off x="3070225" y="2027238"/>
            <a:ext cx="668338" cy="261938"/>
          </a:xfrm>
          <a:prstGeom prst="rect">
            <a:avLst/>
          </a:prstGeom>
          <a:solidFill>
            <a:srgbClr val="FFFFFF"/>
          </a:solidFill>
          <a:ln>
            <a:noFill/>
          </a:ln>
          <a:effectLst/>
        </p:spPr>
        <p:txBody>
          <a:bodyPr vert="horz" wrap="none" lIns="71438" tIns="34925" rIns="0" bIns="34925"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A1DF53B9-65B2-4BA1-98BB-59E41726E458}" type="datetime'''''''''''1''''''''''''''1''''''''''''''''5''''1'">
              <a:rPr lang="fi-FI" altLang="en-US" sz="1400" b="1" smtClean="0">
                <a:solidFill>
                  <a:schemeClr val="tx2"/>
                </a:solidFill>
                <a:effectLst/>
                <a:latin typeface="Rockwell" panose="02060603020205020403" pitchFamily="18" charset="0"/>
              </a:rPr>
              <a:pPr/>
              <a:t>1151</a:t>
            </a:fld>
            <a:endParaRPr lang="fi-FI" sz="1400" b="1" dirty="0">
              <a:solidFill>
                <a:schemeClr val="tx2"/>
              </a:solidFill>
              <a:latin typeface="Rockwell" panose="02060603020205020403" pitchFamily="18" charset="0"/>
            </a:endParaRPr>
          </a:p>
        </p:txBody>
      </p:sp>
      <p:sp>
        <p:nvSpPr>
          <p:cNvPr id="61" name="Text Placeholder 2">
            <a:extLst>
              <a:ext uri="{FF2B5EF4-FFF2-40B4-BE49-F238E27FC236}">
                <a16:creationId xmlns:a16="http://schemas.microsoft.com/office/drawing/2014/main" id="{70CDFC5C-6BCD-4C7F-50D9-228A3C376DCE}"/>
              </a:ext>
            </a:extLst>
          </p:cNvPr>
          <p:cNvSpPr>
            <a:spLocks noGrp="1"/>
          </p:cNvSpPr>
          <p:nvPr>
            <p:custDataLst>
              <p:tags r:id="rId11"/>
            </p:custDataLst>
          </p:nvPr>
        </p:nvSpPr>
        <p:spPr bwMode="auto">
          <a:xfrm>
            <a:off x="3070225" y="2289175"/>
            <a:ext cx="668338" cy="263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71438" tIns="71438"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ACD7B53-CA5B-4B69-BD83-1342426A4D13}" type="datetime'''''3''''''''''''9''4''''''''''8'''''''''''''''''''''">
              <a:rPr lang="fi-FI" altLang="en-US" sz="1400" b="1" smtClean="0">
                <a:solidFill>
                  <a:srgbClr val="000000"/>
                </a:solidFill>
                <a:latin typeface="Rockwell" panose="02060603020205020403" pitchFamily="18" charset="0"/>
              </a:rPr>
              <a:pPr/>
              <a:t>3948</a:t>
            </a:fld>
            <a:endParaRPr lang="fi-FI" altLang="en-US" sz="1100" b="1" dirty="0">
              <a:solidFill>
                <a:srgbClr val="000000"/>
              </a:solidFill>
              <a:latin typeface="Rockwell" panose="02060603020205020403" pitchFamily="18" charset="0"/>
            </a:endParaRPr>
          </a:p>
        </p:txBody>
      </p:sp>
      <p:sp>
        <p:nvSpPr>
          <p:cNvPr id="120" name="TextBox 119">
            <a:extLst>
              <a:ext uri="{FF2B5EF4-FFF2-40B4-BE49-F238E27FC236}">
                <a16:creationId xmlns:a16="http://schemas.microsoft.com/office/drawing/2014/main" id="{BD87C432-E3C9-7099-A586-80ADE637C8F0}"/>
              </a:ext>
            </a:extLst>
          </p:cNvPr>
          <p:cNvSpPr txBox="1"/>
          <p:nvPr/>
        </p:nvSpPr>
        <p:spPr>
          <a:xfrm>
            <a:off x="5518348" y="1054003"/>
            <a:ext cx="3239903" cy="646331"/>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yritysten liikevaihto</a:t>
            </a:r>
          </a:p>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toimialoittain 1000 € (v.2020)</a:t>
            </a:r>
            <a:endParaRPr lang="fi-FI" dirty="0"/>
          </a:p>
        </p:txBody>
      </p:sp>
    </p:spTree>
    <p:extLst>
      <p:ext uri="{BB962C8B-B14F-4D97-AF65-F5344CB8AC3E}">
        <p14:creationId xmlns:p14="http://schemas.microsoft.com/office/powerpoint/2010/main" val="366484471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extLst>
              <p:ext uri="{D42A27DB-BD31-4B8C-83A1-F6EECF244321}">
                <p14:modId xmlns:p14="http://schemas.microsoft.com/office/powerpoint/2010/main" val="16642490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1" imgW="129" imgH="129" progId="TCLayout.ActiveDocument.1">
                  <p:embed/>
                </p:oleObj>
              </mc:Choice>
              <mc:Fallback>
                <p:oleObj name="think-cell Slide" r:id="rId51"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52"/>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361260" y="379690"/>
            <a:ext cx="2872270"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Aluekehitys (2007-2020)</a:t>
            </a:r>
            <a:endParaRPr lang="fi-FI" dirty="0"/>
          </a:p>
        </p:txBody>
      </p:sp>
      <p:cxnSp>
        <p:nvCxnSpPr>
          <p:cNvPr id="46" name="Straight Connector 45">
            <a:extLst>
              <a:ext uri="{FF2B5EF4-FFF2-40B4-BE49-F238E27FC236}">
                <a16:creationId xmlns:a16="http://schemas.microsoft.com/office/drawing/2014/main" id="{9A1194BF-45C1-FF04-AAB4-DE93D96EA49A}"/>
              </a:ext>
            </a:extLst>
          </p:cNvPr>
          <p:cNvCxnSpPr/>
          <p:nvPr>
            <p:custDataLst>
              <p:tags r:id="rId2"/>
            </p:custDataLst>
          </p:nvPr>
        </p:nvCxnSpPr>
        <p:spPr bwMode="auto">
          <a:xfrm>
            <a:off x="9502775" y="1184275"/>
            <a:ext cx="0" cy="1827213"/>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6A0ECB73-DE78-351B-1EA3-C042A9CE2F80}"/>
              </a:ext>
            </a:extLst>
          </p:cNvPr>
          <p:cNvCxnSpPr/>
          <p:nvPr>
            <p:custDataLst>
              <p:tags r:id="rId3"/>
            </p:custDataLst>
          </p:nvPr>
        </p:nvCxnSpPr>
        <p:spPr bwMode="auto">
          <a:xfrm>
            <a:off x="3086100" y="1184275"/>
            <a:ext cx="1825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F4FF4002-4F61-FD21-E57D-8527F118ECC7}"/>
              </a:ext>
            </a:extLst>
          </p:cNvPr>
          <p:cNvCxnSpPr/>
          <p:nvPr>
            <p:custDataLst>
              <p:tags r:id="rId4"/>
            </p:custDataLst>
          </p:nvPr>
        </p:nvCxnSpPr>
        <p:spPr bwMode="auto">
          <a:xfrm>
            <a:off x="2690813" y="1184275"/>
            <a:ext cx="90488"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56FBB194-3614-F350-68A6-CC31869A8FF0}"/>
              </a:ext>
            </a:extLst>
          </p:cNvPr>
          <p:cNvCxnSpPr/>
          <p:nvPr>
            <p:custDataLst>
              <p:tags r:id="rId5"/>
            </p:custDataLst>
          </p:nvPr>
        </p:nvCxnSpPr>
        <p:spPr bwMode="auto">
          <a:xfrm>
            <a:off x="3573463" y="1184275"/>
            <a:ext cx="180975"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A23991EF-3093-DD0E-A257-10CE45F1C9C6}"/>
              </a:ext>
            </a:extLst>
          </p:cNvPr>
          <p:cNvCxnSpPr/>
          <p:nvPr>
            <p:custDataLst>
              <p:tags r:id="rId6"/>
            </p:custDataLst>
          </p:nvPr>
        </p:nvCxnSpPr>
        <p:spPr bwMode="auto">
          <a:xfrm>
            <a:off x="4059238" y="1184275"/>
            <a:ext cx="4560888"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D3E858C5-3936-5594-4ED0-9EE2C039875F}"/>
              </a:ext>
            </a:extLst>
          </p:cNvPr>
          <p:cNvCxnSpPr/>
          <p:nvPr>
            <p:custDataLst>
              <p:tags r:id="rId7"/>
            </p:custDataLst>
          </p:nvPr>
        </p:nvCxnSpPr>
        <p:spPr bwMode="auto">
          <a:xfrm>
            <a:off x="8924925" y="1184275"/>
            <a:ext cx="1825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5" name="Straight Connector 44">
            <a:extLst>
              <a:ext uri="{FF2B5EF4-FFF2-40B4-BE49-F238E27FC236}">
                <a16:creationId xmlns:a16="http://schemas.microsoft.com/office/drawing/2014/main" id="{7396214C-7CD2-DE5A-B2AD-D9AC97C72EB0}"/>
              </a:ext>
            </a:extLst>
          </p:cNvPr>
          <p:cNvCxnSpPr/>
          <p:nvPr>
            <p:custDataLst>
              <p:tags r:id="rId8"/>
            </p:custDataLst>
          </p:nvPr>
        </p:nvCxnSpPr>
        <p:spPr bwMode="auto">
          <a:xfrm>
            <a:off x="9412288" y="1184275"/>
            <a:ext cx="90488"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153" name="Chart 152">
            <a:extLst>
              <a:ext uri="{FF2B5EF4-FFF2-40B4-BE49-F238E27FC236}">
                <a16:creationId xmlns:a16="http://schemas.microsoft.com/office/drawing/2014/main" id="{6967B497-67BD-235C-0D74-CA87B1EB08B2}"/>
              </a:ext>
            </a:extLst>
          </p:cNvPr>
          <p:cNvGraphicFramePr/>
          <p:nvPr>
            <p:custDataLst>
              <p:tags r:id="rId9"/>
            </p:custDataLst>
            <p:extLst>
              <p:ext uri="{D42A27DB-BD31-4B8C-83A1-F6EECF244321}">
                <p14:modId xmlns:p14="http://schemas.microsoft.com/office/powerpoint/2010/main" val="843984522"/>
              </p:ext>
            </p:extLst>
          </p:nvPr>
        </p:nvGraphicFramePr>
        <p:xfrm>
          <a:off x="1962150" y="1055688"/>
          <a:ext cx="7623175" cy="2084387"/>
        </p:xfrm>
        <a:graphic>
          <a:graphicData uri="http://schemas.openxmlformats.org/drawingml/2006/chart">
            <c:chart xmlns:c="http://schemas.openxmlformats.org/drawingml/2006/chart" xmlns:r="http://schemas.openxmlformats.org/officeDocument/2006/relationships" r:id="rId53"/>
          </a:graphicData>
        </a:graphic>
      </p:graphicFrame>
      <p:cxnSp>
        <p:nvCxnSpPr>
          <p:cNvPr id="195" name="Straight Connector 194">
            <a:extLst>
              <a:ext uri="{FF2B5EF4-FFF2-40B4-BE49-F238E27FC236}">
                <a16:creationId xmlns:a16="http://schemas.microsoft.com/office/drawing/2014/main" id="{F6AF7326-20A4-4A16-8592-93B02E7583A2}"/>
              </a:ext>
            </a:extLst>
          </p:cNvPr>
          <p:cNvCxnSpPr/>
          <p:nvPr>
            <p:custDataLst>
              <p:tags r:id="rId10"/>
            </p:custDataLst>
          </p:nvPr>
        </p:nvCxnSpPr>
        <p:spPr bwMode="auto">
          <a:xfrm flipH="1">
            <a:off x="9553575" y="1184275"/>
            <a:ext cx="203200" cy="0"/>
          </a:xfrm>
          <a:prstGeom prst="line">
            <a:avLst/>
          </a:prstGeom>
          <a:ln w="952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21" name="Text Placeholder 2">
            <a:extLst>
              <a:ext uri="{FF2B5EF4-FFF2-40B4-BE49-F238E27FC236}">
                <a16:creationId xmlns:a16="http://schemas.microsoft.com/office/drawing/2014/main" id="{5F135808-EB7F-4798-97D2-3770ECD0EA7F}"/>
              </a:ext>
            </a:extLst>
          </p:cNvPr>
          <p:cNvSpPr>
            <a:spLocks noGrp="1"/>
          </p:cNvSpPr>
          <p:nvPr>
            <p:custDataLst>
              <p:tags r:id="rId11"/>
            </p:custDataLst>
          </p:nvPr>
        </p:nvSpPr>
        <p:spPr bwMode="auto">
          <a:xfrm>
            <a:off x="9807575" y="1101725"/>
            <a:ext cx="4079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BDDF3D4-AA9A-49FA-B24B-8D44DB85C64B}" type="datetime'''1''''''0''''0''''''''%'''''''''''''''''''''''''''''">
              <a:rPr lang="fi-FI" altLang="en-US" sz="1200" smtClean="0">
                <a:effectLst/>
              </a:rPr>
              <a:pPr marL="0" indent="0">
                <a:spcBef>
                  <a:spcPct val="0"/>
                </a:spcBef>
                <a:spcAft>
                  <a:spcPct val="0"/>
                </a:spcAft>
                <a:buNone/>
              </a:pPr>
              <a:t>100%</a:t>
            </a:fld>
            <a:endParaRPr lang="fi-FI" sz="1200" dirty="0"/>
          </a:p>
        </p:txBody>
      </p:sp>
      <p:sp>
        <p:nvSpPr>
          <p:cNvPr id="230" name="Text Placeholder 2">
            <a:extLst>
              <a:ext uri="{FF2B5EF4-FFF2-40B4-BE49-F238E27FC236}">
                <a16:creationId xmlns:a16="http://schemas.microsoft.com/office/drawing/2014/main" id="{BC303E83-A239-4AFB-9584-08CD82087225}"/>
              </a:ext>
            </a:extLst>
          </p:cNvPr>
          <p:cNvSpPr>
            <a:spLocks noGrp="1"/>
          </p:cNvSpPr>
          <p:nvPr>
            <p:custDataLst>
              <p:tags r:id="rId12"/>
            </p:custDataLst>
          </p:nvPr>
        </p:nvSpPr>
        <p:spPr bwMode="auto">
          <a:xfrm>
            <a:off x="5707063"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E8AD5A2-F7BD-4265-8E53-687E9A3264A7}" type="datetime'''''''''''''''''''2''''''0''''''''''''''''1''3'''''''''''">
              <a:rPr lang="fi-FI" altLang="en-US" sz="1000" b="1" smtClean="0">
                <a:solidFill>
                  <a:srgbClr val="000000"/>
                </a:solidFill>
                <a:latin typeface="Rockwell" panose="02060603020205020403" pitchFamily="18" charset="0"/>
                <a:sym typeface="Rockwell" panose="02060603020205020403" pitchFamily="18" charset="0"/>
              </a:rPr>
              <a:pPr/>
              <a:t>2013</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28" name="Text Placeholder 2">
            <a:extLst>
              <a:ext uri="{FF2B5EF4-FFF2-40B4-BE49-F238E27FC236}">
                <a16:creationId xmlns:a16="http://schemas.microsoft.com/office/drawing/2014/main" id="{5FAA4C63-14C9-473A-88E7-F64FF027D23E}"/>
              </a:ext>
            </a:extLst>
          </p:cNvPr>
          <p:cNvSpPr>
            <a:spLocks noGrp="1"/>
          </p:cNvSpPr>
          <p:nvPr>
            <p:custDataLst>
              <p:tags r:id="rId13"/>
            </p:custDataLst>
          </p:nvPr>
        </p:nvSpPr>
        <p:spPr bwMode="auto">
          <a:xfrm>
            <a:off x="4733925"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0F1599D-8C14-473F-9004-C89C498A14A6}" type="datetime'''''''''''2''''''''''''0''''1''''''''''''''''''''1'''''''''''">
              <a:rPr lang="fi-FI" altLang="en-US" sz="1000" b="1" smtClean="0">
                <a:solidFill>
                  <a:srgbClr val="000000"/>
                </a:solidFill>
                <a:latin typeface="Rockwell" panose="02060603020205020403" pitchFamily="18" charset="0"/>
                <a:sym typeface="Rockwell" panose="02060603020205020403" pitchFamily="18" charset="0"/>
              </a:rPr>
              <a:pPr/>
              <a:t>2011</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2" name="Text Placeholder 2">
            <a:extLst>
              <a:ext uri="{FF2B5EF4-FFF2-40B4-BE49-F238E27FC236}">
                <a16:creationId xmlns:a16="http://schemas.microsoft.com/office/drawing/2014/main" id="{37196742-A318-4A61-8AF8-9E162F6037F6}"/>
              </a:ext>
            </a:extLst>
          </p:cNvPr>
          <p:cNvSpPr>
            <a:spLocks noGrp="1"/>
          </p:cNvSpPr>
          <p:nvPr>
            <p:custDataLst>
              <p:tags r:id="rId14"/>
            </p:custDataLst>
          </p:nvPr>
        </p:nvSpPr>
        <p:spPr bwMode="auto">
          <a:xfrm>
            <a:off x="6680200"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6D3BB2A-6F53-4F29-BF4A-36419B656DC9}" type="datetime'''''''2''''''''''''''0''''''''''''''1''''''''''''5'''''''">
              <a:rPr lang="fi-FI" altLang="en-US" sz="1000" b="1" smtClean="0">
                <a:solidFill>
                  <a:srgbClr val="000000"/>
                </a:solidFill>
                <a:latin typeface="Rockwell" panose="02060603020205020403" pitchFamily="18" charset="0"/>
                <a:sym typeface="Rockwell" panose="02060603020205020403" pitchFamily="18" charset="0"/>
              </a:rPr>
              <a:pPr/>
              <a:t>2015</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3" name="Text Placeholder 2">
            <a:extLst>
              <a:ext uri="{FF2B5EF4-FFF2-40B4-BE49-F238E27FC236}">
                <a16:creationId xmlns:a16="http://schemas.microsoft.com/office/drawing/2014/main" id="{8F4200B3-663E-4589-A706-741E4711E23A}"/>
              </a:ext>
            </a:extLst>
          </p:cNvPr>
          <p:cNvSpPr>
            <a:spLocks noGrp="1"/>
          </p:cNvSpPr>
          <p:nvPr>
            <p:custDataLst>
              <p:tags r:id="rId15"/>
            </p:custDataLst>
          </p:nvPr>
        </p:nvSpPr>
        <p:spPr bwMode="auto">
          <a:xfrm>
            <a:off x="7167563"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B919A71-A59B-434E-907F-B3E4AF0FEA2F}" type="datetime'''''''''''''''''''''''''''2''''''0''''''16'''''''">
              <a:rPr lang="fi-FI" altLang="en-US" sz="1000" b="1" smtClean="0">
                <a:solidFill>
                  <a:srgbClr val="000000"/>
                </a:solidFill>
                <a:latin typeface="Rockwell" panose="02060603020205020403" pitchFamily="18" charset="0"/>
                <a:sym typeface="Rockwell" panose="02060603020205020403" pitchFamily="18" charset="0"/>
              </a:rPr>
              <a:pPr/>
              <a:t>2016</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4" name="Text Placeholder 2">
            <a:extLst>
              <a:ext uri="{FF2B5EF4-FFF2-40B4-BE49-F238E27FC236}">
                <a16:creationId xmlns:a16="http://schemas.microsoft.com/office/drawing/2014/main" id="{94906593-A72A-4E9D-BD2B-732B12977907}"/>
              </a:ext>
            </a:extLst>
          </p:cNvPr>
          <p:cNvSpPr>
            <a:spLocks noGrp="1"/>
          </p:cNvSpPr>
          <p:nvPr>
            <p:custDataLst>
              <p:tags r:id="rId16"/>
            </p:custDataLst>
          </p:nvPr>
        </p:nvSpPr>
        <p:spPr bwMode="auto">
          <a:xfrm>
            <a:off x="7653338"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91319E0-118B-462C-8D36-B24FC3F25239}" type="datetime'''''''''2''''''''''''''''''''''''''''''''0''''''1''7'''''''''">
              <a:rPr lang="fi-FI" altLang="en-US" sz="1000" b="1" smtClean="0">
                <a:solidFill>
                  <a:srgbClr val="000000"/>
                </a:solidFill>
                <a:latin typeface="Rockwell" panose="02060603020205020403" pitchFamily="18" charset="0"/>
                <a:sym typeface="Rockwell" panose="02060603020205020403" pitchFamily="18" charset="0"/>
              </a:rPr>
              <a:pPr/>
              <a:t>2017</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5" name="Text Placeholder 2">
            <a:extLst>
              <a:ext uri="{FF2B5EF4-FFF2-40B4-BE49-F238E27FC236}">
                <a16:creationId xmlns:a16="http://schemas.microsoft.com/office/drawing/2014/main" id="{155E2157-5A9E-4B60-91AC-796C17919536}"/>
              </a:ext>
            </a:extLst>
          </p:cNvPr>
          <p:cNvSpPr>
            <a:spLocks noGrp="1"/>
          </p:cNvSpPr>
          <p:nvPr>
            <p:custDataLst>
              <p:tags r:id="rId17"/>
            </p:custDataLst>
          </p:nvPr>
        </p:nvSpPr>
        <p:spPr bwMode="auto">
          <a:xfrm>
            <a:off x="8140700"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1C92E72-0B49-4146-A719-C9E220B2E258}" type="datetime'''''''2''''''0''''''''''''''1''''''''''''''''''''8'''''''''">
              <a:rPr lang="fi-FI" altLang="en-US" sz="1000" b="1" smtClean="0">
                <a:solidFill>
                  <a:srgbClr val="000000"/>
                </a:solidFill>
                <a:latin typeface="Rockwell" panose="02060603020205020403" pitchFamily="18" charset="0"/>
                <a:sym typeface="Rockwell" panose="02060603020205020403" pitchFamily="18" charset="0"/>
              </a:rPr>
              <a:pPr/>
              <a:t>2018</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6" name="Text Placeholder 2">
            <a:extLst>
              <a:ext uri="{FF2B5EF4-FFF2-40B4-BE49-F238E27FC236}">
                <a16:creationId xmlns:a16="http://schemas.microsoft.com/office/drawing/2014/main" id="{3F43DCEE-2AB0-4613-B22E-6C708E36AE12}"/>
              </a:ext>
            </a:extLst>
          </p:cNvPr>
          <p:cNvSpPr>
            <a:spLocks noGrp="1"/>
          </p:cNvSpPr>
          <p:nvPr>
            <p:custDataLst>
              <p:tags r:id="rId18"/>
            </p:custDataLst>
          </p:nvPr>
        </p:nvSpPr>
        <p:spPr bwMode="auto">
          <a:xfrm>
            <a:off x="8626475"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C383075-1A1B-4CC1-98BF-881778616046}" type="datetime'''''''''''''''''2''0''''''1''''''''''''9'">
              <a:rPr lang="fi-FI" altLang="en-US" sz="1000" b="1" smtClean="0">
                <a:solidFill>
                  <a:srgbClr val="000000"/>
                </a:solidFill>
                <a:latin typeface="Rockwell" panose="02060603020205020403" pitchFamily="18" charset="0"/>
                <a:sym typeface="Rockwell" panose="02060603020205020403" pitchFamily="18" charset="0"/>
              </a:rPr>
              <a:pPr/>
              <a:t>2019</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7" name="Text Placeholder 2">
            <a:extLst>
              <a:ext uri="{FF2B5EF4-FFF2-40B4-BE49-F238E27FC236}">
                <a16:creationId xmlns:a16="http://schemas.microsoft.com/office/drawing/2014/main" id="{99894CE5-AB76-45A9-8A2F-DB6A6B3BE053}"/>
              </a:ext>
            </a:extLst>
          </p:cNvPr>
          <p:cNvSpPr>
            <a:spLocks noGrp="1"/>
          </p:cNvSpPr>
          <p:nvPr>
            <p:custDataLst>
              <p:tags r:id="rId19"/>
            </p:custDataLst>
          </p:nvPr>
        </p:nvSpPr>
        <p:spPr bwMode="auto">
          <a:xfrm>
            <a:off x="9113838"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5673FBF-3691-4F58-B863-0E19D640EFE3}" type="datetime'''''''''2''''''''''0''2''''''0'''''''">
              <a:rPr lang="fi-FI" altLang="en-US" sz="1000" b="1" smtClean="0">
                <a:solidFill>
                  <a:srgbClr val="000000"/>
                </a:solidFill>
                <a:latin typeface="Rockwell" panose="02060603020205020403" pitchFamily="18" charset="0"/>
                <a:sym typeface="Rockwell" panose="02060603020205020403" pitchFamily="18" charset="0"/>
              </a:rPr>
              <a:pPr/>
              <a:t>2020</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22" name="Text Placeholder 2">
            <a:extLst>
              <a:ext uri="{FF2B5EF4-FFF2-40B4-BE49-F238E27FC236}">
                <a16:creationId xmlns:a16="http://schemas.microsoft.com/office/drawing/2014/main" id="{ECDC72CB-CD3A-4766-ABBB-A0A2FB7FEF69}"/>
              </a:ext>
            </a:extLst>
          </p:cNvPr>
          <p:cNvSpPr>
            <a:spLocks noGrp="1"/>
          </p:cNvSpPr>
          <p:nvPr>
            <p:custDataLst>
              <p:tags r:id="rId20"/>
            </p:custDataLst>
          </p:nvPr>
        </p:nvSpPr>
        <p:spPr bwMode="gray">
          <a:xfrm>
            <a:off x="2789238" y="1184275"/>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AE6F37E-27E8-41BA-B708-E7240675CD6C}" type="datetime'9''''''''1'',''''''''''''''1'''">
              <a:rPr lang="fi-FI" altLang="en-US" sz="1000" b="1" smtClean="0">
                <a:solidFill>
                  <a:srgbClr val="000000"/>
                </a:solidFill>
                <a:latin typeface="Rockwell" panose="02060603020205020403" pitchFamily="18" charset="0"/>
                <a:sym typeface="Rockwell" panose="02060603020205020403" pitchFamily="18" charset="0"/>
              </a:rPr>
              <a:pPr/>
              <a:t>91,1</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27" name="Text Placeholder 2">
            <a:extLst>
              <a:ext uri="{FF2B5EF4-FFF2-40B4-BE49-F238E27FC236}">
                <a16:creationId xmlns:a16="http://schemas.microsoft.com/office/drawing/2014/main" id="{33E41085-D24E-43C9-9A80-D7B9AE21ACAC}"/>
              </a:ext>
            </a:extLst>
          </p:cNvPr>
          <p:cNvSpPr>
            <a:spLocks noGrp="1"/>
          </p:cNvSpPr>
          <p:nvPr>
            <p:custDataLst>
              <p:tags r:id="rId21"/>
            </p:custDataLst>
          </p:nvPr>
        </p:nvSpPr>
        <p:spPr bwMode="auto">
          <a:xfrm>
            <a:off x="4248150"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857B38C-14BA-4021-961F-689974798ABA}" type="datetime'''20''1''''''''''''''''''''''''''0'''''''">
              <a:rPr lang="fi-FI" altLang="en-US" sz="1000" b="1" smtClean="0">
                <a:solidFill>
                  <a:srgbClr val="000000"/>
                </a:solidFill>
                <a:latin typeface="Rockwell" panose="02060603020205020403" pitchFamily="18" charset="0"/>
                <a:sym typeface="Rockwell" panose="02060603020205020403" pitchFamily="18" charset="0"/>
              </a:rPr>
              <a:pPr/>
              <a:t>2010</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24" name="Text Placeholder 2">
            <a:extLst>
              <a:ext uri="{FF2B5EF4-FFF2-40B4-BE49-F238E27FC236}">
                <a16:creationId xmlns:a16="http://schemas.microsoft.com/office/drawing/2014/main" id="{14500005-8AB8-427B-B06D-DC18DACF0A58}"/>
              </a:ext>
            </a:extLst>
          </p:cNvPr>
          <p:cNvSpPr>
            <a:spLocks noGrp="1"/>
          </p:cNvSpPr>
          <p:nvPr>
            <p:custDataLst>
              <p:tags r:id="rId22"/>
            </p:custDataLst>
          </p:nvPr>
        </p:nvSpPr>
        <p:spPr bwMode="gray">
          <a:xfrm>
            <a:off x="3276600" y="1184275"/>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A6381EB-EC91-4E5B-AB0A-49258959835D}" type="datetime'''9''''''''''''''''''''''''''''''1'''''''''''''''''',1'''''''">
              <a:rPr lang="fi-FI" altLang="en-US" sz="1000" b="1" smtClean="0">
                <a:solidFill>
                  <a:srgbClr val="000000"/>
                </a:solidFill>
                <a:latin typeface="Rockwell" panose="02060603020205020403" pitchFamily="18" charset="0"/>
                <a:sym typeface="Rockwell" panose="02060603020205020403" pitchFamily="18" charset="0"/>
              </a:rPr>
              <a:pPr/>
              <a:t>91,1</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25" name="Text Placeholder 2">
            <a:extLst>
              <a:ext uri="{FF2B5EF4-FFF2-40B4-BE49-F238E27FC236}">
                <a16:creationId xmlns:a16="http://schemas.microsoft.com/office/drawing/2014/main" id="{017357B3-7885-474D-A034-03B8D526A892}"/>
              </a:ext>
            </a:extLst>
          </p:cNvPr>
          <p:cNvSpPr>
            <a:spLocks noGrp="1"/>
          </p:cNvSpPr>
          <p:nvPr>
            <p:custDataLst>
              <p:tags r:id="rId23"/>
            </p:custDataLst>
          </p:nvPr>
        </p:nvSpPr>
        <p:spPr bwMode="gray">
          <a:xfrm>
            <a:off x="3762375" y="1184275"/>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CF97211-AFCC-4CCF-8D40-660D941ADB7F}" type="datetime'''''''''''''''''9''''1'''''''''''''''''',1'''''''''''''''">
              <a:rPr lang="fi-FI" altLang="en-US" sz="1000" b="1" smtClean="0">
                <a:solidFill>
                  <a:srgbClr val="000000"/>
                </a:solidFill>
                <a:latin typeface="Rockwell" panose="02060603020205020403" pitchFamily="18" charset="0"/>
                <a:sym typeface="Rockwell" panose="02060603020205020403" pitchFamily="18" charset="0"/>
              </a:rPr>
              <a:pPr/>
              <a:t>91,1</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8" name="Text Placeholder 2">
            <a:extLst>
              <a:ext uri="{FF2B5EF4-FFF2-40B4-BE49-F238E27FC236}">
                <a16:creationId xmlns:a16="http://schemas.microsoft.com/office/drawing/2014/main" id="{457C988E-F933-4EB9-9CE6-914DB60AA667}"/>
              </a:ext>
            </a:extLst>
          </p:cNvPr>
          <p:cNvSpPr>
            <a:spLocks noGrp="1"/>
          </p:cNvSpPr>
          <p:nvPr>
            <p:custDataLst>
              <p:tags r:id="rId24"/>
            </p:custDataLst>
          </p:nvPr>
        </p:nvSpPr>
        <p:spPr bwMode="gray">
          <a:xfrm>
            <a:off x="4249738" y="1200150"/>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0F3E364-9499-429A-9894-189F260838A7}" type="datetime'''''''9''''''0,''''2'''''''''''''''''''''''''''">
              <a:rPr lang="fi-FI" altLang="en-US" sz="1000" b="1" smtClean="0">
                <a:solidFill>
                  <a:srgbClr val="000000"/>
                </a:solidFill>
                <a:latin typeface="Rockwell" panose="02060603020205020403" pitchFamily="18" charset="0"/>
                <a:sym typeface="Rockwell" panose="02060603020205020403" pitchFamily="18" charset="0"/>
              </a:rPr>
              <a:pPr/>
              <a:t>90,2</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0" name="Text Placeholder 2">
            <a:extLst>
              <a:ext uri="{FF2B5EF4-FFF2-40B4-BE49-F238E27FC236}">
                <a16:creationId xmlns:a16="http://schemas.microsoft.com/office/drawing/2014/main" id="{08195651-B8EF-43FA-9C12-4E05A900C33E}"/>
              </a:ext>
            </a:extLst>
          </p:cNvPr>
          <p:cNvSpPr>
            <a:spLocks noGrp="1"/>
          </p:cNvSpPr>
          <p:nvPr>
            <p:custDataLst>
              <p:tags r:id="rId25"/>
            </p:custDataLst>
          </p:nvPr>
        </p:nvSpPr>
        <p:spPr bwMode="gray">
          <a:xfrm>
            <a:off x="5222875" y="1192213"/>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FF26DFA-4E1C-4A45-99CC-AB2313CC194B}" type="datetime'''''''''''''''''''''''''9''''''''''0'',''''''''''''''7'''">
              <a:rPr lang="fi-FI" altLang="en-US" sz="1000" b="1" smtClean="0">
                <a:solidFill>
                  <a:srgbClr val="000000"/>
                </a:solidFill>
                <a:latin typeface="Rockwell" panose="02060603020205020403" pitchFamily="18" charset="0"/>
                <a:sym typeface="Rockwell" panose="02060603020205020403" pitchFamily="18" charset="0"/>
              </a:rPr>
              <a:pPr/>
              <a:t>90,7</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9" name="Text Placeholder 2">
            <a:extLst>
              <a:ext uri="{FF2B5EF4-FFF2-40B4-BE49-F238E27FC236}">
                <a16:creationId xmlns:a16="http://schemas.microsoft.com/office/drawing/2014/main" id="{D8C15C47-8D63-40C3-8596-07EAEC33DB06}"/>
              </a:ext>
            </a:extLst>
          </p:cNvPr>
          <p:cNvSpPr>
            <a:spLocks noGrp="1"/>
          </p:cNvSpPr>
          <p:nvPr>
            <p:custDataLst>
              <p:tags r:id="rId26"/>
            </p:custDataLst>
          </p:nvPr>
        </p:nvSpPr>
        <p:spPr bwMode="gray">
          <a:xfrm>
            <a:off x="4735513" y="1196975"/>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4FA4C55-C0D0-4AC7-AD7A-3024FCE24411}" type="datetime'9''0'''''''''''''''''',''''''''''''''''''''''''''''4'''''''''">
              <a:rPr lang="fi-FI" altLang="en-US" sz="1000" b="1" smtClean="0">
                <a:solidFill>
                  <a:srgbClr val="000000"/>
                </a:solidFill>
                <a:latin typeface="Rockwell" panose="02060603020205020403" pitchFamily="18" charset="0"/>
                <a:sym typeface="Rockwell" panose="02060603020205020403" pitchFamily="18" charset="0"/>
              </a:rPr>
              <a:pPr/>
              <a:t>90,4</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1" name="Text Placeholder 2">
            <a:extLst>
              <a:ext uri="{FF2B5EF4-FFF2-40B4-BE49-F238E27FC236}">
                <a16:creationId xmlns:a16="http://schemas.microsoft.com/office/drawing/2014/main" id="{7FE746A3-8870-4B28-B40F-D24201E6C307}"/>
              </a:ext>
            </a:extLst>
          </p:cNvPr>
          <p:cNvSpPr>
            <a:spLocks noGrp="1"/>
          </p:cNvSpPr>
          <p:nvPr>
            <p:custDataLst>
              <p:tags r:id="rId27"/>
            </p:custDataLst>
          </p:nvPr>
        </p:nvSpPr>
        <p:spPr bwMode="gray">
          <a:xfrm>
            <a:off x="5708650" y="1192213"/>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12E16E2-5963-44F8-BFBF-FAFEA2548B4C}" type="datetime'''9''''''''''''''''''''''''''''''0'''',''7'''''''">
              <a:rPr lang="fi-FI" altLang="en-US" sz="1000" b="1" smtClean="0">
                <a:solidFill>
                  <a:srgbClr val="000000"/>
                </a:solidFill>
                <a:latin typeface="Rockwell" panose="02060603020205020403" pitchFamily="18" charset="0"/>
                <a:sym typeface="Rockwell" panose="02060603020205020403" pitchFamily="18" charset="0"/>
              </a:rPr>
              <a:pPr/>
              <a:t>90,7</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3" name="Text Placeholder 2">
            <a:extLst>
              <a:ext uri="{FF2B5EF4-FFF2-40B4-BE49-F238E27FC236}">
                <a16:creationId xmlns:a16="http://schemas.microsoft.com/office/drawing/2014/main" id="{F75DAAC9-71B4-42E9-8128-8DB5A30265F7}"/>
              </a:ext>
            </a:extLst>
          </p:cNvPr>
          <p:cNvSpPr>
            <a:spLocks noGrp="1"/>
          </p:cNvSpPr>
          <p:nvPr>
            <p:custDataLst>
              <p:tags r:id="rId28"/>
            </p:custDataLst>
          </p:nvPr>
        </p:nvSpPr>
        <p:spPr bwMode="gray">
          <a:xfrm>
            <a:off x="6681788" y="1187450"/>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77C4306-48A6-49DA-8A16-F8D6B93EFC70}" type="datetime'''''''''''''''''''''''9''0,''''''''''''''''9'''''''''''''''''">
              <a:rPr lang="fi-FI" altLang="en-US" sz="1000" b="1" smtClean="0">
                <a:solidFill>
                  <a:srgbClr val="000000"/>
                </a:solidFill>
                <a:latin typeface="Rockwell" panose="02060603020205020403" pitchFamily="18" charset="0"/>
                <a:sym typeface="Rockwell" panose="02060603020205020403" pitchFamily="18" charset="0"/>
              </a:rPr>
              <a:pPr/>
              <a:t>90,9</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2" name="Text Placeholder 2">
            <a:extLst>
              <a:ext uri="{FF2B5EF4-FFF2-40B4-BE49-F238E27FC236}">
                <a16:creationId xmlns:a16="http://schemas.microsoft.com/office/drawing/2014/main" id="{AC680EE8-2C7E-44D9-A1AB-BF7BE8153C39}"/>
              </a:ext>
            </a:extLst>
          </p:cNvPr>
          <p:cNvSpPr>
            <a:spLocks noGrp="1"/>
          </p:cNvSpPr>
          <p:nvPr>
            <p:custDataLst>
              <p:tags r:id="rId29"/>
            </p:custDataLst>
          </p:nvPr>
        </p:nvSpPr>
        <p:spPr bwMode="gray">
          <a:xfrm>
            <a:off x="6196013" y="1192213"/>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967C745-EC01-4414-8AE9-DDC384993B3D}" type="datetime'''''''''''''9''''''''''''''0'''''',''''''''''''''''''7'''''''">
              <a:rPr lang="fi-FI" altLang="en-US" sz="1000" b="1" smtClean="0">
                <a:solidFill>
                  <a:srgbClr val="000000"/>
                </a:solidFill>
                <a:latin typeface="Rockwell" panose="02060603020205020403" pitchFamily="18" charset="0"/>
                <a:sym typeface="Rockwell" panose="02060603020205020403" pitchFamily="18" charset="0"/>
              </a:rPr>
              <a:pPr/>
              <a:t>90,7</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4" name="Text Placeholder 2">
            <a:extLst>
              <a:ext uri="{FF2B5EF4-FFF2-40B4-BE49-F238E27FC236}">
                <a16:creationId xmlns:a16="http://schemas.microsoft.com/office/drawing/2014/main" id="{73061C1D-98D9-4353-8A3E-6B9B922E8453}"/>
              </a:ext>
            </a:extLst>
          </p:cNvPr>
          <p:cNvSpPr>
            <a:spLocks noGrp="1"/>
          </p:cNvSpPr>
          <p:nvPr>
            <p:custDataLst>
              <p:tags r:id="rId30"/>
            </p:custDataLst>
          </p:nvPr>
        </p:nvSpPr>
        <p:spPr bwMode="gray">
          <a:xfrm>
            <a:off x="7169150" y="1189038"/>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CA29315-9B16-401E-9816-2BD558E4F060}" type="datetime'9''''''''''0'''''''''''''''''''''''',''''''''''''''''8'''">
              <a:rPr lang="fi-FI" altLang="en-US" sz="1000" b="1" smtClean="0">
                <a:solidFill>
                  <a:srgbClr val="000000"/>
                </a:solidFill>
                <a:latin typeface="Rockwell" panose="02060603020205020403" pitchFamily="18" charset="0"/>
                <a:sym typeface="Rockwell" panose="02060603020205020403" pitchFamily="18" charset="0"/>
              </a:rPr>
              <a:pPr/>
              <a:t>90,8</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5" name="Text Placeholder 2">
            <a:extLst>
              <a:ext uri="{FF2B5EF4-FFF2-40B4-BE49-F238E27FC236}">
                <a16:creationId xmlns:a16="http://schemas.microsoft.com/office/drawing/2014/main" id="{34E3631F-44D6-4505-9006-D428BD2005DC}"/>
              </a:ext>
            </a:extLst>
          </p:cNvPr>
          <p:cNvSpPr>
            <a:spLocks noGrp="1"/>
          </p:cNvSpPr>
          <p:nvPr>
            <p:custDataLst>
              <p:tags r:id="rId31"/>
            </p:custDataLst>
          </p:nvPr>
        </p:nvSpPr>
        <p:spPr bwMode="gray">
          <a:xfrm>
            <a:off x="7654925" y="1192213"/>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383DDC3-D8F7-4F53-A6ED-6C13553D6DD8}" type="datetime'9''0,''''''''7'''''''''''''''''''''''''''''''''''''''''">
              <a:rPr lang="fi-FI" altLang="en-US" sz="1000" b="1" smtClean="0">
                <a:solidFill>
                  <a:srgbClr val="000000"/>
                </a:solidFill>
                <a:latin typeface="Rockwell" panose="02060603020205020403" pitchFamily="18" charset="0"/>
                <a:sym typeface="Rockwell" panose="02060603020205020403" pitchFamily="18" charset="0"/>
              </a:rPr>
              <a:pPr/>
              <a:t>90,7</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7" name="Text Placeholder 2">
            <a:extLst>
              <a:ext uri="{FF2B5EF4-FFF2-40B4-BE49-F238E27FC236}">
                <a16:creationId xmlns:a16="http://schemas.microsoft.com/office/drawing/2014/main" id="{E608660A-8261-4E33-A8ED-3DB63FC79B03}"/>
              </a:ext>
            </a:extLst>
          </p:cNvPr>
          <p:cNvSpPr>
            <a:spLocks noGrp="1"/>
          </p:cNvSpPr>
          <p:nvPr>
            <p:custDataLst>
              <p:tags r:id="rId32"/>
            </p:custDataLst>
          </p:nvPr>
        </p:nvSpPr>
        <p:spPr bwMode="gray">
          <a:xfrm>
            <a:off x="8628063" y="1184275"/>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A977393-59C3-4C76-95C3-4AA0FEBF57D8}" type="datetime'''''''''''''''''''91'''',''''''''''''''''''''''1'''''''''">
              <a:rPr lang="fi-FI" altLang="en-US" sz="1000" b="1" smtClean="0">
                <a:solidFill>
                  <a:srgbClr val="000000"/>
                </a:solidFill>
                <a:latin typeface="Rockwell" panose="02060603020205020403" pitchFamily="18" charset="0"/>
                <a:sym typeface="Rockwell" panose="02060603020205020403" pitchFamily="18" charset="0"/>
              </a:rPr>
              <a:pPr/>
              <a:t>91,1</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8" name="Text Placeholder 2">
            <a:extLst>
              <a:ext uri="{FF2B5EF4-FFF2-40B4-BE49-F238E27FC236}">
                <a16:creationId xmlns:a16="http://schemas.microsoft.com/office/drawing/2014/main" id="{90E8EE50-4540-4095-A6E3-4C415729732D}"/>
              </a:ext>
            </a:extLst>
          </p:cNvPr>
          <p:cNvSpPr>
            <a:spLocks noGrp="1"/>
          </p:cNvSpPr>
          <p:nvPr>
            <p:custDataLst>
              <p:tags r:id="rId33"/>
            </p:custDataLst>
          </p:nvPr>
        </p:nvSpPr>
        <p:spPr bwMode="gray">
          <a:xfrm>
            <a:off x="9115425" y="1184275"/>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0A19EF4-E51D-4DD3-819A-A199DEC5D7A5}" type="datetime'''''''9''''''''''''''''''1'''''''''''''''''''''''''''',1'''">
              <a:rPr lang="fi-FI" altLang="en-US" sz="1000" b="1" smtClean="0">
                <a:solidFill>
                  <a:srgbClr val="000000"/>
                </a:solidFill>
                <a:latin typeface="Rockwell" panose="02060603020205020403" pitchFamily="18" charset="0"/>
                <a:sym typeface="Rockwell" panose="02060603020205020403" pitchFamily="18" charset="0"/>
              </a:rPr>
              <a:pPr/>
              <a:t>91,1</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29" name="Text Placeholder 2">
            <a:extLst>
              <a:ext uri="{FF2B5EF4-FFF2-40B4-BE49-F238E27FC236}">
                <a16:creationId xmlns:a16="http://schemas.microsoft.com/office/drawing/2014/main" id="{0C7F3AC3-B7D9-4C9C-AF85-2E389F174DAD}"/>
              </a:ext>
            </a:extLst>
          </p:cNvPr>
          <p:cNvSpPr>
            <a:spLocks noGrp="1"/>
          </p:cNvSpPr>
          <p:nvPr>
            <p:custDataLst>
              <p:tags r:id="rId34"/>
            </p:custDataLst>
          </p:nvPr>
        </p:nvSpPr>
        <p:spPr bwMode="auto">
          <a:xfrm>
            <a:off x="5221288"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300B10F-8682-4F34-9462-ACD6FB496607}" type="datetime'''''2''''''''''''''0''''''1''''''''''2'''''">
              <a:rPr lang="fi-FI" altLang="en-US" sz="1000" b="1" smtClean="0">
                <a:solidFill>
                  <a:srgbClr val="000000"/>
                </a:solidFill>
                <a:latin typeface="Rockwell" panose="02060603020205020403" pitchFamily="18" charset="0"/>
                <a:sym typeface="Rockwell" panose="02060603020205020403" pitchFamily="18" charset="0"/>
              </a:rPr>
              <a:pPr/>
              <a:t>2012</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15" name="Text Placeholder 2">
            <a:extLst>
              <a:ext uri="{FF2B5EF4-FFF2-40B4-BE49-F238E27FC236}">
                <a16:creationId xmlns:a16="http://schemas.microsoft.com/office/drawing/2014/main" id="{3769EEA6-F723-4C70-A981-BBBECDC9B1B1}"/>
              </a:ext>
            </a:extLst>
          </p:cNvPr>
          <p:cNvSpPr>
            <a:spLocks noGrp="1"/>
          </p:cNvSpPr>
          <p:nvPr>
            <p:custDataLst>
              <p:tags r:id="rId35"/>
            </p:custDataLst>
          </p:nvPr>
        </p:nvSpPr>
        <p:spPr bwMode="auto">
          <a:xfrm>
            <a:off x="2787650"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253B10D-EEFD-4596-9EF7-EF26D5D17DA6}" type="datetime'''''''2''''''''''''''''''''''''''''''''0''''0''''''''''''''7'">
              <a:rPr lang="fi-FI" altLang="en-US" sz="1000" b="1" smtClean="0">
                <a:solidFill>
                  <a:srgbClr val="000000"/>
                </a:solidFill>
                <a:latin typeface="Rockwell" panose="02060603020205020403" pitchFamily="18" charset="0"/>
                <a:sym typeface="Rockwell" panose="02060603020205020403" pitchFamily="18" charset="0"/>
              </a:rPr>
              <a:pPr/>
              <a:t>2007</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16" name="Text Placeholder 2">
            <a:extLst>
              <a:ext uri="{FF2B5EF4-FFF2-40B4-BE49-F238E27FC236}">
                <a16:creationId xmlns:a16="http://schemas.microsoft.com/office/drawing/2014/main" id="{3C03C208-1ABF-490B-A3F0-A9167BC87557}"/>
              </a:ext>
            </a:extLst>
          </p:cNvPr>
          <p:cNvSpPr>
            <a:spLocks noGrp="1"/>
          </p:cNvSpPr>
          <p:nvPr>
            <p:custDataLst>
              <p:tags r:id="rId36"/>
            </p:custDataLst>
          </p:nvPr>
        </p:nvSpPr>
        <p:spPr bwMode="auto">
          <a:xfrm>
            <a:off x="3275013"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3394FBE-FB40-42A3-8B8D-EA4E213B8318}" type="datetime'''''''''''''''''''''''''''''2''0''''0''''8'''''''''''''''">
              <a:rPr lang="fi-FI" altLang="en-US" sz="1000" b="1" smtClean="0">
                <a:solidFill>
                  <a:srgbClr val="000000"/>
                </a:solidFill>
                <a:latin typeface="Rockwell" panose="02060603020205020403" pitchFamily="18" charset="0"/>
                <a:sym typeface="Rockwell" panose="02060603020205020403" pitchFamily="18" charset="0"/>
              </a:rPr>
              <a:pPr/>
              <a:t>2008</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17" name="Text Placeholder 2">
            <a:extLst>
              <a:ext uri="{FF2B5EF4-FFF2-40B4-BE49-F238E27FC236}">
                <a16:creationId xmlns:a16="http://schemas.microsoft.com/office/drawing/2014/main" id="{4F8CAB77-E113-4EDA-9B5E-DB3102BDBE70}"/>
              </a:ext>
            </a:extLst>
          </p:cNvPr>
          <p:cNvSpPr>
            <a:spLocks noGrp="1"/>
          </p:cNvSpPr>
          <p:nvPr>
            <p:custDataLst>
              <p:tags r:id="rId37"/>
            </p:custDataLst>
          </p:nvPr>
        </p:nvSpPr>
        <p:spPr bwMode="auto">
          <a:xfrm>
            <a:off x="3760788"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BAD010F-88AA-4776-9FF9-32E6EC43B2E6}" type="datetime'''''''''''''''''''''''2''''''0''''''''''0''''''''9'''''''''''">
              <a:rPr lang="fi-FI" altLang="en-US" sz="1000" b="1" smtClean="0">
                <a:solidFill>
                  <a:srgbClr val="000000"/>
                </a:solidFill>
                <a:latin typeface="Rockwell" panose="02060603020205020403" pitchFamily="18" charset="0"/>
                <a:sym typeface="Rockwell" panose="02060603020205020403" pitchFamily="18" charset="0"/>
              </a:rPr>
              <a:pPr/>
              <a:t>2009</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31" name="Text Placeholder 2">
            <a:extLst>
              <a:ext uri="{FF2B5EF4-FFF2-40B4-BE49-F238E27FC236}">
                <a16:creationId xmlns:a16="http://schemas.microsoft.com/office/drawing/2014/main" id="{3E40E1F1-3886-43B8-94A8-F16C13EF97E9}"/>
              </a:ext>
            </a:extLst>
          </p:cNvPr>
          <p:cNvSpPr>
            <a:spLocks noGrp="1"/>
          </p:cNvSpPr>
          <p:nvPr>
            <p:custDataLst>
              <p:tags r:id="rId38"/>
            </p:custDataLst>
          </p:nvPr>
        </p:nvSpPr>
        <p:spPr bwMode="auto">
          <a:xfrm>
            <a:off x="6194425" y="305435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3E187D6-8CC1-4A61-BA7A-4D12FE9F72FB}" type="datetime'''''''''''''''''''''''''''''''''''2''''''''0''''1''''''4'">
              <a:rPr lang="fi-FI" altLang="en-US" sz="1000" b="1" smtClean="0">
                <a:solidFill>
                  <a:srgbClr val="000000"/>
                </a:solidFill>
                <a:latin typeface="Rockwell" panose="02060603020205020403" pitchFamily="18" charset="0"/>
                <a:sym typeface="Rockwell" panose="02060603020205020403" pitchFamily="18" charset="0"/>
              </a:rPr>
              <a:pPr/>
              <a:t>2014</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46" name="Text Placeholder 2">
            <a:extLst>
              <a:ext uri="{FF2B5EF4-FFF2-40B4-BE49-F238E27FC236}">
                <a16:creationId xmlns:a16="http://schemas.microsoft.com/office/drawing/2014/main" id="{AF495A4E-DDEB-4366-8E17-331E52B1DD9E}"/>
              </a:ext>
            </a:extLst>
          </p:cNvPr>
          <p:cNvSpPr>
            <a:spLocks noGrp="1"/>
          </p:cNvSpPr>
          <p:nvPr>
            <p:custDataLst>
              <p:tags r:id="rId39"/>
            </p:custDataLst>
          </p:nvPr>
        </p:nvSpPr>
        <p:spPr bwMode="gray">
          <a:xfrm>
            <a:off x="8142288" y="1185863"/>
            <a:ext cx="2889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5D02C6-875B-4E18-AA5C-D193F4998A5E}" type="datetime'9''''''''''''''''''''''''''''''''''1'',''''''0'''''''">
              <a:rPr lang="fi-FI" altLang="en-US" sz="1000" b="1" smtClean="0">
                <a:solidFill>
                  <a:srgbClr val="000000"/>
                </a:solidFill>
                <a:latin typeface="Rockwell" panose="02060603020205020403" pitchFamily="18" charset="0"/>
                <a:sym typeface="Rockwell" panose="02060603020205020403" pitchFamily="18" charset="0"/>
              </a:rPr>
              <a:pPr/>
              <a:t>91,0</a:t>
            </a:fld>
            <a:endParaRPr lang="fi-FI" sz="1000" b="1" dirty="0">
              <a:solidFill>
                <a:srgbClr val="000000"/>
              </a:solidFill>
              <a:latin typeface="Rockwell" panose="02060603020205020403" pitchFamily="18" charset="0"/>
              <a:sym typeface="Rockwell" panose="02060603020205020403" pitchFamily="18" charset="0"/>
            </a:endParaRPr>
          </a:p>
        </p:txBody>
      </p:sp>
      <p:sp>
        <p:nvSpPr>
          <p:cNvPr id="269" name="Rectangle 268">
            <a:extLst>
              <a:ext uri="{FF2B5EF4-FFF2-40B4-BE49-F238E27FC236}">
                <a16:creationId xmlns:a16="http://schemas.microsoft.com/office/drawing/2014/main" id="{6456BC7C-ADC7-419F-B627-DA96938E8260}"/>
              </a:ext>
            </a:extLst>
          </p:cNvPr>
          <p:cNvSpPr/>
          <p:nvPr>
            <p:custDataLst>
              <p:tags r:id="rId40"/>
            </p:custDataLst>
          </p:nvPr>
        </p:nvSpPr>
        <p:spPr bwMode="auto">
          <a:xfrm>
            <a:off x="9812338" y="2492375"/>
            <a:ext cx="250825" cy="187325"/>
          </a:xfrm>
          <a:prstGeom prst="rect">
            <a:avLst/>
          </a:prstGeom>
          <a:solidFill>
            <a:srgbClr val="6F8DB9"/>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18" name="Text Placeholder 2">
            <a:extLst>
              <a:ext uri="{FF2B5EF4-FFF2-40B4-BE49-F238E27FC236}">
                <a16:creationId xmlns:a16="http://schemas.microsoft.com/office/drawing/2014/main" id="{8B1495A5-2275-4D80-A848-9BEE036081BE}"/>
              </a:ext>
            </a:extLst>
          </p:cNvPr>
          <p:cNvSpPr>
            <a:spLocks noGrp="1"/>
          </p:cNvSpPr>
          <p:nvPr>
            <p:custDataLst>
              <p:tags r:id="rId41"/>
            </p:custDataLst>
          </p:nvPr>
        </p:nvSpPr>
        <p:spPr bwMode="auto">
          <a:xfrm>
            <a:off x="10113963" y="2503488"/>
            <a:ext cx="10715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B77890F-9E2D-4943-B031-FA632F1838F6}" type="datetime'''T''aa''''''''''''''''j''''''''ama''''''-''a''ste'''''''''">
              <a:rPr lang="fi-FI" altLang="en-US" sz="1400" smtClean="0">
                <a:solidFill>
                  <a:srgbClr val="000000"/>
                </a:solidFill>
                <a:latin typeface="Rockwell" panose="02060603020205020403" pitchFamily="18" charset="0"/>
                <a:sym typeface="Rockwell" panose="02060603020205020403" pitchFamily="18" charset="0"/>
              </a:rPr>
              <a:pPr marL="0" indent="0">
                <a:spcBef>
                  <a:spcPct val="0"/>
                </a:spcBef>
                <a:spcAft>
                  <a:spcPct val="0"/>
                </a:spcAft>
                <a:buNone/>
              </a:pPr>
              <a:t>Taajama-aste</a:t>
            </a:fld>
            <a:endParaRPr lang="fi-FI" sz="1200" dirty="0">
              <a:solidFill>
                <a:srgbClr val="000000"/>
              </a:solidFill>
              <a:latin typeface="Rockwell" panose="02060603020205020403" pitchFamily="18" charset="0"/>
              <a:sym typeface="Rockwell" panose="02060603020205020403" pitchFamily="18" charset="0"/>
            </a:endParaRPr>
          </a:p>
        </p:txBody>
      </p:sp>
      <p:grpSp>
        <p:nvGrpSpPr>
          <p:cNvPr id="42" name="Group 41">
            <a:extLst>
              <a:ext uri="{FF2B5EF4-FFF2-40B4-BE49-F238E27FC236}">
                <a16:creationId xmlns:a16="http://schemas.microsoft.com/office/drawing/2014/main" id="{11AA7926-36CD-48AC-BE57-E9BCD891F9ED}"/>
              </a:ext>
            </a:extLst>
          </p:cNvPr>
          <p:cNvGrpSpPr/>
          <p:nvPr/>
        </p:nvGrpSpPr>
        <p:grpSpPr>
          <a:xfrm>
            <a:off x="11534530" y="88837"/>
            <a:ext cx="320522" cy="414442"/>
            <a:chOff x="8457418" y="107577"/>
            <a:chExt cx="320522" cy="414442"/>
          </a:xfrm>
        </p:grpSpPr>
        <p:sp>
          <p:nvSpPr>
            <p:cNvPr id="43" name="Rectangle: Rounded Corners 42">
              <a:extLst>
                <a:ext uri="{FF2B5EF4-FFF2-40B4-BE49-F238E27FC236}">
                  <a16:creationId xmlns:a16="http://schemas.microsoft.com/office/drawing/2014/main" id="{7B917FEC-0D51-489E-8413-080E727D05C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4" name="Graphic 43" descr="Back with solid fill">
              <a:hlinkClick r:id="rId54" action="ppaction://hlinksldjump"/>
              <a:extLst>
                <a:ext uri="{FF2B5EF4-FFF2-40B4-BE49-F238E27FC236}">
                  <a16:creationId xmlns:a16="http://schemas.microsoft.com/office/drawing/2014/main" id="{C6DA2552-4F12-41B1-AE58-C6AC99A71B20}"/>
                </a:ext>
              </a:extLst>
            </p:cNvPr>
            <p:cNvPicPr>
              <a:picLocks noChangeAspect="1"/>
            </p:cNvPicPr>
            <p:nvPr/>
          </p:nvPicPr>
          <p:blipFill>
            <a:blip r:embed="rId55" cstate="print">
              <a:extLst>
                <a:ext uri="{28A0092B-C50C-407E-A947-70E740481C1C}">
                  <a14:useLocalDpi xmlns:a14="http://schemas.microsoft.com/office/drawing/2010/main" val="0"/>
                </a:ext>
                <a:ext uri="{96DAC541-7B7A-43D3-8B79-37D633B846F1}">
                  <asvg:svgBlip xmlns:asvg="http://schemas.microsoft.com/office/drawing/2016/SVG/main" r:embed="rId56"/>
                </a:ext>
              </a:extLst>
            </a:blip>
            <a:stretch>
              <a:fillRect/>
            </a:stretch>
          </p:blipFill>
          <p:spPr>
            <a:xfrm>
              <a:off x="8463521" y="152400"/>
              <a:ext cx="314419" cy="313241"/>
            </a:xfrm>
            <a:prstGeom prst="rect">
              <a:avLst/>
            </a:prstGeom>
          </p:spPr>
        </p:pic>
      </p:grpSp>
      <p:sp>
        <p:nvSpPr>
          <p:cNvPr id="50" name="TextBox 49">
            <a:extLst>
              <a:ext uri="{FF2B5EF4-FFF2-40B4-BE49-F238E27FC236}">
                <a16:creationId xmlns:a16="http://schemas.microsoft.com/office/drawing/2014/main" id="{AED82EA2-6546-A20B-57F0-0BB3F1F13428}"/>
              </a:ext>
            </a:extLst>
          </p:cNvPr>
          <p:cNvSpPr txBox="1"/>
          <p:nvPr/>
        </p:nvSpPr>
        <p:spPr>
          <a:xfrm>
            <a:off x="361260" y="3537227"/>
            <a:ext cx="4098019"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 Vyöhykkeiden maa-alat (2020)</a:t>
            </a:r>
            <a:endParaRPr lang="fi-FI" dirty="0"/>
          </a:p>
        </p:txBody>
      </p:sp>
      <p:graphicFrame>
        <p:nvGraphicFramePr>
          <p:cNvPr id="140" name="Chart 139">
            <a:extLst>
              <a:ext uri="{FF2B5EF4-FFF2-40B4-BE49-F238E27FC236}">
                <a16:creationId xmlns:a16="http://schemas.microsoft.com/office/drawing/2014/main" id="{94725552-CBB4-1309-99E5-C62AFAF63E9A}"/>
              </a:ext>
            </a:extLst>
          </p:cNvPr>
          <p:cNvGraphicFramePr/>
          <p:nvPr>
            <p:custDataLst>
              <p:tags r:id="rId42"/>
            </p:custDataLst>
            <p:extLst>
              <p:ext uri="{D42A27DB-BD31-4B8C-83A1-F6EECF244321}">
                <p14:modId xmlns:p14="http://schemas.microsoft.com/office/powerpoint/2010/main" val="3226871409"/>
              </p:ext>
            </p:extLst>
          </p:nvPr>
        </p:nvGraphicFramePr>
        <p:xfrm>
          <a:off x="3482975" y="4278313"/>
          <a:ext cx="4014788" cy="2401887"/>
        </p:xfrm>
        <a:graphic>
          <a:graphicData uri="http://schemas.openxmlformats.org/drawingml/2006/chart">
            <c:chart xmlns:c="http://schemas.openxmlformats.org/drawingml/2006/chart" xmlns:r="http://schemas.openxmlformats.org/officeDocument/2006/relationships" r:id="rId57"/>
          </a:graphicData>
        </a:graphic>
      </p:graphicFrame>
      <p:sp>
        <p:nvSpPr>
          <p:cNvPr id="129" name="Text Placeholder 2">
            <a:extLst>
              <a:ext uri="{FF2B5EF4-FFF2-40B4-BE49-F238E27FC236}">
                <a16:creationId xmlns:a16="http://schemas.microsoft.com/office/drawing/2014/main" id="{A89871D2-0DF5-10D7-B026-2D4830EA587E}"/>
              </a:ext>
            </a:extLst>
          </p:cNvPr>
          <p:cNvSpPr>
            <a:spLocks noGrp="1"/>
          </p:cNvSpPr>
          <p:nvPr>
            <p:custDataLst>
              <p:tags r:id="rId43"/>
            </p:custDataLst>
          </p:nvPr>
        </p:nvSpPr>
        <p:spPr bwMode="gray">
          <a:xfrm>
            <a:off x="4411663" y="5154613"/>
            <a:ext cx="574675" cy="192088"/>
          </a:xfrm>
          <a:prstGeom prst="rect">
            <a:avLst/>
          </a:prstGeom>
          <a:solidFill>
            <a:srgbClr val="C30C3E"/>
          </a:solidFill>
          <a:ln>
            <a:noFill/>
          </a:ln>
          <a:effectLst/>
        </p:spPr>
        <p:txBody>
          <a:bodyPr vert="horz" wrap="none" lIns="25400" tIns="0" rIns="2540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3ACF062-0256-43FA-B994-4BC511AF5046}" type="datetime'''''''''''''0'''''',''''''''''''''4''''''''''''4''%'''''''''''">
              <a:rPr lang="fi-FI" altLang="en-US" sz="1400" b="1" smtClean="0">
                <a:solidFill>
                  <a:srgbClr val="FFFFFF"/>
                </a:solidFill>
                <a:effectLst/>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pPr/>
              <a:t>0,44%</a:t>
            </a:fld>
            <a:endParaRPr lang="fi-FI" sz="1400" b="1" dirty="0">
              <a:solidFill>
                <a:srgbClr val="FFFFFF"/>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142" name="Text Placeholder 2">
            <a:extLst>
              <a:ext uri="{FF2B5EF4-FFF2-40B4-BE49-F238E27FC236}">
                <a16:creationId xmlns:a16="http://schemas.microsoft.com/office/drawing/2014/main" id="{AA60A229-2902-0DE9-9818-4F24A1C5C6AF}"/>
              </a:ext>
            </a:extLst>
          </p:cNvPr>
          <p:cNvSpPr>
            <a:spLocks noGrp="1"/>
          </p:cNvSpPr>
          <p:nvPr>
            <p:custDataLst>
              <p:tags r:id="rId44"/>
            </p:custDataLst>
          </p:nvPr>
        </p:nvSpPr>
        <p:spPr bwMode="gray">
          <a:xfrm>
            <a:off x="5308600" y="4440238"/>
            <a:ext cx="574675" cy="192088"/>
          </a:xfrm>
          <a:prstGeom prst="rect">
            <a:avLst/>
          </a:prstGeom>
          <a:solidFill>
            <a:srgbClr val="F49C4D"/>
          </a:solidFill>
          <a:ln>
            <a:noFill/>
          </a:ln>
          <a:effectLst/>
        </p:spPr>
        <p:txBody>
          <a:bodyPr vert="horz" wrap="none" lIns="25400" tIns="0" rIns="2540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C9E7F24-B7C3-44A8-8963-07C9284AC28C}" type="datetime'''''''''3,''''5''''''6''''''''''''''''''''%'''''''''''''">
              <a:rPr lang="fi-FI" altLang="en-US" sz="1400" b="1" smtClean="0">
                <a:solidFill>
                  <a:schemeClr val="tx2"/>
                </a:solidFill>
                <a:effectLst/>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pPr/>
              <a:t>3,56%</a:t>
            </a:fld>
            <a:endPar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104" name="Text Placeholder 2">
            <a:extLst>
              <a:ext uri="{FF2B5EF4-FFF2-40B4-BE49-F238E27FC236}">
                <a16:creationId xmlns:a16="http://schemas.microsoft.com/office/drawing/2014/main" id="{E55F2853-97B5-F2B6-A6A0-9388DB226CA1}"/>
              </a:ext>
            </a:extLst>
          </p:cNvPr>
          <p:cNvSpPr>
            <a:spLocks noGrp="1"/>
          </p:cNvSpPr>
          <p:nvPr>
            <p:custDataLst>
              <p:tags r:id="rId45"/>
            </p:custDataLst>
          </p:nvPr>
        </p:nvSpPr>
        <p:spPr bwMode="auto">
          <a:xfrm>
            <a:off x="5545138" y="4165600"/>
            <a:ext cx="9985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6113C4D-5D76-46B7-A581-34FDE45E5FAA}" type="datetime'''''Ka''u''pu''''''nk''''''''''i''''''a''l''''u''e '''''''''''">
              <a:rPr lang="fi-FI" altLang="en-US" sz="1200" smtClean="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pPr/>
              <a:t>Kaupunkialue </a:t>
            </a:fld>
            <a:endParaRPr lang="fi-FI" sz="1200" dirty="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105" name="Text Placeholder 2">
            <a:extLst>
              <a:ext uri="{FF2B5EF4-FFF2-40B4-BE49-F238E27FC236}">
                <a16:creationId xmlns:a16="http://schemas.microsoft.com/office/drawing/2014/main" id="{7F6E363F-A2A4-E1B2-3169-0F6EAEAD390C}"/>
              </a:ext>
            </a:extLst>
          </p:cNvPr>
          <p:cNvSpPr>
            <a:spLocks noGrp="1"/>
          </p:cNvSpPr>
          <p:nvPr>
            <p:custDataLst>
              <p:tags r:id="rId46"/>
            </p:custDataLst>
          </p:nvPr>
        </p:nvSpPr>
        <p:spPr bwMode="auto">
          <a:xfrm>
            <a:off x="6610350" y="4999038"/>
            <a:ext cx="161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2E5DF8E-32DD-4D08-8D3D-FA6AE586C1FB}" type="datetime'''K''a''up''''un''ki''''''en'' k''e''''h''y''''salu''''''e '">
              <a:rPr lang="fi-FI" altLang="en-US" sz="1200" smtClean="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pPr/>
              <a:t>Kaupunkien kehysalue </a:t>
            </a:fld>
            <a:endParaRPr lang="fi-FI" sz="1200" dirty="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106" name="Text Placeholder 2">
            <a:extLst>
              <a:ext uri="{FF2B5EF4-FFF2-40B4-BE49-F238E27FC236}">
                <a16:creationId xmlns:a16="http://schemas.microsoft.com/office/drawing/2014/main" id="{8B5FD3A3-37E7-51E3-5C5A-3106400F1958}"/>
              </a:ext>
            </a:extLst>
          </p:cNvPr>
          <p:cNvSpPr>
            <a:spLocks noGrp="1"/>
          </p:cNvSpPr>
          <p:nvPr>
            <p:custDataLst>
              <p:tags r:id="rId47"/>
            </p:custDataLst>
          </p:nvPr>
        </p:nvSpPr>
        <p:spPr bwMode="auto">
          <a:xfrm>
            <a:off x="3986213" y="6510338"/>
            <a:ext cx="9985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BE5363E5-455F-443B-9775-ACF972026A79}" type="datetime'Lä''''h''ima''a''s''e''''''''''u''tu'''''' '''''''''''">
              <a:rPr lang="fi-FI" altLang="en-US" sz="1200" smtClean="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pPr/>
              <a:t>Lähimaaseutu </a:t>
            </a:fld>
            <a:endParaRPr lang="fi-FI" sz="1200" dirty="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127" name="Text Placeholder 2">
            <a:extLst>
              <a:ext uri="{FF2B5EF4-FFF2-40B4-BE49-F238E27FC236}">
                <a16:creationId xmlns:a16="http://schemas.microsoft.com/office/drawing/2014/main" id="{1F435825-706A-CBB8-BA9B-57CF689A90C8}"/>
              </a:ext>
            </a:extLst>
          </p:cNvPr>
          <p:cNvSpPr>
            <a:spLocks noGrp="1"/>
          </p:cNvSpPr>
          <p:nvPr>
            <p:custDataLst>
              <p:tags r:id="rId48"/>
            </p:custDataLst>
          </p:nvPr>
        </p:nvSpPr>
        <p:spPr bwMode="auto">
          <a:xfrm>
            <a:off x="3359150" y="5049838"/>
            <a:ext cx="9937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E4281DA0-093E-48B3-8B1A-C1EF6CE0904D}" type="datetime'''''Yd''''''i''''n''''''''''ma''as''''e''''''''''''ut''''u'''">
              <a:rPr lang="fi-FI" altLang="en-US" sz="1200" smtClean="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pPr/>
              <a:t>Ydinmaaseutu</a:t>
            </a:fld>
            <a:endParaRPr lang="fi-FI" sz="1200" dirty="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132" name="Text Placeholder 2">
            <a:extLst>
              <a:ext uri="{FF2B5EF4-FFF2-40B4-BE49-F238E27FC236}">
                <a16:creationId xmlns:a16="http://schemas.microsoft.com/office/drawing/2014/main" id="{EC230EAE-C300-B60C-4E3E-0E821E3D4460}"/>
              </a:ext>
            </a:extLst>
          </p:cNvPr>
          <p:cNvSpPr>
            <a:spLocks noGrp="1"/>
          </p:cNvSpPr>
          <p:nvPr>
            <p:custDataLst>
              <p:tags r:id="rId49"/>
            </p:custDataLst>
          </p:nvPr>
        </p:nvSpPr>
        <p:spPr bwMode="auto">
          <a:xfrm>
            <a:off x="3074988" y="4379913"/>
            <a:ext cx="17430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03DC0E43-102C-4F40-A7D5-7EB11C5B6E1F}" type="datetime'Har''v''''aan'''''' a''''''''su''''''tt''u ma''ase''u''''t''u'">
              <a:rPr lang="fi-FI" altLang="en-US" sz="1200" smtClean="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pPr/>
              <a:t>Harvaan asuttu maaseutu</a:t>
            </a:fld>
            <a:endParaRPr lang="fi-FI" sz="1200" dirty="0">
              <a:solidFill>
                <a:srgbClr val="000000"/>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Tree>
    <p:extLst>
      <p:ext uri="{BB962C8B-B14F-4D97-AF65-F5344CB8AC3E}">
        <p14:creationId xmlns:p14="http://schemas.microsoft.com/office/powerpoint/2010/main" val="20089742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extLst>
              <p:ext uri="{D42A27DB-BD31-4B8C-83A1-F6EECF244321}">
                <p14:modId xmlns:p14="http://schemas.microsoft.com/office/powerpoint/2010/main" val="37994205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 imgW="129" imgH="129" progId="TCLayout.ActiveDocument.1">
                  <p:embed/>
                </p:oleObj>
              </mc:Choice>
              <mc:Fallback>
                <p:oleObj name="think-cell Slide" r:id="rId9"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413830" y="339894"/>
            <a:ext cx="5032510"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kansallisen kaupunkipuiston aluejako</a:t>
            </a:r>
            <a:endParaRPr lang="fi-FI" sz="1600" dirty="0"/>
          </a:p>
        </p:txBody>
      </p:sp>
      <p:graphicFrame>
        <p:nvGraphicFramePr>
          <p:cNvPr id="19" name="Chart 18">
            <a:extLst>
              <a:ext uri="{FF2B5EF4-FFF2-40B4-BE49-F238E27FC236}">
                <a16:creationId xmlns:a16="http://schemas.microsoft.com/office/drawing/2014/main" id="{EAC8C297-EA63-5CDA-89DD-5EE778BD9A3E}"/>
              </a:ext>
            </a:extLst>
          </p:cNvPr>
          <p:cNvGraphicFramePr/>
          <p:nvPr>
            <p:custDataLst>
              <p:tags r:id="rId2"/>
            </p:custDataLst>
            <p:extLst>
              <p:ext uri="{D42A27DB-BD31-4B8C-83A1-F6EECF244321}">
                <p14:modId xmlns:p14="http://schemas.microsoft.com/office/powerpoint/2010/main" val="2140994330"/>
              </p:ext>
            </p:extLst>
          </p:nvPr>
        </p:nvGraphicFramePr>
        <p:xfrm>
          <a:off x="1970088" y="1517650"/>
          <a:ext cx="5883275" cy="4310063"/>
        </p:xfrm>
        <a:graphic>
          <a:graphicData uri="http://schemas.openxmlformats.org/drawingml/2006/chart">
            <c:chart xmlns:c="http://schemas.openxmlformats.org/drawingml/2006/chart" xmlns:r="http://schemas.openxmlformats.org/officeDocument/2006/relationships" r:id="rId11"/>
          </a:graphicData>
        </a:graphic>
      </p:graphicFrame>
      <p:sp>
        <p:nvSpPr>
          <p:cNvPr id="103" name="Text Placeholder 2">
            <a:extLst>
              <a:ext uri="{FF2B5EF4-FFF2-40B4-BE49-F238E27FC236}">
                <a16:creationId xmlns:a16="http://schemas.microsoft.com/office/drawing/2014/main" id="{1B8FA5F4-A62A-42D3-AED0-ECE17681364C}"/>
              </a:ext>
            </a:extLst>
          </p:cNvPr>
          <p:cNvSpPr>
            <a:spLocks noGrp="1"/>
          </p:cNvSpPr>
          <p:nvPr>
            <p:custDataLst>
              <p:tags r:id="rId3"/>
            </p:custDataLst>
          </p:nvPr>
        </p:nvSpPr>
        <p:spPr bwMode="auto">
          <a:xfrm>
            <a:off x="2393951" y="5803900"/>
            <a:ext cx="12223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B4874B4-BD6C-4822-91A0-3FA7E93324D3}" type="datetime'P''''''u''is''''to''''''''n'''''''' la''''''''a''juus'''''''">
              <a:rPr lang="fi-FI" altLang="en-US" sz="1400" smtClean="0">
                <a:latin typeface="Rockwell" panose="02060603020205020403" pitchFamily="18" charset="0"/>
                <a:sym typeface="Rockwell" panose="02060603020205020403" pitchFamily="18" charset="0"/>
              </a:rPr>
              <a:pPr/>
              <a:t>Puiston laajuus</a:t>
            </a:fld>
            <a:endParaRPr lang="fi-FI" sz="1400" dirty="0">
              <a:latin typeface="Rockwell" panose="02060603020205020403" pitchFamily="18" charset="0"/>
              <a:sym typeface="Rockwell" panose="02060603020205020403" pitchFamily="18" charset="0"/>
            </a:endParaRPr>
          </a:p>
        </p:txBody>
      </p:sp>
      <p:sp>
        <p:nvSpPr>
          <p:cNvPr id="120" name="Text Placeholder 2">
            <a:extLst>
              <a:ext uri="{FF2B5EF4-FFF2-40B4-BE49-F238E27FC236}">
                <a16:creationId xmlns:a16="http://schemas.microsoft.com/office/drawing/2014/main" id="{FE118C48-C012-41E8-BB03-E04CC51F34C1}"/>
              </a:ext>
            </a:extLst>
          </p:cNvPr>
          <p:cNvSpPr>
            <a:spLocks noGrp="1"/>
          </p:cNvSpPr>
          <p:nvPr>
            <p:custDataLst>
              <p:tags r:id="rId4"/>
            </p:custDataLst>
          </p:nvPr>
        </p:nvSpPr>
        <p:spPr bwMode="auto">
          <a:xfrm>
            <a:off x="4449763" y="5803900"/>
            <a:ext cx="92233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E440950-B71F-4816-A68F-1E29B52AE04E}" type="datetime'''''''Ma''a''-''''al''''''u''''''''''e''''''''''''''''''et'">
              <a:rPr lang="fi-FI" altLang="en-US" sz="1400" smtClean="0">
                <a:latin typeface="Rockwell" panose="02060603020205020403" pitchFamily="18" charset="0"/>
                <a:sym typeface="Rockwell" panose="02060603020205020403" pitchFamily="18" charset="0"/>
              </a:rPr>
              <a:pPr/>
              <a:t>Maa-alueet</a:t>
            </a:fld>
            <a:endParaRPr lang="fi-FI" sz="1400" dirty="0">
              <a:latin typeface="Rockwell" panose="02060603020205020403" pitchFamily="18" charset="0"/>
              <a:sym typeface="Rockwell" panose="02060603020205020403" pitchFamily="18" charset="0"/>
            </a:endParaRPr>
          </a:p>
        </p:txBody>
      </p:sp>
      <p:sp>
        <p:nvSpPr>
          <p:cNvPr id="123" name="Text Placeholder 2">
            <a:extLst>
              <a:ext uri="{FF2B5EF4-FFF2-40B4-BE49-F238E27FC236}">
                <a16:creationId xmlns:a16="http://schemas.microsoft.com/office/drawing/2014/main" id="{445B698D-050E-4A80-8EFD-6A3A0D47A4EF}"/>
              </a:ext>
            </a:extLst>
          </p:cNvPr>
          <p:cNvSpPr>
            <a:spLocks noGrp="1"/>
          </p:cNvSpPr>
          <p:nvPr>
            <p:custDataLst>
              <p:tags r:id="rId5"/>
            </p:custDataLst>
          </p:nvPr>
        </p:nvSpPr>
        <p:spPr bwMode="auto">
          <a:xfrm>
            <a:off x="6494464" y="5803900"/>
            <a:ext cx="6445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5FBFB9F-87A0-4270-AD65-0B3D439070F9}" type="datetime'Ve''''''s''''''i''s''t''''''''''''''''öt'''''''''''''''''''''">
              <a:rPr lang="fi-FI" altLang="en-US" sz="1400" smtClean="0">
                <a:latin typeface="Rockwell" panose="02060603020205020403" pitchFamily="18" charset="0"/>
                <a:sym typeface="Rockwell" panose="02060603020205020403" pitchFamily="18" charset="0"/>
              </a:rPr>
              <a:pPr/>
              <a:t>Vesistöt</a:t>
            </a:fld>
            <a:endParaRPr lang="fi-FI" sz="1400" dirty="0">
              <a:latin typeface="Rockwell" panose="02060603020205020403" pitchFamily="18" charset="0"/>
              <a:sym typeface="Rockwell" panose="02060603020205020403" pitchFamily="18" charset="0"/>
            </a:endParaRPr>
          </a:p>
        </p:txBody>
      </p:sp>
      <p:sp>
        <p:nvSpPr>
          <p:cNvPr id="21" name="Rectangle 20">
            <a:extLst>
              <a:ext uri="{FF2B5EF4-FFF2-40B4-BE49-F238E27FC236}">
                <a16:creationId xmlns:a16="http://schemas.microsoft.com/office/drawing/2014/main" id="{9368521E-0781-4220-8A78-D1ABE211E982}"/>
              </a:ext>
            </a:extLst>
          </p:cNvPr>
          <p:cNvSpPr/>
          <p:nvPr>
            <p:custDataLst>
              <p:tags r:id="rId6"/>
            </p:custDataLst>
          </p:nvPr>
        </p:nvSpPr>
        <p:spPr bwMode="auto">
          <a:xfrm>
            <a:off x="7842250" y="2860675"/>
            <a:ext cx="250825" cy="187325"/>
          </a:xfrm>
          <a:prstGeom prst="rect">
            <a:avLst/>
          </a:prstGeom>
          <a:solidFill>
            <a:schemeClr val="accent2"/>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9" name="Text Placeholder 2">
            <a:extLst>
              <a:ext uri="{FF2B5EF4-FFF2-40B4-BE49-F238E27FC236}">
                <a16:creationId xmlns:a16="http://schemas.microsoft.com/office/drawing/2014/main" id="{8D02EFB7-D7DF-4297-8A21-B6D32B379761}"/>
              </a:ext>
            </a:extLst>
          </p:cNvPr>
          <p:cNvSpPr>
            <a:spLocks noGrp="1"/>
          </p:cNvSpPr>
          <p:nvPr>
            <p:custDataLst>
              <p:tags r:id="rId7"/>
            </p:custDataLst>
          </p:nvPr>
        </p:nvSpPr>
        <p:spPr bwMode="auto">
          <a:xfrm>
            <a:off x="8143875" y="2871788"/>
            <a:ext cx="11271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01C5A8CD-7A76-4A9A-AF4C-5A2ADAFE8A80}" type="datetime'''''''''''He''''''''ht''''aa''''''''''''r''''it (''h''''''a)'">
              <a:rPr lang="fi-FI" altLang="en-US" sz="1400" smtClean="0">
                <a:latin typeface="Rockwell" panose="02060603020205020403" pitchFamily="18" charset="0"/>
              </a:rPr>
              <a:pPr/>
              <a:t>Hehtaarit (ha)</a:t>
            </a:fld>
            <a:endParaRPr lang="fi-FI" sz="1400" dirty="0">
              <a:latin typeface="Rockwell" panose="02060603020205020403" pitchFamily="18" charset="0"/>
            </a:endParaRPr>
          </a:p>
        </p:txBody>
      </p:sp>
      <p:grpSp>
        <p:nvGrpSpPr>
          <p:cNvPr id="15" name="Group 14">
            <a:extLst>
              <a:ext uri="{FF2B5EF4-FFF2-40B4-BE49-F238E27FC236}">
                <a16:creationId xmlns:a16="http://schemas.microsoft.com/office/drawing/2014/main" id="{7AFE41AB-B45B-4C09-804A-2A5FCDCB8131}"/>
              </a:ext>
            </a:extLst>
          </p:cNvPr>
          <p:cNvGrpSpPr/>
          <p:nvPr/>
        </p:nvGrpSpPr>
        <p:grpSpPr>
          <a:xfrm>
            <a:off x="11534530" y="88837"/>
            <a:ext cx="320522" cy="414442"/>
            <a:chOff x="8457418" y="107577"/>
            <a:chExt cx="320522" cy="414442"/>
          </a:xfrm>
        </p:grpSpPr>
        <p:sp>
          <p:nvSpPr>
            <p:cNvPr id="17" name="Rectangle: Rounded Corners 16">
              <a:extLst>
                <a:ext uri="{FF2B5EF4-FFF2-40B4-BE49-F238E27FC236}">
                  <a16:creationId xmlns:a16="http://schemas.microsoft.com/office/drawing/2014/main" id="{6191A627-D824-4095-8F1B-1276BC904711}"/>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12" action="ppaction://hlinksldjump"/>
              <a:extLst>
                <a:ext uri="{FF2B5EF4-FFF2-40B4-BE49-F238E27FC236}">
                  <a16:creationId xmlns:a16="http://schemas.microsoft.com/office/drawing/2014/main" id="{A2EF123A-1FF4-4ECB-AFD3-7858ABDED8EC}"/>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463521" y="152400"/>
              <a:ext cx="314419" cy="313241"/>
            </a:xfrm>
            <a:prstGeom prst="rect">
              <a:avLst/>
            </a:prstGeom>
          </p:spPr>
        </p:pic>
      </p:grpSp>
      <p:sp>
        <p:nvSpPr>
          <p:cNvPr id="22" name="TextBox 21">
            <a:extLst>
              <a:ext uri="{FF2B5EF4-FFF2-40B4-BE49-F238E27FC236}">
                <a16:creationId xmlns:a16="http://schemas.microsoft.com/office/drawing/2014/main" id="{250271CC-251D-4617-A184-B205E25AB521}"/>
              </a:ext>
            </a:extLst>
          </p:cNvPr>
          <p:cNvSpPr txBox="1"/>
          <p:nvPr/>
        </p:nvSpPr>
        <p:spPr>
          <a:xfrm>
            <a:off x="8398668" y="6198106"/>
            <a:ext cx="3600399" cy="526234"/>
          </a:xfrm>
          <a:prstGeom prst="rect">
            <a:avLst/>
          </a:prstGeom>
          <a:solidFill>
            <a:schemeClr val="bg1"/>
          </a:solidFill>
          <a:ln>
            <a:solidFill>
              <a:schemeClr val="tx2"/>
            </a:solidFill>
          </a:ln>
        </p:spPr>
        <p:txBody>
          <a:bodyPr wrap="square">
            <a:spAutoFit/>
          </a:bodyPr>
          <a:lstStyle/>
          <a:p>
            <a:pPr>
              <a:lnSpc>
                <a:spcPct val="150000"/>
              </a:lnSpc>
            </a:pPr>
            <a:r>
              <a:rPr lang="fi-FI" sz="1000" b="1" dirty="0">
                <a:latin typeface="Rockwell" panose="02060603020205020403" pitchFamily="18" charset="0"/>
              </a:rPr>
              <a:t>Kaupunkipuistojen kotisivun Heinolan osuus:</a:t>
            </a:r>
          </a:p>
          <a:p>
            <a:pPr algn="ctr">
              <a:lnSpc>
                <a:spcPct val="150000"/>
              </a:lnSpc>
            </a:pPr>
            <a:r>
              <a:rPr lang="fi-FI" sz="1000" dirty="0">
                <a:latin typeface="Rockwell" panose="02060603020205020403" pitchFamily="18" charset="0"/>
                <a:hlinkClick r:id="rId15"/>
              </a:rPr>
              <a:t>https://kansallisetkaupunkipuistot.fi/kaupunki/heinola /</a:t>
            </a:r>
            <a:r>
              <a:rPr lang="fi-FI" sz="1000" dirty="0">
                <a:latin typeface="Rockwell" panose="02060603020205020403" pitchFamily="18" charset="0"/>
              </a:rPr>
              <a:t> </a:t>
            </a:r>
          </a:p>
        </p:txBody>
      </p:sp>
    </p:spTree>
    <p:extLst>
      <p:ext uri="{BB962C8B-B14F-4D97-AF65-F5344CB8AC3E}">
        <p14:creationId xmlns:p14="http://schemas.microsoft.com/office/powerpoint/2010/main" val="131027579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88347F77-3F00-4CE2-B167-A41A1A4158F2}"/>
              </a:ext>
            </a:extLst>
          </p:cNvPr>
          <p:cNvGraphicFramePr>
            <a:graphicFrameLocks noChangeAspect="1"/>
          </p:cNvGraphicFramePr>
          <p:nvPr>
            <p:custDataLst>
              <p:tags r:id="rId1"/>
            </p:custDataLst>
            <p:extLst>
              <p:ext uri="{D42A27DB-BD31-4B8C-83A1-F6EECF244321}">
                <p14:modId xmlns:p14="http://schemas.microsoft.com/office/powerpoint/2010/main" val="4923492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0" imgW="129" imgH="129" progId="TCLayout.ActiveDocument.1">
                  <p:embed/>
                </p:oleObj>
              </mc:Choice>
              <mc:Fallback>
                <p:oleObj name="think-cell Slide" r:id="rId40" imgW="129" imgH="129" progId="TCLayout.ActiveDocument.1">
                  <p:embed/>
                  <p:pic>
                    <p:nvPicPr>
                      <p:cNvPr id="9" name="Object 8" hidden="1">
                        <a:extLst>
                          <a:ext uri="{FF2B5EF4-FFF2-40B4-BE49-F238E27FC236}">
                            <a16:creationId xmlns:a16="http://schemas.microsoft.com/office/drawing/2014/main" id="{88347F77-3F00-4CE2-B167-A41A1A4158F2}"/>
                          </a:ext>
                        </a:extLst>
                      </p:cNvPr>
                      <p:cNvPicPr/>
                      <p:nvPr/>
                    </p:nvPicPr>
                    <p:blipFill>
                      <a:blip r:embed="rId41"/>
                      <a:stretch>
                        <a:fillRect/>
                      </a:stretch>
                    </p:blipFill>
                    <p:spPr>
                      <a:xfrm>
                        <a:off x="1588" y="1588"/>
                        <a:ext cx="1588" cy="1588"/>
                      </a:xfrm>
                      <a:prstGeom prst="rect">
                        <a:avLst/>
                      </a:prstGeom>
                    </p:spPr>
                  </p:pic>
                </p:oleObj>
              </mc:Fallback>
            </mc:AlternateContent>
          </a:graphicData>
        </a:graphic>
      </p:graphicFrame>
      <p:sp>
        <p:nvSpPr>
          <p:cNvPr id="57" name="Rectangle: Rounded Corners 56">
            <a:extLst>
              <a:ext uri="{FF2B5EF4-FFF2-40B4-BE49-F238E27FC236}">
                <a16:creationId xmlns:a16="http://schemas.microsoft.com/office/drawing/2014/main" id="{F39B6259-E179-1AF8-ABB8-B89BA423449D}"/>
              </a:ext>
            </a:extLst>
          </p:cNvPr>
          <p:cNvSpPr/>
          <p:nvPr/>
        </p:nvSpPr>
        <p:spPr>
          <a:xfrm>
            <a:off x="1277938" y="5883275"/>
            <a:ext cx="2289175" cy="78422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graphicFrame>
        <p:nvGraphicFramePr>
          <p:cNvPr id="75" name="Chart 74">
            <a:extLst>
              <a:ext uri="{FF2B5EF4-FFF2-40B4-BE49-F238E27FC236}">
                <a16:creationId xmlns:a16="http://schemas.microsoft.com/office/drawing/2014/main" id="{F0B032A0-3922-73B5-F001-383B3C534378}"/>
              </a:ext>
            </a:extLst>
          </p:cNvPr>
          <p:cNvGraphicFramePr/>
          <p:nvPr>
            <p:custDataLst>
              <p:tags r:id="rId2"/>
            </p:custDataLst>
            <p:extLst>
              <p:ext uri="{D42A27DB-BD31-4B8C-83A1-F6EECF244321}">
                <p14:modId xmlns:p14="http://schemas.microsoft.com/office/powerpoint/2010/main" val="1471102010"/>
              </p:ext>
            </p:extLst>
          </p:nvPr>
        </p:nvGraphicFramePr>
        <p:xfrm>
          <a:off x="273050" y="1212850"/>
          <a:ext cx="10579100" cy="4348163"/>
        </p:xfrm>
        <a:graphic>
          <a:graphicData uri="http://schemas.openxmlformats.org/drawingml/2006/chart">
            <c:chart xmlns:c="http://schemas.openxmlformats.org/drawingml/2006/chart" xmlns:r="http://schemas.openxmlformats.org/officeDocument/2006/relationships" r:id="rId42"/>
          </a:graphicData>
        </a:graphic>
      </p:graphicFrame>
      <p:sp useBgFill="1">
        <p:nvSpPr>
          <p:cNvPr id="7" name="Freeform: Shape 6">
            <a:extLst>
              <a:ext uri="{FF2B5EF4-FFF2-40B4-BE49-F238E27FC236}">
                <a16:creationId xmlns:a16="http://schemas.microsoft.com/office/drawing/2014/main" id="{259190C1-1F49-AA4D-DB7B-C120B27983ED}"/>
              </a:ext>
            </a:extLst>
          </p:cNvPr>
          <p:cNvSpPr/>
          <p:nvPr>
            <p:custDataLst>
              <p:tags r:id="rId3"/>
            </p:custDataLst>
          </p:nvPr>
        </p:nvSpPr>
        <p:spPr bwMode="auto">
          <a:xfrm>
            <a:off x="9804400" y="5359400"/>
            <a:ext cx="96839" cy="146051"/>
          </a:xfrm>
          <a:custGeom>
            <a:avLst/>
            <a:gdLst/>
            <a:ahLst/>
            <a:cxnLst/>
            <a:rect l="0" t="0" r="0" b="0"/>
            <a:pathLst>
              <a:path w="96839" h="146051">
                <a:moveTo>
                  <a:pt x="96838" y="0"/>
                </a:moveTo>
                <a:lnTo>
                  <a:pt x="57150" y="146050"/>
                </a:lnTo>
                <a:lnTo>
                  <a:pt x="0" y="146050"/>
                </a:lnTo>
                <a:lnTo>
                  <a:pt x="39688" y="0"/>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 name="Freeform: Shape 4">
            <a:extLst>
              <a:ext uri="{FF2B5EF4-FFF2-40B4-BE49-F238E27FC236}">
                <a16:creationId xmlns:a16="http://schemas.microsoft.com/office/drawing/2014/main" id="{C789223E-FD40-BBBB-477A-928F4515F0F5}"/>
              </a:ext>
            </a:extLst>
          </p:cNvPr>
          <p:cNvSpPr/>
          <p:nvPr>
            <p:custDataLst>
              <p:tags r:id="rId4"/>
            </p:custDataLst>
          </p:nvPr>
        </p:nvSpPr>
        <p:spPr bwMode="auto">
          <a:xfrm>
            <a:off x="9861550" y="5359400"/>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4" name="Freeform: Shape 3">
            <a:extLst>
              <a:ext uri="{FF2B5EF4-FFF2-40B4-BE49-F238E27FC236}">
                <a16:creationId xmlns:a16="http://schemas.microsoft.com/office/drawing/2014/main" id="{385A2D85-3FD8-3A84-327D-C60D4720022C}"/>
              </a:ext>
            </a:extLst>
          </p:cNvPr>
          <p:cNvSpPr/>
          <p:nvPr>
            <p:custDataLst>
              <p:tags r:id="rId5"/>
            </p:custDataLst>
          </p:nvPr>
        </p:nvSpPr>
        <p:spPr bwMode="auto">
          <a:xfrm>
            <a:off x="9804400" y="5359400"/>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cxnSp>
        <p:nvCxnSpPr>
          <p:cNvPr id="462" name="Straight Connector 461">
            <a:extLst>
              <a:ext uri="{FF2B5EF4-FFF2-40B4-BE49-F238E27FC236}">
                <a16:creationId xmlns:a16="http://schemas.microsoft.com/office/drawing/2014/main" id="{42A6BF75-0AA5-4C8C-A199-E84E168B9CB9}"/>
              </a:ext>
            </a:extLst>
          </p:cNvPr>
          <p:cNvCxnSpPr/>
          <p:nvPr>
            <p:custDataLst>
              <p:tags r:id="rId6"/>
            </p:custDataLst>
          </p:nvPr>
        </p:nvCxnSpPr>
        <p:spPr bwMode="gray">
          <a:xfrm>
            <a:off x="10572750" y="1685925"/>
            <a:ext cx="0" cy="2779713"/>
          </a:xfrm>
          <a:prstGeom prst="line">
            <a:avLst/>
          </a:prstGeom>
          <a:ln w="28575" cap="flat" cmpd="sng" algn="ctr">
            <a:solidFill>
              <a:srgbClr val="C30C3E"/>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A6F3C2B1-BABC-2651-427D-E292E534D74F}"/>
              </a:ext>
            </a:extLst>
          </p:cNvPr>
          <p:cNvCxnSpPr/>
          <p:nvPr>
            <p:custDataLst>
              <p:tags r:id="rId7"/>
            </p:custDataLst>
          </p:nvPr>
        </p:nvCxnSpPr>
        <p:spPr bwMode="auto">
          <a:xfrm>
            <a:off x="3179762" y="1689100"/>
            <a:ext cx="74358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61650D4A-E68D-EEB6-8465-37DFE8500FBC}"/>
              </a:ext>
            </a:extLst>
          </p:cNvPr>
          <p:cNvCxnSpPr>
            <a:cxnSpLocks/>
          </p:cNvCxnSpPr>
          <p:nvPr>
            <p:custDataLst>
              <p:tags r:id="rId8"/>
            </p:custDataLst>
          </p:nvPr>
        </p:nvCxnSpPr>
        <p:spPr bwMode="auto">
          <a:xfrm>
            <a:off x="9174162" y="3284984"/>
            <a:ext cx="174148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8" name="Straight Connector 97">
            <a:extLst>
              <a:ext uri="{FF2B5EF4-FFF2-40B4-BE49-F238E27FC236}">
                <a16:creationId xmlns:a16="http://schemas.microsoft.com/office/drawing/2014/main" id="{58E6B3C2-BA89-4D68-AAC8-CB44684B9094}"/>
              </a:ext>
            </a:extLst>
          </p:cNvPr>
          <p:cNvCxnSpPr/>
          <p:nvPr>
            <p:custDataLst>
              <p:tags r:id="rId9"/>
            </p:custDataLst>
          </p:nvPr>
        </p:nvCxnSpPr>
        <p:spPr bwMode="auto">
          <a:xfrm>
            <a:off x="10683875" y="4683125"/>
            <a:ext cx="25558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9" name="Straight Connector 98">
            <a:extLst>
              <a:ext uri="{FF2B5EF4-FFF2-40B4-BE49-F238E27FC236}">
                <a16:creationId xmlns:a16="http://schemas.microsoft.com/office/drawing/2014/main" id="{68DF5AE0-65EC-470B-B7C3-506B01CCBAB7}"/>
              </a:ext>
            </a:extLst>
          </p:cNvPr>
          <p:cNvCxnSpPr>
            <a:cxnSpLocks/>
          </p:cNvCxnSpPr>
          <p:nvPr>
            <p:custDataLst>
              <p:tags r:id="rId10"/>
            </p:custDataLst>
          </p:nvPr>
        </p:nvCxnSpPr>
        <p:spPr bwMode="gray">
          <a:xfrm>
            <a:off x="10896600" y="3284984"/>
            <a:ext cx="0" cy="1401317"/>
          </a:xfrm>
          <a:prstGeom prst="line">
            <a:avLst/>
          </a:prstGeom>
          <a:ln w="28575" cap="flat" cmpd="sng" algn="ctr">
            <a:solidFill>
              <a:srgbClr val="C30C3E"/>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7C6C70C8-BCD5-4C87-8E55-A219C54EB4C2}"/>
              </a:ext>
            </a:extLst>
          </p:cNvPr>
          <p:cNvCxnSpPr/>
          <p:nvPr>
            <p:custDataLst>
              <p:tags r:id="rId11"/>
            </p:custDataLst>
          </p:nvPr>
        </p:nvCxnSpPr>
        <p:spPr bwMode="auto">
          <a:xfrm>
            <a:off x="1289050" y="1689100"/>
            <a:ext cx="15573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2" name="Straight Connector 491">
            <a:extLst>
              <a:ext uri="{FF2B5EF4-FFF2-40B4-BE49-F238E27FC236}">
                <a16:creationId xmlns:a16="http://schemas.microsoft.com/office/drawing/2014/main" id="{393F70C6-A59F-F742-9121-030D11909F86}"/>
              </a:ext>
            </a:extLst>
          </p:cNvPr>
          <p:cNvCxnSpPr/>
          <p:nvPr>
            <p:custDataLst>
              <p:tags r:id="rId12"/>
            </p:custDataLst>
          </p:nvPr>
        </p:nvCxnSpPr>
        <p:spPr bwMode="auto">
          <a:xfrm>
            <a:off x="1289050" y="1689100"/>
            <a:ext cx="15573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3" name="Straight Connector 492">
            <a:extLst>
              <a:ext uri="{FF2B5EF4-FFF2-40B4-BE49-F238E27FC236}">
                <a16:creationId xmlns:a16="http://schemas.microsoft.com/office/drawing/2014/main" id="{1F663F7F-937E-6052-DC40-AE1844B56FF8}"/>
              </a:ext>
            </a:extLst>
          </p:cNvPr>
          <p:cNvCxnSpPr/>
          <p:nvPr>
            <p:custDataLst>
              <p:tags r:id="rId13"/>
            </p:custDataLst>
          </p:nvPr>
        </p:nvCxnSpPr>
        <p:spPr bwMode="auto">
          <a:xfrm>
            <a:off x="3179762" y="1689100"/>
            <a:ext cx="599440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5" name="Straight Connector 494">
            <a:extLst>
              <a:ext uri="{FF2B5EF4-FFF2-40B4-BE49-F238E27FC236}">
                <a16:creationId xmlns:a16="http://schemas.microsoft.com/office/drawing/2014/main" id="{1515152A-11E6-3CC8-2A8F-83B7775B2F68}"/>
              </a:ext>
            </a:extLst>
          </p:cNvPr>
          <p:cNvCxnSpPr/>
          <p:nvPr>
            <p:custDataLst>
              <p:tags r:id="rId14"/>
            </p:custDataLst>
          </p:nvPr>
        </p:nvCxnSpPr>
        <p:spPr bwMode="gray">
          <a:xfrm>
            <a:off x="9131300" y="1685925"/>
            <a:ext cx="0" cy="1368425"/>
          </a:xfrm>
          <a:prstGeom prst="line">
            <a:avLst/>
          </a:prstGeom>
          <a:ln w="28575" cap="flat" cmpd="sng" algn="ctr">
            <a:solidFill>
              <a:schemeClr val="accent2"/>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49BF2DEC-B28E-8818-10C0-DBF211948A89}"/>
              </a:ext>
            </a:extLst>
          </p:cNvPr>
          <p:cNvCxnSpPr/>
          <p:nvPr>
            <p:custDataLst>
              <p:tags r:id="rId15"/>
            </p:custDataLst>
          </p:nvPr>
        </p:nvCxnSpPr>
        <p:spPr bwMode="auto">
          <a:xfrm>
            <a:off x="1289050" y="1689100"/>
            <a:ext cx="15573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5" name="Text Placeholder 2">
            <a:extLst>
              <a:ext uri="{FF2B5EF4-FFF2-40B4-BE49-F238E27FC236}">
                <a16:creationId xmlns:a16="http://schemas.microsoft.com/office/drawing/2014/main" id="{1B235A90-9316-436F-B851-0B58E898D035}"/>
              </a:ext>
            </a:extLst>
          </p:cNvPr>
          <p:cNvSpPr>
            <a:spLocks noGrp="1"/>
          </p:cNvSpPr>
          <p:nvPr>
            <p:custDataLst>
              <p:tags r:id="rId16"/>
            </p:custDataLst>
          </p:nvPr>
        </p:nvSpPr>
        <p:spPr bwMode="auto">
          <a:xfrm>
            <a:off x="8456613"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892D011-103B-4054-A639-01460F37FFB9}" type="datetime'''''''''''''2''''''''''''''''''''''''0''''1''''''''''9'''''">
              <a:rPr lang="fi-FI" altLang="en-US" sz="1200" smtClean="0">
                <a:latin typeface="Rockwell" panose="02060603020205020403" pitchFamily="18" charset="0"/>
                <a:sym typeface="Rockwell" panose="02060603020205020403" pitchFamily="18" charset="0"/>
              </a:rPr>
              <a:pPr/>
              <a:t>2019</a:t>
            </a:fld>
            <a:endParaRPr lang="fi-FI" sz="1200" dirty="0">
              <a:latin typeface="Rockwell" panose="02060603020205020403" pitchFamily="18" charset="0"/>
              <a:sym typeface="Rockwell" panose="02060603020205020403" pitchFamily="18" charset="0"/>
            </a:endParaRPr>
          </a:p>
        </p:txBody>
      </p:sp>
      <p:sp>
        <p:nvSpPr>
          <p:cNvPr id="47" name="Text Placeholder 2">
            <a:extLst>
              <a:ext uri="{FF2B5EF4-FFF2-40B4-BE49-F238E27FC236}">
                <a16:creationId xmlns:a16="http://schemas.microsoft.com/office/drawing/2014/main" id="{9F38C9F5-7365-4C2D-9838-28A88BA313E7}"/>
              </a:ext>
            </a:extLst>
          </p:cNvPr>
          <p:cNvSpPr>
            <a:spLocks noGrp="1"/>
          </p:cNvSpPr>
          <p:nvPr>
            <p:custDataLst>
              <p:tags r:id="rId17"/>
            </p:custDataLst>
          </p:nvPr>
        </p:nvSpPr>
        <p:spPr bwMode="auto">
          <a:xfrm>
            <a:off x="3562350"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F0A9C84-D603-40EC-A4FB-77E5341266F1}" type="datetime'''''''''''''''''''2''''''''''''''0''''''1''1'''''''''''''">
              <a:rPr lang="fi-FI" altLang="en-US" sz="1200" smtClean="0">
                <a:latin typeface="Rockwell" panose="02060603020205020403" pitchFamily="18" charset="0"/>
                <a:sym typeface="Rockwell" panose="02060603020205020403" pitchFamily="18" charset="0"/>
              </a:rPr>
              <a:pPr/>
              <a:t>2011</a:t>
            </a:fld>
            <a:endParaRPr lang="fi-FI" sz="1200" dirty="0">
              <a:latin typeface="Rockwell" panose="02060603020205020403" pitchFamily="18" charset="0"/>
              <a:sym typeface="Rockwell" panose="02060603020205020403" pitchFamily="18" charset="0"/>
            </a:endParaRPr>
          </a:p>
        </p:txBody>
      </p:sp>
      <p:sp>
        <p:nvSpPr>
          <p:cNvPr id="413" name="Text Placeholder 2">
            <a:extLst>
              <a:ext uri="{FF2B5EF4-FFF2-40B4-BE49-F238E27FC236}">
                <a16:creationId xmlns:a16="http://schemas.microsoft.com/office/drawing/2014/main" id="{A29F5BEF-1CA3-4210-AB85-EAA1915A9F73}"/>
              </a:ext>
            </a:extLst>
          </p:cNvPr>
          <p:cNvSpPr>
            <a:spLocks noGrp="1"/>
          </p:cNvSpPr>
          <p:nvPr>
            <p:custDataLst>
              <p:tags r:id="rId18"/>
            </p:custDataLst>
          </p:nvPr>
        </p:nvSpPr>
        <p:spPr bwMode="auto">
          <a:xfrm>
            <a:off x="658813" y="915988"/>
            <a:ext cx="6461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200" b="1" dirty="0">
                <a:solidFill>
                  <a:srgbClr val="000000"/>
                </a:solidFill>
                <a:latin typeface="Rockwell" panose="02060603020205020403" pitchFamily="18" charset="0"/>
                <a:sym typeface="Rockwell" panose="02060603020205020403" pitchFamily="18" charset="0"/>
              </a:rPr>
              <a:t>kt </a:t>
            </a:r>
            <a:r>
              <a:rPr lang="fi-FI" altLang="en-US" sz="1400" b="1" dirty="0">
                <a:solidFill>
                  <a:srgbClr val="000000"/>
                </a:solidFill>
                <a:latin typeface="Rockwell" panose="02060603020205020403" pitchFamily="18" charset="0"/>
                <a:sym typeface="Rockwell" panose="02060603020205020403" pitchFamily="18" charset="0"/>
              </a:rPr>
              <a:t>CO</a:t>
            </a:r>
            <a:r>
              <a:rPr lang="fi-FI" altLang="en-US" sz="1400" b="1" baseline="-25000" dirty="0">
                <a:solidFill>
                  <a:srgbClr val="000000"/>
                </a:solidFill>
                <a:latin typeface="Rockwell" panose="02060603020205020403" pitchFamily="18" charset="0"/>
                <a:sym typeface="Rockwell" panose="02060603020205020403" pitchFamily="18" charset="0"/>
              </a:rPr>
              <a:t>2</a:t>
            </a:r>
            <a:r>
              <a:rPr lang="fi-FI" altLang="en-US" sz="1400" b="1" dirty="0">
                <a:solidFill>
                  <a:srgbClr val="000000"/>
                </a:solidFill>
                <a:latin typeface="Rockwell" panose="02060603020205020403" pitchFamily="18" charset="0"/>
                <a:sym typeface="Rockwell" panose="02060603020205020403" pitchFamily="18" charset="0"/>
              </a:rPr>
              <a:t>e</a:t>
            </a:r>
            <a:endParaRPr lang="fi-FI" sz="1200" b="1" dirty="0">
              <a:solidFill>
                <a:srgbClr val="000000"/>
              </a:solidFill>
              <a:latin typeface="Rockwell" panose="02060603020205020403" pitchFamily="18" charset="0"/>
              <a:sym typeface="Rockwell" panose="02060603020205020403" pitchFamily="18" charset="0"/>
            </a:endParaRPr>
          </a:p>
        </p:txBody>
      </p:sp>
      <p:sp>
        <p:nvSpPr>
          <p:cNvPr id="56" name="Text Placeholder 2">
            <a:extLst>
              <a:ext uri="{FF2B5EF4-FFF2-40B4-BE49-F238E27FC236}">
                <a16:creationId xmlns:a16="http://schemas.microsoft.com/office/drawing/2014/main" id="{D26FECF1-64FF-431C-8B41-5405CB14533D}"/>
              </a:ext>
            </a:extLst>
          </p:cNvPr>
          <p:cNvSpPr>
            <a:spLocks noGrp="1"/>
          </p:cNvSpPr>
          <p:nvPr>
            <p:custDataLst>
              <p:tags r:id="rId19"/>
            </p:custDataLst>
          </p:nvPr>
        </p:nvSpPr>
        <p:spPr bwMode="auto">
          <a:xfrm>
            <a:off x="10291763"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A00692C-2537-4D45-891C-EDCAA4F043F1}" type="datetime'''''''2''''''''''''''0''''3''''''''''''''''''''''''''''0'''">
              <a:rPr lang="fi-FI" altLang="en-US" sz="1200" smtClean="0">
                <a:latin typeface="Rockwell" panose="02060603020205020403" pitchFamily="18" charset="0"/>
                <a:sym typeface="Rockwell" panose="02060603020205020403" pitchFamily="18" charset="0"/>
              </a:rPr>
              <a:pPr/>
              <a:t>2030</a:t>
            </a:fld>
            <a:endParaRPr lang="fi-FI" sz="1200" dirty="0">
              <a:latin typeface="Rockwell" panose="02060603020205020403" pitchFamily="18" charset="0"/>
              <a:sym typeface="Rockwell" panose="02060603020205020403" pitchFamily="18" charset="0"/>
            </a:endParaRPr>
          </a:p>
        </p:txBody>
      </p:sp>
      <p:sp>
        <p:nvSpPr>
          <p:cNvPr id="48" name="Text Placeholder 2">
            <a:extLst>
              <a:ext uri="{FF2B5EF4-FFF2-40B4-BE49-F238E27FC236}">
                <a16:creationId xmlns:a16="http://schemas.microsoft.com/office/drawing/2014/main" id="{BD284DDB-B77F-4E21-9161-D1FC00213FCD}"/>
              </a:ext>
            </a:extLst>
          </p:cNvPr>
          <p:cNvSpPr>
            <a:spLocks noGrp="1"/>
          </p:cNvSpPr>
          <p:nvPr>
            <p:custDataLst>
              <p:tags r:id="rId20"/>
            </p:custDataLst>
          </p:nvPr>
        </p:nvSpPr>
        <p:spPr bwMode="auto">
          <a:xfrm>
            <a:off x="4173538"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71ADAE7-120E-4519-9419-4A2425A86170}" type="datetime'2''''''''0''''''1''''''''''''''''''''''''''2'''''''''''">
              <a:rPr lang="fi-FI" altLang="en-US" sz="1200" smtClean="0">
                <a:latin typeface="Rockwell" panose="02060603020205020403" pitchFamily="18" charset="0"/>
                <a:sym typeface="Rockwell" panose="02060603020205020403" pitchFamily="18" charset="0"/>
              </a:rPr>
              <a:pPr/>
              <a:t>2012</a:t>
            </a:fld>
            <a:endParaRPr lang="fi-FI" sz="1200" dirty="0">
              <a:latin typeface="Rockwell" panose="02060603020205020403" pitchFamily="18" charset="0"/>
              <a:sym typeface="Rockwell" panose="02060603020205020403" pitchFamily="18" charset="0"/>
            </a:endParaRPr>
          </a:p>
        </p:txBody>
      </p:sp>
      <p:sp>
        <p:nvSpPr>
          <p:cNvPr id="43" name="Text Placeholder 2">
            <a:extLst>
              <a:ext uri="{FF2B5EF4-FFF2-40B4-BE49-F238E27FC236}">
                <a16:creationId xmlns:a16="http://schemas.microsoft.com/office/drawing/2014/main" id="{953A5F07-25EA-4B1A-A838-3E861781AD89}"/>
              </a:ext>
            </a:extLst>
          </p:cNvPr>
          <p:cNvSpPr>
            <a:spLocks noGrp="1"/>
          </p:cNvSpPr>
          <p:nvPr>
            <p:custDataLst>
              <p:tags r:id="rId21"/>
            </p:custDataLst>
          </p:nvPr>
        </p:nvSpPr>
        <p:spPr bwMode="auto">
          <a:xfrm>
            <a:off x="1114425"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C146C2E-FF3B-4D84-A864-3D62C441FB30}" type="datetime'''2''''''0''''''''''''''''''''''''''''0''''''''''7'''''''''''">
              <a:rPr lang="fi-FI" altLang="en-US" sz="1200" smtClean="0">
                <a:latin typeface="Rockwell" panose="02060603020205020403" pitchFamily="18" charset="0"/>
                <a:sym typeface="Rockwell" panose="02060603020205020403" pitchFamily="18" charset="0"/>
              </a:rPr>
              <a:pPr/>
              <a:t>2007</a:t>
            </a:fld>
            <a:endParaRPr lang="fi-FI" sz="1200" dirty="0">
              <a:latin typeface="Rockwell" panose="02060603020205020403" pitchFamily="18" charset="0"/>
              <a:sym typeface="Rockwell" panose="02060603020205020403" pitchFamily="18" charset="0"/>
            </a:endParaRPr>
          </a:p>
        </p:txBody>
      </p:sp>
      <p:sp>
        <p:nvSpPr>
          <p:cNvPr id="49" name="Text Placeholder 2">
            <a:extLst>
              <a:ext uri="{FF2B5EF4-FFF2-40B4-BE49-F238E27FC236}">
                <a16:creationId xmlns:a16="http://schemas.microsoft.com/office/drawing/2014/main" id="{0469ADBD-467D-4B89-A8EB-582ACC0F122E}"/>
              </a:ext>
            </a:extLst>
          </p:cNvPr>
          <p:cNvSpPr>
            <a:spLocks noGrp="1"/>
          </p:cNvSpPr>
          <p:nvPr>
            <p:custDataLst>
              <p:tags r:id="rId22"/>
            </p:custDataLst>
          </p:nvPr>
        </p:nvSpPr>
        <p:spPr bwMode="auto">
          <a:xfrm>
            <a:off x="4786313"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6B1E344-74F2-461A-A573-7AB39BDCFB66}" type="datetime'''''''''''''2''''0''''''1''''''''''''''''3'''''''''''''''">
              <a:rPr lang="fi-FI" altLang="en-US" sz="1200" smtClean="0">
                <a:latin typeface="Rockwell" panose="02060603020205020403" pitchFamily="18" charset="0"/>
                <a:sym typeface="Rockwell" panose="02060603020205020403" pitchFamily="18" charset="0"/>
              </a:rPr>
              <a:pPr/>
              <a:t>2013</a:t>
            </a:fld>
            <a:endParaRPr lang="fi-FI" sz="1200" dirty="0">
              <a:latin typeface="Rockwell" panose="02060603020205020403" pitchFamily="18" charset="0"/>
              <a:sym typeface="Rockwell" panose="02060603020205020403" pitchFamily="18" charset="0"/>
            </a:endParaRPr>
          </a:p>
        </p:txBody>
      </p:sp>
      <p:sp>
        <p:nvSpPr>
          <p:cNvPr id="44" name="Text Placeholder 2">
            <a:extLst>
              <a:ext uri="{FF2B5EF4-FFF2-40B4-BE49-F238E27FC236}">
                <a16:creationId xmlns:a16="http://schemas.microsoft.com/office/drawing/2014/main" id="{2857547A-3AB9-4DE5-8273-70CC4DECFB9A}"/>
              </a:ext>
            </a:extLst>
          </p:cNvPr>
          <p:cNvSpPr>
            <a:spLocks noGrp="1"/>
          </p:cNvSpPr>
          <p:nvPr>
            <p:custDataLst>
              <p:tags r:id="rId23"/>
            </p:custDataLst>
          </p:nvPr>
        </p:nvSpPr>
        <p:spPr bwMode="auto">
          <a:xfrm>
            <a:off x="1727200"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74DB4DD-846B-4A71-B638-CBDCA741C4D4}" type="datetime'''''''2''''''''''''''''''''''''''''''0''''''''0''''''''''8'''">
              <a:rPr lang="fi-FI" altLang="en-US" sz="1200" smtClean="0">
                <a:latin typeface="Rockwell" panose="02060603020205020403" pitchFamily="18" charset="0"/>
                <a:sym typeface="Rockwell" panose="02060603020205020403" pitchFamily="18" charset="0"/>
              </a:rPr>
              <a:pPr/>
              <a:t>2008</a:t>
            </a:fld>
            <a:endParaRPr lang="fi-FI" sz="1200" dirty="0">
              <a:latin typeface="Rockwell" panose="02060603020205020403" pitchFamily="18" charset="0"/>
              <a:sym typeface="Rockwell" panose="02060603020205020403" pitchFamily="18" charset="0"/>
            </a:endParaRPr>
          </a:p>
        </p:txBody>
      </p:sp>
      <p:sp>
        <p:nvSpPr>
          <p:cNvPr id="46" name="Text Placeholder 2">
            <a:extLst>
              <a:ext uri="{FF2B5EF4-FFF2-40B4-BE49-F238E27FC236}">
                <a16:creationId xmlns:a16="http://schemas.microsoft.com/office/drawing/2014/main" id="{7CCE0800-00C7-45BB-BBCC-05699CE245C9}"/>
              </a:ext>
            </a:extLst>
          </p:cNvPr>
          <p:cNvSpPr>
            <a:spLocks noGrp="1"/>
          </p:cNvSpPr>
          <p:nvPr>
            <p:custDataLst>
              <p:tags r:id="rId24"/>
            </p:custDataLst>
          </p:nvPr>
        </p:nvSpPr>
        <p:spPr bwMode="auto">
          <a:xfrm>
            <a:off x="2951163"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17E67D2-FC62-44BE-B72C-1B7525D30B3B}" type="datetime'''''''''2''''''''''''''''''''01''0'''''''''''''''''''''''''''">
              <a:rPr lang="fi-FI" altLang="en-US" sz="1200" smtClean="0">
                <a:latin typeface="Rockwell" panose="02060603020205020403" pitchFamily="18" charset="0"/>
                <a:sym typeface="Rockwell" panose="02060603020205020403" pitchFamily="18" charset="0"/>
              </a:rPr>
              <a:pPr/>
              <a:t>2010</a:t>
            </a:fld>
            <a:endParaRPr lang="fi-FI" sz="1200" dirty="0">
              <a:latin typeface="Rockwell" panose="02060603020205020403" pitchFamily="18" charset="0"/>
              <a:sym typeface="Rockwell" panose="02060603020205020403" pitchFamily="18" charset="0"/>
            </a:endParaRPr>
          </a:p>
        </p:txBody>
      </p:sp>
      <p:sp>
        <p:nvSpPr>
          <p:cNvPr id="54" name="Text Placeholder 2">
            <a:extLst>
              <a:ext uri="{FF2B5EF4-FFF2-40B4-BE49-F238E27FC236}">
                <a16:creationId xmlns:a16="http://schemas.microsoft.com/office/drawing/2014/main" id="{B093330A-34B7-4E57-AE7C-D168F545E197}"/>
              </a:ext>
            </a:extLst>
          </p:cNvPr>
          <p:cNvSpPr>
            <a:spLocks noGrp="1"/>
          </p:cNvSpPr>
          <p:nvPr>
            <p:custDataLst>
              <p:tags r:id="rId25"/>
            </p:custDataLst>
          </p:nvPr>
        </p:nvSpPr>
        <p:spPr bwMode="auto">
          <a:xfrm>
            <a:off x="7845425"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3915DB1-624A-48B7-B605-659F0C99C5F2}" type="datetime'''''''''''''''''''''''''''''''''201''''''''''''''''''''''8'''">
              <a:rPr lang="fi-FI" altLang="en-US" sz="1200" smtClean="0">
                <a:latin typeface="Rockwell" panose="02060603020205020403" pitchFamily="18" charset="0"/>
                <a:sym typeface="Rockwell" panose="02060603020205020403" pitchFamily="18" charset="0"/>
              </a:rPr>
              <a:pPr/>
              <a:t>2018</a:t>
            </a:fld>
            <a:endParaRPr lang="fi-FI" sz="1200" dirty="0">
              <a:latin typeface="Rockwell" panose="02060603020205020403" pitchFamily="18" charset="0"/>
              <a:sym typeface="Rockwell" panose="02060603020205020403" pitchFamily="18" charset="0"/>
            </a:endParaRPr>
          </a:p>
        </p:txBody>
      </p:sp>
      <p:sp>
        <p:nvSpPr>
          <p:cNvPr id="45" name="Text Placeholder 2">
            <a:extLst>
              <a:ext uri="{FF2B5EF4-FFF2-40B4-BE49-F238E27FC236}">
                <a16:creationId xmlns:a16="http://schemas.microsoft.com/office/drawing/2014/main" id="{1B2F84D7-FDB3-4B0F-A4A3-8C2DC0C1692C}"/>
              </a:ext>
            </a:extLst>
          </p:cNvPr>
          <p:cNvSpPr>
            <a:spLocks noGrp="1"/>
          </p:cNvSpPr>
          <p:nvPr>
            <p:custDataLst>
              <p:tags r:id="rId26"/>
            </p:custDataLst>
          </p:nvPr>
        </p:nvSpPr>
        <p:spPr bwMode="auto">
          <a:xfrm>
            <a:off x="2338388"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03583DE-5C1D-4A66-A225-1C8BB2EDC727}" type="datetime'2''''''''''''0''''''''0''''''9'''''''''''''''''''">
              <a:rPr lang="fi-FI" altLang="en-US" sz="1200" smtClean="0">
                <a:latin typeface="Rockwell" panose="02060603020205020403" pitchFamily="18" charset="0"/>
                <a:sym typeface="Rockwell" panose="02060603020205020403" pitchFamily="18" charset="0"/>
              </a:rPr>
              <a:pPr/>
              <a:t>2009</a:t>
            </a:fld>
            <a:endParaRPr lang="fi-FI" sz="1200" dirty="0">
              <a:latin typeface="Rockwell" panose="02060603020205020403" pitchFamily="18" charset="0"/>
              <a:sym typeface="Rockwell" panose="02060603020205020403" pitchFamily="18" charset="0"/>
            </a:endParaRPr>
          </a:p>
        </p:txBody>
      </p:sp>
      <p:sp>
        <p:nvSpPr>
          <p:cNvPr id="50" name="Text Placeholder 2">
            <a:extLst>
              <a:ext uri="{FF2B5EF4-FFF2-40B4-BE49-F238E27FC236}">
                <a16:creationId xmlns:a16="http://schemas.microsoft.com/office/drawing/2014/main" id="{91CA9834-4225-4F6D-8AB4-A4B040D82BD8}"/>
              </a:ext>
            </a:extLst>
          </p:cNvPr>
          <p:cNvSpPr>
            <a:spLocks noGrp="1"/>
          </p:cNvSpPr>
          <p:nvPr>
            <p:custDataLst>
              <p:tags r:id="rId27"/>
            </p:custDataLst>
          </p:nvPr>
        </p:nvSpPr>
        <p:spPr bwMode="auto">
          <a:xfrm>
            <a:off x="5397500"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AF3038E-2C67-486B-BC31-B99724108922}" type="datetime'''20''''''''''''''1''''''''''''''''''''''''4'''">
              <a:rPr lang="fi-FI" altLang="en-US" sz="1200" smtClean="0">
                <a:latin typeface="Rockwell" panose="02060603020205020403" pitchFamily="18" charset="0"/>
                <a:sym typeface="Rockwell" panose="02060603020205020403" pitchFamily="18" charset="0"/>
              </a:rPr>
              <a:pPr/>
              <a:t>2014</a:t>
            </a:fld>
            <a:endParaRPr lang="fi-FI" sz="1200" dirty="0">
              <a:latin typeface="Rockwell" panose="02060603020205020403" pitchFamily="18" charset="0"/>
              <a:sym typeface="Rockwell" panose="02060603020205020403" pitchFamily="18" charset="0"/>
            </a:endParaRPr>
          </a:p>
        </p:txBody>
      </p:sp>
      <p:sp>
        <p:nvSpPr>
          <p:cNvPr id="51" name="Text Placeholder 2">
            <a:extLst>
              <a:ext uri="{FF2B5EF4-FFF2-40B4-BE49-F238E27FC236}">
                <a16:creationId xmlns:a16="http://schemas.microsoft.com/office/drawing/2014/main" id="{915CD432-F2E8-4C49-95D8-2DED7566A3CA}"/>
              </a:ext>
            </a:extLst>
          </p:cNvPr>
          <p:cNvSpPr>
            <a:spLocks noGrp="1"/>
          </p:cNvSpPr>
          <p:nvPr>
            <p:custDataLst>
              <p:tags r:id="rId28"/>
            </p:custDataLst>
          </p:nvPr>
        </p:nvSpPr>
        <p:spPr bwMode="auto">
          <a:xfrm>
            <a:off x="6008688"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76C45B7-2205-45EB-9EE5-CD9178DAFA4C}" type="datetime'''''''2''''''''''''''''''''''01''''''''''''''''''5'''''''''">
              <a:rPr lang="fi-FI" altLang="en-US" sz="1200" smtClean="0">
                <a:latin typeface="Rockwell" panose="02060603020205020403" pitchFamily="18" charset="0"/>
                <a:sym typeface="Rockwell" panose="02060603020205020403" pitchFamily="18" charset="0"/>
              </a:rPr>
              <a:pPr/>
              <a:t>2015</a:t>
            </a:fld>
            <a:endParaRPr lang="fi-FI" sz="1200" dirty="0">
              <a:latin typeface="Rockwell" panose="02060603020205020403" pitchFamily="18" charset="0"/>
              <a:sym typeface="Rockwell" panose="02060603020205020403" pitchFamily="18" charset="0"/>
            </a:endParaRPr>
          </a:p>
        </p:txBody>
      </p:sp>
      <p:sp>
        <p:nvSpPr>
          <p:cNvPr id="52" name="Text Placeholder 2">
            <a:extLst>
              <a:ext uri="{FF2B5EF4-FFF2-40B4-BE49-F238E27FC236}">
                <a16:creationId xmlns:a16="http://schemas.microsoft.com/office/drawing/2014/main" id="{340E91B6-7C7F-4F41-947E-11675BBA6CC8}"/>
              </a:ext>
            </a:extLst>
          </p:cNvPr>
          <p:cNvSpPr>
            <a:spLocks noGrp="1"/>
          </p:cNvSpPr>
          <p:nvPr>
            <p:custDataLst>
              <p:tags r:id="rId29"/>
            </p:custDataLst>
          </p:nvPr>
        </p:nvSpPr>
        <p:spPr bwMode="auto">
          <a:xfrm>
            <a:off x="6621463"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2E8E926-9290-41B8-B24D-0D08149D2025}" type="datetime'''2''''''''''''''0''''''1''6'''''''''''''''''''''''''''''">
              <a:rPr lang="fi-FI" altLang="en-US" sz="1200" smtClean="0">
                <a:latin typeface="Rockwell" panose="02060603020205020403" pitchFamily="18" charset="0"/>
                <a:sym typeface="Rockwell" panose="02060603020205020403" pitchFamily="18" charset="0"/>
              </a:rPr>
              <a:pPr/>
              <a:t>2016</a:t>
            </a:fld>
            <a:endParaRPr lang="fi-FI" sz="1200" dirty="0">
              <a:latin typeface="Rockwell" panose="02060603020205020403" pitchFamily="18" charset="0"/>
              <a:sym typeface="Rockwell" panose="02060603020205020403" pitchFamily="18" charset="0"/>
            </a:endParaRPr>
          </a:p>
        </p:txBody>
      </p:sp>
      <p:sp>
        <p:nvSpPr>
          <p:cNvPr id="53" name="Text Placeholder 2">
            <a:extLst>
              <a:ext uri="{FF2B5EF4-FFF2-40B4-BE49-F238E27FC236}">
                <a16:creationId xmlns:a16="http://schemas.microsoft.com/office/drawing/2014/main" id="{AA3E6396-E7F9-4580-86FF-E13220B28FF3}"/>
              </a:ext>
            </a:extLst>
          </p:cNvPr>
          <p:cNvSpPr>
            <a:spLocks noGrp="1"/>
          </p:cNvSpPr>
          <p:nvPr>
            <p:custDataLst>
              <p:tags r:id="rId30"/>
            </p:custDataLst>
          </p:nvPr>
        </p:nvSpPr>
        <p:spPr bwMode="auto">
          <a:xfrm>
            <a:off x="7232650"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A58131D-C668-4120-8260-4C6406F3124F}" type="datetime'''''''''''''''''20''''''''''17'">
              <a:rPr lang="fi-FI" altLang="en-US" sz="1200" smtClean="0">
                <a:latin typeface="Rockwell" panose="02060603020205020403" pitchFamily="18" charset="0"/>
                <a:sym typeface="Rockwell" panose="02060603020205020403" pitchFamily="18" charset="0"/>
              </a:rPr>
              <a:pPr/>
              <a:t>2017</a:t>
            </a:fld>
            <a:endParaRPr lang="fi-FI" sz="1200" dirty="0">
              <a:latin typeface="Rockwell" panose="02060603020205020403" pitchFamily="18" charset="0"/>
              <a:sym typeface="Rockwell" panose="02060603020205020403" pitchFamily="18" charset="0"/>
            </a:endParaRPr>
          </a:p>
        </p:txBody>
      </p:sp>
      <p:sp>
        <p:nvSpPr>
          <p:cNvPr id="58" name="Text Placeholder 2">
            <a:extLst>
              <a:ext uri="{FF2B5EF4-FFF2-40B4-BE49-F238E27FC236}">
                <a16:creationId xmlns:a16="http://schemas.microsoft.com/office/drawing/2014/main" id="{15AE791A-3002-59D2-A6F9-0AB0FD079BD4}"/>
              </a:ext>
            </a:extLst>
          </p:cNvPr>
          <p:cNvSpPr>
            <a:spLocks noGrp="1"/>
          </p:cNvSpPr>
          <p:nvPr>
            <p:custDataLst>
              <p:tags r:id="rId31"/>
            </p:custDataLst>
          </p:nvPr>
        </p:nvSpPr>
        <p:spPr bwMode="auto">
          <a:xfrm>
            <a:off x="9067800" y="5483225"/>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F378E17-48A5-4B8E-AAD7-56C46F5C50AF}" type="datetime'2''''''''''''''''''''''''''''02''''''0'''''''''''''''''''''">
              <a:rPr lang="fi-FI" altLang="en-US" sz="1200" smtClean="0">
                <a:latin typeface="Rockwell" panose="02060603020205020403" pitchFamily="18" charset="0"/>
                <a:sym typeface="Rockwell" panose="02060603020205020403" pitchFamily="18" charset="0"/>
              </a:rPr>
              <a:pPr/>
              <a:t>2020</a:t>
            </a:fld>
            <a:endParaRPr lang="fi-FI" sz="1200" dirty="0">
              <a:latin typeface="Rockwell" panose="02060603020205020403" pitchFamily="18" charset="0"/>
              <a:sym typeface="Rockwell" panose="02060603020205020403" pitchFamily="18" charset="0"/>
            </a:endParaRPr>
          </a:p>
        </p:txBody>
      </p:sp>
      <p:sp>
        <p:nvSpPr>
          <p:cNvPr id="94" name="Text Placeholder 2">
            <a:extLst>
              <a:ext uri="{FF2B5EF4-FFF2-40B4-BE49-F238E27FC236}">
                <a16:creationId xmlns:a16="http://schemas.microsoft.com/office/drawing/2014/main" id="{5A90192B-674E-4CE7-9267-998F23D5E454}"/>
              </a:ext>
            </a:extLst>
          </p:cNvPr>
          <p:cNvSpPr>
            <a:spLocks noGrp="1"/>
          </p:cNvSpPr>
          <p:nvPr>
            <p:custDataLst>
              <p:tags r:id="rId32"/>
            </p:custDataLst>
          </p:nvPr>
        </p:nvSpPr>
        <p:spPr bwMode="auto">
          <a:xfrm>
            <a:off x="10553700" y="3532188"/>
            <a:ext cx="685800" cy="311150"/>
          </a:xfrm>
          <a:prstGeom prst="ellipse">
            <a:avLst/>
          </a:prstGeom>
          <a:solidFill>
            <a:srgbClr val="FF3C4A"/>
          </a:solidFill>
          <a:ln w="9525" algn="ctr">
            <a:solidFill>
              <a:srgbClr val="C30C3E"/>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600" b="1" dirty="0">
                <a:solidFill>
                  <a:schemeClr val="bg1"/>
                </a:solidFill>
                <a:effectLst/>
                <a:latin typeface="Rockwell" panose="02060603020205020403" pitchFamily="18" charset="0"/>
              </a:rPr>
              <a:t>-65%</a:t>
            </a:r>
            <a:endParaRPr lang="fi-FI" sz="1600" b="1" dirty="0">
              <a:solidFill>
                <a:schemeClr val="bg1"/>
              </a:solidFill>
              <a:effectLst>
                <a:outerShdw blurRad="38100" dist="38100" dir="2700000" algn="tl">
                  <a:srgbClr val="000000">
                    <a:alpha val="43137"/>
                  </a:srgbClr>
                </a:outerShdw>
              </a:effectLst>
              <a:latin typeface="Rockwell" panose="02060603020205020403" pitchFamily="18" charset="0"/>
              <a:sym typeface="Gill Sans Nova" panose="020B0602020104020203" pitchFamily="34" charset="0"/>
            </a:endParaRPr>
          </a:p>
        </p:txBody>
      </p:sp>
      <p:sp>
        <p:nvSpPr>
          <p:cNvPr id="459" name="Text Placeholder 2">
            <a:extLst>
              <a:ext uri="{FF2B5EF4-FFF2-40B4-BE49-F238E27FC236}">
                <a16:creationId xmlns:a16="http://schemas.microsoft.com/office/drawing/2014/main" id="{D55FD9D9-9DB7-423D-AFCB-9D4C154EB56A}"/>
              </a:ext>
            </a:extLst>
          </p:cNvPr>
          <p:cNvSpPr>
            <a:spLocks noGrp="1"/>
          </p:cNvSpPr>
          <p:nvPr>
            <p:custDataLst>
              <p:tags r:id="rId33"/>
            </p:custDataLst>
          </p:nvPr>
        </p:nvSpPr>
        <p:spPr bwMode="auto">
          <a:xfrm>
            <a:off x="10229850" y="2878138"/>
            <a:ext cx="685800" cy="311150"/>
          </a:xfrm>
          <a:prstGeom prst="ellipse">
            <a:avLst/>
          </a:prstGeom>
          <a:solidFill>
            <a:srgbClr val="C30C3E"/>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877716F-3FBC-4F45-B21D-1617CCFD783A}" type="datetime'''''-8''''''''''''''0''''''''%'''''">
              <a:rPr lang="fi-FI" altLang="en-US" sz="1600" b="1" smtClean="0">
                <a:solidFill>
                  <a:schemeClr val="bg1"/>
                </a:solidFill>
                <a:effectLst/>
                <a:latin typeface="Rockwell" panose="02060603020205020403" pitchFamily="18" charset="0"/>
              </a:rPr>
              <a:pPr/>
              <a:t>-80%</a:t>
            </a:fld>
            <a:endParaRPr lang="fi-FI" sz="1600" b="1" dirty="0">
              <a:solidFill>
                <a:schemeClr val="bg1"/>
              </a:solidFill>
              <a:latin typeface="Rockwell" panose="02060603020205020403" pitchFamily="18" charset="0"/>
              <a:sym typeface="Gill Sans Nova" panose="020B0602020104020203" pitchFamily="34" charset="0"/>
            </a:endParaRPr>
          </a:p>
        </p:txBody>
      </p:sp>
      <p:sp>
        <p:nvSpPr>
          <p:cNvPr id="198" name="Text Placeholder 2">
            <a:extLst>
              <a:ext uri="{FF2B5EF4-FFF2-40B4-BE49-F238E27FC236}">
                <a16:creationId xmlns:a16="http://schemas.microsoft.com/office/drawing/2014/main" id="{ED4FAD12-C862-B66B-774B-985B877C7765}"/>
              </a:ext>
            </a:extLst>
          </p:cNvPr>
          <p:cNvSpPr>
            <a:spLocks noGrp="1"/>
          </p:cNvSpPr>
          <p:nvPr>
            <p:custDataLst>
              <p:tags r:id="rId34"/>
            </p:custDataLst>
          </p:nvPr>
        </p:nvSpPr>
        <p:spPr bwMode="auto">
          <a:xfrm>
            <a:off x="8788400" y="2173288"/>
            <a:ext cx="685800" cy="311150"/>
          </a:xfrm>
          <a:prstGeom prst="ellipse">
            <a:avLst/>
          </a:prstGeom>
          <a:solidFill>
            <a:srgbClr val="99FF33"/>
          </a:solidFill>
          <a:ln w="9525" algn="ctr">
            <a:solidFill>
              <a:schemeClr val="accent2"/>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A40FF87-10D7-4B75-A97C-4692DE87E0CC}" type="datetime'''-4''2''''''''%'''''''''''''''''''">
              <a:rPr lang="fi-FI" altLang="en-US" sz="1600" b="1" smtClean="0">
                <a:solidFill>
                  <a:schemeClr val="tx2"/>
                </a:solidFill>
                <a:effectLst/>
                <a:latin typeface="Rockwell" panose="02060603020205020403" pitchFamily="18" charset="0"/>
              </a:rPr>
              <a:pPr/>
              <a:t>-42%</a:t>
            </a:fld>
            <a:endParaRPr lang="fi-FI" sz="1600" b="1" dirty="0">
              <a:solidFill>
                <a:schemeClr val="tx2"/>
              </a:solidFill>
              <a:latin typeface="Rockwell" panose="02060603020205020403" pitchFamily="18" charset="0"/>
            </a:endParaRPr>
          </a:p>
        </p:txBody>
      </p:sp>
      <p:sp>
        <p:nvSpPr>
          <p:cNvPr id="61" name="Rectangle 60">
            <a:extLst>
              <a:ext uri="{FF2B5EF4-FFF2-40B4-BE49-F238E27FC236}">
                <a16:creationId xmlns:a16="http://schemas.microsoft.com/office/drawing/2014/main" id="{BEEEC770-F209-4DB0-B3D3-D3830EB7795D}"/>
              </a:ext>
            </a:extLst>
          </p:cNvPr>
          <p:cNvSpPr/>
          <p:nvPr>
            <p:custDataLst>
              <p:tags r:id="rId35"/>
            </p:custDataLst>
          </p:nvPr>
        </p:nvSpPr>
        <p:spPr bwMode="auto">
          <a:xfrm>
            <a:off x="1389063" y="6088063"/>
            <a:ext cx="214313" cy="160338"/>
          </a:xfrm>
          <a:prstGeom prst="rect">
            <a:avLst/>
          </a:prstGeom>
          <a:solidFill>
            <a:srgbClr val="FEF181"/>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6" name="Rectangle 5">
            <a:extLst>
              <a:ext uri="{FF2B5EF4-FFF2-40B4-BE49-F238E27FC236}">
                <a16:creationId xmlns:a16="http://schemas.microsoft.com/office/drawing/2014/main" id="{285ECF92-1E69-413E-B70E-6C085B0B6D72}"/>
              </a:ext>
            </a:extLst>
          </p:cNvPr>
          <p:cNvSpPr/>
          <p:nvPr>
            <p:custDataLst>
              <p:tags r:id="rId36"/>
            </p:custDataLst>
          </p:nvPr>
        </p:nvSpPr>
        <p:spPr bwMode="auto">
          <a:xfrm>
            <a:off x="1389063" y="6311900"/>
            <a:ext cx="214313" cy="160338"/>
          </a:xfrm>
          <a:prstGeom prst="rect">
            <a:avLst/>
          </a:prstGeom>
          <a:solidFill>
            <a:schemeClr val="accent2"/>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3" name="Text Placeholder 2">
            <a:extLst>
              <a:ext uri="{FF2B5EF4-FFF2-40B4-BE49-F238E27FC236}">
                <a16:creationId xmlns:a16="http://schemas.microsoft.com/office/drawing/2014/main" id="{46EA28D7-1F74-40B7-911F-8BE404847B82}"/>
              </a:ext>
            </a:extLst>
          </p:cNvPr>
          <p:cNvSpPr>
            <a:spLocks noGrp="1"/>
          </p:cNvSpPr>
          <p:nvPr>
            <p:custDataLst>
              <p:tags r:id="rId37"/>
            </p:custDataLst>
          </p:nvPr>
        </p:nvSpPr>
        <p:spPr bwMode="auto">
          <a:xfrm>
            <a:off x="1654175" y="6096000"/>
            <a:ext cx="11382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altLang="en-US" sz="1200" dirty="0">
                <a:latin typeface="Rockwell" panose="02060603020205020403" pitchFamily="18" charset="0"/>
                <a:sym typeface="Rockwell" panose="02060603020205020403" pitchFamily="18" charset="0"/>
              </a:rPr>
              <a:t>Kokonaispäästöt</a:t>
            </a:r>
            <a:endParaRPr lang="fi-FI" sz="1200" dirty="0">
              <a:latin typeface="Rockwell" panose="02060603020205020403" pitchFamily="18" charset="0"/>
              <a:sym typeface="Rockwell" panose="02060603020205020403" pitchFamily="18" charset="0"/>
            </a:endParaRPr>
          </a:p>
        </p:txBody>
      </p:sp>
      <p:sp>
        <p:nvSpPr>
          <p:cNvPr id="32" name="Text Placeholder 2">
            <a:extLst>
              <a:ext uri="{FF2B5EF4-FFF2-40B4-BE49-F238E27FC236}">
                <a16:creationId xmlns:a16="http://schemas.microsoft.com/office/drawing/2014/main" id="{2282B0FB-50BA-49AE-8C9E-C743147C30A9}"/>
              </a:ext>
            </a:extLst>
          </p:cNvPr>
          <p:cNvSpPr>
            <a:spLocks noGrp="1"/>
          </p:cNvSpPr>
          <p:nvPr>
            <p:custDataLst>
              <p:tags r:id="rId38"/>
            </p:custDataLst>
          </p:nvPr>
        </p:nvSpPr>
        <p:spPr bwMode="auto">
          <a:xfrm>
            <a:off x="1654175" y="6319838"/>
            <a:ext cx="17668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45B7FC2-F995-496D-BCC3-8438F1591C02}" type="datetime'HIN''''''''KU''-tavoite'''' ''''pä''ästöt''''''''a''''''s''o'">
              <a:rPr lang="fi-FI" altLang="en-US" sz="1200" smtClean="0">
                <a:latin typeface="Rockwell" panose="02060603020205020403" pitchFamily="18" charset="0"/>
                <a:sym typeface="Rockwell" panose="02060603020205020403" pitchFamily="18" charset="0"/>
              </a:rPr>
              <a:pPr/>
              <a:t>HINKU-tavoite päästötaso</a:t>
            </a:fld>
            <a:endParaRPr lang="fi-FI" sz="1200" dirty="0">
              <a:latin typeface="Rockwell" panose="02060603020205020403" pitchFamily="18" charset="0"/>
              <a:sym typeface="Rockwell" panose="02060603020205020403" pitchFamily="18" charset="0"/>
            </a:endParaRPr>
          </a:p>
        </p:txBody>
      </p:sp>
      <p:sp>
        <p:nvSpPr>
          <p:cNvPr id="69" name="TextBox 68">
            <a:extLst>
              <a:ext uri="{FF2B5EF4-FFF2-40B4-BE49-F238E27FC236}">
                <a16:creationId xmlns:a16="http://schemas.microsoft.com/office/drawing/2014/main" id="{C65740CF-C255-47CA-A453-20876482EEDB}"/>
              </a:ext>
            </a:extLst>
          </p:cNvPr>
          <p:cNvSpPr txBox="1"/>
          <p:nvPr/>
        </p:nvSpPr>
        <p:spPr>
          <a:xfrm>
            <a:off x="549796" y="156131"/>
            <a:ext cx="8694538"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kokonaispäästöjen kehitys (2007-2020) &amp; vuoden 2030 HINKU-tavoitetaso</a:t>
            </a:r>
            <a:endParaRPr lang="fi-FI" dirty="0"/>
          </a:p>
        </p:txBody>
      </p:sp>
      <p:grpSp>
        <p:nvGrpSpPr>
          <p:cNvPr id="39" name="Group 38">
            <a:extLst>
              <a:ext uri="{FF2B5EF4-FFF2-40B4-BE49-F238E27FC236}">
                <a16:creationId xmlns:a16="http://schemas.microsoft.com/office/drawing/2014/main" id="{D7C84474-E31C-42D6-964B-2164B5F48DDF}"/>
              </a:ext>
            </a:extLst>
          </p:cNvPr>
          <p:cNvGrpSpPr/>
          <p:nvPr/>
        </p:nvGrpSpPr>
        <p:grpSpPr>
          <a:xfrm>
            <a:off x="11429061" y="220559"/>
            <a:ext cx="320522" cy="414442"/>
            <a:chOff x="8457418" y="107577"/>
            <a:chExt cx="320522" cy="414442"/>
          </a:xfrm>
        </p:grpSpPr>
        <p:sp>
          <p:nvSpPr>
            <p:cNvPr id="40" name="Rectangle: Rounded Corners 39">
              <a:extLst>
                <a:ext uri="{FF2B5EF4-FFF2-40B4-BE49-F238E27FC236}">
                  <a16:creationId xmlns:a16="http://schemas.microsoft.com/office/drawing/2014/main" id="{92B65E5C-9138-47F6-B688-9B29BDBB1DDE}"/>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1" name="Graphic 40" descr="Back with solid fill">
              <a:hlinkClick r:id="rId43" action="ppaction://hlinksldjump"/>
              <a:extLst>
                <a:ext uri="{FF2B5EF4-FFF2-40B4-BE49-F238E27FC236}">
                  <a16:creationId xmlns:a16="http://schemas.microsoft.com/office/drawing/2014/main" id="{1949A808-0A4C-4E7E-8BE7-BCA0B53300EF}"/>
                </a:ext>
              </a:extLst>
            </p:cNvPr>
            <p:cNvPicPr>
              <a:picLocks noChangeAspect="1"/>
            </p:cNvPicPr>
            <p:nvPr/>
          </p:nvPicPr>
          <p:blipFill>
            <a:blip r:embed="rId44" cstate="print">
              <a:extLst>
                <a:ext uri="{28A0092B-C50C-407E-A947-70E740481C1C}">
                  <a14:useLocalDpi xmlns:a14="http://schemas.microsoft.com/office/drawing/2010/main" val="0"/>
                </a:ext>
                <a:ext uri="{96DAC541-7B7A-43D3-8B79-37D633B846F1}">
                  <asvg:svgBlip xmlns:asvg="http://schemas.microsoft.com/office/drawing/2016/SVG/main" r:embed="rId45"/>
                </a:ext>
              </a:extLst>
            </a:blip>
            <a:stretch>
              <a:fillRect/>
            </a:stretch>
          </p:blipFill>
          <p:spPr>
            <a:xfrm>
              <a:off x="8463521" y="152400"/>
              <a:ext cx="314419" cy="313241"/>
            </a:xfrm>
            <a:prstGeom prst="rect">
              <a:avLst/>
            </a:prstGeom>
          </p:spPr>
        </p:pic>
      </p:grpSp>
      <p:grpSp>
        <p:nvGrpSpPr>
          <p:cNvPr id="3" name="Group 2">
            <a:extLst>
              <a:ext uri="{FF2B5EF4-FFF2-40B4-BE49-F238E27FC236}">
                <a16:creationId xmlns:a16="http://schemas.microsoft.com/office/drawing/2014/main" id="{67CEA8F6-DEF0-CEAC-5A70-99F3F5A59074}"/>
              </a:ext>
            </a:extLst>
          </p:cNvPr>
          <p:cNvGrpSpPr/>
          <p:nvPr/>
        </p:nvGrpSpPr>
        <p:grpSpPr>
          <a:xfrm>
            <a:off x="4678106" y="5847614"/>
            <a:ext cx="2281784" cy="826971"/>
            <a:chOff x="5756216" y="6089649"/>
            <a:chExt cx="2034147" cy="826971"/>
          </a:xfrm>
        </p:grpSpPr>
        <p:sp>
          <p:nvSpPr>
            <p:cNvPr id="59" name="Rectangle: Rounded Corners 58">
              <a:extLst>
                <a:ext uri="{FF2B5EF4-FFF2-40B4-BE49-F238E27FC236}">
                  <a16:creationId xmlns:a16="http://schemas.microsoft.com/office/drawing/2014/main" id="{0FBEAACE-4F4F-8CB3-44FB-03C365DC55CF}"/>
                </a:ext>
              </a:extLst>
            </p:cNvPr>
            <p:cNvSpPr/>
            <p:nvPr/>
          </p:nvSpPr>
          <p:spPr>
            <a:xfrm>
              <a:off x="5756216" y="6089649"/>
              <a:ext cx="2034147" cy="824597"/>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3200" dirty="0"/>
            </a:p>
          </p:txBody>
        </p:sp>
        <p:sp>
          <p:nvSpPr>
            <p:cNvPr id="60" name="TextBox 59">
              <a:extLst>
                <a:ext uri="{FF2B5EF4-FFF2-40B4-BE49-F238E27FC236}">
                  <a16:creationId xmlns:a16="http://schemas.microsoft.com/office/drawing/2014/main" id="{3208CBE1-47E0-973B-A3A2-2A21AE4B7C02}"/>
                </a:ext>
              </a:extLst>
            </p:cNvPr>
            <p:cNvSpPr txBox="1"/>
            <p:nvPr/>
          </p:nvSpPr>
          <p:spPr>
            <a:xfrm>
              <a:off x="5795462" y="6093061"/>
              <a:ext cx="1994901" cy="823559"/>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1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2007-2020 </a:t>
              </a:r>
              <a:r>
                <a:rPr lang="fi-FI" sz="1100"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(saavutettu)</a:t>
              </a:r>
            </a:p>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-42 % khk-päästövähennys</a:t>
              </a:r>
            </a:p>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[+38 % alkuperäisestä vajaana]</a:t>
              </a:r>
            </a:p>
          </p:txBody>
        </p:sp>
      </p:grpSp>
      <p:grpSp>
        <p:nvGrpSpPr>
          <p:cNvPr id="62" name="Group 61">
            <a:extLst>
              <a:ext uri="{FF2B5EF4-FFF2-40B4-BE49-F238E27FC236}">
                <a16:creationId xmlns:a16="http://schemas.microsoft.com/office/drawing/2014/main" id="{CD28EEC0-5965-E409-5ACF-9F62597D9824}"/>
              </a:ext>
            </a:extLst>
          </p:cNvPr>
          <p:cNvGrpSpPr/>
          <p:nvPr/>
        </p:nvGrpSpPr>
        <p:grpSpPr>
          <a:xfrm>
            <a:off x="7316281" y="6008313"/>
            <a:ext cx="3715761" cy="1080885"/>
            <a:chOff x="5756216" y="6089650"/>
            <a:chExt cx="2034147" cy="1080885"/>
          </a:xfrm>
        </p:grpSpPr>
        <p:sp>
          <p:nvSpPr>
            <p:cNvPr id="63" name="Rectangle: Rounded Corners 62">
              <a:extLst>
                <a:ext uri="{FF2B5EF4-FFF2-40B4-BE49-F238E27FC236}">
                  <a16:creationId xmlns:a16="http://schemas.microsoft.com/office/drawing/2014/main" id="{13A6CF2C-18DB-96F4-1CD5-D70FE697BB95}"/>
                </a:ext>
              </a:extLst>
            </p:cNvPr>
            <p:cNvSpPr/>
            <p:nvPr/>
          </p:nvSpPr>
          <p:spPr>
            <a:xfrm>
              <a:off x="5756216" y="6089650"/>
              <a:ext cx="2034147" cy="571764"/>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3200" dirty="0"/>
            </a:p>
          </p:txBody>
        </p:sp>
        <p:sp>
          <p:nvSpPr>
            <p:cNvPr id="64" name="TextBox 63">
              <a:extLst>
                <a:ext uri="{FF2B5EF4-FFF2-40B4-BE49-F238E27FC236}">
                  <a16:creationId xmlns:a16="http://schemas.microsoft.com/office/drawing/2014/main" id="{2D3351D0-27A4-5E60-01DF-AB71E031E0D7}"/>
                </a:ext>
              </a:extLst>
            </p:cNvPr>
            <p:cNvSpPr txBox="1"/>
            <p:nvPr/>
          </p:nvSpPr>
          <p:spPr>
            <a:xfrm>
              <a:off x="5795462" y="6093061"/>
              <a:ext cx="1994901" cy="107747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v.2007  v.2030 </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[-80 % khk-päästövähennys] </a:t>
              </a: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v.2020  v.2030 </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[-65 % khk-päästövähennys] </a:t>
              </a:r>
            </a:p>
          </p:txBody>
        </p:sp>
      </p:grpSp>
    </p:spTree>
    <p:extLst>
      <p:ext uri="{BB962C8B-B14F-4D97-AF65-F5344CB8AC3E}">
        <p14:creationId xmlns:p14="http://schemas.microsoft.com/office/powerpoint/2010/main" val="421099749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119117B5-E654-48E5-958C-0B66905329F4}"/>
              </a:ext>
            </a:extLst>
          </p:cNvPr>
          <p:cNvGraphicFramePr>
            <a:graphicFrameLocks noChangeAspect="1"/>
          </p:cNvGraphicFramePr>
          <p:nvPr>
            <p:custDataLst>
              <p:tags r:id="rId1"/>
            </p:custDataLst>
            <p:extLst>
              <p:ext uri="{D42A27DB-BD31-4B8C-83A1-F6EECF244321}">
                <p14:modId xmlns:p14="http://schemas.microsoft.com/office/powerpoint/2010/main" val="17199740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129" imgH="129" progId="TCLayout.ActiveDocument.1">
                  <p:embed/>
                </p:oleObj>
              </mc:Choice>
              <mc:Fallback>
                <p:oleObj name="think-cell Slide" r:id="rId39" imgW="129" imgH="129" progId="TCLayout.ActiveDocument.1">
                  <p:embed/>
                  <p:pic>
                    <p:nvPicPr>
                      <p:cNvPr id="13" name="Object 12" hidden="1">
                        <a:extLst>
                          <a:ext uri="{FF2B5EF4-FFF2-40B4-BE49-F238E27FC236}">
                            <a16:creationId xmlns:a16="http://schemas.microsoft.com/office/drawing/2014/main" id="{119117B5-E654-48E5-958C-0B66905329F4}"/>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1337" name="Rectangle 1336">
            <a:extLst>
              <a:ext uri="{FF2B5EF4-FFF2-40B4-BE49-F238E27FC236}">
                <a16:creationId xmlns:a16="http://schemas.microsoft.com/office/drawing/2014/main" id="{0421E9D6-8B3B-4BCD-77E5-079D0BC836BA}"/>
              </a:ext>
            </a:extLst>
          </p:cNvPr>
          <p:cNvSpPr/>
          <p:nvPr/>
        </p:nvSpPr>
        <p:spPr>
          <a:xfrm>
            <a:off x="9875044" y="2332832"/>
            <a:ext cx="1708149" cy="284321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graphicFrame>
        <p:nvGraphicFramePr>
          <p:cNvPr id="1574" name="Chart 1573">
            <a:extLst>
              <a:ext uri="{FF2B5EF4-FFF2-40B4-BE49-F238E27FC236}">
                <a16:creationId xmlns:a16="http://schemas.microsoft.com/office/drawing/2014/main" id="{45F66664-14AE-7C52-B29B-13886BB328F4}"/>
              </a:ext>
            </a:extLst>
          </p:cNvPr>
          <p:cNvGraphicFramePr/>
          <p:nvPr>
            <p:custDataLst>
              <p:tags r:id="rId2"/>
            </p:custDataLst>
            <p:extLst>
              <p:ext uri="{D42A27DB-BD31-4B8C-83A1-F6EECF244321}">
                <p14:modId xmlns:p14="http://schemas.microsoft.com/office/powerpoint/2010/main" val="426021020"/>
              </p:ext>
            </p:extLst>
          </p:nvPr>
        </p:nvGraphicFramePr>
        <p:xfrm>
          <a:off x="269875" y="1114425"/>
          <a:ext cx="9126538" cy="5356225"/>
        </p:xfrm>
        <a:graphic>
          <a:graphicData uri="http://schemas.openxmlformats.org/drawingml/2006/chart">
            <c:chart xmlns:c="http://schemas.openxmlformats.org/drawingml/2006/chart" xmlns:r="http://schemas.openxmlformats.org/officeDocument/2006/relationships" r:id="rId41"/>
          </a:graphicData>
        </a:graphic>
      </p:graphicFrame>
      <p:sp>
        <p:nvSpPr>
          <p:cNvPr id="196" name="Text Placeholder 2">
            <a:extLst>
              <a:ext uri="{FF2B5EF4-FFF2-40B4-BE49-F238E27FC236}">
                <a16:creationId xmlns:a16="http://schemas.microsoft.com/office/drawing/2014/main" id="{F9D96371-16D2-4591-895D-A2E3F43A11B5}"/>
              </a:ext>
            </a:extLst>
          </p:cNvPr>
          <p:cNvSpPr>
            <a:spLocks noGrp="1"/>
          </p:cNvSpPr>
          <p:nvPr>
            <p:custDataLst>
              <p:tags r:id="rId3"/>
            </p:custDataLst>
          </p:nvPr>
        </p:nvSpPr>
        <p:spPr bwMode="auto">
          <a:xfrm>
            <a:off x="454025" y="820738"/>
            <a:ext cx="6778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400" b="1" dirty="0">
                <a:solidFill>
                  <a:schemeClr val="tx2"/>
                </a:solidFill>
                <a:latin typeface="Rockwell" panose="02060603020205020403" pitchFamily="18" charset="0"/>
                <a:sym typeface="Rockwell" panose="02060603020205020403" pitchFamily="18" charset="0"/>
              </a:rPr>
              <a:t>kt CO</a:t>
            </a:r>
            <a:r>
              <a:rPr lang="fi-FI" altLang="en-US" sz="1400" b="1" baseline="-25000" dirty="0">
                <a:solidFill>
                  <a:schemeClr val="tx2"/>
                </a:solidFill>
                <a:latin typeface="Rockwell" panose="02060603020205020403" pitchFamily="18" charset="0"/>
                <a:sym typeface="Rockwell" panose="02060603020205020403" pitchFamily="18" charset="0"/>
              </a:rPr>
              <a:t>2</a:t>
            </a:r>
            <a:r>
              <a:rPr lang="fi-FI" altLang="en-US" sz="1400" b="1" dirty="0">
                <a:solidFill>
                  <a:schemeClr val="tx2"/>
                </a:solidFill>
                <a:latin typeface="Rockwell" panose="02060603020205020403" pitchFamily="18" charset="0"/>
                <a:sym typeface="Rockwell" panose="02060603020205020403" pitchFamily="18" charset="0"/>
              </a:rPr>
              <a:t>e</a:t>
            </a:r>
            <a:endParaRPr lang="fi-FI" sz="1400" b="1" dirty="0">
              <a:solidFill>
                <a:schemeClr val="tx2"/>
              </a:solidFill>
              <a:latin typeface="Rockwell" panose="02060603020205020403" pitchFamily="18" charset="0"/>
              <a:sym typeface="Rockwell" panose="02060603020205020403" pitchFamily="18" charset="0"/>
            </a:endParaRPr>
          </a:p>
        </p:txBody>
      </p:sp>
      <p:sp>
        <p:nvSpPr>
          <p:cNvPr id="370" name="Rectangle 369">
            <a:extLst>
              <a:ext uri="{FF2B5EF4-FFF2-40B4-BE49-F238E27FC236}">
                <a16:creationId xmlns:a16="http://schemas.microsoft.com/office/drawing/2014/main" id="{804FBACA-4C0C-42DB-B7BD-23CCEF99CA28}"/>
              </a:ext>
            </a:extLst>
          </p:cNvPr>
          <p:cNvSpPr/>
          <p:nvPr>
            <p:custDataLst>
              <p:tags r:id="rId4"/>
            </p:custDataLst>
          </p:nvPr>
        </p:nvSpPr>
        <p:spPr bwMode="auto">
          <a:xfrm>
            <a:off x="9893300" y="2333625"/>
            <a:ext cx="1708150" cy="2843213"/>
          </a:xfrm>
          <a:prstGeom prst="rect">
            <a:avLst/>
          </a:prstGeom>
          <a:noFill/>
          <a:ln w="19050" cap="flat" cmpd="sng" algn="ctr">
            <a:solidFill>
              <a:schemeClr val="tx2"/>
            </a:solidFill>
            <a:prstDash val="solid"/>
            <a:miter lim="800000"/>
            <a:headEnd type="none" w="med" len="med"/>
            <a:tailEnd type="none" w="med" len="med"/>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35" name="Straight Connector 34">
            <a:extLst>
              <a:ext uri="{FF2B5EF4-FFF2-40B4-BE49-F238E27FC236}">
                <a16:creationId xmlns:a16="http://schemas.microsoft.com/office/drawing/2014/main" id="{AC2A3620-A196-4204-B3CD-46B01BE2E22E}"/>
              </a:ext>
            </a:extLst>
          </p:cNvPr>
          <p:cNvCxnSpPr/>
          <p:nvPr>
            <p:custDataLst>
              <p:tags r:id="rId5"/>
            </p:custDataLst>
          </p:nvPr>
        </p:nvCxnSpPr>
        <p:spPr bwMode="gray">
          <a:xfrm>
            <a:off x="9966325" y="2897188"/>
            <a:ext cx="311150" cy="0"/>
          </a:xfrm>
          <a:prstGeom prst="line">
            <a:avLst/>
          </a:prstGeom>
          <a:ln w="38100" cap="rnd" cmpd="sng" algn="ctr">
            <a:solidFill>
              <a:srgbClr val="FF3A1E"/>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EAF76126-EF1D-413F-9DE7-CF16FEB60E4F}"/>
              </a:ext>
            </a:extLst>
          </p:cNvPr>
          <p:cNvCxnSpPr/>
          <p:nvPr>
            <p:custDataLst>
              <p:tags r:id="rId6"/>
            </p:custDataLst>
          </p:nvPr>
        </p:nvCxnSpPr>
        <p:spPr bwMode="gray">
          <a:xfrm>
            <a:off x="9961563" y="4826000"/>
            <a:ext cx="320675" cy="0"/>
          </a:xfrm>
          <a:prstGeom prst="line">
            <a:avLst/>
          </a:prstGeom>
          <a:ln w="28575" cap="rnd" cmpd="sng" algn="ctr">
            <a:solidFill>
              <a:schemeClr val="accent3"/>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4B076A8E-66C3-41CF-B40E-9E5F39194889}"/>
              </a:ext>
            </a:extLst>
          </p:cNvPr>
          <p:cNvCxnSpPr/>
          <p:nvPr>
            <p:custDataLst>
              <p:tags r:id="rId7"/>
            </p:custDataLst>
          </p:nvPr>
        </p:nvCxnSpPr>
        <p:spPr bwMode="gray">
          <a:xfrm>
            <a:off x="9961563" y="3111500"/>
            <a:ext cx="320675" cy="0"/>
          </a:xfrm>
          <a:prstGeom prst="line">
            <a:avLst/>
          </a:prstGeom>
          <a:ln w="28575" cap="rnd" cmpd="sng" algn="ctr">
            <a:solidFill>
              <a:srgbClr val="256AFA"/>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71D71ADA-C508-4882-BCC9-5B376EC5CFA1}"/>
              </a:ext>
            </a:extLst>
          </p:cNvPr>
          <p:cNvCxnSpPr/>
          <p:nvPr>
            <p:custDataLst>
              <p:tags r:id="rId8"/>
            </p:custDataLst>
          </p:nvPr>
        </p:nvCxnSpPr>
        <p:spPr bwMode="gray">
          <a:xfrm>
            <a:off x="9966325" y="2468563"/>
            <a:ext cx="311150" cy="0"/>
          </a:xfrm>
          <a:prstGeom prst="line">
            <a:avLst/>
          </a:prstGeom>
          <a:ln w="38100" cap="rnd" cmpd="sng" algn="ctr">
            <a:solidFill>
              <a:srgbClr val="C30C3E"/>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67930F7F-E1F9-422E-8329-EAF31D141767}"/>
              </a:ext>
            </a:extLst>
          </p:cNvPr>
          <p:cNvCxnSpPr/>
          <p:nvPr>
            <p:custDataLst>
              <p:tags r:id="rId9"/>
            </p:custDataLst>
          </p:nvPr>
        </p:nvCxnSpPr>
        <p:spPr bwMode="gray">
          <a:xfrm>
            <a:off x="9966325" y="3325813"/>
            <a:ext cx="311150" cy="0"/>
          </a:xfrm>
          <a:prstGeom prst="line">
            <a:avLst/>
          </a:prstGeom>
          <a:ln w="38100" cap="rnd" cmpd="sng" algn="ctr">
            <a:solidFill>
              <a:srgbClr val="EBFD0B"/>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C5AE3CC9-5206-4F69-8BB0-8FDA5404C2A9}"/>
              </a:ext>
            </a:extLst>
          </p:cNvPr>
          <p:cNvCxnSpPr/>
          <p:nvPr>
            <p:custDataLst>
              <p:tags r:id="rId10"/>
            </p:custDataLst>
          </p:nvPr>
        </p:nvCxnSpPr>
        <p:spPr bwMode="gray">
          <a:xfrm>
            <a:off x="9961563" y="4611688"/>
            <a:ext cx="320675" cy="0"/>
          </a:xfrm>
          <a:prstGeom prst="line">
            <a:avLst/>
          </a:prstGeom>
          <a:ln w="28575" cap="rnd" cmpd="sng" algn="ctr">
            <a:solidFill>
              <a:srgbClr val="A851D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86A06DF4-7CDF-4FD6-AD08-8FE1CBE12349}"/>
              </a:ext>
            </a:extLst>
          </p:cNvPr>
          <p:cNvCxnSpPr/>
          <p:nvPr>
            <p:custDataLst>
              <p:tags r:id="rId11"/>
            </p:custDataLst>
          </p:nvPr>
        </p:nvCxnSpPr>
        <p:spPr bwMode="gray">
          <a:xfrm>
            <a:off x="9961563" y="3540125"/>
            <a:ext cx="320675" cy="0"/>
          </a:xfrm>
          <a:prstGeom prst="line">
            <a:avLst/>
          </a:prstGeom>
          <a:ln w="28575" cap="rnd" cmpd="sng" algn="ctr">
            <a:solidFill>
              <a:srgbClr val="AE8B13"/>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49A12B68-4701-4D27-B905-449638B35EA8}"/>
              </a:ext>
            </a:extLst>
          </p:cNvPr>
          <p:cNvCxnSpPr/>
          <p:nvPr>
            <p:custDataLst>
              <p:tags r:id="rId12"/>
            </p:custDataLst>
          </p:nvPr>
        </p:nvCxnSpPr>
        <p:spPr bwMode="gray">
          <a:xfrm>
            <a:off x="9961563" y="3754438"/>
            <a:ext cx="320675" cy="0"/>
          </a:xfrm>
          <a:prstGeom prst="line">
            <a:avLst/>
          </a:prstGeom>
          <a:ln w="28575" cap="rnd" cmpd="sng" algn="ctr">
            <a:solidFill>
              <a:srgbClr val="85FF8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8EE1A28C-CDEB-42B9-9629-ADC4FF7F2E18}"/>
              </a:ext>
            </a:extLst>
          </p:cNvPr>
          <p:cNvCxnSpPr/>
          <p:nvPr>
            <p:custDataLst>
              <p:tags r:id="rId13"/>
            </p:custDataLst>
          </p:nvPr>
        </p:nvCxnSpPr>
        <p:spPr bwMode="gray">
          <a:xfrm>
            <a:off x="9966325" y="2682875"/>
            <a:ext cx="311150" cy="0"/>
          </a:xfrm>
          <a:prstGeom prst="line">
            <a:avLst/>
          </a:prstGeom>
          <a:ln w="38100" cap="rnd" cmpd="sng" algn="ctr">
            <a:solidFill>
              <a:srgbClr val="AF010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8384046D-04BA-45F8-BE2B-5625B532768D}"/>
              </a:ext>
            </a:extLst>
          </p:cNvPr>
          <p:cNvCxnSpPr/>
          <p:nvPr>
            <p:custDataLst>
              <p:tags r:id="rId14"/>
            </p:custDataLst>
          </p:nvPr>
        </p:nvCxnSpPr>
        <p:spPr bwMode="gray">
          <a:xfrm>
            <a:off x="9961563" y="3968750"/>
            <a:ext cx="320675" cy="0"/>
          </a:xfrm>
          <a:prstGeom prst="line">
            <a:avLst/>
          </a:prstGeom>
          <a:ln w="28575" cap="rnd" cmpd="sng" algn="ctr">
            <a:solidFill>
              <a:srgbClr val="309A07"/>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8C086311-8E1C-4E45-AC1C-54474A3DA241}"/>
              </a:ext>
            </a:extLst>
          </p:cNvPr>
          <p:cNvCxnSpPr/>
          <p:nvPr>
            <p:custDataLst>
              <p:tags r:id="rId15"/>
            </p:custDataLst>
          </p:nvPr>
        </p:nvCxnSpPr>
        <p:spPr bwMode="gray">
          <a:xfrm>
            <a:off x="9961563" y="5040313"/>
            <a:ext cx="320675" cy="0"/>
          </a:xfrm>
          <a:prstGeom prst="line">
            <a:avLst/>
          </a:prstGeom>
          <a:ln w="28575" cap="rnd" cmpd="sng" algn="ctr">
            <a:solidFill>
              <a:srgbClr val="F49C4D"/>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EDA7E916-B7CB-4287-8A60-1DC0DDDAB2CC}"/>
              </a:ext>
            </a:extLst>
          </p:cNvPr>
          <p:cNvCxnSpPr/>
          <p:nvPr>
            <p:custDataLst>
              <p:tags r:id="rId16"/>
            </p:custDataLst>
          </p:nvPr>
        </p:nvCxnSpPr>
        <p:spPr bwMode="gray">
          <a:xfrm>
            <a:off x="9961563" y="4183063"/>
            <a:ext cx="320675" cy="0"/>
          </a:xfrm>
          <a:prstGeom prst="line">
            <a:avLst/>
          </a:prstGeom>
          <a:ln w="28575" cap="rnd" cmpd="sng" algn="ctr">
            <a:solidFill>
              <a:srgbClr val="FEA5E8"/>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D84A0F1A-AABE-4B5D-9B85-F87A55700307}"/>
              </a:ext>
            </a:extLst>
          </p:cNvPr>
          <p:cNvCxnSpPr/>
          <p:nvPr>
            <p:custDataLst>
              <p:tags r:id="rId17"/>
            </p:custDataLst>
          </p:nvPr>
        </p:nvCxnSpPr>
        <p:spPr bwMode="gray">
          <a:xfrm>
            <a:off x="9956800" y="4397375"/>
            <a:ext cx="330200" cy="0"/>
          </a:xfrm>
          <a:prstGeom prst="line">
            <a:avLst/>
          </a:prstGeom>
          <a:ln w="19050" cap="rnd"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22" name="Diamond 221">
            <a:extLst>
              <a:ext uri="{FF2B5EF4-FFF2-40B4-BE49-F238E27FC236}">
                <a16:creationId xmlns:a16="http://schemas.microsoft.com/office/drawing/2014/main" id="{6681C32D-9D05-4059-A2B6-5AE3C80BF3CD}"/>
              </a:ext>
            </a:extLst>
          </p:cNvPr>
          <p:cNvSpPr/>
          <p:nvPr>
            <p:custDataLst>
              <p:tags r:id="rId18"/>
            </p:custDataLst>
          </p:nvPr>
        </p:nvSpPr>
        <p:spPr bwMode="auto">
          <a:xfrm>
            <a:off x="10045700" y="2392363"/>
            <a:ext cx="152400" cy="152400"/>
          </a:xfrm>
          <a:prstGeom prst="diamond">
            <a:avLst/>
          </a:prstGeom>
          <a:solidFill>
            <a:srgbClr val="FFFFFF"/>
          </a:solidFill>
          <a:ln w="9525" cap="flat" cmpd="sng" algn="ctr">
            <a:solidFill>
              <a:srgbClr val="C30C3E"/>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49" name="Isosceles Triangle 148">
            <a:extLst>
              <a:ext uri="{FF2B5EF4-FFF2-40B4-BE49-F238E27FC236}">
                <a16:creationId xmlns:a16="http://schemas.microsoft.com/office/drawing/2014/main" id="{FCC73CDA-6622-42D7-918C-6AF2BD63F862}"/>
              </a:ext>
            </a:extLst>
          </p:cNvPr>
          <p:cNvSpPr/>
          <p:nvPr>
            <p:custDataLst>
              <p:tags r:id="rId19"/>
            </p:custDataLst>
          </p:nvPr>
        </p:nvSpPr>
        <p:spPr bwMode="auto">
          <a:xfrm>
            <a:off x="10045700" y="2606675"/>
            <a:ext cx="152400" cy="152400"/>
          </a:xfrm>
          <a:prstGeom prst="triangle">
            <a:avLst/>
          </a:prstGeom>
          <a:solidFill>
            <a:srgbClr val="FFFFFF"/>
          </a:solidFill>
          <a:ln w="9525" cap="flat" cmpd="sng" algn="ctr">
            <a:solidFill>
              <a:srgbClr val="AF010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60" name="Oval 159">
            <a:extLst>
              <a:ext uri="{FF2B5EF4-FFF2-40B4-BE49-F238E27FC236}">
                <a16:creationId xmlns:a16="http://schemas.microsoft.com/office/drawing/2014/main" id="{B4B6BDC7-A15F-4FA2-3754-EB85BC686ADD}"/>
              </a:ext>
            </a:extLst>
          </p:cNvPr>
          <p:cNvSpPr/>
          <p:nvPr>
            <p:custDataLst>
              <p:tags r:id="rId20"/>
            </p:custDataLst>
          </p:nvPr>
        </p:nvSpPr>
        <p:spPr bwMode="auto">
          <a:xfrm>
            <a:off x="10045700" y="2820988"/>
            <a:ext cx="152400" cy="152400"/>
          </a:xfrm>
          <a:prstGeom prst="ellipse">
            <a:avLst/>
          </a:prstGeom>
          <a:solidFill>
            <a:srgbClr val="FFFFFF"/>
          </a:solidFill>
          <a:ln w="9525" cap="flat" cmpd="sng" algn="ctr">
            <a:solidFill>
              <a:srgbClr val="FF0000"/>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347" name="Rectangle 1346">
            <a:extLst>
              <a:ext uri="{FF2B5EF4-FFF2-40B4-BE49-F238E27FC236}">
                <a16:creationId xmlns:a16="http://schemas.microsoft.com/office/drawing/2014/main" id="{49083531-DBF9-91E2-29E1-F7D2E02E2D2B}"/>
              </a:ext>
            </a:extLst>
          </p:cNvPr>
          <p:cNvSpPr/>
          <p:nvPr>
            <p:custDataLst>
              <p:tags r:id="rId21"/>
            </p:custDataLst>
          </p:nvPr>
        </p:nvSpPr>
        <p:spPr bwMode="auto">
          <a:xfrm>
            <a:off x="10077450" y="3281363"/>
            <a:ext cx="88900" cy="88900"/>
          </a:xfrm>
          <a:prstGeom prst="rect">
            <a:avLst/>
          </a:prstGeom>
          <a:solidFill>
            <a:srgbClr val="000000"/>
          </a:solidFill>
          <a:ln w="9525" cap="flat" cmpd="sng" algn="ctr">
            <a:solidFill>
              <a:srgbClr val="000000"/>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354" name="Diamond 1353">
            <a:extLst>
              <a:ext uri="{FF2B5EF4-FFF2-40B4-BE49-F238E27FC236}">
                <a16:creationId xmlns:a16="http://schemas.microsoft.com/office/drawing/2014/main" id="{610DF654-2AE0-FF41-E0DA-D11858FEA118}"/>
              </a:ext>
            </a:extLst>
          </p:cNvPr>
          <p:cNvSpPr/>
          <p:nvPr>
            <p:custDataLst>
              <p:tags r:id="rId22"/>
            </p:custDataLst>
          </p:nvPr>
        </p:nvSpPr>
        <p:spPr bwMode="auto">
          <a:xfrm>
            <a:off x="10077450" y="3067050"/>
            <a:ext cx="88900" cy="88900"/>
          </a:xfrm>
          <a:prstGeom prst="diamond">
            <a:avLst/>
          </a:prstGeom>
          <a:solidFill>
            <a:srgbClr val="256AFA"/>
          </a:solidFill>
          <a:ln w="9525" cap="flat" cmpd="sng" algn="ctr">
            <a:solidFill>
              <a:srgbClr val="256AFA"/>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342" name="Isosceles Triangle 1341">
            <a:extLst>
              <a:ext uri="{FF2B5EF4-FFF2-40B4-BE49-F238E27FC236}">
                <a16:creationId xmlns:a16="http://schemas.microsoft.com/office/drawing/2014/main" id="{410659F0-5DB7-9732-8CE1-6E9231DF52EA}"/>
              </a:ext>
            </a:extLst>
          </p:cNvPr>
          <p:cNvSpPr/>
          <p:nvPr>
            <p:custDataLst>
              <p:tags r:id="rId23"/>
            </p:custDataLst>
          </p:nvPr>
        </p:nvSpPr>
        <p:spPr bwMode="auto">
          <a:xfrm>
            <a:off x="10077450" y="3709988"/>
            <a:ext cx="88900" cy="88900"/>
          </a:xfrm>
          <a:prstGeom prst="triangle">
            <a:avLst/>
          </a:prstGeom>
          <a:solidFill>
            <a:schemeClr val="tx2"/>
          </a:solidFill>
          <a:ln w="9525"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822" name="Diamond 821">
            <a:extLst>
              <a:ext uri="{FF2B5EF4-FFF2-40B4-BE49-F238E27FC236}">
                <a16:creationId xmlns:a16="http://schemas.microsoft.com/office/drawing/2014/main" id="{1F1A72E8-D90E-4558-AE6E-4BD9247118A6}"/>
              </a:ext>
            </a:extLst>
          </p:cNvPr>
          <p:cNvSpPr/>
          <p:nvPr>
            <p:custDataLst>
              <p:tags r:id="rId24"/>
            </p:custDataLst>
          </p:nvPr>
        </p:nvSpPr>
        <p:spPr bwMode="auto">
          <a:xfrm>
            <a:off x="10077450" y="3924300"/>
            <a:ext cx="88900" cy="88900"/>
          </a:xfrm>
          <a:prstGeom prst="diamond">
            <a:avLst/>
          </a:prstGeom>
          <a:solidFill>
            <a:srgbClr val="309A07"/>
          </a:solidFill>
          <a:ln w="9525" cap="flat" cmpd="sng" algn="ctr">
            <a:solidFill>
              <a:srgbClr val="309A07"/>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833" name="Text Placeholder 2">
            <a:extLst>
              <a:ext uri="{FF2B5EF4-FFF2-40B4-BE49-F238E27FC236}">
                <a16:creationId xmlns:a16="http://schemas.microsoft.com/office/drawing/2014/main" id="{9F37E039-9778-4519-A00A-E6B67D8C3496}"/>
              </a:ext>
            </a:extLst>
          </p:cNvPr>
          <p:cNvSpPr>
            <a:spLocks noGrp="1"/>
          </p:cNvSpPr>
          <p:nvPr>
            <p:custDataLst>
              <p:tags r:id="rId25"/>
            </p:custDataLst>
          </p:nvPr>
        </p:nvSpPr>
        <p:spPr bwMode="auto">
          <a:xfrm>
            <a:off x="10347325" y="2406650"/>
            <a:ext cx="76358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92ACC93-E878-4ACE-85BB-D04D97814C46}" type="datetime'Ti''''el''i''i''''''''''''ken''''''n''e'''''''''''''''''''''''">
              <a:rPr lang="fi-FI" altLang="en-US" sz="1050" b="1" smtClean="0">
                <a:solidFill>
                  <a:srgbClr val="000000"/>
                </a:solidFill>
                <a:latin typeface="Rockwell" panose="02060603020205020403" pitchFamily="18" charset="0"/>
                <a:sym typeface="Rockwell" panose="02060603020205020403" pitchFamily="18" charset="0"/>
              </a:rPr>
              <a:pPr/>
              <a:t>Tieliikenne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 name="Text Placeholder 2">
            <a:extLst>
              <a:ext uri="{FF2B5EF4-FFF2-40B4-BE49-F238E27FC236}">
                <a16:creationId xmlns:a16="http://schemas.microsoft.com/office/drawing/2014/main" id="{D44FE736-2682-44A1-84CB-98874BEB5E51}"/>
              </a:ext>
            </a:extLst>
          </p:cNvPr>
          <p:cNvSpPr>
            <a:spLocks noGrp="1"/>
          </p:cNvSpPr>
          <p:nvPr>
            <p:custDataLst>
              <p:tags r:id="rId26"/>
            </p:custDataLst>
          </p:nvPr>
        </p:nvSpPr>
        <p:spPr bwMode="auto">
          <a:xfrm>
            <a:off x="10347325" y="2620963"/>
            <a:ext cx="84613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DE19848-F44C-48ED-B307-17BEE46FDF2B}" type="datetime'''''''Ka''''''u''''''''''''''k''''''o''''lä''''m''''p''''ö'''">
              <a:rPr lang="fi-FI" altLang="en-US" sz="1050" b="1" smtClean="0">
                <a:solidFill>
                  <a:srgbClr val="000000"/>
                </a:solidFill>
                <a:latin typeface="Rockwell" panose="02060603020205020403" pitchFamily="18" charset="0"/>
                <a:sym typeface="Rockwell" panose="02060603020205020403" pitchFamily="18" charset="0"/>
              </a:rPr>
              <a:pPr/>
              <a:t>Kaukolämpö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0" name="Text Placeholder 2">
            <a:extLst>
              <a:ext uri="{FF2B5EF4-FFF2-40B4-BE49-F238E27FC236}">
                <a16:creationId xmlns:a16="http://schemas.microsoft.com/office/drawing/2014/main" id="{10C9C49C-6B13-46C9-9AF6-BA59644FA1B4}"/>
              </a:ext>
            </a:extLst>
          </p:cNvPr>
          <p:cNvSpPr>
            <a:spLocks noGrp="1"/>
          </p:cNvSpPr>
          <p:nvPr>
            <p:custDataLst>
              <p:tags r:id="rId27"/>
            </p:custDataLst>
          </p:nvPr>
        </p:nvSpPr>
        <p:spPr bwMode="auto">
          <a:xfrm>
            <a:off x="10347325" y="4549775"/>
            <a:ext cx="9715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5E96F2D-268A-4E62-8BC5-256058734F48}" type="datetime'M''''''''''''''u''''u'' ''''lämm''it''''''''y''''''s'''''''">
              <a:rPr lang="fi-FI" altLang="en-US" sz="1050" b="1" smtClean="0">
                <a:solidFill>
                  <a:srgbClr val="000000"/>
                </a:solidFill>
                <a:latin typeface="Rockwell" panose="02060603020205020403" pitchFamily="18" charset="0"/>
                <a:sym typeface="Rockwell" panose="02060603020205020403" pitchFamily="18" charset="0"/>
              </a:rPr>
              <a:pPr/>
              <a:t>Muu 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6" name="Text Placeholder 2">
            <a:extLst>
              <a:ext uri="{FF2B5EF4-FFF2-40B4-BE49-F238E27FC236}">
                <a16:creationId xmlns:a16="http://schemas.microsoft.com/office/drawing/2014/main" id="{D8EA50A2-3863-4006-8120-27B861AD9193}"/>
              </a:ext>
            </a:extLst>
          </p:cNvPr>
          <p:cNvSpPr>
            <a:spLocks noGrp="1"/>
          </p:cNvSpPr>
          <p:nvPr>
            <p:custDataLst>
              <p:tags r:id="rId28"/>
            </p:custDataLst>
          </p:nvPr>
        </p:nvSpPr>
        <p:spPr bwMode="auto">
          <a:xfrm>
            <a:off x="10347325" y="3263900"/>
            <a:ext cx="9112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EB2C095-B9E5-419D-BAFC-D318B9399961}" type="datetime'''''''K''''u''lu''''tu''''''''''''''''s''''s''''ä''''h''k''ö'">
              <a:rPr lang="fi-FI" altLang="en-US" sz="1050" b="1" smtClean="0">
                <a:solidFill>
                  <a:srgbClr val="000000"/>
                </a:solidFill>
                <a:latin typeface="Rockwell" panose="02060603020205020403" pitchFamily="18" charset="0"/>
                <a:sym typeface="Rockwell" panose="02060603020205020403" pitchFamily="18" charset="0"/>
              </a:rPr>
              <a:pPr/>
              <a:t>Kulutussähkö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1" name="Text Placeholder 2">
            <a:extLst>
              <a:ext uri="{FF2B5EF4-FFF2-40B4-BE49-F238E27FC236}">
                <a16:creationId xmlns:a16="http://schemas.microsoft.com/office/drawing/2014/main" id="{1468AF04-E9C9-43F2-B6EF-A82DF93F4540}"/>
              </a:ext>
            </a:extLst>
          </p:cNvPr>
          <p:cNvSpPr>
            <a:spLocks noGrp="1"/>
          </p:cNvSpPr>
          <p:nvPr>
            <p:custDataLst>
              <p:tags r:id="rId29"/>
            </p:custDataLst>
          </p:nvPr>
        </p:nvSpPr>
        <p:spPr bwMode="auto">
          <a:xfrm>
            <a:off x="10347325" y="2835275"/>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BD48620-218C-4237-A578-26A90280716F}" type="datetime'T''''''''''eo''llis''''''u''''''''u''''''s'''''">
              <a:rPr lang="fi-FI" altLang="en-US" sz="1050" b="1" smtClean="0">
                <a:solidFill>
                  <a:srgbClr val="000000"/>
                </a:solidFill>
                <a:latin typeface="Rockwell" panose="02060603020205020403" pitchFamily="18" charset="0"/>
                <a:sym typeface="Rockwell" panose="02060603020205020403" pitchFamily="18" charset="0"/>
              </a:rPr>
              <a:pPr/>
              <a:t>Teollisuus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2" name="Text Placeholder 2">
            <a:extLst>
              <a:ext uri="{FF2B5EF4-FFF2-40B4-BE49-F238E27FC236}">
                <a16:creationId xmlns:a16="http://schemas.microsoft.com/office/drawing/2014/main" id="{E659D51E-604E-4175-A423-33DF83A6E27B}"/>
              </a:ext>
            </a:extLst>
          </p:cNvPr>
          <p:cNvSpPr>
            <a:spLocks noGrp="1"/>
          </p:cNvSpPr>
          <p:nvPr>
            <p:custDataLst>
              <p:tags r:id="rId30"/>
            </p:custDataLst>
          </p:nvPr>
        </p:nvSpPr>
        <p:spPr bwMode="auto">
          <a:xfrm>
            <a:off x="10347325" y="3049588"/>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D36C543-5282-4149-AE79-593C24A99215}" type="datetime'''''T''y''''''ö''''k''''''o''n''e''''''''''''''e''t'''''''''''">
              <a:rPr lang="fi-FI" altLang="en-US" sz="1050" b="1" smtClean="0">
                <a:solidFill>
                  <a:srgbClr val="000000"/>
                </a:solidFill>
                <a:latin typeface="Rockwell" panose="02060603020205020403" pitchFamily="18" charset="0"/>
                <a:sym typeface="Rockwell" panose="02060603020205020403" pitchFamily="18" charset="0"/>
              </a:rPr>
              <a:pPr/>
              <a:t>Työkoneet</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7" name="Text Placeholder 2">
            <a:extLst>
              <a:ext uri="{FF2B5EF4-FFF2-40B4-BE49-F238E27FC236}">
                <a16:creationId xmlns:a16="http://schemas.microsoft.com/office/drawing/2014/main" id="{A516C464-A7D6-435C-8647-9C36285F08F5}"/>
              </a:ext>
            </a:extLst>
          </p:cNvPr>
          <p:cNvSpPr>
            <a:spLocks noGrp="1"/>
          </p:cNvSpPr>
          <p:nvPr>
            <p:custDataLst>
              <p:tags r:id="rId31"/>
            </p:custDataLst>
          </p:nvPr>
        </p:nvSpPr>
        <p:spPr bwMode="auto">
          <a:xfrm>
            <a:off x="10347325" y="4121150"/>
            <a:ext cx="10255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6D242D96-D753-4431-886A-31C0FC5CFE5A}" type="datetime'Sä''''hköl''ä''''''m''m''''''i''''''''''''''''''''''tys'''''''">
              <a:rPr lang="fi-FI" altLang="en-US" sz="1050" b="1" smtClean="0">
                <a:solidFill>
                  <a:srgbClr val="000000"/>
                </a:solidFill>
                <a:latin typeface="Rockwell" panose="02060603020205020403" pitchFamily="18" charset="0"/>
                <a:sym typeface="Rockwell" panose="02060603020205020403" pitchFamily="18" charset="0"/>
              </a:rPr>
              <a:pPr/>
              <a:t>Sähkölämmitys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8" name="Text Placeholder 2">
            <a:extLst>
              <a:ext uri="{FF2B5EF4-FFF2-40B4-BE49-F238E27FC236}">
                <a16:creationId xmlns:a16="http://schemas.microsoft.com/office/drawing/2014/main" id="{0C9C5088-86C9-47B2-9801-A3A9A6A064F9}"/>
              </a:ext>
            </a:extLst>
          </p:cNvPr>
          <p:cNvSpPr>
            <a:spLocks noGrp="1"/>
          </p:cNvSpPr>
          <p:nvPr>
            <p:custDataLst>
              <p:tags r:id="rId32"/>
            </p:custDataLst>
          </p:nvPr>
        </p:nvSpPr>
        <p:spPr bwMode="auto">
          <a:xfrm>
            <a:off x="10347325" y="4335463"/>
            <a:ext cx="57150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3D55AB7-B69D-4EA5-9EEC-228C668C87F0}" type="datetime'F''''''''-k''''''''''''''''''a''a''''''''''s''u''t'''">
              <a:rPr lang="fi-FI" altLang="en-US" sz="1050" b="1" smtClean="0">
                <a:solidFill>
                  <a:srgbClr val="000000"/>
                </a:solidFill>
                <a:latin typeface="Rockwell" panose="02060603020205020403" pitchFamily="18" charset="0"/>
                <a:sym typeface="Rockwell" panose="02060603020205020403" pitchFamily="18" charset="0"/>
              </a:rPr>
              <a:pPr/>
              <a:t>F-kaasut</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29" name="Text Placeholder 2">
            <a:extLst>
              <a:ext uri="{FF2B5EF4-FFF2-40B4-BE49-F238E27FC236}">
                <a16:creationId xmlns:a16="http://schemas.microsoft.com/office/drawing/2014/main" id="{C3A40D34-8CCF-43BA-BF86-C11467506D79}"/>
              </a:ext>
            </a:extLst>
          </p:cNvPr>
          <p:cNvSpPr>
            <a:spLocks noGrp="1"/>
          </p:cNvSpPr>
          <p:nvPr>
            <p:custDataLst>
              <p:tags r:id="rId33"/>
            </p:custDataLst>
          </p:nvPr>
        </p:nvSpPr>
        <p:spPr bwMode="auto">
          <a:xfrm>
            <a:off x="10347325" y="3906838"/>
            <a:ext cx="9191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067DD6C-D5B6-47AE-A380-C6071333C5E1}" type="datetime'Ö''''''lj''y''l''''ä''''mm''''''i''t''''''ys'''''''''''''''''">
              <a:rPr lang="fi-FI" altLang="en-US" sz="1050" b="1" smtClean="0">
                <a:solidFill>
                  <a:srgbClr val="000000"/>
                </a:solidFill>
                <a:latin typeface="Rockwell" panose="02060603020205020403" pitchFamily="18" charset="0"/>
                <a:sym typeface="Rockwell" panose="02060603020205020403" pitchFamily="18" charset="0"/>
              </a:rPr>
              <a:pPr/>
              <a:t>Öljylämmitys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5" name="Text Placeholder 2">
            <a:extLst>
              <a:ext uri="{FF2B5EF4-FFF2-40B4-BE49-F238E27FC236}">
                <a16:creationId xmlns:a16="http://schemas.microsoft.com/office/drawing/2014/main" id="{1D7B341D-DAF3-45B7-97E9-6ED4E7B668EA}"/>
              </a:ext>
            </a:extLst>
          </p:cNvPr>
          <p:cNvSpPr>
            <a:spLocks noGrp="1"/>
          </p:cNvSpPr>
          <p:nvPr>
            <p:custDataLst>
              <p:tags r:id="rId34"/>
            </p:custDataLst>
          </p:nvPr>
        </p:nvSpPr>
        <p:spPr bwMode="auto">
          <a:xfrm>
            <a:off x="10347325" y="4764088"/>
            <a:ext cx="8350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3D547AF-5833-48B2-88EE-2692B5AA965C}" type="datetime'''Ves''''''''''''''''''i''l''ii''ke''''''''n''''''ne'''''''''">
              <a:rPr lang="fi-FI" altLang="en-US" sz="1050" b="1" smtClean="0">
                <a:solidFill>
                  <a:srgbClr val="000000"/>
                </a:solidFill>
                <a:latin typeface="Rockwell" panose="02060603020205020403" pitchFamily="18" charset="0"/>
                <a:sym typeface="Rockwell" panose="02060603020205020403" pitchFamily="18" charset="0"/>
              </a:rPr>
              <a:pPr/>
              <a:t>Vesiliikenne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6" name="Text Placeholder 2">
            <a:extLst>
              <a:ext uri="{FF2B5EF4-FFF2-40B4-BE49-F238E27FC236}">
                <a16:creationId xmlns:a16="http://schemas.microsoft.com/office/drawing/2014/main" id="{6DAB2F79-A0F4-44E9-9F50-F0B2F023AD86}"/>
              </a:ext>
            </a:extLst>
          </p:cNvPr>
          <p:cNvSpPr>
            <a:spLocks noGrp="1"/>
          </p:cNvSpPr>
          <p:nvPr>
            <p:custDataLst>
              <p:tags r:id="rId35"/>
            </p:custDataLst>
          </p:nvPr>
        </p:nvSpPr>
        <p:spPr bwMode="auto">
          <a:xfrm>
            <a:off x="10347325" y="3692525"/>
            <a:ext cx="6953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8442B96-4D19-4A86-9EB6-B903BE4F7CB5}" type="datetime'Maa''''''''t''''''''''''alo''u''s'">
              <a:rPr lang="fi-FI" altLang="en-US" sz="1050" b="1" smtClean="0">
                <a:solidFill>
                  <a:srgbClr val="000000"/>
                </a:solidFill>
                <a:latin typeface="Rockwell" panose="02060603020205020403" pitchFamily="18" charset="0"/>
                <a:sym typeface="Rockwell" panose="02060603020205020403" pitchFamily="18" charset="0"/>
              </a:rPr>
              <a:pPr/>
              <a:t>Maatalous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4" name="Text Placeholder 2">
            <a:extLst>
              <a:ext uri="{FF2B5EF4-FFF2-40B4-BE49-F238E27FC236}">
                <a16:creationId xmlns:a16="http://schemas.microsoft.com/office/drawing/2014/main" id="{A0E7D734-465F-457F-A9E9-661032F58FCD}"/>
              </a:ext>
            </a:extLst>
          </p:cNvPr>
          <p:cNvSpPr>
            <a:spLocks noGrp="1"/>
          </p:cNvSpPr>
          <p:nvPr>
            <p:custDataLst>
              <p:tags r:id="rId36"/>
            </p:custDataLst>
          </p:nvPr>
        </p:nvSpPr>
        <p:spPr bwMode="auto">
          <a:xfrm>
            <a:off x="10347325" y="4978400"/>
            <a:ext cx="9318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610C2480-4CC0-4568-B30B-85E7B2F6A194}" type="datetime'''Ra''''''''''i''de''''l''''iiken''''''n''''''e'''''''''''''">
              <a:rPr lang="fi-FI" altLang="en-US" sz="1050" b="1" smtClean="0">
                <a:solidFill>
                  <a:srgbClr val="000000"/>
                </a:solidFill>
                <a:latin typeface="Rockwell" panose="02060603020205020403" pitchFamily="18" charset="0"/>
                <a:sym typeface="Rockwell" panose="02060603020205020403" pitchFamily="18" charset="0"/>
              </a:rPr>
              <a:pPr/>
              <a:t>Raideliikenne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837" name="Text Placeholder 2">
            <a:extLst>
              <a:ext uri="{FF2B5EF4-FFF2-40B4-BE49-F238E27FC236}">
                <a16:creationId xmlns:a16="http://schemas.microsoft.com/office/drawing/2014/main" id="{ABD5760F-BE63-4288-92DF-DA3BACE1841E}"/>
              </a:ext>
            </a:extLst>
          </p:cNvPr>
          <p:cNvSpPr>
            <a:spLocks noGrp="1"/>
          </p:cNvSpPr>
          <p:nvPr>
            <p:custDataLst>
              <p:tags r:id="rId37"/>
            </p:custDataLst>
          </p:nvPr>
        </p:nvSpPr>
        <p:spPr bwMode="auto">
          <a:xfrm>
            <a:off x="10347325" y="3478213"/>
            <a:ext cx="12001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390623D-335F-4EF5-944C-AE7319098260}" type="datetime'''Jä''''t''tei''de''''n'' käsit''''t''''''e''''''l''''''''y'">
              <a:rPr lang="fi-FI" altLang="en-US" sz="1050" b="1" smtClean="0">
                <a:solidFill>
                  <a:srgbClr val="000000"/>
                </a:solidFill>
                <a:latin typeface="Rockwell" panose="02060603020205020403" pitchFamily="18" charset="0"/>
                <a:sym typeface="Rockwell" panose="02060603020205020403" pitchFamily="18" charset="0"/>
              </a:rPr>
              <a:pPr/>
              <a:t>Jätteiden käsittely</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206" name="TextBox 205">
            <a:extLst>
              <a:ext uri="{FF2B5EF4-FFF2-40B4-BE49-F238E27FC236}">
                <a16:creationId xmlns:a16="http://schemas.microsoft.com/office/drawing/2014/main" id="{690BFB0D-30F5-4689-B0F4-28E3DB53F885}"/>
              </a:ext>
            </a:extLst>
          </p:cNvPr>
          <p:cNvSpPr txBox="1"/>
          <p:nvPr/>
        </p:nvSpPr>
        <p:spPr>
          <a:xfrm>
            <a:off x="1197868" y="202684"/>
            <a:ext cx="6294437"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sektorikohtainen päästöjen kehitys (2007-2020)</a:t>
            </a:r>
            <a:endParaRPr lang="fi-FI" dirty="0"/>
          </a:p>
        </p:txBody>
      </p:sp>
      <p:grpSp>
        <p:nvGrpSpPr>
          <p:cNvPr id="153" name="Group 152">
            <a:extLst>
              <a:ext uri="{FF2B5EF4-FFF2-40B4-BE49-F238E27FC236}">
                <a16:creationId xmlns:a16="http://schemas.microsoft.com/office/drawing/2014/main" id="{CF61C4E2-5ABB-4F7C-9852-CD6046561AA2}"/>
              </a:ext>
            </a:extLst>
          </p:cNvPr>
          <p:cNvGrpSpPr/>
          <p:nvPr/>
        </p:nvGrpSpPr>
        <p:grpSpPr>
          <a:xfrm>
            <a:off x="11364666" y="224891"/>
            <a:ext cx="320522" cy="414442"/>
            <a:chOff x="8457418" y="107577"/>
            <a:chExt cx="320522" cy="414442"/>
          </a:xfrm>
        </p:grpSpPr>
        <p:sp>
          <p:nvSpPr>
            <p:cNvPr id="154" name="Rectangle: Rounded Corners 153">
              <a:extLst>
                <a:ext uri="{FF2B5EF4-FFF2-40B4-BE49-F238E27FC236}">
                  <a16:creationId xmlns:a16="http://schemas.microsoft.com/office/drawing/2014/main" id="{9C2AFE71-83B0-4856-AE49-49691AEE9FA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5" name="Graphic 154" descr="Back with solid fill">
              <a:hlinkClick r:id="rId42" action="ppaction://hlinksldjump"/>
              <a:extLst>
                <a:ext uri="{FF2B5EF4-FFF2-40B4-BE49-F238E27FC236}">
                  <a16:creationId xmlns:a16="http://schemas.microsoft.com/office/drawing/2014/main" id="{6F3D9656-7159-4B69-9A2E-3479E8A670D5}"/>
                </a:ext>
              </a:extLst>
            </p:cNvPr>
            <p:cNvPicPr>
              <a:picLocks noChangeAspect="1"/>
            </p:cNvPicPr>
            <p:nvPr/>
          </p:nvPicPr>
          <p:blipFill>
            <a:blip r:embed="rId43" cstate="print">
              <a:extLst>
                <a:ext uri="{28A0092B-C50C-407E-A947-70E740481C1C}">
                  <a14:useLocalDpi xmlns:a14="http://schemas.microsoft.com/office/drawing/2010/main" val="0"/>
                </a:ext>
                <a:ext uri="{96DAC541-7B7A-43D3-8B79-37D633B846F1}">
                  <asvg:svgBlip xmlns:asvg="http://schemas.microsoft.com/office/drawing/2016/SVG/main" r:embed="rId4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35211395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119117B5-E654-48E5-958C-0B66905329F4}"/>
              </a:ext>
            </a:extLst>
          </p:cNvPr>
          <p:cNvGraphicFramePr>
            <a:graphicFrameLocks noChangeAspect="1"/>
          </p:cNvGraphicFramePr>
          <p:nvPr>
            <p:custDataLst>
              <p:tags r:id="rId1"/>
            </p:custDataLst>
            <p:extLst>
              <p:ext uri="{D42A27DB-BD31-4B8C-83A1-F6EECF244321}">
                <p14:modId xmlns:p14="http://schemas.microsoft.com/office/powerpoint/2010/main" val="72880354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6" imgW="129" imgH="129" progId="TCLayout.ActiveDocument.1">
                  <p:embed/>
                </p:oleObj>
              </mc:Choice>
              <mc:Fallback>
                <p:oleObj name="think-cell Slide" r:id="rId76" imgW="129" imgH="129" progId="TCLayout.ActiveDocument.1">
                  <p:embed/>
                  <p:pic>
                    <p:nvPicPr>
                      <p:cNvPr id="13" name="Object 12" hidden="1">
                        <a:extLst>
                          <a:ext uri="{FF2B5EF4-FFF2-40B4-BE49-F238E27FC236}">
                            <a16:creationId xmlns:a16="http://schemas.microsoft.com/office/drawing/2014/main" id="{119117B5-E654-48E5-958C-0B66905329F4}"/>
                          </a:ext>
                        </a:extLst>
                      </p:cNvPr>
                      <p:cNvPicPr/>
                      <p:nvPr/>
                    </p:nvPicPr>
                    <p:blipFill>
                      <a:blip r:embed="rId77"/>
                      <a:stretch>
                        <a:fillRect/>
                      </a:stretch>
                    </p:blipFill>
                    <p:spPr>
                      <a:xfrm>
                        <a:off x="1588" y="1588"/>
                        <a:ext cx="1588" cy="1588"/>
                      </a:xfrm>
                      <a:prstGeom prst="rect">
                        <a:avLst/>
                      </a:prstGeom>
                    </p:spPr>
                  </p:pic>
                </p:oleObj>
              </mc:Fallback>
            </mc:AlternateContent>
          </a:graphicData>
        </a:graphic>
      </p:graphicFrame>
      <p:cxnSp>
        <p:nvCxnSpPr>
          <p:cNvPr id="520" name="Straight Connector 519">
            <a:extLst>
              <a:ext uri="{FF2B5EF4-FFF2-40B4-BE49-F238E27FC236}">
                <a16:creationId xmlns:a16="http://schemas.microsoft.com/office/drawing/2014/main" id="{17706CBC-02E9-7198-E79D-BA72702ACA38}"/>
              </a:ext>
            </a:extLst>
          </p:cNvPr>
          <p:cNvCxnSpPr/>
          <p:nvPr>
            <p:custDataLst>
              <p:tags r:id="rId2"/>
            </p:custDataLst>
          </p:nvPr>
        </p:nvCxnSpPr>
        <p:spPr bwMode="auto">
          <a:xfrm>
            <a:off x="7818438"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8" name="Straight Connector 517">
            <a:extLst>
              <a:ext uri="{FF2B5EF4-FFF2-40B4-BE49-F238E27FC236}">
                <a16:creationId xmlns:a16="http://schemas.microsoft.com/office/drawing/2014/main" id="{D0476C29-69E2-D272-BB05-4ED06DD121C8}"/>
              </a:ext>
            </a:extLst>
          </p:cNvPr>
          <p:cNvCxnSpPr/>
          <p:nvPr>
            <p:custDataLst>
              <p:tags r:id="rId3"/>
            </p:custDataLst>
          </p:nvPr>
        </p:nvCxnSpPr>
        <p:spPr bwMode="auto">
          <a:xfrm>
            <a:off x="6854825"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2" name="Straight Connector 511">
            <a:extLst>
              <a:ext uri="{FF2B5EF4-FFF2-40B4-BE49-F238E27FC236}">
                <a16:creationId xmlns:a16="http://schemas.microsoft.com/office/drawing/2014/main" id="{8E07250B-E37C-BC21-E5CA-AA69B07053B2}"/>
              </a:ext>
            </a:extLst>
          </p:cNvPr>
          <p:cNvCxnSpPr/>
          <p:nvPr>
            <p:custDataLst>
              <p:tags r:id="rId4"/>
            </p:custDataLst>
          </p:nvPr>
        </p:nvCxnSpPr>
        <p:spPr bwMode="auto">
          <a:xfrm>
            <a:off x="3000375"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3" name="Straight Connector 512">
            <a:extLst>
              <a:ext uri="{FF2B5EF4-FFF2-40B4-BE49-F238E27FC236}">
                <a16:creationId xmlns:a16="http://schemas.microsoft.com/office/drawing/2014/main" id="{D498210D-9B09-3B60-F411-A1B8DF100170}"/>
              </a:ext>
            </a:extLst>
          </p:cNvPr>
          <p:cNvCxnSpPr/>
          <p:nvPr>
            <p:custDataLst>
              <p:tags r:id="rId5"/>
            </p:custDataLst>
          </p:nvPr>
        </p:nvCxnSpPr>
        <p:spPr bwMode="auto">
          <a:xfrm>
            <a:off x="3963988"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6" name="Straight Connector 515">
            <a:extLst>
              <a:ext uri="{FF2B5EF4-FFF2-40B4-BE49-F238E27FC236}">
                <a16:creationId xmlns:a16="http://schemas.microsoft.com/office/drawing/2014/main" id="{CA501457-4E47-355C-955C-124B7E589FF5}"/>
              </a:ext>
            </a:extLst>
          </p:cNvPr>
          <p:cNvCxnSpPr/>
          <p:nvPr>
            <p:custDataLst>
              <p:tags r:id="rId6"/>
            </p:custDataLst>
          </p:nvPr>
        </p:nvCxnSpPr>
        <p:spPr bwMode="auto">
          <a:xfrm>
            <a:off x="5891213"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5" name="Straight Connector 514">
            <a:extLst>
              <a:ext uri="{FF2B5EF4-FFF2-40B4-BE49-F238E27FC236}">
                <a16:creationId xmlns:a16="http://schemas.microsoft.com/office/drawing/2014/main" id="{F91776DE-6B8C-3FB7-61FA-3D58171B2888}"/>
              </a:ext>
            </a:extLst>
          </p:cNvPr>
          <p:cNvCxnSpPr/>
          <p:nvPr>
            <p:custDataLst>
              <p:tags r:id="rId7"/>
            </p:custDataLst>
          </p:nvPr>
        </p:nvCxnSpPr>
        <p:spPr bwMode="auto">
          <a:xfrm>
            <a:off x="4927600"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2" name="Straight Connector 521">
            <a:extLst>
              <a:ext uri="{FF2B5EF4-FFF2-40B4-BE49-F238E27FC236}">
                <a16:creationId xmlns:a16="http://schemas.microsoft.com/office/drawing/2014/main" id="{9BCDCF6A-4196-34DC-C6EC-0B0C5F6E742D}"/>
              </a:ext>
            </a:extLst>
          </p:cNvPr>
          <p:cNvCxnSpPr/>
          <p:nvPr>
            <p:custDataLst>
              <p:tags r:id="rId8"/>
            </p:custDataLst>
          </p:nvPr>
        </p:nvCxnSpPr>
        <p:spPr bwMode="auto">
          <a:xfrm>
            <a:off x="9745663"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1" name="Straight Connector 520">
            <a:extLst>
              <a:ext uri="{FF2B5EF4-FFF2-40B4-BE49-F238E27FC236}">
                <a16:creationId xmlns:a16="http://schemas.microsoft.com/office/drawing/2014/main" id="{27660C57-3933-B5F1-4FBE-D2B78644FCB9}"/>
              </a:ext>
            </a:extLst>
          </p:cNvPr>
          <p:cNvCxnSpPr/>
          <p:nvPr>
            <p:custDataLst>
              <p:tags r:id="rId9"/>
            </p:custDataLst>
          </p:nvPr>
        </p:nvCxnSpPr>
        <p:spPr bwMode="auto">
          <a:xfrm>
            <a:off x="8782050" y="1412875"/>
            <a:ext cx="0" cy="5184775"/>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803" name="Chart 802">
            <a:extLst>
              <a:ext uri="{FF2B5EF4-FFF2-40B4-BE49-F238E27FC236}">
                <a16:creationId xmlns:a16="http://schemas.microsoft.com/office/drawing/2014/main" id="{5B52D191-9AA0-3A7E-86C6-DE2AA8EA0485}"/>
              </a:ext>
            </a:extLst>
          </p:cNvPr>
          <p:cNvGraphicFramePr/>
          <p:nvPr>
            <p:custDataLst>
              <p:tags r:id="rId10"/>
            </p:custDataLst>
            <p:extLst>
              <p:ext uri="{D42A27DB-BD31-4B8C-83A1-F6EECF244321}">
                <p14:modId xmlns:p14="http://schemas.microsoft.com/office/powerpoint/2010/main" val="151920352"/>
              </p:ext>
            </p:extLst>
          </p:nvPr>
        </p:nvGraphicFramePr>
        <p:xfrm>
          <a:off x="1741488" y="987425"/>
          <a:ext cx="8299450" cy="5692775"/>
        </p:xfrm>
        <a:graphic>
          <a:graphicData uri="http://schemas.openxmlformats.org/drawingml/2006/chart">
            <c:chart xmlns:c="http://schemas.openxmlformats.org/drawingml/2006/chart" xmlns:r="http://schemas.openxmlformats.org/officeDocument/2006/relationships" r:id="rId78"/>
          </a:graphicData>
        </a:graphic>
      </p:graphicFrame>
      <p:cxnSp>
        <p:nvCxnSpPr>
          <p:cNvPr id="821" name="Straight Connector 820">
            <a:extLst>
              <a:ext uri="{FF2B5EF4-FFF2-40B4-BE49-F238E27FC236}">
                <a16:creationId xmlns:a16="http://schemas.microsoft.com/office/drawing/2014/main" id="{3A96B6EC-443C-4F97-9F37-E5BD3F3B0D4E}"/>
              </a:ext>
            </a:extLst>
          </p:cNvPr>
          <p:cNvCxnSpPr>
            <a:cxnSpLocks/>
          </p:cNvCxnSpPr>
          <p:nvPr>
            <p:custDataLst>
              <p:tags r:id="rId11"/>
            </p:custDataLst>
          </p:nvPr>
        </p:nvCxnSpPr>
        <p:spPr bwMode="auto">
          <a:xfrm flipV="1">
            <a:off x="3829050" y="3890963"/>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22" name="Straight Connector 821">
            <a:extLst>
              <a:ext uri="{FF2B5EF4-FFF2-40B4-BE49-F238E27FC236}">
                <a16:creationId xmlns:a16="http://schemas.microsoft.com/office/drawing/2014/main" id="{5305F0F0-5074-49B9-8087-CC4B5B485463}"/>
              </a:ext>
            </a:extLst>
          </p:cNvPr>
          <p:cNvCxnSpPr/>
          <p:nvPr>
            <p:custDataLst>
              <p:tags r:id="rId12"/>
            </p:custDataLst>
          </p:nvPr>
        </p:nvCxnSpPr>
        <p:spPr bwMode="auto">
          <a:xfrm flipH="1">
            <a:off x="3825875" y="3933825"/>
            <a:ext cx="16033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D485277D-F7F4-4648-8BF1-14D34942AE91}"/>
              </a:ext>
            </a:extLst>
          </p:cNvPr>
          <p:cNvCxnSpPr>
            <a:cxnSpLocks/>
          </p:cNvCxnSpPr>
          <p:nvPr>
            <p:custDataLst>
              <p:tags r:id="rId13"/>
            </p:custDataLst>
          </p:nvPr>
        </p:nvCxnSpPr>
        <p:spPr bwMode="auto">
          <a:xfrm flipV="1">
            <a:off x="3040063" y="5486400"/>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27" name="Straight Connector 826">
            <a:extLst>
              <a:ext uri="{FF2B5EF4-FFF2-40B4-BE49-F238E27FC236}">
                <a16:creationId xmlns:a16="http://schemas.microsoft.com/office/drawing/2014/main" id="{BD30FE2C-23B2-46E4-AA3E-4BDD5FF14A8A}"/>
              </a:ext>
            </a:extLst>
          </p:cNvPr>
          <p:cNvCxnSpPr/>
          <p:nvPr>
            <p:custDataLst>
              <p:tags r:id="rId14"/>
            </p:custDataLst>
          </p:nvPr>
        </p:nvCxnSpPr>
        <p:spPr bwMode="auto">
          <a:xfrm flipH="1">
            <a:off x="7199313" y="4332288"/>
            <a:ext cx="227965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00" name="Straight Connector 499">
            <a:extLst>
              <a:ext uri="{FF2B5EF4-FFF2-40B4-BE49-F238E27FC236}">
                <a16:creationId xmlns:a16="http://schemas.microsoft.com/office/drawing/2014/main" id="{DE775754-82CC-4FC8-B648-54B563108864}"/>
              </a:ext>
            </a:extLst>
          </p:cNvPr>
          <p:cNvCxnSpPr/>
          <p:nvPr>
            <p:custDataLst>
              <p:tags r:id="rId15"/>
            </p:custDataLst>
          </p:nvPr>
        </p:nvCxnSpPr>
        <p:spPr bwMode="auto">
          <a:xfrm flipH="1">
            <a:off x="3036888" y="5529263"/>
            <a:ext cx="21748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ADC7FA83-BCB1-48B2-8F79-0D0D8DE44CD2}"/>
              </a:ext>
            </a:extLst>
          </p:cNvPr>
          <p:cNvCxnSpPr/>
          <p:nvPr>
            <p:custDataLst>
              <p:tags r:id="rId16"/>
            </p:custDataLst>
          </p:nvPr>
        </p:nvCxnSpPr>
        <p:spPr bwMode="auto">
          <a:xfrm>
            <a:off x="2036763" y="6602413"/>
            <a:ext cx="0" cy="381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9" name="Straight Connector 518">
            <a:extLst>
              <a:ext uri="{FF2B5EF4-FFF2-40B4-BE49-F238E27FC236}">
                <a16:creationId xmlns:a16="http://schemas.microsoft.com/office/drawing/2014/main" id="{3B8E74A1-B104-40F8-BBBA-9C08D67F2463}"/>
              </a:ext>
            </a:extLst>
          </p:cNvPr>
          <p:cNvCxnSpPr/>
          <p:nvPr>
            <p:custDataLst>
              <p:tags r:id="rId17"/>
            </p:custDataLst>
          </p:nvPr>
        </p:nvCxnSpPr>
        <p:spPr bwMode="auto">
          <a:xfrm flipH="1">
            <a:off x="2786063" y="6326188"/>
            <a:ext cx="17938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63" name="Straight Connector 462">
            <a:extLst>
              <a:ext uri="{FF2B5EF4-FFF2-40B4-BE49-F238E27FC236}">
                <a16:creationId xmlns:a16="http://schemas.microsoft.com/office/drawing/2014/main" id="{602F9720-4535-4E1D-8DBA-97AE28F7924A}"/>
              </a:ext>
            </a:extLst>
          </p:cNvPr>
          <p:cNvCxnSpPr/>
          <p:nvPr>
            <p:custDataLst>
              <p:tags r:id="rId18"/>
            </p:custDataLst>
          </p:nvPr>
        </p:nvCxnSpPr>
        <p:spPr bwMode="auto">
          <a:xfrm>
            <a:off x="2036763" y="6602413"/>
            <a:ext cx="0" cy="381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3D768DDD-FE17-45A8-9CAB-81432E92A59C}"/>
              </a:ext>
            </a:extLst>
          </p:cNvPr>
          <p:cNvCxnSpPr>
            <a:cxnSpLocks/>
          </p:cNvCxnSpPr>
          <p:nvPr>
            <p:custDataLst>
              <p:tags r:id="rId19"/>
            </p:custDataLst>
          </p:nvPr>
        </p:nvCxnSpPr>
        <p:spPr bwMode="auto">
          <a:xfrm flipH="1">
            <a:off x="2033588" y="6597650"/>
            <a:ext cx="635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75" name="Straight Connector 474">
            <a:extLst>
              <a:ext uri="{FF2B5EF4-FFF2-40B4-BE49-F238E27FC236}">
                <a16:creationId xmlns:a16="http://schemas.microsoft.com/office/drawing/2014/main" id="{F1B0BEF5-8888-45D6-83D5-73721411A4D2}"/>
              </a:ext>
            </a:extLst>
          </p:cNvPr>
          <p:cNvCxnSpPr/>
          <p:nvPr>
            <p:custDataLst>
              <p:tags r:id="rId20"/>
            </p:custDataLst>
          </p:nvPr>
        </p:nvCxnSpPr>
        <p:spPr bwMode="auto">
          <a:xfrm flipH="1">
            <a:off x="2208213" y="5129213"/>
            <a:ext cx="4445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822A0116-6280-4655-9894-C71B47E2A1FA}"/>
              </a:ext>
            </a:extLst>
          </p:cNvPr>
          <p:cNvCxnSpPr>
            <a:cxnSpLocks/>
          </p:cNvCxnSpPr>
          <p:nvPr>
            <p:custDataLst>
              <p:tags r:id="rId21"/>
            </p:custDataLst>
          </p:nvPr>
        </p:nvCxnSpPr>
        <p:spPr bwMode="auto">
          <a:xfrm flipV="1">
            <a:off x="2789238" y="6283325"/>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9" name="Straight Connector 478">
            <a:extLst>
              <a:ext uri="{FF2B5EF4-FFF2-40B4-BE49-F238E27FC236}">
                <a16:creationId xmlns:a16="http://schemas.microsoft.com/office/drawing/2014/main" id="{BEBF6DF6-45D9-6451-7BBA-A1E0BED398D5}"/>
              </a:ext>
            </a:extLst>
          </p:cNvPr>
          <p:cNvCxnSpPr/>
          <p:nvPr>
            <p:custDataLst>
              <p:tags r:id="rId22"/>
            </p:custDataLst>
          </p:nvPr>
        </p:nvCxnSpPr>
        <p:spPr bwMode="auto">
          <a:xfrm>
            <a:off x="2460625" y="3208338"/>
            <a:ext cx="0" cy="23971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47" name="Straight Connector 346">
            <a:extLst>
              <a:ext uri="{FF2B5EF4-FFF2-40B4-BE49-F238E27FC236}">
                <a16:creationId xmlns:a16="http://schemas.microsoft.com/office/drawing/2014/main" id="{E7FD7B77-9125-E6B3-C924-99CD4CB37CC5}"/>
              </a:ext>
            </a:extLst>
          </p:cNvPr>
          <p:cNvCxnSpPr/>
          <p:nvPr>
            <p:custDataLst>
              <p:tags r:id="rId23"/>
            </p:custDataLst>
          </p:nvPr>
        </p:nvCxnSpPr>
        <p:spPr bwMode="auto">
          <a:xfrm flipV="1">
            <a:off x="5140325" y="3490913"/>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7" name="Straight Connector 466">
            <a:extLst>
              <a:ext uri="{FF2B5EF4-FFF2-40B4-BE49-F238E27FC236}">
                <a16:creationId xmlns:a16="http://schemas.microsoft.com/office/drawing/2014/main" id="{7943ECCE-AFB4-E1DB-363B-B0AC3662CDD9}"/>
              </a:ext>
            </a:extLst>
          </p:cNvPr>
          <p:cNvCxnSpPr/>
          <p:nvPr>
            <p:custDataLst>
              <p:tags r:id="rId24"/>
            </p:custDataLst>
          </p:nvPr>
        </p:nvCxnSpPr>
        <p:spPr bwMode="auto">
          <a:xfrm>
            <a:off x="2441575" y="3351213"/>
            <a:ext cx="0" cy="96838"/>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68" name="Straight Connector 767">
            <a:extLst>
              <a:ext uri="{FF2B5EF4-FFF2-40B4-BE49-F238E27FC236}">
                <a16:creationId xmlns:a16="http://schemas.microsoft.com/office/drawing/2014/main" id="{1072D60C-F0EE-4569-AFC5-AB5D39ACD3CC}"/>
              </a:ext>
            </a:extLst>
          </p:cNvPr>
          <p:cNvCxnSpPr>
            <a:cxnSpLocks/>
          </p:cNvCxnSpPr>
          <p:nvPr>
            <p:custDataLst>
              <p:tags r:id="rId25"/>
            </p:custDataLst>
          </p:nvPr>
        </p:nvCxnSpPr>
        <p:spPr bwMode="auto">
          <a:xfrm flipV="1">
            <a:off x="3694113" y="1497013"/>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5" name="Straight Connector 314">
            <a:extLst>
              <a:ext uri="{FF2B5EF4-FFF2-40B4-BE49-F238E27FC236}">
                <a16:creationId xmlns:a16="http://schemas.microsoft.com/office/drawing/2014/main" id="{27BCAB85-4E6E-4831-85BF-FBC1845A54E4}"/>
              </a:ext>
            </a:extLst>
          </p:cNvPr>
          <p:cNvCxnSpPr/>
          <p:nvPr>
            <p:custDataLst>
              <p:tags r:id="rId26"/>
            </p:custDataLst>
          </p:nvPr>
        </p:nvCxnSpPr>
        <p:spPr bwMode="auto">
          <a:xfrm flipH="1">
            <a:off x="3690938" y="1539875"/>
            <a:ext cx="3744913"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DBB91B7A-0FC3-4132-AFF5-740BD4D327D8}"/>
              </a:ext>
            </a:extLst>
          </p:cNvPr>
          <p:cNvCxnSpPr/>
          <p:nvPr>
            <p:custDataLst>
              <p:tags r:id="rId27"/>
            </p:custDataLst>
          </p:nvPr>
        </p:nvCxnSpPr>
        <p:spPr bwMode="auto">
          <a:xfrm flipH="1">
            <a:off x="2824163" y="1938338"/>
            <a:ext cx="1393825"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72" name="Straight Connector 771">
            <a:extLst>
              <a:ext uri="{FF2B5EF4-FFF2-40B4-BE49-F238E27FC236}">
                <a16:creationId xmlns:a16="http://schemas.microsoft.com/office/drawing/2014/main" id="{A5DE623B-FA6C-4B6F-A6AC-55BE0A42847D}"/>
              </a:ext>
            </a:extLst>
          </p:cNvPr>
          <p:cNvCxnSpPr>
            <a:cxnSpLocks/>
          </p:cNvCxnSpPr>
          <p:nvPr>
            <p:custDataLst>
              <p:tags r:id="rId28"/>
            </p:custDataLst>
          </p:nvPr>
        </p:nvCxnSpPr>
        <p:spPr bwMode="auto">
          <a:xfrm flipV="1">
            <a:off x="2827338" y="1895475"/>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78" name="Straight Connector 777">
            <a:extLst>
              <a:ext uri="{FF2B5EF4-FFF2-40B4-BE49-F238E27FC236}">
                <a16:creationId xmlns:a16="http://schemas.microsoft.com/office/drawing/2014/main" id="{395C2593-E504-4392-B0EC-D2EFED427CE9}"/>
              </a:ext>
            </a:extLst>
          </p:cNvPr>
          <p:cNvCxnSpPr>
            <a:cxnSpLocks/>
          </p:cNvCxnSpPr>
          <p:nvPr>
            <p:custDataLst>
              <p:tags r:id="rId29"/>
            </p:custDataLst>
          </p:nvPr>
        </p:nvCxnSpPr>
        <p:spPr bwMode="auto">
          <a:xfrm flipV="1">
            <a:off x="5159375" y="2295525"/>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79" name="Straight Connector 778">
            <a:extLst>
              <a:ext uri="{FF2B5EF4-FFF2-40B4-BE49-F238E27FC236}">
                <a16:creationId xmlns:a16="http://schemas.microsoft.com/office/drawing/2014/main" id="{67FDDE0D-5573-4346-918A-CB41F8EFB58C}"/>
              </a:ext>
            </a:extLst>
          </p:cNvPr>
          <p:cNvCxnSpPr/>
          <p:nvPr>
            <p:custDataLst>
              <p:tags r:id="rId30"/>
            </p:custDataLst>
          </p:nvPr>
        </p:nvCxnSpPr>
        <p:spPr bwMode="auto">
          <a:xfrm flipH="1">
            <a:off x="5156200" y="2338388"/>
            <a:ext cx="441960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86" name="Straight Connector 785">
            <a:extLst>
              <a:ext uri="{FF2B5EF4-FFF2-40B4-BE49-F238E27FC236}">
                <a16:creationId xmlns:a16="http://schemas.microsoft.com/office/drawing/2014/main" id="{85256873-4D0C-497A-9AED-D42CE99622AE}"/>
              </a:ext>
            </a:extLst>
          </p:cNvPr>
          <p:cNvCxnSpPr>
            <a:cxnSpLocks/>
          </p:cNvCxnSpPr>
          <p:nvPr>
            <p:custDataLst>
              <p:tags r:id="rId31"/>
            </p:custDataLst>
          </p:nvPr>
        </p:nvCxnSpPr>
        <p:spPr bwMode="auto">
          <a:xfrm flipV="1">
            <a:off x="2924175" y="2693988"/>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08" name="Straight Connector 507">
            <a:extLst>
              <a:ext uri="{FF2B5EF4-FFF2-40B4-BE49-F238E27FC236}">
                <a16:creationId xmlns:a16="http://schemas.microsoft.com/office/drawing/2014/main" id="{568EF06B-E3EE-4C85-9CDD-49B29957C0C5}"/>
              </a:ext>
            </a:extLst>
          </p:cNvPr>
          <p:cNvCxnSpPr/>
          <p:nvPr>
            <p:custDataLst>
              <p:tags r:id="rId32"/>
            </p:custDataLst>
          </p:nvPr>
        </p:nvCxnSpPr>
        <p:spPr bwMode="auto">
          <a:xfrm flipH="1">
            <a:off x="3498850" y="5927725"/>
            <a:ext cx="64293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826" name="Straight Connector 825">
            <a:extLst>
              <a:ext uri="{FF2B5EF4-FFF2-40B4-BE49-F238E27FC236}">
                <a16:creationId xmlns:a16="http://schemas.microsoft.com/office/drawing/2014/main" id="{81C21037-7CCD-4456-9E62-3F4AA4F6A83E}"/>
              </a:ext>
            </a:extLst>
          </p:cNvPr>
          <p:cNvCxnSpPr>
            <a:cxnSpLocks/>
          </p:cNvCxnSpPr>
          <p:nvPr>
            <p:custDataLst>
              <p:tags r:id="rId33"/>
            </p:custDataLst>
          </p:nvPr>
        </p:nvCxnSpPr>
        <p:spPr bwMode="auto">
          <a:xfrm flipV="1">
            <a:off x="7202488" y="4289425"/>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94" name="Straight Connector 793">
            <a:extLst>
              <a:ext uri="{FF2B5EF4-FFF2-40B4-BE49-F238E27FC236}">
                <a16:creationId xmlns:a16="http://schemas.microsoft.com/office/drawing/2014/main" id="{BF73CA3F-0CD7-4DDB-8CBE-86C0D905091E}"/>
              </a:ext>
            </a:extLst>
          </p:cNvPr>
          <p:cNvCxnSpPr>
            <a:cxnSpLocks/>
          </p:cNvCxnSpPr>
          <p:nvPr>
            <p:custDataLst>
              <p:tags r:id="rId34"/>
            </p:custDataLst>
          </p:nvPr>
        </p:nvCxnSpPr>
        <p:spPr bwMode="auto">
          <a:xfrm flipH="1">
            <a:off x="2438400" y="3405188"/>
            <a:ext cx="2540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73" name="Straight Connector 472">
            <a:extLst>
              <a:ext uri="{FF2B5EF4-FFF2-40B4-BE49-F238E27FC236}">
                <a16:creationId xmlns:a16="http://schemas.microsoft.com/office/drawing/2014/main" id="{1E13FB38-355A-4E63-BFC0-EEBE10262F0B}"/>
              </a:ext>
            </a:extLst>
          </p:cNvPr>
          <p:cNvCxnSpPr>
            <a:cxnSpLocks/>
          </p:cNvCxnSpPr>
          <p:nvPr>
            <p:custDataLst>
              <p:tags r:id="rId35"/>
            </p:custDataLst>
          </p:nvPr>
        </p:nvCxnSpPr>
        <p:spPr bwMode="auto">
          <a:xfrm flipV="1">
            <a:off x="2211388" y="5086350"/>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84" name="Straight Connector 783">
            <a:extLst>
              <a:ext uri="{FF2B5EF4-FFF2-40B4-BE49-F238E27FC236}">
                <a16:creationId xmlns:a16="http://schemas.microsoft.com/office/drawing/2014/main" id="{5C1897E6-B846-48D7-9B12-39E41FF9401A}"/>
              </a:ext>
            </a:extLst>
          </p:cNvPr>
          <p:cNvCxnSpPr/>
          <p:nvPr>
            <p:custDataLst>
              <p:tags r:id="rId36"/>
            </p:custDataLst>
          </p:nvPr>
        </p:nvCxnSpPr>
        <p:spPr bwMode="auto">
          <a:xfrm flipH="1">
            <a:off x="2921000" y="2736850"/>
            <a:ext cx="116205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817" name="Straight Connector 816">
            <a:extLst>
              <a:ext uri="{FF2B5EF4-FFF2-40B4-BE49-F238E27FC236}">
                <a16:creationId xmlns:a16="http://schemas.microsoft.com/office/drawing/2014/main" id="{BCE27C0D-EB36-44F6-8645-DC96D12CB347}"/>
              </a:ext>
            </a:extLst>
          </p:cNvPr>
          <p:cNvCxnSpPr/>
          <p:nvPr>
            <p:custDataLst>
              <p:tags r:id="rId37"/>
            </p:custDataLst>
          </p:nvPr>
        </p:nvCxnSpPr>
        <p:spPr bwMode="auto">
          <a:xfrm flipH="1">
            <a:off x="5137150" y="3533775"/>
            <a:ext cx="71913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07" name="Straight Connector 506">
            <a:extLst>
              <a:ext uri="{FF2B5EF4-FFF2-40B4-BE49-F238E27FC236}">
                <a16:creationId xmlns:a16="http://schemas.microsoft.com/office/drawing/2014/main" id="{9EFEEA57-E900-46BE-B864-D9182129E966}"/>
              </a:ext>
            </a:extLst>
          </p:cNvPr>
          <p:cNvCxnSpPr>
            <a:cxnSpLocks/>
          </p:cNvCxnSpPr>
          <p:nvPr>
            <p:custDataLst>
              <p:tags r:id="rId38"/>
            </p:custDataLst>
          </p:nvPr>
        </p:nvCxnSpPr>
        <p:spPr bwMode="auto">
          <a:xfrm flipV="1">
            <a:off x="3502025" y="5884863"/>
            <a:ext cx="0" cy="1143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58" name="Text Placeholder 2">
            <a:extLst>
              <a:ext uri="{FF2B5EF4-FFF2-40B4-BE49-F238E27FC236}">
                <a16:creationId xmlns:a16="http://schemas.microsoft.com/office/drawing/2014/main" id="{F0536052-E4A3-4AA1-A1C7-3E0B030CB7A4}"/>
              </a:ext>
            </a:extLst>
          </p:cNvPr>
          <p:cNvSpPr>
            <a:spLocks noGrp="1"/>
          </p:cNvSpPr>
          <p:nvPr>
            <p:custDataLst>
              <p:tags r:id="rId39"/>
            </p:custDataLst>
          </p:nvPr>
        </p:nvSpPr>
        <p:spPr bwMode="auto">
          <a:xfrm>
            <a:off x="10001250" y="1077913"/>
            <a:ext cx="6778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altLang="en-US" sz="1400" b="1" dirty="0">
                <a:solidFill>
                  <a:schemeClr val="tx2"/>
                </a:solidFill>
                <a:latin typeface="Rockwell" panose="02060603020205020403" pitchFamily="18" charset="0"/>
                <a:sym typeface="Gill Sans MT" panose="020B0502020104020203" pitchFamily="34" charset="0"/>
              </a:rPr>
              <a:t>kt CO</a:t>
            </a:r>
            <a:r>
              <a:rPr lang="fi-FI" altLang="en-US" sz="1400" b="1" baseline="-25000" dirty="0">
                <a:solidFill>
                  <a:schemeClr val="tx2"/>
                </a:solidFill>
                <a:latin typeface="Rockwell" panose="02060603020205020403" pitchFamily="18" charset="0"/>
                <a:sym typeface="Gill Sans MT" panose="020B0502020104020203" pitchFamily="34" charset="0"/>
              </a:rPr>
              <a:t>2</a:t>
            </a:r>
            <a:r>
              <a:rPr lang="fi-FI" altLang="en-US" sz="1400" b="1" dirty="0">
                <a:solidFill>
                  <a:schemeClr val="tx2"/>
                </a:solidFill>
                <a:latin typeface="Rockwell" panose="02060603020205020403" pitchFamily="18" charset="0"/>
                <a:sym typeface="Gill Sans MT" panose="020B0502020104020203" pitchFamily="34" charset="0"/>
              </a:rPr>
              <a:t>e</a:t>
            </a:r>
          </a:p>
        </p:txBody>
      </p:sp>
      <p:sp>
        <p:nvSpPr>
          <p:cNvPr id="118" name="Text Placeholder 2">
            <a:extLst>
              <a:ext uri="{FF2B5EF4-FFF2-40B4-BE49-F238E27FC236}">
                <a16:creationId xmlns:a16="http://schemas.microsoft.com/office/drawing/2014/main" id="{FB25089A-51AF-4022-8097-6DEAB9DA6216}"/>
              </a:ext>
            </a:extLst>
          </p:cNvPr>
          <p:cNvSpPr>
            <a:spLocks noGrp="1"/>
          </p:cNvSpPr>
          <p:nvPr>
            <p:custDataLst>
              <p:tags r:id="rId40"/>
            </p:custDataLst>
          </p:nvPr>
        </p:nvSpPr>
        <p:spPr bwMode="auto">
          <a:xfrm>
            <a:off x="931863" y="3132139"/>
            <a:ext cx="10128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67FB9592-F89C-49D4-93F6-EF3FF5BE2583}" type="datetime'M''''''''''''''u''u'' lämm''''''''i''''t''''''''''ys'''''''">
              <a:rPr lang="fi-FI" altLang="en-US" sz="1100" b="1" smtClean="0">
                <a:solidFill>
                  <a:schemeClr val="tx2"/>
                </a:solidFill>
                <a:latin typeface="Rockwell" panose="02060603020205020403" pitchFamily="18" charset="0"/>
              </a:rPr>
              <a:pPr/>
              <a:t>Muu lämmitys</a:t>
            </a:fld>
            <a:endParaRPr lang="fi-FI" sz="1100" b="1" dirty="0">
              <a:solidFill>
                <a:schemeClr val="tx2"/>
              </a:solidFill>
              <a:latin typeface="Rockwell" panose="02060603020205020403" pitchFamily="18" charset="0"/>
              <a:sym typeface="Rockwell" panose="02060603020205020403" pitchFamily="18" charset="0"/>
            </a:endParaRPr>
          </a:p>
        </p:txBody>
      </p:sp>
      <p:sp>
        <p:nvSpPr>
          <p:cNvPr id="105" name="Text Placeholder 2">
            <a:extLst>
              <a:ext uri="{FF2B5EF4-FFF2-40B4-BE49-F238E27FC236}">
                <a16:creationId xmlns:a16="http://schemas.microsoft.com/office/drawing/2014/main" id="{577313CE-597A-4E07-BCC1-E9B9C93DC48D}"/>
              </a:ext>
            </a:extLst>
          </p:cNvPr>
          <p:cNvSpPr>
            <a:spLocks noGrp="1"/>
          </p:cNvSpPr>
          <p:nvPr>
            <p:custDataLst>
              <p:tags r:id="rId41"/>
            </p:custDataLst>
          </p:nvPr>
        </p:nvSpPr>
        <p:spPr bwMode="auto">
          <a:xfrm>
            <a:off x="995363" y="1536700"/>
            <a:ext cx="9493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1D44AF3F-1F1A-4CBF-9F34-5AA4CD38066E}" type="datetime'''K''u''''''''l''''u''tu''s''''''s''ä''''''''''h''kö'">
              <a:rPr lang="fi-FI" altLang="en-US" sz="1100" b="1" smtClean="0">
                <a:solidFill>
                  <a:srgbClr val="000000"/>
                </a:solidFill>
                <a:latin typeface="Rockwell" panose="02060603020205020403" pitchFamily="18" charset="0"/>
              </a:rPr>
              <a:pPr/>
              <a:t>Kulutussähkö</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07" name="Text Placeholder 2">
            <a:extLst>
              <a:ext uri="{FF2B5EF4-FFF2-40B4-BE49-F238E27FC236}">
                <a16:creationId xmlns:a16="http://schemas.microsoft.com/office/drawing/2014/main" id="{D6D429D0-9C7B-457D-B735-679D01ACE574}"/>
              </a:ext>
            </a:extLst>
          </p:cNvPr>
          <p:cNvSpPr>
            <a:spLocks noGrp="1"/>
          </p:cNvSpPr>
          <p:nvPr>
            <p:custDataLst>
              <p:tags r:id="rId42"/>
            </p:custDataLst>
          </p:nvPr>
        </p:nvSpPr>
        <p:spPr bwMode="auto">
          <a:xfrm>
            <a:off x="874713" y="1935163"/>
            <a:ext cx="10699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EE949978-A4DF-4AAC-B892-0E06FEC0CF01}" type="datetime'''''''Sä''''''hk''''''öl''äm''''''''''''m''''''''''it''y''s'">
              <a:rPr lang="fi-FI" altLang="en-US" sz="1100" b="1" smtClean="0">
                <a:solidFill>
                  <a:srgbClr val="000000"/>
                </a:solidFill>
                <a:latin typeface="Rockwell" panose="02060603020205020403" pitchFamily="18" charset="0"/>
              </a:rPr>
              <a:pPr/>
              <a:t>Sähkölämmitys</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20" name="Text Placeholder 2">
            <a:extLst>
              <a:ext uri="{FF2B5EF4-FFF2-40B4-BE49-F238E27FC236}">
                <a16:creationId xmlns:a16="http://schemas.microsoft.com/office/drawing/2014/main" id="{27D21AC7-8982-4FC4-8482-0D9C93C2B378}"/>
              </a:ext>
            </a:extLst>
          </p:cNvPr>
          <p:cNvSpPr>
            <a:spLocks noGrp="1"/>
          </p:cNvSpPr>
          <p:nvPr>
            <p:custDataLst>
              <p:tags r:id="rId43"/>
            </p:custDataLst>
          </p:nvPr>
        </p:nvSpPr>
        <p:spPr bwMode="auto">
          <a:xfrm>
            <a:off x="1223963" y="3930650"/>
            <a:ext cx="7207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1C721FE3-5754-4A5C-92B2-78D8C34A0E0D}" type="datetime'''''Ty''ö''''k''''''''on''''''''e''''e''''''''''''''''''''''t'">
              <a:rPr lang="fi-FI" altLang="en-US" sz="1100" b="1" smtClean="0">
                <a:solidFill>
                  <a:srgbClr val="000000"/>
                </a:solidFill>
                <a:latin typeface="Rockwell" panose="02060603020205020403" pitchFamily="18" charset="0"/>
              </a:rPr>
              <a:pPr/>
              <a:t>Työkoneet</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19" name="Text Placeholder 2">
            <a:extLst>
              <a:ext uri="{FF2B5EF4-FFF2-40B4-BE49-F238E27FC236}">
                <a16:creationId xmlns:a16="http://schemas.microsoft.com/office/drawing/2014/main" id="{FBB587FE-63AE-4682-B623-E8F0AC7B5F54}"/>
              </a:ext>
            </a:extLst>
          </p:cNvPr>
          <p:cNvSpPr>
            <a:spLocks noGrp="1"/>
          </p:cNvSpPr>
          <p:nvPr>
            <p:custDataLst>
              <p:tags r:id="rId44"/>
            </p:custDataLst>
          </p:nvPr>
        </p:nvSpPr>
        <p:spPr bwMode="auto">
          <a:xfrm>
            <a:off x="1225550" y="3530601"/>
            <a:ext cx="719138" cy="150813"/>
          </a:xfrm>
          <a:prstGeom prst="rect">
            <a:avLst/>
          </a:prstGeom>
          <a:noFill/>
          <a:ln>
            <a:no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9642049F-9ABE-49AB-8A2B-149C4DF0281B}" type="datetime'''T''''''''e''oll''i''''''''''''su''''''''''''''''''''us'''''">
              <a:rPr lang="fi-FI" altLang="en-US" sz="1100" b="1" smtClean="0">
                <a:solidFill>
                  <a:schemeClr val="tx2"/>
                </a:solidFill>
                <a:effectLst/>
                <a:latin typeface="Rockwell" panose="02060603020205020403" pitchFamily="18" charset="0"/>
              </a:rPr>
              <a:pPr/>
              <a:t>Teollisuus</a:t>
            </a:fld>
            <a:endParaRPr lang="fi-FI" sz="1050" b="1" dirty="0">
              <a:solidFill>
                <a:schemeClr val="tx2"/>
              </a:solidFill>
              <a:latin typeface="Rockwell" panose="02060603020205020403" pitchFamily="18" charset="0"/>
              <a:sym typeface="Rockwell" panose="02060603020205020403" pitchFamily="18" charset="0"/>
            </a:endParaRPr>
          </a:p>
        </p:txBody>
      </p:sp>
      <p:sp>
        <p:nvSpPr>
          <p:cNvPr id="117" name="Text Placeholder 2">
            <a:extLst>
              <a:ext uri="{FF2B5EF4-FFF2-40B4-BE49-F238E27FC236}">
                <a16:creationId xmlns:a16="http://schemas.microsoft.com/office/drawing/2014/main" id="{6E429BBD-8FB9-4841-B365-C11053DB8835}"/>
              </a:ext>
            </a:extLst>
          </p:cNvPr>
          <p:cNvSpPr>
            <a:spLocks noGrp="1"/>
          </p:cNvSpPr>
          <p:nvPr>
            <p:custDataLst>
              <p:tags r:id="rId45"/>
            </p:custDataLst>
          </p:nvPr>
        </p:nvSpPr>
        <p:spPr bwMode="auto">
          <a:xfrm>
            <a:off x="987425" y="2733675"/>
            <a:ext cx="9572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62B98D3E-E9A5-49A6-AE04-9249046F7033}" type="datetime'Öl''''''''''''jyl''''ä''''''''''mmi''''''t''''''y''''''''''s'">
              <a:rPr lang="fi-FI" altLang="en-US" sz="1100" b="1" smtClean="0">
                <a:solidFill>
                  <a:srgbClr val="000000"/>
                </a:solidFill>
                <a:latin typeface="Rockwell" panose="02060603020205020403" pitchFamily="18" charset="0"/>
              </a:rPr>
              <a:pPr/>
              <a:t>Öljylämmitys</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08" name="Text Placeholder 2">
            <a:extLst>
              <a:ext uri="{FF2B5EF4-FFF2-40B4-BE49-F238E27FC236}">
                <a16:creationId xmlns:a16="http://schemas.microsoft.com/office/drawing/2014/main" id="{F26266AD-56A1-4EA4-B0FA-BC55CD6AFC33}"/>
              </a:ext>
            </a:extLst>
          </p:cNvPr>
          <p:cNvSpPr>
            <a:spLocks noGrp="1"/>
          </p:cNvSpPr>
          <p:nvPr>
            <p:custDataLst>
              <p:tags r:id="rId46"/>
            </p:custDataLst>
          </p:nvPr>
        </p:nvSpPr>
        <p:spPr bwMode="auto">
          <a:xfrm>
            <a:off x="1062037" y="2335214"/>
            <a:ext cx="8826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FEE7CED6-D821-41D3-BE46-D3AAFADE69BE}" type="datetime'''''''''Kauk''''''''''ol''''''ä''''m''p''''''ö'''''''''''''''">
              <a:rPr lang="fi-FI" altLang="en-US" sz="1100" b="1" smtClean="0">
                <a:solidFill>
                  <a:schemeClr val="tx2"/>
                </a:solidFill>
                <a:latin typeface="Rockwell" panose="02060603020205020403" pitchFamily="18" charset="0"/>
              </a:rPr>
              <a:pPr/>
              <a:t>Kaukolämpö</a:t>
            </a:fld>
            <a:endParaRPr lang="fi-FI" sz="1100" b="1" dirty="0">
              <a:solidFill>
                <a:schemeClr val="tx2"/>
              </a:solidFill>
              <a:latin typeface="Rockwell" panose="02060603020205020403" pitchFamily="18" charset="0"/>
              <a:sym typeface="Rockwell" panose="02060603020205020403" pitchFamily="18" charset="0"/>
            </a:endParaRPr>
          </a:p>
        </p:txBody>
      </p:sp>
      <p:sp>
        <p:nvSpPr>
          <p:cNvPr id="121" name="Text Placeholder 2">
            <a:extLst>
              <a:ext uri="{FF2B5EF4-FFF2-40B4-BE49-F238E27FC236}">
                <a16:creationId xmlns:a16="http://schemas.microsoft.com/office/drawing/2014/main" id="{45096D1C-8C0C-447E-98F8-4F68E65C9224}"/>
              </a:ext>
            </a:extLst>
          </p:cNvPr>
          <p:cNvSpPr>
            <a:spLocks noGrp="1"/>
          </p:cNvSpPr>
          <p:nvPr>
            <p:custDataLst>
              <p:tags r:id="rId47"/>
            </p:custDataLst>
          </p:nvPr>
        </p:nvSpPr>
        <p:spPr bwMode="auto">
          <a:xfrm>
            <a:off x="1149350" y="4329114"/>
            <a:ext cx="79533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D861E22-56B7-4E62-AAFE-B0470C092859}" type="datetime'''''''T''''''''''i''''''''e''''''li''i''''k''''enne'''''">
              <a:rPr lang="fi-FI" altLang="en-US" sz="1100" b="1" smtClean="0">
                <a:solidFill>
                  <a:schemeClr val="tx2"/>
                </a:solidFill>
                <a:latin typeface="Rockwell" panose="02060603020205020403" pitchFamily="18" charset="0"/>
              </a:rPr>
              <a:pPr/>
              <a:t>Tieliikenne</a:t>
            </a:fld>
            <a:endParaRPr lang="fi-FI" sz="1050" b="1" dirty="0">
              <a:solidFill>
                <a:schemeClr val="tx2"/>
              </a:solidFill>
              <a:latin typeface="Rockwell" panose="02060603020205020403" pitchFamily="18" charset="0"/>
              <a:sym typeface="Rockwell" panose="02060603020205020403" pitchFamily="18" charset="0"/>
            </a:endParaRPr>
          </a:p>
        </p:txBody>
      </p:sp>
      <p:sp>
        <p:nvSpPr>
          <p:cNvPr id="122" name="Text Placeholder 2">
            <a:extLst>
              <a:ext uri="{FF2B5EF4-FFF2-40B4-BE49-F238E27FC236}">
                <a16:creationId xmlns:a16="http://schemas.microsoft.com/office/drawing/2014/main" id="{A936E60C-9B19-4D3F-BCE7-6F2D80DF8862}"/>
              </a:ext>
            </a:extLst>
          </p:cNvPr>
          <p:cNvSpPr>
            <a:spLocks noGrp="1"/>
          </p:cNvSpPr>
          <p:nvPr>
            <p:custDataLst>
              <p:tags r:id="rId48"/>
            </p:custDataLst>
          </p:nvPr>
        </p:nvSpPr>
        <p:spPr bwMode="auto">
          <a:xfrm>
            <a:off x="974725" y="4727575"/>
            <a:ext cx="9699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9E479E7B-24D5-48C5-A938-446C38F2C5BD}" type="datetime'''''''''''Ra''i''de''l''''''ii''''ke''nn''''''e'''''''''''''">
              <a:rPr lang="fi-FI" altLang="en-US" sz="1100" b="1" smtClean="0">
                <a:solidFill>
                  <a:srgbClr val="000000"/>
                </a:solidFill>
                <a:latin typeface="Rockwell" panose="02060603020205020403" pitchFamily="18" charset="0"/>
              </a:rPr>
              <a:pPr/>
              <a:t>Raideliikenne</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23" name="Text Placeholder 2">
            <a:extLst>
              <a:ext uri="{FF2B5EF4-FFF2-40B4-BE49-F238E27FC236}">
                <a16:creationId xmlns:a16="http://schemas.microsoft.com/office/drawing/2014/main" id="{C9C88F70-C9C5-4AA5-95F9-934EEEE5B100}"/>
              </a:ext>
            </a:extLst>
          </p:cNvPr>
          <p:cNvSpPr>
            <a:spLocks noGrp="1"/>
          </p:cNvSpPr>
          <p:nvPr>
            <p:custDataLst>
              <p:tags r:id="rId49"/>
            </p:custDataLst>
          </p:nvPr>
        </p:nvSpPr>
        <p:spPr bwMode="auto">
          <a:xfrm>
            <a:off x="1076325" y="5126038"/>
            <a:ext cx="8683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89BDFB3B-04FE-4E97-90D1-0E69F56248BF}" type="datetime'''''''''''''''''Vesiliik''''''''''''e''''''''''''''''n''ne'''">
              <a:rPr lang="fi-FI" altLang="en-US" sz="1100" b="1" smtClean="0">
                <a:solidFill>
                  <a:srgbClr val="000000"/>
                </a:solidFill>
                <a:latin typeface="Rockwell" panose="02060603020205020403" pitchFamily="18" charset="0"/>
              </a:rPr>
              <a:pPr/>
              <a:t>Vesiliikenne</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98" name="Text Placeholder 2">
            <a:extLst>
              <a:ext uri="{FF2B5EF4-FFF2-40B4-BE49-F238E27FC236}">
                <a16:creationId xmlns:a16="http://schemas.microsoft.com/office/drawing/2014/main" id="{13A179C2-5B7A-461B-5E72-65FD5DCABF11}"/>
              </a:ext>
            </a:extLst>
          </p:cNvPr>
          <p:cNvSpPr>
            <a:spLocks noGrp="1"/>
          </p:cNvSpPr>
          <p:nvPr>
            <p:custDataLst>
              <p:tags r:id="rId50"/>
            </p:custDataLst>
          </p:nvPr>
        </p:nvSpPr>
        <p:spPr bwMode="gray">
          <a:xfrm>
            <a:off x="2852738" y="2006600"/>
            <a:ext cx="246063" cy="150813"/>
          </a:xfrm>
          <a:prstGeom prst="rect">
            <a:avLst/>
          </a:prstGeom>
          <a:ln>
            <a:noFill/>
          </a:ln>
          <a:effectLst/>
        </p:spPr>
        <p:txBody>
          <a:bodyPr vert="horz" wrap="none" lIns="20638" tIns="0" rIns="20638"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DF650E2-E009-4BAE-B682-323FC1211B16}" type="datetime'''''''''''''''''4'''''''''''''''''',''''1'">
              <a:rPr lang="fi-FI" altLang="en-US" sz="1100" b="1" smtClean="0">
                <a:solidFill>
                  <a:schemeClr val="tx2"/>
                </a:solidFill>
                <a:effectLst/>
                <a:latin typeface="Rockwell" panose="02060603020205020403" pitchFamily="18" charset="0"/>
                <a:sym typeface="Rockwell" panose="02060603020205020403" pitchFamily="18" charset="0"/>
              </a:rPr>
              <a:pPr marL="0" indent="0">
                <a:spcBef>
                  <a:spcPct val="0"/>
                </a:spcBef>
                <a:spcAft>
                  <a:spcPct val="0"/>
                </a:spcAft>
                <a:buNone/>
              </a:pPr>
              <a:t>4,1</a:t>
            </a:fld>
            <a:endParaRPr lang="fi-FI" sz="1100" b="1" dirty="0">
              <a:solidFill>
                <a:schemeClr val="tx2"/>
              </a:solidFill>
              <a:latin typeface="Rockwell" panose="02060603020205020403" pitchFamily="18" charset="0"/>
              <a:sym typeface="Rockwell" panose="02060603020205020403" pitchFamily="18" charset="0"/>
            </a:endParaRPr>
          </a:p>
        </p:txBody>
      </p:sp>
      <p:sp useBgFill="1">
        <p:nvSpPr>
          <p:cNvPr id="399" name="Text Placeholder 2">
            <a:extLst>
              <a:ext uri="{FF2B5EF4-FFF2-40B4-BE49-F238E27FC236}">
                <a16:creationId xmlns:a16="http://schemas.microsoft.com/office/drawing/2014/main" id="{485D7DCD-318C-391B-3F2D-BE64246FCE2D}"/>
              </a:ext>
            </a:extLst>
          </p:cNvPr>
          <p:cNvSpPr>
            <a:spLocks noGrp="1"/>
          </p:cNvSpPr>
          <p:nvPr>
            <p:custDataLst>
              <p:tags r:id="rId51"/>
            </p:custDataLst>
          </p:nvPr>
        </p:nvSpPr>
        <p:spPr bwMode="gray">
          <a:xfrm>
            <a:off x="9598025" y="2263775"/>
            <a:ext cx="323850" cy="150813"/>
          </a:xfrm>
          <a:prstGeom prst="rect">
            <a:avLst/>
          </a:prstGeom>
          <a:ln>
            <a:noFill/>
          </a:ln>
          <a:effectLst/>
        </p:spPr>
        <p:txBody>
          <a:bodyPr vert="horz" wrap="none" lIns="20638" tIns="0" rIns="20638"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F4FB0C1-536F-452C-9B6A-F62C6FECB295}" type="datetime'''''''3''''''''9'''''''''''''''''''''''',''''''''1'''''">
              <a:rPr lang="fi-FI" altLang="en-US" sz="1100" b="1" smtClean="0">
                <a:solidFill>
                  <a:schemeClr val="tx2"/>
                </a:solidFill>
                <a:effectLst/>
                <a:latin typeface="Rockwell" panose="02060603020205020403" pitchFamily="18" charset="0"/>
                <a:sym typeface="Rockwell" panose="02060603020205020403" pitchFamily="18" charset="0"/>
              </a:rPr>
              <a:pPr marL="0" indent="0">
                <a:spcBef>
                  <a:spcPct val="0"/>
                </a:spcBef>
                <a:spcAft>
                  <a:spcPct val="0"/>
                </a:spcAft>
                <a:buNone/>
              </a:pPr>
              <a:t>39,1</a:t>
            </a:fld>
            <a:endParaRPr lang="fi-FI" sz="1100" b="1" dirty="0">
              <a:solidFill>
                <a:schemeClr val="tx2"/>
              </a:solidFill>
              <a:latin typeface="Rockwell" panose="02060603020205020403" pitchFamily="18" charset="0"/>
              <a:sym typeface="Rockwell" panose="02060603020205020403" pitchFamily="18" charset="0"/>
            </a:endParaRPr>
          </a:p>
        </p:txBody>
      </p:sp>
      <p:sp useBgFill="1">
        <p:nvSpPr>
          <p:cNvPr id="400" name="Text Placeholder 2">
            <a:extLst>
              <a:ext uri="{FF2B5EF4-FFF2-40B4-BE49-F238E27FC236}">
                <a16:creationId xmlns:a16="http://schemas.microsoft.com/office/drawing/2014/main" id="{E17BEF27-3B3B-4C33-FDB8-1308F06A9B1A}"/>
              </a:ext>
            </a:extLst>
          </p:cNvPr>
          <p:cNvSpPr>
            <a:spLocks noGrp="1"/>
          </p:cNvSpPr>
          <p:nvPr>
            <p:custDataLst>
              <p:tags r:id="rId52"/>
            </p:custDataLst>
          </p:nvPr>
        </p:nvSpPr>
        <p:spPr bwMode="gray">
          <a:xfrm>
            <a:off x="2949575" y="2805113"/>
            <a:ext cx="246063" cy="150813"/>
          </a:xfrm>
          <a:prstGeom prst="rect">
            <a:avLst/>
          </a:prstGeom>
          <a:ln>
            <a:noFill/>
          </a:ln>
          <a:effectLst/>
        </p:spPr>
        <p:txBody>
          <a:bodyPr vert="horz" wrap="none" lIns="20638" tIns="0" rIns="20638"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AA662DD-71AB-4E8E-87E4-9FFE3EF3AA06}" type="datetime'''''''4'''',''''''''''''''''''''''''''''''6'''''''''''''''">
              <a:rPr lang="fi-FI" altLang="en-US" sz="1100" b="1" smtClean="0">
                <a:solidFill>
                  <a:schemeClr val="tx2"/>
                </a:solidFill>
                <a:effectLst/>
                <a:latin typeface="Rockwell" panose="02060603020205020403" pitchFamily="18" charset="0"/>
                <a:sym typeface="Rockwell" panose="02060603020205020403" pitchFamily="18" charset="0"/>
              </a:rPr>
              <a:pPr marL="0" indent="0">
                <a:spcBef>
                  <a:spcPct val="0"/>
                </a:spcBef>
                <a:spcAft>
                  <a:spcPct val="0"/>
                </a:spcAft>
                <a:buNone/>
              </a:pPr>
              <a:t>4,6</a:t>
            </a:fld>
            <a:endParaRPr lang="fi-FI" sz="1100" b="1" dirty="0">
              <a:solidFill>
                <a:schemeClr val="tx2"/>
              </a:solidFill>
              <a:latin typeface="Rockwell" panose="02060603020205020403" pitchFamily="18" charset="0"/>
              <a:sym typeface="Rockwell" panose="02060603020205020403" pitchFamily="18" charset="0"/>
            </a:endParaRPr>
          </a:p>
        </p:txBody>
      </p:sp>
      <p:sp useBgFill="1">
        <p:nvSpPr>
          <p:cNvPr id="401" name="Text Placeholder 2">
            <a:extLst>
              <a:ext uri="{FF2B5EF4-FFF2-40B4-BE49-F238E27FC236}">
                <a16:creationId xmlns:a16="http://schemas.microsoft.com/office/drawing/2014/main" id="{7879B83E-A04E-3051-F4A0-0F688CB79B25}"/>
              </a:ext>
            </a:extLst>
          </p:cNvPr>
          <p:cNvSpPr>
            <a:spLocks noGrp="1"/>
          </p:cNvSpPr>
          <p:nvPr>
            <p:custDataLst>
              <p:tags r:id="rId53"/>
            </p:custDataLst>
          </p:nvPr>
        </p:nvSpPr>
        <p:spPr bwMode="gray">
          <a:xfrm>
            <a:off x="3854450" y="4030663"/>
            <a:ext cx="246063" cy="150813"/>
          </a:xfrm>
          <a:prstGeom prst="rect">
            <a:avLst/>
          </a:prstGeom>
          <a:ln>
            <a:noFill/>
          </a:ln>
          <a:effectLst/>
        </p:spPr>
        <p:txBody>
          <a:bodyPr vert="horz" wrap="none" lIns="20638" tIns="0" rIns="20638"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1B0F91E-4FC0-4C93-A96F-40CB90835C22}" type="datetime'''''''''''''9,''''''''''''''''''''''''''''''3'''''''''''''''''">
              <a:rPr lang="fi-FI" altLang="en-US" sz="1100" b="1" smtClean="0">
                <a:solidFill>
                  <a:schemeClr val="tx2"/>
                </a:solidFill>
                <a:effectLst/>
                <a:latin typeface="Rockwell" panose="02060603020205020403" pitchFamily="18" charset="0"/>
                <a:sym typeface="Rockwell" panose="02060603020205020403" pitchFamily="18" charset="0"/>
              </a:rPr>
              <a:pPr marL="0" indent="0">
                <a:spcBef>
                  <a:spcPct val="0"/>
                </a:spcBef>
                <a:spcAft>
                  <a:spcPct val="0"/>
                </a:spcAft>
                <a:buNone/>
              </a:pPr>
              <a:t>9,3</a:t>
            </a:fld>
            <a:endParaRPr lang="fi-FI" sz="1100" b="1" dirty="0">
              <a:solidFill>
                <a:schemeClr val="tx2"/>
              </a:solidFill>
              <a:latin typeface="Rockwell" panose="02060603020205020403" pitchFamily="18" charset="0"/>
              <a:sym typeface="Rockwell" panose="02060603020205020403" pitchFamily="18" charset="0"/>
            </a:endParaRPr>
          </a:p>
        </p:txBody>
      </p:sp>
      <p:sp useBgFill="1">
        <p:nvSpPr>
          <p:cNvPr id="402" name="Text Placeholder 2">
            <a:extLst>
              <a:ext uri="{FF2B5EF4-FFF2-40B4-BE49-F238E27FC236}">
                <a16:creationId xmlns:a16="http://schemas.microsoft.com/office/drawing/2014/main" id="{3E7DF513-1AB1-72C8-8EF0-63547720E2CF}"/>
              </a:ext>
            </a:extLst>
          </p:cNvPr>
          <p:cNvSpPr>
            <a:spLocks noGrp="1"/>
          </p:cNvSpPr>
          <p:nvPr>
            <p:custDataLst>
              <p:tags r:id="rId54"/>
            </p:custDataLst>
          </p:nvPr>
        </p:nvSpPr>
        <p:spPr bwMode="gray">
          <a:xfrm>
            <a:off x="9501188" y="4257675"/>
            <a:ext cx="323850" cy="150813"/>
          </a:xfrm>
          <a:prstGeom prst="rect">
            <a:avLst/>
          </a:prstGeom>
          <a:ln>
            <a:noFill/>
          </a:ln>
          <a:effectLst/>
        </p:spPr>
        <p:txBody>
          <a:bodyPr vert="horz" wrap="none" lIns="20638" tIns="0" rIns="20638"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AFC27C5B-F789-406D-B056-E73EA3804858}" type="datetime'''3''''''''''''8'''''''''''''',''''6'''''''''''">
              <a:rPr lang="fi-FI" altLang="en-US" sz="1100" b="1" smtClean="0">
                <a:solidFill>
                  <a:schemeClr val="tx2"/>
                </a:solidFill>
                <a:effectLst/>
                <a:latin typeface="Rockwell" panose="02060603020205020403" pitchFamily="18" charset="0"/>
                <a:sym typeface="Rockwell" panose="02060603020205020403" pitchFamily="18" charset="0"/>
              </a:rPr>
              <a:pPr marL="0" indent="0">
                <a:spcBef>
                  <a:spcPct val="0"/>
                </a:spcBef>
                <a:spcAft>
                  <a:spcPct val="0"/>
                </a:spcAft>
                <a:buNone/>
              </a:pPr>
              <a:t>38,6</a:t>
            </a:fld>
            <a:endParaRPr lang="fi-FI" sz="1100" b="1" dirty="0">
              <a:solidFill>
                <a:schemeClr val="tx2"/>
              </a:solidFill>
              <a:latin typeface="Rockwell" panose="02060603020205020403" pitchFamily="18" charset="0"/>
              <a:sym typeface="Rockwell" panose="02060603020205020403" pitchFamily="18" charset="0"/>
            </a:endParaRPr>
          </a:p>
        </p:txBody>
      </p:sp>
      <p:sp useBgFill="1">
        <p:nvSpPr>
          <p:cNvPr id="403" name="Text Placeholder 2">
            <a:extLst>
              <a:ext uri="{FF2B5EF4-FFF2-40B4-BE49-F238E27FC236}">
                <a16:creationId xmlns:a16="http://schemas.microsoft.com/office/drawing/2014/main" id="{7B79C6A5-48F0-EACD-5F92-1E527625C3F2}"/>
              </a:ext>
            </a:extLst>
          </p:cNvPr>
          <p:cNvSpPr>
            <a:spLocks noGrp="1"/>
          </p:cNvSpPr>
          <p:nvPr>
            <p:custDataLst>
              <p:tags r:id="rId55"/>
            </p:custDataLst>
          </p:nvPr>
        </p:nvSpPr>
        <p:spPr bwMode="gray">
          <a:xfrm>
            <a:off x="2814638" y="6423025"/>
            <a:ext cx="246063" cy="150813"/>
          </a:xfrm>
          <a:prstGeom prst="rect">
            <a:avLst/>
          </a:prstGeom>
          <a:ln>
            <a:noFill/>
          </a:ln>
          <a:effectLst/>
        </p:spPr>
        <p:txBody>
          <a:bodyPr vert="horz" wrap="none" lIns="20638" tIns="0" rIns="20638"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0F77E54E-1353-41CC-9FF9-9F2D738C03A0}" type="datetime'3'''''''''''''''''''''''''''''''',''''9'''''''''''''''">
              <a:rPr lang="fi-FI" altLang="en-US" sz="1100" b="1" smtClean="0">
                <a:solidFill>
                  <a:schemeClr val="tx2"/>
                </a:solidFill>
                <a:effectLst/>
                <a:latin typeface="Rockwell" panose="02060603020205020403" pitchFamily="18" charset="0"/>
                <a:sym typeface="Rockwell" panose="02060603020205020403" pitchFamily="18" charset="0"/>
              </a:rPr>
              <a:pPr marL="0" indent="0">
                <a:spcBef>
                  <a:spcPct val="0"/>
                </a:spcBef>
                <a:spcAft>
                  <a:spcPct val="0"/>
                </a:spcAft>
                <a:buNone/>
              </a:pPr>
              <a:t>3,9</a:t>
            </a:fld>
            <a:endParaRPr lang="fi-FI" sz="1100" b="1" dirty="0">
              <a:solidFill>
                <a:schemeClr val="tx2"/>
              </a:solidFill>
              <a:latin typeface="Rockwell" panose="02060603020205020403" pitchFamily="18" charset="0"/>
              <a:sym typeface="Rockwell" panose="02060603020205020403" pitchFamily="18" charset="0"/>
            </a:endParaRPr>
          </a:p>
        </p:txBody>
      </p:sp>
      <p:sp>
        <p:nvSpPr>
          <p:cNvPr id="126" name="Text Placeholder 2">
            <a:extLst>
              <a:ext uri="{FF2B5EF4-FFF2-40B4-BE49-F238E27FC236}">
                <a16:creationId xmlns:a16="http://schemas.microsoft.com/office/drawing/2014/main" id="{65F038F9-34D1-4D85-B3E1-63A37D807EE8}"/>
              </a:ext>
            </a:extLst>
          </p:cNvPr>
          <p:cNvSpPr>
            <a:spLocks noGrp="1"/>
          </p:cNvSpPr>
          <p:nvPr>
            <p:custDataLst>
              <p:tags r:id="rId56"/>
            </p:custDataLst>
          </p:nvPr>
        </p:nvSpPr>
        <p:spPr bwMode="auto">
          <a:xfrm>
            <a:off x="1347788" y="6323013"/>
            <a:ext cx="5969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29B9D55-948A-4B21-A805-EDB7CB8AE3BB}" type="datetime'''''''''''''F-''''''k''''a''as''''''''''''''''''''''u''t'''">
              <a:rPr lang="fi-FI" altLang="en-US" sz="1100" b="1" smtClean="0">
                <a:solidFill>
                  <a:srgbClr val="000000"/>
                </a:solidFill>
                <a:latin typeface="Rockwell" panose="02060603020205020403" pitchFamily="18" charset="0"/>
              </a:rPr>
              <a:pPr/>
              <a:t>F-kaasut</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25" name="Text Placeholder 2">
            <a:extLst>
              <a:ext uri="{FF2B5EF4-FFF2-40B4-BE49-F238E27FC236}">
                <a16:creationId xmlns:a16="http://schemas.microsoft.com/office/drawing/2014/main" id="{0CF4EAF5-D515-4A80-89E1-28CD5A42C08A}"/>
              </a:ext>
            </a:extLst>
          </p:cNvPr>
          <p:cNvSpPr>
            <a:spLocks noGrp="1"/>
          </p:cNvSpPr>
          <p:nvPr>
            <p:custDataLst>
              <p:tags r:id="rId57"/>
            </p:custDataLst>
          </p:nvPr>
        </p:nvSpPr>
        <p:spPr bwMode="auto">
          <a:xfrm>
            <a:off x="695325" y="5924550"/>
            <a:ext cx="12493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91D908F1-0B1C-4BD2-9D33-79E992B87348}" type="datetime'''J''ä''t''''tei''''d''''e''n'''' ''k''äsi''t''''t''el''''y'">
              <a:rPr lang="fi-FI" altLang="en-US" sz="1100" b="1" smtClean="0">
                <a:solidFill>
                  <a:srgbClr val="000000"/>
                </a:solidFill>
                <a:latin typeface="Rockwell" panose="02060603020205020403" pitchFamily="18" charset="0"/>
              </a:rPr>
              <a:pPr/>
              <a:t>Jätteiden käsittely</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124" name="Text Placeholder 2">
            <a:extLst>
              <a:ext uri="{FF2B5EF4-FFF2-40B4-BE49-F238E27FC236}">
                <a16:creationId xmlns:a16="http://schemas.microsoft.com/office/drawing/2014/main" id="{524EFD12-DD51-478E-89FD-10B157A56A9E}"/>
              </a:ext>
            </a:extLst>
          </p:cNvPr>
          <p:cNvSpPr>
            <a:spLocks noGrp="1"/>
          </p:cNvSpPr>
          <p:nvPr>
            <p:custDataLst>
              <p:tags r:id="rId58"/>
            </p:custDataLst>
          </p:nvPr>
        </p:nvSpPr>
        <p:spPr bwMode="auto">
          <a:xfrm>
            <a:off x="1220788" y="5526088"/>
            <a:ext cx="7239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86E11DF-1B0C-4E92-B552-0D59F464008A}" type="datetime'Ma''a''''''''t''''''''''''''''''''a''l''''''o''u''s'''">
              <a:rPr lang="fi-FI" altLang="en-US" sz="1100" b="1" smtClean="0">
                <a:solidFill>
                  <a:srgbClr val="000000"/>
                </a:solidFill>
                <a:latin typeface="Rockwell" panose="02060603020205020403" pitchFamily="18" charset="0"/>
              </a:rPr>
              <a:pPr/>
              <a:t>Maatalous</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514" name="Text Placeholder 2">
            <a:extLst>
              <a:ext uri="{FF2B5EF4-FFF2-40B4-BE49-F238E27FC236}">
                <a16:creationId xmlns:a16="http://schemas.microsoft.com/office/drawing/2014/main" id="{4FD97C13-0B75-495B-8A42-9BD4858B7496}"/>
              </a:ext>
            </a:extLst>
          </p:cNvPr>
          <p:cNvSpPr>
            <a:spLocks noGrp="1"/>
          </p:cNvSpPr>
          <p:nvPr>
            <p:custDataLst>
              <p:tags r:id="rId59"/>
            </p:custDataLst>
          </p:nvPr>
        </p:nvSpPr>
        <p:spPr bwMode="auto">
          <a:xfrm>
            <a:off x="3070225" y="5826124"/>
            <a:ext cx="457200"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554B10B-F595-4709-9038-3C8CB565D139}" type="datetime'''''''''''''''''''''-''3''''''''''''''''0''''%'''''''''''''">
              <a:rPr lang="fi-FI" altLang="en-US" sz="1050" smtClean="0">
                <a:effectLst/>
                <a:latin typeface="Rockwell" panose="02060603020205020403" pitchFamily="18" charset="0"/>
                <a:sym typeface="Rockwell" panose="02060603020205020403" pitchFamily="18" charset="0"/>
              </a:rPr>
              <a:pPr/>
              <a:t>-30%</a:t>
            </a:fld>
            <a:endParaRPr lang="fi-FI" sz="1050" dirty="0">
              <a:latin typeface="Rockwell" panose="02060603020205020403" pitchFamily="18" charset="0"/>
              <a:sym typeface="Rockwell" panose="02060603020205020403" pitchFamily="18" charset="0"/>
            </a:endParaRPr>
          </a:p>
        </p:txBody>
      </p:sp>
      <p:sp>
        <p:nvSpPr>
          <p:cNvPr id="361" name="Text Placeholder 2">
            <a:extLst>
              <a:ext uri="{FF2B5EF4-FFF2-40B4-BE49-F238E27FC236}">
                <a16:creationId xmlns:a16="http://schemas.microsoft.com/office/drawing/2014/main" id="{3DAAC0D0-CEFB-4826-B431-E6BDC1BE4974}"/>
              </a:ext>
            </a:extLst>
          </p:cNvPr>
          <p:cNvSpPr>
            <a:spLocks noGrp="1"/>
          </p:cNvSpPr>
          <p:nvPr>
            <p:custDataLst>
              <p:tags r:id="rId60"/>
            </p:custDataLst>
          </p:nvPr>
        </p:nvSpPr>
        <p:spPr bwMode="auto">
          <a:xfrm>
            <a:off x="3286126" y="2619375"/>
            <a:ext cx="519113" cy="234950"/>
          </a:xfrm>
          <a:prstGeom prst="ellipse">
            <a:avLst/>
          </a:prstGeom>
          <a:solidFill>
            <a:srgbClr val="1BFC20"/>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8D99617-D711-4B03-B142-08F9C6C75F13}" type="datetime'''''''''''''''''''''''''''''''''-''5''''7''''%'''''''''''''">
              <a:rPr lang="fi-FI" altLang="en-US" sz="1200" smtClean="0">
                <a:solidFill>
                  <a:schemeClr val="tx2"/>
                </a:solidFill>
                <a:effectLst/>
                <a:latin typeface="Rockwell" panose="02060603020205020403" pitchFamily="18" charset="0"/>
              </a:rPr>
              <a:pPr/>
              <a:t>-57%</a:t>
            </a:fld>
            <a:endParaRPr lang="fi-FI" sz="1400" dirty="0">
              <a:solidFill>
                <a:schemeClr val="tx2"/>
              </a:solidFill>
              <a:latin typeface="Rockwell" panose="02060603020205020403" pitchFamily="18" charset="0"/>
              <a:sym typeface="Gill Sans MT" panose="020B0502020104020203" pitchFamily="34" charset="0"/>
            </a:endParaRPr>
          </a:p>
        </p:txBody>
      </p:sp>
      <p:sp>
        <p:nvSpPr>
          <p:cNvPr id="524" name="Text Placeholder 2">
            <a:extLst>
              <a:ext uri="{FF2B5EF4-FFF2-40B4-BE49-F238E27FC236}">
                <a16:creationId xmlns:a16="http://schemas.microsoft.com/office/drawing/2014/main" id="{A89C17AC-6F8A-4047-957C-D1D5D773089C}"/>
              </a:ext>
            </a:extLst>
          </p:cNvPr>
          <p:cNvSpPr>
            <a:spLocks noGrp="1"/>
          </p:cNvSpPr>
          <p:nvPr>
            <p:custDataLst>
              <p:tags r:id="rId61"/>
            </p:custDataLst>
          </p:nvPr>
        </p:nvSpPr>
        <p:spPr bwMode="auto">
          <a:xfrm>
            <a:off x="2284413" y="6224587"/>
            <a:ext cx="457200"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50FC77C-71D8-4284-9191-109D59D56B33}" type="datetime'-''''''''''''''''''''''''1''''''''''''9''%'''''">
              <a:rPr lang="fi-FI" altLang="en-US" sz="1050" smtClean="0">
                <a:effectLst/>
                <a:latin typeface="Rockwell" panose="02060603020205020403" pitchFamily="18" charset="0"/>
                <a:sym typeface="Rockwell" panose="02060603020205020403" pitchFamily="18" charset="0"/>
              </a:rPr>
              <a:pPr/>
              <a:t>-19%</a:t>
            </a:fld>
            <a:endParaRPr lang="fi-FI" sz="1050" dirty="0">
              <a:latin typeface="Rockwell" panose="02060603020205020403" pitchFamily="18" charset="0"/>
              <a:sym typeface="Rockwell" panose="02060603020205020403" pitchFamily="18" charset="0"/>
            </a:endParaRPr>
          </a:p>
        </p:txBody>
      </p:sp>
      <p:sp>
        <p:nvSpPr>
          <p:cNvPr id="443" name="Text Placeholder 2">
            <a:extLst>
              <a:ext uri="{FF2B5EF4-FFF2-40B4-BE49-F238E27FC236}">
                <a16:creationId xmlns:a16="http://schemas.microsoft.com/office/drawing/2014/main" id="{5B96C59C-FEA3-44BF-9567-2308D63E0E2D}"/>
              </a:ext>
            </a:extLst>
          </p:cNvPr>
          <p:cNvSpPr>
            <a:spLocks noGrp="1"/>
          </p:cNvSpPr>
          <p:nvPr>
            <p:custDataLst>
              <p:tags r:id="rId62"/>
            </p:custDataLst>
          </p:nvPr>
        </p:nvSpPr>
        <p:spPr bwMode="auto">
          <a:xfrm>
            <a:off x="3427413" y="3832224"/>
            <a:ext cx="354013"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FFE1B62-E3B3-4F75-82CB-155D2EE9D04B}" type="datetime'''''''''''''''''''''''''''''''-8''''''''''%'''''''''''">
              <a:rPr lang="fi-FI" altLang="en-US" sz="1050" smtClean="0">
                <a:effectLst/>
                <a:latin typeface="Rockwell" panose="02060603020205020403" pitchFamily="18" charset="0"/>
                <a:sym typeface="Rockwell" panose="02060603020205020403" pitchFamily="18" charset="0"/>
              </a:rPr>
              <a:pPr/>
              <a:t>-8%</a:t>
            </a:fld>
            <a:endParaRPr lang="fi-FI" sz="1050" dirty="0">
              <a:latin typeface="Rockwell" panose="02060603020205020403" pitchFamily="18" charset="0"/>
              <a:sym typeface="Rockwell" panose="02060603020205020403" pitchFamily="18" charset="0"/>
            </a:endParaRPr>
          </a:p>
        </p:txBody>
      </p:sp>
      <p:sp>
        <p:nvSpPr>
          <p:cNvPr id="480" name="Text Placeholder 2">
            <a:extLst>
              <a:ext uri="{FF2B5EF4-FFF2-40B4-BE49-F238E27FC236}">
                <a16:creationId xmlns:a16="http://schemas.microsoft.com/office/drawing/2014/main" id="{760DFAD3-D83D-4F1A-B6BA-5621D761103C}"/>
              </a:ext>
            </a:extLst>
          </p:cNvPr>
          <p:cNvSpPr>
            <a:spLocks noGrp="1"/>
          </p:cNvSpPr>
          <p:nvPr>
            <p:custDataLst>
              <p:tags r:id="rId63"/>
            </p:custDataLst>
          </p:nvPr>
        </p:nvSpPr>
        <p:spPr bwMode="auto">
          <a:xfrm>
            <a:off x="2520950" y="5027612"/>
            <a:ext cx="457200"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6CD3FC6-0A53-43C0-987D-FC01EE914D9F}" type="datetime'-''''''1''''''8''''''''%'''''">
              <a:rPr lang="fi-FI" altLang="en-US" sz="1050" smtClean="0">
                <a:effectLst/>
                <a:latin typeface="Rockwell" panose="02060603020205020403" pitchFamily="18" charset="0"/>
                <a:sym typeface="Rockwell" panose="02060603020205020403" pitchFamily="18" charset="0"/>
              </a:rPr>
              <a:pPr/>
              <a:t>-18%</a:t>
            </a:fld>
            <a:endParaRPr lang="fi-FI" sz="1050" dirty="0">
              <a:latin typeface="Rockwell" panose="02060603020205020403" pitchFamily="18" charset="0"/>
              <a:sym typeface="Rockwell" panose="02060603020205020403" pitchFamily="18" charset="0"/>
            </a:endParaRPr>
          </a:p>
        </p:txBody>
      </p:sp>
      <p:sp>
        <p:nvSpPr>
          <p:cNvPr id="451" name="Text Placeholder 2">
            <a:extLst>
              <a:ext uri="{FF2B5EF4-FFF2-40B4-BE49-F238E27FC236}">
                <a16:creationId xmlns:a16="http://schemas.microsoft.com/office/drawing/2014/main" id="{D8FF8AB2-DEFB-4BD2-AE81-BA4266019C74}"/>
              </a:ext>
            </a:extLst>
          </p:cNvPr>
          <p:cNvSpPr>
            <a:spLocks noGrp="1"/>
          </p:cNvSpPr>
          <p:nvPr>
            <p:custDataLst>
              <p:tags r:id="rId64"/>
            </p:custDataLst>
          </p:nvPr>
        </p:nvSpPr>
        <p:spPr bwMode="auto">
          <a:xfrm>
            <a:off x="8153400" y="4230687"/>
            <a:ext cx="457200"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7C3B691-B05A-4A24-90F7-90006DB34923}" type="datetime'-''''''''3''''''''''''''1''''''''''''%'''''''''''''''''''''">
              <a:rPr lang="fi-FI" altLang="en-US" sz="1050" smtClean="0">
                <a:effectLst/>
                <a:latin typeface="Rockwell" panose="02060603020205020403" pitchFamily="18" charset="0"/>
                <a:sym typeface="Rockwell" panose="02060603020205020403" pitchFamily="18" charset="0"/>
              </a:rPr>
              <a:pPr/>
              <a:t>-31%</a:t>
            </a:fld>
            <a:endParaRPr lang="fi-FI" sz="1050" dirty="0">
              <a:latin typeface="Rockwell" panose="02060603020205020403" pitchFamily="18" charset="0"/>
              <a:sym typeface="Rockwell" panose="02060603020205020403" pitchFamily="18" charset="0"/>
            </a:endParaRPr>
          </a:p>
        </p:txBody>
      </p:sp>
      <p:sp>
        <p:nvSpPr>
          <p:cNvPr id="381" name="Text Placeholder 2">
            <a:extLst>
              <a:ext uri="{FF2B5EF4-FFF2-40B4-BE49-F238E27FC236}">
                <a16:creationId xmlns:a16="http://schemas.microsoft.com/office/drawing/2014/main" id="{57917D12-1CFD-465B-AE0C-539A3479F40E}"/>
              </a:ext>
            </a:extLst>
          </p:cNvPr>
          <p:cNvSpPr>
            <a:spLocks noGrp="1"/>
          </p:cNvSpPr>
          <p:nvPr>
            <p:custDataLst>
              <p:tags r:id="rId65"/>
            </p:custDataLst>
          </p:nvPr>
        </p:nvSpPr>
        <p:spPr bwMode="auto">
          <a:xfrm>
            <a:off x="2732088" y="3109913"/>
            <a:ext cx="354013"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653DC12-D89D-47F0-81E4-0993CDE48D4C}" type="datetime'''''''''''''''''''''''''''''''''''-''''''''5''%'''''''''">
              <a:rPr lang="fi-FI" altLang="en-US" sz="1050" smtClean="0">
                <a:effectLst/>
                <a:latin typeface="Rockwell" panose="02060603020205020403" pitchFamily="18" charset="0"/>
                <a:sym typeface="Rockwell" panose="02060603020205020403" pitchFamily="18" charset="0"/>
              </a:rPr>
              <a:pPr/>
              <a:t>-5%</a:t>
            </a:fld>
            <a:endParaRPr lang="fi-FI" sz="1050" dirty="0">
              <a:effectLst>
                <a:outerShdw blurRad="38100" dist="38100" dir="2700000" algn="tl">
                  <a:srgbClr val="000000">
                    <a:alpha val="43137"/>
                  </a:srgbClr>
                </a:outerShdw>
              </a:effectLst>
              <a:latin typeface="Rockwell" panose="02060603020205020403" pitchFamily="18" charset="0"/>
              <a:sym typeface="Rockwell" panose="02060603020205020403" pitchFamily="18" charset="0"/>
            </a:endParaRPr>
          </a:p>
        </p:txBody>
      </p:sp>
      <p:sp>
        <p:nvSpPr>
          <p:cNvPr id="342" name="Text Placeholder 2">
            <a:extLst>
              <a:ext uri="{FF2B5EF4-FFF2-40B4-BE49-F238E27FC236}">
                <a16:creationId xmlns:a16="http://schemas.microsoft.com/office/drawing/2014/main" id="{A155CAA3-8E78-4272-AD27-1F14C41C6A52}"/>
              </a:ext>
            </a:extLst>
          </p:cNvPr>
          <p:cNvSpPr>
            <a:spLocks noGrp="1"/>
          </p:cNvSpPr>
          <p:nvPr>
            <p:custDataLst>
              <p:tags r:id="rId66"/>
            </p:custDataLst>
          </p:nvPr>
        </p:nvSpPr>
        <p:spPr bwMode="auto">
          <a:xfrm>
            <a:off x="3305176" y="1820863"/>
            <a:ext cx="519113" cy="234950"/>
          </a:xfrm>
          <a:prstGeom prst="ellipse">
            <a:avLst/>
          </a:prstGeom>
          <a:solidFill>
            <a:srgbClr val="1BFC20"/>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3BE7205-BE6C-472C-BB03-F723E759B8CC}" type="datetime'''-''''''''''''''''''''''''6''''''''''''''''''4''''%'''''''''">
              <a:rPr lang="fi-FI" altLang="en-US" sz="1200" smtClean="0">
                <a:solidFill>
                  <a:schemeClr val="tx2"/>
                </a:solidFill>
                <a:effectLst/>
                <a:latin typeface="Rockwell" panose="02060603020205020403" pitchFamily="18" charset="0"/>
              </a:rPr>
              <a:pPr/>
              <a:t>-64%</a:t>
            </a:fld>
            <a:endParaRPr lang="fi-FI" sz="1400" dirty="0">
              <a:solidFill>
                <a:schemeClr val="tx2"/>
              </a:solidFill>
              <a:latin typeface="Rockwell" panose="02060603020205020403" pitchFamily="18" charset="0"/>
              <a:sym typeface="Gill Sans MT" panose="020B0502020104020203" pitchFamily="34" charset="0"/>
            </a:endParaRPr>
          </a:p>
        </p:txBody>
      </p:sp>
      <p:sp>
        <p:nvSpPr>
          <p:cNvPr id="350" name="Text Placeholder 2">
            <a:extLst>
              <a:ext uri="{FF2B5EF4-FFF2-40B4-BE49-F238E27FC236}">
                <a16:creationId xmlns:a16="http://schemas.microsoft.com/office/drawing/2014/main" id="{01D87A65-58DC-4206-8EE7-30A448931DA9}"/>
              </a:ext>
            </a:extLst>
          </p:cNvPr>
          <p:cNvSpPr>
            <a:spLocks noGrp="1"/>
          </p:cNvSpPr>
          <p:nvPr>
            <p:custDataLst>
              <p:tags r:id="rId67"/>
            </p:custDataLst>
          </p:nvPr>
        </p:nvSpPr>
        <p:spPr bwMode="auto">
          <a:xfrm>
            <a:off x="7150101" y="2220913"/>
            <a:ext cx="519113" cy="234950"/>
          </a:xfrm>
          <a:prstGeom prst="ellipse">
            <a:avLst/>
          </a:prstGeom>
          <a:solidFill>
            <a:srgbClr val="1BFC20"/>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B5D0E67-F733-4FF4-94F7-F3B79A76E9E2}" type="datetime'''''''''-''''''''''''''''''5''''''''''''''''9%'''''''">
              <a:rPr lang="fi-FI" altLang="en-US" sz="1200" smtClean="0">
                <a:solidFill>
                  <a:schemeClr val="tx2"/>
                </a:solidFill>
                <a:effectLst/>
                <a:latin typeface="Rockwell" panose="02060603020205020403" pitchFamily="18" charset="0"/>
              </a:rPr>
              <a:pPr/>
              <a:t>-59%</a:t>
            </a:fld>
            <a:endParaRPr lang="fi-FI" sz="1400" dirty="0">
              <a:solidFill>
                <a:schemeClr val="tx2"/>
              </a:solidFill>
              <a:latin typeface="Rockwell" panose="02060603020205020403" pitchFamily="18" charset="0"/>
              <a:sym typeface="Gill Sans MT" panose="020B0502020104020203" pitchFamily="34" charset="0"/>
            </a:endParaRPr>
          </a:p>
        </p:txBody>
      </p:sp>
      <p:sp>
        <p:nvSpPr>
          <p:cNvPr id="332" name="Text Placeholder 2">
            <a:extLst>
              <a:ext uri="{FF2B5EF4-FFF2-40B4-BE49-F238E27FC236}">
                <a16:creationId xmlns:a16="http://schemas.microsoft.com/office/drawing/2014/main" id="{5FF17DFD-FEFF-4F6A-9AFA-A6DE114E5328}"/>
              </a:ext>
            </a:extLst>
          </p:cNvPr>
          <p:cNvSpPr>
            <a:spLocks noGrp="1"/>
          </p:cNvSpPr>
          <p:nvPr>
            <p:custDataLst>
              <p:tags r:id="rId68"/>
            </p:custDataLst>
          </p:nvPr>
        </p:nvSpPr>
        <p:spPr bwMode="auto">
          <a:xfrm>
            <a:off x="5346701" y="1422400"/>
            <a:ext cx="519113" cy="234950"/>
          </a:xfrm>
          <a:prstGeom prst="ellipse">
            <a:avLst/>
          </a:prstGeom>
          <a:solidFill>
            <a:srgbClr val="1BFC20"/>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03D4C97-C24C-48EB-90CB-C0AE045AA0F1}" type="datetime'''''-''''''''''''''''''''''6''''''''''''''9''%'''">
              <a:rPr lang="fi-FI" altLang="en-US" sz="1200" smtClean="0">
                <a:solidFill>
                  <a:schemeClr val="tx2"/>
                </a:solidFill>
                <a:effectLst/>
                <a:latin typeface="Rockwell" panose="02060603020205020403" pitchFamily="18" charset="0"/>
              </a:rPr>
              <a:pPr/>
              <a:t>-69%</a:t>
            </a:fld>
            <a:endParaRPr lang="fi-FI" sz="1400" dirty="0">
              <a:solidFill>
                <a:schemeClr val="tx2"/>
              </a:solidFill>
              <a:latin typeface="Rockwell" panose="02060603020205020403" pitchFamily="18" charset="0"/>
              <a:sym typeface="Gill Sans MT" panose="020B0502020104020203" pitchFamily="34" charset="0"/>
            </a:endParaRPr>
          </a:p>
        </p:txBody>
      </p:sp>
      <p:sp>
        <p:nvSpPr>
          <p:cNvPr id="435" name="Text Placeholder 2">
            <a:extLst>
              <a:ext uri="{FF2B5EF4-FFF2-40B4-BE49-F238E27FC236}">
                <a16:creationId xmlns:a16="http://schemas.microsoft.com/office/drawing/2014/main" id="{3EE73BA3-7C0C-450F-B7D0-1BA6A22BCEFC}"/>
              </a:ext>
            </a:extLst>
          </p:cNvPr>
          <p:cNvSpPr>
            <a:spLocks noGrp="1"/>
          </p:cNvSpPr>
          <p:nvPr>
            <p:custDataLst>
              <p:tags r:id="rId69"/>
            </p:custDataLst>
          </p:nvPr>
        </p:nvSpPr>
        <p:spPr bwMode="auto">
          <a:xfrm>
            <a:off x="5632450" y="3624263"/>
            <a:ext cx="457200"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C4A491B-397B-4146-8460-A5F4FD82854F}" type="datetime'''''-''''''''''''''''''1''''''9''%'''''''''''''''''''">
              <a:rPr lang="fi-FI" altLang="en-US" sz="1050" smtClean="0">
                <a:effectLst/>
                <a:latin typeface="Rockwell" panose="02060603020205020403" pitchFamily="18" charset="0"/>
                <a:sym typeface="Rockwell" panose="02060603020205020403" pitchFamily="18" charset="0"/>
              </a:rPr>
              <a:pPr/>
              <a:t>-19%</a:t>
            </a:fld>
            <a:endParaRPr lang="fi-FI" sz="1050" dirty="0">
              <a:latin typeface="Rockwell" panose="02060603020205020403" pitchFamily="18" charset="0"/>
              <a:sym typeface="Rockwell" panose="02060603020205020403" pitchFamily="18" charset="0"/>
            </a:endParaRPr>
          </a:p>
        </p:txBody>
      </p:sp>
      <p:sp>
        <p:nvSpPr>
          <p:cNvPr id="505" name="Text Placeholder 2">
            <a:extLst>
              <a:ext uri="{FF2B5EF4-FFF2-40B4-BE49-F238E27FC236}">
                <a16:creationId xmlns:a16="http://schemas.microsoft.com/office/drawing/2014/main" id="{A9911811-49C1-4CA3-8E3A-273D338CECD9}"/>
              </a:ext>
            </a:extLst>
          </p:cNvPr>
          <p:cNvSpPr>
            <a:spLocks noGrp="1"/>
          </p:cNvSpPr>
          <p:nvPr>
            <p:custDataLst>
              <p:tags r:id="rId70"/>
            </p:custDataLst>
          </p:nvPr>
        </p:nvSpPr>
        <p:spPr bwMode="auto">
          <a:xfrm>
            <a:off x="2535238" y="5427662"/>
            <a:ext cx="457200" cy="204788"/>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A6B213A-5F03-4159-9420-C0F3FE5AC090}" type="datetime'''''''''''''-1''7''''''''''''''''%'">
              <a:rPr lang="fi-FI" altLang="en-US" sz="1050" smtClean="0">
                <a:effectLst/>
                <a:latin typeface="Rockwell" panose="02060603020205020403" pitchFamily="18" charset="0"/>
                <a:sym typeface="Rockwell" panose="02060603020205020403" pitchFamily="18" charset="0"/>
              </a:rPr>
              <a:pPr/>
              <a:t>-17%</a:t>
            </a:fld>
            <a:endParaRPr lang="fi-FI" sz="1050" dirty="0">
              <a:latin typeface="Rockwell" panose="02060603020205020403" pitchFamily="18" charset="0"/>
              <a:sym typeface="Rockwell" panose="02060603020205020403" pitchFamily="18" charset="0"/>
            </a:endParaRPr>
          </a:p>
        </p:txBody>
      </p:sp>
      <p:sp>
        <p:nvSpPr>
          <p:cNvPr id="684" name="TextBox 683">
            <a:extLst>
              <a:ext uri="{FF2B5EF4-FFF2-40B4-BE49-F238E27FC236}">
                <a16:creationId xmlns:a16="http://schemas.microsoft.com/office/drawing/2014/main" id="{A0D76856-CA2A-48EB-A34E-6FB3D04E9B96}"/>
              </a:ext>
            </a:extLst>
          </p:cNvPr>
          <p:cNvSpPr txBox="1"/>
          <p:nvPr/>
        </p:nvSpPr>
        <p:spPr>
          <a:xfrm>
            <a:off x="408692" y="100847"/>
            <a:ext cx="11371439"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sektorikohtaiset päästöerot [kt CO</a:t>
            </a:r>
            <a:r>
              <a:rPr lang="fi-FI" b="1" baseline="-25000" dirty="0">
                <a:solidFill>
                  <a:schemeClr val="tx2"/>
                </a:solidFill>
                <a:latin typeface="Gill Sans Nova Cond XBd" panose="020B0A06020104020203" pitchFamily="34" charset="0"/>
                <a:ea typeface="Lato" panose="020F0502020204030203" pitchFamily="34" charset="0"/>
                <a:cs typeface="Lato" panose="020F0502020204030203" pitchFamily="34" charset="0"/>
              </a:rPr>
              <a:t>2</a:t>
            </a:r>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e/%] vertailuvuoden (2007) ja tuoreimpien päästötietojen (2020) välillä</a:t>
            </a:r>
            <a:endParaRPr lang="fi-FI" dirty="0"/>
          </a:p>
        </p:txBody>
      </p:sp>
      <p:grpSp>
        <p:nvGrpSpPr>
          <p:cNvPr id="81" name="Group 80">
            <a:extLst>
              <a:ext uri="{FF2B5EF4-FFF2-40B4-BE49-F238E27FC236}">
                <a16:creationId xmlns:a16="http://schemas.microsoft.com/office/drawing/2014/main" id="{E6E2CB34-5014-4C55-872E-E7AADBA3E128}"/>
              </a:ext>
            </a:extLst>
          </p:cNvPr>
          <p:cNvGrpSpPr/>
          <p:nvPr/>
        </p:nvGrpSpPr>
        <p:grpSpPr>
          <a:xfrm>
            <a:off x="11317288" y="6159396"/>
            <a:ext cx="320522" cy="414442"/>
            <a:chOff x="8457418" y="107577"/>
            <a:chExt cx="320522" cy="414442"/>
          </a:xfrm>
        </p:grpSpPr>
        <p:sp>
          <p:nvSpPr>
            <p:cNvPr id="82" name="Rectangle: Rounded Corners 81">
              <a:extLst>
                <a:ext uri="{FF2B5EF4-FFF2-40B4-BE49-F238E27FC236}">
                  <a16:creationId xmlns:a16="http://schemas.microsoft.com/office/drawing/2014/main" id="{E28C7D00-EC2B-4C02-887C-40F2BFD7F3A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3" name="Graphic 82" descr="Back with solid fill">
              <a:hlinkClick r:id="rId79" action="ppaction://hlinksldjump"/>
              <a:extLst>
                <a:ext uri="{FF2B5EF4-FFF2-40B4-BE49-F238E27FC236}">
                  <a16:creationId xmlns:a16="http://schemas.microsoft.com/office/drawing/2014/main" id="{A06A57C0-F2B7-4B3F-A64F-EB1E9A5BB062}"/>
                </a:ext>
              </a:extLst>
            </p:cNvPr>
            <p:cNvPicPr>
              <a:picLocks noChangeAspect="1"/>
            </p:cNvPicPr>
            <p:nvPr/>
          </p:nvPicPr>
          <p:blipFill>
            <a:blip r:embed="rId80" cstate="print">
              <a:extLst>
                <a:ext uri="{28A0092B-C50C-407E-A947-70E740481C1C}">
                  <a14:useLocalDpi xmlns:a14="http://schemas.microsoft.com/office/drawing/2010/main" val="0"/>
                </a:ext>
                <a:ext uri="{96DAC541-7B7A-43D3-8B79-37D633B846F1}">
                  <asvg:svgBlip xmlns:asvg="http://schemas.microsoft.com/office/drawing/2016/SVG/main" r:embed="rId81"/>
                </a:ext>
              </a:extLst>
            </a:blip>
            <a:stretch>
              <a:fillRect/>
            </a:stretch>
          </p:blipFill>
          <p:spPr>
            <a:xfrm>
              <a:off x="8463521" y="152400"/>
              <a:ext cx="314419" cy="313241"/>
            </a:xfrm>
            <a:prstGeom prst="rect">
              <a:avLst/>
            </a:prstGeom>
          </p:spPr>
        </p:pic>
      </p:grpSp>
      <p:sp>
        <p:nvSpPr>
          <p:cNvPr id="598" name="Rectangle: Rounded Corners 597">
            <a:extLst>
              <a:ext uri="{FF2B5EF4-FFF2-40B4-BE49-F238E27FC236}">
                <a16:creationId xmlns:a16="http://schemas.microsoft.com/office/drawing/2014/main" id="{1C91910B-C7BB-86F8-800C-DA73A58DA179}"/>
              </a:ext>
            </a:extLst>
          </p:cNvPr>
          <p:cNvSpPr/>
          <p:nvPr/>
        </p:nvSpPr>
        <p:spPr>
          <a:xfrm>
            <a:off x="10574338" y="2338388"/>
            <a:ext cx="1496738" cy="224274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grpSp>
        <p:nvGrpSpPr>
          <p:cNvPr id="597" name="Group 596">
            <a:extLst>
              <a:ext uri="{FF2B5EF4-FFF2-40B4-BE49-F238E27FC236}">
                <a16:creationId xmlns:a16="http://schemas.microsoft.com/office/drawing/2014/main" id="{7BC62839-D2C4-9D09-F72D-A2DEAB48B2A2}"/>
              </a:ext>
            </a:extLst>
          </p:cNvPr>
          <p:cNvGrpSpPr/>
          <p:nvPr/>
        </p:nvGrpSpPr>
        <p:grpSpPr>
          <a:xfrm>
            <a:off x="10698525" y="2575086"/>
            <a:ext cx="360217" cy="352103"/>
            <a:chOff x="10214121" y="1780753"/>
            <a:chExt cx="848844" cy="694159"/>
          </a:xfrm>
        </p:grpSpPr>
        <p:sp>
          <p:nvSpPr>
            <p:cNvPr id="596" name="Oval 595">
              <a:extLst>
                <a:ext uri="{FF2B5EF4-FFF2-40B4-BE49-F238E27FC236}">
                  <a16:creationId xmlns:a16="http://schemas.microsoft.com/office/drawing/2014/main" id="{A14EF433-D11E-22D0-AF43-3A617BBCC2B8}"/>
                </a:ext>
              </a:extLst>
            </p:cNvPr>
            <p:cNvSpPr/>
            <p:nvPr/>
          </p:nvSpPr>
          <p:spPr>
            <a:xfrm>
              <a:off x="10214121" y="1780753"/>
              <a:ext cx="848844" cy="694159"/>
            </a:xfrm>
            <a:prstGeom prst="ellipse">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595" name="Graphic 594" descr="Downward trend graph with solid fill">
              <a:extLst>
                <a:ext uri="{FF2B5EF4-FFF2-40B4-BE49-F238E27FC236}">
                  <a16:creationId xmlns:a16="http://schemas.microsoft.com/office/drawing/2014/main" id="{E9369C0C-C2D0-22A3-07E0-7C7C020897E0}"/>
                </a:ext>
              </a:extLst>
            </p:cNvPr>
            <p:cNvPicPr>
              <a:picLocks noChangeAspect="1"/>
            </p:cNvPicPr>
            <p:nvPr/>
          </p:nvPicPr>
          <p:blipFill>
            <a:blip r:embed="rId82" cstate="print">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10394158" y="1823245"/>
              <a:ext cx="586580" cy="586580"/>
            </a:xfrm>
            <a:prstGeom prst="rect">
              <a:avLst/>
            </a:prstGeom>
            <a:ln>
              <a:noFill/>
            </a:ln>
            <a:effectLst/>
          </p:spPr>
        </p:pic>
      </p:grpSp>
      <p:sp>
        <p:nvSpPr>
          <p:cNvPr id="600" name="TextBox 599">
            <a:extLst>
              <a:ext uri="{FF2B5EF4-FFF2-40B4-BE49-F238E27FC236}">
                <a16:creationId xmlns:a16="http://schemas.microsoft.com/office/drawing/2014/main" id="{6EE0F573-AD02-03CB-A97C-C0552CBA0ABB}"/>
              </a:ext>
            </a:extLst>
          </p:cNvPr>
          <p:cNvSpPr txBox="1"/>
          <p:nvPr/>
        </p:nvSpPr>
        <p:spPr>
          <a:xfrm>
            <a:off x="11134972" y="2467479"/>
            <a:ext cx="854310" cy="52623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+ 50% vähennys</a:t>
            </a:r>
          </a:p>
        </p:txBody>
      </p:sp>
      <p:grpSp>
        <p:nvGrpSpPr>
          <p:cNvPr id="690" name="Group 689">
            <a:extLst>
              <a:ext uri="{FF2B5EF4-FFF2-40B4-BE49-F238E27FC236}">
                <a16:creationId xmlns:a16="http://schemas.microsoft.com/office/drawing/2014/main" id="{F98454B1-CAE7-0714-600C-D358C6F66FF7}"/>
              </a:ext>
            </a:extLst>
          </p:cNvPr>
          <p:cNvGrpSpPr/>
          <p:nvPr/>
        </p:nvGrpSpPr>
        <p:grpSpPr>
          <a:xfrm>
            <a:off x="688255" y="1473872"/>
            <a:ext cx="247577" cy="252251"/>
            <a:chOff x="10214121" y="1780753"/>
            <a:chExt cx="848844" cy="694159"/>
          </a:xfrm>
        </p:grpSpPr>
        <p:sp>
          <p:nvSpPr>
            <p:cNvPr id="691" name="Oval 690">
              <a:extLst>
                <a:ext uri="{FF2B5EF4-FFF2-40B4-BE49-F238E27FC236}">
                  <a16:creationId xmlns:a16="http://schemas.microsoft.com/office/drawing/2014/main" id="{57F8804E-0A49-B4E1-C9AC-0A28C0728EB2}"/>
                </a:ext>
              </a:extLst>
            </p:cNvPr>
            <p:cNvSpPr/>
            <p:nvPr/>
          </p:nvSpPr>
          <p:spPr>
            <a:xfrm>
              <a:off x="10214121" y="1780753"/>
              <a:ext cx="848844" cy="694159"/>
            </a:xfrm>
            <a:prstGeom prst="ellipse">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92" name="Graphic 691" descr="Downward trend graph with solid fill">
              <a:extLst>
                <a:ext uri="{FF2B5EF4-FFF2-40B4-BE49-F238E27FC236}">
                  <a16:creationId xmlns:a16="http://schemas.microsoft.com/office/drawing/2014/main" id="{40576579-8669-2213-734E-6F4FD9A97189}"/>
                </a:ext>
              </a:extLst>
            </p:cNvPr>
            <p:cNvPicPr>
              <a:picLocks noChangeAspect="1"/>
            </p:cNvPicPr>
            <p:nvPr/>
          </p:nvPicPr>
          <p:blipFill>
            <a:blip r:embed="rId82" cstate="print">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10394158" y="1823245"/>
              <a:ext cx="586580" cy="586580"/>
            </a:xfrm>
            <a:prstGeom prst="rect">
              <a:avLst/>
            </a:prstGeom>
            <a:ln>
              <a:noFill/>
            </a:ln>
            <a:effectLst/>
          </p:spPr>
        </p:pic>
      </p:grpSp>
      <p:grpSp>
        <p:nvGrpSpPr>
          <p:cNvPr id="693" name="Group 692">
            <a:extLst>
              <a:ext uri="{FF2B5EF4-FFF2-40B4-BE49-F238E27FC236}">
                <a16:creationId xmlns:a16="http://schemas.microsoft.com/office/drawing/2014/main" id="{7626B7E6-7D9B-966C-8EFC-A51CEB05DFFF}"/>
              </a:ext>
            </a:extLst>
          </p:cNvPr>
          <p:cNvGrpSpPr/>
          <p:nvPr/>
        </p:nvGrpSpPr>
        <p:grpSpPr>
          <a:xfrm>
            <a:off x="579439" y="1875650"/>
            <a:ext cx="247577" cy="252251"/>
            <a:chOff x="10214121" y="1780753"/>
            <a:chExt cx="848844" cy="694159"/>
          </a:xfrm>
        </p:grpSpPr>
        <p:sp>
          <p:nvSpPr>
            <p:cNvPr id="694" name="Oval 693">
              <a:extLst>
                <a:ext uri="{FF2B5EF4-FFF2-40B4-BE49-F238E27FC236}">
                  <a16:creationId xmlns:a16="http://schemas.microsoft.com/office/drawing/2014/main" id="{956F182F-E7F0-4E0E-DC66-7FB6AAAF229E}"/>
                </a:ext>
              </a:extLst>
            </p:cNvPr>
            <p:cNvSpPr/>
            <p:nvPr/>
          </p:nvSpPr>
          <p:spPr>
            <a:xfrm>
              <a:off x="10214121" y="1780753"/>
              <a:ext cx="848844" cy="694159"/>
            </a:xfrm>
            <a:prstGeom prst="ellipse">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95" name="Graphic 694" descr="Downward trend graph with solid fill">
              <a:extLst>
                <a:ext uri="{FF2B5EF4-FFF2-40B4-BE49-F238E27FC236}">
                  <a16:creationId xmlns:a16="http://schemas.microsoft.com/office/drawing/2014/main" id="{FE17C4CE-71AE-0CA4-F2AF-2A4CA2D9C3F6}"/>
                </a:ext>
              </a:extLst>
            </p:cNvPr>
            <p:cNvPicPr>
              <a:picLocks noChangeAspect="1"/>
            </p:cNvPicPr>
            <p:nvPr/>
          </p:nvPicPr>
          <p:blipFill>
            <a:blip r:embed="rId82" cstate="print">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10394158" y="1823245"/>
              <a:ext cx="586580" cy="586580"/>
            </a:xfrm>
            <a:prstGeom prst="rect">
              <a:avLst/>
            </a:prstGeom>
            <a:ln>
              <a:noFill/>
            </a:ln>
            <a:effectLst/>
          </p:spPr>
        </p:pic>
      </p:grpSp>
      <p:grpSp>
        <p:nvGrpSpPr>
          <p:cNvPr id="696" name="Group 695">
            <a:extLst>
              <a:ext uri="{FF2B5EF4-FFF2-40B4-BE49-F238E27FC236}">
                <a16:creationId xmlns:a16="http://schemas.microsoft.com/office/drawing/2014/main" id="{08AD6908-0392-6601-8D88-3FAE6051F7B7}"/>
              </a:ext>
            </a:extLst>
          </p:cNvPr>
          <p:cNvGrpSpPr/>
          <p:nvPr/>
        </p:nvGrpSpPr>
        <p:grpSpPr>
          <a:xfrm>
            <a:off x="766392" y="2277428"/>
            <a:ext cx="247577" cy="252251"/>
            <a:chOff x="10214121" y="1780753"/>
            <a:chExt cx="848844" cy="694159"/>
          </a:xfrm>
        </p:grpSpPr>
        <p:sp>
          <p:nvSpPr>
            <p:cNvPr id="697" name="Oval 696">
              <a:extLst>
                <a:ext uri="{FF2B5EF4-FFF2-40B4-BE49-F238E27FC236}">
                  <a16:creationId xmlns:a16="http://schemas.microsoft.com/office/drawing/2014/main" id="{E3A028E2-E5AA-8505-B19D-E0407A3A1586}"/>
                </a:ext>
              </a:extLst>
            </p:cNvPr>
            <p:cNvSpPr/>
            <p:nvPr/>
          </p:nvSpPr>
          <p:spPr>
            <a:xfrm>
              <a:off x="10214121" y="1780753"/>
              <a:ext cx="848844" cy="694159"/>
            </a:xfrm>
            <a:prstGeom prst="ellipse">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98" name="Graphic 697" descr="Downward trend graph with solid fill">
              <a:extLst>
                <a:ext uri="{FF2B5EF4-FFF2-40B4-BE49-F238E27FC236}">
                  <a16:creationId xmlns:a16="http://schemas.microsoft.com/office/drawing/2014/main" id="{AC4345FB-30A6-ABD8-8759-797512E965ED}"/>
                </a:ext>
              </a:extLst>
            </p:cNvPr>
            <p:cNvPicPr>
              <a:picLocks noChangeAspect="1"/>
            </p:cNvPicPr>
            <p:nvPr/>
          </p:nvPicPr>
          <p:blipFill>
            <a:blip r:embed="rId82" cstate="print">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10394158" y="1823245"/>
              <a:ext cx="586580" cy="586580"/>
            </a:xfrm>
            <a:prstGeom prst="rect">
              <a:avLst/>
            </a:prstGeom>
            <a:ln>
              <a:noFill/>
            </a:ln>
            <a:effectLst/>
          </p:spPr>
        </p:pic>
      </p:grpSp>
      <p:grpSp>
        <p:nvGrpSpPr>
          <p:cNvPr id="699" name="Group 698">
            <a:extLst>
              <a:ext uri="{FF2B5EF4-FFF2-40B4-BE49-F238E27FC236}">
                <a16:creationId xmlns:a16="http://schemas.microsoft.com/office/drawing/2014/main" id="{7C8F63E0-1B62-18C2-5380-CFFEAD4047E3}"/>
              </a:ext>
            </a:extLst>
          </p:cNvPr>
          <p:cNvGrpSpPr/>
          <p:nvPr/>
        </p:nvGrpSpPr>
        <p:grpSpPr>
          <a:xfrm>
            <a:off x="701647" y="2664064"/>
            <a:ext cx="247577" cy="252251"/>
            <a:chOff x="10214121" y="1780753"/>
            <a:chExt cx="848844" cy="694159"/>
          </a:xfrm>
        </p:grpSpPr>
        <p:sp>
          <p:nvSpPr>
            <p:cNvPr id="700" name="Oval 699">
              <a:extLst>
                <a:ext uri="{FF2B5EF4-FFF2-40B4-BE49-F238E27FC236}">
                  <a16:creationId xmlns:a16="http://schemas.microsoft.com/office/drawing/2014/main" id="{3D419C01-32A7-F2CE-81B7-A92F14784A50}"/>
                </a:ext>
              </a:extLst>
            </p:cNvPr>
            <p:cNvSpPr/>
            <p:nvPr/>
          </p:nvSpPr>
          <p:spPr>
            <a:xfrm>
              <a:off x="10214121" y="1780753"/>
              <a:ext cx="848844" cy="694159"/>
            </a:xfrm>
            <a:prstGeom prst="ellipse">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01" name="Graphic 700" descr="Downward trend graph with solid fill">
              <a:extLst>
                <a:ext uri="{FF2B5EF4-FFF2-40B4-BE49-F238E27FC236}">
                  <a16:creationId xmlns:a16="http://schemas.microsoft.com/office/drawing/2014/main" id="{D7C92838-D6F0-12F1-F28B-E0C21FCD5D45}"/>
                </a:ext>
              </a:extLst>
            </p:cNvPr>
            <p:cNvPicPr>
              <a:picLocks noChangeAspect="1"/>
            </p:cNvPicPr>
            <p:nvPr/>
          </p:nvPicPr>
          <p:blipFill>
            <a:blip r:embed="rId82" cstate="print">
              <a:extLst>
                <a:ext uri="{28A0092B-C50C-407E-A947-70E740481C1C}">
                  <a14:useLocalDpi xmlns:a14="http://schemas.microsoft.com/office/drawing/2010/main" val="0"/>
                </a:ext>
                <a:ext uri="{96DAC541-7B7A-43D3-8B79-37D633B846F1}">
                  <asvg:svgBlip xmlns:asvg="http://schemas.microsoft.com/office/drawing/2016/SVG/main" r:embed="rId83"/>
                </a:ext>
              </a:extLst>
            </a:blip>
            <a:stretch>
              <a:fillRect/>
            </a:stretch>
          </p:blipFill>
          <p:spPr>
            <a:xfrm>
              <a:off x="10394158" y="1823245"/>
              <a:ext cx="586580" cy="586580"/>
            </a:xfrm>
            <a:prstGeom prst="rect">
              <a:avLst/>
            </a:prstGeom>
            <a:ln>
              <a:noFill/>
            </a:ln>
            <a:effectLst/>
          </p:spPr>
        </p:pic>
      </p:grpSp>
      <p:pic>
        <p:nvPicPr>
          <p:cNvPr id="703" name="Graphic 702" descr="Warning with solid fill">
            <a:extLst>
              <a:ext uri="{FF2B5EF4-FFF2-40B4-BE49-F238E27FC236}">
                <a16:creationId xmlns:a16="http://schemas.microsoft.com/office/drawing/2014/main" id="{3E641D56-8B6C-3216-C9F5-1B1EEBF78A36}"/>
              </a:ext>
            </a:extLst>
          </p:cNvPr>
          <p:cNvPicPr>
            <a:picLocks noChangeAspect="1"/>
          </p:cNvPicPr>
          <p:nvPr/>
        </p:nvPicPr>
        <p:blipFill>
          <a:blip r:embed="rId84" cstate="print">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10717214" y="3200579"/>
            <a:ext cx="352103" cy="352103"/>
          </a:xfrm>
          <a:prstGeom prst="rect">
            <a:avLst/>
          </a:prstGeom>
        </p:spPr>
      </p:pic>
      <p:sp>
        <p:nvSpPr>
          <p:cNvPr id="704" name="TextBox 703">
            <a:extLst>
              <a:ext uri="{FF2B5EF4-FFF2-40B4-BE49-F238E27FC236}">
                <a16:creationId xmlns:a16="http://schemas.microsoft.com/office/drawing/2014/main" id="{7528DAC6-CB8E-169C-4115-121906DA1002}"/>
              </a:ext>
            </a:extLst>
          </p:cNvPr>
          <p:cNvSpPr txBox="1"/>
          <p:nvPr/>
        </p:nvSpPr>
        <p:spPr>
          <a:xfrm>
            <a:off x="11087101" y="3132139"/>
            <a:ext cx="854310" cy="52623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Ongelma-</a:t>
            </a: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sektorit</a:t>
            </a:r>
          </a:p>
        </p:txBody>
      </p:sp>
      <p:pic>
        <p:nvPicPr>
          <p:cNvPr id="705" name="Graphic 704" descr="Warning with solid fill">
            <a:extLst>
              <a:ext uri="{FF2B5EF4-FFF2-40B4-BE49-F238E27FC236}">
                <a16:creationId xmlns:a16="http://schemas.microsoft.com/office/drawing/2014/main" id="{947B73FD-217F-B764-AD9C-326C5BEE502D}"/>
              </a:ext>
            </a:extLst>
          </p:cNvPr>
          <p:cNvPicPr>
            <a:picLocks noChangeAspect="1"/>
          </p:cNvPicPr>
          <p:nvPr/>
        </p:nvPicPr>
        <p:blipFill>
          <a:blip r:embed="rId84" cstate="print">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475944" y="2265678"/>
            <a:ext cx="273330" cy="273330"/>
          </a:xfrm>
          <a:prstGeom prst="rect">
            <a:avLst/>
          </a:prstGeom>
        </p:spPr>
      </p:pic>
      <p:pic>
        <p:nvPicPr>
          <p:cNvPr id="706" name="Graphic 705" descr="Warning with solid fill">
            <a:extLst>
              <a:ext uri="{FF2B5EF4-FFF2-40B4-BE49-F238E27FC236}">
                <a16:creationId xmlns:a16="http://schemas.microsoft.com/office/drawing/2014/main" id="{2255E08C-6372-07E7-5BA7-90A165EBD129}"/>
              </a:ext>
            </a:extLst>
          </p:cNvPr>
          <p:cNvPicPr>
            <a:picLocks noChangeAspect="1"/>
          </p:cNvPicPr>
          <p:nvPr/>
        </p:nvPicPr>
        <p:blipFill>
          <a:blip r:embed="rId84" cstate="print">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925372" y="3440989"/>
            <a:ext cx="273330" cy="273330"/>
          </a:xfrm>
          <a:prstGeom prst="rect">
            <a:avLst/>
          </a:prstGeom>
        </p:spPr>
      </p:pic>
      <p:pic>
        <p:nvPicPr>
          <p:cNvPr id="707" name="Graphic 706" descr="Warning with solid fill">
            <a:extLst>
              <a:ext uri="{FF2B5EF4-FFF2-40B4-BE49-F238E27FC236}">
                <a16:creationId xmlns:a16="http://schemas.microsoft.com/office/drawing/2014/main" id="{36BBEF88-0314-191D-3CB6-6E48CFB9864F}"/>
              </a:ext>
            </a:extLst>
          </p:cNvPr>
          <p:cNvPicPr>
            <a:picLocks noChangeAspect="1"/>
          </p:cNvPicPr>
          <p:nvPr/>
        </p:nvPicPr>
        <p:blipFill>
          <a:blip r:embed="rId84" cstate="print">
            <a:extLst>
              <a:ext uri="{28A0092B-C50C-407E-A947-70E740481C1C}">
                <a14:useLocalDpi xmlns:a14="http://schemas.microsoft.com/office/drawing/2010/main" val="0"/>
              </a:ext>
              <a:ext uri="{96DAC541-7B7A-43D3-8B79-37D633B846F1}">
                <asvg:svgBlip xmlns:asvg="http://schemas.microsoft.com/office/drawing/2016/SVG/main" r:embed="rId85"/>
              </a:ext>
            </a:extLst>
          </a:blip>
          <a:stretch>
            <a:fillRect/>
          </a:stretch>
        </p:blipFill>
        <p:spPr>
          <a:xfrm>
            <a:off x="864908" y="4239784"/>
            <a:ext cx="273330" cy="273330"/>
          </a:xfrm>
          <a:prstGeom prst="rect">
            <a:avLst/>
          </a:prstGeom>
        </p:spPr>
      </p:pic>
      <p:sp>
        <p:nvSpPr>
          <p:cNvPr id="150" name="Rectangle 149">
            <a:extLst>
              <a:ext uri="{FF2B5EF4-FFF2-40B4-BE49-F238E27FC236}">
                <a16:creationId xmlns:a16="http://schemas.microsoft.com/office/drawing/2014/main" id="{EBD96E2D-AD6C-46F6-B4FB-84EA7D085A81}"/>
              </a:ext>
            </a:extLst>
          </p:cNvPr>
          <p:cNvSpPr/>
          <p:nvPr>
            <p:custDataLst>
              <p:tags r:id="rId71"/>
            </p:custDataLst>
          </p:nvPr>
        </p:nvSpPr>
        <p:spPr bwMode="auto">
          <a:xfrm>
            <a:off x="11052175" y="3938588"/>
            <a:ext cx="214313" cy="160338"/>
          </a:xfrm>
          <a:prstGeom prst="rect">
            <a:avLst/>
          </a:prstGeom>
          <a:solidFill>
            <a:srgbClr val="F49C4D"/>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51" name="Rectangle 150">
            <a:extLst>
              <a:ext uri="{FF2B5EF4-FFF2-40B4-BE49-F238E27FC236}">
                <a16:creationId xmlns:a16="http://schemas.microsoft.com/office/drawing/2014/main" id="{AB9F92F3-2E5E-4243-8054-E2CEDC9274E5}"/>
              </a:ext>
            </a:extLst>
          </p:cNvPr>
          <p:cNvSpPr/>
          <p:nvPr>
            <p:custDataLst>
              <p:tags r:id="rId72"/>
            </p:custDataLst>
          </p:nvPr>
        </p:nvSpPr>
        <p:spPr bwMode="auto">
          <a:xfrm>
            <a:off x="11052175" y="4162425"/>
            <a:ext cx="214313" cy="160338"/>
          </a:xfrm>
          <a:prstGeom prst="rect">
            <a:avLst/>
          </a:prstGeom>
          <a:solidFill>
            <a:srgbClr val="ADFD66"/>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11" name="Text Placeholder 2">
            <a:extLst>
              <a:ext uri="{FF2B5EF4-FFF2-40B4-BE49-F238E27FC236}">
                <a16:creationId xmlns:a16="http://schemas.microsoft.com/office/drawing/2014/main" id="{7218C70E-09C2-4DAE-86FC-C0E63530104B}"/>
              </a:ext>
            </a:extLst>
          </p:cNvPr>
          <p:cNvSpPr>
            <a:spLocks noGrp="1"/>
          </p:cNvSpPr>
          <p:nvPr>
            <p:custDataLst>
              <p:tags r:id="rId73"/>
            </p:custDataLst>
          </p:nvPr>
        </p:nvSpPr>
        <p:spPr bwMode="auto">
          <a:xfrm>
            <a:off x="11317288" y="3946525"/>
            <a:ext cx="3365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6D275CC2-6FD8-425C-8052-ED6122204EED}" type="datetime'''20''''''''''''''''''''''''''''''''0''''''7'''''''">
              <a:rPr lang="fi-FI" altLang="en-US" sz="1200" b="1" smtClean="0">
                <a:solidFill>
                  <a:schemeClr val="tx2"/>
                </a:solidFill>
                <a:latin typeface="Rockwell" panose="02060603020205020403" pitchFamily="18" charset="0"/>
                <a:sym typeface="Rockwell" panose="02060603020205020403" pitchFamily="18" charset="0"/>
              </a:rPr>
              <a:pPr/>
              <a:t>2007</a:t>
            </a:fld>
            <a:endParaRPr lang="fi-FI" sz="1200" b="1" dirty="0">
              <a:solidFill>
                <a:schemeClr val="tx2"/>
              </a:solidFill>
              <a:latin typeface="Rockwell" panose="02060603020205020403" pitchFamily="18" charset="0"/>
              <a:sym typeface="Rockwell" panose="02060603020205020403" pitchFamily="18" charset="0"/>
            </a:endParaRPr>
          </a:p>
        </p:txBody>
      </p:sp>
      <p:sp>
        <p:nvSpPr>
          <p:cNvPr id="110" name="Text Placeholder 2">
            <a:extLst>
              <a:ext uri="{FF2B5EF4-FFF2-40B4-BE49-F238E27FC236}">
                <a16:creationId xmlns:a16="http://schemas.microsoft.com/office/drawing/2014/main" id="{47F99C42-1079-45DD-96B8-BD6417EA8BE0}"/>
              </a:ext>
            </a:extLst>
          </p:cNvPr>
          <p:cNvSpPr>
            <a:spLocks noGrp="1"/>
          </p:cNvSpPr>
          <p:nvPr>
            <p:custDataLst>
              <p:tags r:id="rId74"/>
            </p:custDataLst>
          </p:nvPr>
        </p:nvSpPr>
        <p:spPr bwMode="auto">
          <a:xfrm>
            <a:off x="11317288" y="4170363"/>
            <a:ext cx="3365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A7ABA1F-C82B-4ED0-BF26-B8E2E28EBDED}" type="datetime'''''''2''02''''0'''''">
              <a:rPr lang="fi-FI" altLang="en-US" sz="1200" b="1" smtClean="0">
                <a:solidFill>
                  <a:schemeClr val="tx2"/>
                </a:solidFill>
                <a:latin typeface="Rockwell" panose="02060603020205020403" pitchFamily="18" charset="0"/>
                <a:sym typeface="Rockwell" panose="02060603020205020403" pitchFamily="18" charset="0"/>
              </a:rPr>
              <a:pPr/>
              <a:t>2020</a:t>
            </a:fld>
            <a:endParaRPr lang="fi-FI" sz="1200" b="1" dirty="0">
              <a:solidFill>
                <a:schemeClr val="tx2"/>
              </a:solidFill>
              <a:latin typeface="Rockwell" panose="02060603020205020403" pitchFamily="18" charset="0"/>
              <a:sym typeface="Rockwell" panose="02060603020205020403" pitchFamily="18" charset="0"/>
            </a:endParaRPr>
          </a:p>
        </p:txBody>
      </p:sp>
    </p:spTree>
    <p:extLst>
      <p:ext uri="{BB962C8B-B14F-4D97-AF65-F5344CB8AC3E}">
        <p14:creationId xmlns:p14="http://schemas.microsoft.com/office/powerpoint/2010/main" val="36606895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extLst>
              <p:ext uri="{D42A27DB-BD31-4B8C-83A1-F6EECF244321}">
                <p14:modId xmlns:p14="http://schemas.microsoft.com/office/powerpoint/2010/main" val="28042844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1" imgW="129" imgH="129" progId="TCLayout.ActiveDocument.1">
                  <p:embed/>
                </p:oleObj>
              </mc:Choice>
              <mc:Fallback>
                <p:oleObj name="think-cell Slide" r:id="rId21"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22"/>
                      <a:stretch>
                        <a:fillRect/>
                      </a:stretch>
                    </p:blipFill>
                    <p:spPr>
                      <a:xfrm>
                        <a:off x="1588" y="1588"/>
                        <a:ext cx="1588" cy="1588"/>
                      </a:xfrm>
                      <a:prstGeom prst="rect">
                        <a:avLst/>
                      </a:prstGeom>
                    </p:spPr>
                  </p:pic>
                </p:oleObj>
              </mc:Fallback>
            </mc:AlternateContent>
          </a:graphicData>
        </a:graphic>
      </p:graphicFrame>
      <p:graphicFrame>
        <p:nvGraphicFramePr>
          <p:cNvPr id="196" name="Chart 195">
            <a:extLst>
              <a:ext uri="{FF2B5EF4-FFF2-40B4-BE49-F238E27FC236}">
                <a16:creationId xmlns:a16="http://schemas.microsoft.com/office/drawing/2014/main" id="{8C9827CE-29B4-7E09-DEAA-19B2BB648FB1}"/>
              </a:ext>
            </a:extLst>
          </p:cNvPr>
          <p:cNvGraphicFramePr/>
          <p:nvPr>
            <p:custDataLst>
              <p:tags r:id="rId2"/>
            </p:custDataLst>
            <p:extLst>
              <p:ext uri="{D42A27DB-BD31-4B8C-83A1-F6EECF244321}">
                <p14:modId xmlns:p14="http://schemas.microsoft.com/office/powerpoint/2010/main" val="4234085242"/>
              </p:ext>
            </p:extLst>
          </p:nvPr>
        </p:nvGraphicFramePr>
        <p:xfrm>
          <a:off x="1022350" y="1100138"/>
          <a:ext cx="8843963" cy="5492750"/>
        </p:xfrm>
        <a:graphic>
          <a:graphicData uri="http://schemas.openxmlformats.org/drawingml/2006/chart">
            <c:chart xmlns:c="http://schemas.openxmlformats.org/drawingml/2006/chart" xmlns:r="http://schemas.openxmlformats.org/officeDocument/2006/relationships" r:id="rId23"/>
          </a:graphicData>
        </a:graphic>
      </p:graphicFrame>
      <p:sp>
        <p:nvSpPr>
          <p:cNvPr id="30" name="Text Placeholder 2">
            <a:extLst>
              <a:ext uri="{FF2B5EF4-FFF2-40B4-BE49-F238E27FC236}">
                <a16:creationId xmlns:a16="http://schemas.microsoft.com/office/drawing/2014/main" id="{C2DD61E3-83E4-4368-BEA9-97B0C48B5D12}"/>
              </a:ext>
            </a:extLst>
          </p:cNvPr>
          <p:cNvSpPr>
            <a:spLocks noGrp="1"/>
          </p:cNvSpPr>
          <p:nvPr>
            <p:custDataLst>
              <p:tags r:id="rId3"/>
            </p:custDataLst>
          </p:nvPr>
        </p:nvSpPr>
        <p:spPr bwMode="auto">
          <a:xfrm>
            <a:off x="3387725"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9E6D2D3-857B-4ED4-83B0-6183ABA44998}" type="datetime'''''''''''''''''''''''''''''''''201''''0'''''''">
              <a:rPr lang="fi-FI" altLang="en-US" sz="1100" smtClean="0">
                <a:solidFill>
                  <a:schemeClr val="tx2"/>
                </a:solidFill>
                <a:latin typeface="Rockwell" panose="02060603020205020403" pitchFamily="18" charset="0"/>
                <a:sym typeface="Rockwell" panose="02060603020205020403" pitchFamily="18" charset="0"/>
              </a:rPr>
              <a:pPr/>
              <a:t>2010</a:t>
            </a:fld>
            <a:endParaRPr lang="fi-FI" sz="1100" dirty="0">
              <a:solidFill>
                <a:schemeClr val="tx2"/>
              </a:solidFill>
              <a:latin typeface="Rockwell" panose="02060603020205020403" pitchFamily="18" charset="0"/>
              <a:sym typeface="Rockwell" panose="02060603020205020403" pitchFamily="18" charset="0"/>
            </a:endParaRPr>
          </a:p>
        </p:txBody>
      </p:sp>
      <p:sp>
        <p:nvSpPr>
          <p:cNvPr id="104" name="Text Placeholder 2">
            <a:extLst>
              <a:ext uri="{FF2B5EF4-FFF2-40B4-BE49-F238E27FC236}">
                <a16:creationId xmlns:a16="http://schemas.microsoft.com/office/drawing/2014/main" id="{F850396F-ABF6-4532-8807-7672CF72CF09}"/>
              </a:ext>
            </a:extLst>
          </p:cNvPr>
          <p:cNvSpPr>
            <a:spLocks noGrp="1"/>
          </p:cNvSpPr>
          <p:nvPr>
            <p:custDataLst>
              <p:tags r:id="rId4"/>
            </p:custDataLst>
          </p:nvPr>
        </p:nvSpPr>
        <p:spPr bwMode="auto">
          <a:xfrm>
            <a:off x="1163638" y="815975"/>
            <a:ext cx="6080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400" b="1" dirty="0">
                <a:latin typeface="Rockwell" panose="02060603020205020403" pitchFamily="18" charset="0"/>
                <a:sym typeface="Rockwell" panose="02060603020205020403" pitchFamily="18" charset="0"/>
              </a:rPr>
              <a:t> </a:t>
            </a:r>
            <a:r>
              <a:rPr lang="fi-FI" altLang="en-US" sz="1400" b="1" dirty="0">
                <a:solidFill>
                  <a:schemeClr val="tx2"/>
                </a:solidFill>
                <a:latin typeface="Rockwell" panose="02060603020205020403" pitchFamily="18" charset="0"/>
                <a:sym typeface="Rockwell" panose="02060603020205020403" pitchFamily="18" charset="0"/>
              </a:rPr>
              <a:t>t CO</a:t>
            </a:r>
            <a:r>
              <a:rPr lang="fi-FI" altLang="en-US" sz="1400" b="1" baseline="-25000" dirty="0">
                <a:solidFill>
                  <a:schemeClr val="tx2"/>
                </a:solidFill>
                <a:latin typeface="Rockwell" panose="02060603020205020403" pitchFamily="18" charset="0"/>
                <a:sym typeface="Rockwell" panose="02060603020205020403" pitchFamily="18" charset="0"/>
              </a:rPr>
              <a:t>2</a:t>
            </a:r>
            <a:r>
              <a:rPr lang="fi-FI" altLang="en-US" sz="1400" b="1" dirty="0">
                <a:solidFill>
                  <a:schemeClr val="tx2"/>
                </a:solidFill>
                <a:latin typeface="Rockwell" panose="02060603020205020403" pitchFamily="18" charset="0"/>
                <a:sym typeface="Rockwell" panose="02060603020205020403" pitchFamily="18" charset="0"/>
              </a:rPr>
              <a:t>e</a:t>
            </a:r>
            <a:endParaRPr lang="fi-FI" sz="1400" b="1" dirty="0">
              <a:solidFill>
                <a:schemeClr val="tx2"/>
              </a:solidFill>
              <a:latin typeface="Rockwell" panose="02060603020205020403" pitchFamily="18" charset="0"/>
              <a:sym typeface="Rockwell" panose="02060603020205020403" pitchFamily="18" charset="0"/>
            </a:endParaRPr>
          </a:p>
        </p:txBody>
      </p:sp>
      <p:sp>
        <p:nvSpPr>
          <p:cNvPr id="33" name="Text Placeholder 2">
            <a:extLst>
              <a:ext uri="{FF2B5EF4-FFF2-40B4-BE49-F238E27FC236}">
                <a16:creationId xmlns:a16="http://schemas.microsoft.com/office/drawing/2014/main" id="{96AC5BDA-568C-491D-AE05-0C9A0728278F}"/>
              </a:ext>
            </a:extLst>
          </p:cNvPr>
          <p:cNvSpPr>
            <a:spLocks noGrp="1"/>
          </p:cNvSpPr>
          <p:nvPr>
            <p:custDataLst>
              <p:tags r:id="rId5"/>
            </p:custDataLst>
          </p:nvPr>
        </p:nvSpPr>
        <p:spPr bwMode="auto">
          <a:xfrm>
            <a:off x="3981450"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3586AEE-F8EB-4D21-850E-37341B67B753}" type="datetime'''''''''''''''''''2''''''''0''11'''''''''''''''''''''''''''">
              <a:rPr lang="fi-FI" altLang="en-US" sz="1100" smtClean="0">
                <a:solidFill>
                  <a:schemeClr val="tx2"/>
                </a:solidFill>
                <a:latin typeface="Rockwell" panose="02060603020205020403" pitchFamily="18" charset="0"/>
                <a:sym typeface="Rockwell" panose="02060603020205020403" pitchFamily="18" charset="0"/>
              </a:rPr>
              <a:pPr/>
              <a:t>2011</a:t>
            </a:fld>
            <a:endParaRPr lang="fi-FI" sz="1100" dirty="0">
              <a:solidFill>
                <a:schemeClr val="tx2"/>
              </a:solidFill>
              <a:latin typeface="Rockwell" panose="02060603020205020403" pitchFamily="18" charset="0"/>
              <a:sym typeface="Rockwell" panose="02060603020205020403" pitchFamily="18" charset="0"/>
            </a:endParaRPr>
          </a:p>
        </p:txBody>
      </p:sp>
      <p:sp>
        <p:nvSpPr>
          <p:cNvPr id="29" name="Text Placeholder 2">
            <a:extLst>
              <a:ext uri="{FF2B5EF4-FFF2-40B4-BE49-F238E27FC236}">
                <a16:creationId xmlns:a16="http://schemas.microsoft.com/office/drawing/2014/main" id="{F5E90FF1-B329-4A9C-BA45-1E96822E2C31}"/>
              </a:ext>
            </a:extLst>
          </p:cNvPr>
          <p:cNvSpPr>
            <a:spLocks noGrp="1"/>
          </p:cNvSpPr>
          <p:nvPr>
            <p:custDataLst>
              <p:tags r:id="rId6"/>
            </p:custDataLst>
          </p:nvPr>
        </p:nvSpPr>
        <p:spPr bwMode="auto">
          <a:xfrm>
            <a:off x="1604963"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6FE696-D5C5-4491-B44D-496D44E485E6}" type="datetime'''''2''''''''''''''''''''0''''''07'''''''''''">
              <a:rPr lang="fi-FI" altLang="en-US" sz="1100" smtClean="0">
                <a:solidFill>
                  <a:schemeClr val="tx2"/>
                </a:solidFill>
                <a:latin typeface="Rockwell" panose="02060603020205020403" pitchFamily="18" charset="0"/>
                <a:sym typeface="Rockwell" panose="02060603020205020403" pitchFamily="18" charset="0"/>
              </a:rPr>
              <a:pPr/>
              <a:t>2007</a:t>
            </a:fld>
            <a:endParaRPr lang="fi-FI" sz="1100" dirty="0">
              <a:solidFill>
                <a:schemeClr val="tx2"/>
              </a:solidFill>
              <a:latin typeface="Rockwell" panose="02060603020205020403" pitchFamily="18" charset="0"/>
              <a:sym typeface="Rockwell" panose="02060603020205020403" pitchFamily="18" charset="0"/>
            </a:endParaRPr>
          </a:p>
        </p:txBody>
      </p:sp>
      <p:sp>
        <p:nvSpPr>
          <p:cNvPr id="35" name="Text Placeholder 2">
            <a:extLst>
              <a:ext uri="{FF2B5EF4-FFF2-40B4-BE49-F238E27FC236}">
                <a16:creationId xmlns:a16="http://schemas.microsoft.com/office/drawing/2014/main" id="{F95437CB-5F30-4118-9CB1-E3D732729EC1}"/>
              </a:ext>
            </a:extLst>
          </p:cNvPr>
          <p:cNvSpPr>
            <a:spLocks noGrp="1"/>
          </p:cNvSpPr>
          <p:nvPr>
            <p:custDataLst>
              <p:tags r:id="rId7"/>
            </p:custDataLst>
          </p:nvPr>
        </p:nvSpPr>
        <p:spPr bwMode="auto">
          <a:xfrm>
            <a:off x="5168900"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985C765-5629-4AB9-A58A-E5FB2320EAB1}" type="datetime'2''''''''''''''''''0''''''''''''''''''1''''3'''''''">
              <a:rPr lang="fi-FI" altLang="en-US" sz="1100" smtClean="0">
                <a:solidFill>
                  <a:schemeClr val="tx2"/>
                </a:solidFill>
                <a:latin typeface="Rockwell" panose="02060603020205020403" pitchFamily="18" charset="0"/>
                <a:sym typeface="Rockwell" panose="02060603020205020403" pitchFamily="18" charset="0"/>
              </a:rPr>
              <a:pPr/>
              <a:t>2013</a:t>
            </a:fld>
            <a:endParaRPr lang="fi-FI" sz="1100" dirty="0">
              <a:solidFill>
                <a:schemeClr val="tx2"/>
              </a:solidFill>
              <a:latin typeface="Rockwell" panose="02060603020205020403" pitchFamily="18" charset="0"/>
              <a:sym typeface="Rockwell" panose="02060603020205020403" pitchFamily="18" charset="0"/>
            </a:endParaRPr>
          </a:p>
        </p:txBody>
      </p:sp>
      <p:sp>
        <p:nvSpPr>
          <p:cNvPr id="25" name="Text Placeholder 2">
            <a:extLst>
              <a:ext uri="{FF2B5EF4-FFF2-40B4-BE49-F238E27FC236}">
                <a16:creationId xmlns:a16="http://schemas.microsoft.com/office/drawing/2014/main" id="{771F758F-5C21-4650-AFC3-31D962AA9871}"/>
              </a:ext>
            </a:extLst>
          </p:cNvPr>
          <p:cNvSpPr>
            <a:spLocks noGrp="1"/>
          </p:cNvSpPr>
          <p:nvPr>
            <p:custDataLst>
              <p:tags r:id="rId8"/>
            </p:custDataLst>
          </p:nvPr>
        </p:nvSpPr>
        <p:spPr bwMode="auto">
          <a:xfrm>
            <a:off x="2198688"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22499D2-58D6-463B-B75F-1DDDF87281ED}" type="datetime'''''2''''''''''''''''''''''''0''''''0''''8'''''''">
              <a:rPr lang="fi-FI" altLang="en-US" sz="1100" smtClean="0">
                <a:solidFill>
                  <a:schemeClr val="tx2"/>
                </a:solidFill>
                <a:latin typeface="Rockwell" panose="02060603020205020403" pitchFamily="18" charset="0"/>
                <a:sym typeface="Rockwell" panose="02060603020205020403" pitchFamily="18" charset="0"/>
              </a:rPr>
              <a:pPr/>
              <a:t>2008</a:t>
            </a:fld>
            <a:endParaRPr lang="fi-FI" sz="1100" dirty="0">
              <a:solidFill>
                <a:schemeClr val="tx2"/>
              </a:solidFill>
              <a:latin typeface="Rockwell" panose="02060603020205020403" pitchFamily="18" charset="0"/>
              <a:sym typeface="Rockwell" panose="02060603020205020403" pitchFamily="18" charset="0"/>
            </a:endParaRPr>
          </a:p>
        </p:txBody>
      </p:sp>
      <p:sp>
        <p:nvSpPr>
          <p:cNvPr id="42" name="Text Placeholder 2">
            <a:extLst>
              <a:ext uri="{FF2B5EF4-FFF2-40B4-BE49-F238E27FC236}">
                <a16:creationId xmlns:a16="http://schemas.microsoft.com/office/drawing/2014/main" id="{13CEAFB9-B622-4FC7-ACEF-A60E92410420}"/>
              </a:ext>
            </a:extLst>
          </p:cNvPr>
          <p:cNvSpPr>
            <a:spLocks noGrp="1"/>
          </p:cNvSpPr>
          <p:nvPr>
            <p:custDataLst>
              <p:tags r:id="rId9"/>
            </p:custDataLst>
          </p:nvPr>
        </p:nvSpPr>
        <p:spPr bwMode="auto">
          <a:xfrm>
            <a:off x="8139113"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881EF3-A6A1-4674-837D-CC23D5B44FED}" type="datetime'''2''''0''''''''''''''''1''''''8'''''''''''''''''">
              <a:rPr lang="fi-FI" altLang="en-US" sz="1100" smtClean="0">
                <a:solidFill>
                  <a:schemeClr val="tx2"/>
                </a:solidFill>
                <a:latin typeface="Rockwell" panose="02060603020205020403" pitchFamily="18" charset="0"/>
                <a:sym typeface="Rockwell" panose="02060603020205020403" pitchFamily="18" charset="0"/>
              </a:rPr>
              <a:pPr/>
              <a:t>2018</a:t>
            </a:fld>
            <a:endParaRPr lang="fi-FI" sz="1100" dirty="0">
              <a:solidFill>
                <a:schemeClr val="tx2"/>
              </a:solidFill>
              <a:latin typeface="Rockwell" panose="02060603020205020403" pitchFamily="18" charset="0"/>
              <a:sym typeface="Rockwell" panose="02060603020205020403" pitchFamily="18" charset="0"/>
            </a:endParaRPr>
          </a:p>
        </p:txBody>
      </p:sp>
      <p:sp>
        <p:nvSpPr>
          <p:cNvPr id="26" name="Text Placeholder 2">
            <a:extLst>
              <a:ext uri="{FF2B5EF4-FFF2-40B4-BE49-F238E27FC236}">
                <a16:creationId xmlns:a16="http://schemas.microsoft.com/office/drawing/2014/main" id="{973CA7E3-FA83-4DBC-B952-B8CB52D68247}"/>
              </a:ext>
            </a:extLst>
          </p:cNvPr>
          <p:cNvSpPr>
            <a:spLocks noGrp="1"/>
          </p:cNvSpPr>
          <p:nvPr>
            <p:custDataLst>
              <p:tags r:id="rId10"/>
            </p:custDataLst>
          </p:nvPr>
        </p:nvSpPr>
        <p:spPr bwMode="auto">
          <a:xfrm>
            <a:off x="2792413"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870FF9-C87A-4FD8-A60E-C2EBF73ED770}" type="datetime'2''''''''''''''''0''''''''''0''9'''''">
              <a:rPr lang="fi-FI" altLang="en-US" sz="1100" smtClean="0">
                <a:solidFill>
                  <a:schemeClr val="tx2"/>
                </a:solidFill>
                <a:latin typeface="Rockwell" panose="02060603020205020403" pitchFamily="18" charset="0"/>
                <a:sym typeface="Rockwell" panose="02060603020205020403" pitchFamily="18" charset="0"/>
              </a:rPr>
              <a:pPr/>
              <a:t>2009</a:t>
            </a:fld>
            <a:endParaRPr lang="fi-FI" sz="1100" dirty="0">
              <a:solidFill>
                <a:schemeClr val="tx2"/>
              </a:solidFill>
              <a:latin typeface="Rockwell" panose="02060603020205020403" pitchFamily="18" charset="0"/>
              <a:sym typeface="Rockwell" panose="02060603020205020403" pitchFamily="18" charset="0"/>
            </a:endParaRPr>
          </a:p>
        </p:txBody>
      </p:sp>
      <p:sp>
        <p:nvSpPr>
          <p:cNvPr id="34" name="Text Placeholder 2">
            <a:extLst>
              <a:ext uri="{FF2B5EF4-FFF2-40B4-BE49-F238E27FC236}">
                <a16:creationId xmlns:a16="http://schemas.microsoft.com/office/drawing/2014/main" id="{93E076A2-8954-4EE6-91C3-38A6529CB28E}"/>
              </a:ext>
            </a:extLst>
          </p:cNvPr>
          <p:cNvSpPr>
            <a:spLocks noGrp="1"/>
          </p:cNvSpPr>
          <p:nvPr>
            <p:custDataLst>
              <p:tags r:id="rId11"/>
            </p:custDataLst>
          </p:nvPr>
        </p:nvSpPr>
        <p:spPr bwMode="auto">
          <a:xfrm>
            <a:off x="4575175"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C58A4E8-C633-4B64-95D0-D4F02D872FCC}" type="datetime'20''''''''''''''''''''''''''''''''''''''''''1''''2'">
              <a:rPr lang="fi-FI" altLang="en-US" sz="1100" smtClean="0">
                <a:solidFill>
                  <a:schemeClr val="tx2"/>
                </a:solidFill>
                <a:latin typeface="Rockwell" panose="02060603020205020403" pitchFamily="18" charset="0"/>
                <a:sym typeface="Rockwell" panose="02060603020205020403" pitchFamily="18" charset="0"/>
              </a:rPr>
              <a:pPr/>
              <a:t>2012</a:t>
            </a:fld>
            <a:endParaRPr lang="fi-FI" sz="1100" dirty="0">
              <a:solidFill>
                <a:schemeClr val="tx2"/>
              </a:solidFill>
              <a:latin typeface="Rockwell" panose="02060603020205020403" pitchFamily="18" charset="0"/>
              <a:sym typeface="Rockwell" panose="02060603020205020403" pitchFamily="18" charset="0"/>
            </a:endParaRPr>
          </a:p>
        </p:txBody>
      </p:sp>
      <p:sp>
        <p:nvSpPr>
          <p:cNvPr id="36" name="Text Placeholder 2">
            <a:extLst>
              <a:ext uri="{FF2B5EF4-FFF2-40B4-BE49-F238E27FC236}">
                <a16:creationId xmlns:a16="http://schemas.microsoft.com/office/drawing/2014/main" id="{69C87FB9-FD13-442A-ACCC-C254CB0BE7FD}"/>
              </a:ext>
            </a:extLst>
          </p:cNvPr>
          <p:cNvSpPr>
            <a:spLocks noGrp="1"/>
          </p:cNvSpPr>
          <p:nvPr>
            <p:custDataLst>
              <p:tags r:id="rId12"/>
            </p:custDataLst>
          </p:nvPr>
        </p:nvSpPr>
        <p:spPr bwMode="auto">
          <a:xfrm>
            <a:off x="5764213"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ABB21A3-130C-424F-BD3E-D96BAA43971E}" type="datetime'''''''''2''0''''''''''1''4'''''''''''''''''''''''''''''''''">
              <a:rPr lang="fi-FI" altLang="en-US" sz="1100" smtClean="0">
                <a:solidFill>
                  <a:schemeClr val="tx2"/>
                </a:solidFill>
                <a:latin typeface="Rockwell" panose="02060603020205020403" pitchFamily="18" charset="0"/>
                <a:sym typeface="Rockwell" panose="02060603020205020403" pitchFamily="18" charset="0"/>
              </a:rPr>
              <a:pPr/>
              <a:t>2014</a:t>
            </a:fld>
            <a:endParaRPr lang="fi-FI" sz="1100" dirty="0">
              <a:solidFill>
                <a:schemeClr val="tx2"/>
              </a:solidFill>
              <a:latin typeface="Rockwell" panose="02060603020205020403" pitchFamily="18" charset="0"/>
              <a:sym typeface="Rockwell" panose="02060603020205020403" pitchFamily="18" charset="0"/>
            </a:endParaRPr>
          </a:p>
        </p:txBody>
      </p:sp>
      <p:sp>
        <p:nvSpPr>
          <p:cNvPr id="37" name="Text Placeholder 2">
            <a:extLst>
              <a:ext uri="{FF2B5EF4-FFF2-40B4-BE49-F238E27FC236}">
                <a16:creationId xmlns:a16="http://schemas.microsoft.com/office/drawing/2014/main" id="{DF03F702-AB20-44CF-A829-958E5A32D722}"/>
              </a:ext>
            </a:extLst>
          </p:cNvPr>
          <p:cNvSpPr>
            <a:spLocks noGrp="1"/>
          </p:cNvSpPr>
          <p:nvPr>
            <p:custDataLst>
              <p:tags r:id="rId13"/>
            </p:custDataLst>
          </p:nvPr>
        </p:nvSpPr>
        <p:spPr bwMode="auto">
          <a:xfrm>
            <a:off x="6357938"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43B0867-ADC0-4395-B6B0-86C796232B8B}" type="datetime'''''''2''''''''''''''''''''01''5'''''''''''''">
              <a:rPr lang="fi-FI" altLang="en-US" sz="1100" smtClean="0">
                <a:solidFill>
                  <a:schemeClr val="tx2"/>
                </a:solidFill>
                <a:latin typeface="Rockwell" panose="02060603020205020403" pitchFamily="18" charset="0"/>
                <a:sym typeface="Rockwell" panose="02060603020205020403" pitchFamily="18" charset="0"/>
              </a:rPr>
              <a:pPr/>
              <a:t>2015</a:t>
            </a:fld>
            <a:endParaRPr lang="fi-FI" sz="1100" dirty="0">
              <a:solidFill>
                <a:schemeClr val="tx2"/>
              </a:solidFill>
              <a:latin typeface="Rockwell" panose="02060603020205020403" pitchFamily="18" charset="0"/>
              <a:sym typeface="Rockwell" panose="02060603020205020403" pitchFamily="18" charset="0"/>
            </a:endParaRPr>
          </a:p>
        </p:txBody>
      </p:sp>
      <p:sp>
        <p:nvSpPr>
          <p:cNvPr id="40" name="Text Placeholder 2">
            <a:extLst>
              <a:ext uri="{FF2B5EF4-FFF2-40B4-BE49-F238E27FC236}">
                <a16:creationId xmlns:a16="http://schemas.microsoft.com/office/drawing/2014/main" id="{7EA9E911-0932-4F52-ADC2-905ADA3E4606}"/>
              </a:ext>
            </a:extLst>
          </p:cNvPr>
          <p:cNvSpPr>
            <a:spLocks noGrp="1"/>
          </p:cNvSpPr>
          <p:nvPr>
            <p:custDataLst>
              <p:tags r:id="rId14"/>
            </p:custDataLst>
          </p:nvPr>
        </p:nvSpPr>
        <p:spPr bwMode="auto">
          <a:xfrm>
            <a:off x="6951663"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F5E6018-FB34-458E-8CB2-C493804B9277}" type="datetime'''''2''''''''''''''''''01''''''''''''''''''''''''''''''''6'">
              <a:rPr lang="fi-FI" altLang="en-US" sz="1100" smtClean="0">
                <a:solidFill>
                  <a:schemeClr val="tx2"/>
                </a:solidFill>
                <a:latin typeface="Rockwell" panose="02060603020205020403" pitchFamily="18" charset="0"/>
                <a:sym typeface="Rockwell" panose="02060603020205020403" pitchFamily="18" charset="0"/>
              </a:rPr>
              <a:pPr/>
              <a:t>2016</a:t>
            </a:fld>
            <a:endParaRPr lang="fi-FI" sz="1100" dirty="0">
              <a:solidFill>
                <a:schemeClr val="tx2"/>
              </a:solidFill>
              <a:latin typeface="Rockwell" panose="02060603020205020403" pitchFamily="18" charset="0"/>
              <a:sym typeface="Rockwell" panose="02060603020205020403" pitchFamily="18" charset="0"/>
            </a:endParaRPr>
          </a:p>
        </p:txBody>
      </p:sp>
      <p:sp>
        <p:nvSpPr>
          <p:cNvPr id="41" name="Text Placeholder 2">
            <a:extLst>
              <a:ext uri="{FF2B5EF4-FFF2-40B4-BE49-F238E27FC236}">
                <a16:creationId xmlns:a16="http://schemas.microsoft.com/office/drawing/2014/main" id="{EC832237-7D13-4AB1-BC11-E35ABFABDFDD}"/>
              </a:ext>
            </a:extLst>
          </p:cNvPr>
          <p:cNvSpPr>
            <a:spLocks noGrp="1"/>
          </p:cNvSpPr>
          <p:nvPr>
            <p:custDataLst>
              <p:tags r:id="rId15"/>
            </p:custDataLst>
          </p:nvPr>
        </p:nvSpPr>
        <p:spPr bwMode="auto">
          <a:xfrm>
            <a:off x="7545388"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8BFE6A2-6C8F-4B54-A1C5-45CEF4766934}" type="datetime'''''''''''''''''''''''''''''''''''''201''''''''7'">
              <a:rPr lang="fi-FI" altLang="en-US" sz="1100" smtClean="0">
                <a:solidFill>
                  <a:schemeClr val="tx2"/>
                </a:solidFill>
                <a:latin typeface="Rockwell" panose="02060603020205020403" pitchFamily="18" charset="0"/>
                <a:sym typeface="Rockwell" panose="02060603020205020403" pitchFamily="18" charset="0"/>
              </a:rPr>
              <a:pPr/>
              <a:t>2017</a:t>
            </a:fld>
            <a:endParaRPr lang="fi-FI" sz="1100" dirty="0">
              <a:solidFill>
                <a:schemeClr val="tx2"/>
              </a:solidFill>
              <a:latin typeface="Rockwell" panose="02060603020205020403" pitchFamily="18" charset="0"/>
              <a:sym typeface="Rockwell" panose="02060603020205020403" pitchFamily="18" charset="0"/>
            </a:endParaRPr>
          </a:p>
        </p:txBody>
      </p:sp>
      <p:sp>
        <p:nvSpPr>
          <p:cNvPr id="43" name="Text Placeholder 2">
            <a:extLst>
              <a:ext uri="{FF2B5EF4-FFF2-40B4-BE49-F238E27FC236}">
                <a16:creationId xmlns:a16="http://schemas.microsoft.com/office/drawing/2014/main" id="{851169E4-BDA8-4BC1-BD1A-1AF7947F3D4D}"/>
              </a:ext>
            </a:extLst>
          </p:cNvPr>
          <p:cNvSpPr>
            <a:spLocks noGrp="1"/>
          </p:cNvSpPr>
          <p:nvPr>
            <p:custDataLst>
              <p:tags r:id="rId16"/>
            </p:custDataLst>
          </p:nvPr>
        </p:nvSpPr>
        <p:spPr bwMode="auto">
          <a:xfrm>
            <a:off x="8734425"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97D257-ED4C-47A4-A270-D5CBD41DDE0D}" type="datetime'2''''''''''''''''''''''''0''''''''''1''''''''''''9'''''">
              <a:rPr lang="fi-FI" altLang="en-US" sz="1100" smtClean="0">
                <a:solidFill>
                  <a:schemeClr val="tx2"/>
                </a:solidFill>
                <a:latin typeface="Rockwell" panose="02060603020205020403" pitchFamily="18" charset="0"/>
                <a:sym typeface="Rockwell" panose="02060603020205020403" pitchFamily="18" charset="0"/>
              </a:rPr>
              <a:pPr/>
              <a:t>2019</a:t>
            </a:fld>
            <a:endParaRPr lang="fi-FI" sz="1100" dirty="0">
              <a:solidFill>
                <a:schemeClr val="tx2"/>
              </a:solidFill>
              <a:latin typeface="Rockwell" panose="02060603020205020403" pitchFamily="18" charset="0"/>
              <a:sym typeface="Rockwell" panose="02060603020205020403" pitchFamily="18" charset="0"/>
            </a:endParaRPr>
          </a:p>
        </p:txBody>
      </p:sp>
      <p:sp>
        <p:nvSpPr>
          <p:cNvPr id="128" name="Text Placeholder 2">
            <a:extLst>
              <a:ext uri="{FF2B5EF4-FFF2-40B4-BE49-F238E27FC236}">
                <a16:creationId xmlns:a16="http://schemas.microsoft.com/office/drawing/2014/main" id="{2B7D43A9-8F77-4109-B7B0-E53F1886FB54}"/>
              </a:ext>
            </a:extLst>
          </p:cNvPr>
          <p:cNvSpPr>
            <a:spLocks noGrp="1"/>
          </p:cNvSpPr>
          <p:nvPr>
            <p:custDataLst>
              <p:tags r:id="rId17"/>
            </p:custDataLst>
          </p:nvPr>
        </p:nvSpPr>
        <p:spPr bwMode="auto">
          <a:xfrm>
            <a:off x="9328150" y="6478588"/>
            <a:ext cx="317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8819FF7-B0C0-48A2-B0EF-8400D16DB190}" type="datetime'''''''''''''''''''''''''''''202''''''''''''0'''''''''''''">
              <a:rPr lang="fi-FI" altLang="en-US" sz="1100" smtClean="0">
                <a:solidFill>
                  <a:schemeClr val="tx2"/>
                </a:solidFill>
                <a:latin typeface="Rockwell" panose="02060603020205020403" pitchFamily="18" charset="0"/>
                <a:sym typeface="Rockwell" panose="02060603020205020403" pitchFamily="18" charset="0"/>
              </a:rPr>
              <a:pPr/>
              <a:t>2020</a:t>
            </a:fld>
            <a:endParaRPr lang="fi-FI" sz="1100" dirty="0">
              <a:solidFill>
                <a:schemeClr val="tx2"/>
              </a:solidFill>
              <a:latin typeface="Rockwell" panose="02060603020205020403" pitchFamily="18" charset="0"/>
              <a:sym typeface="Rockwell" panose="02060603020205020403" pitchFamily="18" charset="0"/>
            </a:endParaRPr>
          </a:p>
        </p:txBody>
      </p:sp>
      <p:sp>
        <p:nvSpPr>
          <p:cNvPr id="15" name="Rectangle 14">
            <a:extLst>
              <a:ext uri="{FF2B5EF4-FFF2-40B4-BE49-F238E27FC236}">
                <a16:creationId xmlns:a16="http://schemas.microsoft.com/office/drawing/2014/main" id="{B7340CDA-3B81-4BA3-B017-BD5D89245B11}"/>
              </a:ext>
            </a:extLst>
          </p:cNvPr>
          <p:cNvSpPr/>
          <p:nvPr>
            <p:custDataLst>
              <p:tags r:id="rId18"/>
            </p:custDataLst>
          </p:nvPr>
        </p:nvSpPr>
        <p:spPr bwMode="auto">
          <a:xfrm>
            <a:off x="10044113" y="3652838"/>
            <a:ext cx="214313" cy="160338"/>
          </a:xfrm>
          <a:prstGeom prst="rect">
            <a:avLst/>
          </a:prstGeom>
          <a:solidFill>
            <a:srgbClr val="6F8DB9"/>
          </a:solidFill>
          <a:ln w="9525" cap="flat" cmpd="sng" algn="ctr">
            <a:solidFill>
              <a:srgbClr val="000000"/>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 name="Text Placeholder 2">
            <a:extLst>
              <a:ext uri="{FF2B5EF4-FFF2-40B4-BE49-F238E27FC236}">
                <a16:creationId xmlns:a16="http://schemas.microsoft.com/office/drawing/2014/main" id="{117BBDA0-AD11-474F-975F-E9AB1C62911E}"/>
              </a:ext>
            </a:extLst>
          </p:cNvPr>
          <p:cNvSpPr>
            <a:spLocks noGrp="1"/>
          </p:cNvSpPr>
          <p:nvPr>
            <p:custDataLst>
              <p:tags r:id="rId19"/>
            </p:custDataLst>
          </p:nvPr>
        </p:nvSpPr>
        <p:spPr bwMode="auto">
          <a:xfrm>
            <a:off x="10309225" y="3660774"/>
            <a:ext cx="11255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200" b="1" dirty="0">
                <a:solidFill>
                  <a:schemeClr val="tx2"/>
                </a:solidFill>
                <a:latin typeface="Rockwell" panose="02060603020205020403" pitchFamily="18" charset="0"/>
                <a:sym typeface="Rockwell" panose="02060603020205020403" pitchFamily="18" charset="0"/>
              </a:rPr>
              <a:t> t CO</a:t>
            </a:r>
            <a:r>
              <a:rPr lang="fi-FI" altLang="en-US" sz="1200" b="1" baseline="-25000" dirty="0">
                <a:solidFill>
                  <a:schemeClr val="tx2"/>
                </a:solidFill>
                <a:latin typeface="Rockwell" panose="02060603020205020403" pitchFamily="18" charset="0"/>
                <a:sym typeface="Rockwell" panose="02060603020205020403" pitchFamily="18" charset="0"/>
              </a:rPr>
              <a:t>2</a:t>
            </a:r>
            <a:r>
              <a:rPr lang="fi-FI" altLang="en-US" sz="1200" b="1" dirty="0">
                <a:solidFill>
                  <a:schemeClr val="tx2"/>
                </a:solidFill>
                <a:latin typeface="Rockwell" panose="02060603020205020403" pitchFamily="18" charset="0"/>
                <a:sym typeface="Rockwell" panose="02060603020205020403" pitchFamily="18" charset="0"/>
              </a:rPr>
              <a:t>e/asukas</a:t>
            </a:r>
            <a:endParaRPr lang="fi-FI" sz="1200" b="1" dirty="0">
              <a:solidFill>
                <a:schemeClr val="tx2"/>
              </a:solidFill>
              <a:latin typeface="Rockwell" panose="02060603020205020403" pitchFamily="18" charset="0"/>
              <a:sym typeface="Rockwell" panose="02060603020205020403" pitchFamily="18" charset="0"/>
            </a:endParaRPr>
          </a:p>
        </p:txBody>
      </p:sp>
      <p:sp>
        <p:nvSpPr>
          <p:cNvPr id="45" name="TextBox 44">
            <a:extLst>
              <a:ext uri="{FF2B5EF4-FFF2-40B4-BE49-F238E27FC236}">
                <a16:creationId xmlns:a16="http://schemas.microsoft.com/office/drawing/2014/main" id="{2AC751D5-DD05-4069-936C-E375302DBECB}"/>
              </a:ext>
            </a:extLst>
          </p:cNvPr>
          <p:cNvSpPr txBox="1"/>
          <p:nvPr/>
        </p:nvSpPr>
        <p:spPr>
          <a:xfrm>
            <a:off x="1105285" y="133660"/>
            <a:ext cx="6939780"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kokonaispäästöjen kehitys asukkaita kohden (2007-2020)</a:t>
            </a:r>
            <a:endParaRPr lang="fi-FI" dirty="0"/>
          </a:p>
        </p:txBody>
      </p:sp>
      <p:grpSp>
        <p:nvGrpSpPr>
          <p:cNvPr id="31" name="Group 30">
            <a:extLst>
              <a:ext uri="{FF2B5EF4-FFF2-40B4-BE49-F238E27FC236}">
                <a16:creationId xmlns:a16="http://schemas.microsoft.com/office/drawing/2014/main" id="{9CDE2B76-865C-4C10-8CD4-3B26816F776D}"/>
              </a:ext>
            </a:extLst>
          </p:cNvPr>
          <p:cNvGrpSpPr/>
          <p:nvPr/>
        </p:nvGrpSpPr>
        <p:grpSpPr>
          <a:xfrm>
            <a:off x="11534530" y="88837"/>
            <a:ext cx="320522" cy="414442"/>
            <a:chOff x="8457418" y="107577"/>
            <a:chExt cx="320522" cy="414442"/>
          </a:xfrm>
        </p:grpSpPr>
        <p:sp>
          <p:nvSpPr>
            <p:cNvPr id="32" name="Rectangle: Rounded Corners 31">
              <a:extLst>
                <a:ext uri="{FF2B5EF4-FFF2-40B4-BE49-F238E27FC236}">
                  <a16:creationId xmlns:a16="http://schemas.microsoft.com/office/drawing/2014/main" id="{932F70A2-3E43-4DB2-9936-47BE22DE0818}"/>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8" name="Graphic 37" descr="Back with solid fill">
              <a:hlinkClick r:id="rId24" action="ppaction://hlinksldjump"/>
              <a:extLst>
                <a:ext uri="{FF2B5EF4-FFF2-40B4-BE49-F238E27FC236}">
                  <a16:creationId xmlns:a16="http://schemas.microsoft.com/office/drawing/2014/main" id="{A1C0CC05-64F8-450A-97E5-97C6AF1FC9B2}"/>
                </a:ext>
              </a:extLst>
            </p:cNvPr>
            <p:cNvPicPr>
              <a:picLocks noChangeAspect="1"/>
            </p:cNvPicPr>
            <p:nvPr/>
          </p:nvPicPr>
          <p:blipFill>
            <a:blip r:embed="rId25" cstate="print">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9299888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218713972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9" imgW="129" imgH="129" progId="TCLayout.ActiveDocument.1">
                  <p:embed/>
                </p:oleObj>
              </mc:Choice>
              <mc:Fallback>
                <p:oleObj name="think-cell Slide" r:id="rId29"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30"/>
                      <a:stretch>
                        <a:fillRect/>
                      </a:stretch>
                    </p:blipFill>
                    <p:spPr>
                      <a:xfrm>
                        <a:off x="1588" y="1588"/>
                        <a:ext cx="1588" cy="1588"/>
                      </a:xfrm>
                      <a:prstGeom prst="rect">
                        <a:avLst/>
                      </a:prstGeom>
                    </p:spPr>
                  </p:pic>
                </p:oleObj>
              </mc:Fallback>
            </mc:AlternateContent>
          </a:graphicData>
        </a:graphic>
      </p:graphicFrame>
      <p:graphicFrame>
        <p:nvGraphicFramePr>
          <p:cNvPr id="59" name="Chart 58">
            <a:extLst>
              <a:ext uri="{FF2B5EF4-FFF2-40B4-BE49-F238E27FC236}">
                <a16:creationId xmlns:a16="http://schemas.microsoft.com/office/drawing/2014/main" id="{3421A516-1E7E-4326-6690-B57E78977F67}"/>
              </a:ext>
            </a:extLst>
          </p:cNvPr>
          <p:cNvGraphicFramePr/>
          <p:nvPr>
            <p:custDataLst>
              <p:tags r:id="rId2"/>
            </p:custDataLst>
            <p:extLst>
              <p:ext uri="{D42A27DB-BD31-4B8C-83A1-F6EECF244321}">
                <p14:modId xmlns:p14="http://schemas.microsoft.com/office/powerpoint/2010/main" val="688718884"/>
              </p:ext>
            </p:extLst>
          </p:nvPr>
        </p:nvGraphicFramePr>
        <p:xfrm>
          <a:off x="498475" y="2476500"/>
          <a:ext cx="10196513" cy="4202113"/>
        </p:xfrm>
        <a:graphic>
          <a:graphicData uri="http://schemas.openxmlformats.org/drawingml/2006/chart">
            <c:chart xmlns:c="http://schemas.openxmlformats.org/drawingml/2006/chart" xmlns:r="http://schemas.openxmlformats.org/officeDocument/2006/relationships" r:id="rId31"/>
          </a:graphicData>
        </a:graphic>
      </p:graphicFrame>
      <p:cxnSp>
        <p:nvCxnSpPr>
          <p:cNvPr id="251" name="Straight Connector 250">
            <a:extLst>
              <a:ext uri="{FF2B5EF4-FFF2-40B4-BE49-F238E27FC236}">
                <a16:creationId xmlns:a16="http://schemas.microsoft.com/office/drawing/2014/main" id="{82038F56-307C-494A-BB12-7FE3E5CB4B23}"/>
              </a:ext>
            </a:extLst>
          </p:cNvPr>
          <p:cNvCxnSpPr/>
          <p:nvPr>
            <p:custDataLst>
              <p:tags r:id="rId3"/>
            </p:custDataLst>
          </p:nvPr>
        </p:nvCxnSpPr>
        <p:spPr bwMode="auto">
          <a:xfrm>
            <a:off x="5530850" y="6534150"/>
            <a:ext cx="749300"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9" name="Freeform: Shape 8">
            <a:extLst>
              <a:ext uri="{FF2B5EF4-FFF2-40B4-BE49-F238E27FC236}">
                <a16:creationId xmlns:a16="http://schemas.microsoft.com/office/drawing/2014/main" id="{73AD9909-DBB0-595A-0A5A-EE6FE9EC9A62}"/>
              </a:ext>
            </a:extLst>
          </p:cNvPr>
          <p:cNvSpPr/>
          <p:nvPr>
            <p:custDataLst>
              <p:tags r:id="rId4"/>
            </p:custDataLst>
          </p:nvPr>
        </p:nvSpPr>
        <p:spPr bwMode="auto">
          <a:xfrm>
            <a:off x="7202488" y="6477000"/>
            <a:ext cx="96838" cy="146051"/>
          </a:xfrm>
          <a:custGeom>
            <a:avLst/>
            <a:gdLst/>
            <a:ahLst/>
            <a:cxnLst/>
            <a:rect l="0" t="0" r="0" b="0"/>
            <a:pathLst>
              <a:path w="96838" h="146051">
                <a:moveTo>
                  <a:pt x="96837" y="0"/>
                </a:moveTo>
                <a:lnTo>
                  <a:pt x="57150" y="146050"/>
                </a:lnTo>
                <a:lnTo>
                  <a:pt x="0" y="146050"/>
                </a:lnTo>
                <a:lnTo>
                  <a:pt x="39687" y="0"/>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7" name="Freeform: Shape 6">
            <a:extLst>
              <a:ext uri="{FF2B5EF4-FFF2-40B4-BE49-F238E27FC236}">
                <a16:creationId xmlns:a16="http://schemas.microsoft.com/office/drawing/2014/main" id="{4DDED6BF-86DD-1058-F736-A8CB5626FE2F}"/>
              </a:ext>
            </a:extLst>
          </p:cNvPr>
          <p:cNvSpPr/>
          <p:nvPr>
            <p:custDataLst>
              <p:tags r:id="rId5"/>
            </p:custDataLst>
          </p:nvPr>
        </p:nvSpPr>
        <p:spPr bwMode="auto">
          <a:xfrm>
            <a:off x="7202488" y="64770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8" name="Freeform: Shape 7">
            <a:extLst>
              <a:ext uri="{FF2B5EF4-FFF2-40B4-BE49-F238E27FC236}">
                <a16:creationId xmlns:a16="http://schemas.microsoft.com/office/drawing/2014/main" id="{1C5003FC-C7D8-78D7-44EC-EA3078E24120}"/>
              </a:ext>
            </a:extLst>
          </p:cNvPr>
          <p:cNvSpPr/>
          <p:nvPr>
            <p:custDataLst>
              <p:tags r:id="rId6"/>
            </p:custDataLst>
          </p:nvPr>
        </p:nvSpPr>
        <p:spPr bwMode="auto">
          <a:xfrm>
            <a:off x="7259638" y="64770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cxnSp>
        <p:nvCxnSpPr>
          <p:cNvPr id="352" name="Straight Connector 351">
            <a:extLst>
              <a:ext uri="{FF2B5EF4-FFF2-40B4-BE49-F238E27FC236}">
                <a16:creationId xmlns:a16="http://schemas.microsoft.com/office/drawing/2014/main" id="{2B6646D0-DD74-4DC6-82E9-29BDAD55C494}"/>
              </a:ext>
            </a:extLst>
          </p:cNvPr>
          <p:cNvCxnSpPr>
            <a:cxnSpLocks/>
          </p:cNvCxnSpPr>
          <p:nvPr>
            <p:custDataLst>
              <p:tags r:id="rId7"/>
            </p:custDataLst>
          </p:nvPr>
        </p:nvCxnSpPr>
        <p:spPr bwMode="auto">
          <a:xfrm flipH="1">
            <a:off x="8551863" y="2659063"/>
            <a:ext cx="101441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3" name="Straight Connector 352">
            <a:extLst>
              <a:ext uri="{FF2B5EF4-FFF2-40B4-BE49-F238E27FC236}">
                <a16:creationId xmlns:a16="http://schemas.microsoft.com/office/drawing/2014/main" id="{29B3A724-C036-4341-A1CD-EAEFAFE36AE7}"/>
              </a:ext>
            </a:extLst>
          </p:cNvPr>
          <p:cNvCxnSpPr/>
          <p:nvPr>
            <p:custDataLst>
              <p:tags r:id="rId8"/>
            </p:custDataLst>
          </p:nvPr>
        </p:nvCxnSpPr>
        <p:spPr bwMode="gray">
          <a:xfrm flipV="1">
            <a:off x="8594725" y="2655888"/>
            <a:ext cx="0" cy="738188"/>
          </a:xfrm>
          <a:prstGeom prst="line">
            <a:avLst/>
          </a:prstGeom>
          <a:ln w="28575" cap="flat" cmpd="sng" algn="ctr">
            <a:solidFill>
              <a:srgbClr val="000000"/>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24" name="Text Placeholder 2">
            <a:extLst>
              <a:ext uri="{FF2B5EF4-FFF2-40B4-BE49-F238E27FC236}">
                <a16:creationId xmlns:a16="http://schemas.microsoft.com/office/drawing/2014/main" id="{26CC3BD3-F166-4706-BC1F-84AE57770B97}"/>
              </a:ext>
            </a:extLst>
          </p:cNvPr>
          <p:cNvSpPr>
            <a:spLocks noGrp="1"/>
          </p:cNvSpPr>
          <p:nvPr>
            <p:custDataLst>
              <p:tags r:id="rId9"/>
            </p:custDataLst>
          </p:nvPr>
        </p:nvSpPr>
        <p:spPr bwMode="auto">
          <a:xfrm>
            <a:off x="3043238" y="6600824"/>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B5FAE2D-93E0-417A-9631-216FB5BCC39C}" type="datetime'''''2''''''''''''''''0''''''''''1''8'''''''''''">
              <a:rPr lang="fi-FI" altLang="en-US" sz="1200" smtClean="0">
                <a:solidFill>
                  <a:srgbClr val="000000"/>
                </a:solidFill>
                <a:latin typeface="Rockwell" panose="02060603020205020403" pitchFamily="18" charset="0"/>
                <a:sym typeface="Rockwell" panose="02060603020205020403" pitchFamily="18" charset="0"/>
              </a:rPr>
              <a:pPr/>
              <a:t>2018</a:t>
            </a:fld>
            <a:endParaRPr lang="fi-FI" sz="1200" dirty="0">
              <a:solidFill>
                <a:srgbClr val="000000"/>
              </a:solidFill>
              <a:latin typeface="Rockwell" panose="02060603020205020403" pitchFamily="18" charset="0"/>
              <a:sym typeface="Rockwell" panose="02060603020205020403" pitchFamily="18" charset="0"/>
            </a:endParaRPr>
          </a:p>
        </p:txBody>
      </p:sp>
      <p:sp>
        <p:nvSpPr>
          <p:cNvPr id="129" name="Text Placeholder 2">
            <a:extLst>
              <a:ext uri="{FF2B5EF4-FFF2-40B4-BE49-F238E27FC236}">
                <a16:creationId xmlns:a16="http://schemas.microsoft.com/office/drawing/2014/main" id="{887550DA-BE45-4251-A9CA-A85D79797750}"/>
              </a:ext>
            </a:extLst>
          </p:cNvPr>
          <p:cNvSpPr>
            <a:spLocks noGrp="1"/>
          </p:cNvSpPr>
          <p:nvPr>
            <p:custDataLst>
              <p:tags r:id="rId10"/>
            </p:custDataLst>
          </p:nvPr>
        </p:nvSpPr>
        <p:spPr bwMode="gray">
          <a:xfrm>
            <a:off x="1697038" y="4787900"/>
            <a:ext cx="3460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609AF68-CC4F-4B53-9B55-0AB00CF2E1D5}" type="datetime'''''''''7''''''''''8''''''''''''''''''''''''''''''3'''''''''''">
              <a:rPr lang="fi-FI" altLang="en-US" sz="1400" b="1" smtClean="0">
                <a:solidFill>
                  <a:srgbClr val="000000"/>
                </a:solidFill>
                <a:latin typeface="Rockwell" panose="02060603020205020403" pitchFamily="18" charset="0"/>
                <a:sym typeface="Rockwell" panose="02060603020205020403" pitchFamily="18" charset="0"/>
              </a:rPr>
              <a:pPr/>
              <a:t>783</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57" name="Text Placeholder 2">
            <a:extLst>
              <a:ext uri="{FF2B5EF4-FFF2-40B4-BE49-F238E27FC236}">
                <a16:creationId xmlns:a16="http://schemas.microsoft.com/office/drawing/2014/main" id="{4FE94F0C-2B64-490E-9692-540385E83E48}"/>
              </a:ext>
            </a:extLst>
          </p:cNvPr>
          <p:cNvSpPr>
            <a:spLocks noGrp="1"/>
          </p:cNvSpPr>
          <p:nvPr>
            <p:custDataLst>
              <p:tags r:id="rId11"/>
            </p:custDataLst>
          </p:nvPr>
        </p:nvSpPr>
        <p:spPr bwMode="auto">
          <a:xfrm>
            <a:off x="898525" y="2179638"/>
            <a:ext cx="6016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fontAlgn="ctr">
              <a:buNone/>
            </a:pPr>
            <a:r>
              <a:rPr lang="fi-FI" sz="1100" b="1" dirty="0">
                <a:solidFill>
                  <a:schemeClr val="tx2"/>
                </a:solidFill>
                <a:effectLst>
                  <a:outerShdw blurRad="38100" dist="38100" dir="2700000" algn="tl">
                    <a:srgbClr val="000000">
                      <a:alpha val="43137"/>
                    </a:srgbClr>
                  </a:outerShdw>
                </a:effectLst>
                <a:latin typeface="Gill Sans MT" panose="020B0502020104020203" pitchFamily="34" charset="0"/>
              </a:rPr>
              <a:t>[</a:t>
            </a:r>
            <a:r>
              <a:rPr lang="fi-FI" sz="1400" b="1" u="none" strike="noStrike" dirty="0">
                <a:solidFill>
                  <a:schemeClr val="tx2"/>
                </a:solidFill>
                <a:latin typeface="Rockwell" panose="02060603020205020403" pitchFamily="18" charset="0"/>
              </a:rPr>
              <a:t>MWh</a:t>
            </a:r>
            <a:r>
              <a:rPr lang="fi-FI" sz="1100" b="1" dirty="0">
                <a:solidFill>
                  <a:schemeClr val="tx2"/>
                </a:solidFill>
                <a:effectLst>
                  <a:outerShdw blurRad="38100" dist="38100" dir="2700000" algn="tl">
                    <a:srgbClr val="000000">
                      <a:alpha val="43137"/>
                    </a:srgbClr>
                  </a:outerShdw>
                </a:effectLst>
                <a:latin typeface="Gill Sans MT" panose="020B0502020104020203" pitchFamily="34" charset="0"/>
              </a:rPr>
              <a:t>]</a:t>
            </a:r>
            <a:endParaRPr lang="fi-FI" sz="1100" b="1" i="0" u="none" strike="noStrike" dirty="0">
              <a:solidFill>
                <a:schemeClr val="tx2"/>
              </a:solidFill>
              <a:effectLst>
                <a:outerShdw blurRad="38100" dist="38100" dir="2700000" algn="tl">
                  <a:srgbClr val="000000">
                    <a:alpha val="43137"/>
                  </a:srgbClr>
                </a:outerShdw>
              </a:effectLst>
              <a:latin typeface="Gill Sans MT" panose="020B0502020104020203" pitchFamily="34" charset="0"/>
            </a:endParaRPr>
          </a:p>
        </p:txBody>
      </p:sp>
      <p:sp>
        <p:nvSpPr>
          <p:cNvPr id="122" name="Text Placeholder 2">
            <a:extLst>
              <a:ext uri="{FF2B5EF4-FFF2-40B4-BE49-F238E27FC236}">
                <a16:creationId xmlns:a16="http://schemas.microsoft.com/office/drawing/2014/main" id="{F664FEE4-0626-4A2F-8555-51359CADC792}"/>
              </a:ext>
            </a:extLst>
          </p:cNvPr>
          <p:cNvSpPr>
            <a:spLocks noGrp="1"/>
          </p:cNvSpPr>
          <p:nvPr>
            <p:custDataLst>
              <p:tags r:id="rId12"/>
            </p:custDataLst>
          </p:nvPr>
        </p:nvSpPr>
        <p:spPr bwMode="auto">
          <a:xfrm>
            <a:off x="1698625" y="6600824"/>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8C59467-6B5E-401E-8E57-D5A49AB86B1B}" type="datetime'''''''2''''0''1''''''''''''''''''''''''7'''''''''''''">
              <a:rPr lang="fi-FI" altLang="en-US" sz="1200" smtClean="0">
                <a:solidFill>
                  <a:srgbClr val="000000"/>
                </a:solidFill>
                <a:latin typeface="Rockwell" panose="02060603020205020403" pitchFamily="18" charset="0"/>
                <a:sym typeface="Rockwell" panose="02060603020205020403" pitchFamily="18" charset="0"/>
              </a:rPr>
              <a:pPr/>
              <a:t>2017</a:t>
            </a:fld>
            <a:endParaRPr lang="fi-FI" sz="1200" dirty="0">
              <a:solidFill>
                <a:srgbClr val="000000"/>
              </a:solidFill>
              <a:latin typeface="Rockwell" panose="02060603020205020403" pitchFamily="18" charset="0"/>
              <a:sym typeface="Rockwell" panose="02060603020205020403" pitchFamily="18" charset="0"/>
            </a:endParaRPr>
          </a:p>
        </p:txBody>
      </p:sp>
      <p:sp>
        <p:nvSpPr>
          <p:cNvPr id="125" name="Text Placeholder 2">
            <a:extLst>
              <a:ext uri="{FF2B5EF4-FFF2-40B4-BE49-F238E27FC236}">
                <a16:creationId xmlns:a16="http://schemas.microsoft.com/office/drawing/2014/main" id="{FD84AC84-80D8-4C03-9AB2-E026209BBEDD}"/>
              </a:ext>
            </a:extLst>
          </p:cNvPr>
          <p:cNvSpPr>
            <a:spLocks noGrp="1"/>
          </p:cNvSpPr>
          <p:nvPr>
            <p:custDataLst>
              <p:tags r:id="rId13"/>
            </p:custDataLst>
          </p:nvPr>
        </p:nvSpPr>
        <p:spPr bwMode="auto">
          <a:xfrm>
            <a:off x="4387850" y="6600824"/>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8A957B3-86AC-4610-8C8E-BC16019CB638}" type="datetime'''''''''20''''19'''''''''''">
              <a:rPr lang="fi-FI" altLang="en-US" sz="1200" smtClean="0">
                <a:solidFill>
                  <a:srgbClr val="000000"/>
                </a:solidFill>
                <a:latin typeface="Rockwell" panose="02060603020205020403" pitchFamily="18" charset="0"/>
                <a:sym typeface="Rockwell" panose="02060603020205020403" pitchFamily="18" charset="0"/>
              </a:rPr>
              <a:pPr/>
              <a:t>2019</a:t>
            </a:fld>
            <a:endParaRPr lang="fi-FI" sz="1200" dirty="0">
              <a:solidFill>
                <a:srgbClr val="000000"/>
              </a:solidFill>
              <a:latin typeface="Rockwell" panose="02060603020205020403" pitchFamily="18" charset="0"/>
              <a:sym typeface="Rockwell" panose="02060603020205020403" pitchFamily="18" charset="0"/>
            </a:endParaRPr>
          </a:p>
        </p:txBody>
      </p:sp>
      <p:sp>
        <p:nvSpPr>
          <p:cNvPr id="340" name="Text Placeholder 2">
            <a:extLst>
              <a:ext uri="{FF2B5EF4-FFF2-40B4-BE49-F238E27FC236}">
                <a16:creationId xmlns:a16="http://schemas.microsoft.com/office/drawing/2014/main" id="{2ECE6DA4-95D6-4DA7-AD47-7CA5C6DD508C}"/>
              </a:ext>
            </a:extLst>
          </p:cNvPr>
          <p:cNvSpPr>
            <a:spLocks noGrp="1"/>
          </p:cNvSpPr>
          <p:nvPr>
            <p:custDataLst>
              <p:tags r:id="rId14"/>
            </p:custDataLst>
          </p:nvPr>
        </p:nvSpPr>
        <p:spPr bwMode="auto">
          <a:xfrm>
            <a:off x="9767888" y="6600824"/>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60ADEB6-AD7E-4D2A-9F65-BB24EA5E3043}" type="datetime'''''2''''''''''''''''''''''0''''''25'''''''''''''''''''''''">
              <a:rPr lang="fi-FI" altLang="en-US" sz="1200" smtClean="0">
                <a:solidFill>
                  <a:srgbClr val="000000"/>
                </a:solidFill>
                <a:latin typeface="Rockwell" panose="02060603020205020403" pitchFamily="18" charset="0"/>
                <a:sym typeface="Rockwell" panose="02060603020205020403" pitchFamily="18" charset="0"/>
              </a:rPr>
              <a:pPr/>
              <a:t>2025</a:t>
            </a:fld>
            <a:endParaRPr lang="fi-FI" sz="1200" dirty="0">
              <a:solidFill>
                <a:srgbClr val="000000"/>
              </a:solidFill>
              <a:latin typeface="Rockwell" panose="02060603020205020403" pitchFamily="18" charset="0"/>
              <a:sym typeface="Rockwell" panose="02060603020205020403" pitchFamily="18" charset="0"/>
            </a:endParaRPr>
          </a:p>
        </p:txBody>
      </p:sp>
      <p:sp>
        <p:nvSpPr>
          <p:cNvPr id="271" name="Text Placeholder 2">
            <a:extLst>
              <a:ext uri="{FF2B5EF4-FFF2-40B4-BE49-F238E27FC236}">
                <a16:creationId xmlns:a16="http://schemas.microsoft.com/office/drawing/2014/main" id="{FAE7C9D1-FE6F-4C10-8077-AA5B6A0057D1}"/>
              </a:ext>
            </a:extLst>
          </p:cNvPr>
          <p:cNvSpPr>
            <a:spLocks noGrp="1"/>
          </p:cNvSpPr>
          <p:nvPr>
            <p:custDataLst>
              <p:tags r:id="rId15"/>
            </p:custDataLst>
          </p:nvPr>
        </p:nvSpPr>
        <p:spPr bwMode="auto">
          <a:xfrm>
            <a:off x="8231188" y="6600824"/>
            <a:ext cx="72707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A8478B8-95C0-4EE7-ABAA-4FA064EA159E}" type="datetime'''20''''''''''''''''1''7''''''''''''''-''''2''020'''">
              <a:rPr lang="fi-FI" altLang="en-US" sz="1200" smtClean="0">
                <a:solidFill>
                  <a:srgbClr val="000000"/>
                </a:solidFill>
                <a:latin typeface="Rockwell" panose="02060603020205020403" pitchFamily="18" charset="0"/>
                <a:sym typeface="Rockwell" panose="02060603020205020403" pitchFamily="18" charset="0"/>
              </a:rPr>
              <a:pPr/>
              <a:t>2017-2020</a:t>
            </a:fld>
            <a:endParaRPr lang="fi-FI" sz="1200" dirty="0">
              <a:solidFill>
                <a:srgbClr val="000000"/>
              </a:solidFill>
              <a:latin typeface="Rockwell" panose="02060603020205020403" pitchFamily="18" charset="0"/>
              <a:sym typeface="Rockwell" panose="02060603020205020403" pitchFamily="18" charset="0"/>
            </a:endParaRPr>
          </a:p>
        </p:txBody>
      </p:sp>
      <p:sp>
        <p:nvSpPr>
          <p:cNvPr id="133" name="Text Placeholder 2">
            <a:extLst>
              <a:ext uri="{FF2B5EF4-FFF2-40B4-BE49-F238E27FC236}">
                <a16:creationId xmlns:a16="http://schemas.microsoft.com/office/drawing/2014/main" id="{5745A774-5DF1-4448-B1A6-CFC0E9BC5F2B}"/>
              </a:ext>
            </a:extLst>
          </p:cNvPr>
          <p:cNvSpPr>
            <a:spLocks noGrp="1"/>
          </p:cNvSpPr>
          <p:nvPr>
            <p:custDataLst>
              <p:tags r:id="rId16"/>
            </p:custDataLst>
          </p:nvPr>
        </p:nvSpPr>
        <p:spPr bwMode="auto">
          <a:xfrm>
            <a:off x="5734050" y="6600824"/>
            <a:ext cx="34290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5E6E6A0-11A1-4E88-B6F2-39D55E2DC765}" type="datetime'2''''''''''''''''''''0''''2''''''''''''''''''''0'">
              <a:rPr lang="fi-FI" altLang="en-US" sz="1200" smtClean="0">
                <a:solidFill>
                  <a:srgbClr val="000000"/>
                </a:solidFill>
                <a:latin typeface="Rockwell" panose="02060603020205020403" pitchFamily="18" charset="0"/>
                <a:sym typeface="Rockwell" panose="02060603020205020403" pitchFamily="18" charset="0"/>
              </a:rPr>
              <a:pPr/>
              <a:t>2020</a:t>
            </a:fld>
            <a:endParaRPr lang="fi-FI" sz="1200" dirty="0">
              <a:solidFill>
                <a:srgbClr val="000000"/>
              </a:solidFill>
              <a:latin typeface="Rockwell" panose="02060603020205020403" pitchFamily="18" charset="0"/>
              <a:sym typeface="Rockwell" panose="02060603020205020403" pitchFamily="18" charset="0"/>
            </a:endParaRPr>
          </a:p>
        </p:txBody>
      </p:sp>
      <p:sp>
        <p:nvSpPr>
          <p:cNvPr id="134" name="Text Placeholder 2">
            <a:extLst>
              <a:ext uri="{FF2B5EF4-FFF2-40B4-BE49-F238E27FC236}">
                <a16:creationId xmlns:a16="http://schemas.microsoft.com/office/drawing/2014/main" id="{29DFCA8F-2B5F-4281-9949-48FF406BF856}"/>
              </a:ext>
            </a:extLst>
          </p:cNvPr>
          <p:cNvSpPr>
            <a:spLocks noGrp="1"/>
          </p:cNvSpPr>
          <p:nvPr>
            <p:custDataLst>
              <p:tags r:id="rId17"/>
            </p:custDataLst>
          </p:nvPr>
        </p:nvSpPr>
        <p:spPr bwMode="gray">
          <a:xfrm>
            <a:off x="5732463" y="5967413"/>
            <a:ext cx="3460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FDAA425-16C6-437E-9AFC-02F816FD8A6C}" type="datetime'1''''''''''''''''8''''''''5'''''''''''''''''''''''''''">
              <a:rPr lang="fi-FI" altLang="en-US" sz="1400" b="1" smtClean="0">
                <a:solidFill>
                  <a:srgbClr val="000000"/>
                </a:solidFill>
                <a:latin typeface="Rockwell" panose="02060603020205020403" pitchFamily="18" charset="0"/>
                <a:sym typeface="Rockwell" panose="02060603020205020403" pitchFamily="18" charset="0"/>
              </a:rPr>
              <a:pPr/>
              <a:t>185</a:t>
            </a:fld>
            <a:endParaRPr lang="fi-FI" sz="1400" b="1" dirty="0">
              <a:solidFill>
                <a:srgbClr val="000000"/>
              </a:solidFill>
              <a:latin typeface="Rockwell" panose="02060603020205020403" pitchFamily="18" charset="0"/>
              <a:sym typeface="Rockwell" panose="02060603020205020403" pitchFamily="18" charset="0"/>
            </a:endParaRPr>
          </a:p>
        </p:txBody>
      </p:sp>
      <p:sp useBgFill="1">
        <p:nvSpPr>
          <p:cNvPr id="94" name="Text Placeholder 2">
            <a:extLst>
              <a:ext uri="{FF2B5EF4-FFF2-40B4-BE49-F238E27FC236}">
                <a16:creationId xmlns:a16="http://schemas.microsoft.com/office/drawing/2014/main" id="{18413674-B0F5-4B3B-8777-829099D67A4A}"/>
              </a:ext>
            </a:extLst>
          </p:cNvPr>
          <p:cNvSpPr>
            <a:spLocks noGrp="1"/>
          </p:cNvSpPr>
          <p:nvPr>
            <p:custDataLst>
              <p:tags r:id="rId18"/>
            </p:custDataLst>
          </p:nvPr>
        </p:nvSpPr>
        <p:spPr bwMode="gray">
          <a:xfrm>
            <a:off x="9659938" y="2414588"/>
            <a:ext cx="558800" cy="219075"/>
          </a:xfrm>
          <a:prstGeom prst="rect">
            <a:avLst/>
          </a:prstGeom>
          <a:ln>
            <a:noFill/>
          </a:ln>
          <a:effectLst/>
        </p:spPr>
        <p:txBody>
          <a:bodyPr vert="horz" wrap="none" lIns="28575" tIns="0" rIns="28575"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92ADD9A-87E0-45CA-81CC-243BE8B3B20B}" type="datetime'''''''''1'''''''''''''''''''''''''''''' ''97''3'''''">
              <a:rPr lang="fi-FI" altLang="en-US" sz="1600" b="1" smtClean="0">
                <a:solidFill>
                  <a:schemeClr val="tx2"/>
                </a:solidFill>
                <a:latin typeface="Rockwell" panose="02060603020205020403" pitchFamily="18" charset="0"/>
                <a:sym typeface="Rockwell" panose="02060603020205020403" pitchFamily="18" charset="0"/>
              </a:rPr>
              <a:pPr marL="0" indent="0" algn="ctr">
                <a:spcBef>
                  <a:spcPct val="0"/>
                </a:spcBef>
                <a:spcAft>
                  <a:spcPct val="0"/>
                </a:spcAft>
                <a:buNone/>
              </a:pPr>
              <a:t>1 973</a:t>
            </a:fld>
            <a:endParaRPr lang="fi-FI" sz="1000" b="1" dirty="0">
              <a:solidFill>
                <a:schemeClr val="tx2"/>
              </a:solidFill>
              <a:latin typeface="Rockwell" panose="02060603020205020403" pitchFamily="18" charset="0"/>
              <a:sym typeface="Rockwell" panose="02060603020205020403" pitchFamily="18" charset="0"/>
            </a:endParaRPr>
          </a:p>
        </p:txBody>
      </p:sp>
      <p:sp>
        <p:nvSpPr>
          <p:cNvPr id="350" name="Text Placeholder 2">
            <a:extLst>
              <a:ext uri="{FF2B5EF4-FFF2-40B4-BE49-F238E27FC236}">
                <a16:creationId xmlns:a16="http://schemas.microsoft.com/office/drawing/2014/main" id="{AC9B77C2-B48E-4B6C-B87F-EB8185724A40}"/>
              </a:ext>
            </a:extLst>
          </p:cNvPr>
          <p:cNvSpPr>
            <a:spLocks noGrp="1"/>
          </p:cNvSpPr>
          <p:nvPr>
            <p:custDataLst>
              <p:tags r:id="rId19"/>
            </p:custDataLst>
          </p:nvPr>
        </p:nvSpPr>
        <p:spPr bwMode="auto">
          <a:xfrm>
            <a:off x="8248650" y="2913063"/>
            <a:ext cx="693738" cy="311150"/>
          </a:xfrm>
          <a:prstGeom prst="ellipse">
            <a:avLst/>
          </a:prstGeom>
          <a:solidFill>
            <a:srgbClr val="C30C3E"/>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0ED8819-CCE5-4942-9FB5-997B3DDEF808}" type="datetime'''+''''''''''''''''''''3''''''4''''''%'''''''">
              <a:rPr lang="fi-FI" altLang="en-US" sz="1600" b="1" smtClean="0">
                <a:solidFill>
                  <a:schemeClr val="bg1"/>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pPr marL="0" indent="0" algn="ctr">
                <a:spcBef>
                  <a:spcPct val="0"/>
                </a:spcBef>
                <a:spcAft>
                  <a:spcPct val="0"/>
                </a:spcAft>
                <a:buNone/>
              </a:pPr>
              <a:t>+34%</a:t>
            </a:fld>
            <a:endParaRPr lang="fi-FI" sz="1200" b="1" dirty="0">
              <a:solidFill>
                <a:schemeClr val="bg1"/>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endParaRPr>
          </a:p>
        </p:txBody>
      </p:sp>
      <p:sp>
        <p:nvSpPr>
          <p:cNvPr id="237" name="Rectangle 236">
            <a:extLst>
              <a:ext uri="{FF2B5EF4-FFF2-40B4-BE49-F238E27FC236}">
                <a16:creationId xmlns:a16="http://schemas.microsoft.com/office/drawing/2014/main" id="{E9E0E033-C460-4A19-BA82-DF18C2D27B29}"/>
              </a:ext>
            </a:extLst>
          </p:cNvPr>
          <p:cNvSpPr/>
          <p:nvPr>
            <p:custDataLst>
              <p:tags r:id="rId20"/>
            </p:custDataLst>
          </p:nvPr>
        </p:nvSpPr>
        <p:spPr bwMode="auto">
          <a:xfrm>
            <a:off x="566738" y="1465263"/>
            <a:ext cx="196850" cy="147638"/>
          </a:xfrm>
          <a:prstGeom prst="rect">
            <a:avLst/>
          </a:prstGeom>
          <a:solidFill>
            <a:srgbClr val="FEF181"/>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93" name="Rectangle 192">
            <a:extLst>
              <a:ext uri="{FF2B5EF4-FFF2-40B4-BE49-F238E27FC236}">
                <a16:creationId xmlns:a16="http://schemas.microsoft.com/office/drawing/2014/main" id="{6C89EE6F-3662-4806-8C20-A121F498C7F7}"/>
              </a:ext>
            </a:extLst>
          </p:cNvPr>
          <p:cNvSpPr/>
          <p:nvPr>
            <p:custDataLst>
              <p:tags r:id="rId21"/>
            </p:custDataLst>
          </p:nvPr>
        </p:nvSpPr>
        <p:spPr bwMode="auto">
          <a:xfrm>
            <a:off x="566738" y="1046163"/>
            <a:ext cx="196850" cy="147638"/>
          </a:xfrm>
          <a:prstGeom prst="rect">
            <a:avLst/>
          </a:prstGeom>
          <a:solidFill>
            <a:schemeClr val="accent1"/>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1" name="Rectangle 300">
            <a:extLst>
              <a:ext uri="{FF2B5EF4-FFF2-40B4-BE49-F238E27FC236}">
                <a16:creationId xmlns:a16="http://schemas.microsoft.com/office/drawing/2014/main" id="{AAF8192A-13FE-41E2-A561-292CD602096C}"/>
              </a:ext>
            </a:extLst>
          </p:cNvPr>
          <p:cNvSpPr/>
          <p:nvPr>
            <p:custDataLst>
              <p:tags r:id="rId22"/>
            </p:custDataLst>
          </p:nvPr>
        </p:nvSpPr>
        <p:spPr bwMode="auto">
          <a:xfrm>
            <a:off x="566738" y="1674813"/>
            <a:ext cx="196850" cy="147638"/>
          </a:xfrm>
          <a:prstGeom prst="rect">
            <a:avLst/>
          </a:prstGeom>
          <a:solidFill>
            <a:srgbClr val="C30C3E"/>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97" name="Rectangle 196">
            <a:extLst>
              <a:ext uri="{FF2B5EF4-FFF2-40B4-BE49-F238E27FC236}">
                <a16:creationId xmlns:a16="http://schemas.microsoft.com/office/drawing/2014/main" id="{EE642789-3F0F-43DA-8DFC-64937491ADC9}"/>
              </a:ext>
            </a:extLst>
          </p:cNvPr>
          <p:cNvSpPr/>
          <p:nvPr>
            <p:custDataLst>
              <p:tags r:id="rId23"/>
            </p:custDataLst>
          </p:nvPr>
        </p:nvSpPr>
        <p:spPr bwMode="auto">
          <a:xfrm>
            <a:off x="566738" y="1255713"/>
            <a:ext cx="196850" cy="147638"/>
          </a:xfrm>
          <a:prstGeom prst="rect">
            <a:avLst/>
          </a:prstGeom>
          <a:solidFill>
            <a:schemeClr val="accent2"/>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26" name="Text Placeholder 2">
            <a:extLst>
              <a:ext uri="{FF2B5EF4-FFF2-40B4-BE49-F238E27FC236}">
                <a16:creationId xmlns:a16="http://schemas.microsoft.com/office/drawing/2014/main" id="{66CDA0B1-59AD-44BF-8437-FF380C47098B}"/>
              </a:ext>
            </a:extLst>
          </p:cNvPr>
          <p:cNvSpPr>
            <a:spLocks noGrp="1"/>
          </p:cNvSpPr>
          <p:nvPr>
            <p:custDataLst>
              <p:tags r:id="rId24"/>
            </p:custDataLst>
          </p:nvPr>
        </p:nvSpPr>
        <p:spPr bwMode="auto">
          <a:xfrm>
            <a:off x="814388" y="1054100"/>
            <a:ext cx="28543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93A5BE3-1B11-4458-8F96-F3ED740E1070}" type="datetime'Energiateh''okku''us''toimenpiteet'' kii''''nt''eis''t''öissä'">
              <a:rPr lang="fi-FI" altLang="en-US" sz="1100" smtClean="0">
                <a:solidFill>
                  <a:srgbClr val="000000"/>
                </a:solidFill>
                <a:latin typeface="Rockwell" panose="02060603020205020403" pitchFamily="18" charset="0"/>
                <a:sym typeface="Rockwell" panose="02060603020205020403" pitchFamily="18" charset="0"/>
              </a:rPr>
              <a:pPr marL="0" indent="0">
                <a:spcBef>
                  <a:spcPct val="0"/>
                </a:spcBef>
                <a:spcAft>
                  <a:spcPct val="0"/>
                </a:spcAft>
                <a:buNone/>
              </a:pPr>
              <a:t>Energiatehokkuustoimenpiteet kiinteistöissä</a:t>
            </a:fld>
            <a:endParaRPr lang="fi-FI" sz="1100" dirty="0">
              <a:solidFill>
                <a:srgbClr val="000000"/>
              </a:solidFill>
              <a:latin typeface="Rockwell" panose="02060603020205020403" pitchFamily="18" charset="0"/>
              <a:sym typeface="Rockwell" panose="02060603020205020403" pitchFamily="18" charset="0"/>
            </a:endParaRPr>
          </a:p>
        </p:txBody>
      </p:sp>
      <p:sp>
        <p:nvSpPr>
          <p:cNvPr id="127" name="Text Placeholder 2">
            <a:extLst>
              <a:ext uri="{FF2B5EF4-FFF2-40B4-BE49-F238E27FC236}">
                <a16:creationId xmlns:a16="http://schemas.microsoft.com/office/drawing/2014/main" id="{6BBF3A47-9985-432B-9059-4241C0CE0C8C}"/>
              </a:ext>
            </a:extLst>
          </p:cNvPr>
          <p:cNvSpPr>
            <a:spLocks noGrp="1"/>
          </p:cNvSpPr>
          <p:nvPr>
            <p:custDataLst>
              <p:tags r:id="rId25"/>
            </p:custDataLst>
          </p:nvPr>
        </p:nvSpPr>
        <p:spPr bwMode="auto">
          <a:xfrm>
            <a:off x="814388" y="1263650"/>
            <a:ext cx="5273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35C3EB4-7A51-46EC-9FDD-2F7CBD5982A8}" type="thinkcell&lt;?xml version=&quot;1.0&quot; encoding=&quot;UTF-16&quot; standalone=&quot;yes&quot;?&gt;&lt;root reqver=&quot;27037&quot;&gt;&lt;version val=&quot;32810&quot;/&gt;&lt;PersistentType&gt;&lt;m_guid val=&quot;03970e06-781a-4308-a13b-9e436486950e&quot;/&gt;&lt;m_prec&gt;&lt;m_yearfmt&gt;&lt;begin val=&quot;0&quot;/&gt;&lt;end val=&quot;4&quot;/&gt;&lt;/m_yearfmt&gt;&lt;/m_prec&gt;&lt;/PersistentType&gt;&lt;/root&gt;">
              <a:rPr lang="fi-FI" altLang="en-US" sz="1100" smtClean="0">
                <a:solidFill>
                  <a:srgbClr val="000000"/>
                </a:solidFill>
                <a:latin typeface="Rockwell" panose="02060603020205020403" pitchFamily="18" charset="0"/>
                <a:sym typeface="Rockwell" panose="02060603020205020403" pitchFamily="18" charset="0"/>
              </a:rPr>
              <a:pPr marL="0" indent="0">
                <a:spcBef>
                  <a:spcPct val="0"/>
                </a:spcBef>
                <a:spcAft>
                  <a:spcPct val="0"/>
                </a:spcAft>
                <a:buNone/>
              </a:pPr>
              <a:t>Energiansäästötoimenpiteiden toteutus ja seuranta muissa kuin rakennuskohteissa</a:t>
            </a:fld>
            <a:endParaRPr lang="fi-FI" sz="1100" dirty="0">
              <a:solidFill>
                <a:srgbClr val="000000"/>
              </a:solidFill>
              <a:latin typeface="Rockwell" panose="02060603020205020403" pitchFamily="18" charset="0"/>
              <a:sym typeface="Rockwell" panose="02060603020205020403" pitchFamily="18" charset="0"/>
            </a:endParaRPr>
          </a:p>
        </p:txBody>
      </p:sp>
      <p:sp>
        <p:nvSpPr>
          <p:cNvPr id="282" name="Text Placeholder 2">
            <a:extLst>
              <a:ext uri="{FF2B5EF4-FFF2-40B4-BE49-F238E27FC236}">
                <a16:creationId xmlns:a16="http://schemas.microsoft.com/office/drawing/2014/main" id="{72BC8B5E-3A08-4A40-91FF-F68597CB3DD5}"/>
              </a:ext>
            </a:extLst>
          </p:cNvPr>
          <p:cNvSpPr>
            <a:spLocks noGrp="1"/>
          </p:cNvSpPr>
          <p:nvPr>
            <p:custDataLst>
              <p:tags r:id="rId26"/>
            </p:custDataLst>
          </p:nvPr>
        </p:nvSpPr>
        <p:spPr bwMode="auto">
          <a:xfrm>
            <a:off x="814388" y="1473200"/>
            <a:ext cx="11525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8CCA3F4-F453-499F-B6D8-E7DA016C4422}" type="datetime'To''t''''''eut''''un''u''''''''t sä''äst''''''ö'''''' '">
              <a:rPr lang="fi-FI" altLang="en-US" sz="1100" smtClean="0">
                <a:solidFill>
                  <a:srgbClr val="000000"/>
                </a:solidFill>
                <a:latin typeface="Rockwell" panose="02060603020205020403" pitchFamily="18" charset="0"/>
                <a:sym typeface="Rockwell" panose="02060603020205020403" pitchFamily="18" charset="0"/>
              </a:rPr>
              <a:pPr/>
              <a:t>Toteutunut säästö </a:t>
            </a:fld>
            <a:endParaRPr lang="fi-FI" sz="1100" dirty="0">
              <a:solidFill>
                <a:srgbClr val="000000"/>
              </a:solidFill>
              <a:latin typeface="Rockwell" panose="02060603020205020403" pitchFamily="18" charset="0"/>
              <a:sym typeface="Rockwell" panose="02060603020205020403" pitchFamily="18" charset="0"/>
            </a:endParaRPr>
          </a:p>
        </p:txBody>
      </p:sp>
      <p:sp>
        <p:nvSpPr>
          <p:cNvPr id="343" name="Text Placeholder 2">
            <a:extLst>
              <a:ext uri="{FF2B5EF4-FFF2-40B4-BE49-F238E27FC236}">
                <a16:creationId xmlns:a16="http://schemas.microsoft.com/office/drawing/2014/main" id="{57B8CF3F-E08C-4B5B-A6D8-63FF2244E43B}"/>
              </a:ext>
            </a:extLst>
          </p:cNvPr>
          <p:cNvSpPr>
            <a:spLocks noGrp="1"/>
          </p:cNvSpPr>
          <p:nvPr>
            <p:custDataLst>
              <p:tags r:id="rId27"/>
            </p:custDataLst>
          </p:nvPr>
        </p:nvSpPr>
        <p:spPr bwMode="auto">
          <a:xfrm>
            <a:off x="814388" y="1682750"/>
            <a:ext cx="8143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379AF73-D8C6-4A5B-93C3-CEA3C4440D51}" type="datetime'''KE''T''''''''''S''-t''''avo''''''''''''''it''''''''''e'">
              <a:rPr lang="fi-FI" altLang="en-US" sz="1100" smtClean="0">
                <a:solidFill>
                  <a:srgbClr val="000000"/>
                </a:solidFill>
                <a:latin typeface="Rockwell" panose="02060603020205020403" pitchFamily="18" charset="0"/>
                <a:sym typeface="Rockwell" panose="02060603020205020403" pitchFamily="18" charset="0"/>
              </a:rPr>
              <a:pPr/>
              <a:t>KETS-tavoite</a:t>
            </a:fld>
            <a:endParaRPr lang="fi-FI" sz="1100" dirty="0">
              <a:solidFill>
                <a:srgbClr val="000000"/>
              </a:solidFill>
              <a:latin typeface="Rockwell" panose="02060603020205020403" pitchFamily="18" charset="0"/>
              <a:sym typeface="Rockwell" panose="02060603020205020403" pitchFamily="18" charset="0"/>
            </a:endParaRPr>
          </a:p>
        </p:txBody>
      </p:sp>
      <p:sp>
        <p:nvSpPr>
          <p:cNvPr id="365" name="TextBox 364">
            <a:extLst>
              <a:ext uri="{FF2B5EF4-FFF2-40B4-BE49-F238E27FC236}">
                <a16:creationId xmlns:a16="http://schemas.microsoft.com/office/drawing/2014/main" id="{D9E798DB-A1E2-4085-9696-4F0D5CA87E0B}"/>
              </a:ext>
            </a:extLst>
          </p:cNvPr>
          <p:cNvSpPr txBox="1"/>
          <p:nvPr/>
        </p:nvSpPr>
        <p:spPr>
          <a:xfrm>
            <a:off x="280194" y="126781"/>
            <a:ext cx="11574858" cy="369332"/>
          </a:xfrm>
          <a:prstGeom prst="rect">
            <a:avLst/>
          </a:prstGeom>
          <a:noFill/>
        </p:spPr>
        <p:txBody>
          <a:bodyPr wrap="square">
            <a:spAutoFit/>
          </a:bodyPr>
          <a:lstStyle/>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energiansäästö (2017-2020) &amp; kunta-alan energiatehokkuussopimuksen (KETS) säästötavoite (2025)</a:t>
            </a:r>
            <a:endParaRPr lang="fi-FI" dirty="0"/>
          </a:p>
        </p:txBody>
      </p:sp>
      <p:grpSp>
        <p:nvGrpSpPr>
          <p:cNvPr id="36" name="Group 35">
            <a:extLst>
              <a:ext uri="{FF2B5EF4-FFF2-40B4-BE49-F238E27FC236}">
                <a16:creationId xmlns:a16="http://schemas.microsoft.com/office/drawing/2014/main" id="{8CF09A80-881A-496A-B168-B85C1D14B35A}"/>
              </a:ext>
            </a:extLst>
          </p:cNvPr>
          <p:cNvGrpSpPr/>
          <p:nvPr/>
        </p:nvGrpSpPr>
        <p:grpSpPr>
          <a:xfrm>
            <a:off x="11423004" y="288892"/>
            <a:ext cx="320522" cy="414442"/>
            <a:chOff x="8457418" y="107577"/>
            <a:chExt cx="320522" cy="414442"/>
          </a:xfrm>
        </p:grpSpPr>
        <p:sp>
          <p:nvSpPr>
            <p:cNvPr id="37" name="Rectangle: Rounded Corners 36">
              <a:extLst>
                <a:ext uri="{FF2B5EF4-FFF2-40B4-BE49-F238E27FC236}">
                  <a16:creationId xmlns:a16="http://schemas.microsoft.com/office/drawing/2014/main" id="{2410D99A-3C6E-4DDC-AF61-34FB441BACB0}"/>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8" name="Graphic 37" descr="Back with solid fill">
              <a:hlinkClick r:id="rId32" action="ppaction://hlinksldjump"/>
              <a:extLst>
                <a:ext uri="{FF2B5EF4-FFF2-40B4-BE49-F238E27FC236}">
                  <a16:creationId xmlns:a16="http://schemas.microsoft.com/office/drawing/2014/main" id="{A54D7CD8-2DA0-44F4-B9A8-F8654CFA6D7F}"/>
                </a:ext>
              </a:extLst>
            </p:cNvPr>
            <p:cNvPicPr>
              <a:picLocks noChangeAspect="1"/>
            </p:cNvPicPr>
            <p:nvPr/>
          </p:nvPicPr>
          <p:blipFill>
            <a:blip r:embed="rId33" cstate="print">
              <a:extLst>
                <a:ext uri="{28A0092B-C50C-407E-A947-70E740481C1C}">
                  <a14:useLocalDpi xmlns:a14="http://schemas.microsoft.com/office/drawing/2010/main" val="0"/>
                </a:ext>
                <a:ext uri="{96DAC541-7B7A-43D3-8B79-37D633B846F1}">
                  <asvg:svgBlip xmlns:asvg="http://schemas.microsoft.com/office/drawing/2016/SVG/main" r:embed="rId34"/>
                </a:ext>
              </a:extLst>
            </a:blip>
            <a:stretch>
              <a:fillRect/>
            </a:stretch>
          </p:blipFill>
          <p:spPr>
            <a:xfrm>
              <a:off x="8463521" y="152400"/>
              <a:ext cx="314419" cy="313241"/>
            </a:xfrm>
            <a:prstGeom prst="rect">
              <a:avLst/>
            </a:prstGeom>
          </p:spPr>
        </p:pic>
      </p:grpSp>
      <p:grpSp>
        <p:nvGrpSpPr>
          <p:cNvPr id="11" name="Group 10">
            <a:extLst>
              <a:ext uri="{FF2B5EF4-FFF2-40B4-BE49-F238E27FC236}">
                <a16:creationId xmlns:a16="http://schemas.microsoft.com/office/drawing/2014/main" id="{6AB84C11-34B2-1699-A0AC-7434010EAD8A}"/>
              </a:ext>
            </a:extLst>
          </p:cNvPr>
          <p:cNvGrpSpPr/>
          <p:nvPr/>
        </p:nvGrpSpPr>
        <p:grpSpPr>
          <a:xfrm>
            <a:off x="6333718" y="1022786"/>
            <a:ext cx="2543745" cy="1092952"/>
            <a:chOff x="8182643" y="991107"/>
            <a:chExt cx="3312368" cy="842456"/>
          </a:xfrm>
        </p:grpSpPr>
        <p:sp>
          <p:nvSpPr>
            <p:cNvPr id="40" name="Rectangle: Rounded Corners 39">
              <a:extLst>
                <a:ext uri="{FF2B5EF4-FFF2-40B4-BE49-F238E27FC236}">
                  <a16:creationId xmlns:a16="http://schemas.microsoft.com/office/drawing/2014/main" id="{983BCC5C-F0BD-C8D2-B50C-7AFFC2BA7E8B}"/>
                </a:ext>
              </a:extLst>
            </p:cNvPr>
            <p:cNvSpPr/>
            <p:nvPr/>
          </p:nvSpPr>
          <p:spPr>
            <a:xfrm>
              <a:off x="8182643" y="991107"/>
              <a:ext cx="3208266" cy="84245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41" name="TextBox 40">
              <a:extLst>
                <a:ext uri="{FF2B5EF4-FFF2-40B4-BE49-F238E27FC236}">
                  <a16:creationId xmlns:a16="http://schemas.microsoft.com/office/drawing/2014/main" id="{5A388049-7B73-5937-3403-684B3D5E6EC2}"/>
                </a:ext>
              </a:extLst>
            </p:cNvPr>
            <p:cNvSpPr txBox="1"/>
            <p:nvPr/>
          </p:nvSpPr>
          <p:spPr>
            <a:xfrm>
              <a:off x="8308118" y="998270"/>
              <a:ext cx="3186893" cy="823559"/>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1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2017-2020</a:t>
              </a:r>
              <a:endParaRPr lang="fi-FI" sz="1100"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Keskimääräinen energiatehokkuuden parannus on ollut </a:t>
              </a: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369 MWh/v</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p:txBody>
        </p:sp>
      </p:grpSp>
      <p:grpSp>
        <p:nvGrpSpPr>
          <p:cNvPr id="46" name="Group 45">
            <a:extLst>
              <a:ext uri="{FF2B5EF4-FFF2-40B4-BE49-F238E27FC236}">
                <a16:creationId xmlns:a16="http://schemas.microsoft.com/office/drawing/2014/main" id="{D1CAF6A7-19A2-C13A-9FE7-E4963AE9EFF0}"/>
              </a:ext>
            </a:extLst>
          </p:cNvPr>
          <p:cNvGrpSpPr/>
          <p:nvPr/>
        </p:nvGrpSpPr>
        <p:grpSpPr>
          <a:xfrm>
            <a:off x="9002542" y="843377"/>
            <a:ext cx="2852509" cy="1374253"/>
            <a:chOff x="8182643" y="979273"/>
            <a:chExt cx="3714429" cy="1059285"/>
          </a:xfrm>
        </p:grpSpPr>
        <p:sp>
          <p:nvSpPr>
            <p:cNvPr id="47" name="Rectangle: Rounded Corners 46">
              <a:extLst>
                <a:ext uri="{FF2B5EF4-FFF2-40B4-BE49-F238E27FC236}">
                  <a16:creationId xmlns:a16="http://schemas.microsoft.com/office/drawing/2014/main" id="{3AA1ED1B-2AFC-0959-497B-7835E1C3910F}"/>
                </a:ext>
              </a:extLst>
            </p:cNvPr>
            <p:cNvSpPr/>
            <p:nvPr/>
          </p:nvSpPr>
          <p:spPr>
            <a:xfrm>
              <a:off x="8182643" y="991106"/>
              <a:ext cx="3714429" cy="1047452"/>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48" name="TextBox 47">
              <a:extLst>
                <a:ext uri="{FF2B5EF4-FFF2-40B4-BE49-F238E27FC236}">
                  <a16:creationId xmlns:a16="http://schemas.microsoft.com/office/drawing/2014/main" id="{94E9AF4F-3CBB-F96C-ECC8-BDD93A78BA23}"/>
                </a:ext>
              </a:extLst>
            </p:cNvPr>
            <p:cNvSpPr txBox="1"/>
            <p:nvPr/>
          </p:nvSpPr>
          <p:spPr>
            <a:xfrm>
              <a:off x="8402477" y="979273"/>
              <a:ext cx="3494595" cy="1026246"/>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1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2021-2024</a:t>
              </a:r>
              <a:endParaRPr lang="fi-FI" sz="1100"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Keskimääräinen energiatehokkuuden parannus, joka tavoitteen saavuttamiseksi ennen v. 2025 tarvitaan on </a:t>
              </a: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124,25 MWh/v</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p:txBody>
        </p:sp>
      </p:grpSp>
      <p:grpSp>
        <p:nvGrpSpPr>
          <p:cNvPr id="39" name="Group 38">
            <a:extLst>
              <a:ext uri="{FF2B5EF4-FFF2-40B4-BE49-F238E27FC236}">
                <a16:creationId xmlns:a16="http://schemas.microsoft.com/office/drawing/2014/main" id="{83E55628-B868-5187-34EC-CFBD9689CF2A}"/>
              </a:ext>
            </a:extLst>
          </p:cNvPr>
          <p:cNvGrpSpPr/>
          <p:nvPr/>
        </p:nvGrpSpPr>
        <p:grpSpPr>
          <a:xfrm>
            <a:off x="10846940" y="2334582"/>
            <a:ext cx="1296144" cy="1744043"/>
            <a:chOff x="8182643" y="991107"/>
            <a:chExt cx="3312368" cy="848587"/>
          </a:xfrm>
        </p:grpSpPr>
        <p:sp>
          <p:nvSpPr>
            <p:cNvPr id="42" name="Rectangle: Rounded Corners 41">
              <a:extLst>
                <a:ext uri="{FF2B5EF4-FFF2-40B4-BE49-F238E27FC236}">
                  <a16:creationId xmlns:a16="http://schemas.microsoft.com/office/drawing/2014/main" id="{B86C8156-C886-D6B2-5C4A-2C7EAE86F612}"/>
                </a:ext>
              </a:extLst>
            </p:cNvPr>
            <p:cNvSpPr/>
            <p:nvPr/>
          </p:nvSpPr>
          <p:spPr>
            <a:xfrm>
              <a:off x="8182643" y="991107"/>
              <a:ext cx="3208266" cy="84245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1600" dirty="0"/>
            </a:p>
          </p:txBody>
        </p:sp>
        <p:sp>
          <p:nvSpPr>
            <p:cNvPr id="43" name="TextBox 42">
              <a:extLst>
                <a:ext uri="{FF2B5EF4-FFF2-40B4-BE49-F238E27FC236}">
                  <a16:creationId xmlns:a16="http://schemas.microsoft.com/office/drawing/2014/main" id="{F55CEB2F-AADE-42E6-A44E-F5F9AA0F54B9}"/>
                </a:ext>
              </a:extLst>
            </p:cNvPr>
            <p:cNvSpPr txBox="1"/>
            <p:nvPr/>
          </p:nvSpPr>
          <p:spPr>
            <a:xfrm>
              <a:off x="8308118" y="998270"/>
              <a:ext cx="3186893" cy="84142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9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2022</a:t>
              </a:r>
              <a:endParaRPr lang="fi-FI" sz="900"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Kouluihin integroitavien aurinkosähköjärjes-telmien arvioitu kokonaisvuosituo-tanto tulee olemaan</a:t>
              </a:r>
              <a:r>
                <a:rPr lang="fi-FI" sz="9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noin 64 000 kWh</a:t>
              </a:r>
              <a:endPar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spTree>
    <p:extLst>
      <p:ext uri="{BB962C8B-B14F-4D97-AF65-F5344CB8AC3E}">
        <p14:creationId xmlns:p14="http://schemas.microsoft.com/office/powerpoint/2010/main" val="147049365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4BDFAB5-D0FA-4014-AC13-762D65838CB5}"/>
              </a:ext>
            </a:extLst>
          </p:cNvPr>
          <p:cNvSpPr txBox="1"/>
          <p:nvPr/>
        </p:nvSpPr>
        <p:spPr>
          <a:xfrm>
            <a:off x="477788" y="1078148"/>
            <a:ext cx="8928992" cy="1383649"/>
          </a:xfrm>
          <a:prstGeom prst="rect">
            <a:avLst/>
          </a:prstGeom>
          <a:noFill/>
        </p:spPr>
        <p:txBody>
          <a:bodyPr wrap="square">
            <a:spAutoFit/>
          </a:bodyPr>
          <a:lstStyle/>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Kirjallisuustutkimus johdatti hyvin nopeasti pohtimaan liikennesektorin päästöjä ja sitä kuinka niitä voitaisi hillitä tehtävällä toiminnanohjauksella.</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000" i="0" u="none" strike="noStrike" kern="1200" cap="none" spc="0" normalizeH="0" baseline="0" noProof="0" dirty="0">
                <a:ln>
                  <a:noFill/>
                </a:ln>
                <a:solidFill>
                  <a:schemeClr val="tx2"/>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Ajatuksena alkoi rakentamaan ajatus siitä, että voisiko julkiseen ajoneuvokantaan kohdistetulla ohjauksella, jollain tavoin muodostaa alueellisia päästövähennyksiä.</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Aiheeseen liittyviä mahdollisuuksia korostivat omilta osiltaan:</a:t>
            </a:r>
          </a:p>
          <a:p>
            <a:pPr marL="628650" lvl="1" indent="-171450">
              <a:lnSpc>
                <a:spcPct val="150000"/>
              </a:lnSpc>
              <a:buFont typeface="Wingdings" panose="05000000000000000000" pitchFamily="2" charset="2"/>
              <a:buChar char="à"/>
              <a:defRPr/>
            </a:pPr>
            <a:r>
              <a:rPr lang="fi-FI" sz="9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Vuoden 2022 alusta päivitetyt vaihtoehtoisten käyttövoimien valtiontuet.</a:t>
            </a:r>
          </a:p>
          <a:p>
            <a:pPr marL="628650" lvl="1" indent="-171450">
              <a:lnSpc>
                <a:spcPct val="150000"/>
              </a:lnSpc>
              <a:buFont typeface="Wingdings" panose="05000000000000000000" pitchFamily="2" charset="2"/>
              <a:buChar char="à"/>
              <a:defRPr/>
            </a:pPr>
            <a:r>
              <a:rPr lang="fi-FI" sz="9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Suomalaisella Valmetin tehtaalla aloitettavat </a:t>
            </a:r>
            <a:r>
              <a:rPr lang="fi-FI" sz="900" dirty="0" err="1">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Lightyear</a:t>
            </a:r>
            <a:r>
              <a:rPr lang="fi-FI" sz="9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 One –täyssähköautojen kokoaminen.</a:t>
            </a:r>
          </a:p>
          <a:p>
            <a:pPr marL="628650" lvl="1" indent="-171450">
              <a:lnSpc>
                <a:spcPct val="150000"/>
              </a:lnSpc>
              <a:buFont typeface="Wingdings" panose="05000000000000000000" pitchFamily="2" charset="2"/>
              <a:buChar char="à"/>
              <a:defRPr/>
            </a:pPr>
            <a:r>
              <a:rPr kumimoji="0" lang="fi-FI" sz="900" i="0" u="none" strike="noStrike" kern="1200" cap="none" spc="0" normalizeH="0" baseline="0" noProof="0" dirty="0">
                <a:ln>
                  <a:noFill/>
                </a:ln>
                <a:solidFill>
                  <a:schemeClr val="tx2"/>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Suomen ympäristökeskuksen ilmaisema kiinnostus kuntakohtaisia julkisia ajoneuvokantoja ja niistä muodostuvia päästöjä kohtaan.</a:t>
            </a:r>
          </a:p>
        </p:txBody>
      </p:sp>
      <p:sp>
        <p:nvSpPr>
          <p:cNvPr id="14" name="TextBox 13">
            <a:extLst>
              <a:ext uri="{FF2B5EF4-FFF2-40B4-BE49-F238E27FC236}">
                <a16:creationId xmlns:a16="http://schemas.microsoft.com/office/drawing/2014/main" id="{5291CBBA-9BDF-49A7-92B0-566D1080F600}"/>
              </a:ext>
            </a:extLst>
          </p:cNvPr>
          <p:cNvSpPr txBox="1"/>
          <p:nvPr/>
        </p:nvSpPr>
        <p:spPr>
          <a:xfrm>
            <a:off x="477788" y="351694"/>
            <a:ext cx="6093724" cy="509242"/>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sym typeface="Wingdings" panose="05000000000000000000" pitchFamily="2" charset="2"/>
              </a:rPr>
              <a:t>Julkisen ajoneuvokannan CO</a:t>
            </a:r>
            <a:r>
              <a:rPr lang="fi-FI" sz="2000" b="1" baseline="-25000" dirty="0">
                <a:solidFill>
                  <a:schemeClr val="tx2"/>
                </a:solidFill>
                <a:latin typeface="Gill Sans Nova Cond XBd" panose="020B0A06020104020203" pitchFamily="34" charset="0"/>
                <a:ea typeface="Lato" panose="020F0502020204030203" pitchFamily="34" charset="0"/>
                <a:cs typeface="Lato" panose="020F0502020204030203" pitchFamily="34" charset="0"/>
                <a:sym typeface="Wingdings" panose="05000000000000000000" pitchFamily="2" charset="2"/>
              </a:rPr>
              <a:t>2</a:t>
            </a:r>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sym typeface="Wingdings" panose="05000000000000000000" pitchFamily="2" charset="2"/>
              </a:rPr>
              <a:t>-päästöt vuonna 2021</a:t>
            </a:r>
          </a:p>
        </p:txBody>
      </p:sp>
      <p:pic>
        <p:nvPicPr>
          <p:cNvPr id="5" name="Picture 4">
            <a:extLst>
              <a:ext uri="{FF2B5EF4-FFF2-40B4-BE49-F238E27FC236}">
                <a16:creationId xmlns:a16="http://schemas.microsoft.com/office/drawing/2014/main" id="{057D587E-877B-4209-8294-48F7270833CB}"/>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p:blipFill>
        <p:spPr>
          <a:xfrm>
            <a:off x="2882702" y="2574856"/>
            <a:ext cx="8911304" cy="2172865"/>
          </a:xfrm>
          <a:prstGeom prst="rect">
            <a:avLst/>
          </a:prstGeom>
          <a:ln>
            <a:solidFill>
              <a:schemeClr val="tx2"/>
            </a:solidFill>
          </a:ln>
        </p:spPr>
      </p:pic>
      <p:sp>
        <p:nvSpPr>
          <p:cNvPr id="16" name="TextBox 15">
            <a:extLst>
              <a:ext uri="{FF2B5EF4-FFF2-40B4-BE49-F238E27FC236}">
                <a16:creationId xmlns:a16="http://schemas.microsoft.com/office/drawing/2014/main" id="{90CB03D3-4B78-49F0-BFCE-DBD484901370}"/>
              </a:ext>
            </a:extLst>
          </p:cNvPr>
          <p:cNvSpPr txBox="1"/>
          <p:nvPr/>
        </p:nvSpPr>
        <p:spPr>
          <a:xfrm>
            <a:off x="909836" y="2606658"/>
            <a:ext cx="2088232" cy="1681038"/>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000" b="1" i="0" u="none" strike="noStrike" kern="1200" cap="none" spc="0" normalizeH="0" baseline="0" noProof="0" dirty="0">
                <a:ln>
                  <a:noFill/>
                </a:ln>
                <a:solidFill>
                  <a:srgbClr val="000000"/>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[Kuvassa oikealla] </a:t>
            </a:r>
            <a:r>
              <a:rPr kumimoji="0" lang="fi-FI" sz="1000" b="0" i="0" u="none" strike="noStrike" kern="1200" cap="none" spc="0" normalizeH="0" baseline="0" noProof="0" dirty="0">
                <a:ln>
                  <a:noFill/>
                </a:ln>
                <a:solidFill>
                  <a:srgbClr val="000000"/>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Harmillisesti Heinolan julkisen ajoneuvokannan polttoainekulutuksen selvitys venyi liian pitkälle tutkimuksessa, joten niistä ei ehditty laskemaan kuin kuorma-autojen osuudet tässä tutkimuksessa.</a:t>
            </a:r>
          </a:p>
        </p:txBody>
      </p:sp>
      <p:grpSp>
        <p:nvGrpSpPr>
          <p:cNvPr id="20" name="Group 19">
            <a:extLst>
              <a:ext uri="{FF2B5EF4-FFF2-40B4-BE49-F238E27FC236}">
                <a16:creationId xmlns:a16="http://schemas.microsoft.com/office/drawing/2014/main" id="{E80F027A-4661-4B96-81E4-D8A7BF6D2C7D}"/>
              </a:ext>
            </a:extLst>
          </p:cNvPr>
          <p:cNvGrpSpPr/>
          <p:nvPr/>
        </p:nvGrpSpPr>
        <p:grpSpPr>
          <a:xfrm>
            <a:off x="421843" y="4862336"/>
            <a:ext cx="2952328" cy="1743013"/>
            <a:chOff x="477788" y="4824938"/>
            <a:chExt cx="3528392" cy="1743013"/>
          </a:xfrm>
        </p:grpSpPr>
        <p:sp>
          <p:nvSpPr>
            <p:cNvPr id="7" name="TextBox 6">
              <a:extLst>
                <a:ext uri="{FF2B5EF4-FFF2-40B4-BE49-F238E27FC236}">
                  <a16:creationId xmlns:a16="http://schemas.microsoft.com/office/drawing/2014/main" id="{828E3F26-C1CE-4DA9-857D-A770CCBCA8B1}"/>
                </a:ext>
              </a:extLst>
            </p:cNvPr>
            <p:cNvSpPr txBox="1"/>
            <p:nvPr/>
          </p:nvSpPr>
          <p:spPr>
            <a:xfrm>
              <a:off x="477788" y="5107551"/>
              <a:ext cx="3528392" cy="1460400"/>
            </a:xfrm>
            <a:prstGeom prst="rect">
              <a:avLst/>
            </a:prstGeom>
            <a:noFill/>
          </p:spPr>
          <p:txBody>
            <a:bodyPr wrap="square">
              <a:spAutoFit/>
            </a:bodyPr>
            <a:lstStyle/>
            <a:p>
              <a:pPr>
                <a:lnSpc>
                  <a:spcPct val="150000"/>
                </a:lnSpc>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Polttoainekäytön datasta puuttuivat kotihoidon ajoneuvoja ja satunnaisesti muita ajoneuvoja koskevat osuudet.  Puuttuva data voitaisi paikantaa ryhtyä ylläpitämään sitä esimerkiksi vuositasolla.  Näin ollen jatkossa olisi tarjolla tarkka ja selkeästi yhteen niputettu kokonaisuus ajoneuvojen polttoainedatasta</a:t>
              </a:r>
              <a:r>
                <a:rPr lang="fi-FI" sz="11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a:t>
              </a:r>
            </a:p>
          </p:txBody>
        </p:sp>
        <p:sp>
          <p:nvSpPr>
            <p:cNvPr id="19" name="TextBox 18">
              <a:extLst>
                <a:ext uri="{FF2B5EF4-FFF2-40B4-BE49-F238E27FC236}">
                  <a16:creationId xmlns:a16="http://schemas.microsoft.com/office/drawing/2014/main" id="{B6C44587-A824-4594-8B51-8DAFE146E766}"/>
                </a:ext>
              </a:extLst>
            </p:cNvPr>
            <p:cNvSpPr txBox="1"/>
            <p:nvPr/>
          </p:nvSpPr>
          <p:spPr>
            <a:xfrm>
              <a:off x="477788" y="4824938"/>
              <a:ext cx="3096344" cy="276999"/>
            </a:xfrm>
            <a:prstGeom prst="rect">
              <a:avLst/>
            </a:prstGeom>
            <a:noFill/>
          </p:spPr>
          <p:txBody>
            <a:bodyPr wrap="square">
              <a:spAutoFit/>
            </a:bodyPr>
            <a:lstStyle/>
            <a:p>
              <a:r>
                <a:rPr lang="fi-FI" sz="1200" b="1" u="sng"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Jatkokehitys ehdotus: </a:t>
              </a:r>
              <a:endParaRPr lang="fi-FI" sz="1200" b="1" u="sng" dirty="0"/>
            </a:p>
          </p:txBody>
        </p:sp>
      </p:grpSp>
      <p:grpSp>
        <p:nvGrpSpPr>
          <p:cNvPr id="21" name="Group 20">
            <a:extLst>
              <a:ext uri="{FF2B5EF4-FFF2-40B4-BE49-F238E27FC236}">
                <a16:creationId xmlns:a16="http://schemas.microsoft.com/office/drawing/2014/main" id="{B7FB5A97-9EF6-4D8A-AAED-99DB0BE5AB7F}"/>
              </a:ext>
            </a:extLst>
          </p:cNvPr>
          <p:cNvGrpSpPr/>
          <p:nvPr/>
        </p:nvGrpSpPr>
        <p:grpSpPr>
          <a:xfrm>
            <a:off x="3909437" y="4862336"/>
            <a:ext cx="3898851" cy="1732818"/>
            <a:chOff x="477787" y="4824938"/>
            <a:chExt cx="4659603" cy="1732818"/>
          </a:xfrm>
        </p:grpSpPr>
        <p:sp>
          <p:nvSpPr>
            <p:cNvPr id="22" name="TextBox 21">
              <a:extLst>
                <a:ext uri="{FF2B5EF4-FFF2-40B4-BE49-F238E27FC236}">
                  <a16:creationId xmlns:a16="http://schemas.microsoft.com/office/drawing/2014/main" id="{032855A7-9BDA-4885-A6E7-AD1DEF48F104}"/>
                </a:ext>
              </a:extLst>
            </p:cNvPr>
            <p:cNvSpPr txBox="1"/>
            <p:nvPr/>
          </p:nvSpPr>
          <p:spPr>
            <a:xfrm>
              <a:off x="477787" y="5107551"/>
              <a:ext cx="4659603" cy="1450205"/>
            </a:xfrm>
            <a:prstGeom prst="rect">
              <a:avLst/>
            </a:prstGeom>
            <a:noFill/>
          </p:spPr>
          <p:txBody>
            <a:bodyPr wrap="square">
              <a:spAutoFit/>
            </a:bodyPr>
            <a:lstStyle/>
            <a:p>
              <a:pPr>
                <a:lnSpc>
                  <a:spcPct val="150000"/>
                </a:lnSpc>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Liitetiedoston ”</a:t>
              </a:r>
              <a:r>
                <a:rPr lang="fi-FI" sz="1000" i="1"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Kalustoluettelo.xls</a:t>
              </a: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 sisältämässä taulukossa ”</a:t>
              </a:r>
              <a:r>
                <a:rPr lang="fi-FI" sz="1000" i="1"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Kuorma-autojen päästöt (2021)” </a:t>
              </a: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on laskettu kaluston kuorma-autoja koskevat CO</a:t>
              </a:r>
              <a:r>
                <a:rPr lang="fi-FI" sz="1000" baseline="-25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2</a:t>
              </a: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-päästöt.  Aikarajoitteista johtuen laskentaa ei ehditty tarkistamaan onko se varmasti tehty oikein, joten ennen jatkokäyttöä se olisi syytä tehdä.  Tarkistetulla laskennalla voitaisi taulukon avulla tuottaa myös loput kalustojen muodostamista päästölaskennoista.</a:t>
              </a:r>
            </a:p>
          </p:txBody>
        </p:sp>
        <p:sp>
          <p:nvSpPr>
            <p:cNvPr id="23" name="TextBox 22">
              <a:extLst>
                <a:ext uri="{FF2B5EF4-FFF2-40B4-BE49-F238E27FC236}">
                  <a16:creationId xmlns:a16="http://schemas.microsoft.com/office/drawing/2014/main" id="{7BF2E743-B4FF-43DB-B28B-E1B118D3411D}"/>
                </a:ext>
              </a:extLst>
            </p:cNvPr>
            <p:cNvSpPr txBox="1"/>
            <p:nvPr/>
          </p:nvSpPr>
          <p:spPr>
            <a:xfrm>
              <a:off x="477788" y="4824938"/>
              <a:ext cx="3096344" cy="276999"/>
            </a:xfrm>
            <a:prstGeom prst="rect">
              <a:avLst/>
            </a:prstGeom>
            <a:noFill/>
          </p:spPr>
          <p:txBody>
            <a:bodyPr wrap="square">
              <a:spAutoFit/>
            </a:bodyPr>
            <a:lstStyle/>
            <a:p>
              <a:r>
                <a:rPr lang="fi-FI" sz="1200" b="1" u="sng"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Jatkokehitys ehdotus: </a:t>
              </a:r>
              <a:endParaRPr lang="fi-FI" sz="1200" b="1" u="sng" dirty="0"/>
            </a:p>
          </p:txBody>
        </p:sp>
      </p:grpSp>
      <p:grpSp>
        <p:nvGrpSpPr>
          <p:cNvPr id="42" name="Group 41">
            <a:extLst>
              <a:ext uri="{FF2B5EF4-FFF2-40B4-BE49-F238E27FC236}">
                <a16:creationId xmlns:a16="http://schemas.microsoft.com/office/drawing/2014/main" id="{FEA5F937-0AA5-4D44-A569-A887E825FEE9}"/>
              </a:ext>
            </a:extLst>
          </p:cNvPr>
          <p:cNvGrpSpPr/>
          <p:nvPr/>
        </p:nvGrpSpPr>
        <p:grpSpPr>
          <a:xfrm>
            <a:off x="8063192" y="4857816"/>
            <a:ext cx="4007883" cy="1963651"/>
            <a:chOff x="8343553" y="4638351"/>
            <a:chExt cx="4007883" cy="1963651"/>
          </a:xfrm>
        </p:grpSpPr>
        <p:sp>
          <p:nvSpPr>
            <p:cNvPr id="31" name="TextBox 30">
              <a:extLst>
                <a:ext uri="{FF2B5EF4-FFF2-40B4-BE49-F238E27FC236}">
                  <a16:creationId xmlns:a16="http://schemas.microsoft.com/office/drawing/2014/main" id="{B59E80E7-F53B-4396-8DE9-4FA8BE3577BF}"/>
                </a:ext>
              </a:extLst>
            </p:cNvPr>
            <p:cNvSpPr txBox="1"/>
            <p:nvPr/>
          </p:nvSpPr>
          <p:spPr>
            <a:xfrm>
              <a:off x="8343553" y="4920964"/>
              <a:ext cx="4007883" cy="1681038"/>
            </a:xfrm>
            <a:prstGeom prst="rect">
              <a:avLst/>
            </a:prstGeom>
            <a:noFill/>
          </p:spPr>
          <p:txBody>
            <a:bodyPr wrap="square">
              <a:spAutoFit/>
            </a:bodyPr>
            <a:lstStyle/>
            <a:p>
              <a:pPr>
                <a:lnSpc>
                  <a:spcPct val="150000"/>
                </a:lnSpc>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Jos kaupunkiorganisaatiossa päätetään määrittää koko julkisen ajoneuvokannan päästöt voisi niiden toimittaminen Suomen ympäristökeskukselle olla tuolloin myös järkevää.  Teemahaastatteluissa Suomen ympäristökeskuksen päästölaskentaan erikoistunut taho ilmaisi heidän puolesta kiinnostuksen kyseiseen dataan, jonka pohjalta myös kaupungin päästölaskennat voitaisi tuottaa huomattavasti tarkemmin liikenteen päästöjen osilta.</a:t>
              </a:r>
            </a:p>
          </p:txBody>
        </p:sp>
        <p:sp>
          <p:nvSpPr>
            <p:cNvPr id="32" name="TextBox 31">
              <a:extLst>
                <a:ext uri="{FF2B5EF4-FFF2-40B4-BE49-F238E27FC236}">
                  <a16:creationId xmlns:a16="http://schemas.microsoft.com/office/drawing/2014/main" id="{CDE7C938-CF01-4159-91EE-D305E18814F1}"/>
                </a:ext>
              </a:extLst>
            </p:cNvPr>
            <p:cNvSpPr txBox="1"/>
            <p:nvPr/>
          </p:nvSpPr>
          <p:spPr>
            <a:xfrm>
              <a:off x="8343554" y="4638351"/>
              <a:ext cx="2590818" cy="276999"/>
            </a:xfrm>
            <a:prstGeom prst="rect">
              <a:avLst/>
            </a:prstGeom>
            <a:noFill/>
          </p:spPr>
          <p:txBody>
            <a:bodyPr wrap="square">
              <a:spAutoFit/>
            </a:bodyPr>
            <a:lstStyle/>
            <a:p>
              <a:r>
                <a:rPr lang="fi-FI" sz="1200" b="1" u="sng"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Jatkokehitys ehdotus: </a:t>
              </a:r>
              <a:endParaRPr lang="fi-FI" sz="1200" b="1" u="sng" dirty="0"/>
            </a:p>
          </p:txBody>
        </p:sp>
      </p:grpSp>
      <p:grpSp>
        <p:nvGrpSpPr>
          <p:cNvPr id="27" name="Group 26">
            <a:extLst>
              <a:ext uri="{FF2B5EF4-FFF2-40B4-BE49-F238E27FC236}">
                <a16:creationId xmlns:a16="http://schemas.microsoft.com/office/drawing/2014/main" id="{156444E9-3180-41C1-AACD-7FF1AE797481}"/>
              </a:ext>
            </a:extLst>
          </p:cNvPr>
          <p:cNvGrpSpPr/>
          <p:nvPr/>
        </p:nvGrpSpPr>
        <p:grpSpPr>
          <a:xfrm>
            <a:off x="11534530" y="88837"/>
            <a:ext cx="320522" cy="414442"/>
            <a:chOff x="8457418" y="107577"/>
            <a:chExt cx="320522" cy="414442"/>
          </a:xfrm>
        </p:grpSpPr>
        <p:sp>
          <p:nvSpPr>
            <p:cNvPr id="28" name="Rectangle: Rounded Corners 27">
              <a:extLst>
                <a:ext uri="{FF2B5EF4-FFF2-40B4-BE49-F238E27FC236}">
                  <a16:creationId xmlns:a16="http://schemas.microsoft.com/office/drawing/2014/main" id="{2ED508A6-CD32-446F-8763-86D0694A4DBA}"/>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9" name="Graphic 28" descr="Back with solid fill">
              <a:hlinkClick r:id="rId3" action="ppaction://hlinksldjump"/>
              <a:extLst>
                <a:ext uri="{FF2B5EF4-FFF2-40B4-BE49-F238E27FC236}">
                  <a16:creationId xmlns:a16="http://schemas.microsoft.com/office/drawing/2014/main" id="{6864A684-E0D1-48F3-BF60-9A3D94EC953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54046817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extLst>
              <p:ext uri="{D42A27DB-BD31-4B8C-83A1-F6EECF244321}">
                <p14:modId xmlns:p14="http://schemas.microsoft.com/office/powerpoint/2010/main" val="38000498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341055" y="164725"/>
            <a:ext cx="367240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Eritasoiset ilmasto- ja energiatavoitteet</a:t>
            </a:r>
            <a:endParaRPr lang="fi-FI" sz="1600" dirty="0"/>
          </a:p>
        </p:txBody>
      </p:sp>
      <p:graphicFrame>
        <p:nvGraphicFramePr>
          <p:cNvPr id="515" name="Table 515">
            <a:extLst>
              <a:ext uri="{FF2B5EF4-FFF2-40B4-BE49-F238E27FC236}">
                <a16:creationId xmlns:a16="http://schemas.microsoft.com/office/drawing/2014/main" id="{555D504F-39BF-4873-9E86-3BAA1899A04D}"/>
              </a:ext>
            </a:extLst>
          </p:cNvPr>
          <p:cNvGraphicFramePr>
            <a:graphicFrameLocks noGrp="1"/>
          </p:cNvGraphicFramePr>
          <p:nvPr>
            <p:extLst>
              <p:ext uri="{D42A27DB-BD31-4B8C-83A1-F6EECF244321}">
                <p14:modId xmlns:p14="http://schemas.microsoft.com/office/powerpoint/2010/main" val="1283689006"/>
              </p:ext>
            </p:extLst>
          </p:nvPr>
        </p:nvGraphicFramePr>
        <p:xfrm>
          <a:off x="1455406" y="1635459"/>
          <a:ext cx="9278012" cy="3587082"/>
        </p:xfrm>
        <a:graphic>
          <a:graphicData uri="http://schemas.openxmlformats.org/drawingml/2006/table">
            <a:tbl>
              <a:tblPr firstRow="1" bandRow="1">
                <a:tableStyleId>{6E25E649-3F16-4E02-A733-19D2CDBF48F0}</a:tableStyleId>
              </a:tblPr>
              <a:tblGrid>
                <a:gridCol w="2302094">
                  <a:extLst>
                    <a:ext uri="{9D8B030D-6E8A-4147-A177-3AD203B41FA5}">
                      <a16:colId xmlns:a16="http://schemas.microsoft.com/office/drawing/2014/main" val="200657990"/>
                    </a:ext>
                  </a:extLst>
                </a:gridCol>
                <a:gridCol w="3890594">
                  <a:extLst>
                    <a:ext uri="{9D8B030D-6E8A-4147-A177-3AD203B41FA5}">
                      <a16:colId xmlns:a16="http://schemas.microsoft.com/office/drawing/2014/main" val="2990432541"/>
                    </a:ext>
                  </a:extLst>
                </a:gridCol>
                <a:gridCol w="1584176">
                  <a:extLst>
                    <a:ext uri="{9D8B030D-6E8A-4147-A177-3AD203B41FA5}">
                      <a16:colId xmlns:a16="http://schemas.microsoft.com/office/drawing/2014/main" val="3099090145"/>
                    </a:ext>
                  </a:extLst>
                </a:gridCol>
                <a:gridCol w="1501148">
                  <a:extLst>
                    <a:ext uri="{9D8B030D-6E8A-4147-A177-3AD203B41FA5}">
                      <a16:colId xmlns:a16="http://schemas.microsoft.com/office/drawing/2014/main" val="2899025184"/>
                    </a:ext>
                  </a:extLst>
                </a:gridCol>
              </a:tblGrid>
              <a:tr h="416521">
                <a:tc>
                  <a:txBody>
                    <a:bodyPr/>
                    <a:lstStyle/>
                    <a:p>
                      <a:r>
                        <a:rPr lang="fi-FI" sz="1200" dirty="0">
                          <a:effectLst>
                            <a:outerShdw blurRad="38100" dist="38100" dir="2700000" algn="tl">
                              <a:srgbClr val="000000">
                                <a:alpha val="43137"/>
                              </a:srgbClr>
                            </a:outerShdw>
                          </a:effectLst>
                          <a:latin typeface="Rockwell" panose="02060603020205020403" pitchFamily="18" charset="0"/>
                        </a:rPr>
                        <a:t>Nimi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Tavoite</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Käynnistyi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Päättyy</a:t>
                      </a:r>
                    </a:p>
                  </a:txBody>
                  <a:tcPr anchor="ctr"/>
                </a:tc>
                <a:extLst>
                  <a:ext uri="{0D108BD9-81ED-4DB2-BD59-A6C34878D82A}">
                    <a16:rowId xmlns:a16="http://schemas.microsoft.com/office/drawing/2014/main" val="4256674365"/>
                  </a:ext>
                </a:extLst>
              </a:tr>
              <a:tr h="484207">
                <a:tc>
                  <a:txBody>
                    <a:bodyPr/>
                    <a:lstStyle/>
                    <a:p>
                      <a:r>
                        <a:rPr lang="fi-FI" sz="1000" b="0" dirty="0">
                          <a:latin typeface="Rockwell" panose="02060603020205020403" pitchFamily="18" charset="0"/>
                        </a:rPr>
                        <a:t>HINKU (Heinola)</a:t>
                      </a:r>
                    </a:p>
                  </a:txBody>
                  <a:tcPr anchor="ctr"/>
                </a:tc>
                <a:tc>
                  <a:txBody>
                    <a:bodyPr/>
                    <a:lstStyle/>
                    <a:p>
                      <a:pPr algn="ctr"/>
                      <a:r>
                        <a:rPr lang="fi-FI" sz="1000" b="0" dirty="0">
                          <a:latin typeface="Rockwell" panose="02060603020205020403" pitchFamily="18" charset="0"/>
                        </a:rPr>
                        <a:t>-80 % päästövähennys</a:t>
                      </a:r>
                    </a:p>
                  </a:txBody>
                  <a:tcPr anchor="ctr"/>
                </a:tc>
                <a:tc>
                  <a:txBody>
                    <a:bodyPr/>
                    <a:lstStyle/>
                    <a:p>
                      <a:pPr algn="ctr"/>
                      <a:r>
                        <a:rPr lang="fi-FI" sz="1000" b="0" dirty="0">
                          <a:latin typeface="Rockwell" panose="02060603020205020403" pitchFamily="18" charset="0"/>
                        </a:rPr>
                        <a:t>2007</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619711660"/>
                  </a:ext>
                </a:extLst>
              </a:tr>
              <a:tr h="484207">
                <a:tc>
                  <a:txBody>
                    <a:bodyPr/>
                    <a:lstStyle/>
                    <a:p>
                      <a:r>
                        <a:rPr lang="fi-FI" sz="1000" b="0" dirty="0">
                          <a:latin typeface="Rockwell" panose="02060603020205020403" pitchFamily="18" charset="0"/>
                        </a:rPr>
                        <a:t>HINKU (Päijät-Häme)</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-80 % päästövähennys</a:t>
                      </a:r>
                    </a:p>
                  </a:txBody>
                  <a:tcPr anchor="ctr"/>
                </a:tc>
                <a:tc>
                  <a:txBody>
                    <a:bodyPr/>
                    <a:lstStyle/>
                    <a:p>
                      <a:pPr algn="ctr"/>
                      <a:r>
                        <a:rPr lang="fi-FI" sz="1000" b="0" dirty="0">
                          <a:latin typeface="Rockwell" panose="02060603020205020403" pitchFamily="18" charset="0"/>
                        </a:rPr>
                        <a:t>2007 </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2885153034"/>
                  </a:ext>
                </a:extLst>
              </a:tr>
              <a:tr h="484207">
                <a:tc>
                  <a:txBody>
                    <a:bodyPr/>
                    <a:lstStyle/>
                    <a:p>
                      <a:r>
                        <a:rPr lang="fi-FI" sz="1000" b="0" dirty="0">
                          <a:latin typeface="Rockwell" panose="02060603020205020403" pitchFamily="18" charset="0"/>
                        </a:rPr>
                        <a:t>KETS-sopimus</a:t>
                      </a:r>
                    </a:p>
                  </a:txBody>
                  <a:tcPr anchor="ctr"/>
                </a:tc>
                <a:tc>
                  <a:txBody>
                    <a:bodyPr/>
                    <a:lstStyle/>
                    <a:p>
                      <a:pPr algn="ctr"/>
                      <a:r>
                        <a:rPr lang="fi-FI" sz="1000" b="0" dirty="0">
                          <a:latin typeface="Rockwell" panose="02060603020205020403" pitchFamily="18" charset="0"/>
                        </a:rPr>
                        <a:t>7,5 % (1973 MWh)</a:t>
                      </a:r>
                    </a:p>
                  </a:txBody>
                  <a:tcPr anchor="ctr"/>
                </a:tc>
                <a:tc>
                  <a:txBody>
                    <a:bodyPr/>
                    <a:lstStyle/>
                    <a:p>
                      <a:pPr algn="ctr"/>
                      <a:r>
                        <a:rPr lang="fi-FI" sz="1000" b="0" dirty="0">
                          <a:latin typeface="Rockwell" panose="02060603020205020403" pitchFamily="18" charset="0"/>
                        </a:rPr>
                        <a:t>2017</a:t>
                      </a:r>
                    </a:p>
                  </a:txBody>
                  <a:tcPr anchor="ctr"/>
                </a:tc>
                <a:tc>
                  <a:txBody>
                    <a:bodyPr/>
                    <a:lstStyle/>
                    <a:p>
                      <a:pPr algn="ctr"/>
                      <a:r>
                        <a:rPr lang="fi-FI" sz="1000" b="0" dirty="0">
                          <a:latin typeface="Rockwell" panose="02060603020205020403" pitchFamily="18" charset="0"/>
                        </a:rPr>
                        <a:t>2025</a:t>
                      </a:r>
                    </a:p>
                  </a:txBody>
                  <a:tcPr anchor="ctr"/>
                </a:tc>
                <a:extLst>
                  <a:ext uri="{0D108BD9-81ED-4DB2-BD59-A6C34878D82A}">
                    <a16:rowId xmlns:a16="http://schemas.microsoft.com/office/drawing/2014/main" val="3664890986"/>
                  </a:ext>
                </a:extLst>
              </a:tr>
              <a:tr h="51737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Kansallinen ilmastostrategia: Ilmastoneutraali Suomi</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-100 % päästövähennys ≤ [tavoite]</a:t>
                      </a:r>
                    </a:p>
                  </a:txBody>
                  <a:tcPr anchor="ctr"/>
                </a:tc>
                <a:tc>
                  <a:txBody>
                    <a:bodyPr/>
                    <a:lstStyle/>
                    <a:p>
                      <a:pPr algn="ctr"/>
                      <a:r>
                        <a:rPr lang="fi-FI" sz="1000" b="0" dirty="0">
                          <a:latin typeface="Rockwell" panose="02060603020205020403" pitchFamily="18" charset="0"/>
                        </a:rPr>
                        <a:t>-</a:t>
                      </a:r>
                    </a:p>
                  </a:txBody>
                  <a:tcPr anchor="ctr"/>
                </a:tc>
                <a:tc>
                  <a:txBody>
                    <a:bodyPr/>
                    <a:lstStyle/>
                    <a:p>
                      <a:pPr algn="ctr"/>
                      <a:r>
                        <a:rPr lang="fi-FI" sz="1000" b="0" dirty="0">
                          <a:latin typeface="Rockwell" panose="02060603020205020403" pitchFamily="18" charset="0"/>
                        </a:rPr>
                        <a:t>2035</a:t>
                      </a:r>
                    </a:p>
                  </a:txBody>
                  <a:tcPr anchor="ctr"/>
                </a:tc>
                <a:extLst>
                  <a:ext uri="{0D108BD9-81ED-4DB2-BD59-A6C34878D82A}">
                    <a16:rowId xmlns:a16="http://schemas.microsoft.com/office/drawing/2014/main" val="868716905"/>
                  </a:ext>
                </a:extLst>
              </a:tr>
              <a:tr h="716361">
                <a:tc>
                  <a:txBody>
                    <a:bodyPr/>
                    <a:lstStyle/>
                    <a:p>
                      <a:r>
                        <a:rPr lang="fi-FI" sz="1000" b="0" dirty="0">
                          <a:latin typeface="Rockwell" panose="02060603020205020403" pitchFamily="18" charset="0"/>
                        </a:rPr>
                        <a:t>EU – Ilmastotavoitesuunnitelma 2030</a:t>
                      </a:r>
                    </a:p>
                  </a:txBody>
                  <a:tcPr anchor="ctr"/>
                </a:tc>
                <a:tc>
                  <a:txBody>
                    <a:bodyPr/>
                    <a:lstStyle/>
                    <a:p>
                      <a:pPr algn="ctr"/>
                      <a:r>
                        <a:rPr lang="fi-FI" sz="1000" b="0" dirty="0">
                          <a:latin typeface="Rockwell" panose="02060603020205020403" pitchFamily="18" charset="0"/>
                        </a:rPr>
                        <a:t>-55 % päästövähennys</a:t>
                      </a:r>
                    </a:p>
                  </a:txBody>
                  <a:tcPr anchor="ctr"/>
                </a:tc>
                <a:tc>
                  <a:txBody>
                    <a:bodyPr/>
                    <a:lstStyle/>
                    <a:p>
                      <a:pPr algn="ctr"/>
                      <a:r>
                        <a:rPr lang="fi-FI" sz="1000" b="0" dirty="0">
                          <a:latin typeface="Rockwell" panose="02060603020205020403" pitchFamily="18" charset="0"/>
                        </a:rPr>
                        <a:t>1990</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3184755982"/>
                  </a:ext>
                </a:extLst>
              </a:tr>
              <a:tr h="484207">
                <a:tc>
                  <a:txBody>
                    <a:bodyPr/>
                    <a:lstStyle/>
                    <a:p>
                      <a:r>
                        <a:rPr lang="fi-FI" sz="1000" b="0" dirty="0">
                          <a:latin typeface="Rockwell" panose="02060603020205020403" pitchFamily="18" charset="0"/>
                        </a:rPr>
                        <a:t>Ilmastoneutraali Eurooppa</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(-55 % </a:t>
                      </a:r>
                      <a:r>
                        <a:rPr lang="fi-FI" sz="1000" b="0" dirty="0">
                          <a:latin typeface="Rockwell" panose="02060603020205020403" pitchFamily="18" charset="0"/>
                          <a:sym typeface="Wingdings" panose="05000000000000000000" pitchFamily="2" charset="2"/>
                        </a:rPr>
                        <a:t> </a:t>
                      </a:r>
                      <a:r>
                        <a:rPr lang="fi-FI" sz="1000" b="0" dirty="0">
                          <a:latin typeface="Rockwell" panose="02060603020205020403" pitchFamily="18" charset="0"/>
                        </a:rPr>
                        <a:t>-100 % päästövähennys) ≤ [tavoite]</a:t>
                      </a:r>
                    </a:p>
                  </a:txBody>
                  <a:tcPr anchor="ctr"/>
                </a:tc>
                <a:tc>
                  <a:txBody>
                    <a:bodyPr/>
                    <a:lstStyle/>
                    <a:p>
                      <a:pPr algn="ctr"/>
                      <a:r>
                        <a:rPr lang="fi-FI" sz="1000" b="0" dirty="0">
                          <a:latin typeface="Rockwell" panose="02060603020205020403" pitchFamily="18" charset="0"/>
                        </a:rPr>
                        <a:t>2030</a:t>
                      </a:r>
                    </a:p>
                  </a:txBody>
                  <a:tcPr anchor="ctr"/>
                </a:tc>
                <a:tc>
                  <a:txBody>
                    <a:bodyPr/>
                    <a:lstStyle/>
                    <a:p>
                      <a:pPr algn="ctr"/>
                      <a:r>
                        <a:rPr lang="fi-FI" sz="1000" b="0" dirty="0">
                          <a:latin typeface="Rockwell" panose="02060603020205020403" pitchFamily="18" charset="0"/>
                        </a:rPr>
                        <a:t>2050</a:t>
                      </a:r>
                    </a:p>
                  </a:txBody>
                  <a:tcPr anchor="ctr"/>
                </a:tc>
                <a:extLst>
                  <a:ext uri="{0D108BD9-81ED-4DB2-BD59-A6C34878D82A}">
                    <a16:rowId xmlns:a16="http://schemas.microsoft.com/office/drawing/2014/main" val="3790990258"/>
                  </a:ext>
                </a:extLst>
              </a:tr>
            </a:tbl>
          </a:graphicData>
        </a:graphic>
      </p:graphicFrame>
      <p:grpSp>
        <p:nvGrpSpPr>
          <p:cNvPr id="12" name="Group 11">
            <a:extLst>
              <a:ext uri="{FF2B5EF4-FFF2-40B4-BE49-F238E27FC236}">
                <a16:creationId xmlns:a16="http://schemas.microsoft.com/office/drawing/2014/main" id="{C6F32ED0-7CC8-43D8-8BB8-A66EEDC65F6B}"/>
              </a:ext>
            </a:extLst>
          </p:cNvPr>
          <p:cNvGrpSpPr/>
          <p:nvPr/>
        </p:nvGrpSpPr>
        <p:grpSpPr>
          <a:xfrm>
            <a:off x="11534530" y="88837"/>
            <a:ext cx="320522" cy="414442"/>
            <a:chOff x="8457418" y="107577"/>
            <a:chExt cx="320522" cy="414442"/>
          </a:xfrm>
        </p:grpSpPr>
        <p:sp>
          <p:nvSpPr>
            <p:cNvPr id="13" name="Rectangle: Rounded Corners 12">
              <a:extLst>
                <a:ext uri="{FF2B5EF4-FFF2-40B4-BE49-F238E27FC236}">
                  <a16:creationId xmlns:a16="http://schemas.microsoft.com/office/drawing/2014/main" id="{3E7BC8CA-8F44-479C-89E5-672A2395F3E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2D78B160-FDCD-413A-804D-B3E8EC239CA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79483957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aphicFrame>
        <p:nvGraphicFramePr>
          <p:cNvPr id="14" name="Table 515">
            <a:extLst>
              <a:ext uri="{FF2B5EF4-FFF2-40B4-BE49-F238E27FC236}">
                <a16:creationId xmlns:a16="http://schemas.microsoft.com/office/drawing/2014/main" id="{C4F67BBE-24DC-4A25-B8A8-6062D56870B8}"/>
              </a:ext>
            </a:extLst>
          </p:cNvPr>
          <p:cNvGraphicFramePr>
            <a:graphicFrameLocks noGrp="1"/>
          </p:cNvGraphicFramePr>
          <p:nvPr>
            <p:extLst>
              <p:ext uri="{D42A27DB-BD31-4B8C-83A1-F6EECF244321}">
                <p14:modId xmlns:p14="http://schemas.microsoft.com/office/powerpoint/2010/main" val="821348604"/>
              </p:ext>
            </p:extLst>
          </p:nvPr>
        </p:nvGraphicFramePr>
        <p:xfrm>
          <a:off x="1455406" y="626242"/>
          <a:ext cx="9278012" cy="5121310"/>
        </p:xfrm>
        <a:graphic>
          <a:graphicData uri="http://schemas.openxmlformats.org/drawingml/2006/table">
            <a:tbl>
              <a:tblPr firstRow="1" bandRow="1">
                <a:tableStyleId>{6E25E649-3F16-4E02-A733-19D2CDBF48F0}</a:tableStyleId>
              </a:tblPr>
              <a:tblGrid>
                <a:gridCol w="2302094">
                  <a:extLst>
                    <a:ext uri="{9D8B030D-6E8A-4147-A177-3AD203B41FA5}">
                      <a16:colId xmlns:a16="http://schemas.microsoft.com/office/drawing/2014/main" val="200657990"/>
                    </a:ext>
                  </a:extLst>
                </a:gridCol>
                <a:gridCol w="3530554">
                  <a:extLst>
                    <a:ext uri="{9D8B030D-6E8A-4147-A177-3AD203B41FA5}">
                      <a16:colId xmlns:a16="http://schemas.microsoft.com/office/drawing/2014/main" val="2990432541"/>
                    </a:ext>
                  </a:extLst>
                </a:gridCol>
                <a:gridCol w="1728192">
                  <a:extLst>
                    <a:ext uri="{9D8B030D-6E8A-4147-A177-3AD203B41FA5}">
                      <a16:colId xmlns:a16="http://schemas.microsoft.com/office/drawing/2014/main" val="3099090145"/>
                    </a:ext>
                  </a:extLst>
                </a:gridCol>
                <a:gridCol w="1717172">
                  <a:extLst>
                    <a:ext uri="{9D8B030D-6E8A-4147-A177-3AD203B41FA5}">
                      <a16:colId xmlns:a16="http://schemas.microsoft.com/office/drawing/2014/main" val="2899025184"/>
                    </a:ext>
                  </a:extLst>
                </a:gridCol>
              </a:tblGrid>
              <a:tr h="416521">
                <a:tc>
                  <a:txBody>
                    <a:bodyPr/>
                    <a:lstStyle/>
                    <a:p>
                      <a:r>
                        <a:rPr lang="fi-FI" sz="1200" dirty="0">
                          <a:effectLst>
                            <a:outerShdw blurRad="38100" dist="38100" dir="2700000" algn="tl">
                              <a:srgbClr val="000000">
                                <a:alpha val="43137"/>
                              </a:srgbClr>
                            </a:outerShdw>
                          </a:effectLst>
                          <a:latin typeface="Rockwell" panose="02060603020205020403" pitchFamily="18" charset="0"/>
                        </a:rPr>
                        <a:t>Nimi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Tavoite</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Käynnistyi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Päättyy</a:t>
                      </a:r>
                    </a:p>
                  </a:txBody>
                  <a:tcPr anchor="ctr"/>
                </a:tc>
                <a:extLst>
                  <a:ext uri="{0D108BD9-81ED-4DB2-BD59-A6C34878D82A}">
                    <a16:rowId xmlns:a16="http://schemas.microsoft.com/office/drawing/2014/main" val="4256674365"/>
                  </a:ext>
                </a:extLst>
              </a:tr>
              <a:tr h="484207">
                <a:tc>
                  <a:txBody>
                    <a:bodyPr/>
                    <a:lstStyle/>
                    <a:p>
                      <a:r>
                        <a:rPr lang="fi-FI" sz="1000" b="0" dirty="0">
                          <a:latin typeface="Rockwell" panose="02060603020205020403" pitchFamily="18" charset="0"/>
                        </a:rPr>
                        <a:t>SDG (YK)</a:t>
                      </a:r>
                    </a:p>
                  </a:txBody>
                  <a:tcPr anchor="ctr"/>
                </a:tc>
                <a:tc>
                  <a:txBody>
                    <a:bodyPr/>
                    <a:lstStyle/>
                    <a:p>
                      <a:pPr algn="ctr"/>
                      <a:r>
                        <a:rPr lang="fi-FI" sz="1000" b="0" dirty="0">
                          <a:latin typeface="Rockwell" panose="02060603020205020403" pitchFamily="18" charset="0"/>
                        </a:rPr>
                        <a:t>17 kestävän kehityksen tavoitetta</a:t>
                      </a:r>
                    </a:p>
                  </a:txBody>
                  <a:tcPr anchor="ctr"/>
                </a:tc>
                <a:tc>
                  <a:txBody>
                    <a:bodyPr/>
                    <a:lstStyle/>
                    <a:p>
                      <a:pPr algn="ctr"/>
                      <a:r>
                        <a:rPr lang="fi-FI" sz="1000" b="0" dirty="0">
                          <a:latin typeface="Rockwell" panose="02060603020205020403" pitchFamily="18" charset="0"/>
                        </a:rPr>
                        <a:t>2016</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733987637"/>
                  </a:ext>
                </a:extLst>
              </a:tr>
              <a:tr h="484207">
                <a:tc>
                  <a:txBody>
                    <a:bodyPr/>
                    <a:lstStyle/>
                    <a:p>
                      <a:r>
                        <a:rPr lang="fi-FI" sz="1000" b="0" dirty="0">
                          <a:latin typeface="Rockwell" panose="02060603020205020403" pitchFamily="18" charset="0"/>
                        </a:rPr>
                        <a:t>EU - Yhdyskuntajätteen kierrätysaste</a:t>
                      </a:r>
                    </a:p>
                  </a:txBody>
                  <a:tcPr anchor="ctr"/>
                </a:tc>
                <a:tc>
                  <a:txBody>
                    <a:bodyPr/>
                    <a:lstStyle/>
                    <a:p>
                      <a:pPr algn="ctr"/>
                      <a:r>
                        <a:rPr lang="fi-FI" sz="1000" b="0" dirty="0">
                          <a:latin typeface="Rockwell" panose="02060603020205020403" pitchFamily="18" charset="0"/>
                        </a:rPr>
                        <a:t>55 %</a:t>
                      </a:r>
                    </a:p>
                  </a:txBody>
                  <a:tcPr anchor="ctr"/>
                </a:tc>
                <a:tc>
                  <a:txBody>
                    <a:bodyPr/>
                    <a:lstStyle/>
                    <a:p>
                      <a:pPr algn="ctr"/>
                      <a:r>
                        <a:rPr lang="fi-FI" sz="1000" b="0" dirty="0">
                          <a:latin typeface="Rockwell" panose="02060603020205020403" pitchFamily="18" charset="0"/>
                        </a:rPr>
                        <a:t>-</a:t>
                      </a:r>
                    </a:p>
                  </a:txBody>
                  <a:tcPr anchor="ctr"/>
                </a:tc>
                <a:tc>
                  <a:txBody>
                    <a:bodyPr/>
                    <a:lstStyle/>
                    <a:p>
                      <a:pPr algn="ctr"/>
                      <a:r>
                        <a:rPr lang="fi-FI" sz="1000" b="0" dirty="0">
                          <a:latin typeface="Rockwell" panose="02060603020205020403" pitchFamily="18" charset="0"/>
                        </a:rPr>
                        <a:t>2025</a:t>
                      </a:r>
                    </a:p>
                  </a:txBody>
                  <a:tcPr anchor="ctr"/>
                </a:tc>
                <a:extLst>
                  <a:ext uri="{0D108BD9-81ED-4DB2-BD59-A6C34878D82A}">
                    <a16:rowId xmlns:a16="http://schemas.microsoft.com/office/drawing/2014/main" val="619711660"/>
                  </a:ext>
                </a:extLst>
              </a:tr>
              <a:tr h="48420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000" b="0" kern="1200" dirty="0">
                          <a:solidFill>
                            <a:schemeClr val="dk1"/>
                          </a:solidFill>
                          <a:latin typeface="Rockwell" panose="02060603020205020403" pitchFamily="18" charset="0"/>
                          <a:ea typeface="+mn-ea"/>
                          <a:cs typeface="+mn-cs"/>
                        </a:rPr>
                        <a:t>EU - Yhdyskuntajätteen kierrätysaste</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65 %</a:t>
                      </a:r>
                    </a:p>
                  </a:txBody>
                  <a:tcPr anchor="ctr"/>
                </a:tc>
                <a:tc>
                  <a:txBody>
                    <a:bodyPr/>
                    <a:lstStyle/>
                    <a:p>
                      <a:pPr marL="0" algn="ctr" defTabSz="914400" rtl="0" eaLnBrk="1" latinLnBrk="0" hangingPunct="1"/>
                      <a:endParaRPr lang="fi-FI" sz="1000" b="0" kern="1200" dirty="0">
                        <a:solidFill>
                          <a:schemeClr val="dk1"/>
                        </a:solidFill>
                        <a:latin typeface="Rockwell" panose="02060603020205020403" pitchFamily="18" charset="0"/>
                        <a:ea typeface="+mn-ea"/>
                        <a:cs typeface="+mn-cs"/>
                      </a:endParaRP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2035</a:t>
                      </a:r>
                    </a:p>
                  </a:txBody>
                  <a:tcPr anchor="ctr"/>
                </a:tc>
                <a:extLst>
                  <a:ext uri="{0D108BD9-81ED-4DB2-BD59-A6C34878D82A}">
                    <a16:rowId xmlns:a16="http://schemas.microsoft.com/office/drawing/2014/main" val="2885153034"/>
                  </a:ext>
                </a:extLst>
              </a:tr>
              <a:tr h="517372">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Suomi</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Hiilineutraali kiertotalous yhteiskunta</a:t>
                      </a:r>
                    </a:p>
                    <a:p>
                      <a:pPr marL="0" algn="ctr" defTabSz="914400" rtl="0" eaLnBrk="1" latinLnBrk="0" hangingPunct="1"/>
                      <a:r>
                        <a:rPr lang="fi-FI" sz="1000" b="0" kern="1200" dirty="0">
                          <a:solidFill>
                            <a:schemeClr val="dk1"/>
                          </a:solidFill>
                          <a:latin typeface="Rockwell" panose="02060603020205020403" pitchFamily="18" charset="0"/>
                          <a:ea typeface="+mn-ea"/>
                          <a:cs typeface="+mn-cs"/>
                        </a:rPr>
                        <a:t>menestyvällä taloudella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2035</a:t>
                      </a:r>
                    </a:p>
                  </a:txBody>
                  <a:tcPr anchor="ctr"/>
                </a:tc>
                <a:extLst>
                  <a:ext uri="{0D108BD9-81ED-4DB2-BD59-A6C34878D82A}">
                    <a16:rowId xmlns:a16="http://schemas.microsoft.com/office/drawing/2014/main" val="1763480709"/>
                  </a:ext>
                </a:extLst>
              </a:tr>
              <a:tr h="545965">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Suomi</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Biodiversiteettikadon pysäyttäminen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2030</a:t>
                      </a:r>
                    </a:p>
                  </a:txBody>
                  <a:tcPr anchor="ctr"/>
                </a:tc>
                <a:extLst>
                  <a:ext uri="{0D108BD9-81ED-4DB2-BD59-A6C34878D82A}">
                    <a16:rowId xmlns:a16="http://schemas.microsoft.com/office/drawing/2014/main" val="3664890986"/>
                  </a:ext>
                </a:extLst>
              </a:tr>
              <a:tr h="504056">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Valtakunnallinen RMC-arvo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158Mt ≤ [tavoite]</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2015</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2035</a:t>
                      </a:r>
                    </a:p>
                  </a:txBody>
                  <a:tcPr anchor="ctr"/>
                </a:tc>
                <a:extLst>
                  <a:ext uri="{0D108BD9-81ED-4DB2-BD59-A6C34878D82A}">
                    <a16:rowId xmlns:a16="http://schemas.microsoft.com/office/drawing/2014/main" val="868716905"/>
                  </a:ext>
                </a:extLst>
              </a:tr>
              <a:tr h="716361">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Hallitusohjelman tavoite innovatiivisista hankinnoista</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+10 % (julkiset hankinnat)</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2019</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2024</a:t>
                      </a:r>
                    </a:p>
                  </a:txBody>
                  <a:tcPr anchor="ctr"/>
                </a:tc>
                <a:extLst>
                  <a:ext uri="{0D108BD9-81ED-4DB2-BD59-A6C34878D82A}">
                    <a16:rowId xmlns:a16="http://schemas.microsoft.com/office/drawing/2014/main" val="3184755982"/>
                  </a:ext>
                </a:extLst>
              </a:tr>
              <a:tr h="484207">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Kansallinen TKI-tiekartta</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TKI-toiminnan BKT:n kasvattaminen 2,7 % </a:t>
                      </a:r>
                      <a:r>
                        <a:rPr lang="fi-FI" sz="1000" b="0" kern="1200" dirty="0">
                          <a:solidFill>
                            <a:schemeClr val="dk1"/>
                          </a:solidFill>
                          <a:latin typeface="Rockwell" panose="02060603020205020403" pitchFamily="18" charset="0"/>
                          <a:ea typeface="+mn-ea"/>
                          <a:cs typeface="+mn-cs"/>
                          <a:sym typeface="Wingdings" panose="05000000000000000000" pitchFamily="2" charset="2"/>
                        </a:rPr>
                        <a:t></a:t>
                      </a:r>
                      <a:r>
                        <a:rPr lang="fi-FI" sz="1000" b="0" kern="1200" dirty="0">
                          <a:solidFill>
                            <a:schemeClr val="dk1"/>
                          </a:solidFill>
                          <a:latin typeface="Rockwell" panose="02060603020205020403" pitchFamily="18" charset="0"/>
                          <a:ea typeface="+mn-ea"/>
                          <a:cs typeface="+mn-cs"/>
                        </a:rPr>
                        <a:t> 4 %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2020</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2030</a:t>
                      </a:r>
                    </a:p>
                  </a:txBody>
                  <a:tcPr anchor="ctr"/>
                </a:tc>
                <a:extLst>
                  <a:ext uri="{0D108BD9-81ED-4DB2-BD59-A6C34878D82A}">
                    <a16:rowId xmlns:a16="http://schemas.microsoft.com/office/drawing/2014/main" val="3790990258"/>
                  </a:ext>
                </a:extLst>
              </a:tr>
              <a:tr h="48420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000" b="0" kern="1200" dirty="0">
                          <a:solidFill>
                            <a:schemeClr val="dk1"/>
                          </a:solidFill>
                          <a:latin typeface="Rockwell" panose="02060603020205020403" pitchFamily="18" charset="0"/>
                          <a:ea typeface="+mn-ea"/>
                          <a:cs typeface="+mn-cs"/>
                          <a:sym typeface="Wingdings" panose="05000000000000000000" pitchFamily="2" charset="2"/>
                        </a:rPr>
                        <a:t>Biotalousstrategia 2022–2035</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sym typeface="Wingdings" panose="05000000000000000000" pitchFamily="2" charset="2"/>
                        </a:rPr>
                        <a:t>Biotalouden arvolisä 4 %/v (= </a:t>
                      </a:r>
                      <a:r>
                        <a:rPr lang="fi-FI" sz="1000" b="0" kern="1200" dirty="0">
                          <a:solidFill>
                            <a:schemeClr val="dk1"/>
                          </a:solidFill>
                          <a:latin typeface="Rockwell" panose="02060603020205020403" pitchFamily="18" charset="0"/>
                          <a:ea typeface="+mn-ea"/>
                          <a:cs typeface="+mn-cs"/>
                        </a:rPr>
                        <a:t>50 mrd. €</a:t>
                      </a:r>
                      <a:r>
                        <a:rPr lang="fi-FI" sz="1000" b="0" kern="1200" dirty="0">
                          <a:solidFill>
                            <a:schemeClr val="dk1"/>
                          </a:solidFill>
                          <a:latin typeface="Rockwell" panose="02060603020205020403" pitchFamily="18" charset="0"/>
                          <a:ea typeface="+mn-ea"/>
                          <a:cs typeface="+mn-cs"/>
                          <a:sym typeface="Wingdings" panose="05000000000000000000" pitchFamily="2" charset="2"/>
                        </a:rPr>
                        <a:t>)</a:t>
                      </a:r>
                      <a:endParaRPr lang="fi-FI" sz="1000" b="0" kern="1200" dirty="0">
                        <a:solidFill>
                          <a:schemeClr val="dk1"/>
                        </a:solidFill>
                        <a:latin typeface="Rockwell" panose="02060603020205020403" pitchFamily="18" charset="0"/>
                        <a:ea typeface="+mn-ea"/>
                        <a:cs typeface="+mn-cs"/>
                      </a:endParaRP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sym typeface="Wingdings" panose="05000000000000000000" pitchFamily="2" charset="2"/>
                        </a:rPr>
                        <a:t>2022</a:t>
                      </a:r>
                      <a:endParaRPr lang="fi-FI" sz="1000" b="0" kern="1200" dirty="0">
                        <a:solidFill>
                          <a:schemeClr val="dk1"/>
                        </a:solidFill>
                        <a:latin typeface="Rockwell" panose="02060603020205020403" pitchFamily="18" charset="0"/>
                        <a:ea typeface="+mn-ea"/>
                        <a:cs typeface="+mn-cs"/>
                      </a:endParaRP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sym typeface="Wingdings" panose="05000000000000000000" pitchFamily="2" charset="2"/>
                        </a:rPr>
                        <a:t>2035</a:t>
                      </a:r>
                      <a:endParaRPr lang="fi-FI" sz="1000" b="0" kern="1200" dirty="0">
                        <a:solidFill>
                          <a:schemeClr val="dk1"/>
                        </a:solidFill>
                        <a:latin typeface="Rockwell" panose="02060603020205020403" pitchFamily="18" charset="0"/>
                        <a:ea typeface="+mn-ea"/>
                        <a:cs typeface="+mn-cs"/>
                      </a:endParaRPr>
                    </a:p>
                  </a:txBody>
                  <a:tcPr anchor="ctr"/>
                </a:tc>
                <a:extLst>
                  <a:ext uri="{0D108BD9-81ED-4DB2-BD59-A6C34878D82A}">
                    <a16:rowId xmlns:a16="http://schemas.microsoft.com/office/drawing/2014/main" val="3393614464"/>
                  </a:ext>
                </a:extLst>
              </a:tr>
            </a:tbl>
          </a:graphicData>
        </a:graphic>
      </p:graphicFrame>
      <p:sp>
        <p:nvSpPr>
          <p:cNvPr id="15" name="TextBox 14">
            <a:extLst>
              <a:ext uri="{FF2B5EF4-FFF2-40B4-BE49-F238E27FC236}">
                <a16:creationId xmlns:a16="http://schemas.microsoft.com/office/drawing/2014/main" id="{E2ECAE38-6B6C-4D5D-AB25-1AC22E3E6082}"/>
              </a:ext>
            </a:extLst>
          </p:cNvPr>
          <p:cNvSpPr txBox="1"/>
          <p:nvPr/>
        </p:nvSpPr>
        <p:spPr>
          <a:xfrm>
            <a:off x="333773" y="164725"/>
            <a:ext cx="2736304"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Muut eritasoiset tavoitteet</a:t>
            </a:r>
            <a:endParaRPr lang="fi-FI" sz="1600" dirty="0"/>
          </a:p>
        </p:txBody>
      </p:sp>
      <p:grpSp>
        <p:nvGrpSpPr>
          <p:cNvPr id="20" name="Group 19">
            <a:extLst>
              <a:ext uri="{FF2B5EF4-FFF2-40B4-BE49-F238E27FC236}">
                <a16:creationId xmlns:a16="http://schemas.microsoft.com/office/drawing/2014/main" id="{98E44E1D-D031-43C5-A4EF-C0E7FA7AA2C6}"/>
              </a:ext>
            </a:extLst>
          </p:cNvPr>
          <p:cNvGrpSpPr/>
          <p:nvPr/>
        </p:nvGrpSpPr>
        <p:grpSpPr>
          <a:xfrm>
            <a:off x="11534530" y="88837"/>
            <a:ext cx="320522" cy="414442"/>
            <a:chOff x="8457418" y="107577"/>
            <a:chExt cx="320522" cy="414442"/>
          </a:xfrm>
        </p:grpSpPr>
        <p:sp>
          <p:nvSpPr>
            <p:cNvPr id="21" name="Rectangle: Rounded Corners 20">
              <a:extLst>
                <a:ext uri="{FF2B5EF4-FFF2-40B4-BE49-F238E27FC236}">
                  <a16:creationId xmlns:a16="http://schemas.microsoft.com/office/drawing/2014/main" id="{A26A5AD0-A37C-4884-A291-71A22DAA5296}"/>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5" action="ppaction://hlinksldjump"/>
              <a:extLst>
                <a:ext uri="{FF2B5EF4-FFF2-40B4-BE49-F238E27FC236}">
                  <a16:creationId xmlns:a16="http://schemas.microsoft.com/office/drawing/2014/main" id="{FC981315-47BC-4261-9A15-36EAE05D0347}"/>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45643897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40756394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306" name="Group 305">
            <a:extLst>
              <a:ext uri="{FF2B5EF4-FFF2-40B4-BE49-F238E27FC236}">
                <a16:creationId xmlns:a16="http://schemas.microsoft.com/office/drawing/2014/main" id="{5D67369A-1C8E-40E9-887B-113866A29293}"/>
              </a:ext>
            </a:extLst>
          </p:cNvPr>
          <p:cNvGrpSpPr/>
          <p:nvPr/>
        </p:nvGrpSpPr>
        <p:grpSpPr>
          <a:xfrm>
            <a:off x="1559124" y="770873"/>
            <a:ext cx="2088232" cy="1944216"/>
            <a:chOff x="2566020" y="836712"/>
            <a:chExt cx="2088232" cy="1944216"/>
          </a:xfrm>
        </p:grpSpPr>
        <p:grpSp>
          <p:nvGrpSpPr>
            <p:cNvPr id="277" name="Group 276">
              <a:extLst>
                <a:ext uri="{FF2B5EF4-FFF2-40B4-BE49-F238E27FC236}">
                  <a16:creationId xmlns:a16="http://schemas.microsoft.com/office/drawing/2014/main" id="{86AD80E9-2CA5-4DD8-ABB7-C30726497348}"/>
                </a:ext>
              </a:extLst>
            </p:cNvPr>
            <p:cNvGrpSpPr>
              <a:grpSpLocks/>
            </p:cNvGrpSpPr>
            <p:nvPr/>
          </p:nvGrpSpPr>
          <p:grpSpPr>
            <a:xfrm>
              <a:off x="2566020" y="836712"/>
              <a:ext cx="2088232" cy="1944216"/>
              <a:chOff x="1989956" y="764704"/>
              <a:chExt cx="2088232" cy="1944216"/>
            </a:xfrm>
          </p:grpSpPr>
          <p:sp>
            <p:nvSpPr>
              <p:cNvPr id="275" name="Circle: Hollow 274">
                <a:extLst>
                  <a:ext uri="{FF2B5EF4-FFF2-40B4-BE49-F238E27FC236}">
                    <a16:creationId xmlns:a16="http://schemas.microsoft.com/office/drawing/2014/main" id="{65106FD4-365C-40FE-9F21-050873023630}"/>
                  </a:ext>
                </a:extLst>
              </p:cNvPr>
              <p:cNvSpPr>
                <a:spLocks/>
              </p:cNvSpPr>
              <p:nvPr/>
            </p:nvSpPr>
            <p:spPr>
              <a:xfrm>
                <a:off x="1989956" y="764704"/>
                <a:ext cx="2088232" cy="1944216"/>
              </a:xfrm>
              <a:prstGeom prst="donut">
                <a:avLst>
                  <a:gd name="adj" fmla="val 8737"/>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solidFill>
                    <a:schemeClr val="tx1"/>
                  </a:solidFill>
                </a:endParaRPr>
              </a:p>
            </p:txBody>
          </p:sp>
          <p:sp>
            <p:nvSpPr>
              <p:cNvPr id="276" name="Oval 275">
                <a:extLst>
                  <a:ext uri="{FF2B5EF4-FFF2-40B4-BE49-F238E27FC236}">
                    <a16:creationId xmlns:a16="http://schemas.microsoft.com/office/drawing/2014/main" id="{CE5FC64A-1F69-49E9-8AA8-D869123468F6}"/>
                  </a:ext>
                </a:extLst>
              </p:cNvPr>
              <p:cNvSpPr>
                <a:spLocks/>
              </p:cNvSpPr>
              <p:nvPr/>
            </p:nvSpPr>
            <p:spPr>
              <a:xfrm>
                <a:off x="2133972" y="908720"/>
                <a:ext cx="1800200" cy="165618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sp>
          <p:nvSpPr>
            <p:cNvPr id="302" name="TextBox 301">
              <a:extLst>
                <a:ext uri="{FF2B5EF4-FFF2-40B4-BE49-F238E27FC236}">
                  <a16:creationId xmlns:a16="http://schemas.microsoft.com/office/drawing/2014/main" id="{317E0742-0678-469C-889C-4611A547C840}"/>
                </a:ext>
              </a:extLst>
            </p:cNvPr>
            <p:cNvSpPr txBox="1">
              <a:spLocks/>
            </p:cNvSpPr>
            <p:nvPr/>
          </p:nvSpPr>
          <p:spPr>
            <a:xfrm>
              <a:off x="2710036" y="1402711"/>
              <a:ext cx="1872208" cy="954107"/>
            </a:xfrm>
            <a:prstGeom prst="rect">
              <a:avLst/>
            </a:prstGeom>
            <a:noFill/>
          </p:spPr>
          <p:txBody>
            <a:bodyPr wrap="square">
              <a:spAutoFit/>
            </a:bodyPr>
            <a:lstStyle/>
            <a:p>
              <a:pPr marL="0" indent="0" algn="ctr">
                <a:spcBef>
                  <a:spcPct val="0"/>
                </a:spcBef>
                <a:spcAft>
                  <a:spcPct val="0"/>
                </a:spcAft>
                <a:buNone/>
              </a:pPr>
              <a:r>
                <a:rPr lang="fi-FI" altLang="en-US" sz="1400" dirty="0">
                  <a:solidFill>
                    <a:schemeClr val="tx2"/>
                  </a:solidFill>
                  <a:effectLst/>
                  <a:latin typeface="Rockwell" panose="02060603020205020403" pitchFamily="18" charset="0"/>
                </a:rPr>
                <a:t>Heinolan</a:t>
              </a:r>
            </a:p>
            <a:p>
              <a:pPr marL="0" indent="0" algn="ctr">
                <a:spcBef>
                  <a:spcPct val="0"/>
                </a:spcBef>
                <a:spcAft>
                  <a:spcPct val="0"/>
                </a:spcAft>
                <a:buNone/>
              </a:pPr>
              <a:r>
                <a:rPr lang="fi-FI" altLang="en-US" sz="1400" dirty="0">
                  <a:solidFill>
                    <a:schemeClr val="tx2"/>
                  </a:solidFill>
                  <a:effectLst/>
                  <a:latin typeface="Rockwell" panose="02060603020205020403" pitchFamily="18" charset="0"/>
                </a:rPr>
                <a:t>Sähkönkulutus</a:t>
              </a:r>
            </a:p>
            <a:p>
              <a:pPr marL="0" indent="0" algn="ctr">
                <a:spcBef>
                  <a:spcPct val="0"/>
                </a:spcBef>
                <a:spcAft>
                  <a:spcPct val="0"/>
                </a:spcAft>
                <a:buNone/>
              </a:pPr>
              <a:endParaRPr lang="fi-FI" altLang="en-US" sz="1400" dirty="0">
                <a:solidFill>
                  <a:schemeClr val="tx2"/>
                </a:solidFill>
                <a:effectLst/>
                <a:latin typeface="Rockwell" panose="02060603020205020403" pitchFamily="18" charset="0"/>
              </a:endParaRPr>
            </a:p>
            <a:p>
              <a:pPr marL="0" indent="0" algn="ctr">
                <a:spcBef>
                  <a:spcPct val="0"/>
                </a:spcBef>
                <a:spcAft>
                  <a:spcPct val="0"/>
                </a:spcAft>
                <a:buNone/>
              </a:pPr>
              <a:r>
                <a:rPr lang="fi-FI" sz="1400" b="1" dirty="0">
                  <a:solidFill>
                    <a:schemeClr val="tx2"/>
                  </a:solidFill>
                  <a:latin typeface="Rockwell" panose="02060603020205020403" pitchFamily="18" charset="0"/>
                </a:rPr>
                <a:t>13 000 MWh</a:t>
              </a:r>
            </a:p>
          </p:txBody>
        </p:sp>
        <p:sp>
          <p:nvSpPr>
            <p:cNvPr id="304" name="TextBox 303">
              <a:extLst>
                <a:ext uri="{FF2B5EF4-FFF2-40B4-BE49-F238E27FC236}">
                  <a16:creationId xmlns:a16="http://schemas.microsoft.com/office/drawing/2014/main" id="{0A0A2C2F-A7B2-4DD9-9428-B275EB9FFF8C}"/>
                </a:ext>
              </a:extLst>
            </p:cNvPr>
            <p:cNvSpPr txBox="1">
              <a:spLocks/>
            </p:cNvSpPr>
            <p:nvPr/>
          </p:nvSpPr>
          <p:spPr>
            <a:xfrm>
              <a:off x="2998068" y="1222981"/>
              <a:ext cx="1224136" cy="215444"/>
            </a:xfrm>
            <a:prstGeom prst="rect">
              <a:avLst/>
            </a:prstGeom>
            <a:noFill/>
          </p:spPr>
          <p:txBody>
            <a:bodyPr wrap="square">
              <a:spAutoFit/>
            </a:bodyPr>
            <a:lstStyle/>
            <a:p>
              <a:pPr algn="ctr"/>
              <a:r>
                <a:rPr lang="fi-FI" altLang="en-US" sz="800" b="1" dirty="0">
                  <a:solidFill>
                    <a:schemeClr val="tx2"/>
                  </a:solidFill>
                  <a:latin typeface="Rockwell" panose="02060603020205020403" pitchFamily="18" charset="0"/>
                </a:rPr>
                <a:t>(Vuosi 2020)</a:t>
              </a:r>
              <a:endParaRPr lang="fi-FI" sz="800" dirty="0">
                <a:solidFill>
                  <a:schemeClr val="tx2"/>
                </a:solidFill>
              </a:endParaRPr>
            </a:p>
          </p:txBody>
        </p:sp>
      </p:grpSp>
      <p:grpSp>
        <p:nvGrpSpPr>
          <p:cNvPr id="317" name="Group 316">
            <a:extLst>
              <a:ext uri="{FF2B5EF4-FFF2-40B4-BE49-F238E27FC236}">
                <a16:creationId xmlns:a16="http://schemas.microsoft.com/office/drawing/2014/main" id="{F586B4AE-EC83-48A0-953A-62C60AE81323}"/>
              </a:ext>
            </a:extLst>
          </p:cNvPr>
          <p:cNvGrpSpPr/>
          <p:nvPr/>
        </p:nvGrpSpPr>
        <p:grpSpPr>
          <a:xfrm rot="613790">
            <a:off x="1565133" y="4668350"/>
            <a:ext cx="2786380" cy="2036853"/>
            <a:chOff x="7606580" y="1008342"/>
            <a:chExt cx="2786380" cy="2036853"/>
          </a:xfrm>
        </p:grpSpPr>
        <p:grpSp>
          <p:nvGrpSpPr>
            <p:cNvPr id="307" name="Group 306">
              <a:extLst>
                <a:ext uri="{FF2B5EF4-FFF2-40B4-BE49-F238E27FC236}">
                  <a16:creationId xmlns:a16="http://schemas.microsoft.com/office/drawing/2014/main" id="{1A18A92B-EE3C-477F-A131-B59CB76A9C0B}"/>
                </a:ext>
              </a:extLst>
            </p:cNvPr>
            <p:cNvGrpSpPr/>
            <p:nvPr/>
          </p:nvGrpSpPr>
          <p:grpSpPr>
            <a:xfrm>
              <a:off x="7606580" y="1533027"/>
              <a:ext cx="1944216" cy="1512168"/>
              <a:chOff x="2566020" y="836712"/>
              <a:chExt cx="2088232" cy="1944216"/>
            </a:xfrm>
          </p:grpSpPr>
          <p:grpSp>
            <p:nvGrpSpPr>
              <p:cNvPr id="308" name="Group 307">
                <a:extLst>
                  <a:ext uri="{FF2B5EF4-FFF2-40B4-BE49-F238E27FC236}">
                    <a16:creationId xmlns:a16="http://schemas.microsoft.com/office/drawing/2014/main" id="{0A3BDBAB-15E6-4740-88B7-0A9926DC04CD}"/>
                  </a:ext>
                </a:extLst>
              </p:cNvPr>
              <p:cNvGrpSpPr>
                <a:grpSpLocks/>
              </p:cNvGrpSpPr>
              <p:nvPr/>
            </p:nvGrpSpPr>
            <p:grpSpPr>
              <a:xfrm>
                <a:off x="2566020" y="836712"/>
                <a:ext cx="2088232" cy="1944216"/>
                <a:chOff x="1989956" y="764704"/>
                <a:chExt cx="2088232" cy="1944216"/>
              </a:xfrm>
            </p:grpSpPr>
            <p:sp>
              <p:nvSpPr>
                <p:cNvPr id="311" name="Circle: Hollow 310">
                  <a:extLst>
                    <a:ext uri="{FF2B5EF4-FFF2-40B4-BE49-F238E27FC236}">
                      <a16:creationId xmlns:a16="http://schemas.microsoft.com/office/drawing/2014/main" id="{1BA1364C-198D-4C7E-9766-317735D5EA82}"/>
                    </a:ext>
                  </a:extLst>
                </p:cNvPr>
                <p:cNvSpPr>
                  <a:spLocks/>
                </p:cNvSpPr>
                <p:nvPr/>
              </p:nvSpPr>
              <p:spPr>
                <a:xfrm>
                  <a:off x="1989956" y="764704"/>
                  <a:ext cx="2088232" cy="1944216"/>
                </a:xfrm>
                <a:prstGeom prst="donut">
                  <a:avLst>
                    <a:gd name="adj" fmla="val 8737"/>
                  </a:avLst>
                </a:prstGeom>
                <a:solidFill>
                  <a:srgbClr val="46F2B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solidFill>
                      <a:schemeClr val="tx1"/>
                    </a:solidFill>
                  </a:endParaRPr>
                </a:p>
              </p:txBody>
            </p:sp>
            <p:sp>
              <p:nvSpPr>
                <p:cNvPr id="312" name="Oval 311">
                  <a:extLst>
                    <a:ext uri="{FF2B5EF4-FFF2-40B4-BE49-F238E27FC236}">
                      <a16:creationId xmlns:a16="http://schemas.microsoft.com/office/drawing/2014/main" id="{1C9AA1F1-4864-4B48-A05B-7BBD9328BE07}"/>
                    </a:ext>
                  </a:extLst>
                </p:cNvPr>
                <p:cNvSpPr>
                  <a:spLocks/>
                </p:cNvSpPr>
                <p:nvPr/>
              </p:nvSpPr>
              <p:spPr>
                <a:xfrm>
                  <a:off x="2133972" y="908720"/>
                  <a:ext cx="1800200" cy="165618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sp>
            <p:nvSpPr>
              <p:cNvPr id="309" name="TextBox 308">
                <a:extLst>
                  <a:ext uri="{FF2B5EF4-FFF2-40B4-BE49-F238E27FC236}">
                    <a16:creationId xmlns:a16="http://schemas.microsoft.com/office/drawing/2014/main" id="{ACB96D1F-E7F3-4A0D-9E5F-52F042AAA5CE}"/>
                  </a:ext>
                </a:extLst>
              </p:cNvPr>
              <p:cNvSpPr txBox="1">
                <a:spLocks/>
              </p:cNvSpPr>
              <p:nvPr/>
            </p:nvSpPr>
            <p:spPr>
              <a:xfrm>
                <a:off x="2674032" y="1380177"/>
                <a:ext cx="1872208" cy="861774"/>
              </a:xfrm>
              <a:prstGeom prst="rect">
                <a:avLst/>
              </a:prstGeom>
              <a:noFill/>
            </p:spPr>
            <p:txBody>
              <a:bodyPr wrap="square">
                <a:spAutoFit/>
              </a:bodyPr>
              <a:lstStyle/>
              <a:p>
                <a:pPr marL="0" indent="0" algn="ctr">
                  <a:spcBef>
                    <a:spcPct val="0"/>
                  </a:spcBef>
                  <a:spcAft>
                    <a:spcPct val="0"/>
                  </a:spcAft>
                  <a:buNone/>
                </a:pPr>
                <a:r>
                  <a:rPr lang="fi-FI" altLang="en-US" sz="1400" dirty="0">
                    <a:solidFill>
                      <a:schemeClr val="tx2"/>
                    </a:solidFill>
                    <a:effectLst/>
                    <a:latin typeface="Rockwell" panose="02060603020205020403" pitchFamily="18" charset="0"/>
                  </a:rPr>
                  <a:t>Uusiutuvat (puu)polttoaineet</a:t>
                </a:r>
              </a:p>
              <a:p>
                <a:pPr marL="0" indent="0" algn="ctr">
                  <a:spcBef>
                    <a:spcPct val="0"/>
                  </a:spcBef>
                  <a:spcAft>
                    <a:spcPct val="0"/>
                  </a:spcAft>
                  <a:buNone/>
                </a:pPr>
                <a:endParaRPr lang="fi-FI" altLang="en-US" sz="800" dirty="0">
                  <a:solidFill>
                    <a:schemeClr val="tx2"/>
                  </a:solidFill>
                  <a:effectLst/>
                  <a:latin typeface="Rockwell" panose="02060603020205020403" pitchFamily="18" charset="0"/>
                </a:endParaRPr>
              </a:p>
              <a:p>
                <a:pPr marL="0" indent="0" algn="ctr">
                  <a:spcBef>
                    <a:spcPct val="0"/>
                  </a:spcBef>
                  <a:spcAft>
                    <a:spcPct val="0"/>
                  </a:spcAft>
                  <a:buNone/>
                </a:pPr>
                <a:r>
                  <a:rPr lang="fi-FI" sz="1400" b="1" dirty="0">
                    <a:solidFill>
                      <a:schemeClr val="tx2"/>
                    </a:solidFill>
                    <a:latin typeface="Rockwell" panose="02060603020205020403" pitchFamily="18" charset="0"/>
                  </a:rPr>
                  <a:t>64 %</a:t>
                </a:r>
              </a:p>
            </p:txBody>
          </p:sp>
          <p:sp>
            <p:nvSpPr>
              <p:cNvPr id="310" name="TextBox 309">
                <a:extLst>
                  <a:ext uri="{FF2B5EF4-FFF2-40B4-BE49-F238E27FC236}">
                    <a16:creationId xmlns:a16="http://schemas.microsoft.com/office/drawing/2014/main" id="{097F950A-7B0B-4B08-9D0A-DA7B33B6F5FA}"/>
                  </a:ext>
                </a:extLst>
              </p:cNvPr>
              <p:cNvSpPr txBox="1">
                <a:spLocks/>
              </p:cNvSpPr>
              <p:nvPr/>
            </p:nvSpPr>
            <p:spPr>
              <a:xfrm>
                <a:off x="2998068" y="1173194"/>
                <a:ext cx="1224136" cy="215444"/>
              </a:xfrm>
              <a:prstGeom prst="rect">
                <a:avLst/>
              </a:prstGeom>
              <a:noFill/>
            </p:spPr>
            <p:txBody>
              <a:bodyPr wrap="square">
                <a:spAutoFit/>
              </a:bodyPr>
              <a:lstStyle/>
              <a:p>
                <a:pPr algn="ctr"/>
                <a:r>
                  <a:rPr lang="fi-FI" altLang="en-US" sz="800" b="1" dirty="0">
                    <a:solidFill>
                      <a:schemeClr val="tx2"/>
                    </a:solidFill>
                    <a:latin typeface="Rockwell" panose="02060603020205020403" pitchFamily="18" charset="0"/>
                  </a:rPr>
                  <a:t>(Vuosi 2018)</a:t>
                </a:r>
                <a:endParaRPr lang="fi-FI" sz="800" dirty="0">
                  <a:solidFill>
                    <a:schemeClr val="tx2"/>
                  </a:solidFill>
                </a:endParaRPr>
              </a:p>
            </p:txBody>
          </p:sp>
        </p:grpSp>
        <p:sp>
          <p:nvSpPr>
            <p:cNvPr id="315" name="Rectangle: Rounded Corners 314">
              <a:extLst>
                <a:ext uri="{FF2B5EF4-FFF2-40B4-BE49-F238E27FC236}">
                  <a16:creationId xmlns:a16="http://schemas.microsoft.com/office/drawing/2014/main" id="{9134C08F-B666-4B8B-A37B-4B48F02C8FC5}"/>
                </a:ext>
              </a:extLst>
            </p:cNvPr>
            <p:cNvSpPr/>
            <p:nvPr/>
          </p:nvSpPr>
          <p:spPr>
            <a:xfrm rot="2626039">
              <a:off x="9330955" y="1008342"/>
              <a:ext cx="1062005" cy="365001"/>
            </a:xfrm>
            <a:prstGeom prst="roundRect">
              <a:avLst/>
            </a:prstGeom>
            <a:solidFill>
              <a:srgbClr val="00FF99">
                <a:alpha val="61000"/>
              </a:srgbClr>
            </a:solidFill>
            <a:ln w="1905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r>
                <a:rPr lang="fi-FI" sz="800" b="1" dirty="0">
                  <a:solidFill>
                    <a:schemeClr val="tx2"/>
                  </a:solidFill>
                  <a:latin typeface="Rockwell" panose="02060603020205020403" pitchFamily="18" charset="0"/>
                </a:rPr>
                <a:t>Kaukolämmön käyttöenergia</a:t>
              </a:r>
            </a:p>
          </p:txBody>
        </p:sp>
        <p:sp>
          <p:nvSpPr>
            <p:cNvPr id="316" name="Isosceles Triangle 315">
              <a:extLst>
                <a:ext uri="{FF2B5EF4-FFF2-40B4-BE49-F238E27FC236}">
                  <a16:creationId xmlns:a16="http://schemas.microsoft.com/office/drawing/2014/main" id="{F0C6211D-0716-4244-8198-73DF15AFAF1C}"/>
                </a:ext>
              </a:extLst>
            </p:cNvPr>
            <p:cNvSpPr/>
            <p:nvPr/>
          </p:nvSpPr>
          <p:spPr>
            <a:xfrm rot="13636700">
              <a:off x="9303017" y="1179179"/>
              <a:ext cx="192147" cy="859872"/>
            </a:xfrm>
            <a:prstGeom prst="triangle">
              <a:avLst/>
            </a:prstGeom>
            <a:solidFill>
              <a:srgbClr val="46F2B8"/>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grpSp>
      <p:grpSp>
        <p:nvGrpSpPr>
          <p:cNvPr id="329" name="Group 328">
            <a:extLst>
              <a:ext uri="{FF2B5EF4-FFF2-40B4-BE49-F238E27FC236}">
                <a16:creationId xmlns:a16="http://schemas.microsoft.com/office/drawing/2014/main" id="{6C6BC641-5E48-4EFE-8390-31BC202CBCDC}"/>
              </a:ext>
            </a:extLst>
          </p:cNvPr>
          <p:cNvGrpSpPr/>
          <p:nvPr/>
        </p:nvGrpSpPr>
        <p:grpSpPr>
          <a:xfrm rot="20802777">
            <a:off x="672703" y="2167708"/>
            <a:ext cx="1772012" cy="2369466"/>
            <a:chOff x="1773932" y="3263237"/>
            <a:chExt cx="1772012" cy="2369466"/>
          </a:xfrm>
        </p:grpSpPr>
        <p:grpSp>
          <p:nvGrpSpPr>
            <p:cNvPr id="319" name="Group 318">
              <a:extLst>
                <a:ext uri="{FF2B5EF4-FFF2-40B4-BE49-F238E27FC236}">
                  <a16:creationId xmlns:a16="http://schemas.microsoft.com/office/drawing/2014/main" id="{87D08541-1C96-481C-B2E8-7C20C2B84879}"/>
                </a:ext>
              </a:extLst>
            </p:cNvPr>
            <p:cNvGrpSpPr/>
            <p:nvPr/>
          </p:nvGrpSpPr>
          <p:grpSpPr>
            <a:xfrm>
              <a:off x="1773932" y="4296477"/>
              <a:ext cx="1772012" cy="1336226"/>
              <a:chOff x="2678972" y="902771"/>
              <a:chExt cx="1903272" cy="1718005"/>
            </a:xfrm>
          </p:grpSpPr>
          <p:grpSp>
            <p:nvGrpSpPr>
              <p:cNvPr id="322" name="Group 321">
                <a:extLst>
                  <a:ext uri="{FF2B5EF4-FFF2-40B4-BE49-F238E27FC236}">
                    <a16:creationId xmlns:a16="http://schemas.microsoft.com/office/drawing/2014/main" id="{2C00A1A4-4BF7-49AA-9ACA-DE7DE6E300B0}"/>
                  </a:ext>
                </a:extLst>
              </p:cNvPr>
              <p:cNvGrpSpPr>
                <a:grpSpLocks/>
              </p:cNvGrpSpPr>
              <p:nvPr/>
            </p:nvGrpSpPr>
            <p:grpSpPr>
              <a:xfrm>
                <a:off x="2678972" y="902771"/>
                <a:ext cx="1856206" cy="1718005"/>
                <a:chOff x="2102908" y="830763"/>
                <a:chExt cx="1856206" cy="1718005"/>
              </a:xfrm>
            </p:grpSpPr>
            <p:sp>
              <p:nvSpPr>
                <p:cNvPr id="325" name="Circle: Hollow 324">
                  <a:extLst>
                    <a:ext uri="{FF2B5EF4-FFF2-40B4-BE49-F238E27FC236}">
                      <a16:creationId xmlns:a16="http://schemas.microsoft.com/office/drawing/2014/main" id="{6FD4EE1F-5ED7-4A37-911E-742A75383983}"/>
                    </a:ext>
                  </a:extLst>
                </p:cNvPr>
                <p:cNvSpPr>
                  <a:spLocks/>
                </p:cNvSpPr>
                <p:nvPr/>
              </p:nvSpPr>
              <p:spPr>
                <a:xfrm>
                  <a:off x="2102908" y="830763"/>
                  <a:ext cx="1856206" cy="1718005"/>
                </a:xfrm>
                <a:prstGeom prst="donut">
                  <a:avLst>
                    <a:gd name="adj" fmla="val 8737"/>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solidFill>
                      <a:schemeClr val="tx1"/>
                    </a:solidFill>
                  </a:endParaRPr>
                </a:p>
              </p:txBody>
            </p:sp>
            <p:sp>
              <p:nvSpPr>
                <p:cNvPr id="326" name="Oval 325">
                  <a:extLst>
                    <a:ext uri="{FF2B5EF4-FFF2-40B4-BE49-F238E27FC236}">
                      <a16:creationId xmlns:a16="http://schemas.microsoft.com/office/drawing/2014/main" id="{E6E645EB-FB90-4E21-AEEB-6D79E1A91793}"/>
                    </a:ext>
                  </a:extLst>
                </p:cNvPr>
                <p:cNvSpPr>
                  <a:spLocks/>
                </p:cNvSpPr>
                <p:nvPr/>
              </p:nvSpPr>
              <p:spPr>
                <a:xfrm>
                  <a:off x="2180250" y="966460"/>
                  <a:ext cx="1684685" cy="1438192"/>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sp>
            <p:nvSpPr>
              <p:cNvPr id="323" name="TextBox 322">
                <a:extLst>
                  <a:ext uri="{FF2B5EF4-FFF2-40B4-BE49-F238E27FC236}">
                    <a16:creationId xmlns:a16="http://schemas.microsoft.com/office/drawing/2014/main" id="{49D3BCCD-B8FC-4EF6-91CF-B95117073DBF}"/>
                  </a:ext>
                </a:extLst>
              </p:cNvPr>
              <p:cNvSpPr txBox="1">
                <a:spLocks/>
              </p:cNvSpPr>
              <p:nvPr/>
            </p:nvSpPr>
            <p:spPr>
              <a:xfrm>
                <a:off x="2726038" y="1362198"/>
                <a:ext cx="1856206" cy="949711"/>
              </a:xfrm>
              <a:prstGeom prst="rect">
                <a:avLst/>
              </a:prstGeom>
              <a:noFill/>
            </p:spPr>
            <p:txBody>
              <a:bodyPr wrap="square">
                <a:spAutoFit/>
              </a:bodyPr>
              <a:lstStyle/>
              <a:p>
                <a:pPr marL="0" indent="0" algn="ctr">
                  <a:spcBef>
                    <a:spcPct val="0"/>
                  </a:spcBef>
                  <a:spcAft>
                    <a:spcPct val="0"/>
                  </a:spcAft>
                  <a:buNone/>
                </a:pPr>
                <a:r>
                  <a:rPr lang="fi-FI" altLang="en-US" sz="1400" dirty="0">
                    <a:solidFill>
                      <a:schemeClr val="tx2"/>
                    </a:solidFill>
                    <a:effectLst/>
                    <a:latin typeface="Rockwell" panose="02060603020205020403" pitchFamily="18" charset="0"/>
                  </a:rPr>
                  <a:t>Stora Enso</a:t>
                </a:r>
              </a:p>
              <a:p>
                <a:pPr marL="0" indent="0" algn="ctr">
                  <a:spcBef>
                    <a:spcPct val="0"/>
                  </a:spcBef>
                  <a:spcAft>
                    <a:spcPct val="0"/>
                  </a:spcAft>
                  <a:buNone/>
                </a:pPr>
                <a:r>
                  <a:rPr lang="fi-FI" altLang="en-US" sz="1400" dirty="0">
                    <a:solidFill>
                      <a:schemeClr val="tx2"/>
                    </a:solidFill>
                    <a:effectLst/>
                    <a:latin typeface="Rockwell" panose="02060603020205020403" pitchFamily="18" charset="0"/>
                  </a:rPr>
                  <a:t>Fluting</a:t>
                </a:r>
                <a:r>
                  <a:rPr lang="fi-FI" altLang="en-US" sz="1400" dirty="0">
                    <a:solidFill>
                      <a:schemeClr val="tx2"/>
                    </a:solidFill>
                    <a:latin typeface="Rockwell" panose="02060603020205020403" pitchFamily="18" charset="0"/>
                  </a:rPr>
                  <a:t>-</a:t>
                </a:r>
                <a:r>
                  <a:rPr lang="fi-FI" altLang="en-US" sz="1400" dirty="0">
                    <a:solidFill>
                      <a:schemeClr val="tx2"/>
                    </a:solidFill>
                    <a:effectLst/>
                    <a:latin typeface="Rockwell" panose="02060603020205020403" pitchFamily="18" charset="0"/>
                  </a:rPr>
                  <a:t>tehdas</a:t>
                </a:r>
                <a:endParaRPr lang="fi-FI" altLang="en-US" sz="800" dirty="0">
                  <a:solidFill>
                    <a:schemeClr val="tx2"/>
                  </a:solidFill>
                  <a:effectLst/>
                  <a:latin typeface="Rockwell" panose="02060603020205020403" pitchFamily="18" charset="0"/>
                </a:endParaRPr>
              </a:p>
              <a:p>
                <a:pPr marL="0" indent="0" algn="ctr">
                  <a:spcBef>
                    <a:spcPct val="0"/>
                  </a:spcBef>
                  <a:spcAft>
                    <a:spcPct val="0"/>
                  </a:spcAft>
                  <a:buNone/>
                </a:pPr>
                <a:r>
                  <a:rPr lang="fi-FI" sz="1400" b="1" dirty="0">
                    <a:solidFill>
                      <a:schemeClr val="tx2"/>
                    </a:solidFill>
                    <a:latin typeface="Rockwell" panose="02060603020205020403" pitchFamily="18" charset="0"/>
                  </a:rPr>
                  <a:t>&gt;90 %</a:t>
                </a:r>
              </a:p>
            </p:txBody>
          </p:sp>
          <p:sp>
            <p:nvSpPr>
              <p:cNvPr id="324" name="TextBox 323">
                <a:extLst>
                  <a:ext uri="{FF2B5EF4-FFF2-40B4-BE49-F238E27FC236}">
                    <a16:creationId xmlns:a16="http://schemas.microsoft.com/office/drawing/2014/main" id="{BE09FEDE-BC92-4B28-9A09-A45D96D5BCD6}"/>
                  </a:ext>
                </a:extLst>
              </p:cNvPr>
              <p:cNvSpPr txBox="1">
                <a:spLocks/>
              </p:cNvSpPr>
              <p:nvPr/>
            </p:nvSpPr>
            <p:spPr>
              <a:xfrm>
                <a:off x="2991710" y="1146753"/>
                <a:ext cx="1224136" cy="215445"/>
              </a:xfrm>
              <a:prstGeom prst="rect">
                <a:avLst/>
              </a:prstGeom>
              <a:noFill/>
            </p:spPr>
            <p:txBody>
              <a:bodyPr wrap="square">
                <a:spAutoFit/>
              </a:bodyPr>
              <a:lstStyle/>
              <a:p>
                <a:pPr algn="ctr"/>
                <a:r>
                  <a:rPr lang="fi-FI" altLang="en-US" sz="800" b="1" dirty="0">
                    <a:solidFill>
                      <a:schemeClr val="tx2"/>
                    </a:solidFill>
                    <a:latin typeface="Rockwell" panose="02060603020205020403" pitchFamily="18" charset="0"/>
                  </a:rPr>
                  <a:t>(Vuosi 2018)</a:t>
                </a:r>
                <a:endParaRPr lang="fi-FI" sz="800" dirty="0">
                  <a:solidFill>
                    <a:schemeClr val="tx2"/>
                  </a:solidFill>
                </a:endParaRPr>
              </a:p>
            </p:txBody>
          </p:sp>
        </p:grpSp>
        <p:grpSp>
          <p:nvGrpSpPr>
            <p:cNvPr id="328" name="Group 327">
              <a:extLst>
                <a:ext uri="{FF2B5EF4-FFF2-40B4-BE49-F238E27FC236}">
                  <a16:creationId xmlns:a16="http://schemas.microsoft.com/office/drawing/2014/main" id="{A2790F5F-C6A2-4BC6-B4B4-4FA1212FA807}"/>
                </a:ext>
              </a:extLst>
            </p:cNvPr>
            <p:cNvGrpSpPr/>
            <p:nvPr/>
          </p:nvGrpSpPr>
          <p:grpSpPr>
            <a:xfrm rot="18254009">
              <a:off x="1606912" y="3468321"/>
              <a:ext cx="1335208" cy="925039"/>
              <a:chOff x="3517958" y="3427696"/>
              <a:chExt cx="1720249" cy="1055345"/>
            </a:xfrm>
            <a:solidFill>
              <a:srgbClr val="FFFF99"/>
            </a:solidFill>
          </p:grpSpPr>
          <p:sp>
            <p:nvSpPr>
              <p:cNvPr id="320" name="Rectangle: Rounded Corners 319">
                <a:extLst>
                  <a:ext uri="{FF2B5EF4-FFF2-40B4-BE49-F238E27FC236}">
                    <a16:creationId xmlns:a16="http://schemas.microsoft.com/office/drawing/2014/main" id="{F2D9CCC3-B802-40AB-97A8-D3F7A2D9723A}"/>
                  </a:ext>
                </a:extLst>
              </p:cNvPr>
              <p:cNvSpPr/>
              <p:nvPr/>
            </p:nvSpPr>
            <p:spPr>
              <a:xfrm rot="2626039">
                <a:off x="3517958" y="3427696"/>
                <a:ext cx="1720249" cy="365001"/>
              </a:xfrm>
              <a:prstGeom prst="roundRect">
                <a:avLst/>
              </a:prstGeom>
              <a:grpFill/>
              <a:ln w="1905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r>
                  <a:rPr lang="fi-FI" sz="800" b="1" dirty="0">
                    <a:solidFill>
                      <a:schemeClr val="tx2"/>
                    </a:solidFill>
                    <a:latin typeface="Rockwell" panose="02060603020205020403" pitchFamily="18" charset="0"/>
                  </a:rPr>
                  <a:t>Kaukolämpötuotanto</a:t>
                </a:r>
                <a:endParaRPr lang="fi-FI" sz="600" b="1" dirty="0">
                  <a:solidFill>
                    <a:schemeClr val="tx2"/>
                  </a:solidFill>
                  <a:latin typeface="Rockwell" panose="02060603020205020403" pitchFamily="18" charset="0"/>
                </a:endParaRPr>
              </a:p>
            </p:txBody>
          </p:sp>
          <p:sp>
            <p:nvSpPr>
              <p:cNvPr id="327" name="Isosceles Triangle 326">
                <a:extLst>
                  <a:ext uri="{FF2B5EF4-FFF2-40B4-BE49-F238E27FC236}">
                    <a16:creationId xmlns:a16="http://schemas.microsoft.com/office/drawing/2014/main" id="{327F7B64-5AD0-449F-94BC-66C08F494A2A}"/>
                  </a:ext>
                </a:extLst>
              </p:cNvPr>
              <p:cNvSpPr/>
              <p:nvPr/>
            </p:nvSpPr>
            <p:spPr>
              <a:xfrm rot="13282149">
                <a:off x="3807843" y="3623169"/>
                <a:ext cx="192147" cy="859872"/>
              </a:xfrm>
              <a:prstGeom prst="triangle">
                <a:avLst/>
              </a:prstGeom>
              <a:grp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p>
            </p:txBody>
          </p:sp>
        </p:grpSp>
      </p:grpSp>
      <p:sp>
        <p:nvSpPr>
          <p:cNvPr id="44" name="TextBox 43">
            <a:extLst>
              <a:ext uri="{FF2B5EF4-FFF2-40B4-BE49-F238E27FC236}">
                <a16:creationId xmlns:a16="http://schemas.microsoft.com/office/drawing/2014/main" id="{055D53B1-8BDE-4DBB-A5A3-2F89BFEE9182}"/>
              </a:ext>
            </a:extLst>
          </p:cNvPr>
          <p:cNvSpPr txBox="1"/>
          <p:nvPr/>
        </p:nvSpPr>
        <p:spPr>
          <a:xfrm>
            <a:off x="272912" y="98663"/>
            <a:ext cx="4237324" cy="584775"/>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energia-asioiden tunnuslukuja &amp; energiasanastoa viestintään</a:t>
            </a:r>
            <a:endParaRPr lang="fi-FI" sz="1600" dirty="0"/>
          </a:p>
        </p:txBody>
      </p:sp>
      <p:grpSp>
        <p:nvGrpSpPr>
          <p:cNvPr id="37" name="Group 36">
            <a:extLst>
              <a:ext uri="{FF2B5EF4-FFF2-40B4-BE49-F238E27FC236}">
                <a16:creationId xmlns:a16="http://schemas.microsoft.com/office/drawing/2014/main" id="{71443393-4033-4ABD-B113-ED15E2092AE0}"/>
              </a:ext>
            </a:extLst>
          </p:cNvPr>
          <p:cNvGrpSpPr/>
          <p:nvPr/>
        </p:nvGrpSpPr>
        <p:grpSpPr>
          <a:xfrm>
            <a:off x="11534530" y="88837"/>
            <a:ext cx="320522" cy="414442"/>
            <a:chOff x="8457418" y="107577"/>
            <a:chExt cx="320522" cy="414442"/>
          </a:xfrm>
        </p:grpSpPr>
        <p:sp>
          <p:nvSpPr>
            <p:cNvPr id="38" name="Rectangle: Rounded Corners 37">
              <a:extLst>
                <a:ext uri="{FF2B5EF4-FFF2-40B4-BE49-F238E27FC236}">
                  <a16:creationId xmlns:a16="http://schemas.microsoft.com/office/drawing/2014/main" id="{DBBE777F-D7DB-4050-A678-8028896C95A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9" name="Graphic 38" descr="Back with solid fill">
              <a:hlinkClick r:id="rId5" action="ppaction://hlinksldjump"/>
              <a:extLst>
                <a:ext uri="{FF2B5EF4-FFF2-40B4-BE49-F238E27FC236}">
                  <a16:creationId xmlns:a16="http://schemas.microsoft.com/office/drawing/2014/main" id="{6EE76DA5-CA24-4D32-9629-5ED8A9168AF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21" name="Group 20">
            <a:extLst>
              <a:ext uri="{FF2B5EF4-FFF2-40B4-BE49-F238E27FC236}">
                <a16:creationId xmlns:a16="http://schemas.microsoft.com/office/drawing/2014/main" id="{8E4B24BD-72BF-0D57-BA77-74098DC0A4F8}"/>
              </a:ext>
            </a:extLst>
          </p:cNvPr>
          <p:cNvGrpSpPr>
            <a:grpSpLocks noGrp="1" noUngrp="1" noRot="1" noMove="1" noResize="1"/>
          </p:cNvGrpSpPr>
          <p:nvPr/>
        </p:nvGrpSpPr>
        <p:grpSpPr>
          <a:xfrm>
            <a:off x="5222635" y="2063355"/>
            <a:ext cx="6637670" cy="4639411"/>
            <a:chOff x="5222635" y="2063355"/>
            <a:chExt cx="6637670" cy="4639411"/>
          </a:xfrm>
        </p:grpSpPr>
        <p:grpSp>
          <p:nvGrpSpPr>
            <p:cNvPr id="9" name="Group 8">
              <a:extLst>
                <a:ext uri="{FF2B5EF4-FFF2-40B4-BE49-F238E27FC236}">
                  <a16:creationId xmlns:a16="http://schemas.microsoft.com/office/drawing/2014/main" id="{988F1DA5-529F-FD17-CB6A-5DF7F78B886E}"/>
                </a:ext>
              </a:extLst>
            </p:cNvPr>
            <p:cNvGrpSpPr>
              <a:grpSpLocks noGrp="1" noUngrp="1" noRot="1" noMove="1" noResize="1"/>
            </p:cNvGrpSpPr>
            <p:nvPr/>
          </p:nvGrpSpPr>
          <p:grpSpPr>
            <a:xfrm>
              <a:off x="5222635" y="2063355"/>
              <a:ext cx="6637670" cy="4639411"/>
              <a:chOff x="5235017" y="2068278"/>
              <a:chExt cx="6637670" cy="4639411"/>
            </a:xfrm>
          </p:grpSpPr>
          <p:sp>
            <p:nvSpPr>
              <p:cNvPr id="42" name="Rectangle 41">
                <a:extLst>
                  <a:ext uri="{FF2B5EF4-FFF2-40B4-BE49-F238E27FC236}">
                    <a16:creationId xmlns:a16="http://schemas.microsoft.com/office/drawing/2014/main" id="{58FCF180-F3A3-3BCE-D066-AE3AC3F20F88}"/>
                  </a:ext>
                </a:extLst>
              </p:cNvPr>
              <p:cNvSpPr>
                <a:spLocks noGrp="1" noRot="1" noMove="1" noResize="1" noEditPoints="1" noAdjustHandles="1" noChangeArrowheads="1" noChangeShapeType="1"/>
              </p:cNvSpPr>
              <p:nvPr/>
            </p:nvSpPr>
            <p:spPr>
              <a:xfrm>
                <a:off x="5235017" y="2068278"/>
                <a:ext cx="6637670" cy="4639411"/>
              </a:xfrm>
              <a:prstGeom prst="rect">
                <a:avLst/>
              </a:prstGeom>
              <a:gradFill flip="none" rotWithShape="1">
                <a:gsLst>
                  <a:gs pos="0">
                    <a:srgbClr val="92D050">
                      <a:tint val="66000"/>
                      <a:satMod val="160000"/>
                    </a:srgbClr>
                  </a:gs>
                  <a:gs pos="50000">
                    <a:srgbClr val="92D050">
                      <a:tint val="44500"/>
                      <a:satMod val="160000"/>
                    </a:srgbClr>
                  </a:gs>
                  <a:gs pos="100000">
                    <a:srgbClr val="92D050">
                      <a:tint val="23500"/>
                      <a:satMod val="160000"/>
                    </a:srgbClr>
                  </a:gs>
                </a:gsLst>
                <a:lin ang="189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fi-FI" sz="1000" dirty="0">
                  <a:latin typeface="Rockwell" panose="02060603020205020403" pitchFamily="18" charset="0"/>
                </a:endParaRPr>
              </a:p>
            </p:txBody>
          </p:sp>
          <p:grpSp>
            <p:nvGrpSpPr>
              <p:cNvPr id="8" name="Group 7">
                <a:extLst>
                  <a:ext uri="{FF2B5EF4-FFF2-40B4-BE49-F238E27FC236}">
                    <a16:creationId xmlns:a16="http://schemas.microsoft.com/office/drawing/2014/main" id="{66F1708E-C54A-E757-2AD1-BE39DAA7877A}"/>
                  </a:ext>
                </a:extLst>
              </p:cNvPr>
              <p:cNvGrpSpPr>
                <a:grpSpLocks noGrp="1" noUngrp="1" noRot="1" noMove="1" noResize="1"/>
              </p:cNvGrpSpPr>
              <p:nvPr/>
            </p:nvGrpSpPr>
            <p:grpSpPr>
              <a:xfrm>
                <a:off x="5447493" y="2290979"/>
                <a:ext cx="6182948" cy="4248472"/>
                <a:chOff x="4663992" y="2410928"/>
                <a:chExt cx="6182948" cy="4248472"/>
              </a:xfrm>
            </p:grpSpPr>
            <p:sp>
              <p:nvSpPr>
                <p:cNvPr id="2" name="Rectangle 1">
                  <a:extLst>
                    <a:ext uri="{FF2B5EF4-FFF2-40B4-BE49-F238E27FC236}">
                      <a16:creationId xmlns:a16="http://schemas.microsoft.com/office/drawing/2014/main" id="{FF5C2554-F07E-CEB4-85B0-FE74B7430491}"/>
                    </a:ext>
                  </a:extLst>
                </p:cNvPr>
                <p:cNvSpPr>
                  <a:spLocks noGrp="1" noRot="1" noMove="1" noResize="1" noEditPoints="1" noAdjustHandles="1" noChangeArrowheads="1" noChangeShapeType="1"/>
                </p:cNvSpPr>
                <p:nvPr/>
              </p:nvSpPr>
              <p:spPr>
                <a:xfrm>
                  <a:off x="4663992" y="2410928"/>
                  <a:ext cx="6182948" cy="424847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fi-FI" sz="1000" dirty="0">
                    <a:latin typeface="Rockwell" panose="02060603020205020403" pitchFamily="18" charset="0"/>
                  </a:endParaRPr>
                </a:p>
              </p:txBody>
            </p:sp>
            <p:sp>
              <p:nvSpPr>
                <p:cNvPr id="41" name="TextBox 40">
                  <a:extLst>
                    <a:ext uri="{FF2B5EF4-FFF2-40B4-BE49-F238E27FC236}">
                      <a16:creationId xmlns:a16="http://schemas.microsoft.com/office/drawing/2014/main" id="{F98EDF49-4D4B-BA19-DF34-BAF1C4C7E7A4}"/>
                    </a:ext>
                  </a:extLst>
                </p:cNvPr>
                <p:cNvSpPr txBox="1">
                  <a:spLocks noGrp="1" noRot="1" noMove="1" noResize="1" noEditPoints="1" noAdjustHandles="1" noChangeArrowheads="1" noChangeShapeType="1"/>
                </p:cNvSpPr>
                <p:nvPr/>
              </p:nvSpPr>
              <p:spPr>
                <a:xfrm>
                  <a:off x="4834640" y="2613683"/>
                  <a:ext cx="5947775" cy="393954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J</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joule = yhden joulen energialla voi nostaa esimerkiksi omenan (n. 102 g) metrin korkeuteen maan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painovoimakentässä (putoamiskiihtyvyys = 9,81 m/s</a:t>
                  </a:r>
                  <a:r>
                    <a:rPr kumimoji="0" lang="fi-FI" sz="1000" b="0" i="0" u="none" strike="noStrike" kern="1200" cap="none" spc="0" normalizeH="0" baseline="30000" noProof="0" dirty="0">
                      <a:ln>
                        <a:noFill/>
                      </a:ln>
                      <a:solidFill>
                        <a:srgbClr val="3E4044"/>
                      </a:solidFill>
                      <a:effectLst/>
                      <a:uLnTx/>
                      <a:uFillTx/>
                      <a:latin typeface="Rockwell" panose="02060603020205020403" pitchFamily="18" charset="0"/>
                      <a:ea typeface="+mn-ea"/>
                      <a:cs typeface="+mn-cs"/>
                    </a:rPr>
                    <a:t>2</a:t>
                  </a: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3 600 000 J = 1 kWh</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kWh</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kilowattitunti = jääkaapin sähkönkulutus vuorokaudessa</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MWh</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megawattitunti = 1 000 kWh = pienen sähkökiukaan vuosikulutus, käyttö 3h/viikko</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GWh</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gigawattitunti = 1 000 MWh = 50 sähkölämmitteisen omakotitalon vuosikulutus</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TWh</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terawattitunti = 1 000 GWh = kotitalouksien vuotuinen sähkönkulutus Helsingissä</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toe</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ekvivalenttinen öljytonni = raakaöljytonnin sisältämä energiamäärä = 11,63 MWh</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ktoe</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1 000 toe = 11,63 GWh</a:t>
                  </a: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b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br>
                  <a:r>
                    <a:rPr kumimoji="0" lang="fi-FI" sz="100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Mtoe</a:t>
                  </a:r>
                  <a:br>
                    <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rPr>
                  </a:br>
                  <a:r>
                    <a:rPr kumimoji="0" lang="fi-FI" sz="10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1 000 ktoe = 11,63 TWh</a:t>
                  </a:r>
                  <a:endParaRPr kumimoji="0" lang="fi-FI" sz="1000" b="0" i="0" u="none" strike="noStrike" kern="1200" cap="none" spc="0" normalizeH="0" baseline="0" noProof="0" dirty="0">
                    <a:ln>
                      <a:noFill/>
                    </a:ln>
                    <a:solidFill>
                      <a:prstClr val="white"/>
                    </a:solidFill>
                    <a:effectLst/>
                    <a:uLnTx/>
                    <a:uFillTx/>
                    <a:latin typeface="Rockwell" panose="02060603020205020403" pitchFamily="18" charset="0"/>
                    <a:ea typeface="+mn-ea"/>
                    <a:cs typeface="+mn-cs"/>
                  </a:endParaRPr>
                </a:p>
              </p:txBody>
            </p:sp>
          </p:grpSp>
        </p:grpSp>
        <p:sp>
          <p:nvSpPr>
            <p:cNvPr id="36" name="TextBox 35">
              <a:extLst>
                <a:ext uri="{FF2B5EF4-FFF2-40B4-BE49-F238E27FC236}">
                  <a16:creationId xmlns:a16="http://schemas.microsoft.com/office/drawing/2014/main" id="{879944BE-D3D8-D6C9-ED89-2C4C77F70A7C}"/>
                </a:ext>
              </a:extLst>
            </p:cNvPr>
            <p:cNvSpPr txBox="1">
              <a:spLocks noGrp="1" noRot="1" noMove="1" noResize="1" noEditPoints="1" noAdjustHandles="1" noChangeArrowheads="1" noChangeShapeType="1"/>
            </p:cNvSpPr>
            <p:nvPr/>
          </p:nvSpPr>
          <p:spPr>
            <a:xfrm>
              <a:off x="9929613" y="6071701"/>
              <a:ext cx="1656184" cy="440769"/>
            </a:xfrm>
            <a:prstGeom prst="snip2DiagRect">
              <a:avLst/>
            </a:prstGeom>
            <a:gradFill flip="none" rotWithShape="1">
              <a:gsLst>
                <a:gs pos="0">
                  <a:srgbClr val="FFC000">
                    <a:tint val="66000"/>
                    <a:satMod val="160000"/>
                  </a:srgbClr>
                </a:gs>
                <a:gs pos="50000">
                  <a:srgbClr val="FFC000">
                    <a:tint val="44500"/>
                    <a:satMod val="160000"/>
                  </a:srgbClr>
                </a:gs>
                <a:gs pos="100000">
                  <a:srgbClr val="FFC000">
                    <a:tint val="23500"/>
                    <a:satMod val="160000"/>
                  </a:srgbClr>
                </a:gs>
              </a:gsLst>
              <a:lin ang="18900000" scaled="1"/>
              <a:tileRect/>
            </a:gradFill>
            <a:ln>
              <a:solidFill>
                <a:schemeClr val="tx2"/>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b="1" i="0" u="none" strike="noStrike" kern="1200" cap="none" spc="0" normalizeH="0" baseline="0" noProof="0" dirty="0">
                  <a:ln>
                    <a:noFill/>
                  </a:ln>
                  <a:solidFill>
                    <a:srgbClr val="3E4044"/>
                  </a:solidFill>
                  <a:effectLst/>
                  <a:uLnTx/>
                  <a:uFillTx/>
                  <a:latin typeface="Rockwell Condensed" panose="02060603050405020104" pitchFamily="18" charset="0"/>
                  <a:ea typeface="+mn-ea"/>
                  <a:cs typeface="+mn-cs"/>
                </a:rPr>
                <a:t>Energiayksiköt</a:t>
              </a:r>
            </a:p>
          </p:txBody>
        </p:sp>
      </p:grpSp>
      <p:grpSp>
        <p:nvGrpSpPr>
          <p:cNvPr id="20" name="Group 19">
            <a:extLst>
              <a:ext uri="{FF2B5EF4-FFF2-40B4-BE49-F238E27FC236}">
                <a16:creationId xmlns:a16="http://schemas.microsoft.com/office/drawing/2014/main" id="{9CD504AA-94FE-D392-4BDA-B3B066B8FD1C}"/>
              </a:ext>
            </a:extLst>
          </p:cNvPr>
          <p:cNvGrpSpPr>
            <a:grpSpLocks noGrp="1" noUngrp="1" noRot="1" noMove="1" noResize="1"/>
          </p:cNvGrpSpPr>
          <p:nvPr/>
        </p:nvGrpSpPr>
        <p:grpSpPr>
          <a:xfrm>
            <a:off x="5222635" y="545982"/>
            <a:ext cx="4975019" cy="1418293"/>
            <a:chOff x="5222635" y="545982"/>
            <a:chExt cx="4975019" cy="1418293"/>
          </a:xfrm>
        </p:grpSpPr>
        <p:grpSp>
          <p:nvGrpSpPr>
            <p:cNvPr id="14" name="Group 13">
              <a:extLst>
                <a:ext uri="{FF2B5EF4-FFF2-40B4-BE49-F238E27FC236}">
                  <a16:creationId xmlns:a16="http://schemas.microsoft.com/office/drawing/2014/main" id="{8CCB8B82-564C-B003-431B-E188C2F7BE46}"/>
                </a:ext>
              </a:extLst>
            </p:cNvPr>
            <p:cNvGrpSpPr>
              <a:grpSpLocks noGrp="1" noUngrp="1" noRot="1" noMove="1" noResize="1"/>
            </p:cNvGrpSpPr>
            <p:nvPr/>
          </p:nvGrpSpPr>
          <p:grpSpPr>
            <a:xfrm>
              <a:off x="5222635" y="545982"/>
              <a:ext cx="4975019" cy="1418293"/>
              <a:chOff x="5222634" y="476824"/>
              <a:chExt cx="4975019" cy="1418293"/>
            </a:xfrm>
          </p:grpSpPr>
          <p:sp>
            <p:nvSpPr>
              <p:cNvPr id="52" name="Rectangle 51">
                <a:extLst>
                  <a:ext uri="{FF2B5EF4-FFF2-40B4-BE49-F238E27FC236}">
                    <a16:creationId xmlns:a16="http://schemas.microsoft.com/office/drawing/2014/main" id="{59BBF829-CE3F-CE15-5739-85775C2C4BE2}"/>
                  </a:ext>
                </a:extLst>
              </p:cNvPr>
              <p:cNvSpPr>
                <a:spLocks noGrp="1" noRot="1" noMove="1" noResize="1" noEditPoints="1" noAdjustHandles="1" noChangeArrowheads="1" noChangeShapeType="1"/>
              </p:cNvSpPr>
              <p:nvPr/>
            </p:nvSpPr>
            <p:spPr>
              <a:xfrm>
                <a:off x="5222634" y="476824"/>
                <a:ext cx="4975019" cy="1418293"/>
              </a:xfrm>
              <a:prstGeom prst="rect">
                <a:avLst/>
              </a:prstGeom>
              <a:gradFill flip="none" rotWithShape="1">
                <a:gsLst>
                  <a:gs pos="0">
                    <a:srgbClr val="92D050">
                      <a:tint val="66000"/>
                      <a:satMod val="160000"/>
                    </a:srgbClr>
                  </a:gs>
                  <a:gs pos="50000">
                    <a:srgbClr val="92D050">
                      <a:tint val="44500"/>
                      <a:satMod val="160000"/>
                    </a:srgbClr>
                  </a:gs>
                  <a:gs pos="100000">
                    <a:srgbClr val="92D050">
                      <a:tint val="23500"/>
                      <a:satMod val="160000"/>
                    </a:srgbClr>
                  </a:gs>
                </a:gsLst>
                <a:lin ang="189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fi-FI" sz="1000" dirty="0">
                  <a:latin typeface="Rockwell" panose="02060603020205020403" pitchFamily="18" charset="0"/>
                </a:endParaRPr>
              </a:p>
            </p:txBody>
          </p:sp>
          <p:grpSp>
            <p:nvGrpSpPr>
              <p:cNvPr id="13" name="Group 12">
                <a:extLst>
                  <a:ext uri="{FF2B5EF4-FFF2-40B4-BE49-F238E27FC236}">
                    <a16:creationId xmlns:a16="http://schemas.microsoft.com/office/drawing/2014/main" id="{11567C30-DEDD-72D3-3038-243EA0E39E7D}"/>
                  </a:ext>
                </a:extLst>
              </p:cNvPr>
              <p:cNvGrpSpPr>
                <a:grpSpLocks noGrp="1" noUngrp="1" noRot="1" noMove="1" noResize="1"/>
              </p:cNvGrpSpPr>
              <p:nvPr/>
            </p:nvGrpSpPr>
            <p:grpSpPr>
              <a:xfrm>
                <a:off x="5372896" y="620688"/>
                <a:ext cx="4666428" cy="1152128"/>
                <a:chOff x="5372896" y="620688"/>
                <a:chExt cx="4666428" cy="1152128"/>
              </a:xfrm>
            </p:grpSpPr>
            <p:sp>
              <p:nvSpPr>
                <p:cNvPr id="50" name="Rectangle 49">
                  <a:extLst>
                    <a:ext uri="{FF2B5EF4-FFF2-40B4-BE49-F238E27FC236}">
                      <a16:creationId xmlns:a16="http://schemas.microsoft.com/office/drawing/2014/main" id="{0385159A-6B66-2CD7-EDB9-48E7D87017DE}"/>
                    </a:ext>
                  </a:extLst>
                </p:cNvPr>
                <p:cNvSpPr>
                  <a:spLocks noGrp="1" noRot="1" noMove="1" noResize="1" noEditPoints="1" noAdjustHandles="1" noChangeArrowheads="1" noChangeShapeType="1"/>
                </p:cNvSpPr>
                <p:nvPr/>
              </p:nvSpPr>
              <p:spPr>
                <a:xfrm>
                  <a:off x="5372896" y="620688"/>
                  <a:ext cx="4666428" cy="115212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l"/>
                  <a:endParaRPr lang="fi-FI" sz="1000" dirty="0">
                    <a:latin typeface="Rockwell" panose="02060603020205020403" pitchFamily="18" charset="0"/>
                  </a:endParaRPr>
                </a:p>
              </p:txBody>
            </p:sp>
            <p:sp>
              <p:nvSpPr>
                <p:cNvPr id="45" name="TextBox 44">
                  <a:extLst>
                    <a:ext uri="{FF2B5EF4-FFF2-40B4-BE49-F238E27FC236}">
                      <a16:creationId xmlns:a16="http://schemas.microsoft.com/office/drawing/2014/main" id="{5EAFCCBD-1589-ECFD-FA8B-8E08762B5258}"/>
                    </a:ext>
                  </a:extLst>
                </p:cNvPr>
                <p:cNvSpPr txBox="1">
                  <a:spLocks noGrp="1" noRot="1" noMove="1" noResize="1" noEditPoints="1" noAdjustHandles="1" noChangeArrowheads="1" noChangeShapeType="1"/>
                </p:cNvSpPr>
                <p:nvPr/>
              </p:nvSpPr>
              <p:spPr>
                <a:xfrm>
                  <a:off x="5429377" y="668090"/>
                  <a:ext cx="4553467" cy="1015663"/>
                </a:xfrm>
                <a:prstGeom prst="rect">
                  <a:avLst/>
                </a:prstGeom>
                <a:noFill/>
              </p:spPr>
              <p:txBody>
                <a:bodyPr wrap="square">
                  <a:spAutoFit/>
                </a:bodyPr>
                <a:lstStyle/>
                <a:p>
                  <a:r>
                    <a:rPr lang="fi-FI" sz="1000" b="1" i="0" dirty="0">
                      <a:solidFill>
                        <a:srgbClr val="3E4044"/>
                      </a:solidFill>
                      <a:effectLst/>
                      <a:latin typeface="Rockwell" panose="02060603020205020403" pitchFamily="18" charset="0"/>
                    </a:rPr>
                    <a:t>1 kW</a:t>
                  </a:r>
                  <a:br>
                    <a:rPr lang="fi-FI" sz="1000" dirty="0">
                      <a:latin typeface="Rockwell" panose="02060603020205020403" pitchFamily="18" charset="0"/>
                    </a:rPr>
                  </a:br>
                  <a:r>
                    <a:rPr lang="fi-FI" sz="1000" b="0" i="0" dirty="0">
                      <a:solidFill>
                        <a:srgbClr val="3E4044"/>
                      </a:solidFill>
                      <a:effectLst/>
                      <a:latin typeface="Rockwell" panose="02060603020205020403" pitchFamily="18" charset="0"/>
                    </a:rPr>
                    <a:t>kilowatti = tyypillisen mikroaaltouunin teho</a:t>
                  </a:r>
                  <a:br>
                    <a:rPr lang="fi-FI" sz="1000" b="1" i="0" dirty="0">
                      <a:solidFill>
                        <a:srgbClr val="3E4044"/>
                      </a:solidFill>
                      <a:effectLst/>
                      <a:latin typeface="Rockwell" panose="02060603020205020403" pitchFamily="18" charset="0"/>
                    </a:rPr>
                  </a:br>
                  <a:br>
                    <a:rPr lang="fi-FI" sz="1000" b="1" i="0" dirty="0">
                      <a:solidFill>
                        <a:srgbClr val="3E4044"/>
                      </a:solidFill>
                      <a:effectLst/>
                      <a:latin typeface="Rockwell" panose="02060603020205020403" pitchFamily="18" charset="0"/>
                    </a:rPr>
                  </a:br>
                  <a:r>
                    <a:rPr lang="fi-FI" sz="1000" b="1" i="0" dirty="0">
                      <a:solidFill>
                        <a:srgbClr val="3E4044"/>
                      </a:solidFill>
                      <a:effectLst/>
                      <a:latin typeface="Rockwell" panose="02060603020205020403" pitchFamily="18" charset="0"/>
                    </a:rPr>
                    <a:t>1 MW</a:t>
                  </a:r>
                  <a:br>
                    <a:rPr lang="fi-FI" sz="1000" dirty="0">
                      <a:latin typeface="Rockwell" panose="02060603020205020403" pitchFamily="18" charset="0"/>
                    </a:rPr>
                  </a:br>
                  <a:r>
                    <a:rPr lang="fi-FI" sz="1000" b="0" i="0" dirty="0">
                      <a:solidFill>
                        <a:srgbClr val="3E4044"/>
                      </a:solidFill>
                      <a:effectLst/>
                      <a:latin typeface="Rockwell" panose="02060603020205020403" pitchFamily="18" charset="0"/>
                    </a:rPr>
                    <a:t>megawatti = 1 000 kW = keskikokoisen tuulivoimalan</a:t>
                  </a:r>
                </a:p>
                <a:p>
                  <a:r>
                    <a:rPr lang="fi-FI" sz="1000" b="0" i="0" dirty="0">
                      <a:solidFill>
                        <a:srgbClr val="3E4044"/>
                      </a:solidFill>
                      <a:effectLst/>
                      <a:latin typeface="Rockwell" panose="02060603020205020403" pitchFamily="18" charset="0"/>
                    </a:rPr>
                    <a:t>huipputeho, suurten tuulivoimaloiden teho on puolestaan noin 3-3,5 MW</a:t>
                  </a:r>
                  <a:endParaRPr lang="fi-FI" sz="1000" dirty="0">
                    <a:latin typeface="Rockwell" panose="02060603020205020403" pitchFamily="18" charset="0"/>
                  </a:endParaRPr>
                </a:p>
              </p:txBody>
            </p:sp>
          </p:grpSp>
        </p:grpSp>
        <p:sp>
          <p:nvSpPr>
            <p:cNvPr id="49" name="TextBox 48">
              <a:extLst>
                <a:ext uri="{FF2B5EF4-FFF2-40B4-BE49-F238E27FC236}">
                  <a16:creationId xmlns:a16="http://schemas.microsoft.com/office/drawing/2014/main" id="{CA11FAB2-42AE-68BF-0AC7-89279E8B92CB}"/>
                </a:ext>
              </a:extLst>
            </p:cNvPr>
            <p:cNvSpPr txBox="1">
              <a:spLocks noGrp="1" noRot="1" noMove="1" noResize="1" noEditPoints="1" noAdjustHandles="1" noChangeArrowheads="1" noChangeShapeType="1"/>
            </p:cNvSpPr>
            <p:nvPr/>
          </p:nvSpPr>
          <p:spPr>
            <a:xfrm>
              <a:off x="8924159" y="707744"/>
              <a:ext cx="1115166" cy="382191"/>
            </a:xfrm>
            <a:prstGeom prst="flowChartManualInput">
              <a:avLst/>
            </a:prstGeom>
            <a:solidFill>
              <a:schemeClr val="tx1">
                <a:lumMod val="10000"/>
                <a:lumOff val="90000"/>
              </a:schemeClr>
            </a:solidFill>
            <a:ln>
              <a:solidFill>
                <a:schemeClr val="tx2"/>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400" b="1" dirty="0">
                  <a:solidFill>
                    <a:schemeClr val="tx2"/>
                  </a:solidFill>
                  <a:latin typeface="Rockwell Condensed" panose="02060603050405020104" pitchFamily="18" charset="0"/>
                </a:rPr>
                <a:t>Tehoyksiköt</a:t>
              </a:r>
              <a:endParaRPr kumimoji="0" lang="fi-FI" sz="800" b="1" i="0" u="none" strike="noStrike" kern="1200" cap="none" spc="0" normalizeH="0" baseline="0" noProof="0" dirty="0">
                <a:ln>
                  <a:noFill/>
                </a:ln>
                <a:solidFill>
                  <a:schemeClr val="tx2"/>
                </a:solidFill>
                <a:effectLst/>
                <a:uLnTx/>
                <a:uFillTx/>
                <a:latin typeface="Rockwell" panose="02060603020205020403" pitchFamily="18" charset="0"/>
                <a:ea typeface="+mn-ea"/>
                <a:cs typeface="+mn-cs"/>
              </a:endParaRPr>
            </a:p>
          </p:txBody>
        </p:sp>
      </p:grpSp>
      <p:sp>
        <p:nvSpPr>
          <p:cNvPr id="15" name="Arrow: Left-Right-Up 14">
            <a:extLst>
              <a:ext uri="{FF2B5EF4-FFF2-40B4-BE49-F238E27FC236}">
                <a16:creationId xmlns:a16="http://schemas.microsoft.com/office/drawing/2014/main" id="{050370EE-8DB9-B31F-BD36-76D5434C532B}"/>
              </a:ext>
            </a:extLst>
          </p:cNvPr>
          <p:cNvSpPr>
            <a:spLocks noGrp="1" noRot="1" noMove="1" noResize="1" noEditPoints="1" noAdjustHandles="1" noChangeArrowheads="1" noChangeShapeType="1"/>
          </p:cNvSpPr>
          <p:nvPr/>
        </p:nvSpPr>
        <p:spPr>
          <a:xfrm rot="10800000">
            <a:off x="10347916" y="1347733"/>
            <a:ext cx="864096" cy="561016"/>
          </a:xfrm>
          <a:prstGeom prst="leftRightUpArrow">
            <a:avLst/>
          </a:prstGeom>
          <a:solidFill>
            <a:schemeClr val="bg1"/>
          </a:solidFill>
          <a:ln>
            <a:solidFill>
              <a:schemeClr val="tx2"/>
            </a:solidFill>
          </a:ln>
          <a:scene3d>
            <a:camera prst="orthographicFront"/>
            <a:lightRig rig="threePt" dir="t"/>
          </a:scene3d>
          <a:sp3d>
            <a:bevelT w="101600" prst="ribl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nvGrpSpPr>
          <p:cNvPr id="19" name="Group 18">
            <a:extLst>
              <a:ext uri="{FF2B5EF4-FFF2-40B4-BE49-F238E27FC236}">
                <a16:creationId xmlns:a16="http://schemas.microsoft.com/office/drawing/2014/main" id="{6C22CAC6-335E-881B-0AEA-5A8ED957AA78}"/>
              </a:ext>
            </a:extLst>
          </p:cNvPr>
          <p:cNvGrpSpPr>
            <a:grpSpLocks noGrp="1" noUngrp="1" noRot="1" noMove="1" noResize="1"/>
          </p:cNvGrpSpPr>
          <p:nvPr/>
        </p:nvGrpSpPr>
        <p:grpSpPr>
          <a:xfrm>
            <a:off x="11244874" y="1250281"/>
            <a:ext cx="906340" cy="591693"/>
            <a:chOff x="11244874" y="1250281"/>
            <a:chExt cx="906340" cy="591693"/>
          </a:xfrm>
        </p:grpSpPr>
        <p:sp>
          <p:nvSpPr>
            <p:cNvPr id="18" name="Rectangle 17">
              <a:extLst>
                <a:ext uri="{FF2B5EF4-FFF2-40B4-BE49-F238E27FC236}">
                  <a16:creationId xmlns:a16="http://schemas.microsoft.com/office/drawing/2014/main" id="{683C2DC4-A0AB-3F02-1851-A5A35863E4C9}"/>
                </a:ext>
              </a:extLst>
            </p:cNvPr>
            <p:cNvSpPr>
              <a:spLocks noGrp="1" noRot="1" noMove="1" noResize="1" noEditPoints="1" noAdjustHandles="1" noChangeArrowheads="1" noChangeShapeType="1"/>
            </p:cNvSpPr>
            <p:nvPr/>
          </p:nvSpPr>
          <p:spPr>
            <a:xfrm>
              <a:off x="11244874" y="1250281"/>
              <a:ext cx="906339" cy="591693"/>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8" name="TextBox 57">
              <a:extLst>
                <a:ext uri="{FF2B5EF4-FFF2-40B4-BE49-F238E27FC236}">
                  <a16:creationId xmlns:a16="http://schemas.microsoft.com/office/drawing/2014/main" id="{0EAE29AD-C55D-A723-1C41-9F7292E7255A}"/>
                </a:ext>
              </a:extLst>
            </p:cNvPr>
            <p:cNvSpPr txBox="1">
              <a:spLocks noGrp="1" noRot="1" noMove="1" noResize="1" noEditPoints="1" noAdjustHandles="1" noChangeArrowheads="1" noChangeShapeType="1"/>
            </p:cNvSpPr>
            <p:nvPr/>
          </p:nvSpPr>
          <p:spPr>
            <a:xfrm>
              <a:off x="11244875" y="1273737"/>
              <a:ext cx="906339" cy="553998"/>
            </a:xfrm>
            <a:prstGeom prst="rect">
              <a:avLst/>
            </a:prstGeom>
            <a:noFill/>
          </p:spPr>
          <p:txBody>
            <a:bodyPr wrap="square" anchor="ctr">
              <a:spAutoFit/>
            </a:bodyPr>
            <a:lstStyle/>
            <a:p>
              <a:pPr algn="ctr"/>
              <a:r>
                <a:rPr lang="fi-FI" sz="600" dirty="0">
                  <a:solidFill>
                    <a:schemeClr val="tx2"/>
                  </a:solidFill>
                  <a:latin typeface="Rockwell" panose="02060603020205020403" pitchFamily="18" charset="0"/>
                  <a:hlinkClick r:id="rId8"/>
                </a:rPr>
                <a:t>https://www.motiva.fi/ajankohtaista/energiasanasto_ja_-yksikot/teho-_ja_energiayksikot</a:t>
              </a:r>
              <a:r>
                <a:rPr lang="fi-FI" sz="600" dirty="0">
                  <a:solidFill>
                    <a:schemeClr val="tx2"/>
                  </a:solidFill>
                  <a:latin typeface="Rockwell" panose="02060603020205020403" pitchFamily="18" charset="0"/>
                </a:rPr>
                <a:t> </a:t>
              </a:r>
            </a:p>
          </p:txBody>
        </p:sp>
      </p:grpSp>
    </p:spTree>
    <p:extLst>
      <p:ext uri="{BB962C8B-B14F-4D97-AF65-F5344CB8AC3E}">
        <p14:creationId xmlns:p14="http://schemas.microsoft.com/office/powerpoint/2010/main" val="12380137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10" hidden="1">
            <a:extLst>
              <a:ext uri="{FF2B5EF4-FFF2-40B4-BE49-F238E27FC236}">
                <a16:creationId xmlns:a16="http://schemas.microsoft.com/office/drawing/2014/main" id="{22DABA46-77BB-4FFD-AA3A-23824B8D62E2}"/>
              </a:ext>
            </a:extLst>
          </p:cNvPr>
          <p:cNvGraphicFramePr>
            <a:graphicFrameLocks noChangeAspect="1"/>
          </p:cNvGraphicFramePr>
          <p:nvPr>
            <p:custDataLst>
              <p:tags r:id="rId1"/>
            </p:custDataLst>
            <p:extLst>
              <p:ext uri="{D42A27DB-BD31-4B8C-83A1-F6EECF244321}">
                <p14:modId xmlns:p14="http://schemas.microsoft.com/office/powerpoint/2010/main" val="2913858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129" imgH="129" progId="TCLayout.ActiveDocument.1">
                  <p:embed/>
                </p:oleObj>
              </mc:Choice>
              <mc:Fallback>
                <p:oleObj name="think-cell Slide" r:id="rId19" imgW="129" imgH="129" progId="TCLayout.ActiveDocument.1">
                  <p:embed/>
                  <p:pic>
                    <p:nvPicPr>
                      <p:cNvPr id="11" name="Object 10" hidden="1">
                        <a:extLst>
                          <a:ext uri="{FF2B5EF4-FFF2-40B4-BE49-F238E27FC236}">
                            <a16:creationId xmlns:a16="http://schemas.microsoft.com/office/drawing/2014/main" id="{22DABA46-77BB-4FFD-AA3A-23824B8D62E2}"/>
                          </a:ext>
                        </a:extLst>
                      </p:cNvPr>
                      <p:cNvPicPr/>
                      <p:nvPr/>
                    </p:nvPicPr>
                    <p:blipFill>
                      <a:blip r:embed="rId20"/>
                      <a:stretch>
                        <a:fillRect/>
                      </a:stretch>
                    </p:blipFill>
                    <p:spPr>
                      <a:xfrm>
                        <a:off x="1588" y="1588"/>
                        <a:ext cx="1588" cy="1588"/>
                      </a:xfrm>
                      <a:prstGeom prst="rect">
                        <a:avLst/>
                      </a:prstGeom>
                    </p:spPr>
                  </p:pic>
                </p:oleObj>
              </mc:Fallback>
            </mc:AlternateContent>
          </a:graphicData>
        </a:graphic>
      </p:graphicFrame>
      <p:graphicFrame>
        <p:nvGraphicFramePr>
          <p:cNvPr id="104" name="Chart 103">
            <a:extLst>
              <a:ext uri="{FF2B5EF4-FFF2-40B4-BE49-F238E27FC236}">
                <a16:creationId xmlns:a16="http://schemas.microsoft.com/office/drawing/2014/main" id="{22CB87BB-2EF7-809D-A32D-F09E7E126D91}"/>
              </a:ext>
            </a:extLst>
          </p:cNvPr>
          <p:cNvGraphicFramePr/>
          <p:nvPr>
            <p:custDataLst>
              <p:tags r:id="rId2"/>
            </p:custDataLst>
            <p:extLst>
              <p:ext uri="{D42A27DB-BD31-4B8C-83A1-F6EECF244321}">
                <p14:modId xmlns:p14="http://schemas.microsoft.com/office/powerpoint/2010/main" val="1535109745"/>
              </p:ext>
            </p:extLst>
          </p:nvPr>
        </p:nvGraphicFramePr>
        <p:xfrm>
          <a:off x="549275" y="996950"/>
          <a:ext cx="2190750" cy="1741488"/>
        </p:xfrm>
        <a:graphic>
          <a:graphicData uri="http://schemas.openxmlformats.org/drawingml/2006/chart">
            <c:chart xmlns:c="http://schemas.openxmlformats.org/drawingml/2006/chart" xmlns:r="http://schemas.openxmlformats.org/officeDocument/2006/relationships" r:id="rId21"/>
          </a:graphicData>
        </a:graphic>
      </p:graphicFrame>
      <p:sp>
        <p:nvSpPr>
          <p:cNvPr id="5" name="Text Placeholder 2">
            <a:extLst>
              <a:ext uri="{FF2B5EF4-FFF2-40B4-BE49-F238E27FC236}">
                <a16:creationId xmlns:a16="http://schemas.microsoft.com/office/drawing/2014/main" id="{98BAE677-698F-4A40-8F32-F8345069888D}"/>
              </a:ext>
            </a:extLst>
          </p:cNvPr>
          <p:cNvSpPr>
            <a:spLocks noGrp="1"/>
          </p:cNvSpPr>
          <p:nvPr>
            <p:custDataLst>
              <p:tags r:id="rId3"/>
            </p:custDataLst>
          </p:nvPr>
        </p:nvSpPr>
        <p:spPr bwMode="auto">
          <a:xfrm>
            <a:off x="1200150" y="2697163"/>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F2CD4FE-C7C6-46E0-8FB7-6B0196468164}" type="datetime'''''''2''''''''''''''''''0''''''''''''1''''''9'''''''''''''''">
              <a:rPr lang="fi-FI" altLang="en-US" sz="1000" smtClean="0">
                <a:latin typeface="Gill Sans MT" panose="020B0502020104020203" pitchFamily="34" charset="0"/>
                <a:sym typeface="Gill Sans MT" panose="020B0502020104020203" pitchFamily="34" charset="0"/>
              </a:rPr>
              <a:pPr/>
              <a:t>2019</a:t>
            </a:fld>
            <a:endParaRPr lang="fi-FI" sz="1000" dirty="0">
              <a:latin typeface="Gill Sans MT" panose="020B0502020104020203" pitchFamily="34" charset="0"/>
              <a:sym typeface="Gill Sans MT" panose="020B0502020104020203" pitchFamily="34" charset="0"/>
            </a:endParaRPr>
          </a:p>
        </p:txBody>
      </p:sp>
      <p:sp>
        <p:nvSpPr>
          <p:cNvPr id="58" name="Text Placeholder 2">
            <a:extLst>
              <a:ext uri="{FF2B5EF4-FFF2-40B4-BE49-F238E27FC236}">
                <a16:creationId xmlns:a16="http://schemas.microsoft.com/office/drawing/2014/main" id="{5428A042-24F1-433F-89E7-78B1E88DA49D}"/>
              </a:ext>
            </a:extLst>
          </p:cNvPr>
          <p:cNvSpPr>
            <a:spLocks noGrp="1"/>
          </p:cNvSpPr>
          <p:nvPr>
            <p:custDataLst>
              <p:tags r:id="rId4"/>
            </p:custDataLst>
          </p:nvPr>
        </p:nvSpPr>
        <p:spPr bwMode="auto">
          <a:xfrm>
            <a:off x="641350" y="776288"/>
            <a:ext cx="2857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8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(lkm.)</a:t>
            </a:r>
          </a:p>
        </p:txBody>
      </p:sp>
      <p:sp>
        <p:nvSpPr>
          <p:cNvPr id="6" name="Text Placeholder 2">
            <a:extLst>
              <a:ext uri="{FF2B5EF4-FFF2-40B4-BE49-F238E27FC236}">
                <a16:creationId xmlns:a16="http://schemas.microsoft.com/office/drawing/2014/main" id="{9DCAE454-FA0D-42C0-BE6C-4A58CBFA2D45}"/>
              </a:ext>
            </a:extLst>
          </p:cNvPr>
          <p:cNvSpPr>
            <a:spLocks noGrp="1"/>
          </p:cNvSpPr>
          <p:nvPr>
            <p:custDataLst>
              <p:tags r:id="rId5"/>
            </p:custDataLst>
          </p:nvPr>
        </p:nvSpPr>
        <p:spPr bwMode="auto">
          <a:xfrm>
            <a:off x="2082800" y="2697163"/>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71187B-E98F-4987-AD7D-8303F8F2AAAE}" type="datetime'''''''''''2''0''''2''''''0'''''''''''''''">
              <a:rPr lang="fi-FI" altLang="en-US" sz="1000" smtClean="0">
                <a:latin typeface="Gill Sans MT" panose="020B0502020104020203" pitchFamily="34" charset="0"/>
                <a:sym typeface="Gill Sans MT" panose="020B0502020104020203" pitchFamily="34" charset="0"/>
              </a:rPr>
              <a:pPr/>
              <a:t>2020</a:t>
            </a:fld>
            <a:endParaRPr lang="fi-FI" sz="1000" dirty="0">
              <a:latin typeface="Gill Sans MT" panose="020B0502020104020203" pitchFamily="34" charset="0"/>
              <a:sym typeface="Gill Sans MT" panose="020B0502020104020203" pitchFamily="34" charset="0"/>
            </a:endParaRPr>
          </a:p>
        </p:txBody>
      </p:sp>
      <p:sp>
        <p:nvSpPr>
          <p:cNvPr id="31" name="Rectangle 30">
            <a:extLst>
              <a:ext uri="{FF2B5EF4-FFF2-40B4-BE49-F238E27FC236}">
                <a16:creationId xmlns:a16="http://schemas.microsoft.com/office/drawing/2014/main" id="{A2896D20-7E9F-44FF-A8D7-F36DBE106AFE}"/>
              </a:ext>
            </a:extLst>
          </p:cNvPr>
          <p:cNvSpPr/>
          <p:nvPr>
            <p:custDataLst>
              <p:tags r:id="rId6"/>
            </p:custDataLst>
          </p:nvPr>
        </p:nvSpPr>
        <p:spPr bwMode="auto">
          <a:xfrm>
            <a:off x="2703513" y="1881188"/>
            <a:ext cx="160338" cy="120650"/>
          </a:xfrm>
          <a:prstGeom prst="rect">
            <a:avLst/>
          </a:prstGeom>
          <a:solidFill>
            <a:srgbClr val="ADFD66"/>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 name="Rectangle 8">
            <a:extLst>
              <a:ext uri="{FF2B5EF4-FFF2-40B4-BE49-F238E27FC236}">
                <a16:creationId xmlns:a16="http://schemas.microsoft.com/office/drawing/2014/main" id="{1F196A3F-834A-442D-91B5-81C07726E71A}"/>
              </a:ext>
            </a:extLst>
          </p:cNvPr>
          <p:cNvSpPr/>
          <p:nvPr>
            <p:custDataLst>
              <p:tags r:id="rId7"/>
            </p:custDataLst>
          </p:nvPr>
        </p:nvSpPr>
        <p:spPr bwMode="auto">
          <a:xfrm>
            <a:off x="2703513" y="1519238"/>
            <a:ext cx="160338" cy="120650"/>
          </a:xfrm>
          <a:prstGeom prst="rect">
            <a:avLst/>
          </a:prstGeom>
          <a:solidFill>
            <a:srgbClr val="EBFD0B"/>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0" name="Rectangle 9">
            <a:extLst>
              <a:ext uri="{FF2B5EF4-FFF2-40B4-BE49-F238E27FC236}">
                <a16:creationId xmlns:a16="http://schemas.microsoft.com/office/drawing/2014/main" id="{92CCDBA0-BAB2-4453-942E-47EE28CEDBEF}"/>
              </a:ext>
            </a:extLst>
          </p:cNvPr>
          <p:cNvSpPr/>
          <p:nvPr>
            <p:custDataLst>
              <p:tags r:id="rId8"/>
            </p:custDataLst>
          </p:nvPr>
        </p:nvSpPr>
        <p:spPr bwMode="auto">
          <a:xfrm>
            <a:off x="2703513" y="1700213"/>
            <a:ext cx="160338" cy="120650"/>
          </a:xfrm>
          <a:prstGeom prst="rect">
            <a:avLst/>
          </a:prstGeom>
          <a:solidFill>
            <a:srgbClr val="6F8DB9"/>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4" name="Text Placeholder 2">
            <a:extLst>
              <a:ext uri="{FF2B5EF4-FFF2-40B4-BE49-F238E27FC236}">
                <a16:creationId xmlns:a16="http://schemas.microsoft.com/office/drawing/2014/main" id="{20F9FC95-7CEC-4620-8F11-4F20E41A634C}"/>
              </a:ext>
            </a:extLst>
          </p:cNvPr>
          <p:cNvSpPr>
            <a:spLocks noGrp="1"/>
          </p:cNvSpPr>
          <p:nvPr>
            <p:custDataLst>
              <p:tags r:id="rId9"/>
            </p:custDataLst>
          </p:nvPr>
        </p:nvSpPr>
        <p:spPr bwMode="auto">
          <a:xfrm>
            <a:off x="2914650" y="1706563"/>
            <a:ext cx="86677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B8FAF35-020B-47D7-A4F0-2F788F9BEDAE}" type="datetime'La''''''dat''''t''ava''t'' hy''''b''''''r''''i''di''''''t'">
              <a:rPr lang="fi-FI" altLang="en-US" sz="900" smtClean="0">
                <a:latin typeface="Gill Sans MT" panose="020B0502020104020203" pitchFamily="34" charset="0"/>
                <a:sym typeface="Gill Sans MT" panose="020B0502020104020203" pitchFamily="34" charset="0"/>
              </a:rPr>
              <a:pPr/>
              <a:t>Ladattavat hybridit</a:t>
            </a:fld>
            <a:endParaRPr lang="fi-FI" sz="900" dirty="0">
              <a:latin typeface="Gill Sans MT" panose="020B0502020104020203" pitchFamily="34" charset="0"/>
              <a:sym typeface="Gill Sans MT" panose="020B0502020104020203" pitchFamily="34" charset="0"/>
            </a:endParaRPr>
          </a:p>
        </p:txBody>
      </p:sp>
      <p:sp>
        <p:nvSpPr>
          <p:cNvPr id="2" name="Text Placeholder 2">
            <a:extLst>
              <a:ext uri="{FF2B5EF4-FFF2-40B4-BE49-F238E27FC236}">
                <a16:creationId xmlns:a16="http://schemas.microsoft.com/office/drawing/2014/main" id="{DBF8FABC-D66E-4D79-A4EA-46456DA68C41}"/>
              </a:ext>
            </a:extLst>
          </p:cNvPr>
          <p:cNvSpPr>
            <a:spLocks noGrp="1"/>
          </p:cNvSpPr>
          <p:nvPr>
            <p:custDataLst>
              <p:tags r:id="rId10"/>
            </p:custDataLst>
          </p:nvPr>
        </p:nvSpPr>
        <p:spPr bwMode="auto">
          <a:xfrm>
            <a:off x="2914650" y="1525588"/>
            <a:ext cx="72707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C2DC001-C025-4AD2-AF28-10976A718CDE}" type="datetime'''''Tä''y''''s''''sä''''''''h''''k''ö''''''''aut''o''''''''t'">
              <a:rPr lang="fi-FI" altLang="en-US" sz="900" smtClean="0">
                <a:latin typeface="Gill Sans MT" panose="020B0502020104020203" pitchFamily="34" charset="0"/>
                <a:sym typeface="Gill Sans MT" panose="020B0502020104020203" pitchFamily="34" charset="0"/>
              </a:rPr>
              <a:pPr/>
              <a:t>Täyssähköautot</a:t>
            </a:fld>
            <a:endParaRPr lang="fi-FI" sz="900" dirty="0">
              <a:latin typeface="Gill Sans MT" panose="020B0502020104020203" pitchFamily="34" charset="0"/>
              <a:sym typeface="Gill Sans MT" panose="020B0502020104020203" pitchFamily="34" charset="0"/>
            </a:endParaRPr>
          </a:p>
        </p:txBody>
      </p:sp>
      <p:sp>
        <p:nvSpPr>
          <p:cNvPr id="28" name="Text Placeholder 2">
            <a:extLst>
              <a:ext uri="{FF2B5EF4-FFF2-40B4-BE49-F238E27FC236}">
                <a16:creationId xmlns:a16="http://schemas.microsoft.com/office/drawing/2014/main" id="{1011053D-B244-42F2-89C2-DED2EB4A0833}"/>
              </a:ext>
            </a:extLst>
          </p:cNvPr>
          <p:cNvSpPr>
            <a:spLocks noGrp="1"/>
          </p:cNvSpPr>
          <p:nvPr>
            <p:custDataLst>
              <p:tags r:id="rId11"/>
            </p:custDataLst>
          </p:nvPr>
        </p:nvSpPr>
        <p:spPr bwMode="auto">
          <a:xfrm>
            <a:off x="2914650" y="1887538"/>
            <a:ext cx="520700"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9772C1F-312E-497F-A0DF-E8399B525966}" type="datetime'''''''Ka''''''''a''''su''a''''''''''''u''''t''o''''''''''t'">
              <a:rPr lang="fi-FI" altLang="en-US" sz="900" smtClean="0">
                <a:latin typeface="Gill Sans MT" panose="020B0502020104020203" pitchFamily="34" charset="0"/>
                <a:sym typeface="Gill Sans MT" panose="020B0502020104020203" pitchFamily="34" charset="0"/>
              </a:rPr>
              <a:pPr/>
              <a:t>Kaasuautot</a:t>
            </a:fld>
            <a:endParaRPr lang="fi-FI" sz="900" dirty="0">
              <a:latin typeface="Gill Sans MT" panose="020B0502020104020203" pitchFamily="34" charset="0"/>
              <a:sym typeface="Gill Sans MT" panose="020B0502020104020203" pitchFamily="34" charset="0"/>
            </a:endParaRPr>
          </a:p>
        </p:txBody>
      </p:sp>
      <p:sp>
        <p:nvSpPr>
          <p:cNvPr id="155" name="TextBox 154">
            <a:extLst>
              <a:ext uri="{FF2B5EF4-FFF2-40B4-BE49-F238E27FC236}">
                <a16:creationId xmlns:a16="http://schemas.microsoft.com/office/drawing/2014/main" id="{2D73E293-5C00-4F9E-AB4F-50EDDE4860F9}"/>
              </a:ext>
            </a:extLst>
          </p:cNvPr>
          <p:cNvSpPr txBox="1"/>
          <p:nvPr/>
        </p:nvSpPr>
        <p:spPr>
          <a:xfrm>
            <a:off x="478381" y="172463"/>
            <a:ext cx="3293446" cy="584775"/>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Vaihtoehtoisten käyttövoimien osuus</a:t>
            </a:r>
          </a:p>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autokannasta [Päijät-Häme]</a:t>
            </a:r>
          </a:p>
        </p:txBody>
      </p:sp>
      <p:graphicFrame>
        <p:nvGraphicFramePr>
          <p:cNvPr id="102" name="Chart 101">
            <a:extLst>
              <a:ext uri="{FF2B5EF4-FFF2-40B4-BE49-F238E27FC236}">
                <a16:creationId xmlns:a16="http://schemas.microsoft.com/office/drawing/2014/main" id="{4CFF59AE-FD03-5AC5-F731-88E505B60242}"/>
              </a:ext>
            </a:extLst>
          </p:cNvPr>
          <p:cNvGraphicFramePr/>
          <p:nvPr>
            <p:custDataLst>
              <p:tags r:id="rId12"/>
            </p:custDataLst>
            <p:extLst>
              <p:ext uri="{D42A27DB-BD31-4B8C-83A1-F6EECF244321}">
                <p14:modId xmlns:p14="http://schemas.microsoft.com/office/powerpoint/2010/main" val="197829144"/>
              </p:ext>
            </p:extLst>
          </p:nvPr>
        </p:nvGraphicFramePr>
        <p:xfrm>
          <a:off x="4546600" y="757238"/>
          <a:ext cx="1720850" cy="1660525"/>
        </p:xfrm>
        <a:graphic>
          <a:graphicData uri="http://schemas.openxmlformats.org/drawingml/2006/chart">
            <c:chart xmlns:c="http://schemas.openxmlformats.org/drawingml/2006/chart" xmlns:r="http://schemas.openxmlformats.org/officeDocument/2006/relationships" r:id="rId22"/>
          </a:graphicData>
        </a:graphic>
      </p:graphicFrame>
      <p:sp>
        <p:nvSpPr>
          <p:cNvPr id="162" name="Text Placeholder 2">
            <a:extLst>
              <a:ext uri="{FF2B5EF4-FFF2-40B4-BE49-F238E27FC236}">
                <a16:creationId xmlns:a16="http://schemas.microsoft.com/office/drawing/2014/main" id="{E03D27E5-ED46-4A5C-8444-34ACD9A6F325}"/>
              </a:ext>
            </a:extLst>
          </p:cNvPr>
          <p:cNvSpPr>
            <a:spLocks noGrp="1"/>
          </p:cNvSpPr>
          <p:nvPr>
            <p:custDataLst>
              <p:tags r:id="rId13"/>
            </p:custDataLst>
          </p:nvPr>
        </p:nvSpPr>
        <p:spPr bwMode="auto">
          <a:xfrm>
            <a:off x="5702300" y="2376488"/>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4A29CF9-BFCA-4728-B54C-B87E6B15866F}" type="datetime'''''''''''''''''''''2''''''0''2''''''''''''1'''''''">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2021</a:t>
            </a:fld>
            <a:endParaRPr lang="fi-FI" sz="1000" dirty="0">
              <a:latin typeface="Gill Sans MT" panose="020B0502020104020203" pitchFamily="34" charset="0"/>
              <a:sym typeface="Gill Sans MT" panose="020B0502020104020203" pitchFamily="34" charset="0"/>
            </a:endParaRPr>
          </a:p>
        </p:txBody>
      </p:sp>
      <p:sp>
        <p:nvSpPr>
          <p:cNvPr id="177" name="Text Placeholder 2">
            <a:extLst>
              <a:ext uri="{FF2B5EF4-FFF2-40B4-BE49-F238E27FC236}">
                <a16:creationId xmlns:a16="http://schemas.microsoft.com/office/drawing/2014/main" id="{3C7EFFD8-AB22-4F65-86D4-9165750242ED}"/>
              </a:ext>
            </a:extLst>
          </p:cNvPr>
          <p:cNvSpPr>
            <a:spLocks noGrp="1"/>
          </p:cNvSpPr>
          <p:nvPr>
            <p:custDataLst>
              <p:tags r:id="rId14"/>
            </p:custDataLst>
          </p:nvPr>
        </p:nvSpPr>
        <p:spPr bwMode="auto">
          <a:xfrm>
            <a:off x="4638675" y="536575"/>
            <a:ext cx="2857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8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(lkm.)</a:t>
            </a:r>
          </a:p>
        </p:txBody>
      </p:sp>
      <p:sp>
        <p:nvSpPr>
          <p:cNvPr id="161" name="Text Placeholder 2">
            <a:extLst>
              <a:ext uri="{FF2B5EF4-FFF2-40B4-BE49-F238E27FC236}">
                <a16:creationId xmlns:a16="http://schemas.microsoft.com/office/drawing/2014/main" id="{40669042-BD77-4FDF-A141-BE3C7E922169}"/>
              </a:ext>
            </a:extLst>
          </p:cNvPr>
          <p:cNvSpPr>
            <a:spLocks noGrp="1"/>
          </p:cNvSpPr>
          <p:nvPr>
            <p:custDataLst>
              <p:tags r:id="rId15"/>
            </p:custDataLst>
          </p:nvPr>
        </p:nvSpPr>
        <p:spPr bwMode="auto">
          <a:xfrm>
            <a:off x="5003800" y="2376488"/>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74C5881-E7DE-439D-B4A2-D4608B6C285F}" type="datetime'2''''''''''''''''''''''''''0''''''''''''''''''''''20'">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2020</a:t>
            </a:fld>
            <a:endParaRPr lang="fi-FI" sz="1000" dirty="0">
              <a:latin typeface="Gill Sans MT" panose="020B0502020104020203" pitchFamily="34" charset="0"/>
              <a:sym typeface="Gill Sans MT" panose="020B0502020104020203" pitchFamily="34" charset="0"/>
            </a:endParaRPr>
          </a:p>
        </p:txBody>
      </p:sp>
      <p:sp>
        <p:nvSpPr>
          <p:cNvPr id="165" name="Rectangle 164">
            <a:extLst>
              <a:ext uri="{FF2B5EF4-FFF2-40B4-BE49-F238E27FC236}">
                <a16:creationId xmlns:a16="http://schemas.microsoft.com/office/drawing/2014/main" id="{E70F0430-AC83-4D8B-8D64-897A6D9137A1}"/>
              </a:ext>
            </a:extLst>
          </p:cNvPr>
          <p:cNvSpPr/>
          <p:nvPr>
            <p:custDataLst>
              <p:tags r:id="rId16"/>
            </p:custDataLst>
          </p:nvPr>
        </p:nvSpPr>
        <p:spPr bwMode="auto">
          <a:xfrm>
            <a:off x="6229350" y="1296988"/>
            <a:ext cx="160338" cy="120650"/>
          </a:xfrm>
          <a:prstGeom prst="rect">
            <a:avLst/>
          </a:prstGeom>
          <a:solidFill>
            <a:srgbClr val="B4FEF9"/>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58" name="Text Placeholder 2">
            <a:extLst>
              <a:ext uri="{FF2B5EF4-FFF2-40B4-BE49-F238E27FC236}">
                <a16:creationId xmlns:a16="http://schemas.microsoft.com/office/drawing/2014/main" id="{0BA8A766-F0AC-42A5-8AF5-ED46A5B1B72F}"/>
              </a:ext>
            </a:extLst>
          </p:cNvPr>
          <p:cNvSpPr>
            <a:spLocks noGrp="1"/>
          </p:cNvSpPr>
          <p:nvPr>
            <p:custDataLst>
              <p:tags r:id="rId17"/>
            </p:custDataLst>
          </p:nvPr>
        </p:nvSpPr>
        <p:spPr bwMode="auto">
          <a:xfrm>
            <a:off x="6440488" y="1303338"/>
            <a:ext cx="1066800"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2CFE49D-9A1F-477D-8628-0EDC7FFBD0CD}" type="datetime'''''Lat''a''''u''''s''''piste''''''''et ''(H''e''inola)'">
              <a:rPr lang="fi-FI" altLang="en-US" sz="900" smtClean="0">
                <a:solidFill>
                  <a:schemeClr val="tx2"/>
                </a:solidFill>
                <a:latin typeface="Gill Sans MT" panose="020B0502020104020203" pitchFamily="34" charset="0"/>
              </a:rPr>
              <a:pPr/>
              <a:t>Latauspisteet (Heinola)</a:t>
            </a:fld>
            <a:endParaRPr lang="fi-FI" sz="900" dirty="0">
              <a:solidFill>
                <a:schemeClr val="tx2"/>
              </a:solidFill>
              <a:latin typeface="Gill Sans MT" panose="020B0502020104020203" pitchFamily="34" charset="0"/>
            </a:endParaRPr>
          </a:p>
        </p:txBody>
      </p:sp>
      <p:grpSp>
        <p:nvGrpSpPr>
          <p:cNvPr id="24" name="Group 23">
            <a:extLst>
              <a:ext uri="{FF2B5EF4-FFF2-40B4-BE49-F238E27FC236}">
                <a16:creationId xmlns:a16="http://schemas.microsoft.com/office/drawing/2014/main" id="{2C8B8388-5C9F-E60C-FF44-A8F90C892216}"/>
              </a:ext>
            </a:extLst>
          </p:cNvPr>
          <p:cNvGrpSpPr/>
          <p:nvPr/>
        </p:nvGrpSpPr>
        <p:grpSpPr>
          <a:xfrm>
            <a:off x="4870276" y="168587"/>
            <a:ext cx="3736193" cy="630941"/>
            <a:chOff x="6192838" y="372503"/>
            <a:chExt cx="3736193" cy="630941"/>
          </a:xfrm>
        </p:grpSpPr>
        <p:sp>
          <p:nvSpPr>
            <p:cNvPr id="284" name="TextBox 283">
              <a:extLst>
                <a:ext uri="{FF2B5EF4-FFF2-40B4-BE49-F238E27FC236}">
                  <a16:creationId xmlns:a16="http://schemas.microsoft.com/office/drawing/2014/main" id="{A19EA426-E51D-4F6C-803A-5C883283BD20}"/>
                </a:ext>
              </a:extLst>
            </p:cNvPr>
            <p:cNvSpPr txBox="1"/>
            <p:nvPr/>
          </p:nvSpPr>
          <p:spPr>
            <a:xfrm>
              <a:off x="6192838" y="372503"/>
              <a:ext cx="3736193"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Latauspisteiden määrä [Heinola]</a:t>
              </a:r>
            </a:p>
          </p:txBody>
        </p:sp>
        <p:sp>
          <p:nvSpPr>
            <p:cNvPr id="290" name="TextBox 289">
              <a:extLst>
                <a:ext uri="{FF2B5EF4-FFF2-40B4-BE49-F238E27FC236}">
                  <a16:creationId xmlns:a16="http://schemas.microsoft.com/office/drawing/2014/main" id="{A84CA9DC-A1FA-4AC0-ACE8-4AA0CD7BE521}"/>
                </a:ext>
              </a:extLst>
            </p:cNvPr>
            <p:cNvSpPr txBox="1"/>
            <p:nvPr/>
          </p:nvSpPr>
          <p:spPr>
            <a:xfrm>
              <a:off x="6286973" y="664890"/>
              <a:ext cx="2501900" cy="338554"/>
            </a:xfrm>
            <a:prstGeom prst="rect">
              <a:avLst/>
            </a:prstGeom>
            <a:noFill/>
          </p:spPr>
          <p:txBody>
            <a:bodyPr wrap="square">
              <a:spAutoFit/>
            </a:bodyPr>
            <a:lstStyle/>
            <a:p>
              <a:r>
                <a:rPr lang="fi-FI" sz="800" b="1" dirty="0">
                  <a:solidFill>
                    <a:schemeClr val="tx2"/>
                  </a:solidFill>
                  <a:latin typeface="Gill Sans Nova" panose="020B0602020104020203" pitchFamily="34" charset="0"/>
                </a:rPr>
                <a:t>Latauspisteet kartalla:</a:t>
              </a:r>
            </a:p>
            <a:p>
              <a:r>
                <a:rPr lang="fi-FI" sz="800" dirty="0">
                  <a:solidFill>
                    <a:srgbClr val="27A99A"/>
                  </a:solidFill>
                  <a:latin typeface="Gill Sans Nova" panose="020B0602020104020203" pitchFamily="34" charset="0"/>
                  <a:hlinkClick r:id="rId23">
                    <a:extLst>
                      <a:ext uri="{A12FA001-AC4F-418D-AE19-62706E023703}">
                        <ahyp:hlinkClr xmlns:ahyp="http://schemas.microsoft.com/office/drawing/2018/hyperlinkcolor" val="tx"/>
                      </a:ext>
                    </a:extLst>
                  </a:hlinkClick>
                </a:rPr>
                <a:t>https://latauskartta.fi/latauspiste/2660/Hotelli+Fennada</a:t>
              </a:r>
              <a:r>
                <a:rPr lang="fi-FI" sz="800" dirty="0">
                  <a:solidFill>
                    <a:schemeClr val="tx2"/>
                  </a:solidFill>
                  <a:latin typeface="Gill Sans Nova" panose="020B0602020104020203" pitchFamily="34" charset="0"/>
                  <a:hlinkClick r:id="rId23">
                    <a:extLst>
                      <a:ext uri="{A12FA001-AC4F-418D-AE19-62706E023703}">
                        <ahyp:hlinkClr xmlns:ahyp="http://schemas.microsoft.com/office/drawing/2018/hyperlinkcolor" val="tx"/>
                      </a:ext>
                    </a:extLst>
                  </a:hlinkClick>
                </a:rPr>
                <a:t>/</a:t>
              </a:r>
              <a:r>
                <a:rPr lang="fi-FI" sz="800" dirty="0">
                  <a:solidFill>
                    <a:schemeClr val="tx2"/>
                  </a:solidFill>
                  <a:latin typeface="Gill Sans Nova" panose="020B0602020104020203" pitchFamily="34" charset="0"/>
                </a:rPr>
                <a:t> </a:t>
              </a:r>
            </a:p>
          </p:txBody>
        </p:sp>
      </p:grpSp>
      <p:grpSp>
        <p:nvGrpSpPr>
          <p:cNvPr id="32" name="Group 31">
            <a:extLst>
              <a:ext uri="{FF2B5EF4-FFF2-40B4-BE49-F238E27FC236}">
                <a16:creationId xmlns:a16="http://schemas.microsoft.com/office/drawing/2014/main" id="{B8DCE3CB-9B02-409D-9B3E-21AD274079E0}"/>
              </a:ext>
            </a:extLst>
          </p:cNvPr>
          <p:cNvGrpSpPr/>
          <p:nvPr/>
        </p:nvGrpSpPr>
        <p:grpSpPr>
          <a:xfrm>
            <a:off x="11534530" y="88837"/>
            <a:ext cx="320522" cy="414442"/>
            <a:chOff x="8457418" y="107577"/>
            <a:chExt cx="320522" cy="414442"/>
          </a:xfrm>
        </p:grpSpPr>
        <p:sp>
          <p:nvSpPr>
            <p:cNvPr id="33" name="Rectangle: Rounded Corners 32">
              <a:extLst>
                <a:ext uri="{FF2B5EF4-FFF2-40B4-BE49-F238E27FC236}">
                  <a16:creationId xmlns:a16="http://schemas.microsoft.com/office/drawing/2014/main" id="{AD0EBD71-94A4-4F7D-8BA2-729F6EBAC86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 name="Graphic 33" descr="Back with solid fill">
              <a:hlinkClick r:id="rId24" action="ppaction://hlinksldjump"/>
              <a:extLst>
                <a:ext uri="{FF2B5EF4-FFF2-40B4-BE49-F238E27FC236}">
                  <a16:creationId xmlns:a16="http://schemas.microsoft.com/office/drawing/2014/main" id="{F80F2887-4ECF-4EC4-A956-50707864ECC5}"/>
                </a:ext>
              </a:extLst>
            </p:cNvPr>
            <p:cNvPicPr>
              <a:picLocks noChangeAspect="1"/>
            </p:cNvPicPr>
            <p:nvPr/>
          </p:nvPicPr>
          <p:blipFill>
            <a:blip r:embed="rId25" cstate="print">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8463521" y="152400"/>
              <a:ext cx="314419" cy="313241"/>
            </a:xfrm>
            <a:prstGeom prst="rect">
              <a:avLst/>
            </a:prstGeom>
          </p:spPr>
        </p:pic>
      </p:grpSp>
      <p:pic>
        <p:nvPicPr>
          <p:cNvPr id="16" name="Picture 15">
            <a:extLst>
              <a:ext uri="{FF2B5EF4-FFF2-40B4-BE49-F238E27FC236}">
                <a16:creationId xmlns:a16="http://schemas.microsoft.com/office/drawing/2014/main" id="{DE2213B4-6E3E-C09C-120A-2C340C31E757}"/>
              </a:ext>
            </a:extLst>
          </p:cNvPr>
          <p:cNvPicPr>
            <a:picLocks noChangeAspect="1"/>
          </p:cNvPicPr>
          <p:nvPr/>
        </p:nvPicPr>
        <p:blipFill>
          <a:blip r:embed="rId27" cstate="print">
            <a:extLst>
              <a:ext uri="{28A0092B-C50C-407E-A947-70E740481C1C}">
                <a14:useLocalDpi xmlns:a14="http://schemas.microsoft.com/office/drawing/2010/main" val="0"/>
              </a:ext>
            </a:extLst>
          </a:blip>
          <a:srcRect/>
          <a:stretch/>
        </p:blipFill>
        <p:spPr>
          <a:xfrm>
            <a:off x="3920519" y="3178256"/>
            <a:ext cx="7985606" cy="3528909"/>
          </a:xfrm>
          <a:prstGeom prst="rect">
            <a:avLst/>
          </a:prstGeom>
          <a:ln>
            <a:solidFill>
              <a:schemeClr val="tx2"/>
            </a:solidFill>
          </a:ln>
        </p:spPr>
      </p:pic>
      <p:sp>
        <p:nvSpPr>
          <p:cNvPr id="42" name="TextBox 41">
            <a:extLst>
              <a:ext uri="{FF2B5EF4-FFF2-40B4-BE49-F238E27FC236}">
                <a16:creationId xmlns:a16="http://schemas.microsoft.com/office/drawing/2014/main" id="{42E50570-DE21-2E8F-4F04-0F1CFB522BCA}"/>
              </a:ext>
            </a:extLst>
          </p:cNvPr>
          <p:cNvSpPr txBox="1"/>
          <p:nvPr/>
        </p:nvSpPr>
        <p:spPr>
          <a:xfrm>
            <a:off x="980702" y="6276912"/>
            <a:ext cx="2969603" cy="400110"/>
          </a:xfrm>
          <a:prstGeom prst="rect">
            <a:avLst/>
          </a:prstGeom>
          <a:noFill/>
        </p:spPr>
        <p:txBody>
          <a:bodyPr wrap="square">
            <a:spAutoFit/>
          </a:bodyPr>
          <a:lstStyle/>
          <a:p>
            <a:r>
              <a:rPr lang="fi-FI" sz="1000" dirty="0">
                <a:solidFill>
                  <a:schemeClr val="tx2"/>
                </a:solidFill>
              </a:rPr>
              <a:t>https://pxnet2.stat.fi:443/PXWeb/sq/77d0da02-0e1d-490e-910b-d8cf0908e22e</a:t>
            </a:r>
          </a:p>
        </p:txBody>
      </p:sp>
      <p:sp>
        <p:nvSpPr>
          <p:cNvPr id="45" name="TextBox 44">
            <a:extLst>
              <a:ext uri="{FF2B5EF4-FFF2-40B4-BE49-F238E27FC236}">
                <a16:creationId xmlns:a16="http://schemas.microsoft.com/office/drawing/2014/main" id="{D4A3CD01-B54C-E99A-A376-16294E5D093E}"/>
              </a:ext>
            </a:extLst>
          </p:cNvPr>
          <p:cNvSpPr txBox="1"/>
          <p:nvPr/>
        </p:nvSpPr>
        <p:spPr>
          <a:xfrm>
            <a:off x="323931" y="3850421"/>
            <a:ext cx="3517738" cy="1754326"/>
          </a:xfrm>
          <a:prstGeom prst="rect">
            <a:avLst/>
          </a:prstGeom>
          <a:noFill/>
        </p:spPr>
        <p:txBody>
          <a:bodyPr wrap="square">
            <a:spAutoFit/>
          </a:bodyPr>
          <a:lstStyle/>
          <a:p>
            <a:pPr algn="ctr"/>
            <a:r>
              <a:rPr lang="fi-FI" sz="12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(Taulukko tekstin oikealla puolella)</a:t>
            </a:r>
          </a:p>
          <a:p>
            <a:pPr algn="ct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Tieliikenteen KHK-päästöihin [HINKU-laskenta] huomioitavat ajoneuvoluokat, Heinolaan rekisteröityjen ajoneuvojen lukumäärät [luokittain] ja Heinolassa tieliikennekäytössä olevat ajoneuvojen lukumäärät [luokittain] </a:t>
            </a:r>
          </a:p>
        </p:txBody>
      </p:sp>
    </p:spTree>
    <p:extLst>
      <p:ext uri="{BB962C8B-B14F-4D97-AF65-F5344CB8AC3E}">
        <p14:creationId xmlns:p14="http://schemas.microsoft.com/office/powerpoint/2010/main" val="384672966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335554774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129" imgH="129" progId="TCLayout.ActiveDocument.1">
                  <p:embed/>
                </p:oleObj>
              </mc:Choice>
              <mc:Fallback>
                <p:oleObj name="think-cell Slide" r:id="rId11"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graphicFrame>
        <p:nvGraphicFramePr>
          <p:cNvPr id="17" name="Chart 16">
            <a:extLst>
              <a:ext uri="{FF2B5EF4-FFF2-40B4-BE49-F238E27FC236}">
                <a16:creationId xmlns:a16="http://schemas.microsoft.com/office/drawing/2014/main" id="{03F043CB-ADB4-4B3D-9922-D76C0F2DCB1E}"/>
              </a:ext>
            </a:extLst>
          </p:cNvPr>
          <p:cNvGraphicFramePr/>
          <p:nvPr>
            <p:custDataLst>
              <p:tags r:id="rId2"/>
            </p:custDataLst>
            <p:extLst>
              <p:ext uri="{D42A27DB-BD31-4B8C-83A1-F6EECF244321}">
                <p14:modId xmlns:p14="http://schemas.microsoft.com/office/powerpoint/2010/main" val="3800451346"/>
              </p:ext>
            </p:extLst>
          </p:nvPr>
        </p:nvGraphicFramePr>
        <p:xfrm>
          <a:off x="709613" y="2424113"/>
          <a:ext cx="4460875" cy="3138487"/>
        </p:xfrm>
        <a:graphic>
          <a:graphicData uri="http://schemas.openxmlformats.org/drawingml/2006/chart">
            <c:chart xmlns:c="http://schemas.openxmlformats.org/drawingml/2006/chart" xmlns:r="http://schemas.openxmlformats.org/officeDocument/2006/relationships" r:id="rId13"/>
          </a:graphicData>
        </a:graphic>
      </p:graphicFrame>
      <p:sp>
        <p:nvSpPr>
          <p:cNvPr id="41" name="Text Placeholder 2">
            <a:extLst>
              <a:ext uri="{FF2B5EF4-FFF2-40B4-BE49-F238E27FC236}">
                <a16:creationId xmlns:a16="http://schemas.microsoft.com/office/drawing/2014/main" id="{8E617295-9FFC-4D32-90D8-95E83E88DFAF}"/>
              </a:ext>
            </a:extLst>
          </p:cNvPr>
          <p:cNvSpPr>
            <a:spLocks noGrp="1"/>
          </p:cNvSpPr>
          <p:nvPr>
            <p:custDataLst>
              <p:tags r:id="rId3"/>
            </p:custDataLst>
          </p:nvPr>
        </p:nvSpPr>
        <p:spPr bwMode="auto">
          <a:xfrm>
            <a:off x="4257675" y="5521325"/>
            <a:ext cx="6508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Elokuu 2021</a:t>
            </a:r>
            <a:endParaRPr lang="fi-FI" sz="1000" dirty="0">
              <a:latin typeface="Gill Sans MT" panose="020B0502020104020203" pitchFamily="34" charset="0"/>
              <a:sym typeface="Gill Sans MT" panose="020B0502020104020203" pitchFamily="34" charset="0"/>
            </a:endParaRPr>
          </a:p>
        </p:txBody>
      </p:sp>
      <p:sp>
        <p:nvSpPr>
          <p:cNvPr id="19" name="Text Placeholder 2">
            <a:extLst>
              <a:ext uri="{FF2B5EF4-FFF2-40B4-BE49-F238E27FC236}">
                <a16:creationId xmlns:a16="http://schemas.microsoft.com/office/drawing/2014/main" id="{2F7D8EDF-ADDB-4D97-82E4-E929C7863C52}"/>
              </a:ext>
            </a:extLst>
          </p:cNvPr>
          <p:cNvSpPr>
            <a:spLocks noGrp="1"/>
          </p:cNvSpPr>
          <p:nvPr>
            <p:custDataLst>
              <p:tags r:id="rId4"/>
            </p:custDataLst>
          </p:nvPr>
        </p:nvSpPr>
        <p:spPr bwMode="auto">
          <a:xfrm>
            <a:off x="860425" y="2262188"/>
            <a:ext cx="3889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sz="1200" b="1" dirty="0">
                <a:solidFill>
                  <a:schemeClr val="tx2"/>
                </a:solidFill>
                <a:effectLst>
                  <a:outerShdw blurRad="38100" dist="38100" dir="2700000" algn="tl">
                    <a:srgbClr val="000000">
                      <a:alpha val="43137"/>
                    </a:srgbClr>
                  </a:outerShdw>
                </a:effectLst>
                <a:latin typeface="Gill Sans MT" panose="020B0502020104020203" pitchFamily="34" charset="0"/>
              </a:rPr>
              <a:t>(lkm)</a:t>
            </a:r>
          </a:p>
        </p:txBody>
      </p:sp>
      <p:sp>
        <p:nvSpPr>
          <p:cNvPr id="9" name="Text Placeholder 2">
            <a:extLst>
              <a:ext uri="{FF2B5EF4-FFF2-40B4-BE49-F238E27FC236}">
                <a16:creationId xmlns:a16="http://schemas.microsoft.com/office/drawing/2014/main" id="{37730776-DD50-4A02-A2C6-E3F3397E1C99}"/>
              </a:ext>
            </a:extLst>
          </p:cNvPr>
          <p:cNvSpPr>
            <a:spLocks noGrp="1"/>
          </p:cNvSpPr>
          <p:nvPr>
            <p:custDataLst>
              <p:tags r:id="rId5"/>
            </p:custDataLst>
          </p:nvPr>
        </p:nvSpPr>
        <p:spPr bwMode="auto">
          <a:xfrm>
            <a:off x="1143000" y="5521325"/>
            <a:ext cx="8286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Toukokuu 2021</a:t>
            </a:r>
            <a:endParaRPr lang="fi-FI" sz="1000" dirty="0">
              <a:latin typeface="Gill Sans MT" panose="020B0502020104020203" pitchFamily="34" charset="0"/>
              <a:sym typeface="Gill Sans MT" panose="020B0502020104020203" pitchFamily="34" charset="0"/>
            </a:endParaRPr>
          </a:p>
        </p:txBody>
      </p:sp>
      <p:sp>
        <p:nvSpPr>
          <p:cNvPr id="10" name="Text Placeholder 2">
            <a:extLst>
              <a:ext uri="{FF2B5EF4-FFF2-40B4-BE49-F238E27FC236}">
                <a16:creationId xmlns:a16="http://schemas.microsoft.com/office/drawing/2014/main" id="{8C3AE50C-DEC4-4A81-ABF0-B4DCCFD50EA6}"/>
              </a:ext>
            </a:extLst>
          </p:cNvPr>
          <p:cNvSpPr>
            <a:spLocks noGrp="1"/>
          </p:cNvSpPr>
          <p:nvPr>
            <p:custDataLst>
              <p:tags r:id="rId6"/>
            </p:custDataLst>
          </p:nvPr>
        </p:nvSpPr>
        <p:spPr bwMode="auto">
          <a:xfrm>
            <a:off x="2200275" y="5521325"/>
            <a:ext cx="7350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Kesäkuu 2021</a:t>
            </a:r>
            <a:endParaRPr lang="fi-FI" sz="1000" dirty="0">
              <a:latin typeface="Gill Sans MT" panose="020B0502020104020203" pitchFamily="34" charset="0"/>
              <a:sym typeface="Gill Sans MT" panose="020B0502020104020203" pitchFamily="34" charset="0"/>
            </a:endParaRPr>
          </a:p>
        </p:txBody>
      </p:sp>
      <p:sp>
        <p:nvSpPr>
          <p:cNvPr id="11" name="Text Placeholder 2">
            <a:extLst>
              <a:ext uri="{FF2B5EF4-FFF2-40B4-BE49-F238E27FC236}">
                <a16:creationId xmlns:a16="http://schemas.microsoft.com/office/drawing/2014/main" id="{E72DD34B-BCE3-4EF9-9529-BB4D6BFEBCDF}"/>
              </a:ext>
            </a:extLst>
          </p:cNvPr>
          <p:cNvSpPr>
            <a:spLocks noGrp="1"/>
          </p:cNvSpPr>
          <p:nvPr>
            <p:custDataLst>
              <p:tags r:id="rId7"/>
            </p:custDataLst>
          </p:nvPr>
        </p:nvSpPr>
        <p:spPr bwMode="auto">
          <a:xfrm>
            <a:off x="3181350" y="5521325"/>
            <a:ext cx="7874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Heinäkuu 2021</a:t>
            </a:r>
            <a:endParaRPr lang="fi-FI" sz="1000" dirty="0">
              <a:latin typeface="Gill Sans MT" panose="020B0502020104020203" pitchFamily="34" charset="0"/>
              <a:sym typeface="Gill Sans MT" panose="020B0502020104020203" pitchFamily="34" charset="0"/>
            </a:endParaRPr>
          </a:p>
        </p:txBody>
      </p:sp>
      <p:sp>
        <p:nvSpPr>
          <p:cNvPr id="13" name="Rectangle 12">
            <a:extLst>
              <a:ext uri="{FF2B5EF4-FFF2-40B4-BE49-F238E27FC236}">
                <a16:creationId xmlns:a16="http://schemas.microsoft.com/office/drawing/2014/main" id="{4C11A7AB-44AD-4D70-A390-C74A10C14257}"/>
              </a:ext>
            </a:extLst>
          </p:cNvPr>
          <p:cNvSpPr/>
          <p:nvPr>
            <p:custDataLst>
              <p:tags r:id="rId8"/>
            </p:custDataLst>
          </p:nvPr>
        </p:nvSpPr>
        <p:spPr bwMode="auto">
          <a:xfrm>
            <a:off x="5138738" y="3378200"/>
            <a:ext cx="179388" cy="133350"/>
          </a:xfrm>
          <a:prstGeom prst="rect">
            <a:avLst/>
          </a:prstGeom>
          <a:solidFill>
            <a:srgbClr val="FF3C4A"/>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6" name="Text Placeholder 2">
            <a:extLst>
              <a:ext uri="{FF2B5EF4-FFF2-40B4-BE49-F238E27FC236}">
                <a16:creationId xmlns:a16="http://schemas.microsoft.com/office/drawing/2014/main" id="{DAE8C302-1437-411E-A234-81E78B043D22}"/>
              </a:ext>
            </a:extLst>
          </p:cNvPr>
          <p:cNvSpPr>
            <a:spLocks noGrp="1"/>
          </p:cNvSpPr>
          <p:nvPr>
            <p:custDataLst>
              <p:tags r:id="rId9"/>
            </p:custDataLst>
          </p:nvPr>
        </p:nvSpPr>
        <p:spPr bwMode="auto">
          <a:xfrm>
            <a:off x="5368925" y="3386138"/>
            <a:ext cx="18288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D5F8CD6-736D-4902-8CA3-9996E2115D94}" type="datetime'''Hei''nola''''n'' s''ata''ma -'' Yöpyn''eet v''eneet'">
              <a:rPr lang="fi-FI" altLang="en-US" sz="1000" smtClean="0">
                <a:latin typeface="Gill Sans MT" panose="020B0502020104020203" pitchFamily="34" charset="0"/>
              </a:rPr>
              <a:pPr/>
              <a:t>Heinolan satama - Yöpyneet veneet</a:t>
            </a:fld>
            <a:endParaRPr lang="fi-FI" sz="1000" dirty="0">
              <a:latin typeface="Gill Sans MT" panose="020B0502020104020203" pitchFamily="34" charset="0"/>
            </a:endParaRPr>
          </a:p>
        </p:txBody>
      </p:sp>
      <p:grpSp>
        <p:nvGrpSpPr>
          <p:cNvPr id="20" name="Group 19">
            <a:extLst>
              <a:ext uri="{FF2B5EF4-FFF2-40B4-BE49-F238E27FC236}">
                <a16:creationId xmlns:a16="http://schemas.microsoft.com/office/drawing/2014/main" id="{CCA6601B-851F-4A88-BB6D-E2AE09E39591}"/>
              </a:ext>
            </a:extLst>
          </p:cNvPr>
          <p:cNvGrpSpPr/>
          <p:nvPr/>
        </p:nvGrpSpPr>
        <p:grpSpPr>
          <a:xfrm>
            <a:off x="11534530" y="88837"/>
            <a:ext cx="320522" cy="414442"/>
            <a:chOff x="8457418" y="107577"/>
            <a:chExt cx="320522" cy="414442"/>
          </a:xfrm>
        </p:grpSpPr>
        <p:sp>
          <p:nvSpPr>
            <p:cNvPr id="21" name="Rectangle: Rounded Corners 20">
              <a:extLst>
                <a:ext uri="{FF2B5EF4-FFF2-40B4-BE49-F238E27FC236}">
                  <a16:creationId xmlns:a16="http://schemas.microsoft.com/office/drawing/2014/main" id="{8778A846-9066-4062-9B33-3CBD01F57D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14" action="ppaction://hlinksldjump"/>
              <a:extLst>
                <a:ext uri="{FF2B5EF4-FFF2-40B4-BE49-F238E27FC236}">
                  <a16:creationId xmlns:a16="http://schemas.microsoft.com/office/drawing/2014/main" id="{53D0604C-4DC0-4210-A965-E80C3A1F4D27}"/>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8463521" y="152400"/>
              <a:ext cx="314419" cy="313241"/>
            </a:xfrm>
            <a:prstGeom prst="rect">
              <a:avLst/>
            </a:prstGeom>
          </p:spPr>
        </p:pic>
      </p:grpSp>
      <p:sp>
        <p:nvSpPr>
          <p:cNvPr id="15" name="TextBox 14">
            <a:extLst>
              <a:ext uri="{FF2B5EF4-FFF2-40B4-BE49-F238E27FC236}">
                <a16:creationId xmlns:a16="http://schemas.microsoft.com/office/drawing/2014/main" id="{7982569C-1720-42F3-959C-5A4A05D4ED63}"/>
              </a:ext>
            </a:extLst>
          </p:cNvPr>
          <p:cNvSpPr txBox="1"/>
          <p:nvPr/>
        </p:nvSpPr>
        <p:spPr>
          <a:xfrm>
            <a:off x="549796" y="422421"/>
            <a:ext cx="763284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satamassa kauden aikana (2021) yöpyneiden vierasveneilijöiden määrät</a:t>
            </a:r>
          </a:p>
        </p:txBody>
      </p:sp>
    </p:spTree>
    <p:extLst>
      <p:ext uri="{BB962C8B-B14F-4D97-AF65-F5344CB8AC3E}">
        <p14:creationId xmlns:p14="http://schemas.microsoft.com/office/powerpoint/2010/main" val="215385182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372095566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129" imgH="129" progId="TCLayout.ActiveDocument.1">
                  <p:embed/>
                </p:oleObj>
              </mc:Choice>
              <mc:Fallback>
                <p:oleObj name="think-cell Slide" r:id="rId10"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128132EF-96FC-401A-B678-A0DF3C9555FA}"/>
              </a:ext>
            </a:extLst>
          </p:cNvPr>
          <p:cNvSpPr txBox="1"/>
          <p:nvPr/>
        </p:nvSpPr>
        <p:spPr>
          <a:xfrm>
            <a:off x="549796" y="422421"/>
            <a:ext cx="491832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jätehuoltorekisteriin ilmoitetut keräyspisteet</a:t>
            </a:r>
          </a:p>
        </p:txBody>
      </p:sp>
      <p:grpSp>
        <p:nvGrpSpPr>
          <p:cNvPr id="20" name="Group 19">
            <a:extLst>
              <a:ext uri="{FF2B5EF4-FFF2-40B4-BE49-F238E27FC236}">
                <a16:creationId xmlns:a16="http://schemas.microsoft.com/office/drawing/2014/main" id="{CCA6601B-851F-4A88-BB6D-E2AE09E39591}"/>
              </a:ext>
            </a:extLst>
          </p:cNvPr>
          <p:cNvGrpSpPr/>
          <p:nvPr/>
        </p:nvGrpSpPr>
        <p:grpSpPr>
          <a:xfrm>
            <a:off x="11534530" y="88837"/>
            <a:ext cx="320522" cy="414442"/>
            <a:chOff x="8457418" y="107577"/>
            <a:chExt cx="320522" cy="414442"/>
          </a:xfrm>
        </p:grpSpPr>
        <p:sp>
          <p:nvSpPr>
            <p:cNvPr id="21" name="Rectangle: Rounded Corners 20">
              <a:extLst>
                <a:ext uri="{FF2B5EF4-FFF2-40B4-BE49-F238E27FC236}">
                  <a16:creationId xmlns:a16="http://schemas.microsoft.com/office/drawing/2014/main" id="{8778A846-9066-4062-9B33-3CBD01F57D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12" action="ppaction://hlinksldjump"/>
              <a:extLst>
                <a:ext uri="{FF2B5EF4-FFF2-40B4-BE49-F238E27FC236}">
                  <a16:creationId xmlns:a16="http://schemas.microsoft.com/office/drawing/2014/main" id="{53D0604C-4DC0-4210-A965-E80C3A1F4D27}"/>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463521" y="152400"/>
              <a:ext cx="314419" cy="313241"/>
            </a:xfrm>
            <a:prstGeom prst="rect">
              <a:avLst/>
            </a:prstGeom>
          </p:spPr>
        </p:pic>
      </p:grpSp>
      <p:graphicFrame>
        <p:nvGraphicFramePr>
          <p:cNvPr id="78" name="Chart 77">
            <a:extLst>
              <a:ext uri="{FF2B5EF4-FFF2-40B4-BE49-F238E27FC236}">
                <a16:creationId xmlns:a16="http://schemas.microsoft.com/office/drawing/2014/main" id="{5306EE78-2EED-44A3-9700-7F31E8CF168E}"/>
              </a:ext>
            </a:extLst>
          </p:cNvPr>
          <p:cNvGraphicFramePr/>
          <p:nvPr>
            <p:custDataLst>
              <p:tags r:id="rId2"/>
            </p:custDataLst>
            <p:extLst>
              <p:ext uri="{D42A27DB-BD31-4B8C-83A1-F6EECF244321}">
                <p14:modId xmlns:p14="http://schemas.microsoft.com/office/powerpoint/2010/main" val="3387648541"/>
              </p:ext>
            </p:extLst>
          </p:nvPr>
        </p:nvGraphicFramePr>
        <p:xfrm>
          <a:off x="1022350" y="1652588"/>
          <a:ext cx="6042025" cy="3492500"/>
        </p:xfrm>
        <a:graphic>
          <a:graphicData uri="http://schemas.openxmlformats.org/drawingml/2006/chart">
            <c:chart xmlns:c="http://schemas.openxmlformats.org/drawingml/2006/chart" xmlns:r="http://schemas.openxmlformats.org/officeDocument/2006/relationships" r:id="rId15"/>
          </a:graphicData>
        </a:graphic>
      </p:graphicFrame>
      <p:sp>
        <p:nvSpPr>
          <p:cNvPr id="23" name="Text Placeholder 2">
            <a:extLst>
              <a:ext uri="{FF2B5EF4-FFF2-40B4-BE49-F238E27FC236}">
                <a16:creationId xmlns:a16="http://schemas.microsoft.com/office/drawing/2014/main" id="{8979B0CA-FA2C-4046-B92E-C69BCA119B78}"/>
              </a:ext>
            </a:extLst>
          </p:cNvPr>
          <p:cNvSpPr>
            <a:spLocks noGrp="1"/>
          </p:cNvSpPr>
          <p:nvPr>
            <p:custDataLst>
              <p:tags r:id="rId3"/>
            </p:custDataLst>
          </p:nvPr>
        </p:nvSpPr>
        <p:spPr bwMode="auto">
          <a:xfrm>
            <a:off x="593725" y="4133850"/>
            <a:ext cx="3937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DB48A910-7FEA-405B-8DC7-6393F49FC1F0}" type="datetime'''''''''''2''''''''0''22'''''''''''''''">
              <a:rPr lang="fi-FI" altLang="en-US" sz="1400" b="1" smtClean="0">
                <a:solidFill>
                  <a:srgbClr val="000000"/>
                </a:solidFill>
                <a:latin typeface="Rockwell" panose="02060603020205020403" pitchFamily="18" charset="0"/>
                <a:sym typeface="Rockwell" panose="02060603020205020403" pitchFamily="18" charset="0"/>
              </a:rPr>
              <a:pPr/>
              <a:t>2022</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7" name="Text Placeholder 2">
            <a:extLst>
              <a:ext uri="{FF2B5EF4-FFF2-40B4-BE49-F238E27FC236}">
                <a16:creationId xmlns:a16="http://schemas.microsoft.com/office/drawing/2014/main" id="{5E6BB0BC-3A31-4BC6-93E4-19A316B4589D}"/>
              </a:ext>
            </a:extLst>
          </p:cNvPr>
          <p:cNvSpPr>
            <a:spLocks noGrp="1"/>
          </p:cNvSpPr>
          <p:nvPr>
            <p:custDataLst>
              <p:tags r:id="rId4"/>
            </p:custDataLst>
          </p:nvPr>
        </p:nvSpPr>
        <p:spPr bwMode="auto">
          <a:xfrm>
            <a:off x="593725" y="2470150"/>
            <a:ext cx="3937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6EA73B86-668F-4D13-9167-2DC59C5DCE13}" type="datetime'''''''2''''''''''02''''''1'''''''">
              <a:rPr lang="fi-FI" altLang="en-US" sz="1400" b="1" smtClean="0">
                <a:solidFill>
                  <a:srgbClr val="000000"/>
                </a:solidFill>
                <a:latin typeface="Rockwell" panose="02060603020205020403" pitchFamily="18" charset="0"/>
                <a:sym typeface="Rockwell" panose="02060603020205020403" pitchFamily="18" charset="0"/>
              </a:rPr>
              <a:pPr/>
              <a:t>2021</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4" name="Rectangle 13">
            <a:extLst>
              <a:ext uri="{FF2B5EF4-FFF2-40B4-BE49-F238E27FC236}">
                <a16:creationId xmlns:a16="http://schemas.microsoft.com/office/drawing/2014/main" id="{7B108974-B0DA-4F36-833C-A4DEB7D15FC9}"/>
              </a:ext>
            </a:extLst>
          </p:cNvPr>
          <p:cNvSpPr/>
          <p:nvPr>
            <p:custDataLst>
              <p:tags r:id="rId5"/>
            </p:custDataLst>
          </p:nvPr>
        </p:nvSpPr>
        <p:spPr bwMode="auto">
          <a:xfrm>
            <a:off x="2571749" y="5419725"/>
            <a:ext cx="196850" cy="147638"/>
          </a:xfrm>
          <a:prstGeom prst="rect">
            <a:avLst/>
          </a:prstGeom>
          <a:solidFill>
            <a:srgbClr val="AE8B13"/>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7" name="Rectangle 36">
            <a:extLst>
              <a:ext uri="{FF2B5EF4-FFF2-40B4-BE49-F238E27FC236}">
                <a16:creationId xmlns:a16="http://schemas.microsoft.com/office/drawing/2014/main" id="{04E26862-E3B9-4FCA-82AC-C8DBF391A543}"/>
              </a:ext>
            </a:extLst>
          </p:cNvPr>
          <p:cNvSpPr/>
          <p:nvPr>
            <p:custDataLst>
              <p:tags r:id="rId6"/>
            </p:custDataLst>
          </p:nvPr>
        </p:nvSpPr>
        <p:spPr bwMode="auto">
          <a:xfrm>
            <a:off x="2571749" y="5629275"/>
            <a:ext cx="196850" cy="147638"/>
          </a:xfrm>
          <a:prstGeom prst="rect">
            <a:avLst/>
          </a:prstGeom>
          <a:solidFill>
            <a:schemeClr val="accent2"/>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9" name="Text Placeholder 2">
            <a:extLst>
              <a:ext uri="{FF2B5EF4-FFF2-40B4-BE49-F238E27FC236}">
                <a16:creationId xmlns:a16="http://schemas.microsoft.com/office/drawing/2014/main" id="{579AE3CD-46D6-4348-81EA-A30109375701}"/>
              </a:ext>
            </a:extLst>
          </p:cNvPr>
          <p:cNvSpPr>
            <a:spLocks noGrp="1"/>
          </p:cNvSpPr>
          <p:nvPr>
            <p:custDataLst>
              <p:tags r:id="rId7"/>
            </p:custDataLst>
          </p:nvPr>
        </p:nvSpPr>
        <p:spPr bwMode="auto">
          <a:xfrm>
            <a:off x="2819400" y="5427663"/>
            <a:ext cx="255111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68BACCBF-39F0-45C5-90D4-5A13FEAB81B5}" type="datetime'Yhdys''''''''''kunt''''a''jätteen'' ''aluek''eräy''sp''isteet'">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Yhdyskuntajätteen aluekeräyspisteet</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42" name="Text Placeholder 2">
            <a:extLst>
              <a:ext uri="{FF2B5EF4-FFF2-40B4-BE49-F238E27FC236}">
                <a16:creationId xmlns:a16="http://schemas.microsoft.com/office/drawing/2014/main" id="{6E05BB5F-4BD6-479E-89B0-EC3A6CFEDF7D}"/>
              </a:ext>
            </a:extLst>
          </p:cNvPr>
          <p:cNvSpPr>
            <a:spLocks noGrp="1"/>
          </p:cNvSpPr>
          <p:nvPr>
            <p:custDataLst>
              <p:tags r:id="rId8"/>
            </p:custDataLst>
          </p:nvPr>
        </p:nvSpPr>
        <p:spPr bwMode="auto">
          <a:xfrm>
            <a:off x="2819400" y="5637213"/>
            <a:ext cx="19700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72A52FA-DB7F-4741-9274-0F08515014A1}" type="datetime'Hyötyjä''''t''''t''''e''iden ''''ker''äyspi''stee''''''''t'''">
              <a:rPr lang="fi-FI" altLang="en-US" sz="1100" b="1">
                <a:solidFill>
                  <a:srgbClr val="000000"/>
                </a:solidFill>
                <a:latin typeface="Rockwell" panose="02060603020205020403" pitchFamily="18" charset="0"/>
                <a:sym typeface="Rockwell" panose="02060603020205020403" pitchFamily="18" charset="0"/>
              </a:rPr>
              <a:pPr/>
              <a:t>Hyötyjätteiden keräyspisteet</a:t>
            </a:fld>
            <a:endParaRPr lang="fi-FI" sz="1100" b="1" dirty="0">
              <a:solidFill>
                <a:srgbClr val="000000"/>
              </a:solidFill>
              <a:latin typeface="Rockwell" panose="02060603020205020403" pitchFamily="18" charset="0"/>
              <a:sym typeface="Rockwell" panose="02060603020205020403" pitchFamily="18" charset="0"/>
            </a:endParaRPr>
          </a:p>
        </p:txBody>
      </p:sp>
    </p:spTree>
    <p:extLst>
      <p:ext uri="{BB962C8B-B14F-4D97-AF65-F5344CB8AC3E}">
        <p14:creationId xmlns:p14="http://schemas.microsoft.com/office/powerpoint/2010/main" val="152025996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16434316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2" imgW="129" imgH="129" progId="TCLayout.ActiveDocument.1">
                  <p:embed/>
                </p:oleObj>
              </mc:Choice>
              <mc:Fallback>
                <p:oleObj name="think-cell Slide" r:id="rId12"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128132EF-96FC-401A-B678-A0DF3C9555FA}"/>
              </a:ext>
            </a:extLst>
          </p:cNvPr>
          <p:cNvSpPr txBox="1"/>
          <p:nvPr/>
        </p:nvSpPr>
        <p:spPr>
          <a:xfrm>
            <a:off x="624813" y="498475"/>
            <a:ext cx="4155821"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kaupungin kiinteistöomaisuus</a:t>
            </a:r>
          </a:p>
        </p:txBody>
      </p:sp>
      <p:grpSp>
        <p:nvGrpSpPr>
          <p:cNvPr id="20" name="Group 19">
            <a:extLst>
              <a:ext uri="{FF2B5EF4-FFF2-40B4-BE49-F238E27FC236}">
                <a16:creationId xmlns:a16="http://schemas.microsoft.com/office/drawing/2014/main" id="{CCA6601B-851F-4A88-BB6D-E2AE09E39591}"/>
              </a:ext>
            </a:extLst>
          </p:cNvPr>
          <p:cNvGrpSpPr/>
          <p:nvPr/>
        </p:nvGrpSpPr>
        <p:grpSpPr>
          <a:xfrm>
            <a:off x="11534530" y="88837"/>
            <a:ext cx="320522" cy="414442"/>
            <a:chOff x="8457418" y="107577"/>
            <a:chExt cx="320522" cy="414442"/>
          </a:xfrm>
        </p:grpSpPr>
        <p:sp>
          <p:nvSpPr>
            <p:cNvPr id="21" name="Rectangle: Rounded Corners 20">
              <a:extLst>
                <a:ext uri="{FF2B5EF4-FFF2-40B4-BE49-F238E27FC236}">
                  <a16:creationId xmlns:a16="http://schemas.microsoft.com/office/drawing/2014/main" id="{8778A846-9066-4062-9B33-3CBD01F57D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14" action="ppaction://hlinksldjump"/>
              <a:extLst>
                <a:ext uri="{FF2B5EF4-FFF2-40B4-BE49-F238E27FC236}">
                  <a16:creationId xmlns:a16="http://schemas.microsoft.com/office/drawing/2014/main" id="{53D0604C-4DC0-4210-A965-E80C3A1F4D27}"/>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8463521" y="152400"/>
              <a:ext cx="314419" cy="313241"/>
            </a:xfrm>
            <a:prstGeom prst="rect">
              <a:avLst/>
            </a:prstGeom>
          </p:spPr>
        </p:pic>
      </p:grpSp>
      <p:graphicFrame>
        <p:nvGraphicFramePr>
          <p:cNvPr id="403" name="Chart 402">
            <a:extLst>
              <a:ext uri="{FF2B5EF4-FFF2-40B4-BE49-F238E27FC236}">
                <a16:creationId xmlns:a16="http://schemas.microsoft.com/office/drawing/2014/main" id="{E7B0EAED-D6CB-8A95-0537-87FDA0174C62}"/>
              </a:ext>
            </a:extLst>
          </p:cNvPr>
          <p:cNvGraphicFramePr/>
          <p:nvPr>
            <p:custDataLst>
              <p:tags r:id="rId2"/>
            </p:custDataLst>
            <p:extLst>
              <p:ext uri="{D42A27DB-BD31-4B8C-83A1-F6EECF244321}">
                <p14:modId xmlns:p14="http://schemas.microsoft.com/office/powerpoint/2010/main" val="1740176951"/>
              </p:ext>
            </p:extLst>
          </p:nvPr>
        </p:nvGraphicFramePr>
        <p:xfrm>
          <a:off x="860425" y="2741613"/>
          <a:ext cx="6186488" cy="2714625"/>
        </p:xfrm>
        <a:graphic>
          <a:graphicData uri="http://schemas.openxmlformats.org/drawingml/2006/chart">
            <c:chart xmlns:c="http://schemas.openxmlformats.org/drawingml/2006/chart" xmlns:r="http://schemas.openxmlformats.org/officeDocument/2006/relationships" r:id="rId17"/>
          </a:graphicData>
        </a:graphic>
      </p:graphicFrame>
      <p:sp>
        <p:nvSpPr>
          <p:cNvPr id="17" name="Text Placeholder 2">
            <a:extLst>
              <a:ext uri="{FF2B5EF4-FFF2-40B4-BE49-F238E27FC236}">
                <a16:creationId xmlns:a16="http://schemas.microsoft.com/office/drawing/2014/main" id="{5E6BB0BC-3A31-4BC6-93E4-19A316B4589D}"/>
              </a:ext>
            </a:extLst>
          </p:cNvPr>
          <p:cNvSpPr>
            <a:spLocks noGrp="1"/>
          </p:cNvSpPr>
          <p:nvPr>
            <p:custDataLst>
              <p:tags r:id="rId3"/>
            </p:custDataLst>
          </p:nvPr>
        </p:nvSpPr>
        <p:spPr bwMode="auto">
          <a:xfrm>
            <a:off x="619125" y="3529013"/>
            <a:ext cx="384175" cy="14303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vert270" wrap="squar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B5CF337-5041-4175-8CF3-058D59567B9C}" type="datetime'Ka''upu''n''g''''in kii''''n''te''''''is''''''''töt (l''k''m)'">
              <a:rPr lang="fi-FI" altLang="en-US" sz="1400" b="1" smtClean="0">
                <a:solidFill>
                  <a:srgbClr val="000000"/>
                </a:solidFill>
                <a:latin typeface="Rockwell" panose="02060603020205020403" pitchFamily="18" charset="0"/>
              </a:rPr>
              <a:pPr marL="0" indent="0" algn="ctr">
                <a:spcBef>
                  <a:spcPct val="0"/>
                </a:spcBef>
                <a:spcAft>
                  <a:spcPct val="0"/>
                </a:spcAft>
                <a:buNone/>
              </a:pPr>
              <a:t>Kaupungin kiinteistöt (lkm)</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5" name="TextBox 14">
            <a:extLst>
              <a:ext uri="{FF2B5EF4-FFF2-40B4-BE49-F238E27FC236}">
                <a16:creationId xmlns:a16="http://schemas.microsoft.com/office/drawing/2014/main" id="{AB9BB272-8B52-022A-2346-B57D128F1237}"/>
              </a:ext>
            </a:extLst>
          </p:cNvPr>
          <p:cNvSpPr txBox="1"/>
          <p:nvPr/>
        </p:nvSpPr>
        <p:spPr>
          <a:xfrm>
            <a:off x="7458323" y="1124744"/>
            <a:ext cx="3744416" cy="1504667"/>
          </a:xfrm>
          <a:prstGeom prst="roundRect">
            <a:avLst/>
          </a:prstGeom>
          <a:solidFill>
            <a:schemeClr val="bg1"/>
          </a:solidFill>
          <a:ln>
            <a:solidFill>
              <a:schemeClr val="tx2"/>
            </a:solidFill>
          </a:ln>
        </p:spPr>
        <p:txBody>
          <a:bodyPr wrap="square">
            <a:spAutoFit/>
          </a:bodyPr>
          <a:lstStyle/>
          <a:p>
            <a:pPr>
              <a:lnSpc>
                <a:spcPct val="150000"/>
              </a:lnSpc>
            </a:pPr>
            <a:r>
              <a:rPr lang="fi-FI" sz="1100" b="1" u="sng" dirty="0">
                <a:solidFill>
                  <a:schemeClr val="tx2"/>
                </a:solidFill>
                <a:latin typeface="Rockwell" panose="02060603020205020403" pitchFamily="18" charset="0"/>
                <a:ea typeface="Lato" panose="020F0502020204030203" pitchFamily="34" charset="0"/>
                <a:cs typeface="Lato" panose="020F0502020204030203" pitchFamily="34" charset="0"/>
              </a:rPr>
              <a:t>Huomioitu:</a:t>
            </a:r>
          </a:p>
          <a:p>
            <a:pPr marL="171450" indent="-171450">
              <a:lnSpc>
                <a:spcPct val="150000"/>
              </a:lnSpc>
              <a:buFont typeface="Arial" panose="020B0604020202020204" pitchFamily="34" charset="0"/>
              <a:buChar char="•"/>
            </a:pPr>
            <a:r>
              <a:rPr lang="fi-FI" sz="900" b="1" dirty="0">
                <a:solidFill>
                  <a:schemeClr val="tx2"/>
                </a:solidFill>
                <a:latin typeface="Rockwell" panose="02060603020205020403" pitchFamily="18" charset="0"/>
                <a:ea typeface="Lato" panose="020F0502020204030203" pitchFamily="34" charset="0"/>
                <a:cs typeface="Lato" panose="020F0502020204030203" pitchFamily="34" charset="0"/>
              </a:rPr>
              <a:t>Heinolan kaupungin kiinteistöomaisuuden korjausselvitys (16.12.2020)</a:t>
            </a:r>
          </a:p>
          <a:p>
            <a:pPr marL="171450" indent="-171450">
              <a:lnSpc>
                <a:spcPct val="150000"/>
              </a:lnSpc>
              <a:buFont typeface="Arial" panose="020B0604020202020204" pitchFamily="34" charset="0"/>
              <a:buChar char="•"/>
            </a:pPr>
            <a:r>
              <a:rPr lang="fi-FI" sz="900" b="1" dirty="0">
                <a:solidFill>
                  <a:schemeClr val="tx2"/>
                </a:solidFill>
                <a:latin typeface="Rockwell" panose="02060603020205020403" pitchFamily="18" charset="0"/>
                <a:ea typeface="Lato" panose="020F0502020204030203" pitchFamily="34" charset="0"/>
                <a:cs typeface="Lato" panose="020F0502020204030203" pitchFamily="34" charset="0"/>
              </a:rPr>
              <a:t>Vuonna 2021 käyttöönotettu Heinolan uusi lukio ja uusi Sinilähde-talo (alakoulu ja päiväkoti)</a:t>
            </a:r>
          </a:p>
          <a:p>
            <a:pPr marL="171450" indent="-171450">
              <a:lnSpc>
                <a:spcPct val="150000"/>
              </a:lnSpc>
              <a:buFont typeface="Arial" panose="020B0604020202020204" pitchFamily="34" charset="0"/>
              <a:buChar char="•"/>
            </a:pPr>
            <a:r>
              <a:rPr lang="fi-FI" sz="900" b="1" dirty="0">
                <a:solidFill>
                  <a:schemeClr val="tx2"/>
                </a:solidFill>
                <a:latin typeface="Rockwell" panose="02060603020205020403" pitchFamily="18" charset="0"/>
                <a:ea typeface="Lato" panose="020F0502020204030203" pitchFamily="34" charset="0"/>
                <a:cs typeface="Lato" panose="020F0502020204030203" pitchFamily="34" charset="0"/>
              </a:rPr>
              <a:t>Vuonna 2022 myyty vesitorni</a:t>
            </a:r>
          </a:p>
        </p:txBody>
      </p:sp>
      <p:sp>
        <p:nvSpPr>
          <p:cNvPr id="182" name="Rectangle 181">
            <a:extLst>
              <a:ext uri="{FF2B5EF4-FFF2-40B4-BE49-F238E27FC236}">
                <a16:creationId xmlns:a16="http://schemas.microsoft.com/office/drawing/2014/main" id="{CE18ABA1-FBAD-B411-D905-1C3680268D9C}"/>
              </a:ext>
            </a:extLst>
          </p:cNvPr>
          <p:cNvSpPr/>
          <p:nvPr>
            <p:custDataLst>
              <p:tags r:id="rId4"/>
            </p:custDataLst>
          </p:nvPr>
        </p:nvSpPr>
        <p:spPr bwMode="auto">
          <a:xfrm>
            <a:off x="3168650" y="5664200"/>
            <a:ext cx="250825" cy="187325"/>
          </a:xfrm>
          <a:prstGeom prst="rect">
            <a:avLst/>
          </a:prstGeom>
          <a:solidFill>
            <a:srgbClr val="FEF181"/>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14" name="Rectangle 213">
            <a:extLst>
              <a:ext uri="{FF2B5EF4-FFF2-40B4-BE49-F238E27FC236}">
                <a16:creationId xmlns:a16="http://schemas.microsoft.com/office/drawing/2014/main" id="{BD8A8158-4D9B-C3D2-D080-DB47B964CA37}"/>
              </a:ext>
            </a:extLst>
          </p:cNvPr>
          <p:cNvSpPr/>
          <p:nvPr>
            <p:custDataLst>
              <p:tags r:id="rId5"/>
            </p:custDataLst>
          </p:nvPr>
        </p:nvSpPr>
        <p:spPr bwMode="auto">
          <a:xfrm>
            <a:off x="3168650" y="6172200"/>
            <a:ext cx="250825" cy="187325"/>
          </a:xfrm>
          <a:prstGeom prst="rect">
            <a:avLst/>
          </a:prstGeom>
          <a:solidFill>
            <a:schemeClr val="accent2"/>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13" name="Rectangle 212">
            <a:extLst>
              <a:ext uri="{FF2B5EF4-FFF2-40B4-BE49-F238E27FC236}">
                <a16:creationId xmlns:a16="http://schemas.microsoft.com/office/drawing/2014/main" id="{F5C3BF82-C443-13F4-8123-092DC14001B4}"/>
              </a:ext>
            </a:extLst>
          </p:cNvPr>
          <p:cNvSpPr/>
          <p:nvPr>
            <p:custDataLst>
              <p:tags r:id="rId6"/>
            </p:custDataLst>
          </p:nvPr>
        </p:nvSpPr>
        <p:spPr bwMode="auto">
          <a:xfrm>
            <a:off x="3168650" y="5918200"/>
            <a:ext cx="250825" cy="187325"/>
          </a:xfrm>
          <a:prstGeom prst="rect">
            <a:avLst/>
          </a:prstGeom>
          <a:solidFill>
            <a:schemeClr val="accent3"/>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79" name="Text Placeholder 2">
            <a:extLst>
              <a:ext uri="{FF2B5EF4-FFF2-40B4-BE49-F238E27FC236}">
                <a16:creationId xmlns:a16="http://schemas.microsoft.com/office/drawing/2014/main" id="{AED31202-6962-D2A3-618D-72B8BB90266A}"/>
              </a:ext>
            </a:extLst>
          </p:cNvPr>
          <p:cNvSpPr>
            <a:spLocks noGrp="1"/>
          </p:cNvSpPr>
          <p:nvPr>
            <p:custDataLst>
              <p:tags r:id="rId7"/>
            </p:custDataLst>
          </p:nvPr>
        </p:nvSpPr>
        <p:spPr bwMode="auto">
          <a:xfrm>
            <a:off x="3470275" y="5675313"/>
            <a:ext cx="10001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86B49CD-ED50-4229-B0AB-1E907012A519}" type="datetime'''v''''. ''17''''80-''''''''''1''''''''''9''''''''''''79'''">
              <a:rPr lang="fi-FI" altLang="en-US" sz="1400" smtClean="0">
                <a:latin typeface="Rockwell" panose="02060603020205020403" pitchFamily="18" charset="0"/>
                <a:sym typeface="Rockwell" panose="02060603020205020403" pitchFamily="18" charset="0"/>
              </a:rPr>
              <a:pPr/>
              <a:t>v. 1780-1979</a:t>
            </a:fld>
            <a:endParaRPr lang="fi-FI" sz="1400" dirty="0">
              <a:latin typeface="Rockwell" panose="02060603020205020403" pitchFamily="18" charset="0"/>
              <a:sym typeface="Rockwell" panose="02060603020205020403" pitchFamily="18" charset="0"/>
            </a:endParaRPr>
          </a:p>
        </p:txBody>
      </p:sp>
      <p:sp>
        <p:nvSpPr>
          <p:cNvPr id="209" name="Text Placeholder 2">
            <a:extLst>
              <a:ext uri="{FF2B5EF4-FFF2-40B4-BE49-F238E27FC236}">
                <a16:creationId xmlns:a16="http://schemas.microsoft.com/office/drawing/2014/main" id="{38A34F3E-C7CF-B954-CB50-1CBC559BE99E}"/>
              </a:ext>
            </a:extLst>
          </p:cNvPr>
          <p:cNvSpPr>
            <a:spLocks noGrp="1"/>
          </p:cNvSpPr>
          <p:nvPr>
            <p:custDataLst>
              <p:tags r:id="rId8"/>
            </p:custDataLst>
          </p:nvPr>
        </p:nvSpPr>
        <p:spPr bwMode="auto">
          <a:xfrm>
            <a:off x="3470275" y="5929313"/>
            <a:ext cx="10001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E4058E08-92D3-4903-B519-FEC0961BF9AD}" type="datetime'v''''''. ''''''19''''''8''''''0''-''''''''''''''''1''99''9'">
              <a:rPr lang="fi-FI" altLang="en-US" sz="1400" smtClean="0">
                <a:latin typeface="Rockwell" panose="02060603020205020403" pitchFamily="18" charset="0"/>
                <a:sym typeface="Rockwell" panose="02060603020205020403" pitchFamily="18" charset="0"/>
              </a:rPr>
              <a:pPr/>
              <a:t>v. 1980-1999</a:t>
            </a:fld>
            <a:endParaRPr lang="fi-FI" sz="1400" dirty="0">
              <a:latin typeface="Rockwell" panose="02060603020205020403" pitchFamily="18" charset="0"/>
              <a:sym typeface="Rockwell" panose="02060603020205020403" pitchFamily="18" charset="0"/>
            </a:endParaRPr>
          </a:p>
        </p:txBody>
      </p:sp>
      <p:sp>
        <p:nvSpPr>
          <p:cNvPr id="210" name="Text Placeholder 2">
            <a:extLst>
              <a:ext uri="{FF2B5EF4-FFF2-40B4-BE49-F238E27FC236}">
                <a16:creationId xmlns:a16="http://schemas.microsoft.com/office/drawing/2014/main" id="{A944E69A-416E-4E6A-D6AD-E968F0989C6D}"/>
              </a:ext>
            </a:extLst>
          </p:cNvPr>
          <p:cNvSpPr>
            <a:spLocks noGrp="1"/>
          </p:cNvSpPr>
          <p:nvPr>
            <p:custDataLst>
              <p:tags r:id="rId9"/>
            </p:custDataLst>
          </p:nvPr>
        </p:nvSpPr>
        <p:spPr bwMode="auto">
          <a:xfrm>
            <a:off x="3470275" y="6183313"/>
            <a:ext cx="10001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5792FA4-E596-4EDF-A81B-855BAEDCAFF3}" type="datetime'''''''''''''v.'' ''''20''0''''''''0''''''-2021'''''''">
              <a:rPr lang="fi-FI" altLang="en-US" sz="1400" smtClean="0">
                <a:latin typeface="Rockwell" panose="02060603020205020403" pitchFamily="18" charset="0"/>
                <a:sym typeface="Rockwell" panose="02060603020205020403" pitchFamily="18" charset="0"/>
              </a:rPr>
              <a:pPr/>
              <a:t>v. 2000-2021</a:t>
            </a:fld>
            <a:endParaRPr lang="fi-FI" sz="1400" dirty="0">
              <a:latin typeface="Rockwell" panose="02060603020205020403" pitchFamily="18" charset="0"/>
              <a:sym typeface="Rockwell" panose="02060603020205020403" pitchFamily="18" charset="0"/>
            </a:endParaRPr>
          </a:p>
        </p:txBody>
      </p:sp>
      <p:graphicFrame>
        <p:nvGraphicFramePr>
          <p:cNvPr id="426" name="Chart 425">
            <a:extLst>
              <a:ext uri="{FF2B5EF4-FFF2-40B4-BE49-F238E27FC236}">
                <a16:creationId xmlns:a16="http://schemas.microsoft.com/office/drawing/2014/main" id="{45CD9FB2-EA14-D20A-05FB-ACCC65FD6035}"/>
              </a:ext>
            </a:extLst>
          </p:cNvPr>
          <p:cNvGraphicFramePr/>
          <p:nvPr>
            <p:custDataLst>
              <p:tags r:id="rId10"/>
            </p:custDataLst>
            <p:extLst>
              <p:ext uri="{D42A27DB-BD31-4B8C-83A1-F6EECF244321}">
                <p14:modId xmlns:p14="http://schemas.microsoft.com/office/powerpoint/2010/main" val="14433056"/>
              </p:ext>
            </p:extLst>
          </p:nvPr>
        </p:nvGraphicFramePr>
        <p:xfrm>
          <a:off x="7100888" y="3844925"/>
          <a:ext cx="4459287" cy="2684463"/>
        </p:xfrm>
        <a:graphic>
          <a:graphicData uri="http://schemas.openxmlformats.org/drawingml/2006/chart">
            <c:chart xmlns:c="http://schemas.openxmlformats.org/drawingml/2006/chart" xmlns:r="http://schemas.openxmlformats.org/officeDocument/2006/relationships" r:id="rId18"/>
          </a:graphicData>
        </a:graphic>
      </p:graphicFrame>
    </p:spTree>
    <p:extLst>
      <p:ext uri="{BB962C8B-B14F-4D97-AF65-F5344CB8AC3E}">
        <p14:creationId xmlns:p14="http://schemas.microsoft.com/office/powerpoint/2010/main" val="336629388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370691478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1" imgW="129" imgH="129" progId="TCLayout.ActiveDocument.1">
                  <p:embed/>
                </p:oleObj>
              </mc:Choice>
              <mc:Fallback>
                <p:oleObj name="think-cell Slide" r:id="rId41"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42"/>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128132EF-96FC-401A-B678-A0DF3C9555FA}"/>
              </a:ext>
            </a:extLst>
          </p:cNvPr>
          <p:cNvSpPr txBox="1"/>
          <p:nvPr/>
        </p:nvSpPr>
        <p:spPr>
          <a:xfrm>
            <a:off x="981844" y="383143"/>
            <a:ext cx="950505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ALas 1.3 HINKU-laskenta: Heinolan sektorikohtainen energiankulutus (2017-2020)</a:t>
            </a:r>
          </a:p>
        </p:txBody>
      </p:sp>
      <p:graphicFrame>
        <p:nvGraphicFramePr>
          <p:cNvPr id="64" name="Chart 63">
            <a:extLst>
              <a:ext uri="{FF2B5EF4-FFF2-40B4-BE49-F238E27FC236}">
                <a16:creationId xmlns:a16="http://schemas.microsoft.com/office/drawing/2014/main" id="{34B164C6-03D2-67A0-4E6D-FCAD0DBEEA62}"/>
              </a:ext>
            </a:extLst>
          </p:cNvPr>
          <p:cNvGraphicFramePr/>
          <p:nvPr>
            <p:custDataLst>
              <p:tags r:id="rId2"/>
            </p:custDataLst>
            <p:extLst>
              <p:ext uri="{D42A27DB-BD31-4B8C-83A1-F6EECF244321}">
                <p14:modId xmlns:p14="http://schemas.microsoft.com/office/powerpoint/2010/main" val="288317013"/>
              </p:ext>
            </p:extLst>
          </p:nvPr>
        </p:nvGraphicFramePr>
        <p:xfrm>
          <a:off x="222250" y="2085975"/>
          <a:ext cx="9798050" cy="4325938"/>
        </p:xfrm>
        <a:graphic>
          <a:graphicData uri="http://schemas.openxmlformats.org/drawingml/2006/chart">
            <c:chart xmlns:c="http://schemas.openxmlformats.org/drawingml/2006/chart" xmlns:r="http://schemas.openxmlformats.org/officeDocument/2006/relationships" r:id="rId43"/>
          </a:graphicData>
        </a:graphic>
      </p:graphicFrame>
      <p:sp useBgFill="1">
        <p:nvSpPr>
          <p:cNvPr id="122" name="Text Placeholder 2">
            <a:extLst>
              <a:ext uri="{FF2B5EF4-FFF2-40B4-BE49-F238E27FC236}">
                <a16:creationId xmlns:a16="http://schemas.microsoft.com/office/drawing/2014/main" id="{FA40F636-9DC2-139A-642C-BE5A9B5F7FF1}"/>
              </a:ext>
            </a:extLst>
          </p:cNvPr>
          <p:cNvSpPr>
            <a:spLocks noGrp="1"/>
          </p:cNvSpPr>
          <p:nvPr>
            <p:custDataLst>
              <p:tags r:id="rId3"/>
            </p:custDataLst>
          </p:nvPr>
        </p:nvSpPr>
        <p:spPr bwMode="gray">
          <a:xfrm>
            <a:off x="2544763" y="3740149"/>
            <a:ext cx="150813" cy="401638"/>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E5102DC-81D6-455C-A12E-2700FC04FC91}" type="datetime'''''1''''''''''3''''''''0'''''''''''''''''',2'''''''''''''''''">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130,2</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261" name="Text Placeholder 2">
            <a:extLst>
              <a:ext uri="{FF2B5EF4-FFF2-40B4-BE49-F238E27FC236}">
                <a16:creationId xmlns:a16="http://schemas.microsoft.com/office/drawing/2014/main" id="{E75A2D2C-AC99-2BFC-1FFF-9F629D747E41}"/>
              </a:ext>
            </a:extLst>
          </p:cNvPr>
          <p:cNvSpPr>
            <a:spLocks noGrp="1"/>
          </p:cNvSpPr>
          <p:nvPr>
            <p:custDataLst>
              <p:tags r:id="rId4"/>
            </p:custDataLst>
          </p:nvPr>
        </p:nvSpPr>
        <p:spPr bwMode="auto">
          <a:xfrm>
            <a:off x="1925638" y="62880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96E02AA-FF06-497D-9E48-60391C3B0610}" type="datetime'''''''''''''''''''''''''2''''0''''''''''''''17'">
              <a:rPr lang="fi-FI" altLang="en-US" sz="1200" b="1" smtClean="0">
                <a:solidFill>
                  <a:srgbClr val="000000"/>
                </a:solidFill>
                <a:latin typeface="Rockwell" panose="02060603020205020403" pitchFamily="18" charset="0"/>
                <a:sym typeface="Rockwell" panose="02060603020205020403" pitchFamily="18" charset="0"/>
              </a:rPr>
              <a:pPr/>
              <a:t>2017</a:t>
            </a:fld>
            <a:endParaRPr lang="fi-FI" sz="1200" b="1" dirty="0">
              <a:solidFill>
                <a:srgbClr val="000000"/>
              </a:solidFill>
              <a:latin typeface="Rockwell" panose="02060603020205020403" pitchFamily="18" charset="0"/>
              <a:sym typeface="Rockwell" panose="02060603020205020403" pitchFamily="18" charset="0"/>
            </a:endParaRPr>
          </a:p>
        </p:txBody>
      </p:sp>
      <p:sp useBgFill="1">
        <p:nvSpPr>
          <p:cNvPr id="124" name="Text Placeholder 2">
            <a:extLst>
              <a:ext uri="{FF2B5EF4-FFF2-40B4-BE49-F238E27FC236}">
                <a16:creationId xmlns:a16="http://schemas.microsoft.com/office/drawing/2014/main" id="{857F991A-B006-CA89-8DD9-52FE1027B45D}"/>
              </a:ext>
            </a:extLst>
          </p:cNvPr>
          <p:cNvSpPr>
            <a:spLocks noGrp="1"/>
          </p:cNvSpPr>
          <p:nvPr>
            <p:custDataLst>
              <p:tags r:id="rId5"/>
            </p:custDataLst>
          </p:nvPr>
        </p:nvSpPr>
        <p:spPr bwMode="gray">
          <a:xfrm>
            <a:off x="8224838" y="3649662"/>
            <a:ext cx="150813" cy="401638"/>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06B4B52-E10B-4881-957E-1993A7D4FBDF}" type="datetime'''1''''''''''35'',''''''''''''''''''''''''''''''''''9'">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135,9</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79" name="Text Placeholder 2">
            <a:extLst>
              <a:ext uri="{FF2B5EF4-FFF2-40B4-BE49-F238E27FC236}">
                <a16:creationId xmlns:a16="http://schemas.microsoft.com/office/drawing/2014/main" id="{F151211E-B92B-9DB2-F16A-2565E76612C8}"/>
              </a:ext>
            </a:extLst>
          </p:cNvPr>
          <p:cNvSpPr>
            <a:spLocks noGrp="1"/>
          </p:cNvSpPr>
          <p:nvPr>
            <p:custDataLst>
              <p:tags r:id="rId6"/>
            </p:custDataLst>
          </p:nvPr>
        </p:nvSpPr>
        <p:spPr bwMode="gray">
          <a:xfrm>
            <a:off x="5778500" y="5153025"/>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AAA95CA6-CC97-4389-85B9-C0A7194D306B}" type="datetime'''''''''4''6'''',''''''''2'''''''''''''''''''''">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46,2</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262" name="Text Placeholder 2">
            <a:extLst>
              <a:ext uri="{FF2B5EF4-FFF2-40B4-BE49-F238E27FC236}">
                <a16:creationId xmlns:a16="http://schemas.microsoft.com/office/drawing/2014/main" id="{087120E7-5807-0551-5604-52BA269B4BAB}"/>
              </a:ext>
            </a:extLst>
          </p:cNvPr>
          <p:cNvSpPr>
            <a:spLocks noGrp="1"/>
          </p:cNvSpPr>
          <p:nvPr>
            <p:custDataLst>
              <p:tags r:id="rId7"/>
            </p:custDataLst>
          </p:nvPr>
        </p:nvSpPr>
        <p:spPr bwMode="auto">
          <a:xfrm>
            <a:off x="4165600" y="62880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0B079EB-7FD8-475F-B409-0D83C4091519}" type="datetime'''''''''''''2''''01''''''''''''''''''''''''''''8'''">
              <a:rPr lang="fi-FI" altLang="en-US" sz="1200" b="1" smtClean="0">
                <a:solidFill>
                  <a:srgbClr val="000000"/>
                </a:solidFill>
                <a:latin typeface="Rockwell" panose="02060603020205020403" pitchFamily="18" charset="0"/>
                <a:sym typeface="Rockwell" panose="02060603020205020403" pitchFamily="18" charset="0"/>
              </a:rPr>
              <a:pPr/>
              <a:t>2018</a:t>
            </a:fld>
            <a:endParaRPr lang="fi-FI" sz="1200" b="1" dirty="0">
              <a:solidFill>
                <a:srgbClr val="000000"/>
              </a:solidFill>
              <a:latin typeface="Rockwell" panose="02060603020205020403" pitchFamily="18" charset="0"/>
              <a:sym typeface="Rockwell" panose="02060603020205020403" pitchFamily="18" charset="0"/>
            </a:endParaRPr>
          </a:p>
        </p:txBody>
      </p:sp>
      <p:sp>
        <p:nvSpPr>
          <p:cNvPr id="263" name="Text Placeholder 2">
            <a:extLst>
              <a:ext uri="{FF2B5EF4-FFF2-40B4-BE49-F238E27FC236}">
                <a16:creationId xmlns:a16="http://schemas.microsoft.com/office/drawing/2014/main" id="{E5F51D7D-9363-9CA4-CE7D-D47BBC84B188}"/>
              </a:ext>
            </a:extLst>
          </p:cNvPr>
          <p:cNvSpPr>
            <a:spLocks noGrp="1"/>
          </p:cNvSpPr>
          <p:nvPr>
            <p:custDataLst>
              <p:tags r:id="rId8"/>
            </p:custDataLst>
          </p:nvPr>
        </p:nvSpPr>
        <p:spPr bwMode="auto">
          <a:xfrm>
            <a:off x="6403975" y="62880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147787E-1563-4DF2-AD32-45077D1E5FBB}" type="datetime'''2''''''''''''''''''''''''''''''0''''''''1''''''''9'">
              <a:rPr lang="fi-FI" altLang="en-US" sz="1200" b="1" smtClean="0">
                <a:solidFill>
                  <a:srgbClr val="000000"/>
                </a:solidFill>
                <a:latin typeface="Rockwell" panose="02060603020205020403" pitchFamily="18" charset="0"/>
                <a:sym typeface="Rockwell" panose="02060603020205020403" pitchFamily="18" charset="0"/>
              </a:rPr>
              <a:pPr/>
              <a:t>2019</a:t>
            </a:fld>
            <a:endParaRPr lang="fi-FI" sz="1200" b="1" dirty="0">
              <a:solidFill>
                <a:srgbClr val="000000"/>
              </a:solidFill>
              <a:latin typeface="Rockwell" panose="02060603020205020403" pitchFamily="18" charset="0"/>
              <a:sym typeface="Rockwell" panose="02060603020205020403" pitchFamily="18" charset="0"/>
            </a:endParaRPr>
          </a:p>
        </p:txBody>
      </p:sp>
      <p:sp>
        <p:nvSpPr>
          <p:cNvPr id="264" name="Text Placeholder 2">
            <a:extLst>
              <a:ext uri="{FF2B5EF4-FFF2-40B4-BE49-F238E27FC236}">
                <a16:creationId xmlns:a16="http://schemas.microsoft.com/office/drawing/2014/main" id="{1AD22B7C-3880-9D35-9AAA-9BECD70C9018}"/>
              </a:ext>
            </a:extLst>
          </p:cNvPr>
          <p:cNvSpPr>
            <a:spLocks noGrp="1"/>
          </p:cNvSpPr>
          <p:nvPr>
            <p:custDataLst>
              <p:tags r:id="rId9"/>
            </p:custDataLst>
          </p:nvPr>
        </p:nvSpPr>
        <p:spPr bwMode="auto">
          <a:xfrm>
            <a:off x="8643938" y="62880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C28CA5B-E077-4B8F-B8CA-0514B93D4E16}" type="datetime'2''''''''''''''''''0''''''''''2''''0'''''''">
              <a:rPr lang="fi-FI" altLang="en-US" sz="1200" b="1" smtClean="0">
                <a:solidFill>
                  <a:srgbClr val="000000"/>
                </a:solidFill>
                <a:latin typeface="Rockwell" panose="02060603020205020403" pitchFamily="18" charset="0"/>
                <a:sym typeface="Rockwell" panose="02060603020205020403" pitchFamily="18" charset="0"/>
              </a:rPr>
              <a:pPr/>
              <a:t>2020</a:t>
            </a:fld>
            <a:endParaRPr lang="fi-FI" sz="1200" b="1" dirty="0">
              <a:solidFill>
                <a:srgbClr val="000000"/>
              </a:solidFill>
              <a:latin typeface="Rockwell" panose="02060603020205020403" pitchFamily="18" charset="0"/>
              <a:sym typeface="Rockwell" panose="02060603020205020403" pitchFamily="18" charset="0"/>
            </a:endParaRPr>
          </a:p>
        </p:txBody>
      </p:sp>
      <p:sp useBgFill="1">
        <p:nvSpPr>
          <p:cNvPr id="184" name="Text Placeholder 2">
            <a:extLst>
              <a:ext uri="{FF2B5EF4-FFF2-40B4-BE49-F238E27FC236}">
                <a16:creationId xmlns:a16="http://schemas.microsoft.com/office/drawing/2014/main" id="{D782831E-C1F9-F8AB-40F1-86FF8E0E9854}"/>
              </a:ext>
            </a:extLst>
          </p:cNvPr>
          <p:cNvSpPr>
            <a:spLocks noGrp="1"/>
          </p:cNvSpPr>
          <p:nvPr>
            <p:custDataLst>
              <p:tags r:id="rId10"/>
            </p:custDataLst>
          </p:nvPr>
        </p:nvSpPr>
        <p:spPr bwMode="gray">
          <a:xfrm>
            <a:off x="2130425" y="2222500"/>
            <a:ext cx="150813" cy="401638"/>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3A40634-BA58-43B8-AEB3-4664C8510FFC}" type="datetime'''''''2''''''2''''''''''''''''''5'',''''''''''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225,5</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75" name="Text Placeholder 2">
            <a:extLst>
              <a:ext uri="{FF2B5EF4-FFF2-40B4-BE49-F238E27FC236}">
                <a16:creationId xmlns:a16="http://schemas.microsoft.com/office/drawing/2014/main" id="{E396C9BB-EAA7-C92F-847A-3B0534FA5782}"/>
              </a:ext>
            </a:extLst>
          </p:cNvPr>
          <p:cNvSpPr>
            <a:spLocks noGrp="1"/>
          </p:cNvSpPr>
          <p:nvPr>
            <p:custDataLst>
              <p:tags r:id="rId11"/>
            </p:custDataLst>
          </p:nvPr>
        </p:nvSpPr>
        <p:spPr bwMode="gray">
          <a:xfrm>
            <a:off x="2336800" y="5337175"/>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BF0710A-F09A-45D9-922B-FA16480E4D16}" type="datetime'''''''''''3''4'''''''''''''''''''''''',''''''7'''''">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34,7</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106" name="Text Placeholder 2">
            <a:extLst>
              <a:ext uri="{FF2B5EF4-FFF2-40B4-BE49-F238E27FC236}">
                <a16:creationId xmlns:a16="http://schemas.microsoft.com/office/drawing/2014/main" id="{D89DB5A6-3A7E-B679-6BD6-91BB35751CCF}"/>
              </a:ext>
            </a:extLst>
          </p:cNvPr>
          <p:cNvSpPr>
            <a:spLocks noGrp="1"/>
          </p:cNvSpPr>
          <p:nvPr>
            <p:custDataLst>
              <p:tags r:id="rId12"/>
            </p:custDataLst>
          </p:nvPr>
        </p:nvSpPr>
        <p:spPr bwMode="gray">
          <a:xfrm>
            <a:off x="4368800" y="2728912"/>
            <a:ext cx="150813" cy="401638"/>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A7A79A3-3984-4782-B378-22836B9D4AD7}" type="datetime'''''''''''''''''1''''''9''3'''''''''''',''''''''''7'''''''''">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193,7</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78" name="Text Placeholder 2">
            <a:extLst>
              <a:ext uri="{FF2B5EF4-FFF2-40B4-BE49-F238E27FC236}">
                <a16:creationId xmlns:a16="http://schemas.microsoft.com/office/drawing/2014/main" id="{88E91DA6-D1E8-CFF5-852B-172925B7DEB0}"/>
              </a:ext>
            </a:extLst>
          </p:cNvPr>
          <p:cNvSpPr>
            <a:spLocks noGrp="1"/>
          </p:cNvSpPr>
          <p:nvPr>
            <p:custDataLst>
              <p:tags r:id="rId13"/>
            </p:custDataLst>
          </p:nvPr>
        </p:nvSpPr>
        <p:spPr bwMode="gray">
          <a:xfrm>
            <a:off x="4576763" y="5316538"/>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0B4976F-FBBA-4A51-BFD3-230DEC803F7C}" type="datetime'''''''''''''''''''''3''''''''5'''''''',''9'''''''''''''''''''">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35,9</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123" name="Text Placeholder 2">
            <a:extLst>
              <a:ext uri="{FF2B5EF4-FFF2-40B4-BE49-F238E27FC236}">
                <a16:creationId xmlns:a16="http://schemas.microsoft.com/office/drawing/2014/main" id="{CB7301E0-1B31-7E27-D384-4E1DFED44E98}"/>
              </a:ext>
            </a:extLst>
          </p:cNvPr>
          <p:cNvSpPr>
            <a:spLocks noGrp="1"/>
          </p:cNvSpPr>
          <p:nvPr>
            <p:custDataLst>
              <p:tags r:id="rId14"/>
            </p:custDataLst>
          </p:nvPr>
        </p:nvSpPr>
        <p:spPr bwMode="gray">
          <a:xfrm>
            <a:off x="6608763" y="2981324"/>
            <a:ext cx="150813" cy="401638"/>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E3680F0-E8A6-4370-8681-E873F1F5451C}" type="datetime'''''''''''''''1''''''''7''''''''''7'''''''''''''''''''''',9'''">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177,9</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81" name="Text Placeholder 2">
            <a:extLst>
              <a:ext uri="{FF2B5EF4-FFF2-40B4-BE49-F238E27FC236}">
                <a16:creationId xmlns:a16="http://schemas.microsoft.com/office/drawing/2014/main" id="{85544E0F-4FE3-7069-3098-7AC5EE5903FA}"/>
              </a:ext>
            </a:extLst>
          </p:cNvPr>
          <p:cNvSpPr>
            <a:spLocks noGrp="1"/>
          </p:cNvSpPr>
          <p:nvPr>
            <p:custDataLst>
              <p:tags r:id="rId15"/>
            </p:custDataLst>
          </p:nvPr>
        </p:nvSpPr>
        <p:spPr bwMode="gray">
          <a:xfrm>
            <a:off x="6815138" y="5324475"/>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1D64C67-AAFC-4F69-BD74-851F2C4060C7}" type="datetime'''3''''''''''''''''''5'''''''''''''''''''''''''''',4'''">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35,4</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82" name="Text Placeholder 2">
            <a:extLst>
              <a:ext uri="{FF2B5EF4-FFF2-40B4-BE49-F238E27FC236}">
                <a16:creationId xmlns:a16="http://schemas.microsoft.com/office/drawing/2014/main" id="{3F41F1C1-76AC-DD52-4B80-858FA6719BAE}"/>
              </a:ext>
            </a:extLst>
          </p:cNvPr>
          <p:cNvSpPr>
            <a:spLocks noGrp="1"/>
          </p:cNvSpPr>
          <p:nvPr>
            <p:custDataLst>
              <p:tags r:id="rId16"/>
            </p:custDataLst>
          </p:nvPr>
        </p:nvSpPr>
        <p:spPr bwMode="gray">
          <a:xfrm>
            <a:off x="8018463" y="5186363"/>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DBC7873-FA61-470A-84FA-1920D3B6094D}" type="datetime'4''4'',''''''''2'">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44,2</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125" name="Text Placeholder 2">
            <a:extLst>
              <a:ext uri="{FF2B5EF4-FFF2-40B4-BE49-F238E27FC236}">
                <a16:creationId xmlns:a16="http://schemas.microsoft.com/office/drawing/2014/main" id="{17471E87-1189-38C1-E853-90A88AAF04C3}"/>
              </a:ext>
            </a:extLst>
          </p:cNvPr>
          <p:cNvSpPr>
            <a:spLocks noGrp="1"/>
          </p:cNvSpPr>
          <p:nvPr>
            <p:custDataLst>
              <p:tags r:id="rId17"/>
            </p:custDataLst>
          </p:nvPr>
        </p:nvSpPr>
        <p:spPr bwMode="gray">
          <a:xfrm>
            <a:off x="8847138" y="2816224"/>
            <a:ext cx="150813" cy="401638"/>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EDFBC4E1-C471-446B-B2B7-BF9CE6E71134}" type="datetime'''''1''''''''''''''''''''''8''''''8'''''',''''''2'''''''">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188,2</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84" name="Text Placeholder 2">
            <a:extLst>
              <a:ext uri="{FF2B5EF4-FFF2-40B4-BE49-F238E27FC236}">
                <a16:creationId xmlns:a16="http://schemas.microsoft.com/office/drawing/2014/main" id="{F8CB66A2-7E88-20E0-C3E1-FA3BE1DB2257}"/>
              </a:ext>
            </a:extLst>
          </p:cNvPr>
          <p:cNvSpPr>
            <a:spLocks noGrp="1"/>
          </p:cNvSpPr>
          <p:nvPr>
            <p:custDataLst>
              <p:tags r:id="rId18"/>
            </p:custDataLst>
          </p:nvPr>
        </p:nvSpPr>
        <p:spPr bwMode="gray">
          <a:xfrm>
            <a:off x="9055100" y="5329238"/>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005E370-9377-4B20-AB07-4AB9E2991BAE}" type="datetime'''3''''''5'''''',''''''''''''''''''''''''''''''''''2'''">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35,2</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45" name="Text Placeholder 2">
            <a:extLst>
              <a:ext uri="{FF2B5EF4-FFF2-40B4-BE49-F238E27FC236}">
                <a16:creationId xmlns:a16="http://schemas.microsoft.com/office/drawing/2014/main" id="{69977DA6-6915-9E9E-159F-EA3139B99895}"/>
              </a:ext>
            </a:extLst>
          </p:cNvPr>
          <p:cNvSpPr>
            <a:spLocks noGrp="1"/>
          </p:cNvSpPr>
          <p:nvPr>
            <p:custDataLst>
              <p:tags r:id="rId19"/>
            </p:custDataLst>
          </p:nvPr>
        </p:nvSpPr>
        <p:spPr bwMode="auto">
          <a:xfrm>
            <a:off x="696913" y="1741487"/>
            <a:ext cx="569913"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sz="1800" b="1" dirty="0">
                <a:solidFill>
                  <a:schemeClr val="tx2"/>
                </a:solidFill>
                <a:latin typeface="Rockwell" panose="02060603020205020403" pitchFamily="18" charset="0"/>
              </a:rPr>
              <a:t>GWh</a:t>
            </a:r>
          </a:p>
        </p:txBody>
      </p:sp>
      <p:sp>
        <p:nvSpPr>
          <p:cNvPr id="387" name="Rectangle 386">
            <a:extLst>
              <a:ext uri="{FF2B5EF4-FFF2-40B4-BE49-F238E27FC236}">
                <a16:creationId xmlns:a16="http://schemas.microsoft.com/office/drawing/2014/main" id="{65B54F78-F63D-6DEF-37E9-D97B1F29D8EA}"/>
              </a:ext>
            </a:extLst>
          </p:cNvPr>
          <p:cNvSpPr/>
          <p:nvPr>
            <p:custDataLst>
              <p:tags r:id="rId20"/>
            </p:custDataLst>
          </p:nvPr>
        </p:nvSpPr>
        <p:spPr bwMode="auto">
          <a:xfrm>
            <a:off x="10377488" y="3914775"/>
            <a:ext cx="187325" cy="139700"/>
          </a:xfrm>
          <a:prstGeom prst="rect">
            <a:avLst/>
          </a:prstGeom>
          <a:solidFill>
            <a:srgbClr val="EBFD0B"/>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88" name="Rectangle 387">
            <a:extLst>
              <a:ext uri="{FF2B5EF4-FFF2-40B4-BE49-F238E27FC236}">
                <a16:creationId xmlns:a16="http://schemas.microsoft.com/office/drawing/2014/main" id="{22B3C0F8-C564-0EFA-F310-74B0FCE126B5}"/>
              </a:ext>
            </a:extLst>
          </p:cNvPr>
          <p:cNvSpPr/>
          <p:nvPr>
            <p:custDataLst>
              <p:tags r:id="rId21"/>
            </p:custDataLst>
          </p:nvPr>
        </p:nvSpPr>
        <p:spPr bwMode="auto">
          <a:xfrm>
            <a:off x="10377488" y="4117975"/>
            <a:ext cx="187325" cy="139700"/>
          </a:xfrm>
          <a:prstGeom prst="rect">
            <a:avLst/>
          </a:prstGeom>
          <a:solidFill>
            <a:srgbClr val="FEA5E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89" name="Rectangle 388">
            <a:extLst>
              <a:ext uri="{FF2B5EF4-FFF2-40B4-BE49-F238E27FC236}">
                <a16:creationId xmlns:a16="http://schemas.microsoft.com/office/drawing/2014/main" id="{6E106D0F-24C9-EBF9-B9B3-DBF305AFC498}"/>
              </a:ext>
            </a:extLst>
          </p:cNvPr>
          <p:cNvSpPr/>
          <p:nvPr>
            <p:custDataLst>
              <p:tags r:id="rId22"/>
            </p:custDataLst>
          </p:nvPr>
        </p:nvSpPr>
        <p:spPr bwMode="auto">
          <a:xfrm>
            <a:off x="10377488" y="4321175"/>
            <a:ext cx="187325" cy="139700"/>
          </a:xfrm>
          <a:prstGeom prst="rect">
            <a:avLst/>
          </a:prstGeom>
          <a:solidFill>
            <a:srgbClr val="C8000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0" name="Rectangle 389">
            <a:extLst>
              <a:ext uri="{FF2B5EF4-FFF2-40B4-BE49-F238E27FC236}">
                <a16:creationId xmlns:a16="http://schemas.microsoft.com/office/drawing/2014/main" id="{8AAD0BF7-4070-6C34-3C06-2B8EDFDDF5A0}"/>
              </a:ext>
            </a:extLst>
          </p:cNvPr>
          <p:cNvSpPr/>
          <p:nvPr>
            <p:custDataLst>
              <p:tags r:id="rId23"/>
            </p:custDataLst>
          </p:nvPr>
        </p:nvSpPr>
        <p:spPr bwMode="auto">
          <a:xfrm>
            <a:off x="10377488" y="4524375"/>
            <a:ext cx="187325" cy="139700"/>
          </a:xfrm>
          <a:prstGeom prst="rect">
            <a:avLst/>
          </a:prstGeom>
          <a:solidFill>
            <a:srgbClr val="A9AE86"/>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1" name="Rectangle 390">
            <a:extLst>
              <a:ext uri="{FF2B5EF4-FFF2-40B4-BE49-F238E27FC236}">
                <a16:creationId xmlns:a16="http://schemas.microsoft.com/office/drawing/2014/main" id="{671AFACC-8BF8-3933-E131-12D0927A2889}"/>
              </a:ext>
            </a:extLst>
          </p:cNvPr>
          <p:cNvSpPr/>
          <p:nvPr>
            <p:custDataLst>
              <p:tags r:id="rId24"/>
            </p:custDataLst>
          </p:nvPr>
        </p:nvSpPr>
        <p:spPr bwMode="auto">
          <a:xfrm>
            <a:off x="10377488" y="4727575"/>
            <a:ext cx="187325" cy="139700"/>
          </a:xfrm>
          <a:prstGeom prst="rect">
            <a:avLst/>
          </a:prstGeom>
          <a:solidFill>
            <a:schemeClr val="accent5"/>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2" name="Rectangle 391">
            <a:extLst>
              <a:ext uri="{FF2B5EF4-FFF2-40B4-BE49-F238E27FC236}">
                <a16:creationId xmlns:a16="http://schemas.microsoft.com/office/drawing/2014/main" id="{BAC07B18-8556-80D6-CEE3-54DAAD0BF8FA}"/>
              </a:ext>
            </a:extLst>
          </p:cNvPr>
          <p:cNvSpPr/>
          <p:nvPr>
            <p:custDataLst>
              <p:tags r:id="rId25"/>
            </p:custDataLst>
          </p:nvPr>
        </p:nvSpPr>
        <p:spPr bwMode="auto">
          <a:xfrm>
            <a:off x="10377488" y="4930775"/>
            <a:ext cx="187325" cy="139700"/>
          </a:xfrm>
          <a:prstGeom prst="rect">
            <a:avLst/>
          </a:prstGeom>
          <a:solidFill>
            <a:srgbClr val="74F8F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3" name="Rectangle 392">
            <a:extLst>
              <a:ext uri="{FF2B5EF4-FFF2-40B4-BE49-F238E27FC236}">
                <a16:creationId xmlns:a16="http://schemas.microsoft.com/office/drawing/2014/main" id="{358924D5-96A6-CF01-CC6A-D79E8B55BF21}"/>
              </a:ext>
            </a:extLst>
          </p:cNvPr>
          <p:cNvSpPr/>
          <p:nvPr>
            <p:custDataLst>
              <p:tags r:id="rId26"/>
            </p:custDataLst>
          </p:nvPr>
        </p:nvSpPr>
        <p:spPr bwMode="auto">
          <a:xfrm>
            <a:off x="10377488" y="5133975"/>
            <a:ext cx="187325" cy="139700"/>
          </a:xfrm>
          <a:prstGeom prst="rect">
            <a:avLst/>
          </a:prstGeom>
          <a:solidFill>
            <a:srgbClr val="8F731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4" name="Rectangle 393">
            <a:extLst>
              <a:ext uri="{FF2B5EF4-FFF2-40B4-BE49-F238E27FC236}">
                <a16:creationId xmlns:a16="http://schemas.microsoft.com/office/drawing/2014/main" id="{ECCECE7A-42CD-A120-554E-2446B6E4BD40}"/>
              </a:ext>
            </a:extLst>
          </p:cNvPr>
          <p:cNvSpPr/>
          <p:nvPr>
            <p:custDataLst>
              <p:tags r:id="rId27"/>
            </p:custDataLst>
          </p:nvPr>
        </p:nvSpPr>
        <p:spPr bwMode="auto">
          <a:xfrm>
            <a:off x="10377488" y="5337175"/>
            <a:ext cx="187325" cy="139700"/>
          </a:xfrm>
          <a:prstGeom prst="rect">
            <a:avLst/>
          </a:prstGeom>
          <a:solidFill>
            <a:srgbClr val="DFE5EF"/>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5" name="Rectangle 394">
            <a:extLst>
              <a:ext uri="{FF2B5EF4-FFF2-40B4-BE49-F238E27FC236}">
                <a16:creationId xmlns:a16="http://schemas.microsoft.com/office/drawing/2014/main" id="{E920753B-ED08-A1DA-49E6-4563C9D12846}"/>
              </a:ext>
            </a:extLst>
          </p:cNvPr>
          <p:cNvSpPr/>
          <p:nvPr>
            <p:custDataLst>
              <p:tags r:id="rId28"/>
            </p:custDataLst>
          </p:nvPr>
        </p:nvSpPr>
        <p:spPr bwMode="auto">
          <a:xfrm>
            <a:off x="10377488" y="5540375"/>
            <a:ext cx="187325" cy="139700"/>
          </a:xfrm>
          <a:prstGeom prst="rect">
            <a:avLst/>
          </a:prstGeom>
          <a:solidFill>
            <a:srgbClr val="00000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6" name="Rectangle 395">
            <a:extLst>
              <a:ext uri="{FF2B5EF4-FFF2-40B4-BE49-F238E27FC236}">
                <a16:creationId xmlns:a16="http://schemas.microsoft.com/office/drawing/2014/main" id="{261A4083-48DE-150A-3E73-765CAC399FCA}"/>
              </a:ext>
            </a:extLst>
          </p:cNvPr>
          <p:cNvSpPr/>
          <p:nvPr>
            <p:custDataLst>
              <p:tags r:id="rId29"/>
            </p:custDataLst>
          </p:nvPr>
        </p:nvSpPr>
        <p:spPr bwMode="auto">
          <a:xfrm>
            <a:off x="10377488" y="5743575"/>
            <a:ext cx="187325" cy="139700"/>
          </a:xfrm>
          <a:prstGeom prst="rect">
            <a:avLst/>
          </a:prstGeom>
          <a:solidFill>
            <a:srgbClr val="256AFA"/>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49" name="Text Placeholder 2">
            <a:extLst>
              <a:ext uri="{FF2B5EF4-FFF2-40B4-BE49-F238E27FC236}">
                <a16:creationId xmlns:a16="http://schemas.microsoft.com/office/drawing/2014/main" id="{59C966D1-8D24-8A82-F883-2C2552E8BF91}"/>
              </a:ext>
            </a:extLst>
          </p:cNvPr>
          <p:cNvSpPr>
            <a:spLocks noGrp="1"/>
          </p:cNvSpPr>
          <p:nvPr>
            <p:custDataLst>
              <p:tags r:id="rId30"/>
            </p:custDataLst>
          </p:nvPr>
        </p:nvSpPr>
        <p:spPr bwMode="auto">
          <a:xfrm>
            <a:off x="10615613" y="4532313"/>
            <a:ext cx="9191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01E491B-AA53-4E14-BCB2-EB507948422E}" type="datetime'''Öl''j''y''l''''''äm''m''''''''''''i''''''t''''''''''''y''s'">
              <a:rPr lang="fi-FI" altLang="en-US" sz="1050" b="1" smtClean="0">
                <a:solidFill>
                  <a:srgbClr val="000000"/>
                </a:solidFill>
                <a:latin typeface="Rockwell" panose="02060603020205020403" pitchFamily="18" charset="0"/>
                <a:sym typeface="Rockwell" panose="02060603020205020403" pitchFamily="18" charset="0"/>
              </a:rPr>
              <a:pPr/>
              <a:t>Öljylämmitys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34" name="Text Placeholder 2">
            <a:extLst>
              <a:ext uri="{FF2B5EF4-FFF2-40B4-BE49-F238E27FC236}">
                <a16:creationId xmlns:a16="http://schemas.microsoft.com/office/drawing/2014/main" id="{5FBF2C36-67C8-6609-889E-A865EB4841BF}"/>
              </a:ext>
            </a:extLst>
          </p:cNvPr>
          <p:cNvSpPr>
            <a:spLocks noGrp="1"/>
          </p:cNvSpPr>
          <p:nvPr>
            <p:custDataLst>
              <p:tags r:id="rId31"/>
            </p:custDataLst>
          </p:nvPr>
        </p:nvSpPr>
        <p:spPr bwMode="auto">
          <a:xfrm>
            <a:off x="10615613" y="3922713"/>
            <a:ext cx="9112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BDA2336-C8FB-4F8E-A82E-1D0E69FE19F0}" type="datetime'''''''''''''''''Ku''l''u''t''''u''s''s''ä''h''k''''ö'''''''">
              <a:rPr lang="fi-FI" altLang="en-US" sz="1050" b="1" smtClean="0">
                <a:solidFill>
                  <a:srgbClr val="000000"/>
                </a:solidFill>
                <a:latin typeface="Rockwell" panose="02060603020205020403" pitchFamily="18" charset="0"/>
                <a:sym typeface="Rockwell" panose="02060603020205020403" pitchFamily="18" charset="0"/>
              </a:rPr>
              <a:pPr/>
              <a:t>Kulutussähkö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36" name="Text Placeholder 2">
            <a:extLst>
              <a:ext uri="{FF2B5EF4-FFF2-40B4-BE49-F238E27FC236}">
                <a16:creationId xmlns:a16="http://schemas.microsoft.com/office/drawing/2014/main" id="{BADCC0F9-150A-3D1D-D816-E0C43B223A8D}"/>
              </a:ext>
            </a:extLst>
          </p:cNvPr>
          <p:cNvSpPr>
            <a:spLocks noGrp="1"/>
          </p:cNvSpPr>
          <p:nvPr>
            <p:custDataLst>
              <p:tags r:id="rId32"/>
            </p:custDataLst>
          </p:nvPr>
        </p:nvSpPr>
        <p:spPr bwMode="auto">
          <a:xfrm>
            <a:off x="10615613" y="4125913"/>
            <a:ext cx="10255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E2AE357A-F0AF-4944-8187-EF1386C3D0FB}" type="datetime'''''''Sä''''hk''ö''l''ä''''mm''''i''''''t''''y''''''''''''''s'">
              <a:rPr lang="fi-FI" altLang="en-US" sz="1050" b="1" smtClean="0">
                <a:solidFill>
                  <a:srgbClr val="000000"/>
                </a:solidFill>
                <a:latin typeface="Rockwell" panose="02060603020205020403" pitchFamily="18" charset="0"/>
                <a:sym typeface="Rockwell" panose="02060603020205020403" pitchFamily="18" charset="0"/>
              </a:rPr>
              <a:pPr/>
              <a:t>Sähkölämmitys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0" name="Text Placeholder 2">
            <a:extLst>
              <a:ext uri="{FF2B5EF4-FFF2-40B4-BE49-F238E27FC236}">
                <a16:creationId xmlns:a16="http://schemas.microsoft.com/office/drawing/2014/main" id="{085C7F14-70E6-4C77-2C64-0F0CFCA52F08}"/>
              </a:ext>
            </a:extLst>
          </p:cNvPr>
          <p:cNvSpPr>
            <a:spLocks noGrp="1"/>
          </p:cNvSpPr>
          <p:nvPr>
            <p:custDataLst>
              <p:tags r:id="rId33"/>
            </p:custDataLst>
          </p:nvPr>
        </p:nvSpPr>
        <p:spPr bwMode="auto">
          <a:xfrm>
            <a:off x="10615613" y="4735513"/>
            <a:ext cx="9715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AED2B00-09A8-42D1-89F2-C139921646E2}" type="datetime'''''M''''u''''u'''''''''''' ''lämmi''ty''''''s'''''''''''">
              <a:rPr lang="fi-FI" altLang="en-US" sz="1050" b="1" smtClean="0">
                <a:solidFill>
                  <a:srgbClr val="000000"/>
                </a:solidFill>
                <a:latin typeface="Rockwell" panose="02060603020205020403" pitchFamily="18" charset="0"/>
                <a:sym typeface="Rockwell" panose="02060603020205020403" pitchFamily="18" charset="0"/>
              </a:rPr>
              <a:pPr/>
              <a:t>Muu 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3" name="Text Placeholder 2">
            <a:extLst>
              <a:ext uri="{FF2B5EF4-FFF2-40B4-BE49-F238E27FC236}">
                <a16:creationId xmlns:a16="http://schemas.microsoft.com/office/drawing/2014/main" id="{74BFBF06-236C-7FA8-0515-03A1AAF966E2}"/>
              </a:ext>
            </a:extLst>
          </p:cNvPr>
          <p:cNvSpPr>
            <a:spLocks noGrp="1"/>
          </p:cNvSpPr>
          <p:nvPr>
            <p:custDataLst>
              <p:tags r:id="rId34"/>
            </p:custDataLst>
          </p:nvPr>
        </p:nvSpPr>
        <p:spPr bwMode="auto">
          <a:xfrm>
            <a:off x="10615613" y="5345113"/>
            <a:ext cx="76358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5408300-E98D-48F3-82E0-5FD65552F0D8}" type="datetime'''T''''''i''''''''e''''''liik''''e''n''''''''''''''n''''''e'''">
              <a:rPr lang="fi-FI" altLang="en-US" sz="1050" b="1" smtClean="0">
                <a:solidFill>
                  <a:srgbClr val="000000"/>
                </a:solidFill>
                <a:latin typeface="Rockwell" panose="02060603020205020403" pitchFamily="18" charset="0"/>
                <a:sym typeface="Rockwell" panose="02060603020205020403" pitchFamily="18" charset="0"/>
              </a:rPr>
              <a:pPr/>
              <a:t>Tieliikenne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48" name="Text Placeholder 2">
            <a:extLst>
              <a:ext uri="{FF2B5EF4-FFF2-40B4-BE49-F238E27FC236}">
                <a16:creationId xmlns:a16="http://schemas.microsoft.com/office/drawing/2014/main" id="{487C59A7-BC97-8626-430F-24B7035D7CDD}"/>
              </a:ext>
            </a:extLst>
          </p:cNvPr>
          <p:cNvSpPr>
            <a:spLocks noGrp="1"/>
          </p:cNvSpPr>
          <p:nvPr>
            <p:custDataLst>
              <p:tags r:id="rId35"/>
            </p:custDataLst>
          </p:nvPr>
        </p:nvSpPr>
        <p:spPr bwMode="auto">
          <a:xfrm>
            <a:off x="10615612" y="4329113"/>
            <a:ext cx="84613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087176A-8E1E-4BD9-99EF-BC97FBCDE5B9}" type="datetime'K''''''''''a''''''''u''k''''o''l''''''''ä''''m''''pö'''''''">
              <a:rPr lang="fi-FI" altLang="en-US" sz="1050" b="1" smtClean="0">
                <a:solidFill>
                  <a:srgbClr val="000000"/>
                </a:solidFill>
                <a:latin typeface="Rockwell" panose="02060603020205020403" pitchFamily="18" charset="0"/>
                <a:sym typeface="Rockwell" panose="02060603020205020403" pitchFamily="18" charset="0"/>
              </a:rPr>
              <a:pPr/>
              <a:t>Kaukolämpö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1" name="Text Placeholder 2">
            <a:extLst>
              <a:ext uri="{FF2B5EF4-FFF2-40B4-BE49-F238E27FC236}">
                <a16:creationId xmlns:a16="http://schemas.microsoft.com/office/drawing/2014/main" id="{1E8B4F49-C932-E5BC-5163-641A5294423B}"/>
              </a:ext>
            </a:extLst>
          </p:cNvPr>
          <p:cNvSpPr>
            <a:spLocks noGrp="1"/>
          </p:cNvSpPr>
          <p:nvPr>
            <p:custDataLst>
              <p:tags r:id="rId36"/>
            </p:custDataLst>
          </p:nvPr>
        </p:nvSpPr>
        <p:spPr bwMode="auto">
          <a:xfrm>
            <a:off x="10615613" y="4938713"/>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240E247-6846-4FE8-A952-7F4353B878A6}" type="datetime'T''''eo''''ll''''i''''''''''''''''su''u''''s'''''''''''''">
              <a:rPr lang="fi-FI" altLang="en-US" sz="1050" b="1" smtClean="0">
                <a:solidFill>
                  <a:srgbClr val="000000"/>
                </a:solidFill>
                <a:latin typeface="Rockwell" panose="02060603020205020403" pitchFamily="18" charset="0"/>
                <a:sym typeface="Rockwell" panose="02060603020205020403" pitchFamily="18" charset="0"/>
              </a:rPr>
              <a:pPr/>
              <a:t>Teollisuus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5" name="Text Placeholder 2">
            <a:extLst>
              <a:ext uri="{FF2B5EF4-FFF2-40B4-BE49-F238E27FC236}">
                <a16:creationId xmlns:a16="http://schemas.microsoft.com/office/drawing/2014/main" id="{B3A44143-6177-A457-5F0B-728CA281673F}"/>
              </a:ext>
            </a:extLst>
          </p:cNvPr>
          <p:cNvSpPr>
            <a:spLocks noGrp="1"/>
          </p:cNvSpPr>
          <p:nvPr>
            <p:custDataLst>
              <p:tags r:id="rId37"/>
            </p:custDataLst>
          </p:nvPr>
        </p:nvSpPr>
        <p:spPr bwMode="auto">
          <a:xfrm>
            <a:off x="10615613" y="5751513"/>
            <a:ext cx="8350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B6ABA44-CA02-4625-B36D-641DC5333FDA}" type="datetime'''''Ve''''''''''s''''''i''''''li''ike''''''n''''''''ne'''''">
              <a:rPr lang="fi-FI" altLang="en-US" sz="1050" b="1" smtClean="0">
                <a:solidFill>
                  <a:srgbClr val="000000"/>
                </a:solidFill>
                <a:latin typeface="Rockwell" panose="02060603020205020403" pitchFamily="18" charset="0"/>
                <a:sym typeface="Rockwell" panose="02060603020205020403" pitchFamily="18" charset="0"/>
              </a:rPr>
              <a:pPr/>
              <a:t>Vesiliikenne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2" name="Text Placeholder 2">
            <a:extLst>
              <a:ext uri="{FF2B5EF4-FFF2-40B4-BE49-F238E27FC236}">
                <a16:creationId xmlns:a16="http://schemas.microsoft.com/office/drawing/2014/main" id="{65975B12-724A-A6EC-2548-BE111743E5A4}"/>
              </a:ext>
            </a:extLst>
          </p:cNvPr>
          <p:cNvSpPr>
            <a:spLocks noGrp="1"/>
          </p:cNvSpPr>
          <p:nvPr>
            <p:custDataLst>
              <p:tags r:id="rId38"/>
            </p:custDataLst>
          </p:nvPr>
        </p:nvSpPr>
        <p:spPr bwMode="auto">
          <a:xfrm>
            <a:off x="10615613" y="5141913"/>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BD21A68-DEF6-466D-8409-2AD68BB907CE}" type="datetime'''''Ty''''''ö''''''''''''''k''''o''n''''''''''''ee''''''''''t'">
              <a:rPr lang="fi-FI" altLang="en-US" sz="1050" b="1" smtClean="0">
                <a:solidFill>
                  <a:srgbClr val="000000"/>
                </a:solidFill>
                <a:latin typeface="Rockwell" panose="02060603020205020403" pitchFamily="18" charset="0"/>
                <a:sym typeface="Rockwell" panose="02060603020205020403" pitchFamily="18" charset="0"/>
              </a:rPr>
              <a:pPr/>
              <a:t>Työkoneet</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4" name="Text Placeholder 2">
            <a:extLst>
              <a:ext uri="{FF2B5EF4-FFF2-40B4-BE49-F238E27FC236}">
                <a16:creationId xmlns:a16="http://schemas.microsoft.com/office/drawing/2014/main" id="{BA56E2D3-7DF2-2947-94A1-B5FB3DDDBA2E}"/>
              </a:ext>
            </a:extLst>
          </p:cNvPr>
          <p:cNvSpPr>
            <a:spLocks noGrp="1"/>
          </p:cNvSpPr>
          <p:nvPr>
            <p:custDataLst>
              <p:tags r:id="rId39"/>
            </p:custDataLst>
          </p:nvPr>
        </p:nvSpPr>
        <p:spPr bwMode="auto">
          <a:xfrm>
            <a:off x="10615613" y="5548313"/>
            <a:ext cx="9318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17CAA0F-ADB7-4BAE-B0A6-D9DE800BA63A}" type="datetime'''''''''R''aid''e''''li''''''ike''''n''n''''e'">
              <a:rPr lang="fi-FI" altLang="en-US" sz="1050" b="1" smtClean="0">
                <a:solidFill>
                  <a:srgbClr val="000000"/>
                </a:solidFill>
                <a:latin typeface="Rockwell" panose="02060603020205020403" pitchFamily="18" charset="0"/>
                <a:sym typeface="Rockwell" panose="02060603020205020403" pitchFamily="18" charset="0"/>
              </a:rPr>
              <a:pPr/>
              <a:t>Raideliikenne</a:t>
            </a:fld>
            <a:endParaRPr lang="fi-FI" sz="1050" b="1" dirty="0">
              <a:solidFill>
                <a:srgbClr val="000000"/>
              </a:solidFill>
              <a:latin typeface="Rockwell" panose="02060603020205020403" pitchFamily="18" charset="0"/>
              <a:sym typeface="Rockwell" panose="02060603020205020403" pitchFamily="18" charset="0"/>
            </a:endParaRPr>
          </a:p>
        </p:txBody>
      </p:sp>
      <p:grpSp>
        <p:nvGrpSpPr>
          <p:cNvPr id="67" name="Group 66">
            <a:extLst>
              <a:ext uri="{FF2B5EF4-FFF2-40B4-BE49-F238E27FC236}">
                <a16:creationId xmlns:a16="http://schemas.microsoft.com/office/drawing/2014/main" id="{27B66A0F-0BBD-529B-830D-EDAC080D353A}"/>
              </a:ext>
            </a:extLst>
          </p:cNvPr>
          <p:cNvGrpSpPr/>
          <p:nvPr/>
        </p:nvGrpSpPr>
        <p:grpSpPr>
          <a:xfrm>
            <a:off x="11219263" y="548680"/>
            <a:ext cx="484973" cy="313490"/>
            <a:chOff x="7841686" y="284935"/>
            <a:chExt cx="484973" cy="313490"/>
          </a:xfrm>
        </p:grpSpPr>
        <p:sp>
          <p:nvSpPr>
            <p:cNvPr id="68" name="Rectangle: Rounded Corners 67">
              <a:extLst>
                <a:ext uri="{FF2B5EF4-FFF2-40B4-BE49-F238E27FC236}">
                  <a16:creationId xmlns:a16="http://schemas.microsoft.com/office/drawing/2014/main" id="{A27318AA-74ED-B02A-BA17-CCC6527A4C61}"/>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9" name="Graphic 68" descr="Back with solid fill">
              <a:hlinkClick r:id="rId44" action="ppaction://hlinksldjump"/>
              <a:extLst>
                <a:ext uri="{FF2B5EF4-FFF2-40B4-BE49-F238E27FC236}">
                  <a16:creationId xmlns:a16="http://schemas.microsoft.com/office/drawing/2014/main" id="{E810548F-71AF-E1EF-E2B9-87D700617074}"/>
                </a:ext>
              </a:extLst>
            </p:cNvPr>
            <p:cNvPicPr/>
            <p:nvPr/>
          </p:nvPicPr>
          <p:blipFill>
            <a:blip r:embed="rId45" cstate="print">
              <a:extLst>
                <a:ext uri="{28A0092B-C50C-407E-A947-70E740481C1C}">
                  <a14:useLocalDpi xmlns:a14="http://schemas.microsoft.com/office/drawing/2010/main" val="0"/>
                </a:ext>
                <a:ext uri="{96DAC541-7B7A-43D3-8B79-37D633B846F1}">
                  <asvg:svgBlip xmlns:asvg="http://schemas.microsoft.com/office/drawing/2016/SVG/main" r:embed="rId46"/>
                </a:ext>
              </a:extLst>
            </a:blip>
            <a:stretch>
              <a:fillRect/>
            </a:stretch>
          </p:blipFill>
          <p:spPr>
            <a:xfrm>
              <a:off x="7841686" y="285183"/>
              <a:ext cx="484973" cy="313242"/>
            </a:xfrm>
            <a:prstGeom prst="rect">
              <a:avLst/>
            </a:prstGeom>
          </p:spPr>
        </p:pic>
      </p:grpSp>
      <p:grpSp>
        <p:nvGrpSpPr>
          <p:cNvPr id="2" name="Group 1">
            <a:extLst>
              <a:ext uri="{FF2B5EF4-FFF2-40B4-BE49-F238E27FC236}">
                <a16:creationId xmlns:a16="http://schemas.microsoft.com/office/drawing/2014/main" id="{F405923E-5052-A42F-BBC3-893C7F5AA8B9}"/>
              </a:ext>
            </a:extLst>
          </p:cNvPr>
          <p:cNvGrpSpPr/>
          <p:nvPr/>
        </p:nvGrpSpPr>
        <p:grpSpPr>
          <a:xfrm>
            <a:off x="10564813" y="1821655"/>
            <a:ext cx="1496738" cy="617539"/>
            <a:chOff x="10424264" y="2336006"/>
            <a:chExt cx="1496738" cy="617539"/>
          </a:xfrm>
        </p:grpSpPr>
        <p:sp>
          <p:nvSpPr>
            <p:cNvPr id="46" name="Rectangle: Rounded Corners 45">
              <a:extLst>
                <a:ext uri="{FF2B5EF4-FFF2-40B4-BE49-F238E27FC236}">
                  <a16:creationId xmlns:a16="http://schemas.microsoft.com/office/drawing/2014/main" id="{89D91854-C445-6DD1-588E-4E4CD05F35BB}"/>
                </a:ext>
              </a:extLst>
            </p:cNvPr>
            <p:cNvSpPr/>
            <p:nvPr/>
          </p:nvSpPr>
          <p:spPr>
            <a:xfrm>
              <a:off x="10424264" y="2336006"/>
              <a:ext cx="1496738" cy="617539"/>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47" name="Graphic 46" descr="Warning with solid fill">
              <a:extLst>
                <a:ext uri="{FF2B5EF4-FFF2-40B4-BE49-F238E27FC236}">
                  <a16:creationId xmlns:a16="http://schemas.microsoft.com/office/drawing/2014/main" id="{58592834-C467-09F7-40D6-87FC92AB2A34}"/>
                </a:ext>
              </a:extLst>
            </p:cNvPr>
            <p:cNvPicPr>
              <a:picLocks noChangeAspect="1"/>
            </p:cNvPicPr>
            <p:nvPr/>
          </p:nvPicPr>
          <p:blipFill>
            <a:blip r:embed="rId47" cstate="print">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10567140" y="2440445"/>
              <a:ext cx="352103" cy="352103"/>
            </a:xfrm>
            <a:prstGeom prst="rect">
              <a:avLst/>
            </a:prstGeom>
          </p:spPr>
        </p:pic>
        <p:sp>
          <p:nvSpPr>
            <p:cNvPr id="48" name="TextBox 47">
              <a:extLst>
                <a:ext uri="{FF2B5EF4-FFF2-40B4-BE49-F238E27FC236}">
                  <a16:creationId xmlns:a16="http://schemas.microsoft.com/office/drawing/2014/main" id="{E15913B9-6507-4E4C-2DD8-6B0913EEBF6B}"/>
                </a:ext>
              </a:extLst>
            </p:cNvPr>
            <p:cNvSpPr txBox="1"/>
            <p:nvPr/>
          </p:nvSpPr>
          <p:spPr>
            <a:xfrm>
              <a:off x="10937027" y="2372005"/>
              <a:ext cx="854310" cy="52623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Ongelma-</a:t>
              </a: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sektorit</a:t>
              </a:r>
            </a:p>
          </p:txBody>
        </p:sp>
      </p:grpSp>
      <p:pic>
        <p:nvPicPr>
          <p:cNvPr id="49" name="Graphic 48" descr="Warning with solid fill">
            <a:extLst>
              <a:ext uri="{FF2B5EF4-FFF2-40B4-BE49-F238E27FC236}">
                <a16:creationId xmlns:a16="http://schemas.microsoft.com/office/drawing/2014/main" id="{CCA806D5-FC73-83D0-FD61-3085481A9CEE}"/>
              </a:ext>
            </a:extLst>
          </p:cNvPr>
          <p:cNvPicPr>
            <a:picLocks noChangeAspect="1"/>
          </p:cNvPicPr>
          <p:nvPr/>
        </p:nvPicPr>
        <p:blipFill>
          <a:blip r:embed="rId47" cstate="print">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8825154" y="2598205"/>
            <a:ext cx="169600" cy="169600"/>
          </a:xfrm>
          <a:prstGeom prst="rect">
            <a:avLst/>
          </a:prstGeom>
        </p:spPr>
      </p:pic>
      <p:pic>
        <p:nvPicPr>
          <p:cNvPr id="50" name="Graphic 49" descr="Warning with solid fill">
            <a:extLst>
              <a:ext uri="{FF2B5EF4-FFF2-40B4-BE49-F238E27FC236}">
                <a16:creationId xmlns:a16="http://schemas.microsoft.com/office/drawing/2014/main" id="{BA8BA59E-4189-93C6-B933-55FBA9C75A30}"/>
              </a:ext>
            </a:extLst>
          </p:cNvPr>
          <p:cNvPicPr>
            <a:picLocks noChangeAspect="1"/>
          </p:cNvPicPr>
          <p:nvPr/>
        </p:nvPicPr>
        <p:blipFill>
          <a:blip r:embed="rId47" cstate="print">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8206051" y="3468660"/>
            <a:ext cx="169600" cy="169600"/>
          </a:xfrm>
          <a:prstGeom prst="rect">
            <a:avLst/>
          </a:prstGeom>
        </p:spPr>
      </p:pic>
      <p:pic>
        <p:nvPicPr>
          <p:cNvPr id="51" name="Graphic 50" descr="Warning with solid fill">
            <a:extLst>
              <a:ext uri="{FF2B5EF4-FFF2-40B4-BE49-F238E27FC236}">
                <a16:creationId xmlns:a16="http://schemas.microsoft.com/office/drawing/2014/main" id="{1B7C3A25-9C91-008B-3B3F-0AAD6B67C78A}"/>
              </a:ext>
            </a:extLst>
          </p:cNvPr>
          <p:cNvPicPr>
            <a:picLocks noChangeAspect="1"/>
          </p:cNvPicPr>
          <p:nvPr/>
        </p:nvPicPr>
        <p:blipFill>
          <a:blip r:embed="rId47" cstate="print">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9262764" y="3873331"/>
            <a:ext cx="169600" cy="169600"/>
          </a:xfrm>
          <a:prstGeom prst="rect">
            <a:avLst/>
          </a:prstGeom>
        </p:spPr>
      </p:pic>
      <p:pic>
        <p:nvPicPr>
          <p:cNvPr id="52" name="Graphic 51" descr="Warning with solid fill">
            <a:extLst>
              <a:ext uri="{FF2B5EF4-FFF2-40B4-BE49-F238E27FC236}">
                <a16:creationId xmlns:a16="http://schemas.microsoft.com/office/drawing/2014/main" id="{26F70863-ACD1-08ED-23B2-0D7DDB26F7CA}"/>
              </a:ext>
            </a:extLst>
          </p:cNvPr>
          <p:cNvPicPr>
            <a:picLocks noChangeAspect="1"/>
          </p:cNvPicPr>
          <p:nvPr/>
        </p:nvPicPr>
        <p:blipFill>
          <a:blip r:embed="rId47" cstate="print">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10157088" y="4919086"/>
            <a:ext cx="169600" cy="169600"/>
          </a:xfrm>
          <a:prstGeom prst="rect">
            <a:avLst/>
          </a:prstGeom>
        </p:spPr>
      </p:pic>
      <p:pic>
        <p:nvPicPr>
          <p:cNvPr id="53" name="Graphic 52" descr="Warning with solid fill">
            <a:extLst>
              <a:ext uri="{FF2B5EF4-FFF2-40B4-BE49-F238E27FC236}">
                <a16:creationId xmlns:a16="http://schemas.microsoft.com/office/drawing/2014/main" id="{F9447F16-2588-F7CE-2879-8CE69AB49C28}"/>
              </a:ext>
            </a:extLst>
          </p:cNvPr>
          <p:cNvPicPr>
            <a:picLocks noChangeAspect="1"/>
          </p:cNvPicPr>
          <p:nvPr/>
        </p:nvPicPr>
        <p:blipFill>
          <a:blip r:embed="rId47" cstate="print">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10182489" y="4315402"/>
            <a:ext cx="169600" cy="169600"/>
          </a:xfrm>
          <a:prstGeom prst="rect">
            <a:avLst/>
          </a:prstGeom>
        </p:spPr>
      </p:pic>
      <p:pic>
        <p:nvPicPr>
          <p:cNvPr id="54" name="Graphic 53" descr="Warning with solid fill">
            <a:extLst>
              <a:ext uri="{FF2B5EF4-FFF2-40B4-BE49-F238E27FC236}">
                <a16:creationId xmlns:a16="http://schemas.microsoft.com/office/drawing/2014/main" id="{8E469740-2390-8563-B711-830689473781}"/>
              </a:ext>
            </a:extLst>
          </p:cNvPr>
          <p:cNvPicPr>
            <a:picLocks noChangeAspect="1"/>
          </p:cNvPicPr>
          <p:nvPr/>
        </p:nvPicPr>
        <p:blipFill>
          <a:blip r:embed="rId47" cstate="print">
            <a:extLst>
              <a:ext uri="{28A0092B-C50C-407E-A947-70E740481C1C}">
                <a14:useLocalDpi xmlns:a14="http://schemas.microsoft.com/office/drawing/2010/main" val="0"/>
              </a:ext>
              <a:ext uri="{96DAC541-7B7A-43D3-8B79-37D633B846F1}">
                <asvg:svgBlip xmlns:asvg="http://schemas.microsoft.com/office/drawing/2016/SVG/main" r:embed="rId48"/>
              </a:ext>
            </a:extLst>
          </a:blip>
          <a:stretch>
            <a:fillRect/>
          </a:stretch>
        </p:blipFill>
        <p:spPr>
          <a:xfrm>
            <a:off x="10167320" y="5329500"/>
            <a:ext cx="169600" cy="169600"/>
          </a:xfrm>
          <a:prstGeom prst="rect">
            <a:avLst/>
          </a:prstGeom>
        </p:spPr>
      </p:pic>
    </p:spTree>
    <p:extLst>
      <p:ext uri="{BB962C8B-B14F-4D97-AF65-F5344CB8AC3E}">
        <p14:creationId xmlns:p14="http://schemas.microsoft.com/office/powerpoint/2010/main" val="399668401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230350760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6" imgW="129" imgH="129" progId="TCLayout.ActiveDocument.1">
                  <p:embed/>
                </p:oleObj>
              </mc:Choice>
              <mc:Fallback>
                <p:oleObj name="think-cell Slide" r:id="rId46"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47"/>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128132EF-96FC-401A-B678-A0DF3C9555FA}"/>
              </a:ext>
            </a:extLst>
          </p:cNvPr>
          <p:cNvSpPr txBox="1"/>
          <p:nvPr/>
        </p:nvSpPr>
        <p:spPr>
          <a:xfrm>
            <a:off x="269083" y="415111"/>
            <a:ext cx="2304256" cy="163121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ALas 1.3 HINKU-laskenta: Heinolan sektorikohtainen energiankulutus (2017-2020)</a:t>
            </a:r>
          </a:p>
        </p:txBody>
      </p:sp>
      <p:grpSp>
        <p:nvGrpSpPr>
          <p:cNvPr id="20" name="Group 19">
            <a:extLst>
              <a:ext uri="{FF2B5EF4-FFF2-40B4-BE49-F238E27FC236}">
                <a16:creationId xmlns:a16="http://schemas.microsoft.com/office/drawing/2014/main" id="{CCA6601B-851F-4A88-BB6D-E2AE09E39591}"/>
              </a:ext>
            </a:extLst>
          </p:cNvPr>
          <p:cNvGrpSpPr/>
          <p:nvPr/>
        </p:nvGrpSpPr>
        <p:grpSpPr>
          <a:xfrm>
            <a:off x="425752" y="6048295"/>
            <a:ext cx="320522" cy="414442"/>
            <a:chOff x="8457418" y="107577"/>
            <a:chExt cx="320522" cy="414442"/>
          </a:xfrm>
        </p:grpSpPr>
        <p:sp>
          <p:nvSpPr>
            <p:cNvPr id="21" name="Rectangle: Rounded Corners 20">
              <a:extLst>
                <a:ext uri="{FF2B5EF4-FFF2-40B4-BE49-F238E27FC236}">
                  <a16:creationId xmlns:a16="http://schemas.microsoft.com/office/drawing/2014/main" id="{8778A846-9066-4062-9B33-3CBD01F57D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48" action="ppaction://hlinksldjump"/>
              <a:extLst>
                <a:ext uri="{FF2B5EF4-FFF2-40B4-BE49-F238E27FC236}">
                  <a16:creationId xmlns:a16="http://schemas.microsoft.com/office/drawing/2014/main" id="{53D0604C-4DC0-4210-A965-E80C3A1F4D27}"/>
                </a:ext>
              </a:extLst>
            </p:cNvPr>
            <p:cNvPicPr>
              <a:picLocks noChangeAspect="1"/>
            </p:cNvPicPr>
            <p:nvPr/>
          </p:nvPicPr>
          <p:blipFill>
            <a:blip r:embed="rId49" cstate="print">
              <a:extLst>
                <a:ext uri="{28A0092B-C50C-407E-A947-70E740481C1C}">
                  <a14:useLocalDpi xmlns:a14="http://schemas.microsoft.com/office/drawing/2010/main" val="0"/>
                </a:ext>
                <a:ext uri="{96DAC541-7B7A-43D3-8B79-37D633B846F1}">
                  <asvg:svgBlip xmlns:asvg="http://schemas.microsoft.com/office/drawing/2016/SVG/main" r:embed="rId50"/>
                </a:ext>
              </a:extLst>
            </a:blip>
            <a:stretch>
              <a:fillRect/>
            </a:stretch>
          </p:blipFill>
          <p:spPr>
            <a:xfrm>
              <a:off x="8463521" y="152400"/>
              <a:ext cx="314419" cy="313241"/>
            </a:xfrm>
            <a:prstGeom prst="rect">
              <a:avLst/>
            </a:prstGeom>
          </p:spPr>
        </p:pic>
      </p:grpSp>
      <p:graphicFrame>
        <p:nvGraphicFramePr>
          <p:cNvPr id="209" name="Chart 208">
            <a:extLst>
              <a:ext uri="{FF2B5EF4-FFF2-40B4-BE49-F238E27FC236}">
                <a16:creationId xmlns:a16="http://schemas.microsoft.com/office/drawing/2014/main" id="{DB065D89-F186-615F-8376-542F780905B5}"/>
              </a:ext>
            </a:extLst>
          </p:cNvPr>
          <p:cNvGraphicFramePr/>
          <p:nvPr>
            <p:custDataLst>
              <p:tags r:id="rId2"/>
            </p:custDataLst>
            <p:extLst>
              <p:ext uri="{D42A27DB-BD31-4B8C-83A1-F6EECF244321}">
                <p14:modId xmlns:p14="http://schemas.microsoft.com/office/powerpoint/2010/main" val="958440840"/>
              </p:ext>
            </p:extLst>
          </p:nvPr>
        </p:nvGraphicFramePr>
        <p:xfrm>
          <a:off x="2451100" y="641350"/>
          <a:ext cx="9575800" cy="5876925"/>
        </p:xfrm>
        <a:graphic>
          <a:graphicData uri="http://schemas.openxmlformats.org/drawingml/2006/chart">
            <c:chart xmlns:c="http://schemas.openxmlformats.org/drawingml/2006/chart" xmlns:r="http://schemas.openxmlformats.org/officeDocument/2006/relationships" r:id="rId51"/>
          </a:graphicData>
        </a:graphic>
      </p:graphicFrame>
      <p:sp>
        <p:nvSpPr>
          <p:cNvPr id="79" name="Text Placeholder 2">
            <a:extLst>
              <a:ext uri="{FF2B5EF4-FFF2-40B4-BE49-F238E27FC236}">
                <a16:creationId xmlns:a16="http://schemas.microsoft.com/office/drawing/2014/main" id="{08EB4690-B603-3441-D6A5-EA1596F970E0}"/>
              </a:ext>
            </a:extLst>
          </p:cNvPr>
          <p:cNvSpPr>
            <a:spLocks noGrp="1"/>
          </p:cNvSpPr>
          <p:nvPr>
            <p:custDataLst>
              <p:tags r:id="rId3"/>
            </p:custDataLst>
          </p:nvPr>
        </p:nvSpPr>
        <p:spPr bwMode="gray">
          <a:xfrm>
            <a:off x="5654675" y="1055688"/>
            <a:ext cx="508000" cy="192088"/>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6718CDF-C2D6-4CE8-A466-03D42CE35AAA}" type="datetime'''7''''''''''''''''''6''''''''3,''''''''''''''3'''''''''">
              <a:rPr lang="fi-FI" altLang="en-US" sz="1400" b="1" smtClean="0">
                <a:solidFill>
                  <a:srgbClr val="000000"/>
                </a:solidFill>
                <a:latin typeface="Rockwell" panose="02060603020205020403" pitchFamily="18" charset="0"/>
                <a:sym typeface="Rockwell" panose="02060603020205020403" pitchFamily="18" charset="0"/>
              </a:rPr>
              <a:pPr/>
              <a:t>763,3</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75" name="Text Placeholder 2">
            <a:extLst>
              <a:ext uri="{FF2B5EF4-FFF2-40B4-BE49-F238E27FC236}">
                <a16:creationId xmlns:a16="http://schemas.microsoft.com/office/drawing/2014/main" id="{7690B4D9-2776-C20B-6FCF-94AD45D4D45D}"/>
              </a:ext>
            </a:extLst>
          </p:cNvPr>
          <p:cNvSpPr>
            <a:spLocks noGrp="1"/>
          </p:cNvSpPr>
          <p:nvPr>
            <p:custDataLst>
              <p:tags r:id="rId4"/>
            </p:custDataLst>
          </p:nvPr>
        </p:nvSpPr>
        <p:spPr bwMode="auto">
          <a:xfrm>
            <a:off x="3455988" y="653415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0FE218A-8725-4B18-8800-932DEE1F0621}" type="datetime'''''''''''''''''2''''''01''''7'''''''''''''''''''">
              <a:rPr lang="fi-FI" altLang="en-US" sz="1400" b="1" smtClean="0">
                <a:solidFill>
                  <a:srgbClr val="000000"/>
                </a:solidFill>
                <a:latin typeface="Rockwell" panose="02060603020205020403" pitchFamily="18" charset="0"/>
                <a:sym typeface="Rockwell" panose="02060603020205020403" pitchFamily="18" charset="0"/>
              </a:rPr>
              <a:pPr/>
              <a:t>2017</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10" name="Text Placeholder 2">
            <a:extLst>
              <a:ext uri="{FF2B5EF4-FFF2-40B4-BE49-F238E27FC236}">
                <a16:creationId xmlns:a16="http://schemas.microsoft.com/office/drawing/2014/main" id="{C3F9482D-1831-1599-D138-B1D44E61404C}"/>
              </a:ext>
            </a:extLst>
          </p:cNvPr>
          <p:cNvSpPr>
            <a:spLocks noGrp="1"/>
          </p:cNvSpPr>
          <p:nvPr>
            <p:custDataLst>
              <p:tags r:id="rId5"/>
            </p:custDataLst>
          </p:nvPr>
        </p:nvSpPr>
        <p:spPr bwMode="gray">
          <a:xfrm>
            <a:off x="7713663" y="6310313"/>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7D7E0DB-EF97-4B14-A66D-B936CC8685AB}" type="datetime'''3'''''''',''''''''''''''''''''''''''''''3'''''''''''''">
              <a:rPr lang="fi-FI" altLang="en-US" sz="1200" b="1" smtClean="0">
                <a:solidFill>
                  <a:srgbClr val="FFFFFF"/>
                </a:solidFill>
                <a:effectLst/>
                <a:latin typeface="Rockwell" panose="02060603020205020403" pitchFamily="18" charset="0"/>
                <a:sym typeface="Rockwell" panose="02060603020205020403" pitchFamily="18" charset="0"/>
              </a:rPr>
              <a:pPr/>
              <a:t>3,3</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07" name="Text Placeholder 2">
            <a:extLst>
              <a:ext uri="{FF2B5EF4-FFF2-40B4-BE49-F238E27FC236}">
                <a16:creationId xmlns:a16="http://schemas.microsoft.com/office/drawing/2014/main" id="{ADAC7B03-13F5-328F-3756-0B0A0F07A488}"/>
              </a:ext>
            </a:extLst>
          </p:cNvPr>
          <p:cNvSpPr>
            <a:spLocks noGrp="1"/>
          </p:cNvSpPr>
          <p:nvPr>
            <p:custDataLst>
              <p:tags r:id="rId6"/>
            </p:custDataLst>
          </p:nvPr>
        </p:nvSpPr>
        <p:spPr bwMode="gray">
          <a:xfrm>
            <a:off x="7985125" y="3587750"/>
            <a:ext cx="350838" cy="165100"/>
          </a:xfrm>
          <a:prstGeom prst="rect">
            <a:avLst/>
          </a:prstGeom>
          <a:solidFill>
            <a:srgbClr val="A9AE86"/>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E8FEBFF-4DCA-46A3-9983-41E1B5210D3F}" type="datetime'1''''''''8'''''',''''''''''''''6'''">
              <a:rPr lang="fi-FI" altLang="en-US" sz="1200" b="1" smtClean="0">
                <a:solidFill>
                  <a:srgbClr val="000000"/>
                </a:solidFill>
                <a:effectLst/>
                <a:latin typeface="Rockwell" panose="02060603020205020403" pitchFamily="18" charset="0"/>
                <a:sym typeface="Rockwell" panose="02060603020205020403" pitchFamily="18" charset="0"/>
              </a:rPr>
              <a:pPr/>
              <a:t>18,6</a:t>
            </a:fld>
            <a:endParaRPr lang="fi-FI" sz="1200" b="1" dirty="0">
              <a:solidFill>
                <a:srgbClr val="000000"/>
              </a:solidFill>
              <a:latin typeface="Rockwell" panose="02060603020205020403" pitchFamily="18" charset="0"/>
              <a:sym typeface="Rockwell" panose="02060603020205020403" pitchFamily="18" charset="0"/>
            </a:endParaRPr>
          </a:p>
        </p:txBody>
      </p:sp>
      <p:sp>
        <p:nvSpPr>
          <p:cNvPr id="59" name="Text Placeholder 2">
            <a:extLst>
              <a:ext uri="{FF2B5EF4-FFF2-40B4-BE49-F238E27FC236}">
                <a16:creationId xmlns:a16="http://schemas.microsoft.com/office/drawing/2014/main" id="{EFFB133F-1210-30B2-3636-BCAF87735CEE}"/>
              </a:ext>
            </a:extLst>
          </p:cNvPr>
          <p:cNvSpPr>
            <a:spLocks noGrp="1"/>
          </p:cNvSpPr>
          <p:nvPr>
            <p:custDataLst>
              <p:tags r:id="rId7"/>
            </p:custDataLst>
          </p:nvPr>
        </p:nvSpPr>
        <p:spPr bwMode="auto">
          <a:xfrm>
            <a:off x="11282363" y="314325"/>
            <a:ext cx="504825"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sz="1600" b="1" dirty="0">
                <a:solidFill>
                  <a:schemeClr val="tx2"/>
                </a:solidFill>
                <a:latin typeface="Rockwell" panose="02060603020205020403" pitchFamily="18" charset="0"/>
              </a:rPr>
              <a:t>GWh</a:t>
            </a:r>
          </a:p>
        </p:txBody>
      </p:sp>
      <p:sp>
        <p:nvSpPr>
          <p:cNvPr id="98" name="Text Placeholder 2">
            <a:extLst>
              <a:ext uri="{FF2B5EF4-FFF2-40B4-BE49-F238E27FC236}">
                <a16:creationId xmlns:a16="http://schemas.microsoft.com/office/drawing/2014/main" id="{DD1E18AB-3CE8-33DC-2620-8D750D4612D3}"/>
              </a:ext>
            </a:extLst>
          </p:cNvPr>
          <p:cNvSpPr>
            <a:spLocks noGrp="1"/>
          </p:cNvSpPr>
          <p:nvPr>
            <p:custDataLst>
              <p:tags r:id="rId8"/>
            </p:custDataLst>
          </p:nvPr>
        </p:nvSpPr>
        <p:spPr bwMode="gray">
          <a:xfrm>
            <a:off x="10155238" y="1493838"/>
            <a:ext cx="5080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41595E3-024E-455E-849D-37106284393E}" type="datetime'''''''''''''''''''''''''''''6''9''''''''''''''7'',''6'''''''''">
              <a:rPr lang="fi-FI" altLang="en-US" sz="1400" b="1" smtClean="0">
                <a:solidFill>
                  <a:srgbClr val="000000"/>
                </a:solidFill>
                <a:latin typeface="Rockwell" panose="02060603020205020403" pitchFamily="18" charset="0"/>
                <a:sym typeface="Rockwell" panose="02060603020205020403" pitchFamily="18" charset="0"/>
              </a:rPr>
              <a:pPr/>
              <a:t>697,6</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76" name="Text Placeholder 2">
            <a:extLst>
              <a:ext uri="{FF2B5EF4-FFF2-40B4-BE49-F238E27FC236}">
                <a16:creationId xmlns:a16="http://schemas.microsoft.com/office/drawing/2014/main" id="{791E5FA7-7781-90CF-184E-6FEEC1EE1728}"/>
              </a:ext>
            </a:extLst>
          </p:cNvPr>
          <p:cNvSpPr>
            <a:spLocks noGrp="1"/>
          </p:cNvSpPr>
          <p:nvPr>
            <p:custDataLst>
              <p:tags r:id="rId9"/>
            </p:custDataLst>
          </p:nvPr>
        </p:nvSpPr>
        <p:spPr bwMode="auto">
          <a:xfrm>
            <a:off x="5705475" y="653415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2916E5B-2324-4332-B316-3A8AE1970F8E}" type="datetime'''''2''''''''''''0''''''1''8'''''''''''">
              <a:rPr lang="fi-FI" altLang="en-US" sz="1400" b="1" smtClean="0">
                <a:solidFill>
                  <a:srgbClr val="000000"/>
                </a:solidFill>
                <a:latin typeface="Rockwell" panose="02060603020205020403" pitchFamily="18" charset="0"/>
                <a:sym typeface="Rockwell" panose="02060603020205020403" pitchFamily="18" charset="0"/>
              </a:rPr>
              <a:pPr/>
              <a:t>2018</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02" name="Text Placeholder 2">
            <a:extLst>
              <a:ext uri="{FF2B5EF4-FFF2-40B4-BE49-F238E27FC236}">
                <a16:creationId xmlns:a16="http://schemas.microsoft.com/office/drawing/2014/main" id="{358AD4E4-1C3E-0646-3A86-F2D5B9B452BF}"/>
              </a:ext>
            </a:extLst>
          </p:cNvPr>
          <p:cNvSpPr>
            <a:spLocks noGrp="1"/>
          </p:cNvSpPr>
          <p:nvPr>
            <p:custDataLst>
              <p:tags r:id="rId10"/>
            </p:custDataLst>
          </p:nvPr>
        </p:nvSpPr>
        <p:spPr bwMode="gray">
          <a:xfrm>
            <a:off x="3838575" y="6299200"/>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29FD666-3338-407D-B7D1-A55AE8AE077D}" type="datetime'''''0'''''''',''''''2'''''''''''''''''''''''''''''''''''''">
              <a:rPr lang="fi-FI" altLang="en-US" sz="1200" b="1" smtClean="0">
                <a:solidFill>
                  <a:srgbClr val="FFFFFF"/>
                </a:solidFill>
                <a:effectLst/>
                <a:latin typeface="Rockwell" panose="02060603020205020403" pitchFamily="18" charset="0"/>
                <a:sym typeface="Rockwell" panose="02060603020205020403" pitchFamily="18" charset="0"/>
              </a:rPr>
              <a:pPr/>
              <a:t>0,2</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80" name="Text Placeholder 2">
            <a:extLst>
              <a:ext uri="{FF2B5EF4-FFF2-40B4-BE49-F238E27FC236}">
                <a16:creationId xmlns:a16="http://schemas.microsoft.com/office/drawing/2014/main" id="{6856B4D3-27AC-A68A-1BE8-FB1134D85015}"/>
              </a:ext>
            </a:extLst>
          </p:cNvPr>
          <p:cNvSpPr>
            <a:spLocks noGrp="1"/>
          </p:cNvSpPr>
          <p:nvPr>
            <p:custDataLst>
              <p:tags r:id="rId11"/>
            </p:custDataLst>
          </p:nvPr>
        </p:nvSpPr>
        <p:spPr bwMode="gray">
          <a:xfrm>
            <a:off x="7905750" y="1292225"/>
            <a:ext cx="508000" cy="192088"/>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57F7DDE-BBB7-467F-A5C0-272C167FC5ED}" type="datetime'''''''''''''7''''''''''''''''''''''''27'''',''9'''''''''">
              <a:rPr lang="fi-FI" altLang="en-US" sz="1400" b="1" smtClean="0">
                <a:solidFill>
                  <a:srgbClr val="000000"/>
                </a:solidFill>
                <a:latin typeface="Rockwell" panose="02060603020205020403" pitchFamily="18" charset="0"/>
                <a:sym typeface="Rockwell" panose="02060603020205020403" pitchFamily="18" charset="0"/>
              </a:rPr>
              <a:pPr/>
              <a:t>727,9</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03" name="Text Placeholder 2">
            <a:extLst>
              <a:ext uri="{FF2B5EF4-FFF2-40B4-BE49-F238E27FC236}">
                <a16:creationId xmlns:a16="http://schemas.microsoft.com/office/drawing/2014/main" id="{9409589C-701B-F253-7D23-1D32BD76C538}"/>
              </a:ext>
            </a:extLst>
          </p:cNvPr>
          <p:cNvSpPr>
            <a:spLocks noGrp="1"/>
          </p:cNvSpPr>
          <p:nvPr>
            <p:custDataLst>
              <p:tags r:id="rId12"/>
            </p:custDataLst>
          </p:nvPr>
        </p:nvSpPr>
        <p:spPr bwMode="gray">
          <a:xfrm>
            <a:off x="3213100" y="6310313"/>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FB18EF8-D41A-4D5C-A2AE-A374C8FAEE3E}" type="datetime'''''''3'''''''''''''''''',''''''''''''''''''''''''3'''">
              <a:rPr lang="fi-FI" altLang="en-US" sz="1200" b="1" smtClean="0">
                <a:solidFill>
                  <a:srgbClr val="FFFFFF"/>
                </a:solidFill>
                <a:effectLst/>
                <a:latin typeface="Rockwell" panose="02060603020205020403" pitchFamily="18" charset="0"/>
                <a:sym typeface="Rockwell" panose="02060603020205020403" pitchFamily="18" charset="0"/>
              </a:rPr>
              <a:pPr/>
              <a:t>3,3</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06" name="Text Placeholder 2">
            <a:extLst>
              <a:ext uri="{FF2B5EF4-FFF2-40B4-BE49-F238E27FC236}">
                <a16:creationId xmlns:a16="http://schemas.microsoft.com/office/drawing/2014/main" id="{5777DF54-E27F-542C-C54A-A1D2F0D5ADCB}"/>
              </a:ext>
            </a:extLst>
          </p:cNvPr>
          <p:cNvSpPr>
            <a:spLocks noGrp="1"/>
          </p:cNvSpPr>
          <p:nvPr>
            <p:custDataLst>
              <p:tags r:id="rId13"/>
            </p:custDataLst>
          </p:nvPr>
        </p:nvSpPr>
        <p:spPr bwMode="gray">
          <a:xfrm>
            <a:off x="5462588" y="6310313"/>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66C2692-EFD8-41B8-ACDA-C73E59BADE56}" type="datetime'''''3'''''''''''',''''3'''">
              <a:rPr lang="fi-FI" altLang="en-US" sz="1200" b="1" smtClean="0">
                <a:solidFill>
                  <a:srgbClr val="FFFFFF"/>
                </a:solidFill>
                <a:effectLst/>
                <a:latin typeface="Rockwell" panose="02060603020205020403" pitchFamily="18" charset="0"/>
                <a:sym typeface="Rockwell" panose="02060603020205020403" pitchFamily="18" charset="0"/>
              </a:rPr>
              <a:pPr/>
              <a:t>3,3</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05" name="Text Placeholder 2">
            <a:extLst>
              <a:ext uri="{FF2B5EF4-FFF2-40B4-BE49-F238E27FC236}">
                <a16:creationId xmlns:a16="http://schemas.microsoft.com/office/drawing/2014/main" id="{82243B0F-C27A-5FE9-3407-428541637117}"/>
              </a:ext>
            </a:extLst>
          </p:cNvPr>
          <p:cNvSpPr>
            <a:spLocks noGrp="1"/>
          </p:cNvSpPr>
          <p:nvPr>
            <p:custDataLst>
              <p:tags r:id="rId14"/>
            </p:custDataLst>
          </p:nvPr>
        </p:nvSpPr>
        <p:spPr bwMode="gray">
          <a:xfrm>
            <a:off x="6088063" y="6299200"/>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B947D42-9C5F-49E1-ABD8-D095839C2B80}" type="datetime'''''''''''''''''''0'''''''''''',''''''2'''''''''''''">
              <a:rPr lang="fi-FI" altLang="en-US" sz="1200" b="1" smtClean="0">
                <a:solidFill>
                  <a:srgbClr val="FFFFFF"/>
                </a:solidFill>
                <a:effectLst/>
                <a:latin typeface="Rockwell" panose="02060603020205020403" pitchFamily="18" charset="0"/>
                <a:sym typeface="Rockwell" panose="02060603020205020403" pitchFamily="18" charset="0"/>
              </a:rPr>
              <a:pPr/>
              <a:t>0,2</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09" name="Text Placeholder 2">
            <a:extLst>
              <a:ext uri="{FF2B5EF4-FFF2-40B4-BE49-F238E27FC236}">
                <a16:creationId xmlns:a16="http://schemas.microsoft.com/office/drawing/2014/main" id="{7C0FB292-7053-D279-FE0D-00E1FBDF8EFD}"/>
              </a:ext>
            </a:extLst>
          </p:cNvPr>
          <p:cNvSpPr>
            <a:spLocks noGrp="1"/>
          </p:cNvSpPr>
          <p:nvPr>
            <p:custDataLst>
              <p:tags r:id="rId15"/>
            </p:custDataLst>
          </p:nvPr>
        </p:nvSpPr>
        <p:spPr bwMode="gray">
          <a:xfrm>
            <a:off x="8339138" y="6299200"/>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C9D71EF-9DE1-4522-9345-EB79DCE8C51C}" type="datetime'0,''''''''3'''''''''''''''">
              <a:rPr lang="fi-FI" altLang="en-US" sz="1200" b="1" smtClean="0">
                <a:solidFill>
                  <a:srgbClr val="FFFFFF"/>
                </a:solidFill>
                <a:effectLst/>
                <a:latin typeface="Rockwell" panose="02060603020205020403" pitchFamily="18" charset="0"/>
                <a:sym typeface="Rockwell" panose="02060603020205020403" pitchFamily="18" charset="0"/>
              </a:rPr>
              <a:pPr/>
              <a:t>0,3</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77" name="Text Placeholder 2">
            <a:extLst>
              <a:ext uri="{FF2B5EF4-FFF2-40B4-BE49-F238E27FC236}">
                <a16:creationId xmlns:a16="http://schemas.microsoft.com/office/drawing/2014/main" id="{58C84145-8DC2-CA10-42D4-0E4CC41DB997}"/>
              </a:ext>
            </a:extLst>
          </p:cNvPr>
          <p:cNvSpPr>
            <a:spLocks noGrp="1"/>
          </p:cNvSpPr>
          <p:nvPr>
            <p:custDataLst>
              <p:tags r:id="rId16"/>
            </p:custDataLst>
          </p:nvPr>
        </p:nvSpPr>
        <p:spPr bwMode="auto">
          <a:xfrm>
            <a:off x="7956550" y="653415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1263C5-499B-45EF-9FD8-C000CEA5AC4A}" type="datetime'''''2''''''''''0''''''''''''''''''''''''''''''''19'''''''''''">
              <a:rPr lang="fi-FI" altLang="en-US" sz="1400" b="1" smtClean="0">
                <a:solidFill>
                  <a:srgbClr val="000000"/>
                </a:solidFill>
                <a:latin typeface="Rockwell" panose="02060603020205020403" pitchFamily="18" charset="0"/>
                <a:sym typeface="Rockwell" panose="02060603020205020403" pitchFamily="18" charset="0"/>
              </a:rPr>
              <a:pPr/>
              <a:t>2019</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12" name="Text Placeholder 2">
            <a:extLst>
              <a:ext uri="{FF2B5EF4-FFF2-40B4-BE49-F238E27FC236}">
                <a16:creationId xmlns:a16="http://schemas.microsoft.com/office/drawing/2014/main" id="{FECC7D21-0A6E-9C7B-046B-D42FFCC9FB1B}"/>
              </a:ext>
            </a:extLst>
          </p:cNvPr>
          <p:cNvSpPr>
            <a:spLocks noGrp="1"/>
          </p:cNvSpPr>
          <p:nvPr>
            <p:custDataLst>
              <p:tags r:id="rId17"/>
            </p:custDataLst>
          </p:nvPr>
        </p:nvSpPr>
        <p:spPr bwMode="gray">
          <a:xfrm>
            <a:off x="10234613" y="3616325"/>
            <a:ext cx="350838" cy="165100"/>
          </a:xfrm>
          <a:prstGeom prst="rect">
            <a:avLst/>
          </a:prstGeom>
          <a:solidFill>
            <a:srgbClr val="A9AE86"/>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6ADDD9F-6752-4C86-97AF-2DBAE469DF81}" type="datetime'''''''''''''''''''''''''''''''17'',''''''4'''''''">
              <a:rPr lang="fi-FI" altLang="en-US" sz="1200" b="1" smtClean="0">
                <a:solidFill>
                  <a:srgbClr val="000000"/>
                </a:solidFill>
                <a:effectLst/>
                <a:latin typeface="Rockwell" panose="02060603020205020403" pitchFamily="18" charset="0"/>
                <a:sym typeface="Rockwell" panose="02060603020205020403" pitchFamily="18" charset="0"/>
              </a:rPr>
              <a:pPr/>
              <a:t>17,4</a:t>
            </a:fld>
            <a:endParaRPr lang="fi-FI" sz="1200" b="1" dirty="0">
              <a:solidFill>
                <a:srgbClr val="000000"/>
              </a:solidFill>
              <a:latin typeface="Rockwell" panose="02060603020205020403" pitchFamily="18" charset="0"/>
              <a:sym typeface="Rockwell" panose="02060603020205020403" pitchFamily="18" charset="0"/>
            </a:endParaRPr>
          </a:p>
        </p:txBody>
      </p:sp>
      <p:sp>
        <p:nvSpPr>
          <p:cNvPr id="114" name="Text Placeholder 2">
            <a:extLst>
              <a:ext uri="{FF2B5EF4-FFF2-40B4-BE49-F238E27FC236}">
                <a16:creationId xmlns:a16="http://schemas.microsoft.com/office/drawing/2014/main" id="{0CE15EB3-F27D-67C4-2F0A-DCA3F2F23F98}"/>
              </a:ext>
            </a:extLst>
          </p:cNvPr>
          <p:cNvSpPr>
            <a:spLocks noGrp="1"/>
          </p:cNvSpPr>
          <p:nvPr>
            <p:custDataLst>
              <p:tags r:id="rId18"/>
            </p:custDataLst>
          </p:nvPr>
        </p:nvSpPr>
        <p:spPr bwMode="gray">
          <a:xfrm>
            <a:off x="10588625" y="6296025"/>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A024999-B1B3-4146-88F2-FACD1BCE49B2}" type="datetime'''''0'''''''''''''''''''''',''''''''''''3'''''">
              <a:rPr lang="fi-FI" altLang="en-US" sz="1200" b="1" smtClean="0">
                <a:solidFill>
                  <a:srgbClr val="FFFFFF"/>
                </a:solidFill>
                <a:effectLst/>
                <a:latin typeface="Rockwell" panose="02060603020205020403" pitchFamily="18" charset="0"/>
                <a:sym typeface="Rockwell" panose="02060603020205020403" pitchFamily="18" charset="0"/>
              </a:rPr>
              <a:pPr/>
              <a:t>0,3</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15" name="Text Placeholder 2">
            <a:extLst>
              <a:ext uri="{FF2B5EF4-FFF2-40B4-BE49-F238E27FC236}">
                <a16:creationId xmlns:a16="http://schemas.microsoft.com/office/drawing/2014/main" id="{5DCAEA69-2B07-81E7-1A6F-D64F7E2EC694}"/>
              </a:ext>
            </a:extLst>
          </p:cNvPr>
          <p:cNvSpPr>
            <a:spLocks noGrp="1"/>
          </p:cNvSpPr>
          <p:nvPr>
            <p:custDataLst>
              <p:tags r:id="rId19"/>
            </p:custDataLst>
          </p:nvPr>
        </p:nvSpPr>
        <p:spPr bwMode="gray">
          <a:xfrm>
            <a:off x="9963150" y="6308725"/>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BFD514B-3F96-42B2-9AFB-FB07874504F9}" type="datetime'''''3'''''''',''''''''''''''''''''''7'''''''''''''''''''''">
              <a:rPr lang="fi-FI" altLang="en-US" sz="1200" b="1" smtClean="0">
                <a:solidFill>
                  <a:srgbClr val="FFFFFF"/>
                </a:solidFill>
                <a:effectLst/>
                <a:latin typeface="Rockwell" panose="02060603020205020403" pitchFamily="18" charset="0"/>
                <a:sym typeface="Rockwell" panose="02060603020205020403" pitchFamily="18" charset="0"/>
              </a:rPr>
              <a:pPr/>
              <a:t>3,7</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85" name="Text Placeholder 2">
            <a:extLst>
              <a:ext uri="{FF2B5EF4-FFF2-40B4-BE49-F238E27FC236}">
                <a16:creationId xmlns:a16="http://schemas.microsoft.com/office/drawing/2014/main" id="{9798F7A2-4058-B244-B068-9E2E4C94AF08}"/>
              </a:ext>
            </a:extLst>
          </p:cNvPr>
          <p:cNvSpPr>
            <a:spLocks noGrp="1"/>
          </p:cNvSpPr>
          <p:nvPr>
            <p:custDataLst>
              <p:tags r:id="rId20"/>
            </p:custDataLst>
          </p:nvPr>
        </p:nvSpPr>
        <p:spPr bwMode="auto">
          <a:xfrm>
            <a:off x="10206038" y="653415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47221D8-465F-4FC2-A5E3-E63C1CB4B6ED}" type="datetime'2''''0''''''''''''''''''''''''''''''''''''''''''''20'''''">
              <a:rPr lang="fi-FI" altLang="en-US" sz="1400" b="1" smtClean="0">
                <a:solidFill>
                  <a:srgbClr val="000000"/>
                </a:solidFill>
                <a:latin typeface="Rockwell" panose="02060603020205020403" pitchFamily="18" charset="0"/>
                <a:sym typeface="Rockwell" panose="02060603020205020403" pitchFamily="18" charset="0"/>
              </a:rPr>
              <a:pPr/>
              <a:t>2020</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78" name="Text Placeholder 2">
            <a:extLst>
              <a:ext uri="{FF2B5EF4-FFF2-40B4-BE49-F238E27FC236}">
                <a16:creationId xmlns:a16="http://schemas.microsoft.com/office/drawing/2014/main" id="{9F8FB7B5-7B4A-7D45-89DD-0535177A53BC}"/>
              </a:ext>
            </a:extLst>
          </p:cNvPr>
          <p:cNvSpPr>
            <a:spLocks noGrp="1"/>
          </p:cNvSpPr>
          <p:nvPr>
            <p:custDataLst>
              <p:tags r:id="rId21"/>
            </p:custDataLst>
          </p:nvPr>
        </p:nvSpPr>
        <p:spPr bwMode="gray">
          <a:xfrm>
            <a:off x="3405188" y="771525"/>
            <a:ext cx="5080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926F1A2-3B9D-4127-AB24-6AF6C58EFEB3}" type="datetime'''''8''''''0''''''''''''''''''''''''''''''''''''''''6,''3'''''">
              <a:rPr lang="fi-FI" altLang="en-US" sz="1400" b="1" smtClean="0">
                <a:solidFill>
                  <a:srgbClr val="000000"/>
                </a:solidFill>
                <a:latin typeface="Rockwell" panose="02060603020205020403" pitchFamily="18" charset="0"/>
                <a:sym typeface="Rockwell" panose="02060603020205020403" pitchFamily="18" charset="0"/>
              </a:rPr>
              <a:pPr/>
              <a:t>806,3</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4" name="Rectangle 13">
            <a:extLst>
              <a:ext uri="{FF2B5EF4-FFF2-40B4-BE49-F238E27FC236}">
                <a16:creationId xmlns:a16="http://schemas.microsoft.com/office/drawing/2014/main" id="{CCAC22EA-3689-A74A-F343-E71A68FA157D}"/>
              </a:ext>
            </a:extLst>
          </p:cNvPr>
          <p:cNvSpPr/>
          <p:nvPr>
            <p:custDataLst>
              <p:tags r:id="rId22"/>
            </p:custDataLst>
          </p:nvPr>
        </p:nvSpPr>
        <p:spPr bwMode="auto">
          <a:xfrm>
            <a:off x="801688" y="2867025"/>
            <a:ext cx="187325" cy="139700"/>
          </a:xfrm>
          <a:prstGeom prst="rect">
            <a:avLst/>
          </a:prstGeom>
          <a:solidFill>
            <a:srgbClr val="EBFD0B"/>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13" name="Straight Connector 12">
            <a:extLst>
              <a:ext uri="{FF2B5EF4-FFF2-40B4-BE49-F238E27FC236}">
                <a16:creationId xmlns:a16="http://schemas.microsoft.com/office/drawing/2014/main" id="{A0ADC00E-1409-F525-F640-2EF3ECDA96A9}"/>
              </a:ext>
            </a:extLst>
          </p:cNvPr>
          <p:cNvCxnSpPr/>
          <p:nvPr>
            <p:custDataLst>
              <p:tags r:id="rId23"/>
            </p:custDataLst>
          </p:nvPr>
        </p:nvCxnSpPr>
        <p:spPr bwMode="gray">
          <a:xfrm>
            <a:off x="658812" y="2722563"/>
            <a:ext cx="311150" cy="0"/>
          </a:xfrm>
          <a:prstGeom prst="line">
            <a:avLst/>
          </a:prstGeom>
          <a:ln w="38100" cap="rnd"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6" name="Rectangle 15">
            <a:extLst>
              <a:ext uri="{FF2B5EF4-FFF2-40B4-BE49-F238E27FC236}">
                <a16:creationId xmlns:a16="http://schemas.microsoft.com/office/drawing/2014/main" id="{7D333E61-A7BF-2403-9169-BD1E28F3CE24}"/>
              </a:ext>
            </a:extLst>
          </p:cNvPr>
          <p:cNvSpPr/>
          <p:nvPr>
            <p:custDataLst>
              <p:tags r:id="rId24"/>
            </p:custDataLst>
          </p:nvPr>
        </p:nvSpPr>
        <p:spPr bwMode="auto">
          <a:xfrm>
            <a:off x="801688" y="3081338"/>
            <a:ext cx="187325" cy="139700"/>
          </a:xfrm>
          <a:prstGeom prst="rect">
            <a:avLst/>
          </a:prstGeom>
          <a:solidFill>
            <a:srgbClr val="FEA5E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4" name="Rectangle 23">
            <a:extLst>
              <a:ext uri="{FF2B5EF4-FFF2-40B4-BE49-F238E27FC236}">
                <a16:creationId xmlns:a16="http://schemas.microsoft.com/office/drawing/2014/main" id="{3A4D3DF7-5382-4DF9-6302-4E4ACECCED8F}"/>
              </a:ext>
            </a:extLst>
          </p:cNvPr>
          <p:cNvSpPr/>
          <p:nvPr>
            <p:custDataLst>
              <p:tags r:id="rId25"/>
            </p:custDataLst>
          </p:nvPr>
        </p:nvSpPr>
        <p:spPr bwMode="auto">
          <a:xfrm>
            <a:off x="801688" y="3295650"/>
            <a:ext cx="187325" cy="139700"/>
          </a:xfrm>
          <a:prstGeom prst="rect">
            <a:avLst/>
          </a:prstGeom>
          <a:solidFill>
            <a:srgbClr val="C8000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5" name="Rectangle 24">
            <a:extLst>
              <a:ext uri="{FF2B5EF4-FFF2-40B4-BE49-F238E27FC236}">
                <a16:creationId xmlns:a16="http://schemas.microsoft.com/office/drawing/2014/main" id="{A284C52E-C856-0A9C-8EBB-AB5825D02706}"/>
              </a:ext>
            </a:extLst>
          </p:cNvPr>
          <p:cNvSpPr/>
          <p:nvPr>
            <p:custDataLst>
              <p:tags r:id="rId26"/>
            </p:custDataLst>
          </p:nvPr>
        </p:nvSpPr>
        <p:spPr bwMode="auto">
          <a:xfrm>
            <a:off x="801688" y="3509963"/>
            <a:ext cx="187325" cy="139700"/>
          </a:xfrm>
          <a:prstGeom prst="rect">
            <a:avLst/>
          </a:prstGeom>
          <a:solidFill>
            <a:srgbClr val="A9AE86"/>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6" name="Rectangle 25">
            <a:extLst>
              <a:ext uri="{FF2B5EF4-FFF2-40B4-BE49-F238E27FC236}">
                <a16:creationId xmlns:a16="http://schemas.microsoft.com/office/drawing/2014/main" id="{5E6D9D18-1EF3-F788-F2C2-CD8851E1E489}"/>
              </a:ext>
            </a:extLst>
          </p:cNvPr>
          <p:cNvSpPr/>
          <p:nvPr>
            <p:custDataLst>
              <p:tags r:id="rId27"/>
            </p:custDataLst>
          </p:nvPr>
        </p:nvSpPr>
        <p:spPr bwMode="auto">
          <a:xfrm>
            <a:off x="801688" y="3724275"/>
            <a:ext cx="187325" cy="139700"/>
          </a:xfrm>
          <a:prstGeom prst="rect">
            <a:avLst/>
          </a:prstGeom>
          <a:solidFill>
            <a:srgbClr val="FD9A95"/>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7" name="Rectangle 26">
            <a:extLst>
              <a:ext uri="{FF2B5EF4-FFF2-40B4-BE49-F238E27FC236}">
                <a16:creationId xmlns:a16="http://schemas.microsoft.com/office/drawing/2014/main" id="{2745459C-CD6F-B17B-9DF5-A379876C632A}"/>
              </a:ext>
            </a:extLst>
          </p:cNvPr>
          <p:cNvSpPr/>
          <p:nvPr>
            <p:custDataLst>
              <p:tags r:id="rId28"/>
            </p:custDataLst>
          </p:nvPr>
        </p:nvSpPr>
        <p:spPr bwMode="auto">
          <a:xfrm>
            <a:off x="801688" y="3938588"/>
            <a:ext cx="187325" cy="139700"/>
          </a:xfrm>
          <a:prstGeom prst="rect">
            <a:avLst/>
          </a:prstGeom>
          <a:solidFill>
            <a:srgbClr val="74F8F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8" name="Rectangle 27">
            <a:extLst>
              <a:ext uri="{FF2B5EF4-FFF2-40B4-BE49-F238E27FC236}">
                <a16:creationId xmlns:a16="http://schemas.microsoft.com/office/drawing/2014/main" id="{51390033-1C74-723B-08C9-70B41448F11F}"/>
              </a:ext>
            </a:extLst>
          </p:cNvPr>
          <p:cNvSpPr/>
          <p:nvPr>
            <p:custDataLst>
              <p:tags r:id="rId29"/>
            </p:custDataLst>
          </p:nvPr>
        </p:nvSpPr>
        <p:spPr bwMode="auto">
          <a:xfrm>
            <a:off x="801688" y="4152900"/>
            <a:ext cx="187325" cy="139700"/>
          </a:xfrm>
          <a:prstGeom prst="rect">
            <a:avLst/>
          </a:prstGeom>
          <a:solidFill>
            <a:srgbClr val="8F731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9" name="Rectangle 28">
            <a:extLst>
              <a:ext uri="{FF2B5EF4-FFF2-40B4-BE49-F238E27FC236}">
                <a16:creationId xmlns:a16="http://schemas.microsoft.com/office/drawing/2014/main" id="{654FC3F4-8946-9DAD-F041-DCDA01693122}"/>
              </a:ext>
            </a:extLst>
          </p:cNvPr>
          <p:cNvSpPr/>
          <p:nvPr>
            <p:custDataLst>
              <p:tags r:id="rId30"/>
            </p:custDataLst>
          </p:nvPr>
        </p:nvSpPr>
        <p:spPr bwMode="auto">
          <a:xfrm>
            <a:off x="801688" y="4367213"/>
            <a:ext cx="187325" cy="139700"/>
          </a:xfrm>
          <a:prstGeom prst="rect">
            <a:avLst/>
          </a:prstGeom>
          <a:solidFill>
            <a:srgbClr val="DFE5EF"/>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 name="Rectangle 29">
            <a:extLst>
              <a:ext uri="{FF2B5EF4-FFF2-40B4-BE49-F238E27FC236}">
                <a16:creationId xmlns:a16="http://schemas.microsoft.com/office/drawing/2014/main" id="{9D6A68B8-7053-84CB-86EE-753439054304}"/>
              </a:ext>
            </a:extLst>
          </p:cNvPr>
          <p:cNvSpPr/>
          <p:nvPr>
            <p:custDataLst>
              <p:tags r:id="rId31"/>
            </p:custDataLst>
          </p:nvPr>
        </p:nvSpPr>
        <p:spPr bwMode="auto">
          <a:xfrm>
            <a:off x="801688" y="4581525"/>
            <a:ext cx="187325" cy="139700"/>
          </a:xfrm>
          <a:prstGeom prst="rect">
            <a:avLst/>
          </a:prstGeom>
          <a:solidFill>
            <a:srgbClr val="000000"/>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1" name="Rectangle 30">
            <a:extLst>
              <a:ext uri="{FF2B5EF4-FFF2-40B4-BE49-F238E27FC236}">
                <a16:creationId xmlns:a16="http://schemas.microsoft.com/office/drawing/2014/main" id="{305A3FB2-4C62-98B4-7E16-1AE8E6F71956}"/>
              </a:ext>
            </a:extLst>
          </p:cNvPr>
          <p:cNvSpPr/>
          <p:nvPr>
            <p:custDataLst>
              <p:tags r:id="rId32"/>
            </p:custDataLst>
          </p:nvPr>
        </p:nvSpPr>
        <p:spPr bwMode="auto">
          <a:xfrm>
            <a:off x="801688" y="4795838"/>
            <a:ext cx="187325" cy="139700"/>
          </a:xfrm>
          <a:prstGeom prst="rect">
            <a:avLst/>
          </a:prstGeom>
          <a:solidFill>
            <a:srgbClr val="256AFA"/>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407" name="Oval 406">
            <a:extLst>
              <a:ext uri="{FF2B5EF4-FFF2-40B4-BE49-F238E27FC236}">
                <a16:creationId xmlns:a16="http://schemas.microsoft.com/office/drawing/2014/main" id="{2C41D8BC-106E-0FE6-61AC-E1D19F134BF4}"/>
              </a:ext>
            </a:extLst>
          </p:cNvPr>
          <p:cNvSpPr/>
          <p:nvPr>
            <p:custDataLst>
              <p:tags r:id="rId33"/>
            </p:custDataLst>
          </p:nvPr>
        </p:nvSpPr>
        <p:spPr bwMode="auto">
          <a:xfrm>
            <a:off x="738188" y="2646363"/>
            <a:ext cx="152400" cy="152400"/>
          </a:xfrm>
          <a:prstGeom prst="ellipse">
            <a:avLst/>
          </a:prstGeom>
          <a:solidFill>
            <a:srgbClr val="FFFFFF"/>
          </a:solidFill>
          <a:ln w="9525" cap="flat" cmpd="sng" algn="ctr">
            <a:solidFill>
              <a:srgbClr val="000000"/>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72" name="Text Placeholder 2">
            <a:extLst>
              <a:ext uri="{FF2B5EF4-FFF2-40B4-BE49-F238E27FC236}">
                <a16:creationId xmlns:a16="http://schemas.microsoft.com/office/drawing/2014/main" id="{1642A6FD-C5A7-F706-D5FC-7A3B13D78E1B}"/>
              </a:ext>
            </a:extLst>
          </p:cNvPr>
          <p:cNvSpPr>
            <a:spLocks noGrp="1"/>
          </p:cNvSpPr>
          <p:nvPr>
            <p:custDataLst>
              <p:tags r:id="rId34"/>
            </p:custDataLst>
          </p:nvPr>
        </p:nvSpPr>
        <p:spPr bwMode="auto">
          <a:xfrm>
            <a:off x="1039813" y="2660650"/>
            <a:ext cx="10604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BB8F8B5-411D-40A2-84A6-680DC474AC3A}" type="datetime'''Yh''t''''''''ee''n''''''''s''ä'' (''G''''W''''''''''''h)'''">
              <a:rPr lang="fi-FI" altLang="en-US" sz="1050" b="1" smtClean="0">
                <a:solidFill>
                  <a:srgbClr val="000000"/>
                </a:solidFill>
                <a:latin typeface="Rockwell" panose="02060603020205020403" pitchFamily="18" charset="0"/>
                <a:sym typeface="Rockwell" panose="02060603020205020403" pitchFamily="18" charset="0"/>
              </a:rPr>
              <a:pPr/>
              <a:t>Yhteensä (GWh)</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74" name="Text Placeholder 2">
            <a:extLst>
              <a:ext uri="{FF2B5EF4-FFF2-40B4-BE49-F238E27FC236}">
                <a16:creationId xmlns:a16="http://schemas.microsoft.com/office/drawing/2014/main" id="{1BE7C0FD-E503-0852-011A-A45A7DCFD5BE}"/>
              </a:ext>
            </a:extLst>
          </p:cNvPr>
          <p:cNvSpPr>
            <a:spLocks noGrp="1"/>
          </p:cNvSpPr>
          <p:nvPr>
            <p:custDataLst>
              <p:tags r:id="rId35"/>
            </p:custDataLst>
          </p:nvPr>
        </p:nvSpPr>
        <p:spPr bwMode="auto">
          <a:xfrm>
            <a:off x="1039813" y="3089275"/>
            <a:ext cx="10255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679F2C4-A80C-493B-A0BA-0EA66D097A46}" type="datetime'''''Sä''h''''''''k''''''''''''ölä''''mm''''i''''''t''y''s'''">
              <a:rPr lang="fi-FI" altLang="en-US" sz="1050" b="1" smtClean="0">
                <a:solidFill>
                  <a:srgbClr val="000000"/>
                </a:solidFill>
                <a:latin typeface="Rockwell" panose="02060603020205020403" pitchFamily="18" charset="0"/>
                <a:sym typeface="Rockwell" panose="02060603020205020403" pitchFamily="18" charset="0"/>
              </a:rPr>
              <a:pPr/>
              <a:t>Sähkölämmitys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73" name="Text Placeholder 2">
            <a:extLst>
              <a:ext uri="{FF2B5EF4-FFF2-40B4-BE49-F238E27FC236}">
                <a16:creationId xmlns:a16="http://schemas.microsoft.com/office/drawing/2014/main" id="{995A7DAF-0110-8C21-C627-9023905F40F1}"/>
              </a:ext>
            </a:extLst>
          </p:cNvPr>
          <p:cNvSpPr>
            <a:spLocks noGrp="1"/>
          </p:cNvSpPr>
          <p:nvPr>
            <p:custDataLst>
              <p:tags r:id="rId36"/>
            </p:custDataLst>
          </p:nvPr>
        </p:nvSpPr>
        <p:spPr bwMode="auto">
          <a:xfrm>
            <a:off x="1039813" y="2874963"/>
            <a:ext cx="9112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A6F8E67-65BE-42A3-8527-824B57B4E24F}" type="datetime'''''''''''''Ku''''''''''''''''lu''tus''säh''''''''kö'">
              <a:rPr lang="fi-FI" altLang="en-US" sz="1050" b="1" smtClean="0">
                <a:solidFill>
                  <a:srgbClr val="000000"/>
                </a:solidFill>
                <a:latin typeface="Rockwell" panose="02060603020205020403" pitchFamily="18" charset="0"/>
                <a:sym typeface="Rockwell" panose="02060603020205020403" pitchFamily="18" charset="0"/>
              </a:rPr>
              <a:pPr/>
              <a:t>Kulutussähkö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0" name="Text Placeholder 2">
            <a:extLst>
              <a:ext uri="{FF2B5EF4-FFF2-40B4-BE49-F238E27FC236}">
                <a16:creationId xmlns:a16="http://schemas.microsoft.com/office/drawing/2014/main" id="{8F4BE03B-919B-6D73-FAAC-E279E55C755D}"/>
              </a:ext>
            </a:extLst>
          </p:cNvPr>
          <p:cNvSpPr>
            <a:spLocks noGrp="1"/>
          </p:cNvSpPr>
          <p:nvPr>
            <p:custDataLst>
              <p:tags r:id="rId37"/>
            </p:custDataLst>
          </p:nvPr>
        </p:nvSpPr>
        <p:spPr bwMode="auto">
          <a:xfrm>
            <a:off x="1039812" y="3303588"/>
            <a:ext cx="84613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292B279-E547-4B5B-B670-168A7E614DF8}" type="datetime'''''''''K''a''''u''''''k''''ol''''''ä''''''''m''''pö'''">
              <a:rPr lang="fi-FI" altLang="en-US" sz="1050" b="1" smtClean="0">
                <a:solidFill>
                  <a:srgbClr val="000000"/>
                </a:solidFill>
                <a:latin typeface="Rockwell" panose="02060603020205020403" pitchFamily="18" charset="0"/>
                <a:sym typeface="Rockwell" panose="02060603020205020403" pitchFamily="18" charset="0"/>
              </a:rPr>
              <a:pPr/>
              <a:t>Kaukolämpö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1" name="Text Placeholder 2">
            <a:extLst>
              <a:ext uri="{FF2B5EF4-FFF2-40B4-BE49-F238E27FC236}">
                <a16:creationId xmlns:a16="http://schemas.microsoft.com/office/drawing/2014/main" id="{383C0202-DE28-2304-2E92-1E49BC1DCDD8}"/>
              </a:ext>
            </a:extLst>
          </p:cNvPr>
          <p:cNvSpPr>
            <a:spLocks noGrp="1"/>
          </p:cNvSpPr>
          <p:nvPr>
            <p:custDataLst>
              <p:tags r:id="rId38"/>
            </p:custDataLst>
          </p:nvPr>
        </p:nvSpPr>
        <p:spPr bwMode="auto">
          <a:xfrm>
            <a:off x="1039813" y="3517900"/>
            <a:ext cx="9191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4163CE3-72B8-4556-B452-01DA8A374FA8}" type="datetime'''Öl''j''yl''äm''m''''''''''''''''it''''''''y''''''s'''''''''">
              <a:rPr lang="fi-FI" altLang="en-US" sz="1050" b="1" smtClean="0">
                <a:solidFill>
                  <a:srgbClr val="000000"/>
                </a:solidFill>
                <a:latin typeface="Rockwell" panose="02060603020205020403" pitchFamily="18" charset="0"/>
                <a:sym typeface="Rockwell" panose="02060603020205020403" pitchFamily="18" charset="0"/>
              </a:rPr>
              <a:pPr/>
              <a:t>Öljylämmitys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6" name="Text Placeholder 2">
            <a:extLst>
              <a:ext uri="{FF2B5EF4-FFF2-40B4-BE49-F238E27FC236}">
                <a16:creationId xmlns:a16="http://schemas.microsoft.com/office/drawing/2014/main" id="{6B403685-9429-EF17-D264-C037B7AAECFA}"/>
              </a:ext>
            </a:extLst>
          </p:cNvPr>
          <p:cNvSpPr>
            <a:spLocks noGrp="1"/>
          </p:cNvSpPr>
          <p:nvPr>
            <p:custDataLst>
              <p:tags r:id="rId39"/>
            </p:custDataLst>
          </p:nvPr>
        </p:nvSpPr>
        <p:spPr bwMode="auto">
          <a:xfrm>
            <a:off x="1039813" y="4589463"/>
            <a:ext cx="9318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BF98DB7-0611-4FF3-83F6-0C5A72273CFE}" type="datetime'''''''R''''''''''''''ai''deliik''e''''''n''n''''''e'''''">
              <a:rPr lang="fi-FI" altLang="en-US" sz="1050" b="1" smtClean="0">
                <a:solidFill>
                  <a:srgbClr val="000000"/>
                </a:solidFill>
                <a:latin typeface="Rockwell" panose="02060603020205020403" pitchFamily="18" charset="0"/>
                <a:sym typeface="Rockwell" panose="02060603020205020403" pitchFamily="18" charset="0"/>
              </a:rPr>
              <a:pPr/>
              <a:t>Raideliikenne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2" name="Text Placeholder 2">
            <a:extLst>
              <a:ext uri="{FF2B5EF4-FFF2-40B4-BE49-F238E27FC236}">
                <a16:creationId xmlns:a16="http://schemas.microsoft.com/office/drawing/2014/main" id="{59A69596-6F4C-C365-AA62-A75BF224DB46}"/>
              </a:ext>
            </a:extLst>
          </p:cNvPr>
          <p:cNvSpPr>
            <a:spLocks noGrp="1"/>
          </p:cNvSpPr>
          <p:nvPr>
            <p:custDataLst>
              <p:tags r:id="rId40"/>
            </p:custDataLst>
          </p:nvPr>
        </p:nvSpPr>
        <p:spPr bwMode="auto">
          <a:xfrm>
            <a:off x="1039813" y="3732213"/>
            <a:ext cx="9715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746C024-8ADB-49C5-9204-048EBDE39387}" type="datetime'''''''Mu''''''u ''''''''''''''''''lä''mm''''i''t''y''s'''''''">
              <a:rPr lang="fi-FI" altLang="en-US" sz="1050" b="1" smtClean="0">
                <a:solidFill>
                  <a:srgbClr val="000000"/>
                </a:solidFill>
                <a:latin typeface="Rockwell" panose="02060603020205020403" pitchFamily="18" charset="0"/>
                <a:sym typeface="Rockwell" panose="02060603020205020403" pitchFamily="18" charset="0"/>
              </a:rPr>
              <a:pPr/>
              <a:t>Muu 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3" name="Text Placeholder 2">
            <a:extLst>
              <a:ext uri="{FF2B5EF4-FFF2-40B4-BE49-F238E27FC236}">
                <a16:creationId xmlns:a16="http://schemas.microsoft.com/office/drawing/2014/main" id="{CCCCBD98-BFCB-F8E7-7516-EA4CAFCB11B2}"/>
              </a:ext>
            </a:extLst>
          </p:cNvPr>
          <p:cNvSpPr>
            <a:spLocks noGrp="1"/>
          </p:cNvSpPr>
          <p:nvPr>
            <p:custDataLst>
              <p:tags r:id="rId41"/>
            </p:custDataLst>
          </p:nvPr>
        </p:nvSpPr>
        <p:spPr bwMode="auto">
          <a:xfrm>
            <a:off x="1039813" y="3946525"/>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8BE86B2-AE60-4015-8185-C6969CF503DD}" type="datetime'''Teo''''''''''ll''i''''''s''u''''''''''''''u''''s'">
              <a:rPr lang="fi-FI" altLang="en-US" sz="1050" b="1" smtClean="0">
                <a:solidFill>
                  <a:srgbClr val="000000"/>
                </a:solidFill>
                <a:latin typeface="Rockwell" panose="02060603020205020403" pitchFamily="18" charset="0"/>
                <a:sym typeface="Rockwell" panose="02060603020205020403" pitchFamily="18" charset="0"/>
              </a:rPr>
              <a:pPr/>
              <a:t>Teollisuus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4" name="Text Placeholder 2">
            <a:extLst>
              <a:ext uri="{FF2B5EF4-FFF2-40B4-BE49-F238E27FC236}">
                <a16:creationId xmlns:a16="http://schemas.microsoft.com/office/drawing/2014/main" id="{D7D2D433-B40E-32C6-F506-071214E63A27}"/>
              </a:ext>
            </a:extLst>
          </p:cNvPr>
          <p:cNvSpPr>
            <a:spLocks noGrp="1"/>
          </p:cNvSpPr>
          <p:nvPr>
            <p:custDataLst>
              <p:tags r:id="rId42"/>
            </p:custDataLst>
          </p:nvPr>
        </p:nvSpPr>
        <p:spPr bwMode="auto">
          <a:xfrm>
            <a:off x="1039813" y="4160838"/>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EED8A113-E4FF-4761-A173-5F8764681D95}" type="datetime'''''Ty''''ök''''o''''n''''e''''''''e''''''''''''''''t'''''''''">
              <a:rPr lang="fi-FI" altLang="en-US" sz="1050" b="1" smtClean="0">
                <a:solidFill>
                  <a:srgbClr val="000000"/>
                </a:solidFill>
                <a:latin typeface="Rockwell" panose="02060603020205020403" pitchFamily="18" charset="0"/>
                <a:sym typeface="Rockwell" panose="02060603020205020403" pitchFamily="18" charset="0"/>
              </a:rPr>
              <a:pPr/>
              <a:t>Työkoneet</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5" name="Text Placeholder 2">
            <a:extLst>
              <a:ext uri="{FF2B5EF4-FFF2-40B4-BE49-F238E27FC236}">
                <a16:creationId xmlns:a16="http://schemas.microsoft.com/office/drawing/2014/main" id="{6F3ADC3B-1B5F-4123-8704-A21E05DBE9E2}"/>
              </a:ext>
            </a:extLst>
          </p:cNvPr>
          <p:cNvSpPr>
            <a:spLocks noGrp="1"/>
          </p:cNvSpPr>
          <p:nvPr>
            <p:custDataLst>
              <p:tags r:id="rId43"/>
            </p:custDataLst>
          </p:nvPr>
        </p:nvSpPr>
        <p:spPr bwMode="auto">
          <a:xfrm>
            <a:off x="1039813" y="4375150"/>
            <a:ext cx="76358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2690702-9DB4-4A84-BF30-0B04B5E80932}" type="datetime'Ti''''e''''''''''''l''''ii''''k''''''''e''''''n''''n''''e'">
              <a:rPr lang="fi-FI" altLang="en-US" sz="1050" b="1" smtClean="0">
                <a:solidFill>
                  <a:srgbClr val="000000"/>
                </a:solidFill>
                <a:latin typeface="Rockwell" panose="02060603020205020403" pitchFamily="18" charset="0"/>
                <a:sym typeface="Rockwell" panose="02060603020205020403" pitchFamily="18" charset="0"/>
              </a:rPr>
              <a:pPr/>
              <a:t>Tieliikenne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7" name="Text Placeholder 2">
            <a:extLst>
              <a:ext uri="{FF2B5EF4-FFF2-40B4-BE49-F238E27FC236}">
                <a16:creationId xmlns:a16="http://schemas.microsoft.com/office/drawing/2014/main" id="{E908C32F-F1D8-8EEE-7F93-4CD9EDA213EA}"/>
              </a:ext>
            </a:extLst>
          </p:cNvPr>
          <p:cNvSpPr>
            <a:spLocks noGrp="1"/>
          </p:cNvSpPr>
          <p:nvPr>
            <p:custDataLst>
              <p:tags r:id="rId44"/>
            </p:custDataLst>
          </p:nvPr>
        </p:nvSpPr>
        <p:spPr bwMode="auto">
          <a:xfrm>
            <a:off x="1039813" y="4803775"/>
            <a:ext cx="8350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E747FA9-4D51-4CF5-A822-A5F23D27A607}" type="datetime'''Vesi''l''i''''ik''''''''''e''''''nn''''''''''e'''''">
              <a:rPr lang="fi-FI" altLang="en-US" sz="1050" b="1" smtClean="0">
                <a:solidFill>
                  <a:srgbClr val="000000"/>
                </a:solidFill>
                <a:latin typeface="Rockwell" panose="02060603020205020403" pitchFamily="18" charset="0"/>
                <a:sym typeface="Rockwell" panose="02060603020205020403" pitchFamily="18" charset="0"/>
              </a:rPr>
              <a:pPr/>
              <a:t>Vesiliikenne</a:t>
            </a:fld>
            <a:endParaRPr lang="fi-FI" sz="1050" b="1" dirty="0">
              <a:solidFill>
                <a:srgbClr val="000000"/>
              </a:solidFill>
              <a:latin typeface="Rockwell" panose="02060603020205020403" pitchFamily="18" charset="0"/>
              <a:sym typeface="Rockwell" panose="02060603020205020403" pitchFamily="18" charset="0"/>
            </a:endParaRPr>
          </a:p>
        </p:txBody>
      </p:sp>
      <p:pic>
        <p:nvPicPr>
          <p:cNvPr id="50" name="Graphic 49" descr="Warning with solid fill">
            <a:extLst>
              <a:ext uri="{FF2B5EF4-FFF2-40B4-BE49-F238E27FC236}">
                <a16:creationId xmlns:a16="http://schemas.microsoft.com/office/drawing/2014/main" id="{6711E5FD-0510-3F86-1798-493AB2632D0F}"/>
              </a:ext>
            </a:extLst>
          </p:cNvPr>
          <p:cNvPicPr>
            <a:picLocks noChangeAspect="1"/>
          </p:cNvPicPr>
          <p:nvPr/>
        </p:nvPicPr>
        <p:blipFill>
          <a:blip r:embed="rId52" cstate="print">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565545" y="4352263"/>
            <a:ext cx="169600" cy="169600"/>
          </a:xfrm>
          <a:prstGeom prst="rect">
            <a:avLst/>
          </a:prstGeom>
        </p:spPr>
      </p:pic>
      <p:pic>
        <p:nvPicPr>
          <p:cNvPr id="51" name="Graphic 50" descr="Warning with solid fill">
            <a:extLst>
              <a:ext uri="{FF2B5EF4-FFF2-40B4-BE49-F238E27FC236}">
                <a16:creationId xmlns:a16="http://schemas.microsoft.com/office/drawing/2014/main" id="{0E868E6E-A32A-B665-959D-17008826B852}"/>
              </a:ext>
            </a:extLst>
          </p:cNvPr>
          <p:cNvPicPr>
            <a:picLocks noChangeAspect="1"/>
          </p:cNvPicPr>
          <p:nvPr/>
        </p:nvPicPr>
        <p:blipFill>
          <a:blip r:embed="rId52" cstate="print">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545701" y="3923638"/>
            <a:ext cx="169600" cy="169600"/>
          </a:xfrm>
          <a:prstGeom prst="rect">
            <a:avLst/>
          </a:prstGeom>
        </p:spPr>
      </p:pic>
      <p:pic>
        <p:nvPicPr>
          <p:cNvPr id="52" name="Graphic 51" descr="Warning with solid fill">
            <a:extLst>
              <a:ext uri="{FF2B5EF4-FFF2-40B4-BE49-F238E27FC236}">
                <a16:creationId xmlns:a16="http://schemas.microsoft.com/office/drawing/2014/main" id="{837151B8-621F-E018-FAF5-F047ADD5BD8F}"/>
              </a:ext>
            </a:extLst>
          </p:cNvPr>
          <p:cNvPicPr>
            <a:picLocks noChangeAspect="1"/>
          </p:cNvPicPr>
          <p:nvPr/>
        </p:nvPicPr>
        <p:blipFill>
          <a:blip r:embed="rId52" cstate="print">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574012" y="3295650"/>
            <a:ext cx="169600" cy="169600"/>
          </a:xfrm>
          <a:prstGeom prst="rect">
            <a:avLst/>
          </a:prstGeom>
        </p:spPr>
      </p:pic>
      <p:grpSp>
        <p:nvGrpSpPr>
          <p:cNvPr id="53" name="Group 52">
            <a:extLst>
              <a:ext uri="{FF2B5EF4-FFF2-40B4-BE49-F238E27FC236}">
                <a16:creationId xmlns:a16="http://schemas.microsoft.com/office/drawing/2014/main" id="{4EA65FAA-AE00-E9B3-6128-A08CE2254C77}"/>
              </a:ext>
            </a:extLst>
          </p:cNvPr>
          <p:cNvGrpSpPr/>
          <p:nvPr/>
        </p:nvGrpSpPr>
        <p:grpSpPr>
          <a:xfrm>
            <a:off x="865766" y="5232400"/>
            <a:ext cx="1222375" cy="527029"/>
            <a:chOff x="10424264" y="2336006"/>
            <a:chExt cx="1496738" cy="617539"/>
          </a:xfrm>
        </p:grpSpPr>
        <p:sp>
          <p:nvSpPr>
            <p:cNvPr id="54" name="Rectangle: Rounded Corners 53">
              <a:extLst>
                <a:ext uri="{FF2B5EF4-FFF2-40B4-BE49-F238E27FC236}">
                  <a16:creationId xmlns:a16="http://schemas.microsoft.com/office/drawing/2014/main" id="{F844527D-F7D0-3C40-106C-9A3284656752}"/>
                </a:ext>
              </a:extLst>
            </p:cNvPr>
            <p:cNvSpPr/>
            <p:nvPr/>
          </p:nvSpPr>
          <p:spPr>
            <a:xfrm>
              <a:off x="10424264" y="2336006"/>
              <a:ext cx="1496738" cy="617539"/>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55" name="Graphic 54" descr="Warning with solid fill">
              <a:extLst>
                <a:ext uri="{FF2B5EF4-FFF2-40B4-BE49-F238E27FC236}">
                  <a16:creationId xmlns:a16="http://schemas.microsoft.com/office/drawing/2014/main" id="{F3603A71-1D39-9F22-18ED-4FA856BD7CA7}"/>
                </a:ext>
              </a:extLst>
            </p:cNvPr>
            <p:cNvPicPr>
              <a:picLocks noChangeAspect="1"/>
            </p:cNvPicPr>
            <p:nvPr/>
          </p:nvPicPr>
          <p:blipFill>
            <a:blip r:embed="rId52" cstate="print">
              <a:extLst>
                <a:ext uri="{28A0092B-C50C-407E-A947-70E740481C1C}">
                  <a14:useLocalDpi xmlns:a14="http://schemas.microsoft.com/office/drawing/2010/main" val="0"/>
                </a:ext>
                <a:ext uri="{96DAC541-7B7A-43D3-8B79-37D633B846F1}">
                  <asvg:svgBlip xmlns:asvg="http://schemas.microsoft.com/office/drawing/2016/SVG/main" r:embed="rId53"/>
                </a:ext>
              </a:extLst>
            </a:blip>
            <a:stretch>
              <a:fillRect/>
            </a:stretch>
          </p:blipFill>
          <p:spPr>
            <a:xfrm>
              <a:off x="10567140" y="2440445"/>
              <a:ext cx="352103" cy="352103"/>
            </a:xfrm>
            <a:prstGeom prst="rect">
              <a:avLst/>
            </a:prstGeom>
          </p:spPr>
        </p:pic>
        <p:sp>
          <p:nvSpPr>
            <p:cNvPr id="56" name="TextBox 55">
              <a:extLst>
                <a:ext uri="{FF2B5EF4-FFF2-40B4-BE49-F238E27FC236}">
                  <a16:creationId xmlns:a16="http://schemas.microsoft.com/office/drawing/2014/main" id="{9872623D-FE0D-28EF-E422-8CDD0A6BB4D5}"/>
                </a:ext>
              </a:extLst>
            </p:cNvPr>
            <p:cNvSpPr txBox="1"/>
            <p:nvPr/>
          </p:nvSpPr>
          <p:spPr>
            <a:xfrm>
              <a:off x="10937027" y="2372005"/>
              <a:ext cx="854310" cy="51495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8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Ongelma-</a:t>
              </a:r>
            </a:p>
            <a:p>
              <a:pPr marR="0" lvl="0" algn="l" defTabSz="914400" rtl="0" eaLnBrk="1" fontAlgn="auto" latinLnBrk="0" hangingPunct="1">
                <a:lnSpc>
                  <a:spcPct val="150000"/>
                </a:lnSpc>
                <a:spcBef>
                  <a:spcPts val="0"/>
                </a:spcBef>
                <a:spcAft>
                  <a:spcPts val="0"/>
                </a:spcAft>
                <a:buClrTx/>
                <a:buSzTx/>
                <a:tabLst/>
                <a:defRPr/>
              </a:pPr>
              <a:r>
                <a:rPr lang="fi-FI" sz="8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sektorit</a:t>
              </a:r>
            </a:p>
          </p:txBody>
        </p:sp>
      </p:grpSp>
    </p:spTree>
    <p:extLst>
      <p:ext uri="{BB962C8B-B14F-4D97-AF65-F5344CB8AC3E}">
        <p14:creationId xmlns:p14="http://schemas.microsoft.com/office/powerpoint/2010/main" val="207345773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125731040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5" imgW="129" imgH="129" progId="TCLayout.ActiveDocument.1">
                  <p:embed/>
                </p:oleObj>
              </mc:Choice>
              <mc:Fallback>
                <p:oleObj name="think-cell Slide" r:id="rId55"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56"/>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128132EF-96FC-401A-B678-A0DF3C9555FA}"/>
              </a:ext>
            </a:extLst>
          </p:cNvPr>
          <p:cNvSpPr txBox="1"/>
          <p:nvPr/>
        </p:nvSpPr>
        <p:spPr>
          <a:xfrm>
            <a:off x="491833" y="387292"/>
            <a:ext cx="10081120"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ALas 1.3 HINKU-laskenta: Heinolan energiankulutus asukasta kohti laskettuna (2017-2020)</a:t>
            </a:r>
          </a:p>
        </p:txBody>
      </p:sp>
      <p:graphicFrame>
        <p:nvGraphicFramePr>
          <p:cNvPr id="71" name="Chart 70">
            <a:extLst>
              <a:ext uri="{FF2B5EF4-FFF2-40B4-BE49-F238E27FC236}">
                <a16:creationId xmlns:a16="http://schemas.microsoft.com/office/drawing/2014/main" id="{62CC451D-F020-FDDB-DC88-55F53B4EE87C}"/>
              </a:ext>
            </a:extLst>
          </p:cNvPr>
          <p:cNvGraphicFramePr/>
          <p:nvPr>
            <p:custDataLst>
              <p:tags r:id="rId2"/>
            </p:custDataLst>
            <p:extLst>
              <p:ext uri="{D42A27DB-BD31-4B8C-83A1-F6EECF244321}">
                <p14:modId xmlns:p14="http://schemas.microsoft.com/office/powerpoint/2010/main" val="167175917"/>
              </p:ext>
            </p:extLst>
          </p:nvPr>
        </p:nvGraphicFramePr>
        <p:xfrm>
          <a:off x="896938" y="1833563"/>
          <a:ext cx="9167812" cy="4414837"/>
        </p:xfrm>
        <a:graphic>
          <a:graphicData uri="http://schemas.openxmlformats.org/drawingml/2006/chart">
            <c:chart xmlns:c="http://schemas.openxmlformats.org/drawingml/2006/chart" xmlns:r="http://schemas.openxmlformats.org/officeDocument/2006/relationships" r:id="rId57"/>
          </a:graphicData>
        </a:graphic>
      </p:graphicFrame>
      <p:sp>
        <p:nvSpPr>
          <p:cNvPr id="356" name="Text Placeholder 2">
            <a:extLst>
              <a:ext uri="{FF2B5EF4-FFF2-40B4-BE49-F238E27FC236}">
                <a16:creationId xmlns:a16="http://schemas.microsoft.com/office/drawing/2014/main" id="{DEF63E2A-99B5-007F-65F5-0C33D23B1846}"/>
              </a:ext>
            </a:extLst>
          </p:cNvPr>
          <p:cNvSpPr>
            <a:spLocks noGrp="1"/>
          </p:cNvSpPr>
          <p:nvPr>
            <p:custDataLst>
              <p:tags r:id="rId3"/>
            </p:custDataLst>
          </p:nvPr>
        </p:nvSpPr>
        <p:spPr bwMode="gray">
          <a:xfrm>
            <a:off x="452438" y="2495550"/>
            <a:ext cx="276225" cy="2746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365AFD48-44A7-42F4-B647-7ECEE91F7CE8}" type="datetime'''''''''''''''''''''''''1''''''''''''''''0'''''''''">
              <a:rPr lang="fi-FI" altLang="en-US" sz="20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10</a:t>
            </a:fld>
            <a:endParaRPr lang="fi-FI" sz="2000" dirty="0">
              <a:solidFill>
                <a:srgbClr val="000000"/>
              </a:solidFill>
              <a:latin typeface="Rockwell" panose="02060603020205020403" pitchFamily="18" charset="0"/>
              <a:sym typeface="Rockwell" panose="02060603020205020403" pitchFamily="18" charset="0"/>
            </a:endParaRPr>
          </a:p>
        </p:txBody>
      </p:sp>
      <p:sp>
        <p:nvSpPr>
          <p:cNvPr id="346" name="Text Placeholder 2">
            <a:extLst>
              <a:ext uri="{FF2B5EF4-FFF2-40B4-BE49-F238E27FC236}">
                <a16:creationId xmlns:a16="http://schemas.microsoft.com/office/drawing/2014/main" id="{5F1605D3-619E-A0E0-1415-1ECD78ABFF0C}"/>
              </a:ext>
            </a:extLst>
          </p:cNvPr>
          <p:cNvSpPr>
            <a:spLocks noGrp="1"/>
          </p:cNvSpPr>
          <p:nvPr>
            <p:custDataLst>
              <p:tags r:id="rId4"/>
            </p:custDataLst>
          </p:nvPr>
        </p:nvSpPr>
        <p:spPr bwMode="gray">
          <a:xfrm>
            <a:off x="590550" y="6037263"/>
            <a:ext cx="138113" cy="2746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5D42DB0A-3211-4761-B59C-862C7929A91B}" type="datetime'''''''''''0'''''''''''''''''''''''">
              <a:rPr lang="fi-FI" altLang="en-US" sz="20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0</a:t>
            </a:fld>
            <a:endParaRPr lang="fi-FI" sz="2000" dirty="0">
              <a:solidFill>
                <a:srgbClr val="000000"/>
              </a:solidFill>
              <a:latin typeface="Rockwell" panose="02060603020205020403" pitchFamily="18" charset="0"/>
              <a:sym typeface="Rockwell" panose="02060603020205020403" pitchFamily="18" charset="0"/>
            </a:endParaRPr>
          </a:p>
        </p:txBody>
      </p:sp>
      <p:sp>
        <p:nvSpPr>
          <p:cNvPr id="348" name="Text Placeholder 2">
            <a:extLst>
              <a:ext uri="{FF2B5EF4-FFF2-40B4-BE49-F238E27FC236}">
                <a16:creationId xmlns:a16="http://schemas.microsoft.com/office/drawing/2014/main" id="{177DC56C-0DB6-789C-874D-2B9FB9B3624A}"/>
              </a:ext>
            </a:extLst>
          </p:cNvPr>
          <p:cNvSpPr>
            <a:spLocks noGrp="1"/>
          </p:cNvSpPr>
          <p:nvPr>
            <p:custDataLst>
              <p:tags r:id="rId5"/>
            </p:custDataLst>
          </p:nvPr>
        </p:nvSpPr>
        <p:spPr bwMode="gray">
          <a:xfrm>
            <a:off x="590550" y="5329238"/>
            <a:ext cx="138113" cy="2746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9D8E1375-E309-4F04-980D-074B6AD9A67B}" type="datetime'''''''''''''''2'''''''''''''''''''''">
              <a:rPr lang="fi-FI" altLang="en-US" sz="20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2</a:t>
            </a:fld>
            <a:endParaRPr lang="fi-FI" sz="2000" dirty="0">
              <a:solidFill>
                <a:srgbClr val="000000"/>
              </a:solidFill>
              <a:latin typeface="Rockwell" panose="02060603020205020403" pitchFamily="18" charset="0"/>
              <a:sym typeface="Rockwell" panose="02060603020205020403" pitchFamily="18" charset="0"/>
            </a:endParaRPr>
          </a:p>
        </p:txBody>
      </p:sp>
      <p:sp>
        <p:nvSpPr>
          <p:cNvPr id="352" name="Text Placeholder 2">
            <a:extLst>
              <a:ext uri="{FF2B5EF4-FFF2-40B4-BE49-F238E27FC236}">
                <a16:creationId xmlns:a16="http://schemas.microsoft.com/office/drawing/2014/main" id="{4C6CC42D-F5BA-091B-9D01-0EC1E01D9203}"/>
              </a:ext>
            </a:extLst>
          </p:cNvPr>
          <p:cNvSpPr>
            <a:spLocks noGrp="1"/>
          </p:cNvSpPr>
          <p:nvPr>
            <p:custDataLst>
              <p:tags r:id="rId6"/>
            </p:custDataLst>
          </p:nvPr>
        </p:nvSpPr>
        <p:spPr bwMode="gray">
          <a:xfrm>
            <a:off x="590550" y="3913188"/>
            <a:ext cx="138113" cy="2746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3990D933-3D11-42F5-B8FA-5DC78FE28605}" type="datetime'''''''''''''''''6'''''''''''''''''''''''''''''''''''''">
              <a:rPr lang="fi-FI" altLang="en-US" sz="20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6</a:t>
            </a:fld>
            <a:endParaRPr lang="fi-FI" sz="2000" dirty="0">
              <a:solidFill>
                <a:srgbClr val="000000"/>
              </a:solidFill>
              <a:latin typeface="Rockwell" panose="02060603020205020403" pitchFamily="18" charset="0"/>
              <a:sym typeface="Rockwell" panose="02060603020205020403" pitchFamily="18" charset="0"/>
            </a:endParaRPr>
          </a:p>
        </p:txBody>
      </p:sp>
      <p:sp>
        <p:nvSpPr>
          <p:cNvPr id="350" name="Text Placeholder 2">
            <a:extLst>
              <a:ext uri="{FF2B5EF4-FFF2-40B4-BE49-F238E27FC236}">
                <a16:creationId xmlns:a16="http://schemas.microsoft.com/office/drawing/2014/main" id="{E73B9C95-14E3-D103-417C-B179CE16002E}"/>
              </a:ext>
            </a:extLst>
          </p:cNvPr>
          <p:cNvSpPr>
            <a:spLocks noGrp="1"/>
          </p:cNvSpPr>
          <p:nvPr>
            <p:custDataLst>
              <p:tags r:id="rId7"/>
            </p:custDataLst>
          </p:nvPr>
        </p:nvSpPr>
        <p:spPr bwMode="gray">
          <a:xfrm>
            <a:off x="590550" y="4621213"/>
            <a:ext cx="138113" cy="2746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490BFF4-BFFA-4D2F-BDB6-D084415DA2AA}" type="datetime'''''''''''''''''''''''''''''4'''''''''''''''''">
              <a:rPr lang="fi-FI" altLang="en-US" sz="20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4</a:t>
            </a:fld>
            <a:endParaRPr lang="fi-FI" sz="2000" dirty="0">
              <a:solidFill>
                <a:srgbClr val="000000"/>
              </a:solidFill>
              <a:latin typeface="Rockwell" panose="02060603020205020403" pitchFamily="18" charset="0"/>
              <a:sym typeface="Rockwell" panose="02060603020205020403" pitchFamily="18" charset="0"/>
            </a:endParaRPr>
          </a:p>
        </p:txBody>
      </p:sp>
      <p:sp>
        <p:nvSpPr>
          <p:cNvPr id="354" name="Text Placeholder 2">
            <a:extLst>
              <a:ext uri="{FF2B5EF4-FFF2-40B4-BE49-F238E27FC236}">
                <a16:creationId xmlns:a16="http://schemas.microsoft.com/office/drawing/2014/main" id="{9F153E67-E004-32E6-5797-428D7EA1BA86}"/>
              </a:ext>
            </a:extLst>
          </p:cNvPr>
          <p:cNvSpPr>
            <a:spLocks noGrp="1"/>
          </p:cNvSpPr>
          <p:nvPr>
            <p:custDataLst>
              <p:tags r:id="rId8"/>
            </p:custDataLst>
          </p:nvPr>
        </p:nvSpPr>
        <p:spPr bwMode="gray">
          <a:xfrm>
            <a:off x="590550" y="3205163"/>
            <a:ext cx="138113" cy="2746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3D1BD298-E169-401F-874C-36CC14332B30}" type="datetime'''''''''''''''''''''''''''''''''8'''''''''">
              <a:rPr lang="fi-FI" altLang="en-US" sz="20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8</a:t>
            </a:fld>
            <a:endParaRPr lang="fi-FI" sz="2000" dirty="0">
              <a:solidFill>
                <a:srgbClr val="000000"/>
              </a:solidFill>
              <a:latin typeface="Rockwell" panose="02060603020205020403" pitchFamily="18" charset="0"/>
              <a:sym typeface="Rockwell" panose="02060603020205020403" pitchFamily="18" charset="0"/>
            </a:endParaRPr>
          </a:p>
        </p:txBody>
      </p:sp>
      <p:sp>
        <p:nvSpPr>
          <p:cNvPr id="357" name="Text Placeholder 2">
            <a:extLst>
              <a:ext uri="{FF2B5EF4-FFF2-40B4-BE49-F238E27FC236}">
                <a16:creationId xmlns:a16="http://schemas.microsoft.com/office/drawing/2014/main" id="{A6EEC549-CFC9-DC6B-EBDC-75B96D403AAC}"/>
              </a:ext>
            </a:extLst>
          </p:cNvPr>
          <p:cNvSpPr>
            <a:spLocks noGrp="1"/>
          </p:cNvSpPr>
          <p:nvPr>
            <p:custDataLst>
              <p:tags r:id="rId9"/>
            </p:custDataLst>
          </p:nvPr>
        </p:nvSpPr>
        <p:spPr bwMode="gray">
          <a:xfrm>
            <a:off x="452438" y="1787525"/>
            <a:ext cx="276225" cy="2746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27BEED9-571E-4F3D-8716-FF3438F7B1CF}" type="datetime'''''''''''''''''1''''''''''''''''''''''''''2'''''''''">
              <a:rPr lang="fi-FI" altLang="en-US" sz="2000" smtClean="0">
                <a:solidFill>
                  <a:srgbClr val="000000"/>
                </a:solidFill>
                <a:effectLst/>
                <a:latin typeface="Rockwell" panose="02060603020205020403" pitchFamily="18" charset="0"/>
                <a:sym typeface="Rockwell" panose="02060603020205020403" pitchFamily="18" charset="0"/>
              </a:rPr>
              <a:pPr marL="0" indent="0" algn="r">
                <a:spcBef>
                  <a:spcPct val="0"/>
                </a:spcBef>
                <a:spcAft>
                  <a:spcPct val="0"/>
                </a:spcAft>
                <a:buNone/>
              </a:pPr>
              <a:t>12</a:t>
            </a:fld>
            <a:endParaRPr lang="fi-FI" sz="2000" dirty="0">
              <a:solidFill>
                <a:srgbClr val="000000"/>
              </a:solidFill>
              <a:latin typeface="Rockwell" panose="02060603020205020403" pitchFamily="18" charset="0"/>
              <a:sym typeface="Rockwell" panose="02060603020205020403" pitchFamily="18" charset="0"/>
            </a:endParaRPr>
          </a:p>
        </p:txBody>
      </p:sp>
      <p:sp useBgFill="1">
        <p:nvSpPr>
          <p:cNvPr id="309" name="Text Placeholder 2">
            <a:extLst>
              <a:ext uri="{FF2B5EF4-FFF2-40B4-BE49-F238E27FC236}">
                <a16:creationId xmlns:a16="http://schemas.microsoft.com/office/drawing/2014/main" id="{8455DAE1-3756-D32F-A4B7-87F6340ADE38}"/>
              </a:ext>
            </a:extLst>
          </p:cNvPr>
          <p:cNvSpPr>
            <a:spLocks noGrp="1"/>
          </p:cNvSpPr>
          <p:nvPr>
            <p:custDataLst>
              <p:tags r:id="rId10"/>
            </p:custDataLst>
          </p:nvPr>
        </p:nvSpPr>
        <p:spPr bwMode="gray">
          <a:xfrm>
            <a:off x="8886825" y="2212975"/>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ABFDE3D-9857-4FEB-ADC3-2B8D2D5845FD}" type="datetime'''''''''''10'',''''''''''''''''''2'''''''''">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10,2</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261" name="Text Placeholder 2">
            <a:extLst>
              <a:ext uri="{FF2B5EF4-FFF2-40B4-BE49-F238E27FC236}">
                <a16:creationId xmlns:a16="http://schemas.microsoft.com/office/drawing/2014/main" id="{E75A2D2C-AC99-2BFC-1FFF-9F629D747E41}"/>
              </a:ext>
            </a:extLst>
          </p:cNvPr>
          <p:cNvSpPr>
            <a:spLocks noGrp="1"/>
          </p:cNvSpPr>
          <p:nvPr>
            <p:custDataLst>
              <p:tags r:id="rId11"/>
            </p:custDataLst>
          </p:nvPr>
        </p:nvSpPr>
        <p:spPr bwMode="auto">
          <a:xfrm>
            <a:off x="1930400" y="6216650"/>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96E02AA-FF06-497D-9E48-60391C3B0610}" type="datetime'''''''''''''''''''''''''2''''0''''''''''''''17'">
              <a:rPr lang="fi-FI" altLang="en-US" sz="1200" b="1" smtClean="0">
                <a:solidFill>
                  <a:srgbClr val="000000"/>
                </a:solidFill>
                <a:latin typeface="Rockwell" panose="02060603020205020403" pitchFamily="18" charset="0"/>
                <a:sym typeface="Rockwell" panose="02060603020205020403" pitchFamily="18" charset="0"/>
              </a:rPr>
              <a:pPr/>
              <a:t>2017</a:t>
            </a:fld>
            <a:endParaRPr lang="fi-FI" sz="1200" b="1" dirty="0">
              <a:solidFill>
                <a:srgbClr val="000000"/>
              </a:solidFill>
              <a:latin typeface="Rockwell" panose="02060603020205020403" pitchFamily="18" charset="0"/>
              <a:sym typeface="Rockwell" panose="02060603020205020403" pitchFamily="18" charset="0"/>
            </a:endParaRPr>
          </a:p>
        </p:txBody>
      </p:sp>
      <p:sp useBgFill="1">
        <p:nvSpPr>
          <p:cNvPr id="65" name="Text Placeholder 2">
            <a:extLst>
              <a:ext uri="{FF2B5EF4-FFF2-40B4-BE49-F238E27FC236}">
                <a16:creationId xmlns:a16="http://schemas.microsoft.com/office/drawing/2014/main" id="{4CEA6876-AC92-BFCE-7D9B-0BA4DFE4F6DC}"/>
              </a:ext>
            </a:extLst>
          </p:cNvPr>
          <p:cNvSpPr>
            <a:spLocks noGrp="1"/>
          </p:cNvSpPr>
          <p:nvPr>
            <p:custDataLst>
              <p:tags r:id="rId12"/>
            </p:custDataLst>
          </p:nvPr>
        </p:nvSpPr>
        <p:spPr bwMode="gray">
          <a:xfrm>
            <a:off x="6427788" y="4691063"/>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FED84EC-EC87-46D4-BD22-C95B3F12FE57}" type="datetime'''''3,''''''''''''''''''''''''''''4'">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3,4</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299" name="Text Placeholder 2">
            <a:extLst>
              <a:ext uri="{FF2B5EF4-FFF2-40B4-BE49-F238E27FC236}">
                <a16:creationId xmlns:a16="http://schemas.microsoft.com/office/drawing/2014/main" id="{DB5D1BFB-7072-84DF-A62F-9CBB8FEC2C2E}"/>
              </a:ext>
            </a:extLst>
          </p:cNvPr>
          <p:cNvSpPr>
            <a:spLocks noGrp="1"/>
          </p:cNvSpPr>
          <p:nvPr>
            <p:custDataLst>
              <p:tags r:id="rId13"/>
            </p:custDataLst>
          </p:nvPr>
        </p:nvSpPr>
        <p:spPr bwMode="gray">
          <a:xfrm>
            <a:off x="1301750" y="5006976"/>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78EE7AF-E178-446D-A594-C53140DEF152}" type="datetime'''''''2,''''''''''''''''''''''''''''''''''''''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2,5</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262" name="Text Placeholder 2">
            <a:extLst>
              <a:ext uri="{FF2B5EF4-FFF2-40B4-BE49-F238E27FC236}">
                <a16:creationId xmlns:a16="http://schemas.microsoft.com/office/drawing/2014/main" id="{087120E7-5807-0551-5604-52BA269B4BAB}"/>
              </a:ext>
            </a:extLst>
          </p:cNvPr>
          <p:cNvSpPr>
            <a:spLocks noGrp="1"/>
          </p:cNvSpPr>
          <p:nvPr>
            <p:custDataLst>
              <p:tags r:id="rId14"/>
            </p:custDataLst>
          </p:nvPr>
        </p:nvSpPr>
        <p:spPr bwMode="auto">
          <a:xfrm>
            <a:off x="4181475" y="6216650"/>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0B079EB-7FD8-475F-B409-0D83C4091519}" type="datetime'''''''''''''2''''01''''''''''''''''''''''''''''8'''">
              <a:rPr lang="fi-FI" altLang="en-US" sz="1200" b="1" smtClean="0">
                <a:solidFill>
                  <a:srgbClr val="000000"/>
                </a:solidFill>
                <a:latin typeface="Rockwell" panose="02060603020205020403" pitchFamily="18" charset="0"/>
                <a:sym typeface="Rockwell" panose="02060603020205020403" pitchFamily="18" charset="0"/>
              </a:rPr>
              <a:pPr/>
              <a:t>2018</a:t>
            </a:fld>
            <a:endParaRPr lang="fi-FI" sz="1200" b="1" dirty="0">
              <a:solidFill>
                <a:srgbClr val="000000"/>
              </a:solidFill>
              <a:latin typeface="Rockwell" panose="02060603020205020403" pitchFamily="18" charset="0"/>
              <a:sym typeface="Rockwell" panose="02060603020205020403" pitchFamily="18" charset="0"/>
            </a:endParaRPr>
          </a:p>
        </p:txBody>
      </p:sp>
      <p:sp>
        <p:nvSpPr>
          <p:cNvPr id="263" name="Text Placeholder 2">
            <a:extLst>
              <a:ext uri="{FF2B5EF4-FFF2-40B4-BE49-F238E27FC236}">
                <a16:creationId xmlns:a16="http://schemas.microsoft.com/office/drawing/2014/main" id="{E5F51D7D-9363-9CA4-CE7D-D47BBC84B188}"/>
              </a:ext>
            </a:extLst>
          </p:cNvPr>
          <p:cNvSpPr>
            <a:spLocks noGrp="1"/>
          </p:cNvSpPr>
          <p:nvPr>
            <p:custDataLst>
              <p:tags r:id="rId15"/>
            </p:custDataLst>
          </p:nvPr>
        </p:nvSpPr>
        <p:spPr bwMode="auto">
          <a:xfrm>
            <a:off x="6430963" y="6216650"/>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147787E-1563-4DF2-AD32-45077D1E5FBB}" type="datetime'''2''''''''''''''''''''''''''''''0''''''''1''''''''9'">
              <a:rPr lang="fi-FI" altLang="en-US" sz="1200" b="1" smtClean="0">
                <a:solidFill>
                  <a:srgbClr val="000000"/>
                </a:solidFill>
                <a:latin typeface="Rockwell" panose="02060603020205020403" pitchFamily="18" charset="0"/>
                <a:sym typeface="Rockwell" panose="02060603020205020403" pitchFamily="18" charset="0"/>
              </a:rPr>
              <a:pPr/>
              <a:t>2019</a:t>
            </a:fld>
            <a:endParaRPr lang="fi-FI" sz="1200" b="1" dirty="0">
              <a:solidFill>
                <a:srgbClr val="000000"/>
              </a:solidFill>
              <a:latin typeface="Rockwell" panose="02060603020205020403" pitchFamily="18" charset="0"/>
              <a:sym typeface="Rockwell" panose="02060603020205020403" pitchFamily="18" charset="0"/>
            </a:endParaRPr>
          </a:p>
        </p:txBody>
      </p:sp>
      <p:sp useBgFill="1">
        <p:nvSpPr>
          <p:cNvPr id="53" name="Text Placeholder 2">
            <a:extLst>
              <a:ext uri="{FF2B5EF4-FFF2-40B4-BE49-F238E27FC236}">
                <a16:creationId xmlns:a16="http://schemas.microsoft.com/office/drawing/2014/main" id="{7F820C51-5302-2835-E7FA-DA0125585478}"/>
              </a:ext>
            </a:extLst>
          </p:cNvPr>
          <p:cNvSpPr>
            <a:spLocks noGrp="1"/>
          </p:cNvSpPr>
          <p:nvPr>
            <p:custDataLst>
              <p:tags r:id="rId16"/>
            </p:custDataLst>
          </p:nvPr>
        </p:nvSpPr>
        <p:spPr bwMode="gray">
          <a:xfrm>
            <a:off x="2343150" y="5251450"/>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44399F1-50EA-4A37-8D6A-D5E5016DAE52}" type="datetime'''''''''''''''''1,''''''8'''''''''''''''''">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1,8</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264" name="Text Placeholder 2">
            <a:extLst>
              <a:ext uri="{FF2B5EF4-FFF2-40B4-BE49-F238E27FC236}">
                <a16:creationId xmlns:a16="http://schemas.microsoft.com/office/drawing/2014/main" id="{1AD22B7C-3880-9D35-9AAA-9BECD70C9018}"/>
              </a:ext>
            </a:extLst>
          </p:cNvPr>
          <p:cNvSpPr>
            <a:spLocks noGrp="1"/>
          </p:cNvSpPr>
          <p:nvPr>
            <p:custDataLst>
              <p:tags r:id="rId17"/>
            </p:custDataLst>
          </p:nvPr>
        </p:nvSpPr>
        <p:spPr bwMode="auto">
          <a:xfrm>
            <a:off x="8682038" y="6216650"/>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C28CA5B-E077-4B8F-B8CA-0514B93D4E16}" type="datetime'2''''''''''''''''''0''''''''''2''''0'''''''">
              <a:rPr lang="fi-FI" altLang="en-US" sz="1200" b="1" smtClean="0">
                <a:solidFill>
                  <a:srgbClr val="000000"/>
                </a:solidFill>
                <a:latin typeface="Rockwell" panose="02060603020205020403" pitchFamily="18" charset="0"/>
                <a:sym typeface="Rockwell" panose="02060603020205020403" pitchFamily="18" charset="0"/>
              </a:rPr>
              <a:pPr/>
              <a:t>2020</a:t>
            </a:fld>
            <a:endParaRPr lang="fi-FI" sz="1200" b="1" dirty="0">
              <a:solidFill>
                <a:srgbClr val="000000"/>
              </a:solidFill>
              <a:latin typeface="Rockwell" panose="02060603020205020403" pitchFamily="18" charset="0"/>
              <a:sym typeface="Rockwell" panose="02060603020205020403" pitchFamily="18" charset="0"/>
            </a:endParaRPr>
          </a:p>
        </p:txBody>
      </p:sp>
      <p:sp useBgFill="1">
        <p:nvSpPr>
          <p:cNvPr id="305" name="Text Placeholder 2">
            <a:extLst>
              <a:ext uri="{FF2B5EF4-FFF2-40B4-BE49-F238E27FC236}">
                <a16:creationId xmlns:a16="http://schemas.microsoft.com/office/drawing/2014/main" id="{0AFB6057-6A13-12F0-423B-866679FCAC2E}"/>
              </a:ext>
            </a:extLst>
          </p:cNvPr>
          <p:cNvSpPr>
            <a:spLocks noGrp="1"/>
          </p:cNvSpPr>
          <p:nvPr>
            <p:custDataLst>
              <p:tags r:id="rId18"/>
            </p:custDataLst>
          </p:nvPr>
        </p:nvSpPr>
        <p:spPr bwMode="gray">
          <a:xfrm>
            <a:off x="4802188" y="3584576"/>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64662EB-DAE7-4FDC-824F-33A7A2771FE6}" type="datetime'''''''''''''''6'''''''''''''''''''''',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6,5</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0" name="Text Placeholder 2">
            <a:extLst>
              <a:ext uri="{FF2B5EF4-FFF2-40B4-BE49-F238E27FC236}">
                <a16:creationId xmlns:a16="http://schemas.microsoft.com/office/drawing/2014/main" id="{6287868C-7813-368C-A361-6B7BE7E45FD6}"/>
              </a:ext>
            </a:extLst>
          </p:cNvPr>
          <p:cNvSpPr>
            <a:spLocks noGrp="1"/>
          </p:cNvSpPr>
          <p:nvPr>
            <p:custDataLst>
              <p:tags r:id="rId19"/>
            </p:custDataLst>
          </p:nvPr>
        </p:nvSpPr>
        <p:spPr bwMode="gray">
          <a:xfrm>
            <a:off x="1509713" y="2935289"/>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EA25CAC-7748-4795-920C-2F49A64C96E5}" type="datetime'''''''''''''''''''''''''''''''''''''8'''''''''''''''''''',4'">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8,4</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63" name="Text Placeholder 2">
            <a:extLst>
              <a:ext uri="{FF2B5EF4-FFF2-40B4-BE49-F238E27FC236}">
                <a16:creationId xmlns:a16="http://schemas.microsoft.com/office/drawing/2014/main" id="{BF227095-F213-F056-0EC9-F1FDCA1380AA}"/>
              </a:ext>
            </a:extLst>
          </p:cNvPr>
          <p:cNvSpPr>
            <a:spLocks noGrp="1"/>
          </p:cNvSpPr>
          <p:nvPr>
            <p:custDataLst>
              <p:tags r:id="rId20"/>
            </p:custDataLst>
          </p:nvPr>
        </p:nvSpPr>
        <p:spPr bwMode="gray">
          <a:xfrm>
            <a:off x="1927225" y="4635500"/>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DFD07CE-23C0-44D1-9AC3-24CF137A224E}" type="datetime'''''''''''''''3'',6'''''''''''''''''''''''''''''''''''">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3,6</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52" name="Text Placeholder 2">
            <a:extLst>
              <a:ext uri="{FF2B5EF4-FFF2-40B4-BE49-F238E27FC236}">
                <a16:creationId xmlns:a16="http://schemas.microsoft.com/office/drawing/2014/main" id="{18C49CD3-B9D6-A154-E271-889124F9E368}"/>
              </a:ext>
            </a:extLst>
          </p:cNvPr>
          <p:cNvSpPr>
            <a:spLocks noGrp="1"/>
          </p:cNvSpPr>
          <p:nvPr>
            <p:custDataLst>
              <p:tags r:id="rId21"/>
            </p:custDataLst>
          </p:nvPr>
        </p:nvSpPr>
        <p:spPr bwMode="gray">
          <a:xfrm>
            <a:off x="2135188" y="1643063"/>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2447BA3-EE74-4E5E-8442-91FD70CD4225}" type="datetime'''''''''1''''''''''1,''8'''''''''''''''''''">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11,8</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1" name="Text Placeholder 2">
            <a:extLst>
              <a:ext uri="{FF2B5EF4-FFF2-40B4-BE49-F238E27FC236}">
                <a16:creationId xmlns:a16="http://schemas.microsoft.com/office/drawing/2014/main" id="{4A4B189E-FA9C-F0F5-D595-B14E6EFAACB9}"/>
              </a:ext>
            </a:extLst>
          </p:cNvPr>
          <p:cNvSpPr>
            <a:spLocks noGrp="1"/>
          </p:cNvSpPr>
          <p:nvPr>
            <p:custDataLst>
              <p:tags r:id="rId22"/>
            </p:custDataLst>
          </p:nvPr>
        </p:nvSpPr>
        <p:spPr bwMode="gray">
          <a:xfrm>
            <a:off x="2551113" y="3484564"/>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C11A26E-0D3B-4602-B23F-063B4434D5EF}" type="datetime'''''''''''''''''''''''6'''',''''''8'''">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6,8</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2" name="Text Placeholder 2">
            <a:extLst>
              <a:ext uri="{FF2B5EF4-FFF2-40B4-BE49-F238E27FC236}">
                <a16:creationId xmlns:a16="http://schemas.microsoft.com/office/drawing/2014/main" id="{EF9306AF-1344-F98D-5E6B-AD2059531FD4}"/>
              </a:ext>
            </a:extLst>
          </p:cNvPr>
          <p:cNvSpPr>
            <a:spLocks noGrp="1"/>
          </p:cNvSpPr>
          <p:nvPr>
            <p:custDataLst>
              <p:tags r:id="rId23"/>
            </p:custDataLst>
          </p:nvPr>
        </p:nvSpPr>
        <p:spPr bwMode="gray">
          <a:xfrm>
            <a:off x="3552825" y="4989514"/>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E30AD435-4500-42D7-9A64-F0AAC65553BB}" type="datetime'''''''''''''''''''''2'''',6'''''''''''''''''''''''''">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2,6</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3" name="Text Placeholder 2">
            <a:extLst>
              <a:ext uri="{FF2B5EF4-FFF2-40B4-BE49-F238E27FC236}">
                <a16:creationId xmlns:a16="http://schemas.microsoft.com/office/drawing/2014/main" id="{F5762489-300F-E80E-7B4A-52B5219E91DA}"/>
              </a:ext>
            </a:extLst>
          </p:cNvPr>
          <p:cNvSpPr>
            <a:spLocks noGrp="1"/>
          </p:cNvSpPr>
          <p:nvPr>
            <p:custDataLst>
              <p:tags r:id="rId24"/>
            </p:custDataLst>
          </p:nvPr>
        </p:nvSpPr>
        <p:spPr bwMode="gray">
          <a:xfrm>
            <a:off x="3760788" y="2933701"/>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B2D50CC-B147-44B6-AEBF-B3C279408EF1}" type="datetime'''''''''''''''''''''''''''''''''8'''''',''''''''''4'''''''''">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8,4</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64" name="Text Placeholder 2">
            <a:extLst>
              <a:ext uri="{FF2B5EF4-FFF2-40B4-BE49-F238E27FC236}">
                <a16:creationId xmlns:a16="http://schemas.microsoft.com/office/drawing/2014/main" id="{3526573D-9A54-9883-DB93-750601A277B6}"/>
              </a:ext>
            </a:extLst>
          </p:cNvPr>
          <p:cNvSpPr>
            <a:spLocks noGrp="1"/>
          </p:cNvSpPr>
          <p:nvPr>
            <p:custDataLst>
              <p:tags r:id="rId25"/>
            </p:custDataLst>
          </p:nvPr>
        </p:nvSpPr>
        <p:spPr bwMode="gray">
          <a:xfrm>
            <a:off x="4178300" y="4641850"/>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32BEEB2-01A6-4DC1-B192-AC68DF73D09F}" type="datetime'3'''',''''''''''''''''''''''''''''''''''''''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3,5</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4" name="Text Placeholder 2">
            <a:extLst>
              <a:ext uri="{FF2B5EF4-FFF2-40B4-BE49-F238E27FC236}">
                <a16:creationId xmlns:a16="http://schemas.microsoft.com/office/drawing/2014/main" id="{1758BF50-E35A-41D4-09FB-DB43A262432F}"/>
              </a:ext>
            </a:extLst>
          </p:cNvPr>
          <p:cNvSpPr>
            <a:spLocks noGrp="1"/>
          </p:cNvSpPr>
          <p:nvPr>
            <p:custDataLst>
              <p:tags r:id="rId26"/>
            </p:custDataLst>
          </p:nvPr>
        </p:nvSpPr>
        <p:spPr bwMode="gray">
          <a:xfrm>
            <a:off x="4386263" y="2184400"/>
            <a:ext cx="150813" cy="323850"/>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435BE2E-EEEF-417D-97F6-9F1BB0591162}" type="datetime'''''''''10'''''''''''''''',''3'''''''''">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10,3</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6" name="Text Placeholder 2">
            <a:extLst>
              <a:ext uri="{FF2B5EF4-FFF2-40B4-BE49-F238E27FC236}">
                <a16:creationId xmlns:a16="http://schemas.microsoft.com/office/drawing/2014/main" id="{1A16C154-AD94-8551-0C3A-7D09F136EEAE}"/>
              </a:ext>
            </a:extLst>
          </p:cNvPr>
          <p:cNvSpPr>
            <a:spLocks noGrp="1"/>
          </p:cNvSpPr>
          <p:nvPr>
            <p:custDataLst>
              <p:tags r:id="rId27"/>
            </p:custDataLst>
          </p:nvPr>
        </p:nvSpPr>
        <p:spPr bwMode="gray">
          <a:xfrm>
            <a:off x="5802313" y="5018089"/>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77199B5-8123-4AE5-A0D6-9BC6E9125BA9}" type="datetime'''''''''''''2'',''''''''''''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2,5</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66" name="Text Placeholder 2">
            <a:extLst>
              <a:ext uri="{FF2B5EF4-FFF2-40B4-BE49-F238E27FC236}">
                <a16:creationId xmlns:a16="http://schemas.microsoft.com/office/drawing/2014/main" id="{DB092998-D40B-7B8B-E6B2-2B9E889828DF}"/>
              </a:ext>
            </a:extLst>
          </p:cNvPr>
          <p:cNvSpPr>
            <a:spLocks noGrp="1"/>
          </p:cNvSpPr>
          <p:nvPr>
            <p:custDataLst>
              <p:tags r:id="rId28"/>
            </p:custDataLst>
          </p:nvPr>
        </p:nvSpPr>
        <p:spPr bwMode="gray">
          <a:xfrm>
            <a:off x="6635750" y="2520950"/>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20ACD29-FF27-45E2-89FE-407BA9F9525C}" type="datetime'''''9'''''''''',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9,5</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7" name="Text Placeholder 2">
            <a:extLst>
              <a:ext uri="{FF2B5EF4-FFF2-40B4-BE49-F238E27FC236}">
                <a16:creationId xmlns:a16="http://schemas.microsoft.com/office/drawing/2014/main" id="{C506F8E1-F235-74E2-EA93-E3982F854284}"/>
              </a:ext>
            </a:extLst>
          </p:cNvPr>
          <p:cNvSpPr>
            <a:spLocks noGrp="1"/>
          </p:cNvSpPr>
          <p:nvPr>
            <p:custDataLst>
              <p:tags r:id="rId29"/>
            </p:custDataLst>
          </p:nvPr>
        </p:nvSpPr>
        <p:spPr bwMode="gray">
          <a:xfrm>
            <a:off x="7051675" y="3586164"/>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6C448FD-93DF-4276-B9B4-A0293B01F70C}" type="datetime'6'''''''''''''''''''''''''''',''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6,5</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67" name="Text Placeholder 2">
            <a:extLst>
              <a:ext uri="{FF2B5EF4-FFF2-40B4-BE49-F238E27FC236}">
                <a16:creationId xmlns:a16="http://schemas.microsoft.com/office/drawing/2014/main" id="{3BB0B50B-0CDE-595F-15DA-7295A2AEE03C}"/>
              </a:ext>
            </a:extLst>
          </p:cNvPr>
          <p:cNvSpPr>
            <a:spLocks noGrp="1"/>
          </p:cNvSpPr>
          <p:nvPr>
            <p:custDataLst>
              <p:tags r:id="rId30"/>
            </p:custDataLst>
          </p:nvPr>
        </p:nvSpPr>
        <p:spPr bwMode="gray">
          <a:xfrm>
            <a:off x="7843838" y="3940175"/>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8E48A1D-2A54-48D5-9E8C-C87CE7C784A8}" type="datetime'''''5'''',''''''''''''''''''''''5'''''''''''">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5,5</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308" name="Text Placeholder 2">
            <a:extLst>
              <a:ext uri="{FF2B5EF4-FFF2-40B4-BE49-F238E27FC236}">
                <a16:creationId xmlns:a16="http://schemas.microsoft.com/office/drawing/2014/main" id="{DC183D95-0B21-D8BA-F66E-F6F6E3D36539}"/>
              </a:ext>
            </a:extLst>
          </p:cNvPr>
          <p:cNvSpPr>
            <a:spLocks noGrp="1"/>
          </p:cNvSpPr>
          <p:nvPr>
            <p:custDataLst>
              <p:tags r:id="rId31"/>
            </p:custDataLst>
          </p:nvPr>
        </p:nvSpPr>
        <p:spPr bwMode="gray">
          <a:xfrm>
            <a:off x="8053388" y="5048251"/>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7867DCB-FD94-49F3-B941-41DFE3A528B0}" type="datetime'''2'''''''''''''''''''''''''''''',''''''''''''''''''''4'''">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2,4</a:t>
            </a:fld>
            <a:endParaRPr lang="fi-FI" sz="1100" b="1" dirty="0">
              <a:solidFill>
                <a:srgbClr val="000000"/>
              </a:solidFill>
              <a:latin typeface="Rockwell" panose="02060603020205020403" pitchFamily="18" charset="0"/>
              <a:sym typeface="Rockwell" panose="02060603020205020403" pitchFamily="18" charset="0"/>
            </a:endParaRPr>
          </a:p>
        </p:txBody>
      </p:sp>
      <p:sp useBgFill="1">
        <p:nvSpPr>
          <p:cNvPr id="68" name="Text Placeholder 2">
            <a:extLst>
              <a:ext uri="{FF2B5EF4-FFF2-40B4-BE49-F238E27FC236}">
                <a16:creationId xmlns:a16="http://schemas.microsoft.com/office/drawing/2014/main" id="{A6DFDED1-705E-0580-F3B2-02098D3D4926}"/>
              </a:ext>
            </a:extLst>
          </p:cNvPr>
          <p:cNvSpPr>
            <a:spLocks noGrp="1"/>
          </p:cNvSpPr>
          <p:nvPr>
            <p:custDataLst>
              <p:tags r:id="rId32"/>
            </p:custDataLst>
          </p:nvPr>
        </p:nvSpPr>
        <p:spPr bwMode="gray">
          <a:xfrm>
            <a:off x="8261350" y="3292475"/>
            <a:ext cx="150813" cy="246063"/>
          </a:xfrm>
          <a:prstGeom prst="rect">
            <a:avLst/>
          </a:prstGeom>
          <a:ln>
            <a:noFill/>
          </a:ln>
          <a:effectLst/>
        </p:spPr>
        <p:txBody>
          <a:bodyPr vert="vert270" wrap="none" lIns="0" tIns="20638" rIns="0" bIns="20638"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76236CB-8B01-42EC-AF56-70C351188F47}" type="datetime'''''''''''''7,''''''''''''''''''''''''''3'''''''''''">
              <a:rPr lang="fi-FI" altLang="en-US" sz="1100" b="1" smtClean="0">
                <a:solidFill>
                  <a:srgbClr val="000000"/>
                </a:solidFill>
                <a:effectLst/>
                <a:latin typeface="Rockwell" panose="02060603020205020403" pitchFamily="18" charset="0"/>
                <a:sym typeface="Rockwell" panose="02060603020205020403" pitchFamily="18" charset="0"/>
              </a:rPr>
              <a:pPr marL="0" indent="0">
                <a:spcBef>
                  <a:spcPct val="0"/>
                </a:spcBef>
                <a:spcAft>
                  <a:spcPct val="0"/>
                </a:spcAft>
                <a:buNone/>
              </a:pPr>
              <a:t>7,3</a:t>
            </a:fld>
            <a:endParaRPr lang="fi-FI" sz="1100" b="1" dirty="0">
              <a:solidFill>
                <a:srgbClr val="000000"/>
              </a:solidFill>
              <a:latin typeface="Rockwell" panose="02060603020205020403" pitchFamily="18" charset="0"/>
              <a:sym typeface="Rockwell" panose="02060603020205020403" pitchFamily="18" charset="0"/>
            </a:endParaRPr>
          </a:p>
        </p:txBody>
      </p:sp>
      <p:sp>
        <p:nvSpPr>
          <p:cNvPr id="59" name="Text Placeholder 2">
            <a:extLst>
              <a:ext uri="{FF2B5EF4-FFF2-40B4-BE49-F238E27FC236}">
                <a16:creationId xmlns:a16="http://schemas.microsoft.com/office/drawing/2014/main" id="{993969BA-049E-CED9-D5C0-22AF11D8F032}"/>
              </a:ext>
            </a:extLst>
          </p:cNvPr>
          <p:cNvSpPr>
            <a:spLocks noGrp="1"/>
          </p:cNvSpPr>
          <p:nvPr>
            <p:custDataLst>
              <p:tags r:id="rId33"/>
            </p:custDataLst>
          </p:nvPr>
        </p:nvSpPr>
        <p:spPr bwMode="auto">
          <a:xfrm>
            <a:off x="514350" y="1425575"/>
            <a:ext cx="93503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5FEB7BE-8DE7-406C-ABC2-473B7938611A}" type="datetime'''M''W''''h''/a''''''s''''''''''''''''''.'''''''''''''''">
              <a:rPr lang="fi-FI" altLang="en-US" sz="1600" b="1" smtClean="0">
                <a:solidFill>
                  <a:srgbClr val="000000"/>
                </a:solidFill>
                <a:latin typeface="Rockwell" panose="02060603020205020403" pitchFamily="18" charset="0"/>
              </a:rPr>
              <a:pPr marL="0" indent="0" algn="ctr">
                <a:spcBef>
                  <a:spcPct val="0"/>
                </a:spcBef>
                <a:spcAft>
                  <a:spcPct val="0"/>
                </a:spcAft>
                <a:buNone/>
              </a:pPr>
              <a:t>MWh/as.</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391" name="Rectangle 390">
            <a:extLst>
              <a:ext uri="{FF2B5EF4-FFF2-40B4-BE49-F238E27FC236}">
                <a16:creationId xmlns:a16="http://schemas.microsoft.com/office/drawing/2014/main" id="{671AFACC-8BF8-3933-E131-12D0927A2889}"/>
              </a:ext>
            </a:extLst>
          </p:cNvPr>
          <p:cNvSpPr/>
          <p:nvPr>
            <p:custDataLst>
              <p:tags r:id="rId34"/>
            </p:custDataLst>
          </p:nvPr>
        </p:nvSpPr>
        <p:spPr bwMode="auto">
          <a:xfrm>
            <a:off x="10377488" y="4451350"/>
            <a:ext cx="187325" cy="139700"/>
          </a:xfrm>
          <a:prstGeom prst="rect">
            <a:avLst/>
          </a:prstGeom>
          <a:solidFill>
            <a:schemeClr val="accent5"/>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0" name="Rectangle 389">
            <a:extLst>
              <a:ext uri="{FF2B5EF4-FFF2-40B4-BE49-F238E27FC236}">
                <a16:creationId xmlns:a16="http://schemas.microsoft.com/office/drawing/2014/main" id="{8AAD0BF7-4070-6C34-3C06-2B8EDFDDF5A0}"/>
              </a:ext>
            </a:extLst>
          </p:cNvPr>
          <p:cNvSpPr/>
          <p:nvPr>
            <p:custDataLst>
              <p:tags r:id="rId35"/>
            </p:custDataLst>
          </p:nvPr>
        </p:nvSpPr>
        <p:spPr bwMode="auto">
          <a:xfrm>
            <a:off x="10377488" y="4248150"/>
            <a:ext cx="187325" cy="139700"/>
          </a:xfrm>
          <a:prstGeom prst="rect">
            <a:avLst/>
          </a:prstGeom>
          <a:solidFill>
            <a:srgbClr val="A9AE86"/>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87" name="Rectangle 386">
            <a:extLst>
              <a:ext uri="{FF2B5EF4-FFF2-40B4-BE49-F238E27FC236}">
                <a16:creationId xmlns:a16="http://schemas.microsoft.com/office/drawing/2014/main" id="{65B54F78-F63D-6DEF-37E9-D97B1F29D8EA}"/>
              </a:ext>
            </a:extLst>
          </p:cNvPr>
          <p:cNvSpPr/>
          <p:nvPr>
            <p:custDataLst>
              <p:tags r:id="rId36"/>
            </p:custDataLst>
          </p:nvPr>
        </p:nvSpPr>
        <p:spPr bwMode="auto">
          <a:xfrm>
            <a:off x="10377488" y="3638550"/>
            <a:ext cx="187325" cy="139700"/>
          </a:xfrm>
          <a:prstGeom prst="rect">
            <a:avLst/>
          </a:prstGeom>
          <a:solidFill>
            <a:srgbClr val="EBFD0B"/>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89" name="Rectangle 388">
            <a:extLst>
              <a:ext uri="{FF2B5EF4-FFF2-40B4-BE49-F238E27FC236}">
                <a16:creationId xmlns:a16="http://schemas.microsoft.com/office/drawing/2014/main" id="{6E106D0F-24C9-EBF9-B9B3-DBF305AFC498}"/>
              </a:ext>
            </a:extLst>
          </p:cNvPr>
          <p:cNvSpPr/>
          <p:nvPr>
            <p:custDataLst>
              <p:tags r:id="rId37"/>
            </p:custDataLst>
          </p:nvPr>
        </p:nvSpPr>
        <p:spPr bwMode="auto">
          <a:xfrm>
            <a:off x="10377488" y="4044950"/>
            <a:ext cx="187325" cy="139700"/>
          </a:xfrm>
          <a:prstGeom prst="rect">
            <a:avLst/>
          </a:prstGeom>
          <a:solidFill>
            <a:srgbClr val="C8000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88" name="Rectangle 387">
            <a:extLst>
              <a:ext uri="{FF2B5EF4-FFF2-40B4-BE49-F238E27FC236}">
                <a16:creationId xmlns:a16="http://schemas.microsoft.com/office/drawing/2014/main" id="{22B3C0F8-C564-0EFA-F310-74B0FCE126B5}"/>
              </a:ext>
            </a:extLst>
          </p:cNvPr>
          <p:cNvSpPr/>
          <p:nvPr>
            <p:custDataLst>
              <p:tags r:id="rId38"/>
            </p:custDataLst>
          </p:nvPr>
        </p:nvSpPr>
        <p:spPr bwMode="auto">
          <a:xfrm>
            <a:off x="10377488" y="3841750"/>
            <a:ext cx="187325" cy="139700"/>
          </a:xfrm>
          <a:prstGeom prst="rect">
            <a:avLst/>
          </a:prstGeom>
          <a:solidFill>
            <a:srgbClr val="FEA5E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2" name="Rectangle 391">
            <a:extLst>
              <a:ext uri="{FF2B5EF4-FFF2-40B4-BE49-F238E27FC236}">
                <a16:creationId xmlns:a16="http://schemas.microsoft.com/office/drawing/2014/main" id="{BAC07B18-8556-80D6-CEE3-54DAAD0BF8FA}"/>
              </a:ext>
            </a:extLst>
          </p:cNvPr>
          <p:cNvSpPr/>
          <p:nvPr>
            <p:custDataLst>
              <p:tags r:id="rId39"/>
            </p:custDataLst>
          </p:nvPr>
        </p:nvSpPr>
        <p:spPr bwMode="auto">
          <a:xfrm>
            <a:off x="10377488" y="4654550"/>
            <a:ext cx="187325" cy="139700"/>
          </a:xfrm>
          <a:prstGeom prst="rect">
            <a:avLst/>
          </a:prstGeom>
          <a:solidFill>
            <a:srgbClr val="74F8F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3" name="Rectangle 392">
            <a:extLst>
              <a:ext uri="{FF2B5EF4-FFF2-40B4-BE49-F238E27FC236}">
                <a16:creationId xmlns:a16="http://schemas.microsoft.com/office/drawing/2014/main" id="{358924D5-96A6-CF01-CC6A-D79E8B55BF21}"/>
              </a:ext>
            </a:extLst>
          </p:cNvPr>
          <p:cNvSpPr/>
          <p:nvPr>
            <p:custDataLst>
              <p:tags r:id="rId40"/>
            </p:custDataLst>
          </p:nvPr>
        </p:nvSpPr>
        <p:spPr bwMode="auto">
          <a:xfrm>
            <a:off x="10377488" y="4857750"/>
            <a:ext cx="187325" cy="139700"/>
          </a:xfrm>
          <a:prstGeom prst="rect">
            <a:avLst/>
          </a:prstGeom>
          <a:solidFill>
            <a:srgbClr val="8F731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4" name="Rectangle 393">
            <a:extLst>
              <a:ext uri="{FF2B5EF4-FFF2-40B4-BE49-F238E27FC236}">
                <a16:creationId xmlns:a16="http://schemas.microsoft.com/office/drawing/2014/main" id="{ECCECE7A-42CD-A120-554E-2446B6E4BD40}"/>
              </a:ext>
            </a:extLst>
          </p:cNvPr>
          <p:cNvSpPr/>
          <p:nvPr>
            <p:custDataLst>
              <p:tags r:id="rId41"/>
            </p:custDataLst>
          </p:nvPr>
        </p:nvSpPr>
        <p:spPr bwMode="auto">
          <a:xfrm>
            <a:off x="10377488" y="5060950"/>
            <a:ext cx="187325" cy="139700"/>
          </a:xfrm>
          <a:prstGeom prst="rect">
            <a:avLst/>
          </a:prstGeom>
          <a:solidFill>
            <a:srgbClr val="DFE5EF"/>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5" name="Rectangle 394">
            <a:extLst>
              <a:ext uri="{FF2B5EF4-FFF2-40B4-BE49-F238E27FC236}">
                <a16:creationId xmlns:a16="http://schemas.microsoft.com/office/drawing/2014/main" id="{E920753B-ED08-A1DA-49E6-4563C9D12846}"/>
              </a:ext>
            </a:extLst>
          </p:cNvPr>
          <p:cNvSpPr/>
          <p:nvPr>
            <p:custDataLst>
              <p:tags r:id="rId42"/>
            </p:custDataLst>
          </p:nvPr>
        </p:nvSpPr>
        <p:spPr bwMode="auto">
          <a:xfrm>
            <a:off x="10377488" y="5264150"/>
            <a:ext cx="187325" cy="139700"/>
          </a:xfrm>
          <a:prstGeom prst="rect">
            <a:avLst/>
          </a:prstGeom>
          <a:solidFill>
            <a:srgbClr val="00000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96" name="Rectangle 395">
            <a:extLst>
              <a:ext uri="{FF2B5EF4-FFF2-40B4-BE49-F238E27FC236}">
                <a16:creationId xmlns:a16="http://schemas.microsoft.com/office/drawing/2014/main" id="{261A4083-48DE-150A-3E73-765CAC399FCA}"/>
              </a:ext>
            </a:extLst>
          </p:cNvPr>
          <p:cNvSpPr/>
          <p:nvPr>
            <p:custDataLst>
              <p:tags r:id="rId43"/>
            </p:custDataLst>
          </p:nvPr>
        </p:nvSpPr>
        <p:spPr bwMode="auto">
          <a:xfrm>
            <a:off x="10377488" y="5467350"/>
            <a:ext cx="187325" cy="139700"/>
          </a:xfrm>
          <a:prstGeom prst="rect">
            <a:avLst/>
          </a:prstGeom>
          <a:solidFill>
            <a:srgbClr val="256AFA"/>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50" name="Text Placeholder 2">
            <a:extLst>
              <a:ext uri="{FF2B5EF4-FFF2-40B4-BE49-F238E27FC236}">
                <a16:creationId xmlns:a16="http://schemas.microsoft.com/office/drawing/2014/main" id="{085C7F14-70E6-4C77-2C64-0F0CFCA52F08}"/>
              </a:ext>
            </a:extLst>
          </p:cNvPr>
          <p:cNvSpPr>
            <a:spLocks noGrp="1"/>
          </p:cNvSpPr>
          <p:nvPr>
            <p:custDataLst>
              <p:tags r:id="rId44"/>
            </p:custDataLst>
          </p:nvPr>
        </p:nvSpPr>
        <p:spPr bwMode="auto">
          <a:xfrm>
            <a:off x="10615613" y="4459288"/>
            <a:ext cx="9715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AED2B00-09A8-42D1-89F2-C139921646E2}" type="datetime'''''M''''u''''u'''''''''''' ''lämmi''ty''''''s'''''''''''">
              <a:rPr lang="fi-FI" altLang="en-US" sz="1050" b="1" smtClean="0">
                <a:solidFill>
                  <a:srgbClr val="000000"/>
                </a:solidFill>
                <a:latin typeface="Rockwell" panose="02060603020205020403" pitchFamily="18" charset="0"/>
                <a:sym typeface="Rockwell" panose="02060603020205020403" pitchFamily="18" charset="0"/>
              </a:rPr>
              <a:pPr/>
              <a:t>Muu 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48" name="Text Placeholder 2">
            <a:extLst>
              <a:ext uri="{FF2B5EF4-FFF2-40B4-BE49-F238E27FC236}">
                <a16:creationId xmlns:a16="http://schemas.microsoft.com/office/drawing/2014/main" id="{487C59A7-BC97-8626-430F-24B7035D7CDD}"/>
              </a:ext>
            </a:extLst>
          </p:cNvPr>
          <p:cNvSpPr>
            <a:spLocks noGrp="1"/>
          </p:cNvSpPr>
          <p:nvPr>
            <p:custDataLst>
              <p:tags r:id="rId45"/>
            </p:custDataLst>
          </p:nvPr>
        </p:nvSpPr>
        <p:spPr bwMode="auto">
          <a:xfrm>
            <a:off x="10615612" y="4052888"/>
            <a:ext cx="84613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087176A-8E1E-4BD9-99EF-BC97FBCDE5B9}" type="datetime'K''''''''''a''''''''u''k''''o''l''''''''ä''''m''''pö'''''''">
              <a:rPr lang="fi-FI" altLang="en-US" sz="1050" b="1" smtClean="0">
                <a:solidFill>
                  <a:srgbClr val="000000"/>
                </a:solidFill>
                <a:latin typeface="Rockwell" panose="02060603020205020403" pitchFamily="18" charset="0"/>
                <a:sym typeface="Rockwell" panose="02060603020205020403" pitchFamily="18" charset="0"/>
              </a:rPr>
              <a:pPr/>
              <a:t>Kaukolämpö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34" name="Text Placeholder 2">
            <a:extLst>
              <a:ext uri="{FF2B5EF4-FFF2-40B4-BE49-F238E27FC236}">
                <a16:creationId xmlns:a16="http://schemas.microsoft.com/office/drawing/2014/main" id="{5FBF2C36-67C8-6609-889E-A865EB4841BF}"/>
              </a:ext>
            </a:extLst>
          </p:cNvPr>
          <p:cNvSpPr>
            <a:spLocks noGrp="1"/>
          </p:cNvSpPr>
          <p:nvPr>
            <p:custDataLst>
              <p:tags r:id="rId46"/>
            </p:custDataLst>
          </p:nvPr>
        </p:nvSpPr>
        <p:spPr bwMode="auto">
          <a:xfrm>
            <a:off x="10615613" y="3646488"/>
            <a:ext cx="9112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BDA2336-C8FB-4F8E-A82E-1D0E69FE19F0}" type="datetime'''''''''''''''''Ku''l''u''t''''u''s''s''ä''h''k''''ö'''''''">
              <a:rPr lang="fi-FI" altLang="en-US" sz="1050" b="1" smtClean="0">
                <a:solidFill>
                  <a:srgbClr val="000000"/>
                </a:solidFill>
                <a:latin typeface="Rockwell" panose="02060603020205020403" pitchFamily="18" charset="0"/>
                <a:sym typeface="Rockwell" panose="02060603020205020403" pitchFamily="18" charset="0"/>
              </a:rPr>
              <a:pPr/>
              <a:t>Kulutussähkö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36" name="Text Placeholder 2">
            <a:extLst>
              <a:ext uri="{FF2B5EF4-FFF2-40B4-BE49-F238E27FC236}">
                <a16:creationId xmlns:a16="http://schemas.microsoft.com/office/drawing/2014/main" id="{BADCC0F9-150A-3D1D-D816-E0C43B223A8D}"/>
              </a:ext>
            </a:extLst>
          </p:cNvPr>
          <p:cNvSpPr>
            <a:spLocks noGrp="1"/>
          </p:cNvSpPr>
          <p:nvPr>
            <p:custDataLst>
              <p:tags r:id="rId47"/>
            </p:custDataLst>
          </p:nvPr>
        </p:nvSpPr>
        <p:spPr bwMode="auto">
          <a:xfrm>
            <a:off x="10615613" y="3849688"/>
            <a:ext cx="10255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E2AE357A-F0AF-4944-8187-EF1386C3D0FB}" type="datetime'''''''Sä''''hk''ö''l''ä''''mm''''i''''''t''''y''''''''''''''s'">
              <a:rPr lang="fi-FI" altLang="en-US" sz="1050" b="1" smtClean="0">
                <a:solidFill>
                  <a:srgbClr val="000000"/>
                </a:solidFill>
                <a:latin typeface="Rockwell" panose="02060603020205020403" pitchFamily="18" charset="0"/>
                <a:sym typeface="Rockwell" panose="02060603020205020403" pitchFamily="18" charset="0"/>
              </a:rPr>
              <a:pPr/>
              <a:t>Sähkölämmitys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49" name="Text Placeholder 2">
            <a:extLst>
              <a:ext uri="{FF2B5EF4-FFF2-40B4-BE49-F238E27FC236}">
                <a16:creationId xmlns:a16="http://schemas.microsoft.com/office/drawing/2014/main" id="{59C966D1-8D24-8A82-F883-2C2552E8BF91}"/>
              </a:ext>
            </a:extLst>
          </p:cNvPr>
          <p:cNvSpPr>
            <a:spLocks noGrp="1"/>
          </p:cNvSpPr>
          <p:nvPr>
            <p:custDataLst>
              <p:tags r:id="rId48"/>
            </p:custDataLst>
          </p:nvPr>
        </p:nvSpPr>
        <p:spPr bwMode="auto">
          <a:xfrm>
            <a:off x="10615613" y="4256088"/>
            <a:ext cx="9191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01E491B-AA53-4E14-BCB2-EB507948422E}" type="datetime'''Öl''j''y''l''''''äm''m''''''''''''i''''''t''''''''''''y''s'">
              <a:rPr lang="fi-FI" altLang="en-US" sz="1050" b="1" smtClean="0">
                <a:solidFill>
                  <a:srgbClr val="000000"/>
                </a:solidFill>
                <a:latin typeface="Rockwell" panose="02060603020205020403" pitchFamily="18" charset="0"/>
                <a:sym typeface="Rockwell" panose="02060603020205020403" pitchFamily="18" charset="0"/>
              </a:rPr>
              <a:pPr/>
              <a:t>Öljylämmitys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1" name="Text Placeholder 2">
            <a:extLst>
              <a:ext uri="{FF2B5EF4-FFF2-40B4-BE49-F238E27FC236}">
                <a16:creationId xmlns:a16="http://schemas.microsoft.com/office/drawing/2014/main" id="{1E8B4F49-C932-E5BC-5163-641A5294423B}"/>
              </a:ext>
            </a:extLst>
          </p:cNvPr>
          <p:cNvSpPr>
            <a:spLocks noGrp="1"/>
          </p:cNvSpPr>
          <p:nvPr>
            <p:custDataLst>
              <p:tags r:id="rId49"/>
            </p:custDataLst>
          </p:nvPr>
        </p:nvSpPr>
        <p:spPr bwMode="auto">
          <a:xfrm>
            <a:off x="10615613" y="4662488"/>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240E247-6846-4FE8-A952-7F4353B878A6}" type="datetime'T''''eo''''ll''''i''''''''''''''''su''u''''s'''''''''''''">
              <a:rPr lang="fi-FI" altLang="en-US" sz="1050" b="1" smtClean="0">
                <a:solidFill>
                  <a:srgbClr val="000000"/>
                </a:solidFill>
                <a:latin typeface="Rockwell" panose="02060603020205020403" pitchFamily="18" charset="0"/>
                <a:sym typeface="Rockwell" panose="02060603020205020403" pitchFamily="18" charset="0"/>
              </a:rPr>
              <a:pPr/>
              <a:t>Teollisuus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2" name="Text Placeholder 2">
            <a:extLst>
              <a:ext uri="{FF2B5EF4-FFF2-40B4-BE49-F238E27FC236}">
                <a16:creationId xmlns:a16="http://schemas.microsoft.com/office/drawing/2014/main" id="{65975B12-724A-A6EC-2548-BE111743E5A4}"/>
              </a:ext>
            </a:extLst>
          </p:cNvPr>
          <p:cNvSpPr>
            <a:spLocks noGrp="1"/>
          </p:cNvSpPr>
          <p:nvPr>
            <p:custDataLst>
              <p:tags r:id="rId50"/>
            </p:custDataLst>
          </p:nvPr>
        </p:nvSpPr>
        <p:spPr bwMode="auto">
          <a:xfrm>
            <a:off x="10615613" y="4865688"/>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BD21A68-DEF6-466D-8409-2AD68BB907CE}" type="datetime'''''Ty''''''ö''''''''''''''k''''o''n''''''''''''ee''''''''''t'">
              <a:rPr lang="fi-FI" altLang="en-US" sz="1050" b="1" smtClean="0">
                <a:solidFill>
                  <a:srgbClr val="000000"/>
                </a:solidFill>
                <a:latin typeface="Rockwell" panose="02060603020205020403" pitchFamily="18" charset="0"/>
                <a:sym typeface="Rockwell" panose="02060603020205020403" pitchFamily="18" charset="0"/>
              </a:rPr>
              <a:pPr/>
              <a:t>Työkoneet</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3" name="Text Placeholder 2">
            <a:extLst>
              <a:ext uri="{FF2B5EF4-FFF2-40B4-BE49-F238E27FC236}">
                <a16:creationId xmlns:a16="http://schemas.microsoft.com/office/drawing/2014/main" id="{74BFBF06-236C-7FA8-0515-03A1AAF966E2}"/>
              </a:ext>
            </a:extLst>
          </p:cNvPr>
          <p:cNvSpPr>
            <a:spLocks noGrp="1"/>
          </p:cNvSpPr>
          <p:nvPr>
            <p:custDataLst>
              <p:tags r:id="rId51"/>
            </p:custDataLst>
          </p:nvPr>
        </p:nvSpPr>
        <p:spPr bwMode="auto">
          <a:xfrm>
            <a:off x="10615613" y="5068888"/>
            <a:ext cx="76358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5408300-E98D-48F3-82E0-5FD65552F0D8}" type="datetime'''T''''''i''''''''e''''''liik''''e''n''''''''''''''n''''''e'''">
              <a:rPr lang="fi-FI" altLang="en-US" sz="1050" b="1" smtClean="0">
                <a:solidFill>
                  <a:srgbClr val="000000"/>
                </a:solidFill>
                <a:latin typeface="Rockwell" panose="02060603020205020403" pitchFamily="18" charset="0"/>
                <a:sym typeface="Rockwell" panose="02060603020205020403" pitchFamily="18" charset="0"/>
              </a:rPr>
              <a:pPr/>
              <a:t>Tieliikenne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4" name="Text Placeholder 2">
            <a:extLst>
              <a:ext uri="{FF2B5EF4-FFF2-40B4-BE49-F238E27FC236}">
                <a16:creationId xmlns:a16="http://schemas.microsoft.com/office/drawing/2014/main" id="{BA56E2D3-7DF2-2947-94A1-B5FB3DDDBA2E}"/>
              </a:ext>
            </a:extLst>
          </p:cNvPr>
          <p:cNvSpPr>
            <a:spLocks noGrp="1"/>
          </p:cNvSpPr>
          <p:nvPr>
            <p:custDataLst>
              <p:tags r:id="rId52"/>
            </p:custDataLst>
          </p:nvPr>
        </p:nvSpPr>
        <p:spPr bwMode="auto">
          <a:xfrm>
            <a:off x="10615613" y="5272088"/>
            <a:ext cx="9318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17CAA0F-ADB7-4BAE-B0A6-D9DE800BA63A}" type="datetime'''''''''R''aid''e''''li''''''ike''''n''n''''e'">
              <a:rPr lang="fi-FI" altLang="en-US" sz="1050" b="1" smtClean="0">
                <a:solidFill>
                  <a:srgbClr val="000000"/>
                </a:solidFill>
                <a:latin typeface="Rockwell" panose="02060603020205020403" pitchFamily="18" charset="0"/>
                <a:sym typeface="Rockwell" panose="02060603020205020403" pitchFamily="18" charset="0"/>
              </a:rPr>
              <a:pPr/>
              <a:t>Raideliikenne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155" name="Text Placeholder 2">
            <a:extLst>
              <a:ext uri="{FF2B5EF4-FFF2-40B4-BE49-F238E27FC236}">
                <a16:creationId xmlns:a16="http://schemas.microsoft.com/office/drawing/2014/main" id="{B3A44143-6177-A457-5F0B-728CA281673F}"/>
              </a:ext>
            </a:extLst>
          </p:cNvPr>
          <p:cNvSpPr>
            <a:spLocks noGrp="1"/>
          </p:cNvSpPr>
          <p:nvPr>
            <p:custDataLst>
              <p:tags r:id="rId53"/>
            </p:custDataLst>
          </p:nvPr>
        </p:nvSpPr>
        <p:spPr bwMode="auto">
          <a:xfrm>
            <a:off x="10615613" y="5475288"/>
            <a:ext cx="8350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B6ABA44-CA02-4625-B36D-641DC5333FDA}" type="datetime'''''Ve''''''''''s''''''i''''''li''ike''''''n''''''''ne'''''">
              <a:rPr lang="fi-FI" altLang="en-US" sz="1050" b="1" smtClean="0">
                <a:solidFill>
                  <a:srgbClr val="000000"/>
                </a:solidFill>
                <a:latin typeface="Rockwell" panose="02060603020205020403" pitchFamily="18" charset="0"/>
                <a:sym typeface="Rockwell" panose="02060603020205020403" pitchFamily="18" charset="0"/>
              </a:rPr>
              <a:pPr/>
              <a:t>Vesiliikenne</a:t>
            </a:fld>
            <a:endParaRPr lang="fi-FI" sz="1050" b="1" dirty="0">
              <a:solidFill>
                <a:srgbClr val="000000"/>
              </a:solidFill>
              <a:latin typeface="Rockwell" panose="02060603020205020403" pitchFamily="18" charset="0"/>
              <a:sym typeface="Rockwell" panose="02060603020205020403" pitchFamily="18" charset="0"/>
            </a:endParaRPr>
          </a:p>
        </p:txBody>
      </p:sp>
      <p:grpSp>
        <p:nvGrpSpPr>
          <p:cNvPr id="72" name="Group 71">
            <a:extLst>
              <a:ext uri="{FF2B5EF4-FFF2-40B4-BE49-F238E27FC236}">
                <a16:creationId xmlns:a16="http://schemas.microsoft.com/office/drawing/2014/main" id="{21BDCEFE-61E3-7E88-350D-51986FD005FD}"/>
              </a:ext>
            </a:extLst>
          </p:cNvPr>
          <p:cNvGrpSpPr/>
          <p:nvPr/>
        </p:nvGrpSpPr>
        <p:grpSpPr>
          <a:xfrm>
            <a:off x="11219263" y="548680"/>
            <a:ext cx="484973" cy="313490"/>
            <a:chOff x="7841686" y="284935"/>
            <a:chExt cx="484973" cy="313490"/>
          </a:xfrm>
        </p:grpSpPr>
        <p:sp>
          <p:nvSpPr>
            <p:cNvPr id="73" name="Rectangle: Rounded Corners 72">
              <a:extLst>
                <a:ext uri="{FF2B5EF4-FFF2-40B4-BE49-F238E27FC236}">
                  <a16:creationId xmlns:a16="http://schemas.microsoft.com/office/drawing/2014/main" id="{0678B2A6-0B9F-A3D9-D801-21840B1FCB5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4" name="Graphic 73" descr="Back with solid fill">
              <a:hlinkClick r:id="rId58" action="ppaction://hlinksldjump"/>
              <a:extLst>
                <a:ext uri="{FF2B5EF4-FFF2-40B4-BE49-F238E27FC236}">
                  <a16:creationId xmlns:a16="http://schemas.microsoft.com/office/drawing/2014/main" id="{398E8815-D8AA-5FE7-0475-316FF6B4025D}"/>
                </a:ext>
              </a:extLst>
            </p:cNvPr>
            <p:cNvPicPr/>
            <p:nvPr/>
          </p:nvPicPr>
          <p:blipFill>
            <a:blip r:embed="rId59" cstate="print">
              <a:extLst>
                <a:ext uri="{28A0092B-C50C-407E-A947-70E740481C1C}">
                  <a14:useLocalDpi xmlns:a14="http://schemas.microsoft.com/office/drawing/2010/main" val="0"/>
                </a:ext>
                <a:ext uri="{96DAC541-7B7A-43D3-8B79-37D633B846F1}">
                  <asvg:svgBlip xmlns:asvg="http://schemas.microsoft.com/office/drawing/2016/SVG/main" r:embed="rId60"/>
                </a:ext>
              </a:extLst>
            </a:blip>
            <a:stretch>
              <a:fillRect/>
            </a:stretch>
          </p:blipFill>
          <p:spPr>
            <a:xfrm>
              <a:off x="7841686" y="285183"/>
              <a:ext cx="484973" cy="313242"/>
            </a:xfrm>
            <a:prstGeom prst="rect">
              <a:avLst/>
            </a:prstGeom>
          </p:spPr>
        </p:pic>
      </p:grpSp>
      <p:pic>
        <p:nvPicPr>
          <p:cNvPr id="60" name="Graphic 59" descr="Warning with solid fill">
            <a:extLst>
              <a:ext uri="{FF2B5EF4-FFF2-40B4-BE49-F238E27FC236}">
                <a16:creationId xmlns:a16="http://schemas.microsoft.com/office/drawing/2014/main" id="{68DACEF8-A6D1-C7A2-4ED3-BFE1A32CCA79}"/>
              </a:ext>
            </a:extLst>
          </p:cNvPr>
          <p:cNvPicPr>
            <a:picLocks noChangeAspect="1"/>
          </p:cNvPicPr>
          <p:nvPr/>
        </p:nvPicPr>
        <p:blipFill>
          <a:blip r:embed="rId61" cstate="print">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10170581" y="4644494"/>
            <a:ext cx="169600" cy="169600"/>
          </a:xfrm>
          <a:prstGeom prst="rect">
            <a:avLst/>
          </a:prstGeom>
        </p:spPr>
      </p:pic>
      <p:pic>
        <p:nvPicPr>
          <p:cNvPr id="61" name="Graphic 60" descr="Warning with solid fill">
            <a:extLst>
              <a:ext uri="{FF2B5EF4-FFF2-40B4-BE49-F238E27FC236}">
                <a16:creationId xmlns:a16="http://schemas.microsoft.com/office/drawing/2014/main" id="{ABEE9394-E8FE-8401-3AB8-F604E3687BEC}"/>
              </a:ext>
            </a:extLst>
          </p:cNvPr>
          <p:cNvPicPr>
            <a:picLocks noChangeAspect="1"/>
          </p:cNvPicPr>
          <p:nvPr/>
        </p:nvPicPr>
        <p:blipFill>
          <a:blip r:embed="rId61" cstate="print">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10182489" y="4040319"/>
            <a:ext cx="169600" cy="169600"/>
          </a:xfrm>
          <a:prstGeom prst="rect">
            <a:avLst/>
          </a:prstGeom>
        </p:spPr>
      </p:pic>
      <p:pic>
        <p:nvPicPr>
          <p:cNvPr id="62" name="Graphic 61" descr="Warning with solid fill">
            <a:extLst>
              <a:ext uri="{FF2B5EF4-FFF2-40B4-BE49-F238E27FC236}">
                <a16:creationId xmlns:a16="http://schemas.microsoft.com/office/drawing/2014/main" id="{61725A3A-45DE-F8B4-F87D-779DCCC6F49E}"/>
              </a:ext>
            </a:extLst>
          </p:cNvPr>
          <p:cNvPicPr>
            <a:picLocks noChangeAspect="1"/>
          </p:cNvPicPr>
          <p:nvPr/>
        </p:nvPicPr>
        <p:blipFill>
          <a:blip r:embed="rId61" cstate="print">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10169283" y="5033505"/>
            <a:ext cx="169600" cy="169600"/>
          </a:xfrm>
          <a:prstGeom prst="rect">
            <a:avLst/>
          </a:prstGeom>
        </p:spPr>
      </p:pic>
      <p:pic>
        <p:nvPicPr>
          <p:cNvPr id="69" name="Graphic 68" descr="Warning with solid fill">
            <a:extLst>
              <a:ext uri="{FF2B5EF4-FFF2-40B4-BE49-F238E27FC236}">
                <a16:creationId xmlns:a16="http://schemas.microsoft.com/office/drawing/2014/main" id="{0C27AFCE-5EE2-4070-D0B9-D8F43CBEACB8}"/>
              </a:ext>
            </a:extLst>
          </p:cNvPr>
          <p:cNvPicPr>
            <a:picLocks noChangeAspect="1"/>
          </p:cNvPicPr>
          <p:nvPr/>
        </p:nvPicPr>
        <p:blipFill>
          <a:blip r:embed="rId61" cstate="print">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8868038" y="2062163"/>
            <a:ext cx="169600" cy="169600"/>
          </a:xfrm>
          <a:prstGeom prst="rect">
            <a:avLst/>
          </a:prstGeom>
        </p:spPr>
      </p:pic>
      <p:pic>
        <p:nvPicPr>
          <p:cNvPr id="70" name="Graphic 69" descr="Warning with solid fill">
            <a:extLst>
              <a:ext uri="{FF2B5EF4-FFF2-40B4-BE49-F238E27FC236}">
                <a16:creationId xmlns:a16="http://schemas.microsoft.com/office/drawing/2014/main" id="{4F8821D1-C7ED-B8B9-460F-AAC2F4662A1D}"/>
              </a:ext>
            </a:extLst>
          </p:cNvPr>
          <p:cNvPicPr>
            <a:picLocks noChangeAspect="1"/>
          </p:cNvPicPr>
          <p:nvPr/>
        </p:nvPicPr>
        <p:blipFill>
          <a:blip r:embed="rId61" cstate="print">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8241217" y="3127638"/>
            <a:ext cx="169600" cy="169600"/>
          </a:xfrm>
          <a:prstGeom prst="rect">
            <a:avLst/>
          </a:prstGeom>
        </p:spPr>
      </p:pic>
      <p:pic>
        <p:nvPicPr>
          <p:cNvPr id="75" name="Graphic 74" descr="Warning with solid fill">
            <a:extLst>
              <a:ext uri="{FF2B5EF4-FFF2-40B4-BE49-F238E27FC236}">
                <a16:creationId xmlns:a16="http://schemas.microsoft.com/office/drawing/2014/main" id="{BB94FE3E-89E8-D87F-7104-766137C47FB9}"/>
              </a:ext>
            </a:extLst>
          </p:cNvPr>
          <p:cNvPicPr>
            <a:picLocks noChangeAspect="1"/>
          </p:cNvPicPr>
          <p:nvPr/>
        </p:nvPicPr>
        <p:blipFill>
          <a:blip r:embed="rId61" cstate="print">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9301162" y="3589339"/>
            <a:ext cx="169600" cy="169600"/>
          </a:xfrm>
          <a:prstGeom prst="rect">
            <a:avLst/>
          </a:prstGeom>
        </p:spPr>
      </p:pic>
      <p:grpSp>
        <p:nvGrpSpPr>
          <p:cNvPr id="76" name="Group 75">
            <a:extLst>
              <a:ext uri="{FF2B5EF4-FFF2-40B4-BE49-F238E27FC236}">
                <a16:creationId xmlns:a16="http://schemas.microsoft.com/office/drawing/2014/main" id="{5068741C-723A-F3DA-600E-53BBE2A2CF23}"/>
              </a:ext>
            </a:extLst>
          </p:cNvPr>
          <p:cNvGrpSpPr/>
          <p:nvPr/>
        </p:nvGrpSpPr>
        <p:grpSpPr>
          <a:xfrm>
            <a:off x="10564813" y="1821655"/>
            <a:ext cx="1496738" cy="617539"/>
            <a:chOff x="10424264" y="2336006"/>
            <a:chExt cx="1496738" cy="617539"/>
          </a:xfrm>
        </p:grpSpPr>
        <p:sp>
          <p:nvSpPr>
            <p:cNvPr id="77" name="Rectangle: Rounded Corners 76">
              <a:extLst>
                <a:ext uri="{FF2B5EF4-FFF2-40B4-BE49-F238E27FC236}">
                  <a16:creationId xmlns:a16="http://schemas.microsoft.com/office/drawing/2014/main" id="{378DF29D-38A5-A84E-4717-7712E3D78F39}"/>
                </a:ext>
              </a:extLst>
            </p:cNvPr>
            <p:cNvSpPr/>
            <p:nvPr/>
          </p:nvSpPr>
          <p:spPr>
            <a:xfrm>
              <a:off x="10424264" y="2336006"/>
              <a:ext cx="1496738" cy="617539"/>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78" name="Graphic 77" descr="Warning with solid fill">
              <a:extLst>
                <a:ext uri="{FF2B5EF4-FFF2-40B4-BE49-F238E27FC236}">
                  <a16:creationId xmlns:a16="http://schemas.microsoft.com/office/drawing/2014/main" id="{9BF49684-8A8D-50F1-49D4-BE281B4AA031}"/>
                </a:ext>
              </a:extLst>
            </p:cNvPr>
            <p:cNvPicPr>
              <a:picLocks noChangeAspect="1"/>
            </p:cNvPicPr>
            <p:nvPr/>
          </p:nvPicPr>
          <p:blipFill>
            <a:blip r:embed="rId61" cstate="print">
              <a:extLst>
                <a:ext uri="{28A0092B-C50C-407E-A947-70E740481C1C}">
                  <a14:useLocalDpi xmlns:a14="http://schemas.microsoft.com/office/drawing/2010/main" val="0"/>
                </a:ext>
                <a:ext uri="{96DAC541-7B7A-43D3-8B79-37D633B846F1}">
                  <asvg:svgBlip xmlns:asvg="http://schemas.microsoft.com/office/drawing/2016/SVG/main" r:embed="rId62"/>
                </a:ext>
              </a:extLst>
            </a:blip>
            <a:stretch>
              <a:fillRect/>
            </a:stretch>
          </p:blipFill>
          <p:spPr>
            <a:xfrm>
              <a:off x="10567140" y="2440445"/>
              <a:ext cx="352103" cy="352103"/>
            </a:xfrm>
            <a:prstGeom prst="rect">
              <a:avLst/>
            </a:prstGeom>
          </p:spPr>
        </p:pic>
        <p:sp>
          <p:nvSpPr>
            <p:cNvPr id="79" name="TextBox 78">
              <a:extLst>
                <a:ext uri="{FF2B5EF4-FFF2-40B4-BE49-F238E27FC236}">
                  <a16:creationId xmlns:a16="http://schemas.microsoft.com/office/drawing/2014/main" id="{3D90C03C-0138-E985-2E4F-9EBAAB6B1834}"/>
                </a:ext>
              </a:extLst>
            </p:cNvPr>
            <p:cNvSpPr txBox="1"/>
            <p:nvPr/>
          </p:nvSpPr>
          <p:spPr>
            <a:xfrm>
              <a:off x="10937027" y="2372005"/>
              <a:ext cx="854310" cy="52623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Ongelma-</a:t>
              </a: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sektorit</a:t>
              </a:r>
            </a:p>
          </p:txBody>
        </p:sp>
      </p:grpSp>
    </p:spTree>
    <p:extLst>
      <p:ext uri="{BB962C8B-B14F-4D97-AF65-F5344CB8AC3E}">
        <p14:creationId xmlns:p14="http://schemas.microsoft.com/office/powerpoint/2010/main" val="305647308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38833295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5" imgW="129" imgH="129" progId="TCLayout.ActiveDocument.1">
                  <p:embed/>
                </p:oleObj>
              </mc:Choice>
              <mc:Fallback>
                <p:oleObj name="think-cell Slide" r:id="rId45"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46"/>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128132EF-96FC-401A-B678-A0DF3C9555FA}"/>
              </a:ext>
            </a:extLst>
          </p:cNvPr>
          <p:cNvSpPr txBox="1"/>
          <p:nvPr/>
        </p:nvSpPr>
        <p:spPr>
          <a:xfrm>
            <a:off x="159471" y="317014"/>
            <a:ext cx="2755180" cy="163121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ALas 1.3 HINKU-laskenta: Heinolan energiankulutus asukasta kohti laskettuna (2017-2020)</a:t>
            </a:r>
          </a:p>
        </p:txBody>
      </p:sp>
      <p:grpSp>
        <p:nvGrpSpPr>
          <p:cNvPr id="20" name="Group 19">
            <a:extLst>
              <a:ext uri="{FF2B5EF4-FFF2-40B4-BE49-F238E27FC236}">
                <a16:creationId xmlns:a16="http://schemas.microsoft.com/office/drawing/2014/main" id="{CCA6601B-851F-4A88-BB6D-E2AE09E39591}"/>
              </a:ext>
            </a:extLst>
          </p:cNvPr>
          <p:cNvGrpSpPr/>
          <p:nvPr/>
        </p:nvGrpSpPr>
        <p:grpSpPr>
          <a:xfrm>
            <a:off x="427582" y="6078433"/>
            <a:ext cx="320522" cy="414442"/>
            <a:chOff x="8457418" y="107577"/>
            <a:chExt cx="320522" cy="414442"/>
          </a:xfrm>
        </p:grpSpPr>
        <p:sp>
          <p:nvSpPr>
            <p:cNvPr id="21" name="Rectangle: Rounded Corners 20">
              <a:extLst>
                <a:ext uri="{FF2B5EF4-FFF2-40B4-BE49-F238E27FC236}">
                  <a16:creationId xmlns:a16="http://schemas.microsoft.com/office/drawing/2014/main" id="{8778A846-9066-4062-9B33-3CBD01F57D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47" action="ppaction://hlinksldjump"/>
              <a:extLst>
                <a:ext uri="{FF2B5EF4-FFF2-40B4-BE49-F238E27FC236}">
                  <a16:creationId xmlns:a16="http://schemas.microsoft.com/office/drawing/2014/main" id="{53D0604C-4DC0-4210-A965-E80C3A1F4D27}"/>
                </a:ext>
              </a:extLst>
            </p:cNvPr>
            <p:cNvPicPr>
              <a:picLocks noChangeAspect="1"/>
            </p:cNvPicPr>
            <p:nvPr/>
          </p:nvPicPr>
          <p:blipFill>
            <a:blip r:embed="rId48" cstate="print">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8463521" y="152400"/>
              <a:ext cx="314419" cy="313241"/>
            </a:xfrm>
            <a:prstGeom prst="rect">
              <a:avLst/>
            </a:prstGeom>
          </p:spPr>
        </p:pic>
      </p:grpSp>
      <p:graphicFrame>
        <p:nvGraphicFramePr>
          <p:cNvPr id="117" name="Chart 116">
            <a:extLst>
              <a:ext uri="{FF2B5EF4-FFF2-40B4-BE49-F238E27FC236}">
                <a16:creationId xmlns:a16="http://schemas.microsoft.com/office/drawing/2014/main" id="{BE15A83C-B4E5-B9C9-485D-6110AD8DF46F}"/>
              </a:ext>
            </a:extLst>
          </p:cNvPr>
          <p:cNvGraphicFramePr/>
          <p:nvPr>
            <p:custDataLst>
              <p:tags r:id="rId2"/>
            </p:custDataLst>
            <p:extLst>
              <p:ext uri="{D42A27DB-BD31-4B8C-83A1-F6EECF244321}">
                <p14:modId xmlns:p14="http://schemas.microsoft.com/office/powerpoint/2010/main" val="2303385193"/>
              </p:ext>
            </p:extLst>
          </p:nvPr>
        </p:nvGraphicFramePr>
        <p:xfrm>
          <a:off x="2627313" y="609600"/>
          <a:ext cx="9166225" cy="5816600"/>
        </p:xfrm>
        <a:graphic>
          <a:graphicData uri="http://schemas.openxmlformats.org/drawingml/2006/chart">
            <c:chart xmlns:c="http://schemas.openxmlformats.org/drawingml/2006/chart" xmlns:r="http://schemas.openxmlformats.org/officeDocument/2006/relationships" r:id="rId50"/>
          </a:graphicData>
        </a:graphic>
      </p:graphicFrame>
      <p:sp>
        <p:nvSpPr>
          <p:cNvPr id="102" name="Text Placeholder 2">
            <a:extLst>
              <a:ext uri="{FF2B5EF4-FFF2-40B4-BE49-F238E27FC236}">
                <a16:creationId xmlns:a16="http://schemas.microsoft.com/office/drawing/2014/main" id="{358AD4E4-1C3E-0646-3A86-F2D5B9B452BF}"/>
              </a:ext>
            </a:extLst>
          </p:cNvPr>
          <p:cNvSpPr>
            <a:spLocks noGrp="1"/>
          </p:cNvSpPr>
          <p:nvPr>
            <p:custDataLst>
              <p:tags r:id="rId3"/>
            </p:custDataLst>
          </p:nvPr>
        </p:nvSpPr>
        <p:spPr bwMode="gray">
          <a:xfrm>
            <a:off x="4014788" y="6237288"/>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680E622-A220-49BD-8D85-DF16B94C78D9}" type="datetime'''''''''''''''''0'''''''''''',0'''''''''''''''''''''">
              <a:rPr lang="fi-FI" altLang="en-US" sz="1200" b="1" smtClean="0">
                <a:solidFill>
                  <a:srgbClr val="FFFFFF"/>
                </a:solidFill>
                <a:effectLst/>
                <a:latin typeface="Rockwell" panose="02060603020205020403" pitchFamily="18" charset="0"/>
              </a:rPr>
              <a:pPr/>
              <a:t>0,0</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03" name="Text Placeholder 2">
            <a:extLst>
              <a:ext uri="{FF2B5EF4-FFF2-40B4-BE49-F238E27FC236}">
                <a16:creationId xmlns:a16="http://schemas.microsoft.com/office/drawing/2014/main" id="{9409589C-701B-F253-7D23-1D32BD76C538}"/>
              </a:ext>
            </a:extLst>
          </p:cNvPr>
          <p:cNvSpPr>
            <a:spLocks noGrp="1"/>
          </p:cNvSpPr>
          <p:nvPr>
            <p:custDataLst>
              <p:tags r:id="rId4"/>
            </p:custDataLst>
          </p:nvPr>
        </p:nvSpPr>
        <p:spPr bwMode="gray">
          <a:xfrm>
            <a:off x="3389313" y="6249988"/>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233A7F0-0BD7-4F7A-9C10-6D82A339D499}" type="datetime'0'''''''''',''''''''''''''''''2'''''''''''''''''''">
              <a:rPr lang="fi-FI" altLang="en-US" sz="1200" b="1" smtClean="0">
                <a:solidFill>
                  <a:srgbClr val="FFFFFF"/>
                </a:solidFill>
                <a:effectLst/>
                <a:latin typeface="Rockwell" panose="02060603020205020403" pitchFamily="18" charset="0"/>
              </a:rPr>
              <a:pPr/>
              <a:t>0,2</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09" name="Text Placeholder 2">
            <a:extLst>
              <a:ext uri="{FF2B5EF4-FFF2-40B4-BE49-F238E27FC236}">
                <a16:creationId xmlns:a16="http://schemas.microsoft.com/office/drawing/2014/main" id="{7C0FB292-7053-D279-FE0D-00E1FBDF8EFD}"/>
              </a:ext>
            </a:extLst>
          </p:cNvPr>
          <p:cNvSpPr>
            <a:spLocks noGrp="1"/>
          </p:cNvSpPr>
          <p:nvPr>
            <p:custDataLst>
              <p:tags r:id="rId5"/>
            </p:custDataLst>
          </p:nvPr>
        </p:nvSpPr>
        <p:spPr bwMode="gray">
          <a:xfrm>
            <a:off x="8515350" y="6235700"/>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B4038A0-9400-4435-B679-E1805FFEDFFB}" type="datetime'''''0'''''''',''''''''''''''''''''''''''''0'">
              <a:rPr lang="fi-FI" altLang="en-US" sz="1200" b="1" smtClean="0">
                <a:solidFill>
                  <a:srgbClr val="FFFFFF"/>
                </a:solidFill>
                <a:effectLst/>
                <a:latin typeface="Rockwell" panose="02060603020205020403" pitchFamily="18" charset="0"/>
              </a:rPr>
              <a:pPr/>
              <a:t>0,0</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75" name="Text Placeholder 2">
            <a:extLst>
              <a:ext uri="{FF2B5EF4-FFF2-40B4-BE49-F238E27FC236}">
                <a16:creationId xmlns:a16="http://schemas.microsoft.com/office/drawing/2014/main" id="{7690B4D9-2776-C20B-6FCF-94AD45D4D45D}"/>
              </a:ext>
            </a:extLst>
          </p:cNvPr>
          <p:cNvSpPr>
            <a:spLocks noGrp="1"/>
          </p:cNvSpPr>
          <p:nvPr>
            <p:custDataLst>
              <p:tags r:id="rId6"/>
            </p:custDataLst>
          </p:nvPr>
        </p:nvSpPr>
        <p:spPr bwMode="auto">
          <a:xfrm>
            <a:off x="3632200" y="64738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0FE218A-8725-4B18-8800-932DEE1F0621}" type="datetime'''''''''''''''''2''''''01''''7'''''''''''''''''''">
              <a:rPr lang="fi-FI" altLang="en-US" sz="1400" b="1" smtClean="0">
                <a:solidFill>
                  <a:srgbClr val="000000"/>
                </a:solidFill>
                <a:latin typeface="Rockwell" panose="02060603020205020403" pitchFamily="18" charset="0"/>
                <a:sym typeface="Rockwell" panose="02060603020205020403" pitchFamily="18" charset="0"/>
              </a:rPr>
              <a:pPr/>
              <a:t>2017</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05" name="Text Placeholder 2">
            <a:extLst>
              <a:ext uri="{FF2B5EF4-FFF2-40B4-BE49-F238E27FC236}">
                <a16:creationId xmlns:a16="http://schemas.microsoft.com/office/drawing/2014/main" id="{82243B0F-C27A-5FE9-3407-428541637117}"/>
              </a:ext>
            </a:extLst>
          </p:cNvPr>
          <p:cNvSpPr>
            <a:spLocks noGrp="1"/>
          </p:cNvSpPr>
          <p:nvPr>
            <p:custDataLst>
              <p:tags r:id="rId7"/>
            </p:custDataLst>
          </p:nvPr>
        </p:nvSpPr>
        <p:spPr bwMode="gray">
          <a:xfrm>
            <a:off x="6264275" y="6235700"/>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D72058D-12B7-4EE5-AC8F-B0331D37A69E}" type="datetime'''''''''''''''''''''''''0'''',0'''''''''''''''''''''''''''''''">
              <a:rPr lang="fi-FI" altLang="en-US" sz="1200" b="1" smtClean="0">
                <a:solidFill>
                  <a:srgbClr val="FFFFFF"/>
                </a:solidFill>
                <a:effectLst/>
                <a:latin typeface="Rockwell" panose="02060603020205020403" pitchFamily="18" charset="0"/>
              </a:rPr>
              <a:pPr/>
              <a:t>0,0</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06" name="Text Placeholder 2">
            <a:extLst>
              <a:ext uri="{FF2B5EF4-FFF2-40B4-BE49-F238E27FC236}">
                <a16:creationId xmlns:a16="http://schemas.microsoft.com/office/drawing/2014/main" id="{5777DF54-E27F-542C-C54A-A1D2F0D5ADCB}"/>
              </a:ext>
            </a:extLst>
          </p:cNvPr>
          <p:cNvSpPr>
            <a:spLocks noGrp="1"/>
          </p:cNvSpPr>
          <p:nvPr>
            <p:custDataLst>
              <p:tags r:id="rId8"/>
            </p:custDataLst>
          </p:nvPr>
        </p:nvSpPr>
        <p:spPr bwMode="gray">
          <a:xfrm>
            <a:off x="5638800" y="6248400"/>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98FEC73-81A6-4B12-A2A5-435ED9218989}" type="datetime'''''0'''''''''''''''''''''''''''''''''''''''',''''''2'''">
              <a:rPr lang="fi-FI" altLang="en-US" sz="1200" b="1" smtClean="0">
                <a:solidFill>
                  <a:srgbClr val="FFFFFF"/>
                </a:solidFill>
                <a:effectLst/>
                <a:latin typeface="Rockwell" panose="02060603020205020403" pitchFamily="18" charset="0"/>
              </a:rPr>
              <a:pPr/>
              <a:t>0,2</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76" name="Text Placeholder 2">
            <a:extLst>
              <a:ext uri="{FF2B5EF4-FFF2-40B4-BE49-F238E27FC236}">
                <a16:creationId xmlns:a16="http://schemas.microsoft.com/office/drawing/2014/main" id="{791E5FA7-7781-90CF-184E-6FEEC1EE1728}"/>
              </a:ext>
            </a:extLst>
          </p:cNvPr>
          <p:cNvSpPr>
            <a:spLocks noGrp="1"/>
          </p:cNvSpPr>
          <p:nvPr>
            <p:custDataLst>
              <p:tags r:id="rId9"/>
            </p:custDataLst>
          </p:nvPr>
        </p:nvSpPr>
        <p:spPr bwMode="auto">
          <a:xfrm>
            <a:off x="5881688" y="64738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2916E5B-2324-4332-B316-3A8AE1970F8E}" type="datetime'''''2''''''''''''0''''''1''8'''''''''''">
              <a:rPr lang="fi-FI" altLang="en-US" sz="1400" b="1" smtClean="0">
                <a:solidFill>
                  <a:srgbClr val="000000"/>
                </a:solidFill>
                <a:latin typeface="Rockwell" panose="02060603020205020403" pitchFamily="18" charset="0"/>
                <a:sym typeface="Rockwell" panose="02060603020205020403" pitchFamily="18" charset="0"/>
              </a:rPr>
              <a:pPr/>
              <a:t>2018</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10" name="Text Placeholder 2">
            <a:extLst>
              <a:ext uri="{FF2B5EF4-FFF2-40B4-BE49-F238E27FC236}">
                <a16:creationId xmlns:a16="http://schemas.microsoft.com/office/drawing/2014/main" id="{C3F9482D-1831-1599-D138-B1D44E61404C}"/>
              </a:ext>
            </a:extLst>
          </p:cNvPr>
          <p:cNvSpPr>
            <a:spLocks noGrp="1"/>
          </p:cNvSpPr>
          <p:nvPr>
            <p:custDataLst>
              <p:tags r:id="rId10"/>
            </p:custDataLst>
          </p:nvPr>
        </p:nvSpPr>
        <p:spPr bwMode="gray">
          <a:xfrm>
            <a:off x="7889875" y="6248400"/>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BD6B388-3E97-4C39-A075-9A06ADFAE240}" type="datetime'''''''''0'''''''''''''''''''''''',''''2'''''">
              <a:rPr lang="fi-FI" altLang="en-US" sz="1200" b="1" smtClean="0">
                <a:solidFill>
                  <a:srgbClr val="FFFFFF"/>
                </a:solidFill>
                <a:effectLst/>
                <a:latin typeface="Rockwell" panose="02060603020205020403" pitchFamily="18" charset="0"/>
              </a:rPr>
              <a:pPr/>
              <a:t>0,2</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77" name="Text Placeholder 2">
            <a:extLst>
              <a:ext uri="{FF2B5EF4-FFF2-40B4-BE49-F238E27FC236}">
                <a16:creationId xmlns:a16="http://schemas.microsoft.com/office/drawing/2014/main" id="{58C84145-8DC2-CA10-42D4-0E4CC41DB997}"/>
              </a:ext>
            </a:extLst>
          </p:cNvPr>
          <p:cNvSpPr>
            <a:spLocks noGrp="1"/>
          </p:cNvSpPr>
          <p:nvPr>
            <p:custDataLst>
              <p:tags r:id="rId11"/>
            </p:custDataLst>
          </p:nvPr>
        </p:nvSpPr>
        <p:spPr bwMode="auto">
          <a:xfrm>
            <a:off x="8132763" y="64738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1263C5-499B-45EF-9FD8-C000CEA5AC4A}" type="datetime'''''2''''''''''0''''''''''''''''''''''''''''''''19'''''''''''">
              <a:rPr lang="fi-FI" altLang="en-US" sz="1400" b="1" smtClean="0">
                <a:solidFill>
                  <a:srgbClr val="000000"/>
                </a:solidFill>
                <a:latin typeface="Rockwell" panose="02060603020205020403" pitchFamily="18" charset="0"/>
                <a:sym typeface="Rockwell" panose="02060603020205020403" pitchFamily="18" charset="0"/>
              </a:rPr>
              <a:pPr/>
              <a:t>2019</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12" name="Text Placeholder 2">
            <a:extLst>
              <a:ext uri="{FF2B5EF4-FFF2-40B4-BE49-F238E27FC236}">
                <a16:creationId xmlns:a16="http://schemas.microsoft.com/office/drawing/2014/main" id="{FECC7D21-0A6E-9C7B-046B-D42FFCC9FB1B}"/>
              </a:ext>
            </a:extLst>
          </p:cNvPr>
          <p:cNvSpPr>
            <a:spLocks noGrp="1"/>
          </p:cNvSpPr>
          <p:nvPr>
            <p:custDataLst>
              <p:tags r:id="rId12"/>
            </p:custDataLst>
          </p:nvPr>
        </p:nvSpPr>
        <p:spPr bwMode="gray">
          <a:xfrm>
            <a:off x="10452100" y="3313113"/>
            <a:ext cx="266700" cy="165100"/>
          </a:xfrm>
          <a:prstGeom prst="rect">
            <a:avLst/>
          </a:prstGeom>
          <a:solidFill>
            <a:srgbClr val="A9AE86"/>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5EF108C-CD75-4DDA-978C-58FA3E512CDA}" type="datetime'''''''''''''''''''0'''''''',''''''''''''''''''''''''''''''9'''">
              <a:rPr lang="fi-FI" altLang="en-US" sz="1200" b="1" smtClean="0">
                <a:solidFill>
                  <a:srgbClr val="000000"/>
                </a:solidFill>
                <a:effectLst/>
                <a:latin typeface="Rockwell" panose="02060603020205020403" pitchFamily="18" charset="0"/>
              </a:rPr>
              <a:pPr/>
              <a:t>0,9</a:t>
            </a:fld>
            <a:endParaRPr lang="fi-FI" sz="1200" b="1" dirty="0">
              <a:solidFill>
                <a:srgbClr val="000000"/>
              </a:solidFill>
              <a:latin typeface="Rockwell" panose="02060603020205020403" pitchFamily="18" charset="0"/>
              <a:sym typeface="Rockwell" panose="02060603020205020403" pitchFamily="18" charset="0"/>
            </a:endParaRPr>
          </a:p>
        </p:txBody>
      </p:sp>
      <p:sp>
        <p:nvSpPr>
          <p:cNvPr id="114" name="Text Placeholder 2">
            <a:extLst>
              <a:ext uri="{FF2B5EF4-FFF2-40B4-BE49-F238E27FC236}">
                <a16:creationId xmlns:a16="http://schemas.microsoft.com/office/drawing/2014/main" id="{0CE15EB3-F27D-67C4-2F0A-DCA3F2F23F98}"/>
              </a:ext>
            </a:extLst>
          </p:cNvPr>
          <p:cNvSpPr>
            <a:spLocks noGrp="1"/>
          </p:cNvSpPr>
          <p:nvPr>
            <p:custDataLst>
              <p:tags r:id="rId13"/>
            </p:custDataLst>
          </p:nvPr>
        </p:nvSpPr>
        <p:spPr bwMode="gray">
          <a:xfrm>
            <a:off x="10764838" y="6232525"/>
            <a:ext cx="266700" cy="165100"/>
          </a:xfrm>
          <a:prstGeom prst="rect">
            <a:avLst/>
          </a:prstGeom>
          <a:solidFill>
            <a:srgbClr val="000000"/>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DF4131C-9701-4BEC-B78C-0BDDC53ACE0B}" type="datetime'''0'''''''''''',''''0'''''''''''''''''''''''''''''''''">
              <a:rPr lang="fi-FI" altLang="en-US" sz="1200" b="1" smtClean="0">
                <a:solidFill>
                  <a:srgbClr val="FFFFFF"/>
                </a:solidFill>
                <a:effectLst/>
                <a:latin typeface="Rockwell" panose="02060603020205020403" pitchFamily="18" charset="0"/>
              </a:rPr>
              <a:pPr/>
              <a:t>0,0</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115" name="Text Placeholder 2">
            <a:extLst>
              <a:ext uri="{FF2B5EF4-FFF2-40B4-BE49-F238E27FC236}">
                <a16:creationId xmlns:a16="http://schemas.microsoft.com/office/drawing/2014/main" id="{5DCAEA69-2B07-81E7-1A6F-D64F7E2EC694}"/>
              </a:ext>
            </a:extLst>
          </p:cNvPr>
          <p:cNvSpPr>
            <a:spLocks noGrp="1"/>
          </p:cNvSpPr>
          <p:nvPr>
            <p:custDataLst>
              <p:tags r:id="rId14"/>
            </p:custDataLst>
          </p:nvPr>
        </p:nvSpPr>
        <p:spPr bwMode="gray">
          <a:xfrm>
            <a:off x="10139363" y="6246813"/>
            <a:ext cx="266700" cy="165100"/>
          </a:xfrm>
          <a:prstGeom prst="rect">
            <a:avLst/>
          </a:prstGeom>
          <a:solidFill>
            <a:srgbClr val="256AFA"/>
          </a:solidFill>
          <a:ln>
            <a:noFill/>
          </a:ln>
          <a:effectLst/>
        </p:spPr>
        <p:txBody>
          <a:bodyPr vert="horz" wrap="none" lIns="22225" tIns="0" rIns="22225"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7645598-77F5-4F68-9400-6DAECBA55A29}" type="datetime'''0'''''''''''',''''2'''''">
              <a:rPr lang="fi-FI" altLang="en-US" sz="1200" b="1" smtClean="0">
                <a:solidFill>
                  <a:srgbClr val="FFFFFF"/>
                </a:solidFill>
                <a:effectLst/>
                <a:latin typeface="Rockwell" panose="02060603020205020403" pitchFamily="18" charset="0"/>
              </a:rPr>
              <a:pPr/>
              <a:t>0,2</a:t>
            </a:fld>
            <a:endParaRPr lang="fi-FI" sz="1200" b="1" dirty="0">
              <a:solidFill>
                <a:srgbClr val="FFFFFF"/>
              </a:solidFill>
              <a:latin typeface="Rockwell" panose="02060603020205020403" pitchFamily="18" charset="0"/>
              <a:sym typeface="Rockwell" panose="02060603020205020403" pitchFamily="18" charset="0"/>
            </a:endParaRPr>
          </a:p>
        </p:txBody>
      </p:sp>
      <p:sp>
        <p:nvSpPr>
          <p:cNvPr id="85" name="Text Placeholder 2">
            <a:extLst>
              <a:ext uri="{FF2B5EF4-FFF2-40B4-BE49-F238E27FC236}">
                <a16:creationId xmlns:a16="http://schemas.microsoft.com/office/drawing/2014/main" id="{9798F7A2-4058-B244-B068-9E2E4C94AF08}"/>
              </a:ext>
            </a:extLst>
          </p:cNvPr>
          <p:cNvSpPr>
            <a:spLocks noGrp="1"/>
          </p:cNvSpPr>
          <p:nvPr>
            <p:custDataLst>
              <p:tags r:id="rId15"/>
            </p:custDataLst>
          </p:nvPr>
        </p:nvSpPr>
        <p:spPr bwMode="auto">
          <a:xfrm>
            <a:off x="10382250" y="64738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47221D8-465F-4FC2-A5E3-E63C1CB4B6ED}" type="datetime'2''''0''''''''''''''''''''''''''''''''''''''''''''20'''''">
              <a:rPr lang="fi-FI" altLang="en-US" sz="1400" b="1" smtClean="0">
                <a:solidFill>
                  <a:srgbClr val="000000"/>
                </a:solidFill>
                <a:latin typeface="Rockwell" panose="02060603020205020403" pitchFamily="18" charset="0"/>
                <a:sym typeface="Rockwell" panose="02060603020205020403" pitchFamily="18" charset="0"/>
              </a:rPr>
              <a:pPr/>
              <a:t>2020</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78" name="Text Placeholder 2">
            <a:extLst>
              <a:ext uri="{FF2B5EF4-FFF2-40B4-BE49-F238E27FC236}">
                <a16:creationId xmlns:a16="http://schemas.microsoft.com/office/drawing/2014/main" id="{9F8FB7B5-7B4A-7D45-89DD-0535177A53BC}"/>
              </a:ext>
            </a:extLst>
          </p:cNvPr>
          <p:cNvSpPr>
            <a:spLocks noGrp="1"/>
          </p:cNvSpPr>
          <p:nvPr>
            <p:custDataLst>
              <p:tags r:id="rId16"/>
            </p:custDataLst>
          </p:nvPr>
        </p:nvSpPr>
        <p:spPr bwMode="gray">
          <a:xfrm>
            <a:off x="3630613" y="419100"/>
            <a:ext cx="4095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4E6637E-63E2-46F4-85A5-4B4634016F7B}" type="datetime'''''''4''2'''''',''''''''''''''''''''''''''''''2'''''''">
              <a:rPr lang="fi-FI" altLang="en-US" sz="1400" b="1" smtClean="0">
                <a:solidFill>
                  <a:srgbClr val="000000"/>
                </a:solidFill>
                <a:latin typeface="Rockwell" panose="02060603020205020403" pitchFamily="18" charset="0"/>
              </a:rPr>
              <a:pPr/>
              <a:t>42,2</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79" name="Text Placeholder 2">
            <a:extLst>
              <a:ext uri="{FF2B5EF4-FFF2-40B4-BE49-F238E27FC236}">
                <a16:creationId xmlns:a16="http://schemas.microsoft.com/office/drawing/2014/main" id="{08EB4690-B603-3441-D6A5-EA1596F970E0}"/>
              </a:ext>
            </a:extLst>
          </p:cNvPr>
          <p:cNvSpPr>
            <a:spLocks noGrp="1"/>
          </p:cNvSpPr>
          <p:nvPr>
            <p:custDataLst>
              <p:tags r:id="rId17"/>
            </p:custDataLst>
          </p:nvPr>
        </p:nvSpPr>
        <p:spPr bwMode="gray">
          <a:xfrm>
            <a:off x="5880100" y="652463"/>
            <a:ext cx="409575" cy="192088"/>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9FE0CDF-73CF-4C3D-9A49-57E899314657}" type="datetime'''''''''''''4''''''''''''''''''''0'',''4'''">
              <a:rPr lang="fi-FI" altLang="en-US" sz="1400" b="1" smtClean="0">
                <a:solidFill>
                  <a:srgbClr val="000000"/>
                </a:solidFill>
                <a:latin typeface="Rockwell" panose="02060603020205020403" pitchFamily="18" charset="0"/>
              </a:rPr>
              <a:pPr/>
              <a:t>40,4</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80" name="Text Placeholder 2">
            <a:extLst>
              <a:ext uri="{FF2B5EF4-FFF2-40B4-BE49-F238E27FC236}">
                <a16:creationId xmlns:a16="http://schemas.microsoft.com/office/drawing/2014/main" id="{6856B4D3-27AC-A68A-1BE8-FB1134D85015}"/>
              </a:ext>
            </a:extLst>
          </p:cNvPr>
          <p:cNvSpPr>
            <a:spLocks noGrp="1"/>
          </p:cNvSpPr>
          <p:nvPr>
            <p:custDataLst>
              <p:tags r:id="rId18"/>
            </p:custDataLst>
          </p:nvPr>
        </p:nvSpPr>
        <p:spPr bwMode="gray">
          <a:xfrm>
            <a:off x="8131175" y="842963"/>
            <a:ext cx="409575" cy="192088"/>
          </a:xfrm>
          <a:prstGeom prst="rect">
            <a:avLst/>
          </a:prstGeom>
          <a:noFill/>
          <a:ln>
            <a:noFill/>
          </a:ln>
          <a:effectLst/>
          <a:extLst>
            <a:ext uri="{909E8E84-426E-40DD-AFC4-6F175D3DCCD1}">
              <a14:hiddenFill xmlns:a14="http://schemas.microsoft.com/office/drawing/2010/main">
                <a:solidFill>
                  <a:srgbClr val="FFFFFF"/>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B7D4515-B938-4F12-BCDB-10BFA9B19F39}" type="datetime'3''''''''''''''''''''''''''9'''''',''''''''''''''''0'">
              <a:rPr lang="fi-FI" altLang="en-US" sz="1400" b="1" smtClean="0">
                <a:solidFill>
                  <a:srgbClr val="000000"/>
                </a:solidFill>
                <a:latin typeface="Rockwell" panose="02060603020205020403" pitchFamily="18" charset="0"/>
              </a:rPr>
              <a:pPr/>
              <a:t>39,0</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98" name="Text Placeholder 2">
            <a:extLst>
              <a:ext uri="{FF2B5EF4-FFF2-40B4-BE49-F238E27FC236}">
                <a16:creationId xmlns:a16="http://schemas.microsoft.com/office/drawing/2014/main" id="{DD1E18AB-3CE8-33DC-2620-8D750D4612D3}"/>
              </a:ext>
            </a:extLst>
          </p:cNvPr>
          <p:cNvSpPr>
            <a:spLocks noGrp="1"/>
          </p:cNvSpPr>
          <p:nvPr>
            <p:custDataLst>
              <p:tags r:id="rId19"/>
            </p:custDataLst>
          </p:nvPr>
        </p:nvSpPr>
        <p:spPr bwMode="gray">
          <a:xfrm>
            <a:off x="10380663" y="1014413"/>
            <a:ext cx="4095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CB0EC89-57DE-4C36-8D41-8AFC041EA182}" type="datetime'''''''''''''''3''''''''''''''''''7'''''''''''''''',''''7'''''">
              <a:rPr lang="fi-FI" altLang="en-US" sz="1400" b="1" smtClean="0">
                <a:solidFill>
                  <a:srgbClr val="000000"/>
                </a:solidFill>
                <a:latin typeface="Rockwell" panose="02060603020205020403" pitchFamily="18" charset="0"/>
              </a:rPr>
              <a:pPr/>
              <a:t>37,7</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84" name="Text Placeholder 2">
            <a:extLst>
              <a:ext uri="{FF2B5EF4-FFF2-40B4-BE49-F238E27FC236}">
                <a16:creationId xmlns:a16="http://schemas.microsoft.com/office/drawing/2014/main" id="{703ABE4A-7532-6750-BC18-2A789900C583}"/>
              </a:ext>
            </a:extLst>
          </p:cNvPr>
          <p:cNvSpPr>
            <a:spLocks noGrp="1"/>
          </p:cNvSpPr>
          <p:nvPr>
            <p:custDataLst>
              <p:tags r:id="rId20"/>
            </p:custDataLst>
          </p:nvPr>
        </p:nvSpPr>
        <p:spPr bwMode="auto">
          <a:xfrm>
            <a:off x="10775950" y="325438"/>
            <a:ext cx="935038"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5FEB7BE-8DE7-406C-ABC2-473B7938611A}" type="datetime'''M''W''''h''/a''''''s''''''''''''''''''.'''''''''''''''">
              <a:rPr lang="fi-FI" altLang="en-US" sz="1600" b="1" smtClean="0">
                <a:solidFill>
                  <a:schemeClr val="tx2"/>
                </a:solidFill>
                <a:latin typeface="Rockwell" panose="02060603020205020403" pitchFamily="18" charset="0"/>
              </a:rPr>
              <a:pPr marL="0" indent="0" algn="r">
                <a:spcBef>
                  <a:spcPct val="0"/>
                </a:spcBef>
                <a:spcAft>
                  <a:spcPct val="0"/>
                </a:spcAft>
                <a:buNone/>
              </a:pPr>
              <a:t>MWh/as.</a:t>
            </a:fld>
            <a:endParaRPr lang="fi-FI" sz="1600" b="1" dirty="0">
              <a:solidFill>
                <a:schemeClr val="tx2"/>
              </a:solidFill>
              <a:latin typeface="Rockwell" panose="02060603020205020403" pitchFamily="18" charset="0"/>
              <a:sym typeface="Rockwell" panose="02060603020205020403" pitchFamily="18" charset="0"/>
            </a:endParaRPr>
          </a:p>
        </p:txBody>
      </p:sp>
      <p:sp>
        <p:nvSpPr>
          <p:cNvPr id="24" name="Rectangle 23">
            <a:extLst>
              <a:ext uri="{FF2B5EF4-FFF2-40B4-BE49-F238E27FC236}">
                <a16:creationId xmlns:a16="http://schemas.microsoft.com/office/drawing/2014/main" id="{3A4D3DF7-5382-4DF9-6302-4E4ACECCED8F}"/>
              </a:ext>
            </a:extLst>
          </p:cNvPr>
          <p:cNvSpPr/>
          <p:nvPr>
            <p:custDataLst>
              <p:tags r:id="rId21"/>
            </p:custDataLst>
          </p:nvPr>
        </p:nvSpPr>
        <p:spPr bwMode="auto">
          <a:xfrm>
            <a:off x="857250" y="3330575"/>
            <a:ext cx="187325" cy="139700"/>
          </a:xfrm>
          <a:prstGeom prst="rect">
            <a:avLst/>
          </a:prstGeom>
          <a:solidFill>
            <a:srgbClr val="C8000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13" name="Straight Connector 12">
            <a:extLst>
              <a:ext uri="{FF2B5EF4-FFF2-40B4-BE49-F238E27FC236}">
                <a16:creationId xmlns:a16="http://schemas.microsoft.com/office/drawing/2014/main" id="{A0ADC00E-1409-F525-F640-2EF3ECDA96A9}"/>
              </a:ext>
            </a:extLst>
          </p:cNvPr>
          <p:cNvCxnSpPr/>
          <p:nvPr>
            <p:custDataLst>
              <p:tags r:id="rId22"/>
            </p:custDataLst>
          </p:nvPr>
        </p:nvCxnSpPr>
        <p:spPr bwMode="gray">
          <a:xfrm>
            <a:off x="714375" y="2757488"/>
            <a:ext cx="311150" cy="0"/>
          </a:xfrm>
          <a:prstGeom prst="line">
            <a:avLst/>
          </a:prstGeom>
          <a:ln w="38100" cap="rnd"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4" name="Rectangle 13">
            <a:extLst>
              <a:ext uri="{FF2B5EF4-FFF2-40B4-BE49-F238E27FC236}">
                <a16:creationId xmlns:a16="http://schemas.microsoft.com/office/drawing/2014/main" id="{CCAC22EA-3689-A74A-F343-E71A68FA157D}"/>
              </a:ext>
            </a:extLst>
          </p:cNvPr>
          <p:cNvSpPr/>
          <p:nvPr>
            <p:custDataLst>
              <p:tags r:id="rId23"/>
            </p:custDataLst>
          </p:nvPr>
        </p:nvSpPr>
        <p:spPr bwMode="auto">
          <a:xfrm>
            <a:off x="857250" y="2901950"/>
            <a:ext cx="187325" cy="139700"/>
          </a:xfrm>
          <a:prstGeom prst="rect">
            <a:avLst/>
          </a:prstGeom>
          <a:solidFill>
            <a:srgbClr val="EBFD0B"/>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6" name="Rectangle 15">
            <a:extLst>
              <a:ext uri="{FF2B5EF4-FFF2-40B4-BE49-F238E27FC236}">
                <a16:creationId xmlns:a16="http://schemas.microsoft.com/office/drawing/2014/main" id="{7D333E61-A7BF-2403-9169-BD1E28F3CE24}"/>
              </a:ext>
            </a:extLst>
          </p:cNvPr>
          <p:cNvSpPr/>
          <p:nvPr>
            <p:custDataLst>
              <p:tags r:id="rId24"/>
            </p:custDataLst>
          </p:nvPr>
        </p:nvSpPr>
        <p:spPr bwMode="auto">
          <a:xfrm>
            <a:off x="857250" y="3116263"/>
            <a:ext cx="187325" cy="139700"/>
          </a:xfrm>
          <a:prstGeom prst="rect">
            <a:avLst/>
          </a:prstGeom>
          <a:solidFill>
            <a:srgbClr val="FEA5E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5" name="Rectangle 24">
            <a:extLst>
              <a:ext uri="{FF2B5EF4-FFF2-40B4-BE49-F238E27FC236}">
                <a16:creationId xmlns:a16="http://schemas.microsoft.com/office/drawing/2014/main" id="{A284C52E-C856-0A9C-8EBB-AB5825D02706}"/>
              </a:ext>
            </a:extLst>
          </p:cNvPr>
          <p:cNvSpPr/>
          <p:nvPr>
            <p:custDataLst>
              <p:tags r:id="rId25"/>
            </p:custDataLst>
          </p:nvPr>
        </p:nvSpPr>
        <p:spPr bwMode="auto">
          <a:xfrm>
            <a:off x="857250" y="3544888"/>
            <a:ext cx="187325" cy="139700"/>
          </a:xfrm>
          <a:prstGeom prst="rect">
            <a:avLst/>
          </a:prstGeom>
          <a:solidFill>
            <a:srgbClr val="A9AE86"/>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6" name="Rectangle 25">
            <a:extLst>
              <a:ext uri="{FF2B5EF4-FFF2-40B4-BE49-F238E27FC236}">
                <a16:creationId xmlns:a16="http://schemas.microsoft.com/office/drawing/2014/main" id="{5E6D9D18-1EF3-F788-F2C2-CD8851E1E489}"/>
              </a:ext>
            </a:extLst>
          </p:cNvPr>
          <p:cNvSpPr/>
          <p:nvPr>
            <p:custDataLst>
              <p:tags r:id="rId26"/>
            </p:custDataLst>
          </p:nvPr>
        </p:nvSpPr>
        <p:spPr bwMode="auto">
          <a:xfrm>
            <a:off x="857250" y="3759200"/>
            <a:ext cx="187325" cy="139700"/>
          </a:xfrm>
          <a:prstGeom prst="rect">
            <a:avLst/>
          </a:prstGeom>
          <a:solidFill>
            <a:srgbClr val="FD9A95"/>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8" name="Rectangle 27">
            <a:extLst>
              <a:ext uri="{FF2B5EF4-FFF2-40B4-BE49-F238E27FC236}">
                <a16:creationId xmlns:a16="http://schemas.microsoft.com/office/drawing/2014/main" id="{51390033-1C74-723B-08C9-70B41448F11F}"/>
              </a:ext>
            </a:extLst>
          </p:cNvPr>
          <p:cNvSpPr/>
          <p:nvPr>
            <p:custDataLst>
              <p:tags r:id="rId27"/>
            </p:custDataLst>
          </p:nvPr>
        </p:nvSpPr>
        <p:spPr bwMode="auto">
          <a:xfrm>
            <a:off x="857250" y="4187825"/>
            <a:ext cx="187325" cy="139700"/>
          </a:xfrm>
          <a:prstGeom prst="rect">
            <a:avLst/>
          </a:prstGeom>
          <a:solidFill>
            <a:srgbClr val="8F7310"/>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7" name="Rectangle 26">
            <a:extLst>
              <a:ext uri="{FF2B5EF4-FFF2-40B4-BE49-F238E27FC236}">
                <a16:creationId xmlns:a16="http://schemas.microsoft.com/office/drawing/2014/main" id="{2745459C-CD6F-B17B-9DF5-A379876C632A}"/>
              </a:ext>
            </a:extLst>
          </p:cNvPr>
          <p:cNvSpPr/>
          <p:nvPr>
            <p:custDataLst>
              <p:tags r:id="rId28"/>
            </p:custDataLst>
          </p:nvPr>
        </p:nvSpPr>
        <p:spPr bwMode="auto">
          <a:xfrm>
            <a:off x="857250" y="3973513"/>
            <a:ext cx="187325" cy="139700"/>
          </a:xfrm>
          <a:prstGeom prst="rect">
            <a:avLst/>
          </a:prstGeom>
          <a:solidFill>
            <a:srgbClr val="74F8F8"/>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9" name="Rectangle 28">
            <a:extLst>
              <a:ext uri="{FF2B5EF4-FFF2-40B4-BE49-F238E27FC236}">
                <a16:creationId xmlns:a16="http://schemas.microsoft.com/office/drawing/2014/main" id="{654FC3F4-8946-9DAD-F041-DCDA01693122}"/>
              </a:ext>
            </a:extLst>
          </p:cNvPr>
          <p:cNvSpPr/>
          <p:nvPr>
            <p:custDataLst>
              <p:tags r:id="rId29"/>
            </p:custDataLst>
          </p:nvPr>
        </p:nvSpPr>
        <p:spPr bwMode="auto">
          <a:xfrm>
            <a:off x="857250" y="4402138"/>
            <a:ext cx="187325" cy="139700"/>
          </a:xfrm>
          <a:prstGeom prst="rect">
            <a:avLst/>
          </a:prstGeom>
          <a:solidFill>
            <a:srgbClr val="DFE5EF"/>
          </a:solidFill>
          <a:ln w="63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 name="Rectangle 29">
            <a:extLst>
              <a:ext uri="{FF2B5EF4-FFF2-40B4-BE49-F238E27FC236}">
                <a16:creationId xmlns:a16="http://schemas.microsoft.com/office/drawing/2014/main" id="{9D6A68B8-7053-84CB-86EE-753439054304}"/>
              </a:ext>
            </a:extLst>
          </p:cNvPr>
          <p:cNvSpPr/>
          <p:nvPr>
            <p:custDataLst>
              <p:tags r:id="rId30"/>
            </p:custDataLst>
          </p:nvPr>
        </p:nvSpPr>
        <p:spPr bwMode="auto">
          <a:xfrm>
            <a:off x="857250" y="4616450"/>
            <a:ext cx="187325" cy="139700"/>
          </a:xfrm>
          <a:prstGeom prst="rect">
            <a:avLst/>
          </a:prstGeom>
          <a:solidFill>
            <a:srgbClr val="000000"/>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1" name="Rectangle 30">
            <a:extLst>
              <a:ext uri="{FF2B5EF4-FFF2-40B4-BE49-F238E27FC236}">
                <a16:creationId xmlns:a16="http://schemas.microsoft.com/office/drawing/2014/main" id="{305A3FB2-4C62-98B4-7E16-1AE8E6F71956}"/>
              </a:ext>
            </a:extLst>
          </p:cNvPr>
          <p:cNvSpPr/>
          <p:nvPr>
            <p:custDataLst>
              <p:tags r:id="rId31"/>
            </p:custDataLst>
          </p:nvPr>
        </p:nvSpPr>
        <p:spPr bwMode="auto">
          <a:xfrm>
            <a:off x="857250" y="4830763"/>
            <a:ext cx="187325" cy="139700"/>
          </a:xfrm>
          <a:prstGeom prst="rect">
            <a:avLst/>
          </a:prstGeom>
          <a:solidFill>
            <a:srgbClr val="256AFA"/>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407" name="Oval 406">
            <a:extLst>
              <a:ext uri="{FF2B5EF4-FFF2-40B4-BE49-F238E27FC236}">
                <a16:creationId xmlns:a16="http://schemas.microsoft.com/office/drawing/2014/main" id="{2C41D8BC-106E-0FE6-61AC-E1D19F134BF4}"/>
              </a:ext>
            </a:extLst>
          </p:cNvPr>
          <p:cNvSpPr/>
          <p:nvPr>
            <p:custDataLst>
              <p:tags r:id="rId32"/>
            </p:custDataLst>
          </p:nvPr>
        </p:nvSpPr>
        <p:spPr bwMode="auto">
          <a:xfrm>
            <a:off x="793750" y="2681288"/>
            <a:ext cx="152400" cy="152400"/>
          </a:xfrm>
          <a:prstGeom prst="ellipse">
            <a:avLst/>
          </a:prstGeom>
          <a:solidFill>
            <a:srgbClr val="FFFFFF"/>
          </a:solidFill>
          <a:ln w="9525" cap="flat" cmpd="sng" algn="ctr">
            <a:solidFill>
              <a:srgbClr val="000000"/>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72" name="Text Placeholder 2">
            <a:extLst>
              <a:ext uri="{FF2B5EF4-FFF2-40B4-BE49-F238E27FC236}">
                <a16:creationId xmlns:a16="http://schemas.microsoft.com/office/drawing/2014/main" id="{1642A6FD-C5A7-F706-D5FC-7A3B13D78E1B}"/>
              </a:ext>
            </a:extLst>
          </p:cNvPr>
          <p:cNvSpPr>
            <a:spLocks noGrp="1"/>
          </p:cNvSpPr>
          <p:nvPr>
            <p:custDataLst>
              <p:tags r:id="rId33"/>
            </p:custDataLst>
          </p:nvPr>
        </p:nvSpPr>
        <p:spPr bwMode="auto">
          <a:xfrm>
            <a:off x="1095374" y="2695575"/>
            <a:ext cx="61753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5FEB7BE-8DE7-406C-ABC2-473B7938611A}" type="datetime'''M''W''''h''/a''''''s''''''''''''''''''.'''''''''''''''">
              <a:rPr lang="fi-FI" altLang="en-US" sz="1050" b="1" smtClean="0">
                <a:solidFill>
                  <a:srgbClr val="000000"/>
                </a:solidFill>
                <a:latin typeface="Rockwell" panose="02060603020205020403" pitchFamily="18" charset="0"/>
              </a:rPr>
              <a:pPr/>
              <a:t>MWh/as.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73" name="Text Placeholder 2">
            <a:extLst>
              <a:ext uri="{FF2B5EF4-FFF2-40B4-BE49-F238E27FC236}">
                <a16:creationId xmlns:a16="http://schemas.microsoft.com/office/drawing/2014/main" id="{995A7DAF-0110-8C21-C627-9023905F40F1}"/>
              </a:ext>
            </a:extLst>
          </p:cNvPr>
          <p:cNvSpPr>
            <a:spLocks noGrp="1"/>
          </p:cNvSpPr>
          <p:nvPr>
            <p:custDataLst>
              <p:tags r:id="rId34"/>
            </p:custDataLst>
          </p:nvPr>
        </p:nvSpPr>
        <p:spPr bwMode="auto">
          <a:xfrm>
            <a:off x="1095375" y="2909888"/>
            <a:ext cx="9112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A6F8E67-65BE-42A3-8527-824B57B4E24F}" type="datetime'''''''''''''Ku''''''''''''''''lu''tus''säh''''''''kö'">
              <a:rPr lang="fi-FI" altLang="en-US" sz="1050" b="1" smtClean="0">
                <a:solidFill>
                  <a:srgbClr val="000000"/>
                </a:solidFill>
                <a:latin typeface="Rockwell" panose="02060603020205020403" pitchFamily="18" charset="0"/>
                <a:sym typeface="Rockwell" panose="02060603020205020403" pitchFamily="18" charset="0"/>
              </a:rPr>
              <a:pPr/>
              <a:t>Kulutussähkö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0" name="Text Placeholder 2">
            <a:extLst>
              <a:ext uri="{FF2B5EF4-FFF2-40B4-BE49-F238E27FC236}">
                <a16:creationId xmlns:a16="http://schemas.microsoft.com/office/drawing/2014/main" id="{8F4BE03B-919B-6D73-FAAC-E279E55C755D}"/>
              </a:ext>
            </a:extLst>
          </p:cNvPr>
          <p:cNvSpPr>
            <a:spLocks noGrp="1"/>
          </p:cNvSpPr>
          <p:nvPr>
            <p:custDataLst>
              <p:tags r:id="rId35"/>
            </p:custDataLst>
          </p:nvPr>
        </p:nvSpPr>
        <p:spPr bwMode="auto">
          <a:xfrm>
            <a:off x="1095375" y="3338513"/>
            <a:ext cx="84613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292B279-E547-4B5B-B670-168A7E614DF8}" type="datetime'''''''''K''a''''u''''''k''''ol''''''ä''''''''m''''pö'''">
              <a:rPr lang="fi-FI" altLang="en-US" sz="1050" b="1" smtClean="0">
                <a:solidFill>
                  <a:srgbClr val="000000"/>
                </a:solidFill>
                <a:latin typeface="Rockwell" panose="02060603020205020403" pitchFamily="18" charset="0"/>
                <a:sym typeface="Rockwell" panose="02060603020205020403" pitchFamily="18" charset="0"/>
              </a:rPr>
              <a:pPr/>
              <a:t>Kaukolämpö</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74" name="Text Placeholder 2">
            <a:extLst>
              <a:ext uri="{FF2B5EF4-FFF2-40B4-BE49-F238E27FC236}">
                <a16:creationId xmlns:a16="http://schemas.microsoft.com/office/drawing/2014/main" id="{1BE7C0FD-E503-0852-011A-A45A7DCFD5BE}"/>
              </a:ext>
            </a:extLst>
          </p:cNvPr>
          <p:cNvSpPr>
            <a:spLocks noGrp="1"/>
          </p:cNvSpPr>
          <p:nvPr>
            <p:custDataLst>
              <p:tags r:id="rId36"/>
            </p:custDataLst>
          </p:nvPr>
        </p:nvSpPr>
        <p:spPr bwMode="auto">
          <a:xfrm>
            <a:off x="1095375" y="3124200"/>
            <a:ext cx="10255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679F2C4-A80C-493B-A0BA-0EA66D097A46}" type="datetime'''''Sä''h''''''''k''''''''''''ölä''''mm''''i''''''t''y''s'''">
              <a:rPr lang="fi-FI" altLang="en-US" sz="1050" b="1" smtClean="0">
                <a:solidFill>
                  <a:srgbClr val="000000"/>
                </a:solidFill>
                <a:latin typeface="Rockwell" panose="02060603020205020403" pitchFamily="18" charset="0"/>
                <a:sym typeface="Rockwell" panose="02060603020205020403" pitchFamily="18" charset="0"/>
              </a:rPr>
              <a:pPr/>
              <a:t>Sähkölämmitys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1" name="Text Placeholder 2">
            <a:extLst>
              <a:ext uri="{FF2B5EF4-FFF2-40B4-BE49-F238E27FC236}">
                <a16:creationId xmlns:a16="http://schemas.microsoft.com/office/drawing/2014/main" id="{383C0202-DE28-2304-2E92-1E49BC1DCDD8}"/>
              </a:ext>
            </a:extLst>
          </p:cNvPr>
          <p:cNvSpPr>
            <a:spLocks noGrp="1"/>
          </p:cNvSpPr>
          <p:nvPr>
            <p:custDataLst>
              <p:tags r:id="rId37"/>
            </p:custDataLst>
          </p:nvPr>
        </p:nvSpPr>
        <p:spPr bwMode="auto">
          <a:xfrm>
            <a:off x="1095375" y="3552825"/>
            <a:ext cx="9191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4163CE3-72B8-4556-B452-01DA8A374FA8}" type="datetime'''Öl''j''yl''äm''m''''''''''''''''it''''''''y''''''s'''''''''">
              <a:rPr lang="fi-FI" altLang="en-US" sz="1050" b="1" smtClean="0">
                <a:solidFill>
                  <a:srgbClr val="000000"/>
                </a:solidFill>
                <a:latin typeface="Rockwell" panose="02060603020205020403" pitchFamily="18" charset="0"/>
                <a:sym typeface="Rockwell" panose="02060603020205020403" pitchFamily="18" charset="0"/>
              </a:rPr>
              <a:pPr/>
              <a:t>Öljylämmitys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2" name="Text Placeholder 2">
            <a:extLst>
              <a:ext uri="{FF2B5EF4-FFF2-40B4-BE49-F238E27FC236}">
                <a16:creationId xmlns:a16="http://schemas.microsoft.com/office/drawing/2014/main" id="{59A69596-6F4C-C365-AA62-A75BF224DB46}"/>
              </a:ext>
            </a:extLst>
          </p:cNvPr>
          <p:cNvSpPr>
            <a:spLocks noGrp="1"/>
          </p:cNvSpPr>
          <p:nvPr>
            <p:custDataLst>
              <p:tags r:id="rId38"/>
            </p:custDataLst>
          </p:nvPr>
        </p:nvSpPr>
        <p:spPr bwMode="auto">
          <a:xfrm>
            <a:off x="1095375" y="3767138"/>
            <a:ext cx="9715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746C024-8ADB-49C5-9204-048EBDE39387}" type="datetime'''''''Mu''''''u ''''''''''''''''''lä''mm''''i''t''y''s'''''''">
              <a:rPr lang="fi-FI" altLang="en-US" sz="1050" b="1" smtClean="0">
                <a:solidFill>
                  <a:srgbClr val="000000"/>
                </a:solidFill>
                <a:latin typeface="Rockwell" panose="02060603020205020403" pitchFamily="18" charset="0"/>
                <a:sym typeface="Rockwell" panose="02060603020205020403" pitchFamily="18" charset="0"/>
              </a:rPr>
              <a:pPr/>
              <a:t>Muu lämmitys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3" name="Text Placeholder 2">
            <a:extLst>
              <a:ext uri="{FF2B5EF4-FFF2-40B4-BE49-F238E27FC236}">
                <a16:creationId xmlns:a16="http://schemas.microsoft.com/office/drawing/2014/main" id="{CCCCBD98-BFCB-F8E7-7516-EA4CAFCB11B2}"/>
              </a:ext>
            </a:extLst>
          </p:cNvPr>
          <p:cNvSpPr>
            <a:spLocks noGrp="1"/>
          </p:cNvSpPr>
          <p:nvPr>
            <p:custDataLst>
              <p:tags r:id="rId39"/>
            </p:custDataLst>
          </p:nvPr>
        </p:nvSpPr>
        <p:spPr bwMode="auto">
          <a:xfrm>
            <a:off x="1095375" y="3981450"/>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8BE86B2-AE60-4015-8185-C6969CF503DD}" type="datetime'''Teo''''''''''ll''i''''''s''u''''''''''''''u''''s'">
              <a:rPr lang="fi-FI" altLang="en-US" sz="1050" b="1" smtClean="0">
                <a:solidFill>
                  <a:srgbClr val="000000"/>
                </a:solidFill>
                <a:latin typeface="Rockwell" panose="02060603020205020403" pitchFamily="18" charset="0"/>
                <a:sym typeface="Rockwell" panose="02060603020205020403" pitchFamily="18" charset="0"/>
              </a:rPr>
              <a:pPr/>
              <a:t>Teollisuus</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4" name="Text Placeholder 2">
            <a:extLst>
              <a:ext uri="{FF2B5EF4-FFF2-40B4-BE49-F238E27FC236}">
                <a16:creationId xmlns:a16="http://schemas.microsoft.com/office/drawing/2014/main" id="{D7D2D433-B40E-32C6-F506-071214E63A27}"/>
              </a:ext>
            </a:extLst>
          </p:cNvPr>
          <p:cNvSpPr>
            <a:spLocks noGrp="1"/>
          </p:cNvSpPr>
          <p:nvPr>
            <p:custDataLst>
              <p:tags r:id="rId40"/>
            </p:custDataLst>
          </p:nvPr>
        </p:nvSpPr>
        <p:spPr bwMode="auto">
          <a:xfrm>
            <a:off x="1095375" y="4195763"/>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EED8A113-E4FF-4761-A173-5F8764681D95}" type="datetime'''''Ty''''ök''''o''''n''''e''''''''e''''''''''''''''t'''''''''">
              <a:rPr lang="fi-FI" altLang="en-US" sz="1050" b="1" smtClean="0">
                <a:solidFill>
                  <a:srgbClr val="000000"/>
                </a:solidFill>
                <a:latin typeface="Rockwell" panose="02060603020205020403" pitchFamily="18" charset="0"/>
                <a:sym typeface="Rockwell" panose="02060603020205020403" pitchFamily="18" charset="0"/>
              </a:rPr>
              <a:pPr/>
              <a:t>Työkoneet</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5" name="Text Placeholder 2">
            <a:extLst>
              <a:ext uri="{FF2B5EF4-FFF2-40B4-BE49-F238E27FC236}">
                <a16:creationId xmlns:a16="http://schemas.microsoft.com/office/drawing/2014/main" id="{6F3ADC3B-1B5F-4123-8704-A21E05DBE9E2}"/>
              </a:ext>
            </a:extLst>
          </p:cNvPr>
          <p:cNvSpPr>
            <a:spLocks noGrp="1"/>
          </p:cNvSpPr>
          <p:nvPr>
            <p:custDataLst>
              <p:tags r:id="rId41"/>
            </p:custDataLst>
          </p:nvPr>
        </p:nvSpPr>
        <p:spPr bwMode="auto">
          <a:xfrm>
            <a:off x="1095375" y="4410075"/>
            <a:ext cx="76358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2690702-9DB4-4A84-BF30-0B04B5E80932}" type="datetime'Ti''''e''''''''''''l''''ii''''k''''''''e''''''n''''n''''e'">
              <a:rPr lang="fi-FI" altLang="en-US" sz="1050" b="1" smtClean="0">
                <a:solidFill>
                  <a:srgbClr val="000000"/>
                </a:solidFill>
                <a:latin typeface="Rockwell" panose="02060603020205020403" pitchFamily="18" charset="0"/>
                <a:sym typeface="Rockwell" panose="02060603020205020403" pitchFamily="18" charset="0"/>
              </a:rPr>
              <a:pPr/>
              <a:t>Tieliikenne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6" name="Text Placeholder 2">
            <a:extLst>
              <a:ext uri="{FF2B5EF4-FFF2-40B4-BE49-F238E27FC236}">
                <a16:creationId xmlns:a16="http://schemas.microsoft.com/office/drawing/2014/main" id="{6B403685-9429-EF17-D264-C037B7AAECFA}"/>
              </a:ext>
            </a:extLst>
          </p:cNvPr>
          <p:cNvSpPr>
            <a:spLocks noGrp="1"/>
          </p:cNvSpPr>
          <p:nvPr>
            <p:custDataLst>
              <p:tags r:id="rId42"/>
            </p:custDataLst>
          </p:nvPr>
        </p:nvSpPr>
        <p:spPr bwMode="auto">
          <a:xfrm>
            <a:off x="1095375" y="4624388"/>
            <a:ext cx="9318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BF98DB7-0611-4FF3-83F6-0C5A72273CFE}" type="datetime'''''''R''''''''''''''ai''deliik''e''''''n''n''''''e'''''">
              <a:rPr lang="fi-FI" altLang="en-US" sz="1050" b="1" smtClean="0">
                <a:solidFill>
                  <a:srgbClr val="000000"/>
                </a:solidFill>
                <a:latin typeface="Rockwell" panose="02060603020205020403" pitchFamily="18" charset="0"/>
                <a:sym typeface="Rockwell" panose="02060603020205020403" pitchFamily="18" charset="0"/>
              </a:rPr>
              <a:pPr/>
              <a:t>Raideliikenne</a:t>
            </a:fld>
            <a:endParaRPr lang="fi-FI" sz="1050" b="1" dirty="0">
              <a:solidFill>
                <a:srgbClr val="000000"/>
              </a:solidFill>
              <a:latin typeface="Rockwell" panose="02060603020205020403" pitchFamily="18" charset="0"/>
              <a:sym typeface="Rockwell" panose="02060603020205020403" pitchFamily="18" charset="0"/>
            </a:endParaRPr>
          </a:p>
        </p:txBody>
      </p:sp>
      <p:sp>
        <p:nvSpPr>
          <p:cNvPr id="97" name="Text Placeholder 2">
            <a:extLst>
              <a:ext uri="{FF2B5EF4-FFF2-40B4-BE49-F238E27FC236}">
                <a16:creationId xmlns:a16="http://schemas.microsoft.com/office/drawing/2014/main" id="{E908C32F-F1D8-8EEE-7F93-4CD9EDA213EA}"/>
              </a:ext>
            </a:extLst>
          </p:cNvPr>
          <p:cNvSpPr>
            <a:spLocks noGrp="1"/>
          </p:cNvSpPr>
          <p:nvPr>
            <p:custDataLst>
              <p:tags r:id="rId43"/>
            </p:custDataLst>
          </p:nvPr>
        </p:nvSpPr>
        <p:spPr bwMode="auto">
          <a:xfrm>
            <a:off x="1095375" y="4838700"/>
            <a:ext cx="835025"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E747FA9-4D51-4CF5-A822-A5F23D27A607}" type="datetime'''Vesi''l''i''''ik''''''''''e''''''nn''''''''''e'''''">
              <a:rPr lang="fi-FI" altLang="en-US" sz="1050" b="1" smtClean="0">
                <a:solidFill>
                  <a:srgbClr val="000000"/>
                </a:solidFill>
                <a:latin typeface="Rockwell" panose="02060603020205020403" pitchFamily="18" charset="0"/>
                <a:sym typeface="Rockwell" panose="02060603020205020403" pitchFamily="18" charset="0"/>
              </a:rPr>
              <a:pPr/>
              <a:t>Vesiliikenne</a:t>
            </a:fld>
            <a:endParaRPr lang="fi-FI" sz="1050" b="1" dirty="0">
              <a:solidFill>
                <a:srgbClr val="000000"/>
              </a:solidFill>
              <a:latin typeface="Rockwell" panose="02060603020205020403" pitchFamily="18" charset="0"/>
              <a:sym typeface="Rockwell" panose="02060603020205020403" pitchFamily="18" charset="0"/>
            </a:endParaRPr>
          </a:p>
        </p:txBody>
      </p:sp>
      <p:pic>
        <p:nvPicPr>
          <p:cNvPr id="49" name="Graphic 48" descr="Warning with solid fill">
            <a:extLst>
              <a:ext uri="{FF2B5EF4-FFF2-40B4-BE49-F238E27FC236}">
                <a16:creationId xmlns:a16="http://schemas.microsoft.com/office/drawing/2014/main" id="{5029CFBA-537C-6866-EA52-6612276FEA7B}"/>
              </a:ext>
            </a:extLst>
          </p:cNvPr>
          <p:cNvPicPr>
            <a:picLocks noChangeAspect="1"/>
          </p:cNvPicPr>
          <p:nvPr/>
        </p:nvPicPr>
        <p:blipFill>
          <a:blip r:embed="rId51" cstate="print">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645581" y="3968881"/>
            <a:ext cx="169600" cy="169600"/>
          </a:xfrm>
          <a:prstGeom prst="rect">
            <a:avLst/>
          </a:prstGeom>
        </p:spPr>
      </p:pic>
      <p:pic>
        <p:nvPicPr>
          <p:cNvPr id="50" name="Graphic 49" descr="Warning with solid fill">
            <a:extLst>
              <a:ext uri="{FF2B5EF4-FFF2-40B4-BE49-F238E27FC236}">
                <a16:creationId xmlns:a16="http://schemas.microsoft.com/office/drawing/2014/main" id="{D2A95642-035D-C9C0-91DA-D588DA5348ED}"/>
              </a:ext>
            </a:extLst>
          </p:cNvPr>
          <p:cNvPicPr>
            <a:picLocks noChangeAspect="1"/>
          </p:cNvPicPr>
          <p:nvPr/>
        </p:nvPicPr>
        <p:blipFill>
          <a:blip r:embed="rId51" cstate="print">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636850" y="3325944"/>
            <a:ext cx="169600" cy="169600"/>
          </a:xfrm>
          <a:prstGeom prst="rect">
            <a:avLst/>
          </a:prstGeom>
        </p:spPr>
      </p:pic>
      <p:pic>
        <p:nvPicPr>
          <p:cNvPr id="51" name="Graphic 50" descr="Warning with solid fill">
            <a:extLst>
              <a:ext uri="{FF2B5EF4-FFF2-40B4-BE49-F238E27FC236}">
                <a16:creationId xmlns:a16="http://schemas.microsoft.com/office/drawing/2014/main" id="{C8473289-41CC-2B8F-0F1A-B9DBE4F8AA07}"/>
              </a:ext>
            </a:extLst>
          </p:cNvPr>
          <p:cNvPicPr>
            <a:picLocks noChangeAspect="1"/>
          </p:cNvPicPr>
          <p:nvPr/>
        </p:nvPicPr>
        <p:blipFill>
          <a:blip r:embed="rId51" cstate="print">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636850" y="4375078"/>
            <a:ext cx="169600" cy="169600"/>
          </a:xfrm>
          <a:prstGeom prst="rect">
            <a:avLst/>
          </a:prstGeom>
        </p:spPr>
      </p:pic>
      <p:grpSp>
        <p:nvGrpSpPr>
          <p:cNvPr id="52" name="Group 51">
            <a:extLst>
              <a:ext uri="{FF2B5EF4-FFF2-40B4-BE49-F238E27FC236}">
                <a16:creationId xmlns:a16="http://schemas.microsoft.com/office/drawing/2014/main" id="{AF7462E5-CB37-4CCD-116E-A4886CFCA9F8}"/>
              </a:ext>
            </a:extLst>
          </p:cNvPr>
          <p:cNvGrpSpPr/>
          <p:nvPr/>
        </p:nvGrpSpPr>
        <p:grpSpPr>
          <a:xfrm>
            <a:off x="865766" y="5232400"/>
            <a:ext cx="1222375" cy="527029"/>
            <a:chOff x="10424264" y="2336006"/>
            <a:chExt cx="1496738" cy="617539"/>
          </a:xfrm>
        </p:grpSpPr>
        <p:sp>
          <p:nvSpPr>
            <p:cNvPr id="53" name="Rectangle: Rounded Corners 52">
              <a:extLst>
                <a:ext uri="{FF2B5EF4-FFF2-40B4-BE49-F238E27FC236}">
                  <a16:creationId xmlns:a16="http://schemas.microsoft.com/office/drawing/2014/main" id="{36BC73C1-1C1F-F949-48AF-9FEF2296B135}"/>
                </a:ext>
              </a:extLst>
            </p:cNvPr>
            <p:cNvSpPr/>
            <p:nvPr/>
          </p:nvSpPr>
          <p:spPr>
            <a:xfrm>
              <a:off x="10424264" y="2336006"/>
              <a:ext cx="1496738" cy="617539"/>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54" name="Graphic 53" descr="Warning with solid fill">
              <a:extLst>
                <a:ext uri="{FF2B5EF4-FFF2-40B4-BE49-F238E27FC236}">
                  <a16:creationId xmlns:a16="http://schemas.microsoft.com/office/drawing/2014/main" id="{CC33F743-416A-8DD9-FF78-B73AD7FCC246}"/>
                </a:ext>
              </a:extLst>
            </p:cNvPr>
            <p:cNvPicPr>
              <a:picLocks noChangeAspect="1"/>
            </p:cNvPicPr>
            <p:nvPr/>
          </p:nvPicPr>
          <p:blipFill>
            <a:blip r:embed="rId51" cstate="print">
              <a:extLst>
                <a:ext uri="{28A0092B-C50C-407E-A947-70E740481C1C}">
                  <a14:useLocalDpi xmlns:a14="http://schemas.microsoft.com/office/drawing/2010/main" val="0"/>
                </a:ext>
                <a:ext uri="{96DAC541-7B7A-43D3-8B79-37D633B846F1}">
                  <asvg:svgBlip xmlns:asvg="http://schemas.microsoft.com/office/drawing/2016/SVG/main" r:embed="rId52"/>
                </a:ext>
              </a:extLst>
            </a:blip>
            <a:stretch>
              <a:fillRect/>
            </a:stretch>
          </p:blipFill>
          <p:spPr>
            <a:xfrm>
              <a:off x="10567140" y="2440445"/>
              <a:ext cx="352103" cy="352103"/>
            </a:xfrm>
            <a:prstGeom prst="rect">
              <a:avLst/>
            </a:prstGeom>
          </p:spPr>
        </p:pic>
        <p:sp>
          <p:nvSpPr>
            <p:cNvPr id="55" name="TextBox 54">
              <a:extLst>
                <a:ext uri="{FF2B5EF4-FFF2-40B4-BE49-F238E27FC236}">
                  <a16:creationId xmlns:a16="http://schemas.microsoft.com/office/drawing/2014/main" id="{E595AD4A-E77E-ED45-AEB6-77D774E20F8A}"/>
                </a:ext>
              </a:extLst>
            </p:cNvPr>
            <p:cNvSpPr txBox="1"/>
            <p:nvPr/>
          </p:nvSpPr>
          <p:spPr>
            <a:xfrm>
              <a:off x="10937027" y="2372005"/>
              <a:ext cx="854310" cy="51495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8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Ongelma-</a:t>
              </a:r>
            </a:p>
            <a:p>
              <a:pPr marR="0" lvl="0" algn="l" defTabSz="914400" rtl="0" eaLnBrk="1" fontAlgn="auto" latinLnBrk="0" hangingPunct="1">
                <a:lnSpc>
                  <a:spcPct val="150000"/>
                </a:lnSpc>
                <a:spcBef>
                  <a:spcPts val="0"/>
                </a:spcBef>
                <a:spcAft>
                  <a:spcPts val="0"/>
                </a:spcAft>
                <a:buClrTx/>
                <a:buSzTx/>
                <a:tabLst/>
                <a:defRPr/>
              </a:pPr>
              <a:r>
                <a:rPr lang="fi-FI" sz="8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sektorit</a:t>
              </a:r>
            </a:p>
          </p:txBody>
        </p:sp>
      </p:grpSp>
    </p:spTree>
    <p:extLst>
      <p:ext uri="{BB962C8B-B14F-4D97-AF65-F5344CB8AC3E}">
        <p14:creationId xmlns:p14="http://schemas.microsoft.com/office/powerpoint/2010/main" val="407219585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1"/>
            </p:custDataLst>
            <p:extLst>
              <p:ext uri="{D42A27DB-BD31-4B8C-83A1-F6EECF244321}">
                <p14:modId xmlns:p14="http://schemas.microsoft.com/office/powerpoint/2010/main" val="7058470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3" imgW="129" imgH="129" progId="TCLayout.ActiveDocument.1">
                  <p:embed/>
                </p:oleObj>
              </mc:Choice>
              <mc:Fallback>
                <p:oleObj name="think-cell Slide" r:id="rId63"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64"/>
                      <a:stretch>
                        <a:fillRect/>
                      </a:stretch>
                    </p:blipFill>
                    <p:spPr>
                      <a:xfrm>
                        <a:off x="1588" y="1588"/>
                        <a:ext cx="1588" cy="1588"/>
                      </a:xfrm>
                      <a:prstGeom prst="rect">
                        <a:avLst/>
                      </a:prstGeom>
                    </p:spPr>
                  </p:pic>
                </p:oleObj>
              </mc:Fallback>
            </mc:AlternateContent>
          </a:graphicData>
        </a:graphic>
      </p:graphicFrame>
      <p:sp>
        <p:nvSpPr>
          <p:cNvPr id="12" name="TextBox 11">
            <a:extLst>
              <a:ext uri="{FF2B5EF4-FFF2-40B4-BE49-F238E27FC236}">
                <a16:creationId xmlns:a16="http://schemas.microsoft.com/office/drawing/2014/main" id="{128132EF-96FC-401A-B678-A0DF3C9555FA}"/>
              </a:ext>
            </a:extLst>
          </p:cNvPr>
          <p:cNvSpPr txBox="1"/>
          <p:nvPr/>
        </p:nvSpPr>
        <p:spPr>
          <a:xfrm>
            <a:off x="333772" y="402402"/>
            <a:ext cx="11017224"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ALas 1.3 HINKU-laskenta: Heinolan energiankulutuksen vuositason muutokset aikavälillä v.2017-2020</a:t>
            </a:r>
          </a:p>
        </p:txBody>
      </p:sp>
      <p:grpSp>
        <p:nvGrpSpPr>
          <p:cNvPr id="20" name="Group 19">
            <a:extLst>
              <a:ext uri="{FF2B5EF4-FFF2-40B4-BE49-F238E27FC236}">
                <a16:creationId xmlns:a16="http://schemas.microsoft.com/office/drawing/2014/main" id="{CCA6601B-851F-4A88-BB6D-E2AE09E39591}"/>
              </a:ext>
            </a:extLst>
          </p:cNvPr>
          <p:cNvGrpSpPr/>
          <p:nvPr/>
        </p:nvGrpSpPr>
        <p:grpSpPr>
          <a:xfrm>
            <a:off x="405780" y="6248377"/>
            <a:ext cx="320522" cy="414442"/>
            <a:chOff x="8457418" y="107577"/>
            <a:chExt cx="320522" cy="414442"/>
          </a:xfrm>
        </p:grpSpPr>
        <p:sp>
          <p:nvSpPr>
            <p:cNvPr id="21" name="Rectangle: Rounded Corners 20">
              <a:extLst>
                <a:ext uri="{FF2B5EF4-FFF2-40B4-BE49-F238E27FC236}">
                  <a16:creationId xmlns:a16="http://schemas.microsoft.com/office/drawing/2014/main" id="{8778A846-9066-4062-9B33-3CBD01F57D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65" action="ppaction://hlinksldjump"/>
              <a:extLst>
                <a:ext uri="{FF2B5EF4-FFF2-40B4-BE49-F238E27FC236}">
                  <a16:creationId xmlns:a16="http://schemas.microsoft.com/office/drawing/2014/main" id="{53D0604C-4DC0-4210-A965-E80C3A1F4D27}"/>
                </a:ext>
              </a:extLst>
            </p:cNvPr>
            <p:cNvPicPr>
              <a:picLocks noChangeAspect="1"/>
            </p:cNvPicPr>
            <p:nvPr/>
          </p:nvPicPr>
          <p:blipFill>
            <a:blip r:embed="rId66" cstate="print">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8463521" y="152400"/>
              <a:ext cx="314419" cy="313241"/>
            </a:xfrm>
            <a:prstGeom prst="rect">
              <a:avLst/>
            </a:prstGeom>
          </p:spPr>
        </p:pic>
      </p:grpSp>
      <p:graphicFrame>
        <p:nvGraphicFramePr>
          <p:cNvPr id="68" name="Chart 67">
            <a:extLst>
              <a:ext uri="{FF2B5EF4-FFF2-40B4-BE49-F238E27FC236}">
                <a16:creationId xmlns:a16="http://schemas.microsoft.com/office/drawing/2014/main" id="{6AAC535D-070B-481B-9A31-DBF599D5CCC1}"/>
              </a:ext>
            </a:extLst>
          </p:cNvPr>
          <p:cNvGraphicFramePr/>
          <p:nvPr>
            <p:custDataLst>
              <p:tags r:id="rId2"/>
            </p:custDataLst>
            <p:extLst>
              <p:ext uri="{D42A27DB-BD31-4B8C-83A1-F6EECF244321}">
                <p14:modId xmlns:p14="http://schemas.microsoft.com/office/powerpoint/2010/main" val="372076655"/>
              </p:ext>
            </p:extLst>
          </p:nvPr>
        </p:nvGraphicFramePr>
        <p:xfrm>
          <a:off x="1117600" y="1738313"/>
          <a:ext cx="4456113" cy="3911600"/>
        </p:xfrm>
        <a:graphic>
          <a:graphicData uri="http://schemas.openxmlformats.org/drawingml/2006/chart">
            <c:chart xmlns:c="http://schemas.openxmlformats.org/drawingml/2006/chart" xmlns:r="http://schemas.openxmlformats.org/officeDocument/2006/relationships" r:id="rId68"/>
          </a:graphicData>
        </a:graphic>
      </p:graphicFrame>
      <p:sp>
        <p:nvSpPr>
          <p:cNvPr id="246" name="Text Placeholder 2">
            <a:extLst>
              <a:ext uri="{FF2B5EF4-FFF2-40B4-BE49-F238E27FC236}">
                <a16:creationId xmlns:a16="http://schemas.microsoft.com/office/drawing/2014/main" id="{E43112FF-D358-5FF7-015B-1BB79E432DC7}"/>
              </a:ext>
            </a:extLst>
          </p:cNvPr>
          <p:cNvSpPr>
            <a:spLocks noGrp="1"/>
          </p:cNvSpPr>
          <p:nvPr>
            <p:custDataLst>
              <p:tags r:id="rId3"/>
            </p:custDataLst>
          </p:nvPr>
        </p:nvSpPr>
        <p:spPr bwMode="gray">
          <a:xfrm>
            <a:off x="600075" y="1703388"/>
            <a:ext cx="37147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5E7353E6-D94E-4DBF-A26D-AB5DEFC8B536}" type="datetime'''9''''''''''''''''''''''0''''''0'''''''''''''''''">
              <a:rPr lang="fi-FI" altLang="en-US" sz="1800" smtClean="0">
                <a:solidFill>
                  <a:srgbClr val="000000"/>
                </a:solidFill>
                <a:effectLst/>
                <a:latin typeface="Rockwell" panose="02060603020205020403" pitchFamily="18" charset="0"/>
              </a:rPr>
              <a:pPr marL="0" indent="0" algn="r">
                <a:spcBef>
                  <a:spcPct val="0"/>
                </a:spcBef>
                <a:spcAft>
                  <a:spcPct val="0"/>
                </a:spcAft>
                <a:buNone/>
              </a:pPr>
              <a:t>900</a:t>
            </a:fld>
            <a:endParaRPr lang="fi-FI" sz="1800" dirty="0">
              <a:solidFill>
                <a:srgbClr val="000000"/>
              </a:solidFill>
              <a:latin typeface="Rockwell" panose="02060603020205020403" pitchFamily="18" charset="0"/>
            </a:endParaRPr>
          </a:p>
        </p:txBody>
      </p:sp>
      <p:sp>
        <p:nvSpPr>
          <p:cNvPr id="244" name="Text Placeholder 2">
            <a:extLst>
              <a:ext uri="{FF2B5EF4-FFF2-40B4-BE49-F238E27FC236}">
                <a16:creationId xmlns:a16="http://schemas.microsoft.com/office/drawing/2014/main" id="{27DA6A9D-5AC7-BC81-37F9-354DFB52775E}"/>
              </a:ext>
            </a:extLst>
          </p:cNvPr>
          <p:cNvSpPr>
            <a:spLocks noGrp="1"/>
          </p:cNvSpPr>
          <p:nvPr>
            <p:custDataLst>
              <p:tags r:id="rId4"/>
            </p:custDataLst>
          </p:nvPr>
        </p:nvSpPr>
        <p:spPr bwMode="gray">
          <a:xfrm>
            <a:off x="600075" y="3368675"/>
            <a:ext cx="37147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FD490E2F-5539-4C54-AB11-1EFF0CB45CAC}" type="datetime'5''''''''''''''''''''''''''''''''''''''''''0''''0'''''''''''''">
              <a:rPr lang="fi-FI" altLang="en-US" sz="1800" smtClean="0">
                <a:solidFill>
                  <a:srgbClr val="000000"/>
                </a:solidFill>
                <a:effectLst/>
                <a:latin typeface="Rockwell" panose="02060603020205020403" pitchFamily="18" charset="0"/>
              </a:rPr>
              <a:pPr marL="0" indent="0" algn="r">
                <a:spcBef>
                  <a:spcPct val="0"/>
                </a:spcBef>
                <a:spcAft>
                  <a:spcPct val="0"/>
                </a:spcAft>
                <a:buNone/>
              </a:pPr>
              <a:t>500</a:t>
            </a:fld>
            <a:endParaRPr lang="fi-FI" sz="1800" dirty="0">
              <a:solidFill>
                <a:srgbClr val="000000"/>
              </a:solidFill>
              <a:latin typeface="Rockwell" panose="02060603020205020403" pitchFamily="18" charset="0"/>
            </a:endParaRPr>
          </a:p>
        </p:txBody>
      </p:sp>
      <p:sp>
        <p:nvSpPr>
          <p:cNvPr id="242" name="Text Placeholder 2">
            <a:extLst>
              <a:ext uri="{FF2B5EF4-FFF2-40B4-BE49-F238E27FC236}">
                <a16:creationId xmlns:a16="http://schemas.microsoft.com/office/drawing/2014/main" id="{E7A9CD60-7AE9-4070-94BF-C3B34ED501EC}"/>
              </a:ext>
            </a:extLst>
          </p:cNvPr>
          <p:cNvSpPr>
            <a:spLocks noGrp="1"/>
          </p:cNvSpPr>
          <p:nvPr>
            <p:custDataLst>
              <p:tags r:id="rId5"/>
            </p:custDataLst>
          </p:nvPr>
        </p:nvSpPr>
        <p:spPr bwMode="gray">
          <a:xfrm>
            <a:off x="600075" y="5032375"/>
            <a:ext cx="37147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17FEAC44-1756-42E7-B7A5-1AD9B5D7194A}" type="datetime'''''''''''''''''''''''1''0''''''0'''''''''">
              <a:rPr lang="fi-FI" altLang="en-US" sz="1800" smtClean="0">
                <a:solidFill>
                  <a:srgbClr val="000000"/>
                </a:solidFill>
                <a:effectLst/>
                <a:latin typeface="Rockwell" panose="02060603020205020403" pitchFamily="18" charset="0"/>
              </a:rPr>
              <a:pPr marL="0" indent="0" algn="r">
                <a:spcBef>
                  <a:spcPct val="0"/>
                </a:spcBef>
                <a:spcAft>
                  <a:spcPct val="0"/>
                </a:spcAft>
                <a:buNone/>
              </a:pPr>
              <a:t>100</a:t>
            </a:fld>
            <a:endParaRPr lang="fi-FI" sz="1800" dirty="0">
              <a:solidFill>
                <a:srgbClr val="000000"/>
              </a:solidFill>
              <a:latin typeface="Rockwell" panose="02060603020205020403" pitchFamily="18" charset="0"/>
            </a:endParaRPr>
          </a:p>
        </p:txBody>
      </p:sp>
      <p:sp>
        <p:nvSpPr>
          <p:cNvPr id="243" name="Text Placeholder 2">
            <a:extLst>
              <a:ext uri="{FF2B5EF4-FFF2-40B4-BE49-F238E27FC236}">
                <a16:creationId xmlns:a16="http://schemas.microsoft.com/office/drawing/2014/main" id="{D2E79EA4-0ACD-393C-B887-8C5E9C336F68}"/>
              </a:ext>
            </a:extLst>
          </p:cNvPr>
          <p:cNvSpPr>
            <a:spLocks noGrp="1"/>
          </p:cNvSpPr>
          <p:nvPr>
            <p:custDataLst>
              <p:tags r:id="rId6"/>
            </p:custDataLst>
          </p:nvPr>
        </p:nvSpPr>
        <p:spPr bwMode="gray">
          <a:xfrm>
            <a:off x="600075" y="4200525"/>
            <a:ext cx="37147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F0BC730-5CD0-4F7B-93B7-DCFFE2914227}" type="datetime'3''''''''''''''''''''''''''''''''''''''''''0''''0'''''''''''''">
              <a:rPr lang="fi-FI" altLang="en-US" sz="1800" smtClean="0">
                <a:solidFill>
                  <a:srgbClr val="000000"/>
                </a:solidFill>
                <a:effectLst/>
                <a:latin typeface="Rockwell" panose="02060603020205020403" pitchFamily="18" charset="0"/>
              </a:rPr>
              <a:pPr marL="0" indent="0" algn="r">
                <a:spcBef>
                  <a:spcPct val="0"/>
                </a:spcBef>
                <a:spcAft>
                  <a:spcPct val="0"/>
                </a:spcAft>
                <a:buNone/>
              </a:pPr>
              <a:t>300</a:t>
            </a:fld>
            <a:endParaRPr lang="fi-FI" sz="1800" dirty="0">
              <a:solidFill>
                <a:srgbClr val="000000"/>
              </a:solidFill>
              <a:latin typeface="Rockwell" panose="02060603020205020403" pitchFamily="18" charset="0"/>
            </a:endParaRPr>
          </a:p>
        </p:txBody>
      </p:sp>
      <p:sp>
        <p:nvSpPr>
          <p:cNvPr id="245" name="Text Placeholder 2">
            <a:extLst>
              <a:ext uri="{FF2B5EF4-FFF2-40B4-BE49-F238E27FC236}">
                <a16:creationId xmlns:a16="http://schemas.microsoft.com/office/drawing/2014/main" id="{53769C8E-87CC-34C3-6F3F-EBA761809C2A}"/>
              </a:ext>
            </a:extLst>
          </p:cNvPr>
          <p:cNvSpPr>
            <a:spLocks noGrp="1"/>
          </p:cNvSpPr>
          <p:nvPr>
            <p:custDataLst>
              <p:tags r:id="rId7"/>
            </p:custDataLst>
          </p:nvPr>
        </p:nvSpPr>
        <p:spPr bwMode="gray">
          <a:xfrm>
            <a:off x="600075" y="2535238"/>
            <a:ext cx="37147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4EBB3DBD-2427-45F8-B90D-59F7249EA3AB}" type="datetime'''''''7''''''''''''''''''''0''''''''''''''''''''''''''0'''">
              <a:rPr lang="fi-FI" altLang="en-US" sz="1800" smtClean="0">
                <a:solidFill>
                  <a:srgbClr val="000000"/>
                </a:solidFill>
                <a:effectLst/>
                <a:latin typeface="Rockwell" panose="02060603020205020403" pitchFamily="18" charset="0"/>
              </a:rPr>
              <a:pPr marL="0" indent="0" algn="r">
                <a:spcBef>
                  <a:spcPct val="0"/>
                </a:spcBef>
                <a:spcAft>
                  <a:spcPct val="0"/>
                </a:spcAft>
                <a:buNone/>
              </a:pPr>
              <a:t>700</a:t>
            </a:fld>
            <a:endParaRPr lang="fi-FI" sz="1800" dirty="0">
              <a:solidFill>
                <a:srgbClr val="000000"/>
              </a:solidFill>
              <a:latin typeface="Rockwell" panose="02060603020205020403" pitchFamily="18" charset="0"/>
            </a:endParaRPr>
          </a:p>
        </p:txBody>
      </p:sp>
      <p:cxnSp>
        <p:nvCxnSpPr>
          <p:cNvPr id="382" name="Straight Connector 381">
            <a:extLst>
              <a:ext uri="{FF2B5EF4-FFF2-40B4-BE49-F238E27FC236}">
                <a16:creationId xmlns:a16="http://schemas.microsoft.com/office/drawing/2014/main" id="{97089534-433C-72B5-B063-BF7395C395CB}"/>
              </a:ext>
            </a:extLst>
          </p:cNvPr>
          <p:cNvCxnSpPr>
            <a:cxnSpLocks/>
          </p:cNvCxnSpPr>
          <p:nvPr>
            <p:custDataLst>
              <p:tags r:id="rId8"/>
            </p:custDataLst>
          </p:nvPr>
        </p:nvCxnSpPr>
        <p:spPr bwMode="auto">
          <a:xfrm flipH="1">
            <a:off x="3303588" y="2536825"/>
            <a:ext cx="28098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4" name="Straight Connector 383">
            <a:extLst>
              <a:ext uri="{FF2B5EF4-FFF2-40B4-BE49-F238E27FC236}">
                <a16:creationId xmlns:a16="http://schemas.microsoft.com/office/drawing/2014/main" id="{D4BBE654-9DF4-A1C4-4B40-5AACB373B687}"/>
              </a:ext>
            </a:extLst>
          </p:cNvPr>
          <p:cNvCxnSpPr/>
          <p:nvPr>
            <p:custDataLst>
              <p:tags r:id="rId9"/>
            </p:custDataLst>
          </p:nvPr>
        </p:nvCxnSpPr>
        <p:spPr bwMode="auto">
          <a:xfrm>
            <a:off x="3346450" y="2386012"/>
            <a:ext cx="0" cy="1539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53" name="Straight Connector 352">
            <a:extLst>
              <a:ext uri="{FF2B5EF4-FFF2-40B4-BE49-F238E27FC236}">
                <a16:creationId xmlns:a16="http://schemas.microsoft.com/office/drawing/2014/main" id="{5BECA5C5-ACE1-4413-A4E4-7FFCAB1F23F9}"/>
              </a:ext>
            </a:extLst>
          </p:cNvPr>
          <p:cNvCxnSpPr/>
          <p:nvPr>
            <p:custDataLst>
              <p:tags r:id="rId10"/>
            </p:custDataLst>
          </p:nvPr>
        </p:nvCxnSpPr>
        <p:spPr bwMode="auto">
          <a:xfrm>
            <a:off x="2036763" y="2211388"/>
            <a:ext cx="27940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7" name="Straight Connector 356">
            <a:extLst>
              <a:ext uri="{FF2B5EF4-FFF2-40B4-BE49-F238E27FC236}">
                <a16:creationId xmlns:a16="http://schemas.microsoft.com/office/drawing/2014/main" id="{FC594F7E-BDF5-497E-C552-2B54913A11C7}"/>
              </a:ext>
            </a:extLst>
          </p:cNvPr>
          <p:cNvCxnSpPr>
            <a:cxnSpLocks/>
          </p:cNvCxnSpPr>
          <p:nvPr>
            <p:custDataLst>
              <p:tags r:id="rId11"/>
            </p:custDataLst>
          </p:nvPr>
        </p:nvCxnSpPr>
        <p:spPr bwMode="auto">
          <a:xfrm flipH="1">
            <a:off x="2230438" y="2389188"/>
            <a:ext cx="28098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9" name="Straight Connector 358">
            <a:extLst>
              <a:ext uri="{FF2B5EF4-FFF2-40B4-BE49-F238E27FC236}">
                <a16:creationId xmlns:a16="http://schemas.microsoft.com/office/drawing/2014/main" id="{C13AFCF9-0F11-2A71-FE8F-83B45F6B0BC0}"/>
              </a:ext>
            </a:extLst>
          </p:cNvPr>
          <p:cNvCxnSpPr/>
          <p:nvPr>
            <p:custDataLst>
              <p:tags r:id="rId12"/>
            </p:custDataLst>
          </p:nvPr>
        </p:nvCxnSpPr>
        <p:spPr bwMode="auto">
          <a:xfrm>
            <a:off x="2273300" y="2208213"/>
            <a:ext cx="0" cy="1841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78" name="Straight Connector 377">
            <a:extLst>
              <a:ext uri="{FF2B5EF4-FFF2-40B4-BE49-F238E27FC236}">
                <a16:creationId xmlns:a16="http://schemas.microsoft.com/office/drawing/2014/main" id="{72F37282-036A-FA05-4746-88D76BE5E1E8}"/>
              </a:ext>
            </a:extLst>
          </p:cNvPr>
          <p:cNvCxnSpPr/>
          <p:nvPr>
            <p:custDataLst>
              <p:tags r:id="rId13"/>
            </p:custDataLst>
          </p:nvPr>
        </p:nvCxnSpPr>
        <p:spPr bwMode="auto">
          <a:xfrm>
            <a:off x="3109913" y="2389188"/>
            <a:ext cx="27940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34371253-BE21-7E22-C60F-94C7ADDCB7CA}"/>
              </a:ext>
            </a:extLst>
          </p:cNvPr>
          <p:cNvCxnSpPr/>
          <p:nvPr>
            <p:custDataLst>
              <p:tags r:id="rId14"/>
            </p:custDataLst>
          </p:nvPr>
        </p:nvCxnSpPr>
        <p:spPr bwMode="auto">
          <a:xfrm>
            <a:off x="1736725" y="1873250"/>
            <a:ext cx="3255963"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6CFAD860-440C-9F73-BDAF-5B92B746D65E}"/>
              </a:ext>
            </a:extLst>
          </p:cNvPr>
          <p:cNvCxnSpPr>
            <a:cxnSpLocks/>
          </p:cNvCxnSpPr>
          <p:nvPr>
            <p:custDataLst>
              <p:tags r:id="rId15"/>
            </p:custDataLst>
          </p:nvPr>
        </p:nvCxnSpPr>
        <p:spPr bwMode="auto">
          <a:xfrm>
            <a:off x="4992688" y="1873250"/>
            <a:ext cx="0" cy="534988"/>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584202F6-57EC-49CD-6E17-E7EEF99930AC}"/>
              </a:ext>
            </a:extLst>
          </p:cNvPr>
          <p:cNvCxnSpPr>
            <a:cxnSpLocks/>
          </p:cNvCxnSpPr>
          <p:nvPr>
            <p:custDataLst>
              <p:tags r:id="rId16"/>
            </p:custDataLst>
          </p:nvPr>
        </p:nvCxnSpPr>
        <p:spPr bwMode="auto">
          <a:xfrm flipV="1">
            <a:off x="1736725" y="1873250"/>
            <a:ext cx="0" cy="8255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1" name="Straight Connector 470">
            <a:extLst>
              <a:ext uri="{FF2B5EF4-FFF2-40B4-BE49-F238E27FC236}">
                <a16:creationId xmlns:a16="http://schemas.microsoft.com/office/drawing/2014/main" id="{0E098474-A053-E093-686B-F843F1C5387D}"/>
              </a:ext>
            </a:extLst>
          </p:cNvPr>
          <p:cNvCxnSpPr>
            <a:cxnSpLocks/>
          </p:cNvCxnSpPr>
          <p:nvPr>
            <p:custDataLst>
              <p:tags r:id="rId17"/>
            </p:custDataLst>
          </p:nvPr>
        </p:nvCxnSpPr>
        <p:spPr bwMode="auto">
          <a:xfrm flipH="1">
            <a:off x="3881438" y="2128838"/>
            <a:ext cx="1035050"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FC7B52DF-0152-ADCB-02A9-73020ED547E7}"/>
              </a:ext>
            </a:extLst>
          </p:cNvPr>
          <p:cNvCxnSpPr>
            <a:cxnSpLocks/>
          </p:cNvCxnSpPr>
          <p:nvPr>
            <p:custDataLst>
              <p:tags r:id="rId18"/>
            </p:custDataLst>
          </p:nvPr>
        </p:nvCxnSpPr>
        <p:spPr bwMode="auto">
          <a:xfrm flipV="1">
            <a:off x="4916488" y="2128838"/>
            <a:ext cx="0" cy="279400"/>
          </a:xfrm>
          <a:prstGeom prst="line">
            <a:avLst/>
          </a:prstGeom>
          <a:ln w="12700" cap="flat" cmpd="sng" algn="ctr">
            <a:solidFill>
              <a:schemeClr val="tx1"/>
            </a:solidFill>
            <a:prstDash val="solid"/>
            <a:miter lim="800000"/>
            <a:headEnd type="triangl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2" name="Straight Connector 471">
            <a:extLst>
              <a:ext uri="{FF2B5EF4-FFF2-40B4-BE49-F238E27FC236}">
                <a16:creationId xmlns:a16="http://schemas.microsoft.com/office/drawing/2014/main" id="{6CDBF553-CB7A-8482-29DA-BB2AF92AEC69}"/>
              </a:ext>
            </a:extLst>
          </p:cNvPr>
          <p:cNvCxnSpPr/>
          <p:nvPr>
            <p:custDataLst>
              <p:tags r:id="rId19"/>
            </p:custDataLst>
          </p:nvPr>
        </p:nvCxnSpPr>
        <p:spPr bwMode="auto">
          <a:xfrm>
            <a:off x="3881438" y="2128838"/>
            <a:ext cx="0" cy="152400"/>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21" name="Text Placeholder 2">
            <a:extLst>
              <a:ext uri="{FF2B5EF4-FFF2-40B4-BE49-F238E27FC236}">
                <a16:creationId xmlns:a16="http://schemas.microsoft.com/office/drawing/2014/main" id="{F98A580D-E1B4-D836-C75A-5A4D98B454C8}"/>
              </a:ext>
            </a:extLst>
          </p:cNvPr>
          <p:cNvSpPr>
            <a:spLocks noGrp="1"/>
          </p:cNvSpPr>
          <p:nvPr>
            <p:custDataLst>
              <p:tags r:id="rId20"/>
            </p:custDataLst>
          </p:nvPr>
        </p:nvSpPr>
        <p:spPr bwMode="auto">
          <a:xfrm>
            <a:off x="2606675"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CCB5C8B-73AE-4E0E-B8B3-E66A37A3226B}" type="datetime'''''''''''2''''''''''''''0''''''''1''''''''8'''''">
              <a:rPr lang="fi-FI" altLang="en-US" sz="14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2018</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20" name="Text Placeholder 2">
            <a:extLst>
              <a:ext uri="{FF2B5EF4-FFF2-40B4-BE49-F238E27FC236}">
                <a16:creationId xmlns:a16="http://schemas.microsoft.com/office/drawing/2014/main" id="{E63582BF-1C71-2E96-3407-35D33CF3C888}"/>
              </a:ext>
            </a:extLst>
          </p:cNvPr>
          <p:cNvSpPr>
            <a:spLocks noGrp="1"/>
          </p:cNvSpPr>
          <p:nvPr>
            <p:custDataLst>
              <p:tags r:id="rId21"/>
            </p:custDataLst>
          </p:nvPr>
        </p:nvSpPr>
        <p:spPr bwMode="auto">
          <a:xfrm>
            <a:off x="1533525"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B8657D9-1C34-421B-84EB-D1D3AEC7BAE1}" type="datetime'''''''''''''''2''''''''''''''''''''''0''1''''''''''7'''">
              <a:rPr lang="fi-FI" altLang="en-US" sz="14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2017</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22" name="Text Placeholder 2">
            <a:extLst>
              <a:ext uri="{FF2B5EF4-FFF2-40B4-BE49-F238E27FC236}">
                <a16:creationId xmlns:a16="http://schemas.microsoft.com/office/drawing/2014/main" id="{D5D2C460-9BE7-40F5-BBFA-72DDB3FA541E}"/>
              </a:ext>
            </a:extLst>
          </p:cNvPr>
          <p:cNvSpPr>
            <a:spLocks noGrp="1"/>
          </p:cNvSpPr>
          <p:nvPr>
            <p:custDataLst>
              <p:tags r:id="rId22"/>
            </p:custDataLst>
          </p:nvPr>
        </p:nvSpPr>
        <p:spPr bwMode="auto">
          <a:xfrm>
            <a:off x="3678238"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0DADBB2-3F2A-40F8-92EA-B1A77754113A}" type="datetime'''''''''2''0''''''''''''''''''''''''''''1''''''''''''9'''''">
              <a:rPr lang="fi-FI" altLang="en-US" sz="14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2019</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123" name="Text Placeholder 2">
            <a:extLst>
              <a:ext uri="{FF2B5EF4-FFF2-40B4-BE49-F238E27FC236}">
                <a16:creationId xmlns:a16="http://schemas.microsoft.com/office/drawing/2014/main" id="{88E83CBE-599B-D4A6-0A48-ED614AD5F270}"/>
              </a:ext>
            </a:extLst>
          </p:cNvPr>
          <p:cNvSpPr>
            <a:spLocks noGrp="1"/>
          </p:cNvSpPr>
          <p:nvPr>
            <p:custDataLst>
              <p:tags r:id="rId23"/>
            </p:custDataLst>
          </p:nvPr>
        </p:nvSpPr>
        <p:spPr bwMode="auto">
          <a:xfrm>
            <a:off x="4751388"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64215EB-1A39-41C6-ABDC-6E5A54C67C3A}" type="datetime'''''''''2''''0''''2''''''''''''''0'">
              <a:rPr lang="fi-FI" altLang="en-US" sz="14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2020</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401" name="Text Placeholder 2">
            <a:extLst>
              <a:ext uri="{FF2B5EF4-FFF2-40B4-BE49-F238E27FC236}">
                <a16:creationId xmlns:a16="http://schemas.microsoft.com/office/drawing/2014/main" id="{02A5559B-A215-42C3-7763-3BA7CE34C29B}"/>
              </a:ext>
            </a:extLst>
          </p:cNvPr>
          <p:cNvSpPr>
            <a:spLocks noGrp="1"/>
          </p:cNvSpPr>
          <p:nvPr>
            <p:custDataLst>
              <p:tags r:id="rId24"/>
            </p:custDataLst>
          </p:nvPr>
        </p:nvSpPr>
        <p:spPr bwMode="auto">
          <a:xfrm>
            <a:off x="2992438" y="2106613"/>
            <a:ext cx="708025" cy="234950"/>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CBF2573-D374-47C0-AA6B-0F891A08B598}" type="datetime'''-''''''''''4'''''''',6''''''''4''''''''''''''''%'">
              <a:rPr lang="fi-FI" altLang="en-US" sz="1200" b="1" smtClean="0">
                <a:solidFill>
                  <a:schemeClr val="tx2"/>
                </a:solidFill>
                <a:effectLst/>
                <a:latin typeface="Rockwell" panose="02060603020205020403" pitchFamily="18" charset="0"/>
              </a:rPr>
              <a:pPr marL="0" indent="0" algn="ctr">
                <a:spcBef>
                  <a:spcPct val="0"/>
                </a:spcBef>
                <a:spcAft>
                  <a:spcPct val="0"/>
                </a:spcAft>
                <a:buNone/>
              </a:pPr>
              <a:t>-4,64%</a:t>
            </a:fld>
            <a:endParaRPr lang="fi-FI" sz="1400" b="1" dirty="0">
              <a:solidFill>
                <a:schemeClr val="tx2"/>
              </a:solidFill>
              <a:latin typeface="Rockwell" panose="02060603020205020403" pitchFamily="18" charset="0"/>
            </a:endParaRPr>
          </a:p>
        </p:txBody>
      </p:sp>
      <p:sp>
        <p:nvSpPr>
          <p:cNvPr id="371" name="Text Placeholder 2">
            <a:extLst>
              <a:ext uri="{FF2B5EF4-FFF2-40B4-BE49-F238E27FC236}">
                <a16:creationId xmlns:a16="http://schemas.microsoft.com/office/drawing/2014/main" id="{8C89B3F1-7D63-8723-AB4F-26C592F8CA7D}"/>
              </a:ext>
            </a:extLst>
          </p:cNvPr>
          <p:cNvSpPr>
            <a:spLocks noGrp="1"/>
          </p:cNvSpPr>
          <p:nvPr>
            <p:custDataLst>
              <p:tags r:id="rId25"/>
            </p:custDataLst>
          </p:nvPr>
        </p:nvSpPr>
        <p:spPr bwMode="auto">
          <a:xfrm>
            <a:off x="1947863" y="1949450"/>
            <a:ext cx="652463" cy="214313"/>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A49E055-24A7-42A8-9C66-0774B8A99CCF}" type="datetime'''''''''''-''''''5,''''''3''3''''''%'''''''">
              <a:rPr lang="fi-FI" altLang="en-US" sz="1100" b="1" smtClean="0">
                <a:solidFill>
                  <a:schemeClr val="tx2"/>
                </a:solidFill>
                <a:effectLst/>
                <a:latin typeface="Rockwell" panose="02060603020205020403" pitchFamily="18" charset="0"/>
              </a:rPr>
              <a:pPr marL="0" indent="0" algn="ctr">
                <a:spcBef>
                  <a:spcPct val="0"/>
                </a:spcBef>
                <a:spcAft>
                  <a:spcPct val="0"/>
                </a:spcAft>
                <a:buNone/>
              </a:pPr>
              <a:t>-5,33%</a:t>
            </a:fld>
            <a:endParaRPr lang="fi-FI" sz="1100" b="1" dirty="0">
              <a:solidFill>
                <a:schemeClr val="tx2"/>
              </a:solidFill>
              <a:latin typeface="Rockwell" panose="02060603020205020403" pitchFamily="18" charset="0"/>
            </a:endParaRPr>
          </a:p>
        </p:txBody>
      </p:sp>
      <p:sp>
        <p:nvSpPr>
          <p:cNvPr id="114" name="Text Placeholder 2">
            <a:extLst>
              <a:ext uri="{FF2B5EF4-FFF2-40B4-BE49-F238E27FC236}">
                <a16:creationId xmlns:a16="http://schemas.microsoft.com/office/drawing/2014/main" id="{2F206189-BBCC-A472-DC19-D34F68E30127}"/>
              </a:ext>
            </a:extLst>
          </p:cNvPr>
          <p:cNvSpPr>
            <a:spLocks noGrp="1"/>
          </p:cNvSpPr>
          <p:nvPr>
            <p:custDataLst>
              <p:tags r:id="rId26"/>
            </p:custDataLst>
          </p:nvPr>
        </p:nvSpPr>
        <p:spPr bwMode="auto">
          <a:xfrm>
            <a:off x="2811463" y="1717675"/>
            <a:ext cx="1104900" cy="311150"/>
          </a:xfrm>
          <a:prstGeom prst="ellipse">
            <a:avLst/>
          </a:prstGeom>
          <a:solidFill>
            <a:srgbClr val="1BFC20"/>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01F60D7-3BD5-4F74-BDC4-675DCBE01119}" type="datetime'''''''''-''1''3,''''''4''''''''8''''''''''''''''%'">
              <a:rPr lang="fi-FI" altLang="en-US" sz="1600" b="1" smtClean="0">
                <a:solidFill>
                  <a:srgbClr val="000000"/>
                </a:solidFill>
                <a:effectLst/>
                <a:latin typeface="Rockwell" panose="02060603020205020403" pitchFamily="18" charset="0"/>
              </a:rPr>
              <a:pPr/>
              <a:t>-13,48%</a:t>
            </a:fld>
            <a:endParaRPr lang="fi-FI" sz="1600" b="1" dirty="0">
              <a:solidFill>
                <a:srgbClr val="000000"/>
              </a:solidFill>
              <a:latin typeface="Rockwell" panose="02060603020205020403" pitchFamily="18" charset="0"/>
            </a:endParaRPr>
          </a:p>
        </p:txBody>
      </p:sp>
      <p:sp>
        <p:nvSpPr>
          <p:cNvPr id="456" name="Text Placeholder 2">
            <a:extLst>
              <a:ext uri="{FF2B5EF4-FFF2-40B4-BE49-F238E27FC236}">
                <a16:creationId xmlns:a16="http://schemas.microsoft.com/office/drawing/2014/main" id="{85543B29-7BC9-56DB-80EF-80DAB1FB0954}"/>
              </a:ext>
            </a:extLst>
          </p:cNvPr>
          <p:cNvSpPr>
            <a:spLocks noGrp="1"/>
          </p:cNvSpPr>
          <p:nvPr>
            <p:custDataLst>
              <p:tags r:id="rId27"/>
            </p:custDataLst>
          </p:nvPr>
        </p:nvSpPr>
        <p:spPr bwMode="auto">
          <a:xfrm>
            <a:off x="4083050" y="2011363"/>
            <a:ext cx="633413" cy="234950"/>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B094AC4-96F2-4C00-9507-C4B200A34732}" type="datetime'''''4'''''',''''17''''''''%'''''''''">
              <a:rPr lang="fi-FI" altLang="en-US" sz="1200" b="1" smtClean="0">
                <a:solidFill>
                  <a:schemeClr val="tx2"/>
                </a:solidFill>
                <a:effectLst/>
                <a:latin typeface="Rockwell" panose="02060603020205020403" pitchFamily="18" charset="0"/>
              </a:rPr>
              <a:pPr/>
              <a:t>4,17%</a:t>
            </a:fld>
            <a:endParaRPr lang="fi-FI" sz="1200" b="1" dirty="0">
              <a:solidFill>
                <a:schemeClr val="tx2"/>
              </a:solidFill>
              <a:latin typeface="Rockwell" panose="02060603020205020403" pitchFamily="18" charset="0"/>
            </a:endParaRPr>
          </a:p>
        </p:txBody>
      </p:sp>
      <p:sp>
        <p:nvSpPr>
          <p:cNvPr id="41" name="Rectangle 40">
            <a:extLst>
              <a:ext uri="{FF2B5EF4-FFF2-40B4-BE49-F238E27FC236}">
                <a16:creationId xmlns:a16="http://schemas.microsoft.com/office/drawing/2014/main" id="{B71AB327-4FC4-72C1-259D-0BE74BB7B616}"/>
              </a:ext>
            </a:extLst>
          </p:cNvPr>
          <p:cNvSpPr/>
          <p:nvPr>
            <p:custDataLst>
              <p:tags r:id="rId28"/>
            </p:custDataLst>
          </p:nvPr>
        </p:nvSpPr>
        <p:spPr bwMode="auto">
          <a:xfrm>
            <a:off x="1922463" y="6143625"/>
            <a:ext cx="285750" cy="214313"/>
          </a:xfrm>
          <a:prstGeom prst="rect">
            <a:avLst/>
          </a:prstGeom>
          <a:solidFill>
            <a:srgbClr val="EBFD0B"/>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49" name="Text Placeholder 2">
            <a:extLst>
              <a:ext uri="{FF2B5EF4-FFF2-40B4-BE49-F238E27FC236}">
                <a16:creationId xmlns:a16="http://schemas.microsoft.com/office/drawing/2014/main" id="{3C1E607E-AEB9-C09E-CF43-5993585EC851}"/>
              </a:ext>
            </a:extLst>
          </p:cNvPr>
          <p:cNvSpPr>
            <a:spLocks noGrp="1"/>
          </p:cNvSpPr>
          <p:nvPr>
            <p:custDataLst>
              <p:tags r:id="rId29"/>
            </p:custDataLst>
          </p:nvPr>
        </p:nvSpPr>
        <p:spPr bwMode="auto">
          <a:xfrm>
            <a:off x="2259013" y="6156325"/>
            <a:ext cx="2386013"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46411D9-ACE4-4251-9C16-7D3987AF98FE}" type="datetime'Ko''''ko''na''''i''''sku''l''''ut''u''s ''''(''''GW''''h)'''">
              <a:rPr lang="fi-FI" altLang="en-US" sz="1600" b="1" smtClean="0">
                <a:solidFill>
                  <a:srgbClr val="000000"/>
                </a:solidFill>
                <a:latin typeface="Rockwell" panose="02060603020205020403" pitchFamily="18" charset="0"/>
                <a:sym typeface="Rockwell" panose="02060603020205020403" pitchFamily="18" charset="0"/>
              </a:rPr>
              <a:pPr/>
              <a:t>Kokonaiskulutus (GWh)</a:t>
            </a:fld>
            <a:endParaRPr lang="fi-FI" sz="1600" b="1" dirty="0">
              <a:solidFill>
                <a:srgbClr val="000000"/>
              </a:solidFill>
              <a:latin typeface="Rockwell" panose="02060603020205020403" pitchFamily="18" charset="0"/>
              <a:sym typeface="Rockwell" panose="02060603020205020403" pitchFamily="18" charset="0"/>
            </a:endParaRPr>
          </a:p>
        </p:txBody>
      </p:sp>
      <p:graphicFrame>
        <p:nvGraphicFramePr>
          <p:cNvPr id="69" name="Chart 68">
            <a:extLst>
              <a:ext uri="{FF2B5EF4-FFF2-40B4-BE49-F238E27FC236}">
                <a16:creationId xmlns:a16="http://schemas.microsoft.com/office/drawing/2014/main" id="{5A90ADD4-4ED2-6903-72AE-08FA934CDAD5}"/>
              </a:ext>
            </a:extLst>
          </p:cNvPr>
          <p:cNvGraphicFramePr/>
          <p:nvPr>
            <p:custDataLst>
              <p:tags r:id="rId30"/>
            </p:custDataLst>
            <p:extLst>
              <p:ext uri="{D42A27DB-BD31-4B8C-83A1-F6EECF244321}">
                <p14:modId xmlns:p14="http://schemas.microsoft.com/office/powerpoint/2010/main" val="3847323907"/>
              </p:ext>
            </p:extLst>
          </p:nvPr>
        </p:nvGraphicFramePr>
        <p:xfrm>
          <a:off x="6759575" y="1738313"/>
          <a:ext cx="4457700" cy="3911600"/>
        </p:xfrm>
        <a:graphic>
          <a:graphicData uri="http://schemas.openxmlformats.org/drawingml/2006/chart">
            <c:chart xmlns:c="http://schemas.openxmlformats.org/drawingml/2006/chart" xmlns:r="http://schemas.openxmlformats.org/officeDocument/2006/relationships" r:id="rId69"/>
          </a:graphicData>
        </a:graphic>
      </p:graphicFrame>
      <p:sp>
        <p:nvSpPr>
          <p:cNvPr id="546" name="Text Placeholder 2">
            <a:extLst>
              <a:ext uri="{FF2B5EF4-FFF2-40B4-BE49-F238E27FC236}">
                <a16:creationId xmlns:a16="http://schemas.microsoft.com/office/drawing/2014/main" id="{3E5E962D-1E44-E070-4821-458D16E97436}"/>
              </a:ext>
            </a:extLst>
          </p:cNvPr>
          <p:cNvSpPr>
            <a:spLocks noGrp="1"/>
          </p:cNvSpPr>
          <p:nvPr>
            <p:custDataLst>
              <p:tags r:id="rId31"/>
            </p:custDataLst>
          </p:nvPr>
        </p:nvSpPr>
        <p:spPr bwMode="gray">
          <a:xfrm>
            <a:off x="6365875" y="2119313"/>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FD69A76B-6866-4702-A94F-830E27A18F6E}" type="datetime'4''0'''''''''''''''''''''''''">
              <a:rPr lang="fi-FI" altLang="en-US" sz="1800" smtClean="0">
                <a:solidFill>
                  <a:srgbClr val="000000"/>
                </a:solidFill>
                <a:effectLst/>
                <a:latin typeface="Rockwell" panose="02060603020205020403" pitchFamily="18" charset="0"/>
              </a:rPr>
              <a:pPr marL="0" indent="0" algn="r">
                <a:spcBef>
                  <a:spcPct val="0"/>
                </a:spcBef>
                <a:spcAft>
                  <a:spcPct val="0"/>
                </a:spcAft>
                <a:buNone/>
              </a:pPr>
              <a:t>40</a:t>
            </a:fld>
            <a:endParaRPr lang="fi-FI" sz="1800" dirty="0">
              <a:solidFill>
                <a:srgbClr val="000000"/>
              </a:solidFill>
              <a:latin typeface="Rockwell" panose="02060603020205020403" pitchFamily="18" charset="0"/>
            </a:endParaRPr>
          </a:p>
        </p:txBody>
      </p:sp>
      <p:sp>
        <p:nvSpPr>
          <p:cNvPr id="539" name="Text Placeholder 2">
            <a:extLst>
              <a:ext uri="{FF2B5EF4-FFF2-40B4-BE49-F238E27FC236}">
                <a16:creationId xmlns:a16="http://schemas.microsoft.com/office/drawing/2014/main" id="{98C5CBB8-1E2C-E86F-0F1E-4FF57B0A252B}"/>
              </a:ext>
            </a:extLst>
          </p:cNvPr>
          <p:cNvSpPr>
            <a:spLocks noGrp="1"/>
          </p:cNvSpPr>
          <p:nvPr>
            <p:custDataLst>
              <p:tags r:id="rId32"/>
            </p:custDataLst>
          </p:nvPr>
        </p:nvSpPr>
        <p:spPr bwMode="gray">
          <a:xfrm>
            <a:off x="6489700" y="5032375"/>
            <a:ext cx="123825"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D51068AA-FBA5-4C48-BA72-23236DCAA07F}" type="datetime'''''''''''''''''''''''''''''''5'''''''''">
              <a:rPr lang="fi-FI" altLang="en-US" sz="1800" smtClean="0">
                <a:solidFill>
                  <a:srgbClr val="000000"/>
                </a:solidFill>
                <a:effectLst/>
                <a:latin typeface="Rockwell" panose="02060603020205020403" pitchFamily="18" charset="0"/>
              </a:rPr>
              <a:pPr marL="0" indent="0" algn="r">
                <a:spcBef>
                  <a:spcPct val="0"/>
                </a:spcBef>
                <a:spcAft>
                  <a:spcPct val="0"/>
                </a:spcAft>
                <a:buNone/>
              </a:pPr>
              <a:t>5</a:t>
            </a:fld>
            <a:endParaRPr lang="fi-FI" sz="1800" dirty="0">
              <a:solidFill>
                <a:srgbClr val="000000"/>
              </a:solidFill>
              <a:latin typeface="Rockwell" panose="02060603020205020403" pitchFamily="18" charset="0"/>
            </a:endParaRPr>
          </a:p>
        </p:txBody>
      </p:sp>
      <p:sp>
        <p:nvSpPr>
          <p:cNvPr id="545" name="Text Placeholder 2">
            <a:extLst>
              <a:ext uri="{FF2B5EF4-FFF2-40B4-BE49-F238E27FC236}">
                <a16:creationId xmlns:a16="http://schemas.microsoft.com/office/drawing/2014/main" id="{17B2AE0A-8302-ABE3-05E2-213401E3AE04}"/>
              </a:ext>
            </a:extLst>
          </p:cNvPr>
          <p:cNvSpPr>
            <a:spLocks noGrp="1"/>
          </p:cNvSpPr>
          <p:nvPr>
            <p:custDataLst>
              <p:tags r:id="rId33"/>
            </p:custDataLst>
          </p:nvPr>
        </p:nvSpPr>
        <p:spPr bwMode="gray">
          <a:xfrm>
            <a:off x="6365875" y="2535238"/>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A6C39B53-6E37-4900-9CFB-B8EDC1934ECD}" type="datetime'''''''''''''''''''''''''''''''''''''''''3''''5'''''''''''''">
              <a:rPr lang="fi-FI" altLang="en-US" sz="1800" smtClean="0">
                <a:solidFill>
                  <a:srgbClr val="000000"/>
                </a:solidFill>
                <a:effectLst/>
                <a:latin typeface="Rockwell" panose="02060603020205020403" pitchFamily="18" charset="0"/>
              </a:rPr>
              <a:pPr marL="0" indent="0" algn="r">
                <a:spcBef>
                  <a:spcPct val="0"/>
                </a:spcBef>
                <a:spcAft>
                  <a:spcPct val="0"/>
                </a:spcAft>
                <a:buNone/>
              </a:pPr>
              <a:t>35</a:t>
            </a:fld>
            <a:endParaRPr lang="fi-FI" sz="1800" dirty="0">
              <a:solidFill>
                <a:srgbClr val="000000"/>
              </a:solidFill>
              <a:latin typeface="Rockwell" panose="02060603020205020403" pitchFamily="18" charset="0"/>
            </a:endParaRPr>
          </a:p>
        </p:txBody>
      </p:sp>
      <p:sp>
        <p:nvSpPr>
          <p:cNvPr id="543" name="Text Placeholder 2">
            <a:extLst>
              <a:ext uri="{FF2B5EF4-FFF2-40B4-BE49-F238E27FC236}">
                <a16:creationId xmlns:a16="http://schemas.microsoft.com/office/drawing/2014/main" id="{EA466112-EDA8-BCD9-02A4-F47E58E17A20}"/>
              </a:ext>
            </a:extLst>
          </p:cNvPr>
          <p:cNvSpPr>
            <a:spLocks noGrp="1"/>
          </p:cNvSpPr>
          <p:nvPr>
            <p:custDataLst>
              <p:tags r:id="rId34"/>
            </p:custDataLst>
          </p:nvPr>
        </p:nvSpPr>
        <p:spPr bwMode="gray">
          <a:xfrm>
            <a:off x="6365875" y="3368675"/>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76C48DAD-1250-4B5C-81CF-41A0BAEE5134}" type="datetime'''''2''''''''''''''''''''''''''''''''5'''''''''''''''''''">
              <a:rPr lang="fi-FI" altLang="en-US" sz="1800" smtClean="0">
                <a:solidFill>
                  <a:srgbClr val="000000"/>
                </a:solidFill>
                <a:effectLst/>
                <a:latin typeface="Rockwell" panose="02060603020205020403" pitchFamily="18" charset="0"/>
              </a:rPr>
              <a:pPr marL="0" indent="0" algn="r">
                <a:spcBef>
                  <a:spcPct val="0"/>
                </a:spcBef>
                <a:spcAft>
                  <a:spcPct val="0"/>
                </a:spcAft>
                <a:buNone/>
              </a:pPr>
              <a:t>25</a:t>
            </a:fld>
            <a:endParaRPr lang="fi-FI" sz="1800" dirty="0">
              <a:solidFill>
                <a:srgbClr val="000000"/>
              </a:solidFill>
              <a:latin typeface="Rockwell" panose="02060603020205020403" pitchFamily="18" charset="0"/>
            </a:endParaRPr>
          </a:p>
        </p:txBody>
      </p:sp>
      <p:sp>
        <p:nvSpPr>
          <p:cNvPr id="544" name="Text Placeholder 2">
            <a:extLst>
              <a:ext uri="{FF2B5EF4-FFF2-40B4-BE49-F238E27FC236}">
                <a16:creationId xmlns:a16="http://schemas.microsoft.com/office/drawing/2014/main" id="{0CB04B88-1672-48C0-891A-2532FAF287B0}"/>
              </a:ext>
            </a:extLst>
          </p:cNvPr>
          <p:cNvSpPr>
            <a:spLocks noGrp="1"/>
          </p:cNvSpPr>
          <p:nvPr>
            <p:custDataLst>
              <p:tags r:id="rId35"/>
            </p:custDataLst>
          </p:nvPr>
        </p:nvSpPr>
        <p:spPr bwMode="gray">
          <a:xfrm>
            <a:off x="6365875" y="2952750"/>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76BB1CD0-1C13-4C77-A814-126C64093222}" type="datetime'''''''''''''''''''''''''''3''''''''''''0'''''''">
              <a:rPr lang="fi-FI" altLang="en-US" sz="1800" smtClean="0">
                <a:solidFill>
                  <a:srgbClr val="000000"/>
                </a:solidFill>
                <a:effectLst/>
                <a:latin typeface="Rockwell" panose="02060603020205020403" pitchFamily="18" charset="0"/>
              </a:rPr>
              <a:pPr marL="0" indent="0" algn="r">
                <a:spcBef>
                  <a:spcPct val="0"/>
                </a:spcBef>
                <a:spcAft>
                  <a:spcPct val="0"/>
                </a:spcAft>
                <a:buNone/>
              </a:pPr>
              <a:t>30</a:t>
            </a:fld>
            <a:endParaRPr lang="fi-FI" sz="1800" dirty="0">
              <a:solidFill>
                <a:srgbClr val="000000"/>
              </a:solidFill>
              <a:latin typeface="Rockwell" panose="02060603020205020403" pitchFamily="18" charset="0"/>
            </a:endParaRPr>
          </a:p>
        </p:txBody>
      </p:sp>
      <p:sp>
        <p:nvSpPr>
          <p:cNvPr id="540" name="Text Placeholder 2">
            <a:extLst>
              <a:ext uri="{FF2B5EF4-FFF2-40B4-BE49-F238E27FC236}">
                <a16:creationId xmlns:a16="http://schemas.microsoft.com/office/drawing/2014/main" id="{5AD034AE-E5B1-851F-A6C6-C490856277DC}"/>
              </a:ext>
            </a:extLst>
          </p:cNvPr>
          <p:cNvSpPr>
            <a:spLocks noGrp="1"/>
          </p:cNvSpPr>
          <p:nvPr>
            <p:custDataLst>
              <p:tags r:id="rId36"/>
            </p:custDataLst>
          </p:nvPr>
        </p:nvSpPr>
        <p:spPr bwMode="gray">
          <a:xfrm>
            <a:off x="6365875" y="4616450"/>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F164D98D-99F1-46D8-9952-005A2282D0F9}" type="datetime'''''''''''1''''0'">
              <a:rPr lang="fi-FI" altLang="en-US" sz="1800" smtClean="0">
                <a:solidFill>
                  <a:srgbClr val="000000"/>
                </a:solidFill>
                <a:effectLst/>
                <a:latin typeface="Rockwell" panose="02060603020205020403" pitchFamily="18" charset="0"/>
              </a:rPr>
              <a:pPr marL="0" indent="0" algn="r">
                <a:spcBef>
                  <a:spcPct val="0"/>
                </a:spcBef>
                <a:spcAft>
                  <a:spcPct val="0"/>
                </a:spcAft>
                <a:buNone/>
              </a:pPr>
              <a:t>10</a:t>
            </a:fld>
            <a:endParaRPr lang="fi-FI" sz="1800" dirty="0">
              <a:solidFill>
                <a:srgbClr val="000000"/>
              </a:solidFill>
              <a:latin typeface="Rockwell" panose="02060603020205020403" pitchFamily="18" charset="0"/>
            </a:endParaRPr>
          </a:p>
        </p:txBody>
      </p:sp>
      <p:sp>
        <p:nvSpPr>
          <p:cNvPr id="541" name="Text Placeholder 2">
            <a:extLst>
              <a:ext uri="{FF2B5EF4-FFF2-40B4-BE49-F238E27FC236}">
                <a16:creationId xmlns:a16="http://schemas.microsoft.com/office/drawing/2014/main" id="{6972B136-16B0-5B37-A143-8A745308923F}"/>
              </a:ext>
            </a:extLst>
          </p:cNvPr>
          <p:cNvSpPr>
            <a:spLocks noGrp="1"/>
          </p:cNvSpPr>
          <p:nvPr>
            <p:custDataLst>
              <p:tags r:id="rId37"/>
            </p:custDataLst>
          </p:nvPr>
        </p:nvSpPr>
        <p:spPr bwMode="gray">
          <a:xfrm>
            <a:off x="6365875" y="4200525"/>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AA7FB8ED-2983-4DBA-B232-A993F6F633F0}" type="datetime'''15'''''''''''''''''''''''''''''''">
              <a:rPr lang="fi-FI" altLang="en-US" sz="1800" smtClean="0">
                <a:solidFill>
                  <a:srgbClr val="000000"/>
                </a:solidFill>
                <a:effectLst/>
                <a:latin typeface="Rockwell" panose="02060603020205020403" pitchFamily="18" charset="0"/>
              </a:rPr>
              <a:pPr marL="0" indent="0" algn="r">
                <a:spcBef>
                  <a:spcPct val="0"/>
                </a:spcBef>
                <a:spcAft>
                  <a:spcPct val="0"/>
                </a:spcAft>
                <a:buNone/>
              </a:pPr>
              <a:t>15</a:t>
            </a:fld>
            <a:endParaRPr lang="fi-FI" sz="1800" dirty="0">
              <a:solidFill>
                <a:srgbClr val="000000"/>
              </a:solidFill>
              <a:latin typeface="Rockwell" panose="02060603020205020403" pitchFamily="18" charset="0"/>
            </a:endParaRPr>
          </a:p>
        </p:txBody>
      </p:sp>
      <p:sp>
        <p:nvSpPr>
          <p:cNvPr id="542" name="Text Placeholder 2">
            <a:extLst>
              <a:ext uri="{FF2B5EF4-FFF2-40B4-BE49-F238E27FC236}">
                <a16:creationId xmlns:a16="http://schemas.microsoft.com/office/drawing/2014/main" id="{0820C89A-03D5-3D59-6208-F2187CB280F2}"/>
              </a:ext>
            </a:extLst>
          </p:cNvPr>
          <p:cNvSpPr>
            <a:spLocks noGrp="1"/>
          </p:cNvSpPr>
          <p:nvPr>
            <p:custDataLst>
              <p:tags r:id="rId38"/>
            </p:custDataLst>
          </p:nvPr>
        </p:nvSpPr>
        <p:spPr bwMode="gray">
          <a:xfrm>
            <a:off x="6365875" y="3784600"/>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04603022-4DB9-4965-81FC-BFCD4EFD7E42}" type="datetime'''''''''''''2''0'''''''''''''''''''''''''''''''''''''''''">
              <a:rPr lang="fi-FI" altLang="en-US" sz="1800" smtClean="0">
                <a:solidFill>
                  <a:srgbClr val="000000"/>
                </a:solidFill>
                <a:effectLst/>
                <a:latin typeface="Rockwell" panose="02060603020205020403" pitchFamily="18" charset="0"/>
              </a:rPr>
              <a:pPr marL="0" indent="0" algn="r">
                <a:spcBef>
                  <a:spcPct val="0"/>
                </a:spcBef>
                <a:spcAft>
                  <a:spcPct val="0"/>
                </a:spcAft>
                <a:buNone/>
              </a:pPr>
              <a:t>20</a:t>
            </a:fld>
            <a:endParaRPr lang="fi-FI" sz="1800" dirty="0">
              <a:solidFill>
                <a:srgbClr val="000000"/>
              </a:solidFill>
              <a:latin typeface="Rockwell" panose="02060603020205020403" pitchFamily="18" charset="0"/>
            </a:endParaRPr>
          </a:p>
        </p:txBody>
      </p:sp>
      <p:sp>
        <p:nvSpPr>
          <p:cNvPr id="547" name="Text Placeholder 2">
            <a:extLst>
              <a:ext uri="{FF2B5EF4-FFF2-40B4-BE49-F238E27FC236}">
                <a16:creationId xmlns:a16="http://schemas.microsoft.com/office/drawing/2014/main" id="{4EB96977-A793-B4C6-1950-093176DEB0FB}"/>
              </a:ext>
            </a:extLst>
          </p:cNvPr>
          <p:cNvSpPr>
            <a:spLocks noGrp="1"/>
          </p:cNvSpPr>
          <p:nvPr>
            <p:custDataLst>
              <p:tags r:id="rId39"/>
            </p:custDataLst>
          </p:nvPr>
        </p:nvSpPr>
        <p:spPr bwMode="gray">
          <a:xfrm>
            <a:off x="6365875" y="1703388"/>
            <a:ext cx="247650" cy="2476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52469490-2ACE-4FE4-8EA9-B4B2BBF9015D}" type="datetime'''''''''''''''''''''''''''''''''''''''''''''4''''5'">
              <a:rPr lang="fi-FI" altLang="en-US" sz="1800" smtClean="0">
                <a:solidFill>
                  <a:srgbClr val="000000"/>
                </a:solidFill>
                <a:effectLst/>
                <a:latin typeface="Rockwell" panose="02060603020205020403" pitchFamily="18" charset="0"/>
              </a:rPr>
              <a:pPr marL="0" indent="0" algn="r">
                <a:spcBef>
                  <a:spcPct val="0"/>
                </a:spcBef>
                <a:spcAft>
                  <a:spcPct val="0"/>
                </a:spcAft>
                <a:buNone/>
              </a:pPr>
              <a:t>45</a:t>
            </a:fld>
            <a:endParaRPr lang="fi-FI" sz="1800" dirty="0">
              <a:solidFill>
                <a:srgbClr val="000000"/>
              </a:solidFill>
              <a:latin typeface="Rockwell" panose="02060603020205020403" pitchFamily="18" charset="0"/>
            </a:endParaRPr>
          </a:p>
        </p:txBody>
      </p:sp>
      <p:cxnSp>
        <p:nvCxnSpPr>
          <p:cNvPr id="515" name="Straight Connector 514">
            <a:extLst>
              <a:ext uri="{FF2B5EF4-FFF2-40B4-BE49-F238E27FC236}">
                <a16:creationId xmlns:a16="http://schemas.microsoft.com/office/drawing/2014/main" id="{D69E5FE1-CC6E-8FC3-5C02-ED12BDED7B12}"/>
              </a:ext>
            </a:extLst>
          </p:cNvPr>
          <p:cNvCxnSpPr/>
          <p:nvPr>
            <p:custDataLst>
              <p:tags r:id="rId40"/>
            </p:custDataLst>
          </p:nvPr>
        </p:nvCxnSpPr>
        <p:spPr bwMode="auto">
          <a:xfrm>
            <a:off x="7915275" y="2054225"/>
            <a:ext cx="0" cy="1524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19" name="Straight Connector 518">
            <a:extLst>
              <a:ext uri="{FF2B5EF4-FFF2-40B4-BE49-F238E27FC236}">
                <a16:creationId xmlns:a16="http://schemas.microsoft.com/office/drawing/2014/main" id="{B53639FC-955E-FBC7-B9C4-3ECAE6273894}"/>
              </a:ext>
            </a:extLst>
          </p:cNvPr>
          <p:cNvCxnSpPr/>
          <p:nvPr>
            <p:custDataLst>
              <p:tags r:id="rId41"/>
            </p:custDataLst>
          </p:nvPr>
        </p:nvCxnSpPr>
        <p:spPr bwMode="auto">
          <a:xfrm>
            <a:off x="8988425" y="2200275"/>
            <a:ext cx="0" cy="12382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14" name="Straight Connector 513">
            <a:extLst>
              <a:ext uri="{FF2B5EF4-FFF2-40B4-BE49-F238E27FC236}">
                <a16:creationId xmlns:a16="http://schemas.microsoft.com/office/drawing/2014/main" id="{BCD0EDB7-ACB8-0DC0-9D0E-52B9B82BF0CD}"/>
              </a:ext>
            </a:extLst>
          </p:cNvPr>
          <p:cNvCxnSpPr/>
          <p:nvPr>
            <p:custDataLst>
              <p:tags r:id="rId42"/>
            </p:custDataLst>
          </p:nvPr>
        </p:nvCxnSpPr>
        <p:spPr bwMode="auto">
          <a:xfrm>
            <a:off x="7678738" y="2057400"/>
            <a:ext cx="27940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E7B18E7F-B1DF-E7AF-D87A-0B356654AB55}"/>
              </a:ext>
            </a:extLst>
          </p:cNvPr>
          <p:cNvCxnSpPr>
            <a:cxnSpLocks/>
          </p:cNvCxnSpPr>
          <p:nvPr>
            <p:custDataLst>
              <p:tags r:id="rId43"/>
            </p:custDataLst>
          </p:nvPr>
        </p:nvCxnSpPr>
        <p:spPr bwMode="auto">
          <a:xfrm flipH="1">
            <a:off x="7872413" y="2203450"/>
            <a:ext cx="28098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6" name="Straight Connector 515">
            <a:extLst>
              <a:ext uri="{FF2B5EF4-FFF2-40B4-BE49-F238E27FC236}">
                <a16:creationId xmlns:a16="http://schemas.microsoft.com/office/drawing/2014/main" id="{018F64E6-60D9-7FCE-BF26-25208C039C5F}"/>
              </a:ext>
            </a:extLst>
          </p:cNvPr>
          <p:cNvCxnSpPr/>
          <p:nvPr>
            <p:custDataLst>
              <p:tags r:id="rId44"/>
            </p:custDataLst>
          </p:nvPr>
        </p:nvCxnSpPr>
        <p:spPr bwMode="auto">
          <a:xfrm>
            <a:off x="8751888" y="2203450"/>
            <a:ext cx="27940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18" name="Straight Connector 517">
            <a:extLst>
              <a:ext uri="{FF2B5EF4-FFF2-40B4-BE49-F238E27FC236}">
                <a16:creationId xmlns:a16="http://schemas.microsoft.com/office/drawing/2014/main" id="{3A027BDD-92C6-4D7B-4CA2-E555AE50CB6A}"/>
              </a:ext>
            </a:extLst>
          </p:cNvPr>
          <p:cNvCxnSpPr>
            <a:cxnSpLocks/>
          </p:cNvCxnSpPr>
          <p:nvPr>
            <p:custDataLst>
              <p:tags r:id="rId45"/>
            </p:custDataLst>
          </p:nvPr>
        </p:nvCxnSpPr>
        <p:spPr bwMode="auto">
          <a:xfrm flipH="1">
            <a:off x="8945563" y="2320925"/>
            <a:ext cx="28098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0" name="Straight Connector 519">
            <a:extLst>
              <a:ext uri="{FF2B5EF4-FFF2-40B4-BE49-F238E27FC236}">
                <a16:creationId xmlns:a16="http://schemas.microsoft.com/office/drawing/2014/main" id="{DABCCA92-2800-F4AD-F4F0-760AB34B3080}"/>
              </a:ext>
            </a:extLst>
          </p:cNvPr>
          <p:cNvCxnSpPr>
            <a:cxnSpLocks/>
          </p:cNvCxnSpPr>
          <p:nvPr>
            <p:custDataLst>
              <p:tags r:id="rId46"/>
            </p:custDataLst>
          </p:nvPr>
        </p:nvCxnSpPr>
        <p:spPr bwMode="auto">
          <a:xfrm flipV="1">
            <a:off x="7378700" y="1681163"/>
            <a:ext cx="0" cy="12065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1" name="Straight Connector 520">
            <a:extLst>
              <a:ext uri="{FF2B5EF4-FFF2-40B4-BE49-F238E27FC236}">
                <a16:creationId xmlns:a16="http://schemas.microsoft.com/office/drawing/2014/main" id="{573CD89F-9CF0-073F-4348-76491314ABCF}"/>
              </a:ext>
            </a:extLst>
          </p:cNvPr>
          <p:cNvCxnSpPr/>
          <p:nvPr>
            <p:custDataLst>
              <p:tags r:id="rId47"/>
            </p:custDataLst>
          </p:nvPr>
        </p:nvCxnSpPr>
        <p:spPr bwMode="auto">
          <a:xfrm>
            <a:off x="7378700" y="1681163"/>
            <a:ext cx="3257550"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2" name="Straight Connector 521">
            <a:extLst>
              <a:ext uri="{FF2B5EF4-FFF2-40B4-BE49-F238E27FC236}">
                <a16:creationId xmlns:a16="http://schemas.microsoft.com/office/drawing/2014/main" id="{F8EBF3FC-D05F-1F3C-18C3-468C1C678D71}"/>
              </a:ext>
            </a:extLst>
          </p:cNvPr>
          <p:cNvCxnSpPr>
            <a:cxnSpLocks/>
          </p:cNvCxnSpPr>
          <p:nvPr>
            <p:custDataLst>
              <p:tags r:id="rId48"/>
            </p:custDataLst>
          </p:nvPr>
        </p:nvCxnSpPr>
        <p:spPr bwMode="auto">
          <a:xfrm>
            <a:off x="10636250" y="1681163"/>
            <a:ext cx="0" cy="490538"/>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25" name="Straight Connector 524">
            <a:extLst>
              <a:ext uri="{FF2B5EF4-FFF2-40B4-BE49-F238E27FC236}">
                <a16:creationId xmlns:a16="http://schemas.microsoft.com/office/drawing/2014/main" id="{CD615961-99A4-40C6-E304-83A505E56C5D}"/>
              </a:ext>
            </a:extLst>
          </p:cNvPr>
          <p:cNvCxnSpPr/>
          <p:nvPr>
            <p:custDataLst>
              <p:tags r:id="rId49"/>
            </p:custDataLst>
          </p:nvPr>
        </p:nvCxnSpPr>
        <p:spPr bwMode="auto">
          <a:xfrm>
            <a:off x="9525000" y="1912938"/>
            <a:ext cx="0" cy="152400"/>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23" name="Straight Connector 522">
            <a:extLst>
              <a:ext uri="{FF2B5EF4-FFF2-40B4-BE49-F238E27FC236}">
                <a16:creationId xmlns:a16="http://schemas.microsoft.com/office/drawing/2014/main" id="{9846D223-4966-24D7-415D-30F8CC6C19D2}"/>
              </a:ext>
            </a:extLst>
          </p:cNvPr>
          <p:cNvCxnSpPr>
            <a:cxnSpLocks/>
          </p:cNvCxnSpPr>
          <p:nvPr>
            <p:custDataLst>
              <p:tags r:id="rId50"/>
            </p:custDataLst>
          </p:nvPr>
        </p:nvCxnSpPr>
        <p:spPr bwMode="auto">
          <a:xfrm flipV="1">
            <a:off x="10560050" y="1912938"/>
            <a:ext cx="0" cy="258763"/>
          </a:xfrm>
          <a:prstGeom prst="line">
            <a:avLst/>
          </a:prstGeom>
          <a:ln w="12700" cap="flat" cmpd="sng" algn="ctr">
            <a:solidFill>
              <a:schemeClr val="tx1"/>
            </a:solidFill>
            <a:prstDash val="solid"/>
            <a:miter lim="800000"/>
            <a:headEnd type="triangl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4" name="Straight Connector 523">
            <a:extLst>
              <a:ext uri="{FF2B5EF4-FFF2-40B4-BE49-F238E27FC236}">
                <a16:creationId xmlns:a16="http://schemas.microsoft.com/office/drawing/2014/main" id="{644DE6D9-BF31-F6D2-EDA1-FFA2B999F398}"/>
              </a:ext>
            </a:extLst>
          </p:cNvPr>
          <p:cNvCxnSpPr>
            <a:cxnSpLocks/>
          </p:cNvCxnSpPr>
          <p:nvPr>
            <p:custDataLst>
              <p:tags r:id="rId51"/>
            </p:custDataLst>
          </p:nvPr>
        </p:nvCxnSpPr>
        <p:spPr bwMode="auto">
          <a:xfrm flipH="1">
            <a:off x="9525000" y="1912938"/>
            <a:ext cx="1035050"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27" name="Text Placeholder 2">
            <a:extLst>
              <a:ext uri="{FF2B5EF4-FFF2-40B4-BE49-F238E27FC236}">
                <a16:creationId xmlns:a16="http://schemas.microsoft.com/office/drawing/2014/main" id="{8F7ADD48-6BA1-FEF3-8D9F-DDF0A5FBBC72}"/>
              </a:ext>
            </a:extLst>
          </p:cNvPr>
          <p:cNvSpPr>
            <a:spLocks noGrp="1"/>
          </p:cNvSpPr>
          <p:nvPr>
            <p:custDataLst>
              <p:tags r:id="rId52"/>
            </p:custDataLst>
          </p:nvPr>
        </p:nvSpPr>
        <p:spPr bwMode="auto">
          <a:xfrm>
            <a:off x="7175500"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03708EA-D72A-4BFC-ADD4-C85D3444F8C5}" type="datetime'''2''''''''''''''''''''0''''''''''1''''''''''7'''''''''''">
              <a:rPr lang="fi-FI" altLang="en-US" sz="1400" b="1" smtClean="0">
                <a:solidFill>
                  <a:srgbClr val="000000"/>
                </a:solidFill>
                <a:latin typeface="Rockwell" panose="02060603020205020403" pitchFamily="18" charset="0"/>
              </a:rPr>
              <a:pPr/>
              <a:t>2017</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528" name="Text Placeholder 2">
            <a:extLst>
              <a:ext uri="{FF2B5EF4-FFF2-40B4-BE49-F238E27FC236}">
                <a16:creationId xmlns:a16="http://schemas.microsoft.com/office/drawing/2014/main" id="{4E1A6F99-5752-AF72-0C03-6C78ADA8342D}"/>
              </a:ext>
            </a:extLst>
          </p:cNvPr>
          <p:cNvSpPr>
            <a:spLocks noGrp="1"/>
          </p:cNvSpPr>
          <p:nvPr>
            <p:custDataLst>
              <p:tags r:id="rId53"/>
            </p:custDataLst>
          </p:nvPr>
        </p:nvSpPr>
        <p:spPr bwMode="auto">
          <a:xfrm>
            <a:off x="8248650"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5B98F58-F885-4119-A058-2681F0DCE726}" type="datetime'''''''''20''''''''''''''''''''1''''''''''''''''8'">
              <a:rPr lang="fi-FI" altLang="en-US" sz="1400" b="1" smtClean="0">
                <a:solidFill>
                  <a:srgbClr val="000000"/>
                </a:solidFill>
                <a:latin typeface="Rockwell" panose="02060603020205020403" pitchFamily="18" charset="0"/>
              </a:rPr>
              <a:pPr/>
              <a:t>2018</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526" name="Text Placeholder 2">
            <a:extLst>
              <a:ext uri="{FF2B5EF4-FFF2-40B4-BE49-F238E27FC236}">
                <a16:creationId xmlns:a16="http://schemas.microsoft.com/office/drawing/2014/main" id="{9EF7B802-31AF-1CBB-1451-DF289C6CE7BD}"/>
              </a:ext>
            </a:extLst>
          </p:cNvPr>
          <p:cNvSpPr>
            <a:spLocks noGrp="1"/>
          </p:cNvSpPr>
          <p:nvPr>
            <p:custDataLst>
              <p:tags r:id="rId54"/>
            </p:custDataLst>
          </p:nvPr>
        </p:nvSpPr>
        <p:spPr bwMode="auto">
          <a:xfrm>
            <a:off x="9321800"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7E132B8-3148-45AF-8EBE-24275A34E52C}" type="datetime'''''2''0''''''''''''''''''1''''''''''''9'''''''''">
              <a:rPr lang="fi-FI" altLang="en-US" sz="1400" b="1" smtClean="0">
                <a:solidFill>
                  <a:srgbClr val="000000"/>
                </a:solidFill>
                <a:latin typeface="Rockwell" panose="02060603020205020403" pitchFamily="18" charset="0"/>
              </a:rPr>
              <a:pPr/>
              <a:t>2019</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529" name="Text Placeholder 2">
            <a:extLst>
              <a:ext uri="{FF2B5EF4-FFF2-40B4-BE49-F238E27FC236}">
                <a16:creationId xmlns:a16="http://schemas.microsoft.com/office/drawing/2014/main" id="{E00CF492-184F-9432-0D6D-A17190F12449}"/>
              </a:ext>
            </a:extLst>
          </p:cNvPr>
          <p:cNvSpPr>
            <a:spLocks noGrp="1"/>
          </p:cNvSpPr>
          <p:nvPr>
            <p:custDataLst>
              <p:tags r:id="rId55"/>
            </p:custDataLst>
          </p:nvPr>
        </p:nvSpPr>
        <p:spPr bwMode="auto">
          <a:xfrm>
            <a:off x="10394950" y="562610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4CCF36B-F26A-4B84-AFA4-CC8C6E7E5D2F}" type="datetime'''''''''''''''''''''''''''2''''''''0''20'''''''">
              <a:rPr lang="fi-FI" altLang="en-US" sz="1400" b="1" smtClean="0">
                <a:solidFill>
                  <a:srgbClr val="000000"/>
                </a:solidFill>
                <a:latin typeface="Rockwell" panose="02060603020205020403" pitchFamily="18" charset="0"/>
              </a:rPr>
              <a:pPr/>
              <a:t>2020</a:t>
            </a:fld>
            <a:endParaRPr lang="fi-FI" sz="1400" b="1" dirty="0">
              <a:solidFill>
                <a:srgbClr val="000000"/>
              </a:solidFill>
              <a:latin typeface="Rockwell" panose="02060603020205020403" pitchFamily="18" charset="0"/>
              <a:sym typeface="Rockwell" panose="02060603020205020403" pitchFamily="18" charset="0"/>
            </a:endParaRPr>
          </a:p>
        </p:txBody>
      </p:sp>
      <p:sp>
        <p:nvSpPr>
          <p:cNvPr id="530" name="Text Placeholder 2">
            <a:extLst>
              <a:ext uri="{FF2B5EF4-FFF2-40B4-BE49-F238E27FC236}">
                <a16:creationId xmlns:a16="http://schemas.microsoft.com/office/drawing/2014/main" id="{9F1288F5-17DA-E25E-A1FF-764EB63E7992}"/>
              </a:ext>
            </a:extLst>
          </p:cNvPr>
          <p:cNvSpPr>
            <a:spLocks noGrp="1"/>
          </p:cNvSpPr>
          <p:nvPr>
            <p:custDataLst>
              <p:tags r:id="rId56"/>
            </p:custDataLst>
          </p:nvPr>
        </p:nvSpPr>
        <p:spPr bwMode="auto">
          <a:xfrm>
            <a:off x="7589838" y="1795463"/>
            <a:ext cx="652463" cy="214313"/>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73AE747-3BBE-401E-ADB2-E245627571D4}" type="datetime'''-''''''4'''''',''''''''''''1''3''''''''''''%'''''''">
              <a:rPr lang="fi-FI" altLang="en-US" sz="1100" b="1" smtClean="0">
                <a:solidFill>
                  <a:schemeClr val="tx2"/>
                </a:solidFill>
                <a:effectLst/>
                <a:latin typeface="Rockwell" panose="02060603020205020403" pitchFamily="18" charset="0"/>
              </a:rPr>
              <a:pPr/>
              <a:t>-4,13%</a:t>
            </a:fld>
            <a:endParaRPr lang="fi-FI" sz="1100" b="1" dirty="0">
              <a:solidFill>
                <a:schemeClr val="tx2"/>
              </a:solidFill>
              <a:latin typeface="Rockwell" panose="02060603020205020403" pitchFamily="18" charset="0"/>
            </a:endParaRPr>
          </a:p>
        </p:txBody>
      </p:sp>
      <p:sp>
        <p:nvSpPr>
          <p:cNvPr id="531" name="Text Placeholder 2">
            <a:extLst>
              <a:ext uri="{FF2B5EF4-FFF2-40B4-BE49-F238E27FC236}">
                <a16:creationId xmlns:a16="http://schemas.microsoft.com/office/drawing/2014/main" id="{3CBE9BE4-5E05-9C52-31E8-36746BE8E477}"/>
              </a:ext>
            </a:extLst>
          </p:cNvPr>
          <p:cNvSpPr>
            <a:spLocks noGrp="1"/>
          </p:cNvSpPr>
          <p:nvPr>
            <p:custDataLst>
              <p:tags r:id="rId57"/>
            </p:custDataLst>
          </p:nvPr>
        </p:nvSpPr>
        <p:spPr bwMode="auto">
          <a:xfrm>
            <a:off x="8634413" y="1920875"/>
            <a:ext cx="708025" cy="234950"/>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D7352FD-4831-4DD7-88FE-EDF0097F3E5E}" type="datetime'''-''''''''''''''''''''''''3,''''5''''''1''''''%'''''''''''''">
              <a:rPr lang="fi-FI" altLang="en-US" sz="1200" b="1" smtClean="0">
                <a:solidFill>
                  <a:schemeClr val="tx2"/>
                </a:solidFill>
                <a:effectLst/>
                <a:latin typeface="Rockwell" panose="02060603020205020403" pitchFamily="18" charset="0"/>
              </a:rPr>
              <a:pPr/>
              <a:t>-3,51%</a:t>
            </a:fld>
            <a:endParaRPr lang="fi-FI" sz="1200" b="1" dirty="0">
              <a:solidFill>
                <a:schemeClr val="tx2"/>
              </a:solidFill>
              <a:latin typeface="Rockwell" panose="02060603020205020403" pitchFamily="18" charset="0"/>
            </a:endParaRPr>
          </a:p>
        </p:txBody>
      </p:sp>
      <p:sp>
        <p:nvSpPr>
          <p:cNvPr id="532" name="Text Placeholder 2">
            <a:extLst>
              <a:ext uri="{FF2B5EF4-FFF2-40B4-BE49-F238E27FC236}">
                <a16:creationId xmlns:a16="http://schemas.microsoft.com/office/drawing/2014/main" id="{BD15E99C-439E-6E43-AD85-E25BC4E6DFF5}"/>
              </a:ext>
            </a:extLst>
          </p:cNvPr>
          <p:cNvSpPr>
            <a:spLocks noGrp="1"/>
          </p:cNvSpPr>
          <p:nvPr>
            <p:custDataLst>
              <p:tags r:id="rId58"/>
            </p:custDataLst>
          </p:nvPr>
        </p:nvSpPr>
        <p:spPr bwMode="auto">
          <a:xfrm>
            <a:off x="8455025" y="1525588"/>
            <a:ext cx="1104900" cy="311150"/>
          </a:xfrm>
          <a:prstGeom prst="ellipse">
            <a:avLst/>
          </a:prstGeom>
          <a:solidFill>
            <a:srgbClr val="1BFC20"/>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CA19947-5C31-4103-BAC6-8256B93AE29C}" type="datetime'-''''10,''''''''5''''''3%'''''''''''">
              <a:rPr lang="fi-FI" altLang="en-US" sz="1600" b="1" smtClean="0">
                <a:solidFill>
                  <a:srgbClr val="000000"/>
                </a:solidFill>
                <a:effectLst/>
                <a:latin typeface="Rockwell" panose="02060603020205020403" pitchFamily="18" charset="0"/>
              </a:rPr>
              <a:pPr/>
              <a:t>-10,53%</a:t>
            </a:fld>
            <a:endParaRPr lang="fi-FI" sz="1600" b="1" dirty="0">
              <a:solidFill>
                <a:srgbClr val="000000"/>
              </a:solidFill>
              <a:latin typeface="Rockwell" panose="02060603020205020403" pitchFamily="18" charset="0"/>
            </a:endParaRPr>
          </a:p>
        </p:txBody>
      </p:sp>
      <p:sp>
        <p:nvSpPr>
          <p:cNvPr id="533" name="Text Placeholder 2">
            <a:extLst>
              <a:ext uri="{FF2B5EF4-FFF2-40B4-BE49-F238E27FC236}">
                <a16:creationId xmlns:a16="http://schemas.microsoft.com/office/drawing/2014/main" id="{5C258339-459E-3EC7-36FA-59AACBCCC092}"/>
              </a:ext>
            </a:extLst>
          </p:cNvPr>
          <p:cNvSpPr>
            <a:spLocks noGrp="1"/>
          </p:cNvSpPr>
          <p:nvPr>
            <p:custDataLst>
              <p:tags r:id="rId59"/>
            </p:custDataLst>
          </p:nvPr>
        </p:nvSpPr>
        <p:spPr bwMode="auto">
          <a:xfrm>
            <a:off x="9726613" y="1795463"/>
            <a:ext cx="633413" cy="234950"/>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32499C5-B03F-46A5-8761-5C333CFDA6E8}" type="datetime'''''''''''''''3'''''''''''',2''''''''''''''9''''%'''''''''''''">
              <a:rPr lang="fi-FI" altLang="en-US" sz="1200" b="1" smtClean="0">
                <a:solidFill>
                  <a:schemeClr val="tx2"/>
                </a:solidFill>
                <a:effectLst/>
                <a:latin typeface="Rockwell" panose="02060603020205020403" pitchFamily="18" charset="0"/>
              </a:rPr>
              <a:pPr/>
              <a:t>3,29%</a:t>
            </a:fld>
            <a:endParaRPr lang="fi-FI" sz="1200" b="1" dirty="0">
              <a:solidFill>
                <a:schemeClr val="tx2"/>
              </a:solidFill>
              <a:latin typeface="Rockwell" panose="02060603020205020403" pitchFamily="18" charset="0"/>
            </a:endParaRPr>
          </a:p>
        </p:txBody>
      </p:sp>
      <p:sp>
        <p:nvSpPr>
          <p:cNvPr id="534" name="Rectangle 533">
            <a:extLst>
              <a:ext uri="{FF2B5EF4-FFF2-40B4-BE49-F238E27FC236}">
                <a16:creationId xmlns:a16="http://schemas.microsoft.com/office/drawing/2014/main" id="{7BA34C6A-47AF-EC05-11CB-CA51B5DBC7D1}"/>
              </a:ext>
            </a:extLst>
          </p:cNvPr>
          <p:cNvSpPr/>
          <p:nvPr>
            <p:custDataLst>
              <p:tags r:id="rId60"/>
            </p:custDataLst>
          </p:nvPr>
        </p:nvSpPr>
        <p:spPr bwMode="auto">
          <a:xfrm>
            <a:off x="7496175" y="6143625"/>
            <a:ext cx="285750" cy="214313"/>
          </a:xfrm>
          <a:prstGeom prst="rect">
            <a:avLst/>
          </a:prstGeom>
          <a:solidFill>
            <a:srgbClr val="FEA5E8"/>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35" name="Text Placeholder 2">
            <a:extLst>
              <a:ext uri="{FF2B5EF4-FFF2-40B4-BE49-F238E27FC236}">
                <a16:creationId xmlns:a16="http://schemas.microsoft.com/office/drawing/2014/main" id="{A95CC1BA-FE31-62DA-CEE0-BD924F8A2585}"/>
              </a:ext>
            </a:extLst>
          </p:cNvPr>
          <p:cNvSpPr>
            <a:spLocks noGrp="1"/>
          </p:cNvSpPr>
          <p:nvPr>
            <p:custDataLst>
              <p:tags r:id="rId61"/>
            </p:custDataLst>
          </p:nvPr>
        </p:nvSpPr>
        <p:spPr bwMode="auto">
          <a:xfrm>
            <a:off x="7832725" y="6156325"/>
            <a:ext cx="2816225" cy="21907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DC13FB5-1F76-4923-9917-B08B281AE4B1}" type="datetime'K''''''o''ko''na''i''''skul''u''tu''s (''M''''Wh/''as''.)'''">
              <a:rPr lang="fi-FI" altLang="en-US" sz="1600" b="1" smtClean="0">
                <a:solidFill>
                  <a:srgbClr val="000000"/>
                </a:solidFill>
                <a:latin typeface="Rockwell" panose="02060603020205020403" pitchFamily="18" charset="0"/>
                <a:sym typeface="Rockwell" panose="02060603020205020403" pitchFamily="18" charset="0"/>
              </a:rPr>
              <a:pPr/>
              <a:t>Kokonaiskulutus (MWh/as.)</a:t>
            </a:fld>
            <a:endParaRPr lang="fi-FI" sz="1600" b="1" dirty="0">
              <a:solidFill>
                <a:srgbClr val="000000"/>
              </a:solidFill>
              <a:latin typeface="Rockwell" panose="02060603020205020403" pitchFamily="18" charset="0"/>
              <a:sym typeface="Rockwell" panose="02060603020205020403" pitchFamily="18" charset="0"/>
            </a:endParaRPr>
          </a:p>
        </p:txBody>
      </p:sp>
    </p:spTree>
    <p:extLst>
      <p:ext uri="{BB962C8B-B14F-4D97-AF65-F5344CB8AC3E}">
        <p14:creationId xmlns:p14="http://schemas.microsoft.com/office/powerpoint/2010/main" val="359938553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extLst>
              <p:ext uri="{D42A27DB-BD31-4B8C-83A1-F6EECF244321}">
                <p14:modId xmlns:p14="http://schemas.microsoft.com/office/powerpoint/2010/main" val="379873654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2">
            <a:extLst>
              <a:ext uri="{FF2B5EF4-FFF2-40B4-BE49-F238E27FC236}">
                <a16:creationId xmlns:a16="http://schemas.microsoft.com/office/drawing/2014/main" id="{81220FD4-344F-49EB-97C7-603F55508105}"/>
              </a:ext>
            </a:extLst>
          </p:cNvPr>
          <p:cNvSpPr>
            <a:spLocks noGrp="1" noRot="1" noMove="1" noResize="1" noEditPoints="1" noAdjustHandles="1" noChangeArrowheads="1" noChangeShapeType="1"/>
          </p:cNvSpPr>
          <p:nvPr>
            <p:custDataLst>
              <p:tags r:id="rId2"/>
            </p:custDataLst>
          </p:nvPr>
        </p:nvSpPr>
        <p:spPr bwMode="auto">
          <a:xfrm>
            <a:off x="382589" y="333375"/>
            <a:ext cx="6526213" cy="3286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b="1" dirty="0">
                <a:solidFill>
                  <a:schemeClr val="tx2"/>
                </a:solidFill>
                <a:latin typeface="Rockwell Condensed" panose="02060603050405020104" pitchFamily="18" charset="0"/>
                <a:ea typeface="Lato" panose="020F0502020204030203" pitchFamily="34" charset="0"/>
                <a:cs typeface="Lato" panose="020F0502020204030203" pitchFamily="34" charset="0"/>
                <a:sym typeface="Rockwell" panose="02060603020205020403" pitchFamily="18" charset="0"/>
              </a:rPr>
              <a:t>Vaihtoehtoiset ratkaisut: Ilmastopositiivinen Heinola</a:t>
            </a:r>
          </a:p>
        </p:txBody>
      </p:sp>
      <p:sp>
        <p:nvSpPr>
          <p:cNvPr id="6" name="TextBox 5">
            <a:extLst>
              <a:ext uri="{FF2B5EF4-FFF2-40B4-BE49-F238E27FC236}">
                <a16:creationId xmlns:a16="http://schemas.microsoft.com/office/drawing/2014/main" id="{32314A11-00CF-4FE1-8C13-527A036E23BE}"/>
              </a:ext>
            </a:extLst>
          </p:cNvPr>
          <p:cNvSpPr txBox="1">
            <a:spLocks noGrp="1" noRot="1" noMove="1" noResize="1" noEditPoints="1" noAdjustHandles="1" noChangeArrowheads="1" noChangeShapeType="1"/>
          </p:cNvSpPr>
          <p:nvPr/>
        </p:nvSpPr>
        <p:spPr>
          <a:xfrm>
            <a:off x="685958" y="1096224"/>
            <a:ext cx="10873208" cy="1938992"/>
          </a:xfrm>
          <a:prstGeom prst="rect">
            <a:avLst/>
          </a:prstGeom>
          <a:solidFill>
            <a:schemeClr val="bg1"/>
          </a:solidFill>
          <a:ln w="12700">
            <a:solidFill>
              <a:schemeClr val="tx2"/>
            </a:solidFill>
          </a:ln>
        </p:spPr>
        <p:txBody>
          <a:bodyPr wrap="square">
            <a:spAutoFit/>
          </a:bodyPr>
          <a:lstStyle/>
          <a:p>
            <a:pPr marL="0" marR="0">
              <a:spcBef>
                <a:spcPts val="0"/>
              </a:spcBef>
              <a:spcAft>
                <a:spcPts val="0"/>
              </a:spcAft>
            </a:pPr>
            <a:r>
              <a:rPr lang="fi-FI" sz="1200" dirty="0">
                <a:solidFill>
                  <a:schemeClr val="tx2"/>
                </a:solidFill>
                <a:effectLst/>
                <a:latin typeface="Rockwell" panose="02060603020205020403" pitchFamily="18" charset="0"/>
              </a:rPr>
              <a:t>Vaihtoehtoisia ratkaisuja Heinolan kaupungin ilmasto- ja energiatavoitteiden saavuttamiseksi päätettiin lähteä esittämään vaikuttavuusketjua apuna käyttäen.</a:t>
            </a:r>
          </a:p>
          <a:p>
            <a:pPr marL="0" marR="0">
              <a:spcBef>
                <a:spcPts val="0"/>
              </a:spcBef>
              <a:spcAft>
                <a:spcPts val="0"/>
              </a:spcAft>
            </a:pPr>
            <a:endParaRPr lang="fi-FI" sz="1200" dirty="0">
              <a:solidFill>
                <a:schemeClr val="tx2"/>
              </a:solidFill>
              <a:latin typeface="Rockwell" panose="02060603020205020403" pitchFamily="18" charset="0"/>
            </a:endParaRPr>
          </a:p>
          <a:p>
            <a:pPr marL="0" marR="0">
              <a:spcBef>
                <a:spcPts val="0"/>
              </a:spcBef>
              <a:spcAft>
                <a:spcPts val="0"/>
              </a:spcAft>
            </a:pPr>
            <a:r>
              <a:rPr lang="fi-FI" sz="1200" dirty="0">
                <a:solidFill>
                  <a:schemeClr val="tx2"/>
                </a:solidFill>
                <a:effectLst/>
                <a:latin typeface="Rockwell" panose="02060603020205020403" pitchFamily="18" charset="0"/>
              </a:rPr>
              <a:t>Vaikuttavuusketjun avulla vaihtoehtojen kokonaisuus hahmottuu selkeästi niin niihin tarvittavien panostusten kuin myös niistä muodostuvien rakenteellisten muutosten sekä yhteiskunnallisen vaikuttavuutensa puolesta.</a:t>
            </a:r>
          </a:p>
          <a:p>
            <a:pPr marL="0" marR="0">
              <a:spcBef>
                <a:spcPts val="0"/>
              </a:spcBef>
              <a:spcAft>
                <a:spcPts val="0"/>
              </a:spcAft>
            </a:pPr>
            <a:endParaRPr lang="fi-FI" sz="1200" dirty="0">
              <a:solidFill>
                <a:schemeClr val="tx2"/>
              </a:solidFill>
              <a:latin typeface="Rockwell" panose="02060603020205020403" pitchFamily="18" charset="0"/>
            </a:endParaRPr>
          </a:p>
          <a:p>
            <a:pPr marL="0" marR="0">
              <a:spcBef>
                <a:spcPts val="0"/>
              </a:spcBef>
              <a:spcAft>
                <a:spcPts val="0"/>
              </a:spcAft>
            </a:pPr>
            <a:r>
              <a:rPr lang="fi-FI" sz="1200" dirty="0">
                <a:solidFill>
                  <a:schemeClr val="tx2"/>
                </a:solidFill>
                <a:effectLst/>
                <a:latin typeface="Rockwell" panose="02060603020205020403" pitchFamily="18" charset="0"/>
              </a:rPr>
              <a:t>Vaihtoehtoisten ”</a:t>
            </a:r>
            <a:r>
              <a:rPr lang="fi-FI" sz="1200" i="1" dirty="0">
                <a:solidFill>
                  <a:schemeClr val="tx2"/>
                </a:solidFill>
                <a:effectLst/>
                <a:latin typeface="Rockwell" panose="02060603020205020403" pitchFamily="18" charset="0"/>
              </a:rPr>
              <a:t>tekojen</a:t>
            </a:r>
            <a:r>
              <a:rPr lang="fi-FI" sz="1200" dirty="0">
                <a:solidFill>
                  <a:schemeClr val="tx2"/>
                </a:solidFill>
                <a:effectLst/>
                <a:latin typeface="Rockwell" panose="02060603020205020403" pitchFamily="18" charset="0"/>
              </a:rPr>
              <a:t>” kokeilujen kautta voidaan lopulta tehdä päätöksiä sen suhteen, mitkä teosta ovat toimivia ja soveltuisivat konkreettisesti myös käytäntöön.</a:t>
            </a:r>
          </a:p>
          <a:p>
            <a:pPr marL="0" marR="0">
              <a:spcBef>
                <a:spcPts val="0"/>
              </a:spcBef>
              <a:spcAft>
                <a:spcPts val="0"/>
              </a:spcAft>
            </a:pPr>
            <a:endParaRPr lang="fi-FI" sz="1200" dirty="0">
              <a:solidFill>
                <a:schemeClr val="tx2"/>
              </a:solidFill>
              <a:latin typeface="Rockwell" panose="02060603020205020403" pitchFamily="18" charset="0"/>
            </a:endParaRPr>
          </a:p>
          <a:p>
            <a:pPr marL="0" marR="0">
              <a:spcBef>
                <a:spcPts val="0"/>
              </a:spcBef>
              <a:spcAft>
                <a:spcPts val="0"/>
              </a:spcAft>
            </a:pPr>
            <a:r>
              <a:rPr lang="fi-FI" sz="1200" dirty="0">
                <a:solidFill>
                  <a:schemeClr val="tx2"/>
                </a:solidFill>
                <a:latin typeface="Rockwell" panose="02060603020205020403" pitchFamily="18" charset="0"/>
              </a:rPr>
              <a:t>Kokeilujen kautta toimimattomia voidaan vielä halutessa hieman muokata ja yrittää niiden käyttöä uudemman kerran tai niistä voidaan luopua täysin.</a:t>
            </a:r>
          </a:p>
        </p:txBody>
      </p:sp>
      <p:grpSp>
        <p:nvGrpSpPr>
          <p:cNvPr id="2" name="Group 1">
            <a:extLst>
              <a:ext uri="{FF2B5EF4-FFF2-40B4-BE49-F238E27FC236}">
                <a16:creationId xmlns:a16="http://schemas.microsoft.com/office/drawing/2014/main" id="{A1936591-7A4F-73E9-D802-316C8DA03BB6}"/>
              </a:ext>
            </a:extLst>
          </p:cNvPr>
          <p:cNvGrpSpPr/>
          <p:nvPr/>
        </p:nvGrpSpPr>
        <p:grpSpPr>
          <a:xfrm>
            <a:off x="693812" y="3222720"/>
            <a:ext cx="10873208" cy="1899112"/>
            <a:chOff x="981844" y="3387580"/>
            <a:chExt cx="8448128" cy="1899112"/>
          </a:xfrm>
        </p:grpSpPr>
        <p:sp>
          <p:nvSpPr>
            <p:cNvPr id="8" name="TextBox 7">
              <a:extLst>
                <a:ext uri="{FF2B5EF4-FFF2-40B4-BE49-F238E27FC236}">
                  <a16:creationId xmlns:a16="http://schemas.microsoft.com/office/drawing/2014/main" id="{FFE527E7-8595-4626-84D7-BDDC7E39AD17}"/>
                </a:ext>
              </a:extLst>
            </p:cNvPr>
            <p:cNvSpPr txBox="1"/>
            <p:nvPr/>
          </p:nvSpPr>
          <p:spPr>
            <a:xfrm>
              <a:off x="981844" y="3717032"/>
              <a:ext cx="8448128" cy="1569660"/>
            </a:xfrm>
            <a:prstGeom prst="rect">
              <a:avLst/>
            </a:prstGeom>
            <a:solidFill>
              <a:schemeClr val="bg1"/>
            </a:solidFill>
            <a:ln w="12700">
              <a:solidFill>
                <a:schemeClr val="tx2"/>
              </a:solidFill>
            </a:ln>
          </p:spPr>
          <p:txBody>
            <a:bodyPr wrap="square">
              <a:spAutoFit/>
            </a:bodyPr>
            <a:lstStyle/>
            <a:p>
              <a:pPr marL="0" marR="0">
                <a:spcBef>
                  <a:spcPts val="0"/>
                </a:spcBef>
                <a:spcAft>
                  <a:spcPts val="0"/>
                </a:spcAft>
              </a:pPr>
              <a:r>
                <a:rPr lang="fi-FI" sz="1200" dirty="0">
                  <a:solidFill>
                    <a:schemeClr val="tx2"/>
                  </a:solidFill>
                  <a:effectLst/>
                  <a:latin typeface="Rockwell" panose="02060603020205020403" pitchFamily="18" charset="0"/>
                </a:rPr>
                <a:t>Heinolan kaupunkiorganisaatiolle sekä kaupungin lupa- ja valvontatoimialalle suunnittelutyö toteutettiin asettaen lähtökohtina vaikuttavuudelle HINKU- ja KETS-tavoitteet.</a:t>
              </a:r>
            </a:p>
            <a:p>
              <a:pPr marL="0" marR="0">
                <a:spcBef>
                  <a:spcPts val="0"/>
                </a:spcBef>
                <a:spcAft>
                  <a:spcPts val="0"/>
                </a:spcAft>
              </a:pPr>
              <a:endParaRPr lang="fi-FI" sz="1200" dirty="0">
                <a:solidFill>
                  <a:schemeClr val="tx2"/>
                </a:solidFill>
                <a:latin typeface="Rockwell" panose="02060603020205020403" pitchFamily="18" charset="0"/>
              </a:endParaRPr>
            </a:p>
            <a:p>
              <a:pPr marL="0" marR="0">
                <a:spcBef>
                  <a:spcPts val="0"/>
                </a:spcBef>
                <a:spcAft>
                  <a:spcPts val="0"/>
                </a:spcAft>
              </a:pPr>
              <a:r>
                <a:rPr lang="fi-FI" sz="1200" dirty="0">
                  <a:solidFill>
                    <a:schemeClr val="tx2"/>
                  </a:solidFill>
                  <a:latin typeface="Rockwell" panose="02060603020205020403" pitchFamily="18" charset="0"/>
                </a:rPr>
                <a:t>Vaikuttavuuden tavoitteisiin muutosta ohjaavat vaihtoehdot (= ”</a:t>
              </a:r>
              <a:r>
                <a:rPr lang="fi-FI" sz="1200" i="1" dirty="0">
                  <a:solidFill>
                    <a:schemeClr val="tx2"/>
                  </a:solidFill>
                  <a:latin typeface="Rockwell" panose="02060603020205020403" pitchFamily="18" charset="0"/>
                </a:rPr>
                <a:t>teot</a:t>
              </a:r>
              <a:r>
                <a:rPr lang="fi-FI" sz="1200" dirty="0">
                  <a:solidFill>
                    <a:schemeClr val="tx2"/>
                  </a:solidFill>
                  <a:latin typeface="Rockwell" panose="02060603020205020403" pitchFamily="18" charset="0"/>
                </a:rPr>
                <a:t>”) eriteltiin, jonka jälkeen niistä valikoitiin, joko mahdollisimman olemattomat ”</a:t>
              </a:r>
              <a:r>
                <a:rPr lang="fi-FI" sz="1200" i="1" dirty="0">
                  <a:solidFill>
                    <a:schemeClr val="tx2"/>
                  </a:solidFill>
                  <a:latin typeface="Rockwell" panose="02060603020205020403" pitchFamily="18" charset="0"/>
                </a:rPr>
                <a:t>panokset</a:t>
              </a:r>
              <a:r>
                <a:rPr lang="fi-FI" sz="1200" dirty="0">
                  <a:solidFill>
                    <a:schemeClr val="tx2"/>
                  </a:solidFill>
                  <a:latin typeface="Rockwell" panose="02060603020205020403" pitchFamily="18" charset="0"/>
                </a:rPr>
                <a:t>” vaativat tai mahdollisimman laaja-alaisen ”</a:t>
              </a:r>
              <a:r>
                <a:rPr lang="fi-FI" sz="1200" i="1" dirty="0">
                  <a:solidFill>
                    <a:schemeClr val="tx2"/>
                  </a:solidFill>
                  <a:latin typeface="Rockwell" panose="02060603020205020403" pitchFamily="18" charset="0"/>
                </a:rPr>
                <a:t>yhteiskunnallisen vaikuttavuuden</a:t>
              </a:r>
              <a:r>
                <a:rPr lang="fi-FI" sz="1200" dirty="0">
                  <a:solidFill>
                    <a:schemeClr val="tx2"/>
                  </a:solidFill>
                  <a:latin typeface="Rockwell" panose="02060603020205020403" pitchFamily="18" charset="0"/>
                </a:rPr>
                <a:t>” omaavat vaihtoehdot. </a:t>
              </a:r>
              <a:endParaRPr lang="fi-FI" sz="1200" dirty="0">
                <a:solidFill>
                  <a:schemeClr val="tx2"/>
                </a:solidFill>
                <a:effectLst/>
                <a:latin typeface="Rockwell" panose="02060603020205020403" pitchFamily="18" charset="0"/>
              </a:endParaRPr>
            </a:p>
            <a:p>
              <a:pPr marL="0" marR="0">
                <a:spcBef>
                  <a:spcPts val="0"/>
                </a:spcBef>
                <a:spcAft>
                  <a:spcPts val="0"/>
                </a:spcAft>
              </a:pPr>
              <a:endParaRPr lang="fi-FI" sz="1200" dirty="0">
                <a:solidFill>
                  <a:schemeClr val="tx2"/>
                </a:solidFill>
                <a:latin typeface="Rockwell" panose="02060603020205020403" pitchFamily="18" charset="0"/>
              </a:endParaRPr>
            </a:p>
            <a:p>
              <a:pPr marL="0" marR="0">
                <a:spcBef>
                  <a:spcPts val="0"/>
                </a:spcBef>
                <a:spcAft>
                  <a:spcPts val="0"/>
                </a:spcAft>
              </a:pPr>
              <a:r>
                <a:rPr lang="fi-FI" sz="1200" dirty="0">
                  <a:solidFill>
                    <a:schemeClr val="tx2"/>
                  </a:solidFill>
                  <a:latin typeface="Rockwell" panose="02060603020205020403" pitchFamily="18" charset="0"/>
                </a:rPr>
                <a:t>Lopulliseen vaikuttavuusketjuun valikoitui vaihtoehtoisia ”</a:t>
              </a:r>
              <a:r>
                <a:rPr lang="fi-FI" sz="1200" i="1" dirty="0">
                  <a:solidFill>
                    <a:schemeClr val="tx2"/>
                  </a:solidFill>
                  <a:latin typeface="Rockwell" panose="02060603020205020403" pitchFamily="18" charset="0"/>
                </a:rPr>
                <a:t>tekoja</a:t>
              </a:r>
              <a:r>
                <a:rPr lang="fi-FI" sz="1200" dirty="0">
                  <a:solidFill>
                    <a:schemeClr val="tx2"/>
                  </a:solidFill>
                  <a:latin typeface="Rockwell" panose="02060603020205020403" pitchFamily="18" charset="0"/>
                </a:rPr>
                <a:t>”, joista rakentuva kokonaisuus voitiin tulkita synergiseksi kokonaisuudeksi, jolla voitaisi vastata Heinolan kaupungin tämän hetkiseen haasteisiin ilmasto- ja energiatyönsä parissa.</a:t>
              </a:r>
            </a:p>
          </p:txBody>
        </p:sp>
        <p:sp>
          <p:nvSpPr>
            <p:cNvPr id="10" name="TextBox 9">
              <a:extLst>
                <a:ext uri="{FF2B5EF4-FFF2-40B4-BE49-F238E27FC236}">
                  <a16:creationId xmlns:a16="http://schemas.microsoft.com/office/drawing/2014/main" id="{2A3C6376-CA86-4F3A-BFEF-75CC173B6A4A}"/>
                </a:ext>
              </a:extLst>
            </p:cNvPr>
            <p:cNvSpPr txBox="1"/>
            <p:nvPr/>
          </p:nvSpPr>
          <p:spPr>
            <a:xfrm>
              <a:off x="981844" y="3387580"/>
              <a:ext cx="2808312" cy="307777"/>
            </a:xfrm>
            <a:prstGeom prst="rect">
              <a:avLst/>
            </a:prstGeom>
            <a:noFill/>
          </p:spPr>
          <p:txBody>
            <a:bodyPr wrap="square">
              <a:spAutoFit/>
            </a:bodyPr>
            <a:lstStyle/>
            <a:p>
              <a:r>
                <a:rPr lang="fi-FI" sz="1400" b="1" dirty="0">
                  <a:solidFill>
                    <a:schemeClr val="tx2"/>
                  </a:solidFill>
                  <a:effectLst/>
                  <a:latin typeface="Rockwell" panose="02060603020205020403" pitchFamily="18" charset="0"/>
                </a:rPr>
                <a:t>Suunnitteluprosessi Heinolaan:</a:t>
              </a:r>
              <a:endParaRPr lang="fi-FI" b="1" dirty="0">
                <a:latin typeface="Rockwell" panose="02060603020205020403" pitchFamily="18" charset="0"/>
              </a:endParaRPr>
            </a:p>
          </p:txBody>
        </p:sp>
      </p:grpSp>
      <p:grpSp>
        <p:nvGrpSpPr>
          <p:cNvPr id="3" name="Group 2">
            <a:extLst>
              <a:ext uri="{FF2B5EF4-FFF2-40B4-BE49-F238E27FC236}">
                <a16:creationId xmlns:a16="http://schemas.microsoft.com/office/drawing/2014/main" id="{417727F5-699C-45F4-E7F5-E81A48A9AFFF}"/>
              </a:ext>
            </a:extLst>
          </p:cNvPr>
          <p:cNvGrpSpPr/>
          <p:nvPr/>
        </p:nvGrpSpPr>
        <p:grpSpPr>
          <a:xfrm>
            <a:off x="693812" y="5408444"/>
            <a:ext cx="10873208" cy="791117"/>
            <a:chOff x="981844" y="5455919"/>
            <a:chExt cx="8448128" cy="791117"/>
          </a:xfrm>
        </p:grpSpPr>
        <p:sp>
          <p:nvSpPr>
            <p:cNvPr id="7" name="TextBox 6">
              <a:extLst>
                <a:ext uri="{FF2B5EF4-FFF2-40B4-BE49-F238E27FC236}">
                  <a16:creationId xmlns:a16="http://schemas.microsoft.com/office/drawing/2014/main" id="{93C353DD-40DA-835A-E331-1FB9059E144D}"/>
                </a:ext>
              </a:extLst>
            </p:cNvPr>
            <p:cNvSpPr txBox="1"/>
            <p:nvPr/>
          </p:nvSpPr>
          <p:spPr>
            <a:xfrm>
              <a:off x="981844" y="5785371"/>
              <a:ext cx="8448128" cy="461665"/>
            </a:xfrm>
            <a:prstGeom prst="rect">
              <a:avLst/>
            </a:prstGeom>
            <a:solidFill>
              <a:schemeClr val="bg1"/>
            </a:solidFill>
            <a:ln w="12700">
              <a:solidFill>
                <a:schemeClr val="tx2"/>
              </a:solidFill>
            </a:ln>
          </p:spPr>
          <p:txBody>
            <a:bodyPr wrap="square">
              <a:spAutoFit/>
            </a:bodyPr>
            <a:lstStyle/>
            <a:p>
              <a:pPr marL="0" marR="0">
                <a:spcBef>
                  <a:spcPts val="0"/>
                </a:spcBef>
                <a:spcAft>
                  <a:spcPts val="0"/>
                </a:spcAft>
              </a:pPr>
              <a:r>
                <a:rPr lang="fi-FI" sz="1200" dirty="0">
                  <a:solidFill>
                    <a:schemeClr val="tx2"/>
                  </a:solidFill>
                  <a:effectLst/>
                  <a:latin typeface="Rockwell" panose="02060603020205020403" pitchFamily="18" charset="0"/>
                </a:rPr>
                <a:t>Esitettävien ajatusten joukkoon on ripoteltu teemahaastatteluilla hankittuja näkemyksiä ja aineistoja, mutta aikarajoitteista johtuen niille ei ole lisätty konkreettisia tulkintoja, joten ne toimivat vain huomion arvoisina nostoina kyseiseen ajatukseen liittyen.</a:t>
              </a:r>
            </a:p>
          </p:txBody>
        </p:sp>
        <p:sp>
          <p:nvSpPr>
            <p:cNvPr id="11" name="TextBox 10">
              <a:extLst>
                <a:ext uri="{FF2B5EF4-FFF2-40B4-BE49-F238E27FC236}">
                  <a16:creationId xmlns:a16="http://schemas.microsoft.com/office/drawing/2014/main" id="{3F76CE82-FC3D-DA3F-80C7-835F40DA0303}"/>
                </a:ext>
              </a:extLst>
            </p:cNvPr>
            <p:cNvSpPr txBox="1"/>
            <p:nvPr/>
          </p:nvSpPr>
          <p:spPr>
            <a:xfrm>
              <a:off x="981844" y="5455919"/>
              <a:ext cx="1728192" cy="307777"/>
            </a:xfrm>
            <a:prstGeom prst="rect">
              <a:avLst/>
            </a:prstGeom>
            <a:noFill/>
          </p:spPr>
          <p:txBody>
            <a:bodyPr wrap="square">
              <a:spAutoFit/>
            </a:bodyPr>
            <a:lstStyle/>
            <a:p>
              <a:r>
                <a:rPr lang="fi-FI" sz="1400" b="1" dirty="0">
                  <a:solidFill>
                    <a:schemeClr val="tx2"/>
                  </a:solidFill>
                  <a:effectLst/>
                  <a:latin typeface="Rockwell" panose="02060603020205020403" pitchFamily="18" charset="0"/>
                </a:rPr>
                <a:t>Muita huomioita:</a:t>
              </a:r>
              <a:endParaRPr lang="fi-FI" b="1" dirty="0">
                <a:latin typeface="Rockwell" panose="02060603020205020403" pitchFamily="18" charset="0"/>
              </a:endParaRPr>
            </a:p>
          </p:txBody>
        </p:sp>
      </p:grpSp>
      <p:grpSp>
        <p:nvGrpSpPr>
          <p:cNvPr id="12" name="Group 11">
            <a:extLst>
              <a:ext uri="{FF2B5EF4-FFF2-40B4-BE49-F238E27FC236}">
                <a16:creationId xmlns:a16="http://schemas.microsoft.com/office/drawing/2014/main" id="{751E13F5-08EB-C718-2F60-129C056DAF9B}"/>
              </a:ext>
            </a:extLst>
          </p:cNvPr>
          <p:cNvGrpSpPr/>
          <p:nvPr/>
        </p:nvGrpSpPr>
        <p:grpSpPr>
          <a:xfrm>
            <a:off x="11474570" y="6466431"/>
            <a:ext cx="484973" cy="313490"/>
            <a:chOff x="7841686" y="284935"/>
            <a:chExt cx="484973" cy="313490"/>
          </a:xfrm>
        </p:grpSpPr>
        <p:sp>
          <p:nvSpPr>
            <p:cNvPr id="13" name="Rectangle: Rounded Corners 12">
              <a:extLst>
                <a:ext uri="{FF2B5EF4-FFF2-40B4-BE49-F238E27FC236}">
                  <a16:creationId xmlns:a16="http://schemas.microsoft.com/office/drawing/2014/main" id="{7069B40D-EE5D-CEB4-AB6F-56A16341862B}"/>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6" action="ppaction://hlinksldjump"/>
              <a:extLst>
                <a:ext uri="{FF2B5EF4-FFF2-40B4-BE49-F238E27FC236}">
                  <a16:creationId xmlns:a16="http://schemas.microsoft.com/office/drawing/2014/main" id="{ABBBB8B0-3821-3411-7903-C2F0CA5FDEB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00800250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extLst>
              <p:ext uri="{D42A27DB-BD31-4B8C-83A1-F6EECF244321}">
                <p14:modId xmlns:p14="http://schemas.microsoft.com/office/powerpoint/2010/main" val="374789919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5" name="Group 4">
            <a:extLst>
              <a:ext uri="{FF2B5EF4-FFF2-40B4-BE49-F238E27FC236}">
                <a16:creationId xmlns:a16="http://schemas.microsoft.com/office/drawing/2014/main" id="{6123203B-9822-4BEA-B7F4-7D7870553A3B}"/>
              </a:ext>
            </a:extLst>
          </p:cNvPr>
          <p:cNvGrpSpPr>
            <a:grpSpLocks noGrp="1" noUngrp="1" noRot="1" noMove="1" noResize="1"/>
          </p:cNvGrpSpPr>
          <p:nvPr/>
        </p:nvGrpSpPr>
        <p:grpSpPr>
          <a:xfrm>
            <a:off x="81694" y="3339976"/>
            <a:ext cx="3300107" cy="3447493"/>
            <a:chOff x="1608247" y="3119002"/>
            <a:chExt cx="3622069" cy="3550358"/>
          </a:xfrm>
        </p:grpSpPr>
        <p:sp>
          <p:nvSpPr>
            <p:cNvPr id="13" name="Rectangle 12">
              <a:extLst>
                <a:ext uri="{FF2B5EF4-FFF2-40B4-BE49-F238E27FC236}">
                  <a16:creationId xmlns:a16="http://schemas.microsoft.com/office/drawing/2014/main" id="{080A3491-D803-4810-853A-3FD6273B1389}"/>
                </a:ext>
              </a:extLst>
            </p:cNvPr>
            <p:cNvSpPr>
              <a:spLocks noGrp="1" noRot="1" noMove="1" noResize="1" noEditPoints="1" noAdjustHandles="1" noChangeArrowheads="1" noChangeShapeType="1"/>
            </p:cNvSpPr>
            <p:nvPr/>
          </p:nvSpPr>
          <p:spPr>
            <a:xfrm>
              <a:off x="1673823" y="3429000"/>
              <a:ext cx="3556493" cy="3240360"/>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50/50-malli tai ympäristömanageripalvelu</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Yhteistyö: Yritykset tai uudet yrittäjät/-innovaattorit tai tutkimuslaitokset tai korkeakoulut tai ELY-keskus tai seurakunta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Biokaasun tuotanto</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Vaihtoehtoinen lämpöenergia (kaukolämpö ja/tai jäähdytysverkko)</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Ajoneuvokannan muutos (vaihtoehtoiset käyttövoimat)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FISU-verkosto</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Älykkäät katuvalaisimet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Sensorijäteastiat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Vihreä siirtymä (tulevaisuuden investoinnit &amp; -innovaatiot)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Ilmastoviestinnän kehittäminen</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Älykkäät energiajärjestelmät: EnergyPLAN –simulointityökalu</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Uusiutuvan energian kuntakatselmus (UEKK)</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Toiminnanohjaus (lupa- ja valvonta)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LULUCF-sektori: lisäiset toimet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Käyttöönottokatselmusmallit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Kaupunkipuutarhat/vertikaaliviljelyratkaisut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Ilmastokoordinaattori</a:t>
              </a:r>
            </a:p>
          </p:txBody>
        </p:sp>
        <p:sp>
          <p:nvSpPr>
            <p:cNvPr id="24" name="TextBox 23">
              <a:extLst>
                <a:ext uri="{FF2B5EF4-FFF2-40B4-BE49-F238E27FC236}">
                  <a16:creationId xmlns:a16="http://schemas.microsoft.com/office/drawing/2014/main" id="{1AA2EC82-CE70-4F79-9527-B82D5EF21E1F}"/>
                </a:ext>
              </a:extLst>
            </p:cNvPr>
            <p:cNvSpPr txBox="1">
              <a:spLocks noGrp="1" noRot="1" noMove="1" noResize="1" noEditPoints="1" noAdjustHandles="1" noChangeArrowheads="1" noChangeShapeType="1"/>
            </p:cNvSpPr>
            <p:nvPr/>
          </p:nvSpPr>
          <p:spPr>
            <a:xfrm>
              <a:off x="1608247" y="3119002"/>
              <a:ext cx="780636" cy="316960"/>
            </a:xfrm>
            <a:prstGeom prst="rect">
              <a:avLst/>
            </a:prstGeom>
            <a:noFill/>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Teot</a:t>
              </a:r>
              <a:endParaRPr lang="fi-FI" sz="1400" b="1" dirty="0">
                <a:solidFill>
                  <a:schemeClr val="tx2"/>
                </a:solidFill>
                <a:latin typeface="Rockwell" panose="02060603020205020403" pitchFamily="18" charset="0"/>
              </a:endParaRPr>
            </a:p>
          </p:txBody>
        </p:sp>
      </p:grpSp>
      <p:grpSp>
        <p:nvGrpSpPr>
          <p:cNvPr id="3" name="Group 2">
            <a:extLst>
              <a:ext uri="{FF2B5EF4-FFF2-40B4-BE49-F238E27FC236}">
                <a16:creationId xmlns:a16="http://schemas.microsoft.com/office/drawing/2014/main" id="{B38ABB68-64B2-480C-98FD-0CEAC27D217E}"/>
              </a:ext>
            </a:extLst>
          </p:cNvPr>
          <p:cNvGrpSpPr>
            <a:grpSpLocks noGrp="1" noUngrp="1" noRot="1" noMove="1" noResize="1"/>
          </p:cNvGrpSpPr>
          <p:nvPr/>
        </p:nvGrpSpPr>
        <p:grpSpPr>
          <a:xfrm>
            <a:off x="291966" y="1009793"/>
            <a:ext cx="1596563" cy="1662026"/>
            <a:chOff x="261764" y="1406934"/>
            <a:chExt cx="1596563" cy="1662026"/>
          </a:xfrm>
        </p:grpSpPr>
        <p:sp>
          <p:nvSpPr>
            <p:cNvPr id="12" name="Rectangle 11">
              <a:extLst>
                <a:ext uri="{FF2B5EF4-FFF2-40B4-BE49-F238E27FC236}">
                  <a16:creationId xmlns:a16="http://schemas.microsoft.com/office/drawing/2014/main" id="{4E2CB760-3E9A-445A-B28A-31A405454F4A}"/>
                </a:ext>
              </a:extLst>
            </p:cNvPr>
            <p:cNvSpPr>
              <a:spLocks noGrp="1" noRot="1" noMove="1" noResize="1" noEditPoints="1" noAdjustHandles="1" noChangeArrowheads="1" noChangeShapeType="1"/>
            </p:cNvSpPr>
            <p:nvPr/>
          </p:nvSpPr>
          <p:spPr>
            <a:xfrm>
              <a:off x="261764" y="1714711"/>
              <a:ext cx="1596563" cy="1354249"/>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Resurssit (työvoima)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Resurssit (raha)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Resurssit (aika)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Resurssit (materiaali)</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Sopimus</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Verkostoituminen</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Toiminnanohjaus (lupa- ja valvonta)</a:t>
              </a:r>
            </a:p>
          </p:txBody>
        </p:sp>
        <p:sp>
          <p:nvSpPr>
            <p:cNvPr id="25" name="TextBox 24">
              <a:extLst>
                <a:ext uri="{FF2B5EF4-FFF2-40B4-BE49-F238E27FC236}">
                  <a16:creationId xmlns:a16="http://schemas.microsoft.com/office/drawing/2014/main" id="{19E88012-4EA8-4D5E-9E4C-69C033A515BF}"/>
                </a:ext>
              </a:extLst>
            </p:cNvPr>
            <p:cNvSpPr txBox="1">
              <a:spLocks noGrp="1" noRot="1" noMove="1" noResize="1" noEditPoints="1" noAdjustHandles="1" noChangeArrowheads="1" noChangeShapeType="1"/>
            </p:cNvSpPr>
            <p:nvPr/>
          </p:nvSpPr>
          <p:spPr>
            <a:xfrm>
              <a:off x="261764" y="1406934"/>
              <a:ext cx="761886" cy="307777"/>
            </a:xfrm>
            <a:prstGeom prst="rect">
              <a:avLst/>
            </a:prstGeom>
            <a:noFill/>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Panos</a:t>
              </a:r>
              <a:endParaRPr lang="fi-FI" sz="1400" dirty="0">
                <a:solidFill>
                  <a:schemeClr val="tx2"/>
                </a:solidFill>
                <a:latin typeface="Rockwell" panose="02060603020205020403" pitchFamily="18" charset="0"/>
              </a:endParaRPr>
            </a:p>
          </p:txBody>
        </p:sp>
      </p:grpSp>
      <p:grpSp>
        <p:nvGrpSpPr>
          <p:cNvPr id="16" name="Group 15">
            <a:extLst>
              <a:ext uri="{FF2B5EF4-FFF2-40B4-BE49-F238E27FC236}">
                <a16:creationId xmlns:a16="http://schemas.microsoft.com/office/drawing/2014/main" id="{185D2685-FDA9-4600-88F6-B14EA65EB9CE}"/>
              </a:ext>
            </a:extLst>
          </p:cNvPr>
          <p:cNvGrpSpPr>
            <a:grpSpLocks noGrp="1" noUngrp="1" noRot="1" noMove="1" noResize="1"/>
          </p:cNvGrpSpPr>
          <p:nvPr/>
        </p:nvGrpSpPr>
        <p:grpSpPr>
          <a:xfrm>
            <a:off x="3738646" y="789545"/>
            <a:ext cx="3575392" cy="6013610"/>
            <a:chOff x="2372356" y="875781"/>
            <a:chExt cx="3575392" cy="5827829"/>
          </a:xfrm>
        </p:grpSpPr>
        <p:sp>
          <p:nvSpPr>
            <p:cNvPr id="17" name="Rectangle 16">
              <a:extLst>
                <a:ext uri="{FF2B5EF4-FFF2-40B4-BE49-F238E27FC236}">
                  <a16:creationId xmlns:a16="http://schemas.microsoft.com/office/drawing/2014/main" id="{F8DDCBD6-183F-4C91-B809-15097E35F30B}"/>
                </a:ext>
              </a:extLst>
            </p:cNvPr>
            <p:cNvSpPr>
              <a:spLocks/>
            </p:cNvSpPr>
            <p:nvPr/>
          </p:nvSpPr>
          <p:spPr>
            <a:xfrm>
              <a:off x="2649068" y="901601"/>
              <a:ext cx="3298680" cy="5802009"/>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Energiatehokkuuden parantuminen</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KHK-päästövähennys</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Teollinen symbioosi muodostuu alueen yritysyhteistyöverkoston kesken  </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Kestävä kehitys edistyy &amp; kiertotalous kasvaa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Biotalouden kasvu</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Nopeutus fossiilittoman liikenteen ja –lämmityksen muutokseen</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Uutta vihreää teknologiaa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 Energiaverkon selkeän kokonaiskuvan muodostuminen</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Uusiutuvan energian tuotannon mahdollisuudet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Uusiutuvien energiaratkaisujen integroinnin mahdollisuudet osaksi nykyistä järjestelmää</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Alueellinen elinvoima edistyy</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Ilmastopositiivisuuden kehittyminen (yritykset)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Ilmastopositiivisuuden kehittyminen (väestö)</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Brändäys ”</a:t>
              </a:r>
              <a:r>
                <a:rPr lang="fi-FI" sz="700" b="1" i="1" dirty="0">
                  <a:solidFill>
                    <a:schemeClr val="tx2"/>
                  </a:solidFill>
                  <a:latin typeface="Rockwell" panose="02060603020205020403" pitchFamily="18" charset="0"/>
                </a:rPr>
                <a:t>vihreäksi kaupungiksi</a:t>
              </a:r>
              <a:r>
                <a:rPr lang="fi-FI" sz="700" b="1" dirty="0">
                  <a:solidFill>
                    <a:schemeClr val="tx2"/>
                  </a:solidFill>
                  <a:latin typeface="Rockwell" panose="02060603020205020403" pitchFamily="18" charset="0"/>
                </a:rPr>
                <a:t>” edistyy</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Talouspääoma kasvaa (vero- ja muut tulot)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Omavaraisuus edistyy</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Alueen hyvinvointi edistyy</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Alueen väestökanta kasvaa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1 000 vihreää työpaikkaa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Tuetaan nuoria tulevia asiantuntijoita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Hyödynnetään alueellisia ”</a:t>
              </a:r>
              <a:r>
                <a:rPr lang="fi-FI" sz="700" b="1" i="1" dirty="0">
                  <a:solidFill>
                    <a:schemeClr val="tx2"/>
                  </a:solidFill>
                  <a:latin typeface="Rockwell" panose="02060603020205020403" pitchFamily="18" charset="0"/>
                </a:rPr>
                <a:t>voimavaroja”</a:t>
              </a:r>
              <a:endParaRPr lang="fi-FI" sz="700" b="1" dirty="0">
                <a:solidFill>
                  <a:schemeClr val="tx2"/>
                </a:solidFill>
                <a:latin typeface="Rockwell" panose="02060603020205020403" pitchFamily="18" charset="0"/>
              </a:endParaRP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Uudenlaisen liiketoiminnan muodostuminen ja innovaatiot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Hiilinielut/-varastot kasvavat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Optimaalisempi jätehuolto</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Strategiakeskeinen ja tietoon perustuva toiminta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Lähiruoan tai paikallisesti tuotetun ruoan tarjonta kasvaa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Ekologiset ja kestävät elämäntavat mahdollistava infrastruktuuri</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Hukka-, prosessi- ja reaktiolämpöjen hyödyntäminen</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Puurakentaminen sekä puun käyttö julkisivu- ja korjausrakentamisessa yleistyy</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Käyttäytymismallit ja asenteet muuttuvat energiaopetuksen, ympäristökasvatuksen tai ympäristömanageri-palvelun vaikutuksesta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Hiilijalanjälki vähenee</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Hiilikädenjälki kasvaa</a:t>
              </a:r>
            </a:p>
          </p:txBody>
        </p:sp>
        <p:sp>
          <p:nvSpPr>
            <p:cNvPr id="18" name="TextBox 17">
              <a:extLst>
                <a:ext uri="{FF2B5EF4-FFF2-40B4-BE49-F238E27FC236}">
                  <a16:creationId xmlns:a16="http://schemas.microsoft.com/office/drawing/2014/main" id="{DC139256-35C8-424F-93DA-0A3F63C4490D}"/>
                </a:ext>
              </a:extLst>
            </p:cNvPr>
            <p:cNvSpPr txBox="1">
              <a:spLocks/>
            </p:cNvSpPr>
            <p:nvPr/>
          </p:nvSpPr>
          <p:spPr>
            <a:xfrm rot="16200000">
              <a:off x="1764962" y="1483175"/>
              <a:ext cx="1522566" cy="307777"/>
            </a:xfrm>
            <a:prstGeom prst="rect">
              <a:avLst/>
            </a:prstGeom>
            <a:noFill/>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Tulos/vaikutus</a:t>
              </a:r>
              <a:endParaRPr lang="fi-FI" sz="1400" dirty="0">
                <a:solidFill>
                  <a:schemeClr val="tx2"/>
                </a:solidFill>
                <a:latin typeface="Rockwell" panose="02060603020205020403" pitchFamily="18" charset="0"/>
              </a:endParaRPr>
            </a:p>
          </p:txBody>
        </p:sp>
      </p:grpSp>
      <p:pic>
        <p:nvPicPr>
          <p:cNvPr id="7" name="Graphic 6" descr="Back with solid fill">
            <a:extLst>
              <a:ext uri="{FF2B5EF4-FFF2-40B4-BE49-F238E27FC236}">
                <a16:creationId xmlns:a16="http://schemas.microsoft.com/office/drawing/2014/main" id="{0AE5CFCF-32E2-47CE-8FA3-47496FF4508A}"/>
              </a:ext>
            </a:extLst>
          </p:cNvPr>
          <p:cNvPicPr>
            <a:picLocks noGrp="1" noRot="1" noChangeAspect="1" noMove="1" noResize="1" noEditPoints="1" noAdjustHandles="1" noChangeArrowheads="1" noChangeShapeType="1" noCrop="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5126238">
            <a:off x="1115482" y="2878733"/>
            <a:ext cx="660774" cy="660774"/>
          </a:xfrm>
          <a:prstGeom prst="rect">
            <a:avLst/>
          </a:prstGeom>
          <a:ln>
            <a:noFill/>
          </a:ln>
          <a:effectLst>
            <a:innerShdw blurRad="63500" dist="50800" dir="5400000">
              <a:prstClr val="black">
                <a:alpha val="50000"/>
              </a:prstClr>
            </a:innerShdw>
          </a:effectLst>
        </p:spPr>
      </p:pic>
      <p:sp>
        <p:nvSpPr>
          <p:cNvPr id="26" name="TextBox 25">
            <a:extLst>
              <a:ext uri="{FF2B5EF4-FFF2-40B4-BE49-F238E27FC236}">
                <a16:creationId xmlns:a16="http://schemas.microsoft.com/office/drawing/2014/main" id="{E67016F5-DF08-4AD6-BE72-A10056968FCC}"/>
              </a:ext>
            </a:extLst>
          </p:cNvPr>
          <p:cNvSpPr txBox="1">
            <a:spLocks noGrp="1" noRot="1" noMove="1" noResize="1" noEditPoints="1" noAdjustHandles="1" noChangeArrowheads="1" noChangeShapeType="1"/>
          </p:cNvSpPr>
          <p:nvPr/>
        </p:nvSpPr>
        <p:spPr>
          <a:xfrm>
            <a:off x="225760" y="70530"/>
            <a:ext cx="4609712" cy="578882"/>
          </a:xfrm>
          <a:prstGeom prst="roundRect">
            <a:avLst/>
          </a:prstGeom>
          <a:solidFill>
            <a:schemeClr val="tx2">
              <a:lumMod val="85000"/>
              <a:lumOff val="15000"/>
            </a:schemeClr>
          </a:solidFill>
          <a:ln w="12700">
            <a:noFill/>
          </a:ln>
        </p:spPr>
        <p:txBody>
          <a:bodyPr wrap="square">
            <a:spAutoFit/>
          </a:bodyPr>
          <a:lstStyle/>
          <a:p>
            <a:pPr marL="0" indent="0">
              <a:spcBef>
                <a:spcPct val="0"/>
              </a:spcBef>
              <a:spcAft>
                <a:spcPct val="0"/>
              </a:spcAft>
              <a:buNone/>
            </a:pPr>
            <a:r>
              <a:rPr lang="fi-FI" sz="2800" b="1" dirty="0">
                <a:ln>
                  <a:solidFill>
                    <a:schemeClr val="tx2"/>
                  </a:solidFill>
                </a:ln>
                <a:solidFill>
                  <a:srgbClr val="21FF36"/>
                </a:solidFill>
                <a:effectLst>
                  <a:outerShdw blurRad="50800" dist="38100" dir="10800000" algn="r" rotWithShape="0">
                    <a:prstClr val="black">
                      <a:alpha val="40000"/>
                    </a:prstClr>
                  </a:outerShdw>
                </a:effectLst>
                <a:latin typeface="Rockwell Condensed" panose="02060603050405020104" pitchFamily="18" charset="0"/>
                <a:ea typeface="Tahoma" panose="020B0604030504040204" pitchFamily="34" charset="0"/>
                <a:cs typeface="Tahoma" panose="020B0604030504040204" pitchFamily="34" charset="0"/>
                <a:sym typeface="Rockwell" panose="02060603020205020403" pitchFamily="18" charset="0"/>
              </a:rPr>
              <a:t>Ratkaisujen vaikuttavuusketju</a:t>
            </a:r>
          </a:p>
        </p:txBody>
      </p:sp>
      <p:pic>
        <p:nvPicPr>
          <p:cNvPr id="27" name="Graphic 26" descr="Back with solid fill">
            <a:extLst>
              <a:ext uri="{FF2B5EF4-FFF2-40B4-BE49-F238E27FC236}">
                <a16:creationId xmlns:a16="http://schemas.microsoft.com/office/drawing/2014/main" id="{1D16F5D9-969C-4C52-8A10-49A645C0FFC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9600887" flipH="1">
            <a:off x="3369131" y="5428710"/>
            <a:ext cx="718842" cy="537568"/>
          </a:xfrm>
          <a:prstGeom prst="rect">
            <a:avLst/>
          </a:prstGeom>
          <a:ln>
            <a:noFill/>
          </a:ln>
          <a:effectLst>
            <a:innerShdw blurRad="63500" dist="50800" dir="5400000">
              <a:prstClr val="black">
                <a:alpha val="50000"/>
              </a:prstClr>
            </a:innerShdw>
          </a:effectLst>
        </p:spPr>
      </p:pic>
      <p:grpSp>
        <p:nvGrpSpPr>
          <p:cNvPr id="28" name="Group 27">
            <a:extLst>
              <a:ext uri="{FF2B5EF4-FFF2-40B4-BE49-F238E27FC236}">
                <a16:creationId xmlns:a16="http://schemas.microsoft.com/office/drawing/2014/main" id="{C3288235-9158-473D-BED6-4A11E598FFAD}"/>
              </a:ext>
            </a:extLst>
          </p:cNvPr>
          <p:cNvGrpSpPr>
            <a:grpSpLocks/>
          </p:cNvGrpSpPr>
          <p:nvPr/>
        </p:nvGrpSpPr>
        <p:grpSpPr>
          <a:xfrm>
            <a:off x="7851735" y="117669"/>
            <a:ext cx="4138316" cy="6107801"/>
            <a:chOff x="7606675" y="967857"/>
            <a:chExt cx="3049285" cy="6107801"/>
          </a:xfrm>
        </p:grpSpPr>
        <p:sp>
          <p:nvSpPr>
            <p:cNvPr id="29" name="Rectangle 28">
              <a:extLst>
                <a:ext uri="{FF2B5EF4-FFF2-40B4-BE49-F238E27FC236}">
                  <a16:creationId xmlns:a16="http://schemas.microsoft.com/office/drawing/2014/main" id="{AA38A123-D81D-4F6C-B23D-F37B0D02BB6B}"/>
                </a:ext>
              </a:extLst>
            </p:cNvPr>
            <p:cNvSpPr>
              <a:spLocks/>
            </p:cNvSpPr>
            <p:nvPr/>
          </p:nvSpPr>
          <p:spPr>
            <a:xfrm>
              <a:off x="7623601" y="1315019"/>
              <a:ext cx="3032359" cy="5760639"/>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Globaali kärkimaa kiertotaloudessa ja päästöttömissä energiajärjestelmissä [Suomi]</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Paikallisklusterien muodostuminen</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HINKU-tavoite 2030</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KETS-energiansäästötavoite (v. 2025)</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EU:n yhdyskuntajätteen kierrätysaste v. 2025 55 %</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EU:n yhdyskuntajätteen kierrätysaste v. 2035 65 %</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Hiilineutraali kiertotalous yhteiskunta  menestyvällä taloudella [Suomi v. 2035]</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Ensimmäinen fossiilivapaa yhteiskunta globaalisti [Suomi]</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Biodiversiteettikadon pysäyttäminen [Suomi v. 2030]</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Talouden rakennemuutos</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V. 2035 valtakunnallinen RMC-arvo ei tulisi ylittämään v. 2015 tasoa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Päijät-Hämeen kiertotalouden tiekartta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Hiilineutraali Päijät-Häme 2030</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EU:n ilmastotavoitesuunnitelma 2030</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Ilmastoneutraali Eurooppa 2050</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Pariisin ilmastosopimus</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Kestävän kehityksen tavoitteet (SDG)</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Kaupungin arvot</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Kaupunkistrategia</a:t>
              </a:r>
              <a:endParaRPr lang="fi-FI" sz="700" b="1" dirty="0">
                <a:solidFill>
                  <a:schemeClr val="tx2"/>
                </a:solidFill>
                <a:latin typeface="Rockwell" panose="02060603020205020403" pitchFamily="18" charset="0"/>
              </a:endParaRP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Hallitusohjelman tavoite innovatiivisten hankintojen määrän korottamisesta 10 % julkisista hankinnoista meneillään olevan vaalikauden loppuun mentäessä</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Hyvä ympäristö ja monimuotoinen luonto</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Koulujen paikkamäärien täyttö (kasvavalla väestömäärällä)</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Kiertotalouden strateginen ohjelma [Suomen roolin edistäminen kiertotalouden edelläkävijänä]</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Kansallinen TKI-tiekartta: TKI-toiminnan BKT:n kasvattaminen [2,7 %  4 %] v. 2030 mentäessä</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Biotalousstrategia 2022–2035: Biotalouden arvolisän kasvu 4 %/v eli 50 mrd. euroon v. 2035 mennessä</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Kansallinen ilmasto- ja energiastrategia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sym typeface="Wingdings" panose="05000000000000000000" pitchFamily="2" charset="2"/>
                </a:rPr>
                <a:t>Kansallinen julkisten hankintojen strategia 2020</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Kestävä kaupunkikehitys</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Hallituksen kestävän kasvun ohjelma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EU:n teollisuusstrategia</a:t>
              </a:r>
            </a:p>
            <a:p>
              <a:pPr marL="171450" indent="-171450">
                <a:lnSpc>
                  <a:spcPct val="150000"/>
                </a:lnSpc>
                <a:buFont typeface="Arial" panose="020B0604020202020204" pitchFamily="34" charset="0"/>
                <a:buChar char="•"/>
              </a:pPr>
              <a:r>
                <a:rPr lang="fi-FI" sz="700" b="1" dirty="0">
                  <a:solidFill>
                    <a:schemeClr val="tx2"/>
                  </a:solidFill>
                  <a:latin typeface="Rockwell" panose="02060603020205020403" pitchFamily="18" charset="0"/>
                </a:rPr>
                <a:t>Eurooppalainen vety-IPCEI</a:t>
              </a:r>
            </a:p>
            <a:p>
              <a:pPr marL="171450" indent="-171450">
                <a:lnSpc>
                  <a:spcPct val="150000"/>
                </a:lnSpc>
                <a:buFont typeface="Arial" panose="020B0604020202020204" pitchFamily="34" charset="0"/>
                <a:buChar char="•"/>
              </a:pPr>
              <a:endParaRPr lang="fi-FI" sz="700" b="1" dirty="0">
                <a:solidFill>
                  <a:schemeClr val="tx2"/>
                </a:solidFill>
                <a:latin typeface="Rockwell" panose="02060603020205020403" pitchFamily="18" charset="0"/>
              </a:endParaRPr>
            </a:p>
          </p:txBody>
        </p:sp>
        <p:sp>
          <p:nvSpPr>
            <p:cNvPr id="30" name="TextBox 29">
              <a:extLst>
                <a:ext uri="{FF2B5EF4-FFF2-40B4-BE49-F238E27FC236}">
                  <a16:creationId xmlns:a16="http://schemas.microsoft.com/office/drawing/2014/main" id="{D3FC1AF8-8DA9-4A9E-B016-9B2C93943A5C}"/>
                </a:ext>
              </a:extLst>
            </p:cNvPr>
            <p:cNvSpPr txBox="1">
              <a:spLocks/>
            </p:cNvSpPr>
            <p:nvPr/>
          </p:nvSpPr>
          <p:spPr>
            <a:xfrm>
              <a:off x="7606675" y="967857"/>
              <a:ext cx="1440159" cy="307777"/>
            </a:xfrm>
            <a:prstGeom prst="rect">
              <a:avLst/>
            </a:prstGeom>
            <a:noFill/>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Vaikuttavuus</a:t>
              </a:r>
              <a:endParaRPr lang="fi-FI" sz="1400" b="1" dirty="0">
                <a:solidFill>
                  <a:schemeClr val="tx2"/>
                </a:solidFill>
                <a:latin typeface="Rockwell" panose="02060603020205020403" pitchFamily="18" charset="0"/>
              </a:endParaRPr>
            </a:p>
          </p:txBody>
        </p:sp>
      </p:grpSp>
      <p:pic>
        <p:nvPicPr>
          <p:cNvPr id="31" name="Graphic 30" descr="Back with solid fill">
            <a:extLst>
              <a:ext uri="{FF2B5EF4-FFF2-40B4-BE49-F238E27FC236}">
                <a16:creationId xmlns:a16="http://schemas.microsoft.com/office/drawing/2014/main" id="{CDBF7085-8354-4C19-B6EB-5091AA100338}"/>
              </a:ext>
            </a:extLst>
          </p:cNvPr>
          <p:cNvPicPr>
            <a:picLocks noGrp="1" noRot="1" noChangeAspect="1" noMove="1" noResize="1" noEditPoints="1" noAdjustHandles="1" noChangeArrowheads="1" noChangeShapeType="1" noCrop="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272506" y="3572497"/>
            <a:ext cx="613482" cy="369076"/>
          </a:xfrm>
          <a:prstGeom prst="rect">
            <a:avLst/>
          </a:prstGeom>
          <a:ln>
            <a:noFill/>
          </a:ln>
          <a:effectLst>
            <a:innerShdw blurRad="63500" dist="50800" dir="5400000">
              <a:prstClr val="black">
                <a:alpha val="50000"/>
              </a:prstClr>
            </a:innerShdw>
          </a:effectLst>
        </p:spPr>
      </p:pic>
      <p:pic>
        <p:nvPicPr>
          <p:cNvPr id="39" name="Graphic 38" descr="Back with solid fill">
            <a:extLst>
              <a:ext uri="{FF2B5EF4-FFF2-40B4-BE49-F238E27FC236}">
                <a16:creationId xmlns:a16="http://schemas.microsoft.com/office/drawing/2014/main" id="{732E7504-900D-4E15-B57A-164EC90A9CD1}"/>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flipH="1">
            <a:off x="7045179" y="319025"/>
            <a:ext cx="883595" cy="660774"/>
          </a:xfrm>
          <a:prstGeom prst="rect">
            <a:avLst/>
          </a:prstGeom>
          <a:ln>
            <a:noFill/>
          </a:ln>
          <a:effectLst>
            <a:innerShdw blurRad="63500" dist="50800" dir="5400000">
              <a:prstClr val="black">
                <a:alpha val="50000"/>
              </a:prstClr>
            </a:innerShdw>
          </a:effectLst>
        </p:spPr>
      </p:pic>
      <p:pic>
        <p:nvPicPr>
          <p:cNvPr id="32" name="Graphic 31" descr="Back with solid fill">
            <a:extLst>
              <a:ext uri="{FF2B5EF4-FFF2-40B4-BE49-F238E27FC236}">
                <a16:creationId xmlns:a16="http://schemas.microsoft.com/office/drawing/2014/main" id="{AFF1479E-D994-4A6D-8203-E34AEF0FCAC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1419307">
            <a:off x="6220770" y="512072"/>
            <a:ext cx="553974" cy="295298"/>
          </a:xfrm>
          <a:prstGeom prst="rect">
            <a:avLst/>
          </a:prstGeom>
          <a:ln>
            <a:noFill/>
          </a:ln>
          <a:effectLst>
            <a:innerShdw blurRad="63500" dist="50800" dir="5400000">
              <a:prstClr val="black">
                <a:alpha val="50000"/>
              </a:prstClr>
            </a:innerShdw>
          </a:effectLst>
        </p:spPr>
      </p:pic>
      <p:pic>
        <p:nvPicPr>
          <p:cNvPr id="33" name="Graphic 32" descr="Back with solid fill">
            <a:extLst>
              <a:ext uri="{FF2B5EF4-FFF2-40B4-BE49-F238E27FC236}">
                <a16:creationId xmlns:a16="http://schemas.microsoft.com/office/drawing/2014/main" id="{E93553FB-80E1-4813-AB35-8DF2D94C30B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0952006">
            <a:off x="4667417" y="584282"/>
            <a:ext cx="553974" cy="295298"/>
          </a:xfrm>
          <a:prstGeom prst="rect">
            <a:avLst/>
          </a:prstGeom>
          <a:ln>
            <a:noFill/>
          </a:ln>
          <a:effectLst>
            <a:innerShdw blurRad="63500" dist="50800" dir="5400000">
              <a:prstClr val="black">
                <a:alpha val="50000"/>
              </a:prstClr>
            </a:innerShdw>
          </a:effectLst>
        </p:spPr>
      </p:pic>
      <p:pic>
        <p:nvPicPr>
          <p:cNvPr id="34" name="Graphic 33" descr="Back with solid fill">
            <a:extLst>
              <a:ext uri="{FF2B5EF4-FFF2-40B4-BE49-F238E27FC236}">
                <a16:creationId xmlns:a16="http://schemas.microsoft.com/office/drawing/2014/main" id="{BF48EBFD-5F9F-46D2-8CBA-F889F093451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0800000">
            <a:off x="4004787" y="620233"/>
            <a:ext cx="435839" cy="232326"/>
          </a:xfrm>
          <a:prstGeom prst="rect">
            <a:avLst/>
          </a:prstGeom>
          <a:ln>
            <a:noFill/>
          </a:ln>
          <a:effectLst>
            <a:innerShdw blurRad="63500" dist="50800" dir="5400000">
              <a:prstClr val="black">
                <a:alpha val="50000"/>
              </a:prstClr>
            </a:innerShdw>
          </a:effectLst>
        </p:spPr>
      </p:pic>
      <p:pic>
        <p:nvPicPr>
          <p:cNvPr id="35" name="Graphic 34" descr="Back with solid fill">
            <a:extLst>
              <a:ext uri="{FF2B5EF4-FFF2-40B4-BE49-F238E27FC236}">
                <a16:creationId xmlns:a16="http://schemas.microsoft.com/office/drawing/2014/main" id="{542315EB-91F8-4619-88AB-A9102347647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1103679">
            <a:off x="5438481" y="527115"/>
            <a:ext cx="553974" cy="295298"/>
          </a:xfrm>
          <a:prstGeom prst="rect">
            <a:avLst/>
          </a:prstGeom>
          <a:ln>
            <a:noFill/>
          </a:ln>
          <a:effectLst>
            <a:innerShdw blurRad="63500" dist="50800" dir="5400000">
              <a:prstClr val="black">
                <a:alpha val="50000"/>
              </a:prstClr>
            </a:innerShdw>
          </a:effectLst>
        </p:spPr>
      </p:pic>
      <p:pic>
        <p:nvPicPr>
          <p:cNvPr id="36" name="Graphic 35" descr="Back with solid fill">
            <a:extLst>
              <a:ext uri="{FF2B5EF4-FFF2-40B4-BE49-F238E27FC236}">
                <a16:creationId xmlns:a16="http://schemas.microsoft.com/office/drawing/2014/main" id="{9AAB0944-983D-40B4-AD08-75CF09A66B6E}"/>
              </a:ext>
            </a:extLst>
          </p:cNvPr>
          <p:cNvPicPr>
            <a:picLocks noGrp="1" noRot="1" noChangeAspect="1" noMove="1" noResize="1" noEditPoints="1" noAdjustHandles="1" noChangeArrowheads="1" noChangeShapeType="1" noCrop="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9561485">
            <a:off x="1935314" y="998655"/>
            <a:ext cx="1114730" cy="660774"/>
          </a:xfrm>
          <a:prstGeom prst="rect">
            <a:avLst/>
          </a:prstGeom>
          <a:ln>
            <a:noFill/>
          </a:ln>
          <a:effectLst>
            <a:innerShdw blurRad="63500" dist="50800" dir="5400000">
              <a:prstClr val="black">
                <a:alpha val="50000"/>
              </a:prstClr>
            </a:innerShdw>
          </a:effectLst>
        </p:spPr>
      </p:pic>
      <p:pic>
        <p:nvPicPr>
          <p:cNvPr id="37" name="Graphic 36" descr="Back with solid fill">
            <a:extLst>
              <a:ext uri="{FF2B5EF4-FFF2-40B4-BE49-F238E27FC236}">
                <a16:creationId xmlns:a16="http://schemas.microsoft.com/office/drawing/2014/main" id="{8EA46001-5238-67DA-B72C-FDD03566907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0152352">
            <a:off x="3193717" y="728091"/>
            <a:ext cx="508481" cy="271048"/>
          </a:xfrm>
          <a:prstGeom prst="rect">
            <a:avLst/>
          </a:prstGeom>
          <a:ln>
            <a:noFill/>
          </a:ln>
          <a:effectLst>
            <a:innerShdw blurRad="63500" dist="50800" dir="5400000">
              <a:prstClr val="black">
                <a:alpha val="50000"/>
              </a:prstClr>
            </a:innerShdw>
          </a:effectLst>
        </p:spPr>
      </p:pic>
      <p:grpSp>
        <p:nvGrpSpPr>
          <p:cNvPr id="38" name="Group 37">
            <a:extLst>
              <a:ext uri="{FF2B5EF4-FFF2-40B4-BE49-F238E27FC236}">
                <a16:creationId xmlns:a16="http://schemas.microsoft.com/office/drawing/2014/main" id="{77544617-680C-DBE2-0816-C19EAB9E3E0C}"/>
              </a:ext>
            </a:extLst>
          </p:cNvPr>
          <p:cNvGrpSpPr/>
          <p:nvPr/>
        </p:nvGrpSpPr>
        <p:grpSpPr>
          <a:xfrm>
            <a:off x="11350996" y="6393169"/>
            <a:ext cx="484973" cy="313490"/>
            <a:chOff x="7841686" y="284935"/>
            <a:chExt cx="484973" cy="313490"/>
          </a:xfrm>
        </p:grpSpPr>
        <p:sp>
          <p:nvSpPr>
            <p:cNvPr id="40" name="Rectangle: Rounded Corners 39">
              <a:extLst>
                <a:ext uri="{FF2B5EF4-FFF2-40B4-BE49-F238E27FC236}">
                  <a16:creationId xmlns:a16="http://schemas.microsoft.com/office/drawing/2014/main" id="{4073FB9A-771A-EC4A-371A-157D864DC5E7}"/>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1" name="Graphic 40" descr="Back with solid fill">
              <a:hlinkClick r:id="rId7" action="ppaction://hlinksldjump"/>
              <a:extLst>
                <a:ext uri="{FF2B5EF4-FFF2-40B4-BE49-F238E27FC236}">
                  <a16:creationId xmlns:a16="http://schemas.microsoft.com/office/drawing/2014/main" id="{097C3FD2-9975-5857-FE26-1B57E573E45F}"/>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24593540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extBox 5">
            <a:extLst>
              <a:ext uri="{FF2B5EF4-FFF2-40B4-BE49-F238E27FC236}">
                <a16:creationId xmlns:a16="http://schemas.microsoft.com/office/drawing/2014/main" id="{32314A11-00CF-4FE1-8C13-527A036E23BE}"/>
              </a:ext>
            </a:extLst>
          </p:cNvPr>
          <p:cNvSpPr txBox="1">
            <a:spLocks noGrp="1" noRot="1" noMove="1" noResize="1" noEditPoints="1" noAdjustHandles="1" noChangeArrowheads="1" noChangeShapeType="1"/>
          </p:cNvSpPr>
          <p:nvPr/>
        </p:nvSpPr>
        <p:spPr>
          <a:xfrm>
            <a:off x="681911" y="763279"/>
            <a:ext cx="10304999" cy="1677639"/>
          </a:xfrm>
          <a:prstGeom prst="rect">
            <a:avLst/>
          </a:prstGeom>
          <a:solidFill>
            <a:schemeClr val="bg1"/>
          </a:solidFill>
          <a:ln w="12700">
            <a:solidFill>
              <a:schemeClr val="tx2"/>
            </a:solidFill>
          </a:ln>
        </p:spPr>
        <p:txBody>
          <a:bodyPr wrap="square">
            <a:spAutoFit/>
          </a:bodyPr>
          <a:lstStyle/>
          <a:p>
            <a:pPr marL="0" marR="0">
              <a:lnSpc>
                <a:spcPct val="150000"/>
              </a:lnSpc>
              <a:spcBef>
                <a:spcPts val="0"/>
              </a:spcBef>
              <a:spcAft>
                <a:spcPts val="0"/>
              </a:spcAft>
            </a:pPr>
            <a:r>
              <a:rPr lang="fi-FI" sz="1200" dirty="0">
                <a:solidFill>
                  <a:schemeClr val="tx2"/>
                </a:solidFill>
                <a:effectLst/>
                <a:latin typeface="Rockwell" panose="02060603020205020403" pitchFamily="18" charset="0"/>
              </a:rPr>
              <a:t>Aika rajoitteista johtuen myös vaikuttavuusketjun sisällön esittelyssä jouduttiin ”</a:t>
            </a:r>
            <a:r>
              <a:rPr lang="fi-FI" sz="1200" i="1" dirty="0">
                <a:solidFill>
                  <a:schemeClr val="tx2"/>
                </a:solidFill>
                <a:effectLst/>
                <a:latin typeface="Rockwell" panose="02060603020205020403" pitchFamily="18" charset="0"/>
              </a:rPr>
              <a:t>oikaisemaan</a:t>
            </a:r>
            <a:r>
              <a:rPr lang="fi-FI" sz="1200" dirty="0">
                <a:solidFill>
                  <a:schemeClr val="tx2"/>
                </a:solidFill>
                <a:effectLst/>
                <a:latin typeface="Rockwell" panose="02060603020205020403" pitchFamily="18" charset="0"/>
              </a:rPr>
              <a:t>”.</a:t>
            </a:r>
          </a:p>
          <a:p>
            <a:pPr marL="0" marR="0">
              <a:lnSpc>
                <a:spcPct val="150000"/>
              </a:lnSpc>
              <a:spcBef>
                <a:spcPts val="0"/>
              </a:spcBef>
              <a:spcAft>
                <a:spcPts val="0"/>
              </a:spcAft>
            </a:pPr>
            <a:endParaRPr lang="fi-FI" sz="1200" dirty="0">
              <a:solidFill>
                <a:schemeClr val="tx2"/>
              </a:solidFill>
              <a:latin typeface="Rockwell" panose="02060603020205020403" pitchFamily="18" charset="0"/>
            </a:endParaRPr>
          </a:p>
          <a:p>
            <a:pPr marL="0" marR="0">
              <a:lnSpc>
                <a:spcPct val="150000"/>
              </a:lnSpc>
              <a:spcBef>
                <a:spcPts val="0"/>
              </a:spcBef>
              <a:spcAft>
                <a:spcPts val="0"/>
              </a:spcAft>
            </a:pPr>
            <a:r>
              <a:rPr lang="fi-FI" sz="1200" dirty="0">
                <a:solidFill>
                  <a:schemeClr val="tx2"/>
                </a:solidFill>
                <a:latin typeface="Rockwell" panose="02060603020205020403" pitchFamily="18" charset="0"/>
              </a:rPr>
              <a:t>Koska tutkimuksen tavoite oli tulkita tutkimusaineistoista kestäviä ratkaisumalleja, on tästä syystä valittu myös vaikuttavuusketjun osa ”</a:t>
            </a:r>
            <a:r>
              <a:rPr lang="fi-FI" sz="1200" i="1" dirty="0">
                <a:solidFill>
                  <a:schemeClr val="tx2"/>
                </a:solidFill>
                <a:latin typeface="Rockwell" panose="02060603020205020403" pitchFamily="18" charset="0"/>
              </a:rPr>
              <a:t>teot</a:t>
            </a:r>
            <a:r>
              <a:rPr lang="fi-FI" sz="1200" dirty="0">
                <a:solidFill>
                  <a:schemeClr val="tx2"/>
                </a:solidFill>
                <a:latin typeface="Rockwell" panose="02060603020205020403" pitchFamily="18" charset="0"/>
              </a:rPr>
              <a:t>” tarkempaa läpikäyntiä varten.</a:t>
            </a:r>
          </a:p>
          <a:p>
            <a:pPr marL="0" marR="0">
              <a:lnSpc>
                <a:spcPct val="150000"/>
              </a:lnSpc>
              <a:spcBef>
                <a:spcPts val="0"/>
              </a:spcBef>
              <a:spcAft>
                <a:spcPts val="0"/>
              </a:spcAft>
            </a:pPr>
            <a:r>
              <a:rPr lang="fi-FI" sz="1100" dirty="0">
                <a:solidFill>
                  <a:schemeClr val="tx2"/>
                </a:solidFill>
                <a:latin typeface="Rockwell" panose="02060603020205020403" pitchFamily="18" charset="0"/>
              </a:rPr>
              <a:t>	</a:t>
            </a:r>
            <a:r>
              <a:rPr lang="fi-FI" sz="1100" dirty="0">
                <a:solidFill>
                  <a:schemeClr val="tx2"/>
                </a:solidFill>
                <a:latin typeface="Rockwell" panose="02060603020205020403" pitchFamily="18" charset="0"/>
                <a:sym typeface="Wingdings" panose="05000000000000000000" pitchFamily="2" charset="2"/>
              </a:rPr>
              <a:t> Tekojen läpikäynnit sisältävät myös satunnaisesti, joitain asioita myös muista osista, koska ne pohjautuvat valtaosin tutkimuksen aikana 	kirjattuihin muistiinpanoihin, joissa lähteistä on voitu kirjata myös muita niihin olennaisesti liittyneitä asioita ylös.</a:t>
            </a:r>
          </a:p>
        </p:txBody>
      </p:sp>
      <p:grpSp>
        <p:nvGrpSpPr>
          <p:cNvPr id="14" name="Group 13">
            <a:extLst>
              <a:ext uri="{FF2B5EF4-FFF2-40B4-BE49-F238E27FC236}">
                <a16:creationId xmlns:a16="http://schemas.microsoft.com/office/drawing/2014/main" id="{9205478F-7B27-B65A-D575-EF7520DE2787}"/>
              </a:ext>
            </a:extLst>
          </p:cNvPr>
          <p:cNvGrpSpPr/>
          <p:nvPr/>
        </p:nvGrpSpPr>
        <p:grpSpPr>
          <a:xfrm>
            <a:off x="681911" y="3004247"/>
            <a:ext cx="10304999" cy="2782813"/>
            <a:chOff x="403845" y="1476137"/>
            <a:chExt cx="7396045" cy="2782813"/>
          </a:xfrm>
        </p:grpSpPr>
        <p:sp>
          <p:nvSpPr>
            <p:cNvPr id="15" name="TextBox 14">
              <a:extLst>
                <a:ext uri="{FF2B5EF4-FFF2-40B4-BE49-F238E27FC236}">
                  <a16:creationId xmlns:a16="http://schemas.microsoft.com/office/drawing/2014/main" id="{2C52FCFA-914D-87AC-A69F-B5BDAD08765F}"/>
                </a:ext>
              </a:extLst>
            </p:cNvPr>
            <p:cNvSpPr txBox="1">
              <a:spLocks noGrp="1" noRot="1" noMove="1" noResize="1" noEditPoints="1" noAdjustHandles="1" noChangeArrowheads="1" noChangeShapeType="1"/>
            </p:cNvSpPr>
            <p:nvPr/>
          </p:nvSpPr>
          <p:spPr>
            <a:xfrm>
              <a:off x="403845" y="1476137"/>
              <a:ext cx="7396045" cy="2782813"/>
            </a:xfrm>
            <a:prstGeom prst="rect">
              <a:avLst/>
            </a:prstGeom>
            <a:solidFill>
              <a:schemeClr val="bg1"/>
            </a:solidFill>
            <a:ln w="12700">
              <a:solidFill>
                <a:schemeClr val="tx2"/>
              </a:solidFill>
            </a:ln>
          </p:spPr>
          <p:txBody>
            <a:bodyPr wrap="square">
              <a:spAutoFit/>
            </a:bodyPr>
            <a:lstStyle>
              <a:defPPr>
                <a:defRPr lang="en-US"/>
              </a:defPPr>
              <a:lvl1pPr marR="0">
                <a:lnSpc>
                  <a:spcPct val="150000"/>
                </a:lnSpc>
                <a:spcBef>
                  <a:spcPts val="0"/>
                </a:spcBef>
                <a:spcAft>
                  <a:spcPts val="0"/>
                </a:spcAft>
                <a:defRPr sz="1200">
                  <a:solidFill>
                    <a:schemeClr val="tx2"/>
                  </a:solidFill>
                  <a:effectLst/>
                  <a:latin typeface="Rockwell" panose="02060603020205020403" pitchFamily="18" charset="0"/>
                </a:defRPr>
              </a:lvl1pPr>
            </a:lstStyle>
            <a:p>
              <a:r>
                <a:rPr lang="fi-FI" dirty="0"/>
                <a:t>Toteutus päätettiin toteuttaa samalla periaatteella, kuin käsikirjan muiden erillistä navigointia sisältäneiden sivujen (”</a:t>
              </a:r>
              <a:r>
                <a:rPr lang="fi-FI" i="1" dirty="0"/>
                <a:t>kotisivu</a:t>
              </a:r>
              <a:r>
                <a:rPr lang="fi-FI" dirty="0"/>
                <a:t>” , FSSF-kehikko ja tilannekuva).</a:t>
              </a:r>
            </a:p>
            <a:p>
              <a:endParaRPr lang="fi-FI" dirty="0"/>
            </a:p>
            <a:p>
              <a:r>
                <a:rPr lang="fi-FI" dirty="0"/>
                <a:t>Tekojen tarkastelu tapahtuu siis seuraavalla ”</a:t>
              </a:r>
              <a:r>
                <a:rPr lang="fi-FI" i="1" dirty="0"/>
                <a:t>navigointisivulla</a:t>
              </a:r>
              <a:r>
                <a:rPr lang="fi-FI" dirty="0"/>
                <a:t>” olevien painikkeiden avulla, joihin on kirjattu ”</a:t>
              </a:r>
              <a:r>
                <a:rPr lang="fi-FI" i="1" dirty="0"/>
                <a:t>teot</a:t>
              </a:r>
              <a:r>
                <a:rPr lang="fi-FI" dirty="0"/>
                <a:t>”, joita kyseisestä painikkeesta on mahdollista päästä tarkastelemaan.</a:t>
              </a:r>
            </a:p>
            <a:p>
              <a:r>
                <a:rPr lang="fi-FI" sz="1100" dirty="0"/>
                <a:t>	</a:t>
              </a:r>
              <a:r>
                <a:rPr lang="fi-FI" sz="1100" dirty="0">
                  <a:sym typeface="Wingdings" panose="05000000000000000000" pitchFamily="2" charset="2"/>
                </a:rPr>
                <a:t> Itse teko saattaa myös sisältää valittavia vaihtoehtoja, joiden käyttö tapahtuu jälleen samalla periaatteella. </a:t>
              </a:r>
            </a:p>
            <a:p>
              <a:endParaRPr lang="fi-FI" sz="1100" dirty="0">
                <a:sym typeface="Wingdings" panose="05000000000000000000" pitchFamily="2" charset="2"/>
              </a:endParaRPr>
            </a:p>
            <a:p>
              <a:r>
                <a:rPr lang="fi-FI" dirty="0"/>
                <a:t>Paluu navigointisivuille tapahtuu navigointipaneelin ”</a:t>
              </a:r>
              <a:r>
                <a:rPr lang="fi-FI" i="1" dirty="0"/>
                <a:t>paluunuoli-näppäimellä</a:t>
              </a:r>
              <a:r>
                <a:rPr lang="fi-FI" dirty="0"/>
                <a:t>”.</a:t>
              </a:r>
            </a:p>
            <a:p>
              <a:endParaRPr lang="fi-FI" dirty="0"/>
            </a:p>
            <a:p>
              <a:r>
                <a:rPr lang="fi-FI" dirty="0"/>
                <a:t>Navigointisivun oikeasta alakulmasta löytyvä navigointipaneelin ”</a:t>
              </a:r>
              <a:r>
                <a:rPr lang="fi-FI" i="1" dirty="0"/>
                <a:t>koti-näppäin</a:t>
              </a:r>
              <a:r>
                <a:rPr lang="fi-FI" dirty="0"/>
                <a:t>”	palauttaa esityksen tavalliseen tapaan kotisivulle.</a:t>
              </a:r>
            </a:p>
          </p:txBody>
        </p:sp>
        <p:grpSp>
          <p:nvGrpSpPr>
            <p:cNvPr id="16" name="Group 15">
              <a:extLst>
                <a:ext uri="{FF2B5EF4-FFF2-40B4-BE49-F238E27FC236}">
                  <a16:creationId xmlns:a16="http://schemas.microsoft.com/office/drawing/2014/main" id="{719F7450-AECE-0895-EC13-A4823BB30E0E}"/>
                </a:ext>
              </a:extLst>
            </p:cNvPr>
            <p:cNvGrpSpPr/>
            <p:nvPr/>
          </p:nvGrpSpPr>
          <p:grpSpPr>
            <a:xfrm>
              <a:off x="4439428" y="3390823"/>
              <a:ext cx="216010" cy="198418"/>
              <a:chOff x="7818125" y="1231079"/>
              <a:chExt cx="320500" cy="414442"/>
            </a:xfrm>
          </p:grpSpPr>
          <p:sp>
            <p:nvSpPr>
              <p:cNvPr id="20" name="Rectangle: Rounded Corners 19">
                <a:extLst>
                  <a:ext uri="{FF2B5EF4-FFF2-40B4-BE49-F238E27FC236}">
                    <a16:creationId xmlns:a16="http://schemas.microsoft.com/office/drawing/2014/main" id="{DAAE1E92-FA4B-6AF8-26D3-BA1023F538FE}"/>
                  </a:ext>
                </a:extLst>
              </p:cNvPr>
              <p:cNvSpPr/>
              <p:nvPr/>
            </p:nvSpPr>
            <p:spPr>
              <a:xfrm rot="16200000">
                <a:off x="7767524" y="1281680"/>
                <a:ext cx="414442" cy="313239"/>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latin typeface="Rockwell" panose="02060603020205020403" pitchFamily="18" charset="0"/>
                </a:endParaRPr>
              </a:p>
            </p:txBody>
          </p:sp>
          <p:pic>
            <p:nvPicPr>
              <p:cNvPr id="21" name="Graphic 20" descr="Back with solid fill">
                <a:extLst>
                  <a:ext uri="{FF2B5EF4-FFF2-40B4-BE49-F238E27FC236}">
                    <a16:creationId xmlns:a16="http://schemas.microsoft.com/office/drawing/2014/main" id="{083D7BF7-365E-115C-9304-BC36DD91D99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824207" y="1275901"/>
                <a:ext cx="314418" cy="313241"/>
              </a:xfrm>
              <a:prstGeom prst="rect">
                <a:avLst/>
              </a:prstGeom>
            </p:spPr>
          </p:pic>
        </p:grpSp>
        <p:grpSp>
          <p:nvGrpSpPr>
            <p:cNvPr id="17" name="Group 16">
              <a:extLst>
                <a:ext uri="{FF2B5EF4-FFF2-40B4-BE49-F238E27FC236}">
                  <a16:creationId xmlns:a16="http://schemas.microsoft.com/office/drawing/2014/main" id="{87DD4171-8546-AC1D-DB76-E9187CB8D9E2}"/>
                </a:ext>
              </a:extLst>
            </p:cNvPr>
            <p:cNvGrpSpPr/>
            <p:nvPr/>
          </p:nvGrpSpPr>
          <p:grpSpPr>
            <a:xfrm>
              <a:off x="4603845" y="3954559"/>
              <a:ext cx="263521" cy="229765"/>
              <a:chOff x="7916451" y="2663969"/>
              <a:chExt cx="617516" cy="385192"/>
            </a:xfrm>
          </p:grpSpPr>
          <p:sp>
            <p:nvSpPr>
              <p:cNvPr id="18" name="Rectangle: Rounded Corners 17">
                <a:extLst>
                  <a:ext uri="{FF2B5EF4-FFF2-40B4-BE49-F238E27FC236}">
                    <a16:creationId xmlns:a16="http://schemas.microsoft.com/office/drawing/2014/main" id="{5D5BAD0D-C3AC-4561-0108-C19874934333}"/>
                  </a:ext>
                </a:extLst>
              </p:cNvPr>
              <p:cNvSpPr/>
              <p:nvPr/>
            </p:nvSpPr>
            <p:spPr>
              <a:xfrm>
                <a:off x="7916451" y="2663969"/>
                <a:ext cx="617516" cy="38519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latin typeface="Rockwell" panose="02060603020205020403" pitchFamily="18" charset="0"/>
                </a:endParaRPr>
              </a:p>
            </p:txBody>
          </p:sp>
          <p:pic>
            <p:nvPicPr>
              <p:cNvPr id="19" name="Graphic 18" descr="For Sale with solid fill">
                <a:extLst>
                  <a:ext uri="{FF2B5EF4-FFF2-40B4-BE49-F238E27FC236}">
                    <a16:creationId xmlns:a16="http://schemas.microsoft.com/office/drawing/2014/main" id="{234C5A49-5F25-94B6-D851-F8DE5DC6625C}"/>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025885" y="2663969"/>
                <a:ext cx="385192" cy="385192"/>
              </a:xfrm>
              <a:prstGeom prst="rect">
                <a:avLst/>
              </a:prstGeom>
            </p:spPr>
          </p:pic>
        </p:grpSp>
      </p:grpSp>
      <p:sp>
        <p:nvSpPr>
          <p:cNvPr id="5" name="Rectangle: Rounded Corners 4">
            <a:extLst>
              <a:ext uri="{FF2B5EF4-FFF2-40B4-BE49-F238E27FC236}">
                <a16:creationId xmlns:a16="http://schemas.microsoft.com/office/drawing/2014/main" id="{DD8E9E81-BA41-9EDC-3A37-C2BCDA8E2A7E}"/>
              </a:ext>
            </a:extLst>
          </p:cNvPr>
          <p:cNvSpPr>
            <a:spLocks noGrp="1" noRot="1" noMove="1" noResize="1" noEditPoints="1" noAdjustHandles="1" noChangeArrowheads="1" noChangeShapeType="1"/>
          </p:cNvSpPr>
          <p:nvPr/>
        </p:nvSpPr>
        <p:spPr>
          <a:xfrm>
            <a:off x="765820" y="5933111"/>
            <a:ext cx="10297144" cy="720080"/>
          </a:xfrm>
          <a:prstGeom prst="round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i-FI" sz="1600" b="1" u="sng" dirty="0">
                <a:solidFill>
                  <a:schemeClr val="tx2"/>
                </a:solidFill>
                <a:latin typeface="Rockwell" panose="02060603020205020403" pitchFamily="18" charset="0"/>
                <a:sym typeface="Wingdings" panose="05000000000000000000" pitchFamily="2" charset="2"/>
              </a:rPr>
              <a:t>HUOM!</a:t>
            </a:r>
          </a:p>
          <a:p>
            <a:r>
              <a:rPr lang="fi-FI" sz="1400" b="1" dirty="0">
                <a:solidFill>
                  <a:schemeClr val="tx2"/>
                </a:solidFill>
                <a:latin typeface="Rockwell" panose="02060603020205020403" pitchFamily="18" charset="0"/>
                <a:sym typeface="Wingdings" panose="05000000000000000000" pitchFamily="2" charset="2"/>
              </a:rPr>
              <a:t>Navigointisivun ”</a:t>
            </a:r>
            <a:r>
              <a:rPr lang="fi-FI" sz="1400" b="1" i="1" dirty="0">
                <a:solidFill>
                  <a:schemeClr val="tx2"/>
                </a:solidFill>
                <a:latin typeface="Rockwell" panose="02060603020205020403" pitchFamily="18" charset="0"/>
                <a:sym typeface="Wingdings" panose="05000000000000000000" pitchFamily="2" charset="2"/>
              </a:rPr>
              <a:t>koti-näppäin</a:t>
            </a:r>
            <a:r>
              <a:rPr lang="fi-FI" sz="1400" b="1" dirty="0">
                <a:solidFill>
                  <a:schemeClr val="tx2"/>
                </a:solidFill>
                <a:latin typeface="Rockwell" panose="02060603020205020403" pitchFamily="18" charset="0"/>
                <a:sym typeface="Wingdings" panose="05000000000000000000" pitchFamily="2" charset="2"/>
              </a:rPr>
              <a:t>” 	on myös ainut reitti, josta käsikirjan kotisivulle on mahdollista päästä.</a:t>
            </a:r>
            <a:endParaRPr lang="fi-FI" sz="1400" b="1" dirty="0">
              <a:solidFill>
                <a:schemeClr val="tx2"/>
              </a:solidFill>
              <a:latin typeface="Rockwell" panose="02060603020205020403" pitchFamily="18" charset="0"/>
            </a:endParaRPr>
          </a:p>
        </p:txBody>
      </p:sp>
      <p:sp>
        <p:nvSpPr>
          <p:cNvPr id="22" name="TextBox 21">
            <a:extLst>
              <a:ext uri="{FF2B5EF4-FFF2-40B4-BE49-F238E27FC236}">
                <a16:creationId xmlns:a16="http://schemas.microsoft.com/office/drawing/2014/main" id="{0CC55B36-FD5F-D346-7285-804DA8AB9FED}"/>
              </a:ext>
            </a:extLst>
          </p:cNvPr>
          <p:cNvSpPr txBox="1">
            <a:spLocks noGrp="1" noRot="1" noMove="1" noResize="1" noEditPoints="1" noAdjustHandles="1" noChangeArrowheads="1" noChangeShapeType="1"/>
          </p:cNvSpPr>
          <p:nvPr/>
        </p:nvSpPr>
        <p:spPr>
          <a:xfrm>
            <a:off x="621804" y="2690097"/>
            <a:ext cx="1296144" cy="307777"/>
          </a:xfrm>
          <a:prstGeom prst="rect">
            <a:avLst/>
          </a:prstGeom>
          <a:noFill/>
        </p:spPr>
        <p:txBody>
          <a:bodyPr wrap="square">
            <a:spAutoFit/>
          </a:bodyPr>
          <a:lstStyle/>
          <a:p>
            <a:r>
              <a:rPr lang="fi-FI" sz="1400" b="1" dirty="0">
                <a:solidFill>
                  <a:schemeClr val="tx2"/>
                </a:solidFill>
                <a:effectLst/>
                <a:latin typeface="Rockwell" panose="02060603020205020403" pitchFamily="18" charset="0"/>
              </a:rPr>
              <a:t>Käyttöohje:</a:t>
            </a:r>
            <a:endParaRPr lang="fi-FI" b="1" dirty="0">
              <a:latin typeface="Rockwell" panose="02060603020205020403" pitchFamily="18" charset="0"/>
            </a:endParaRPr>
          </a:p>
        </p:txBody>
      </p:sp>
      <p:sp>
        <p:nvSpPr>
          <p:cNvPr id="23" name="Rectangle: Rounded Corners 22">
            <a:extLst>
              <a:ext uri="{FF2B5EF4-FFF2-40B4-BE49-F238E27FC236}">
                <a16:creationId xmlns:a16="http://schemas.microsoft.com/office/drawing/2014/main" id="{E605662D-F892-3E0B-410A-74410E4E569A}"/>
              </a:ext>
            </a:extLst>
          </p:cNvPr>
          <p:cNvSpPr/>
          <p:nvPr/>
        </p:nvSpPr>
        <p:spPr>
          <a:xfrm>
            <a:off x="3869104" y="6237312"/>
            <a:ext cx="367167" cy="22976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latin typeface="Rockwell" panose="02060603020205020403" pitchFamily="18" charset="0"/>
            </a:endParaRPr>
          </a:p>
        </p:txBody>
      </p:sp>
      <p:pic>
        <p:nvPicPr>
          <p:cNvPr id="24" name="Graphic 23" descr="For Sale with solid fill">
            <a:extLst>
              <a:ext uri="{FF2B5EF4-FFF2-40B4-BE49-F238E27FC236}">
                <a16:creationId xmlns:a16="http://schemas.microsoft.com/office/drawing/2014/main" id="{54741400-CC75-026B-5A79-8A0EE214134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934172" y="6237312"/>
            <a:ext cx="229030" cy="229765"/>
          </a:xfrm>
          <a:prstGeom prst="rect">
            <a:avLst/>
          </a:prstGeom>
        </p:spPr>
      </p:pic>
      <p:sp>
        <p:nvSpPr>
          <p:cNvPr id="25" name="TextBox 24">
            <a:extLst>
              <a:ext uri="{FF2B5EF4-FFF2-40B4-BE49-F238E27FC236}">
                <a16:creationId xmlns:a16="http://schemas.microsoft.com/office/drawing/2014/main" id="{A42D513A-27C7-FF5D-B7D1-9D007050C565}"/>
              </a:ext>
            </a:extLst>
          </p:cNvPr>
          <p:cNvSpPr txBox="1">
            <a:spLocks noGrp="1" noRot="1" noMove="1" noResize="1" noEditPoints="1" noAdjustHandles="1" noChangeArrowheads="1" noChangeShapeType="1"/>
          </p:cNvSpPr>
          <p:nvPr/>
        </p:nvSpPr>
        <p:spPr>
          <a:xfrm>
            <a:off x="225760" y="70530"/>
            <a:ext cx="4609712" cy="578882"/>
          </a:xfrm>
          <a:prstGeom prst="roundRect">
            <a:avLst/>
          </a:prstGeom>
          <a:solidFill>
            <a:schemeClr val="tx2">
              <a:lumMod val="85000"/>
              <a:lumOff val="15000"/>
            </a:schemeClr>
          </a:solidFill>
          <a:ln w="12700">
            <a:noFill/>
          </a:ln>
        </p:spPr>
        <p:txBody>
          <a:bodyPr wrap="square">
            <a:spAutoFit/>
          </a:bodyPr>
          <a:lstStyle/>
          <a:p>
            <a:pPr marL="0" indent="0">
              <a:spcBef>
                <a:spcPct val="0"/>
              </a:spcBef>
              <a:spcAft>
                <a:spcPct val="0"/>
              </a:spcAft>
              <a:buNone/>
            </a:pPr>
            <a:r>
              <a:rPr lang="fi-FI" sz="2800" b="1" dirty="0">
                <a:ln>
                  <a:solidFill>
                    <a:schemeClr val="tx2"/>
                  </a:solidFill>
                </a:ln>
                <a:solidFill>
                  <a:srgbClr val="21FF36"/>
                </a:solidFill>
                <a:effectLst>
                  <a:outerShdw blurRad="50800" dist="38100" dir="10800000" algn="r" rotWithShape="0">
                    <a:prstClr val="black">
                      <a:alpha val="40000"/>
                    </a:prstClr>
                  </a:outerShdw>
                </a:effectLst>
                <a:latin typeface="Rockwell Condensed" panose="02060603050405020104" pitchFamily="18" charset="0"/>
                <a:ea typeface="Tahoma" panose="020B0604030504040204" pitchFamily="34" charset="0"/>
                <a:cs typeface="Tahoma" panose="020B0604030504040204" pitchFamily="34" charset="0"/>
                <a:sym typeface="Rockwell" panose="02060603020205020403" pitchFamily="18" charset="0"/>
              </a:rPr>
              <a:t>Ratkaisujen vaikuttavuusketju</a:t>
            </a:r>
          </a:p>
        </p:txBody>
      </p:sp>
      <p:grpSp>
        <p:nvGrpSpPr>
          <p:cNvPr id="26" name="Group 25">
            <a:extLst>
              <a:ext uri="{FF2B5EF4-FFF2-40B4-BE49-F238E27FC236}">
                <a16:creationId xmlns:a16="http://schemas.microsoft.com/office/drawing/2014/main" id="{113DB652-F431-3BDE-DB96-6E1AB20848F0}"/>
              </a:ext>
            </a:extLst>
          </p:cNvPr>
          <p:cNvGrpSpPr>
            <a:grpSpLocks noGrp="1" noUngrp="1" noRot="1" noMove="1" noResize="1"/>
          </p:cNvGrpSpPr>
          <p:nvPr/>
        </p:nvGrpSpPr>
        <p:grpSpPr>
          <a:xfrm>
            <a:off x="11350996" y="6393169"/>
            <a:ext cx="484973" cy="313490"/>
            <a:chOff x="7841686" y="284935"/>
            <a:chExt cx="484973" cy="313490"/>
          </a:xfrm>
        </p:grpSpPr>
        <p:sp>
          <p:nvSpPr>
            <p:cNvPr id="27" name="Rectangle: Rounded Corners 26">
              <a:extLst>
                <a:ext uri="{FF2B5EF4-FFF2-40B4-BE49-F238E27FC236}">
                  <a16:creationId xmlns:a16="http://schemas.microsoft.com/office/drawing/2014/main" id="{51DAE474-7FA3-CA37-B284-7C6B9267B1E8}"/>
                </a:ext>
              </a:extLst>
            </p:cNvPr>
            <p:cNvSpPr>
              <a:spLocks noGrp="1" noRot="1" noMove="1" noResize="1" noEditPoints="1" noAdjustHandles="1" noChangeArrowheads="1" noChangeShapeType="1"/>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Back with solid fill">
              <a:hlinkClick r:id="rId9" action="ppaction://hlinksldjump"/>
              <a:extLst>
                <a:ext uri="{FF2B5EF4-FFF2-40B4-BE49-F238E27FC236}">
                  <a16:creationId xmlns:a16="http://schemas.microsoft.com/office/drawing/2014/main" id="{1F6CC564-F5B7-A5FD-423D-93E9642740E2}"/>
                </a:ext>
              </a:extLst>
            </p:cNvPr>
            <p:cNvPicPr>
              <a:picLocks noGrp="1" noRot="1" noChangeAspect="1" noMove="1" noResize="1" noEditPoints="1" noAdjustHandles="1" noChangeArrowheads="1" noChangeShapeType="1" noCrop="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41686" y="285183"/>
              <a:ext cx="484973" cy="313242"/>
            </a:xfrm>
            <a:prstGeom prst="rect">
              <a:avLst/>
            </a:prstGeom>
          </p:spPr>
        </p:pic>
      </p:grpSp>
      <p:sp>
        <p:nvSpPr>
          <p:cNvPr id="29" name="Oval 28">
            <a:extLst>
              <a:ext uri="{FF2B5EF4-FFF2-40B4-BE49-F238E27FC236}">
                <a16:creationId xmlns:a16="http://schemas.microsoft.com/office/drawing/2014/main" id="{31526F2C-F59F-3FD7-F26C-4145C484E476}"/>
              </a:ext>
            </a:extLst>
          </p:cNvPr>
          <p:cNvSpPr>
            <a:spLocks noGrp="1" noRot="1" noMove="1" noResize="1" noEditPoints="1" noAdjustHandles="1" noChangeArrowheads="1" noChangeShapeType="1"/>
          </p:cNvSpPr>
          <p:nvPr/>
        </p:nvSpPr>
        <p:spPr>
          <a:xfrm rot="1857054">
            <a:off x="10581362" y="5144295"/>
            <a:ext cx="1652138" cy="313242"/>
          </a:xfrm>
          <a:prstGeom prst="ellipse">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endParaRPr lang="en-FI" sz="1100" dirty="0">
              <a:solidFill>
                <a:schemeClr val="bg1"/>
              </a:solidFill>
              <a:effectLst>
                <a:outerShdw blurRad="38100" dist="38100" dir="2700000" algn="tl">
                  <a:srgbClr val="000000">
                    <a:alpha val="43137"/>
                  </a:srgbClr>
                </a:outerShdw>
              </a:effectLst>
              <a:latin typeface="Rockwell" panose="02060603020205020403" pitchFamily="18" charset="0"/>
            </a:endParaRPr>
          </a:p>
        </p:txBody>
      </p:sp>
      <p:pic>
        <p:nvPicPr>
          <p:cNvPr id="30" name="Graphic 29" descr="Back with solid fill">
            <a:extLst>
              <a:ext uri="{FF2B5EF4-FFF2-40B4-BE49-F238E27FC236}">
                <a16:creationId xmlns:a16="http://schemas.microsoft.com/office/drawing/2014/main" id="{07FB152F-1566-2EF1-708C-04A1ABA35D74}"/>
              </a:ext>
            </a:extLst>
          </p:cNvPr>
          <p:cNvPicPr>
            <a:picLocks noGrp="1" noRot="1" noMove="1" noResize="1" noEditPoints="1" noAdjustHandles="1" noChangeArrowheads="1" noChangeShapeType="1" noCrop="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5687640">
            <a:off x="11309967" y="5689493"/>
            <a:ext cx="732423" cy="440632"/>
          </a:xfrm>
          <a:prstGeom prst="rect">
            <a:avLst/>
          </a:prstGeom>
          <a:ln>
            <a:noFill/>
          </a:ln>
          <a:effectLst>
            <a:innerShdw blurRad="63500" dist="50800" dir="5400000">
              <a:prstClr val="black">
                <a:alpha val="50000"/>
              </a:prstClr>
            </a:innerShdw>
          </a:effectLst>
        </p:spPr>
      </p:pic>
    </p:spTree>
    <p:extLst>
      <p:ext uri="{BB962C8B-B14F-4D97-AF65-F5344CB8AC3E}">
        <p14:creationId xmlns:p14="http://schemas.microsoft.com/office/powerpoint/2010/main" val="40356744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27" name="Group 26">
            <a:extLst>
              <a:ext uri="{FF2B5EF4-FFF2-40B4-BE49-F238E27FC236}">
                <a16:creationId xmlns:a16="http://schemas.microsoft.com/office/drawing/2014/main" id="{87185B16-03F9-E12C-DD3A-3006AC3B37CE}"/>
              </a:ext>
            </a:extLst>
          </p:cNvPr>
          <p:cNvGrpSpPr>
            <a:grpSpLocks noGrp="1" noUngrp="1" noRot="1" noMove="1" noResize="1"/>
          </p:cNvGrpSpPr>
          <p:nvPr/>
        </p:nvGrpSpPr>
        <p:grpSpPr>
          <a:xfrm>
            <a:off x="11062964" y="6389289"/>
            <a:ext cx="504057" cy="313241"/>
            <a:chOff x="9035482" y="1613653"/>
            <a:chExt cx="617517" cy="385192"/>
          </a:xfrm>
        </p:grpSpPr>
        <p:sp>
          <p:nvSpPr>
            <p:cNvPr id="28" name="Rectangle: Rounded Corners 27">
              <a:extLst>
                <a:ext uri="{FF2B5EF4-FFF2-40B4-BE49-F238E27FC236}">
                  <a16:creationId xmlns:a16="http://schemas.microsoft.com/office/drawing/2014/main" id="{0AD4818C-7BF4-969D-3DE4-AFD9CE5812B7}"/>
                </a:ext>
              </a:extLst>
            </p:cNvPr>
            <p:cNvSpPr>
              <a:spLocks noGrp="1" noRot="1" noMove="1" noResize="1" noEditPoints="1" noAdjustHandles="1" noChangeArrowheads="1" noChangeShapeType="1"/>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29" name="Graphic 28" descr="For Sale with solid fill">
              <a:hlinkClick r:id="rId5" action="ppaction://hlinksldjump"/>
              <a:extLst>
                <a:ext uri="{FF2B5EF4-FFF2-40B4-BE49-F238E27FC236}">
                  <a16:creationId xmlns:a16="http://schemas.microsoft.com/office/drawing/2014/main" id="{437CFDE2-55BC-B7B2-227E-0DA4425B6801}"/>
                </a:ext>
              </a:extLst>
            </p:cNvPr>
            <p:cNvPicPr>
              <a:picLocks noGrp="1" noRot="1" noChangeAspect="1" noMove="1" noResize="1" noEditPoints="1" noAdjustHandles="1" noChangeArrowheads="1" noChangeShapeType="1" noCrop="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44921" y="1613653"/>
              <a:ext cx="385192" cy="385192"/>
            </a:xfrm>
            <a:prstGeom prst="rect">
              <a:avLst/>
            </a:prstGeom>
          </p:spPr>
        </p:pic>
      </p:grpSp>
      <p:sp>
        <p:nvSpPr>
          <p:cNvPr id="2" name="Oval 1">
            <a:extLst>
              <a:ext uri="{FF2B5EF4-FFF2-40B4-BE49-F238E27FC236}">
                <a16:creationId xmlns:a16="http://schemas.microsoft.com/office/drawing/2014/main" id="{9A74AA15-7CA9-DBDB-6C23-33DD50CC3FB2}"/>
              </a:ext>
            </a:extLst>
          </p:cNvPr>
          <p:cNvSpPr>
            <a:spLocks noGrp="1" noRot="1" noMove="1" noResize="1" noEditPoints="1" noAdjustHandles="1" noChangeArrowheads="1" noChangeShapeType="1"/>
          </p:cNvSpPr>
          <p:nvPr/>
        </p:nvSpPr>
        <p:spPr>
          <a:xfrm>
            <a:off x="9406780" y="6437897"/>
            <a:ext cx="1008112" cy="216024"/>
          </a:xfrm>
          <a:prstGeom prst="ellipse">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bg1"/>
                </a:solidFill>
                <a:effectLst>
                  <a:outerShdw blurRad="38100" dist="38100" dir="2700000" algn="tl">
                    <a:srgbClr val="000000">
                      <a:alpha val="43137"/>
                    </a:srgbClr>
                  </a:outerShdw>
                </a:effectLst>
                <a:latin typeface="Rockwell" panose="02060603020205020403" pitchFamily="18" charset="0"/>
              </a:rPr>
              <a:t>Kotisivu</a:t>
            </a:r>
            <a:endParaRPr lang="en-FI" sz="1100" dirty="0">
              <a:solidFill>
                <a:schemeClr val="bg1"/>
              </a:solidFill>
              <a:effectLst>
                <a:outerShdw blurRad="38100" dist="38100" dir="2700000" algn="tl">
                  <a:srgbClr val="000000">
                    <a:alpha val="43137"/>
                  </a:srgbClr>
                </a:outerShdw>
              </a:effectLst>
              <a:latin typeface="Rockwell" panose="02060603020205020403" pitchFamily="18" charset="0"/>
            </a:endParaRPr>
          </a:p>
        </p:txBody>
      </p:sp>
      <p:pic>
        <p:nvPicPr>
          <p:cNvPr id="30" name="Graphic 29" descr="Back with solid fill">
            <a:extLst>
              <a:ext uri="{FF2B5EF4-FFF2-40B4-BE49-F238E27FC236}">
                <a16:creationId xmlns:a16="http://schemas.microsoft.com/office/drawing/2014/main" id="{77809A47-F878-0C84-0B71-3422B7F5BEAE}"/>
              </a:ext>
            </a:extLst>
          </p:cNvPr>
          <p:cNvPicPr>
            <a:picLocks noGrp="1" noRot="1" noChangeAspect="1" noMove="1" noResize="1" noEditPoints="1" noAdjustHandles="1" noChangeArrowheads="1" noChangeShapeType="1" noCrop="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73130">
            <a:off x="10324064" y="6217581"/>
            <a:ext cx="732423" cy="440632"/>
          </a:xfrm>
          <a:prstGeom prst="rect">
            <a:avLst/>
          </a:prstGeom>
          <a:ln>
            <a:noFill/>
          </a:ln>
          <a:effectLst>
            <a:innerShdw blurRad="63500" dist="50800" dir="5400000">
              <a:prstClr val="black">
                <a:alpha val="50000"/>
              </a:prstClr>
            </a:innerShdw>
          </a:effectLst>
        </p:spPr>
      </p:pic>
      <p:sp>
        <p:nvSpPr>
          <p:cNvPr id="31" name="TextBox 30">
            <a:hlinkClick r:id="rId10" action="ppaction://hlinksldjump"/>
            <a:extLst>
              <a:ext uri="{FF2B5EF4-FFF2-40B4-BE49-F238E27FC236}">
                <a16:creationId xmlns:a16="http://schemas.microsoft.com/office/drawing/2014/main" id="{6396016D-8E8E-93A8-BD46-5E7B0A64F33D}"/>
              </a:ext>
            </a:extLst>
          </p:cNvPr>
          <p:cNvSpPr txBox="1">
            <a:spLocks noGrp="1" noRot="1" noMove="1" noResize="1" noEditPoints="1" noAdjustHandles="1" noChangeArrowheads="1" noChangeShapeType="1"/>
          </p:cNvSpPr>
          <p:nvPr/>
        </p:nvSpPr>
        <p:spPr>
          <a:xfrm>
            <a:off x="405780" y="1189350"/>
            <a:ext cx="2441072" cy="659844"/>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Toiminnanohjaus</a:t>
            </a:r>
          </a:p>
          <a:p>
            <a:r>
              <a:rPr lang="fi-FI" sz="1400" dirty="0"/>
              <a:t>(lupa- ja valvonta)</a:t>
            </a:r>
          </a:p>
        </p:txBody>
      </p:sp>
      <p:sp>
        <p:nvSpPr>
          <p:cNvPr id="32" name="TextBox 31">
            <a:hlinkClick r:id="rId11" action="ppaction://hlinksldjump"/>
            <a:extLst>
              <a:ext uri="{FF2B5EF4-FFF2-40B4-BE49-F238E27FC236}">
                <a16:creationId xmlns:a16="http://schemas.microsoft.com/office/drawing/2014/main" id="{FE8EE043-DFDF-DA18-3470-2E207F90AA74}"/>
              </a:ext>
            </a:extLst>
          </p:cNvPr>
          <p:cNvSpPr txBox="1">
            <a:spLocks noGrp="1" noRot="1" noMove="1" noResize="1" noEditPoints="1" noAdjustHandles="1" noChangeArrowheads="1" noChangeShapeType="1"/>
          </p:cNvSpPr>
          <p:nvPr/>
        </p:nvSpPr>
        <p:spPr>
          <a:xfrm>
            <a:off x="3310520" y="2251989"/>
            <a:ext cx="2552683" cy="952976"/>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Maatalouden toiminnanohjaus</a:t>
            </a:r>
          </a:p>
          <a:p>
            <a:r>
              <a:rPr lang="fi-FI" sz="1400" dirty="0"/>
              <a:t>(lupa- ja valvonta)</a:t>
            </a:r>
          </a:p>
        </p:txBody>
      </p:sp>
      <p:sp>
        <p:nvSpPr>
          <p:cNvPr id="33" name="TextBox 32">
            <a:hlinkClick r:id="rId12" action="ppaction://hlinksldjump"/>
            <a:extLst>
              <a:ext uri="{FF2B5EF4-FFF2-40B4-BE49-F238E27FC236}">
                <a16:creationId xmlns:a16="http://schemas.microsoft.com/office/drawing/2014/main" id="{D5C9D575-C0FF-174B-B001-2B4902E4D441}"/>
              </a:ext>
            </a:extLst>
          </p:cNvPr>
          <p:cNvSpPr txBox="1">
            <a:spLocks noGrp="1" noRot="1" noMove="1" noResize="1" noEditPoints="1" noAdjustHandles="1" noChangeArrowheads="1" noChangeShapeType="1"/>
          </p:cNvSpPr>
          <p:nvPr/>
        </p:nvSpPr>
        <p:spPr>
          <a:xfrm>
            <a:off x="9622804" y="708400"/>
            <a:ext cx="2716231" cy="376238"/>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Ilmastokoordinaattori</a:t>
            </a:r>
          </a:p>
        </p:txBody>
      </p:sp>
      <p:sp>
        <p:nvSpPr>
          <p:cNvPr id="34" name="TextBox 33">
            <a:hlinkClick r:id="rId13" action="ppaction://hlinksldjump"/>
            <a:extLst>
              <a:ext uri="{FF2B5EF4-FFF2-40B4-BE49-F238E27FC236}">
                <a16:creationId xmlns:a16="http://schemas.microsoft.com/office/drawing/2014/main" id="{431AD52F-8EDB-D125-351D-9B24D8B1F1A1}"/>
              </a:ext>
            </a:extLst>
          </p:cNvPr>
          <p:cNvSpPr txBox="1">
            <a:spLocks noGrp="1" noRot="1" noMove="1" noResize="1" noEditPoints="1" noAdjustHandles="1" noChangeArrowheads="1" noChangeShapeType="1"/>
          </p:cNvSpPr>
          <p:nvPr/>
        </p:nvSpPr>
        <p:spPr>
          <a:xfrm>
            <a:off x="765820" y="5028908"/>
            <a:ext cx="5368964" cy="1194018"/>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Yhteistyö:</a:t>
            </a:r>
          </a:p>
          <a:p>
            <a:r>
              <a:rPr lang="fi-FI" sz="1400" dirty="0"/>
              <a:t>Yritykset tai uudet yrittäjät/-innovaattorit tai tutkimuslaitokset tai korkeakoulut tai ELY-keskus tai seurakunta</a:t>
            </a:r>
          </a:p>
        </p:txBody>
      </p:sp>
      <p:sp>
        <p:nvSpPr>
          <p:cNvPr id="35" name="TextBox 34">
            <a:hlinkClick r:id="rId14" action="ppaction://hlinksldjump"/>
            <a:extLst>
              <a:ext uri="{FF2B5EF4-FFF2-40B4-BE49-F238E27FC236}">
                <a16:creationId xmlns:a16="http://schemas.microsoft.com/office/drawing/2014/main" id="{3FA06F5B-316F-32A4-6889-441D069BA5C3}"/>
              </a:ext>
            </a:extLst>
          </p:cNvPr>
          <p:cNvSpPr txBox="1">
            <a:spLocks noGrp="1" noRot="1" noMove="1" noResize="1" noEditPoints="1" noAdjustHandles="1" noChangeArrowheads="1" noChangeShapeType="1"/>
          </p:cNvSpPr>
          <p:nvPr/>
        </p:nvSpPr>
        <p:spPr>
          <a:xfrm>
            <a:off x="3450302" y="1187214"/>
            <a:ext cx="1328548" cy="695265"/>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ea typeface="Lato" panose="020F0502020204030203" pitchFamily="34" charset="0"/>
                <a:cs typeface="Lato" panose="020F0502020204030203" pitchFamily="34" charset="0"/>
              </a:rPr>
              <a:t>FISU-verkosto</a:t>
            </a:r>
          </a:p>
        </p:txBody>
      </p:sp>
      <p:sp>
        <p:nvSpPr>
          <p:cNvPr id="36" name="TextBox 35">
            <a:hlinkClick r:id="rId15" action="ppaction://hlinksldjump"/>
            <a:extLst>
              <a:ext uri="{FF2B5EF4-FFF2-40B4-BE49-F238E27FC236}">
                <a16:creationId xmlns:a16="http://schemas.microsoft.com/office/drawing/2014/main" id="{A987F9EA-735A-8392-49DE-E38A643C69F2}"/>
              </a:ext>
            </a:extLst>
          </p:cNvPr>
          <p:cNvSpPr txBox="1">
            <a:spLocks noGrp="1" noRot="1" noMove="1" noResize="1" noEditPoints="1" noAdjustHandles="1" noChangeArrowheads="1" noChangeShapeType="1"/>
          </p:cNvSpPr>
          <p:nvPr/>
        </p:nvSpPr>
        <p:spPr>
          <a:xfrm>
            <a:off x="8629722" y="3443764"/>
            <a:ext cx="3665208" cy="644664"/>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ea typeface="Lato" panose="020F0502020204030203" pitchFamily="34" charset="0"/>
                <a:cs typeface="Lato" panose="020F0502020204030203" pitchFamily="34" charset="0"/>
              </a:rPr>
              <a:t>Ajoneuvokannan muutos</a:t>
            </a:r>
          </a:p>
          <a:p>
            <a:r>
              <a:rPr lang="fi-FI" sz="1400" dirty="0">
                <a:ea typeface="Lato" panose="020F0502020204030203" pitchFamily="34" charset="0"/>
                <a:cs typeface="Lato" panose="020F0502020204030203" pitchFamily="34" charset="0"/>
              </a:rPr>
              <a:t>(vaihtoehtoiset käyttövoimat)</a:t>
            </a:r>
          </a:p>
        </p:txBody>
      </p:sp>
      <p:sp>
        <p:nvSpPr>
          <p:cNvPr id="37" name="TextBox 36">
            <a:hlinkClick r:id="rId16" action="ppaction://hlinksldjump"/>
            <a:extLst>
              <a:ext uri="{FF2B5EF4-FFF2-40B4-BE49-F238E27FC236}">
                <a16:creationId xmlns:a16="http://schemas.microsoft.com/office/drawing/2014/main" id="{CF1F8DD3-AABF-6354-D352-0CB257AC3DE6}"/>
              </a:ext>
            </a:extLst>
          </p:cNvPr>
          <p:cNvSpPr txBox="1">
            <a:spLocks noGrp="1" noRot="1" noMove="1" noResize="1" noEditPoints="1" noAdjustHandles="1" noChangeArrowheads="1" noChangeShapeType="1"/>
          </p:cNvSpPr>
          <p:nvPr/>
        </p:nvSpPr>
        <p:spPr>
          <a:xfrm>
            <a:off x="5446340" y="1112204"/>
            <a:ext cx="1504968" cy="685145"/>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Älykkäät valaisimet</a:t>
            </a:r>
          </a:p>
        </p:txBody>
      </p:sp>
      <p:sp>
        <p:nvSpPr>
          <p:cNvPr id="38" name="TextBox 37">
            <a:hlinkClick r:id="rId17" action="ppaction://hlinksldjump"/>
            <a:extLst>
              <a:ext uri="{FF2B5EF4-FFF2-40B4-BE49-F238E27FC236}">
                <a16:creationId xmlns:a16="http://schemas.microsoft.com/office/drawing/2014/main" id="{5DA782A6-32A7-0545-852A-222198B01D6B}"/>
              </a:ext>
            </a:extLst>
          </p:cNvPr>
          <p:cNvSpPr txBox="1">
            <a:spLocks noGrp="1" noRot="1" noMove="1" noResize="1" noEditPoints="1" noAdjustHandles="1" noChangeArrowheads="1" noChangeShapeType="1"/>
          </p:cNvSpPr>
          <p:nvPr/>
        </p:nvSpPr>
        <p:spPr>
          <a:xfrm>
            <a:off x="7246463" y="1010435"/>
            <a:ext cx="2268329" cy="379214"/>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Sensorijäteastiat</a:t>
            </a:r>
          </a:p>
        </p:txBody>
      </p:sp>
      <p:sp>
        <p:nvSpPr>
          <p:cNvPr id="39" name="TextBox 38">
            <a:hlinkClick r:id="rId18" action="ppaction://hlinksldjump"/>
            <a:extLst>
              <a:ext uri="{FF2B5EF4-FFF2-40B4-BE49-F238E27FC236}">
                <a16:creationId xmlns:a16="http://schemas.microsoft.com/office/drawing/2014/main" id="{41C78189-9567-13E4-01A0-12684D14C921}"/>
              </a:ext>
            </a:extLst>
          </p:cNvPr>
          <p:cNvSpPr txBox="1">
            <a:spLocks noGrp="1" noRot="1" noMove="1" noResize="1" noEditPoints="1" noAdjustHandles="1" noChangeArrowheads="1" noChangeShapeType="1"/>
          </p:cNvSpPr>
          <p:nvPr/>
        </p:nvSpPr>
        <p:spPr>
          <a:xfrm>
            <a:off x="6104066" y="1674065"/>
            <a:ext cx="6264696" cy="639604"/>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Vihreä siirtymä</a:t>
            </a:r>
          </a:p>
          <a:p>
            <a:r>
              <a:rPr lang="fi-FI" sz="1400" dirty="0"/>
              <a:t>(tulevaisuuden teknologiat, -investoinnit &amp; -innovaatiot)</a:t>
            </a:r>
          </a:p>
        </p:txBody>
      </p:sp>
      <p:sp>
        <p:nvSpPr>
          <p:cNvPr id="40" name="TextBox 39">
            <a:hlinkClick r:id="rId19" action="ppaction://hlinksldjump"/>
            <a:extLst>
              <a:ext uri="{FF2B5EF4-FFF2-40B4-BE49-F238E27FC236}">
                <a16:creationId xmlns:a16="http://schemas.microsoft.com/office/drawing/2014/main" id="{EF2C9FA7-3C0B-0F7E-101A-B95438A06E9E}"/>
              </a:ext>
            </a:extLst>
          </p:cNvPr>
          <p:cNvSpPr txBox="1">
            <a:spLocks noGrp="1" noRot="1" noMove="1" noResize="1" noEditPoints="1" noAdjustHandles="1" noChangeArrowheads="1" noChangeShapeType="1"/>
          </p:cNvSpPr>
          <p:nvPr/>
        </p:nvSpPr>
        <p:spPr>
          <a:xfrm>
            <a:off x="205420" y="3998691"/>
            <a:ext cx="2716231" cy="654784"/>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Ilmastoviestinnän kehittäminen</a:t>
            </a:r>
          </a:p>
        </p:txBody>
      </p:sp>
      <p:sp>
        <p:nvSpPr>
          <p:cNvPr id="41" name="TextBox 40">
            <a:hlinkClick r:id="rId20" action="ppaction://hlinksldjump"/>
            <a:extLst>
              <a:ext uri="{FF2B5EF4-FFF2-40B4-BE49-F238E27FC236}">
                <a16:creationId xmlns:a16="http://schemas.microsoft.com/office/drawing/2014/main" id="{315FFD5A-B718-10E5-ED3F-FD578AC754C9}"/>
              </a:ext>
            </a:extLst>
          </p:cNvPr>
          <p:cNvSpPr txBox="1">
            <a:spLocks noGrp="1" noRot="1" noMove="1" noResize="1" noEditPoints="1" noAdjustHandles="1" noChangeArrowheads="1" noChangeShapeType="1"/>
          </p:cNvSpPr>
          <p:nvPr/>
        </p:nvSpPr>
        <p:spPr>
          <a:xfrm>
            <a:off x="5863203" y="4072486"/>
            <a:ext cx="2766519" cy="1249382"/>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Älykkäät energiajärjestelmät:</a:t>
            </a:r>
          </a:p>
          <a:p>
            <a:r>
              <a:rPr lang="fi-FI" sz="1400" dirty="0"/>
              <a:t>EnergyPLAN –simulointityökalu</a:t>
            </a:r>
          </a:p>
        </p:txBody>
      </p:sp>
      <p:sp>
        <p:nvSpPr>
          <p:cNvPr id="42" name="TextBox 41">
            <a:hlinkClick r:id="rId21" action="ppaction://hlinksldjump"/>
            <a:extLst>
              <a:ext uri="{FF2B5EF4-FFF2-40B4-BE49-F238E27FC236}">
                <a16:creationId xmlns:a16="http://schemas.microsoft.com/office/drawing/2014/main" id="{EB0E4A8B-B562-CACB-9952-FDAEBDCE990D}"/>
              </a:ext>
            </a:extLst>
          </p:cNvPr>
          <p:cNvSpPr txBox="1">
            <a:spLocks noGrp="1" noRot="1" noMove="1" noResize="1" noEditPoints="1" noAdjustHandles="1" noChangeArrowheads="1" noChangeShapeType="1"/>
          </p:cNvSpPr>
          <p:nvPr/>
        </p:nvSpPr>
        <p:spPr>
          <a:xfrm>
            <a:off x="3550001" y="3811782"/>
            <a:ext cx="1128460" cy="394097"/>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UEKK</a:t>
            </a:r>
          </a:p>
        </p:txBody>
      </p:sp>
      <p:sp>
        <p:nvSpPr>
          <p:cNvPr id="43" name="TextBox 42">
            <a:hlinkClick r:id="rId22" action="ppaction://hlinksldjump"/>
            <a:extLst>
              <a:ext uri="{FF2B5EF4-FFF2-40B4-BE49-F238E27FC236}">
                <a16:creationId xmlns:a16="http://schemas.microsoft.com/office/drawing/2014/main" id="{DB391E7B-D40B-A10A-4EF8-11B8C82C6EBC}"/>
              </a:ext>
            </a:extLst>
          </p:cNvPr>
          <p:cNvSpPr txBox="1">
            <a:spLocks noGrp="1" noRot="1" noMove="1" noResize="1" noEditPoints="1" noAdjustHandles="1" noChangeArrowheads="1" noChangeShapeType="1"/>
          </p:cNvSpPr>
          <p:nvPr/>
        </p:nvSpPr>
        <p:spPr>
          <a:xfrm>
            <a:off x="153865" y="2451306"/>
            <a:ext cx="3296437" cy="931545"/>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t>Kaupunkipuutarha</a:t>
            </a:r>
          </a:p>
          <a:p>
            <a:r>
              <a:rPr lang="fi-FI" sz="1400" dirty="0"/>
              <a:t>tai</a:t>
            </a:r>
          </a:p>
          <a:p>
            <a:r>
              <a:rPr lang="fi-FI" sz="1400" dirty="0"/>
              <a:t>vertikaaliviljelyratkaisu</a:t>
            </a:r>
          </a:p>
        </p:txBody>
      </p:sp>
      <p:sp>
        <p:nvSpPr>
          <p:cNvPr id="44" name="TextBox 43">
            <a:hlinkClick r:id="rId23" action="ppaction://hlinksldjump"/>
            <a:extLst>
              <a:ext uri="{FF2B5EF4-FFF2-40B4-BE49-F238E27FC236}">
                <a16:creationId xmlns:a16="http://schemas.microsoft.com/office/drawing/2014/main" id="{0A1BC9CD-EFD8-C3FD-8B95-D87AAE821FBD}"/>
              </a:ext>
            </a:extLst>
          </p:cNvPr>
          <p:cNvSpPr txBox="1">
            <a:spLocks noGrp="1" noRot="1" noMove="1" noResize="1" noEditPoints="1" noAdjustHandles="1" noChangeArrowheads="1" noChangeShapeType="1"/>
          </p:cNvSpPr>
          <p:nvPr/>
        </p:nvSpPr>
        <p:spPr>
          <a:xfrm>
            <a:off x="5528373" y="2924549"/>
            <a:ext cx="4401224" cy="644664"/>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ea typeface="Lato" panose="020F0502020204030203" pitchFamily="34" charset="0"/>
                <a:cs typeface="Lato" panose="020F0502020204030203" pitchFamily="34" charset="0"/>
              </a:rPr>
              <a:t>Vaihtoehtoinen lämpöenergia (kaukolämpö ja/tai jäähdytysverkko)</a:t>
            </a:r>
          </a:p>
        </p:txBody>
      </p:sp>
      <p:sp>
        <p:nvSpPr>
          <p:cNvPr id="45" name="TextBox 44">
            <a:hlinkClick r:id="rId24" action="ppaction://hlinksldjump"/>
            <a:extLst>
              <a:ext uri="{FF2B5EF4-FFF2-40B4-BE49-F238E27FC236}">
                <a16:creationId xmlns:a16="http://schemas.microsoft.com/office/drawing/2014/main" id="{24CD0E39-6390-4D76-7052-AB9871D4350B}"/>
              </a:ext>
            </a:extLst>
          </p:cNvPr>
          <p:cNvSpPr txBox="1">
            <a:spLocks noGrp="1" noRot="1" noMove="1" noResize="1" noEditPoints="1" noAdjustHandles="1" noChangeArrowheads="1" noChangeShapeType="1"/>
          </p:cNvSpPr>
          <p:nvPr/>
        </p:nvSpPr>
        <p:spPr>
          <a:xfrm>
            <a:off x="9866767" y="2388435"/>
            <a:ext cx="1683881" cy="680085"/>
          </a:xfrm>
          <a:prstGeom prst="hexagon">
            <a:avLst/>
          </a:prstGeom>
          <a:solidFill>
            <a:schemeClr val="accent2">
              <a:lumMod val="20000"/>
              <a:lumOff val="80000"/>
            </a:schemeClr>
          </a:solidFill>
          <a:ln w="12700">
            <a:solidFill>
              <a:schemeClr val="tx2">
                <a:lumMod val="75000"/>
                <a:lumOff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400" dirty="0">
                <a:ea typeface="Lato" panose="020F0502020204030203" pitchFamily="34" charset="0"/>
                <a:cs typeface="Lato" panose="020F0502020204030203" pitchFamily="34" charset="0"/>
              </a:rPr>
              <a:t>Biokaasun</a:t>
            </a:r>
          </a:p>
          <a:p>
            <a:r>
              <a:rPr lang="fi-FI" sz="1400" dirty="0">
                <a:ea typeface="Lato" panose="020F0502020204030203" pitchFamily="34" charset="0"/>
                <a:cs typeface="Lato" panose="020F0502020204030203" pitchFamily="34" charset="0"/>
              </a:rPr>
              <a:t>tuotanto</a:t>
            </a:r>
          </a:p>
        </p:txBody>
      </p:sp>
      <p:sp>
        <p:nvSpPr>
          <p:cNvPr id="25" name="TextBox 24">
            <a:extLst>
              <a:ext uri="{FF2B5EF4-FFF2-40B4-BE49-F238E27FC236}">
                <a16:creationId xmlns:a16="http://schemas.microsoft.com/office/drawing/2014/main" id="{29C1467C-A9A5-E4FB-C236-75B025B44434}"/>
              </a:ext>
            </a:extLst>
          </p:cNvPr>
          <p:cNvSpPr txBox="1">
            <a:spLocks noGrp="1" noRot="1" noMove="1" noResize="1" noEditPoints="1" noAdjustHandles="1" noChangeArrowheads="1" noChangeShapeType="1"/>
          </p:cNvSpPr>
          <p:nvPr/>
        </p:nvSpPr>
        <p:spPr>
          <a:xfrm>
            <a:off x="225760" y="70530"/>
            <a:ext cx="4609712" cy="578882"/>
          </a:xfrm>
          <a:prstGeom prst="roundRect">
            <a:avLst/>
          </a:prstGeom>
          <a:solidFill>
            <a:schemeClr val="tx2">
              <a:lumMod val="85000"/>
              <a:lumOff val="15000"/>
            </a:schemeClr>
          </a:solidFill>
          <a:ln w="12700">
            <a:noFill/>
          </a:ln>
        </p:spPr>
        <p:txBody>
          <a:bodyPr wrap="square">
            <a:spAutoFit/>
          </a:bodyPr>
          <a:lstStyle/>
          <a:p>
            <a:pPr marL="0" indent="0">
              <a:spcBef>
                <a:spcPct val="0"/>
              </a:spcBef>
              <a:spcAft>
                <a:spcPct val="0"/>
              </a:spcAft>
              <a:buNone/>
            </a:pPr>
            <a:r>
              <a:rPr lang="fi-FI" sz="2800" b="1" dirty="0">
                <a:ln>
                  <a:solidFill>
                    <a:schemeClr val="tx2"/>
                  </a:solidFill>
                </a:ln>
                <a:solidFill>
                  <a:srgbClr val="21FF36"/>
                </a:solidFill>
                <a:effectLst>
                  <a:outerShdw blurRad="50800" dist="38100" dir="10800000" algn="r" rotWithShape="0">
                    <a:prstClr val="black">
                      <a:alpha val="40000"/>
                    </a:prstClr>
                  </a:outerShdw>
                </a:effectLst>
                <a:latin typeface="Rockwell Condensed" panose="02060603050405020104" pitchFamily="18" charset="0"/>
                <a:ea typeface="Tahoma" panose="020B0604030504040204" pitchFamily="34" charset="0"/>
                <a:cs typeface="Tahoma" panose="020B0604030504040204" pitchFamily="34" charset="0"/>
                <a:sym typeface="Rockwell" panose="02060603020205020403" pitchFamily="18" charset="0"/>
              </a:rPr>
              <a:t>Ratkaisujen vaikuttavuusketju</a:t>
            </a:r>
          </a:p>
        </p:txBody>
      </p:sp>
    </p:spTree>
    <p:extLst>
      <p:ext uri="{BB962C8B-B14F-4D97-AF65-F5344CB8AC3E}">
        <p14:creationId xmlns:p14="http://schemas.microsoft.com/office/powerpoint/2010/main" val="365490350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a:spLocks noGrp="1" noRot="1" noMove="1" noResize="1" noEditPoints="1" noAdjustHandles="1" noChangeArrowheads="1" noChangeShapeType="1"/>
          </p:cNvSpPr>
          <p:nvPr/>
        </p:nvSpPr>
        <p:spPr>
          <a:xfrm>
            <a:off x="2638028" y="137456"/>
            <a:ext cx="6093542"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Toiminnanohjaus</a:t>
            </a:r>
          </a:p>
          <a:p>
            <a:r>
              <a:rPr lang="fi-FI" dirty="0"/>
              <a:t>(lupa- ja valvonta)</a:t>
            </a:r>
          </a:p>
        </p:txBody>
      </p:sp>
      <p:grpSp>
        <p:nvGrpSpPr>
          <p:cNvPr id="4" name="Group 3">
            <a:extLst>
              <a:ext uri="{FF2B5EF4-FFF2-40B4-BE49-F238E27FC236}">
                <a16:creationId xmlns:a16="http://schemas.microsoft.com/office/drawing/2014/main" id="{DD59ED8C-6D2B-F609-77B1-E9A63F3A265B}"/>
              </a:ext>
            </a:extLst>
          </p:cNvPr>
          <p:cNvGrpSpPr/>
          <p:nvPr/>
        </p:nvGrpSpPr>
        <p:grpSpPr>
          <a:xfrm>
            <a:off x="11686930" y="241237"/>
            <a:ext cx="320522" cy="414442"/>
            <a:chOff x="8457418" y="107577"/>
            <a:chExt cx="320522" cy="414442"/>
          </a:xfrm>
        </p:grpSpPr>
        <p:sp>
          <p:nvSpPr>
            <p:cNvPr id="5" name="Rectangle: Rounded Corners 4">
              <a:extLst>
                <a:ext uri="{FF2B5EF4-FFF2-40B4-BE49-F238E27FC236}">
                  <a16:creationId xmlns:a16="http://schemas.microsoft.com/office/drawing/2014/main" id="{2BAF39F8-1693-2D60-792F-B97B3C8F496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2" action="ppaction://hlinksldjump"/>
              <a:extLst>
                <a:ext uri="{FF2B5EF4-FFF2-40B4-BE49-F238E27FC236}">
                  <a16:creationId xmlns:a16="http://schemas.microsoft.com/office/drawing/2014/main" id="{D2E5A8B6-A13D-C4F1-FC57-38FDB403DCD7}"/>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2" name="Group 1">
            <a:extLst>
              <a:ext uri="{FF2B5EF4-FFF2-40B4-BE49-F238E27FC236}">
                <a16:creationId xmlns:a16="http://schemas.microsoft.com/office/drawing/2014/main" id="{CA421CC2-9A36-8F9F-62DF-33BEFF9B85F1}"/>
              </a:ext>
            </a:extLst>
          </p:cNvPr>
          <p:cNvGrpSpPr/>
          <p:nvPr/>
        </p:nvGrpSpPr>
        <p:grpSpPr>
          <a:xfrm>
            <a:off x="9622804" y="381029"/>
            <a:ext cx="2004880" cy="383231"/>
            <a:chOff x="10585447" y="1252686"/>
            <a:chExt cx="2004880" cy="383231"/>
          </a:xfrm>
        </p:grpSpPr>
        <p:sp>
          <p:nvSpPr>
            <p:cNvPr id="7" name="Rectangle: Rounded Corners 6">
              <a:extLst>
                <a:ext uri="{FF2B5EF4-FFF2-40B4-BE49-F238E27FC236}">
                  <a16:creationId xmlns:a16="http://schemas.microsoft.com/office/drawing/2014/main" id="{A7B9E133-F119-F92D-1C69-E379D3C7289F}"/>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8" name="Graphic 7" descr="Back with solid fill">
              <a:extLst>
                <a:ext uri="{FF2B5EF4-FFF2-40B4-BE49-F238E27FC236}">
                  <a16:creationId xmlns:a16="http://schemas.microsoft.com/office/drawing/2014/main" id="{2828F470-C6EF-1DB1-CA2B-95D1EB7EA100}"/>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0478188" flipH="1">
              <a:off x="12038913" y="1252686"/>
              <a:ext cx="551414" cy="310504"/>
            </a:xfrm>
            <a:prstGeom prst="rect">
              <a:avLst/>
            </a:prstGeom>
            <a:ln>
              <a:noFill/>
            </a:ln>
            <a:effectLst>
              <a:innerShdw blurRad="63500" dist="50800" dir="5400000">
                <a:prstClr val="black">
                  <a:alpha val="50000"/>
                </a:prstClr>
              </a:innerShdw>
            </a:effectLst>
          </p:spPr>
        </p:pic>
      </p:grpSp>
      <p:sp>
        <p:nvSpPr>
          <p:cNvPr id="9" name="TextBox 8">
            <a:hlinkClick r:id="rId7" action="ppaction://hlinksldjump"/>
            <a:extLst>
              <a:ext uri="{FF2B5EF4-FFF2-40B4-BE49-F238E27FC236}">
                <a16:creationId xmlns:a16="http://schemas.microsoft.com/office/drawing/2014/main" id="{691C13AB-FF65-9311-626A-1E578756A879}"/>
              </a:ext>
            </a:extLst>
          </p:cNvPr>
          <p:cNvSpPr txBox="1"/>
          <p:nvPr/>
        </p:nvSpPr>
        <p:spPr>
          <a:xfrm>
            <a:off x="1884242" y="4643376"/>
            <a:ext cx="3888432" cy="682585"/>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Toiminnanohjauksella muutos vastuullisuustyön mielikuviin (= heikkouden juurisyyn muuntaminen)</a:t>
            </a:r>
          </a:p>
        </p:txBody>
      </p:sp>
      <p:sp>
        <p:nvSpPr>
          <p:cNvPr id="12" name="TextBox 11">
            <a:hlinkClick r:id="rId8" action="ppaction://hlinksldjump"/>
            <a:extLst>
              <a:ext uri="{FF2B5EF4-FFF2-40B4-BE49-F238E27FC236}">
                <a16:creationId xmlns:a16="http://schemas.microsoft.com/office/drawing/2014/main" id="{08B2C5AF-8741-95F1-97C9-4C01D69ED566}"/>
              </a:ext>
            </a:extLst>
          </p:cNvPr>
          <p:cNvSpPr txBox="1"/>
          <p:nvPr/>
        </p:nvSpPr>
        <p:spPr>
          <a:xfrm>
            <a:off x="7443481" y="1437796"/>
            <a:ext cx="1728192" cy="303371"/>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50/50-malli</a:t>
            </a:r>
          </a:p>
        </p:txBody>
      </p:sp>
      <p:sp>
        <p:nvSpPr>
          <p:cNvPr id="13" name="TextBox 12">
            <a:hlinkClick r:id="rId9" action="ppaction://hlinksldjump"/>
            <a:extLst>
              <a:ext uri="{FF2B5EF4-FFF2-40B4-BE49-F238E27FC236}">
                <a16:creationId xmlns:a16="http://schemas.microsoft.com/office/drawing/2014/main" id="{5B1E2816-036F-15DD-3F4E-3AA60D1C2152}"/>
              </a:ext>
            </a:extLst>
          </p:cNvPr>
          <p:cNvSpPr txBox="1"/>
          <p:nvPr/>
        </p:nvSpPr>
        <p:spPr>
          <a:xfrm>
            <a:off x="6310436" y="2970183"/>
            <a:ext cx="2664296" cy="69865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Kuntalaisten aktivointi/osallistaminen ilmastotyöhön </a:t>
            </a:r>
          </a:p>
        </p:txBody>
      </p:sp>
      <p:sp>
        <p:nvSpPr>
          <p:cNvPr id="14" name="TextBox 13">
            <a:hlinkClick r:id="rId10" action="ppaction://hlinksldjump"/>
            <a:extLst>
              <a:ext uri="{FF2B5EF4-FFF2-40B4-BE49-F238E27FC236}">
                <a16:creationId xmlns:a16="http://schemas.microsoft.com/office/drawing/2014/main" id="{A0AA49D5-BFC2-93E3-4C52-1DF4032F7126}"/>
              </a:ext>
            </a:extLst>
          </p:cNvPr>
          <p:cNvSpPr txBox="1"/>
          <p:nvPr/>
        </p:nvSpPr>
        <p:spPr>
          <a:xfrm>
            <a:off x="8731570" y="4739994"/>
            <a:ext cx="2664296" cy="496848"/>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Täsmäkatselmuksen pilotointi 2021-2022</a:t>
            </a:r>
          </a:p>
        </p:txBody>
      </p:sp>
      <p:sp>
        <p:nvSpPr>
          <p:cNvPr id="15" name="TextBox 14">
            <a:hlinkClick r:id="rId11" action="ppaction://hlinksldjump"/>
            <a:extLst>
              <a:ext uri="{FF2B5EF4-FFF2-40B4-BE49-F238E27FC236}">
                <a16:creationId xmlns:a16="http://schemas.microsoft.com/office/drawing/2014/main" id="{03FC1317-84B5-C505-7923-F2EE9FF806A3}"/>
              </a:ext>
            </a:extLst>
          </p:cNvPr>
          <p:cNvSpPr txBox="1"/>
          <p:nvPr/>
        </p:nvSpPr>
        <p:spPr>
          <a:xfrm>
            <a:off x="2566020" y="5690690"/>
            <a:ext cx="2916325" cy="693301"/>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Vihreät teknologiat, markkinavuoropuhelu &amp;</a:t>
            </a:r>
          </a:p>
          <a:p>
            <a:r>
              <a:rPr lang="fi-FI" sz="1000" dirty="0"/>
              <a:t>toiminnanohjaus</a:t>
            </a:r>
          </a:p>
        </p:txBody>
      </p:sp>
      <p:sp>
        <p:nvSpPr>
          <p:cNvPr id="16" name="TextBox 15">
            <a:hlinkClick r:id="rId12" action="ppaction://hlinksldjump"/>
            <a:extLst>
              <a:ext uri="{FF2B5EF4-FFF2-40B4-BE49-F238E27FC236}">
                <a16:creationId xmlns:a16="http://schemas.microsoft.com/office/drawing/2014/main" id="{2027B2FE-138F-48C8-D9F5-8A8941AC7079}"/>
              </a:ext>
            </a:extLst>
          </p:cNvPr>
          <p:cNvSpPr txBox="1"/>
          <p:nvPr/>
        </p:nvSpPr>
        <p:spPr>
          <a:xfrm>
            <a:off x="5684799" y="3931997"/>
            <a:ext cx="3168352" cy="693301"/>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Kiertotalouden- ja kestävän kehityksen edistäminen viranomaisohjauksella</a:t>
            </a:r>
          </a:p>
        </p:txBody>
      </p:sp>
      <p:sp>
        <p:nvSpPr>
          <p:cNvPr id="17" name="TextBox 16">
            <a:hlinkClick r:id="rId13" action="ppaction://hlinksldjump"/>
            <a:extLst>
              <a:ext uri="{FF2B5EF4-FFF2-40B4-BE49-F238E27FC236}">
                <a16:creationId xmlns:a16="http://schemas.microsoft.com/office/drawing/2014/main" id="{1DFDF6A6-30A7-F3D7-4CDD-0147D3828C15}"/>
              </a:ext>
            </a:extLst>
          </p:cNvPr>
          <p:cNvSpPr txBox="1"/>
          <p:nvPr/>
        </p:nvSpPr>
        <p:spPr>
          <a:xfrm>
            <a:off x="1000017" y="3793408"/>
            <a:ext cx="5387655" cy="48523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Vähähiilisen rakentamisen edistäminen viranomaisohjauksella</a:t>
            </a:r>
          </a:p>
          <a:p>
            <a:r>
              <a:rPr lang="fi-FI" sz="1000" dirty="0"/>
              <a:t>[Kaupunkiorganisaatio / Paikalliset toimijat]</a:t>
            </a:r>
          </a:p>
        </p:txBody>
      </p:sp>
      <p:sp>
        <p:nvSpPr>
          <p:cNvPr id="18" name="TextBox 17">
            <a:hlinkClick r:id="rId14" action="ppaction://hlinksldjump"/>
            <a:extLst>
              <a:ext uri="{FF2B5EF4-FFF2-40B4-BE49-F238E27FC236}">
                <a16:creationId xmlns:a16="http://schemas.microsoft.com/office/drawing/2014/main" id="{47BE20A5-BBB0-F7B5-AE35-DEA4C8EAA29B}"/>
              </a:ext>
            </a:extLst>
          </p:cNvPr>
          <p:cNvSpPr txBox="1"/>
          <p:nvPr/>
        </p:nvSpPr>
        <p:spPr>
          <a:xfrm>
            <a:off x="5563218" y="5061960"/>
            <a:ext cx="3168352" cy="892731"/>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Puurakentamisen edistäminen viranomaisohjauksella</a:t>
            </a: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sp>
        <p:nvSpPr>
          <p:cNvPr id="19" name="TextBox 18">
            <a:hlinkClick r:id="rId15" action="ppaction://hlinksldjump"/>
            <a:extLst>
              <a:ext uri="{FF2B5EF4-FFF2-40B4-BE49-F238E27FC236}">
                <a16:creationId xmlns:a16="http://schemas.microsoft.com/office/drawing/2014/main" id="{254E98FF-3599-BB1C-4DF2-F7223A63D051}"/>
              </a:ext>
            </a:extLst>
          </p:cNvPr>
          <p:cNvSpPr txBox="1"/>
          <p:nvPr/>
        </p:nvSpPr>
        <p:spPr>
          <a:xfrm>
            <a:off x="9190756" y="2926391"/>
            <a:ext cx="3168352" cy="51193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Kehittämisavun toinen hakukausi (infotilaisuus)</a:t>
            </a:r>
          </a:p>
        </p:txBody>
      </p:sp>
      <p:sp>
        <p:nvSpPr>
          <p:cNvPr id="20" name="TextBox 19">
            <a:hlinkClick r:id="rId16" action="ppaction://hlinksldjump"/>
            <a:extLst>
              <a:ext uri="{FF2B5EF4-FFF2-40B4-BE49-F238E27FC236}">
                <a16:creationId xmlns:a16="http://schemas.microsoft.com/office/drawing/2014/main" id="{9B77E8A2-F427-DA7E-BCC5-9456A6BB3DB3}"/>
              </a:ext>
            </a:extLst>
          </p:cNvPr>
          <p:cNvSpPr txBox="1"/>
          <p:nvPr/>
        </p:nvSpPr>
        <p:spPr>
          <a:xfrm>
            <a:off x="300066" y="1503896"/>
            <a:ext cx="3168352" cy="307940"/>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Hankintojen ohjaus</a:t>
            </a:r>
          </a:p>
        </p:txBody>
      </p:sp>
      <p:sp>
        <p:nvSpPr>
          <p:cNvPr id="21" name="TextBox 20">
            <a:hlinkClick r:id="rId17" action="ppaction://hlinksldjump"/>
            <a:extLst>
              <a:ext uri="{FF2B5EF4-FFF2-40B4-BE49-F238E27FC236}">
                <a16:creationId xmlns:a16="http://schemas.microsoft.com/office/drawing/2014/main" id="{E3F4A92E-E57C-3697-BAC9-9094D09C64D9}"/>
              </a:ext>
            </a:extLst>
          </p:cNvPr>
          <p:cNvSpPr txBox="1"/>
          <p:nvPr/>
        </p:nvSpPr>
        <p:spPr>
          <a:xfrm>
            <a:off x="8974732" y="3787409"/>
            <a:ext cx="3168352" cy="492978"/>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Energiatehokkuuden edistäminen viranomaisohjauksella</a:t>
            </a:r>
          </a:p>
        </p:txBody>
      </p:sp>
      <p:sp>
        <p:nvSpPr>
          <p:cNvPr id="22" name="TextBox 21">
            <a:hlinkClick r:id="rId18" action="ppaction://hlinksldjump"/>
            <a:extLst>
              <a:ext uri="{FF2B5EF4-FFF2-40B4-BE49-F238E27FC236}">
                <a16:creationId xmlns:a16="http://schemas.microsoft.com/office/drawing/2014/main" id="{445EF636-AA36-BE7B-69D8-9F7074C5E6E0}"/>
              </a:ext>
            </a:extLst>
          </p:cNvPr>
          <p:cNvSpPr txBox="1"/>
          <p:nvPr/>
        </p:nvSpPr>
        <p:spPr>
          <a:xfrm>
            <a:off x="9334772" y="2046418"/>
            <a:ext cx="3168352" cy="492978"/>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Paikallisten toimijoiden ohjaus:</a:t>
            </a: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Sertifikaatit, järjestelmät ja rekisterit</a:t>
            </a:r>
          </a:p>
        </p:txBody>
      </p:sp>
      <p:sp>
        <p:nvSpPr>
          <p:cNvPr id="23" name="TextBox 22">
            <a:hlinkClick r:id="rId19" action="ppaction://hlinksldjump"/>
            <a:extLst>
              <a:ext uri="{FF2B5EF4-FFF2-40B4-BE49-F238E27FC236}">
                <a16:creationId xmlns:a16="http://schemas.microsoft.com/office/drawing/2014/main" id="{89D754C8-6622-C8AF-7339-624707559E21}"/>
              </a:ext>
            </a:extLst>
          </p:cNvPr>
          <p:cNvSpPr txBox="1"/>
          <p:nvPr/>
        </p:nvSpPr>
        <p:spPr>
          <a:xfrm>
            <a:off x="6707758" y="2100047"/>
            <a:ext cx="2736304" cy="51193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Paikallisten toimijoiden ohjaus:</a:t>
            </a: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Päästökompensaatiot</a:t>
            </a:r>
          </a:p>
        </p:txBody>
      </p:sp>
      <p:sp>
        <p:nvSpPr>
          <p:cNvPr id="24" name="TextBox 23">
            <a:hlinkClick r:id="rId20" action="ppaction://hlinksldjump"/>
            <a:extLst>
              <a:ext uri="{FF2B5EF4-FFF2-40B4-BE49-F238E27FC236}">
                <a16:creationId xmlns:a16="http://schemas.microsoft.com/office/drawing/2014/main" id="{DF0F0904-ED89-0EA7-B273-6C759FAD1D5F}"/>
              </a:ext>
            </a:extLst>
          </p:cNvPr>
          <p:cNvSpPr txBox="1"/>
          <p:nvPr/>
        </p:nvSpPr>
        <p:spPr>
          <a:xfrm>
            <a:off x="3648696" y="1532039"/>
            <a:ext cx="3168352" cy="51193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Kaupunkiorganisaation ohjaus:</a:t>
            </a: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Kuntien päästöhyvitys käytänteet</a:t>
            </a:r>
          </a:p>
        </p:txBody>
      </p:sp>
      <p:sp>
        <p:nvSpPr>
          <p:cNvPr id="25" name="TextBox 24">
            <a:hlinkClick r:id="rId21" action="ppaction://hlinksldjump"/>
            <a:extLst>
              <a:ext uri="{FF2B5EF4-FFF2-40B4-BE49-F238E27FC236}">
                <a16:creationId xmlns:a16="http://schemas.microsoft.com/office/drawing/2014/main" id="{CD89A65C-FB7A-C1FA-F787-EF709F3ABE31}"/>
              </a:ext>
            </a:extLst>
          </p:cNvPr>
          <p:cNvSpPr txBox="1"/>
          <p:nvPr/>
        </p:nvSpPr>
        <p:spPr>
          <a:xfrm>
            <a:off x="690991" y="2254944"/>
            <a:ext cx="3168352" cy="51193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Kaupunkiorganisaation ohjaus: </a:t>
            </a: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Uusiutuva energia</a:t>
            </a:r>
          </a:p>
        </p:txBody>
      </p:sp>
      <p:sp>
        <p:nvSpPr>
          <p:cNvPr id="26" name="TextBox 25">
            <a:hlinkClick r:id="rId22" action="ppaction://hlinksldjump"/>
            <a:extLst>
              <a:ext uri="{FF2B5EF4-FFF2-40B4-BE49-F238E27FC236}">
                <a16:creationId xmlns:a16="http://schemas.microsoft.com/office/drawing/2014/main" id="{F8DD583A-F70F-D062-AA69-BA9E47C5CD8E}"/>
              </a:ext>
            </a:extLst>
          </p:cNvPr>
          <p:cNvSpPr txBox="1"/>
          <p:nvPr/>
        </p:nvSpPr>
        <p:spPr>
          <a:xfrm>
            <a:off x="4082212" y="2520544"/>
            <a:ext cx="2517534" cy="51193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Kaupunkiorganisaation ohjaus kohti ”</a:t>
            </a:r>
            <a:r>
              <a:rPr lang="fi-FI" sz="1000" i="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tietomurrosta</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a:t>
            </a:r>
          </a:p>
        </p:txBody>
      </p:sp>
      <p:sp>
        <p:nvSpPr>
          <p:cNvPr id="27" name="TextBox 26">
            <a:hlinkClick r:id="rId23" action="ppaction://hlinksldjump"/>
            <a:extLst>
              <a:ext uri="{FF2B5EF4-FFF2-40B4-BE49-F238E27FC236}">
                <a16:creationId xmlns:a16="http://schemas.microsoft.com/office/drawing/2014/main" id="{B7EFD699-4DA2-8787-8106-8D2030089B40}"/>
              </a:ext>
            </a:extLst>
          </p:cNvPr>
          <p:cNvSpPr txBox="1"/>
          <p:nvPr/>
        </p:nvSpPr>
        <p:spPr>
          <a:xfrm>
            <a:off x="981844" y="3045028"/>
            <a:ext cx="3168352" cy="511939"/>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Kaupunkiorganisaation ohjaus: Käyttöönottokatselmusmallit</a:t>
            </a:r>
          </a:p>
        </p:txBody>
      </p:sp>
      <p:sp>
        <p:nvSpPr>
          <p:cNvPr id="29" name="TextBox 28">
            <a:hlinkClick r:id="rId24" action="ppaction://hlinksldjump"/>
            <a:extLst>
              <a:ext uri="{FF2B5EF4-FFF2-40B4-BE49-F238E27FC236}">
                <a16:creationId xmlns:a16="http://schemas.microsoft.com/office/drawing/2014/main" id="{ED9AB05D-8D54-2E7B-8E05-DAFBD6E217DB}"/>
              </a:ext>
            </a:extLst>
          </p:cNvPr>
          <p:cNvSpPr txBox="1"/>
          <p:nvPr/>
        </p:nvSpPr>
        <p:spPr>
          <a:xfrm>
            <a:off x="9195840" y="1185466"/>
            <a:ext cx="2828992" cy="492978"/>
          </a:xfrm>
          <a:prstGeom prst="hexagon">
            <a:avLst/>
          </a:prstGeom>
          <a:solidFill>
            <a:schemeClr val="accent4">
              <a:lumMod val="20000"/>
              <a:lumOff val="80000"/>
            </a:schemeClr>
          </a:solidFill>
          <a:ln w="12700">
            <a:solidFill>
              <a:schemeClr val="tx2">
                <a:lumMod val="65000"/>
                <a:lumOff val="3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t>Paikallisten toimijoiden ohjaus:</a:t>
            </a:r>
          </a:p>
          <a:p>
            <a:r>
              <a:rPr lang="fi-FI" sz="1000" dirty="0"/>
              <a:t>Ekologiset kompensaatiot</a:t>
            </a:r>
          </a:p>
        </p:txBody>
      </p:sp>
    </p:spTree>
    <p:extLst>
      <p:ext uri="{BB962C8B-B14F-4D97-AF65-F5344CB8AC3E}">
        <p14:creationId xmlns:p14="http://schemas.microsoft.com/office/powerpoint/2010/main" val="200686639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90116A4-556D-410E-AA94-89E8129A29EC}"/>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8" name="TextBox 7">
            <a:extLst>
              <a:ext uri="{FF2B5EF4-FFF2-40B4-BE49-F238E27FC236}">
                <a16:creationId xmlns:a16="http://schemas.microsoft.com/office/drawing/2014/main" id="{4284A9A2-11AA-3BE5-3577-A133B76CD81C}"/>
              </a:ext>
            </a:extLst>
          </p:cNvPr>
          <p:cNvSpPr txBox="1"/>
          <p:nvPr/>
        </p:nvSpPr>
        <p:spPr>
          <a:xfrm>
            <a:off x="915406" y="2204864"/>
            <a:ext cx="10433960" cy="2551981"/>
          </a:xfrm>
          <a:prstGeom prst="rect">
            <a:avLst/>
          </a:prstGeom>
          <a:solidFill>
            <a:schemeClr val="bg1"/>
          </a:solidFill>
          <a:ln>
            <a:solidFill>
              <a:schemeClr val="tx2"/>
            </a:solidFill>
          </a:ln>
        </p:spPr>
        <p:txBody>
          <a:bodyPr wrap="square">
            <a:spAutoFit/>
          </a:bodyPr>
          <a:lstStyle/>
          <a:p>
            <a:pPr>
              <a:lnSpc>
                <a:spcPct val="150000"/>
              </a:lnSpc>
            </a:pPr>
            <a:r>
              <a:rPr lang="fi-FI" sz="1200" dirty="0">
                <a:solidFill>
                  <a:schemeClr val="tx2"/>
                </a:solidFill>
                <a:latin typeface="Rockwell" panose="02060603020205020403" pitchFamily="18" charset="0"/>
              </a:rPr>
              <a:t>Toiminnanohjauksessa tulisi pyrkiä kannustamaan toimijoita, jotta yleistynyt ja pitkällä tähtäimellä  ehkä toiminnan kannalta, jopa heikohko näkökanta vastuullisuustyöhön saataisi muuntumaan.</a:t>
            </a: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dirty="0">
                <a:solidFill>
                  <a:schemeClr val="tx2"/>
                </a:solidFill>
                <a:latin typeface="Rockwell" panose="02060603020205020403" pitchFamily="18" charset="0"/>
              </a:rPr>
              <a:t>Toimialalla tehtävällä ohjaus- ja kannustustyöllä voitaisi aikaan saada vaikutuksia, jotta vastuullisuustyön keskiön toiminta saataisi siirrettyä vähitellen negatiivisista vaikutuksista kohti jotain uutta liiketoiminnallisesti kannattavaa ja siten houkuttelevampaa vaihtoehtoa tulevaisuudessa.</a:t>
            </a: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b="1" u="sng" dirty="0">
                <a:solidFill>
                  <a:schemeClr val="tx2"/>
                </a:solidFill>
                <a:latin typeface="Rockwell" panose="02060603020205020403" pitchFamily="18" charset="0"/>
              </a:rPr>
              <a:t>Hyötyjä esimerkiksi:</a:t>
            </a:r>
          </a:p>
          <a:p>
            <a:pPr>
              <a:lnSpc>
                <a:spcPct val="150000"/>
              </a:lnSpc>
            </a:pPr>
            <a:r>
              <a:rPr lang="fi-FI" sz="1200" dirty="0">
                <a:solidFill>
                  <a:schemeClr val="tx2"/>
                </a:solidFill>
                <a:latin typeface="Rockwell" panose="02060603020205020403" pitchFamily="18" charset="0"/>
              </a:rPr>
              <a:t>Liiketoiminnan jatkuvuus – Työllistävä vaikutus (1 000 työpaikkaa vihreää työpaikkaa)  – Aluetalous/kuntatalous – Alueen ”</a:t>
            </a:r>
            <a:r>
              <a:rPr lang="fi-FI" sz="1200" i="1" dirty="0">
                <a:solidFill>
                  <a:schemeClr val="tx2"/>
                </a:solidFill>
                <a:latin typeface="Rockwell" panose="02060603020205020403" pitchFamily="18" charset="0"/>
              </a:rPr>
              <a:t>yritysimago</a:t>
            </a:r>
            <a:r>
              <a:rPr lang="fi-FI" sz="1200" dirty="0">
                <a:solidFill>
                  <a:schemeClr val="tx2"/>
                </a:solidFill>
                <a:latin typeface="Rockwell" panose="02060603020205020403" pitchFamily="18" charset="0"/>
              </a:rPr>
              <a:t>” – Kaupunkiorganisaation ja kaupungin imago – Väestökannan kasvu</a:t>
            </a:r>
            <a:endParaRPr lang="en-FI" sz="1200" dirty="0">
              <a:solidFill>
                <a:schemeClr val="tx2"/>
              </a:solidFill>
              <a:latin typeface="Rockwell" panose="02060603020205020403" pitchFamily="18" charset="0"/>
            </a:endParaRPr>
          </a:p>
        </p:txBody>
      </p:sp>
      <p:sp>
        <p:nvSpPr>
          <p:cNvPr id="9" name="TextBox 8">
            <a:extLst>
              <a:ext uri="{FF2B5EF4-FFF2-40B4-BE49-F238E27FC236}">
                <a16:creationId xmlns:a16="http://schemas.microsoft.com/office/drawing/2014/main" id="{12ED7D76-E6A5-707B-34D9-F0F709E6801C}"/>
              </a:ext>
            </a:extLst>
          </p:cNvPr>
          <p:cNvSpPr txBox="1"/>
          <p:nvPr/>
        </p:nvSpPr>
        <p:spPr>
          <a:xfrm>
            <a:off x="837828" y="548680"/>
            <a:ext cx="7488832" cy="960135"/>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Toiminnanohjauksella muutos vastuullisuustyön mielikuviin (= heikkouden juurisyyn muuntaminen)</a:t>
            </a:r>
          </a:p>
        </p:txBody>
      </p:sp>
      <p:grpSp>
        <p:nvGrpSpPr>
          <p:cNvPr id="5" name="Group 4">
            <a:extLst>
              <a:ext uri="{FF2B5EF4-FFF2-40B4-BE49-F238E27FC236}">
                <a16:creationId xmlns:a16="http://schemas.microsoft.com/office/drawing/2014/main" id="{EC1E6AFB-56AF-16B7-AF14-960C73F9F7DB}"/>
              </a:ext>
            </a:extLst>
          </p:cNvPr>
          <p:cNvGrpSpPr/>
          <p:nvPr/>
        </p:nvGrpSpPr>
        <p:grpSpPr>
          <a:xfrm>
            <a:off x="10484082" y="5351539"/>
            <a:ext cx="1115428" cy="1271637"/>
            <a:chOff x="10484082" y="5351539"/>
            <a:chExt cx="1115428" cy="1271637"/>
          </a:xfrm>
        </p:grpSpPr>
        <p:grpSp>
          <p:nvGrpSpPr>
            <p:cNvPr id="6" name="Group 5">
              <a:extLst>
                <a:ext uri="{FF2B5EF4-FFF2-40B4-BE49-F238E27FC236}">
                  <a16:creationId xmlns:a16="http://schemas.microsoft.com/office/drawing/2014/main" id="{3BF4ED12-A9EF-5C0D-BC05-3E6A5C15E3D1}"/>
                </a:ext>
              </a:extLst>
            </p:cNvPr>
            <p:cNvGrpSpPr/>
            <p:nvPr/>
          </p:nvGrpSpPr>
          <p:grpSpPr>
            <a:xfrm>
              <a:off x="11278988" y="5351539"/>
              <a:ext cx="320522" cy="414442"/>
              <a:chOff x="8457418" y="107577"/>
              <a:chExt cx="320522" cy="414442"/>
            </a:xfrm>
          </p:grpSpPr>
          <p:sp>
            <p:nvSpPr>
              <p:cNvPr id="12" name="Rectangle: Rounded Corners 11">
                <a:extLst>
                  <a:ext uri="{FF2B5EF4-FFF2-40B4-BE49-F238E27FC236}">
                    <a16:creationId xmlns:a16="http://schemas.microsoft.com/office/drawing/2014/main" id="{6B77E447-97F7-8B94-D443-691695A92D8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2" action="ppaction://hlinksldjump"/>
                <a:extLst>
                  <a:ext uri="{FF2B5EF4-FFF2-40B4-BE49-F238E27FC236}">
                    <a16:creationId xmlns:a16="http://schemas.microsoft.com/office/drawing/2014/main" id="{F8FFFDF9-6CED-790C-3557-64C458C02C3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7" name="Group 6">
              <a:extLst>
                <a:ext uri="{FF2B5EF4-FFF2-40B4-BE49-F238E27FC236}">
                  <a16:creationId xmlns:a16="http://schemas.microsoft.com/office/drawing/2014/main" id="{A98D3AEF-BCA7-FEB0-F2F1-3488A3956FFA}"/>
                </a:ext>
              </a:extLst>
            </p:cNvPr>
            <p:cNvGrpSpPr/>
            <p:nvPr/>
          </p:nvGrpSpPr>
          <p:grpSpPr>
            <a:xfrm>
              <a:off x="10484082" y="5789051"/>
              <a:ext cx="1108146" cy="834125"/>
              <a:chOff x="10917462" y="801792"/>
              <a:chExt cx="1108146" cy="834125"/>
            </a:xfrm>
          </p:grpSpPr>
          <p:sp>
            <p:nvSpPr>
              <p:cNvPr id="10" name="Rectangle: Rounded Corners 9">
                <a:extLst>
                  <a:ext uri="{FF2B5EF4-FFF2-40B4-BE49-F238E27FC236}">
                    <a16:creationId xmlns:a16="http://schemas.microsoft.com/office/drawing/2014/main" id="{465421EE-D099-8EE0-1F83-B03519533D42}"/>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1" name="Graphic 10" descr="Back with solid fill">
                <a:extLst>
                  <a:ext uri="{FF2B5EF4-FFF2-40B4-BE49-F238E27FC236}">
                    <a16:creationId xmlns:a16="http://schemas.microsoft.com/office/drawing/2014/main" id="{B41A0239-18F8-6221-E30D-53DC7C82FD62}"/>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7098081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90116A4-556D-410E-AA94-89E8129A29EC}"/>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pic>
        <p:nvPicPr>
          <p:cNvPr id="7" name="Picture 6" descr="Diagram&#10;&#10;Description automatically generated">
            <a:extLst>
              <a:ext uri="{FF2B5EF4-FFF2-40B4-BE49-F238E27FC236}">
                <a16:creationId xmlns:a16="http://schemas.microsoft.com/office/drawing/2014/main" id="{8D7A07B9-3507-4A5E-94B1-46525A465D5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37828" y="3140968"/>
            <a:ext cx="10342885" cy="1307586"/>
          </a:xfrm>
          <a:prstGeom prst="rect">
            <a:avLst/>
          </a:prstGeom>
        </p:spPr>
      </p:pic>
      <p:sp>
        <p:nvSpPr>
          <p:cNvPr id="10" name="TextBox 9">
            <a:extLst>
              <a:ext uri="{FF2B5EF4-FFF2-40B4-BE49-F238E27FC236}">
                <a16:creationId xmlns:a16="http://schemas.microsoft.com/office/drawing/2014/main" id="{71229519-F044-2B77-6EF7-95C6F93283A1}"/>
              </a:ext>
            </a:extLst>
          </p:cNvPr>
          <p:cNvSpPr txBox="1"/>
          <p:nvPr/>
        </p:nvSpPr>
        <p:spPr>
          <a:xfrm>
            <a:off x="780157" y="2769235"/>
            <a:ext cx="4910881"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 Energiaopetus &amp; Ympäristökasvattajat</a:t>
            </a:r>
          </a:p>
        </p:txBody>
      </p:sp>
      <p:grpSp>
        <p:nvGrpSpPr>
          <p:cNvPr id="5" name="Group 4">
            <a:extLst>
              <a:ext uri="{FF2B5EF4-FFF2-40B4-BE49-F238E27FC236}">
                <a16:creationId xmlns:a16="http://schemas.microsoft.com/office/drawing/2014/main" id="{9B1FAA66-1FCD-F310-121A-23D17A395919}"/>
              </a:ext>
            </a:extLst>
          </p:cNvPr>
          <p:cNvGrpSpPr/>
          <p:nvPr/>
        </p:nvGrpSpPr>
        <p:grpSpPr>
          <a:xfrm>
            <a:off x="11474570" y="6466431"/>
            <a:ext cx="484973" cy="313490"/>
            <a:chOff x="7841686" y="284935"/>
            <a:chExt cx="484973" cy="313490"/>
          </a:xfrm>
        </p:grpSpPr>
        <p:sp>
          <p:nvSpPr>
            <p:cNvPr id="6" name="Rectangle: Rounded Corners 5">
              <a:extLst>
                <a:ext uri="{FF2B5EF4-FFF2-40B4-BE49-F238E27FC236}">
                  <a16:creationId xmlns:a16="http://schemas.microsoft.com/office/drawing/2014/main" id="{45D65A90-0BEB-1E5C-607D-A047DAF1815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3" action="ppaction://hlinksldjump"/>
              <a:extLst>
                <a:ext uri="{FF2B5EF4-FFF2-40B4-BE49-F238E27FC236}">
                  <a16:creationId xmlns:a16="http://schemas.microsoft.com/office/drawing/2014/main" id="{E94008B7-A8CF-23A4-A528-7EAD52D5193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16616991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text&#10;&#10;Description automatically generated">
            <a:extLst>
              <a:ext uri="{FF2B5EF4-FFF2-40B4-BE49-F238E27FC236}">
                <a16:creationId xmlns:a16="http://schemas.microsoft.com/office/drawing/2014/main" id="{0917E50A-47DC-44AA-A94A-9785CC82D05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3772" y="1196752"/>
            <a:ext cx="11297353" cy="5112568"/>
          </a:xfrm>
          <a:prstGeom prst="rect">
            <a:avLst/>
          </a:prstGeom>
        </p:spPr>
      </p:pic>
      <p:sp>
        <p:nvSpPr>
          <p:cNvPr id="4" name="TextBox 3">
            <a:extLst>
              <a:ext uri="{FF2B5EF4-FFF2-40B4-BE49-F238E27FC236}">
                <a16:creationId xmlns:a16="http://schemas.microsoft.com/office/drawing/2014/main" id="{890116A4-556D-410E-AA94-89E8129A29EC}"/>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9" name="TextBox 8">
            <a:extLst>
              <a:ext uri="{FF2B5EF4-FFF2-40B4-BE49-F238E27FC236}">
                <a16:creationId xmlns:a16="http://schemas.microsoft.com/office/drawing/2014/main" id="{32A1FF15-C32F-C5D5-3437-0841303DDEAE}"/>
              </a:ext>
            </a:extLst>
          </p:cNvPr>
          <p:cNvSpPr txBox="1"/>
          <p:nvPr/>
        </p:nvSpPr>
        <p:spPr>
          <a:xfrm>
            <a:off x="307258" y="795044"/>
            <a:ext cx="4910881"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 50/50-malli &amp; Ympäristömanageripalvelu</a:t>
            </a:r>
          </a:p>
        </p:txBody>
      </p:sp>
      <p:grpSp>
        <p:nvGrpSpPr>
          <p:cNvPr id="5" name="Group 4">
            <a:extLst>
              <a:ext uri="{FF2B5EF4-FFF2-40B4-BE49-F238E27FC236}">
                <a16:creationId xmlns:a16="http://schemas.microsoft.com/office/drawing/2014/main" id="{0576DFAD-9CDF-5235-C679-57630AE7E36B}"/>
              </a:ext>
            </a:extLst>
          </p:cNvPr>
          <p:cNvGrpSpPr/>
          <p:nvPr/>
        </p:nvGrpSpPr>
        <p:grpSpPr>
          <a:xfrm>
            <a:off x="11474570" y="6466431"/>
            <a:ext cx="484973" cy="313490"/>
            <a:chOff x="7841686" y="284935"/>
            <a:chExt cx="484973" cy="313490"/>
          </a:xfrm>
        </p:grpSpPr>
        <p:sp>
          <p:nvSpPr>
            <p:cNvPr id="6" name="Rectangle: Rounded Corners 5">
              <a:extLst>
                <a:ext uri="{FF2B5EF4-FFF2-40B4-BE49-F238E27FC236}">
                  <a16:creationId xmlns:a16="http://schemas.microsoft.com/office/drawing/2014/main" id="{E47C8722-BD43-1950-DA4E-BBE6B6616D50}"/>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 name="Graphic 6" descr="Back with solid fill">
              <a:hlinkClick r:id="rId3" action="ppaction://hlinksldjump"/>
              <a:extLst>
                <a:ext uri="{FF2B5EF4-FFF2-40B4-BE49-F238E27FC236}">
                  <a16:creationId xmlns:a16="http://schemas.microsoft.com/office/drawing/2014/main" id="{04B1B5F9-E8F0-7F9D-EF0A-C96098C3A9C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75636954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90116A4-556D-410E-AA94-89E8129A29EC}"/>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5" name="TextBox 4">
            <a:extLst>
              <a:ext uri="{FF2B5EF4-FFF2-40B4-BE49-F238E27FC236}">
                <a16:creationId xmlns:a16="http://schemas.microsoft.com/office/drawing/2014/main" id="{7DD48F24-10B1-A111-C415-CE3FE16F96F5}"/>
              </a:ext>
            </a:extLst>
          </p:cNvPr>
          <p:cNvSpPr txBox="1"/>
          <p:nvPr/>
        </p:nvSpPr>
        <p:spPr>
          <a:xfrm>
            <a:off x="765820" y="1465077"/>
            <a:ext cx="10081120" cy="1142582"/>
          </a:xfrm>
          <a:prstGeom prst="round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50/50-mallin (energiansäästö ja –seuranta päiväkoteihin ja kouluihin, jonka aikana säästetyt euromäärät annetaan oppilaille/lapsille sitten yhteiseen käyttöön esim. luokkaretki tai muu pieni hankinta) sisällyttäminen energiaopetukseen ja –kasvatukseen.</a:t>
            </a:r>
          </a:p>
          <a:p>
            <a:pPr marR="0" lvl="0" algn="l" defTabSz="914400" rtl="0" eaLnBrk="1" fontAlgn="auto" latinLnBrk="0" hangingPunct="1">
              <a:lnSpc>
                <a:spcPct val="150000"/>
              </a:lnSpc>
              <a:spcBef>
                <a:spcPts val="0"/>
              </a:spcBef>
              <a:spcAft>
                <a:spcPts val="0"/>
              </a:spcAft>
              <a:buClrTx/>
              <a:buSzTx/>
              <a:tabLst/>
              <a:defRPr/>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Lisäksi mahdollisuus olisi ns. ”</a:t>
            </a:r>
            <a:r>
              <a:rPr lang="fi-FI"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kilpailuttaa</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paikallisia kouluja toistensa kanssa, joka voisi lisätä nuorten kiinnostusta aiheeseen.</a:t>
            </a:r>
          </a:p>
        </p:txBody>
      </p:sp>
      <p:sp>
        <p:nvSpPr>
          <p:cNvPr id="6" name="TextBox 5">
            <a:extLst>
              <a:ext uri="{FF2B5EF4-FFF2-40B4-BE49-F238E27FC236}">
                <a16:creationId xmlns:a16="http://schemas.microsoft.com/office/drawing/2014/main" id="{FF6CDD44-779E-CC70-4752-7FCCB16FEEB0}"/>
              </a:ext>
            </a:extLst>
          </p:cNvPr>
          <p:cNvSpPr txBox="1"/>
          <p:nvPr/>
        </p:nvSpPr>
        <p:spPr>
          <a:xfrm>
            <a:off x="477788" y="452059"/>
            <a:ext cx="1773062" cy="498470"/>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50/50-malli</a:t>
            </a:r>
          </a:p>
        </p:txBody>
      </p:sp>
      <p:grpSp>
        <p:nvGrpSpPr>
          <p:cNvPr id="3" name="Group 2">
            <a:extLst>
              <a:ext uri="{FF2B5EF4-FFF2-40B4-BE49-F238E27FC236}">
                <a16:creationId xmlns:a16="http://schemas.microsoft.com/office/drawing/2014/main" id="{D50DA207-FD55-00B4-655B-2A2AB304389B}"/>
              </a:ext>
            </a:extLst>
          </p:cNvPr>
          <p:cNvGrpSpPr/>
          <p:nvPr/>
        </p:nvGrpSpPr>
        <p:grpSpPr>
          <a:xfrm>
            <a:off x="765820" y="3168577"/>
            <a:ext cx="6251388" cy="2531889"/>
            <a:chOff x="837828" y="2625303"/>
            <a:chExt cx="6251388" cy="2531889"/>
          </a:xfrm>
        </p:grpSpPr>
        <p:sp>
          <p:nvSpPr>
            <p:cNvPr id="2" name="Rectangle: Rounded Corners 1">
              <a:extLst>
                <a:ext uri="{FF2B5EF4-FFF2-40B4-BE49-F238E27FC236}">
                  <a16:creationId xmlns:a16="http://schemas.microsoft.com/office/drawing/2014/main" id="{0C721D96-F8B6-4604-56D2-DD7D55127A40}"/>
                </a:ext>
              </a:extLst>
            </p:cNvPr>
            <p:cNvSpPr/>
            <p:nvPr/>
          </p:nvSpPr>
          <p:spPr>
            <a:xfrm>
              <a:off x="837828" y="2625303"/>
              <a:ext cx="5256584" cy="2531889"/>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dirty="0"/>
            </a:p>
          </p:txBody>
        </p:sp>
        <p:sp>
          <p:nvSpPr>
            <p:cNvPr id="10" name="TextBox 9">
              <a:extLst>
                <a:ext uri="{FF2B5EF4-FFF2-40B4-BE49-F238E27FC236}">
                  <a16:creationId xmlns:a16="http://schemas.microsoft.com/office/drawing/2014/main" id="{020C0A3A-48A3-6172-EEE8-5925F4E5E35A}"/>
                </a:ext>
              </a:extLst>
            </p:cNvPr>
            <p:cNvSpPr txBox="1"/>
            <p:nvPr/>
          </p:nvSpPr>
          <p:spPr>
            <a:xfrm>
              <a:off x="981844" y="3213556"/>
              <a:ext cx="5256584" cy="1785104"/>
            </a:xfrm>
            <a:prstGeom prst="rect">
              <a:avLst/>
            </a:prstGeom>
            <a:noFill/>
          </p:spPr>
          <p:txBody>
            <a:bodyPr wrap="square">
              <a:spAutoFit/>
            </a:bodyPr>
            <a:lstStyle/>
            <a:p>
              <a:r>
                <a:rPr lang="fi-FI" sz="1100" dirty="0">
                  <a:solidFill>
                    <a:schemeClr val="tx2"/>
                  </a:solidFill>
                  <a:latin typeface="Rockwell" panose="02060603020205020403" pitchFamily="18" charset="0"/>
                  <a:hlinkClick r:id="rId2"/>
                </a:rPr>
                <a:t>http://euronet50-50max.eu/fi/area-for-municipalities/euronet-50-50-max-in-your-sustainable-energy-policy</a:t>
              </a:r>
              <a:endParaRPr lang="fi-FI" sz="1100" dirty="0">
                <a:solidFill>
                  <a:schemeClr val="tx2"/>
                </a:solidFill>
                <a:latin typeface="Rockwell" panose="02060603020205020403" pitchFamily="18" charset="0"/>
              </a:endParaRPr>
            </a:p>
            <a:p>
              <a:endParaRPr lang="fi-FI" sz="1100" dirty="0">
                <a:solidFill>
                  <a:schemeClr val="tx2"/>
                </a:solidFill>
                <a:latin typeface="Rockwell" panose="02060603020205020403" pitchFamily="18" charset="0"/>
              </a:endParaRPr>
            </a:p>
            <a:p>
              <a:r>
                <a:rPr lang="fi-FI" sz="1100" dirty="0">
                  <a:solidFill>
                    <a:schemeClr val="tx2"/>
                  </a:solidFill>
                  <a:latin typeface="Rockwell" panose="02060603020205020403" pitchFamily="18" charset="0"/>
                  <a:hlinkClick r:id="rId3"/>
                </a:rPr>
                <a:t>https://kestavyysloikka.ymparisto.fi/energiansaastoa-koulussa-50-50-metodilla/</a:t>
              </a:r>
              <a:endParaRPr lang="fi-FI" sz="1100" dirty="0">
                <a:solidFill>
                  <a:schemeClr val="tx2"/>
                </a:solidFill>
                <a:latin typeface="Rockwell" panose="02060603020205020403" pitchFamily="18" charset="0"/>
              </a:endParaRPr>
            </a:p>
            <a:p>
              <a:endParaRPr lang="fi-FI" sz="1100" dirty="0">
                <a:solidFill>
                  <a:schemeClr val="tx2"/>
                </a:solidFill>
                <a:latin typeface="Rockwell" panose="02060603020205020403" pitchFamily="18" charset="0"/>
              </a:endParaRPr>
            </a:p>
            <a:p>
              <a:r>
                <a:rPr lang="fi-FI" sz="1100" dirty="0">
                  <a:solidFill>
                    <a:schemeClr val="tx2"/>
                  </a:solidFill>
                  <a:latin typeface="Rockwell" panose="02060603020205020403" pitchFamily="18" charset="0"/>
                  <a:hlinkClick r:id="rId4"/>
                </a:rPr>
                <a:t>https://kestavyysloikka.ymparisto.fi/50-50-menetelma-saastaa-energiaa-pyhajarven-kouluilla/</a:t>
              </a:r>
              <a:endParaRPr lang="fi-FI" sz="1100" dirty="0">
                <a:solidFill>
                  <a:schemeClr val="tx2"/>
                </a:solidFill>
                <a:latin typeface="Rockwell" panose="02060603020205020403" pitchFamily="18" charset="0"/>
              </a:endParaRPr>
            </a:p>
            <a:p>
              <a:endParaRPr lang="fi-FI" sz="1100" dirty="0">
                <a:solidFill>
                  <a:schemeClr val="tx2"/>
                </a:solidFill>
                <a:latin typeface="Rockwell" panose="02060603020205020403" pitchFamily="18" charset="0"/>
              </a:endParaRPr>
            </a:p>
            <a:p>
              <a:r>
                <a:rPr lang="fi-FI" sz="1100" dirty="0">
                  <a:solidFill>
                    <a:schemeClr val="tx2"/>
                  </a:solidFill>
                  <a:latin typeface="Rockwell" panose="02060603020205020403" pitchFamily="18" charset="0"/>
                  <a:hlinkClick r:id="rId5"/>
                </a:rPr>
                <a:t>https://www.youtube.com/watch?v=EstqfBk6o0o</a:t>
              </a:r>
              <a:endParaRPr lang="fi-FI" sz="1100" dirty="0">
                <a:solidFill>
                  <a:schemeClr val="tx2"/>
                </a:solidFill>
                <a:latin typeface="Rockwell" panose="02060603020205020403" pitchFamily="18" charset="0"/>
              </a:endParaRPr>
            </a:p>
          </p:txBody>
        </p:sp>
        <p:sp>
          <p:nvSpPr>
            <p:cNvPr id="12" name="TextBox 11">
              <a:extLst>
                <a:ext uri="{FF2B5EF4-FFF2-40B4-BE49-F238E27FC236}">
                  <a16:creationId xmlns:a16="http://schemas.microsoft.com/office/drawing/2014/main" id="{0DAEC4A6-EE5E-BFD5-1C75-62FA084C8F5D}"/>
                </a:ext>
              </a:extLst>
            </p:cNvPr>
            <p:cNvSpPr txBox="1"/>
            <p:nvPr/>
          </p:nvSpPr>
          <p:spPr>
            <a:xfrm>
              <a:off x="981844" y="2852936"/>
              <a:ext cx="6107372" cy="276999"/>
            </a:xfrm>
            <a:prstGeom prst="rect">
              <a:avLst/>
            </a:prstGeom>
            <a:noFill/>
          </p:spPr>
          <p:txBody>
            <a:bodyPr wrap="square">
              <a:spAutoFit/>
            </a:bodyPr>
            <a:lstStyle/>
            <a:p>
              <a:r>
                <a:rPr lang="fi-FI" sz="1200" b="1" u="sng" dirty="0">
                  <a:solidFill>
                    <a:schemeClr val="tx2"/>
                  </a:solidFill>
                  <a:latin typeface="Rockwell" panose="02060603020205020403" pitchFamily="18" charset="0"/>
                </a:rPr>
                <a:t>Esimerkkejä ja muita linkkejä:</a:t>
              </a:r>
            </a:p>
          </p:txBody>
        </p:sp>
      </p:grpSp>
      <p:grpSp>
        <p:nvGrpSpPr>
          <p:cNvPr id="8" name="Group 7">
            <a:extLst>
              <a:ext uri="{FF2B5EF4-FFF2-40B4-BE49-F238E27FC236}">
                <a16:creationId xmlns:a16="http://schemas.microsoft.com/office/drawing/2014/main" id="{E1AEBE07-FD58-189E-AC84-AA2F33DA8E2A}"/>
              </a:ext>
            </a:extLst>
          </p:cNvPr>
          <p:cNvGrpSpPr/>
          <p:nvPr/>
        </p:nvGrpSpPr>
        <p:grpSpPr>
          <a:xfrm>
            <a:off x="6731148" y="3582399"/>
            <a:ext cx="4680520" cy="1704243"/>
            <a:chOff x="6670476" y="3282751"/>
            <a:chExt cx="4680520" cy="1704243"/>
          </a:xfrm>
        </p:grpSpPr>
        <p:sp>
          <p:nvSpPr>
            <p:cNvPr id="7" name="Rectangle: Rounded Corners 6">
              <a:extLst>
                <a:ext uri="{FF2B5EF4-FFF2-40B4-BE49-F238E27FC236}">
                  <a16:creationId xmlns:a16="http://schemas.microsoft.com/office/drawing/2014/main" id="{3E008AA9-2757-C914-09A5-2087BBC16FBC}"/>
                </a:ext>
              </a:extLst>
            </p:cNvPr>
            <p:cNvSpPr/>
            <p:nvPr/>
          </p:nvSpPr>
          <p:spPr>
            <a:xfrm>
              <a:off x="6670476" y="3282751"/>
              <a:ext cx="4680520" cy="1704243"/>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dirty="0"/>
            </a:p>
          </p:txBody>
        </p:sp>
        <p:sp>
          <p:nvSpPr>
            <p:cNvPr id="14" name="TextBox 13">
              <a:extLst>
                <a:ext uri="{FF2B5EF4-FFF2-40B4-BE49-F238E27FC236}">
                  <a16:creationId xmlns:a16="http://schemas.microsoft.com/office/drawing/2014/main" id="{276B8794-CB18-1A9A-656B-B5F1D01316D1}"/>
                </a:ext>
              </a:extLst>
            </p:cNvPr>
            <p:cNvSpPr txBox="1"/>
            <p:nvPr/>
          </p:nvSpPr>
          <p:spPr>
            <a:xfrm>
              <a:off x="6929210" y="3534709"/>
              <a:ext cx="4133754" cy="1200329"/>
            </a:xfrm>
            <a:prstGeom prst="rect">
              <a:avLst/>
            </a:prstGeom>
            <a:noFill/>
          </p:spPr>
          <p:txBody>
            <a:bodyPr wrap="square">
              <a:spAutoFit/>
            </a:bodyPr>
            <a:lstStyle/>
            <a:p>
              <a:r>
                <a:rPr lang="fi-FI" sz="1200" b="1" u="sng" dirty="0">
                  <a:solidFill>
                    <a:schemeClr val="tx2"/>
                  </a:solidFill>
                  <a:latin typeface="Rockwell" panose="02060603020205020403" pitchFamily="18" charset="0"/>
                </a:rPr>
                <a:t>Enni energiansäästösovellus:</a:t>
              </a:r>
            </a:p>
            <a:p>
              <a:endParaRPr lang="fi-FI" sz="1200" b="1" u="sng" dirty="0">
                <a:solidFill>
                  <a:schemeClr val="tx2"/>
                </a:solidFill>
                <a:latin typeface="Rockwell" panose="02060603020205020403" pitchFamily="18" charset="0"/>
              </a:endParaRPr>
            </a:p>
            <a:p>
              <a:r>
                <a:rPr lang="fi-FI" sz="1200" dirty="0">
                  <a:solidFill>
                    <a:schemeClr val="tx2"/>
                  </a:solidFill>
                  <a:latin typeface="Rockwell" panose="02060603020205020403" pitchFamily="18" charset="0"/>
                  <a:hlinkClick r:id="rId6"/>
                </a:rPr>
                <a:t>https://www.youtube.com/watch?v=3lJEtjKclKE&amp;t=250s</a:t>
              </a:r>
              <a:endParaRPr lang="fi-FI" sz="1200" dirty="0">
                <a:solidFill>
                  <a:schemeClr val="tx2"/>
                </a:solidFill>
                <a:latin typeface="Rockwell" panose="02060603020205020403" pitchFamily="18" charset="0"/>
              </a:endParaRPr>
            </a:p>
            <a:p>
              <a:endParaRPr lang="fi-FI" sz="1200" dirty="0">
                <a:solidFill>
                  <a:schemeClr val="tx2"/>
                </a:solidFill>
                <a:latin typeface="Rockwell" panose="02060603020205020403" pitchFamily="18" charset="0"/>
              </a:endParaRPr>
            </a:p>
            <a:p>
              <a:r>
                <a:rPr lang="fi-FI" sz="1200" dirty="0">
                  <a:solidFill>
                    <a:schemeClr val="tx2"/>
                  </a:solidFill>
                  <a:latin typeface="Rockwell" panose="02060603020205020403" pitchFamily="18" charset="0"/>
                  <a:hlinkClick r:id="rId7"/>
                </a:rPr>
                <a:t>https://www.enni-sovellus.fi/sivut/index.php</a:t>
              </a:r>
              <a:endParaRPr lang="fi-FI" sz="1200" dirty="0">
                <a:solidFill>
                  <a:schemeClr val="tx2"/>
                </a:solidFill>
                <a:latin typeface="Rockwell" panose="02060603020205020403" pitchFamily="18" charset="0"/>
              </a:endParaRPr>
            </a:p>
            <a:p>
              <a:endParaRPr lang="fi-FI" sz="1200" dirty="0">
                <a:solidFill>
                  <a:schemeClr val="tx2"/>
                </a:solidFill>
                <a:latin typeface="Rockwell" panose="02060603020205020403" pitchFamily="18" charset="0"/>
              </a:endParaRPr>
            </a:p>
          </p:txBody>
        </p:sp>
      </p:grpSp>
      <p:grpSp>
        <p:nvGrpSpPr>
          <p:cNvPr id="17" name="Group 16">
            <a:extLst>
              <a:ext uri="{FF2B5EF4-FFF2-40B4-BE49-F238E27FC236}">
                <a16:creationId xmlns:a16="http://schemas.microsoft.com/office/drawing/2014/main" id="{BF3D11D8-9F35-0624-C9AC-8F00DA816D59}"/>
              </a:ext>
            </a:extLst>
          </p:cNvPr>
          <p:cNvGrpSpPr/>
          <p:nvPr/>
        </p:nvGrpSpPr>
        <p:grpSpPr>
          <a:xfrm>
            <a:off x="10918948" y="5441552"/>
            <a:ext cx="1115428" cy="1271637"/>
            <a:chOff x="10484082" y="5351539"/>
            <a:chExt cx="1115428" cy="1271637"/>
          </a:xfrm>
        </p:grpSpPr>
        <p:grpSp>
          <p:nvGrpSpPr>
            <p:cNvPr id="18" name="Group 17">
              <a:extLst>
                <a:ext uri="{FF2B5EF4-FFF2-40B4-BE49-F238E27FC236}">
                  <a16:creationId xmlns:a16="http://schemas.microsoft.com/office/drawing/2014/main" id="{845D6B01-8399-01C3-5251-CBF4A33C1F4D}"/>
                </a:ext>
              </a:extLst>
            </p:cNvPr>
            <p:cNvGrpSpPr/>
            <p:nvPr/>
          </p:nvGrpSpPr>
          <p:grpSpPr>
            <a:xfrm>
              <a:off x="11278988" y="5351539"/>
              <a:ext cx="320522" cy="414442"/>
              <a:chOff x="8457418" y="107577"/>
              <a:chExt cx="320522" cy="414442"/>
            </a:xfrm>
          </p:grpSpPr>
          <p:sp>
            <p:nvSpPr>
              <p:cNvPr id="22" name="Rectangle: Rounded Corners 21">
                <a:extLst>
                  <a:ext uri="{FF2B5EF4-FFF2-40B4-BE49-F238E27FC236}">
                    <a16:creationId xmlns:a16="http://schemas.microsoft.com/office/drawing/2014/main" id="{E2FF4553-B18B-4B63-4602-1C6B0EED789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3" name="Graphic 22" descr="Back with solid fill">
                <a:hlinkClick r:id="rId8" action="ppaction://hlinksldjump"/>
                <a:extLst>
                  <a:ext uri="{FF2B5EF4-FFF2-40B4-BE49-F238E27FC236}">
                    <a16:creationId xmlns:a16="http://schemas.microsoft.com/office/drawing/2014/main" id="{A494A138-26E7-0E3D-622B-FC685C764355}"/>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grpSp>
          <p:nvGrpSpPr>
            <p:cNvPr id="19" name="Group 18">
              <a:extLst>
                <a:ext uri="{FF2B5EF4-FFF2-40B4-BE49-F238E27FC236}">
                  <a16:creationId xmlns:a16="http://schemas.microsoft.com/office/drawing/2014/main" id="{80FF780B-6726-7842-8245-50FBD606B1F8}"/>
                </a:ext>
              </a:extLst>
            </p:cNvPr>
            <p:cNvGrpSpPr/>
            <p:nvPr/>
          </p:nvGrpSpPr>
          <p:grpSpPr>
            <a:xfrm>
              <a:off x="10484082" y="5789051"/>
              <a:ext cx="1108146" cy="834125"/>
              <a:chOff x="10917462" y="801792"/>
              <a:chExt cx="1108146" cy="834125"/>
            </a:xfrm>
          </p:grpSpPr>
          <p:sp>
            <p:nvSpPr>
              <p:cNvPr id="20" name="Rectangle: Rounded Corners 19">
                <a:extLst>
                  <a:ext uri="{FF2B5EF4-FFF2-40B4-BE49-F238E27FC236}">
                    <a16:creationId xmlns:a16="http://schemas.microsoft.com/office/drawing/2014/main" id="{A0404CD6-C9DF-7979-0D7C-AFC328957F8B}"/>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1" name="Graphic 20" descr="Back with solid fill">
                <a:extLst>
                  <a:ext uri="{FF2B5EF4-FFF2-40B4-BE49-F238E27FC236}">
                    <a16:creationId xmlns:a16="http://schemas.microsoft.com/office/drawing/2014/main" id="{2B59CD93-3E0E-4C04-207E-3E656964262B}"/>
                  </a:ext>
                </a:extLst>
              </p:cNvPr>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90130062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extLst>
              <p:ext uri="{D42A27DB-BD31-4B8C-83A1-F6EECF244321}">
                <p14:modId xmlns:p14="http://schemas.microsoft.com/office/powerpoint/2010/main" val="360338494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0" name="TextBox 9">
            <a:extLst>
              <a:ext uri="{FF2B5EF4-FFF2-40B4-BE49-F238E27FC236}">
                <a16:creationId xmlns:a16="http://schemas.microsoft.com/office/drawing/2014/main" id="{A36D3093-6AFC-4724-9B93-A50F7A89265E}"/>
              </a:ext>
            </a:extLst>
          </p:cNvPr>
          <p:cNvSpPr txBox="1"/>
          <p:nvPr/>
        </p:nvSpPr>
        <p:spPr>
          <a:xfrm>
            <a:off x="466798" y="877019"/>
            <a:ext cx="11305256" cy="2551981"/>
          </a:xfrm>
          <a:prstGeom prst="rect">
            <a:avLst/>
          </a:prstGeom>
          <a:solidFill>
            <a:schemeClr val="bg1"/>
          </a:solidFill>
          <a:ln>
            <a:solidFill>
              <a:schemeClr val="tx2"/>
            </a:solidFill>
          </a:ln>
        </p:spPr>
        <p:txBody>
          <a:bodyPr wrap="square">
            <a:spAutoFit/>
          </a:bodyPr>
          <a:lstStyle/>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Tietovisa tai joku vastaava tapahtuma (ns.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opetetaan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aktiviteetilla), joka päätettäisi uusiutuvien energiaratkaisujen esittelyyn ja tarjottaisi vaikkapa vaihtoehdoilla heti paikan päällä tehtäviä laskelmia halukkaille.</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Vaihtoehtoisesti mukaan voitaisi lisätä vielä yhteishankintoihin osallistujien keräämisen tai päätöksenteolle, joihinkin selvityksiin / kartoituksiin / tutkimuksiin / pilotteihin niistä kiinnostuneiden tai niitä alueelleen integroitavaksi haluavien kuntalaisten määriä (kiinnostuneiden määrät tietenkin muiden ratkaisua tukevien asioiden rinnalle vakuuttamaan päättäjiä).</a:t>
            </a:r>
          </a:p>
          <a:p>
            <a:pPr>
              <a:lnSpc>
                <a:spcPct val="150000"/>
              </a:lnSpc>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Esimerkki:</a:t>
            </a: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Iin kunnan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Energiaporinat</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hlinkClick r:id="rId5"/>
              </a:rPr>
              <a:t>https://www.energialoikka.fi/energiaporinat-ii/</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a:t>
            </a:r>
          </a:p>
        </p:txBody>
      </p:sp>
      <p:sp>
        <p:nvSpPr>
          <p:cNvPr id="11" name="TextBox 10">
            <a:extLst>
              <a:ext uri="{FF2B5EF4-FFF2-40B4-BE49-F238E27FC236}">
                <a16:creationId xmlns:a16="http://schemas.microsoft.com/office/drawing/2014/main" id="{3FBBFEC8-4930-4B60-A5FD-F592BFC35E00}"/>
              </a:ext>
            </a:extLst>
          </p:cNvPr>
          <p:cNvSpPr txBox="1"/>
          <p:nvPr/>
        </p:nvSpPr>
        <p:spPr>
          <a:xfrm>
            <a:off x="466278" y="288650"/>
            <a:ext cx="7272808"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Kuntalaisten aktivointi/osallistaminen ilmastotyöhön </a:t>
            </a:r>
          </a:p>
        </p:txBody>
      </p:sp>
      <p:sp>
        <p:nvSpPr>
          <p:cNvPr id="12" name="TextBox 11">
            <a:extLst>
              <a:ext uri="{FF2B5EF4-FFF2-40B4-BE49-F238E27FC236}">
                <a16:creationId xmlns:a16="http://schemas.microsoft.com/office/drawing/2014/main" id="{338A98E1-F9D7-430D-94D6-888765EDEFE5}"/>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pic>
        <p:nvPicPr>
          <p:cNvPr id="3" name="Picture 2" descr="A picture containing application&#10;&#10;Description automatically generated">
            <a:extLst>
              <a:ext uri="{FF2B5EF4-FFF2-40B4-BE49-F238E27FC236}">
                <a16:creationId xmlns:a16="http://schemas.microsoft.com/office/drawing/2014/main" id="{22E0C503-67C1-CE56-9327-09712776C34D}"/>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t="54649" b="18764"/>
          <a:stretch/>
        </p:blipFill>
        <p:spPr>
          <a:xfrm>
            <a:off x="333772" y="5229200"/>
            <a:ext cx="11677574" cy="1368152"/>
          </a:xfrm>
          <a:prstGeom prst="rect">
            <a:avLst/>
          </a:prstGeom>
          <a:ln>
            <a:solidFill>
              <a:schemeClr val="tx2"/>
            </a:solidFill>
          </a:ln>
        </p:spPr>
      </p:pic>
      <p:grpSp>
        <p:nvGrpSpPr>
          <p:cNvPr id="7" name="Group 6">
            <a:extLst>
              <a:ext uri="{FF2B5EF4-FFF2-40B4-BE49-F238E27FC236}">
                <a16:creationId xmlns:a16="http://schemas.microsoft.com/office/drawing/2014/main" id="{4AA7AFDE-E526-9C90-5F68-ACC894F3B4FF}"/>
              </a:ext>
            </a:extLst>
          </p:cNvPr>
          <p:cNvGrpSpPr/>
          <p:nvPr/>
        </p:nvGrpSpPr>
        <p:grpSpPr>
          <a:xfrm>
            <a:off x="333772" y="3964993"/>
            <a:ext cx="5774779" cy="1264207"/>
            <a:chOff x="2349996" y="2884873"/>
            <a:chExt cx="5774779" cy="1264207"/>
          </a:xfrm>
        </p:grpSpPr>
        <p:pic>
          <p:nvPicPr>
            <p:cNvPr id="6" name="Picture 5" descr="Table&#10;&#10;Description automatically generated">
              <a:extLst>
                <a:ext uri="{FF2B5EF4-FFF2-40B4-BE49-F238E27FC236}">
                  <a16:creationId xmlns:a16="http://schemas.microsoft.com/office/drawing/2014/main" id="{7E6C512B-9BE3-8874-FDC8-1596FF2723FD}"/>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b="89086"/>
            <a:stretch/>
          </p:blipFill>
          <p:spPr>
            <a:xfrm>
              <a:off x="2350144" y="2884873"/>
              <a:ext cx="5774631" cy="400110"/>
            </a:xfrm>
            <a:prstGeom prst="rect">
              <a:avLst/>
            </a:prstGeom>
          </p:spPr>
        </p:pic>
        <p:pic>
          <p:nvPicPr>
            <p:cNvPr id="13" name="Picture 12" descr="Table&#10;&#10;Description automatically generated">
              <a:extLst>
                <a:ext uri="{FF2B5EF4-FFF2-40B4-BE49-F238E27FC236}">
                  <a16:creationId xmlns:a16="http://schemas.microsoft.com/office/drawing/2014/main" id="{F271DE74-0522-75BB-3965-2AC9BDB423E9}"/>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t="44460" b="31969"/>
            <a:stretch/>
          </p:blipFill>
          <p:spPr>
            <a:xfrm>
              <a:off x="2349996" y="3284983"/>
              <a:ext cx="5774631" cy="864097"/>
            </a:xfrm>
            <a:prstGeom prst="rect">
              <a:avLst/>
            </a:prstGeom>
          </p:spPr>
        </p:pic>
      </p:grpSp>
      <p:sp>
        <p:nvSpPr>
          <p:cNvPr id="14" name="TextBox 13">
            <a:extLst>
              <a:ext uri="{FF2B5EF4-FFF2-40B4-BE49-F238E27FC236}">
                <a16:creationId xmlns:a16="http://schemas.microsoft.com/office/drawing/2014/main" id="{29FE610A-F758-1F19-8457-D8215A460D9A}"/>
              </a:ext>
            </a:extLst>
          </p:cNvPr>
          <p:cNvSpPr txBox="1"/>
          <p:nvPr/>
        </p:nvSpPr>
        <p:spPr>
          <a:xfrm>
            <a:off x="333772" y="3583933"/>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19" name="Group 18">
            <a:extLst>
              <a:ext uri="{FF2B5EF4-FFF2-40B4-BE49-F238E27FC236}">
                <a16:creationId xmlns:a16="http://schemas.microsoft.com/office/drawing/2014/main" id="{52874BB4-6734-A9E5-9F81-8E090038D701}"/>
              </a:ext>
            </a:extLst>
          </p:cNvPr>
          <p:cNvGrpSpPr/>
          <p:nvPr/>
        </p:nvGrpSpPr>
        <p:grpSpPr>
          <a:xfrm>
            <a:off x="10846940" y="3693281"/>
            <a:ext cx="1115428" cy="1271637"/>
            <a:chOff x="10484082" y="5351539"/>
            <a:chExt cx="1115428" cy="1271637"/>
          </a:xfrm>
        </p:grpSpPr>
        <p:grpSp>
          <p:nvGrpSpPr>
            <p:cNvPr id="20" name="Group 19">
              <a:extLst>
                <a:ext uri="{FF2B5EF4-FFF2-40B4-BE49-F238E27FC236}">
                  <a16:creationId xmlns:a16="http://schemas.microsoft.com/office/drawing/2014/main" id="{D2A88634-02A3-878A-E82B-648F90E62CEF}"/>
                </a:ext>
              </a:extLst>
            </p:cNvPr>
            <p:cNvGrpSpPr/>
            <p:nvPr/>
          </p:nvGrpSpPr>
          <p:grpSpPr>
            <a:xfrm>
              <a:off x="11278988" y="5351539"/>
              <a:ext cx="320522" cy="414442"/>
              <a:chOff x="8457418" y="107577"/>
              <a:chExt cx="320522" cy="414442"/>
            </a:xfrm>
          </p:grpSpPr>
          <p:sp>
            <p:nvSpPr>
              <p:cNvPr id="24" name="Rectangle: Rounded Corners 23">
                <a:extLst>
                  <a:ext uri="{FF2B5EF4-FFF2-40B4-BE49-F238E27FC236}">
                    <a16:creationId xmlns:a16="http://schemas.microsoft.com/office/drawing/2014/main" id="{87F5B34A-26CE-C9E0-0F81-5B775FEEBBC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Back with solid fill">
                <a:hlinkClick r:id="rId8" action="ppaction://hlinksldjump"/>
                <a:extLst>
                  <a:ext uri="{FF2B5EF4-FFF2-40B4-BE49-F238E27FC236}">
                    <a16:creationId xmlns:a16="http://schemas.microsoft.com/office/drawing/2014/main" id="{BEF3E4B6-0B61-AC32-3656-45A1D5B18F83}"/>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grpSp>
          <p:nvGrpSpPr>
            <p:cNvPr id="21" name="Group 20">
              <a:extLst>
                <a:ext uri="{FF2B5EF4-FFF2-40B4-BE49-F238E27FC236}">
                  <a16:creationId xmlns:a16="http://schemas.microsoft.com/office/drawing/2014/main" id="{82DA9E9E-58B9-BCE0-6A9C-F1FCE8B33C05}"/>
                </a:ext>
              </a:extLst>
            </p:cNvPr>
            <p:cNvGrpSpPr/>
            <p:nvPr/>
          </p:nvGrpSpPr>
          <p:grpSpPr>
            <a:xfrm>
              <a:off x="10484082" y="5789051"/>
              <a:ext cx="1108146" cy="834125"/>
              <a:chOff x="10917462" y="801792"/>
              <a:chExt cx="1108146" cy="834125"/>
            </a:xfrm>
          </p:grpSpPr>
          <p:sp>
            <p:nvSpPr>
              <p:cNvPr id="22" name="Rectangle: Rounded Corners 21">
                <a:extLst>
                  <a:ext uri="{FF2B5EF4-FFF2-40B4-BE49-F238E27FC236}">
                    <a16:creationId xmlns:a16="http://schemas.microsoft.com/office/drawing/2014/main" id="{4C86DCAE-01C1-94FE-4B92-9EEA1A994414}"/>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3" name="Graphic 22" descr="Back with solid fill">
                <a:extLst>
                  <a:ext uri="{FF2B5EF4-FFF2-40B4-BE49-F238E27FC236}">
                    <a16:creationId xmlns:a16="http://schemas.microsoft.com/office/drawing/2014/main" id="{4450CF17-2DDA-D211-AA2D-D3C8A68C942A}"/>
                  </a:ext>
                </a:extLst>
              </p:cNvPr>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72129577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8" name="TextBox 37">
            <a:extLst>
              <a:ext uri="{FF2B5EF4-FFF2-40B4-BE49-F238E27FC236}">
                <a16:creationId xmlns:a16="http://schemas.microsoft.com/office/drawing/2014/main" id="{88FA468F-6932-44AA-9E4C-C6EED7EC173A}"/>
              </a:ext>
            </a:extLst>
          </p:cNvPr>
          <p:cNvSpPr txBox="1"/>
          <p:nvPr/>
        </p:nvSpPr>
        <p:spPr>
          <a:xfrm>
            <a:off x="6814492" y="1556792"/>
            <a:ext cx="4248472" cy="4701543"/>
          </a:xfrm>
          <a:prstGeom prst="rect">
            <a:avLst/>
          </a:prstGeom>
          <a:solidFill>
            <a:schemeClr val="bg1"/>
          </a:solidFill>
          <a:ln>
            <a:solidFill>
              <a:schemeClr val="tx2"/>
            </a:solidFill>
          </a:ln>
        </p:spPr>
        <p:txBody>
          <a:bodyPr wrap="square">
            <a:spAutoFit/>
          </a:bodyPr>
          <a:lstStyle/>
          <a:p>
            <a:pPr>
              <a:lnSpc>
                <a:spcPct val="150000"/>
              </a:lnSpc>
            </a:pPr>
            <a:r>
              <a:rPr lang="fi-FI" sz="1400" b="1" u="sng" dirty="0">
                <a:solidFill>
                  <a:schemeClr val="tx2"/>
                </a:solidFill>
                <a:latin typeface="Rockwell" panose="02060603020205020403" pitchFamily="18" charset="0"/>
                <a:ea typeface="Lato" panose="020F0502020204030203" pitchFamily="34" charset="0"/>
                <a:cs typeface="Lato" panose="020F0502020204030203" pitchFamily="34" charset="0"/>
              </a:rPr>
              <a:t>Pilotti poikkeaa perinteisistä katselmuksista:</a:t>
            </a:r>
          </a:p>
          <a:p>
            <a:pPr marL="171450" indent="-171450">
              <a:lnSpc>
                <a:spcPct val="150000"/>
              </a:lnSpc>
              <a:buFont typeface="Arial" panose="020B0604020202020204" pitchFamily="34" charset="0"/>
              <a:buChar cha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Ei ole kokonaisvaltainen vaan kohdistuu nimenomaan siihen todelliseen tarpeeseen.</a:t>
            </a:r>
          </a:p>
          <a:p>
            <a:pPr marL="171450" indent="-171450">
              <a:lnSpc>
                <a:spcPct val="150000"/>
              </a:lnSpc>
              <a:buFont typeface="Arial" panose="020B0604020202020204" pitchFamily="34" charset="0"/>
              <a:buChar cha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Täsmäkatselmus vaihtoehdolla on tarkoitus mahdollistaa ja tukea energiatehokkuustoimia kohteissa, joissa kokonaisvaltaista energiankäytön tehostamisesta ei, joko haluta tai sitä ei tarvitse selvittää.</a:t>
            </a:r>
          </a:p>
          <a:p>
            <a:pPr marL="171450" indent="-171450">
              <a:lnSpc>
                <a:spcPct val="150000"/>
              </a:lnSpc>
              <a:buFont typeface="Arial" panose="020B0604020202020204" pitchFamily="34" charset="0"/>
              <a:buChar cha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Paras soveltuvuus on kohteisiin, joissa katselmus kohdistetaan määritettyyn osakokonaisuuteen tai alustavasti tunnistettuun potentiaaliseen vaihtoehtoon.</a:t>
            </a:r>
          </a:p>
          <a:p>
            <a:pPr marL="171450" indent="-171450">
              <a:lnSpc>
                <a:spcPct val="150000"/>
              </a:lnSpc>
              <a:buFont typeface="Arial" panose="020B0604020202020204" pitchFamily="34" charset="0"/>
              <a:buChar cha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Ei edellytä edellä mainittuja tekijöitä laajemmin toteutus-, malli- tai sisältökriteerejä eikä raportointitavanvelvoitteita (pois lukien katselmoijan Motivalle toimitettavana oleva asiakasraportti sekä täydennetty päätaulu-Excel.</a:t>
            </a:r>
          </a:p>
        </p:txBody>
      </p:sp>
      <p:sp>
        <p:nvSpPr>
          <p:cNvPr id="10" name="TextBox 9">
            <a:extLst>
              <a:ext uri="{FF2B5EF4-FFF2-40B4-BE49-F238E27FC236}">
                <a16:creationId xmlns:a16="http://schemas.microsoft.com/office/drawing/2014/main" id="{A36D3093-6AFC-4724-9B93-A50F7A89265E}"/>
              </a:ext>
            </a:extLst>
          </p:cNvPr>
          <p:cNvSpPr txBox="1"/>
          <p:nvPr/>
        </p:nvSpPr>
        <p:spPr>
          <a:xfrm>
            <a:off x="488032" y="1556792"/>
            <a:ext cx="5904656" cy="1997983"/>
          </a:xfrm>
          <a:prstGeom prst="rect">
            <a:avLst/>
          </a:prstGeom>
          <a:solidFill>
            <a:schemeClr val="bg1"/>
          </a:solidFill>
          <a:ln>
            <a:solidFill>
              <a:schemeClr val="tx2"/>
            </a:solidFill>
          </a:ln>
        </p:spPr>
        <p:txBody>
          <a:bodyPr wrap="square">
            <a:spAutoFit/>
          </a:bodyPr>
          <a:lstStyle/>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Täsmäkatselmus tähtää energiatehokkuuden parantamiseen, energiansäästöön, uusiutuvan energian käytön kasvattamiseen tai muilla tavoin vähähiilisyyden edistämiseen energiankäytön parissa.</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Täsmäkatselmoinnin voi toteuttaa Motivan energiakatselmoijan pätevyyden hankkineet henkilöt, jotka ovat täydentäneet osaamistaan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täsmäkatselmuksen verkkokurssilla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hyväksytysti.</a:t>
            </a:r>
          </a:p>
        </p:txBody>
      </p:sp>
      <p:sp>
        <p:nvSpPr>
          <p:cNvPr id="11" name="TextBox 10">
            <a:extLst>
              <a:ext uri="{FF2B5EF4-FFF2-40B4-BE49-F238E27FC236}">
                <a16:creationId xmlns:a16="http://schemas.microsoft.com/office/drawing/2014/main" id="{3FBBFEC8-4930-4B60-A5FD-F592BFC35E00}"/>
              </a:ext>
            </a:extLst>
          </p:cNvPr>
          <p:cNvSpPr txBox="1"/>
          <p:nvPr/>
        </p:nvSpPr>
        <p:spPr>
          <a:xfrm>
            <a:off x="477788" y="452059"/>
            <a:ext cx="5760640"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Täsmäkatselmuksen pilotointi 2021-2022</a:t>
            </a:r>
          </a:p>
        </p:txBody>
      </p:sp>
      <p:sp>
        <p:nvSpPr>
          <p:cNvPr id="12" name="TextBox 11">
            <a:extLst>
              <a:ext uri="{FF2B5EF4-FFF2-40B4-BE49-F238E27FC236}">
                <a16:creationId xmlns:a16="http://schemas.microsoft.com/office/drawing/2014/main" id="{338A98E1-F9D7-430D-94D6-888765EDEFE5}"/>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9" name="Group 8">
            <a:extLst>
              <a:ext uri="{FF2B5EF4-FFF2-40B4-BE49-F238E27FC236}">
                <a16:creationId xmlns:a16="http://schemas.microsoft.com/office/drawing/2014/main" id="{3D4A4435-C0EA-7920-19A1-161840BCE518}"/>
              </a:ext>
            </a:extLst>
          </p:cNvPr>
          <p:cNvGrpSpPr/>
          <p:nvPr/>
        </p:nvGrpSpPr>
        <p:grpSpPr>
          <a:xfrm>
            <a:off x="11474570" y="6466431"/>
            <a:ext cx="484973" cy="313490"/>
            <a:chOff x="7841686" y="284935"/>
            <a:chExt cx="484973" cy="313490"/>
          </a:xfrm>
        </p:grpSpPr>
        <p:sp>
          <p:nvSpPr>
            <p:cNvPr id="13" name="Rectangle: Rounded Corners 12">
              <a:extLst>
                <a:ext uri="{FF2B5EF4-FFF2-40B4-BE49-F238E27FC236}">
                  <a16:creationId xmlns:a16="http://schemas.microsoft.com/office/drawing/2014/main" id="{E609BD35-CD73-ADBF-1E75-6AE572044EE5}"/>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59276F1F-FC62-CA16-7927-B8C326755FB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2891288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extLst>
              <p:ext uri="{D42A27DB-BD31-4B8C-83A1-F6EECF244321}">
                <p14:modId xmlns:p14="http://schemas.microsoft.com/office/powerpoint/2010/main" val="10931456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8" name="TextBox 37">
            <a:extLst>
              <a:ext uri="{FF2B5EF4-FFF2-40B4-BE49-F238E27FC236}">
                <a16:creationId xmlns:a16="http://schemas.microsoft.com/office/drawing/2014/main" id="{88FA468F-6932-44AA-9E4C-C6EED7EC173A}"/>
              </a:ext>
            </a:extLst>
          </p:cNvPr>
          <p:cNvSpPr txBox="1"/>
          <p:nvPr/>
        </p:nvSpPr>
        <p:spPr>
          <a:xfrm>
            <a:off x="6670476" y="1124744"/>
            <a:ext cx="4968552" cy="4265591"/>
          </a:xfrm>
          <a:prstGeom prst="rect">
            <a:avLst/>
          </a:prstGeom>
          <a:solidFill>
            <a:schemeClr val="bg1"/>
          </a:solidFill>
          <a:ln>
            <a:solidFill>
              <a:schemeClr val="tx2"/>
            </a:solidFill>
          </a:ln>
        </p:spPr>
        <p:txBody>
          <a:bodyPr wrap="square">
            <a:spAutoFit/>
          </a:bodyPr>
          <a:lstStyle/>
          <a:p>
            <a:pPr>
              <a:lnSpc>
                <a:spcPct val="150000"/>
              </a:lnSpc>
            </a:pPr>
            <a:r>
              <a:rPr lang="fi-FI" sz="1200" b="1" u="sng" dirty="0">
                <a:solidFill>
                  <a:schemeClr val="tx2"/>
                </a:solidFill>
                <a:latin typeface="Rockwell" panose="02060603020205020403" pitchFamily="18" charset="0"/>
                <a:ea typeface="Lato" panose="020F0502020204030203" pitchFamily="34" charset="0"/>
                <a:cs typeface="Lato" panose="020F0502020204030203" pitchFamily="34" charset="0"/>
              </a:rPr>
              <a:t>Hyväksytyt työkustannukset määräytyvät:</a:t>
            </a:r>
          </a:p>
          <a:p>
            <a:pPr>
              <a:lnSpc>
                <a:spcPct val="150000"/>
              </a:lnSpc>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Kiinteistökohteet.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Korkeintaan 50 % kiinteistön katselmukseen hyväksyttävistä työkuluista.  Pienin hyväksyttävä rakennetilavuus 10 000 rm</a:t>
            </a:r>
            <a:r>
              <a:rPr lang="fi-FI" sz="1000" baseline="30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a:lnSpc>
                <a:spcPct val="150000"/>
              </a:lnSpc>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Teollisuuskohteet.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5 % kohteen energia- ja vesikustannuksista.  Hyväksyttävän kohteen pienimmät energia- ja vesikustannukset oltava 40 000 €/a.  400 000 €/a ylittävät määrittyvät kyseisen luvun pohjalta.</a:t>
            </a:r>
          </a:p>
          <a:p>
            <a:pPr>
              <a:lnSpc>
                <a:spcPct val="150000"/>
              </a:lnSpc>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Kaukolämpölaitos- ja –verkkokohteille.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Korkeintaan 50 % kaukolämpökatselmuksen hyväksymistä työkuluista, mutta korkeintaan 150 GWh asti.</a:t>
            </a:r>
          </a:p>
          <a:p>
            <a:pPr>
              <a:lnSpc>
                <a:spcPct val="150000"/>
              </a:lnSpc>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Voilaitoskohteet.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Korkeintaan 50 % voimalaitoksen energia-analyysin hyväksymistä työkuluista, mutta korkeintaan 300 GWh polttoainemäärään saakka.</a:t>
            </a:r>
          </a:p>
          <a:p>
            <a:pPr>
              <a:lnSpc>
                <a:spcPct val="150000"/>
              </a:lnSpc>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Matkakulut.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Voidaan sisällyttää tuettaviin kokonaiskuluihin sisällytettyinä enintään 10 % osuudella tuettaviksi lasketuista työkuluista.  Vaativat perustelut.</a:t>
            </a: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p:txBody>
      </p:sp>
      <p:sp>
        <p:nvSpPr>
          <p:cNvPr id="7" name="TextBox 6">
            <a:extLst>
              <a:ext uri="{FF2B5EF4-FFF2-40B4-BE49-F238E27FC236}">
                <a16:creationId xmlns:a16="http://schemas.microsoft.com/office/drawing/2014/main" id="{E05D7260-FED9-4FD6-ACA0-5726621B4768}"/>
              </a:ext>
            </a:extLst>
          </p:cNvPr>
          <p:cNvSpPr txBox="1"/>
          <p:nvPr/>
        </p:nvSpPr>
        <p:spPr>
          <a:xfrm>
            <a:off x="745279" y="1124744"/>
            <a:ext cx="5205117" cy="5154424"/>
          </a:xfrm>
          <a:prstGeom prst="rect">
            <a:avLst/>
          </a:prstGeom>
          <a:solidFill>
            <a:schemeClr val="bg1"/>
          </a:solidFill>
          <a:ln>
            <a:solidFill>
              <a:schemeClr val="tx2"/>
            </a:solidFill>
          </a:ln>
        </p:spPr>
        <p:txBody>
          <a:bodyPr wrap="square">
            <a:spAutoFit/>
          </a:bodyPr>
          <a:lstStyle/>
          <a:p>
            <a:pPr>
              <a:lnSpc>
                <a:spcPct val="150000"/>
              </a:lnSpc>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Pilotti: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16.08.2021-31.12.2022</a:t>
            </a:r>
          </a:p>
          <a:p>
            <a:pPr>
              <a:lnSpc>
                <a:spcPct val="150000"/>
              </a:lnSpc>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Tukihakemus (Business Finland):</a:t>
            </a: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Katselmusten tulee olla tehty viimeistään 31.12.2022.</a:t>
            </a:r>
          </a:p>
          <a:p>
            <a:pPr marL="171450" indent="-171450">
              <a:lnSpc>
                <a:spcPct val="150000"/>
              </a:lnSpc>
              <a:buFont typeface="Arial" panose="020B0604020202020204" pitchFamily="34" charset="0"/>
              <a:buChar cha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Tuen maksatushakemukselle on 4 kuukauden aikaraja katselmuksen valmistumisajankohdasta alkaen.</a:t>
            </a: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Katselmustukeen oikeutettuja tahoja eivät ole kunnat ja kuntayhtymät, mutta mikro- ja pk-yritykset, seurakunnat ja säätiöt sekä pk-yritysluokituksen omaavat kuntien liikelaitokset.</a:t>
            </a: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Voidaan myöntää hyväksyttäville kokonaiskustannuksille.</a:t>
            </a: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Hyväksyttävät koostuvat: työkustannuksista (ei tilaajanomat vaan nimenomaan hankittavasta palvelusta muodostuvat) ja matkakustannuksista.</a:t>
            </a: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Pilotin hyväksyttävät kokonaiskulut ovat karkeasti tulkiten väliltä 2 000 € - 22 000 €.</a:t>
            </a:r>
          </a:p>
          <a:p>
            <a:pPr marL="171450"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Tukiprosentit ovat normaalit 40 % tai 50 %.</a:t>
            </a:r>
          </a:p>
          <a:p>
            <a:pPr marL="628650" lvl="1"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Tukisumma karkeasti väliltä 800 – 11 000 €.</a:t>
            </a: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endParaRPr>
          </a:p>
        </p:txBody>
      </p:sp>
      <p:sp>
        <p:nvSpPr>
          <p:cNvPr id="10" name="TextBox 9">
            <a:extLst>
              <a:ext uri="{FF2B5EF4-FFF2-40B4-BE49-F238E27FC236}">
                <a16:creationId xmlns:a16="http://schemas.microsoft.com/office/drawing/2014/main" id="{60A1F753-1CE1-4FD6-8BD1-D4241494279B}"/>
              </a:ext>
            </a:extLst>
          </p:cNvPr>
          <p:cNvSpPr txBox="1"/>
          <p:nvPr/>
        </p:nvSpPr>
        <p:spPr>
          <a:xfrm>
            <a:off x="477788" y="452059"/>
            <a:ext cx="5760640"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Täsmäkatselmuksen pilotointi 2021-2022</a:t>
            </a:r>
          </a:p>
        </p:txBody>
      </p:sp>
      <p:sp>
        <p:nvSpPr>
          <p:cNvPr id="11" name="TextBox 10">
            <a:extLst>
              <a:ext uri="{FF2B5EF4-FFF2-40B4-BE49-F238E27FC236}">
                <a16:creationId xmlns:a16="http://schemas.microsoft.com/office/drawing/2014/main" id="{9C244D0B-282B-4F8F-9EB5-01547E2B7D35}"/>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13" name="Group 12">
            <a:extLst>
              <a:ext uri="{FF2B5EF4-FFF2-40B4-BE49-F238E27FC236}">
                <a16:creationId xmlns:a16="http://schemas.microsoft.com/office/drawing/2014/main" id="{3865AD49-5FC3-B64A-EECC-2EF726145A58}"/>
              </a:ext>
            </a:extLst>
          </p:cNvPr>
          <p:cNvGrpSpPr/>
          <p:nvPr/>
        </p:nvGrpSpPr>
        <p:grpSpPr>
          <a:xfrm>
            <a:off x="10918948" y="5517232"/>
            <a:ext cx="1115428" cy="1271637"/>
            <a:chOff x="10484082" y="5351539"/>
            <a:chExt cx="1115428" cy="1271637"/>
          </a:xfrm>
        </p:grpSpPr>
        <p:grpSp>
          <p:nvGrpSpPr>
            <p:cNvPr id="14" name="Group 13">
              <a:extLst>
                <a:ext uri="{FF2B5EF4-FFF2-40B4-BE49-F238E27FC236}">
                  <a16:creationId xmlns:a16="http://schemas.microsoft.com/office/drawing/2014/main" id="{4A9A6B3B-4E10-8285-D54D-8AE7B485EE85}"/>
                </a:ext>
              </a:extLst>
            </p:cNvPr>
            <p:cNvGrpSpPr/>
            <p:nvPr/>
          </p:nvGrpSpPr>
          <p:grpSpPr>
            <a:xfrm>
              <a:off x="11278988" y="5351539"/>
              <a:ext cx="320522" cy="414442"/>
              <a:chOff x="8457418" y="107577"/>
              <a:chExt cx="320522" cy="414442"/>
            </a:xfrm>
          </p:grpSpPr>
          <p:sp>
            <p:nvSpPr>
              <p:cNvPr id="18" name="Rectangle: Rounded Corners 17">
                <a:extLst>
                  <a:ext uri="{FF2B5EF4-FFF2-40B4-BE49-F238E27FC236}">
                    <a16:creationId xmlns:a16="http://schemas.microsoft.com/office/drawing/2014/main" id="{728EC990-8864-FFBD-9C08-8825B8C7577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5" action="ppaction://hlinksldjump"/>
                <a:extLst>
                  <a:ext uri="{FF2B5EF4-FFF2-40B4-BE49-F238E27FC236}">
                    <a16:creationId xmlns:a16="http://schemas.microsoft.com/office/drawing/2014/main" id="{67927C2B-9878-E5B7-3BE3-0C851157D8B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5" name="Group 14">
              <a:extLst>
                <a:ext uri="{FF2B5EF4-FFF2-40B4-BE49-F238E27FC236}">
                  <a16:creationId xmlns:a16="http://schemas.microsoft.com/office/drawing/2014/main" id="{1124E0FD-0894-6932-72C3-CFFA43C84C92}"/>
                </a:ext>
              </a:extLst>
            </p:cNvPr>
            <p:cNvGrpSpPr/>
            <p:nvPr/>
          </p:nvGrpSpPr>
          <p:grpSpPr>
            <a:xfrm>
              <a:off x="10484082" y="5789051"/>
              <a:ext cx="1108146" cy="834125"/>
              <a:chOff x="10917462" y="801792"/>
              <a:chExt cx="1108146" cy="834125"/>
            </a:xfrm>
          </p:grpSpPr>
          <p:sp>
            <p:nvSpPr>
              <p:cNvPr id="16" name="Rectangle: Rounded Corners 15">
                <a:extLst>
                  <a:ext uri="{FF2B5EF4-FFF2-40B4-BE49-F238E27FC236}">
                    <a16:creationId xmlns:a16="http://schemas.microsoft.com/office/drawing/2014/main" id="{05CEA22C-06D8-8146-18BE-BF5212B7FCB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7" name="Graphic 16" descr="Back with solid fill">
                <a:extLst>
                  <a:ext uri="{FF2B5EF4-FFF2-40B4-BE49-F238E27FC236}">
                    <a16:creationId xmlns:a16="http://schemas.microsoft.com/office/drawing/2014/main" id="{B5B46EE1-25B0-8886-460A-8FE066D42B6F}"/>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14733449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1E8BF08-CCE1-4C6C-A906-6858030EB99C}"/>
              </a:ext>
            </a:extLst>
          </p:cNvPr>
          <p:cNvSpPr txBox="1"/>
          <p:nvPr/>
        </p:nvSpPr>
        <p:spPr>
          <a:xfrm>
            <a:off x="264802" y="44624"/>
            <a:ext cx="590161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Vihreät teknologiat, markkinavuoropuhelu &amp;</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toiminnanohjaus</a:t>
            </a:r>
          </a:p>
        </p:txBody>
      </p:sp>
      <p:sp>
        <p:nvSpPr>
          <p:cNvPr id="8" name="TextBox 7">
            <a:extLst>
              <a:ext uri="{FF2B5EF4-FFF2-40B4-BE49-F238E27FC236}">
                <a16:creationId xmlns:a16="http://schemas.microsoft.com/office/drawing/2014/main" id="{02B1AE54-A2D8-42E7-8DEB-A1F6B223458A}"/>
              </a:ext>
            </a:extLst>
          </p:cNvPr>
          <p:cNvSpPr txBox="1"/>
          <p:nvPr/>
        </p:nvSpPr>
        <p:spPr>
          <a:xfrm>
            <a:off x="423108" y="949614"/>
            <a:ext cx="3841601" cy="3055818"/>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Vihreän teknologian ratkaisuilla alueen houkuttelevuutta ensin ylös.</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Osoitetaan myös julkisen sektorin tuki innovaatioille ja uusille teknologioille</a:t>
            </a:r>
            <a:endPar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Markkinavuoropuhelun integrointi</a:t>
            </a:r>
          </a:p>
          <a:p>
            <a:pPr marR="0" lvl="0" algn="l" defTabSz="914400" rtl="0" eaLnBrk="1" fontAlgn="auto" latinLnBrk="0" hangingPunct="1">
              <a:lnSpc>
                <a:spcPct val="150000"/>
              </a:lnSpc>
              <a:spcBef>
                <a:spcPts val="0"/>
              </a:spcBef>
              <a:spcAft>
                <a:spcPts val="0"/>
              </a:spcAft>
              <a:buClrTx/>
              <a:buSzTx/>
              <a:tabLst/>
              <a:defRPr/>
            </a:pP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Mittaristoon laajat mahdollisuudet </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 neitseellisten raaka-aineiden käyttö, khk-päästöt, ympäristöliiketoiminnan alueosuus ja/tai –tulos, kierrätysraaka-aineiden hyödyntäminen kokonaisraaka-aine kulutuksen suhteen, %-kiertoon palautettavista jätteistä/-hiilidioksidista/-ravinteista jne.)</a:t>
            </a:r>
            <a:endPar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5" name="TextBox 4">
            <a:extLst>
              <a:ext uri="{FF2B5EF4-FFF2-40B4-BE49-F238E27FC236}">
                <a16:creationId xmlns:a16="http://schemas.microsoft.com/office/drawing/2014/main" id="{D595FE83-0B80-480B-B7A0-BA75D25EA5A0}"/>
              </a:ext>
            </a:extLst>
          </p:cNvPr>
          <p:cNvSpPr txBox="1"/>
          <p:nvPr/>
        </p:nvSpPr>
        <p:spPr>
          <a:xfrm>
            <a:off x="4726260" y="958324"/>
            <a:ext cx="6840760" cy="4183581"/>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Lupa- ja valvontatoimen keinot edistää markkinavuoropuhelun käyttöä kaupungissa/alueella</a:t>
            </a:r>
          </a:p>
          <a:p>
            <a:pPr marR="0" lvl="0" algn="l" defTabSz="914400" rtl="0" eaLnBrk="1" fontAlgn="auto" latinLnBrk="0" hangingPunct="1">
              <a:lnSpc>
                <a:spcPct val="150000"/>
              </a:lnSpc>
              <a:spcBef>
                <a:spcPts val="0"/>
              </a:spcBef>
              <a:spcAft>
                <a:spcPts val="0"/>
              </a:spcAft>
              <a:buClrTx/>
              <a:buSzTx/>
              <a:tabLst/>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Tehtaille, tuottajille, palveluntarjoajille tms. keino ilmaista kaupungin tarjoama tuki innovatiivisille ratkaisumalleille sekä kiertotaloutta ja ilmastopositiivisia ratkaisuja edistäviin vaihtoehtoihin.</a:t>
            </a:r>
            <a:b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Ilmaistaan siis annettu tuki (helpotukset, tukirahastot ja niiden haku tms. ”</a:t>
            </a:r>
            <a:r>
              <a:rPr lang="fi-FI"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houkutukset</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Ilmaistaan olemassa oleva sekä ennustettu volyymi hankinnalle/raaka-aineen käytölle (markkinat).</a:t>
            </a: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(Ilmaistaan myös alueelliset mahdollisuudet?)</a:t>
            </a: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Mahdollisuus myös kaupungin imagon positiiviselle kehitykselle (asiakkaat ja Suomi).</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Mahdollisesti lupa- ja valvontatoiminta voisi myös ”</a:t>
            </a:r>
            <a:r>
              <a:rPr lang="fi-FI" sz="11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markkinoida</a:t>
            </a: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tätä asiakkailleen mahdollisuuksien mukaan, mikäli toimintatapa omaksuttaisi hankintojen kriteereiksi kaupunkitasolla</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Tuottaja/yritys innovoi uuden palvelumuodon, tuotteen tai raaka-aineen tai omaksuu jonkin uuden olemassa olevan ratkaisumallin omaan toimintaansa tai siirtää/aloittaa toimintansa kaupungin alueella</a:t>
            </a: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Ottaa liiketoiminnallisen riskin näin ollen ehkä helpommin.</a:t>
            </a: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Mahdollinen innovaatio voi muodostaa media näkyvyyttä ja siten edistää myös imagollisia tekijöitä sekä unohtamatta tuota ”</a:t>
            </a:r>
            <a:r>
              <a:rPr lang="fi-FI"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ilmaista markkinointia</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jota media näkyvyys muodostaisi.</a:t>
            </a:r>
          </a:p>
        </p:txBody>
      </p:sp>
      <p:sp>
        <p:nvSpPr>
          <p:cNvPr id="7" name="TextBox 6">
            <a:extLst>
              <a:ext uri="{FF2B5EF4-FFF2-40B4-BE49-F238E27FC236}">
                <a16:creationId xmlns:a16="http://schemas.microsoft.com/office/drawing/2014/main" id="{F0FF05DE-19B0-4E70-9AF4-2A7A38259634}"/>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10" name="TextBox 9">
            <a:extLst>
              <a:ext uri="{FF2B5EF4-FFF2-40B4-BE49-F238E27FC236}">
                <a16:creationId xmlns:a16="http://schemas.microsoft.com/office/drawing/2014/main" id="{C2D4758E-9F6C-4F83-AD14-DB6404B6BB9A}"/>
              </a:ext>
            </a:extLst>
          </p:cNvPr>
          <p:cNvSpPr txBox="1"/>
          <p:nvPr/>
        </p:nvSpPr>
        <p:spPr>
          <a:xfrm>
            <a:off x="2277988" y="5879306"/>
            <a:ext cx="2952328" cy="757067"/>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Hyvinvointi</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Elinvoima</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Kaupungin vero- ja muut tulot (talouspääoma)</a:t>
            </a:r>
          </a:p>
        </p:txBody>
      </p:sp>
      <p:sp>
        <p:nvSpPr>
          <p:cNvPr id="14" name="TextBox 13">
            <a:extLst>
              <a:ext uri="{FF2B5EF4-FFF2-40B4-BE49-F238E27FC236}">
                <a16:creationId xmlns:a16="http://schemas.microsoft.com/office/drawing/2014/main" id="{93BBF688-BC57-4329-A396-F15054A715B0}"/>
              </a:ext>
            </a:extLst>
          </p:cNvPr>
          <p:cNvSpPr txBox="1"/>
          <p:nvPr/>
        </p:nvSpPr>
        <p:spPr>
          <a:xfrm>
            <a:off x="477788" y="6319424"/>
            <a:ext cx="1408279" cy="294632"/>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Hetkelliset resurssit</a:t>
            </a:r>
            <a:endParaRPr kumimoji="0" lang="fi-FI" sz="1800" b="0" i="0" u="none" strike="noStrike" kern="1200" cap="none" spc="0" normalizeH="0" baseline="0" noProof="0" dirty="0">
              <a:ln>
                <a:noFill/>
              </a:ln>
              <a:solidFill>
                <a:srgbClr val="164B4F"/>
              </a:solidFill>
              <a:effectLst/>
              <a:uLnTx/>
              <a:uFillTx/>
              <a:latin typeface="Euphemia"/>
              <a:ea typeface="+mn-ea"/>
              <a:cs typeface="+mn-cs"/>
            </a:endParaRPr>
          </a:p>
        </p:txBody>
      </p:sp>
      <p:grpSp>
        <p:nvGrpSpPr>
          <p:cNvPr id="15" name="Group 14">
            <a:extLst>
              <a:ext uri="{FF2B5EF4-FFF2-40B4-BE49-F238E27FC236}">
                <a16:creationId xmlns:a16="http://schemas.microsoft.com/office/drawing/2014/main" id="{D28D802C-C626-46DA-8CE2-641F08B9C437}"/>
              </a:ext>
            </a:extLst>
          </p:cNvPr>
          <p:cNvGrpSpPr/>
          <p:nvPr/>
        </p:nvGrpSpPr>
        <p:grpSpPr>
          <a:xfrm>
            <a:off x="275338" y="6395919"/>
            <a:ext cx="202450" cy="200587"/>
            <a:chOff x="1343795" y="1916832"/>
            <a:chExt cx="914400" cy="914400"/>
          </a:xfrm>
        </p:grpSpPr>
        <p:sp>
          <p:nvSpPr>
            <p:cNvPr id="16" name="Oval 15">
              <a:extLst>
                <a:ext uri="{FF2B5EF4-FFF2-40B4-BE49-F238E27FC236}">
                  <a16:creationId xmlns:a16="http://schemas.microsoft.com/office/drawing/2014/main" id="{697353D0-7CF5-45F5-89DC-4B0D0DF83734}"/>
                </a:ext>
              </a:extLst>
            </p:cNvPr>
            <p:cNvSpPr/>
            <p:nvPr/>
          </p:nvSpPr>
          <p:spPr>
            <a:xfrm>
              <a:off x="1494005" y="211657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dge Unfollow with solid fill">
              <a:extLst>
                <a:ext uri="{FF2B5EF4-FFF2-40B4-BE49-F238E27FC236}">
                  <a16:creationId xmlns:a16="http://schemas.microsoft.com/office/drawing/2014/main" id="{92E647F2-F4A3-4937-A885-35ABBC532F61}"/>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43795" y="1916832"/>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sp>
        <p:nvSpPr>
          <p:cNvPr id="21" name="TextBox 20">
            <a:extLst>
              <a:ext uri="{FF2B5EF4-FFF2-40B4-BE49-F238E27FC236}">
                <a16:creationId xmlns:a16="http://schemas.microsoft.com/office/drawing/2014/main" id="{120A3CD5-C19C-4F3D-ABC8-CE3A3046615A}"/>
              </a:ext>
            </a:extLst>
          </p:cNvPr>
          <p:cNvSpPr txBox="1"/>
          <p:nvPr/>
        </p:nvSpPr>
        <p:spPr>
          <a:xfrm>
            <a:off x="5622237" y="5811637"/>
            <a:ext cx="6143480" cy="987899"/>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Monitasoiset hyödyt (tavoitteet/ohjelmat/strategiat/yms.), kuten kestävä kaupunki kehitys</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Ilmastokysymykset (ilmastopositiivisuuden mahdollinen kehitys)</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Vaikuttavasti näyttöä (”</a:t>
            </a:r>
            <a:r>
              <a:rPr kumimoji="0" lang="fi-FI" sz="1000" b="0" i="1"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imagomarkkinointia</a:t>
            </a:r>
            <a:r>
              <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miksi Heinolaan kannattaisi kohdistaa elämänsä, liiketoimintansa tai vaikka niistä molemmat</a:t>
            </a:r>
          </a:p>
        </p:txBody>
      </p:sp>
      <p:grpSp>
        <p:nvGrpSpPr>
          <p:cNvPr id="22" name="Group 21">
            <a:extLst>
              <a:ext uri="{FF2B5EF4-FFF2-40B4-BE49-F238E27FC236}">
                <a16:creationId xmlns:a16="http://schemas.microsoft.com/office/drawing/2014/main" id="{9D6A1D2E-DD3A-4D19-B21C-C5FE247F650B}"/>
              </a:ext>
            </a:extLst>
          </p:cNvPr>
          <p:cNvGrpSpPr/>
          <p:nvPr/>
        </p:nvGrpSpPr>
        <p:grpSpPr>
          <a:xfrm>
            <a:off x="1989956" y="6409505"/>
            <a:ext cx="254775" cy="200587"/>
            <a:chOff x="1125860" y="3645024"/>
            <a:chExt cx="914400" cy="914400"/>
          </a:xfrm>
        </p:grpSpPr>
        <p:sp>
          <p:nvSpPr>
            <p:cNvPr id="23" name="Oval 22">
              <a:extLst>
                <a:ext uri="{FF2B5EF4-FFF2-40B4-BE49-F238E27FC236}">
                  <a16:creationId xmlns:a16="http://schemas.microsoft.com/office/drawing/2014/main" id="{E5BC4A2F-AA46-44BE-9807-E74E7EC20115}"/>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4" name="Graphic 23" descr="Badge Follow with solid fill">
              <a:extLst>
                <a:ext uri="{FF2B5EF4-FFF2-40B4-BE49-F238E27FC236}">
                  <a16:creationId xmlns:a16="http://schemas.microsoft.com/office/drawing/2014/main" id="{105AFCEA-8B7B-4E6A-8008-8BEA53086295}"/>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25" name="Group 24">
            <a:extLst>
              <a:ext uri="{FF2B5EF4-FFF2-40B4-BE49-F238E27FC236}">
                <a16:creationId xmlns:a16="http://schemas.microsoft.com/office/drawing/2014/main" id="{D8B7C724-9BDF-48CA-975E-0DF9B1198D5B}"/>
              </a:ext>
            </a:extLst>
          </p:cNvPr>
          <p:cNvGrpSpPr/>
          <p:nvPr/>
        </p:nvGrpSpPr>
        <p:grpSpPr>
          <a:xfrm>
            <a:off x="1988230" y="6171520"/>
            <a:ext cx="254775" cy="200587"/>
            <a:chOff x="1125860" y="3645024"/>
            <a:chExt cx="914400" cy="914400"/>
          </a:xfrm>
        </p:grpSpPr>
        <p:sp>
          <p:nvSpPr>
            <p:cNvPr id="26" name="Oval 25">
              <a:extLst>
                <a:ext uri="{FF2B5EF4-FFF2-40B4-BE49-F238E27FC236}">
                  <a16:creationId xmlns:a16="http://schemas.microsoft.com/office/drawing/2014/main" id="{EE7243BC-1635-40CA-BB96-F40DE5B20F5C}"/>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7" name="Graphic 26" descr="Badge Follow with solid fill">
              <a:extLst>
                <a:ext uri="{FF2B5EF4-FFF2-40B4-BE49-F238E27FC236}">
                  <a16:creationId xmlns:a16="http://schemas.microsoft.com/office/drawing/2014/main" id="{B06B9DE5-CA96-45C1-A7BA-E91BCAC31DD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28" name="Group 27">
            <a:extLst>
              <a:ext uri="{FF2B5EF4-FFF2-40B4-BE49-F238E27FC236}">
                <a16:creationId xmlns:a16="http://schemas.microsoft.com/office/drawing/2014/main" id="{A4145202-08AD-41BA-BBE4-03E460D73434}"/>
              </a:ext>
            </a:extLst>
          </p:cNvPr>
          <p:cNvGrpSpPr/>
          <p:nvPr/>
        </p:nvGrpSpPr>
        <p:grpSpPr>
          <a:xfrm>
            <a:off x="1988230" y="5950616"/>
            <a:ext cx="254775" cy="200587"/>
            <a:chOff x="1125860" y="3645024"/>
            <a:chExt cx="914400" cy="914400"/>
          </a:xfrm>
        </p:grpSpPr>
        <p:sp>
          <p:nvSpPr>
            <p:cNvPr id="29" name="Oval 28">
              <a:extLst>
                <a:ext uri="{FF2B5EF4-FFF2-40B4-BE49-F238E27FC236}">
                  <a16:creationId xmlns:a16="http://schemas.microsoft.com/office/drawing/2014/main" id="{550AAC6D-0981-4989-98C5-3C23C359804A}"/>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0" name="Graphic 29" descr="Badge Follow with solid fill">
              <a:extLst>
                <a:ext uri="{FF2B5EF4-FFF2-40B4-BE49-F238E27FC236}">
                  <a16:creationId xmlns:a16="http://schemas.microsoft.com/office/drawing/2014/main" id="{71C28B82-6257-43C2-AC4C-B6605B2E1EC0}"/>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31" name="Group 30">
            <a:extLst>
              <a:ext uri="{FF2B5EF4-FFF2-40B4-BE49-F238E27FC236}">
                <a16:creationId xmlns:a16="http://schemas.microsoft.com/office/drawing/2014/main" id="{F0837542-9B04-4944-8DC7-342EB9EAA6C6}"/>
              </a:ext>
            </a:extLst>
          </p:cNvPr>
          <p:cNvGrpSpPr/>
          <p:nvPr/>
        </p:nvGrpSpPr>
        <p:grpSpPr>
          <a:xfrm>
            <a:off x="5320988" y="5895722"/>
            <a:ext cx="254775" cy="200587"/>
            <a:chOff x="1125860" y="3645024"/>
            <a:chExt cx="914400" cy="914400"/>
          </a:xfrm>
        </p:grpSpPr>
        <p:sp>
          <p:nvSpPr>
            <p:cNvPr id="32" name="Oval 31">
              <a:extLst>
                <a:ext uri="{FF2B5EF4-FFF2-40B4-BE49-F238E27FC236}">
                  <a16:creationId xmlns:a16="http://schemas.microsoft.com/office/drawing/2014/main" id="{9F06B810-5261-40CD-A3B1-85129788DFC9}"/>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3" name="Graphic 32" descr="Badge Follow with solid fill">
              <a:extLst>
                <a:ext uri="{FF2B5EF4-FFF2-40B4-BE49-F238E27FC236}">
                  <a16:creationId xmlns:a16="http://schemas.microsoft.com/office/drawing/2014/main" id="{1487439C-F096-42D8-B7E2-1AD31B71E24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34" name="Group 33">
            <a:extLst>
              <a:ext uri="{FF2B5EF4-FFF2-40B4-BE49-F238E27FC236}">
                <a16:creationId xmlns:a16="http://schemas.microsoft.com/office/drawing/2014/main" id="{BE678E6C-C5B9-433E-8E2C-41F9F94672F9}"/>
              </a:ext>
            </a:extLst>
          </p:cNvPr>
          <p:cNvGrpSpPr/>
          <p:nvPr/>
        </p:nvGrpSpPr>
        <p:grpSpPr>
          <a:xfrm>
            <a:off x="5326810" y="6121262"/>
            <a:ext cx="254775" cy="200587"/>
            <a:chOff x="1125860" y="3645024"/>
            <a:chExt cx="914400" cy="914400"/>
          </a:xfrm>
        </p:grpSpPr>
        <p:sp>
          <p:nvSpPr>
            <p:cNvPr id="35" name="Oval 34">
              <a:extLst>
                <a:ext uri="{FF2B5EF4-FFF2-40B4-BE49-F238E27FC236}">
                  <a16:creationId xmlns:a16="http://schemas.microsoft.com/office/drawing/2014/main" id="{370EE48A-A9EF-45CF-AC65-1BF2B97319D3}"/>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6" name="Graphic 35" descr="Badge Follow with solid fill">
              <a:extLst>
                <a:ext uri="{FF2B5EF4-FFF2-40B4-BE49-F238E27FC236}">
                  <a16:creationId xmlns:a16="http://schemas.microsoft.com/office/drawing/2014/main" id="{2B1BCE5B-A107-4FDF-80AB-DAE33349548F}"/>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37" name="Group 36">
            <a:extLst>
              <a:ext uri="{FF2B5EF4-FFF2-40B4-BE49-F238E27FC236}">
                <a16:creationId xmlns:a16="http://schemas.microsoft.com/office/drawing/2014/main" id="{CBCF5FBF-C27F-4EAC-A40B-4F7E124F9289}"/>
              </a:ext>
            </a:extLst>
          </p:cNvPr>
          <p:cNvGrpSpPr/>
          <p:nvPr/>
        </p:nvGrpSpPr>
        <p:grpSpPr>
          <a:xfrm>
            <a:off x="5339368" y="6350961"/>
            <a:ext cx="254775" cy="200587"/>
            <a:chOff x="1125860" y="3645024"/>
            <a:chExt cx="914400" cy="914400"/>
          </a:xfrm>
        </p:grpSpPr>
        <p:sp>
          <p:nvSpPr>
            <p:cNvPr id="38" name="Oval 37">
              <a:extLst>
                <a:ext uri="{FF2B5EF4-FFF2-40B4-BE49-F238E27FC236}">
                  <a16:creationId xmlns:a16="http://schemas.microsoft.com/office/drawing/2014/main" id="{83D3DA01-6276-40DE-9536-2A0552F3D908}"/>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9" name="Graphic 38" descr="Badge Follow with solid fill">
              <a:extLst>
                <a:ext uri="{FF2B5EF4-FFF2-40B4-BE49-F238E27FC236}">
                  <a16:creationId xmlns:a16="http://schemas.microsoft.com/office/drawing/2014/main" id="{9386D51A-AA83-4484-AA8B-2619C62D991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sp>
        <p:nvSpPr>
          <p:cNvPr id="43" name="TextBox 42">
            <a:extLst>
              <a:ext uri="{FF2B5EF4-FFF2-40B4-BE49-F238E27FC236}">
                <a16:creationId xmlns:a16="http://schemas.microsoft.com/office/drawing/2014/main" id="{7BC18FE5-14C1-4C2C-93B7-3CB4D1E490C4}"/>
              </a:ext>
            </a:extLst>
          </p:cNvPr>
          <p:cNvSpPr txBox="1"/>
          <p:nvPr/>
        </p:nvSpPr>
        <p:spPr>
          <a:xfrm>
            <a:off x="452610" y="4230849"/>
            <a:ext cx="3841601" cy="1449564"/>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a:t>
            </a:r>
            <a:r>
              <a:rPr kumimoji="0" lang="fi-FI" sz="10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lueellinen</a:t>
            </a:r>
            <a:r>
              <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10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 työllisyys</a:t>
            </a:r>
            <a:r>
              <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Alueellinen v</a:t>
            </a:r>
            <a:r>
              <a:rPr kumimoji="0" lang="fi-FI" sz="10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äestökanta</a:t>
            </a:r>
            <a:endParaRPr kumimoji="0" lang="fi-FI" sz="1000" b="0" i="0" u="none" strike="noStrike" kern="1200" cap="none" spc="0" normalizeH="0" baseline="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(Epäsuorasti: koululaisten käyttämiä paikkoja esim. Kailas-talo ja Tikkakoski)</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a:t>
            </a:r>
            <a:r>
              <a:rPr kumimoji="0" lang="fi-FI" sz="10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päsuorasti</a:t>
            </a:r>
            <a:r>
              <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syntyvyys)</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t>
            </a:r>
            <a:r>
              <a:rPr kumimoji="0" lang="fi-FI" sz="10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ateriaali</a:t>
            </a:r>
            <a:r>
              <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-/energiatehokkuutta</a:t>
            </a:r>
          </a:p>
        </p:txBody>
      </p:sp>
      <p:grpSp>
        <p:nvGrpSpPr>
          <p:cNvPr id="44" name="Group 43">
            <a:extLst>
              <a:ext uri="{FF2B5EF4-FFF2-40B4-BE49-F238E27FC236}">
                <a16:creationId xmlns:a16="http://schemas.microsoft.com/office/drawing/2014/main" id="{3E977E36-A5BE-40A9-950D-044D63FBADE5}"/>
              </a:ext>
            </a:extLst>
          </p:cNvPr>
          <p:cNvGrpSpPr/>
          <p:nvPr/>
        </p:nvGrpSpPr>
        <p:grpSpPr>
          <a:xfrm>
            <a:off x="224739" y="4783826"/>
            <a:ext cx="254775" cy="200587"/>
            <a:chOff x="1125860" y="3645024"/>
            <a:chExt cx="914400" cy="914400"/>
          </a:xfrm>
        </p:grpSpPr>
        <p:sp>
          <p:nvSpPr>
            <p:cNvPr id="45" name="Oval 44">
              <a:extLst>
                <a:ext uri="{FF2B5EF4-FFF2-40B4-BE49-F238E27FC236}">
                  <a16:creationId xmlns:a16="http://schemas.microsoft.com/office/drawing/2014/main" id="{1A67DE75-206E-4271-9CA2-0481FBC837B5}"/>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6" name="Graphic 45" descr="Badge Follow with solid fill">
              <a:extLst>
                <a:ext uri="{FF2B5EF4-FFF2-40B4-BE49-F238E27FC236}">
                  <a16:creationId xmlns:a16="http://schemas.microsoft.com/office/drawing/2014/main" id="{96ADFB66-CA96-4030-A530-518026D7393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47" name="Group 46">
            <a:extLst>
              <a:ext uri="{FF2B5EF4-FFF2-40B4-BE49-F238E27FC236}">
                <a16:creationId xmlns:a16="http://schemas.microsoft.com/office/drawing/2014/main" id="{C4217B27-1689-411B-8251-A2EBAA71262A}"/>
              </a:ext>
            </a:extLst>
          </p:cNvPr>
          <p:cNvGrpSpPr/>
          <p:nvPr/>
        </p:nvGrpSpPr>
        <p:grpSpPr>
          <a:xfrm>
            <a:off x="223013" y="4545841"/>
            <a:ext cx="254775" cy="200587"/>
            <a:chOff x="1125860" y="3645024"/>
            <a:chExt cx="914400" cy="914400"/>
          </a:xfrm>
        </p:grpSpPr>
        <p:sp>
          <p:nvSpPr>
            <p:cNvPr id="48" name="Oval 47">
              <a:extLst>
                <a:ext uri="{FF2B5EF4-FFF2-40B4-BE49-F238E27FC236}">
                  <a16:creationId xmlns:a16="http://schemas.microsoft.com/office/drawing/2014/main" id="{8C510390-F8B0-421A-AFA2-452534111B09}"/>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9" name="Graphic 48" descr="Badge Follow with solid fill">
              <a:extLst>
                <a:ext uri="{FF2B5EF4-FFF2-40B4-BE49-F238E27FC236}">
                  <a16:creationId xmlns:a16="http://schemas.microsoft.com/office/drawing/2014/main" id="{AEA5F2C0-EBFF-4381-B55F-9C4AC707757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50" name="Group 49">
            <a:extLst>
              <a:ext uri="{FF2B5EF4-FFF2-40B4-BE49-F238E27FC236}">
                <a16:creationId xmlns:a16="http://schemas.microsoft.com/office/drawing/2014/main" id="{77A073B7-96B7-4DFC-A106-5D5D7927DD3F}"/>
              </a:ext>
            </a:extLst>
          </p:cNvPr>
          <p:cNvGrpSpPr/>
          <p:nvPr/>
        </p:nvGrpSpPr>
        <p:grpSpPr>
          <a:xfrm>
            <a:off x="223013" y="4324937"/>
            <a:ext cx="254775" cy="200587"/>
            <a:chOff x="1125860" y="3645024"/>
            <a:chExt cx="914400" cy="914400"/>
          </a:xfrm>
        </p:grpSpPr>
        <p:sp>
          <p:nvSpPr>
            <p:cNvPr id="51" name="Oval 50">
              <a:extLst>
                <a:ext uri="{FF2B5EF4-FFF2-40B4-BE49-F238E27FC236}">
                  <a16:creationId xmlns:a16="http://schemas.microsoft.com/office/drawing/2014/main" id="{2BC15E75-8FC9-41E5-AD20-47A732A7AFA9}"/>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52" name="Graphic 51" descr="Badge Follow with solid fill">
              <a:extLst>
                <a:ext uri="{FF2B5EF4-FFF2-40B4-BE49-F238E27FC236}">
                  <a16:creationId xmlns:a16="http://schemas.microsoft.com/office/drawing/2014/main" id="{E4410974-5ECE-4273-B0FC-66E477017773}"/>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53" name="Group 52">
            <a:extLst>
              <a:ext uri="{FF2B5EF4-FFF2-40B4-BE49-F238E27FC236}">
                <a16:creationId xmlns:a16="http://schemas.microsoft.com/office/drawing/2014/main" id="{679CDEB6-878D-47EF-BA93-309434A29144}"/>
              </a:ext>
            </a:extLst>
          </p:cNvPr>
          <p:cNvGrpSpPr/>
          <p:nvPr/>
        </p:nvGrpSpPr>
        <p:grpSpPr>
          <a:xfrm>
            <a:off x="223013" y="5416938"/>
            <a:ext cx="254775" cy="200587"/>
            <a:chOff x="1125860" y="3645024"/>
            <a:chExt cx="914400" cy="914400"/>
          </a:xfrm>
        </p:grpSpPr>
        <p:sp>
          <p:nvSpPr>
            <p:cNvPr id="54" name="Oval 53">
              <a:extLst>
                <a:ext uri="{FF2B5EF4-FFF2-40B4-BE49-F238E27FC236}">
                  <a16:creationId xmlns:a16="http://schemas.microsoft.com/office/drawing/2014/main" id="{2A704A0F-A76E-4715-8D84-D4F9CC0C2493}"/>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55" name="Graphic 54" descr="Badge Follow with solid fill">
              <a:extLst>
                <a:ext uri="{FF2B5EF4-FFF2-40B4-BE49-F238E27FC236}">
                  <a16:creationId xmlns:a16="http://schemas.microsoft.com/office/drawing/2014/main" id="{7B2226E0-865C-420C-91CF-AE813579B67C}"/>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56" name="Group 55">
            <a:extLst>
              <a:ext uri="{FF2B5EF4-FFF2-40B4-BE49-F238E27FC236}">
                <a16:creationId xmlns:a16="http://schemas.microsoft.com/office/drawing/2014/main" id="{DADF22F2-6A6D-4DD5-A3D4-5721951D9A98}"/>
              </a:ext>
            </a:extLst>
          </p:cNvPr>
          <p:cNvGrpSpPr/>
          <p:nvPr/>
        </p:nvGrpSpPr>
        <p:grpSpPr>
          <a:xfrm>
            <a:off x="223013" y="5196034"/>
            <a:ext cx="254775" cy="200587"/>
            <a:chOff x="1125860" y="3645024"/>
            <a:chExt cx="914400" cy="914400"/>
          </a:xfrm>
        </p:grpSpPr>
        <p:sp>
          <p:nvSpPr>
            <p:cNvPr id="57" name="Oval 56">
              <a:extLst>
                <a:ext uri="{FF2B5EF4-FFF2-40B4-BE49-F238E27FC236}">
                  <a16:creationId xmlns:a16="http://schemas.microsoft.com/office/drawing/2014/main" id="{0D5B330B-1C12-41B2-B204-36160929C8D6}"/>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58" name="Graphic 57" descr="Badge Follow with solid fill">
              <a:extLst>
                <a:ext uri="{FF2B5EF4-FFF2-40B4-BE49-F238E27FC236}">
                  <a16:creationId xmlns:a16="http://schemas.microsoft.com/office/drawing/2014/main" id="{2B2B8A08-05E7-43FF-8879-DCC59B024FE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65" name="Group 64">
            <a:extLst>
              <a:ext uri="{FF2B5EF4-FFF2-40B4-BE49-F238E27FC236}">
                <a16:creationId xmlns:a16="http://schemas.microsoft.com/office/drawing/2014/main" id="{AB70B645-696A-6D5E-1B0D-B42FD771E048}"/>
              </a:ext>
            </a:extLst>
          </p:cNvPr>
          <p:cNvGrpSpPr/>
          <p:nvPr/>
        </p:nvGrpSpPr>
        <p:grpSpPr>
          <a:xfrm>
            <a:off x="10913143" y="4485278"/>
            <a:ext cx="1115428" cy="1271637"/>
            <a:chOff x="10484082" y="5351539"/>
            <a:chExt cx="1115428" cy="1271637"/>
          </a:xfrm>
        </p:grpSpPr>
        <p:grpSp>
          <p:nvGrpSpPr>
            <p:cNvPr id="66" name="Group 65">
              <a:extLst>
                <a:ext uri="{FF2B5EF4-FFF2-40B4-BE49-F238E27FC236}">
                  <a16:creationId xmlns:a16="http://schemas.microsoft.com/office/drawing/2014/main" id="{BA06B958-9179-7185-BD77-E9B71A61A951}"/>
                </a:ext>
              </a:extLst>
            </p:cNvPr>
            <p:cNvGrpSpPr/>
            <p:nvPr/>
          </p:nvGrpSpPr>
          <p:grpSpPr>
            <a:xfrm>
              <a:off x="11278988" y="5351539"/>
              <a:ext cx="320522" cy="414442"/>
              <a:chOff x="8457418" y="107577"/>
              <a:chExt cx="320522" cy="414442"/>
            </a:xfrm>
          </p:grpSpPr>
          <p:sp>
            <p:nvSpPr>
              <p:cNvPr id="70" name="Rectangle: Rounded Corners 69">
                <a:extLst>
                  <a:ext uri="{FF2B5EF4-FFF2-40B4-BE49-F238E27FC236}">
                    <a16:creationId xmlns:a16="http://schemas.microsoft.com/office/drawing/2014/main" id="{8A3FFB3B-DA1A-D333-933C-7254FA27EC9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1" name="Graphic 70" descr="Back with solid fill">
                <a:hlinkClick r:id="rId6" action="ppaction://hlinksldjump"/>
                <a:extLst>
                  <a:ext uri="{FF2B5EF4-FFF2-40B4-BE49-F238E27FC236}">
                    <a16:creationId xmlns:a16="http://schemas.microsoft.com/office/drawing/2014/main" id="{32B1E53D-5855-B1CF-D44A-E18A80910549}"/>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grpSp>
          <p:nvGrpSpPr>
            <p:cNvPr id="67" name="Group 66">
              <a:extLst>
                <a:ext uri="{FF2B5EF4-FFF2-40B4-BE49-F238E27FC236}">
                  <a16:creationId xmlns:a16="http://schemas.microsoft.com/office/drawing/2014/main" id="{C77CF0E2-F9A8-511D-86AF-7B3F8FCE075F}"/>
                </a:ext>
              </a:extLst>
            </p:cNvPr>
            <p:cNvGrpSpPr/>
            <p:nvPr/>
          </p:nvGrpSpPr>
          <p:grpSpPr>
            <a:xfrm>
              <a:off x="10484082" y="5789051"/>
              <a:ext cx="1108146" cy="834125"/>
              <a:chOff x="10917462" y="801792"/>
              <a:chExt cx="1108146" cy="834125"/>
            </a:xfrm>
          </p:grpSpPr>
          <p:sp>
            <p:nvSpPr>
              <p:cNvPr id="68" name="Rectangle: Rounded Corners 67">
                <a:extLst>
                  <a:ext uri="{FF2B5EF4-FFF2-40B4-BE49-F238E27FC236}">
                    <a16:creationId xmlns:a16="http://schemas.microsoft.com/office/drawing/2014/main" id="{05C38FD9-4E43-2757-ABAB-C92E184D0888}"/>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69" name="Graphic 68" descr="Back with solid fill">
                <a:extLst>
                  <a:ext uri="{FF2B5EF4-FFF2-40B4-BE49-F238E27FC236}">
                    <a16:creationId xmlns:a16="http://schemas.microsoft.com/office/drawing/2014/main" id="{075BE497-06EE-FBB3-D492-F74D75BA3169}"/>
                  </a:ext>
                </a:extLst>
              </p:cNvPr>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80353872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621804" y="230969"/>
            <a:ext cx="6107906" cy="369332"/>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Kiertotalouden edistäminen viranomaisohjauksella</a:t>
            </a:r>
          </a:p>
        </p:txBody>
      </p:sp>
      <p:pic>
        <p:nvPicPr>
          <p:cNvPr id="8" name="Picture 7" descr="A picture containing application&#10;&#10;Description automatically generated">
            <a:extLst>
              <a:ext uri="{FF2B5EF4-FFF2-40B4-BE49-F238E27FC236}">
                <a16:creationId xmlns:a16="http://schemas.microsoft.com/office/drawing/2014/main" id="{CD9E9393-6361-4374-A553-B553B1813BAB}"/>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55951"/>
          <a:stretch/>
        </p:blipFill>
        <p:spPr>
          <a:xfrm>
            <a:off x="700897" y="3212976"/>
            <a:ext cx="10787029" cy="2093885"/>
          </a:xfrm>
          <a:prstGeom prst="rect">
            <a:avLst/>
          </a:prstGeom>
        </p:spPr>
      </p:pic>
      <p:sp>
        <p:nvSpPr>
          <p:cNvPr id="9" name="TextBox 8">
            <a:extLst>
              <a:ext uri="{FF2B5EF4-FFF2-40B4-BE49-F238E27FC236}">
                <a16:creationId xmlns:a16="http://schemas.microsoft.com/office/drawing/2014/main" id="{9A7BEEB7-3B6F-A91D-F916-B6806E0066BF}"/>
              </a:ext>
            </a:extLst>
          </p:cNvPr>
          <p:cNvSpPr txBox="1"/>
          <p:nvPr/>
        </p:nvSpPr>
        <p:spPr>
          <a:xfrm>
            <a:off x="693339" y="2841243"/>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14" name="Group 13">
            <a:extLst>
              <a:ext uri="{FF2B5EF4-FFF2-40B4-BE49-F238E27FC236}">
                <a16:creationId xmlns:a16="http://schemas.microsoft.com/office/drawing/2014/main" id="{25AE7DAE-521B-12A6-2833-DA4E872A0789}"/>
              </a:ext>
            </a:extLst>
          </p:cNvPr>
          <p:cNvGrpSpPr/>
          <p:nvPr/>
        </p:nvGrpSpPr>
        <p:grpSpPr>
          <a:xfrm>
            <a:off x="11474570" y="6466431"/>
            <a:ext cx="484973" cy="313490"/>
            <a:chOff x="7841686" y="284935"/>
            <a:chExt cx="484973" cy="313490"/>
          </a:xfrm>
        </p:grpSpPr>
        <p:sp>
          <p:nvSpPr>
            <p:cNvPr id="15" name="Rectangle: Rounded Corners 14">
              <a:extLst>
                <a:ext uri="{FF2B5EF4-FFF2-40B4-BE49-F238E27FC236}">
                  <a16:creationId xmlns:a16="http://schemas.microsoft.com/office/drawing/2014/main" id="{FD49410D-90CE-0386-9D97-1237E3105463}"/>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6" action="ppaction://hlinksldjump"/>
              <a:extLst>
                <a:ext uri="{FF2B5EF4-FFF2-40B4-BE49-F238E27FC236}">
                  <a16:creationId xmlns:a16="http://schemas.microsoft.com/office/drawing/2014/main" id="{FDF95819-B1E2-2BBD-F7D8-8D619C11AEC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93753034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477788" y="188640"/>
            <a:ext cx="6107906" cy="646331"/>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Kiertotalouden edistäminen viranomaisohjauksella:</a:t>
            </a:r>
          </a:p>
          <a:p>
            <a:r>
              <a:rPr lang="fi-FI" sz="1800" b="1" i="0" dirty="0">
                <a:solidFill>
                  <a:schemeClr val="tx2"/>
                </a:solidFill>
                <a:effectLst/>
                <a:latin typeface="Rockwell" panose="02060603020205020403" pitchFamily="18" charset="0"/>
              </a:rPr>
              <a:t>Materiaalikatselmukset</a:t>
            </a:r>
            <a:endPar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11" name="TextBox 10">
            <a:extLst>
              <a:ext uri="{FF2B5EF4-FFF2-40B4-BE49-F238E27FC236}">
                <a16:creationId xmlns:a16="http://schemas.microsoft.com/office/drawing/2014/main" id="{A1A699D3-1076-4926-8902-68E9E3F1F64C}"/>
              </a:ext>
            </a:extLst>
          </p:cNvPr>
          <p:cNvSpPr txBox="1"/>
          <p:nvPr/>
        </p:nvSpPr>
        <p:spPr>
          <a:xfrm>
            <a:off x="477788" y="1026291"/>
            <a:ext cx="4896543" cy="4563044"/>
          </a:xfrm>
          <a:prstGeom prst="rect">
            <a:avLst/>
          </a:prstGeom>
          <a:gradFill flip="none" rotWithShape="1">
            <a:gsLst>
              <a:gs pos="0">
                <a:schemeClr val="accent4">
                  <a:lumMod val="5000"/>
                  <a:lumOff val="95000"/>
                </a:schemeClr>
              </a:gs>
              <a:gs pos="74000">
                <a:schemeClr val="accent4">
                  <a:lumMod val="45000"/>
                  <a:lumOff val="55000"/>
                </a:schemeClr>
              </a:gs>
              <a:gs pos="83000">
                <a:schemeClr val="accent4">
                  <a:lumMod val="45000"/>
                  <a:lumOff val="55000"/>
                </a:schemeClr>
              </a:gs>
              <a:gs pos="100000">
                <a:schemeClr val="accent4">
                  <a:lumMod val="30000"/>
                  <a:lumOff val="70000"/>
                </a:schemeClr>
              </a:gs>
            </a:gsLst>
            <a:lin ang="5400000" scaled="1"/>
            <a:tileRect/>
          </a:gradFill>
          <a:ln>
            <a:solidFill>
              <a:schemeClr val="tx2"/>
            </a:solidFill>
          </a:ln>
        </p:spPr>
        <p:txBody>
          <a:bodyPr wrap="square">
            <a:spAutoFit/>
          </a:bodyPr>
          <a:lstStyle/>
          <a:p>
            <a:pPr algn="l">
              <a:lnSpc>
                <a:spcPct val="150000"/>
              </a:lnSpc>
            </a:pPr>
            <a:r>
              <a:rPr lang="fi-FI" sz="1100" b="1" dirty="0">
                <a:solidFill>
                  <a:schemeClr val="tx2"/>
                </a:solidFill>
                <a:latin typeface="Rockwell" panose="02060603020205020403" pitchFamily="18" charset="0"/>
              </a:rPr>
              <a:t>Parantaa m</a:t>
            </a:r>
            <a:r>
              <a:rPr lang="fi-FI" sz="1100" b="1" i="0" dirty="0">
                <a:solidFill>
                  <a:schemeClr val="tx2"/>
                </a:solidFill>
                <a:effectLst/>
                <a:latin typeface="Rockwell" panose="02060603020205020403" pitchFamily="18" charset="0"/>
              </a:rPr>
              <a:t>ateriaalitehokkuutta ja optimoi yritystoiminnasta muodostuvaa hävikkiä.</a:t>
            </a:r>
          </a:p>
          <a:p>
            <a:pPr algn="l">
              <a:lnSpc>
                <a:spcPct val="150000"/>
              </a:lnSpc>
            </a:pPr>
            <a:r>
              <a:rPr lang="fi-FI" sz="1050" i="0" dirty="0">
                <a:solidFill>
                  <a:schemeClr val="tx2"/>
                </a:solidFill>
                <a:effectLst/>
                <a:latin typeface="Rockwell" panose="02060603020205020403" pitchFamily="18" charset="0"/>
                <a:sym typeface="Wingdings" panose="05000000000000000000" pitchFamily="2" charset="2"/>
              </a:rPr>
              <a:t> T</a:t>
            </a:r>
            <a:r>
              <a:rPr lang="fi-FI" sz="1050" i="0" dirty="0">
                <a:solidFill>
                  <a:schemeClr val="tx2"/>
                </a:solidFill>
                <a:effectLst/>
                <a:latin typeface="Rockwell" panose="02060603020205020403" pitchFamily="18" charset="0"/>
              </a:rPr>
              <a:t>eollisuusyrityksille merkittävät säästö mahdollisuudet.</a:t>
            </a:r>
          </a:p>
          <a:p>
            <a:pPr algn="l">
              <a:lnSpc>
                <a:spcPct val="150000"/>
              </a:lnSpc>
            </a:pPr>
            <a:r>
              <a:rPr lang="fi-FI" sz="1050" dirty="0">
                <a:solidFill>
                  <a:schemeClr val="tx2"/>
                </a:solidFill>
                <a:latin typeface="Rockwell" panose="02060603020205020403" pitchFamily="18" charset="0"/>
                <a:sym typeface="Wingdings" panose="05000000000000000000" pitchFamily="2" charset="2"/>
              </a:rPr>
              <a:t> P</a:t>
            </a:r>
            <a:r>
              <a:rPr lang="fi-FI" sz="1050" i="0" dirty="0">
                <a:solidFill>
                  <a:schemeClr val="tx2"/>
                </a:solidFill>
                <a:effectLst/>
                <a:latin typeface="Rockwell" panose="02060603020205020403" pitchFamily="18" charset="0"/>
              </a:rPr>
              <a:t>ienentää yrityksen ympäristökuormitusta.</a:t>
            </a:r>
          </a:p>
          <a:p>
            <a:pPr algn="l">
              <a:lnSpc>
                <a:spcPct val="150000"/>
              </a:lnSpc>
            </a:pPr>
            <a:endParaRPr lang="fi-FI" sz="1100" dirty="0">
              <a:solidFill>
                <a:schemeClr val="tx2"/>
              </a:solidFill>
              <a:latin typeface="Rockwell" panose="02060603020205020403" pitchFamily="18" charset="0"/>
            </a:endParaRPr>
          </a:p>
          <a:p>
            <a:pPr algn="l">
              <a:lnSpc>
                <a:spcPct val="150000"/>
              </a:lnSpc>
            </a:pPr>
            <a:r>
              <a:rPr lang="fi-FI" sz="1100" b="1" dirty="0">
                <a:solidFill>
                  <a:schemeClr val="tx2"/>
                </a:solidFill>
                <a:latin typeface="Rockwell" panose="02060603020205020403" pitchFamily="18" charset="0"/>
              </a:rPr>
              <a:t>Käytännön työkalu:</a:t>
            </a:r>
          </a:p>
          <a:p>
            <a:pPr marL="171450" indent="-171450" algn="l">
              <a:lnSpc>
                <a:spcPct val="150000"/>
              </a:lnSpc>
              <a:buFont typeface="Wingdings" panose="05000000000000000000" pitchFamily="2" charset="2"/>
              <a:buChar char="à"/>
            </a:pPr>
            <a:r>
              <a:rPr lang="fi-FI" sz="1050" dirty="0">
                <a:solidFill>
                  <a:schemeClr val="tx2"/>
                </a:solidFill>
                <a:latin typeface="Rockwell" panose="02060603020205020403" pitchFamily="18" charset="0"/>
                <a:sym typeface="Wingdings" panose="05000000000000000000" pitchFamily="2" charset="2"/>
              </a:rPr>
              <a:t>Yritystoiminnan tehostukseen.</a:t>
            </a:r>
          </a:p>
          <a:p>
            <a:pPr marL="171450" indent="-171450" algn="l">
              <a:lnSpc>
                <a:spcPct val="150000"/>
              </a:lnSpc>
              <a:buFont typeface="Wingdings" panose="05000000000000000000" pitchFamily="2" charset="2"/>
              <a:buChar char="à"/>
            </a:pPr>
            <a:r>
              <a:rPr lang="fi-FI" sz="1050" i="0" dirty="0">
                <a:solidFill>
                  <a:schemeClr val="tx2"/>
                </a:solidFill>
                <a:effectLst/>
                <a:latin typeface="Rockwell" panose="02060603020205020403" pitchFamily="18" charset="0"/>
                <a:sym typeface="Wingdings" panose="05000000000000000000" pitchFamily="2" charset="2"/>
              </a:rPr>
              <a:t>Materiaalivirtojen hallintaan.</a:t>
            </a:r>
            <a:endParaRPr lang="fi-FI" sz="1050" i="0" dirty="0">
              <a:solidFill>
                <a:schemeClr val="tx2"/>
              </a:solidFill>
              <a:effectLst/>
              <a:latin typeface="Rockwell" panose="02060603020205020403" pitchFamily="18" charset="0"/>
            </a:endParaRPr>
          </a:p>
          <a:p>
            <a:pPr algn="l">
              <a:lnSpc>
                <a:spcPct val="150000"/>
              </a:lnSpc>
            </a:pPr>
            <a:endParaRPr lang="fi-FI" sz="1100" dirty="0">
              <a:solidFill>
                <a:schemeClr val="tx2"/>
              </a:solidFill>
              <a:latin typeface="Rockwell" panose="02060603020205020403" pitchFamily="18" charset="0"/>
            </a:endParaRPr>
          </a:p>
          <a:p>
            <a:pPr algn="l">
              <a:lnSpc>
                <a:spcPct val="150000"/>
              </a:lnSpc>
            </a:pPr>
            <a:r>
              <a:rPr lang="fi-FI" sz="1100" b="1" i="0" dirty="0">
                <a:solidFill>
                  <a:schemeClr val="tx2"/>
                </a:solidFill>
                <a:effectLst/>
                <a:latin typeface="Rockwell" panose="02060603020205020403" pitchFamily="18" charset="0"/>
              </a:rPr>
              <a:t>Katselmuksella tunnistetaan:</a:t>
            </a:r>
          </a:p>
          <a:p>
            <a:pPr marL="171450" indent="-171450" algn="l">
              <a:lnSpc>
                <a:spcPct val="150000"/>
              </a:lnSpc>
              <a:buFont typeface="Wingdings" panose="05000000000000000000" pitchFamily="2" charset="2"/>
              <a:buChar char="à"/>
            </a:pPr>
            <a:r>
              <a:rPr lang="fi-FI" sz="1050" dirty="0">
                <a:solidFill>
                  <a:schemeClr val="tx2"/>
                </a:solidFill>
                <a:latin typeface="Rockwell" panose="02060603020205020403" pitchFamily="18" charset="0"/>
                <a:sym typeface="Wingdings" panose="05000000000000000000" pitchFamily="2" charset="2"/>
              </a:rPr>
              <a:t>Materiaalitehottomat t</a:t>
            </a:r>
            <a:r>
              <a:rPr lang="fi-FI" sz="1050" i="0" dirty="0">
                <a:solidFill>
                  <a:schemeClr val="tx2"/>
                </a:solidFill>
                <a:effectLst/>
                <a:latin typeface="Rockwell" panose="02060603020205020403" pitchFamily="18" charset="0"/>
              </a:rPr>
              <a:t>uotantoprosessit, joiden optimoinnilla voidaan leikata sekä ympäristökuormitusta, että syntyvän jätteen määriä.</a:t>
            </a:r>
          </a:p>
          <a:p>
            <a:pPr algn="l">
              <a:lnSpc>
                <a:spcPct val="150000"/>
              </a:lnSpc>
            </a:pPr>
            <a:endParaRPr lang="fi-FI" sz="1100" dirty="0">
              <a:solidFill>
                <a:schemeClr val="tx2"/>
              </a:solidFill>
              <a:latin typeface="Rockwell" panose="02060603020205020403" pitchFamily="18" charset="0"/>
            </a:endParaRPr>
          </a:p>
          <a:p>
            <a:pPr algn="l">
              <a:lnSpc>
                <a:spcPct val="150000"/>
              </a:lnSpc>
            </a:pPr>
            <a:r>
              <a:rPr lang="fi-FI" sz="1100" b="1" i="0" dirty="0">
                <a:solidFill>
                  <a:schemeClr val="tx2"/>
                </a:solidFill>
                <a:effectLst/>
                <a:latin typeface="Rockwell" panose="02060603020205020403" pitchFamily="18" charset="0"/>
              </a:rPr>
              <a:t>Kaiken kaikkiaan materiaalikatselmuksella voidaan säästää hyvinkin merkittäviä määriä rahaa.</a:t>
            </a:r>
            <a:endParaRPr lang="fi-FI" sz="1100" b="1" dirty="0">
              <a:solidFill>
                <a:schemeClr val="tx2"/>
              </a:solidFill>
              <a:latin typeface="Rockwell" panose="02060603020205020403" pitchFamily="18" charset="0"/>
            </a:endParaRPr>
          </a:p>
          <a:p>
            <a:pPr algn="l">
              <a:lnSpc>
                <a:spcPct val="150000"/>
              </a:lnSpc>
            </a:pPr>
            <a:endParaRPr lang="fi-FI" sz="1100" i="0" dirty="0">
              <a:solidFill>
                <a:schemeClr val="tx2"/>
              </a:solidFill>
              <a:effectLst/>
              <a:latin typeface="Rockwell" panose="02060603020205020403" pitchFamily="18" charset="0"/>
            </a:endParaRPr>
          </a:p>
          <a:p>
            <a:pPr algn="l">
              <a:lnSpc>
                <a:spcPct val="150000"/>
              </a:lnSpc>
            </a:pPr>
            <a:r>
              <a:rPr lang="fi-FI" sz="1100" b="1" dirty="0">
                <a:solidFill>
                  <a:schemeClr val="tx2"/>
                </a:solidFill>
                <a:latin typeface="Rockwell" panose="02060603020205020403" pitchFamily="18" charset="0"/>
              </a:rPr>
              <a:t>Business Finlandilta voidaan hakea rahoitusta 50 % kustannuksista, mutta korkeintaan </a:t>
            </a:r>
            <a:r>
              <a:rPr lang="fi-FI" sz="1100" b="1" i="0" dirty="0">
                <a:solidFill>
                  <a:schemeClr val="tx2"/>
                </a:solidFill>
                <a:effectLst/>
                <a:latin typeface="Rockwell" panose="02060603020205020403" pitchFamily="18" charset="0"/>
              </a:rPr>
              <a:t>15 000 € per katselmus</a:t>
            </a:r>
            <a:r>
              <a:rPr lang="fi-FI" sz="1100" b="1" i="0" dirty="0">
                <a:solidFill>
                  <a:srgbClr val="3E4044"/>
                </a:solidFill>
                <a:effectLst/>
                <a:latin typeface="Rockwell" panose="02060603020205020403" pitchFamily="18" charset="0"/>
              </a:rPr>
              <a:t>.</a:t>
            </a:r>
            <a:endParaRPr lang="fi-FI" sz="1100" b="1" dirty="0">
              <a:solidFill>
                <a:schemeClr val="tx2"/>
              </a:solidFill>
              <a:latin typeface="Rockwell" panose="02060603020205020403" pitchFamily="18" charset="0"/>
            </a:endParaRPr>
          </a:p>
        </p:txBody>
      </p:sp>
      <p:grpSp>
        <p:nvGrpSpPr>
          <p:cNvPr id="6" name="Group 5">
            <a:extLst>
              <a:ext uri="{FF2B5EF4-FFF2-40B4-BE49-F238E27FC236}">
                <a16:creationId xmlns:a16="http://schemas.microsoft.com/office/drawing/2014/main" id="{462453E3-0727-D9DD-7329-B6E340916869}"/>
              </a:ext>
            </a:extLst>
          </p:cNvPr>
          <p:cNvGrpSpPr/>
          <p:nvPr/>
        </p:nvGrpSpPr>
        <p:grpSpPr>
          <a:xfrm>
            <a:off x="11474570" y="6466431"/>
            <a:ext cx="484973" cy="313490"/>
            <a:chOff x="7841686" y="284935"/>
            <a:chExt cx="484973" cy="313490"/>
          </a:xfrm>
        </p:grpSpPr>
        <p:sp>
          <p:nvSpPr>
            <p:cNvPr id="7" name="Rectangle: Rounded Corners 6">
              <a:extLst>
                <a:ext uri="{FF2B5EF4-FFF2-40B4-BE49-F238E27FC236}">
                  <a16:creationId xmlns:a16="http://schemas.microsoft.com/office/drawing/2014/main" id="{866EAC58-7A9F-5937-DC5F-C6BDD37C79E9}"/>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5" action="ppaction://hlinksldjump"/>
              <a:extLst>
                <a:ext uri="{FF2B5EF4-FFF2-40B4-BE49-F238E27FC236}">
                  <a16:creationId xmlns:a16="http://schemas.microsoft.com/office/drawing/2014/main" id="{459DC892-69AB-BF91-44C6-A072A8DE9BB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
        <p:nvSpPr>
          <p:cNvPr id="9" name="TextBox 8">
            <a:extLst>
              <a:ext uri="{FF2B5EF4-FFF2-40B4-BE49-F238E27FC236}">
                <a16:creationId xmlns:a16="http://schemas.microsoft.com/office/drawing/2014/main" id="{EB36AEE7-9563-EABC-4790-BE3A2A1AA3B5}"/>
              </a:ext>
            </a:extLst>
          </p:cNvPr>
          <p:cNvSpPr txBox="1"/>
          <p:nvPr/>
        </p:nvSpPr>
        <p:spPr>
          <a:xfrm>
            <a:off x="5590355" y="1026291"/>
            <a:ext cx="5904657" cy="2763962"/>
          </a:xfrm>
          <a:prstGeom prst="rect">
            <a:avLst/>
          </a:prstGeom>
          <a:gradFill flip="none" rotWithShape="1">
            <a:gsLst>
              <a:gs pos="0">
                <a:schemeClr val="accent4">
                  <a:lumMod val="5000"/>
                  <a:lumOff val="95000"/>
                </a:schemeClr>
              </a:gs>
              <a:gs pos="74000">
                <a:schemeClr val="accent4">
                  <a:lumMod val="45000"/>
                  <a:lumOff val="55000"/>
                </a:schemeClr>
              </a:gs>
              <a:gs pos="83000">
                <a:schemeClr val="accent4">
                  <a:lumMod val="45000"/>
                  <a:lumOff val="55000"/>
                </a:schemeClr>
              </a:gs>
              <a:gs pos="100000">
                <a:schemeClr val="accent4">
                  <a:lumMod val="30000"/>
                  <a:lumOff val="70000"/>
                </a:schemeClr>
              </a:gs>
            </a:gsLst>
            <a:lin ang="5400000" scaled="1"/>
            <a:tileRect/>
          </a:gradFill>
          <a:ln>
            <a:solidFill>
              <a:schemeClr val="tx2"/>
            </a:solidFill>
          </a:ln>
        </p:spPr>
        <p:txBody>
          <a:bodyPr wrap="square">
            <a:spAutoFit/>
          </a:bodyPr>
          <a:lstStyle/>
          <a:p>
            <a:pPr algn="l">
              <a:lnSpc>
                <a:spcPct val="150000"/>
              </a:lnSpc>
            </a:pPr>
            <a:r>
              <a:rPr lang="fi-FI" sz="1100" b="1" i="0" dirty="0">
                <a:solidFill>
                  <a:schemeClr val="tx2"/>
                </a:solidFill>
                <a:effectLst/>
                <a:latin typeface="Rockwell" panose="02060603020205020403" pitchFamily="18" charset="0"/>
              </a:rPr>
              <a:t>Katselmuksella toimija/hankkija saa:</a:t>
            </a:r>
          </a:p>
          <a:p>
            <a:pPr marL="171450" indent="-171450" algn="l">
              <a:lnSpc>
                <a:spcPct val="150000"/>
              </a:lnSpc>
              <a:buFont typeface="Wingdings" panose="05000000000000000000" pitchFamily="2" charset="2"/>
              <a:buChar char="à"/>
            </a:pPr>
            <a:r>
              <a:rPr lang="fi-FI" sz="1050" i="0" dirty="0">
                <a:solidFill>
                  <a:schemeClr val="tx2"/>
                </a:solidFill>
                <a:effectLst/>
                <a:latin typeface="Rockwell" panose="02060603020205020403" pitchFamily="18" charset="0"/>
              </a:rPr>
              <a:t>Kunkin materiaalivirtansa eri prosessivaiheita koskevat kohdennetut kustannusanalyysit, kuten työn-. energian- ja muiden kustannusten määrät eli ”</a:t>
            </a:r>
            <a:r>
              <a:rPr lang="fi-FI" sz="1050" i="1" dirty="0">
                <a:solidFill>
                  <a:schemeClr val="tx2"/>
                </a:solidFill>
                <a:effectLst/>
                <a:latin typeface="Rockwell" panose="02060603020205020403" pitchFamily="18" charset="0"/>
              </a:rPr>
              <a:t>Materiaalivirtojen kustannusanalyysit</a:t>
            </a:r>
            <a:r>
              <a:rPr lang="fi-FI" sz="1050" i="0" dirty="0">
                <a:solidFill>
                  <a:schemeClr val="tx2"/>
                </a:solidFill>
                <a:effectLst/>
                <a:latin typeface="Rockwell" panose="02060603020205020403" pitchFamily="18" charset="0"/>
              </a:rPr>
              <a:t>” [Material Flow Cost Accounting, "</a:t>
            </a:r>
            <a:r>
              <a:rPr lang="fi-FI" sz="1050" i="1" dirty="0">
                <a:solidFill>
                  <a:schemeClr val="tx2"/>
                </a:solidFill>
                <a:effectLst/>
                <a:latin typeface="Rockwell" panose="02060603020205020403" pitchFamily="18" charset="0"/>
              </a:rPr>
              <a:t>MFCA-menetelmä</a:t>
            </a:r>
            <a:r>
              <a:rPr lang="fi-FI" sz="1050" i="0" dirty="0">
                <a:solidFill>
                  <a:schemeClr val="tx2"/>
                </a:solidFill>
                <a:effectLst/>
                <a:latin typeface="Rockwell" panose="02060603020205020403" pitchFamily="18" charset="0"/>
              </a:rPr>
              <a:t>”].</a:t>
            </a:r>
          </a:p>
          <a:p>
            <a:pPr algn="l">
              <a:lnSpc>
                <a:spcPct val="150000"/>
              </a:lnSpc>
            </a:pPr>
            <a:endParaRPr lang="fi-FI" sz="1050" dirty="0">
              <a:solidFill>
                <a:schemeClr val="tx2"/>
              </a:solidFill>
              <a:latin typeface="Rockwell" panose="02060603020205020403" pitchFamily="18" charset="0"/>
            </a:endParaRPr>
          </a:p>
          <a:p>
            <a:pPr algn="l">
              <a:lnSpc>
                <a:spcPct val="150000"/>
              </a:lnSpc>
            </a:pPr>
            <a:r>
              <a:rPr lang="fi-FI" sz="1100" b="1" i="0" dirty="0">
                <a:solidFill>
                  <a:schemeClr val="tx2"/>
                </a:solidFill>
                <a:effectLst/>
                <a:latin typeface="Rockwell" panose="02060603020205020403" pitchFamily="18" charset="0"/>
              </a:rPr>
              <a:t>Jotta voitaisi toimia mahdollisimman optimaalisesti tulee asiat ymmärtää niin sanotusti ”</a:t>
            </a:r>
            <a:r>
              <a:rPr lang="fi-FI" sz="1100" b="1" i="1" dirty="0">
                <a:solidFill>
                  <a:schemeClr val="tx2"/>
                </a:solidFill>
                <a:effectLst/>
                <a:latin typeface="Rockwell" panose="02060603020205020403" pitchFamily="18" charset="0"/>
              </a:rPr>
              <a:t>pintaa syvemmin</a:t>
            </a:r>
            <a:r>
              <a:rPr lang="fi-FI" sz="1100" b="1" i="0" dirty="0">
                <a:solidFill>
                  <a:schemeClr val="tx2"/>
                </a:solidFill>
                <a:effectLst/>
                <a:latin typeface="Rockwell" panose="02060603020205020403" pitchFamily="18" charset="0"/>
              </a:rPr>
              <a:t>”.</a:t>
            </a:r>
          </a:p>
          <a:p>
            <a:pPr algn="l">
              <a:lnSpc>
                <a:spcPct val="150000"/>
              </a:lnSpc>
            </a:pPr>
            <a:r>
              <a:rPr lang="fi-FI" sz="1050" i="0" dirty="0">
                <a:solidFill>
                  <a:schemeClr val="tx2"/>
                </a:solidFill>
                <a:effectLst/>
                <a:latin typeface="Rockwell" panose="02060603020205020403" pitchFamily="18" charset="0"/>
                <a:sym typeface="Wingdings" panose="05000000000000000000" pitchFamily="2" charset="2"/>
              </a:rPr>
              <a:t> </a:t>
            </a:r>
            <a:r>
              <a:rPr lang="fi-FI" sz="1050" dirty="0">
                <a:solidFill>
                  <a:schemeClr val="tx2"/>
                </a:solidFill>
                <a:latin typeface="Rockwell" panose="02060603020205020403" pitchFamily="18" charset="0"/>
                <a:sym typeface="Wingdings" panose="05000000000000000000" pitchFamily="2" charset="2"/>
              </a:rPr>
              <a:t>E</a:t>
            </a:r>
            <a:r>
              <a:rPr lang="fi-FI" sz="1050" i="0" dirty="0">
                <a:solidFill>
                  <a:schemeClr val="tx2"/>
                </a:solidFill>
                <a:effectLst/>
                <a:latin typeface="Rockwell" panose="02060603020205020403" pitchFamily="18" charset="0"/>
              </a:rPr>
              <a:t>simerkiksi </a:t>
            </a:r>
            <a:r>
              <a:rPr lang="fi-FI" sz="1050" dirty="0">
                <a:solidFill>
                  <a:schemeClr val="tx2"/>
                </a:solidFill>
                <a:latin typeface="Rockwell" panose="02060603020205020403" pitchFamily="18" charset="0"/>
              </a:rPr>
              <a:t>hukkamateriaalien/sivuvirtojen </a:t>
            </a:r>
            <a:r>
              <a:rPr lang="fi-FI" sz="1050" i="0" dirty="0">
                <a:solidFill>
                  <a:schemeClr val="tx2"/>
                </a:solidFill>
                <a:effectLst/>
                <a:latin typeface="Rockwell" panose="02060603020205020403" pitchFamily="18" charset="0"/>
              </a:rPr>
              <a:t>kustannukset sisältävät suorien-/välittömien kustannustensa (= jätehuolto) rinnalla myös lukuisia piileviä-/välillisiä kustannustekijöitä.</a:t>
            </a:r>
          </a:p>
          <a:p>
            <a:pPr algn="l">
              <a:lnSpc>
                <a:spcPct val="150000"/>
              </a:lnSpc>
            </a:pPr>
            <a:r>
              <a:rPr lang="fi-FI" sz="1050" dirty="0">
                <a:solidFill>
                  <a:schemeClr val="tx2"/>
                </a:solidFill>
                <a:latin typeface="Rockwell" panose="02060603020205020403" pitchFamily="18" charset="0"/>
                <a:sym typeface="Wingdings" panose="05000000000000000000" pitchFamily="2" charset="2"/>
              </a:rPr>
              <a:t> Muutamia esimerkkejä noista edellä mainituista piilevistä-/välillisistä kustannustekijöistä on esitetty alla olevassa kuvassa.</a:t>
            </a:r>
          </a:p>
        </p:txBody>
      </p:sp>
      <p:pic>
        <p:nvPicPr>
          <p:cNvPr id="50224" name="Picture 48" descr="Hukkamateriaalin kustannusvaikutukset">
            <a:extLst>
              <a:ext uri="{FF2B5EF4-FFF2-40B4-BE49-F238E27FC236}">
                <a16:creationId xmlns:a16="http://schemas.microsoft.com/office/drawing/2014/main" id="{D0062904-1352-F0D5-14EE-ADF5848F918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90355" y="4042160"/>
            <a:ext cx="3866408" cy="2555192"/>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36276787-A319-90F8-AED5-D02086B1CAF3}"/>
              </a:ext>
            </a:extLst>
          </p:cNvPr>
          <p:cNvSpPr txBox="1"/>
          <p:nvPr/>
        </p:nvSpPr>
        <p:spPr>
          <a:xfrm>
            <a:off x="9451828" y="5170926"/>
            <a:ext cx="2502780" cy="1169551"/>
          </a:xfrm>
          <a:prstGeom prst="rect">
            <a:avLst/>
          </a:prstGeom>
          <a:noFill/>
        </p:spPr>
        <p:txBody>
          <a:bodyPr wrap="square">
            <a:spAutoFit/>
          </a:bodyPr>
          <a:lstStyle/>
          <a:p>
            <a:r>
              <a:rPr lang="fi-FI" sz="1000" b="1" i="0" dirty="0">
                <a:solidFill>
                  <a:srgbClr val="3E4044"/>
                </a:solidFill>
                <a:effectLst/>
                <a:latin typeface="Rockwell" panose="02060603020205020403" pitchFamily="18" charset="0"/>
              </a:rPr>
              <a:t>Kuvan lähde: Motiva </a:t>
            </a:r>
            <a:r>
              <a:rPr lang="fi-FI" sz="1000" b="0" i="0" dirty="0">
                <a:solidFill>
                  <a:srgbClr val="3E4044"/>
                </a:solidFill>
                <a:effectLst/>
                <a:latin typeface="Rockwell" panose="02060603020205020403" pitchFamily="18" charset="0"/>
                <a:hlinkClick r:id="rId9"/>
              </a:rPr>
              <a:t>https://www.motiva.fi/ratkaisut/materiaalitehokkuus/materiaalikatselmukset</a:t>
            </a:r>
            <a:r>
              <a:rPr lang="fi-FI" sz="1000" b="0" i="0" dirty="0">
                <a:solidFill>
                  <a:srgbClr val="3E4044"/>
                </a:solidFill>
                <a:effectLst/>
                <a:latin typeface="Rockwell" panose="02060603020205020403" pitchFamily="18" charset="0"/>
              </a:rPr>
              <a:t>  </a:t>
            </a:r>
          </a:p>
          <a:p>
            <a:endParaRPr lang="fi-FI" sz="1000" dirty="0">
              <a:solidFill>
                <a:srgbClr val="3E4044"/>
              </a:solidFill>
              <a:latin typeface="Rockwell" panose="02060603020205020403" pitchFamily="18" charset="0"/>
            </a:endParaRPr>
          </a:p>
          <a:p>
            <a:r>
              <a:rPr lang="fi-FI" sz="1000" b="1" dirty="0">
                <a:solidFill>
                  <a:srgbClr val="3E4044"/>
                </a:solidFill>
                <a:latin typeface="Rockwell" panose="02060603020205020403" pitchFamily="18" charset="0"/>
              </a:rPr>
              <a:t>Kuvan alkuperäinen l</a:t>
            </a:r>
            <a:r>
              <a:rPr lang="fi-FI" sz="1000" b="1" i="0" dirty="0">
                <a:solidFill>
                  <a:srgbClr val="3E4044"/>
                </a:solidFill>
                <a:effectLst/>
                <a:latin typeface="Rockwell" panose="02060603020205020403" pitchFamily="18" charset="0"/>
              </a:rPr>
              <a:t>ähde:</a:t>
            </a:r>
          </a:p>
          <a:p>
            <a:r>
              <a:rPr lang="fi-FI" sz="1000" b="0" i="0" dirty="0" err="1">
                <a:solidFill>
                  <a:srgbClr val="3E4044"/>
                </a:solidFill>
                <a:effectLst/>
                <a:latin typeface="Rockwell" panose="02060603020205020403" pitchFamily="18" charset="0"/>
              </a:rPr>
              <a:t>Envirowise</a:t>
            </a:r>
            <a:r>
              <a:rPr lang="fi-FI" sz="1000" b="0" i="0" dirty="0">
                <a:solidFill>
                  <a:srgbClr val="3E4044"/>
                </a:solidFill>
                <a:effectLst/>
                <a:latin typeface="Rockwell" panose="02060603020205020403" pitchFamily="18" charset="0"/>
              </a:rPr>
              <a:t>. 2002. Waste </a:t>
            </a:r>
            <a:r>
              <a:rPr lang="fi-FI" sz="1000" b="0" i="0" dirty="0" err="1">
                <a:solidFill>
                  <a:srgbClr val="3E4044"/>
                </a:solidFill>
                <a:effectLst/>
                <a:latin typeface="Rockwell" panose="02060603020205020403" pitchFamily="18" charset="0"/>
              </a:rPr>
              <a:t>Minimisation</a:t>
            </a:r>
            <a:r>
              <a:rPr lang="fi-FI" sz="1000" b="0" i="0" dirty="0">
                <a:solidFill>
                  <a:srgbClr val="3E4044"/>
                </a:solidFill>
                <a:effectLst/>
                <a:latin typeface="Rockwell" panose="02060603020205020403" pitchFamily="18" charset="0"/>
              </a:rPr>
              <a:t> for </a:t>
            </a:r>
            <a:r>
              <a:rPr lang="fi-FI" sz="1000" b="0" i="0" dirty="0" err="1">
                <a:solidFill>
                  <a:srgbClr val="3E4044"/>
                </a:solidFill>
                <a:effectLst/>
                <a:latin typeface="Rockwell" panose="02060603020205020403" pitchFamily="18" charset="0"/>
              </a:rPr>
              <a:t>Managers</a:t>
            </a:r>
            <a:r>
              <a:rPr lang="fi-FI" sz="1000" b="0" i="0" dirty="0">
                <a:solidFill>
                  <a:srgbClr val="3E4044"/>
                </a:solidFill>
                <a:effectLst/>
                <a:latin typeface="Rockwell" panose="02060603020205020403" pitchFamily="18" charset="0"/>
              </a:rPr>
              <a:t>. GG367)</a:t>
            </a:r>
            <a:endParaRPr lang="fi-FI" sz="1000" dirty="0">
              <a:latin typeface="Rockwell" panose="02060603020205020403" pitchFamily="18" charset="0"/>
            </a:endParaRPr>
          </a:p>
        </p:txBody>
      </p:sp>
    </p:spTree>
    <p:extLst>
      <p:ext uri="{BB962C8B-B14F-4D97-AF65-F5344CB8AC3E}">
        <p14:creationId xmlns:p14="http://schemas.microsoft.com/office/powerpoint/2010/main" val="337979575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3" name="TextBox 12">
            <a:extLst>
              <a:ext uri="{FF2B5EF4-FFF2-40B4-BE49-F238E27FC236}">
                <a16:creationId xmlns:a16="http://schemas.microsoft.com/office/drawing/2014/main" id="{6ABB4E49-8E9D-472F-9B41-C6EF5F7E6EFA}"/>
              </a:ext>
            </a:extLst>
          </p:cNvPr>
          <p:cNvSpPr txBox="1"/>
          <p:nvPr/>
        </p:nvSpPr>
        <p:spPr>
          <a:xfrm>
            <a:off x="981844" y="1340768"/>
            <a:ext cx="7200800" cy="2162578"/>
          </a:xfrm>
          <a:prstGeom prst="roundRect">
            <a:avLst/>
          </a:prstGeom>
          <a:solidFill>
            <a:schemeClr val="accent2">
              <a:lumMod val="20000"/>
              <a:lumOff val="80000"/>
            </a:schemeClr>
          </a:solidFill>
          <a:ln>
            <a:solidFill>
              <a:schemeClr val="tx2"/>
            </a:solidFill>
          </a:ln>
        </p:spPr>
        <p:txBody>
          <a:bodyPr wrap="square">
            <a:spAutoFit/>
          </a:bodyPr>
          <a:lstStyle/>
          <a:p>
            <a:pPr>
              <a:lnSpc>
                <a:spcPct val="150000"/>
              </a:lnSpc>
            </a:pPr>
            <a:r>
              <a:rPr lang="fi-FI" sz="1200" b="1" dirty="0">
                <a:solidFill>
                  <a:schemeClr val="tx2"/>
                </a:solidFill>
                <a:latin typeface="Rockwell" panose="02060603020205020403" pitchFamily="18" charset="0"/>
              </a:rPr>
              <a:t>Alueellisten jätteen- ja sivuvirtojen tuottajille ja –hyödyntäjille kohtaamisalusta verkossa.</a:t>
            </a:r>
          </a:p>
          <a:p>
            <a:pPr>
              <a:lnSpc>
                <a:spcPct val="150000"/>
              </a:lnSpc>
            </a:pPr>
            <a:endParaRPr lang="fi-FI" sz="1200" b="1"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Palveluista ja materiaaleista ilmoittaminen maksutonta.</a:t>
            </a:r>
          </a:p>
          <a:p>
            <a:pPr>
              <a:lnSpc>
                <a:spcPct val="150000"/>
              </a:lnSpc>
            </a:pPr>
            <a:endParaRPr lang="fi-FI" sz="1200" b="1"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Jätteenhaltijoille väylä etsiä jätehuoltopalveluja (ml. hankintayksiköt).</a:t>
            </a:r>
          </a:p>
          <a:p>
            <a:pPr>
              <a:lnSpc>
                <a:spcPct val="150000"/>
              </a:lnSpc>
            </a:pPr>
            <a:endParaRPr lang="fi-FI" sz="1100" b="1" dirty="0">
              <a:solidFill>
                <a:schemeClr val="tx2"/>
              </a:solidFill>
              <a:latin typeface="Rockwell" panose="02060603020205020403" pitchFamily="18" charset="0"/>
            </a:endParaRPr>
          </a:p>
          <a:p>
            <a:pPr>
              <a:lnSpc>
                <a:spcPct val="150000"/>
              </a:lnSpc>
            </a:pPr>
            <a:r>
              <a:rPr lang="fi-FI" sz="1100" b="1" dirty="0">
                <a:solidFill>
                  <a:schemeClr val="tx2"/>
                </a:solidFill>
                <a:latin typeface="Rockwell" panose="02060603020205020403" pitchFamily="18" charset="0"/>
              </a:rPr>
              <a:t>Linkki</a:t>
            </a:r>
            <a:r>
              <a:rPr lang="fi-FI" sz="1100" dirty="0">
                <a:solidFill>
                  <a:schemeClr val="tx2"/>
                </a:solidFill>
                <a:latin typeface="Rockwell" panose="02060603020205020403" pitchFamily="18" charset="0"/>
              </a:rPr>
              <a:t>: </a:t>
            </a:r>
            <a:r>
              <a:rPr lang="fi-FI" sz="1100" dirty="0">
                <a:solidFill>
                  <a:srgbClr val="27A99A"/>
                </a:solidFill>
                <a:latin typeface="Rockwell" panose="02060603020205020403" pitchFamily="18" charset="0"/>
                <a:hlinkClick r:id="rId5">
                  <a:extLst>
                    <a:ext uri="{A12FA001-AC4F-418D-AE19-62706E023703}">
                      <ahyp:hlinkClr xmlns:ahyp="http://schemas.microsoft.com/office/drawing/2018/hyperlinkcolor" val="tx"/>
                    </a:ext>
                  </a:extLst>
                </a:hlinkClick>
              </a:rPr>
              <a:t>https://www.materiaalitori.fi</a:t>
            </a:r>
            <a:r>
              <a:rPr lang="fi-FI" sz="1100" dirty="0">
                <a:solidFill>
                  <a:schemeClr val="tx2"/>
                </a:solidFill>
                <a:latin typeface="Rockwell" panose="02060603020205020403" pitchFamily="18" charset="0"/>
                <a:hlinkClick r:id="rId5">
                  <a:extLst>
                    <a:ext uri="{A12FA001-AC4F-418D-AE19-62706E023703}">
                      <ahyp:hlinkClr xmlns:ahyp="http://schemas.microsoft.com/office/drawing/2018/hyperlinkcolor" val="tx"/>
                    </a:ext>
                  </a:extLst>
                </a:hlinkClick>
              </a:rPr>
              <a:t>/</a:t>
            </a:r>
            <a:r>
              <a:rPr lang="fi-FI" sz="1100" dirty="0">
                <a:solidFill>
                  <a:schemeClr val="tx2"/>
                </a:solidFill>
                <a:latin typeface="Rockwell" panose="02060603020205020403" pitchFamily="18" charset="0"/>
              </a:rPr>
              <a:t> </a:t>
            </a:r>
          </a:p>
        </p:txBody>
      </p:sp>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693812" y="454368"/>
            <a:ext cx="6107906" cy="646331"/>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Kiertotalouden edistäminen viranomaisohjauksella:</a:t>
            </a:r>
          </a:p>
          <a:p>
            <a:r>
              <a:rPr lang="fi-FI" sz="1800" b="1" dirty="0">
                <a:solidFill>
                  <a:schemeClr val="tx2"/>
                </a:solidFill>
                <a:latin typeface="Rockwell" panose="02060603020205020403" pitchFamily="18" charset="0"/>
              </a:rPr>
              <a:t>Materiaalitori</a:t>
            </a:r>
            <a:endPar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grpSp>
        <p:nvGrpSpPr>
          <p:cNvPr id="9" name="Group 8">
            <a:extLst>
              <a:ext uri="{FF2B5EF4-FFF2-40B4-BE49-F238E27FC236}">
                <a16:creationId xmlns:a16="http://schemas.microsoft.com/office/drawing/2014/main" id="{D0EC91D0-5E7C-BF47-965E-5C1A82EBE95B}"/>
              </a:ext>
            </a:extLst>
          </p:cNvPr>
          <p:cNvGrpSpPr/>
          <p:nvPr/>
        </p:nvGrpSpPr>
        <p:grpSpPr>
          <a:xfrm>
            <a:off x="10649267" y="704949"/>
            <a:ext cx="1115428" cy="1271637"/>
            <a:chOff x="10484082" y="5351539"/>
            <a:chExt cx="1115428" cy="1271637"/>
          </a:xfrm>
        </p:grpSpPr>
        <p:grpSp>
          <p:nvGrpSpPr>
            <p:cNvPr id="10" name="Group 9">
              <a:extLst>
                <a:ext uri="{FF2B5EF4-FFF2-40B4-BE49-F238E27FC236}">
                  <a16:creationId xmlns:a16="http://schemas.microsoft.com/office/drawing/2014/main" id="{34F874E7-709B-C683-8C8C-24202F0D1108}"/>
                </a:ext>
              </a:extLst>
            </p:cNvPr>
            <p:cNvGrpSpPr/>
            <p:nvPr/>
          </p:nvGrpSpPr>
          <p:grpSpPr>
            <a:xfrm>
              <a:off x="11278988" y="5351539"/>
              <a:ext cx="320522" cy="414442"/>
              <a:chOff x="8457418" y="107577"/>
              <a:chExt cx="320522" cy="414442"/>
            </a:xfrm>
          </p:grpSpPr>
          <p:sp>
            <p:nvSpPr>
              <p:cNvPr id="15" name="Rectangle: Rounded Corners 14">
                <a:extLst>
                  <a:ext uri="{FF2B5EF4-FFF2-40B4-BE49-F238E27FC236}">
                    <a16:creationId xmlns:a16="http://schemas.microsoft.com/office/drawing/2014/main" id="{AEDA0B25-10F6-1708-18D1-ADEC591DA4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6" action="ppaction://hlinksldjump"/>
                <a:extLst>
                  <a:ext uri="{FF2B5EF4-FFF2-40B4-BE49-F238E27FC236}">
                    <a16:creationId xmlns:a16="http://schemas.microsoft.com/office/drawing/2014/main" id="{45021187-9574-0B62-B81D-4EA7AFE6E70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grpSp>
          <p:nvGrpSpPr>
            <p:cNvPr id="11" name="Group 10">
              <a:extLst>
                <a:ext uri="{FF2B5EF4-FFF2-40B4-BE49-F238E27FC236}">
                  <a16:creationId xmlns:a16="http://schemas.microsoft.com/office/drawing/2014/main" id="{6E1C7436-174F-51F7-F488-B8596B357D6F}"/>
                </a:ext>
              </a:extLst>
            </p:cNvPr>
            <p:cNvGrpSpPr/>
            <p:nvPr/>
          </p:nvGrpSpPr>
          <p:grpSpPr>
            <a:xfrm>
              <a:off x="10484082" y="5789051"/>
              <a:ext cx="1108146" cy="834125"/>
              <a:chOff x="10917462" y="801792"/>
              <a:chExt cx="1108146" cy="834125"/>
            </a:xfrm>
          </p:grpSpPr>
          <p:sp>
            <p:nvSpPr>
              <p:cNvPr id="12" name="Rectangle: Rounded Corners 11">
                <a:extLst>
                  <a:ext uri="{FF2B5EF4-FFF2-40B4-BE49-F238E27FC236}">
                    <a16:creationId xmlns:a16="http://schemas.microsoft.com/office/drawing/2014/main" id="{3C122423-878E-5D06-C255-044CCDCCD5A0}"/>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4" name="Graphic 13" descr="Back with solid fill">
                <a:extLst>
                  <a:ext uri="{FF2B5EF4-FFF2-40B4-BE49-F238E27FC236}">
                    <a16:creationId xmlns:a16="http://schemas.microsoft.com/office/drawing/2014/main" id="{E90A8472-273E-87D9-749C-82FCC56A080B}"/>
                  </a:ext>
                </a:extLst>
              </p:cNvPr>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
        <p:nvSpPr>
          <p:cNvPr id="20" name="TextBox 19">
            <a:extLst>
              <a:ext uri="{FF2B5EF4-FFF2-40B4-BE49-F238E27FC236}">
                <a16:creationId xmlns:a16="http://schemas.microsoft.com/office/drawing/2014/main" id="{82C0A07C-9D93-9B15-82AD-5C5AA0CB9EC9}"/>
              </a:ext>
            </a:extLst>
          </p:cNvPr>
          <p:cNvSpPr txBox="1"/>
          <p:nvPr/>
        </p:nvSpPr>
        <p:spPr>
          <a:xfrm>
            <a:off x="981844" y="4653136"/>
            <a:ext cx="8934152" cy="1549644"/>
          </a:xfrm>
          <a:prstGeom prst="roundRect">
            <a:avLst/>
          </a:prstGeom>
          <a:solidFill>
            <a:schemeClr val="accent2">
              <a:lumMod val="20000"/>
              <a:lumOff val="80000"/>
            </a:schemeClr>
          </a:solidFill>
          <a:ln>
            <a:solidFill>
              <a:schemeClr val="tx2"/>
            </a:solidFill>
          </a:ln>
        </p:spPr>
        <p:txBody>
          <a:bodyPr wrap="square">
            <a:spAutoFit/>
          </a:bodyPr>
          <a:lstStyle/>
          <a:p>
            <a:pPr>
              <a:lnSpc>
                <a:spcPct val="150000"/>
              </a:lnSpc>
            </a:pPr>
            <a:r>
              <a:rPr lang="fi-FI" sz="1200" b="1" dirty="0">
                <a:solidFill>
                  <a:schemeClr val="tx2"/>
                </a:solidFill>
                <a:latin typeface="Rockwell" panose="02060603020205020403" pitchFamily="18" charset="0"/>
              </a:rPr>
              <a:t>Motivan tuottama kestävän kehityksen podcast-sarja.</a:t>
            </a:r>
          </a:p>
          <a:p>
            <a:pPr>
              <a:lnSpc>
                <a:spcPct val="150000"/>
              </a:lnSpc>
            </a:pPr>
            <a:endParaRPr lang="fi-FI" sz="1200" b="1"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Asiantuntijat ja vaihtuvat vieraat pohtivat yhdessä kestävän kehityksen mahdollisuuksia, ratkaisuja ja haasteita.</a:t>
            </a:r>
          </a:p>
          <a:p>
            <a:pPr>
              <a:lnSpc>
                <a:spcPct val="150000"/>
              </a:lnSpc>
            </a:pPr>
            <a:endParaRPr lang="fi-FI" sz="1100" b="1" dirty="0">
              <a:solidFill>
                <a:schemeClr val="tx2"/>
              </a:solidFill>
              <a:latin typeface="Rockwell" panose="02060603020205020403" pitchFamily="18" charset="0"/>
            </a:endParaRPr>
          </a:p>
          <a:p>
            <a:pPr>
              <a:lnSpc>
                <a:spcPct val="150000"/>
              </a:lnSpc>
            </a:pPr>
            <a:r>
              <a:rPr lang="fi-FI" sz="1100" b="1" dirty="0">
                <a:solidFill>
                  <a:schemeClr val="tx2"/>
                </a:solidFill>
                <a:latin typeface="Rockwell" panose="02060603020205020403" pitchFamily="18" charset="0"/>
              </a:rPr>
              <a:t>Linkki</a:t>
            </a:r>
            <a:r>
              <a:rPr lang="fi-FI" sz="1100" dirty="0">
                <a:solidFill>
                  <a:schemeClr val="tx2"/>
                </a:solidFill>
                <a:latin typeface="Rockwell" panose="02060603020205020403" pitchFamily="18" charset="0"/>
              </a:rPr>
              <a:t>: </a:t>
            </a:r>
            <a:r>
              <a:rPr lang="fi-FI" sz="1100" dirty="0">
                <a:solidFill>
                  <a:srgbClr val="27A99A"/>
                </a:solidFill>
                <a:latin typeface="Rockwell" panose="02060603020205020403" pitchFamily="18" charset="0"/>
                <a:hlinkClick r:id="rId11"/>
              </a:rPr>
              <a:t>https://open.spotify.com/show/2puaYKN0vxLl2V1evr2H2e</a:t>
            </a:r>
            <a:r>
              <a:rPr lang="fi-FI" sz="1100" dirty="0">
                <a:solidFill>
                  <a:srgbClr val="27A99A"/>
                </a:solidFill>
                <a:latin typeface="Rockwell" panose="02060603020205020403" pitchFamily="18" charset="0"/>
              </a:rPr>
              <a:t> </a:t>
            </a:r>
            <a:endParaRPr lang="fi-FI" sz="1100" dirty="0">
              <a:solidFill>
                <a:schemeClr val="tx2"/>
              </a:solidFill>
              <a:latin typeface="Rockwell" panose="02060603020205020403" pitchFamily="18" charset="0"/>
            </a:endParaRPr>
          </a:p>
        </p:txBody>
      </p:sp>
      <p:sp>
        <p:nvSpPr>
          <p:cNvPr id="23" name="TextBox 22">
            <a:extLst>
              <a:ext uri="{FF2B5EF4-FFF2-40B4-BE49-F238E27FC236}">
                <a16:creationId xmlns:a16="http://schemas.microsoft.com/office/drawing/2014/main" id="{BB7E36AD-2C27-E63A-CA80-9DE5A54469DF}"/>
              </a:ext>
            </a:extLst>
          </p:cNvPr>
          <p:cNvSpPr txBox="1"/>
          <p:nvPr/>
        </p:nvSpPr>
        <p:spPr>
          <a:xfrm>
            <a:off x="693812" y="3755075"/>
            <a:ext cx="6840760" cy="646331"/>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Kestävän kehityksen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Luuppi - Kestävän kehityksen podcast-sarja</a:t>
            </a:r>
          </a:p>
        </p:txBody>
      </p:sp>
    </p:spTree>
    <p:extLst>
      <p:ext uri="{BB962C8B-B14F-4D97-AF65-F5344CB8AC3E}">
        <p14:creationId xmlns:p14="http://schemas.microsoft.com/office/powerpoint/2010/main" val="418897236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621804" y="230969"/>
            <a:ext cx="8424936" cy="646331"/>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Vähähiilisen rakentamisen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sp>
        <p:nvSpPr>
          <p:cNvPr id="19" name="TextBox 18">
            <a:extLst>
              <a:ext uri="{FF2B5EF4-FFF2-40B4-BE49-F238E27FC236}">
                <a16:creationId xmlns:a16="http://schemas.microsoft.com/office/drawing/2014/main" id="{89E53DFC-789E-46E8-8621-A6334E1EC6A8}"/>
              </a:ext>
            </a:extLst>
          </p:cNvPr>
          <p:cNvSpPr txBox="1"/>
          <p:nvPr/>
        </p:nvSpPr>
        <p:spPr>
          <a:xfrm>
            <a:off x="909836" y="1683693"/>
            <a:ext cx="4608512" cy="2162387"/>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4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Vaihtoehtoja:</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t>
            </a:r>
            <a:r>
              <a:rPr kumimoji="0" lang="fi-FI" sz="11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ähähiiliset</a:t>
            </a: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rakennetyypit</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Valitaan</a:t>
            </a: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vähäpäästöisempiä tai kevyempiä rakennusmateriaaleja</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Energiasuunnitelmat</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Hiilijalanjäljen laskenta</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Interaktiiviset työkalut rakennesuunnitteluun</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Elinkaaren tarkastelu</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Vähähiilinen rakentaminen ja tietomallipohjainen rakennuslupa</a:t>
            </a:r>
          </a:p>
        </p:txBody>
      </p:sp>
      <p:sp>
        <p:nvSpPr>
          <p:cNvPr id="32" name="TextBox 31">
            <a:extLst>
              <a:ext uri="{FF2B5EF4-FFF2-40B4-BE49-F238E27FC236}">
                <a16:creationId xmlns:a16="http://schemas.microsoft.com/office/drawing/2014/main" id="{35FE7F7F-2BF4-4682-873D-E15CD398E303}"/>
              </a:ext>
            </a:extLst>
          </p:cNvPr>
          <p:cNvSpPr txBox="1"/>
          <p:nvPr/>
        </p:nvSpPr>
        <p:spPr>
          <a:xfrm>
            <a:off x="8213676" y="1229851"/>
            <a:ext cx="3960016" cy="1661993"/>
          </a:xfrm>
          <a:prstGeom prst="rect">
            <a:avLst/>
          </a:prstGeom>
          <a:solidFill>
            <a:schemeClr val="bg1"/>
          </a:solidFill>
          <a:ln w="12700">
            <a:solidFill>
              <a:schemeClr val="tx2"/>
            </a:solidFill>
          </a:ln>
        </p:spPr>
        <p:txBody>
          <a:bodyPr wrap="square">
            <a:spAutoFit/>
          </a:bodyPr>
          <a:lstStyle/>
          <a:p>
            <a:pPr algn="r"/>
            <a:r>
              <a:rPr lang="fi-FI" sz="1000" b="1" dirty="0">
                <a:solidFill>
                  <a:schemeClr val="tx2"/>
                </a:solidFill>
                <a:latin typeface="Rockwell" panose="02060603020205020403" pitchFamily="18" charset="0"/>
              </a:rPr>
              <a:t>Kuntien teknisen sektorin myyntituotot (yhteenveto 2021): </a:t>
            </a:r>
          </a:p>
          <a:p>
            <a:pPr algn="r"/>
            <a:r>
              <a:rPr lang="fi-FI" sz="800" dirty="0">
                <a:solidFill>
                  <a:schemeClr val="tx2"/>
                </a:solidFill>
                <a:latin typeface="Rockwell" panose="02060603020205020403" pitchFamily="18" charset="0"/>
                <a:hlinkClick r:id="rId5"/>
              </a:rPr>
              <a:t>https://api.hankeikkuna.fi/asiakirjat/cf9e2af1-05b9-4a5a-93f6-aaa3efbd7a77/24af2ba8-dd5d-4125-a725-795fbb5ccf09/KIRJE_20210831085419.PDF</a:t>
            </a:r>
            <a:r>
              <a:rPr lang="fi-FI" sz="800" dirty="0">
                <a:solidFill>
                  <a:schemeClr val="tx2"/>
                </a:solidFill>
                <a:latin typeface="Rockwell" panose="02060603020205020403" pitchFamily="18" charset="0"/>
              </a:rPr>
              <a:t>  </a:t>
            </a:r>
          </a:p>
          <a:p>
            <a:pPr algn="r"/>
            <a:endParaRPr lang="fi-FI" sz="800" dirty="0">
              <a:solidFill>
                <a:schemeClr val="tx2"/>
              </a:solidFill>
              <a:latin typeface="Rockwell" panose="02060603020205020403" pitchFamily="18" charset="0"/>
            </a:endParaRPr>
          </a:p>
          <a:p>
            <a:pPr algn="r"/>
            <a:r>
              <a:rPr lang="fi-FI" sz="1000" b="1" dirty="0">
                <a:solidFill>
                  <a:schemeClr val="tx2"/>
                </a:solidFill>
                <a:latin typeface="Rockwell" panose="02060603020205020403" pitchFamily="18" charset="0"/>
              </a:rPr>
              <a:t>RYTJ:n liiketoimintamalli:</a:t>
            </a:r>
          </a:p>
          <a:p>
            <a:pPr algn="r"/>
            <a:r>
              <a:rPr lang="fi-FI" sz="800" dirty="0">
                <a:solidFill>
                  <a:schemeClr val="tx2"/>
                </a:solidFill>
                <a:latin typeface="Rockwell" panose="02060603020205020403" pitchFamily="18" charset="0"/>
                <a:hlinkClick r:id="rId6"/>
              </a:rPr>
              <a:t>https://api.hankeikkuna.fi/asiakirjat/cf9e2af1-05b9-4a5a-93f6-aaa3efbd7a77/4d042d28-85e2-412a-92b4-36409a524967/MUISTIO_20211104141730.PDF</a:t>
            </a:r>
            <a:r>
              <a:rPr lang="fi-FI" sz="800" dirty="0">
                <a:solidFill>
                  <a:schemeClr val="tx2"/>
                </a:solidFill>
                <a:latin typeface="Rockwell" panose="02060603020205020403" pitchFamily="18" charset="0"/>
              </a:rPr>
              <a:t> </a:t>
            </a:r>
            <a:endParaRPr lang="fi-FI" sz="800" b="1" dirty="0">
              <a:solidFill>
                <a:schemeClr val="tx2"/>
              </a:solidFill>
              <a:latin typeface="Rockwell" panose="02060603020205020403" pitchFamily="18" charset="0"/>
            </a:endParaRPr>
          </a:p>
          <a:p>
            <a:pPr algn="r"/>
            <a:endParaRPr lang="fi-FI" sz="800" dirty="0">
              <a:solidFill>
                <a:schemeClr val="tx2"/>
              </a:solidFill>
              <a:latin typeface="Rockwell" panose="02060603020205020403" pitchFamily="18" charset="0"/>
            </a:endParaRPr>
          </a:p>
          <a:p>
            <a:pPr algn="r"/>
            <a:r>
              <a:rPr lang="fi-FI" sz="1000" b="1" dirty="0">
                <a:solidFill>
                  <a:schemeClr val="tx2"/>
                </a:solidFill>
                <a:latin typeface="Rockwell" panose="02060603020205020403" pitchFamily="18" charset="0"/>
              </a:rPr>
              <a:t>Rakentamisen päästötietokanta:</a:t>
            </a:r>
          </a:p>
          <a:p>
            <a:pPr algn="r"/>
            <a:r>
              <a:rPr lang="fi-FI" sz="800" dirty="0">
                <a:solidFill>
                  <a:schemeClr val="tx2"/>
                </a:solidFill>
                <a:latin typeface="Rockwell" panose="02060603020205020403" pitchFamily="18" charset="0"/>
                <a:hlinkClick r:id="rId7"/>
              </a:rPr>
              <a:t>https://co2data.fi/</a:t>
            </a:r>
            <a:r>
              <a:rPr lang="fi-FI" sz="800" dirty="0">
                <a:solidFill>
                  <a:schemeClr val="tx2"/>
                </a:solidFill>
                <a:latin typeface="Rockwell" panose="02060603020205020403" pitchFamily="18" charset="0"/>
              </a:rPr>
              <a:t>   </a:t>
            </a:r>
            <a:endParaRPr lang="fi-FI" sz="1000" b="1" dirty="0">
              <a:solidFill>
                <a:schemeClr val="tx2"/>
              </a:solidFill>
              <a:latin typeface="Rockwell" panose="02060603020205020403" pitchFamily="18" charset="0"/>
            </a:endParaRPr>
          </a:p>
        </p:txBody>
      </p:sp>
      <p:sp>
        <p:nvSpPr>
          <p:cNvPr id="16" name="TextBox 15">
            <a:extLst>
              <a:ext uri="{FF2B5EF4-FFF2-40B4-BE49-F238E27FC236}">
                <a16:creationId xmlns:a16="http://schemas.microsoft.com/office/drawing/2014/main" id="{8FADD170-1D2E-1A0E-BA14-248190B15FD0}"/>
              </a:ext>
            </a:extLst>
          </p:cNvPr>
          <p:cNvSpPr txBox="1"/>
          <p:nvPr/>
        </p:nvSpPr>
        <p:spPr>
          <a:xfrm>
            <a:off x="5950396" y="3296267"/>
            <a:ext cx="3272098" cy="1449564"/>
          </a:xfrm>
          <a:prstGeom prst="rect">
            <a:avLst/>
          </a:prstGeom>
          <a:solidFill>
            <a:schemeClr val="bg1"/>
          </a:solidFill>
          <a:ln>
            <a:solidFill>
              <a:schemeClr val="tx2"/>
            </a:solidFill>
          </a:ln>
        </p:spPr>
        <p:txBody>
          <a:bodyPr wrap="square">
            <a:spAutoFit/>
          </a:bodyPr>
          <a:lstStyle/>
          <a:p>
            <a:pPr marL="0" marR="0" lvl="0" indent="0" defTabSz="914126" rtl="0" eaLnBrk="1" fontAlgn="auto" latinLnBrk="0" hangingPunct="1">
              <a:lnSpc>
                <a:spcPct val="150000"/>
              </a:lnSpc>
              <a:spcBef>
                <a:spcPts val="0"/>
              </a:spcBef>
              <a:spcAft>
                <a:spcPts val="0"/>
              </a:spcAft>
              <a:buClrTx/>
              <a:buSzTx/>
              <a:buFontTx/>
              <a:buNone/>
              <a:tabLst/>
              <a:defRPr/>
            </a:pPr>
            <a:r>
              <a:rPr lang="fi-FI" sz="1000" b="1" dirty="0">
                <a:solidFill>
                  <a:schemeClr val="tx2"/>
                </a:solidFill>
                <a:latin typeface="Rockwell" panose="02060603020205020403" pitchFamily="18" charset="0"/>
                <a:sym typeface="Wingdings" panose="05000000000000000000" pitchFamily="2" charset="2"/>
              </a:rPr>
              <a:t>CO</a:t>
            </a:r>
            <a:r>
              <a:rPr lang="fi-FI" sz="1000" b="1" baseline="-25000" dirty="0">
                <a:solidFill>
                  <a:schemeClr val="tx2"/>
                </a:solidFill>
                <a:latin typeface="Rockwell" panose="02060603020205020403" pitchFamily="18" charset="0"/>
                <a:sym typeface="Wingdings" panose="05000000000000000000" pitchFamily="2" charset="2"/>
              </a:rPr>
              <a:t>2</a:t>
            </a:r>
            <a:r>
              <a:rPr lang="fi-FI" sz="1000" b="1" dirty="0">
                <a:solidFill>
                  <a:schemeClr val="tx2"/>
                </a:solidFill>
                <a:latin typeface="Rockwell" panose="02060603020205020403" pitchFamily="18" charset="0"/>
                <a:sym typeface="Wingdings" panose="05000000000000000000" pitchFamily="2" charset="2"/>
              </a:rPr>
              <a:t>-transkriittiset vahvistimet arkkitehtuurissa</a:t>
            </a:r>
            <a:endPar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defTabSz="914126"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Alijäähdytysjärjestelmät CO</a:t>
            </a:r>
            <a:r>
              <a:rPr kumimoji="0" lang="fi-FI" sz="1000" b="0" i="0" u="none" strike="noStrike" kern="1200" cap="none" spc="0" normalizeH="0" baseline="-2500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-arkkitehtuurin energiatehokkuuden edistäjänä (2020)</a:t>
            </a:r>
          </a:p>
          <a:p>
            <a:pPr marL="0" marR="0" lvl="0" indent="0" defTabSz="914126"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defTabSz="914126"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Lähde:</a:t>
            </a:r>
          </a:p>
          <a:p>
            <a:pPr marL="0" marR="0" lvl="0" indent="0" defTabSz="914126" rtl="0" eaLnBrk="1" fontAlgn="auto" latinLnBrk="0" hangingPunct="1">
              <a:lnSpc>
                <a:spcPct val="150000"/>
              </a:lnSpc>
              <a:spcBef>
                <a:spcPts val="0"/>
              </a:spcBef>
              <a:spcAft>
                <a:spcPts val="0"/>
              </a:spcAft>
              <a:buClrTx/>
              <a:buSzTx/>
              <a:buFontTx/>
              <a:buNone/>
              <a:tabLst/>
              <a:defRPr/>
            </a:pPr>
            <a:r>
              <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8">
                  <a:extLst>
                    <a:ext uri="{A12FA001-AC4F-418D-AE19-62706E023703}">
                      <ahyp:hlinkClr xmlns:ahyp="http://schemas.microsoft.com/office/drawing/2018/hyperlinkcolor" val="tx"/>
                    </a:ext>
                  </a:extLst>
                </a:hlinkClick>
              </a:rPr>
              <a:t>https://www.mdpi.com/1996-1073/13/5/1271/htm</a:t>
            </a:r>
            <a:endPar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18" name="TextBox 17">
            <a:extLst>
              <a:ext uri="{FF2B5EF4-FFF2-40B4-BE49-F238E27FC236}">
                <a16:creationId xmlns:a16="http://schemas.microsoft.com/office/drawing/2014/main" id="{42003BF1-3E95-875D-7EEB-C4B0AD75C70D}"/>
              </a:ext>
            </a:extLst>
          </p:cNvPr>
          <p:cNvSpPr txBox="1"/>
          <p:nvPr/>
        </p:nvSpPr>
        <p:spPr>
          <a:xfrm>
            <a:off x="765820" y="5229200"/>
            <a:ext cx="6514536" cy="1241815"/>
          </a:xfrm>
          <a:prstGeom prst="rect">
            <a:avLst/>
          </a:prstGeom>
          <a:solidFill>
            <a:schemeClr val="bg1"/>
          </a:solidFill>
          <a:ln>
            <a:solidFill>
              <a:schemeClr val="tx2"/>
            </a:solidFill>
          </a:ln>
        </p:spPr>
        <p:txBody>
          <a:bodyPr wrap="square">
            <a:spAutoFit/>
          </a:bodyPr>
          <a:lstStyle/>
          <a:p>
            <a:pPr defTabSz="914126">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[Rakennusvalvonta] BIM-mallit uusiorakentamisessa </a:t>
            </a:r>
          </a:p>
          <a:p>
            <a:pPr defTabSz="914126">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Jatkuvan valvonnan aiheuttamille kuormituksille hillintää.</a:t>
            </a:r>
          </a:p>
          <a:p>
            <a:pPr defTabSz="914126">
              <a:lnSpc>
                <a:spcPct val="150000"/>
              </a:lnSpc>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(TAI vaihtoehtoisesti:)</a:t>
            </a:r>
          </a:p>
          <a:p>
            <a:pPr defTabSz="914126">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Vähähiilinen rakentaminen ja tietomallipohjainen rakennuslupa, voi olla myös täysin sama asia, mutta en kuitenkaan ole varma, että saiko tuonne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BIM:n</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suoraan sen rakennusluvankin koostettua jollain tavoin?</a:t>
            </a:r>
          </a:p>
        </p:txBody>
      </p:sp>
      <p:grpSp>
        <p:nvGrpSpPr>
          <p:cNvPr id="12" name="Group 11">
            <a:extLst>
              <a:ext uri="{FF2B5EF4-FFF2-40B4-BE49-F238E27FC236}">
                <a16:creationId xmlns:a16="http://schemas.microsoft.com/office/drawing/2014/main" id="{948A549B-89B6-FEA8-F361-BE2F9CF27F7A}"/>
              </a:ext>
            </a:extLst>
          </p:cNvPr>
          <p:cNvGrpSpPr/>
          <p:nvPr/>
        </p:nvGrpSpPr>
        <p:grpSpPr>
          <a:xfrm>
            <a:off x="11474570" y="6466431"/>
            <a:ext cx="484973" cy="313490"/>
            <a:chOff x="7841686" y="284935"/>
            <a:chExt cx="484973" cy="313490"/>
          </a:xfrm>
        </p:grpSpPr>
        <p:sp>
          <p:nvSpPr>
            <p:cNvPr id="13" name="Rectangle: Rounded Corners 12">
              <a:extLst>
                <a:ext uri="{FF2B5EF4-FFF2-40B4-BE49-F238E27FC236}">
                  <a16:creationId xmlns:a16="http://schemas.microsoft.com/office/drawing/2014/main" id="{194068DB-4BFE-C6CE-985D-AAD3979EA16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9" action="ppaction://hlinksldjump"/>
              <a:extLst>
                <a:ext uri="{FF2B5EF4-FFF2-40B4-BE49-F238E27FC236}">
                  <a16:creationId xmlns:a16="http://schemas.microsoft.com/office/drawing/2014/main" id="{7612C6AC-8295-BAE3-19E8-1A389A651F9C}"/>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84667959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5392AC44-AD4C-458F-BB61-89D516C7613E}"/>
              </a:ext>
            </a:extLst>
          </p:cNvPr>
          <p:cNvSpPr txBox="1"/>
          <p:nvPr/>
        </p:nvSpPr>
        <p:spPr>
          <a:xfrm>
            <a:off x="333772" y="1772816"/>
            <a:ext cx="7994389" cy="4767972"/>
          </a:xfrm>
          <a:prstGeom prst="rect">
            <a:avLst/>
          </a:prstGeom>
          <a:solidFill>
            <a:schemeClr val="bg1"/>
          </a:solidFill>
          <a:ln>
            <a:solidFill>
              <a:schemeClr val="tx2"/>
            </a:solidFill>
          </a:ln>
        </p:spPr>
        <p:txBody>
          <a:bodyPr wrap="square">
            <a:spAutoFit/>
          </a:bodyPr>
          <a:lstStyle/>
          <a:p>
            <a:pPr defTabSz="914126">
              <a:lnSpc>
                <a:spcPct val="150000"/>
              </a:lnSpc>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BIM-malli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(Building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Information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Modelling</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Kiinteistökannan listaus ja rakennustiedot ml. energiankulutus ja sen kehitys, rakennuksen päästötiedot, käytetyt raaka-aineet (ts. rakennuksen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tuoteseloste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rakennuksen eri osat, rakennusprosessin eri vaiheet, elinkaaret, (mahdollisesti tekoälyn arvioimat huoltoajan kohdat = voidaan hieman ennakoida, kun suuntaa antavasti voidaan arvioida tietyt korjaus-/huoltotoimenpiteet) ja niin edelleen.</a:t>
            </a:r>
          </a:p>
          <a:p>
            <a:pPr defTabSz="914126">
              <a:lnSpc>
                <a:spcPct val="150000"/>
              </a:lnSpc>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defTabSz="914126">
              <a:lnSpc>
                <a:spcPct val="150000"/>
              </a:lnSpc>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Lisäksi Power BI mahdollistaa listan kiinteistön päälle hiiren kuljettaessa nousevan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tietoikkunan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säätämisen paikkatietoihin perustuen eli tietoikkunassa näkyisi rakennusdatan rinnalla myös konkreettinen sijainti kartalla.</a:t>
            </a:r>
          </a:p>
          <a:p>
            <a:pPr defTabSz="914126">
              <a:lnSpc>
                <a:spcPct val="150000"/>
              </a:lnSpc>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defTabSz="914126">
              <a:lnSpc>
                <a:spcPct val="150000"/>
              </a:lnSpc>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Tästä olisi mahdollista ehkä jatkojalostaa tätä ratkaisua, esimerkiksi niillä simulaatiotyökaluilla ja erilaisilla potentiaalien määrityksillä:</a:t>
            </a:r>
          </a:p>
          <a:p>
            <a:pPr defTabSz="914126">
              <a:lnSpc>
                <a:spcPct val="150000"/>
              </a:lnSpc>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Voisiko olla mahdollista rakentaa hieman samalla kaavalla kuin BIM-mallin, mutta tarkasteltavana kohteena olisikin Heinola alueena, jossa erottuisi kaupungin kiinteistöt (havainnollistaisi samalla niiden sijoittumista kaupungissa = potentiaalit) ja niitä klikkaillessa saataisi hieman dataa esille, kuten rakennustiedot, käyttöasteet, ajalliset vaihtelut jne.  Lopulta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kartaston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voisi kytkeä yhteen mahdollisesti BIM-mallin kanssa siten, että kartastossa tietyn rakennuksen tarkastelun lisäksi siitä pääsisi suoraan ns.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syvempään rakennusdataan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käsiksi eli siitä voitaisi avata suoraan mahdollisesti rinnalla käytettävä BIM-mallinnus.</a:t>
            </a:r>
          </a:p>
        </p:txBody>
      </p:sp>
      <p:sp>
        <p:nvSpPr>
          <p:cNvPr id="8" name="TextBox 7">
            <a:extLst>
              <a:ext uri="{FF2B5EF4-FFF2-40B4-BE49-F238E27FC236}">
                <a16:creationId xmlns:a16="http://schemas.microsoft.com/office/drawing/2014/main" id="{93D0BCB5-07E8-E838-2959-A1692493C464}"/>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10" name="TextBox 9">
            <a:extLst>
              <a:ext uri="{FF2B5EF4-FFF2-40B4-BE49-F238E27FC236}">
                <a16:creationId xmlns:a16="http://schemas.microsoft.com/office/drawing/2014/main" id="{378D3D35-AF79-7811-B684-527F8177B33C}"/>
              </a:ext>
            </a:extLst>
          </p:cNvPr>
          <p:cNvSpPr txBox="1"/>
          <p:nvPr/>
        </p:nvSpPr>
        <p:spPr>
          <a:xfrm>
            <a:off x="621804" y="230969"/>
            <a:ext cx="8424936" cy="646331"/>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Vähähiilisen rakentamisen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sp>
        <p:nvSpPr>
          <p:cNvPr id="11" name="TextBox 10">
            <a:extLst>
              <a:ext uri="{FF2B5EF4-FFF2-40B4-BE49-F238E27FC236}">
                <a16:creationId xmlns:a16="http://schemas.microsoft.com/office/drawing/2014/main" id="{CEA6BA5A-9817-70A3-8F50-6AF85A794473}"/>
              </a:ext>
            </a:extLst>
          </p:cNvPr>
          <p:cNvSpPr txBox="1"/>
          <p:nvPr/>
        </p:nvSpPr>
        <p:spPr>
          <a:xfrm>
            <a:off x="335273" y="1377963"/>
            <a:ext cx="3168352" cy="394854"/>
          </a:xfrm>
          <a:prstGeom prst="round2SameRect">
            <a:avLst>
              <a:gd name="adj1" fmla="val 16667"/>
              <a:gd name="adj2" fmla="val 0"/>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b="1" i="0" u="sng" strike="noStrike" kern="1200" cap="none" spc="0" normalizeH="0" baseline="0" noProof="0" dirty="0">
                <a:ln>
                  <a:noFill/>
                </a:ln>
                <a:solidFill>
                  <a:srgbClr val="000000"/>
                </a:solidFill>
                <a:effectLst/>
                <a:uLnTx/>
                <a:uFillTx/>
                <a:latin typeface="Rockwell" panose="02060603020205020403" pitchFamily="18" charset="0"/>
                <a:ea typeface="+mn-ea"/>
                <a:cs typeface="+mn-cs"/>
              </a:rPr>
              <a:t>[Power BI] ”</a:t>
            </a:r>
            <a:r>
              <a:rPr kumimoji="0" lang="fi-FI" sz="1400" b="1" i="1" u="sng" strike="noStrike" kern="1200" cap="none" spc="0" normalizeH="0" baseline="0" noProof="0" dirty="0">
                <a:ln>
                  <a:noFill/>
                </a:ln>
                <a:solidFill>
                  <a:srgbClr val="000000"/>
                </a:solidFill>
                <a:effectLst/>
                <a:uLnTx/>
                <a:uFillTx/>
                <a:latin typeface="Rockwell" panose="02060603020205020403" pitchFamily="18" charset="0"/>
                <a:ea typeface="+mn-ea"/>
                <a:cs typeface="+mn-cs"/>
              </a:rPr>
              <a:t>Energiakartasto</a:t>
            </a:r>
            <a:r>
              <a:rPr kumimoji="0" lang="fi-FI" sz="1400" b="1" i="0" u="sng" strike="noStrike" kern="1200" cap="none" spc="0" normalizeH="0" baseline="0" noProof="0" dirty="0">
                <a:ln>
                  <a:noFill/>
                </a:ln>
                <a:solidFill>
                  <a:srgbClr val="000000"/>
                </a:solidFill>
                <a:effectLst/>
                <a:uLnTx/>
                <a:uFillTx/>
                <a:latin typeface="Rockwell" panose="02060603020205020403" pitchFamily="18" charset="0"/>
                <a:ea typeface="+mn-ea"/>
                <a:cs typeface="+mn-cs"/>
              </a:rPr>
              <a:t>”</a:t>
            </a:r>
          </a:p>
        </p:txBody>
      </p:sp>
      <p:pic>
        <p:nvPicPr>
          <p:cNvPr id="4" name="Picture 3">
            <a:extLst>
              <a:ext uri="{FF2B5EF4-FFF2-40B4-BE49-F238E27FC236}">
                <a16:creationId xmlns:a16="http://schemas.microsoft.com/office/drawing/2014/main" id="{0786BEEE-070B-12BD-CE5B-702C617166AD}"/>
              </a:ext>
            </a:extLst>
          </p:cNvPr>
          <p:cNvPicPr>
            <a:picLocks noChangeAspect="1"/>
          </p:cNvPicPr>
          <p:nvPr/>
        </p:nvPicPr>
        <p:blipFill rotWithShape="1">
          <a:blip r:embed="rId2"/>
          <a:srcRect l="4018" t="7187" r="5526" b="10159"/>
          <a:stretch/>
        </p:blipFill>
        <p:spPr>
          <a:xfrm>
            <a:off x="8680316" y="4293096"/>
            <a:ext cx="2781935" cy="1421219"/>
          </a:xfrm>
          <a:prstGeom prst="rect">
            <a:avLst/>
          </a:prstGeom>
        </p:spPr>
      </p:pic>
      <p:sp>
        <p:nvSpPr>
          <p:cNvPr id="12" name="Graphic 4" descr="Back with solid fill">
            <a:extLst>
              <a:ext uri="{FF2B5EF4-FFF2-40B4-BE49-F238E27FC236}">
                <a16:creationId xmlns:a16="http://schemas.microsoft.com/office/drawing/2014/main" id="{214B664B-AAB0-D98C-0ED0-D28954DBBB08}"/>
              </a:ext>
            </a:extLst>
          </p:cNvPr>
          <p:cNvSpPr/>
          <p:nvPr/>
        </p:nvSpPr>
        <p:spPr>
          <a:xfrm rot="2386117">
            <a:off x="7831434" y="3254898"/>
            <a:ext cx="1697765" cy="866798"/>
          </a:xfrm>
          <a:custGeom>
            <a:avLst/>
            <a:gdLst>
              <a:gd name="connsiteX0" fmla="*/ 762000 w 762000"/>
              <a:gd name="connsiteY0" fmla="*/ 228600 h 561975"/>
              <a:gd name="connsiteX1" fmla="*/ 489585 w 762000"/>
              <a:gd name="connsiteY1" fmla="*/ 0 h 561975"/>
              <a:gd name="connsiteX2" fmla="*/ 489585 w 762000"/>
              <a:gd name="connsiteY2" fmla="*/ 133350 h 561975"/>
              <a:gd name="connsiteX3" fmla="*/ 0 w 762000"/>
              <a:gd name="connsiteY3" fmla="*/ 561975 h 561975"/>
              <a:gd name="connsiteX4" fmla="*/ 489585 w 762000"/>
              <a:gd name="connsiteY4" fmla="*/ 333375 h 561975"/>
              <a:gd name="connsiteX5" fmla="*/ 489585 w 762000"/>
              <a:gd name="connsiteY5" fmla="*/ 457200 h 561975"/>
              <a:gd name="connsiteX6" fmla="*/ 762000 w 762000"/>
              <a:gd name="connsiteY6" fmla="*/ 228600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0" h="561975">
                <a:moveTo>
                  <a:pt x="762000" y="228600"/>
                </a:moveTo>
                <a:lnTo>
                  <a:pt x="489585" y="0"/>
                </a:lnTo>
                <a:lnTo>
                  <a:pt x="489585" y="133350"/>
                </a:lnTo>
                <a:cubicBezTo>
                  <a:pt x="71438" y="137160"/>
                  <a:pt x="0" y="561975"/>
                  <a:pt x="0" y="561975"/>
                </a:cubicBezTo>
                <a:cubicBezTo>
                  <a:pt x="0" y="561975"/>
                  <a:pt x="155258" y="336233"/>
                  <a:pt x="489585" y="333375"/>
                </a:cubicBezTo>
                <a:lnTo>
                  <a:pt x="489585" y="457200"/>
                </a:lnTo>
                <a:lnTo>
                  <a:pt x="762000" y="228600"/>
                </a:lnTo>
                <a:close/>
              </a:path>
            </a:pathLst>
          </a:cu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18900000" scaled="1"/>
            <a:tileRect/>
          </a:gradFill>
          <a:ln w="19050" cap="flat">
            <a:solidFill>
              <a:schemeClr val="tx2"/>
            </a:solidFill>
            <a:prstDash val="solid"/>
            <a:miter/>
          </a:ln>
          <a:effectLst>
            <a:innerShdw blurRad="63500" dist="50800" dir="5400000">
              <a:prstClr val="black">
                <a:alpha val="50000"/>
              </a:prstClr>
            </a:innerShdw>
          </a:effectLst>
        </p:spPr>
        <p:txBody>
          <a:bodyPr rtlCol="0" anchor="ctr"/>
          <a:lstStyle/>
          <a:p>
            <a:endParaRPr lang="en-FI"/>
          </a:p>
        </p:txBody>
      </p:sp>
      <p:grpSp>
        <p:nvGrpSpPr>
          <p:cNvPr id="13" name="Group 12">
            <a:extLst>
              <a:ext uri="{FF2B5EF4-FFF2-40B4-BE49-F238E27FC236}">
                <a16:creationId xmlns:a16="http://schemas.microsoft.com/office/drawing/2014/main" id="{242062F2-FA88-B5C9-6967-05061F7DA8EC}"/>
              </a:ext>
            </a:extLst>
          </p:cNvPr>
          <p:cNvGrpSpPr/>
          <p:nvPr/>
        </p:nvGrpSpPr>
        <p:grpSpPr>
          <a:xfrm>
            <a:off x="11474570" y="6466431"/>
            <a:ext cx="484973" cy="313490"/>
            <a:chOff x="7841686" y="284935"/>
            <a:chExt cx="484973" cy="313490"/>
          </a:xfrm>
        </p:grpSpPr>
        <p:sp>
          <p:nvSpPr>
            <p:cNvPr id="14" name="Rectangle: Rounded Corners 13">
              <a:extLst>
                <a:ext uri="{FF2B5EF4-FFF2-40B4-BE49-F238E27FC236}">
                  <a16:creationId xmlns:a16="http://schemas.microsoft.com/office/drawing/2014/main" id="{2C74DF47-AB6B-AF6F-9A9C-E7F902502C31}"/>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Back with solid fill">
              <a:hlinkClick r:id="rId3" action="ppaction://hlinksldjump"/>
              <a:extLst>
                <a:ext uri="{FF2B5EF4-FFF2-40B4-BE49-F238E27FC236}">
                  <a16:creationId xmlns:a16="http://schemas.microsoft.com/office/drawing/2014/main" id="{97A966DA-0033-F5B6-550A-A34BDCCBA09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49921535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Rounded Corners 48">
            <a:extLst>
              <a:ext uri="{FF2B5EF4-FFF2-40B4-BE49-F238E27FC236}">
                <a16:creationId xmlns:a16="http://schemas.microsoft.com/office/drawing/2014/main" id="{4855DF27-596E-701D-0CB6-A5442BF97828}"/>
              </a:ext>
            </a:extLst>
          </p:cNvPr>
          <p:cNvSpPr/>
          <p:nvPr/>
        </p:nvSpPr>
        <p:spPr>
          <a:xfrm>
            <a:off x="1252961" y="5229200"/>
            <a:ext cx="8676964" cy="1152127"/>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477788" y="299787"/>
            <a:ext cx="8424936" cy="646331"/>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Vähähiilisen rakentamisen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sp>
        <p:nvSpPr>
          <p:cNvPr id="20" name="TextBox 19">
            <a:extLst>
              <a:ext uri="{FF2B5EF4-FFF2-40B4-BE49-F238E27FC236}">
                <a16:creationId xmlns:a16="http://schemas.microsoft.com/office/drawing/2014/main" id="{5E29E797-20A6-4B2C-A011-C07831BF6BCB}"/>
              </a:ext>
            </a:extLst>
          </p:cNvPr>
          <p:cNvSpPr txBox="1"/>
          <p:nvPr/>
        </p:nvSpPr>
        <p:spPr>
          <a:xfrm>
            <a:off x="549796" y="1402204"/>
            <a:ext cx="10083294" cy="3491084"/>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Startup-yritys </a:t>
            </a:r>
            <a:r>
              <a:rPr lang="fi-FI" sz="1200" b="1" dirty="0" err="1">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Angirus</a:t>
            </a: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b="1" dirty="0" err="1">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Wricks</a:t>
            </a: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tiilet &amp; -päällystyslohkot</a:t>
            </a:r>
          </a:p>
          <a:p>
            <a:pPr marR="0" lvl="0" algn="l" defTabSz="914400" rtl="0" eaLnBrk="1" fontAlgn="auto" latinLnBrk="0" hangingPunct="1">
              <a:lnSpc>
                <a:spcPct val="150000"/>
              </a:lnSpc>
              <a:spcBef>
                <a:spcPts val="0"/>
              </a:spcBef>
              <a:spcAft>
                <a:spcPts val="0"/>
              </a:spcAft>
              <a:buClrTx/>
              <a:buSzTx/>
              <a:tabLst/>
              <a:defRPr/>
            </a:pPr>
            <a:r>
              <a:rPr kumimoji="0" lang="fi-FI" sz="105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5"/>
              </a:rPr>
              <a:t>https://ubuntoo.com/s/angirus-1?gh=</a:t>
            </a:r>
            <a:r>
              <a:rPr kumimoji="0" lang="fi-FI" sz="105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endPar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Startup-yritys "</a:t>
            </a:r>
            <a:r>
              <a:rPr lang="fi-FI" sz="1050" i="1" dirty="0" err="1">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Angirus</a:t>
            </a: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avustaa valtionviranomaisia ja organisaatioita globaalisti uusiokäyttämään ei-kierrätettäviä materiaaleja.</a:t>
            </a:r>
          </a:p>
          <a:p>
            <a:pPr marR="0" lvl="0" algn="l" defTabSz="914400" rtl="0" eaLnBrk="1" fontAlgn="auto" latinLnBrk="0" hangingPunct="1">
              <a:lnSpc>
                <a:spcPct val="150000"/>
              </a:lnSpc>
              <a:spcBef>
                <a:spcPts val="0"/>
              </a:spcBef>
              <a:spcAft>
                <a:spcPts val="0"/>
              </a:spcAft>
              <a:buClrTx/>
              <a:buSzTx/>
              <a:tabLst/>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05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Käytännöllisiä ympäristöystävällisiä rakennusmateriaaleja kierrätyskelvottomista jätteistä</a:t>
            </a: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R="0" lvl="0" algn="l" defTabSz="914400" rtl="0" eaLnBrk="1" fontAlgn="auto" latinLnBrk="0" hangingPunct="1">
              <a:lnSpc>
                <a:spcPct val="150000"/>
              </a:lnSpc>
              <a:spcBef>
                <a:spcPts val="0"/>
              </a:spcBef>
              <a:spcAft>
                <a:spcPts val="0"/>
              </a:spcAft>
              <a:buClrTx/>
              <a:buSzTx/>
              <a:tabLst/>
              <a:defRPr/>
            </a:pPr>
            <a:endPar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Rakennusteollisuuden kestävä ja puhdas jätehuoltoratkaisu, jolla teollisuusjäte voidaan kierrättää työmaalla käsin rakennusmateriaaleiksi.</a:t>
            </a:r>
          </a:p>
          <a:p>
            <a:pPr marR="0" lvl="0" algn="l" defTabSz="914400" rtl="0" eaLnBrk="1" fontAlgn="auto" latinLnBrk="0" hangingPunct="1">
              <a:lnSpc>
                <a:spcPct val="150000"/>
              </a:lnSpc>
              <a:spcBef>
                <a:spcPts val="0"/>
              </a:spcBef>
              <a:spcAft>
                <a:spcPts val="0"/>
              </a:spcAft>
              <a:buClrTx/>
              <a:buSzTx/>
              <a:tabLst/>
              <a:defRPr/>
            </a:pPr>
            <a:endPar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Voidaan kierrättää muovit, joita ei tavallisesti pysty kierrättämään.</a:t>
            </a:r>
          </a:p>
          <a:p>
            <a:pPr marR="0" lvl="0" algn="l" defTabSz="914400" rtl="0" eaLnBrk="1" fontAlgn="auto" latinLnBrk="0" hangingPunct="1">
              <a:lnSpc>
                <a:spcPct val="150000"/>
              </a:lnSpc>
              <a:spcBef>
                <a:spcPts val="0"/>
              </a:spcBef>
              <a:spcAft>
                <a:spcPts val="0"/>
              </a:spcAft>
              <a:buClrTx/>
              <a:buSzTx/>
              <a:tabLst/>
              <a:defRPr/>
            </a:pPr>
            <a:endPar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Wricks</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=Kosteudenkestäviä ja kevyitä ts. ihanteellinen vaihtoehto korvaamaan perinteisiä tiiliä (massasta 20 % muovijätettä.  Vahvempia kuin perinteiset eivätkä myöskään</a:t>
            </a: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vaadi liotusta ennen saveamista)</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endPar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Rakennus- ja </a:t>
            </a: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purkulaitos </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Udaipur</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Municipal</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Corporationin (</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Rajasthan</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Intia) hyödyntää tekniikkaa </a:t>
            </a:r>
            <a:r>
              <a:rPr kumimoji="0" lang="fi-FI" sz="105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50 t/vrk volyymilla</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p:txBody>
      </p:sp>
      <p:sp>
        <p:nvSpPr>
          <p:cNvPr id="14" name="TextBox 13">
            <a:extLst>
              <a:ext uri="{FF2B5EF4-FFF2-40B4-BE49-F238E27FC236}">
                <a16:creationId xmlns:a16="http://schemas.microsoft.com/office/drawing/2014/main" id="{AA3464EA-C121-3BE6-F21B-8A56D083C5CF}"/>
              </a:ext>
            </a:extLst>
          </p:cNvPr>
          <p:cNvSpPr txBox="1"/>
          <p:nvPr/>
        </p:nvSpPr>
        <p:spPr>
          <a:xfrm>
            <a:off x="1711265" y="5510645"/>
            <a:ext cx="1053864" cy="790345"/>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Elinvoima</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Hyvinvointi</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Kestävyys</a:t>
            </a:r>
          </a:p>
        </p:txBody>
      </p:sp>
      <p:grpSp>
        <p:nvGrpSpPr>
          <p:cNvPr id="52" name="Group 51">
            <a:extLst>
              <a:ext uri="{FF2B5EF4-FFF2-40B4-BE49-F238E27FC236}">
                <a16:creationId xmlns:a16="http://schemas.microsoft.com/office/drawing/2014/main" id="{9BFD5A12-409C-7711-83F9-0E3AA1AA5C54}"/>
              </a:ext>
            </a:extLst>
          </p:cNvPr>
          <p:cNvGrpSpPr/>
          <p:nvPr/>
        </p:nvGrpSpPr>
        <p:grpSpPr>
          <a:xfrm>
            <a:off x="1500068" y="5589010"/>
            <a:ext cx="256501" cy="659476"/>
            <a:chOff x="796903" y="5490391"/>
            <a:chExt cx="256501" cy="659476"/>
          </a:xfrm>
        </p:grpSpPr>
        <p:grpSp>
          <p:nvGrpSpPr>
            <p:cNvPr id="15" name="Group 14">
              <a:extLst>
                <a:ext uri="{FF2B5EF4-FFF2-40B4-BE49-F238E27FC236}">
                  <a16:creationId xmlns:a16="http://schemas.microsoft.com/office/drawing/2014/main" id="{0ED2C742-C6AE-0D9C-417C-C9F03CBEEA0A}"/>
                </a:ext>
              </a:extLst>
            </p:cNvPr>
            <p:cNvGrpSpPr/>
            <p:nvPr/>
          </p:nvGrpSpPr>
          <p:grpSpPr>
            <a:xfrm>
              <a:off x="798629" y="5949280"/>
              <a:ext cx="254775" cy="200587"/>
              <a:chOff x="1125860" y="3645024"/>
              <a:chExt cx="914400" cy="914400"/>
            </a:xfrm>
          </p:grpSpPr>
          <p:sp>
            <p:nvSpPr>
              <p:cNvPr id="16" name="Oval 15">
                <a:extLst>
                  <a:ext uri="{FF2B5EF4-FFF2-40B4-BE49-F238E27FC236}">
                    <a16:creationId xmlns:a16="http://schemas.microsoft.com/office/drawing/2014/main" id="{5FBCEB99-DCB7-D521-C667-52BAA1D9A616}"/>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dge Follow with solid fill">
                <a:extLst>
                  <a:ext uri="{FF2B5EF4-FFF2-40B4-BE49-F238E27FC236}">
                    <a16:creationId xmlns:a16="http://schemas.microsoft.com/office/drawing/2014/main" id="{129317EF-3D37-4D34-4A0A-D4B00B41036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23" name="Group 22">
              <a:extLst>
                <a:ext uri="{FF2B5EF4-FFF2-40B4-BE49-F238E27FC236}">
                  <a16:creationId xmlns:a16="http://schemas.microsoft.com/office/drawing/2014/main" id="{6B8712B2-A6D5-EC62-78CA-DD8FDDC46A46}"/>
                </a:ext>
              </a:extLst>
            </p:cNvPr>
            <p:cNvGrpSpPr/>
            <p:nvPr/>
          </p:nvGrpSpPr>
          <p:grpSpPr>
            <a:xfrm>
              <a:off x="796903" y="5711295"/>
              <a:ext cx="254775" cy="200587"/>
              <a:chOff x="1125860" y="3645024"/>
              <a:chExt cx="914400" cy="914400"/>
            </a:xfrm>
          </p:grpSpPr>
          <p:sp>
            <p:nvSpPr>
              <p:cNvPr id="24" name="Oval 23">
                <a:extLst>
                  <a:ext uri="{FF2B5EF4-FFF2-40B4-BE49-F238E27FC236}">
                    <a16:creationId xmlns:a16="http://schemas.microsoft.com/office/drawing/2014/main" id="{3AC18BC6-2D00-6A8E-2082-27D75867E6C2}"/>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Badge Follow with solid fill">
                <a:extLst>
                  <a:ext uri="{FF2B5EF4-FFF2-40B4-BE49-F238E27FC236}">
                    <a16:creationId xmlns:a16="http://schemas.microsoft.com/office/drawing/2014/main" id="{D403EADB-8600-E38C-4DD7-99F09B978B3D}"/>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27" name="Group 26">
              <a:extLst>
                <a:ext uri="{FF2B5EF4-FFF2-40B4-BE49-F238E27FC236}">
                  <a16:creationId xmlns:a16="http://schemas.microsoft.com/office/drawing/2014/main" id="{6EAF8A08-7182-DAFA-8239-4ADDA17BB342}"/>
                </a:ext>
              </a:extLst>
            </p:cNvPr>
            <p:cNvGrpSpPr/>
            <p:nvPr/>
          </p:nvGrpSpPr>
          <p:grpSpPr>
            <a:xfrm>
              <a:off x="796903" y="5490391"/>
              <a:ext cx="254775" cy="200587"/>
              <a:chOff x="1125860" y="3645024"/>
              <a:chExt cx="914400" cy="914400"/>
            </a:xfrm>
          </p:grpSpPr>
          <p:sp>
            <p:nvSpPr>
              <p:cNvPr id="28" name="Oval 27">
                <a:extLst>
                  <a:ext uri="{FF2B5EF4-FFF2-40B4-BE49-F238E27FC236}">
                    <a16:creationId xmlns:a16="http://schemas.microsoft.com/office/drawing/2014/main" id="{BBF39A8E-CA74-5A80-C146-7D290732332A}"/>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0" name="Graphic 29" descr="Badge Follow with solid fill">
                <a:extLst>
                  <a:ext uri="{FF2B5EF4-FFF2-40B4-BE49-F238E27FC236}">
                    <a16:creationId xmlns:a16="http://schemas.microsoft.com/office/drawing/2014/main" id="{DB4A7A43-173A-3A1F-5610-D2F2C05612A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sp>
        <p:nvSpPr>
          <p:cNvPr id="35" name="TextBox 34">
            <a:extLst>
              <a:ext uri="{FF2B5EF4-FFF2-40B4-BE49-F238E27FC236}">
                <a16:creationId xmlns:a16="http://schemas.microsoft.com/office/drawing/2014/main" id="{922D036C-DF58-065A-6561-459464CA6982}"/>
              </a:ext>
            </a:extLst>
          </p:cNvPr>
          <p:cNvSpPr txBox="1"/>
          <p:nvPr/>
        </p:nvSpPr>
        <p:spPr>
          <a:xfrm>
            <a:off x="1643181" y="5177045"/>
            <a:ext cx="2808312" cy="335989"/>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sng"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Mahdollisesti muodostuvat hyödyt</a:t>
            </a:r>
            <a:r>
              <a:rPr kumimoji="0" lang="fi-FI" sz="1200" b="0" i="0" u="sng"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p:txBody>
      </p:sp>
      <p:sp>
        <p:nvSpPr>
          <p:cNvPr id="37" name="TextBox 36">
            <a:extLst>
              <a:ext uri="{FF2B5EF4-FFF2-40B4-BE49-F238E27FC236}">
                <a16:creationId xmlns:a16="http://schemas.microsoft.com/office/drawing/2014/main" id="{A406CE70-E54A-A20B-BF87-D35702E7D2A6}"/>
              </a:ext>
            </a:extLst>
          </p:cNvPr>
          <p:cNvSpPr txBox="1"/>
          <p:nvPr/>
        </p:nvSpPr>
        <p:spPr>
          <a:xfrm>
            <a:off x="2847212" y="5510645"/>
            <a:ext cx="1053864" cy="790345"/>
          </a:xfrm>
          <a:prstGeom prst="rect">
            <a:avLst/>
          </a:prstGeom>
          <a:noFill/>
        </p:spPr>
        <p:txBody>
          <a:bodyPr wrap="square">
            <a:spAutoFit/>
          </a:bodyPr>
          <a:lstStyle/>
          <a:p>
            <a:pPr>
              <a:lnSpc>
                <a:spcPct val="150000"/>
              </a:lnSpc>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Jätehuoltoon</a:t>
            </a:r>
          </a:p>
          <a:p>
            <a:pPr>
              <a:lnSpc>
                <a:spcPct val="150000"/>
              </a:lnSpc>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Päästöt</a:t>
            </a:r>
          </a:p>
          <a:p>
            <a:pPr>
              <a:lnSpc>
                <a:spcPct val="150000"/>
              </a:lnSpc>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iertotalous</a:t>
            </a:r>
            <a:endPar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nvGrpSpPr>
          <p:cNvPr id="51" name="Group 50">
            <a:extLst>
              <a:ext uri="{FF2B5EF4-FFF2-40B4-BE49-F238E27FC236}">
                <a16:creationId xmlns:a16="http://schemas.microsoft.com/office/drawing/2014/main" id="{15B15ED6-8E65-AEAA-59A4-2E57D2759BAB}"/>
              </a:ext>
            </a:extLst>
          </p:cNvPr>
          <p:cNvGrpSpPr/>
          <p:nvPr/>
        </p:nvGrpSpPr>
        <p:grpSpPr>
          <a:xfrm>
            <a:off x="2636015" y="5584151"/>
            <a:ext cx="256501" cy="659476"/>
            <a:chOff x="1932850" y="5485532"/>
            <a:chExt cx="256501" cy="659476"/>
          </a:xfrm>
        </p:grpSpPr>
        <p:grpSp>
          <p:nvGrpSpPr>
            <p:cNvPr id="38" name="Group 37">
              <a:extLst>
                <a:ext uri="{FF2B5EF4-FFF2-40B4-BE49-F238E27FC236}">
                  <a16:creationId xmlns:a16="http://schemas.microsoft.com/office/drawing/2014/main" id="{FADAD043-E82B-0476-013E-BF6E27B6A7D1}"/>
                </a:ext>
              </a:extLst>
            </p:cNvPr>
            <p:cNvGrpSpPr/>
            <p:nvPr/>
          </p:nvGrpSpPr>
          <p:grpSpPr>
            <a:xfrm>
              <a:off x="1934576" y="5944421"/>
              <a:ext cx="254775" cy="200587"/>
              <a:chOff x="1125860" y="3645024"/>
              <a:chExt cx="914400" cy="914400"/>
            </a:xfrm>
          </p:grpSpPr>
          <p:sp>
            <p:nvSpPr>
              <p:cNvPr id="39" name="Oval 38">
                <a:extLst>
                  <a:ext uri="{FF2B5EF4-FFF2-40B4-BE49-F238E27FC236}">
                    <a16:creationId xmlns:a16="http://schemas.microsoft.com/office/drawing/2014/main" id="{4B4B47C9-280A-09B9-A5F4-A1C99FF51645}"/>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0" name="Graphic 39" descr="Badge Follow with solid fill">
                <a:extLst>
                  <a:ext uri="{FF2B5EF4-FFF2-40B4-BE49-F238E27FC236}">
                    <a16:creationId xmlns:a16="http://schemas.microsoft.com/office/drawing/2014/main" id="{FEBE1323-83C2-3160-3DEF-F80E51405CB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41" name="Group 40">
              <a:extLst>
                <a:ext uri="{FF2B5EF4-FFF2-40B4-BE49-F238E27FC236}">
                  <a16:creationId xmlns:a16="http://schemas.microsoft.com/office/drawing/2014/main" id="{1FB33B30-8919-4078-B3F6-A8D938938E1D}"/>
                </a:ext>
              </a:extLst>
            </p:cNvPr>
            <p:cNvGrpSpPr/>
            <p:nvPr/>
          </p:nvGrpSpPr>
          <p:grpSpPr>
            <a:xfrm>
              <a:off x="1932850" y="5706436"/>
              <a:ext cx="254775" cy="200587"/>
              <a:chOff x="1125860" y="3645024"/>
              <a:chExt cx="914400" cy="914400"/>
            </a:xfrm>
          </p:grpSpPr>
          <p:sp>
            <p:nvSpPr>
              <p:cNvPr id="42" name="Oval 41">
                <a:extLst>
                  <a:ext uri="{FF2B5EF4-FFF2-40B4-BE49-F238E27FC236}">
                    <a16:creationId xmlns:a16="http://schemas.microsoft.com/office/drawing/2014/main" id="{5AABC767-FCA6-24AB-6F41-BBDE788A5946}"/>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3" name="Graphic 42" descr="Badge Follow with solid fill">
                <a:extLst>
                  <a:ext uri="{FF2B5EF4-FFF2-40B4-BE49-F238E27FC236}">
                    <a16:creationId xmlns:a16="http://schemas.microsoft.com/office/drawing/2014/main" id="{1955D097-825E-3F07-BBD5-AA13837A0A5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44" name="Group 43">
              <a:extLst>
                <a:ext uri="{FF2B5EF4-FFF2-40B4-BE49-F238E27FC236}">
                  <a16:creationId xmlns:a16="http://schemas.microsoft.com/office/drawing/2014/main" id="{9D41F71A-A78D-5C7C-4007-679FA10A74BB}"/>
                </a:ext>
              </a:extLst>
            </p:cNvPr>
            <p:cNvGrpSpPr/>
            <p:nvPr/>
          </p:nvGrpSpPr>
          <p:grpSpPr>
            <a:xfrm>
              <a:off x="1932850" y="5485532"/>
              <a:ext cx="254775" cy="200587"/>
              <a:chOff x="1125860" y="3645024"/>
              <a:chExt cx="914400" cy="914400"/>
            </a:xfrm>
          </p:grpSpPr>
          <p:sp>
            <p:nvSpPr>
              <p:cNvPr id="45" name="Oval 44">
                <a:extLst>
                  <a:ext uri="{FF2B5EF4-FFF2-40B4-BE49-F238E27FC236}">
                    <a16:creationId xmlns:a16="http://schemas.microsoft.com/office/drawing/2014/main" id="{54234398-D920-F589-7350-7D7C465A37BA}"/>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6" name="Graphic 45" descr="Badge Follow with solid fill">
                <a:extLst>
                  <a:ext uri="{FF2B5EF4-FFF2-40B4-BE49-F238E27FC236}">
                    <a16:creationId xmlns:a16="http://schemas.microsoft.com/office/drawing/2014/main" id="{7B78E911-66C3-D598-A5A9-94217BC93D0D}"/>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sp>
        <p:nvSpPr>
          <p:cNvPr id="48" name="TextBox 47">
            <a:extLst>
              <a:ext uri="{FF2B5EF4-FFF2-40B4-BE49-F238E27FC236}">
                <a16:creationId xmlns:a16="http://schemas.microsoft.com/office/drawing/2014/main" id="{3043465A-01B8-0418-A095-26AC0A30376F}"/>
              </a:ext>
            </a:extLst>
          </p:cNvPr>
          <p:cNvSpPr txBox="1"/>
          <p:nvPr/>
        </p:nvSpPr>
        <p:spPr>
          <a:xfrm>
            <a:off x="4050862" y="5584151"/>
            <a:ext cx="2520280" cy="790345"/>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Materiaalitehokkuus</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ätteettömyys</a:t>
            </a:r>
            <a:endPar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ähähiilinen</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ja kestävä rakentaminen</a:t>
            </a:r>
          </a:p>
        </p:txBody>
      </p:sp>
      <p:sp>
        <p:nvSpPr>
          <p:cNvPr id="50" name="TextBox 49">
            <a:extLst>
              <a:ext uri="{FF2B5EF4-FFF2-40B4-BE49-F238E27FC236}">
                <a16:creationId xmlns:a16="http://schemas.microsoft.com/office/drawing/2014/main" id="{49EE7022-B73F-B8E5-E11B-9AE067779F5A}"/>
              </a:ext>
            </a:extLst>
          </p:cNvPr>
          <p:cNvSpPr txBox="1"/>
          <p:nvPr/>
        </p:nvSpPr>
        <p:spPr>
          <a:xfrm>
            <a:off x="6720928" y="5601940"/>
            <a:ext cx="3024336" cy="547137"/>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nnovatiivisia</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vaihtoehtoja tukeva ratkaisu</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t>
            </a:r>
            <a:r>
              <a:rPr kumimoji="0" lang="fi-FI" sz="105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ähentyneet</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kulut </a:t>
            </a:r>
            <a:endParaRPr kumimoji="0" lang="en-FI" sz="1800" b="0" i="0" u="none" strike="noStrike" kern="1200" cap="none" spc="0" normalizeH="0" baseline="0" noProof="0" dirty="0">
              <a:ln>
                <a:noFill/>
              </a:ln>
              <a:solidFill>
                <a:srgbClr val="164B4F"/>
              </a:solidFill>
              <a:effectLst/>
              <a:uLnTx/>
              <a:uFillTx/>
              <a:latin typeface="Euphemia"/>
              <a:ea typeface="+mn-ea"/>
              <a:cs typeface="+mn-cs"/>
            </a:endParaRPr>
          </a:p>
        </p:txBody>
      </p:sp>
      <p:grpSp>
        <p:nvGrpSpPr>
          <p:cNvPr id="53" name="Group 52">
            <a:extLst>
              <a:ext uri="{FF2B5EF4-FFF2-40B4-BE49-F238E27FC236}">
                <a16:creationId xmlns:a16="http://schemas.microsoft.com/office/drawing/2014/main" id="{559E57E8-5340-7F5C-F297-6AE25C8ADB04}"/>
              </a:ext>
            </a:extLst>
          </p:cNvPr>
          <p:cNvGrpSpPr/>
          <p:nvPr/>
        </p:nvGrpSpPr>
        <p:grpSpPr>
          <a:xfrm>
            <a:off x="3815540" y="5635658"/>
            <a:ext cx="256501" cy="659476"/>
            <a:chOff x="1932850" y="5485532"/>
            <a:chExt cx="256501" cy="659476"/>
          </a:xfrm>
        </p:grpSpPr>
        <p:grpSp>
          <p:nvGrpSpPr>
            <p:cNvPr id="54" name="Group 53">
              <a:extLst>
                <a:ext uri="{FF2B5EF4-FFF2-40B4-BE49-F238E27FC236}">
                  <a16:creationId xmlns:a16="http://schemas.microsoft.com/office/drawing/2014/main" id="{21484416-1CCE-4348-DAC5-A9173ADDCFC0}"/>
                </a:ext>
              </a:extLst>
            </p:cNvPr>
            <p:cNvGrpSpPr/>
            <p:nvPr/>
          </p:nvGrpSpPr>
          <p:grpSpPr>
            <a:xfrm>
              <a:off x="1934576" y="5944421"/>
              <a:ext cx="254775" cy="200587"/>
              <a:chOff x="1125860" y="3645024"/>
              <a:chExt cx="914400" cy="914400"/>
            </a:xfrm>
          </p:grpSpPr>
          <p:sp>
            <p:nvSpPr>
              <p:cNvPr id="61" name="Oval 60">
                <a:extLst>
                  <a:ext uri="{FF2B5EF4-FFF2-40B4-BE49-F238E27FC236}">
                    <a16:creationId xmlns:a16="http://schemas.microsoft.com/office/drawing/2014/main" id="{91D70A0B-E179-EE4A-D9A8-9F4321BE0693}"/>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2" name="Graphic 61" descr="Badge Follow with solid fill">
                <a:extLst>
                  <a:ext uri="{FF2B5EF4-FFF2-40B4-BE49-F238E27FC236}">
                    <a16:creationId xmlns:a16="http://schemas.microsoft.com/office/drawing/2014/main" id="{5951BE6C-4DC6-112F-D477-66396770F9B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55" name="Group 54">
              <a:extLst>
                <a:ext uri="{FF2B5EF4-FFF2-40B4-BE49-F238E27FC236}">
                  <a16:creationId xmlns:a16="http://schemas.microsoft.com/office/drawing/2014/main" id="{F7DD8752-908A-C63F-A636-A51CAA9710D1}"/>
                </a:ext>
              </a:extLst>
            </p:cNvPr>
            <p:cNvGrpSpPr/>
            <p:nvPr/>
          </p:nvGrpSpPr>
          <p:grpSpPr>
            <a:xfrm>
              <a:off x="1932850" y="5706436"/>
              <a:ext cx="254775" cy="200587"/>
              <a:chOff x="1125860" y="3645024"/>
              <a:chExt cx="914400" cy="914400"/>
            </a:xfrm>
          </p:grpSpPr>
          <p:sp>
            <p:nvSpPr>
              <p:cNvPr id="59" name="Oval 58">
                <a:extLst>
                  <a:ext uri="{FF2B5EF4-FFF2-40B4-BE49-F238E27FC236}">
                    <a16:creationId xmlns:a16="http://schemas.microsoft.com/office/drawing/2014/main" id="{F1D4D09A-BA2A-911A-D200-343BFB3FF551}"/>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0" name="Graphic 59" descr="Badge Follow with solid fill">
                <a:extLst>
                  <a:ext uri="{FF2B5EF4-FFF2-40B4-BE49-F238E27FC236}">
                    <a16:creationId xmlns:a16="http://schemas.microsoft.com/office/drawing/2014/main" id="{06B4D783-64B8-7FDB-D1A0-B47D26A25AF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56" name="Group 55">
              <a:extLst>
                <a:ext uri="{FF2B5EF4-FFF2-40B4-BE49-F238E27FC236}">
                  <a16:creationId xmlns:a16="http://schemas.microsoft.com/office/drawing/2014/main" id="{390EC5EA-4734-E8A3-58A8-72011452F3A8}"/>
                </a:ext>
              </a:extLst>
            </p:cNvPr>
            <p:cNvGrpSpPr/>
            <p:nvPr/>
          </p:nvGrpSpPr>
          <p:grpSpPr>
            <a:xfrm>
              <a:off x="1932850" y="5485532"/>
              <a:ext cx="254775" cy="200587"/>
              <a:chOff x="1125860" y="3645024"/>
              <a:chExt cx="914400" cy="914400"/>
            </a:xfrm>
          </p:grpSpPr>
          <p:sp>
            <p:nvSpPr>
              <p:cNvPr id="57" name="Oval 56">
                <a:extLst>
                  <a:ext uri="{FF2B5EF4-FFF2-40B4-BE49-F238E27FC236}">
                    <a16:creationId xmlns:a16="http://schemas.microsoft.com/office/drawing/2014/main" id="{CBCFDC61-58FD-09D3-5C83-387E7E8C2660}"/>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58" name="Graphic 57" descr="Badge Follow with solid fill">
                <a:extLst>
                  <a:ext uri="{FF2B5EF4-FFF2-40B4-BE49-F238E27FC236}">
                    <a16:creationId xmlns:a16="http://schemas.microsoft.com/office/drawing/2014/main" id="{D3882020-15A5-2EFD-875C-2B9165BEBE0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grpSp>
        <p:nvGrpSpPr>
          <p:cNvPr id="63" name="Group 62">
            <a:extLst>
              <a:ext uri="{FF2B5EF4-FFF2-40B4-BE49-F238E27FC236}">
                <a16:creationId xmlns:a16="http://schemas.microsoft.com/office/drawing/2014/main" id="{8C501C5C-54C3-31D3-B8A5-7C7A972FAB9C}"/>
              </a:ext>
            </a:extLst>
          </p:cNvPr>
          <p:cNvGrpSpPr/>
          <p:nvPr/>
        </p:nvGrpSpPr>
        <p:grpSpPr>
          <a:xfrm>
            <a:off x="6541076" y="5683046"/>
            <a:ext cx="254775" cy="421491"/>
            <a:chOff x="1932850" y="5485532"/>
            <a:chExt cx="254775" cy="421491"/>
          </a:xfrm>
        </p:grpSpPr>
        <p:grpSp>
          <p:nvGrpSpPr>
            <p:cNvPr id="65" name="Group 64">
              <a:extLst>
                <a:ext uri="{FF2B5EF4-FFF2-40B4-BE49-F238E27FC236}">
                  <a16:creationId xmlns:a16="http://schemas.microsoft.com/office/drawing/2014/main" id="{D2D7ADD3-8F46-4457-3E6B-90FAC19F918C}"/>
                </a:ext>
              </a:extLst>
            </p:cNvPr>
            <p:cNvGrpSpPr/>
            <p:nvPr/>
          </p:nvGrpSpPr>
          <p:grpSpPr>
            <a:xfrm>
              <a:off x="1932850" y="5706436"/>
              <a:ext cx="254775" cy="200587"/>
              <a:chOff x="1125860" y="3645024"/>
              <a:chExt cx="914400" cy="914400"/>
            </a:xfrm>
          </p:grpSpPr>
          <p:sp>
            <p:nvSpPr>
              <p:cNvPr id="69" name="Oval 68">
                <a:extLst>
                  <a:ext uri="{FF2B5EF4-FFF2-40B4-BE49-F238E27FC236}">
                    <a16:creationId xmlns:a16="http://schemas.microsoft.com/office/drawing/2014/main" id="{9A1DD83F-3D39-DE6F-E5EF-FAB31700C2AF}"/>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0" name="Graphic 69" descr="Badge Follow with solid fill">
                <a:extLst>
                  <a:ext uri="{FF2B5EF4-FFF2-40B4-BE49-F238E27FC236}">
                    <a16:creationId xmlns:a16="http://schemas.microsoft.com/office/drawing/2014/main" id="{2A56036E-54EF-7DFB-8622-85DD185FA7B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nvGrpSpPr>
            <p:cNvPr id="66" name="Group 65">
              <a:extLst>
                <a:ext uri="{FF2B5EF4-FFF2-40B4-BE49-F238E27FC236}">
                  <a16:creationId xmlns:a16="http://schemas.microsoft.com/office/drawing/2014/main" id="{2C61946E-6241-D8CD-456A-8FA8FBD4ECD7}"/>
                </a:ext>
              </a:extLst>
            </p:cNvPr>
            <p:cNvGrpSpPr/>
            <p:nvPr/>
          </p:nvGrpSpPr>
          <p:grpSpPr>
            <a:xfrm>
              <a:off x="1932850" y="5485532"/>
              <a:ext cx="254775" cy="200587"/>
              <a:chOff x="1125860" y="3645024"/>
              <a:chExt cx="914400" cy="914400"/>
            </a:xfrm>
          </p:grpSpPr>
          <p:sp>
            <p:nvSpPr>
              <p:cNvPr id="67" name="Oval 66">
                <a:extLst>
                  <a:ext uri="{FF2B5EF4-FFF2-40B4-BE49-F238E27FC236}">
                    <a16:creationId xmlns:a16="http://schemas.microsoft.com/office/drawing/2014/main" id="{051E21EE-DEB6-AA54-7F7F-5DA6D260F44D}"/>
                  </a:ext>
                </a:extLst>
              </p:cNvPr>
              <p:cNvSpPr/>
              <p:nvPr/>
            </p:nvSpPr>
            <p:spPr>
              <a:xfrm>
                <a:off x="1269876" y="3861048"/>
                <a:ext cx="613979" cy="5149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8" name="Graphic 67" descr="Badge Follow with solid fill">
                <a:extLst>
                  <a:ext uri="{FF2B5EF4-FFF2-40B4-BE49-F238E27FC236}">
                    <a16:creationId xmlns:a16="http://schemas.microsoft.com/office/drawing/2014/main" id="{45D95DA8-C08A-64D2-1971-A7BF3AA8D98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25860" y="3645024"/>
                <a:ext cx="914400" cy="914400"/>
              </a:xfrm>
              <a:prstGeom prst="rect">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pic>
        </p:grpSp>
      </p:grpSp>
      <p:grpSp>
        <p:nvGrpSpPr>
          <p:cNvPr id="64" name="Group 63">
            <a:extLst>
              <a:ext uri="{FF2B5EF4-FFF2-40B4-BE49-F238E27FC236}">
                <a16:creationId xmlns:a16="http://schemas.microsoft.com/office/drawing/2014/main" id="{AE9FE36A-A837-9594-AF71-CF983D5F5AB8}"/>
              </a:ext>
            </a:extLst>
          </p:cNvPr>
          <p:cNvGrpSpPr/>
          <p:nvPr/>
        </p:nvGrpSpPr>
        <p:grpSpPr>
          <a:xfrm>
            <a:off x="11474570" y="6466431"/>
            <a:ext cx="484973" cy="313490"/>
            <a:chOff x="7841686" y="284935"/>
            <a:chExt cx="484973" cy="313490"/>
          </a:xfrm>
        </p:grpSpPr>
        <p:sp>
          <p:nvSpPr>
            <p:cNvPr id="71" name="Rectangle: Rounded Corners 70">
              <a:extLst>
                <a:ext uri="{FF2B5EF4-FFF2-40B4-BE49-F238E27FC236}">
                  <a16:creationId xmlns:a16="http://schemas.microsoft.com/office/drawing/2014/main" id="{226F3FF9-39C7-7431-3F92-C6AE40DA119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2" name="Graphic 71" descr="Back with solid fill">
              <a:hlinkClick r:id="rId8" action="ppaction://hlinksldjump"/>
              <a:extLst>
                <a:ext uri="{FF2B5EF4-FFF2-40B4-BE49-F238E27FC236}">
                  <a16:creationId xmlns:a16="http://schemas.microsoft.com/office/drawing/2014/main" id="{3D8728E3-4353-C780-C011-4722CF318BB4}"/>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31756353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621804" y="230969"/>
            <a:ext cx="8424936" cy="646331"/>
          </a:xfrm>
          <a:prstGeom prst="rect">
            <a:avLst/>
          </a:prstGeom>
          <a:noFill/>
        </p:spPr>
        <p:txBody>
          <a:bodyPr wrap="square">
            <a:spAutoFit/>
          </a:bodyPr>
          <a:lstStyle/>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Vähähiilisen rakentamisen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grpSp>
        <p:nvGrpSpPr>
          <p:cNvPr id="9" name="Group 8">
            <a:extLst>
              <a:ext uri="{FF2B5EF4-FFF2-40B4-BE49-F238E27FC236}">
                <a16:creationId xmlns:a16="http://schemas.microsoft.com/office/drawing/2014/main" id="{7BAD5198-889E-F0BD-6555-2A4BC82B65B1}"/>
              </a:ext>
            </a:extLst>
          </p:cNvPr>
          <p:cNvGrpSpPr/>
          <p:nvPr/>
        </p:nvGrpSpPr>
        <p:grpSpPr>
          <a:xfrm>
            <a:off x="693812" y="1124744"/>
            <a:ext cx="11305256" cy="3568584"/>
            <a:chOff x="333772" y="1151387"/>
            <a:chExt cx="11305256" cy="3568584"/>
          </a:xfrm>
        </p:grpSpPr>
        <p:sp>
          <p:nvSpPr>
            <p:cNvPr id="18" name="TextBox 17">
              <a:extLst>
                <a:ext uri="{FF2B5EF4-FFF2-40B4-BE49-F238E27FC236}">
                  <a16:creationId xmlns:a16="http://schemas.microsoft.com/office/drawing/2014/main" id="{75D2F74C-4AC1-B50B-5636-D1F45977A180}"/>
                </a:ext>
              </a:extLst>
            </p:cNvPr>
            <p:cNvSpPr txBox="1"/>
            <p:nvPr/>
          </p:nvSpPr>
          <p:spPr>
            <a:xfrm>
              <a:off x="333772" y="1952034"/>
              <a:ext cx="7200800" cy="2767937"/>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Skanskan tavoitteet: </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hiilineutraalius v. 2045 mennessä &amp; omaperusteiset hankepäästöt -50 % ja oman toiminnan suorat päästöt -70 % v.2030 mennessä.</a:t>
              </a:r>
            </a:p>
            <a:p>
              <a:pPr marR="0" lvl="0" algn="l" defTabSz="914400" rtl="0" eaLnBrk="1" fontAlgn="auto" latinLnBrk="0" hangingPunct="1">
                <a:lnSpc>
                  <a:spcPct val="150000"/>
                </a:lnSpc>
                <a:spcBef>
                  <a:spcPts val="0"/>
                </a:spcBef>
                <a:spcAft>
                  <a:spcPts val="0"/>
                </a:spcAft>
                <a:buClrTx/>
                <a:buSzTx/>
                <a:tabLst/>
                <a:defRPr/>
              </a:pPr>
              <a:endPar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Hankesuunnitelma</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lyö ”</a:t>
              </a:r>
              <a:r>
                <a:rPr kumimoji="0" lang="fi-FI" sz="9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lukkoon</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suuren osan rakennusten hiilijalanjäljestä eli huomioinnin merkitys on todella suuri suunnittelusta alkaen.</a:t>
              </a:r>
            </a:p>
            <a:p>
              <a:pPr marR="0" lvl="0" algn="l" defTabSz="914400" rtl="0" eaLnBrk="1" fontAlgn="auto" latinLnBrk="0" hangingPunct="1">
                <a:lnSpc>
                  <a:spcPct val="150000"/>
                </a:lnSpc>
                <a:spcBef>
                  <a:spcPts val="0"/>
                </a:spcBef>
                <a:spcAft>
                  <a:spcPts val="0"/>
                </a:spcAft>
                <a:buClrTx/>
                <a:buSzTx/>
                <a:tabLst/>
                <a:defRPr/>
              </a:pPr>
              <a:endPar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Ohjauskeinot: </a:t>
              </a:r>
              <a:r>
                <a:rPr kumimoji="0" lang="fi-FI" sz="90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Alueen asemakaavat.</a:t>
              </a:r>
            </a:p>
            <a:p>
              <a:pPr marR="0" lvl="0" algn="l" defTabSz="914400" rtl="0" eaLnBrk="1" fontAlgn="auto" latinLnBrk="0" hangingPunct="1">
                <a:lnSpc>
                  <a:spcPct val="150000"/>
                </a:lnSpc>
                <a:spcBef>
                  <a:spcPts val="0"/>
                </a:spcBef>
                <a:spcAft>
                  <a:spcPts val="0"/>
                </a:spcAft>
                <a:buClrTx/>
                <a:buSzTx/>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Vähähiilisyystavoitteet ja rakenneratkaisujen toiminnalliset ominaisuudet (esim. lämmöneristävyys, kantavuus ja paloluokka).</a:t>
              </a:r>
            </a:p>
            <a:p>
              <a:pPr marR="0" lvl="0" algn="l" defTabSz="914400" rtl="0" eaLnBrk="1" fontAlgn="auto" latinLnBrk="0" hangingPunct="1">
                <a:lnSpc>
                  <a:spcPct val="150000"/>
                </a:lnSpc>
                <a:spcBef>
                  <a:spcPts val="0"/>
                </a:spcBef>
                <a:spcAft>
                  <a:spcPts val="0"/>
                </a:spcAft>
                <a:buClrTx/>
                <a:buSzTx/>
                <a:tabLst/>
                <a:defRPr/>
              </a:pPr>
              <a:endPar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Monitavoiteoptimointi rakennesuunnittelun tietomallilla</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Voidaan aikaan saada satoja vaihtoehtoja.</a:t>
              </a:r>
            </a:p>
            <a:p>
              <a:pPr marR="0" lvl="0" algn="l" defTabSz="914400" rtl="0" eaLnBrk="1" fontAlgn="auto" latinLnBrk="0" hangingPunct="1">
                <a:lnSpc>
                  <a:spcPct val="150000"/>
                </a:lnSpc>
                <a:spcBef>
                  <a:spcPts val="0"/>
                </a:spcBef>
                <a:spcAft>
                  <a:spcPts val="0"/>
                </a:spcAft>
                <a:buClrTx/>
                <a:buSzTx/>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Erot materiaalien hiilijalanjäljessä vaihtoehtojen välillä voivat olla, jopa </a:t>
              </a: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93% </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(case).</a:t>
              </a:r>
            </a:p>
            <a:p>
              <a:pPr marR="0" lvl="0" algn="l" defTabSz="914400" rtl="0" eaLnBrk="1" fontAlgn="auto" latinLnBrk="0" hangingPunct="1">
                <a:lnSpc>
                  <a:spcPct val="150000"/>
                </a:lnSpc>
                <a:spcBef>
                  <a:spcPts val="0"/>
                </a:spcBef>
                <a:spcAft>
                  <a:spcPts val="0"/>
                </a:spcAft>
                <a:buClrTx/>
                <a:buSzTx/>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Erot kustannuksissa vaihtoehtojen välillä voivat olla </a:t>
              </a: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43%</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(case).</a:t>
              </a:r>
            </a:p>
            <a:p>
              <a:pPr marR="0" lvl="0" algn="l" defTabSz="914400" rtl="0" eaLnBrk="1" fontAlgn="auto" latinLnBrk="0" hangingPunct="1">
                <a:lnSpc>
                  <a:spcPct val="150000"/>
                </a:lnSpc>
                <a:spcBef>
                  <a:spcPts val="0"/>
                </a:spcBef>
                <a:spcAft>
                  <a:spcPts val="0"/>
                </a:spcAft>
                <a:buClrTx/>
                <a:buSzTx/>
                <a:tabLst/>
                <a:defRPr/>
              </a:pPr>
              <a:r>
                <a:rPr lang="fi-FI" sz="9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a:t>
              </a:r>
              <a:r>
                <a:rPr kumimoji="0" lang="fi-FI" sz="9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ähähiiliset</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rakennetyypit + vähäpäästöiset-/kevyet rakennusmateriaalit = </a:t>
              </a: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paras lopputulos</a:t>
              </a:r>
            </a:p>
          </p:txBody>
        </p:sp>
        <p:sp>
          <p:nvSpPr>
            <p:cNvPr id="27" name="TextBox 26">
              <a:extLst>
                <a:ext uri="{FF2B5EF4-FFF2-40B4-BE49-F238E27FC236}">
                  <a16:creationId xmlns:a16="http://schemas.microsoft.com/office/drawing/2014/main" id="{4B38751A-C08E-8521-969D-10D4BDD0BB95}"/>
                </a:ext>
              </a:extLst>
            </p:cNvPr>
            <p:cNvSpPr txBox="1"/>
            <p:nvPr/>
          </p:nvSpPr>
          <p:spPr>
            <a:xfrm>
              <a:off x="333772" y="1151387"/>
              <a:ext cx="11305256" cy="799523"/>
            </a:xfrm>
            <a:prstGeom prst="round2SameRect">
              <a:avLst>
                <a:gd name="adj1" fmla="val 16667"/>
                <a:gd name="adj2" fmla="val 0"/>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b="1" i="0" u="sng" strike="noStrike" kern="1200" cap="none" spc="0" normalizeH="0" baseline="0" noProof="0" dirty="0">
                  <a:ln>
                    <a:noFill/>
                  </a:ln>
                  <a:solidFill>
                    <a:srgbClr val="000000"/>
                  </a:solidFill>
                  <a:effectLst/>
                  <a:uLnTx/>
                  <a:uFillTx/>
                  <a:latin typeface="Rockwell" panose="02060603020205020403" pitchFamily="18" charset="0"/>
                  <a:ea typeface="+mn-ea"/>
                  <a:cs typeface="+mn-cs"/>
                </a:rPr>
                <a:t>Skanskan ja </a:t>
              </a:r>
              <a:r>
                <a:rPr kumimoji="0" lang="fi-FI" sz="1400" b="1" i="0" u="sng" strike="noStrike" kern="1200" cap="none" spc="0" normalizeH="0" baseline="0" noProof="0" dirty="0" err="1">
                  <a:ln>
                    <a:noFill/>
                  </a:ln>
                  <a:solidFill>
                    <a:srgbClr val="000000"/>
                  </a:solidFill>
                  <a:effectLst/>
                  <a:uLnTx/>
                  <a:uFillTx/>
                  <a:latin typeface="Rockwell" panose="02060603020205020403" pitchFamily="18" charset="0"/>
                  <a:ea typeface="+mn-ea"/>
                  <a:cs typeface="+mn-cs"/>
                </a:rPr>
                <a:t>Sitowisen</a:t>
              </a:r>
              <a:r>
                <a:rPr kumimoji="0" lang="fi-FI" sz="1400" b="1" i="0" u="sng" strike="noStrike" kern="1200" cap="none" spc="0" normalizeH="0" baseline="0" noProof="0" dirty="0">
                  <a:ln>
                    <a:noFill/>
                  </a:ln>
                  <a:solidFill>
                    <a:srgbClr val="000000"/>
                  </a:solidFill>
                  <a:effectLst/>
                  <a:uLnTx/>
                  <a:uFillTx/>
                  <a:latin typeface="Rockwell" panose="02060603020205020403" pitchFamily="18" charset="0"/>
                  <a:ea typeface="+mn-ea"/>
                  <a:cs typeface="+mn-cs"/>
                </a:rPr>
                <a:t> pilotti: Optimoidut rakennusmateriaalien hiilijalanjäljet ja investointikulut</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8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5"/>
                </a:rPr>
                <a:t>https://www.sitowise.com/fi/asiakastarinat/vahahiiliseen-rakentamiseen-loytyy-jo-useita-kustannustehokkaita-vaihtoehtoja?utm_source=newsletter&amp;utm_medium=email</a:t>
              </a:r>
              <a:r>
                <a:rPr kumimoji="0" lang="fi-FI" sz="8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8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28" name="TextBox 27">
              <a:extLst>
                <a:ext uri="{FF2B5EF4-FFF2-40B4-BE49-F238E27FC236}">
                  <a16:creationId xmlns:a16="http://schemas.microsoft.com/office/drawing/2014/main" id="{EBC972B1-2A2E-6A74-130C-366BF57915D6}"/>
                </a:ext>
              </a:extLst>
            </p:cNvPr>
            <p:cNvSpPr txBox="1"/>
            <p:nvPr/>
          </p:nvSpPr>
          <p:spPr>
            <a:xfrm>
              <a:off x="7534572" y="1951408"/>
              <a:ext cx="4104456" cy="2768065"/>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Case data (kerrostalo): </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Rakennusmateriaalien hiilijalanjäljen suurin tekijä on tutkitusti kantavat runkorakenteet (esim. ulkoseinät ja välipohjat).</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Kertautuvat monta kertaa .</a:t>
              </a:r>
              <a:endParaRPr lang="fi-FI" sz="9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Väliseinät sekä ala- ja yläpohjat eivät olleet niinkään merkittäviä.</a:t>
              </a:r>
            </a:p>
            <a:p>
              <a:pPr marR="0" lvl="0" algn="l" defTabSz="914400" rtl="0" eaLnBrk="1" fontAlgn="auto" latinLnBrk="0" hangingPunct="1">
                <a:lnSpc>
                  <a:spcPct val="150000"/>
                </a:lnSpc>
                <a:spcBef>
                  <a:spcPts val="0"/>
                </a:spcBef>
                <a:spcAft>
                  <a:spcPts val="0"/>
                </a:spcAft>
                <a:buClrTx/>
                <a:buSzTx/>
                <a:tabLst/>
                <a:defRPr/>
              </a:pPr>
              <a:endPar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Hankesuunnittelu interaktiivisin työkaluin</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Mahdollistavat raja-arvo vertailut vaihtoehtojen välillä.</a:t>
              </a:r>
            </a:p>
            <a:p>
              <a:pPr marR="0" lvl="0" algn="l" defTabSz="914400" rtl="0" eaLnBrk="1" fontAlgn="auto" latinLnBrk="0" hangingPunct="1">
                <a:lnSpc>
                  <a:spcPct val="150000"/>
                </a:lnSpc>
                <a:spcBef>
                  <a:spcPts val="0"/>
                </a:spcBef>
                <a:spcAft>
                  <a:spcPts val="0"/>
                </a:spcAft>
                <a:buClrTx/>
                <a:buSzTx/>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Mahdollistavat kehityshankkeiden konkretiaa muodostaen vaikutuskeinon hiilijalanjäljelle.</a:t>
              </a:r>
            </a:p>
            <a:p>
              <a:pPr marR="0" lvl="0" algn="l" defTabSz="914400" rtl="0" eaLnBrk="1" fontAlgn="auto" latinLnBrk="0" hangingPunct="1">
                <a:lnSpc>
                  <a:spcPct val="150000"/>
                </a:lnSpc>
                <a:spcBef>
                  <a:spcPts val="0"/>
                </a:spcBef>
                <a:spcAft>
                  <a:spcPts val="0"/>
                </a:spcAft>
                <a:buClrTx/>
                <a:buSzTx/>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Mahdollistavat hankesuunnitteluvaiheen konkreettisen datan tuottamisen helpottamaan päätöksentekoa, jolloin rakennetyyppien valintakriteereinä voidaan huomattavasti näppärämmin arvioida vaikkapa niitä hiilipäästöjä.</a:t>
              </a:r>
              <a:endParaRPr lang="fi-FI" sz="9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sp>
        <p:nvSpPr>
          <p:cNvPr id="33" name="TextBox 32">
            <a:extLst>
              <a:ext uri="{FF2B5EF4-FFF2-40B4-BE49-F238E27FC236}">
                <a16:creationId xmlns:a16="http://schemas.microsoft.com/office/drawing/2014/main" id="{F65A141B-5C63-D921-7032-3103B1D88654}"/>
              </a:ext>
            </a:extLst>
          </p:cNvPr>
          <p:cNvSpPr txBox="1"/>
          <p:nvPr/>
        </p:nvSpPr>
        <p:spPr>
          <a:xfrm>
            <a:off x="274848" y="4797152"/>
            <a:ext cx="11053228" cy="1896171"/>
          </a:xfrm>
          <a:prstGeom prst="flowChartTerminator">
            <a:avLst/>
          </a:prstGeom>
          <a:gradFill flip="none" rotWithShape="1">
            <a:gsLst>
              <a:gs pos="0">
                <a:srgbClr val="FFC000">
                  <a:tint val="66000"/>
                  <a:satMod val="160000"/>
                </a:srgbClr>
              </a:gs>
              <a:gs pos="50000">
                <a:srgbClr val="FFC000">
                  <a:tint val="44500"/>
                  <a:satMod val="160000"/>
                </a:srgbClr>
              </a:gs>
              <a:gs pos="100000">
                <a:srgbClr val="FFC000">
                  <a:tint val="23500"/>
                  <a:satMod val="160000"/>
                </a:srgbClr>
              </a:gs>
            </a:gsLst>
            <a:lin ang="18900000" scaled="1"/>
            <a:tileRect/>
          </a:gradFill>
          <a:ln w="12700">
            <a:solidFill>
              <a:schemeClr val="tx2"/>
            </a:solidFill>
          </a:ln>
          <a:effectLst>
            <a:innerShdw blurRad="63500" dist="50800" dir="8100000">
              <a:prstClr val="black">
                <a:alpha val="50000"/>
              </a:prstClr>
            </a:innerShdw>
          </a:effectLst>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1" i="0" u="sng"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Mahdollisuus</a:t>
            </a:r>
            <a:endParaRPr kumimoji="0" lang="fi-FI" sz="900" b="0" i="0" u="sng"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Skanska ja Sitowise ilmoittivat 12/2021, että suunnitteilla on pilottihanke, jossa rakennusmateriaalien rinnalla tultaisi huomioimaan myös energiankulutus.</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Toimijat etsivät (ainakin vielä 4-5 kk sitten) mahdollisia kohteita, joissa nämä pääsisivät kokonaisoptimoimaan hiilijalanjäljen rakennushankkeen alusta alkaen.</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Mikäli heillä vielä on etsintä käynnissä niin voisikohan löytyä näin ollen yhteistyö mahdollisuutta Heinolan kanssa tai mahdollisesti, jonkun rakennusvalvonnan asiakkaan kanssa?</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Näin saataisi päästöjä alas, mutta myös ”</a:t>
            </a:r>
            <a:r>
              <a:rPr kumimoji="0" lang="fi-FI" sz="9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innovatiivisia</a:t>
            </a:r>
            <a:r>
              <a:rPr kumimoji="0" lang="fi-FI" sz="9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ratkaisumalleja alueelle sekä mitä todennäköisimmin positiivista näkyvyyttä vähintäänkin valtakunnallisella tasolla (jos hankkeessa ei ilmene mitään yllättävää puolin tai toisin).</a:t>
            </a:r>
          </a:p>
        </p:txBody>
      </p:sp>
      <p:grpSp>
        <p:nvGrpSpPr>
          <p:cNvPr id="13" name="Group 12">
            <a:extLst>
              <a:ext uri="{FF2B5EF4-FFF2-40B4-BE49-F238E27FC236}">
                <a16:creationId xmlns:a16="http://schemas.microsoft.com/office/drawing/2014/main" id="{CA1F419F-D993-834C-5298-9E16DE14AF41}"/>
              </a:ext>
            </a:extLst>
          </p:cNvPr>
          <p:cNvGrpSpPr/>
          <p:nvPr/>
        </p:nvGrpSpPr>
        <p:grpSpPr>
          <a:xfrm>
            <a:off x="10918948" y="5517232"/>
            <a:ext cx="1115428" cy="1271637"/>
            <a:chOff x="10484082" y="5351539"/>
            <a:chExt cx="1115428" cy="1271637"/>
          </a:xfrm>
        </p:grpSpPr>
        <p:grpSp>
          <p:nvGrpSpPr>
            <p:cNvPr id="14" name="Group 13">
              <a:extLst>
                <a:ext uri="{FF2B5EF4-FFF2-40B4-BE49-F238E27FC236}">
                  <a16:creationId xmlns:a16="http://schemas.microsoft.com/office/drawing/2014/main" id="{36B3B088-21D2-D1E8-7D42-9177D41B2163}"/>
                </a:ext>
              </a:extLst>
            </p:cNvPr>
            <p:cNvGrpSpPr/>
            <p:nvPr/>
          </p:nvGrpSpPr>
          <p:grpSpPr>
            <a:xfrm>
              <a:off x="11278988" y="5351539"/>
              <a:ext cx="320522" cy="414442"/>
              <a:chOff x="8457418" y="107577"/>
              <a:chExt cx="320522" cy="414442"/>
            </a:xfrm>
          </p:grpSpPr>
          <p:sp>
            <p:nvSpPr>
              <p:cNvPr id="20" name="Rectangle: Rounded Corners 19">
                <a:extLst>
                  <a:ext uri="{FF2B5EF4-FFF2-40B4-BE49-F238E27FC236}">
                    <a16:creationId xmlns:a16="http://schemas.microsoft.com/office/drawing/2014/main" id="{253E85AD-3D44-4C96-1295-0EE673F131E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3" name="Graphic 22" descr="Back with solid fill">
                <a:hlinkClick r:id="rId6" action="ppaction://hlinksldjump"/>
                <a:extLst>
                  <a:ext uri="{FF2B5EF4-FFF2-40B4-BE49-F238E27FC236}">
                    <a16:creationId xmlns:a16="http://schemas.microsoft.com/office/drawing/2014/main" id="{FDABFCB5-96D8-6D92-FD3C-50F16C5437C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grpSp>
          <p:nvGrpSpPr>
            <p:cNvPr id="15" name="Group 14">
              <a:extLst>
                <a:ext uri="{FF2B5EF4-FFF2-40B4-BE49-F238E27FC236}">
                  <a16:creationId xmlns:a16="http://schemas.microsoft.com/office/drawing/2014/main" id="{1939FDD8-91A9-237E-3A6E-6AA87006096E}"/>
                </a:ext>
              </a:extLst>
            </p:cNvPr>
            <p:cNvGrpSpPr/>
            <p:nvPr/>
          </p:nvGrpSpPr>
          <p:grpSpPr>
            <a:xfrm>
              <a:off x="10484082" y="5789051"/>
              <a:ext cx="1108146" cy="834125"/>
              <a:chOff x="10917462" y="801792"/>
              <a:chExt cx="1108146" cy="834125"/>
            </a:xfrm>
          </p:grpSpPr>
          <p:sp>
            <p:nvSpPr>
              <p:cNvPr id="16" name="Rectangle: Rounded Corners 15">
                <a:extLst>
                  <a:ext uri="{FF2B5EF4-FFF2-40B4-BE49-F238E27FC236}">
                    <a16:creationId xmlns:a16="http://schemas.microsoft.com/office/drawing/2014/main" id="{C76541A0-3400-AC94-47AB-A2DB713F03B8}"/>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9" name="Graphic 18" descr="Back with solid fill">
                <a:extLst>
                  <a:ext uri="{FF2B5EF4-FFF2-40B4-BE49-F238E27FC236}">
                    <a16:creationId xmlns:a16="http://schemas.microsoft.com/office/drawing/2014/main" id="{4D5F57F0-CA35-1403-34F9-9D7065BB081B}"/>
                  </a:ext>
                </a:extLst>
              </p:cNvPr>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76982810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621804" y="230969"/>
            <a:ext cx="6624736" cy="646331"/>
          </a:xfrm>
          <a:prstGeom prst="rect">
            <a:avLst/>
          </a:prstGeom>
          <a:noFill/>
        </p:spPr>
        <p:txBody>
          <a:bodyPr wrap="square">
            <a:spAutoFit/>
          </a:bodyPr>
          <a:lstStyle/>
          <a:p>
            <a:r>
              <a:rPr lang="fi-FI"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Puu</a:t>
            </a:r>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rakentamisen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grpSp>
        <p:nvGrpSpPr>
          <p:cNvPr id="7" name="Group 6">
            <a:extLst>
              <a:ext uri="{FF2B5EF4-FFF2-40B4-BE49-F238E27FC236}">
                <a16:creationId xmlns:a16="http://schemas.microsoft.com/office/drawing/2014/main" id="{C6B33F89-83B1-9012-8D74-A31E863AB7DF}"/>
              </a:ext>
            </a:extLst>
          </p:cNvPr>
          <p:cNvGrpSpPr/>
          <p:nvPr/>
        </p:nvGrpSpPr>
        <p:grpSpPr>
          <a:xfrm>
            <a:off x="916808" y="2261384"/>
            <a:ext cx="3737444" cy="2694793"/>
            <a:chOff x="909836" y="1315191"/>
            <a:chExt cx="4258764" cy="2637397"/>
          </a:xfrm>
        </p:grpSpPr>
        <p:pic>
          <p:nvPicPr>
            <p:cNvPr id="3" name="Picture 2">
              <a:extLst>
                <a:ext uri="{FF2B5EF4-FFF2-40B4-BE49-F238E27FC236}">
                  <a16:creationId xmlns:a16="http://schemas.microsoft.com/office/drawing/2014/main" id="{4A1C0E62-05DA-9940-5C4C-D538AA8CE137}"/>
                </a:ext>
              </a:extLst>
            </p:cNvPr>
            <p:cNvPicPr>
              <a:picLocks noChangeAspect="1"/>
            </p:cNvPicPr>
            <p:nvPr/>
          </p:nvPicPr>
          <p:blipFill>
            <a:blip r:embed="rId5"/>
            <a:stretch>
              <a:fillRect/>
            </a:stretch>
          </p:blipFill>
          <p:spPr>
            <a:xfrm>
              <a:off x="909836" y="1628168"/>
              <a:ext cx="4258764" cy="2324420"/>
            </a:xfrm>
            <a:prstGeom prst="rect">
              <a:avLst/>
            </a:prstGeom>
            <a:ln>
              <a:solidFill>
                <a:schemeClr val="tx2"/>
              </a:solidFill>
            </a:ln>
          </p:spPr>
        </p:pic>
        <p:sp>
          <p:nvSpPr>
            <p:cNvPr id="25" name="TextBox 24">
              <a:extLst>
                <a:ext uri="{FF2B5EF4-FFF2-40B4-BE49-F238E27FC236}">
                  <a16:creationId xmlns:a16="http://schemas.microsoft.com/office/drawing/2014/main" id="{354D49CD-DBAD-F511-BEEB-CA181A22563C}"/>
                </a:ext>
              </a:extLst>
            </p:cNvPr>
            <p:cNvSpPr txBox="1"/>
            <p:nvPr/>
          </p:nvSpPr>
          <p:spPr>
            <a:xfrm>
              <a:off x="909836" y="1315191"/>
              <a:ext cx="2297458" cy="313550"/>
            </a:xfrm>
            <a:prstGeom prst="round2SameRect">
              <a:avLst/>
            </a:prstGeom>
            <a:gradFill flip="none" rotWithShape="1">
              <a:gsLst>
                <a:gs pos="0">
                  <a:schemeClr val="accent2">
                    <a:lumMod val="40000"/>
                    <a:lumOff val="60000"/>
                    <a:tint val="66000"/>
                    <a:satMod val="160000"/>
                  </a:schemeClr>
                </a:gs>
                <a:gs pos="50000">
                  <a:schemeClr val="accent2">
                    <a:lumMod val="40000"/>
                    <a:lumOff val="60000"/>
                    <a:tint val="44500"/>
                    <a:satMod val="160000"/>
                  </a:schemeClr>
                </a:gs>
                <a:gs pos="100000">
                  <a:schemeClr val="accent2">
                    <a:lumMod val="40000"/>
                    <a:lumOff val="60000"/>
                    <a:tint val="23500"/>
                    <a:satMod val="160000"/>
                  </a:scheme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indent="0" fontAlgn="auto">
                <a:lnSpc>
                  <a:spcPct val="150000"/>
                </a:lnSpc>
                <a:spcBef>
                  <a:spcPts val="0"/>
                </a:spcBef>
                <a:spcAft>
                  <a:spcPts val="0"/>
                </a:spcAft>
                <a:buClrTx/>
                <a:buSzTx/>
                <a:buFontTx/>
                <a:buNone/>
                <a:tabLst/>
                <a:defRPr kumimoji="0" sz="1400" b="1" i="0" u="sng" strike="noStrike" cap="none" spc="0" normalizeH="0" baseline="0">
                  <a:ln>
                    <a:noFill/>
                  </a:ln>
                  <a:solidFill>
                    <a:srgbClr val="000000"/>
                  </a:solidFill>
                  <a:effectLst/>
                  <a:uLnTx/>
                  <a:uFillTx/>
                  <a:latin typeface="Rockwell" panose="02060603020205020403" pitchFamily="18" charset="0"/>
                </a:defRPr>
              </a:lvl1pPr>
            </a:lstStyle>
            <a:p>
              <a:r>
                <a:rPr lang="fi-FI" sz="1050" u="none" dirty="0"/>
                <a:t>Sahatavaran hiilijalanjälki</a:t>
              </a:r>
            </a:p>
          </p:txBody>
        </p:sp>
      </p:grpSp>
      <p:grpSp>
        <p:nvGrpSpPr>
          <p:cNvPr id="26" name="Group 25">
            <a:extLst>
              <a:ext uri="{FF2B5EF4-FFF2-40B4-BE49-F238E27FC236}">
                <a16:creationId xmlns:a16="http://schemas.microsoft.com/office/drawing/2014/main" id="{F5307B86-9B0B-0A2A-220C-CF8CCB60DB13}"/>
              </a:ext>
            </a:extLst>
          </p:cNvPr>
          <p:cNvGrpSpPr/>
          <p:nvPr/>
        </p:nvGrpSpPr>
        <p:grpSpPr>
          <a:xfrm>
            <a:off x="11474570" y="6466431"/>
            <a:ext cx="484973" cy="313490"/>
            <a:chOff x="7841686" y="284935"/>
            <a:chExt cx="484973" cy="313490"/>
          </a:xfrm>
        </p:grpSpPr>
        <p:sp>
          <p:nvSpPr>
            <p:cNvPr id="27" name="Rectangle: Rounded Corners 26">
              <a:extLst>
                <a:ext uri="{FF2B5EF4-FFF2-40B4-BE49-F238E27FC236}">
                  <a16:creationId xmlns:a16="http://schemas.microsoft.com/office/drawing/2014/main" id="{8A697D15-9E1C-1DFD-F3A3-D25914119E97}"/>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Back with solid fill">
              <a:hlinkClick r:id="rId6" action="ppaction://hlinksldjump"/>
              <a:extLst>
                <a:ext uri="{FF2B5EF4-FFF2-40B4-BE49-F238E27FC236}">
                  <a16:creationId xmlns:a16="http://schemas.microsoft.com/office/drawing/2014/main" id="{1F99D4FC-6525-59FC-1957-01B4B3AD934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41686" y="285183"/>
              <a:ext cx="484973" cy="313242"/>
            </a:xfrm>
            <a:prstGeom prst="rect">
              <a:avLst/>
            </a:prstGeom>
          </p:spPr>
        </p:pic>
      </p:grpSp>
      <p:sp>
        <p:nvSpPr>
          <p:cNvPr id="35" name="TextBox 34">
            <a:extLst>
              <a:ext uri="{FF2B5EF4-FFF2-40B4-BE49-F238E27FC236}">
                <a16:creationId xmlns:a16="http://schemas.microsoft.com/office/drawing/2014/main" id="{C869542E-0EC9-AAF7-2DFD-AC5D12C8711D}"/>
              </a:ext>
            </a:extLst>
          </p:cNvPr>
          <p:cNvSpPr txBox="1"/>
          <p:nvPr/>
        </p:nvSpPr>
        <p:spPr>
          <a:xfrm>
            <a:off x="3199274" y="5275965"/>
            <a:ext cx="1469795" cy="678200"/>
          </a:xfrm>
          <a:prstGeom prst="roundRect">
            <a:avLst/>
          </a:prstGeom>
          <a:solidFill>
            <a:schemeClr val="bg1"/>
          </a:solidFill>
          <a:ln>
            <a:solidFill>
              <a:schemeClr val="tx2"/>
            </a:solidFill>
          </a:ln>
        </p:spPr>
        <p:txBody>
          <a:bodyPr wrap="square">
            <a:spAutoFit/>
          </a:bodyPr>
          <a:lstStyle/>
          <a:p>
            <a:pPr>
              <a:lnSpc>
                <a:spcPct val="150000"/>
              </a:lnSpc>
              <a:defRPr/>
            </a:pP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rPr>
              <a:t>1m</a:t>
            </a:r>
            <a:r>
              <a:rPr lang="fi-FI" sz="1200" b="1" baseline="30000" dirty="0">
                <a:solidFill>
                  <a:prstClr val="black"/>
                </a:solidFill>
                <a:latin typeface="Rockwell" panose="02060603020205020403" pitchFamily="18" charset="0"/>
                <a:ea typeface="Lato" panose="020F0502020204030203" pitchFamily="34" charset="0"/>
                <a:cs typeface="Lato" panose="020F0502020204030203" pitchFamily="34" charset="0"/>
              </a:rPr>
              <a:t>3</a:t>
            </a: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rPr>
              <a:t> havupuuta:</a:t>
            </a: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rPr>
              <a:t>734 kg CO</a:t>
            </a:r>
            <a:r>
              <a:rPr lang="fi-FI" sz="1200" baseline="-25000" dirty="0">
                <a:solidFill>
                  <a:prstClr val="black"/>
                </a:solidFill>
                <a:latin typeface="Rockwell" panose="02060603020205020403" pitchFamily="18" charset="0"/>
                <a:ea typeface="Lato" panose="020F0502020204030203" pitchFamily="34" charset="0"/>
                <a:cs typeface="Lato" panose="020F0502020204030203" pitchFamily="34" charset="0"/>
              </a:rPr>
              <a:t>2</a:t>
            </a:r>
          </a:p>
        </p:txBody>
      </p:sp>
      <p:grpSp>
        <p:nvGrpSpPr>
          <p:cNvPr id="4" name="Group 3">
            <a:extLst>
              <a:ext uri="{FF2B5EF4-FFF2-40B4-BE49-F238E27FC236}">
                <a16:creationId xmlns:a16="http://schemas.microsoft.com/office/drawing/2014/main" id="{6D5F7CD6-571A-28C4-8441-173443E8DBA0}"/>
              </a:ext>
            </a:extLst>
          </p:cNvPr>
          <p:cNvGrpSpPr/>
          <p:nvPr/>
        </p:nvGrpSpPr>
        <p:grpSpPr>
          <a:xfrm>
            <a:off x="5158308" y="2204864"/>
            <a:ext cx="5040560" cy="2142366"/>
            <a:chOff x="876335" y="3548310"/>
            <a:chExt cx="5324208" cy="1929082"/>
          </a:xfrm>
        </p:grpSpPr>
        <p:sp>
          <p:nvSpPr>
            <p:cNvPr id="19" name="TextBox 18">
              <a:extLst>
                <a:ext uri="{FF2B5EF4-FFF2-40B4-BE49-F238E27FC236}">
                  <a16:creationId xmlns:a16="http://schemas.microsoft.com/office/drawing/2014/main" id="{DE97259A-60FA-D28A-EBA3-8DECB5DF8834}"/>
                </a:ext>
              </a:extLst>
            </p:cNvPr>
            <p:cNvSpPr txBox="1"/>
            <p:nvPr/>
          </p:nvSpPr>
          <p:spPr>
            <a:xfrm>
              <a:off x="876335" y="3901933"/>
              <a:ext cx="5324208" cy="1575459"/>
            </a:xfrm>
            <a:prstGeom prst="rect">
              <a:avLst/>
            </a:prstGeom>
            <a:solidFill>
              <a:schemeClr val="bg1"/>
            </a:solidFill>
            <a:ln>
              <a:solidFill>
                <a:schemeClr val="tx2"/>
              </a:solidFill>
            </a:ln>
          </p:spPr>
          <p:txBody>
            <a:bodyPr wrap="square">
              <a:spAutoFit/>
            </a:bodyPr>
            <a:lstStyle/>
            <a:p>
              <a:pPr>
                <a:lnSpc>
                  <a:spcPct val="150000"/>
                </a:lnSpc>
                <a:defRPr/>
              </a:pPr>
              <a:r>
                <a:rPr lang="fi-FI" sz="1050" b="1" dirty="0">
                  <a:solidFill>
                    <a:prstClr val="black"/>
                  </a:solidFill>
                  <a:latin typeface="Rockwell" panose="02060603020205020403" pitchFamily="18" charset="0"/>
                  <a:ea typeface="Lato" panose="020F0502020204030203" pitchFamily="34" charset="0"/>
                  <a:cs typeface="Lato" panose="020F0502020204030203" pitchFamily="34" charset="0"/>
                </a:rPr>
                <a:t>1</a:t>
              </a:r>
              <a:r>
                <a:rPr lang="fi-FI" sz="1100" b="1" dirty="0">
                  <a:solidFill>
                    <a:prstClr val="black"/>
                  </a:solidFill>
                  <a:latin typeface="Rockwell" panose="02060603020205020403" pitchFamily="18" charset="0"/>
                  <a:ea typeface="Lato" panose="020F0502020204030203" pitchFamily="34" charset="0"/>
                  <a:cs typeface="Lato" panose="020F0502020204030203" pitchFamily="34" charset="0"/>
                </a:rPr>
                <a:t>. Muodostuva ilmastohyöty tuotteen käyttäjän näkökannalta:</a:t>
              </a:r>
            </a:p>
            <a:p>
              <a:pPr marL="171450" indent="-171450">
                <a:lnSpc>
                  <a:spcPct val="150000"/>
                </a:lnSpc>
                <a:buFont typeface="Wingdings" panose="05000000000000000000" pitchFamily="2" charset="2"/>
                <a:buChar char="à"/>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Substituutiovaikutus (vältetyt päästöt).</a:t>
              </a:r>
            </a:p>
            <a:p>
              <a:pPr>
                <a:lnSpc>
                  <a:spcPct val="150000"/>
                </a:lnSpc>
                <a:defRPr/>
              </a:pPr>
              <a:endParaRPr lang="fi-FI" sz="1000" b="1" dirty="0">
                <a:solidFill>
                  <a:prstClr val="black"/>
                </a:solidFill>
                <a:latin typeface="Rockwell" panose="02060603020205020403" pitchFamily="18" charset="0"/>
                <a:ea typeface="Lato" panose="020F0502020204030203" pitchFamily="34" charset="0"/>
                <a:cs typeface="Lato" panose="020F0502020204030203" pitchFamily="34" charset="0"/>
              </a:endParaRPr>
            </a:p>
            <a:p>
              <a:pPr>
                <a:lnSpc>
                  <a:spcPct val="150000"/>
                </a:lnSpc>
                <a:defRPr/>
              </a:pPr>
              <a:r>
                <a:rPr lang="fi-FI" sz="1050" b="1" dirty="0">
                  <a:solidFill>
                    <a:prstClr val="black"/>
                  </a:solidFill>
                  <a:latin typeface="Rockwell" panose="02060603020205020403" pitchFamily="18" charset="0"/>
                  <a:ea typeface="Lato" panose="020F0502020204030203" pitchFamily="34" charset="0"/>
                  <a:cs typeface="Lato" panose="020F0502020204030203" pitchFamily="34" charset="0"/>
                </a:rPr>
                <a:t>2</a:t>
              </a:r>
              <a:r>
                <a:rPr lang="fi-FI" sz="1100" b="1" dirty="0">
                  <a:solidFill>
                    <a:prstClr val="black"/>
                  </a:solidFill>
                  <a:latin typeface="Rockwell" panose="02060603020205020403" pitchFamily="18" charset="0"/>
                  <a:ea typeface="Lato" panose="020F0502020204030203" pitchFamily="34" charset="0"/>
                  <a:cs typeface="Lato" panose="020F0502020204030203" pitchFamily="34" charset="0"/>
                </a:rPr>
                <a:t>. Rakennuksen elinkaaren aikana saavutettava ilmastohyöty, joka muodostuu nimenomaan rakennushankkeen vaikutuksesta:</a:t>
              </a:r>
            </a:p>
            <a:p>
              <a:pPr marL="171450" indent="-171450">
                <a:lnSpc>
                  <a:spcPct val="150000"/>
                </a:lnSpc>
                <a:buFont typeface="Wingdings" panose="05000000000000000000" pitchFamily="2" charset="2"/>
                <a:buChar char="à"/>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Puuhun sitoutunut hiili ja betoniin ilmakehästä sitoutuva hiili.</a:t>
              </a:r>
            </a:p>
            <a:p>
              <a:pPr marL="171450" indent="-171450">
                <a:lnSpc>
                  <a:spcPct val="150000"/>
                </a:lnSpc>
                <a:buFont typeface="Wingdings" panose="05000000000000000000" pitchFamily="2" charset="2"/>
                <a:buChar char="à"/>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Elinkaaren jälkeinen uusiokäyttö, kierrätys tai energiahyödyntäminen.</a:t>
              </a: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p:txBody>
        </p:sp>
        <p:sp>
          <p:nvSpPr>
            <p:cNvPr id="24" name="TextBox 23">
              <a:extLst>
                <a:ext uri="{FF2B5EF4-FFF2-40B4-BE49-F238E27FC236}">
                  <a16:creationId xmlns:a16="http://schemas.microsoft.com/office/drawing/2014/main" id="{E53D1DE3-8A56-0BAC-B910-DD6E979C17EB}"/>
                </a:ext>
              </a:extLst>
            </p:cNvPr>
            <p:cNvSpPr txBox="1"/>
            <p:nvPr/>
          </p:nvSpPr>
          <p:spPr>
            <a:xfrm>
              <a:off x="876335" y="3548310"/>
              <a:ext cx="1340349" cy="337570"/>
            </a:xfrm>
            <a:prstGeom prst="round2SameRect">
              <a:avLst/>
            </a:prstGeom>
            <a:gradFill flip="none" rotWithShape="1">
              <a:gsLst>
                <a:gs pos="0">
                  <a:schemeClr val="accent2">
                    <a:lumMod val="40000"/>
                    <a:lumOff val="60000"/>
                    <a:tint val="66000"/>
                    <a:satMod val="160000"/>
                  </a:schemeClr>
                </a:gs>
                <a:gs pos="50000">
                  <a:schemeClr val="accent2">
                    <a:lumMod val="40000"/>
                    <a:lumOff val="60000"/>
                    <a:tint val="44500"/>
                    <a:satMod val="160000"/>
                  </a:schemeClr>
                </a:gs>
                <a:gs pos="100000">
                  <a:schemeClr val="accent2">
                    <a:lumMod val="40000"/>
                    <a:lumOff val="60000"/>
                    <a:tint val="23500"/>
                    <a:satMod val="160000"/>
                  </a:scheme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indent="0" fontAlgn="auto">
                <a:lnSpc>
                  <a:spcPct val="150000"/>
                </a:lnSpc>
                <a:spcBef>
                  <a:spcPts val="0"/>
                </a:spcBef>
                <a:spcAft>
                  <a:spcPts val="0"/>
                </a:spcAft>
                <a:buClrTx/>
                <a:buSzTx/>
                <a:buFontTx/>
                <a:buNone/>
                <a:tabLst/>
                <a:defRPr kumimoji="0" sz="1400" b="1" i="0" u="sng" strike="noStrike" cap="none" spc="0" normalizeH="0" baseline="0">
                  <a:ln>
                    <a:noFill/>
                  </a:ln>
                  <a:solidFill>
                    <a:srgbClr val="000000"/>
                  </a:solidFill>
                  <a:effectLst/>
                  <a:uLnTx/>
                  <a:uFillTx/>
                  <a:latin typeface="Rockwell" panose="02060603020205020403" pitchFamily="18" charset="0"/>
                </a:defRPr>
              </a:lvl1pPr>
            </a:lstStyle>
            <a:p>
              <a:r>
                <a:rPr lang="fi-FI" sz="1050" u="none" dirty="0"/>
                <a:t>Hiilikädenjälki</a:t>
              </a:r>
            </a:p>
          </p:txBody>
        </p:sp>
      </p:grpSp>
    </p:spTree>
    <p:extLst>
      <p:ext uri="{BB962C8B-B14F-4D97-AF65-F5344CB8AC3E}">
        <p14:creationId xmlns:p14="http://schemas.microsoft.com/office/powerpoint/2010/main" val="293184785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621804" y="230969"/>
            <a:ext cx="6624736" cy="646331"/>
          </a:xfrm>
          <a:prstGeom prst="rect">
            <a:avLst/>
          </a:prstGeom>
          <a:noFill/>
        </p:spPr>
        <p:txBody>
          <a:bodyPr wrap="square">
            <a:spAutoFit/>
          </a:bodyPr>
          <a:lstStyle/>
          <a:p>
            <a:r>
              <a:rPr lang="fi-FI"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Puu</a:t>
            </a:r>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rakentamisen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grpSp>
        <p:nvGrpSpPr>
          <p:cNvPr id="26" name="Group 25">
            <a:extLst>
              <a:ext uri="{FF2B5EF4-FFF2-40B4-BE49-F238E27FC236}">
                <a16:creationId xmlns:a16="http://schemas.microsoft.com/office/drawing/2014/main" id="{F5307B86-9B0B-0A2A-220C-CF8CCB60DB13}"/>
              </a:ext>
            </a:extLst>
          </p:cNvPr>
          <p:cNvGrpSpPr/>
          <p:nvPr/>
        </p:nvGrpSpPr>
        <p:grpSpPr>
          <a:xfrm>
            <a:off x="11474570" y="6466431"/>
            <a:ext cx="484973" cy="313490"/>
            <a:chOff x="7841686" y="284935"/>
            <a:chExt cx="484973" cy="313490"/>
          </a:xfrm>
        </p:grpSpPr>
        <p:sp>
          <p:nvSpPr>
            <p:cNvPr id="27" name="Rectangle: Rounded Corners 26">
              <a:extLst>
                <a:ext uri="{FF2B5EF4-FFF2-40B4-BE49-F238E27FC236}">
                  <a16:creationId xmlns:a16="http://schemas.microsoft.com/office/drawing/2014/main" id="{8A697D15-9E1C-1DFD-F3A3-D25914119E97}"/>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Back with solid fill">
              <a:hlinkClick r:id="rId5" action="ppaction://hlinksldjump"/>
              <a:extLst>
                <a:ext uri="{FF2B5EF4-FFF2-40B4-BE49-F238E27FC236}">
                  <a16:creationId xmlns:a16="http://schemas.microsoft.com/office/drawing/2014/main" id="{1F99D4FC-6525-59FC-1957-01B4B3AD934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grpSp>
        <p:nvGrpSpPr>
          <p:cNvPr id="33" name="Group 32">
            <a:extLst>
              <a:ext uri="{FF2B5EF4-FFF2-40B4-BE49-F238E27FC236}">
                <a16:creationId xmlns:a16="http://schemas.microsoft.com/office/drawing/2014/main" id="{5D4D8D42-41EA-D23B-1DDA-4F792E6B52EC}"/>
              </a:ext>
            </a:extLst>
          </p:cNvPr>
          <p:cNvGrpSpPr/>
          <p:nvPr/>
        </p:nvGrpSpPr>
        <p:grpSpPr>
          <a:xfrm>
            <a:off x="773081" y="1228681"/>
            <a:ext cx="3765252" cy="2669643"/>
            <a:chOff x="6145584" y="1873072"/>
            <a:chExt cx="3765252" cy="2669643"/>
          </a:xfrm>
        </p:grpSpPr>
        <p:pic>
          <p:nvPicPr>
            <p:cNvPr id="10" name="Picture 9">
              <a:extLst>
                <a:ext uri="{FF2B5EF4-FFF2-40B4-BE49-F238E27FC236}">
                  <a16:creationId xmlns:a16="http://schemas.microsoft.com/office/drawing/2014/main" id="{B2A50322-44FD-9BDA-203E-6548FC600CB9}"/>
                </a:ext>
              </a:extLst>
            </p:cNvPr>
            <p:cNvPicPr>
              <a:picLocks noChangeAspect="1"/>
            </p:cNvPicPr>
            <p:nvPr/>
          </p:nvPicPr>
          <p:blipFill>
            <a:blip r:embed="rId8"/>
            <a:stretch>
              <a:fillRect/>
            </a:stretch>
          </p:blipFill>
          <p:spPr>
            <a:xfrm>
              <a:off x="6166420" y="2800686"/>
              <a:ext cx="3744416" cy="1742029"/>
            </a:xfrm>
            <a:prstGeom prst="rect">
              <a:avLst/>
            </a:prstGeom>
            <a:ln>
              <a:solidFill>
                <a:schemeClr val="tx2"/>
              </a:solidFill>
            </a:ln>
          </p:spPr>
        </p:pic>
        <p:sp>
          <p:nvSpPr>
            <p:cNvPr id="29" name="TextBox 28">
              <a:extLst>
                <a:ext uri="{FF2B5EF4-FFF2-40B4-BE49-F238E27FC236}">
                  <a16:creationId xmlns:a16="http://schemas.microsoft.com/office/drawing/2014/main" id="{60B88676-6130-9CCE-E8E1-3DFCA4F57B39}"/>
                </a:ext>
              </a:extLst>
            </p:cNvPr>
            <p:cNvSpPr txBox="1"/>
            <p:nvPr/>
          </p:nvSpPr>
          <p:spPr>
            <a:xfrm>
              <a:off x="6169342" y="1873072"/>
              <a:ext cx="1985205" cy="275464"/>
            </a:xfrm>
            <a:prstGeom prst="round2SameRect">
              <a:avLst/>
            </a:prstGeom>
            <a:gradFill flip="none" rotWithShape="1">
              <a:gsLst>
                <a:gs pos="0">
                  <a:schemeClr val="accent2">
                    <a:lumMod val="40000"/>
                    <a:lumOff val="60000"/>
                    <a:tint val="66000"/>
                    <a:satMod val="160000"/>
                  </a:schemeClr>
                </a:gs>
                <a:gs pos="50000">
                  <a:schemeClr val="accent2">
                    <a:lumMod val="40000"/>
                    <a:lumOff val="60000"/>
                    <a:tint val="44500"/>
                    <a:satMod val="160000"/>
                  </a:schemeClr>
                </a:gs>
                <a:gs pos="100000">
                  <a:schemeClr val="accent2">
                    <a:lumMod val="40000"/>
                    <a:lumOff val="60000"/>
                    <a:tint val="23500"/>
                    <a:satMod val="160000"/>
                  </a:scheme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indent="0" fontAlgn="auto">
                <a:lnSpc>
                  <a:spcPct val="150000"/>
                </a:lnSpc>
                <a:spcBef>
                  <a:spcPts val="0"/>
                </a:spcBef>
                <a:spcAft>
                  <a:spcPts val="0"/>
                </a:spcAft>
                <a:buClrTx/>
                <a:buSzTx/>
                <a:buFontTx/>
                <a:buNone/>
                <a:tabLst/>
                <a:defRPr kumimoji="0" sz="1400" b="1" i="0" u="sng" strike="noStrike" cap="none" spc="0" normalizeH="0" baseline="0">
                  <a:ln>
                    <a:noFill/>
                  </a:ln>
                  <a:solidFill>
                    <a:srgbClr val="000000"/>
                  </a:solidFill>
                  <a:effectLst/>
                  <a:uLnTx/>
                  <a:uFillTx/>
                  <a:latin typeface="Rockwell" panose="02060603020205020403" pitchFamily="18" charset="0"/>
                </a:defRPr>
              </a:lvl1pPr>
            </a:lstStyle>
            <a:p>
              <a:r>
                <a:rPr lang="fi-FI" sz="800" u="none" dirty="0" err="1"/>
                <a:t>EPD:n</a:t>
              </a:r>
              <a:r>
                <a:rPr lang="fi-FI" sz="800" u="none" dirty="0"/>
                <a:t> elinkaarivaiheet (moduulit)</a:t>
              </a:r>
            </a:p>
          </p:txBody>
        </p:sp>
        <p:sp>
          <p:nvSpPr>
            <p:cNvPr id="31" name="TextBox 30">
              <a:extLst>
                <a:ext uri="{FF2B5EF4-FFF2-40B4-BE49-F238E27FC236}">
                  <a16:creationId xmlns:a16="http://schemas.microsoft.com/office/drawing/2014/main" id="{075B98B4-B0B1-F994-A825-A0FB4AF34061}"/>
                </a:ext>
              </a:extLst>
            </p:cNvPr>
            <p:cNvSpPr txBox="1"/>
            <p:nvPr/>
          </p:nvSpPr>
          <p:spPr>
            <a:xfrm>
              <a:off x="6145584" y="2254935"/>
              <a:ext cx="2708207" cy="439351"/>
            </a:xfrm>
            <a:prstGeom prst="rect">
              <a:avLst/>
            </a:prstGeom>
            <a:solidFill>
              <a:schemeClr val="bg1"/>
            </a:solidFill>
            <a:ln>
              <a:solidFill>
                <a:schemeClr val="tx2"/>
              </a:solidFill>
            </a:ln>
          </p:spPr>
          <p:txBody>
            <a:bodyPr wrap="square">
              <a:spAutoFit/>
            </a:bodyPr>
            <a:lstStyle/>
            <a:p>
              <a:pPr>
                <a:lnSpc>
                  <a:spcPct val="150000"/>
                </a:lnSpc>
                <a:defRPr/>
              </a:pPr>
              <a:r>
                <a:rPr lang="fi-FI" sz="800" dirty="0">
                  <a:solidFill>
                    <a:prstClr val="black"/>
                  </a:solidFill>
                  <a:latin typeface="Rockwell" panose="02060603020205020403" pitchFamily="18" charset="0"/>
                  <a:ea typeface="Lato" panose="020F0502020204030203" pitchFamily="34" charset="0"/>
                  <a:cs typeface="Lato" panose="020F0502020204030203" pitchFamily="34" charset="0"/>
                </a:rPr>
                <a:t>Ympäristövaikutukset lasketaan jokaiselle moduulille.</a:t>
              </a:r>
            </a:p>
            <a:p>
              <a:pPr>
                <a:lnSpc>
                  <a:spcPct val="150000"/>
                </a:lnSpc>
                <a:defRPr/>
              </a:pPr>
              <a:r>
                <a:rPr lang="fi-FI" sz="8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Kaikilla tuotteilla samat moduulit</a:t>
              </a:r>
              <a:endParaRPr lang="fi-FI" sz="800" dirty="0">
                <a:solidFill>
                  <a:prstClr val="black"/>
                </a:solidFill>
                <a:latin typeface="Rockwell" panose="02060603020205020403" pitchFamily="18" charset="0"/>
                <a:ea typeface="Lato" panose="020F0502020204030203" pitchFamily="34" charset="0"/>
                <a:cs typeface="Lato" panose="020F0502020204030203" pitchFamily="34" charset="0"/>
              </a:endParaRPr>
            </a:p>
          </p:txBody>
        </p:sp>
      </p:grpSp>
      <p:grpSp>
        <p:nvGrpSpPr>
          <p:cNvPr id="34" name="Group 33">
            <a:extLst>
              <a:ext uri="{FF2B5EF4-FFF2-40B4-BE49-F238E27FC236}">
                <a16:creationId xmlns:a16="http://schemas.microsoft.com/office/drawing/2014/main" id="{74AA9BD4-3EAB-80FC-78A3-74EC7366A8D0}"/>
              </a:ext>
            </a:extLst>
          </p:cNvPr>
          <p:cNvGrpSpPr/>
          <p:nvPr/>
        </p:nvGrpSpPr>
        <p:grpSpPr>
          <a:xfrm>
            <a:off x="865152" y="4184515"/>
            <a:ext cx="3093576" cy="1960867"/>
            <a:chOff x="7114188" y="4254520"/>
            <a:chExt cx="3216002" cy="2036689"/>
          </a:xfrm>
        </p:grpSpPr>
        <p:sp>
          <p:nvSpPr>
            <p:cNvPr id="32" name="TextBox 31">
              <a:extLst>
                <a:ext uri="{FF2B5EF4-FFF2-40B4-BE49-F238E27FC236}">
                  <a16:creationId xmlns:a16="http://schemas.microsoft.com/office/drawing/2014/main" id="{0F215217-9FED-838C-0251-31A2E8C3A82F}"/>
                </a:ext>
              </a:extLst>
            </p:cNvPr>
            <p:cNvSpPr txBox="1"/>
            <p:nvPr/>
          </p:nvSpPr>
          <p:spPr>
            <a:xfrm>
              <a:off x="7114188" y="4254520"/>
              <a:ext cx="3216001" cy="286116"/>
            </a:xfrm>
            <a:prstGeom prst="round2SameRect">
              <a:avLst/>
            </a:prstGeom>
            <a:gradFill flip="none" rotWithShape="1">
              <a:gsLst>
                <a:gs pos="0">
                  <a:schemeClr val="accent2">
                    <a:lumMod val="40000"/>
                    <a:lumOff val="60000"/>
                    <a:tint val="66000"/>
                    <a:satMod val="160000"/>
                  </a:schemeClr>
                </a:gs>
                <a:gs pos="50000">
                  <a:schemeClr val="accent2">
                    <a:lumMod val="40000"/>
                    <a:lumOff val="60000"/>
                    <a:tint val="44500"/>
                    <a:satMod val="160000"/>
                  </a:schemeClr>
                </a:gs>
                <a:gs pos="100000">
                  <a:schemeClr val="accent2">
                    <a:lumMod val="40000"/>
                    <a:lumOff val="60000"/>
                    <a:tint val="23500"/>
                    <a:satMod val="160000"/>
                  </a:scheme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indent="0" fontAlgn="auto">
                <a:lnSpc>
                  <a:spcPct val="150000"/>
                </a:lnSpc>
                <a:spcBef>
                  <a:spcPts val="0"/>
                </a:spcBef>
                <a:spcAft>
                  <a:spcPts val="0"/>
                </a:spcAft>
                <a:buClrTx/>
                <a:buSzTx/>
                <a:buFontTx/>
                <a:buNone/>
                <a:tabLst/>
                <a:defRPr kumimoji="0" sz="1400" b="1" i="0" u="sng" strike="noStrike" cap="none" spc="0" normalizeH="0" baseline="0">
                  <a:ln>
                    <a:noFill/>
                  </a:ln>
                  <a:solidFill>
                    <a:srgbClr val="000000"/>
                  </a:solidFill>
                  <a:effectLst/>
                  <a:uLnTx/>
                  <a:uFillTx/>
                  <a:latin typeface="Rockwell" panose="02060603020205020403" pitchFamily="18" charset="0"/>
                </a:defRPr>
              </a:lvl1pPr>
            </a:lstStyle>
            <a:p>
              <a:r>
                <a:rPr lang="fi-FI" sz="800" u="none" dirty="0"/>
                <a:t>Moduulit määritellään tuotteen elinkaaren mukaisesti</a:t>
              </a:r>
            </a:p>
          </p:txBody>
        </p:sp>
        <p:pic>
          <p:nvPicPr>
            <p:cNvPr id="13" name="Picture 12">
              <a:extLst>
                <a:ext uri="{FF2B5EF4-FFF2-40B4-BE49-F238E27FC236}">
                  <a16:creationId xmlns:a16="http://schemas.microsoft.com/office/drawing/2014/main" id="{64E84ACD-D6C4-BE33-E76D-D07344D6799D}"/>
                </a:ext>
              </a:extLst>
            </p:cNvPr>
            <p:cNvPicPr>
              <a:picLocks noChangeAspect="1"/>
            </p:cNvPicPr>
            <p:nvPr/>
          </p:nvPicPr>
          <p:blipFill>
            <a:blip r:embed="rId9"/>
            <a:stretch>
              <a:fillRect/>
            </a:stretch>
          </p:blipFill>
          <p:spPr>
            <a:xfrm>
              <a:off x="7114189" y="4540636"/>
              <a:ext cx="3216001" cy="1750573"/>
            </a:xfrm>
            <a:prstGeom prst="rect">
              <a:avLst/>
            </a:prstGeom>
            <a:ln>
              <a:solidFill>
                <a:schemeClr val="tx2"/>
              </a:solidFill>
            </a:ln>
          </p:spPr>
        </p:pic>
      </p:grpSp>
      <p:grpSp>
        <p:nvGrpSpPr>
          <p:cNvPr id="11" name="Group 10">
            <a:extLst>
              <a:ext uri="{FF2B5EF4-FFF2-40B4-BE49-F238E27FC236}">
                <a16:creationId xmlns:a16="http://schemas.microsoft.com/office/drawing/2014/main" id="{8A693E66-800A-8E58-D813-D597911F5467}"/>
              </a:ext>
            </a:extLst>
          </p:cNvPr>
          <p:cNvGrpSpPr/>
          <p:nvPr/>
        </p:nvGrpSpPr>
        <p:grpSpPr>
          <a:xfrm>
            <a:off x="5878388" y="1988840"/>
            <a:ext cx="5086300" cy="2749101"/>
            <a:chOff x="4942060" y="3942984"/>
            <a:chExt cx="5086300" cy="2749101"/>
          </a:xfrm>
        </p:grpSpPr>
        <p:pic>
          <p:nvPicPr>
            <p:cNvPr id="6" name="Picture 5">
              <a:extLst>
                <a:ext uri="{FF2B5EF4-FFF2-40B4-BE49-F238E27FC236}">
                  <a16:creationId xmlns:a16="http://schemas.microsoft.com/office/drawing/2014/main" id="{CA0D71E5-8F76-AC6F-6E64-9CC086F6C7CF}"/>
                </a:ext>
              </a:extLst>
            </p:cNvPr>
            <p:cNvPicPr>
              <a:picLocks noChangeAspect="1"/>
            </p:cNvPicPr>
            <p:nvPr/>
          </p:nvPicPr>
          <p:blipFill>
            <a:blip r:embed="rId10"/>
            <a:stretch>
              <a:fillRect/>
            </a:stretch>
          </p:blipFill>
          <p:spPr>
            <a:xfrm>
              <a:off x="4942060" y="4253549"/>
              <a:ext cx="5086300" cy="2416365"/>
            </a:xfrm>
            <a:prstGeom prst="rect">
              <a:avLst/>
            </a:prstGeom>
            <a:ln>
              <a:solidFill>
                <a:schemeClr val="tx2"/>
              </a:solidFill>
            </a:ln>
          </p:spPr>
        </p:pic>
        <p:sp>
          <p:nvSpPr>
            <p:cNvPr id="30" name="TextBox 29">
              <a:extLst>
                <a:ext uri="{FF2B5EF4-FFF2-40B4-BE49-F238E27FC236}">
                  <a16:creationId xmlns:a16="http://schemas.microsoft.com/office/drawing/2014/main" id="{7DCA89BD-F43B-F433-B11D-B2EE0457C356}"/>
                </a:ext>
              </a:extLst>
            </p:cNvPr>
            <p:cNvSpPr txBox="1"/>
            <p:nvPr/>
          </p:nvSpPr>
          <p:spPr>
            <a:xfrm>
              <a:off x="4942284" y="3942984"/>
              <a:ext cx="2795411" cy="288377"/>
            </a:xfrm>
            <a:prstGeom prst="round2SameRect">
              <a:avLst/>
            </a:prstGeom>
            <a:gradFill flip="none" rotWithShape="1">
              <a:gsLst>
                <a:gs pos="0">
                  <a:schemeClr val="accent2">
                    <a:lumMod val="40000"/>
                    <a:lumOff val="60000"/>
                    <a:tint val="66000"/>
                    <a:satMod val="160000"/>
                  </a:schemeClr>
                </a:gs>
                <a:gs pos="50000">
                  <a:schemeClr val="accent2">
                    <a:lumMod val="40000"/>
                    <a:lumOff val="60000"/>
                    <a:tint val="44500"/>
                    <a:satMod val="160000"/>
                  </a:schemeClr>
                </a:gs>
                <a:gs pos="100000">
                  <a:schemeClr val="accent2">
                    <a:lumMod val="40000"/>
                    <a:lumOff val="60000"/>
                    <a:tint val="23500"/>
                    <a:satMod val="160000"/>
                  </a:scheme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indent="0" fontAlgn="auto">
                <a:lnSpc>
                  <a:spcPct val="150000"/>
                </a:lnSpc>
                <a:spcBef>
                  <a:spcPts val="0"/>
                </a:spcBef>
                <a:spcAft>
                  <a:spcPts val="0"/>
                </a:spcAft>
                <a:buClrTx/>
                <a:buSzTx/>
                <a:buFontTx/>
                <a:buNone/>
                <a:tabLst/>
                <a:defRPr kumimoji="0" sz="1400" b="1" i="0" u="sng" strike="noStrike" cap="none" spc="0" normalizeH="0" baseline="0">
                  <a:ln>
                    <a:noFill/>
                  </a:ln>
                  <a:solidFill>
                    <a:srgbClr val="000000"/>
                  </a:solidFill>
                  <a:effectLst/>
                  <a:uLnTx/>
                  <a:uFillTx/>
                  <a:latin typeface="Rockwell" panose="02060603020205020403" pitchFamily="18" charset="0"/>
                </a:defRPr>
              </a:lvl1pPr>
            </a:lstStyle>
            <a:p>
              <a:r>
                <a:rPr lang="fi-FI" sz="900" u="none" dirty="0"/>
                <a:t>Elinkaariarviointi ja elinkaaren hiilijalanjälki</a:t>
              </a:r>
            </a:p>
          </p:txBody>
        </p:sp>
        <p:sp>
          <p:nvSpPr>
            <p:cNvPr id="38" name="TextBox 37">
              <a:extLst>
                <a:ext uri="{FF2B5EF4-FFF2-40B4-BE49-F238E27FC236}">
                  <a16:creationId xmlns:a16="http://schemas.microsoft.com/office/drawing/2014/main" id="{8FFBC2EB-A1C3-B392-4A65-BD05498050A9}"/>
                </a:ext>
              </a:extLst>
            </p:cNvPr>
            <p:cNvSpPr txBox="1"/>
            <p:nvPr/>
          </p:nvSpPr>
          <p:spPr>
            <a:xfrm>
              <a:off x="6310436" y="6415086"/>
              <a:ext cx="3096344" cy="276999"/>
            </a:xfrm>
            <a:prstGeom prst="rect">
              <a:avLst/>
            </a:prstGeom>
            <a:noFill/>
          </p:spPr>
          <p:txBody>
            <a:bodyPr wrap="square">
              <a:spAutoFit/>
            </a:bodyPr>
            <a:lstStyle/>
            <a:p>
              <a:r>
                <a:rPr kumimoji="0" lang="fi-FI" sz="6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Anni Viitala, Granlund oy</a:t>
              </a:r>
            </a:p>
            <a:p>
              <a:r>
                <a:rPr kumimoji="0" lang="fi-FI" sz="6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(Puuakatemia -  Puurakennus - elinkaariarviointi ja energiatehokkuus 10.2.2022)</a:t>
              </a:r>
              <a:endParaRPr lang="fi-FI" sz="900" dirty="0"/>
            </a:p>
          </p:txBody>
        </p:sp>
      </p:grpSp>
    </p:spTree>
    <p:extLst>
      <p:ext uri="{BB962C8B-B14F-4D97-AF65-F5344CB8AC3E}">
        <p14:creationId xmlns:p14="http://schemas.microsoft.com/office/powerpoint/2010/main" val="24297330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TextBox 20">
            <a:extLst>
              <a:ext uri="{FF2B5EF4-FFF2-40B4-BE49-F238E27FC236}">
                <a16:creationId xmlns:a16="http://schemas.microsoft.com/office/drawing/2014/main" id="{853BCD84-6926-43E4-A54A-7A136E54E5D0}"/>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22" name="TextBox 21">
            <a:extLst>
              <a:ext uri="{FF2B5EF4-FFF2-40B4-BE49-F238E27FC236}">
                <a16:creationId xmlns:a16="http://schemas.microsoft.com/office/drawing/2014/main" id="{CC6FC38F-3CE6-4805-AD4B-179687BF0DA0}"/>
              </a:ext>
            </a:extLst>
          </p:cNvPr>
          <p:cNvSpPr txBox="1"/>
          <p:nvPr/>
        </p:nvSpPr>
        <p:spPr>
          <a:xfrm>
            <a:off x="621804" y="230969"/>
            <a:ext cx="6480720" cy="646331"/>
          </a:xfrm>
          <a:prstGeom prst="rect">
            <a:avLst/>
          </a:prstGeom>
          <a:noFill/>
        </p:spPr>
        <p:txBody>
          <a:bodyPr wrap="square">
            <a:spAutoFit/>
          </a:bodyPr>
          <a:lstStyle/>
          <a:p>
            <a:r>
              <a:rPr lang="fi-FI"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Puu</a:t>
            </a:r>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rakentamisen edistäminen viranomaisohjauksella</a:t>
            </a:r>
          </a:p>
          <a:p>
            <a:r>
              <a:rPr lang="fi-FI" sz="18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[Kaupunkiorganisaatio / Paikalliset toimijat]</a:t>
            </a:r>
          </a:p>
        </p:txBody>
      </p:sp>
      <p:grpSp>
        <p:nvGrpSpPr>
          <p:cNvPr id="14" name="Group 13">
            <a:extLst>
              <a:ext uri="{FF2B5EF4-FFF2-40B4-BE49-F238E27FC236}">
                <a16:creationId xmlns:a16="http://schemas.microsoft.com/office/drawing/2014/main" id="{D3CB17AF-A88D-9814-B419-9B1B4E72F926}"/>
              </a:ext>
            </a:extLst>
          </p:cNvPr>
          <p:cNvGrpSpPr/>
          <p:nvPr/>
        </p:nvGrpSpPr>
        <p:grpSpPr>
          <a:xfrm>
            <a:off x="10955648" y="5517232"/>
            <a:ext cx="1115428" cy="1271637"/>
            <a:chOff x="10484082" y="5351539"/>
            <a:chExt cx="1115428" cy="1271637"/>
          </a:xfrm>
        </p:grpSpPr>
        <p:grpSp>
          <p:nvGrpSpPr>
            <p:cNvPr id="15" name="Group 14">
              <a:extLst>
                <a:ext uri="{FF2B5EF4-FFF2-40B4-BE49-F238E27FC236}">
                  <a16:creationId xmlns:a16="http://schemas.microsoft.com/office/drawing/2014/main" id="{E9457BF9-0C75-FE3F-E037-A5E1F4910FE5}"/>
                </a:ext>
              </a:extLst>
            </p:cNvPr>
            <p:cNvGrpSpPr/>
            <p:nvPr/>
          </p:nvGrpSpPr>
          <p:grpSpPr>
            <a:xfrm>
              <a:off x="11278988" y="5351539"/>
              <a:ext cx="320522" cy="414442"/>
              <a:chOff x="8457418" y="107577"/>
              <a:chExt cx="320522" cy="414442"/>
            </a:xfrm>
          </p:grpSpPr>
          <p:sp>
            <p:nvSpPr>
              <p:cNvPr id="20" name="Rectangle: Rounded Corners 19">
                <a:extLst>
                  <a:ext uri="{FF2B5EF4-FFF2-40B4-BE49-F238E27FC236}">
                    <a16:creationId xmlns:a16="http://schemas.microsoft.com/office/drawing/2014/main" id="{4475EE33-4A5B-FC47-D325-8456EB54D858}"/>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3" name="Graphic 22" descr="Back with solid fill">
                <a:hlinkClick r:id="rId5" action="ppaction://hlinksldjump"/>
                <a:extLst>
                  <a:ext uri="{FF2B5EF4-FFF2-40B4-BE49-F238E27FC236}">
                    <a16:creationId xmlns:a16="http://schemas.microsoft.com/office/drawing/2014/main" id="{C49CA39B-3059-0081-A06C-16785B407D0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6" name="Group 15">
              <a:extLst>
                <a:ext uri="{FF2B5EF4-FFF2-40B4-BE49-F238E27FC236}">
                  <a16:creationId xmlns:a16="http://schemas.microsoft.com/office/drawing/2014/main" id="{2DD1CF19-1093-34F8-F5C3-532A21029102}"/>
                </a:ext>
              </a:extLst>
            </p:cNvPr>
            <p:cNvGrpSpPr/>
            <p:nvPr/>
          </p:nvGrpSpPr>
          <p:grpSpPr>
            <a:xfrm>
              <a:off x="10484082" y="5789051"/>
              <a:ext cx="1108146" cy="834125"/>
              <a:chOff x="10917462" y="801792"/>
              <a:chExt cx="1108146" cy="834125"/>
            </a:xfrm>
          </p:grpSpPr>
          <p:sp>
            <p:nvSpPr>
              <p:cNvPr id="18" name="Rectangle: Rounded Corners 17">
                <a:extLst>
                  <a:ext uri="{FF2B5EF4-FFF2-40B4-BE49-F238E27FC236}">
                    <a16:creationId xmlns:a16="http://schemas.microsoft.com/office/drawing/2014/main" id="{88C4A939-3566-42A5-B041-4B1756499733}"/>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9" name="Graphic 18" descr="Back with solid fill">
                <a:extLst>
                  <a:ext uri="{FF2B5EF4-FFF2-40B4-BE49-F238E27FC236}">
                    <a16:creationId xmlns:a16="http://schemas.microsoft.com/office/drawing/2014/main" id="{C6D0B509-1E88-AA34-E66A-70320D50913F}"/>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pSp>
        <p:nvGrpSpPr>
          <p:cNvPr id="11" name="Group 10">
            <a:extLst>
              <a:ext uri="{FF2B5EF4-FFF2-40B4-BE49-F238E27FC236}">
                <a16:creationId xmlns:a16="http://schemas.microsoft.com/office/drawing/2014/main" id="{6262FD38-1DD3-4F80-A115-EF425E70A119}"/>
              </a:ext>
            </a:extLst>
          </p:cNvPr>
          <p:cNvGrpSpPr/>
          <p:nvPr/>
        </p:nvGrpSpPr>
        <p:grpSpPr>
          <a:xfrm>
            <a:off x="652239" y="1253371"/>
            <a:ext cx="6142488" cy="3601028"/>
            <a:chOff x="1022340" y="1344529"/>
            <a:chExt cx="6475510" cy="3353147"/>
          </a:xfrm>
        </p:grpSpPr>
        <p:sp>
          <p:nvSpPr>
            <p:cNvPr id="6" name="TextBox 5">
              <a:extLst>
                <a:ext uri="{FF2B5EF4-FFF2-40B4-BE49-F238E27FC236}">
                  <a16:creationId xmlns:a16="http://schemas.microsoft.com/office/drawing/2014/main" id="{50E0C691-56C2-0BB2-6859-90E265386C12}"/>
                </a:ext>
              </a:extLst>
            </p:cNvPr>
            <p:cNvSpPr txBox="1"/>
            <p:nvPr/>
          </p:nvSpPr>
          <p:spPr>
            <a:xfrm>
              <a:off x="1053851" y="1652740"/>
              <a:ext cx="6443999" cy="3044936"/>
            </a:xfrm>
            <a:prstGeom prst="rect">
              <a:avLst/>
            </a:prstGeom>
            <a:solidFill>
              <a:schemeClr val="bg1"/>
            </a:solidFill>
            <a:ln>
              <a:solidFill>
                <a:schemeClr val="tx2"/>
              </a:solidFill>
            </a:ln>
          </p:spPr>
          <p:txBody>
            <a:bodyPr wrap="square">
              <a:spAutoFit/>
            </a:bodyPr>
            <a:lstStyle/>
            <a:p>
              <a:pPr>
                <a:lnSpc>
                  <a:spcPct val="150000"/>
                </a:lnSpc>
                <a:defRPr/>
              </a:pPr>
              <a:r>
                <a:rPr lang="fi-FI" sz="1100" b="1" dirty="0">
                  <a:solidFill>
                    <a:prstClr val="black"/>
                  </a:solidFill>
                  <a:latin typeface="Rockwell" panose="02060603020205020403" pitchFamily="18" charset="0"/>
                  <a:ea typeface="Lato" panose="020F0502020204030203" pitchFamily="34" charset="0"/>
                  <a:cs typeface="Lato" panose="020F0502020204030203" pitchFamily="34" charset="0"/>
                </a:rPr>
                <a:t>Yhdyskuntasuunnittelu, kaavoitus ja tonttilupaehdot:</a:t>
              </a:r>
            </a:p>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(Massiivi)puurakentamisen ensisijaisuus mukaan lukien päästöttömät energiaratkaisut sekä materiaalivalinnoilla edistettävät kiertotaloustekijät.</a:t>
              </a:r>
            </a:p>
            <a:p>
              <a:pPr marL="171450" indent="-171450">
                <a:lnSpc>
                  <a:spcPct val="150000"/>
                </a:lnSpc>
                <a:buFont typeface="Arial" panose="020B0604020202020204" pitchFamily="34" charset="0"/>
                <a:buChar char="•"/>
                <a:defRPr/>
              </a:pP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Hyväksymällä pelkän puujulkisivun käyttö voi aikaan saada pikku hiljaa suurempaakin hanketta käyntiin.</a:t>
              </a:r>
            </a:p>
            <a:p>
              <a:pPr marL="171450" indent="-171450">
                <a:lnSpc>
                  <a:spcPct val="150000"/>
                </a:lnSpc>
                <a:buFont typeface="Arial" panose="020B0604020202020204" pitchFamily="34" charset="0"/>
                <a:buChar char="•"/>
                <a:defRPr/>
              </a:pP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Kaavamääräykset / Puurakentamisen linjaukset / Arkkitehtuuripolitiikka / Kortteliteemat / Kumppanuuskaavoitus / Kaupunkistrategia / Tontinluovutuskilpailu / Puurakentamisen kohdealueet.</a:t>
              </a:r>
            </a:p>
            <a:p>
              <a:pPr marL="171450" indent="-171450">
                <a:lnSpc>
                  <a:spcPct val="150000"/>
                </a:lnSpc>
                <a:buFont typeface="Arial" panose="020B0604020202020204" pitchFamily="34" charset="0"/>
                <a:buChar char="•"/>
                <a:defRPr/>
              </a:pP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Puurakentamishankkeiden pidempi valmisteluaika.</a:t>
              </a:r>
            </a:p>
            <a:p>
              <a:pPr>
                <a:lnSpc>
                  <a:spcPct val="150000"/>
                </a:lnSpc>
                <a:defRPr/>
              </a:pPr>
              <a:r>
                <a:rPr lang="fi-FI" sz="900" dirty="0">
                  <a:solidFill>
                    <a:prstClr val="black"/>
                  </a:solidFill>
                  <a:latin typeface="Rockwell" panose="02060603020205020403" pitchFamily="18" charset="0"/>
                  <a:ea typeface="Lato" panose="020F0502020204030203" pitchFamily="34" charset="0"/>
                  <a:cs typeface="Lato" panose="020F0502020204030203" pitchFamily="34" charset="0"/>
                </a:rPr>
                <a:t>	</a:t>
              </a:r>
              <a:r>
                <a:rPr lang="fi-FI" sz="9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Kevennykset tonttien varausaikoihin.</a:t>
              </a:r>
            </a:p>
            <a:p>
              <a:pPr>
                <a:lnSpc>
                  <a:spcPct val="150000"/>
                </a:lnSpc>
                <a:defRPr/>
              </a:pPr>
              <a:r>
                <a:rPr lang="fi-FI" sz="9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Kevennykset varausaikaisiin maksuihin.</a:t>
              </a:r>
              <a:endParaRPr lang="fi-FI" sz="900" dirty="0">
                <a:solidFill>
                  <a:prstClr val="black"/>
                </a:solidFill>
                <a:latin typeface="Rockwell" panose="02060603020205020403" pitchFamily="18" charset="0"/>
                <a:ea typeface="Lato" panose="020F0502020204030203" pitchFamily="34" charset="0"/>
                <a:cs typeface="Lato" panose="020F0502020204030203" pitchFamily="34" charset="0"/>
              </a:endParaRPr>
            </a:p>
          </p:txBody>
        </p:sp>
        <p:sp>
          <p:nvSpPr>
            <p:cNvPr id="24" name="TextBox 23">
              <a:extLst>
                <a:ext uri="{FF2B5EF4-FFF2-40B4-BE49-F238E27FC236}">
                  <a16:creationId xmlns:a16="http://schemas.microsoft.com/office/drawing/2014/main" id="{3A9A457E-EA95-4DC3-7884-E47329EF7F7C}"/>
                </a:ext>
              </a:extLst>
            </p:cNvPr>
            <p:cNvSpPr txBox="1"/>
            <p:nvPr/>
          </p:nvSpPr>
          <p:spPr>
            <a:xfrm>
              <a:off x="1022340" y="1344529"/>
              <a:ext cx="3701881" cy="308211"/>
            </a:xfrm>
            <a:prstGeom prst="round2SameRect">
              <a:avLst/>
            </a:prstGeom>
            <a:gradFill flip="none" rotWithShape="1">
              <a:gsLst>
                <a:gs pos="0">
                  <a:schemeClr val="accent2">
                    <a:lumMod val="40000"/>
                    <a:lumOff val="60000"/>
                    <a:tint val="66000"/>
                    <a:satMod val="160000"/>
                  </a:schemeClr>
                </a:gs>
                <a:gs pos="50000">
                  <a:schemeClr val="accent2">
                    <a:lumMod val="40000"/>
                    <a:lumOff val="60000"/>
                    <a:tint val="44500"/>
                    <a:satMod val="160000"/>
                  </a:schemeClr>
                </a:gs>
                <a:gs pos="100000">
                  <a:schemeClr val="accent2">
                    <a:lumMod val="40000"/>
                    <a:lumOff val="60000"/>
                    <a:tint val="23500"/>
                    <a:satMod val="160000"/>
                  </a:scheme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indent="0" fontAlgn="auto">
                <a:lnSpc>
                  <a:spcPct val="150000"/>
                </a:lnSpc>
                <a:spcBef>
                  <a:spcPts val="0"/>
                </a:spcBef>
                <a:spcAft>
                  <a:spcPts val="0"/>
                </a:spcAft>
                <a:buClrTx/>
                <a:buSzTx/>
                <a:buFontTx/>
                <a:buNone/>
                <a:tabLst/>
                <a:defRPr kumimoji="0" sz="1400" b="1" i="0" u="sng" strike="noStrike" cap="none" spc="0" normalizeH="0" baseline="0">
                  <a:ln>
                    <a:noFill/>
                  </a:ln>
                  <a:solidFill>
                    <a:srgbClr val="000000"/>
                  </a:solidFill>
                  <a:effectLst/>
                  <a:uLnTx/>
                  <a:uFillTx/>
                  <a:latin typeface="Rockwell" panose="02060603020205020403" pitchFamily="18" charset="0"/>
                </a:defRPr>
              </a:lvl1pPr>
            </a:lstStyle>
            <a:p>
              <a:r>
                <a:rPr lang="en-US" sz="1100" u="none" dirty="0"/>
                <a:t>O</a:t>
              </a:r>
              <a:r>
                <a:rPr lang="fi-FI" sz="1100" u="none" dirty="0"/>
                <a:t>hjauskeinoja puurakentamisen edistämiseen:</a:t>
              </a:r>
            </a:p>
          </p:txBody>
        </p:sp>
      </p:grpSp>
      <p:sp>
        <p:nvSpPr>
          <p:cNvPr id="26" name="TextBox 25">
            <a:extLst>
              <a:ext uri="{FF2B5EF4-FFF2-40B4-BE49-F238E27FC236}">
                <a16:creationId xmlns:a16="http://schemas.microsoft.com/office/drawing/2014/main" id="{8442DA16-BDD3-9479-BACE-198307BA8858}"/>
              </a:ext>
            </a:extLst>
          </p:cNvPr>
          <p:cNvSpPr txBox="1"/>
          <p:nvPr/>
        </p:nvSpPr>
        <p:spPr>
          <a:xfrm>
            <a:off x="9723556" y="607581"/>
            <a:ext cx="2281688" cy="3200876"/>
          </a:xfrm>
          <a:prstGeom prst="rect">
            <a:avLst/>
          </a:prstGeom>
          <a:solidFill>
            <a:schemeClr val="bg1"/>
          </a:solidFill>
          <a:ln>
            <a:solidFill>
              <a:schemeClr val="tx2"/>
            </a:solidFill>
          </a:ln>
        </p:spPr>
        <p:txBody>
          <a:bodyPr wrap="square">
            <a:spAutoFit/>
          </a:bodyPr>
          <a:lstStyle/>
          <a:p>
            <a:r>
              <a:rPr lang="fi-FI" sz="1000" b="1" noProof="1">
                <a:solidFill>
                  <a:schemeClr val="tx2"/>
                </a:solidFill>
                <a:latin typeface="Rockwell" panose="02060603020205020403" pitchFamily="18" charset="0"/>
              </a:rPr>
              <a:t>Puurakentaminen</a:t>
            </a:r>
          </a:p>
          <a:p>
            <a:endParaRPr lang="fi-FI" sz="700" dirty="0">
              <a:solidFill>
                <a:srgbClr val="27A99A"/>
              </a:solidFill>
              <a:latin typeface="Rockwell" panose="02060603020205020403" pitchFamily="18" charset="0"/>
            </a:endParaRPr>
          </a:p>
          <a:p>
            <a:r>
              <a:rPr lang="fi-FI" sz="700" dirty="0">
                <a:solidFill>
                  <a:srgbClr val="27A99A"/>
                </a:solidFill>
                <a:latin typeface="Rockwell" panose="02060603020205020403" pitchFamily="18" charset="0"/>
              </a:rPr>
              <a:t>https://www.motiva.fi/julkinen_sektori/puurakentaminen/puuakatemia_-_puurakentamisen_koulutukset_ja_materiaalit</a:t>
            </a:r>
          </a:p>
          <a:p>
            <a:endParaRPr lang="fi-FI" sz="700" dirty="0">
              <a:solidFill>
                <a:srgbClr val="27A99A"/>
              </a:solidFill>
              <a:latin typeface="Rockwell" panose="02060603020205020403" pitchFamily="18" charset="0"/>
            </a:endParaRPr>
          </a:p>
          <a:p>
            <a:r>
              <a:rPr lang="fi-FI" sz="700" dirty="0">
                <a:solidFill>
                  <a:srgbClr val="27A99A"/>
                </a:solidFill>
                <a:latin typeface="Rockwell" panose="02060603020205020403" pitchFamily="18" charset="0"/>
                <a:hlinkClick r:id="rId10"/>
              </a:rPr>
              <a:t>https://www.youtube.com/watch?v=tfQnKSe0274&amp;ab_channel=MotivaOy</a:t>
            </a:r>
            <a:endParaRPr lang="fi-FI" sz="700" dirty="0">
              <a:solidFill>
                <a:srgbClr val="27A99A"/>
              </a:solidFill>
              <a:latin typeface="Rockwell" panose="02060603020205020403" pitchFamily="18" charset="0"/>
            </a:endParaRPr>
          </a:p>
          <a:p>
            <a:endParaRPr lang="fi-FI" sz="700" dirty="0">
              <a:solidFill>
                <a:srgbClr val="27A99A"/>
              </a:solidFill>
              <a:latin typeface="Rockwell" panose="02060603020205020403" pitchFamily="18" charset="0"/>
              <a:hlinkClick r:id="rId11">
                <a:extLst>
                  <a:ext uri="{A12FA001-AC4F-418D-AE19-62706E023703}">
                    <ahyp:hlinkClr xmlns:ahyp="http://schemas.microsoft.com/office/drawing/2018/hyperlinkcolor" val="tx"/>
                  </a:ext>
                </a:extLst>
              </a:hlinkClick>
            </a:endParaRPr>
          </a:p>
          <a:p>
            <a:r>
              <a:rPr lang="fi-FI" sz="700" dirty="0">
                <a:solidFill>
                  <a:srgbClr val="27A99A"/>
                </a:solidFill>
                <a:latin typeface="Rockwell" panose="02060603020205020403" pitchFamily="18" charset="0"/>
                <a:hlinkClick r:id="rId11">
                  <a:extLst>
                    <a:ext uri="{A12FA001-AC4F-418D-AE19-62706E023703}">
                      <ahyp:hlinkClr xmlns:ahyp="http://schemas.microsoft.com/office/drawing/2018/hyperlinkcolor" val="tx"/>
                    </a:ext>
                  </a:extLst>
                </a:hlinkClick>
              </a:rPr>
              <a:t>https://www.youtube.com/watch?v=yH_yMzAPHjQ&amp;ab_channel=MotivaO</a:t>
            </a:r>
            <a:r>
              <a:rPr lang="fi-FI" sz="700" dirty="0">
                <a:solidFill>
                  <a:schemeClr val="tx2"/>
                </a:solidFill>
                <a:latin typeface="Rockwell" panose="02060603020205020403" pitchFamily="18" charset="0"/>
                <a:hlinkClick r:id="rId11">
                  <a:extLst>
                    <a:ext uri="{A12FA001-AC4F-418D-AE19-62706E023703}">
                      <ahyp:hlinkClr xmlns:ahyp="http://schemas.microsoft.com/office/drawing/2018/hyperlinkcolor" val="tx"/>
                    </a:ext>
                  </a:extLst>
                </a:hlinkClick>
              </a:rPr>
              <a:t>y</a:t>
            </a:r>
            <a:r>
              <a:rPr lang="fi-FI" sz="700" dirty="0">
                <a:solidFill>
                  <a:schemeClr val="tx2"/>
                </a:solidFill>
                <a:latin typeface="Rockwell" panose="02060603020205020403" pitchFamily="18" charset="0"/>
              </a:rPr>
              <a:t> </a:t>
            </a:r>
            <a:endParaRPr lang="fi-FI" sz="700" dirty="0">
              <a:solidFill>
                <a:srgbClr val="27A99A"/>
              </a:solidFill>
              <a:latin typeface="Rockwell" panose="02060603020205020403" pitchFamily="18" charset="0"/>
              <a:hlinkClick r:id="rId12">
                <a:extLst>
                  <a:ext uri="{A12FA001-AC4F-418D-AE19-62706E023703}">
                    <ahyp:hlinkClr xmlns:ahyp="http://schemas.microsoft.com/office/drawing/2018/hyperlinkcolor" val="tx"/>
                  </a:ext>
                </a:extLst>
              </a:hlinkClick>
            </a:endParaRPr>
          </a:p>
          <a:p>
            <a:endParaRPr lang="fi-FI" sz="700" dirty="0">
              <a:solidFill>
                <a:schemeClr val="tx2"/>
              </a:solidFill>
              <a:latin typeface="Rockwell" panose="02060603020205020403" pitchFamily="18" charset="0"/>
              <a:hlinkClick r:id="rId12">
                <a:extLst>
                  <a:ext uri="{A12FA001-AC4F-418D-AE19-62706E023703}">
                    <ahyp:hlinkClr xmlns:ahyp="http://schemas.microsoft.com/office/drawing/2018/hyperlinkcolor" val="tx"/>
                  </a:ext>
                </a:extLst>
              </a:hlinkClick>
            </a:endParaRPr>
          </a:p>
          <a:p>
            <a:r>
              <a:rPr lang="fi-FI" sz="700" dirty="0">
                <a:solidFill>
                  <a:srgbClr val="27A99A"/>
                </a:solidFill>
                <a:latin typeface="Rockwell" panose="02060603020205020403" pitchFamily="18" charset="0"/>
                <a:hlinkClick r:id="rId12">
                  <a:extLst>
                    <a:ext uri="{A12FA001-AC4F-418D-AE19-62706E023703}">
                      <ahyp:hlinkClr xmlns:ahyp="http://schemas.microsoft.com/office/drawing/2018/hyperlinkcolor" val="tx"/>
                    </a:ext>
                  </a:extLst>
                </a:hlinkClick>
              </a:rPr>
              <a:t>https://www.kuhmo.fi/matkailu/wp-content/uploads/sites/4/2019/08/Puukouluesite_suomi_netti.pdf</a:t>
            </a:r>
            <a:endParaRPr lang="fi-FI" sz="700" dirty="0">
              <a:solidFill>
                <a:srgbClr val="27A99A"/>
              </a:solidFill>
              <a:latin typeface="Rockwell" panose="02060603020205020403" pitchFamily="18" charset="0"/>
            </a:endParaRPr>
          </a:p>
          <a:p>
            <a:endParaRPr lang="fi-FI" sz="800" dirty="0">
              <a:solidFill>
                <a:schemeClr val="tx2"/>
              </a:solidFill>
              <a:latin typeface="Rockwell" panose="02060603020205020403" pitchFamily="18" charset="0"/>
            </a:endParaRPr>
          </a:p>
          <a:p>
            <a:r>
              <a:rPr lang="fi-FI" sz="1000" b="1" dirty="0">
                <a:solidFill>
                  <a:schemeClr val="tx2"/>
                </a:solidFill>
                <a:latin typeface="Rockwell" panose="02060603020205020403" pitchFamily="18" charset="0"/>
              </a:rPr>
              <a:t>Rakentamisen päästötietokanta:</a:t>
            </a:r>
          </a:p>
          <a:p>
            <a:endParaRPr lang="fi-FI" sz="700" dirty="0">
              <a:solidFill>
                <a:schemeClr val="tx2"/>
              </a:solidFill>
              <a:latin typeface="Rockwell" panose="02060603020205020403" pitchFamily="18" charset="0"/>
            </a:endParaRPr>
          </a:p>
          <a:p>
            <a:r>
              <a:rPr lang="fi-FI" sz="700" dirty="0">
                <a:solidFill>
                  <a:schemeClr val="tx2"/>
                </a:solidFill>
                <a:latin typeface="Rockwell" panose="02060603020205020403" pitchFamily="18" charset="0"/>
                <a:hlinkClick r:id="rId13"/>
              </a:rPr>
              <a:t>https://co2data.fi/</a:t>
            </a:r>
            <a:endParaRPr lang="fi-FI" sz="700" dirty="0">
              <a:solidFill>
                <a:schemeClr val="tx2"/>
              </a:solidFill>
              <a:latin typeface="Rockwell" panose="02060603020205020403" pitchFamily="18" charset="0"/>
            </a:endParaRPr>
          </a:p>
          <a:p>
            <a:endParaRPr lang="fi-FI" sz="700" dirty="0">
              <a:solidFill>
                <a:schemeClr val="tx2"/>
              </a:solidFill>
              <a:latin typeface="Rockwell" panose="02060603020205020403" pitchFamily="18" charset="0"/>
            </a:endParaRPr>
          </a:p>
          <a:p>
            <a:r>
              <a:rPr lang="fi-FI" sz="1000" b="1" dirty="0">
                <a:solidFill>
                  <a:schemeClr val="tx2"/>
                </a:solidFill>
                <a:latin typeface="Rockwell" panose="02060603020205020403" pitchFamily="18" charset="0"/>
              </a:rPr>
              <a:t>Puuakatemia – puurakentamisen koulutukset ja materiaalit:</a:t>
            </a:r>
          </a:p>
          <a:p>
            <a:endParaRPr lang="fi-FI" sz="700" dirty="0">
              <a:solidFill>
                <a:schemeClr val="tx2"/>
              </a:solidFill>
              <a:latin typeface="Rockwell" panose="02060603020205020403" pitchFamily="18" charset="0"/>
            </a:endParaRPr>
          </a:p>
          <a:p>
            <a:r>
              <a:rPr lang="fi-FI" sz="700" dirty="0">
                <a:solidFill>
                  <a:schemeClr val="tx2"/>
                </a:solidFill>
                <a:latin typeface="Rockwell" panose="02060603020205020403" pitchFamily="18" charset="0"/>
                <a:hlinkClick r:id="rId14"/>
              </a:rPr>
              <a:t>https://www.motiva.fi/julkinen_sektori/puurakentaminen/puuakatemia_-_puurakentamisen_koulutukset_ja_materiaalit?v_18189=72643</a:t>
            </a:r>
            <a:r>
              <a:rPr lang="fi-FI" sz="700" dirty="0">
                <a:solidFill>
                  <a:schemeClr val="tx2"/>
                </a:solidFill>
                <a:latin typeface="Rockwell" panose="02060603020205020403" pitchFamily="18" charset="0"/>
              </a:rPr>
              <a:t> </a:t>
            </a:r>
          </a:p>
        </p:txBody>
      </p:sp>
      <p:sp>
        <p:nvSpPr>
          <p:cNvPr id="28" name="TextBox 27">
            <a:extLst>
              <a:ext uri="{FF2B5EF4-FFF2-40B4-BE49-F238E27FC236}">
                <a16:creationId xmlns:a16="http://schemas.microsoft.com/office/drawing/2014/main" id="{F5C161D2-B0A1-6A76-AB35-827511DB3657}"/>
              </a:ext>
            </a:extLst>
          </p:cNvPr>
          <p:cNvSpPr txBox="1"/>
          <p:nvPr/>
        </p:nvSpPr>
        <p:spPr>
          <a:xfrm>
            <a:off x="7549454" y="1458587"/>
            <a:ext cx="2044968" cy="723275"/>
          </a:xfrm>
          <a:prstGeom prst="rect">
            <a:avLst/>
          </a:prstGeom>
          <a:solidFill>
            <a:schemeClr val="bg1"/>
          </a:solidFill>
          <a:ln>
            <a:solidFill>
              <a:schemeClr val="tx2"/>
            </a:solidFill>
          </a:ln>
        </p:spPr>
        <p:txBody>
          <a:bodyPr wrap="square">
            <a:spAutoFit/>
          </a:bodyPr>
          <a:lstStyle/>
          <a:p>
            <a:r>
              <a:rPr lang="fi-FI" sz="1000" b="1" noProof="1">
                <a:solidFill>
                  <a:schemeClr val="tx2"/>
                </a:solidFill>
                <a:latin typeface="Rockwell" panose="02060603020205020403" pitchFamily="18" charset="0"/>
              </a:rPr>
              <a:t>Kustannus-hyötyanalyysin arviointityökalu:</a:t>
            </a:r>
          </a:p>
          <a:p>
            <a:endParaRPr lang="fi-FI" sz="700" dirty="0">
              <a:solidFill>
                <a:srgbClr val="27A99A"/>
              </a:solidFill>
              <a:latin typeface="Rockwell" panose="02060603020205020403" pitchFamily="18" charset="0"/>
            </a:endParaRPr>
          </a:p>
          <a:p>
            <a:r>
              <a:rPr lang="fi-FI" sz="700" dirty="0">
                <a:solidFill>
                  <a:srgbClr val="27A99A"/>
                </a:solidFill>
                <a:latin typeface="Rockwell" panose="02060603020205020403" pitchFamily="18" charset="0"/>
              </a:rPr>
              <a:t>https://drive.google.com/file/d/1eHfenz67QOS4I0evxuT_cTXkJEOArbUY/view</a:t>
            </a:r>
          </a:p>
        </p:txBody>
      </p:sp>
      <p:grpSp>
        <p:nvGrpSpPr>
          <p:cNvPr id="10" name="Group 9">
            <a:extLst>
              <a:ext uri="{FF2B5EF4-FFF2-40B4-BE49-F238E27FC236}">
                <a16:creationId xmlns:a16="http://schemas.microsoft.com/office/drawing/2014/main" id="{93B9E050-22AC-8FB5-4DE9-A37E7997307C}"/>
              </a:ext>
            </a:extLst>
          </p:cNvPr>
          <p:cNvGrpSpPr/>
          <p:nvPr/>
        </p:nvGrpSpPr>
        <p:grpSpPr>
          <a:xfrm>
            <a:off x="7062884" y="4159176"/>
            <a:ext cx="3948397" cy="2220146"/>
            <a:chOff x="549796" y="3935529"/>
            <a:chExt cx="2890791" cy="1738753"/>
          </a:xfrm>
        </p:grpSpPr>
        <p:pic>
          <p:nvPicPr>
            <p:cNvPr id="7" name="Picture 6">
              <a:extLst>
                <a:ext uri="{FF2B5EF4-FFF2-40B4-BE49-F238E27FC236}">
                  <a16:creationId xmlns:a16="http://schemas.microsoft.com/office/drawing/2014/main" id="{E9DD0C45-C983-F691-DD46-EDACBB88B977}"/>
                </a:ext>
              </a:extLst>
            </p:cNvPr>
            <p:cNvPicPr>
              <a:picLocks noChangeAspect="1"/>
            </p:cNvPicPr>
            <p:nvPr/>
          </p:nvPicPr>
          <p:blipFill>
            <a:blip r:embed="rId15"/>
            <a:stretch>
              <a:fillRect/>
            </a:stretch>
          </p:blipFill>
          <p:spPr>
            <a:xfrm>
              <a:off x="628351" y="3935529"/>
              <a:ext cx="2730444" cy="1402728"/>
            </a:xfrm>
            <a:prstGeom prst="rect">
              <a:avLst/>
            </a:prstGeom>
            <a:ln>
              <a:solidFill>
                <a:schemeClr val="tx2"/>
              </a:solidFill>
            </a:ln>
          </p:spPr>
        </p:pic>
        <p:sp>
          <p:nvSpPr>
            <p:cNvPr id="31" name="TextBox 30">
              <a:extLst>
                <a:ext uri="{FF2B5EF4-FFF2-40B4-BE49-F238E27FC236}">
                  <a16:creationId xmlns:a16="http://schemas.microsoft.com/office/drawing/2014/main" id="{F31AF6E7-BAAB-23E7-40CD-27A018C80AA1}"/>
                </a:ext>
              </a:extLst>
            </p:cNvPr>
            <p:cNvSpPr txBox="1"/>
            <p:nvPr/>
          </p:nvSpPr>
          <p:spPr>
            <a:xfrm>
              <a:off x="549796" y="5296148"/>
              <a:ext cx="2890791" cy="378134"/>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Puuakatemia: Vaikuttavuus ja mittarit </a:t>
              </a:r>
              <a:r>
                <a:rPr kumimoji="0" lang="fi-FI" sz="900" b="1"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puurak</a:t>
              </a:r>
              <a:r>
                <a:rPr lang="fi-FI" sz="900" b="1" dirty="0">
                  <a:solidFill>
                    <a:prstClr val="black"/>
                  </a:solidFill>
                  <a:latin typeface="Rockwell" panose="02060603020205020403" pitchFamily="18" charset="0"/>
                  <a:ea typeface="Lato" panose="020F0502020204030203" pitchFamily="34" charset="0"/>
                  <a:cs typeface="Lato" panose="020F0502020204030203" pitchFamily="34" charset="0"/>
                </a:rPr>
                <a:t>ennus</a:t>
              </a: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 </a:t>
              </a:r>
              <a:r>
                <a:rPr kumimoji="0" lang="fi-FI" sz="900" b="1"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hank</a:t>
              </a:r>
              <a:r>
                <a:rPr lang="fi-FI" sz="900" b="1" dirty="0" err="1">
                  <a:solidFill>
                    <a:prstClr val="black"/>
                  </a:solidFill>
                  <a:latin typeface="Rockwell" panose="02060603020205020403" pitchFamily="18" charset="0"/>
                  <a:ea typeface="Lato" panose="020F0502020204030203" pitchFamily="34" charset="0"/>
                  <a:cs typeface="Lato" panose="020F0502020204030203" pitchFamily="34" charset="0"/>
                </a:rPr>
                <a:t>keissa</a:t>
              </a:r>
              <a:r>
                <a:rPr kumimoji="0" lang="fi-FI" sz="9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 (09.09.21)</a:t>
              </a:r>
            </a:p>
          </p:txBody>
        </p:sp>
      </p:grpSp>
      <p:grpSp>
        <p:nvGrpSpPr>
          <p:cNvPr id="34" name="Group 33">
            <a:extLst>
              <a:ext uri="{FF2B5EF4-FFF2-40B4-BE49-F238E27FC236}">
                <a16:creationId xmlns:a16="http://schemas.microsoft.com/office/drawing/2014/main" id="{B2C8F12D-C974-25E0-8BF2-2E4288F84562}"/>
              </a:ext>
            </a:extLst>
          </p:cNvPr>
          <p:cNvGrpSpPr/>
          <p:nvPr/>
        </p:nvGrpSpPr>
        <p:grpSpPr>
          <a:xfrm>
            <a:off x="668957" y="5109062"/>
            <a:ext cx="5048835" cy="1331157"/>
            <a:chOff x="-123329" y="1431635"/>
            <a:chExt cx="7481875" cy="493948"/>
          </a:xfrm>
        </p:grpSpPr>
        <p:sp>
          <p:nvSpPr>
            <p:cNvPr id="35" name="TextBox 34">
              <a:extLst>
                <a:ext uri="{FF2B5EF4-FFF2-40B4-BE49-F238E27FC236}">
                  <a16:creationId xmlns:a16="http://schemas.microsoft.com/office/drawing/2014/main" id="{60EC8663-23AE-2834-A8A4-2CFA0E7C43B9}"/>
                </a:ext>
              </a:extLst>
            </p:cNvPr>
            <p:cNvSpPr txBox="1"/>
            <p:nvPr/>
          </p:nvSpPr>
          <p:spPr>
            <a:xfrm>
              <a:off x="-97636" y="1559007"/>
              <a:ext cx="7456182" cy="366576"/>
            </a:xfrm>
            <a:prstGeom prst="rect">
              <a:avLst/>
            </a:prstGeom>
            <a:solidFill>
              <a:schemeClr val="bg1"/>
            </a:solidFill>
            <a:ln>
              <a:solidFill>
                <a:schemeClr val="tx2"/>
              </a:solidFill>
            </a:ln>
          </p:spPr>
          <p:txBody>
            <a:bodyPr wrap="square">
              <a:spAutoFit/>
            </a:bodyPr>
            <a:lstStyle/>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Puukerrostalot koetaan tyypillisesti miellyttävämpinä ja hyväksyttävämpinä.</a:t>
              </a:r>
            </a:p>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Puujulkisivujen merkitys.</a:t>
              </a:r>
            </a:p>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Usean korttelin puumiljöö muodostaa asuinalueen vahvan ja positiivisen identiteetin.</a:t>
              </a:r>
            </a:p>
          </p:txBody>
        </p:sp>
        <p:sp>
          <p:nvSpPr>
            <p:cNvPr id="36" name="TextBox 35">
              <a:extLst>
                <a:ext uri="{FF2B5EF4-FFF2-40B4-BE49-F238E27FC236}">
                  <a16:creationId xmlns:a16="http://schemas.microsoft.com/office/drawing/2014/main" id="{67BD405F-1E46-1896-9E24-AC9F53934B34}"/>
                </a:ext>
              </a:extLst>
            </p:cNvPr>
            <p:cNvSpPr txBox="1"/>
            <p:nvPr/>
          </p:nvSpPr>
          <p:spPr>
            <a:xfrm>
              <a:off x="-123329" y="1431635"/>
              <a:ext cx="7456180" cy="118880"/>
            </a:xfrm>
            <a:prstGeom prst="round2SameRect">
              <a:avLst/>
            </a:prstGeom>
            <a:gradFill flip="none" rotWithShape="1">
              <a:gsLst>
                <a:gs pos="0">
                  <a:schemeClr val="accent2">
                    <a:lumMod val="40000"/>
                    <a:lumOff val="60000"/>
                    <a:tint val="66000"/>
                    <a:satMod val="160000"/>
                  </a:schemeClr>
                </a:gs>
                <a:gs pos="50000">
                  <a:schemeClr val="accent2">
                    <a:lumMod val="40000"/>
                    <a:lumOff val="60000"/>
                    <a:tint val="44500"/>
                    <a:satMod val="160000"/>
                  </a:schemeClr>
                </a:gs>
                <a:gs pos="100000">
                  <a:schemeClr val="accent2">
                    <a:lumMod val="40000"/>
                    <a:lumOff val="60000"/>
                    <a:tint val="23500"/>
                    <a:satMod val="160000"/>
                  </a:scheme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indent="0" fontAlgn="auto">
                <a:lnSpc>
                  <a:spcPct val="150000"/>
                </a:lnSpc>
                <a:spcBef>
                  <a:spcPts val="0"/>
                </a:spcBef>
                <a:spcAft>
                  <a:spcPts val="0"/>
                </a:spcAft>
                <a:buClrTx/>
                <a:buSzTx/>
                <a:buFontTx/>
                <a:buNone/>
                <a:tabLst/>
                <a:defRPr kumimoji="0" sz="1400" b="1" i="0" u="sng" strike="noStrike" cap="none" spc="0" normalizeH="0" baseline="0">
                  <a:ln>
                    <a:noFill/>
                  </a:ln>
                  <a:solidFill>
                    <a:srgbClr val="000000"/>
                  </a:solidFill>
                  <a:effectLst/>
                  <a:uLnTx/>
                  <a:uFillTx/>
                  <a:latin typeface="Rockwell" panose="02060603020205020403" pitchFamily="18" charset="0"/>
                </a:defRPr>
              </a:lvl1pPr>
            </a:lstStyle>
            <a:p>
              <a:r>
                <a:rPr lang="fi-FI" sz="1050" u="none" dirty="0"/>
                <a:t>Ilmastohyötyjen rinnalla muita syitä puurakentamisen edistämiseksi:</a:t>
              </a:r>
            </a:p>
          </p:txBody>
        </p:sp>
      </p:grpSp>
      <p:sp>
        <p:nvSpPr>
          <p:cNvPr id="29" name="TextBox 28">
            <a:extLst>
              <a:ext uri="{FF2B5EF4-FFF2-40B4-BE49-F238E27FC236}">
                <a16:creationId xmlns:a16="http://schemas.microsoft.com/office/drawing/2014/main" id="{57F6CB65-9CA0-C3BB-1C99-88440B3E7402}"/>
              </a:ext>
            </a:extLst>
          </p:cNvPr>
          <p:cNvSpPr txBox="1"/>
          <p:nvPr/>
        </p:nvSpPr>
        <p:spPr>
          <a:xfrm>
            <a:off x="7520010" y="614929"/>
            <a:ext cx="2044968" cy="754053"/>
          </a:xfrm>
          <a:prstGeom prst="rect">
            <a:avLst/>
          </a:prstGeom>
          <a:solidFill>
            <a:schemeClr val="bg1"/>
          </a:solidFill>
          <a:ln>
            <a:solidFill>
              <a:schemeClr val="tx2"/>
            </a:solidFill>
          </a:ln>
        </p:spPr>
        <p:txBody>
          <a:bodyPr wrap="square">
            <a:spAutoFit/>
          </a:bodyPr>
          <a:lstStyle/>
          <a:p>
            <a:r>
              <a:rPr lang="fi-FI" sz="1000" b="1" noProof="1">
                <a:solidFill>
                  <a:schemeClr val="tx2"/>
                </a:solidFill>
                <a:latin typeface="Rockwell" panose="02060603020205020403" pitchFamily="18" charset="0"/>
              </a:rPr>
              <a:t>Julkisen puurakentamisen tilannekuva:</a:t>
            </a:r>
          </a:p>
          <a:p>
            <a:endParaRPr lang="fi-FI" sz="700" dirty="0">
              <a:solidFill>
                <a:srgbClr val="27A99A"/>
              </a:solidFill>
              <a:latin typeface="Rockwell" panose="02060603020205020403" pitchFamily="18" charset="0"/>
            </a:endParaRPr>
          </a:p>
          <a:p>
            <a:r>
              <a:rPr lang="fi-FI" sz="800" dirty="0">
                <a:hlinkClick r:id="rId16"/>
              </a:rPr>
              <a:t>https://www.lyyti.fi/reg/Julkisen_puurakentamisen_tilannekuva</a:t>
            </a:r>
            <a:r>
              <a:rPr lang="fi-FI" sz="800" dirty="0"/>
              <a:t> </a:t>
            </a:r>
          </a:p>
        </p:txBody>
      </p:sp>
    </p:spTree>
    <p:extLst>
      <p:ext uri="{BB962C8B-B14F-4D97-AF65-F5344CB8AC3E}">
        <p14:creationId xmlns:p14="http://schemas.microsoft.com/office/powerpoint/2010/main" val="160282045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681436" y="223072"/>
            <a:ext cx="7597997"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Energiatehokkuuden edistäminen viranomaisohjauksella</a:t>
            </a:r>
          </a:p>
        </p:txBody>
      </p:sp>
      <p:sp>
        <p:nvSpPr>
          <p:cNvPr id="7" name="TextBox 6">
            <a:extLst>
              <a:ext uri="{FF2B5EF4-FFF2-40B4-BE49-F238E27FC236}">
                <a16:creationId xmlns:a16="http://schemas.microsoft.com/office/drawing/2014/main" id="{131C9C52-7B0E-47F5-A13B-4AE189113004}"/>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13" name="Group 12">
            <a:extLst>
              <a:ext uri="{FF2B5EF4-FFF2-40B4-BE49-F238E27FC236}">
                <a16:creationId xmlns:a16="http://schemas.microsoft.com/office/drawing/2014/main" id="{7AE0EBE6-8658-4C3C-B810-BC16A0A3FF59}"/>
              </a:ext>
            </a:extLst>
          </p:cNvPr>
          <p:cNvGrpSpPr/>
          <p:nvPr/>
        </p:nvGrpSpPr>
        <p:grpSpPr>
          <a:xfrm>
            <a:off x="681436" y="3429000"/>
            <a:ext cx="11054136" cy="1368152"/>
            <a:chOff x="765819" y="3573016"/>
            <a:chExt cx="10846942" cy="1080120"/>
          </a:xfrm>
        </p:grpSpPr>
        <p:pic>
          <p:nvPicPr>
            <p:cNvPr id="6" name="Picture 5" descr="Text&#10;&#10;Description automatically generated">
              <a:extLst>
                <a:ext uri="{FF2B5EF4-FFF2-40B4-BE49-F238E27FC236}">
                  <a16:creationId xmlns:a16="http://schemas.microsoft.com/office/drawing/2014/main" id="{195DC539-8049-43D4-AA28-07807212D54D}"/>
                </a:ext>
              </a:extLst>
            </p:cNvPr>
            <p:cNvPicPr>
              <a:picLocks noChangeAspect="1"/>
            </p:cNvPicPr>
            <p:nvPr/>
          </p:nvPicPr>
          <p:blipFill rotWithShape="1">
            <a:blip r:embed="rId5">
              <a:extLst>
                <a:ext uri="{28A0092B-C50C-407E-A947-70E740481C1C}">
                  <a14:useLocalDpi xmlns:a14="http://schemas.microsoft.com/office/drawing/2010/main" val="0"/>
                </a:ext>
              </a:extLst>
            </a:blip>
            <a:srcRect t="26127" b="49435"/>
            <a:stretch/>
          </p:blipFill>
          <p:spPr>
            <a:xfrm>
              <a:off x="765820" y="3933056"/>
              <a:ext cx="10846941" cy="720080"/>
            </a:xfrm>
            <a:prstGeom prst="rect">
              <a:avLst/>
            </a:prstGeom>
          </p:spPr>
        </p:pic>
        <p:pic>
          <p:nvPicPr>
            <p:cNvPr id="15" name="Picture 14" descr="Text&#10;&#10;Description automatically generated">
              <a:extLst>
                <a:ext uri="{FF2B5EF4-FFF2-40B4-BE49-F238E27FC236}">
                  <a16:creationId xmlns:a16="http://schemas.microsoft.com/office/drawing/2014/main" id="{95AAF0AF-2E2A-4C47-9B6D-4F3412BBCE4A}"/>
                </a:ext>
              </a:extLst>
            </p:cNvPr>
            <p:cNvPicPr>
              <a:picLocks noChangeAspect="1"/>
            </p:cNvPicPr>
            <p:nvPr/>
          </p:nvPicPr>
          <p:blipFill rotWithShape="1">
            <a:blip r:embed="rId5">
              <a:extLst>
                <a:ext uri="{28A0092B-C50C-407E-A947-70E740481C1C}">
                  <a14:useLocalDpi xmlns:a14="http://schemas.microsoft.com/office/drawing/2010/main" val="0"/>
                </a:ext>
              </a:extLst>
            </a:blip>
            <a:srcRect t="-755" b="88536"/>
            <a:stretch/>
          </p:blipFill>
          <p:spPr>
            <a:xfrm>
              <a:off x="765819" y="3573016"/>
              <a:ext cx="10846941" cy="360040"/>
            </a:xfrm>
            <a:prstGeom prst="rect">
              <a:avLst/>
            </a:prstGeom>
          </p:spPr>
        </p:pic>
      </p:grpSp>
      <p:sp>
        <p:nvSpPr>
          <p:cNvPr id="9" name="TextBox 8">
            <a:extLst>
              <a:ext uri="{FF2B5EF4-FFF2-40B4-BE49-F238E27FC236}">
                <a16:creationId xmlns:a16="http://schemas.microsoft.com/office/drawing/2014/main" id="{6DC9F84A-0429-4075-4787-5D64B42ED3C2}"/>
              </a:ext>
            </a:extLst>
          </p:cNvPr>
          <p:cNvSpPr txBox="1"/>
          <p:nvPr/>
        </p:nvSpPr>
        <p:spPr>
          <a:xfrm>
            <a:off x="681435" y="3066919"/>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10" name="Group 9">
            <a:extLst>
              <a:ext uri="{FF2B5EF4-FFF2-40B4-BE49-F238E27FC236}">
                <a16:creationId xmlns:a16="http://schemas.microsoft.com/office/drawing/2014/main" id="{C422A618-0E57-CBE7-831F-00849073F25E}"/>
              </a:ext>
            </a:extLst>
          </p:cNvPr>
          <p:cNvGrpSpPr/>
          <p:nvPr/>
        </p:nvGrpSpPr>
        <p:grpSpPr>
          <a:xfrm>
            <a:off x="11474570" y="6466431"/>
            <a:ext cx="484973" cy="313490"/>
            <a:chOff x="7841686" y="284935"/>
            <a:chExt cx="484973" cy="313490"/>
          </a:xfrm>
        </p:grpSpPr>
        <p:sp>
          <p:nvSpPr>
            <p:cNvPr id="11" name="Rectangle: Rounded Corners 10">
              <a:extLst>
                <a:ext uri="{FF2B5EF4-FFF2-40B4-BE49-F238E27FC236}">
                  <a16:creationId xmlns:a16="http://schemas.microsoft.com/office/drawing/2014/main" id="{1DAA0A58-D183-8651-1D99-94F77409CAAC}"/>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6" action="ppaction://hlinksldjump"/>
              <a:extLst>
                <a:ext uri="{FF2B5EF4-FFF2-40B4-BE49-F238E27FC236}">
                  <a16:creationId xmlns:a16="http://schemas.microsoft.com/office/drawing/2014/main" id="{023B3F2C-B1F7-5A0C-5998-81D890C625CC}"/>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86214702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681436" y="223072"/>
            <a:ext cx="7597997"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Energiatehokkuuden edistäminen viranomaisohjauksella</a:t>
            </a:r>
          </a:p>
        </p:txBody>
      </p:sp>
      <p:sp>
        <p:nvSpPr>
          <p:cNvPr id="7" name="TextBox 6">
            <a:extLst>
              <a:ext uri="{FF2B5EF4-FFF2-40B4-BE49-F238E27FC236}">
                <a16:creationId xmlns:a16="http://schemas.microsoft.com/office/drawing/2014/main" id="{131C9C52-7B0E-47F5-A13B-4AE189113004}"/>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2" name="Group 1">
            <a:extLst>
              <a:ext uri="{FF2B5EF4-FFF2-40B4-BE49-F238E27FC236}">
                <a16:creationId xmlns:a16="http://schemas.microsoft.com/office/drawing/2014/main" id="{F95778B0-19E2-4E09-BD71-40E6722B755B}"/>
              </a:ext>
            </a:extLst>
          </p:cNvPr>
          <p:cNvGrpSpPr/>
          <p:nvPr/>
        </p:nvGrpSpPr>
        <p:grpSpPr>
          <a:xfrm>
            <a:off x="6074047" y="2618558"/>
            <a:ext cx="4674029" cy="3879474"/>
            <a:chOff x="601435" y="1763640"/>
            <a:chExt cx="4844906" cy="4118179"/>
          </a:xfrm>
        </p:grpSpPr>
        <p:pic>
          <p:nvPicPr>
            <p:cNvPr id="10" name="Picture 9" descr="Chart, bubble chart&#10;&#10;Description automatically generated">
              <a:extLst>
                <a:ext uri="{FF2B5EF4-FFF2-40B4-BE49-F238E27FC236}">
                  <a16:creationId xmlns:a16="http://schemas.microsoft.com/office/drawing/2014/main" id="{722AB56F-919B-4970-A4C1-A036721156A2}"/>
                </a:ext>
              </a:extLst>
            </p:cNvPr>
            <p:cNvPicPr>
              <a:picLocks noChangeAspect="1"/>
            </p:cNvPicPr>
            <p:nvPr/>
          </p:nvPicPr>
          <p:blipFill rotWithShape="1">
            <a:blip r:embed="rId5"/>
            <a:srcRect l="13479" t="13943" r="17330" b="24233"/>
            <a:stretch/>
          </p:blipFill>
          <p:spPr bwMode="auto">
            <a:xfrm>
              <a:off x="676997" y="1763640"/>
              <a:ext cx="3905247" cy="3651659"/>
            </a:xfrm>
            <a:prstGeom prst="rect">
              <a:avLst/>
            </a:prstGeom>
            <a:ln w="12700" cap="flat" cmpd="sng" algn="ctr">
              <a:solidFill>
                <a:sysClr val="windowText" lastClr="000000"/>
              </a:solidFill>
              <a:prstDash val="solid"/>
              <a:round/>
              <a:headEnd type="none" w="med" len="med"/>
              <a:tailEnd type="none" w="med" len="med"/>
              <a:extLst>
                <a:ext uri="{C807C97D-BFC1-408E-A445-0C87EB9F89A2}">
                  <ask:lineSketchStyleProps xmlns:ask="http://schemas.microsoft.com/office/drawing/2018/sketchyshapes" sd="0">
                    <a:custGeom>
                      <a:avLst/>
                      <a:gdLst/>
                      <a:ahLst/>
                      <a:cxnLst/>
                      <a:rect l="0" t="0" r="0" b="0"/>
                      <a:pathLst/>
                    </a:custGeom>
                    <ask:type/>
                  </ask:lineSketchStyleProps>
                </a:ext>
              </a:extLst>
            </a:ln>
            <a:extLst>
              <a:ext uri="{53640926-AAD7-44D8-BBD7-CCE9431645EC}">
                <a14:shadowObscured xmlns:a14="http://schemas.microsoft.com/office/drawing/2010/main"/>
              </a:ext>
            </a:extLst>
          </p:spPr>
        </p:pic>
        <p:sp>
          <p:nvSpPr>
            <p:cNvPr id="11" name="TextBox 10">
              <a:extLst>
                <a:ext uri="{FF2B5EF4-FFF2-40B4-BE49-F238E27FC236}">
                  <a16:creationId xmlns:a16="http://schemas.microsoft.com/office/drawing/2014/main" id="{88426494-18DD-4F98-A402-04ACB71C7ECD}"/>
                </a:ext>
              </a:extLst>
            </p:cNvPr>
            <p:cNvSpPr txBox="1"/>
            <p:nvPr/>
          </p:nvSpPr>
          <p:spPr>
            <a:xfrm>
              <a:off x="601435" y="5415299"/>
              <a:ext cx="4844906" cy="466520"/>
            </a:xfrm>
            <a:prstGeom prst="rect">
              <a:avLst/>
            </a:prstGeom>
            <a:noFill/>
          </p:spPr>
          <p:txBody>
            <a:bodyPr wrap="square">
              <a:spAutoFit/>
            </a:bodyPr>
            <a:lstStyle/>
            <a:p>
              <a:pPr>
                <a:lnSpc>
                  <a:spcPct val="150000"/>
                </a:lnSpc>
              </a:pPr>
              <a:r>
                <a:rPr lang="fi-FI" sz="800" dirty="0">
                  <a:effectLst/>
                  <a:latin typeface="Rockwell" panose="02060603020205020403" pitchFamily="18" charset="0"/>
                  <a:ea typeface="Calibri" panose="020F0502020204030204" pitchFamily="34" charset="0"/>
                  <a:cs typeface="Calibri" panose="020F0502020204030204" pitchFamily="34" charset="0"/>
                </a:rPr>
                <a:t>Kansainvälisen energiajärjestön IEA:n tulkitsemat yhteiskunnan oheishyödyt.</a:t>
              </a:r>
            </a:p>
            <a:p>
              <a:pPr>
                <a:lnSpc>
                  <a:spcPct val="150000"/>
                </a:lnSpc>
              </a:pPr>
              <a:r>
                <a:rPr lang="fi-FI" sz="800" dirty="0">
                  <a:effectLst/>
                  <a:latin typeface="Rockwell" panose="02060603020205020403" pitchFamily="18" charset="0"/>
                  <a:ea typeface="Calibri" panose="020F0502020204030204" pitchFamily="34" charset="0"/>
                  <a:cs typeface="Calibri" panose="020F0502020204030204" pitchFamily="34" charset="0"/>
                </a:rPr>
                <a:t>Lähde: </a:t>
              </a:r>
              <a:r>
                <a:rPr lang="fi-FI" sz="800" dirty="0">
                  <a:effectLst/>
                  <a:latin typeface="Rockwell" panose="02060603020205020403" pitchFamily="18" charset="0"/>
                  <a:ea typeface="Calibri" panose="020F0502020204030204" pitchFamily="34" charset="0"/>
                  <a:cs typeface="Calibri" panose="020F0502020204030204" pitchFamily="34" charset="0"/>
                  <a:hlinkClick r:id="rId6"/>
                </a:rPr>
                <a:t>https://www.motiva.fi/files/15389/Energiatehokkuuden_oheishyodyt_yrityksissa.pdf</a:t>
              </a:r>
              <a:r>
                <a:rPr lang="fi-FI" sz="800" dirty="0">
                  <a:effectLst/>
                  <a:latin typeface="Rockwell" panose="02060603020205020403" pitchFamily="18" charset="0"/>
                  <a:ea typeface="Calibri" panose="020F0502020204030204" pitchFamily="34" charset="0"/>
                  <a:cs typeface="Calibri" panose="020F0502020204030204" pitchFamily="34" charset="0"/>
                </a:rPr>
                <a:t>   </a:t>
              </a:r>
            </a:p>
          </p:txBody>
        </p:sp>
      </p:grpSp>
      <p:sp>
        <p:nvSpPr>
          <p:cNvPr id="12" name="TextBox 11">
            <a:extLst>
              <a:ext uri="{FF2B5EF4-FFF2-40B4-BE49-F238E27FC236}">
                <a16:creationId xmlns:a16="http://schemas.microsoft.com/office/drawing/2014/main" id="{4BE97B6E-C68B-4CB4-A694-026988C1EECC}"/>
              </a:ext>
            </a:extLst>
          </p:cNvPr>
          <p:cNvSpPr txBox="1"/>
          <p:nvPr/>
        </p:nvSpPr>
        <p:spPr>
          <a:xfrm>
            <a:off x="909836" y="1018977"/>
            <a:ext cx="9783546" cy="1311065"/>
          </a:xfrm>
          <a:prstGeom prst="rect">
            <a:avLst/>
          </a:prstGeom>
          <a:solidFill>
            <a:schemeClr val="bg1"/>
          </a:solidFill>
          <a:ln>
            <a:solidFill>
              <a:schemeClr val="tx2"/>
            </a:solidFill>
          </a:ln>
        </p:spPr>
        <p:txBody>
          <a:bodyPr wrap="square">
            <a:spAutoFit/>
          </a:bodyPr>
          <a:lstStyle/>
          <a:p>
            <a:pPr>
              <a:lnSpc>
                <a:spcPct val="150000"/>
              </a:lnSpc>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Mahdollisuuksien mukaan asiakaskontaktien aikana energiatehokkuuden oheishyötyjä voisi olla järkevää tuoda esille toimijoille.</a:t>
            </a:r>
          </a:p>
          <a:p>
            <a:pPr marL="171450"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Motiva selvitti v. 2018 yritysten (yht. 30 vastaajaa teollisuus- ja palvelualoilta) kokemia energiatehokkuuden oheishyötyjä.</a:t>
            </a:r>
          </a:p>
          <a:p>
            <a:pPr marL="171450"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Energiatehokkuuden rinnalla hyötyinä oli koettu taloudellisia-, tuotannollisia- ja toiminnallisia hyötyjä sekä ympäristöön-, imagoon- ja työolosuhteisiin kytkeytyviä hyötyjä.</a:t>
            </a:r>
          </a:p>
        </p:txBody>
      </p:sp>
      <p:grpSp>
        <p:nvGrpSpPr>
          <p:cNvPr id="3" name="Group 2">
            <a:extLst>
              <a:ext uri="{FF2B5EF4-FFF2-40B4-BE49-F238E27FC236}">
                <a16:creationId xmlns:a16="http://schemas.microsoft.com/office/drawing/2014/main" id="{DD261C45-2AAC-4778-83F9-3F0234B2AC72}"/>
              </a:ext>
            </a:extLst>
          </p:cNvPr>
          <p:cNvGrpSpPr/>
          <p:nvPr/>
        </p:nvGrpSpPr>
        <p:grpSpPr>
          <a:xfrm>
            <a:off x="909836" y="2575063"/>
            <a:ext cx="4466591" cy="3565968"/>
            <a:chOff x="1125860" y="1916832"/>
            <a:chExt cx="4466591" cy="3565968"/>
          </a:xfrm>
        </p:grpSpPr>
        <p:pic>
          <p:nvPicPr>
            <p:cNvPr id="9" name="Picture 2">
              <a:extLst>
                <a:ext uri="{FF2B5EF4-FFF2-40B4-BE49-F238E27FC236}">
                  <a16:creationId xmlns:a16="http://schemas.microsoft.com/office/drawing/2014/main" id="{115774C6-291B-4ADC-B164-9EEFBDBE7272}"/>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5860" y="1916832"/>
              <a:ext cx="4466591" cy="3349944"/>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53EB4D79-EDC3-45D4-9A30-EF7246397128}"/>
                </a:ext>
              </a:extLst>
            </p:cNvPr>
            <p:cNvSpPr txBox="1"/>
            <p:nvPr/>
          </p:nvSpPr>
          <p:spPr>
            <a:xfrm>
              <a:off x="1125860" y="5266776"/>
              <a:ext cx="3718848" cy="216024"/>
            </a:xfrm>
            <a:prstGeom prst="rect">
              <a:avLst/>
            </a:prstGeom>
            <a:noFill/>
          </p:spPr>
          <p:txBody>
            <a:bodyPr wrap="square">
              <a:spAutoFit/>
            </a:bodyPr>
            <a:lstStyle/>
            <a:p>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rPr>
                <a:t>Lähde: </a:t>
              </a:r>
              <a:r>
                <a:rPr lang="fi-FI" sz="800" dirty="0">
                  <a:solidFill>
                    <a:prstClr val="black"/>
                  </a:solidFill>
                  <a:latin typeface="Rockwell" panose="02060603020205020403" pitchFamily="18" charset="0"/>
                  <a:hlinkClick r:id="rId8"/>
                </a:rPr>
                <a:t>https://www.motiva.fi/yritykset/energiatehokkuuden_oheishyodyt</a:t>
              </a:r>
              <a:r>
                <a:rPr lang="fi-FI" sz="800" dirty="0">
                  <a:solidFill>
                    <a:prstClr val="black"/>
                  </a:solidFill>
                  <a:latin typeface="Rockwell" panose="02060603020205020403" pitchFamily="18" charset="0"/>
                </a:rPr>
                <a:t> </a:t>
              </a:r>
            </a:p>
          </p:txBody>
        </p:sp>
      </p:grpSp>
      <p:grpSp>
        <p:nvGrpSpPr>
          <p:cNvPr id="19" name="Group 18">
            <a:extLst>
              <a:ext uri="{FF2B5EF4-FFF2-40B4-BE49-F238E27FC236}">
                <a16:creationId xmlns:a16="http://schemas.microsoft.com/office/drawing/2014/main" id="{FCC65761-FCE1-656B-EFD4-453AEE60D191}"/>
              </a:ext>
            </a:extLst>
          </p:cNvPr>
          <p:cNvGrpSpPr/>
          <p:nvPr/>
        </p:nvGrpSpPr>
        <p:grpSpPr>
          <a:xfrm>
            <a:off x="10875001" y="5397200"/>
            <a:ext cx="1115428" cy="1271637"/>
            <a:chOff x="10484082" y="5351539"/>
            <a:chExt cx="1115428" cy="1271637"/>
          </a:xfrm>
        </p:grpSpPr>
        <p:grpSp>
          <p:nvGrpSpPr>
            <p:cNvPr id="20" name="Group 19">
              <a:extLst>
                <a:ext uri="{FF2B5EF4-FFF2-40B4-BE49-F238E27FC236}">
                  <a16:creationId xmlns:a16="http://schemas.microsoft.com/office/drawing/2014/main" id="{F15B897A-07CE-5A51-A0F7-0A9C15DD94D4}"/>
                </a:ext>
              </a:extLst>
            </p:cNvPr>
            <p:cNvGrpSpPr/>
            <p:nvPr/>
          </p:nvGrpSpPr>
          <p:grpSpPr>
            <a:xfrm>
              <a:off x="11278988" y="5351539"/>
              <a:ext cx="320522" cy="414442"/>
              <a:chOff x="8457418" y="107577"/>
              <a:chExt cx="320522" cy="414442"/>
            </a:xfrm>
          </p:grpSpPr>
          <p:sp>
            <p:nvSpPr>
              <p:cNvPr id="24" name="Rectangle: Rounded Corners 23">
                <a:extLst>
                  <a:ext uri="{FF2B5EF4-FFF2-40B4-BE49-F238E27FC236}">
                    <a16:creationId xmlns:a16="http://schemas.microsoft.com/office/drawing/2014/main" id="{8746677E-E9CD-3153-5836-1C7B7342417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Back with solid fill">
                <a:hlinkClick r:id="rId9" action="ppaction://hlinksldjump"/>
                <a:extLst>
                  <a:ext uri="{FF2B5EF4-FFF2-40B4-BE49-F238E27FC236}">
                    <a16:creationId xmlns:a16="http://schemas.microsoft.com/office/drawing/2014/main" id="{183D4956-5D2A-C8B0-7406-86034280DACA}"/>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463521" y="152400"/>
                <a:ext cx="314419" cy="313241"/>
              </a:xfrm>
              <a:prstGeom prst="rect">
                <a:avLst/>
              </a:prstGeom>
            </p:spPr>
          </p:pic>
        </p:grpSp>
        <p:grpSp>
          <p:nvGrpSpPr>
            <p:cNvPr id="21" name="Group 20">
              <a:extLst>
                <a:ext uri="{FF2B5EF4-FFF2-40B4-BE49-F238E27FC236}">
                  <a16:creationId xmlns:a16="http://schemas.microsoft.com/office/drawing/2014/main" id="{5F89646D-1DCA-3F91-D063-CBF8E9E8A187}"/>
                </a:ext>
              </a:extLst>
            </p:cNvPr>
            <p:cNvGrpSpPr/>
            <p:nvPr/>
          </p:nvGrpSpPr>
          <p:grpSpPr>
            <a:xfrm>
              <a:off x="10484082" y="5789051"/>
              <a:ext cx="1108146" cy="834125"/>
              <a:chOff x="10917462" y="801792"/>
              <a:chExt cx="1108146" cy="834125"/>
            </a:xfrm>
          </p:grpSpPr>
          <p:sp>
            <p:nvSpPr>
              <p:cNvPr id="22" name="Rectangle: Rounded Corners 21">
                <a:extLst>
                  <a:ext uri="{FF2B5EF4-FFF2-40B4-BE49-F238E27FC236}">
                    <a16:creationId xmlns:a16="http://schemas.microsoft.com/office/drawing/2014/main" id="{6D754A63-766A-0637-A5FA-8845D13F7976}"/>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3" name="Graphic 22" descr="Back with solid fill">
                <a:extLst>
                  <a:ext uri="{FF2B5EF4-FFF2-40B4-BE49-F238E27FC236}">
                    <a16:creationId xmlns:a16="http://schemas.microsoft.com/office/drawing/2014/main" id="{B32F3191-0386-CD03-D72F-E80FBE832364}"/>
                  </a:ext>
                </a:extLst>
              </p:cNvPr>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539964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405780" y="144666"/>
            <a:ext cx="295232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Hankintojen ohjaus</a:t>
            </a:r>
            <a:endParaRPr lang="fi-FI" sz="2000" b="1" dirty="0"/>
          </a:p>
        </p:txBody>
      </p:sp>
      <p:sp>
        <p:nvSpPr>
          <p:cNvPr id="10" name="TextBox 9">
            <a:extLst>
              <a:ext uri="{FF2B5EF4-FFF2-40B4-BE49-F238E27FC236}">
                <a16:creationId xmlns:a16="http://schemas.microsoft.com/office/drawing/2014/main" id="{BA6F0E01-7FCD-415A-88F9-39146DEDFF58}"/>
              </a:ext>
            </a:extLst>
          </p:cNvPr>
          <p:cNvSpPr txBox="1"/>
          <p:nvPr/>
        </p:nvSpPr>
        <p:spPr>
          <a:xfrm>
            <a:off x="117748" y="3196385"/>
            <a:ext cx="11521280" cy="3204147"/>
          </a:xfrm>
          <a:prstGeom prst="rect">
            <a:avLst/>
          </a:prstGeom>
          <a:solidFill>
            <a:schemeClr val="bg1"/>
          </a:solidFill>
          <a:ln w="19050">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400" dirty="0">
                <a:solidFill>
                  <a:schemeClr val="tx2"/>
                </a:solidFill>
                <a:latin typeface="Rockwell" panose="02060603020205020403" pitchFamily="18" charset="0"/>
              </a:rPr>
              <a:t>Tarvittaessa toiminnanohjauksen yhteydessä voisi tuoda esiin keinona, jolla testata tahon tai organisaation sisäisesti kestävien ja innovatiivisten hankintojen osaamista: </a:t>
            </a:r>
            <a:r>
              <a:rPr lang="fi-FI" sz="1050" dirty="0">
                <a:solidFill>
                  <a:schemeClr val="tx2"/>
                </a:solidFill>
                <a:latin typeface="Rockwell" panose="02060603020205020403" pitchFamily="18" charset="0"/>
                <a:hlinkClick r:id="rId5">
                  <a:extLst>
                    <a:ext uri="{A12FA001-AC4F-418D-AE19-62706E023703}">
                      <ahyp:hlinkClr xmlns:ahyp="http://schemas.microsoft.com/office/drawing/2018/hyperlinkcolor" val="tx"/>
                    </a:ext>
                  </a:extLst>
                </a:hlinkClick>
              </a:rPr>
              <a:t>https://www.hankintakeino.fi/fi/kestavyys-ja-innovatiivisuus/tilanne-suomessa/osaaminen-hankinnoissa/osaamisen-tila-suomessa-0</a:t>
            </a:r>
            <a:r>
              <a:rPr lang="fi-FI" sz="1050" dirty="0">
                <a:solidFill>
                  <a:schemeClr val="tx2"/>
                </a:solidFill>
                <a:latin typeface="Rockwell" panose="02060603020205020403" pitchFamily="18" charset="0"/>
              </a:rPr>
              <a:t> </a:t>
            </a:r>
          </a:p>
          <a:p>
            <a:pPr>
              <a:lnSpc>
                <a:spcPct val="150000"/>
              </a:lnSpc>
            </a:pPr>
            <a:endParaRPr lang="fi-FI" sz="1400" dirty="0">
              <a:solidFill>
                <a:schemeClr val="tx2"/>
              </a:solidFill>
              <a:latin typeface="Rockwell" panose="02060603020205020403" pitchFamily="18" charset="0"/>
            </a:endParaRPr>
          </a:p>
          <a:p>
            <a:pPr>
              <a:lnSpc>
                <a:spcPct val="150000"/>
              </a:lnSpc>
            </a:pPr>
            <a:r>
              <a:rPr lang="fi-FI" sz="1400" dirty="0">
                <a:solidFill>
                  <a:schemeClr val="tx2"/>
                </a:solidFill>
                <a:latin typeface="Rockwell" panose="02060603020205020403" pitchFamily="18" charset="0"/>
              </a:rPr>
              <a:t>Tuloksien perusteella, mikäli niitä päästäisi vielä kommentoimaan, voitaisi pohtia, mikäli pikku ”</a:t>
            </a:r>
            <a:r>
              <a:rPr lang="fi-FI" sz="1400" i="1" dirty="0">
                <a:solidFill>
                  <a:schemeClr val="tx2"/>
                </a:solidFill>
                <a:latin typeface="Rockwell" panose="02060603020205020403" pitchFamily="18" charset="0"/>
              </a:rPr>
              <a:t>koulutus</a:t>
            </a:r>
            <a:r>
              <a:rPr lang="fi-FI" sz="1400" dirty="0">
                <a:solidFill>
                  <a:schemeClr val="tx2"/>
                </a:solidFill>
                <a:latin typeface="Rockwell" panose="02060603020205020403" pitchFamily="18" charset="0"/>
              </a:rPr>
              <a:t>” ei vaikuttaisi tarpeettomalle niin voisi ehdottaa edeltävän tutkimuksen osoittamana tehokkainta opetusmenetelmää näistä asioista eli osana hallitusohjelman innovatiivisten julkisten hankintojen toimenpidesuunnitelma 2020–2023 luotua KEINO-akatemiaa: </a:t>
            </a:r>
            <a:r>
              <a:rPr lang="fi-FI" sz="1050" dirty="0">
                <a:solidFill>
                  <a:schemeClr val="tx2"/>
                </a:solidFill>
                <a:latin typeface="Rockwell" panose="02060603020205020403" pitchFamily="18" charset="0"/>
                <a:hlinkClick r:id="rId6">
                  <a:extLst>
                    <a:ext uri="{A12FA001-AC4F-418D-AE19-62706E023703}">
                      <ahyp:hlinkClr xmlns:ahyp="http://schemas.microsoft.com/office/drawing/2018/hyperlinkcolor" val="tx"/>
                    </a:ext>
                  </a:extLst>
                </a:hlinkClick>
              </a:rPr>
              <a:t>https://www.hankintakeino.fi/fi/osaaminen-ja-taidot/opetusta-ja-tutkintotarjonta/keino-akatemia/hankintojen-vaikuttavuuden</a:t>
            </a:r>
            <a:endParaRPr lang="fi-FI" sz="1050" dirty="0">
              <a:solidFill>
                <a:schemeClr val="tx2"/>
              </a:solidFill>
              <a:latin typeface="Rockwell" panose="02060603020205020403" pitchFamily="18" charset="0"/>
            </a:endParaRPr>
          </a:p>
          <a:p>
            <a:pPr>
              <a:lnSpc>
                <a:spcPct val="150000"/>
              </a:lnSpc>
            </a:pPr>
            <a:r>
              <a:rPr lang="fi-FI" sz="1000" dirty="0">
                <a:solidFill>
                  <a:schemeClr val="tx2"/>
                </a:solidFill>
                <a:latin typeface="Rockwell" panose="02060603020205020403" pitchFamily="18" charset="0"/>
                <a:sym typeface="Wingdings" panose="05000000000000000000" pitchFamily="2" charset="2"/>
              </a:rPr>
              <a:t>	</a:t>
            </a:r>
            <a:r>
              <a:rPr lang="fi-FI" sz="1400" dirty="0">
                <a:solidFill>
                  <a:schemeClr val="tx2"/>
                </a:solidFill>
                <a:latin typeface="Rockwell" panose="02060603020205020403" pitchFamily="18" charset="0"/>
                <a:sym typeface="Wingdings" panose="05000000000000000000" pitchFamily="2" charset="2"/>
              </a:rPr>
              <a:t> </a:t>
            </a:r>
            <a:r>
              <a:rPr lang="fi-FI" sz="1400" dirty="0">
                <a:solidFill>
                  <a:schemeClr val="tx2"/>
                </a:solidFill>
                <a:latin typeface="Rockwell" panose="02060603020205020403" pitchFamily="18" charset="0"/>
              </a:rPr>
              <a:t>Tässä sitten puntaroisi niitä hyötyjä-haittoja, kuten tuo työajan kuluminen opiskeluun ja siitä seuraama kuormitus muulle 	henkilöstölle.</a:t>
            </a:r>
            <a:endParaRPr lang="fi-FI" sz="1400" dirty="0">
              <a:solidFill>
                <a:schemeClr val="tx2"/>
              </a:solidFill>
              <a:latin typeface="Rockwell" panose="02060603020205020403" pitchFamily="18" charset="0"/>
              <a:sym typeface="Wingdings" panose="05000000000000000000" pitchFamily="2" charset="2"/>
            </a:endParaRPr>
          </a:p>
          <a:p>
            <a:pPr>
              <a:lnSpc>
                <a:spcPct val="150000"/>
              </a:lnSpc>
            </a:pPr>
            <a:r>
              <a:rPr lang="fi-FI" sz="1400" dirty="0">
                <a:solidFill>
                  <a:schemeClr val="tx2"/>
                </a:solidFill>
                <a:latin typeface="Rockwell" panose="02060603020205020403" pitchFamily="18" charset="0"/>
                <a:sym typeface="Wingdings" panose="05000000000000000000" pitchFamily="2" charset="2"/>
              </a:rPr>
              <a:t>		 V</a:t>
            </a:r>
            <a:r>
              <a:rPr lang="fi-FI" sz="1400" dirty="0">
                <a:solidFill>
                  <a:schemeClr val="tx2"/>
                </a:solidFill>
                <a:latin typeface="Rockwell" panose="02060603020205020403" pitchFamily="18" charset="0"/>
              </a:rPr>
              <a:t>oisiko sitä silti puoltaa pitkän tähtäimen mahdollinen kannattavuus, mikäli osaamista kehitettäisi juuri nyt?</a:t>
            </a:r>
          </a:p>
        </p:txBody>
      </p:sp>
      <p:sp>
        <p:nvSpPr>
          <p:cNvPr id="11" name="TextBox 10">
            <a:extLst>
              <a:ext uri="{FF2B5EF4-FFF2-40B4-BE49-F238E27FC236}">
                <a16:creationId xmlns:a16="http://schemas.microsoft.com/office/drawing/2014/main" id="{CFF2FB33-AA6B-400B-A026-2C34388C3403}"/>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15" name="TextBox 14">
            <a:extLst>
              <a:ext uri="{FF2B5EF4-FFF2-40B4-BE49-F238E27FC236}">
                <a16:creationId xmlns:a16="http://schemas.microsoft.com/office/drawing/2014/main" id="{2C770B48-DACA-4EE1-B962-7154529F7CCA}"/>
              </a:ext>
            </a:extLst>
          </p:cNvPr>
          <p:cNvSpPr txBox="1"/>
          <p:nvPr/>
        </p:nvSpPr>
        <p:spPr>
          <a:xfrm>
            <a:off x="141918" y="848905"/>
            <a:ext cx="8256750" cy="2246769"/>
          </a:xfrm>
          <a:prstGeom prst="rect">
            <a:avLst/>
          </a:prstGeom>
          <a:solidFill>
            <a:schemeClr val="bg1"/>
          </a:solidFill>
          <a:ln>
            <a:solidFill>
              <a:schemeClr val="tx2"/>
            </a:solidFill>
          </a:ln>
        </p:spPr>
        <p:txBody>
          <a:bodyPr wrap="square">
            <a:spAutoFit/>
          </a:bodyPr>
          <a:lstStyle/>
          <a:p>
            <a:r>
              <a:rPr lang="fi-FI" sz="1400" b="1" i="0" dirty="0">
                <a:solidFill>
                  <a:schemeClr val="tx2"/>
                </a:solidFill>
                <a:effectLst/>
                <a:latin typeface="Rockwell" panose="02060603020205020403" pitchFamily="18" charset="0"/>
              </a:rPr>
              <a:t>Kestävien ja innovatiivisten julkisten hankintojen verkostomainen osaamiskeskus KEINO:</a:t>
            </a:r>
          </a:p>
          <a:p>
            <a:r>
              <a:rPr lang="fi-FI" sz="1400" dirty="0">
                <a:solidFill>
                  <a:schemeClr val="tx2"/>
                </a:solidFill>
                <a:latin typeface="Rockwell" panose="02060603020205020403" pitchFamily="18" charset="0"/>
                <a:hlinkClick r:id="rId7">
                  <a:extLst>
                    <a:ext uri="{A12FA001-AC4F-418D-AE19-62706E023703}">
                      <ahyp:hlinkClr xmlns:ahyp="http://schemas.microsoft.com/office/drawing/2018/hyperlinkcolor" val="tx"/>
                    </a:ext>
                  </a:extLst>
                </a:hlinkClick>
              </a:rPr>
              <a:t>https://www.hankintakeino.fi/fi</a:t>
            </a:r>
            <a:endParaRPr lang="fi-FI" sz="1400" dirty="0">
              <a:solidFill>
                <a:schemeClr val="tx2"/>
              </a:solidFill>
              <a:latin typeface="Rockwell" panose="02060603020205020403" pitchFamily="18" charset="0"/>
            </a:endParaRPr>
          </a:p>
          <a:p>
            <a:endParaRPr lang="fi-FI" sz="1400" dirty="0">
              <a:solidFill>
                <a:schemeClr val="tx2"/>
              </a:solidFill>
              <a:latin typeface="Rockwell" panose="02060603020205020403" pitchFamily="18" charset="0"/>
            </a:endParaRPr>
          </a:p>
          <a:p>
            <a:endParaRPr lang="fi-FI" sz="1400" dirty="0">
              <a:solidFill>
                <a:schemeClr val="tx2"/>
              </a:solidFill>
              <a:latin typeface="Rockwell" panose="02060603020205020403" pitchFamily="18" charset="0"/>
            </a:endParaRPr>
          </a:p>
          <a:p>
            <a:r>
              <a:rPr lang="fi-FI" sz="1400" dirty="0">
                <a:solidFill>
                  <a:schemeClr val="tx2"/>
                </a:solidFill>
                <a:latin typeface="Rockwell" panose="02060603020205020403" pitchFamily="18" charset="0"/>
              </a:rPr>
              <a:t>Palvelu sisältää todella kattavasti erilaista ajankohtaista ja laadukasta tietoa ja materiaalia, jotta julkisia hankintoja voitaisi ohjata tehokkaammin kestävien ja innovatiivisten vaihtoehtojen pariin.</a:t>
            </a:r>
          </a:p>
          <a:p>
            <a:endParaRPr lang="fi-FI" sz="1400" dirty="0">
              <a:solidFill>
                <a:schemeClr val="tx2"/>
              </a:solidFill>
              <a:latin typeface="Rockwell" panose="02060603020205020403" pitchFamily="18" charset="0"/>
            </a:endParaRPr>
          </a:p>
          <a:p>
            <a:endParaRPr lang="fi-FI" sz="1400" dirty="0">
              <a:solidFill>
                <a:schemeClr val="tx2"/>
              </a:solidFill>
              <a:latin typeface="Rockwell" panose="02060603020205020403" pitchFamily="18" charset="0"/>
            </a:endParaRPr>
          </a:p>
          <a:p>
            <a:r>
              <a:rPr lang="fi-FI" sz="1400" b="1" dirty="0">
                <a:solidFill>
                  <a:schemeClr val="tx2"/>
                </a:solidFill>
                <a:latin typeface="Rockwell" panose="02060603020205020403" pitchFamily="18" charset="0"/>
              </a:rPr>
              <a:t>Hankinnan markkinakartoitus: miten toteuttaa kartoitus tai vuoropuhelu?</a:t>
            </a:r>
          </a:p>
          <a:p>
            <a:r>
              <a:rPr lang="fi-FI" sz="1400" dirty="0">
                <a:solidFill>
                  <a:schemeClr val="tx2"/>
                </a:solidFill>
                <a:latin typeface="Rockwell" panose="02060603020205020403" pitchFamily="18" charset="0"/>
                <a:hlinkClick r:id="rId8">
                  <a:extLst>
                    <a:ext uri="{A12FA001-AC4F-418D-AE19-62706E023703}">
                      <ahyp:hlinkClr xmlns:ahyp="http://schemas.microsoft.com/office/drawing/2018/hyperlinkcolor" val="tx"/>
                    </a:ext>
                  </a:extLst>
                </a:hlinkClick>
              </a:rPr>
              <a:t>https://www.hankintakeino.fi/fi/osaaminen-ja-taidot/hankinnan-markkinakartoitus/miten</a:t>
            </a:r>
            <a:r>
              <a:rPr lang="fi-FI" sz="1400" dirty="0">
                <a:solidFill>
                  <a:schemeClr val="tx2"/>
                </a:solidFill>
                <a:latin typeface="Rockwell" panose="02060603020205020403" pitchFamily="18" charset="0"/>
              </a:rPr>
              <a:t> </a:t>
            </a:r>
          </a:p>
        </p:txBody>
      </p:sp>
      <p:sp>
        <p:nvSpPr>
          <p:cNvPr id="17" name="TextBox 16">
            <a:extLst>
              <a:ext uri="{FF2B5EF4-FFF2-40B4-BE49-F238E27FC236}">
                <a16:creationId xmlns:a16="http://schemas.microsoft.com/office/drawing/2014/main" id="{3642BB53-C654-4A19-8538-13BA2929C2BE}"/>
              </a:ext>
            </a:extLst>
          </p:cNvPr>
          <p:cNvSpPr txBox="1"/>
          <p:nvPr/>
        </p:nvSpPr>
        <p:spPr>
          <a:xfrm>
            <a:off x="8763508" y="692696"/>
            <a:ext cx="3342644" cy="1046440"/>
          </a:xfrm>
          <a:prstGeom prst="rect">
            <a:avLst/>
          </a:prstGeom>
          <a:solidFill>
            <a:schemeClr val="bg1"/>
          </a:solidFill>
          <a:ln w="12700">
            <a:solidFill>
              <a:schemeClr val="tx2"/>
            </a:solidFill>
          </a:ln>
        </p:spPr>
        <p:txBody>
          <a:bodyPr wrap="square">
            <a:spAutoFit/>
          </a:bodyPr>
          <a:lstStyle/>
          <a:p>
            <a:pPr algn="l"/>
            <a:r>
              <a:rPr lang="fi-FI" sz="1400" b="1" i="0" dirty="0">
                <a:solidFill>
                  <a:srgbClr val="000000"/>
                </a:solidFill>
                <a:effectLst/>
                <a:latin typeface="Rockwell" panose="02060603020205020403" pitchFamily="18" charset="0"/>
              </a:rPr>
              <a:t>Vähähiilisten hankintojen pelikirja</a:t>
            </a:r>
            <a:endParaRPr lang="fi-FI" sz="1400" b="0" i="0" dirty="0">
              <a:solidFill>
                <a:srgbClr val="000000"/>
              </a:solidFill>
              <a:effectLst/>
              <a:latin typeface="Rockwell" panose="02060603020205020403" pitchFamily="18" charset="0"/>
            </a:endParaRPr>
          </a:p>
          <a:p>
            <a:pPr algn="l"/>
            <a:r>
              <a:rPr lang="fi-FI" sz="1400" b="0" i="0" dirty="0">
                <a:solidFill>
                  <a:srgbClr val="000000"/>
                </a:solidFill>
                <a:effectLst/>
                <a:latin typeface="Rockwell" panose="02060603020205020403" pitchFamily="18" charset="0"/>
              </a:rPr>
              <a:t>(Opas vastuullisiin hankintoihin) latauslinkki:</a:t>
            </a:r>
          </a:p>
          <a:p>
            <a:pPr algn="l"/>
            <a:r>
              <a:rPr lang="fi-FI" sz="1000" b="0" i="0" dirty="0">
                <a:solidFill>
                  <a:srgbClr val="000000"/>
                </a:solidFill>
                <a:effectLst/>
                <a:latin typeface="Rockwell" panose="02060603020205020403" pitchFamily="18" charset="0"/>
                <a:hlinkClick r:id="rId9"/>
              </a:rPr>
              <a:t>https://www.hankintakeino.fi/fi/vahahiilisten-hankintojen-pelikirja</a:t>
            </a:r>
            <a:r>
              <a:rPr lang="fi-FI" sz="1000" dirty="0">
                <a:solidFill>
                  <a:srgbClr val="000000"/>
                </a:solidFill>
                <a:latin typeface="Rockwell" panose="02060603020205020403" pitchFamily="18" charset="0"/>
              </a:rPr>
              <a:t> </a:t>
            </a:r>
            <a:endParaRPr lang="fi-FI" sz="1000" b="0" i="0" dirty="0">
              <a:solidFill>
                <a:srgbClr val="000000"/>
              </a:solidFill>
              <a:effectLst/>
              <a:latin typeface="Rockwell" panose="02060603020205020403" pitchFamily="18" charset="0"/>
            </a:endParaRPr>
          </a:p>
        </p:txBody>
      </p:sp>
      <p:grpSp>
        <p:nvGrpSpPr>
          <p:cNvPr id="14" name="Group 13">
            <a:extLst>
              <a:ext uri="{FF2B5EF4-FFF2-40B4-BE49-F238E27FC236}">
                <a16:creationId xmlns:a16="http://schemas.microsoft.com/office/drawing/2014/main" id="{C081C7D3-AEA2-41FB-88D0-CC7411754F41}"/>
              </a:ext>
            </a:extLst>
          </p:cNvPr>
          <p:cNvGrpSpPr/>
          <p:nvPr/>
        </p:nvGrpSpPr>
        <p:grpSpPr>
          <a:xfrm>
            <a:off x="11567020" y="6487009"/>
            <a:ext cx="484973" cy="313490"/>
            <a:chOff x="7841686" y="284935"/>
            <a:chExt cx="484973" cy="313490"/>
          </a:xfrm>
        </p:grpSpPr>
        <p:sp>
          <p:nvSpPr>
            <p:cNvPr id="16" name="Rectangle: Rounded Corners 15">
              <a:extLst>
                <a:ext uri="{FF2B5EF4-FFF2-40B4-BE49-F238E27FC236}">
                  <a16:creationId xmlns:a16="http://schemas.microsoft.com/office/drawing/2014/main" id="{8985FCB9-0A54-44D4-8A54-407B7A8898DA}"/>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10" action="ppaction://hlinksldjump"/>
              <a:extLst>
                <a:ext uri="{FF2B5EF4-FFF2-40B4-BE49-F238E27FC236}">
                  <a16:creationId xmlns:a16="http://schemas.microsoft.com/office/drawing/2014/main" id="{992D5C1C-2146-ACEC-7490-4366F582C73C}"/>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25919154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693812" y="332656"/>
            <a:ext cx="280831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Hankintojen ohjaus</a:t>
            </a:r>
            <a:endParaRPr lang="fi-FI" sz="2000" b="1" dirty="0"/>
          </a:p>
        </p:txBody>
      </p:sp>
      <p:sp>
        <p:nvSpPr>
          <p:cNvPr id="10" name="TextBox 9">
            <a:extLst>
              <a:ext uri="{FF2B5EF4-FFF2-40B4-BE49-F238E27FC236}">
                <a16:creationId xmlns:a16="http://schemas.microsoft.com/office/drawing/2014/main" id="{BA6F0E01-7FCD-415A-88F9-39146DEDFF58}"/>
              </a:ext>
            </a:extLst>
          </p:cNvPr>
          <p:cNvSpPr txBox="1"/>
          <p:nvPr/>
        </p:nvSpPr>
        <p:spPr>
          <a:xfrm>
            <a:off x="2422004" y="5877272"/>
            <a:ext cx="7632848" cy="612988"/>
          </a:xfrm>
          <a:prstGeom prst="rect">
            <a:avLst/>
          </a:prstGeom>
          <a:solidFill>
            <a:schemeClr val="bg1"/>
          </a:solidFill>
          <a:ln w="19050">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defPPr>
              <a:defRPr lang="en-US"/>
            </a:defPPr>
            <a:lvl1pPr>
              <a:lnSpc>
                <a:spcPct val="150000"/>
              </a:lnSpc>
              <a:defRPr sz="1200">
                <a:solidFill>
                  <a:schemeClr val="tx1"/>
                </a:solidFill>
                <a:latin typeface="Gill Sans Nova" panose="020B0602020104020203" pitchFamily="34" charset="0"/>
              </a:defRPr>
            </a:lvl1pPr>
          </a:lstStyle>
          <a:p>
            <a:r>
              <a:rPr lang="fi-FI" dirty="0">
                <a:solidFill>
                  <a:schemeClr val="tx2"/>
                </a:solidFill>
                <a:latin typeface="Rockwell" panose="02060603020205020403" pitchFamily="18" charset="0"/>
              </a:rPr>
              <a:t>Lisäksi myös yrittäjien koostama tietopankki julkisista hankinnoista tarvittaessa tukemaan:</a:t>
            </a:r>
          </a:p>
          <a:p>
            <a:r>
              <a:rPr lang="fi-FI" dirty="0">
                <a:solidFill>
                  <a:schemeClr val="tx2"/>
                </a:solidFill>
                <a:latin typeface="Rockwell" panose="02060603020205020403" pitchFamily="18" charset="0"/>
                <a:hlinkClick r:id="rId5">
                  <a:extLst>
                    <a:ext uri="{A12FA001-AC4F-418D-AE19-62706E023703}">
                      <ahyp:hlinkClr xmlns:ahyp="http://schemas.microsoft.com/office/drawing/2018/hyperlinkcolor" val="tx"/>
                    </a:ext>
                  </a:extLst>
                </a:hlinkClick>
              </a:rPr>
              <a:t>https://www.yrittajat.fi/tietopankki/kasvu-ja-kehitys/julkiset-hankinnat-ja-tarjouskilpailut/</a:t>
            </a:r>
            <a:r>
              <a:rPr lang="fi-FI" dirty="0">
                <a:solidFill>
                  <a:schemeClr val="tx2"/>
                </a:solidFill>
                <a:latin typeface="Rockwell" panose="02060603020205020403" pitchFamily="18" charset="0"/>
              </a:rPr>
              <a:t> </a:t>
            </a:r>
          </a:p>
        </p:txBody>
      </p:sp>
      <p:sp>
        <p:nvSpPr>
          <p:cNvPr id="5" name="TextBox 4">
            <a:extLst>
              <a:ext uri="{FF2B5EF4-FFF2-40B4-BE49-F238E27FC236}">
                <a16:creationId xmlns:a16="http://schemas.microsoft.com/office/drawing/2014/main" id="{98DDCB89-07A6-4B58-B07E-D735417474FA}"/>
              </a:ext>
            </a:extLst>
          </p:cNvPr>
          <p:cNvSpPr txBox="1"/>
          <p:nvPr/>
        </p:nvSpPr>
        <p:spPr>
          <a:xfrm>
            <a:off x="3862164" y="1052736"/>
            <a:ext cx="7992888" cy="3659976"/>
          </a:xfrm>
          <a:prstGeom prst="rect">
            <a:avLst/>
          </a:prstGeom>
          <a:solidFill>
            <a:schemeClr val="bg1"/>
          </a:solidFill>
          <a:ln w="19050">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defPPr>
              <a:defRPr lang="en-US"/>
            </a:defPPr>
            <a:lvl1pPr>
              <a:lnSpc>
                <a:spcPct val="150000"/>
              </a:lnSpc>
              <a:defRPr sz="1200">
                <a:solidFill>
                  <a:schemeClr val="tx1"/>
                </a:solidFill>
                <a:latin typeface="Gill Sans Nova" panose="020B0602020104020203" pitchFamily="34" charset="0"/>
              </a:defRPr>
            </a:lvl1pPr>
          </a:lstStyle>
          <a:p>
            <a:r>
              <a:rPr lang="fi-FI" dirty="0">
                <a:solidFill>
                  <a:schemeClr val="tx2"/>
                </a:solidFill>
                <a:latin typeface="Rockwell" panose="02060603020205020403" pitchFamily="18" charset="0"/>
              </a:rPr>
              <a:t>”</a:t>
            </a:r>
            <a:r>
              <a:rPr lang="fi-FI" i="1" dirty="0">
                <a:solidFill>
                  <a:schemeClr val="tx2"/>
                </a:solidFill>
                <a:latin typeface="Rockwell" panose="02060603020205020403" pitchFamily="18" charset="0"/>
              </a:rPr>
              <a:t>Elinvoima hankinnoista – Suomen Yrittäjien ratkaisut julkisten hankintojen toteuttamiseksi” </a:t>
            </a:r>
            <a:r>
              <a:rPr lang="fi-FI" dirty="0">
                <a:solidFill>
                  <a:schemeClr val="tx2"/>
                </a:solidFill>
                <a:latin typeface="Rockwell" panose="02060603020205020403" pitchFamily="18" charset="0"/>
              </a:rPr>
              <a:t>–opas (kuva vasemmalla) on nimensä mukaisesti Suomen Yrittäjien koostama 28 sivuinen napakka opas kirjanen. Opas on saatavilla linkistä: </a:t>
            </a:r>
            <a:r>
              <a:rPr lang="fi-FI" dirty="0">
                <a:solidFill>
                  <a:schemeClr val="tx2"/>
                </a:solidFill>
                <a:latin typeface="Rockwell" panose="02060603020205020403" pitchFamily="18" charset="0"/>
                <a:hlinkClick r:id="rId6">
                  <a:extLst>
                    <a:ext uri="{A12FA001-AC4F-418D-AE19-62706E023703}">
                      <ahyp:hlinkClr xmlns:ahyp="http://schemas.microsoft.com/office/drawing/2018/hyperlinkcolor" val="tx"/>
                    </a:ext>
                  </a:extLst>
                </a:hlinkClick>
              </a:rPr>
              <a:t>https://issuu.com/yrittajat/docs/elinvoima_hankinnoista_2020?fr=sMTExZjYxMzQ0Ng</a:t>
            </a:r>
            <a:r>
              <a:rPr lang="fi-FI" dirty="0">
                <a:solidFill>
                  <a:schemeClr val="tx2"/>
                </a:solidFill>
                <a:latin typeface="Rockwell" panose="02060603020205020403" pitchFamily="18" charset="0"/>
              </a:rPr>
              <a:t> </a:t>
            </a:r>
          </a:p>
          <a:p>
            <a:pPr marL="171450" indent="-171450">
              <a:buFont typeface="Wingdings" panose="05000000000000000000" pitchFamily="2" charset="2"/>
              <a:buChar char="à"/>
            </a:pPr>
            <a:r>
              <a:rPr lang="fi-FI" dirty="0">
                <a:solidFill>
                  <a:schemeClr val="tx2"/>
                </a:solidFill>
                <a:latin typeface="Rockwell" panose="02060603020205020403" pitchFamily="18" charset="0"/>
              </a:rPr>
              <a:t>Tehdyn tutkimuksen pohjalta lähes puolet yrittäjistä tarvitsisi apua, mikäli lähti julkisiin hankintoihin tarjoamaan itseään.</a:t>
            </a:r>
          </a:p>
          <a:p>
            <a:pPr marL="171450" indent="-171450">
              <a:buFont typeface="Wingdings" panose="05000000000000000000" pitchFamily="2" charset="2"/>
              <a:buChar char="à"/>
            </a:pPr>
            <a:endParaRPr lang="fi-FI" b="1" dirty="0">
              <a:solidFill>
                <a:schemeClr val="tx2"/>
              </a:solidFill>
              <a:latin typeface="Rockwell" panose="02060603020205020403" pitchFamily="18" charset="0"/>
            </a:endParaRPr>
          </a:p>
          <a:p>
            <a:r>
              <a:rPr lang="fi-FI" b="1" dirty="0">
                <a:solidFill>
                  <a:schemeClr val="tx2"/>
                </a:solidFill>
                <a:latin typeface="Rockwell" panose="02060603020205020403" pitchFamily="18" charset="0"/>
              </a:rPr>
              <a:t>Opas sisältää lisäksi tietoa mm.: </a:t>
            </a:r>
          </a:p>
          <a:p>
            <a:pPr marL="0" marR="0" lvl="0" indent="0" algn="l" defTabSz="914400" rtl="0" eaLnBrk="1" fontAlgn="auto" latinLnBrk="0" hangingPunct="1">
              <a:lnSpc>
                <a:spcPct val="150000"/>
              </a:lnSpc>
              <a:spcBef>
                <a:spcPts val="0"/>
              </a:spcBef>
              <a:spcAft>
                <a:spcPts val="0"/>
              </a:spcAft>
              <a:buClrTx/>
              <a:buSzTx/>
              <a:buFontTx/>
              <a:buNone/>
              <a:tabLst/>
              <a:defRPr/>
            </a:pPr>
            <a:r>
              <a:rPr lang="fi-FI" dirty="0">
                <a:solidFill>
                  <a:schemeClr val="tx2"/>
                </a:solidFill>
                <a:latin typeface="Rockwell" panose="02060603020205020403" pitchFamily="18" charset="0"/>
                <a:sym typeface="Wingdings" panose="05000000000000000000" pitchFamily="2" charset="2"/>
              </a:rPr>
              <a:t>	 Hankinnat &amp; elinvoima (kytkös)</a:t>
            </a:r>
          </a:p>
          <a:p>
            <a:pPr marL="0" marR="0" lvl="0" indent="0" algn="l" defTabSz="914400" rtl="0" eaLnBrk="1" fontAlgn="auto" latinLnBrk="0" hangingPunct="1">
              <a:lnSpc>
                <a:spcPct val="150000"/>
              </a:lnSpc>
              <a:spcBef>
                <a:spcPts val="0"/>
              </a:spcBef>
              <a:spcAft>
                <a:spcPts val="0"/>
              </a:spcAft>
              <a:buClrTx/>
              <a:buSzTx/>
              <a:buFontTx/>
              <a:buNone/>
              <a:tabLst/>
              <a:defRPr/>
            </a:pPr>
            <a:r>
              <a:rPr lang="fi-FI" dirty="0">
                <a:solidFill>
                  <a:schemeClr val="tx2"/>
                </a:solidFill>
                <a:latin typeface="Rockwell" panose="02060603020205020403" pitchFamily="18" charset="0"/>
                <a:sym typeface="Wingdings" panose="05000000000000000000" pitchFamily="2" charset="2"/>
              </a:rPr>
              <a:t>	 Julkiset hankinnat</a:t>
            </a:r>
          </a:p>
          <a:p>
            <a:pPr marL="0" marR="0" lvl="0" indent="0" algn="l" defTabSz="914400" rtl="0" eaLnBrk="1" fontAlgn="auto" latinLnBrk="0" hangingPunct="1">
              <a:lnSpc>
                <a:spcPct val="150000"/>
              </a:lnSpc>
              <a:spcBef>
                <a:spcPts val="0"/>
              </a:spcBef>
              <a:spcAft>
                <a:spcPts val="0"/>
              </a:spcAft>
              <a:buClrTx/>
              <a:buSzTx/>
              <a:buFontTx/>
              <a:buNone/>
              <a:tabLst/>
              <a:defRPr/>
            </a:pPr>
            <a:r>
              <a:rPr lang="fi-FI" dirty="0">
                <a:solidFill>
                  <a:schemeClr val="tx2"/>
                </a:solidFill>
                <a:latin typeface="Rockwell" panose="02060603020205020403" pitchFamily="18" charset="0"/>
                <a:sym typeface="Wingdings" panose="05000000000000000000" pitchFamily="2" charset="2"/>
              </a:rPr>
              <a:t>	 Yritystutkimuksia</a:t>
            </a:r>
          </a:p>
          <a:p>
            <a:pPr marL="0" marR="0" lvl="0" indent="0" algn="l" defTabSz="914400" rtl="0" eaLnBrk="1" fontAlgn="auto" latinLnBrk="0" hangingPunct="1">
              <a:lnSpc>
                <a:spcPct val="150000"/>
              </a:lnSpc>
              <a:spcBef>
                <a:spcPts val="0"/>
              </a:spcBef>
              <a:spcAft>
                <a:spcPts val="0"/>
              </a:spcAft>
              <a:buClrTx/>
              <a:buSzTx/>
              <a:buFontTx/>
              <a:buNone/>
              <a:tabLst/>
              <a:defRPr/>
            </a:pPr>
            <a:r>
              <a:rPr lang="fi-FI" dirty="0">
                <a:solidFill>
                  <a:schemeClr val="tx2"/>
                </a:solidFill>
                <a:latin typeface="Rockwell" panose="02060603020205020403" pitchFamily="18" charset="0"/>
                <a:sym typeface="Wingdings" panose="05000000000000000000" pitchFamily="2" charset="2"/>
              </a:rPr>
              <a:t>	 Kytköksiä toiminnanohjausjärjestelmiin ja hallitusohjelmiin</a:t>
            </a:r>
          </a:p>
          <a:p>
            <a:endParaRPr lang="fi-FI" dirty="0">
              <a:solidFill>
                <a:schemeClr val="tx2"/>
              </a:solidFill>
              <a:latin typeface="Rockwell" panose="02060603020205020403" pitchFamily="18" charset="0"/>
            </a:endParaRPr>
          </a:p>
          <a:p>
            <a:endParaRPr lang="fi-FI" dirty="0">
              <a:solidFill>
                <a:schemeClr val="tx2"/>
              </a:solidFill>
              <a:latin typeface="Rockwell" panose="02060603020205020403" pitchFamily="18" charset="0"/>
            </a:endParaRPr>
          </a:p>
        </p:txBody>
      </p:sp>
      <p:pic>
        <p:nvPicPr>
          <p:cNvPr id="3" name="Picture 2">
            <a:extLst>
              <a:ext uri="{FF2B5EF4-FFF2-40B4-BE49-F238E27FC236}">
                <a16:creationId xmlns:a16="http://schemas.microsoft.com/office/drawing/2014/main" id="{3329292B-5557-440F-9440-932C41C1B79E}"/>
              </a:ext>
            </a:extLst>
          </p:cNvPr>
          <p:cNvPicPr>
            <a:picLocks noChangeAspect="1"/>
          </p:cNvPicPr>
          <p:nvPr/>
        </p:nvPicPr>
        <p:blipFill>
          <a:blip r:embed="rId7"/>
          <a:stretch>
            <a:fillRect/>
          </a:stretch>
        </p:blipFill>
        <p:spPr>
          <a:xfrm>
            <a:off x="914604" y="1052736"/>
            <a:ext cx="2851224" cy="4005064"/>
          </a:xfrm>
          <a:prstGeom prst="rect">
            <a:avLst/>
          </a:prstGeom>
        </p:spPr>
      </p:pic>
      <p:sp>
        <p:nvSpPr>
          <p:cNvPr id="9" name="TextBox 8">
            <a:extLst>
              <a:ext uri="{FF2B5EF4-FFF2-40B4-BE49-F238E27FC236}">
                <a16:creationId xmlns:a16="http://schemas.microsoft.com/office/drawing/2014/main" id="{88CAA7F3-0931-4B6A-991E-CDD6262E6FB1}"/>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11" name="Group 10">
            <a:extLst>
              <a:ext uri="{FF2B5EF4-FFF2-40B4-BE49-F238E27FC236}">
                <a16:creationId xmlns:a16="http://schemas.microsoft.com/office/drawing/2014/main" id="{8EBDE61D-687B-941F-D98D-AAB0A5984BC0}"/>
              </a:ext>
            </a:extLst>
          </p:cNvPr>
          <p:cNvGrpSpPr/>
          <p:nvPr/>
        </p:nvGrpSpPr>
        <p:grpSpPr>
          <a:xfrm>
            <a:off x="11474570" y="6466431"/>
            <a:ext cx="484973" cy="313490"/>
            <a:chOff x="7841686" y="284935"/>
            <a:chExt cx="484973" cy="313490"/>
          </a:xfrm>
        </p:grpSpPr>
        <p:sp>
          <p:nvSpPr>
            <p:cNvPr id="12" name="Rectangle: Rounded Corners 11">
              <a:extLst>
                <a:ext uri="{FF2B5EF4-FFF2-40B4-BE49-F238E27FC236}">
                  <a16:creationId xmlns:a16="http://schemas.microsoft.com/office/drawing/2014/main" id="{7A21433E-2DB8-70EB-FD99-610EB7F2621A}"/>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8" action="ppaction://hlinksldjump"/>
              <a:extLst>
                <a:ext uri="{FF2B5EF4-FFF2-40B4-BE49-F238E27FC236}">
                  <a16:creationId xmlns:a16="http://schemas.microsoft.com/office/drawing/2014/main" id="{0EB41492-03E2-D8BD-2585-A49646278BCA}"/>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53938681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693812" y="332656"/>
            <a:ext cx="316835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Hankintojen ohjaus</a:t>
            </a:r>
            <a:endParaRPr lang="fi-FI" sz="2000" b="1" dirty="0"/>
          </a:p>
        </p:txBody>
      </p:sp>
      <p:sp>
        <p:nvSpPr>
          <p:cNvPr id="11" name="TextBox 10">
            <a:extLst>
              <a:ext uri="{FF2B5EF4-FFF2-40B4-BE49-F238E27FC236}">
                <a16:creationId xmlns:a16="http://schemas.microsoft.com/office/drawing/2014/main" id="{CFF2FB33-AA6B-400B-A026-2C34388C3403}"/>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2" name="Group 1">
            <a:extLst>
              <a:ext uri="{FF2B5EF4-FFF2-40B4-BE49-F238E27FC236}">
                <a16:creationId xmlns:a16="http://schemas.microsoft.com/office/drawing/2014/main" id="{399980B8-C887-E244-E567-82892412DEA2}"/>
              </a:ext>
            </a:extLst>
          </p:cNvPr>
          <p:cNvGrpSpPr/>
          <p:nvPr/>
        </p:nvGrpSpPr>
        <p:grpSpPr>
          <a:xfrm>
            <a:off x="290413" y="1006578"/>
            <a:ext cx="5371951" cy="5709310"/>
            <a:chOff x="706568" y="1211192"/>
            <a:chExt cx="7200800" cy="5400600"/>
          </a:xfrm>
        </p:grpSpPr>
        <p:sp>
          <p:nvSpPr>
            <p:cNvPr id="6" name="Rectangle: Rounded Corners 5">
              <a:extLst>
                <a:ext uri="{FF2B5EF4-FFF2-40B4-BE49-F238E27FC236}">
                  <a16:creationId xmlns:a16="http://schemas.microsoft.com/office/drawing/2014/main" id="{D049CEC4-7A58-8232-070B-95D681DE655F}"/>
                </a:ext>
              </a:extLst>
            </p:cNvPr>
            <p:cNvSpPr/>
            <p:nvPr/>
          </p:nvSpPr>
          <p:spPr>
            <a:xfrm>
              <a:off x="706568" y="1211192"/>
              <a:ext cx="7200800" cy="540060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5" name="TextBox 14">
              <a:extLst>
                <a:ext uri="{FF2B5EF4-FFF2-40B4-BE49-F238E27FC236}">
                  <a16:creationId xmlns:a16="http://schemas.microsoft.com/office/drawing/2014/main" id="{2C770B48-DACA-4EE1-B962-7154529F7CCA}"/>
                </a:ext>
              </a:extLst>
            </p:cNvPr>
            <p:cNvSpPr txBox="1"/>
            <p:nvPr/>
          </p:nvSpPr>
          <p:spPr>
            <a:xfrm>
              <a:off x="1197868" y="1299527"/>
              <a:ext cx="6552727" cy="4815852"/>
            </a:xfrm>
            <a:prstGeom prst="rect">
              <a:avLst/>
            </a:prstGeom>
            <a:noFill/>
          </p:spPr>
          <p:txBody>
            <a:bodyPr wrap="square">
              <a:spAutoFit/>
            </a:bodyPr>
            <a:lstStyle/>
            <a:p>
              <a:pPr>
                <a:lnSpc>
                  <a:spcPct val="150000"/>
                </a:lnSpc>
              </a:pPr>
              <a:r>
                <a:rPr lang="fi-FI" sz="1400" i="0" dirty="0">
                  <a:solidFill>
                    <a:schemeClr val="tx2"/>
                  </a:solidFill>
                  <a:effectLst/>
                  <a:latin typeface="Rockwell" panose="02060603020205020403" pitchFamily="18" charset="0"/>
                </a:rPr>
                <a:t>Voitaisi tuoda esille tulevia vähähiilisyyden ja kiertotalouden hankintakriteerejä väylähankkeissa ja sitä kautta esimerkiksi purkupäätökseen ajautuvien rakennusten hyödyntäminen soveltuvin osin infrarakentamisessa.</a:t>
              </a:r>
            </a:p>
            <a:p>
              <a:pPr>
                <a:lnSpc>
                  <a:spcPct val="150000"/>
                </a:lnSpc>
              </a:pPr>
              <a:endParaRPr lang="fi-FI" sz="1400" dirty="0">
                <a:solidFill>
                  <a:schemeClr val="tx2"/>
                </a:solidFill>
                <a:latin typeface="Rockwell" panose="02060603020205020403" pitchFamily="18" charset="0"/>
              </a:endParaRPr>
            </a:p>
            <a:p>
              <a:pPr>
                <a:lnSpc>
                  <a:spcPct val="150000"/>
                </a:lnSpc>
              </a:pPr>
              <a:r>
                <a:rPr lang="fi-FI" sz="1400" dirty="0">
                  <a:solidFill>
                    <a:schemeClr val="tx2"/>
                  </a:solidFill>
                  <a:latin typeface="Rockwell" panose="02060603020205020403" pitchFamily="18" charset="0"/>
                </a:rPr>
                <a:t>Uusiomateriaalien käyttöä tulisi pyrkiä suosimaan, mikäli niille ei ole mitään esteitä.</a:t>
              </a:r>
            </a:p>
            <a:p>
              <a:pPr>
                <a:lnSpc>
                  <a:spcPct val="150000"/>
                </a:lnSpc>
              </a:pPr>
              <a:endParaRPr lang="fi-FI" sz="1400" dirty="0">
                <a:solidFill>
                  <a:schemeClr val="tx2"/>
                </a:solidFill>
                <a:latin typeface="Rockwell" panose="02060603020205020403" pitchFamily="18" charset="0"/>
              </a:endParaRPr>
            </a:p>
            <a:p>
              <a:pPr>
                <a:lnSpc>
                  <a:spcPct val="150000"/>
                </a:lnSpc>
              </a:pPr>
              <a:r>
                <a:rPr lang="fi-FI" sz="1400" dirty="0">
                  <a:solidFill>
                    <a:schemeClr val="tx2"/>
                  </a:solidFill>
                  <a:latin typeface="Rockwell" panose="02060603020205020403" pitchFamily="18" charset="0"/>
                </a:rPr>
                <a:t>Suunnittelijoiden kannustus esittämään vaihtoehtoisia ja kestäviä ratkaisuja.</a:t>
              </a:r>
            </a:p>
            <a:p>
              <a:pPr>
                <a:lnSpc>
                  <a:spcPct val="150000"/>
                </a:lnSpc>
              </a:pPr>
              <a:endParaRPr lang="fi-FI" sz="1400" dirty="0">
                <a:solidFill>
                  <a:schemeClr val="tx2"/>
                </a:solidFill>
                <a:latin typeface="Rockwell" panose="02060603020205020403" pitchFamily="18" charset="0"/>
              </a:endParaRPr>
            </a:p>
            <a:p>
              <a:pPr>
                <a:lnSpc>
                  <a:spcPct val="150000"/>
                </a:lnSpc>
              </a:pPr>
              <a:r>
                <a:rPr lang="fi-FI" sz="1400" b="1" u="sng" dirty="0">
                  <a:solidFill>
                    <a:schemeClr val="tx2"/>
                  </a:solidFill>
                  <a:latin typeface="Rockwell" panose="02060603020205020403" pitchFamily="18" charset="0"/>
                </a:rPr>
                <a:t>Mahdollisia hankintojen kriteeristöjä:</a:t>
              </a:r>
              <a:endParaRPr lang="fi-FI" sz="1400" dirty="0">
                <a:solidFill>
                  <a:schemeClr val="tx2"/>
                </a:solidFill>
                <a:latin typeface="Rockwell" panose="02060603020205020403" pitchFamily="18" charset="0"/>
              </a:endParaRPr>
            </a:p>
            <a:p>
              <a:pPr>
                <a:lnSpc>
                  <a:spcPct val="150000"/>
                </a:lnSpc>
              </a:pPr>
              <a:r>
                <a:rPr lang="fi-FI" sz="1200" dirty="0">
                  <a:solidFill>
                    <a:schemeClr val="tx2"/>
                  </a:solidFill>
                  <a:latin typeface="Rockwell" panose="02060603020205020403" pitchFamily="18" charset="0"/>
                  <a:sym typeface="Wingdings" panose="05000000000000000000" pitchFamily="2" charset="2"/>
                </a:rPr>
                <a:t> </a:t>
              </a:r>
              <a:r>
                <a:rPr lang="fi-FI" sz="1200" dirty="0">
                  <a:solidFill>
                    <a:schemeClr val="tx2"/>
                  </a:solidFill>
                  <a:latin typeface="Rockwell" panose="02060603020205020403" pitchFamily="18" charset="0"/>
                </a:rPr>
                <a:t>Ympäristömerkkien</a:t>
              </a:r>
            </a:p>
            <a:p>
              <a:pPr>
                <a:lnSpc>
                  <a:spcPct val="150000"/>
                </a:lnSpc>
              </a:pPr>
              <a:r>
                <a:rPr lang="fi-FI" sz="1200" dirty="0">
                  <a:solidFill>
                    <a:schemeClr val="tx2"/>
                  </a:solidFill>
                  <a:latin typeface="Rockwell" panose="02060603020205020403" pitchFamily="18" charset="0"/>
                  <a:sym typeface="Wingdings" panose="05000000000000000000" pitchFamily="2" charset="2"/>
                </a:rPr>
                <a:t> </a:t>
              </a:r>
              <a:r>
                <a:rPr lang="fi-FI" sz="1200" dirty="0">
                  <a:solidFill>
                    <a:schemeClr val="tx2"/>
                  </a:solidFill>
                  <a:latin typeface="Rockwell" panose="02060603020205020403" pitchFamily="18" charset="0"/>
                </a:rPr>
                <a:t>Kierrätetyn tai uusiutuvan materiaalin vähimmäismäärä</a:t>
              </a:r>
            </a:p>
            <a:p>
              <a:pPr>
                <a:lnSpc>
                  <a:spcPct val="150000"/>
                </a:lnSpc>
              </a:pPr>
              <a:r>
                <a:rPr lang="fi-FI" sz="1200" dirty="0">
                  <a:solidFill>
                    <a:schemeClr val="tx2"/>
                  </a:solidFill>
                  <a:latin typeface="Rockwell" panose="02060603020205020403" pitchFamily="18" charset="0"/>
                  <a:sym typeface="Wingdings" panose="05000000000000000000" pitchFamily="2" charset="2"/>
                </a:rPr>
                <a:t> </a:t>
              </a:r>
              <a:r>
                <a:rPr lang="fi-FI" sz="1200" dirty="0">
                  <a:solidFill>
                    <a:schemeClr val="tx2"/>
                  </a:solidFill>
                  <a:latin typeface="Rockwell" panose="02060603020205020403" pitchFamily="18" charset="0"/>
                </a:rPr>
                <a:t>Kuljetus etäisyydet</a:t>
              </a:r>
            </a:p>
          </p:txBody>
        </p:sp>
      </p:grpSp>
      <p:grpSp>
        <p:nvGrpSpPr>
          <p:cNvPr id="12" name="Group 11">
            <a:extLst>
              <a:ext uri="{FF2B5EF4-FFF2-40B4-BE49-F238E27FC236}">
                <a16:creationId xmlns:a16="http://schemas.microsoft.com/office/drawing/2014/main" id="{C4E0A69E-B56C-A5D7-6784-A149A5CD1F04}"/>
              </a:ext>
            </a:extLst>
          </p:cNvPr>
          <p:cNvGrpSpPr/>
          <p:nvPr/>
        </p:nvGrpSpPr>
        <p:grpSpPr>
          <a:xfrm>
            <a:off x="10846940" y="5426375"/>
            <a:ext cx="1115428" cy="1271637"/>
            <a:chOff x="10484082" y="5351539"/>
            <a:chExt cx="1115428" cy="1271637"/>
          </a:xfrm>
        </p:grpSpPr>
        <p:grpSp>
          <p:nvGrpSpPr>
            <p:cNvPr id="13" name="Group 12">
              <a:extLst>
                <a:ext uri="{FF2B5EF4-FFF2-40B4-BE49-F238E27FC236}">
                  <a16:creationId xmlns:a16="http://schemas.microsoft.com/office/drawing/2014/main" id="{F0CF5E45-1CB0-8478-90E5-3DEB70296356}"/>
                </a:ext>
              </a:extLst>
            </p:cNvPr>
            <p:cNvGrpSpPr/>
            <p:nvPr/>
          </p:nvGrpSpPr>
          <p:grpSpPr>
            <a:xfrm>
              <a:off x="11278988" y="5351539"/>
              <a:ext cx="320522" cy="414442"/>
              <a:chOff x="8457418" y="107577"/>
              <a:chExt cx="320522" cy="414442"/>
            </a:xfrm>
          </p:grpSpPr>
          <p:sp>
            <p:nvSpPr>
              <p:cNvPr id="18" name="Rectangle: Rounded Corners 17">
                <a:extLst>
                  <a:ext uri="{FF2B5EF4-FFF2-40B4-BE49-F238E27FC236}">
                    <a16:creationId xmlns:a16="http://schemas.microsoft.com/office/drawing/2014/main" id="{BA82A3FA-FB5F-59AF-C5E3-0FEBC52ADDB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5" action="ppaction://hlinksldjump"/>
                <a:extLst>
                  <a:ext uri="{FF2B5EF4-FFF2-40B4-BE49-F238E27FC236}">
                    <a16:creationId xmlns:a16="http://schemas.microsoft.com/office/drawing/2014/main" id="{37B50ED8-9B40-FC07-EC64-92F7A669021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4" name="Group 13">
              <a:extLst>
                <a:ext uri="{FF2B5EF4-FFF2-40B4-BE49-F238E27FC236}">
                  <a16:creationId xmlns:a16="http://schemas.microsoft.com/office/drawing/2014/main" id="{B60FF24C-2C6E-CEB3-AC43-D147E3AAC9F9}"/>
                </a:ext>
              </a:extLst>
            </p:cNvPr>
            <p:cNvGrpSpPr/>
            <p:nvPr/>
          </p:nvGrpSpPr>
          <p:grpSpPr>
            <a:xfrm>
              <a:off x="10484082" y="5789051"/>
              <a:ext cx="1108146" cy="834125"/>
              <a:chOff x="10917462" y="801792"/>
              <a:chExt cx="1108146" cy="834125"/>
            </a:xfrm>
          </p:grpSpPr>
          <p:sp>
            <p:nvSpPr>
              <p:cNvPr id="16" name="Rectangle: Rounded Corners 15">
                <a:extLst>
                  <a:ext uri="{FF2B5EF4-FFF2-40B4-BE49-F238E27FC236}">
                    <a16:creationId xmlns:a16="http://schemas.microsoft.com/office/drawing/2014/main" id="{E1637486-970A-1482-4728-213DFAD5D01B}"/>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7" name="Graphic 16" descr="Back with solid fill">
                <a:extLst>
                  <a:ext uri="{FF2B5EF4-FFF2-40B4-BE49-F238E27FC236}">
                    <a16:creationId xmlns:a16="http://schemas.microsoft.com/office/drawing/2014/main" id="{3DF8FF0D-3E02-D63C-E232-EE4EDF63B215}"/>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pic>
        <p:nvPicPr>
          <p:cNvPr id="20" name="Picture 19">
            <a:extLst>
              <a:ext uri="{FF2B5EF4-FFF2-40B4-BE49-F238E27FC236}">
                <a16:creationId xmlns:a16="http://schemas.microsoft.com/office/drawing/2014/main" id="{62FC8B17-4843-628C-1B86-C354BA467D2E}"/>
              </a:ext>
            </a:extLst>
          </p:cNvPr>
          <p:cNvPicPr>
            <a:picLocks noChangeAspect="1"/>
          </p:cNvPicPr>
          <p:nvPr/>
        </p:nvPicPr>
        <p:blipFill>
          <a:blip r:embed="rId10"/>
          <a:stretch>
            <a:fillRect/>
          </a:stretch>
        </p:blipFill>
        <p:spPr>
          <a:xfrm>
            <a:off x="6048427" y="1099962"/>
            <a:ext cx="5710045" cy="3209261"/>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220821518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0" name="TextBox 9">
            <a:extLst>
              <a:ext uri="{FF2B5EF4-FFF2-40B4-BE49-F238E27FC236}">
                <a16:creationId xmlns:a16="http://schemas.microsoft.com/office/drawing/2014/main" id="{DA6B2180-3D20-4A74-BCAD-C0A4E8094344}"/>
              </a:ext>
            </a:extLst>
          </p:cNvPr>
          <p:cNvSpPr txBox="1"/>
          <p:nvPr/>
        </p:nvSpPr>
        <p:spPr>
          <a:xfrm>
            <a:off x="438578" y="282352"/>
            <a:ext cx="70567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Kehittämisavun toinen hakukausi (infotilaisuus)</a:t>
            </a:r>
            <a:endParaRPr lang="fi-FI" sz="2000" b="1" dirty="0"/>
          </a:p>
        </p:txBody>
      </p:sp>
      <p:sp>
        <p:nvSpPr>
          <p:cNvPr id="20" name="TextBox 19">
            <a:extLst>
              <a:ext uri="{FF2B5EF4-FFF2-40B4-BE49-F238E27FC236}">
                <a16:creationId xmlns:a16="http://schemas.microsoft.com/office/drawing/2014/main" id="{1A5293F3-3611-4A56-A52B-5FBDA4F2DAD8}"/>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2" name="Group 1">
            <a:extLst>
              <a:ext uri="{FF2B5EF4-FFF2-40B4-BE49-F238E27FC236}">
                <a16:creationId xmlns:a16="http://schemas.microsoft.com/office/drawing/2014/main" id="{BC49816E-BE42-8F83-DCAF-4A2EB3D6FA47}"/>
              </a:ext>
            </a:extLst>
          </p:cNvPr>
          <p:cNvGrpSpPr/>
          <p:nvPr/>
        </p:nvGrpSpPr>
        <p:grpSpPr>
          <a:xfrm>
            <a:off x="477788" y="1331886"/>
            <a:ext cx="10689982" cy="4194227"/>
            <a:chOff x="477788" y="1331886"/>
            <a:chExt cx="10689982" cy="4194227"/>
          </a:xfrm>
        </p:grpSpPr>
        <p:sp>
          <p:nvSpPr>
            <p:cNvPr id="13" name="Rectangle: Rounded Corners 12">
              <a:extLst>
                <a:ext uri="{FF2B5EF4-FFF2-40B4-BE49-F238E27FC236}">
                  <a16:creationId xmlns:a16="http://schemas.microsoft.com/office/drawing/2014/main" id="{5FB6F759-52F4-2DE5-78F4-EE0AC2A8A2CA}"/>
                </a:ext>
              </a:extLst>
            </p:cNvPr>
            <p:cNvSpPr/>
            <p:nvPr/>
          </p:nvSpPr>
          <p:spPr>
            <a:xfrm>
              <a:off x="477788" y="1331886"/>
              <a:ext cx="10441160" cy="4194227"/>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 name="TextBox 8">
              <a:extLst>
                <a:ext uri="{FF2B5EF4-FFF2-40B4-BE49-F238E27FC236}">
                  <a16:creationId xmlns:a16="http://schemas.microsoft.com/office/drawing/2014/main" id="{5183EBC6-29E8-4733-AE00-B2A513E737F6}"/>
                </a:ext>
              </a:extLst>
            </p:cNvPr>
            <p:cNvSpPr txBox="1"/>
            <p:nvPr/>
          </p:nvSpPr>
          <p:spPr>
            <a:xfrm>
              <a:off x="798618" y="1475902"/>
              <a:ext cx="10369152" cy="1997983"/>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dirty="0">
                  <a:solidFill>
                    <a:schemeClr val="tx2"/>
                  </a:solidFill>
                  <a:latin typeface="Rockwell" panose="02060603020205020403" pitchFamily="18" charset="0"/>
                </a:rPr>
                <a:t>Viranomaistehtävien yhteydessä voitaisi ohjeistaa paikallisia pk-yrityksiä tulossa olevasta ELY:n ja TE-toimiston infotilaisuudesta koskien kehittämisavustuksen toista hakukautta. </a:t>
              </a:r>
            </a:p>
            <a:p>
              <a:pPr>
                <a:lnSpc>
                  <a:spcPct val="150000"/>
                </a:lnSpc>
              </a:pPr>
              <a:r>
                <a:rPr lang="fi-FI" sz="1200" dirty="0">
                  <a:solidFill>
                    <a:schemeClr val="tx2"/>
                  </a:solidFill>
                  <a:latin typeface="Rockwell" panose="02060603020205020403" pitchFamily="18" charset="0"/>
                </a:rPr>
                <a:t>		</a:t>
              </a:r>
              <a:r>
                <a:rPr lang="fi-FI" sz="1200" dirty="0">
                  <a:solidFill>
                    <a:schemeClr val="tx2"/>
                  </a:solidFill>
                  <a:latin typeface="Rockwell" panose="02060603020205020403" pitchFamily="18" charset="0"/>
                  <a:sym typeface="Wingdings" panose="05000000000000000000" pitchFamily="2" charset="2"/>
                </a:rPr>
                <a:t> </a:t>
              </a:r>
              <a:r>
                <a:rPr lang="fi-FI" sz="1200" dirty="0">
                  <a:solidFill>
                    <a:schemeClr val="tx2"/>
                  </a:solidFill>
                  <a:latin typeface="Rockwell" panose="02060603020205020403" pitchFamily="18" charset="0"/>
                </a:rPr>
                <a:t>Avustuksen ehtona on kuitenkin, että pk-yritys itse kustantaa investoinnista 50 %. </a:t>
              </a: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Laki (758/2021) ja </a:t>
              </a:r>
              <a:r>
                <a:rPr lang="fi-FI" sz="1200" b="1" dirty="0" err="1">
                  <a:solidFill>
                    <a:schemeClr val="tx2"/>
                  </a:solidFill>
                  <a:latin typeface="Rockwell" panose="02060603020205020403" pitchFamily="18" charset="0"/>
                </a:rPr>
                <a:t>Vna</a:t>
              </a:r>
              <a:r>
                <a:rPr lang="fi-FI" sz="1200" b="1" dirty="0">
                  <a:solidFill>
                    <a:schemeClr val="tx2"/>
                  </a:solidFill>
                  <a:latin typeface="Rockwell" panose="02060603020205020403" pitchFamily="18" charset="0"/>
                </a:rPr>
                <a:t> (895/2021): </a:t>
              </a:r>
              <a:r>
                <a:rPr lang="fi-FI" sz="1200" dirty="0">
                  <a:solidFill>
                    <a:schemeClr val="tx2"/>
                  </a:solidFill>
                  <a:latin typeface="Rockwell" panose="02060603020205020403" pitchFamily="18" charset="0"/>
                </a:rPr>
                <a:t>Yritykselle myönnettävistä kehittämisavustuksista vuosille 2021-2028</a:t>
              </a: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Tilaisuuden ajankohta: </a:t>
              </a:r>
              <a:r>
                <a:rPr lang="fi-FI" sz="1200" dirty="0">
                  <a:solidFill>
                    <a:schemeClr val="tx2"/>
                  </a:solidFill>
                  <a:latin typeface="Rockwell" panose="02060603020205020403" pitchFamily="18" charset="0"/>
                </a:rPr>
                <a:t>04.05.2022 klo. 13.-14.30</a:t>
              </a:r>
            </a:p>
          </p:txBody>
        </p:sp>
        <p:sp>
          <p:nvSpPr>
            <p:cNvPr id="21" name="TextBox 20">
              <a:extLst>
                <a:ext uri="{FF2B5EF4-FFF2-40B4-BE49-F238E27FC236}">
                  <a16:creationId xmlns:a16="http://schemas.microsoft.com/office/drawing/2014/main" id="{2E503299-D4FF-44C2-BDB8-10054BF9C0B5}"/>
                </a:ext>
              </a:extLst>
            </p:cNvPr>
            <p:cNvSpPr txBox="1"/>
            <p:nvPr/>
          </p:nvSpPr>
          <p:spPr>
            <a:xfrm>
              <a:off x="1613517" y="4129604"/>
              <a:ext cx="4192863" cy="1100558"/>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b="1" u="sng" dirty="0">
                  <a:solidFill>
                    <a:schemeClr val="tx2"/>
                  </a:solidFill>
                  <a:latin typeface="Rockwell" panose="02060603020205020403" pitchFamily="18" charset="0"/>
                </a:rPr>
                <a:t>Tehtävällä ohjauksella mahdollisuuksina olisivat:</a:t>
              </a:r>
              <a:endParaRPr lang="fi-FI" sz="1200" dirty="0">
                <a:solidFill>
                  <a:schemeClr val="tx2"/>
                </a:solidFill>
                <a:latin typeface="Rockwell" panose="02060603020205020403" pitchFamily="18" charset="0"/>
              </a:endParaRPr>
            </a:p>
            <a:p>
              <a:pPr marL="171450" indent="-171450">
                <a:lnSpc>
                  <a:spcPct val="150000"/>
                </a:lnSpc>
                <a:buFont typeface="Wingdings" panose="05000000000000000000" pitchFamily="2" charset="2"/>
                <a:buChar char="à"/>
              </a:pPr>
              <a:r>
                <a:rPr lang="fi-FI" sz="1100" dirty="0">
                  <a:solidFill>
                    <a:schemeClr val="tx2"/>
                  </a:solidFill>
                  <a:latin typeface="Rockwell" panose="02060603020205020403" pitchFamily="18" charset="0"/>
                </a:rPr>
                <a:t>Kilpailukykyisen liiketoiminnan kehittyminen</a:t>
              </a:r>
            </a:p>
            <a:p>
              <a:pPr marL="171450" indent="-171450">
                <a:lnSpc>
                  <a:spcPct val="150000"/>
                </a:lnSpc>
                <a:buFont typeface="Wingdings" panose="05000000000000000000" pitchFamily="2" charset="2"/>
                <a:buChar char="à"/>
              </a:pPr>
              <a:r>
                <a:rPr lang="fi-FI" sz="1100" dirty="0">
                  <a:solidFill>
                    <a:schemeClr val="tx2"/>
                  </a:solidFill>
                  <a:latin typeface="Rockwell" panose="02060603020205020403" pitchFamily="18" charset="0"/>
                </a:rPr>
                <a:t>Uusien liiketoimintojen syntyminen</a:t>
              </a:r>
            </a:p>
            <a:p>
              <a:pPr marL="171450" indent="-171450">
                <a:lnSpc>
                  <a:spcPct val="150000"/>
                </a:lnSpc>
                <a:buFont typeface="Wingdings" panose="05000000000000000000" pitchFamily="2" charset="2"/>
                <a:buChar char="à"/>
              </a:pPr>
              <a:r>
                <a:rPr lang="fi-FI" sz="1100" dirty="0">
                  <a:solidFill>
                    <a:schemeClr val="tx2"/>
                  </a:solidFill>
                  <a:latin typeface="Rockwell" panose="02060603020205020403" pitchFamily="18" charset="0"/>
                </a:rPr>
                <a:t>Teollisen symbioosin kehittyminen</a:t>
              </a:r>
            </a:p>
          </p:txBody>
        </p:sp>
      </p:grpSp>
      <p:grpSp>
        <p:nvGrpSpPr>
          <p:cNvPr id="18" name="Group 17">
            <a:extLst>
              <a:ext uri="{FF2B5EF4-FFF2-40B4-BE49-F238E27FC236}">
                <a16:creationId xmlns:a16="http://schemas.microsoft.com/office/drawing/2014/main" id="{CFF4196A-D04D-68EE-36DE-C740BAB193BE}"/>
              </a:ext>
            </a:extLst>
          </p:cNvPr>
          <p:cNvGrpSpPr/>
          <p:nvPr/>
        </p:nvGrpSpPr>
        <p:grpSpPr>
          <a:xfrm>
            <a:off x="10918948" y="5445224"/>
            <a:ext cx="1115428" cy="1271637"/>
            <a:chOff x="10484082" y="5351539"/>
            <a:chExt cx="1115428" cy="1271637"/>
          </a:xfrm>
        </p:grpSpPr>
        <p:grpSp>
          <p:nvGrpSpPr>
            <p:cNvPr id="19" name="Group 18">
              <a:extLst>
                <a:ext uri="{FF2B5EF4-FFF2-40B4-BE49-F238E27FC236}">
                  <a16:creationId xmlns:a16="http://schemas.microsoft.com/office/drawing/2014/main" id="{11AF86B3-33AD-2CB4-D8BA-9D13F1413B3D}"/>
                </a:ext>
              </a:extLst>
            </p:cNvPr>
            <p:cNvGrpSpPr/>
            <p:nvPr/>
          </p:nvGrpSpPr>
          <p:grpSpPr>
            <a:xfrm>
              <a:off x="11278988" y="5351539"/>
              <a:ext cx="320522" cy="414442"/>
              <a:chOff x="8457418" y="107577"/>
              <a:chExt cx="320522" cy="414442"/>
            </a:xfrm>
          </p:grpSpPr>
          <p:sp>
            <p:nvSpPr>
              <p:cNvPr id="25" name="Rectangle: Rounded Corners 24">
                <a:extLst>
                  <a:ext uri="{FF2B5EF4-FFF2-40B4-BE49-F238E27FC236}">
                    <a16:creationId xmlns:a16="http://schemas.microsoft.com/office/drawing/2014/main" id="{8BEE11CB-357C-F8C8-F457-9713907334B9}"/>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6" name="Graphic 25" descr="Back with solid fill">
                <a:hlinkClick r:id="rId5" action="ppaction://hlinksldjump"/>
                <a:extLst>
                  <a:ext uri="{FF2B5EF4-FFF2-40B4-BE49-F238E27FC236}">
                    <a16:creationId xmlns:a16="http://schemas.microsoft.com/office/drawing/2014/main" id="{40D7BEDB-CDDD-9918-11B5-61D78B3699D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22" name="Group 21">
              <a:extLst>
                <a:ext uri="{FF2B5EF4-FFF2-40B4-BE49-F238E27FC236}">
                  <a16:creationId xmlns:a16="http://schemas.microsoft.com/office/drawing/2014/main" id="{BB8D0CB5-6C71-542D-2802-28528D531D31}"/>
                </a:ext>
              </a:extLst>
            </p:cNvPr>
            <p:cNvGrpSpPr/>
            <p:nvPr/>
          </p:nvGrpSpPr>
          <p:grpSpPr>
            <a:xfrm>
              <a:off x="10484082" y="5789051"/>
              <a:ext cx="1108146" cy="834125"/>
              <a:chOff x="10917462" y="801792"/>
              <a:chExt cx="1108146" cy="834125"/>
            </a:xfrm>
          </p:grpSpPr>
          <p:sp>
            <p:nvSpPr>
              <p:cNvPr id="23" name="Rectangle: Rounded Corners 22">
                <a:extLst>
                  <a:ext uri="{FF2B5EF4-FFF2-40B4-BE49-F238E27FC236}">
                    <a16:creationId xmlns:a16="http://schemas.microsoft.com/office/drawing/2014/main" id="{EF5956A2-3FB8-1CE1-902C-E2CE89571E3B}"/>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4" name="Graphic 23" descr="Back with solid fill">
                <a:extLst>
                  <a:ext uri="{FF2B5EF4-FFF2-40B4-BE49-F238E27FC236}">
                    <a16:creationId xmlns:a16="http://schemas.microsoft.com/office/drawing/2014/main" id="{90FE38D7-FE4F-2C46-DC0C-3A23DE750811}"/>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360481592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4686C35-F3E9-4019-8517-89AB9EB551DD}"/>
              </a:ext>
            </a:extLst>
          </p:cNvPr>
          <p:cNvSpPr txBox="1"/>
          <p:nvPr/>
        </p:nvSpPr>
        <p:spPr>
          <a:xfrm>
            <a:off x="909836" y="1195232"/>
            <a:ext cx="7992888" cy="678200"/>
          </a:xfrm>
          <a:prstGeom prst="roundRect">
            <a:avLst/>
          </a:prstGeom>
          <a:ln>
            <a:solidFill>
              <a:schemeClr val="tx2"/>
            </a:solidFill>
          </a:ln>
        </p:spPr>
        <p:style>
          <a:lnRef idx="2">
            <a:schemeClr val="accent3"/>
          </a:lnRef>
          <a:fillRef idx="1">
            <a:schemeClr val="lt1"/>
          </a:fillRef>
          <a:effectRef idx="0">
            <a:schemeClr val="accent3"/>
          </a:effectRef>
          <a:fontRef idx="minor">
            <a:schemeClr val="dk1"/>
          </a:fontRef>
        </p:style>
        <p:txBody>
          <a:bodyPr wrap="square">
            <a:spAutoFit/>
          </a:bodyPr>
          <a:lstStyle/>
          <a:p>
            <a:pPr>
              <a:lnSpc>
                <a:spcPct val="150000"/>
              </a:lnSpc>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Kaupunki organisaatio sekä lupa- ja valvonnan tekemä opastus ja ohjaus paikallisille toimijoille liittyen erilaisiin sertifikaatteihin, järjestelmiin ja rekistereihin. </a:t>
            </a:r>
          </a:p>
        </p:txBody>
      </p:sp>
      <p:sp>
        <p:nvSpPr>
          <p:cNvPr id="4" name="TextBox 3">
            <a:extLst>
              <a:ext uri="{FF2B5EF4-FFF2-40B4-BE49-F238E27FC236}">
                <a16:creationId xmlns:a16="http://schemas.microsoft.com/office/drawing/2014/main" id="{0BFACEF3-CF8A-4BAC-8F25-B5969EDF6688}"/>
              </a:ext>
            </a:extLst>
          </p:cNvPr>
          <p:cNvSpPr txBox="1"/>
          <p:nvPr/>
        </p:nvSpPr>
        <p:spPr>
          <a:xfrm>
            <a:off x="233927" y="107995"/>
            <a:ext cx="9609554"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Paikallisten toimijoiden ohjaus:</a:t>
            </a:r>
          </a:p>
          <a:p>
            <a:r>
              <a:rPr kumimoji="0" lang="fi-FI" sz="20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Sertifikaatit, järjestelmät, rekisterit, verkostot/järjestöt ja sopimukset</a:t>
            </a:r>
            <a:endParaRPr lang="fi-FI" sz="2000" b="1" dirty="0"/>
          </a:p>
        </p:txBody>
      </p:sp>
      <p:sp>
        <p:nvSpPr>
          <p:cNvPr id="5" name="TextBox 4">
            <a:extLst>
              <a:ext uri="{FF2B5EF4-FFF2-40B4-BE49-F238E27FC236}">
                <a16:creationId xmlns:a16="http://schemas.microsoft.com/office/drawing/2014/main" id="{574276F5-EB51-CA7B-762C-4F28ED850E12}"/>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14" name="Group 13">
            <a:extLst>
              <a:ext uri="{FF2B5EF4-FFF2-40B4-BE49-F238E27FC236}">
                <a16:creationId xmlns:a16="http://schemas.microsoft.com/office/drawing/2014/main" id="{98668923-6ECD-1A3C-EE2C-844C69DC87C4}"/>
              </a:ext>
            </a:extLst>
          </p:cNvPr>
          <p:cNvGrpSpPr/>
          <p:nvPr/>
        </p:nvGrpSpPr>
        <p:grpSpPr>
          <a:xfrm>
            <a:off x="10846940" y="5373216"/>
            <a:ext cx="1115428" cy="1271637"/>
            <a:chOff x="10484082" y="5351539"/>
            <a:chExt cx="1115428" cy="1271637"/>
          </a:xfrm>
        </p:grpSpPr>
        <p:grpSp>
          <p:nvGrpSpPr>
            <p:cNvPr id="15" name="Group 14">
              <a:extLst>
                <a:ext uri="{FF2B5EF4-FFF2-40B4-BE49-F238E27FC236}">
                  <a16:creationId xmlns:a16="http://schemas.microsoft.com/office/drawing/2014/main" id="{E13D38B9-71F7-2C13-3D2B-B86C7C9A2E18}"/>
                </a:ext>
              </a:extLst>
            </p:cNvPr>
            <p:cNvGrpSpPr/>
            <p:nvPr/>
          </p:nvGrpSpPr>
          <p:grpSpPr>
            <a:xfrm>
              <a:off x="11278988" y="5351539"/>
              <a:ext cx="320522" cy="414442"/>
              <a:chOff x="8457418" y="107577"/>
              <a:chExt cx="320522" cy="414442"/>
            </a:xfrm>
          </p:grpSpPr>
          <p:sp>
            <p:nvSpPr>
              <p:cNvPr id="19" name="Rectangle: Rounded Corners 18">
                <a:extLst>
                  <a:ext uri="{FF2B5EF4-FFF2-40B4-BE49-F238E27FC236}">
                    <a16:creationId xmlns:a16="http://schemas.microsoft.com/office/drawing/2014/main" id="{EB8A7E9B-34EC-E187-255F-2E895F1D53F1}"/>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Back with solid fill">
                <a:hlinkClick r:id="rId2" action="ppaction://hlinksldjump"/>
                <a:extLst>
                  <a:ext uri="{FF2B5EF4-FFF2-40B4-BE49-F238E27FC236}">
                    <a16:creationId xmlns:a16="http://schemas.microsoft.com/office/drawing/2014/main" id="{E12CDADF-F14D-A591-B202-C59518FD7D7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16" name="Group 15">
              <a:extLst>
                <a:ext uri="{FF2B5EF4-FFF2-40B4-BE49-F238E27FC236}">
                  <a16:creationId xmlns:a16="http://schemas.microsoft.com/office/drawing/2014/main" id="{EB4405C0-51AC-7335-3948-FBFBB7A69C31}"/>
                </a:ext>
              </a:extLst>
            </p:cNvPr>
            <p:cNvGrpSpPr/>
            <p:nvPr/>
          </p:nvGrpSpPr>
          <p:grpSpPr>
            <a:xfrm>
              <a:off x="10484082" y="5789051"/>
              <a:ext cx="1108146" cy="834125"/>
              <a:chOff x="10917462" y="801792"/>
              <a:chExt cx="1108146" cy="834125"/>
            </a:xfrm>
          </p:grpSpPr>
          <p:sp>
            <p:nvSpPr>
              <p:cNvPr id="17" name="Rectangle: Rounded Corners 16">
                <a:extLst>
                  <a:ext uri="{FF2B5EF4-FFF2-40B4-BE49-F238E27FC236}">
                    <a16:creationId xmlns:a16="http://schemas.microsoft.com/office/drawing/2014/main" id="{5D5DE5D2-BFCC-5E45-482A-5A6162028572}"/>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8" name="Graphic 17" descr="Back with solid fill">
                <a:extLst>
                  <a:ext uri="{FF2B5EF4-FFF2-40B4-BE49-F238E27FC236}">
                    <a16:creationId xmlns:a16="http://schemas.microsoft.com/office/drawing/2014/main" id="{6A279ED6-78FF-4166-F2F5-CE5E3D6E8C90}"/>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
        <p:nvSpPr>
          <p:cNvPr id="12" name="TextBox 11">
            <a:extLst>
              <a:ext uri="{FF2B5EF4-FFF2-40B4-BE49-F238E27FC236}">
                <a16:creationId xmlns:a16="http://schemas.microsoft.com/office/drawing/2014/main" id="{118A84FF-5E80-9A58-5DE6-9E9D3716B2E6}"/>
              </a:ext>
            </a:extLst>
          </p:cNvPr>
          <p:cNvSpPr txBox="1"/>
          <p:nvPr/>
        </p:nvSpPr>
        <p:spPr>
          <a:xfrm>
            <a:off x="909836" y="2064903"/>
            <a:ext cx="3748434" cy="4360994"/>
          </a:xfrm>
          <a:prstGeom prst="roundRect">
            <a:avLst/>
          </a:prstGeom>
          <a:ln>
            <a:solidFill>
              <a:schemeClr val="tx2"/>
            </a:solidFill>
          </a:ln>
        </p:spPr>
        <p:style>
          <a:lnRef idx="2">
            <a:schemeClr val="accent3"/>
          </a:lnRef>
          <a:fillRef idx="1">
            <a:schemeClr val="lt1"/>
          </a:fillRef>
          <a:effectRef idx="0">
            <a:schemeClr val="accent3"/>
          </a:effectRef>
          <a:fontRef idx="minor">
            <a:schemeClr val="dk1"/>
          </a:fontRef>
        </p:style>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Esimerkkejä:</a:t>
            </a:r>
          </a:p>
          <a:p>
            <a:pPr marR="0" lvl="0" algn="l" defTabSz="914400" rtl="0" eaLnBrk="1" fontAlgn="auto" latinLnBrk="0" hangingPunct="1">
              <a:lnSpc>
                <a:spcPct val="150000"/>
              </a:lnSpc>
              <a:spcBef>
                <a:spcPts val="0"/>
              </a:spcBef>
              <a:spcAft>
                <a:spcPts val="0"/>
              </a:spcAft>
              <a:buClrTx/>
              <a:buSzTx/>
              <a:tabLst/>
              <a:defRPr/>
            </a:pPr>
            <a:endPar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EMAS-ympäristöjärjestelmä (Julkiset- ja yksityiset organisaatiot) ns. ”</a:t>
            </a:r>
            <a:r>
              <a:rPr lang="fi-FI" sz="10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ympäristösertifikaatti</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ISO 14001-standardi on kansainvälinen (= globaali) ympäristöjärjestelmien standardi, jolla integrointivalmius johtamisjärjestelmästandardien kanssa (mm. ISO 9001).</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ISO 9001</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rPr>
              <a:t>Energiatehokkuusjärjestelmä ETJ+</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(Motiva)</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rPr>
              <a:t>Energianhallintajärjestelmä ETJ</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rPr>
              <a:t>Energianhallintajärjestelmä ISO 50 001</a:t>
            </a: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rPr>
              <a:t>Ekokompassi-ympäristösertifikaatti</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(pohjaa ISO14001:n) kaikille pk-yrityksille</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Ympäristömerkki</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Green Office</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Green Key</a:t>
            </a:r>
          </a:p>
        </p:txBody>
      </p:sp>
      <p:sp>
        <p:nvSpPr>
          <p:cNvPr id="13" name="TextBox 12">
            <a:extLst>
              <a:ext uri="{FF2B5EF4-FFF2-40B4-BE49-F238E27FC236}">
                <a16:creationId xmlns:a16="http://schemas.microsoft.com/office/drawing/2014/main" id="{8923E915-5ECB-97C7-779E-122A203C0617}"/>
              </a:ext>
            </a:extLst>
          </p:cNvPr>
          <p:cNvSpPr txBox="1"/>
          <p:nvPr/>
        </p:nvSpPr>
        <p:spPr>
          <a:xfrm>
            <a:off x="5158308" y="2064903"/>
            <a:ext cx="3744416" cy="4570887"/>
          </a:xfrm>
          <a:prstGeom prst="roundRect">
            <a:avLst/>
          </a:prstGeom>
          <a:ln>
            <a:solidFill>
              <a:schemeClr val="tx2"/>
            </a:solidFill>
          </a:ln>
        </p:spPr>
        <p:style>
          <a:lnRef idx="2">
            <a:schemeClr val="accent3"/>
          </a:lnRef>
          <a:fillRef idx="1">
            <a:schemeClr val="lt1"/>
          </a:fillRef>
          <a:effectRef idx="0">
            <a:schemeClr val="accent3"/>
          </a:effectRef>
          <a:fontRef idx="minor">
            <a:schemeClr val="dk1"/>
          </a:fontRef>
        </p:style>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Esimerkkejä:</a:t>
            </a:r>
          </a:p>
          <a:p>
            <a:pPr marR="0" lvl="0" algn="l" defTabSz="914400" rtl="0" eaLnBrk="1" fontAlgn="auto" latinLnBrk="0" hangingPunct="1">
              <a:lnSpc>
                <a:spcPct val="150000"/>
              </a:lnSpc>
              <a:spcBef>
                <a:spcPts val="0"/>
              </a:spcBef>
              <a:spcAft>
                <a:spcPts val="0"/>
              </a:spcAft>
              <a:buClrTx/>
              <a:buSzTx/>
              <a:tabLst/>
              <a:defRPr/>
            </a:pPr>
            <a:endPar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Global Reporting Initiative (GRI-vastuullisuusraportti)</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Ilmastokumppanuus (Päijät-Häme)</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Vapaaehtoisen kestävän kehityksen standardit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ISO 14064-standardisarja (kansainvälinen KHK-päästöneutraaliuus –ohjelma)</a:t>
            </a:r>
          </a:p>
          <a:p>
            <a:pPr marL="171450" indent="-171450">
              <a:lnSpc>
                <a:spcPct val="150000"/>
              </a:lnSpc>
              <a:buFont typeface="Arial" panose="020B0604020202020204" pitchFamily="34" charset="0"/>
              <a:buChar char="•"/>
              <a:defRPr/>
            </a:pP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ISO 14040/44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E</a:t>
            </a: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linkaariarvioinnit, LCA)</a:t>
            </a:r>
          </a:p>
          <a:p>
            <a:pPr marL="171450" indent="-171450">
              <a:lnSpc>
                <a:spcPct val="150000"/>
              </a:lnSpc>
              <a:buFont typeface="Arial" panose="020B0604020202020204" pitchFamily="34" charset="0"/>
              <a:buChar char="•"/>
              <a:defRPr/>
            </a:pP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ISO 14025 (Ympäristömerkit ja -selosteet)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Tuotteen hiilijalanjälki (CFP)</a:t>
            </a:r>
          </a:p>
          <a:p>
            <a:pPr marL="171450" indent="-171450">
              <a:lnSpc>
                <a:spcPct val="150000"/>
              </a:lnSpc>
              <a:buFont typeface="Arial" panose="020B0604020202020204" pitchFamily="34" charset="0"/>
              <a:buChar char="•"/>
              <a:defRPr/>
            </a:pP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ISO 14067 –standardi (KHK-päästöt &amp; CFP – Vaatimukset ja ohjee</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t hiilijalanjälkianalyysiin</a:t>
            </a: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a:t>
            </a:r>
          </a:p>
          <a:p>
            <a:pPr marL="171450" indent="-171450">
              <a:lnSpc>
                <a:spcPct val="150000"/>
              </a:lnSpc>
              <a:buFont typeface="Arial" panose="020B0604020202020204" pitchFamily="34" charset="0"/>
              <a:buChar char="•"/>
              <a:defRPr/>
            </a:pP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PAS 2050 (Hiilijalanjälki)</a:t>
            </a:r>
          </a:p>
          <a:p>
            <a:pPr marL="171450" indent="-171450">
              <a:lnSpc>
                <a:spcPct val="150000"/>
              </a:lnSpc>
              <a:buFont typeface="Arial" panose="020B0604020202020204" pitchFamily="34" charset="0"/>
              <a:buChar char="•"/>
              <a:defRPr/>
            </a:pP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OpenCO2.net-hiilijalanjälkimerkki</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HINKU-yritykset (energia- ja ilmastoalan asiantuntijayhteisöt ja yritykset)</a:t>
            </a:r>
          </a:p>
          <a:p>
            <a:pPr marL="171450" indent="-171450">
              <a:lnSpc>
                <a:spcPct val="150000"/>
              </a:lnSpc>
              <a:buFont typeface="Arial" panose="020B0604020202020204" pitchFamily="34" charset="0"/>
              <a:buChar char="•"/>
              <a:defRPr/>
            </a:pPr>
            <a:r>
              <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rPr>
              <a:t>KETS-Sopimus 2026-2030</a:t>
            </a:r>
          </a:p>
        </p:txBody>
      </p:sp>
      <p:sp>
        <p:nvSpPr>
          <p:cNvPr id="23" name="TextBox 22">
            <a:extLst>
              <a:ext uri="{FF2B5EF4-FFF2-40B4-BE49-F238E27FC236}">
                <a16:creationId xmlns:a16="http://schemas.microsoft.com/office/drawing/2014/main" id="{1D066DF2-EC71-44CB-6231-5F6762694D42}"/>
              </a:ext>
            </a:extLst>
          </p:cNvPr>
          <p:cNvSpPr txBox="1"/>
          <p:nvPr/>
        </p:nvSpPr>
        <p:spPr>
          <a:xfrm>
            <a:off x="10087342" y="731788"/>
            <a:ext cx="1875026" cy="677108"/>
          </a:xfrm>
          <a:prstGeom prst="rect">
            <a:avLst/>
          </a:prstGeom>
          <a:solidFill>
            <a:schemeClr val="bg1"/>
          </a:solidFill>
          <a:ln>
            <a:solidFill>
              <a:schemeClr val="tx2"/>
            </a:solidFill>
          </a:ln>
        </p:spPr>
        <p:txBody>
          <a:bodyPr wrap="square">
            <a:spAutoFit/>
          </a:bodyPr>
          <a:lstStyle/>
          <a:p>
            <a:r>
              <a:rPr lang="fi-FI" sz="1050" b="1" noProof="1">
                <a:solidFill>
                  <a:schemeClr val="tx2"/>
                </a:solidFill>
                <a:latin typeface="Rockwell" panose="02060603020205020403" pitchFamily="18" charset="0"/>
              </a:rPr>
              <a:t>Hiilijalanjälkialusta yrityksille:</a:t>
            </a:r>
          </a:p>
          <a:p>
            <a:endParaRPr lang="fi-FI" sz="700" dirty="0">
              <a:solidFill>
                <a:srgbClr val="27A99A"/>
              </a:solidFill>
              <a:latin typeface="Rockwell" panose="02060603020205020403" pitchFamily="18" charset="0"/>
            </a:endParaRPr>
          </a:p>
          <a:p>
            <a:r>
              <a:rPr lang="fi-FI" sz="1000" dirty="0">
                <a:latin typeface="Rockwell" panose="02060603020205020403" pitchFamily="18" charset="0"/>
                <a:hlinkClick r:id="rId7"/>
              </a:rPr>
              <a:t>https://www.openco2.net/fi/</a:t>
            </a:r>
            <a:r>
              <a:rPr lang="fi-FI" sz="1000" dirty="0">
                <a:latin typeface="Rockwell" panose="02060603020205020403" pitchFamily="18" charset="0"/>
              </a:rPr>
              <a:t> </a:t>
            </a:r>
          </a:p>
        </p:txBody>
      </p:sp>
    </p:spTree>
    <p:extLst>
      <p:ext uri="{BB962C8B-B14F-4D97-AF65-F5344CB8AC3E}">
        <p14:creationId xmlns:p14="http://schemas.microsoft.com/office/powerpoint/2010/main" val="43477569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4686C35-F3E9-4019-8517-89AB9EB551DD}"/>
              </a:ext>
            </a:extLst>
          </p:cNvPr>
          <p:cNvSpPr txBox="1"/>
          <p:nvPr/>
        </p:nvSpPr>
        <p:spPr>
          <a:xfrm>
            <a:off x="1053852" y="1628800"/>
            <a:ext cx="9741018" cy="4213974"/>
          </a:xfrm>
          <a:prstGeom prst="rect">
            <a:avLst/>
          </a:prstGeom>
        </p:spPr>
        <p:style>
          <a:lnRef idx="2">
            <a:schemeClr val="accent3"/>
          </a:lnRef>
          <a:fillRef idx="1">
            <a:schemeClr val="lt1"/>
          </a:fillRef>
          <a:effectRef idx="0">
            <a:schemeClr val="accent3"/>
          </a:effectRef>
          <a:fontRef idx="minor">
            <a:schemeClr val="dk1"/>
          </a:fontRef>
        </p:style>
        <p:txBody>
          <a:bodyPr wrap="square">
            <a:spAutoFit/>
          </a:bodyPr>
          <a:lstStyle/>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Päästökompensaatiot voisivat olla keino niin kaupungin kuin myös itse alueen toimijoiden päästöjen leikkaamiseen. </a:t>
            </a:r>
          </a:p>
          <a:p>
            <a:pPr>
              <a:lnSpc>
                <a:spcPct val="150000"/>
              </a:lnSpc>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Lupa- ja valvontatoimen tekemän ohjauksen kautta, voitaisi mahdollisuuksien tarjoutuessa hieman kertoa ja opastaa kuinka päästökompensaatioiden kautta toimija pystyy laskennalliselta kannalta (vaikka todellisuudessa päästöt pysyvät niin sanotusti samoina konkreettisessa toiminnassa) tekemään toiminnastaan, jopa hiilinegatiivisen niin halutessaan.</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Toiminnan (tai tietyn tuotteen) päästöt lasketaan yhteen (elinkaarianalyysi, LCA), päästöistä vähennetään niin paljon kuin muilla toimenpitein pystytään ja jäljelle jäävä osa kompensoidaan ulkomaisilla korkealuokkaisilla- ja sertifioiduilla (</a:t>
            </a:r>
            <a:r>
              <a:rPr lang="fi-FI" sz="1200" b="1" i="0" cap="all" dirty="0">
                <a:solidFill>
                  <a:schemeClr val="tx2"/>
                </a:solidFill>
                <a:effectLst/>
                <a:latin typeface="Rockwell" panose="02060603020205020403" pitchFamily="18" charset="0"/>
              </a:rPr>
              <a:t>ISO 14064-2:2019</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päästökompensaatioilla esimerkiksi Amazonin pysyviin hiilinieluihin sijoittamalla.</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Vihreään teknologiaan eli hiilen koneelliseen sidontaan suoraan ilmasta, on olemassa, mutta tällä hetkellä ratkaisut ovat yhä tehoonsa nähden kohtuullisen kalliita ja osa niistä vaatii lisäksi hyvin spesifejä olosuhteita toimiakseen. Kehitystä kyllä kannattaa silti seurata, koska yleistyminenhän niidenkään osilta ole kuin sen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yhden juuri oikea idean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päässä ja edelläkävijät niin menetelmissä kuin teknologiassakin hankkivat usein ne parhaimmat hyödyt ns.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ilmaisen media huomion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ja sitä muodostuvan aikaisempaa paremman imagonsa kautta sekä mahdollisten tuote-/palvelumuotoiluintegraatioidensa kautta, kun nämä hyödyntävät uutta teknologiaa.</a:t>
            </a:r>
            <a:endParaRPr lang="fi-FI" sz="1000" i="0" dirty="0">
              <a:solidFill>
                <a:schemeClr val="tx2"/>
              </a:solidFill>
              <a:effectLst/>
              <a:latin typeface="Rockwell" panose="02060603020205020403" pitchFamily="18" charset="0"/>
              <a:ea typeface="Lato" panose="020F0502020204030203" pitchFamily="34" charset="0"/>
              <a:cs typeface="Lato" panose="020F0502020204030203" pitchFamily="34" charset="0"/>
            </a:endParaRPr>
          </a:p>
        </p:txBody>
      </p:sp>
      <p:sp>
        <p:nvSpPr>
          <p:cNvPr id="4" name="TextBox 3">
            <a:extLst>
              <a:ext uri="{FF2B5EF4-FFF2-40B4-BE49-F238E27FC236}">
                <a16:creationId xmlns:a16="http://schemas.microsoft.com/office/drawing/2014/main" id="{0BFACEF3-CF8A-4BAC-8F25-B5969EDF6688}"/>
              </a:ext>
            </a:extLst>
          </p:cNvPr>
          <p:cNvSpPr txBox="1"/>
          <p:nvPr/>
        </p:nvSpPr>
        <p:spPr>
          <a:xfrm>
            <a:off x="438578" y="282352"/>
            <a:ext cx="4431698"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Paikallisten toimijoiden ohjaus:</a:t>
            </a:r>
          </a:p>
          <a:p>
            <a:r>
              <a:rPr lang="fi-FI" sz="2000" b="1" dirty="0">
                <a:sym typeface="Rockwell" panose="02060603020205020403" pitchFamily="18" charset="0"/>
              </a:rPr>
              <a:t>Päästökompensaatiot</a:t>
            </a:r>
            <a:endParaRPr lang="fi-FI" sz="2000" b="1" dirty="0"/>
          </a:p>
        </p:txBody>
      </p:sp>
      <p:sp>
        <p:nvSpPr>
          <p:cNvPr id="5" name="TextBox 4">
            <a:extLst>
              <a:ext uri="{FF2B5EF4-FFF2-40B4-BE49-F238E27FC236}">
                <a16:creationId xmlns:a16="http://schemas.microsoft.com/office/drawing/2014/main" id="{959F3A6B-862F-CB95-F61D-23AD5464CF4F}"/>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19" name="Group 18">
            <a:extLst>
              <a:ext uri="{FF2B5EF4-FFF2-40B4-BE49-F238E27FC236}">
                <a16:creationId xmlns:a16="http://schemas.microsoft.com/office/drawing/2014/main" id="{C560C1CB-109F-A15B-6CD8-ED6AEFD48C23}"/>
              </a:ext>
            </a:extLst>
          </p:cNvPr>
          <p:cNvGrpSpPr/>
          <p:nvPr/>
        </p:nvGrpSpPr>
        <p:grpSpPr>
          <a:xfrm>
            <a:off x="10794870" y="5373216"/>
            <a:ext cx="1115428" cy="1271637"/>
            <a:chOff x="10484082" y="5351539"/>
            <a:chExt cx="1115428" cy="1271637"/>
          </a:xfrm>
        </p:grpSpPr>
        <p:grpSp>
          <p:nvGrpSpPr>
            <p:cNvPr id="20" name="Group 19">
              <a:extLst>
                <a:ext uri="{FF2B5EF4-FFF2-40B4-BE49-F238E27FC236}">
                  <a16:creationId xmlns:a16="http://schemas.microsoft.com/office/drawing/2014/main" id="{F0FC93D4-9092-A338-8682-BF0F7ADDC640}"/>
                </a:ext>
              </a:extLst>
            </p:cNvPr>
            <p:cNvGrpSpPr/>
            <p:nvPr/>
          </p:nvGrpSpPr>
          <p:grpSpPr>
            <a:xfrm>
              <a:off x="11278988" y="5351539"/>
              <a:ext cx="320522" cy="414442"/>
              <a:chOff x="8457418" y="107577"/>
              <a:chExt cx="320522" cy="414442"/>
            </a:xfrm>
          </p:grpSpPr>
          <p:sp>
            <p:nvSpPr>
              <p:cNvPr id="24" name="Rectangle: Rounded Corners 23">
                <a:extLst>
                  <a:ext uri="{FF2B5EF4-FFF2-40B4-BE49-F238E27FC236}">
                    <a16:creationId xmlns:a16="http://schemas.microsoft.com/office/drawing/2014/main" id="{5F799670-E98B-9DAB-2783-D69C85DC02E8}"/>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Back with solid fill">
                <a:hlinkClick r:id="rId2" action="ppaction://hlinksldjump"/>
                <a:extLst>
                  <a:ext uri="{FF2B5EF4-FFF2-40B4-BE49-F238E27FC236}">
                    <a16:creationId xmlns:a16="http://schemas.microsoft.com/office/drawing/2014/main" id="{2F961C1F-898F-740A-FC55-3B0C6328ADDC}"/>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21" name="Group 20">
              <a:extLst>
                <a:ext uri="{FF2B5EF4-FFF2-40B4-BE49-F238E27FC236}">
                  <a16:creationId xmlns:a16="http://schemas.microsoft.com/office/drawing/2014/main" id="{6D9086EF-C502-F182-D206-778F69878C7D}"/>
                </a:ext>
              </a:extLst>
            </p:cNvPr>
            <p:cNvGrpSpPr/>
            <p:nvPr/>
          </p:nvGrpSpPr>
          <p:grpSpPr>
            <a:xfrm>
              <a:off x="10484082" y="5789051"/>
              <a:ext cx="1108146" cy="834125"/>
              <a:chOff x="10917462" y="801792"/>
              <a:chExt cx="1108146" cy="834125"/>
            </a:xfrm>
          </p:grpSpPr>
          <p:sp>
            <p:nvSpPr>
              <p:cNvPr id="22" name="Rectangle: Rounded Corners 21">
                <a:extLst>
                  <a:ext uri="{FF2B5EF4-FFF2-40B4-BE49-F238E27FC236}">
                    <a16:creationId xmlns:a16="http://schemas.microsoft.com/office/drawing/2014/main" id="{DEC2F5AC-6077-BABC-A9A4-24F672F004DF}"/>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3" name="Graphic 22" descr="Back with solid fill">
                <a:extLst>
                  <a:ext uri="{FF2B5EF4-FFF2-40B4-BE49-F238E27FC236}">
                    <a16:creationId xmlns:a16="http://schemas.microsoft.com/office/drawing/2014/main" id="{C77C4191-9BCB-B5D9-6394-EF3CEF168FD1}"/>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17946695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959F3A6B-862F-CB95-F61D-23AD5464CF4F}"/>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pic>
        <p:nvPicPr>
          <p:cNvPr id="6" name="Picture 5" descr="Text&#10;&#10;Description automatically generated with medium confidence">
            <a:extLst>
              <a:ext uri="{FF2B5EF4-FFF2-40B4-BE49-F238E27FC236}">
                <a16:creationId xmlns:a16="http://schemas.microsoft.com/office/drawing/2014/main" id="{A1F6C639-1EA4-0F4C-CC70-A7FCBAA61FA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90921" y="1844824"/>
            <a:ext cx="11206981" cy="3922763"/>
          </a:xfrm>
          <a:prstGeom prst="rect">
            <a:avLst/>
          </a:prstGeom>
        </p:spPr>
      </p:pic>
      <p:sp>
        <p:nvSpPr>
          <p:cNvPr id="7" name="TextBox 6">
            <a:extLst>
              <a:ext uri="{FF2B5EF4-FFF2-40B4-BE49-F238E27FC236}">
                <a16:creationId xmlns:a16="http://schemas.microsoft.com/office/drawing/2014/main" id="{A981FFD9-B6A4-5127-3C98-15EE2F399999}"/>
              </a:ext>
            </a:extLst>
          </p:cNvPr>
          <p:cNvSpPr txBox="1"/>
          <p:nvPr/>
        </p:nvSpPr>
        <p:spPr>
          <a:xfrm>
            <a:off x="333772" y="162629"/>
            <a:ext cx="5468611"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Kaupunkiorganisaation ohjaus:</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Kuntien päästöhyvitys käytänteet</a:t>
            </a:r>
            <a:endParaRPr lang="fi-FI" sz="2000" dirty="0">
              <a:latin typeface="Rockwell" panose="02060603020205020403" pitchFamily="18" charset="0"/>
            </a:endParaRPr>
          </a:p>
        </p:txBody>
      </p:sp>
      <p:sp>
        <p:nvSpPr>
          <p:cNvPr id="8" name="TextBox 7">
            <a:extLst>
              <a:ext uri="{FF2B5EF4-FFF2-40B4-BE49-F238E27FC236}">
                <a16:creationId xmlns:a16="http://schemas.microsoft.com/office/drawing/2014/main" id="{9668775E-7195-8EC5-3C36-8DB3C77E4C7F}"/>
              </a:ext>
            </a:extLst>
          </p:cNvPr>
          <p:cNvSpPr txBox="1"/>
          <p:nvPr/>
        </p:nvSpPr>
        <p:spPr>
          <a:xfrm>
            <a:off x="490921" y="1462137"/>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9" name="Group 8">
            <a:extLst>
              <a:ext uri="{FF2B5EF4-FFF2-40B4-BE49-F238E27FC236}">
                <a16:creationId xmlns:a16="http://schemas.microsoft.com/office/drawing/2014/main" id="{7E3F9168-6AC4-C25A-6D5D-425950867CAA}"/>
              </a:ext>
            </a:extLst>
          </p:cNvPr>
          <p:cNvGrpSpPr/>
          <p:nvPr/>
        </p:nvGrpSpPr>
        <p:grpSpPr>
          <a:xfrm>
            <a:off x="11474570" y="6466431"/>
            <a:ext cx="484973" cy="313490"/>
            <a:chOff x="7841686" y="284935"/>
            <a:chExt cx="484973" cy="313490"/>
          </a:xfrm>
        </p:grpSpPr>
        <p:sp>
          <p:nvSpPr>
            <p:cNvPr id="10" name="Rectangle: Rounded Corners 9">
              <a:extLst>
                <a:ext uri="{FF2B5EF4-FFF2-40B4-BE49-F238E27FC236}">
                  <a16:creationId xmlns:a16="http://schemas.microsoft.com/office/drawing/2014/main" id="{0673EED5-7F00-1359-F3E6-E810B41283B8}"/>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Back with solid fill">
              <a:hlinkClick r:id="rId3" action="ppaction://hlinksldjump"/>
              <a:extLst>
                <a:ext uri="{FF2B5EF4-FFF2-40B4-BE49-F238E27FC236}">
                  <a16:creationId xmlns:a16="http://schemas.microsoft.com/office/drawing/2014/main" id="{0DA3672C-F8D3-218A-6430-83E57969C4F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99684894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6C523DB-DBDC-4F9E-A53A-35E1D3B7A757}"/>
              </a:ext>
            </a:extLst>
          </p:cNvPr>
          <p:cNvSpPr txBox="1"/>
          <p:nvPr/>
        </p:nvSpPr>
        <p:spPr>
          <a:xfrm>
            <a:off x="333772" y="162629"/>
            <a:ext cx="5468611"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Kaupunkiorganisaation ohjaus:</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Kuntien päästöhyvitys käytänteet</a:t>
            </a:r>
            <a:endParaRPr lang="fi-FI" sz="2000" dirty="0">
              <a:latin typeface="Rockwell" panose="02060603020205020403" pitchFamily="18" charset="0"/>
            </a:endParaRPr>
          </a:p>
        </p:txBody>
      </p:sp>
      <p:sp>
        <p:nvSpPr>
          <p:cNvPr id="15" name="TextBox 14">
            <a:extLst>
              <a:ext uri="{FF2B5EF4-FFF2-40B4-BE49-F238E27FC236}">
                <a16:creationId xmlns:a16="http://schemas.microsoft.com/office/drawing/2014/main" id="{0223F61A-09F0-4908-92AF-9F2DA5FB5B9E}"/>
              </a:ext>
            </a:extLst>
          </p:cNvPr>
          <p:cNvSpPr txBox="1"/>
          <p:nvPr/>
        </p:nvSpPr>
        <p:spPr>
          <a:xfrm>
            <a:off x="6735847" y="646696"/>
            <a:ext cx="4680521" cy="5053306"/>
          </a:xfrm>
          <a:prstGeom prst="rect">
            <a:avLst/>
          </a:prstGeom>
          <a:solidFill>
            <a:schemeClr val="bg1"/>
          </a:solidFill>
          <a:ln>
            <a:solidFill>
              <a:schemeClr val="tx2"/>
            </a:solidFill>
          </a:ln>
        </p:spPr>
        <p:txBody>
          <a:bodyPr wrap="square">
            <a:spAutoFit/>
          </a:bodyPr>
          <a:lstStyle/>
          <a:p>
            <a:pPr>
              <a:lnSpc>
                <a:spcPct val="150000"/>
              </a:lnSpc>
            </a:pPr>
            <a:r>
              <a:rPr lang="fi-FI" sz="12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Mahdollisuudet muiden kuntien alueilla:</a:t>
            </a:r>
            <a:endParaRPr lang="fi-FI" sz="1000"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Omistetut laitokset tai pitkät hankintasopimukset</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Tuuli-, aurinko- ja biokaasusähkö sekä biokaasun tuotanto</a:t>
            </a: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Laitokset</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..laskenta tapahtuu oman kunnan omistusosuuteen pohjautuvan tuotanto-osuuden mukaisesti jakaen päästöhyödyn puoliksi laitoksen sijaintikunnan ja laitoksen omistajakunnan kesken.</a:t>
            </a: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Hankintasopimukset (v. 2021 alkaen vain voimaloihin)</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..vähintään 8 v. hankintasopimuksella (PPA) ostetun energiamäärän mukaisesti jakaen päästöhyödyn puoliksi laitoksen sijaintikunnan ja PPA-sopimuksen tehneen kunnan kesken.</a:t>
            </a:r>
          </a:p>
          <a:p>
            <a:pPr>
              <a:lnSpc>
                <a:spcPct val="150000"/>
              </a:lnSpc>
            </a:pPr>
            <a:endPar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Maankäyttösektori (LULUCF)</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Lisäiset (= ei luonnollinen) päästövähennystoimenpiteet</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Hiilinielut</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Velvoitettua on, että toimet tapahtuvat Suomen rajojen sisällä.</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Päästöhyöty jaetaan puoliksi kunnan, jonka alueella toimenpiteet tehdään ja toimenpiteet tekevän kunnan kesken.</a:t>
            </a: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Kuntien täytyy pystyä osoittamaan (= velvollisuus) toimenpiteiden..</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..hiilivuodon estokyky.</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..pysyvyys.</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..lisäisyys.</a:t>
            </a:r>
          </a:p>
        </p:txBody>
      </p:sp>
      <p:sp>
        <p:nvSpPr>
          <p:cNvPr id="13" name="TextBox 12">
            <a:extLst>
              <a:ext uri="{FF2B5EF4-FFF2-40B4-BE49-F238E27FC236}">
                <a16:creationId xmlns:a16="http://schemas.microsoft.com/office/drawing/2014/main" id="{884F7238-189D-4638-886B-0CCEC5543CBB}"/>
              </a:ext>
            </a:extLst>
          </p:cNvPr>
          <p:cNvSpPr txBox="1"/>
          <p:nvPr/>
        </p:nvSpPr>
        <p:spPr>
          <a:xfrm>
            <a:off x="405780" y="1409458"/>
            <a:ext cx="5960620" cy="4083810"/>
          </a:xfrm>
          <a:prstGeom prst="rect">
            <a:avLst/>
          </a:prstGeom>
          <a:solidFill>
            <a:schemeClr val="bg1"/>
          </a:solidFill>
          <a:ln>
            <a:solidFill>
              <a:schemeClr val="tx2"/>
            </a:solidFill>
          </a:ln>
        </p:spPr>
        <p:txBody>
          <a:bodyPr wrap="square">
            <a:spAutoFit/>
          </a:bodyPr>
          <a:lstStyle/>
          <a:p>
            <a:pPr>
              <a:lnSpc>
                <a:spcPct val="150000"/>
              </a:lnSpc>
            </a:pPr>
            <a:r>
              <a:rPr lang="fi-FI" sz="12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Mahdollisuudet oman kunnan alueella:</a:t>
            </a:r>
            <a:endParaRPr lang="fi-FI" sz="1200"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Tuulivoima</a:t>
            </a: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Maankäyttösektori (LULUCF)</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Lisäiset (= ei luonnollinen) päästövähennystoimenpiteet</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Hiilinielut</a:t>
            </a: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Kuntien täytyy pystyä osoittamaan (= velvollisuus) toimenpiteiden..</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..hiilivuodon estokyky.</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..pysyvyys.</a:t>
            </a:r>
          </a:p>
          <a:p>
            <a:pPr>
              <a:lnSpc>
                <a:spcPct val="150000"/>
              </a:lnSpc>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..lisäisyys.</a:t>
            </a: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Aurinkosähkö</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(tuotettuna ja verkkoon myytynä)</a:t>
            </a: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Biokaasu</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(tuotettuna ja verkkoon myytynä)</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Liikennepolttoaineeksi (suoraan tai kaasuverkosta)</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Toiselle paikkakunnalle muuhun kuin liikennekäyttöön (käyttökohteen tiedot tarvitaan tässä tapauksessa)</a:t>
            </a:r>
          </a:p>
          <a:p>
            <a:pPr marL="171450" indent="-171450">
              <a:lnSpc>
                <a:spcPct val="150000"/>
              </a:lnSpc>
              <a:buFont typeface="Wingdings" panose="05000000000000000000" pitchFamily="2" charset="2"/>
              <a:buChar char="à"/>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Päästöhyödyt jaetaan tuottajan ja käyttäjän kesken puoliksi</a:t>
            </a:r>
          </a:p>
        </p:txBody>
      </p:sp>
      <p:sp>
        <p:nvSpPr>
          <p:cNvPr id="5" name="Rectangle: Rounded Corners 4">
            <a:extLst>
              <a:ext uri="{FF2B5EF4-FFF2-40B4-BE49-F238E27FC236}">
                <a16:creationId xmlns:a16="http://schemas.microsoft.com/office/drawing/2014/main" id="{FA7A2634-3BD4-4625-9F53-15D94DCBB941}"/>
              </a:ext>
            </a:extLst>
          </p:cNvPr>
          <p:cNvSpPr/>
          <p:nvPr/>
        </p:nvSpPr>
        <p:spPr>
          <a:xfrm>
            <a:off x="3805940" y="5871870"/>
            <a:ext cx="2021718" cy="783321"/>
          </a:xfrm>
          <a:prstGeom prst="roundRect">
            <a:avLst/>
          </a:prstGeom>
          <a:solidFill>
            <a:srgbClr val="FFFF99"/>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50" dirty="0">
                <a:solidFill>
                  <a:schemeClr val="tx2"/>
                </a:solidFill>
                <a:latin typeface="Rockwell" panose="02060603020205020403" pitchFamily="18" charset="0"/>
              </a:rPr>
              <a:t>Päästöhyvityksistä</a:t>
            </a:r>
            <a:r>
              <a:rPr lang="fi-FI" sz="1050" b="1" dirty="0">
                <a:solidFill>
                  <a:schemeClr val="tx2"/>
                </a:solidFill>
                <a:latin typeface="Rockwell" panose="02060603020205020403" pitchFamily="18" charset="0"/>
              </a:rPr>
              <a:t> tulee tehdä </a:t>
            </a:r>
            <a:r>
              <a:rPr lang="fi-FI" sz="1050" dirty="0">
                <a:solidFill>
                  <a:schemeClr val="tx2"/>
                </a:solidFill>
                <a:latin typeface="Rockwell" panose="02060603020205020403" pitchFamily="18" charset="0"/>
              </a:rPr>
              <a:t>ilmoitus Suomen ympäristökeskukselle.</a:t>
            </a:r>
          </a:p>
        </p:txBody>
      </p:sp>
      <p:sp>
        <p:nvSpPr>
          <p:cNvPr id="22" name="Rectangle: Rounded Corners 21">
            <a:extLst>
              <a:ext uri="{FF2B5EF4-FFF2-40B4-BE49-F238E27FC236}">
                <a16:creationId xmlns:a16="http://schemas.microsoft.com/office/drawing/2014/main" id="{E733A95D-2CBD-4F45-993A-3EB858C15DBB}"/>
              </a:ext>
            </a:extLst>
          </p:cNvPr>
          <p:cNvSpPr/>
          <p:nvPr/>
        </p:nvSpPr>
        <p:spPr>
          <a:xfrm>
            <a:off x="6361168" y="5851779"/>
            <a:ext cx="2592288" cy="823501"/>
          </a:xfrm>
          <a:prstGeom prst="roundRect">
            <a:avLst/>
          </a:prstGeom>
          <a:solidFill>
            <a:srgbClr val="FFFF99"/>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50" dirty="0">
                <a:solidFill>
                  <a:schemeClr val="tx2"/>
                </a:solidFill>
                <a:latin typeface="Rockwell" panose="02060603020205020403" pitchFamily="18" charset="0"/>
              </a:rPr>
              <a:t>Ilmoitukset tulee tehdä tarkasteluvuotta seuraavan vuoden loppuun mentäessä (takautuvasti ainoastaan pätevin perustein).</a:t>
            </a:r>
          </a:p>
        </p:txBody>
      </p:sp>
      <p:sp>
        <p:nvSpPr>
          <p:cNvPr id="12" name="TextBox 11">
            <a:extLst>
              <a:ext uri="{FF2B5EF4-FFF2-40B4-BE49-F238E27FC236}">
                <a16:creationId xmlns:a16="http://schemas.microsoft.com/office/drawing/2014/main" id="{C063D183-6508-1A54-7B2F-8C3EB1735DD3}"/>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14" name="Rectangle: Rounded Corners 13">
            <a:extLst>
              <a:ext uri="{FF2B5EF4-FFF2-40B4-BE49-F238E27FC236}">
                <a16:creationId xmlns:a16="http://schemas.microsoft.com/office/drawing/2014/main" id="{D08FA9CE-3FC4-85EF-C93F-E37D630847DB}"/>
              </a:ext>
            </a:extLst>
          </p:cNvPr>
          <p:cNvSpPr/>
          <p:nvPr/>
        </p:nvSpPr>
        <p:spPr>
          <a:xfrm>
            <a:off x="4294212" y="1556792"/>
            <a:ext cx="1902895" cy="1008112"/>
          </a:xfrm>
          <a:prstGeom prst="roundRect">
            <a:avLst/>
          </a:prstGeom>
          <a:solidFill>
            <a:schemeClr val="accent6">
              <a:lumMod val="20000"/>
              <a:lumOff val="8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solidFill>
                  <a:schemeClr val="tx2"/>
                </a:solidFill>
                <a:latin typeface="Rockwell" panose="02060603020205020403" pitchFamily="18" charset="0"/>
              </a:rPr>
              <a:t>Teemahaastattelujen pohjalta </a:t>
            </a:r>
            <a:r>
              <a:rPr lang="fi-FI" sz="1000" b="1" dirty="0">
                <a:solidFill>
                  <a:schemeClr val="tx2"/>
                </a:solidFill>
                <a:latin typeface="Rockwell" panose="02060603020205020403" pitchFamily="18" charset="0"/>
              </a:rPr>
              <a:t>vedystä</a:t>
            </a:r>
            <a:r>
              <a:rPr lang="fi-FI" sz="1000" dirty="0">
                <a:solidFill>
                  <a:schemeClr val="tx2"/>
                </a:solidFill>
                <a:latin typeface="Rockwell" panose="02060603020205020403" pitchFamily="18" charset="0"/>
              </a:rPr>
              <a:t> on tulossa tulevaisuudessa myös yksi vaihtoehto, kunhan vetymarkkinatilanne lähtee kasvuun Suomessa.</a:t>
            </a:r>
          </a:p>
        </p:txBody>
      </p:sp>
      <p:grpSp>
        <p:nvGrpSpPr>
          <p:cNvPr id="16" name="Group 15">
            <a:extLst>
              <a:ext uri="{FF2B5EF4-FFF2-40B4-BE49-F238E27FC236}">
                <a16:creationId xmlns:a16="http://schemas.microsoft.com/office/drawing/2014/main" id="{72539BBF-2E51-F035-A32E-392DF62C3758}"/>
              </a:ext>
            </a:extLst>
          </p:cNvPr>
          <p:cNvGrpSpPr/>
          <p:nvPr/>
        </p:nvGrpSpPr>
        <p:grpSpPr>
          <a:xfrm>
            <a:off x="10858654" y="5403643"/>
            <a:ext cx="1115428" cy="1271637"/>
            <a:chOff x="10484082" y="5351539"/>
            <a:chExt cx="1115428" cy="1271637"/>
          </a:xfrm>
        </p:grpSpPr>
        <p:grpSp>
          <p:nvGrpSpPr>
            <p:cNvPr id="17" name="Group 16">
              <a:extLst>
                <a:ext uri="{FF2B5EF4-FFF2-40B4-BE49-F238E27FC236}">
                  <a16:creationId xmlns:a16="http://schemas.microsoft.com/office/drawing/2014/main" id="{3247BA29-2A19-72E1-7591-9F287BDB27CE}"/>
                </a:ext>
              </a:extLst>
            </p:cNvPr>
            <p:cNvGrpSpPr/>
            <p:nvPr/>
          </p:nvGrpSpPr>
          <p:grpSpPr>
            <a:xfrm>
              <a:off x="11278988" y="5351539"/>
              <a:ext cx="320522" cy="414442"/>
              <a:chOff x="8457418" y="107577"/>
              <a:chExt cx="320522" cy="414442"/>
            </a:xfrm>
          </p:grpSpPr>
          <p:sp>
            <p:nvSpPr>
              <p:cNvPr id="21" name="Rectangle: Rounded Corners 20">
                <a:extLst>
                  <a:ext uri="{FF2B5EF4-FFF2-40B4-BE49-F238E27FC236}">
                    <a16:creationId xmlns:a16="http://schemas.microsoft.com/office/drawing/2014/main" id="{70007299-A7DB-5FCC-1028-84BCC88D4791}"/>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3" name="Graphic 22" descr="Back with solid fill">
                <a:hlinkClick r:id="rId2" action="ppaction://hlinksldjump"/>
                <a:extLst>
                  <a:ext uri="{FF2B5EF4-FFF2-40B4-BE49-F238E27FC236}">
                    <a16:creationId xmlns:a16="http://schemas.microsoft.com/office/drawing/2014/main" id="{4C5A0179-A6A0-5299-2720-DBEEF95C53D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18" name="Group 17">
              <a:extLst>
                <a:ext uri="{FF2B5EF4-FFF2-40B4-BE49-F238E27FC236}">
                  <a16:creationId xmlns:a16="http://schemas.microsoft.com/office/drawing/2014/main" id="{B0419FDD-B904-F060-3E81-7B2AFD17E023}"/>
                </a:ext>
              </a:extLst>
            </p:cNvPr>
            <p:cNvGrpSpPr/>
            <p:nvPr/>
          </p:nvGrpSpPr>
          <p:grpSpPr>
            <a:xfrm>
              <a:off x="10484082" y="5789051"/>
              <a:ext cx="1108146" cy="834125"/>
              <a:chOff x="10917462" y="801792"/>
              <a:chExt cx="1108146" cy="834125"/>
            </a:xfrm>
          </p:grpSpPr>
          <p:sp>
            <p:nvSpPr>
              <p:cNvPr id="19" name="Rectangle: Rounded Corners 18">
                <a:extLst>
                  <a:ext uri="{FF2B5EF4-FFF2-40B4-BE49-F238E27FC236}">
                    <a16:creationId xmlns:a16="http://schemas.microsoft.com/office/drawing/2014/main" id="{1BAAE6C8-8B56-86AA-1FFD-97A5EC6CAA6A}"/>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0" name="Graphic 19" descr="Back with solid fill">
                <a:extLst>
                  <a:ext uri="{FF2B5EF4-FFF2-40B4-BE49-F238E27FC236}">
                    <a16:creationId xmlns:a16="http://schemas.microsoft.com/office/drawing/2014/main" id="{39C3EB0C-8C98-D068-E247-220D5097AFC2}"/>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399792217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0" name="TextBox 19">
            <a:extLst>
              <a:ext uri="{FF2B5EF4-FFF2-40B4-BE49-F238E27FC236}">
                <a16:creationId xmlns:a16="http://schemas.microsoft.com/office/drawing/2014/main" id="{1A5293F3-3611-4A56-A52B-5FBDA4F2DAD8}"/>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18" name="TextBox 17">
            <a:extLst>
              <a:ext uri="{FF2B5EF4-FFF2-40B4-BE49-F238E27FC236}">
                <a16:creationId xmlns:a16="http://schemas.microsoft.com/office/drawing/2014/main" id="{F6243F15-DC05-4B65-8877-AEF8D839C89E}"/>
              </a:ext>
            </a:extLst>
          </p:cNvPr>
          <p:cNvSpPr txBox="1"/>
          <p:nvPr/>
        </p:nvSpPr>
        <p:spPr>
          <a:xfrm>
            <a:off x="621804" y="332656"/>
            <a:ext cx="4680520"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Kaupunkiorganisaation ohjaus: </a:t>
            </a:r>
          </a:p>
          <a:p>
            <a:r>
              <a:rPr lang="fi-FI" sz="2000" b="1" dirty="0">
                <a:sym typeface="Rockwell" panose="02060603020205020403" pitchFamily="18" charset="0"/>
              </a:rPr>
              <a:t>Uusiutuva energia</a:t>
            </a:r>
            <a:endParaRPr lang="fi-FI" sz="2000" b="1" dirty="0"/>
          </a:p>
        </p:txBody>
      </p:sp>
      <p:grpSp>
        <p:nvGrpSpPr>
          <p:cNvPr id="9" name="Group 8">
            <a:extLst>
              <a:ext uri="{FF2B5EF4-FFF2-40B4-BE49-F238E27FC236}">
                <a16:creationId xmlns:a16="http://schemas.microsoft.com/office/drawing/2014/main" id="{6EE0F75B-2AB9-BEDE-F528-A154B65A3EC6}"/>
              </a:ext>
            </a:extLst>
          </p:cNvPr>
          <p:cNvGrpSpPr/>
          <p:nvPr/>
        </p:nvGrpSpPr>
        <p:grpSpPr>
          <a:xfrm>
            <a:off x="909836" y="1700808"/>
            <a:ext cx="5945821" cy="4269039"/>
            <a:chOff x="8326660" y="3930388"/>
            <a:chExt cx="3434345" cy="2563840"/>
          </a:xfrm>
        </p:grpSpPr>
        <p:pic>
          <p:nvPicPr>
            <p:cNvPr id="10" name="Picture 2" descr="Näin Iisaat uusiutuvan energian käyttoa &#10;kunnan alueella ja kiinteistöissä &#10;AURINKOENERGIA &#10;Aurinkosähkö &#10;Aurinkolämpö &#10;BIOENERGIA &#10;Klapit &#10;Pelletti &#10;Hake &#10;LÄMPÖPUMPUT &#10;Maalämpöpumppu &#10;Poistoilmalämpöpumppu &#10;Ilma-vesilämpöpumppu &#10;Ilmalämpöpumppu tukilämmityslähteenä &#10;ENERGIAPALVELUT &#10;Lämpöyrittäjät &#10;Rahoituspalvelut &#10;9 &#10;TUULIVOIMA &#10;Pientuulivoima &#10;Teollinen tuulivoima &#10;KAAVOITUKSEN KEINOT &#10;Kauko- ja aluelämpöverkot &#10;Avoin kaukolämpöverkko &#10;Rakentajien ohjaaminen &#10;MUUT KEINOT &#10;Kysyntäjousto &#10;Varastointi &#10;PAIKALLINEN ELINKEINOELÄMÄ &#10;Teollinen hukkalämpö &#10;Tuotannon sivuvirrat &#10;Biomassat &#10;Biokaasut ">
              <a:extLst>
                <a:ext uri="{FF2B5EF4-FFF2-40B4-BE49-F238E27FC236}">
                  <a16:creationId xmlns:a16="http://schemas.microsoft.com/office/drawing/2014/main" id="{4FF2B8BB-8A01-50BD-8F54-DF91E091400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352941" y="3930388"/>
              <a:ext cx="3408064" cy="2410419"/>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FAE820F2-87D1-0DB1-723A-04AB069B8F73}"/>
                </a:ext>
              </a:extLst>
            </p:cNvPr>
            <p:cNvSpPr txBox="1"/>
            <p:nvPr/>
          </p:nvSpPr>
          <p:spPr>
            <a:xfrm>
              <a:off x="8326660" y="6346356"/>
              <a:ext cx="3434345" cy="147872"/>
            </a:xfrm>
            <a:prstGeom prst="rect">
              <a:avLst/>
            </a:prstGeom>
            <a:noFill/>
          </p:spPr>
          <p:txBody>
            <a:bodyPr wrap="square">
              <a:spAutoFit/>
            </a:bodyPr>
            <a:lstStyle/>
            <a:p>
              <a:r>
                <a:rPr lang="fi-FI" sz="1000" dirty="0">
                  <a:latin typeface="Rockwell" panose="02060603020205020403" pitchFamily="18" charset="0"/>
                  <a:hlinkClick r:id="rId6"/>
                </a:rPr>
                <a:t>https://www.motiva.fi/files/19561/Uusiutuvan_energian_kuntakatselmus_2021.pdf</a:t>
              </a:r>
              <a:r>
                <a:rPr lang="fi-FI" sz="1000" dirty="0">
                  <a:latin typeface="Rockwell" panose="02060603020205020403" pitchFamily="18" charset="0"/>
                </a:rPr>
                <a:t> </a:t>
              </a:r>
            </a:p>
          </p:txBody>
        </p:sp>
      </p:grpSp>
      <p:grpSp>
        <p:nvGrpSpPr>
          <p:cNvPr id="14" name="Group 13">
            <a:extLst>
              <a:ext uri="{FF2B5EF4-FFF2-40B4-BE49-F238E27FC236}">
                <a16:creationId xmlns:a16="http://schemas.microsoft.com/office/drawing/2014/main" id="{4F58CC0B-B274-D448-7A97-3C0B3FAD062C}"/>
              </a:ext>
            </a:extLst>
          </p:cNvPr>
          <p:cNvGrpSpPr/>
          <p:nvPr/>
        </p:nvGrpSpPr>
        <p:grpSpPr>
          <a:xfrm>
            <a:off x="10846940" y="5445224"/>
            <a:ext cx="1115428" cy="1271637"/>
            <a:chOff x="10484082" y="5351539"/>
            <a:chExt cx="1115428" cy="1271637"/>
          </a:xfrm>
        </p:grpSpPr>
        <p:grpSp>
          <p:nvGrpSpPr>
            <p:cNvPr id="15" name="Group 14">
              <a:extLst>
                <a:ext uri="{FF2B5EF4-FFF2-40B4-BE49-F238E27FC236}">
                  <a16:creationId xmlns:a16="http://schemas.microsoft.com/office/drawing/2014/main" id="{FA6B80B4-9456-FFD6-3CDE-1E3BC20FE8DE}"/>
                </a:ext>
              </a:extLst>
            </p:cNvPr>
            <p:cNvGrpSpPr/>
            <p:nvPr/>
          </p:nvGrpSpPr>
          <p:grpSpPr>
            <a:xfrm>
              <a:off x="11278988" y="5351539"/>
              <a:ext cx="320522" cy="414442"/>
              <a:chOff x="8457418" y="107577"/>
              <a:chExt cx="320522" cy="414442"/>
            </a:xfrm>
          </p:grpSpPr>
          <p:sp>
            <p:nvSpPr>
              <p:cNvPr id="22" name="Rectangle: Rounded Corners 21">
                <a:extLst>
                  <a:ext uri="{FF2B5EF4-FFF2-40B4-BE49-F238E27FC236}">
                    <a16:creationId xmlns:a16="http://schemas.microsoft.com/office/drawing/2014/main" id="{8F04E459-9526-F855-BCDA-EE342A892FF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3" name="Graphic 22" descr="Back with solid fill">
                <a:hlinkClick r:id="rId7" action="ppaction://hlinksldjump"/>
                <a:extLst>
                  <a:ext uri="{FF2B5EF4-FFF2-40B4-BE49-F238E27FC236}">
                    <a16:creationId xmlns:a16="http://schemas.microsoft.com/office/drawing/2014/main" id="{07D6A87A-E2E9-123D-AA74-29CF72B4752D}"/>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152400"/>
                <a:ext cx="314419" cy="313241"/>
              </a:xfrm>
              <a:prstGeom prst="rect">
                <a:avLst/>
              </a:prstGeom>
            </p:spPr>
          </p:pic>
        </p:grpSp>
        <p:grpSp>
          <p:nvGrpSpPr>
            <p:cNvPr id="16" name="Group 15">
              <a:extLst>
                <a:ext uri="{FF2B5EF4-FFF2-40B4-BE49-F238E27FC236}">
                  <a16:creationId xmlns:a16="http://schemas.microsoft.com/office/drawing/2014/main" id="{08213CBE-6DF3-1E43-4ED6-FD73319ED245}"/>
                </a:ext>
              </a:extLst>
            </p:cNvPr>
            <p:cNvGrpSpPr/>
            <p:nvPr/>
          </p:nvGrpSpPr>
          <p:grpSpPr>
            <a:xfrm>
              <a:off x="10484082" y="5789051"/>
              <a:ext cx="1108146" cy="834125"/>
              <a:chOff x="10917462" y="801792"/>
              <a:chExt cx="1108146" cy="834125"/>
            </a:xfrm>
          </p:grpSpPr>
          <p:sp>
            <p:nvSpPr>
              <p:cNvPr id="19" name="Rectangle: Rounded Corners 18">
                <a:extLst>
                  <a:ext uri="{FF2B5EF4-FFF2-40B4-BE49-F238E27FC236}">
                    <a16:creationId xmlns:a16="http://schemas.microsoft.com/office/drawing/2014/main" id="{640F72C1-D682-E1D0-A85B-796F1CB38AE6}"/>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1" name="Graphic 20" descr="Back with solid fill">
                <a:extLst>
                  <a:ext uri="{FF2B5EF4-FFF2-40B4-BE49-F238E27FC236}">
                    <a16:creationId xmlns:a16="http://schemas.microsoft.com/office/drawing/2014/main" id="{2A3B51C2-3821-1628-FB20-199A1155C9AC}"/>
                  </a:ext>
                </a:extLst>
              </p:cNvPr>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17006157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Rounded Corners 14">
            <a:extLst>
              <a:ext uri="{FF2B5EF4-FFF2-40B4-BE49-F238E27FC236}">
                <a16:creationId xmlns:a16="http://schemas.microsoft.com/office/drawing/2014/main" id="{C63F2AC5-467A-4D42-9065-E6C9AB19094D}"/>
              </a:ext>
            </a:extLst>
          </p:cNvPr>
          <p:cNvSpPr/>
          <p:nvPr/>
        </p:nvSpPr>
        <p:spPr>
          <a:xfrm>
            <a:off x="765820" y="1844824"/>
            <a:ext cx="10546404" cy="252028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9" name="TextBox 8">
            <a:extLst>
              <a:ext uri="{FF2B5EF4-FFF2-40B4-BE49-F238E27FC236}">
                <a16:creationId xmlns:a16="http://schemas.microsoft.com/office/drawing/2014/main" id="{5183EBC6-29E8-4733-AE00-B2A513E737F6}"/>
              </a:ext>
            </a:extLst>
          </p:cNvPr>
          <p:cNvSpPr txBox="1"/>
          <p:nvPr/>
        </p:nvSpPr>
        <p:spPr>
          <a:xfrm>
            <a:off x="1125859" y="2105973"/>
            <a:ext cx="10081121" cy="1997791"/>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b="1" dirty="0">
                <a:solidFill>
                  <a:schemeClr val="tx2"/>
                </a:solidFill>
                <a:latin typeface="Rockwell" panose="02060603020205020403" pitchFamily="18" charset="0"/>
              </a:rPr>
              <a:t>Polttoainedatan selkeämpään ylläpitoon, jotta päästölaskenta mahdollistuisi.</a:t>
            </a: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Karttuvalla datalla myös tehtävän ohjauksen uskoisi helpottuvan.</a:t>
            </a: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Lisäksi Suomen ympäristökeskus voisi parhaimmassa tapauksessa aikaan saada datan tai suorien laskelmien pohjalta  liikenteen päästövähennyksiä Heinolalle.</a:t>
            </a:r>
          </a:p>
          <a:p>
            <a:pPr>
              <a:lnSpc>
                <a:spcPct val="150000"/>
              </a:lnSpc>
            </a:pPr>
            <a:r>
              <a:rPr lang="fi-FI" sz="1100" dirty="0">
                <a:solidFill>
                  <a:schemeClr val="tx2"/>
                </a:solidFill>
                <a:latin typeface="Rockwell" panose="02060603020205020403" pitchFamily="18" charset="0"/>
              </a:rPr>
              <a:t>	</a:t>
            </a:r>
            <a:r>
              <a:rPr lang="fi-FI" sz="1100" dirty="0">
                <a:solidFill>
                  <a:schemeClr val="tx2"/>
                </a:solidFill>
                <a:latin typeface="Rockwell" panose="02060603020205020403" pitchFamily="18" charset="0"/>
                <a:sym typeface="Wingdings" panose="05000000000000000000" pitchFamily="2" charset="2"/>
              </a:rPr>
              <a:t> Sama koski kiinteistödataa.</a:t>
            </a:r>
            <a:endParaRPr lang="fi-FI" sz="1100" dirty="0">
              <a:solidFill>
                <a:schemeClr val="tx2"/>
              </a:solidFill>
              <a:latin typeface="Rockwell" panose="02060603020205020403" pitchFamily="18" charset="0"/>
            </a:endParaRPr>
          </a:p>
        </p:txBody>
      </p:sp>
      <p:sp>
        <p:nvSpPr>
          <p:cNvPr id="10" name="TextBox 9">
            <a:extLst>
              <a:ext uri="{FF2B5EF4-FFF2-40B4-BE49-F238E27FC236}">
                <a16:creationId xmlns:a16="http://schemas.microsoft.com/office/drawing/2014/main" id="{DA6B2180-3D20-4A74-BCAD-C0A4E8094344}"/>
              </a:ext>
            </a:extLst>
          </p:cNvPr>
          <p:cNvSpPr txBox="1"/>
          <p:nvPr/>
        </p:nvSpPr>
        <p:spPr>
          <a:xfrm>
            <a:off x="477788" y="332656"/>
            <a:ext cx="7446221"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Kaupunkiorganisaation ohjaus kohti ”</a:t>
            </a:r>
            <a:r>
              <a:rPr lang="fi-FI" sz="2000" b="1" i="1" dirty="0">
                <a:sym typeface="Rockwell" panose="02060603020205020403" pitchFamily="18" charset="0"/>
              </a:rPr>
              <a:t>tietomurrosta</a:t>
            </a:r>
            <a:r>
              <a:rPr lang="fi-FI" sz="2000" b="1" dirty="0">
                <a:sym typeface="Rockwell" panose="02060603020205020403" pitchFamily="18" charset="0"/>
              </a:rPr>
              <a:t>”</a:t>
            </a:r>
            <a:endParaRPr lang="fi-FI" sz="2000" b="1" dirty="0"/>
          </a:p>
        </p:txBody>
      </p:sp>
      <p:sp>
        <p:nvSpPr>
          <p:cNvPr id="20" name="TextBox 19">
            <a:extLst>
              <a:ext uri="{FF2B5EF4-FFF2-40B4-BE49-F238E27FC236}">
                <a16:creationId xmlns:a16="http://schemas.microsoft.com/office/drawing/2014/main" id="{1A5293F3-3611-4A56-A52B-5FBDA4F2DAD8}"/>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21" name="Group 20">
            <a:extLst>
              <a:ext uri="{FF2B5EF4-FFF2-40B4-BE49-F238E27FC236}">
                <a16:creationId xmlns:a16="http://schemas.microsoft.com/office/drawing/2014/main" id="{C96D3377-B173-0C08-84E2-BF7CC31C898F}"/>
              </a:ext>
            </a:extLst>
          </p:cNvPr>
          <p:cNvGrpSpPr/>
          <p:nvPr/>
        </p:nvGrpSpPr>
        <p:grpSpPr>
          <a:xfrm>
            <a:off x="10846940" y="5373216"/>
            <a:ext cx="1115428" cy="1271637"/>
            <a:chOff x="10484082" y="5351539"/>
            <a:chExt cx="1115428" cy="1271637"/>
          </a:xfrm>
        </p:grpSpPr>
        <p:grpSp>
          <p:nvGrpSpPr>
            <p:cNvPr id="22" name="Group 21">
              <a:extLst>
                <a:ext uri="{FF2B5EF4-FFF2-40B4-BE49-F238E27FC236}">
                  <a16:creationId xmlns:a16="http://schemas.microsoft.com/office/drawing/2014/main" id="{BC4C84E5-9722-E1D4-42CC-F75C6320FECF}"/>
                </a:ext>
              </a:extLst>
            </p:cNvPr>
            <p:cNvGrpSpPr/>
            <p:nvPr/>
          </p:nvGrpSpPr>
          <p:grpSpPr>
            <a:xfrm>
              <a:off x="11278988" y="5351539"/>
              <a:ext cx="320522" cy="414442"/>
              <a:chOff x="8457418" y="107577"/>
              <a:chExt cx="320522" cy="414442"/>
            </a:xfrm>
          </p:grpSpPr>
          <p:sp>
            <p:nvSpPr>
              <p:cNvPr id="26" name="Rectangle: Rounded Corners 25">
                <a:extLst>
                  <a:ext uri="{FF2B5EF4-FFF2-40B4-BE49-F238E27FC236}">
                    <a16:creationId xmlns:a16="http://schemas.microsoft.com/office/drawing/2014/main" id="{2379F36A-598D-C926-3DC0-C79700E02CD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7" name="Graphic 26" descr="Back with solid fill">
                <a:hlinkClick r:id="rId5" action="ppaction://hlinksldjump"/>
                <a:extLst>
                  <a:ext uri="{FF2B5EF4-FFF2-40B4-BE49-F238E27FC236}">
                    <a16:creationId xmlns:a16="http://schemas.microsoft.com/office/drawing/2014/main" id="{DE779DF2-DCE4-2F56-6C2D-B1C4DB3247A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23" name="Group 22">
              <a:extLst>
                <a:ext uri="{FF2B5EF4-FFF2-40B4-BE49-F238E27FC236}">
                  <a16:creationId xmlns:a16="http://schemas.microsoft.com/office/drawing/2014/main" id="{5FB4AD82-0D40-7508-0FFF-C4BBE4C4C5DE}"/>
                </a:ext>
              </a:extLst>
            </p:cNvPr>
            <p:cNvGrpSpPr/>
            <p:nvPr/>
          </p:nvGrpSpPr>
          <p:grpSpPr>
            <a:xfrm>
              <a:off x="10484082" y="5789051"/>
              <a:ext cx="1108146" cy="834125"/>
              <a:chOff x="10917462" y="801792"/>
              <a:chExt cx="1108146" cy="834125"/>
            </a:xfrm>
          </p:grpSpPr>
          <p:sp>
            <p:nvSpPr>
              <p:cNvPr id="24" name="Rectangle: Rounded Corners 23">
                <a:extLst>
                  <a:ext uri="{FF2B5EF4-FFF2-40B4-BE49-F238E27FC236}">
                    <a16:creationId xmlns:a16="http://schemas.microsoft.com/office/drawing/2014/main" id="{7293B42B-EE80-D28F-2327-376FC55B5BDE}"/>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5" name="Graphic 24" descr="Back with solid fill">
                <a:extLst>
                  <a:ext uri="{FF2B5EF4-FFF2-40B4-BE49-F238E27FC236}">
                    <a16:creationId xmlns:a16="http://schemas.microsoft.com/office/drawing/2014/main" id="{CA1B2049-5823-14B8-5CFC-3A4C0A32D821}"/>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56554202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extLst>
              <p:ext uri="{D42A27DB-BD31-4B8C-83A1-F6EECF244321}">
                <p14:modId xmlns:p14="http://schemas.microsoft.com/office/powerpoint/2010/main" val="21967264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Rectangle: Rounded Corners 1">
            <a:extLst>
              <a:ext uri="{FF2B5EF4-FFF2-40B4-BE49-F238E27FC236}">
                <a16:creationId xmlns:a16="http://schemas.microsoft.com/office/drawing/2014/main" id="{F1AD95B0-E9E4-E3F6-23AF-8AC509B04248}"/>
              </a:ext>
            </a:extLst>
          </p:cNvPr>
          <p:cNvSpPr/>
          <p:nvPr/>
        </p:nvSpPr>
        <p:spPr>
          <a:xfrm>
            <a:off x="621804" y="1412776"/>
            <a:ext cx="9505056" cy="3672408"/>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2" name="TextBox 11">
            <a:extLst>
              <a:ext uri="{FF2B5EF4-FFF2-40B4-BE49-F238E27FC236}">
                <a16:creationId xmlns:a16="http://schemas.microsoft.com/office/drawing/2014/main" id="{1BA42A54-CE88-4BD1-A217-A19BA1ADD380}"/>
              </a:ext>
            </a:extLst>
          </p:cNvPr>
          <p:cNvSpPr txBox="1"/>
          <p:nvPr/>
        </p:nvSpPr>
        <p:spPr>
          <a:xfrm>
            <a:off x="1031861" y="1592999"/>
            <a:ext cx="8806967" cy="3105978"/>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b="1" dirty="0">
                <a:solidFill>
                  <a:schemeClr val="tx2"/>
                </a:solidFill>
                <a:latin typeface="Rockwell" panose="02060603020205020403" pitchFamily="18" charset="0"/>
              </a:rPr>
              <a:t>Projekteja voitaisi ennakoida, ja kokeilla ilmeisesti kaupungille vielä täysin ennenkokematonta vaihtoehtoa eli ”</a:t>
            </a:r>
            <a:r>
              <a:rPr lang="fi-FI" sz="1200" b="1" i="1" dirty="0">
                <a:solidFill>
                  <a:schemeClr val="tx2"/>
                </a:solidFill>
                <a:latin typeface="Rockwell" panose="02060603020205020403" pitchFamily="18" charset="0"/>
              </a:rPr>
              <a:t>käyttöönottokatselmusmallia</a:t>
            </a:r>
            <a:r>
              <a:rPr lang="fi-FI" sz="1200" b="1" dirty="0">
                <a:solidFill>
                  <a:schemeClr val="tx2"/>
                </a:solidFill>
                <a:latin typeface="Rockwell" panose="02060603020205020403" pitchFamily="18" charset="0"/>
              </a:rPr>
              <a:t>”, joka on tarkoitettu uusille- tai peruskorjatuille kiinteistöille.</a:t>
            </a:r>
          </a:p>
          <a:p>
            <a:pPr>
              <a:lnSpc>
                <a:spcPct val="150000"/>
              </a:lnSpc>
            </a:pPr>
            <a:endParaRPr lang="fi-FI" sz="1200" dirty="0">
              <a:solidFill>
                <a:schemeClr val="tx2"/>
              </a:solidFill>
              <a:latin typeface="Rockwell" panose="02060603020205020403" pitchFamily="18" charset="0"/>
            </a:endParaRP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Tukirahoitus mahdollisuus:		Tarkempi ohjeistus:		Linkki:</a:t>
            </a:r>
          </a:p>
          <a:p>
            <a:pPr>
              <a:lnSpc>
                <a:spcPct val="150000"/>
              </a:lnSpc>
            </a:pPr>
            <a:r>
              <a:rPr lang="fi-FI" sz="1200" dirty="0">
                <a:solidFill>
                  <a:schemeClr val="tx2"/>
                </a:solidFill>
                <a:latin typeface="Rockwell" panose="02060603020205020403" pitchFamily="18" charset="0"/>
              </a:rPr>
              <a:t>TEM				Motiva 	</a:t>
            </a:r>
          </a:p>
          <a:p>
            <a:pPr>
              <a:lnSpc>
                <a:spcPct val="150000"/>
              </a:lnSpc>
            </a:pPr>
            <a:endParaRPr lang="fi-FI" sz="1200" b="1"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Mahdolliset kiinteistöt:</a:t>
            </a:r>
          </a:p>
          <a:p>
            <a:pPr>
              <a:lnSpc>
                <a:spcPct val="150000"/>
              </a:lnSpc>
            </a:pPr>
            <a:r>
              <a:rPr lang="fi-FI" sz="1200" dirty="0">
                <a:solidFill>
                  <a:schemeClr val="tx2"/>
                </a:solidFill>
                <a:latin typeface="Rockwell" panose="02060603020205020403" pitchFamily="18" charset="0"/>
              </a:rPr>
              <a:t>Kailas-talo</a:t>
            </a:r>
          </a:p>
          <a:p>
            <a:pPr>
              <a:lnSpc>
                <a:spcPct val="150000"/>
              </a:lnSpc>
            </a:pPr>
            <a:r>
              <a:rPr lang="fi-FI" sz="1200" dirty="0">
                <a:solidFill>
                  <a:schemeClr val="tx2"/>
                </a:solidFill>
                <a:latin typeface="Rockwell" panose="02060603020205020403" pitchFamily="18" charset="0"/>
              </a:rPr>
              <a:t>Kirkonkylän koulu</a:t>
            </a:r>
          </a:p>
          <a:p>
            <a:pPr>
              <a:lnSpc>
                <a:spcPct val="150000"/>
              </a:lnSpc>
            </a:pPr>
            <a:r>
              <a:rPr lang="fi-FI" sz="1200" dirty="0">
                <a:solidFill>
                  <a:schemeClr val="tx2"/>
                </a:solidFill>
                <a:latin typeface="Rockwell" panose="02060603020205020403" pitchFamily="18" charset="0"/>
              </a:rPr>
              <a:t>Tikkakosken koulu</a:t>
            </a:r>
          </a:p>
        </p:txBody>
      </p:sp>
      <p:sp>
        <p:nvSpPr>
          <p:cNvPr id="20" name="TextBox 19">
            <a:extLst>
              <a:ext uri="{FF2B5EF4-FFF2-40B4-BE49-F238E27FC236}">
                <a16:creationId xmlns:a16="http://schemas.microsoft.com/office/drawing/2014/main" id="{1A5293F3-3611-4A56-A52B-5FBDA4F2DAD8}"/>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sp>
        <p:nvSpPr>
          <p:cNvPr id="13" name="TextBox 12">
            <a:extLst>
              <a:ext uri="{FF2B5EF4-FFF2-40B4-BE49-F238E27FC236}">
                <a16:creationId xmlns:a16="http://schemas.microsoft.com/office/drawing/2014/main" id="{08B3F98A-3888-444B-8A2C-E158F6ED70FB}"/>
              </a:ext>
            </a:extLst>
          </p:cNvPr>
          <p:cNvSpPr txBox="1"/>
          <p:nvPr/>
        </p:nvSpPr>
        <p:spPr>
          <a:xfrm>
            <a:off x="597895" y="230969"/>
            <a:ext cx="7990111"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Kaupunkiorganisaation ohjaus:</a:t>
            </a:r>
          </a:p>
          <a:p>
            <a:r>
              <a:rPr lang="fi-FI" sz="2000" b="1" dirty="0">
                <a:sym typeface="Rockwell" panose="02060603020205020403" pitchFamily="18" charset="0"/>
              </a:rPr>
              <a:t>Käyttöönottokatselmusmallit</a:t>
            </a:r>
            <a:endParaRPr lang="fi-FI" sz="2000" b="1" dirty="0"/>
          </a:p>
        </p:txBody>
      </p:sp>
      <p:grpSp>
        <p:nvGrpSpPr>
          <p:cNvPr id="19" name="Group 18">
            <a:extLst>
              <a:ext uri="{FF2B5EF4-FFF2-40B4-BE49-F238E27FC236}">
                <a16:creationId xmlns:a16="http://schemas.microsoft.com/office/drawing/2014/main" id="{B4B8B790-E83B-C64B-F552-B91A653B6664}"/>
              </a:ext>
            </a:extLst>
          </p:cNvPr>
          <p:cNvGrpSpPr/>
          <p:nvPr/>
        </p:nvGrpSpPr>
        <p:grpSpPr>
          <a:xfrm>
            <a:off x="10846940" y="5400203"/>
            <a:ext cx="1115428" cy="1271637"/>
            <a:chOff x="10484082" y="5351539"/>
            <a:chExt cx="1115428" cy="1271637"/>
          </a:xfrm>
        </p:grpSpPr>
        <p:grpSp>
          <p:nvGrpSpPr>
            <p:cNvPr id="21" name="Group 20">
              <a:extLst>
                <a:ext uri="{FF2B5EF4-FFF2-40B4-BE49-F238E27FC236}">
                  <a16:creationId xmlns:a16="http://schemas.microsoft.com/office/drawing/2014/main" id="{0A1EA7C4-FBE5-873E-C855-C8CFA7DDA942}"/>
                </a:ext>
              </a:extLst>
            </p:cNvPr>
            <p:cNvGrpSpPr/>
            <p:nvPr/>
          </p:nvGrpSpPr>
          <p:grpSpPr>
            <a:xfrm>
              <a:off x="11278988" y="5351539"/>
              <a:ext cx="320522" cy="414442"/>
              <a:chOff x="8457418" y="107577"/>
              <a:chExt cx="320522" cy="414442"/>
            </a:xfrm>
          </p:grpSpPr>
          <p:sp>
            <p:nvSpPr>
              <p:cNvPr id="25" name="Rectangle: Rounded Corners 24">
                <a:extLst>
                  <a:ext uri="{FF2B5EF4-FFF2-40B4-BE49-F238E27FC236}">
                    <a16:creationId xmlns:a16="http://schemas.microsoft.com/office/drawing/2014/main" id="{13F8C8DA-A2DF-42B9-D567-5F235650B910}"/>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6" name="Graphic 25" descr="Back with solid fill">
                <a:hlinkClick r:id="rId5" action="ppaction://hlinksldjump"/>
                <a:extLst>
                  <a:ext uri="{FF2B5EF4-FFF2-40B4-BE49-F238E27FC236}">
                    <a16:creationId xmlns:a16="http://schemas.microsoft.com/office/drawing/2014/main" id="{5A28C863-0E78-5542-C242-4F5746F3109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22" name="Group 21">
              <a:extLst>
                <a:ext uri="{FF2B5EF4-FFF2-40B4-BE49-F238E27FC236}">
                  <a16:creationId xmlns:a16="http://schemas.microsoft.com/office/drawing/2014/main" id="{1DC75E63-A8FC-546A-83BD-E06BF8347DDC}"/>
                </a:ext>
              </a:extLst>
            </p:cNvPr>
            <p:cNvGrpSpPr/>
            <p:nvPr/>
          </p:nvGrpSpPr>
          <p:grpSpPr>
            <a:xfrm>
              <a:off x="10484082" y="5789051"/>
              <a:ext cx="1108146" cy="834125"/>
              <a:chOff x="10917462" y="801792"/>
              <a:chExt cx="1108146" cy="834125"/>
            </a:xfrm>
          </p:grpSpPr>
          <p:sp>
            <p:nvSpPr>
              <p:cNvPr id="23" name="Rectangle: Rounded Corners 22">
                <a:extLst>
                  <a:ext uri="{FF2B5EF4-FFF2-40B4-BE49-F238E27FC236}">
                    <a16:creationId xmlns:a16="http://schemas.microsoft.com/office/drawing/2014/main" id="{A9D3E514-303B-AC41-FBFF-DDB1F246F645}"/>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4" name="Graphic 23" descr="Back with solid fill">
                <a:extLst>
                  <a:ext uri="{FF2B5EF4-FFF2-40B4-BE49-F238E27FC236}">
                    <a16:creationId xmlns:a16="http://schemas.microsoft.com/office/drawing/2014/main" id="{A589499D-9DAF-852B-F9EC-F108227603A9}"/>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
        <p:nvSpPr>
          <p:cNvPr id="14" name="TextBox 13">
            <a:extLst>
              <a:ext uri="{FF2B5EF4-FFF2-40B4-BE49-F238E27FC236}">
                <a16:creationId xmlns:a16="http://schemas.microsoft.com/office/drawing/2014/main" id="{0699440F-9876-48B3-83B1-F74BD1FA4DDD}"/>
              </a:ext>
            </a:extLst>
          </p:cNvPr>
          <p:cNvSpPr txBox="1">
            <a:spLocks noGrp="1" noRot="1" noMove="1" noResize="1" noEditPoints="1" noAdjustHandles="1" noChangeArrowheads="1" noChangeShapeType="1"/>
          </p:cNvSpPr>
          <p:nvPr/>
        </p:nvSpPr>
        <p:spPr>
          <a:xfrm>
            <a:off x="7390556" y="2924944"/>
            <a:ext cx="1944216" cy="719236"/>
          </a:xfrm>
          <a:prstGeom prst="rect">
            <a:avLst/>
          </a:prstGeom>
          <a:noFill/>
        </p:spPr>
        <p:txBody>
          <a:bodyPr wrap="square">
            <a:spAutoFit/>
          </a:bodyPr>
          <a:lstStyle/>
          <a:p>
            <a:pPr>
              <a:lnSpc>
                <a:spcPct val="150000"/>
              </a:lnSpc>
            </a:pPr>
            <a:r>
              <a:rPr lang="fi-FI" sz="700" dirty="0">
                <a:solidFill>
                  <a:schemeClr val="tx2"/>
                </a:solidFill>
                <a:latin typeface="Rockwell" panose="02060603020205020403" pitchFamily="18" charset="0"/>
                <a:hlinkClick r:id="rId10"/>
              </a:rPr>
              <a:t>https://www.motiva.fi/ratkaisut/energiakatselmustoiminta/tem_n_tukemat_energiakatselmukset/energiakatselmusmallit/kayttoonottokatselmus</a:t>
            </a:r>
            <a:r>
              <a:rPr lang="fi-FI" sz="700" dirty="0">
                <a:solidFill>
                  <a:schemeClr val="tx2"/>
                </a:solidFill>
                <a:latin typeface="Rockwell" panose="02060603020205020403" pitchFamily="18" charset="0"/>
              </a:rPr>
              <a:t> </a:t>
            </a:r>
          </a:p>
        </p:txBody>
      </p:sp>
    </p:spTree>
    <p:extLst>
      <p:ext uri="{BB962C8B-B14F-4D97-AF65-F5344CB8AC3E}">
        <p14:creationId xmlns:p14="http://schemas.microsoft.com/office/powerpoint/2010/main" val="201432645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Object 16" hidden="1">
            <a:extLst>
              <a:ext uri="{FF2B5EF4-FFF2-40B4-BE49-F238E27FC236}">
                <a16:creationId xmlns:a16="http://schemas.microsoft.com/office/drawing/2014/main" id="{A119C0E0-C7E3-44D7-80F1-ECBD9FBAAB9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17" name="Object 16" hidden="1">
                        <a:extLst>
                          <a:ext uri="{FF2B5EF4-FFF2-40B4-BE49-F238E27FC236}">
                            <a16:creationId xmlns:a16="http://schemas.microsoft.com/office/drawing/2014/main" id="{A119C0E0-C7E3-44D7-80F1-ECBD9FBAAB9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0" name="TextBox 19">
            <a:extLst>
              <a:ext uri="{FF2B5EF4-FFF2-40B4-BE49-F238E27FC236}">
                <a16:creationId xmlns:a16="http://schemas.microsoft.com/office/drawing/2014/main" id="{1A5293F3-3611-4A56-A52B-5FBDA4F2DAD8}"/>
              </a:ext>
            </a:extLst>
          </p:cNvPr>
          <p:cNvSpPr txBox="1"/>
          <p:nvPr/>
        </p:nvSpPr>
        <p:spPr>
          <a:xfrm>
            <a:off x="10434830" y="0"/>
            <a:ext cx="1773062" cy="461938"/>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Toiminnanohjaus</a:t>
            </a:r>
          </a:p>
          <a:p>
            <a:r>
              <a:rPr lang="fi-FI" sz="1200" dirty="0"/>
              <a:t>(lupa- ja valvonta)</a:t>
            </a:r>
          </a:p>
        </p:txBody>
      </p:sp>
      <p:grpSp>
        <p:nvGrpSpPr>
          <p:cNvPr id="7" name="Group 6">
            <a:extLst>
              <a:ext uri="{FF2B5EF4-FFF2-40B4-BE49-F238E27FC236}">
                <a16:creationId xmlns:a16="http://schemas.microsoft.com/office/drawing/2014/main" id="{40EC64CF-E079-BED2-53BD-86D05CB7E212}"/>
              </a:ext>
            </a:extLst>
          </p:cNvPr>
          <p:cNvGrpSpPr/>
          <p:nvPr/>
        </p:nvGrpSpPr>
        <p:grpSpPr>
          <a:xfrm>
            <a:off x="621804" y="1412776"/>
            <a:ext cx="9505056" cy="3672408"/>
            <a:chOff x="621804" y="1412776"/>
            <a:chExt cx="9505056" cy="3672408"/>
          </a:xfrm>
        </p:grpSpPr>
        <p:sp>
          <p:nvSpPr>
            <p:cNvPr id="2" name="Rectangle: Rounded Corners 1">
              <a:extLst>
                <a:ext uri="{FF2B5EF4-FFF2-40B4-BE49-F238E27FC236}">
                  <a16:creationId xmlns:a16="http://schemas.microsoft.com/office/drawing/2014/main" id="{F1AD95B0-E9E4-E3F6-23AF-8AC509B04248}"/>
                </a:ext>
              </a:extLst>
            </p:cNvPr>
            <p:cNvSpPr/>
            <p:nvPr/>
          </p:nvSpPr>
          <p:spPr>
            <a:xfrm>
              <a:off x="621804" y="1412776"/>
              <a:ext cx="9505056" cy="3672408"/>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2" name="TextBox 11">
              <a:extLst>
                <a:ext uri="{FF2B5EF4-FFF2-40B4-BE49-F238E27FC236}">
                  <a16:creationId xmlns:a16="http://schemas.microsoft.com/office/drawing/2014/main" id="{1BA42A54-CE88-4BD1-A217-A19BA1ADD380}"/>
                </a:ext>
              </a:extLst>
            </p:cNvPr>
            <p:cNvSpPr txBox="1"/>
            <p:nvPr/>
          </p:nvSpPr>
          <p:spPr>
            <a:xfrm>
              <a:off x="970848" y="1700808"/>
              <a:ext cx="8806967" cy="2228815"/>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b="1" dirty="0">
                  <a:solidFill>
                    <a:schemeClr val="tx2"/>
                  </a:solidFill>
                  <a:latin typeface="Rockwell" panose="02060603020205020403" pitchFamily="18" charset="0"/>
                </a:rPr>
                <a:t>Habitaattipankki-tutkimuskonsortio on koostanut aiheen tutkimuksista tietokannan osoitteeseen:</a:t>
              </a:r>
            </a:p>
            <a:p>
              <a:pPr>
                <a:lnSpc>
                  <a:spcPct val="150000"/>
                </a:lnSpc>
              </a:pPr>
              <a:r>
                <a:rPr lang="fi-FI" sz="1000" b="1" i="0" u="sng" strike="noStrike" dirty="0">
                  <a:solidFill>
                    <a:schemeClr val="tx2"/>
                  </a:solidFill>
                  <a:effectLst/>
                  <a:latin typeface="Gill Sans Nova" panose="020B0602020104020203" pitchFamily="34" charset="0"/>
                  <a:hlinkClick r:id="rId5"/>
                </a:rPr>
                <a:t>https://blogs.helsinki.fi/habitaattipankki/</a:t>
              </a:r>
              <a:r>
                <a:rPr lang="fi-FI" sz="1000" b="1" i="0" u="sng" strike="noStrike" dirty="0">
                  <a:solidFill>
                    <a:schemeClr val="tx2"/>
                  </a:solidFill>
                  <a:effectLst/>
                  <a:latin typeface="Gill Sans Nova" panose="020B0602020104020203" pitchFamily="34" charset="0"/>
                </a:rPr>
                <a:t> </a:t>
              </a:r>
            </a:p>
            <a:p>
              <a:pPr>
                <a:lnSpc>
                  <a:spcPct val="150000"/>
                </a:lnSpc>
              </a:pPr>
              <a:endParaRPr lang="fi-FI" sz="1200" b="1"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Ekologinen kompensaatio viittaa toimintaan, jossa toiminnanharjoittaja, jonka toiminnasta aiheutuu ympäristöhaittoja, jotka toimija kompensoi tehtävin luonnonsuojelutoimenpitein.</a:t>
              </a:r>
            </a:p>
            <a:p>
              <a:pPr>
                <a:lnSpc>
                  <a:spcPct val="150000"/>
                </a:lnSpc>
              </a:pPr>
              <a:endParaRPr lang="fi-FI" sz="1200" b="1" dirty="0">
                <a:solidFill>
                  <a:schemeClr val="tx2"/>
                </a:solidFill>
                <a:latin typeface="Rockwell" panose="02060603020205020403" pitchFamily="18" charset="0"/>
              </a:endParaRPr>
            </a:p>
            <a:p>
              <a:pPr>
                <a:lnSpc>
                  <a:spcPct val="150000"/>
                </a:lnSpc>
              </a:pPr>
              <a:r>
                <a:rPr lang="fi-FI" sz="1200" b="1" dirty="0">
                  <a:solidFill>
                    <a:schemeClr val="tx2"/>
                  </a:solidFill>
                  <a:latin typeface="Rockwell" panose="02060603020205020403" pitchFamily="18" charset="0"/>
                </a:rPr>
                <a:t>Ekologisen kompensaation laskentatavaksi kehitettiin ”</a:t>
              </a:r>
              <a:r>
                <a:rPr lang="fi-FI" sz="1200" b="1" i="1" dirty="0">
                  <a:solidFill>
                    <a:schemeClr val="tx2"/>
                  </a:solidFill>
                  <a:latin typeface="Rockwell" panose="02060603020205020403" pitchFamily="18" charset="0"/>
                </a:rPr>
                <a:t>EKOTEKO</a:t>
              </a:r>
              <a:r>
                <a:rPr lang="fi-FI" sz="1200" b="1" dirty="0">
                  <a:solidFill>
                    <a:schemeClr val="tx2"/>
                  </a:solidFill>
                  <a:latin typeface="Rockwell" panose="02060603020205020403" pitchFamily="18" charset="0"/>
                </a:rPr>
                <a:t>” –hankkeessa ELITE-indeksi, jolla voidaan arvioida elinympäristön nykytilan laatu suhteessa sen luonnolliseen tilaan.</a:t>
              </a:r>
            </a:p>
          </p:txBody>
        </p:sp>
      </p:grpSp>
      <p:grpSp>
        <p:nvGrpSpPr>
          <p:cNvPr id="19" name="Group 18">
            <a:extLst>
              <a:ext uri="{FF2B5EF4-FFF2-40B4-BE49-F238E27FC236}">
                <a16:creationId xmlns:a16="http://schemas.microsoft.com/office/drawing/2014/main" id="{B4B8B790-E83B-C64B-F552-B91A653B6664}"/>
              </a:ext>
            </a:extLst>
          </p:cNvPr>
          <p:cNvGrpSpPr/>
          <p:nvPr/>
        </p:nvGrpSpPr>
        <p:grpSpPr>
          <a:xfrm>
            <a:off x="10846940" y="5400203"/>
            <a:ext cx="1115428" cy="1271637"/>
            <a:chOff x="10484082" y="5351539"/>
            <a:chExt cx="1115428" cy="1271637"/>
          </a:xfrm>
        </p:grpSpPr>
        <p:grpSp>
          <p:nvGrpSpPr>
            <p:cNvPr id="21" name="Group 20">
              <a:extLst>
                <a:ext uri="{FF2B5EF4-FFF2-40B4-BE49-F238E27FC236}">
                  <a16:creationId xmlns:a16="http://schemas.microsoft.com/office/drawing/2014/main" id="{0A1EA7C4-FBE5-873E-C855-C8CFA7DDA942}"/>
                </a:ext>
              </a:extLst>
            </p:cNvPr>
            <p:cNvGrpSpPr/>
            <p:nvPr/>
          </p:nvGrpSpPr>
          <p:grpSpPr>
            <a:xfrm>
              <a:off x="11278988" y="5351539"/>
              <a:ext cx="320522" cy="414442"/>
              <a:chOff x="8457418" y="107577"/>
              <a:chExt cx="320522" cy="414442"/>
            </a:xfrm>
          </p:grpSpPr>
          <p:sp>
            <p:nvSpPr>
              <p:cNvPr id="25" name="Rectangle: Rounded Corners 24">
                <a:extLst>
                  <a:ext uri="{FF2B5EF4-FFF2-40B4-BE49-F238E27FC236}">
                    <a16:creationId xmlns:a16="http://schemas.microsoft.com/office/drawing/2014/main" id="{13F8C8DA-A2DF-42B9-D567-5F235650B910}"/>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6" name="Graphic 25" descr="Back with solid fill">
                <a:hlinkClick r:id="rId6" action="ppaction://hlinksldjump"/>
                <a:extLst>
                  <a:ext uri="{FF2B5EF4-FFF2-40B4-BE49-F238E27FC236}">
                    <a16:creationId xmlns:a16="http://schemas.microsoft.com/office/drawing/2014/main" id="{5A28C863-0E78-5542-C242-4F5746F3109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grpSp>
          <p:nvGrpSpPr>
            <p:cNvPr id="22" name="Group 21">
              <a:extLst>
                <a:ext uri="{FF2B5EF4-FFF2-40B4-BE49-F238E27FC236}">
                  <a16:creationId xmlns:a16="http://schemas.microsoft.com/office/drawing/2014/main" id="{1DC75E63-A8FC-546A-83BD-E06BF8347DDC}"/>
                </a:ext>
              </a:extLst>
            </p:cNvPr>
            <p:cNvGrpSpPr/>
            <p:nvPr/>
          </p:nvGrpSpPr>
          <p:grpSpPr>
            <a:xfrm>
              <a:off x="10484082" y="5789051"/>
              <a:ext cx="1108146" cy="834125"/>
              <a:chOff x="10917462" y="801792"/>
              <a:chExt cx="1108146" cy="834125"/>
            </a:xfrm>
          </p:grpSpPr>
          <p:sp>
            <p:nvSpPr>
              <p:cNvPr id="23" name="Rectangle: Rounded Corners 22">
                <a:extLst>
                  <a:ext uri="{FF2B5EF4-FFF2-40B4-BE49-F238E27FC236}">
                    <a16:creationId xmlns:a16="http://schemas.microsoft.com/office/drawing/2014/main" id="{A9D3E514-303B-AC41-FBFF-DDB1F246F645}"/>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Toiminnanohjaus</a:t>
                </a:r>
              </a:p>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24" name="Graphic 23" descr="Back with solid fill">
                <a:extLst>
                  <a:ext uri="{FF2B5EF4-FFF2-40B4-BE49-F238E27FC236}">
                    <a16:creationId xmlns:a16="http://schemas.microsoft.com/office/drawing/2014/main" id="{A589499D-9DAF-852B-F9EC-F108227603A9}"/>
                  </a:ext>
                </a:extLst>
              </p:cNvPr>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
        <p:nvSpPr>
          <p:cNvPr id="18" name="TextBox 17">
            <a:extLst>
              <a:ext uri="{FF2B5EF4-FFF2-40B4-BE49-F238E27FC236}">
                <a16:creationId xmlns:a16="http://schemas.microsoft.com/office/drawing/2014/main" id="{D11D16BF-EA88-A8E6-264C-641895864606}"/>
              </a:ext>
            </a:extLst>
          </p:cNvPr>
          <p:cNvSpPr txBox="1"/>
          <p:nvPr/>
        </p:nvSpPr>
        <p:spPr>
          <a:xfrm>
            <a:off x="438578" y="282352"/>
            <a:ext cx="4431698"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Paikallisten toimijoiden ohjaus:</a:t>
            </a:r>
          </a:p>
          <a:p>
            <a:r>
              <a:rPr lang="fi-FI" sz="2000" b="1" dirty="0">
                <a:sym typeface="Rockwell" panose="02060603020205020403" pitchFamily="18" charset="0"/>
              </a:rPr>
              <a:t>Ekologiset kompensaatiot</a:t>
            </a:r>
            <a:endParaRPr lang="fi-FI" sz="2000" b="1" dirty="0"/>
          </a:p>
        </p:txBody>
      </p:sp>
    </p:spTree>
    <p:extLst>
      <p:ext uri="{BB962C8B-B14F-4D97-AF65-F5344CB8AC3E}">
        <p14:creationId xmlns:p14="http://schemas.microsoft.com/office/powerpoint/2010/main" val="129822749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a:spLocks noGrp="1" noRot="1" noMove="1" noResize="1" noEditPoints="1" noAdjustHandles="1" noChangeArrowheads="1" noChangeShapeType="1"/>
          </p:cNvSpPr>
          <p:nvPr/>
        </p:nvSpPr>
        <p:spPr>
          <a:xfrm>
            <a:off x="3047641" y="1657866"/>
            <a:ext cx="6093542"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Maatalouden toiminnanohjaus</a:t>
            </a:r>
          </a:p>
          <a:p>
            <a:r>
              <a:rPr lang="fi-FI" dirty="0"/>
              <a:t>(lupa- ja valvonta)</a:t>
            </a:r>
          </a:p>
        </p:txBody>
      </p:sp>
      <p:grpSp>
        <p:nvGrpSpPr>
          <p:cNvPr id="4" name="Group 3">
            <a:extLst>
              <a:ext uri="{FF2B5EF4-FFF2-40B4-BE49-F238E27FC236}">
                <a16:creationId xmlns:a16="http://schemas.microsoft.com/office/drawing/2014/main" id="{719D46B4-0E72-6A5B-49BA-3DED8047EDAB}"/>
              </a:ext>
            </a:extLst>
          </p:cNvPr>
          <p:cNvGrpSpPr>
            <a:grpSpLocks noGrp="1" noUngrp="1" noRot="1" noMove="1" noResize="1"/>
          </p:cNvGrpSpPr>
          <p:nvPr/>
        </p:nvGrpSpPr>
        <p:grpSpPr>
          <a:xfrm>
            <a:off x="11686930" y="241237"/>
            <a:ext cx="320522" cy="414442"/>
            <a:chOff x="8457418" y="107577"/>
            <a:chExt cx="320522" cy="414442"/>
          </a:xfrm>
        </p:grpSpPr>
        <p:sp>
          <p:nvSpPr>
            <p:cNvPr id="5" name="Rectangle: Rounded Corners 4">
              <a:extLst>
                <a:ext uri="{FF2B5EF4-FFF2-40B4-BE49-F238E27FC236}">
                  <a16:creationId xmlns:a16="http://schemas.microsoft.com/office/drawing/2014/main" id="{E95D8339-6E6E-1B28-212E-F6122BC8C8C1}"/>
                </a:ext>
              </a:extLst>
            </p:cNvPr>
            <p:cNvSpPr>
              <a:spLocks noGrp="1" noRot="1" noMove="1" noResize="1" noEditPoints="1" noAdjustHandles="1" noChangeArrowheads="1" noChangeShapeType="1"/>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2" action="ppaction://hlinksldjump"/>
              <a:extLst>
                <a:ext uri="{FF2B5EF4-FFF2-40B4-BE49-F238E27FC236}">
                  <a16:creationId xmlns:a16="http://schemas.microsoft.com/office/drawing/2014/main" id="{2828E55D-906C-77E8-0118-11AA24B15F2C}"/>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7" name="Group 6">
            <a:extLst>
              <a:ext uri="{FF2B5EF4-FFF2-40B4-BE49-F238E27FC236}">
                <a16:creationId xmlns:a16="http://schemas.microsoft.com/office/drawing/2014/main" id="{CE110487-7A00-1574-0526-A9286556C175}"/>
              </a:ext>
            </a:extLst>
          </p:cNvPr>
          <p:cNvGrpSpPr>
            <a:grpSpLocks noGrp="1" noUngrp="1" noRot="1" noMove="1" noResize="1"/>
          </p:cNvGrpSpPr>
          <p:nvPr/>
        </p:nvGrpSpPr>
        <p:grpSpPr>
          <a:xfrm>
            <a:off x="10630916" y="700502"/>
            <a:ext cx="1440161" cy="834125"/>
            <a:chOff x="10585447" y="801792"/>
            <a:chExt cx="1440161" cy="834125"/>
          </a:xfrm>
        </p:grpSpPr>
        <p:sp>
          <p:nvSpPr>
            <p:cNvPr id="8" name="Rectangle: Rounded Corners 7">
              <a:extLst>
                <a:ext uri="{FF2B5EF4-FFF2-40B4-BE49-F238E27FC236}">
                  <a16:creationId xmlns:a16="http://schemas.microsoft.com/office/drawing/2014/main" id="{69EE7C79-A590-A5CC-D9BB-C8CDAED34C7D}"/>
                </a:ext>
              </a:extLst>
            </p:cNvPr>
            <p:cNvSpPr>
              <a:spLocks noGrp="1" noRot="1" noMove="1" noResize="1" noEditPoints="1" noAdjustHandles="1" noChangeArrowheads="1" noChangeShapeType="1"/>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9" name="Graphic 8" descr="Back with solid fill">
              <a:extLst>
                <a:ext uri="{FF2B5EF4-FFF2-40B4-BE49-F238E27FC236}">
                  <a16:creationId xmlns:a16="http://schemas.microsoft.com/office/drawing/2014/main" id="{3088EECD-C795-BDC5-BA96-A3DE3A260E9B}"/>
                </a:ext>
              </a:extLst>
            </p:cNvPr>
            <p:cNvPicPr>
              <a:picLocks noGrp="1" noRot="1" noMove="1" noResize="1" noEditPoints="1" noAdjustHandles="1" noChangeArrowheads="1" noChangeShapeType="1" noCrop="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
        <p:nvSpPr>
          <p:cNvPr id="25" name="TextBox 24">
            <a:hlinkClick r:id="rId7" action="ppaction://hlinksldjump"/>
            <a:extLst>
              <a:ext uri="{FF2B5EF4-FFF2-40B4-BE49-F238E27FC236}">
                <a16:creationId xmlns:a16="http://schemas.microsoft.com/office/drawing/2014/main" id="{D17DA6C5-D7E1-39A6-29C4-9F607A2A3A0D}"/>
              </a:ext>
            </a:extLst>
          </p:cNvPr>
          <p:cNvSpPr txBox="1">
            <a:spLocks noGrp="1" noRot="1" noMove="1" noResize="1" noEditPoints="1" noAdjustHandles="1" noChangeArrowheads="1" noChangeShapeType="1"/>
          </p:cNvSpPr>
          <p:nvPr/>
        </p:nvSpPr>
        <p:spPr>
          <a:xfrm>
            <a:off x="3047641" y="4385767"/>
            <a:ext cx="2265954" cy="582216"/>
          </a:xfrm>
          <a:prstGeom prst="hexagon">
            <a:avLst/>
          </a:prstGeom>
          <a:gradFill flip="none" rotWithShape="1">
            <a:gsLst>
              <a:gs pos="0">
                <a:srgbClr val="B27362">
                  <a:tint val="66000"/>
                  <a:satMod val="160000"/>
                </a:srgbClr>
              </a:gs>
              <a:gs pos="50000">
                <a:srgbClr val="B27362">
                  <a:tint val="44500"/>
                  <a:satMod val="160000"/>
                </a:srgbClr>
              </a:gs>
              <a:gs pos="100000">
                <a:srgbClr val="B27362">
                  <a:tint val="23500"/>
                  <a:satMod val="160000"/>
                </a:srgbClr>
              </a:gs>
            </a:gsLst>
            <a:lin ang="18900000" scaled="1"/>
            <a:tileRect/>
          </a:gradFill>
          <a:ln w="12700">
            <a:solidFill>
              <a:srgbClr val="482C24"/>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OPAL-Life-hanke: PeltoOptimi-työkalu</a:t>
            </a:r>
          </a:p>
        </p:txBody>
      </p:sp>
      <p:sp>
        <p:nvSpPr>
          <p:cNvPr id="26" name="TextBox 25">
            <a:hlinkClick r:id="rId8" action="ppaction://hlinksldjump"/>
            <a:extLst>
              <a:ext uri="{FF2B5EF4-FFF2-40B4-BE49-F238E27FC236}">
                <a16:creationId xmlns:a16="http://schemas.microsoft.com/office/drawing/2014/main" id="{F72375A6-9E41-7969-2F03-B44C4DA34F89}"/>
              </a:ext>
            </a:extLst>
          </p:cNvPr>
          <p:cNvSpPr txBox="1">
            <a:spLocks noGrp="1" noRot="1" noMove="1" noResize="1" noEditPoints="1" noAdjustHandles="1" noChangeArrowheads="1" noChangeShapeType="1"/>
          </p:cNvSpPr>
          <p:nvPr/>
        </p:nvSpPr>
        <p:spPr>
          <a:xfrm>
            <a:off x="6310436" y="4268133"/>
            <a:ext cx="2592288" cy="821353"/>
          </a:xfrm>
          <a:prstGeom prst="hexagon">
            <a:avLst/>
          </a:prstGeom>
          <a:gradFill flip="none" rotWithShape="1">
            <a:gsLst>
              <a:gs pos="0">
                <a:srgbClr val="B27362">
                  <a:tint val="66000"/>
                  <a:satMod val="160000"/>
                </a:srgbClr>
              </a:gs>
              <a:gs pos="50000">
                <a:srgbClr val="B27362">
                  <a:tint val="44500"/>
                  <a:satMod val="160000"/>
                </a:srgbClr>
              </a:gs>
              <a:gs pos="100000">
                <a:srgbClr val="B27362">
                  <a:tint val="23500"/>
                  <a:satMod val="160000"/>
                </a:srgbClr>
              </a:gs>
            </a:gsLst>
            <a:lin ang="18900000" scaled="1"/>
            <a:tileRect/>
          </a:gradFill>
          <a:ln w="12700">
            <a:solidFill>
              <a:srgbClr val="482C24"/>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OPAL-Life-hanke: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Dronet</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 ja satelliitit maataloudessa</a:t>
            </a:r>
          </a:p>
        </p:txBody>
      </p:sp>
      <p:sp>
        <p:nvSpPr>
          <p:cNvPr id="29" name="TextBox 28">
            <a:hlinkClick r:id="rId9" action="ppaction://hlinksldjump"/>
            <a:extLst>
              <a:ext uri="{FF2B5EF4-FFF2-40B4-BE49-F238E27FC236}">
                <a16:creationId xmlns:a16="http://schemas.microsoft.com/office/drawing/2014/main" id="{F56D7474-023F-330B-7AD5-F08725D88D44}"/>
              </a:ext>
            </a:extLst>
          </p:cNvPr>
          <p:cNvSpPr txBox="1">
            <a:spLocks noGrp="1" noRot="1" noMove="1" noResize="1" noEditPoints="1" noAdjustHandles="1" noChangeArrowheads="1" noChangeShapeType="1"/>
          </p:cNvSpPr>
          <p:nvPr/>
        </p:nvSpPr>
        <p:spPr>
          <a:xfrm>
            <a:off x="5086300" y="3474745"/>
            <a:ext cx="2232249" cy="341293"/>
          </a:xfrm>
          <a:prstGeom prst="hexagon">
            <a:avLst/>
          </a:prstGeom>
          <a:gradFill flip="none" rotWithShape="1">
            <a:gsLst>
              <a:gs pos="0">
                <a:srgbClr val="B27362">
                  <a:tint val="66000"/>
                  <a:satMod val="160000"/>
                </a:srgbClr>
              </a:gs>
              <a:gs pos="50000">
                <a:srgbClr val="B27362">
                  <a:tint val="44500"/>
                  <a:satMod val="160000"/>
                </a:srgbClr>
              </a:gs>
              <a:gs pos="100000">
                <a:srgbClr val="B27362">
                  <a:tint val="23500"/>
                  <a:satMod val="160000"/>
                </a:srgbClr>
              </a:gs>
            </a:gsLst>
            <a:lin ang="18900000" scaled="1"/>
            <a:tileRect/>
          </a:gradFill>
          <a:ln w="12700">
            <a:solidFill>
              <a:srgbClr val="482C24"/>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Kosteikkoviljely</a:t>
            </a:r>
          </a:p>
        </p:txBody>
      </p:sp>
    </p:spTree>
    <p:extLst>
      <p:ext uri="{BB962C8B-B14F-4D97-AF65-F5344CB8AC3E}">
        <p14:creationId xmlns:p14="http://schemas.microsoft.com/office/powerpoint/2010/main" val="325593318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7D6402F1-E0D1-4A1C-B4AD-456B2EA97874}"/>
              </a:ext>
            </a:extLst>
          </p:cNvPr>
          <p:cNvSpPr txBox="1"/>
          <p:nvPr/>
        </p:nvSpPr>
        <p:spPr>
          <a:xfrm>
            <a:off x="621804" y="643709"/>
            <a:ext cx="8568952" cy="4152355"/>
          </a:xfrm>
          <a:prstGeom prst="rect">
            <a:avLst/>
          </a:prstGeom>
          <a:solidFill>
            <a:schemeClr val="bg1"/>
          </a:solidFill>
          <a:ln w="12700">
            <a:solidFill>
              <a:schemeClr val="tx2"/>
            </a:solidFill>
          </a:ln>
        </p:spPr>
        <p:txBody>
          <a:bodyPr wrap="square">
            <a:spAutoFit/>
          </a:bodyPr>
          <a:lstStyle/>
          <a:p>
            <a:pPr defTabSz="914126">
              <a:lnSpc>
                <a:spcPct val="150000"/>
              </a:lnSpc>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Turvemaiden </a:t>
            </a: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aktiivista viljelyä</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märissä olosuhteissa (= hajoaminen estetään)</a:t>
            </a:r>
          </a:p>
          <a:p>
            <a:pPr marL="628461" lvl="1"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Turve on hiilelle = Pesusieni on nesteelle</a:t>
            </a:r>
          </a:p>
          <a:p>
            <a:pPr marL="628461" lvl="1"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Pääsääntöisesti ilmastoneutraaleja: Luonnolliset suot ollessaan märkiä ja eläviä</a:t>
            </a:r>
          </a:p>
          <a:p>
            <a:pPr marL="1085524" lvl="2"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Sitovat moninkertaisesti hiiltä muihin ekosysteemeihin vertailtaessa</a:t>
            </a:r>
          </a:p>
          <a:p>
            <a:pPr marL="1085524" lvl="2"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Muodostavat metaanipäästöjä</a:t>
            </a:r>
          </a:p>
          <a:p>
            <a:pPr defTabSz="914126">
              <a:lnSpc>
                <a:spcPct val="150000"/>
              </a:lnSpc>
              <a:defRPr/>
            </a:pPr>
            <a:endPar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defTabSz="914126">
              <a:lnSpc>
                <a:spcPct val="150000"/>
              </a:lnSpc>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Kuivatuksella voi olla yllättäviä vaikutuksia ekosysteemiin</a:t>
            </a:r>
          </a:p>
          <a:p>
            <a:pPr marL="628461" lvl="1"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Esimerkkinä Alankomaat, jossa kuivatut suot ovat painuneet ajan kuluessa merenpinnan alapuolelle</a:t>
            </a:r>
          </a:p>
          <a:p>
            <a:pPr defTabSz="914126">
              <a:lnSpc>
                <a:spcPct val="150000"/>
              </a:lnSpc>
              <a:defRPr/>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defTabSz="914126">
              <a:lnSpc>
                <a:spcPct val="150000"/>
              </a:lnSpc>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Soiden säilyttäminen turvaa myös ympäröivää ekosysteemiä</a:t>
            </a:r>
          </a:p>
          <a:p>
            <a:pPr marL="628461" lvl="1"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Ilmastonmuutoksen hillintä (CO</a:t>
            </a:r>
            <a:r>
              <a:rPr lang="fi-FI" sz="9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ja N</a:t>
            </a:r>
            <a:r>
              <a:rPr lang="fi-FI" sz="9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O-päästöt)</a:t>
            </a:r>
          </a:p>
          <a:p>
            <a:pPr marL="628461" lvl="1"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Maastopalot ( Ilmastonmuutos voi aiheuttaa myös Suomeen yleistymisen)</a:t>
            </a:r>
          </a:p>
          <a:p>
            <a:pPr marL="1085524" lvl="2"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Esimerkkinä Indonesia (1/2015), kun palmuöljyviljelmät paloivat niin koko viljelyala paloi kerrasta, sato menetettiin, valtavat päästöt jne. </a:t>
            </a:r>
          </a:p>
          <a:p>
            <a:pPr marL="628461" lvl="1"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Tulvat ( Ilmastonmuutos voi aiheuttaa myös Suomeen yleistymisen)</a:t>
            </a:r>
          </a:p>
          <a:p>
            <a:pPr marL="1085524" lvl="2"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Tyypillisesti suot ovat jokien varsilla tai suistoissa (= puskurointikyky tulvavesille)</a:t>
            </a:r>
          </a:p>
          <a:p>
            <a:pPr marL="1085524" lvl="2"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Kuivunut turve ei kykene samaan imutehoon kuin märkänä ollessaan (= mineralisoituneelta maaperältä puuttuu kyseinen ominaisuus)</a:t>
            </a:r>
          </a:p>
          <a:p>
            <a:pPr marL="628461" lvl="1"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Ilmaston viilentäminen (alueellinen vaikutus)</a:t>
            </a:r>
          </a:p>
          <a:p>
            <a:pPr marL="1085524" lvl="2"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Lämpeneminen muuttuu haihtumiseksi (energian käyttö)</a:t>
            </a:r>
          </a:p>
          <a:p>
            <a:pPr marL="1542587" lvl="3"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Alueellisesti suuri merkitys lämmön hillintään</a:t>
            </a:r>
            <a:endParaRPr lang="fi-FI" sz="900" dirty="0">
              <a:solidFill>
                <a:schemeClr val="tx2"/>
              </a:solidFill>
              <a:sym typeface="Wingdings" panose="05000000000000000000" pitchFamily="2" charset="2"/>
            </a:endParaRPr>
          </a:p>
        </p:txBody>
      </p:sp>
      <p:sp>
        <p:nvSpPr>
          <p:cNvPr id="17" name="TextBox 16">
            <a:extLst>
              <a:ext uri="{FF2B5EF4-FFF2-40B4-BE49-F238E27FC236}">
                <a16:creationId xmlns:a16="http://schemas.microsoft.com/office/drawing/2014/main" id="{29909906-5FB5-6027-9EF5-63742A82AA9E}"/>
              </a:ext>
            </a:extLst>
          </p:cNvPr>
          <p:cNvSpPr txBox="1"/>
          <p:nvPr/>
        </p:nvSpPr>
        <p:spPr>
          <a:xfrm>
            <a:off x="621804" y="4797152"/>
            <a:ext cx="8568952" cy="1833066"/>
          </a:xfrm>
          <a:prstGeom prst="rect">
            <a:avLst/>
          </a:prstGeom>
          <a:solidFill>
            <a:schemeClr val="bg1"/>
          </a:solidFill>
          <a:ln w="12700">
            <a:solidFill>
              <a:schemeClr val="tx2"/>
            </a:solidFill>
          </a:ln>
        </p:spPr>
        <p:txBody>
          <a:bodyPr wrap="square">
            <a:spAutoFit/>
          </a:bodyPr>
          <a:lstStyle>
            <a:defPPr>
              <a:defRPr lang="en-US"/>
            </a:defPPr>
            <a:lvl1pPr defTabSz="914126">
              <a:lnSpc>
                <a:spcPct val="150000"/>
              </a:lnSpc>
              <a:defRPr sz="1050">
                <a:latin typeface="Rockwell" panose="02060603020205020403" pitchFamily="18" charset="0"/>
                <a:ea typeface="Lato" panose="020F0502020204030203" pitchFamily="34" charset="0"/>
                <a:cs typeface="Lato" panose="020F0502020204030203" pitchFamily="34" charset="0"/>
              </a:defRPr>
            </a:lvl1pPr>
            <a:lvl2pPr marL="628461" lvl="1" indent="-171399">
              <a:lnSpc>
                <a:spcPct val="150000"/>
              </a:lnSpc>
              <a:buFont typeface="Wingdings" panose="05000000000000000000" pitchFamily="2" charset="2"/>
              <a:buChar char="à"/>
              <a:defRPr sz="1050">
                <a:latin typeface="Rockwell" panose="02060603020205020403" pitchFamily="18" charset="0"/>
                <a:ea typeface="Lato" panose="020F0502020204030203" pitchFamily="34" charset="0"/>
                <a:cs typeface="Lato" panose="020F0502020204030203" pitchFamily="34" charset="0"/>
              </a:defRPr>
            </a:lvl2pPr>
            <a:lvl3pPr marL="1085524" lvl="2" indent="-171399">
              <a:lnSpc>
                <a:spcPct val="150000"/>
              </a:lnSpc>
              <a:buFont typeface="Wingdings" panose="05000000000000000000" pitchFamily="2" charset="2"/>
              <a:buChar char="à"/>
              <a:defRPr sz="1000">
                <a:latin typeface="Rockwell" panose="02060603020205020403" pitchFamily="18" charset="0"/>
                <a:ea typeface="Lato" panose="020F0502020204030203" pitchFamily="34" charset="0"/>
                <a:cs typeface="Lato" panose="020F0502020204030203" pitchFamily="34" charset="0"/>
              </a:defRPr>
            </a:lvl3pPr>
            <a:lvl4pPr marL="1542587" lvl="3" indent="-171399">
              <a:lnSpc>
                <a:spcPct val="150000"/>
              </a:lnSpc>
              <a:buFont typeface="Wingdings" panose="05000000000000000000" pitchFamily="2" charset="2"/>
              <a:buChar char="à"/>
              <a:defRPr sz="1000">
                <a:latin typeface="Rockwell" panose="02060603020205020403" pitchFamily="18" charset="0"/>
                <a:ea typeface="Lato" panose="020F0502020204030203" pitchFamily="34" charset="0"/>
                <a:cs typeface="Lato" panose="020F0502020204030203" pitchFamily="34" charset="0"/>
              </a:defRPr>
            </a:lvl4pPr>
          </a:lstStyle>
          <a:p>
            <a:r>
              <a:rPr lang="fi-FI" dirty="0">
                <a:solidFill>
                  <a:schemeClr val="tx2"/>
                </a:solidFill>
                <a:sym typeface="Wingdings" panose="05000000000000000000" pitchFamily="2" charset="2"/>
              </a:rPr>
              <a:t>Kosteikkoviljely (positiiviset vaikutukset):</a:t>
            </a:r>
          </a:p>
          <a:p>
            <a:pPr lvl="1"/>
            <a:r>
              <a:rPr lang="fi-FI" sz="900" dirty="0">
                <a:solidFill>
                  <a:schemeClr val="tx2"/>
                </a:solidFill>
                <a:sym typeface="Wingdings" panose="05000000000000000000" pitchFamily="2" charset="2"/>
              </a:rPr>
              <a:t>Säilöö hiilen sinne, missä sitä muutenkin on  Maatalouden päästöleikkaus</a:t>
            </a:r>
          </a:p>
          <a:p>
            <a:pPr lvl="1"/>
            <a:r>
              <a:rPr lang="fi-FI" sz="900" dirty="0">
                <a:solidFill>
                  <a:schemeClr val="tx2"/>
                </a:solidFill>
                <a:sym typeface="Wingdings" panose="05000000000000000000" pitchFamily="2" charset="2"/>
              </a:rPr>
              <a:t>Edullinen ja ennen kaikkea erittäin tehokas tapa päästöleikkauksille (= pieni ala)</a:t>
            </a:r>
          </a:p>
          <a:p>
            <a:pPr lvl="1"/>
            <a:r>
              <a:rPr lang="fi-FI" sz="900" dirty="0">
                <a:solidFill>
                  <a:schemeClr val="tx2"/>
                </a:solidFill>
                <a:sym typeface="Wingdings" panose="05000000000000000000" pitchFamily="2" charset="2"/>
              </a:rPr>
              <a:t>Ekosysteemin/ympäröivän alueen ”</a:t>
            </a:r>
            <a:r>
              <a:rPr lang="fi-FI" sz="900" i="1" dirty="0">
                <a:solidFill>
                  <a:schemeClr val="tx2"/>
                </a:solidFill>
                <a:sym typeface="Wingdings" panose="05000000000000000000" pitchFamily="2" charset="2"/>
              </a:rPr>
              <a:t>puskuri/suojus</a:t>
            </a:r>
            <a:r>
              <a:rPr lang="fi-FI" sz="900" dirty="0">
                <a:solidFill>
                  <a:schemeClr val="tx2"/>
                </a:solidFill>
                <a:sym typeface="Wingdings" panose="05000000000000000000" pitchFamily="2" charset="2"/>
              </a:rPr>
              <a:t>”</a:t>
            </a:r>
          </a:p>
          <a:p>
            <a:pPr lvl="1"/>
            <a:r>
              <a:rPr lang="fi-FI" sz="900" dirty="0">
                <a:solidFill>
                  <a:schemeClr val="tx2"/>
                </a:solidFill>
                <a:sym typeface="Wingdings" panose="05000000000000000000" pitchFamily="2" charset="2"/>
              </a:rPr>
              <a:t>Mahdollistaa maatalouden  Sato  Työllisyys  Raaka-aine  Elinkeino  Hyvinvointi</a:t>
            </a:r>
          </a:p>
          <a:p>
            <a:endParaRPr lang="fi-FI" dirty="0">
              <a:solidFill>
                <a:schemeClr val="tx2"/>
              </a:solidFill>
              <a:sym typeface="Wingdings" panose="05000000000000000000" pitchFamily="2" charset="2"/>
            </a:endParaRPr>
          </a:p>
          <a:p>
            <a:r>
              <a:rPr lang="fi-FI" dirty="0">
                <a:solidFill>
                  <a:schemeClr val="tx2"/>
                </a:solidFill>
                <a:sym typeface="Wingdings" panose="05000000000000000000" pitchFamily="2" charset="2"/>
              </a:rPr>
              <a:t>Kosteikkoviljely (muut vaikutukset):</a:t>
            </a:r>
          </a:p>
          <a:p>
            <a:pPr lvl="1"/>
            <a:r>
              <a:rPr lang="fi-FI" sz="900" dirty="0">
                <a:solidFill>
                  <a:schemeClr val="tx2"/>
                </a:solidFill>
                <a:sym typeface="Wingdings" panose="05000000000000000000" pitchFamily="2" charset="2"/>
              </a:rPr>
              <a:t>Viljelyn päätuote muuttuu päästövähennykseksi  Sadontuottokyky heikkenee.</a:t>
            </a:r>
          </a:p>
        </p:txBody>
      </p:sp>
      <p:sp>
        <p:nvSpPr>
          <p:cNvPr id="18" name="TextBox 17">
            <a:extLst>
              <a:ext uri="{FF2B5EF4-FFF2-40B4-BE49-F238E27FC236}">
                <a16:creationId xmlns:a16="http://schemas.microsoft.com/office/drawing/2014/main" id="{A3E691AD-B284-EB94-9051-B296A5159784}"/>
              </a:ext>
            </a:extLst>
          </p:cNvPr>
          <p:cNvSpPr txBox="1"/>
          <p:nvPr/>
        </p:nvSpPr>
        <p:spPr>
          <a:xfrm>
            <a:off x="10054852" y="0"/>
            <a:ext cx="2153040"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Maatalouden toiminnanohjaus</a:t>
            </a:r>
          </a:p>
          <a:p>
            <a:pPr algn="r"/>
            <a:r>
              <a:rPr lang="fi-FI" sz="1000" dirty="0"/>
              <a:t>(lupa- ja valvonta)</a:t>
            </a:r>
          </a:p>
        </p:txBody>
      </p:sp>
      <p:sp>
        <p:nvSpPr>
          <p:cNvPr id="19" name="TextBox 18">
            <a:extLst>
              <a:ext uri="{FF2B5EF4-FFF2-40B4-BE49-F238E27FC236}">
                <a16:creationId xmlns:a16="http://schemas.microsoft.com/office/drawing/2014/main" id="{C6C7A1ED-4425-8551-7CD6-CD099D051EF6}"/>
              </a:ext>
            </a:extLst>
          </p:cNvPr>
          <p:cNvSpPr txBox="1"/>
          <p:nvPr/>
        </p:nvSpPr>
        <p:spPr>
          <a:xfrm>
            <a:off x="549796" y="35645"/>
            <a:ext cx="2376264" cy="49847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Kosteikkoviljely</a:t>
            </a:r>
          </a:p>
        </p:txBody>
      </p:sp>
      <p:grpSp>
        <p:nvGrpSpPr>
          <p:cNvPr id="6" name="Group 5">
            <a:extLst>
              <a:ext uri="{FF2B5EF4-FFF2-40B4-BE49-F238E27FC236}">
                <a16:creationId xmlns:a16="http://schemas.microsoft.com/office/drawing/2014/main" id="{8D8FCF85-C7B0-23C5-7DD7-5CDCC73EA0DB}"/>
              </a:ext>
            </a:extLst>
          </p:cNvPr>
          <p:cNvGrpSpPr/>
          <p:nvPr/>
        </p:nvGrpSpPr>
        <p:grpSpPr>
          <a:xfrm>
            <a:off x="11398680" y="6348700"/>
            <a:ext cx="484973" cy="313490"/>
            <a:chOff x="7841686" y="284935"/>
            <a:chExt cx="484973" cy="313490"/>
          </a:xfrm>
        </p:grpSpPr>
        <p:sp>
          <p:nvSpPr>
            <p:cNvPr id="7" name="Rectangle: Rounded Corners 6">
              <a:extLst>
                <a:ext uri="{FF2B5EF4-FFF2-40B4-BE49-F238E27FC236}">
                  <a16:creationId xmlns:a16="http://schemas.microsoft.com/office/drawing/2014/main" id="{7655D0BD-63B9-3B82-2AA2-ACAD313D83BA}"/>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2" action="ppaction://hlinksldjump"/>
              <a:extLst>
                <a:ext uri="{FF2B5EF4-FFF2-40B4-BE49-F238E27FC236}">
                  <a16:creationId xmlns:a16="http://schemas.microsoft.com/office/drawing/2014/main" id="{DAC8E582-6DA4-36CE-CA65-5B33D47999E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
        <p:nvSpPr>
          <p:cNvPr id="9" name="TextBox 8">
            <a:extLst>
              <a:ext uri="{FF2B5EF4-FFF2-40B4-BE49-F238E27FC236}">
                <a16:creationId xmlns:a16="http://schemas.microsoft.com/office/drawing/2014/main" id="{C9B9E30C-6DBF-7A1C-E45F-209A293AB2B7}"/>
              </a:ext>
            </a:extLst>
          </p:cNvPr>
          <p:cNvSpPr txBox="1"/>
          <p:nvPr/>
        </p:nvSpPr>
        <p:spPr>
          <a:xfrm>
            <a:off x="9334772" y="764704"/>
            <a:ext cx="2806174" cy="1541897"/>
          </a:xfrm>
          <a:prstGeom prst="rect">
            <a:avLst/>
          </a:prstGeom>
          <a:solidFill>
            <a:schemeClr val="bg1"/>
          </a:solidFill>
          <a:ln w="12700">
            <a:solidFill>
              <a:schemeClr val="tx2"/>
            </a:solidFill>
          </a:ln>
        </p:spPr>
        <p:txBody>
          <a:bodyPr wrap="square">
            <a:spAutoFit/>
          </a:bodyPr>
          <a:lstStyle/>
          <a:p>
            <a:pPr>
              <a:lnSpc>
                <a:spcPct val="150000"/>
              </a:lnSpc>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Rahoitus:</a:t>
            </a: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ELY-keskuksen myöntämä</a:t>
            </a:r>
          </a:p>
          <a:p>
            <a:pPr>
              <a:lnSpc>
                <a:spcPct val="150000"/>
              </a:lnSpc>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Ei-tuotannollisten investointien korvaus</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171450" indent="-171450">
              <a:lnSpc>
                <a:spcPct val="150000"/>
              </a:lnSpc>
              <a:buFont typeface="Wingdings" panose="05000000000000000000" pitchFamily="2" charset="2"/>
              <a:buChar char="à"/>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Kosteikkojen perustaminen</a:t>
            </a:r>
          </a:p>
          <a:p>
            <a:pPr marL="171450" indent="-171450">
              <a:lnSpc>
                <a:spcPct val="150000"/>
              </a:lnSpc>
              <a:buFont typeface="Wingdings" panose="05000000000000000000" pitchFamily="2" charset="2"/>
              <a:buChar char="à"/>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Perinnebiotooppien ja luonnonlaidunten alkuraivaus ja aitaus</a:t>
            </a:r>
          </a:p>
        </p:txBody>
      </p:sp>
    </p:spTree>
    <p:extLst>
      <p:ext uri="{BB962C8B-B14F-4D97-AF65-F5344CB8AC3E}">
        <p14:creationId xmlns:p14="http://schemas.microsoft.com/office/powerpoint/2010/main" val="209833495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3D8BA820-8DEE-40FC-B199-FACE411B5A38}"/>
              </a:ext>
            </a:extLst>
          </p:cNvPr>
          <p:cNvGrpSpPr/>
          <p:nvPr/>
        </p:nvGrpSpPr>
        <p:grpSpPr>
          <a:xfrm>
            <a:off x="4621287" y="775318"/>
            <a:ext cx="7089750" cy="4320480"/>
            <a:chOff x="6096000" y="3112406"/>
            <a:chExt cx="5770174" cy="3459008"/>
          </a:xfrm>
        </p:grpSpPr>
        <p:grpSp>
          <p:nvGrpSpPr>
            <p:cNvPr id="9" name="Group 8">
              <a:extLst>
                <a:ext uri="{FF2B5EF4-FFF2-40B4-BE49-F238E27FC236}">
                  <a16:creationId xmlns:a16="http://schemas.microsoft.com/office/drawing/2014/main" id="{B74B7FF3-BF71-4E79-BCF6-ECA1DA7FC05D}"/>
                </a:ext>
              </a:extLst>
            </p:cNvPr>
            <p:cNvGrpSpPr/>
            <p:nvPr/>
          </p:nvGrpSpPr>
          <p:grpSpPr>
            <a:xfrm>
              <a:off x="6096000" y="3112406"/>
              <a:ext cx="5770174" cy="3459008"/>
              <a:chOff x="6096000" y="3112406"/>
              <a:chExt cx="5770174" cy="3459008"/>
            </a:xfrm>
          </p:grpSpPr>
          <p:pic>
            <p:nvPicPr>
              <p:cNvPr id="5" name="Picture 4">
                <a:extLst>
                  <a:ext uri="{FF2B5EF4-FFF2-40B4-BE49-F238E27FC236}">
                    <a16:creationId xmlns:a16="http://schemas.microsoft.com/office/drawing/2014/main" id="{9FB103CA-45A4-41E7-8BA1-C1A1049E2DE4}"/>
                  </a:ext>
                </a:extLst>
              </p:cNvPr>
              <p:cNvPicPr>
                <a:picLocks noChangeAspect="1"/>
              </p:cNvPicPr>
              <p:nvPr/>
            </p:nvPicPr>
            <p:blipFill>
              <a:blip r:embed="rId2"/>
              <a:stretch>
                <a:fillRect/>
              </a:stretch>
            </p:blipFill>
            <p:spPr>
              <a:xfrm>
                <a:off x="6096000" y="4729655"/>
                <a:ext cx="2755884" cy="1841759"/>
              </a:xfrm>
              <a:prstGeom prst="rect">
                <a:avLst/>
              </a:prstGeom>
            </p:spPr>
          </p:pic>
          <p:pic>
            <p:nvPicPr>
              <p:cNvPr id="7" name="Picture 6">
                <a:extLst>
                  <a:ext uri="{FF2B5EF4-FFF2-40B4-BE49-F238E27FC236}">
                    <a16:creationId xmlns:a16="http://schemas.microsoft.com/office/drawing/2014/main" id="{FBDF02A9-28B2-4DE9-A8C9-25CCAE680FFA}"/>
                  </a:ext>
                </a:extLst>
              </p:cNvPr>
              <p:cNvPicPr>
                <a:picLocks noChangeAspect="1"/>
              </p:cNvPicPr>
              <p:nvPr/>
            </p:nvPicPr>
            <p:blipFill>
              <a:blip r:embed="rId3"/>
              <a:stretch>
                <a:fillRect/>
              </a:stretch>
            </p:blipFill>
            <p:spPr>
              <a:xfrm>
                <a:off x="8851884" y="4729654"/>
                <a:ext cx="3014290" cy="1841759"/>
              </a:xfrm>
              <a:prstGeom prst="rect">
                <a:avLst/>
              </a:prstGeom>
            </p:spPr>
          </p:pic>
          <p:pic>
            <p:nvPicPr>
              <p:cNvPr id="1026" name="Picture 2">
                <a:extLst>
                  <a:ext uri="{FF2B5EF4-FFF2-40B4-BE49-F238E27FC236}">
                    <a16:creationId xmlns:a16="http://schemas.microsoft.com/office/drawing/2014/main" id="{460D1C77-DB13-4528-A971-9771C756BE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51884" y="3112406"/>
                <a:ext cx="3014290" cy="1617247"/>
              </a:xfrm>
              <a:prstGeom prst="rect">
                <a:avLst/>
              </a:prstGeom>
              <a:noFill/>
              <a:extLst>
                <a:ext uri="{909E8E84-426E-40DD-AFC4-6F175D3DCCD1}">
                  <a14:hiddenFill xmlns:a14="http://schemas.microsoft.com/office/drawing/2010/main">
                    <a:solidFill>
                      <a:srgbClr val="FFFFFF"/>
                    </a:solidFill>
                  </a14:hiddenFill>
                </a:ext>
              </a:extLst>
            </p:spPr>
          </p:pic>
        </p:grpSp>
        <p:sp>
          <p:nvSpPr>
            <p:cNvPr id="12" name="TextBox 11">
              <a:extLst>
                <a:ext uri="{FF2B5EF4-FFF2-40B4-BE49-F238E27FC236}">
                  <a16:creationId xmlns:a16="http://schemas.microsoft.com/office/drawing/2014/main" id="{25CE77F6-E6AE-46BF-AE2F-2E9438CC8A53}"/>
                </a:ext>
              </a:extLst>
            </p:cNvPr>
            <p:cNvSpPr txBox="1"/>
            <p:nvPr/>
          </p:nvSpPr>
          <p:spPr>
            <a:xfrm>
              <a:off x="7813390" y="3921029"/>
              <a:ext cx="1084668" cy="400110"/>
            </a:xfrm>
            <a:prstGeom prst="rightArrowCallout">
              <a:avLst/>
            </a:prstGeom>
            <a:solidFill>
              <a:schemeClr val="bg1">
                <a:lumMod val="85000"/>
              </a:schemeClr>
            </a:solidFill>
            <a:ln>
              <a:solidFill>
                <a:schemeClr val="tx1"/>
              </a:solidFill>
            </a:ln>
          </p:spPr>
          <p:txBody>
            <a:bodyPr wrap="square">
              <a:spAutoFit/>
            </a:bodyPr>
            <a:lstStyle/>
            <a:p>
              <a:r>
                <a:rPr lang="fi-FI" sz="1000" b="1" dirty="0">
                  <a:solidFill>
                    <a:srgbClr val="333333"/>
                  </a:solidFill>
                  <a:latin typeface="Lato" panose="020F0502020204030203" pitchFamily="34" charset="0"/>
                  <a:ea typeface="Lato" panose="020F0502020204030203" pitchFamily="34" charset="0"/>
                  <a:cs typeface="Lato" panose="020F0502020204030203" pitchFamily="34" charset="0"/>
                </a:rPr>
                <a:t>SOMPA-hanke</a:t>
              </a:r>
              <a:endParaRPr lang="fi-FI" sz="1000" b="1" dirty="0">
                <a:latin typeface="Lato" panose="020F0502020204030203" pitchFamily="34" charset="0"/>
                <a:ea typeface="Lato" panose="020F0502020204030203" pitchFamily="34" charset="0"/>
                <a:cs typeface="Lato" panose="020F0502020204030203" pitchFamily="34" charset="0"/>
              </a:endParaRPr>
            </a:p>
          </p:txBody>
        </p:sp>
      </p:grpSp>
      <p:sp>
        <p:nvSpPr>
          <p:cNvPr id="14" name="TextBox 13">
            <a:extLst>
              <a:ext uri="{FF2B5EF4-FFF2-40B4-BE49-F238E27FC236}">
                <a16:creationId xmlns:a16="http://schemas.microsoft.com/office/drawing/2014/main" id="{33645856-6973-FF1F-9F4B-408EC728195D}"/>
              </a:ext>
            </a:extLst>
          </p:cNvPr>
          <p:cNvSpPr txBox="1"/>
          <p:nvPr/>
        </p:nvSpPr>
        <p:spPr>
          <a:xfrm>
            <a:off x="549796" y="116632"/>
            <a:ext cx="2304256" cy="49847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Kosteikkoviljely</a:t>
            </a:r>
          </a:p>
        </p:txBody>
      </p:sp>
      <p:sp>
        <p:nvSpPr>
          <p:cNvPr id="13" name="TextBox 12">
            <a:extLst>
              <a:ext uri="{FF2B5EF4-FFF2-40B4-BE49-F238E27FC236}">
                <a16:creationId xmlns:a16="http://schemas.microsoft.com/office/drawing/2014/main" id="{EE14AF87-0816-E526-7AF5-BFA05B65C4FD}"/>
              </a:ext>
            </a:extLst>
          </p:cNvPr>
          <p:cNvSpPr txBox="1"/>
          <p:nvPr/>
        </p:nvSpPr>
        <p:spPr>
          <a:xfrm>
            <a:off x="477788" y="1412776"/>
            <a:ext cx="3703626" cy="4176464"/>
          </a:xfrm>
          <a:prstGeom prst="rect">
            <a:avLst/>
          </a:prstGeom>
          <a:solidFill>
            <a:schemeClr val="bg1"/>
          </a:solidFill>
          <a:ln w="12700">
            <a:solidFill>
              <a:schemeClr val="tx2"/>
            </a:solidFill>
          </a:ln>
        </p:spPr>
        <p:txBody>
          <a:bodyPr wrap="square">
            <a:spAutoFit/>
          </a:bodyPr>
          <a:lstStyle/>
          <a:p>
            <a:pPr>
              <a:lnSpc>
                <a:spcPct val="150000"/>
              </a:lnSpc>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Aiheesta tehdyn pro gradu tutkimuksen (L. Lahtinen 2020) pohjalta:</a:t>
            </a:r>
          </a:p>
          <a:p>
            <a:pPr marL="171399"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Hiilineutraaliuuteen ei riitä pelkkä viljely</a:t>
            </a:r>
          </a:p>
          <a:p>
            <a:pPr marL="171399"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Tuotteistamisessa huomioitava elinkaaritekijät</a:t>
            </a:r>
          </a:p>
          <a:p>
            <a:pPr>
              <a:lnSpc>
                <a:spcPct val="150000"/>
              </a:lnSpc>
              <a:defRPr/>
            </a:pPr>
            <a:endParaRPr lang="fi-FI" sz="9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Nostamalla vedenpintaa, ohranviljelyn siirrolla (pois turvepelloilta) sekä kosteikkoviljelyn käyttöönotolla:</a:t>
            </a:r>
          </a:p>
          <a:p>
            <a:pPr>
              <a:lnSpc>
                <a:spcPct val="150000"/>
              </a:lnSpc>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Turvepeltojen päästöt vähenivät merkittävästi</a:t>
            </a:r>
          </a:p>
          <a:p>
            <a:pPr>
              <a:lnSpc>
                <a:spcPct val="150000"/>
              </a:lnSpc>
              <a:defRPr/>
            </a:pPr>
            <a:endParaRPr lang="fi-FI" sz="9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Esimerkkejä todennäköisesti negatiivisia hiilijalanjälkituotteita</a:t>
            </a:r>
          </a:p>
          <a:p>
            <a:pPr>
              <a:lnSpc>
                <a:spcPct val="150000"/>
              </a:lnSpc>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hiilinielu):</a:t>
            </a:r>
          </a:p>
          <a:p>
            <a:pPr>
              <a:lnSpc>
                <a:spcPct val="150000"/>
              </a:lnSpc>
              <a:defRPr/>
            </a:pPr>
            <a:r>
              <a:rPr lang="fi-FI" sz="900" dirty="0">
                <a:solidFill>
                  <a:schemeClr val="tx2"/>
                </a:solidFill>
                <a:latin typeface="Rockwell" panose="02060603020205020403" pitchFamily="18" charset="0"/>
                <a:sym typeface="Wingdings" panose="05000000000000000000" pitchFamily="2" charset="2"/>
              </a:rPr>
              <a:t> </a:t>
            </a:r>
            <a:r>
              <a:rPr lang="fi-FI" sz="900" dirty="0">
                <a:solidFill>
                  <a:schemeClr val="tx2"/>
                </a:solidFill>
                <a:latin typeface="Rockwell" panose="02060603020205020403" pitchFamily="18" charset="0"/>
              </a:rPr>
              <a:t>Osmankäämieristelevy</a:t>
            </a:r>
          </a:p>
          <a:p>
            <a:pPr marL="171399" indent="-171399">
              <a:lnSpc>
                <a:spcPct val="150000"/>
              </a:lnSpc>
              <a:buFont typeface="Wingdings" panose="05000000000000000000" pitchFamily="2" charset="2"/>
              <a:buChar char="à"/>
              <a:defRPr/>
            </a:pPr>
            <a:r>
              <a:rPr lang="fi-FI" sz="900" dirty="0">
                <a:solidFill>
                  <a:schemeClr val="tx2"/>
                </a:solidFill>
                <a:latin typeface="Rockwell" panose="02060603020205020403" pitchFamily="18" charset="0"/>
              </a:rPr>
              <a:t>Järviruokokasvualusta</a:t>
            </a:r>
            <a:endPar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Maanomistajille esimerkkejä keinoista ilmastonmuutoksen hillintään:</a:t>
            </a:r>
          </a:p>
          <a:p>
            <a:pPr>
              <a:lnSpc>
                <a:spcPct val="150000"/>
              </a:lnSpc>
              <a:defRPr/>
            </a:pP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5">
                  <a:extLst>
                    <a:ext uri="{A12FA001-AC4F-418D-AE19-62706E023703}">
                      <ahyp:hlinkClr xmlns:ahyp="http://schemas.microsoft.com/office/drawing/2018/hyperlinkcolor" val="tx"/>
                    </a:ext>
                  </a:extLst>
                </a:hlinkClick>
              </a:rPr>
              <a:t>https://projects.luke.fi/sompa/hyvia-esimerkkeja/</a:t>
            </a:r>
            <a:r>
              <a:rPr lang="fi-FI" sz="9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p:txBody>
      </p:sp>
      <p:sp>
        <p:nvSpPr>
          <p:cNvPr id="10" name="TextBox 9">
            <a:extLst>
              <a:ext uri="{FF2B5EF4-FFF2-40B4-BE49-F238E27FC236}">
                <a16:creationId xmlns:a16="http://schemas.microsoft.com/office/drawing/2014/main" id="{AEF808FB-D3F8-E435-7111-50EE272EE08A}"/>
              </a:ext>
            </a:extLst>
          </p:cNvPr>
          <p:cNvSpPr txBox="1"/>
          <p:nvPr/>
        </p:nvSpPr>
        <p:spPr>
          <a:xfrm>
            <a:off x="10054852" y="0"/>
            <a:ext cx="2153040"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Maatalouden toiminnanohjaus</a:t>
            </a:r>
          </a:p>
          <a:p>
            <a:pPr algn="r"/>
            <a:r>
              <a:rPr lang="fi-FI" sz="1000" dirty="0"/>
              <a:t>(lupa- ja valvonta)</a:t>
            </a:r>
          </a:p>
        </p:txBody>
      </p:sp>
      <p:grpSp>
        <p:nvGrpSpPr>
          <p:cNvPr id="15" name="Group 14">
            <a:extLst>
              <a:ext uri="{FF2B5EF4-FFF2-40B4-BE49-F238E27FC236}">
                <a16:creationId xmlns:a16="http://schemas.microsoft.com/office/drawing/2014/main" id="{135EA7B3-6F7C-9808-7745-6E317DA42124}"/>
              </a:ext>
            </a:extLst>
          </p:cNvPr>
          <p:cNvGrpSpPr/>
          <p:nvPr/>
        </p:nvGrpSpPr>
        <p:grpSpPr>
          <a:xfrm>
            <a:off x="10846940" y="5314503"/>
            <a:ext cx="1119239" cy="1452862"/>
            <a:chOff x="10480271" y="5351539"/>
            <a:chExt cx="1119239" cy="1354698"/>
          </a:xfrm>
        </p:grpSpPr>
        <p:grpSp>
          <p:nvGrpSpPr>
            <p:cNvPr id="16" name="Group 15">
              <a:extLst>
                <a:ext uri="{FF2B5EF4-FFF2-40B4-BE49-F238E27FC236}">
                  <a16:creationId xmlns:a16="http://schemas.microsoft.com/office/drawing/2014/main" id="{99C068B4-7903-5FC5-064F-5F2B03AEABCB}"/>
                </a:ext>
              </a:extLst>
            </p:cNvPr>
            <p:cNvGrpSpPr/>
            <p:nvPr/>
          </p:nvGrpSpPr>
          <p:grpSpPr>
            <a:xfrm>
              <a:off x="11278988" y="5351539"/>
              <a:ext cx="320522" cy="414442"/>
              <a:chOff x="8457418" y="107577"/>
              <a:chExt cx="320522" cy="414442"/>
            </a:xfrm>
          </p:grpSpPr>
          <p:sp>
            <p:nvSpPr>
              <p:cNvPr id="20" name="Rectangle: Rounded Corners 19">
                <a:extLst>
                  <a:ext uri="{FF2B5EF4-FFF2-40B4-BE49-F238E27FC236}">
                    <a16:creationId xmlns:a16="http://schemas.microsoft.com/office/drawing/2014/main" id="{B4F44D96-C60D-D4EF-5E51-ECBF17F1897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6" action="ppaction://hlinksldjump"/>
                <a:extLst>
                  <a:ext uri="{FF2B5EF4-FFF2-40B4-BE49-F238E27FC236}">
                    <a16:creationId xmlns:a16="http://schemas.microsoft.com/office/drawing/2014/main" id="{F07B528A-38A6-CC8A-894D-9A1B72675CB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grpSp>
          <p:nvGrpSpPr>
            <p:cNvPr id="17" name="Group 16">
              <a:extLst>
                <a:ext uri="{FF2B5EF4-FFF2-40B4-BE49-F238E27FC236}">
                  <a16:creationId xmlns:a16="http://schemas.microsoft.com/office/drawing/2014/main" id="{51F3D549-D66A-AF3C-8AF8-5D537D707BE5}"/>
                </a:ext>
              </a:extLst>
            </p:cNvPr>
            <p:cNvGrpSpPr/>
            <p:nvPr/>
          </p:nvGrpSpPr>
          <p:grpSpPr>
            <a:xfrm>
              <a:off x="10480271" y="5789051"/>
              <a:ext cx="1108146" cy="917186"/>
              <a:chOff x="10913651" y="801792"/>
              <a:chExt cx="1108146" cy="917186"/>
            </a:xfrm>
          </p:grpSpPr>
          <p:sp>
            <p:nvSpPr>
              <p:cNvPr id="18" name="Rectangle: Rounded Corners 17">
                <a:extLst>
                  <a:ext uri="{FF2B5EF4-FFF2-40B4-BE49-F238E27FC236}">
                    <a16:creationId xmlns:a16="http://schemas.microsoft.com/office/drawing/2014/main" id="{A5D2B1B5-704A-E2F1-1EE7-EE9BE02A9CDF}"/>
                  </a:ext>
                </a:extLst>
              </p:cNvPr>
              <p:cNvSpPr/>
              <p:nvPr/>
            </p:nvSpPr>
            <p:spPr>
              <a:xfrm>
                <a:off x="10913651" y="1265918"/>
                <a:ext cx="1108146" cy="453060"/>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Maatalouden toiminnanohjaus</a:t>
                </a:r>
              </a:p>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9" name="Graphic 18" descr="Back with solid fill">
                <a:extLst>
                  <a:ext uri="{FF2B5EF4-FFF2-40B4-BE49-F238E27FC236}">
                    <a16:creationId xmlns:a16="http://schemas.microsoft.com/office/drawing/2014/main" id="{839FAEBD-F0EE-AA40-D779-E05F24A14AFD}"/>
                  </a:ext>
                </a:extLst>
              </p:cNvPr>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47942225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33645856-6973-FF1F-9F4B-408EC728195D}"/>
              </a:ext>
            </a:extLst>
          </p:cNvPr>
          <p:cNvSpPr txBox="1"/>
          <p:nvPr/>
        </p:nvSpPr>
        <p:spPr>
          <a:xfrm>
            <a:off x="549796" y="116632"/>
            <a:ext cx="5112568" cy="49847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OPAL-Life-hanke: </a:t>
            </a:r>
            <a:r>
              <a:rPr lang="fi-FI" sz="20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PeltoOptimi</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-työkalu</a:t>
            </a:r>
          </a:p>
        </p:txBody>
      </p:sp>
      <p:sp>
        <p:nvSpPr>
          <p:cNvPr id="13" name="TextBox 12">
            <a:extLst>
              <a:ext uri="{FF2B5EF4-FFF2-40B4-BE49-F238E27FC236}">
                <a16:creationId xmlns:a16="http://schemas.microsoft.com/office/drawing/2014/main" id="{EE14AF87-0816-E526-7AF5-BFA05B65C4FD}"/>
              </a:ext>
            </a:extLst>
          </p:cNvPr>
          <p:cNvSpPr txBox="1"/>
          <p:nvPr/>
        </p:nvSpPr>
        <p:spPr>
          <a:xfrm>
            <a:off x="341329" y="1488769"/>
            <a:ext cx="4897230" cy="4028479"/>
          </a:xfrm>
          <a:prstGeom prst="roundRect">
            <a:avLst/>
          </a:prstGeom>
          <a:solidFill>
            <a:schemeClr val="bg1"/>
          </a:solidFill>
          <a:ln w="12700">
            <a:solidFill>
              <a:schemeClr val="tx2"/>
            </a:solidFill>
          </a:ln>
        </p:spPr>
        <p:txBody>
          <a:bodyPr wrap="square">
            <a:spAutoFit/>
          </a:bodyPr>
          <a:lstStyle/>
          <a:p>
            <a:pPr>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Peltolohkojen pisteytys:</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1. Perusominaisuudet: koko, muoto, kaltevuus ja etäisyys tilakeskuksesta</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 Toinen pisteytysluokka: tuotantokyky ja etäisyys vesistöstä</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 Kolmas pisteytysluokka: maalaji ja logistinen etu</a:t>
            </a:r>
          </a:p>
          <a:p>
            <a:pPr>
              <a:lnSpc>
                <a:spcPct val="150000"/>
              </a:lnSpc>
              <a:defRPr/>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Laatuluokittelu (pisteytyksen mukaisesti peltolohkokohtaisesti):</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OPAL1. Kestävään tehostamiseen</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OPAL2.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Laajaperäistämiseen</a:t>
            </a: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 Metsitykseen</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Maankäyttömuutoksia, viljelykiertojen monipuolistaminen, aluskasvillisuudet.</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Maankäyttösektorin khk-päästöt ja hiilinielut.</a:t>
            </a:r>
          </a:p>
        </p:txBody>
      </p:sp>
      <p:sp>
        <p:nvSpPr>
          <p:cNvPr id="10" name="TextBox 9">
            <a:extLst>
              <a:ext uri="{FF2B5EF4-FFF2-40B4-BE49-F238E27FC236}">
                <a16:creationId xmlns:a16="http://schemas.microsoft.com/office/drawing/2014/main" id="{AEF808FB-D3F8-E435-7111-50EE272EE08A}"/>
              </a:ext>
            </a:extLst>
          </p:cNvPr>
          <p:cNvSpPr txBox="1"/>
          <p:nvPr/>
        </p:nvSpPr>
        <p:spPr>
          <a:xfrm>
            <a:off x="10054852" y="0"/>
            <a:ext cx="2153040"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Maatalouden toiminnanohjaus</a:t>
            </a:r>
          </a:p>
          <a:p>
            <a:pPr algn="r"/>
            <a:r>
              <a:rPr lang="fi-FI" sz="1000" dirty="0"/>
              <a:t>(lupa- ja valvonta)</a:t>
            </a:r>
          </a:p>
        </p:txBody>
      </p:sp>
      <p:sp>
        <p:nvSpPr>
          <p:cNvPr id="17" name="TextBox 16">
            <a:extLst>
              <a:ext uri="{FF2B5EF4-FFF2-40B4-BE49-F238E27FC236}">
                <a16:creationId xmlns:a16="http://schemas.microsoft.com/office/drawing/2014/main" id="{3BC388E1-2430-6EFD-4274-C40AF90ECD93}"/>
              </a:ext>
            </a:extLst>
          </p:cNvPr>
          <p:cNvSpPr txBox="1"/>
          <p:nvPr/>
        </p:nvSpPr>
        <p:spPr>
          <a:xfrm>
            <a:off x="5590356" y="1962139"/>
            <a:ext cx="5976663" cy="4002940"/>
          </a:xfrm>
          <a:prstGeom prst="roundRect">
            <a:avLst/>
          </a:prstGeom>
          <a:solidFill>
            <a:schemeClr val="bg1"/>
          </a:solidFill>
          <a:ln w="12700">
            <a:solidFill>
              <a:schemeClr val="tx2"/>
            </a:solidFill>
          </a:ln>
        </p:spPr>
        <p:txBody>
          <a:bodyPr wrap="square">
            <a:spAutoFit/>
          </a:bodyPr>
          <a:lstStyle/>
          <a:p>
            <a:pPr>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Hanketutkimuksissa luokituksen tulos (simuloitu ajanjakso v. 2018-2035):</a:t>
            </a:r>
            <a:b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Määrällisesti lähellä toteutuneita metsityksiä.</a:t>
            </a:r>
            <a:b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Linjassa tulevan CAP-strategian kanssa.</a:t>
            </a:r>
            <a:b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Linjassa biodiversiteettistrategian kanssa.</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Suomen hiilineutraaliustavoite vaatii 3 Mt nielujen lisäyksen .</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Pellonkäytön optimoinnin mahdollisuus 0,5 Mt (hyvä alku tavoitteelle).</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Maataloudenpäästöt vähenevät lannoituksen vähentymisen kautta.</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Vahvempi kohdistus turvemaille lisää vähennyspotentiaalia hehtaarikohtaisesti:</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Aktiiviviljely (turvemaa)  Laajaperäinen (turvemaa) = -12 t/ha (LULUCF)</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Aktiiviviljely (turvemaa)  Metsitykseen (turvemaa) = -6 t/ha (LULUCF)</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Laajaperäinen (turvemaa)  Metsitykseen (turvemaa) = -6 t/ha (LULUCF)</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Maankäyttömuutosten biodiversiteettivaikutukset (arvioitu yhdessä luokassa läpi Suomen).</a:t>
            </a:r>
          </a:p>
        </p:txBody>
      </p:sp>
      <p:sp>
        <p:nvSpPr>
          <p:cNvPr id="21" name="TextBox 20">
            <a:extLst>
              <a:ext uri="{FF2B5EF4-FFF2-40B4-BE49-F238E27FC236}">
                <a16:creationId xmlns:a16="http://schemas.microsoft.com/office/drawing/2014/main" id="{08F449F4-122F-EBF5-4618-F8D280B9D3E3}"/>
              </a:ext>
            </a:extLst>
          </p:cNvPr>
          <p:cNvSpPr txBox="1"/>
          <p:nvPr/>
        </p:nvSpPr>
        <p:spPr>
          <a:xfrm>
            <a:off x="10395149" y="541090"/>
            <a:ext cx="1476164" cy="442674"/>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Linkki (hanke):</a:t>
            </a:r>
          </a:p>
          <a:p>
            <a:r>
              <a:rPr lang="fi-FI" sz="800" dirty="0">
                <a:solidFill>
                  <a:schemeClr val="tx2"/>
                </a:solidFill>
                <a:latin typeface="Rockwell" panose="02060603020205020403" pitchFamily="18" charset="0"/>
                <a:hlinkClick r:id="rId2"/>
              </a:rPr>
              <a:t>https://www.opal.fi/</a:t>
            </a:r>
            <a:r>
              <a:rPr lang="fi-FI" sz="800" dirty="0">
                <a:solidFill>
                  <a:schemeClr val="tx2"/>
                </a:solidFill>
                <a:latin typeface="Rockwell" panose="02060603020205020403" pitchFamily="18" charset="0"/>
              </a:rPr>
              <a:t> </a:t>
            </a:r>
            <a:endParaRPr lang="en-FI" sz="800" dirty="0"/>
          </a:p>
        </p:txBody>
      </p:sp>
      <p:sp>
        <p:nvSpPr>
          <p:cNvPr id="22" name="TextBox 21">
            <a:extLst>
              <a:ext uri="{FF2B5EF4-FFF2-40B4-BE49-F238E27FC236}">
                <a16:creationId xmlns:a16="http://schemas.microsoft.com/office/drawing/2014/main" id="{EFEA2C2B-7DDA-A1ED-4BEF-8A3D5AEABB64}"/>
              </a:ext>
            </a:extLst>
          </p:cNvPr>
          <p:cNvSpPr txBox="1"/>
          <p:nvPr/>
        </p:nvSpPr>
        <p:spPr>
          <a:xfrm>
            <a:off x="9334772" y="1124744"/>
            <a:ext cx="2610290" cy="578882"/>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Linkki (</a:t>
            </a:r>
            <a:r>
              <a:rPr lang="fi-FI" sz="1200" b="1" dirty="0" err="1">
                <a:solidFill>
                  <a:schemeClr val="tx2"/>
                </a:solidFill>
                <a:latin typeface="Rockwell" panose="02060603020205020403" pitchFamily="18" charset="0"/>
              </a:rPr>
              <a:t>PeltoOptimi</a:t>
            </a:r>
            <a:r>
              <a:rPr lang="fi-FI" sz="1200" b="1" dirty="0">
                <a:solidFill>
                  <a:schemeClr val="tx2"/>
                </a:solidFill>
                <a:latin typeface="Rockwell" panose="02060603020205020403" pitchFamily="18" charset="0"/>
              </a:rPr>
              <a:t>-työkalu):</a:t>
            </a:r>
          </a:p>
          <a:p>
            <a:r>
              <a:rPr lang="fi-FI" sz="800" dirty="0">
                <a:solidFill>
                  <a:schemeClr val="tx2"/>
                </a:solidFill>
                <a:latin typeface="Rockwell" panose="02060603020205020403" pitchFamily="18" charset="0"/>
                <a:hlinkClick r:id="rId3"/>
              </a:rPr>
              <a:t>https://portal.mtt.fi/portal/page/portal/taloustohtori/PeltoOptimi/omat_valinnat/</a:t>
            </a:r>
            <a:r>
              <a:rPr lang="en-US" sz="800" dirty="0">
                <a:solidFill>
                  <a:schemeClr val="tx2"/>
                </a:solidFill>
                <a:latin typeface="Rockwell" panose="02060603020205020403" pitchFamily="18" charset="0"/>
              </a:rPr>
              <a:t> </a:t>
            </a:r>
            <a:endParaRPr lang="fi-FI" sz="800" dirty="0">
              <a:solidFill>
                <a:schemeClr val="tx2"/>
              </a:solidFill>
              <a:latin typeface="Rockwell" panose="02060603020205020403" pitchFamily="18" charset="0"/>
            </a:endParaRPr>
          </a:p>
        </p:txBody>
      </p:sp>
      <p:grpSp>
        <p:nvGrpSpPr>
          <p:cNvPr id="8" name="Group 7">
            <a:extLst>
              <a:ext uri="{FF2B5EF4-FFF2-40B4-BE49-F238E27FC236}">
                <a16:creationId xmlns:a16="http://schemas.microsoft.com/office/drawing/2014/main" id="{B14F6A32-A73C-0AEE-0B74-E9AF18C8AE55}"/>
              </a:ext>
            </a:extLst>
          </p:cNvPr>
          <p:cNvGrpSpPr/>
          <p:nvPr/>
        </p:nvGrpSpPr>
        <p:grpSpPr>
          <a:xfrm>
            <a:off x="10918948" y="5301208"/>
            <a:ext cx="1119239" cy="1452862"/>
            <a:chOff x="10480271" y="5351539"/>
            <a:chExt cx="1119239" cy="1354698"/>
          </a:xfrm>
        </p:grpSpPr>
        <p:grpSp>
          <p:nvGrpSpPr>
            <p:cNvPr id="9" name="Group 8">
              <a:extLst>
                <a:ext uri="{FF2B5EF4-FFF2-40B4-BE49-F238E27FC236}">
                  <a16:creationId xmlns:a16="http://schemas.microsoft.com/office/drawing/2014/main" id="{A2201777-7FB9-1BC1-1736-B0EB62EB352A}"/>
                </a:ext>
              </a:extLst>
            </p:cNvPr>
            <p:cNvGrpSpPr/>
            <p:nvPr/>
          </p:nvGrpSpPr>
          <p:grpSpPr>
            <a:xfrm>
              <a:off x="11278988" y="5351539"/>
              <a:ext cx="320522" cy="414442"/>
              <a:chOff x="8457418" y="107577"/>
              <a:chExt cx="320522" cy="414442"/>
            </a:xfrm>
          </p:grpSpPr>
          <p:sp>
            <p:nvSpPr>
              <p:cNvPr id="16" name="Rectangle: Rounded Corners 15">
                <a:extLst>
                  <a:ext uri="{FF2B5EF4-FFF2-40B4-BE49-F238E27FC236}">
                    <a16:creationId xmlns:a16="http://schemas.microsoft.com/office/drawing/2014/main" id="{14720E66-CEC3-6FBE-3AF9-0A3AA7396CD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4" action="ppaction://hlinksldjump"/>
                <a:extLst>
                  <a:ext uri="{FF2B5EF4-FFF2-40B4-BE49-F238E27FC236}">
                    <a16:creationId xmlns:a16="http://schemas.microsoft.com/office/drawing/2014/main" id="{406F1BF1-B3B7-9ABF-F2D8-B16A2DB5A7E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63521" y="152400"/>
                <a:ext cx="314419" cy="313241"/>
              </a:xfrm>
              <a:prstGeom prst="rect">
                <a:avLst/>
              </a:prstGeom>
            </p:spPr>
          </p:pic>
        </p:grpSp>
        <p:grpSp>
          <p:nvGrpSpPr>
            <p:cNvPr id="11" name="Group 10">
              <a:extLst>
                <a:ext uri="{FF2B5EF4-FFF2-40B4-BE49-F238E27FC236}">
                  <a16:creationId xmlns:a16="http://schemas.microsoft.com/office/drawing/2014/main" id="{CDDDAA2D-5678-0B59-302C-1EEFE7BAF03A}"/>
                </a:ext>
              </a:extLst>
            </p:cNvPr>
            <p:cNvGrpSpPr/>
            <p:nvPr/>
          </p:nvGrpSpPr>
          <p:grpSpPr>
            <a:xfrm>
              <a:off x="10480271" y="5789051"/>
              <a:ext cx="1108146" cy="917186"/>
              <a:chOff x="10913651" y="801792"/>
              <a:chExt cx="1108146" cy="917186"/>
            </a:xfrm>
          </p:grpSpPr>
          <p:sp>
            <p:nvSpPr>
              <p:cNvPr id="12" name="Rectangle: Rounded Corners 11">
                <a:extLst>
                  <a:ext uri="{FF2B5EF4-FFF2-40B4-BE49-F238E27FC236}">
                    <a16:creationId xmlns:a16="http://schemas.microsoft.com/office/drawing/2014/main" id="{1AE94B8F-F346-7F7D-472D-7A4107721A13}"/>
                  </a:ext>
                </a:extLst>
              </p:cNvPr>
              <p:cNvSpPr/>
              <p:nvPr/>
            </p:nvSpPr>
            <p:spPr>
              <a:xfrm>
                <a:off x="10913651" y="1265918"/>
                <a:ext cx="1108146" cy="453060"/>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Maatalouden toiminnanohjaus</a:t>
                </a:r>
              </a:p>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5" name="Graphic 14" descr="Back with solid fill">
                <a:extLst>
                  <a:ext uri="{FF2B5EF4-FFF2-40B4-BE49-F238E27FC236}">
                    <a16:creationId xmlns:a16="http://schemas.microsoft.com/office/drawing/2014/main" id="{7AECE3FB-9B2B-EFCB-21E4-C60A7A481596}"/>
                  </a:ext>
                </a:extLst>
              </p:cNvPr>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12091373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33645856-6973-FF1F-9F4B-408EC728195D}"/>
              </a:ext>
            </a:extLst>
          </p:cNvPr>
          <p:cNvSpPr txBox="1"/>
          <p:nvPr/>
        </p:nvSpPr>
        <p:spPr>
          <a:xfrm>
            <a:off x="549796" y="116632"/>
            <a:ext cx="6984776" cy="49847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OPAL-Life-hanke: </a:t>
            </a:r>
            <a:r>
              <a:rPr lang="fi-FI" sz="20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Dronet</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ja satelliitit maataloudessa</a:t>
            </a:r>
          </a:p>
        </p:txBody>
      </p:sp>
      <p:sp>
        <p:nvSpPr>
          <p:cNvPr id="13" name="TextBox 12">
            <a:extLst>
              <a:ext uri="{FF2B5EF4-FFF2-40B4-BE49-F238E27FC236}">
                <a16:creationId xmlns:a16="http://schemas.microsoft.com/office/drawing/2014/main" id="{EE14AF87-0816-E526-7AF5-BFA05B65C4FD}"/>
              </a:ext>
            </a:extLst>
          </p:cNvPr>
          <p:cNvSpPr txBox="1"/>
          <p:nvPr/>
        </p:nvSpPr>
        <p:spPr>
          <a:xfrm>
            <a:off x="427797" y="908720"/>
            <a:ext cx="5676476" cy="5728724"/>
          </a:xfrm>
          <a:prstGeom prst="roundRect">
            <a:avLst/>
          </a:prstGeom>
          <a:solidFill>
            <a:schemeClr val="bg1"/>
          </a:solidFill>
          <a:ln w="12700">
            <a:solidFill>
              <a:schemeClr val="tx2"/>
            </a:solidFill>
          </a:ln>
        </p:spPr>
        <p:txBody>
          <a:bodyPr wrap="square">
            <a:spAutoFit/>
          </a:bodyPr>
          <a:lstStyle/>
          <a:p>
            <a:pPr>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Tilannekuva viljelijälle:</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Rikkakasvipesäkkeet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Talvituhot (esim. jääpolte)</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Lakoontuminen</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Paalien laskenta</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Eläinten laskenta</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Salaojat ja niiden toimivuus</a:t>
            </a:r>
          </a:p>
          <a:p>
            <a:pPr>
              <a:lnSpc>
                <a:spcPct val="150000"/>
              </a:lnSpc>
              <a:defRPr/>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Kaukokartoitus:</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Koordinaattisidonnaiset aineistot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Spektrikameroiden ominaisuustiedot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3D-tieto (fotogrammetria ja laserleikkaus)</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Maataloudessa tietoa viljelykasveista ja maaperästä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-/satelliitti-sensorit)</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Satelliittiaineistot: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Laajat aikasarjat mahdollisia</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Saatavuus: Euroopan avaruusjärjestön (ESA)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Copernicus</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-järjestelmän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Sentinel</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-aineistot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Isoilla datamäärillä (useiden vuosien) = merkittäviä tuloksia</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Satelliittipohjaisten NDVI-arvojen ja lajitietojen yhdistäminen usean vuoden ajalta</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Kattavasti esikasviarvoja suurelle joukolle kasveja</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Monipuoliset viljelykierrot tuottavat paremmin kuin monokulttuuri</a:t>
            </a:r>
          </a:p>
        </p:txBody>
      </p:sp>
      <p:sp>
        <p:nvSpPr>
          <p:cNvPr id="10" name="TextBox 9">
            <a:extLst>
              <a:ext uri="{FF2B5EF4-FFF2-40B4-BE49-F238E27FC236}">
                <a16:creationId xmlns:a16="http://schemas.microsoft.com/office/drawing/2014/main" id="{AEF808FB-D3F8-E435-7111-50EE272EE08A}"/>
              </a:ext>
            </a:extLst>
          </p:cNvPr>
          <p:cNvSpPr txBox="1"/>
          <p:nvPr/>
        </p:nvSpPr>
        <p:spPr>
          <a:xfrm>
            <a:off x="10054852" y="0"/>
            <a:ext cx="2153040"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Maatalouden toiminnanohjaus</a:t>
            </a:r>
          </a:p>
          <a:p>
            <a:pPr algn="r"/>
            <a:r>
              <a:rPr lang="fi-FI" sz="1000" dirty="0"/>
              <a:t>(lupa- ja valvonta)</a:t>
            </a:r>
          </a:p>
        </p:txBody>
      </p:sp>
      <p:sp>
        <p:nvSpPr>
          <p:cNvPr id="17" name="TextBox 16">
            <a:extLst>
              <a:ext uri="{FF2B5EF4-FFF2-40B4-BE49-F238E27FC236}">
                <a16:creationId xmlns:a16="http://schemas.microsoft.com/office/drawing/2014/main" id="{3BC388E1-2430-6EFD-4274-C40AF90ECD93}"/>
              </a:ext>
            </a:extLst>
          </p:cNvPr>
          <p:cNvSpPr txBox="1"/>
          <p:nvPr/>
        </p:nvSpPr>
        <p:spPr>
          <a:xfrm>
            <a:off x="6238429" y="1844606"/>
            <a:ext cx="5112548" cy="4552026"/>
          </a:xfrm>
          <a:prstGeom prst="roundRect">
            <a:avLst/>
          </a:prstGeom>
          <a:solidFill>
            <a:schemeClr val="bg1"/>
          </a:solidFill>
          <a:ln w="12700">
            <a:solidFill>
              <a:schemeClr val="tx2"/>
            </a:solidFill>
          </a:ln>
        </p:spPr>
        <p:txBody>
          <a:bodyPr wrap="square">
            <a:spAutoFit/>
          </a:bodyPr>
          <a:lstStyle/>
          <a:p>
            <a:pPr>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Nurmen määrän ja laadun kartoitukset (</a:t>
            </a:r>
            <a:r>
              <a:rPr lang="fi-FI" sz="11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a:t>
            </a: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Nurmen määrä (korkeus ja biomassa, DMY)</a:t>
            </a:r>
          </a:p>
          <a:p>
            <a:pPr marL="171450" indent="-171450">
              <a:lnSpc>
                <a:spcPct val="150000"/>
              </a:lnSpc>
              <a:buFont typeface="Arial" panose="020B0604020202020204" pitchFamily="34" charset="0"/>
              <a:buChar char="•"/>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Nurmen laatu (D-arvo)</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Tarkkuus vastaa 2-3 päivän kasvua 1. sadossa</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Mahdollisuus = Korjuuajankohdan optimointi</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Peltolohkojen sisäiset vaihtelut:</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Monimuuttujamallilla saatu korkeita selitysasteita (91,5 %) maaperän vaikutukselle.</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Työkoneisiin integroitavat järjestelmät:</a:t>
            </a:r>
          </a:p>
          <a:p>
            <a:pPr marL="171450" indent="-171450">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Kehittyvät koko ajan (konenäkö, tekoäly tms.)</a:t>
            </a:r>
          </a:p>
          <a:p>
            <a:pPr marL="171450" indent="-171450">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Nopeus ja helppokäyttöisyys (edellytyksiä laajaan käyttöönottoon)</a:t>
            </a:r>
          </a:p>
          <a:p>
            <a:pPr marL="171450" indent="-171450">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Tällä hetkellä erilaisille sovelluksille etsitään ratkaisuja tutkimus- ja yritysmaailmassa</a:t>
            </a:r>
          </a:p>
          <a:p>
            <a:pPr marL="171450" indent="-171450">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Satelliitit, </a:t>
            </a:r>
            <a:r>
              <a:rPr lang="fi-FI" sz="105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dronet</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traktoreihin integroitavat sensorit, robotit, tutkat yms.</a:t>
            </a:r>
          </a:p>
        </p:txBody>
      </p:sp>
      <p:sp>
        <p:nvSpPr>
          <p:cNvPr id="21" name="TextBox 20">
            <a:extLst>
              <a:ext uri="{FF2B5EF4-FFF2-40B4-BE49-F238E27FC236}">
                <a16:creationId xmlns:a16="http://schemas.microsoft.com/office/drawing/2014/main" id="{08F449F4-122F-EBF5-4618-F8D280B9D3E3}"/>
              </a:ext>
            </a:extLst>
          </p:cNvPr>
          <p:cNvSpPr txBox="1"/>
          <p:nvPr/>
        </p:nvSpPr>
        <p:spPr>
          <a:xfrm>
            <a:off x="10395149" y="541090"/>
            <a:ext cx="1476164" cy="442674"/>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Linkki (hanke):</a:t>
            </a:r>
          </a:p>
          <a:p>
            <a:r>
              <a:rPr lang="fi-FI" sz="800" dirty="0">
                <a:solidFill>
                  <a:schemeClr val="tx2"/>
                </a:solidFill>
                <a:latin typeface="Rockwell" panose="02060603020205020403" pitchFamily="18" charset="0"/>
                <a:hlinkClick r:id="rId2"/>
              </a:rPr>
              <a:t>https://www.opal.fi/</a:t>
            </a:r>
            <a:r>
              <a:rPr lang="fi-FI" sz="800" dirty="0">
                <a:solidFill>
                  <a:schemeClr val="tx2"/>
                </a:solidFill>
                <a:latin typeface="Rockwell" panose="02060603020205020403" pitchFamily="18" charset="0"/>
              </a:rPr>
              <a:t> </a:t>
            </a:r>
            <a:endParaRPr lang="en-FI" sz="800" dirty="0"/>
          </a:p>
        </p:txBody>
      </p:sp>
      <p:sp>
        <p:nvSpPr>
          <p:cNvPr id="22" name="TextBox 21">
            <a:extLst>
              <a:ext uri="{FF2B5EF4-FFF2-40B4-BE49-F238E27FC236}">
                <a16:creationId xmlns:a16="http://schemas.microsoft.com/office/drawing/2014/main" id="{EFEA2C2B-7DDA-A1ED-4BEF-8A3D5AEABB64}"/>
              </a:ext>
            </a:extLst>
          </p:cNvPr>
          <p:cNvSpPr txBox="1"/>
          <p:nvPr/>
        </p:nvSpPr>
        <p:spPr>
          <a:xfrm>
            <a:off x="9334772" y="1124744"/>
            <a:ext cx="2610290" cy="578882"/>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Linkki (</a:t>
            </a:r>
            <a:r>
              <a:rPr lang="fi-FI" sz="1200" b="1" dirty="0" err="1">
                <a:solidFill>
                  <a:schemeClr val="tx2"/>
                </a:solidFill>
                <a:latin typeface="Rockwell" panose="02060603020205020403" pitchFamily="18" charset="0"/>
              </a:rPr>
              <a:t>PeltoOptimi</a:t>
            </a:r>
            <a:r>
              <a:rPr lang="fi-FI" sz="1200" b="1" dirty="0">
                <a:solidFill>
                  <a:schemeClr val="tx2"/>
                </a:solidFill>
                <a:latin typeface="Rockwell" panose="02060603020205020403" pitchFamily="18" charset="0"/>
              </a:rPr>
              <a:t>-työkalu):</a:t>
            </a:r>
          </a:p>
          <a:p>
            <a:r>
              <a:rPr lang="fi-FI" sz="800" dirty="0">
                <a:solidFill>
                  <a:schemeClr val="tx2"/>
                </a:solidFill>
                <a:latin typeface="Rockwell" panose="02060603020205020403" pitchFamily="18" charset="0"/>
                <a:hlinkClick r:id="rId3"/>
              </a:rPr>
              <a:t>https://portal.mtt.fi/portal/page/portal/taloustohtori/PeltoOptimi/omat_valinnat/</a:t>
            </a:r>
            <a:r>
              <a:rPr lang="en-US" sz="800" dirty="0">
                <a:solidFill>
                  <a:schemeClr val="tx2"/>
                </a:solidFill>
                <a:latin typeface="Rockwell" panose="02060603020205020403" pitchFamily="18" charset="0"/>
              </a:rPr>
              <a:t> </a:t>
            </a:r>
            <a:endParaRPr lang="fi-FI" sz="800" dirty="0">
              <a:solidFill>
                <a:schemeClr val="tx2"/>
              </a:solidFill>
              <a:latin typeface="Rockwell" panose="02060603020205020403" pitchFamily="18" charset="0"/>
            </a:endParaRPr>
          </a:p>
        </p:txBody>
      </p:sp>
      <p:grpSp>
        <p:nvGrpSpPr>
          <p:cNvPr id="8" name="Group 7">
            <a:extLst>
              <a:ext uri="{FF2B5EF4-FFF2-40B4-BE49-F238E27FC236}">
                <a16:creationId xmlns:a16="http://schemas.microsoft.com/office/drawing/2014/main" id="{76EAA00F-893E-5271-85CA-7854FB901943}"/>
              </a:ext>
            </a:extLst>
          </p:cNvPr>
          <p:cNvGrpSpPr/>
          <p:nvPr/>
        </p:nvGrpSpPr>
        <p:grpSpPr>
          <a:xfrm>
            <a:off x="10916378" y="5373216"/>
            <a:ext cx="1119239" cy="1452862"/>
            <a:chOff x="10480271" y="5351539"/>
            <a:chExt cx="1119239" cy="1354698"/>
          </a:xfrm>
        </p:grpSpPr>
        <p:grpSp>
          <p:nvGrpSpPr>
            <p:cNvPr id="9" name="Group 8">
              <a:extLst>
                <a:ext uri="{FF2B5EF4-FFF2-40B4-BE49-F238E27FC236}">
                  <a16:creationId xmlns:a16="http://schemas.microsoft.com/office/drawing/2014/main" id="{AD6D8591-CC2A-9237-7A8A-BDAD900AA064}"/>
                </a:ext>
              </a:extLst>
            </p:cNvPr>
            <p:cNvGrpSpPr/>
            <p:nvPr/>
          </p:nvGrpSpPr>
          <p:grpSpPr>
            <a:xfrm>
              <a:off x="11278988" y="5351539"/>
              <a:ext cx="320522" cy="414442"/>
              <a:chOff x="8457418" y="107577"/>
              <a:chExt cx="320522" cy="414442"/>
            </a:xfrm>
          </p:grpSpPr>
          <p:sp>
            <p:nvSpPr>
              <p:cNvPr id="16" name="Rectangle: Rounded Corners 15">
                <a:extLst>
                  <a:ext uri="{FF2B5EF4-FFF2-40B4-BE49-F238E27FC236}">
                    <a16:creationId xmlns:a16="http://schemas.microsoft.com/office/drawing/2014/main" id="{6268D5C8-2594-F981-7734-43DECE15D1A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4" action="ppaction://hlinksldjump"/>
                <a:extLst>
                  <a:ext uri="{FF2B5EF4-FFF2-40B4-BE49-F238E27FC236}">
                    <a16:creationId xmlns:a16="http://schemas.microsoft.com/office/drawing/2014/main" id="{06AE6DC9-3EE2-6ABC-B573-49E73A5EA7E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63521" y="152400"/>
                <a:ext cx="314419" cy="313241"/>
              </a:xfrm>
              <a:prstGeom prst="rect">
                <a:avLst/>
              </a:prstGeom>
            </p:spPr>
          </p:pic>
        </p:grpSp>
        <p:grpSp>
          <p:nvGrpSpPr>
            <p:cNvPr id="11" name="Group 10">
              <a:extLst>
                <a:ext uri="{FF2B5EF4-FFF2-40B4-BE49-F238E27FC236}">
                  <a16:creationId xmlns:a16="http://schemas.microsoft.com/office/drawing/2014/main" id="{0E7C0559-52B3-B80C-B2B6-BBE905028E8A}"/>
                </a:ext>
              </a:extLst>
            </p:cNvPr>
            <p:cNvGrpSpPr/>
            <p:nvPr/>
          </p:nvGrpSpPr>
          <p:grpSpPr>
            <a:xfrm>
              <a:off x="10480271" y="5789051"/>
              <a:ext cx="1108146" cy="917186"/>
              <a:chOff x="10913651" y="801792"/>
              <a:chExt cx="1108146" cy="917186"/>
            </a:xfrm>
          </p:grpSpPr>
          <p:sp>
            <p:nvSpPr>
              <p:cNvPr id="12" name="Rectangle: Rounded Corners 11">
                <a:extLst>
                  <a:ext uri="{FF2B5EF4-FFF2-40B4-BE49-F238E27FC236}">
                    <a16:creationId xmlns:a16="http://schemas.microsoft.com/office/drawing/2014/main" id="{96E920D4-BC77-7A57-9E1E-71F6D1586A8D}"/>
                  </a:ext>
                </a:extLst>
              </p:cNvPr>
              <p:cNvSpPr/>
              <p:nvPr/>
            </p:nvSpPr>
            <p:spPr>
              <a:xfrm>
                <a:off x="10913651" y="1265918"/>
                <a:ext cx="1108146" cy="453060"/>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Maatalouden toiminnanohjaus</a:t>
                </a:r>
              </a:p>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(lupa- ja valvonta)</a:t>
                </a:r>
              </a:p>
            </p:txBody>
          </p:sp>
          <p:pic>
            <p:nvPicPr>
              <p:cNvPr id="15" name="Graphic 14" descr="Back with solid fill">
                <a:extLst>
                  <a:ext uri="{FF2B5EF4-FFF2-40B4-BE49-F238E27FC236}">
                    <a16:creationId xmlns:a16="http://schemas.microsoft.com/office/drawing/2014/main" id="{5CD9244D-9825-5378-9FEC-EB01D7FA4F91}"/>
                  </a:ext>
                </a:extLst>
              </p:cNvPr>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85063845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731717" y="3167390"/>
            <a:ext cx="4725390" cy="52322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Ilmastokoordinaattori</a:t>
            </a:r>
          </a:p>
        </p:txBody>
      </p:sp>
      <p:grpSp>
        <p:nvGrpSpPr>
          <p:cNvPr id="10" name="Group 9">
            <a:extLst>
              <a:ext uri="{FF2B5EF4-FFF2-40B4-BE49-F238E27FC236}">
                <a16:creationId xmlns:a16="http://schemas.microsoft.com/office/drawing/2014/main" id="{378F27C3-C7AC-3F27-2EEC-0F4F8A92B3D9}"/>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FAD04FE5-1699-C256-1878-22FC2697AAB8}"/>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32E32ED6-AB0F-8CDE-6CE6-49ECF7C6967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40621484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7D6402F1-E0D1-4A1C-B4AD-456B2EA97874}"/>
              </a:ext>
            </a:extLst>
          </p:cNvPr>
          <p:cNvSpPr txBox="1"/>
          <p:nvPr/>
        </p:nvSpPr>
        <p:spPr>
          <a:xfrm>
            <a:off x="405780" y="620688"/>
            <a:ext cx="11533489" cy="5880199"/>
          </a:xfrm>
          <a:prstGeom prst="rect">
            <a:avLst/>
          </a:prstGeom>
          <a:solidFill>
            <a:schemeClr val="bg1"/>
          </a:solidFill>
          <a:ln w="12700">
            <a:solidFill>
              <a:schemeClr val="tx2"/>
            </a:solidFill>
          </a:ln>
        </p:spPr>
        <p:txBody>
          <a:bodyPr wrap="square">
            <a:spAutoFit/>
          </a:bodyPr>
          <a:lstStyle/>
          <a:p>
            <a:pPr defTabSz="914126">
              <a:lnSpc>
                <a:spcPct val="150000"/>
              </a:lnSpc>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Tämä voi mahdollisesti olla ns. ”</a:t>
            </a:r>
            <a:r>
              <a:rPr lang="fi-FI"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toiveajattelua</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ottaen huomioon keskeisimpänä ja toistuvana haasteena ilmenevät resurssit, mutta yhtenä vaihtoehtona kuitenkin voitaisi pitää pitää erillisen ilmastokoordinaattorin tms. henkilön palkkausta, vaikka sitten määräaikaisesti. Koordinaattori keskittyisi pelkästään kaupungin ilmastoasioihin esimerkiksi projektivetoisesti, kunnes kaupungin ilmastoasiat ovat selkeästi paketoituina yhteen selkein toimenpitein kaikkia sektoreita läpi leikaten, kuinka ilmastotyö tultaisi saattamaan päätökseen aikataulussa sekä kuinka, milloin ja miten ennakointityö tulisi käynnistää lopullisten hiilinegatiivisuustavoitteiden kannalta. Näin voitaisi lisäksi varmistua huomattavasti uskottavammin siitä, ettei Heinola tule olemaan se kaupunki, jonka syystä Suomi ei saavutakaan ns. ”</a:t>
            </a:r>
            <a:r>
              <a:rPr lang="fi-FI"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maailmalla kuuluttamaansa</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tavoitetta ollakseen ensimmäinen hiilineutraali hyvinvointiyhteiskunta vahvalla taloudella vuoteen 2035 mentäessä.</a:t>
            </a:r>
          </a:p>
          <a:p>
            <a:pPr defTabSz="914126">
              <a:lnSpc>
                <a:spcPct val="150000"/>
              </a:lnSpc>
              <a:defRPr/>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defTabSz="914126">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Mahdollisuudet:</a:t>
            </a:r>
          </a:p>
          <a:p>
            <a:pPr marL="171450" indent="-171450" defTabSz="914126">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Strategiseen suunnitteluun pohjautuvan ilmastotyön kokonaisuuden muodostamiselle ja sitä kautta ripeämmin saavutettavissa oleviin ilmasto-tavoitteisiin.</a:t>
            </a:r>
          </a:p>
          <a:p>
            <a:pPr marL="171450" indent="-171450" defTabSz="914126">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Kaupungin osasektoreita läpileikkaava ilmastotyö olisi tällöin mahdollista mielestäni toteuttaa vahvassa yhteistyössä osasektoreiden edustajien kanssa, jos heidät otettaisi vaikkapa muutaman hengen porukoissa vastaan koordinaattorin toimesta. Palavereissa asioista keskusteltaisi sekä sovittaisi yhteisesti ne konkreettiset toimet, joihin myös heiltä löytyy rahkeet ja kiinnostusta, mikä voisi kasvattaa todennäköisyyttä sille, että niistä varmasti saataisi kaikki toteutukseen eikä tuhlattaisi vain kaikkien resursseja turhaan työhön, jota ei sitten kenelläkään ole aikaa kunnolla toteuttaa.</a:t>
            </a:r>
          </a:p>
          <a:p>
            <a:pPr marL="171450" indent="-171450" defTabSz="914126">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Asioihin tarkasti keskittyvän tahon tulkittiin pystyvän huomioimaan kattavammin suunnittelutyön ohessa myös muut valtakunnallisista- ja kansainvälisistä tavoitteista.</a:t>
            </a:r>
          </a:p>
          <a:p>
            <a:pPr defTabSz="914126">
              <a:lnSpc>
                <a:spcPct val="150000"/>
              </a:lnSpc>
              <a:defRPr/>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defTabSz="914126">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Riskit/haasteet:</a:t>
            </a:r>
          </a:p>
          <a:p>
            <a:pPr marL="171450" indent="-171450" defTabSz="914126">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Resurssit, mitä todennäköisimmin haastaisivat myös tässä tilanteessa eli, jos nykyiseenkään henkilöstöön ei meinaa löytyä resursseja niin kuinka tähän?</a:t>
            </a:r>
          </a:p>
          <a:p>
            <a:pPr marL="628650" lvl="1" indent="-171450" defTabSz="914126">
              <a:lnSpc>
                <a:spcPct val="150000"/>
              </a:lnSpc>
              <a:buFont typeface="Wingdings" panose="05000000000000000000" pitchFamily="2" charset="2"/>
              <a:buChar char="à"/>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Teemahaastatteluihin pohjaten resursseja ei vain ole, kuten vuonna 2021 ilmastotyötä tehtiin ns. ”</a:t>
            </a:r>
            <a:r>
              <a:rPr lang="fi-FI"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oman työn ohessa</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milloin ehdittiin.</a:t>
            </a:r>
          </a:p>
          <a:p>
            <a:pPr defTabSz="914126">
              <a:lnSpc>
                <a:spcPct val="150000"/>
              </a:lnSpc>
              <a:defRPr/>
            </a:pPr>
            <a:endPar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defTabSz="914126">
              <a:lnSpc>
                <a:spcPct val="150000"/>
              </a:lnSpc>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Ratkaisu:</a:t>
            </a:r>
          </a:p>
          <a:p>
            <a:pPr marL="171450" indent="-171450" defTabSz="914126">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Haettavat rahoitus/avustus vaihtoehdot, mikäli palkkaus saataisi perusteltua riittävän hyvin (huomioitava kuitenkin, mitä rahoitusta aiotaan hakea, jotta perusteluissa voitaisi huomioida vahvemmin sen vaatimusten painottaminen). Moniin rahoitushakemuksiin on saatavilla myös tukea, esimerkiksi Motivalta. </a:t>
            </a:r>
          </a:p>
          <a:p>
            <a:pPr marL="171450" indent="-171450" defTabSz="914126">
              <a:lnSpc>
                <a:spcPct val="150000"/>
              </a:lnSpc>
              <a:buFont typeface="Arial" panose="020B0604020202020204" pitchFamily="34" charset="0"/>
              <a:buChar char="•"/>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Uusi ilmastonegatiivinen tai vähintäänkin ilmastopositiivinen toimiala-sektorin tulonlähde, jolla loput koordinaattorin palkasta voitaisi kustantaa, jolloin siitä ei muodostuisi kokonaisuudessaan yhtään uusia kustannuksia kaupungille, jolloin sille ei myöskään pitäisi olla enää esteitä, mikäli niin päätettäisi toimia.</a:t>
            </a:r>
          </a:p>
        </p:txBody>
      </p:sp>
      <p:sp>
        <p:nvSpPr>
          <p:cNvPr id="18" name="TextBox 17">
            <a:extLst>
              <a:ext uri="{FF2B5EF4-FFF2-40B4-BE49-F238E27FC236}">
                <a16:creationId xmlns:a16="http://schemas.microsoft.com/office/drawing/2014/main" id="{A3E691AD-B284-EB94-9051-B296A5159784}"/>
              </a:ext>
            </a:extLst>
          </p:cNvPr>
          <p:cNvSpPr txBox="1"/>
          <p:nvPr/>
        </p:nvSpPr>
        <p:spPr>
          <a:xfrm>
            <a:off x="10558908" y="0"/>
            <a:ext cx="1648984"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Ilmastokoordinaattori</a:t>
            </a:r>
          </a:p>
        </p:txBody>
      </p:sp>
      <p:sp>
        <p:nvSpPr>
          <p:cNvPr id="19" name="TextBox 18">
            <a:extLst>
              <a:ext uri="{FF2B5EF4-FFF2-40B4-BE49-F238E27FC236}">
                <a16:creationId xmlns:a16="http://schemas.microsoft.com/office/drawing/2014/main" id="{C6C7A1ED-4425-8551-7CD6-CD099D051EF6}"/>
              </a:ext>
            </a:extLst>
          </p:cNvPr>
          <p:cNvSpPr txBox="1"/>
          <p:nvPr/>
        </p:nvSpPr>
        <p:spPr>
          <a:xfrm>
            <a:off x="549796" y="35645"/>
            <a:ext cx="4889730" cy="49847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Ilmastokoordinaattorin palkkaus</a:t>
            </a:r>
          </a:p>
        </p:txBody>
      </p:sp>
      <p:grpSp>
        <p:nvGrpSpPr>
          <p:cNvPr id="5" name="Group 4">
            <a:extLst>
              <a:ext uri="{FF2B5EF4-FFF2-40B4-BE49-F238E27FC236}">
                <a16:creationId xmlns:a16="http://schemas.microsoft.com/office/drawing/2014/main" id="{B93340DF-8701-E996-47F1-A242E75497F4}"/>
              </a:ext>
            </a:extLst>
          </p:cNvPr>
          <p:cNvGrpSpPr/>
          <p:nvPr/>
        </p:nvGrpSpPr>
        <p:grpSpPr>
          <a:xfrm>
            <a:off x="10065086" y="77659"/>
            <a:ext cx="320522" cy="414442"/>
            <a:chOff x="8457418" y="107577"/>
            <a:chExt cx="320522" cy="414442"/>
          </a:xfrm>
        </p:grpSpPr>
        <p:sp>
          <p:nvSpPr>
            <p:cNvPr id="6" name="Rectangle: Rounded Corners 5">
              <a:extLst>
                <a:ext uri="{FF2B5EF4-FFF2-40B4-BE49-F238E27FC236}">
                  <a16:creationId xmlns:a16="http://schemas.microsoft.com/office/drawing/2014/main" id="{7A9C47CB-FEEE-1BB1-555B-5DD8E94A6C51}"/>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 name="Graphic 6" descr="Back with solid fill">
              <a:hlinkClick r:id="rId2" action="ppaction://hlinksldjump"/>
              <a:extLst>
                <a:ext uri="{FF2B5EF4-FFF2-40B4-BE49-F238E27FC236}">
                  <a16:creationId xmlns:a16="http://schemas.microsoft.com/office/drawing/2014/main" id="{AD952981-FC91-CED0-E23A-AC7A7846053C}"/>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8" name="Group 7">
            <a:extLst>
              <a:ext uri="{FF2B5EF4-FFF2-40B4-BE49-F238E27FC236}">
                <a16:creationId xmlns:a16="http://schemas.microsoft.com/office/drawing/2014/main" id="{3C06E782-20DA-104E-A072-8D6EB2B15C04}"/>
              </a:ext>
            </a:extLst>
          </p:cNvPr>
          <p:cNvGrpSpPr/>
          <p:nvPr/>
        </p:nvGrpSpPr>
        <p:grpSpPr>
          <a:xfrm>
            <a:off x="8035648" y="171152"/>
            <a:ext cx="2022359" cy="377666"/>
            <a:chOff x="10654475" y="1312348"/>
            <a:chExt cx="2022359" cy="377666"/>
          </a:xfrm>
        </p:grpSpPr>
        <p:sp>
          <p:nvSpPr>
            <p:cNvPr id="9" name="Rectangle: Rounded Corners 8">
              <a:extLst>
                <a:ext uri="{FF2B5EF4-FFF2-40B4-BE49-F238E27FC236}">
                  <a16:creationId xmlns:a16="http://schemas.microsoft.com/office/drawing/2014/main" id="{0A9D6E99-C8B0-8EFE-925F-CAC6C1F1ADFF}"/>
                </a:ext>
              </a:extLst>
            </p:cNvPr>
            <p:cNvSpPr/>
            <p:nvPr/>
          </p:nvSpPr>
          <p:spPr>
            <a:xfrm>
              <a:off x="10654475" y="1322857"/>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10" name="Graphic 9" descr="Back with solid fill">
              <a:extLst>
                <a:ext uri="{FF2B5EF4-FFF2-40B4-BE49-F238E27FC236}">
                  <a16:creationId xmlns:a16="http://schemas.microsoft.com/office/drawing/2014/main" id="{C2DEA40C-83A1-F024-6B0D-FE7F8E61D8CB}"/>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551898">
              <a:off x="12069462" y="1312348"/>
              <a:ext cx="607372"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21288874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2914842" y="713488"/>
            <a:ext cx="6359139" cy="1815882"/>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2800" dirty="0"/>
              <a:t>Yhteistyö: Yritykset tai uudet yrittäjät/-innovaattorit tai tutkimuslaitokset tai korkeakoulut tai ELY-keskus tai seurakunta</a:t>
            </a:r>
          </a:p>
        </p:txBody>
      </p:sp>
      <p:grpSp>
        <p:nvGrpSpPr>
          <p:cNvPr id="4" name="Group 3">
            <a:extLst>
              <a:ext uri="{FF2B5EF4-FFF2-40B4-BE49-F238E27FC236}">
                <a16:creationId xmlns:a16="http://schemas.microsoft.com/office/drawing/2014/main" id="{44CDB225-A2DD-1D70-0820-72C318825F15}"/>
              </a:ext>
            </a:extLst>
          </p:cNvPr>
          <p:cNvGrpSpPr/>
          <p:nvPr/>
        </p:nvGrpSpPr>
        <p:grpSpPr>
          <a:xfrm>
            <a:off x="11686930" y="241237"/>
            <a:ext cx="320522" cy="414442"/>
            <a:chOff x="8457418" y="107577"/>
            <a:chExt cx="320522" cy="414442"/>
          </a:xfrm>
        </p:grpSpPr>
        <p:sp>
          <p:nvSpPr>
            <p:cNvPr id="5" name="Rectangle: Rounded Corners 4">
              <a:extLst>
                <a:ext uri="{FF2B5EF4-FFF2-40B4-BE49-F238E27FC236}">
                  <a16:creationId xmlns:a16="http://schemas.microsoft.com/office/drawing/2014/main" id="{0DD0069A-69CC-2BBD-D6C7-A645D523313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2" action="ppaction://hlinksldjump"/>
              <a:extLst>
                <a:ext uri="{FF2B5EF4-FFF2-40B4-BE49-F238E27FC236}">
                  <a16:creationId xmlns:a16="http://schemas.microsoft.com/office/drawing/2014/main" id="{E9C8BF12-0D6B-DDA7-D4DD-7BB04DD496D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7" name="Group 6">
            <a:extLst>
              <a:ext uri="{FF2B5EF4-FFF2-40B4-BE49-F238E27FC236}">
                <a16:creationId xmlns:a16="http://schemas.microsoft.com/office/drawing/2014/main" id="{C74101B9-E89D-A75A-41AF-FAE5947EFDC2}"/>
              </a:ext>
            </a:extLst>
          </p:cNvPr>
          <p:cNvGrpSpPr/>
          <p:nvPr/>
        </p:nvGrpSpPr>
        <p:grpSpPr>
          <a:xfrm>
            <a:off x="10630916" y="700502"/>
            <a:ext cx="1440161" cy="834125"/>
            <a:chOff x="10585447" y="801792"/>
            <a:chExt cx="1440161" cy="834125"/>
          </a:xfrm>
        </p:grpSpPr>
        <p:sp>
          <p:nvSpPr>
            <p:cNvPr id="8" name="Rectangle: Rounded Corners 7">
              <a:extLst>
                <a:ext uri="{FF2B5EF4-FFF2-40B4-BE49-F238E27FC236}">
                  <a16:creationId xmlns:a16="http://schemas.microsoft.com/office/drawing/2014/main" id="{D14897A9-8704-0488-577C-2CD7FCBC654E}"/>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9" name="Graphic 8" descr="Back with solid fill">
              <a:extLst>
                <a:ext uri="{FF2B5EF4-FFF2-40B4-BE49-F238E27FC236}">
                  <a16:creationId xmlns:a16="http://schemas.microsoft.com/office/drawing/2014/main" id="{8DF73F82-EA31-BAF4-07EC-5343C45BCDAB}"/>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
        <p:nvSpPr>
          <p:cNvPr id="20" name="TextBox 19">
            <a:hlinkClick r:id="rId7" action="ppaction://hlinksldjump"/>
            <a:extLst>
              <a:ext uri="{FF2B5EF4-FFF2-40B4-BE49-F238E27FC236}">
                <a16:creationId xmlns:a16="http://schemas.microsoft.com/office/drawing/2014/main" id="{7D32C8BB-5679-4938-EAD7-A546B877F10D}"/>
              </a:ext>
            </a:extLst>
          </p:cNvPr>
          <p:cNvSpPr txBox="1"/>
          <p:nvPr/>
        </p:nvSpPr>
        <p:spPr>
          <a:xfrm>
            <a:off x="2167090" y="4328631"/>
            <a:ext cx="2592288" cy="577751"/>
          </a:xfrm>
          <a:prstGeom prst="hexagon">
            <a:avLst/>
          </a:prstGeom>
          <a:solidFill>
            <a:schemeClr val="accent6">
              <a:lumMod val="40000"/>
              <a:lumOff val="60000"/>
            </a:schemeClr>
          </a:solidFill>
          <a:ln w="12700">
            <a:solidFill>
              <a:schemeClr val="accent6">
                <a:lumMod val="50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Yhteistyö: Heinolan seurakunta</a:t>
            </a:r>
          </a:p>
        </p:txBody>
      </p:sp>
      <p:sp>
        <p:nvSpPr>
          <p:cNvPr id="30" name="TextBox 29">
            <a:hlinkClick r:id="rId8" action="ppaction://hlinksldjump"/>
            <a:extLst>
              <a:ext uri="{FF2B5EF4-FFF2-40B4-BE49-F238E27FC236}">
                <a16:creationId xmlns:a16="http://schemas.microsoft.com/office/drawing/2014/main" id="{441A992C-EAE0-4D10-8D33-EFE235958DEB}"/>
              </a:ext>
            </a:extLst>
          </p:cNvPr>
          <p:cNvSpPr txBox="1"/>
          <p:nvPr/>
        </p:nvSpPr>
        <p:spPr>
          <a:xfrm>
            <a:off x="4995751" y="4520734"/>
            <a:ext cx="2592288" cy="338614"/>
          </a:xfrm>
          <a:prstGeom prst="hexagon">
            <a:avLst/>
          </a:prstGeom>
          <a:solidFill>
            <a:schemeClr val="accent6">
              <a:lumMod val="40000"/>
              <a:lumOff val="60000"/>
            </a:schemeClr>
          </a:solidFill>
          <a:ln w="12700">
            <a:solidFill>
              <a:schemeClr val="accent6">
                <a:lumMod val="50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ELY-keskus yhteistyö</a:t>
            </a:r>
          </a:p>
        </p:txBody>
      </p:sp>
      <p:sp>
        <p:nvSpPr>
          <p:cNvPr id="31" name="TextBox 30">
            <a:hlinkClick r:id="rId9" action="ppaction://hlinksldjump"/>
            <a:extLst>
              <a:ext uri="{FF2B5EF4-FFF2-40B4-BE49-F238E27FC236}">
                <a16:creationId xmlns:a16="http://schemas.microsoft.com/office/drawing/2014/main" id="{2B86084D-BFE4-14A1-472F-2DE692F18F43}"/>
              </a:ext>
            </a:extLst>
          </p:cNvPr>
          <p:cNvSpPr txBox="1"/>
          <p:nvPr/>
        </p:nvSpPr>
        <p:spPr>
          <a:xfrm>
            <a:off x="4743723" y="3175506"/>
            <a:ext cx="3096344" cy="573286"/>
          </a:xfrm>
          <a:prstGeom prst="hexagon">
            <a:avLst/>
          </a:prstGeom>
          <a:solidFill>
            <a:schemeClr val="accent6">
              <a:lumMod val="40000"/>
              <a:lumOff val="60000"/>
            </a:schemeClr>
          </a:solidFill>
          <a:ln w="12700">
            <a:solidFill>
              <a:schemeClr val="accent6">
                <a:lumMod val="50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Yhteistyö selvitys ja –ehdotus HTM yhtiöiden kanssa</a:t>
            </a:r>
          </a:p>
        </p:txBody>
      </p:sp>
      <p:sp>
        <p:nvSpPr>
          <p:cNvPr id="34" name="TextBox 33">
            <a:hlinkClick r:id="rId10" action="ppaction://hlinksldjump"/>
            <a:extLst>
              <a:ext uri="{FF2B5EF4-FFF2-40B4-BE49-F238E27FC236}">
                <a16:creationId xmlns:a16="http://schemas.microsoft.com/office/drawing/2014/main" id="{2D9E4E60-9FCB-93F5-298C-F95611C39125}"/>
              </a:ext>
            </a:extLst>
          </p:cNvPr>
          <p:cNvSpPr txBox="1"/>
          <p:nvPr/>
        </p:nvSpPr>
        <p:spPr>
          <a:xfrm>
            <a:off x="7678588" y="3845887"/>
            <a:ext cx="2376264" cy="577751"/>
          </a:xfrm>
          <a:prstGeom prst="hexagon">
            <a:avLst/>
          </a:prstGeom>
          <a:solidFill>
            <a:schemeClr val="accent6">
              <a:lumMod val="40000"/>
              <a:lumOff val="60000"/>
            </a:schemeClr>
          </a:solidFill>
          <a:ln w="12700">
            <a:solidFill>
              <a:schemeClr val="accent6">
                <a:lumMod val="50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Korkeakouluyhteistyö</a:t>
            </a: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[LUT-konserni]</a:t>
            </a:r>
          </a:p>
        </p:txBody>
      </p:sp>
      <p:sp>
        <p:nvSpPr>
          <p:cNvPr id="35" name="TextBox 34">
            <a:hlinkClick r:id="rId11" action="ppaction://hlinksldjump"/>
            <a:extLst>
              <a:ext uri="{FF2B5EF4-FFF2-40B4-BE49-F238E27FC236}">
                <a16:creationId xmlns:a16="http://schemas.microsoft.com/office/drawing/2014/main" id="{2ADE9B8C-48C4-C915-113A-419F08AD50DF}"/>
              </a:ext>
            </a:extLst>
          </p:cNvPr>
          <p:cNvSpPr txBox="1"/>
          <p:nvPr/>
        </p:nvSpPr>
        <p:spPr>
          <a:xfrm>
            <a:off x="6670476" y="5303922"/>
            <a:ext cx="2376264" cy="341293"/>
          </a:xfrm>
          <a:prstGeom prst="hexagon">
            <a:avLst/>
          </a:prstGeom>
          <a:solidFill>
            <a:schemeClr val="accent6">
              <a:lumMod val="40000"/>
              <a:lumOff val="60000"/>
            </a:schemeClr>
          </a:solidFill>
          <a:ln w="12700">
            <a:solidFill>
              <a:schemeClr val="accent6">
                <a:lumMod val="50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Korkeakouluyhteistyö</a:t>
            </a:r>
          </a:p>
        </p:txBody>
      </p:sp>
    </p:spTree>
    <p:extLst>
      <p:ext uri="{BB962C8B-B14F-4D97-AF65-F5344CB8AC3E}">
        <p14:creationId xmlns:p14="http://schemas.microsoft.com/office/powerpoint/2010/main" val="51438150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0FD30231-AF6D-A466-B322-22436D6A2EB0}"/>
              </a:ext>
            </a:extLst>
          </p:cNvPr>
          <p:cNvSpPr>
            <a:spLocks/>
          </p:cNvSpPr>
          <p:nvPr/>
        </p:nvSpPr>
        <p:spPr>
          <a:xfrm>
            <a:off x="261764" y="764704"/>
            <a:ext cx="10657184" cy="5816297"/>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extLst>
              <p:ext uri="{D42A27DB-BD31-4B8C-83A1-F6EECF244321}">
                <p14:modId xmlns:p14="http://schemas.microsoft.com/office/powerpoint/2010/main" val="7858158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Box 10">
            <a:extLst>
              <a:ext uri="{FF2B5EF4-FFF2-40B4-BE49-F238E27FC236}">
                <a16:creationId xmlns:a16="http://schemas.microsoft.com/office/drawing/2014/main" id="{7BAC1600-ECAC-42E5-847E-FE8569411ABE}"/>
              </a:ext>
            </a:extLst>
          </p:cNvPr>
          <p:cNvSpPr txBox="1"/>
          <p:nvPr/>
        </p:nvSpPr>
        <p:spPr>
          <a:xfrm>
            <a:off x="945840" y="1011650"/>
            <a:ext cx="9289032" cy="5301708"/>
          </a:xfrm>
          <a:prstGeom prst="rect">
            <a:avLst/>
          </a:prstGeom>
          <a:noFill/>
        </p:spPr>
        <p:txBody>
          <a:bodyPr wrap="square">
            <a:spAutoFit/>
          </a:bodyPr>
          <a:lstStyle/>
          <a:p>
            <a:pPr>
              <a:lnSpc>
                <a:spcPct val="150000"/>
              </a:lnSpc>
            </a:pP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Tarjotaan tukea ympäristö-, ilmasto- ja materiaalikiertojen parissa alueen uudelle tulevalle toimijalle.</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Esimerkki</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myös muille Suomen yhtiöille, että kannattaa vaihtaa Heinolaan mahdollisen media näkyvyyden kautta.</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Varmistus alkutekijöistä saakka, että merkittävä tuleva biopohjaista jätettä ja –jätevettä tuottava toimija tukisi toiminnallaan alusta saakka eri tasoisia tavoitteita, -sopimuksia ja –strategioita, joilla on vaikutusta kaupungin mittaristojen arvoihin.</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Perkuujätteistä ja/tai jätevesistä voitaisi vihreän teknologian avulla palauttaa ravinteet kiertoon esimerkiksi luomukierrätysravinteiden muodossa, jotka olisivat tuolloin paikallisesti tuotettuja, kiertotaloutta edistäviä sekä ennen kaikkea erinomaisia sellaisia, vaikkapa alueen metsänhoidossa hyödynnettyinä.</a:t>
            </a:r>
          </a:p>
          <a:p>
            <a:pPr marL="171450" indent="-171450">
              <a:lnSpc>
                <a:spcPct val="150000"/>
              </a:lnSpc>
              <a:buFont typeface="Wingdings" panose="05000000000000000000" pitchFamily="2" charset="2"/>
              <a:buChar char="à"/>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Vaihtoehdoksi voidaan tulkita myös mikroleväteknologiat (esim. fotobioreaktori tai altaat), joilla sivu- ja jätevirrat voitaisi muuttaa mikroleväksi.</a:t>
            </a:r>
          </a:p>
          <a:p>
            <a:pPr marL="171450" indent="-171450">
              <a:lnSpc>
                <a:spcPct val="150000"/>
              </a:lnSpc>
              <a:buFont typeface="Wingdings" panose="05000000000000000000" pitchFamily="2" charset="2"/>
              <a:buChar char="à"/>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Mikrolevät voitaisi puolestaan jatkojalostaa esimerkiksi kierrätyslannoitteiksi, eläinrehuksi tai ravintolisiksi.</a:t>
            </a: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400" b="1" u="sng" dirty="0">
                <a:solidFill>
                  <a:schemeClr val="tx2"/>
                </a:solidFill>
                <a:latin typeface="Rockwell" panose="02060603020205020403" pitchFamily="18" charset="0"/>
                <a:ea typeface="Lato" panose="020F0502020204030203" pitchFamily="34" charset="0"/>
                <a:cs typeface="Lato" panose="020F0502020204030203" pitchFamily="34" charset="0"/>
              </a:rPr>
              <a:t>Ratkaisu:</a:t>
            </a:r>
            <a:endParaRPr lang="fi-FI" sz="1400" u="sng"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Kaupungin oma tai jonkin toisenkin uuden/vanhan toimijan houkuttelu hyödyntämään sivu- ja jätevirtojen ravinteet biotuotteissa (ml. kotimaiset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luomu ravinteet</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tai –kaasussa.</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Biokaasun saralta asiaa tulisi pohtia, että täyttyvätkö valtakunnalliset jakeluvelvoitteet kuinka hyvin ja kuinka kauan niiden jatkaessa kiristymistään, kuten myös voitaisi ratkaisulla edistää kaasuautojen yleistymistä alueella?</a:t>
            </a:r>
          </a:p>
        </p:txBody>
      </p:sp>
      <p:sp>
        <p:nvSpPr>
          <p:cNvPr id="12" name="TextBox 11">
            <a:extLst>
              <a:ext uri="{FF2B5EF4-FFF2-40B4-BE49-F238E27FC236}">
                <a16:creationId xmlns:a16="http://schemas.microsoft.com/office/drawing/2014/main" id="{B26D5E93-A3E5-4ABA-BD5B-0584FECA9063}"/>
              </a:ext>
            </a:extLst>
          </p:cNvPr>
          <p:cNvSpPr txBox="1"/>
          <p:nvPr/>
        </p:nvSpPr>
        <p:spPr>
          <a:xfrm>
            <a:off x="333772" y="276999"/>
            <a:ext cx="705678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Yhteistyö selvitys ja –ehdotus HTM yhtiöiden kanssa </a:t>
            </a:r>
          </a:p>
        </p:txBody>
      </p:sp>
      <p:sp>
        <p:nvSpPr>
          <p:cNvPr id="6" name="TextBox 5">
            <a:extLst>
              <a:ext uri="{FF2B5EF4-FFF2-40B4-BE49-F238E27FC236}">
                <a16:creationId xmlns:a16="http://schemas.microsoft.com/office/drawing/2014/main" id="{EAAD9456-1A02-4077-B30D-FF6E18249644}"/>
              </a:ext>
            </a:extLst>
          </p:cNvPr>
          <p:cNvSpPr txBox="1"/>
          <p:nvPr/>
        </p:nvSpPr>
        <p:spPr>
          <a:xfrm>
            <a:off x="7390556" y="0"/>
            <a:ext cx="48173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Yhteistyö: Yritykset tai uudet yrittäjät/-innovaattorit tai tutkimuslaitokset tai korkeakoulut tai ELY-keskus tai seurakunta</a:t>
            </a:r>
          </a:p>
        </p:txBody>
      </p:sp>
      <p:grpSp>
        <p:nvGrpSpPr>
          <p:cNvPr id="10" name="Group 9">
            <a:extLst>
              <a:ext uri="{FF2B5EF4-FFF2-40B4-BE49-F238E27FC236}">
                <a16:creationId xmlns:a16="http://schemas.microsoft.com/office/drawing/2014/main" id="{DD432256-FCFF-4A1D-C7CB-1691149377DE}"/>
              </a:ext>
            </a:extLst>
          </p:cNvPr>
          <p:cNvGrpSpPr/>
          <p:nvPr/>
        </p:nvGrpSpPr>
        <p:grpSpPr>
          <a:xfrm>
            <a:off x="11024183" y="4872593"/>
            <a:ext cx="1131820" cy="1921286"/>
            <a:chOff x="10713078" y="5421881"/>
            <a:chExt cx="1131820" cy="1791472"/>
          </a:xfrm>
        </p:grpSpPr>
        <p:grpSp>
          <p:nvGrpSpPr>
            <p:cNvPr id="13" name="Group 12">
              <a:extLst>
                <a:ext uri="{FF2B5EF4-FFF2-40B4-BE49-F238E27FC236}">
                  <a16:creationId xmlns:a16="http://schemas.microsoft.com/office/drawing/2014/main" id="{3E88322A-7702-2319-B1F1-27CADC74E800}"/>
                </a:ext>
              </a:extLst>
            </p:cNvPr>
            <p:cNvGrpSpPr/>
            <p:nvPr/>
          </p:nvGrpSpPr>
          <p:grpSpPr>
            <a:xfrm>
              <a:off x="11365487" y="5421881"/>
              <a:ext cx="320521" cy="414442"/>
              <a:chOff x="8543917" y="177919"/>
              <a:chExt cx="320521" cy="414442"/>
            </a:xfrm>
          </p:grpSpPr>
          <p:sp>
            <p:nvSpPr>
              <p:cNvPr id="17" name="Rectangle: Rounded Corners 16">
                <a:extLst>
                  <a:ext uri="{FF2B5EF4-FFF2-40B4-BE49-F238E27FC236}">
                    <a16:creationId xmlns:a16="http://schemas.microsoft.com/office/drawing/2014/main" id="{B2D4C164-C46B-A3AA-9906-2315A4C2458E}"/>
                  </a:ext>
                </a:extLst>
              </p:cNvPr>
              <p:cNvSpPr/>
              <p:nvPr/>
            </p:nvSpPr>
            <p:spPr>
              <a:xfrm rot="16200000">
                <a:off x="8493316"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5" action="ppaction://hlinksldjump"/>
                <a:extLst>
                  <a:ext uri="{FF2B5EF4-FFF2-40B4-BE49-F238E27FC236}">
                    <a16:creationId xmlns:a16="http://schemas.microsoft.com/office/drawing/2014/main" id="{EE568683-8E5E-BF6C-60B8-EAAADE4E889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50019" y="222742"/>
                <a:ext cx="314419" cy="313241"/>
              </a:xfrm>
              <a:prstGeom prst="rect">
                <a:avLst/>
              </a:prstGeom>
            </p:spPr>
          </p:pic>
        </p:grpSp>
        <p:grpSp>
          <p:nvGrpSpPr>
            <p:cNvPr id="14" name="Group 13">
              <a:extLst>
                <a:ext uri="{FF2B5EF4-FFF2-40B4-BE49-F238E27FC236}">
                  <a16:creationId xmlns:a16="http://schemas.microsoft.com/office/drawing/2014/main" id="{CA1D748E-B4B9-ECE4-90F6-C334967AA694}"/>
                </a:ext>
              </a:extLst>
            </p:cNvPr>
            <p:cNvGrpSpPr/>
            <p:nvPr/>
          </p:nvGrpSpPr>
          <p:grpSpPr>
            <a:xfrm>
              <a:off x="10713078" y="5815713"/>
              <a:ext cx="1131820" cy="1397640"/>
              <a:chOff x="11146458" y="828454"/>
              <a:chExt cx="1131820" cy="1397640"/>
            </a:xfrm>
          </p:grpSpPr>
          <p:sp>
            <p:nvSpPr>
              <p:cNvPr id="15" name="Rectangle: Rounded Corners 14">
                <a:extLst>
                  <a:ext uri="{FF2B5EF4-FFF2-40B4-BE49-F238E27FC236}">
                    <a16:creationId xmlns:a16="http://schemas.microsoft.com/office/drawing/2014/main" id="{DEFDB98A-DBEE-B9BA-B3AD-2A6CC082D895}"/>
                  </a:ext>
                </a:extLst>
              </p:cNvPr>
              <p:cNvSpPr/>
              <p:nvPr/>
            </p:nvSpPr>
            <p:spPr>
              <a:xfrm>
                <a:off x="11146458" y="1329986"/>
                <a:ext cx="1131820" cy="896108"/>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Yhteistyö: Yritykset tai uudet yrittäjät/-innovaattorit tai tutkimuslaitokset tai korkeakoulut tai ELY-keskus tai seurakunta</a:t>
                </a:r>
              </a:p>
            </p:txBody>
          </p:sp>
          <p:pic>
            <p:nvPicPr>
              <p:cNvPr id="16" name="Graphic 15" descr="Back with solid fill">
                <a:extLst>
                  <a:ext uri="{FF2B5EF4-FFF2-40B4-BE49-F238E27FC236}">
                    <a16:creationId xmlns:a16="http://schemas.microsoft.com/office/drawing/2014/main" id="{8694CC32-833A-0C6A-CD8D-D923588F4D8B}"/>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593279" y="948909"/>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7836487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FA9BAD1-386E-3F22-DD08-EACC401E4553}"/>
              </a:ext>
            </a:extLst>
          </p:cNvPr>
          <p:cNvGrpSpPr/>
          <p:nvPr/>
        </p:nvGrpSpPr>
        <p:grpSpPr>
          <a:xfrm>
            <a:off x="261764" y="764704"/>
            <a:ext cx="10729192" cy="5904656"/>
            <a:chOff x="261764" y="764704"/>
            <a:chExt cx="11521280" cy="5904656"/>
          </a:xfrm>
        </p:grpSpPr>
        <p:sp>
          <p:nvSpPr>
            <p:cNvPr id="11" name="Rectangle: Rounded Corners 10">
              <a:extLst>
                <a:ext uri="{FF2B5EF4-FFF2-40B4-BE49-F238E27FC236}">
                  <a16:creationId xmlns:a16="http://schemas.microsoft.com/office/drawing/2014/main" id="{4A0F21F2-90E0-BB31-833B-457F54618CB2}"/>
                </a:ext>
              </a:extLst>
            </p:cNvPr>
            <p:cNvSpPr/>
            <p:nvPr/>
          </p:nvSpPr>
          <p:spPr>
            <a:xfrm>
              <a:off x="261764" y="764704"/>
              <a:ext cx="11521280" cy="590465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sp>
          <p:nvSpPr>
            <p:cNvPr id="8" name="TextBox 7">
              <a:extLst>
                <a:ext uri="{FF2B5EF4-FFF2-40B4-BE49-F238E27FC236}">
                  <a16:creationId xmlns:a16="http://schemas.microsoft.com/office/drawing/2014/main" id="{02B1AE54-A2D8-42E7-8DEB-A1F6B223458A}"/>
                </a:ext>
              </a:extLst>
            </p:cNvPr>
            <p:cNvSpPr txBox="1"/>
            <p:nvPr/>
          </p:nvSpPr>
          <p:spPr>
            <a:xfrm>
              <a:off x="648384" y="934505"/>
              <a:ext cx="10909212" cy="4747710"/>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Ovat monessa asiassa mukana 8 400 opiskelijansa kanssa.</a:t>
              </a:r>
            </a:p>
            <a:p>
              <a:pPr marR="0" lvl="0" algn="l" defTabSz="914400" rtl="0" eaLnBrk="1" fontAlgn="auto" latinLnBrk="0" hangingPunct="1">
                <a:lnSpc>
                  <a:spcPct val="150000"/>
                </a:lnSpc>
                <a:spcBef>
                  <a:spcPts val="0"/>
                </a:spcBef>
                <a:spcAft>
                  <a:spcPts val="0"/>
                </a:spcAft>
                <a:buClrTx/>
                <a:buSzTx/>
                <a:tabLst/>
                <a:defRPr/>
              </a:pPr>
              <a:endPar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Tapahtuma: Heinola </a:t>
              </a:r>
              <a:r>
                <a:rPr lang="fi-FI" sz="12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Biohub</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Nostivat tapahtumassa mielenkiintoaan yhteistyöhön opettamiensa teemojen ympärille asettuviin projekteihin alueella mm. bio- ja kiertotalouden osilta. </a:t>
              </a:r>
            </a:p>
            <a:p>
              <a:pPr marR="0" lvl="0" algn="l" defTabSz="914400" rtl="0" eaLnBrk="1" fontAlgn="auto" latinLnBrk="0" hangingPunct="1">
                <a:lnSpc>
                  <a:spcPct val="150000"/>
                </a:lnSpc>
                <a:spcBef>
                  <a:spcPts val="0"/>
                </a:spcBef>
                <a:spcAft>
                  <a:spcPts val="0"/>
                </a:spcAft>
                <a:buClrTx/>
                <a:buSzTx/>
                <a:tabLst/>
                <a:defRPr/>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Tapahtuma: Heinolan kaupunginvaltuuston kokous 21.03.2022. </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Nostivat jälleen esille, että ovat mielellään mukana alueella tapahtuvassa tutkimus- ja kehitystoiminnassa opettamiensa teemojen parissa. </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Nostivat esille myös muun koulutustarjontansa kuin vain ne 3 vuoden toteutukset (= silmällä voisi olla kannattava pitää tätä asiaa ainakin Lahden-kampuksen ja verkkokoulutusten osilta, mikäli lupa- ja valvontatoimialalle sattuisi löytymään, jossain kohti jotain hyödyllistä koulutusta tms.).</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Puhuja korostaa nimenomaan Heinolankin työvoima pulaa sekä sitä, että yhteistyötä kaupungin kanssa tulisi lisätä, koska opiskelijoiden valmistuessa ja muuttaessa alueelta sitten muualle päin töihin, ollaan kouluttamisessa nimenomaan alueelle epäonnistuttu tuolloin.</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Esityksen aikana nostettiin tilastoja esille sen puolesta, </a:t>
              </a: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miksi yhteistyö kannattaa </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monessakin suhteessa:</a:t>
              </a:r>
            </a:p>
            <a:p>
              <a:pPr marL="628650" lvl="1" indent="-171450">
                <a:lnSpc>
                  <a:spcPct val="150000"/>
                </a:lnSpc>
                <a:buFont typeface="Wingdings" panose="05000000000000000000" pitchFamily="2" charset="2"/>
                <a:buChar char="à"/>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LABin vuosittaiset aloituspaikat 3 300 kpl.</a:t>
              </a:r>
            </a:p>
            <a:p>
              <a:pPr marL="628650" lvl="1" indent="-171450">
                <a:lnSpc>
                  <a:spcPct val="150000"/>
                </a:lnSpc>
                <a:buFont typeface="Wingdings" panose="05000000000000000000" pitchFamily="2" charset="2"/>
                <a:buChar char="à"/>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Aloittavien keski-ikä 27v.</a:t>
              </a:r>
            </a:p>
            <a:p>
              <a:pPr marL="628650" lvl="1" indent="-171450">
                <a:lnSpc>
                  <a:spcPct val="150000"/>
                </a:lnSpc>
                <a:buFont typeface="Wingdings" panose="05000000000000000000" pitchFamily="2" charset="2"/>
                <a:buChar char="à"/>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Perheellisiä opiskelijoista on 25 %.</a:t>
              </a:r>
            </a:p>
            <a:p>
              <a:pPr marL="628650" lvl="1" indent="-171450">
                <a:lnSpc>
                  <a:spcPct val="150000"/>
                </a:lnSpc>
                <a:buFont typeface="Wingdings" panose="05000000000000000000" pitchFamily="2" charset="2"/>
                <a:buChar char="à"/>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Työssäkäyviä opiskelijoita on 75%.</a:t>
              </a:r>
            </a:p>
            <a:p>
              <a:pPr marL="628650" lvl="1" indent="-171450">
                <a:lnSpc>
                  <a:spcPct val="150000"/>
                </a:lnSpc>
                <a:buFont typeface="Wingdings" panose="05000000000000000000" pitchFamily="2" charset="2"/>
                <a:buChar char="à"/>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Ammatillisen koulutuksen omaavia on 47 %.</a:t>
              </a:r>
            </a:p>
            <a:p>
              <a:pPr marL="628650" lvl="1" indent="-171450">
                <a:lnSpc>
                  <a:spcPct val="150000"/>
                </a:lnSpc>
                <a:buFont typeface="Wingdings" panose="05000000000000000000" pitchFamily="2" charset="2"/>
                <a:buChar char="à"/>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Kampuspaikkakuntien ulkopuolelta tulevia opiskelijoita on 60%. </a:t>
              </a:r>
            </a:p>
          </p:txBody>
        </p:sp>
      </p:grpSp>
      <p:sp>
        <p:nvSpPr>
          <p:cNvPr id="6" name="TextBox 5">
            <a:extLst>
              <a:ext uri="{FF2B5EF4-FFF2-40B4-BE49-F238E27FC236}">
                <a16:creationId xmlns:a16="http://schemas.microsoft.com/office/drawing/2014/main" id="{4927E7A0-515F-4383-B253-C3514B860963}"/>
              </a:ext>
            </a:extLst>
          </p:cNvPr>
          <p:cNvSpPr txBox="1"/>
          <p:nvPr/>
        </p:nvSpPr>
        <p:spPr>
          <a:xfrm>
            <a:off x="405780" y="188640"/>
            <a:ext cx="6552728" cy="461665"/>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Korkeakouluyhteistyö</a:t>
            </a:r>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 </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[LUT-konserni]</a:t>
            </a:r>
          </a:p>
        </p:txBody>
      </p:sp>
      <p:sp>
        <p:nvSpPr>
          <p:cNvPr id="7" name="TextBox 6">
            <a:extLst>
              <a:ext uri="{FF2B5EF4-FFF2-40B4-BE49-F238E27FC236}">
                <a16:creationId xmlns:a16="http://schemas.microsoft.com/office/drawing/2014/main" id="{89EADF04-4BC2-4D52-B9E0-6C5A0D893802}"/>
              </a:ext>
            </a:extLst>
          </p:cNvPr>
          <p:cNvSpPr txBox="1"/>
          <p:nvPr/>
        </p:nvSpPr>
        <p:spPr>
          <a:xfrm>
            <a:off x="7390556" y="0"/>
            <a:ext cx="48173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Yhteistyö: Yritykset tai uudet yrittäjät/-innovaattorit tai tutkimuslaitokset tai korkeakoulut tai ELY-keskus tai seurakunta</a:t>
            </a:r>
          </a:p>
        </p:txBody>
      </p:sp>
      <p:sp>
        <p:nvSpPr>
          <p:cNvPr id="13" name="TextBox 12">
            <a:extLst>
              <a:ext uri="{FF2B5EF4-FFF2-40B4-BE49-F238E27FC236}">
                <a16:creationId xmlns:a16="http://schemas.microsoft.com/office/drawing/2014/main" id="{13E513B0-4C55-E227-BB2C-9D14820DA7CF}"/>
              </a:ext>
            </a:extLst>
          </p:cNvPr>
          <p:cNvSpPr txBox="1"/>
          <p:nvPr/>
        </p:nvSpPr>
        <p:spPr>
          <a:xfrm>
            <a:off x="169199" y="5635029"/>
            <a:ext cx="10657184" cy="823559"/>
          </a:xfrm>
          <a:prstGeom prst="rect">
            <a:avLst/>
          </a:prstGeom>
          <a:noFill/>
        </p:spPr>
        <p:txBody>
          <a:bodyPr wrap="square">
            <a:spAutoFit/>
          </a:bodyPr>
          <a:lstStyle/>
          <a:p>
            <a:pPr marL="628650" marR="0" lvl="1"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Tarkoittaen, että mikäli alueen yrityksille tarjotaan hyvät puitteet toimia, -kasvaa ja –kansainvälistyä, on heillä tuolloin tarjota enemmän työpaikkoja (ehkä niitä tavoiteltuja ”</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vihreitä työpaikkoja</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LAB voi kouluttaa heille työvoiman, joka lopulta voi jäädä työllistymään alueelle (= työpaikkojen kasvu, väestön kasvu ja kasvavat julkiset tulot verotuksin). </a:t>
            </a:r>
          </a:p>
        </p:txBody>
      </p:sp>
      <p:grpSp>
        <p:nvGrpSpPr>
          <p:cNvPr id="21" name="Group 20">
            <a:extLst>
              <a:ext uri="{FF2B5EF4-FFF2-40B4-BE49-F238E27FC236}">
                <a16:creationId xmlns:a16="http://schemas.microsoft.com/office/drawing/2014/main" id="{6773F1F7-C9C2-5732-108F-3203C61B8094}"/>
              </a:ext>
            </a:extLst>
          </p:cNvPr>
          <p:cNvGrpSpPr/>
          <p:nvPr/>
        </p:nvGrpSpPr>
        <p:grpSpPr>
          <a:xfrm>
            <a:off x="11398680" y="6348700"/>
            <a:ext cx="484973" cy="313490"/>
            <a:chOff x="7841686" y="284935"/>
            <a:chExt cx="484973" cy="313490"/>
          </a:xfrm>
        </p:grpSpPr>
        <p:sp>
          <p:nvSpPr>
            <p:cNvPr id="22" name="Rectangle: Rounded Corners 21">
              <a:extLst>
                <a:ext uri="{FF2B5EF4-FFF2-40B4-BE49-F238E27FC236}">
                  <a16:creationId xmlns:a16="http://schemas.microsoft.com/office/drawing/2014/main" id="{2DC621B4-D182-A4A3-C4F8-CBAE52A5CDC9}"/>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3" name="Graphic 22" descr="Back with solid fill">
              <a:hlinkClick r:id="rId2" action="ppaction://hlinksldjump"/>
              <a:extLst>
                <a:ext uri="{FF2B5EF4-FFF2-40B4-BE49-F238E27FC236}">
                  <a16:creationId xmlns:a16="http://schemas.microsoft.com/office/drawing/2014/main" id="{0CE500C1-FDC9-C743-98FF-7655916BB56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65813042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Rounded Corners 10">
            <a:extLst>
              <a:ext uri="{FF2B5EF4-FFF2-40B4-BE49-F238E27FC236}">
                <a16:creationId xmlns:a16="http://schemas.microsoft.com/office/drawing/2014/main" id="{4A0F21F2-90E0-BB31-833B-457F54618CB2}"/>
              </a:ext>
            </a:extLst>
          </p:cNvPr>
          <p:cNvSpPr/>
          <p:nvPr/>
        </p:nvSpPr>
        <p:spPr>
          <a:xfrm>
            <a:off x="621804" y="1052736"/>
            <a:ext cx="10009112" cy="5328592"/>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sp>
        <p:nvSpPr>
          <p:cNvPr id="9" name="TextBox 8">
            <a:extLst>
              <a:ext uri="{FF2B5EF4-FFF2-40B4-BE49-F238E27FC236}">
                <a16:creationId xmlns:a16="http://schemas.microsoft.com/office/drawing/2014/main" id="{609774F4-766A-4A8A-890C-0364DD8CDC92}"/>
              </a:ext>
            </a:extLst>
          </p:cNvPr>
          <p:cNvSpPr txBox="1"/>
          <p:nvPr/>
        </p:nvSpPr>
        <p:spPr>
          <a:xfrm>
            <a:off x="909836" y="1412776"/>
            <a:ext cx="9721080" cy="4678460"/>
          </a:xfrm>
          <a:prstGeom prst="rect">
            <a:avLst/>
          </a:prstGeom>
          <a:noFill/>
        </p:spPr>
        <p:txBody>
          <a:bodyPr wrap="square">
            <a:spAutoFit/>
          </a:bodyPr>
          <a:lstStyle/>
          <a:p>
            <a:pPr>
              <a:lnSpc>
                <a:spcPct val="150000"/>
              </a:lnSpc>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LABin tavoite on rakentaa parempaa työelämää TKI-toimintaan perustuvana innovaatiokorkeakouluna: </a:t>
            </a:r>
          </a:p>
          <a:p>
            <a:pPr>
              <a:lnSpc>
                <a:spcPct val="150000"/>
              </a:lnSpc>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Hyvinvointi – Kiertotalous – Design – Innovaatiot. </a:t>
            </a:r>
          </a:p>
          <a:p>
            <a:pPr>
              <a:lnSpc>
                <a:spcPct val="150000"/>
              </a:lnSpc>
            </a:pPr>
            <a:endPar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Yhteiset tavoitteet (Heinola / LAB):</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171450" indent="-171450">
              <a:lnSpc>
                <a:spcPct val="150000"/>
              </a:lnSpc>
              <a:buFont typeface="Arial" panose="020B0604020202020204" pitchFamily="34" charset="0"/>
              <a:buChar char="•"/>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Ilmastopositiivinen Heinola 2030 (ilmastotiekartta ja –tavoitteet) / Hiilinegatiivinen LAB 2030 (SDG 11, -12 ja -13).</a:t>
            </a:r>
          </a:p>
          <a:p>
            <a:pPr marL="171450" indent="-171450">
              <a:lnSpc>
                <a:spcPct val="150000"/>
              </a:lnSpc>
              <a:buFont typeface="Arial" panose="020B0604020202020204" pitchFamily="34" charset="0"/>
              <a:buChar char="•"/>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bio- ja kiertotalouden uudet investoinnit ja liiketoimintamallit / LABin kestävä materiaalien kierto, tekniset ja biologiset kierrot (ml. muovi).</a:t>
            </a: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a:t>
            </a:r>
            <a:r>
              <a:rPr kumimoji="0" lang="fi-FI" sz="1100" b="0" i="0" u="none" strike="noStrike" kern="1200" cap="none" spc="0" normalizeH="0" baseline="0" noProof="0" dirty="0" err="1">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ioperäiset</a:t>
            </a: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materiaalikierrot –kasvualusta</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endPar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100" b="1" i="0" u="none" strike="noStrike" kern="1200" cap="none" spc="0" normalizeH="0" baseline="0" noProof="0" dirty="0" err="1">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BioHub</a:t>
            </a: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–yhteistyö:</a:t>
            </a:r>
          </a:p>
          <a:p>
            <a:pPr marL="171450" indent="-171450">
              <a:lnSpc>
                <a:spcPct val="150000"/>
              </a:lnSpc>
              <a:buFont typeface="Arial" panose="020B0604020202020204" pitchFamily="34" charset="0"/>
              <a:buChar char="•"/>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Jatkuu.</a:t>
            </a:r>
          </a:p>
          <a:p>
            <a:pPr>
              <a:lnSpc>
                <a:spcPct val="150000"/>
              </a:lnSpc>
            </a:pPr>
            <a:endPar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Alueen yritystoimintayhteistyö:</a:t>
            </a:r>
          </a:p>
          <a:p>
            <a:pPr marL="171450" indent="-171450">
              <a:lnSpc>
                <a:spcPct val="150000"/>
              </a:lnSpc>
              <a:buFont typeface="Arial" panose="020B0604020202020204" pitchFamily="34" charset="0"/>
              <a:buChar char="•"/>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LUT-hoitaa yhteistyöt tutkimusten osilta, mutta LABin korostettiin olevan nimenomaan yritysten innovaatio- ja kehitystoiminnan potentiaalinen yhteistyökumppani (tästä voisi ottaa kopin ja pyrkiä niin sanotusti markkinoimaan asiaa alueen toimijoille, mikäli heidän osilta, jotain kehitys- tai innovaatiotyötä ollaan suunnittelemassa ja pohtimassa vaihtoehtoja.</a:t>
            </a:r>
          </a:p>
          <a:p>
            <a:pPr marL="171450" indent="-171450">
              <a:lnSpc>
                <a:spcPct val="150000"/>
              </a:lnSpc>
              <a:buFont typeface="Arial" panose="020B0604020202020204" pitchFamily="34" charset="0"/>
              <a:buChar char="•"/>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Voisi olla myös järkevää aloittaa vuoropuhelu LABin kanssa ja pyytää, että ilmoittelisivat aika-ajoin uusista koulutuksista henkilöstölle ja mahdollisuuksista yrityksille tai vastaavasti, joku kaupunkiorganisaatiosta ryhtyisi seuraamaan näitä asioita).</a:t>
            </a:r>
            <a:endParaRPr lang="fi-FI" dirty="0">
              <a:solidFill>
                <a:schemeClr val="tx2"/>
              </a:solidFill>
              <a:latin typeface="Rockwell" panose="02060603020205020403" pitchFamily="18" charset="0"/>
            </a:endParaRPr>
          </a:p>
        </p:txBody>
      </p:sp>
      <p:sp>
        <p:nvSpPr>
          <p:cNvPr id="6" name="TextBox 5">
            <a:extLst>
              <a:ext uri="{FF2B5EF4-FFF2-40B4-BE49-F238E27FC236}">
                <a16:creationId xmlns:a16="http://schemas.microsoft.com/office/drawing/2014/main" id="{4927E7A0-515F-4383-B253-C3514B860963}"/>
              </a:ext>
            </a:extLst>
          </p:cNvPr>
          <p:cNvSpPr txBox="1"/>
          <p:nvPr/>
        </p:nvSpPr>
        <p:spPr>
          <a:xfrm>
            <a:off x="405780" y="188640"/>
            <a:ext cx="6552728" cy="769441"/>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Korkeakouluyhteistyö</a:t>
            </a:r>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 </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[LUT-konserni]: </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LAB-korkeakoulu</a:t>
            </a:r>
          </a:p>
        </p:txBody>
      </p:sp>
      <p:sp>
        <p:nvSpPr>
          <p:cNvPr id="7" name="TextBox 6">
            <a:extLst>
              <a:ext uri="{FF2B5EF4-FFF2-40B4-BE49-F238E27FC236}">
                <a16:creationId xmlns:a16="http://schemas.microsoft.com/office/drawing/2014/main" id="{89EADF04-4BC2-4D52-B9E0-6C5A0D893802}"/>
              </a:ext>
            </a:extLst>
          </p:cNvPr>
          <p:cNvSpPr txBox="1"/>
          <p:nvPr/>
        </p:nvSpPr>
        <p:spPr>
          <a:xfrm>
            <a:off x="7390556" y="0"/>
            <a:ext cx="48173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Yhteistyö: Yritykset tai uudet yrittäjät/-innovaattorit tai tutkimuslaitokset tai korkeakoulut tai ELY-keskus tai seurakunta</a:t>
            </a:r>
          </a:p>
        </p:txBody>
      </p:sp>
      <p:grpSp>
        <p:nvGrpSpPr>
          <p:cNvPr id="13" name="Group 12">
            <a:extLst>
              <a:ext uri="{FF2B5EF4-FFF2-40B4-BE49-F238E27FC236}">
                <a16:creationId xmlns:a16="http://schemas.microsoft.com/office/drawing/2014/main" id="{53FD49A8-ED2A-F722-4F14-ACB8CF02FE0D}"/>
              </a:ext>
            </a:extLst>
          </p:cNvPr>
          <p:cNvGrpSpPr/>
          <p:nvPr/>
        </p:nvGrpSpPr>
        <p:grpSpPr>
          <a:xfrm>
            <a:off x="10941550" y="4869160"/>
            <a:ext cx="1131820" cy="1921286"/>
            <a:chOff x="10713078" y="5421881"/>
            <a:chExt cx="1131820" cy="1791472"/>
          </a:xfrm>
        </p:grpSpPr>
        <p:grpSp>
          <p:nvGrpSpPr>
            <p:cNvPr id="14" name="Group 13">
              <a:extLst>
                <a:ext uri="{FF2B5EF4-FFF2-40B4-BE49-F238E27FC236}">
                  <a16:creationId xmlns:a16="http://schemas.microsoft.com/office/drawing/2014/main" id="{060AA2C8-BF83-157A-07ED-9EF36FEAC763}"/>
                </a:ext>
              </a:extLst>
            </p:cNvPr>
            <p:cNvGrpSpPr/>
            <p:nvPr/>
          </p:nvGrpSpPr>
          <p:grpSpPr>
            <a:xfrm>
              <a:off x="11365487" y="5421881"/>
              <a:ext cx="320521" cy="414442"/>
              <a:chOff x="8543917" y="177919"/>
              <a:chExt cx="320521" cy="414442"/>
            </a:xfrm>
          </p:grpSpPr>
          <p:sp>
            <p:nvSpPr>
              <p:cNvPr id="18" name="Rectangle: Rounded Corners 17">
                <a:extLst>
                  <a:ext uri="{FF2B5EF4-FFF2-40B4-BE49-F238E27FC236}">
                    <a16:creationId xmlns:a16="http://schemas.microsoft.com/office/drawing/2014/main" id="{090D3DFB-12A5-1A2F-DFDC-835D8E5795C6}"/>
                  </a:ext>
                </a:extLst>
              </p:cNvPr>
              <p:cNvSpPr/>
              <p:nvPr/>
            </p:nvSpPr>
            <p:spPr>
              <a:xfrm rot="16200000">
                <a:off x="8493316"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2" action="ppaction://hlinksldjump"/>
                <a:extLst>
                  <a:ext uri="{FF2B5EF4-FFF2-40B4-BE49-F238E27FC236}">
                    <a16:creationId xmlns:a16="http://schemas.microsoft.com/office/drawing/2014/main" id="{74BB20BE-7C4A-DB7C-B42A-F04C56E3D28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5" name="Group 14">
              <a:extLst>
                <a:ext uri="{FF2B5EF4-FFF2-40B4-BE49-F238E27FC236}">
                  <a16:creationId xmlns:a16="http://schemas.microsoft.com/office/drawing/2014/main" id="{44920AF4-1924-1DA8-214C-A8A2A8A9AFB0}"/>
                </a:ext>
              </a:extLst>
            </p:cNvPr>
            <p:cNvGrpSpPr/>
            <p:nvPr/>
          </p:nvGrpSpPr>
          <p:grpSpPr>
            <a:xfrm>
              <a:off x="10713078" y="5815713"/>
              <a:ext cx="1131820" cy="1397640"/>
              <a:chOff x="11146458" y="828454"/>
              <a:chExt cx="1131820" cy="1397640"/>
            </a:xfrm>
          </p:grpSpPr>
          <p:sp>
            <p:nvSpPr>
              <p:cNvPr id="16" name="Rectangle: Rounded Corners 15">
                <a:extLst>
                  <a:ext uri="{FF2B5EF4-FFF2-40B4-BE49-F238E27FC236}">
                    <a16:creationId xmlns:a16="http://schemas.microsoft.com/office/drawing/2014/main" id="{1BAA1737-9329-A7AC-8A22-C5CE6845F14F}"/>
                  </a:ext>
                </a:extLst>
              </p:cNvPr>
              <p:cNvSpPr/>
              <p:nvPr/>
            </p:nvSpPr>
            <p:spPr>
              <a:xfrm>
                <a:off x="11146458" y="1329986"/>
                <a:ext cx="1131820" cy="896108"/>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Yhteistyö: Yritykset tai uudet yrittäjät/-innovaattorit tai tutkimuslaitokset tai korkeakoulut tai ELY-keskus tai seurakunta</a:t>
                </a:r>
              </a:p>
            </p:txBody>
          </p:sp>
          <p:pic>
            <p:nvPicPr>
              <p:cNvPr id="17" name="Graphic 16" descr="Back with solid fill">
                <a:extLst>
                  <a:ext uri="{FF2B5EF4-FFF2-40B4-BE49-F238E27FC236}">
                    <a16:creationId xmlns:a16="http://schemas.microsoft.com/office/drawing/2014/main" id="{0497738C-111F-24C6-C800-F94321B742EB}"/>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593279" y="948909"/>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68906187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1E8BF08-CCE1-4C6C-A906-6858030EB99C}"/>
              </a:ext>
            </a:extLst>
          </p:cNvPr>
          <p:cNvSpPr txBox="1"/>
          <p:nvPr/>
        </p:nvSpPr>
        <p:spPr>
          <a:xfrm>
            <a:off x="405780" y="188640"/>
            <a:ext cx="3240360"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Korkeakouluyhteistyö</a:t>
            </a:r>
          </a:p>
        </p:txBody>
      </p:sp>
      <p:sp>
        <p:nvSpPr>
          <p:cNvPr id="8" name="TextBox 7">
            <a:extLst>
              <a:ext uri="{FF2B5EF4-FFF2-40B4-BE49-F238E27FC236}">
                <a16:creationId xmlns:a16="http://schemas.microsoft.com/office/drawing/2014/main" id="{02B1AE54-A2D8-42E7-8DEB-A1F6B223458A}"/>
              </a:ext>
            </a:extLst>
          </p:cNvPr>
          <p:cNvSpPr txBox="1"/>
          <p:nvPr/>
        </p:nvSpPr>
        <p:spPr>
          <a:xfrm>
            <a:off x="377088" y="854719"/>
            <a:ext cx="9821779" cy="5581670"/>
          </a:xfrm>
          <a:prstGeom prst="roundRect">
            <a:avLst/>
          </a:prstGeom>
          <a:solidFill>
            <a:schemeClr val="bg1"/>
          </a:solidFill>
          <a:ln>
            <a:solidFill>
              <a:schemeClr val="tx2"/>
            </a:solidFill>
          </a:ln>
        </p:spPr>
        <p:txBody>
          <a:bodyPr wrap="square">
            <a:spAutoFit/>
          </a:bodyPr>
          <a:lstStyle/>
          <a:p>
            <a:pPr>
              <a:lnSpc>
                <a:spcPct val="150000"/>
              </a:lnSpc>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Innovate or die –konseptilla (esim. 1 000 -2 000 € palkintopotti voittaja joukkueelle) innovatiivisen ratkaisumallin kehittäminen, vaikkapa kiertotalouden edistämiseksi alueella, ilmastotyön vauhdittamiseksi tai energiansäästöratkaisuihin.</a:t>
            </a:r>
          </a:p>
          <a:p>
            <a:pPr>
              <a:lnSpc>
                <a:spcPct val="150000"/>
              </a:lnSpc>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Vaihtoehto myös, että kunta toimii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LUT:n</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kanssa tavoitellen paikallisille toimijoille (ja miksi ei samalla myös itselleen ja/tai sopimuskunnille?), jotain ratkaisua, jolla sitten vaikutettaisi aluepäästöihin.</a:t>
            </a:r>
          </a:p>
          <a:p>
            <a:pPr>
              <a:lnSpc>
                <a:spcPct val="150000"/>
              </a:lnSpc>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Pienet joukkueet oppilaista (LUT tai sitten ihan valtakunnallisesti)</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Tapahtumapaikka?</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Yleiset järjestelyyn liittyvät asiat voitaisi toteuttaa, vaikka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LUT:n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/LABin oppilaiden toimesta, jotka saisivat siitä sitten itselleen opintopisteitä.</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Ehkä jopa kansainvälisen näkyvyyden mahdollisuus mullistavan ratkaisun löytyessä (mediat ja tutkimukset)</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Vastaa moneen eri tason ohjelmaan/strategiaan/tavoitteeseen/jne.:</a:t>
            </a:r>
          </a:p>
          <a:p>
            <a:pPr marL="628650" lvl="1" indent="-171450">
              <a:lnSpc>
                <a:spcPct val="150000"/>
              </a:lnSpc>
              <a:buFont typeface="Wingdings" panose="05000000000000000000" pitchFamily="2" charset="2"/>
              <a:buChar char="à"/>
              <a:defRPr/>
            </a:pPr>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Valitaan innovatiiviset vaihtoehdot</a:t>
            </a:r>
          </a:p>
          <a:p>
            <a:pPr marL="628650" lvl="1" indent="-171450">
              <a:lnSpc>
                <a:spcPct val="150000"/>
              </a:lnSpc>
              <a:buFont typeface="Wingdings" panose="05000000000000000000" pitchFamily="2" charset="2"/>
              <a:buChar char="à"/>
              <a:defRPr/>
            </a:pPr>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Tuetaan kiertotalousratkaisuja</a:t>
            </a:r>
          </a:p>
          <a:p>
            <a:pPr marL="628650" lvl="1" indent="-171450">
              <a:lnSpc>
                <a:spcPct val="150000"/>
              </a:lnSpc>
              <a:buFont typeface="Wingdings" panose="05000000000000000000" pitchFamily="2" charset="2"/>
              <a:buChar char="à"/>
              <a:defRPr/>
            </a:pPr>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Vauhditetaan kaupungin ilmasto- ja energiatyötä sekä omavaraisuutta</a:t>
            </a:r>
          </a:p>
          <a:p>
            <a:pPr marL="628650" lvl="1" indent="-171450">
              <a:lnSpc>
                <a:spcPct val="150000"/>
              </a:lnSpc>
              <a:buFont typeface="Wingdings" panose="05000000000000000000" pitchFamily="2" charset="2"/>
              <a:buChar char="à"/>
              <a:defRPr/>
            </a:pPr>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Verkostoidutaan (kaupunki ja koulut / opiskelijat ja paikalliset toimijat)</a:t>
            </a:r>
          </a:p>
          <a:p>
            <a:pPr marL="628650" lvl="1" indent="-171450">
              <a:lnSpc>
                <a:spcPct val="150000"/>
              </a:lnSpc>
              <a:buFont typeface="Wingdings" panose="05000000000000000000" pitchFamily="2" charset="2"/>
              <a:buChar char="à"/>
              <a:defRPr/>
            </a:pPr>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Tuetaan nuoria tulevia asiantuntijoita ja hyödynnetään alueen ”voimavaraa” niin sanotusti</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Käsikirjan koostanut tutkija voi kertoo henkilökohtaisena mielipiteenään tapahtuman olleen varsin antoisa niin opiskelijoille kuin palautetta antaneille yhteistyöyrityksille, jotka palkitsivat tapahtuman lopussa oppilastöitä rahapalkinnoin ja jopa työtarjouksin.</a:t>
            </a:r>
          </a:p>
        </p:txBody>
      </p:sp>
      <p:sp>
        <p:nvSpPr>
          <p:cNvPr id="6" name="TextBox 5">
            <a:extLst>
              <a:ext uri="{FF2B5EF4-FFF2-40B4-BE49-F238E27FC236}">
                <a16:creationId xmlns:a16="http://schemas.microsoft.com/office/drawing/2014/main" id="{CB4D282C-1908-4260-93C3-FDF575B9C5B6}"/>
              </a:ext>
            </a:extLst>
          </p:cNvPr>
          <p:cNvSpPr txBox="1"/>
          <p:nvPr/>
        </p:nvSpPr>
        <p:spPr>
          <a:xfrm>
            <a:off x="7390556" y="0"/>
            <a:ext cx="48173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Yhteistyö: Yritykset tai uudet yrittäjät/-innovaattorit tai tutkimuslaitokset tai korkeakoulut tai ELY-keskus tai seurakunta</a:t>
            </a:r>
          </a:p>
        </p:txBody>
      </p:sp>
      <p:sp>
        <p:nvSpPr>
          <p:cNvPr id="7" name="TextBox 6">
            <a:extLst>
              <a:ext uri="{FF2B5EF4-FFF2-40B4-BE49-F238E27FC236}">
                <a16:creationId xmlns:a16="http://schemas.microsoft.com/office/drawing/2014/main" id="{0CC291D8-254D-BE38-EF95-036E023C48B0}"/>
              </a:ext>
            </a:extLst>
          </p:cNvPr>
          <p:cNvSpPr txBox="1"/>
          <p:nvPr/>
        </p:nvSpPr>
        <p:spPr>
          <a:xfrm>
            <a:off x="10678278" y="485022"/>
            <a:ext cx="1300482" cy="1191816"/>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Esimerkkinä käytetyn tapahtuman verkkosivut:</a:t>
            </a:r>
          </a:p>
          <a:p>
            <a:r>
              <a:rPr lang="fi-FI" sz="800" dirty="0">
                <a:solidFill>
                  <a:schemeClr val="tx2"/>
                </a:solidFill>
                <a:latin typeface="Rockwell" panose="02060603020205020403" pitchFamily="18" charset="0"/>
                <a:hlinkClick r:id="rId2"/>
              </a:rPr>
              <a:t>https://www.innovateordie.eu/</a:t>
            </a:r>
            <a:r>
              <a:rPr lang="fi-FI" sz="800" dirty="0">
                <a:solidFill>
                  <a:schemeClr val="tx2"/>
                </a:solidFill>
                <a:latin typeface="Rockwell" panose="02060603020205020403" pitchFamily="18" charset="0"/>
              </a:rPr>
              <a:t> </a:t>
            </a:r>
          </a:p>
        </p:txBody>
      </p:sp>
      <p:grpSp>
        <p:nvGrpSpPr>
          <p:cNvPr id="12" name="Group 11">
            <a:extLst>
              <a:ext uri="{FF2B5EF4-FFF2-40B4-BE49-F238E27FC236}">
                <a16:creationId xmlns:a16="http://schemas.microsoft.com/office/drawing/2014/main" id="{628448C4-72D9-4E6C-F3C7-0DBA6D06656E}"/>
              </a:ext>
            </a:extLst>
          </p:cNvPr>
          <p:cNvGrpSpPr/>
          <p:nvPr/>
        </p:nvGrpSpPr>
        <p:grpSpPr>
          <a:xfrm>
            <a:off x="10846940" y="4797152"/>
            <a:ext cx="1131820" cy="1921286"/>
            <a:chOff x="10713078" y="5421881"/>
            <a:chExt cx="1131820" cy="1791472"/>
          </a:xfrm>
        </p:grpSpPr>
        <p:grpSp>
          <p:nvGrpSpPr>
            <p:cNvPr id="13" name="Group 12">
              <a:extLst>
                <a:ext uri="{FF2B5EF4-FFF2-40B4-BE49-F238E27FC236}">
                  <a16:creationId xmlns:a16="http://schemas.microsoft.com/office/drawing/2014/main" id="{516FA44D-17E7-7789-44E7-BEFECE67146B}"/>
                </a:ext>
              </a:extLst>
            </p:cNvPr>
            <p:cNvGrpSpPr/>
            <p:nvPr/>
          </p:nvGrpSpPr>
          <p:grpSpPr>
            <a:xfrm>
              <a:off x="11365487" y="5421881"/>
              <a:ext cx="320521" cy="414442"/>
              <a:chOff x="8543917" y="177919"/>
              <a:chExt cx="320521" cy="414442"/>
            </a:xfrm>
          </p:grpSpPr>
          <p:sp>
            <p:nvSpPr>
              <p:cNvPr id="17" name="Rectangle: Rounded Corners 16">
                <a:extLst>
                  <a:ext uri="{FF2B5EF4-FFF2-40B4-BE49-F238E27FC236}">
                    <a16:creationId xmlns:a16="http://schemas.microsoft.com/office/drawing/2014/main" id="{6889A7DF-B468-D62D-8DE9-F23D944C74FD}"/>
                  </a:ext>
                </a:extLst>
              </p:cNvPr>
              <p:cNvSpPr/>
              <p:nvPr/>
            </p:nvSpPr>
            <p:spPr>
              <a:xfrm rot="16200000">
                <a:off x="8493316"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3" action="ppaction://hlinksldjump"/>
                <a:extLst>
                  <a:ext uri="{FF2B5EF4-FFF2-40B4-BE49-F238E27FC236}">
                    <a16:creationId xmlns:a16="http://schemas.microsoft.com/office/drawing/2014/main" id="{E329BE68-225F-FFA9-3804-6C704D4358F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50019" y="222742"/>
                <a:ext cx="314419" cy="313241"/>
              </a:xfrm>
              <a:prstGeom prst="rect">
                <a:avLst/>
              </a:prstGeom>
            </p:spPr>
          </p:pic>
        </p:grpSp>
        <p:grpSp>
          <p:nvGrpSpPr>
            <p:cNvPr id="14" name="Group 13">
              <a:extLst>
                <a:ext uri="{FF2B5EF4-FFF2-40B4-BE49-F238E27FC236}">
                  <a16:creationId xmlns:a16="http://schemas.microsoft.com/office/drawing/2014/main" id="{670D7A89-8BD1-76DA-A848-22B00F5CAF7C}"/>
                </a:ext>
              </a:extLst>
            </p:cNvPr>
            <p:cNvGrpSpPr/>
            <p:nvPr/>
          </p:nvGrpSpPr>
          <p:grpSpPr>
            <a:xfrm>
              <a:off x="10713078" y="5815713"/>
              <a:ext cx="1131820" cy="1397640"/>
              <a:chOff x="11146458" y="828454"/>
              <a:chExt cx="1131820" cy="1397640"/>
            </a:xfrm>
          </p:grpSpPr>
          <p:sp>
            <p:nvSpPr>
              <p:cNvPr id="15" name="Rectangle: Rounded Corners 14">
                <a:extLst>
                  <a:ext uri="{FF2B5EF4-FFF2-40B4-BE49-F238E27FC236}">
                    <a16:creationId xmlns:a16="http://schemas.microsoft.com/office/drawing/2014/main" id="{83033025-AFE0-EBDF-6EDE-3D36B3EAA8EA}"/>
                  </a:ext>
                </a:extLst>
              </p:cNvPr>
              <p:cNvSpPr/>
              <p:nvPr/>
            </p:nvSpPr>
            <p:spPr>
              <a:xfrm>
                <a:off x="11146458" y="1329986"/>
                <a:ext cx="1131820" cy="896108"/>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Yhteistyö: Yritykset tai uudet yrittäjät/-innovaattorit tai tutkimuslaitokset tai korkeakoulut tai ELY-keskus tai seurakunta</a:t>
                </a:r>
              </a:p>
            </p:txBody>
          </p:sp>
          <p:pic>
            <p:nvPicPr>
              <p:cNvPr id="16" name="Graphic 15" descr="Back with solid fill">
                <a:extLst>
                  <a:ext uri="{FF2B5EF4-FFF2-40B4-BE49-F238E27FC236}">
                    <a16:creationId xmlns:a16="http://schemas.microsoft.com/office/drawing/2014/main" id="{C1655AA0-9646-41D1-1638-4B8BFEA256A9}"/>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593279" y="948909"/>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02504927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4927E7A0-515F-4383-B253-C3514B860963}"/>
              </a:ext>
            </a:extLst>
          </p:cNvPr>
          <p:cNvSpPr txBox="1"/>
          <p:nvPr/>
        </p:nvSpPr>
        <p:spPr>
          <a:xfrm>
            <a:off x="683815" y="332656"/>
            <a:ext cx="345638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ELY-keskus yhteistyö</a:t>
            </a:r>
          </a:p>
        </p:txBody>
      </p:sp>
      <p:grpSp>
        <p:nvGrpSpPr>
          <p:cNvPr id="3" name="Group 2">
            <a:extLst>
              <a:ext uri="{FF2B5EF4-FFF2-40B4-BE49-F238E27FC236}">
                <a16:creationId xmlns:a16="http://schemas.microsoft.com/office/drawing/2014/main" id="{038CE927-3424-B93F-9EE4-A8D3C0C66EDD}"/>
              </a:ext>
            </a:extLst>
          </p:cNvPr>
          <p:cNvGrpSpPr/>
          <p:nvPr/>
        </p:nvGrpSpPr>
        <p:grpSpPr>
          <a:xfrm>
            <a:off x="1845940" y="1700808"/>
            <a:ext cx="4248472" cy="1080120"/>
            <a:chOff x="2566020" y="2852936"/>
            <a:chExt cx="4248472" cy="1080120"/>
          </a:xfrm>
        </p:grpSpPr>
        <p:sp>
          <p:nvSpPr>
            <p:cNvPr id="2" name="Rectangle: Rounded Corners 1">
              <a:extLst>
                <a:ext uri="{FF2B5EF4-FFF2-40B4-BE49-F238E27FC236}">
                  <a16:creationId xmlns:a16="http://schemas.microsoft.com/office/drawing/2014/main" id="{540FF3D2-9957-FC5F-BB59-8EDAF4BD7AE1}"/>
                </a:ext>
              </a:extLst>
            </p:cNvPr>
            <p:cNvSpPr/>
            <p:nvPr/>
          </p:nvSpPr>
          <p:spPr>
            <a:xfrm>
              <a:off x="2566020" y="2852936"/>
              <a:ext cx="4248472" cy="108012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8" name="TextBox 7">
              <a:extLst>
                <a:ext uri="{FF2B5EF4-FFF2-40B4-BE49-F238E27FC236}">
                  <a16:creationId xmlns:a16="http://schemas.microsoft.com/office/drawing/2014/main" id="{02B1AE54-A2D8-42E7-8DEB-A1F6B223458A}"/>
                </a:ext>
              </a:extLst>
            </p:cNvPr>
            <p:cNvSpPr txBox="1"/>
            <p:nvPr/>
          </p:nvSpPr>
          <p:spPr>
            <a:xfrm>
              <a:off x="2710036" y="2978490"/>
              <a:ext cx="3312368" cy="612988"/>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ELY-keskukset ilmastotoimijoina</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Asiantuntijuutta ja ilmastoyhteistyötä alueilla</a:t>
              </a:r>
            </a:p>
          </p:txBody>
        </p:sp>
        <p:sp>
          <p:nvSpPr>
            <p:cNvPr id="10" name="TextBox 9">
              <a:extLst>
                <a:ext uri="{FF2B5EF4-FFF2-40B4-BE49-F238E27FC236}">
                  <a16:creationId xmlns:a16="http://schemas.microsoft.com/office/drawing/2014/main" id="{3ABEDFB2-1561-4757-88A7-201C24871606}"/>
                </a:ext>
              </a:extLst>
            </p:cNvPr>
            <p:cNvSpPr txBox="1"/>
            <p:nvPr/>
          </p:nvSpPr>
          <p:spPr>
            <a:xfrm>
              <a:off x="2854052" y="3591478"/>
              <a:ext cx="3250357" cy="215444"/>
            </a:xfrm>
            <a:prstGeom prst="rect">
              <a:avLst/>
            </a:prstGeom>
            <a:noFill/>
          </p:spPr>
          <p:txBody>
            <a:bodyPr wrap="square">
              <a:spAutoFit/>
            </a:bodyPr>
            <a:lstStyle/>
            <a:p>
              <a:r>
                <a:rPr lang="fi-FI" sz="800" dirty="0">
                  <a:latin typeface="Rockwell" panose="02060603020205020403" pitchFamily="18" charset="0"/>
                  <a:hlinkClick r:id="rId2"/>
                </a:rPr>
                <a:t>https://www.ely-keskus.fi/web/ely-keskukset-ilmastotoimijoina</a:t>
              </a:r>
              <a:r>
                <a:rPr lang="fi-FI" sz="800" dirty="0">
                  <a:latin typeface="Rockwell" panose="02060603020205020403" pitchFamily="18" charset="0"/>
                </a:rPr>
                <a:t> </a:t>
              </a:r>
            </a:p>
          </p:txBody>
        </p:sp>
      </p:grpSp>
      <p:sp>
        <p:nvSpPr>
          <p:cNvPr id="7" name="TextBox 6">
            <a:extLst>
              <a:ext uri="{FF2B5EF4-FFF2-40B4-BE49-F238E27FC236}">
                <a16:creationId xmlns:a16="http://schemas.microsoft.com/office/drawing/2014/main" id="{57993D4F-A5D6-4344-AFC7-EC15013AD952}"/>
              </a:ext>
            </a:extLst>
          </p:cNvPr>
          <p:cNvSpPr txBox="1"/>
          <p:nvPr/>
        </p:nvSpPr>
        <p:spPr>
          <a:xfrm>
            <a:off x="7390556" y="0"/>
            <a:ext cx="48173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Yhteistyö: Yritykset tai uudet yrittäjät/-innovaattorit tai tutkimuslaitokset tai korkeakoulut tai ELY-keskus tai seurakunta</a:t>
            </a:r>
          </a:p>
        </p:txBody>
      </p:sp>
      <p:grpSp>
        <p:nvGrpSpPr>
          <p:cNvPr id="13" name="Group 12">
            <a:extLst>
              <a:ext uri="{FF2B5EF4-FFF2-40B4-BE49-F238E27FC236}">
                <a16:creationId xmlns:a16="http://schemas.microsoft.com/office/drawing/2014/main" id="{E7E6D18A-B9C2-0921-1CBD-3EE4188AB5EF}"/>
              </a:ext>
            </a:extLst>
          </p:cNvPr>
          <p:cNvGrpSpPr/>
          <p:nvPr/>
        </p:nvGrpSpPr>
        <p:grpSpPr>
          <a:xfrm>
            <a:off x="10846940" y="4797152"/>
            <a:ext cx="1131820" cy="1921286"/>
            <a:chOff x="10713078" y="5421881"/>
            <a:chExt cx="1131820" cy="1791472"/>
          </a:xfrm>
        </p:grpSpPr>
        <p:grpSp>
          <p:nvGrpSpPr>
            <p:cNvPr id="14" name="Group 13">
              <a:extLst>
                <a:ext uri="{FF2B5EF4-FFF2-40B4-BE49-F238E27FC236}">
                  <a16:creationId xmlns:a16="http://schemas.microsoft.com/office/drawing/2014/main" id="{CAA3FA59-9E8D-FB34-D9BD-3FF97A6132E9}"/>
                </a:ext>
              </a:extLst>
            </p:cNvPr>
            <p:cNvGrpSpPr/>
            <p:nvPr/>
          </p:nvGrpSpPr>
          <p:grpSpPr>
            <a:xfrm>
              <a:off x="11365487" y="5421881"/>
              <a:ext cx="320521" cy="414442"/>
              <a:chOff x="8543917" y="177919"/>
              <a:chExt cx="320521" cy="414442"/>
            </a:xfrm>
          </p:grpSpPr>
          <p:sp>
            <p:nvSpPr>
              <p:cNvPr id="18" name="Rectangle: Rounded Corners 17">
                <a:extLst>
                  <a:ext uri="{FF2B5EF4-FFF2-40B4-BE49-F238E27FC236}">
                    <a16:creationId xmlns:a16="http://schemas.microsoft.com/office/drawing/2014/main" id="{DEE0BC81-22B6-635E-21AC-4B700D8D9B2D}"/>
                  </a:ext>
                </a:extLst>
              </p:cNvPr>
              <p:cNvSpPr/>
              <p:nvPr/>
            </p:nvSpPr>
            <p:spPr>
              <a:xfrm rot="16200000">
                <a:off x="8493316"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3" action="ppaction://hlinksldjump"/>
                <a:extLst>
                  <a:ext uri="{FF2B5EF4-FFF2-40B4-BE49-F238E27FC236}">
                    <a16:creationId xmlns:a16="http://schemas.microsoft.com/office/drawing/2014/main" id="{469B292E-13CE-C938-3159-45774712924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50019" y="222742"/>
                <a:ext cx="314419" cy="313241"/>
              </a:xfrm>
              <a:prstGeom prst="rect">
                <a:avLst/>
              </a:prstGeom>
            </p:spPr>
          </p:pic>
        </p:grpSp>
        <p:grpSp>
          <p:nvGrpSpPr>
            <p:cNvPr id="15" name="Group 14">
              <a:extLst>
                <a:ext uri="{FF2B5EF4-FFF2-40B4-BE49-F238E27FC236}">
                  <a16:creationId xmlns:a16="http://schemas.microsoft.com/office/drawing/2014/main" id="{F3F87349-55D3-CB7D-81A7-75BA45761525}"/>
                </a:ext>
              </a:extLst>
            </p:cNvPr>
            <p:cNvGrpSpPr/>
            <p:nvPr/>
          </p:nvGrpSpPr>
          <p:grpSpPr>
            <a:xfrm>
              <a:off x="10713078" y="5815713"/>
              <a:ext cx="1131820" cy="1397640"/>
              <a:chOff x="11146458" y="828454"/>
              <a:chExt cx="1131820" cy="1397640"/>
            </a:xfrm>
          </p:grpSpPr>
          <p:sp>
            <p:nvSpPr>
              <p:cNvPr id="16" name="Rectangle: Rounded Corners 15">
                <a:extLst>
                  <a:ext uri="{FF2B5EF4-FFF2-40B4-BE49-F238E27FC236}">
                    <a16:creationId xmlns:a16="http://schemas.microsoft.com/office/drawing/2014/main" id="{4A1C4660-5645-1538-9116-A77E8545B4F7}"/>
                  </a:ext>
                </a:extLst>
              </p:cNvPr>
              <p:cNvSpPr/>
              <p:nvPr/>
            </p:nvSpPr>
            <p:spPr>
              <a:xfrm>
                <a:off x="11146458" y="1329986"/>
                <a:ext cx="1131820" cy="896108"/>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Yhteistyö: Yritykset tai uudet yrittäjät/-innovaattorit tai tutkimuslaitokset tai korkeakoulut tai ELY-keskus tai seurakunta</a:t>
                </a:r>
              </a:p>
            </p:txBody>
          </p:sp>
          <p:pic>
            <p:nvPicPr>
              <p:cNvPr id="17" name="Graphic 16" descr="Back with solid fill">
                <a:extLst>
                  <a:ext uri="{FF2B5EF4-FFF2-40B4-BE49-F238E27FC236}">
                    <a16:creationId xmlns:a16="http://schemas.microsoft.com/office/drawing/2014/main" id="{3110CA0D-A00C-B27A-390F-C1220A53A7E6}"/>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593279" y="948909"/>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71503494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Rounded Corners 30">
            <a:extLst>
              <a:ext uri="{FF2B5EF4-FFF2-40B4-BE49-F238E27FC236}">
                <a16:creationId xmlns:a16="http://schemas.microsoft.com/office/drawing/2014/main" id="{E5419789-32A6-6C36-0F1C-2E0271D4B077}"/>
              </a:ext>
            </a:extLst>
          </p:cNvPr>
          <p:cNvSpPr/>
          <p:nvPr/>
        </p:nvSpPr>
        <p:spPr>
          <a:xfrm>
            <a:off x="333772" y="4664916"/>
            <a:ext cx="10081120" cy="2113663"/>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8" name="TextBox 7">
            <a:extLst>
              <a:ext uri="{FF2B5EF4-FFF2-40B4-BE49-F238E27FC236}">
                <a16:creationId xmlns:a16="http://schemas.microsoft.com/office/drawing/2014/main" id="{60CAC14A-DC81-4EAA-815B-D73B92A10350}"/>
              </a:ext>
            </a:extLst>
          </p:cNvPr>
          <p:cNvSpPr txBox="1"/>
          <p:nvPr/>
        </p:nvSpPr>
        <p:spPr>
          <a:xfrm>
            <a:off x="405780" y="188640"/>
            <a:ext cx="4320480"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Yhteistyö: Heinolan seurakunta</a:t>
            </a:r>
          </a:p>
        </p:txBody>
      </p:sp>
      <p:sp>
        <p:nvSpPr>
          <p:cNvPr id="9" name="TextBox 8">
            <a:extLst>
              <a:ext uri="{FF2B5EF4-FFF2-40B4-BE49-F238E27FC236}">
                <a16:creationId xmlns:a16="http://schemas.microsoft.com/office/drawing/2014/main" id="{96819D67-C718-417C-B82E-7D939EDBE7EF}"/>
              </a:ext>
            </a:extLst>
          </p:cNvPr>
          <p:cNvSpPr txBox="1"/>
          <p:nvPr/>
        </p:nvSpPr>
        <p:spPr>
          <a:xfrm>
            <a:off x="7390556" y="0"/>
            <a:ext cx="48173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Yhteistyö: Yritykset tai uudet yrittäjät/-innovaattorit tai tutkimuslaitokset tai korkeakoulut tai ELY-keskus tai seurakunta</a:t>
            </a:r>
          </a:p>
        </p:txBody>
      </p:sp>
      <p:grpSp>
        <p:nvGrpSpPr>
          <p:cNvPr id="10" name="Group 9">
            <a:extLst>
              <a:ext uri="{FF2B5EF4-FFF2-40B4-BE49-F238E27FC236}">
                <a16:creationId xmlns:a16="http://schemas.microsoft.com/office/drawing/2014/main" id="{46C1C0D3-3870-42F3-8950-8605F21564BB}"/>
              </a:ext>
            </a:extLst>
          </p:cNvPr>
          <p:cNvGrpSpPr/>
          <p:nvPr/>
        </p:nvGrpSpPr>
        <p:grpSpPr>
          <a:xfrm>
            <a:off x="540158" y="4708766"/>
            <a:ext cx="9723518" cy="1987409"/>
            <a:chOff x="426236" y="1989172"/>
            <a:chExt cx="10769589" cy="1987409"/>
          </a:xfrm>
        </p:grpSpPr>
        <p:sp>
          <p:nvSpPr>
            <p:cNvPr id="11" name="TextBox 10">
              <a:extLst>
                <a:ext uri="{FF2B5EF4-FFF2-40B4-BE49-F238E27FC236}">
                  <a16:creationId xmlns:a16="http://schemas.microsoft.com/office/drawing/2014/main" id="{CA2F10FD-52A6-4241-A924-7B0D7192FE17}"/>
                </a:ext>
              </a:extLst>
            </p:cNvPr>
            <p:cNvSpPr txBox="1"/>
            <p:nvPr/>
          </p:nvSpPr>
          <p:spPr>
            <a:xfrm>
              <a:off x="435874" y="2255597"/>
              <a:ext cx="10759951" cy="1720984"/>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dirty="0">
                  <a:solidFill>
                    <a:schemeClr val="tx2"/>
                  </a:solidFill>
                  <a:latin typeface="Rockwell" panose="02060603020205020403" pitchFamily="18" charset="0"/>
                </a:rPr>
                <a:t>Mahdollisuutena vaikuttaa tässä tutkimuksessa korostuneeseen ”</a:t>
              </a:r>
              <a:r>
                <a:rPr lang="fi-FI" sz="1200" i="1" dirty="0">
                  <a:solidFill>
                    <a:schemeClr val="tx2"/>
                  </a:solidFill>
                  <a:latin typeface="Rockwell" panose="02060603020205020403" pitchFamily="18" charset="0"/>
                </a:rPr>
                <a:t>heikkoon ilmastoviestintään</a:t>
              </a:r>
              <a:r>
                <a:rPr lang="fi-FI" sz="1200" dirty="0">
                  <a:solidFill>
                    <a:schemeClr val="tx2"/>
                  </a:solidFill>
                  <a:latin typeface="Rockwell" panose="02060603020205020403" pitchFamily="18" charset="0"/>
                </a:rPr>
                <a:t>” tai sellaisena ilmenneeseen olisi hyödyntää seurankunnan tekemää työtä, vaikkapa jollain tapaa integroituna nyt koostettaviin muihin konkreettisiin tekoihin (HIT-projekti)?</a:t>
              </a: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dirty="0">
                  <a:solidFill>
                    <a:schemeClr val="tx2"/>
                  </a:solidFill>
                  <a:latin typeface="Rockwell" panose="02060603020205020403" pitchFamily="18" charset="0"/>
                </a:rPr>
                <a:t>Pelkän seurakunnankin tekemä työ on hyvin vaikuttavaa, joten siihen kytkettynä vielä jotain muuta konkreettisesti tehtyä, voitaisi aikaan saada ehkäpä hyvinkin puhutteleva viesti, jolla voitaisi saavuttaa myös kuntalaiset nykyistä paremmin tai ainakin heille voisi saada viestin kulkeutumaan tehokkaammin kuin tähän asti.</a:t>
              </a:r>
            </a:p>
          </p:txBody>
        </p:sp>
        <p:sp>
          <p:nvSpPr>
            <p:cNvPr id="12" name="TextBox 11">
              <a:extLst>
                <a:ext uri="{FF2B5EF4-FFF2-40B4-BE49-F238E27FC236}">
                  <a16:creationId xmlns:a16="http://schemas.microsoft.com/office/drawing/2014/main" id="{0A81A354-891F-4C03-B941-785E9576954E}"/>
                </a:ext>
              </a:extLst>
            </p:cNvPr>
            <p:cNvSpPr txBox="1"/>
            <p:nvPr/>
          </p:nvSpPr>
          <p:spPr>
            <a:xfrm>
              <a:off x="426236" y="1989172"/>
              <a:ext cx="2487482" cy="307777"/>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1400" b="1" dirty="0">
                  <a:sym typeface="Rockwell" panose="02060603020205020403" pitchFamily="18" charset="0"/>
                </a:rPr>
                <a:t>Ilmastoviestintä</a:t>
              </a:r>
              <a:endParaRPr lang="fi-FI" sz="1400" b="1" dirty="0"/>
            </a:p>
          </p:txBody>
        </p:sp>
      </p:grpSp>
      <p:grpSp>
        <p:nvGrpSpPr>
          <p:cNvPr id="5" name="Group 4">
            <a:extLst>
              <a:ext uri="{FF2B5EF4-FFF2-40B4-BE49-F238E27FC236}">
                <a16:creationId xmlns:a16="http://schemas.microsoft.com/office/drawing/2014/main" id="{403FEB8C-4935-69E9-714E-08C633578CEB}"/>
              </a:ext>
            </a:extLst>
          </p:cNvPr>
          <p:cNvGrpSpPr/>
          <p:nvPr/>
        </p:nvGrpSpPr>
        <p:grpSpPr>
          <a:xfrm>
            <a:off x="333772" y="3189245"/>
            <a:ext cx="10081120" cy="1273701"/>
            <a:chOff x="333772" y="3320278"/>
            <a:chExt cx="10081120" cy="1273701"/>
          </a:xfrm>
        </p:grpSpPr>
        <p:sp>
          <p:nvSpPr>
            <p:cNvPr id="30" name="Rectangle: Rounded Corners 29">
              <a:extLst>
                <a:ext uri="{FF2B5EF4-FFF2-40B4-BE49-F238E27FC236}">
                  <a16:creationId xmlns:a16="http://schemas.microsoft.com/office/drawing/2014/main" id="{6CDCE6AA-4640-0D20-C451-EDC9CC3C3A11}"/>
                </a:ext>
              </a:extLst>
            </p:cNvPr>
            <p:cNvSpPr/>
            <p:nvPr/>
          </p:nvSpPr>
          <p:spPr>
            <a:xfrm>
              <a:off x="333772" y="3320278"/>
              <a:ext cx="10081120" cy="127370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nvGrpSpPr>
            <p:cNvPr id="13" name="Group 12">
              <a:extLst>
                <a:ext uri="{FF2B5EF4-FFF2-40B4-BE49-F238E27FC236}">
                  <a16:creationId xmlns:a16="http://schemas.microsoft.com/office/drawing/2014/main" id="{4A7573D6-CD47-4073-97D6-F08A599F09B4}"/>
                </a:ext>
              </a:extLst>
            </p:cNvPr>
            <p:cNvGrpSpPr/>
            <p:nvPr/>
          </p:nvGrpSpPr>
          <p:grpSpPr>
            <a:xfrm>
              <a:off x="554940" y="3359564"/>
              <a:ext cx="9708735" cy="1163478"/>
              <a:chOff x="442608" y="500948"/>
              <a:chExt cx="10753216" cy="1163478"/>
            </a:xfrm>
          </p:grpSpPr>
          <p:sp>
            <p:nvSpPr>
              <p:cNvPr id="14" name="TextBox 13">
                <a:extLst>
                  <a:ext uri="{FF2B5EF4-FFF2-40B4-BE49-F238E27FC236}">
                    <a16:creationId xmlns:a16="http://schemas.microsoft.com/office/drawing/2014/main" id="{49E0DFA9-3F10-474C-B42F-9A38DE966A9F}"/>
                  </a:ext>
                </a:extLst>
              </p:cNvPr>
              <p:cNvSpPr txBox="1"/>
              <p:nvPr/>
            </p:nvSpPr>
            <p:spPr>
              <a:xfrm>
                <a:off x="442608" y="774439"/>
                <a:ext cx="10753216" cy="889987"/>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dirty="0">
                    <a:solidFill>
                      <a:schemeClr val="tx2"/>
                    </a:solidFill>
                    <a:latin typeface="Rockwell" panose="02060603020205020403" pitchFamily="18" charset="0"/>
                  </a:rPr>
                  <a:t>Voisikohan Heinolan seurakunnan tekemää ansiokasta ilmasto- ja energiatyötä hyödyntää, jollain tapaa niin sanotun leikkimielisen haastamisen muodossa? </a:t>
                </a:r>
                <a:r>
                  <a:rPr lang="fi-FI" sz="1200" dirty="0">
                    <a:solidFill>
                      <a:schemeClr val="tx2"/>
                    </a:solidFill>
                    <a:latin typeface="Rockwell" panose="02060603020205020403" pitchFamily="18" charset="0"/>
                    <a:sym typeface="Wingdings" panose="05000000000000000000" pitchFamily="2" charset="2"/>
                  </a:rPr>
                  <a:t> </a:t>
                </a:r>
                <a:r>
                  <a:rPr lang="fi-FI" sz="1200" dirty="0">
                    <a:solidFill>
                      <a:schemeClr val="tx2"/>
                    </a:solidFill>
                    <a:latin typeface="Rockwell" panose="02060603020205020403" pitchFamily="18" charset="0"/>
                  </a:rPr>
                  <a:t>Tarkoittaen, että voisikohan esimerkiksi heidän raportoimaa ”</a:t>
                </a:r>
                <a:r>
                  <a:rPr lang="fi-FI" sz="1200" i="1" dirty="0">
                    <a:solidFill>
                      <a:schemeClr val="tx2"/>
                    </a:solidFill>
                    <a:latin typeface="Rockwell" panose="02060603020205020403" pitchFamily="18" charset="0"/>
                  </a:rPr>
                  <a:t>Heinolan seurakunnan ympäristökatselmusta</a:t>
                </a:r>
                <a:r>
                  <a:rPr lang="fi-FI" sz="1200" dirty="0">
                    <a:solidFill>
                      <a:schemeClr val="tx2"/>
                    </a:solidFill>
                    <a:latin typeface="Rockwell" panose="02060603020205020403" pitchFamily="18" charset="0"/>
                  </a:rPr>
                  <a:t>” hyödyntää, jotenkin leikkimielisen kilpailun ohessa tai jotain muuta sellaista?</a:t>
                </a:r>
              </a:p>
            </p:txBody>
          </p:sp>
          <p:sp>
            <p:nvSpPr>
              <p:cNvPr id="15" name="TextBox 14">
                <a:extLst>
                  <a:ext uri="{FF2B5EF4-FFF2-40B4-BE49-F238E27FC236}">
                    <a16:creationId xmlns:a16="http://schemas.microsoft.com/office/drawing/2014/main" id="{2F829F0D-79CA-476C-9F0E-DFB9D071D642}"/>
                  </a:ext>
                </a:extLst>
              </p:cNvPr>
              <p:cNvSpPr txBox="1"/>
              <p:nvPr/>
            </p:nvSpPr>
            <p:spPr>
              <a:xfrm>
                <a:off x="442609" y="500948"/>
                <a:ext cx="6663946" cy="307777"/>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1400" b="1" dirty="0">
                    <a:sym typeface="Rockwell" panose="02060603020205020403" pitchFamily="18" charset="0"/>
                  </a:rPr>
                  <a:t>Toimijoille kohdistettava leikkimielinen ”</a:t>
                </a:r>
                <a:r>
                  <a:rPr lang="fi-FI" sz="1400" b="1" i="1" dirty="0">
                    <a:sym typeface="Rockwell" panose="02060603020205020403" pitchFamily="18" charset="0"/>
                  </a:rPr>
                  <a:t>haaste</a:t>
                </a:r>
                <a:r>
                  <a:rPr lang="fi-FI" sz="1400" b="1" dirty="0">
                    <a:sym typeface="Rockwell" panose="02060603020205020403" pitchFamily="18" charset="0"/>
                  </a:rPr>
                  <a:t>”</a:t>
                </a:r>
                <a:endParaRPr lang="fi-FI" sz="1400" b="1" dirty="0"/>
              </a:p>
            </p:txBody>
          </p:sp>
        </p:grpSp>
      </p:grpSp>
      <p:grpSp>
        <p:nvGrpSpPr>
          <p:cNvPr id="4" name="Group 3">
            <a:extLst>
              <a:ext uri="{FF2B5EF4-FFF2-40B4-BE49-F238E27FC236}">
                <a16:creationId xmlns:a16="http://schemas.microsoft.com/office/drawing/2014/main" id="{61F938FC-A383-772E-2D25-39E807E08834}"/>
              </a:ext>
            </a:extLst>
          </p:cNvPr>
          <p:cNvGrpSpPr/>
          <p:nvPr/>
        </p:nvGrpSpPr>
        <p:grpSpPr>
          <a:xfrm>
            <a:off x="333772" y="970809"/>
            <a:ext cx="9793088" cy="2040639"/>
            <a:chOff x="333772" y="1212377"/>
            <a:chExt cx="9793088" cy="2040639"/>
          </a:xfrm>
        </p:grpSpPr>
        <p:sp>
          <p:nvSpPr>
            <p:cNvPr id="2" name="Rectangle: Rounded Corners 1">
              <a:extLst>
                <a:ext uri="{FF2B5EF4-FFF2-40B4-BE49-F238E27FC236}">
                  <a16:creationId xmlns:a16="http://schemas.microsoft.com/office/drawing/2014/main" id="{9F9CC97D-95CC-6ADF-9325-806D0BE5B7E8}"/>
                </a:ext>
              </a:extLst>
            </p:cNvPr>
            <p:cNvSpPr/>
            <p:nvPr/>
          </p:nvSpPr>
          <p:spPr>
            <a:xfrm>
              <a:off x="333772" y="1212377"/>
              <a:ext cx="9793088" cy="2040639"/>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grpSp>
          <p:nvGrpSpPr>
            <p:cNvPr id="16" name="Group 15">
              <a:extLst>
                <a:ext uri="{FF2B5EF4-FFF2-40B4-BE49-F238E27FC236}">
                  <a16:creationId xmlns:a16="http://schemas.microsoft.com/office/drawing/2014/main" id="{21463BE9-61C8-44BE-BEC5-CCD054E55250}"/>
                </a:ext>
              </a:extLst>
            </p:cNvPr>
            <p:cNvGrpSpPr/>
            <p:nvPr/>
          </p:nvGrpSpPr>
          <p:grpSpPr>
            <a:xfrm>
              <a:off x="540158" y="1294372"/>
              <a:ext cx="9442686" cy="1844095"/>
              <a:chOff x="435874" y="282352"/>
              <a:chExt cx="10623022" cy="1844095"/>
            </a:xfrm>
          </p:grpSpPr>
          <p:sp>
            <p:nvSpPr>
              <p:cNvPr id="17" name="TextBox 16">
                <a:extLst>
                  <a:ext uri="{FF2B5EF4-FFF2-40B4-BE49-F238E27FC236}">
                    <a16:creationId xmlns:a16="http://schemas.microsoft.com/office/drawing/2014/main" id="{DC83E67F-9846-48BF-9C8D-4D39DBA3BBAF}"/>
                  </a:ext>
                </a:extLst>
              </p:cNvPr>
              <p:cNvSpPr txBox="1"/>
              <p:nvPr/>
            </p:nvSpPr>
            <p:spPr>
              <a:xfrm>
                <a:off x="435874" y="682462"/>
                <a:ext cx="10623022" cy="1443985"/>
              </a:xfrm>
              <a:prstGeom prst="rect">
                <a:avLst/>
              </a:prstGeom>
              <a:noFill/>
              <a:ln w="19050">
                <a:no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dirty="0">
                    <a:solidFill>
                      <a:schemeClr val="tx2"/>
                    </a:solidFill>
                    <a:latin typeface="Rockwell" panose="02060603020205020403" pitchFamily="18" charset="0"/>
                  </a:rPr>
                  <a:t>Heinolan seurakunnan ympäristöohjelmassa vuosille 2020-2025 mainitaan, että seurakunta aikoo selvittää hiilinielujensa määrät kyseisten vuosien aikana. </a:t>
                </a:r>
                <a:r>
                  <a:rPr lang="fi-FI" sz="1200" dirty="0">
                    <a:solidFill>
                      <a:schemeClr val="tx2"/>
                    </a:solidFill>
                    <a:latin typeface="Rockwell" panose="02060603020205020403" pitchFamily="18" charset="0"/>
                    <a:sym typeface="Wingdings" panose="05000000000000000000" pitchFamily="2" charset="2"/>
                  </a:rPr>
                  <a:t> Päästölaskentaan liittyneiden teemahaastattelujen aikana korostui kuntien/kaupunkien ilmoitusvelvollisuuden merkitys myös näiden osilta, jolloin esimerkiksi HINKU-tavoitetta voitaisi lähestyä hieman ja erittäin resurssitehokkaasti.  Vaikka ilmoitusta ei heti tehtäisi niin määrät olisi ehkä hyvä hankkia jo ennakoiden tulevaa ilmoitusta näihin liittyen, koska sellaisen tullaan, joka tapauksessa tarvitsemaan jossain vaiheessa kaupungin matkaa kohti hiilinegatiivisuutta.</a:t>
                </a:r>
                <a:endParaRPr lang="fi-FI" sz="1200" dirty="0">
                  <a:solidFill>
                    <a:schemeClr val="tx2"/>
                  </a:solidFill>
                  <a:latin typeface="Rockwell" panose="02060603020205020403" pitchFamily="18" charset="0"/>
                </a:endParaRPr>
              </a:p>
            </p:txBody>
          </p:sp>
          <p:sp>
            <p:nvSpPr>
              <p:cNvPr id="18" name="TextBox 17">
                <a:extLst>
                  <a:ext uri="{FF2B5EF4-FFF2-40B4-BE49-F238E27FC236}">
                    <a16:creationId xmlns:a16="http://schemas.microsoft.com/office/drawing/2014/main" id="{B4C5B13D-EC74-422D-9C53-813782F2C22A}"/>
                  </a:ext>
                </a:extLst>
              </p:cNvPr>
              <p:cNvSpPr txBox="1"/>
              <p:nvPr/>
            </p:nvSpPr>
            <p:spPr>
              <a:xfrm>
                <a:off x="438579" y="282352"/>
                <a:ext cx="5343890" cy="307777"/>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1400" b="1" dirty="0">
                    <a:sym typeface="Rockwell" panose="02060603020205020403" pitchFamily="18" charset="0"/>
                  </a:rPr>
                  <a:t>Heinolan hiilinielujen ja –varastojen selvitystyö</a:t>
                </a:r>
                <a:endParaRPr lang="fi-FI" sz="1400" b="1" dirty="0"/>
              </a:p>
            </p:txBody>
          </p:sp>
        </p:grpSp>
      </p:grpSp>
      <p:sp>
        <p:nvSpPr>
          <p:cNvPr id="19" name="TextBox 18">
            <a:extLst>
              <a:ext uri="{FF2B5EF4-FFF2-40B4-BE49-F238E27FC236}">
                <a16:creationId xmlns:a16="http://schemas.microsoft.com/office/drawing/2014/main" id="{51D08F8D-B6CF-4022-98C2-614FEE9308A3}"/>
              </a:ext>
            </a:extLst>
          </p:cNvPr>
          <p:cNvSpPr txBox="1"/>
          <p:nvPr/>
        </p:nvSpPr>
        <p:spPr>
          <a:xfrm>
            <a:off x="10263676" y="436961"/>
            <a:ext cx="1944216" cy="2708434"/>
          </a:xfrm>
          <a:prstGeom prst="rect">
            <a:avLst/>
          </a:prstGeom>
          <a:solidFill>
            <a:schemeClr val="bg1"/>
          </a:solidFill>
          <a:ln>
            <a:solidFill>
              <a:schemeClr val="tx2"/>
            </a:solidFill>
          </a:ln>
        </p:spPr>
        <p:txBody>
          <a:bodyPr wrap="square">
            <a:spAutoFit/>
          </a:bodyPr>
          <a:lstStyle/>
          <a:p>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seurakunnan ympäristöohjelma vuosille 2020-2025:</a:t>
            </a:r>
          </a:p>
          <a:p>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2"/>
              </a:rPr>
              <a:t>https://www.heinolanseurakunta.fi/documents/11556448/13269603/Heinolan+seurakunnan+ymp%C3%A4rist%C3%B6ohjelma+vuosille+2020-2025%2C+PDF.pdf/ccc7d760-79dc-ded7-a881-6c1e1eb7edac?t=1612943132682</a:t>
            </a:r>
            <a:endPar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endPar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seurakunnan ympäristökatselmus 2020:</a:t>
            </a:r>
          </a:p>
          <a:p>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3"/>
              </a:rPr>
              <a:t>https://www.heinolanseurakunta.fi/documents/11556448/13269603/Heinolan+seurakunnan+ymp%C3%A4rist%C3%B6katselmus+2020%2C+PDF-versio.pdf/195a6def-4df3-8db6-3dbe-080de15ec5bc?t=1612943062636</a:t>
            </a:r>
            <a:r>
              <a:rPr lang="fi-FI" sz="8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endParaRPr lang="fi-FI" sz="1400" dirty="0">
              <a:solidFill>
                <a:schemeClr val="tx2"/>
              </a:solidFill>
              <a:latin typeface="Rockwell" panose="02060603020205020403" pitchFamily="18" charset="0"/>
            </a:endParaRPr>
          </a:p>
        </p:txBody>
      </p:sp>
      <p:grpSp>
        <p:nvGrpSpPr>
          <p:cNvPr id="23" name="Group 22">
            <a:extLst>
              <a:ext uri="{FF2B5EF4-FFF2-40B4-BE49-F238E27FC236}">
                <a16:creationId xmlns:a16="http://schemas.microsoft.com/office/drawing/2014/main" id="{6B43F450-9332-DAE4-B727-E24CBEF776D4}"/>
              </a:ext>
            </a:extLst>
          </p:cNvPr>
          <p:cNvGrpSpPr/>
          <p:nvPr/>
        </p:nvGrpSpPr>
        <p:grpSpPr>
          <a:xfrm>
            <a:off x="10902625" y="4857293"/>
            <a:ext cx="1131820" cy="1921286"/>
            <a:chOff x="10713078" y="5421881"/>
            <a:chExt cx="1131820" cy="1791472"/>
          </a:xfrm>
        </p:grpSpPr>
        <p:grpSp>
          <p:nvGrpSpPr>
            <p:cNvPr id="24" name="Group 23">
              <a:extLst>
                <a:ext uri="{FF2B5EF4-FFF2-40B4-BE49-F238E27FC236}">
                  <a16:creationId xmlns:a16="http://schemas.microsoft.com/office/drawing/2014/main" id="{5971C46F-CF26-CD9B-C02F-F75B325B20A3}"/>
                </a:ext>
              </a:extLst>
            </p:cNvPr>
            <p:cNvGrpSpPr/>
            <p:nvPr/>
          </p:nvGrpSpPr>
          <p:grpSpPr>
            <a:xfrm>
              <a:off x="11365487" y="5421881"/>
              <a:ext cx="320521" cy="414442"/>
              <a:chOff x="8543917" y="177919"/>
              <a:chExt cx="320521" cy="414442"/>
            </a:xfrm>
          </p:grpSpPr>
          <p:sp>
            <p:nvSpPr>
              <p:cNvPr id="28" name="Rectangle: Rounded Corners 27">
                <a:extLst>
                  <a:ext uri="{FF2B5EF4-FFF2-40B4-BE49-F238E27FC236}">
                    <a16:creationId xmlns:a16="http://schemas.microsoft.com/office/drawing/2014/main" id="{DF49119A-75CD-FE1D-ADD6-F926A812FCA6}"/>
                  </a:ext>
                </a:extLst>
              </p:cNvPr>
              <p:cNvSpPr/>
              <p:nvPr/>
            </p:nvSpPr>
            <p:spPr>
              <a:xfrm rot="16200000">
                <a:off x="8493316"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9" name="Graphic 28" descr="Back with solid fill">
                <a:hlinkClick r:id="rId4" action="ppaction://hlinksldjump"/>
                <a:extLst>
                  <a:ext uri="{FF2B5EF4-FFF2-40B4-BE49-F238E27FC236}">
                    <a16:creationId xmlns:a16="http://schemas.microsoft.com/office/drawing/2014/main" id="{F1DF3AD2-D659-0003-04D0-4FDEDF823FF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50019" y="222742"/>
                <a:ext cx="314419" cy="313241"/>
              </a:xfrm>
              <a:prstGeom prst="rect">
                <a:avLst/>
              </a:prstGeom>
            </p:spPr>
          </p:pic>
        </p:grpSp>
        <p:grpSp>
          <p:nvGrpSpPr>
            <p:cNvPr id="25" name="Group 24">
              <a:extLst>
                <a:ext uri="{FF2B5EF4-FFF2-40B4-BE49-F238E27FC236}">
                  <a16:creationId xmlns:a16="http://schemas.microsoft.com/office/drawing/2014/main" id="{B42DA42D-5B39-94E2-FF38-2F772E43D6AA}"/>
                </a:ext>
              </a:extLst>
            </p:cNvPr>
            <p:cNvGrpSpPr/>
            <p:nvPr/>
          </p:nvGrpSpPr>
          <p:grpSpPr>
            <a:xfrm>
              <a:off x="10713078" y="5815713"/>
              <a:ext cx="1131820" cy="1397640"/>
              <a:chOff x="11146458" y="828454"/>
              <a:chExt cx="1131820" cy="1397640"/>
            </a:xfrm>
          </p:grpSpPr>
          <p:sp>
            <p:nvSpPr>
              <p:cNvPr id="26" name="Rectangle: Rounded Corners 25">
                <a:extLst>
                  <a:ext uri="{FF2B5EF4-FFF2-40B4-BE49-F238E27FC236}">
                    <a16:creationId xmlns:a16="http://schemas.microsoft.com/office/drawing/2014/main" id="{80E5FC8D-B8D8-8BE5-6D0A-A66C6C0BEE1D}"/>
                  </a:ext>
                </a:extLst>
              </p:cNvPr>
              <p:cNvSpPr/>
              <p:nvPr/>
            </p:nvSpPr>
            <p:spPr>
              <a:xfrm>
                <a:off x="11146458" y="1329986"/>
                <a:ext cx="1131820" cy="896108"/>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Yhteistyö: Yritykset tai uudet yrittäjät/-innovaattorit tai tutkimuslaitokset tai korkeakoulut tai ELY-keskus tai seurakunta</a:t>
                </a:r>
              </a:p>
            </p:txBody>
          </p:sp>
          <p:pic>
            <p:nvPicPr>
              <p:cNvPr id="27" name="Graphic 26" descr="Back with solid fill">
                <a:extLst>
                  <a:ext uri="{FF2B5EF4-FFF2-40B4-BE49-F238E27FC236}">
                    <a16:creationId xmlns:a16="http://schemas.microsoft.com/office/drawing/2014/main" id="{E5AD609E-92B3-85BA-C85A-C09D97BCE3E3}"/>
                  </a:ext>
                </a:extLst>
              </p:cNvPr>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6642544" flipH="1">
                <a:off x="11593279" y="948909"/>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19496395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047641" y="3167390"/>
            <a:ext cx="6093542" cy="52322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Biokaasun tuotanto</a:t>
            </a:r>
          </a:p>
        </p:txBody>
      </p:sp>
      <p:grpSp>
        <p:nvGrpSpPr>
          <p:cNvPr id="10" name="Group 9">
            <a:extLst>
              <a:ext uri="{FF2B5EF4-FFF2-40B4-BE49-F238E27FC236}">
                <a16:creationId xmlns:a16="http://schemas.microsoft.com/office/drawing/2014/main" id="{7BCF85BF-221F-B6AC-00D8-5D5BEAFFD306}"/>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B0058C62-64F6-C63A-5118-B2D60033174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D9080816-1EB6-BBB5-1475-AB9E844A6DD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80953351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8C1E7838-2433-5622-1C24-EA44EC3057C7}"/>
              </a:ext>
            </a:extLst>
          </p:cNvPr>
          <p:cNvGrpSpPr/>
          <p:nvPr/>
        </p:nvGrpSpPr>
        <p:grpSpPr>
          <a:xfrm>
            <a:off x="333772" y="1664804"/>
            <a:ext cx="4896544" cy="3528392"/>
            <a:chOff x="117748" y="1664804"/>
            <a:chExt cx="4896544" cy="3528392"/>
          </a:xfrm>
        </p:grpSpPr>
        <p:sp>
          <p:nvSpPr>
            <p:cNvPr id="2" name="Rectangle: Rounded Corners 1">
              <a:extLst>
                <a:ext uri="{FF2B5EF4-FFF2-40B4-BE49-F238E27FC236}">
                  <a16:creationId xmlns:a16="http://schemas.microsoft.com/office/drawing/2014/main" id="{D082C287-C21A-0F13-5241-2827ED2BB492}"/>
                </a:ext>
              </a:extLst>
            </p:cNvPr>
            <p:cNvSpPr/>
            <p:nvPr/>
          </p:nvSpPr>
          <p:spPr>
            <a:xfrm>
              <a:off x="117748" y="1664804"/>
              <a:ext cx="4896544" cy="3528392"/>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4" name="TextBox 3">
              <a:extLst>
                <a:ext uri="{FF2B5EF4-FFF2-40B4-BE49-F238E27FC236}">
                  <a16:creationId xmlns:a16="http://schemas.microsoft.com/office/drawing/2014/main" id="{C604AC50-FE0D-404E-88CE-A1651973B19E}"/>
                </a:ext>
              </a:extLst>
            </p:cNvPr>
            <p:cNvSpPr txBox="1"/>
            <p:nvPr/>
          </p:nvSpPr>
          <p:spPr>
            <a:xfrm>
              <a:off x="549796" y="1988840"/>
              <a:ext cx="4032448" cy="2647135"/>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riski]</a:t>
              </a:r>
            </a:p>
            <a:p>
              <a:pPr marR="0" lvl="0" algn="l" defTabSz="914400" rtl="0" eaLnBrk="1" fontAlgn="auto" latinLnBrk="0" hangingPunct="1">
                <a:lnSpc>
                  <a:spcPct val="150000"/>
                </a:lnSpc>
                <a:spcBef>
                  <a:spcPts val="0"/>
                </a:spcBef>
                <a:spcAft>
                  <a:spcPts val="0"/>
                </a:spcAft>
                <a:buClrTx/>
                <a:buSzTx/>
                <a:tabLst/>
                <a:defRPr/>
              </a:pPr>
              <a:r>
                <a:rPr kumimoji="0" lang="fi-FI" sz="110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Kuinka pitkään kiristyvät polttoaineen jakeluvelvoitteet täytetään kaupungissa? </a:t>
              </a: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Onko tietoa, mistä jatkossa kasvavat toimitusmäärät saadaan ja kuinka niitä ylläpidetään ilman ajoneuvokantaa?</a:t>
              </a:r>
            </a:p>
            <a:p>
              <a:pPr marR="0" lvl="0" algn="l" defTabSz="914400" rtl="0" eaLnBrk="1" fontAlgn="auto" latinLnBrk="0" hangingPunct="1">
                <a:lnSpc>
                  <a:spcPct val="150000"/>
                </a:lnSpc>
                <a:spcBef>
                  <a:spcPts val="0"/>
                </a:spcBef>
                <a:spcAft>
                  <a:spcPts val="0"/>
                </a:spcAft>
                <a:buClrTx/>
                <a:buSzTx/>
                <a:tabLst/>
                <a:defRP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riski]</a:t>
              </a:r>
            </a:p>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Mitä EU tulee päättämään biokaasun tulevaisuutta pohtiessaan (pohdinta käynnissä 14.02.2022).</a:t>
              </a:r>
              <a:endPar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sp>
        <p:nvSpPr>
          <p:cNvPr id="8" name="TextBox 7">
            <a:extLst>
              <a:ext uri="{FF2B5EF4-FFF2-40B4-BE49-F238E27FC236}">
                <a16:creationId xmlns:a16="http://schemas.microsoft.com/office/drawing/2014/main" id="{4E998639-0536-43F8-AC71-9BC011941310}"/>
              </a:ext>
            </a:extLst>
          </p:cNvPr>
          <p:cNvSpPr txBox="1"/>
          <p:nvPr/>
        </p:nvSpPr>
        <p:spPr>
          <a:xfrm>
            <a:off x="10774932" y="0"/>
            <a:ext cx="1432960"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Biokaasun tuotanto</a:t>
            </a:r>
          </a:p>
        </p:txBody>
      </p:sp>
      <p:grpSp>
        <p:nvGrpSpPr>
          <p:cNvPr id="6" name="Group 5">
            <a:extLst>
              <a:ext uri="{FF2B5EF4-FFF2-40B4-BE49-F238E27FC236}">
                <a16:creationId xmlns:a16="http://schemas.microsoft.com/office/drawing/2014/main" id="{CDA821BA-312A-4E5C-F81E-EFCF8DFD7A0D}"/>
              </a:ext>
            </a:extLst>
          </p:cNvPr>
          <p:cNvGrpSpPr/>
          <p:nvPr/>
        </p:nvGrpSpPr>
        <p:grpSpPr>
          <a:xfrm>
            <a:off x="5878388" y="3537012"/>
            <a:ext cx="4104456" cy="1656184"/>
            <a:chOff x="6310436" y="2269616"/>
            <a:chExt cx="4104456" cy="1656184"/>
          </a:xfrm>
        </p:grpSpPr>
        <p:sp>
          <p:nvSpPr>
            <p:cNvPr id="14" name="Rectangle: Rounded Corners 13">
              <a:extLst>
                <a:ext uri="{FF2B5EF4-FFF2-40B4-BE49-F238E27FC236}">
                  <a16:creationId xmlns:a16="http://schemas.microsoft.com/office/drawing/2014/main" id="{DF216696-AC16-8C66-E98C-B590E44EF941}"/>
                </a:ext>
              </a:extLst>
            </p:cNvPr>
            <p:cNvSpPr/>
            <p:nvPr/>
          </p:nvSpPr>
          <p:spPr>
            <a:xfrm>
              <a:off x="6310436" y="2269616"/>
              <a:ext cx="4104456" cy="165618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9" name="TextBox 8">
              <a:extLst>
                <a:ext uri="{FF2B5EF4-FFF2-40B4-BE49-F238E27FC236}">
                  <a16:creationId xmlns:a16="http://schemas.microsoft.com/office/drawing/2014/main" id="{F6B0C001-5EC2-40AF-8B01-198BCD65E031}"/>
                </a:ext>
              </a:extLst>
            </p:cNvPr>
            <p:cNvSpPr txBox="1"/>
            <p:nvPr/>
          </p:nvSpPr>
          <p:spPr>
            <a:xfrm>
              <a:off x="6598468" y="2420888"/>
              <a:ext cx="3672408" cy="1353640"/>
            </a:xfrm>
            <a:prstGeom prst="rect">
              <a:avLst/>
            </a:prstGeom>
            <a:noFill/>
          </p:spPr>
          <p:txBody>
            <a:bodyPr wrap="square">
              <a:spAutoFit/>
            </a:bodyPr>
            <a:lstStyle/>
            <a:p>
              <a:pPr>
                <a:lnSpc>
                  <a:spcPct val="150000"/>
                </a:lnSpc>
              </a:pPr>
              <a:r>
                <a:rPr kumimoji="0" lang="fi-FI" sz="12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pPr>
                <a:lnSpc>
                  <a:spcPct val="150000"/>
                </a:lnSpc>
              </a:pP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Mikäli alueelle houkuteltaisi, joko toimija tuottamaan biokaasua, niin polttoaineen jakeluvelvoitteen kiristyessä ratkaisu löytyisi tästä, kuten myös sille voitaisi nähdä monia kannattavia hyötyjä.</a:t>
              </a:r>
              <a:endParaRPr lang="fi-FI" sz="1600" dirty="0"/>
            </a:p>
          </p:txBody>
        </p:sp>
      </p:grpSp>
      <p:grpSp>
        <p:nvGrpSpPr>
          <p:cNvPr id="16" name="Group 15">
            <a:extLst>
              <a:ext uri="{FF2B5EF4-FFF2-40B4-BE49-F238E27FC236}">
                <a16:creationId xmlns:a16="http://schemas.microsoft.com/office/drawing/2014/main" id="{1D8A8689-77CB-F828-D0B2-F09BEB267539}"/>
              </a:ext>
            </a:extLst>
          </p:cNvPr>
          <p:cNvGrpSpPr/>
          <p:nvPr/>
        </p:nvGrpSpPr>
        <p:grpSpPr>
          <a:xfrm>
            <a:off x="5446340" y="1468255"/>
            <a:ext cx="6266422" cy="1344011"/>
            <a:chOff x="5590356" y="932861"/>
            <a:chExt cx="6266422" cy="1344011"/>
          </a:xfrm>
        </p:grpSpPr>
        <p:sp>
          <p:nvSpPr>
            <p:cNvPr id="15" name="Rectangle: Rounded Corners 14">
              <a:extLst>
                <a:ext uri="{FF2B5EF4-FFF2-40B4-BE49-F238E27FC236}">
                  <a16:creationId xmlns:a16="http://schemas.microsoft.com/office/drawing/2014/main" id="{951DD8F8-8681-8BD4-C19E-588C123788B3}"/>
                </a:ext>
              </a:extLst>
            </p:cNvPr>
            <p:cNvSpPr/>
            <p:nvPr/>
          </p:nvSpPr>
          <p:spPr>
            <a:xfrm>
              <a:off x="5590356" y="932861"/>
              <a:ext cx="5976664" cy="134401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10" name="TextBox 9">
              <a:extLst>
                <a:ext uri="{FF2B5EF4-FFF2-40B4-BE49-F238E27FC236}">
                  <a16:creationId xmlns:a16="http://schemas.microsoft.com/office/drawing/2014/main" id="{B8A4FA99-D4C4-4711-A875-5236152E848F}"/>
                </a:ext>
              </a:extLst>
            </p:cNvPr>
            <p:cNvSpPr txBox="1"/>
            <p:nvPr/>
          </p:nvSpPr>
          <p:spPr>
            <a:xfrm>
              <a:off x="5662364" y="1006929"/>
              <a:ext cx="6194414" cy="1099725"/>
            </a:xfrm>
            <a:prstGeom prst="rect">
              <a:avLst/>
            </a:prstGeom>
            <a:noFill/>
          </p:spPr>
          <p:txBody>
            <a:bodyPr wrap="square">
              <a:spAutoFit/>
            </a:bodyPr>
            <a:lstStyle/>
            <a:p>
              <a:pPr>
                <a:lnSpc>
                  <a:spcPct val="150000"/>
                </a:lnSpc>
              </a:pPr>
              <a:r>
                <a:rPr kumimoji="0" lang="fi-FI" sz="12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[Nykyisyyden mahdollisuus Heinolan alueilla/sopimuskuntien alueilla]</a:t>
              </a:r>
            </a:p>
            <a:p>
              <a:pPr>
                <a:lnSpc>
                  <a:spcPct val="150000"/>
                </a:lnSpc>
              </a:pP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Päästövähennysten hankinta biokaasutuotannolla..</a:t>
              </a:r>
            </a:p>
            <a:p>
              <a:pPr>
                <a:lnSpc>
                  <a:spcPct val="150000"/>
                </a:lnSpc>
              </a:pPr>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omalla alueella omatoimisesti (-100%  Tuotannosta)</a:t>
              </a:r>
            </a:p>
            <a:p>
              <a:pPr>
                <a:lnSpc>
                  <a:spcPct val="150000"/>
                </a:lnSpc>
              </a:pPr>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sijoittamalla yhteistyölaitokseen, jonkin sopimuskuntien alueista (-50%  Tuotannosta)</a:t>
              </a:r>
              <a:endParaRPr lang="fi-FI" sz="1600" dirty="0"/>
            </a:p>
          </p:txBody>
        </p:sp>
      </p:grpSp>
      <p:sp>
        <p:nvSpPr>
          <p:cNvPr id="7" name="TextBox 6">
            <a:extLst>
              <a:ext uri="{FF2B5EF4-FFF2-40B4-BE49-F238E27FC236}">
                <a16:creationId xmlns:a16="http://schemas.microsoft.com/office/drawing/2014/main" id="{3E3F11E3-5529-D438-C562-5FD25BBC7671}"/>
              </a:ext>
            </a:extLst>
          </p:cNvPr>
          <p:cNvSpPr txBox="1"/>
          <p:nvPr/>
        </p:nvSpPr>
        <p:spPr>
          <a:xfrm>
            <a:off x="866921" y="305732"/>
            <a:ext cx="302433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Biokaasun tuotanto</a:t>
            </a:r>
          </a:p>
        </p:txBody>
      </p:sp>
      <p:grpSp>
        <p:nvGrpSpPr>
          <p:cNvPr id="11" name="Group 10">
            <a:extLst>
              <a:ext uri="{FF2B5EF4-FFF2-40B4-BE49-F238E27FC236}">
                <a16:creationId xmlns:a16="http://schemas.microsoft.com/office/drawing/2014/main" id="{360C12AD-562C-6A38-9047-2740779C32AA}"/>
              </a:ext>
            </a:extLst>
          </p:cNvPr>
          <p:cNvGrpSpPr/>
          <p:nvPr/>
        </p:nvGrpSpPr>
        <p:grpSpPr>
          <a:xfrm>
            <a:off x="11398680" y="6348700"/>
            <a:ext cx="484973" cy="313490"/>
            <a:chOff x="7841686" y="284935"/>
            <a:chExt cx="484973" cy="313490"/>
          </a:xfrm>
        </p:grpSpPr>
        <p:sp>
          <p:nvSpPr>
            <p:cNvPr id="12" name="Rectangle: Rounded Corners 11">
              <a:extLst>
                <a:ext uri="{FF2B5EF4-FFF2-40B4-BE49-F238E27FC236}">
                  <a16:creationId xmlns:a16="http://schemas.microsoft.com/office/drawing/2014/main" id="{32ADFC66-9A76-209E-B406-EA9DF75CDCC8}"/>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2" action="ppaction://hlinksldjump"/>
              <a:extLst>
                <a:ext uri="{FF2B5EF4-FFF2-40B4-BE49-F238E27FC236}">
                  <a16:creationId xmlns:a16="http://schemas.microsoft.com/office/drawing/2014/main" id="{99A1FD9C-E3AE-D159-5B7D-F04E1A32737C}"/>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16542606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 name="Object 33" hidden="1">
            <a:extLst>
              <a:ext uri="{FF2B5EF4-FFF2-40B4-BE49-F238E27FC236}">
                <a16:creationId xmlns:a16="http://schemas.microsoft.com/office/drawing/2014/main" id="{0117CD21-6A56-4B47-9F8E-BAC65EE52556}"/>
              </a:ext>
            </a:extLst>
          </p:cNvPr>
          <p:cNvGraphicFramePr>
            <a:graphicFrameLocks noChangeAspect="1"/>
          </p:cNvGraphicFramePr>
          <p:nvPr>
            <p:custDataLst>
              <p:tags r:id="rId1"/>
            </p:custDataLst>
            <p:extLst>
              <p:ext uri="{D42A27DB-BD31-4B8C-83A1-F6EECF244321}">
                <p14:modId xmlns:p14="http://schemas.microsoft.com/office/powerpoint/2010/main" val="15041113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34" name="Object 33" hidden="1">
                        <a:extLst>
                          <a:ext uri="{FF2B5EF4-FFF2-40B4-BE49-F238E27FC236}">
                            <a16:creationId xmlns:a16="http://schemas.microsoft.com/office/drawing/2014/main" id="{0117CD21-6A56-4B47-9F8E-BAC65EE5255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8" name="Rectangle: Rounded Corners 37">
            <a:extLst>
              <a:ext uri="{FF2B5EF4-FFF2-40B4-BE49-F238E27FC236}">
                <a16:creationId xmlns:a16="http://schemas.microsoft.com/office/drawing/2014/main" id="{8D31AACD-B7BF-42F0-8CE6-F5BFB23E1ADA}"/>
              </a:ext>
            </a:extLst>
          </p:cNvPr>
          <p:cNvSpPr/>
          <p:nvPr/>
        </p:nvSpPr>
        <p:spPr>
          <a:xfrm>
            <a:off x="5767267" y="5169958"/>
            <a:ext cx="4194802" cy="863755"/>
          </a:xfrm>
          <a:prstGeom prst="roundRect">
            <a:avLst/>
          </a:prstGeom>
          <a:solidFill>
            <a:srgbClr val="FFFF99"/>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Kannattavuutta lisää konkreettisesti tiedettävä valtava kysynnän kasvu (seuraavat 8 vuotta) Suomen tavoitellessa </a:t>
            </a:r>
            <a:r>
              <a:rPr kumimoji="0" lang="fi-FI" sz="11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4 TWh biokaasuntuotantoa vuodelle 2030</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(nyt ollut muutaman vuoden vasta </a:t>
            </a:r>
            <a:r>
              <a:rPr kumimoji="0" lang="fi-FI" sz="11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1 TWh</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endParaRPr kumimoji="0" lang="fi-FI" sz="1800" b="0" i="0" u="none" strike="noStrike" kern="1200" cap="none" spc="0" normalizeH="0" baseline="0" noProof="0" dirty="0">
              <a:ln>
                <a:noFill/>
              </a:ln>
              <a:solidFill>
                <a:srgbClr val="164B4F"/>
              </a:solidFill>
              <a:effectLst/>
              <a:uLnTx/>
              <a:uFillTx/>
              <a:latin typeface="Euphemia"/>
              <a:ea typeface="+mn-ea"/>
              <a:cs typeface="+mn-cs"/>
            </a:endParaRPr>
          </a:p>
        </p:txBody>
      </p:sp>
      <p:sp>
        <p:nvSpPr>
          <p:cNvPr id="5" name="TextBox 4">
            <a:extLst>
              <a:ext uri="{FF2B5EF4-FFF2-40B4-BE49-F238E27FC236}">
                <a16:creationId xmlns:a16="http://schemas.microsoft.com/office/drawing/2014/main" id="{8B762D3F-2714-4F43-996F-1E2B111EDF9B}"/>
              </a:ext>
            </a:extLst>
          </p:cNvPr>
          <p:cNvSpPr txBox="1"/>
          <p:nvPr/>
        </p:nvSpPr>
        <p:spPr>
          <a:xfrm>
            <a:off x="866921" y="305732"/>
            <a:ext cx="302433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Biokaasun tuotanto</a:t>
            </a:r>
          </a:p>
        </p:txBody>
      </p:sp>
      <p:sp>
        <p:nvSpPr>
          <p:cNvPr id="8" name="TextBox 7">
            <a:extLst>
              <a:ext uri="{FF2B5EF4-FFF2-40B4-BE49-F238E27FC236}">
                <a16:creationId xmlns:a16="http://schemas.microsoft.com/office/drawing/2014/main" id="{4E998639-0536-43F8-AC71-9BC011941310}"/>
              </a:ext>
            </a:extLst>
          </p:cNvPr>
          <p:cNvSpPr txBox="1"/>
          <p:nvPr/>
        </p:nvSpPr>
        <p:spPr>
          <a:xfrm>
            <a:off x="10774932" y="0"/>
            <a:ext cx="1432960"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Biokaasun tuotanto</a:t>
            </a:r>
          </a:p>
        </p:txBody>
      </p:sp>
      <p:grpSp>
        <p:nvGrpSpPr>
          <p:cNvPr id="39" name="Group 38">
            <a:extLst>
              <a:ext uri="{FF2B5EF4-FFF2-40B4-BE49-F238E27FC236}">
                <a16:creationId xmlns:a16="http://schemas.microsoft.com/office/drawing/2014/main" id="{A2E0638E-0C37-48ED-94DB-80369B1E2EAE}"/>
              </a:ext>
            </a:extLst>
          </p:cNvPr>
          <p:cNvGrpSpPr/>
          <p:nvPr/>
        </p:nvGrpSpPr>
        <p:grpSpPr>
          <a:xfrm>
            <a:off x="405780" y="1618204"/>
            <a:ext cx="4536504" cy="4331076"/>
            <a:chOff x="405780" y="1618204"/>
            <a:chExt cx="4536504" cy="4331076"/>
          </a:xfrm>
        </p:grpSpPr>
        <p:sp>
          <p:nvSpPr>
            <p:cNvPr id="33" name="Rectangle: Rounded Corners 32">
              <a:extLst>
                <a:ext uri="{FF2B5EF4-FFF2-40B4-BE49-F238E27FC236}">
                  <a16:creationId xmlns:a16="http://schemas.microsoft.com/office/drawing/2014/main" id="{24E23A74-0072-4F45-BCED-D75687DE7708}"/>
                </a:ext>
              </a:extLst>
            </p:cNvPr>
            <p:cNvSpPr/>
            <p:nvPr/>
          </p:nvSpPr>
          <p:spPr>
            <a:xfrm>
              <a:off x="405780" y="1618204"/>
              <a:ext cx="4536504" cy="433107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6" name="TextBox 5">
              <a:extLst>
                <a:ext uri="{FF2B5EF4-FFF2-40B4-BE49-F238E27FC236}">
                  <a16:creationId xmlns:a16="http://schemas.microsoft.com/office/drawing/2014/main" id="{974C9AFC-E162-4A90-9F0E-701B731B11CA}"/>
                </a:ext>
              </a:extLst>
            </p:cNvPr>
            <p:cNvSpPr txBox="1"/>
            <p:nvPr/>
          </p:nvSpPr>
          <p:spPr>
            <a:xfrm>
              <a:off x="765820" y="1700808"/>
              <a:ext cx="3528392" cy="335989"/>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Mahdollisina hyötyinä saattaisi muodostua:</a:t>
              </a:r>
              <a:endParaRPr lang="fi-FI" sz="11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11" name="TextBox 10">
              <a:extLst>
                <a:ext uri="{FF2B5EF4-FFF2-40B4-BE49-F238E27FC236}">
                  <a16:creationId xmlns:a16="http://schemas.microsoft.com/office/drawing/2014/main" id="{457CA88A-C733-4180-9B2C-D2346B705A7E}"/>
                </a:ext>
              </a:extLst>
            </p:cNvPr>
            <p:cNvSpPr txBox="1"/>
            <p:nvPr/>
          </p:nvSpPr>
          <p:spPr>
            <a:xfrm>
              <a:off x="866921" y="2164459"/>
              <a:ext cx="2880320" cy="2093137"/>
            </a:xfrm>
            <a:prstGeom prst="rect">
              <a:avLst/>
            </a:prstGeom>
            <a:noFill/>
          </p:spPr>
          <p:txBody>
            <a:bodyPr wrap="square">
              <a:spAutoFit/>
            </a:bodyPr>
            <a:lstStyle/>
            <a:p>
              <a:pPr>
                <a:lnSpc>
                  <a:spcPct val="150000"/>
                </a:lnSpc>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Kaasuautojen kiinnostuksen kasvaminen kunnassa aiheen noustessa tämän kautta esille paikallisessa mediassa, jonka jälkeen aihetta koskevan tietoisuuden kaupungissa voisi olettaa hetkellisesti ainakin kasvavan ”</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Mouth-to-Mouth</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markkinoinnin kautta väestön keskuudessa. </a:t>
              </a:r>
            </a:p>
          </p:txBody>
        </p:sp>
        <p:sp>
          <p:nvSpPr>
            <p:cNvPr id="18" name="TextBox 17">
              <a:extLst>
                <a:ext uri="{FF2B5EF4-FFF2-40B4-BE49-F238E27FC236}">
                  <a16:creationId xmlns:a16="http://schemas.microsoft.com/office/drawing/2014/main" id="{9C3FB8F4-5230-46A2-818D-53BA8E9B4249}"/>
                </a:ext>
              </a:extLst>
            </p:cNvPr>
            <p:cNvSpPr txBox="1"/>
            <p:nvPr/>
          </p:nvSpPr>
          <p:spPr>
            <a:xfrm>
              <a:off x="1664007" y="5169958"/>
              <a:ext cx="2756171" cy="569643"/>
            </a:xfrm>
            <a:prstGeom prst="rect">
              <a:avLst/>
            </a:prstGeom>
            <a:noFill/>
          </p:spPr>
          <p:txBody>
            <a:bodyPr wrap="square">
              <a:spAutoFit/>
            </a:bodyPr>
            <a:lstStyle/>
            <a:p>
              <a:pPr>
                <a:lnSpc>
                  <a:spcPct val="150000"/>
                </a:lnSpc>
                <a:defRPr/>
              </a:pP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Puheenaiheena ollessaan kaasuautojen osuus autokannasta voisi ehkä kasvaa? </a:t>
              </a: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pic>
          <p:nvPicPr>
            <p:cNvPr id="19" name="Graphic 18" descr="Back with solid fill">
              <a:extLst>
                <a:ext uri="{FF2B5EF4-FFF2-40B4-BE49-F238E27FC236}">
                  <a16:creationId xmlns:a16="http://schemas.microsoft.com/office/drawing/2014/main" id="{299D0A26-F1D4-4CA7-9AD7-45A619E36EC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3331103" flipH="1">
              <a:off x="1533020" y="4470302"/>
              <a:ext cx="779835" cy="583180"/>
            </a:xfrm>
            <a:prstGeom prst="rect">
              <a:avLst/>
            </a:prstGeom>
            <a:ln>
              <a:noFill/>
            </a:ln>
            <a:effectLst>
              <a:innerShdw blurRad="63500" dist="50800" dir="5400000">
                <a:prstClr val="black">
                  <a:alpha val="50000"/>
                </a:prstClr>
              </a:innerShdw>
            </a:effectLst>
          </p:spPr>
        </p:pic>
      </p:grpSp>
      <p:grpSp>
        <p:nvGrpSpPr>
          <p:cNvPr id="36" name="Group 35">
            <a:extLst>
              <a:ext uri="{FF2B5EF4-FFF2-40B4-BE49-F238E27FC236}">
                <a16:creationId xmlns:a16="http://schemas.microsoft.com/office/drawing/2014/main" id="{61C7A473-518C-45B7-B44E-1CA45C57A042}"/>
              </a:ext>
            </a:extLst>
          </p:cNvPr>
          <p:cNvGrpSpPr/>
          <p:nvPr/>
        </p:nvGrpSpPr>
        <p:grpSpPr>
          <a:xfrm>
            <a:off x="5792517" y="1618204"/>
            <a:ext cx="4680520" cy="3040592"/>
            <a:chOff x="6094412" y="1396521"/>
            <a:chExt cx="4680520" cy="3040592"/>
          </a:xfrm>
        </p:grpSpPr>
        <p:sp>
          <p:nvSpPr>
            <p:cNvPr id="35" name="Rectangle: Rounded Corners 34">
              <a:extLst>
                <a:ext uri="{FF2B5EF4-FFF2-40B4-BE49-F238E27FC236}">
                  <a16:creationId xmlns:a16="http://schemas.microsoft.com/office/drawing/2014/main" id="{CE52D806-3492-45E6-8FD1-CA8F5CD5E5AC}"/>
                </a:ext>
              </a:extLst>
            </p:cNvPr>
            <p:cNvSpPr/>
            <p:nvPr/>
          </p:nvSpPr>
          <p:spPr>
            <a:xfrm>
              <a:off x="6094412" y="1396521"/>
              <a:ext cx="4680520" cy="3040592"/>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9" name="TextBox 28">
              <a:extLst>
                <a:ext uri="{FF2B5EF4-FFF2-40B4-BE49-F238E27FC236}">
                  <a16:creationId xmlns:a16="http://schemas.microsoft.com/office/drawing/2014/main" id="{61F1855B-7711-4BA3-BF05-9AF5AAC290B8}"/>
                </a:ext>
              </a:extLst>
            </p:cNvPr>
            <p:cNvSpPr txBox="1"/>
            <p:nvPr/>
          </p:nvSpPr>
          <p:spPr>
            <a:xfrm>
              <a:off x="6476441" y="2164459"/>
              <a:ext cx="4198454" cy="2123658"/>
            </a:xfrm>
            <a:prstGeom prst="rect">
              <a:avLst/>
            </a:prstGeom>
            <a:noFill/>
          </p:spPr>
          <p:txBody>
            <a:bodyPr wrap="square">
              <a:spAutoFit/>
            </a:bodyPr>
            <a:lstStyle/>
            <a:p>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Tieliikenteen päästövähennys</a:t>
              </a:r>
            </a:p>
            <a:p>
              <a:endPar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t>
              </a:r>
              <a:r>
                <a:rPr kumimoji="0" lang="fi-FI" sz="1100" b="0" i="0" u="none" strike="noStrike" kern="1200" cap="none" spc="0" normalizeH="0" baseline="0" noProof="0" dirty="0" err="1">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ihreät</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työpaikat</a:t>
              </a:r>
            </a:p>
            <a:p>
              <a:endPar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t>
              </a:r>
              <a:r>
                <a:rPr kumimoji="0" lang="fi-FI" sz="1100" b="0" i="0" u="none" strike="noStrike" kern="1200" cap="none" spc="0" normalizeH="0" baseline="0" noProof="0" dirty="0" err="1">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iertotalouden</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edistäminen</a:t>
              </a:r>
            </a:p>
            <a:p>
              <a:endPar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a:t>
              </a:r>
              <a:r>
                <a:rPr kumimoji="0" lang="fi-FI" sz="1100" b="0" i="0" u="none" strike="noStrike" kern="1200" cap="none" spc="0" normalizeH="0" baseline="0" noProof="0" dirty="0" err="1">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ulkinen</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talous (verot)</a:t>
              </a:r>
            </a:p>
            <a:p>
              <a:endPar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a:t>
              </a:r>
              <a:r>
                <a:rPr kumimoji="0" lang="fi-FI" sz="1100" b="0" i="0" u="none" strike="noStrike" kern="1200" cap="none" spc="0" normalizeH="0" baseline="0" noProof="0" dirty="0" err="1">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linvoimaa</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uudesta yritystoiminnasta</a:t>
              </a:r>
            </a:p>
            <a:p>
              <a:endPar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t>
              </a:r>
              <a:r>
                <a:rPr kumimoji="0" lang="fi-FI" sz="1100" b="0" i="0" u="none" strike="noStrike" kern="1200" cap="none" spc="0" normalizeH="0" baseline="0" noProof="0" dirty="0" err="1">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yvinvointia</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ensin pakokaasuttomasta liikenteestä ja lopulta ilmastonmuutoksen pysäyttämisestä (toivon mukaan) </a:t>
              </a:r>
              <a:endParaRPr lang="fi-FI" dirty="0"/>
            </a:p>
          </p:txBody>
        </p:sp>
        <p:sp>
          <p:nvSpPr>
            <p:cNvPr id="32" name="TextBox 31">
              <a:extLst>
                <a:ext uri="{FF2B5EF4-FFF2-40B4-BE49-F238E27FC236}">
                  <a16:creationId xmlns:a16="http://schemas.microsoft.com/office/drawing/2014/main" id="{5577A670-DDC8-4E32-B40A-DDD004729FFA}"/>
                </a:ext>
              </a:extLst>
            </p:cNvPr>
            <p:cNvSpPr txBox="1"/>
            <p:nvPr/>
          </p:nvSpPr>
          <p:spPr>
            <a:xfrm>
              <a:off x="6476441" y="1618204"/>
              <a:ext cx="3528392" cy="335989"/>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Mahdollisina hyötyinä saattaisi muodostua:</a:t>
              </a:r>
              <a:endParaRPr lang="fi-FI" sz="11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grpSp>
        <p:nvGrpSpPr>
          <p:cNvPr id="16" name="Group 15">
            <a:extLst>
              <a:ext uri="{FF2B5EF4-FFF2-40B4-BE49-F238E27FC236}">
                <a16:creationId xmlns:a16="http://schemas.microsoft.com/office/drawing/2014/main" id="{91C86231-3EB3-66FF-3506-5FD3B0AA086D}"/>
              </a:ext>
            </a:extLst>
          </p:cNvPr>
          <p:cNvGrpSpPr/>
          <p:nvPr/>
        </p:nvGrpSpPr>
        <p:grpSpPr>
          <a:xfrm>
            <a:off x="11590405" y="5418007"/>
            <a:ext cx="320522" cy="414442"/>
            <a:chOff x="8457418" y="107577"/>
            <a:chExt cx="320522" cy="414442"/>
          </a:xfrm>
        </p:grpSpPr>
        <p:sp>
          <p:nvSpPr>
            <p:cNvPr id="17" name="Rectangle: Rounded Corners 16">
              <a:extLst>
                <a:ext uri="{FF2B5EF4-FFF2-40B4-BE49-F238E27FC236}">
                  <a16:creationId xmlns:a16="http://schemas.microsoft.com/office/drawing/2014/main" id="{BD2D31BD-6903-AE36-0DBA-2ADB8904A5E8}"/>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Back with solid fill">
              <a:hlinkClick r:id="rId7" action="ppaction://hlinksldjump"/>
              <a:extLst>
                <a:ext uri="{FF2B5EF4-FFF2-40B4-BE49-F238E27FC236}">
                  <a16:creationId xmlns:a16="http://schemas.microsoft.com/office/drawing/2014/main" id="{B137E3C8-B41E-FDEB-8775-962308D08AA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152400"/>
              <a:ext cx="314419" cy="313241"/>
            </a:xfrm>
            <a:prstGeom prst="rect">
              <a:avLst/>
            </a:prstGeom>
          </p:spPr>
        </p:pic>
      </p:grpSp>
      <p:grpSp>
        <p:nvGrpSpPr>
          <p:cNvPr id="21" name="Group 20">
            <a:extLst>
              <a:ext uri="{FF2B5EF4-FFF2-40B4-BE49-F238E27FC236}">
                <a16:creationId xmlns:a16="http://schemas.microsoft.com/office/drawing/2014/main" id="{E5822191-74BB-0282-022C-BA8C48B24086}"/>
              </a:ext>
            </a:extLst>
          </p:cNvPr>
          <p:cNvGrpSpPr/>
          <p:nvPr/>
        </p:nvGrpSpPr>
        <p:grpSpPr>
          <a:xfrm>
            <a:off x="10534391" y="5877272"/>
            <a:ext cx="1440161" cy="834125"/>
            <a:chOff x="10585447" y="801792"/>
            <a:chExt cx="1440161" cy="834125"/>
          </a:xfrm>
        </p:grpSpPr>
        <p:sp>
          <p:nvSpPr>
            <p:cNvPr id="22" name="Rectangle: Rounded Corners 21">
              <a:extLst>
                <a:ext uri="{FF2B5EF4-FFF2-40B4-BE49-F238E27FC236}">
                  <a16:creationId xmlns:a16="http://schemas.microsoft.com/office/drawing/2014/main" id="{EF8880AF-6FC7-668C-0783-ECDE1E24528D}"/>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23" name="Graphic 22" descr="Back with solid fill">
              <a:extLst>
                <a:ext uri="{FF2B5EF4-FFF2-40B4-BE49-F238E27FC236}">
                  <a16:creationId xmlns:a16="http://schemas.microsoft.com/office/drawing/2014/main" id="{9A4215B9-C574-4D67-726F-56AB652C552C}"/>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230658701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2590371" y="2951946"/>
            <a:ext cx="7008081"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Vaihtoehtoinen lämpöenergia (kaukolämpö ja/tai jäähdytysverkko)</a:t>
            </a:r>
          </a:p>
        </p:txBody>
      </p:sp>
      <p:grpSp>
        <p:nvGrpSpPr>
          <p:cNvPr id="4" name="Group 3">
            <a:extLst>
              <a:ext uri="{FF2B5EF4-FFF2-40B4-BE49-F238E27FC236}">
                <a16:creationId xmlns:a16="http://schemas.microsoft.com/office/drawing/2014/main" id="{D7B523CB-C046-6ADC-88F0-D29DE045C9AD}"/>
              </a:ext>
            </a:extLst>
          </p:cNvPr>
          <p:cNvGrpSpPr/>
          <p:nvPr/>
        </p:nvGrpSpPr>
        <p:grpSpPr>
          <a:xfrm>
            <a:off x="11398680" y="6348700"/>
            <a:ext cx="484973" cy="313490"/>
            <a:chOff x="7841686" y="284935"/>
            <a:chExt cx="484973" cy="313490"/>
          </a:xfrm>
        </p:grpSpPr>
        <p:sp>
          <p:nvSpPr>
            <p:cNvPr id="5" name="Rectangle: Rounded Corners 4">
              <a:extLst>
                <a:ext uri="{FF2B5EF4-FFF2-40B4-BE49-F238E27FC236}">
                  <a16:creationId xmlns:a16="http://schemas.microsoft.com/office/drawing/2014/main" id="{7FE193A4-6FDE-031B-6119-169F5ECC782B}"/>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2" action="ppaction://hlinksldjump"/>
              <a:extLst>
                <a:ext uri="{FF2B5EF4-FFF2-40B4-BE49-F238E27FC236}">
                  <a16:creationId xmlns:a16="http://schemas.microsoft.com/office/drawing/2014/main" id="{56671E67-000F-FD40-7D86-1D4ECA2646B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64187579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Text&#10;&#10;Description automatically generated with medium confidence">
            <a:extLst>
              <a:ext uri="{FF2B5EF4-FFF2-40B4-BE49-F238E27FC236}">
                <a16:creationId xmlns:a16="http://schemas.microsoft.com/office/drawing/2014/main" id="{6D8F05CB-A323-46CF-BA29-02DE75442730}"/>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25589" b="27500"/>
          <a:stretch/>
        </p:blipFill>
        <p:spPr>
          <a:xfrm>
            <a:off x="909836" y="1700808"/>
            <a:ext cx="10626150" cy="1584177"/>
          </a:xfrm>
          <a:prstGeom prst="rect">
            <a:avLst/>
          </a:prstGeom>
        </p:spPr>
      </p:pic>
      <p:grpSp>
        <p:nvGrpSpPr>
          <p:cNvPr id="6" name="Group 5">
            <a:extLst>
              <a:ext uri="{FF2B5EF4-FFF2-40B4-BE49-F238E27FC236}">
                <a16:creationId xmlns:a16="http://schemas.microsoft.com/office/drawing/2014/main" id="{4BA97E6F-415D-4A6A-B2FC-08C534E257B8}"/>
              </a:ext>
            </a:extLst>
          </p:cNvPr>
          <p:cNvGrpSpPr/>
          <p:nvPr/>
        </p:nvGrpSpPr>
        <p:grpSpPr>
          <a:xfrm>
            <a:off x="837828" y="4486821"/>
            <a:ext cx="10846941" cy="1447230"/>
            <a:chOff x="837828" y="4790082"/>
            <a:chExt cx="10846941" cy="1447230"/>
          </a:xfrm>
        </p:grpSpPr>
        <p:pic>
          <p:nvPicPr>
            <p:cNvPr id="4" name="Picture 3" descr="Text&#10;&#10;Description automatically generated">
              <a:extLst>
                <a:ext uri="{FF2B5EF4-FFF2-40B4-BE49-F238E27FC236}">
                  <a16:creationId xmlns:a16="http://schemas.microsoft.com/office/drawing/2014/main" id="{12639F2E-0BA5-4D23-B153-A6D83DF11BDF}"/>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62785" b="558"/>
            <a:stretch/>
          </p:blipFill>
          <p:spPr>
            <a:xfrm>
              <a:off x="837828" y="5157192"/>
              <a:ext cx="10846941" cy="1080120"/>
            </a:xfrm>
            <a:prstGeom prst="rect">
              <a:avLst/>
            </a:prstGeom>
          </p:spPr>
        </p:pic>
        <p:pic>
          <p:nvPicPr>
            <p:cNvPr id="5" name="Picture 4" descr="Text&#10;&#10;Description automatically generated">
              <a:extLst>
                <a:ext uri="{FF2B5EF4-FFF2-40B4-BE49-F238E27FC236}">
                  <a16:creationId xmlns:a16="http://schemas.microsoft.com/office/drawing/2014/main" id="{9D5F3FC3-9CAA-473D-B089-583EB1FEF4D9}"/>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755" b="88536"/>
            <a:stretch/>
          </p:blipFill>
          <p:spPr>
            <a:xfrm>
              <a:off x="837828" y="4790082"/>
              <a:ext cx="10846941" cy="360040"/>
            </a:xfrm>
            <a:prstGeom prst="rect">
              <a:avLst/>
            </a:prstGeom>
          </p:spPr>
        </p:pic>
      </p:grpSp>
      <p:sp>
        <p:nvSpPr>
          <p:cNvPr id="7" name="TextBox 6">
            <a:extLst>
              <a:ext uri="{FF2B5EF4-FFF2-40B4-BE49-F238E27FC236}">
                <a16:creationId xmlns:a16="http://schemas.microsoft.com/office/drawing/2014/main" id="{30EA8D43-7F60-5852-638D-84BD9D69A67A}"/>
              </a:ext>
            </a:extLst>
          </p:cNvPr>
          <p:cNvSpPr txBox="1"/>
          <p:nvPr/>
        </p:nvSpPr>
        <p:spPr>
          <a:xfrm>
            <a:off x="909836" y="1329075"/>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sp>
        <p:nvSpPr>
          <p:cNvPr id="8" name="TextBox 7">
            <a:extLst>
              <a:ext uri="{FF2B5EF4-FFF2-40B4-BE49-F238E27FC236}">
                <a16:creationId xmlns:a16="http://schemas.microsoft.com/office/drawing/2014/main" id="{E77F46EF-F8F5-0036-C9A9-01C93DDDEAC5}"/>
              </a:ext>
            </a:extLst>
          </p:cNvPr>
          <p:cNvSpPr txBox="1"/>
          <p:nvPr/>
        </p:nvSpPr>
        <p:spPr>
          <a:xfrm>
            <a:off x="837828" y="4061844"/>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sp>
        <p:nvSpPr>
          <p:cNvPr id="9" name="TextBox 8">
            <a:extLst>
              <a:ext uri="{FF2B5EF4-FFF2-40B4-BE49-F238E27FC236}">
                <a16:creationId xmlns:a16="http://schemas.microsoft.com/office/drawing/2014/main" id="{470FA75F-20B5-12E7-A3BA-BB53B64FA37D}"/>
              </a:ext>
            </a:extLst>
          </p:cNvPr>
          <p:cNvSpPr txBox="1"/>
          <p:nvPr/>
        </p:nvSpPr>
        <p:spPr>
          <a:xfrm>
            <a:off x="9262764" y="0"/>
            <a:ext cx="2945128"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Vaihtoehtoinen lämpöenergia (kaukolämpö ja/tai jäähdytysverkko)</a:t>
            </a:r>
          </a:p>
        </p:txBody>
      </p:sp>
      <p:grpSp>
        <p:nvGrpSpPr>
          <p:cNvPr id="10" name="Group 9">
            <a:extLst>
              <a:ext uri="{FF2B5EF4-FFF2-40B4-BE49-F238E27FC236}">
                <a16:creationId xmlns:a16="http://schemas.microsoft.com/office/drawing/2014/main" id="{E51824E1-FB51-0528-819E-BFD7B1CCBE17}"/>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C4E0CAA3-F309-9145-76B2-C9C567B24D1B}"/>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4" action="ppaction://hlinksldjump"/>
              <a:extLst>
                <a:ext uri="{FF2B5EF4-FFF2-40B4-BE49-F238E27FC236}">
                  <a16:creationId xmlns:a16="http://schemas.microsoft.com/office/drawing/2014/main" id="{6607AE4E-032B-A77E-477E-35906219E076}"/>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9198638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8B762D3F-2714-4F43-996F-1E2B111EDF9B}"/>
              </a:ext>
            </a:extLst>
          </p:cNvPr>
          <p:cNvSpPr txBox="1"/>
          <p:nvPr/>
        </p:nvSpPr>
        <p:spPr>
          <a:xfrm>
            <a:off x="333772" y="260648"/>
            <a:ext cx="4896544"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Vaihtoehtoinen lämpöenergia (kaukolämpö ja/tai jäähdytysverkko)</a:t>
            </a:r>
          </a:p>
        </p:txBody>
      </p:sp>
      <p:grpSp>
        <p:nvGrpSpPr>
          <p:cNvPr id="23" name="Group 22">
            <a:extLst>
              <a:ext uri="{FF2B5EF4-FFF2-40B4-BE49-F238E27FC236}">
                <a16:creationId xmlns:a16="http://schemas.microsoft.com/office/drawing/2014/main" id="{A655F325-52AF-8153-ABB0-C88A36F817B2}"/>
              </a:ext>
            </a:extLst>
          </p:cNvPr>
          <p:cNvGrpSpPr/>
          <p:nvPr/>
        </p:nvGrpSpPr>
        <p:grpSpPr>
          <a:xfrm>
            <a:off x="549796" y="1792901"/>
            <a:ext cx="10584807" cy="2448272"/>
            <a:chOff x="1125860" y="3999660"/>
            <a:chExt cx="9433048" cy="2448272"/>
          </a:xfrm>
        </p:grpSpPr>
        <p:grpSp>
          <p:nvGrpSpPr>
            <p:cNvPr id="22" name="Group 21">
              <a:extLst>
                <a:ext uri="{FF2B5EF4-FFF2-40B4-BE49-F238E27FC236}">
                  <a16:creationId xmlns:a16="http://schemas.microsoft.com/office/drawing/2014/main" id="{C42AA43B-4B3C-3CB7-FBDE-06DA00DEF8A2}"/>
                </a:ext>
              </a:extLst>
            </p:cNvPr>
            <p:cNvGrpSpPr/>
            <p:nvPr/>
          </p:nvGrpSpPr>
          <p:grpSpPr>
            <a:xfrm>
              <a:off x="1125860" y="3999660"/>
              <a:ext cx="9433048" cy="2448272"/>
              <a:chOff x="1125860" y="3999660"/>
              <a:chExt cx="9433048" cy="2448272"/>
            </a:xfrm>
          </p:grpSpPr>
          <p:grpSp>
            <p:nvGrpSpPr>
              <p:cNvPr id="18" name="Group 17">
                <a:extLst>
                  <a:ext uri="{FF2B5EF4-FFF2-40B4-BE49-F238E27FC236}">
                    <a16:creationId xmlns:a16="http://schemas.microsoft.com/office/drawing/2014/main" id="{C72EBB38-3F40-B407-5B9C-E3BA1CF7EA2E}"/>
                  </a:ext>
                </a:extLst>
              </p:cNvPr>
              <p:cNvGrpSpPr/>
              <p:nvPr/>
            </p:nvGrpSpPr>
            <p:grpSpPr>
              <a:xfrm>
                <a:off x="1125860" y="3999660"/>
                <a:ext cx="9433048" cy="2448272"/>
                <a:chOff x="1125860" y="3999660"/>
                <a:chExt cx="9433048" cy="2448272"/>
              </a:xfrm>
            </p:grpSpPr>
            <p:sp>
              <p:nvSpPr>
                <p:cNvPr id="16" name="Rectangle: Rounded Corners 15">
                  <a:extLst>
                    <a:ext uri="{FF2B5EF4-FFF2-40B4-BE49-F238E27FC236}">
                      <a16:creationId xmlns:a16="http://schemas.microsoft.com/office/drawing/2014/main" id="{8B8EACE7-AD87-E21B-A3A3-12E978DE4F09}"/>
                    </a:ext>
                  </a:extLst>
                </p:cNvPr>
                <p:cNvSpPr/>
                <p:nvPr/>
              </p:nvSpPr>
              <p:spPr>
                <a:xfrm>
                  <a:off x="1125860" y="3999660"/>
                  <a:ext cx="9433048" cy="2448272"/>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15" name="TextBox 14">
                  <a:extLst>
                    <a:ext uri="{FF2B5EF4-FFF2-40B4-BE49-F238E27FC236}">
                      <a16:creationId xmlns:a16="http://schemas.microsoft.com/office/drawing/2014/main" id="{A1BD9006-2F51-4DD9-A180-EB66E191AC33}"/>
                    </a:ext>
                  </a:extLst>
                </p:cNvPr>
                <p:cNvSpPr txBox="1"/>
                <p:nvPr/>
              </p:nvSpPr>
              <p:spPr>
                <a:xfrm>
                  <a:off x="1413892" y="4133025"/>
                  <a:ext cx="4896544" cy="307777"/>
                </a:xfrm>
                <a:prstGeom prst="rect">
                  <a:avLst/>
                </a:prstGeom>
                <a:noFill/>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Vaihtoehtoisia lämpöenergialähteitä voisivat olla:</a:t>
                  </a:r>
                  <a:endParaRPr lang="fi-FI" sz="1400" dirty="0"/>
                </a:p>
              </p:txBody>
            </p:sp>
          </p:grpSp>
          <p:sp>
            <p:nvSpPr>
              <p:cNvPr id="19" name="TextBox 18">
                <a:extLst>
                  <a:ext uri="{FF2B5EF4-FFF2-40B4-BE49-F238E27FC236}">
                    <a16:creationId xmlns:a16="http://schemas.microsoft.com/office/drawing/2014/main" id="{70FA9ECB-0387-0601-3B69-5FC0E0A834AB}"/>
                  </a:ext>
                </a:extLst>
              </p:cNvPr>
              <p:cNvSpPr txBox="1"/>
              <p:nvPr/>
            </p:nvSpPr>
            <p:spPr>
              <a:xfrm>
                <a:off x="1413892" y="5685227"/>
                <a:ext cx="8136904" cy="612796"/>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Hukkalämmöt (teollisuuden prosessit)</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Lämpöpumput</a:t>
                </a: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Päijänteen vesi</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Järviveden lämmön talteenottoon voitaisi soveltaa ehkä kehitteillä olevia meriveden ratkaisuja</a:t>
                </a:r>
              </a:p>
            </p:txBody>
          </p:sp>
        </p:grpSp>
        <p:sp>
          <p:nvSpPr>
            <p:cNvPr id="6" name="TextBox 5">
              <a:extLst>
                <a:ext uri="{FF2B5EF4-FFF2-40B4-BE49-F238E27FC236}">
                  <a16:creationId xmlns:a16="http://schemas.microsoft.com/office/drawing/2014/main" id="{974C9AFC-E162-4A90-9F0E-701B731B11CA}"/>
                </a:ext>
              </a:extLst>
            </p:cNvPr>
            <p:cNvSpPr txBox="1"/>
            <p:nvPr/>
          </p:nvSpPr>
          <p:spPr>
            <a:xfrm>
              <a:off x="1418803" y="4568084"/>
              <a:ext cx="2731393" cy="1166986"/>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Puhdistettu jätevesi</a:t>
              </a: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Konesalit</a:t>
              </a: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Kauppakeskukset</a:t>
              </a: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Toimisto- ja asuinkiinteistöt</a:t>
              </a:r>
            </a:p>
          </p:txBody>
        </p:sp>
      </p:grpSp>
      <p:sp>
        <p:nvSpPr>
          <p:cNvPr id="9" name="TextBox 8">
            <a:extLst>
              <a:ext uri="{FF2B5EF4-FFF2-40B4-BE49-F238E27FC236}">
                <a16:creationId xmlns:a16="http://schemas.microsoft.com/office/drawing/2014/main" id="{12907F9D-D945-4CE8-B64C-84EDE8D2A645}"/>
              </a:ext>
            </a:extLst>
          </p:cNvPr>
          <p:cNvSpPr txBox="1"/>
          <p:nvPr/>
        </p:nvSpPr>
        <p:spPr>
          <a:xfrm>
            <a:off x="9262764" y="0"/>
            <a:ext cx="2945128"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Vaihtoehtoinen lämpöenergia (kaukolämpö ja/tai jäähdytysverkko)</a:t>
            </a:r>
          </a:p>
        </p:txBody>
      </p:sp>
      <p:grpSp>
        <p:nvGrpSpPr>
          <p:cNvPr id="28" name="Group 27">
            <a:extLst>
              <a:ext uri="{FF2B5EF4-FFF2-40B4-BE49-F238E27FC236}">
                <a16:creationId xmlns:a16="http://schemas.microsoft.com/office/drawing/2014/main" id="{12EA4165-EFDE-1886-561D-504C329ED75B}"/>
              </a:ext>
            </a:extLst>
          </p:cNvPr>
          <p:cNvGrpSpPr/>
          <p:nvPr/>
        </p:nvGrpSpPr>
        <p:grpSpPr>
          <a:xfrm>
            <a:off x="549796" y="4772736"/>
            <a:ext cx="10772772" cy="593225"/>
            <a:chOff x="650232" y="6098845"/>
            <a:chExt cx="10772772" cy="593225"/>
          </a:xfrm>
        </p:grpSpPr>
        <p:sp>
          <p:nvSpPr>
            <p:cNvPr id="27" name="Rectangle: Rounded Corners 26">
              <a:extLst>
                <a:ext uri="{FF2B5EF4-FFF2-40B4-BE49-F238E27FC236}">
                  <a16:creationId xmlns:a16="http://schemas.microsoft.com/office/drawing/2014/main" id="{44BAC8D0-7F18-8ACC-92E2-8078E2600C81}"/>
                </a:ext>
              </a:extLst>
            </p:cNvPr>
            <p:cNvSpPr/>
            <p:nvPr/>
          </p:nvSpPr>
          <p:spPr>
            <a:xfrm>
              <a:off x="650232" y="6104216"/>
              <a:ext cx="10584808" cy="587853"/>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grpSp>
          <p:nvGrpSpPr>
            <p:cNvPr id="26" name="Group 25">
              <a:extLst>
                <a:ext uri="{FF2B5EF4-FFF2-40B4-BE49-F238E27FC236}">
                  <a16:creationId xmlns:a16="http://schemas.microsoft.com/office/drawing/2014/main" id="{25FF06C9-315E-D4EF-A4FA-49E8BDFCF919}"/>
                </a:ext>
              </a:extLst>
            </p:cNvPr>
            <p:cNvGrpSpPr/>
            <p:nvPr/>
          </p:nvGrpSpPr>
          <p:grpSpPr>
            <a:xfrm>
              <a:off x="666367" y="6098845"/>
              <a:ext cx="10756637" cy="593225"/>
              <a:chOff x="666367" y="6098845"/>
              <a:chExt cx="10756637" cy="593225"/>
            </a:xfrm>
          </p:grpSpPr>
          <p:sp>
            <p:nvSpPr>
              <p:cNvPr id="24" name="TextBox 23">
                <a:extLst>
                  <a:ext uri="{FF2B5EF4-FFF2-40B4-BE49-F238E27FC236}">
                    <a16:creationId xmlns:a16="http://schemas.microsoft.com/office/drawing/2014/main" id="{89B97730-EAEE-1B16-1EC3-297FC22F0DB1}"/>
                  </a:ext>
                </a:extLst>
              </p:cNvPr>
              <p:cNvSpPr txBox="1"/>
              <p:nvPr/>
            </p:nvSpPr>
            <p:spPr>
              <a:xfrm>
                <a:off x="666367" y="6098845"/>
                <a:ext cx="9148488" cy="307777"/>
              </a:xfrm>
              <a:prstGeom prst="rect">
                <a:avLst/>
              </a:prstGeom>
              <a:noFill/>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Tulevaisuudessa (riippuen muista alueella tehdyistä ratkaisuista) lämpöenergialähteitä voisivat olla:</a:t>
                </a:r>
                <a:endParaRPr lang="fi-FI" sz="1400" dirty="0"/>
              </a:p>
            </p:txBody>
          </p:sp>
          <p:sp>
            <p:nvSpPr>
              <p:cNvPr id="25" name="TextBox 24">
                <a:extLst>
                  <a:ext uri="{FF2B5EF4-FFF2-40B4-BE49-F238E27FC236}">
                    <a16:creationId xmlns:a16="http://schemas.microsoft.com/office/drawing/2014/main" id="{0F262D26-5A4A-5ED3-30A4-94C1A7366C5D}"/>
                  </a:ext>
                </a:extLst>
              </p:cNvPr>
              <p:cNvSpPr txBox="1"/>
              <p:nvPr/>
            </p:nvSpPr>
            <p:spPr>
              <a:xfrm>
                <a:off x="838196" y="6356272"/>
                <a:ext cx="10584808" cy="335798"/>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Vety-elektrolyysin hukkalämpö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Lämpöä syntyy merkittävä määrä, joka soveltuisi lämmitykseen sekä teollisuuden prosesseissa käytettäväksi.</a:t>
                </a: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grpSp>
      <p:grpSp>
        <p:nvGrpSpPr>
          <p:cNvPr id="29" name="Group 28">
            <a:extLst>
              <a:ext uri="{FF2B5EF4-FFF2-40B4-BE49-F238E27FC236}">
                <a16:creationId xmlns:a16="http://schemas.microsoft.com/office/drawing/2014/main" id="{49D434BF-677C-5DA0-E2D6-E0D20FE2C0AB}"/>
              </a:ext>
            </a:extLst>
          </p:cNvPr>
          <p:cNvGrpSpPr/>
          <p:nvPr/>
        </p:nvGrpSpPr>
        <p:grpSpPr>
          <a:xfrm>
            <a:off x="11398680" y="6348700"/>
            <a:ext cx="484973" cy="313490"/>
            <a:chOff x="7841686" y="284935"/>
            <a:chExt cx="484973" cy="313490"/>
          </a:xfrm>
        </p:grpSpPr>
        <p:sp>
          <p:nvSpPr>
            <p:cNvPr id="30" name="Rectangle: Rounded Corners 29">
              <a:extLst>
                <a:ext uri="{FF2B5EF4-FFF2-40B4-BE49-F238E27FC236}">
                  <a16:creationId xmlns:a16="http://schemas.microsoft.com/office/drawing/2014/main" id="{9317AEFD-2D3D-A40F-D4C8-02C02AD29A9B}"/>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1" name="Graphic 30" descr="Back with solid fill">
              <a:hlinkClick r:id="rId2" action="ppaction://hlinksldjump"/>
              <a:extLst>
                <a:ext uri="{FF2B5EF4-FFF2-40B4-BE49-F238E27FC236}">
                  <a16:creationId xmlns:a16="http://schemas.microsoft.com/office/drawing/2014/main" id="{E7B07AB6-796E-6F67-71E7-7D6DC6DCAC6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82257276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9E825FEF-C6F3-D3E5-F3DA-BAFB9F10CB18}"/>
              </a:ext>
            </a:extLst>
          </p:cNvPr>
          <p:cNvSpPr txBox="1"/>
          <p:nvPr/>
        </p:nvSpPr>
        <p:spPr>
          <a:xfrm>
            <a:off x="333772" y="260648"/>
            <a:ext cx="4896544"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Vaihtoehtoinen lämpöenergia (kaukolämpö ja/tai jäähdytysverkko)</a:t>
            </a:r>
          </a:p>
        </p:txBody>
      </p:sp>
      <p:sp>
        <p:nvSpPr>
          <p:cNvPr id="4" name="TextBox 3">
            <a:extLst>
              <a:ext uri="{FF2B5EF4-FFF2-40B4-BE49-F238E27FC236}">
                <a16:creationId xmlns:a16="http://schemas.microsoft.com/office/drawing/2014/main" id="{7C5C0C5A-5233-481B-0B4C-DDAF2A7CF630}"/>
              </a:ext>
            </a:extLst>
          </p:cNvPr>
          <p:cNvSpPr txBox="1"/>
          <p:nvPr/>
        </p:nvSpPr>
        <p:spPr>
          <a:xfrm>
            <a:off x="9262764" y="0"/>
            <a:ext cx="2945128"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Vaihtoehtoinen lämpöenergia (kaukolämpö ja/tai jäähdytysverkko)</a:t>
            </a:r>
          </a:p>
        </p:txBody>
      </p:sp>
      <p:grpSp>
        <p:nvGrpSpPr>
          <p:cNvPr id="13" name="Group 12">
            <a:extLst>
              <a:ext uri="{FF2B5EF4-FFF2-40B4-BE49-F238E27FC236}">
                <a16:creationId xmlns:a16="http://schemas.microsoft.com/office/drawing/2014/main" id="{54EA1705-A53D-99C3-1D1A-0644676A2E04}"/>
              </a:ext>
            </a:extLst>
          </p:cNvPr>
          <p:cNvGrpSpPr/>
          <p:nvPr/>
        </p:nvGrpSpPr>
        <p:grpSpPr>
          <a:xfrm>
            <a:off x="1413892" y="4077072"/>
            <a:ext cx="9740206" cy="2088232"/>
            <a:chOff x="1610790" y="4077072"/>
            <a:chExt cx="9740206" cy="2088232"/>
          </a:xfrm>
        </p:grpSpPr>
        <p:sp>
          <p:nvSpPr>
            <p:cNvPr id="12" name="Rectangle: Rounded Corners 11">
              <a:extLst>
                <a:ext uri="{FF2B5EF4-FFF2-40B4-BE49-F238E27FC236}">
                  <a16:creationId xmlns:a16="http://schemas.microsoft.com/office/drawing/2014/main" id="{6378D850-95FE-7C7F-4A38-A093FC6D6C9C}"/>
                </a:ext>
              </a:extLst>
            </p:cNvPr>
            <p:cNvSpPr/>
            <p:nvPr/>
          </p:nvSpPr>
          <p:spPr>
            <a:xfrm>
              <a:off x="1610790" y="4077072"/>
              <a:ext cx="9524182" cy="2088232"/>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nvGrpSpPr>
            <p:cNvPr id="5" name="Group 4">
              <a:extLst>
                <a:ext uri="{FF2B5EF4-FFF2-40B4-BE49-F238E27FC236}">
                  <a16:creationId xmlns:a16="http://schemas.microsoft.com/office/drawing/2014/main" id="{8DFEC97C-FD41-2857-F53E-C573997FCD32}"/>
                </a:ext>
              </a:extLst>
            </p:cNvPr>
            <p:cNvGrpSpPr/>
            <p:nvPr/>
          </p:nvGrpSpPr>
          <p:grpSpPr>
            <a:xfrm>
              <a:off x="1773932" y="4077072"/>
              <a:ext cx="9577064" cy="1935068"/>
              <a:chOff x="5479082" y="4607233"/>
              <a:chExt cx="6094413" cy="1935068"/>
            </a:xfrm>
          </p:grpSpPr>
          <p:sp>
            <p:nvSpPr>
              <p:cNvPr id="6" name="TextBox 5">
                <a:extLst>
                  <a:ext uri="{FF2B5EF4-FFF2-40B4-BE49-F238E27FC236}">
                    <a16:creationId xmlns:a16="http://schemas.microsoft.com/office/drawing/2014/main" id="{C26DE9C0-990F-C864-2027-0FC1A74908F9}"/>
                  </a:ext>
                </a:extLst>
              </p:cNvPr>
              <p:cNvSpPr txBox="1"/>
              <p:nvPr/>
            </p:nvSpPr>
            <p:spPr>
              <a:xfrm>
                <a:off x="5479082" y="4890567"/>
                <a:ext cx="6094413" cy="1651734"/>
              </a:xfrm>
              <a:prstGeom prst="rect">
                <a:avLst/>
              </a:prstGeom>
              <a:noFill/>
            </p:spPr>
            <p:txBody>
              <a:bodyPr wrap="square">
                <a:spAutoFit/>
              </a:bodyPr>
              <a:lstStyle/>
              <a:p>
                <a:pPr>
                  <a:lnSpc>
                    <a:spcPct val="150000"/>
                  </a:lnSpc>
                </a:pPr>
                <a:r>
                  <a:rPr lang="fi-FI" sz="1200" dirty="0">
                    <a:solidFill>
                      <a:schemeClr val="tx2"/>
                    </a:solidFill>
                    <a:latin typeface="Rockwell" panose="02060603020205020403" pitchFamily="18" charset="0"/>
                  </a:rPr>
                  <a:t>Tapaustutkimuksessa tarkasteltiin kuinka ”</a:t>
                </a:r>
                <a:r>
                  <a:rPr lang="fi-FI" sz="1200" i="1" dirty="0">
                    <a:solidFill>
                      <a:schemeClr val="tx2"/>
                    </a:solidFill>
                    <a:latin typeface="Rockwell" panose="02060603020205020403" pitchFamily="18" charset="0"/>
                  </a:rPr>
                  <a:t>Kao Data</a:t>
                </a:r>
                <a:r>
                  <a:rPr lang="fi-FI" sz="1200" dirty="0">
                    <a:solidFill>
                      <a:schemeClr val="tx2"/>
                    </a:solidFill>
                    <a:latin typeface="Rockwell" panose="02060603020205020403" pitchFamily="18" charset="0"/>
                  </a:rPr>
                  <a:t>” onnistui jäähdytysjärjestelmän suunnittelun haasteissa simulaatiotyökaluin.</a:t>
                </a:r>
              </a:p>
              <a:p>
                <a:pPr>
                  <a:lnSpc>
                    <a:spcPct val="150000"/>
                  </a:lnSpc>
                </a:pPr>
                <a:endParaRPr lang="en-US" sz="1100" dirty="0">
                  <a:latin typeface="Rockwell" panose="02060603020205020403" pitchFamily="18" charset="0"/>
                  <a:hlinkClick r:id="rId2"/>
                </a:endParaRPr>
              </a:p>
              <a:p>
                <a:pPr>
                  <a:lnSpc>
                    <a:spcPct val="150000"/>
                  </a:lnSpc>
                </a:pPr>
                <a:r>
                  <a:rPr lang="fi-FI" sz="1100" dirty="0">
                    <a:hlinkClick r:id="rId2"/>
                  </a:rPr>
                  <a:t>https://www.datacenterdynamics.com/en/whitepapers/case-study-using-simulation-to-validate-cooling-design/</a:t>
                </a:r>
                <a:endParaRPr lang="fi-FI" sz="1100" dirty="0"/>
              </a:p>
              <a:p>
                <a:pPr>
                  <a:lnSpc>
                    <a:spcPct val="150000"/>
                  </a:lnSpc>
                </a:pPr>
                <a:endParaRPr lang="fi-FI" sz="1100" dirty="0">
                  <a:solidFill>
                    <a:prstClr val="black"/>
                  </a:solidFill>
                  <a:latin typeface="Rockwell" panose="02060603020205020403" pitchFamily="18" charset="0"/>
                </a:endParaRPr>
              </a:p>
              <a:p>
                <a:pPr>
                  <a:lnSpc>
                    <a:spcPct val="150000"/>
                  </a:lnSpc>
                </a:pPr>
                <a:r>
                  <a:rPr lang="fi-FI" sz="1200" dirty="0">
                    <a:solidFill>
                      <a:prstClr val="black"/>
                    </a:solidFill>
                    <a:latin typeface="Rockwell" panose="02060603020205020403" pitchFamily="18" charset="0"/>
                  </a:rPr>
                  <a:t>Ohjelmiston pohjautuessa </a:t>
                </a:r>
                <a:r>
                  <a:rPr lang="fi-FI" sz="1200" dirty="0" err="1">
                    <a:solidFill>
                      <a:prstClr val="black"/>
                    </a:solidFill>
                    <a:latin typeface="Rockwell" panose="02060603020205020403" pitchFamily="18" charset="0"/>
                  </a:rPr>
                  <a:t>CFD:n</a:t>
                </a:r>
                <a:r>
                  <a:rPr lang="fi-FI" sz="1200" dirty="0">
                    <a:solidFill>
                      <a:prstClr val="black"/>
                    </a:solidFill>
                    <a:latin typeface="Rockwell" panose="02060603020205020403" pitchFamily="18" charset="0"/>
                  </a:rPr>
                  <a:t> voitiin tuolloin käyttää ”</a:t>
                </a:r>
                <a:r>
                  <a:rPr lang="fi-FI" sz="1200" i="1" dirty="0">
                    <a:solidFill>
                      <a:prstClr val="black"/>
                    </a:solidFill>
                    <a:latin typeface="Rockwell" panose="02060603020205020403" pitchFamily="18" charset="0"/>
                  </a:rPr>
                  <a:t>Kao Dataa</a:t>
                </a:r>
                <a:r>
                  <a:rPr lang="fi-FI" sz="1200" dirty="0">
                    <a:solidFill>
                      <a:prstClr val="black"/>
                    </a:solidFill>
                    <a:latin typeface="Rockwell" panose="02060603020205020403" pitchFamily="18" charset="0"/>
                  </a:rPr>
                  <a:t>”, jolloin pystyttiin tarkastelemaan epäsuoran kostutusjäähdytysjärjestelmän soveltuvuutta digitaalisesti ennen järjestelmän fyysistä integrointia- ja käyttöönottoa laitoksessa.</a:t>
                </a:r>
              </a:p>
            </p:txBody>
          </p:sp>
          <p:sp>
            <p:nvSpPr>
              <p:cNvPr id="7" name="TextBox 6">
                <a:extLst>
                  <a:ext uri="{FF2B5EF4-FFF2-40B4-BE49-F238E27FC236}">
                    <a16:creationId xmlns:a16="http://schemas.microsoft.com/office/drawing/2014/main" id="{B3646BBC-2F99-2B27-7FEB-89CDD97AD204}"/>
                  </a:ext>
                </a:extLst>
              </p:cNvPr>
              <p:cNvSpPr txBox="1"/>
              <p:nvPr/>
            </p:nvSpPr>
            <p:spPr>
              <a:xfrm>
                <a:off x="5479083" y="4607233"/>
                <a:ext cx="916453" cy="375552"/>
              </a:xfrm>
              <a:prstGeom prst="rect">
                <a:avLst/>
              </a:prstGeom>
              <a:noFill/>
            </p:spPr>
            <p:txBody>
              <a:bodyPr wrap="square">
                <a:spAutoFit/>
              </a:bodyPr>
              <a:lstStyle/>
              <a:p>
                <a:pPr>
                  <a:lnSpc>
                    <a:spcPct val="150000"/>
                  </a:lnSpc>
                </a:pP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Esimerkkejä:</a:t>
                </a:r>
                <a:endParaRPr lang="fi-FI" sz="1400" dirty="0"/>
              </a:p>
            </p:txBody>
          </p:sp>
        </p:grpSp>
      </p:grpSp>
      <p:grpSp>
        <p:nvGrpSpPr>
          <p:cNvPr id="14" name="Group 13">
            <a:extLst>
              <a:ext uri="{FF2B5EF4-FFF2-40B4-BE49-F238E27FC236}">
                <a16:creationId xmlns:a16="http://schemas.microsoft.com/office/drawing/2014/main" id="{2662B79A-11EA-EC8B-ADF5-C4DF0DB8E5D9}"/>
              </a:ext>
            </a:extLst>
          </p:cNvPr>
          <p:cNvGrpSpPr/>
          <p:nvPr/>
        </p:nvGrpSpPr>
        <p:grpSpPr>
          <a:xfrm>
            <a:off x="549796" y="1723797"/>
            <a:ext cx="6696744" cy="1705204"/>
            <a:chOff x="549796" y="1723797"/>
            <a:chExt cx="6696744" cy="1705204"/>
          </a:xfrm>
        </p:grpSpPr>
        <p:sp>
          <p:nvSpPr>
            <p:cNvPr id="11" name="Rectangle: Rounded Corners 10">
              <a:extLst>
                <a:ext uri="{FF2B5EF4-FFF2-40B4-BE49-F238E27FC236}">
                  <a16:creationId xmlns:a16="http://schemas.microsoft.com/office/drawing/2014/main" id="{E775E5A1-BA06-73F4-EECC-C406A5B707DE}"/>
                </a:ext>
              </a:extLst>
            </p:cNvPr>
            <p:cNvSpPr/>
            <p:nvPr/>
          </p:nvSpPr>
          <p:spPr>
            <a:xfrm>
              <a:off x="549796" y="1723797"/>
              <a:ext cx="6696744" cy="170520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nvGrpSpPr>
            <p:cNvPr id="8" name="Group 7">
              <a:extLst>
                <a:ext uri="{FF2B5EF4-FFF2-40B4-BE49-F238E27FC236}">
                  <a16:creationId xmlns:a16="http://schemas.microsoft.com/office/drawing/2014/main" id="{A2BE7131-8577-76B3-1C51-182A352D7A01}"/>
                </a:ext>
              </a:extLst>
            </p:cNvPr>
            <p:cNvGrpSpPr/>
            <p:nvPr/>
          </p:nvGrpSpPr>
          <p:grpSpPr>
            <a:xfrm>
              <a:off x="765820" y="1777629"/>
              <a:ext cx="6192688" cy="1544180"/>
              <a:chOff x="367324" y="4485190"/>
              <a:chExt cx="6192688" cy="1544180"/>
            </a:xfrm>
          </p:grpSpPr>
          <p:sp>
            <p:nvSpPr>
              <p:cNvPr id="9" name="TextBox 8">
                <a:extLst>
                  <a:ext uri="{FF2B5EF4-FFF2-40B4-BE49-F238E27FC236}">
                    <a16:creationId xmlns:a16="http://schemas.microsoft.com/office/drawing/2014/main" id="{479FA6A0-B5CA-5ED2-50C7-14A37825387A}"/>
                  </a:ext>
                </a:extLst>
              </p:cNvPr>
              <p:cNvSpPr txBox="1"/>
              <p:nvPr/>
            </p:nvSpPr>
            <p:spPr>
              <a:xfrm>
                <a:off x="373798" y="4485190"/>
                <a:ext cx="1741933" cy="307777"/>
              </a:xfrm>
              <a:prstGeom prst="rect">
                <a:avLst/>
              </a:prstGeom>
              <a:noFill/>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Esimerkkejä:</a:t>
                </a:r>
                <a:endParaRPr lang="fi-FI" sz="1400" dirty="0"/>
              </a:p>
            </p:txBody>
          </p:sp>
          <p:sp>
            <p:nvSpPr>
              <p:cNvPr id="10" name="TextBox 9">
                <a:extLst>
                  <a:ext uri="{FF2B5EF4-FFF2-40B4-BE49-F238E27FC236}">
                    <a16:creationId xmlns:a16="http://schemas.microsoft.com/office/drawing/2014/main" id="{12A91DB0-6233-4B5E-EF55-1D3F0B153FF4}"/>
                  </a:ext>
                </a:extLst>
              </p:cNvPr>
              <p:cNvSpPr txBox="1"/>
              <p:nvPr/>
            </p:nvSpPr>
            <p:spPr>
              <a:xfrm>
                <a:off x="367324" y="4790313"/>
                <a:ext cx="6192688" cy="1239057"/>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Case: FreshWind Oy,</a:t>
                </a: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2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epäsuoran kostutusjäähdytyksen käyttö koneellisen jäähdytyksen yhteydessä</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R="0" lvl="0" algn="l" defTabSz="914400" rtl="0" eaLnBrk="1" fontAlgn="auto" latinLnBrk="0" hangingPunct="1">
                  <a:lnSpc>
                    <a:spcPct val="150000"/>
                  </a:lnSpc>
                  <a:spcBef>
                    <a:spcPts val="0"/>
                  </a:spcBef>
                  <a:spcAft>
                    <a:spcPts val="0"/>
                  </a:spcAft>
                  <a:buClrTx/>
                  <a:buSzTx/>
                  <a:tabLst/>
                  <a:defRPr/>
                </a:pPr>
                <a:r>
                  <a:rPr lang="fi-FI" sz="800" dirty="0">
                    <a:solidFill>
                      <a:schemeClr val="tx2"/>
                    </a:solidFill>
                    <a:latin typeface="Rockwell" panose="02060603020205020403" pitchFamily="18" charset="0"/>
                    <a:hlinkClick r:id="rId3">
                      <a:extLst>
                        <a:ext uri="{A12FA001-AC4F-418D-AE19-62706E023703}">
                          <ahyp:hlinkClr xmlns:ahyp="http://schemas.microsoft.com/office/drawing/2018/hyperlinkcolor" val="tx"/>
                        </a:ext>
                      </a:extLst>
                    </a:hlinkClick>
                  </a:rPr>
                  <a:t>https://www.theseus.fi/bitstream/handle/10024/105511/Opinnaytetyo_MV_2016.pdf;jsessionid=0845B4F3DC74598626EDB4A2382ACCC6?sequence=1</a:t>
                </a:r>
                <a:r>
                  <a:rPr lang="fi-FI" sz="800" dirty="0">
                    <a:solidFill>
                      <a:schemeClr val="tx2"/>
                    </a:solidFill>
                    <a:latin typeface="Rockwell" panose="02060603020205020403" pitchFamily="18" charset="0"/>
                  </a:rPr>
                  <a:t>  </a:t>
                </a:r>
              </a:p>
              <a:p>
                <a:pPr marL="285750" marR="0" lvl="0" indent="-2857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lang="fi-FI" sz="1100" dirty="0">
                    <a:solidFill>
                      <a:schemeClr val="tx2"/>
                    </a:solidFill>
                    <a:latin typeface="Rockwell" panose="02060603020205020403" pitchFamily="18" charset="0"/>
                  </a:rPr>
                  <a:t>Kustannussäästöt taitavat kuitenkin jäädä niin pieniksi ettei vaihtoehto ole kannattava.</a:t>
                </a:r>
              </a:p>
            </p:txBody>
          </p:sp>
        </p:grpSp>
      </p:grpSp>
      <p:grpSp>
        <p:nvGrpSpPr>
          <p:cNvPr id="15" name="Group 14">
            <a:extLst>
              <a:ext uri="{FF2B5EF4-FFF2-40B4-BE49-F238E27FC236}">
                <a16:creationId xmlns:a16="http://schemas.microsoft.com/office/drawing/2014/main" id="{E2BD732D-A9AF-19D7-568B-60FF48E025D6}"/>
              </a:ext>
            </a:extLst>
          </p:cNvPr>
          <p:cNvGrpSpPr/>
          <p:nvPr/>
        </p:nvGrpSpPr>
        <p:grpSpPr>
          <a:xfrm>
            <a:off x="11542914" y="5422431"/>
            <a:ext cx="320522" cy="414442"/>
            <a:chOff x="8457418" y="107577"/>
            <a:chExt cx="320522" cy="414442"/>
          </a:xfrm>
        </p:grpSpPr>
        <p:sp>
          <p:nvSpPr>
            <p:cNvPr id="16" name="Rectangle: Rounded Corners 15">
              <a:extLst>
                <a:ext uri="{FF2B5EF4-FFF2-40B4-BE49-F238E27FC236}">
                  <a16:creationId xmlns:a16="http://schemas.microsoft.com/office/drawing/2014/main" id="{FDEBCB85-F10F-5C95-166E-B846EA1E32B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4" action="ppaction://hlinksldjump"/>
              <a:extLst>
                <a:ext uri="{FF2B5EF4-FFF2-40B4-BE49-F238E27FC236}">
                  <a16:creationId xmlns:a16="http://schemas.microsoft.com/office/drawing/2014/main" id="{3FA4BF3C-5DA9-F1BE-362C-B14B856BB6E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63521" y="152400"/>
              <a:ext cx="314419" cy="313241"/>
            </a:xfrm>
            <a:prstGeom prst="rect">
              <a:avLst/>
            </a:prstGeom>
          </p:spPr>
        </p:pic>
      </p:grpSp>
      <p:grpSp>
        <p:nvGrpSpPr>
          <p:cNvPr id="18" name="Group 17">
            <a:extLst>
              <a:ext uri="{FF2B5EF4-FFF2-40B4-BE49-F238E27FC236}">
                <a16:creationId xmlns:a16="http://schemas.microsoft.com/office/drawing/2014/main" id="{51B308FE-43C9-A035-0AFA-4DB8143A42FF}"/>
              </a:ext>
            </a:extLst>
          </p:cNvPr>
          <p:cNvGrpSpPr/>
          <p:nvPr/>
        </p:nvGrpSpPr>
        <p:grpSpPr>
          <a:xfrm>
            <a:off x="10486900" y="5881696"/>
            <a:ext cx="1440161" cy="834125"/>
            <a:chOff x="10585447" y="801792"/>
            <a:chExt cx="1440161" cy="834125"/>
          </a:xfrm>
        </p:grpSpPr>
        <p:sp>
          <p:nvSpPr>
            <p:cNvPr id="19" name="Rectangle: Rounded Corners 18">
              <a:extLst>
                <a:ext uri="{FF2B5EF4-FFF2-40B4-BE49-F238E27FC236}">
                  <a16:creationId xmlns:a16="http://schemas.microsoft.com/office/drawing/2014/main" id="{8E42B1B7-980B-5446-B766-1F58952B3C2D}"/>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20" name="Graphic 19" descr="Back with solid fill">
              <a:extLst>
                <a:ext uri="{FF2B5EF4-FFF2-40B4-BE49-F238E27FC236}">
                  <a16:creationId xmlns:a16="http://schemas.microsoft.com/office/drawing/2014/main" id="{19F72735-6683-3E76-8176-F4CE7BCD85BF}"/>
                </a:ext>
              </a:extLst>
            </p:cNvPr>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
        <p:nvSpPr>
          <p:cNvPr id="24" name="TextBox 23">
            <a:extLst>
              <a:ext uri="{FF2B5EF4-FFF2-40B4-BE49-F238E27FC236}">
                <a16:creationId xmlns:a16="http://schemas.microsoft.com/office/drawing/2014/main" id="{99FC3FE7-C9C8-F92F-E575-32D81A57CFCD}"/>
              </a:ext>
            </a:extLst>
          </p:cNvPr>
          <p:cNvSpPr txBox="1"/>
          <p:nvPr/>
        </p:nvSpPr>
        <p:spPr>
          <a:xfrm>
            <a:off x="8866720" y="736634"/>
            <a:ext cx="3240360" cy="1413153"/>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Energiatehokkuuden aamu: Hukkalämmöt hyötykäyttöön uusilla lämpöpumppuratkaisuilla</a:t>
            </a:r>
          </a:p>
          <a:p>
            <a:r>
              <a:rPr lang="fi-FI" sz="1100" dirty="0">
                <a:solidFill>
                  <a:schemeClr val="tx2"/>
                </a:solidFill>
                <a:latin typeface="Rockwell" panose="02060603020205020403" pitchFamily="18" charset="0"/>
              </a:rPr>
              <a:t>(Motiva &amp; Energiavirasto, 25.03.2022)</a:t>
            </a:r>
          </a:p>
          <a:p>
            <a:endParaRPr lang="fi-FI" sz="1000" dirty="0">
              <a:solidFill>
                <a:schemeClr val="tx2"/>
              </a:solidFill>
              <a:latin typeface="Rockwell" panose="02060603020205020403" pitchFamily="18" charset="0"/>
              <a:hlinkClick r:id="rId9"/>
            </a:endParaRPr>
          </a:p>
          <a:p>
            <a:r>
              <a:rPr lang="fi-FI" sz="1000" dirty="0">
                <a:solidFill>
                  <a:schemeClr val="tx2"/>
                </a:solidFill>
                <a:latin typeface="Rockwell" panose="02060603020205020403" pitchFamily="18" charset="0"/>
                <a:hlinkClick r:id="rId9"/>
              </a:rPr>
              <a:t>https://www.youtube.com/watch?v=QNdUz1MXLOw&amp;ab_channel=MotivaOy</a:t>
            </a:r>
            <a:r>
              <a:rPr lang="fi-FI" sz="1000" dirty="0">
                <a:solidFill>
                  <a:schemeClr val="tx2"/>
                </a:solidFill>
                <a:latin typeface="Rockwell" panose="02060603020205020403" pitchFamily="18" charset="0"/>
              </a:rPr>
              <a:t> </a:t>
            </a:r>
          </a:p>
        </p:txBody>
      </p:sp>
    </p:spTree>
    <p:extLst>
      <p:ext uri="{BB962C8B-B14F-4D97-AF65-F5344CB8AC3E}">
        <p14:creationId xmlns:p14="http://schemas.microsoft.com/office/powerpoint/2010/main" val="405050730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046771" y="2951947"/>
            <a:ext cx="6093542"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Ajoneuvokannan muutos (vaihtoehtoiset käyttövoimat)</a:t>
            </a:r>
          </a:p>
        </p:txBody>
      </p:sp>
      <p:grpSp>
        <p:nvGrpSpPr>
          <p:cNvPr id="17" name="Group 16">
            <a:extLst>
              <a:ext uri="{FF2B5EF4-FFF2-40B4-BE49-F238E27FC236}">
                <a16:creationId xmlns:a16="http://schemas.microsoft.com/office/drawing/2014/main" id="{ED81E4EB-27CF-2BA5-511F-1DDDF6CCE3FC}"/>
              </a:ext>
            </a:extLst>
          </p:cNvPr>
          <p:cNvGrpSpPr/>
          <p:nvPr/>
        </p:nvGrpSpPr>
        <p:grpSpPr>
          <a:xfrm>
            <a:off x="11398680" y="6348700"/>
            <a:ext cx="484973" cy="313490"/>
            <a:chOff x="7841686" y="284935"/>
            <a:chExt cx="484973" cy="313490"/>
          </a:xfrm>
        </p:grpSpPr>
        <p:sp>
          <p:nvSpPr>
            <p:cNvPr id="18" name="Rectangle: Rounded Corners 17">
              <a:extLst>
                <a:ext uri="{FF2B5EF4-FFF2-40B4-BE49-F238E27FC236}">
                  <a16:creationId xmlns:a16="http://schemas.microsoft.com/office/drawing/2014/main" id="{1BF4F472-0DE3-206A-D0E1-E3650BC5BAA3}"/>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2" action="ppaction://hlinksldjump"/>
              <a:extLst>
                <a:ext uri="{FF2B5EF4-FFF2-40B4-BE49-F238E27FC236}">
                  <a16:creationId xmlns:a16="http://schemas.microsoft.com/office/drawing/2014/main" id="{3F2A6C36-2E23-C783-BFEB-1988B1E15C7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7834352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AEE904CD-121F-4807-BC2E-32CD3037584C}"/>
              </a:ext>
            </a:extLst>
          </p:cNvPr>
          <p:cNvSpPr txBox="1"/>
          <p:nvPr/>
        </p:nvSpPr>
        <p:spPr>
          <a:xfrm>
            <a:off x="107057" y="140035"/>
            <a:ext cx="842493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Ajoneuvokannan muutos (vaihtoehtoiset käyttövoimat)</a:t>
            </a:r>
          </a:p>
        </p:txBody>
      </p:sp>
      <p:grpSp>
        <p:nvGrpSpPr>
          <p:cNvPr id="2" name="Group 1">
            <a:extLst>
              <a:ext uri="{FF2B5EF4-FFF2-40B4-BE49-F238E27FC236}">
                <a16:creationId xmlns:a16="http://schemas.microsoft.com/office/drawing/2014/main" id="{52F83E0E-336C-2003-6EAC-97AF677D6B65}"/>
              </a:ext>
            </a:extLst>
          </p:cNvPr>
          <p:cNvGrpSpPr/>
          <p:nvPr/>
        </p:nvGrpSpPr>
        <p:grpSpPr>
          <a:xfrm>
            <a:off x="189756" y="800870"/>
            <a:ext cx="7968564" cy="1385251"/>
            <a:chOff x="3401664" y="988049"/>
            <a:chExt cx="7968564" cy="1385251"/>
          </a:xfrm>
        </p:grpSpPr>
        <p:sp>
          <p:nvSpPr>
            <p:cNvPr id="10" name="TextBox 9">
              <a:extLst>
                <a:ext uri="{FF2B5EF4-FFF2-40B4-BE49-F238E27FC236}">
                  <a16:creationId xmlns:a16="http://schemas.microsoft.com/office/drawing/2014/main" id="{B37E222B-5EB8-4D47-A183-F1BC9CC759CD}"/>
                </a:ext>
              </a:extLst>
            </p:cNvPr>
            <p:cNvSpPr txBox="1"/>
            <p:nvPr/>
          </p:nvSpPr>
          <p:spPr>
            <a:xfrm>
              <a:off x="3404119" y="988049"/>
              <a:ext cx="2402261" cy="307777"/>
            </a:xfrm>
            <a:prstGeom prst="rect">
              <a:avLst/>
            </a:prstGeom>
            <a:solidFill>
              <a:schemeClr val="bg1"/>
            </a:solidFill>
            <a:ln>
              <a:solidFill>
                <a:schemeClr val="tx2"/>
              </a:solidFill>
            </a:ln>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rPr>
                <a:t>Autoliiton latausverkosto</a:t>
              </a:r>
            </a:p>
          </p:txBody>
        </p:sp>
        <p:sp>
          <p:nvSpPr>
            <p:cNvPr id="12" name="TextBox 11">
              <a:extLst>
                <a:ext uri="{FF2B5EF4-FFF2-40B4-BE49-F238E27FC236}">
                  <a16:creationId xmlns:a16="http://schemas.microsoft.com/office/drawing/2014/main" id="{D4423FE1-95BE-4EAD-8EAF-283CB4786838}"/>
                </a:ext>
              </a:extLst>
            </p:cNvPr>
            <p:cNvSpPr txBox="1"/>
            <p:nvPr/>
          </p:nvSpPr>
          <p:spPr>
            <a:xfrm>
              <a:off x="3401664" y="1295826"/>
              <a:ext cx="7968564" cy="1077474"/>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Käyttöönotto: </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Ensimmäiset pisteet avataan v. 2022</a:t>
              </a: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Latausliiketoiminta: </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Tytäryhtiö AL-lataus oy</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Verkosto tulee olemaan valtakunnallinen ja toteutus tullaan tekemään yhteistyössä Liikennevirta Oy:n kanssa.</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Latausverkosto tulee olemaan kaikille avoin, mutta käyttöön liittyen se  tulee sisältämään etuja autoliiton jäsenille.</a:t>
              </a:r>
            </a:p>
          </p:txBody>
        </p:sp>
      </p:grpSp>
      <p:sp>
        <p:nvSpPr>
          <p:cNvPr id="13" name="TextBox 12">
            <a:extLst>
              <a:ext uri="{FF2B5EF4-FFF2-40B4-BE49-F238E27FC236}">
                <a16:creationId xmlns:a16="http://schemas.microsoft.com/office/drawing/2014/main" id="{C67F9034-205F-4942-9B7D-704CF45E4ADD}"/>
              </a:ext>
            </a:extLst>
          </p:cNvPr>
          <p:cNvSpPr txBox="1"/>
          <p:nvPr/>
        </p:nvSpPr>
        <p:spPr>
          <a:xfrm>
            <a:off x="8542684" y="0"/>
            <a:ext cx="366520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Ajoneuvokannan muutos (vaihtoehtoiset käyttövoimat)</a:t>
            </a:r>
          </a:p>
        </p:txBody>
      </p:sp>
      <p:sp>
        <p:nvSpPr>
          <p:cNvPr id="14" name="TextBox 13">
            <a:extLst>
              <a:ext uri="{FF2B5EF4-FFF2-40B4-BE49-F238E27FC236}">
                <a16:creationId xmlns:a16="http://schemas.microsoft.com/office/drawing/2014/main" id="{59377FE5-9183-4EC0-AB16-E69140A9E95D}"/>
              </a:ext>
            </a:extLst>
          </p:cNvPr>
          <p:cNvSpPr txBox="1"/>
          <p:nvPr/>
        </p:nvSpPr>
        <p:spPr>
          <a:xfrm>
            <a:off x="189756" y="2250075"/>
            <a:ext cx="10513168" cy="4467890"/>
          </a:xfrm>
          <a:prstGeom prst="rect">
            <a:avLst/>
          </a:prstGeom>
          <a:solidFill>
            <a:schemeClr val="bg1"/>
          </a:solidFill>
          <a:ln>
            <a:solidFill>
              <a:schemeClr val="tx2"/>
            </a:solidFill>
          </a:ln>
        </p:spPr>
        <p:txBody>
          <a:bodyPr wrap="square">
            <a:spAutoFit/>
          </a:bodyPr>
          <a:lstStyle/>
          <a:p>
            <a:pPr algn="l" latinLnBrk="0">
              <a:lnSpc>
                <a:spcPct val="150000"/>
              </a:lnSpc>
            </a:pPr>
            <a:r>
              <a:rPr lang="fi-FI" sz="1400" b="1" i="0" dirty="0">
                <a:solidFill>
                  <a:schemeClr val="tx2"/>
                </a:solidFill>
                <a:effectLst/>
                <a:latin typeface="Rockwell" panose="02060603020205020403" pitchFamily="18" charset="0"/>
              </a:rPr>
              <a:t>Valtioneuvoston asetus TEM/2022/31</a:t>
            </a:r>
          </a:p>
          <a:p>
            <a:pPr>
              <a:lnSpc>
                <a:spcPct val="150000"/>
              </a:lnSpc>
            </a:pPr>
            <a:r>
              <a:rPr lang="fi-FI" sz="1000" b="1" i="0" dirty="0">
                <a:solidFill>
                  <a:schemeClr val="tx2"/>
                </a:solidFill>
                <a:effectLst/>
                <a:latin typeface="Rockwell" panose="02060603020205020403" pitchFamily="18" charset="0"/>
              </a:rPr>
              <a:t>Asetuksen voimaan tulo</a:t>
            </a:r>
            <a:r>
              <a:rPr lang="fi-FI" sz="1000" i="0" dirty="0">
                <a:solidFill>
                  <a:schemeClr val="tx2"/>
                </a:solidFill>
                <a:effectLst/>
                <a:latin typeface="Rockwell" panose="02060603020205020403" pitchFamily="18" charset="0"/>
              </a:rPr>
              <a:t>: 17.3.2022 - 31.12.2025	</a:t>
            </a:r>
            <a:r>
              <a:rPr lang="fi-FI" sz="1000" b="1" i="0" dirty="0">
                <a:solidFill>
                  <a:schemeClr val="tx2"/>
                </a:solidFill>
                <a:effectLst/>
                <a:latin typeface="Rockwell" panose="02060603020205020403" pitchFamily="18" charset="0"/>
              </a:rPr>
              <a:t>Yhteensä: </a:t>
            </a:r>
            <a:r>
              <a:rPr lang="fi-FI" sz="1000" i="0" dirty="0">
                <a:solidFill>
                  <a:schemeClr val="tx2"/>
                </a:solidFill>
                <a:effectLst/>
                <a:latin typeface="Rockwell" panose="02060603020205020403" pitchFamily="18" charset="0"/>
              </a:rPr>
              <a:t>13,2 milj. €</a:t>
            </a:r>
            <a:r>
              <a:rPr lang="fi-FI" sz="1000" dirty="0">
                <a:solidFill>
                  <a:schemeClr val="tx2"/>
                </a:solidFill>
                <a:latin typeface="Rockwell" panose="02060603020205020403" pitchFamily="18" charset="0"/>
              </a:rPr>
              <a:t> </a:t>
            </a:r>
            <a:r>
              <a:rPr lang="fi-FI" sz="1000" i="0" dirty="0">
                <a:solidFill>
                  <a:schemeClr val="tx2"/>
                </a:solidFill>
                <a:effectLst/>
                <a:latin typeface="Rockwell" panose="02060603020205020403" pitchFamily="18" charset="0"/>
              </a:rPr>
              <a:t>[3 v. siirtomääräraha]</a:t>
            </a:r>
          </a:p>
          <a:p>
            <a:pPr algn="l" latinLnBrk="0">
              <a:lnSpc>
                <a:spcPct val="150000"/>
              </a:lnSpc>
            </a:pPr>
            <a:endParaRPr lang="fi-FI" sz="1100" i="0" dirty="0">
              <a:solidFill>
                <a:schemeClr val="tx2"/>
              </a:solidFill>
              <a:effectLst/>
              <a:latin typeface="Rockwell" panose="02060603020205020403" pitchFamily="18" charset="0"/>
            </a:endParaRPr>
          </a:p>
          <a:p>
            <a:pPr algn="l" latinLnBrk="0">
              <a:lnSpc>
                <a:spcPct val="150000"/>
              </a:lnSpc>
            </a:pPr>
            <a:r>
              <a:rPr lang="fi-FI" sz="1200" i="0" dirty="0">
                <a:solidFill>
                  <a:schemeClr val="tx2"/>
                </a:solidFill>
                <a:effectLst/>
                <a:latin typeface="Rockwell" panose="02060603020205020403" pitchFamily="18" charset="0"/>
              </a:rPr>
              <a:t>Valtioneuvoston asetus sähköisen liikenteen, biokaasun ja uusiutuvan vedyn liikennekäytön infrastruktuurituesta vuosina 2022–2025.</a:t>
            </a:r>
          </a:p>
          <a:p>
            <a:pPr algn="l" latinLnBrk="0">
              <a:lnSpc>
                <a:spcPct val="150000"/>
              </a:lnSpc>
            </a:pPr>
            <a:endParaRPr lang="fi-FI" sz="1200" dirty="0">
              <a:solidFill>
                <a:schemeClr val="tx2"/>
              </a:solidFill>
              <a:latin typeface="Rockwell" panose="02060603020205020403" pitchFamily="18" charset="0"/>
            </a:endParaRPr>
          </a:p>
          <a:p>
            <a:pPr algn="l" latinLnBrk="0">
              <a:lnSpc>
                <a:spcPct val="150000"/>
              </a:lnSpc>
            </a:pPr>
            <a:r>
              <a:rPr lang="fi-FI" sz="1200" b="1" i="0" dirty="0">
                <a:solidFill>
                  <a:schemeClr val="tx2"/>
                </a:solidFill>
                <a:effectLst/>
                <a:latin typeface="Rockwell" panose="02060603020205020403" pitchFamily="18" charset="0"/>
              </a:rPr>
              <a:t>Tuki myönnettäisiin edelleen tarjouskilpailun perusteella </a:t>
            </a:r>
            <a:r>
              <a:rPr lang="fi-FI" sz="1200" i="0" dirty="0">
                <a:solidFill>
                  <a:schemeClr val="tx2"/>
                </a:solidFill>
                <a:effectLst/>
                <a:latin typeface="Rockwell" panose="02060603020205020403" pitchFamily="18" charset="0"/>
                <a:sym typeface="Wingdings" panose="05000000000000000000" pitchFamily="2" charset="2"/>
              </a:rPr>
              <a:t></a:t>
            </a:r>
            <a:r>
              <a:rPr lang="fi-FI" sz="1200" dirty="0">
                <a:solidFill>
                  <a:schemeClr val="tx2"/>
                </a:solidFill>
                <a:latin typeface="Rockwell" panose="02060603020205020403" pitchFamily="18" charset="0"/>
              </a:rPr>
              <a:t> </a:t>
            </a:r>
            <a:r>
              <a:rPr lang="fi-FI" sz="1200" i="0" dirty="0">
                <a:solidFill>
                  <a:schemeClr val="tx2"/>
                </a:solidFill>
                <a:effectLst/>
                <a:latin typeface="Rockwell" panose="02060603020205020403" pitchFamily="18" charset="0"/>
              </a:rPr>
              <a:t>Energiavirasto jatkaa valtionapuviranomaisena.</a:t>
            </a:r>
          </a:p>
          <a:p>
            <a:pPr algn="l" latinLnBrk="0">
              <a:lnSpc>
                <a:spcPct val="150000"/>
              </a:lnSpc>
            </a:pPr>
            <a:endParaRPr lang="fi-FI" sz="1200" dirty="0">
              <a:solidFill>
                <a:schemeClr val="tx2"/>
              </a:solidFill>
              <a:latin typeface="Rockwell" panose="02060603020205020403" pitchFamily="18" charset="0"/>
            </a:endParaRPr>
          </a:p>
          <a:p>
            <a:pPr algn="l" latinLnBrk="0">
              <a:lnSpc>
                <a:spcPct val="150000"/>
              </a:lnSpc>
            </a:pPr>
            <a:r>
              <a:rPr lang="fi-FI" sz="1200" b="1" i="0" dirty="0">
                <a:solidFill>
                  <a:schemeClr val="tx2"/>
                </a:solidFill>
                <a:effectLst/>
                <a:latin typeface="Rockwell" panose="02060603020205020403" pitchFamily="18" charset="0"/>
              </a:rPr>
              <a:t>Tarjouskilpailussa tarjoukset ryhmiteltäisiin 5 ryhmään:</a:t>
            </a:r>
            <a:r>
              <a:rPr lang="fi-FI" sz="1200" dirty="0">
                <a:solidFill>
                  <a:schemeClr val="tx2"/>
                </a:solidFill>
                <a:latin typeface="Rockwell" panose="02060603020205020403" pitchFamily="18" charset="0"/>
              </a:rPr>
              <a:t>	</a:t>
            </a:r>
          </a:p>
          <a:p>
            <a:pPr algn="l" latinLnBrk="0">
              <a:lnSpc>
                <a:spcPct val="150000"/>
              </a:lnSpc>
            </a:pPr>
            <a:r>
              <a:rPr lang="fi-FI" sz="1200" dirty="0">
                <a:solidFill>
                  <a:schemeClr val="tx2"/>
                </a:solidFill>
                <a:latin typeface="Rockwell" panose="02060603020205020403" pitchFamily="18" charset="0"/>
              </a:rPr>
              <a:t>	Ajoneuvojen suuritehoisten latauspisteiden investointihankkeita koskevat tarjoukset (ryhmä 1)</a:t>
            </a:r>
          </a:p>
          <a:p>
            <a:pPr algn="l" latinLnBrk="0">
              <a:lnSpc>
                <a:spcPct val="150000"/>
              </a:lnSpc>
            </a:pPr>
            <a:r>
              <a:rPr lang="fi-FI" sz="1200" dirty="0">
                <a:solidFill>
                  <a:schemeClr val="tx2"/>
                </a:solidFill>
                <a:latin typeface="Rockwell" panose="02060603020205020403" pitchFamily="18" charset="0"/>
              </a:rPr>
              <a:t>	Paikallisen joukkoliikenteen latauspisteiden investointihankkeita koskevat tarjoukset (ryhmä 2)</a:t>
            </a:r>
          </a:p>
          <a:p>
            <a:pPr algn="l" latinLnBrk="0">
              <a:lnSpc>
                <a:spcPct val="150000"/>
              </a:lnSpc>
            </a:pPr>
            <a:r>
              <a:rPr lang="fi-FI" sz="1200" dirty="0">
                <a:solidFill>
                  <a:schemeClr val="tx2"/>
                </a:solidFill>
                <a:latin typeface="Rockwell" panose="02060603020205020403" pitchFamily="18" charset="0"/>
              </a:rPr>
              <a:t>	Paineistetun biokaasun tankkauspisteiden investointihankkeita koskevat tarjoukset (ryhmä 3)</a:t>
            </a:r>
          </a:p>
          <a:p>
            <a:pPr algn="l" latinLnBrk="0">
              <a:lnSpc>
                <a:spcPct val="150000"/>
              </a:lnSpc>
            </a:pPr>
            <a:r>
              <a:rPr lang="fi-FI" sz="1200" dirty="0">
                <a:solidFill>
                  <a:schemeClr val="tx2"/>
                </a:solidFill>
                <a:latin typeface="Rockwell" panose="02060603020205020403" pitchFamily="18" charset="0"/>
              </a:rPr>
              <a:t>	Nesteytetyn biokaasun tankkauspisteiden investointihankkeita koskevat tarjoukset (ryhmä 4)</a:t>
            </a:r>
          </a:p>
          <a:p>
            <a:pPr algn="l" latinLnBrk="0">
              <a:lnSpc>
                <a:spcPct val="150000"/>
              </a:lnSpc>
            </a:pPr>
            <a:r>
              <a:rPr lang="fi-FI" sz="1200" dirty="0">
                <a:solidFill>
                  <a:schemeClr val="tx2"/>
                </a:solidFill>
                <a:latin typeface="Rockwell" panose="02060603020205020403" pitchFamily="18" charset="0"/>
              </a:rPr>
              <a:t>	Uusiutuvan vedyn tankkauspisteiden investointihankkeita koskevat tarjoukset (ryhmä 5). </a:t>
            </a:r>
          </a:p>
          <a:p>
            <a:pPr algn="l" latinLnBrk="0">
              <a:lnSpc>
                <a:spcPct val="150000"/>
              </a:lnSpc>
            </a:pPr>
            <a:endParaRPr lang="fi-FI" sz="1200" dirty="0">
              <a:solidFill>
                <a:schemeClr val="tx2"/>
              </a:solidFill>
              <a:latin typeface="Rockwell" panose="02060603020205020403" pitchFamily="18" charset="0"/>
            </a:endParaRPr>
          </a:p>
          <a:p>
            <a:pPr algn="l" latinLnBrk="0">
              <a:lnSpc>
                <a:spcPct val="150000"/>
              </a:lnSpc>
            </a:pPr>
            <a:r>
              <a:rPr lang="fi-FI" sz="1200" i="0" dirty="0">
                <a:solidFill>
                  <a:schemeClr val="tx2"/>
                </a:solidFill>
                <a:effectLst/>
                <a:latin typeface="Rockwell" panose="02060603020205020403" pitchFamily="18" charset="0"/>
              </a:rPr>
              <a:t>Tukiohjelmaan sisältyisi useita ehtoja ja rajoituksia, joiden tarkoituksena on varmistaa tarjouskilpailun optimaalinen tulos, tukiohjelman tavoitteiden saavuttaminen sekä rajoittaa tukiohjelman kilpailua ja markkinoita vääristävä vaikutus mahdollisimman vähäiseksi.</a:t>
            </a:r>
          </a:p>
        </p:txBody>
      </p:sp>
      <p:grpSp>
        <p:nvGrpSpPr>
          <p:cNvPr id="9" name="Group 8">
            <a:extLst>
              <a:ext uri="{FF2B5EF4-FFF2-40B4-BE49-F238E27FC236}">
                <a16:creationId xmlns:a16="http://schemas.microsoft.com/office/drawing/2014/main" id="{67540033-D090-3620-569E-0D7ED42469C1}"/>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B87423C0-8B42-7C23-4015-F7725AA0C27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2" action="ppaction://hlinksldjump"/>
              <a:extLst>
                <a:ext uri="{FF2B5EF4-FFF2-40B4-BE49-F238E27FC236}">
                  <a16:creationId xmlns:a16="http://schemas.microsoft.com/office/drawing/2014/main" id="{E1B82BBF-57EC-A966-E045-15409674A82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35214000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A65473A-1DED-4A6C-8166-916732F23E5E}"/>
              </a:ext>
            </a:extLst>
          </p:cNvPr>
          <p:cNvSpPr txBox="1"/>
          <p:nvPr/>
        </p:nvSpPr>
        <p:spPr>
          <a:xfrm>
            <a:off x="621804" y="1268760"/>
            <a:ext cx="7344816" cy="2932662"/>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[Uudistukset 01/01/2022 alkaen voimaan]</a:t>
            </a:r>
          </a:p>
          <a:p>
            <a:pPr marR="0" lvl="0" algn="l" defTabSz="914400" rtl="0" eaLnBrk="1" fontAlgn="auto" latinLnBrk="0" hangingPunct="1">
              <a:lnSpc>
                <a:spcPct val="150000"/>
              </a:lnSpc>
              <a:spcBef>
                <a:spcPts val="0"/>
              </a:spcBef>
              <a:spcAft>
                <a:spcPts val="0"/>
              </a:spcAft>
              <a:buClrTx/>
              <a:buSzTx/>
              <a:tabLst/>
              <a:defRPr/>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Yksityishenkilöt:</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Haku hankinnan jälkeen  2 000 € korkeintaan 50 000 € maksaviin autoihin</a:t>
            </a: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Yritykset ja yksityishenkilöt:</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Haku ennen hankintaa  6 000 € - 50 000 €  Paketti- ja kuorma-autot</a:t>
            </a:r>
          </a:p>
          <a:p>
            <a:pPr marR="0" lvl="0" algn="l" defTabSz="914400" rtl="0" eaLnBrk="1" fontAlgn="auto" latinLnBrk="0" hangingPunct="1">
              <a:lnSpc>
                <a:spcPct val="150000"/>
              </a:lnSpc>
              <a:spcBef>
                <a:spcPts val="0"/>
              </a:spcBef>
              <a:spcAft>
                <a:spcPts val="0"/>
              </a:spcAft>
              <a:buClrTx/>
              <a:buSzTx/>
              <a:tabLst/>
              <a:defRPr/>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Jatkossa eivät siis ole enää:</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Suoraan auton hinnassa  Ymmärrettävä itse hakea (hakuun mukaan tilausvahvistus tai kauppakirja)</a:t>
            </a:r>
          </a:p>
        </p:txBody>
      </p:sp>
      <p:graphicFrame>
        <p:nvGraphicFramePr>
          <p:cNvPr id="8" name="Table 3">
            <a:extLst>
              <a:ext uri="{FF2B5EF4-FFF2-40B4-BE49-F238E27FC236}">
                <a16:creationId xmlns:a16="http://schemas.microsoft.com/office/drawing/2014/main" id="{F4A99C52-A2BF-4A66-906A-1711F1D1CD5E}"/>
              </a:ext>
            </a:extLst>
          </p:cNvPr>
          <p:cNvGraphicFramePr>
            <a:graphicFrameLocks noGrp="1"/>
          </p:cNvGraphicFramePr>
          <p:nvPr>
            <p:extLst>
              <p:ext uri="{D42A27DB-BD31-4B8C-83A1-F6EECF244321}">
                <p14:modId xmlns:p14="http://schemas.microsoft.com/office/powerpoint/2010/main" val="1867154283"/>
              </p:ext>
            </p:extLst>
          </p:nvPr>
        </p:nvGraphicFramePr>
        <p:xfrm>
          <a:off x="621804" y="4581128"/>
          <a:ext cx="7344816" cy="1097280"/>
        </p:xfrm>
        <a:graphic>
          <a:graphicData uri="http://schemas.openxmlformats.org/drawingml/2006/table">
            <a:tbl>
              <a:tblPr firstRow="1" bandRow="1">
                <a:tableStyleId>{22838BEF-8BB2-4498-84A7-C5851F593DF1}</a:tableStyleId>
              </a:tblPr>
              <a:tblGrid>
                <a:gridCol w="1585813">
                  <a:extLst>
                    <a:ext uri="{9D8B030D-6E8A-4147-A177-3AD203B41FA5}">
                      <a16:colId xmlns:a16="http://schemas.microsoft.com/office/drawing/2014/main" val="2874900923"/>
                    </a:ext>
                  </a:extLst>
                </a:gridCol>
                <a:gridCol w="5759003">
                  <a:extLst>
                    <a:ext uri="{9D8B030D-6E8A-4147-A177-3AD203B41FA5}">
                      <a16:colId xmlns:a16="http://schemas.microsoft.com/office/drawing/2014/main" val="873981315"/>
                    </a:ext>
                  </a:extLst>
                </a:gridCol>
              </a:tblGrid>
              <a:tr h="160687">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1" u="none" strike="noStrike" kern="1200" cap="none" spc="0" normalizeH="0" baseline="0" noProof="0" dirty="0">
                          <a:ln>
                            <a:noFill/>
                          </a:ln>
                          <a:solidFill>
                            <a:schemeClr val="tx2"/>
                          </a:solidFill>
                          <a:effectLst/>
                          <a:uLnTx/>
                          <a:uFillTx/>
                          <a:latin typeface="Rockwell" panose="02060603020205020403" pitchFamily="18" charset="0"/>
                          <a:sym typeface="Wingdings" panose="05000000000000000000" pitchFamily="2" charset="2"/>
                        </a:rPr>
                        <a:t>Pakettiautoilla porrastettu tuki:</a:t>
                      </a:r>
                      <a:endPar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txBody>
                  <a:tcPr>
                    <a:solidFill>
                      <a:schemeClr val="accent2">
                        <a:lumMod val="40000"/>
                        <a:lumOff val="60000"/>
                      </a:schemeClr>
                    </a:solidFill>
                  </a:tcPr>
                </a:tc>
                <a:tc hMerge="1">
                  <a:txBody>
                    <a:bodyPr/>
                    <a:lstStyle/>
                    <a:p>
                      <a:endParaRPr lang="fi-FI" sz="1000" b="0" dirty="0"/>
                    </a:p>
                  </a:txBody>
                  <a:tcPr/>
                </a:tc>
                <a:extLst>
                  <a:ext uri="{0D108BD9-81ED-4DB2-BD59-A6C34878D82A}">
                    <a16:rowId xmlns:a16="http://schemas.microsoft.com/office/drawing/2014/main" val="3687788876"/>
                  </a:ext>
                </a:extLst>
              </a:tr>
              <a:tr h="160687">
                <a:tc>
                  <a:txBody>
                    <a:bodyPr/>
                    <a:lstStyle/>
                    <a:p>
                      <a:pPr algn="ctr"/>
                      <a:r>
                        <a:rPr lang="fi-FI" sz="1200" b="1" dirty="0">
                          <a:solidFill>
                            <a:schemeClr val="tx2"/>
                          </a:solidFill>
                          <a:latin typeface="Rockwell" panose="02060603020205020403" pitchFamily="18" charset="0"/>
                        </a:rPr>
                        <a:t>2 000 €</a:t>
                      </a:r>
                    </a:p>
                  </a:txBody>
                  <a:tcPr/>
                </a:tc>
                <a:tc>
                  <a:txBody>
                    <a:bodyPr/>
                    <a:lstStyle/>
                    <a:p>
                      <a:r>
                        <a:rPr lang="fi-FI" sz="1200" b="0" dirty="0">
                          <a:solidFill>
                            <a:schemeClr val="tx2"/>
                          </a:solidFill>
                          <a:latin typeface="Rockwell" panose="02060603020205020403" pitchFamily="18" charset="0"/>
                        </a:rPr>
                        <a:t>Alle 2,5 tonnin ja alle 680 kg kantavuuden autot</a:t>
                      </a:r>
                    </a:p>
                  </a:txBody>
                  <a:tcPr/>
                </a:tc>
                <a:extLst>
                  <a:ext uri="{0D108BD9-81ED-4DB2-BD59-A6C34878D82A}">
                    <a16:rowId xmlns:a16="http://schemas.microsoft.com/office/drawing/2014/main" val="2577787540"/>
                  </a:ext>
                </a:extLst>
              </a:tr>
              <a:tr h="208947">
                <a:tc>
                  <a:txBody>
                    <a:bodyPr/>
                    <a:lstStyle/>
                    <a:p>
                      <a:pPr algn="ctr"/>
                      <a:r>
                        <a:rPr lang="fi-FI" sz="1200" b="1" dirty="0">
                          <a:solidFill>
                            <a:schemeClr val="tx2"/>
                          </a:solidFill>
                          <a:latin typeface="Rockwell" panose="02060603020205020403" pitchFamily="18" charset="0"/>
                        </a:rPr>
                        <a:t>4 000 €</a:t>
                      </a:r>
                    </a:p>
                  </a:txBody>
                  <a:tcPr/>
                </a:tc>
                <a:tc>
                  <a:txBody>
                    <a:bodyPr/>
                    <a:lstStyle/>
                    <a:p>
                      <a:r>
                        <a:rPr lang="fi-FI" sz="1200" dirty="0">
                          <a:solidFill>
                            <a:schemeClr val="tx2"/>
                          </a:solidFill>
                          <a:latin typeface="Rockwell" panose="02060603020205020403" pitchFamily="18" charset="0"/>
                        </a:rPr>
                        <a:t>Yli 2,5 tonnin ja yli 680 kg kantavuuden autot</a:t>
                      </a:r>
                    </a:p>
                  </a:txBody>
                  <a:tcPr/>
                </a:tc>
                <a:extLst>
                  <a:ext uri="{0D108BD9-81ED-4DB2-BD59-A6C34878D82A}">
                    <a16:rowId xmlns:a16="http://schemas.microsoft.com/office/drawing/2014/main" val="2464236078"/>
                  </a:ext>
                </a:extLst>
              </a:tr>
              <a:tr h="20640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200" b="1" dirty="0">
                          <a:solidFill>
                            <a:schemeClr val="tx2"/>
                          </a:solidFill>
                          <a:latin typeface="Rockwell" panose="02060603020205020403" pitchFamily="18" charset="0"/>
                          <a:sym typeface="Wingdings" panose="05000000000000000000" pitchFamily="2" charset="2"/>
                        </a:rPr>
                        <a:t>6 000 €</a:t>
                      </a: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dirty="0">
                          <a:solidFill>
                            <a:schemeClr val="tx2"/>
                          </a:solidFill>
                          <a:latin typeface="Rockwell" panose="02060603020205020403" pitchFamily="18" charset="0"/>
                        </a:rPr>
                        <a:t>Yli 2,5 tonnin ja yli 680 kg kantavuuden autot, joiden akseliväli on yli 3,5 m</a:t>
                      </a:r>
                    </a:p>
                  </a:txBody>
                  <a:tcPr/>
                </a:tc>
                <a:extLst>
                  <a:ext uri="{0D108BD9-81ED-4DB2-BD59-A6C34878D82A}">
                    <a16:rowId xmlns:a16="http://schemas.microsoft.com/office/drawing/2014/main" val="2058555273"/>
                  </a:ext>
                </a:extLst>
              </a:tr>
            </a:tbl>
          </a:graphicData>
        </a:graphic>
      </p:graphicFrame>
      <p:graphicFrame>
        <p:nvGraphicFramePr>
          <p:cNvPr id="9" name="Table 8">
            <a:extLst>
              <a:ext uri="{FF2B5EF4-FFF2-40B4-BE49-F238E27FC236}">
                <a16:creationId xmlns:a16="http://schemas.microsoft.com/office/drawing/2014/main" id="{C1D11CE4-43A6-4FDF-BA9E-E69836731316}"/>
              </a:ext>
            </a:extLst>
          </p:cNvPr>
          <p:cNvGraphicFramePr>
            <a:graphicFrameLocks noGrp="1"/>
          </p:cNvGraphicFramePr>
          <p:nvPr>
            <p:extLst>
              <p:ext uri="{D42A27DB-BD31-4B8C-83A1-F6EECF244321}">
                <p14:modId xmlns:p14="http://schemas.microsoft.com/office/powerpoint/2010/main" val="2840779208"/>
              </p:ext>
            </p:extLst>
          </p:nvPr>
        </p:nvGraphicFramePr>
        <p:xfrm>
          <a:off x="621804" y="5678408"/>
          <a:ext cx="7344816" cy="822960"/>
        </p:xfrm>
        <a:graphic>
          <a:graphicData uri="http://schemas.openxmlformats.org/drawingml/2006/table">
            <a:tbl>
              <a:tblPr firstRow="1" bandRow="1">
                <a:tableStyleId>{22838BEF-8BB2-4498-84A7-C5851F593DF1}</a:tableStyleId>
              </a:tblPr>
              <a:tblGrid>
                <a:gridCol w="1585812">
                  <a:extLst>
                    <a:ext uri="{9D8B030D-6E8A-4147-A177-3AD203B41FA5}">
                      <a16:colId xmlns:a16="http://schemas.microsoft.com/office/drawing/2014/main" val="3127747456"/>
                    </a:ext>
                  </a:extLst>
                </a:gridCol>
                <a:gridCol w="5759004">
                  <a:extLst>
                    <a:ext uri="{9D8B030D-6E8A-4147-A177-3AD203B41FA5}">
                      <a16:colId xmlns:a16="http://schemas.microsoft.com/office/drawing/2014/main" val="3796092724"/>
                    </a:ext>
                  </a:extLst>
                </a:gridCol>
              </a:tblGrid>
              <a:tr h="160687">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1" u="none" strike="noStrike" kern="1200" cap="none" spc="0" normalizeH="0" baseline="0" noProof="0" dirty="0">
                          <a:ln>
                            <a:noFill/>
                          </a:ln>
                          <a:solidFill>
                            <a:schemeClr val="tx2"/>
                          </a:solidFill>
                          <a:effectLst/>
                          <a:uLnTx/>
                          <a:uFillTx/>
                          <a:latin typeface="Rockwell" panose="02060603020205020403" pitchFamily="18" charset="0"/>
                          <a:sym typeface="Wingdings" panose="05000000000000000000" pitchFamily="2" charset="2"/>
                        </a:rPr>
                        <a:t>Kuorma-autoilla porrastettu (6-tasoinen) tuki:</a:t>
                      </a:r>
                      <a:endPar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txBody>
                  <a:tcPr>
                    <a:solidFill>
                      <a:schemeClr val="accent2">
                        <a:lumMod val="40000"/>
                        <a:lumOff val="60000"/>
                      </a:schemeClr>
                    </a:solidFill>
                  </a:tcPr>
                </a:tc>
                <a:tc hMerge="1">
                  <a:txBody>
                    <a:bodyPr/>
                    <a:lstStyle/>
                    <a:p>
                      <a:endParaRPr lang="fi-FI" sz="1000" b="0" dirty="0"/>
                    </a:p>
                  </a:txBody>
                  <a:tcPr/>
                </a:tc>
                <a:extLst>
                  <a:ext uri="{0D108BD9-81ED-4DB2-BD59-A6C34878D82A}">
                    <a16:rowId xmlns:a16="http://schemas.microsoft.com/office/drawing/2014/main" val="1699824118"/>
                  </a:ext>
                </a:extLst>
              </a:tr>
              <a:tr h="160687">
                <a:tc>
                  <a:txBody>
                    <a:bodyPr/>
                    <a:lstStyle/>
                    <a:p>
                      <a:pPr algn="ctr"/>
                      <a:r>
                        <a:rPr lang="fi-FI" sz="1200" b="1" dirty="0">
                          <a:solidFill>
                            <a:schemeClr val="tx2"/>
                          </a:solidFill>
                          <a:latin typeface="Rockwell" panose="02060603020205020403" pitchFamily="18" charset="0"/>
                        </a:rPr>
                        <a:t>6 000 € </a:t>
                      </a:r>
                      <a:r>
                        <a:rPr lang="fi-FI" sz="1200" b="0" dirty="0">
                          <a:solidFill>
                            <a:schemeClr val="tx2"/>
                          </a:solidFill>
                          <a:latin typeface="Rockwell" panose="02060603020205020403" pitchFamily="18" charset="0"/>
                        </a:rPr>
                        <a:t>[Pienin]</a:t>
                      </a:r>
                    </a:p>
                  </a:txBody>
                  <a:tcPr/>
                </a:tc>
                <a:tc>
                  <a:txBody>
                    <a:bodyPr/>
                    <a:lstStyle/>
                    <a:p>
                      <a:r>
                        <a:rPr lang="fi-FI" sz="1200" b="0" dirty="0">
                          <a:solidFill>
                            <a:schemeClr val="tx2"/>
                          </a:solidFill>
                          <a:latin typeface="Rockwell" panose="02060603020205020403" pitchFamily="18" charset="0"/>
                        </a:rPr>
                        <a:t>3,5 - 6,0 tonnin autot</a:t>
                      </a:r>
                    </a:p>
                  </a:txBody>
                  <a:tcPr/>
                </a:tc>
                <a:extLst>
                  <a:ext uri="{0D108BD9-81ED-4DB2-BD59-A6C34878D82A}">
                    <a16:rowId xmlns:a16="http://schemas.microsoft.com/office/drawing/2014/main" val="625449949"/>
                  </a:ext>
                </a:extLst>
              </a:tr>
              <a:tr h="208947">
                <a:tc>
                  <a:txBody>
                    <a:bodyPr/>
                    <a:lstStyle/>
                    <a:p>
                      <a:pPr algn="ctr"/>
                      <a:r>
                        <a:rPr lang="fi-FI" sz="1200" b="1" dirty="0">
                          <a:solidFill>
                            <a:schemeClr val="tx2"/>
                          </a:solidFill>
                          <a:latin typeface="Rockwell" panose="02060603020205020403" pitchFamily="18" charset="0"/>
                        </a:rPr>
                        <a:t>50 000 € </a:t>
                      </a:r>
                      <a:r>
                        <a:rPr lang="fi-FI" sz="1200" b="0" dirty="0">
                          <a:solidFill>
                            <a:schemeClr val="tx2"/>
                          </a:solidFill>
                          <a:latin typeface="Rockwell" panose="02060603020205020403" pitchFamily="18" charset="0"/>
                        </a:rPr>
                        <a:t>[Suurin]</a:t>
                      </a:r>
                    </a:p>
                  </a:txBody>
                  <a:tcPr/>
                </a:tc>
                <a:tc>
                  <a:txBody>
                    <a:bodyPr/>
                    <a:lstStyle/>
                    <a:p>
                      <a:r>
                        <a:rPr lang="fi-FI" sz="1200" dirty="0">
                          <a:solidFill>
                            <a:schemeClr val="tx2"/>
                          </a:solidFill>
                          <a:latin typeface="Rockwell" panose="02060603020205020403" pitchFamily="18" charset="0"/>
                        </a:rPr>
                        <a:t>Vähintään 26 tonnin autot</a:t>
                      </a:r>
                    </a:p>
                  </a:txBody>
                  <a:tcPr/>
                </a:tc>
                <a:extLst>
                  <a:ext uri="{0D108BD9-81ED-4DB2-BD59-A6C34878D82A}">
                    <a16:rowId xmlns:a16="http://schemas.microsoft.com/office/drawing/2014/main" val="3032965749"/>
                  </a:ext>
                </a:extLst>
              </a:tr>
            </a:tbl>
          </a:graphicData>
        </a:graphic>
      </p:graphicFrame>
      <p:sp>
        <p:nvSpPr>
          <p:cNvPr id="14" name="TextBox 13">
            <a:extLst>
              <a:ext uri="{FF2B5EF4-FFF2-40B4-BE49-F238E27FC236}">
                <a16:creationId xmlns:a16="http://schemas.microsoft.com/office/drawing/2014/main" id="{BC4705C6-B615-4264-8083-8B088C3F198E}"/>
              </a:ext>
            </a:extLst>
          </p:cNvPr>
          <p:cNvSpPr txBox="1"/>
          <p:nvPr/>
        </p:nvSpPr>
        <p:spPr>
          <a:xfrm>
            <a:off x="8254652" y="1268760"/>
            <a:ext cx="3456384" cy="4213974"/>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Haku:</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Traficom (Liikenne- ja viestintävirasto)</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Ehdot:</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Riittävätkö määrärahat (= Nopeat ns. ”</a:t>
            </a:r>
            <a:r>
              <a:rPr kumimoji="0" lang="fi-FI" sz="1200" b="0" i="1"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syövät hitaat</a:t>
            </a: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 2022 hyväksyttiin budjettiin 6 milj. € ”</a:t>
            </a:r>
            <a:r>
              <a:rPr kumimoji="0" lang="fi-FI" sz="1200" b="0" i="1"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uutta</a:t>
            </a: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rahaa yhdistettynä aikaisempien vuosien ”</a:t>
            </a:r>
            <a:r>
              <a:rPr kumimoji="0" lang="fi-FI" sz="1200" b="0" i="1"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vanhaan</a:t>
            </a: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rahaan]</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Hakuaika:</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31.03.2023 mennessä</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Pakettiautot poikkeavasti:</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 2022 loppuun mennessä</a:t>
            </a:r>
          </a:p>
        </p:txBody>
      </p:sp>
      <p:sp>
        <p:nvSpPr>
          <p:cNvPr id="15" name="TextBox 14">
            <a:extLst>
              <a:ext uri="{FF2B5EF4-FFF2-40B4-BE49-F238E27FC236}">
                <a16:creationId xmlns:a16="http://schemas.microsoft.com/office/drawing/2014/main" id="{F1A1EFD7-DB5D-4022-9A52-F858C70D6CF1}"/>
              </a:ext>
            </a:extLst>
          </p:cNvPr>
          <p:cNvSpPr txBox="1"/>
          <p:nvPr/>
        </p:nvSpPr>
        <p:spPr>
          <a:xfrm>
            <a:off x="405780" y="210878"/>
            <a:ext cx="6093724" cy="509242"/>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Sähköautotuet uudistuivat v. 2022 alkaessa</a:t>
            </a:r>
          </a:p>
        </p:txBody>
      </p:sp>
      <p:sp>
        <p:nvSpPr>
          <p:cNvPr id="7" name="TextBox 6">
            <a:extLst>
              <a:ext uri="{FF2B5EF4-FFF2-40B4-BE49-F238E27FC236}">
                <a16:creationId xmlns:a16="http://schemas.microsoft.com/office/drawing/2014/main" id="{FBFFC111-6C7E-0BDD-A2F4-A45B0E32002F}"/>
              </a:ext>
            </a:extLst>
          </p:cNvPr>
          <p:cNvSpPr txBox="1"/>
          <p:nvPr/>
        </p:nvSpPr>
        <p:spPr>
          <a:xfrm>
            <a:off x="8542684" y="0"/>
            <a:ext cx="366520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Ajoneuvokannan muutos (vaihtoehtoiset käyttövoimat)</a:t>
            </a:r>
          </a:p>
        </p:txBody>
      </p:sp>
      <p:grpSp>
        <p:nvGrpSpPr>
          <p:cNvPr id="11" name="Group 10">
            <a:extLst>
              <a:ext uri="{FF2B5EF4-FFF2-40B4-BE49-F238E27FC236}">
                <a16:creationId xmlns:a16="http://schemas.microsoft.com/office/drawing/2014/main" id="{6D36F79C-613F-8C7A-63A6-53D717F44749}"/>
              </a:ext>
            </a:extLst>
          </p:cNvPr>
          <p:cNvGrpSpPr/>
          <p:nvPr/>
        </p:nvGrpSpPr>
        <p:grpSpPr>
          <a:xfrm>
            <a:off x="11398680" y="6348700"/>
            <a:ext cx="484973" cy="313490"/>
            <a:chOff x="7841686" y="284935"/>
            <a:chExt cx="484973" cy="313490"/>
          </a:xfrm>
        </p:grpSpPr>
        <p:sp>
          <p:nvSpPr>
            <p:cNvPr id="12" name="Rectangle: Rounded Corners 11">
              <a:extLst>
                <a:ext uri="{FF2B5EF4-FFF2-40B4-BE49-F238E27FC236}">
                  <a16:creationId xmlns:a16="http://schemas.microsoft.com/office/drawing/2014/main" id="{EF93D3C0-F350-1FD0-315F-0B9818BE8C1A}"/>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2" action="ppaction://hlinksldjump"/>
              <a:extLst>
                <a:ext uri="{FF2B5EF4-FFF2-40B4-BE49-F238E27FC236}">
                  <a16:creationId xmlns:a16="http://schemas.microsoft.com/office/drawing/2014/main" id="{7E0D7D70-3B62-7351-432C-8AF02614E51A}"/>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24347133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142AE287-501C-482C-B6DB-0414E3411DDE}"/>
              </a:ext>
            </a:extLst>
          </p:cNvPr>
          <p:cNvSpPr txBox="1"/>
          <p:nvPr/>
        </p:nvSpPr>
        <p:spPr>
          <a:xfrm>
            <a:off x="870232" y="2060848"/>
            <a:ext cx="9505056" cy="2551981"/>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Ehdot:</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Riittävätkö määrärahat (= Nopeat ns.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syövät hitaat</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 2022 hyväksyttiin budjettiin 6 milj. €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uutta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rahaa yhdistettynä aikaisempien vuosien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vanhaan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rahaan]</a:t>
            </a:r>
          </a:p>
          <a:p>
            <a:pPr marR="0" lvl="0" algn="l" defTabSz="914400" rtl="0" eaLnBrk="1" fontAlgn="auto" latinLnBrk="0" hangingPunct="1">
              <a:lnSpc>
                <a:spcPct val="150000"/>
              </a:lnSpc>
              <a:spcBef>
                <a:spcPts val="0"/>
              </a:spcBef>
              <a:spcAft>
                <a:spcPts val="0"/>
              </a:spcAft>
              <a:buClrTx/>
              <a:buSzTx/>
              <a:tabLst/>
              <a:defRPr/>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Hakuaika:</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31.03.2023 mennessä</a:t>
            </a:r>
          </a:p>
          <a:p>
            <a:pPr marR="0" lvl="0" algn="l" defTabSz="914400" rtl="0" eaLnBrk="1" fontAlgn="auto" latinLnBrk="0" hangingPunct="1">
              <a:lnSpc>
                <a:spcPct val="150000"/>
              </a:lnSpc>
              <a:spcBef>
                <a:spcPts val="0"/>
              </a:spcBef>
              <a:spcAft>
                <a:spcPts val="0"/>
              </a:spcAft>
              <a:buClrTx/>
              <a:buSzTx/>
              <a:tabLst/>
              <a:defRPr/>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Pakettiautot poikkeavasti:</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 2022 loppuun mennessä</a:t>
            </a:r>
          </a:p>
        </p:txBody>
      </p:sp>
      <p:sp>
        <p:nvSpPr>
          <p:cNvPr id="12" name="TextBox 11">
            <a:extLst>
              <a:ext uri="{FF2B5EF4-FFF2-40B4-BE49-F238E27FC236}">
                <a16:creationId xmlns:a16="http://schemas.microsoft.com/office/drawing/2014/main" id="{0DD68A02-BA4E-49FC-B872-C218A315D5B6}"/>
              </a:ext>
            </a:extLst>
          </p:cNvPr>
          <p:cNvSpPr txBox="1"/>
          <p:nvPr/>
        </p:nvSpPr>
        <p:spPr>
          <a:xfrm>
            <a:off x="261764" y="332656"/>
            <a:ext cx="6093724" cy="509242"/>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Kaasuautotuet uudistuivat v. 2022 alkaessa</a:t>
            </a:r>
          </a:p>
        </p:txBody>
      </p:sp>
      <p:sp>
        <p:nvSpPr>
          <p:cNvPr id="5" name="TextBox 4">
            <a:extLst>
              <a:ext uri="{FF2B5EF4-FFF2-40B4-BE49-F238E27FC236}">
                <a16:creationId xmlns:a16="http://schemas.microsoft.com/office/drawing/2014/main" id="{16E17DB5-977B-EAEE-4A02-1DFABB9EB5EC}"/>
              </a:ext>
            </a:extLst>
          </p:cNvPr>
          <p:cNvSpPr txBox="1"/>
          <p:nvPr/>
        </p:nvSpPr>
        <p:spPr>
          <a:xfrm>
            <a:off x="8542684" y="0"/>
            <a:ext cx="366520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Ajoneuvokannan muutos (vaihtoehtoiset käyttövoimat)</a:t>
            </a:r>
          </a:p>
        </p:txBody>
      </p:sp>
      <p:graphicFrame>
        <p:nvGraphicFramePr>
          <p:cNvPr id="4" name="Table 3">
            <a:extLst>
              <a:ext uri="{FF2B5EF4-FFF2-40B4-BE49-F238E27FC236}">
                <a16:creationId xmlns:a16="http://schemas.microsoft.com/office/drawing/2014/main" id="{7898E860-F975-461D-9C86-770E4B0F2D85}"/>
              </a:ext>
            </a:extLst>
          </p:cNvPr>
          <p:cNvGraphicFramePr>
            <a:graphicFrameLocks noGrp="1"/>
          </p:cNvGraphicFramePr>
          <p:nvPr>
            <p:extLst>
              <p:ext uri="{D42A27DB-BD31-4B8C-83A1-F6EECF244321}">
                <p14:modId xmlns:p14="http://schemas.microsoft.com/office/powerpoint/2010/main" val="2067786237"/>
              </p:ext>
            </p:extLst>
          </p:nvPr>
        </p:nvGraphicFramePr>
        <p:xfrm>
          <a:off x="4398624" y="3241229"/>
          <a:ext cx="5976664" cy="1371600"/>
        </p:xfrm>
        <a:graphic>
          <a:graphicData uri="http://schemas.openxmlformats.org/drawingml/2006/table">
            <a:tbl>
              <a:tblPr firstRow="1" bandRow="1">
                <a:tableStyleId>{16D9F66E-5EB9-4882-86FB-DCBF35E3C3E4}</a:tableStyleId>
              </a:tblPr>
              <a:tblGrid>
                <a:gridCol w="2490277">
                  <a:extLst>
                    <a:ext uri="{9D8B030D-6E8A-4147-A177-3AD203B41FA5}">
                      <a16:colId xmlns:a16="http://schemas.microsoft.com/office/drawing/2014/main" val="2874900923"/>
                    </a:ext>
                  </a:extLst>
                </a:gridCol>
                <a:gridCol w="3486387">
                  <a:extLst>
                    <a:ext uri="{9D8B030D-6E8A-4147-A177-3AD203B41FA5}">
                      <a16:colId xmlns:a16="http://schemas.microsoft.com/office/drawing/2014/main" val="873981315"/>
                    </a:ext>
                  </a:extLst>
                </a:gridCol>
              </a:tblGrid>
              <a:tr h="224029">
                <a:tc>
                  <a:txBody>
                    <a:bodyPr/>
                    <a:lstStyle/>
                    <a:p>
                      <a:pPr algn="l"/>
                      <a:r>
                        <a:rPr lang="fi-FI" sz="1200" b="1" dirty="0">
                          <a:latin typeface="Rockwell" panose="02060603020205020403" pitchFamily="18" charset="0"/>
                        </a:rPr>
                        <a:t>2 000 € / 4 000 € / 6 000 €</a:t>
                      </a:r>
                    </a:p>
                  </a:txBody>
                  <a:tcPr/>
                </a:tc>
                <a:tc>
                  <a:txBody>
                    <a:bodyPr/>
                    <a:lstStyle/>
                    <a:p>
                      <a:r>
                        <a:rPr lang="fi-FI" sz="1200" b="0" dirty="0">
                          <a:latin typeface="Rockwell" panose="02060603020205020403" pitchFamily="18" charset="0"/>
                        </a:rPr>
                        <a:t>Paineistetun kaasun kuorma-autot</a:t>
                      </a:r>
                    </a:p>
                  </a:txBody>
                  <a:tcPr/>
                </a:tc>
                <a:extLst>
                  <a:ext uri="{0D108BD9-81ED-4DB2-BD59-A6C34878D82A}">
                    <a16:rowId xmlns:a16="http://schemas.microsoft.com/office/drawing/2014/main" val="2577787540"/>
                  </a:ext>
                </a:extLst>
              </a:tr>
              <a:tr h="208947">
                <a:tc>
                  <a:txBody>
                    <a:bodyPr/>
                    <a:lstStyle/>
                    <a:p>
                      <a:pPr algn="l"/>
                      <a:r>
                        <a:rPr lang="fi-FI" sz="1200" b="1" dirty="0">
                          <a:latin typeface="Rockwell" panose="02060603020205020403" pitchFamily="18" charset="0"/>
                        </a:rPr>
                        <a:t>14 000 €</a:t>
                      </a:r>
                    </a:p>
                  </a:txBody>
                  <a:tcPr/>
                </a:tc>
                <a:tc>
                  <a:txBody>
                    <a:bodyPr/>
                    <a:lstStyle/>
                    <a:p>
                      <a:r>
                        <a:rPr lang="fi-FI" sz="1200" dirty="0">
                          <a:latin typeface="Rockwell" panose="02060603020205020403" pitchFamily="18" charset="0"/>
                        </a:rPr>
                        <a:t>Nestekaasukäyttöiset kuorma-autot</a:t>
                      </a:r>
                    </a:p>
                  </a:txBody>
                  <a:tcPr/>
                </a:tc>
                <a:extLst>
                  <a:ext uri="{0D108BD9-81ED-4DB2-BD59-A6C34878D82A}">
                    <a16:rowId xmlns:a16="http://schemas.microsoft.com/office/drawing/2014/main" val="2464236078"/>
                  </a:ext>
                </a:extLst>
              </a:tr>
              <a:tr h="20640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b="1" dirty="0">
                          <a:latin typeface="Rockwell" panose="02060603020205020403" pitchFamily="18" charset="0"/>
                          <a:sym typeface="Wingdings" panose="05000000000000000000" pitchFamily="2" charset="2"/>
                        </a:rPr>
                        <a:t>2 000 € hankintatuki</a:t>
                      </a:r>
                      <a:endParaRPr lang="fi-FI" sz="1200" b="1" dirty="0">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dirty="0">
                          <a:latin typeface="Rockwell" panose="02060603020205020403" pitchFamily="18" charset="0"/>
                        </a:rPr>
                        <a:t>Kaasukäyttöinen pakettiauto</a:t>
                      </a:r>
                    </a:p>
                  </a:txBody>
                  <a:tcPr/>
                </a:tc>
                <a:extLst>
                  <a:ext uri="{0D108BD9-81ED-4DB2-BD59-A6C34878D82A}">
                    <a16:rowId xmlns:a16="http://schemas.microsoft.com/office/drawing/2014/main" val="2058555273"/>
                  </a:ext>
                </a:extLst>
              </a:tr>
              <a:tr h="20640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b="1" dirty="0">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200 €</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dirty="0">
                          <a:latin typeface="Rockwell" panose="02060603020205020403" pitchFamily="18" charset="0"/>
                        </a:rPr>
                        <a:t>Bensa-auton muuntaminen etanolikäyttöiseksi</a:t>
                      </a:r>
                    </a:p>
                  </a:txBody>
                  <a:tcPr/>
                </a:tc>
                <a:extLst>
                  <a:ext uri="{0D108BD9-81ED-4DB2-BD59-A6C34878D82A}">
                    <a16:rowId xmlns:a16="http://schemas.microsoft.com/office/drawing/2014/main" val="3709978072"/>
                  </a:ext>
                </a:extLst>
              </a:tr>
              <a:tr h="20640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b="1" dirty="0">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1 000 €</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dirty="0">
                          <a:latin typeface="Rockwell" panose="02060603020205020403" pitchFamily="18" charset="0"/>
                        </a:rPr>
                        <a:t>Bensa-auton muuntaminen kaasukäyttöiseksi</a:t>
                      </a:r>
                    </a:p>
                  </a:txBody>
                  <a:tcPr/>
                </a:tc>
                <a:extLst>
                  <a:ext uri="{0D108BD9-81ED-4DB2-BD59-A6C34878D82A}">
                    <a16:rowId xmlns:a16="http://schemas.microsoft.com/office/drawing/2014/main" val="3214316914"/>
                  </a:ext>
                </a:extLst>
              </a:tr>
            </a:tbl>
          </a:graphicData>
        </a:graphic>
      </p:graphicFrame>
      <p:grpSp>
        <p:nvGrpSpPr>
          <p:cNvPr id="8" name="Group 7">
            <a:extLst>
              <a:ext uri="{FF2B5EF4-FFF2-40B4-BE49-F238E27FC236}">
                <a16:creationId xmlns:a16="http://schemas.microsoft.com/office/drawing/2014/main" id="{E9455394-C725-36A5-DFC0-83457E90CAFF}"/>
              </a:ext>
            </a:extLst>
          </p:cNvPr>
          <p:cNvGrpSpPr/>
          <p:nvPr/>
        </p:nvGrpSpPr>
        <p:grpSpPr>
          <a:xfrm>
            <a:off x="11398680" y="6348700"/>
            <a:ext cx="484973" cy="313490"/>
            <a:chOff x="7841686" y="284935"/>
            <a:chExt cx="484973" cy="313490"/>
          </a:xfrm>
        </p:grpSpPr>
        <p:sp>
          <p:nvSpPr>
            <p:cNvPr id="9" name="Rectangle: Rounded Corners 8">
              <a:extLst>
                <a:ext uri="{FF2B5EF4-FFF2-40B4-BE49-F238E27FC236}">
                  <a16:creationId xmlns:a16="http://schemas.microsoft.com/office/drawing/2014/main" id="{B03F0DD3-CC6F-6CCB-7FDA-58DC7E86CDDC}"/>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Back with solid fill">
              <a:hlinkClick r:id="rId2" action="ppaction://hlinksldjump"/>
              <a:extLst>
                <a:ext uri="{FF2B5EF4-FFF2-40B4-BE49-F238E27FC236}">
                  <a16:creationId xmlns:a16="http://schemas.microsoft.com/office/drawing/2014/main" id="{EDCA6171-5D9E-DE8B-C6BD-3C31E6DD019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7740735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D65CDA6-E801-416F-8A37-70F71F9F2D9C}"/>
              </a:ext>
            </a:extLst>
          </p:cNvPr>
          <p:cNvSpPr txBox="1"/>
          <p:nvPr/>
        </p:nvSpPr>
        <p:spPr>
          <a:xfrm>
            <a:off x="207764" y="1253874"/>
            <a:ext cx="5976664" cy="4920834"/>
          </a:xfrm>
          <a:prstGeom prst="rect">
            <a:avLst/>
          </a:prstGeom>
          <a:solidFill>
            <a:schemeClr val="bg1"/>
          </a:solidFill>
          <a:ln>
            <a:solidFill>
              <a:schemeClr val="tx2"/>
            </a:solidFill>
          </a:ln>
        </p:spPr>
        <p:txBody>
          <a:bodyPr wrap="square">
            <a:spAutoFit/>
          </a:bodyPr>
          <a:lstStyle/>
          <a:p>
            <a:pPr>
              <a:lnSpc>
                <a:spcPct val="150000"/>
              </a:lnSpc>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[Mahdollisuus liikenteen sähköistymiselle – Ympäristöviestintä ja lupa- ja valvonnan tekemä opastus ja ohjaus]</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Vuoden 2022 alusta uusitut sähkö- ja kaasuautotuet voisivat olla arkiprosessien aikana mahdollisesti ilmenevien mahdollisuuksien yhteydessä kannattavia asioita mainita, sillä tukien määrät kasvoivat vuoden alussa  Ainut ehto (ajoneuvo vaatimusten rinnalla) tulee olemaan määrärahojen riittoisuus eli ts. ”nopeat syövät hitaat”  Hakuaika pakettiautoilla v. 2022 ja muilla 31.03.2023  Tarkemmat tiedot tuista voisi koostaa omaan taulukkoon.</a:t>
            </a:r>
          </a:p>
          <a:p>
            <a:pPr>
              <a:lnSpc>
                <a:spcPct val="150000"/>
              </a:lnSpc>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100" b="0" i="0" u="none" strike="noStrike" kern="1200" cap="none" spc="0" normalizeH="0" baseline="0" noProof="0" dirty="0" err="1">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Lightyear</a:t>
            </a: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One –täyssähköautojen valmistamisen alkaessa Valmetin tehtaalla (Suomi), voisivat nämä varteenotettavia kulkuneuvoja liikenteen sähköistymisen yleistyessä riippuen kuitenkin auton lopullisesta hintaluokasta, jota artikkelista ei nyt suoraan esiin noussut, eikä sitä myöskään selvitetty tämän tutkimuksen. Pienestä akkukapasiteetistaan (</a:t>
            </a: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60 kWh</a:t>
            </a: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huolimatta on </a:t>
            </a: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auton toimintasäteeksi </a:t>
            </a: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pystytty lupaamaan </a:t>
            </a: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yli 700 km</a:t>
            </a: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Testiradalla huomattavan suuresta ajonopeudestaan (</a:t>
            </a: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130 km/h</a:t>
            </a: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huolimatta </a:t>
            </a: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auton sähkönkulutus </a:t>
            </a: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pysyi kohtuullisena eli </a:t>
            </a:r>
            <a:r>
              <a:rPr kumimoji="0" lang="fi-FI" sz="11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14,1 kWh per 100 km. </a:t>
            </a:r>
            <a:b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Tässä on pyritty siis huomioimaan koko hankintaa koskeva elinkaari, jolloin Suomen tehtaalta saatava auto on jo itsessään järkevää, jonka rinnalle kytkettäessä tuo sähkönkulutus niin ajatus vaikuttaisi ainakin hyvälle</a:t>
            </a:r>
            <a:endParaRPr lang="fi-FI" sz="1100" dirty="0">
              <a:solidFill>
                <a:schemeClr val="tx2"/>
              </a:solidFill>
              <a:latin typeface="Rockwell" panose="02060603020205020403" pitchFamily="18" charset="0"/>
            </a:endParaRPr>
          </a:p>
        </p:txBody>
      </p:sp>
      <p:sp>
        <p:nvSpPr>
          <p:cNvPr id="7" name="TextBox 6">
            <a:extLst>
              <a:ext uri="{FF2B5EF4-FFF2-40B4-BE49-F238E27FC236}">
                <a16:creationId xmlns:a16="http://schemas.microsoft.com/office/drawing/2014/main" id="{E7D90915-5AE9-48F7-9AF2-AC17BDEED3AC}"/>
              </a:ext>
            </a:extLst>
          </p:cNvPr>
          <p:cNvSpPr txBox="1"/>
          <p:nvPr/>
        </p:nvSpPr>
        <p:spPr>
          <a:xfrm>
            <a:off x="6220162" y="1254421"/>
            <a:ext cx="5760641" cy="2923877"/>
          </a:xfrm>
          <a:prstGeom prst="rect">
            <a:avLst/>
          </a:prstGeom>
          <a:solidFill>
            <a:schemeClr val="bg1"/>
          </a:solidFill>
          <a:ln>
            <a:solidFill>
              <a:schemeClr val="tx2"/>
            </a:solidFill>
          </a:ln>
        </p:spPr>
        <p:txBody>
          <a:bodyPr wrap="square">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Mittarointi:</a:t>
            </a:r>
          </a:p>
          <a:p>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Kestävä liikenne ja -logistiikka &amp; Maankäyttö/kaavoitus/infra  Voisiko mittarina toimina kaupungin ajoneuvokannan päästöt?</a:t>
            </a:r>
          </a:p>
          <a:p>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Voisi kokeilla, mitä mieltä päästölaskennan substanssiosaajat olisivat asiasta? (Santtu Karhinen)</a:t>
            </a:r>
          </a:p>
          <a:p>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Suuntaa antavallakin arvolla voitaisi osoittaa (mikäli niin on), että tämän ja tämän verran päästöjä aiheutuu ajoista, jotka voitaisi leikata tämän ja tämän verran kustantavalla hankinnalla, johon tämän ja tämän verran saataisi rahoitusapua?</a:t>
            </a:r>
          </a:p>
          <a:p>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Esimerkki kuntalaisille sekä näin se edessä oleva infran muutos liikenteen sähköistymistä varten saataisi paremmin käyntiin.</a:t>
            </a:r>
          </a:p>
          <a:p>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[Ensirekisteröidyt autojen käyttövoimat – Toinen mittari mahdollisuus]:</a:t>
            </a:r>
          </a:p>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Bensa/Diesel &lt;-&gt; Sähkö/Kaasu</a:t>
            </a:r>
          </a:p>
        </p:txBody>
      </p:sp>
      <p:sp>
        <p:nvSpPr>
          <p:cNvPr id="13" name="TextBox 12">
            <a:extLst>
              <a:ext uri="{FF2B5EF4-FFF2-40B4-BE49-F238E27FC236}">
                <a16:creationId xmlns:a16="http://schemas.microsoft.com/office/drawing/2014/main" id="{2DE1D953-8F4D-4601-A1CF-68113DA62771}"/>
              </a:ext>
            </a:extLst>
          </p:cNvPr>
          <p:cNvSpPr txBox="1"/>
          <p:nvPr/>
        </p:nvSpPr>
        <p:spPr>
          <a:xfrm>
            <a:off x="8542684" y="0"/>
            <a:ext cx="366520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Ajoneuvokannan muutos (vaihtoehtoiset käyttövoimat)</a:t>
            </a:r>
          </a:p>
        </p:txBody>
      </p:sp>
      <p:sp>
        <p:nvSpPr>
          <p:cNvPr id="14" name="TextBox 13">
            <a:extLst>
              <a:ext uri="{FF2B5EF4-FFF2-40B4-BE49-F238E27FC236}">
                <a16:creationId xmlns:a16="http://schemas.microsoft.com/office/drawing/2014/main" id="{0ECEBF79-8E7C-4D81-85CA-377E1CE48428}"/>
              </a:ext>
            </a:extLst>
          </p:cNvPr>
          <p:cNvSpPr txBox="1"/>
          <p:nvPr/>
        </p:nvSpPr>
        <p:spPr>
          <a:xfrm>
            <a:off x="207764" y="6379917"/>
            <a:ext cx="5976663" cy="315727"/>
          </a:xfrm>
          <a:prstGeom prst="rect">
            <a:avLst/>
          </a:prstGeom>
          <a:solidFill>
            <a:schemeClr val="bg1"/>
          </a:solidFill>
          <a:ln>
            <a:solidFill>
              <a:schemeClr val="tx2"/>
            </a:solidFill>
          </a:ln>
        </p:spPr>
        <p:txBody>
          <a:bodyPr wrap="square">
            <a:spAutoFit/>
          </a:bodyPr>
          <a:lstStyle/>
          <a:p>
            <a:pPr>
              <a:lnSpc>
                <a:spcPct val="150000"/>
              </a:lnSpc>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rPr>
              <a:t>Sähkö- tai kaasuauto hankinnat ja niiden hyödynnys palveluntuotannossa?</a:t>
            </a:r>
          </a:p>
        </p:txBody>
      </p:sp>
      <p:grpSp>
        <p:nvGrpSpPr>
          <p:cNvPr id="8" name="Group 7">
            <a:extLst>
              <a:ext uri="{FF2B5EF4-FFF2-40B4-BE49-F238E27FC236}">
                <a16:creationId xmlns:a16="http://schemas.microsoft.com/office/drawing/2014/main" id="{9F090E5F-FEF9-21DE-B475-3590A981DBC5}"/>
              </a:ext>
            </a:extLst>
          </p:cNvPr>
          <p:cNvGrpSpPr/>
          <p:nvPr/>
        </p:nvGrpSpPr>
        <p:grpSpPr>
          <a:xfrm>
            <a:off x="11529072" y="5490015"/>
            <a:ext cx="320522" cy="414442"/>
            <a:chOff x="8457418" y="107577"/>
            <a:chExt cx="320522" cy="414442"/>
          </a:xfrm>
        </p:grpSpPr>
        <p:sp>
          <p:nvSpPr>
            <p:cNvPr id="9" name="Rectangle: Rounded Corners 8">
              <a:extLst>
                <a:ext uri="{FF2B5EF4-FFF2-40B4-BE49-F238E27FC236}">
                  <a16:creationId xmlns:a16="http://schemas.microsoft.com/office/drawing/2014/main" id="{ABBE335C-931E-4668-848E-D91F6F9BEDD4}"/>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Back with solid fill">
              <a:hlinkClick r:id="rId2" action="ppaction://hlinksldjump"/>
              <a:extLst>
                <a:ext uri="{FF2B5EF4-FFF2-40B4-BE49-F238E27FC236}">
                  <a16:creationId xmlns:a16="http://schemas.microsoft.com/office/drawing/2014/main" id="{765C9354-5092-A86A-AF66-402BACD116F7}"/>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11" name="Group 10">
            <a:extLst>
              <a:ext uri="{FF2B5EF4-FFF2-40B4-BE49-F238E27FC236}">
                <a16:creationId xmlns:a16="http://schemas.microsoft.com/office/drawing/2014/main" id="{CBE8F8D0-8356-2024-047D-48B7728FD4AB}"/>
              </a:ext>
            </a:extLst>
          </p:cNvPr>
          <p:cNvGrpSpPr/>
          <p:nvPr/>
        </p:nvGrpSpPr>
        <p:grpSpPr>
          <a:xfrm>
            <a:off x="10473058" y="5949280"/>
            <a:ext cx="1440161" cy="834125"/>
            <a:chOff x="10585447" y="801792"/>
            <a:chExt cx="1440161" cy="834125"/>
          </a:xfrm>
        </p:grpSpPr>
        <p:sp>
          <p:nvSpPr>
            <p:cNvPr id="12" name="Rectangle: Rounded Corners 11">
              <a:extLst>
                <a:ext uri="{FF2B5EF4-FFF2-40B4-BE49-F238E27FC236}">
                  <a16:creationId xmlns:a16="http://schemas.microsoft.com/office/drawing/2014/main" id="{FB0A3F99-F358-D8DF-F71B-196D491FA6EB}"/>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15" name="Graphic 14" descr="Back with solid fill">
              <a:extLst>
                <a:ext uri="{FF2B5EF4-FFF2-40B4-BE49-F238E27FC236}">
                  <a16:creationId xmlns:a16="http://schemas.microsoft.com/office/drawing/2014/main" id="{C61F1CCF-2749-9E73-5435-F2A90A3D7BEB}"/>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
        <p:nvSpPr>
          <p:cNvPr id="16" name="TextBox 15">
            <a:extLst>
              <a:ext uri="{FF2B5EF4-FFF2-40B4-BE49-F238E27FC236}">
                <a16:creationId xmlns:a16="http://schemas.microsoft.com/office/drawing/2014/main" id="{42445609-22C9-AF28-C9F1-F33FAB1EBFAF}"/>
              </a:ext>
            </a:extLst>
          </p:cNvPr>
          <p:cNvSpPr txBox="1"/>
          <p:nvPr/>
        </p:nvSpPr>
        <p:spPr>
          <a:xfrm>
            <a:off x="107057" y="140035"/>
            <a:ext cx="842493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Ajoneuvokannan muutos (vaihtoehtoiset käyttövoimat)</a:t>
            </a:r>
          </a:p>
        </p:txBody>
      </p:sp>
    </p:spTree>
    <p:extLst>
      <p:ext uri="{BB962C8B-B14F-4D97-AF65-F5344CB8AC3E}">
        <p14:creationId xmlns:p14="http://schemas.microsoft.com/office/powerpoint/2010/main" val="296274862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4607465" y="3167390"/>
            <a:ext cx="2973893" cy="52322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FISU-verkosto</a:t>
            </a:r>
          </a:p>
        </p:txBody>
      </p:sp>
      <p:grpSp>
        <p:nvGrpSpPr>
          <p:cNvPr id="10" name="Group 9">
            <a:extLst>
              <a:ext uri="{FF2B5EF4-FFF2-40B4-BE49-F238E27FC236}">
                <a16:creationId xmlns:a16="http://schemas.microsoft.com/office/drawing/2014/main" id="{8B4F3086-37BB-A691-E6F7-027FF71D452A}"/>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AE745DDF-2478-A854-DB29-06CDE21816C1}"/>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A926A63E-AEF9-6C17-372D-F1FE5904B12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30098440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C09942EB-2176-A613-CFC3-A457DD2C6539}"/>
              </a:ext>
            </a:extLst>
          </p:cNvPr>
          <p:cNvGrpSpPr/>
          <p:nvPr/>
        </p:nvGrpSpPr>
        <p:grpSpPr>
          <a:xfrm>
            <a:off x="2349996" y="2924944"/>
            <a:ext cx="6264696" cy="2082175"/>
            <a:chOff x="2998068" y="4227145"/>
            <a:chExt cx="5774631" cy="1866151"/>
          </a:xfrm>
        </p:grpSpPr>
        <p:pic>
          <p:nvPicPr>
            <p:cNvPr id="3" name="Picture 2" descr="Table&#10;&#10;Description automatically generated">
              <a:extLst>
                <a:ext uri="{FF2B5EF4-FFF2-40B4-BE49-F238E27FC236}">
                  <a16:creationId xmlns:a16="http://schemas.microsoft.com/office/drawing/2014/main" id="{E63A334D-F003-8CE3-CA43-F9A8623386C8}"/>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89086"/>
            <a:stretch/>
          </p:blipFill>
          <p:spPr>
            <a:xfrm>
              <a:off x="2998068" y="4613066"/>
              <a:ext cx="5774631" cy="400110"/>
            </a:xfrm>
            <a:prstGeom prst="rect">
              <a:avLst/>
            </a:prstGeom>
          </p:spPr>
        </p:pic>
        <p:pic>
          <p:nvPicPr>
            <p:cNvPr id="4" name="Picture 3" descr="Table&#10;&#10;Description automatically generated">
              <a:extLst>
                <a:ext uri="{FF2B5EF4-FFF2-40B4-BE49-F238E27FC236}">
                  <a16:creationId xmlns:a16="http://schemas.microsoft.com/office/drawing/2014/main" id="{4709DFD2-C26A-260B-1F93-C2428C1EC1C7}"/>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68030" b="2505"/>
            <a:stretch/>
          </p:blipFill>
          <p:spPr>
            <a:xfrm>
              <a:off x="2998068" y="5013176"/>
              <a:ext cx="5774631" cy="1080120"/>
            </a:xfrm>
            <a:prstGeom prst="rect">
              <a:avLst/>
            </a:prstGeom>
          </p:spPr>
        </p:pic>
        <p:sp>
          <p:nvSpPr>
            <p:cNvPr id="5" name="TextBox 4">
              <a:extLst>
                <a:ext uri="{FF2B5EF4-FFF2-40B4-BE49-F238E27FC236}">
                  <a16:creationId xmlns:a16="http://schemas.microsoft.com/office/drawing/2014/main" id="{0CC93655-D6B0-6B5C-4F41-4106DC36BC3B}"/>
                </a:ext>
              </a:extLst>
            </p:cNvPr>
            <p:cNvSpPr txBox="1"/>
            <p:nvPr/>
          </p:nvSpPr>
          <p:spPr>
            <a:xfrm>
              <a:off x="2998068" y="4227145"/>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sp>
        <p:nvSpPr>
          <p:cNvPr id="6" name="TextBox 5">
            <a:extLst>
              <a:ext uri="{FF2B5EF4-FFF2-40B4-BE49-F238E27FC236}">
                <a16:creationId xmlns:a16="http://schemas.microsoft.com/office/drawing/2014/main" id="{33888943-268C-8F29-5E55-A446DEF44F72}"/>
              </a:ext>
            </a:extLst>
          </p:cNvPr>
          <p:cNvSpPr txBox="1"/>
          <p:nvPr/>
        </p:nvSpPr>
        <p:spPr>
          <a:xfrm>
            <a:off x="11134972" y="0"/>
            <a:ext cx="1072920"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FISU-verkosto</a:t>
            </a:r>
          </a:p>
        </p:txBody>
      </p:sp>
      <p:grpSp>
        <p:nvGrpSpPr>
          <p:cNvPr id="8" name="Group 7">
            <a:extLst>
              <a:ext uri="{FF2B5EF4-FFF2-40B4-BE49-F238E27FC236}">
                <a16:creationId xmlns:a16="http://schemas.microsoft.com/office/drawing/2014/main" id="{E56414AF-85B1-F056-CECF-C4A73639D360}"/>
              </a:ext>
            </a:extLst>
          </p:cNvPr>
          <p:cNvGrpSpPr/>
          <p:nvPr/>
        </p:nvGrpSpPr>
        <p:grpSpPr>
          <a:xfrm>
            <a:off x="11398680" y="6348700"/>
            <a:ext cx="484973" cy="313490"/>
            <a:chOff x="7841686" y="284935"/>
            <a:chExt cx="484973" cy="313490"/>
          </a:xfrm>
        </p:grpSpPr>
        <p:sp>
          <p:nvSpPr>
            <p:cNvPr id="9" name="Rectangle: Rounded Corners 8">
              <a:extLst>
                <a:ext uri="{FF2B5EF4-FFF2-40B4-BE49-F238E27FC236}">
                  <a16:creationId xmlns:a16="http://schemas.microsoft.com/office/drawing/2014/main" id="{020EDE9B-387B-098E-B744-BC889567C0F0}"/>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Back with solid fill">
              <a:hlinkClick r:id="rId3" action="ppaction://hlinksldjump"/>
              <a:extLst>
                <a:ext uri="{FF2B5EF4-FFF2-40B4-BE49-F238E27FC236}">
                  <a16:creationId xmlns:a16="http://schemas.microsoft.com/office/drawing/2014/main" id="{1829F14D-405B-0DD7-2BE3-239153A1D47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84783570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B7B1ADC3-FB4E-52DE-8D5A-F676CF172851}"/>
              </a:ext>
            </a:extLst>
          </p:cNvPr>
          <p:cNvSpPr>
            <a:spLocks noGrp="1" noRot="1" noMove="1" noResize="1" noEditPoints="1" noAdjustHandles="1" noChangeArrowheads="1" noChangeShapeType="1"/>
          </p:cNvSpPr>
          <p:nvPr/>
        </p:nvSpPr>
        <p:spPr>
          <a:xfrm>
            <a:off x="292555" y="764704"/>
            <a:ext cx="11387980" cy="5976664"/>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sp>
        <p:nvSpPr>
          <p:cNvPr id="4" name="TextBox 3">
            <a:extLst>
              <a:ext uri="{FF2B5EF4-FFF2-40B4-BE49-F238E27FC236}">
                <a16:creationId xmlns:a16="http://schemas.microsoft.com/office/drawing/2014/main" id="{AEE904CD-121F-4807-BC2E-32CD3037584C}"/>
              </a:ext>
            </a:extLst>
          </p:cNvPr>
          <p:cNvSpPr txBox="1"/>
          <p:nvPr/>
        </p:nvSpPr>
        <p:spPr>
          <a:xfrm>
            <a:off x="405780" y="188640"/>
            <a:ext cx="9793088"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FISU (Finnish Sustainable Communities) edelläkävijäkuntien verkosto</a:t>
            </a:r>
          </a:p>
        </p:txBody>
      </p:sp>
      <p:sp>
        <p:nvSpPr>
          <p:cNvPr id="8" name="TextBox 7">
            <a:extLst>
              <a:ext uri="{FF2B5EF4-FFF2-40B4-BE49-F238E27FC236}">
                <a16:creationId xmlns:a16="http://schemas.microsoft.com/office/drawing/2014/main" id="{ADF6CFA4-54E7-4213-BD06-79C7A6899ECE}"/>
              </a:ext>
            </a:extLst>
          </p:cNvPr>
          <p:cNvSpPr txBox="1"/>
          <p:nvPr/>
        </p:nvSpPr>
        <p:spPr>
          <a:xfrm>
            <a:off x="765820" y="992104"/>
            <a:ext cx="10657184" cy="3936975"/>
          </a:xfrm>
          <a:prstGeom prst="rect">
            <a:avLst/>
          </a:prstGeom>
          <a:noFill/>
        </p:spPr>
        <p:txBody>
          <a:bodyPr wrap="square">
            <a:spAutoFit/>
          </a:bodyPr>
          <a:lstStyle/>
          <a:p>
            <a:pPr>
              <a:lnSpc>
                <a:spcPct val="150000"/>
              </a:lnSpc>
            </a:pPr>
            <a:r>
              <a:rPr lang="fi-FI" sz="1200" b="1" dirty="0">
                <a:solidFill>
                  <a:schemeClr val="tx2"/>
                </a:solidFill>
                <a:latin typeface="Rockwell" panose="02060603020205020403" pitchFamily="18" charset="0"/>
              </a:rPr>
              <a:t>FISU: Pohjautuu hiilineutraaliuuteen, jätteettömyyteen sekä globaaliin kestävään kulutukseen</a:t>
            </a:r>
            <a:r>
              <a:rPr lang="fi-FI" sz="1200" dirty="0">
                <a:solidFill>
                  <a:schemeClr val="tx2"/>
                </a:solidFill>
                <a:latin typeface="Rockwell" panose="02060603020205020403" pitchFamily="18" charset="0"/>
              </a:rPr>
              <a:t>.</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Iin kunnassa on koettu tärkeimmiksi hankeverkostoiksi ilmasto- ja resurssiviisaustyön kannalta muun muassa ”</a:t>
            </a:r>
            <a:r>
              <a:rPr lang="fi-FI" sz="1200" b="1" i="1" dirty="0">
                <a:solidFill>
                  <a:schemeClr val="tx2"/>
                </a:solidFill>
                <a:latin typeface="Rockwell" panose="02060603020205020403" pitchFamily="18" charset="0"/>
                <a:ea typeface="Lato" panose="020F0502020204030203" pitchFamily="34" charset="0"/>
                <a:cs typeface="Lato" panose="020F0502020204030203" pitchFamily="34" charset="0"/>
              </a:rPr>
              <a:t>HINKU- ja FISU-verkostot</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Integroitaessa julkiselle sektorille, voidaankin tässä tapauksessa asiassa hieman myös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säästää</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resursseja, sillä mitä todennäköisimmin muihin verkostoihin/sopimuksiin liittyen käyttöön on otettu jo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energiansäästötyöryhmä</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a:t>
            </a: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Muunnettavissa suoraan pelkän nimen vaihdolla, vaikkapa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Resurssiviisas Heinola-työryhmäksi”.</a:t>
            </a:r>
          </a:p>
          <a:p>
            <a:pPr>
              <a:lnSpc>
                <a:spcPct val="150000"/>
              </a:lnSpc>
            </a:pP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Alueelliset ympäristöohjelmat voivat puolestaan käsittää paljon hyödynnettävää tietoa, vaikkapa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Resurssiviisaalle tiekarttamallille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a:t>
            </a: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Verkostontyöhön sitoutuneet kunnat, yritykset ja muut paikalliset toimiajat, voivat yhdessä </a:t>
            </a:r>
            <a:r>
              <a:rPr lang="fi-FI" sz="1200" dirty="0">
                <a:solidFill>
                  <a:schemeClr val="tx2"/>
                </a:solidFill>
                <a:latin typeface="Rockwell" panose="02060603020205020403" pitchFamily="18" charset="0"/>
              </a:rPr>
              <a:t>rakentaa nimenomaan heidän kaikkien 	yhteisen visionsa näköisen resurssiviisaan tiekartan, ennen varsinaisten hanketöiden aloittamista. kulkien kuitenkin rauhallisella tahdilla 	kohti erinäisiä tavoitteita ja velvoitteita.</a:t>
            </a:r>
            <a:endParaRPr lang="fi-FI" sz="1200" b="1" dirty="0">
              <a:solidFill>
                <a:schemeClr val="tx2"/>
              </a:solidFill>
              <a:latin typeface="Rockwell" panose="02060603020205020403" pitchFamily="18" charset="0"/>
            </a:endParaRPr>
          </a:p>
          <a:p>
            <a:pPr>
              <a:lnSpc>
                <a:spcPct val="150000"/>
              </a:lnSpc>
            </a:pPr>
            <a:endParaRPr lang="fi-FI" sz="1200" dirty="0">
              <a:solidFill>
                <a:schemeClr val="tx2"/>
              </a:solidFill>
              <a:latin typeface="Rockwell" panose="02060603020205020403" pitchFamily="18" charset="0"/>
            </a:endParaRPr>
          </a:p>
          <a:p>
            <a:pPr>
              <a:lnSpc>
                <a:spcPct val="150000"/>
              </a:lnSpc>
            </a:pPr>
            <a:endParaRPr lang="fi-FI" sz="1200" dirty="0">
              <a:solidFill>
                <a:schemeClr val="tx2"/>
              </a:solidFill>
              <a:latin typeface="Rockwell" panose="02060603020205020403" pitchFamily="18" charset="0"/>
            </a:endParaRPr>
          </a:p>
          <a:p>
            <a:pPr>
              <a:lnSpc>
                <a:spcPct val="150000"/>
              </a:lnSpc>
            </a:pPr>
            <a:r>
              <a:rPr lang="fi-FI" sz="1200" dirty="0">
                <a:solidFill>
                  <a:schemeClr val="tx2"/>
                </a:solidFill>
                <a:latin typeface="Rockwell" panose="02060603020205020403" pitchFamily="18" charset="0"/>
              </a:rPr>
              <a:t>Esimerkkinä kuva Iin kunnan ”</a:t>
            </a:r>
            <a:r>
              <a:rPr lang="fi-FI" sz="1200" i="1" dirty="0">
                <a:solidFill>
                  <a:schemeClr val="tx2"/>
                </a:solidFill>
                <a:latin typeface="Rockwell" panose="02060603020205020403" pitchFamily="18" charset="0"/>
              </a:rPr>
              <a:t>Kestävän kehityksen tilipäätöksestä</a:t>
            </a:r>
            <a:r>
              <a:rPr lang="fi-FI" sz="1200" dirty="0">
                <a:solidFill>
                  <a:schemeClr val="tx2"/>
                </a:solidFill>
                <a:latin typeface="Rockwell" panose="02060603020205020403" pitchFamily="18" charset="0"/>
              </a:rPr>
              <a:t>” vuosilta 2016-2020:</a:t>
            </a:r>
          </a:p>
        </p:txBody>
      </p:sp>
      <p:pic>
        <p:nvPicPr>
          <p:cNvPr id="9" name="Picture 8">
            <a:extLst>
              <a:ext uri="{FF2B5EF4-FFF2-40B4-BE49-F238E27FC236}">
                <a16:creationId xmlns:a16="http://schemas.microsoft.com/office/drawing/2014/main" id="{CDDF0E30-56BB-4824-947C-8BAC7C6C93A5}"/>
              </a:ext>
            </a:extLst>
          </p:cNvPr>
          <p:cNvPicPr>
            <a:picLocks noChangeAspect="1"/>
          </p:cNvPicPr>
          <p:nvPr/>
        </p:nvPicPr>
        <p:blipFill>
          <a:blip r:embed="rId2"/>
          <a:stretch>
            <a:fillRect/>
          </a:stretch>
        </p:blipFill>
        <p:spPr>
          <a:xfrm>
            <a:off x="7102524" y="4080441"/>
            <a:ext cx="3816424" cy="2262651"/>
          </a:xfrm>
          <a:prstGeom prst="rect">
            <a:avLst/>
          </a:prstGeom>
          <a:ln>
            <a:solidFill>
              <a:schemeClr val="tx2"/>
            </a:solidFill>
          </a:ln>
        </p:spPr>
      </p:pic>
      <p:sp>
        <p:nvSpPr>
          <p:cNvPr id="12" name="TextBox 11">
            <a:extLst>
              <a:ext uri="{FF2B5EF4-FFF2-40B4-BE49-F238E27FC236}">
                <a16:creationId xmlns:a16="http://schemas.microsoft.com/office/drawing/2014/main" id="{D80E8087-AF95-B130-0E3B-8142DF93014D}"/>
              </a:ext>
            </a:extLst>
          </p:cNvPr>
          <p:cNvSpPr txBox="1"/>
          <p:nvPr/>
        </p:nvSpPr>
        <p:spPr>
          <a:xfrm>
            <a:off x="11134972" y="0"/>
            <a:ext cx="1072920"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FISU-verkosto</a:t>
            </a:r>
          </a:p>
        </p:txBody>
      </p:sp>
      <p:sp>
        <p:nvSpPr>
          <p:cNvPr id="13" name="TextBox 12">
            <a:extLst>
              <a:ext uri="{FF2B5EF4-FFF2-40B4-BE49-F238E27FC236}">
                <a16:creationId xmlns:a16="http://schemas.microsoft.com/office/drawing/2014/main" id="{2C7A1B94-87E3-1DED-7D28-E233A0C03CBF}"/>
              </a:ext>
            </a:extLst>
          </p:cNvPr>
          <p:cNvSpPr txBox="1"/>
          <p:nvPr/>
        </p:nvSpPr>
        <p:spPr>
          <a:xfrm>
            <a:off x="1341884" y="6121755"/>
            <a:ext cx="1800200" cy="442674"/>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FISU-verkosto:</a:t>
            </a:r>
          </a:p>
          <a:p>
            <a:r>
              <a:rPr lang="fi-FI" sz="800" dirty="0">
                <a:solidFill>
                  <a:schemeClr val="tx2"/>
                </a:solidFill>
                <a:latin typeface="Rockwell" panose="02060603020205020403" pitchFamily="18" charset="0"/>
                <a:hlinkClick r:id="rId3"/>
              </a:rPr>
              <a:t>https://www.fisunetwork.fi/fi-FI</a:t>
            </a:r>
            <a:r>
              <a:rPr lang="fi-FI" sz="800" dirty="0">
                <a:solidFill>
                  <a:schemeClr val="tx2"/>
                </a:solidFill>
                <a:latin typeface="Rockwell" panose="02060603020205020403" pitchFamily="18" charset="0"/>
              </a:rPr>
              <a:t> </a:t>
            </a:r>
          </a:p>
        </p:txBody>
      </p:sp>
      <p:grpSp>
        <p:nvGrpSpPr>
          <p:cNvPr id="10" name="Group 9">
            <a:extLst>
              <a:ext uri="{FF2B5EF4-FFF2-40B4-BE49-F238E27FC236}">
                <a16:creationId xmlns:a16="http://schemas.microsoft.com/office/drawing/2014/main" id="{CC272223-C9D9-F441-5082-C28DA6326599}"/>
              </a:ext>
            </a:extLst>
          </p:cNvPr>
          <p:cNvGrpSpPr/>
          <p:nvPr/>
        </p:nvGrpSpPr>
        <p:grpSpPr>
          <a:xfrm>
            <a:off x="11495012" y="6407684"/>
            <a:ext cx="484973" cy="313490"/>
            <a:chOff x="7841686" y="284935"/>
            <a:chExt cx="484973" cy="313490"/>
          </a:xfrm>
        </p:grpSpPr>
        <p:sp>
          <p:nvSpPr>
            <p:cNvPr id="11" name="Rectangle: Rounded Corners 10">
              <a:extLst>
                <a:ext uri="{FF2B5EF4-FFF2-40B4-BE49-F238E27FC236}">
                  <a16:creationId xmlns:a16="http://schemas.microsoft.com/office/drawing/2014/main" id="{BCA7DC93-9A58-450A-00CB-F783D30F7CC3}"/>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4" action="ppaction://hlinksldjump"/>
              <a:extLst>
                <a:ext uri="{FF2B5EF4-FFF2-40B4-BE49-F238E27FC236}">
                  <a16:creationId xmlns:a16="http://schemas.microsoft.com/office/drawing/2014/main" id="{646F8CAA-4656-7AB1-7736-9BF8CB529D0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08338981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AEE904CD-121F-4807-BC2E-32CD3037584C}"/>
              </a:ext>
            </a:extLst>
          </p:cNvPr>
          <p:cNvSpPr txBox="1"/>
          <p:nvPr/>
        </p:nvSpPr>
        <p:spPr>
          <a:xfrm>
            <a:off x="405780" y="188640"/>
            <a:ext cx="9793088"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FISU (Finnish Sustainable Communities) edelläkävijäkuntien verkosto</a:t>
            </a:r>
          </a:p>
        </p:txBody>
      </p:sp>
      <p:grpSp>
        <p:nvGrpSpPr>
          <p:cNvPr id="2" name="Group 1">
            <a:extLst>
              <a:ext uri="{FF2B5EF4-FFF2-40B4-BE49-F238E27FC236}">
                <a16:creationId xmlns:a16="http://schemas.microsoft.com/office/drawing/2014/main" id="{56745D72-6A2A-EC9A-0CC0-F2162D0D4BDB}"/>
              </a:ext>
            </a:extLst>
          </p:cNvPr>
          <p:cNvGrpSpPr/>
          <p:nvPr/>
        </p:nvGrpSpPr>
        <p:grpSpPr>
          <a:xfrm>
            <a:off x="333772" y="1268760"/>
            <a:ext cx="11387980" cy="4205926"/>
            <a:chOff x="333772" y="1268760"/>
            <a:chExt cx="11387980" cy="4205926"/>
          </a:xfrm>
        </p:grpSpPr>
        <p:sp>
          <p:nvSpPr>
            <p:cNvPr id="11" name="Rectangle: Rounded Corners 10">
              <a:extLst>
                <a:ext uri="{FF2B5EF4-FFF2-40B4-BE49-F238E27FC236}">
                  <a16:creationId xmlns:a16="http://schemas.microsoft.com/office/drawing/2014/main" id="{745DD99B-CA06-B62F-E431-057431BFFD24}"/>
                </a:ext>
              </a:extLst>
            </p:cNvPr>
            <p:cNvSpPr>
              <a:spLocks noGrp="1" noRot="1" noMove="1" noResize="1" noEditPoints="1" noAdjustHandles="1" noChangeArrowheads="1" noChangeShapeType="1"/>
            </p:cNvSpPr>
            <p:nvPr/>
          </p:nvSpPr>
          <p:spPr>
            <a:xfrm>
              <a:off x="333772" y="1268760"/>
              <a:ext cx="11387980" cy="4205926"/>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sp>
          <p:nvSpPr>
            <p:cNvPr id="10" name="TextBox 9">
              <a:extLst>
                <a:ext uri="{FF2B5EF4-FFF2-40B4-BE49-F238E27FC236}">
                  <a16:creationId xmlns:a16="http://schemas.microsoft.com/office/drawing/2014/main" id="{0312BF33-74C5-4819-96B7-1550747A19B9}"/>
                </a:ext>
              </a:extLst>
            </p:cNvPr>
            <p:cNvSpPr txBox="1"/>
            <p:nvPr/>
          </p:nvSpPr>
          <p:spPr>
            <a:xfrm>
              <a:off x="765820" y="1460512"/>
              <a:ext cx="10513168" cy="3936975"/>
            </a:xfrm>
            <a:prstGeom prst="rect">
              <a:avLst/>
            </a:prstGeom>
            <a:noFill/>
          </p:spPr>
          <p:txBody>
            <a:bodyPr wrap="square">
              <a:spAutoFit/>
            </a:bodyPr>
            <a:lstStyle/>
            <a:p>
              <a:pPr>
                <a:lnSpc>
                  <a:spcPct val="150000"/>
                </a:lnSpc>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Materiaalitehokkuus-tavoitteiden saavutus sekä kunnan kiertotaloussiirtymän edistäminen, johtivat siten Iin kunnan mukaan myös Circwaste –edelläkävijäkuntien verkostoon sekä RANKU – Ravinneneutraali kunta –hankkeeseen.</a:t>
              </a: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 Circwaste johti kunnan laatimaan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rPr>
                <a:t>kiertotalouden tiekartan”,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kun taas RANKU:n liittyen muodostuikin uusi ravinne- ja 	hiilineutraali metsänhoitosuunnitelma.</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Iin kunnalta tarvittiin paljon panoksia (resursoitavat henkilötyövuosiin sekä investoinnin tulisi keskittää ympäristöystävällisiin kestäviin tuotanto- ja toimintatapoihin) näihin mittaviin kestäviin tavoitteisiin ja niiden sisällyttämiseen kuntastrategiaan, mutta sen rinnalla myös hankeverkostoihin sitoutumiseen.</a:t>
              </a: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Iin pitkäjänteinen ilmastotyö on aikaansaanut </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arviolta yli 200 miljoonan euron ulkopuoliset investoinnit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tuonne pieneen 	pohjoiseen kylään.</a:t>
              </a: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Miljoonien rinnalla on ilmastotoimien laskettu muodostuvan kunnalle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säästöinä ja tuloina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suurin piiretein saman verran, 	mitä </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kunta olisi itse saanut hankittua korottamalla kunnallisveroaan 1,5 – 2 %.</a:t>
              </a: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Talousasioiden rinnalla ei pidä myöskään unohtaa näiden tehtyjen asioiden tehostavaa vaikutusta 			ilmastonmuutokseen sopeutumisen osilta.</a:t>
              </a:r>
            </a:p>
          </p:txBody>
        </p:sp>
      </p:grpSp>
      <p:sp>
        <p:nvSpPr>
          <p:cNvPr id="12" name="TextBox 11">
            <a:extLst>
              <a:ext uri="{FF2B5EF4-FFF2-40B4-BE49-F238E27FC236}">
                <a16:creationId xmlns:a16="http://schemas.microsoft.com/office/drawing/2014/main" id="{D80E8087-AF95-B130-0E3B-8142DF93014D}"/>
              </a:ext>
            </a:extLst>
          </p:cNvPr>
          <p:cNvSpPr txBox="1"/>
          <p:nvPr/>
        </p:nvSpPr>
        <p:spPr>
          <a:xfrm>
            <a:off x="11134972" y="0"/>
            <a:ext cx="1072920"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FISU-verkosto</a:t>
            </a:r>
          </a:p>
        </p:txBody>
      </p:sp>
      <p:sp>
        <p:nvSpPr>
          <p:cNvPr id="14" name="TextBox 13">
            <a:extLst>
              <a:ext uri="{FF2B5EF4-FFF2-40B4-BE49-F238E27FC236}">
                <a16:creationId xmlns:a16="http://schemas.microsoft.com/office/drawing/2014/main" id="{4BC98525-FC2F-8A60-508E-B4C6A7B1A4D6}"/>
              </a:ext>
            </a:extLst>
          </p:cNvPr>
          <p:cNvSpPr txBox="1"/>
          <p:nvPr/>
        </p:nvSpPr>
        <p:spPr>
          <a:xfrm>
            <a:off x="1341884" y="6063711"/>
            <a:ext cx="1800200" cy="442674"/>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FISU-verkosto:</a:t>
            </a:r>
          </a:p>
          <a:p>
            <a:r>
              <a:rPr lang="fi-FI" sz="800" dirty="0">
                <a:solidFill>
                  <a:schemeClr val="tx2"/>
                </a:solidFill>
                <a:latin typeface="Rockwell" panose="02060603020205020403" pitchFamily="18" charset="0"/>
                <a:hlinkClick r:id="rId2"/>
              </a:rPr>
              <a:t>https://www.fisunetwork.fi/fi-FI</a:t>
            </a:r>
            <a:r>
              <a:rPr lang="fi-FI" sz="800" dirty="0">
                <a:solidFill>
                  <a:schemeClr val="tx2"/>
                </a:solidFill>
                <a:latin typeface="Rockwell" panose="02060603020205020403" pitchFamily="18" charset="0"/>
              </a:rPr>
              <a:t> </a:t>
            </a:r>
          </a:p>
        </p:txBody>
      </p:sp>
      <p:grpSp>
        <p:nvGrpSpPr>
          <p:cNvPr id="7" name="Group 6">
            <a:extLst>
              <a:ext uri="{FF2B5EF4-FFF2-40B4-BE49-F238E27FC236}">
                <a16:creationId xmlns:a16="http://schemas.microsoft.com/office/drawing/2014/main" id="{6F2F9551-3E03-23E1-BA56-42DB2D7A7823}"/>
              </a:ext>
            </a:extLst>
          </p:cNvPr>
          <p:cNvGrpSpPr/>
          <p:nvPr/>
        </p:nvGrpSpPr>
        <p:grpSpPr>
          <a:xfrm>
            <a:off x="11686930" y="5474687"/>
            <a:ext cx="320522" cy="414442"/>
            <a:chOff x="8457418" y="107577"/>
            <a:chExt cx="320522" cy="414442"/>
          </a:xfrm>
        </p:grpSpPr>
        <p:sp>
          <p:nvSpPr>
            <p:cNvPr id="8" name="Rectangle: Rounded Corners 7">
              <a:extLst>
                <a:ext uri="{FF2B5EF4-FFF2-40B4-BE49-F238E27FC236}">
                  <a16:creationId xmlns:a16="http://schemas.microsoft.com/office/drawing/2014/main" id="{DC22CB89-B043-7E59-857B-2EB19EFEF8DA}"/>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9" name="Graphic 8" descr="Back with solid fill">
              <a:hlinkClick r:id="rId3" action="ppaction://hlinksldjump"/>
              <a:extLst>
                <a:ext uri="{FF2B5EF4-FFF2-40B4-BE49-F238E27FC236}">
                  <a16:creationId xmlns:a16="http://schemas.microsoft.com/office/drawing/2014/main" id="{13A8C9BE-CFCD-415E-6E07-D4D1E3AA8C80}"/>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grpSp>
        <p:nvGrpSpPr>
          <p:cNvPr id="13" name="Group 12">
            <a:extLst>
              <a:ext uri="{FF2B5EF4-FFF2-40B4-BE49-F238E27FC236}">
                <a16:creationId xmlns:a16="http://schemas.microsoft.com/office/drawing/2014/main" id="{A22D95D1-915F-7672-D0AD-7C2F444AEF4D}"/>
              </a:ext>
            </a:extLst>
          </p:cNvPr>
          <p:cNvGrpSpPr/>
          <p:nvPr/>
        </p:nvGrpSpPr>
        <p:grpSpPr>
          <a:xfrm>
            <a:off x="10630916" y="5933952"/>
            <a:ext cx="1440161" cy="834125"/>
            <a:chOff x="10585447" y="801792"/>
            <a:chExt cx="1440161" cy="834125"/>
          </a:xfrm>
        </p:grpSpPr>
        <p:sp>
          <p:nvSpPr>
            <p:cNvPr id="15" name="Rectangle: Rounded Corners 14">
              <a:extLst>
                <a:ext uri="{FF2B5EF4-FFF2-40B4-BE49-F238E27FC236}">
                  <a16:creationId xmlns:a16="http://schemas.microsoft.com/office/drawing/2014/main" id="{C1502828-AA26-7691-3FB2-0AB4768BAACA}"/>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16" name="Graphic 15" descr="Back with solid fill">
              <a:extLst>
                <a:ext uri="{FF2B5EF4-FFF2-40B4-BE49-F238E27FC236}">
                  <a16:creationId xmlns:a16="http://schemas.microsoft.com/office/drawing/2014/main" id="{99F7DB22-6C5F-7F06-ACA8-5D1388B55C9B}"/>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342978734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4103410" y="3167390"/>
            <a:ext cx="3982005" cy="52322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Älykkäät valaisimet</a:t>
            </a:r>
          </a:p>
        </p:txBody>
      </p:sp>
      <p:grpSp>
        <p:nvGrpSpPr>
          <p:cNvPr id="10" name="Group 9">
            <a:extLst>
              <a:ext uri="{FF2B5EF4-FFF2-40B4-BE49-F238E27FC236}">
                <a16:creationId xmlns:a16="http://schemas.microsoft.com/office/drawing/2014/main" id="{1345B76E-AE2B-8ADA-FE0D-B2F567A988DE}"/>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B602EC80-9C1E-A50B-1B1E-42EA9E063B19}"/>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AE7EED7E-8445-CB13-6BB7-09011A25D40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64933495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6A9DDF4E-42BE-66B7-6AC1-E98CFAAC43E7}"/>
              </a:ext>
            </a:extLst>
          </p:cNvPr>
          <p:cNvSpPr txBox="1"/>
          <p:nvPr/>
        </p:nvSpPr>
        <p:spPr>
          <a:xfrm>
            <a:off x="549796" y="1988840"/>
            <a:ext cx="10632860" cy="2315634"/>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Noin 100 metrin käytävältä aikaohjatut (7-19) T8 loisteputket muutettiin LED-valaisimiin ja niihin integroitiin ”</a:t>
            </a:r>
            <a:r>
              <a:rPr kumimoji="0" lang="fi-FI" sz="14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älyreleet</a:t>
            </a:r>
            <a:r>
              <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IoT).</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Toteutunut energiansäästö </a:t>
            </a:r>
            <a:r>
              <a:rPr kumimoji="0" lang="fi-FI" sz="14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peräti 90 % </a:t>
            </a:r>
            <a:r>
              <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sekä kustannukset alenivat 639 €/v lähtötasolta 56 €/v.</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4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Investointi: </a:t>
            </a:r>
            <a:r>
              <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2 500 €.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Lähde: </a:t>
            </a:r>
            <a:r>
              <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2"/>
              </a:rPr>
              <a:t>https://kestavyysloikka.ymparisto.fi/micropoliksen-kaytavan-alyvalaistus-ii/</a:t>
            </a:r>
            <a:endParaRPr kumimoji="0" lang="fi-FI" sz="14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6" name="TextBox 5">
            <a:extLst>
              <a:ext uri="{FF2B5EF4-FFF2-40B4-BE49-F238E27FC236}">
                <a16:creationId xmlns:a16="http://schemas.microsoft.com/office/drawing/2014/main" id="{8C5ABFCA-566C-D1B7-32B4-AA9461B6BF45}"/>
              </a:ext>
            </a:extLst>
          </p:cNvPr>
          <p:cNvSpPr txBox="1"/>
          <p:nvPr/>
        </p:nvSpPr>
        <p:spPr>
          <a:xfrm>
            <a:off x="10702924" y="0"/>
            <a:ext cx="150496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Älykkäät valaisimet</a:t>
            </a:r>
          </a:p>
        </p:txBody>
      </p:sp>
      <p:sp>
        <p:nvSpPr>
          <p:cNvPr id="7" name="TextBox 6">
            <a:extLst>
              <a:ext uri="{FF2B5EF4-FFF2-40B4-BE49-F238E27FC236}">
                <a16:creationId xmlns:a16="http://schemas.microsoft.com/office/drawing/2014/main" id="{2BEE408E-4BAC-D9A6-09C0-F842E9424A41}"/>
              </a:ext>
            </a:extLst>
          </p:cNvPr>
          <p:cNvSpPr txBox="1"/>
          <p:nvPr/>
        </p:nvSpPr>
        <p:spPr>
          <a:xfrm>
            <a:off x="405780" y="332656"/>
            <a:ext cx="777686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Case: </a:t>
            </a:r>
            <a:r>
              <a:rPr lang="fi-FI" sz="2000" b="1" dirty="0" err="1">
                <a:solidFill>
                  <a:schemeClr val="tx2"/>
                </a:solidFill>
                <a:latin typeface="Rockwell" panose="02060603020205020403" pitchFamily="18" charset="0"/>
                <a:ea typeface="Lato" panose="020F0502020204030203" pitchFamily="34" charset="0"/>
                <a:cs typeface="Lato" panose="020F0502020204030203" pitchFamily="34" charset="0"/>
              </a:rPr>
              <a:t>Micropolis</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 oy (Ii), käytävän älyvalaistus (v. 2015)</a:t>
            </a:r>
          </a:p>
        </p:txBody>
      </p:sp>
      <p:grpSp>
        <p:nvGrpSpPr>
          <p:cNvPr id="8" name="Group 7">
            <a:extLst>
              <a:ext uri="{FF2B5EF4-FFF2-40B4-BE49-F238E27FC236}">
                <a16:creationId xmlns:a16="http://schemas.microsoft.com/office/drawing/2014/main" id="{EA7EEE36-EA9B-33B4-9A2D-85E7E54B6CDA}"/>
              </a:ext>
            </a:extLst>
          </p:cNvPr>
          <p:cNvGrpSpPr/>
          <p:nvPr/>
        </p:nvGrpSpPr>
        <p:grpSpPr>
          <a:xfrm>
            <a:off x="11398680" y="6348700"/>
            <a:ext cx="484973" cy="313490"/>
            <a:chOff x="7841686" y="284935"/>
            <a:chExt cx="484973" cy="313490"/>
          </a:xfrm>
        </p:grpSpPr>
        <p:sp>
          <p:nvSpPr>
            <p:cNvPr id="9" name="Rectangle: Rounded Corners 8">
              <a:extLst>
                <a:ext uri="{FF2B5EF4-FFF2-40B4-BE49-F238E27FC236}">
                  <a16:creationId xmlns:a16="http://schemas.microsoft.com/office/drawing/2014/main" id="{11B4A6E5-288D-EC25-9965-D6D75DDA8A6A}"/>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Back with solid fill">
              <a:hlinkClick r:id="rId3" action="ppaction://hlinksldjump"/>
              <a:extLst>
                <a:ext uri="{FF2B5EF4-FFF2-40B4-BE49-F238E27FC236}">
                  <a16:creationId xmlns:a16="http://schemas.microsoft.com/office/drawing/2014/main" id="{70C66495-EC40-A8B8-D85B-F356199A5A35}"/>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94950837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AEE904CD-121F-4807-BC2E-32CD3037584C}"/>
              </a:ext>
            </a:extLst>
          </p:cNvPr>
          <p:cNvSpPr txBox="1"/>
          <p:nvPr/>
        </p:nvSpPr>
        <p:spPr>
          <a:xfrm>
            <a:off x="405780" y="188640"/>
            <a:ext cx="302433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Älykäs katuvalaistus</a:t>
            </a:r>
          </a:p>
        </p:txBody>
      </p:sp>
      <p:sp>
        <p:nvSpPr>
          <p:cNvPr id="15" name="TextBox 14">
            <a:extLst>
              <a:ext uri="{FF2B5EF4-FFF2-40B4-BE49-F238E27FC236}">
                <a16:creationId xmlns:a16="http://schemas.microsoft.com/office/drawing/2014/main" id="{82CCA7E1-5257-4C90-9A6B-D31A99DEA335}"/>
              </a:ext>
            </a:extLst>
          </p:cNvPr>
          <p:cNvSpPr txBox="1"/>
          <p:nvPr/>
        </p:nvSpPr>
        <p:spPr>
          <a:xfrm>
            <a:off x="10702924" y="0"/>
            <a:ext cx="150496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Älykkäät valaisimet</a:t>
            </a:r>
          </a:p>
        </p:txBody>
      </p:sp>
      <p:pic>
        <p:nvPicPr>
          <p:cNvPr id="10" name="Picture 9" descr="Text&#10;&#10;Description automatically generated">
            <a:extLst>
              <a:ext uri="{FF2B5EF4-FFF2-40B4-BE49-F238E27FC236}">
                <a16:creationId xmlns:a16="http://schemas.microsoft.com/office/drawing/2014/main" id="{63299E0D-BABB-448A-A5DF-B3D7A6BE280C}"/>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755" b="73874"/>
          <a:stretch/>
        </p:blipFill>
        <p:spPr>
          <a:xfrm>
            <a:off x="847476" y="2636912"/>
            <a:ext cx="10846941" cy="792088"/>
          </a:xfrm>
          <a:prstGeom prst="rect">
            <a:avLst/>
          </a:prstGeom>
        </p:spPr>
      </p:pic>
      <p:sp>
        <p:nvSpPr>
          <p:cNvPr id="5" name="TextBox 4">
            <a:extLst>
              <a:ext uri="{FF2B5EF4-FFF2-40B4-BE49-F238E27FC236}">
                <a16:creationId xmlns:a16="http://schemas.microsoft.com/office/drawing/2014/main" id="{921A3372-4B02-450F-6A2C-4894BA68BF31}"/>
              </a:ext>
            </a:extLst>
          </p:cNvPr>
          <p:cNvSpPr txBox="1"/>
          <p:nvPr/>
        </p:nvSpPr>
        <p:spPr>
          <a:xfrm>
            <a:off x="837828" y="2275218"/>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6" name="Group 5">
            <a:extLst>
              <a:ext uri="{FF2B5EF4-FFF2-40B4-BE49-F238E27FC236}">
                <a16:creationId xmlns:a16="http://schemas.microsoft.com/office/drawing/2014/main" id="{DF1A729C-4420-43A3-1785-1BE5EEF86F7E}"/>
              </a:ext>
            </a:extLst>
          </p:cNvPr>
          <p:cNvGrpSpPr/>
          <p:nvPr/>
        </p:nvGrpSpPr>
        <p:grpSpPr>
          <a:xfrm>
            <a:off x="11398680" y="6348700"/>
            <a:ext cx="484973" cy="313490"/>
            <a:chOff x="7841686" y="284935"/>
            <a:chExt cx="484973" cy="313490"/>
          </a:xfrm>
        </p:grpSpPr>
        <p:sp>
          <p:nvSpPr>
            <p:cNvPr id="7" name="Rectangle: Rounded Corners 6">
              <a:extLst>
                <a:ext uri="{FF2B5EF4-FFF2-40B4-BE49-F238E27FC236}">
                  <a16:creationId xmlns:a16="http://schemas.microsoft.com/office/drawing/2014/main" id="{49C8D7C5-17CB-FA41-01AD-566D0767C2AA}"/>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3" action="ppaction://hlinksldjump"/>
              <a:extLst>
                <a:ext uri="{FF2B5EF4-FFF2-40B4-BE49-F238E27FC236}">
                  <a16:creationId xmlns:a16="http://schemas.microsoft.com/office/drawing/2014/main" id="{CA79F96F-3AAA-C926-F6C3-89A870E007F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52208088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AEE904CD-121F-4807-BC2E-32CD3037584C}"/>
              </a:ext>
            </a:extLst>
          </p:cNvPr>
          <p:cNvSpPr txBox="1"/>
          <p:nvPr/>
        </p:nvSpPr>
        <p:spPr>
          <a:xfrm>
            <a:off x="405780" y="188640"/>
            <a:ext cx="777686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Älykäs katuvalaistus - Lumine </a:t>
            </a:r>
            <a:r>
              <a:rPr lang="fi-FI" sz="2000" b="1" dirty="0" err="1">
                <a:solidFill>
                  <a:schemeClr val="tx2"/>
                </a:solidFill>
                <a:latin typeface="Rockwell" panose="02060603020205020403" pitchFamily="18" charset="0"/>
                <a:ea typeface="Lato" panose="020F0502020204030203" pitchFamily="34" charset="0"/>
                <a:cs typeface="Lato" panose="020F0502020204030203" pitchFamily="34" charset="0"/>
              </a:rPr>
              <a:t>Lighting</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 Solutions Oy</a:t>
            </a:r>
          </a:p>
        </p:txBody>
      </p:sp>
      <p:sp>
        <p:nvSpPr>
          <p:cNvPr id="8" name="TextBox 7">
            <a:extLst>
              <a:ext uri="{FF2B5EF4-FFF2-40B4-BE49-F238E27FC236}">
                <a16:creationId xmlns:a16="http://schemas.microsoft.com/office/drawing/2014/main" id="{AB98C58E-9C07-4247-B3FE-257F4DCCFD93}"/>
              </a:ext>
            </a:extLst>
          </p:cNvPr>
          <p:cNvSpPr txBox="1"/>
          <p:nvPr/>
        </p:nvSpPr>
        <p:spPr>
          <a:xfrm>
            <a:off x="549796" y="1611736"/>
            <a:ext cx="5040560" cy="4213974"/>
          </a:xfrm>
          <a:prstGeom prst="rect">
            <a:avLst/>
          </a:prstGeom>
          <a:solidFill>
            <a:schemeClr val="bg1"/>
          </a:solidFill>
          <a:ln>
            <a:solidFill>
              <a:schemeClr val="tx2"/>
            </a:solidFill>
          </a:ln>
        </p:spPr>
        <p:txBody>
          <a:bodyPr wrap="square">
            <a:spAutoFit/>
          </a:bodyPr>
          <a:lstStyle/>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Lumine laitteistoilla mahdollistuisivat monet säätelyä helpottavat tekijät (tarkkaan hallittu liikkeentunnistus, lumen määrän analysointi, laitteiston mittausten ja –analyysin pohjalta luotavat käyttöperusteiset ajastukset jne.) niiden sisältämien sensoreiden avulla.</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Sensoreilla voidaan tarkkailla määrällisesti ohikulkevaa kevytliikennettä sekä autoliikennettä toisistaan eroteltuina.</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Laitejärjestelmä koostaa datasta raportit karttapohjaisin liikenneanalyysein, jotka havainnollistavat esimerkiksi alueen liikkumistapoja</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 (= integroitu liikenneanalytiikka).</a:t>
            </a:r>
          </a:p>
          <a:p>
            <a:pPr>
              <a:lnSpc>
                <a:spcPct val="150000"/>
              </a:lnSpc>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rPr>
              <a:t>Liikenneanalytiikka mahdollistaa energiakäytön optimoinnin ja sitä kautta voidaan vähentää lisäksi valoista aiheutuvaa turhaa valosaastetta.</a:t>
            </a:r>
          </a:p>
        </p:txBody>
      </p:sp>
      <p:grpSp>
        <p:nvGrpSpPr>
          <p:cNvPr id="14" name="Group 13">
            <a:extLst>
              <a:ext uri="{FF2B5EF4-FFF2-40B4-BE49-F238E27FC236}">
                <a16:creationId xmlns:a16="http://schemas.microsoft.com/office/drawing/2014/main" id="{25BC984B-CD15-40B6-B283-8484BDA5BEB7}"/>
              </a:ext>
            </a:extLst>
          </p:cNvPr>
          <p:cNvGrpSpPr/>
          <p:nvPr/>
        </p:nvGrpSpPr>
        <p:grpSpPr>
          <a:xfrm>
            <a:off x="6026679" y="1765941"/>
            <a:ext cx="5616624" cy="3905564"/>
            <a:chOff x="6345454" y="2441938"/>
            <a:chExt cx="3719431" cy="2437426"/>
          </a:xfrm>
        </p:grpSpPr>
        <p:pic>
          <p:nvPicPr>
            <p:cNvPr id="12" name="Picture 11">
              <a:extLst>
                <a:ext uri="{FF2B5EF4-FFF2-40B4-BE49-F238E27FC236}">
                  <a16:creationId xmlns:a16="http://schemas.microsoft.com/office/drawing/2014/main" id="{68CDF9CA-A455-4FB7-BB2E-392A2B0B5CFC}"/>
                </a:ext>
              </a:extLst>
            </p:cNvPr>
            <p:cNvPicPr>
              <a:picLocks noChangeAspect="1"/>
            </p:cNvPicPr>
            <p:nvPr/>
          </p:nvPicPr>
          <p:blipFill>
            <a:blip r:embed="rId2"/>
            <a:stretch>
              <a:fillRect/>
            </a:stretch>
          </p:blipFill>
          <p:spPr>
            <a:xfrm>
              <a:off x="6345454" y="2441938"/>
              <a:ext cx="3719431" cy="2195518"/>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13" name="TextBox 12">
              <a:extLst>
                <a:ext uri="{FF2B5EF4-FFF2-40B4-BE49-F238E27FC236}">
                  <a16:creationId xmlns:a16="http://schemas.microsoft.com/office/drawing/2014/main" id="{75130D53-D8C4-4A62-8087-D3A9E82F52EE}"/>
                </a:ext>
              </a:extLst>
            </p:cNvPr>
            <p:cNvSpPr txBox="1"/>
            <p:nvPr/>
          </p:nvSpPr>
          <p:spPr>
            <a:xfrm>
              <a:off x="6345454" y="4720897"/>
              <a:ext cx="2592288" cy="158467"/>
            </a:xfrm>
            <a:prstGeom prst="rect">
              <a:avLst/>
            </a:prstGeom>
            <a:noFill/>
          </p:spPr>
          <p:txBody>
            <a:bodyPr wrap="square">
              <a:spAutoFit/>
            </a:bodyPr>
            <a:lstStyle/>
            <a:p>
              <a:r>
                <a:rPr lang="fi-FI" sz="1050" b="1" dirty="0">
                  <a:solidFill>
                    <a:schemeClr val="tx2"/>
                  </a:solidFill>
                  <a:latin typeface="Rockwell" panose="02060603020205020403" pitchFamily="18" charset="0"/>
                </a:rPr>
                <a:t>Kuvan lähde: </a:t>
              </a:r>
              <a:r>
                <a:rPr lang="fi-FI" sz="1050" dirty="0">
                  <a:latin typeface="Rockwell" panose="02060603020205020403" pitchFamily="18" charset="0"/>
                  <a:hlinkClick r:id="rId3"/>
                </a:rPr>
                <a:t>https://www.lumine.fi/fi/</a:t>
              </a:r>
              <a:endParaRPr lang="fi-FI" sz="1050" dirty="0">
                <a:latin typeface="Rockwell" panose="02060603020205020403" pitchFamily="18" charset="0"/>
              </a:endParaRPr>
            </a:p>
          </p:txBody>
        </p:sp>
      </p:grpSp>
      <p:sp>
        <p:nvSpPr>
          <p:cNvPr id="9" name="TextBox 8">
            <a:extLst>
              <a:ext uri="{FF2B5EF4-FFF2-40B4-BE49-F238E27FC236}">
                <a16:creationId xmlns:a16="http://schemas.microsoft.com/office/drawing/2014/main" id="{009DB9E4-249F-F02C-88B1-B75606E1C54B}"/>
              </a:ext>
            </a:extLst>
          </p:cNvPr>
          <p:cNvSpPr txBox="1"/>
          <p:nvPr/>
        </p:nvSpPr>
        <p:spPr>
          <a:xfrm>
            <a:off x="10702924" y="0"/>
            <a:ext cx="150496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Älykkäät valaisimet</a:t>
            </a:r>
          </a:p>
        </p:txBody>
      </p:sp>
      <p:grpSp>
        <p:nvGrpSpPr>
          <p:cNvPr id="10" name="Group 9">
            <a:extLst>
              <a:ext uri="{FF2B5EF4-FFF2-40B4-BE49-F238E27FC236}">
                <a16:creationId xmlns:a16="http://schemas.microsoft.com/office/drawing/2014/main" id="{0E70EAD8-0168-2233-743E-2A730059BC67}"/>
              </a:ext>
            </a:extLst>
          </p:cNvPr>
          <p:cNvGrpSpPr/>
          <p:nvPr/>
        </p:nvGrpSpPr>
        <p:grpSpPr>
          <a:xfrm>
            <a:off x="11398680" y="6348700"/>
            <a:ext cx="484973" cy="313490"/>
            <a:chOff x="7841686" y="284935"/>
            <a:chExt cx="484973" cy="313490"/>
          </a:xfrm>
        </p:grpSpPr>
        <p:sp>
          <p:nvSpPr>
            <p:cNvPr id="15" name="Rectangle: Rounded Corners 14">
              <a:extLst>
                <a:ext uri="{FF2B5EF4-FFF2-40B4-BE49-F238E27FC236}">
                  <a16:creationId xmlns:a16="http://schemas.microsoft.com/office/drawing/2014/main" id="{063EA572-EBE0-1763-DDF6-648C16F7FEC3}"/>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4" action="ppaction://hlinksldjump"/>
              <a:extLst>
                <a:ext uri="{FF2B5EF4-FFF2-40B4-BE49-F238E27FC236}">
                  <a16:creationId xmlns:a16="http://schemas.microsoft.com/office/drawing/2014/main" id="{01DB16A0-D1D9-2B01-9C24-796DD300B5E2}"/>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841686" y="285183"/>
              <a:ext cx="484973" cy="313242"/>
            </a:xfrm>
            <a:prstGeom prst="rect">
              <a:avLst/>
            </a:prstGeom>
          </p:spPr>
        </p:pic>
      </p:grpSp>
      <p:sp>
        <p:nvSpPr>
          <p:cNvPr id="17" name="TextBox 16">
            <a:extLst>
              <a:ext uri="{FF2B5EF4-FFF2-40B4-BE49-F238E27FC236}">
                <a16:creationId xmlns:a16="http://schemas.microsoft.com/office/drawing/2014/main" id="{FF81626D-68A9-9133-A637-C12E20EF42FA}"/>
              </a:ext>
            </a:extLst>
          </p:cNvPr>
          <p:cNvSpPr txBox="1"/>
          <p:nvPr/>
        </p:nvSpPr>
        <p:spPr>
          <a:xfrm>
            <a:off x="9982845" y="588526"/>
            <a:ext cx="1800200" cy="442674"/>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Lisätietoja:</a:t>
            </a:r>
          </a:p>
          <a:p>
            <a:r>
              <a:rPr lang="fi-FI" sz="800" dirty="0">
                <a:solidFill>
                  <a:schemeClr val="tx2"/>
                </a:solidFill>
                <a:latin typeface="Rockwell" panose="02060603020205020403" pitchFamily="18" charset="0"/>
                <a:hlinkClick r:id="rId3"/>
              </a:rPr>
              <a:t>https://www.lumine.fi/fi/</a:t>
            </a:r>
            <a:r>
              <a:rPr lang="fi-FI" sz="800" dirty="0">
                <a:solidFill>
                  <a:schemeClr val="tx2"/>
                </a:solidFill>
                <a:latin typeface="Rockwell" panose="02060603020205020403" pitchFamily="18" charset="0"/>
              </a:rPr>
              <a:t> </a:t>
            </a:r>
          </a:p>
        </p:txBody>
      </p:sp>
    </p:spTree>
    <p:extLst>
      <p:ext uri="{BB962C8B-B14F-4D97-AF65-F5344CB8AC3E}">
        <p14:creationId xmlns:p14="http://schemas.microsoft.com/office/powerpoint/2010/main" val="39467339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a:extLst>
              <a:ext uri="{FF2B5EF4-FFF2-40B4-BE49-F238E27FC236}">
                <a16:creationId xmlns:a16="http://schemas.microsoft.com/office/drawing/2014/main" id="{A5F09F65-4657-4793-88A4-E22F376F6E47}"/>
              </a:ext>
            </a:extLst>
          </p:cNvPr>
          <p:cNvGraphicFramePr>
            <a:graphicFrameLocks noChangeAspect="1"/>
          </p:cNvGraphicFramePr>
          <p:nvPr>
            <p:custDataLst>
              <p:tags r:id="rId1"/>
            </p:custDataLst>
            <p:extLst>
              <p:ext uri="{D42A27DB-BD31-4B8C-83A1-F6EECF244321}">
                <p14:modId xmlns:p14="http://schemas.microsoft.com/office/powerpoint/2010/main" val="24606902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129" imgH="129" progId="TCLayout.ActiveDocument.1">
                  <p:embed/>
                </p:oleObj>
              </mc:Choice>
              <mc:Fallback>
                <p:oleObj name="think-cell Slide" r:id="rId6" imgW="129" imgH="129" progId="TCLayout.ActiveDocument.1">
                  <p:embed/>
                  <p:pic>
                    <p:nvPicPr>
                      <p:cNvPr id="10" name="Object 9" hidden="1">
                        <a:extLst>
                          <a:ext uri="{FF2B5EF4-FFF2-40B4-BE49-F238E27FC236}">
                            <a16:creationId xmlns:a16="http://schemas.microsoft.com/office/drawing/2014/main" id="{A5F09F65-4657-4793-88A4-E22F376F6E47}"/>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9" name="Rectangle 8">
            <a:extLst>
              <a:ext uri="{FF2B5EF4-FFF2-40B4-BE49-F238E27FC236}">
                <a16:creationId xmlns:a16="http://schemas.microsoft.com/office/drawing/2014/main" id="{27133975-82F5-48B3-9941-87FBB032BEF7}"/>
              </a:ext>
            </a:extLst>
          </p:cNvPr>
          <p:cNvSpPr/>
          <p:nvPr/>
        </p:nvSpPr>
        <p:spPr>
          <a:xfrm>
            <a:off x="4942284" y="908720"/>
            <a:ext cx="7174533" cy="530120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latin typeface="Rockwell" panose="02060603020205020403" pitchFamily="18" charset="0"/>
            </a:endParaRPr>
          </a:p>
        </p:txBody>
      </p:sp>
      <p:sp>
        <p:nvSpPr>
          <p:cNvPr id="8" name="TextBox 7">
            <a:extLst>
              <a:ext uri="{FF2B5EF4-FFF2-40B4-BE49-F238E27FC236}">
                <a16:creationId xmlns:a16="http://schemas.microsoft.com/office/drawing/2014/main" id="{AB98C58E-9C07-4247-B3FE-257F4DCCFD93}"/>
              </a:ext>
            </a:extLst>
          </p:cNvPr>
          <p:cNvSpPr txBox="1"/>
          <p:nvPr/>
        </p:nvSpPr>
        <p:spPr>
          <a:xfrm>
            <a:off x="5158308" y="1031155"/>
            <a:ext cx="6093724" cy="1454950"/>
          </a:xfrm>
          <a:prstGeom prst="rect">
            <a:avLst/>
          </a:prstGeom>
          <a:noFill/>
        </p:spPr>
        <p:txBody>
          <a:bodyPr wrap="square">
            <a:spAutoFit/>
          </a:bodyPr>
          <a:lstStyle/>
          <a:p>
            <a:pPr>
              <a:lnSpc>
                <a:spcPct val="150000"/>
              </a:lnSpc>
            </a:pPr>
            <a:r>
              <a:rPr lang="fi-FI" sz="1000" b="1" u="sng" dirty="0">
                <a:solidFill>
                  <a:schemeClr val="tx2"/>
                </a:solidFill>
                <a:latin typeface="Rockwell" panose="02060603020205020403" pitchFamily="18" charset="0"/>
                <a:ea typeface="Lato" panose="020F0502020204030203" pitchFamily="34" charset="0"/>
                <a:cs typeface="Lato" panose="020F0502020204030203" pitchFamily="34" charset="0"/>
              </a:rPr>
              <a:t>Case:</a:t>
            </a:r>
          </a:p>
          <a:p>
            <a:pPr>
              <a:lnSpc>
                <a:spcPct val="150000"/>
              </a:lnSpc>
            </a:pPr>
            <a:r>
              <a:rPr lang="fi-FI" sz="1000" b="1" u="sng" dirty="0">
                <a:solidFill>
                  <a:schemeClr val="tx2"/>
                </a:solidFill>
                <a:latin typeface="Rockwell" panose="02060603020205020403" pitchFamily="18" charset="0"/>
                <a:ea typeface="Lato" panose="020F0502020204030203" pitchFamily="34" charset="0"/>
                <a:cs typeface="Lato" panose="020F0502020204030203" pitchFamily="34" charset="0"/>
              </a:rPr>
              <a:t>Iin Micropolis oy - Älykäs katuvalaistus</a:t>
            </a:r>
            <a:endPar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Elohopealamput korvattiin LED-valoilla, joihin integroitiin älykäs ohjaus.</a:t>
            </a:r>
          </a:p>
          <a:p>
            <a:pPr marL="628650" lvl="1"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Ohjauksen pohjalta sähkönkulutuksen laskennallista säästöä muodostui 70 %.</a:t>
            </a:r>
          </a:p>
          <a:p>
            <a:pPr marL="628650" lvl="1"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Uusien valaisimien pohjalta sähkönkulutuksen laskennallista säästöä muodostui noin 20 %.</a:t>
            </a:r>
          </a:p>
          <a:p>
            <a:pPr marL="1085850" lvl="2" indent="-171450">
              <a:lnSpc>
                <a:spcPct val="150000"/>
              </a:lnSpc>
              <a:buFont typeface="Wingdings" panose="05000000000000000000" pitchFamily="2" charset="2"/>
              <a:buChar char="à"/>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Kokonaisuudessaan säästöksi muodostui noin 90 %.</a:t>
            </a:r>
          </a:p>
        </p:txBody>
      </p:sp>
      <p:sp>
        <p:nvSpPr>
          <p:cNvPr id="11" name="TextBox 10">
            <a:extLst>
              <a:ext uri="{FF2B5EF4-FFF2-40B4-BE49-F238E27FC236}">
                <a16:creationId xmlns:a16="http://schemas.microsoft.com/office/drawing/2014/main" id="{D408A461-A818-4C72-AA9D-514E0C286533}"/>
              </a:ext>
            </a:extLst>
          </p:cNvPr>
          <p:cNvSpPr txBox="1"/>
          <p:nvPr/>
        </p:nvSpPr>
        <p:spPr>
          <a:xfrm>
            <a:off x="5158308" y="5517232"/>
            <a:ext cx="4392488" cy="553998"/>
          </a:xfrm>
          <a:prstGeom prst="rect">
            <a:avLst/>
          </a:prstGeom>
          <a:noFill/>
        </p:spPr>
        <p:txBody>
          <a:bodyPr wrap="square">
            <a:spAutoFit/>
          </a:bodyPr>
          <a:lstStyle/>
          <a:p>
            <a:r>
              <a:rPr lang="fi-FI" sz="1000" b="1" dirty="0">
                <a:solidFill>
                  <a:schemeClr val="tx2"/>
                </a:solidFill>
                <a:latin typeface="Rockwell" panose="02060603020205020403" pitchFamily="18" charset="0"/>
              </a:rPr>
              <a:t>Lisätietoja:</a:t>
            </a:r>
          </a:p>
          <a:p>
            <a:r>
              <a:rPr lang="fi-FI" sz="1000" dirty="0">
                <a:latin typeface="Rockwell" panose="02060603020205020403" pitchFamily="18" charset="0"/>
                <a:hlinkClick r:id="rId8"/>
              </a:rPr>
              <a:t>https://kestavyysloikka.ymparisto.fi/micropoliksen-alykas-katuvalaistus-ii/</a:t>
            </a:r>
            <a:r>
              <a:rPr lang="fi-FI" sz="1000" dirty="0">
                <a:latin typeface="Rockwell" panose="02060603020205020403" pitchFamily="18" charset="0"/>
              </a:rPr>
              <a:t> </a:t>
            </a:r>
          </a:p>
        </p:txBody>
      </p:sp>
      <p:sp>
        <p:nvSpPr>
          <p:cNvPr id="15" name="TextBox 14">
            <a:extLst>
              <a:ext uri="{FF2B5EF4-FFF2-40B4-BE49-F238E27FC236}">
                <a16:creationId xmlns:a16="http://schemas.microsoft.com/office/drawing/2014/main" id="{A0D7BC2A-EBEC-49E8-99D3-88A9614C6458}"/>
              </a:ext>
            </a:extLst>
          </p:cNvPr>
          <p:cNvSpPr txBox="1"/>
          <p:nvPr/>
        </p:nvSpPr>
        <p:spPr>
          <a:xfrm>
            <a:off x="5158308" y="2564904"/>
            <a:ext cx="3960440" cy="2631490"/>
          </a:xfrm>
          <a:prstGeom prst="rect">
            <a:avLst/>
          </a:prstGeom>
          <a:noFill/>
          <a:ln>
            <a:solidFill>
              <a:schemeClr val="tx2"/>
            </a:solidFill>
          </a:ln>
        </p:spPr>
        <p:txBody>
          <a:bodyPr wrap="square">
            <a:spAutoFit/>
          </a:bodyPr>
          <a:lstStyle/>
          <a:p>
            <a:pPr algn="l"/>
            <a:r>
              <a:rPr lang="fi-FI" sz="1100" b="1" cap="all" dirty="0">
                <a:solidFill>
                  <a:schemeClr val="tx2"/>
                </a:solidFill>
                <a:effectLst/>
                <a:latin typeface="Rockwell" panose="02060603020205020403" pitchFamily="18" charset="0"/>
              </a:rPr>
              <a:t>Perustiedot</a:t>
            </a:r>
          </a:p>
          <a:p>
            <a:pPr algn="l"/>
            <a:r>
              <a:rPr lang="fi-FI" sz="1100" dirty="0">
                <a:solidFill>
                  <a:schemeClr val="tx2"/>
                </a:solidFill>
                <a:effectLst/>
                <a:latin typeface="Rockwell" panose="02060603020205020403" pitchFamily="18" charset="0"/>
              </a:rPr>
              <a:t>Toteutusvuosi:		</a:t>
            </a:r>
            <a:r>
              <a:rPr lang="fi-FI" sz="1100" b="1" dirty="0">
                <a:solidFill>
                  <a:schemeClr val="tx2"/>
                </a:solidFill>
                <a:effectLst/>
                <a:latin typeface="Rockwell" panose="02060603020205020403" pitchFamily="18" charset="0"/>
              </a:rPr>
              <a:t>2015</a:t>
            </a:r>
            <a:endParaRPr lang="fi-FI" sz="1100" dirty="0">
              <a:solidFill>
                <a:schemeClr val="tx2"/>
              </a:solidFill>
              <a:effectLst/>
              <a:latin typeface="Rockwell" panose="02060603020205020403" pitchFamily="18" charset="0"/>
            </a:endParaRPr>
          </a:p>
          <a:p>
            <a:pPr algn="l"/>
            <a:endParaRPr lang="fi-FI" sz="1100" dirty="0">
              <a:solidFill>
                <a:schemeClr val="tx2"/>
              </a:solidFill>
              <a:effectLst/>
              <a:latin typeface="Rockwell" panose="02060603020205020403" pitchFamily="18" charset="0"/>
            </a:endParaRPr>
          </a:p>
          <a:p>
            <a:pPr algn="l"/>
            <a:r>
              <a:rPr lang="fi-FI" sz="1100" b="1" cap="all" dirty="0">
                <a:solidFill>
                  <a:schemeClr val="tx2"/>
                </a:solidFill>
                <a:effectLst/>
                <a:latin typeface="Rockwell" panose="02060603020205020403" pitchFamily="18" charset="0"/>
              </a:rPr>
              <a:t>Talous</a:t>
            </a:r>
          </a:p>
          <a:p>
            <a:pPr algn="l"/>
            <a:r>
              <a:rPr lang="fi-FI" sz="1100" dirty="0">
                <a:solidFill>
                  <a:schemeClr val="tx2"/>
                </a:solidFill>
                <a:effectLst/>
                <a:latin typeface="Rockwell" panose="02060603020205020403" pitchFamily="18" charset="0"/>
              </a:rPr>
              <a:t>Investointi:		</a:t>
            </a:r>
            <a:r>
              <a:rPr lang="fi-FI" sz="1100" b="1" dirty="0">
                <a:solidFill>
                  <a:schemeClr val="tx2"/>
                </a:solidFill>
                <a:effectLst/>
                <a:latin typeface="Rockwell" panose="02060603020205020403" pitchFamily="18" charset="0"/>
              </a:rPr>
              <a:t>17 000 </a:t>
            </a:r>
            <a:r>
              <a:rPr lang="fi-FI" sz="1100" b="1" dirty="0">
                <a:solidFill>
                  <a:schemeClr val="tx2"/>
                </a:solidFill>
                <a:latin typeface="Rockwell" panose="02060603020205020403" pitchFamily="18" charset="0"/>
              </a:rPr>
              <a:t>€</a:t>
            </a:r>
            <a:endParaRPr lang="fi-FI" sz="1100" dirty="0">
              <a:solidFill>
                <a:schemeClr val="tx2"/>
              </a:solidFill>
              <a:effectLst/>
              <a:latin typeface="Rockwell" panose="02060603020205020403" pitchFamily="18" charset="0"/>
            </a:endParaRPr>
          </a:p>
          <a:p>
            <a:pPr algn="l"/>
            <a:r>
              <a:rPr lang="fi-FI" sz="1100" dirty="0">
                <a:solidFill>
                  <a:schemeClr val="tx2"/>
                </a:solidFill>
                <a:effectLst/>
                <a:latin typeface="Rockwell" panose="02060603020205020403" pitchFamily="18" charset="0"/>
              </a:rPr>
              <a:t>Säästö:		</a:t>
            </a:r>
            <a:r>
              <a:rPr lang="fi-FI" sz="1100" b="1" dirty="0">
                <a:solidFill>
                  <a:schemeClr val="tx2"/>
                </a:solidFill>
                <a:effectLst/>
                <a:latin typeface="Rockwell" panose="02060603020205020403" pitchFamily="18" charset="0"/>
              </a:rPr>
              <a:t>2 100 </a:t>
            </a:r>
            <a:r>
              <a:rPr lang="fi-FI" sz="1100" b="1" dirty="0">
                <a:solidFill>
                  <a:schemeClr val="tx2"/>
                </a:solidFill>
                <a:latin typeface="Rockwell" panose="02060603020205020403" pitchFamily="18" charset="0"/>
              </a:rPr>
              <a:t>€</a:t>
            </a:r>
            <a:r>
              <a:rPr lang="fi-FI" sz="1100" b="1" dirty="0">
                <a:solidFill>
                  <a:schemeClr val="tx2"/>
                </a:solidFill>
                <a:effectLst/>
                <a:latin typeface="Rockwell" panose="02060603020205020403" pitchFamily="18" charset="0"/>
              </a:rPr>
              <a:t>/v</a:t>
            </a:r>
            <a:endParaRPr lang="fi-FI" sz="1100" dirty="0">
              <a:solidFill>
                <a:schemeClr val="tx2"/>
              </a:solidFill>
              <a:effectLst/>
              <a:latin typeface="Rockwell" panose="02060603020205020403" pitchFamily="18" charset="0"/>
            </a:endParaRPr>
          </a:p>
          <a:p>
            <a:pPr algn="l"/>
            <a:r>
              <a:rPr lang="fi-FI" sz="1100" dirty="0">
                <a:solidFill>
                  <a:schemeClr val="tx2"/>
                </a:solidFill>
                <a:effectLst/>
                <a:latin typeface="Rockwell" panose="02060603020205020403" pitchFamily="18" charset="0"/>
              </a:rPr>
              <a:t>Vuosituotto: 		</a:t>
            </a:r>
            <a:r>
              <a:rPr lang="fi-FI" sz="1100" b="1" dirty="0">
                <a:solidFill>
                  <a:schemeClr val="tx2"/>
                </a:solidFill>
                <a:effectLst/>
                <a:latin typeface="Rockwell" panose="02060603020205020403" pitchFamily="18" charset="0"/>
              </a:rPr>
              <a:t>12 % </a:t>
            </a:r>
            <a:r>
              <a:rPr lang="fi-FI" sz="800" dirty="0">
                <a:solidFill>
                  <a:schemeClr val="tx2"/>
                </a:solidFill>
                <a:effectLst/>
                <a:latin typeface="Rockwell" panose="02060603020205020403" pitchFamily="18" charset="0"/>
              </a:rPr>
              <a:t>(arvioitu 25v. käytön perusteella) </a:t>
            </a:r>
          </a:p>
          <a:p>
            <a:pPr algn="l"/>
            <a:r>
              <a:rPr lang="fi-FI" sz="1100" dirty="0">
                <a:solidFill>
                  <a:schemeClr val="tx2"/>
                </a:solidFill>
                <a:effectLst/>
                <a:latin typeface="Rockwell" panose="02060603020205020403" pitchFamily="18" charset="0"/>
              </a:rPr>
              <a:t>Takaisinmaksuaika:	</a:t>
            </a:r>
            <a:r>
              <a:rPr lang="fi-FI" sz="1100" b="1" dirty="0">
                <a:solidFill>
                  <a:schemeClr val="tx2"/>
                </a:solidFill>
                <a:effectLst/>
                <a:latin typeface="Rockwell" panose="02060603020205020403" pitchFamily="18" charset="0"/>
              </a:rPr>
              <a:t>8 v.</a:t>
            </a:r>
            <a:endParaRPr lang="fi-FI" sz="1100" dirty="0">
              <a:solidFill>
                <a:schemeClr val="tx2"/>
              </a:solidFill>
              <a:effectLst/>
              <a:latin typeface="Rockwell" panose="02060603020205020403" pitchFamily="18" charset="0"/>
            </a:endParaRPr>
          </a:p>
          <a:p>
            <a:pPr algn="l"/>
            <a:endParaRPr lang="fi-FI" sz="1100" b="1" cap="all" dirty="0">
              <a:solidFill>
                <a:schemeClr val="tx2"/>
              </a:solidFill>
              <a:effectLst/>
              <a:latin typeface="Rockwell" panose="02060603020205020403" pitchFamily="18" charset="0"/>
            </a:endParaRPr>
          </a:p>
          <a:p>
            <a:pPr algn="l"/>
            <a:r>
              <a:rPr lang="fi-FI" sz="1100" b="1" cap="all" dirty="0">
                <a:solidFill>
                  <a:schemeClr val="tx2"/>
                </a:solidFill>
                <a:effectLst/>
                <a:latin typeface="Rockwell" panose="02060603020205020403" pitchFamily="18" charset="0"/>
              </a:rPr>
              <a:t>Vaikutukset</a:t>
            </a:r>
          </a:p>
          <a:p>
            <a:pPr algn="l"/>
            <a:r>
              <a:rPr lang="fi-FI" sz="1100" dirty="0">
                <a:solidFill>
                  <a:schemeClr val="tx2"/>
                </a:solidFill>
                <a:effectLst/>
                <a:latin typeface="Rockwell" panose="02060603020205020403" pitchFamily="18" charset="0"/>
              </a:rPr>
              <a:t>Päästövähennys:	</a:t>
            </a:r>
            <a:r>
              <a:rPr lang="fi-FI" sz="1100" b="1" dirty="0">
                <a:solidFill>
                  <a:schemeClr val="tx2"/>
                </a:solidFill>
                <a:effectLst/>
                <a:latin typeface="Rockwell" panose="02060603020205020403" pitchFamily="18" charset="0"/>
              </a:rPr>
              <a:t>4 525 kg CO₂-e</a:t>
            </a:r>
            <a:endParaRPr lang="fi-FI" sz="1100" dirty="0">
              <a:solidFill>
                <a:schemeClr val="tx2"/>
              </a:solidFill>
              <a:effectLst/>
              <a:latin typeface="Rockwell" panose="02060603020205020403" pitchFamily="18" charset="0"/>
            </a:endParaRPr>
          </a:p>
          <a:p>
            <a:pPr algn="l"/>
            <a:r>
              <a:rPr lang="fi-FI" sz="1100" dirty="0">
                <a:solidFill>
                  <a:schemeClr val="tx2"/>
                </a:solidFill>
                <a:effectLst/>
                <a:latin typeface="Rockwell" panose="02060603020205020403" pitchFamily="18" charset="0"/>
              </a:rPr>
              <a:t>Energiansäästö:	</a:t>
            </a:r>
            <a:r>
              <a:rPr lang="fi-FI" sz="1100" b="1" dirty="0">
                <a:solidFill>
                  <a:schemeClr val="tx2"/>
                </a:solidFill>
                <a:effectLst/>
                <a:latin typeface="Rockwell" panose="02060603020205020403" pitchFamily="18" charset="0"/>
              </a:rPr>
              <a:t>23 000 kWh</a:t>
            </a:r>
            <a:endParaRPr lang="fi-FI" sz="1100" dirty="0">
              <a:solidFill>
                <a:schemeClr val="tx2"/>
              </a:solidFill>
              <a:effectLst/>
              <a:latin typeface="Rockwell" panose="02060603020205020403" pitchFamily="18" charset="0"/>
            </a:endParaRPr>
          </a:p>
          <a:p>
            <a:pPr algn="l"/>
            <a:endParaRPr lang="fi-FI" sz="1100" b="1" cap="all" dirty="0">
              <a:solidFill>
                <a:schemeClr val="tx2"/>
              </a:solidFill>
              <a:effectLst/>
              <a:latin typeface="Rockwell" panose="02060603020205020403" pitchFamily="18" charset="0"/>
            </a:endParaRPr>
          </a:p>
          <a:p>
            <a:pPr algn="l"/>
            <a:r>
              <a:rPr lang="fi-FI" sz="1100" b="1" cap="all" dirty="0">
                <a:solidFill>
                  <a:schemeClr val="tx2"/>
                </a:solidFill>
                <a:effectLst/>
                <a:latin typeface="Rockwell" panose="02060603020205020403" pitchFamily="18" charset="0"/>
              </a:rPr>
              <a:t>Sijainti</a:t>
            </a:r>
          </a:p>
          <a:p>
            <a:pPr algn="l"/>
            <a:r>
              <a:rPr lang="fi-FI" sz="1100" dirty="0">
                <a:solidFill>
                  <a:schemeClr val="tx2"/>
                </a:solidFill>
                <a:effectLst/>
                <a:latin typeface="Rockwell" panose="02060603020205020403" pitchFamily="18" charset="0"/>
              </a:rPr>
              <a:t>Alue:		</a:t>
            </a:r>
            <a:r>
              <a:rPr lang="fi-FI" sz="1100" b="1" dirty="0">
                <a:solidFill>
                  <a:schemeClr val="tx2"/>
                </a:solidFill>
                <a:effectLst/>
                <a:latin typeface="Rockwell" panose="02060603020205020403" pitchFamily="18" charset="0"/>
              </a:rPr>
              <a:t>Ii</a:t>
            </a:r>
            <a:endParaRPr lang="fi-FI" sz="1100" dirty="0">
              <a:solidFill>
                <a:schemeClr val="tx2"/>
              </a:solidFill>
              <a:effectLst/>
              <a:latin typeface="Rockwell" panose="02060603020205020403" pitchFamily="18" charset="0"/>
            </a:endParaRPr>
          </a:p>
        </p:txBody>
      </p:sp>
      <p:grpSp>
        <p:nvGrpSpPr>
          <p:cNvPr id="6" name="Group 5">
            <a:extLst>
              <a:ext uri="{FF2B5EF4-FFF2-40B4-BE49-F238E27FC236}">
                <a16:creationId xmlns:a16="http://schemas.microsoft.com/office/drawing/2014/main" id="{89D2B01A-25DB-4AAB-9967-7EC52F54F6B7}"/>
              </a:ext>
            </a:extLst>
          </p:cNvPr>
          <p:cNvGrpSpPr/>
          <p:nvPr/>
        </p:nvGrpSpPr>
        <p:grpSpPr>
          <a:xfrm>
            <a:off x="9190756" y="2797767"/>
            <a:ext cx="2785492" cy="2359425"/>
            <a:chOff x="9118748" y="2808736"/>
            <a:chExt cx="2857500" cy="2398627"/>
          </a:xfrm>
        </p:grpSpPr>
        <p:pic>
          <p:nvPicPr>
            <p:cNvPr id="14340" name="Picture 4">
              <a:extLst>
                <a:ext uri="{FF2B5EF4-FFF2-40B4-BE49-F238E27FC236}">
                  <a16:creationId xmlns:a16="http://schemas.microsoft.com/office/drawing/2014/main" id="{D4B12CAF-AA23-4C4F-8AF8-4C272DEFC5E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118748" y="2808736"/>
              <a:ext cx="2857500" cy="1914525"/>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07D467BD-78EB-46B5-8BFC-B5CC25A7126F}"/>
                </a:ext>
              </a:extLst>
            </p:cNvPr>
            <p:cNvSpPr txBox="1"/>
            <p:nvPr/>
          </p:nvSpPr>
          <p:spPr>
            <a:xfrm>
              <a:off x="9118748" y="4745698"/>
              <a:ext cx="2857500" cy="461665"/>
            </a:xfrm>
            <a:prstGeom prst="rect">
              <a:avLst/>
            </a:prstGeom>
            <a:noFill/>
          </p:spPr>
          <p:txBody>
            <a:bodyPr wrap="square">
              <a:spAutoFit/>
            </a:bodyPr>
            <a:lstStyle/>
            <a:p>
              <a:r>
                <a:rPr lang="fi-FI" sz="800" b="1" dirty="0">
                  <a:solidFill>
                    <a:schemeClr val="tx2"/>
                  </a:solidFill>
                  <a:latin typeface="Rockwell" panose="02060603020205020403" pitchFamily="18" charset="0"/>
                </a:rPr>
                <a:t>Valaisimien sijoittelu kohteessa. Kuvan lähde: </a:t>
              </a:r>
              <a:r>
                <a:rPr lang="fi-FI" sz="800" dirty="0">
                  <a:latin typeface="Rockwell" panose="02060603020205020403" pitchFamily="18" charset="0"/>
                  <a:hlinkClick r:id="rId8"/>
                </a:rPr>
                <a:t>https://kestavyysloikka.ymparisto.fi/micropoliksen-alykas-katuvalaistus-ii/</a:t>
              </a:r>
              <a:r>
                <a:rPr lang="fi-FI" sz="800" dirty="0">
                  <a:latin typeface="Rockwell" panose="02060603020205020403" pitchFamily="18" charset="0"/>
                </a:rPr>
                <a:t> </a:t>
              </a:r>
            </a:p>
          </p:txBody>
        </p:sp>
      </p:grpSp>
      <p:pic>
        <p:nvPicPr>
          <p:cNvPr id="20" name="Online Media 3" title="Lumine - Smart street lighting in Sipoo, Finland">
            <a:hlinkClick r:id="" action="ppaction://media"/>
            <a:extLst>
              <a:ext uri="{FF2B5EF4-FFF2-40B4-BE49-F238E27FC236}">
                <a16:creationId xmlns:a16="http://schemas.microsoft.com/office/drawing/2014/main" id="{8CD30BFA-41E3-47C7-9844-6921AB3D624F}"/>
              </a:ext>
            </a:extLst>
          </p:cNvPr>
          <p:cNvPicPr>
            <a:picLocks noRot="1" noChangeAspect="1"/>
          </p:cNvPicPr>
          <p:nvPr>
            <a:videoFile r:link="rId2"/>
          </p:nvPr>
        </p:nvPicPr>
        <p:blipFill>
          <a:blip r:embed="rId10"/>
          <a:stretch>
            <a:fillRect/>
          </a:stretch>
        </p:blipFill>
        <p:spPr>
          <a:xfrm>
            <a:off x="261764" y="1607219"/>
            <a:ext cx="2552286" cy="1442041"/>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21" name="Online Media 4" title="Lumine Intelligent Streetlights">
            <a:hlinkClick r:id="" action="ppaction://media"/>
            <a:extLst>
              <a:ext uri="{FF2B5EF4-FFF2-40B4-BE49-F238E27FC236}">
                <a16:creationId xmlns:a16="http://schemas.microsoft.com/office/drawing/2014/main" id="{B3FF5175-F366-441F-8C57-CC134E5E45D0}"/>
              </a:ext>
            </a:extLst>
          </p:cNvPr>
          <p:cNvPicPr>
            <a:picLocks noRot="1" noChangeAspect="1"/>
          </p:cNvPicPr>
          <p:nvPr>
            <a:videoFile r:link="rId3"/>
          </p:nvPr>
        </p:nvPicPr>
        <p:blipFill>
          <a:blip r:embed="rId11"/>
          <a:stretch>
            <a:fillRect/>
          </a:stretch>
        </p:blipFill>
        <p:spPr>
          <a:xfrm>
            <a:off x="2133972" y="3373831"/>
            <a:ext cx="2552286" cy="1442042"/>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22" name="Online Media 1" title="Lumine - street lighting today">
            <a:hlinkClick r:id="" action="ppaction://media"/>
            <a:extLst>
              <a:ext uri="{FF2B5EF4-FFF2-40B4-BE49-F238E27FC236}">
                <a16:creationId xmlns:a16="http://schemas.microsoft.com/office/drawing/2014/main" id="{9FD7DDA2-B797-45AC-AB7F-AB40325B510A}"/>
              </a:ext>
            </a:extLst>
          </p:cNvPr>
          <p:cNvPicPr>
            <a:picLocks noRot="1" noChangeAspect="1"/>
          </p:cNvPicPr>
          <p:nvPr>
            <a:videoFile r:link="rId4"/>
          </p:nvPr>
        </p:nvPicPr>
        <p:blipFill>
          <a:blip r:embed="rId12"/>
          <a:stretch>
            <a:fillRect/>
          </a:stretch>
        </p:blipFill>
        <p:spPr>
          <a:xfrm>
            <a:off x="261766" y="5045647"/>
            <a:ext cx="2552284" cy="1442041"/>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18" name="TextBox 17">
            <a:extLst>
              <a:ext uri="{FF2B5EF4-FFF2-40B4-BE49-F238E27FC236}">
                <a16:creationId xmlns:a16="http://schemas.microsoft.com/office/drawing/2014/main" id="{0B3DCBFA-9F79-4E64-A032-E2602FDE05BF}"/>
              </a:ext>
            </a:extLst>
          </p:cNvPr>
          <p:cNvSpPr txBox="1"/>
          <p:nvPr/>
        </p:nvSpPr>
        <p:spPr>
          <a:xfrm>
            <a:off x="405780" y="188640"/>
            <a:ext cx="777686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Älykäs katuvalaistus - Lumine </a:t>
            </a:r>
            <a:r>
              <a:rPr lang="fi-FI" sz="2000" b="1" dirty="0" err="1">
                <a:solidFill>
                  <a:schemeClr val="tx2"/>
                </a:solidFill>
                <a:latin typeface="Rockwell" panose="02060603020205020403" pitchFamily="18" charset="0"/>
                <a:ea typeface="Lato" panose="020F0502020204030203" pitchFamily="34" charset="0"/>
                <a:cs typeface="Lato" panose="020F0502020204030203" pitchFamily="34" charset="0"/>
              </a:rPr>
              <a:t>Lighting</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 Solutions Oy</a:t>
            </a:r>
          </a:p>
        </p:txBody>
      </p:sp>
      <p:sp>
        <p:nvSpPr>
          <p:cNvPr id="17" name="TextBox 16">
            <a:extLst>
              <a:ext uri="{FF2B5EF4-FFF2-40B4-BE49-F238E27FC236}">
                <a16:creationId xmlns:a16="http://schemas.microsoft.com/office/drawing/2014/main" id="{05CC1347-909E-0D2E-246C-851B28805CB2}"/>
              </a:ext>
            </a:extLst>
          </p:cNvPr>
          <p:cNvSpPr txBox="1"/>
          <p:nvPr/>
        </p:nvSpPr>
        <p:spPr>
          <a:xfrm>
            <a:off x="10702924" y="0"/>
            <a:ext cx="1504968"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Älykkäät valaisimet</a:t>
            </a:r>
          </a:p>
        </p:txBody>
      </p:sp>
      <p:grpSp>
        <p:nvGrpSpPr>
          <p:cNvPr id="19" name="Group 18">
            <a:extLst>
              <a:ext uri="{FF2B5EF4-FFF2-40B4-BE49-F238E27FC236}">
                <a16:creationId xmlns:a16="http://schemas.microsoft.com/office/drawing/2014/main" id="{546DB386-9E29-E0D2-D870-3FC169B13607}"/>
              </a:ext>
            </a:extLst>
          </p:cNvPr>
          <p:cNvGrpSpPr/>
          <p:nvPr/>
        </p:nvGrpSpPr>
        <p:grpSpPr>
          <a:xfrm>
            <a:off x="11631564" y="6321854"/>
            <a:ext cx="320522" cy="414442"/>
            <a:chOff x="8457418" y="107577"/>
            <a:chExt cx="320522" cy="414442"/>
          </a:xfrm>
        </p:grpSpPr>
        <p:sp>
          <p:nvSpPr>
            <p:cNvPr id="23" name="Rectangle: Rounded Corners 22">
              <a:extLst>
                <a:ext uri="{FF2B5EF4-FFF2-40B4-BE49-F238E27FC236}">
                  <a16:creationId xmlns:a16="http://schemas.microsoft.com/office/drawing/2014/main" id="{85ADB2B9-1D5E-792C-9444-3AAE24AACA1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4" name="Graphic 23" descr="Back with solid fill">
              <a:hlinkClick r:id="rId13" action="ppaction://hlinksldjump"/>
              <a:extLst>
                <a:ext uri="{FF2B5EF4-FFF2-40B4-BE49-F238E27FC236}">
                  <a16:creationId xmlns:a16="http://schemas.microsoft.com/office/drawing/2014/main" id="{1CF3E380-7622-2228-0527-BED193ADBE38}"/>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463521" y="152400"/>
              <a:ext cx="314419" cy="313241"/>
            </a:xfrm>
            <a:prstGeom prst="rect">
              <a:avLst/>
            </a:prstGeom>
          </p:spPr>
        </p:pic>
      </p:grpSp>
      <p:grpSp>
        <p:nvGrpSpPr>
          <p:cNvPr id="25" name="Group 24">
            <a:extLst>
              <a:ext uri="{FF2B5EF4-FFF2-40B4-BE49-F238E27FC236}">
                <a16:creationId xmlns:a16="http://schemas.microsoft.com/office/drawing/2014/main" id="{CAE4927A-1B8A-D7D9-7CB6-607BAAE1028B}"/>
              </a:ext>
            </a:extLst>
          </p:cNvPr>
          <p:cNvGrpSpPr/>
          <p:nvPr/>
        </p:nvGrpSpPr>
        <p:grpSpPr>
          <a:xfrm>
            <a:off x="9541915" y="6398221"/>
            <a:ext cx="2022688" cy="384156"/>
            <a:chOff x="11368654" y="1362422"/>
            <a:chExt cx="2022688" cy="384156"/>
          </a:xfrm>
        </p:grpSpPr>
        <p:sp>
          <p:nvSpPr>
            <p:cNvPr id="26" name="Rectangle: Rounded Corners 25">
              <a:extLst>
                <a:ext uri="{FF2B5EF4-FFF2-40B4-BE49-F238E27FC236}">
                  <a16:creationId xmlns:a16="http://schemas.microsoft.com/office/drawing/2014/main" id="{7D30648F-C648-E152-6241-18CF8EDC8BEF}"/>
                </a:ext>
              </a:extLst>
            </p:cNvPr>
            <p:cNvSpPr/>
            <p:nvPr/>
          </p:nvSpPr>
          <p:spPr>
            <a:xfrm>
              <a:off x="11368654" y="1379421"/>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27" name="Graphic 26" descr="Back with solid fill">
              <a:extLst>
                <a:ext uri="{FF2B5EF4-FFF2-40B4-BE49-F238E27FC236}">
                  <a16:creationId xmlns:a16="http://schemas.microsoft.com/office/drawing/2014/main" id="{B5847A06-3AB4-D70D-98DC-6EF4CA5BE44E}"/>
                </a:ext>
              </a:extLst>
            </p:cNvPr>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rot="310618">
              <a:off x="12766198" y="1362422"/>
              <a:ext cx="625144"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258255902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0"/>
                                        </p:tgtEl>
                                      </p:cBhvr>
                                    </p:cmd>
                                  </p:childTnLst>
                                </p:cTn>
                              </p:par>
                            </p:childTnLst>
                          </p:cTn>
                        </p:par>
                      </p:childTnLst>
                    </p:cTn>
                  </p:par>
                  <p:par>
                    <p:cTn id="7" fill="hold">
                      <p:stCondLst>
                        <p:cond delay="indefinite"/>
                      </p:stCondLst>
                      <p:childTnLst>
                        <p:par>
                          <p:cTn id="8" fill="hold">
                            <p:stCondLst>
                              <p:cond delay="0"/>
                            </p:stCondLst>
                            <p:childTnLst>
                              <p:par>
                                <p:cTn id="9" presetID="1" presetClass="mediacall" presetSubtype="0" fill="hold" nodeType="clickEffect">
                                  <p:stCondLst>
                                    <p:cond delay="0"/>
                                  </p:stCondLst>
                                  <p:childTnLst>
                                    <p:cmd type="call" cmd="playFrom(0.0)">
                                      <p:cBhvr>
                                        <p:cTn id="10" dur="1" fill="hold"/>
                                        <p:tgtEl>
                                          <p:spTgt spid="21"/>
                                        </p:tgtEl>
                                      </p:cBhvr>
                                    </p:cmd>
                                  </p:childTnLst>
                                </p:cTn>
                              </p:par>
                            </p:childTnLst>
                          </p:cTn>
                        </p:par>
                      </p:childTnLst>
                    </p:cTn>
                  </p:par>
                  <p:par>
                    <p:cTn id="11" fill="hold">
                      <p:stCondLst>
                        <p:cond delay="indefinite"/>
                      </p:stCondLst>
                      <p:childTnLst>
                        <p:par>
                          <p:cTn id="12" fill="hold">
                            <p:stCondLst>
                              <p:cond delay="0"/>
                            </p:stCondLst>
                            <p:childTnLst>
                              <p:par>
                                <p:cTn id="13" presetID="1" presetClass="mediacall" presetSubtype="0" fill="hold" nodeType="clickEffect">
                                  <p:stCondLst>
                                    <p:cond delay="0"/>
                                  </p:stCondLst>
                                  <p:childTnLst>
                                    <p:cmd type="call" cmd="playFrom(0.0)">
                                      <p:cBhvr>
                                        <p:cTn id="14" dur="1" fill="hold"/>
                                        <p:tgtEl>
                                          <p:spTgt spid="2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 restart="whenNotActive" fill="hold" evtFilter="cancelBubble" nodeType="interactiveSeq">
                <p:stCondLst>
                  <p:cond evt="onClick" delay="0">
                    <p:tgtEl>
                      <p:spTgt spid="20"/>
                    </p:tgtEl>
                  </p:cond>
                </p:stCondLst>
                <p:endSync evt="end" delay="0">
                  <p:rtn val="all"/>
                </p:endSync>
                <p:childTnLst>
                  <p:par>
                    <p:cTn id="16" fill="hold">
                      <p:stCondLst>
                        <p:cond delay="0"/>
                      </p:stCondLst>
                      <p:childTnLst>
                        <p:par>
                          <p:cTn id="17" fill="hold">
                            <p:stCondLst>
                              <p:cond delay="0"/>
                            </p:stCondLst>
                            <p:childTnLst>
                              <p:par>
                                <p:cTn id="18" presetID="2" presetClass="mediacall" presetSubtype="0" fill="hold" nodeType="clickEffect">
                                  <p:stCondLst>
                                    <p:cond delay="0"/>
                                  </p:stCondLst>
                                  <p:childTnLst>
                                    <p:cmd type="call" cmd="togglePause">
                                      <p:cBhvr>
                                        <p:cTn id="19" dur="1" fill="hold"/>
                                        <p:tgtEl>
                                          <p:spTgt spid="20"/>
                                        </p:tgtEl>
                                      </p:cBhvr>
                                    </p:cmd>
                                  </p:childTnLst>
                                </p:cTn>
                              </p:par>
                            </p:childTnLst>
                          </p:cTn>
                        </p:par>
                      </p:childTnLst>
                    </p:cTn>
                  </p:par>
                </p:childTnLst>
              </p:cTn>
              <p:nextCondLst>
                <p:cond evt="onClick" delay="0">
                  <p:tgtEl>
                    <p:spTgt spid="20"/>
                  </p:tgtEl>
                </p:cond>
              </p:nextCondLst>
            </p:seq>
            <p:video>
              <p:cMediaNode vol="80000">
                <p:cTn id="20" fill="hold" display="0">
                  <p:stCondLst>
                    <p:cond delay="indefinite"/>
                  </p:stCondLst>
                </p:cTn>
                <p:tgtEl>
                  <p:spTgt spid="20"/>
                </p:tgtEl>
              </p:cMediaNode>
            </p:video>
            <p:seq concurrent="1" nextAc="seek">
              <p:cTn id="21" restart="whenNotActive" fill="hold" evtFilter="cancelBubble" nodeType="interactiveSeq">
                <p:stCondLst>
                  <p:cond evt="onClick" delay="0">
                    <p:tgtEl>
                      <p:spTgt spid="21"/>
                    </p:tgtEl>
                  </p:cond>
                </p:stCondLst>
                <p:endSync evt="end" delay="0">
                  <p:rtn val="all"/>
                </p:endSync>
                <p:childTnLst>
                  <p:par>
                    <p:cTn id="22" fill="hold">
                      <p:stCondLst>
                        <p:cond delay="0"/>
                      </p:stCondLst>
                      <p:childTnLst>
                        <p:par>
                          <p:cTn id="23" fill="hold">
                            <p:stCondLst>
                              <p:cond delay="0"/>
                            </p:stCondLst>
                            <p:childTnLst>
                              <p:par>
                                <p:cTn id="24" presetID="2" presetClass="mediacall" presetSubtype="0" fill="hold" nodeType="clickEffect">
                                  <p:stCondLst>
                                    <p:cond delay="0"/>
                                  </p:stCondLst>
                                  <p:childTnLst>
                                    <p:cmd type="call" cmd="togglePause">
                                      <p:cBhvr>
                                        <p:cTn id="25" dur="1" fill="hold"/>
                                        <p:tgtEl>
                                          <p:spTgt spid="21"/>
                                        </p:tgtEl>
                                      </p:cBhvr>
                                    </p:cmd>
                                  </p:childTnLst>
                                </p:cTn>
                              </p:par>
                            </p:childTnLst>
                          </p:cTn>
                        </p:par>
                      </p:childTnLst>
                    </p:cTn>
                  </p:par>
                </p:childTnLst>
              </p:cTn>
              <p:nextCondLst>
                <p:cond evt="onClick" delay="0">
                  <p:tgtEl>
                    <p:spTgt spid="21"/>
                  </p:tgtEl>
                </p:cond>
              </p:nextCondLst>
            </p:seq>
            <p:video>
              <p:cMediaNode vol="80000">
                <p:cTn id="26" fill="hold" display="0">
                  <p:stCondLst>
                    <p:cond delay="indefinite"/>
                  </p:stCondLst>
                </p:cTn>
                <p:tgtEl>
                  <p:spTgt spid="21"/>
                </p:tgtEl>
              </p:cMediaNode>
            </p:video>
            <p:seq concurrent="1" nextAc="seek">
              <p:cTn id="27" restart="whenNotActive" fill="hold" evtFilter="cancelBubble" nodeType="interactiveSeq">
                <p:stCondLst>
                  <p:cond evt="onClick" delay="0">
                    <p:tgtEl>
                      <p:spTgt spid="22"/>
                    </p:tgtEl>
                  </p:cond>
                </p:stCondLst>
                <p:endSync evt="end" delay="0">
                  <p:rtn val="all"/>
                </p:endSync>
                <p:childTnLst>
                  <p:par>
                    <p:cTn id="28" fill="hold">
                      <p:stCondLst>
                        <p:cond delay="0"/>
                      </p:stCondLst>
                      <p:childTnLst>
                        <p:par>
                          <p:cTn id="29" fill="hold">
                            <p:stCondLst>
                              <p:cond delay="0"/>
                            </p:stCondLst>
                            <p:childTnLst>
                              <p:par>
                                <p:cTn id="30" presetID="2" presetClass="mediacall" presetSubtype="0" fill="hold" nodeType="clickEffect">
                                  <p:stCondLst>
                                    <p:cond delay="0"/>
                                  </p:stCondLst>
                                  <p:childTnLst>
                                    <p:cmd type="call" cmd="togglePause">
                                      <p:cBhvr>
                                        <p:cTn id="31" dur="1" fill="hold"/>
                                        <p:tgtEl>
                                          <p:spTgt spid="22"/>
                                        </p:tgtEl>
                                      </p:cBhvr>
                                    </p:cmd>
                                  </p:childTnLst>
                                </p:cTn>
                              </p:par>
                            </p:childTnLst>
                          </p:cTn>
                        </p:par>
                      </p:childTnLst>
                    </p:cTn>
                  </p:par>
                </p:childTnLst>
              </p:cTn>
              <p:nextCondLst>
                <p:cond evt="onClick" delay="0">
                  <p:tgtEl>
                    <p:spTgt spid="22"/>
                  </p:tgtEl>
                </p:cond>
              </p:nextCondLst>
            </p:seq>
            <p:video>
              <p:cMediaNode vol="80000">
                <p:cTn id="32" fill="hold" display="0">
                  <p:stCondLst>
                    <p:cond delay="indefinite"/>
                  </p:stCondLst>
                </p:cTn>
                <p:tgtEl>
                  <p:spTgt spid="22"/>
                </p:tgtEl>
              </p:cMediaNode>
            </p:video>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046771" y="3244334"/>
            <a:ext cx="6093542" cy="52322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Sensorijäteastiat</a:t>
            </a:r>
          </a:p>
        </p:txBody>
      </p:sp>
      <p:grpSp>
        <p:nvGrpSpPr>
          <p:cNvPr id="10" name="Group 9">
            <a:extLst>
              <a:ext uri="{FF2B5EF4-FFF2-40B4-BE49-F238E27FC236}">
                <a16:creationId xmlns:a16="http://schemas.microsoft.com/office/drawing/2014/main" id="{3AD32EC1-3EAC-80E7-BCF1-72F10A8C1891}"/>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ED2D45E5-E9AC-BCEE-EADA-BE0A505A97E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F61460BD-B5D3-307E-1E33-2B603CB7F60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690685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AEE904CD-121F-4807-BC2E-32CD3037584C}"/>
              </a:ext>
            </a:extLst>
          </p:cNvPr>
          <p:cNvSpPr txBox="1"/>
          <p:nvPr/>
        </p:nvSpPr>
        <p:spPr>
          <a:xfrm>
            <a:off x="405780" y="188640"/>
            <a:ext cx="2592288"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Sensorijäteastiat</a:t>
            </a:r>
          </a:p>
        </p:txBody>
      </p:sp>
      <p:sp>
        <p:nvSpPr>
          <p:cNvPr id="8" name="TextBox 7">
            <a:extLst>
              <a:ext uri="{FF2B5EF4-FFF2-40B4-BE49-F238E27FC236}">
                <a16:creationId xmlns:a16="http://schemas.microsoft.com/office/drawing/2014/main" id="{AB98C58E-9C07-4247-B3FE-257F4DCCFD93}"/>
              </a:ext>
            </a:extLst>
          </p:cNvPr>
          <p:cNvSpPr txBox="1"/>
          <p:nvPr/>
        </p:nvSpPr>
        <p:spPr>
          <a:xfrm>
            <a:off x="5193151" y="123110"/>
            <a:ext cx="5373644" cy="6663491"/>
          </a:xfrm>
          <a:prstGeom prst="rect">
            <a:avLst/>
          </a:prstGeom>
          <a:solidFill>
            <a:schemeClr val="bg1"/>
          </a:solidFill>
          <a:ln>
            <a:solidFill>
              <a:schemeClr val="tx2"/>
            </a:solidFill>
          </a:ln>
        </p:spPr>
        <p:txBody>
          <a:bodyPr wrap="square">
            <a:spAutoFit/>
          </a:bodyPr>
          <a:lstStyle/>
          <a:p>
            <a:pPr>
              <a:lnSpc>
                <a:spcPct val="150000"/>
              </a:lnSpc>
            </a:pPr>
            <a:r>
              <a:rPr lang="fi-FI" sz="11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Esimerkki vaihtoehto/konsepti </a:t>
            </a:r>
            <a:r>
              <a:rPr lang="fi-FI" sz="1100" b="1" u="sng" dirty="0">
                <a:solidFill>
                  <a:srgbClr val="FF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[EI SUORAA INTEGROINTIA HEINOLAAN]</a:t>
            </a:r>
            <a:r>
              <a:rPr lang="fi-FI" sz="1100"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b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Wastebook</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on globaalilla tasollakin uniikki kiertotaloutta edistävä palvelukonsepti, joka perustuu käyttäjäystävälliseen mobiilialustaan (kytkee jätteen tuottajat ja –käsittelijät samalle foorumille, jolla voidaan kilpailuttaa jätehuolto sekä käyttäjä voi määrittää itselleen oman kierrätysasteensa ja oppii analytiikalla mm. lajittelun konkreettisia hyötyjä käyttäjälle säästettyinä euroina).</a:t>
            </a:r>
          </a:p>
          <a:p>
            <a:pPr>
              <a:lnSpc>
                <a:spcPct val="150000"/>
              </a:lnSpc>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Palveluntarjonta käsittää kotitaloudet, taloyhtiöt ja </a:t>
            </a: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yritykset</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(ohjauksen mahdollisuus). Kierrätettävien jätejakeiden osilta palvelu kattaa biojätteen, paperin, kartongin, pienmetallin, muovin, lasin, tekstiilit ja jalkineet, Ser:n ja paristot sekä polttokelpoisen sekajätteen.</a:t>
            </a:r>
          </a:p>
          <a:p>
            <a:pPr>
              <a:lnSpc>
                <a:spcPct val="150000"/>
              </a:lnSpc>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Wastebook on Oulun alueella toimiva, mutta voisikohan yhteistyö olla mahdollisesti neuvoteltavissa myös muualle päin Suomea [perustuen yrityksen vanhoihin suunnitelmiin vuodelta 2019 konseptinsa laajentamiseksi läpi Suomen] tai voisiko tästä ottaa, joku paikallinen toimija tai toimintaansa aloitteleva taho ”</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kopin</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ja ryhtyä tarjoamaan palvelua Heinolassa.</a:t>
            </a: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Mahdollista kannattavuutta palveluntarjoajalle voitaisi edistää lupa- ja valvontatoimen sopimuskuntien tai muiden lähistön kuntien/kaupunkien houkuttelulla mukaan.</a:t>
            </a:r>
          </a:p>
          <a:p>
            <a:pPr>
              <a:lnSpc>
                <a:spcPct val="150000"/>
              </a:lnSpc>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Konseptin olemassa olo voisi olla hyvä muistaa myös tulevaisuudessa, vaikka tätä ei nyt lähdettäisikään viemään sen kummemmin eteenpäin.</a:t>
            </a: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Mahdollisuus</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muutokselle.</a:t>
            </a:r>
          </a:p>
        </p:txBody>
      </p:sp>
      <p:sp>
        <p:nvSpPr>
          <p:cNvPr id="7" name="TextBox 6">
            <a:extLst>
              <a:ext uri="{FF2B5EF4-FFF2-40B4-BE49-F238E27FC236}">
                <a16:creationId xmlns:a16="http://schemas.microsoft.com/office/drawing/2014/main" id="{6CA81DF1-20EA-4AAD-83E9-5C32B3EFF2D8}"/>
              </a:ext>
            </a:extLst>
          </p:cNvPr>
          <p:cNvSpPr txBox="1"/>
          <p:nvPr/>
        </p:nvSpPr>
        <p:spPr>
          <a:xfrm>
            <a:off x="10918948" y="0"/>
            <a:ext cx="1288944" cy="246221"/>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000" dirty="0"/>
              <a:t>Sensorijäteastiat</a:t>
            </a:r>
          </a:p>
        </p:txBody>
      </p:sp>
      <p:sp>
        <p:nvSpPr>
          <p:cNvPr id="12" name="TextBox 11">
            <a:extLst>
              <a:ext uri="{FF2B5EF4-FFF2-40B4-BE49-F238E27FC236}">
                <a16:creationId xmlns:a16="http://schemas.microsoft.com/office/drawing/2014/main" id="{33CAFEFC-F537-471F-9C99-2EA10CD93E75}"/>
              </a:ext>
            </a:extLst>
          </p:cNvPr>
          <p:cNvSpPr txBox="1"/>
          <p:nvPr/>
        </p:nvSpPr>
        <p:spPr>
          <a:xfrm>
            <a:off x="405780" y="1050372"/>
            <a:ext cx="4608512" cy="4767972"/>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a:t>
            </a:r>
            <a:r>
              <a:rPr kumimoji="0" lang="fi-FI" sz="1200" b="0" i="1"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Sensorijäteastiat</a:t>
            </a: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 kestävälle jätehuollon tarjonnalle, joilla mahdollistuvat myös älykkäät analyysit sekä datan tallennus pilvipalveluihin.</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I</a:t>
            </a: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ntegraatio Power BI [sisäinen viestintä] tai kaupungin verkkosivuille, jollain tavoin hyötykäyttöön [ulkoinen viestintä].</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Astioiden etäluettavin sensorein voitaisi mitata kierrätettävien jätejakeiden määriä ja tuottaa siitä konkreettista dataa, jolla puolestaan tyhjennysvälien ja kuljetusreittien optimaalisuutta voitaisi tehostaa.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Taloushyöty =</a:t>
            </a: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 Vähennys kasvaviin kuljetuskuluihin (epävakaat polttoainemarkkinat)</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KHK</a:t>
            </a:r>
            <a:r>
              <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-päästöt = Jätehuollon sektori</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endParaRPr>
          </a:p>
        </p:txBody>
      </p:sp>
      <p:grpSp>
        <p:nvGrpSpPr>
          <p:cNvPr id="6" name="Group 5">
            <a:extLst>
              <a:ext uri="{FF2B5EF4-FFF2-40B4-BE49-F238E27FC236}">
                <a16:creationId xmlns:a16="http://schemas.microsoft.com/office/drawing/2014/main" id="{B1B48E85-9187-1263-8A3E-46C2711936D6}"/>
              </a:ext>
            </a:extLst>
          </p:cNvPr>
          <p:cNvGrpSpPr/>
          <p:nvPr/>
        </p:nvGrpSpPr>
        <p:grpSpPr>
          <a:xfrm>
            <a:off x="11614922" y="5418007"/>
            <a:ext cx="320522" cy="414442"/>
            <a:chOff x="8457418" y="107577"/>
            <a:chExt cx="320522" cy="414442"/>
          </a:xfrm>
        </p:grpSpPr>
        <p:sp>
          <p:nvSpPr>
            <p:cNvPr id="9" name="Rectangle: Rounded Corners 8">
              <a:extLst>
                <a:ext uri="{FF2B5EF4-FFF2-40B4-BE49-F238E27FC236}">
                  <a16:creationId xmlns:a16="http://schemas.microsoft.com/office/drawing/2014/main" id="{4BD5F852-0598-A98B-E8F0-1317459E201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Back with solid fill">
              <a:hlinkClick r:id="rId2" action="ppaction://hlinksldjump"/>
              <a:extLst>
                <a:ext uri="{FF2B5EF4-FFF2-40B4-BE49-F238E27FC236}">
                  <a16:creationId xmlns:a16="http://schemas.microsoft.com/office/drawing/2014/main" id="{6958DB2F-47C5-8CB7-8C61-A8543B78BEFA}"/>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11" name="Group 10">
            <a:extLst>
              <a:ext uri="{FF2B5EF4-FFF2-40B4-BE49-F238E27FC236}">
                <a16:creationId xmlns:a16="http://schemas.microsoft.com/office/drawing/2014/main" id="{0ACDFA72-AA57-FA0B-8EE4-DE2EF6B14AC1}"/>
              </a:ext>
            </a:extLst>
          </p:cNvPr>
          <p:cNvGrpSpPr/>
          <p:nvPr/>
        </p:nvGrpSpPr>
        <p:grpSpPr>
          <a:xfrm>
            <a:off x="10702924" y="5832449"/>
            <a:ext cx="1440161" cy="872889"/>
            <a:chOff x="10585447" y="763028"/>
            <a:chExt cx="1440161" cy="872889"/>
          </a:xfrm>
        </p:grpSpPr>
        <p:sp>
          <p:nvSpPr>
            <p:cNvPr id="13" name="Rectangle: Rounded Corners 12">
              <a:extLst>
                <a:ext uri="{FF2B5EF4-FFF2-40B4-BE49-F238E27FC236}">
                  <a16:creationId xmlns:a16="http://schemas.microsoft.com/office/drawing/2014/main" id="{A74AA8DA-9BBC-E1E0-A175-1C4279ECB481}"/>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14" name="Graphic 13" descr="Back with solid fill">
              <a:extLst>
                <a:ext uri="{FF2B5EF4-FFF2-40B4-BE49-F238E27FC236}">
                  <a16:creationId xmlns:a16="http://schemas.microsoft.com/office/drawing/2014/main" id="{3008C13D-C9BA-B72B-AB60-34E797F6C608}"/>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5628223" flipH="1">
              <a:off x="11402951" y="883483"/>
              <a:ext cx="551414"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21052980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2338343" y="442680"/>
            <a:ext cx="7512137"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Vihreä siirtymä (tulevaisuuden teknologiat, -investoinnit &amp; -innovaatiot)</a:t>
            </a:r>
          </a:p>
        </p:txBody>
      </p:sp>
      <p:grpSp>
        <p:nvGrpSpPr>
          <p:cNvPr id="4" name="Group 3">
            <a:extLst>
              <a:ext uri="{FF2B5EF4-FFF2-40B4-BE49-F238E27FC236}">
                <a16:creationId xmlns:a16="http://schemas.microsoft.com/office/drawing/2014/main" id="{4A78B7C5-3915-F937-A81A-AC7A00CCE46B}"/>
              </a:ext>
            </a:extLst>
          </p:cNvPr>
          <p:cNvGrpSpPr/>
          <p:nvPr/>
        </p:nvGrpSpPr>
        <p:grpSpPr>
          <a:xfrm>
            <a:off x="11686930" y="241237"/>
            <a:ext cx="320522" cy="414442"/>
            <a:chOff x="8457418" y="107577"/>
            <a:chExt cx="320522" cy="414442"/>
          </a:xfrm>
        </p:grpSpPr>
        <p:sp>
          <p:nvSpPr>
            <p:cNvPr id="5" name="Rectangle: Rounded Corners 4">
              <a:extLst>
                <a:ext uri="{FF2B5EF4-FFF2-40B4-BE49-F238E27FC236}">
                  <a16:creationId xmlns:a16="http://schemas.microsoft.com/office/drawing/2014/main" id="{59D833A1-1462-CFCC-3FFE-2D2A837A7B1B}"/>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2" action="ppaction://hlinksldjump"/>
              <a:extLst>
                <a:ext uri="{FF2B5EF4-FFF2-40B4-BE49-F238E27FC236}">
                  <a16:creationId xmlns:a16="http://schemas.microsoft.com/office/drawing/2014/main" id="{5FD98BF7-43CA-E0A2-7291-EE92AFD7DE7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7" name="Group 6">
            <a:extLst>
              <a:ext uri="{FF2B5EF4-FFF2-40B4-BE49-F238E27FC236}">
                <a16:creationId xmlns:a16="http://schemas.microsoft.com/office/drawing/2014/main" id="{5F34C834-5C55-2464-FC9D-85BEC7766BA1}"/>
              </a:ext>
            </a:extLst>
          </p:cNvPr>
          <p:cNvGrpSpPr/>
          <p:nvPr/>
        </p:nvGrpSpPr>
        <p:grpSpPr>
          <a:xfrm>
            <a:off x="10630916" y="700502"/>
            <a:ext cx="1440161" cy="834125"/>
            <a:chOff x="10585447" y="801792"/>
            <a:chExt cx="1440161" cy="834125"/>
          </a:xfrm>
        </p:grpSpPr>
        <p:sp>
          <p:nvSpPr>
            <p:cNvPr id="8" name="Rectangle: Rounded Corners 7">
              <a:extLst>
                <a:ext uri="{FF2B5EF4-FFF2-40B4-BE49-F238E27FC236}">
                  <a16:creationId xmlns:a16="http://schemas.microsoft.com/office/drawing/2014/main" id="{FFB7734F-C9BA-63AA-C30C-14541B04ACC1}"/>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9" name="Graphic 8" descr="Back with solid fill">
              <a:extLst>
                <a:ext uri="{FF2B5EF4-FFF2-40B4-BE49-F238E27FC236}">
                  <a16:creationId xmlns:a16="http://schemas.microsoft.com/office/drawing/2014/main" id="{D791A2FE-8230-24D4-FA3A-93BB0AE794AB}"/>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
        <p:nvSpPr>
          <p:cNvPr id="21" name="TextBox 20">
            <a:hlinkClick r:id="rId7" action="ppaction://hlinksldjump"/>
            <a:extLst>
              <a:ext uri="{FF2B5EF4-FFF2-40B4-BE49-F238E27FC236}">
                <a16:creationId xmlns:a16="http://schemas.microsoft.com/office/drawing/2014/main" id="{3801852F-949A-589E-AFEC-16AD84E83EE1}"/>
              </a:ext>
            </a:extLst>
          </p:cNvPr>
          <p:cNvSpPr txBox="1"/>
          <p:nvPr/>
        </p:nvSpPr>
        <p:spPr>
          <a:xfrm>
            <a:off x="2921638" y="3160314"/>
            <a:ext cx="4855634" cy="564356"/>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[Tulevaisuuden mahdollisuus]</a:t>
            </a: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Puhelinsovellus, tekoäly,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drone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 &amp; sähköilmalaiva</a:t>
            </a:r>
          </a:p>
        </p:txBody>
      </p:sp>
      <p:sp>
        <p:nvSpPr>
          <p:cNvPr id="22" name="TextBox 21">
            <a:hlinkClick r:id="rId8" action="ppaction://hlinksldjump"/>
            <a:extLst>
              <a:ext uri="{FF2B5EF4-FFF2-40B4-BE49-F238E27FC236}">
                <a16:creationId xmlns:a16="http://schemas.microsoft.com/office/drawing/2014/main" id="{D056D9ED-3396-77B6-DF6F-4B1486960124}"/>
              </a:ext>
            </a:extLst>
          </p:cNvPr>
          <p:cNvSpPr txBox="1"/>
          <p:nvPr/>
        </p:nvSpPr>
        <p:spPr>
          <a:xfrm>
            <a:off x="3502124" y="4188687"/>
            <a:ext cx="3744416" cy="802600"/>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[Tulevaisuuden mahdollisuus]</a:t>
            </a: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Uusiutuvat energiat ja kestävä infra:</a:t>
            </a: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Hydrogel</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a:t>
            </a:r>
          </a:p>
        </p:txBody>
      </p:sp>
      <p:sp>
        <p:nvSpPr>
          <p:cNvPr id="23" name="TextBox 22">
            <a:hlinkClick r:id="rId9" action="ppaction://hlinksldjump"/>
            <a:extLst>
              <a:ext uri="{FF2B5EF4-FFF2-40B4-BE49-F238E27FC236}">
                <a16:creationId xmlns:a16="http://schemas.microsoft.com/office/drawing/2014/main" id="{678E13EF-1B3C-3E78-A001-7516FBBDBA40}"/>
              </a:ext>
            </a:extLst>
          </p:cNvPr>
          <p:cNvSpPr txBox="1"/>
          <p:nvPr/>
        </p:nvSpPr>
        <p:spPr>
          <a:xfrm>
            <a:off x="9836752" y="1900842"/>
            <a:ext cx="2160440" cy="833854"/>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Uusiutuva energia</a:t>
            </a:r>
          </a:p>
          <a:p>
            <a:r>
              <a:rPr lang="fi-FI" sz="1200" dirty="0">
                <a:ea typeface="Lato" panose="020F0502020204030203" pitchFamily="34" charset="0"/>
                <a:cs typeface="Lato" panose="020F0502020204030203" pitchFamily="34" charset="0"/>
              </a:rPr>
              <a:t>&amp;</a:t>
            </a:r>
            <a:endParaRPr lang="fi-FI" sz="1200" dirty="0">
              <a:solidFill>
                <a:schemeClr val="tx2"/>
              </a:solidFill>
              <a:latin typeface="Rockwell" panose="02060603020205020403" pitchFamily="18" charset="0"/>
            </a:endParaRPr>
          </a:p>
          <a:p>
            <a:r>
              <a:rPr lang="fi-FI" sz="1200" dirty="0">
                <a:ea typeface="Lato" panose="020F0502020204030203" pitchFamily="34" charset="0"/>
                <a:cs typeface="Lato" panose="020F0502020204030203" pitchFamily="34" charset="0"/>
                <a:sym typeface="Wingdings" panose="05000000000000000000" pitchFamily="2" charset="2"/>
              </a:rPr>
              <a:t>a</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urinkovoimala</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24" name="TextBox 23">
            <a:hlinkClick r:id="rId10" action="ppaction://hlinksldjump"/>
            <a:extLst>
              <a:ext uri="{FF2B5EF4-FFF2-40B4-BE49-F238E27FC236}">
                <a16:creationId xmlns:a16="http://schemas.microsoft.com/office/drawing/2014/main" id="{F7D13A16-CB15-3539-3946-10B483F16F42}"/>
              </a:ext>
            </a:extLst>
          </p:cNvPr>
          <p:cNvSpPr txBox="1"/>
          <p:nvPr/>
        </p:nvSpPr>
        <p:spPr>
          <a:xfrm>
            <a:off x="229623" y="4519623"/>
            <a:ext cx="3351258" cy="808851"/>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[Tulevaisuuden mahdollisuus]</a:t>
            </a: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Aurinkopaneelien suihkutettava pinnoite talvikausille</a:t>
            </a:r>
          </a:p>
        </p:txBody>
      </p:sp>
      <p:sp>
        <p:nvSpPr>
          <p:cNvPr id="25" name="TextBox 24">
            <a:hlinkClick r:id="rId11" action="ppaction://hlinksldjump"/>
            <a:extLst>
              <a:ext uri="{FF2B5EF4-FFF2-40B4-BE49-F238E27FC236}">
                <a16:creationId xmlns:a16="http://schemas.microsoft.com/office/drawing/2014/main" id="{76F75795-1BAB-38FD-33ED-15E67D29D1E9}"/>
              </a:ext>
            </a:extLst>
          </p:cNvPr>
          <p:cNvSpPr txBox="1"/>
          <p:nvPr/>
        </p:nvSpPr>
        <p:spPr>
          <a:xfrm>
            <a:off x="4426014" y="5429607"/>
            <a:ext cx="3351258" cy="568821"/>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Geeniteknologia</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endParaRPr>
          </a:p>
        </p:txBody>
      </p:sp>
      <p:sp>
        <p:nvSpPr>
          <p:cNvPr id="26" name="TextBox 25">
            <a:hlinkClick r:id="rId12" action="ppaction://hlinksldjump"/>
            <a:extLst>
              <a:ext uri="{FF2B5EF4-FFF2-40B4-BE49-F238E27FC236}">
                <a16:creationId xmlns:a16="http://schemas.microsoft.com/office/drawing/2014/main" id="{CA34976F-5B1A-EC69-2978-CB07191F95BF}"/>
              </a:ext>
            </a:extLst>
          </p:cNvPr>
          <p:cNvSpPr txBox="1"/>
          <p:nvPr/>
        </p:nvSpPr>
        <p:spPr>
          <a:xfrm>
            <a:off x="9060745" y="4100789"/>
            <a:ext cx="3351258" cy="335935"/>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Kylmä-kuuma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Rockwell" panose="02060603020205020403" pitchFamily="18" charset="0"/>
              </a:rPr>
              <a:t>” nanokomposiitti </a:t>
            </a:r>
          </a:p>
        </p:txBody>
      </p:sp>
      <p:sp>
        <p:nvSpPr>
          <p:cNvPr id="30" name="TextBox 29">
            <a:hlinkClick r:id="rId13" action="ppaction://hlinksldjump"/>
            <a:extLst>
              <a:ext uri="{FF2B5EF4-FFF2-40B4-BE49-F238E27FC236}">
                <a16:creationId xmlns:a16="http://schemas.microsoft.com/office/drawing/2014/main" id="{0E2E04EE-1FAE-B2CC-C3AD-17F7C8437A8B}"/>
              </a:ext>
            </a:extLst>
          </p:cNvPr>
          <p:cNvSpPr txBox="1"/>
          <p:nvPr/>
        </p:nvSpPr>
        <p:spPr>
          <a:xfrm>
            <a:off x="408918" y="2197232"/>
            <a:ext cx="3384376" cy="808851"/>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Uusi bakteerikanta hiilinegatiiviselle teollisuudelle</a:t>
            </a:r>
          </a:p>
        </p:txBody>
      </p:sp>
      <p:sp>
        <p:nvSpPr>
          <p:cNvPr id="31" name="TextBox 30">
            <a:hlinkClick r:id="rId14" action="ppaction://hlinksldjump"/>
            <a:extLst>
              <a:ext uri="{FF2B5EF4-FFF2-40B4-BE49-F238E27FC236}">
                <a16:creationId xmlns:a16="http://schemas.microsoft.com/office/drawing/2014/main" id="{EB1DD253-0174-02C8-D87F-93475AE4A199}"/>
              </a:ext>
            </a:extLst>
          </p:cNvPr>
          <p:cNvSpPr txBox="1"/>
          <p:nvPr/>
        </p:nvSpPr>
        <p:spPr>
          <a:xfrm>
            <a:off x="3646142" y="2097668"/>
            <a:ext cx="3960440" cy="568821"/>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Kiinteistöautomaatiot</a:t>
            </a: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(älykäsohjaus ja/tai tekoälyintegraatio)</a:t>
            </a:r>
            <a:endParaRPr lang="en-FI" sz="1200" b="1" dirty="0">
              <a:solidFill>
                <a:schemeClr val="tx2"/>
              </a:solidFill>
              <a:latin typeface="Rockwell" panose="02060603020205020403" pitchFamily="18" charset="0"/>
            </a:endParaRPr>
          </a:p>
        </p:txBody>
      </p:sp>
      <p:sp>
        <p:nvSpPr>
          <p:cNvPr id="32" name="TextBox 31">
            <a:hlinkClick r:id="rId15" action="ppaction://hlinksldjump"/>
            <a:extLst>
              <a:ext uri="{FF2B5EF4-FFF2-40B4-BE49-F238E27FC236}">
                <a16:creationId xmlns:a16="http://schemas.microsoft.com/office/drawing/2014/main" id="{2076675A-92AA-428A-8035-E30A0AB72E95}"/>
              </a:ext>
            </a:extLst>
          </p:cNvPr>
          <p:cNvSpPr txBox="1"/>
          <p:nvPr/>
        </p:nvSpPr>
        <p:spPr>
          <a:xfrm>
            <a:off x="765820" y="5846499"/>
            <a:ext cx="3960440" cy="568821"/>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Uusi keinotekoinen lehti CO</a:t>
            </a:r>
            <a:r>
              <a:rPr lang="fi-FI" sz="1200" b="1"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-päästöille</a:t>
            </a:r>
            <a:endParaRPr lang="en-FI" sz="1200" dirty="0">
              <a:solidFill>
                <a:schemeClr val="tx2"/>
              </a:solidFill>
              <a:latin typeface="Rockwell" panose="02060603020205020403" pitchFamily="18" charset="0"/>
            </a:endParaRPr>
          </a:p>
        </p:txBody>
      </p:sp>
      <p:sp>
        <p:nvSpPr>
          <p:cNvPr id="33" name="TextBox 32">
            <a:hlinkClick r:id="rId16" action="ppaction://hlinksldjump"/>
            <a:extLst>
              <a:ext uri="{FF2B5EF4-FFF2-40B4-BE49-F238E27FC236}">
                <a16:creationId xmlns:a16="http://schemas.microsoft.com/office/drawing/2014/main" id="{37DE16B6-6E89-F61B-AEB5-1117BB094842}"/>
              </a:ext>
            </a:extLst>
          </p:cNvPr>
          <p:cNvSpPr txBox="1"/>
          <p:nvPr/>
        </p:nvSpPr>
        <p:spPr>
          <a:xfrm>
            <a:off x="7240933" y="3296436"/>
            <a:ext cx="1584176" cy="346650"/>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 vety</a:t>
            </a:r>
            <a:endParaRPr lang="en-FI" sz="1200" b="1" dirty="0">
              <a:solidFill>
                <a:schemeClr val="tx2"/>
              </a:solidFill>
              <a:latin typeface="Rockwell" panose="02060603020205020403" pitchFamily="18" charset="0"/>
            </a:endParaRPr>
          </a:p>
        </p:txBody>
      </p:sp>
      <p:sp>
        <p:nvSpPr>
          <p:cNvPr id="34" name="TextBox 33">
            <a:hlinkClick r:id="rId17" action="ppaction://hlinksldjump"/>
            <a:extLst>
              <a:ext uri="{FF2B5EF4-FFF2-40B4-BE49-F238E27FC236}">
                <a16:creationId xmlns:a16="http://schemas.microsoft.com/office/drawing/2014/main" id="{FD7BF12E-2D71-BCBC-E861-01B6AEF34F32}"/>
              </a:ext>
            </a:extLst>
          </p:cNvPr>
          <p:cNvSpPr txBox="1"/>
          <p:nvPr/>
        </p:nvSpPr>
        <p:spPr>
          <a:xfrm>
            <a:off x="7777272" y="4959603"/>
            <a:ext cx="1584176" cy="595610"/>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 vety ja ”</a:t>
            </a:r>
            <a:r>
              <a:rPr lang="fi-FI" sz="12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Power-to-x</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endParaRPr lang="en-FI" sz="1200" b="1" dirty="0">
              <a:solidFill>
                <a:schemeClr val="tx2"/>
              </a:solidFill>
              <a:latin typeface="Rockwell" panose="02060603020205020403" pitchFamily="18" charset="0"/>
            </a:endParaRPr>
          </a:p>
        </p:txBody>
      </p:sp>
      <p:sp>
        <p:nvSpPr>
          <p:cNvPr id="35" name="TextBox 34">
            <a:hlinkClick r:id="rId18" action="ppaction://hlinksldjump"/>
            <a:extLst>
              <a:ext uri="{FF2B5EF4-FFF2-40B4-BE49-F238E27FC236}">
                <a16:creationId xmlns:a16="http://schemas.microsoft.com/office/drawing/2014/main" id="{80419885-F724-4F70-3547-D645AC2FE2F6}"/>
              </a:ext>
            </a:extLst>
          </p:cNvPr>
          <p:cNvSpPr txBox="1"/>
          <p:nvPr/>
        </p:nvSpPr>
        <p:spPr>
          <a:xfrm>
            <a:off x="7346297" y="1939025"/>
            <a:ext cx="2520280" cy="827603"/>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Hiilidioksidin talteenotto ja raaka-ainetuotanto (CCU)</a:t>
            </a:r>
          </a:p>
        </p:txBody>
      </p:sp>
      <p:sp>
        <p:nvSpPr>
          <p:cNvPr id="36" name="TextBox 35">
            <a:hlinkClick r:id="rId19" action="ppaction://hlinksldjump"/>
            <a:extLst>
              <a:ext uri="{FF2B5EF4-FFF2-40B4-BE49-F238E27FC236}">
                <a16:creationId xmlns:a16="http://schemas.microsoft.com/office/drawing/2014/main" id="{3FFDC0F4-1CA0-3E83-EA99-D4AAA7009937}"/>
              </a:ext>
            </a:extLst>
          </p:cNvPr>
          <p:cNvSpPr txBox="1"/>
          <p:nvPr/>
        </p:nvSpPr>
        <p:spPr>
          <a:xfrm>
            <a:off x="6945112" y="3919889"/>
            <a:ext cx="2232248" cy="833854"/>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Hiilidioksidin talteenotto ja varastointi (CCS)</a:t>
            </a:r>
            <a:endParaRPr lang="en-FI" sz="1200" b="1" dirty="0">
              <a:solidFill>
                <a:schemeClr val="tx2"/>
              </a:solidFill>
              <a:latin typeface="Rockwell" panose="02060603020205020403" pitchFamily="18" charset="0"/>
            </a:endParaRPr>
          </a:p>
        </p:txBody>
      </p:sp>
      <p:sp>
        <p:nvSpPr>
          <p:cNvPr id="37" name="TextBox 36">
            <a:hlinkClick r:id="rId20" action="ppaction://hlinksldjump"/>
            <a:extLst>
              <a:ext uri="{FF2B5EF4-FFF2-40B4-BE49-F238E27FC236}">
                <a16:creationId xmlns:a16="http://schemas.microsoft.com/office/drawing/2014/main" id="{ED1B7CDD-89B3-8694-1B16-DE1B96B71384}"/>
              </a:ext>
            </a:extLst>
          </p:cNvPr>
          <p:cNvSpPr txBox="1"/>
          <p:nvPr/>
        </p:nvSpPr>
        <p:spPr>
          <a:xfrm>
            <a:off x="189756" y="3539522"/>
            <a:ext cx="2965779" cy="573286"/>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Uutta energialiiketoimintaa ICT-sektorilla </a:t>
            </a:r>
            <a:endParaRPr lang="en-FI" sz="1200" b="1" dirty="0">
              <a:solidFill>
                <a:schemeClr val="tx2"/>
              </a:solidFill>
              <a:latin typeface="Rockwell" panose="02060603020205020403" pitchFamily="18" charset="0"/>
            </a:endParaRPr>
          </a:p>
        </p:txBody>
      </p:sp>
      <p:sp>
        <p:nvSpPr>
          <p:cNvPr id="38" name="TextBox 37">
            <a:hlinkClick r:id="rId21" action="ppaction://hlinksldjump"/>
            <a:extLst>
              <a:ext uri="{FF2B5EF4-FFF2-40B4-BE49-F238E27FC236}">
                <a16:creationId xmlns:a16="http://schemas.microsoft.com/office/drawing/2014/main" id="{6DD15E48-187D-6BD9-7082-D59E535E8794}"/>
              </a:ext>
            </a:extLst>
          </p:cNvPr>
          <p:cNvSpPr txBox="1"/>
          <p:nvPr/>
        </p:nvSpPr>
        <p:spPr>
          <a:xfrm>
            <a:off x="8926073" y="3047389"/>
            <a:ext cx="3744416" cy="568821"/>
          </a:xfrm>
          <a:prstGeom prst="hexagon">
            <a:avLst/>
          </a:prstGeom>
          <a:solidFill>
            <a:schemeClr val="accent3">
              <a:lumMod val="40000"/>
              <a:lumOff val="60000"/>
            </a:schemeClr>
          </a:solidFill>
          <a:ln w="12700">
            <a:solidFill>
              <a:schemeClr val="bg2">
                <a:lumMod val="2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Maataloustoimijoiden ohjaus: CRISPR-teknologian mahdollisuudet</a:t>
            </a:r>
            <a:endParaRPr lang="en-FI" sz="1200" b="1" dirty="0">
              <a:solidFill>
                <a:schemeClr val="tx2"/>
              </a:solidFill>
              <a:latin typeface="Rockwell" panose="02060603020205020403" pitchFamily="18" charset="0"/>
            </a:endParaRPr>
          </a:p>
        </p:txBody>
      </p:sp>
    </p:spTree>
    <p:extLst>
      <p:ext uri="{BB962C8B-B14F-4D97-AF65-F5344CB8AC3E}">
        <p14:creationId xmlns:p14="http://schemas.microsoft.com/office/powerpoint/2010/main" val="296275206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6C523DB-DBDC-4F9E-A53A-35E1D3B7A757}"/>
              </a:ext>
            </a:extLst>
          </p:cNvPr>
          <p:cNvSpPr txBox="1"/>
          <p:nvPr/>
        </p:nvSpPr>
        <p:spPr>
          <a:xfrm>
            <a:off x="621804" y="404664"/>
            <a:ext cx="3528392" cy="461665"/>
          </a:xfrm>
          <a:prstGeom prst="rect">
            <a:avLst/>
          </a:prstGeom>
          <a:noFill/>
        </p:spPr>
        <p:txBody>
          <a:bodyPr wrap="square">
            <a:spAutoFit/>
          </a:bodyPr>
          <a:lstStyle/>
          <a:p>
            <a:r>
              <a:rPr lang="fi-FI" sz="2400" b="1" dirty="0">
                <a:solidFill>
                  <a:schemeClr val="tx2"/>
                </a:solidFill>
                <a:latin typeface="Rockwell" panose="02060603020205020403" pitchFamily="18" charset="0"/>
                <a:ea typeface="Lato" panose="020F0502020204030203" pitchFamily="34" charset="0"/>
                <a:cs typeface="Lato" panose="020F0502020204030203" pitchFamily="34" charset="0"/>
              </a:rPr>
              <a:t>Uusiutuva energia</a:t>
            </a:r>
            <a:endParaRPr lang="fi-FI" sz="2400" dirty="0">
              <a:solidFill>
                <a:schemeClr val="tx2"/>
              </a:solidFill>
              <a:latin typeface="Rockwell" panose="02060603020205020403" pitchFamily="18" charset="0"/>
            </a:endParaRPr>
          </a:p>
        </p:txBody>
      </p:sp>
      <p:pic>
        <p:nvPicPr>
          <p:cNvPr id="9" name="slide2" descr="fi2">
            <a:extLst>
              <a:ext uri="{FF2B5EF4-FFF2-40B4-BE49-F238E27FC236}">
                <a16:creationId xmlns:a16="http://schemas.microsoft.com/office/drawing/2014/main" id="{04B37F1F-AA5A-45CB-A3A7-31607930DA34}"/>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41299"/>
          <a:stretch/>
        </p:blipFill>
        <p:spPr>
          <a:xfrm>
            <a:off x="621804" y="1286213"/>
            <a:ext cx="3256608" cy="3428914"/>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0" name="slide2" descr="fi2">
            <a:extLst>
              <a:ext uri="{FF2B5EF4-FFF2-40B4-BE49-F238E27FC236}">
                <a16:creationId xmlns:a16="http://schemas.microsoft.com/office/drawing/2014/main" id="{DBE08C67-97F6-488A-87FE-576B19DC1047}"/>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58962"/>
          <a:stretch/>
        </p:blipFill>
        <p:spPr>
          <a:xfrm>
            <a:off x="4294212" y="4238722"/>
            <a:ext cx="2373821" cy="1747370"/>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15" name="TextBox 14">
            <a:extLst>
              <a:ext uri="{FF2B5EF4-FFF2-40B4-BE49-F238E27FC236}">
                <a16:creationId xmlns:a16="http://schemas.microsoft.com/office/drawing/2014/main" id="{0223F61A-09F0-4908-92AF-9F2DA5FB5B9E}"/>
              </a:ext>
            </a:extLst>
          </p:cNvPr>
          <p:cNvSpPr txBox="1"/>
          <p:nvPr/>
        </p:nvSpPr>
        <p:spPr>
          <a:xfrm>
            <a:off x="4222204" y="1284987"/>
            <a:ext cx="7344817" cy="2551981"/>
          </a:xfrm>
          <a:prstGeom prst="rect">
            <a:avLst/>
          </a:prstGeom>
          <a:solidFill>
            <a:schemeClr val="bg1"/>
          </a:solidFill>
          <a:ln>
            <a:solidFill>
              <a:schemeClr val="tx2"/>
            </a:solidFill>
          </a:ln>
        </p:spPr>
        <p:txBody>
          <a:bodyPr wrap="square">
            <a:spAutoFit/>
          </a:bodyPr>
          <a:lstStyle/>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Suomen ympäristökeskuksen luomissa laskelmissa uusiutuvien energioiden potentiaaleista maalämpöpumput korostuvat jokaisen arvioitavan sektorin (</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 työllistämis- ja päästövähennyspotentiaali</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osilta selvästi kannattavampina kuin muut vaihtoehdot (tuulivoima, aurinkosähkö ja ilmalämpöpumput).</a:t>
            </a: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Laskurista kylläkin ilmenee myös kustannusten olevan muita vaihtoehtoja korkeammat ja siten myös ”</a:t>
            </a:r>
            <a:r>
              <a:rPr lang="fi-FI" sz="12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päästövähennyksen hinnan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(pois lukien aurinkosähkön, jolla hinta on vielä maalämpöäkin korkeampi), mutta ”</a:t>
            </a:r>
            <a:r>
              <a:rPr lang="fi-FI" sz="12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työllistämisen kustannustehokkuus</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on jälleen muita vaihtoehtoja korkeampi.</a:t>
            </a:r>
            <a:endParaRPr lang="fi-FI" sz="1200" dirty="0">
              <a:solidFill>
                <a:schemeClr val="tx2"/>
              </a:solidFill>
              <a:latin typeface="Rockwell" panose="02060603020205020403" pitchFamily="18" charset="0"/>
            </a:endParaRPr>
          </a:p>
        </p:txBody>
      </p:sp>
      <p:grpSp>
        <p:nvGrpSpPr>
          <p:cNvPr id="11" name="Group 10">
            <a:extLst>
              <a:ext uri="{FF2B5EF4-FFF2-40B4-BE49-F238E27FC236}">
                <a16:creationId xmlns:a16="http://schemas.microsoft.com/office/drawing/2014/main" id="{33F00684-CDAB-6DB2-B25C-DF25A7B6172D}"/>
              </a:ext>
            </a:extLst>
          </p:cNvPr>
          <p:cNvGrpSpPr/>
          <p:nvPr/>
        </p:nvGrpSpPr>
        <p:grpSpPr>
          <a:xfrm>
            <a:off x="11398680" y="6348700"/>
            <a:ext cx="484973" cy="313490"/>
            <a:chOff x="7841686" y="284935"/>
            <a:chExt cx="484973" cy="313490"/>
          </a:xfrm>
        </p:grpSpPr>
        <p:sp>
          <p:nvSpPr>
            <p:cNvPr id="12" name="Rectangle: Rounded Corners 11">
              <a:extLst>
                <a:ext uri="{FF2B5EF4-FFF2-40B4-BE49-F238E27FC236}">
                  <a16:creationId xmlns:a16="http://schemas.microsoft.com/office/drawing/2014/main" id="{4331D949-4D58-CDA4-8F24-833449C9401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4" action="ppaction://hlinksldjump"/>
              <a:extLst>
                <a:ext uri="{FF2B5EF4-FFF2-40B4-BE49-F238E27FC236}">
                  <a16:creationId xmlns:a16="http://schemas.microsoft.com/office/drawing/2014/main" id="{CB95C2AE-9150-3936-BB94-EAD8A3980B7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841686" y="285183"/>
              <a:ext cx="484973" cy="313242"/>
            </a:xfrm>
            <a:prstGeom prst="rect">
              <a:avLst/>
            </a:prstGeom>
          </p:spPr>
        </p:pic>
      </p:grpSp>
      <p:sp>
        <p:nvSpPr>
          <p:cNvPr id="14" name="TextBox 13">
            <a:extLst>
              <a:ext uri="{FF2B5EF4-FFF2-40B4-BE49-F238E27FC236}">
                <a16:creationId xmlns:a16="http://schemas.microsoft.com/office/drawing/2014/main" id="{6F5C69BB-4DDF-3269-D40D-CCA7BD3E0411}"/>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Tree>
    <p:extLst>
      <p:ext uri="{BB962C8B-B14F-4D97-AF65-F5344CB8AC3E}">
        <p14:creationId xmlns:p14="http://schemas.microsoft.com/office/powerpoint/2010/main" val="153747608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974C9AFC-E162-4A90-9F0E-701B731B11CA}"/>
              </a:ext>
            </a:extLst>
          </p:cNvPr>
          <p:cNvSpPr txBox="1"/>
          <p:nvPr/>
        </p:nvSpPr>
        <p:spPr>
          <a:xfrm>
            <a:off x="1773932" y="2571836"/>
            <a:ext cx="7992888" cy="1166986"/>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Yhteistyössä</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Heinolan kaupunki sekä joko yksityinen toimija tai sopimuskunta.</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Sopimuskuntien kesken toteutettuna ajatusta puoltaisivat maakuntatason taloudelliset vaikutukset:</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2"/>
              </a:rPr>
              <a:t>https://www.hiilineutraalisuomi.fi/fi-FI/Ajankohtaista/Uusiutuvan_energian_investoinneilla_merk(60214)</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p:txBody>
      </p:sp>
      <p:sp>
        <p:nvSpPr>
          <p:cNvPr id="9" name="TextBox 8">
            <a:extLst>
              <a:ext uri="{FF2B5EF4-FFF2-40B4-BE49-F238E27FC236}">
                <a16:creationId xmlns:a16="http://schemas.microsoft.com/office/drawing/2014/main" id="{5248BDDE-BD02-B56D-F90F-10EEF561AF9D}"/>
              </a:ext>
            </a:extLst>
          </p:cNvPr>
          <p:cNvSpPr txBox="1"/>
          <p:nvPr/>
        </p:nvSpPr>
        <p:spPr>
          <a:xfrm>
            <a:off x="1773932" y="2242245"/>
            <a:ext cx="1656184"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Aurinkovoimala</a:t>
            </a:r>
            <a:endParaRPr lang="en-FI" sz="1400" dirty="0">
              <a:solidFill>
                <a:schemeClr val="tx2"/>
              </a:solidFill>
              <a:latin typeface="Rockwell" panose="02060603020205020403" pitchFamily="18" charset="0"/>
            </a:endParaRPr>
          </a:p>
        </p:txBody>
      </p:sp>
      <p:sp>
        <p:nvSpPr>
          <p:cNvPr id="7" name="TextBox 6">
            <a:extLst>
              <a:ext uri="{FF2B5EF4-FFF2-40B4-BE49-F238E27FC236}">
                <a16:creationId xmlns:a16="http://schemas.microsoft.com/office/drawing/2014/main" id="{F99DEE48-A405-1229-EC1E-7CFB0D31A77E}"/>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6A13B149-C191-F712-F04D-69A43EEA97B2}"/>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10" name="Group 9">
            <a:extLst>
              <a:ext uri="{FF2B5EF4-FFF2-40B4-BE49-F238E27FC236}">
                <a16:creationId xmlns:a16="http://schemas.microsoft.com/office/drawing/2014/main" id="{4BC712BE-D3D2-91D6-C730-B45C40E26151}"/>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520B68F9-C330-1689-0ED7-B0ED361836DB}"/>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333B0658-359A-692D-58EF-B5EF1EA12513}"/>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3" action="ppaction://hlinksldjump"/>
                <a:extLst>
                  <a:ext uri="{FF2B5EF4-FFF2-40B4-BE49-F238E27FC236}">
                    <a16:creationId xmlns:a16="http://schemas.microsoft.com/office/drawing/2014/main" id="{F3A2809A-8436-2EB8-D099-ECD02D724B7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D9517512-6886-7523-C528-2D43FA8C7359}"/>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39B0DCB6-E8ED-3FA6-BE32-489E1915E5FC}"/>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E0AAED7D-5531-18F4-0D72-A6C5BDEA722E}"/>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91616546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6F090CF0-9903-5735-656C-107BDD022F2A}"/>
              </a:ext>
            </a:extLst>
          </p:cNvPr>
          <p:cNvGrpSpPr/>
          <p:nvPr/>
        </p:nvGrpSpPr>
        <p:grpSpPr>
          <a:xfrm>
            <a:off x="445385" y="1652285"/>
            <a:ext cx="7992888" cy="1766644"/>
            <a:chOff x="1161864" y="1594173"/>
            <a:chExt cx="7992888" cy="1766644"/>
          </a:xfrm>
        </p:grpSpPr>
        <p:sp>
          <p:nvSpPr>
            <p:cNvPr id="6" name="TextBox 5">
              <a:extLst>
                <a:ext uri="{FF2B5EF4-FFF2-40B4-BE49-F238E27FC236}">
                  <a16:creationId xmlns:a16="http://schemas.microsoft.com/office/drawing/2014/main" id="{974C9AFC-E162-4A90-9F0E-701B731B11CA}"/>
                </a:ext>
              </a:extLst>
            </p:cNvPr>
            <p:cNvSpPr txBox="1"/>
            <p:nvPr/>
          </p:nvSpPr>
          <p:spPr>
            <a:xfrm>
              <a:off x="1161864" y="1916832"/>
              <a:ext cx="7992888" cy="1443985"/>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Singaporen tutkijatiimi on käynnistänyt patenttihakemuksen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Kylmä-kuuma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nanokomposiitti pinnoitteelleen (rakennusten ikkunat).</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Tuotetut kokeet pinnoitteelle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Markkinoiden kilpailijoihinsa verrattaessa uuden tyyppiset ikkunat suoriutuivat peräti </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9,5%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tehokkaammin.</a:t>
              </a:r>
            </a:p>
          </p:txBody>
        </p:sp>
        <p:sp>
          <p:nvSpPr>
            <p:cNvPr id="9" name="TextBox 8">
              <a:extLst>
                <a:ext uri="{FF2B5EF4-FFF2-40B4-BE49-F238E27FC236}">
                  <a16:creationId xmlns:a16="http://schemas.microsoft.com/office/drawing/2014/main" id="{5248BDDE-BD02-B56D-F90F-10EEF561AF9D}"/>
                </a:ext>
              </a:extLst>
            </p:cNvPr>
            <p:cNvSpPr txBox="1"/>
            <p:nvPr/>
          </p:nvSpPr>
          <p:spPr>
            <a:xfrm>
              <a:off x="1161864" y="1594173"/>
              <a:ext cx="3240360"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4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Kylmä-kuum</a:t>
              </a: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 nanokomposiitti </a:t>
              </a:r>
              <a:endParaRPr lang="en-FI" sz="1400" dirty="0">
                <a:solidFill>
                  <a:schemeClr val="tx2"/>
                </a:solidFill>
                <a:latin typeface="Rockwell" panose="02060603020205020403" pitchFamily="18" charset="0"/>
              </a:endParaRPr>
            </a:p>
          </p:txBody>
        </p:sp>
      </p:grpSp>
      <p:sp>
        <p:nvSpPr>
          <p:cNvPr id="7" name="TextBox 6">
            <a:extLst>
              <a:ext uri="{FF2B5EF4-FFF2-40B4-BE49-F238E27FC236}">
                <a16:creationId xmlns:a16="http://schemas.microsoft.com/office/drawing/2014/main" id="{28F9AE87-E6CE-465F-9B76-588F25B28C07}"/>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465BF3B0-88D0-3019-AF78-02E9CCC40857}"/>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sp>
        <p:nvSpPr>
          <p:cNvPr id="13" name="TextBox 12">
            <a:extLst>
              <a:ext uri="{FF2B5EF4-FFF2-40B4-BE49-F238E27FC236}">
                <a16:creationId xmlns:a16="http://schemas.microsoft.com/office/drawing/2014/main" id="{2BB06B2D-5435-BB40-5FB2-CEBDA14FD014}"/>
              </a:ext>
            </a:extLst>
          </p:cNvPr>
          <p:cNvSpPr txBox="1"/>
          <p:nvPr/>
        </p:nvSpPr>
        <p:spPr>
          <a:xfrm>
            <a:off x="9478788" y="730834"/>
            <a:ext cx="2304256" cy="578882"/>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Linkki tutkimukseen:</a:t>
            </a:r>
          </a:p>
          <a:p>
            <a:r>
              <a:rPr lang="fi-FI" sz="800" dirty="0">
                <a:solidFill>
                  <a:schemeClr val="tx2"/>
                </a:solidFill>
                <a:latin typeface="Rockwell" panose="02060603020205020403" pitchFamily="18" charset="0"/>
                <a:hlinkClick r:id="rId3"/>
              </a:rPr>
              <a:t>https://www.science.org/doi/10.1126/science.abg0291</a:t>
            </a:r>
            <a:r>
              <a:rPr lang="fi-FI" sz="800" dirty="0">
                <a:solidFill>
                  <a:schemeClr val="tx2"/>
                </a:solidFill>
                <a:latin typeface="Rockwell" panose="02060603020205020403" pitchFamily="18" charset="0"/>
              </a:rPr>
              <a:t> </a:t>
            </a:r>
          </a:p>
        </p:txBody>
      </p:sp>
      <p:pic>
        <p:nvPicPr>
          <p:cNvPr id="4" name="Online Media 3" title="Glass that adapts to heating and cooling needs">
            <a:hlinkClick r:id="" action="ppaction://media"/>
            <a:extLst>
              <a:ext uri="{FF2B5EF4-FFF2-40B4-BE49-F238E27FC236}">
                <a16:creationId xmlns:a16="http://schemas.microsoft.com/office/drawing/2014/main" id="{608BF2BA-D103-B3D8-869F-327D78495C49}"/>
              </a:ext>
            </a:extLst>
          </p:cNvPr>
          <p:cNvPicPr>
            <a:picLocks noRot="1" noChangeAspect="1"/>
          </p:cNvPicPr>
          <p:nvPr>
            <a:videoFile r:link="rId1"/>
          </p:nvPr>
        </p:nvPicPr>
        <p:blipFill>
          <a:blip r:embed="rId4"/>
          <a:stretch>
            <a:fillRect/>
          </a:stretch>
        </p:blipFill>
        <p:spPr>
          <a:xfrm>
            <a:off x="5590356" y="3756645"/>
            <a:ext cx="4896544" cy="2766548"/>
          </a:xfrm>
          <a:prstGeom prst="rect">
            <a:avLst/>
          </a:prstGeom>
          <a:ln>
            <a:solidFill>
              <a:schemeClr val="tx2"/>
            </a:solidFill>
          </a:ln>
        </p:spPr>
      </p:pic>
      <p:pic>
        <p:nvPicPr>
          <p:cNvPr id="76802" name="Picture 2">
            <a:extLst>
              <a:ext uri="{FF2B5EF4-FFF2-40B4-BE49-F238E27FC236}">
                <a16:creationId xmlns:a16="http://schemas.microsoft.com/office/drawing/2014/main" id="{11246724-CE42-2F13-F922-B22F15F796D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7641" y="3756645"/>
            <a:ext cx="4896544" cy="2525465"/>
          </a:xfrm>
          <a:prstGeom prst="rect">
            <a:avLst/>
          </a:prstGeom>
          <a:noFill/>
          <a:ln>
            <a:solidFill>
              <a:schemeClr val="tx2"/>
            </a:solidFill>
          </a:ln>
          <a:extLst>
            <a:ext uri="{909E8E84-426E-40DD-AFC4-6F175D3DCCD1}">
              <a14:hiddenFill xmlns:a14="http://schemas.microsoft.com/office/drawing/2010/main">
                <a:solidFill>
                  <a:srgbClr val="FFFFFF"/>
                </a:solidFill>
              </a14:hiddenFill>
            </a:ext>
          </a:extLst>
        </p:spPr>
      </p:pic>
      <p:grpSp>
        <p:nvGrpSpPr>
          <p:cNvPr id="10" name="Group 9">
            <a:extLst>
              <a:ext uri="{FF2B5EF4-FFF2-40B4-BE49-F238E27FC236}">
                <a16:creationId xmlns:a16="http://schemas.microsoft.com/office/drawing/2014/main" id="{A763626C-BBDE-3418-2F48-28CEA678CA18}"/>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26D695C8-8D22-5C07-0288-A7E6A6AB313E}"/>
                </a:ext>
              </a:extLst>
            </p:cNvPr>
            <p:cNvGrpSpPr/>
            <p:nvPr/>
          </p:nvGrpSpPr>
          <p:grpSpPr>
            <a:xfrm>
              <a:off x="11365488" y="5421881"/>
              <a:ext cx="320520" cy="414442"/>
              <a:chOff x="8543918" y="177919"/>
              <a:chExt cx="320520" cy="414442"/>
            </a:xfrm>
          </p:grpSpPr>
          <p:sp>
            <p:nvSpPr>
              <p:cNvPr id="17" name="Rectangle: Rounded Corners 16">
                <a:extLst>
                  <a:ext uri="{FF2B5EF4-FFF2-40B4-BE49-F238E27FC236}">
                    <a16:creationId xmlns:a16="http://schemas.microsoft.com/office/drawing/2014/main" id="{01779D52-31BA-568C-79C8-6153DA345B2D}"/>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6" action="ppaction://hlinksldjump"/>
                <a:extLst>
                  <a:ext uri="{FF2B5EF4-FFF2-40B4-BE49-F238E27FC236}">
                    <a16:creationId xmlns:a16="http://schemas.microsoft.com/office/drawing/2014/main" id="{6DC06229-2B45-8030-33F7-1BAE74F80721}"/>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4925B580-1666-786D-8C5E-A6E5D9D15BA2}"/>
                </a:ext>
              </a:extLst>
            </p:cNvPr>
            <p:cNvGrpSpPr/>
            <p:nvPr/>
          </p:nvGrpSpPr>
          <p:grpSpPr>
            <a:xfrm>
              <a:off x="10844360" y="5832657"/>
              <a:ext cx="988058" cy="1220953"/>
              <a:chOff x="11277740" y="845398"/>
              <a:chExt cx="988058" cy="1220953"/>
            </a:xfrm>
          </p:grpSpPr>
          <p:sp>
            <p:nvSpPr>
              <p:cNvPr id="14" name="Rectangle: Rounded Corners 13">
                <a:extLst>
                  <a:ext uri="{FF2B5EF4-FFF2-40B4-BE49-F238E27FC236}">
                    <a16:creationId xmlns:a16="http://schemas.microsoft.com/office/drawing/2014/main" id="{1D24FB78-B156-F04B-9440-BB6A3696C83D}"/>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5" name="Graphic 14" descr="Back with solid fill">
                <a:extLst>
                  <a:ext uri="{FF2B5EF4-FFF2-40B4-BE49-F238E27FC236}">
                    <a16:creationId xmlns:a16="http://schemas.microsoft.com/office/drawing/2014/main" id="{FAD41135-0C6A-6609-010C-70290F0FB9EA}"/>
                  </a:ext>
                </a:extLst>
              </p:cNvPr>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53777008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
                </p:tgtEl>
              </p:cMediaNode>
            </p:vide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974C9AFC-E162-4A90-9F0E-701B731B11CA}"/>
              </a:ext>
            </a:extLst>
          </p:cNvPr>
          <p:cNvSpPr txBox="1"/>
          <p:nvPr/>
        </p:nvSpPr>
        <p:spPr>
          <a:xfrm>
            <a:off x="764243" y="2383507"/>
            <a:ext cx="10513168" cy="1443985"/>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Päijänteestä-/tähtiniemen sillasta (erityisesti sitten sen TEN-T-verkoston valmistuessa, kun liikenteenmäärien voisi olettaa kasvavan entisestään ts. silta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tärisee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suuren osan vuorokaudesta) uusi energiavoimala käyttäen ”</a:t>
            </a:r>
            <a:r>
              <a:rPr lang="en-US"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 Soft Variable-Area Electrical-Double-Layer Energy Harvester</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teknologiaa</a:t>
            </a:r>
            <a:b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3">
                  <a:extLst>
                    <a:ext uri="{A12FA001-AC4F-418D-AE19-62706E023703}">
                      <ahyp:hlinkClr xmlns:ahyp="http://schemas.microsoft.com/office/drawing/2018/hyperlinkcolor" val="tx"/>
                    </a:ext>
                  </a:extLst>
                </a:hlinkClick>
              </a:rPr>
              <a:t>https://onlinelibrary.wiley.com/doi/10.1002/adma.202103142</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Lisäksi mahdolliset päästövähennykset, joita tulevaisuudessa voitaisi hankkia teknologialla?</a:t>
            </a:r>
          </a:p>
        </p:txBody>
      </p:sp>
      <p:sp>
        <p:nvSpPr>
          <p:cNvPr id="9" name="TextBox 8">
            <a:extLst>
              <a:ext uri="{FF2B5EF4-FFF2-40B4-BE49-F238E27FC236}">
                <a16:creationId xmlns:a16="http://schemas.microsoft.com/office/drawing/2014/main" id="{5248BDDE-BD02-B56D-F90F-10EEF561AF9D}"/>
              </a:ext>
            </a:extLst>
          </p:cNvPr>
          <p:cNvSpPr txBox="1"/>
          <p:nvPr/>
        </p:nvSpPr>
        <p:spPr>
          <a:xfrm>
            <a:off x="764243" y="1834986"/>
            <a:ext cx="4752528" cy="548521"/>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Uusiutuvat energiat ja kestävä infra:</a:t>
            </a:r>
            <a:r>
              <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4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Hydrogel</a:t>
            </a: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endParaRPr lang="en-FI" sz="1400" dirty="0">
              <a:solidFill>
                <a:schemeClr val="tx2"/>
              </a:solidFill>
              <a:latin typeface="Rockwell" panose="02060603020205020403" pitchFamily="18" charset="0"/>
            </a:endParaRPr>
          </a:p>
        </p:txBody>
      </p:sp>
      <p:pic>
        <p:nvPicPr>
          <p:cNvPr id="2" name="Online Media 1" title="Energy Harvesting Using Liquid Metals">
            <a:hlinkClick r:id="" action="ppaction://media"/>
            <a:extLst>
              <a:ext uri="{FF2B5EF4-FFF2-40B4-BE49-F238E27FC236}">
                <a16:creationId xmlns:a16="http://schemas.microsoft.com/office/drawing/2014/main" id="{ACB1B6F5-08CD-F44A-1311-F5AA25081837}"/>
              </a:ext>
            </a:extLst>
          </p:cNvPr>
          <p:cNvPicPr>
            <a:picLocks noRot="1" noChangeAspect="1"/>
          </p:cNvPicPr>
          <p:nvPr>
            <a:videoFile r:link="rId1"/>
          </p:nvPr>
        </p:nvPicPr>
        <p:blipFill>
          <a:blip r:embed="rId4"/>
          <a:stretch>
            <a:fillRect/>
          </a:stretch>
        </p:blipFill>
        <p:spPr>
          <a:xfrm>
            <a:off x="3430116" y="4150151"/>
            <a:ext cx="3672408" cy="2074911"/>
          </a:xfrm>
          <a:prstGeom prst="rect">
            <a:avLst/>
          </a:prstGeom>
        </p:spPr>
      </p:pic>
      <p:sp>
        <p:nvSpPr>
          <p:cNvPr id="7" name="TextBox 6">
            <a:extLst>
              <a:ext uri="{FF2B5EF4-FFF2-40B4-BE49-F238E27FC236}">
                <a16:creationId xmlns:a16="http://schemas.microsoft.com/office/drawing/2014/main" id="{B41A0B2C-4D98-7AA5-F11F-1E617DC94AE0}"/>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5F5582A7-3D32-9267-1AF2-750A55A64879}"/>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10" name="Group 9">
            <a:extLst>
              <a:ext uri="{FF2B5EF4-FFF2-40B4-BE49-F238E27FC236}">
                <a16:creationId xmlns:a16="http://schemas.microsoft.com/office/drawing/2014/main" id="{8DE33119-AF4E-FFC5-38CB-898E99E6CEFB}"/>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6805CBAD-61C0-DF40-40F3-BDE198F3A77A}"/>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51764A9E-85B7-4E58-7ECE-6174B770E4FC}"/>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5" action="ppaction://hlinksldjump"/>
                <a:extLst>
                  <a:ext uri="{FF2B5EF4-FFF2-40B4-BE49-F238E27FC236}">
                    <a16:creationId xmlns:a16="http://schemas.microsoft.com/office/drawing/2014/main" id="{EB356754-E8F0-75DB-82DF-C2327F60BFA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81F8DC9F-6754-46F0-9D02-ADFAFE5CFBDA}"/>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B2BD249C-DBCC-5A98-1DC0-20B5CEF544E5}"/>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DD73D08B-E23C-269E-6CA4-25156D6EFE0E}"/>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398544075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C604AC50-FE0D-404E-88CE-A1651973B19E}"/>
              </a:ext>
            </a:extLst>
          </p:cNvPr>
          <p:cNvSpPr txBox="1"/>
          <p:nvPr/>
        </p:nvSpPr>
        <p:spPr>
          <a:xfrm>
            <a:off x="837828" y="1844824"/>
            <a:ext cx="10009112" cy="1997085"/>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University of Michigan</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Aurinkopaneelien suihkutettavaa pinnoitetta kehittävä tiimi onnistuu läpimurrossa pinnoitetutkimuksissaan.</a:t>
            </a:r>
          </a:p>
          <a:p>
            <a:pPr marR="0" lvl="0" algn="l" defTabSz="914400" rtl="0" eaLnBrk="1" fontAlgn="auto" latinLnBrk="0" hangingPunct="1">
              <a:lnSpc>
                <a:spcPct val="150000"/>
              </a:lnSpc>
              <a:spcBef>
                <a:spcPts val="0"/>
              </a:spcBef>
              <a:spcAft>
                <a:spcPts val="0"/>
              </a:spcAft>
              <a:buClrTx/>
              <a:buSzTx/>
              <a:tabLst/>
              <a:defRPr/>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Arvioitu 85 prosentin tehon parannus aurinkopaneeleille pohjoisen talvikausille (</a:t>
            </a:r>
            <a:r>
              <a:rPr lang="fi-FI" sz="1200" b="0" dirty="0">
                <a:latin typeface="Rockwell" panose="02060603020205020403" pitchFamily="18" charset="0"/>
              </a:rPr>
              <a:t>≤ </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-35 °C ) kerran vuodessa suihkutettavalla pinnoitteella.</a:t>
            </a:r>
          </a:p>
          <a:p>
            <a:pPr marR="0" lvl="0" algn="l" defTabSz="914400" rtl="0" eaLnBrk="1" fontAlgn="auto" latinLnBrk="0" hangingPunct="1">
              <a:lnSpc>
                <a:spcPct val="150000"/>
              </a:lnSpc>
              <a:spcBef>
                <a:spcPts val="0"/>
              </a:spcBef>
              <a:spcAft>
                <a:spcPts val="0"/>
              </a:spcAft>
              <a:buClrTx/>
              <a:buSzTx/>
              <a:tabLst/>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Koostumus</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PVC- tai PDMS-muovi ja silikoni tai kasviöljyt.</a:t>
            </a:r>
          </a:p>
          <a:p>
            <a:pPr marR="0" lvl="0" algn="l" defTabSz="914400" rtl="0" eaLnBrk="1" fontAlgn="auto" latinLnBrk="0" hangingPunct="1">
              <a:lnSpc>
                <a:spcPct val="150000"/>
              </a:lnSpc>
              <a:spcBef>
                <a:spcPts val="0"/>
              </a:spcBef>
              <a:spcAft>
                <a:spcPts val="0"/>
              </a:spcAft>
              <a:buClrTx/>
              <a:buSzTx/>
              <a:tabLst/>
              <a:defRPr/>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Lähde</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en-US" sz="1200" dirty="0">
                <a:hlinkClick r:id="rId3"/>
              </a:rPr>
              <a:t>https://news.umich.edu/spray-on-coating-could-make-solar-panels-snow-resistant/</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endParaRPr lang="en-FI" sz="1200" dirty="0"/>
          </a:p>
        </p:txBody>
      </p:sp>
      <p:sp>
        <p:nvSpPr>
          <p:cNvPr id="9" name="TextBox 8">
            <a:extLst>
              <a:ext uri="{FF2B5EF4-FFF2-40B4-BE49-F238E27FC236}">
                <a16:creationId xmlns:a16="http://schemas.microsoft.com/office/drawing/2014/main" id="{5248BDDE-BD02-B56D-F90F-10EEF561AF9D}"/>
              </a:ext>
            </a:extLst>
          </p:cNvPr>
          <p:cNvSpPr txBox="1"/>
          <p:nvPr/>
        </p:nvSpPr>
        <p:spPr>
          <a:xfrm>
            <a:off x="837828" y="1296303"/>
            <a:ext cx="5112568" cy="548521"/>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Aurinkopaneelien suihkutettava pinnoite talvikausille</a:t>
            </a:r>
            <a:endParaRPr lang="en-FI" sz="1400" dirty="0">
              <a:solidFill>
                <a:schemeClr val="tx2"/>
              </a:solidFill>
              <a:latin typeface="Rockwell" panose="02060603020205020403" pitchFamily="18" charset="0"/>
            </a:endParaRPr>
          </a:p>
        </p:txBody>
      </p:sp>
      <p:pic>
        <p:nvPicPr>
          <p:cNvPr id="7" name="Online Media 6" title="Icephobic coating for keeping snow off of solar panels">
            <a:hlinkClick r:id="" action="ppaction://media"/>
            <a:extLst>
              <a:ext uri="{FF2B5EF4-FFF2-40B4-BE49-F238E27FC236}">
                <a16:creationId xmlns:a16="http://schemas.microsoft.com/office/drawing/2014/main" id="{C9108CD9-52BB-2A80-F8EE-42C81B902E5C}"/>
              </a:ext>
            </a:extLst>
          </p:cNvPr>
          <p:cNvPicPr>
            <a:picLocks noRot="1" noChangeAspect="1"/>
          </p:cNvPicPr>
          <p:nvPr>
            <a:videoFile r:link="rId1"/>
          </p:nvPr>
        </p:nvPicPr>
        <p:blipFill>
          <a:blip r:embed="rId4"/>
          <a:stretch>
            <a:fillRect/>
          </a:stretch>
        </p:blipFill>
        <p:spPr>
          <a:xfrm>
            <a:off x="3358108" y="4077072"/>
            <a:ext cx="4173526" cy="2358042"/>
          </a:xfrm>
          <a:prstGeom prst="rect">
            <a:avLst/>
          </a:prstGeom>
        </p:spPr>
      </p:pic>
      <p:sp>
        <p:nvSpPr>
          <p:cNvPr id="8" name="TextBox 7">
            <a:extLst>
              <a:ext uri="{FF2B5EF4-FFF2-40B4-BE49-F238E27FC236}">
                <a16:creationId xmlns:a16="http://schemas.microsoft.com/office/drawing/2014/main" id="{1C12D6C7-88F5-FB55-B4E2-19F4358B4CC9}"/>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11" name="TextBox 10">
            <a:extLst>
              <a:ext uri="{FF2B5EF4-FFF2-40B4-BE49-F238E27FC236}">
                <a16:creationId xmlns:a16="http://schemas.microsoft.com/office/drawing/2014/main" id="{0BE67548-5593-B1A5-D2C9-9EE44E9BC4A4}"/>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10" name="Group 9">
            <a:extLst>
              <a:ext uri="{FF2B5EF4-FFF2-40B4-BE49-F238E27FC236}">
                <a16:creationId xmlns:a16="http://schemas.microsoft.com/office/drawing/2014/main" id="{6AF3DC9F-EBB8-ABB3-6344-66311DABC9FC}"/>
              </a:ext>
            </a:extLst>
          </p:cNvPr>
          <p:cNvGrpSpPr/>
          <p:nvPr/>
        </p:nvGrpSpPr>
        <p:grpSpPr>
          <a:xfrm>
            <a:off x="11062964" y="5004177"/>
            <a:ext cx="988058" cy="1749968"/>
            <a:chOff x="10844360" y="5421881"/>
            <a:chExt cx="988058" cy="1631729"/>
          </a:xfrm>
        </p:grpSpPr>
        <p:grpSp>
          <p:nvGrpSpPr>
            <p:cNvPr id="12" name="Group 11">
              <a:extLst>
                <a:ext uri="{FF2B5EF4-FFF2-40B4-BE49-F238E27FC236}">
                  <a16:creationId xmlns:a16="http://schemas.microsoft.com/office/drawing/2014/main" id="{E30629ED-D877-90BF-E287-EAB75FBFBDE4}"/>
                </a:ext>
              </a:extLst>
            </p:cNvPr>
            <p:cNvGrpSpPr/>
            <p:nvPr/>
          </p:nvGrpSpPr>
          <p:grpSpPr>
            <a:xfrm>
              <a:off x="11365488" y="5421881"/>
              <a:ext cx="320520" cy="414442"/>
              <a:chOff x="8543918" y="177919"/>
              <a:chExt cx="320520" cy="414442"/>
            </a:xfrm>
          </p:grpSpPr>
          <p:sp>
            <p:nvSpPr>
              <p:cNvPr id="16" name="Rectangle: Rounded Corners 15">
                <a:extLst>
                  <a:ext uri="{FF2B5EF4-FFF2-40B4-BE49-F238E27FC236}">
                    <a16:creationId xmlns:a16="http://schemas.microsoft.com/office/drawing/2014/main" id="{3F52BA04-6B03-93FB-58AE-98E489FCF1F4}"/>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E598B5A-9D70-CD3B-EBFB-88FE4B8C8BD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50019" y="222742"/>
                <a:ext cx="314419" cy="313241"/>
              </a:xfrm>
              <a:prstGeom prst="rect">
                <a:avLst/>
              </a:prstGeom>
            </p:spPr>
          </p:pic>
        </p:grpSp>
        <p:grpSp>
          <p:nvGrpSpPr>
            <p:cNvPr id="13" name="Group 12">
              <a:extLst>
                <a:ext uri="{FF2B5EF4-FFF2-40B4-BE49-F238E27FC236}">
                  <a16:creationId xmlns:a16="http://schemas.microsoft.com/office/drawing/2014/main" id="{5EBDDE48-7766-0A4A-5242-9EE7EF496B66}"/>
                </a:ext>
              </a:extLst>
            </p:cNvPr>
            <p:cNvGrpSpPr/>
            <p:nvPr/>
          </p:nvGrpSpPr>
          <p:grpSpPr>
            <a:xfrm>
              <a:off x="10844360" y="5832657"/>
              <a:ext cx="988058" cy="1220953"/>
              <a:chOff x="11277740" y="845398"/>
              <a:chExt cx="988058" cy="1220953"/>
            </a:xfrm>
          </p:grpSpPr>
          <p:sp>
            <p:nvSpPr>
              <p:cNvPr id="14" name="Rectangle: Rounded Corners 13">
                <a:extLst>
                  <a:ext uri="{FF2B5EF4-FFF2-40B4-BE49-F238E27FC236}">
                    <a16:creationId xmlns:a16="http://schemas.microsoft.com/office/drawing/2014/main" id="{AD787815-82B2-4227-B468-907334BAED2E}"/>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5" name="Graphic 14" descr="Back with solid fill">
                <a:extLst>
                  <a:ext uri="{FF2B5EF4-FFF2-40B4-BE49-F238E27FC236}">
                    <a16:creationId xmlns:a16="http://schemas.microsoft.com/office/drawing/2014/main" id="{07207C04-817B-3518-AB4E-3970D6FACD8A}"/>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5282473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7"/>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7"/>
                </p:tgtEl>
              </p:cMediaNode>
            </p:video>
            <p:seq concurrent="1" nextAc="seek">
              <p:cTn id="8" restart="whenNotActive" fill="hold" evtFilter="cancelBubble" nodeType="interactiveSeq">
                <p:stCondLst>
                  <p:cond evt="onClick" delay="0">
                    <p:tgtEl>
                      <p:spTgt spid="7"/>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7"/>
                                        </p:tgtEl>
                                      </p:cBhvr>
                                    </p:cmd>
                                  </p:childTnLst>
                                </p:cTn>
                              </p:par>
                            </p:childTnLst>
                          </p:cTn>
                        </p:par>
                      </p:childTnLst>
                    </p:cTn>
                  </p:par>
                </p:childTnLst>
              </p:cTn>
              <p:nextCondLst>
                <p:cond evt="onClick" delay="0">
                  <p:tgtEl>
                    <p:spTgt spid="7"/>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C604AC50-FE0D-404E-88CE-A1651973B19E}"/>
              </a:ext>
            </a:extLst>
          </p:cNvPr>
          <p:cNvSpPr txBox="1"/>
          <p:nvPr/>
        </p:nvSpPr>
        <p:spPr>
          <a:xfrm>
            <a:off x="1989956" y="3284984"/>
            <a:ext cx="7740924" cy="1166986"/>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Helmikuussa (2022) julkistetussa tutkimuksessa tutkijatiimi oli luonut bakteerikannan, jolla on onnistuneesti toteutettu teollisen mittakaavan hiilinegatiivinen tuotantomalli Asetonin ja isopropanolin valmistukselle. </a:t>
            </a:r>
          </a:p>
          <a:p>
            <a:pPr marR="0" lvl="0" algn="l" defTabSz="914400" rtl="0" eaLnBrk="1" fontAlgn="auto" latinLnBrk="0" hangingPunct="1">
              <a:lnSpc>
                <a:spcPct val="150000"/>
              </a:lnSpc>
              <a:spcBef>
                <a:spcPts val="0"/>
              </a:spcBef>
              <a:spcAft>
                <a:spcPts val="0"/>
              </a:spcAft>
              <a:buClrTx/>
              <a:buSzTx/>
              <a:tabLst/>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Lähde: </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2"/>
              </a:rPr>
              <a:t>https://phys.org/news/2022-02-bacteria-upcycle-carbon-valuable-chemicals.html</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p:txBody>
      </p:sp>
      <p:sp>
        <p:nvSpPr>
          <p:cNvPr id="9" name="TextBox 8">
            <a:extLst>
              <a:ext uri="{FF2B5EF4-FFF2-40B4-BE49-F238E27FC236}">
                <a16:creationId xmlns:a16="http://schemas.microsoft.com/office/drawing/2014/main" id="{5248BDDE-BD02-B56D-F90F-10EEF561AF9D}"/>
              </a:ext>
            </a:extLst>
          </p:cNvPr>
          <p:cNvSpPr txBox="1"/>
          <p:nvPr/>
        </p:nvSpPr>
        <p:spPr>
          <a:xfrm>
            <a:off x="1989956" y="2736463"/>
            <a:ext cx="4896544" cy="548521"/>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Uusi bakteerikanta hiilinegatiiviselle teollisuudelle</a:t>
            </a:r>
            <a:endParaRPr lang="en-FI" sz="1400" dirty="0">
              <a:solidFill>
                <a:schemeClr val="tx2"/>
              </a:solidFill>
              <a:latin typeface="Rockwell" panose="02060603020205020403" pitchFamily="18" charset="0"/>
            </a:endParaRPr>
          </a:p>
        </p:txBody>
      </p:sp>
      <p:sp>
        <p:nvSpPr>
          <p:cNvPr id="6" name="TextBox 5">
            <a:extLst>
              <a:ext uri="{FF2B5EF4-FFF2-40B4-BE49-F238E27FC236}">
                <a16:creationId xmlns:a16="http://schemas.microsoft.com/office/drawing/2014/main" id="{28648C0F-2AA4-120B-6F9F-F84DF3EE23C9}"/>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7" name="TextBox 6">
            <a:extLst>
              <a:ext uri="{FF2B5EF4-FFF2-40B4-BE49-F238E27FC236}">
                <a16:creationId xmlns:a16="http://schemas.microsoft.com/office/drawing/2014/main" id="{B10220F7-5F7B-26EA-C350-C7E791804280}"/>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8" name="Group 7">
            <a:extLst>
              <a:ext uri="{FF2B5EF4-FFF2-40B4-BE49-F238E27FC236}">
                <a16:creationId xmlns:a16="http://schemas.microsoft.com/office/drawing/2014/main" id="{099A457C-1B40-0827-A2AE-E40298F24CE0}"/>
              </a:ext>
            </a:extLst>
          </p:cNvPr>
          <p:cNvGrpSpPr/>
          <p:nvPr/>
        </p:nvGrpSpPr>
        <p:grpSpPr>
          <a:xfrm>
            <a:off x="11062964" y="5004177"/>
            <a:ext cx="988058" cy="1749968"/>
            <a:chOff x="10844360" y="5421881"/>
            <a:chExt cx="988058" cy="1631729"/>
          </a:xfrm>
        </p:grpSpPr>
        <p:grpSp>
          <p:nvGrpSpPr>
            <p:cNvPr id="10" name="Group 9">
              <a:extLst>
                <a:ext uri="{FF2B5EF4-FFF2-40B4-BE49-F238E27FC236}">
                  <a16:creationId xmlns:a16="http://schemas.microsoft.com/office/drawing/2014/main" id="{38CA17CA-819D-84AD-1508-13250C1C18BC}"/>
                </a:ext>
              </a:extLst>
            </p:cNvPr>
            <p:cNvGrpSpPr/>
            <p:nvPr/>
          </p:nvGrpSpPr>
          <p:grpSpPr>
            <a:xfrm>
              <a:off x="11365488" y="5421881"/>
              <a:ext cx="320520" cy="414442"/>
              <a:chOff x="8543918" y="177919"/>
              <a:chExt cx="320520" cy="414442"/>
            </a:xfrm>
          </p:grpSpPr>
          <p:sp>
            <p:nvSpPr>
              <p:cNvPr id="14" name="Rectangle: Rounded Corners 13">
                <a:extLst>
                  <a:ext uri="{FF2B5EF4-FFF2-40B4-BE49-F238E27FC236}">
                    <a16:creationId xmlns:a16="http://schemas.microsoft.com/office/drawing/2014/main" id="{D6FBCCBF-2F3C-8DFB-B1E8-3001E81D5591}"/>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Back with solid fill">
                <a:hlinkClick r:id="rId3" action="ppaction://hlinksldjump"/>
                <a:extLst>
                  <a:ext uri="{FF2B5EF4-FFF2-40B4-BE49-F238E27FC236}">
                    <a16:creationId xmlns:a16="http://schemas.microsoft.com/office/drawing/2014/main" id="{EE64B53D-4B04-3D40-FEA6-D45855524A1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50019" y="222742"/>
                <a:ext cx="314419" cy="313241"/>
              </a:xfrm>
              <a:prstGeom prst="rect">
                <a:avLst/>
              </a:prstGeom>
            </p:spPr>
          </p:pic>
        </p:grpSp>
        <p:grpSp>
          <p:nvGrpSpPr>
            <p:cNvPr id="11" name="Group 10">
              <a:extLst>
                <a:ext uri="{FF2B5EF4-FFF2-40B4-BE49-F238E27FC236}">
                  <a16:creationId xmlns:a16="http://schemas.microsoft.com/office/drawing/2014/main" id="{A1A25356-89B5-5946-6159-0E48779D7486}"/>
                </a:ext>
              </a:extLst>
            </p:cNvPr>
            <p:cNvGrpSpPr/>
            <p:nvPr/>
          </p:nvGrpSpPr>
          <p:grpSpPr>
            <a:xfrm>
              <a:off x="10844360" y="5832657"/>
              <a:ext cx="988058" cy="1220953"/>
              <a:chOff x="11277740" y="845398"/>
              <a:chExt cx="988058" cy="1220953"/>
            </a:xfrm>
          </p:grpSpPr>
          <p:sp>
            <p:nvSpPr>
              <p:cNvPr id="12" name="Rectangle: Rounded Corners 11">
                <a:extLst>
                  <a:ext uri="{FF2B5EF4-FFF2-40B4-BE49-F238E27FC236}">
                    <a16:creationId xmlns:a16="http://schemas.microsoft.com/office/drawing/2014/main" id="{CB94279A-FD5D-FEF8-4FE0-A328ADB71D94}"/>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3" name="Graphic 12" descr="Back with solid fill">
                <a:extLst>
                  <a:ext uri="{FF2B5EF4-FFF2-40B4-BE49-F238E27FC236}">
                    <a16:creationId xmlns:a16="http://schemas.microsoft.com/office/drawing/2014/main" id="{483EF89B-77B3-5438-8255-9A735E72D0FB}"/>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404873471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BC19608A-D5A7-3BCF-9F6D-52BE9EA259E5}"/>
              </a:ext>
            </a:extLst>
          </p:cNvPr>
          <p:cNvGrpSpPr/>
          <p:nvPr/>
        </p:nvGrpSpPr>
        <p:grpSpPr>
          <a:xfrm>
            <a:off x="518504" y="974990"/>
            <a:ext cx="9721080" cy="2830087"/>
            <a:chOff x="693812" y="901017"/>
            <a:chExt cx="9721080" cy="2830087"/>
          </a:xfrm>
        </p:grpSpPr>
        <p:sp>
          <p:nvSpPr>
            <p:cNvPr id="8" name="TextBox 7">
              <a:extLst>
                <a:ext uri="{FF2B5EF4-FFF2-40B4-BE49-F238E27FC236}">
                  <a16:creationId xmlns:a16="http://schemas.microsoft.com/office/drawing/2014/main" id="{BB708E51-7DE1-42E0-A8D2-5B51B09F1D49}"/>
                </a:ext>
              </a:extLst>
            </p:cNvPr>
            <p:cNvSpPr txBox="1"/>
            <p:nvPr/>
          </p:nvSpPr>
          <p:spPr>
            <a:xfrm>
              <a:off x="693812" y="1456314"/>
              <a:ext cx="9721080" cy="2274790"/>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dna-näytteen keräävä ratkaisu (= tutkimuksissa onnistuttu jo määrittämään yhdeltä mittauspisteeltä eläintarhan erilaiset eliöt) eli voisimmeko tuottaa uhanalaisia eliöitä runsaasti käsittävällä alueella kaikkien siellä olevien eliöiden dna-näytteet vain yhdellä mittauksella siellä tavattavasti ilmasta, joskus tulevaisuudessa?</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Vesinäytteen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vedestä</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dna-määrityksiin pystyvä teknologia ehkä myös mahdollisuus?</a:t>
              </a:r>
            </a:p>
            <a:p>
              <a:pPr marL="628650" lvl="1" indent="-171450">
                <a:lnSpc>
                  <a:spcPct val="150000"/>
                </a:lnSpc>
                <a:buFont typeface="Wingdings" panose="05000000000000000000" pitchFamily="2" charset="2"/>
                <a:buChar char="à"/>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Koko vesistön lajikirjo pullolliseen vettä</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niin sanotusti</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Kuten myös ympäristöterveyden kannalta erilaiset automaattisensorit ja mittalaitteet (= DNA/RNA/proteiinit/jne.).</a:t>
              </a:r>
            </a:p>
          </p:txBody>
        </p:sp>
        <p:sp>
          <p:nvSpPr>
            <p:cNvPr id="9" name="TextBox 8">
              <a:extLst>
                <a:ext uri="{FF2B5EF4-FFF2-40B4-BE49-F238E27FC236}">
                  <a16:creationId xmlns:a16="http://schemas.microsoft.com/office/drawing/2014/main" id="{5248BDDE-BD02-B56D-F90F-10EEF561AF9D}"/>
                </a:ext>
              </a:extLst>
            </p:cNvPr>
            <p:cNvSpPr txBox="1"/>
            <p:nvPr/>
          </p:nvSpPr>
          <p:spPr>
            <a:xfrm>
              <a:off x="693812" y="901017"/>
              <a:ext cx="4464496" cy="548521"/>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Geeniteknologia &amp; Biodiversiteettitutkimukset</a:t>
              </a:r>
              <a:endParaRPr lang="en-FI" sz="1400" dirty="0">
                <a:solidFill>
                  <a:schemeClr val="tx2"/>
                </a:solidFill>
                <a:latin typeface="Rockwell" panose="02060603020205020403" pitchFamily="18" charset="0"/>
              </a:endParaRPr>
            </a:p>
          </p:txBody>
        </p:sp>
      </p:grpSp>
      <p:grpSp>
        <p:nvGrpSpPr>
          <p:cNvPr id="3" name="Group 2">
            <a:extLst>
              <a:ext uri="{FF2B5EF4-FFF2-40B4-BE49-F238E27FC236}">
                <a16:creationId xmlns:a16="http://schemas.microsoft.com/office/drawing/2014/main" id="{B4909023-A25F-B2F4-5AF4-82DF3D882408}"/>
              </a:ext>
            </a:extLst>
          </p:cNvPr>
          <p:cNvGrpSpPr/>
          <p:nvPr/>
        </p:nvGrpSpPr>
        <p:grpSpPr>
          <a:xfrm>
            <a:off x="6960545" y="3861048"/>
            <a:ext cx="4248472" cy="1986141"/>
            <a:chOff x="693812" y="3279514"/>
            <a:chExt cx="4248472" cy="1986141"/>
          </a:xfrm>
        </p:grpSpPr>
        <p:sp>
          <p:nvSpPr>
            <p:cNvPr id="11" name="TextBox 10">
              <a:extLst>
                <a:ext uri="{FF2B5EF4-FFF2-40B4-BE49-F238E27FC236}">
                  <a16:creationId xmlns:a16="http://schemas.microsoft.com/office/drawing/2014/main" id="{117CD1A7-F9CB-6ED0-15C7-32DE190CE807}"/>
                </a:ext>
              </a:extLst>
            </p:cNvPr>
            <p:cNvSpPr txBox="1"/>
            <p:nvPr/>
          </p:nvSpPr>
          <p:spPr>
            <a:xfrm>
              <a:off x="693812" y="4065326"/>
              <a:ext cx="4248472" cy="1200329"/>
            </a:xfrm>
            <a:prstGeom prst="rect">
              <a:avLst/>
            </a:prstGeom>
            <a:solidFill>
              <a:schemeClr val="bg1"/>
            </a:solidFill>
            <a:ln>
              <a:solidFill>
                <a:schemeClr val="tx2"/>
              </a:solidFill>
            </a:ln>
          </p:spPr>
          <p:txBody>
            <a:bodyPr wrap="square">
              <a:spAutoFit/>
            </a:bodyPr>
            <a:lstStyle/>
            <a:p>
              <a:pPr algn="l" fontAlgn="ctr">
                <a:lnSpc>
                  <a:spcPct val="150000"/>
                </a:lnSpc>
              </a:pPr>
              <a:r>
                <a:rPr lang="fi-FI" sz="1200" b="1" i="0" u="none" strike="noStrike" dirty="0">
                  <a:solidFill>
                    <a:srgbClr val="000000"/>
                  </a:solidFill>
                  <a:effectLst/>
                  <a:latin typeface="Rockwell" panose="02060603020205020403" pitchFamily="18" charset="0"/>
                </a:rPr>
                <a:t>Yhdistämällä kasvien </a:t>
              </a:r>
              <a:r>
                <a:rPr lang="fi-FI" sz="1200" b="1" i="0" u="none" strike="noStrike" dirty="0" err="1">
                  <a:solidFill>
                    <a:srgbClr val="000000"/>
                  </a:solidFill>
                  <a:effectLst/>
                  <a:latin typeface="Rockwell" panose="02060603020205020403" pitchFamily="18" charset="0"/>
                </a:rPr>
                <a:t>DNA:t</a:t>
              </a:r>
              <a:endParaRPr lang="fi-FI" sz="1200" b="1" dirty="0">
                <a:solidFill>
                  <a:srgbClr val="000000"/>
                </a:solidFill>
                <a:latin typeface="Rockwell" panose="02060603020205020403" pitchFamily="18" charset="0"/>
              </a:endParaRPr>
            </a:p>
            <a:p>
              <a:pPr marL="171450" indent="-171450" algn="l" fontAlgn="ctr">
                <a:lnSpc>
                  <a:spcPct val="150000"/>
                </a:lnSpc>
                <a:buFont typeface="Wingdings" panose="05000000000000000000" pitchFamily="2" charset="2"/>
                <a:buChar char="à"/>
              </a:pPr>
              <a:r>
                <a:rPr lang="fi-FI" sz="1200" b="0" i="0" u="none" strike="noStrike" dirty="0">
                  <a:solidFill>
                    <a:srgbClr val="000000"/>
                  </a:solidFill>
                  <a:effectLst/>
                  <a:latin typeface="Rockwell" panose="02060603020205020403" pitchFamily="18" charset="0"/>
                </a:rPr>
                <a:t>Geenimuunneltu fotosynteesin tuplaus.</a:t>
              </a:r>
            </a:p>
            <a:p>
              <a:pPr marL="171450" indent="-171450" algn="l" fontAlgn="ctr">
                <a:lnSpc>
                  <a:spcPct val="150000"/>
                </a:lnSpc>
                <a:buFont typeface="Wingdings" panose="05000000000000000000" pitchFamily="2" charset="2"/>
                <a:buChar char="à"/>
              </a:pPr>
              <a:r>
                <a:rPr lang="fi-FI" sz="1200" b="0" i="0" u="none" strike="noStrike" dirty="0">
                  <a:solidFill>
                    <a:srgbClr val="000000"/>
                  </a:solidFill>
                  <a:effectLst/>
                  <a:latin typeface="Rockwell" panose="02060603020205020403" pitchFamily="18" charset="0"/>
                </a:rPr>
                <a:t>Nopeakasvuiset hybridikasvit.</a:t>
              </a:r>
            </a:p>
            <a:p>
              <a:pPr marL="171450" indent="-171450" algn="l" fontAlgn="ctr">
                <a:lnSpc>
                  <a:spcPct val="150000"/>
                </a:lnSpc>
                <a:buFont typeface="Wingdings" panose="05000000000000000000" pitchFamily="2" charset="2"/>
                <a:buChar char="à"/>
              </a:pPr>
              <a:r>
                <a:rPr lang="fi-FI" sz="1200" b="0" i="0" u="none" strike="noStrike" dirty="0">
                  <a:solidFill>
                    <a:srgbClr val="000000"/>
                  </a:solidFill>
                  <a:effectLst/>
                  <a:latin typeface="Rockwell" panose="02060603020205020403" pitchFamily="18" charset="0"/>
                </a:rPr>
                <a:t>Biomassan- ja ruoantuotanto.</a:t>
              </a:r>
            </a:p>
          </p:txBody>
        </p:sp>
        <p:sp>
          <p:nvSpPr>
            <p:cNvPr id="13" name="TextBox 12">
              <a:extLst>
                <a:ext uri="{FF2B5EF4-FFF2-40B4-BE49-F238E27FC236}">
                  <a16:creationId xmlns:a16="http://schemas.microsoft.com/office/drawing/2014/main" id="{3DB20EBA-40D7-5C6D-1082-91F9BD3DA2CD}"/>
                </a:ext>
              </a:extLst>
            </p:cNvPr>
            <p:cNvSpPr txBox="1"/>
            <p:nvPr/>
          </p:nvSpPr>
          <p:spPr>
            <a:xfrm>
              <a:off x="693812" y="3279514"/>
              <a:ext cx="4248472" cy="774383"/>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Geeniteknologia (DNA ja RNA):</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Kestävän ruokajärjestelmän mahdollisuudet</a:t>
              </a:r>
            </a:p>
          </p:txBody>
        </p:sp>
      </p:grpSp>
      <p:grpSp>
        <p:nvGrpSpPr>
          <p:cNvPr id="2" name="Group 1">
            <a:extLst>
              <a:ext uri="{FF2B5EF4-FFF2-40B4-BE49-F238E27FC236}">
                <a16:creationId xmlns:a16="http://schemas.microsoft.com/office/drawing/2014/main" id="{14CD4668-32A0-F331-AE08-C5CC328D0880}"/>
              </a:ext>
            </a:extLst>
          </p:cNvPr>
          <p:cNvGrpSpPr/>
          <p:nvPr/>
        </p:nvGrpSpPr>
        <p:grpSpPr>
          <a:xfrm>
            <a:off x="513517" y="3861048"/>
            <a:ext cx="6331950" cy="2528709"/>
            <a:chOff x="5020634" y="3374191"/>
            <a:chExt cx="5289416" cy="2528709"/>
          </a:xfrm>
        </p:grpSpPr>
        <p:sp>
          <p:nvSpPr>
            <p:cNvPr id="12" name="TextBox 11">
              <a:extLst>
                <a:ext uri="{FF2B5EF4-FFF2-40B4-BE49-F238E27FC236}">
                  <a16:creationId xmlns:a16="http://schemas.microsoft.com/office/drawing/2014/main" id="{891C2C6C-504D-0E84-09FC-0F986DC58B2A}"/>
                </a:ext>
              </a:extLst>
            </p:cNvPr>
            <p:cNvSpPr txBox="1"/>
            <p:nvPr/>
          </p:nvSpPr>
          <p:spPr>
            <a:xfrm>
              <a:off x="5039583" y="4148574"/>
              <a:ext cx="5270467" cy="1754326"/>
            </a:xfrm>
            <a:prstGeom prst="rect">
              <a:avLst/>
            </a:prstGeom>
            <a:solidFill>
              <a:schemeClr val="bg1"/>
            </a:solidFill>
            <a:ln>
              <a:solidFill>
                <a:schemeClr val="tx2"/>
              </a:solidFill>
            </a:ln>
          </p:spPr>
          <p:txBody>
            <a:bodyPr wrap="square">
              <a:spAutoFit/>
            </a:bodyPr>
            <a:lstStyle/>
            <a:p>
              <a:pPr algn="l" fontAlgn="ctr">
                <a:lnSpc>
                  <a:spcPct val="150000"/>
                </a:lnSpc>
              </a:pPr>
              <a:r>
                <a:rPr lang="fi-FI" sz="1200" b="1" i="0" u="none" strike="noStrike" dirty="0">
                  <a:solidFill>
                    <a:srgbClr val="000000"/>
                  </a:solidFill>
                  <a:effectLst/>
                  <a:latin typeface="Rockwell" panose="02060603020205020403" pitchFamily="18" charset="0"/>
                </a:rPr>
                <a:t>Yhdistämällä kasvien </a:t>
              </a:r>
              <a:r>
                <a:rPr lang="fi-FI" sz="1200" b="1" i="0" u="none" strike="noStrike" dirty="0" err="1">
                  <a:solidFill>
                    <a:srgbClr val="000000"/>
                  </a:solidFill>
                  <a:effectLst/>
                  <a:latin typeface="Rockwell" panose="02060603020205020403" pitchFamily="18" charset="0"/>
                </a:rPr>
                <a:t>DNA:t</a:t>
              </a:r>
              <a:endParaRPr lang="fi-FI" sz="1200" b="1" dirty="0">
                <a:solidFill>
                  <a:srgbClr val="000000"/>
                </a:solidFill>
                <a:latin typeface="Rockwell" panose="02060603020205020403" pitchFamily="18" charset="0"/>
              </a:endParaRPr>
            </a:p>
            <a:p>
              <a:pPr marL="171450" indent="-171450" algn="l" fontAlgn="ctr">
                <a:lnSpc>
                  <a:spcPct val="150000"/>
                </a:lnSpc>
                <a:buFont typeface="Wingdings" panose="05000000000000000000" pitchFamily="2" charset="2"/>
                <a:buChar char="à"/>
              </a:pPr>
              <a:r>
                <a:rPr lang="fi-FI" sz="1200" b="0" i="0" u="none" strike="noStrike" dirty="0">
                  <a:solidFill>
                    <a:srgbClr val="000000"/>
                  </a:solidFill>
                  <a:effectLst/>
                  <a:latin typeface="Rockwell" panose="02060603020205020403" pitchFamily="18" charset="0"/>
                </a:rPr>
                <a:t>Geenimuunneltu fotosynteesin tuplaus.</a:t>
              </a:r>
            </a:p>
            <a:p>
              <a:pPr marL="171450" indent="-171450" algn="l" fontAlgn="ctr">
                <a:lnSpc>
                  <a:spcPct val="150000"/>
                </a:lnSpc>
                <a:buFont typeface="Wingdings" panose="05000000000000000000" pitchFamily="2" charset="2"/>
                <a:buChar char="à"/>
              </a:pPr>
              <a:r>
                <a:rPr lang="fi-FI" sz="1200" b="0" i="0" u="none" strike="noStrike" dirty="0">
                  <a:solidFill>
                    <a:srgbClr val="000000"/>
                  </a:solidFill>
                  <a:effectLst/>
                  <a:latin typeface="Rockwell" panose="02060603020205020403" pitchFamily="18" charset="0"/>
                </a:rPr>
                <a:t>Nopeakasvuiset hybridikasvit.</a:t>
              </a:r>
            </a:p>
            <a:p>
              <a:pPr marL="171450" indent="-171450" algn="l" fontAlgn="ctr">
                <a:lnSpc>
                  <a:spcPct val="150000"/>
                </a:lnSpc>
                <a:buFont typeface="Wingdings" panose="05000000000000000000" pitchFamily="2" charset="2"/>
                <a:buChar char="à"/>
              </a:pPr>
              <a:r>
                <a:rPr lang="fi-FI" sz="1200" b="0" i="0" u="none" strike="noStrike" dirty="0">
                  <a:solidFill>
                    <a:srgbClr val="000000"/>
                  </a:solidFill>
                  <a:effectLst/>
                  <a:latin typeface="Rockwell" panose="02060603020205020403" pitchFamily="18" charset="0"/>
                </a:rPr>
                <a:t>Geneettisesti paranneltu tehokkuus fotosynteesissä voisi olla vaihtoehto biomassan tuotantoon, jolloin ekonomian kannalta, sillä voitaisi korvata kalliit fossiiliset ja uusiutumattomat öljy ja maakaasu (polttoaine- ja materiaaliteollisuudet).</a:t>
              </a:r>
            </a:p>
          </p:txBody>
        </p:sp>
        <p:sp>
          <p:nvSpPr>
            <p:cNvPr id="16" name="TextBox 15">
              <a:extLst>
                <a:ext uri="{FF2B5EF4-FFF2-40B4-BE49-F238E27FC236}">
                  <a16:creationId xmlns:a16="http://schemas.microsoft.com/office/drawing/2014/main" id="{4B079A8C-7C09-F5D5-79AC-AD6D1A565A76}"/>
                </a:ext>
              </a:extLst>
            </p:cNvPr>
            <p:cNvSpPr txBox="1"/>
            <p:nvPr/>
          </p:nvSpPr>
          <p:spPr>
            <a:xfrm>
              <a:off x="5020634" y="3374191"/>
              <a:ext cx="4530162" cy="774383"/>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Geeniteknologia (DNA ja RNA):</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Maatalouden mahdollinen tulevaisuus</a:t>
              </a:r>
            </a:p>
          </p:txBody>
        </p:sp>
      </p:grpSp>
      <p:sp>
        <p:nvSpPr>
          <p:cNvPr id="14" name="TextBox 13">
            <a:extLst>
              <a:ext uri="{FF2B5EF4-FFF2-40B4-BE49-F238E27FC236}">
                <a16:creationId xmlns:a16="http://schemas.microsoft.com/office/drawing/2014/main" id="{67DF7B6D-DBAE-DFC7-55FD-1FCEFC75F27B}"/>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15" name="TextBox 14">
            <a:extLst>
              <a:ext uri="{FF2B5EF4-FFF2-40B4-BE49-F238E27FC236}">
                <a16:creationId xmlns:a16="http://schemas.microsoft.com/office/drawing/2014/main" id="{CBF61D39-D01C-3035-42A5-23DD6E341C55}"/>
              </a:ext>
            </a:extLst>
          </p:cNvPr>
          <p:cNvSpPr txBox="1"/>
          <p:nvPr/>
        </p:nvSpPr>
        <p:spPr>
          <a:xfrm>
            <a:off x="333772" y="117431"/>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10" name="Group 9">
            <a:extLst>
              <a:ext uri="{FF2B5EF4-FFF2-40B4-BE49-F238E27FC236}">
                <a16:creationId xmlns:a16="http://schemas.microsoft.com/office/drawing/2014/main" id="{DB68ECA8-2E53-DEA5-BA8C-5CB0E5F23A01}"/>
              </a:ext>
            </a:extLst>
          </p:cNvPr>
          <p:cNvGrpSpPr/>
          <p:nvPr/>
        </p:nvGrpSpPr>
        <p:grpSpPr>
          <a:xfrm>
            <a:off x="11062964" y="5004177"/>
            <a:ext cx="988058" cy="1749968"/>
            <a:chOff x="10844360" y="5421881"/>
            <a:chExt cx="988058" cy="1631729"/>
          </a:xfrm>
        </p:grpSpPr>
        <p:grpSp>
          <p:nvGrpSpPr>
            <p:cNvPr id="17" name="Group 16">
              <a:extLst>
                <a:ext uri="{FF2B5EF4-FFF2-40B4-BE49-F238E27FC236}">
                  <a16:creationId xmlns:a16="http://schemas.microsoft.com/office/drawing/2014/main" id="{F8AB3043-2FDD-0BB4-6369-25CE598B3108}"/>
                </a:ext>
              </a:extLst>
            </p:cNvPr>
            <p:cNvGrpSpPr/>
            <p:nvPr/>
          </p:nvGrpSpPr>
          <p:grpSpPr>
            <a:xfrm>
              <a:off x="11365488" y="5421881"/>
              <a:ext cx="320520" cy="414442"/>
              <a:chOff x="8543918" y="177919"/>
              <a:chExt cx="320520" cy="414442"/>
            </a:xfrm>
          </p:grpSpPr>
          <p:sp>
            <p:nvSpPr>
              <p:cNvPr id="21" name="Rectangle: Rounded Corners 20">
                <a:extLst>
                  <a:ext uri="{FF2B5EF4-FFF2-40B4-BE49-F238E27FC236}">
                    <a16:creationId xmlns:a16="http://schemas.microsoft.com/office/drawing/2014/main" id="{F41A4E8F-1994-668B-A7A1-AF69EA022ED6}"/>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2" action="ppaction://hlinksldjump"/>
                <a:extLst>
                  <a:ext uri="{FF2B5EF4-FFF2-40B4-BE49-F238E27FC236}">
                    <a16:creationId xmlns:a16="http://schemas.microsoft.com/office/drawing/2014/main" id="{E19906FB-5C6A-F729-1D92-721B7E75CC1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8" name="Group 17">
              <a:extLst>
                <a:ext uri="{FF2B5EF4-FFF2-40B4-BE49-F238E27FC236}">
                  <a16:creationId xmlns:a16="http://schemas.microsoft.com/office/drawing/2014/main" id="{B273EE1E-A168-8B67-A5C4-D0A1F7EBECC4}"/>
                </a:ext>
              </a:extLst>
            </p:cNvPr>
            <p:cNvGrpSpPr/>
            <p:nvPr/>
          </p:nvGrpSpPr>
          <p:grpSpPr>
            <a:xfrm>
              <a:off x="10844360" y="5832657"/>
              <a:ext cx="988058" cy="1220953"/>
              <a:chOff x="11277740" y="845398"/>
              <a:chExt cx="988058" cy="1220953"/>
            </a:xfrm>
          </p:grpSpPr>
          <p:sp>
            <p:nvSpPr>
              <p:cNvPr id="19" name="Rectangle: Rounded Corners 18">
                <a:extLst>
                  <a:ext uri="{FF2B5EF4-FFF2-40B4-BE49-F238E27FC236}">
                    <a16:creationId xmlns:a16="http://schemas.microsoft.com/office/drawing/2014/main" id="{A35E34B3-D197-04A3-F94E-CC9A5F44E5C8}"/>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20" name="Graphic 19" descr="Back with solid fill">
                <a:extLst>
                  <a:ext uri="{FF2B5EF4-FFF2-40B4-BE49-F238E27FC236}">
                    <a16:creationId xmlns:a16="http://schemas.microsoft.com/office/drawing/2014/main" id="{AA1EFD05-D16B-D655-64E6-2E284B228811}"/>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3220886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0AFDA2E4-91EB-43F7-BE88-FF96B8FB5A52}"/>
              </a:ext>
            </a:extLst>
          </p:cNvPr>
          <p:cNvSpPr txBox="1"/>
          <p:nvPr/>
        </p:nvSpPr>
        <p:spPr>
          <a:xfrm>
            <a:off x="333772" y="1556792"/>
            <a:ext cx="10441160" cy="5093959"/>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Uusi keinotekoinen lehti (ns. ”</a:t>
            </a:r>
            <a:r>
              <a:rPr lang="fi-FI" sz="105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kasvinlehti</a:t>
            </a: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CO</a:t>
            </a:r>
            <a:r>
              <a:rPr lang="fi-FI" sz="1050" b="1"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-päästöjen hallintaan ja –kiertoon palauttamiseen </a:t>
            </a: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(Patenttinimi: </a:t>
            </a:r>
            <a:r>
              <a:rPr lang="en-US"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en-US"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Artificial photosynthetic systems for integrated carbon capture and conversion</a:t>
            </a:r>
            <a:r>
              <a:rPr lang="en-US"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R="0" lvl="0" algn="l" defTabSz="914400" rtl="0" eaLnBrk="1" fontAlgn="auto" latinLnBrk="0" hangingPunct="1">
              <a:lnSpc>
                <a:spcPct val="150000"/>
              </a:lnSpc>
              <a:spcBef>
                <a:spcPts val="0"/>
              </a:spcBef>
              <a:spcAft>
                <a:spcPts val="0"/>
              </a:spcAft>
              <a:buClrTx/>
              <a:buSzTx/>
              <a:tabLst/>
              <a:defRPr/>
            </a:pP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Insinöörit (</a:t>
            </a:r>
            <a:r>
              <a:rPr lang="fi-FI" sz="11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University</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of Illinois Chicago, UIC) kehittäneet hiilidioksidia 100 kertaa nykyisiä teknologioita tehokkaammin sitovan ”lehden”, joka rakentuu rinnan kytkettäviin moduuleihin soveltuen sidontaan ”</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laimeista lähteistä</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ei paineistetut olosuhteet), kuten ilmasta ja hiilivoimaloiden savukaasuista, vapauttaen sen lopulta uudelleen käytettäväksi polttoaineissa ja materiaaleissa. </a:t>
            </a:r>
          </a:p>
          <a:p>
            <a:pPr marR="0" lvl="0" algn="l" defTabSz="914400" rtl="0" eaLnBrk="1" fontAlgn="auto" latinLnBrk="0" hangingPunct="1">
              <a:lnSpc>
                <a:spcPct val="150000"/>
              </a:lnSpc>
              <a:spcBef>
                <a:spcPts val="0"/>
              </a:spcBef>
              <a:spcAft>
                <a:spcPts val="0"/>
              </a:spcAft>
              <a:buClrTx/>
              <a:buSzTx/>
              <a:tabLst/>
              <a:defRPr/>
            </a:pPr>
            <a:endPar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Absorptio optimaalisissa olosuhteissa</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3,3 </a:t>
            </a:r>
            <a:r>
              <a:rPr lang="fi-FI" sz="11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mmol</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per 4 cm</a:t>
            </a:r>
            <a:r>
              <a:rPr lang="fi-FI" sz="1100" baseline="30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R="0" lvl="0" algn="l" defTabSz="914400" rtl="0" eaLnBrk="1" fontAlgn="auto" latinLnBrk="0" hangingPunct="1">
              <a:lnSpc>
                <a:spcPct val="150000"/>
              </a:lnSpc>
              <a:spcBef>
                <a:spcPts val="0"/>
              </a:spcBef>
              <a:spcAft>
                <a:spcPts val="0"/>
              </a:spcAft>
              <a:buClrTx/>
              <a:buSzTx/>
              <a:tabLst/>
              <a:defRP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Energiankulutus optimaalisissa olosuhteissa</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0,4 KJ/h (vastaa 1 W LED polttimoa).</a:t>
            </a:r>
          </a:p>
          <a:p>
            <a:pPr marR="0" lvl="0" algn="l" defTabSz="914400" rtl="0" eaLnBrk="1" fontAlgn="auto" latinLnBrk="0" hangingPunct="1">
              <a:lnSpc>
                <a:spcPct val="150000"/>
              </a:lnSpc>
              <a:spcBef>
                <a:spcPts val="0"/>
              </a:spcBef>
              <a:spcAft>
                <a:spcPts val="0"/>
              </a:spcAft>
              <a:buClrTx/>
              <a:buSzTx/>
              <a:tabLst/>
              <a:defRP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Pieni kotitalousmoduuli</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1 kg/vrk CO</a:t>
            </a:r>
            <a:r>
              <a:rPr lang="fi-FI" sz="11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R="0" lvl="0" algn="l" defTabSz="914400" rtl="0" eaLnBrk="1" fontAlgn="auto" latinLnBrk="0" hangingPunct="1">
              <a:lnSpc>
                <a:spcPct val="150000"/>
              </a:lnSpc>
              <a:spcBef>
                <a:spcPts val="0"/>
              </a:spcBef>
              <a:spcAft>
                <a:spcPts val="0"/>
              </a:spcAft>
              <a:buClrTx/>
              <a:buSzTx/>
              <a:tabLst/>
              <a:defRPr/>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4 kappaletta rinnankytkettäviä teollisia sähködialyysimoduuleja savukaasuille</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300 kg/h CO</a:t>
            </a:r>
            <a:r>
              <a:rPr lang="fi-FI" sz="11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R="0" lvl="0" algn="l" defTabSz="914400" rtl="0" eaLnBrk="1" fontAlgn="auto" latinLnBrk="0" hangingPunct="1">
              <a:lnSpc>
                <a:spcPct val="150000"/>
              </a:lnSpc>
              <a:spcBef>
                <a:spcPts val="0"/>
              </a:spcBef>
              <a:spcAft>
                <a:spcPts val="0"/>
              </a:spcAft>
              <a:buClrTx/>
              <a:buSzTx/>
              <a:tabLst/>
              <a:defRPr/>
            </a:pPr>
            <a:endPar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Tulos</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Energiatehokas CO</a:t>
            </a:r>
            <a:r>
              <a:rPr lang="fi-FI" sz="11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lähde, vaikkapa </a:t>
            </a:r>
            <a:r>
              <a:rPr lang="fi-FI" sz="11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LUT:n</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vihreän vetytutkimuksille ja miksipä ei yhteistyöllä heidän ja </a:t>
            </a:r>
            <a:r>
              <a:rPr lang="fi-FI" sz="11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UIC:n</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kanssa muutenkin neuvoteltavissa olevana applikaationa käyttöön johonkin pilottiin. </a:t>
            </a:r>
          </a:p>
          <a:p>
            <a:pPr marR="0" lvl="0" algn="l" defTabSz="914400" rtl="0" eaLnBrk="1" fontAlgn="auto" latinLnBrk="0" hangingPunct="1">
              <a:lnSpc>
                <a:spcPct val="150000"/>
              </a:lnSpc>
              <a:spcBef>
                <a:spcPts val="0"/>
              </a:spcBef>
              <a:spcAft>
                <a:spcPts val="0"/>
              </a:spcAft>
              <a:buClrTx/>
              <a:buSzTx/>
              <a:tabLst/>
              <a:defRPr/>
            </a:pPr>
            <a:endParaRPr lang="fi-FI" sz="11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Innovatiivinen kierto-, bio- ja vetytaloutta tukeva vihreän teknologian vaihtoehto ympäristöliiketoiminnalle uusiutuvien polttoaineiden tuotantoon ja ilmastotyöhön tai kiinteistöapplikaationa kotitalouksille ja -teollisille savukaasuille (ns. ”</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niputettuna yhteen</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p:txBody>
      </p:sp>
      <p:sp>
        <p:nvSpPr>
          <p:cNvPr id="6" name="TextBox 5">
            <a:extLst>
              <a:ext uri="{FF2B5EF4-FFF2-40B4-BE49-F238E27FC236}">
                <a16:creationId xmlns:a16="http://schemas.microsoft.com/office/drawing/2014/main" id="{4CFE8442-8BC5-3186-E975-96CBAF28DA03}"/>
              </a:ext>
            </a:extLst>
          </p:cNvPr>
          <p:cNvSpPr txBox="1"/>
          <p:nvPr/>
        </p:nvSpPr>
        <p:spPr>
          <a:xfrm>
            <a:off x="333772" y="1013008"/>
            <a:ext cx="3744416" cy="548521"/>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Uusi keinotekoinen lehti CO</a:t>
            </a:r>
            <a:r>
              <a:rPr lang="fi-FI" sz="1400" b="1"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-päästöille</a:t>
            </a:r>
            <a:endParaRPr lang="en-FI" sz="1400" dirty="0">
              <a:solidFill>
                <a:schemeClr val="tx2"/>
              </a:solidFill>
              <a:latin typeface="Rockwell" panose="02060603020205020403" pitchFamily="18" charset="0"/>
            </a:endParaRPr>
          </a:p>
        </p:txBody>
      </p:sp>
      <p:sp>
        <p:nvSpPr>
          <p:cNvPr id="8" name="TextBox 7">
            <a:extLst>
              <a:ext uri="{FF2B5EF4-FFF2-40B4-BE49-F238E27FC236}">
                <a16:creationId xmlns:a16="http://schemas.microsoft.com/office/drawing/2014/main" id="{B22875D6-B105-7F83-8BF9-43C2AD332D49}"/>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10" name="TextBox 9">
            <a:extLst>
              <a:ext uri="{FF2B5EF4-FFF2-40B4-BE49-F238E27FC236}">
                <a16:creationId xmlns:a16="http://schemas.microsoft.com/office/drawing/2014/main" id="{8DCE14DB-3021-2294-37DE-75F54CC27E36}"/>
              </a:ext>
            </a:extLst>
          </p:cNvPr>
          <p:cNvSpPr txBox="1"/>
          <p:nvPr/>
        </p:nvSpPr>
        <p:spPr>
          <a:xfrm>
            <a:off x="333772" y="207249"/>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F88A9395-F93E-D0B8-950C-7F97D4997A4B}"/>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9CF79A2A-22F1-17D8-360C-4D07E6E18F66}"/>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05249404-1D84-6CB0-703B-27F26F054358}"/>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2" action="ppaction://hlinksldjump"/>
                <a:extLst>
                  <a:ext uri="{FF2B5EF4-FFF2-40B4-BE49-F238E27FC236}">
                    <a16:creationId xmlns:a16="http://schemas.microsoft.com/office/drawing/2014/main" id="{E61FE03F-3961-E6ED-D04A-AE1DF18B285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4E761386-A72C-475E-0850-53D821BB0F87}"/>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66F4A742-09D1-BFDE-1ADF-81E0B7695CEF}"/>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764CAFD5-ACAC-6FC7-44EC-1396815291AF}"/>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22228390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0AFDA2E4-91EB-43F7-BE88-FF96B8FB5A52}"/>
              </a:ext>
            </a:extLst>
          </p:cNvPr>
          <p:cNvSpPr txBox="1"/>
          <p:nvPr/>
        </p:nvSpPr>
        <p:spPr>
          <a:xfrm>
            <a:off x="693812" y="1528634"/>
            <a:ext cx="9793088" cy="4767972"/>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Julkiset rakennukset tai viranomaisten ohjaus/-tarjoamat ehdotukset toimijoille: Innovatiivinen yritys ”</a:t>
            </a:r>
            <a:r>
              <a:rPr lang="fi-FI" sz="1200" i="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Envio</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Systems</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hyödyntää IoT-teknologiaa läpimurtoratkaisussaan. Järjestelmällä (= IoT Product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Suite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voidaan valvoa ja ohjata kiinteistötekniikkaa reaaliaikaisesti sekä se soveltuu yksittäiseen rakennukseen, mutta sillä voidaan ylläpitää useampia rakennuksia samanaikaisesti yhdeltä päätelaitteelta (ts. tarjoaa kokonaisvaltaisen yhteyden kaikkien rakennusten laitteiden ja järjestelmien välille, kuten LVI, valaistus, mittaus jne.). </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IoT Product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Suite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koostuu kolmesta tuotteesta CUBE (langaton-, edullinen- ja itseoppiva verkko-ohjain, joka integroituu energian ja ympäristön seuranta-antureihin.</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Soveltuu minkä tahansa kolmannen osapuolen laitteen älyohjaukseen rakennuksiin, joko täysin uutena tai täydentävä ratkaisuna.), TRIA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Gateway</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(muodostaa yhteyden rakennuksen verkottuneeseen järjestelmään integroiden verkkolaitteet toisiinsa kommunikoiden samalla rakennuksen hallintajärjestelmän kanssa sekä kerää dataa) ja BASE (verkkopohjainen alusta etäkäyttöön, jossa hyödynnetään pilvipohjaista graafista käyttöliittymää rakennusdatan seurantaan ja reaaliaikaiseen säätöön).</a:t>
            </a:r>
            <a:b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Lähde: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2"/>
              </a:rPr>
              <a:t>https://ubuntoo.com/s/envio-systems-1?gh=</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R="0" lvl="0" algn="l" defTabSz="914400" rtl="0" eaLnBrk="1" fontAlgn="auto" latinLnBrk="0" hangingPunct="1">
              <a:lnSpc>
                <a:spcPct val="150000"/>
              </a:lnSpc>
              <a:spcBef>
                <a:spcPts val="0"/>
              </a:spcBef>
              <a:spcAft>
                <a:spcPts val="0"/>
              </a:spcAft>
              <a:buClrTx/>
              <a:buSzTx/>
              <a:tabLst/>
              <a:defRPr/>
            </a:pPr>
            <a:b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Tekoälyn osilta, mikäli valmiille palveluntarjoajalle ei haluta maksaa, budjetti ei riitä eikä saada rahoitusavustuksia tai sitä ei saada Suomeen niin voisiko olla mahdollista harkita yhteistyötä, joko korkeakoulujen tai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Silo</a:t>
            </a:r>
            <a:r>
              <a:rPr lang="fi-FI" sz="1200" baseline="-25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AI</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kanssa?</a:t>
            </a:r>
          </a:p>
        </p:txBody>
      </p:sp>
      <p:sp>
        <p:nvSpPr>
          <p:cNvPr id="6" name="TextBox 5">
            <a:extLst>
              <a:ext uri="{FF2B5EF4-FFF2-40B4-BE49-F238E27FC236}">
                <a16:creationId xmlns:a16="http://schemas.microsoft.com/office/drawing/2014/main" id="{4F19379A-75E3-311E-8EA1-E9EB6ADF49C2}"/>
              </a:ext>
            </a:extLst>
          </p:cNvPr>
          <p:cNvSpPr txBox="1"/>
          <p:nvPr/>
        </p:nvSpPr>
        <p:spPr>
          <a:xfrm>
            <a:off x="679545" y="1205975"/>
            <a:ext cx="5846915"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Kiinteistöautomaatiot (älykäsohjaus ja/tai tekoälyintegraatio) </a:t>
            </a:r>
            <a:endParaRPr lang="en-FI" sz="1400" b="1" dirty="0">
              <a:solidFill>
                <a:schemeClr val="tx2"/>
              </a:solidFill>
              <a:latin typeface="Rockwell" panose="02060603020205020403" pitchFamily="18" charset="0"/>
            </a:endParaRPr>
          </a:p>
        </p:txBody>
      </p:sp>
      <p:sp>
        <p:nvSpPr>
          <p:cNvPr id="8" name="TextBox 7">
            <a:extLst>
              <a:ext uri="{FF2B5EF4-FFF2-40B4-BE49-F238E27FC236}">
                <a16:creationId xmlns:a16="http://schemas.microsoft.com/office/drawing/2014/main" id="{88EBD081-A8F2-476A-41AB-51884E15370C}"/>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10" name="TextBox 9">
            <a:extLst>
              <a:ext uri="{FF2B5EF4-FFF2-40B4-BE49-F238E27FC236}">
                <a16:creationId xmlns:a16="http://schemas.microsoft.com/office/drawing/2014/main" id="{2A91038B-A016-207C-FAAD-E6A582F569E8}"/>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C1B639D4-5D1C-C7BC-C019-2B80B5B0296F}"/>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B0728EDC-FC5B-AE20-A4DE-21E9E9AB96A0}"/>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DC26445E-1282-C8DA-351F-B15A7A4E801F}"/>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3" action="ppaction://hlinksldjump"/>
                <a:extLst>
                  <a:ext uri="{FF2B5EF4-FFF2-40B4-BE49-F238E27FC236}">
                    <a16:creationId xmlns:a16="http://schemas.microsoft.com/office/drawing/2014/main" id="{651B13B4-5997-A020-5D5C-3EEDE6D6D28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89F250C6-8D4D-D1A4-E070-4D2E58B8F522}"/>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B79C1C97-92D6-4E72-5BE1-3E460251270A}"/>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3BCED4B6-DAC0-8BD7-EE0D-95C605F9E619}"/>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11376043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0AFDA2E4-91EB-43F7-BE88-FF96B8FB5A52}"/>
              </a:ext>
            </a:extLst>
          </p:cNvPr>
          <p:cNvSpPr txBox="1"/>
          <p:nvPr/>
        </p:nvSpPr>
        <p:spPr>
          <a:xfrm>
            <a:off x="837828" y="2204864"/>
            <a:ext cx="9577064" cy="886846"/>
          </a:xfrm>
          <a:prstGeom prst="rect">
            <a:avLst/>
          </a:prstGeom>
          <a:solidFill>
            <a:schemeClr val="bg1"/>
          </a:solidFill>
          <a:ln>
            <a:solidFill>
              <a:schemeClr val="tx2"/>
            </a:solidFill>
          </a:ln>
        </p:spPr>
        <p:txBody>
          <a:bodyPr wrap="square">
            <a:spAutoFit/>
          </a:bodyPr>
          <a:lstStyle/>
          <a:p>
            <a:pPr>
              <a:lnSpc>
                <a:spcPct val="150000"/>
              </a:lnSpc>
              <a:defRPr/>
            </a:pPr>
            <a:r>
              <a:rPr lang="fi-FI" sz="1200"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Lähtökohtana ”</a:t>
            </a:r>
            <a:r>
              <a:rPr lang="fi-FI" sz="1200" i="1"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vihreälle</a:t>
            </a:r>
            <a:r>
              <a:rPr lang="fi-FI" sz="1200"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 on, että vedyn tuotantoon (= erotteluun vedestä) on hyödynnetty uusiutuviin energioihin pohjautuvaa sähköä.</a:t>
            </a:r>
          </a:p>
          <a:p>
            <a:pPr>
              <a:lnSpc>
                <a:spcPct val="150000"/>
              </a:lnSpc>
              <a:defRPr/>
            </a:pPr>
            <a:endParaRPr lang="fi-FI" sz="1200"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Vuonna 2050 globaali energiantuotanto: Arvion mukaan 7 prosenttia tuotetaan vihreällä vedyllä.</a:t>
            </a:r>
          </a:p>
        </p:txBody>
      </p:sp>
      <p:sp>
        <p:nvSpPr>
          <p:cNvPr id="10" name="TextBox 9">
            <a:extLst>
              <a:ext uri="{FF2B5EF4-FFF2-40B4-BE49-F238E27FC236}">
                <a16:creationId xmlns:a16="http://schemas.microsoft.com/office/drawing/2014/main" id="{0C66B0C3-3E69-0B73-3E6D-90B431F40407}"/>
              </a:ext>
            </a:extLst>
          </p:cNvPr>
          <p:cNvSpPr txBox="1"/>
          <p:nvPr/>
        </p:nvSpPr>
        <p:spPr>
          <a:xfrm>
            <a:off x="838023" y="1882205"/>
            <a:ext cx="1223942"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 vety</a:t>
            </a:r>
            <a:endParaRPr lang="en-FI" sz="1400" b="1" dirty="0">
              <a:solidFill>
                <a:schemeClr val="tx2"/>
              </a:solidFill>
              <a:latin typeface="Rockwell" panose="02060603020205020403" pitchFamily="18" charset="0"/>
            </a:endParaRPr>
          </a:p>
        </p:txBody>
      </p:sp>
      <p:sp>
        <p:nvSpPr>
          <p:cNvPr id="6" name="TextBox 5">
            <a:extLst>
              <a:ext uri="{FF2B5EF4-FFF2-40B4-BE49-F238E27FC236}">
                <a16:creationId xmlns:a16="http://schemas.microsoft.com/office/drawing/2014/main" id="{F0FA302D-7F0D-E3FC-DEF2-80D39F0BC7EC}"/>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601264AF-4D9B-6777-2663-0D55791AC016}"/>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6A6E3472-B789-5897-1E1A-B3564FEA7308}"/>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21B22397-0C69-4345-E586-9DF7CC93A0D3}"/>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97B64EFA-E783-E56D-4AD9-FDC625B5FA45}"/>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2" action="ppaction://hlinksldjump"/>
                <a:extLst>
                  <a:ext uri="{FF2B5EF4-FFF2-40B4-BE49-F238E27FC236}">
                    <a16:creationId xmlns:a16="http://schemas.microsoft.com/office/drawing/2014/main" id="{E064E0F8-7813-B952-8063-E2FF2FA2449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E2B97A71-E6EE-D0C7-9327-4644523C6596}"/>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BC2278FE-1DB9-9CEF-CF62-C4ABAB7200DD}"/>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E730F572-72FC-03CF-E7BE-836750106F9B}"/>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82930186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0C66B0C3-3E69-0B73-3E6D-90B431F40407}"/>
              </a:ext>
            </a:extLst>
          </p:cNvPr>
          <p:cNvSpPr txBox="1"/>
          <p:nvPr/>
        </p:nvSpPr>
        <p:spPr>
          <a:xfrm>
            <a:off x="837828" y="2212926"/>
            <a:ext cx="2880320"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 vety ja ”</a:t>
            </a:r>
            <a:r>
              <a:rPr lang="fi-FI" sz="14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Power-to-x</a:t>
            </a: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endParaRPr lang="en-FI" sz="1400" b="1" dirty="0">
              <a:solidFill>
                <a:schemeClr val="tx2"/>
              </a:solidFill>
              <a:latin typeface="Rockwell" panose="02060603020205020403" pitchFamily="18" charset="0"/>
            </a:endParaRPr>
          </a:p>
        </p:txBody>
      </p:sp>
      <p:sp>
        <p:nvSpPr>
          <p:cNvPr id="11" name="TextBox 10">
            <a:extLst>
              <a:ext uri="{FF2B5EF4-FFF2-40B4-BE49-F238E27FC236}">
                <a16:creationId xmlns:a16="http://schemas.microsoft.com/office/drawing/2014/main" id="{CE824CB2-0F13-ABC8-F2F3-0E0C80F87DA3}"/>
              </a:ext>
            </a:extLst>
          </p:cNvPr>
          <p:cNvSpPr txBox="1"/>
          <p:nvPr/>
        </p:nvSpPr>
        <p:spPr>
          <a:xfrm>
            <a:off x="837828" y="2564904"/>
            <a:ext cx="9577064" cy="886846"/>
          </a:xfrm>
          <a:prstGeom prst="rect">
            <a:avLst/>
          </a:prstGeom>
          <a:solidFill>
            <a:schemeClr val="bg1"/>
          </a:solidFill>
          <a:ln>
            <a:solidFill>
              <a:schemeClr val="tx2"/>
            </a:solidFill>
          </a:ln>
        </p:spPr>
        <p:txBody>
          <a:bodyPr wrap="square">
            <a:spAutoFit/>
          </a:bodyPr>
          <a:lstStyle/>
          <a:p>
            <a:pPr>
              <a:lnSpc>
                <a:spcPct val="150000"/>
              </a:lnSpc>
              <a:defRPr/>
            </a:pPr>
            <a:r>
              <a:rPr lang="fi-FI" sz="1200" b="1" u="sng"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Vaihtoehto 1. - Vihreän vedyn raaka-ainetuotanto</a:t>
            </a: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Vedyn kysynnän kasvu tulevaisuudessa (LUT-yliopisto, VTT, Wärtsilä, SSAB, yleistyvät vetypolttoaineet jne.) muodostaa kattavia markkinoita ja siten mahdollisuuden uudelle tulolähteelle.</a:t>
            </a:r>
          </a:p>
        </p:txBody>
      </p:sp>
      <p:sp>
        <p:nvSpPr>
          <p:cNvPr id="12" name="TextBox 11">
            <a:extLst>
              <a:ext uri="{FF2B5EF4-FFF2-40B4-BE49-F238E27FC236}">
                <a16:creationId xmlns:a16="http://schemas.microsoft.com/office/drawing/2014/main" id="{BC4F9DAC-C6C3-9B1D-925C-6367FD250307}"/>
              </a:ext>
            </a:extLst>
          </p:cNvPr>
          <p:cNvSpPr txBox="1"/>
          <p:nvPr/>
        </p:nvSpPr>
        <p:spPr>
          <a:xfrm>
            <a:off x="837828" y="3478942"/>
            <a:ext cx="9577064" cy="2825838"/>
          </a:xfrm>
          <a:prstGeom prst="rect">
            <a:avLst/>
          </a:prstGeom>
          <a:solidFill>
            <a:schemeClr val="bg1"/>
          </a:solidFill>
          <a:ln>
            <a:solidFill>
              <a:schemeClr val="tx2"/>
            </a:solidFill>
          </a:ln>
        </p:spPr>
        <p:txBody>
          <a:bodyPr wrap="square">
            <a:spAutoFit/>
          </a:bodyPr>
          <a:lstStyle/>
          <a:p>
            <a:pPr>
              <a:lnSpc>
                <a:spcPct val="150000"/>
              </a:lnSpc>
              <a:defRPr/>
            </a:pPr>
            <a:r>
              <a:rPr lang="fi-FI" sz="1200" b="1" u="sng"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Vaihtoehto 2. - Vihreän vedyn energiajärjestelmä </a:t>
            </a:r>
            <a:b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Ensin tuotetaan uusiutuvia energioita hyödyntäen sähkö, jolla vety voidaan erotella vedestä.</a:t>
            </a:r>
          </a:p>
          <a:p>
            <a:pPr marL="171450" indent="-171450">
              <a:lnSpc>
                <a:spcPct val="150000"/>
              </a:lnSpc>
              <a:buFont typeface="Wingdings" panose="05000000000000000000" pitchFamily="2" charset="2"/>
              <a:buChar char="à"/>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Vihreästä vedystä voidaan rakentaa pienikokoisia ”</a:t>
            </a:r>
            <a:r>
              <a:rPr lang="fi-FI" sz="1200" i="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Vetyakkumoduuleja</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171450" indent="-171450">
              <a:lnSpc>
                <a:spcPct val="150000"/>
              </a:lnSpc>
              <a:buFont typeface="Wingdings" panose="05000000000000000000" pitchFamily="2" charset="2"/>
              <a:buChar char="à"/>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Akkuja voidaan sen ripotella pitkin Heinolaa kiinteistökohtaisesti.</a:t>
            </a:r>
          </a:p>
          <a:p>
            <a:pPr marL="171450" indent="-171450">
              <a:lnSpc>
                <a:spcPct val="150000"/>
              </a:lnSpc>
              <a:buFont typeface="Wingdings" panose="05000000000000000000" pitchFamily="2" charset="2"/>
              <a:buChar char="à"/>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Vetyakkukiinteistöihin integroidaan uusiutuvan energian tuotantojärjestelmät.</a:t>
            </a:r>
          </a:p>
          <a:p>
            <a:pPr marL="171450" indent="-171450">
              <a:lnSpc>
                <a:spcPct val="150000"/>
              </a:lnSpc>
              <a:buFont typeface="Wingdings" panose="05000000000000000000" pitchFamily="2" charset="2"/>
              <a:buChar char="à"/>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Syntyy kohtuullisen ”</a:t>
            </a:r>
            <a:r>
              <a:rPr lang="fi-FI" sz="1200" i="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omavarainen</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uusiutuvaan energiaan pohjautuva järjestelmä, joka ei ole yhtä haavoittuvainen tuotantokapasiteetin vaihtelulle, kuten ei myöskään kulutuspiikeille perustuen vetyakun varastoimaan ”</a:t>
            </a:r>
            <a:r>
              <a:rPr lang="fi-FI" sz="1200" i="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ylimääräiseen</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energiaan niiltä ajoilta, jolloin tuotanto on ylittänyt kulutuksen.</a:t>
            </a:r>
          </a:p>
          <a:p>
            <a:pPr marL="171450" indent="-171450">
              <a:lnSpc>
                <a:spcPct val="150000"/>
              </a:lnSpc>
              <a:buFont typeface="Wingdings" panose="05000000000000000000" pitchFamily="2" charset="2"/>
              <a:buChar char="à"/>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Tietenkin kytkentä säilytettävä varmasti vielä tässäkin tilanteessa varmuudeksi ”</a:t>
            </a:r>
            <a:r>
              <a:rPr lang="fi-FI" sz="1200" i="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normaaliin verkkoon</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tai vaihtoehtoisesti, mikäli kiinteistöjen akkuja voitaisi kytkeä, jollain tavoin ehkä rinnan?</a:t>
            </a:r>
          </a:p>
        </p:txBody>
      </p:sp>
      <p:sp>
        <p:nvSpPr>
          <p:cNvPr id="8" name="TextBox 7">
            <a:extLst>
              <a:ext uri="{FF2B5EF4-FFF2-40B4-BE49-F238E27FC236}">
                <a16:creationId xmlns:a16="http://schemas.microsoft.com/office/drawing/2014/main" id="{3A1F3D9C-8A03-7EC3-A2E0-FF3EFC929BBF}"/>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9" name="TextBox 8">
            <a:extLst>
              <a:ext uri="{FF2B5EF4-FFF2-40B4-BE49-F238E27FC236}">
                <a16:creationId xmlns:a16="http://schemas.microsoft.com/office/drawing/2014/main" id="{28ABAA63-2925-D080-05E4-D2C6872A3BCC}"/>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6A0A3B0A-7BFB-47F7-2D3F-C996F7E09A16}"/>
              </a:ext>
            </a:extLst>
          </p:cNvPr>
          <p:cNvGrpSpPr/>
          <p:nvPr/>
        </p:nvGrpSpPr>
        <p:grpSpPr>
          <a:xfrm>
            <a:off x="11062964" y="5004177"/>
            <a:ext cx="988058" cy="1749968"/>
            <a:chOff x="10844360" y="5421881"/>
            <a:chExt cx="988058" cy="1631729"/>
          </a:xfrm>
        </p:grpSpPr>
        <p:grpSp>
          <p:nvGrpSpPr>
            <p:cNvPr id="13" name="Group 12">
              <a:extLst>
                <a:ext uri="{FF2B5EF4-FFF2-40B4-BE49-F238E27FC236}">
                  <a16:creationId xmlns:a16="http://schemas.microsoft.com/office/drawing/2014/main" id="{0A506B65-1338-59EC-D506-A97D7C254E30}"/>
                </a:ext>
              </a:extLst>
            </p:cNvPr>
            <p:cNvGrpSpPr/>
            <p:nvPr/>
          </p:nvGrpSpPr>
          <p:grpSpPr>
            <a:xfrm>
              <a:off x="11365488" y="5421881"/>
              <a:ext cx="320520" cy="414442"/>
              <a:chOff x="8543918" y="177919"/>
              <a:chExt cx="320520" cy="414442"/>
            </a:xfrm>
          </p:grpSpPr>
          <p:sp>
            <p:nvSpPr>
              <p:cNvPr id="17" name="Rectangle: Rounded Corners 16">
                <a:extLst>
                  <a:ext uri="{FF2B5EF4-FFF2-40B4-BE49-F238E27FC236}">
                    <a16:creationId xmlns:a16="http://schemas.microsoft.com/office/drawing/2014/main" id="{10232434-9983-6232-D357-BE04BFFE908F}"/>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2" action="ppaction://hlinksldjump"/>
                <a:extLst>
                  <a:ext uri="{FF2B5EF4-FFF2-40B4-BE49-F238E27FC236}">
                    <a16:creationId xmlns:a16="http://schemas.microsoft.com/office/drawing/2014/main" id="{1A58DDC1-A83B-7841-65C8-83C7B773829B}"/>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4" name="Group 13">
              <a:extLst>
                <a:ext uri="{FF2B5EF4-FFF2-40B4-BE49-F238E27FC236}">
                  <a16:creationId xmlns:a16="http://schemas.microsoft.com/office/drawing/2014/main" id="{CAEA481D-3674-D1DA-6CA1-A44BC89D5D3E}"/>
                </a:ext>
              </a:extLst>
            </p:cNvPr>
            <p:cNvGrpSpPr/>
            <p:nvPr/>
          </p:nvGrpSpPr>
          <p:grpSpPr>
            <a:xfrm>
              <a:off x="10844360" y="5832657"/>
              <a:ext cx="988058" cy="1220953"/>
              <a:chOff x="11277740" y="845398"/>
              <a:chExt cx="988058" cy="1220953"/>
            </a:xfrm>
          </p:grpSpPr>
          <p:sp>
            <p:nvSpPr>
              <p:cNvPr id="15" name="Rectangle: Rounded Corners 14">
                <a:extLst>
                  <a:ext uri="{FF2B5EF4-FFF2-40B4-BE49-F238E27FC236}">
                    <a16:creationId xmlns:a16="http://schemas.microsoft.com/office/drawing/2014/main" id="{CFE6711C-2A54-336A-1521-4F601915AC4E}"/>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6" name="Graphic 15" descr="Back with solid fill">
                <a:extLst>
                  <a:ext uri="{FF2B5EF4-FFF2-40B4-BE49-F238E27FC236}">
                    <a16:creationId xmlns:a16="http://schemas.microsoft.com/office/drawing/2014/main" id="{C9F78DB8-F4F0-9CB1-CE75-14A6862FFAB6}"/>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9426082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0AFDA2E4-91EB-43F7-BE88-FF96B8FB5A52}"/>
              </a:ext>
            </a:extLst>
          </p:cNvPr>
          <p:cNvSpPr txBox="1"/>
          <p:nvPr/>
        </p:nvSpPr>
        <p:spPr>
          <a:xfrm>
            <a:off x="837828" y="2095475"/>
            <a:ext cx="6336704" cy="1677639"/>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CO</a:t>
            </a:r>
            <a:r>
              <a:rPr lang="fi-FI" sz="12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-varastot maan alle eli toisin sanoen hiilensidonta maanalaisiin varastoihin (CCS).</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Case-esimerkki</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Islantiin on rakenteilla maailman suurin suoraan ilmasta CO</a:t>
            </a:r>
            <a:r>
              <a:rPr lang="fi-FI" sz="12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-sitova laitos nimeltään ”</a:t>
            </a:r>
            <a:r>
              <a:rPr lang="fi-FI" sz="1200" b="1" i="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Orca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(laitos nähtävillä tekstin alapuolella kuvista).</a:t>
            </a:r>
          </a:p>
          <a:p>
            <a:pPr marR="0" lvl="0" algn="l" defTabSz="914400" rtl="0" eaLnBrk="1" fontAlgn="auto" latinLnBrk="0" hangingPunct="1">
              <a:lnSpc>
                <a:spcPct val="150000"/>
              </a:lnSpc>
              <a:spcBef>
                <a:spcPts val="0"/>
              </a:spcBef>
              <a:spcAft>
                <a:spcPts val="0"/>
              </a:spcAft>
              <a:buClrTx/>
              <a:buSzTx/>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Käytetty teknologia (CO</a:t>
            </a:r>
            <a:r>
              <a:rPr lang="fi-FI" sz="10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-sidonta):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Climeworks</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R="0" lvl="0" algn="l" defTabSz="914400" rtl="0" eaLnBrk="1" fontAlgn="auto" latinLnBrk="0" hangingPunct="1">
              <a:lnSpc>
                <a:spcPct val="150000"/>
              </a:lnSpc>
              <a:spcBef>
                <a:spcPts val="0"/>
              </a:spcBef>
              <a:spcAft>
                <a:spcPts val="0"/>
              </a:spcAft>
              <a:buClrTx/>
              <a:buSzTx/>
              <a:tabLst/>
              <a:defRPr/>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Käytetty teknologia (maanalaiset varastot): </a:t>
            </a:r>
            <a:r>
              <a:rPr lang="fi-FI" sz="10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Carbfix</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p:txBody>
      </p:sp>
      <p:sp>
        <p:nvSpPr>
          <p:cNvPr id="10" name="TextBox 9">
            <a:extLst>
              <a:ext uri="{FF2B5EF4-FFF2-40B4-BE49-F238E27FC236}">
                <a16:creationId xmlns:a16="http://schemas.microsoft.com/office/drawing/2014/main" id="{0C66B0C3-3E69-0B73-3E6D-90B431F40407}"/>
              </a:ext>
            </a:extLst>
          </p:cNvPr>
          <p:cNvSpPr txBox="1"/>
          <p:nvPr/>
        </p:nvSpPr>
        <p:spPr>
          <a:xfrm>
            <a:off x="837828" y="1772816"/>
            <a:ext cx="4968358"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Hiilidioksidin talteenotto ja varastointi (CCS)</a:t>
            </a:r>
            <a:endParaRPr lang="en-FI" sz="1400" b="1" dirty="0">
              <a:solidFill>
                <a:schemeClr val="tx2"/>
              </a:solidFill>
              <a:latin typeface="Rockwell" panose="02060603020205020403" pitchFamily="18" charset="0"/>
            </a:endParaRPr>
          </a:p>
        </p:txBody>
      </p:sp>
      <p:sp>
        <p:nvSpPr>
          <p:cNvPr id="11" name="TextBox 10">
            <a:extLst>
              <a:ext uri="{FF2B5EF4-FFF2-40B4-BE49-F238E27FC236}">
                <a16:creationId xmlns:a16="http://schemas.microsoft.com/office/drawing/2014/main" id="{643A3C73-9A0E-E50D-62A0-8A6223B85BB8}"/>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12" name="TextBox 11">
            <a:extLst>
              <a:ext uri="{FF2B5EF4-FFF2-40B4-BE49-F238E27FC236}">
                <a16:creationId xmlns:a16="http://schemas.microsoft.com/office/drawing/2014/main" id="{4EF81658-CD04-3848-9A56-5C1BC16AB249}"/>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sp>
        <p:nvSpPr>
          <p:cNvPr id="7" name="TextBox 6">
            <a:extLst>
              <a:ext uri="{FF2B5EF4-FFF2-40B4-BE49-F238E27FC236}">
                <a16:creationId xmlns:a16="http://schemas.microsoft.com/office/drawing/2014/main" id="{9B0F3CBF-23BA-4017-A265-3C8E7F9AB5A4}"/>
              </a:ext>
            </a:extLst>
          </p:cNvPr>
          <p:cNvSpPr txBox="1"/>
          <p:nvPr/>
        </p:nvSpPr>
        <p:spPr>
          <a:xfrm>
            <a:off x="8614692" y="1655297"/>
            <a:ext cx="2592288" cy="2559992"/>
          </a:xfrm>
          <a:prstGeom prst="roundRect">
            <a:avLst/>
          </a:prstGeom>
          <a:gradFill flip="none" rotWithShape="1">
            <a:gsLst>
              <a:gs pos="0">
                <a:schemeClr val="accent2">
                  <a:lumMod val="60000"/>
                  <a:lumOff val="40000"/>
                  <a:tint val="66000"/>
                  <a:satMod val="160000"/>
                </a:schemeClr>
              </a:gs>
              <a:gs pos="50000">
                <a:schemeClr val="accent2">
                  <a:lumMod val="60000"/>
                  <a:lumOff val="40000"/>
                  <a:tint val="44500"/>
                  <a:satMod val="160000"/>
                </a:schemeClr>
              </a:gs>
              <a:gs pos="100000">
                <a:schemeClr val="accent2">
                  <a:lumMod val="60000"/>
                  <a:lumOff val="40000"/>
                  <a:tint val="23500"/>
                  <a:satMod val="160000"/>
                </a:schemeClr>
              </a:gs>
            </a:gsLst>
            <a:lin ang="18900000" scaled="1"/>
            <a:tileRect/>
          </a:gradFill>
          <a:ln w="19050">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b="1" u="sng" dirty="0">
                <a:solidFill>
                  <a:schemeClr val="tx2"/>
                </a:solidFill>
                <a:latin typeface="Rockwell" panose="02060603020205020403" pitchFamily="18" charset="0"/>
              </a:rPr>
              <a:t>Ratkaisujen mahdollisia hyötyjä:</a:t>
            </a:r>
            <a:endParaRPr lang="fi-FI" sz="1200" dirty="0">
              <a:solidFill>
                <a:schemeClr val="tx2"/>
              </a:solidFill>
              <a:latin typeface="Rockwell" panose="02060603020205020403" pitchFamily="18" charset="0"/>
            </a:endParaRP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Vihreä teknologia</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Ympäristöliiketoiminta</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Hiilivarastot</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Kiertotalous</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Päästövähennykset</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Kaupallistettava raaka-aine vetytalouden voimistuessa</a:t>
            </a:r>
          </a:p>
        </p:txBody>
      </p:sp>
      <p:pic>
        <p:nvPicPr>
          <p:cNvPr id="13" name="Picture 12" descr="A picture containing sky, snow, outdoor, mountain&#10;&#10;Description automatically generated">
            <a:extLst>
              <a:ext uri="{FF2B5EF4-FFF2-40B4-BE49-F238E27FC236}">
                <a16:creationId xmlns:a16="http://schemas.microsoft.com/office/drawing/2014/main" id="{7042860F-ED29-54FE-268E-824725A8B52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5820" y="3933056"/>
            <a:ext cx="3109088" cy="194421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4" name="Picture 13" descr="A group of people on a roller coaster&#10;&#10;Description automatically generated with medium confidence">
            <a:extLst>
              <a:ext uri="{FF2B5EF4-FFF2-40B4-BE49-F238E27FC236}">
                <a16:creationId xmlns:a16="http://schemas.microsoft.com/office/drawing/2014/main" id="{B4814226-28ED-9900-62E4-38AED81E0A2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150196" y="3933056"/>
            <a:ext cx="3109087" cy="2074344"/>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grpSp>
        <p:nvGrpSpPr>
          <p:cNvPr id="15" name="Group 14">
            <a:extLst>
              <a:ext uri="{FF2B5EF4-FFF2-40B4-BE49-F238E27FC236}">
                <a16:creationId xmlns:a16="http://schemas.microsoft.com/office/drawing/2014/main" id="{D6B424B3-05F0-FC02-13C8-B4F564460B62}"/>
              </a:ext>
            </a:extLst>
          </p:cNvPr>
          <p:cNvGrpSpPr/>
          <p:nvPr/>
        </p:nvGrpSpPr>
        <p:grpSpPr>
          <a:xfrm>
            <a:off x="11062964" y="5004177"/>
            <a:ext cx="988058" cy="1749968"/>
            <a:chOff x="10844360" y="5421881"/>
            <a:chExt cx="988058" cy="1631729"/>
          </a:xfrm>
        </p:grpSpPr>
        <p:grpSp>
          <p:nvGrpSpPr>
            <p:cNvPr id="16" name="Group 15">
              <a:extLst>
                <a:ext uri="{FF2B5EF4-FFF2-40B4-BE49-F238E27FC236}">
                  <a16:creationId xmlns:a16="http://schemas.microsoft.com/office/drawing/2014/main" id="{FB697C58-AB7A-B2F5-A27C-085AD497A555}"/>
                </a:ext>
              </a:extLst>
            </p:cNvPr>
            <p:cNvGrpSpPr/>
            <p:nvPr/>
          </p:nvGrpSpPr>
          <p:grpSpPr>
            <a:xfrm>
              <a:off x="11365488" y="5421881"/>
              <a:ext cx="320520" cy="414442"/>
              <a:chOff x="8543918" y="177919"/>
              <a:chExt cx="320520" cy="414442"/>
            </a:xfrm>
          </p:grpSpPr>
          <p:sp>
            <p:nvSpPr>
              <p:cNvPr id="20" name="Rectangle: Rounded Corners 19">
                <a:extLst>
                  <a:ext uri="{FF2B5EF4-FFF2-40B4-BE49-F238E27FC236}">
                    <a16:creationId xmlns:a16="http://schemas.microsoft.com/office/drawing/2014/main" id="{97D59F61-4126-B1E3-9EB3-A718A17B4504}"/>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4" action="ppaction://hlinksldjump"/>
                <a:extLst>
                  <a:ext uri="{FF2B5EF4-FFF2-40B4-BE49-F238E27FC236}">
                    <a16:creationId xmlns:a16="http://schemas.microsoft.com/office/drawing/2014/main" id="{B2B63120-5D92-CE58-79D0-EBB2D7119D1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550019" y="222742"/>
                <a:ext cx="314419" cy="313241"/>
              </a:xfrm>
              <a:prstGeom prst="rect">
                <a:avLst/>
              </a:prstGeom>
            </p:spPr>
          </p:pic>
        </p:grpSp>
        <p:grpSp>
          <p:nvGrpSpPr>
            <p:cNvPr id="17" name="Group 16">
              <a:extLst>
                <a:ext uri="{FF2B5EF4-FFF2-40B4-BE49-F238E27FC236}">
                  <a16:creationId xmlns:a16="http://schemas.microsoft.com/office/drawing/2014/main" id="{52196D24-6198-2443-ACE4-C4A68912CD7A}"/>
                </a:ext>
              </a:extLst>
            </p:cNvPr>
            <p:cNvGrpSpPr/>
            <p:nvPr/>
          </p:nvGrpSpPr>
          <p:grpSpPr>
            <a:xfrm>
              <a:off x="10844360" y="5832657"/>
              <a:ext cx="988058" cy="1220953"/>
              <a:chOff x="11277740" y="845398"/>
              <a:chExt cx="988058" cy="1220953"/>
            </a:xfrm>
          </p:grpSpPr>
          <p:sp>
            <p:nvSpPr>
              <p:cNvPr id="18" name="Rectangle: Rounded Corners 17">
                <a:extLst>
                  <a:ext uri="{FF2B5EF4-FFF2-40B4-BE49-F238E27FC236}">
                    <a16:creationId xmlns:a16="http://schemas.microsoft.com/office/drawing/2014/main" id="{B7BB2518-8006-498E-42A3-2CCE091C324A}"/>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9" name="Graphic 18" descr="Back with solid fill">
                <a:extLst>
                  <a:ext uri="{FF2B5EF4-FFF2-40B4-BE49-F238E27FC236}">
                    <a16:creationId xmlns:a16="http://schemas.microsoft.com/office/drawing/2014/main" id="{BE51992E-8A7F-0A7E-3FB2-D7655F4A9777}"/>
                  </a:ext>
                </a:extLst>
              </p:cNvPr>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192197416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0AFDA2E4-91EB-43F7-BE88-FF96B8FB5A52}"/>
              </a:ext>
            </a:extLst>
          </p:cNvPr>
          <p:cNvSpPr txBox="1"/>
          <p:nvPr/>
        </p:nvSpPr>
        <p:spPr>
          <a:xfrm>
            <a:off x="844218" y="1556792"/>
            <a:ext cx="8136904" cy="5044971"/>
          </a:xfrm>
          <a:prstGeom prst="rect">
            <a:avLst/>
          </a:prstGeom>
          <a:solidFill>
            <a:schemeClr val="bg1"/>
          </a:solidFill>
          <a:ln>
            <a:solidFill>
              <a:schemeClr val="tx2"/>
            </a:solidFill>
          </a:ln>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Julkisen sektorin resurssit ovat hyvin alhaiset, joka suhteessa valtaosalla sen osasektoreista eikä lupa- ja valvontatoimialakaan tästä poikkea teemahaastatteluista tehtyjen tulkintojen pohjalta.</a:t>
            </a:r>
            <a:b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Tarvittaisi siis lisää tuloja, mutta mistä?</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200" i="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Carbon</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i="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Capture</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and Storage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(CCS)  ”</a:t>
            </a:r>
            <a:r>
              <a:rPr lang="fi-FI" sz="1200" i="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Carbon</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i="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Capture</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and </a:t>
            </a:r>
            <a:r>
              <a:rPr lang="fi-FI" sz="1200" i="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Utilization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(CCU) eli raaka-ainetuotanto.</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CO</a:t>
            </a:r>
            <a:r>
              <a:rPr lang="fi-FI" sz="120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 mahdollista sitoa kymmeniksi vuosiksi, mikäli siitä valmistetaan kemikaaleja pitkän elinkaaren tuotteisiin.</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VTT kumppaneineen valmistanut raaka-aineita polyuretaaniin (rakennusten eristeet ja liimat).</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Toinen raaka-aine on tyypillisesti vety.</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VTT tekee T&amp;K-työtä: Power-to-x:n ja </a:t>
            </a:r>
            <a:r>
              <a:rPr lang="fi-FI" sz="1200"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CCU:n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parissa  CO2 talteenotto  CO2 konversio.</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Näin ollen, voisikohan mahdolliseen yhteistyöhön löytyä mahdollisuuksia VTT:stä?</a:t>
            </a:r>
          </a:p>
          <a:p>
            <a:pPr marR="0" lvl="0" algn="l" defTabSz="914400" rtl="0" eaLnBrk="1" fontAlgn="auto" latinLnBrk="0" hangingPunct="1">
              <a:lnSpc>
                <a:spcPct val="150000"/>
              </a:lnSpc>
              <a:spcBef>
                <a:spcPts val="0"/>
              </a:spcBef>
              <a:spcAft>
                <a:spcPts val="0"/>
              </a:spcAft>
              <a:buClrTx/>
              <a:buSzTx/>
              <a:tabLst/>
              <a:defRPr/>
            </a:pP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Vaihtoehtoisesti voitaisi ennakoida markkinarakoa ja ryhtyä pohtimaan vaihtoehtoja juuri Heinolaan (mistä ja millä tekniikalla se voisi edes olla mahdollista).</a:t>
            </a:r>
          </a:p>
          <a:p>
            <a:pPr marR="0" lvl="0" algn="l" defTabSz="914400" rtl="0" eaLnBrk="1" fontAlgn="auto" latinLnBrk="0" hangingPunct="1">
              <a:lnSpc>
                <a:spcPct val="150000"/>
              </a:lnSpc>
              <a:spcBef>
                <a:spcPts val="0"/>
              </a:spcBef>
              <a:spcAft>
                <a:spcPts val="0"/>
              </a:spcAft>
              <a:buClrTx/>
              <a:buSzTx/>
              <a:tabLst/>
              <a:defRPr/>
            </a:pP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Paljonko kustannukset saisivat enimmillään olla, että takaisinmaksuaika säilyisi edes, jollain 	tasolla kohtuullisena ja siten perusteltavana?</a:t>
            </a:r>
          </a:p>
        </p:txBody>
      </p:sp>
      <p:sp>
        <p:nvSpPr>
          <p:cNvPr id="7" name="TextBox 6">
            <a:extLst>
              <a:ext uri="{FF2B5EF4-FFF2-40B4-BE49-F238E27FC236}">
                <a16:creationId xmlns:a16="http://schemas.microsoft.com/office/drawing/2014/main" id="{7F42B3F1-9344-4208-9DA3-349B10732318}"/>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10" name="TextBox 9">
            <a:extLst>
              <a:ext uri="{FF2B5EF4-FFF2-40B4-BE49-F238E27FC236}">
                <a16:creationId xmlns:a16="http://schemas.microsoft.com/office/drawing/2014/main" id="{0C66B0C3-3E69-0B73-3E6D-90B431F40407}"/>
              </a:ext>
            </a:extLst>
          </p:cNvPr>
          <p:cNvSpPr txBox="1"/>
          <p:nvPr/>
        </p:nvSpPr>
        <p:spPr>
          <a:xfrm>
            <a:off x="844218" y="1026008"/>
            <a:ext cx="5112568" cy="548521"/>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Hiilidioksidin talteenotto ja raaka-ainetuotanto (CCU):</a:t>
            </a:r>
          </a:p>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uusi tulonlähde</a:t>
            </a:r>
            <a:endParaRPr lang="en-FI" sz="1400" b="1" dirty="0">
              <a:solidFill>
                <a:schemeClr val="tx2"/>
              </a:solidFill>
              <a:latin typeface="Rockwell" panose="02060603020205020403" pitchFamily="18" charset="0"/>
            </a:endParaRPr>
          </a:p>
        </p:txBody>
      </p:sp>
      <p:sp>
        <p:nvSpPr>
          <p:cNvPr id="11" name="TextBox 10">
            <a:extLst>
              <a:ext uri="{FF2B5EF4-FFF2-40B4-BE49-F238E27FC236}">
                <a16:creationId xmlns:a16="http://schemas.microsoft.com/office/drawing/2014/main" id="{5A2DE81C-1653-EEFA-CCB7-12C8E46D2625}"/>
              </a:ext>
            </a:extLst>
          </p:cNvPr>
          <p:cNvSpPr txBox="1"/>
          <p:nvPr/>
        </p:nvSpPr>
        <p:spPr>
          <a:xfrm>
            <a:off x="333772" y="17412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sp>
        <p:nvSpPr>
          <p:cNvPr id="6" name="TextBox 5">
            <a:extLst>
              <a:ext uri="{FF2B5EF4-FFF2-40B4-BE49-F238E27FC236}">
                <a16:creationId xmlns:a16="http://schemas.microsoft.com/office/drawing/2014/main" id="{588FD4FB-24F3-C2F7-A16A-1D72C4370902}"/>
              </a:ext>
            </a:extLst>
          </p:cNvPr>
          <p:cNvSpPr txBox="1"/>
          <p:nvPr/>
        </p:nvSpPr>
        <p:spPr>
          <a:xfrm>
            <a:off x="9295168" y="1488254"/>
            <a:ext cx="2592288" cy="2559992"/>
          </a:xfrm>
          <a:prstGeom prst="roundRect">
            <a:avLst/>
          </a:prstGeom>
          <a:gradFill flip="none" rotWithShape="1">
            <a:gsLst>
              <a:gs pos="0">
                <a:schemeClr val="accent2">
                  <a:lumMod val="60000"/>
                  <a:lumOff val="40000"/>
                  <a:tint val="66000"/>
                  <a:satMod val="160000"/>
                </a:schemeClr>
              </a:gs>
              <a:gs pos="50000">
                <a:schemeClr val="accent2">
                  <a:lumMod val="60000"/>
                  <a:lumOff val="40000"/>
                  <a:tint val="44500"/>
                  <a:satMod val="160000"/>
                </a:schemeClr>
              </a:gs>
              <a:gs pos="100000">
                <a:schemeClr val="accent2">
                  <a:lumMod val="60000"/>
                  <a:lumOff val="40000"/>
                  <a:tint val="23500"/>
                  <a:satMod val="160000"/>
                </a:schemeClr>
              </a:gs>
            </a:gsLst>
            <a:lin ang="18900000" scaled="1"/>
            <a:tileRect/>
          </a:gradFill>
          <a:ln w="19050">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b="1" u="sng" dirty="0">
                <a:solidFill>
                  <a:schemeClr val="tx2"/>
                </a:solidFill>
                <a:latin typeface="Rockwell" panose="02060603020205020403" pitchFamily="18" charset="0"/>
              </a:rPr>
              <a:t>Ratkaisujen mahdollisia hyötyjä:</a:t>
            </a:r>
            <a:endParaRPr lang="fi-FI" sz="1200" dirty="0">
              <a:solidFill>
                <a:schemeClr val="tx2"/>
              </a:solidFill>
              <a:latin typeface="Rockwell" panose="02060603020205020403" pitchFamily="18" charset="0"/>
            </a:endParaRP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Vihreä teknologia</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Ympäristöliiketoiminta</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Hiilivarastot</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Kiertotalous</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Päästövähennykset</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Kaupallistettava raaka-aine vetytalouden voimistuessa</a:t>
            </a:r>
          </a:p>
        </p:txBody>
      </p:sp>
      <p:grpSp>
        <p:nvGrpSpPr>
          <p:cNvPr id="8" name="Group 7">
            <a:extLst>
              <a:ext uri="{FF2B5EF4-FFF2-40B4-BE49-F238E27FC236}">
                <a16:creationId xmlns:a16="http://schemas.microsoft.com/office/drawing/2014/main" id="{CEEF9E65-EF21-E42A-7EDE-BB0556252075}"/>
              </a:ext>
            </a:extLst>
          </p:cNvPr>
          <p:cNvGrpSpPr/>
          <p:nvPr/>
        </p:nvGrpSpPr>
        <p:grpSpPr>
          <a:xfrm>
            <a:off x="11062964" y="5004177"/>
            <a:ext cx="988058" cy="1749968"/>
            <a:chOff x="10844360" y="5421881"/>
            <a:chExt cx="988058" cy="1631729"/>
          </a:xfrm>
        </p:grpSpPr>
        <p:grpSp>
          <p:nvGrpSpPr>
            <p:cNvPr id="12" name="Group 11">
              <a:extLst>
                <a:ext uri="{FF2B5EF4-FFF2-40B4-BE49-F238E27FC236}">
                  <a16:creationId xmlns:a16="http://schemas.microsoft.com/office/drawing/2014/main" id="{8830AE6A-CD46-FDEE-B95B-AC7F1E5863FB}"/>
                </a:ext>
              </a:extLst>
            </p:cNvPr>
            <p:cNvGrpSpPr/>
            <p:nvPr/>
          </p:nvGrpSpPr>
          <p:grpSpPr>
            <a:xfrm>
              <a:off x="11365488" y="5421881"/>
              <a:ext cx="320520" cy="414442"/>
              <a:chOff x="8543918" y="177919"/>
              <a:chExt cx="320520" cy="414442"/>
            </a:xfrm>
          </p:grpSpPr>
          <p:sp>
            <p:nvSpPr>
              <p:cNvPr id="16" name="Rectangle: Rounded Corners 15">
                <a:extLst>
                  <a:ext uri="{FF2B5EF4-FFF2-40B4-BE49-F238E27FC236}">
                    <a16:creationId xmlns:a16="http://schemas.microsoft.com/office/drawing/2014/main" id="{33789B90-C6C8-C12D-C256-F567480CA7B7}"/>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2" action="ppaction://hlinksldjump"/>
                <a:extLst>
                  <a:ext uri="{FF2B5EF4-FFF2-40B4-BE49-F238E27FC236}">
                    <a16:creationId xmlns:a16="http://schemas.microsoft.com/office/drawing/2014/main" id="{B6CD422A-E178-55E5-F1D4-DD1BE2BCC10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3" name="Group 12">
              <a:extLst>
                <a:ext uri="{FF2B5EF4-FFF2-40B4-BE49-F238E27FC236}">
                  <a16:creationId xmlns:a16="http://schemas.microsoft.com/office/drawing/2014/main" id="{1CAE4131-BCBB-0045-95A6-E47DABFF72A1}"/>
                </a:ext>
              </a:extLst>
            </p:cNvPr>
            <p:cNvGrpSpPr/>
            <p:nvPr/>
          </p:nvGrpSpPr>
          <p:grpSpPr>
            <a:xfrm>
              <a:off x="10844360" y="5832657"/>
              <a:ext cx="988058" cy="1220953"/>
              <a:chOff x="11277740" y="845398"/>
              <a:chExt cx="988058" cy="1220953"/>
            </a:xfrm>
          </p:grpSpPr>
          <p:sp>
            <p:nvSpPr>
              <p:cNvPr id="14" name="Rectangle: Rounded Corners 13">
                <a:extLst>
                  <a:ext uri="{FF2B5EF4-FFF2-40B4-BE49-F238E27FC236}">
                    <a16:creationId xmlns:a16="http://schemas.microsoft.com/office/drawing/2014/main" id="{F88D6ECF-0E2F-E153-1EA7-2825C2EBA2F4}"/>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5" name="Graphic 14" descr="Back with solid fill">
                <a:extLst>
                  <a:ext uri="{FF2B5EF4-FFF2-40B4-BE49-F238E27FC236}">
                    <a16:creationId xmlns:a16="http://schemas.microsoft.com/office/drawing/2014/main" id="{7ECBB226-0670-1363-8DD6-0F2FAB4E1D7F}"/>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33849018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0AFDA2E4-91EB-43F7-BE88-FF96B8FB5A52}"/>
              </a:ext>
            </a:extLst>
          </p:cNvPr>
          <p:cNvSpPr txBox="1"/>
          <p:nvPr/>
        </p:nvSpPr>
        <p:spPr>
          <a:xfrm>
            <a:off x="621804" y="1340768"/>
            <a:ext cx="9865096" cy="5321970"/>
          </a:xfrm>
          <a:prstGeom prst="rect">
            <a:avLst/>
          </a:prstGeom>
          <a:solidFill>
            <a:schemeClr val="bg1"/>
          </a:solidFill>
          <a:ln>
            <a:solidFill>
              <a:schemeClr val="tx2"/>
            </a:solidFill>
          </a:ln>
        </p:spPr>
        <p:txBody>
          <a:bodyPr wrap="square">
            <a:spAutoFit/>
          </a:bodyPr>
          <a:lstStyle/>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Energiansäästö- ja uusiutuvan energian investointien sekä uuden palveluliiketoiminnan kasvattaminen alueella ICT-sektorin energialiiketoiminnalla.</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Älykkäillä ratkaisuilla erityistä potentiaalia edistämään uutta liiketoimintaa ja vientiä.</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Energiansäästö-, ohjaus- ja seurantajärjestelmien hyödyntäminen kaupungin kiinteistökannan energiakustannusten leikkaamisessa, vaikuttaen myös korjausvelan hallintaan.</a:t>
            </a:r>
          </a:p>
          <a:p>
            <a:pPr>
              <a:lnSpc>
                <a:spcPct val="150000"/>
              </a:lnSpc>
              <a:defRPr/>
            </a:pPr>
            <a:endPar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Toteutus: </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Lupa- ja valvonta voisi kannustaa kunnan muita sektoreita sekä alueen yhdistyksiä ja yrityksiä energiansäästöön sekä reaaliaikaiseen kulutusseurantaan.</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Päättäjien, kiinteistöhenkilöstöjen ja teknisensektorin tukeminen kannattavuuslaskelmien teossa, vaihtoehtojen kartoituksessa sekä mahdollisten toimijoiden löytämisessä.</a:t>
            </a:r>
          </a:p>
          <a:p>
            <a:pPr>
              <a:lnSpc>
                <a:spcPct val="150000"/>
              </a:lnSpc>
              <a:defRPr/>
            </a:pPr>
            <a:endPar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Mitattavat vaikutukset (järjestelmien kehittäjille/-osaajille): </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Energiainvestointien pohjalta lisääntyvä työnmäärä, jolloin kasvavat myös tarjottavat työpaikat.</a:t>
            </a:r>
          </a:p>
          <a:p>
            <a:pPr>
              <a:lnSpc>
                <a:spcPct val="150000"/>
              </a:lnSpc>
              <a:defRPr/>
            </a:pPr>
            <a:endPar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b="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Mitattavat vaikutukset (julkinen sektori)</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Alueen vihreät työpaikat voivat lisääntyä / kustannussäästöt / kiinteistömarkkinoiden kilpailukyvyn edistyminen / alueen elinvoima ja –hyvinvointi / uudet rahoitusmahdollisuudet</a:t>
            </a:r>
          </a:p>
        </p:txBody>
      </p:sp>
      <p:sp>
        <p:nvSpPr>
          <p:cNvPr id="10" name="TextBox 9">
            <a:extLst>
              <a:ext uri="{FF2B5EF4-FFF2-40B4-BE49-F238E27FC236}">
                <a16:creationId xmlns:a16="http://schemas.microsoft.com/office/drawing/2014/main" id="{0C66B0C3-3E69-0B73-3E6D-90B431F40407}"/>
              </a:ext>
            </a:extLst>
          </p:cNvPr>
          <p:cNvSpPr txBox="1"/>
          <p:nvPr/>
        </p:nvSpPr>
        <p:spPr>
          <a:xfrm>
            <a:off x="621998" y="1018109"/>
            <a:ext cx="3960245"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Uutta energialiiketoimintaa ICT-sektorilla </a:t>
            </a:r>
            <a:endParaRPr lang="en-FI" sz="1400" b="1" dirty="0">
              <a:solidFill>
                <a:schemeClr val="tx2"/>
              </a:solidFill>
              <a:latin typeface="Rockwell" panose="02060603020205020403" pitchFamily="18" charset="0"/>
            </a:endParaRPr>
          </a:p>
        </p:txBody>
      </p:sp>
      <p:sp>
        <p:nvSpPr>
          <p:cNvPr id="6" name="TextBox 5">
            <a:extLst>
              <a:ext uri="{FF2B5EF4-FFF2-40B4-BE49-F238E27FC236}">
                <a16:creationId xmlns:a16="http://schemas.microsoft.com/office/drawing/2014/main" id="{EB873CD5-3505-0003-71E9-8B58CC257B70}"/>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8AA058A1-8A9D-1933-C2BA-EBFA43728F8B}"/>
              </a:ext>
            </a:extLst>
          </p:cNvPr>
          <p:cNvSpPr txBox="1"/>
          <p:nvPr/>
        </p:nvSpPr>
        <p:spPr>
          <a:xfrm>
            <a:off x="333772" y="148894"/>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D1DF8E61-E4AD-277C-2889-076BA652032E}"/>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13F6D1E7-6257-BA4C-EEDD-238A3B927AE4}"/>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C636C0C3-7638-8219-98A7-2C4F16F82F9C}"/>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2" action="ppaction://hlinksldjump"/>
                <a:extLst>
                  <a:ext uri="{FF2B5EF4-FFF2-40B4-BE49-F238E27FC236}">
                    <a16:creationId xmlns:a16="http://schemas.microsoft.com/office/drawing/2014/main" id="{968C190A-6EA6-0202-470A-AD70BA54F55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03817B04-2367-E59C-8DA0-99A97312394A}"/>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C4F9A0FC-65EF-ED01-977D-3D4589EDEF40}"/>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15AED036-C76B-B568-930F-C13D3847BD75}"/>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426378701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0AFDA2E4-91EB-43F7-BE88-FF96B8FB5A52}"/>
              </a:ext>
            </a:extLst>
          </p:cNvPr>
          <p:cNvSpPr txBox="1"/>
          <p:nvPr/>
        </p:nvSpPr>
        <p:spPr>
          <a:xfrm>
            <a:off x="693812" y="2636912"/>
            <a:ext cx="10945216" cy="1717843"/>
          </a:xfrm>
          <a:prstGeom prst="rect">
            <a:avLst/>
          </a:prstGeom>
          <a:solidFill>
            <a:schemeClr val="bg1"/>
          </a:solidFill>
          <a:ln>
            <a:solidFill>
              <a:schemeClr val="tx2"/>
            </a:solidFill>
          </a:ln>
        </p:spPr>
        <p:txBody>
          <a:bodyPr wrap="square">
            <a:spAutoFit/>
          </a:bodyPr>
          <a:lstStyle/>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Geeniteknologian kehityksen rajuun kasvuun muutamia vuosia sitten käynnistäneellä CRISPR-teknologialla jälleen tehty onnistuminen voi vaikuttaa maanviljelyn tulevaisuuteen ja ihmisten hyvinvointiin.</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Geenimuunnellusta vehnästä onnistuttiin luomaan härmälle luontaisesti vastustuskykyinen vilja Sveitsin Zürichin yliopistossa (2/2022).</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Menetelmän on oletettu lopulta olevan monistettavissa myös mansikan ja kurkun viljelmiin</a:t>
            </a:r>
          </a:p>
        </p:txBody>
      </p:sp>
      <p:sp>
        <p:nvSpPr>
          <p:cNvPr id="10" name="TextBox 9">
            <a:extLst>
              <a:ext uri="{FF2B5EF4-FFF2-40B4-BE49-F238E27FC236}">
                <a16:creationId xmlns:a16="http://schemas.microsoft.com/office/drawing/2014/main" id="{0C66B0C3-3E69-0B73-3E6D-90B431F40407}"/>
              </a:ext>
            </a:extLst>
          </p:cNvPr>
          <p:cNvSpPr txBox="1"/>
          <p:nvPr/>
        </p:nvSpPr>
        <p:spPr>
          <a:xfrm>
            <a:off x="693424" y="2311166"/>
            <a:ext cx="6265083" cy="322659"/>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Maataloustoimijoiden ohjaus: CRISPR-teknologian mahdollisuudet</a:t>
            </a:r>
            <a:endParaRPr lang="en-FI" sz="1400" b="1" dirty="0">
              <a:solidFill>
                <a:schemeClr val="tx2"/>
              </a:solidFill>
              <a:latin typeface="Rockwell" panose="02060603020205020403" pitchFamily="18" charset="0"/>
            </a:endParaRPr>
          </a:p>
        </p:txBody>
      </p:sp>
      <p:sp>
        <p:nvSpPr>
          <p:cNvPr id="6" name="TextBox 5">
            <a:extLst>
              <a:ext uri="{FF2B5EF4-FFF2-40B4-BE49-F238E27FC236}">
                <a16:creationId xmlns:a16="http://schemas.microsoft.com/office/drawing/2014/main" id="{DB6D5E7C-C147-1732-4C36-243C1FB528B6}"/>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303DD50D-811B-0F85-4864-4E3E82590D69}"/>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EAC636A9-2250-B73E-53D3-A40F851AC70F}"/>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E5D91C7A-9E7E-1340-F0C2-2334D8B80571}"/>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2018EC64-6F21-42D0-6A2D-CF374990B0D8}"/>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2" action="ppaction://hlinksldjump"/>
                <a:extLst>
                  <a:ext uri="{FF2B5EF4-FFF2-40B4-BE49-F238E27FC236}">
                    <a16:creationId xmlns:a16="http://schemas.microsoft.com/office/drawing/2014/main" id="{FDF70D99-16F9-F36C-C89C-6A140619C937}"/>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B30ED85C-0DCD-EF4C-63AF-41A07EE3A821}"/>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B326152E-98C7-D9F4-C82C-463124D12D35}"/>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0287646F-7EDD-A850-00F7-F293B6C95A45}"/>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428899036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0C66B0C3-3E69-0B73-3E6D-90B431F40407}"/>
              </a:ext>
            </a:extLst>
          </p:cNvPr>
          <p:cNvSpPr txBox="1"/>
          <p:nvPr/>
        </p:nvSpPr>
        <p:spPr>
          <a:xfrm>
            <a:off x="345022" y="1412776"/>
            <a:ext cx="10945216" cy="290393"/>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 Puhelinsovellus (sis. </a:t>
            </a:r>
            <a:r>
              <a:rPr lang="fi-FI" sz="12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teams</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-puheluiden kaltaisen ominaisuuden), tekoäly ja </a:t>
            </a:r>
            <a:r>
              <a:rPr lang="fi-FI" sz="12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dronet</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mukaan palveluntarjontaan</a:t>
            </a:r>
            <a:endParaRPr lang="en-FI" sz="1200" b="1" dirty="0">
              <a:solidFill>
                <a:schemeClr val="tx2"/>
              </a:solidFill>
              <a:latin typeface="Rockwell" panose="02060603020205020403" pitchFamily="18" charset="0"/>
            </a:endParaRPr>
          </a:p>
        </p:txBody>
      </p:sp>
      <p:sp>
        <p:nvSpPr>
          <p:cNvPr id="12" name="TextBox 11">
            <a:extLst>
              <a:ext uri="{FF2B5EF4-FFF2-40B4-BE49-F238E27FC236}">
                <a16:creationId xmlns:a16="http://schemas.microsoft.com/office/drawing/2014/main" id="{D9D9D2C8-DF9F-F784-115B-6B2C0DBF6BEF}"/>
              </a:ext>
            </a:extLst>
          </p:cNvPr>
          <p:cNvSpPr txBox="1"/>
          <p:nvPr/>
        </p:nvSpPr>
        <p:spPr>
          <a:xfrm>
            <a:off x="345022" y="1714091"/>
            <a:ext cx="10945216" cy="3964290"/>
          </a:xfrm>
          <a:prstGeom prst="rect">
            <a:avLst/>
          </a:prstGeom>
          <a:solidFill>
            <a:schemeClr val="bg1"/>
          </a:solidFill>
          <a:ln>
            <a:solidFill>
              <a:schemeClr val="tx2"/>
            </a:solidFill>
          </a:ln>
        </p:spPr>
        <p:txBody>
          <a:bodyPr wrap="square">
            <a:spAutoFit/>
          </a:bodyPr>
          <a:lstStyle/>
          <a:p>
            <a:pPr>
              <a:lnSpc>
                <a:spcPct val="150000"/>
              </a:lnSpc>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Puhelinsovellus kehitettäisi vaikkapa korkeakouluyhteistyössä (= edullinen tai jopa ilmainen sekä innovatiivinen ratkaisu), johon sisältyisi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vahva tunnistautuminen</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(sormenjälki / pankkitunnukset / puhelin numerolla tehtävä tunnistautuminen).</a:t>
            </a:r>
          </a:p>
          <a:p>
            <a:pPr>
              <a:lnSpc>
                <a:spcPct val="150000"/>
              </a:lnSpc>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Puhelinsovelluksella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soitettaisi</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kuten </a:t>
            </a:r>
            <a:r>
              <a:rPr kumimoji="0" lang="fi-FI" sz="12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teams</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-puheluissa</a:t>
            </a:r>
          </a:p>
          <a:p>
            <a:pPr>
              <a:lnSpc>
                <a:spcPct val="150000"/>
              </a:lnSpc>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05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palvelunlaatu </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Tallennus)</a:t>
            </a:r>
          </a:p>
          <a:p>
            <a:pPr>
              <a:lnSpc>
                <a:spcPct val="150000"/>
              </a:lnSpc>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05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palvelunlaatu</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puhelun päättää asiakkaan arvostelu saamastaan palvelusta tapahtuen ruutuun ilmenevistä</a:t>
            </a: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numeroista 1-10 näppärästi valitsemalla)</a:t>
            </a:r>
          </a:p>
          <a:p>
            <a:pPr>
              <a:lnSpc>
                <a:spcPct val="150000"/>
              </a:lnSpc>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05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palvelunlaatu </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tarkentavia laatutekijöitä voitaisi hankkia vuositasolla/kvartaaleihin jaetuilla sähköpostikyselyillä)</a:t>
            </a:r>
            <a:br>
              <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Neuvonta tapahtuisi reaaliajassa puhelimen kuvayhteydellä (= edellä mainittu sovellus), jolloin voidaan säästää resursseja puolin ja toisin, kun välimatkoja ei tarvitse kulkea.</a:t>
            </a:r>
          </a:p>
          <a:p>
            <a:pPr>
              <a:lnSpc>
                <a:spcPct val="150000"/>
              </a:lnSpc>
            </a:pPr>
            <a:b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Ajatukseen voitaisi kytkeä tulevaisuudessa näytteenotto lupa- ja valvontatoiminnassa.</a:t>
            </a:r>
          </a:p>
          <a:p>
            <a:pPr marL="171450" indent="-171450">
              <a:lnSpc>
                <a:spcPct val="150000"/>
              </a:lnSpc>
              <a:buFont typeface="Wingdings" panose="05000000000000000000" pitchFamily="2" charset="2"/>
              <a:buChar char="à"/>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05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Tapaamisaika</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asiakkaan kanssa sovitaan, kuten tavallisenkin näytteenoton aikana, mutta se tapahtuisikin puhelinsovelluksen videokuvayhteydellä ”</a:t>
            </a:r>
            <a:r>
              <a:rPr kumimoji="0" lang="fi-FI" sz="105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soittamalla</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171450" indent="-171450">
              <a:lnSpc>
                <a:spcPct val="150000"/>
              </a:lnSpc>
              <a:buFont typeface="Wingdings" panose="05000000000000000000" pitchFamily="2" charset="2"/>
              <a:buChar char="à"/>
            </a:pP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Samaan aikaan drone saapuu asiakkaan luo/kohteeseen (= lentoaika määritetty ennalta täsmäämään tapaamisen ja odotteluajan se pysyy kuitenkin korkeusvakaajilla ilmassa leijumassa tarvittaessa, kunhan ajan huomioi ihminen/tekoäly, että akku riittää tehtäviin ja paluumatkaan), kuten ”</a:t>
            </a:r>
            <a:r>
              <a:rPr kumimoji="0" lang="fi-FI" sz="105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näytteenottaja</a:t>
            </a:r>
            <a:r>
              <a:rPr kumimoji="0" lang="fi-FI" sz="105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tavallisesti.</a:t>
            </a:r>
            <a:endParaRPr lang="en-FI" sz="1050" dirty="0">
              <a:latin typeface="Rockwell" panose="02060603020205020403" pitchFamily="18" charset="0"/>
            </a:endParaRPr>
          </a:p>
        </p:txBody>
      </p:sp>
      <p:sp>
        <p:nvSpPr>
          <p:cNvPr id="6" name="TextBox 5">
            <a:extLst>
              <a:ext uri="{FF2B5EF4-FFF2-40B4-BE49-F238E27FC236}">
                <a16:creationId xmlns:a16="http://schemas.microsoft.com/office/drawing/2014/main" id="{A719D73A-CBD7-1DBD-9AD1-2128DBBF7702}"/>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BAEC31E6-8EAE-2B36-9F75-C4B2038D874A}"/>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855C3BA9-B48E-7C3D-95BF-2AE4B1F90415}"/>
              </a:ext>
            </a:extLst>
          </p:cNvPr>
          <p:cNvGrpSpPr/>
          <p:nvPr/>
        </p:nvGrpSpPr>
        <p:grpSpPr>
          <a:xfrm>
            <a:off x="11398680" y="6348700"/>
            <a:ext cx="484973" cy="313490"/>
            <a:chOff x="7841686" y="284935"/>
            <a:chExt cx="484973" cy="313490"/>
          </a:xfrm>
        </p:grpSpPr>
        <p:sp>
          <p:nvSpPr>
            <p:cNvPr id="9" name="Rectangle: Rounded Corners 8">
              <a:extLst>
                <a:ext uri="{FF2B5EF4-FFF2-40B4-BE49-F238E27FC236}">
                  <a16:creationId xmlns:a16="http://schemas.microsoft.com/office/drawing/2014/main" id="{03C08742-61D5-7120-BCEB-CB2D95F06C2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Back with solid fill">
              <a:hlinkClick r:id="rId2" action="ppaction://hlinksldjump"/>
              <a:extLst>
                <a:ext uri="{FF2B5EF4-FFF2-40B4-BE49-F238E27FC236}">
                  <a16:creationId xmlns:a16="http://schemas.microsoft.com/office/drawing/2014/main" id="{BD87EC74-BD86-A357-5B23-BBF36FA2B97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71809383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0C66B0C3-3E69-0B73-3E6D-90B431F40407}"/>
              </a:ext>
            </a:extLst>
          </p:cNvPr>
          <p:cNvSpPr txBox="1"/>
          <p:nvPr/>
        </p:nvSpPr>
        <p:spPr>
          <a:xfrm>
            <a:off x="345022" y="1412776"/>
            <a:ext cx="10945216" cy="290393"/>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 Puhelinsovellus (sis. </a:t>
            </a:r>
            <a:r>
              <a:rPr lang="fi-FI" sz="12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teams</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-puheluiden kaltaisen ominaisuuden), tekoäly ja drone mukaan palveluntarjontaan</a:t>
            </a:r>
            <a:endParaRPr lang="en-FI" sz="1200" b="1" dirty="0">
              <a:solidFill>
                <a:schemeClr val="tx2"/>
              </a:solidFill>
              <a:latin typeface="Rockwell" panose="02060603020205020403" pitchFamily="18" charset="0"/>
            </a:endParaRPr>
          </a:p>
        </p:txBody>
      </p:sp>
      <p:sp>
        <p:nvSpPr>
          <p:cNvPr id="12" name="TextBox 11">
            <a:extLst>
              <a:ext uri="{FF2B5EF4-FFF2-40B4-BE49-F238E27FC236}">
                <a16:creationId xmlns:a16="http://schemas.microsoft.com/office/drawing/2014/main" id="{D9D9D2C8-DF9F-F784-115B-6B2C0DBF6BEF}"/>
              </a:ext>
            </a:extLst>
          </p:cNvPr>
          <p:cNvSpPr txBox="1"/>
          <p:nvPr/>
        </p:nvSpPr>
        <p:spPr>
          <a:xfrm>
            <a:off x="355184" y="1721551"/>
            <a:ext cx="10945216" cy="1720984"/>
          </a:xfrm>
          <a:prstGeom prst="rect">
            <a:avLst/>
          </a:prstGeom>
          <a:solidFill>
            <a:schemeClr val="bg1"/>
          </a:solidFill>
          <a:ln>
            <a:solidFill>
              <a:schemeClr val="tx2"/>
            </a:solidFill>
          </a:ln>
        </p:spPr>
        <p:txBody>
          <a:bodyPr wrap="square">
            <a:spAutoFit/>
          </a:bodyPr>
          <a:lstStyle/>
          <a:p>
            <a:pPr>
              <a:lnSpc>
                <a:spcPct val="150000"/>
              </a:lnSpc>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Näytteenottotilanteen aikana [vaihtoehto 1.] </a:t>
            </a:r>
          </a:p>
          <a:p>
            <a:pPr>
              <a:lnSpc>
                <a:spcPct val="150000"/>
              </a:lnSpc>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ekoäly hoitaa sen pienellä ihmisen antamalla avustuksella (= puhelussa oleva virkailija tai puhelun päättänyt tässä vaiheessa, jos kysyttävät asiat kysytään ensin) eli </a:t>
            </a:r>
            <a:r>
              <a:rPr kumimoji="0" lang="fi-FI" sz="1200" b="0"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dronen</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oman videokuvan pohjalta tekoälylle kerrotaan, mistä ja millainen näyte tarvitaan, jonka jälkeen tämä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ymmärtää</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ennalta koodattuna/opittuna kuinka toimia, kerää näytteet, tekee tarvittavat näytteen säilöntään liittyvät toimenpiteet (ml.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näytelokeronsa</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lämmönsäädöt) ja lentää labraan (tai analysoi omatoimisesti näytteet kentällä, jolloin niitä ei välttämättä tarvitse edes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kerätä</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vaan drone laskee suoraan oikeat anturit).</a:t>
            </a:r>
          </a:p>
        </p:txBody>
      </p:sp>
      <p:sp>
        <p:nvSpPr>
          <p:cNvPr id="6" name="TextBox 5">
            <a:extLst>
              <a:ext uri="{FF2B5EF4-FFF2-40B4-BE49-F238E27FC236}">
                <a16:creationId xmlns:a16="http://schemas.microsoft.com/office/drawing/2014/main" id="{44B750AC-1515-2B62-C2C2-98E063F6C57D}"/>
              </a:ext>
            </a:extLst>
          </p:cNvPr>
          <p:cNvSpPr txBox="1"/>
          <p:nvPr/>
        </p:nvSpPr>
        <p:spPr>
          <a:xfrm>
            <a:off x="355184" y="3460917"/>
            <a:ext cx="10945216" cy="1997983"/>
          </a:xfrm>
          <a:prstGeom prst="rect">
            <a:avLst/>
          </a:prstGeom>
          <a:solidFill>
            <a:schemeClr val="bg1"/>
          </a:solidFill>
          <a:ln>
            <a:solidFill>
              <a:schemeClr val="tx2"/>
            </a:solidFill>
          </a:ln>
        </p:spPr>
        <p:txBody>
          <a:bodyPr wrap="square">
            <a:spAutoFit/>
          </a:bodyPr>
          <a:lstStyle/>
          <a:p>
            <a:pPr>
              <a:lnSpc>
                <a:spcPct val="150000"/>
              </a:lnSpc>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Näytteenottotilanteen aikana [vaihtoehto 2.]</a:t>
            </a:r>
          </a:p>
          <a:p>
            <a:pPr>
              <a:lnSpc>
                <a:spcPct val="150000"/>
              </a:lnSpc>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Kaksi erillistä virkailijaa hoitavat palvelu-/näytteenottotilanteen siten, että toinen on puhelussa asiakkaan kanssa kysellen kaiken tarvittavan samanaikaisesti kun toinen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näytteenottaja</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lentää dronella ja kerää sillä tarvittavat näytteet.</a:t>
            </a:r>
            <a:b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Vaihtoehto olisi valtakunnan tasoisen sertifioinnin rakentaminen ratkaisulle, jolla laatu- ja virhetekijöitä voitaisi hallita tehokkaasti ml. muut sertifiointien asiakashyödyt.</a:t>
            </a:r>
          </a:p>
        </p:txBody>
      </p:sp>
      <p:sp>
        <p:nvSpPr>
          <p:cNvPr id="8" name="TextBox 7">
            <a:extLst>
              <a:ext uri="{FF2B5EF4-FFF2-40B4-BE49-F238E27FC236}">
                <a16:creationId xmlns:a16="http://schemas.microsoft.com/office/drawing/2014/main" id="{B5E7E49D-08AD-1436-D3E3-46DA8D47EA3F}"/>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9" name="TextBox 8">
            <a:extLst>
              <a:ext uri="{FF2B5EF4-FFF2-40B4-BE49-F238E27FC236}">
                <a16:creationId xmlns:a16="http://schemas.microsoft.com/office/drawing/2014/main" id="{1495B4B2-E308-995C-A260-1A1FFD2A57A4}"/>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1CA9938F-7C6A-F931-B5F4-D8971D27539C}"/>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05441266-F7BB-84BB-30B6-490C55FC0B00}"/>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2" action="ppaction://hlinksldjump"/>
              <a:extLst>
                <a:ext uri="{FF2B5EF4-FFF2-40B4-BE49-F238E27FC236}">
                  <a16:creationId xmlns:a16="http://schemas.microsoft.com/office/drawing/2014/main" id="{551ED66C-DD10-A5C1-5C45-713E389666B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11155300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0C66B0C3-3E69-0B73-3E6D-90B431F40407}"/>
              </a:ext>
            </a:extLst>
          </p:cNvPr>
          <p:cNvSpPr txBox="1"/>
          <p:nvPr/>
        </p:nvSpPr>
        <p:spPr>
          <a:xfrm>
            <a:off x="345022" y="1412776"/>
            <a:ext cx="10945216" cy="290393"/>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 Puhelinsovellus (sis. </a:t>
            </a:r>
            <a:r>
              <a:rPr lang="fi-FI" sz="12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teams</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-puheluiden kaltaisen ominaisuuden), tekoäly ja drone mukaan palveluntarjontaan</a:t>
            </a:r>
            <a:endParaRPr lang="en-FI" sz="1200" b="1" dirty="0">
              <a:solidFill>
                <a:schemeClr val="tx2"/>
              </a:solidFill>
              <a:latin typeface="Rockwell" panose="02060603020205020403" pitchFamily="18" charset="0"/>
            </a:endParaRPr>
          </a:p>
        </p:txBody>
      </p:sp>
      <p:sp>
        <p:nvSpPr>
          <p:cNvPr id="12" name="TextBox 11">
            <a:extLst>
              <a:ext uri="{FF2B5EF4-FFF2-40B4-BE49-F238E27FC236}">
                <a16:creationId xmlns:a16="http://schemas.microsoft.com/office/drawing/2014/main" id="{D9D9D2C8-DF9F-F784-115B-6B2C0DBF6BEF}"/>
              </a:ext>
            </a:extLst>
          </p:cNvPr>
          <p:cNvSpPr txBox="1"/>
          <p:nvPr/>
        </p:nvSpPr>
        <p:spPr>
          <a:xfrm>
            <a:off x="355184" y="1721551"/>
            <a:ext cx="10945216" cy="3105978"/>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Mahdollisuus voisi olla tuon drone-näytteenoton toteuttaminen yhdeltä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varikolta</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tai labralta käsin koko ympäristösuojelun sopimuskunta-alueelle (Hartola-Heinola-Iitti-Sysmä).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Karttapalvelu </a:t>
            </a:r>
            <a:r>
              <a:rPr kumimoji="0" lang="fi-FI" sz="1200" b="1"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Liiteri:n</a:t>
            </a: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viiva-analyysi (ts. ”</a:t>
            </a:r>
            <a:r>
              <a:rPr kumimoji="0" lang="fi-FI" sz="1200" b="1"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linnuntie</a:t>
            </a: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kertoi etäisyyksistä:</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keskusta  Iitin eteläkärki </a:t>
            </a: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Noin 53 km</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keskusta  Hartolan pohjoiskärki </a:t>
            </a: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Noin 66 km</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Hartolan pohjoiskärki  Iitin eteläkärki </a:t>
            </a: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Noin 120 km</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Konkreettisuus vaihtoehtona:</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Nykyinen akkuteknologian pullonkaula, ilmastonmuutoksen rinnalla voimistuvat myrskytuulet sekä talvikaudet (nykypäivänä)  Toteutuksen mahdollisuus ei ole nykyteknologian turvin toteutettavissa riskiperusteisesti tulkiten eikä luultavasti myöskään konkreettisesti akkuteknologioiden turvin.</a:t>
            </a:r>
          </a:p>
        </p:txBody>
      </p:sp>
      <p:sp>
        <p:nvSpPr>
          <p:cNvPr id="6" name="TextBox 5">
            <a:extLst>
              <a:ext uri="{FF2B5EF4-FFF2-40B4-BE49-F238E27FC236}">
                <a16:creationId xmlns:a16="http://schemas.microsoft.com/office/drawing/2014/main" id="{76828767-2841-7E9E-8FF2-22188FC413D6}"/>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90A0918B-5703-DD85-8AFC-C95B8A993915}"/>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BDD5F5D8-4436-F6F1-1440-02A17CFF0377}"/>
              </a:ext>
            </a:extLst>
          </p:cNvPr>
          <p:cNvGrpSpPr/>
          <p:nvPr/>
        </p:nvGrpSpPr>
        <p:grpSpPr>
          <a:xfrm>
            <a:off x="11398680" y="6348700"/>
            <a:ext cx="484973" cy="313490"/>
            <a:chOff x="7841686" y="284935"/>
            <a:chExt cx="484973" cy="313490"/>
          </a:xfrm>
        </p:grpSpPr>
        <p:sp>
          <p:nvSpPr>
            <p:cNvPr id="9" name="Rectangle: Rounded Corners 8">
              <a:extLst>
                <a:ext uri="{FF2B5EF4-FFF2-40B4-BE49-F238E27FC236}">
                  <a16:creationId xmlns:a16="http://schemas.microsoft.com/office/drawing/2014/main" id="{B80C5FA8-709D-D3CE-248F-D30DF0135E5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Back with solid fill">
              <a:hlinkClick r:id="rId2" action="ppaction://hlinksldjump"/>
              <a:extLst>
                <a:ext uri="{FF2B5EF4-FFF2-40B4-BE49-F238E27FC236}">
                  <a16:creationId xmlns:a16="http://schemas.microsoft.com/office/drawing/2014/main" id="{6983C897-1C34-3A9E-AB4A-F98C40B3639C}"/>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10955490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0C66B0C3-3E69-0B73-3E6D-90B431F40407}"/>
              </a:ext>
            </a:extLst>
          </p:cNvPr>
          <p:cNvSpPr txBox="1"/>
          <p:nvPr/>
        </p:nvSpPr>
        <p:spPr>
          <a:xfrm>
            <a:off x="345022" y="1412776"/>
            <a:ext cx="10945216" cy="290393"/>
          </a:xfrm>
          <a:prstGeom prst="round2SameRect">
            <a:avLst/>
          </a:prstGeo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18900000" scaled="1"/>
            <a:tileRect/>
          </a:gradFill>
          <a:ln>
            <a:solidFill>
              <a:schemeClr val="tx2"/>
            </a:solidFill>
          </a:ln>
          <a:effectLst>
            <a:innerShdw blurRad="63500" dist="50800" dir="8100000">
              <a:prstClr val="black">
                <a:alpha val="50000"/>
              </a:prstClr>
            </a:innerShdw>
          </a:effectLst>
        </p:spPr>
        <p:txBody>
          <a:bodyPr wrap="square" anchor="ctr">
            <a:spAutoFit/>
          </a:body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[Tulevaisuuden mahdollisuus] Puhelinsovellus (sis. </a:t>
            </a:r>
            <a:r>
              <a:rPr lang="fi-FI" sz="1200" b="1" dirty="0" err="1">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teams</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-puheluiden kaltaisen ominaisuuden), tekoäly ja drone mukaan palveluntarjontaan</a:t>
            </a:r>
            <a:endParaRPr lang="en-FI" sz="1200" b="1" dirty="0">
              <a:solidFill>
                <a:schemeClr val="tx2"/>
              </a:solidFill>
              <a:latin typeface="Rockwell" panose="02060603020205020403" pitchFamily="18" charset="0"/>
            </a:endParaRPr>
          </a:p>
        </p:txBody>
      </p:sp>
      <p:sp>
        <p:nvSpPr>
          <p:cNvPr id="9" name="TextBox 8">
            <a:extLst>
              <a:ext uri="{FF2B5EF4-FFF2-40B4-BE49-F238E27FC236}">
                <a16:creationId xmlns:a16="http://schemas.microsoft.com/office/drawing/2014/main" id="{A3E329AC-720E-ABC0-C600-0E99B352B8DD}"/>
              </a:ext>
            </a:extLst>
          </p:cNvPr>
          <p:cNvSpPr txBox="1"/>
          <p:nvPr/>
        </p:nvSpPr>
        <p:spPr>
          <a:xfrm>
            <a:off x="345022" y="1700821"/>
            <a:ext cx="10945216" cy="3936975"/>
          </a:xfrm>
          <a:prstGeom prst="rect">
            <a:avLst/>
          </a:prstGeom>
          <a:solidFill>
            <a:schemeClr val="bg1"/>
          </a:solidFill>
          <a:ln>
            <a:solidFill>
              <a:schemeClr val="tx2"/>
            </a:solidFill>
          </a:ln>
        </p:spPr>
        <p:txBody>
          <a:bodyPr wrap="square">
            <a:spAutoFit/>
          </a:bodyPr>
          <a:lstStyle/>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Vaihtoehto olisi lentävä ilmalaivayksikkö yhteistyössä Pohjois-Euroopan ainoan ilmalaivatehtaan kanssa Joensuusta ”</a:t>
            </a:r>
            <a:r>
              <a:rPr lang="fi-FI" sz="1200" i="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Kelluu oy</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Itseohjautuvalla robotti-ilmalaivalla on 1200 km toimintasäde ja käyttää droneihin verrattaessa samoissa tehtävissä 99 prosenttia vähemmän energiaa.</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Ilmalaiva voisi siis toimia ”</a:t>
            </a:r>
            <a:r>
              <a:rPr lang="fi-FI" sz="1200" i="1"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varikkona</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jos sopimuskuntien työtehtävät ajoitettaisi sijaintiperusteisesti samoin eli ma-ti laiva leijuisi Hartolan yllä, kun ke se leijuisi Sysmän ja niin edelleen.</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Dronet olisivat ilmalaivan sisällä sen toimiessa, kuten merillä liikkuvat lentotukialukset lähettäen </a:t>
            </a:r>
            <a:r>
              <a:rPr lang="fi-FI" sz="1200" dirty="0" err="1">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dronet</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sisältään tehtäville ja aina niiden palatessa paikalleen voisi mitä luultavimmin ilmalaiva tuolloin myös ryhtyä lataamaan niiden akkuja tarvittaessa.</a:t>
            </a:r>
          </a:p>
          <a:p>
            <a:pPr>
              <a:lnSpc>
                <a:spcPct val="150000"/>
              </a:lnSpc>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defRPr/>
            </a:pP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Ilmalaiva soveltuu Kelluu oy:n kertoman mukaan erityisen hyvin energiainfran automaattiseen valvontaan 1200 km lentosäteellä sekä sen ottamista kuvista voidaan laskea sähköpylväiden pultinkantojen määrät.</a:t>
            </a:r>
          </a:p>
          <a:p>
            <a:pPr marL="628650" lvl="1" indent="-171450">
              <a:lnSpc>
                <a:spcPct val="150000"/>
              </a:lnSpc>
              <a:buFont typeface="Wingdings" panose="05000000000000000000" pitchFamily="2" charset="2"/>
              <a:buChar char="à"/>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Olisikohan mahdollisesti sovellettavissa maankäyttö-, kaupunki- ja/tai aluesuunnittelussa?</a:t>
            </a:r>
          </a:p>
          <a:p>
            <a:pPr marL="628650" lvl="1" indent="-171450">
              <a:lnSpc>
                <a:spcPct val="150000"/>
              </a:lnSpc>
              <a:buFont typeface="Wingdings" panose="05000000000000000000" pitchFamily="2" charset="2"/>
              <a:buChar char="à"/>
              <a:defRPr/>
            </a:pPr>
            <a:r>
              <a:rPr lang="fi-FI" sz="105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Olisikohan mahdollisesti sovellettavissa, joissain valvontakohteissa?</a:t>
            </a:r>
          </a:p>
        </p:txBody>
      </p:sp>
      <p:sp>
        <p:nvSpPr>
          <p:cNvPr id="6" name="TextBox 5">
            <a:extLst>
              <a:ext uri="{FF2B5EF4-FFF2-40B4-BE49-F238E27FC236}">
                <a16:creationId xmlns:a16="http://schemas.microsoft.com/office/drawing/2014/main" id="{177C8FAD-29D9-2A08-270B-3150394C600B}"/>
              </a:ext>
            </a:extLst>
          </p:cNvPr>
          <p:cNvSpPr txBox="1"/>
          <p:nvPr/>
        </p:nvSpPr>
        <p:spPr>
          <a:xfrm>
            <a:off x="8974732" y="0"/>
            <a:ext cx="323316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Vihreä siirtymä (tulevaisuuden teknologiat, -investoinnit &amp; -innovaatiot)</a:t>
            </a:r>
          </a:p>
        </p:txBody>
      </p:sp>
      <p:sp>
        <p:nvSpPr>
          <p:cNvPr id="8" name="TextBox 7">
            <a:extLst>
              <a:ext uri="{FF2B5EF4-FFF2-40B4-BE49-F238E27FC236}">
                <a16:creationId xmlns:a16="http://schemas.microsoft.com/office/drawing/2014/main" id="{2652B4AA-9253-6D59-A550-25830219147D}"/>
              </a:ext>
            </a:extLst>
          </p:cNvPr>
          <p:cNvSpPr txBox="1"/>
          <p:nvPr/>
        </p:nvSpPr>
        <p:spPr>
          <a:xfrm>
            <a:off x="333772" y="260648"/>
            <a:ext cx="7272808"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Vihreä siirtymä</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(tulevaisuuden teknologiat, -investoinnit &amp; -innovaatiot)</a:t>
            </a:r>
          </a:p>
        </p:txBody>
      </p:sp>
      <p:grpSp>
        <p:nvGrpSpPr>
          <p:cNvPr id="7" name="Group 6">
            <a:extLst>
              <a:ext uri="{FF2B5EF4-FFF2-40B4-BE49-F238E27FC236}">
                <a16:creationId xmlns:a16="http://schemas.microsoft.com/office/drawing/2014/main" id="{D191A0A6-BD79-AB72-419E-3F81DDD16114}"/>
              </a:ext>
            </a:extLst>
          </p:cNvPr>
          <p:cNvGrpSpPr/>
          <p:nvPr/>
        </p:nvGrpSpPr>
        <p:grpSpPr>
          <a:xfrm>
            <a:off x="11062964" y="5004177"/>
            <a:ext cx="988058" cy="1749968"/>
            <a:chOff x="10844360" y="5421881"/>
            <a:chExt cx="988058" cy="1631729"/>
          </a:xfrm>
        </p:grpSpPr>
        <p:grpSp>
          <p:nvGrpSpPr>
            <p:cNvPr id="11" name="Group 10">
              <a:extLst>
                <a:ext uri="{FF2B5EF4-FFF2-40B4-BE49-F238E27FC236}">
                  <a16:creationId xmlns:a16="http://schemas.microsoft.com/office/drawing/2014/main" id="{E26083E7-2DA5-542D-91F4-64B2C410EE2E}"/>
                </a:ext>
              </a:extLst>
            </p:cNvPr>
            <p:cNvGrpSpPr/>
            <p:nvPr/>
          </p:nvGrpSpPr>
          <p:grpSpPr>
            <a:xfrm>
              <a:off x="11365488" y="5421881"/>
              <a:ext cx="320520" cy="414442"/>
              <a:chOff x="8543918" y="177919"/>
              <a:chExt cx="320520" cy="414442"/>
            </a:xfrm>
          </p:grpSpPr>
          <p:sp>
            <p:nvSpPr>
              <p:cNvPr id="15" name="Rectangle: Rounded Corners 14">
                <a:extLst>
                  <a:ext uri="{FF2B5EF4-FFF2-40B4-BE49-F238E27FC236}">
                    <a16:creationId xmlns:a16="http://schemas.microsoft.com/office/drawing/2014/main" id="{F8100A31-1826-AF43-A3B4-A04B0A656D74}"/>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Back with solid fill">
                <a:hlinkClick r:id="rId2" action="ppaction://hlinksldjump"/>
                <a:extLst>
                  <a:ext uri="{FF2B5EF4-FFF2-40B4-BE49-F238E27FC236}">
                    <a16:creationId xmlns:a16="http://schemas.microsoft.com/office/drawing/2014/main" id="{50F5CC21-F0DD-16BA-B8E8-718DAB566FA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2" name="Group 11">
              <a:extLst>
                <a:ext uri="{FF2B5EF4-FFF2-40B4-BE49-F238E27FC236}">
                  <a16:creationId xmlns:a16="http://schemas.microsoft.com/office/drawing/2014/main" id="{4B711A1D-7E52-2E74-C02F-D683A3402958}"/>
                </a:ext>
              </a:extLst>
            </p:cNvPr>
            <p:cNvGrpSpPr/>
            <p:nvPr/>
          </p:nvGrpSpPr>
          <p:grpSpPr>
            <a:xfrm>
              <a:off x="10844360" y="5832657"/>
              <a:ext cx="988058" cy="1220953"/>
              <a:chOff x="11277740" y="845398"/>
              <a:chExt cx="988058" cy="1220953"/>
            </a:xfrm>
          </p:grpSpPr>
          <p:sp>
            <p:nvSpPr>
              <p:cNvPr id="13" name="Rectangle: Rounded Corners 12">
                <a:extLst>
                  <a:ext uri="{FF2B5EF4-FFF2-40B4-BE49-F238E27FC236}">
                    <a16:creationId xmlns:a16="http://schemas.microsoft.com/office/drawing/2014/main" id="{DF9534E6-9DE9-CB36-3872-279A48607564}"/>
                  </a:ext>
                </a:extLst>
              </p:cNvPr>
              <p:cNvSpPr/>
              <p:nvPr/>
            </p:nvSpPr>
            <p:spPr>
              <a:xfrm>
                <a:off x="11277740" y="1301998"/>
                <a:ext cx="988058" cy="764353"/>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Vihreä siirtymä (tulevaisuuden teknologiat, -investoinnit &amp; -innovaatiot)</a:t>
                </a:r>
              </a:p>
            </p:txBody>
          </p:sp>
          <p:pic>
            <p:nvPicPr>
              <p:cNvPr id="14" name="Graphic 13" descr="Back with solid fill">
                <a:extLst>
                  <a:ext uri="{FF2B5EF4-FFF2-40B4-BE49-F238E27FC236}">
                    <a16:creationId xmlns:a16="http://schemas.microsoft.com/office/drawing/2014/main" id="{7F9DDE74-CFDB-9CC1-A909-138615F43AC6}"/>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428854652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047641" y="1484784"/>
            <a:ext cx="6093542" cy="52322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Ilmastoviestinnän kehittäminen</a:t>
            </a:r>
          </a:p>
        </p:txBody>
      </p:sp>
      <p:grpSp>
        <p:nvGrpSpPr>
          <p:cNvPr id="4" name="Group 3">
            <a:extLst>
              <a:ext uri="{FF2B5EF4-FFF2-40B4-BE49-F238E27FC236}">
                <a16:creationId xmlns:a16="http://schemas.microsoft.com/office/drawing/2014/main" id="{6EFCF794-3B27-39EC-1C0D-63CEFD83A5C1}"/>
              </a:ext>
            </a:extLst>
          </p:cNvPr>
          <p:cNvGrpSpPr/>
          <p:nvPr/>
        </p:nvGrpSpPr>
        <p:grpSpPr>
          <a:xfrm>
            <a:off x="11686930" y="241237"/>
            <a:ext cx="320522" cy="414442"/>
            <a:chOff x="8457418" y="107577"/>
            <a:chExt cx="320522" cy="414442"/>
          </a:xfrm>
        </p:grpSpPr>
        <p:sp>
          <p:nvSpPr>
            <p:cNvPr id="5" name="Rectangle: Rounded Corners 4">
              <a:extLst>
                <a:ext uri="{FF2B5EF4-FFF2-40B4-BE49-F238E27FC236}">
                  <a16:creationId xmlns:a16="http://schemas.microsoft.com/office/drawing/2014/main" id="{2E897B8C-AF53-DD64-4260-95FF7A6B6B3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4" action="ppaction://hlinksldjump"/>
              <a:extLst>
                <a:ext uri="{FF2B5EF4-FFF2-40B4-BE49-F238E27FC236}">
                  <a16:creationId xmlns:a16="http://schemas.microsoft.com/office/drawing/2014/main" id="{65AD0DBF-DDAB-13C4-4A5B-5A341B22AAF6}"/>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63521" y="152400"/>
              <a:ext cx="314419" cy="313241"/>
            </a:xfrm>
            <a:prstGeom prst="rect">
              <a:avLst/>
            </a:prstGeom>
          </p:spPr>
        </p:pic>
      </p:grpSp>
      <p:grpSp>
        <p:nvGrpSpPr>
          <p:cNvPr id="7" name="Group 6">
            <a:extLst>
              <a:ext uri="{FF2B5EF4-FFF2-40B4-BE49-F238E27FC236}">
                <a16:creationId xmlns:a16="http://schemas.microsoft.com/office/drawing/2014/main" id="{E7685B35-05BA-9954-C474-19A6D9BB93CE}"/>
              </a:ext>
            </a:extLst>
          </p:cNvPr>
          <p:cNvGrpSpPr/>
          <p:nvPr/>
        </p:nvGrpSpPr>
        <p:grpSpPr>
          <a:xfrm>
            <a:off x="10630916" y="700502"/>
            <a:ext cx="1440161" cy="834125"/>
            <a:chOff x="10585447" y="801792"/>
            <a:chExt cx="1440161" cy="834125"/>
          </a:xfrm>
        </p:grpSpPr>
        <p:sp>
          <p:nvSpPr>
            <p:cNvPr id="8" name="Rectangle: Rounded Corners 7">
              <a:extLst>
                <a:ext uri="{FF2B5EF4-FFF2-40B4-BE49-F238E27FC236}">
                  <a16:creationId xmlns:a16="http://schemas.microsoft.com/office/drawing/2014/main" id="{02F2D9BF-E02B-D9BC-C10E-EC7B457B217D}"/>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9" name="Graphic 8" descr="Back with solid fill">
              <a:extLst>
                <a:ext uri="{FF2B5EF4-FFF2-40B4-BE49-F238E27FC236}">
                  <a16:creationId xmlns:a16="http://schemas.microsoft.com/office/drawing/2014/main" id="{FB594BB5-4A53-D086-FA32-44E7BB90CC61}"/>
                </a:ext>
              </a:extLst>
            </p:cNvPr>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
        <p:nvSpPr>
          <p:cNvPr id="20" name="TextBox 19">
            <a:hlinkClick r:id="rId9" action="ppaction://hlinksldjump"/>
            <a:extLst>
              <a:ext uri="{FF2B5EF4-FFF2-40B4-BE49-F238E27FC236}">
                <a16:creationId xmlns:a16="http://schemas.microsoft.com/office/drawing/2014/main" id="{D23B398A-71AA-E0E1-A57D-C2B2AD3F6444}"/>
              </a:ext>
            </a:extLst>
          </p:cNvPr>
          <p:cNvSpPr txBox="1"/>
          <p:nvPr/>
        </p:nvSpPr>
        <p:spPr>
          <a:xfrm>
            <a:off x="3047641" y="3068960"/>
            <a:ext cx="4755256" cy="796350"/>
          </a:xfrm>
          <a:prstGeom prst="hexagon">
            <a:avLst/>
          </a:prstGeom>
          <a:gradFill flip="none" rotWithShape="1">
            <a:gsLst>
              <a:gs pos="0">
                <a:srgbClr val="B5C709">
                  <a:tint val="66000"/>
                  <a:satMod val="160000"/>
                </a:srgbClr>
              </a:gs>
              <a:gs pos="50000">
                <a:srgbClr val="B5C709">
                  <a:tint val="44500"/>
                  <a:satMod val="160000"/>
                </a:srgbClr>
              </a:gs>
              <a:gs pos="100000">
                <a:srgbClr val="B5C709">
                  <a:tint val="23500"/>
                  <a:satMod val="160000"/>
                </a:srgbClr>
              </a:gs>
            </a:gsLst>
            <a:lin ang="18900000" scaled="1"/>
            <a:tileRect/>
          </a:gradFill>
          <a:ln w="12700">
            <a:solidFill>
              <a:srgbClr val="495004"/>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Teemahaastattelut:</a:t>
            </a: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Asukaskysely &amp; paikkatietopohjainen kartta sekä viestinnän uudelleen suunnittelu</a:t>
            </a:r>
          </a:p>
        </p:txBody>
      </p:sp>
      <p:sp>
        <p:nvSpPr>
          <p:cNvPr id="21" name="TextBox 20">
            <a:hlinkClick r:id="rId10" action="ppaction://hlinksldjump"/>
            <a:extLst>
              <a:ext uri="{FF2B5EF4-FFF2-40B4-BE49-F238E27FC236}">
                <a16:creationId xmlns:a16="http://schemas.microsoft.com/office/drawing/2014/main" id="{37A1FAFC-AC77-7B2C-F620-6296110C73C2}"/>
              </a:ext>
            </a:extLst>
          </p:cNvPr>
          <p:cNvSpPr txBox="1"/>
          <p:nvPr/>
        </p:nvSpPr>
        <p:spPr>
          <a:xfrm>
            <a:off x="5230316" y="4619525"/>
            <a:ext cx="2448272" cy="577751"/>
          </a:xfrm>
          <a:prstGeom prst="hexagon">
            <a:avLst/>
          </a:prstGeom>
          <a:gradFill flip="none" rotWithShape="1">
            <a:gsLst>
              <a:gs pos="0">
                <a:srgbClr val="B5C709">
                  <a:tint val="66000"/>
                  <a:satMod val="160000"/>
                </a:srgbClr>
              </a:gs>
              <a:gs pos="50000">
                <a:srgbClr val="B5C709">
                  <a:tint val="44500"/>
                  <a:satMod val="160000"/>
                </a:srgbClr>
              </a:gs>
              <a:gs pos="100000">
                <a:srgbClr val="B5C709">
                  <a:tint val="23500"/>
                  <a:satMod val="160000"/>
                </a:srgbClr>
              </a:gs>
            </a:gsLst>
            <a:lin ang="18900000" scaled="1"/>
            <a:tileRect/>
          </a:gradFill>
          <a:ln w="12700">
            <a:solidFill>
              <a:srgbClr val="495004"/>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Ilmastoviestintä:</a:t>
            </a: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Einstein- ja Guru-ilmiö</a:t>
            </a:r>
          </a:p>
        </p:txBody>
      </p:sp>
      <p:sp>
        <p:nvSpPr>
          <p:cNvPr id="22" name="TextBox 21">
            <a:hlinkClick r:id="rId11" action="ppaction://hlinksldjump"/>
            <a:extLst>
              <a:ext uri="{FF2B5EF4-FFF2-40B4-BE49-F238E27FC236}">
                <a16:creationId xmlns:a16="http://schemas.microsoft.com/office/drawing/2014/main" id="{6CD2C188-3FCB-6026-46DA-32D0A2E4CD0D}"/>
              </a:ext>
            </a:extLst>
          </p:cNvPr>
          <p:cNvSpPr txBox="1"/>
          <p:nvPr/>
        </p:nvSpPr>
        <p:spPr>
          <a:xfrm>
            <a:off x="8038628" y="3717032"/>
            <a:ext cx="2687051" cy="573286"/>
          </a:xfrm>
          <a:prstGeom prst="hexagon">
            <a:avLst/>
          </a:prstGeom>
          <a:gradFill flip="none" rotWithShape="1">
            <a:gsLst>
              <a:gs pos="0">
                <a:srgbClr val="B5C709">
                  <a:tint val="66000"/>
                  <a:satMod val="160000"/>
                </a:srgbClr>
              </a:gs>
              <a:gs pos="50000">
                <a:srgbClr val="B5C709">
                  <a:tint val="44500"/>
                  <a:satMod val="160000"/>
                </a:srgbClr>
              </a:gs>
              <a:gs pos="100000">
                <a:srgbClr val="B5C709">
                  <a:tint val="23500"/>
                  <a:satMod val="160000"/>
                </a:srgbClr>
              </a:gs>
            </a:gsLst>
            <a:lin ang="18900000" scaled="1"/>
            <a:tileRect/>
          </a:gradFill>
          <a:ln w="12700">
            <a:solidFill>
              <a:srgbClr val="495004"/>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FSSF:n tulevaisuustiedot:</a:t>
            </a:r>
          </a:p>
          <a:p>
            <a:r>
              <a:rPr lang="fi-FI" sz="1200" dirty="0">
                <a:ea typeface="Lato" panose="020F0502020204030203" pitchFamily="34" charset="0"/>
                <a:cs typeface="Lato" panose="020F0502020204030203" pitchFamily="34" charset="0"/>
              </a:rPr>
              <a:t>V</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iestinnän kehitys</a:t>
            </a:r>
          </a:p>
        </p:txBody>
      </p:sp>
      <p:sp>
        <p:nvSpPr>
          <p:cNvPr id="14" name="TextBox 13">
            <a:hlinkClick r:id="rId12" action="ppaction://hlinksldjump"/>
            <a:extLst>
              <a:ext uri="{FF2B5EF4-FFF2-40B4-BE49-F238E27FC236}">
                <a16:creationId xmlns:a16="http://schemas.microsoft.com/office/drawing/2014/main" id="{8459070A-53AA-E013-2BED-1C91CF42C669}"/>
              </a:ext>
            </a:extLst>
          </p:cNvPr>
          <p:cNvSpPr txBox="1"/>
          <p:nvPr/>
        </p:nvSpPr>
        <p:spPr>
          <a:xfrm>
            <a:off x="1701924" y="4783474"/>
            <a:ext cx="2376264" cy="827603"/>
          </a:xfrm>
          <a:prstGeom prst="hexagon">
            <a:avLst/>
          </a:prstGeom>
          <a:gradFill flip="none" rotWithShape="1">
            <a:gsLst>
              <a:gs pos="0">
                <a:srgbClr val="B5C709">
                  <a:tint val="66000"/>
                  <a:satMod val="160000"/>
                </a:srgbClr>
              </a:gs>
              <a:gs pos="50000">
                <a:srgbClr val="B5C709">
                  <a:tint val="44500"/>
                  <a:satMod val="160000"/>
                </a:srgbClr>
              </a:gs>
              <a:gs pos="100000">
                <a:srgbClr val="B5C709">
                  <a:tint val="23500"/>
                  <a:satMod val="160000"/>
                </a:srgbClr>
              </a:gs>
            </a:gsLst>
            <a:lin ang="18900000" scaled="1"/>
            <a:tileRect/>
          </a:gradFill>
          <a:ln w="12700">
            <a:solidFill>
              <a:srgbClr val="495004"/>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Ilmastoviestintä:</a:t>
            </a: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Hyvinvoinnin mukaan kytkeminen</a:t>
            </a:r>
          </a:p>
        </p:txBody>
      </p:sp>
    </p:spTree>
    <p:extLst>
      <p:ext uri="{BB962C8B-B14F-4D97-AF65-F5344CB8AC3E}">
        <p14:creationId xmlns:p14="http://schemas.microsoft.com/office/powerpoint/2010/main" val="337954689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37AE95C6-2210-4781-AB45-12E1DC6369D7}"/>
              </a:ext>
            </a:extLst>
          </p:cNvPr>
          <p:cNvSpPr txBox="1"/>
          <p:nvPr/>
        </p:nvSpPr>
        <p:spPr>
          <a:xfrm>
            <a:off x="9491661" y="0"/>
            <a:ext cx="2716231"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Ilmastoviestinnän kehittäminen</a:t>
            </a:r>
          </a:p>
        </p:txBody>
      </p:sp>
      <p:sp>
        <p:nvSpPr>
          <p:cNvPr id="5" name="TextBox 4">
            <a:extLst>
              <a:ext uri="{FF2B5EF4-FFF2-40B4-BE49-F238E27FC236}">
                <a16:creationId xmlns:a16="http://schemas.microsoft.com/office/drawing/2014/main" id="{6F524596-32DA-78D7-4FB1-A5FB46305CAC}"/>
              </a:ext>
            </a:extLst>
          </p:cNvPr>
          <p:cNvSpPr txBox="1"/>
          <p:nvPr/>
        </p:nvSpPr>
        <p:spPr>
          <a:xfrm>
            <a:off x="799315" y="1749363"/>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6" name="Group 5">
            <a:extLst>
              <a:ext uri="{FF2B5EF4-FFF2-40B4-BE49-F238E27FC236}">
                <a16:creationId xmlns:a16="http://schemas.microsoft.com/office/drawing/2014/main" id="{A7365880-CAC7-A04F-66E8-806DF8AD561A}"/>
              </a:ext>
            </a:extLst>
          </p:cNvPr>
          <p:cNvGrpSpPr/>
          <p:nvPr/>
        </p:nvGrpSpPr>
        <p:grpSpPr>
          <a:xfrm>
            <a:off x="10849776" y="5373216"/>
            <a:ext cx="1088504" cy="1297386"/>
            <a:chOff x="10743914" y="5421881"/>
            <a:chExt cx="1088504" cy="1209726"/>
          </a:xfrm>
        </p:grpSpPr>
        <p:grpSp>
          <p:nvGrpSpPr>
            <p:cNvPr id="7" name="Group 6">
              <a:extLst>
                <a:ext uri="{FF2B5EF4-FFF2-40B4-BE49-F238E27FC236}">
                  <a16:creationId xmlns:a16="http://schemas.microsoft.com/office/drawing/2014/main" id="{9E8214E8-08BC-A609-6352-9BE15195264D}"/>
                </a:ext>
              </a:extLst>
            </p:cNvPr>
            <p:cNvGrpSpPr/>
            <p:nvPr/>
          </p:nvGrpSpPr>
          <p:grpSpPr>
            <a:xfrm>
              <a:off x="11365488" y="5421881"/>
              <a:ext cx="320520" cy="414442"/>
              <a:chOff x="8543918" y="177919"/>
              <a:chExt cx="320520" cy="414442"/>
            </a:xfrm>
          </p:grpSpPr>
          <p:sp>
            <p:nvSpPr>
              <p:cNvPr id="11" name="Rectangle: Rounded Corners 10">
                <a:extLst>
                  <a:ext uri="{FF2B5EF4-FFF2-40B4-BE49-F238E27FC236}">
                    <a16:creationId xmlns:a16="http://schemas.microsoft.com/office/drawing/2014/main" id="{1B7E9B08-82B0-9EA4-67FA-C7B98F9B8BDD}"/>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9B003D34-B830-850F-868B-29C71FB1B98A}"/>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8" name="Group 7">
              <a:extLst>
                <a:ext uri="{FF2B5EF4-FFF2-40B4-BE49-F238E27FC236}">
                  <a16:creationId xmlns:a16="http://schemas.microsoft.com/office/drawing/2014/main" id="{12CA4770-D296-AA99-EE0D-9C5F373E1AFA}"/>
                </a:ext>
              </a:extLst>
            </p:cNvPr>
            <p:cNvGrpSpPr/>
            <p:nvPr/>
          </p:nvGrpSpPr>
          <p:grpSpPr>
            <a:xfrm>
              <a:off x="10743914" y="5832657"/>
              <a:ext cx="1088504" cy="798950"/>
              <a:chOff x="11177294" y="845398"/>
              <a:chExt cx="1088504" cy="798950"/>
            </a:xfrm>
          </p:grpSpPr>
          <p:sp>
            <p:nvSpPr>
              <p:cNvPr id="9" name="Rectangle: Rounded Corners 8">
                <a:extLst>
                  <a:ext uri="{FF2B5EF4-FFF2-40B4-BE49-F238E27FC236}">
                    <a16:creationId xmlns:a16="http://schemas.microsoft.com/office/drawing/2014/main" id="{B46BA4D0-91B5-568E-1136-E79F6DEF8F5A}"/>
                  </a:ext>
                </a:extLst>
              </p:cNvPr>
              <p:cNvSpPr/>
              <p:nvPr/>
            </p:nvSpPr>
            <p:spPr>
              <a:xfrm>
                <a:off x="11177294" y="1301998"/>
                <a:ext cx="1088504" cy="342350"/>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Ilmastoviestinnän kehittäminen</a:t>
                </a:r>
              </a:p>
            </p:txBody>
          </p:sp>
          <p:pic>
            <p:nvPicPr>
              <p:cNvPr id="10" name="Graphic 9" descr="Back with solid fill">
                <a:extLst>
                  <a:ext uri="{FF2B5EF4-FFF2-40B4-BE49-F238E27FC236}">
                    <a16:creationId xmlns:a16="http://schemas.microsoft.com/office/drawing/2014/main" id="{C3486F24-E8F5-2EE1-773F-59C2EBADD154}"/>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
        <p:nvSpPr>
          <p:cNvPr id="14" name="AutoShape 1" descr="*">
            <a:extLst>
              <a:ext uri="{FF2B5EF4-FFF2-40B4-BE49-F238E27FC236}">
                <a16:creationId xmlns:a16="http://schemas.microsoft.com/office/drawing/2014/main" id="{0A316E68-0A2A-4EEB-A977-F5225AD037B5}"/>
              </a:ext>
            </a:extLst>
          </p:cNvPr>
          <p:cNvSpPr>
            <a:spLocks noChangeAspect="1" noChangeArrowheads="1"/>
          </p:cNvSpPr>
          <p:nvPr/>
        </p:nvSpPr>
        <p:spPr bwMode="auto">
          <a:xfrm>
            <a:off x="1293813" y="85931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15" name="AutoShape 1" descr="*">
            <a:extLst>
              <a:ext uri="{FF2B5EF4-FFF2-40B4-BE49-F238E27FC236}">
                <a16:creationId xmlns:a16="http://schemas.microsoft.com/office/drawing/2014/main" id="{D9FC060B-D31F-4738-A9DA-8B1EA180032A}"/>
              </a:ext>
            </a:extLst>
          </p:cNvPr>
          <p:cNvSpPr>
            <a:spLocks noChangeAspect="1" noChangeArrowheads="1"/>
          </p:cNvSpPr>
          <p:nvPr/>
        </p:nvSpPr>
        <p:spPr bwMode="auto">
          <a:xfrm>
            <a:off x="1293813" y="85931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pic>
        <p:nvPicPr>
          <p:cNvPr id="17" name="Picture 16">
            <a:extLst>
              <a:ext uri="{FF2B5EF4-FFF2-40B4-BE49-F238E27FC236}">
                <a16:creationId xmlns:a16="http://schemas.microsoft.com/office/drawing/2014/main" id="{ABE95BD8-6F6B-41BE-7E18-22F53A98AE4C}"/>
              </a:ext>
            </a:extLst>
          </p:cNvPr>
          <p:cNvPicPr>
            <a:picLocks noChangeAspect="1"/>
          </p:cNvPicPr>
          <p:nvPr/>
        </p:nvPicPr>
        <p:blipFill>
          <a:blip r:embed="rId7"/>
          <a:stretch>
            <a:fillRect/>
          </a:stretch>
        </p:blipFill>
        <p:spPr>
          <a:xfrm>
            <a:off x="804584" y="2132856"/>
            <a:ext cx="10536767" cy="1507067"/>
          </a:xfrm>
          <a:prstGeom prst="rect">
            <a:avLst/>
          </a:prstGeom>
        </p:spPr>
      </p:pic>
    </p:spTree>
    <p:extLst>
      <p:ext uri="{BB962C8B-B14F-4D97-AF65-F5344CB8AC3E}">
        <p14:creationId xmlns:p14="http://schemas.microsoft.com/office/powerpoint/2010/main" val="276362606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1E8BF08-CCE1-4C6C-A906-6858030EB99C}"/>
              </a:ext>
            </a:extLst>
          </p:cNvPr>
          <p:cNvSpPr txBox="1"/>
          <p:nvPr/>
        </p:nvSpPr>
        <p:spPr>
          <a:xfrm>
            <a:off x="404235" y="328092"/>
            <a:ext cx="6552728" cy="461665"/>
          </a:xfrm>
          <a:prstGeom prst="rect">
            <a:avLst/>
          </a:prstGeom>
          <a:noFill/>
        </p:spPr>
        <p:txBody>
          <a:bodyPr wrap="square">
            <a:spAutoFit/>
          </a:bodyPr>
          <a:lstStyle/>
          <a:p>
            <a:r>
              <a:rPr lang="fi-FI" sz="2400" b="1" dirty="0">
                <a:solidFill>
                  <a:schemeClr val="tx2"/>
                </a:solidFill>
                <a:latin typeface="Rockwell" panose="02060603020205020403" pitchFamily="18" charset="0"/>
                <a:ea typeface="Lato" panose="020F0502020204030203" pitchFamily="34" charset="0"/>
                <a:cs typeface="Lato" panose="020F0502020204030203" pitchFamily="34" charset="0"/>
              </a:rPr>
              <a:t>Ilmastoviestintä: Einstein- ja Guru-ilmiö</a:t>
            </a:r>
          </a:p>
        </p:txBody>
      </p:sp>
      <p:sp>
        <p:nvSpPr>
          <p:cNvPr id="4" name="TextBox 3">
            <a:extLst>
              <a:ext uri="{FF2B5EF4-FFF2-40B4-BE49-F238E27FC236}">
                <a16:creationId xmlns:a16="http://schemas.microsoft.com/office/drawing/2014/main" id="{8D65CDA6-E801-416F-8A37-70F71F9F2D9C}"/>
              </a:ext>
            </a:extLst>
          </p:cNvPr>
          <p:cNvSpPr txBox="1"/>
          <p:nvPr/>
        </p:nvSpPr>
        <p:spPr>
          <a:xfrm>
            <a:off x="404235" y="1409797"/>
            <a:ext cx="4176464" cy="4893647"/>
          </a:xfrm>
          <a:prstGeom prst="rect">
            <a:avLst/>
          </a:prstGeom>
          <a:solidFill>
            <a:schemeClr val="bg1"/>
          </a:solidFill>
          <a:ln>
            <a:solidFill>
              <a:schemeClr val="tx2"/>
            </a:solidFill>
          </a:ln>
        </p:spPr>
        <p:txBody>
          <a:bodyPr wrap="square">
            <a:spAutoFit/>
          </a:bodyPr>
          <a:lstStyle/>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Einstein- ja Guru-ilmiön ns.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hyödyntäminen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viestiessä ilmastonegatiivisuutta muodostavista aiheista.</a:t>
            </a:r>
          </a:p>
          <a:p>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Ilmastonegatiivisuutta kuntalaisten keskuudessa muodostaville aiheille, joku kiva pikku esisuunnitelma viestinnän toimesta, johon kytkettäisi nimenomaan Heinolan kuntalaisten (vaihtoehtoisesti sopimuskunnissa omansa) näkökannalta tulkiten, jonkun aiheen asiantuntijan tai muuten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arvostusta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herättävän antamat kommentit (tai tämän kertoma omasta osallisuudesta ja miksi se on hänestä tärkeää, mikäli paikallinen taho ja kyse on kampanjoida, jonkin muutoksen/applikaation puolesta) lyhyellä esittely-/markkinointivideolla tai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informatiivisessa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julkistustoimessa (tilaisuus tai video).</a:t>
            </a:r>
          </a:p>
          <a:p>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Asiantuntija vaihtoehdot: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Soveltuvuus tulisi miettiä juuri Heinolaan/sopimuskuntaan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oikeaksi</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tai hankkia kyseinen tieto hyödyntäen kyselyitä/haastatteluja.</a:t>
            </a:r>
          </a:p>
          <a:p>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Esimerkkejä:</a:t>
            </a: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Hallituksen aihealueen ministerit (puhuu kuitenkin niin sanotusti suoraan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heinolalaisille</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”/sopimuskuntalaisille), Suomen tutkijat (SYKE/Luke/Ilmatieteenlaitos/VTT/jne.) ja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etätyöaikakauden</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puitteissa, miksi ei ehkä jopa kansainväliset tahot, mikäli ne koittaisi vakuuttaviksi tarkoituksessa. </a:t>
            </a:r>
            <a:endParaRPr lang="fi-FI" sz="1200" dirty="0">
              <a:solidFill>
                <a:schemeClr val="tx2"/>
              </a:solidFill>
              <a:latin typeface="Rockwell" panose="02060603020205020403" pitchFamily="18" charset="0"/>
            </a:endParaRPr>
          </a:p>
        </p:txBody>
      </p:sp>
      <p:sp>
        <p:nvSpPr>
          <p:cNvPr id="6" name="TextBox 5">
            <a:extLst>
              <a:ext uri="{FF2B5EF4-FFF2-40B4-BE49-F238E27FC236}">
                <a16:creationId xmlns:a16="http://schemas.microsoft.com/office/drawing/2014/main" id="{FA9A0635-D13D-465B-8114-3C769EAD2BAC}"/>
              </a:ext>
            </a:extLst>
          </p:cNvPr>
          <p:cNvSpPr txBox="1"/>
          <p:nvPr/>
        </p:nvSpPr>
        <p:spPr>
          <a:xfrm>
            <a:off x="4848407" y="1413608"/>
            <a:ext cx="5408315" cy="5109091"/>
          </a:xfrm>
          <a:prstGeom prst="rect">
            <a:avLst/>
          </a:prstGeom>
          <a:solidFill>
            <a:schemeClr val="bg1"/>
          </a:solidFill>
          <a:ln>
            <a:solidFill>
              <a:schemeClr val="tx2"/>
            </a:solidFill>
          </a:ln>
        </p:spPr>
        <p:txBody>
          <a:bodyPr wrap="square">
            <a:spAutoFit/>
          </a:bodyPr>
          <a:lstStyle/>
          <a:p>
            <a:r>
              <a:rPr lang="fi-FI" sz="1400" b="1" u="sng"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Hyödyt ja mittarit (vaikutusten todentaminen):</a:t>
            </a:r>
          </a:p>
          <a:p>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Voitaisi tuottaa kysely-/haastattelututkimus kohdealueella ennen muutoksia, jonka tuloksista poimittaisi niitä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ongelmallisia</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aiheita, joista negatiivisuutta voitaisi tulkita muodostuvaksi sekä itse tulokset säästettäisi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vertailuvuodeksi</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tuleville aineistoille, jotta voidaan tulkita onko kokeilulla onnistuttu vaikuttamaan niistä muodostuviin tuntemuksiin/näkemyksiin/kokemukseen. </a:t>
            </a:r>
          </a:p>
          <a:p>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Esimerkiksi:</a:t>
            </a: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Lukumäärät / kriittisyyden tasot / koettujen negatiivisten vaikutusten volyymi, toistuvuus tai ehkäpä niin sanottu ”</a:t>
            </a:r>
            <a:r>
              <a:rPr lang="fi-FI" sz="12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ilmaantuvuus</a:t>
            </a:r>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syntyneet tuntemukset per kuukausi tai vuosi. </a:t>
            </a:r>
          </a:p>
          <a:p>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Pienet resurssit korostavat epäonnistumisen riskiä ja erityisesti, mikäli kyseessä on negatiivisuutta aiheuttava teema/asia. </a:t>
            </a:r>
          </a:p>
          <a:p>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Viestinnän epäonnistumisen merkitys säteilee siten, että käytetyt resurssit ovat muilta, vaikkapa positiivisemmilta vaihtoehdoilta pois, mutta se voi myös aiheuttaa muille teemoille tai alueella tehtävälle ilmastotyölle jotain epäsuotuista kehitystä, vaikkakaan se ei välttämättä tarkoittaisi tuolloin suoraan kuntalaisten mielipiteitä vaan esimerkiksi taloudellisia menetyksiä, kehityksen haasteita tai muuta vastaavaa.</a:t>
            </a:r>
          </a:p>
          <a:p>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r>
              <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Pyrkimys ilmastoviestinnässä on kuitenkin perimmäisesti kaikkien yhteinen hyvä eli ilmastotyön edistäminen negatiivisuuden hillinnän kautta niin sanotusti.</a:t>
            </a:r>
          </a:p>
        </p:txBody>
      </p:sp>
      <p:sp>
        <p:nvSpPr>
          <p:cNvPr id="5" name="TextBox 4">
            <a:extLst>
              <a:ext uri="{FF2B5EF4-FFF2-40B4-BE49-F238E27FC236}">
                <a16:creationId xmlns:a16="http://schemas.microsoft.com/office/drawing/2014/main" id="{BD65E360-6028-4843-88A3-5BB6ED806CF5}"/>
              </a:ext>
            </a:extLst>
          </p:cNvPr>
          <p:cNvSpPr txBox="1"/>
          <p:nvPr/>
        </p:nvSpPr>
        <p:spPr>
          <a:xfrm>
            <a:off x="9491661" y="0"/>
            <a:ext cx="2716231"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Ilmastoviestinnän kehittäminen</a:t>
            </a:r>
          </a:p>
        </p:txBody>
      </p:sp>
      <p:grpSp>
        <p:nvGrpSpPr>
          <p:cNvPr id="8" name="Group 7">
            <a:extLst>
              <a:ext uri="{FF2B5EF4-FFF2-40B4-BE49-F238E27FC236}">
                <a16:creationId xmlns:a16="http://schemas.microsoft.com/office/drawing/2014/main" id="{FDB6DC34-5CB4-16FE-FE8B-0E87178CCA2A}"/>
              </a:ext>
            </a:extLst>
          </p:cNvPr>
          <p:cNvGrpSpPr/>
          <p:nvPr/>
        </p:nvGrpSpPr>
        <p:grpSpPr>
          <a:xfrm>
            <a:off x="10849776" y="5373216"/>
            <a:ext cx="1088504" cy="1297386"/>
            <a:chOff x="10743914" y="5421881"/>
            <a:chExt cx="1088504" cy="1209726"/>
          </a:xfrm>
        </p:grpSpPr>
        <p:grpSp>
          <p:nvGrpSpPr>
            <p:cNvPr id="9" name="Group 8">
              <a:extLst>
                <a:ext uri="{FF2B5EF4-FFF2-40B4-BE49-F238E27FC236}">
                  <a16:creationId xmlns:a16="http://schemas.microsoft.com/office/drawing/2014/main" id="{A350A4A2-7F3B-D560-A931-F054D14828CE}"/>
                </a:ext>
              </a:extLst>
            </p:cNvPr>
            <p:cNvGrpSpPr/>
            <p:nvPr/>
          </p:nvGrpSpPr>
          <p:grpSpPr>
            <a:xfrm>
              <a:off x="11365488" y="5421881"/>
              <a:ext cx="320520" cy="414442"/>
              <a:chOff x="8543918" y="177919"/>
              <a:chExt cx="320520" cy="414442"/>
            </a:xfrm>
          </p:grpSpPr>
          <p:sp>
            <p:nvSpPr>
              <p:cNvPr id="13" name="Rectangle: Rounded Corners 12">
                <a:extLst>
                  <a:ext uri="{FF2B5EF4-FFF2-40B4-BE49-F238E27FC236}">
                    <a16:creationId xmlns:a16="http://schemas.microsoft.com/office/drawing/2014/main" id="{31F5E4E3-D2B9-A3AA-3B77-BA5B87D6BB24}"/>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2" action="ppaction://hlinksldjump"/>
                <a:extLst>
                  <a:ext uri="{FF2B5EF4-FFF2-40B4-BE49-F238E27FC236}">
                    <a16:creationId xmlns:a16="http://schemas.microsoft.com/office/drawing/2014/main" id="{3510EFF0-044F-D224-6D37-B3F7968D098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10" name="Group 9">
              <a:extLst>
                <a:ext uri="{FF2B5EF4-FFF2-40B4-BE49-F238E27FC236}">
                  <a16:creationId xmlns:a16="http://schemas.microsoft.com/office/drawing/2014/main" id="{7B7E16CA-B87A-BB59-0391-56EF2F001710}"/>
                </a:ext>
              </a:extLst>
            </p:cNvPr>
            <p:cNvGrpSpPr/>
            <p:nvPr/>
          </p:nvGrpSpPr>
          <p:grpSpPr>
            <a:xfrm>
              <a:off x="10743914" y="5832657"/>
              <a:ext cx="1088504" cy="798950"/>
              <a:chOff x="11177294" y="845398"/>
              <a:chExt cx="1088504" cy="798950"/>
            </a:xfrm>
          </p:grpSpPr>
          <p:sp>
            <p:nvSpPr>
              <p:cNvPr id="11" name="Rectangle: Rounded Corners 10">
                <a:extLst>
                  <a:ext uri="{FF2B5EF4-FFF2-40B4-BE49-F238E27FC236}">
                    <a16:creationId xmlns:a16="http://schemas.microsoft.com/office/drawing/2014/main" id="{0BA30ECC-D650-FBED-E2D8-BAC6AD31CFE1}"/>
                  </a:ext>
                </a:extLst>
              </p:cNvPr>
              <p:cNvSpPr/>
              <p:nvPr/>
            </p:nvSpPr>
            <p:spPr>
              <a:xfrm>
                <a:off x="11177294" y="1301998"/>
                <a:ext cx="1088504" cy="342350"/>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Ilmastoviestinnän kehittäminen</a:t>
                </a:r>
              </a:p>
            </p:txBody>
          </p:sp>
          <p:pic>
            <p:nvPicPr>
              <p:cNvPr id="12" name="Graphic 11" descr="Back with solid fill">
                <a:extLst>
                  <a:ext uri="{FF2B5EF4-FFF2-40B4-BE49-F238E27FC236}">
                    <a16:creationId xmlns:a16="http://schemas.microsoft.com/office/drawing/2014/main" id="{D8B23761-EE8B-437E-771D-5B381D775C37}"/>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
        <p:nvSpPr>
          <p:cNvPr id="15" name="TextBox 14">
            <a:extLst>
              <a:ext uri="{FF2B5EF4-FFF2-40B4-BE49-F238E27FC236}">
                <a16:creationId xmlns:a16="http://schemas.microsoft.com/office/drawing/2014/main" id="{8718B262-AC0D-84DE-3041-33EDCC174F83}"/>
              </a:ext>
            </a:extLst>
          </p:cNvPr>
          <p:cNvSpPr txBox="1"/>
          <p:nvPr/>
        </p:nvSpPr>
        <p:spPr>
          <a:xfrm>
            <a:off x="9757294" y="513041"/>
            <a:ext cx="1714056" cy="578882"/>
          </a:xfrm>
          <a:prstGeom prst="roundRect">
            <a:avLst/>
          </a:prstGeom>
          <a:solidFill>
            <a:schemeClr val="accent2">
              <a:lumMod val="20000"/>
              <a:lumOff val="80000"/>
            </a:schemeClr>
          </a:solidFill>
          <a:ln>
            <a:solidFill>
              <a:schemeClr val="tx2"/>
            </a:solidFill>
          </a:ln>
        </p:spPr>
        <p:txBody>
          <a:bodyPr wrap="square">
            <a:spAutoFit/>
          </a:bodyPr>
          <a:lstStyle/>
          <a:p>
            <a:r>
              <a:rPr lang="fi-FI" sz="1200" b="1" dirty="0">
                <a:solidFill>
                  <a:schemeClr val="tx2"/>
                </a:solidFill>
                <a:latin typeface="Rockwell" panose="02060603020205020403" pitchFamily="18" charset="0"/>
              </a:rPr>
              <a:t>Ilmiön lähde:</a:t>
            </a:r>
          </a:p>
          <a:p>
            <a:r>
              <a:rPr lang="fi-FI" sz="800" dirty="0">
                <a:solidFill>
                  <a:schemeClr val="tx2"/>
                </a:solidFill>
                <a:latin typeface="Rockwell" panose="02060603020205020403" pitchFamily="18" charset="0"/>
                <a:hlinkClick r:id="rId7"/>
              </a:rPr>
              <a:t>https://www.nature.com/articles/s41562-021-01273-8</a:t>
            </a:r>
            <a:r>
              <a:rPr lang="fi-FI" sz="800" dirty="0">
                <a:solidFill>
                  <a:schemeClr val="tx2"/>
                </a:solidFill>
                <a:latin typeface="Rockwell" panose="02060603020205020403" pitchFamily="18" charset="0"/>
              </a:rPr>
              <a:t>  </a:t>
            </a:r>
          </a:p>
        </p:txBody>
      </p:sp>
    </p:spTree>
    <p:extLst>
      <p:ext uri="{BB962C8B-B14F-4D97-AF65-F5344CB8AC3E}">
        <p14:creationId xmlns:p14="http://schemas.microsoft.com/office/powerpoint/2010/main" val="233269204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1E8BF08-CCE1-4C6C-A906-6858030EB99C}"/>
              </a:ext>
            </a:extLst>
          </p:cNvPr>
          <p:cNvSpPr txBox="1"/>
          <p:nvPr/>
        </p:nvSpPr>
        <p:spPr>
          <a:xfrm>
            <a:off x="477788" y="383222"/>
            <a:ext cx="6840760" cy="461665"/>
          </a:xfrm>
          <a:prstGeom prst="rect">
            <a:avLst/>
          </a:prstGeom>
          <a:noFill/>
        </p:spPr>
        <p:txBody>
          <a:bodyPr wrap="square">
            <a:spAutoFit/>
          </a:bodyPr>
          <a:lstStyle/>
          <a:p>
            <a:r>
              <a:rPr lang="fi-FI" sz="2400" b="1" dirty="0">
                <a:solidFill>
                  <a:schemeClr val="tx2"/>
                </a:solidFill>
                <a:latin typeface="Rockwell" panose="02060603020205020403" pitchFamily="18" charset="0"/>
                <a:ea typeface="Lato" panose="020F0502020204030203" pitchFamily="34" charset="0"/>
                <a:cs typeface="Lato" panose="020F0502020204030203" pitchFamily="34" charset="0"/>
              </a:rPr>
              <a:t>FSSF:n tulevaisuustiedot: Viestinnän kehitys</a:t>
            </a:r>
          </a:p>
        </p:txBody>
      </p:sp>
      <p:sp>
        <p:nvSpPr>
          <p:cNvPr id="4" name="TextBox 3">
            <a:extLst>
              <a:ext uri="{FF2B5EF4-FFF2-40B4-BE49-F238E27FC236}">
                <a16:creationId xmlns:a16="http://schemas.microsoft.com/office/drawing/2014/main" id="{8D65CDA6-E801-416F-8A37-70F71F9F2D9C}"/>
              </a:ext>
            </a:extLst>
          </p:cNvPr>
          <p:cNvSpPr txBox="1"/>
          <p:nvPr/>
        </p:nvSpPr>
        <p:spPr>
          <a:xfrm>
            <a:off x="909836" y="1412776"/>
            <a:ext cx="8928992" cy="2961965"/>
          </a:xfrm>
          <a:prstGeom prst="rect">
            <a:avLst/>
          </a:prstGeom>
          <a:solidFill>
            <a:schemeClr val="bg1"/>
          </a:solidFill>
          <a:ln>
            <a:solidFill>
              <a:schemeClr val="tx2"/>
            </a:solidFill>
          </a:ln>
        </p:spPr>
        <p:txBody>
          <a:bodyPr wrap="square">
            <a:spAutoFit/>
          </a:bodyPr>
          <a:lstStyle/>
          <a:p>
            <a:pPr>
              <a:lnSpc>
                <a:spcPct val="150000"/>
              </a:lnSpc>
            </a:pPr>
            <a:r>
              <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Asioista viestivä taho voisi tarkastella kaupungissa toteutettujen yhteisten toimenpiteiden kehityssuuntaa ja niiden parissa ilmeneviä muutoksia.</a:t>
            </a:r>
          </a:p>
          <a:p>
            <a:pPr>
              <a:lnSpc>
                <a:spcPct val="150000"/>
              </a:lnSpc>
            </a:pPr>
            <a:endPar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Mahdollisuus olisi myös valita näistä tiettyjä haluamiaan ”</a:t>
            </a:r>
            <a:r>
              <a:rPr lang="fi-FI" sz="14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toteutumia/epäonnistumisia</a:t>
            </a:r>
            <a:r>
              <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rakentaen niistä suppeat tulevaisuuskuvat, joissa hahmottuisivat sitten todennäköisesti niistä konkreettisesti ilmenevät vaikutukset tulevaisuudesta. </a:t>
            </a:r>
          </a:p>
          <a:p>
            <a:pPr>
              <a:lnSpc>
                <a:spcPct val="150000"/>
              </a:lnSpc>
            </a:pPr>
            <a:endPar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Piirroskuvat/animaatiokuvat voisivat olla ”</a:t>
            </a:r>
            <a:r>
              <a:rPr lang="fi-FI" sz="14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todellisuustekijä</a:t>
            </a:r>
            <a:r>
              <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näissä, jotta vältyttäisi pelkkien lukujen ja tekstin esittelyltä (ns. integroidaan mukaan ”</a:t>
            </a:r>
            <a:r>
              <a:rPr lang="fi-FI" sz="14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pelottavalta kuulostava, mutta yhteinen tulevaisuutemme</a:t>
            </a:r>
            <a:r>
              <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p:txBody>
      </p:sp>
      <p:sp>
        <p:nvSpPr>
          <p:cNvPr id="5" name="TextBox 4">
            <a:extLst>
              <a:ext uri="{FF2B5EF4-FFF2-40B4-BE49-F238E27FC236}">
                <a16:creationId xmlns:a16="http://schemas.microsoft.com/office/drawing/2014/main" id="{BD65E360-6028-4843-88A3-5BB6ED806CF5}"/>
              </a:ext>
            </a:extLst>
          </p:cNvPr>
          <p:cNvSpPr txBox="1"/>
          <p:nvPr/>
        </p:nvSpPr>
        <p:spPr>
          <a:xfrm>
            <a:off x="9491661" y="0"/>
            <a:ext cx="2716231"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Ilmastoviestinnän kehittäminen</a:t>
            </a:r>
          </a:p>
        </p:txBody>
      </p:sp>
      <p:grpSp>
        <p:nvGrpSpPr>
          <p:cNvPr id="6" name="Group 5">
            <a:extLst>
              <a:ext uri="{FF2B5EF4-FFF2-40B4-BE49-F238E27FC236}">
                <a16:creationId xmlns:a16="http://schemas.microsoft.com/office/drawing/2014/main" id="{9199EF65-24D8-6862-15B6-B43C5F55D131}"/>
              </a:ext>
            </a:extLst>
          </p:cNvPr>
          <p:cNvGrpSpPr/>
          <p:nvPr/>
        </p:nvGrpSpPr>
        <p:grpSpPr>
          <a:xfrm>
            <a:off x="10849776" y="5373216"/>
            <a:ext cx="1088504" cy="1297386"/>
            <a:chOff x="10743914" y="5421881"/>
            <a:chExt cx="1088504" cy="1209726"/>
          </a:xfrm>
        </p:grpSpPr>
        <p:grpSp>
          <p:nvGrpSpPr>
            <p:cNvPr id="7" name="Group 6">
              <a:extLst>
                <a:ext uri="{FF2B5EF4-FFF2-40B4-BE49-F238E27FC236}">
                  <a16:creationId xmlns:a16="http://schemas.microsoft.com/office/drawing/2014/main" id="{FD416C62-0405-4483-DC20-FEF795B913BA}"/>
                </a:ext>
              </a:extLst>
            </p:cNvPr>
            <p:cNvGrpSpPr/>
            <p:nvPr/>
          </p:nvGrpSpPr>
          <p:grpSpPr>
            <a:xfrm>
              <a:off x="11365488" y="5421881"/>
              <a:ext cx="320520" cy="414442"/>
              <a:chOff x="8543918" y="177919"/>
              <a:chExt cx="320520" cy="414442"/>
            </a:xfrm>
          </p:grpSpPr>
          <p:sp>
            <p:nvSpPr>
              <p:cNvPr id="11" name="Rectangle: Rounded Corners 10">
                <a:extLst>
                  <a:ext uri="{FF2B5EF4-FFF2-40B4-BE49-F238E27FC236}">
                    <a16:creationId xmlns:a16="http://schemas.microsoft.com/office/drawing/2014/main" id="{C83276A6-8D96-A7FC-9D26-3D3B7B0F4420}"/>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1112345B-2B79-CB42-E4D1-00D68D7D062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8" name="Group 7">
              <a:extLst>
                <a:ext uri="{FF2B5EF4-FFF2-40B4-BE49-F238E27FC236}">
                  <a16:creationId xmlns:a16="http://schemas.microsoft.com/office/drawing/2014/main" id="{E1EA277D-7EA8-E0CE-EE17-28B20116FD8F}"/>
                </a:ext>
              </a:extLst>
            </p:cNvPr>
            <p:cNvGrpSpPr/>
            <p:nvPr/>
          </p:nvGrpSpPr>
          <p:grpSpPr>
            <a:xfrm>
              <a:off x="10743914" y="5832657"/>
              <a:ext cx="1088504" cy="798950"/>
              <a:chOff x="11177294" y="845398"/>
              <a:chExt cx="1088504" cy="798950"/>
            </a:xfrm>
          </p:grpSpPr>
          <p:sp>
            <p:nvSpPr>
              <p:cNvPr id="9" name="Rectangle: Rounded Corners 8">
                <a:extLst>
                  <a:ext uri="{FF2B5EF4-FFF2-40B4-BE49-F238E27FC236}">
                    <a16:creationId xmlns:a16="http://schemas.microsoft.com/office/drawing/2014/main" id="{01C7036A-09F1-CAF1-C127-35D285D50398}"/>
                  </a:ext>
                </a:extLst>
              </p:cNvPr>
              <p:cNvSpPr/>
              <p:nvPr/>
            </p:nvSpPr>
            <p:spPr>
              <a:xfrm>
                <a:off x="11177294" y="1301998"/>
                <a:ext cx="1088504" cy="342350"/>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Ilmastoviestinnän kehittäminen</a:t>
                </a:r>
              </a:p>
            </p:txBody>
          </p:sp>
          <p:pic>
            <p:nvPicPr>
              <p:cNvPr id="10" name="Graphic 9" descr="Back with solid fill">
                <a:extLst>
                  <a:ext uri="{FF2B5EF4-FFF2-40B4-BE49-F238E27FC236}">
                    <a16:creationId xmlns:a16="http://schemas.microsoft.com/office/drawing/2014/main" id="{75EA99D4-86DC-C3D6-8AC1-9652F890F17E}"/>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85247885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1E8BF08-CCE1-4C6C-A906-6858030EB99C}"/>
              </a:ext>
            </a:extLst>
          </p:cNvPr>
          <p:cNvSpPr txBox="1"/>
          <p:nvPr/>
        </p:nvSpPr>
        <p:spPr>
          <a:xfrm>
            <a:off x="477788" y="383222"/>
            <a:ext cx="6840760" cy="830997"/>
          </a:xfrm>
          <a:prstGeom prst="rect">
            <a:avLst/>
          </a:prstGeom>
          <a:noFill/>
        </p:spPr>
        <p:txBody>
          <a:bodyPr wrap="square">
            <a:spAutoFit/>
          </a:bodyPr>
          <a:lstStyle/>
          <a:p>
            <a:r>
              <a:rPr lang="fi-FI" sz="2400" b="1" dirty="0">
                <a:solidFill>
                  <a:schemeClr val="tx2"/>
                </a:solidFill>
                <a:latin typeface="Rockwell" panose="02060603020205020403" pitchFamily="18" charset="0"/>
                <a:ea typeface="Lato" panose="020F0502020204030203" pitchFamily="34" charset="0"/>
                <a:cs typeface="Lato" panose="020F0502020204030203" pitchFamily="34" charset="0"/>
              </a:rPr>
              <a:t>Ilmastoviestintä:</a:t>
            </a:r>
          </a:p>
          <a:p>
            <a:r>
              <a:rPr lang="fi-FI" sz="2400" b="1" dirty="0">
                <a:solidFill>
                  <a:schemeClr val="tx2"/>
                </a:solidFill>
                <a:latin typeface="Rockwell" panose="02060603020205020403" pitchFamily="18" charset="0"/>
                <a:ea typeface="Lato" panose="020F0502020204030203" pitchFamily="34" charset="0"/>
                <a:cs typeface="Lato" panose="020F0502020204030203" pitchFamily="34" charset="0"/>
              </a:rPr>
              <a:t>Hyvinvoinnin mukaan kytkeminen</a:t>
            </a:r>
          </a:p>
        </p:txBody>
      </p:sp>
      <p:sp>
        <p:nvSpPr>
          <p:cNvPr id="4" name="TextBox 3">
            <a:extLst>
              <a:ext uri="{FF2B5EF4-FFF2-40B4-BE49-F238E27FC236}">
                <a16:creationId xmlns:a16="http://schemas.microsoft.com/office/drawing/2014/main" id="{8D65CDA6-E801-416F-8A37-70F71F9F2D9C}"/>
              </a:ext>
            </a:extLst>
          </p:cNvPr>
          <p:cNvSpPr txBox="1"/>
          <p:nvPr/>
        </p:nvSpPr>
        <p:spPr>
          <a:xfrm>
            <a:off x="981844" y="3356992"/>
            <a:ext cx="8928992" cy="1525033"/>
          </a:xfrm>
          <a:prstGeom prst="rect">
            <a:avLst/>
          </a:prstGeom>
          <a:solidFill>
            <a:schemeClr val="bg1"/>
          </a:solidFill>
          <a:ln>
            <a:solidFill>
              <a:schemeClr val="tx2"/>
            </a:solidFill>
          </a:ln>
        </p:spPr>
        <p:txBody>
          <a:bodyPr wrap="square">
            <a:spAutoFit/>
          </a:bodyPr>
          <a:lstStyle/>
          <a:p>
            <a:pPr>
              <a:lnSpc>
                <a:spcPct val="150000"/>
              </a:lnSpc>
            </a:pPr>
            <a:r>
              <a:rPr lang="fi-FI" sz="16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Viestintää terveyshyödyistä, kuten:</a:t>
            </a:r>
          </a:p>
          <a:p>
            <a:pPr>
              <a:lnSpc>
                <a:spcPct val="150000"/>
              </a:lnSpc>
            </a:pPr>
            <a:r>
              <a:rPr lang="fi-FI" sz="16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lang="fi-FI" sz="16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Valitsemalla kunnostetun pyörätien ja pyörän työ-/harrastematkalle…”</a:t>
            </a:r>
          </a:p>
          <a:p>
            <a:pPr>
              <a:lnSpc>
                <a:spcPct val="150000"/>
              </a:lnSpc>
            </a:pPr>
            <a:r>
              <a:rPr lang="fi-FI" sz="16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”…tarjoaa sen ja sen verran liikuntaa viikossa…”</a:t>
            </a:r>
          </a:p>
          <a:p>
            <a:pPr>
              <a:lnSpc>
                <a:spcPct val="150000"/>
              </a:lnSpc>
            </a:pPr>
            <a:r>
              <a:rPr lang="fi-FI" sz="160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”…tutkitusti alentaa kuolemanriskiä tai ehkäisee sairauksia</a:t>
            </a:r>
            <a:r>
              <a:rPr lang="fi-FI" sz="16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p:txBody>
      </p:sp>
      <p:sp>
        <p:nvSpPr>
          <p:cNvPr id="5" name="TextBox 4">
            <a:extLst>
              <a:ext uri="{FF2B5EF4-FFF2-40B4-BE49-F238E27FC236}">
                <a16:creationId xmlns:a16="http://schemas.microsoft.com/office/drawing/2014/main" id="{BD65E360-6028-4843-88A3-5BB6ED806CF5}"/>
              </a:ext>
            </a:extLst>
          </p:cNvPr>
          <p:cNvSpPr txBox="1"/>
          <p:nvPr/>
        </p:nvSpPr>
        <p:spPr>
          <a:xfrm>
            <a:off x="9491661" y="0"/>
            <a:ext cx="2716231"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Ilmastoviestinnän kehittäminen</a:t>
            </a:r>
          </a:p>
        </p:txBody>
      </p:sp>
      <p:grpSp>
        <p:nvGrpSpPr>
          <p:cNvPr id="6" name="Group 5">
            <a:extLst>
              <a:ext uri="{FF2B5EF4-FFF2-40B4-BE49-F238E27FC236}">
                <a16:creationId xmlns:a16="http://schemas.microsoft.com/office/drawing/2014/main" id="{9199EF65-24D8-6862-15B6-B43C5F55D131}"/>
              </a:ext>
            </a:extLst>
          </p:cNvPr>
          <p:cNvGrpSpPr/>
          <p:nvPr/>
        </p:nvGrpSpPr>
        <p:grpSpPr>
          <a:xfrm>
            <a:off x="10849776" y="5373216"/>
            <a:ext cx="1088504" cy="1297386"/>
            <a:chOff x="10743914" y="5421881"/>
            <a:chExt cx="1088504" cy="1209726"/>
          </a:xfrm>
        </p:grpSpPr>
        <p:grpSp>
          <p:nvGrpSpPr>
            <p:cNvPr id="7" name="Group 6">
              <a:extLst>
                <a:ext uri="{FF2B5EF4-FFF2-40B4-BE49-F238E27FC236}">
                  <a16:creationId xmlns:a16="http://schemas.microsoft.com/office/drawing/2014/main" id="{FD416C62-0405-4483-DC20-FEF795B913BA}"/>
                </a:ext>
              </a:extLst>
            </p:cNvPr>
            <p:cNvGrpSpPr/>
            <p:nvPr/>
          </p:nvGrpSpPr>
          <p:grpSpPr>
            <a:xfrm>
              <a:off x="11365488" y="5421881"/>
              <a:ext cx="320520" cy="414442"/>
              <a:chOff x="8543918" y="177919"/>
              <a:chExt cx="320520" cy="414442"/>
            </a:xfrm>
          </p:grpSpPr>
          <p:sp>
            <p:nvSpPr>
              <p:cNvPr id="11" name="Rectangle: Rounded Corners 10">
                <a:extLst>
                  <a:ext uri="{FF2B5EF4-FFF2-40B4-BE49-F238E27FC236}">
                    <a16:creationId xmlns:a16="http://schemas.microsoft.com/office/drawing/2014/main" id="{C83276A6-8D96-A7FC-9D26-3D3B7B0F4420}"/>
                  </a:ext>
                </a:extLst>
              </p:cNvPr>
              <p:cNvSpPr/>
              <p:nvPr/>
            </p:nvSpPr>
            <p:spPr>
              <a:xfrm rot="16200000">
                <a:off x="8493317" y="228520"/>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2" action="ppaction://hlinksldjump"/>
                <a:extLst>
                  <a:ext uri="{FF2B5EF4-FFF2-40B4-BE49-F238E27FC236}">
                    <a16:creationId xmlns:a16="http://schemas.microsoft.com/office/drawing/2014/main" id="{1112345B-2B79-CB42-E4D1-00D68D7D062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550019" y="222742"/>
                <a:ext cx="314419" cy="313241"/>
              </a:xfrm>
              <a:prstGeom prst="rect">
                <a:avLst/>
              </a:prstGeom>
            </p:spPr>
          </p:pic>
        </p:grpSp>
        <p:grpSp>
          <p:nvGrpSpPr>
            <p:cNvPr id="8" name="Group 7">
              <a:extLst>
                <a:ext uri="{FF2B5EF4-FFF2-40B4-BE49-F238E27FC236}">
                  <a16:creationId xmlns:a16="http://schemas.microsoft.com/office/drawing/2014/main" id="{E1EA277D-7EA8-E0CE-EE17-28B20116FD8F}"/>
                </a:ext>
              </a:extLst>
            </p:cNvPr>
            <p:cNvGrpSpPr/>
            <p:nvPr/>
          </p:nvGrpSpPr>
          <p:grpSpPr>
            <a:xfrm>
              <a:off x="10743914" y="5832657"/>
              <a:ext cx="1088504" cy="798950"/>
              <a:chOff x="11177294" y="845398"/>
              <a:chExt cx="1088504" cy="798950"/>
            </a:xfrm>
          </p:grpSpPr>
          <p:sp>
            <p:nvSpPr>
              <p:cNvPr id="9" name="Rectangle: Rounded Corners 8">
                <a:extLst>
                  <a:ext uri="{FF2B5EF4-FFF2-40B4-BE49-F238E27FC236}">
                    <a16:creationId xmlns:a16="http://schemas.microsoft.com/office/drawing/2014/main" id="{01C7036A-09F1-CAF1-C127-35D285D50398}"/>
                  </a:ext>
                </a:extLst>
              </p:cNvPr>
              <p:cNvSpPr/>
              <p:nvPr/>
            </p:nvSpPr>
            <p:spPr>
              <a:xfrm>
                <a:off x="11177294" y="1301998"/>
                <a:ext cx="1088504" cy="342350"/>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800" dirty="0">
                    <a:solidFill>
                      <a:schemeClr val="bg1"/>
                    </a:solidFill>
                    <a:effectLst>
                      <a:outerShdw blurRad="38100" dist="38100" dir="2700000" algn="tl">
                        <a:srgbClr val="000000">
                          <a:alpha val="43137"/>
                        </a:srgbClr>
                      </a:outerShdw>
                    </a:effectLst>
                    <a:latin typeface="Rockwell" panose="02060603020205020403" pitchFamily="18" charset="0"/>
                  </a:rPr>
                  <a:t>Ilmastoviestinnän kehittäminen</a:t>
                </a:r>
              </a:p>
            </p:txBody>
          </p:sp>
          <p:pic>
            <p:nvPicPr>
              <p:cNvPr id="10" name="Graphic 9" descr="Back with solid fill">
                <a:extLst>
                  <a:ext uri="{FF2B5EF4-FFF2-40B4-BE49-F238E27FC236}">
                    <a16:creationId xmlns:a16="http://schemas.microsoft.com/office/drawing/2014/main" id="{75EA99D4-86DC-C3D6-8AC1-9652F890F17E}"/>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642944" y="965853"/>
                <a:ext cx="551414" cy="310504"/>
              </a:xfrm>
              <a:prstGeom prst="rect">
                <a:avLst/>
              </a:prstGeom>
              <a:ln>
                <a:noFill/>
              </a:ln>
              <a:effectLst>
                <a:innerShdw blurRad="63500" dist="50800" dir="5400000">
                  <a:prstClr val="black">
                    <a:alpha val="50000"/>
                  </a:prstClr>
                </a:innerShdw>
              </a:effectLst>
            </p:spPr>
          </p:pic>
        </p:grpSp>
      </p:grpSp>
      <p:sp>
        <p:nvSpPr>
          <p:cNvPr id="13" name="TextBox 12">
            <a:extLst>
              <a:ext uri="{FF2B5EF4-FFF2-40B4-BE49-F238E27FC236}">
                <a16:creationId xmlns:a16="http://schemas.microsoft.com/office/drawing/2014/main" id="{A84B78F0-D9E3-19CC-737F-3C75DFD624EF}"/>
              </a:ext>
            </a:extLst>
          </p:cNvPr>
          <p:cNvSpPr txBox="1"/>
          <p:nvPr/>
        </p:nvSpPr>
        <p:spPr>
          <a:xfrm>
            <a:off x="985678" y="5200382"/>
            <a:ext cx="8928992" cy="786562"/>
          </a:xfrm>
          <a:prstGeom prst="rect">
            <a:avLst/>
          </a:prstGeom>
          <a:solidFill>
            <a:schemeClr val="bg1"/>
          </a:solidFill>
          <a:ln>
            <a:solidFill>
              <a:schemeClr val="tx2"/>
            </a:solidFill>
          </a:ln>
        </p:spPr>
        <p:txBody>
          <a:bodyPr wrap="square">
            <a:spAutoFit/>
          </a:bodyPr>
          <a:lstStyle/>
          <a:p>
            <a:pPr>
              <a:lnSpc>
                <a:spcPct val="150000"/>
              </a:lnSpc>
            </a:pPr>
            <a:r>
              <a:rPr lang="fi-FI" sz="16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Luodaan suunnitelma ja toteutetaan viestintäkampanja ilmastotyön ja ihmisten hyvinvoinnin välisistä kytköksistä.</a:t>
            </a:r>
          </a:p>
        </p:txBody>
      </p:sp>
      <p:pic>
        <p:nvPicPr>
          <p:cNvPr id="14" name="Picture 13">
            <a:extLst>
              <a:ext uri="{FF2B5EF4-FFF2-40B4-BE49-F238E27FC236}">
                <a16:creationId xmlns:a16="http://schemas.microsoft.com/office/drawing/2014/main" id="{77B14E29-74C9-B0C6-19D7-9CF25B4BCA3E}"/>
              </a:ext>
            </a:extLst>
          </p:cNvPr>
          <p:cNvPicPr>
            <a:picLocks noChangeAspect="1"/>
          </p:cNvPicPr>
          <p:nvPr/>
        </p:nvPicPr>
        <p:blipFill>
          <a:blip r:embed="rId7"/>
          <a:stretch>
            <a:fillRect/>
          </a:stretch>
        </p:blipFill>
        <p:spPr>
          <a:xfrm>
            <a:off x="874714" y="2009865"/>
            <a:ext cx="9016634" cy="626709"/>
          </a:xfrm>
          <a:prstGeom prst="rect">
            <a:avLst/>
          </a:prstGeom>
        </p:spPr>
      </p:pic>
      <p:sp>
        <p:nvSpPr>
          <p:cNvPr id="15" name="TextBox 14">
            <a:extLst>
              <a:ext uri="{FF2B5EF4-FFF2-40B4-BE49-F238E27FC236}">
                <a16:creationId xmlns:a16="http://schemas.microsoft.com/office/drawing/2014/main" id="{0276E771-C159-8666-DCCA-0A5D1C89E117}"/>
              </a:ext>
            </a:extLst>
          </p:cNvPr>
          <p:cNvSpPr txBox="1"/>
          <p:nvPr/>
        </p:nvSpPr>
        <p:spPr>
          <a:xfrm>
            <a:off x="837828" y="1633130"/>
            <a:ext cx="1656184"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spTree>
    <p:extLst>
      <p:ext uri="{BB962C8B-B14F-4D97-AF65-F5344CB8AC3E}">
        <p14:creationId xmlns:p14="http://schemas.microsoft.com/office/powerpoint/2010/main" val="10097795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047641" y="2951946"/>
            <a:ext cx="6093542"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2800" b="1" dirty="0">
                <a:solidFill>
                  <a:schemeClr val="tx2"/>
                </a:solidFill>
                <a:latin typeface="Rockwell" panose="02060603020205020403" pitchFamily="18" charset="0"/>
                <a:ea typeface="Lato" panose="020F0502020204030203" pitchFamily="34" charset="0"/>
                <a:cs typeface="Lato" panose="020F0502020204030203" pitchFamily="34" charset="0"/>
              </a:rPr>
              <a:t>Älykkäät energiajärjestelmät:</a:t>
            </a:r>
          </a:p>
          <a:p>
            <a:r>
              <a:rPr lang="fi-FI" sz="2800" b="1" dirty="0">
                <a:solidFill>
                  <a:schemeClr val="tx2"/>
                </a:solidFill>
                <a:latin typeface="Rockwell" panose="02060603020205020403" pitchFamily="18" charset="0"/>
                <a:ea typeface="Lato" panose="020F0502020204030203" pitchFamily="34" charset="0"/>
                <a:cs typeface="Lato" panose="020F0502020204030203" pitchFamily="34" charset="0"/>
              </a:rPr>
              <a:t>EnergyPLAN –simulointityökalu</a:t>
            </a:r>
          </a:p>
        </p:txBody>
      </p:sp>
      <p:grpSp>
        <p:nvGrpSpPr>
          <p:cNvPr id="17" name="Group 16">
            <a:extLst>
              <a:ext uri="{FF2B5EF4-FFF2-40B4-BE49-F238E27FC236}">
                <a16:creationId xmlns:a16="http://schemas.microsoft.com/office/drawing/2014/main" id="{F0961C5B-39D3-7060-A216-4ECAE458753C}"/>
              </a:ext>
            </a:extLst>
          </p:cNvPr>
          <p:cNvGrpSpPr/>
          <p:nvPr/>
        </p:nvGrpSpPr>
        <p:grpSpPr>
          <a:xfrm>
            <a:off x="11398680" y="6348700"/>
            <a:ext cx="484973" cy="313490"/>
            <a:chOff x="7841686" y="284935"/>
            <a:chExt cx="484973" cy="313490"/>
          </a:xfrm>
        </p:grpSpPr>
        <p:sp>
          <p:nvSpPr>
            <p:cNvPr id="18" name="Rectangle: Rounded Corners 17">
              <a:extLst>
                <a:ext uri="{FF2B5EF4-FFF2-40B4-BE49-F238E27FC236}">
                  <a16:creationId xmlns:a16="http://schemas.microsoft.com/office/drawing/2014/main" id="{1E731832-C616-BDE9-B8B5-7127E970D01A}"/>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2" action="ppaction://hlinksldjump"/>
              <a:extLst>
                <a:ext uri="{FF2B5EF4-FFF2-40B4-BE49-F238E27FC236}">
                  <a16:creationId xmlns:a16="http://schemas.microsoft.com/office/drawing/2014/main" id="{DA7A8979-40AD-5BA5-E89D-4A7B1362085B}"/>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51100643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A picture containing application&#10;&#10;Description automatically generated">
            <a:extLst>
              <a:ext uri="{FF2B5EF4-FFF2-40B4-BE49-F238E27FC236}">
                <a16:creationId xmlns:a16="http://schemas.microsoft.com/office/drawing/2014/main" id="{CF342D26-F641-4028-9EED-02E0601C00A4}"/>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23906" b="45437"/>
          <a:stretch/>
        </p:blipFill>
        <p:spPr>
          <a:xfrm>
            <a:off x="621804" y="3140968"/>
            <a:ext cx="11192854" cy="1512169"/>
          </a:xfrm>
          <a:prstGeom prst="rect">
            <a:avLst/>
          </a:prstGeom>
        </p:spPr>
      </p:pic>
      <p:sp>
        <p:nvSpPr>
          <p:cNvPr id="3" name="TextBox 2">
            <a:extLst>
              <a:ext uri="{FF2B5EF4-FFF2-40B4-BE49-F238E27FC236}">
                <a16:creationId xmlns:a16="http://schemas.microsoft.com/office/drawing/2014/main" id="{F32C1AC4-640E-4C3A-B902-81E8DB017D36}"/>
              </a:ext>
            </a:extLst>
          </p:cNvPr>
          <p:cNvSpPr txBox="1"/>
          <p:nvPr/>
        </p:nvSpPr>
        <p:spPr>
          <a:xfrm>
            <a:off x="9766820" y="0"/>
            <a:ext cx="24410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Simulaatiot suunnittelutyössä</a:t>
            </a:r>
          </a:p>
        </p:txBody>
      </p:sp>
      <p:sp>
        <p:nvSpPr>
          <p:cNvPr id="4" name="TextBox 3">
            <a:extLst>
              <a:ext uri="{FF2B5EF4-FFF2-40B4-BE49-F238E27FC236}">
                <a16:creationId xmlns:a16="http://schemas.microsoft.com/office/drawing/2014/main" id="{CC6714CB-C7A7-B0BF-357A-24981B3F4B30}"/>
              </a:ext>
            </a:extLst>
          </p:cNvPr>
          <p:cNvSpPr txBox="1"/>
          <p:nvPr/>
        </p:nvSpPr>
        <p:spPr>
          <a:xfrm>
            <a:off x="610868" y="2742880"/>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5" name="Group 4">
            <a:extLst>
              <a:ext uri="{FF2B5EF4-FFF2-40B4-BE49-F238E27FC236}">
                <a16:creationId xmlns:a16="http://schemas.microsoft.com/office/drawing/2014/main" id="{B461A26F-D7E9-E4B1-ACB8-AF05B44F7EC3}"/>
              </a:ext>
            </a:extLst>
          </p:cNvPr>
          <p:cNvGrpSpPr/>
          <p:nvPr/>
        </p:nvGrpSpPr>
        <p:grpSpPr>
          <a:xfrm>
            <a:off x="11398680" y="6348700"/>
            <a:ext cx="484973" cy="313490"/>
            <a:chOff x="7841686" y="284935"/>
            <a:chExt cx="484973" cy="313490"/>
          </a:xfrm>
        </p:grpSpPr>
        <p:sp>
          <p:nvSpPr>
            <p:cNvPr id="6" name="Rectangle: Rounded Corners 5">
              <a:extLst>
                <a:ext uri="{FF2B5EF4-FFF2-40B4-BE49-F238E27FC236}">
                  <a16:creationId xmlns:a16="http://schemas.microsoft.com/office/drawing/2014/main" id="{4AD87C2A-499D-2A4B-BE58-AFA00C39B251}"/>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7" name="Graphic 6" descr="Back with solid fill">
              <a:hlinkClick r:id="rId3" action="ppaction://hlinksldjump"/>
              <a:extLst>
                <a:ext uri="{FF2B5EF4-FFF2-40B4-BE49-F238E27FC236}">
                  <a16:creationId xmlns:a16="http://schemas.microsoft.com/office/drawing/2014/main" id="{62A20EA2-6DC6-467D-844D-57D758E9C42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92917413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8B762D3F-2714-4F43-996F-1E2B111EDF9B}"/>
              </a:ext>
            </a:extLst>
          </p:cNvPr>
          <p:cNvSpPr txBox="1"/>
          <p:nvPr/>
        </p:nvSpPr>
        <p:spPr>
          <a:xfrm>
            <a:off x="457922" y="354266"/>
            <a:ext cx="849694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Älykkäät energiajärjestelmät: EnergyPLAN –simulointityökalu</a:t>
            </a:r>
          </a:p>
        </p:txBody>
      </p:sp>
      <p:sp>
        <p:nvSpPr>
          <p:cNvPr id="4" name="TextBox 3">
            <a:extLst>
              <a:ext uri="{FF2B5EF4-FFF2-40B4-BE49-F238E27FC236}">
                <a16:creationId xmlns:a16="http://schemas.microsoft.com/office/drawing/2014/main" id="{CE385158-CB78-41C6-8290-D063D4256509}"/>
              </a:ext>
            </a:extLst>
          </p:cNvPr>
          <p:cNvSpPr txBox="1"/>
          <p:nvPr/>
        </p:nvSpPr>
        <p:spPr>
          <a:xfrm>
            <a:off x="968253" y="5085184"/>
            <a:ext cx="7986613" cy="823559"/>
          </a:xfrm>
          <a:prstGeom prst="rect">
            <a:avLst/>
          </a:prstGeom>
          <a:solidFill>
            <a:schemeClr val="bg1"/>
          </a:solidFill>
          <a:ln>
            <a:solidFill>
              <a:schemeClr val="tx2"/>
            </a:solidFill>
          </a:ln>
        </p:spPr>
        <p:txBody>
          <a:bodyPr wrap="square">
            <a:spAutoFit/>
          </a:bodyPr>
          <a:lstStyle/>
          <a:p>
            <a:pPr>
              <a:lnSpc>
                <a:spcPct val="150000"/>
              </a:lnSpc>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rPr>
              <a:t>Esimerkiksi työkalulla voidaan: </a:t>
            </a: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Tuottaa kaavioita tietylle energiajärjestelmälle sen integrointi kyvystä vaihtelevien uusiutuvien energialähteiden kanssa, kuten esimerkiksi aurinko- tai tuulivoiman ratkaisujen kanssa.</a:t>
            </a:r>
          </a:p>
        </p:txBody>
      </p:sp>
      <p:sp>
        <p:nvSpPr>
          <p:cNvPr id="11" name="TextBox 10">
            <a:extLst>
              <a:ext uri="{FF2B5EF4-FFF2-40B4-BE49-F238E27FC236}">
                <a16:creationId xmlns:a16="http://schemas.microsoft.com/office/drawing/2014/main" id="{9B0CAF02-4867-4585-A348-3E8423A2D687}"/>
              </a:ext>
            </a:extLst>
          </p:cNvPr>
          <p:cNvSpPr txBox="1"/>
          <p:nvPr/>
        </p:nvSpPr>
        <p:spPr>
          <a:xfrm>
            <a:off x="961978" y="1754125"/>
            <a:ext cx="7992888" cy="1331262"/>
          </a:xfrm>
          <a:prstGeom prst="rect">
            <a:avLst/>
          </a:prstGeom>
          <a:solidFill>
            <a:schemeClr val="bg1"/>
          </a:solidFill>
          <a:ln>
            <a:solidFill>
              <a:schemeClr val="tx2"/>
            </a:solidFill>
          </a:ln>
        </p:spPr>
        <p:txBody>
          <a:bodyPr wrap="square">
            <a:spAutoFit/>
          </a:bodyPr>
          <a:lstStyle/>
          <a:p>
            <a:pPr>
              <a:lnSpc>
                <a:spcPct val="150000"/>
              </a:lnSpc>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rPr>
              <a:t>EnergyPLAN –työkalun keskeisin tavoite on tukea 100 % uusiutuvien energiajärjestelmien luomisessa.</a:t>
            </a:r>
          </a:p>
          <a:p>
            <a:pPr>
              <a:lnSpc>
                <a:spcPct val="150000"/>
              </a:lnSpc>
            </a:pP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Työkalun kehitystyö käynnistyi vuonna 2000, joten sen olemassa olon aikana myös itse käsite ”</a:t>
            </a:r>
            <a:r>
              <a:rPr lang="fi-FI" sz="1100" i="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järjestelmästä</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 on todella merkittävästi muuttunut.</a:t>
            </a:r>
          </a:p>
          <a:p>
            <a:pPr>
              <a:lnSpc>
                <a:spcPct val="150000"/>
              </a:lnSpc>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Viimeisin määritelmä konseptille on ”</a:t>
            </a:r>
            <a:r>
              <a:rPr lang="fi-FI" sz="11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älykäs energiajärjestelmä</a:t>
            </a: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joka perustuu CEESA-projektilla saatuihin tuloksiin.</a:t>
            </a: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p:txBody>
      </p:sp>
      <p:sp>
        <p:nvSpPr>
          <p:cNvPr id="15" name="TextBox 14">
            <a:extLst>
              <a:ext uri="{FF2B5EF4-FFF2-40B4-BE49-F238E27FC236}">
                <a16:creationId xmlns:a16="http://schemas.microsoft.com/office/drawing/2014/main" id="{4907CB9D-5A0C-4E3E-99F7-85D24FB456CA}"/>
              </a:ext>
            </a:extLst>
          </p:cNvPr>
          <p:cNvSpPr txBox="1"/>
          <p:nvPr/>
        </p:nvSpPr>
        <p:spPr>
          <a:xfrm>
            <a:off x="961978" y="3165675"/>
            <a:ext cx="7992888" cy="1839221"/>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Älykkään energiajärjestelmän määrittelee sen keskeisimmät ominaisuudet:</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rPr>
              <a:t>Se on 100 % uusiutuvan energian järjestelmä.</a:t>
            </a:r>
            <a:endPar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rPr>
              <a:t>Se hyödyntää kestävää bioenergiaa.</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rPr>
              <a:t>Siinä hyödynnetään energiajärjestelmään kytkeytyviä synergisiä etuja optimaalisen tehokkuuden ja alhaisten kustannusten aikaan saamiseksi.</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rPr>
              <a:t>Se on edullinen eli kustannukset fossiilisiin polttoaineisiin perustuvaan energiajärjestelmään verrattaessa eivät nouse kovinkaan merkittävästi (korkeintaan 10-15 %), mutta joissain tapauksissa kustannukset saattavat jopa vähentyä.</a:t>
            </a:r>
          </a:p>
        </p:txBody>
      </p:sp>
      <p:sp>
        <p:nvSpPr>
          <p:cNvPr id="13" name="TextBox 12">
            <a:extLst>
              <a:ext uri="{FF2B5EF4-FFF2-40B4-BE49-F238E27FC236}">
                <a16:creationId xmlns:a16="http://schemas.microsoft.com/office/drawing/2014/main" id="{7C99E558-A5BE-E487-9ECF-CBB35999652F}"/>
              </a:ext>
            </a:extLst>
          </p:cNvPr>
          <p:cNvSpPr txBox="1"/>
          <p:nvPr/>
        </p:nvSpPr>
        <p:spPr>
          <a:xfrm>
            <a:off x="9478788" y="0"/>
            <a:ext cx="2729104"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Älykkäät energiajärjestelmät:</a:t>
            </a:r>
          </a:p>
          <a:p>
            <a:pPr algn="r"/>
            <a:r>
              <a:rPr lang="fi-FI" sz="1200" dirty="0"/>
              <a:t>EnergyPLAN –simulointityökalu</a:t>
            </a:r>
          </a:p>
        </p:txBody>
      </p:sp>
      <p:grpSp>
        <p:nvGrpSpPr>
          <p:cNvPr id="22" name="Group 21">
            <a:extLst>
              <a:ext uri="{FF2B5EF4-FFF2-40B4-BE49-F238E27FC236}">
                <a16:creationId xmlns:a16="http://schemas.microsoft.com/office/drawing/2014/main" id="{C46C6FD8-1161-0783-D5F9-EF16CEB7889E}"/>
              </a:ext>
            </a:extLst>
          </p:cNvPr>
          <p:cNvGrpSpPr/>
          <p:nvPr/>
        </p:nvGrpSpPr>
        <p:grpSpPr>
          <a:xfrm>
            <a:off x="11398680" y="6348700"/>
            <a:ext cx="484973" cy="313490"/>
            <a:chOff x="7841686" y="284935"/>
            <a:chExt cx="484973" cy="313490"/>
          </a:xfrm>
        </p:grpSpPr>
        <p:sp>
          <p:nvSpPr>
            <p:cNvPr id="24" name="Rectangle: Rounded Corners 23">
              <a:extLst>
                <a:ext uri="{FF2B5EF4-FFF2-40B4-BE49-F238E27FC236}">
                  <a16:creationId xmlns:a16="http://schemas.microsoft.com/office/drawing/2014/main" id="{D53B2F1C-90E7-DAC8-422C-09D67373E8F1}"/>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Back with solid fill">
              <a:hlinkClick r:id="rId2" action="ppaction://hlinksldjump"/>
              <a:extLst>
                <a:ext uri="{FF2B5EF4-FFF2-40B4-BE49-F238E27FC236}">
                  <a16:creationId xmlns:a16="http://schemas.microsoft.com/office/drawing/2014/main" id="{98E4961F-5FC5-C535-06D8-9238419F789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
        <p:nvSpPr>
          <p:cNvPr id="26" name="TextBox 25">
            <a:extLst>
              <a:ext uri="{FF2B5EF4-FFF2-40B4-BE49-F238E27FC236}">
                <a16:creationId xmlns:a16="http://schemas.microsoft.com/office/drawing/2014/main" id="{417F3264-956D-885A-7862-205424775688}"/>
              </a:ext>
            </a:extLst>
          </p:cNvPr>
          <p:cNvSpPr txBox="1"/>
          <p:nvPr/>
        </p:nvSpPr>
        <p:spPr>
          <a:xfrm>
            <a:off x="9529313" y="554321"/>
            <a:ext cx="2483589" cy="1945001"/>
          </a:xfrm>
          <a:prstGeom prst="round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Kotisivut:</a:t>
            </a:r>
          </a:p>
          <a:p>
            <a:pPr marR="0" lvl="0" algn="l" defTabSz="914400" rtl="0" eaLnBrk="1" fontAlgn="auto" latinLnBrk="0" hangingPunct="1">
              <a:lnSpc>
                <a:spcPct val="150000"/>
              </a:lnSpc>
              <a:spcBef>
                <a:spcPts val="0"/>
              </a:spcBef>
              <a:spcAft>
                <a:spcPts val="0"/>
              </a:spcAft>
              <a:buClrTx/>
              <a:buSzTx/>
              <a:tabLst/>
              <a:defRPr/>
            </a:pPr>
            <a:r>
              <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hlinkClick r:id="rId5"/>
              </a:rPr>
              <a:t>https://www.energyplan.eu/</a:t>
            </a:r>
            <a:endPar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endParaRPr>
          </a:p>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Energiatekniikan (LUT) kandidaattityö [EnergyPLAN alueiden energiasuunnittelun työvälineenä]: </a:t>
            </a:r>
          </a:p>
          <a:p>
            <a:pPr marR="0" lvl="0" algn="l" defTabSz="914400" rtl="0" eaLnBrk="1" fontAlgn="auto" latinLnBrk="0" hangingPunct="1">
              <a:lnSpc>
                <a:spcPct val="150000"/>
              </a:lnSpc>
              <a:spcBef>
                <a:spcPts val="0"/>
              </a:spcBef>
              <a:spcAft>
                <a:spcPts val="0"/>
              </a:spcAft>
              <a:buClrTx/>
              <a:buSzTx/>
              <a:tabLst/>
              <a:defRPr/>
            </a:pPr>
            <a:r>
              <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hlinkClick r:id="rId6"/>
              </a:rPr>
              <a:t>https://lutpub.lut.fi/bitstream/handle/10024/160761/kandidaatintyo_luukkonen_aaro.pdf?sequence=1&amp;isAllowed=y</a:t>
            </a:r>
            <a:r>
              <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 </a:t>
            </a:r>
          </a:p>
        </p:txBody>
      </p:sp>
    </p:spTree>
    <p:extLst>
      <p:ext uri="{BB962C8B-B14F-4D97-AF65-F5344CB8AC3E}">
        <p14:creationId xmlns:p14="http://schemas.microsoft.com/office/powerpoint/2010/main" val="276226733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8B762D3F-2714-4F43-996F-1E2B111EDF9B}"/>
              </a:ext>
            </a:extLst>
          </p:cNvPr>
          <p:cNvSpPr txBox="1"/>
          <p:nvPr/>
        </p:nvSpPr>
        <p:spPr>
          <a:xfrm>
            <a:off x="477788" y="361683"/>
            <a:ext cx="8496944"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Älykkäät energiajärjestelmät: EnergyPLAN –simulointityökalu</a:t>
            </a:r>
          </a:p>
        </p:txBody>
      </p:sp>
      <p:sp>
        <p:nvSpPr>
          <p:cNvPr id="6" name="TextBox 5">
            <a:extLst>
              <a:ext uri="{FF2B5EF4-FFF2-40B4-BE49-F238E27FC236}">
                <a16:creationId xmlns:a16="http://schemas.microsoft.com/office/drawing/2014/main" id="{EFD9D0DC-108F-4706-B66E-C1D7C49266D1}"/>
              </a:ext>
            </a:extLst>
          </p:cNvPr>
          <p:cNvSpPr txBox="1"/>
          <p:nvPr/>
        </p:nvSpPr>
        <p:spPr>
          <a:xfrm>
            <a:off x="981844" y="1352053"/>
            <a:ext cx="8208912" cy="2347053"/>
          </a:xfrm>
          <a:prstGeom prst="rect">
            <a:avLst/>
          </a:prstGeom>
          <a:solidFill>
            <a:schemeClr val="bg1"/>
          </a:solidFill>
          <a:ln>
            <a:solidFill>
              <a:schemeClr val="tx2"/>
            </a:solidFill>
          </a:ln>
        </p:spPr>
        <p:txBody>
          <a:bodyPr wrap="square">
            <a:spAutoFit/>
          </a:bodyPr>
          <a:lstStyle/>
          <a:p>
            <a:pPr>
              <a:lnSpc>
                <a:spcPct val="150000"/>
              </a:lnSpc>
            </a:pPr>
            <a:r>
              <a:rPr lang="fi-FI" sz="1100" b="1" dirty="0">
                <a:solidFill>
                  <a:schemeClr val="tx2"/>
                </a:solidFill>
                <a:latin typeface="Rockwell" panose="02060603020205020403" pitchFamily="18" charset="0"/>
                <a:ea typeface="Lato" panose="020F0502020204030203" pitchFamily="34" charset="0"/>
                <a:cs typeface="Lato" panose="020F0502020204030203" pitchFamily="34" charset="0"/>
              </a:rPr>
              <a:t>Kotisivut sisältävät:</a:t>
            </a: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Lisää tietoa ohjelmistosta ja sen käytöstä.</a:t>
            </a: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Ilmaisen rekisteröitymisen mahdollisuuden.</a:t>
            </a: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Ohjelman ilmaisversion lataamisen mahdollisuuden.</a:t>
            </a: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Työpajoja (tulossa 4-5/2022: </a:t>
            </a:r>
            <a:r>
              <a:rPr lang="en-US" sz="1100" dirty="0">
                <a:solidFill>
                  <a:schemeClr val="tx2"/>
                </a:solidFill>
                <a:latin typeface="Rockwell" panose="02060603020205020403" pitchFamily="18" charset="0"/>
                <a:ea typeface="Lato" panose="020F0502020204030203" pitchFamily="34" charset="0"/>
                <a:cs typeface="Lato" panose="020F0502020204030203" pitchFamily="34" charset="0"/>
              </a:rPr>
              <a:t>Annual PhD course in Energy System Analysis on the EnergyPLAN model).</a:t>
            </a:r>
            <a:endParaRPr lang="fi-FI" sz="1100" dirty="0">
              <a:solidFill>
                <a:schemeClr val="tx2"/>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Aineistoja, opetusvideoita, case-tapauksia, muita työkaluja, kansallisia malleja (ml. Suomi), kustannusdataa</a:t>
            </a:r>
          </a:p>
          <a:p>
            <a:pPr marL="171450" indent="-171450">
              <a:lnSpc>
                <a:spcPct val="150000"/>
              </a:lnSpc>
              <a:buFont typeface="Arial" panose="020B0604020202020204" pitchFamily="34" charset="0"/>
              <a:buChar char="•"/>
            </a:pPr>
            <a:r>
              <a:rPr lang="fi-FI" sz="1100" dirty="0">
                <a:solidFill>
                  <a:schemeClr val="tx2"/>
                </a:solidFill>
                <a:latin typeface="Rockwell" panose="02060603020205020403" pitchFamily="18" charset="0"/>
                <a:ea typeface="Lato" panose="020F0502020204030203" pitchFamily="34" charset="0"/>
                <a:cs typeface="Lato" panose="020F0502020204030203" pitchFamily="34" charset="0"/>
              </a:rPr>
              <a:t>6 erilaista harjoitustehtävää sekä hyvin selkeät selosteet tehtävien oikeista vastauksista ja siitä kuinka oikea ratkaisu on saavutettu vaihe vaiheelta (pois lukien harj. 6, jolle ratkaisuohjeet eivät vielä ole saatavilla) eli toisin sanoen, kuinka ohjelmalla tehdään kaavioita, lasketaan ja analysoidaan.</a:t>
            </a:r>
          </a:p>
        </p:txBody>
      </p:sp>
      <p:graphicFrame>
        <p:nvGraphicFramePr>
          <p:cNvPr id="10" name="Table 10">
            <a:extLst>
              <a:ext uri="{FF2B5EF4-FFF2-40B4-BE49-F238E27FC236}">
                <a16:creationId xmlns:a16="http://schemas.microsoft.com/office/drawing/2014/main" id="{FB48389B-47F3-4E28-8EE9-41EE35D62631}"/>
              </a:ext>
            </a:extLst>
          </p:cNvPr>
          <p:cNvGraphicFramePr>
            <a:graphicFrameLocks noGrp="1"/>
          </p:cNvGraphicFramePr>
          <p:nvPr>
            <p:extLst>
              <p:ext uri="{D42A27DB-BD31-4B8C-83A1-F6EECF244321}">
                <p14:modId xmlns:p14="http://schemas.microsoft.com/office/powerpoint/2010/main" val="3508113893"/>
              </p:ext>
            </p:extLst>
          </p:nvPr>
        </p:nvGraphicFramePr>
        <p:xfrm>
          <a:off x="981844" y="3807092"/>
          <a:ext cx="8294754" cy="1508760"/>
        </p:xfrm>
        <a:graphic>
          <a:graphicData uri="http://schemas.openxmlformats.org/drawingml/2006/table">
            <a:tbl>
              <a:tblPr firstRow="1" bandRow="1">
                <a:tableStyleId>{3B4B98B0-60AC-42C2-AFA5-B58CD77FA1E5}</a:tableStyleId>
              </a:tblPr>
              <a:tblGrid>
                <a:gridCol w="1331258">
                  <a:extLst>
                    <a:ext uri="{9D8B030D-6E8A-4147-A177-3AD203B41FA5}">
                      <a16:colId xmlns:a16="http://schemas.microsoft.com/office/drawing/2014/main" val="631578387"/>
                    </a:ext>
                  </a:extLst>
                </a:gridCol>
                <a:gridCol w="6963496">
                  <a:extLst>
                    <a:ext uri="{9D8B030D-6E8A-4147-A177-3AD203B41FA5}">
                      <a16:colId xmlns:a16="http://schemas.microsoft.com/office/drawing/2014/main" val="3959304843"/>
                    </a:ext>
                  </a:extLst>
                </a:gridCol>
              </a:tblGrid>
              <a:tr h="217931">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Harjoitus 1. </a:t>
                      </a:r>
                      <a:endParaRPr lang="fi-FI" sz="1050" b="1" dirty="0">
                        <a:solidFill>
                          <a:schemeClr val="tx2"/>
                        </a:solidFill>
                        <a:latin typeface="Rockwell" panose="02060603020205020403"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Määrittele ja laske yksinkertainen kansallinen energiajärjestelmä.</a:t>
                      </a:r>
                      <a:endParaRPr kumimoji="0" lang="fi-FI" sz="105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91389872"/>
                  </a:ext>
                </a:extLst>
              </a:tr>
              <a:tr h="21793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Harjoitus 2. </a:t>
                      </a:r>
                      <a:endParaRPr lang="fi-FI" sz="1050" b="1" dirty="0">
                        <a:solidFill>
                          <a:schemeClr val="tx2"/>
                        </a:solidFill>
                        <a:latin typeface="Rockwell" panose="02060603020205020403"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Tee yksinkertaisia energiajärjestelmäanalyysejä.</a:t>
                      </a:r>
                      <a:endParaRPr kumimoji="0" lang="fi-FI" sz="105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90711591"/>
                  </a:ext>
                </a:extLst>
              </a:tr>
              <a:tr h="21793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Harjoitus 3.</a:t>
                      </a:r>
                      <a:endParaRPr lang="fi-FI" sz="1050" b="1" dirty="0">
                        <a:solidFill>
                          <a:schemeClr val="tx2"/>
                        </a:solidFill>
                        <a:latin typeface="Rockwell" panose="02060603020205020403"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Lisää yksinkertaisia energiajärjestelmäanalyysejä.</a:t>
                      </a:r>
                      <a:endParaRPr kumimoji="0" lang="fi-FI" sz="105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71112120"/>
                  </a:ext>
                </a:extLst>
              </a:tr>
              <a:tr h="21793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Harjoitus 4.</a:t>
                      </a:r>
                      <a:endParaRPr lang="fi-FI" sz="1050" b="1" dirty="0">
                        <a:solidFill>
                          <a:schemeClr val="tx2"/>
                        </a:solidFill>
                        <a:latin typeface="Rockwell" panose="02060603020205020403"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Vaativa energiajärjestelmäanalyysi: Ylimääräisen sähkön kaaviot.</a:t>
                      </a:r>
                      <a:endParaRPr kumimoji="0" lang="fi-FI" sz="105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77319826"/>
                  </a:ext>
                </a:extLst>
              </a:tr>
              <a:tr h="217931">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Harjoitus 5.</a:t>
                      </a:r>
                      <a:endParaRPr lang="fi-FI" sz="1050" b="1" dirty="0">
                        <a:solidFill>
                          <a:schemeClr val="tx2"/>
                        </a:solidFill>
                        <a:latin typeface="Rockwell" panose="02060603020205020403"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Toteutettavuus- ja markkinatutkimukset </a:t>
                      </a:r>
                      <a:endParaRPr kumimoji="0" lang="fi-FI" sz="105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88951758"/>
                  </a:ext>
                </a:extLst>
              </a:tr>
              <a:tr h="217931">
                <a:tc>
                  <a:txBody>
                    <a:bodyPr/>
                    <a:lstStyle/>
                    <a:p>
                      <a:r>
                        <a:rPr kumimoji="0" lang="fi-FI" sz="1050" b="1" i="0" u="none" strike="noStrike" kern="1200" cap="none" spc="0" normalizeH="0" baseline="0" noProof="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Harjoitus 6.</a:t>
                      </a:r>
                      <a:endParaRPr lang="fi-FI" sz="1050" b="1" dirty="0">
                        <a:solidFill>
                          <a:schemeClr val="tx2"/>
                        </a:solidFill>
                        <a:latin typeface="Rockwell" panose="02060603020205020403"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fi-FI" sz="105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rPr>
                        <a:t>Paikallisen energiajärjestelmän analyysi: Yksinkertaiset laskelmat pienelle energiajärjestelmälle.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2644982"/>
                  </a:ext>
                </a:extLst>
              </a:tr>
            </a:tbl>
          </a:graphicData>
        </a:graphic>
      </p:graphicFrame>
      <p:sp>
        <p:nvSpPr>
          <p:cNvPr id="19" name="TextBox 18">
            <a:extLst>
              <a:ext uri="{FF2B5EF4-FFF2-40B4-BE49-F238E27FC236}">
                <a16:creationId xmlns:a16="http://schemas.microsoft.com/office/drawing/2014/main" id="{BB0B28A3-B492-453D-89D4-913138484568}"/>
              </a:ext>
            </a:extLst>
          </p:cNvPr>
          <p:cNvSpPr txBox="1"/>
          <p:nvPr/>
        </p:nvSpPr>
        <p:spPr>
          <a:xfrm>
            <a:off x="9529313" y="554321"/>
            <a:ext cx="2483589" cy="1945001"/>
          </a:xfrm>
          <a:prstGeom prst="round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Kotisivut:</a:t>
            </a:r>
          </a:p>
          <a:p>
            <a:pPr marR="0" lvl="0" algn="l" defTabSz="914400" rtl="0" eaLnBrk="1" fontAlgn="auto" latinLnBrk="0" hangingPunct="1">
              <a:lnSpc>
                <a:spcPct val="150000"/>
              </a:lnSpc>
              <a:spcBef>
                <a:spcPts val="0"/>
              </a:spcBef>
              <a:spcAft>
                <a:spcPts val="0"/>
              </a:spcAft>
              <a:buClrTx/>
              <a:buSzTx/>
              <a:tabLst/>
              <a:defRPr/>
            </a:pPr>
            <a:r>
              <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hlinkClick r:id="rId2"/>
              </a:rPr>
              <a:t>https://www.energyplan.eu/</a:t>
            </a:r>
            <a:endPar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endParaRPr>
          </a:p>
          <a:p>
            <a:pPr marR="0" lvl="0" algn="l" defTabSz="914400" rtl="0" eaLnBrk="1" fontAlgn="auto" latinLnBrk="0" hangingPunct="1">
              <a:lnSpc>
                <a:spcPct val="150000"/>
              </a:lnSpc>
              <a:spcBef>
                <a:spcPts val="0"/>
              </a:spcBef>
              <a:spcAft>
                <a:spcPts val="0"/>
              </a:spcAft>
              <a:buClrTx/>
              <a:buSzTx/>
              <a:tabLst/>
              <a:defRPr/>
            </a:pPr>
            <a:r>
              <a:rPr kumimoji="0" lang="fi-FI" sz="9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Energiatekniikan (LUT) kandidaattityö [EnergyPLAN alueiden energiasuunnittelun työvälineenä]: </a:t>
            </a:r>
          </a:p>
          <a:p>
            <a:pPr marR="0" lvl="0" algn="l" defTabSz="914400" rtl="0" eaLnBrk="1" fontAlgn="auto" latinLnBrk="0" hangingPunct="1">
              <a:lnSpc>
                <a:spcPct val="150000"/>
              </a:lnSpc>
              <a:spcBef>
                <a:spcPts val="0"/>
              </a:spcBef>
              <a:spcAft>
                <a:spcPts val="0"/>
              </a:spcAft>
              <a:buClrTx/>
              <a:buSzTx/>
              <a:tabLst/>
              <a:defRPr/>
            </a:pPr>
            <a:r>
              <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hlinkClick r:id="rId3"/>
              </a:rPr>
              <a:t>https://lutpub.lut.fi/bitstream/handle/10024/160761/kandidaatintyo_luukkonen_aaro.pdf?sequence=1&amp;isAllowed=y</a:t>
            </a:r>
            <a:r>
              <a:rPr kumimoji="0" lang="fi-FI" sz="7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 </a:t>
            </a:r>
          </a:p>
        </p:txBody>
      </p:sp>
      <p:sp>
        <p:nvSpPr>
          <p:cNvPr id="23" name="TextBox 22">
            <a:extLst>
              <a:ext uri="{FF2B5EF4-FFF2-40B4-BE49-F238E27FC236}">
                <a16:creationId xmlns:a16="http://schemas.microsoft.com/office/drawing/2014/main" id="{67DD48A0-43A2-462B-BCD4-16F6CA0DD809}"/>
              </a:ext>
            </a:extLst>
          </p:cNvPr>
          <p:cNvSpPr txBox="1"/>
          <p:nvPr/>
        </p:nvSpPr>
        <p:spPr>
          <a:xfrm>
            <a:off x="981844" y="5421140"/>
            <a:ext cx="8294754" cy="569643"/>
          </a:xfrm>
          <a:prstGeom prst="rect">
            <a:avLst/>
          </a:prstGeom>
          <a:solidFill>
            <a:schemeClr val="bg1"/>
          </a:solidFill>
          <a:ln>
            <a:solidFill>
              <a:schemeClr val="tx2"/>
            </a:solidFill>
          </a:ln>
        </p:spPr>
        <p:txBody>
          <a:bodyPr wrap="square">
            <a:spAutoFit/>
          </a:bodyPr>
          <a:lstStyle/>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7 erilaista ”</a:t>
            </a:r>
            <a:r>
              <a:rPr kumimoji="0" lang="fi-FI" sz="1100" b="0" i="1"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Energyland</a:t>
            </a:r>
            <a:r>
              <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rPr>
              <a:t>” harjoitustehtävää.</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srgbClr val="000000"/>
                </a:solidFill>
                <a:latin typeface="Rockwell" panose="02060603020205020403" pitchFamily="18" charset="0"/>
                <a:ea typeface="Lato" panose="020F0502020204030203" pitchFamily="34" charset="0"/>
                <a:cs typeface="Lato" panose="020F0502020204030203" pitchFamily="34" charset="0"/>
              </a:rPr>
              <a:t>Ja niin edelleen.</a:t>
            </a:r>
            <a:endParaRPr kumimoji="0" lang="fi-FI" sz="11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endParaRPr>
          </a:p>
        </p:txBody>
      </p:sp>
      <p:sp>
        <p:nvSpPr>
          <p:cNvPr id="13" name="TextBox 12">
            <a:extLst>
              <a:ext uri="{FF2B5EF4-FFF2-40B4-BE49-F238E27FC236}">
                <a16:creationId xmlns:a16="http://schemas.microsoft.com/office/drawing/2014/main" id="{7C99E558-A5BE-E487-9ECF-CBB35999652F}"/>
              </a:ext>
            </a:extLst>
          </p:cNvPr>
          <p:cNvSpPr txBox="1"/>
          <p:nvPr/>
        </p:nvSpPr>
        <p:spPr>
          <a:xfrm>
            <a:off x="9478788" y="0"/>
            <a:ext cx="2729104"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Älykkäät energiajärjestelmät:</a:t>
            </a:r>
          </a:p>
          <a:p>
            <a:pPr algn="r"/>
            <a:r>
              <a:rPr lang="fi-FI" sz="1200" dirty="0"/>
              <a:t>EnergyPLAN –simulointityökalu</a:t>
            </a:r>
          </a:p>
        </p:txBody>
      </p:sp>
      <p:grpSp>
        <p:nvGrpSpPr>
          <p:cNvPr id="14" name="Group 13">
            <a:extLst>
              <a:ext uri="{FF2B5EF4-FFF2-40B4-BE49-F238E27FC236}">
                <a16:creationId xmlns:a16="http://schemas.microsoft.com/office/drawing/2014/main" id="{B3C1CA8A-C134-B530-5143-7A400B2C1B7B}"/>
              </a:ext>
            </a:extLst>
          </p:cNvPr>
          <p:cNvGrpSpPr/>
          <p:nvPr/>
        </p:nvGrpSpPr>
        <p:grpSpPr>
          <a:xfrm>
            <a:off x="11628755" y="5490015"/>
            <a:ext cx="320522" cy="414442"/>
            <a:chOff x="8457418" y="107577"/>
            <a:chExt cx="320522" cy="414442"/>
          </a:xfrm>
        </p:grpSpPr>
        <p:sp>
          <p:nvSpPr>
            <p:cNvPr id="16" name="Rectangle: Rounded Corners 15">
              <a:extLst>
                <a:ext uri="{FF2B5EF4-FFF2-40B4-BE49-F238E27FC236}">
                  <a16:creationId xmlns:a16="http://schemas.microsoft.com/office/drawing/2014/main" id="{8DC254B3-AC7E-2395-1A45-FCD4D90036D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4" action="ppaction://hlinksldjump"/>
              <a:extLst>
                <a:ext uri="{FF2B5EF4-FFF2-40B4-BE49-F238E27FC236}">
                  <a16:creationId xmlns:a16="http://schemas.microsoft.com/office/drawing/2014/main" id="{11464B59-BC2F-A0EB-129F-B35F32B7DA5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63521" y="152400"/>
              <a:ext cx="314419" cy="313241"/>
            </a:xfrm>
            <a:prstGeom prst="rect">
              <a:avLst/>
            </a:prstGeom>
          </p:spPr>
        </p:pic>
      </p:grpSp>
      <p:grpSp>
        <p:nvGrpSpPr>
          <p:cNvPr id="18" name="Group 17">
            <a:extLst>
              <a:ext uri="{FF2B5EF4-FFF2-40B4-BE49-F238E27FC236}">
                <a16:creationId xmlns:a16="http://schemas.microsoft.com/office/drawing/2014/main" id="{74D7F898-F0CC-29F7-8C56-43ABAF0EB881}"/>
              </a:ext>
            </a:extLst>
          </p:cNvPr>
          <p:cNvGrpSpPr/>
          <p:nvPr/>
        </p:nvGrpSpPr>
        <p:grpSpPr>
          <a:xfrm>
            <a:off x="10572741" y="5949280"/>
            <a:ext cx="1440161" cy="834125"/>
            <a:chOff x="10585447" y="801792"/>
            <a:chExt cx="1440161" cy="834125"/>
          </a:xfrm>
        </p:grpSpPr>
        <p:sp>
          <p:nvSpPr>
            <p:cNvPr id="20" name="Rectangle: Rounded Corners 19">
              <a:extLst>
                <a:ext uri="{FF2B5EF4-FFF2-40B4-BE49-F238E27FC236}">
                  <a16:creationId xmlns:a16="http://schemas.microsoft.com/office/drawing/2014/main" id="{586263DC-EC67-4328-B0E9-5B95D87710D0}"/>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21" name="Graphic 20" descr="Back with solid fill">
              <a:extLst>
                <a:ext uri="{FF2B5EF4-FFF2-40B4-BE49-F238E27FC236}">
                  <a16:creationId xmlns:a16="http://schemas.microsoft.com/office/drawing/2014/main" id="{EBCB8103-BB14-A055-AD35-7E717534D6D6}"/>
                </a:ext>
              </a:extLst>
            </p:cNvPr>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310375760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047641" y="2951947"/>
            <a:ext cx="6093542"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Uusiutuvan energian kuntakatselmus (UEKK)</a:t>
            </a:r>
          </a:p>
        </p:txBody>
      </p:sp>
      <p:grpSp>
        <p:nvGrpSpPr>
          <p:cNvPr id="17" name="Group 16">
            <a:extLst>
              <a:ext uri="{FF2B5EF4-FFF2-40B4-BE49-F238E27FC236}">
                <a16:creationId xmlns:a16="http://schemas.microsoft.com/office/drawing/2014/main" id="{49509E86-1877-9A12-EB25-E79ED15C980C}"/>
              </a:ext>
            </a:extLst>
          </p:cNvPr>
          <p:cNvGrpSpPr/>
          <p:nvPr/>
        </p:nvGrpSpPr>
        <p:grpSpPr>
          <a:xfrm>
            <a:off x="11398680" y="6348700"/>
            <a:ext cx="484973" cy="313490"/>
            <a:chOff x="7841686" y="284935"/>
            <a:chExt cx="484973" cy="313490"/>
          </a:xfrm>
        </p:grpSpPr>
        <p:sp>
          <p:nvSpPr>
            <p:cNvPr id="18" name="Rectangle: Rounded Corners 17">
              <a:extLst>
                <a:ext uri="{FF2B5EF4-FFF2-40B4-BE49-F238E27FC236}">
                  <a16:creationId xmlns:a16="http://schemas.microsoft.com/office/drawing/2014/main" id="{AF746125-6682-A08A-6B6D-7B6A3B291C6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2" action="ppaction://hlinksldjump"/>
              <a:extLst>
                <a:ext uri="{FF2B5EF4-FFF2-40B4-BE49-F238E27FC236}">
                  <a16:creationId xmlns:a16="http://schemas.microsoft.com/office/drawing/2014/main" id="{FA261859-9B0F-8067-2012-997E562DDC6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97340398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F5E44E25-BF35-47DB-86C0-34CF09485121}"/>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sp>
        <p:nvSpPr>
          <p:cNvPr id="11" name="TextBox 10">
            <a:extLst>
              <a:ext uri="{FF2B5EF4-FFF2-40B4-BE49-F238E27FC236}">
                <a16:creationId xmlns:a16="http://schemas.microsoft.com/office/drawing/2014/main" id="{D16DB7D8-B8F5-430E-AF38-B447DA872B54}"/>
              </a:ext>
            </a:extLst>
          </p:cNvPr>
          <p:cNvSpPr txBox="1"/>
          <p:nvPr/>
        </p:nvSpPr>
        <p:spPr>
          <a:xfrm>
            <a:off x="477788" y="167496"/>
            <a:ext cx="626469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pic>
        <p:nvPicPr>
          <p:cNvPr id="4" name="Picture 3" descr="Text&#10;&#10;Description automatically generated with medium confidence">
            <a:extLst>
              <a:ext uri="{FF2B5EF4-FFF2-40B4-BE49-F238E27FC236}">
                <a16:creationId xmlns:a16="http://schemas.microsoft.com/office/drawing/2014/main" id="{B0017636-790E-4A20-807B-B049AF93868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5780" y="1484784"/>
            <a:ext cx="11256965" cy="4710411"/>
          </a:xfrm>
          <a:prstGeom prst="rect">
            <a:avLst/>
          </a:prstGeom>
          <a:ln>
            <a:solidFill>
              <a:schemeClr val="tx2"/>
            </a:solidFill>
          </a:ln>
        </p:spPr>
      </p:pic>
      <p:sp>
        <p:nvSpPr>
          <p:cNvPr id="5" name="TextBox 4">
            <a:extLst>
              <a:ext uri="{FF2B5EF4-FFF2-40B4-BE49-F238E27FC236}">
                <a16:creationId xmlns:a16="http://schemas.microsoft.com/office/drawing/2014/main" id="{1B5CC0A8-30C7-9E97-7E5C-5EE6E76BF5F2}"/>
              </a:ext>
            </a:extLst>
          </p:cNvPr>
          <p:cNvSpPr txBox="1"/>
          <p:nvPr/>
        </p:nvSpPr>
        <p:spPr>
          <a:xfrm>
            <a:off x="405780" y="1113051"/>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6" name="Group 5">
            <a:extLst>
              <a:ext uri="{FF2B5EF4-FFF2-40B4-BE49-F238E27FC236}">
                <a16:creationId xmlns:a16="http://schemas.microsoft.com/office/drawing/2014/main" id="{E6CD33A0-BC9F-7BA9-8341-7446006F76E5}"/>
              </a:ext>
            </a:extLst>
          </p:cNvPr>
          <p:cNvGrpSpPr/>
          <p:nvPr/>
        </p:nvGrpSpPr>
        <p:grpSpPr>
          <a:xfrm>
            <a:off x="11398680" y="6348700"/>
            <a:ext cx="484973" cy="313490"/>
            <a:chOff x="7841686" y="284935"/>
            <a:chExt cx="484973" cy="313490"/>
          </a:xfrm>
        </p:grpSpPr>
        <p:sp>
          <p:nvSpPr>
            <p:cNvPr id="7" name="Rectangle: Rounded Corners 6">
              <a:extLst>
                <a:ext uri="{FF2B5EF4-FFF2-40B4-BE49-F238E27FC236}">
                  <a16:creationId xmlns:a16="http://schemas.microsoft.com/office/drawing/2014/main" id="{F3C8F972-F8B3-BF1A-AE7F-E1D2141E1454}"/>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3" action="ppaction://hlinksldjump"/>
              <a:extLst>
                <a:ext uri="{FF2B5EF4-FFF2-40B4-BE49-F238E27FC236}">
                  <a16:creationId xmlns:a16="http://schemas.microsoft.com/office/drawing/2014/main" id="{BF88D2E9-CC8E-4EC6-FBB8-16EAD99BD6F0}"/>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22051466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D16DB7D8-B8F5-430E-AF38-B447DA872B54}"/>
              </a:ext>
            </a:extLst>
          </p:cNvPr>
          <p:cNvSpPr txBox="1"/>
          <p:nvPr/>
        </p:nvSpPr>
        <p:spPr>
          <a:xfrm>
            <a:off x="477788" y="167496"/>
            <a:ext cx="626469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pic>
        <p:nvPicPr>
          <p:cNvPr id="8" name="Picture 7" descr="A picture containing table&#10;&#10;Description automatically generated">
            <a:extLst>
              <a:ext uri="{FF2B5EF4-FFF2-40B4-BE49-F238E27FC236}">
                <a16:creationId xmlns:a16="http://schemas.microsoft.com/office/drawing/2014/main" id="{B2A5F4B7-71A4-480A-BC51-6A70DDFE9C8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79082" y="2492896"/>
            <a:ext cx="11030660" cy="2736304"/>
          </a:xfrm>
          <a:prstGeom prst="rect">
            <a:avLst/>
          </a:prstGeom>
        </p:spPr>
      </p:pic>
      <p:sp>
        <p:nvSpPr>
          <p:cNvPr id="5" name="TextBox 4">
            <a:extLst>
              <a:ext uri="{FF2B5EF4-FFF2-40B4-BE49-F238E27FC236}">
                <a16:creationId xmlns:a16="http://schemas.microsoft.com/office/drawing/2014/main" id="{5D5C924D-27C0-024F-4CC3-F0F99F347B17}"/>
              </a:ext>
            </a:extLst>
          </p:cNvPr>
          <p:cNvSpPr txBox="1"/>
          <p:nvPr/>
        </p:nvSpPr>
        <p:spPr>
          <a:xfrm>
            <a:off x="549796" y="2121163"/>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sp>
        <p:nvSpPr>
          <p:cNvPr id="6" name="TextBox 5">
            <a:extLst>
              <a:ext uri="{FF2B5EF4-FFF2-40B4-BE49-F238E27FC236}">
                <a16:creationId xmlns:a16="http://schemas.microsoft.com/office/drawing/2014/main" id="{4C9DE42A-CA3B-C805-7AA9-C4A9F09D37F8}"/>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grpSp>
        <p:nvGrpSpPr>
          <p:cNvPr id="7" name="Group 6">
            <a:extLst>
              <a:ext uri="{FF2B5EF4-FFF2-40B4-BE49-F238E27FC236}">
                <a16:creationId xmlns:a16="http://schemas.microsoft.com/office/drawing/2014/main" id="{D7FBAFD8-5274-0C6E-B98E-61F0CA604386}"/>
              </a:ext>
            </a:extLst>
          </p:cNvPr>
          <p:cNvGrpSpPr/>
          <p:nvPr/>
        </p:nvGrpSpPr>
        <p:grpSpPr>
          <a:xfrm>
            <a:off x="11398680" y="6348700"/>
            <a:ext cx="484973" cy="313490"/>
            <a:chOff x="7841686" y="284935"/>
            <a:chExt cx="484973" cy="313490"/>
          </a:xfrm>
        </p:grpSpPr>
        <p:sp>
          <p:nvSpPr>
            <p:cNvPr id="9" name="Rectangle: Rounded Corners 8">
              <a:extLst>
                <a:ext uri="{FF2B5EF4-FFF2-40B4-BE49-F238E27FC236}">
                  <a16:creationId xmlns:a16="http://schemas.microsoft.com/office/drawing/2014/main" id="{8A36B51C-ED8C-7AD0-10D1-24AA7E2A15A4}"/>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Back with solid fill">
              <a:hlinkClick r:id="rId3" action="ppaction://hlinksldjump"/>
              <a:extLst>
                <a:ext uri="{FF2B5EF4-FFF2-40B4-BE49-F238E27FC236}">
                  <a16:creationId xmlns:a16="http://schemas.microsoft.com/office/drawing/2014/main" id="{B5011569-0EBC-F11E-E581-55754D1E4FDF}"/>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1394276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D16DB7D8-B8F5-430E-AF38-B447DA872B54}"/>
              </a:ext>
            </a:extLst>
          </p:cNvPr>
          <p:cNvSpPr txBox="1"/>
          <p:nvPr/>
        </p:nvSpPr>
        <p:spPr>
          <a:xfrm>
            <a:off x="477788" y="167496"/>
            <a:ext cx="626469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pic>
        <p:nvPicPr>
          <p:cNvPr id="20" name="Picture 19" descr="A picture containing text&#10;&#10;Description automatically generated">
            <a:extLst>
              <a:ext uri="{FF2B5EF4-FFF2-40B4-BE49-F238E27FC236}">
                <a16:creationId xmlns:a16="http://schemas.microsoft.com/office/drawing/2014/main" id="{925C1524-E94C-4B28-A1CC-4E8A94928A1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9008" y="1988840"/>
            <a:ext cx="11370807" cy="3816424"/>
          </a:xfrm>
          <a:prstGeom prst="rect">
            <a:avLst/>
          </a:prstGeom>
        </p:spPr>
      </p:pic>
      <p:sp>
        <p:nvSpPr>
          <p:cNvPr id="5" name="TextBox 4">
            <a:extLst>
              <a:ext uri="{FF2B5EF4-FFF2-40B4-BE49-F238E27FC236}">
                <a16:creationId xmlns:a16="http://schemas.microsoft.com/office/drawing/2014/main" id="{48D7DA8D-9596-330C-A277-A063718121C9}"/>
              </a:ext>
            </a:extLst>
          </p:cNvPr>
          <p:cNvSpPr txBox="1"/>
          <p:nvPr/>
        </p:nvSpPr>
        <p:spPr>
          <a:xfrm>
            <a:off x="409008" y="1608949"/>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sp>
        <p:nvSpPr>
          <p:cNvPr id="6" name="TextBox 5">
            <a:extLst>
              <a:ext uri="{FF2B5EF4-FFF2-40B4-BE49-F238E27FC236}">
                <a16:creationId xmlns:a16="http://schemas.microsoft.com/office/drawing/2014/main" id="{23C01534-02BE-E8A3-B46A-A85346131634}"/>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grpSp>
        <p:nvGrpSpPr>
          <p:cNvPr id="7" name="Group 6">
            <a:extLst>
              <a:ext uri="{FF2B5EF4-FFF2-40B4-BE49-F238E27FC236}">
                <a16:creationId xmlns:a16="http://schemas.microsoft.com/office/drawing/2014/main" id="{E66A12F4-784D-D810-3B73-1ACCF2ABD61F}"/>
              </a:ext>
            </a:extLst>
          </p:cNvPr>
          <p:cNvGrpSpPr/>
          <p:nvPr/>
        </p:nvGrpSpPr>
        <p:grpSpPr>
          <a:xfrm>
            <a:off x="11398680" y="6348700"/>
            <a:ext cx="484973" cy="313490"/>
            <a:chOff x="7841686" y="284935"/>
            <a:chExt cx="484973" cy="313490"/>
          </a:xfrm>
        </p:grpSpPr>
        <p:sp>
          <p:nvSpPr>
            <p:cNvPr id="8" name="Rectangle: Rounded Corners 7">
              <a:extLst>
                <a:ext uri="{FF2B5EF4-FFF2-40B4-BE49-F238E27FC236}">
                  <a16:creationId xmlns:a16="http://schemas.microsoft.com/office/drawing/2014/main" id="{B0E7EBE3-6042-B29B-B9B9-0CA130B061C5}"/>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9" name="Graphic 8" descr="Back with solid fill">
              <a:hlinkClick r:id="rId3" action="ppaction://hlinksldjump"/>
              <a:extLst>
                <a:ext uri="{FF2B5EF4-FFF2-40B4-BE49-F238E27FC236}">
                  <a16:creationId xmlns:a16="http://schemas.microsoft.com/office/drawing/2014/main" id="{10D90473-FFC1-5072-8CAD-C1D16E29084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8198684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33B8B0C3-7D95-A8B9-6B99-B7E2F33D5B17}"/>
              </a:ext>
            </a:extLst>
          </p:cNvPr>
          <p:cNvSpPr>
            <a:spLocks noGrp="1" noRot="1" noMove="1" noResize="1" noEditPoints="1" noAdjustHandles="1" noChangeArrowheads="1" noChangeShapeType="1"/>
          </p:cNvSpPr>
          <p:nvPr/>
        </p:nvSpPr>
        <p:spPr>
          <a:xfrm>
            <a:off x="189756" y="1052736"/>
            <a:ext cx="11521280" cy="5637768"/>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sp>
        <p:nvSpPr>
          <p:cNvPr id="6" name="TextBox 5">
            <a:extLst>
              <a:ext uri="{FF2B5EF4-FFF2-40B4-BE49-F238E27FC236}">
                <a16:creationId xmlns:a16="http://schemas.microsoft.com/office/drawing/2014/main" id="{C2B37B1E-5C41-4B43-B5A7-5A8990EA1721}"/>
              </a:ext>
            </a:extLst>
          </p:cNvPr>
          <p:cNvSpPr txBox="1"/>
          <p:nvPr/>
        </p:nvSpPr>
        <p:spPr>
          <a:xfrm>
            <a:off x="621804" y="1421038"/>
            <a:ext cx="9433048" cy="335989"/>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Hyvä työkalu niin energiatehokkuuden edistämiseksi, kuin myös hiilipäästöjen vähentämiseksi.</a:t>
            </a:r>
            <a:endPar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9" name="TextBox 8">
            <a:extLst>
              <a:ext uri="{FF2B5EF4-FFF2-40B4-BE49-F238E27FC236}">
                <a16:creationId xmlns:a16="http://schemas.microsoft.com/office/drawing/2014/main" id="{13831F26-1498-4D2C-A3B5-6177318A537F}"/>
              </a:ext>
            </a:extLst>
          </p:cNvPr>
          <p:cNvSpPr txBox="1"/>
          <p:nvPr/>
        </p:nvSpPr>
        <p:spPr>
          <a:xfrm>
            <a:off x="477788" y="167496"/>
            <a:ext cx="6408712"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sp>
        <p:nvSpPr>
          <p:cNvPr id="12" name="TextBox 11">
            <a:extLst>
              <a:ext uri="{FF2B5EF4-FFF2-40B4-BE49-F238E27FC236}">
                <a16:creationId xmlns:a16="http://schemas.microsoft.com/office/drawing/2014/main" id="{B2AD9605-549D-49AD-B37E-344A581C2C99}"/>
              </a:ext>
            </a:extLst>
          </p:cNvPr>
          <p:cNvSpPr txBox="1"/>
          <p:nvPr/>
        </p:nvSpPr>
        <p:spPr>
          <a:xfrm>
            <a:off x="8649050" y="67469"/>
            <a:ext cx="2413914" cy="600164"/>
          </a:xfrm>
          <a:prstGeom prst="rect">
            <a:avLst/>
          </a:prstGeom>
          <a:noFill/>
        </p:spPr>
        <p:txBody>
          <a:bodyPr wrap="square">
            <a:spAutoFit/>
          </a:bodyPr>
          <a:lstStyle/>
          <a:p>
            <a:pPr marL="0" marR="0">
              <a:spcBef>
                <a:spcPts val="0"/>
              </a:spcBef>
              <a:spcAft>
                <a:spcPts val="0"/>
              </a:spcAft>
            </a:pPr>
            <a:r>
              <a:rPr lang="fi-FI" sz="900" b="1" dirty="0">
                <a:solidFill>
                  <a:schemeClr val="tx2"/>
                </a:solidFill>
                <a:effectLst/>
                <a:latin typeface="Rockwell" panose="02060603020205020403" pitchFamily="18" charset="0"/>
              </a:rPr>
              <a:t>Uusiutuvan energian kuntakatselmus</a:t>
            </a:r>
            <a:endParaRPr lang="fi-FI" sz="900" dirty="0">
              <a:solidFill>
                <a:schemeClr val="tx2"/>
              </a:solidFill>
              <a:effectLst/>
              <a:latin typeface="Rockwell" panose="02060603020205020403" pitchFamily="18" charset="0"/>
            </a:endParaRPr>
          </a:p>
          <a:p>
            <a:pPr marL="0" marR="0">
              <a:spcBef>
                <a:spcPts val="0"/>
              </a:spcBef>
              <a:spcAft>
                <a:spcPts val="0"/>
              </a:spcAft>
            </a:pPr>
            <a:r>
              <a:rPr lang="fi-FI" sz="800" dirty="0">
                <a:effectLst/>
                <a:latin typeface="Rockwell" panose="02060603020205020403" pitchFamily="18" charset="0"/>
                <a:hlinkClick r:id="rId2"/>
              </a:rPr>
              <a:t>https://www.motiva.fi/julkinen_sektori/energiakatselmukset/uusiutuvan_energian_kuntakatselmus?i=94</a:t>
            </a:r>
            <a:endParaRPr lang="fi-FI" sz="800" dirty="0">
              <a:effectLst/>
              <a:latin typeface="Rockwell" panose="02060603020205020403" pitchFamily="18" charset="0"/>
            </a:endParaRPr>
          </a:p>
        </p:txBody>
      </p:sp>
      <p:grpSp>
        <p:nvGrpSpPr>
          <p:cNvPr id="2" name="Group 1">
            <a:extLst>
              <a:ext uri="{FF2B5EF4-FFF2-40B4-BE49-F238E27FC236}">
                <a16:creationId xmlns:a16="http://schemas.microsoft.com/office/drawing/2014/main" id="{CC64ECF1-F4CC-4B7A-B853-59CDFDEE4AD9}"/>
              </a:ext>
            </a:extLst>
          </p:cNvPr>
          <p:cNvGrpSpPr/>
          <p:nvPr/>
        </p:nvGrpSpPr>
        <p:grpSpPr>
          <a:xfrm>
            <a:off x="621804" y="2173269"/>
            <a:ext cx="10828255" cy="3142155"/>
            <a:chOff x="594749" y="3048777"/>
            <a:chExt cx="10828255" cy="3142155"/>
          </a:xfrm>
        </p:grpSpPr>
        <p:pic>
          <p:nvPicPr>
            <p:cNvPr id="13" name="Picture 12">
              <a:extLst>
                <a:ext uri="{FF2B5EF4-FFF2-40B4-BE49-F238E27FC236}">
                  <a16:creationId xmlns:a16="http://schemas.microsoft.com/office/drawing/2014/main" id="{8252A037-D7C2-4368-8136-B756E5D0DF95}"/>
                </a:ext>
              </a:extLst>
            </p:cNvPr>
            <p:cNvPicPr>
              <a:picLocks noChangeAspect="1"/>
            </p:cNvPicPr>
            <p:nvPr/>
          </p:nvPicPr>
          <p:blipFill>
            <a:blip r:embed="rId3"/>
            <a:stretch>
              <a:fillRect/>
            </a:stretch>
          </p:blipFill>
          <p:spPr>
            <a:xfrm>
              <a:off x="1125860" y="3789040"/>
              <a:ext cx="7968298" cy="437527"/>
            </a:xfrm>
            <a:prstGeom prst="rect">
              <a:avLst/>
            </a:prstGeom>
            <a:ln w="88900" cap="sq" cmpd="thickThin">
              <a:solidFill>
                <a:srgbClr val="000000"/>
              </a:solidFill>
              <a:prstDash val="solid"/>
              <a:miter lim="800000"/>
            </a:ln>
            <a:effectLst>
              <a:innerShdw blurRad="76200">
                <a:srgbClr val="000000"/>
              </a:innerShdw>
            </a:effectLst>
          </p:spPr>
        </p:pic>
        <p:sp>
          <p:nvSpPr>
            <p:cNvPr id="14" name="TextBox 13">
              <a:extLst>
                <a:ext uri="{FF2B5EF4-FFF2-40B4-BE49-F238E27FC236}">
                  <a16:creationId xmlns:a16="http://schemas.microsoft.com/office/drawing/2014/main" id="{BE0911E2-75ED-4A1C-9AB4-CAF2C63E52C1}"/>
                </a:ext>
              </a:extLst>
            </p:cNvPr>
            <p:cNvSpPr txBox="1"/>
            <p:nvPr/>
          </p:nvSpPr>
          <p:spPr>
            <a:xfrm>
              <a:off x="594749" y="3048777"/>
              <a:ext cx="10801200" cy="572401"/>
            </a:xfrm>
            <a:prstGeom prst="rect">
              <a:avLst/>
            </a:prstGeom>
            <a:noFill/>
          </p:spPr>
          <p:txBody>
            <a:bodyPr wrap="square">
              <a:spAutoFit/>
            </a:bodyPr>
            <a:lstStyle/>
            <a:p>
              <a:pPr>
                <a:lnSpc>
                  <a:spcPct val="150000"/>
                </a:lnSpc>
              </a:pPr>
              <a:r>
                <a:rPr kumimoji="0" lang="fi-FI" sz="12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Heinolan tilanne:</a:t>
              </a:r>
              <a:br>
                <a:rPr kumimoji="0" lang="fi-FI" sz="1100" b="1"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kumimoji="0" lang="fi-FI" sz="100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Ei tutkimuksen aikana selvinnyt sen suuremmin kuin, että asiasta oli tehty tämän tekstin alapuolelta löytyvä kirjaus Päijät-Hämeen ilmastotiekarttaan:</a:t>
              </a:r>
            </a:p>
          </p:txBody>
        </p:sp>
        <p:sp>
          <p:nvSpPr>
            <p:cNvPr id="15" name="TextBox 14">
              <a:extLst>
                <a:ext uri="{FF2B5EF4-FFF2-40B4-BE49-F238E27FC236}">
                  <a16:creationId xmlns:a16="http://schemas.microsoft.com/office/drawing/2014/main" id="{B423D5D5-024E-44FC-9C4C-28EF450E48D1}"/>
                </a:ext>
              </a:extLst>
            </p:cNvPr>
            <p:cNvSpPr txBox="1"/>
            <p:nvPr/>
          </p:nvSpPr>
          <p:spPr>
            <a:xfrm>
              <a:off x="621804" y="4415574"/>
              <a:ext cx="10801200" cy="1775358"/>
            </a:xfrm>
            <a:prstGeom prst="rect">
              <a:avLst/>
            </a:prstGeom>
            <a:noFill/>
          </p:spPr>
          <p:txBody>
            <a:bodyPr wrap="square">
              <a:spAutoFit/>
            </a:bodyPr>
            <a:lstStyle/>
            <a:p>
              <a:pPr>
                <a:lnSpc>
                  <a:spcPct val="150000"/>
                </a:lnSpc>
              </a:pPr>
              <a:r>
                <a:rPr kumimoji="0" lang="fi-FI" sz="10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Mutta asiasta ei koskaan saatu mitään sen varmentaa tietoa eikä kukaan siitä myöskään tiennyt.</a:t>
              </a:r>
            </a:p>
            <a:p>
              <a:pPr>
                <a:lnSpc>
                  <a:spcPct val="150000"/>
                </a:lnSpc>
              </a:pPr>
              <a:r>
                <a:rPr lang="fi-FI" sz="10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a:lnSpc>
                  <a:spcPct val="150000"/>
                </a:lnSpc>
              </a:pPr>
              <a:r>
                <a:rPr lang="fi-FI" sz="900" b="1"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Asiasta kysyttiin projektipalaverissa:</a:t>
              </a:r>
              <a:r>
                <a:rPr lang="fi-FI" sz="9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9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Keijo Houhala (ympäristöpäällikkö)</a:t>
              </a:r>
            </a:p>
            <a:p>
              <a:pPr>
                <a:lnSpc>
                  <a:spcPct val="150000"/>
                </a:lnSpc>
              </a:pPr>
              <a:r>
                <a:rPr lang="fi-FI" sz="9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a:lnSpc>
                  <a:spcPct val="150000"/>
                </a:lnSpc>
              </a:pPr>
              <a:r>
                <a:rPr lang="fi-FI" sz="900" b="1"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Asiasta kysyttiin teemahaastatteluissa:</a:t>
              </a:r>
              <a:r>
                <a:rPr lang="fi-FI" sz="9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900" b="0" i="0" u="none" strike="noStrike" kern="1200" cap="none" spc="0" normalizeH="0" baseline="0" noProof="0" dirty="0">
                  <a:ln>
                    <a:noFill/>
                  </a:ln>
                  <a:solidFill>
                    <a:srgbClr val="000000"/>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Kai Virtanen (ympäristösihteeri)</a:t>
              </a:r>
            </a:p>
            <a:p>
              <a:pPr>
                <a:lnSpc>
                  <a:spcPct val="150000"/>
                </a:lnSpc>
              </a:pPr>
              <a:r>
                <a:rPr lang="fi-FI" sz="9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a:lnSpc>
                  <a:spcPct val="150000"/>
                </a:lnSpc>
              </a:pPr>
              <a:r>
                <a:rPr lang="fi-FI" sz="900" b="1"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Asiasta kysyttiin teemahaastattelussa (ei virallinen osa vaan keskustelun aikana):</a:t>
              </a:r>
            </a:p>
            <a:p>
              <a:pPr>
                <a:lnSpc>
                  <a:spcPct val="150000"/>
                </a:lnSpc>
              </a:pPr>
              <a:r>
                <a:rPr lang="fi-FI" sz="900" dirty="0">
                  <a:solidFill>
                    <a:srgbClr val="000000"/>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Harri Kuivalainen (teknisentoimen johtaja)  Vihje, että asia löytyisi KETS-toimenpidesuunnitelmasta  Ei löytynyt.</a:t>
              </a:r>
            </a:p>
          </p:txBody>
        </p:sp>
      </p:grpSp>
      <p:sp>
        <p:nvSpPr>
          <p:cNvPr id="16" name="TextBox 15">
            <a:extLst>
              <a:ext uri="{FF2B5EF4-FFF2-40B4-BE49-F238E27FC236}">
                <a16:creationId xmlns:a16="http://schemas.microsoft.com/office/drawing/2014/main" id="{D8D31799-2A44-450B-BE1E-D2BE16BF0BFF}"/>
              </a:ext>
            </a:extLst>
          </p:cNvPr>
          <p:cNvSpPr txBox="1"/>
          <p:nvPr/>
        </p:nvSpPr>
        <p:spPr>
          <a:xfrm>
            <a:off x="648859" y="5877272"/>
            <a:ext cx="10486113" cy="526234"/>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Kohtuullisen pitkän asian ”</a:t>
            </a:r>
            <a:r>
              <a:rPr lang="fi-FI" sz="1000" b="1"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kaivelun</a:t>
            </a: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jälkeen löytyi Motivan pitämä tietokanta katselmuksen tehneistä kaupungeista/kunnista, josta selvisi, ettei Heinola ollut katselmusta tehnyt vielä ainakaan maaliskuuhun 2022 mentäessä.</a:t>
            </a:r>
            <a:endParaRPr lang="fi-FI" sz="8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17" name="TextBox 16">
            <a:extLst>
              <a:ext uri="{FF2B5EF4-FFF2-40B4-BE49-F238E27FC236}">
                <a16:creationId xmlns:a16="http://schemas.microsoft.com/office/drawing/2014/main" id="{E04D5712-BD94-7D20-D31B-5D8D7BE3D605}"/>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grpSp>
        <p:nvGrpSpPr>
          <p:cNvPr id="18" name="Group 17">
            <a:extLst>
              <a:ext uri="{FF2B5EF4-FFF2-40B4-BE49-F238E27FC236}">
                <a16:creationId xmlns:a16="http://schemas.microsoft.com/office/drawing/2014/main" id="{0BBF8B66-6F8A-D960-DCA5-DDD2CF1F3A9C}"/>
              </a:ext>
            </a:extLst>
          </p:cNvPr>
          <p:cNvGrpSpPr/>
          <p:nvPr/>
        </p:nvGrpSpPr>
        <p:grpSpPr>
          <a:xfrm>
            <a:off x="11474300" y="6421563"/>
            <a:ext cx="484973" cy="313490"/>
            <a:chOff x="7841686" y="284935"/>
            <a:chExt cx="484973" cy="313490"/>
          </a:xfrm>
        </p:grpSpPr>
        <p:sp>
          <p:nvSpPr>
            <p:cNvPr id="19" name="Rectangle: Rounded Corners 18">
              <a:extLst>
                <a:ext uri="{FF2B5EF4-FFF2-40B4-BE49-F238E27FC236}">
                  <a16:creationId xmlns:a16="http://schemas.microsoft.com/office/drawing/2014/main" id="{EA8AC7EA-319A-9C50-7AEE-EB120DF59DAB}"/>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Back with solid fill">
              <a:hlinkClick r:id="rId4" action="ppaction://hlinksldjump"/>
              <a:extLst>
                <a:ext uri="{FF2B5EF4-FFF2-40B4-BE49-F238E27FC236}">
                  <a16:creationId xmlns:a16="http://schemas.microsoft.com/office/drawing/2014/main" id="{F516DC52-39FA-E10E-C732-95DF9BF96F4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98004839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6225D7C9-C704-1936-B0B4-7E963651F69F}"/>
              </a:ext>
            </a:extLst>
          </p:cNvPr>
          <p:cNvSpPr>
            <a:spLocks noGrp="1" noRot="1" noMove="1" noResize="1" noEditPoints="1" noAdjustHandles="1" noChangeArrowheads="1" noChangeShapeType="1"/>
          </p:cNvSpPr>
          <p:nvPr/>
        </p:nvSpPr>
        <p:spPr>
          <a:xfrm>
            <a:off x="189756" y="1052736"/>
            <a:ext cx="11521280" cy="39604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sp>
        <p:nvSpPr>
          <p:cNvPr id="9" name="TextBox 8">
            <a:extLst>
              <a:ext uri="{FF2B5EF4-FFF2-40B4-BE49-F238E27FC236}">
                <a16:creationId xmlns:a16="http://schemas.microsoft.com/office/drawing/2014/main" id="{13831F26-1498-4D2C-A3B5-6177318A537F}"/>
              </a:ext>
            </a:extLst>
          </p:cNvPr>
          <p:cNvSpPr txBox="1"/>
          <p:nvPr/>
        </p:nvSpPr>
        <p:spPr>
          <a:xfrm>
            <a:off x="477788" y="167496"/>
            <a:ext cx="6408712"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sp>
        <p:nvSpPr>
          <p:cNvPr id="7" name="TextBox 6">
            <a:extLst>
              <a:ext uri="{FF2B5EF4-FFF2-40B4-BE49-F238E27FC236}">
                <a16:creationId xmlns:a16="http://schemas.microsoft.com/office/drawing/2014/main" id="{D349C8BD-5794-4507-A34D-1D207BAECC22}"/>
              </a:ext>
            </a:extLst>
          </p:cNvPr>
          <p:cNvSpPr txBox="1"/>
          <p:nvPr/>
        </p:nvSpPr>
        <p:spPr>
          <a:xfrm>
            <a:off x="765820" y="1412776"/>
            <a:ext cx="10513168" cy="3558795"/>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Katselmuksessa tarkastellaan kunnan- tai jonkun muun valitun alueen uusiutuvan energian:</a:t>
            </a:r>
          </a:p>
          <a:p>
            <a:pPr marR="0" lvl="0" algn="l" defTabSz="914400" rtl="0" eaLnBrk="1" fontAlgn="auto" latinLnBrk="0" hangingPunct="1">
              <a:lnSpc>
                <a:spcPct val="150000"/>
              </a:lnSpc>
              <a:spcBef>
                <a:spcPts val="0"/>
              </a:spcBef>
              <a:spcAft>
                <a:spcPts val="0"/>
              </a:spcAft>
              <a:buClrTx/>
              <a:buSzTx/>
              <a:tabLst/>
              <a:defRPr/>
            </a:pPr>
            <a:endPar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Nykytilan kartoitus</a:t>
            </a:r>
            <a:endPar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Saadaan hyvä tilannekuva siitä missä mennään nyt.</a:t>
            </a:r>
            <a:b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Potentiaali</a:t>
            </a:r>
            <a:b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Saadaan hyvä kuva tulevaisuuden kannattavista mahdollisuuksista ja –toimenpiteistä ml. mitkä ovat näiden toimenpiteiden vaikutukset todellisuudessa, kuten t CO</a:t>
            </a:r>
            <a:r>
              <a:rPr lang="fi-FI" sz="1050" baseline="-25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b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Kunta voi valita itse vaikkapa jotain tiettyjä painotuksia tai jopa tietyn energiatuotantomuodon.</a:t>
            </a:r>
            <a:b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Näin ollen..</a:t>
            </a:r>
            <a:br>
              <a:rPr lang="fi-FI" sz="14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Mallin tarjotessa juuri halutut konkreettiset lukuarvot, soveltuisi se siis erinomaisesti myös päätöksenteon tueksi hyvin vaivattomasti.</a:t>
            </a:r>
            <a:b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Kunta voi hyödyntää myös viestinnässään.</a:t>
            </a:r>
            <a:b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Parhaimmassa tapauksessa innostaisi myös kuntalaisia lähtemään joihinkin omiin toimenpiteisiinsä [ts. ”</a:t>
            </a:r>
            <a:r>
              <a:rPr lang="fi-FI" sz="1050" i="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asennemuokkausta</a:t>
            </a: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endParaRPr lang="fi-FI" sz="14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12" name="TextBox 11">
            <a:extLst>
              <a:ext uri="{FF2B5EF4-FFF2-40B4-BE49-F238E27FC236}">
                <a16:creationId xmlns:a16="http://schemas.microsoft.com/office/drawing/2014/main" id="{B2AD9605-549D-49AD-B37E-344A581C2C99}"/>
              </a:ext>
            </a:extLst>
          </p:cNvPr>
          <p:cNvSpPr txBox="1"/>
          <p:nvPr/>
        </p:nvSpPr>
        <p:spPr>
          <a:xfrm>
            <a:off x="8649050" y="67469"/>
            <a:ext cx="2413914" cy="600164"/>
          </a:xfrm>
          <a:prstGeom prst="rect">
            <a:avLst/>
          </a:prstGeom>
          <a:noFill/>
        </p:spPr>
        <p:txBody>
          <a:bodyPr wrap="square">
            <a:spAutoFit/>
          </a:bodyPr>
          <a:lstStyle/>
          <a:p>
            <a:pPr marL="0" marR="0">
              <a:spcBef>
                <a:spcPts val="0"/>
              </a:spcBef>
              <a:spcAft>
                <a:spcPts val="0"/>
              </a:spcAft>
            </a:pPr>
            <a:r>
              <a:rPr lang="fi-FI" sz="900" b="1" dirty="0">
                <a:solidFill>
                  <a:schemeClr val="tx2"/>
                </a:solidFill>
                <a:effectLst/>
                <a:latin typeface="Rockwell" panose="02060603020205020403" pitchFamily="18" charset="0"/>
              </a:rPr>
              <a:t>Uusiutuvan energian kuntakatselmus</a:t>
            </a:r>
            <a:endParaRPr lang="fi-FI" sz="900" dirty="0">
              <a:solidFill>
                <a:schemeClr val="tx2"/>
              </a:solidFill>
              <a:effectLst/>
              <a:latin typeface="Rockwell" panose="02060603020205020403" pitchFamily="18" charset="0"/>
            </a:endParaRPr>
          </a:p>
          <a:p>
            <a:pPr marL="0" marR="0">
              <a:spcBef>
                <a:spcPts val="0"/>
              </a:spcBef>
              <a:spcAft>
                <a:spcPts val="0"/>
              </a:spcAft>
            </a:pPr>
            <a:r>
              <a:rPr lang="fi-FI" sz="800" dirty="0">
                <a:effectLst/>
                <a:latin typeface="Rockwell" panose="02060603020205020403" pitchFamily="18" charset="0"/>
                <a:hlinkClick r:id="rId2"/>
              </a:rPr>
              <a:t>https://www.motiva.fi/julkinen_sektori/energiakatselmukset/uusiutuvan_energian_kuntakatselmus?i=94</a:t>
            </a:r>
            <a:endParaRPr lang="fi-FI" sz="800" dirty="0">
              <a:effectLst/>
              <a:latin typeface="Rockwell" panose="02060603020205020403" pitchFamily="18" charset="0"/>
            </a:endParaRPr>
          </a:p>
        </p:txBody>
      </p:sp>
      <p:sp>
        <p:nvSpPr>
          <p:cNvPr id="10" name="TextBox 9">
            <a:extLst>
              <a:ext uri="{FF2B5EF4-FFF2-40B4-BE49-F238E27FC236}">
                <a16:creationId xmlns:a16="http://schemas.microsoft.com/office/drawing/2014/main" id="{DFEE7ABF-E4B9-7A48-D9A3-7F491550B2F7}"/>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grpSp>
        <p:nvGrpSpPr>
          <p:cNvPr id="8" name="Group 7">
            <a:extLst>
              <a:ext uri="{FF2B5EF4-FFF2-40B4-BE49-F238E27FC236}">
                <a16:creationId xmlns:a16="http://schemas.microsoft.com/office/drawing/2014/main" id="{413B7045-6DA8-B9A3-EB70-E0585E22FA8D}"/>
              </a:ext>
            </a:extLst>
          </p:cNvPr>
          <p:cNvGrpSpPr/>
          <p:nvPr/>
        </p:nvGrpSpPr>
        <p:grpSpPr>
          <a:xfrm>
            <a:off x="11398680" y="6348700"/>
            <a:ext cx="484973" cy="313490"/>
            <a:chOff x="7841686" y="284935"/>
            <a:chExt cx="484973" cy="313490"/>
          </a:xfrm>
        </p:grpSpPr>
        <p:sp>
          <p:nvSpPr>
            <p:cNvPr id="11" name="Rectangle: Rounded Corners 10">
              <a:extLst>
                <a:ext uri="{FF2B5EF4-FFF2-40B4-BE49-F238E27FC236}">
                  <a16:creationId xmlns:a16="http://schemas.microsoft.com/office/drawing/2014/main" id="{105DE9C1-E775-A4B2-E9B9-6EA208EEB578}"/>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3" action="ppaction://hlinksldjump"/>
              <a:extLst>
                <a:ext uri="{FF2B5EF4-FFF2-40B4-BE49-F238E27FC236}">
                  <a16:creationId xmlns:a16="http://schemas.microsoft.com/office/drawing/2014/main" id="{546A8C2E-1BD7-CFE1-9DF8-A9BF4C3F394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67934441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Rounded Corners 9">
            <a:extLst>
              <a:ext uri="{FF2B5EF4-FFF2-40B4-BE49-F238E27FC236}">
                <a16:creationId xmlns:a16="http://schemas.microsoft.com/office/drawing/2014/main" id="{CB98A563-3FA5-2A63-6C13-B4FD8C435D61}"/>
              </a:ext>
            </a:extLst>
          </p:cNvPr>
          <p:cNvSpPr/>
          <p:nvPr/>
        </p:nvSpPr>
        <p:spPr>
          <a:xfrm>
            <a:off x="261764" y="1052736"/>
            <a:ext cx="11521280" cy="5637768"/>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FI" sz="2400"/>
          </a:p>
        </p:txBody>
      </p:sp>
      <p:sp>
        <p:nvSpPr>
          <p:cNvPr id="11" name="TextBox 10">
            <a:extLst>
              <a:ext uri="{FF2B5EF4-FFF2-40B4-BE49-F238E27FC236}">
                <a16:creationId xmlns:a16="http://schemas.microsoft.com/office/drawing/2014/main" id="{A44EFC12-7BF0-4629-9B77-EB341BA80A9C}"/>
              </a:ext>
            </a:extLst>
          </p:cNvPr>
          <p:cNvSpPr txBox="1"/>
          <p:nvPr/>
        </p:nvSpPr>
        <p:spPr>
          <a:xfrm>
            <a:off x="1053852" y="1556792"/>
            <a:ext cx="6192688" cy="1957395"/>
          </a:xfrm>
          <a:prstGeom prst="rect">
            <a:avLst/>
          </a:prstGeom>
          <a:noFill/>
        </p:spPr>
        <p:txBody>
          <a:bodyPr wrap="square">
            <a:spAutoFit/>
          </a:bodyPr>
          <a:lstStyle/>
          <a:p>
            <a:pPr>
              <a:lnSpc>
                <a:spcPct val="150000"/>
              </a:lnSpc>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Projektipäällikkö V. Reinikainen </a:t>
            </a:r>
            <a:r>
              <a:rPr kumimoji="0" lang="fi-FI" sz="1200" b="1" i="0" u="none" strike="noStrike" kern="1200" cap="none" spc="0" normalizeH="0" baseline="0" noProof="0" dirty="0" err="1">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Lpr</a:t>
            </a: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kommentoi kokemustaan (Motivan ”</a:t>
            </a:r>
            <a:r>
              <a:rPr kumimoji="0" lang="fi-FI" sz="1200" b="1" i="1"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Luuppi-podcast</a:t>
            </a: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b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Johdon kannalta uskomattoman vaivaton ratkaisu vaatien menestykseltään ainoastaan kaksi asiaa:</a:t>
            </a:r>
            <a:b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kumimoji="0" lang="fi-FI" sz="9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Asiansa osaavan katselmoijan</a:t>
            </a:r>
            <a:br>
              <a:rPr kumimoji="0" lang="fi-FI" sz="9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r>
              <a:rPr kumimoji="0" lang="fi-FI" sz="9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Organisaation tulee olla innostunut ja paneutunut asiaan</a:t>
            </a:r>
            <a:br>
              <a:rPr kumimoji="0" lang="fi-FI" sz="11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000" b="0" i="1"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Käytännössä katsoen istuin kokouksissa ja seuraavana päivänä sain raportin käteeni.</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endParaRPr lang="fi-FI" sz="1000" dirty="0">
              <a:solidFill>
                <a:schemeClr val="tx2"/>
              </a:solidFill>
              <a:latin typeface="Rockwell" panose="02060603020205020403" pitchFamily="18" charset="0"/>
            </a:endParaRPr>
          </a:p>
        </p:txBody>
      </p:sp>
      <p:sp>
        <p:nvSpPr>
          <p:cNvPr id="9" name="TextBox 8">
            <a:extLst>
              <a:ext uri="{FF2B5EF4-FFF2-40B4-BE49-F238E27FC236}">
                <a16:creationId xmlns:a16="http://schemas.microsoft.com/office/drawing/2014/main" id="{13831F26-1498-4D2C-A3B5-6177318A537F}"/>
              </a:ext>
            </a:extLst>
          </p:cNvPr>
          <p:cNvSpPr txBox="1"/>
          <p:nvPr/>
        </p:nvSpPr>
        <p:spPr>
          <a:xfrm>
            <a:off x="477788" y="167496"/>
            <a:ext cx="6408712"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sp>
        <p:nvSpPr>
          <p:cNvPr id="14" name="TextBox 13">
            <a:extLst>
              <a:ext uri="{FF2B5EF4-FFF2-40B4-BE49-F238E27FC236}">
                <a16:creationId xmlns:a16="http://schemas.microsoft.com/office/drawing/2014/main" id="{836912DC-070E-47E9-BF4C-5B677F87D486}"/>
              </a:ext>
            </a:extLst>
          </p:cNvPr>
          <p:cNvSpPr txBox="1"/>
          <p:nvPr/>
        </p:nvSpPr>
        <p:spPr>
          <a:xfrm>
            <a:off x="7966620" y="1562288"/>
            <a:ext cx="2520280" cy="1055608"/>
          </a:xfrm>
          <a:prstGeom prst="round2DiagRect">
            <a:avLst/>
          </a:prstGeom>
          <a:gradFill flip="none" rotWithShape="1">
            <a:gsLst>
              <a:gs pos="0">
                <a:srgbClr val="92D050">
                  <a:tint val="66000"/>
                  <a:satMod val="160000"/>
                </a:srgbClr>
              </a:gs>
              <a:gs pos="50000">
                <a:srgbClr val="92D050">
                  <a:tint val="44500"/>
                  <a:satMod val="160000"/>
                </a:srgbClr>
              </a:gs>
              <a:gs pos="100000">
                <a:srgbClr val="92D050">
                  <a:tint val="23500"/>
                  <a:satMod val="160000"/>
                </a:srgbClr>
              </a:gs>
            </a:gsLst>
            <a:lin ang="18900000" scaled="1"/>
            <a:tileRect/>
          </a:gradFill>
          <a:ln>
            <a:solidFill>
              <a:schemeClr val="tx2"/>
            </a:solidFill>
          </a:ln>
        </p:spPr>
        <p:txBody>
          <a:bodyPr wrap="square">
            <a:spAutoFit/>
          </a:bodyPr>
          <a:lstStyle/>
          <a:p>
            <a:pPr marL="0" marR="0">
              <a:spcBef>
                <a:spcPts val="0"/>
              </a:spcBef>
              <a:spcAft>
                <a:spcPts val="0"/>
              </a:spcAft>
            </a:pPr>
            <a:r>
              <a:rPr lang="fi-FI" sz="1000" b="1" dirty="0">
                <a:solidFill>
                  <a:schemeClr val="tx2"/>
                </a:solidFill>
                <a:effectLst/>
                <a:latin typeface="Rockwell" panose="02060603020205020403" pitchFamily="18" charset="0"/>
              </a:rPr>
              <a:t>Motivan Tutkapari-podcast:</a:t>
            </a:r>
            <a:endParaRPr lang="fi-FI" sz="1000" dirty="0">
              <a:solidFill>
                <a:schemeClr val="tx2"/>
              </a:solidFill>
              <a:effectLst/>
              <a:latin typeface="Rockwell" panose="02060603020205020403" pitchFamily="18" charset="0"/>
            </a:endParaRPr>
          </a:p>
          <a:p>
            <a:pPr marL="0" marR="0">
              <a:spcBef>
                <a:spcPts val="0"/>
              </a:spcBef>
              <a:spcAft>
                <a:spcPts val="0"/>
              </a:spcAft>
            </a:pPr>
            <a:r>
              <a:rPr lang="fi-FI" sz="800" b="1" dirty="0">
                <a:solidFill>
                  <a:srgbClr val="C55A11"/>
                </a:solidFill>
                <a:effectLst/>
                <a:latin typeface="Rockwell" panose="02060603020205020403" pitchFamily="18" charset="0"/>
              </a:rPr>
              <a:t>Lappeenranta poimii hyödyt uusiutuvan energian kuntakatselmuksesta</a:t>
            </a:r>
          </a:p>
          <a:p>
            <a:pPr marL="0" marR="0">
              <a:spcBef>
                <a:spcPts val="0"/>
              </a:spcBef>
              <a:spcAft>
                <a:spcPts val="0"/>
              </a:spcAft>
            </a:pPr>
            <a:r>
              <a:rPr lang="fi-FI" sz="600" dirty="0">
                <a:effectLst/>
                <a:latin typeface="Rockwell" panose="02060603020205020403" pitchFamily="18" charset="0"/>
              </a:rPr>
              <a:t> </a:t>
            </a:r>
          </a:p>
          <a:p>
            <a:pPr marL="0" marR="0">
              <a:spcBef>
                <a:spcPts val="0"/>
              </a:spcBef>
              <a:spcAft>
                <a:spcPts val="0"/>
              </a:spcAft>
            </a:pPr>
            <a:r>
              <a:rPr lang="fi-FI" sz="600" dirty="0">
                <a:effectLst/>
                <a:latin typeface="Rockwell" panose="02060603020205020403" pitchFamily="18" charset="0"/>
                <a:hlinkClick r:id="rId3"/>
              </a:rPr>
              <a:t>https://www.motiva.fi/ajankohtaista/blogit_ja_podcastit/luuppi-podcastit/tutkapari-podcastit/tutkapari-podcastit_2018/lappeenranta_poimii_hyodyt_uusiutuvan_energian_kuntakatselmuksesta.13818.news</a:t>
            </a:r>
            <a:endParaRPr lang="fi-FI" sz="600" dirty="0">
              <a:effectLst/>
              <a:latin typeface="Rockwell" panose="02060603020205020403" pitchFamily="18" charset="0"/>
            </a:endParaRPr>
          </a:p>
        </p:txBody>
      </p:sp>
      <p:pic>
        <p:nvPicPr>
          <p:cNvPr id="4" name="Online Media 3" title="Uusiutuvan energian kuntakatselmus Tampereella – Seutukunnat">
            <a:hlinkClick r:id="" action="ppaction://media"/>
            <a:extLst>
              <a:ext uri="{FF2B5EF4-FFF2-40B4-BE49-F238E27FC236}">
                <a16:creationId xmlns:a16="http://schemas.microsoft.com/office/drawing/2014/main" id="{5701677A-745D-4A45-92C8-1B0F6D12F779}"/>
              </a:ext>
            </a:extLst>
          </p:cNvPr>
          <p:cNvPicPr>
            <a:picLocks noRot="1" noChangeAspect="1"/>
          </p:cNvPicPr>
          <p:nvPr>
            <a:videoFile r:link="rId1"/>
          </p:nvPr>
        </p:nvPicPr>
        <p:blipFill>
          <a:blip r:embed="rId4"/>
          <a:stretch>
            <a:fillRect/>
          </a:stretch>
        </p:blipFill>
        <p:spPr>
          <a:xfrm>
            <a:off x="7966620" y="4149080"/>
            <a:ext cx="2540000" cy="1435100"/>
          </a:xfrm>
          <a:prstGeom prst="round2Diag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15" name="TextBox 14">
            <a:extLst>
              <a:ext uri="{FF2B5EF4-FFF2-40B4-BE49-F238E27FC236}">
                <a16:creationId xmlns:a16="http://schemas.microsoft.com/office/drawing/2014/main" id="{81FB0487-5241-454B-9334-D0FD6DB4931A}"/>
              </a:ext>
            </a:extLst>
          </p:cNvPr>
          <p:cNvSpPr txBox="1"/>
          <p:nvPr/>
        </p:nvSpPr>
        <p:spPr>
          <a:xfrm>
            <a:off x="1053852" y="4149080"/>
            <a:ext cx="6552728" cy="1967590"/>
          </a:xfrm>
          <a:prstGeom prst="rect">
            <a:avLst/>
          </a:prstGeom>
          <a:noFill/>
        </p:spPr>
        <p:txBody>
          <a:bodyPr wrap="square">
            <a:spAutoFit/>
          </a:bodyPr>
          <a:lstStyle/>
          <a:p>
            <a:pPr>
              <a:lnSpc>
                <a:spcPct val="150000"/>
              </a:lnSpc>
            </a:pPr>
            <a:r>
              <a:rPr kumimoji="0" lang="fi-FI" sz="1200"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Tampereen seutukunnassa katselmuksesta oli koettu seuraavanlaisia hyötyjä:</a:t>
            </a:r>
            <a:br>
              <a:rPr kumimoji="0" lang="fi-FI" sz="12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b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kumimoji="0" lang="fi-FI" sz="1000" b="0"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Energiatase</a:t>
            </a: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Aurinkolämpökartat</a:t>
            </a: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Geoenergian ja geotermisen energian potentiaalikartoitukset</a:t>
            </a: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Seudullisen yhteistyön merkittävä parannus</a:t>
            </a: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Lisätietoja saat tekstin oikealta puolelta löytyvältä Tampereen ympäristöjohtajan videohaastattelulta.</a:t>
            </a:r>
            <a:endParaRPr lang="fi-FI" sz="1050" dirty="0">
              <a:solidFill>
                <a:schemeClr val="tx2"/>
              </a:solidFill>
              <a:latin typeface="Rockwell" panose="02060603020205020403" pitchFamily="18" charset="0"/>
            </a:endParaRPr>
          </a:p>
        </p:txBody>
      </p:sp>
      <p:sp>
        <p:nvSpPr>
          <p:cNvPr id="12" name="TextBox 11">
            <a:extLst>
              <a:ext uri="{FF2B5EF4-FFF2-40B4-BE49-F238E27FC236}">
                <a16:creationId xmlns:a16="http://schemas.microsoft.com/office/drawing/2014/main" id="{48FBBC5A-3D31-460A-B191-12CF7273528F}"/>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grpSp>
        <p:nvGrpSpPr>
          <p:cNvPr id="13" name="Group 12">
            <a:extLst>
              <a:ext uri="{FF2B5EF4-FFF2-40B4-BE49-F238E27FC236}">
                <a16:creationId xmlns:a16="http://schemas.microsoft.com/office/drawing/2014/main" id="{900C86FE-E630-D44F-EFF9-92EB1F664A80}"/>
              </a:ext>
            </a:extLst>
          </p:cNvPr>
          <p:cNvGrpSpPr/>
          <p:nvPr/>
        </p:nvGrpSpPr>
        <p:grpSpPr>
          <a:xfrm>
            <a:off x="11495012" y="6453336"/>
            <a:ext cx="484973" cy="313490"/>
            <a:chOff x="7841686" y="284935"/>
            <a:chExt cx="484973" cy="313490"/>
          </a:xfrm>
        </p:grpSpPr>
        <p:sp>
          <p:nvSpPr>
            <p:cNvPr id="16" name="Rectangle: Rounded Corners 15">
              <a:extLst>
                <a:ext uri="{FF2B5EF4-FFF2-40B4-BE49-F238E27FC236}">
                  <a16:creationId xmlns:a16="http://schemas.microsoft.com/office/drawing/2014/main" id="{914B2D6F-181A-B423-6DCA-1171D34F5CDB}"/>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E394D2BF-4733-127B-27BA-0474D35ED13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24109085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4"/>
                                        </p:tgtEl>
                                      </p:cBhvr>
                                    </p:cmd>
                                  </p:childTnLst>
                                </p:cTn>
                              </p:par>
                            </p:childTnLst>
                          </p:cTn>
                        </p:par>
                      </p:childTnLst>
                    </p:cTn>
                  </p:par>
                </p:childTnLst>
              </p:cTn>
              <p:nextCondLst>
                <p:cond evt="onClick" delay="0">
                  <p:tgtEl>
                    <p:spTgt spid="4"/>
                  </p:tgtEl>
                </p:cond>
              </p:nextCondLst>
            </p:seq>
            <p:video>
              <p:cMediaNode vol="80000">
                <p:cTn id="7" fill="hold" display="0">
                  <p:stCondLst>
                    <p:cond delay="indefinite"/>
                  </p:stCondLst>
                </p:cTn>
                <p:tgtEl>
                  <p:spTgt spid="4"/>
                </p:tgtEl>
              </p:cMediaNode>
            </p:video>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F1807B0-52E3-4F9C-A432-42322BC111AE}"/>
              </a:ext>
            </a:extLst>
          </p:cNvPr>
          <p:cNvSpPr txBox="1"/>
          <p:nvPr/>
        </p:nvSpPr>
        <p:spPr>
          <a:xfrm>
            <a:off x="1125860" y="1412776"/>
            <a:ext cx="9793088" cy="1911101"/>
          </a:xfrm>
          <a:prstGeom prst="rect">
            <a:avLst/>
          </a:prstGeom>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Mikäli </a:t>
            </a:r>
            <a:r>
              <a:rPr lang="fi-FI" sz="1000" b="1" dirty="0" err="1">
                <a:solidFill>
                  <a:schemeClr val="tx2"/>
                </a:solidFill>
                <a:latin typeface="Rockwell" panose="02060603020205020403" pitchFamily="18" charset="0"/>
                <a:ea typeface="Lato" panose="020F0502020204030203" pitchFamily="34" charset="0"/>
                <a:cs typeface="Lato" panose="020F0502020204030203" pitchFamily="34" charset="0"/>
              </a:rPr>
              <a:t>UEKK:lla</a:t>
            </a:r>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rPr>
              <a:t> onnistuttaisi markkinoinnissa hyödynnettäessä houkuttelemaan uusia toimijoita siirtymään tai sijoittumaan alueelle muodostaisi se ilmastohyötyjen lisäksi:</a:t>
            </a:r>
          </a:p>
          <a:p>
            <a:pPr>
              <a:lnSpc>
                <a:spcPct val="150000"/>
              </a:lnSpc>
            </a:pPr>
            <a:endPar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M</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uuttoa alueelle</a:t>
            </a: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V</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ihreitä työpaikkoja</a:t>
            </a: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E</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linkeinoa uudesta kestävästä liiketoiminnasta ja kestävän energian tarjonnasta</a:t>
            </a: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I</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lmasto- ja energiatavoitteet</a:t>
            </a:r>
          </a:p>
          <a:p>
            <a:pPr>
              <a:lnSpc>
                <a:spcPct val="150000"/>
              </a:lnSpc>
            </a:pP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rPr>
              <a:t>Hyvinvointia väestölle, kun saavat elää kestävässä ja turvallisessa kunnassa, sillä elintasolla kuin heidän tarvitsee</a:t>
            </a:r>
          </a:p>
        </p:txBody>
      </p:sp>
      <p:sp>
        <p:nvSpPr>
          <p:cNvPr id="11" name="TextBox 10">
            <a:extLst>
              <a:ext uri="{FF2B5EF4-FFF2-40B4-BE49-F238E27FC236}">
                <a16:creationId xmlns:a16="http://schemas.microsoft.com/office/drawing/2014/main" id="{D16DB7D8-B8F5-430E-AF38-B447DA872B54}"/>
              </a:ext>
            </a:extLst>
          </p:cNvPr>
          <p:cNvSpPr txBox="1"/>
          <p:nvPr/>
        </p:nvSpPr>
        <p:spPr>
          <a:xfrm>
            <a:off x="477788" y="167496"/>
            <a:ext cx="626469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sp>
        <p:nvSpPr>
          <p:cNvPr id="5" name="TextBox 4">
            <a:extLst>
              <a:ext uri="{FF2B5EF4-FFF2-40B4-BE49-F238E27FC236}">
                <a16:creationId xmlns:a16="http://schemas.microsoft.com/office/drawing/2014/main" id="{BC4DB8D3-4416-14DB-56F1-E96600F19B0B}"/>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grpSp>
        <p:nvGrpSpPr>
          <p:cNvPr id="6" name="Group 5">
            <a:extLst>
              <a:ext uri="{FF2B5EF4-FFF2-40B4-BE49-F238E27FC236}">
                <a16:creationId xmlns:a16="http://schemas.microsoft.com/office/drawing/2014/main" id="{F96531CA-9B14-F651-AA05-498C5BAB022A}"/>
              </a:ext>
            </a:extLst>
          </p:cNvPr>
          <p:cNvGrpSpPr/>
          <p:nvPr/>
        </p:nvGrpSpPr>
        <p:grpSpPr>
          <a:xfrm>
            <a:off x="11398680" y="6348700"/>
            <a:ext cx="484973" cy="313490"/>
            <a:chOff x="7841686" y="284935"/>
            <a:chExt cx="484973" cy="313490"/>
          </a:xfrm>
        </p:grpSpPr>
        <p:sp>
          <p:nvSpPr>
            <p:cNvPr id="7" name="Rectangle: Rounded Corners 6">
              <a:extLst>
                <a:ext uri="{FF2B5EF4-FFF2-40B4-BE49-F238E27FC236}">
                  <a16:creationId xmlns:a16="http://schemas.microsoft.com/office/drawing/2014/main" id="{538A9F1B-56AC-42BF-CA2F-35B652F886B4}"/>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2" action="ppaction://hlinksldjump"/>
              <a:extLst>
                <a:ext uri="{FF2B5EF4-FFF2-40B4-BE49-F238E27FC236}">
                  <a16:creationId xmlns:a16="http://schemas.microsoft.com/office/drawing/2014/main" id="{B5E5DE09-F0DC-CD3A-9217-C513A701494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19770551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D16DB7D8-B8F5-430E-AF38-B447DA872B54}"/>
              </a:ext>
            </a:extLst>
          </p:cNvPr>
          <p:cNvSpPr txBox="1"/>
          <p:nvPr/>
        </p:nvSpPr>
        <p:spPr>
          <a:xfrm>
            <a:off x="477788" y="167496"/>
            <a:ext cx="6264696"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Uusiutuvan energian kuntakatselmus (UEKK)</a:t>
            </a:r>
          </a:p>
        </p:txBody>
      </p:sp>
      <p:grpSp>
        <p:nvGrpSpPr>
          <p:cNvPr id="4" name="Group 3">
            <a:extLst>
              <a:ext uri="{FF2B5EF4-FFF2-40B4-BE49-F238E27FC236}">
                <a16:creationId xmlns:a16="http://schemas.microsoft.com/office/drawing/2014/main" id="{863AF6C9-BD9A-401F-8AD5-39DE7F59A2F2}"/>
              </a:ext>
            </a:extLst>
          </p:cNvPr>
          <p:cNvGrpSpPr/>
          <p:nvPr/>
        </p:nvGrpSpPr>
        <p:grpSpPr>
          <a:xfrm>
            <a:off x="2417667" y="1334597"/>
            <a:ext cx="3240360" cy="4116228"/>
            <a:chOff x="1449274" y="1421987"/>
            <a:chExt cx="2376264" cy="4116228"/>
          </a:xfrm>
        </p:grpSpPr>
        <p:sp>
          <p:nvSpPr>
            <p:cNvPr id="19" name="TextBox 18">
              <a:extLst>
                <a:ext uri="{FF2B5EF4-FFF2-40B4-BE49-F238E27FC236}">
                  <a16:creationId xmlns:a16="http://schemas.microsoft.com/office/drawing/2014/main" id="{88D20F25-CA8B-4285-BFC7-B164EC8D5882}"/>
                </a:ext>
              </a:extLst>
            </p:cNvPr>
            <p:cNvSpPr txBox="1"/>
            <p:nvPr/>
          </p:nvSpPr>
          <p:spPr>
            <a:xfrm>
              <a:off x="1449274" y="1624964"/>
              <a:ext cx="2376264" cy="3913251"/>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400" i="0" u="none" strike="noStrike" kern="1200" cap="none" spc="0" normalizeH="0" baseline="0" noProof="0" dirty="0">
                <a:ln>
                  <a:noFill/>
                </a:ln>
                <a:solidFill>
                  <a:srgbClr val="000000"/>
                </a:solidFill>
                <a:effectLst/>
                <a:uLnTx/>
                <a:uFillTx/>
                <a:latin typeface="Rockwell" panose="02060603020205020403" pitchFamily="18"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i="0" u="none" strike="noStrike" kern="1200" cap="none" spc="0" normalizeH="0" baseline="0" noProof="0" dirty="0">
                  <a:ln>
                    <a:noFill/>
                  </a:ln>
                  <a:solidFill>
                    <a:srgbClr val="000000"/>
                  </a:solidFill>
                  <a:effectLst/>
                  <a:uLnTx/>
                  <a:uFillTx/>
                  <a:latin typeface="Rockwell" panose="02060603020205020403" pitchFamily="18" charset="0"/>
                </a:rPr>
                <a:t>MILJA AARNI</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srgbClr val="3E4044"/>
                  </a:solidFill>
                  <a:effectLst/>
                  <a:uLnTx/>
                  <a:uFillTx/>
                  <a:latin typeface="Rockwell" panose="02060603020205020403" pitchFamily="18" charset="0"/>
                </a:rPr>
                <a:t> </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i="0" u="sng" strike="noStrike" kern="1200" cap="none" spc="0" normalizeH="0" baseline="0" noProof="0" dirty="0">
                  <a:ln>
                    <a:noFill/>
                  </a:ln>
                  <a:solidFill>
                    <a:srgbClr val="3E4044"/>
                  </a:solidFill>
                  <a:effectLst/>
                  <a:uLnTx/>
                  <a:uFillTx/>
                  <a:latin typeface="Rockwell" panose="02060603020205020403" pitchFamily="18" charset="0"/>
                </a:rPr>
                <a:t>Vastuualueet</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3E4044"/>
                  </a:solidFill>
                  <a:effectLst/>
                  <a:uLnTx/>
                  <a:uFillTx/>
                  <a:latin typeface="Rockwell" panose="02060603020205020403" pitchFamily="18" charset="0"/>
                </a:rPr>
                <a:t>Uusiutuva energia, Sähkön pientuotanto, aurinkoenergia, tuulivoima, RES-asentajien sertifiointi</a:t>
              </a:r>
            </a:p>
            <a:p>
              <a:pPr marL="0" marR="0" lvl="0" indent="0" algn="l" defTabSz="914400" rtl="0" eaLnBrk="1" fontAlgn="auto" latinLnBrk="0" hangingPunct="1">
                <a:lnSpc>
                  <a:spcPct val="150000"/>
                </a:lnSpc>
                <a:spcBef>
                  <a:spcPts val="500"/>
                </a:spcBef>
                <a:spcAft>
                  <a:spcPts val="500"/>
                </a:spcAft>
                <a:buClrTx/>
                <a:buSzTx/>
                <a:buFontTx/>
                <a:buNone/>
                <a:tabLst/>
                <a:defRPr/>
              </a:pPr>
              <a:endParaRPr kumimoji="0" lang="fi-FI" sz="900" b="0" i="0" u="none" strike="noStrike" kern="1200" cap="none" spc="0" normalizeH="0" baseline="0" noProof="0" dirty="0">
                <a:ln>
                  <a:noFill/>
                </a:ln>
                <a:solidFill>
                  <a:srgbClr val="3E4044"/>
                </a:solidFill>
                <a:effectLst/>
                <a:uLnTx/>
                <a:uFillTx/>
                <a:latin typeface="Rockwell" panose="02060603020205020403" pitchFamily="18" charset="0"/>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kumimoji="0" lang="fi-FI" sz="900" b="0" i="0" u="none" strike="noStrike" kern="1200" cap="none" spc="0" normalizeH="0" baseline="0" noProof="0" dirty="0">
                  <a:ln>
                    <a:noFill/>
                  </a:ln>
                  <a:solidFill>
                    <a:srgbClr val="3E4044"/>
                  </a:solidFill>
                  <a:effectLst/>
                  <a:uLnTx/>
                  <a:uFillTx/>
                  <a:latin typeface="Rockwell" panose="02060603020205020403" pitchFamily="18" charset="0"/>
                </a:rPr>
                <a:t>+358961225036</a:t>
              </a:r>
            </a:p>
            <a:p>
              <a:pPr marL="0" marR="0" lvl="0" indent="0" algn="l" defTabSz="914400" rtl="0" eaLnBrk="1" fontAlgn="auto" latinLnBrk="0" hangingPunct="1">
                <a:lnSpc>
                  <a:spcPct val="150000"/>
                </a:lnSpc>
                <a:spcBef>
                  <a:spcPts val="500"/>
                </a:spcBef>
                <a:spcAft>
                  <a:spcPts val="500"/>
                </a:spcAft>
                <a:buClrTx/>
                <a:buSzTx/>
                <a:buFontTx/>
                <a:buNone/>
                <a:tabLst/>
                <a:defRPr/>
              </a:pPr>
              <a:r>
                <a:rPr kumimoji="0" lang="fi-FI" sz="900" b="0" i="0" u="none" strike="noStrike" kern="1200" cap="none" spc="0" normalizeH="0" baseline="0" noProof="0" dirty="0">
                  <a:ln>
                    <a:noFill/>
                  </a:ln>
                  <a:solidFill>
                    <a:srgbClr val="3E4044"/>
                  </a:solidFill>
                  <a:effectLst/>
                  <a:uLnTx/>
                  <a:uFillTx/>
                  <a:latin typeface="Rockwell" panose="02060603020205020403" pitchFamily="18" charset="0"/>
                </a:rPr>
                <a:t>+358408241711</a:t>
              </a:r>
            </a:p>
            <a:p>
              <a:pPr marL="0" marR="0" lvl="0" indent="0" algn="l" defTabSz="914400" rtl="0" eaLnBrk="1" fontAlgn="auto" latinLnBrk="0" hangingPunct="1">
                <a:lnSpc>
                  <a:spcPct val="150000"/>
                </a:lnSpc>
                <a:spcBef>
                  <a:spcPts val="500"/>
                </a:spcBef>
                <a:spcAft>
                  <a:spcPts val="500"/>
                </a:spcAft>
                <a:buClrTx/>
                <a:buSzTx/>
                <a:buFontTx/>
                <a:buNone/>
                <a:tabLst/>
                <a:defRPr/>
              </a:pPr>
              <a:endParaRPr lang="fi-FI" sz="900" b="0" i="0" u="none" strike="noStrike" dirty="0">
                <a:solidFill>
                  <a:srgbClr val="9B003F"/>
                </a:solidFill>
                <a:effectLst/>
                <a:latin typeface="Rockwell" panose="02060603020205020403" pitchFamily="18" charset="0"/>
                <a:hlinkClick r:id="rId2"/>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lang="fi-FI" sz="900" b="0" i="0" u="none" strike="noStrike" dirty="0">
                  <a:solidFill>
                    <a:srgbClr val="9B003F"/>
                  </a:solidFill>
                  <a:effectLst/>
                  <a:latin typeface="Rockwell" panose="02060603020205020403" pitchFamily="18" charset="0"/>
                  <a:hlinkClick r:id="rId2"/>
                </a:rPr>
                <a:t>milja.aarni@motiva.fi</a:t>
              </a:r>
              <a:endParaRPr lang="fi-FI" sz="900" dirty="0">
                <a:solidFill>
                  <a:srgbClr val="9B003F"/>
                </a:solidFill>
                <a:latin typeface="Rockwell" panose="02060603020205020403" pitchFamily="18" charset="0"/>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lang="fi-FI" sz="900" b="0" i="0" u="none" strike="noStrike" dirty="0">
                  <a:solidFill>
                    <a:srgbClr val="9B003F"/>
                  </a:solidFill>
                  <a:effectLst/>
                  <a:latin typeface="Rockwell" panose="02060603020205020403" pitchFamily="18" charset="0"/>
                  <a:hlinkClick r:id="rId3"/>
                </a:rPr>
                <a:t>@MiljaAarni</a:t>
              </a:r>
              <a:endParaRPr lang="fi-FI" sz="900" dirty="0">
                <a:solidFill>
                  <a:srgbClr val="3E4044"/>
                </a:solidFill>
                <a:latin typeface="Rockwell" panose="02060603020205020403" pitchFamily="18" charset="0"/>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lang="fi-FI" sz="900" b="0" i="0" u="none" strike="noStrike" dirty="0">
                  <a:solidFill>
                    <a:srgbClr val="9B003F"/>
                  </a:solidFill>
                  <a:effectLst/>
                  <a:latin typeface="Rockwell" panose="02060603020205020403" pitchFamily="18" charset="0"/>
                  <a:hlinkClick r:id="rId4"/>
                </a:rPr>
                <a:t>linkedin.com/in/</a:t>
              </a:r>
              <a:r>
                <a:rPr lang="fi-FI" sz="900" b="0" i="0" u="none" strike="noStrike" dirty="0" err="1">
                  <a:solidFill>
                    <a:srgbClr val="9B003F"/>
                  </a:solidFill>
                  <a:effectLst/>
                  <a:latin typeface="Rockwell" panose="02060603020205020403" pitchFamily="18" charset="0"/>
                  <a:hlinkClick r:id="rId4"/>
                </a:rPr>
                <a:t>miljaaarni</a:t>
              </a:r>
              <a:endParaRPr lang="fi-FI" sz="900" b="0" i="0" dirty="0">
                <a:solidFill>
                  <a:srgbClr val="3E4044"/>
                </a:solidFill>
                <a:effectLst/>
                <a:latin typeface="Rockwell" panose="02060603020205020403" pitchFamily="18" charset="0"/>
              </a:endParaRPr>
            </a:p>
          </p:txBody>
        </p:sp>
        <p:sp>
          <p:nvSpPr>
            <p:cNvPr id="21" name="TextBox 20">
              <a:extLst>
                <a:ext uri="{FF2B5EF4-FFF2-40B4-BE49-F238E27FC236}">
                  <a16:creationId xmlns:a16="http://schemas.microsoft.com/office/drawing/2014/main" id="{1443C231-0620-4699-A53C-68A063DAFAE9}"/>
                </a:ext>
              </a:extLst>
            </p:cNvPr>
            <p:cNvSpPr txBox="1"/>
            <p:nvPr/>
          </p:nvSpPr>
          <p:spPr>
            <a:xfrm>
              <a:off x="1452455" y="1421987"/>
              <a:ext cx="1080645" cy="457882"/>
            </a:xfrm>
            <a:prstGeom prst="rect">
              <a:avLst/>
            </a:prstGeom>
            <a:gradFill flip="none" rotWithShape="1">
              <a:gsLst>
                <a:gs pos="0">
                  <a:schemeClr val="tx1">
                    <a:lumMod val="25000"/>
                    <a:lumOff val="75000"/>
                    <a:tint val="66000"/>
                    <a:satMod val="160000"/>
                  </a:schemeClr>
                </a:gs>
                <a:gs pos="50000">
                  <a:schemeClr val="tx1">
                    <a:lumMod val="25000"/>
                    <a:lumOff val="75000"/>
                    <a:tint val="44500"/>
                    <a:satMod val="160000"/>
                  </a:schemeClr>
                </a:gs>
                <a:gs pos="100000">
                  <a:schemeClr val="tx1">
                    <a:lumMod val="25000"/>
                    <a:lumOff val="75000"/>
                    <a:tint val="23500"/>
                    <a:satMod val="160000"/>
                  </a:schemeClr>
                </a:gs>
              </a:gsLst>
              <a:lin ang="0" scaled="1"/>
              <a:tileRect/>
            </a:gradFill>
            <a:ln>
              <a:solidFill>
                <a:schemeClr val="tx2"/>
              </a:solidFill>
            </a:ln>
          </p:spPr>
          <p:txBody>
            <a:bodyPr wrap="square" anchor="ctr">
              <a:spAutoFit/>
            </a:bodyPr>
            <a:lstStyle/>
            <a:p>
              <a:pPr>
                <a:lnSpc>
                  <a:spcPct val="150000"/>
                </a:lnSpc>
              </a:pPr>
              <a:r>
                <a:rPr kumimoji="0" lang="fi-FI"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Lisätietoja:</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grpSp>
        <p:nvGrpSpPr>
          <p:cNvPr id="3" name="Group 2">
            <a:extLst>
              <a:ext uri="{FF2B5EF4-FFF2-40B4-BE49-F238E27FC236}">
                <a16:creationId xmlns:a16="http://schemas.microsoft.com/office/drawing/2014/main" id="{3920A992-8D5E-4E18-847B-AC2A3B85C78C}"/>
              </a:ext>
            </a:extLst>
          </p:cNvPr>
          <p:cNvGrpSpPr/>
          <p:nvPr/>
        </p:nvGrpSpPr>
        <p:grpSpPr>
          <a:xfrm>
            <a:off x="6310436" y="1340768"/>
            <a:ext cx="3240360" cy="3865193"/>
            <a:chOff x="4150196" y="1759899"/>
            <a:chExt cx="3240360" cy="3865193"/>
          </a:xfrm>
        </p:grpSpPr>
        <p:sp>
          <p:nvSpPr>
            <p:cNvPr id="12" name="TextBox 11">
              <a:extLst>
                <a:ext uri="{FF2B5EF4-FFF2-40B4-BE49-F238E27FC236}">
                  <a16:creationId xmlns:a16="http://schemas.microsoft.com/office/drawing/2014/main" id="{44ED84C8-9C60-47A5-80FD-DF3502156F3B}"/>
                </a:ext>
              </a:extLst>
            </p:cNvPr>
            <p:cNvSpPr txBox="1"/>
            <p:nvPr/>
          </p:nvSpPr>
          <p:spPr>
            <a:xfrm>
              <a:off x="4150196" y="1988840"/>
              <a:ext cx="3240360" cy="3636252"/>
            </a:xfrm>
            <a:prstGeom prst="rect">
              <a:avLst/>
            </a:prstGeom>
            <a:solidFill>
              <a:schemeClr val="bg1"/>
            </a:solidFill>
            <a:ln>
              <a:solidFill>
                <a:schemeClr val="tx2"/>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1" i="0" u="none" strike="noStrike" kern="1200" cap="none" spc="0" normalizeH="0" baseline="0" noProof="0" dirty="0">
                <a:ln>
                  <a:noFill/>
                </a:ln>
                <a:solidFill>
                  <a:srgbClr val="000000"/>
                </a:solidFill>
                <a:effectLst/>
                <a:uLnTx/>
                <a:uFillTx/>
                <a:latin typeface="Rockwell" panose="02060603020205020403" pitchFamily="18" charset="0"/>
                <a:ea typeface="+mn-ea"/>
                <a:cs typeface="+mn-cs"/>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400" i="0" u="none" strike="noStrike" kern="1200" cap="none" spc="0" normalizeH="0" baseline="0" noProof="0" dirty="0">
                  <a:ln>
                    <a:noFill/>
                  </a:ln>
                  <a:solidFill>
                    <a:srgbClr val="000000"/>
                  </a:solidFill>
                  <a:effectLst/>
                  <a:uLnTx/>
                  <a:uFillTx/>
                  <a:latin typeface="Rockwell" panose="02060603020205020403" pitchFamily="18" charset="0"/>
                  <a:ea typeface="+mn-ea"/>
                  <a:cs typeface="+mn-cs"/>
                </a:rPr>
                <a:t>TEEMU KETTUNEN</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50" b="1" i="0" u="none" strike="noStrike" kern="1200" cap="none" spc="0" normalizeH="0" baseline="0" noProof="0" dirty="0">
                <a:ln>
                  <a:noFill/>
                </a:ln>
                <a:solidFill>
                  <a:srgbClr val="3E4044"/>
                </a:solidFill>
                <a:effectLst/>
                <a:uLnTx/>
                <a:uFillTx/>
                <a:latin typeface="Rockwell" panose="02060603020205020403" pitchFamily="18" charset="0"/>
                <a:ea typeface="+mn-ea"/>
                <a:cs typeface="+mn-cs"/>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i="0" u="sng" strike="noStrike" kern="1200" cap="none" spc="0" normalizeH="0" baseline="0" noProof="0" dirty="0">
                  <a:ln>
                    <a:noFill/>
                  </a:ln>
                  <a:solidFill>
                    <a:srgbClr val="3E4044"/>
                  </a:solidFill>
                  <a:effectLst/>
                  <a:uLnTx/>
                  <a:uFillTx/>
                  <a:latin typeface="Rockwell" panose="02060603020205020403" pitchFamily="18" charset="0"/>
                  <a:ea typeface="+mn-ea"/>
                  <a:cs typeface="+mn-cs"/>
                </a:rPr>
                <a:t>Vastuualueet</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Asuinrakennusten energiatehokkuus, aurinkosähkö</a:t>
              </a:r>
            </a:p>
            <a:p>
              <a:pPr marL="0" marR="0" lvl="0" indent="0" algn="l" defTabSz="914400" rtl="0" eaLnBrk="1" fontAlgn="auto" latinLnBrk="0" hangingPunct="1">
                <a:lnSpc>
                  <a:spcPct val="150000"/>
                </a:lnSpc>
                <a:spcBef>
                  <a:spcPts val="500"/>
                </a:spcBef>
                <a:spcAft>
                  <a:spcPts val="500"/>
                </a:spcAft>
                <a:buClrTx/>
                <a:buSzTx/>
                <a:buFontTx/>
                <a:buNone/>
                <a:tabLst/>
                <a:defRPr/>
              </a:pPr>
              <a:endParaRPr kumimoji="0" lang="fi-FI" sz="9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kumimoji="0" lang="fi-FI" sz="9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+358961225035</a:t>
              </a:r>
            </a:p>
            <a:p>
              <a:pPr marL="0" marR="0" lvl="0" indent="0" algn="l" defTabSz="914400" rtl="0" eaLnBrk="1" fontAlgn="auto" latinLnBrk="0" hangingPunct="1">
                <a:lnSpc>
                  <a:spcPct val="150000"/>
                </a:lnSpc>
                <a:spcBef>
                  <a:spcPts val="500"/>
                </a:spcBef>
                <a:spcAft>
                  <a:spcPts val="500"/>
                </a:spcAft>
                <a:buClrTx/>
                <a:buSzTx/>
                <a:buFontTx/>
                <a:buNone/>
                <a:tabLst/>
                <a:defRPr/>
              </a:pPr>
              <a:r>
                <a:rPr kumimoji="0" lang="fi-FI" sz="900" b="0" i="0" u="none" strike="noStrike" kern="1200" cap="none" spc="0" normalizeH="0" baseline="0" noProof="0" dirty="0">
                  <a:ln>
                    <a:noFill/>
                  </a:ln>
                  <a:solidFill>
                    <a:srgbClr val="3E4044"/>
                  </a:solidFill>
                  <a:effectLst/>
                  <a:uLnTx/>
                  <a:uFillTx/>
                  <a:latin typeface="Rockwell" panose="02060603020205020403" pitchFamily="18" charset="0"/>
                  <a:ea typeface="+mn-ea"/>
                  <a:cs typeface="+mn-cs"/>
                </a:rPr>
                <a:t>+358505689445</a:t>
              </a:r>
            </a:p>
            <a:p>
              <a:pPr marL="0" marR="0" lvl="0" indent="0" algn="l" defTabSz="914400" rtl="0" eaLnBrk="1" fontAlgn="auto" latinLnBrk="0" hangingPunct="1">
                <a:lnSpc>
                  <a:spcPct val="150000"/>
                </a:lnSpc>
                <a:spcBef>
                  <a:spcPts val="500"/>
                </a:spcBef>
                <a:spcAft>
                  <a:spcPts val="500"/>
                </a:spcAft>
                <a:buClrTx/>
                <a:buSzTx/>
                <a:buFontTx/>
                <a:buNone/>
                <a:tabLst/>
                <a:defRPr/>
              </a:pPr>
              <a:endParaRPr kumimoji="0" lang="fi-FI" sz="900" b="0" i="0" u="none" strike="noStrike" kern="1200" cap="none" spc="0" normalizeH="0" baseline="0" noProof="0" dirty="0">
                <a:ln>
                  <a:noFill/>
                </a:ln>
                <a:solidFill>
                  <a:srgbClr val="164B4F"/>
                </a:solidFill>
                <a:effectLst/>
                <a:uLnTx/>
                <a:uFillTx/>
                <a:latin typeface="Rockwell" panose="02060603020205020403" pitchFamily="18" charset="0"/>
                <a:ea typeface="+mn-ea"/>
                <a:cs typeface="+mn-cs"/>
                <a:hlinkClick r:id="rId5"/>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kumimoji="0" lang="fi-FI" sz="900" b="0" i="0" u="none" strike="noStrike" kern="1200" cap="none" spc="0" normalizeH="0" baseline="0" noProof="0" dirty="0">
                  <a:ln>
                    <a:noFill/>
                  </a:ln>
                  <a:solidFill>
                    <a:srgbClr val="164B4F"/>
                  </a:solidFill>
                  <a:effectLst/>
                  <a:uLnTx/>
                  <a:uFillTx/>
                  <a:latin typeface="Rockwell" panose="02060603020205020403" pitchFamily="18" charset="0"/>
                  <a:ea typeface="+mn-ea"/>
                  <a:cs typeface="+mn-cs"/>
                  <a:hlinkClick r:id="rId5"/>
                </a:rPr>
                <a:t>teemu.kettunen@motiva.fi</a:t>
              </a:r>
              <a:endParaRPr kumimoji="0" lang="fi-FI" sz="900" b="0" i="0" u="none" strike="noStrike" kern="1200" cap="none" spc="0" normalizeH="0" baseline="0" noProof="0" dirty="0">
                <a:ln>
                  <a:noFill/>
                </a:ln>
                <a:solidFill>
                  <a:srgbClr val="164B4F"/>
                </a:solidFill>
                <a:effectLst/>
                <a:uLnTx/>
                <a:uFillTx/>
                <a:latin typeface="Rockwell" panose="02060603020205020403" pitchFamily="18" charset="0"/>
                <a:ea typeface="+mn-ea"/>
                <a:cs typeface="+mn-cs"/>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kumimoji="0" lang="fi-FI" sz="900" b="0" i="0" u="none" strike="noStrike" kern="1200" cap="none" spc="0" normalizeH="0" baseline="0" noProof="0" dirty="0">
                  <a:ln>
                    <a:noFill/>
                  </a:ln>
                  <a:solidFill>
                    <a:srgbClr val="164B4F"/>
                  </a:solidFill>
                  <a:effectLst/>
                  <a:uLnTx/>
                  <a:uFillTx/>
                  <a:latin typeface="Rockwell" panose="02060603020205020403" pitchFamily="18" charset="0"/>
                  <a:ea typeface="+mn-ea"/>
                  <a:cs typeface="+mn-cs"/>
                  <a:hlinkClick r:id="rId6"/>
                </a:rPr>
                <a:t>@takettunen</a:t>
              </a:r>
              <a:endParaRPr kumimoji="0" lang="fi-FI" sz="900" b="0" i="0" u="none" strike="noStrike" kern="1200" cap="none" spc="0" normalizeH="0" baseline="0" noProof="0" dirty="0">
                <a:ln>
                  <a:noFill/>
                </a:ln>
                <a:solidFill>
                  <a:srgbClr val="164B4F"/>
                </a:solidFill>
                <a:effectLst/>
                <a:uLnTx/>
                <a:uFillTx/>
                <a:latin typeface="Rockwell" panose="02060603020205020403" pitchFamily="18" charset="0"/>
                <a:ea typeface="+mn-ea"/>
                <a:cs typeface="+mn-cs"/>
              </a:endParaRPr>
            </a:p>
            <a:p>
              <a:pPr marL="0" marR="0" lvl="0" indent="0" algn="l" defTabSz="914400" rtl="0" eaLnBrk="1" fontAlgn="auto" latinLnBrk="0" hangingPunct="1">
                <a:lnSpc>
                  <a:spcPct val="150000"/>
                </a:lnSpc>
                <a:spcBef>
                  <a:spcPts val="500"/>
                </a:spcBef>
                <a:spcAft>
                  <a:spcPts val="500"/>
                </a:spcAft>
                <a:buClrTx/>
                <a:buSzTx/>
                <a:buFontTx/>
                <a:buNone/>
                <a:tabLst/>
                <a:defRPr/>
              </a:pPr>
              <a:r>
                <a:rPr kumimoji="0" lang="fi-FI" sz="900" b="0" i="0" u="none" strike="noStrike" kern="1200" cap="none" spc="0" normalizeH="0" baseline="0" noProof="0" dirty="0">
                  <a:ln>
                    <a:noFill/>
                  </a:ln>
                  <a:solidFill>
                    <a:srgbClr val="164B4F"/>
                  </a:solidFill>
                  <a:effectLst/>
                  <a:uLnTx/>
                  <a:uFillTx/>
                  <a:latin typeface="Rockwell" panose="02060603020205020403" pitchFamily="18" charset="0"/>
                  <a:ea typeface="+mn-ea"/>
                  <a:cs typeface="+mn-cs"/>
                  <a:hlinkClick r:id="rId7"/>
                </a:rPr>
                <a:t>linkedin.com/in/</a:t>
              </a:r>
              <a:r>
                <a:rPr kumimoji="0" lang="fi-FI" sz="900" b="0" i="0" u="none" strike="noStrike" kern="1200" cap="none" spc="0" normalizeH="0" baseline="0" noProof="0" dirty="0" err="1">
                  <a:ln>
                    <a:noFill/>
                  </a:ln>
                  <a:solidFill>
                    <a:srgbClr val="164B4F"/>
                  </a:solidFill>
                  <a:effectLst/>
                  <a:uLnTx/>
                  <a:uFillTx/>
                  <a:latin typeface="Rockwell" panose="02060603020205020403" pitchFamily="18" charset="0"/>
                  <a:ea typeface="+mn-ea"/>
                  <a:cs typeface="+mn-cs"/>
                  <a:hlinkClick r:id="rId7"/>
                </a:rPr>
                <a:t>kettunenteemu</a:t>
              </a:r>
              <a:endParaRPr kumimoji="0" lang="fi-FI" sz="1000" b="0" i="0" u="none" strike="noStrike" kern="1200" cap="none" spc="0" normalizeH="0" baseline="0" noProof="0" dirty="0">
                <a:ln>
                  <a:noFill/>
                </a:ln>
                <a:solidFill>
                  <a:srgbClr val="164B4F"/>
                </a:solidFill>
                <a:effectLst/>
                <a:uLnTx/>
                <a:uFillTx/>
                <a:latin typeface="Rockwell" panose="02060603020205020403" pitchFamily="18" charset="0"/>
                <a:ea typeface="+mn-ea"/>
                <a:cs typeface="+mn-cs"/>
              </a:endParaRPr>
            </a:p>
          </p:txBody>
        </p:sp>
        <p:sp>
          <p:nvSpPr>
            <p:cNvPr id="8" name="TextBox 7">
              <a:extLst>
                <a:ext uri="{FF2B5EF4-FFF2-40B4-BE49-F238E27FC236}">
                  <a16:creationId xmlns:a16="http://schemas.microsoft.com/office/drawing/2014/main" id="{6C99E235-26B4-4389-8CCE-5EB2C0DF90E7}"/>
                </a:ext>
              </a:extLst>
            </p:cNvPr>
            <p:cNvSpPr txBox="1"/>
            <p:nvPr/>
          </p:nvSpPr>
          <p:spPr>
            <a:xfrm>
              <a:off x="4150196" y="1759899"/>
              <a:ext cx="1473606" cy="457882"/>
            </a:xfrm>
            <a:prstGeom prst="rect">
              <a:avLst/>
            </a:prstGeom>
            <a:gradFill flip="none" rotWithShape="1">
              <a:gsLst>
                <a:gs pos="0">
                  <a:schemeClr val="tx1">
                    <a:lumMod val="25000"/>
                    <a:lumOff val="75000"/>
                    <a:tint val="66000"/>
                    <a:satMod val="160000"/>
                  </a:schemeClr>
                </a:gs>
                <a:gs pos="50000">
                  <a:schemeClr val="tx1">
                    <a:lumMod val="25000"/>
                    <a:lumOff val="75000"/>
                    <a:tint val="44500"/>
                    <a:satMod val="160000"/>
                  </a:schemeClr>
                </a:gs>
                <a:gs pos="100000">
                  <a:schemeClr val="tx1">
                    <a:lumMod val="25000"/>
                    <a:lumOff val="75000"/>
                    <a:tint val="23500"/>
                    <a:satMod val="160000"/>
                  </a:schemeClr>
                </a:gs>
              </a:gsLst>
              <a:lin ang="0" scaled="1"/>
              <a:tileRect/>
            </a:gradFill>
            <a:ln>
              <a:solidFill>
                <a:schemeClr val="tx2"/>
              </a:solidFill>
            </a:ln>
          </p:spPr>
          <p:txBody>
            <a:bodyPr wrap="square" anchor="ctr">
              <a:spAutoFit/>
            </a:bodyPr>
            <a:lstStyle/>
            <a:p>
              <a:pPr>
                <a:lnSpc>
                  <a:spcPct val="150000"/>
                </a:lnSpc>
              </a:pPr>
              <a:r>
                <a:rPr kumimoji="0" lang="fi-FI" b="1" i="0" u="none" strike="noStrike" kern="1200" cap="none" spc="0" normalizeH="0" baseline="0" noProof="0" dirty="0">
                  <a:ln>
                    <a:noFill/>
                  </a:ln>
                  <a:solidFill>
                    <a:schemeClr val="tx2"/>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Lisätietoja:</a:t>
              </a:r>
              <a:endParaRPr lang="fi-FI" sz="12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sp>
        <p:nvSpPr>
          <p:cNvPr id="10" name="TextBox 9">
            <a:extLst>
              <a:ext uri="{FF2B5EF4-FFF2-40B4-BE49-F238E27FC236}">
                <a16:creationId xmlns:a16="http://schemas.microsoft.com/office/drawing/2014/main" id="{59AB6056-70BF-EA61-7009-6779480F7113}"/>
              </a:ext>
            </a:extLst>
          </p:cNvPr>
          <p:cNvSpPr txBox="1"/>
          <p:nvPr/>
        </p:nvSpPr>
        <p:spPr>
          <a:xfrm>
            <a:off x="11567020" y="0"/>
            <a:ext cx="640872" cy="276999"/>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pPr algn="r"/>
            <a:r>
              <a:rPr lang="fi-FI" sz="1200" dirty="0"/>
              <a:t>UEKK</a:t>
            </a:r>
          </a:p>
        </p:txBody>
      </p:sp>
      <p:grpSp>
        <p:nvGrpSpPr>
          <p:cNvPr id="13" name="Group 12">
            <a:extLst>
              <a:ext uri="{FF2B5EF4-FFF2-40B4-BE49-F238E27FC236}">
                <a16:creationId xmlns:a16="http://schemas.microsoft.com/office/drawing/2014/main" id="{9F531267-3E9C-A58D-F93E-DA5752610986}"/>
              </a:ext>
            </a:extLst>
          </p:cNvPr>
          <p:cNvGrpSpPr/>
          <p:nvPr/>
        </p:nvGrpSpPr>
        <p:grpSpPr>
          <a:xfrm>
            <a:off x="11542914" y="5345999"/>
            <a:ext cx="320522" cy="414442"/>
            <a:chOff x="8457418" y="107577"/>
            <a:chExt cx="320522" cy="414442"/>
          </a:xfrm>
        </p:grpSpPr>
        <p:sp>
          <p:nvSpPr>
            <p:cNvPr id="14" name="Rectangle: Rounded Corners 13">
              <a:extLst>
                <a:ext uri="{FF2B5EF4-FFF2-40B4-BE49-F238E27FC236}">
                  <a16:creationId xmlns:a16="http://schemas.microsoft.com/office/drawing/2014/main" id="{D2223121-D0E8-A2AC-2E51-46F8CBAD9688}"/>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Back with solid fill">
              <a:hlinkClick r:id="rId8" action="ppaction://hlinksldjump"/>
              <a:extLst>
                <a:ext uri="{FF2B5EF4-FFF2-40B4-BE49-F238E27FC236}">
                  <a16:creationId xmlns:a16="http://schemas.microsoft.com/office/drawing/2014/main" id="{6A34AD48-57FD-8EE9-47EC-A940534E13DB}"/>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grpSp>
        <p:nvGrpSpPr>
          <p:cNvPr id="16" name="Group 15">
            <a:extLst>
              <a:ext uri="{FF2B5EF4-FFF2-40B4-BE49-F238E27FC236}">
                <a16:creationId xmlns:a16="http://schemas.microsoft.com/office/drawing/2014/main" id="{07331165-EB69-D609-0C8B-EE319A416528}"/>
              </a:ext>
            </a:extLst>
          </p:cNvPr>
          <p:cNvGrpSpPr/>
          <p:nvPr/>
        </p:nvGrpSpPr>
        <p:grpSpPr>
          <a:xfrm>
            <a:off x="10486900" y="5805264"/>
            <a:ext cx="1440161" cy="834125"/>
            <a:chOff x="10585447" y="801792"/>
            <a:chExt cx="1440161" cy="834125"/>
          </a:xfrm>
        </p:grpSpPr>
        <p:sp>
          <p:nvSpPr>
            <p:cNvPr id="17" name="Rectangle: Rounded Corners 16">
              <a:extLst>
                <a:ext uri="{FF2B5EF4-FFF2-40B4-BE49-F238E27FC236}">
                  <a16:creationId xmlns:a16="http://schemas.microsoft.com/office/drawing/2014/main" id="{897F66BD-4005-DDE7-1FF0-096178A363F2}"/>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18" name="Graphic 17" descr="Back with solid fill">
              <a:extLst>
                <a:ext uri="{FF2B5EF4-FFF2-40B4-BE49-F238E27FC236}">
                  <a16:creationId xmlns:a16="http://schemas.microsoft.com/office/drawing/2014/main" id="{E5768A2C-0109-9F36-AEBB-03C9F19F27DD}"/>
                </a:ext>
              </a:extLst>
            </p:cNvPr>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246359365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p:nvPr/>
        </p:nvSpPr>
        <p:spPr>
          <a:xfrm>
            <a:off x="3682144" y="2951946"/>
            <a:ext cx="4824535" cy="954107"/>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Kaupunkipuutarha tai vertikaaliviljelyratkaisu</a:t>
            </a:r>
          </a:p>
        </p:txBody>
      </p:sp>
      <p:grpSp>
        <p:nvGrpSpPr>
          <p:cNvPr id="17" name="Group 16">
            <a:extLst>
              <a:ext uri="{FF2B5EF4-FFF2-40B4-BE49-F238E27FC236}">
                <a16:creationId xmlns:a16="http://schemas.microsoft.com/office/drawing/2014/main" id="{F2C471AA-AD2E-3DD7-92FA-81DDD343661C}"/>
              </a:ext>
            </a:extLst>
          </p:cNvPr>
          <p:cNvGrpSpPr/>
          <p:nvPr/>
        </p:nvGrpSpPr>
        <p:grpSpPr>
          <a:xfrm>
            <a:off x="11398680" y="6348700"/>
            <a:ext cx="484973" cy="313490"/>
            <a:chOff x="7841686" y="284935"/>
            <a:chExt cx="484973" cy="313490"/>
          </a:xfrm>
        </p:grpSpPr>
        <p:sp>
          <p:nvSpPr>
            <p:cNvPr id="18" name="Rectangle: Rounded Corners 17">
              <a:extLst>
                <a:ext uri="{FF2B5EF4-FFF2-40B4-BE49-F238E27FC236}">
                  <a16:creationId xmlns:a16="http://schemas.microsoft.com/office/drawing/2014/main" id="{A7D2D420-BAC4-5C29-CBE5-704F93FB1203}"/>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2" action="ppaction://hlinksldjump"/>
              <a:extLst>
                <a:ext uri="{FF2B5EF4-FFF2-40B4-BE49-F238E27FC236}">
                  <a16:creationId xmlns:a16="http://schemas.microsoft.com/office/drawing/2014/main" id="{E84E8A75-F70A-A5CE-115D-AABAE9DEC8B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52219289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picture containing graphical user interface&#10;&#10;Description automatically generated">
            <a:extLst>
              <a:ext uri="{FF2B5EF4-FFF2-40B4-BE49-F238E27FC236}">
                <a16:creationId xmlns:a16="http://schemas.microsoft.com/office/drawing/2014/main" id="{5ACEB395-860C-A3A0-D20D-536269387874}"/>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7971" r="6343" b="69636"/>
          <a:stretch/>
        </p:blipFill>
        <p:spPr>
          <a:xfrm>
            <a:off x="1269876" y="2852936"/>
            <a:ext cx="10085235" cy="1368152"/>
          </a:xfrm>
          <a:prstGeom prst="rect">
            <a:avLst/>
          </a:prstGeom>
        </p:spPr>
      </p:pic>
      <p:sp>
        <p:nvSpPr>
          <p:cNvPr id="5" name="TextBox 4">
            <a:extLst>
              <a:ext uri="{FF2B5EF4-FFF2-40B4-BE49-F238E27FC236}">
                <a16:creationId xmlns:a16="http://schemas.microsoft.com/office/drawing/2014/main" id="{98880F75-B9CF-B01D-7709-D588B78868D3}"/>
              </a:ext>
            </a:extLst>
          </p:cNvPr>
          <p:cNvSpPr txBox="1"/>
          <p:nvPr/>
        </p:nvSpPr>
        <p:spPr>
          <a:xfrm>
            <a:off x="10054852" y="0"/>
            <a:ext cx="215304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Kaupunkipuutarha tai vertikaaliviljelyratkaisu</a:t>
            </a:r>
          </a:p>
        </p:txBody>
      </p:sp>
      <p:sp>
        <p:nvSpPr>
          <p:cNvPr id="6" name="TextBox 5">
            <a:extLst>
              <a:ext uri="{FF2B5EF4-FFF2-40B4-BE49-F238E27FC236}">
                <a16:creationId xmlns:a16="http://schemas.microsoft.com/office/drawing/2014/main" id="{E3A02A6C-BB7E-46DB-920D-5467A0F05801}"/>
              </a:ext>
            </a:extLst>
          </p:cNvPr>
          <p:cNvSpPr txBox="1"/>
          <p:nvPr/>
        </p:nvSpPr>
        <p:spPr>
          <a:xfrm>
            <a:off x="1269876" y="2481203"/>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nvGrpSpPr>
          <p:cNvPr id="7" name="Group 6">
            <a:extLst>
              <a:ext uri="{FF2B5EF4-FFF2-40B4-BE49-F238E27FC236}">
                <a16:creationId xmlns:a16="http://schemas.microsoft.com/office/drawing/2014/main" id="{05AF4CF7-5C65-685B-C047-B1D5C8D85D81}"/>
              </a:ext>
            </a:extLst>
          </p:cNvPr>
          <p:cNvGrpSpPr/>
          <p:nvPr/>
        </p:nvGrpSpPr>
        <p:grpSpPr>
          <a:xfrm>
            <a:off x="11398680" y="6348700"/>
            <a:ext cx="484973" cy="313490"/>
            <a:chOff x="7841686" y="284935"/>
            <a:chExt cx="484973" cy="313490"/>
          </a:xfrm>
        </p:grpSpPr>
        <p:sp>
          <p:nvSpPr>
            <p:cNvPr id="8" name="Rectangle: Rounded Corners 7">
              <a:extLst>
                <a:ext uri="{FF2B5EF4-FFF2-40B4-BE49-F238E27FC236}">
                  <a16:creationId xmlns:a16="http://schemas.microsoft.com/office/drawing/2014/main" id="{0D431A30-08D2-B1A1-43AF-FCE3D82373A5}"/>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9" name="Graphic 8" descr="Back with solid fill">
              <a:hlinkClick r:id="rId3" action="ppaction://hlinksldjump"/>
              <a:extLst>
                <a:ext uri="{FF2B5EF4-FFF2-40B4-BE49-F238E27FC236}">
                  <a16:creationId xmlns:a16="http://schemas.microsoft.com/office/drawing/2014/main" id="{003E45FE-30B8-ABA3-3B56-CD53A10357B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26058711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CA7982F-926D-E2C1-C12F-DD0B4FFEFF3F}"/>
              </a:ext>
            </a:extLst>
          </p:cNvPr>
          <p:cNvSpPr txBox="1"/>
          <p:nvPr/>
        </p:nvSpPr>
        <p:spPr>
          <a:xfrm>
            <a:off x="4798268" y="1844824"/>
            <a:ext cx="5400600" cy="1166986"/>
          </a:xfrm>
          <a:prstGeom prst="rect">
            <a:avLst/>
          </a:prstGeom>
          <a:solidFill>
            <a:schemeClr val="bg1"/>
          </a:solidFill>
          <a:ln>
            <a:solidFill>
              <a:schemeClr val="accent1"/>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Kaupunkipuutarha tai vertikaaliviljelyratkaisu, joille parhaimmassa tapauksessa voitaisi kierrättää ravinteet luomuvaihtoehtoina tulevalta kalankasvattamolta tai muulta paikalliselta toimijalta palauttaen ne kiertoon jätteinä/sivuvirtoina olemisen sijasta.</a:t>
            </a:r>
            <a:endParaRPr kumimoji="0" lang="fi-FI" sz="1200" b="0" i="0" u="none" strike="noStrike" kern="1200" cap="none" spc="0" normalizeH="0" baseline="3000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3" name="TextBox 2">
            <a:extLst>
              <a:ext uri="{FF2B5EF4-FFF2-40B4-BE49-F238E27FC236}">
                <a16:creationId xmlns:a16="http://schemas.microsoft.com/office/drawing/2014/main" id="{647DF7EA-DC7D-F922-799D-AD82DBBF7010}"/>
              </a:ext>
            </a:extLst>
          </p:cNvPr>
          <p:cNvSpPr txBox="1"/>
          <p:nvPr/>
        </p:nvSpPr>
        <p:spPr>
          <a:xfrm>
            <a:off x="10054852" y="0"/>
            <a:ext cx="215304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Kaupunkipuutarha tai vertikaaliviljelyratkaisu</a:t>
            </a:r>
          </a:p>
        </p:txBody>
      </p:sp>
      <p:sp>
        <p:nvSpPr>
          <p:cNvPr id="4" name="TextBox 3">
            <a:extLst>
              <a:ext uri="{FF2B5EF4-FFF2-40B4-BE49-F238E27FC236}">
                <a16:creationId xmlns:a16="http://schemas.microsoft.com/office/drawing/2014/main" id="{2B2542FE-382B-B6F9-4A9F-49968365C178}"/>
              </a:ext>
            </a:extLst>
          </p:cNvPr>
          <p:cNvSpPr txBox="1"/>
          <p:nvPr/>
        </p:nvSpPr>
        <p:spPr>
          <a:xfrm>
            <a:off x="909836" y="1916832"/>
            <a:ext cx="2998799" cy="3297084"/>
          </a:xfrm>
          <a:prstGeom prst="roundRect">
            <a:avLst/>
          </a:prstGeom>
          <a:gradFill flip="none" rotWithShape="1">
            <a:gsLst>
              <a:gs pos="0">
                <a:schemeClr val="accent2">
                  <a:lumMod val="60000"/>
                  <a:lumOff val="40000"/>
                  <a:tint val="66000"/>
                  <a:satMod val="160000"/>
                </a:schemeClr>
              </a:gs>
              <a:gs pos="50000">
                <a:schemeClr val="accent2">
                  <a:lumMod val="60000"/>
                  <a:lumOff val="40000"/>
                  <a:tint val="44500"/>
                  <a:satMod val="160000"/>
                </a:schemeClr>
              </a:gs>
              <a:gs pos="100000">
                <a:schemeClr val="accent2">
                  <a:lumMod val="60000"/>
                  <a:lumOff val="40000"/>
                  <a:tint val="23500"/>
                  <a:satMod val="160000"/>
                </a:schemeClr>
              </a:gs>
            </a:gsLst>
            <a:lin ang="18900000" scaled="1"/>
            <a:tileRect/>
          </a:gradFill>
          <a:ln w="19050">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p>
            <a:pPr>
              <a:lnSpc>
                <a:spcPct val="150000"/>
              </a:lnSpc>
            </a:pPr>
            <a:r>
              <a:rPr lang="fi-FI" sz="1200" b="1" u="sng" dirty="0">
                <a:solidFill>
                  <a:schemeClr val="tx2"/>
                </a:solidFill>
                <a:latin typeface="Rockwell" panose="02060603020205020403" pitchFamily="18" charset="0"/>
              </a:rPr>
              <a:t>Ratkaisujen mahdollisia hyötyjä:</a:t>
            </a:r>
            <a:endParaRPr lang="fi-FI" sz="1200" dirty="0">
              <a:solidFill>
                <a:schemeClr val="tx2"/>
              </a:solidFill>
              <a:latin typeface="Rockwell" panose="02060603020205020403" pitchFamily="18" charset="0"/>
            </a:endParaRP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Luontopohjainen ratkaisu</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Lähiruoka</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Ruokaturva</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Hyvinvointi</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Yhteisöllisyys</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rPr>
              <a:t>Kuntalaisten osallistaminen</a:t>
            </a:r>
          </a:p>
          <a:p>
            <a:pPr>
              <a:lnSpc>
                <a:spcPct val="150000"/>
              </a:lnSpc>
            </a:pPr>
            <a:endParaRPr lang="fi-FI" sz="1050" b="1" dirty="0">
              <a:solidFill>
                <a:schemeClr val="tx2"/>
              </a:solidFill>
              <a:latin typeface="Rockwell" panose="02060603020205020403" pitchFamily="18" charset="0"/>
            </a:endParaRPr>
          </a:p>
          <a:p>
            <a:pPr>
              <a:lnSpc>
                <a:spcPct val="150000"/>
              </a:lnSpc>
            </a:pPr>
            <a:r>
              <a:rPr lang="fi-FI" sz="1050" b="1" dirty="0">
                <a:solidFill>
                  <a:schemeClr val="tx2"/>
                </a:solidFill>
                <a:latin typeface="Rockwell" panose="02060603020205020403" pitchFamily="18" charset="0"/>
              </a:rPr>
              <a:t>[HTM yhtiöiden yhteistyö:]</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sym typeface="Wingdings" panose="05000000000000000000" pitchFamily="2" charset="2"/>
              </a:rPr>
              <a:t>Kiertotalous</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sym typeface="Wingdings" panose="05000000000000000000" pitchFamily="2" charset="2"/>
              </a:rPr>
              <a:t>Innovatiivinen ratkaisu</a:t>
            </a:r>
          </a:p>
          <a:p>
            <a:pPr marL="171450" indent="-171450">
              <a:lnSpc>
                <a:spcPct val="150000"/>
              </a:lnSpc>
              <a:buFont typeface="Wingdings" panose="05000000000000000000" pitchFamily="2" charset="2"/>
              <a:buChar char="à"/>
            </a:pPr>
            <a:r>
              <a:rPr lang="fi-FI" sz="1050" dirty="0">
                <a:solidFill>
                  <a:schemeClr val="tx2"/>
                </a:solidFill>
                <a:latin typeface="Rockwell" panose="02060603020205020403" pitchFamily="18" charset="0"/>
                <a:sym typeface="Wingdings" panose="05000000000000000000" pitchFamily="2" charset="2"/>
              </a:rPr>
              <a:t>Ravinteiden kierto</a:t>
            </a:r>
            <a:endParaRPr lang="fi-FI" sz="1050" dirty="0">
              <a:solidFill>
                <a:schemeClr val="tx2"/>
              </a:solidFill>
              <a:latin typeface="Rockwell" panose="02060603020205020403" pitchFamily="18" charset="0"/>
            </a:endParaRPr>
          </a:p>
        </p:txBody>
      </p:sp>
      <p:sp>
        <p:nvSpPr>
          <p:cNvPr id="5" name="TextBox 4">
            <a:extLst>
              <a:ext uri="{FF2B5EF4-FFF2-40B4-BE49-F238E27FC236}">
                <a16:creationId xmlns:a16="http://schemas.microsoft.com/office/drawing/2014/main" id="{25E6FC1B-0FE1-5C65-AF0C-64523B1CC942}"/>
              </a:ext>
            </a:extLst>
          </p:cNvPr>
          <p:cNvSpPr txBox="1"/>
          <p:nvPr/>
        </p:nvSpPr>
        <p:spPr>
          <a:xfrm>
            <a:off x="549796" y="332656"/>
            <a:ext cx="6192688"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Kaupunkipuutarha tai vertikaaliviljelyratkaisu</a:t>
            </a:r>
          </a:p>
        </p:txBody>
      </p:sp>
      <p:grpSp>
        <p:nvGrpSpPr>
          <p:cNvPr id="6" name="Group 5">
            <a:extLst>
              <a:ext uri="{FF2B5EF4-FFF2-40B4-BE49-F238E27FC236}">
                <a16:creationId xmlns:a16="http://schemas.microsoft.com/office/drawing/2014/main" id="{E7B54CDD-8C79-0FDB-47EF-B9EDB5808277}"/>
              </a:ext>
            </a:extLst>
          </p:cNvPr>
          <p:cNvGrpSpPr/>
          <p:nvPr/>
        </p:nvGrpSpPr>
        <p:grpSpPr>
          <a:xfrm>
            <a:off x="11398680" y="6348700"/>
            <a:ext cx="484973" cy="313490"/>
            <a:chOff x="7841686" y="284935"/>
            <a:chExt cx="484973" cy="313490"/>
          </a:xfrm>
        </p:grpSpPr>
        <p:sp>
          <p:nvSpPr>
            <p:cNvPr id="7" name="Rectangle: Rounded Corners 6">
              <a:extLst>
                <a:ext uri="{FF2B5EF4-FFF2-40B4-BE49-F238E27FC236}">
                  <a16:creationId xmlns:a16="http://schemas.microsoft.com/office/drawing/2014/main" id="{D5380A90-75EF-9E75-1982-B7E1CBCC8E2C}"/>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2" action="ppaction://hlinksldjump"/>
              <a:extLst>
                <a:ext uri="{FF2B5EF4-FFF2-40B4-BE49-F238E27FC236}">
                  <a16:creationId xmlns:a16="http://schemas.microsoft.com/office/drawing/2014/main" id="{5A223DAF-A249-5EE8-921C-69AF695E8D6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33895321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CA7982F-926D-E2C1-C12F-DD0B4FFEFF3F}"/>
              </a:ext>
            </a:extLst>
          </p:cNvPr>
          <p:cNvSpPr txBox="1"/>
          <p:nvPr/>
        </p:nvSpPr>
        <p:spPr>
          <a:xfrm>
            <a:off x="552963" y="1268760"/>
            <a:ext cx="10513168" cy="4917628"/>
          </a:xfrm>
          <a:prstGeom prst="rect">
            <a:avLst/>
          </a:prstGeom>
          <a:solidFill>
            <a:schemeClr val="bg1"/>
          </a:solidFill>
          <a:ln>
            <a:solidFill>
              <a:schemeClr val="accent1"/>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Case: Biisoni- ja nautatila, Kanada.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Tila löysi itselleen uuden markkinaraon vertikaaliviljelystä.</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Tornit</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Kaksipuoliset eli kasvuhyllyjä/-astioita voidaan täyttää torniin sen molemmilta laidoilta, jonka lisäksi nämä pyörivät tasaisen valonsaannin varmistamiseksi.</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Korkein torni</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9 metriä sisältäen 38 hyllyä/astiaa, joissa kussakin on 8 lokeroa. </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noProof="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a:t>
            </a: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Jokaiseen lokeroon mahtuu kasvamaan 3-6 kasvia, joka muodostaa tornille kokonaistuotantokapasiteettina 912-1824 kasvia.</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Tornin energiakulutus</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40 </a:t>
            </a:r>
            <a:r>
              <a:rPr kumimoji="0" lang="fi-FI" sz="1200" b="0" i="0" u="none" strike="noStrike" kern="1200" cap="none" spc="0" normalizeH="0" baseline="0" noProof="0" dirty="0">
                <a:ln>
                  <a:noFill/>
                </a:ln>
                <a:solidFill>
                  <a:srgbClr val="111111"/>
                </a:solidFill>
                <a:effectLst/>
                <a:uLnTx/>
                <a:uFillTx/>
                <a:latin typeface="Rockwell" panose="02060603020205020403" pitchFamily="18" charset="0"/>
              </a:rPr>
              <a:t>wattituntia.</a:t>
            </a: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Tuotanto</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Kasvihuoneissa kasvattamisessa tulot määräytyvät kasvien istutustiheyden (= tuotantokapasiteetti) mukaan</a:t>
            </a:r>
            <a:r>
              <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Tavallisesti istutustiheys</a:t>
            </a: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on </a:t>
            </a:r>
            <a:r>
              <a:rPr kumimoji="0" lang="fi-FI" sz="11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5 kasvia = 1m</a:t>
            </a:r>
            <a:r>
              <a:rPr kumimoji="0" lang="fi-FI" sz="1100" b="1" i="0" u="none" strike="noStrike" kern="1200" cap="none" spc="0" normalizeH="0" baseline="3000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 </a:t>
            </a: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9 metrin tornilla </a:t>
            </a: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istutustiheys on</a:t>
            </a: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r>
              <a:rPr kumimoji="0" lang="fi-FI" sz="11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219 kasvia = 1m</a:t>
            </a:r>
            <a:r>
              <a:rPr kumimoji="0" lang="fi-FI" sz="1100" b="1" i="0" u="none" strike="noStrike" kern="1200" cap="none" spc="0" normalizeH="0" baseline="3000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2</a:t>
            </a:r>
            <a:r>
              <a:rPr kumimoji="0" lang="fi-FI" sz="11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Lähde: </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8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hlinkClick r:id="rId2"/>
              </a:rPr>
              <a:t>https://www.verticalfarmdaily.com/article/9396852/canada-livestock-operation-finds-new-niche-in-vertical-farming/</a:t>
            </a:r>
            <a:endParaRPr kumimoji="0" lang="fi-FI" sz="1200" b="0" i="0" u="none" strike="noStrike" kern="1200" cap="none" spc="0" normalizeH="0" baseline="3000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3" name="TextBox 2">
            <a:extLst>
              <a:ext uri="{FF2B5EF4-FFF2-40B4-BE49-F238E27FC236}">
                <a16:creationId xmlns:a16="http://schemas.microsoft.com/office/drawing/2014/main" id="{647DF7EA-DC7D-F922-799D-AD82DBBF7010}"/>
              </a:ext>
            </a:extLst>
          </p:cNvPr>
          <p:cNvSpPr txBox="1"/>
          <p:nvPr/>
        </p:nvSpPr>
        <p:spPr>
          <a:xfrm>
            <a:off x="10054852" y="0"/>
            <a:ext cx="215304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Kaupunkipuutarha tai vertikaaliviljelyratkaisu</a:t>
            </a:r>
          </a:p>
        </p:txBody>
      </p:sp>
      <p:sp>
        <p:nvSpPr>
          <p:cNvPr id="5" name="TextBox 4">
            <a:extLst>
              <a:ext uri="{FF2B5EF4-FFF2-40B4-BE49-F238E27FC236}">
                <a16:creationId xmlns:a16="http://schemas.microsoft.com/office/drawing/2014/main" id="{25E6FC1B-0FE1-5C65-AF0C-64523B1CC942}"/>
              </a:ext>
            </a:extLst>
          </p:cNvPr>
          <p:cNvSpPr txBox="1"/>
          <p:nvPr/>
        </p:nvSpPr>
        <p:spPr>
          <a:xfrm>
            <a:off x="549796" y="320310"/>
            <a:ext cx="6192688"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Kasvihuoneiden vertikaaliviljely</a:t>
            </a:r>
          </a:p>
        </p:txBody>
      </p:sp>
      <p:grpSp>
        <p:nvGrpSpPr>
          <p:cNvPr id="6" name="Group 5">
            <a:extLst>
              <a:ext uri="{FF2B5EF4-FFF2-40B4-BE49-F238E27FC236}">
                <a16:creationId xmlns:a16="http://schemas.microsoft.com/office/drawing/2014/main" id="{6A227BA3-C3A1-EEAC-DA2A-6C9D4D2685A0}"/>
              </a:ext>
            </a:extLst>
          </p:cNvPr>
          <p:cNvGrpSpPr/>
          <p:nvPr/>
        </p:nvGrpSpPr>
        <p:grpSpPr>
          <a:xfrm>
            <a:off x="11398680" y="6348700"/>
            <a:ext cx="484973" cy="313490"/>
            <a:chOff x="7841686" y="284935"/>
            <a:chExt cx="484973" cy="313490"/>
          </a:xfrm>
        </p:grpSpPr>
        <p:sp>
          <p:nvSpPr>
            <p:cNvPr id="7" name="Rectangle: Rounded Corners 6">
              <a:extLst>
                <a:ext uri="{FF2B5EF4-FFF2-40B4-BE49-F238E27FC236}">
                  <a16:creationId xmlns:a16="http://schemas.microsoft.com/office/drawing/2014/main" id="{23F61137-1DC8-51C0-1157-4F1560A6E8B3}"/>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3" action="ppaction://hlinksldjump"/>
              <a:extLst>
                <a:ext uri="{FF2B5EF4-FFF2-40B4-BE49-F238E27FC236}">
                  <a16:creationId xmlns:a16="http://schemas.microsoft.com/office/drawing/2014/main" id="{3AED77FC-F338-46CE-3F26-81222AE3B2D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91053885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647DF7EA-DC7D-F922-799D-AD82DBBF7010}"/>
              </a:ext>
            </a:extLst>
          </p:cNvPr>
          <p:cNvSpPr txBox="1"/>
          <p:nvPr/>
        </p:nvSpPr>
        <p:spPr>
          <a:xfrm>
            <a:off x="10054852" y="0"/>
            <a:ext cx="2153040" cy="461665"/>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200" dirty="0"/>
              <a:t>Kaupunkipuutarha tai vertikaaliviljelyratkaisu</a:t>
            </a:r>
          </a:p>
        </p:txBody>
      </p:sp>
      <p:sp>
        <p:nvSpPr>
          <p:cNvPr id="6" name="TextBox 5">
            <a:extLst>
              <a:ext uri="{FF2B5EF4-FFF2-40B4-BE49-F238E27FC236}">
                <a16:creationId xmlns:a16="http://schemas.microsoft.com/office/drawing/2014/main" id="{71E71B1C-C764-0C8F-8610-F71D4F804B54}"/>
              </a:ext>
            </a:extLst>
          </p:cNvPr>
          <p:cNvSpPr txBox="1"/>
          <p:nvPr/>
        </p:nvSpPr>
        <p:spPr>
          <a:xfrm>
            <a:off x="729815" y="3140968"/>
            <a:ext cx="10729193" cy="3105978"/>
          </a:xfrm>
          <a:prstGeom prst="rect">
            <a:avLst/>
          </a:prstGeom>
          <a:solidFill>
            <a:schemeClr val="bg1"/>
          </a:solidFill>
          <a:ln>
            <a:solidFill>
              <a:schemeClr val="accent1"/>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Case: Green House </a:t>
            </a:r>
            <a:r>
              <a:rPr kumimoji="0" lang="fi-FI" sz="1200" b="1" i="0" u="none" strike="noStrike" kern="1200" cap="none" spc="0" normalizeH="0" baseline="0" noProof="0" dirty="0" err="1">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Effect</a:t>
            </a: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Oy (Keran vanha logistiikkakeskus) ”</a:t>
            </a:r>
            <a:r>
              <a:rPr kumimoji="0" lang="fi-FI" sz="1200" b="1"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yhteisöllistä vertikaaliviljelyä</a:t>
            </a: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Kestävämpiä ja yhteisöllisempiä kaupunkiasumisen ratkaisuja selvitettiin. Viljelijät pääsivät luomaan oman ”</a:t>
            </a:r>
            <a:r>
              <a:rPr kumimoji="0" lang="fi-FI" sz="1200" b="0" i="1"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viljelytilansa</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kaupunkialueelle puupohjaisin viljelyrakentein, kuten kasviseinät tilanjakajina, joista nämä moduulityyppiset viljelypisteet muodostettiin.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Kokeilun tulos: </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Niin satoisa, että se muodosti lopulta pienen viljelijäyhteisön logistiikkakeskukseen. Yhteisön tarpeita mukaileva monitoimihalli on olennainen tekijä yhteisöllisyyden kannalta. Ulkoviherseinä on tehokas yrttiviljelmille sekä soveltuu hyvin kaupunkiviljelyyn. Ekologisista materiaalit muodostivat kasvualustoissa ja rakenteissa positiivisia tuloksia.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Vaikutukset:</a:t>
            </a: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Asukkaiden, yhteisöjen ja yritysten tiiviimpi yhteistyö aluekehityksessä. Monistettavissa oleva malli kestävälle kaupunkiviljelylle. Kokeilu kytkeytyy tulevaisuuden kaupunkikehitykseen vetovoiman kautta, joka tulevaisuudessa määräytyy kaupunkien viihtyisyyden ja vihreyden pohjalta.</a:t>
            </a:r>
            <a:endParaRPr kumimoji="0" lang="fi-FI" sz="1200" b="0" i="0" u="none" strike="noStrike" kern="1200" cap="none" spc="0" normalizeH="0" baseline="3000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sp>
        <p:nvSpPr>
          <p:cNvPr id="7" name="TextBox 6">
            <a:extLst>
              <a:ext uri="{FF2B5EF4-FFF2-40B4-BE49-F238E27FC236}">
                <a16:creationId xmlns:a16="http://schemas.microsoft.com/office/drawing/2014/main" id="{82D99B60-AD19-B97D-9013-86A26AAD82AE}"/>
              </a:ext>
            </a:extLst>
          </p:cNvPr>
          <p:cNvSpPr txBox="1"/>
          <p:nvPr/>
        </p:nvSpPr>
        <p:spPr>
          <a:xfrm>
            <a:off x="549796" y="320310"/>
            <a:ext cx="7056784" cy="707886"/>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Kaupunkipuutarhat</a:t>
            </a:r>
          </a:p>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(vertikaaliviljelyratkaisut tai ”</a:t>
            </a:r>
            <a:r>
              <a:rPr lang="fi-FI" sz="2000" b="1" i="1" dirty="0">
                <a:solidFill>
                  <a:schemeClr val="tx2"/>
                </a:solidFill>
                <a:latin typeface="Rockwell" panose="02060603020205020403" pitchFamily="18" charset="0"/>
                <a:ea typeface="Lato" panose="020F0502020204030203" pitchFamily="34" charset="0"/>
                <a:cs typeface="Lato" panose="020F0502020204030203" pitchFamily="34" charset="0"/>
              </a:rPr>
              <a:t>normaalit</a:t>
            </a:r>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 viljelmät)</a:t>
            </a:r>
          </a:p>
        </p:txBody>
      </p:sp>
      <p:sp>
        <p:nvSpPr>
          <p:cNvPr id="8" name="TextBox 7">
            <a:extLst>
              <a:ext uri="{FF2B5EF4-FFF2-40B4-BE49-F238E27FC236}">
                <a16:creationId xmlns:a16="http://schemas.microsoft.com/office/drawing/2014/main" id="{6C020F86-8C08-2488-407D-BF36F5043EDF}"/>
              </a:ext>
            </a:extLst>
          </p:cNvPr>
          <p:cNvSpPr txBox="1"/>
          <p:nvPr/>
        </p:nvSpPr>
        <p:spPr>
          <a:xfrm>
            <a:off x="729815" y="1196752"/>
            <a:ext cx="7128792" cy="1720984"/>
          </a:xfrm>
          <a:prstGeom prst="rect">
            <a:avLst/>
          </a:prstGeom>
          <a:solidFill>
            <a:schemeClr val="bg1"/>
          </a:solidFill>
          <a:ln>
            <a:solidFill>
              <a:schemeClr val="accent1"/>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Case: Detroit, USA. </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Amerikan ensimmäinen urbaanin kaupunkiympäristön viljelmä. </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2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3 ha viljelmät ja 200 hedelmäpuuta ruokkivat 2 000 kotitaloutta ilmaiseksi.</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2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Lisäksi lapsille kohdistettu aistinvarainen puutarha.</a:t>
            </a:r>
            <a:endParaRPr kumimoji="0" lang="fi-FI" sz="1200" b="0" i="0" u="none" strike="noStrike" kern="1200" cap="none" spc="0" normalizeH="0" baseline="3000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nvGrpSpPr>
          <p:cNvPr id="9" name="Group 8">
            <a:extLst>
              <a:ext uri="{FF2B5EF4-FFF2-40B4-BE49-F238E27FC236}">
                <a16:creationId xmlns:a16="http://schemas.microsoft.com/office/drawing/2014/main" id="{629F8A7E-C3F8-4B5E-5225-8AFE8A7F3B46}"/>
              </a:ext>
            </a:extLst>
          </p:cNvPr>
          <p:cNvGrpSpPr/>
          <p:nvPr/>
        </p:nvGrpSpPr>
        <p:grpSpPr>
          <a:xfrm>
            <a:off x="11686930" y="5490015"/>
            <a:ext cx="320522" cy="414442"/>
            <a:chOff x="8457418" y="107577"/>
            <a:chExt cx="320522" cy="414442"/>
          </a:xfrm>
        </p:grpSpPr>
        <p:sp>
          <p:nvSpPr>
            <p:cNvPr id="10" name="Rectangle: Rounded Corners 9">
              <a:extLst>
                <a:ext uri="{FF2B5EF4-FFF2-40B4-BE49-F238E27FC236}">
                  <a16:creationId xmlns:a16="http://schemas.microsoft.com/office/drawing/2014/main" id="{2C082060-1BFC-1AEB-8D4D-F77CFE4262A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Back with solid fill">
              <a:hlinkClick r:id="rId2" action="ppaction://hlinksldjump"/>
              <a:extLst>
                <a:ext uri="{FF2B5EF4-FFF2-40B4-BE49-F238E27FC236}">
                  <a16:creationId xmlns:a16="http://schemas.microsoft.com/office/drawing/2014/main" id="{808A4CCE-71E2-62D5-A591-476C03B41A5C}"/>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grpSp>
        <p:nvGrpSpPr>
          <p:cNvPr id="12" name="Group 11">
            <a:extLst>
              <a:ext uri="{FF2B5EF4-FFF2-40B4-BE49-F238E27FC236}">
                <a16:creationId xmlns:a16="http://schemas.microsoft.com/office/drawing/2014/main" id="{A27A4CD0-362B-6177-92AD-E42DD96752A6}"/>
              </a:ext>
            </a:extLst>
          </p:cNvPr>
          <p:cNvGrpSpPr/>
          <p:nvPr/>
        </p:nvGrpSpPr>
        <p:grpSpPr>
          <a:xfrm>
            <a:off x="10630916" y="5949280"/>
            <a:ext cx="1440161" cy="834125"/>
            <a:chOff x="10585447" y="801792"/>
            <a:chExt cx="1440161" cy="834125"/>
          </a:xfrm>
        </p:grpSpPr>
        <p:sp>
          <p:nvSpPr>
            <p:cNvPr id="13" name="Rectangle: Rounded Corners 12">
              <a:extLst>
                <a:ext uri="{FF2B5EF4-FFF2-40B4-BE49-F238E27FC236}">
                  <a16:creationId xmlns:a16="http://schemas.microsoft.com/office/drawing/2014/main" id="{E20A4026-1E02-BE6D-D35F-AE7B5015BBE9}"/>
                </a:ext>
              </a:extLst>
            </p:cNvPr>
            <p:cNvSpPr/>
            <p:nvPr/>
          </p:nvSpPr>
          <p:spPr>
            <a:xfrm>
              <a:off x="10585447" y="1268760"/>
              <a:ext cx="1440161"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effectLst>
                    <a:outerShdw blurRad="38100" dist="38100" dir="2700000" algn="tl">
                      <a:srgbClr val="000000">
                        <a:alpha val="43137"/>
                      </a:srgbClr>
                    </a:outerShdw>
                  </a:effectLst>
                  <a:latin typeface="Rockwell" panose="02060603020205020403" pitchFamily="18" charset="0"/>
                </a:rPr>
                <a:t>Kehitystoimenpiteiden vaikuttavuusketju: Teot</a:t>
              </a:r>
            </a:p>
          </p:txBody>
        </p:sp>
        <p:pic>
          <p:nvPicPr>
            <p:cNvPr id="14" name="Graphic 13" descr="Back with solid fill">
              <a:extLst>
                <a:ext uri="{FF2B5EF4-FFF2-40B4-BE49-F238E27FC236}">
                  <a16:creationId xmlns:a16="http://schemas.microsoft.com/office/drawing/2014/main" id="{5694B10B-593E-BF8E-9801-2EDCEF7C3173}"/>
                </a:ext>
              </a:extLst>
            </p:cNvPr>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spTree>
    <p:extLst>
      <p:ext uri="{BB962C8B-B14F-4D97-AF65-F5344CB8AC3E}">
        <p14:creationId xmlns:p14="http://schemas.microsoft.com/office/powerpoint/2010/main" val="383695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a:spLocks noGrp="1" noRot="1" noMove="1" noResize="1" noEditPoints="1" noAdjustHandles="1" noChangeArrowheads="1" noChangeShapeType="1"/>
          </p:cNvSpPr>
          <p:nvPr/>
        </p:nvSpPr>
        <p:spPr>
          <a:xfrm>
            <a:off x="3106080" y="217393"/>
            <a:ext cx="5976663" cy="991731"/>
          </a:xfrm>
          <a:prstGeom prst="snip2DiagRect">
            <a:avLst/>
          </a:prstGeom>
          <a:gradFill flip="none" rotWithShape="1">
            <a:gsLst>
              <a:gs pos="0">
                <a:schemeClr val="accent1">
                  <a:lumMod val="60000"/>
                  <a:lumOff val="40000"/>
                  <a:tint val="66000"/>
                  <a:satMod val="160000"/>
                </a:schemeClr>
              </a:gs>
              <a:gs pos="50000">
                <a:schemeClr val="accent1">
                  <a:lumMod val="60000"/>
                  <a:lumOff val="40000"/>
                  <a:tint val="44500"/>
                  <a:satMod val="160000"/>
                </a:schemeClr>
              </a:gs>
              <a:gs pos="100000">
                <a:schemeClr val="accent1">
                  <a:lumMod val="60000"/>
                  <a:lumOff val="40000"/>
                  <a:tint val="23500"/>
                  <a:satMod val="160000"/>
                </a:schemeClr>
              </a:gs>
            </a:gsLst>
            <a:lin ang="18900000" scaled="1"/>
            <a:tileRect/>
          </a:gradFill>
          <a:ln w="12700">
            <a:solidFill>
              <a:schemeClr val="tx2"/>
            </a:solidFill>
          </a:ln>
          <a:effectLst>
            <a:innerShdw blurRad="63500" dist="50800" dir="8100000">
              <a:prstClr val="black">
                <a:alpha val="50000"/>
              </a:prstClr>
            </a:innerShdw>
          </a:effectLst>
          <a:scene3d>
            <a:camera prst="orthographicFront"/>
            <a:lightRig rig="threePt" dir="t"/>
          </a:scene3d>
          <a:sp3d>
            <a:bevelT w="101600" prst="riblet"/>
          </a:sp3d>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Vaikuttavuuden todentaminen</a:t>
            </a:r>
          </a:p>
          <a:p>
            <a:r>
              <a:rPr lang="fi-FI" sz="2000" dirty="0"/>
              <a:t>(mittarit &amp; indikaattorit)</a:t>
            </a:r>
          </a:p>
        </p:txBody>
      </p:sp>
      <p:sp>
        <p:nvSpPr>
          <p:cNvPr id="11" name="TextBox 10">
            <a:extLst>
              <a:ext uri="{FF2B5EF4-FFF2-40B4-BE49-F238E27FC236}">
                <a16:creationId xmlns:a16="http://schemas.microsoft.com/office/drawing/2014/main" id="{DF0F0DDE-E5BE-FD6F-8480-6C2DC6E5635C}"/>
              </a:ext>
            </a:extLst>
          </p:cNvPr>
          <p:cNvSpPr txBox="1">
            <a:spLocks noGrp="1" noRot="1" noMove="1" noResize="1" noEditPoints="1" noAdjustHandles="1" noChangeArrowheads="1" noChangeShapeType="1"/>
          </p:cNvSpPr>
          <p:nvPr/>
        </p:nvSpPr>
        <p:spPr>
          <a:xfrm>
            <a:off x="466217" y="1531972"/>
            <a:ext cx="11256387" cy="1720984"/>
          </a:xfrm>
          <a:prstGeom prst="rect">
            <a:avLst/>
          </a:prstGeom>
          <a:solidFill>
            <a:schemeClr val="bg1"/>
          </a:solidFill>
          <a:ln w="12700">
            <a:solidFill>
              <a:schemeClr val="tx2"/>
            </a:solidFill>
          </a:ln>
        </p:spPr>
        <p:txBody>
          <a:bodyPr wrap="square">
            <a:spAutoFit/>
          </a:bodyPr>
          <a:lstStyle/>
          <a:p>
            <a:pPr marL="0" marR="0">
              <a:lnSpc>
                <a:spcPct val="150000"/>
              </a:lnSpc>
              <a:spcBef>
                <a:spcPts val="0"/>
              </a:spcBef>
              <a:spcAft>
                <a:spcPts val="0"/>
              </a:spcAft>
            </a:pPr>
            <a:r>
              <a:rPr lang="fi-FI" sz="1200" dirty="0">
                <a:solidFill>
                  <a:schemeClr val="tx2"/>
                </a:solidFill>
                <a:latin typeface="Rockwell" panose="02060603020205020403" pitchFamily="18" charset="0"/>
              </a:rPr>
              <a:t>Vaikuttavuuden todentaminen tapahtuu erilaisia mittareita ja indikaattoreita seuraamalla sekä niissä tapahtuvia muutoksia tulkitsemalla.</a:t>
            </a:r>
          </a:p>
          <a:p>
            <a:pPr marL="0" marR="0">
              <a:lnSpc>
                <a:spcPct val="150000"/>
              </a:lnSpc>
              <a:spcBef>
                <a:spcPts val="0"/>
              </a:spcBef>
              <a:spcAft>
                <a:spcPts val="0"/>
              </a:spcAft>
            </a:pPr>
            <a:endParaRPr lang="fi-FI" sz="1200" dirty="0">
              <a:solidFill>
                <a:schemeClr val="tx2"/>
              </a:solidFill>
              <a:latin typeface="Rockwell" panose="02060603020205020403" pitchFamily="18" charset="0"/>
            </a:endParaRPr>
          </a:p>
          <a:p>
            <a:pPr marL="0" marR="0">
              <a:lnSpc>
                <a:spcPct val="150000"/>
              </a:lnSpc>
              <a:spcBef>
                <a:spcPts val="0"/>
              </a:spcBef>
              <a:spcAft>
                <a:spcPts val="0"/>
              </a:spcAft>
            </a:pPr>
            <a:r>
              <a:rPr lang="fi-FI" sz="1200" dirty="0">
                <a:solidFill>
                  <a:schemeClr val="tx2"/>
                </a:solidFill>
                <a:latin typeface="Rockwell" panose="02060603020205020403" pitchFamily="18" charset="0"/>
              </a:rPr>
              <a:t>Tässä käsikirjan osiossa tullaan esittelemään kehityksen seurantaan soveltuvia erilaisia mittareita, indikaattoreita sekä niiden laskentaan hyödynnettäviä yksiköitä matkalla kohti dian 79 vaikuttavuusketjun ”</a:t>
            </a:r>
            <a:r>
              <a:rPr lang="fi-FI" sz="1200" i="1" dirty="0">
                <a:solidFill>
                  <a:schemeClr val="tx2"/>
                </a:solidFill>
                <a:latin typeface="Rockwell" panose="02060603020205020403" pitchFamily="18" charset="0"/>
              </a:rPr>
              <a:t>tulosta/vaikutusta</a:t>
            </a:r>
            <a:r>
              <a:rPr lang="fi-FI" sz="1200" dirty="0">
                <a:solidFill>
                  <a:schemeClr val="tx2"/>
                </a:solidFill>
                <a:latin typeface="Rockwell" panose="02060603020205020403" pitchFamily="18" charset="0"/>
              </a:rPr>
              <a:t>”. Kehityksen halutusta suunnasta on tärkeää varmistua, jotta mahdollisesti vääränlaiseen kehitykseen voitaisi reagoida mahdollisimman ripeästi tekemällä valittuihin toimenpiteisiin muutoksia tai poistamalla ne kokonaan käytöstä. </a:t>
            </a:r>
          </a:p>
          <a:p>
            <a:pPr marL="0" marR="0">
              <a:lnSpc>
                <a:spcPct val="150000"/>
              </a:lnSpc>
              <a:spcBef>
                <a:spcPts val="0"/>
              </a:spcBef>
              <a:spcAft>
                <a:spcPts val="0"/>
              </a:spcAft>
            </a:pPr>
            <a:r>
              <a:rPr lang="fi-FI" sz="1200" dirty="0">
                <a:solidFill>
                  <a:schemeClr val="tx2"/>
                </a:solidFill>
                <a:latin typeface="Rockwell" panose="02060603020205020403" pitchFamily="18" charset="0"/>
                <a:sym typeface="Wingdings" panose="05000000000000000000" pitchFamily="2" charset="2"/>
              </a:rPr>
              <a:t> ”</a:t>
            </a:r>
            <a:r>
              <a:rPr lang="fi-FI" sz="1200" i="1" dirty="0">
                <a:solidFill>
                  <a:schemeClr val="tx2"/>
                </a:solidFill>
                <a:latin typeface="Rockwell" panose="02060603020205020403" pitchFamily="18" charset="0"/>
                <a:sym typeface="Wingdings" panose="05000000000000000000" pitchFamily="2" charset="2"/>
              </a:rPr>
              <a:t>Tulosten/vaikutusten</a:t>
            </a:r>
            <a:r>
              <a:rPr lang="fi-FI" sz="1200" dirty="0">
                <a:solidFill>
                  <a:schemeClr val="tx2"/>
                </a:solidFill>
                <a:latin typeface="Rockwell" panose="02060603020205020403" pitchFamily="18" charset="0"/>
                <a:sym typeface="Wingdings" panose="05000000000000000000" pitchFamily="2" charset="2"/>
              </a:rPr>
              <a:t>” rinnalla on esitelty myös muutama teemahaastatteluista hankittu ehdotus.</a:t>
            </a:r>
            <a:endParaRPr lang="fi-FI" sz="1200" dirty="0">
              <a:solidFill>
                <a:schemeClr val="tx2"/>
              </a:solidFill>
              <a:latin typeface="Rockwell" panose="02060603020205020403" pitchFamily="18" charset="0"/>
            </a:endParaRPr>
          </a:p>
        </p:txBody>
      </p:sp>
      <p:grpSp>
        <p:nvGrpSpPr>
          <p:cNvPr id="12" name="Group 11">
            <a:extLst>
              <a:ext uri="{FF2B5EF4-FFF2-40B4-BE49-F238E27FC236}">
                <a16:creationId xmlns:a16="http://schemas.microsoft.com/office/drawing/2014/main" id="{538F30E6-3F42-75E4-4FDA-ECE925D8A07E}"/>
              </a:ext>
            </a:extLst>
          </p:cNvPr>
          <p:cNvGrpSpPr>
            <a:grpSpLocks noGrp="1" noUngrp="1" noRot="1" noMove="1" noResize="1"/>
          </p:cNvGrpSpPr>
          <p:nvPr/>
        </p:nvGrpSpPr>
        <p:grpSpPr>
          <a:xfrm>
            <a:off x="11423004" y="6430527"/>
            <a:ext cx="484973" cy="313490"/>
            <a:chOff x="7841686" y="284935"/>
            <a:chExt cx="484973" cy="313490"/>
          </a:xfrm>
        </p:grpSpPr>
        <p:sp>
          <p:nvSpPr>
            <p:cNvPr id="15" name="Rectangle: Rounded Corners 14">
              <a:extLst>
                <a:ext uri="{FF2B5EF4-FFF2-40B4-BE49-F238E27FC236}">
                  <a16:creationId xmlns:a16="http://schemas.microsoft.com/office/drawing/2014/main" id="{3E1B6CFF-F9C9-35BB-44BB-75B9AE5F4EC4}"/>
                </a:ext>
              </a:extLst>
            </p:cNvPr>
            <p:cNvSpPr>
              <a:spLocks noGrp="1" noRot="1" noMove="1" noResize="1" noEditPoints="1" noAdjustHandles="1" noChangeArrowheads="1" noChangeShapeType="1"/>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Back with solid fill">
              <a:hlinkClick r:id="rId2" action="ppaction://hlinksldjump"/>
              <a:extLst>
                <a:ext uri="{FF2B5EF4-FFF2-40B4-BE49-F238E27FC236}">
                  <a16:creationId xmlns:a16="http://schemas.microsoft.com/office/drawing/2014/main" id="{A4026262-4555-F9FE-C3BC-C38A4482DF17}"/>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grpSp>
        <p:nvGrpSpPr>
          <p:cNvPr id="5" name="Group 4">
            <a:extLst>
              <a:ext uri="{FF2B5EF4-FFF2-40B4-BE49-F238E27FC236}">
                <a16:creationId xmlns:a16="http://schemas.microsoft.com/office/drawing/2014/main" id="{F2C51990-B754-96D1-98E1-6D88C800F177}"/>
              </a:ext>
            </a:extLst>
          </p:cNvPr>
          <p:cNvGrpSpPr>
            <a:grpSpLocks noGrp="1" noUngrp="1" noRot="1" noMove="1" noResize="1"/>
          </p:cNvGrpSpPr>
          <p:nvPr/>
        </p:nvGrpSpPr>
        <p:grpSpPr>
          <a:xfrm>
            <a:off x="405780" y="3284984"/>
            <a:ext cx="11316824" cy="2553229"/>
            <a:chOff x="405780" y="3071219"/>
            <a:chExt cx="11316824" cy="2553229"/>
          </a:xfrm>
        </p:grpSpPr>
        <p:grpSp>
          <p:nvGrpSpPr>
            <p:cNvPr id="21" name="Group 20">
              <a:extLst>
                <a:ext uri="{FF2B5EF4-FFF2-40B4-BE49-F238E27FC236}">
                  <a16:creationId xmlns:a16="http://schemas.microsoft.com/office/drawing/2014/main" id="{0DE217AC-F7AA-F4DC-3C37-F02868AB87E4}"/>
                </a:ext>
              </a:extLst>
            </p:cNvPr>
            <p:cNvGrpSpPr>
              <a:grpSpLocks noGrp="1" noUngrp="1" noRot="1" noMove="1" noResize="1"/>
            </p:cNvGrpSpPr>
            <p:nvPr/>
          </p:nvGrpSpPr>
          <p:grpSpPr>
            <a:xfrm>
              <a:off x="466217" y="3349466"/>
              <a:ext cx="11256387" cy="2274982"/>
              <a:chOff x="403845" y="1476137"/>
              <a:chExt cx="7396045" cy="2274982"/>
            </a:xfrm>
          </p:grpSpPr>
          <p:sp>
            <p:nvSpPr>
              <p:cNvPr id="22" name="TextBox 21">
                <a:extLst>
                  <a:ext uri="{FF2B5EF4-FFF2-40B4-BE49-F238E27FC236}">
                    <a16:creationId xmlns:a16="http://schemas.microsoft.com/office/drawing/2014/main" id="{7B70BD9C-1EB2-4CE1-0FAF-C591224C58C2}"/>
                  </a:ext>
                </a:extLst>
              </p:cNvPr>
              <p:cNvSpPr txBox="1">
                <a:spLocks noGrp="1" noRot="1" noMove="1" noResize="1" noEditPoints="1" noAdjustHandles="1" noChangeArrowheads="1" noChangeShapeType="1"/>
              </p:cNvSpPr>
              <p:nvPr/>
            </p:nvSpPr>
            <p:spPr>
              <a:xfrm>
                <a:off x="403845" y="1476137"/>
                <a:ext cx="7396045" cy="2274982"/>
              </a:xfrm>
              <a:prstGeom prst="rect">
                <a:avLst/>
              </a:prstGeom>
              <a:solidFill>
                <a:schemeClr val="bg1"/>
              </a:solidFill>
              <a:ln w="12700">
                <a:solidFill>
                  <a:schemeClr val="tx2"/>
                </a:solidFill>
              </a:ln>
            </p:spPr>
            <p:txBody>
              <a:bodyPr wrap="square">
                <a:spAutoFit/>
              </a:bodyPr>
              <a:lstStyle>
                <a:defPPr>
                  <a:defRPr lang="en-US"/>
                </a:defPPr>
                <a:lvl1pPr marR="0">
                  <a:lnSpc>
                    <a:spcPct val="150000"/>
                  </a:lnSpc>
                  <a:spcBef>
                    <a:spcPts val="0"/>
                  </a:spcBef>
                  <a:spcAft>
                    <a:spcPts val="0"/>
                  </a:spcAft>
                  <a:defRPr sz="1200">
                    <a:solidFill>
                      <a:schemeClr val="tx2"/>
                    </a:solidFill>
                    <a:effectLst/>
                    <a:latin typeface="Rockwell" panose="02060603020205020403" pitchFamily="18" charset="0"/>
                  </a:defRPr>
                </a:lvl1pPr>
              </a:lstStyle>
              <a:p>
                <a:r>
                  <a:rPr lang="fi-FI" dirty="0"/>
                  <a:t>Toteutus päätettiin toteuttaa samalla periaatteella, kuin muut käsikirjan osiot, joilla on käytetty erillistä ”</a:t>
                </a:r>
                <a:r>
                  <a:rPr lang="fi-FI" i="1" dirty="0"/>
                  <a:t>navigointisivua</a:t>
                </a:r>
                <a:r>
                  <a:rPr lang="fi-FI" dirty="0"/>
                  <a:t>”.</a:t>
                </a:r>
              </a:p>
              <a:p>
                <a:endParaRPr lang="fi-FI" dirty="0"/>
              </a:p>
              <a:p>
                <a:r>
                  <a:rPr lang="fi-FI" dirty="0"/>
                  <a:t>Seurannan vaihtoehtojen tarkastelu tapahtuu seuraavan ”</a:t>
                </a:r>
                <a:r>
                  <a:rPr lang="fi-FI" i="1" dirty="0"/>
                  <a:t>navigointisivun</a:t>
                </a:r>
                <a:r>
                  <a:rPr lang="fi-FI" dirty="0"/>
                  <a:t>” painikkeiden avulla. Painikkeisiin kirjattu ”</a:t>
                </a:r>
                <a:r>
                  <a:rPr lang="fi-FI" i="1" dirty="0"/>
                  <a:t>tulos/vaikutus</a:t>
                </a:r>
                <a:r>
                  <a:rPr lang="fi-FI" dirty="0"/>
                  <a:t>” kertoo, mihin yhteiskunnan rakenteelliseen muutokseen tai muutokseen ihmisissä kyseisessä osiossa tullaan esittämään vaihtoehtoisia seurannan keinoja.</a:t>
                </a:r>
              </a:p>
              <a:p>
                <a:endParaRPr lang="fi-FI" dirty="0"/>
              </a:p>
              <a:p>
                <a:r>
                  <a:rPr lang="fi-FI" dirty="0"/>
                  <a:t>Osioissa ns. eteenpäin liikkuminen tapahtuu jälleen painikkeella	             ja paluu takaisin navigointi sivulle puolestaan painikkeella	           . </a:t>
                </a:r>
              </a:p>
              <a:p>
                <a:endParaRPr lang="fi-FI" dirty="0"/>
              </a:p>
              <a:p>
                <a:r>
                  <a:rPr lang="fi-FI" dirty="0"/>
                  <a:t>Navigointisivun oikeasta alakulmasta löytyvä navigointipaneelin ”</a:t>
                </a:r>
                <a:r>
                  <a:rPr lang="fi-FI" i="1" dirty="0"/>
                  <a:t>koti-näppäin</a:t>
                </a:r>
                <a:r>
                  <a:rPr lang="fi-FI" dirty="0"/>
                  <a:t>”	palauttaa esityksen tavalliseen tapaan kotisivulle.</a:t>
                </a:r>
              </a:p>
            </p:txBody>
          </p:sp>
          <p:grpSp>
            <p:nvGrpSpPr>
              <p:cNvPr id="23" name="Group 22">
                <a:extLst>
                  <a:ext uri="{FF2B5EF4-FFF2-40B4-BE49-F238E27FC236}">
                    <a16:creationId xmlns:a16="http://schemas.microsoft.com/office/drawing/2014/main" id="{A30B56DA-6F67-8A56-EFBB-8E969B6AB398}"/>
                  </a:ext>
                </a:extLst>
              </p:cNvPr>
              <p:cNvGrpSpPr>
                <a:grpSpLocks noGrp="1" noUngrp="1" noRot="1" noMove="1" noResize="1"/>
              </p:cNvGrpSpPr>
              <p:nvPr/>
            </p:nvGrpSpPr>
            <p:grpSpPr>
              <a:xfrm>
                <a:off x="6505890" y="2931179"/>
                <a:ext cx="216014" cy="198418"/>
                <a:chOff x="10884195" y="271006"/>
                <a:chExt cx="320506" cy="414442"/>
              </a:xfrm>
            </p:grpSpPr>
            <p:sp>
              <p:nvSpPr>
                <p:cNvPr id="28" name="Rectangle: Rounded Corners 27">
                  <a:extLst>
                    <a:ext uri="{FF2B5EF4-FFF2-40B4-BE49-F238E27FC236}">
                      <a16:creationId xmlns:a16="http://schemas.microsoft.com/office/drawing/2014/main" id="{461AA9BE-D891-EB3B-F360-AED699E71E03}"/>
                    </a:ext>
                  </a:extLst>
                </p:cNvPr>
                <p:cNvSpPr>
                  <a:spLocks noGrp="1" noRot="1" noMove="1" noResize="1" noEditPoints="1" noAdjustHandles="1" noChangeArrowheads="1" noChangeShapeType="1"/>
                </p:cNvSpPr>
                <p:nvPr/>
              </p:nvSpPr>
              <p:spPr>
                <a:xfrm rot="16200000">
                  <a:off x="10833594" y="321607"/>
                  <a:ext cx="414442" cy="313239"/>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latin typeface="Rockwell" panose="02060603020205020403" pitchFamily="18" charset="0"/>
                  </a:endParaRPr>
                </a:p>
              </p:txBody>
            </p:sp>
            <p:pic>
              <p:nvPicPr>
                <p:cNvPr id="29" name="Graphic 28" descr="Back with solid fill">
                  <a:extLst>
                    <a:ext uri="{FF2B5EF4-FFF2-40B4-BE49-F238E27FC236}">
                      <a16:creationId xmlns:a16="http://schemas.microsoft.com/office/drawing/2014/main" id="{F185951E-B2A6-8DB0-0D05-ED7D55D68E67}"/>
                    </a:ext>
                  </a:extLst>
                </p:cNvPr>
                <p:cNvPicPr>
                  <a:picLocks noGrp="1" noRot="1" noChangeAspect="1" noMove="1" noResize="1" noEditPoints="1" noAdjustHandles="1" noChangeArrowheads="1" noChangeShapeType="1" noCrop="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890283" y="315828"/>
                  <a:ext cx="314418" cy="313241"/>
                </a:xfrm>
                <a:prstGeom prst="rect">
                  <a:avLst/>
                </a:prstGeom>
              </p:spPr>
            </p:pic>
          </p:grpSp>
          <p:grpSp>
            <p:nvGrpSpPr>
              <p:cNvPr id="24" name="Group 23">
                <a:extLst>
                  <a:ext uri="{FF2B5EF4-FFF2-40B4-BE49-F238E27FC236}">
                    <a16:creationId xmlns:a16="http://schemas.microsoft.com/office/drawing/2014/main" id="{DED1B05F-6416-4DBD-9A9B-FCDF4E75C56A}"/>
                  </a:ext>
                </a:extLst>
              </p:cNvPr>
              <p:cNvGrpSpPr>
                <a:grpSpLocks noGrp="1" noUngrp="1" noRot="1" noMove="1" noResize="1"/>
              </p:cNvGrpSpPr>
              <p:nvPr/>
            </p:nvGrpSpPr>
            <p:grpSpPr>
              <a:xfrm>
                <a:off x="4239574" y="3456694"/>
                <a:ext cx="263520" cy="229765"/>
                <a:chOff x="7062860" y="1829318"/>
                <a:chExt cx="617515" cy="385192"/>
              </a:xfrm>
            </p:grpSpPr>
            <p:sp>
              <p:nvSpPr>
                <p:cNvPr id="25" name="Rectangle: Rounded Corners 24">
                  <a:extLst>
                    <a:ext uri="{FF2B5EF4-FFF2-40B4-BE49-F238E27FC236}">
                      <a16:creationId xmlns:a16="http://schemas.microsoft.com/office/drawing/2014/main" id="{017C2AC0-B23A-C8D9-1750-48FF4450B1BF}"/>
                    </a:ext>
                  </a:extLst>
                </p:cNvPr>
                <p:cNvSpPr>
                  <a:spLocks noGrp="1" noRot="1" noMove="1" noResize="1" noEditPoints="1" noAdjustHandles="1" noChangeArrowheads="1" noChangeShapeType="1"/>
                </p:cNvSpPr>
                <p:nvPr/>
              </p:nvSpPr>
              <p:spPr>
                <a:xfrm>
                  <a:off x="7062860" y="1829318"/>
                  <a:ext cx="617515" cy="38519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latin typeface="Rockwell" panose="02060603020205020403" pitchFamily="18" charset="0"/>
                  </a:endParaRPr>
                </a:p>
              </p:txBody>
            </p:sp>
            <p:pic>
              <p:nvPicPr>
                <p:cNvPr id="26" name="Graphic 25" descr="For Sale with solid fill">
                  <a:extLst>
                    <a:ext uri="{FF2B5EF4-FFF2-40B4-BE49-F238E27FC236}">
                      <a16:creationId xmlns:a16="http://schemas.microsoft.com/office/drawing/2014/main" id="{9DE1EF98-972F-C7D3-2C1E-31C88C813E45}"/>
                    </a:ext>
                  </a:extLst>
                </p:cNvPr>
                <p:cNvPicPr>
                  <a:picLocks noGrp="1" noRot="1" noChangeAspect="1" noMove="1" noResize="1" noEditPoints="1" noAdjustHandles="1" noChangeArrowheads="1" noChangeShapeType="1" noCrop="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172289" y="1829318"/>
                  <a:ext cx="385192" cy="385192"/>
                </a:xfrm>
                <a:prstGeom prst="rect">
                  <a:avLst/>
                </a:prstGeom>
              </p:spPr>
            </p:pic>
          </p:grpSp>
        </p:grpSp>
        <p:sp>
          <p:nvSpPr>
            <p:cNvPr id="31" name="TextBox 30">
              <a:extLst>
                <a:ext uri="{FF2B5EF4-FFF2-40B4-BE49-F238E27FC236}">
                  <a16:creationId xmlns:a16="http://schemas.microsoft.com/office/drawing/2014/main" id="{8DCE0FEC-47ED-2B62-9F6E-F96EC953CBB8}"/>
                </a:ext>
              </a:extLst>
            </p:cNvPr>
            <p:cNvSpPr txBox="1">
              <a:spLocks noGrp="1" noRot="1" noMove="1" noResize="1" noEditPoints="1" noAdjustHandles="1" noChangeArrowheads="1" noChangeShapeType="1"/>
            </p:cNvSpPr>
            <p:nvPr/>
          </p:nvSpPr>
          <p:spPr>
            <a:xfrm>
              <a:off x="405780" y="3071219"/>
              <a:ext cx="1141338" cy="307777"/>
            </a:xfrm>
            <a:prstGeom prst="rect">
              <a:avLst/>
            </a:prstGeom>
            <a:noFill/>
          </p:spPr>
          <p:txBody>
            <a:bodyPr wrap="square">
              <a:spAutoFit/>
            </a:bodyPr>
            <a:lstStyle/>
            <a:p>
              <a:r>
                <a:rPr lang="fi-FI" sz="1400" b="1" dirty="0">
                  <a:solidFill>
                    <a:schemeClr val="tx2"/>
                  </a:solidFill>
                  <a:effectLst/>
                  <a:latin typeface="Rockwell" panose="02060603020205020403" pitchFamily="18" charset="0"/>
                </a:rPr>
                <a:t>Käyttöohje</a:t>
              </a:r>
              <a:endParaRPr lang="fi-FI" b="1" dirty="0">
                <a:latin typeface="Rockwell" panose="02060603020205020403" pitchFamily="18" charset="0"/>
              </a:endParaRPr>
            </a:p>
          </p:txBody>
        </p:sp>
        <p:grpSp>
          <p:nvGrpSpPr>
            <p:cNvPr id="32" name="Group 31">
              <a:extLst>
                <a:ext uri="{FF2B5EF4-FFF2-40B4-BE49-F238E27FC236}">
                  <a16:creationId xmlns:a16="http://schemas.microsoft.com/office/drawing/2014/main" id="{402F16FC-52F5-B24F-3018-5CF39DD3126E}"/>
                </a:ext>
              </a:extLst>
            </p:cNvPr>
            <p:cNvGrpSpPr>
              <a:grpSpLocks noGrp="1" noUngrp="1" noRot="1" noMove="1" noResize="1"/>
            </p:cNvGrpSpPr>
            <p:nvPr/>
          </p:nvGrpSpPr>
          <p:grpSpPr>
            <a:xfrm>
              <a:off x="5150939" y="4825967"/>
              <a:ext cx="360040" cy="190919"/>
              <a:chOff x="7841686" y="284935"/>
              <a:chExt cx="484973" cy="313490"/>
            </a:xfrm>
          </p:grpSpPr>
          <p:sp>
            <p:nvSpPr>
              <p:cNvPr id="33" name="Rectangle: Rounded Corners 32">
                <a:extLst>
                  <a:ext uri="{FF2B5EF4-FFF2-40B4-BE49-F238E27FC236}">
                    <a16:creationId xmlns:a16="http://schemas.microsoft.com/office/drawing/2014/main" id="{B23B1728-EAF5-9E55-D84F-846292B97B32}"/>
                  </a:ext>
                </a:extLst>
              </p:cNvPr>
              <p:cNvSpPr>
                <a:spLocks noGrp="1" noRot="1" noMove="1" noResize="1" noEditPoints="1" noAdjustHandles="1" noChangeArrowheads="1" noChangeShapeType="1"/>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 name="Graphic 33" descr="Back with solid fill">
                <a:extLst>
                  <a:ext uri="{FF2B5EF4-FFF2-40B4-BE49-F238E27FC236}">
                    <a16:creationId xmlns:a16="http://schemas.microsoft.com/office/drawing/2014/main" id="{D7A9720F-775C-DC4F-11F5-6D9D70C6AB8C}"/>
                  </a:ext>
                </a:extLst>
              </p:cNvPr>
              <p:cNvPicPr>
                <a:picLocks noGrp="1" noRot="1" noChangeAspect="1" noMove="1" noResize="1" noEditPoints="1" noAdjustHandles="1" noChangeArrowheads="1" noChangeShapeType="1" noCrop="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841686" y="285183"/>
                <a:ext cx="484973" cy="313242"/>
              </a:xfrm>
              <a:prstGeom prst="rect">
                <a:avLst/>
              </a:prstGeom>
            </p:spPr>
          </p:pic>
        </p:grpSp>
      </p:grpSp>
      <p:grpSp>
        <p:nvGrpSpPr>
          <p:cNvPr id="6" name="Group 5">
            <a:extLst>
              <a:ext uri="{FF2B5EF4-FFF2-40B4-BE49-F238E27FC236}">
                <a16:creationId xmlns:a16="http://schemas.microsoft.com/office/drawing/2014/main" id="{4A0F61B1-4703-78D0-71B4-B4F5FFCE2634}"/>
              </a:ext>
            </a:extLst>
          </p:cNvPr>
          <p:cNvGrpSpPr>
            <a:grpSpLocks noGrp="1" noUngrp="1" noRot="1" noMove="1" noResize="1"/>
          </p:cNvGrpSpPr>
          <p:nvPr/>
        </p:nvGrpSpPr>
        <p:grpSpPr>
          <a:xfrm>
            <a:off x="765820" y="6070487"/>
            <a:ext cx="10297144" cy="720080"/>
            <a:chOff x="765820" y="6070487"/>
            <a:chExt cx="10297144" cy="720080"/>
          </a:xfrm>
        </p:grpSpPr>
        <p:sp>
          <p:nvSpPr>
            <p:cNvPr id="30" name="Rectangle: Rounded Corners 29">
              <a:extLst>
                <a:ext uri="{FF2B5EF4-FFF2-40B4-BE49-F238E27FC236}">
                  <a16:creationId xmlns:a16="http://schemas.microsoft.com/office/drawing/2014/main" id="{DFDDBC06-FFAF-25C9-B115-0083D2DC9274}"/>
                </a:ext>
              </a:extLst>
            </p:cNvPr>
            <p:cNvSpPr>
              <a:spLocks noGrp="1" noRot="1" noMove="1" noResize="1" noEditPoints="1" noAdjustHandles="1" noChangeArrowheads="1" noChangeShapeType="1"/>
            </p:cNvSpPr>
            <p:nvPr/>
          </p:nvSpPr>
          <p:spPr>
            <a:xfrm>
              <a:off x="765820" y="6070487"/>
              <a:ext cx="10297144" cy="720080"/>
            </a:xfrm>
            <a:prstGeom prst="round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i-FI" sz="1600" b="1" u="sng" dirty="0">
                  <a:solidFill>
                    <a:schemeClr val="tx2"/>
                  </a:solidFill>
                  <a:latin typeface="Rockwell" panose="02060603020205020403" pitchFamily="18" charset="0"/>
                  <a:sym typeface="Wingdings" panose="05000000000000000000" pitchFamily="2" charset="2"/>
                </a:rPr>
                <a:t>HUOM!</a:t>
              </a:r>
            </a:p>
            <a:p>
              <a:r>
                <a:rPr lang="fi-FI" sz="1400" b="1" dirty="0">
                  <a:solidFill>
                    <a:schemeClr val="tx2"/>
                  </a:solidFill>
                  <a:latin typeface="Rockwell" panose="02060603020205020403" pitchFamily="18" charset="0"/>
                  <a:sym typeface="Wingdings" panose="05000000000000000000" pitchFamily="2" charset="2"/>
                </a:rPr>
                <a:t>Navigointisivun ”</a:t>
              </a:r>
              <a:r>
                <a:rPr lang="fi-FI" sz="1400" b="1" i="1" dirty="0">
                  <a:solidFill>
                    <a:schemeClr val="tx2"/>
                  </a:solidFill>
                  <a:latin typeface="Rockwell" panose="02060603020205020403" pitchFamily="18" charset="0"/>
                  <a:sym typeface="Wingdings" panose="05000000000000000000" pitchFamily="2" charset="2"/>
                </a:rPr>
                <a:t>koti-näppäin</a:t>
              </a:r>
              <a:r>
                <a:rPr lang="fi-FI" sz="1400" b="1" dirty="0">
                  <a:solidFill>
                    <a:schemeClr val="tx2"/>
                  </a:solidFill>
                  <a:latin typeface="Rockwell" panose="02060603020205020403" pitchFamily="18" charset="0"/>
                  <a:sym typeface="Wingdings" panose="05000000000000000000" pitchFamily="2" charset="2"/>
                </a:rPr>
                <a:t>” 	on myös ainut reitti, josta käsikirjan kotisivulle on mahdollista päästä.</a:t>
              </a:r>
              <a:endParaRPr lang="fi-FI" sz="1400" b="1" dirty="0">
                <a:solidFill>
                  <a:schemeClr val="tx2"/>
                </a:solidFill>
                <a:latin typeface="Rockwell" panose="02060603020205020403" pitchFamily="18" charset="0"/>
              </a:endParaRPr>
            </a:p>
          </p:txBody>
        </p:sp>
        <p:grpSp>
          <p:nvGrpSpPr>
            <p:cNvPr id="2" name="Group 1">
              <a:extLst>
                <a:ext uri="{FF2B5EF4-FFF2-40B4-BE49-F238E27FC236}">
                  <a16:creationId xmlns:a16="http://schemas.microsoft.com/office/drawing/2014/main" id="{AD8D3154-FF68-46F1-A53D-F7E02EADDAA0}"/>
                </a:ext>
              </a:extLst>
            </p:cNvPr>
            <p:cNvGrpSpPr>
              <a:grpSpLocks noGrp="1" noUngrp="1" noRot="1" noMove="1" noResize="1"/>
            </p:cNvGrpSpPr>
            <p:nvPr/>
          </p:nvGrpSpPr>
          <p:grpSpPr>
            <a:xfrm>
              <a:off x="3790156" y="6303684"/>
              <a:ext cx="589980" cy="362032"/>
              <a:chOff x="3632224" y="6309319"/>
              <a:chExt cx="589980" cy="362032"/>
            </a:xfrm>
          </p:grpSpPr>
          <p:sp>
            <p:nvSpPr>
              <p:cNvPr id="35" name="Rectangle: Rounded Corners 34">
                <a:extLst>
                  <a:ext uri="{FF2B5EF4-FFF2-40B4-BE49-F238E27FC236}">
                    <a16:creationId xmlns:a16="http://schemas.microsoft.com/office/drawing/2014/main" id="{1FD5A701-31DD-7CE8-DED6-1C71FCC5009C}"/>
                  </a:ext>
                </a:extLst>
              </p:cNvPr>
              <p:cNvSpPr>
                <a:spLocks noGrp="1" noRot="1" noMove="1" noResize="1" noEditPoints="1" noAdjustHandles="1" noChangeArrowheads="1" noChangeShapeType="1"/>
              </p:cNvSpPr>
              <p:nvPr/>
            </p:nvSpPr>
            <p:spPr>
              <a:xfrm>
                <a:off x="3632224" y="6309319"/>
                <a:ext cx="589980" cy="36203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latin typeface="Rockwell" panose="02060603020205020403" pitchFamily="18" charset="0"/>
                </a:endParaRPr>
              </a:p>
            </p:txBody>
          </p:sp>
          <p:pic>
            <p:nvPicPr>
              <p:cNvPr id="36" name="Graphic 35" descr="For Sale with solid fill">
                <a:extLst>
                  <a:ext uri="{FF2B5EF4-FFF2-40B4-BE49-F238E27FC236}">
                    <a16:creationId xmlns:a16="http://schemas.microsoft.com/office/drawing/2014/main" id="{154FF0DD-B386-880F-C2EF-3186DD465431}"/>
                  </a:ext>
                </a:extLst>
              </p:cNvPr>
              <p:cNvPicPr>
                <a:picLocks noGrp="1" noRot="1" noChangeAspect="1" noMove="1" noResize="1" noEditPoints="1" noAdjustHandles="1" noChangeArrowheads="1" noChangeShapeType="1" noCrop="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730119" y="6309319"/>
                <a:ext cx="394190" cy="362032"/>
              </a:xfrm>
              <a:prstGeom prst="rect">
                <a:avLst/>
              </a:prstGeom>
            </p:spPr>
          </p:pic>
        </p:grpSp>
      </p:grpSp>
    </p:spTree>
    <p:extLst>
      <p:ext uri="{BB962C8B-B14F-4D97-AF65-F5344CB8AC3E}">
        <p14:creationId xmlns:p14="http://schemas.microsoft.com/office/powerpoint/2010/main" val="303609291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4541785-EC30-4ED1-9E06-F9F74C70524F}"/>
              </a:ext>
            </a:extLst>
          </p:cNvPr>
          <p:cNvSpPr txBox="1">
            <a:spLocks noGrp="1" noRot="1" noMove="1" noResize="1" noEditPoints="1" noAdjustHandles="1" noChangeArrowheads="1" noChangeShapeType="1"/>
          </p:cNvSpPr>
          <p:nvPr/>
        </p:nvSpPr>
        <p:spPr>
          <a:xfrm>
            <a:off x="2941755" y="157671"/>
            <a:ext cx="5976663" cy="991731"/>
          </a:xfrm>
          <a:prstGeom prst="snip2DiagRect">
            <a:avLst/>
          </a:prstGeom>
          <a:gradFill flip="none" rotWithShape="1">
            <a:gsLst>
              <a:gs pos="0">
                <a:schemeClr val="accent1">
                  <a:lumMod val="60000"/>
                  <a:lumOff val="40000"/>
                  <a:tint val="66000"/>
                  <a:satMod val="160000"/>
                </a:schemeClr>
              </a:gs>
              <a:gs pos="50000">
                <a:schemeClr val="accent1">
                  <a:lumMod val="60000"/>
                  <a:lumOff val="40000"/>
                  <a:tint val="44500"/>
                  <a:satMod val="160000"/>
                </a:schemeClr>
              </a:gs>
              <a:gs pos="100000">
                <a:schemeClr val="accent1">
                  <a:lumMod val="60000"/>
                  <a:lumOff val="40000"/>
                  <a:tint val="23500"/>
                  <a:satMod val="160000"/>
                </a:schemeClr>
              </a:gs>
            </a:gsLst>
            <a:lin ang="18900000" scaled="1"/>
            <a:tileRect/>
          </a:gradFill>
          <a:ln w="12700">
            <a:solidFill>
              <a:schemeClr val="tx2"/>
            </a:solidFill>
          </a:ln>
          <a:effectLst>
            <a:innerShdw blurRad="63500" dist="50800" dir="8100000">
              <a:prstClr val="black">
                <a:alpha val="50000"/>
              </a:prstClr>
            </a:innerShdw>
          </a:effectLst>
          <a:scene3d>
            <a:camera prst="orthographicFront"/>
            <a:lightRig rig="threePt" dir="t"/>
          </a:scene3d>
          <a:sp3d>
            <a:bevelT w="101600" prst="riblet"/>
          </a:sp3d>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t>Vaikuttavuuden todentaminen</a:t>
            </a:r>
          </a:p>
          <a:p>
            <a:r>
              <a:rPr lang="fi-FI" sz="2000" dirty="0"/>
              <a:t>(mittarit &amp; indikaattorit)</a:t>
            </a:r>
          </a:p>
        </p:txBody>
      </p:sp>
      <p:sp>
        <p:nvSpPr>
          <p:cNvPr id="11" name="TextBox 10">
            <a:hlinkClick r:id="rId2" action="ppaction://hlinksldjump"/>
            <a:extLst>
              <a:ext uri="{FF2B5EF4-FFF2-40B4-BE49-F238E27FC236}">
                <a16:creationId xmlns:a16="http://schemas.microsoft.com/office/drawing/2014/main" id="{CF628ABF-3F9C-7B1D-216B-D18CA972CB3B}"/>
              </a:ext>
            </a:extLst>
          </p:cNvPr>
          <p:cNvSpPr txBox="1"/>
          <p:nvPr/>
        </p:nvSpPr>
        <p:spPr>
          <a:xfrm>
            <a:off x="139103" y="1384767"/>
            <a:ext cx="2180392" cy="70401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Teemahaastattelu:</a:t>
            </a:r>
          </a:p>
          <a:p>
            <a:r>
              <a:rPr lang="fi-FI" sz="1000" b="1"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Rakennetun ympäristön hiilinielut ja -varastot</a:t>
            </a:r>
          </a:p>
        </p:txBody>
      </p:sp>
      <p:sp>
        <p:nvSpPr>
          <p:cNvPr id="12" name="TextBox 11">
            <a:hlinkClick r:id="rId3" action="ppaction://hlinksldjump"/>
            <a:extLst>
              <a:ext uri="{FF2B5EF4-FFF2-40B4-BE49-F238E27FC236}">
                <a16:creationId xmlns:a16="http://schemas.microsoft.com/office/drawing/2014/main" id="{06006A5E-82C1-C458-70B3-091D3F22A75A}"/>
              </a:ext>
            </a:extLst>
          </p:cNvPr>
          <p:cNvSpPr txBox="1"/>
          <p:nvPr/>
        </p:nvSpPr>
        <p:spPr>
          <a:xfrm>
            <a:off x="3531995" y="2093219"/>
            <a:ext cx="1872208" cy="940653"/>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Teemahaastattelu:</a:t>
            </a:r>
          </a:p>
          <a:p>
            <a:r>
              <a:rPr lang="fi-FI" sz="1000" dirty="0">
                <a:ea typeface="Lato" panose="020F0502020204030203" pitchFamily="34" charset="0"/>
                <a:cs typeface="Lato" panose="020F0502020204030203" pitchFamily="34" charset="0"/>
                <a:sym typeface="Wingdings" panose="05000000000000000000" pitchFamily="2" charset="2"/>
              </a:rPr>
              <a:t>Julkiset hankinnat sekä kiinteistö- ja a</a:t>
            </a:r>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joneuvokanta</a:t>
            </a:r>
          </a:p>
        </p:txBody>
      </p:sp>
      <p:sp>
        <p:nvSpPr>
          <p:cNvPr id="15" name="TextBox 14">
            <a:hlinkClick r:id="rId4" action="ppaction://hlinksldjump"/>
            <a:extLst>
              <a:ext uri="{FF2B5EF4-FFF2-40B4-BE49-F238E27FC236}">
                <a16:creationId xmlns:a16="http://schemas.microsoft.com/office/drawing/2014/main" id="{02B71C09-FC3C-ACCB-5FED-5010FB481816}"/>
              </a:ext>
            </a:extLst>
          </p:cNvPr>
          <p:cNvSpPr txBox="1"/>
          <p:nvPr/>
        </p:nvSpPr>
        <p:spPr>
          <a:xfrm>
            <a:off x="2231567" y="1358561"/>
            <a:ext cx="1800200" cy="720090"/>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Teemahaastattelu: Ilmasto- ja energiaviestintä</a:t>
            </a:r>
          </a:p>
        </p:txBody>
      </p:sp>
      <p:grpSp>
        <p:nvGrpSpPr>
          <p:cNvPr id="2" name="Group 1">
            <a:extLst>
              <a:ext uri="{FF2B5EF4-FFF2-40B4-BE49-F238E27FC236}">
                <a16:creationId xmlns:a16="http://schemas.microsoft.com/office/drawing/2014/main" id="{36ACDA3F-45C9-03BC-AC49-345CECBDDEE8}"/>
              </a:ext>
            </a:extLst>
          </p:cNvPr>
          <p:cNvGrpSpPr>
            <a:grpSpLocks noGrp="1" noUngrp="1" noRot="1" noMove="1" noResize="1"/>
          </p:cNvGrpSpPr>
          <p:nvPr/>
        </p:nvGrpSpPr>
        <p:grpSpPr>
          <a:xfrm>
            <a:off x="9838828" y="6237312"/>
            <a:ext cx="2160241" cy="484949"/>
            <a:chOff x="9406780" y="6217581"/>
            <a:chExt cx="2160241" cy="484949"/>
          </a:xfrm>
        </p:grpSpPr>
        <p:grpSp>
          <p:nvGrpSpPr>
            <p:cNvPr id="6" name="Group 5">
              <a:extLst>
                <a:ext uri="{FF2B5EF4-FFF2-40B4-BE49-F238E27FC236}">
                  <a16:creationId xmlns:a16="http://schemas.microsoft.com/office/drawing/2014/main" id="{FC6BF547-7CAE-925F-A143-4B622F922324}"/>
                </a:ext>
              </a:extLst>
            </p:cNvPr>
            <p:cNvGrpSpPr>
              <a:grpSpLocks noGrp="1" noUngrp="1" noRot="1" noMove="1" noResize="1"/>
            </p:cNvGrpSpPr>
            <p:nvPr/>
          </p:nvGrpSpPr>
          <p:grpSpPr>
            <a:xfrm>
              <a:off x="11062964" y="6389289"/>
              <a:ext cx="504057" cy="313241"/>
              <a:chOff x="9035482" y="1613653"/>
              <a:chExt cx="617517" cy="385192"/>
            </a:xfrm>
          </p:grpSpPr>
          <p:sp>
            <p:nvSpPr>
              <p:cNvPr id="7" name="Rectangle: Rounded Corners 6">
                <a:extLst>
                  <a:ext uri="{FF2B5EF4-FFF2-40B4-BE49-F238E27FC236}">
                    <a16:creationId xmlns:a16="http://schemas.microsoft.com/office/drawing/2014/main" id="{770176E9-74DB-5C40-FDEE-69B0C8BB59CE}"/>
                  </a:ext>
                </a:extLst>
              </p:cNvPr>
              <p:cNvSpPr>
                <a:spLocks noGrp="1" noRot="1" noMove="1" noResize="1" noEditPoints="1" noAdjustHandles="1" noChangeArrowheads="1" noChangeShapeType="1"/>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8" name="Graphic 7" descr="For Sale with solid fill">
                <a:hlinkClick r:id="rId5" action="ppaction://hlinksldjump"/>
                <a:extLst>
                  <a:ext uri="{FF2B5EF4-FFF2-40B4-BE49-F238E27FC236}">
                    <a16:creationId xmlns:a16="http://schemas.microsoft.com/office/drawing/2014/main" id="{F9A920B7-29DA-E3C5-C348-5E12CE758AC4}"/>
                  </a:ext>
                </a:extLst>
              </p:cNvPr>
              <p:cNvPicPr>
                <a:picLocks noGrp="1" noRot="1" noMove="1" noResize="1" noEditPoints="1" noAdjustHandles="1" noChangeArrowheads="1" noChangeShapeType="1" noCrop="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144921" y="1613653"/>
                <a:ext cx="385192" cy="385192"/>
              </a:xfrm>
              <a:prstGeom prst="rect">
                <a:avLst/>
              </a:prstGeom>
            </p:spPr>
          </p:pic>
        </p:grpSp>
        <p:sp>
          <p:nvSpPr>
            <p:cNvPr id="9" name="Oval 8">
              <a:extLst>
                <a:ext uri="{FF2B5EF4-FFF2-40B4-BE49-F238E27FC236}">
                  <a16:creationId xmlns:a16="http://schemas.microsoft.com/office/drawing/2014/main" id="{47285579-E622-E63D-F0C3-D02042EF1C79}"/>
                </a:ext>
              </a:extLst>
            </p:cNvPr>
            <p:cNvSpPr>
              <a:spLocks noGrp="1" noRot="1" noMove="1" noResize="1" noEditPoints="1" noAdjustHandles="1" noChangeArrowheads="1" noChangeShapeType="1"/>
            </p:cNvSpPr>
            <p:nvPr/>
          </p:nvSpPr>
          <p:spPr>
            <a:xfrm>
              <a:off x="9406780" y="6437897"/>
              <a:ext cx="1008112" cy="216024"/>
            </a:xfrm>
            <a:prstGeom prst="ellipse">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solidFill>
                    <a:schemeClr val="bg1"/>
                  </a:solidFill>
                  <a:effectLst>
                    <a:outerShdw blurRad="38100" dist="38100" dir="2700000" algn="tl">
                      <a:srgbClr val="000000">
                        <a:alpha val="43137"/>
                      </a:srgbClr>
                    </a:outerShdw>
                  </a:effectLst>
                  <a:latin typeface="Rockwell" panose="02060603020205020403" pitchFamily="18" charset="0"/>
                </a:rPr>
                <a:t>Kotisivu</a:t>
              </a:r>
              <a:endParaRPr lang="en-FI" sz="1100" dirty="0">
                <a:solidFill>
                  <a:schemeClr val="bg1"/>
                </a:solidFill>
                <a:effectLst>
                  <a:outerShdw blurRad="38100" dist="38100" dir="2700000" algn="tl">
                    <a:srgbClr val="000000">
                      <a:alpha val="43137"/>
                    </a:srgbClr>
                  </a:outerShdw>
                </a:effectLst>
                <a:latin typeface="Rockwell" panose="02060603020205020403" pitchFamily="18" charset="0"/>
              </a:endParaRPr>
            </a:p>
          </p:txBody>
        </p:sp>
        <p:pic>
          <p:nvPicPr>
            <p:cNvPr id="10" name="Graphic 9" descr="Back with solid fill">
              <a:extLst>
                <a:ext uri="{FF2B5EF4-FFF2-40B4-BE49-F238E27FC236}">
                  <a16:creationId xmlns:a16="http://schemas.microsoft.com/office/drawing/2014/main" id="{26AA0E49-BEDA-87CA-CFE2-E73D5DEEE5DE}"/>
                </a:ext>
              </a:extLst>
            </p:cNvPr>
            <p:cNvPicPr>
              <a:picLocks noGrp="1" noRot="1" noMove="1" noResize="1" noEditPoints="1" noAdjustHandles="1" noChangeArrowheads="1" noChangeShapeType="1" noCrop="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73130">
              <a:off x="10324064" y="6217581"/>
              <a:ext cx="732423" cy="440632"/>
            </a:xfrm>
            <a:prstGeom prst="rect">
              <a:avLst/>
            </a:prstGeom>
            <a:ln>
              <a:noFill/>
            </a:ln>
            <a:effectLst>
              <a:innerShdw blurRad="63500" dist="50800" dir="5400000">
                <a:prstClr val="black">
                  <a:alpha val="50000"/>
                </a:prstClr>
              </a:innerShdw>
            </a:effectLst>
          </p:spPr>
        </p:pic>
      </p:grpSp>
      <p:sp>
        <p:nvSpPr>
          <p:cNvPr id="24" name="TextBox 23">
            <a:hlinkClick r:id="rId10" action="ppaction://hlinksldjump"/>
            <a:extLst>
              <a:ext uri="{FF2B5EF4-FFF2-40B4-BE49-F238E27FC236}">
                <a16:creationId xmlns:a16="http://schemas.microsoft.com/office/drawing/2014/main" id="{C319A249-B6BE-9892-5241-DF60A1ED013E}"/>
              </a:ext>
            </a:extLst>
          </p:cNvPr>
          <p:cNvSpPr txBox="1"/>
          <p:nvPr/>
        </p:nvSpPr>
        <p:spPr>
          <a:xfrm>
            <a:off x="1739059" y="2292107"/>
            <a:ext cx="1800200" cy="50458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Teemahaastattelu: Muhoksen kokeilu</a:t>
            </a:r>
          </a:p>
        </p:txBody>
      </p:sp>
      <p:sp>
        <p:nvSpPr>
          <p:cNvPr id="25" name="TextBox 24">
            <a:hlinkClick r:id="rId11" action="ppaction://hlinksldjump"/>
            <a:extLst>
              <a:ext uri="{FF2B5EF4-FFF2-40B4-BE49-F238E27FC236}">
                <a16:creationId xmlns:a16="http://schemas.microsoft.com/office/drawing/2014/main" id="{01DA87CF-BE72-3A0B-6AF0-513906BDB476}"/>
              </a:ext>
            </a:extLst>
          </p:cNvPr>
          <p:cNvSpPr txBox="1"/>
          <p:nvPr/>
        </p:nvSpPr>
        <p:spPr>
          <a:xfrm>
            <a:off x="9288173" y="254190"/>
            <a:ext cx="2436878" cy="300990"/>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Hiilijalanjälki vähenee</a:t>
            </a:r>
          </a:p>
        </p:txBody>
      </p:sp>
      <p:sp>
        <p:nvSpPr>
          <p:cNvPr id="26" name="TextBox 25">
            <a:hlinkClick r:id="rId12" action="ppaction://hlinksldjump"/>
            <a:extLst>
              <a:ext uri="{FF2B5EF4-FFF2-40B4-BE49-F238E27FC236}">
                <a16:creationId xmlns:a16="http://schemas.microsoft.com/office/drawing/2014/main" id="{C008DE39-617E-B24C-FCC4-F152524F2879}"/>
              </a:ext>
            </a:extLst>
          </p:cNvPr>
          <p:cNvSpPr txBox="1"/>
          <p:nvPr/>
        </p:nvSpPr>
        <p:spPr>
          <a:xfrm>
            <a:off x="9304674" y="789980"/>
            <a:ext cx="2436878" cy="300990"/>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dirty="0">
                <a:solidFill>
                  <a:schemeClr val="tx2"/>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Hiilikädenjälki kasvaa</a:t>
            </a:r>
          </a:p>
        </p:txBody>
      </p:sp>
      <p:sp>
        <p:nvSpPr>
          <p:cNvPr id="27" name="TextBox 26">
            <a:hlinkClick r:id="rId13" action="ppaction://hlinksldjump"/>
            <a:extLst>
              <a:ext uri="{FF2B5EF4-FFF2-40B4-BE49-F238E27FC236}">
                <a16:creationId xmlns:a16="http://schemas.microsoft.com/office/drawing/2014/main" id="{91069553-103B-E406-148E-ECD627B50250}"/>
              </a:ext>
            </a:extLst>
          </p:cNvPr>
          <p:cNvSpPr txBox="1"/>
          <p:nvPr/>
        </p:nvSpPr>
        <p:spPr>
          <a:xfrm>
            <a:off x="6531331" y="2771243"/>
            <a:ext cx="3816424" cy="687943"/>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r>
              <a:rPr lang="fi-FI" sz="1000" b="1" dirty="0">
                <a:solidFill>
                  <a:schemeClr val="tx2"/>
                </a:solidFill>
                <a:latin typeface="Rockwell" panose="02060603020205020403" pitchFamily="18" charset="0"/>
              </a:rPr>
              <a:t>Käyttäytymismallit ja asenteet muuttuvat energiaopetuksen, ympäristökasvatuksen tai ympäristömanageri-palvelun vaikutuksesta</a:t>
            </a:r>
          </a:p>
        </p:txBody>
      </p:sp>
      <p:sp>
        <p:nvSpPr>
          <p:cNvPr id="29" name="TextBox 28">
            <a:hlinkClick r:id="rId14" action="ppaction://hlinksldjump"/>
            <a:extLst>
              <a:ext uri="{FF2B5EF4-FFF2-40B4-BE49-F238E27FC236}">
                <a16:creationId xmlns:a16="http://schemas.microsoft.com/office/drawing/2014/main" id="{4E46B738-3CD7-3A3B-92E8-8F8600743C2D}"/>
              </a:ext>
            </a:extLst>
          </p:cNvPr>
          <p:cNvSpPr txBox="1"/>
          <p:nvPr/>
        </p:nvSpPr>
        <p:spPr>
          <a:xfrm>
            <a:off x="183904" y="3436226"/>
            <a:ext cx="3816424" cy="648378"/>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Puurakentaminen sekä puun käyttö julkisivu- ja korjausrakentamisessa yleistyy</a:t>
            </a:r>
          </a:p>
        </p:txBody>
      </p:sp>
      <p:sp>
        <p:nvSpPr>
          <p:cNvPr id="30" name="TextBox 29">
            <a:hlinkClick r:id="rId15" action="ppaction://hlinksldjump"/>
            <a:extLst>
              <a:ext uri="{FF2B5EF4-FFF2-40B4-BE49-F238E27FC236}">
                <a16:creationId xmlns:a16="http://schemas.microsoft.com/office/drawing/2014/main" id="{3F7A9FC8-9A86-535E-AD81-0EAD05669F65}"/>
              </a:ext>
            </a:extLst>
          </p:cNvPr>
          <p:cNvSpPr txBox="1"/>
          <p:nvPr/>
        </p:nvSpPr>
        <p:spPr>
          <a:xfrm>
            <a:off x="5317309" y="5434751"/>
            <a:ext cx="3148873" cy="65346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Ekologiset ja kestävät elämäntavat mahdollistava infrastruktuuri</a:t>
            </a:r>
          </a:p>
        </p:txBody>
      </p:sp>
      <p:sp>
        <p:nvSpPr>
          <p:cNvPr id="31" name="TextBox 30">
            <a:hlinkClick r:id="rId16" action="ppaction://hlinksldjump"/>
            <a:extLst>
              <a:ext uri="{FF2B5EF4-FFF2-40B4-BE49-F238E27FC236}">
                <a16:creationId xmlns:a16="http://schemas.microsoft.com/office/drawing/2014/main" id="{318F6A75-D1B9-538B-E35E-C6221F49E987}"/>
              </a:ext>
            </a:extLst>
          </p:cNvPr>
          <p:cNvSpPr txBox="1"/>
          <p:nvPr/>
        </p:nvSpPr>
        <p:spPr>
          <a:xfrm>
            <a:off x="139103" y="4438856"/>
            <a:ext cx="2683121" cy="65855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Lähiruoan tai paikallisesti tuotetun ruoan tarjonta kasvaa</a:t>
            </a:r>
          </a:p>
        </p:txBody>
      </p:sp>
      <p:sp>
        <p:nvSpPr>
          <p:cNvPr id="32" name="TextBox 31">
            <a:hlinkClick r:id="rId17" action="ppaction://hlinksldjump"/>
            <a:extLst>
              <a:ext uri="{FF2B5EF4-FFF2-40B4-BE49-F238E27FC236}">
                <a16:creationId xmlns:a16="http://schemas.microsoft.com/office/drawing/2014/main" id="{9B50B0F6-D4DA-FC29-1BAF-F55DCCE9988C}"/>
              </a:ext>
            </a:extLst>
          </p:cNvPr>
          <p:cNvSpPr txBox="1"/>
          <p:nvPr/>
        </p:nvSpPr>
        <p:spPr>
          <a:xfrm>
            <a:off x="10304487" y="2891237"/>
            <a:ext cx="1999806" cy="673824"/>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Energiatehokkuuden parantuminen</a:t>
            </a:r>
          </a:p>
        </p:txBody>
      </p:sp>
      <p:sp>
        <p:nvSpPr>
          <p:cNvPr id="33" name="TextBox 32">
            <a:hlinkClick r:id="rId18" action="ppaction://hlinksldjump"/>
            <a:extLst>
              <a:ext uri="{FF2B5EF4-FFF2-40B4-BE49-F238E27FC236}">
                <a16:creationId xmlns:a16="http://schemas.microsoft.com/office/drawing/2014/main" id="{AD9304F5-C418-C5BB-EB0D-022639A1D9B0}"/>
              </a:ext>
            </a:extLst>
          </p:cNvPr>
          <p:cNvSpPr txBox="1"/>
          <p:nvPr/>
        </p:nvSpPr>
        <p:spPr>
          <a:xfrm>
            <a:off x="214766" y="6227036"/>
            <a:ext cx="2446469" cy="36396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Alueen väestökanta kasvaa</a:t>
            </a:r>
          </a:p>
        </p:txBody>
      </p:sp>
      <p:sp>
        <p:nvSpPr>
          <p:cNvPr id="34" name="TextBox 33">
            <a:hlinkClick r:id="rId19" action="ppaction://hlinksldjump"/>
            <a:extLst>
              <a:ext uri="{FF2B5EF4-FFF2-40B4-BE49-F238E27FC236}">
                <a16:creationId xmlns:a16="http://schemas.microsoft.com/office/drawing/2014/main" id="{B25513E5-2DA2-7CAF-F1B2-101010D89D4A}"/>
              </a:ext>
            </a:extLst>
          </p:cNvPr>
          <p:cNvSpPr txBox="1"/>
          <p:nvPr/>
        </p:nvSpPr>
        <p:spPr>
          <a:xfrm>
            <a:off x="7978274" y="1518213"/>
            <a:ext cx="2263446" cy="36396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sym typeface="Wingdings" panose="05000000000000000000" pitchFamily="2" charset="2"/>
              </a:rPr>
              <a:t>1 000 vihreää työpaikkaa</a:t>
            </a:r>
          </a:p>
        </p:txBody>
      </p:sp>
      <p:sp>
        <p:nvSpPr>
          <p:cNvPr id="35" name="TextBox 34">
            <a:hlinkClick r:id="rId20" action="ppaction://hlinksldjump"/>
            <a:extLst>
              <a:ext uri="{FF2B5EF4-FFF2-40B4-BE49-F238E27FC236}">
                <a16:creationId xmlns:a16="http://schemas.microsoft.com/office/drawing/2014/main" id="{53F8652B-F04E-08E0-9CA1-8A651859A1E4}"/>
              </a:ext>
            </a:extLst>
          </p:cNvPr>
          <p:cNvSpPr txBox="1"/>
          <p:nvPr/>
        </p:nvSpPr>
        <p:spPr>
          <a:xfrm>
            <a:off x="5348258" y="1995059"/>
            <a:ext cx="2022487" cy="673824"/>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Tuetaan nuoria tulevia asiantuntijoita</a:t>
            </a:r>
          </a:p>
        </p:txBody>
      </p:sp>
      <p:sp>
        <p:nvSpPr>
          <p:cNvPr id="36" name="TextBox 35">
            <a:hlinkClick r:id="rId21" action="ppaction://hlinksldjump"/>
            <a:extLst>
              <a:ext uri="{FF2B5EF4-FFF2-40B4-BE49-F238E27FC236}">
                <a16:creationId xmlns:a16="http://schemas.microsoft.com/office/drawing/2014/main" id="{E4510385-3522-1E2C-19FE-9171C4D13A15}"/>
              </a:ext>
            </a:extLst>
          </p:cNvPr>
          <p:cNvSpPr txBox="1"/>
          <p:nvPr/>
        </p:nvSpPr>
        <p:spPr>
          <a:xfrm>
            <a:off x="156825" y="2349012"/>
            <a:ext cx="1563764" cy="1042614"/>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Hyödynnetään alueellisia ”</a:t>
            </a:r>
            <a:r>
              <a:rPr lang="fi-FI" sz="1000" b="1" i="1" dirty="0">
                <a:solidFill>
                  <a:schemeClr val="tx2"/>
                </a:solidFill>
                <a:latin typeface="Rockwell" panose="02060603020205020403" pitchFamily="18" charset="0"/>
              </a:rPr>
              <a:t>voimavaroja”</a:t>
            </a:r>
            <a:endParaRPr lang="fi-FI" sz="1000" b="1" dirty="0">
              <a:solidFill>
                <a:schemeClr val="tx2"/>
              </a:solidFill>
              <a:latin typeface="Rockwell" panose="02060603020205020403" pitchFamily="18" charset="0"/>
            </a:endParaRPr>
          </a:p>
        </p:txBody>
      </p:sp>
      <p:sp>
        <p:nvSpPr>
          <p:cNvPr id="37" name="TextBox 36">
            <a:hlinkClick r:id="rId22" action="ppaction://hlinksldjump"/>
            <a:extLst>
              <a:ext uri="{FF2B5EF4-FFF2-40B4-BE49-F238E27FC236}">
                <a16:creationId xmlns:a16="http://schemas.microsoft.com/office/drawing/2014/main" id="{2AAF0421-8134-02C0-EBC6-98501B30F915}"/>
              </a:ext>
            </a:extLst>
          </p:cNvPr>
          <p:cNvSpPr txBox="1"/>
          <p:nvPr/>
        </p:nvSpPr>
        <p:spPr>
          <a:xfrm>
            <a:off x="4031767" y="3044384"/>
            <a:ext cx="2750355" cy="65855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Uudenlaisen liiketoiminnan muodostuminen ja innovaatiot</a:t>
            </a:r>
          </a:p>
        </p:txBody>
      </p:sp>
      <p:sp>
        <p:nvSpPr>
          <p:cNvPr id="38" name="TextBox 37">
            <a:hlinkClick r:id="rId23" action="ppaction://hlinksldjump"/>
            <a:extLst>
              <a:ext uri="{FF2B5EF4-FFF2-40B4-BE49-F238E27FC236}">
                <a16:creationId xmlns:a16="http://schemas.microsoft.com/office/drawing/2014/main" id="{FAB527F0-8170-B3E0-303E-AACC3D26CF35}"/>
              </a:ext>
            </a:extLst>
          </p:cNvPr>
          <p:cNvSpPr txBox="1"/>
          <p:nvPr/>
        </p:nvSpPr>
        <p:spPr>
          <a:xfrm>
            <a:off x="2913127" y="6265315"/>
            <a:ext cx="2639948" cy="361110"/>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Hiilinielut/-varastot kasvavat</a:t>
            </a:r>
          </a:p>
        </p:txBody>
      </p:sp>
      <p:sp>
        <p:nvSpPr>
          <p:cNvPr id="39" name="TextBox 38">
            <a:hlinkClick r:id="rId24" action="ppaction://hlinksldjump"/>
            <a:extLst>
              <a:ext uri="{FF2B5EF4-FFF2-40B4-BE49-F238E27FC236}">
                <a16:creationId xmlns:a16="http://schemas.microsoft.com/office/drawing/2014/main" id="{CF9C077E-496B-E576-BDF7-FF3424A73DC8}"/>
              </a:ext>
            </a:extLst>
          </p:cNvPr>
          <p:cNvSpPr txBox="1"/>
          <p:nvPr/>
        </p:nvSpPr>
        <p:spPr>
          <a:xfrm>
            <a:off x="3920333" y="1426654"/>
            <a:ext cx="2477737" cy="36396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Optimaalisempi jätehuolto</a:t>
            </a:r>
          </a:p>
        </p:txBody>
      </p:sp>
      <p:sp>
        <p:nvSpPr>
          <p:cNvPr id="40" name="TextBox 39">
            <a:hlinkClick r:id="rId25" action="ppaction://hlinksldjump"/>
            <a:extLst>
              <a:ext uri="{FF2B5EF4-FFF2-40B4-BE49-F238E27FC236}">
                <a16:creationId xmlns:a16="http://schemas.microsoft.com/office/drawing/2014/main" id="{2C10956D-F658-AD60-D9A2-9CDBCFBA55FE}"/>
              </a:ext>
            </a:extLst>
          </p:cNvPr>
          <p:cNvSpPr txBox="1"/>
          <p:nvPr/>
        </p:nvSpPr>
        <p:spPr>
          <a:xfrm>
            <a:off x="6633167" y="3664938"/>
            <a:ext cx="4006319" cy="358253"/>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Strategiakeskeinen ja tietoon perustuva toiminta</a:t>
            </a:r>
          </a:p>
        </p:txBody>
      </p:sp>
      <p:sp>
        <p:nvSpPr>
          <p:cNvPr id="41" name="TextBox 40">
            <a:hlinkClick r:id="rId26" action="ppaction://hlinksldjump"/>
            <a:extLst>
              <a:ext uri="{FF2B5EF4-FFF2-40B4-BE49-F238E27FC236}">
                <a16:creationId xmlns:a16="http://schemas.microsoft.com/office/drawing/2014/main" id="{7E936A41-5642-1D76-3FB5-3BBDA6DCA0D8}"/>
              </a:ext>
            </a:extLst>
          </p:cNvPr>
          <p:cNvSpPr txBox="1"/>
          <p:nvPr/>
        </p:nvSpPr>
        <p:spPr>
          <a:xfrm>
            <a:off x="9937265" y="5235871"/>
            <a:ext cx="2480621" cy="66364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Brändäys ”</a:t>
            </a:r>
            <a:r>
              <a:rPr lang="fi-FI" sz="1000" b="1" i="1" dirty="0">
                <a:solidFill>
                  <a:schemeClr val="tx2"/>
                </a:solidFill>
                <a:latin typeface="Rockwell" panose="02060603020205020403" pitchFamily="18" charset="0"/>
              </a:rPr>
              <a:t>vihreäksi kaupungiksi</a:t>
            </a:r>
            <a:r>
              <a:rPr lang="fi-FI" sz="1000" b="1" dirty="0">
                <a:solidFill>
                  <a:schemeClr val="tx2"/>
                </a:solidFill>
                <a:latin typeface="Rockwell" panose="02060603020205020403" pitchFamily="18" charset="0"/>
              </a:rPr>
              <a:t>” edistyy</a:t>
            </a:r>
          </a:p>
        </p:txBody>
      </p:sp>
      <p:sp>
        <p:nvSpPr>
          <p:cNvPr id="42" name="TextBox 41">
            <a:hlinkClick r:id="rId27" action="ppaction://hlinksldjump"/>
            <a:extLst>
              <a:ext uri="{FF2B5EF4-FFF2-40B4-BE49-F238E27FC236}">
                <a16:creationId xmlns:a16="http://schemas.microsoft.com/office/drawing/2014/main" id="{92585C0E-FDD6-9625-E74A-F8D7F8162AEF}"/>
              </a:ext>
            </a:extLst>
          </p:cNvPr>
          <p:cNvSpPr txBox="1"/>
          <p:nvPr/>
        </p:nvSpPr>
        <p:spPr>
          <a:xfrm>
            <a:off x="183904" y="5301208"/>
            <a:ext cx="2574386" cy="66364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Talouspääoma kasvaa (vero- ja muut tulot)</a:t>
            </a:r>
          </a:p>
        </p:txBody>
      </p:sp>
      <p:sp>
        <p:nvSpPr>
          <p:cNvPr id="43" name="TextBox 42">
            <a:hlinkClick r:id="rId28" action="ppaction://hlinksldjump"/>
            <a:extLst>
              <a:ext uri="{FF2B5EF4-FFF2-40B4-BE49-F238E27FC236}">
                <a16:creationId xmlns:a16="http://schemas.microsoft.com/office/drawing/2014/main" id="{7E89423D-2CC2-25CE-4066-05E94209FBA8}"/>
              </a:ext>
            </a:extLst>
          </p:cNvPr>
          <p:cNvSpPr txBox="1"/>
          <p:nvPr/>
        </p:nvSpPr>
        <p:spPr>
          <a:xfrm>
            <a:off x="4962165" y="5003540"/>
            <a:ext cx="2421986" cy="36396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Omavaraisuus edistyy</a:t>
            </a:r>
          </a:p>
        </p:txBody>
      </p:sp>
      <p:sp>
        <p:nvSpPr>
          <p:cNvPr id="44" name="TextBox 43">
            <a:hlinkClick r:id="rId29" action="ppaction://hlinksldjump"/>
            <a:extLst>
              <a:ext uri="{FF2B5EF4-FFF2-40B4-BE49-F238E27FC236}">
                <a16:creationId xmlns:a16="http://schemas.microsoft.com/office/drawing/2014/main" id="{930882BB-F83E-4CF2-C251-62C91B97B387}"/>
              </a:ext>
            </a:extLst>
          </p:cNvPr>
          <p:cNvSpPr txBox="1"/>
          <p:nvPr/>
        </p:nvSpPr>
        <p:spPr>
          <a:xfrm>
            <a:off x="2450410" y="5771698"/>
            <a:ext cx="3060554" cy="361110"/>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Alueen hyvinvointi edistyy</a:t>
            </a:r>
          </a:p>
        </p:txBody>
      </p:sp>
      <p:sp>
        <p:nvSpPr>
          <p:cNvPr id="45" name="TextBox 44">
            <a:hlinkClick r:id="rId30" action="ppaction://hlinksldjump"/>
            <a:extLst>
              <a:ext uri="{FF2B5EF4-FFF2-40B4-BE49-F238E27FC236}">
                <a16:creationId xmlns:a16="http://schemas.microsoft.com/office/drawing/2014/main" id="{B58843AD-AC4C-1FF6-AEE6-F02641A4A20B}"/>
              </a:ext>
            </a:extLst>
          </p:cNvPr>
          <p:cNvSpPr txBox="1"/>
          <p:nvPr/>
        </p:nvSpPr>
        <p:spPr>
          <a:xfrm>
            <a:off x="7365670" y="5937577"/>
            <a:ext cx="2817355" cy="65855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 Energiaverkon selkeän kokonaiskuvan muodostuminen</a:t>
            </a:r>
          </a:p>
        </p:txBody>
      </p:sp>
      <p:sp>
        <p:nvSpPr>
          <p:cNvPr id="46" name="TextBox 45">
            <a:hlinkClick r:id="rId31" action="ppaction://hlinksldjump"/>
            <a:extLst>
              <a:ext uri="{FF2B5EF4-FFF2-40B4-BE49-F238E27FC236}">
                <a16:creationId xmlns:a16="http://schemas.microsoft.com/office/drawing/2014/main" id="{443FACC3-00CC-302D-9C2A-808AC0DC1C0F}"/>
              </a:ext>
            </a:extLst>
          </p:cNvPr>
          <p:cNvSpPr txBox="1"/>
          <p:nvPr/>
        </p:nvSpPr>
        <p:spPr>
          <a:xfrm>
            <a:off x="9854151" y="1944873"/>
            <a:ext cx="2536343" cy="66364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Uusiutuvan energian tuotannon mahdollisuudet</a:t>
            </a:r>
          </a:p>
        </p:txBody>
      </p:sp>
      <p:sp>
        <p:nvSpPr>
          <p:cNvPr id="47" name="TextBox 46">
            <a:hlinkClick r:id="rId32" action="ppaction://hlinksldjump"/>
            <a:extLst>
              <a:ext uri="{FF2B5EF4-FFF2-40B4-BE49-F238E27FC236}">
                <a16:creationId xmlns:a16="http://schemas.microsoft.com/office/drawing/2014/main" id="{BA75C518-7D6D-940B-E131-F81D90EF5F3F}"/>
              </a:ext>
            </a:extLst>
          </p:cNvPr>
          <p:cNvSpPr txBox="1"/>
          <p:nvPr/>
        </p:nvSpPr>
        <p:spPr>
          <a:xfrm>
            <a:off x="8055587" y="4633032"/>
            <a:ext cx="4008170" cy="648378"/>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Uusiutuvien energiaratkaisujen integroinnin mahdollisuudet osaksi nykyistä järjestelmää</a:t>
            </a:r>
          </a:p>
        </p:txBody>
      </p:sp>
      <p:sp>
        <p:nvSpPr>
          <p:cNvPr id="48" name="TextBox 47">
            <a:hlinkClick r:id="rId33" action="ppaction://hlinksldjump"/>
            <a:extLst>
              <a:ext uri="{FF2B5EF4-FFF2-40B4-BE49-F238E27FC236}">
                <a16:creationId xmlns:a16="http://schemas.microsoft.com/office/drawing/2014/main" id="{B38D4334-7DC3-5A4F-0B2C-51850DFEC993}"/>
              </a:ext>
            </a:extLst>
          </p:cNvPr>
          <p:cNvSpPr txBox="1"/>
          <p:nvPr/>
        </p:nvSpPr>
        <p:spPr>
          <a:xfrm>
            <a:off x="6958508" y="4280526"/>
            <a:ext cx="3149895" cy="361110"/>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Alueellinen elinvoima edistyy</a:t>
            </a:r>
          </a:p>
        </p:txBody>
      </p:sp>
      <p:sp>
        <p:nvSpPr>
          <p:cNvPr id="49" name="TextBox 48">
            <a:hlinkClick r:id="rId34" action="ppaction://hlinksldjump"/>
            <a:extLst>
              <a:ext uri="{FF2B5EF4-FFF2-40B4-BE49-F238E27FC236}">
                <a16:creationId xmlns:a16="http://schemas.microsoft.com/office/drawing/2014/main" id="{D3AFD53D-29C8-C584-BD5C-FDD575F74B62}"/>
              </a:ext>
            </a:extLst>
          </p:cNvPr>
          <p:cNvSpPr txBox="1"/>
          <p:nvPr/>
        </p:nvSpPr>
        <p:spPr>
          <a:xfrm>
            <a:off x="2645734" y="4917502"/>
            <a:ext cx="2421986" cy="66364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Ilmastopositiivisuuden kehittyminen (yritykset)</a:t>
            </a:r>
          </a:p>
        </p:txBody>
      </p:sp>
      <p:sp>
        <p:nvSpPr>
          <p:cNvPr id="50" name="TextBox 49">
            <a:hlinkClick r:id="rId35" action="ppaction://hlinksldjump"/>
            <a:extLst>
              <a:ext uri="{FF2B5EF4-FFF2-40B4-BE49-F238E27FC236}">
                <a16:creationId xmlns:a16="http://schemas.microsoft.com/office/drawing/2014/main" id="{BCE1457B-2B09-CD36-80CC-581A8E491217}"/>
              </a:ext>
            </a:extLst>
          </p:cNvPr>
          <p:cNvSpPr txBox="1"/>
          <p:nvPr/>
        </p:nvSpPr>
        <p:spPr>
          <a:xfrm>
            <a:off x="2590909" y="4055733"/>
            <a:ext cx="2109403" cy="668735"/>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Ilmastopositiivisuuden kehittyminen (väestö)</a:t>
            </a:r>
          </a:p>
        </p:txBody>
      </p:sp>
      <p:sp>
        <p:nvSpPr>
          <p:cNvPr id="51" name="TextBox 50">
            <a:hlinkClick r:id="rId36" action="ppaction://hlinksldjump"/>
            <a:extLst>
              <a:ext uri="{FF2B5EF4-FFF2-40B4-BE49-F238E27FC236}">
                <a16:creationId xmlns:a16="http://schemas.microsoft.com/office/drawing/2014/main" id="{425B7092-6243-A0DC-ADEF-5FD43AC0D30B}"/>
              </a:ext>
            </a:extLst>
          </p:cNvPr>
          <p:cNvSpPr txBox="1"/>
          <p:nvPr/>
        </p:nvSpPr>
        <p:spPr>
          <a:xfrm>
            <a:off x="4695608" y="4076209"/>
            <a:ext cx="2165256" cy="668735"/>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Kestävä kehitys edistyy &amp; kiertotalous kasvaa</a:t>
            </a:r>
          </a:p>
        </p:txBody>
      </p:sp>
      <p:sp>
        <p:nvSpPr>
          <p:cNvPr id="52" name="TextBox 51">
            <a:hlinkClick r:id="rId37" action="ppaction://hlinksldjump"/>
            <a:extLst>
              <a:ext uri="{FF2B5EF4-FFF2-40B4-BE49-F238E27FC236}">
                <a16:creationId xmlns:a16="http://schemas.microsoft.com/office/drawing/2014/main" id="{157A76D4-B4E4-C412-E3D6-8DE3F3C71EB9}"/>
              </a:ext>
            </a:extLst>
          </p:cNvPr>
          <p:cNvSpPr txBox="1"/>
          <p:nvPr/>
        </p:nvSpPr>
        <p:spPr>
          <a:xfrm>
            <a:off x="10506612" y="1187683"/>
            <a:ext cx="1757561" cy="366824"/>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Biotalouden kasvu</a:t>
            </a:r>
          </a:p>
        </p:txBody>
      </p:sp>
      <p:sp>
        <p:nvSpPr>
          <p:cNvPr id="53" name="TextBox 52">
            <a:hlinkClick r:id="rId38" action="ppaction://hlinksldjump"/>
            <a:extLst>
              <a:ext uri="{FF2B5EF4-FFF2-40B4-BE49-F238E27FC236}">
                <a16:creationId xmlns:a16="http://schemas.microsoft.com/office/drawing/2014/main" id="{6D24FFE5-E5AA-D5FA-2BB3-3658DAFEF18E}"/>
              </a:ext>
            </a:extLst>
          </p:cNvPr>
          <p:cNvSpPr txBox="1"/>
          <p:nvPr/>
        </p:nvSpPr>
        <p:spPr>
          <a:xfrm>
            <a:off x="156825" y="321096"/>
            <a:ext cx="3032171" cy="658556"/>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Nopeutus fossiilittoman liikenteen ja –lämmityksen muutokseen</a:t>
            </a:r>
          </a:p>
        </p:txBody>
      </p:sp>
      <p:sp>
        <p:nvSpPr>
          <p:cNvPr id="54" name="TextBox 53">
            <a:hlinkClick r:id="rId39" action="ppaction://hlinksldjump"/>
            <a:extLst>
              <a:ext uri="{FF2B5EF4-FFF2-40B4-BE49-F238E27FC236}">
                <a16:creationId xmlns:a16="http://schemas.microsoft.com/office/drawing/2014/main" id="{F7B8F6EA-7EC5-B762-EDC8-74714FED8E1B}"/>
              </a:ext>
            </a:extLst>
          </p:cNvPr>
          <p:cNvSpPr txBox="1"/>
          <p:nvPr/>
        </p:nvSpPr>
        <p:spPr>
          <a:xfrm>
            <a:off x="7339600" y="2151416"/>
            <a:ext cx="2720072" cy="361110"/>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Uutta vihreää teknologiaa</a:t>
            </a:r>
          </a:p>
        </p:txBody>
      </p:sp>
      <p:sp>
        <p:nvSpPr>
          <p:cNvPr id="55" name="TextBox 54">
            <a:hlinkClick r:id="rId40" action="ppaction://hlinksldjump"/>
            <a:extLst>
              <a:ext uri="{FF2B5EF4-FFF2-40B4-BE49-F238E27FC236}">
                <a16:creationId xmlns:a16="http://schemas.microsoft.com/office/drawing/2014/main" id="{FA81EA0A-3480-E08D-1B22-8DC0559F35D1}"/>
              </a:ext>
            </a:extLst>
          </p:cNvPr>
          <p:cNvSpPr txBox="1"/>
          <p:nvPr/>
        </p:nvSpPr>
        <p:spPr>
          <a:xfrm>
            <a:off x="9902378" y="3825749"/>
            <a:ext cx="2439888" cy="363967"/>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KHK-päästövähennys</a:t>
            </a:r>
          </a:p>
        </p:txBody>
      </p:sp>
      <p:sp>
        <p:nvSpPr>
          <p:cNvPr id="56" name="TextBox 55">
            <a:hlinkClick r:id="rId41" action="ppaction://hlinksldjump"/>
            <a:extLst>
              <a:ext uri="{FF2B5EF4-FFF2-40B4-BE49-F238E27FC236}">
                <a16:creationId xmlns:a16="http://schemas.microsoft.com/office/drawing/2014/main" id="{33E2AD5F-E6B4-733F-4A88-630EEBB9BDB7}"/>
              </a:ext>
            </a:extLst>
          </p:cNvPr>
          <p:cNvSpPr txBox="1"/>
          <p:nvPr/>
        </p:nvSpPr>
        <p:spPr>
          <a:xfrm>
            <a:off x="6238428" y="1340738"/>
            <a:ext cx="1854561" cy="366824"/>
          </a:xfrm>
          <a:prstGeom prst="hexagon">
            <a:avLst/>
          </a:prstGeom>
          <a:solidFill>
            <a:srgbClr val="CCCCFF"/>
          </a:solidFill>
          <a:ln w="12700">
            <a:solidFill>
              <a:schemeClr val="accent4">
                <a:lumMod val="75000"/>
              </a:schemeClr>
            </a:solidFill>
          </a:ln>
          <a:effectLst>
            <a:outerShdw blurRad="225425" dist="50800" dir="5220000" algn="ctr">
              <a:srgbClr val="000000">
                <a:alpha val="33000"/>
              </a:srgbClr>
            </a:outerShdw>
          </a:effectLst>
          <a:scene3d>
            <a:camera prst="perspectiveFront" fov="3300000">
              <a:rot lat="486000" lon="19530000" rev="174000"/>
            </a:camera>
            <a:lightRig rig="harsh" dir="t">
              <a:rot lat="0" lon="0" rev="3000000"/>
            </a:lightRig>
          </a:scene3d>
          <a:sp3d extrusionH="254000" contourW="19050">
            <a:bevelT w="82550" h="44450" prst="angle"/>
            <a:bevelB w="82550" h="44450" prst="angle"/>
            <a:contourClr>
              <a:srgbClr val="FFFFFF"/>
            </a:contourClr>
          </a:sp3d>
        </p:spPr>
        <p:txBody>
          <a:bodyPr wrap="square" anchor="ctr">
            <a:spAutoFit/>
          </a:bodyPr>
          <a:lstStyle>
            <a:defPPr>
              <a:defRPr lang="en-US"/>
            </a:defPPr>
            <a:lvl1pPr algn="ctr">
              <a:defRPr sz="2800" b="1">
                <a:solidFill>
                  <a:schemeClr val="tx2"/>
                </a:solidFill>
                <a:latin typeface="Rockwell" panose="02060603020205020403" pitchFamily="18" charset="0"/>
              </a:defRPr>
            </a:lvl1pPr>
          </a:lstStyle>
          <a:p>
            <a:pPr>
              <a:lnSpc>
                <a:spcPct val="150000"/>
              </a:lnSpc>
            </a:pPr>
            <a:r>
              <a:rPr lang="fi-FI" sz="1000" b="1" dirty="0">
                <a:solidFill>
                  <a:schemeClr val="tx2"/>
                </a:solidFill>
                <a:latin typeface="Rockwell" panose="02060603020205020403" pitchFamily="18" charset="0"/>
              </a:rPr>
              <a:t>Teollinen symbioosi</a:t>
            </a:r>
          </a:p>
        </p:txBody>
      </p:sp>
    </p:spTree>
    <p:extLst>
      <p:ext uri="{BB962C8B-B14F-4D97-AF65-F5344CB8AC3E}">
        <p14:creationId xmlns:p14="http://schemas.microsoft.com/office/powerpoint/2010/main" val="56498410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598B08B8-725D-41AD-AD58-EF01EC53B558}"/>
              </a:ext>
            </a:extLst>
          </p:cNvPr>
          <p:cNvSpPr txBox="1">
            <a:spLocks noGrp="1" noRot="1" noMove="1" noResize="1" noEditPoints="1" noAdjustHandles="1" noChangeArrowheads="1" noChangeShapeType="1"/>
          </p:cNvSpPr>
          <p:nvPr/>
        </p:nvSpPr>
        <p:spPr>
          <a:xfrm>
            <a:off x="477788" y="167496"/>
            <a:ext cx="6192688" cy="400110"/>
          </a:xfrm>
          <a:prstGeom prst="rect">
            <a:avLst/>
          </a:prstGeom>
          <a:noFill/>
        </p:spPr>
        <p:txBody>
          <a:bodyPr wrap="square">
            <a:spAutoFit/>
          </a:bodyPr>
          <a:lstStyle/>
          <a:p>
            <a:r>
              <a:rPr lang="fi-FI" sz="2000" b="1" dirty="0">
                <a:solidFill>
                  <a:schemeClr val="tx2"/>
                </a:solidFill>
                <a:latin typeface="Rockwell" panose="02060603020205020403" pitchFamily="18" charset="0"/>
                <a:ea typeface="Lato" panose="020F0502020204030203" pitchFamily="34" charset="0"/>
                <a:cs typeface="Lato" panose="020F0502020204030203" pitchFamily="34" charset="0"/>
              </a:rPr>
              <a:t>Rakennetun ympäristön hiilinielut ja -varastot</a:t>
            </a:r>
          </a:p>
        </p:txBody>
      </p:sp>
      <p:sp>
        <p:nvSpPr>
          <p:cNvPr id="7" name="TextBox 6">
            <a:extLst>
              <a:ext uri="{FF2B5EF4-FFF2-40B4-BE49-F238E27FC236}">
                <a16:creationId xmlns:a16="http://schemas.microsoft.com/office/drawing/2014/main" id="{3F989D0B-2221-4B3E-8187-AF320394CA87}"/>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sp>
        <p:nvSpPr>
          <p:cNvPr id="10" name="TextBox 9">
            <a:extLst>
              <a:ext uri="{FF2B5EF4-FFF2-40B4-BE49-F238E27FC236}">
                <a16:creationId xmlns:a16="http://schemas.microsoft.com/office/drawing/2014/main" id="{3B5A86B3-ACD5-4DC4-9A3A-C36C2CC3835F}"/>
              </a:ext>
            </a:extLst>
          </p:cNvPr>
          <p:cNvSpPr txBox="1">
            <a:spLocks noGrp="1" noRot="1" noMove="1" noResize="1" noEditPoints="1" noAdjustHandles="1" noChangeArrowheads="1" noChangeShapeType="1"/>
          </p:cNvSpPr>
          <p:nvPr/>
        </p:nvSpPr>
        <p:spPr>
          <a:xfrm>
            <a:off x="5393804" y="4582917"/>
            <a:ext cx="4490764" cy="1753955"/>
          </a:xfrm>
          <a:prstGeom prst="roundRect">
            <a:avLst/>
          </a:prstGeom>
          <a:solidFill>
            <a:schemeClr val="accent2">
              <a:lumMod val="40000"/>
              <a:lumOff val="60000"/>
            </a:schemeClr>
          </a:solidFill>
          <a:ln>
            <a:solidFill>
              <a:schemeClr val="tx2"/>
            </a:solidFill>
          </a:ln>
        </p:spPr>
        <p:txBody>
          <a:bodyPr wrap="square">
            <a:spAutoFit/>
          </a:bodyPr>
          <a:lstStyle/>
          <a:p>
            <a:pPr>
              <a:lnSpc>
                <a:spcPct val="150000"/>
              </a:lnSpc>
            </a:pPr>
            <a:r>
              <a:rPr kumimoji="0" lang="fi-FI" sz="1100" u="none" strike="noStrike" kern="1200" cap="none" spc="0" normalizeH="0" baseline="0" noProof="1">
                <a:ln>
                  <a:noFill/>
                </a:ln>
                <a:solidFill>
                  <a:prstClr val="black"/>
                </a:solidFill>
                <a:effectLst/>
                <a:uLnTx/>
                <a:uFillTx/>
                <a:latin typeface="Rockwell" panose="02060603020205020403" pitchFamily="18" charset="0"/>
                <a:ea typeface="+mn-ea"/>
                <a:cs typeface="+mn-cs"/>
              </a:rPr>
              <a:t>Päästövähennys (pieni sellainen) sisältyisi tähän myös, mikäli ilmoitus tehtäisi määritysten jälkeen Suomen ympäristö keskukselle.</a:t>
            </a:r>
          </a:p>
          <a:p>
            <a:pPr>
              <a:lnSpc>
                <a:spcPct val="150000"/>
              </a:lnSpc>
            </a:pPr>
            <a:endParaRPr lang="fi-FI" sz="1100" noProof="1">
              <a:solidFill>
                <a:prstClr val="black"/>
              </a:solidFill>
              <a:latin typeface="Rockwell" panose="02060603020205020403" pitchFamily="18" charset="0"/>
            </a:endParaRPr>
          </a:p>
          <a:p>
            <a:pPr>
              <a:lnSpc>
                <a:spcPct val="150000"/>
              </a:lnSpc>
            </a:pPr>
            <a:r>
              <a:rPr lang="fi-FI" sz="1100" noProof="1">
                <a:solidFill>
                  <a:prstClr val="black"/>
                </a:solidFill>
                <a:latin typeface="Rockwell" panose="02060603020205020403" pitchFamily="18" charset="0"/>
              </a:rPr>
              <a:t>Selventäisi myös seikkaa sen suhteen, että voisiko näillä alueilla tarkoituksen mukaisesti hankkia päästövähennyksiä.</a:t>
            </a:r>
            <a:endParaRPr kumimoji="0" lang="fi-FI" sz="1100" u="none" strike="noStrike" kern="1200" cap="none" spc="0" normalizeH="0" baseline="0" noProof="1">
              <a:ln>
                <a:noFill/>
              </a:ln>
              <a:solidFill>
                <a:prstClr val="black"/>
              </a:solidFill>
              <a:effectLst/>
              <a:uLnTx/>
              <a:uFillTx/>
              <a:latin typeface="Rockwell" panose="02060603020205020403" pitchFamily="18" charset="0"/>
              <a:ea typeface="+mn-ea"/>
              <a:cs typeface="+mn-cs"/>
            </a:endParaRPr>
          </a:p>
        </p:txBody>
      </p:sp>
      <p:sp>
        <p:nvSpPr>
          <p:cNvPr id="15" name="TextBox 14">
            <a:extLst>
              <a:ext uri="{FF2B5EF4-FFF2-40B4-BE49-F238E27FC236}">
                <a16:creationId xmlns:a16="http://schemas.microsoft.com/office/drawing/2014/main" id="{696D9B3C-4E17-4720-99B1-DD053B542AAB}"/>
              </a:ext>
            </a:extLst>
          </p:cNvPr>
          <p:cNvSpPr txBox="1">
            <a:spLocks noGrp="1" noRot="1" noMove="1" noResize="1" noEditPoints="1" noAdjustHandles="1" noChangeArrowheads="1" noChangeShapeType="1"/>
          </p:cNvSpPr>
          <p:nvPr/>
        </p:nvSpPr>
        <p:spPr>
          <a:xfrm>
            <a:off x="1701924" y="4582917"/>
            <a:ext cx="3240360" cy="1473027"/>
          </a:xfrm>
          <a:prstGeom prst="roundRect">
            <a:avLst/>
          </a:prstGeom>
          <a:solidFill>
            <a:srgbClr val="B3E0C5"/>
          </a:solidFill>
          <a:ln>
            <a:solidFill>
              <a:schemeClr val="tx2"/>
            </a:solidFill>
          </a:ln>
        </p:spPr>
        <p:txBody>
          <a:bodyPr wrap="square">
            <a:spAutoFit/>
          </a:bodyPr>
          <a:lstStyle/>
          <a:p>
            <a:pPr>
              <a:lnSpc>
                <a:spcPct val="150000"/>
              </a:lnSpc>
            </a:pPr>
            <a:r>
              <a:rPr lang="fi-FI" sz="1100" noProof="1">
                <a:solidFill>
                  <a:prstClr val="black"/>
                </a:solidFill>
                <a:latin typeface="Rockwell" panose="02060603020205020403" pitchFamily="18" charset="0"/>
              </a:rPr>
              <a:t>Määritysten</a:t>
            </a:r>
            <a:r>
              <a:rPr kumimoji="0" lang="fi-FI" sz="1100" b="0" u="none" strike="noStrike" kern="1200" cap="none" spc="0" normalizeH="0" baseline="0" noProof="1">
                <a:ln>
                  <a:noFill/>
                </a:ln>
                <a:solidFill>
                  <a:prstClr val="black"/>
                </a:solidFill>
                <a:effectLst/>
                <a:uLnTx/>
                <a:uFillTx/>
                <a:latin typeface="Rockwell" panose="02060603020205020403" pitchFamily="18" charset="0"/>
                <a:ea typeface="+mn-ea"/>
                <a:cs typeface="+mn-cs"/>
              </a:rPr>
              <a:t> jälkeen, jos niihin voitaisi jollain tapaa saada kytkettyä myös viher- ja puistoalueista muodostavat hyödyt alueen (väestö, ympäristö ja elinvoima) hyvinvoinnin kannalta.</a:t>
            </a:r>
          </a:p>
        </p:txBody>
      </p:sp>
      <p:pic>
        <p:nvPicPr>
          <p:cNvPr id="17" name="Picture 16" descr="Text&#10;&#10;Description automatically generated">
            <a:extLst>
              <a:ext uri="{FF2B5EF4-FFF2-40B4-BE49-F238E27FC236}">
                <a16:creationId xmlns:a16="http://schemas.microsoft.com/office/drawing/2014/main" id="{CF6DC6CB-A8C2-43FF-8044-1E76975BF54B}"/>
              </a:ext>
            </a:extLst>
          </p:cNvPr>
          <p:cNvPicPr>
            <a:picLocks noGrp="1" noRot="1" noChangeAspect="1" noMove="1" noResize="1" noEditPoints="1" noAdjustHandles="1" noChangeArrowheads="1" noChangeShapeType="1" noCrop="1"/>
          </p:cNvPicPr>
          <p:nvPr/>
        </p:nvPicPr>
        <p:blipFill>
          <a:blip r:embed="rId2" cstate="print">
            <a:extLst>
              <a:ext uri="{28A0092B-C50C-407E-A947-70E740481C1C}">
                <a14:useLocalDpi xmlns:a14="http://schemas.microsoft.com/office/drawing/2010/main" val="0"/>
              </a:ext>
            </a:extLst>
          </a:blip>
          <a:stretch>
            <a:fillRect/>
          </a:stretch>
        </p:blipFill>
        <p:spPr>
          <a:xfrm>
            <a:off x="1701924" y="1784677"/>
            <a:ext cx="8182644" cy="1821641"/>
          </a:xfrm>
          <a:prstGeom prst="rect">
            <a:avLst/>
          </a:prstGeom>
        </p:spPr>
      </p:pic>
      <p:sp>
        <p:nvSpPr>
          <p:cNvPr id="8" name="TextBox 7">
            <a:extLst>
              <a:ext uri="{FF2B5EF4-FFF2-40B4-BE49-F238E27FC236}">
                <a16:creationId xmlns:a16="http://schemas.microsoft.com/office/drawing/2014/main" id="{D13E3BD9-EB63-0EC1-EA18-247DEE614C14}"/>
              </a:ext>
            </a:extLst>
          </p:cNvPr>
          <p:cNvSpPr txBox="1">
            <a:spLocks noGrp="1" noRot="1" noMove="1" noResize="1" noEditPoints="1" noAdjustHandles="1" noChangeArrowheads="1" noChangeShapeType="1"/>
          </p:cNvSpPr>
          <p:nvPr/>
        </p:nvSpPr>
        <p:spPr>
          <a:xfrm>
            <a:off x="1701924" y="1412944"/>
            <a:ext cx="3528392"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Teemahaastattelussa ns. ”</a:t>
            </a:r>
            <a:r>
              <a:rPr lang="fi-FI" i="1" dirty="0"/>
              <a:t>testattu ajatus</a:t>
            </a:r>
            <a:r>
              <a:rPr lang="fi-FI" dirty="0"/>
              <a:t>”</a:t>
            </a:r>
          </a:p>
        </p:txBody>
      </p:sp>
      <p:grpSp>
        <p:nvGrpSpPr>
          <p:cNvPr id="9" name="Group 8">
            <a:extLst>
              <a:ext uri="{FF2B5EF4-FFF2-40B4-BE49-F238E27FC236}">
                <a16:creationId xmlns:a16="http://schemas.microsoft.com/office/drawing/2014/main" id="{89F7E3F6-97B9-340D-7740-0070BA812896}"/>
              </a:ext>
            </a:extLst>
          </p:cNvPr>
          <p:cNvGrpSpPr/>
          <p:nvPr/>
        </p:nvGrpSpPr>
        <p:grpSpPr>
          <a:xfrm>
            <a:off x="10918948" y="5517232"/>
            <a:ext cx="1115428" cy="1271637"/>
            <a:chOff x="10484082" y="5351539"/>
            <a:chExt cx="1115428" cy="1271637"/>
          </a:xfrm>
        </p:grpSpPr>
        <p:grpSp>
          <p:nvGrpSpPr>
            <p:cNvPr id="11" name="Group 10">
              <a:extLst>
                <a:ext uri="{FF2B5EF4-FFF2-40B4-BE49-F238E27FC236}">
                  <a16:creationId xmlns:a16="http://schemas.microsoft.com/office/drawing/2014/main" id="{52D4ACDB-AB30-CD22-7573-8C7F4AB44FFE}"/>
                </a:ext>
              </a:extLst>
            </p:cNvPr>
            <p:cNvGrpSpPr/>
            <p:nvPr/>
          </p:nvGrpSpPr>
          <p:grpSpPr>
            <a:xfrm>
              <a:off x="11278988" y="5351539"/>
              <a:ext cx="320522" cy="414442"/>
              <a:chOff x="8457418" y="107577"/>
              <a:chExt cx="320522" cy="414442"/>
            </a:xfrm>
          </p:grpSpPr>
          <p:sp>
            <p:nvSpPr>
              <p:cNvPr id="16" name="Rectangle: Rounded Corners 15">
                <a:extLst>
                  <a:ext uri="{FF2B5EF4-FFF2-40B4-BE49-F238E27FC236}">
                    <a16:creationId xmlns:a16="http://schemas.microsoft.com/office/drawing/2014/main" id="{70F8F06F-3688-8C5A-793A-BDFADFB65EE0}"/>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3" action="ppaction://hlinksldjump"/>
                <a:extLst>
                  <a:ext uri="{FF2B5EF4-FFF2-40B4-BE49-F238E27FC236}">
                    <a16:creationId xmlns:a16="http://schemas.microsoft.com/office/drawing/2014/main" id="{5E6FB4EC-BE59-0320-FB81-99331C768D50}"/>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grpSp>
          <p:nvGrpSpPr>
            <p:cNvPr id="12" name="Group 11">
              <a:extLst>
                <a:ext uri="{FF2B5EF4-FFF2-40B4-BE49-F238E27FC236}">
                  <a16:creationId xmlns:a16="http://schemas.microsoft.com/office/drawing/2014/main" id="{1BAA6A6D-D8D7-EF98-86A9-E31123DB0691}"/>
                </a:ext>
              </a:extLst>
            </p:cNvPr>
            <p:cNvGrpSpPr/>
            <p:nvPr/>
          </p:nvGrpSpPr>
          <p:grpSpPr>
            <a:xfrm>
              <a:off x="10484082" y="5789051"/>
              <a:ext cx="1108146" cy="834125"/>
              <a:chOff x="10917462" y="801792"/>
              <a:chExt cx="1108146" cy="834125"/>
            </a:xfrm>
          </p:grpSpPr>
          <p:sp>
            <p:nvSpPr>
              <p:cNvPr id="13" name="Rectangle: Rounded Corners 12">
                <a:extLst>
                  <a:ext uri="{FF2B5EF4-FFF2-40B4-BE49-F238E27FC236}">
                    <a16:creationId xmlns:a16="http://schemas.microsoft.com/office/drawing/2014/main" id="{614CB820-4A74-89B0-39C4-F3CE700C5725}"/>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4" name="Graphic 13" descr="Back with solid fill">
                <a:extLst>
                  <a:ext uri="{FF2B5EF4-FFF2-40B4-BE49-F238E27FC236}">
                    <a16:creationId xmlns:a16="http://schemas.microsoft.com/office/drawing/2014/main" id="{86A93A0E-9696-B074-5366-F19128291A8E}"/>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342150310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Object 18" hidden="1">
            <a:extLst>
              <a:ext uri="{FF2B5EF4-FFF2-40B4-BE49-F238E27FC236}">
                <a16:creationId xmlns:a16="http://schemas.microsoft.com/office/drawing/2014/main" id="{C64B6E39-3E01-E1EB-9CF7-F9D30E388DB2}"/>
              </a:ext>
            </a:extLst>
          </p:cNvPr>
          <p:cNvGraphicFramePr>
            <a:graphicFrameLocks noChangeAspect="1"/>
          </p:cNvGraphicFramePr>
          <p:nvPr>
            <p:custDataLst>
              <p:tags r:id="rId1"/>
            </p:custDataLst>
            <p:extLst>
              <p:ext uri="{D42A27DB-BD31-4B8C-83A1-F6EECF244321}">
                <p14:modId xmlns:p14="http://schemas.microsoft.com/office/powerpoint/2010/main" val="14291519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14" imgH="114" progId="TCLayout.ActiveDocument.1">
                  <p:embed/>
                </p:oleObj>
              </mc:Choice>
              <mc:Fallback>
                <p:oleObj name="think-cell Slide" r:id="rId3" imgW="114" imgH="114"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grpSp>
        <p:nvGrpSpPr>
          <p:cNvPr id="2" name="Group 1">
            <a:extLst>
              <a:ext uri="{FF2B5EF4-FFF2-40B4-BE49-F238E27FC236}">
                <a16:creationId xmlns:a16="http://schemas.microsoft.com/office/drawing/2014/main" id="{277EE301-8BE6-8B5A-72F5-43F687B03F1C}"/>
              </a:ext>
            </a:extLst>
          </p:cNvPr>
          <p:cNvGrpSpPr>
            <a:grpSpLocks noGrp="1" noUngrp="1" noRot="1" noMove="1" noResize="1"/>
          </p:cNvGrpSpPr>
          <p:nvPr/>
        </p:nvGrpSpPr>
        <p:grpSpPr>
          <a:xfrm>
            <a:off x="365185" y="120118"/>
            <a:ext cx="10627587" cy="1373773"/>
            <a:chOff x="549795" y="1844824"/>
            <a:chExt cx="10627587" cy="1373773"/>
          </a:xfrm>
        </p:grpSpPr>
        <p:pic>
          <p:nvPicPr>
            <p:cNvPr id="6" name="Picture 5" descr="Text&#10;&#10;Description automatically generated with medium confidence">
              <a:extLst>
                <a:ext uri="{FF2B5EF4-FFF2-40B4-BE49-F238E27FC236}">
                  <a16:creationId xmlns:a16="http://schemas.microsoft.com/office/drawing/2014/main" id="{4908E99F-F326-4299-9927-22D20F2DE20C}"/>
                </a:ext>
              </a:extLst>
            </p:cNvPr>
            <p:cNvPicPr>
              <a:picLocks noGrp="1" noRot="1" noChangeAspect="1" noMove="1" noResize="1" noEditPoints="1" noAdjustHandles="1" noChangeArrowheads="1" noChangeShapeType="1" noCrop="1"/>
            </p:cNvPicPr>
            <p:nvPr/>
          </p:nvPicPr>
          <p:blipFill rotWithShape="1">
            <a:blip r:embed="rId5" cstate="print">
              <a:extLst>
                <a:ext uri="{28A0092B-C50C-407E-A947-70E740481C1C}">
                  <a14:useLocalDpi xmlns:a14="http://schemas.microsoft.com/office/drawing/2010/main" val="0"/>
                </a:ext>
              </a:extLst>
            </a:blip>
            <a:srcRect t="72637" b="-1"/>
            <a:stretch/>
          </p:blipFill>
          <p:spPr>
            <a:xfrm>
              <a:off x="549795" y="2204864"/>
              <a:ext cx="10627587" cy="1013733"/>
            </a:xfrm>
            <a:prstGeom prst="rect">
              <a:avLst/>
            </a:prstGeom>
            <a:ln>
              <a:solidFill>
                <a:schemeClr val="tx2"/>
              </a:solidFill>
            </a:ln>
          </p:spPr>
        </p:pic>
        <p:sp>
          <p:nvSpPr>
            <p:cNvPr id="4" name="TextBox 3">
              <a:extLst>
                <a:ext uri="{FF2B5EF4-FFF2-40B4-BE49-F238E27FC236}">
                  <a16:creationId xmlns:a16="http://schemas.microsoft.com/office/drawing/2014/main" id="{968CBA66-642F-3B2D-CEFA-26AB4A622A1D}"/>
                </a:ext>
              </a:extLst>
            </p:cNvPr>
            <p:cNvSpPr txBox="1">
              <a:spLocks noGrp="1" noRot="1" noMove="1" noResize="1" noEditPoints="1" noAdjustHandles="1" noChangeArrowheads="1" noChangeShapeType="1"/>
            </p:cNvSpPr>
            <p:nvPr/>
          </p:nvSpPr>
          <p:spPr>
            <a:xfrm>
              <a:off x="549795" y="1844824"/>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grpSp>
        <p:nvGrpSpPr>
          <p:cNvPr id="5" name="Group 4">
            <a:extLst>
              <a:ext uri="{FF2B5EF4-FFF2-40B4-BE49-F238E27FC236}">
                <a16:creationId xmlns:a16="http://schemas.microsoft.com/office/drawing/2014/main" id="{CF89DE7E-31C6-6B2B-E163-0A86EB503E27}"/>
              </a:ext>
            </a:extLst>
          </p:cNvPr>
          <p:cNvGrpSpPr>
            <a:grpSpLocks noGrp="1" noUngrp="1" noRot="1" noMove="1" noResize="1"/>
          </p:cNvGrpSpPr>
          <p:nvPr/>
        </p:nvGrpSpPr>
        <p:grpSpPr>
          <a:xfrm>
            <a:off x="333772" y="1611337"/>
            <a:ext cx="10627586" cy="2088232"/>
            <a:chOff x="765819" y="4445185"/>
            <a:chExt cx="10243353" cy="1928458"/>
          </a:xfrm>
        </p:grpSpPr>
        <p:pic>
          <p:nvPicPr>
            <p:cNvPr id="8" name="Picture 7" descr="A picture containing text&#10;&#10;Description automatically generated">
              <a:extLst>
                <a:ext uri="{FF2B5EF4-FFF2-40B4-BE49-F238E27FC236}">
                  <a16:creationId xmlns:a16="http://schemas.microsoft.com/office/drawing/2014/main" id="{F3C5F27F-F723-BE92-8DE5-36D6A8719202}"/>
                </a:ext>
              </a:extLst>
            </p:cNvPr>
            <p:cNvPicPr>
              <a:picLocks noGrp="1" noRot="1" noChangeAspect="1" noMove="1" noResize="1" noEditPoints="1" noAdjustHandles="1" noChangeArrowheads="1" noChangeShapeType="1" noCrop="1"/>
            </p:cNvPicPr>
            <p:nvPr/>
          </p:nvPicPr>
          <p:blipFill>
            <a:blip r:embed="rId6" cstate="print">
              <a:extLst>
                <a:ext uri="{28A0092B-C50C-407E-A947-70E740481C1C}">
                  <a14:useLocalDpi xmlns:a14="http://schemas.microsoft.com/office/drawing/2010/main" val="0"/>
                </a:ext>
              </a:extLst>
            </a:blip>
            <a:stretch>
              <a:fillRect/>
            </a:stretch>
          </p:blipFill>
          <p:spPr>
            <a:xfrm>
              <a:off x="784036" y="4816918"/>
              <a:ext cx="10225136" cy="1556725"/>
            </a:xfrm>
            <a:prstGeom prst="rect">
              <a:avLst/>
            </a:prstGeom>
            <a:ln>
              <a:solidFill>
                <a:schemeClr val="tx2"/>
              </a:solidFill>
            </a:ln>
          </p:spPr>
        </p:pic>
        <p:sp>
          <p:nvSpPr>
            <p:cNvPr id="9" name="TextBox 8">
              <a:extLst>
                <a:ext uri="{FF2B5EF4-FFF2-40B4-BE49-F238E27FC236}">
                  <a16:creationId xmlns:a16="http://schemas.microsoft.com/office/drawing/2014/main" id="{84EC0ADB-04DC-1C8A-3809-3DDD2F4C66C8}"/>
                </a:ext>
              </a:extLst>
            </p:cNvPr>
            <p:cNvSpPr txBox="1">
              <a:spLocks noGrp="1" noRot="1" noMove="1" noResize="1" noEditPoints="1" noAdjustHandles="1" noChangeArrowheads="1" noChangeShapeType="1"/>
            </p:cNvSpPr>
            <p:nvPr/>
          </p:nvSpPr>
          <p:spPr>
            <a:xfrm>
              <a:off x="765819" y="4445185"/>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grpSp>
        <p:nvGrpSpPr>
          <p:cNvPr id="21" name="Group 20">
            <a:extLst>
              <a:ext uri="{FF2B5EF4-FFF2-40B4-BE49-F238E27FC236}">
                <a16:creationId xmlns:a16="http://schemas.microsoft.com/office/drawing/2014/main" id="{ADD6A0E0-38C1-417D-A6D3-2CAEC40A5CA5}"/>
              </a:ext>
            </a:extLst>
          </p:cNvPr>
          <p:cNvGrpSpPr>
            <a:grpSpLocks noGrp="1" noUngrp="1" noRot="1" noMove="1" noResize="1"/>
          </p:cNvGrpSpPr>
          <p:nvPr/>
        </p:nvGrpSpPr>
        <p:grpSpPr>
          <a:xfrm>
            <a:off x="291960" y="4509120"/>
            <a:ext cx="3744416" cy="2088232"/>
            <a:chOff x="291960" y="4509120"/>
            <a:chExt cx="3744416" cy="2088232"/>
          </a:xfrm>
        </p:grpSpPr>
        <p:sp>
          <p:nvSpPr>
            <p:cNvPr id="3" name="Rectangle: Rounded Corners 2">
              <a:extLst>
                <a:ext uri="{FF2B5EF4-FFF2-40B4-BE49-F238E27FC236}">
                  <a16:creationId xmlns:a16="http://schemas.microsoft.com/office/drawing/2014/main" id="{8E6317B8-71D1-CB80-25BC-A7A36D96B25F}"/>
                </a:ext>
              </a:extLst>
            </p:cNvPr>
            <p:cNvSpPr>
              <a:spLocks noGrp="1" noRot="1" noMove="1" noResize="1" noEditPoints="1" noAdjustHandles="1" noChangeArrowheads="1" noChangeShapeType="1"/>
            </p:cNvSpPr>
            <p:nvPr/>
          </p:nvSpPr>
          <p:spPr>
            <a:xfrm>
              <a:off x="291960" y="4509120"/>
              <a:ext cx="3744416" cy="2088232"/>
            </a:xfrm>
            <a:prstGeom prst="roundRect">
              <a:avLst/>
            </a:prstGeom>
            <a:solidFill>
              <a:srgbClr val="B3E0C5"/>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10" name="TextBox 9">
              <a:extLst>
                <a:ext uri="{FF2B5EF4-FFF2-40B4-BE49-F238E27FC236}">
                  <a16:creationId xmlns:a16="http://schemas.microsoft.com/office/drawing/2014/main" id="{53BBD4A0-3799-556A-03DD-EA0ADAC650E2}"/>
                </a:ext>
              </a:extLst>
            </p:cNvPr>
            <p:cNvSpPr txBox="1">
              <a:spLocks noGrp="1" noRot="1" noMove="1" noResize="1" noEditPoints="1" noAdjustHandles="1" noChangeArrowheads="1" noChangeShapeType="1"/>
            </p:cNvSpPr>
            <p:nvPr/>
          </p:nvSpPr>
          <p:spPr>
            <a:xfrm>
              <a:off x="500479" y="4581128"/>
              <a:ext cx="3145662" cy="276999"/>
            </a:xfrm>
            <a:prstGeom prst="rect">
              <a:avLst/>
            </a:prstGeom>
            <a:solidFill>
              <a:srgbClr val="B3E0C5"/>
            </a:solid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1200" b="1" dirty="0">
                  <a:sym typeface="Rockwell" panose="02060603020205020403" pitchFamily="18" charset="0"/>
                </a:rPr>
                <a:t>Julkinen ajoneuvokanta [Mittarointi]</a:t>
              </a:r>
              <a:endParaRPr lang="fi-FI" sz="1200" b="1" dirty="0"/>
            </a:p>
          </p:txBody>
        </p:sp>
        <p:sp>
          <p:nvSpPr>
            <p:cNvPr id="11" name="TextBox 10">
              <a:extLst>
                <a:ext uri="{FF2B5EF4-FFF2-40B4-BE49-F238E27FC236}">
                  <a16:creationId xmlns:a16="http://schemas.microsoft.com/office/drawing/2014/main" id="{1D3190B2-9171-CD60-69FE-7314C6C6A6D1}"/>
                </a:ext>
              </a:extLst>
            </p:cNvPr>
            <p:cNvSpPr txBox="1">
              <a:spLocks noGrp="1" noRot="1" noMove="1" noResize="1" noEditPoints="1" noAdjustHandles="1" noChangeArrowheads="1" noChangeShapeType="1"/>
            </p:cNvSpPr>
            <p:nvPr/>
          </p:nvSpPr>
          <p:spPr>
            <a:xfrm>
              <a:off x="481271" y="4930135"/>
              <a:ext cx="3365793" cy="1585306"/>
            </a:xfrm>
            <a:prstGeom prst="rect">
              <a:avLst/>
            </a:prstGeom>
            <a:solidFill>
              <a:srgbClr val="B3E0C5"/>
            </a:solidFill>
          </p:spPr>
          <p:txBody>
            <a:bodyPr wrap="square">
              <a:spAutoFit/>
            </a:bodyPr>
            <a:lstStyle/>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Kokonaispäästöt</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Päästöjen kehitys</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10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Päästöt ajoneuvoluokittain</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Polttoaineenkäyttö</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Ajoneuvokannan päästöt/kustannukset käyttövoimittain</a:t>
              </a:r>
              <a:endParaRPr kumimoji="0" lang="fi-FI" sz="105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grpSp>
        <p:nvGrpSpPr>
          <p:cNvPr id="22" name="Group 21">
            <a:extLst>
              <a:ext uri="{FF2B5EF4-FFF2-40B4-BE49-F238E27FC236}">
                <a16:creationId xmlns:a16="http://schemas.microsoft.com/office/drawing/2014/main" id="{9D5C53F3-C841-CDF5-E624-373180662E08}"/>
              </a:ext>
            </a:extLst>
          </p:cNvPr>
          <p:cNvGrpSpPr>
            <a:grpSpLocks noGrp="1" noUngrp="1" noRot="1" noMove="1" noResize="1"/>
          </p:cNvGrpSpPr>
          <p:nvPr/>
        </p:nvGrpSpPr>
        <p:grpSpPr>
          <a:xfrm>
            <a:off x="4331254" y="4509120"/>
            <a:ext cx="3164869" cy="1296144"/>
            <a:chOff x="4331254" y="4509120"/>
            <a:chExt cx="3164869" cy="1296144"/>
          </a:xfrm>
        </p:grpSpPr>
        <p:sp>
          <p:nvSpPr>
            <p:cNvPr id="18" name="Rectangle: Rounded Corners 17">
              <a:extLst>
                <a:ext uri="{FF2B5EF4-FFF2-40B4-BE49-F238E27FC236}">
                  <a16:creationId xmlns:a16="http://schemas.microsoft.com/office/drawing/2014/main" id="{D5318700-BE48-AD9E-4938-7EC269B86628}"/>
                </a:ext>
              </a:extLst>
            </p:cNvPr>
            <p:cNvSpPr>
              <a:spLocks noGrp="1" noRot="1" noMove="1" noResize="1" noEditPoints="1" noAdjustHandles="1" noChangeArrowheads="1" noChangeShapeType="1"/>
            </p:cNvSpPr>
            <p:nvPr/>
          </p:nvSpPr>
          <p:spPr>
            <a:xfrm>
              <a:off x="4331254" y="4509120"/>
              <a:ext cx="3164869" cy="1296144"/>
            </a:xfrm>
            <a:prstGeom prst="roundRect">
              <a:avLst/>
            </a:prstGeom>
            <a:solidFill>
              <a:srgbClr val="B3E0C5"/>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14" name="TextBox 13">
              <a:extLst>
                <a:ext uri="{FF2B5EF4-FFF2-40B4-BE49-F238E27FC236}">
                  <a16:creationId xmlns:a16="http://schemas.microsoft.com/office/drawing/2014/main" id="{68979B96-DAA6-9E99-E6E3-B744C0733CAB}"/>
                </a:ext>
              </a:extLst>
            </p:cNvPr>
            <p:cNvSpPr txBox="1">
              <a:spLocks noGrp="1" noRot="1" noMove="1" noResize="1" noEditPoints="1" noAdjustHandles="1" noChangeArrowheads="1" noChangeShapeType="1"/>
            </p:cNvSpPr>
            <p:nvPr/>
          </p:nvSpPr>
          <p:spPr>
            <a:xfrm>
              <a:off x="4467585" y="4581128"/>
              <a:ext cx="2922972" cy="276999"/>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1200" b="1" dirty="0">
                  <a:sym typeface="Rockwell" panose="02060603020205020403" pitchFamily="18" charset="0"/>
                </a:rPr>
                <a:t>Julkiset hankinnat [Mittarointi]</a:t>
              </a:r>
              <a:endParaRPr lang="fi-FI" sz="1200" b="1" dirty="0"/>
            </a:p>
          </p:txBody>
        </p:sp>
        <p:sp>
          <p:nvSpPr>
            <p:cNvPr id="15" name="TextBox 14">
              <a:extLst>
                <a:ext uri="{FF2B5EF4-FFF2-40B4-BE49-F238E27FC236}">
                  <a16:creationId xmlns:a16="http://schemas.microsoft.com/office/drawing/2014/main" id="{C783ED5E-16DC-934C-EEF5-4ADD0732E226}"/>
                </a:ext>
              </a:extLst>
            </p:cNvPr>
            <p:cNvSpPr txBox="1">
              <a:spLocks noGrp="1" noRot="1" noMove="1" noResize="1" noEditPoints="1" noAdjustHandles="1" noChangeArrowheads="1" noChangeShapeType="1"/>
            </p:cNvSpPr>
            <p:nvPr/>
          </p:nvSpPr>
          <p:spPr>
            <a:xfrm>
              <a:off x="4438228" y="4930135"/>
              <a:ext cx="2880320" cy="823559"/>
            </a:xfrm>
            <a:prstGeom prst="rect">
              <a:avLst/>
            </a:prstGeom>
            <a:noFill/>
          </p:spPr>
          <p:txBody>
            <a:bodyPr wrap="square">
              <a:spAutoFit/>
            </a:bodyPr>
            <a:lstStyle/>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Julkisia hankintoja koskeva data t</a:t>
              </a:r>
              <a:r>
                <a:rPr kumimoji="0" lang="fi-FI" sz="110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ilastotietokantoja tarkemmilla tuoteryhmittelyillä.</a:t>
              </a:r>
              <a:endParaRPr kumimoji="0" lang="fi-FI" sz="105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sp>
        <p:nvSpPr>
          <p:cNvPr id="7" name="Rectangle: Rounded Corners 6">
            <a:extLst>
              <a:ext uri="{FF2B5EF4-FFF2-40B4-BE49-F238E27FC236}">
                <a16:creationId xmlns:a16="http://schemas.microsoft.com/office/drawing/2014/main" id="{D6D2A0D3-817B-BD90-54DB-A528C3D2893E}"/>
              </a:ext>
            </a:extLst>
          </p:cNvPr>
          <p:cNvSpPr>
            <a:spLocks noGrp="1" noRot="1" noMove="1" noResize="1" noEditPoints="1" noAdjustHandles="1" noChangeArrowheads="1" noChangeShapeType="1"/>
          </p:cNvSpPr>
          <p:nvPr/>
        </p:nvSpPr>
        <p:spPr>
          <a:xfrm>
            <a:off x="338445" y="3958882"/>
            <a:ext cx="11665297" cy="390828"/>
          </a:xfrm>
          <a:prstGeom prst="roundRect">
            <a:avLst/>
          </a:prstGeom>
          <a:solidFill>
            <a:srgbClr val="E9D3FF"/>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solidFill>
                  <a:schemeClr val="tx2"/>
                </a:solidFill>
                <a:latin typeface="Rockwell Condensed" panose="02060603050405020104" pitchFamily="18" charset="0"/>
              </a:rPr>
              <a:t>Suomen ympäristökeskuksen edustajan ehdotukset:</a:t>
            </a:r>
          </a:p>
        </p:txBody>
      </p:sp>
      <p:grpSp>
        <p:nvGrpSpPr>
          <p:cNvPr id="23" name="Group 22">
            <a:extLst>
              <a:ext uri="{FF2B5EF4-FFF2-40B4-BE49-F238E27FC236}">
                <a16:creationId xmlns:a16="http://schemas.microsoft.com/office/drawing/2014/main" id="{CC6A0C1C-95B0-2380-B6F4-790F4FF2B001}"/>
              </a:ext>
            </a:extLst>
          </p:cNvPr>
          <p:cNvGrpSpPr>
            <a:grpSpLocks noGrp="1" noUngrp="1" noRot="1" noMove="1" noResize="1"/>
          </p:cNvGrpSpPr>
          <p:nvPr/>
        </p:nvGrpSpPr>
        <p:grpSpPr>
          <a:xfrm>
            <a:off x="7766017" y="4509329"/>
            <a:ext cx="3226754" cy="1296144"/>
            <a:chOff x="7766017" y="4509329"/>
            <a:chExt cx="3226754" cy="1296144"/>
          </a:xfrm>
        </p:grpSpPr>
        <p:sp>
          <p:nvSpPr>
            <p:cNvPr id="20" name="Rectangle: Rounded Corners 19">
              <a:extLst>
                <a:ext uri="{FF2B5EF4-FFF2-40B4-BE49-F238E27FC236}">
                  <a16:creationId xmlns:a16="http://schemas.microsoft.com/office/drawing/2014/main" id="{D287A1D3-FCB4-9BA6-61F7-4A22B24B5F60}"/>
                </a:ext>
              </a:extLst>
            </p:cNvPr>
            <p:cNvSpPr>
              <a:spLocks noGrp="1" noRot="1" noMove="1" noResize="1" noEditPoints="1" noAdjustHandles="1" noChangeArrowheads="1" noChangeShapeType="1"/>
            </p:cNvSpPr>
            <p:nvPr/>
          </p:nvSpPr>
          <p:spPr>
            <a:xfrm>
              <a:off x="7766017" y="4509329"/>
              <a:ext cx="3164869" cy="1296144"/>
            </a:xfrm>
            <a:prstGeom prst="roundRect">
              <a:avLst/>
            </a:prstGeom>
            <a:solidFill>
              <a:srgbClr val="B3E0C5"/>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sp>
          <p:nvSpPr>
            <p:cNvPr id="16" name="TextBox 15">
              <a:extLst>
                <a:ext uri="{FF2B5EF4-FFF2-40B4-BE49-F238E27FC236}">
                  <a16:creationId xmlns:a16="http://schemas.microsoft.com/office/drawing/2014/main" id="{C413B340-38A6-25BE-8151-EEE5150DE9C3}"/>
                </a:ext>
              </a:extLst>
            </p:cNvPr>
            <p:cNvSpPr txBox="1">
              <a:spLocks noGrp="1" noRot="1" noMove="1" noResize="1" noEditPoints="1" noAdjustHandles="1" noChangeArrowheads="1" noChangeShapeType="1"/>
            </p:cNvSpPr>
            <p:nvPr/>
          </p:nvSpPr>
          <p:spPr>
            <a:xfrm>
              <a:off x="7923968" y="4581128"/>
              <a:ext cx="3068803" cy="276999"/>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1200" b="1" dirty="0">
                  <a:sym typeface="Rockwell" panose="02060603020205020403" pitchFamily="18" charset="0"/>
                </a:rPr>
                <a:t>Julkinen rakennuskanta [Mittarointi]</a:t>
              </a:r>
              <a:endParaRPr lang="fi-FI" sz="1200" b="1" dirty="0"/>
            </a:p>
          </p:txBody>
        </p:sp>
        <p:sp>
          <p:nvSpPr>
            <p:cNvPr id="17" name="TextBox 16">
              <a:extLst>
                <a:ext uri="{FF2B5EF4-FFF2-40B4-BE49-F238E27FC236}">
                  <a16:creationId xmlns:a16="http://schemas.microsoft.com/office/drawing/2014/main" id="{AD4D1BBC-74C8-51F7-3133-25C8BF3AFC14}"/>
                </a:ext>
              </a:extLst>
            </p:cNvPr>
            <p:cNvSpPr txBox="1">
              <a:spLocks noGrp="1" noRot="1" noMove="1" noResize="1" noEditPoints="1" noAdjustHandles="1" noChangeArrowheads="1" noChangeShapeType="1"/>
            </p:cNvSpPr>
            <p:nvPr/>
          </p:nvSpPr>
          <p:spPr>
            <a:xfrm>
              <a:off x="7894612" y="4930135"/>
              <a:ext cx="2952328" cy="823559"/>
            </a:xfrm>
            <a:prstGeom prst="rect">
              <a:avLst/>
            </a:prstGeom>
            <a:noFill/>
          </p:spPr>
          <p:txBody>
            <a:bodyPr wrap="square">
              <a:spAutoFit/>
            </a:bodyPr>
            <a:lstStyle/>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1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Julkisen rakennuskannan data rakennusrekisteritietoja tarkempana sekä ajantasaisempana.</a:t>
              </a:r>
              <a:endParaRPr kumimoji="0" lang="fi-FI" sz="105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endParaRPr>
            </a:p>
          </p:txBody>
        </p:sp>
      </p:grpSp>
      <p:sp>
        <p:nvSpPr>
          <p:cNvPr id="24" name="TextBox 23">
            <a:extLst>
              <a:ext uri="{FF2B5EF4-FFF2-40B4-BE49-F238E27FC236}">
                <a16:creationId xmlns:a16="http://schemas.microsoft.com/office/drawing/2014/main" id="{22F85D10-D945-4970-FC31-DACB9AEB40FE}"/>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25" name="Group 24">
            <a:extLst>
              <a:ext uri="{FF2B5EF4-FFF2-40B4-BE49-F238E27FC236}">
                <a16:creationId xmlns:a16="http://schemas.microsoft.com/office/drawing/2014/main" id="{01612DE0-4464-2D43-D48B-0C9A434A2C06}"/>
              </a:ext>
            </a:extLst>
          </p:cNvPr>
          <p:cNvGrpSpPr/>
          <p:nvPr/>
        </p:nvGrpSpPr>
        <p:grpSpPr>
          <a:xfrm>
            <a:off x="10925277" y="5528741"/>
            <a:ext cx="1115428" cy="1271637"/>
            <a:chOff x="10484082" y="5351539"/>
            <a:chExt cx="1115428" cy="1271637"/>
          </a:xfrm>
        </p:grpSpPr>
        <p:grpSp>
          <p:nvGrpSpPr>
            <p:cNvPr id="26" name="Group 25">
              <a:extLst>
                <a:ext uri="{FF2B5EF4-FFF2-40B4-BE49-F238E27FC236}">
                  <a16:creationId xmlns:a16="http://schemas.microsoft.com/office/drawing/2014/main" id="{FF705616-8F55-F749-E307-DB59A308774C}"/>
                </a:ext>
              </a:extLst>
            </p:cNvPr>
            <p:cNvGrpSpPr/>
            <p:nvPr/>
          </p:nvGrpSpPr>
          <p:grpSpPr>
            <a:xfrm>
              <a:off x="11278988" y="5351539"/>
              <a:ext cx="320522" cy="414442"/>
              <a:chOff x="8457418" y="107577"/>
              <a:chExt cx="320522" cy="414442"/>
            </a:xfrm>
          </p:grpSpPr>
          <p:sp>
            <p:nvSpPr>
              <p:cNvPr id="30" name="Rectangle: Rounded Corners 29">
                <a:extLst>
                  <a:ext uri="{FF2B5EF4-FFF2-40B4-BE49-F238E27FC236}">
                    <a16:creationId xmlns:a16="http://schemas.microsoft.com/office/drawing/2014/main" id="{7FB3C9BC-9A5D-79C8-1850-7753346E6EE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1" name="Graphic 30" descr="Back with solid fill">
                <a:hlinkClick r:id="rId7" action="ppaction://hlinksldjump"/>
                <a:extLst>
                  <a:ext uri="{FF2B5EF4-FFF2-40B4-BE49-F238E27FC236}">
                    <a16:creationId xmlns:a16="http://schemas.microsoft.com/office/drawing/2014/main" id="{E370509F-4E3E-6645-E315-A2ECA254C255}"/>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152400"/>
                <a:ext cx="314419" cy="313241"/>
              </a:xfrm>
              <a:prstGeom prst="rect">
                <a:avLst/>
              </a:prstGeom>
            </p:spPr>
          </p:pic>
        </p:grpSp>
        <p:grpSp>
          <p:nvGrpSpPr>
            <p:cNvPr id="27" name="Group 26">
              <a:extLst>
                <a:ext uri="{FF2B5EF4-FFF2-40B4-BE49-F238E27FC236}">
                  <a16:creationId xmlns:a16="http://schemas.microsoft.com/office/drawing/2014/main" id="{6728CFAA-6F38-479E-C292-6D29D4595DB3}"/>
                </a:ext>
              </a:extLst>
            </p:cNvPr>
            <p:cNvGrpSpPr/>
            <p:nvPr/>
          </p:nvGrpSpPr>
          <p:grpSpPr>
            <a:xfrm>
              <a:off x="10484082" y="5789051"/>
              <a:ext cx="1108146" cy="834125"/>
              <a:chOff x="10917462" y="801792"/>
              <a:chExt cx="1108146" cy="834125"/>
            </a:xfrm>
          </p:grpSpPr>
          <p:sp>
            <p:nvSpPr>
              <p:cNvPr id="28" name="Rectangle: Rounded Corners 27">
                <a:extLst>
                  <a:ext uri="{FF2B5EF4-FFF2-40B4-BE49-F238E27FC236}">
                    <a16:creationId xmlns:a16="http://schemas.microsoft.com/office/drawing/2014/main" id="{C0EF0F69-A8E0-5B9F-789F-BD75FB9B03F9}"/>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29" name="Graphic 28" descr="Back with solid fill">
                <a:extLst>
                  <a:ext uri="{FF2B5EF4-FFF2-40B4-BE49-F238E27FC236}">
                    <a16:creationId xmlns:a16="http://schemas.microsoft.com/office/drawing/2014/main" id="{E35C4FEA-71B5-1210-9874-83F886A6A472}"/>
                  </a:ext>
                </a:extLst>
              </p:cNvPr>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402148236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FAC273D-E439-8D1D-E718-456B41CB9A94}"/>
              </a:ext>
            </a:extLst>
          </p:cNvPr>
          <p:cNvGrpSpPr/>
          <p:nvPr/>
        </p:nvGrpSpPr>
        <p:grpSpPr>
          <a:xfrm>
            <a:off x="765820" y="1340768"/>
            <a:ext cx="10225136" cy="1647993"/>
            <a:chOff x="477789" y="2978294"/>
            <a:chExt cx="10225136" cy="1647993"/>
          </a:xfrm>
        </p:grpSpPr>
        <p:pic>
          <p:nvPicPr>
            <p:cNvPr id="7" name="Picture 6" descr="A picture containing graphical user interface&#10;&#10;Description automatically generated">
              <a:extLst>
                <a:ext uri="{FF2B5EF4-FFF2-40B4-BE49-F238E27FC236}">
                  <a16:creationId xmlns:a16="http://schemas.microsoft.com/office/drawing/2014/main" id="{08063B29-1684-4355-9310-2D88710F285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70526"/>
            <a:stretch/>
          </p:blipFill>
          <p:spPr>
            <a:xfrm>
              <a:off x="477789" y="3356992"/>
              <a:ext cx="10225136" cy="1269295"/>
            </a:xfrm>
            <a:prstGeom prst="rect">
              <a:avLst/>
            </a:prstGeom>
          </p:spPr>
        </p:pic>
        <p:sp>
          <p:nvSpPr>
            <p:cNvPr id="6" name="TextBox 5">
              <a:extLst>
                <a:ext uri="{FF2B5EF4-FFF2-40B4-BE49-F238E27FC236}">
                  <a16:creationId xmlns:a16="http://schemas.microsoft.com/office/drawing/2014/main" id="{3D234ACE-7E3B-0D44-AD2C-DD643D5B8C15}"/>
                </a:ext>
              </a:extLst>
            </p:cNvPr>
            <p:cNvSpPr txBox="1"/>
            <p:nvPr/>
          </p:nvSpPr>
          <p:spPr>
            <a:xfrm>
              <a:off x="477789" y="2978294"/>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sp>
        <p:nvSpPr>
          <p:cNvPr id="8" name="TextBox 7">
            <a:extLst>
              <a:ext uri="{FF2B5EF4-FFF2-40B4-BE49-F238E27FC236}">
                <a16:creationId xmlns:a16="http://schemas.microsoft.com/office/drawing/2014/main" id="{D5330035-EBCE-F67B-538B-32DE4A6C04C3}"/>
              </a:ext>
            </a:extLst>
          </p:cNvPr>
          <p:cNvSpPr txBox="1"/>
          <p:nvPr/>
        </p:nvSpPr>
        <p:spPr>
          <a:xfrm>
            <a:off x="2926060" y="3918164"/>
            <a:ext cx="6336704" cy="2003434"/>
          </a:xfrm>
          <a:prstGeom prst="rect">
            <a:avLst/>
          </a:prstGeom>
          <a:solidFill>
            <a:schemeClr val="bg1"/>
          </a:solidFill>
          <a:ln>
            <a:solidFill>
              <a:schemeClr val="tx2"/>
            </a:solidFill>
          </a:ln>
        </p:spPr>
        <p:txBody>
          <a:bodyPr wrap="square">
            <a:spAutoFit/>
          </a:bodyPr>
          <a:lstStyle/>
          <a:p>
            <a:pPr>
              <a:lnSpc>
                <a:spcPct val="150000"/>
              </a:lnSpc>
              <a:defRPr/>
            </a:pPr>
            <a:r>
              <a:rPr lang="fi-FI" sz="1400" b="1" dirty="0">
                <a:solidFill>
                  <a:prstClr val="black"/>
                </a:solidFill>
                <a:latin typeface="Rockwell" panose="02060603020205020403" pitchFamily="18" charset="0"/>
                <a:ea typeface="Lato" panose="020F0502020204030203" pitchFamily="34" charset="0"/>
                <a:cs typeface="Lato" panose="020F0502020204030203" pitchFamily="34" charset="0"/>
              </a:rPr>
              <a:t>Motivan edustajan ehdotuksia:</a:t>
            </a: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endParaRPr lang="fi-FI" sz="1000" b="1"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r>
              <a:rPr lang="fi-FI" sz="1000" b="1" dirty="0">
                <a:solidFill>
                  <a:prstClr val="black"/>
                </a:solidFill>
                <a:latin typeface="Rockwell" panose="02060603020205020403" pitchFamily="18" charset="0"/>
                <a:ea typeface="Lato" panose="020F0502020204030203" pitchFamily="34" charset="0"/>
                <a:cs typeface="Lato" panose="020F0502020204030203" pitchFamily="34" charset="0"/>
              </a:rPr>
              <a:t>Tiedonjakamisen näkökulmasta tehtävä mittaus:</a:t>
            </a:r>
          </a:p>
          <a:p>
            <a:pPr marL="628650" lvl="1" indent="-171450">
              <a:lnSpc>
                <a:spcPct val="150000"/>
              </a:lnSpc>
              <a:buFont typeface="Wingdings" panose="05000000000000000000" pitchFamily="2" charset="2"/>
              <a:buChar char="à"/>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Some-data  Kävijämäärät  Tilaajamäärät  Osumat hakutuloksissa</a:t>
            </a: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endPar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0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Osallisuuden näkökulmasta:</a:t>
            </a:r>
          </a:p>
          <a:p>
            <a:pPr lvl="1">
              <a:lnSpc>
                <a:spcPct val="150000"/>
              </a:lnSpc>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Osallistuneiden kattavuus  Minkä tyyppisiä osallistuneita: sidosryhmäsektorit ja ihmistyypit  Koettu mahdollisuus  Kuinka osallistutaan</a:t>
            </a:r>
            <a:endPar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endParaRPr>
          </a:p>
        </p:txBody>
      </p:sp>
      <p:sp>
        <p:nvSpPr>
          <p:cNvPr id="10" name="TextBox 9">
            <a:extLst>
              <a:ext uri="{FF2B5EF4-FFF2-40B4-BE49-F238E27FC236}">
                <a16:creationId xmlns:a16="http://schemas.microsoft.com/office/drawing/2014/main" id="{E82C4A12-8FEB-56D3-04E9-36BE6A8E97FB}"/>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11" name="Group 10">
            <a:extLst>
              <a:ext uri="{FF2B5EF4-FFF2-40B4-BE49-F238E27FC236}">
                <a16:creationId xmlns:a16="http://schemas.microsoft.com/office/drawing/2014/main" id="{B075D502-5067-FFA5-1079-50141E22B584}"/>
              </a:ext>
            </a:extLst>
          </p:cNvPr>
          <p:cNvGrpSpPr/>
          <p:nvPr/>
        </p:nvGrpSpPr>
        <p:grpSpPr>
          <a:xfrm>
            <a:off x="10918948" y="5555982"/>
            <a:ext cx="1115428" cy="1271637"/>
            <a:chOff x="10484082" y="5351539"/>
            <a:chExt cx="1115428" cy="1271637"/>
          </a:xfrm>
        </p:grpSpPr>
        <p:grpSp>
          <p:nvGrpSpPr>
            <p:cNvPr id="12" name="Group 11">
              <a:extLst>
                <a:ext uri="{FF2B5EF4-FFF2-40B4-BE49-F238E27FC236}">
                  <a16:creationId xmlns:a16="http://schemas.microsoft.com/office/drawing/2014/main" id="{00AF6D99-23F1-DAB6-CBEF-FB58F5ADD493}"/>
                </a:ext>
              </a:extLst>
            </p:cNvPr>
            <p:cNvGrpSpPr/>
            <p:nvPr/>
          </p:nvGrpSpPr>
          <p:grpSpPr>
            <a:xfrm>
              <a:off x="11278988" y="5351539"/>
              <a:ext cx="320522" cy="414442"/>
              <a:chOff x="8457418" y="107577"/>
              <a:chExt cx="320522" cy="414442"/>
            </a:xfrm>
          </p:grpSpPr>
          <p:sp>
            <p:nvSpPr>
              <p:cNvPr id="16" name="Rectangle: Rounded Corners 15">
                <a:extLst>
                  <a:ext uri="{FF2B5EF4-FFF2-40B4-BE49-F238E27FC236}">
                    <a16:creationId xmlns:a16="http://schemas.microsoft.com/office/drawing/2014/main" id="{601EC93D-46D6-E61B-134E-409DD9288C5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3" action="ppaction://hlinksldjump"/>
                <a:extLst>
                  <a:ext uri="{FF2B5EF4-FFF2-40B4-BE49-F238E27FC236}">
                    <a16:creationId xmlns:a16="http://schemas.microsoft.com/office/drawing/2014/main" id="{CFD7C799-5D2E-DD8D-ED15-CECB250DF43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grpSp>
          <p:nvGrpSpPr>
            <p:cNvPr id="13" name="Group 12">
              <a:extLst>
                <a:ext uri="{FF2B5EF4-FFF2-40B4-BE49-F238E27FC236}">
                  <a16:creationId xmlns:a16="http://schemas.microsoft.com/office/drawing/2014/main" id="{4CD89739-EAE3-80B4-CD14-A4A9D3599E24}"/>
                </a:ext>
              </a:extLst>
            </p:cNvPr>
            <p:cNvGrpSpPr/>
            <p:nvPr/>
          </p:nvGrpSpPr>
          <p:grpSpPr>
            <a:xfrm>
              <a:off x="10484082" y="5789051"/>
              <a:ext cx="1108146" cy="834125"/>
              <a:chOff x="10917462" y="801792"/>
              <a:chExt cx="1108146" cy="834125"/>
            </a:xfrm>
          </p:grpSpPr>
          <p:sp>
            <p:nvSpPr>
              <p:cNvPr id="14" name="Rectangle: Rounded Corners 13">
                <a:extLst>
                  <a:ext uri="{FF2B5EF4-FFF2-40B4-BE49-F238E27FC236}">
                    <a16:creationId xmlns:a16="http://schemas.microsoft.com/office/drawing/2014/main" id="{991349CD-BD76-FDF7-07BA-B77E6447952B}"/>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5" name="Graphic 14" descr="Back with solid fill">
                <a:extLst>
                  <a:ext uri="{FF2B5EF4-FFF2-40B4-BE49-F238E27FC236}">
                    <a16:creationId xmlns:a16="http://schemas.microsoft.com/office/drawing/2014/main" id="{4F2DED39-A444-9BFF-30C3-F94B4AD334E1}"/>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3359325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6445DCF3-242C-1642-3D1E-3EEFB50015BE}"/>
              </a:ext>
            </a:extLst>
          </p:cNvPr>
          <p:cNvGrpSpPr/>
          <p:nvPr/>
        </p:nvGrpSpPr>
        <p:grpSpPr>
          <a:xfrm>
            <a:off x="776321" y="1916832"/>
            <a:ext cx="10636181" cy="1441606"/>
            <a:chOff x="549796" y="859562"/>
            <a:chExt cx="10636181" cy="1441606"/>
          </a:xfrm>
        </p:grpSpPr>
        <p:pic>
          <p:nvPicPr>
            <p:cNvPr id="11" name="Picture 10" descr="A picture containing application&#10;&#10;Description automatically generated">
              <a:extLst>
                <a:ext uri="{FF2B5EF4-FFF2-40B4-BE49-F238E27FC236}">
                  <a16:creationId xmlns:a16="http://schemas.microsoft.com/office/drawing/2014/main" id="{943CE4F9-D494-26CA-5E1E-69A0B8FB2DB1}"/>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77156"/>
            <a:stretch/>
          </p:blipFill>
          <p:spPr>
            <a:xfrm>
              <a:off x="558391" y="1231295"/>
              <a:ext cx="10627586" cy="1069873"/>
            </a:xfrm>
            <a:prstGeom prst="rect">
              <a:avLst/>
            </a:prstGeom>
            <a:ln>
              <a:solidFill>
                <a:schemeClr val="tx2"/>
              </a:solidFill>
            </a:ln>
          </p:spPr>
        </p:pic>
        <p:sp>
          <p:nvSpPr>
            <p:cNvPr id="12" name="TextBox 11">
              <a:extLst>
                <a:ext uri="{FF2B5EF4-FFF2-40B4-BE49-F238E27FC236}">
                  <a16:creationId xmlns:a16="http://schemas.microsoft.com/office/drawing/2014/main" id="{B22C2027-25AD-BD28-6B7B-B09D5181B084}"/>
                </a:ext>
              </a:extLst>
            </p:cNvPr>
            <p:cNvSpPr txBox="1"/>
            <p:nvPr/>
          </p:nvSpPr>
          <p:spPr>
            <a:xfrm>
              <a:off x="549796" y="859562"/>
              <a:ext cx="1656183" cy="371733"/>
            </a:xfrm>
            <a:prstGeom prst="roundRect">
              <a:avLst/>
            </a:prstGeom>
            <a:solidFill>
              <a:schemeClr val="accent5">
                <a:lumMod val="20000"/>
                <a:lumOff val="80000"/>
              </a:schemeClr>
            </a:solidFill>
            <a:ln w="12700">
              <a:solidFill>
                <a:schemeClr val="tx2"/>
              </a:solidFill>
            </a:ln>
            <a:effectLst>
              <a:innerShdw blurRad="63500" dist="50800" dir="8100000">
                <a:prstClr val="black">
                  <a:alpha val="50000"/>
                </a:prstClr>
              </a:innerShdw>
            </a:effectLst>
          </p:spPr>
          <p:txBody>
            <a:bodyPr wrap="square" anchor="ctr">
              <a:spAutoFit/>
            </a:bodyPr>
            <a:lstStyle>
              <a:defPPr>
                <a:defRPr lang="en-US"/>
              </a:defPPr>
              <a:lvl1pPr marR="0" lvl="0" algn="ctr" fontAlgn="auto">
                <a:lnSpc>
                  <a:spcPct val="150000"/>
                </a:lnSpc>
                <a:spcBef>
                  <a:spcPts val="0"/>
                </a:spcBef>
                <a:spcAft>
                  <a:spcPts val="0"/>
                </a:spcAft>
                <a:buClrTx/>
                <a:buSzTx/>
                <a:tabLst/>
                <a:defRPr sz="1200" b="1">
                  <a:solidFill>
                    <a:prstClr val="black"/>
                  </a:solidFill>
                  <a:latin typeface="Rockwell" panose="02060603020205020403" pitchFamily="18" charset="0"/>
                  <a:ea typeface="Lato" panose="020F0502020204030203" pitchFamily="34" charset="0"/>
                  <a:cs typeface="Lato" panose="020F0502020204030203" pitchFamily="34" charset="0"/>
                </a:defRPr>
              </a:lvl1pPr>
            </a:lstStyle>
            <a:p>
              <a:r>
                <a:rPr lang="fi-FI" dirty="0"/>
                <a:t>Teemahaastattelut</a:t>
              </a:r>
            </a:p>
          </p:txBody>
        </p:sp>
      </p:grpSp>
      <p:sp>
        <p:nvSpPr>
          <p:cNvPr id="7" name="TextBox 6">
            <a:extLst>
              <a:ext uri="{FF2B5EF4-FFF2-40B4-BE49-F238E27FC236}">
                <a16:creationId xmlns:a16="http://schemas.microsoft.com/office/drawing/2014/main" id="{3A7D83F6-E72C-0181-5B9D-26BD771E46B3}"/>
              </a:ext>
            </a:extLst>
          </p:cNvPr>
          <p:cNvSpPr txBox="1"/>
          <p:nvPr/>
        </p:nvSpPr>
        <p:spPr>
          <a:xfrm>
            <a:off x="2926060" y="3918164"/>
            <a:ext cx="4824536" cy="2234266"/>
          </a:xfrm>
          <a:prstGeom prst="rect">
            <a:avLst/>
          </a:prstGeom>
          <a:solidFill>
            <a:schemeClr val="bg1"/>
          </a:solidFill>
          <a:ln>
            <a:solidFill>
              <a:schemeClr val="tx2"/>
            </a:solidFill>
          </a:ln>
        </p:spPr>
        <p:txBody>
          <a:bodyPr wrap="square">
            <a:spAutoFit/>
          </a:bodyPr>
          <a:lstStyle/>
          <a:p>
            <a:pPr>
              <a:lnSpc>
                <a:spcPct val="150000"/>
              </a:lnSpc>
              <a:defRPr/>
            </a:pPr>
            <a:r>
              <a:rPr lang="fi-FI" sz="1400" b="1" dirty="0">
                <a:solidFill>
                  <a:prstClr val="black"/>
                </a:solidFill>
                <a:latin typeface="Rockwell" panose="02060603020205020403" pitchFamily="18" charset="0"/>
                <a:ea typeface="Lato" panose="020F0502020204030203" pitchFamily="34" charset="0"/>
                <a:cs typeface="Lato" panose="020F0502020204030203" pitchFamily="34" charset="0"/>
              </a:rPr>
              <a:t>Muhoksen kokeilu:</a:t>
            </a:r>
            <a:endParaRPr lang="fi-FI" sz="11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Urakoitsijan kanssa tehty yhteistoiminnallinen toteutus.</a:t>
            </a:r>
          </a:p>
          <a:p>
            <a:pPr marL="171450" indent="-171450">
              <a:lnSpc>
                <a:spcPct val="150000"/>
              </a:lnSpc>
              <a:buFont typeface="Arial" panose="020B0604020202020204" pitchFamily="34" charset="0"/>
              <a:buChar char="•"/>
              <a:defRPr/>
            </a:pPr>
            <a:endParaRPr lang="fi-FI" sz="1000" dirty="0">
              <a:solidFill>
                <a:prstClr val="black"/>
              </a:solidFill>
              <a:latin typeface="Rockwell" panose="02060603020205020403" pitchFamily="18"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defRPr/>
            </a:pPr>
            <a:r>
              <a:rPr lang="fi-FI" sz="1000" b="1" dirty="0">
                <a:solidFill>
                  <a:prstClr val="black"/>
                </a:solidFill>
                <a:latin typeface="Rockwell" panose="02060603020205020403" pitchFamily="18" charset="0"/>
                <a:ea typeface="Lato" panose="020F0502020204030203" pitchFamily="34" charset="0"/>
                <a:cs typeface="Lato" panose="020F0502020204030203" pitchFamily="34" charset="0"/>
              </a:rPr>
              <a:t>Yksi avaintavoitteista: </a:t>
            </a:r>
          </a:p>
          <a:p>
            <a:pPr marL="628650" lvl="1" indent="-171450">
              <a:lnSpc>
                <a:spcPct val="150000"/>
              </a:lnSpc>
              <a:buFont typeface="Wingdings" panose="05000000000000000000" pitchFamily="2" charset="2"/>
              <a:buChar char="à"/>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T</a:t>
            </a: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rPr>
              <a:t>yömaan jätemäärä suhteessa rakennettua kuutiota kohden.</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endPar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000" b="1"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rPr>
              <a:t>Kannustin:</a:t>
            </a:r>
          </a:p>
          <a:p>
            <a:pPr lvl="1">
              <a:lnSpc>
                <a:spcPct val="150000"/>
              </a:lnSpc>
              <a:defRPr/>
            </a:pPr>
            <a:r>
              <a:rPr lang="fi-FI" sz="1000" dirty="0">
                <a:solidFill>
                  <a:prstClr val="black"/>
                </a:solidFill>
                <a:latin typeface="Rockwell" panose="02060603020205020403" pitchFamily="18" charset="0"/>
                <a:ea typeface="Lato" panose="020F0502020204030203" pitchFamily="34" charset="0"/>
                <a:cs typeface="Lato" panose="020F0502020204030203" pitchFamily="34" charset="0"/>
                <a:sym typeface="Wingdings" panose="05000000000000000000" pitchFamily="2" charset="2"/>
              </a:rPr>
              <a:t> Rahallinen palkkio.</a:t>
            </a:r>
            <a:endParaRPr kumimoji="0" lang="fi-FI" sz="1000" b="0" i="0" u="none" strike="noStrike" kern="1200" cap="none" spc="0" normalizeH="0" baseline="0" noProof="0" dirty="0">
              <a:ln>
                <a:noFill/>
              </a:ln>
              <a:solidFill>
                <a:prstClr val="black"/>
              </a:solidFill>
              <a:effectLst/>
              <a:uLnTx/>
              <a:uFillTx/>
              <a:latin typeface="Rockwell" panose="02060603020205020403" pitchFamily="18" charset="0"/>
              <a:ea typeface="Lato" panose="020F0502020204030203" pitchFamily="34" charset="0"/>
              <a:cs typeface="Lato" panose="020F0502020204030203" pitchFamily="34" charset="0"/>
            </a:endParaRPr>
          </a:p>
        </p:txBody>
      </p:sp>
      <p:sp>
        <p:nvSpPr>
          <p:cNvPr id="8" name="TextBox 7">
            <a:extLst>
              <a:ext uri="{FF2B5EF4-FFF2-40B4-BE49-F238E27FC236}">
                <a16:creationId xmlns:a16="http://schemas.microsoft.com/office/drawing/2014/main" id="{5621A39D-8AB5-D1A7-4708-AD192086A4CF}"/>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9" name="Group 8">
            <a:extLst>
              <a:ext uri="{FF2B5EF4-FFF2-40B4-BE49-F238E27FC236}">
                <a16:creationId xmlns:a16="http://schemas.microsoft.com/office/drawing/2014/main" id="{645410FF-B522-249C-6961-514108E84B5C}"/>
              </a:ext>
            </a:extLst>
          </p:cNvPr>
          <p:cNvGrpSpPr/>
          <p:nvPr/>
        </p:nvGrpSpPr>
        <p:grpSpPr>
          <a:xfrm>
            <a:off x="10918948" y="5516611"/>
            <a:ext cx="1115428" cy="1271637"/>
            <a:chOff x="10484082" y="5351539"/>
            <a:chExt cx="1115428" cy="1271637"/>
          </a:xfrm>
        </p:grpSpPr>
        <p:grpSp>
          <p:nvGrpSpPr>
            <p:cNvPr id="10" name="Group 9">
              <a:extLst>
                <a:ext uri="{FF2B5EF4-FFF2-40B4-BE49-F238E27FC236}">
                  <a16:creationId xmlns:a16="http://schemas.microsoft.com/office/drawing/2014/main" id="{9060D310-3331-1AEA-6B49-96D894A65A58}"/>
                </a:ext>
              </a:extLst>
            </p:cNvPr>
            <p:cNvGrpSpPr/>
            <p:nvPr/>
          </p:nvGrpSpPr>
          <p:grpSpPr>
            <a:xfrm>
              <a:off x="11278988" y="5351539"/>
              <a:ext cx="320522" cy="414442"/>
              <a:chOff x="8457418" y="107577"/>
              <a:chExt cx="320522" cy="414442"/>
            </a:xfrm>
          </p:grpSpPr>
          <p:sp>
            <p:nvSpPr>
              <p:cNvPr id="16" name="Rectangle: Rounded Corners 15">
                <a:extLst>
                  <a:ext uri="{FF2B5EF4-FFF2-40B4-BE49-F238E27FC236}">
                    <a16:creationId xmlns:a16="http://schemas.microsoft.com/office/drawing/2014/main" id="{9310C2DC-38B8-C34D-635E-EA3424A9D860}"/>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3" action="ppaction://hlinksldjump"/>
                <a:extLst>
                  <a:ext uri="{FF2B5EF4-FFF2-40B4-BE49-F238E27FC236}">
                    <a16:creationId xmlns:a16="http://schemas.microsoft.com/office/drawing/2014/main" id="{EEDB0D92-D56A-694A-2546-1DA96E77EFF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grpSp>
          <p:nvGrpSpPr>
            <p:cNvPr id="13" name="Group 12">
              <a:extLst>
                <a:ext uri="{FF2B5EF4-FFF2-40B4-BE49-F238E27FC236}">
                  <a16:creationId xmlns:a16="http://schemas.microsoft.com/office/drawing/2014/main" id="{67A40635-9DCC-2194-6E0E-90C6158FB0D6}"/>
                </a:ext>
              </a:extLst>
            </p:cNvPr>
            <p:cNvGrpSpPr/>
            <p:nvPr/>
          </p:nvGrpSpPr>
          <p:grpSpPr>
            <a:xfrm>
              <a:off x="10484082" y="5789051"/>
              <a:ext cx="1108146" cy="834125"/>
              <a:chOff x="10917462" y="801792"/>
              <a:chExt cx="1108146" cy="834125"/>
            </a:xfrm>
          </p:grpSpPr>
          <p:sp>
            <p:nvSpPr>
              <p:cNvPr id="14" name="Rectangle: Rounded Corners 13">
                <a:extLst>
                  <a:ext uri="{FF2B5EF4-FFF2-40B4-BE49-F238E27FC236}">
                    <a16:creationId xmlns:a16="http://schemas.microsoft.com/office/drawing/2014/main" id="{8477AB56-7308-AC13-1433-774487249D09}"/>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5" name="Graphic 14" descr="Back with solid fill">
                <a:extLst>
                  <a:ext uri="{FF2B5EF4-FFF2-40B4-BE49-F238E27FC236}">
                    <a16:creationId xmlns:a16="http://schemas.microsoft.com/office/drawing/2014/main" id="{D0848FD9-F7FE-DEB4-7D86-AB52893C803D}"/>
                  </a:ext>
                </a:extLst>
              </p:cNvPr>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74765613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Hiilijalanjälki vähenee</a:t>
            </a:r>
            <a:endParaRPr lang="fi-FI" sz="2000" b="1" dirty="0">
              <a:latin typeface="Rockwell Condensed" panose="02060603050405020104" pitchFamily="18" charset="0"/>
            </a:endParaRP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15" name="Table 14">
            <a:extLst>
              <a:ext uri="{FF2B5EF4-FFF2-40B4-BE49-F238E27FC236}">
                <a16:creationId xmlns:a16="http://schemas.microsoft.com/office/drawing/2014/main" id="{FB56D90E-CBE7-A2CF-7CB2-475B8BF5A41C}"/>
              </a:ext>
            </a:extLst>
          </p:cNvPr>
          <p:cNvGraphicFramePr>
            <a:graphicFrameLocks noGrp="1"/>
          </p:cNvGraphicFramePr>
          <p:nvPr>
            <p:extLst>
              <p:ext uri="{D42A27DB-BD31-4B8C-83A1-F6EECF244321}">
                <p14:modId xmlns:p14="http://schemas.microsoft.com/office/powerpoint/2010/main" val="2923911931"/>
              </p:ext>
            </p:extLst>
          </p:nvPr>
        </p:nvGraphicFramePr>
        <p:xfrm>
          <a:off x="280848" y="548680"/>
          <a:ext cx="11017224" cy="6269878"/>
        </p:xfrm>
        <a:graphic>
          <a:graphicData uri="http://schemas.openxmlformats.org/drawingml/2006/table">
            <a:tbl>
              <a:tblPr>
                <a:tableStyleId>{7DF18680-E054-41AD-8BC1-D1AEF772440D}</a:tableStyleId>
              </a:tblPr>
              <a:tblGrid>
                <a:gridCol w="3253408">
                  <a:extLst>
                    <a:ext uri="{9D8B030D-6E8A-4147-A177-3AD203B41FA5}">
                      <a16:colId xmlns:a16="http://schemas.microsoft.com/office/drawing/2014/main" val="41354667"/>
                    </a:ext>
                  </a:extLst>
                </a:gridCol>
                <a:gridCol w="2587939">
                  <a:extLst>
                    <a:ext uri="{9D8B030D-6E8A-4147-A177-3AD203B41FA5}">
                      <a16:colId xmlns:a16="http://schemas.microsoft.com/office/drawing/2014/main" val="4279425205"/>
                    </a:ext>
                  </a:extLst>
                </a:gridCol>
                <a:gridCol w="619882">
                  <a:extLst>
                    <a:ext uri="{9D8B030D-6E8A-4147-A177-3AD203B41FA5}">
                      <a16:colId xmlns:a16="http://schemas.microsoft.com/office/drawing/2014/main" val="426376109"/>
                    </a:ext>
                  </a:extLst>
                </a:gridCol>
                <a:gridCol w="2376370">
                  <a:extLst>
                    <a:ext uri="{9D8B030D-6E8A-4147-A177-3AD203B41FA5}">
                      <a16:colId xmlns:a16="http://schemas.microsoft.com/office/drawing/2014/main" val="2611615463"/>
                    </a:ext>
                  </a:extLst>
                </a:gridCol>
                <a:gridCol w="2179625">
                  <a:extLst>
                    <a:ext uri="{9D8B030D-6E8A-4147-A177-3AD203B41FA5}">
                      <a16:colId xmlns:a16="http://schemas.microsoft.com/office/drawing/2014/main" val="1658406698"/>
                    </a:ext>
                  </a:extLst>
                </a:gridCol>
              </a:tblGrid>
              <a:tr h="262729">
                <a:tc>
                  <a:txBody>
                    <a:bodyPr/>
                    <a:lstStyle/>
                    <a:p>
                      <a:pPr algn="ctr" fontAlgn="ctr"/>
                      <a:r>
                        <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4">
                  <a:txBody>
                    <a:bodyPr/>
                    <a:lstStyle/>
                    <a:p>
                      <a:pPr algn="ctr" fontAlgn="ctr"/>
                      <a:r>
                        <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a:p>
                  </a:txBody>
                  <a:tcPr/>
                </a:tc>
                <a:tc hMerge="1">
                  <a:txBody>
                    <a:bodyPr/>
                    <a:lstStyle/>
                    <a:p>
                      <a:pPr algn="ctr" fontAlgn="ctr"/>
                      <a:endParaRPr lang="fi-FI" sz="800" b="0" i="0" u="none" strike="noStrike" dirty="0">
                        <a:solidFill>
                          <a:schemeClr val="tx2"/>
                        </a:solidFill>
                        <a:effectLst/>
                        <a:latin typeface="Gill Sans MT" panose="020B0502020104020203" pitchFamily="34" charset="0"/>
                      </a:endParaRPr>
                    </a:p>
                  </a:txBody>
                  <a:tcPr marL="2063" marR="2063" marT="2063" marB="0" anchor="ctr"/>
                </a:tc>
                <a:tc hMerge="1">
                  <a:txBody>
                    <a:bodyPr/>
                    <a:lstStyle/>
                    <a:p>
                      <a:pPr algn="ctr" fontAlgn="ctr"/>
                      <a:endParaRPr lang="fi-FI" sz="800" b="0" i="0" u="none" strike="noStrike" dirty="0">
                        <a:solidFill>
                          <a:schemeClr val="tx2"/>
                        </a:solidFill>
                        <a:effectLst/>
                        <a:latin typeface="Gill Sans MT" panose="020B0502020104020203" pitchFamily="34" charset="0"/>
                      </a:endParaRPr>
                    </a:p>
                  </a:txBody>
                  <a:tcPr marL="2063" marR="2063" marT="2063" marB="0" anchor="ctr"/>
                </a:tc>
                <a:extLst>
                  <a:ext uri="{0D108BD9-81ED-4DB2-BD59-A6C34878D82A}">
                    <a16:rowId xmlns:a16="http://schemas.microsoft.com/office/drawing/2014/main" val="3689782346"/>
                  </a:ext>
                </a:extLst>
              </a:tr>
              <a:tr h="313335">
                <a:tc>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Hiilidioksidiekvivalentti </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4">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[CO</a:t>
                      </a:r>
                      <a:r>
                        <a:rPr lang="fi-FI" sz="1000" u="none" strike="noStrike" baseline="-25000" dirty="0">
                          <a:solidFill>
                            <a:schemeClr val="tx2"/>
                          </a:solidFill>
                          <a:effectLst/>
                          <a:latin typeface="Lato" panose="020F0502020204030203" pitchFamily="34" charset="0"/>
                          <a:ea typeface="Lato" panose="020F0502020204030203" pitchFamily="34" charset="0"/>
                          <a:cs typeface="Lato" panose="020F0502020204030203" pitchFamily="34" charset="0"/>
                        </a:rPr>
                        <a:t>2</a:t>
                      </a: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e]</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endParaRPr lang="fi-FI"/>
                    </a:p>
                  </a:txBody>
                  <a:tcPr/>
                </a:tc>
                <a:tc hMerge="1">
                  <a:txBody>
                    <a:bodyPr/>
                    <a:lstStyle/>
                    <a:p>
                      <a:pPr algn="ctr" fontAlgn="ctr"/>
                      <a:endParaRPr lang="fi-FI" sz="900" b="1" i="0" u="none" strike="noStrike">
                        <a:solidFill>
                          <a:schemeClr val="tx2"/>
                        </a:solidFill>
                        <a:effectLst/>
                        <a:latin typeface="Gill Sans MT" panose="020B0502020104020203" pitchFamily="34" charset="0"/>
                      </a:endParaRPr>
                    </a:p>
                  </a:txBody>
                  <a:tcPr marL="2063" marR="2063" marT="2063" marB="0" anchor="ctr"/>
                </a:tc>
                <a:tc hMerge="1">
                  <a:txBody>
                    <a:bodyPr/>
                    <a:lstStyle/>
                    <a:p>
                      <a:pPr algn="ctr" fontAlgn="ctr"/>
                      <a:endParaRPr lang="fi-FI" sz="900" b="1" i="0" u="none" strike="noStrike" dirty="0">
                        <a:solidFill>
                          <a:schemeClr val="tx2"/>
                        </a:solidFill>
                        <a:effectLst/>
                        <a:latin typeface="Gill Sans MT" panose="020B0502020104020203" pitchFamily="34" charset="0"/>
                      </a:endParaRPr>
                    </a:p>
                  </a:txBody>
                  <a:tcPr marL="2063" marR="2063" marT="2063" marB="0" anchor="ctr"/>
                </a:tc>
                <a:extLst>
                  <a:ext uri="{0D108BD9-81ED-4DB2-BD59-A6C34878D82A}">
                    <a16:rowId xmlns:a16="http://schemas.microsoft.com/office/drawing/2014/main" val="3220469956"/>
                  </a:ext>
                </a:extLst>
              </a:tr>
              <a:tr h="547740">
                <a:tc>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Viherratkaisuilla/vertikaaliviljelmillä tuotettu lähiruoka</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[kg]</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3">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(Kasvihuone vertikaaliviljely) 9 metrisen 2 puoleinen tornin tuotanto istutustiheydellä 219 kasvia per 1m2 [esim. 9,5 metriä korkeassa 10m2 kasvihuoneessa --&gt; 219 kasvia x 10 = 2190 kasvia]</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(Kasvihuone vertikaaliviljely) 9 metrisen 2 puoleinen tornin tuotanto istutustiheydellä 219 kasvia per 1m2 [esim. 9,5 metriä korkeassa 10m2 kasvihuoneessa --&gt; 219 kasvia x 10 = 2190 kasvia]</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hMerge="1">
                  <a:txBody>
                    <a:bodyPr/>
                    <a:lstStyle/>
                    <a:p>
                      <a:pPr algn="ctr" fontAlgn="ctr"/>
                      <a:endParaRPr lang="fi-FI" sz="9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extLst>
                  <a:ext uri="{0D108BD9-81ED-4DB2-BD59-A6C34878D82A}">
                    <a16:rowId xmlns:a16="http://schemas.microsoft.com/office/drawing/2014/main" val="4268412277"/>
                  </a:ext>
                </a:extLst>
              </a:tr>
              <a:tr h="339116">
                <a:tc>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UEKK:lla muodostetun kestävän energian tuotanto ja päästövähennys</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[MWh/v]</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2">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[kt CO</a:t>
                      </a:r>
                      <a:r>
                        <a:rPr lang="fi-FI" sz="1000" u="none" strike="noStrike" baseline="-25000" dirty="0">
                          <a:solidFill>
                            <a:schemeClr val="tx2"/>
                          </a:solidFill>
                          <a:effectLst/>
                          <a:latin typeface="Lato" panose="020F0502020204030203" pitchFamily="34" charset="0"/>
                          <a:ea typeface="Lato" panose="020F0502020204030203" pitchFamily="34" charset="0"/>
                          <a:cs typeface="Lato" panose="020F0502020204030203" pitchFamily="34" charset="0"/>
                        </a:rPr>
                        <a:t>2</a:t>
                      </a: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e]</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[kt CO2e]</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endParaRPr lang="fi-FI" sz="9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1391428741"/>
                  </a:ext>
                </a:extLst>
              </a:tr>
              <a:tr h="376585">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UEKK toteutettu nykytilan kartoitus</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4">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[kyllä/ei]</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endParaRPr lang="fi-FI"/>
                    </a:p>
                  </a:txBody>
                  <a:tcPr/>
                </a:tc>
                <a:tc hMerge="1">
                  <a:txBody>
                    <a:bodyPr/>
                    <a:lstStyle/>
                    <a:p>
                      <a:pPr algn="ctr" fontAlgn="ctr"/>
                      <a:endParaRPr lang="fi-FI" sz="900" b="1" i="0" u="none" strike="noStrike" dirty="0">
                        <a:solidFill>
                          <a:schemeClr val="tx2"/>
                        </a:solidFill>
                        <a:effectLst/>
                        <a:latin typeface="Gill Sans MT" panose="020B0502020104020203" pitchFamily="34" charset="0"/>
                      </a:endParaRPr>
                    </a:p>
                  </a:txBody>
                  <a:tcPr marL="2063" marR="2063" marT="2063" marB="0" anchor="ctr"/>
                </a:tc>
                <a:tc hMerge="1">
                  <a:txBody>
                    <a:bodyPr/>
                    <a:lstStyle/>
                    <a:p>
                      <a:pPr algn="ctr" fontAlgn="ctr"/>
                      <a:endParaRPr lang="fi-FI" sz="900" b="1" i="0" u="none" strike="noStrike" dirty="0">
                        <a:solidFill>
                          <a:schemeClr val="tx2"/>
                        </a:solidFill>
                        <a:effectLst/>
                        <a:latin typeface="Gill Sans MT" panose="020B0502020104020203" pitchFamily="34" charset="0"/>
                      </a:endParaRPr>
                    </a:p>
                  </a:txBody>
                  <a:tcPr marL="2063" marR="2063" marT="2063" marB="0" anchor="ctr"/>
                </a:tc>
                <a:extLst>
                  <a:ext uri="{0D108BD9-81ED-4DB2-BD59-A6C34878D82A}">
                    <a16:rowId xmlns:a16="http://schemas.microsoft.com/office/drawing/2014/main" val="1036454797"/>
                  </a:ext>
                </a:extLst>
              </a:tr>
              <a:tr h="329880">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UEKK:n sisällytetyt lisäselvitykset</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2">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[kyllä/ei]</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endParaRPr lang="fi-FI" sz="9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3328015058"/>
                  </a:ext>
                </a:extLst>
              </a:tr>
              <a:tr h="427191">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UEKK:n mukaan lähteneet paikalliset yritykset</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2">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prosentuaalinen osuus [%]</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toimialoja koskeva kattavuus [erilliset toimialat, 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999868169"/>
                  </a:ext>
                </a:extLst>
              </a:tr>
              <a:tr h="468202">
                <a:tc rowSpan="2">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Uusiutuvan energiantuotanto</a:t>
                      </a: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2">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Uusiutuvan energiantuotanto ↔ väkiluku [MWh/hlö]</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Prosentuaaliset osuudet kokonaiskulutuksesta [%]</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endParaRPr lang="fi-FI" sz="9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1137813555"/>
                  </a:ext>
                </a:extLst>
              </a:tr>
              <a:tr h="457019">
                <a:tc vMerge="1">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gridSpan="2">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Uusiutuvalla energialla hankitut suorat päästövähennykset [kt CO</a:t>
                      </a:r>
                      <a:r>
                        <a:rPr lang="fi-FI" sz="1000" u="none" strike="noStrike" baseline="-25000">
                          <a:solidFill>
                            <a:schemeClr val="tx2"/>
                          </a:solidFill>
                          <a:effectLst/>
                          <a:latin typeface="Lato" panose="020F0502020204030203" pitchFamily="34" charset="0"/>
                          <a:ea typeface="Lato" panose="020F0502020204030203" pitchFamily="34" charset="0"/>
                          <a:cs typeface="Lato" panose="020F0502020204030203" pitchFamily="34" charset="0"/>
                        </a:rPr>
                        <a:t>2</a:t>
                      </a: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e]</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[MWh/v]</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endParaRPr lang="fi-FI" sz="9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554290485"/>
                  </a:ext>
                </a:extLst>
              </a:tr>
              <a:tr h="408043">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Ympäristöliiketoiminnan…</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2">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…alueosuus [%]</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 [€]</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…vienti [€]</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2177032614"/>
                  </a:ext>
                </a:extLst>
              </a:tr>
              <a:tr h="369238">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Toteutetut materiaalikatselmukset </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4">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endParaRPr lang="fi-FI"/>
                    </a:p>
                  </a:txBody>
                  <a:tcPr/>
                </a:tc>
                <a:tc hMerge="1">
                  <a:txBody>
                    <a:bodyPr/>
                    <a:lstStyle/>
                    <a:p>
                      <a:pPr algn="ctr" fontAlgn="ctr"/>
                      <a:endParaRPr lang="fi-FI" sz="900" b="1" i="0" u="none" strike="noStrike">
                        <a:solidFill>
                          <a:schemeClr val="tx2"/>
                        </a:solidFill>
                        <a:effectLst/>
                        <a:latin typeface="Gill Sans MT" panose="020B0502020104020203" pitchFamily="34" charset="0"/>
                      </a:endParaRPr>
                    </a:p>
                  </a:txBody>
                  <a:tcPr marL="2063" marR="2063" marT="2063" marB="0" anchor="ctr"/>
                </a:tc>
                <a:tc hMerge="1">
                  <a:txBody>
                    <a:bodyPr/>
                    <a:lstStyle/>
                    <a:p>
                      <a:pPr algn="ctr" fontAlgn="ctr"/>
                      <a:endParaRPr lang="fi-FI" sz="900" b="1" i="0" u="none" strike="noStrike" dirty="0">
                        <a:solidFill>
                          <a:schemeClr val="tx2"/>
                        </a:solidFill>
                        <a:effectLst/>
                        <a:latin typeface="Gill Sans MT" panose="020B0502020104020203" pitchFamily="34" charset="0"/>
                      </a:endParaRPr>
                    </a:p>
                  </a:txBody>
                  <a:tcPr marL="2063" marR="2063" marT="2063" marB="0" anchor="ctr"/>
                </a:tc>
                <a:extLst>
                  <a:ext uri="{0D108BD9-81ED-4DB2-BD59-A6C34878D82A}">
                    <a16:rowId xmlns:a16="http://schemas.microsoft.com/office/drawing/2014/main" val="1132162321"/>
                  </a:ext>
                </a:extLst>
              </a:tr>
              <a:tr h="464496">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Toiminnanohjauksella käynnistyneet materiaalikatselmukset</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4">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endParaRPr lang="fi-FI"/>
                    </a:p>
                  </a:txBody>
                  <a:tcPr/>
                </a:tc>
                <a:tc hMerge="1">
                  <a:txBody>
                    <a:bodyPr/>
                    <a:lstStyle/>
                    <a:p>
                      <a:pPr algn="ctr" fontAlgn="ctr"/>
                      <a:endParaRPr lang="fi-FI" sz="900" b="1" i="0" u="none" strike="noStrike" dirty="0">
                        <a:solidFill>
                          <a:schemeClr val="tx2"/>
                        </a:solidFill>
                        <a:effectLst/>
                        <a:latin typeface="Gill Sans MT" panose="020B0502020104020203" pitchFamily="34" charset="0"/>
                      </a:endParaRPr>
                    </a:p>
                  </a:txBody>
                  <a:tcPr marL="2063" marR="2063" marT="2063" marB="0" anchor="ctr"/>
                </a:tc>
                <a:tc hMerge="1">
                  <a:txBody>
                    <a:bodyPr/>
                    <a:lstStyle/>
                    <a:p>
                      <a:pPr algn="ctr" fontAlgn="ctr"/>
                      <a:endParaRPr lang="fi-FI" sz="900" b="1" i="0" u="none" strike="noStrike" dirty="0">
                        <a:solidFill>
                          <a:schemeClr val="tx2"/>
                        </a:solidFill>
                        <a:effectLst/>
                        <a:latin typeface="Gill Sans MT" panose="020B0502020104020203" pitchFamily="34" charset="0"/>
                      </a:endParaRPr>
                    </a:p>
                  </a:txBody>
                  <a:tcPr marL="2063" marR="2063" marT="2063" marB="0" anchor="ctr"/>
                </a:tc>
                <a:extLst>
                  <a:ext uri="{0D108BD9-81ED-4DB2-BD59-A6C34878D82A}">
                    <a16:rowId xmlns:a16="http://schemas.microsoft.com/office/drawing/2014/main" val="2749127525"/>
                  </a:ext>
                </a:extLst>
              </a:tr>
              <a:tr h="933819">
                <a:tc rowSpan="2">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Alueella…</a:t>
                      </a: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gridSpan="2">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...muodostuneet uudet liiketoiminnat [lkm]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...lanseeratut uudet vihreät teknologiat [lkm]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...uudelleen lanseeratut vihreät teknologiat ennen näkemättömissä käyttötarkoituksissa ts. Innovatiiviset uudet vihreän teknologian sovellukset [lkm]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596506414"/>
                  </a:ext>
                </a:extLst>
              </a:tr>
              <a:tr h="572485">
                <a:tc vMerge="1">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gridSpan="2">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...muodostuneet innovaatiot [lkm]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hMerge="1">
                  <a:txBody>
                    <a:bodyPr/>
                    <a:lstStyle/>
                    <a:p>
                      <a:pPr algn="ctr" fontAlgn="ct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...Innovatiivisille ratkaisuille tarjotut helpotukset [lkm]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tc>
                  <a:txBody>
                    <a:bodyPr/>
                    <a:lstStyle/>
                    <a:p>
                      <a:pPr algn="ctr" fontAlgn="ct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1169769592"/>
                  </a:ext>
                </a:extLst>
              </a:tr>
            </a:tbl>
          </a:graphicData>
        </a:graphic>
      </p:graphicFrame>
      <p:grpSp>
        <p:nvGrpSpPr>
          <p:cNvPr id="16" name="Group 15">
            <a:extLst>
              <a:ext uri="{FF2B5EF4-FFF2-40B4-BE49-F238E27FC236}">
                <a16:creationId xmlns:a16="http://schemas.microsoft.com/office/drawing/2014/main" id="{D1D0F1D4-C39B-25FD-DA0A-4238DEEDE46E}"/>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92293686-7DF9-E0C8-BD9D-73D886B75443}"/>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5" action="ppaction://hlinksldjump"/>
              <a:extLst>
                <a:ext uri="{FF2B5EF4-FFF2-40B4-BE49-F238E27FC236}">
                  <a16:creationId xmlns:a16="http://schemas.microsoft.com/office/drawing/2014/main" id="{67F464B6-FBC9-E729-1640-DDA0F61C4AD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66991093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Hiilijalanjälki vähenee</a:t>
            </a:r>
            <a:endParaRPr lang="fi-FI" sz="2000" b="1" dirty="0">
              <a:latin typeface="Rockwell Condensed" panose="02060603050405020104" pitchFamily="18" charset="0"/>
            </a:endParaRP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229532392"/>
              </p:ext>
            </p:extLst>
          </p:nvPr>
        </p:nvGraphicFramePr>
        <p:xfrm>
          <a:off x="333772" y="693457"/>
          <a:ext cx="9423400" cy="5849788"/>
        </p:xfrm>
        <a:graphic>
          <a:graphicData uri="http://schemas.openxmlformats.org/drawingml/2006/table">
            <a:tbl>
              <a:tblPr>
                <a:tableStyleId>{793D81CF-94F2-401A-BA57-92F5A7B2D0C5}</a:tableStyleId>
              </a:tblPr>
              <a:tblGrid>
                <a:gridCol w="4902200">
                  <a:extLst>
                    <a:ext uri="{9D8B030D-6E8A-4147-A177-3AD203B41FA5}">
                      <a16:colId xmlns:a16="http://schemas.microsoft.com/office/drawing/2014/main" val="647617544"/>
                    </a:ext>
                  </a:extLst>
                </a:gridCol>
                <a:gridCol w="2286000">
                  <a:extLst>
                    <a:ext uri="{9D8B030D-6E8A-4147-A177-3AD203B41FA5}">
                      <a16:colId xmlns:a16="http://schemas.microsoft.com/office/drawing/2014/main" val="4092181557"/>
                    </a:ext>
                  </a:extLst>
                </a:gridCol>
                <a:gridCol w="2235200">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9115">
                <a:tc>
                  <a:txBody>
                    <a:bodyPr/>
                    <a:lstStyle/>
                    <a:p>
                      <a:pPr algn="l"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Suunnittelijoille kohdistetun kannustuksen pohjalta muodostuneet vähähiilisiä- ja/tai kiertotaloutta edistäviä materiaaleja sisältävien hankesuunnitelmien kokonaismäärä</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0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39115">
                <a:tc rowSpan="2">
                  <a:txBody>
                    <a:bodyPr/>
                    <a:lstStyle/>
                    <a:p>
                      <a:pPr algn="l"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Toiminnanohjauksella aikaan saadut toiminnan-/prosessien-/kiinteistöjen-/laitteistojen energiatehokkuuteen kytkeytyvät muutokset/investoinnit yksityisellä sektorilla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 [toimijat, 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[muutokset/investoinnit, 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[energiansäästö, MWh/v]</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[kohdetoimialan päästövähennys, kt CO</a:t>
                      </a:r>
                      <a:r>
                        <a:rPr lang="fi-FI" sz="1000" u="none" strike="noStrike" baseline="-25000" dirty="0">
                          <a:solidFill>
                            <a:schemeClr val="tx2"/>
                          </a:solidFill>
                          <a:effectLst/>
                          <a:latin typeface="Lato" panose="020F0502020204030203" pitchFamily="34" charset="0"/>
                          <a:ea typeface="Lato" panose="020F0502020204030203" pitchFamily="34" charset="0"/>
                          <a:cs typeface="Lato" panose="020F0502020204030203" pitchFamily="34" charset="0"/>
                        </a:rPr>
                        <a:t>2</a:t>
                      </a: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e]</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Vähähiilisyyttä ja/tai kiertotaloutta edistävien hankintakriteerien hyödyntäminen alueella toteutuneissa hankinnoissa</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0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643890">
                <a:tc rowSpan="2">
                  <a:txBody>
                    <a:bodyPr/>
                    <a:lstStyle/>
                    <a:p>
                      <a:pPr algn="l"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Julkisissa hankinnoissa hyödynnetyt vähähiilisyyttä ja/tai kiertotaloutta edistävät hankintakriteerit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[kyllä/ei]</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ympäristömerkinnät [kyllä/ei]</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37778">
                <a:tc vMerge="1">
                  <a:txBody>
                    <a:bodyPr/>
                    <a:lstStyle/>
                    <a:p>
                      <a:pPr algn="l"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 </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kuljetus etäisyydet  [kyllä/ei]</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000" b="0" u="none" strike="noStrike" dirty="0" err="1">
                          <a:solidFill>
                            <a:schemeClr val="tx2"/>
                          </a:solidFill>
                          <a:effectLst/>
                          <a:latin typeface="Lato" panose="020F0502020204030203" pitchFamily="34" charset="0"/>
                          <a:ea typeface="Lato" panose="020F0502020204030203" pitchFamily="34" charset="0"/>
                          <a:cs typeface="Lato" panose="020F0502020204030203" pitchFamily="34" charset="0"/>
                        </a:rPr>
                        <a:t>EnergyPlan</a:t>
                      </a: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-simulaatioihin pohjautuneet…</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...uusiutuvien energialähteiden integraatiot [lkm]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...energiantuotannon päästövähennys [kt CO</a:t>
                      </a:r>
                      <a:r>
                        <a:rPr lang="fi-FI" sz="1000" b="0" u="none" strike="noStrike" baseline="-25000" dirty="0">
                          <a:solidFill>
                            <a:schemeClr val="tx2"/>
                          </a:solidFill>
                          <a:effectLst/>
                          <a:latin typeface="Lato" panose="020F0502020204030203" pitchFamily="34" charset="0"/>
                          <a:ea typeface="Lato" panose="020F0502020204030203" pitchFamily="34" charset="0"/>
                          <a:cs typeface="Lato" panose="020F0502020204030203" pitchFamily="34" charset="0"/>
                        </a:rPr>
                        <a:t>2</a:t>
                      </a: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e]</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Jäähdytysjärjestelmien suunnittelussa hyödynnetyt simulaatiotyökalut</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Interaktiivisten työkalujen käyttö hankesuunnitelmissa [lkm]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4506">
                <a:tc>
                  <a:txBody>
                    <a:bodyPr/>
                    <a:lstStyle/>
                    <a:p>
                      <a:pPr algn="l"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Tehdyt BIM-mallinnukset</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386680">
                <a:tc>
                  <a:txBody>
                    <a:bodyPr/>
                    <a:lstStyle/>
                    <a:p>
                      <a:pPr algn="l" fontAlgn="ctr"/>
                      <a:r>
                        <a:rPr lang="fi-FI" sz="1000" b="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Myönnetyt tietomallipohjaiset rakennusluvat</a:t>
                      </a:r>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000" b="0" u="none" strike="noStrike">
                          <a:solidFill>
                            <a:schemeClr val="tx2"/>
                          </a:solidFill>
                          <a:effectLst/>
                          <a:latin typeface="Lato" panose="020F0502020204030203" pitchFamily="34" charset="0"/>
                          <a:ea typeface="Lato" panose="020F0502020204030203" pitchFamily="34" charset="0"/>
                          <a:cs typeface="Lato" panose="020F0502020204030203" pitchFamily="34" charset="0"/>
                        </a:rPr>
                        <a:t>[lkm]</a:t>
                      </a:r>
                      <a:endParaRPr lang="fi-FI" sz="1000" b="0" i="0" u="none" strike="noStrike">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000" b="0"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FF5155FC-A385-5D64-5B78-CB35C874DF64}"/>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F30F289D-BDC9-B3E1-B2E3-F1D52A0D92CB}"/>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5" action="ppaction://hlinksldjump"/>
              <a:extLst>
                <a:ext uri="{FF2B5EF4-FFF2-40B4-BE49-F238E27FC236}">
                  <a16:creationId xmlns:a16="http://schemas.microsoft.com/office/drawing/2014/main" id="{6F283AB8-8E5E-BECA-C38C-5C9928124DD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41456548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Hiilijalanjälki vähenee</a:t>
            </a:r>
            <a:endParaRPr lang="fi-FI" sz="2000" b="1" dirty="0">
              <a:latin typeface="Rockwell Condensed" panose="02060603050405020104" pitchFamily="18" charset="0"/>
            </a:endParaRP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466965649"/>
              </p:ext>
            </p:extLst>
          </p:nvPr>
        </p:nvGraphicFramePr>
        <p:xfrm>
          <a:off x="333772" y="693457"/>
          <a:ext cx="9423400" cy="5849788"/>
        </p:xfrm>
        <a:graphic>
          <a:graphicData uri="http://schemas.openxmlformats.org/drawingml/2006/table">
            <a:tbl>
              <a:tblPr>
                <a:tableStyleId>{793D81CF-94F2-401A-BA57-92F5A7B2D0C5}</a:tableStyleId>
              </a:tblPr>
              <a:tblGrid>
                <a:gridCol w="4902200">
                  <a:extLst>
                    <a:ext uri="{9D8B030D-6E8A-4147-A177-3AD203B41FA5}">
                      <a16:colId xmlns:a16="http://schemas.microsoft.com/office/drawing/2014/main" val="647617544"/>
                    </a:ext>
                  </a:extLst>
                </a:gridCol>
                <a:gridCol w="2286000">
                  <a:extLst>
                    <a:ext uri="{9D8B030D-6E8A-4147-A177-3AD203B41FA5}">
                      <a16:colId xmlns:a16="http://schemas.microsoft.com/office/drawing/2014/main" val="4092181557"/>
                    </a:ext>
                  </a:extLst>
                </a:gridCol>
                <a:gridCol w="2235200">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9115">
                <a:tc>
                  <a:txBody>
                    <a:bodyPr/>
                    <a:lstStyle/>
                    <a:p>
                      <a:pPr algn="l" fontAlgn="ctr"/>
                      <a:r>
                        <a:rPr lang="fi-FI" sz="1100" b="0" i="0" u="none" strike="noStrike">
                          <a:solidFill>
                            <a:srgbClr val="000000"/>
                          </a:solidFill>
                          <a:effectLst/>
                          <a:latin typeface="Lato" panose="020F0502020204030203" pitchFamily="34" charset="0"/>
                        </a:rPr>
                        <a:t>Kiinteistötekniikoihin integroidut älyjärjestelmät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kokonaismäärä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kiinteistökannasta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39115">
                <a:tc>
                  <a:txBody>
                    <a:bodyPr/>
                    <a:lstStyle/>
                    <a:p>
                      <a:pPr algn="l" fontAlgn="ctr"/>
                      <a:r>
                        <a:rPr lang="fi-FI" sz="1100" b="0" i="0" u="none" strike="noStrike">
                          <a:solidFill>
                            <a:srgbClr val="000000"/>
                          </a:solidFill>
                          <a:effectLst/>
                          <a:latin typeface="Lato" panose="020F0502020204030203" pitchFamily="34" charset="0"/>
                        </a:rPr>
                        <a:t>Toteuneet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PeltoOptimi-työkalulla pisteytetyt pellot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[m</a:t>
                      </a:r>
                      <a:r>
                        <a:rPr lang="fi-FI" sz="1100" b="0" i="0" u="none" strike="noStrike" baseline="30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643890">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37778">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a:t>
                      </a:r>
                      <a:r>
                        <a:rPr lang="fi-FI" sz="1100" b="0" i="0" u="none" strike="noStrike" baseline="30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Rakennuksiin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[kg CO</a:t>
                      </a:r>
                      <a:r>
                        <a:rPr lang="fi-FI" sz="1100" b="0" i="0" u="none" strike="noStrike" baseline="-25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[kg CO</a:t>
                      </a:r>
                      <a:r>
                        <a:rPr lang="fi-FI" sz="1100" b="0" i="0" u="none" strike="noStrike" baseline="-25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[kt CO</a:t>
                      </a:r>
                      <a:r>
                        <a:rPr lang="fi-FI" sz="1100" b="0" i="0" u="none" strike="noStrike" baseline="-25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4506">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...päästövähennykset [kt CO</a:t>
                      </a:r>
                      <a:r>
                        <a:rPr lang="fi-FI" sz="1100" b="0" i="0" u="none" strike="noStrike" baseline="-25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386680">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...päästövähennykset [kt CO</a:t>
                      </a:r>
                      <a:r>
                        <a:rPr lang="fi-FI" sz="1100" b="0" i="0" u="none" strike="noStrike" baseline="-25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DAE872E2-8E6C-6C22-B11A-2D84CB02EA77}"/>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E8ABB4F1-D5C5-C6EC-B10E-CBCBB3B4A9D6}"/>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D59B7020-8E75-CAD8-3CA0-60652762E10D}"/>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08931148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Hiilijalanjälki vähenee</a:t>
            </a:r>
            <a:endParaRPr lang="fi-FI" sz="2000" b="1" dirty="0">
              <a:latin typeface="Rockwell Condensed" panose="02060603050405020104" pitchFamily="18" charset="0"/>
            </a:endParaRP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897575293"/>
              </p:ext>
            </p:extLst>
          </p:nvPr>
        </p:nvGraphicFramePr>
        <p:xfrm>
          <a:off x="333772" y="693457"/>
          <a:ext cx="9423400" cy="5849788"/>
        </p:xfrm>
        <a:graphic>
          <a:graphicData uri="http://schemas.openxmlformats.org/drawingml/2006/table">
            <a:tbl>
              <a:tblPr>
                <a:tableStyleId>{793D81CF-94F2-401A-BA57-92F5A7B2D0C5}</a:tableStyleId>
              </a:tblPr>
              <a:tblGrid>
                <a:gridCol w="4902200">
                  <a:extLst>
                    <a:ext uri="{9D8B030D-6E8A-4147-A177-3AD203B41FA5}">
                      <a16:colId xmlns:a16="http://schemas.microsoft.com/office/drawing/2014/main" val="647617544"/>
                    </a:ext>
                  </a:extLst>
                </a:gridCol>
                <a:gridCol w="2286000">
                  <a:extLst>
                    <a:ext uri="{9D8B030D-6E8A-4147-A177-3AD203B41FA5}">
                      <a16:colId xmlns:a16="http://schemas.microsoft.com/office/drawing/2014/main" val="4092181557"/>
                    </a:ext>
                  </a:extLst>
                </a:gridCol>
                <a:gridCol w="2235200">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9115">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39115">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LULUCF-sektorilla toteutetut lisäiset toimenpiteet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toimenpiteillä hankitut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SYKE:lle raportoitujen toimenpiteiden osuus tehdyistä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643890">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37778">
                <a:tc vMerge="1">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Alueen kosteikoihin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Alueella perustetut kosteikot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autojen käyttöaste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4506">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386680">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4187328A-885B-565A-B1F0-B6351669B8C6}"/>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E2F39FFE-92D7-82CF-562D-6FE32A95D908}"/>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7BF289C8-2303-1789-8A96-B1104A376F9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07883056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Hiilijalanjälki vähenee</a:t>
            </a:r>
            <a:endParaRPr lang="fi-FI" sz="2000" b="1" dirty="0">
              <a:latin typeface="Rockwell Condensed" panose="02060603050405020104" pitchFamily="18" charset="0"/>
            </a:endParaRP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918948" y="5517232"/>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397172928"/>
              </p:ext>
            </p:extLst>
          </p:nvPr>
        </p:nvGraphicFramePr>
        <p:xfrm>
          <a:off x="333772" y="516742"/>
          <a:ext cx="9423400" cy="6284466"/>
        </p:xfrm>
        <a:graphic>
          <a:graphicData uri="http://schemas.openxmlformats.org/drawingml/2006/table">
            <a:tbl>
              <a:tblPr>
                <a:tableStyleId>{793D81CF-94F2-401A-BA57-92F5A7B2D0C5}</a:tableStyleId>
              </a:tblPr>
              <a:tblGrid>
                <a:gridCol w="4902200">
                  <a:extLst>
                    <a:ext uri="{9D8B030D-6E8A-4147-A177-3AD203B41FA5}">
                      <a16:colId xmlns:a16="http://schemas.microsoft.com/office/drawing/2014/main" val="647617544"/>
                    </a:ext>
                  </a:extLst>
                </a:gridCol>
                <a:gridCol w="2286000">
                  <a:extLst>
                    <a:ext uri="{9D8B030D-6E8A-4147-A177-3AD203B41FA5}">
                      <a16:colId xmlns:a16="http://schemas.microsoft.com/office/drawing/2014/main" val="4092181557"/>
                    </a:ext>
                  </a:extLst>
                </a:gridCol>
                <a:gridCol w="2235200">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883243">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629665">
                <a:tc vMerge="1">
                  <a:txBody>
                    <a:bodyPr/>
                    <a:lstStyle/>
                    <a:p>
                      <a:pPr algn="l" fontAlgn="b"/>
                      <a:endParaRPr lang="fi-FI" sz="1100" b="0" i="0" u="none" strike="noStrike" dirty="0">
                        <a:solidFill>
                          <a:srgbClr val="000000"/>
                        </a:solidFill>
                        <a:effectLst/>
                        <a:latin typeface="Calibri" panose="020F0502020204030204"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b"/>
                      <a:endParaRPr lang="fi-FI" sz="1100" b="0" i="0" u="none" strike="noStrike" dirty="0">
                        <a:solidFill>
                          <a:srgbClr val="000000"/>
                        </a:solidFill>
                        <a:effectLst/>
                        <a:latin typeface="Calibri" panose="020F0502020204030204"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5">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643890">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Hankintoihin sidotun hiilen määrä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37778">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Julkisten hankintojen hiilijalanjälki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Rakentamisen päästöindikaattorit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rakennus [kg CO2e/lkm]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neliö [kg CO2e/m2]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4506">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kerros [kg CO2e/kerros]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386680">
                <a:tc>
                  <a:txBody>
                    <a:bodyPr/>
                    <a:lstStyle/>
                    <a:p>
                      <a:pPr algn="l" fontAlgn="ctr"/>
                      <a:r>
                        <a:rPr lang="fi-FI" sz="1100" b="0" i="0" u="none" strike="noStrike">
                          <a:solidFill>
                            <a:srgbClr val="000000"/>
                          </a:solidFill>
                          <a:effectLst/>
                          <a:latin typeface="Lato" panose="020F0502020204030203" pitchFamily="34" charset="0"/>
                        </a:rPr>
                        <a:t>(Ilmastotyön indikaattorit) Öljyn energiakäyttö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spTree>
    <p:extLst>
      <p:ext uri="{BB962C8B-B14F-4D97-AF65-F5344CB8AC3E}">
        <p14:creationId xmlns:p14="http://schemas.microsoft.com/office/powerpoint/2010/main" val="237589867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743703918"/>
              </p:ext>
            </p:extLst>
          </p:nvPr>
        </p:nvGraphicFramePr>
        <p:xfrm>
          <a:off x="261764" y="836712"/>
          <a:ext cx="10279853" cy="5765651"/>
        </p:xfrm>
        <a:graphic>
          <a:graphicData uri="http://schemas.openxmlformats.org/drawingml/2006/table">
            <a:tbl>
              <a:tblPr>
                <a:tableStyleId>{793D81CF-94F2-401A-BA57-92F5A7B2D0C5}</a:tableStyleId>
              </a:tblPr>
              <a:tblGrid>
                <a:gridCol w="6823470">
                  <a:extLst>
                    <a:ext uri="{9D8B030D-6E8A-4147-A177-3AD203B41FA5}">
                      <a16:colId xmlns:a16="http://schemas.microsoft.com/office/drawing/2014/main" val="647617544"/>
                    </a:ext>
                  </a:extLst>
                </a:gridCol>
                <a:gridCol w="2376264">
                  <a:extLst>
                    <a:ext uri="{9D8B030D-6E8A-4147-A177-3AD203B41FA5}">
                      <a16:colId xmlns:a16="http://schemas.microsoft.com/office/drawing/2014/main" val="4092181557"/>
                    </a:ext>
                  </a:extLst>
                </a:gridCol>
                <a:gridCol w="108011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360040">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a:txBody>
                    <a:bodyPr/>
                    <a:lstStyle/>
                    <a:p>
                      <a:pPr algn="l" fontAlgn="ctr"/>
                      <a:r>
                        <a:rPr lang="fi-FI" sz="1100" b="0" i="0" u="none" strike="noStrike">
                          <a:solidFill>
                            <a:srgbClr val="000000"/>
                          </a:solidFill>
                          <a:effectLst/>
                          <a:latin typeface="Lato" panose="020F0502020204030203" pitchFamily="34" charset="0"/>
                        </a:rPr>
                        <a:t>Rakennuksiin käytetyn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Julkisivuhankkeissa hyödynnetyn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01191">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864096">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Kasvipeitteisen maankäytön osuuden suhde rakennetun maankäytön osuuteen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Investointikustannukset ja päästövähennyksen hinta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Heinolan kaupunkiviljelmissä/viherratkaisuissa/vertikaaliviljelmissä hyödynnetty paikallisesti tuotettuja puurakenteita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puurakenteisiin sidotun hiilen määrä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99163978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415959348"/>
              </p:ext>
            </p:extLst>
          </p:nvPr>
        </p:nvGraphicFramePr>
        <p:xfrm>
          <a:off x="351062" y="620688"/>
          <a:ext cx="10567885" cy="5831169"/>
        </p:xfrm>
        <a:graphic>
          <a:graphicData uri="http://schemas.openxmlformats.org/drawingml/2006/table">
            <a:tbl>
              <a:tblPr>
                <a:tableStyleId>{793D81CF-94F2-401A-BA57-92F5A7B2D0C5}</a:tableStyleId>
              </a:tblPr>
              <a:tblGrid>
                <a:gridCol w="5956366">
                  <a:extLst>
                    <a:ext uri="{9D8B030D-6E8A-4147-A177-3AD203B41FA5}">
                      <a16:colId xmlns:a16="http://schemas.microsoft.com/office/drawing/2014/main" val="647617544"/>
                    </a:ext>
                  </a:extLst>
                </a:gridCol>
                <a:gridCol w="2104851">
                  <a:extLst>
                    <a:ext uri="{9D8B030D-6E8A-4147-A177-3AD203B41FA5}">
                      <a16:colId xmlns:a16="http://schemas.microsoft.com/office/drawing/2014/main" val="4092181557"/>
                    </a:ext>
                  </a:extLst>
                </a:gridCol>
                <a:gridCol w="250666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360040">
                <a:tc>
                  <a:txBody>
                    <a:bodyPr/>
                    <a:lstStyle/>
                    <a:p>
                      <a:pPr algn="l" fontAlgn="ctr"/>
                      <a:r>
                        <a:rPr lang="fi-FI" sz="1100" b="0" i="0" u="none" strike="noStrike">
                          <a:solidFill>
                            <a:srgbClr val="000000"/>
                          </a:solidFill>
                          <a:effectLst/>
                          <a:latin typeface="Lato" panose="020F0502020204030203" pitchFamily="34" charset="0"/>
                        </a:rPr>
                        <a:t>Toteuneet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360040">
                <a:tc>
                  <a:txBody>
                    <a:bodyPr/>
                    <a:lstStyle/>
                    <a:p>
                      <a:pPr algn="l" fontAlgn="ctr"/>
                      <a:r>
                        <a:rPr lang="fi-FI" sz="1100" b="0" i="0" u="none" strike="noStrike">
                          <a:solidFill>
                            <a:srgbClr val="000000"/>
                          </a:solidFill>
                          <a:effectLst/>
                          <a:latin typeface="Lato" panose="020F0502020204030203" pitchFamily="34" charset="0"/>
                        </a:rPr>
                        <a:t>Interaktiivisten työkalujen käyttö hankesuunnitelmissa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360040">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360040">
                <a:tc>
                  <a:txBody>
                    <a:bodyPr/>
                    <a:lstStyle/>
                    <a:p>
                      <a:pPr algn="l" fontAlgn="ctr"/>
                      <a:r>
                        <a:rPr lang="fi-FI" sz="1100" b="0" i="0" u="none" strike="noStrike">
                          <a:solidFill>
                            <a:srgbClr val="000000"/>
                          </a:solidFill>
                          <a:effectLst/>
                          <a:latin typeface="Lato" panose="020F0502020204030203" pitchFamily="34" charset="0"/>
                        </a:rPr>
                        <a:t>Jäähdytysjärjestelmien suunnittelussa hyödynnetyt simulaatiotyökalut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Päijänteestä hyödynnetty lämpöenergia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Sähköverkon kuormitushuippujen...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...alentuminen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...keston lyhentyminen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566152">
                <a:tc rowSpan="2">
                  <a:txBody>
                    <a:bodyPr/>
                    <a:lstStyle/>
                    <a:p>
                      <a:pPr algn="l" fontAlgn="ctr"/>
                      <a:r>
                        <a:rPr lang="fi-FI" sz="1100" b="0" i="0" u="none" strike="noStrike" dirty="0">
                          <a:solidFill>
                            <a:srgbClr val="000000"/>
                          </a:solidFill>
                          <a:effectLst/>
                          <a:latin typeface="Lato" panose="020F0502020204030203" pitchFamily="34" charset="0"/>
                        </a:rPr>
                        <a:t>Julkisissa hankinnoissa hyödynnetyt vähähiilisyyttä ja/tai kiertotaloutta edistävät hankintakriteerit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ympäristömerkinnät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kuljetus etäisyydet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Vähähiilisyyttä ja/tai kiertotaloutta edistävien hankintakriteerien hyödyntäminen alueella toteutuneissa hankinnoissa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597782">
                <a:tc rowSpan="2">
                  <a:txBody>
                    <a:bodyPr/>
                    <a:lstStyle/>
                    <a:p>
                      <a:pPr algn="l" fontAlgn="ctr"/>
                      <a:r>
                        <a:rPr lang="fi-FI" sz="1100" b="0" i="0" u="none" strike="noStrike" dirty="0">
                          <a:solidFill>
                            <a:srgbClr val="000000"/>
                          </a:solidFill>
                          <a:effectLst/>
                          <a:latin typeface="Lato" panose="020F0502020204030203" pitchFamily="34" charset="0"/>
                        </a:rPr>
                        <a:t>Toiminnanohjauksella aikaan saadut toiminnan-/prosessien-/kiinteistöjen-/laitteistojen energiatehokkuuteen kytkeytyvät muutokset/investoinnit yksityisellä sektorilla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[muutokset/investoinnit,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[kohdetoimialan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230876933"/>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47987204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021232993"/>
              </p:ext>
            </p:extLst>
          </p:nvPr>
        </p:nvGraphicFramePr>
        <p:xfrm>
          <a:off x="333772" y="623737"/>
          <a:ext cx="10567885" cy="5918335"/>
        </p:xfrm>
        <a:graphic>
          <a:graphicData uri="http://schemas.openxmlformats.org/drawingml/2006/table">
            <a:tbl>
              <a:tblPr>
                <a:tableStyleId>{793D81CF-94F2-401A-BA57-92F5A7B2D0C5}</a:tableStyleId>
              </a:tblPr>
              <a:tblGrid>
                <a:gridCol w="5040560">
                  <a:extLst>
                    <a:ext uri="{9D8B030D-6E8A-4147-A177-3AD203B41FA5}">
                      <a16:colId xmlns:a16="http://schemas.microsoft.com/office/drawing/2014/main" val="647617544"/>
                    </a:ext>
                  </a:extLst>
                </a:gridCol>
                <a:gridCol w="3295078">
                  <a:extLst>
                    <a:ext uri="{9D8B030D-6E8A-4147-A177-3AD203B41FA5}">
                      <a16:colId xmlns:a16="http://schemas.microsoft.com/office/drawing/2014/main" val="4092181557"/>
                    </a:ext>
                  </a:extLst>
                </a:gridCol>
                <a:gridCol w="2232247">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695844">
                <a:tc>
                  <a:txBody>
                    <a:bodyPr/>
                    <a:lstStyle/>
                    <a:p>
                      <a:pPr algn="l" fontAlgn="ctr"/>
                      <a:r>
                        <a:rPr lang="fi-FI" sz="1100" b="0" i="0" u="none" strike="noStrike">
                          <a:solidFill>
                            <a:srgbClr val="000000"/>
                          </a:solidFill>
                          <a:effectLst/>
                          <a:latin typeface="Lato" panose="020F0502020204030203" pitchFamily="34" charset="0"/>
                        </a:rPr>
                        <a:t>Suunnittelijoille kohdistetun kannustuksen pohjalta muodostuneet vähähiilisiä- ja/tai kiertotaloutta edistäviä materiaaleja sisältävien hankesuunnitelmien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04056">
                <a:tc>
                  <a:txBody>
                    <a:bodyPr/>
                    <a:lstStyle/>
                    <a:p>
                      <a:pPr algn="l" fontAlgn="ctr"/>
                      <a:r>
                        <a:rPr lang="fi-FI" sz="1100" b="0" i="0" u="none" strike="noStrike">
                          <a:solidFill>
                            <a:srgbClr val="000000"/>
                          </a:solidFill>
                          <a:effectLst/>
                          <a:latin typeface="Lato" panose="020F0502020204030203" pitchFamily="34" charset="0"/>
                        </a:rPr>
                        <a:t>Yksityisen sektorin hankintoihin…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 apu/ohjaus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...tarjottuun apuun/ohjaukseen kulunut työaika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rowSpan="2">
                  <a:txBody>
                    <a:bodyPr/>
                    <a:lstStyle/>
                    <a:p>
                      <a:pPr algn="l" fontAlgn="ctr"/>
                      <a:r>
                        <a:rPr lang="fi-FI" sz="1100" b="0" i="0" u="none" strike="noStrike" dirty="0">
                          <a:solidFill>
                            <a:srgbClr val="000000"/>
                          </a:solidFill>
                          <a:effectLst/>
                          <a:latin typeface="Lato" panose="020F0502020204030203" pitchFamily="34" charset="0"/>
                        </a:rPr>
                        <a:t>Yritysvastuuasioista tarjottu toiminnanohjaus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3">
                  <a:txBody>
                    <a:bodyPr/>
                    <a:lstStyle/>
                    <a:p>
                      <a:pPr algn="l" fontAlgn="ctr"/>
                      <a:r>
                        <a:rPr lang="fi-FI" sz="1100" b="0" i="0" u="none" strike="noStrike" dirty="0">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Toiminnanohjauksella käynnistyneet materiaalikatselmukset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Toteutetut materiaalikatselmukset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16128126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637389539"/>
              </p:ext>
            </p:extLst>
          </p:nvPr>
        </p:nvGraphicFramePr>
        <p:xfrm>
          <a:off x="351062" y="620688"/>
          <a:ext cx="10783909" cy="6028627"/>
        </p:xfrm>
        <a:graphic>
          <a:graphicData uri="http://schemas.openxmlformats.org/drawingml/2006/table">
            <a:tbl>
              <a:tblPr>
                <a:tableStyleId>{793D81CF-94F2-401A-BA57-92F5A7B2D0C5}</a:tableStyleId>
              </a:tblPr>
              <a:tblGrid>
                <a:gridCol w="5609958">
                  <a:extLst>
                    <a:ext uri="{9D8B030D-6E8A-4147-A177-3AD203B41FA5}">
                      <a16:colId xmlns:a16="http://schemas.microsoft.com/office/drawing/2014/main" val="647617544"/>
                    </a:ext>
                  </a:extLst>
                </a:gridCol>
                <a:gridCol w="2616043">
                  <a:extLst>
                    <a:ext uri="{9D8B030D-6E8A-4147-A177-3AD203B41FA5}">
                      <a16:colId xmlns:a16="http://schemas.microsoft.com/office/drawing/2014/main" val="4092181557"/>
                    </a:ext>
                  </a:extLst>
                </a:gridCol>
                <a:gridCol w="255790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Kaupungin katu- ja ulkovalaistus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energiankäyttö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a:solidFill>
                            <a:srgbClr val="000000"/>
                          </a:solidFill>
                          <a:effectLst/>
                          <a:latin typeface="Lato" panose="020F0502020204030203" pitchFamily="34" charset="0"/>
                        </a:rPr>
                        <a:t>Lumine älykatuvalaistuksilla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[kWh]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…liikenneanalytiikka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Kiinteistöjen käyttöenergian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Tuotannon määrä [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Hukka-, prosessi- ja reaktiolämpöjen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Hyödynnetty lämpöenergia [MJ] tai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EnergyPlan-kotisivujen harjoitustehtävät suorittaneiden energiasuunnittelun parissa työskentelevien viranomaisten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kaikista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EnergyPlan-simulaatioihin pohjautuneet…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...uusiutuvien energialähteiden integraatiot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...energiantuotannon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UEKK:lla muodostetun kestävän energian tuotanto ja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20765116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121766509"/>
              </p:ext>
            </p:extLst>
          </p:nvPr>
        </p:nvGraphicFramePr>
        <p:xfrm>
          <a:off x="351062" y="620688"/>
          <a:ext cx="10639893" cy="6028627"/>
        </p:xfrm>
        <a:graphic>
          <a:graphicData uri="http://schemas.openxmlformats.org/drawingml/2006/table">
            <a:tbl>
              <a:tblPr>
                <a:tableStyleId>{793D81CF-94F2-401A-BA57-92F5A7B2D0C5}</a:tableStyleId>
              </a:tblPr>
              <a:tblGrid>
                <a:gridCol w="5535039">
                  <a:extLst>
                    <a:ext uri="{9D8B030D-6E8A-4147-A177-3AD203B41FA5}">
                      <a16:colId xmlns:a16="http://schemas.microsoft.com/office/drawing/2014/main" val="647617544"/>
                    </a:ext>
                  </a:extLst>
                </a:gridCol>
                <a:gridCol w="2581106">
                  <a:extLst>
                    <a:ext uri="{9D8B030D-6E8A-4147-A177-3AD203B41FA5}">
                      <a16:colId xmlns:a16="http://schemas.microsoft.com/office/drawing/2014/main" val="4092181557"/>
                    </a:ext>
                  </a:extLst>
                </a:gridCol>
                <a:gridCol w="252374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LULUCF-sektorilla toteutetut lisäiset toimenpiteet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toimenpiteillä hankitut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SYKE:lle raportoitujen toimenpiteiden osuus tehdyistä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Alueella perustetut kosteikot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PeltoOptimi-työkalulla pisteytetyt pellot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20128275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603139446"/>
              </p:ext>
            </p:extLst>
          </p:nvPr>
        </p:nvGraphicFramePr>
        <p:xfrm>
          <a:off x="261764" y="557919"/>
          <a:ext cx="10855918" cy="6136649"/>
        </p:xfrm>
        <a:graphic>
          <a:graphicData uri="http://schemas.openxmlformats.org/drawingml/2006/table">
            <a:tbl>
              <a:tblPr>
                <a:tableStyleId>{793D81CF-94F2-401A-BA57-92F5A7B2D0C5}</a:tableStyleId>
              </a:tblPr>
              <a:tblGrid>
                <a:gridCol w="5647418">
                  <a:extLst>
                    <a:ext uri="{9D8B030D-6E8A-4147-A177-3AD203B41FA5}">
                      <a16:colId xmlns:a16="http://schemas.microsoft.com/office/drawing/2014/main" val="647617544"/>
                    </a:ext>
                  </a:extLst>
                </a:gridCol>
                <a:gridCol w="2273462">
                  <a:extLst>
                    <a:ext uri="{9D8B030D-6E8A-4147-A177-3AD203B41FA5}">
                      <a16:colId xmlns:a16="http://schemas.microsoft.com/office/drawing/2014/main" val="4092181557"/>
                    </a:ext>
                  </a:extLst>
                </a:gridCol>
                <a:gridCol w="293503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dirty="0">
                          <a:solidFill>
                            <a:srgbClr val="000000"/>
                          </a:solidFill>
                          <a:effectLst/>
                          <a:latin typeface="Lato" panose="020F0502020204030203" pitchFamily="34" charset="0"/>
                        </a:rPr>
                        <a:t>Rakennuksiin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rowSpan="2">
                  <a:txBody>
                    <a:bodyPr/>
                    <a:lstStyle/>
                    <a:p>
                      <a:pPr algn="l" fontAlgn="ctr"/>
                      <a:r>
                        <a:rPr lang="fi-FI" sz="1100" b="0" i="0" u="none" strike="noStrike" dirty="0">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autojen käyttöaste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32048">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18868">
                <a:tc>
                  <a:txBody>
                    <a:bodyPr/>
                    <a:lstStyle/>
                    <a:p>
                      <a:pPr algn="l" fontAlgn="ctr"/>
                      <a:r>
                        <a:rPr lang="fi-FI" sz="1100" b="0" i="0" u="none" strike="noStrike">
                          <a:solidFill>
                            <a:srgbClr val="000000"/>
                          </a:solidFill>
                          <a:effectLst/>
                          <a:latin typeface="Lato" panose="020F0502020204030203" pitchFamily="34" charset="0"/>
                        </a:rPr>
                        <a:t>Maankäytönsuunnittelussa/kaavoituksessa varatut viherratkaisualueet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Heinolan kaupunkiviljelmissä/viherratkaisuissa/vertikaaliviljelmissä hyödynnettyjen kierrätysravinteiden osuus kaikista käytetyistä ravinteista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Heinolan kaupunkiviljelmissä/viherratkaisuissa/vertikaaliviljelmissä hyödynnetty paikallisesti tuotettuja puurakenteita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puurakenteisiin sidotun hiilen määrä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61774">
                <a:tc>
                  <a:txBody>
                    <a:bodyPr/>
                    <a:lstStyle/>
                    <a:p>
                      <a:pPr algn="l" fontAlgn="ctr"/>
                      <a:r>
                        <a:rPr lang="fi-FI" sz="1200" b="0" i="0" u="none" strike="noStrike">
                          <a:solidFill>
                            <a:srgbClr val="000000"/>
                          </a:solidFill>
                          <a:effectLst/>
                          <a:latin typeface="Lato" panose="020F0502020204030203" pitchFamily="34" charset="0"/>
                        </a:rPr>
                        <a:t>Viherratkaisuihin osallistuneet kuntalaiset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909744">
                <a:tc>
                  <a:txBody>
                    <a:bodyPr/>
                    <a:lstStyle/>
                    <a:p>
                      <a:pPr algn="l" fontAlgn="ctr"/>
                      <a:r>
                        <a:rPr lang="fi-FI" sz="1200" b="0" i="0" u="none" strike="noStrike">
                          <a:solidFill>
                            <a:srgbClr val="000000"/>
                          </a:solidFill>
                          <a:effectLst/>
                          <a:latin typeface="Lato" panose="020F0502020204030203" pitchFamily="34" charset="0"/>
                        </a:rPr>
                        <a:t>Viherratkaisuilla/vertikaaliviljelmillä tuotettu lähiruoka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(Kasvihuone vertikaaliviljely) 9 metrisen 2 puoleinen tornin tuotanto istutustiheydellä 219 kasvia per 1m2 [esim. 9,5 metriä korkeassa 10m2 kasvihuoneessa --&gt; 219 kasvia x 10 = 2190 kasvia]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r h="559565">
                <a:tc>
                  <a:txBody>
                    <a:bodyPr/>
                    <a:lstStyle/>
                    <a:p>
                      <a:pPr algn="l" fontAlgn="ctr"/>
                      <a:r>
                        <a:rPr lang="fi-FI" sz="1100" b="0" i="0" u="none" strike="noStrike">
                          <a:solidFill>
                            <a:srgbClr val="000000"/>
                          </a:solidFill>
                          <a:effectLst/>
                          <a:latin typeface="Lato" panose="020F0502020204030203" pitchFamily="34" charset="0"/>
                        </a:rPr>
                        <a:t>Viherratkaisuissa/vertikaaliviljelmissä hyödynnetyillä kierrätysravinteilla kiertoon palautetut…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...ravinnemäärät [kg] tai [g]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...prosentuaalinen osuus kierrätyskelpoisista jäte- tai sivuvirtojen ravinteista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793527302"/>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1328575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122919471"/>
              </p:ext>
            </p:extLst>
          </p:nvPr>
        </p:nvGraphicFramePr>
        <p:xfrm>
          <a:off x="351062" y="620688"/>
          <a:ext cx="10135837" cy="6028627"/>
        </p:xfrm>
        <a:graphic>
          <a:graphicData uri="http://schemas.openxmlformats.org/drawingml/2006/table">
            <a:tbl>
              <a:tblPr>
                <a:tableStyleId>{793D81CF-94F2-401A-BA57-92F5A7B2D0C5}</a:tableStyleId>
              </a:tblPr>
              <a:tblGrid>
                <a:gridCol w="5272821">
                  <a:extLst>
                    <a:ext uri="{9D8B030D-6E8A-4147-A177-3AD203B41FA5}">
                      <a16:colId xmlns:a16="http://schemas.microsoft.com/office/drawing/2014/main" val="647617544"/>
                    </a:ext>
                  </a:extLst>
                </a:gridCol>
                <a:gridCol w="2458828">
                  <a:extLst>
                    <a:ext uri="{9D8B030D-6E8A-4147-A177-3AD203B41FA5}">
                      <a16:colId xmlns:a16="http://schemas.microsoft.com/office/drawing/2014/main" val="4092181557"/>
                    </a:ext>
                  </a:extLst>
                </a:gridCol>
                <a:gridCol w="240418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Viherratkaisukokeilun tuottamat asiakasmielipiteet projektiin osallistuneissa kuntalaisissa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[kirjallinen tai suullinen asiakaspalaute]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Heinolan kaupunkiviljelmien/viherratkaisujen/vertikaaliviljelmien kokonaisalat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Heinolan kaupunkiviljelmissä/viherratkaisuissa/vertikaaliviljelmissä hyödynnetty…</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...paikallisesti tuotettuja kierrätysravinteita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...kierrätysravinteita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...kiertoon palautettavien jätteiden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...kiertoon palautettavien ravinteiden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Purkukohteista hyödynnetyn/uusiokäytetyt…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...materiaalin määrä [t]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[esim, ikkunat/ovet --&gt; kpl]</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Neitseellisten raaka-aineiden…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...käyttö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…käytön osuus kokonaisraaka-aine kulutuksen suhteen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Kierrätysraaka-aineiden hyödyntäminen kokonaisraaka-aine kulutuksen suhteen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Kiinteistötekniikoihin integroidut älyjärjestelmät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kokonaismäärä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kiinteistökannasta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Aktiiviset yhteystyöverkostot/-sopimukset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60394666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500648465"/>
              </p:ext>
            </p:extLst>
          </p:nvPr>
        </p:nvGraphicFramePr>
        <p:xfrm>
          <a:off x="333772" y="644846"/>
          <a:ext cx="10801200" cy="5991555"/>
        </p:xfrm>
        <a:graphic>
          <a:graphicData uri="http://schemas.openxmlformats.org/drawingml/2006/table">
            <a:tbl>
              <a:tblPr>
                <a:tableStyleId>{793D81CF-94F2-401A-BA57-92F5A7B2D0C5}</a:tableStyleId>
              </a:tblPr>
              <a:tblGrid>
                <a:gridCol w="5618953">
                  <a:extLst>
                    <a:ext uri="{9D8B030D-6E8A-4147-A177-3AD203B41FA5}">
                      <a16:colId xmlns:a16="http://schemas.microsoft.com/office/drawing/2014/main" val="647617544"/>
                    </a:ext>
                  </a:extLst>
                </a:gridCol>
                <a:gridCol w="2620237">
                  <a:extLst>
                    <a:ext uri="{9D8B030D-6E8A-4147-A177-3AD203B41FA5}">
                      <a16:colId xmlns:a16="http://schemas.microsoft.com/office/drawing/2014/main" val="4092181557"/>
                    </a:ext>
                  </a:extLst>
                </a:gridCol>
                <a:gridCol w="2562010">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360040">
                <a:tc rowSpan="2">
                  <a:txBody>
                    <a:bodyPr/>
                    <a:lstStyle/>
                    <a:p>
                      <a:pPr algn="l" fontAlgn="ctr"/>
                      <a:r>
                        <a:rPr lang="fi-FI" sz="1100" b="0" i="0" u="none" strike="noStrike" dirty="0">
                          <a:solidFill>
                            <a:srgbClr val="000000"/>
                          </a:solidFill>
                          <a:effectLst/>
                          <a:latin typeface="Lato" panose="020F0502020204030203" pitchFamily="34" charset="0"/>
                        </a:rPr>
                        <a:t>Liittyminen..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…FISU-verkostoon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…RANKU-verkostoon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…Circwaste-verkostoon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a:txBody>
                    <a:bodyPr/>
                    <a:lstStyle/>
                    <a:p>
                      <a:pPr algn="l" fontAlgn="ctr"/>
                      <a:r>
                        <a:rPr lang="fi-FI" sz="1100" b="0" i="0" u="none" strike="noStrike">
                          <a:solidFill>
                            <a:srgbClr val="000000"/>
                          </a:solidFill>
                          <a:effectLst/>
                          <a:latin typeface="Lato" panose="020F0502020204030203" pitchFamily="34" charset="0"/>
                        </a:rPr>
                        <a:t>Toteutuneet käyttöönottokatselmusmallit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891670">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73569">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5">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Hankintoihin sidotun hiilen määrä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kasvattaa julkisen sektorin hiilikädenjälkeä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5" name="Group 14">
            <a:extLst>
              <a:ext uri="{FF2B5EF4-FFF2-40B4-BE49-F238E27FC236}">
                <a16:creationId xmlns:a16="http://schemas.microsoft.com/office/drawing/2014/main" id="{32B6F5F9-9E75-8696-F6C3-23DDD52E5058}"/>
              </a:ext>
            </a:extLst>
          </p:cNvPr>
          <p:cNvGrpSpPr/>
          <p:nvPr/>
        </p:nvGrpSpPr>
        <p:grpSpPr>
          <a:xfrm>
            <a:off x="11423004" y="6381328"/>
            <a:ext cx="484973" cy="313490"/>
            <a:chOff x="7841686" y="284935"/>
            <a:chExt cx="484973" cy="313490"/>
          </a:xfrm>
        </p:grpSpPr>
        <p:sp>
          <p:nvSpPr>
            <p:cNvPr id="16" name="Rectangle: Rounded Corners 15">
              <a:extLst>
                <a:ext uri="{FF2B5EF4-FFF2-40B4-BE49-F238E27FC236}">
                  <a16:creationId xmlns:a16="http://schemas.microsoft.com/office/drawing/2014/main" id="{AE11C3C3-13C7-0EB3-E39A-AB6B1E59D532}"/>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5" action="ppaction://hlinksldjump"/>
              <a:extLst>
                <a:ext uri="{FF2B5EF4-FFF2-40B4-BE49-F238E27FC236}">
                  <a16:creationId xmlns:a16="http://schemas.microsoft.com/office/drawing/2014/main" id="{38ABBB9B-53DF-C381-A215-EE23777BB63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01221936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Hiilikädenjälki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760620182"/>
              </p:ext>
            </p:extLst>
          </p:nvPr>
        </p:nvGraphicFramePr>
        <p:xfrm>
          <a:off x="351241" y="740253"/>
          <a:ext cx="10135837" cy="5656781"/>
        </p:xfrm>
        <a:graphic>
          <a:graphicData uri="http://schemas.openxmlformats.org/drawingml/2006/table">
            <a:tbl>
              <a:tblPr>
                <a:tableStyleId>{793D81CF-94F2-401A-BA57-92F5A7B2D0C5}</a:tableStyleId>
              </a:tblPr>
              <a:tblGrid>
                <a:gridCol w="5272821">
                  <a:extLst>
                    <a:ext uri="{9D8B030D-6E8A-4147-A177-3AD203B41FA5}">
                      <a16:colId xmlns:a16="http://schemas.microsoft.com/office/drawing/2014/main" val="647617544"/>
                    </a:ext>
                  </a:extLst>
                </a:gridCol>
                <a:gridCol w="2458828">
                  <a:extLst>
                    <a:ext uri="{9D8B030D-6E8A-4147-A177-3AD203B41FA5}">
                      <a16:colId xmlns:a16="http://schemas.microsoft.com/office/drawing/2014/main" val="4092181557"/>
                    </a:ext>
                  </a:extLst>
                </a:gridCol>
                <a:gridCol w="240418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Rakentamisen päästöindikaattorit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rakennus [kg CO2e/lkm]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neliö [kg CO2e/m2]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kerros [kg CO2e/kerros]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3">
                  <a:txBody>
                    <a:bodyPr/>
                    <a:lstStyle/>
                    <a:p>
                      <a:pPr algn="l" fontAlgn="ctr"/>
                      <a:r>
                        <a:rPr lang="fi-FI" sz="1100" b="0" i="0" u="none" strike="noStrike" dirty="0">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Käytöstään muuttaneiden henkilöiden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kaupunkistrategiassa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valtuustossa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Pitkän aikavälin kasvihuonekaasupäästöjen väheneminen [CO2-ekv]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(Puurakentamisen indikaattorit) Prosessimittarit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Infopaketin lukukerrat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kaupunkiorganisaation henkilöstöstä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(Ilmastotyön indikaattorit) Aurinkoenergian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(Ilmastotyön indikaattorit) Biokaasun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spTree>
    <p:extLst>
      <p:ext uri="{BB962C8B-B14F-4D97-AF65-F5344CB8AC3E}">
        <p14:creationId xmlns:p14="http://schemas.microsoft.com/office/powerpoint/2010/main" val="258299642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10225136"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Käyttäytymismallit ja asenteet muuttuvat energiaopetuksen, ympäristökasvatuksen tai ympäristömanageri-palvelun vaikutuksesta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659639189"/>
              </p:ext>
            </p:extLst>
          </p:nvPr>
        </p:nvGraphicFramePr>
        <p:xfrm>
          <a:off x="261764" y="1052736"/>
          <a:ext cx="10351861" cy="559577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Opetukseen osallistuneiden lasten ja nuorten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Osallistuneet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Prosentuaalinen osuus kouluikäisistä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Taloyhtiöt, joissa ympäristömanageri-palvelu on otettu käyttöön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Taloyhtiöt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Asukkaat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Kokonaisenergiankulutus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Sähkönkulutus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Lämmönkulutus [MJ]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Vedenkulutus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3">
                  <a:txBody>
                    <a:bodyPr/>
                    <a:lstStyle/>
                    <a:p>
                      <a:pPr algn="l" fontAlgn="ctr"/>
                      <a:r>
                        <a:rPr lang="fi-FI" sz="1100" b="0" i="0" u="none" strike="noStrike" dirty="0">
                          <a:solidFill>
                            <a:srgbClr val="000000"/>
                          </a:solidFill>
                          <a:effectLst/>
                          <a:latin typeface="Lato" panose="020F0502020204030203" pitchFamily="34" charset="0"/>
                        </a:rPr>
                        <a:t>50/50-mallin tai muun tyyppisen opetuksen aikaan saama säästö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energia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vesi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raha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Lajiteltujen jätejakeiden määrien kasvu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Lajittelemattoman jätteen tai yhdyskuntajätteen määrän vähentyminen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3">
                  <a:txBody>
                    <a:bodyPr/>
                    <a:lstStyle/>
                    <a:p>
                      <a:pPr algn="l" fontAlgn="ctr"/>
                      <a:r>
                        <a:rPr lang="fi-FI" sz="1100" b="0" i="0" u="none" strike="noStrike" dirty="0">
                          <a:solidFill>
                            <a:srgbClr val="000000"/>
                          </a:solidFill>
                          <a:effectLst/>
                          <a:latin typeface="Lato" panose="020F0502020204030203" pitchFamily="34" charset="0"/>
                        </a:rPr>
                        <a:t>Taloyhtiöiden hankkimat säästöt ympäristömanageri-palvelulla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energia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vesi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raha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Lajiteltujen jätejakeiden määrien kasvu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Lajittelemattoman jätteen tai yhdyskuntajätteen määrän vähentyminen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8" name="Group 17">
            <a:extLst>
              <a:ext uri="{FF2B5EF4-FFF2-40B4-BE49-F238E27FC236}">
                <a16:creationId xmlns:a16="http://schemas.microsoft.com/office/drawing/2014/main" id="{C05BD1E8-215E-82DA-B7BC-1B49AD5484C3}"/>
              </a:ext>
            </a:extLst>
          </p:cNvPr>
          <p:cNvGrpSpPr/>
          <p:nvPr/>
        </p:nvGrpSpPr>
        <p:grpSpPr>
          <a:xfrm>
            <a:off x="11423004" y="6381328"/>
            <a:ext cx="484973" cy="313490"/>
            <a:chOff x="7841686" y="284935"/>
            <a:chExt cx="484973" cy="313490"/>
          </a:xfrm>
        </p:grpSpPr>
        <p:sp>
          <p:nvSpPr>
            <p:cNvPr id="19" name="Rectangle: Rounded Corners 18">
              <a:extLst>
                <a:ext uri="{FF2B5EF4-FFF2-40B4-BE49-F238E27FC236}">
                  <a16:creationId xmlns:a16="http://schemas.microsoft.com/office/drawing/2014/main" id="{5649325B-3C27-42F2-75DF-529216DD107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Back with solid fill">
              <a:hlinkClick r:id="rId5" action="ppaction://hlinksldjump"/>
              <a:extLst>
                <a:ext uri="{FF2B5EF4-FFF2-40B4-BE49-F238E27FC236}">
                  <a16:creationId xmlns:a16="http://schemas.microsoft.com/office/drawing/2014/main" id="{3611AAAD-C7C8-7199-797F-174DD1E5AA4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84683158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986531358"/>
              </p:ext>
            </p:extLst>
          </p:nvPr>
        </p:nvGraphicFramePr>
        <p:xfrm>
          <a:off x="261764" y="1124744"/>
          <a:ext cx="10351861" cy="467949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viestinnässä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1"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palvelumuotoilussa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dirty="0">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...kiertoon palautettavien jätteiden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Yksityisen sektorin hankintoihin…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 apu/ohjaus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...tarjottuun apuun/ohjaukseen kulunut työaika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Toiminnanohjauksella aikaan saadut toiminnan-/prosessien-/kiinteistöjen-/laitteistojen energiatehokkuuteen kytkeytyvät muutokset/investoinnit yksityisellä sektorilla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[muutokset/investoinnit,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[kohdetoimialan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Sähköverkon kuormitushuippujen...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...alentuminen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...keston lyhentyminen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513968">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Asiakaskäytöksen viestikampanjat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[käsitellyt erilliset teemat/sosiaalisen median julkaisut]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[teemoja sivuavien sosiaalisen median julkaisut,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15015100"/>
                  </a:ext>
                </a:extLst>
              </a:tr>
            </a:tbl>
          </a:graphicData>
        </a:graphic>
      </p:graphicFrame>
      <p:grpSp>
        <p:nvGrpSpPr>
          <p:cNvPr id="18" name="Group 17">
            <a:extLst>
              <a:ext uri="{FF2B5EF4-FFF2-40B4-BE49-F238E27FC236}">
                <a16:creationId xmlns:a16="http://schemas.microsoft.com/office/drawing/2014/main" id="{C05BD1E8-215E-82DA-B7BC-1B49AD5484C3}"/>
              </a:ext>
            </a:extLst>
          </p:cNvPr>
          <p:cNvGrpSpPr/>
          <p:nvPr/>
        </p:nvGrpSpPr>
        <p:grpSpPr>
          <a:xfrm>
            <a:off x="11423004" y="6381328"/>
            <a:ext cx="484973" cy="313490"/>
            <a:chOff x="7841686" y="284935"/>
            <a:chExt cx="484973" cy="313490"/>
          </a:xfrm>
        </p:grpSpPr>
        <p:sp>
          <p:nvSpPr>
            <p:cNvPr id="19" name="Rectangle: Rounded Corners 18">
              <a:extLst>
                <a:ext uri="{FF2B5EF4-FFF2-40B4-BE49-F238E27FC236}">
                  <a16:creationId xmlns:a16="http://schemas.microsoft.com/office/drawing/2014/main" id="{5649325B-3C27-42F2-75DF-529216DD107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Back with solid fill">
              <a:hlinkClick r:id="rId5" action="ppaction://hlinksldjump"/>
              <a:extLst>
                <a:ext uri="{FF2B5EF4-FFF2-40B4-BE49-F238E27FC236}">
                  <a16:creationId xmlns:a16="http://schemas.microsoft.com/office/drawing/2014/main" id="{3611AAAD-C7C8-7199-797F-174DD1E5AA4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
        <p:nvSpPr>
          <p:cNvPr id="16" name="TextBox 15">
            <a:extLst>
              <a:ext uri="{FF2B5EF4-FFF2-40B4-BE49-F238E27FC236}">
                <a16:creationId xmlns:a16="http://schemas.microsoft.com/office/drawing/2014/main" id="{4B0E5002-3D41-89FE-ABC8-7D27EE8AC309}"/>
              </a:ext>
            </a:extLst>
          </p:cNvPr>
          <p:cNvSpPr txBox="1"/>
          <p:nvPr/>
        </p:nvSpPr>
        <p:spPr>
          <a:xfrm>
            <a:off x="261764" y="116632"/>
            <a:ext cx="10225136"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Käyttäytymismallit ja asenteet muuttuvat energiaopetuksen, ympäristökasvatuksen tai ympäristömanageri-palvelun vaikutuksesta</a:t>
            </a:r>
          </a:p>
        </p:txBody>
      </p:sp>
    </p:spTree>
    <p:extLst>
      <p:ext uri="{BB962C8B-B14F-4D97-AF65-F5344CB8AC3E}">
        <p14:creationId xmlns:p14="http://schemas.microsoft.com/office/powerpoint/2010/main" val="91816216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918948"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165109679"/>
              </p:ext>
            </p:extLst>
          </p:nvPr>
        </p:nvGraphicFramePr>
        <p:xfrm>
          <a:off x="261764" y="1484784"/>
          <a:ext cx="10351861" cy="365155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Investointikustannukset ja päästövähennyksen hinta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bl>
          </a:graphicData>
        </a:graphic>
      </p:graphicFrame>
      <p:sp>
        <p:nvSpPr>
          <p:cNvPr id="16" name="TextBox 15">
            <a:extLst>
              <a:ext uri="{FF2B5EF4-FFF2-40B4-BE49-F238E27FC236}">
                <a16:creationId xmlns:a16="http://schemas.microsoft.com/office/drawing/2014/main" id="{40CF9D6A-8C39-B9C9-B0DD-75D52C067AA6}"/>
              </a:ext>
            </a:extLst>
          </p:cNvPr>
          <p:cNvSpPr txBox="1"/>
          <p:nvPr/>
        </p:nvSpPr>
        <p:spPr>
          <a:xfrm>
            <a:off x="261764" y="200055"/>
            <a:ext cx="10225136" cy="707886"/>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Käyttäytymismallit ja asenteet muuttuvat energiaopetuksen, ympäristökasvatuksen tai ympäristömanageri-palvelun vaikutuksesta</a:t>
            </a:r>
          </a:p>
        </p:txBody>
      </p:sp>
    </p:spTree>
    <p:extLst>
      <p:ext uri="{BB962C8B-B14F-4D97-AF65-F5344CB8AC3E}">
        <p14:creationId xmlns:p14="http://schemas.microsoft.com/office/powerpoint/2010/main" val="25119689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936104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Puurakentaminen sekä puun käyttö julkisivu- ja korjausrakentamisessa yleistyy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835885521"/>
              </p:ext>
            </p:extLst>
          </p:nvPr>
        </p:nvGraphicFramePr>
        <p:xfrm>
          <a:off x="260291" y="692696"/>
          <a:ext cx="10351861" cy="5905465"/>
        </p:xfrm>
        <a:graphic>
          <a:graphicData uri="http://schemas.openxmlformats.org/drawingml/2006/table">
            <a:tbl>
              <a:tblPr>
                <a:tableStyleId>{793D81CF-94F2-401A-BA57-92F5A7B2D0C5}</a:tableStyleId>
              </a:tblPr>
              <a:tblGrid>
                <a:gridCol w="6391422">
                  <a:extLst>
                    <a:ext uri="{9D8B030D-6E8A-4147-A177-3AD203B41FA5}">
                      <a16:colId xmlns:a16="http://schemas.microsoft.com/office/drawing/2014/main" val="647617544"/>
                    </a:ext>
                  </a:extLst>
                </a:gridCol>
                <a:gridCol w="2376264">
                  <a:extLst>
                    <a:ext uri="{9D8B030D-6E8A-4147-A177-3AD203B41FA5}">
                      <a16:colId xmlns:a16="http://schemas.microsoft.com/office/drawing/2014/main" val="4092181557"/>
                    </a:ext>
                  </a:extLst>
                </a:gridCol>
                <a:gridCol w="1584175">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360040">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Rakennuksiin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04056">
                <a:tc>
                  <a:txBody>
                    <a:bodyPr/>
                    <a:lstStyle/>
                    <a:p>
                      <a:pPr algn="l" fontAlgn="ctr"/>
                      <a:r>
                        <a:rPr lang="fi-FI" sz="1100" b="0" i="0" u="none" strike="noStrike">
                          <a:solidFill>
                            <a:srgbClr val="000000"/>
                          </a:solidFill>
                          <a:effectLst/>
                          <a:latin typeface="Lato" panose="020F0502020204030203" pitchFamily="34" charset="0"/>
                        </a:rPr>
                        <a:t>Rakennuksiin käytetyn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32048">
                <a:tc>
                  <a:txBody>
                    <a:bodyPr/>
                    <a:lstStyle/>
                    <a:p>
                      <a:pPr algn="l" fontAlgn="ctr"/>
                      <a:r>
                        <a:rPr lang="fi-FI" sz="1100" b="0" i="0" u="none" strike="noStrike">
                          <a:solidFill>
                            <a:srgbClr val="000000"/>
                          </a:solidFill>
                          <a:effectLst/>
                          <a:latin typeface="Lato" panose="020F0502020204030203" pitchFamily="34" charset="0"/>
                        </a:rPr>
                        <a:t>Julkisivuhankkeissa hyödynnetyn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52902">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892574">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621351">
                <a:tc rowSpan="2">
                  <a:txBody>
                    <a:bodyPr/>
                    <a:lstStyle/>
                    <a:p>
                      <a:pPr algn="l" fontAlgn="ctr"/>
                      <a:r>
                        <a:rPr lang="fi-FI" sz="1100" b="0" i="0" u="none" strike="noStrike" dirty="0">
                          <a:solidFill>
                            <a:srgbClr val="000000"/>
                          </a:solidFill>
                          <a:effectLst/>
                          <a:latin typeface="Lato" panose="020F0502020204030203" pitchFamily="34" charset="0"/>
                        </a:rPr>
                        <a:t>Heinolan kaupunkiviljelmissä/viherratkaisuissa/vertikaaliviljelmissä hyödynnetty paikallisesti tuotettuja puurakenteita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6072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puurakenteisiin sidotun hiilen määrä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0252">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8" name="Group 17">
            <a:extLst>
              <a:ext uri="{FF2B5EF4-FFF2-40B4-BE49-F238E27FC236}">
                <a16:creationId xmlns:a16="http://schemas.microsoft.com/office/drawing/2014/main" id="{C05BD1E8-215E-82DA-B7BC-1B49AD5484C3}"/>
              </a:ext>
            </a:extLst>
          </p:cNvPr>
          <p:cNvGrpSpPr/>
          <p:nvPr/>
        </p:nvGrpSpPr>
        <p:grpSpPr>
          <a:xfrm>
            <a:off x="11423004" y="6381328"/>
            <a:ext cx="484973" cy="313490"/>
            <a:chOff x="7841686" y="284935"/>
            <a:chExt cx="484973" cy="313490"/>
          </a:xfrm>
        </p:grpSpPr>
        <p:sp>
          <p:nvSpPr>
            <p:cNvPr id="19" name="Rectangle: Rounded Corners 18">
              <a:extLst>
                <a:ext uri="{FF2B5EF4-FFF2-40B4-BE49-F238E27FC236}">
                  <a16:creationId xmlns:a16="http://schemas.microsoft.com/office/drawing/2014/main" id="{5649325B-3C27-42F2-75DF-529216DD107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Back with solid fill">
              <a:hlinkClick r:id="rId5" action="ppaction://hlinksldjump"/>
              <a:extLst>
                <a:ext uri="{FF2B5EF4-FFF2-40B4-BE49-F238E27FC236}">
                  <a16:creationId xmlns:a16="http://schemas.microsoft.com/office/drawing/2014/main" id="{3611AAAD-C7C8-7199-797F-174DD1E5AA4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90568847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936104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Puurakentaminen sekä puun käyttö julkisivu- ja korjausrakentamisessa yleistyy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685469971"/>
              </p:ext>
            </p:extLst>
          </p:nvPr>
        </p:nvGraphicFramePr>
        <p:xfrm>
          <a:off x="260291" y="692696"/>
          <a:ext cx="10351861" cy="5837567"/>
        </p:xfrm>
        <a:graphic>
          <a:graphicData uri="http://schemas.openxmlformats.org/drawingml/2006/table">
            <a:tbl>
              <a:tblPr>
                <a:tableStyleId>{793D81CF-94F2-401A-BA57-92F5A7B2D0C5}</a:tableStyleId>
              </a:tblPr>
              <a:tblGrid>
                <a:gridCol w="6391422">
                  <a:extLst>
                    <a:ext uri="{9D8B030D-6E8A-4147-A177-3AD203B41FA5}">
                      <a16:colId xmlns:a16="http://schemas.microsoft.com/office/drawing/2014/main" val="647617544"/>
                    </a:ext>
                  </a:extLst>
                </a:gridCol>
                <a:gridCol w="2376264">
                  <a:extLst>
                    <a:ext uri="{9D8B030D-6E8A-4147-A177-3AD203B41FA5}">
                      <a16:colId xmlns:a16="http://schemas.microsoft.com/office/drawing/2014/main" val="4092181557"/>
                    </a:ext>
                  </a:extLst>
                </a:gridCol>
                <a:gridCol w="1584175">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360040">
                <a:tc>
                  <a:txBody>
                    <a:bodyPr/>
                    <a:lstStyle/>
                    <a:p>
                      <a:pPr algn="l" fontAlgn="ctr"/>
                      <a:r>
                        <a:rPr lang="fi-FI" sz="1100" b="0" i="0" u="none" strike="noStrike">
                          <a:solidFill>
                            <a:srgbClr val="000000"/>
                          </a:solidFill>
                          <a:effectLst/>
                          <a:latin typeface="Lato" panose="020F0502020204030203" pitchFamily="34" charset="0"/>
                        </a:rPr>
                        <a:t>Toteuneet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Toteutuneet käyttöönottokatselmusmallit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rowSpan="2">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04056">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32048">
                <a:tc>
                  <a:txBody>
                    <a:bodyPr/>
                    <a:lstStyle/>
                    <a:p>
                      <a:pPr algn="l" fontAlgn="ctr"/>
                      <a:r>
                        <a:rPr lang="fi-FI" sz="1100" b="0" i="0" u="none" strike="noStrike">
                          <a:solidFill>
                            <a:srgbClr val="000000"/>
                          </a:solidFill>
                          <a:effectLst/>
                          <a:latin typeface="Lato" panose="020F0502020204030203" pitchFamily="34" charset="0"/>
                        </a:rPr>
                        <a:t>Toteutetut materiaalikatselmukset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52902">
                <a:tc>
                  <a:txBody>
                    <a:bodyPr/>
                    <a:lstStyle/>
                    <a:p>
                      <a:pPr algn="l" fontAlgn="ctr"/>
                      <a:r>
                        <a:rPr lang="fi-FI" sz="1100" b="0" i="0" u="none" strike="noStrike">
                          <a:solidFill>
                            <a:srgbClr val="000000"/>
                          </a:solidFill>
                          <a:effectLst/>
                          <a:latin typeface="Lato" panose="020F0502020204030203" pitchFamily="34" charset="0"/>
                        </a:rPr>
                        <a:t>Toiminnanohjauksella käynnistyneet materiaalikatselmukset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771234">
                <a:tc>
                  <a:txBody>
                    <a:bodyPr/>
                    <a:lstStyle/>
                    <a:p>
                      <a:pPr algn="l" fontAlgn="ctr"/>
                      <a:r>
                        <a:rPr lang="fi-FI" sz="1100" b="0" i="0" u="none" strike="noStrike">
                          <a:solidFill>
                            <a:srgbClr val="000000"/>
                          </a:solidFill>
                          <a:effectLst/>
                          <a:latin typeface="Lato" panose="020F0502020204030203" pitchFamily="34" charset="0"/>
                        </a:rPr>
                        <a:t>Suunnittelijoille kohdistetun kannustuksen pohjalta muodostuneet vähähiilisiä- ja/tai kiertotaloutta edistäviä materiaaleja sisältävien hankesuunnitelmien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621351">
                <a:tc>
                  <a:txBody>
                    <a:bodyPr/>
                    <a:lstStyle/>
                    <a:p>
                      <a:pPr algn="l" fontAlgn="ctr"/>
                      <a:r>
                        <a:rPr lang="fi-FI" sz="1100" b="0" i="0" u="none" strike="noStrike">
                          <a:solidFill>
                            <a:srgbClr val="000000"/>
                          </a:solidFill>
                          <a:effectLst/>
                          <a:latin typeface="Lato" panose="020F0502020204030203" pitchFamily="34" charset="0"/>
                        </a:rPr>
                        <a:t>Yksityisen sektorin hankintoihin…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 apu/ohjaus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...tarjottuun apuun/ohjaukseen kulunut työaika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607257">
                <a:tc rowSpan="2">
                  <a:txBody>
                    <a:bodyPr/>
                    <a:lstStyle/>
                    <a:p>
                      <a:pPr algn="l" fontAlgn="ctr"/>
                      <a:r>
                        <a:rPr lang="fi-FI" sz="1100" b="0" i="0" u="none" strike="noStrike" dirty="0">
                          <a:solidFill>
                            <a:srgbClr val="000000"/>
                          </a:solidFill>
                          <a:effectLst/>
                          <a:latin typeface="Lato" panose="020F0502020204030203" pitchFamily="34" charset="0"/>
                        </a:rPr>
                        <a:t>Julkisissa hankinnoissa hyödynnetyt vähähiilisyyttä ja/tai kiertotaloutta edistävät hankintakriteerit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ympäristömerkinnät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025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kuljetus etäisyydet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Vähähiilisyyttä ja/tai kiertotaloutta edistävien hankintakriteerien hyödyntäminen alueella toteutuneissa hankinnoissa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8" name="Group 17">
            <a:extLst>
              <a:ext uri="{FF2B5EF4-FFF2-40B4-BE49-F238E27FC236}">
                <a16:creationId xmlns:a16="http://schemas.microsoft.com/office/drawing/2014/main" id="{C05BD1E8-215E-82DA-B7BC-1B49AD5484C3}"/>
              </a:ext>
            </a:extLst>
          </p:cNvPr>
          <p:cNvGrpSpPr/>
          <p:nvPr/>
        </p:nvGrpSpPr>
        <p:grpSpPr>
          <a:xfrm>
            <a:off x="11423004" y="6381328"/>
            <a:ext cx="484973" cy="313490"/>
            <a:chOff x="7841686" y="284935"/>
            <a:chExt cx="484973" cy="313490"/>
          </a:xfrm>
        </p:grpSpPr>
        <p:sp>
          <p:nvSpPr>
            <p:cNvPr id="19" name="Rectangle: Rounded Corners 18">
              <a:extLst>
                <a:ext uri="{FF2B5EF4-FFF2-40B4-BE49-F238E27FC236}">
                  <a16:creationId xmlns:a16="http://schemas.microsoft.com/office/drawing/2014/main" id="{5649325B-3C27-42F2-75DF-529216DD107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Back with solid fill">
              <a:hlinkClick r:id="rId5" action="ppaction://hlinksldjump"/>
              <a:extLst>
                <a:ext uri="{FF2B5EF4-FFF2-40B4-BE49-F238E27FC236}">
                  <a16:creationId xmlns:a16="http://schemas.microsoft.com/office/drawing/2014/main" id="{3611AAAD-C7C8-7199-797F-174DD1E5AA4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11915808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936104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Puurakentaminen sekä puun käyttö julkisivu- ja korjausrakentamisessa yleistyy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115135408"/>
              </p:ext>
            </p:extLst>
          </p:nvPr>
        </p:nvGraphicFramePr>
        <p:xfrm>
          <a:off x="261764" y="1225159"/>
          <a:ext cx="10351861" cy="3958175"/>
        </p:xfrm>
        <a:graphic>
          <a:graphicData uri="http://schemas.openxmlformats.org/drawingml/2006/table">
            <a:tbl>
              <a:tblPr>
                <a:tableStyleId>{793D81CF-94F2-401A-BA57-92F5A7B2D0C5}</a:tableStyleId>
              </a:tblPr>
              <a:tblGrid>
                <a:gridCol w="6391422">
                  <a:extLst>
                    <a:ext uri="{9D8B030D-6E8A-4147-A177-3AD203B41FA5}">
                      <a16:colId xmlns:a16="http://schemas.microsoft.com/office/drawing/2014/main" val="647617544"/>
                    </a:ext>
                  </a:extLst>
                </a:gridCol>
                <a:gridCol w="2376264">
                  <a:extLst>
                    <a:ext uri="{9D8B030D-6E8A-4147-A177-3AD203B41FA5}">
                      <a16:colId xmlns:a16="http://schemas.microsoft.com/office/drawing/2014/main" val="4092181557"/>
                    </a:ext>
                  </a:extLst>
                </a:gridCol>
                <a:gridCol w="1584175">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04056">
                <a:tc rowSpan="3">
                  <a:txBody>
                    <a:bodyPr/>
                    <a:lstStyle/>
                    <a:p>
                      <a:pPr algn="l" fontAlgn="ctr"/>
                      <a:r>
                        <a:rPr lang="fi-FI" sz="1100" b="0" i="0" u="none" strike="noStrike" dirty="0">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Käytöstään muuttaneiden henkilöiden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2967">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kaupunkistrategiassa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720080">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valtuustossa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648072">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Pitkän aikavälin kasvihuonekaasupäästöjen väheneminen [CO2-ekv]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Työllisyyden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(Puurakentamisen indikaattorit) Prosessimittarit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Infopaketin lukukerrat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896">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kaupunkiorganisaation henkilöstöstä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bl>
          </a:graphicData>
        </a:graphic>
      </p:graphicFrame>
    </p:spTree>
    <p:extLst>
      <p:ext uri="{BB962C8B-B14F-4D97-AF65-F5344CB8AC3E}">
        <p14:creationId xmlns:p14="http://schemas.microsoft.com/office/powerpoint/2010/main" val="76284116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333772" y="260648"/>
            <a:ext cx="460851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Tuetaan nuoria tulevia asiantuntijoita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918948"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862724009"/>
              </p:ext>
            </p:extLst>
          </p:nvPr>
        </p:nvGraphicFramePr>
        <p:xfrm>
          <a:off x="333772" y="1964345"/>
          <a:ext cx="10351861" cy="2686815"/>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palvelumuotoilussa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palvelumuotoilussa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viestinnässä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viestinnässä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 paikallisille yrityksille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dirty="0">
                          <a:solidFill>
                            <a:srgbClr val="000000"/>
                          </a:solidFill>
                          <a:effectLst/>
                          <a:latin typeface="Lato" panose="020F0502020204030203" pitchFamily="34" charset="0"/>
                        </a:rPr>
                        <a:t>Korkeakouluyhteistyössä toteutettujen hankkeiden, selvitysten, tapahtumien tai tutkimusten määrä paikallisille yrityksille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bl>
          </a:graphicData>
        </a:graphic>
      </p:graphicFrame>
    </p:spTree>
    <p:extLst>
      <p:ext uri="{BB962C8B-B14F-4D97-AF65-F5344CB8AC3E}">
        <p14:creationId xmlns:p14="http://schemas.microsoft.com/office/powerpoint/2010/main" val="26411242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32859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Uusiutuvan energian tuotannon mahdollisuudet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67078175"/>
              </p:ext>
            </p:extLst>
          </p:nvPr>
        </p:nvGraphicFramePr>
        <p:xfrm>
          <a:off x="351062" y="620688"/>
          <a:ext cx="10351861" cy="590627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a:solidFill>
                            <a:srgbClr val="000000"/>
                          </a:solidFill>
                          <a:effectLst/>
                          <a:latin typeface="Lato" panose="020F0502020204030203" pitchFamily="34" charset="0"/>
                        </a:rPr>
                        <a:t>UEKK toteutettu nykytilan kartoitus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UEKK:lla muodostetun kestävän energian tuotanto ja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Uusiutuvan energian investoinneilla…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…muodostettu työllistyminen alueelle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…muodostetut "vihreät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396989">
                <a:tc>
                  <a:txBody>
                    <a:bodyPr/>
                    <a:lstStyle/>
                    <a:p>
                      <a:pPr algn="l" fontAlgn="ctr"/>
                      <a:r>
                        <a:rPr lang="fi-FI" sz="1100" b="0" i="0" u="none" strike="noStrike">
                          <a:solidFill>
                            <a:srgbClr val="000000"/>
                          </a:solidFill>
                          <a:effectLst/>
                          <a:latin typeface="Lato" panose="020F0502020204030203" pitchFamily="34" charset="0"/>
                        </a:rPr>
                        <a:t>UEKK:n sisällytetyt lisäselvitykset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360040">
                <a:tc>
                  <a:txBody>
                    <a:bodyPr/>
                    <a:lstStyle/>
                    <a:p>
                      <a:pPr algn="l" fontAlgn="ctr"/>
                      <a:r>
                        <a:rPr lang="fi-FI" sz="1100" b="0" i="0" u="none" strike="noStrike">
                          <a:solidFill>
                            <a:srgbClr val="000000"/>
                          </a:solidFill>
                          <a:effectLst/>
                          <a:latin typeface="Lato" panose="020F0502020204030203" pitchFamily="34" charset="0"/>
                        </a:rPr>
                        <a:t>UEKK:n yhteishankintasopimukseen mukaan lähteneet sopimuskunnat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UEKK hyödynnetty...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...toiminnanohjauksessa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viestinnässä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markkinoinnissa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avulla…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...muodostettu uusi liiketoiminta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...toiminnasta muodostuvat tuotot  (esim. verotus)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alueelle sijoittuneiden uusien toimijoiden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UEKK:lla alueelle hankittujen toimijoiden työllistävä vaikutus alueella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mukaan lähteneet paikalliset yritykset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toimialoja koskeva kattavuus [erilliset toimialat,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058710537"/>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52274528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32859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Uusiutuvan energian tuotannon mahdollisuudet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570256883"/>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Uusiutuvan energiantuotanto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Uusiutuvan energiantuotanto ↔ väkiluku [MWh/hlö]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Uusiutuvalla energialla hankitut suorat päästövähennykset [kt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EnergyPlan-kotisivujen harjoitustehtävät suorittaneiden energiasuunnittelun parissa työskentelevien viranomaisten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kaikista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EnergyPlan-simulaatioihin pohjautuneet…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...uusiutuvien energialähteiden integraatiot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...energiantuotannon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Toteutetut materiaalikatselmukset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Alueen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Alueen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Interaktiivisten työkalujen käyttö hankesuunnitelmissa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Aktiiviset yhteystyöverkostot/-sopimukset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Investointikustannukset suhteutettuna muodostuviin hyötyihin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 ja/tai MJ ja/tai CO2e ja/tai takaisinmaksuaika-€]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spTree>
    <p:extLst>
      <p:ext uri="{BB962C8B-B14F-4D97-AF65-F5344CB8AC3E}">
        <p14:creationId xmlns:p14="http://schemas.microsoft.com/office/powerpoint/2010/main" val="340372097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24847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Energiatehokkuuden parantuminen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03765983"/>
              </p:ext>
            </p:extLst>
          </p:nvPr>
        </p:nvGraphicFramePr>
        <p:xfrm>
          <a:off x="351062" y="620688"/>
          <a:ext cx="10351861" cy="617906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Kaupungin katu- ja ulkovalaistus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energiankäyttö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a:solidFill>
                            <a:srgbClr val="000000"/>
                          </a:solidFill>
                          <a:effectLst/>
                          <a:latin typeface="Lato" panose="020F0502020204030203" pitchFamily="34" charset="0"/>
                        </a:rPr>
                        <a:t>Lumine älykatuvalaistuksilla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[kWh]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…liikenneanalytiikka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3">
                  <a:txBody>
                    <a:bodyPr/>
                    <a:lstStyle/>
                    <a:p>
                      <a:pPr algn="l" fontAlgn="ctr"/>
                      <a:r>
                        <a:rPr lang="fi-FI" sz="1100" b="0" i="0" u="none" strike="noStrike" dirty="0">
                          <a:solidFill>
                            <a:srgbClr val="000000"/>
                          </a:solidFill>
                          <a:effectLst/>
                          <a:latin typeface="Lato" panose="020F0502020204030203" pitchFamily="34" charset="0"/>
                        </a:rPr>
                        <a:t>Kiinteistökannan energiamuodot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Kiinteistökannan energiamuodot [tyyppi]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Muutos kiinteistökannan energiamuodoissa [tyyppi -&gt; uusi tyyppi]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200" b="1" i="0" u="none" strike="noStrike">
                          <a:solidFill>
                            <a:srgbClr val="000000"/>
                          </a:solidFill>
                          <a:effectLst/>
                          <a:latin typeface="Rockwell" panose="02060603020205020403" pitchFamily="18"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käytössä olevat lämpöpumput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käytössä olevilla lämpöpumpuilla toteutettavaa lämmitystä/jäähdytystä koskeva kokonaiskiinteistöala  [m</a:t>
                      </a:r>
                      <a:r>
                        <a:rPr lang="fi-FI" sz="1100" b="0" i="0" u="none" strike="noStrike" baseline="30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200" b="1" i="0" u="none" strike="noStrike" dirty="0">
                          <a:solidFill>
                            <a:srgbClr val="000000"/>
                          </a:solidFill>
                          <a:effectLst/>
                          <a:latin typeface="Rockwell" panose="02060603020205020403" pitchFamily="18"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Kiinteistökannan energiamuotojen prosentuaalinenosuus kokonaisuudesta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Kiinteistöjen käyttöenergian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Tuotannon määrä [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Hukka-, prosessi- ja reaktiolämpöjen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Hyödynnetty lämpöenergia [MJ] tai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Tuotettujen palveluiden/tuotteiden/prosessien tai käyttämien raaka-aineiden suhde käytettyyn energiaan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[tuotanto/MWh] tai [palvelua/MWh]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Kokonaisenergiankulutus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Sähkönkulutus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Lämmönkulutus [MJ]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Vedenkulutus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Energiakustannukset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7932111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24847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Energiatehokkuuden parantuminen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492484644"/>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Toimenpiteillä hankitut säästöt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energia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vesi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Säästetty raha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Kiinteistötekniikoihin integroidut älyjärjestelmät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kiinteistökannasta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Toteutuneet käyttöönottokatselmusmallit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Sähköverkon kuormitushuippujen...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...alentuminen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...keston lyhentyminen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UEKK:lla muodostetun kestävän energian tuotanto ja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UEKK toteutettu nykytilan kartoitus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UEKK:n sisällytetyt lisäselvitykset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7567033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24847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Energiatehokkuuden parantuminen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908307177"/>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UEKK:n yhteishankintasopimukseen mukaan lähteneet sopimuskunnat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a:solidFill>
                            <a:srgbClr val="000000"/>
                          </a:solidFill>
                          <a:effectLst/>
                          <a:latin typeface="Lato" panose="020F0502020204030203" pitchFamily="34" charset="0"/>
                        </a:rPr>
                        <a:t>UEKK hyödynnetty...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...toiminnanohjauksessa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viestinnässä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markkinoinnissa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avulla…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...muodostettu uusi liiketoiminta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...toiminnasta muodostuvat tuotot  (esim. verotus)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alueelle sijoittuneiden uusien toimijoiden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UEKK:lla alueelle hankittujen toimijoiden työllistävä vaikutus alueella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mukaan lähteneet paikalliset yritykset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toimialoja koskeva kattavuus [erilliset toimialat,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Uusiutuvan energiantuotanto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Uusiutuvan energiantuotanto ↔ väkiluku [MWh/hlö]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Uusiutuvalla energialla hankitut suorat päästövähennykset [kt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Uusiutuvan energian investoinneilla…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…muodostettu työllistyminen alueelle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…muodostetut "vihreät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63148303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24847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Energiatehokkuuden parantuminen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39801067"/>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Päijänteestä hyödynnetty lämpöenergia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Toiminnanohjauksella aikaan saadut toiminnan-/prosessien-/kiinteistöjen-/laitteistojen energiatehokkuuteen kytkeytyvät muutokset/investoinnit yksityisellä sektorilla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[muutokset/investoinnit,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[kohdetoimialan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Jäähdytysjärjestelmien suunnittelussa hyödynnetyt simulaatiotyökalut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EnergyPlan-kotisivujen harjoitustehtävät suorittaneiden energiasuunnittelun parissa työskentelevien viranomaisten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kaikista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EnergyPlan-simulaatioihin pohjautuneet…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...uusiutuvien energialähteiden integraatiot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...energiantuotannon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Kiinteistötekniikoihin integroidut älyjärjestelmät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kokonaismäärä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osuus kiinteistökannasta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14740014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24847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Energiatehokkuuden parantuminen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478691095"/>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Toteuneet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Aktiiviset yhteystyöverkostot/-sopimukset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Liittyminen..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…FISU-verkostoon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…RANKU-verkostoon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…Circwaste-verkostoon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Toiminnanohjauksella aikaan saadut toiminnan-/prosessien-/kiinteistöjen-/laitteistojen energiatehokkuuteen kytkeytyvät muutokset/investoinnit yksityisellä sektorilla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[muutokset/investoinnit,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[kohdetoimialan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Julkisissa hankinnoissa hyödynnetyt vähähiilisyyttä ja/tai kiertotaloutta edistävät hankintakriteerit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ympäristömerkinnät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kuljetus etäisyydet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Vähähiilisyyttä ja/tai kiertotaloutta edistävien hankintakriteerien hyödyntäminen alueella toteutuneissa hankinnoissa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Suunnittelijoille kohdistetun kannustuksen pohjalta muodostuneet vähähiilisiä- ja/tai kiertotaloutta edistäviä materiaaleja sisältävien hankesuunnitelmien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Yksityisen sektorin hankintoihin…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 apu/ohjaus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...tarjottuun apuun/ohjaukseen kulunut työaika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77952265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24847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Energiatehokkuuden parantuminen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231087316"/>
              </p:ext>
            </p:extLst>
          </p:nvPr>
        </p:nvGraphicFramePr>
        <p:xfrm>
          <a:off x="261764" y="944724"/>
          <a:ext cx="10351861" cy="496855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rowSpan="2">
                  <a:txBody>
                    <a:bodyPr/>
                    <a:lstStyle/>
                    <a:p>
                      <a:pPr algn="l" fontAlgn="ctr"/>
                      <a:r>
                        <a:rPr lang="fi-FI" sz="1100" b="0" i="0" u="none" strike="noStrike" dirty="0">
                          <a:solidFill>
                            <a:srgbClr val="000000"/>
                          </a:solidFill>
                          <a:effectLst/>
                          <a:latin typeface="Lato" panose="020F0502020204030203" pitchFamily="34" charset="0"/>
                        </a:rPr>
                        <a:t>Yritysvastuuasioista tarjottu toiminnanohjaus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3">
                  <a:txBody>
                    <a:bodyPr/>
                    <a:lstStyle/>
                    <a:p>
                      <a:pPr algn="l" fontAlgn="ctr"/>
                      <a:r>
                        <a:rPr lang="fi-FI" sz="1100" b="0" i="0" u="none" strike="noStrike" dirty="0">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55601">
                <a:tc rowSpan="2">
                  <a:txBody>
                    <a:bodyPr/>
                    <a:lstStyle/>
                    <a:p>
                      <a:pPr algn="l" fontAlgn="ctr"/>
                      <a:r>
                        <a:rPr lang="fi-FI" sz="1100" b="0" i="0" u="none" strike="noStrike" dirty="0">
                          <a:solidFill>
                            <a:srgbClr val="000000"/>
                          </a:solidFill>
                          <a:effectLst/>
                          <a:latin typeface="Lato" panose="020F0502020204030203" pitchFamily="34" charset="0"/>
                        </a:rPr>
                        <a:t>Toteutetut materiaalikatselmukset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360040">
                <a:tc vMerge="1">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Alueen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360040">
                <a:tc>
                  <a:txBody>
                    <a:bodyPr/>
                    <a:lstStyle/>
                    <a:p>
                      <a:pPr algn="l" fontAlgn="ctr"/>
                      <a:r>
                        <a:rPr lang="fi-FI" sz="1100" b="0" i="0" u="none" strike="noStrike">
                          <a:solidFill>
                            <a:srgbClr val="000000"/>
                          </a:solidFill>
                          <a:effectLst/>
                          <a:latin typeface="Lato" panose="020F0502020204030203" pitchFamily="34" charset="0"/>
                        </a:rPr>
                        <a:t>(Ilmastotyön indikaattorit) Aurinkoenergian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62472361"/>
                  </a:ext>
                </a:extLst>
              </a:tr>
              <a:tr h="360040">
                <a:tc>
                  <a:txBody>
                    <a:bodyPr/>
                    <a:lstStyle/>
                    <a:p>
                      <a:pPr algn="l" fontAlgn="ctr"/>
                      <a:r>
                        <a:rPr lang="fi-FI" sz="1100" b="0" i="0" u="none" strike="noStrike">
                          <a:solidFill>
                            <a:srgbClr val="000000"/>
                          </a:solidFill>
                          <a:effectLst/>
                          <a:latin typeface="Lato" panose="020F0502020204030203" pitchFamily="34" charset="0"/>
                        </a:rPr>
                        <a:t>(Ilmastotyön indikaattorit) Biokaasun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628446000"/>
                  </a:ext>
                </a:extLst>
              </a:tr>
              <a:tr h="360040">
                <a:tc>
                  <a:txBody>
                    <a:bodyPr/>
                    <a:lstStyle/>
                    <a:p>
                      <a:pPr algn="l" fontAlgn="ctr"/>
                      <a:r>
                        <a:rPr lang="fi-FI" sz="1100" b="0" i="0" u="none" strike="noStrike">
                          <a:solidFill>
                            <a:srgbClr val="000000"/>
                          </a:solidFill>
                          <a:effectLst/>
                          <a:latin typeface="Lato" panose="020F0502020204030203" pitchFamily="34" charset="0"/>
                        </a:rPr>
                        <a:t>(Ilmastotyön indikaattorit) Öljyn energiakäyttö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29355187"/>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7081118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24847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Energiatehokkuuden parantuminen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765690221"/>
              </p:ext>
            </p:extLst>
          </p:nvPr>
        </p:nvGraphicFramePr>
        <p:xfrm>
          <a:off x="261764" y="764704"/>
          <a:ext cx="10351861" cy="5186221"/>
        </p:xfrm>
        <a:graphic>
          <a:graphicData uri="http://schemas.openxmlformats.org/drawingml/2006/table">
            <a:tbl>
              <a:tblPr>
                <a:tableStyleId>{793D81CF-94F2-401A-BA57-92F5A7B2D0C5}</a:tableStyleId>
              </a:tblPr>
              <a:tblGrid>
                <a:gridCol w="5167286">
                  <a:extLst>
                    <a:ext uri="{9D8B030D-6E8A-4147-A177-3AD203B41FA5}">
                      <a16:colId xmlns:a16="http://schemas.microsoft.com/office/drawing/2014/main" val="647617544"/>
                    </a:ext>
                  </a:extLst>
                </a:gridCol>
                <a:gridCol w="2729147">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rowSpan="5">
                  <a:txBody>
                    <a:bodyPr/>
                    <a:lstStyle/>
                    <a:p>
                      <a:pPr algn="l" fontAlgn="ctr"/>
                      <a:r>
                        <a:rPr lang="fi-FI" sz="1100" b="0" i="0" u="none" strike="noStrike" dirty="0">
                          <a:solidFill>
                            <a:srgbClr val="000000"/>
                          </a:solidFill>
                          <a:effectLst/>
                          <a:latin typeface="Lato" panose="020F0502020204030203" pitchFamily="34" charset="0"/>
                        </a:rPr>
                        <a:t>Toiminnanohjauksella käynnistyneet materiaalikatselmukset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Katselmuksen tehneen toimija tai tämän toimialan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Jätehuollon piilevät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(Materiaalitehokkuuden indikaattorit) Raaka-ainekustannukset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648072">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Työntekijä resurssit [esim. 2 työntekijän 2,5 h panos kerran viikossa]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(Materiaalitehokkuuden indikaattorit) Hukkamateriaalien tai sivuvirtojen kustannusvaikutukset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Jätehuollon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Katselmuksen tehneen toimija tai tämän toimialan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Kunkin materiaalivirran eri prosessivaiheisiin kohdennetut kustannusanalyysit, kuten työ-. energia- ja muut kustannukset  [Materiaalivirtojen kustannusanalyysit (Material Flow Cost Accounting) "</a:t>
                      </a:r>
                      <a:r>
                        <a:rPr lang="fi-FI" sz="1100" b="0" i="1" u="none" strike="noStrike">
                          <a:solidFill>
                            <a:srgbClr val="000000"/>
                          </a:solidFill>
                          <a:effectLst/>
                          <a:latin typeface="Lato" panose="020F0502020204030203" pitchFamily="34" charset="0"/>
                        </a:rPr>
                        <a:t>MFCA-menetelmä</a:t>
                      </a: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(Materiaalitehokkuuden indikaattorit) Energiankulutus [MWh]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bl>
          </a:graphicData>
        </a:graphic>
      </p:graphicFrame>
    </p:spTree>
    <p:extLst>
      <p:ext uri="{BB962C8B-B14F-4D97-AF65-F5344CB8AC3E}">
        <p14:creationId xmlns:p14="http://schemas.microsoft.com/office/powerpoint/2010/main" val="333067589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273253463"/>
              </p:ext>
            </p:extLst>
          </p:nvPr>
        </p:nvGraphicFramePr>
        <p:xfrm>
          <a:off x="261764" y="516742"/>
          <a:ext cx="10873208" cy="6176934"/>
        </p:xfrm>
        <a:graphic>
          <a:graphicData uri="http://schemas.openxmlformats.org/drawingml/2006/table">
            <a:tbl>
              <a:tblPr>
                <a:tableStyleId>{793D81CF-94F2-401A-BA57-92F5A7B2D0C5}</a:tableStyleId>
              </a:tblPr>
              <a:tblGrid>
                <a:gridCol w="5887366">
                  <a:extLst>
                    <a:ext uri="{9D8B030D-6E8A-4147-A177-3AD203B41FA5}">
                      <a16:colId xmlns:a16="http://schemas.microsoft.com/office/drawing/2014/main" val="647617544"/>
                    </a:ext>
                  </a:extLst>
                </a:gridCol>
                <a:gridCol w="2592288">
                  <a:extLst>
                    <a:ext uri="{9D8B030D-6E8A-4147-A177-3AD203B41FA5}">
                      <a16:colId xmlns:a16="http://schemas.microsoft.com/office/drawing/2014/main" val="4092181557"/>
                    </a:ext>
                  </a:extLst>
                </a:gridCol>
                <a:gridCol w="2393554">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a:solidFill>
                            <a:srgbClr val="000000"/>
                          </a:solidFill>
                          <a:effectLst/>
                          <a:latin typeface="Lato" panose="020F0502020204030203" pitchFamily="34" charset="0"/>
                        </a:rPr>
                        <a:t>Fossiilisten polttoaineiden kulutus energiantuotannossa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[t] tai [l] tai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 kokonaiskulutuksesta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04056">
                <a:tc>
                  <a:txBody>
                    <a:bodyPr/>
                    <a:lstStyle/>
                    <a:p>
                      <a:pPr algn="l" fontAlgn="ctr"/>
                      <a:r>
                        <a:rPr lang="fi-FI" sz="1100" b="0" i="0" u="none" strike="noStrike">
                          <a:solidFill>
                            <a:srgbClr val="000000"/>
                          </a:solidFill>
                          <a:effectLst/>
                          <a:latin typeface="Lato" panose="020F0502020204030203" pitchFamily="34" charset="0"/>
                        </a:rPr>
                        <a:t>Polttoaineiden kulutus energiantuotannossa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Polttoainetyyppien prosentuaaliset osuudet [%] kokonaiskulutuksesta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[t] tai [l] tai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04056">
                <a:tc>
                  <a:txBody>
                    <a:bodyPr/>
                    <a:lstStyle/>
                    <a:p>
                      <a:pPr algn="l" fontAlgn="ctr"/>
                      <a:r>
                        <a:rPr lang="fi-FI" sz="1100" b="0" i="0" u="none" strike="noStrike">
                          <a:solidFill>
                            <a:srgbClr val="000000"/>
                          </a:solidFill>
                          <a:effectLst/>
                          <a:latin typeface="Lato" panose="020F0502020204030203" pitchFamily="34" charset="0"/>
                        </a:rPr>
                        <a:t>Polttoaineiden kulutus energiantuotannossa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Polttoainetyyppien prosentuaaliset osuudet [%] kokonaiskulutuksesta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[t] tai [l] tai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Julkisen ajoneuvokannan polttomoottoreilla toimivat kulkuneuvot, niiden osuus autokannasta sekä niistä aiheutuvat päästöt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julkisesta ajoneuvokannasta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Entäpäs, jos määrää verrattaisi muihin saman kokoluokan kuntiin? [% &lt;-&gt;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52902">
                <a:tc>
                  <a:txBody>
                    <a:bodyPr/>
                    <a:lstStyle/>
                    <a:p>
                      <a:pPr algn="l" fontAlgn="ctr"/>
                      <a:r>
                        <a:rPr lang="fi-FI" sz="1100" b="0" i="0" u="none" strike="noStrike" dirty="0">
                          <a:solidFill>
                            <a:srgbClr val="000000"/>
                          </a:solidFill>
                          <a:effectLst/>
                          <a:latin typeface="Lato" panose="020F0502020204030203" pitchFamily="34" charset="0"/>
                        </a:rPr>
                        <a:t>Energiantuotannon muodot (raaka-aineet)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[t] tai [l] tai [m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787886">
                <a:tc>
                  <a:txBody>
                    <a:bodyPr/>
                    <a:lstStyle/>
                    <a:p>
                      <a:pPr algn="l" fontAlgn="ctr"/>
                      <a:r>
                        <a:rPr lang="fi-FI" sz="1100" b="0" i="0" u="none" strike="noStrike">
                          <a:solidFill>
                            <a:srgbClr val="000000"/>
                          </a:solidFill>
                          <a:effectLst/>
                          <a:latin typeface="Lato" panose="020F0502020204030203" pitchFamily="34" charset="0"/>
                        </a:rPr>
                        <a:t>Kevyenliikenteen aktiivisuus väyläkohtaisesti: Kevyen liikenteen väylien käyttäjät suhteessa aikaan. Kevyen liikenteen väylien suosion vaihtelevuus toisiinsa nähden. Asukkaiden suosimat kulkureitit --&gt; Väylät joiden ylläpito tulisi priorisoida esimerkiksi talviaikaan.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[Ohikulkijaa/aikayksikkö] tai [Ohikulkijaa/aikaväli]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561950">
                <a:tc>
                  <a:txBody>
                    <a:bodyPr/>
                    <a:lstStyle/>
                    <a:p>
                      <a:pPr algn="l" fontAlgn="ctr"/>
                      <a:r>
                        <a:rPr lang="fi-FI" sz="1100" b="0" i="0" u="none" strike="noStrike">
                          <a:solidFill>
                            <a:srgbClr val="000000"/>
                          </a:solidFill>
                          <a:effectLst/>
                          <a:latin typeface="Lato" panose="020F0502020204030203" pitchFamily="34" charset="0"/>
                        </a:rPr>
                        <a:t>Liikenteen aktiivisuus väyläkohtaisesti: Ajoväylien liikennemäärät suhteessa aikaan. Ajoväylien koskevien liikennemäärien vaihtelevuus toisiinsa nähden. Asukkaiden suosimat kulkureitit.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[Ajoneuvoa/aikayksikkö] tai [Ajoneuvoa/aikaväli]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1060204">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87721648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993430100"/>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PeltoOptimi-työkalulla pisteytetyt pellot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Hiilidioksidiekvivalentti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Kasvipeitteisen maankäytön osuus suhteessa rakennetun maankäytön osuuteen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Toteuneet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Interaktiivisten työkalujen käyttö hankesuunnitelmissa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81160652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536538766"/>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EnergyPlan-kotisivujen harjoitustehtävät suorittaneiden energiasuunnittelun parissa työskentelevien viranomaisten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kaikista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EnergyPlan-simulaatioihin pohjautuneet…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...uusiutuvien energialähteiden integraatiot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...energiantuotannon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UEKK:lla muodostetun kestävän energian tuotanto ja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UEKK toteutettu nykytilan kartoitus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UEKK:n sisällytetyt lisäselvitykset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UEKK:n yhteishankintasopimukseen mukaan lähteneet sopimuskunnat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UEKK hyödynnetty...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...toiminnanohjauksessa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viestinnässä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markkinoinnissa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avulla…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...muodostettu uusi liiketoiminta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...toiminnasta muodostuvat tuotot  (esim. verotus)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alueelle sijoittuneiden uusien toimijoiden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84934310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84399815"/>
              </p:ext>
            </p:extLst>
          </p:nvPr>
        </p:nvGraphicFramePr>
        <p:xfrm>
          <a:off x="261764" y="796646"/>
          <a:ext cx="10351861" cy="5795338"/>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UEKK:lla alueelle hankittujen toimijoiden työllistävä vaikutus alueella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mukaan lähteneet paikalliset yritykset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toimialoja koskeva kattavuus [erilliset toimialat,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Uusiutuvan energiantuotanto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Uusiutuvan energiantuotanto ↔ väkiluku [MWh/hlö]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Uusiutuvalla energialla hankitut suorat päästövähennykset [kt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Uusiutuvan energian investoinneilla…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…muodostettu työllistyminen alueelle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…muodostetut "vihreät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Maankäytönsuunnittelussa/kaavoituksessa varatut viherratkaisualueet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555064">
                <a:tc>
                  <a:txBody>
                    <a:bodyPr/>
                    <a:lstStyle/>
                    <a:p>
                      <a:pPr algn="l" fontAlgn="ctr"/>
                      <a:r>
                        <a:rPr lang="fi-FI" sz="1100" b="0" i="0" u="none" strike="noStrike">
                          <a:solidFill>
                            <a:srgbClr val="000000"/>
                          </a:solidFill>
                          <a:effectLst/>
                          <a:latin typeface="Lato" panose="020F0502020204030203" pitchFamily="34" charset="0"/>
                        </a:rPr>
                        <a:t>Heinolan kaupunkiviljelmissä/viherratkaisuissa/vertikaaliviljelmissä hyödynnettyjen kierrätysravinteiden osuus kaikista käytetyistä ravinteista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540970">
                <a:tc rowSpan="2">
                  <a:txBody>
                    <a:bodyPr/>
                    <a:lstStyle/>
                    <a:p>
                      <a:pPr algn="l" fontAlgn="ctr"/>
                      <a:r>
                        <a:rPr lang="fi-FI" sz="1100" b="0" i="0" u="none" strike="noStrike" dirty="0">
                          <a:solidFill>
                            <a:srgbClr val="000000"/>
                          </a:solidFill>
                          <a:effectLst/>
                          <a:latin typeface="Lato" panose="020F0502020204030203" pitchFamily="34" charset="0"/>
                        </a:rPr>
                        <a:t>Heinolan kaupunkiviljelmissä/viherratkaisuissa/vertikaaliviljelmissä hyödynnetty paikallisesti tuotettuja puurakenteita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puurakenteisiin sidotun hiilen määrä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83872152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029917747"/>
              </p:ext>
            </p:extLst>
          </p:nvPr>
        </p:nvGraphicFramePr>
        <p:xfrm>
          <a:off x="351062" y="620688"/>
          <a:ext cx="10927926" cy="5935191"/>
        </p:xfrm>
        <a:graphic>
          <a:graphicData uri="http://schemas.openxmlformats.org/drawingml/2006/table">
            <a:tbl>
              <a:tblPr>
                <a:tableStyleId>{793D81CF-94F2-401A-BA57-92F5A7B2D0C5}</a:tableStyleId>
              </a:tblPr>
              <a:tblGrid>
                <a:gridCol w="5684878">
                  <a:extLst>
                    <a:ext uri="{9D8B030D-6E8A-4147-A177-3AD203B41FA5}">
                      <a16:colId xmlns:a16="http://schemas.microsoft.com/office/drawing/2014/main" val="647617544"/>
                    </a:ext>
                  </a:extLst>
                </a:gridCol>
                <a:gridCol w="2362728">
                  <a:extLst>
                    <a:ext uri="{9D8B030D-6E8A-4147-A177-3AD203B41FA5}">
                      <a16:colId xmlns:a16="http://schemas.microsoft.com/office/drawing/2014/main" val="4092181557"/>
                    </a:ext>
                  </a:extLst>
                </a:gridCol>
                <a:gridCol w="2880320">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1080120">
                <a:tc>
                  <a:txBody>
                    <a:bodyPr/>
                    <a:lstStyle/>
                    <a:p>
                      <a:pPr algn="l" fontAlgn="ctr"/>
                      <a:r>
                        <a:rPr lang="fi-FI" sz="1100" b="0" i="0" u="none" strike="noStrike">
                          <a:solidFill>
                            <a:srgbClr val="000000"/>
                          </a:solidFill>
                          <a:effectLst/>
                          <a:latin typeface="Lato" panose="020F0502020204030203" pitchFamily="34" charset="0"/>
                        </a:rPr>
                        <a:t>Viherratkaisuilla/vertikaaliviljelmillä tuotettu lähiruoka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(Kasvihuone vertikaaliviljely) 9 metrisen 2 puoleinen tornin tuotanto istutustiheydellä 219 kasvia per 1m2 [esim. 9,5 metriä korkeassa 10m2 kasvihuoneessa --&gt; 219 kasvia x 10 = 2190 kasvia]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Viherratkaisuissa/vertikaaliviljelmissä hyödynnetyillä kierrätysravinteilla kiertoon palautetut…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...ravinnemäärät [kg] tai [g]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kierrätyskelpoisista jäte- tai sivuvirtojen ravinteista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1239">
                <a:tc>
                  <a:txBody>
                    <a:bodyPr/>
                    <a:lstStyle/>
                    <a:p>
                      <a:pPr algn="l" fontAlgn="ctr"/>
                      <a:r>
                        <a:rPr lang="fi-FI" sz="1100" b="0" i="0" u="none" strike="noStrike" dirty="0">
                          <a:solidFill>
                            <a:srgbClr val="000000"/>
                          </a:solidFill>
                          <a:effectLst/>
                          <a:latin typeface="Lato" panose="020F0502020204030203" pitchFamily="34" charset="0"/>
                        </a:rPr>
                        <a:t>Heinolan kaupunkiviljelmien/viherratkaisujen/vertikaaliviljelmien kokonaisalat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Heinolan kaupunkiviljelmissä/viherratkaisuissa/vertikaaliviljelmissä hyödynnetty…</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...paikallisesti tuotettuja kierrätysravinteita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...kierrätysravinteita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Käytössä olevien ohjeistusten sekä verkkojakelun ajantasaisuus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[katselu-/lukukerrat]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[käyttäjäkyselyt]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376692">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...kiertoon palautettavien jätteiden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360040">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...kiertoon palautettavien ravinteiden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360040">
                <a:tc rowSpan="2">
                  <a:txBody>
                    <a:bodyPr/>
                    <a:lstStyle/>
                    <a:p>
                      <a:pPr algn="l" fontAlgn="ctr"/>
                      <a:r>
                        <a:rPr lang="fi-FI" sz="1100" b="0" i="0" u="none" strike="noStrike" dirty="0">
                          <a:solidFill>
                            <a:srgbClr val="000000"/>
                          </a:solidFill>
                          <a:effectLst/>
                          <a:latin typeface="Lato" panose="020F0502020204030203" pitchFamily="34" charset="0"/>
                        </a:rPr>
                        <a:t>Purkukohteista hyödynnetyn/uusiokäytetyt…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...materiaalin määrä [t]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[esim, ikkunat/ovet --&gt; kpl]</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Neitseellisten raaka-aineiden…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...käyttö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…käytön osuus kokonaisraaka-aine kulutuksen suhteen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Kierrätysraaka-aineiden hyödyntäminen kokonaisraaka-aine kulutuksen suhteen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44971777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761055337"/>
              </p:ext>
            </p:extLst>
          </p:nvPr>
        </p:nvGraphicFramePr>
        <p:xfrm>
          <a:off x="351062" y="620688"/>
          <a:ext cx="10711902" cy="5966752"/>
        </p:xfrm>
        <a:graphic>
          <a:graphicData uri="http://schemas.openxmlformats.org/drawingml/2006/table">
            <a:tbl>
              <a:tblPr>
                <a:tableStyleId>{793D81CF-94F2-401A-BA57-92F5A7B2D0C5}</a:tableStyleId>
              </a:tblPr>
              <a:tblGrid>
                <a:gridCol w="5572499">
                  <a:extLst>
                    <a:ext uri="{9D8B030D-6E8A-4147-A177-3AD203B41FA5}">
                      <a16:colId xmlns:a16="http://schemas.microsoft.com/office/drawing/2014/main" val="647617544"/>
                    </a:ext>
                  </a:extLst>
                </a:gridCol>
                <a:gridCol w="2835147">
                  <a:extLst>
                    <a:ext uri="{9D8B030D-6E8A-4147-A177-3AD203B41FA5}">
                      <a16:colId xmlns:a16="http://schemas.microsoft.com/office/drawing/2014/main" val="4092181557"/>
                    </a:ext>
                  </a:extLst>
                </a:gridCol>
                <a:gridCol w="2304256">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Polttoaineen jakeluvelvoitteesta täytetään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(Luonnonvarojen riittävyyden indikaattori) Kiertotalouden työpaikat suhteessa "kestämättömän teollisuuden" työpaikkoihin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(Luonnonvarojen riittävyyden indikaattori) Biotalouden työpaikat suhteessa "kestämättömän teollisuuden" työpaikkoihin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3">
                  <a:txBody>
                    <a:bodyPr/>
                    <a:lstStyle/>
                    <a:p>
                      <a:pPr algn="l" fontAlgn="ctr"/>
                      <a:r>
                        <a:rPr lang="fi-FI" sz="1100" b="0" i="0" u="none" strike="noStrike" dirty="0">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884950">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Toteutetut materiaalikatselmukset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Alueen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Alueen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21976068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043407618"/>
              </p:ext>
            </p:extLst>
          </p:nvPr>
        </p:nvGraphicFramePr>
        <p:xfrm>
          <a:off x="351062" y="620688"/>
          <a:ext cx="10855918" cy="5688632"/>
        </p:xfrm>
        <a:graphic>
          <a:graphicData uri="http://schemas.openxmlformats.org/drawingml/2006/table">
            <a:tbl>
              <a:tblPr>
                <a:tableStyleId>{793D81CF-94F2-401A-BA57-92F5A7B2D0C5}</a:tableStyleId>
              </a:tblPr>
              <a:tblGrid>
                <a:gridCol w="4807246">
                  <a:extLst>
                    <a:ext uri="{9D8B030D-6E8A-4147-A177-3AD203B41FA5}">
                      <a16:colId xmlns:a16="http://schemas.microsoft.com/office/drawing/2014/main" val="647617544"/>
                    </a:ext>
                  </a:extLst>
                </a:gridCol>
                <a:gridCol w="3473683">
                  <a:extLst>
                    <a:ext uri="{9D8B030D-6E8A-4147-A177-3AD203B41FA5}">
                      <a16:colId xmlns:a16="http://schemas.microsoft.com/office/drawing/2014/main" val="4092181557"/>
                    </a:ext>
                  </a:extLst>
                </a:gridCol>
                <a:gridCol w="2574989">
                  <a:extLst>
                    <a:ext uri="{9D8B030D-6E8A-4147-A177-3AD203B41FA5}">
                      <a16:colId xmlns:a16="http://schemas.microsoft.com/office/drawing/2014/main" val="2034336110"/>
                    </a:ext>
                  </a:extLst>
                </a:gridCol>
              </a:tblGrid>
              <a:tr h="418556">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623107">
                <a:tc rowSpan="5">
                  <a:txBody>
                    <a:bodyPr/>
                    <a:lstStyle/>
                    <a:p>
                      <a:pPr algn="l" fontAlgn="ctr"/>
                      <a:r>
                        <a:rPr lang="fi-FI" sz="1100" b="0" i="0" u="none" strike="noStrike" dirty="0">
                          <a:solidFill>
                            <a:srgbClr val="000000"/>
                          </a:solidFill>
                          <a:effectLst/>
                          <a:latin typeface="Lato" panose="020F0502020204030203" pitchFamily="34" charset="0"/>
                        </a:rPr>
                        <a:t>Toiminnanohjauksella käynnistyneet materiaalikatselmukset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Katselmuksen tehneen toimija tai tämän toimialan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670630">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Raaka-ainekustannukset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Energiankulutus [MWh]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626736">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Työntekijä resurssit [esim. 2 työntekijän 2,5 h panos kerran viikossa]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Hukkamateriaalien tai sivuvirtojen kustannusvaikutukset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626736">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Katselmuksen tehneen toimija tai tämän toimialan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Jätehuollon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1108561">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Kunkin materiaalivirran eri prosessivaiheisiin kohdennetut kustannusanalyysit, kuten työ-. energia- ja muut kustannukset  [Materiaalivirtojen kustannusanalyysit (Material Flow Cost Accounting) "</a:t>
                      </a:r>
                      <a:r>
                        <a:rPr lang="fi-FI" sz="1100" b="0" i="1" u="none" strike="noStrike">
                          <a:solidFill>
                            <a:srgbClr val="000000"/>
                          </a:solidFill>
                          <a:effectLst/>
                          <a:latin typeface="Lato" panose="020F0502020204030203" pitchFamily="34" charset="0"/>
                        </a:rPr>
                        <a:t>MFCA-menetelmä</a:t>
                      </a: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Jätehuollon piilevät kustannukset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47827">
                <a:tc rowSpan="2">
                  <a:txBody>
                    <a:bodyPr/>
                    <a:lstStyle/>
                    <a:p>
                      <a:pPr algn="l" fontAlgn="ctr"/>
                      <a:r>
                        <a:rPr lang="fi-FI" sz="1100" b="0" i="0" u="none" strike="noStrike" dirty="0">
                          <a:solidFill>
                            <a:srgbClr val="000000"/>
                          </a:solidFill>
                          <a:effectLst/>
                          <a:latin typeface="Lato" panose="020F0502020204030203" pitchFamily="34" charset="0"/>
                        </a:rPr>
                        <a:t>Julkisissa hankinnoissa hyödynnetyt vähähiilisyyttä ja/tai kiertotaloutta edistävät hankintakriteerit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ympäristömerkinnät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4782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kuljetus etäisyydet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518652">
                <a:tc>
                  <a:txBody>
                    <a:bodyPr/>
                    <a:lstStyle/>
                    <a:p>
                      <a:pPr algn="l" fontAlgn="ctr"/>
                      <a:r>
                        <a:rPr lang="fi-FI" sz="1100" b="0" i="0" u="none" strike="noStrike">
                          <a:solidFill>
                            <a:srgbClr val="000000"/>
                          </a:solidFill>
                          <a:effectLst/>
                          <a:latin typeface="Lato" panose="020F0502020204030203" pitchFamily="34" charset="0"/>
                        </a:rPr>
                        <a:t>Vähähiilisyyttä ja/tai kiertotaloutta edistävien hankintakriteerien hyödyntäminen alueella toteutuneissa hankinnoissa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66922000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121616777"/>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Toiminnanohjauksella aikaan saadut toiminnan-/prosessien-/kiinteistöjen-/laitteistojen energiatehokkuuteen kytkeytyvät muutokset/investoinnit yksityisellä sektorilla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[muutokset/investoinnit,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[kohdetoimialan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Suunnittelijoille kohdistetun kannustuksen pohjalta muodostuneet vähähiilisiä- ja/tai kiertotaloutta edistäviä materiaaleja sisältävien hankesuunnitelmien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Yksityisen sektorin hankintoihin…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 apu/ohjaus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...tarjottuun apuun/ohjaukseen kulunut työaika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Yritysvastuuasioista tarjottu toiminnanohjaus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Jäähdytysjärjestelmien suunnittelussa hyödynnetyt simulaatiotyökalut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Päijänteestä hyödynnetty lämpöenergia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Sähköverkon kuormitushuippujen...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...alentuminen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...keston lyhentyminen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dirty="0">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67922001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879967648"/>
              </p:ext>
            </p:extLst>
          </p:nvPr>
        </p:nvGraphicFramePr>
        <p:xfrm>
          <a:off x="333772" y="743276"/>
          <a:ext cx="10855918" cy="5854885"/>
        </p:xfrm>
        <a:graphic>
          <a:graphicData uri="http://schemas.openxmlformats.org/drawingml/2006/table">
            <a:tbl>
              <a:tblPr>
                <a:tableStyleId>{793D81CF-94F2-401A-BA57-92F5A7B2D0C5}</a:tableStyleId>
              </a:tblPr>
              <a:tblGrid>
                <a:gridCol w="6048672">
                  <a:extLst>
                    <a:ext uri="{9D8B030D-6E8A-4147-A177-3AD203B41FA5}">
                      <a16:colId xmlns:a16="http://schemas.microsoft.com/office/drawing/2014/main" val="647617544"/>
                    </a:ext>
                  </a:extLst>
                </a:gridCol>
                <a:gridCol w="2232257">
                  <a:extLst>
                    <a:ext uri="{9D8B030D-6E8A-4147-A177-3AD203B41FA5}">
                      <a16:colId xmlns:a16="http://schemas.microsoft.com/office/drawing/2014/main" val="4092181557"/>
                    </a:ext>
                  </a:extLst>
                </a:gridCol>
                <a:gridCol w="257498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a:solidFill>
                            <a:srgbClr val="000000"/>
                          </a:solidFill>
                          <a:effectLst/>
                          <a:latin typeface="Lato" panose="020F0502020204030203" pitchFamily="34" charset="0"/>
                        </a:rPr>
                        <a:t>Kiinteistötekniikoihin integroidut älyjärjestelmät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kokonaismäärä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kiinteistökannasta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Toteutuneet käyttöönottokatselmusmallit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a:txBody>
                    <a:bodyPr/>
                    <a:lstStyle/>
                    <a:p>
                      <a:pPr algn="l" fontAlgn="ctr"/>
                      <a:r>
                        <a:rPr lang="fi-FI" sz="1100" b="0" i="0" u="none" strike="noStrike">
                          <a:solidFill>
                            <a:srgbClr val="000000"/>
                          </a:solidFill>
                          <a:effectLst/>
                          <a:latin typeface="Lato" panose="020F0502020204030203" pitchFamily="34" charset="0"/>
                        </a:rPr>
                        <a:t>Aktiiviset yhteystyöverkostot/-sopimukset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14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2048">
                <a:tc rowSpan="2">
                  <a:txBody>
                    <a:bodyPr/>
                    <a:lstStyle/>
                    <a:p>
                      <a:pPr algn="l" fontAlgn="ctr"/>
                      <a:r>
                        <a:rPr lang="fi-FI" sz="1100" b="0" i="0" u="none" strike="noStrike" dirty="0">
                          <a:solidFill>
                            <a:srgbClr val="000000"/>
                          </a:solidFill>
                          <a:effectLst/>
                          <a:latin typeface="Lato" panose="020F0502020204030203" pitchFamily="34" charset="0"/>
                        </a:rPr>
                        <a:t>Liittyminen..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…FISU-verkostoon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…RANKU-verkostoon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…Circwaste-verkostoon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04056">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Rakennuksiin käytetyn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Julkisivuhankkeissa hyödynnetyn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1059266">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14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dirty="0">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78024868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85633931"/>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Rakennuksiin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LULUCF-sektorilla toteutetut lisäiset toimenpiteet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toimenpiteillä hankitut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SYKE:lle raportoitujen toimenpiteiden osuus tehdyistä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Alueen kosteikoihin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Alueella perustetut kosteikot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75669661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661482731"/>
              </p:ext>
            </p:extLst>
          </p:nvPr>
        </p:nvGraphicFramePr>
        <p:xfrm>
          <a:off x="261764" y="745488"/>
          <a:ext cx="10927926" cy="5635840"/>
        </p:xfrm>
        <a:graphic>
          <a:graphicData uri="http://schemas.openxmlformats.org/drawingml/2006/table">
            <a:tbl>
              <a:tblPr>
                <a:tableStyleId>{793D81CF-94F2-401A-BA57-92F5A7B2D0C5}</a:tableStyleId>
              </a:tblPr>
              <a:tblGrid>
                <a:gridCol w="5684878">
                  <a:extLst>
                    <a:ext uri="{9D8B030D-6E8A-4147-A177-3AD203B41FA5}">
                      <a16:colId xmlns:a16="http://schemas.microsoft.com/office/drawing/2014/main" val="647617544"/>
                    </a:ext>
                  </a:extLst>
                </a:gridCol>
                <a:gridCol w="2650979">
                  <a:extLst>
                    <a:ext uri="{9D8B030D-6E8A-4147-A177-3AD203B41FA5}">
                      <a16:colId xmlns:a16="http://schemas.microsoft.com/office/drawing/2014/main" val="4092181557"/>
                    </a:ext>
                  </a:extLst>
                </a:gridCol>
                <a:gridCol w="259206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360040">
                <a:tc>
                  <a:txBody>
                    <a:bodyPr/>
                    <a:lstStyle/>
                    <a:p>
                      <a:pPr algn="l" fontAlgn="ctr"/>
                      <a:r>
                        <a:rPr lang="fi-FI" sz="1100" b="0" i="0" u="none" strike="noStrike">
                          <a:solidFill>
                            <a:srgbClr val="000000"/>
                          </a:solidFill>
                          <a:effectLst/>
                          <a:latin typeface="Lato" panose="020F0502020204030203" pitchFamily="34" charset="0"/>
                        </a:rPr>
                        <a:t>Investointikustannukset ja päästövähennyksen hinta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360040">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autojen käyttöaste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7351754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KHK-päästövähennys</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28779"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42233775"/>
              </p:ext>
            </p:extLst>
          </p:nvPr>
        </p:nvGraphicFramePr>
        <p:xfrm>
          <a:off x="257125" y="764704"/>
          <a:ext cx="10351861" cy="559577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(Ilmastotyön indikaattorit) Autokannan CO2-päästöt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(Ilmastotyön indikaattorit) Vaihtoehtoiset käyttövoimat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hlö-autoista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Täyssähköautot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Ladattavat hybridit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(Ilmastotyön indikaattorit) Kaasuautot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(Ilmastotyön indikaattorit) Sähkölatauspaikat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(Ilmastotyön indikaattorit) Kaasutankkausasemat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(Ilmastotyön indikaattorit) Aurinkoenergian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(Ilmastotyön indikaattorit) Biokaasun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(Ilmastotyön indikaattorit) Öljyn energiakäyttö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spTree>
    <p:extLst>
      <p:ext uri="{BB962C8B-B14F-4D97-AF65-F5344CB8AC3E}">
        <p14:creationId xmlns:p14="http://schemas.microsoft.com/office/powerpoint/2010/main" val="16261525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016774114"/>
              </p:ext>
            </p:extLst>
          </p:nvPr>
        </p:nvGraphicFramePr>
        <p:xfrm>
          <a:off x="301677" y="692696"/>
          <a:ext cx="10999934" cy="5962294"/>
        </p:xfrm>
        <a:graphic>
          <a:graphicData uri="http://schemas.openxmlformats.org/drawingml/2006/table">
            <a:tbl>
              <a:tblPr>
                <a:tableStyleId>{793D81CF-94F2-401A-BA57-92F5A7B2D0C5}</a:tableStyleId>
              </a:tblPr>
              <a:tblGrid>
                <a:gridCol w="5599334">
                  <a:extLst>
                    <a:ext uri="{9D8B030D-6E8A-4147-A177-3AD203B41FA5}">
                      <a16:colId xmlns:a16="http://schemas.microsoft.com/office/drawing/2014/main" val="647617544"/>
                    </a:ext>
                  </a:extLst>
                </a:gridCol>
                <a:gridCol w="2791451">
                  <a:extLst>
                    <a:ext uri="{9D8B030D-6E8A-4147-A177-3AD203B41FA5}">
                      <a16:colId xmlns:a16="http://schemas.microsoft.com/office/drawing/2014/main" val="4092181557"/>
                    </a:ext>
                  </a:extLst>
                </a:gridCol>
                <a:gridCol w="260914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Kaupungin ilmasto-, energia-, kiertotalous-, biotalous- tai kestävyysratkaisun maininta valtakunnallisessa mediassa eli valtakunnallinen näkyvyys ja ratkaisujen uutuusarvo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Heinolan maininta muussa kuin paikallismediassa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tehdyn ilmasto-, energia-, kiertotalous-, biotalous- tai kestävyysratkaisun maininta muussa kuin paikallismediassa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tehdyn ilmasto-, energia-, kiertotalous-, biotalous- tai kestävyysratkaisun maininta valtakunnallisessa mediassa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tehdyn ilmasto-, energia-, kiertotalous-, biotalous- tai kestävyysratkaisun maininta globaalissa mediassa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50614">
                <a:tc>
                  <a:txBody>
                    <a:bodyPr/>
                    <a:lstStyle/>
                    <a:p>
                      <a:pPr algn="l" fontAlgn="ctr"/>
                      <a:r>
                        <a:rPr lang="fi-FI" sz="1100" b="0" i="0" u="none" strike="noStrike">
                          <a:solidFill>
                            <a:srgbClr val="000000"/>
                          </a:solidFill>
                          <a:effectLst/>
                          <a:latin typeface="Lato" panose="020F0502020204030203" pitchFamily="34" charset="0"/>
                        </a:rPr>
                        <a:t>[Julkinen sektori] Tuotettujen palveluiden/tuotteiden/prosessien tai käyttämien raaka-aineiden suhde käytettyyn energiaan ja/tai luonnonvaroihin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2048">
                <a:tc>
                  <a:txBody>
                    <a:bodyPr/>
                    <a:lstStyle/>
                    <a:p>
                      <a:pPr algn="l" fontAlgn="ctr"/>
                      <a:r>
                        <a:rPr lang="fi-FI" sz="1100" b="0" i="0" u="none" strike="noStrike">
                          <a:solidFill>
                            <a:srgbClr val="000000"/>
                          </a:solidFill>
                          <a:effectLst/>
                          <a:latin typeface="Lato" panose="020F0502020204030203" pitchFamily="34" charset="0"/>
                        </a:rPr>
                        <a:t>[Yksityinen sektori] Tuotettujen palveluiden/tuotteiden/prosessien tai käyttämien raaka-aineiden suhde käytettyyn energiaan ja/tai luonnonvaroihin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32048">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04056">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 paikallisille yrityksille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Käytössä olevien ohjeistusten sekä verkkojakelun ajantasaisuus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[katselu-/lukukerrat]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[käyttäjäkyselyt]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Asiakaskäytöksen viestikampanjat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[käsitellyt erilliset teemat/sosiaalisen median julkaisut]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[teemoja sivuavien sosiaalisen median julkaisut,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Suunniteltu/toteutettu viestintäkampanja ilmastotyön ja ihmisten hyvinvoinnin välisistä kytköksistä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Suunniteltu/toteutettu viestintäkampanja ilmastotyön ja ihmisten hyvinvoinnin välisistä kytköksistä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viestinnässä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viestinnässä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palvelumuotoilussa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dirty="0">
                          <a:solidFill>
                            <a:srgbClr val="000000"/>
                          </a:solidFill>
                          <a:effectLst/>
                          <a:latin typeface="Lato" panose="020F0502020204030203" pitchFamily="34" charset="0"/>
                        </a:rPr>
                        <a:t>Ilmasto- ja luontoarvonäkökulmien hyödyntäminen palvelumuotoilussa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6615499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615588070"/>
              </p:ext>
            </p:extLst>
          </p:nvPr>
        </p:nvGraphicFramePr>
        <p:xfrm>
          <a:off x="351062" y="620688"/>
          <a:ext cx="10351861" cy="6114175"/>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Ilmastoviestinnässä hyödynnetyllä Einstein-/Guru-ilmiöllä hillityn ilmastonegatiivisuuden kehittyminen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[kriittisyyden tason muutos]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[koettujen negatiivisten vaikutusten volyymi/toistuvuus/ilmaantuvuus]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[muodostuneet negatiiviset tuntemukset per kuukausi tai vuosi]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Luonnonmukaisten vesireittien osuus valuma-alueilla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Luonnonmukaisten vesireittien osuus valuma-alueilla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Luonnonsuojelualueiden osuus Heinolan kokonais pinta-alasta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Luonnonsuojelualueiden osuus Heinolan kokonais pinta-alasta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Eläin- ja kasvilajien suojelu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Eläin- ja kasvilajien suojelu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Ympäristönsuojelun valvontaohjelmassa suunniteltujen valvontakäyntien toteutuma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Ympäristönsuojelun valvontaohjelmassa suunniteltujen valvontakäyntien toteutuma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(Ympäristön laadullinen tilan indikaattori) Pilaantuneet maa-alat suhteessa Heinolan kokonais pinta-alaan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dirty="0">
                          <a:solidFill>
                            <a:srgbClr val="000000"/>
                          </a:solidFill>
                          <a:effectLst/>
                          <a:latin typeface="Lato" panose="020F0502020204030203" pitchFamily="34" charset="0"/>
                        </a:rPr>
                        <a:t>(Ympäristön laadullinen tilan indikaattori) Pilaantuneet maa-alat suhteessa Heinolan </a:t>
                      </a:r>
                      <a:r>
                        <a:rPr lang="fi-FI" sz="1100" b="0" i="0" u="none" strike="noStrike" dirty="0" err="1">
                          <a:solidFill>
                            <a:srgbClr val="000000"/>
                          </a:solidFill>
                          <a:effectLst/>
                          <a:latin typeface="Lato" panose="020F0502020204030203" pitchFamily="34" charset="0"/>
                        </a:rPr>
                        <a:t>kokonais</a:t>
                      </a:r>
                      <a:r>
                        <a:rPr lang="fi-FI" sz="1100" b="0" i="0" u="none" strike="noStrike" dirty="0">
                          <a:solidFill>
                            <a:srgbClr val="000000"/>
                          </a:solidFill>
                          <a:effectLst/>
                          <a:latin typeface="Lato" panose="020F0502020204030203" pitchFamily="34" charset="0"/>
                        </a:rPr>
                        <a:t> pinta-alaan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47099921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891584102"/>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(Ympäristökuormituksen- ja jätevesien käsittelyn indikaattorit) Jätevesien puhdistustulos/-teho ja jätevesistä aiheutuva ympäristökuormitus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Jäteveden pitoisuudet suhteessa puhdistetun jäteveden pitoisuuksiin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Polttoaineen jakeluvelvoitteesta täytetään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(Luonnonvarojen riittävyyden indikaattori) Kiertotalouden työpaikat suhteessa "kestämättömän teollisuuden" työpaikkoihin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(Luonnonvarojen riittävyyden indikaattori) Biotalouden työpaikat suhteessa "kestämättömän teollisuuden" työpaikkoihin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Maankäytönsuunnittelussa/kaavoituksessa varatut viherratkaisualueet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Heinolan kaupunkiviljelmissä/viherratkaisuissa/vertikaaliviljelmissä hyödynnettyjen kierrätysravinteiden osuus kaikista käytetyistä ravinteista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Heinolan kaupunkiviljelmissä/viherratkaisuissa/vertikaaliviljelmissä hyödynnetty paikallisesti tuotettuja puurakenteita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
                      </a:r>
                      <a:r>
                        <a:rPr lang="fi-FI" sz="1100" b="0" i="0" u="none" strike="noStrike" baseline="30000">
                          <a:solidFill>
                            <a:srgbClr val="000000"/>
                          </a:solidFill>
                          <a:effectLst/>
                          <a:latin typeface="Lato" panose="020F0502020204030203" pitchFamily="34" charset="0"/>
                        </a:rPr>
                        <a:t>3</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puurakenteisiin sidotun hiilen määrä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Viherratkaisuihin osallistuneet kuntalaiset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56324795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774677918"/>
              </p:ext>
            </p:extLst>
          </p:nvPr>
        </p:nvGraphicFramePr>
        <p:xfrm>
          <a:off x="261764" y="692696"/>
          <a:ext cx="10855918" cy="5904655"/>
        </p:xfrm>
        <a:graphic>
          <a:graphicData uri="http://schemas.openxmlformats.org/drawingml/2006/table">
            <a:tbl>
              <a:tblPr>
                <a:tableStyleId>{793D81CF-94F2-401A-BA57-92F5A7B2D0C5}</a:tableStyleId>
              </a:tblPr>
              <a:tblGrid>
                <a:gridCol w="5647418">
                  <a:extLst>
                    <a:ext uri="{9D8B030D-6E8A-4147-A177-3AD203B41FA5}">
                      <a16:colId xmlns:a16="http://schemas.microsoft.com/office/drawing/2014/main" val="647617544"/>
                    </a:ext>
                  </a:extLst>
                </a:gridCol>
                <a:gridCol w="2633511">
                  <a:extLst>
                    <a:ext uri="{9D8B030D-6E8A-4147-A177-3AD203B41FA5}">
                      <a16:colId xmlns:a16="http://schemas.microsoft.com/office/drawing/2014/main" val="4092181557"/>
                    </a:ext>
                  </a:extLst>
                </a:gridCol>
                <a:gridCol w="2574989">
                  <a:extLst>
                    <a:ext uri="{9D8B030D-6E8A-4147-A177-3AD203B41FA5}">
                      <a16:colId xmlns:a16="http://schemas.microsoft.com/office/drawing/2014/main" val="2034336110"/>
                    </a:ext>
                  </a:extLst>
                </a:gridCol>
              </a:tblGrid>
              <a:tr h="384011">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1077323">
                <a:tc>
                  <a:txBody>
                    <a:bodyPr/>
                    <a:lstStyle/>
                    <a:p>
                      <a:pPr algn="l" fontAlgn="ctr"/>
                      <a:r>
                        <a:rPr lang="fi-FI" sz="1100" b="0" i="0" u="none" strike="noStrike">
                          <a:solidFill>
                            <a:srgbClr val="000000"/>
                          </a:solidFill>
                          <a:effectLst/>
                          <a:latin typeface="Lato" panose="020F0502020204030203" pitchFamily="34" charset="0"/>
                        </a:rPr>
                        <a:t>Viherratkaisuilla/vertikaaliviljelmillä tuotettu lähiruoka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(Kasvihuone vertikaaliviljely) 9 metrisen 2 puoleinen tornin tuotanto istutustiheydellä 219 kasvia per 1m2 [esim. 9,5 metriä korkeassa 10m2 kasvihuoneessa --&gt; 219 kasvia x 10 = 2190 kasvia]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615281">
                <a:tc>
                  <a:txBody>
                    <a:bodyPr/>
                    <a:lstStyle/>
                    <a:p>
                      <a:pPr algn="l" fontAlgn="ctr"/>
                      <a:r>
                        <a:rPr lang="fi-FI" sz="1100" b="0" i="0" u="none" strike="noStrike">
                          <a:solidFill>
                            <a:srgbClr val="000000"/>
                          </a:solidFill>
                          <a:effectLst/>
                          <a:latin typeface="Lato" panose="020F0502020204030203" pitchFamily="34" charset="0"/>
                        </a:rPr>
                        <a:t>Viherratkaisuissa/vertikaaliviljelmissä hyödynnetyillä kierrätysravinteilla kiertoon palautetut…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...ravinnemäärät [kg] tai [g]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kierrätyskelpoisista jäte- tai sivuvirtojen ravinteista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75009">
                <a:tc>
                  <a:txBody>
                    <a:bodyPr/>
                    <a:lstStyle/>
                    <a:p>
                      <a:pPr algn="l" fontAlgn="ctr"/>
                      <a:r>
                        <a:rPr lang="fi-FI" sz="1100" b="0" i="0" u="none" strike="noStrike">
                          <a:solidFill>
                            <a:srgbClr val="000000"/>
                          </a:solidFill>
                          <a:effectLst/>
                          <a:latin typeface="Lato" panose="020F0502020204030203" pitchFamily="34" charset="0"/>
                        </a:rPr>
                        <a:t>Viherratkaisukokeilun tuottamat asiakasmielipiteet projektiin osallistuneissa kuntalaisissa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[kirjallinen tai suullinen asiakaspalaute]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75009">
                <a:tc>
                  <a:txBody>
                    <a:bodyPr/>
                    <a:lstStyle/>
                    <a:p>
                      <a:pPr algn="l" fontAlgn="ctr"/>
                      <a:r>
                        <a:rPr lang="fi-FI" sz="1100" b="0" i="0" u="none" strike="noStrike">
                          <a:solidFill>
                            <a:srgbClr val="000000"/>
                          </a:solidFill>
                          <a:effectLst/>
                          <a:latin typeface="Lato" panose="020F0502020204030203" pitchFamily="34" charset="0"/>
                        </a:rPr>
                        <a:t>Heinolan kaupunkiviljelmien/viherratkaisujen/vertikaaliviljelmien kokonaisalat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59264">
                <a:tc>
                  <a:txBody>
                    <a:bodyPr/>
                    <a:lstStyle/>
                    <a:p>
                      <a:pPr algn="l" fontAlgn="ctr"/>
                      <a:r>
                        <a:rPr lang="fi-FI" sz="1100" b="0" i="0" u="none" strike="noStrike">
                          <a:solidFill>
                            <a:srgbClr val="000000"/>
                          </a:solidFill>
                          <a:effectLst/>
                          <a:latin typeface="Lato" panose="020F0502020204030203" pitchFamily="34" charset="0"/>
                        </a:rPr>
                        <a:t>Heinolan kaupunkiviljelmissä/viherratkaisuissa/vertikaaliviljelmissä hyödynnetty…</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...paikallisesti tuotettuja kierrätysravinteita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...kierrätysravinteita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614418">
                <a:tc>
                  <a:txBody>
                    <a:bodyPr/>
                    <a:lstStyle/>
                    <a:p>
                      <a:pPr algn="l" fontAlgn="ctr"/>
                      <a:r>
                        <a:rPr lang="fi-FI" sz="1100" b="0" i="0" u="none" strike="noStrike">
                          <a:solidFill>
                            <a:srgbClr val="000000"/>
                          </a:solidFill>
                          <a:effectLst/>
                          <a:latin typeface="Lato" panose="020F0502020204030203" pitchFamily="34" charset="0"/>
                        </a:rPr>
                        <a:t>UEKK:lla muodostetun kestävän energian tuotanto ja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48188">
                <a:tc>
                  <a:txBody>
                    <a:bodyPr/>
                    <a:lstStyle/>
                    <a:p>
                      <a:pPr algn="l" fontAlgn="ctr"/>
                      <a:r>
                        <a:rPr lang="fi-FI" sz="1100" b="0" i="0" u="none" strike="noStrike">
                          <a:solidFill>
                            <a:srgbClr val="000000"/>
                          </a:solidFill>
                          <a:effectLst/>
                          <a:latin typeface="Lato" panose="020F0502020204030203" pitchFamily="34" charset="0"/>
                        </a:rPr>
                        <a:t>UEKK toteutettu nykytilan kartoitus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75846">
                <a:tc>
                  <a:txBody>
                    <a:bodyPr/>
                    <a:lstStyle/>
                    <a:p>
                      <a:pPr algn="l" fontAlgn="ctr"/>
                      <a:r>
                        <a:rPr lang="fi-FI" sz="1100" b="0" i="0" u="none" strike="noStrike">
                          <a:solidFill>
                            <a:srgbClr val="000000"/>
                          </a:solidFill>
                          <a:effectLst/>
                          <a:latin typeface="Lato" panose="020F0502020204030203" pitchFamily="34" charset="0"/>
                        </a:rPr>
                        <a:t>UEKK:n sisällytetyt lisäselvitykset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80306">
                <a:tc>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yhteishankintasopimukseen mukaan lähteneet sopimuskunnat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2717999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991653947"/>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UEKK hyödynnetty...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...toiminnanohjauksessa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viestinnässä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markkinoinnissa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avulla…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...muodostettu uusi liiketoiminta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...toiminnasta muodostuvat tuotot  (esim. verotus)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alueelle sijoittuneiden uusien toimijoiden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UEKK:lla alueelle hankittujen toimijoiden työllistävä vaikutus alueella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mukaan lähteneet paikalliset yritykset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toimialoja koskeva kattavuus [erilliset toimialat,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Uusiutuvan energiantuotanto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Uusiutuvan energiantuotanto ↔ väkiluku [MWh/hlö]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Uusiutuvalla energialla hankitut suorat päästövähennykset [kt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Uusiutuvan energian investoinneilla…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…muodostettu työllistyminen alueelle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…muodostetut "vihreät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...kiertoon palautettavien jätteiden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54600420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076825259"/>
              </p:ext>
            </p:extLst>
          </p:nvPr>
        </p:nvGraphicFramePr>
        <p:xfrm>
          <a:off x="351062" y="620688"/>
          <a:ext cx="10855918" cy="5833457"/>
        </p:xfrm>
        <a:graphic>
          <a:graphicData uri="http://schemas.openxmlformats.org/drawingml/2006/table">
            <a:tbl>
              <a:tblPr>
                <a:tableStyleId>{793D81CF-94F2-401A-BA57-92F5A7B2D0C5}</a:tableStyleId>
              </a:tblPr>
              <a:tblGrid>
                <a:gridCol w="5647418">
                  <a:extLst>
                    <a:ext uri="{9D8B030D-6E8A-4147-A177-3AD203B41FA5}">
                      <a16:colId xmlns:a16="http://schemas.microsoft.com/office/drawing/2014/main" val="647617544"/>
                    </a:ext>
                  </a:extLst>
                </a:gridCol>
                <a:gridCol w="2633511">
                  <a:extLst>
                    <a:ext uri="{9D8B030D-6E8A-4147-A177-3AD203B41FA5}">
                      <a16:colId xmlns:a16="http://schemas.microsoft.com/office/drawing/2014/main" val="4092181557"/>
                    </a:ext>
                  </a:extLst>
                </a:gridCol>
                <a:gridCol w="257498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...kiertoon palautettavien ravinteiden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00110">
                <a:tc rowSpan="2">
                  <a:txBody>
                    <a:bodyPr/>
                    <a:lstStyle/>
                    <a:p>
                      <a:pPr algn="l" fontAlgn="ctr"/>
                      <a:r>
                        <a:rPr lang="fi-FI" sz="1100" b="0" i="0" u="none" strike="noStrike" dirty="0">
                          <a:solidFill>
                            <a:srgbClr val="000000"/>
                          </a:solidFill>
                          <a:effectLst/>
                          <a:latin typeface="Lato" panose="020F0502020204030203" pitchFamily="34" charset="0"/>
                        </a:rPr>
                        <a:t>Purkukohteista hyödynnetyn/uusiokäytetyt…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...materiaalin määrä [t]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[esim, ikkunat/ovet --&gt; kpl]</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Neitseellisten raaka-aineiden…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...käyttö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…käytön osuus kokonaisraaka-aine kulutuksen suhteen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396989">
                <a:tc>
                  <a:txBody>
                    <a:bodyPr/>
                    <a:lstStyle/>
                    <a:p>
                      <a:pPr algn="l" fontAlgn="ctr"/>
                      <a:r>
                        <a:rPr lang="fi-FI" sz="1100" b="0" i="0" u="none" strike="noStrike">
                          <a:solidFill>
                            <a:srgbClr val="000000"/>
                          </a:solidFill>
                          <a:effectLst/>
                          <a:latin typeface="Lato" panose="020F0502020204030203" pitchFamily="34" charset="0"/>
                        </a:rPr>
                        <a:t>Kierrätysraaka-aineiden hyödyntäminen kokonaisraaka-aine kulutuksen suhteen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3">
                  <a:txBody>
                    <a:bodyPr/>
                    <a:lstStyle/>
                    <a:p>
                      <a:pPr algn="l" fontAlgn="ctr"/>
                      <a:r>
                        <a:rPr lang="fi-FI" sz="1100" b="0" i="0" u="none" strike="noStrike" dirty="0">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Julkisissa hankinnoissa hyödynnetyt vähähiilisyyttä ja/tai kiertotaloutta edistävät hankintakriteerit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ympäristömerkinnät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2552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kuljetus etäisyydet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Vähähiilisyyttä ja/tai kiertotaloutta edistävien hankintakriteerien hyödyntäminen alueella toteutuneissa hankinnoissa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88499909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022236184"/>
              </p:ext>
            </p:extLst>
          </p:nvPr>
        </p:nvGraphicFramePr>
        <p:xfrm>
          <a:off x="351062" y="620688"/>
          <a:ext cx="10783911" cy="5905465"/>
        </p:xfrm>
        <a:graphic>
          <a:graphicData uri="http://schemas.openxmlformats.org/drawingml/2006/table">
            <a:tbl>
              <a:tblPr>
                <a:tableStyleId>{793D81CF-94F2-401A-BA57-92F5A7B2D0C5}</a:tableStyleId>
              </a:tblPr>
              <a:tblGrid>
                <a:gridCol w="5609959">
                  <a:extLst>
                    <a:ext uri="{9D8B030D-6E8A-4147-A177-3AD203B41FA5}">
                      <a16:colId xmlns:a16="http://schemas.microsoft.com/office/drawing/2014/main" val="647617544"/>
                    </a:ext>
                  </a:extLst>
                </a:gridCol>
                <a:gridCol w="2616043">
                  <a:extLst>
                    <a:ext uri="{9D8B030D-6E8A-4147-A177-3AD203B41FA5}">
                      <a16:colId xmlns:a16="http://schemas.microsoft.com/office/drawing/2014/main" val="4092181557"/>
                    </a:ext>
                  </a:extLst>
                </a:gridCol>
                <a:gridCol w="255790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360040">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Rakennuksiin käytetyn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a:txBody>
                    <a:bodyPr/>
                    <a:lstStyle/>
                    <a:p>
                      <a:pPr algn="l" fontAlgn="ctr"/>
                      <a:r>
                        <a:rPr lang="fi-FI" sz="1100" b="0" i="0" u="none" strike="noStrike">
                          <a:solidFill>
                            <a:srgbClr val="000000"/>
                          </a:solidFill>
                          <a:effectLst/>
                          <a:latin typeface="Lato" panose="020F0502020204030203" pitchFamily="34" charset="0"/>
                        </a:rPr>
                        <a:t>Julkisivuhankkeissa hyödynnetyn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360040">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1008112">
                <a:tc>
                  <a:txBody>
                    <a:bodyPr/>
                    <a:lstStyle/>
                    <a:p>
                      <a:pPr algn="l" fontAlgn="ctr"/>
                      <a:r>
                        <a:rPr lang="fi-FI" sz="1100" b="0" i="0" u="none" strike="noStrike" dirty="0">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14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dirty="0">
                          <a:solidFill>
                            <a:srgbClr val="000000"/>
                          </a:solidFill>
                          <a:effectLst/>
                          <a:latin typeface="Lato" panose="020F0502020204030203" pitchFamily="34" charset="0"/>
                        </a:rPr>
                        <a:t>Aktiiviset yhteystyöverkostot/-sopimukset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14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Liittyminen..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…FISU-verkostoon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…RANKU-verkostoon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…Circwaste-verkostoon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Interaktiivisten työkalujen käyttö hankesuunnitelmissa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dirty="0">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98731607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71054287"/>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Kiinteistötekniikoihin integroidut älyjärjestelmät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kokonaismäärä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kiinteistökannasta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Toteuneet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Toteutuneet käyttöönottokatselmusmallit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EnergyPlan-kotisivujen harjoitustehtävät suorittaneiden energiasuunnittelun parissa työskentelevien viranomaisten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kaikista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EnergyPlan-simulaatioihin pohjautuneet…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...uusiutuvien energialähteiden integraatiot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...energiantuotannon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Jäähdytysjärjestelmien suunnittelussa hyödynnetyt simulaatiotyökalut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Päijänteestä hyödynnetty lämpöenergia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Hiilidioksidiekvivalentti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Rakennuksiin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70483143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398903108"/>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LULUCF-sektorilla toteutetut lisäiset toimenpiteet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toimenpiteillä hankitut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SYKE:lle raportoitujen toimenpiteiden osuus tehdyistä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Kasvipeitteisen maankäytön osuuden suhde rakennetun maankäytön osuuteen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Alueen kosteikoihin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Alueella perustetut kosteikot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49533"/>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73444192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114915696"/>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Kaupungin katu- ja ulkovalaistus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energiankäyttö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Lumine älykatuvalaistuksilla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[kWh]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…liikenneanalytiikka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autojen käyttöaste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(Ilmastotyön indikaattorit) Sähkölatauspaikat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32519600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383571131"/>
              </p:ext>
            </p:extLst>
          </p:nvPr>
        </p:nvGraphicFramePr>
        <p:xfrm>
          <a:off x="333772" y="785558"/>
          <a:ext cx="10351861" cy="559577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(Ilmastotyön indikaattorit) Kaasutankkausasemat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(Ilmastotyön indikaattorit) Vaihtoehtoiset käyttövoimat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hlö-autoista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Aurinkoenergian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Biokaasun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(Ilmastotyön indikaattorit) Öljyn energiakäyttö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90062506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680520"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Brändäys ”</a:t>
            </a:r>
            <a:r>
              <a:rPr lang="fi-FI" sz="2000" b="1" i="1" dirty="0">
                <a:latin typeface="Rockwell Condensed" panose="02060603050405020104" pitchFamily="18" charset="0"/>
                <a:sym typeface="Rockwell" panose="02060603020205020403" pitchFamily="18" charset="0"/>
              </a:rPr>
              <a:t>vihreäksi kaupungiksi</a:t>
            </a:r>
            <a:r>
              <a:rPr lang="fi-FI" sz="2000" b="1" dirty="0">
                <a:latin typeface="Rockwell Condensed" panose="02060603050405020104" pitchFamily="18" charset="0"/>
                <a:sym typeface="Rockwell" panose="02060603020205020403" pitchFamily="18" charset="0"/>
              </a:rPr>
              <a:t>”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98314" y="5373216"/>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648817588"/>
              </p:ext>
            </p:extLst>
          </p:nvPr>
        </p:nvGraphicFramePr>
        <p:xfrm>
          <a:off x="261764" y="1340768"/>
          <a:ext cx="10351861" cy="416552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Rakentamisen päästöindikaattorit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rakennus [kg CO2e/lkm]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neliö [kg CO2e/m2]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kerros [kg CO2e/kerros]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5">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Hankintoihin sidotun hiilen määrä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kasvattaa julkisen sektorin hiilikädenjälkeä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Julkisten hankintojen hiilijalanjälki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bl>
          </a:graphicData>
        </a:graphic>
      </p:graphicFrame>
    </p:spTree>
    <p:extLst>
      <p:ext uri="{BB962C8B-B14F-4D97-AF65-F5344CB8AC3E}">
        <p14:creationId xmlns:p14="http://schemas.microsoft.com/office/powerpoint/2010/main" val="192091685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96855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Talouspääoma kasvaa (vero- ja muut tulot)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656886333"/>
              </p:ext>
            </p:extLst>
          </p:nvPr>
        </p:nvGraphicFramePr>
        <p:xfrm>
          <a:off x="333772" y="594993"/>
          <a:ext cx="10945217" cy="5858343"/>
        </p:xfrm>
        <a:graphic>
          <a:graphicData uri="http://schemas.openxmlformats.org/drawingml/2006/table">
            <a:tbl>
              <a:tblPr>
                <a:tableStyleId>{793D81CF-94F2-401A-BA57-92F5A7B2D0C5}</a:tableStyleId>
              </a:tblPr>
              <a:tblGrid>
                <a:gridCol w="4896544">
                  <a:extLst>
                    <a:ext uri="{9D8B030D-6E8A-4147-A177-3AD203B41FA5}">
                      <a16:colId xmlns:a16="http://schemas.microsoft.com/office/drawing/2014/main" val="647617544"/>
                    </a:ext>
                  </a:extLst>
                </a:gridCol>
                <a:gridCol w="3452503">
                  <a:extLst>
                    <a:ext uri="{9D8B030D-6E8A-4147-A177-3AD203B41FA5}">
                      <a16:colId xmlns:a16="http://schemas.microsoft.com/office/drawing/2014/main" val="4092181557"/>
                    </a:ext>
                  </a:extLst>
                </a:gridCol>
                <a:gridCol w="2596170">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Optimaalisempi tuotanto/palvelutarjonta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[€/laskennallinen yksikkö]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avulla…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...muodostettu uusi liiketoiminta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...toiminnasta muodostuvat tuotot  (esim. verotus)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alueelle sijoittuneiden uusien toimijoiden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UEKK:lla alueelle hankittujen toimijoiden työllistävä vaikutus alueella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Uusiutuvan energian investoinneilla…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…muodostettu työllistyminen alueelle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…muodostetut "vihreät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Yritysvastuuasioista tarjottu toiminnanohjaus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3">
                  <a:txBody>
                    <a:bodyPr/>
                    <a:lstStyle/>
                    <a:p>
                      <a:pPr algn="l" fontAlgn="ctr"/>
                      <a:r>
                        <a:rPr lang="fi-FI" sz="1100" b="0" i="0" u="none" strike="noStrike" dirty="0">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796355">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51141808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96855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Talouspääoma kasvaa (vero- ja muut tulot)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528438334"/>
              </p:ext>
            </p:extLst>
          </p:nvPr>
        </p:nvGraphicFramePr>
        <p:xfrm>
          <a:off x="333772" y="692696"/>
          <a:ext cx="10711902" cy="5778681"/>
        </p:xfrm>
        <a:graphic>
          <a:graphicData uri="http://schemas.openxmlformats.org/drawingml/2006/table">
            <a:tbl>
              <a:tblPr>
                <a:tableStyleId>{793D81CF-94F2-401A-BA57-92F5A7B2D0C5}</a:tableStyleId>
              </a:tblPr>
              <a:tblGrid>
                <a:gridCol w="3941356">
                  <a:extLst>
                    <a:ext uri="{9D8B030D-6E8A-4147-A177-3AD203B41FA5}">
                      <a16:colId xmlns:a16="http://schemas.microsoft.com/office/drawing/2014/main" val="647617544"/>
                    </a:ext>
                  </a:extLst>
                </a:gridCol>
                <a:gridCol w="3240360">
                  <a:extLst>
                    <a:ext uri="{9D8B030D-6E8A-4147-A177-3AD203B41FA5}">
                      <a16:colId xmlns:a16="http://schemas.microsoft.com/office/drawing/2014/main" val="4092181557"/>
                    </a:ext>
                  </a:extLst>
                </a:gridCol>
                <a:gridCol w="3530186">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lnL w="12700" cap="flat" cmpd="sng" algn="ctr">
                      <a:solidFill>
                        <a:schemeClr val="tx2"/>
                      </a:solidFill>
                      <a:prstDash val="solid"/>
                      <a:round/>
                      <a:headEnd type="none" w="med" len="med"/>
                      <a:tailEnd type="none" w="med" len="med"/>
                    </a:lnL>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Toteutetut materiaalikatselmukset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Alueen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Alueen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5">
                  <a:txBody>
                    <a:bodyPr/>
                    <a:lstStyle/>
                    <a:p>
                      <a:pPr algn="l" fontAlgn="ctr"/>
                      <a:r>
                        <a:rPr lang="fi-FI" sz="1100" b="0" i="0" u="none" strike="noStrike" dirty="0">
                          <a:solidFill>
                            <a:srgbClr val="000000"/>
                          </a:solidFill>
                          <a:effectLst/>
                          <a:latin typeface="Lato" panose="020F0502020204030203" pitchFamily="34" charset="0"/>
                        </a:rPr>
                        <a:t>Toiminnanohjauksella käynnistyneet materiaalikatselmukset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Katselmuksen tehneen toimija tai tämän toimialan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Raaka-ainekustannukset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Energiankulutus [MWh]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Jätehuollon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Jätehuollon piilevät kustannukset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Hukkamateriaalien tai sivuvirtojen kustannusvaikutukset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Kunkin materiaalivirran eri prosessivaiheisiin kohdennetut kustannusanalyysit, kuten työ-. energia- ja muut kustannukset  [Materiaalivirtojen kustannusanalyysit (Material Flow Cost Accounting) "</a:t>
                      </a:r>
                      <a:r>
                        <a:rPr lang="fi-FI" sz="1100" b="0" i="1" u="none" strike="noStrike">
                          <a:solidFill>
                            <a:srgbClr val="000000"/>
                          </a:solidFill>
                          <a:effectLst/>
                          <a:latin typeface="Lato" panose="020F0502020204030203" pitchFamily="34" charset="0"/>
                        </a:rPr>
                        <a:t>MFCA-menetelmä</a:t>
                      </a: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Katselmuksen tehneen toimija tai tämän toimialan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Työntekijä resurssit [esim. 2 työntekijän 2,5 h panos kerran viikossa]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0324">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...kiertoon palautettavien jätteiden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65618284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39954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96855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Talouspääoma kasvaa (vero- ja muut tulot)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798014578"/>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...kiertoon palautettavien ravinteiden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a:solidFill>
                            <a:srgbClr val="000000"/>
                          </a:solidFill>
                          <a:effectLst/>
                          <a:latin typeface="Lato" panose="020F0502020204030203" pitchFamily="34" charset="0"/>
                        </a:rPr>
                        <a:t>Purkukohteista hyödynnetyn/uusiokäytetyt…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...materiaalin määrä [t]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[esim, ikkunat/ovet --&gt; kpl]</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Kierrätysraaka-aineiden hyödyntäminen kokonaisraaka-aine kulutuksen suhteen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autojen käyttöaste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Kaupungin katu- ja ulkovalaistus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energiankäyttö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Lumine älykatuvalaistuksilla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[kWh]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…liikenneanalytiikka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66768864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96855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Talouspääoma kasvaa (vero- ja muut tulot)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777737013"/>
              </p:ext>
            </p:extLst>
          </p:nvPr>
        </p:nvGraphicFramePr>
        <p:xfrm>
          <a:off x="261764" y="1124744"/>
          <a:ext cx="10351861" cy="5061988"/>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Investointikustannukset ja päästövähennyksen hinta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Työllisyyden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2551961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96855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Talouspääoma kasvaa (vero- ja muut tulot)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918948"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388117821"/>
              </p:ext>
            </p:extLst>
          </p:nvPr>
        </p:nvGraphicFramePr>
        <p:xfrm>
          <a:off x="333772" y="1481145"/>
          <a:ext cx="10351861" cy="416552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(Yritystoiminnan indikaattorit) Yritysperustanta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[Yritysperustanta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(Yritystoiminnan indikaattorit) Aloittaneet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aloittaneet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(Yritystoiminnan indikaattorit) Lopettaneet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lopettaneet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(Yritystoiminnan indikaattorit) Kasvuyritysten määrä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[Kasvuyritykset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bl>
          </a:graphicData>
        </a:graphic>
      </p:graphicFrame>
    </p:spTree>
    <p:extLst>
      <p:ext uri="{BB962C8B-B14F-4D97-AF65-F5344CB8AC3E}">
        <p14:creationId xmlns:p14="http://schemas.microsoft.com/office/powerpoint/2010/main" val="393590322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74168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Uudenlaisen liiketoiminnan muodostuminen ja innovaatiot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265757472"/>
              </p:ext>
            </p:extLst>
          </p:nvPr>
        </p:nvGraphicFramePr>
        <p:xfrm>
          <a:off x="351062" y="620688"/>
          <a:ext cx="10855918" cy="5699093"/>
        </p:xfrm>
        <a:graphic>
          <a:graphicData uri="http://schemas.openxmlformats.org/drawingml/2006/table">
            <a:tbl>
              <a:tblPr>
                <a:tableStyleId>{793D81CF-94F2-401A-BA57-92F5A7B2D0C5}</a:tableStyleId>
              </a:tblPr>
              <a:tblGrid>
                <a:gridCol w="5647418">
                  <a:extLst>
                    <a:ext uri="{9D8B030D-6E8A-4147-A177-3AD203B41FA5}">
                      <a16:colId xmlns:a16="http://schemas.microsoft.com/office/drawing/2014/main" val="647617544"/>
                    </a:ext>
                  </a:extLst>
                </a:gridCol>
                <a:gridCol w="2976252">
                  <a:extLst>
                    <a:ext uri="{9D8B030D-6E8A-4147-A177-3AD203B41FA5}">
                      <a16:colId xmlns:a16="http://schemas.microsoft.com/office/drawing/2014/main" val="4092181557"/>
                    </a:ext>
                  </a:extLst>
                </a:gridCol>
                <a:gridCol w="223224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619105">
                <a:tc>
                  <a:txBody>
                    <a:bodyPr/>
                    <a:lstStyle/>
                    <a:p>
                      <a:pPr algn="l" fontAlgn="ctr"/>
                      <a:r>
                        <a:rPr lang="fi-FI" sz="1100" b="0" i="0" u="none" strike="noStrike">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 paikallisille yrityksille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78596533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74168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Uudenlaisen liiketoiminnan muodostuminen ja innovaatiot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123769641"/>
              </p:ext>
            </p:extLst>
          </p:nvPr>
        </p:nvGraphicFramePr>
        <p:xfrm>
          <a:off x="257937" y="836712"/>
          <a:ext cx="10877036" cy="5487017"/>
        </p:xfrm>
        <a:graphic>
          <a:graphicData uri="http://schemas.openxmlformats.org/drawingml/2006/table">
            <a:tbl>
              <a:tblPr>
                <a:tableStyleId>{793D81CF-94F2-401A-BA57-92F5A7B2D0C5}</a:tableStyleId>
              </a:tblPr>
              <a:tblGrid>
                <a:gridCol w="5658404">
                  <a:extLst>
                    <a:ext uri="{9D8B030D-6E8A-4147-A177-3AD203B41FA5}">
                      <a16:colId xmlns:a16="http://schemas.microsoft.com/office/drawing/2014/main" val="647617544"/>
                    </a:ext>
                  </a:extLst>
                </a:gridCol>
                <a:gridCol w="2194295">
                  <a:extLst>
                    <a:ext uri="{9D8B030D-6E8A-4147-A177-3AD203B41FA5}">
                      <a16:colId xmlns:a16="http://schemas.microsoft.com/office/drawing/2014/main" val="4092181557"/>
                    </a:ext>
                  </a:extLst>
                </a:gridCol>
                <a:gridCol w="3024337">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961023">
                <a:tc>
                  <a:txBody>
                    <a:bodyPr/>
                    <a:lstStyle/>
                    <a:p>
                      <a:pPr algn="l" fontAlgn="ctr"/>
                      <a:r>
                        <a:rPr lang="fi-FI" sz="1100" b="0" i="0" u="none" strike="noStrike">
                          <a:solidFill>
                            <a:srgbClr val="000000"/>
                          </a:solidFill>
                          <a:effectLst/>
                          <a:latin typeface="Lato" panose="020F0502020204030203" pitchFamily="34" charset="0"/>
                        </a:rPr>
                        <a:t>Viherratkaisuilla/vertikaaliviljelmillä tuotettu lähiruoka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(Kasvihuone vertikaaliviljely) 9 metrisen 2 puoleinen tornin tuotanto istutustiheydellä 219 kasvia per 1m2 [esim. 9,5 metriä korkeassa 10m2 kasvihuoneessa --&gt; 219 kasvia x 10 = 2190 kasvia]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Heinolan kaupunkiviljelmien/viherratkaisujen/vertikaaliviljelmien kokonaisalat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Yksityisen sektorin hankintoihin…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 apu/ohjaus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...tarjottuun apuun/ohjaukseen kulunut työaika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(Yritystoiminnan indikaattorit) Yritysperustanta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[Yritysperustanta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15570102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74168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Uudenlaisen liiketoiminnan muodostuminen ja innovaatiot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11633"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997553126"/>
              </p:ext>
            </p:extLst>
          </p:nvPr>
        </p:nvGraphicFramePr>
        <p:xfrm>
          <a:off x="261764" y="1399211"/>
          <a:ext cx="10351861" cy="416552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(Yritystoiminnan indikaattorit) Aloittaneet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aloittaneet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(Yritystoiminnan indikaattorit) Lopettaneet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lopettaneet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(Yritystoiminnan indikaattorit) Kasvuyritysten määrä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[Kasvuyritykset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4">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kasvattaa julkisen sektorin hiilikädenjälkeä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Julkisten hankintojen hiilijalanjälki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bl>
          </a:graphicData>
        </a:graphic>
      </p:graphicFrame>
    </p:spTree>
    <p:extLst>
      <p:ext uri="{BB962C8B-B14F-4D97-AF65-F5344CB8AC3E}">
        <p14:creationId xmlns:p14="http://schemas.microsoft.com/office/powerpoint/2010/main" val="51017752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4726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(väestö)</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825767976"/>
              </p:ext>
            </p:extLst>
          </p:nvPr>
        </p:nvGraphicFramePr>
        <p:xfrm>
          <a:off x="351062" y="620688"/>
          <a:ext cx="10855918" cy="6123972"/>
        </p:xfrm>
        <a:graphic>
          <a:graphicData uri="http://schemas.openxmlformats.org/drawingml/2006/table">
            <a:tbl>
              <a:tblPr>
                <a:tableStyleId>{793D81CF-94F2-401A-BA57-92F5A7B2D0C5}</a:tableStyleId>
              </a:tblPr>
              <a:tblGrid>
                <a:gridCol w="5647418">
                  <a:extLst>
                    <a:ext uri="{9D8B030D-6E8A-4147-A177-3AD203B41FA5}">
                      <a16:colId xmlns:a16="http://schemas.microsoft.com/office/drawing/2014/main" val="647617544"/>
                    </a:ext>
                  </a:extLst>
                </a:gridCol>
                <a:gridCol w="2633511">
                  <a:extLst>
                    <a:ext uri="{9D8B030D-6E8A-4147-A177-3AD203B41FA5}">
                      <a16:colId xmlns:a16="http://schemas.microsoft.com/office/drawing/2014/main" val="4092181557"/>
                    </a:ext>
                  </a:extLst>
                </a:gridCol>
                <a:gridCol w="257498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648072">
                <a:tc>
                  <a:txBody>
                    <a:bodyPr/>
                    <a:lstStyle/>
                    <a:p>
                      <a:pPr algn="l" fontAlgn="ctr"/>
                      <a:r>
                        <a:rPr lang="fi-FI" sz="1100" b="0" i="0" u="none" strike="noStrike">
                          <a:solidFill>
                            <a:srgbClr val="000000"/>
                          </a:solidFill>
                          <a:effectLst/>
                          <a:latin typeface="Lato" panose="020F0502020204030203" pitchFamily="34" charset="0"/>
                        </a:rPr>
                        <a:t>(Ympäristöterveyden- ja viheralueindikaattorit aluekehityksessä) Esimerkiksi kuinka kuntalaiset voivat hyödyntää kaupungin viher- ja virkistysalueita sekä kuinka ne vastaavat heidän tarpeisiin tai toiveisiin.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3">
                  <a:txBody>
                    <a:bodyPr/>
                    <a:lstStyle/>
                    <a:p>
                      <a:pPr algn="l" fontAlgn="ctr"/>
                      <a:r>
                        <a:rPr lang="fi-FI" sz="1100" b="0" i="0" u="none" strike="noStrike" dirty="0">
                          <a:solidFill>
                            <a:srgbClr val="000000"/>
                          </a:solidFill>
                          <a:effectLst/>
                          <a:latin typeface="Lato" panose="020F0502020204030203" pitchFamily="34" charset="0"/>
                        </a:rPr>
                        <a:t>(Asukas tarpeiden/-odotusten indikaattorit:) Indikaattori havainnollistaa laadullisia tekijöitä ja niiden vaikutuksia, kuten kuinka sujuvaa liikkua kävellen, palvelut [miten hyvin ml. tasapuolisesti vastataan ikä-/harrasteryhmittäin tarpeisiin], esteettisyys, toiminnan mahdollisuudet ja esteettömyys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Viheralueen vierailu kerrat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Paikkatietomittarit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pehmo GIS-analyysit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Viheralueiden laadun ja -palvelujen mittaukset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1033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Asiointimatka-analyysit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Asukaskyselyt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t>
                      </a:r>
                      <a:r>
                        <a:rPr lang="fi-FI" sz="1100" b="0" i="1" u="none" strike="noStrike">
                          <a:solidFill>
                            <a:srgbClr val="000000"/>
                          </a:solidFill>
                          <a:effectLst/>
                          <a:latin typeface="Lato" panose="020F0502020204030203" pitchFamily="34" charset="0"/>
                        </a:rPr>
                        <a:t>Asuinkuntaindeksi</a:t>
                      </a:r>
                      <a:r>
                        <a:rPr lang="fi-FI" sz="1100" b="0" i="0" u="none" strike="noStrike">
                          <a:solidFill>
                            <a:srgbClr val="000000"/>
                          </a:solidFill>
                          <a:effectLst/>
                          <a:latin typeface="Lato" panose="020F0502020204030203" pitchFamily="34" charset="0"/>
                        </a:rPr>
                        <a:t>":) Asukaslähtöisyyden ja osallisuuden mittari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Mielipiteet vaikutus- ja osallisuusmahdollisuuksiin liittyen: 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83759">
                <a:tc rowSpan="2">
                  <a:txBody>
                    <a:bodyPr/>
                    <a:lstStyle/>
                    <a:p>
                      <a:pPr algn="l" fontAlgn="ctr"/>
                      <a:r>
                        <a:rPr lang="fi-FI" sz="1100" b="0" i="0" u="none" strike="noStrike" dirty="0">
                          <a:solidFill>
                            <a:srgbClr val="000000"/>
                          </a:solidFill>
                          <a:effectLst/>
                          <a:latin typeface="Lato" panose="020F0502020204030203" pitchFamily="34" charset="0"/>
                        </a:rPr>
                        <a:t>Ilmastotyöhön osallistuneet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Osallistuneiden kattavuus [ihmistyypit,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Osallistuneiden ihmistyyppien osuudet [lkm] tai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Kuinnka mahdollisuus on koettu [asiakaspalautteet]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Miten osallistuminen konkreettisesti tapahtuu [vaihtoehdon/vaihtoehtojen kuvaus]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617863">
                <a:tc>
                  <a:txBody>
                    <a:bodyPr/>
                    <a:lstStyle/>
                    <a:p>
                      <a:pPr algn="l" fontAlgn="ctr"/>
                      <a:r>
                        <a:rPr lang="fi-FI" sz="1100" b="0" i="0" u="none" strike="noStrike">
                          <a:solidFill>
                            <a:srgbClr val="000000"/>
                          </a:solidFill>
                          <a:effectLst/>
                          <a:latin typeface="Lato" panose="020F0502020204030203" pitchFamily="34" charset="0"/>
                        </a:rPr>
                        <a:t>(Julkisen sektorin tai pelkkä lupa- ja valvontatoimiala ekologisuus:) Tuotettujen palveluiden/toimeksiantojen toimintamallien ekologista kuormitusta aiheuttavien tekijöiden suhde ja niistä aiheutettu muutos biodiversiteetin luonnolliseen tilaan nähden.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774299">
                <a:tc>
                  <a:txBody>
                    <a:bodyPr/>
                    <a:lstStyle/>
                    <a:p>
                      <a:pPr algn="l" fontAlgn="ctr"/>
                      <a:r>
                        <a:rPr lang="fi-FI" sz="1100" b="0" i="0" u="none" strike="noStrike" dirty="0">
                          <a:solidFill>
                            <a:srgbClr val="000000"/>
                          </a:solidFill>
                          <a:effectLst/>
                          <a:latin typeface="Lato" panose="020F0502020204030203" pitchFamily="34" charset="0"/>
                        </a:rPr>
                        <a:t>(Kevyenliikenteen aktiivisuuden indikaattorit väyläkohtaisella tarkkuudella:) Kevyen liikenteen väylien käyttäjät suhteessa aikaan. Kevyen liikenteen väylien suosion vaihtelevuus toisiinsa nähden. Asukkaiden suosimat kulkureitit --&gt; Väylät joiden ylläpito tulisi priorisoida esimerkiksi talviaikaan.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[Ohikulkijaa/aikayksikkö] tai [Ohikulkijaa/aikaväli]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675292">
                <a:tc>
                  <a:txBody>
                    <a:bodyPr/>
                    <a:lstStyle/>
                    <a:p>
                      <a:pPr algn="l" fontAlgn="ctr"/>
                      <a:r>
                        <a:rPr lang="fi-FI" sz="1100" b="0" i="0" u="none" strike="noStrike">
                          <a:solidFill>
                            <a:srgbClr val="000000"/>
                          </a:solidFill>
                          <a:effectLst/>
                          <a:latin typeface="Lato" panose="020F0502020204030203" pitchFamily="34" charset="0"/>
                        </a:rPr>
                        <a:t>(Liikenteen aktiivisuuden indikaattorit väyläkohtaisella tarkkuudella:) Ajoväylien liikennemäärät suhteessa aikaan. Ajoväylien koskevien liikennemäärien vaihtelevuus toisiinsa nähden. Asukkaiden suosimat kulkureitit.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[Ajoneuvoa/aikayksikkö] tai [Ajoneuvoa/aikaväli]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25870921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4726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(väestö)</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738882632"/>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Maankäytönsuunnittelussa/kaavoituksessa varatut viherratkaisualueet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Viherratkaisuihin osallistuneet kuntalaiset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Viherratkaisukokeilun tuottamat asiakasmielipiteet projektiin osallistuneissa kuntalaisissa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[kirjallinen tai suullinen asiakaspalaute]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Heinolan kaupunkiviljelmien/viherratkaisujen/vertikaaliviljelmien kokonaisalat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Käytössä olevien ohjeistusten sekä verkkojakelun ajantasaisuus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[katselu-/lukukerrat]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[käyttäjäkyselyt]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Asiakaskäytöksen viestikampanjat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[käsitellyt erilliset teemat/sosiaalisen median julkaisut]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[teemoja sivuavien sosiaalisen median julkaisut,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Tulevaisuuskuvien hyödyntäminen negatiivisista ilmastovaikutuksista viestittäessä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2">
                  <a:txBody>
                    <a:bodyPr/>
                    <a:lstStyle/>
                    <a:p>
                      <a:pPr algn="l" fontAlgn="ctr"/>
                      <a:r>
                        <a:rPr lang="fi-FI" sz="1100" b="0" i="0" u="none" strike="noStrike" dirty="0">
                          <a:solidFill>
                            <a:srgbClr val="000000"/>
                          </a:solidFill>
                          <a:effectLst/>
                          <a:latin typeface="Lato" panose="020F0502020204030203" pitchFamily="34" charset="0"/>
                        </a:rPr>
                        <a:t>Ilmastoviestinnässä hyödynnetyllä Einstein-/Guru-ilmiöllä hillityn ilmastonegatiivisuuden kehittyminen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[kriittisyyden tason muutos]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[koettujen negatiivisten vaikutusten volyymi/toistuvuus/ilmaantuvuus]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negatiiviset tuntemukset per kuukausi tai vuosi]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Tulevaisuuskuvien hyödyntäminen negatiivisista ilmastovaikutuksista viestittäessä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Suunniteltu/toteutettu viestintäkampanja ilmastotyön ja ihmisten hyvinvoinnin välisistä kytköksistä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62177027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4726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(väestö)</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849614081"/>
              </p:ext>
            </p:extLst>
          </p:nvPr>
        </p:nvGraphicFramePr>
        <p:xfrm>
          <a:off x="351062" y="620688"/>
          <a:ext cx="10783911" cy="5905465"/>
        </p:xfrm>
        <a:graphic>
          <a:graphicData uri="http://schemas.openxmlformats.org/drawingml/2006/table">
            <a:tbl>
              <a:tblPr>
                <a:tableStyleId>{793D81CF-94F2-401A-BA57-92F5A7B2D0C5}</a:tableStyleId>
              </a:tblPr>
              <a:tblGrid>
                <a:gridCol w="7399534">
                  <a:extLst>
                    <a:ext uri="{9D8B030D-6E8A-4147-A177-3AD203B41FA5}">
                      <a16:colId xmlns:a16="http://schemas.microsoft.com/office/drawing/2014/main" val="647617544"/>
                    </a:ext>
                  </a:extLst>
                </a:gridCol>
                <a:gridCol w="1656184">
                  <a:extLst>
                    <a:ext uri="{9D8B030D-6E8A-4147-A177-3AD203B41FA5}">
                      <a16:colId xmlns:a16="http://schemas.microsoft.com/office/drawing/2014/main" val="4092181557"/>
                    </a:ext>
                  </a:extLst>
                </a:gridCol>
                <a:gridCol w="1728193">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dirty="0">
                          <a:solidFill>
                            <a:srgbClr val="000000"/>
                          </a:solidFill>
                          <a:effectLst/>
                          <a:latin typeface="Lato" panose="020F0502020204030203" pitchFamily="34" charset="0"/>
                        </a:rPr>
                        <a:t>Ilmastoviestinnän asiakaslähtöisemmän kohdentamisen toteutus kuntalaisille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viestinnässä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palvelumuotoilussa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 paikallisille yrityksille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Rakennuksiin käytetyn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Julkisivuhankkeissa hyödynnetyn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766458">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14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Rakennuksiin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12170181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4726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(väestö)</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522376385"/>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LULUCF-sektorilla toteutetut lisäiset toimenpiteet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toimenpiteillä hankitut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SYKE:lle raportoitujen toimenpiteiden osuus tehdyistä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Kasvipeitteisen maankäytön osuuden suhde rakennetun maankäytön osuuteen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34341244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4726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(väestö)</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731068351"/>
              </p:ext>
            </p:extLst>
          </p:nvPr>
        </p:nvGraphicFramePr>
        <p:xfrm>
          <a:off x="333772" y="1346239"/>
          <a:ext cx="10351861" cy="416552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Kaupungin katu- ja ulkovalaistus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energiankäyttö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a:solidFill>
                            <a:srgbClr val="000000"/>
                          </a:solidFill>
                          <a:effectLst/>
                          <a:latin typeface="Lato" panose="020F0502020204030203" pitchFamily="34" charset="0"/>
                        </a:rPr>
                        <a:t>Lumine älykatuvalaistuksilla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[kWh]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…liikenneanalytiikka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Alueella käytössä olevat lämpöpumput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Alueella käytössä olevilla lämpöpumpuilla toteutettava lämmitys-/jäähdytys kiinteistöala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autojen käyttöaste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89224644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4726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(väestö)</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918948"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420437565"/>
              </p:ext>
            </p:extLst>
          </p:nvPr>
        </p:nvGraphicFramePr>
        <p:xfrm>
          <a:off x="333772" y="1268760"/>
          <a:ext cx="10351861" cy="461166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(Ilmastotyön indikaattorit) Täyssähköautot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Ladattavat hybridit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Kaasuautot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(Ilmastotyön indikaattorit) Autokannan CO2-päästöt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(Ilmastotyön indikaattorit) Öljyn energiakäyttö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(Ilmastotyön indikaattorit) Aurinkoenergian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Käytöstään muuttaneiden henkilöiden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bl>
          </a:graphicData>
        </a:graphic>
      </p:graphicFrame>
    </p:spTree>
    <p:extLst>
      <p:ext uri="{BB962C8B-B14F-4D97-AF65-F5344CB8AC3E}">
        <p14:creationId xmlns:p14="http://schemas.microsoft.com/office/powerpoint/2010/main" val="89613034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2565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(yritykset)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385798040"/>
              </p:ext>
            </p:extLst>
          </p:nvPr>
        </p:nvGraphicFramePr>
        <p:xfrm>
          <a:off x="351062" y="620688"/>
          <a:ext cx="10351861" cy="5731448"/>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Ilmastotyöhön osallistuneet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Osallistuneiden kattavuus toimialoittain [eroteltavien toimialojen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Osallistuneiden toimialojen osuudet [lkm] tai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Kuinnka mahdollisuus on koettu [asiakaspalautteet]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Miten osallistuminen konkreettisesti tapahtuu [vaihtoehdon/vaihtoehtojen kuvaus]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Hukka-, prosessi- ja reaktiolämpöjen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Toiminnassa hyödynnetty lämpöenergia (kokonaisuudessa/toimialoittain) [MJ] tai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Hyödynnettäväksi tarjottu lämpöenergia (kokonaisuudessa/toimialoittain) [MJ] tai [kJ]</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[Yksityinen sektori] Tuotettujen palveluiden/tuotteiden/prosessien tai käyttämien raaka-aineiden suhde käytettyyn energiaan ja/tai luonnonvaroihin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Yksityisen sektorin toimintamallien ekologista kuormitusta aiheuttavien tekijöiden suhde ja niistä aiheutettu muutos biodiversiteetin luonnolliseen tilaan nähden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Toiminnanohjauksen vaikutuksesta teetätetyt yksityisen sektorin 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Katselmukset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 paikallisille yrityksille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80741323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2565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(yritykset)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151464755"/>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Jäähdytysjärjestelmien suunnittelussa hyödynnetyt simulaatiotyökalut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Interaktiivisten työkalujen käyttö hankesuunnitelmissa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Yritysten kiinteistötekniikoihin integroidut älyjärjestelmät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kokonaismäärä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kiinteistökannasta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Yritysten hankkimat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Teollisuuden toteuttamat käyttöönottokatselmusmallit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r>
                        <a:rPr lang="fi-FI" sz="900" b="0" i="0" u="none" strike="noStrike">
                          <a:solidFill>
                            <a:srgbClr val="000000"/>
                          </a:solidFill>
                          <a:effectLst/>
                          <a:latin typeface="Lato" panose="020F0502020204030203" pitchFamily="34" charset="0"/>
                        </a:rPr>
                        <a:t> </a:t>
                      </a: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UEKK toteutettu nykytilan kartoitus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UEKK:n sisällytetyt lisäselvitykset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UEKK hyödynnetty...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...toiminnanohjauksessa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viestinnässä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…kaupungin markkinoinnissa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38329056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2565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(yritykset)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447818963"/>
              </p:ext>
            </p:extLst>
          </p:nvPr>
        </p:nvGraphicFramePr>
        <p:xfrm>
          <a:off x="342417" y="782791"/>
          <a:ext cx="10351861" cy="559577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avulla…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...muodostettu uusi liiketoiminta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...toiminnasta muodostuvat tuotot  (esim. verotus)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alueelle sijoittuneiden uusien toimijoiden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UEKK:lla alueelle hankittujen toimijoiden työllistävä vaikutus alueella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mukaan lähteneet paikalliset yritykset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toimialoja koskeva kattavuus [erilliset toimialat,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Uusiutuvan energiantuotanto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Uusiutuvan energiantuotanto ↔ väkiluku [MWh/hlö]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Uusiutuvalla energialla hankitut suorat päästövähennykset [kt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Uusiutuvan energian investoinneilla…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…muodostettu työllistyminen alueelle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…muodostetut "vihreät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Rakentamisen päästöindikaattorit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rakennus [kg CO2e/lkm]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KHK-päästöt ↔ Rakennettu neliö [kg CO2e/m2]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KHK-päästöt ↔ Rakennettu kerros [kg CO2e/kerros]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08081130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2565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(yritykset)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460272794"/>
              </p:ext>
            </p:extLst>
          </p:nvPr>
        </p:nvGraphicFramePr>
        <p:xfrm>
          <a:off x="333772" y="846141"/>
          <a:ext cx="10783911" cy="5535187"/>
        </p:xfrm>
        <a:graphic>
          <a:graphicData uri="http://schemas.openxmlformats.org/drawingml/2006/table">
            <a:tbl>
              <a:tblPr>
                <a:tableStyleId>{793D81CF-94F2-401A-BA57-92F5A7B2D0C5}</a:tableStyleId>
              </a:tblPr>
              <a:tblGrid>
                <a:gridCol w="4375198">
                  <a:extLst>
                    <a:ext uri="{9D8B030D-6E8A-4147-A177-3AD203B41FA5}">
                      <a16:colId xmlns:a16="http://schemas.microsoft.com/office/drawing/2014/main" val="647617544"/>
                    </a:ext>
                  </a:extLst>
                </a:gridCol>
                <a:gridCol w="3096344">
                  <a:extLst>
                    <a:ext uri="{9D8B030D-6E8A-4147-A177-3AD203B41FA5}">
                      <a16:colId xmlns:a16="http://schemas.microsoft.com/office/drawing/2014/main" val="4092181557"/>
                    </a:ext>
                  </a:extLst>
                </a:gridCol>
                <a:gridCol w="331236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5">
                  <a:txBody>
                    <a:bodyPr/>
                    <a:lstStyle/>
                    <a:p>
                      <a:pPr algn="l" fontAlgn="ctr"/>
                      <a:r>
                        <a:rPr lang="fi-FI" sz="1100" b="0" i="0" u="none" strike="noStrike" dirty="0">
                          <a:solidFill>
                            <a:srgbClr val="000000"/>
                          </a:solidFill>
                          <a:effectLst/>
                          <a:latin typeface="Lato" panose="020F0502020204030203" pitchFamily="34" charset="0"/>
                        </a:rPr>
                        <a:t>Toiminnanohjauksella käynnistyneet materiaalikatselmukset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Katselmuksen tehneen toimija tai tämän toimialan 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Raaka-ainekustannukset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Energiankulutus [MWh]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Jätehuollon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Jätehuollon piilevät kustannukset kustannukset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1012314">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Hukkamateriaalien tai sivuvirtojen kustannusvaikutukset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(Materiaalitehokkuuden indikaattorit) Kunkin materiaalivirran eri prosessivaiheisiin kohdennetut kustannusanalyysit, kuten työ-. energia- ja muut kustannukset  [Materiaalivirtojen kustannusanalyysit (Material Flow Cost Accounting) "</a:t>
                      </a:r>
                      <a:r>
                        <a:rPr lang="fi-FI" sz="1100" b="0" i="1" u="none" strike="noStrike">
                          <a:solidFill>
                            <a:srgbClr val="000000"/>
                          </a:solidFill>
                          <a:effectLst/>
                          <a:latin typeface="Lato" panose="020F0502020204030203" pitchFamily="34" charset="0"/>
                        </a:rPr>
                        <a:t>MFCA-menetelmä</a:t>
                      </a: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ctr"/>
                      <a:r>
                        <a:rPr lang="fi-FI" sz="1100" b="0" i="0" u="none" strike="noStrike">
                          <a:solidFill>
                            <a:srgbClr val="000000"/>
                          </a:solidFill>
                          <a:effectLst/>
                          <a:latin typeface="Lato" panose="020F0502020204030203" pitchFamily="34" charset="0"/>
                        </a:rPr>
                        <a:t>Katselmuksen tehneen toimija tai tämän toimialan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(Materiaalitehokkuuden indikaattorit) Työntekijä resurssit [esim. 2 työntekijän 2,5 h panos kerran viikossa]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4">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Hankintoihin sidotun hiilen määrä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24115860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2565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(yritykset)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341632805"/>
              </p:ext>
            </p:extLst>
          </p:nvPr>
        </p:nvGraphicFramePr>
        <p:xfrm>
          <a:off x="333772" y="1346239"/>
          <a:ext cx="10351861" cy="416552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Käytöstään muuttaneiden henkilöiden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Työllisyyden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85353297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2565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Ilmastopositiivisuuden kehittyminen (yritykset)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918948"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533670091"/>
              </p:ext>
            </p:extLst>
          </p:nvPr>
        </p:nvGraphicFramePr>
        <p:xfrm>
          <a:off x="333772" y="1603223"/>
          <a:ext cx="10351861" cy="365155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(Ilmastotyön indikaattorit) Sähkölatauspaikat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(Ilmastotyön indikaattorit) Kaasutankkausasemat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(Yritystoiminnan indikaattorit) Yritysperustanta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[Yritysperustanta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(Yritystoiminnan indikaattorit) Aloittaneet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aloittaneet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(Yritystoiminnan indikaattorit) Lopettaneet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lopettaneet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(Yritystoiminnan indikaattorit) Kasvuyritysten määrä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[Kasvuyritykset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bl>
          </a:graphicData>
        </a:graphic>
      </p:graphicFrame>
    </p:spTree>
    <p:extLst>
      <p:ext uri="{BB962C8B-B14F-4D97-AF65-F5344CB8AC3E}">
        <p14:creationId xmlns:p14="http://schemas.microsoft.com/office/powerpoint/2010/main" val="29238127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8164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Hiilinielut/-varastot kasvavat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247967797"/>
              </p:ext>
            </p:extLst>
          </p:nvPr>
        </p:nvGraphicFramePr>
        <p:xfrm>
          <a:off x="351062" y="620688"/>
          <a:ext cx="10351861" cy="5860921"/>
        </p:xfrm>
        <a:graphic>
          <a:graphicData uri="http://schemas.openxmlformats.org/drawingml/2006/table">
            <a:tbl>
              <a:tblPr>
                <a:tableStyleId>{793D81CF-94F2-401A-BA57-92F5A7B2D0C5}</a:tableStyleId>
              </a:tblPr>
              <a:tblGrid>
                <a:gridCol w="6967486">
                  <a:extLst>
                    <a:ext uri="{9D8B030D-6E8A-4147-A177-3AD203B41FA5}">
                      <a16:colId xmlns:a16="http://schemas.microsoft.com/office/drawing/2014/main" val="647617544"/>
                    </a:ext>
                  </a:extLst>
                </a:gridCol>
                <a:gridCol w="2016224">
                  <a:extLst>
                    <a:ext uri="{9D8B030D-6E8A-4147-A177-3AD203B41FA5}">
                      <a16:colId xmlns:a16="http://schemas.microsoft.com/office/drawing/2014/main" val="4092181557"/>
                    </a:ext>
                  </a:extLst>
                </a:gridCol>
                <a:gridCol w="1368151">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(Viheralueindikaattorit aluekehityksessä) Esimerkiksi viher- ja virkistysalueiden lukumäärät/alat tai viherrakennettujen alueiden lukumäärä/ala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Hehtaari [ha]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Korjaus- täydennys- ja uusiorakentamisella sekä julkisivuhankkeilla ja viherratkaisuprojekteilla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99301">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Calibri" panose="020F0502020204030204"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6250">
                <a:tc>
                  <a:txBody>
                    <a:bodyPr/>
                    <a:lstStyle/>
                    <a:p>
                      <a:pPr algn="l" fontAlgn="ctr"/>
                      <a:r>
                        <a:rPr lang="fi-FI" sz="1100" b="0" i="0" u="none" strike="noStrike">
                          <a:solidFill>
                            <a:srgbClr val="000000"/>
                          </a:solidFill>
                          <a:effectLst/>
                          <a:latin typeface="Lato" panose="020F0502020204030203" pitchFamily="34" charset="0"/>
                        </a:rPr>
                        <a:t>Rakennuksiin käytetyn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73199">
                <a:tc>
                  <a:txBody>
                    <a:bodyPr/>
                    <a:lstStyle/>
                    <a:p>
                      <a:pPr algn="l" fontAlgn="ctr"/>
                      <a:r>
                        <a:rPr lang="fi-FI" sz="1100" b="0" i="0" u="none" strike="noStrike">
                          <a:solidFill>
                            <a:srgbClr val="000000"/>
                          </a:solidFill>
                          <a:effectLst/>
                          <a:latin typeface="Lato" panose="020F0502020204030203" pitchFamily="34" charset="0"/>
                        </a:rPr>
                        <a:t>Julkisivuhankkeissa hyödynnetyn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52902">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869897">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Alueen kosteikoihin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Alueella perustetut kosteikot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27142">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dirty="0">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52610380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8164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Hiilinielut/-varastot kasvavat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258787222"/>
              </p:ext>
            </p:extLst>
          </p:nvPr>
        </p:nvGraphicFramePr>
        <p:xfrm>
          <a:off x="333772" y="753763"/>
          <a:ext cx="10351861" cy="5699573"/>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LULUCF-sektorilla toteutetut lisäiset toimenpiteet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toimenpiteillä hankitut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SYKE:lle raportoitujen toimenpiteiden osuus tehdyistä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(Biodiversiteetin ja ekosysteemipalvelujen indikaattori) Kasvipeitteisen maankäytön osuuden suhde rakennetun maankäytön osuuteen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Rakennuksiin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Sidotun- ja/tai kiertoon palautetun hiilen määrä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679867">
                <a:tc rowSpan="2">
                  <a:txBody>
                    <a:bodyPr/>
                    <a:lstStyle/>
                    <a:p>
                      <a:pPr algn="l" fontAlgn="ctr"/>
                      <a:r>
                        <a:rPr lang="fi-FI" sz="1100" b="0" i="0" u="none" strike="noStrike" dirty="0">
                          <a:solidFill>
                            <a:srgbClr val="000000"/>
                          </a:solidFill>
                          <a:effectLst/>
                          <a:latin typeface="Lato" panose="020F0502020204030203" pitchFamily="34" charset="0"/>
                        </a:rPr>
                        <a:t>CO2:n varastoiminen kymmeniksi vuosiksi kemikaaleina pitkän elinkaaren tuotteissa, kuten rakennusten eristeet ja liimat. Kyseessä on siis CO2:n raaka-ainetuotannon vihreä teknologia CCU (”</a:t>
                      </a:r>
                      <a:r>
                        <a:rPr lang="fi-FI" sz="1100" b="0" i="1" u="none" strike="noStrike" dirty="0" err="1">
                          <a:solidFill>
                            <a:srgbClr val="000000"/>
                          </a:solidFill>
                          <a:effectLst/>
                          <a:latin typeface="Lato" panose="020F0502020204030203" pitchFamily="34" charset="0"/>
                        </a:rPr>
                        <a:t>Carbon</a:t>
                      </a:r>
                      <a:r>
                        <a:rPr lang="fi-FI" sz="1100" b="0" i="1" u="none" strike="noStrike" dirty="0">
                          <a:solidFill>
                            <a:srgbClr val="000000"/>
                          </a:solidFill>
                          <a:effectLst/>
                          <a:latin typeface="Lato" panose="020F0502020204030203" pitchFamily="34" charset="0"/>
                        </a:rPr>
                        <a:t> </a:t>
                      </a:r>
                      <a:r>
                        <a:rPr lang="fi-FI" sz="1100" b="0" i="1" u="none" strike="noStrike" dirty="0" err="1">
                          <a:solidFill>
                            <a:srgbClr val="000000"/>
                          </a:solidFill>
                          <a:effectLst/>
                          <a:latin typeface="Lato" panose="020F0502020204030203" pitchFamily="34" charset="0"/>
                        </a:rPr>
                        <a:t>Capture</a:t>
                      </a:r>
                      <a:r>
                        <a:rPr lang="fi-FI" sz="1100" b="0" i="1" u="none" strike="noStrike" dirty="0">
                          <a:solidFill>
                            <a:srgbClr val="000000"/>
                          </a:solidFill>
                          <a:effectLst/>
                          <a:latin typeface="Lato" panose="020F0502020204030203" pitchFamily="34" charset="0"/>
                        </a:rPr>
                        <a:t> and </a:t>
                      </a:r>
                      <a:r>
                        <a:rPr lang="fi-FI" sz="1100" b="0" i="1" u="none" strike="noStrike" dirty="0" err="1">
                          <a:solidFill>
                            <a:srgbClr val="000000"/>
                          </a:solidFill>
                          <a:effectLst/>
                          <a:latin typeface="Lato" panose="020F0502020204030203" pitchFamily="34" charset="0"/>
                        </a:rPr>
                        <a:t>Utilization</a:t>
                      </a: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Kemikaalit [sidotun hiilen määrä] tai ["</a:t>
                      </a:r>
                      <a:r>
                        <a:rPr lang="fi-FI" sz="1100" b="0" i="1" u="none" strike="noStrike">
                          <a:solidFill>
                            <a:srgbClr val="000000"/>
                          </a:solidFill>
                          <a:effectLst/>
                          <a:latin typeface="Lato" panose="020F0502020204030203" pitchFamily="34" charset="0"/>
                        </a:rPr>
                        <a:t>hiilipitoisuus</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[Hiilipitoisuus per tuote]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[Tuotetta yhteydessä käytettyyn paino- tai kokoyksikköön sidotun hiilen määrä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dirty="0">
                          <a:solidFill>
                            <a:srgbClr val="000000"/>
                          </a:solidFill>
                          <a:effectLst/>
                          <a:latin typeface="Lato" panose="020F0502020204030203" pitchFamily="34" charset="0"/>
                        </a:rPr>
                        <a:t>CO2:n tekninen/mekaaninen varastointi vihreällä teknologialla CCS (”</a:t>
                      </a:r>
                      <a:r>
                        <a:rPr lang="fi-FI" sz="1100" b="0" i="1" u="none" strike="noStrike" dirty="0" err="1">
                          <a:solidFill>
                            <a:srgbClr val="000000"/>
                          </a:solidFill>
                          <a:effectLst/>
                          <a:latin typeface="Lato" panose="020F0502020204030203" pitchFamily="34" charset="0"/>
                        </a:rPr>
                        <a:t>Carbon</a:t>
                      </a:r>
                      <a:r>
                        <a:rPr lang="fi-FI" sz="1100" b="0" i="1" u="none" strike="noStrike" dirty="0">
                          <a:solidFill>
                            <a:srgbClr val="000000"/>
                          </a:solidFill>
                          <a:effectLst/>
                          <a:latin typeface="Lato" panose="020F0502020204030203" pitchFamily="34" charset="0"/>
                        </a:rPr>
                        <a:t> </a:t>
                      </a:r>
                      <a:r>
                        <a:rPr lang="fi-FI" sz="1100" b="0" i="1" u="none" strike="noStrike" dirty="0" err="1">
                          <a:solidFill>
                            <a:srgbClr val="000000"/>
                          </a:solidFill>
                          <a:effectLst/>
                          <a:latin typeface="Lato" panose="020F0502020204030203" pitchFamily="34" charset="0"/>
                        </a:rPr>
                        <a:t>Capture</a:t>
                      </a:r>
                      <a:r>
                        <a:rPr lang="fi-FI" sz="1100" b="0" i="1" u="none" strike="noStrike" dirty="0">
                          <a:solidFill>
                            <a:srgbClr val="000000"/>
                          </a:solidFill>
                          <a:effectLst/>
                          <a:latin typeface="Lato" panose="020F0502020204030203" pitchFamily="34" charset="0"/>
                        </a:rPr>
                        <a:t> and Storage"</a:t>
                      </a:r>
                      <a:r>
                        <a:rPr lang="fi-FI" sz="1100" b="0" i="0" u="none" strike="noStrike" dirty="0">
                          <a:solidFill>
                            <a:srgbClr val="000000"/>
                          </a:solidFill>
                          <a:effectLst/>
                          <a:latin typeface="Lato" panose="020F0502020204030203" pitchFamily="34" charset="0"/>
                        </a:rPr>
                        <a:t>) maan alle CO2-varastoihin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Vetyteollisuuden raaka-ainetuotannossa hyödynnetyn CO2:n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per lopputuote]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per raaka-aineyksikkö]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[Teollisuuden sektorin alueella hyödyntämän CO2:n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[Teollisuuden sektorin alueella vuositasolla hyödyntämän CO2:n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49533"/>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14645185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8164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Hiilinielut/-varastot kasvavat</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777390247"/>
              </p:ext>
            </p:extLst>
          </p:nvPr>
        </p:nvGraphicFramePr>
        <p:xfrm>
          <a:off x="279005" y="2158253"/>
          <a:ext cx="10351861" cy="255113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kasvattaa julkisen sektorin hiilikädenjälkeä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Hankintoihin sidotun hiilen määrä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Työllisyyden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bl>
          </a:graphicData>
        </a:graphic>
      </p:graphicFrame>
      <p:grpSp>
        <p:nvGrpSpPr>
          <p:cNvPr id="18" name="Group 17">
            <a:extLst>
              <a:ext uri="{FF2B5EF4-FFF2-40B4-BE49-F238E27FC236}">
                <a16:creationId xmlns:a16="http://schemas.microsoft.com/office/drawing/2014/main" id="{B85D5C2D-6E4B-A06B-DABE-00B6EDE36547}"/>
              </a:ext>
            </a:extLst>
          </p:cNvPr>
          <p:cNvGrpSpPr/>
          <p:nvPr/>
        </p:nvGrpSpPr>
        <p:grpSpPr>
          <a:xfrm>
            <a:off x="10774932" y="5373216"/>
            <a:ext cx="1115428" cy="1271637"/>
            <a:chOff x="10484082" y="5351539"/>
            <a:chExt cx="1115428" cy="1271637"/>
          </a:xfrm>
        </p:grpSpPr>
        <p:grpSp>
          <p:nvGrpSpPr>
            <p:cNvPr id="19" name="Group 18">
              <a:extLst>
                <a:ext uri="{FF2B5EF4-FFF2-40B4-BE49-F238E27FC236}">
                  <a16:creationId xmlns:a16="http://schemas.microsoft.com/office/drawing/2014/main" id="{67C3CC42-9AD8-D4EE-1BB4-E73E31ED9DB1}"/>
                </a:ext>
              </a:extLst>
            </p:cNvPr>
            <p:cNvGrpSpPr/>
            <p:nvPr/>
          </p:nvGrpSpPr>
          <p:grpSpPr>
            <a:xfrm>
              <a:off x="11278988" y="5351539"/>
              <a:ext cx="320522" cy="414442"/>
              <a:chOff x="8457418" y="107577"/>
              <a:chExt cx="320522" cy="414442"/>
            </a:xfrm>
          </p:grpSpPr>
          <p:sp>
            <p:nvSpPr>
              <p:cNvPr id="24" name="Rectangle: Rounded Corners 23">
                <a:extLst>
                  <a:ext uri="{FF2B5EF4-FFF2-40B4-BE49-F238E27FC236}">
                    <a16:creationId xmlns:a16="http://schemas.microsoft.com/office/drawing/2014/main" id="{3E6A91BF-6737-C2ED-35F4-D9897F1E9E58}"/>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Back with solid fill">
                <a:hlinkClick r:id="rId5" action="ppaction://hlinksldjump"/>
                <a:extLst>
                  <a:ext uri="{FF2B5EF4-FFF2-40B4-BE49-F238E27FC236}">
                    <a16:creationId xmlns:a16="http://schemas.microsoft.com/office/drawing/2014/main" id="{8EB7591D-579C-82DF-5012-83FEE70D377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20" name="Group 19">
              <a:extLst>
                <a:ext uri="{FF2B5EF4-FFF2-40B4-BE49-F238E27FC236}">
                  <a16:creationId xmlns:a16="http://schemas.microsoft.com/office/drawing/2014/main" id="{891F4A7F-0745-4BDE-167B-0CB472FB59D0}"/>
                </a:ext>
              </a:extLst>
            </p:cNvPr>
            <p:cNvGrpSpPr/>
            <p:nvPr/>
          </p:nvGrpSpPr>
          <p:grpSpPr>
            <a:xfrm>
              <a:off x="10484082" y="5789051"/>
              <a:ext cx="1108146" cy="834125"/>
              <a:chOff x="10917462" y="801792"/>
              <a:chExt cx="1108146" cy="834125"/>
            </a:xfrm>
          </p:grpSpPr>
          <p:sp>
            <p:nvSpPr>
              <p:cNvPr id="22" name="Rectangle: Rounded Corners 21">
                <a:extLst>
                  <a:ext uri="{FF2B5EF4-FFF2-40B4-BE49-F238E27FC236}">
                    <a16:creationId xmlns:a16="http://schemas.microsoft.com/office/drawing/2014/main" id="{8BCCB2D9-267C-4388-0D2E-5D8339B9D739}"/>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23" name="Graphic 22" descr="Back with solid fill">
                <a:extLst>
                  <a:ext uri="{FF2B5EF4-FFF2-40B4-BE49-F238E27FC236}">
                    <a16:creationId xmlns:a16="http://schemas.microsoft.com/office/drawing/2014/main" id="{A1590D94-5231-C5D5-2737-E194FCDA7CEA}"/>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296202813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8164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1 000 vihreää työpaikkaa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704897558"/>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Vertikaaliviljelyn tai kuntalaisille tarjottavien viherratkaisujen 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UEKK:n katselmoija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 toimeksianto/-projekti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LULUCF-sektorin lisäisten toimenpiteiden toteuttajat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 toimeksianto/-projekti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Verkkoon myytävän biokaasun tai aurinkoenergian integroinnit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 toimeksianto/-projekti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Lämpö- ja jäähdytysverkon integraatiot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 toimeksianto/-projekti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Älyintegraatiot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 toimeksianto/-projekti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EnergyPlan-simulaatioiden parissa työskentelevä taho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 toimeksianto/-projekti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4274511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8164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1 000 vihreää työpaikkaa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254648731"/>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Vähähiilinen kiertotaloutta edistävä puurakentaminen (täydennysrakentaminen)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Vähähiilinen kiertotaloutta edistävä puurakentaminen (korjausrakentaminen)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Vähähiilinen kiertotaloutta edistävä puurakentaminen (julkisivurakentaminen)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3">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…työllistämät syrjäytymisvaarassa olevat nuoret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(Luonnonvarojen riittävyyden indikaattori) Kiertotalouden…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...työpaikat suhteessa "kestämättömän teollisuuden" työpaikkoihin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(Luonnonvarojen riittävyyden indikaattori) Biotalouden...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...työpaikat suhteessa "kestämättömän teollisuuden" työpaikkoihin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(Ilmastotyön indikaattorit) Sähkölatauspaikat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40032364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8164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1 000 vihreää työpaikkaa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153673449"/>
              </p:ext>
            </p:extLst>
          </p:nvPr>
        </p:nvGraphicFramePr>
        <p:xfrm>
          <a:off x="333772" y="836712"/>
          <a:ext cx="10351861" cy="559577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Vihreä infrastruktuuri, kuten latausasemat (kaasu/sähkö/vety tai siitä valmistetut raskaankaluston nestemäiset polttoaineet), vuokraus-, vaihto- ja korjauspalvelut sekä vertikaaliviljelyn tai kuntalaisille tarjottavat viherratkaisut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...työpaikat suhteessa "kestämättömän teollisuuden" työpaikkoihin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Työllisyyden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(Ilmastotyön indikaattorit) Kaasutankkausasemat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3696735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81642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1 000 vihreää työpaikkaa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769900275"/>
              </p:ext>
            </p:extLst>
          </p:nvPr>
        </p:nvGraphicFramePr>
        <p:xfrm>
          <a:off x="1053852" y="1988840"/>
          <a:ext cx="7898164" cy="255113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483331">
                  <a:extLst>
                    <a:ext uri="{9D8B030D-6E8A-4147-A177-3AD203B41FA5}">
                      <a16:colId xmlns:a16="http://schemas.microsoft.com/office/drawing/2014/main" val="4092181557"/>
                    </a:ext>
                  </a:extLst>
                </a:gridCol>
                <a:gridCol w="29633">
                  <a:extLst>
                    <a:ext uri="{9D8B030D-6E8A-4147-A177-3AD203B41FA5}">
                      <a16:colId xmlns:a16="http://schemas.microsoft.com/office/drawing/2014/main" val="3188035995"/>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a:txBody>
                    <a:bodyPr/>
                    <a:lstStyle/>
                    <a:p>
                      <a:pPr algn="ctr" fontAlgn="ct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(Yritystoiminnan indikaattorit) Yritysperustanta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gridSpan="2">
                  <a:txBody>
                    <a:bodyPr/>
                    <a:lstStyle/>
                    <a:p>
                      <a:pPr algn="ctr" fontAlgn="ctr"/>
                      <a:r>
                        <a:rPr lang="fi-FI" sz="1100" b="0" i="0" u="none" strike="noStrike">
                          <a:solidFill>
                            <a:srgbClr val="000000"/>
                          </a:solidFill>
                          <a:effectLst/>
                          <a:latin typeface="Lato" panose="020F0502020204030203" pitchFamily="34" charset="0"/>
                        </a:rPr>
                        <a:t>[Yritysperustanta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hMerge="1">
                  <a:txBody>
                    <a:bodyPr/>
                    <a:lstStyle/>
                    <a:p>
                      <a:endParaRPr lang="fi-FI"/>
                    </a:p>
                  </a:txBody>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(Yritystoiminnan indikaattorit) Aloittaneet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gridSpan="2">
                  <a:txBody>
                    <a:bodyPr/>
                    <a:lstStyle/>
                    <a:p>
                      <a:pPr algn="ctr" fontAlgn="ctr"/>
                      <a:r>
                        <a:rPr lang="fi-FI" sz="1100" b="0" i="0" u="none" strike="noStrike">
                          <a:solidFill>
                            <a:srgbClr val="000000"/>
                          </a:solidFill>
                          <a:effectLst/>
                          <a:latin typeface="Lato" panose="020F0502020204030203" pitchFamily="34" charset="0"/>
                        </a:rPr>
                        <a:t>[Alueella aloittaneet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hMerge="1">
                  <a:txBody>
                    <a:bodyPr/>
                    <a:lstStyle/>
                    <a:p>
                      <a:endParaRPr lang="fi-FI"/>
                    </a:p>
                  </a:txBody>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(Yritystoiminnan indikaattorit) Lopettaneet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gridSpan="2">
                  <a:txBody>
                    <a:bodyPr/>
                    <a:lstStyle/>
                    <a:p>
                      <a:pPr algn="ctr" fontAlgn="ctr"/>
                      <a:r>
                        <a:rPr lang="fi-FI" sz="1100" b="0" i="0" u="none" strike="noStrike">
                          <a:solidFill>
                            <a:srgbClr val="000000"/>
                          </a:solidFill>
                          <a:effectLst/>
                          <a:latin typeface="Lato" panose="020F0502020204030203" pitchFamily="34" charset="0"/>
                        </a:rPr>
                        <a:t>[Alueella lopettaneet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hMerge="1">
                  <a:txBody>
                    <a:bodyPr/>
                    <a:lstStyle/>
                    <a:p>
                      <a:endParaRPr lang="fi-FI"/>
                    </a:p>
                  </a:txBody>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(Yritystoiminnan indikaattorit) Kasvuyritysten määrä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gridSpan="2">
                  <a:txBody>
                    <a:bodyPr/>
                    <a:lstStyle/>
                    <a:p>
                      <a:pPr algn="ctr" fontAlgn="ctr"/>
                      <a:r>
                        <a:rPr lang="fi-FI" sz="1100" b="0" i="0" u="none" strike="noStrike" dirty="0">
                          <a:solidFill>
                            <a:srgbClr val="000000"/>
                          </a:solidFill>
                          <a:effectLst/>
                          <a:latin typeface="Lato" panose="020F0502020204030203" pitchFamily="34" charset="0"/>
                        </a:rPr>
                        <a:t>[Kasvuyritykset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hMerge="1">
                  <a:txBody>
                    <a:bodyPr/>
                    <a:lstStyle/>
                    <a:p>
                      <a:endParaRPr lang="fi-FI"/>
                    </a:p>
                  </a:txBody>
                  <a:tcPr/>
                </a:tc>
                <a:extLst>
                  <a:ext uri="{0D108BD9-81ED-4DB2-BD59-A6C34878D82A}">
                    <a16:rowId xmlns:a16="http://schemas.microsoft.com/office/drawing/2014/main" val="1009579717"/>
                  </a:ext>
                </a:extLst>
              </a:tr>
            </a:tbl>
          </a:graphicData>
        </a:graphic>
      </p:graphicFrame>
    </p:spTree>
    <p:extLst>
      <p:ext uri="{BB962C8B-B14F-4D97-AF65-F5344CB8AC3E}">
        <p14:creationId xmlns:p14="http://schemas.microsoft.com/office/powerpoint/2010/main" val="194677366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770485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Ekologiset ja kestävät elämäntavat mahdollistava infrastruktuuri</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133741764"/>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Kunnostetut kevyenliikenteenväylät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Prosentti suhdanne kunnostamattomiin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Kunnostettujen väylien kokonaispituus [m] tai [km]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Pyöräilyn pääväylien palvelutaso ympärivuotisesti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Kevyenliikenteen määrän kasvu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Tieliikenteen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-päästöt (t) vähentyvät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Kevyen liikenteen väylien käyttömäärät/-volyymi [ohikulkijaa per aikayksikkö]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Pyöräilyn kulkutapaosuus matkaluvun mukaan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Kävelyn kulkutapaosuus matkaluvun mukaan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Kunnostetut joukkoliikennepysäkit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Prosentti suhdanne kunnostamattomiin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Joukkoliikenteen kulkutapaosuus matkaluvun mukaan,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Joukkoliikenteen/kaupunkiliikenteen matkustajamäärät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Matkustajalukumäärät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Viher- ja virkistysalueiden saavutettavuuden indikaattorit: Esimerkiksi väylien laatu ja kytkökset sekä paikallisilla julkisilla kulkumuodoilla liikkuminen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Välimatkat (km)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Aika (tunnit/minuutit)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Luonnonsuojelualueiden indikaattorit: Luonnonsuojelualueiden osuus kaupungin pinta-alasta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Hehtaarit [ha]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Prosentuaalisesti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27787201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770485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Ekologiset ja kestävät elämäntavat mahdollistava infrastruktuuri</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3766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3090418"/>
              </p:ext>
            </p:extLst>
          </p:nvPr>
        </p:nvGraphicFramePr>
        <p:xfrm>
          <a:off x="399118" y="1731452"/>
          <a:ext cx="10351861" cy="4093028"/>
        </p:xfrm>
        <a:graphic>
          <a:graphicData uri="http://schemas.openxmlformats.org/drawingml/2006/table">
            <a:tbl>
              <a:tblPr>
                <a:tableStyleId>{793D81CF-94F2-401A-BA57-92F5A7B2D0C5}</a:tableStyleId>
              </a:tblPr>
              <a:tblGrid>
                <a:gridCol w="4471158">
                  <a:extLst>
                    <a:ext uri="{9D8B030D-6E8A-4147-A177-3AD203B41FA5}">
                      <a16:colId xmlns:a16="http://schemas.microsoft.com/office/drawing/2014/main" val="647617544"/>
                    </a:ext>
                  </a:extLst>
                </a:gridCol>
                <a:gridCol w="2880320">
                  <a:extLst>
                    <a:ext uri="{9D8B030D-6E8A-4147-A177-3AD203B41FA5}">
                      <a16:colId xmlns:a16="http://schemas.microsoft.com/office/drawing/2014/main" val="4092181557"/>
                    </a:ext>
                  </a:extLst>
                </a:gridCol>
                <a:gridCol w="3000383">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977468">
                <a:tc>
                  <a:txBody>
                    <a:bodyPr/>
                    <a:lstStyle/>
                    <a:p>
                      <a:pPr algn="l" fontAlgn="ctr"/>
                      <a:r>
                        <a:rPr lang="fi-FI" sz="1100" b="0" i="0" u="none" strike="noStrike">
                          <a:solidFill>
                            <a:srgbClr val="000000"/>
                          </a:solidFill>
                          <a:effectLst/>
                          <a:latin typeface="Lato" panose="020F0502020204030203" pitchFamily="34" charset="0"/>
                        </a:rPr>
                        <a:t>Vihreä infrastruktuuri, kuten latausasemat (kaasu/sähkö/vety tai siitä valmistetut raskaankaluston nestemäiset polttoaineet), vuokraus-, vaihto- ja korjauspalvelut sekä vertikaaliviljelyn tai kuntalaisille tarjottavat viherratkaisut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(Ilmastotyön indikaattorit) Sähkölatauspaikat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Kaasutankkausasemat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3">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Hankintojen osuus, joka kasvattaa julkisen sektorin hiilikädenjälkeä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bl>
          </a:graphicData>
        </a:graphic>
      </p:graphicFrame>
    </p:spTree>
    <p:extLst>
      <p:ext uri="{BB962C8B-B14F-4D97-AF65-F5344CB8AC3E}">
        <p14:creationId xmlns:p14="http://schemas.microsoft.com/office/powerpoint/2010/main" val="80998125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74441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Alueen hyvinvointi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17966"/>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989569587"/>
              </p:ext>
            </p:extLst>
          </p:nvPr>
        </p:nvGraphicFramePr>
        <p:xfrm>
          <a:off x="351062" y="620688"/>
          <a:ext cx="10351861" cy="609655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rowSpan="2">
                  <a:txBody>
                    <a:bodyPr/>
                    <a:lstStyle/>
                    <a:p>
                      <a:pPr algn="l" fontAlgn="ctr"/>
                      <a:r>
                        <a:rPr lang="fi-FI" sz="1100" b="0" i="0" u="none" strike="noStrike" dirty="0">
                          <a:solidFill>
                            <a:srgbClr val="000000"/>
                          </a:solidFill>
                          <a:effectLst/>
                          <a:latin typeface="Lato" panose="020F0502020204030203" pitchFamily="34" charset="0"/>
                        </a:rPr>
                        <a:t>Hyvinvointi näkökulmat sisältävän ilmastoviestinnän saavuttamat kuntalaiset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Some-data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Kävijämäärät (kaupungin kotisivut)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Tilaajamäärät (uutiskirjeet tms.)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Osumat hakutuloksissa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Ympäristöterveydenindikaattorit aluekehityksessä, kuten viher- ja virkistysalueiden käyttäjämäärät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Alueiden kävijämäärät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Alueiden harrastajamäärät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6899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Käyttäjien some-data eli paikkamerkityt julkaisut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dirty="0">
                          <a:solidFill>
                            <a:srgbClr val="000000"/>
                          </a:solidFill>
                          <a:effectLst/>
                          <a:latin typeface="Lato" panose="020F0502020204030203" pitchFamily="34" charset="0"/>
                        </a:rPr>
                        <a:t>(Saavutettavuuden indikaattorit) Lähivirkistykseen soveltuvien alueiden etäisyys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Väestö-% ↔ 300m / 500m / 1000m [etäisyys, 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ELITE-indeksi: Elinympäristön nykytilan arviointi suhteessa sen luonnolliseen tilaan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Ekologisen heikennyksen määrä ↔ Ekologisen hyvityksen määrä [indeksiluku]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…työllistämät syrjäytymisvaarassa olevat nuoret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Viherratkaisuilla/vertikaaliviljelmillä tuotettu lähiruoka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rowSpan="2">
                  <a:txBody>
                    <a:bodyPr/>
                    <a:lstStyle/>
                    <a:p>
                      <a:pPr algn="ctr" fontAlgn="ctr"/>
                      <a:r>
                        <a:rPr lang="fi-FI" sz="1100" b="0" i="0" u="none" strike="noStrike" dirty="0">
                          <a:solidFill>
                            <a:srgbClr val="000000"/>
                          </a:solidFill>
                          <a:effectLst/>
                          <a:latin typeface="Lato" panose="020F0502020204030203" pitchFamily="34" charset="0"/>
                        </a:rPr>
                        <a:t>(Kasvihuone vertikaaliviljely) 9 metrisen 2 puoleinen tornin tuotanto istutustiheydellä 219 kasvia per 1m2 [esim. 9,5 metriä korkeassa 10m2 kasvihuoneessa --&gt; 219 kasvia x 10 = 2190 kasvia]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vMerge="1">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(Ilmastotyön indikaattorit) Autokannan CO2-päästöt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r h="432857">
                <a:tc>
                  <a:txBody>
                    <a:bodyPr/>
                    <a:lstStyle/>
                    <a:p>
                      <a:pPr algn="l" fontAlgn="ctr"/>
                      <a:r>
                        <a:rPr lang="fi-FI" sz="1100" b="0" i="0" u="none" strike="noStrike">
                          <a:solidFill>
                            <a:srgbClr val="000000"/>
                          </a:solidFill>
                          <a:effectLst/>
                          <a:latin typeface="Lato" panose="020F0502020204030203" pitchFamily="34" charset="0"/>
                        </a:rPr>
                        <a:t>(Ilmastotyön indikaattorit) Vaihtoehtoiset käyttövoimat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Osuus hlö-autoista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969457714"/>
                  </a:ext>
                </a:extLst>
              </a:tr>
            </a:tbl>
          </a:graphicData>
        </a:graphic>
      </p:graphicFrame>
    </p:spTree>
    <p:extLst>
      <p:ext uri="{BB962C8B-B14F-4D97-AF65-F5344CB8AC3E}">
        <p14:creationId xmlns:p14="http://schemas.microsoft.com/office/powerpoint/2010/main" val="233447646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Alueellinen elinvoima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739603475"/>
              </p:ext>
            </p:extLst>
          </p:nvPr>
        </p:nvGraphicFramePr>
        <p:xfrm>
          <a:off x="351062" y="620688"/>
          <a:ext cx="10351861" cy="569369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Hankintavastaavan aktiivisuus kilpailutuksen aikana käytettyjen markkinavuoropuheluiden hyödyntämisen suhteen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Markkinavuoropuheluiden lukumäärä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Kaupungin omavaraisuus edistyy/kasvaa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Paikallisesti tuotettujen raaka-aineiden, tuotteiden, palvelujen sekä energian prosentuaaliset osuudet niiden kokonaiskäytön suhteen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Paikallisesti tuotettujen raaka-aineiden, tuotteiden, palvelujen sekä energian käyttömäärät niitä koskevissa laskennallisissa yksiköissä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Käytössä olevien ohjeistusten sekä verkkojakelun ajantasaisuus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[katselu-/lukukerrat]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[käyttäjäkyselyt]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Asiakaskäytöksen viestikampanjat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[käsitellyt erilliset teemat/sosiaalisen median julkaisut]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[teemoja sivuavien sosiaalisen median julkaisut,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Vähähiilinen kiertotaloutta edistävä puurakentaminen (täydennysrakentaminen)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Vähähiilinen kiertotaloutta edistävä puurakentaminen (korjausrakentaminen)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Vähähiilinen kiertotaloutta edistävä puurakentaminen (julkisivurakentaminen)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3">
                  <a:txBody>
                    <a:bodyPr/>
                    <a:lstStyle/>
                    <a:p>
                      <a:pPr algn="l" fontAlgn="ctr"/>
                      <a:r>
                        <a:rPr lang="fi-FI" sz="1100" b="0" i="0" u="none" strike="noStrike" dirty="0">
                          <a:solidFill>
                            <a:srgbClr val="000000"/>
                          </a:solidFill>
                          <a:effectLst/>
                          <a:latin typeface="Lato" panose="020F0502020204030203" pitchFamily="34" charset="0"/>
                        </a:rPr>
                        <a:t>Ympäristöliiketoiminnan…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uudet työpaikat [lkm/v]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…työllistämät syrjäytymisvaarassa olevat nuoret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22816564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Alueellinen elinvoima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667934972"/>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(Luonnonvarojen riittävyyden indikaattori) Kiertotalouden…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...työpaikat suhteessa "kestämättömän teollisuuden" työpaikkoihin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(Luonnonvarojen riittävyyden indikaattori) Biotalouden...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...työpaikat suhteessa "kestämättömän teollisuuden" työpaikkoihin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Vihreä infrastruktuuri, kuten latausasemat (kaasu/sähkö/vety tai siitä valmistetut raskaankaluston nestemäiset polttoaineet), vuokraus-, vaihto- ja korjauspalvelut sekä vertikaaliviljelyn tai kuntalaisille tarjottavat viherratkaisut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...työpaikat suhteessa "kestämättömän teollisuuden" työpaikkoihin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(Yritystoiminnan indikaattorit) Yritysperustanta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[Yritysperustanta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(Yritystoiminnan indikaattorit) Aloittaneet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aloittaneet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(Yritystoiminnan indikaattorit) Lopettaneet yritykset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[Alueella lopettaneet yritykset/yrityskanta]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(Yritystoiminnan indikaattorit) Kasvuyritysten määrä suhteessa yrityskantaan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[Kasvuyritykset alueella/yrityskanta]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(Ilmastotyön indikaattorit) Sähkölatauspaikat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7733165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Alueellinen elinvoima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99713550"/>
              </p:ext>
            </p:extLst>
          </p:nvPr>
        </p:nvGraphicFramePr>
        <p:xfrm>
          <a:off x="293216" y="1268760"/>
          <a:ext cx="10351861" cy="461166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(Ilmastotyön indikaattorit) Kaasutankkausasemat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(Ilmastotyön indikaattorit) Aurinkoenergian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(Ilmastotyön indikaattorit) Biokaasun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58602271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Alueellinen elinvoima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363893"/>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968020051"/>
              </p:ext>
            </p:extLst>
          </p:nvPr>
        </p:nvGraphicFramePr>
        <p:xfrm>
          <a:off x="405780" y="958295"/>
          <a:ext cx="10351861" cy="5061988"/>
        </p:xfrm>
        <a:graphic>
          <a:graphicData uri="http://schemas.openxmlformats.org/drawingml/2006/table">
            <a:tbl>
              <a:tblPr>
                <a:tableStyleId>{793D81CF-94F2-401A-BA57-92F5A7B2D0C5}</a:tableStyleId>
              </a:tblPr>
              <a:tblGrid>
                <a:gridCol w="3960440">
                  <a:extLst>
                    <a:ext uri="{9D8B030D-6E8A-4147-A177-3AD203B41FA5}">
                      <a16:colId xmlns:a16="http://schemas.microsoft.com/office/drawing/2014/main" val="647617544"/>
                    </a:ext>
                  </a:extLst>
                </a:gridCol>
                <a:gridCol w="3600400">
                  <a:extLst>
                    <a:ext uri="{9D8B030D-6E8A-4147-A177-3AD203B41FA5}">
                      <a16:colId xmlns:a16="http://schemas.microsoft.com/office/drawing/2014/main" val="4092181557"/>
                    </a:ext>
                  </a:extLst>
                </a:gridCol>
                <a:gridCol w="2791021">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3">
                  <a:txBody>
                    <a:bodyPr/>
                    <a:lstStyle/>
                    <a:p>
                      <a:pPr algn="l" fontAlgn="ctr"/>
                      <a:r>
                        <a:rPr lang="fi-FI" sz="1100" b="0" i="0" u="none" strike="noStrike" dirty="0">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Käytöstään muuttaneiden henkilöiden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valtuustossa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kaupunkistrategiassa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Työllisyyden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(Puurakentamisen indikaattorit) Prosessimittarit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Infopaketin lukukerrat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kaupunkiorganisaation henkilöstöstä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3">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bl>
          </a:graphicData>
        </a:graphic>
      </p:graphicFrame>
    </p:spTree>
    <p:extLst>
      <p:ext uri="{BB962C8B-B14F-4D97-AF65-F5344CB8AC3E}">
        <p14:creationId xmlns:p14="http://schemas.microsoft.com/office/powerpoint/2010/main" val="15834738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97930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Uusiutuvien energiaratkaisujen integroinnin mahdollisuudet osaksi nykyistä järjestelmää</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982580830"/>
              </p:ext>
            </p:extLst>
          </p:nvPr>
        </p:nvGraphicFramePr>
        <p:xfrm>
          <a:off x="352768" y="836712"/>
          <a:ext cx="10351861" cy="5810260"/>
        </p:xfrm>
        <a:graphic>
          <a:graphicData uri="http://schemas.openxmlformats.org/drawingml/2006/table">
            <a:tbl>
              <a:tblPr>
                <a:tableStyleId>{793D81CF-94F2-401A-BA57-92F5A7B2D0C5}</a:tableStyleId>
              </a:tblPr>
              <a:tblGrid>
                <a:gridCol w="5455318">
                  <a:extLst>
                    <a:ext uri="{9D8B030D-6E8A-4147-A177-3AD203B41FA5}">
                      <a16:colId xmlns:a16="http://schemas.microsoft.com/office/drawing/2014/main" val="647617544"/>
                    </a:ext>
                  </a:extLst>
                </a:gridCol>
                <a:gridCol w="2441115">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360040">
                <a:tc rowSpan="3">
                  <a:txBody>
                    <a:bodyPr/>
                    <a:lstStyle/>
                    <a:p>
                      <a:pPr algn="l" fontAlgn="ctr"/>
                      <a:r>
                        <a:rPr lang="fi-FI" sz="1100" b="0" i="0" u="none" strike="noStrike" dirty="0">
                          <a:solidFill>
                            <a:srgbClr val="000000"/>
                          </a:solidFill>
                          <a:effectLst/>
                          <a:latin typeface="Lato" panose="020F0502020204030203" pitchFamily="34" charset="0"/>
                        </a:rPr>
                        <a:t>EnergyPLAN-simulaatioilla muodostetut vaihtoehdot huomioiden nimenomaan nykytilan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Simulaatiot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Simulaatioilla muodostetut vaihtoehtoiset ratkaisut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Tuotannolliset mahdollisuudet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Mahdolliset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324172">
                <a:tc rowSpan="2">
                  <a:txBody>
                    <a:bodyPr/>
                    <a:lstStyle/>
                    <a:p>
                      <a:pPr algn="l" fontAlgn="ctr"/>
                      <a:r>
                        <a:rPr lang="fi-FI" sz="1100" b="0" i="0" u="none" strike="noStrike" dirty="0">
                          <a:solidFill>
                            <a:srgbClr val="000000"/>
                          </a:solidFill>
                          <a:effectLst/>
                          <a:latin typeface="Lato" panose="020F0502020204030203" pitchFamily="34" charset="0"/>
                        </a:rPr>
                        <a:t>UEKK:lla selvitetyt mahdollisuudet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Vaihtoehtoisia ratkaisumalleja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Tuotannolliset mahdollisuudet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Mahdolliset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11751">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lisäselvityksillä paikannetut mahdollisuudet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Vaihtoehtoisia ratkaisumalleja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Tuotannolliset mahdollisuudet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Mahdolliset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350128">
                <a:tc rowSpan="2">
                  <a:txBody>
                    <a:bodyPr/>
                    <a:lstStyle/>
                    <a:p>
                      <a:pPr algn="l" fontAlgn="ctr"/>
                      <a:r>
                        <a:rPr lang="fi-FI" sz="1100" b="0" i="0" u="none" strike="noStrike" dirty="0">
                          <a:solidFill>
                            <a:srgbClr val="000000"/>
                          </a:solidFill>
                          <a:effectLst/>
                          <a:latin typeface="Lato" panose="020F0502020204030203" pitchFamily="34" charset="0"/>
                        </a:rPr>
                        <a:t>Vaihtoehtoisista ratkaisuista käytäntöön tehdyt integraatiot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Lukumäärä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Tuotannolliset mahdollisuudet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Mahdolliset 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3">
                  <a:txBody>
                    <a:bodyPr/>
                    <a:lstStyle/>
                    <a:p>
                      <a:pPr algn="l" fontAlgn="ctr"/>
                      <a:r>
                        <a:rPr lang="fi-FI" sz="1100" b="0" i="0" u="none" strike="noStrike" dirty="0">
                          <a:solidFill>
                            <a:srgbClr val="000000"/>
                          </a:solidFill>
                          <a:effectLst/>
                          <a:latin typeface="Lato" panose="020F0502020204030203" pitchFamily="34" charset="0"/>
                        </a:rPr>
                        <a:t>Vaihtoehtoisista ratkaisuista käytäntöön tehtyjen integraatioiden muutokset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Korvattu/korvatut tuotantomuodot [aikaisempi tuotantomuoto]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Korvattu/korvatut tuotantomäärät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Tuotannollinen säästö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r h="432857">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Kokonaispäästöhyöty [tuotanto+hyvitys]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302320360"/>
                  </a:ext>
                </a:extLst>
              </a:tr>
            </a:tbl>
          </a:graphicData>
        </a:graphic>
      </p:graphicFrame>
    </p:spTree>
    <p:extLst>
      <p:ext uri="{BB962C8B-B14F-4D97-AF65-F5344CB8AC3E}">
        <p14:creationId xmlns:p14="http://schemas.microsoft.com/office/powerpoint/2010/main" val="180346209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61926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Energiaverkon selkeän kokonaiskuvan muodostuminen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02924" y="5301208"/>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895829169"/>
              </p:ext>
            </p:extLst>
          </p:nvPr>
        </p:nvGraphicFramePr>
        <p:xfrm>
          <a:off x="1053852" y="2348880"/>
          <a:ext cx="7898164" cy="89603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483331">
                  <a:extLst>
                    <a:ext uri="{9D8B030D-6E8A-4147-A177-3AD203B41FA5}">
                      <a16:colId xmlns:a16="http://schemas.microsoft.com/office/drawing/2014/main" val="4092181557"/>
                    </a:ext>
                  </a:extLst>
                </a:gridCol>
                <a:gridCol w="29633">
                  <a:extLst>
                    <a:ext uri="{9D8B030D-6E8A-4147-A177-3AD203B41FA5}">
                      <a16:colId xmlns:a16="http://schemas.microsoft.com/office/drawing/2014/main" val="3082391361"/>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a:txBody>
                    <a:bodyPr/>
                    <a:lstStyle/>
                    <a:p>
                      <a:pPr algn="ctr" fontAlgn="ct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Luotu EnergyPLAN-simulaatio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gridSpan="2">
                  <a:txBody>
                    <a:bodyPr/>
                    <a:lstStyle/>
                    <a:p>
                      <a:pPr algn="ctr" fontAlgn="ctr"/>
                      <a:r>
                        <a:rPr lang="fi-FI" sz="1100" b="0" i="0" u="none" strike="noStrike" dirty="0">
                          <a:solidFill>
                            <a:srgbClr val="000000"/>
                          </a:solidFill>
                          <a:effectLst/>
                          <a:latin typeface="Lato" panose="020F0502020204030203" pitchFamily="34" charset="0"/>
                        </a:rPr>
                        <a:t>Energiaverkon simulaatio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hMerge="1">
                  <a:txBody>
                    <a:bodyPr/>
                    <a:lstStyle/>
                    <a:p>
                      <a:endParaRPr lang="fi-FI"/>
                    </a:p>
                  </a:txBody>
                  <a:tcPr/>
                </a:tc>
                <a:extLst>
                  <a:ext uri="{0D108BD9-81ED-4DB2-BD59-A6C34878D82A}">
                    <a16:rowId xmlns:a16="http://schemas.microsoft.com/office/drawing/2014/main" val="3058276051"/>
                  </a:ext>
                </a:extLst>
              </a:tr>
            </a:tbl>
          </a:graphicData>
        </a:graphic>
      </p:graphicFrame>
    </p:spTree>
    <p:extLst>
      <p:ext uri="{BB962C8B-B14F-4D97-AF65-F5344CB8AC3E}">
        <p14:creationId xmlns:p14="http://schemas.microsoft.com/office/powerpoint/2010/main" val="407373614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Omavaraisuus edistyy</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74932" y="5373216"/>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879841762"/>
              </p:ext>
            </p:extLst>
          </p:nvPr>
        </p:nvGraphicFramePr>
        <p:xfrm>
          <a:off x="1341884" y="2123938"/>
          <a:ext cx="8568952" cy="3075490"/>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3183752">
                  <a:extLst>
                    <a:ext uri="{9D8B030D-6E8A-4147-A177-3AD203B41FA5}">
                      <a16:colId xmlns:a16="http://schemas.microsoft.com/office/drawing/2014/main" val="4092181557"/>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Energiaomavaraisuus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Energiantuotanto ↔ Energian kulutus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Ruokaturva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Ruoan tuotanto ↔ Ruoan kulutus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Työvoima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Työllistetyt ↔ Heinolasta työllistetyt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Työmarkkinat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Avoimet työpaikat ↔ Heinolan alan työttömät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Raaka-aineomavaraisuus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Tuotettu-, kierrätetty- ja uusiokäyttö raaka-ainetuotanto ↔ Käytetyt raaka-aineet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bl>
          </a:graphicData>
        </a:graphic>
      </p:graphicFrame>
    </p:spTree>
    <p:extLst>
      <p:ext uri="{BB962C8B-B14F-4D97-AF65-F5344CB8AC3E}">
        <p14:creationId xmlns:p14="http://schemas.microsoft.com/office/powerpoint/2010/main" val="10726357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74441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Alueen väestökanta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74932" y="5424550"/>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123792985"/>
              </p:ext>
            </p:extLst>
          </p:nvPr>
        </p:nvGraphicFramePr>
        <p:xfrm>
          <a:off x="607597" y="2460059"/>
          <a:ext cx="10351861" cy="1656993"/>
        </p:xfrm>
        <a:graphic>
          <a:graphicData uri="http://schemas.openxmlformats.org/drawingml/2006/table">
            <a:tbl>
              <a:tblPr>
                <a:tableStyleId>{793D81CF-94F2-401A-BA57-92F5A7B2D0C5}</a:tableStyleId>
              </a:tblPr>
              <a:tblGrid>
                <a:gridCol w="4550711">
                  <a:extLst>
                    <a:ext uri="{9D8B030D-6E8A-4147-A177-3AD203B41FA5}">
                      <a16:colId xmlns:a16="http://schemas.microsoft.com/office/drawing/2014/main" val="647617544"/>
                    </a:ext>
                  </a:extLst>
                </a:gridCol>
                <a:gridCol w="3345722">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720080">
                <a:tc>
                  <a:txBody>
                    <a:bodyPr/>
                    <a:lstStyle/>
                    <a:p>
                      <a:pPr algn="l" fontAlgn="ctr"/>
                      <a:r>
                        <a:rPr lang="fi-FI" sz="1100" b="0" i="0" u="none" strike="noStrike">
                          <a:solidFill>
                            <a:srgbClr val="000000"/>
                          </a:solidFill>
                          <a:effectLst/>
                          <a:latin typeface="Lato" panose="020F0502020204030203" pitchFamily="34" charset="0"/>
                        </a:rPr>
                        <a:t>Koulujen paikkamäärien tehokkaampi täyttö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Alueelle kohdistuvan muuttoliikenteen ansiosta aloittaneiden koululaisten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Koulupaikkojen käyttökapasiteetti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dirty="0">
                          <a:solidFill>
                            <a:srgbClr val="000000"/>
                          </a:solidFill>
                          <a:effectLst/>
                          <a:latin typeface="Lato" panose="020F0502020204030203" pitchFamily="34" charset="0"/>
                        </a:rPr>
                        <a:t>Väestökanta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Muutos edellisvuoteen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Vähentymisen pysähtyminen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bl>
          </a:graphicData>
        </a:graphic>
      </p:graphicFrame>
    </p:spTree>
    <p:extLst>
      <p:ext uri="{BB962C8B-B14F-4D97-AF65-F5344CB8AC3E}">
        <p14:creationId xmlns:p14="http://schemas.microsoft.com/office/powerpoint/2010/main" val="40831539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90465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Kestävä kehitys edistyy &amp; kiertotalous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714635640"/>
              </p:ext>
            </p:extLst>
          </p:nvPr>
        </p:nvGraphicFramePr>
        <p:xfrm>
          <a:off x="351062" y="620688"/>
          <a:ext cx="10351861" cy="5731448"/>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Ympäristöliiketoiminnan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Liikevaihto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Arvonlisäys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Vienti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Materiaalijalanjälki (DMC)</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Suorat raaka-aine panokset ml. tuonti ja vienti (Ei sisällä tuonnin/viennin piilovirtoja) [kokonais kulutus]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Suorat raaka-aine panokset ml. tuonti ja vienti (Ei sisällä tuonnin/viennin piilovirtoja) [kulutus materiaaleittain]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Suorat raaka-aine panokset ml. tuonti ja vienti (Ei sisällä tuonnin/viennin piilovirtoja) [kulutus: uusiutuvat ↔ uusiutumattomat]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Materiaalitehokkuuden kasvu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Tuotanto ↔ Käytetyt neitseelliset raaka-aineet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Tuotanto ↔ Käytetty uusiutumaton energia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Tuotanto ↔ Käytetty työvoima/-aika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Tuotanto ↔ Panokset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Materiaali-intensiteetti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 ↔ Materiaalien kulutus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Neitseellisten raaka-aineiden kulutuksen vähentyminen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 tai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rowSpan="2">
                  <a:txBody>
                    <a:bodyPr/>
                    <a:lstStyle/>
                    <a:p>
                      <a:pPr algn="l" fontAlgn="ctr"/>
                      <a:r>
                        <a:rPr lang="fi-FI" sz="1100" b="0" i="0" u="none" strike="noStrike" dirty="0">
                          <a:solidFill>
                            <a:srgbClr val="000000"/>
                          </a:solidFill>
                          <a:effectLst/>
                          <a:latin typeface="Lato" panose="020F0502020204030203" pitchFamily="34" charset="0"/>
                        </a:rPr>
                        <a:t>Tuotettujen palveluiden/tuotteiden/prosessien tai käyttämien raaka-aineiden suhde käytettyyn energiaan ja/tai luonnonvaroihin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[tuotanto/laskennallinen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[palvelua/laskennallinen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Hyötysuhde [€/laskennallinen yksikkö]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03483687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90465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Kestävä kehitys edistyy &amp; kiertotalous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651476011"/>
              </p:ext>
            </p:extLst>
          </p:nvPr>
        </p:nvGraphicFramePr>
        <p:xfrm>
          <a:off x="351062" y="620688"/>
          <a:ext cx="10351861" cy="6068486"/>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Tuotettujen palveluiden/tuotteiden/prosessien tai käyttämien raaka-aineiden suhde aiheutettuun ympäristönkuormitukseen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[tuotanto/laskennallinen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[palvelua/laskennallinen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[€/laskennallinen yksikkö]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(Luonnonvarojen riittävyyden indikaattori) Kiertotalouden työpaikat suhteessa "kestämättömän teollisuuden" työpaikkoihin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(Materiaalijalanjälki-indikaattori) Raaka-aineiden kulutus (RMC)</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Huomioi myös tuontiraaka-aineiden materiaalijalanjäljen alkuperämaassa/-paikassa [Raaka-ainetuotanto ↔ Käytetyt luonnonvarat]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Materiaaleittain [Raaka-ainetuotanto ↔ Käytetyt luonnonvarat]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Materiaaleittain [Suhde: Uusiutuvat ↔ Uusiutumattomat]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Materiaaleittain [Muutos: Uusiutuvat ↔ Uusiutumattomat]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61240">
                <a:tc>
                  <a:txBody>
                    <a:bodyPr/>
                    <a:lstStyle/>
                    <a:p>
                      <a:pPr algn="l" fontAlgn="ctr"/>
                      <a:r>
                        <a:rPr lang="fi-FI" sz="1100" b="0" i="0" u="none" strike="noStrike">
                          <a:solidFill>
                            <a:srgbClr val="000000"/>
                          </a:solidFill>
                          <a:effectLst/>
                          <a:latin typeface="Lato" panose="020F0502020204030203" pitchFamily="34" charset="0"/>
                        </a:rPr>
                        <a:t>Resurssituottavuus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 ↔ RMC</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432048">
                <a:tc>
                  <a:txBody>
                    <a:bodyPr/>
                    <a:lstStyle/>
                    <a:p>
                      <a:pPr algn="l" fontAlgn="ctr"/>
                      <a:r>
                        <a:rPr lang="fi-FI" sz="1100" b="0" i="0" u="none" strike="noStrike">
                          <a:solidFill>
                            <a:srgbClr val="000000"/>
                          </a:solidFill>
                          <a:effectLst/>
                          <a:latin typeface="Lato" panose="020F0502020204030203" pitchFamily="34" charset="0"/>
                        </a:rPr>
                        <a:t>(Kiertotalousindikaattori) Materiaalien kiertotalousaste (CMU)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Kierrätysmateriaalit ↔ Käytetyt materiaalit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(Kiertotalousindikaattori) Kiertotaloustoimialat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Liikevaihto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Yritykset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(Kiertotalousindikaattori) Ekoinnovaatiot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(Kiertotalousindikaattori) Innovatiiviset julkiset hankinnat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533782">
                <a:tc>
                  <a:txBody>
                    <a:bodyPr/>
                    <a:lstStyle/>
                    <a:p>
                      <a:pPr algn="l" fontAlgn="ctr"/>
                      <a:r>
                        <a:rPr lang="fi-FI" sz="1100" b="0" i="0" u="none" strike="noStrike">
                          <a:solidFill>
                            <a:srgbClr val="000000"/>
                          </a:solidFill>
                          <a:effectLst/>
                          <a:latin typeface="Lato" panose="020F0502020204030203" pitchFamily="34" charset="0"/>
                        </a:rPr>
                        <a:t>(Kiertotalousindikaattori) Jäteasiat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Yhdyskunta-, pakkaus- ja rakennusjäte määrä [t] tai [kg] tai [m3]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Kierrätysaste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831010858"/>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80922470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90465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Kestävä kehitys edistyy &amp; kiertotalous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301208"/>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475351649"/>
              </p:ext>
            </p:extLst>
          </p:nvPr>
        </p:nvGraphicFramePr>
        <p:xfrm>
          <a:off x="351062" y="620688"/>
          <a:ext cx="10351861" cy="6048672"/>
        </p:xfrm>
        <a:graphic>
          <a:graphicData uri="http://schemas.openxmlformats.org/drawingml/2006/table">
            <a:tbl>
              <a:tblPr>
                <a:tableStyleId>{793D81CF-94F2-401A-BA57-92F5A7B2D0C5}</a:tableStyleId>
              </a:tblPr>
              <a:tblGrid>
                <a:gridCol w="4447206">
                  <a:extLst>
                    <a:ext uri="{9D8B030D-6E8A-4147-A177-3AD203B41FA5}">
                      <a16:colId xmlns:a16="http://schemas.microsoft.com/office/drawing/2014/main" val="647617544"/>
                    </a:ext>
                  </a:extLst>
                </a:gridCol>
                <a:gridCol w="3096344">
                  <a:extLst>
                    <a:ext uri="{9D8B030D-6E8A-4147-A177-3AD203B41FA5}">
                      <a16:colId xmlns:a16="http://schemas.microsoft.com/office/drawing/2014/main" val="4092181557"/>
                    </a:ext>
                  </a:extLst>
                </a:gridCol>
                <a:gridCol w="2808311">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(Kiertotalousindikaattori) Kiertotalousbarometri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Yritysten toimintamallit ja kiertotaloutta tukevat asenteet [Kysely- ja haastattelututkimus]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Kuntalaisten toimintamallit ja kiertotaloutta tukevat asenteet [Kysely- ja haastattelututkimus]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5">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Hankintoihin sidotun hiilen määrä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kasvattaa julkisen sektorin hiilikädenjälkeä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Julkisten hankintojen hiilijalanjälki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380894">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37098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356888">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35225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533782">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831010858"/>
                  </a:ext>
                </a:extLst>
              </a:tr>
              <a:tr h="402322">
                <a:tc>
                  <a:txBody>
                    <a:bodyPr/>
                    <a:lstStyle/>
                    <a:p>
                      <a:pPr algn="l" fontAlgn="ctr"/>
                      <a:r>
                        <a:rPr lang="fi-FI" sz="1100" b="0" i="0" u="none" strike="noStrike">
                          <a:solidFill>
                            <a:srgbClr val="000000"/>
                          </a:solidFill>
                          <a:effectLst/>
                          <a:latin typeface="Lato" panose="020F0502020204030203" pitchFamily="34" charset="0"/>
                        </a:rPr>
                        <a:t>(Ilmastotyön indikaattorit) Vaihtoehtoiset käyttövoimat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Osuus hlö-autoista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57712502"/>
                  </a:ext>
                </a:extLst>
              </a:tr>
            </a:tbl>
          </a:graphicData>
        </a:graphic>
      </p:graphicFrame>
    </p:spTree>
    <p:extLst>
      <p:ext uri="{BB962C8B-B14F-4D97-AF65-F5344CB8AC3E}">
        <p14:creationId xmlns:p14="http://schemas.microsoft.com/office/powerpoint/2010/main" val="37008791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68863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Strategiakeskeinen ja tietoon perustuva toiminta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940342922"/>
              </p:ext>
            </p:extLst>
          </p:nvPr>
        </p:nvGraphicFramePr>
        <p:xfrm>
          <a:off x="351062" y="620688"/>
          <a:ext cx="10351861" cy="6127356"/>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Asemakaavojen valmistumisaika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Aika [kk]</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rowSpan="2">
                  <a:txBody>
                    <a:bodyPr/>
                    <a:lstStyle/>
                    <a:p>
                      <a:pPr algn="l" fontAlgn="ctr"/>
                      <a:r>
                        <a:rPr lang="fi-FI" sz="1100" b="0" i="0" u="none" strike="noStrike" dirty="0">
                          <a:solidFill>
                            <a:srgbClr val="000000"/>
                          </a:solidFill>
                          <a:effectLst/>
                          <a:latin typeface="Lato" panose="020F0502020204030203" pitchFamily="34" charset="0"/>
                        </a:rPr>
                        <a:t>Tuotettujen palveluiden/tuotteiden/prosessien tai käyttämien raaka-aineiden suhde käytettyyn energiaan ja/tai luonnonvaroihin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[tuotanto/laskennallinen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[palvelua/laskennallinen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[€/laskennallinen yksikkö]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Tuotettujen palveluiden/tuotteiden/prosessien tai käyttämien raaka-aineiden suhde aiheutettuun ympäristönkuormitukseen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Ekologisuusindeksi/-kerroin/-luku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[tuotanto/laskennallinen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[palvelua/laskennallinen 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Hyötysuhde [€/laskennallinen yksikkö]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(Kevyenliikenteen väyläkohtainen kuormitus) Kevyen liikenteen väylien käyttäjät suhteessa aikaan. Kevyen liikenteen väylien suosion vaihtelevuus toisiinsa nähden. Asukkaiden suosimat kulkureitit --&gt; Väylät joiden ylläpito tulisi priorisoida esimerkiksi talviaikaan.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[Ohikulkijaa/aikayksikkö] tai [Ohikulkijaa/aikaväli]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(Liikenteen väyläkohtainen kuormitus) Ajoväylien liikennemäärät suhteessa aikaan. Ajoväylien koskevien liikennemäärien vaihtelevuus toisiinsa nähden. Asukkaiden suosimat kulkureitit.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[Ajoneuvoa/aikayksikkö] tai [Ajoneuvoa/aikaväli]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rowSpan="3">
                  <a:txBody>
                    <a:bodyPr/>
                    <a:lstStyle/>
                    <a:p>
                      <a:pPr algn="l" fontAlgn="ctr"/>
                      <a:r>
                        <a:rPr lang="fi-FI" sz="1100" b="0" i="0" u="none" strike="noStrike" dirty="0">
                          <a:solidFill>
                            <a:srgbClr val="000000"/>
                          </a:solidFill>
                          <a:effectLst/>
                          <a:latin typeface="Lato" panose="020F0502020204030203" pitchFamily="34" charset="0"/>
                        </a:rPr>
                        <a:t>Toimenpiteisiin/ratkaisuihin haetut rahoitukset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Rahoitushakemuksia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Hankkeet/projektit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Onnistuneet hakemukset / myönnetyt rahoitukset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Hyödynnetyt rahoitukset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Myönnetyt rahoitukset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Käytössä olevien ohjeistusten sekä verkkojakelun ajantasaisuus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[katselu-/lukukerrat]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[käyttäjäkyselyt]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95075285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68863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Strategiakeskeinen ja tietoon perustuva toiminta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094543603"/>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(Alueellisen elinvoiman kannalta merkittävien ja turvallisten tapahtumien indikaattorit) Asiakaskäytöksen viestikampanjat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[käsitellyt erilliset teemat/sosiaalisen median julkaisut]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[teemoja sivuavien sosiaalisen median julkaisut,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Tulevaisuuskuvien hyödyntäminen negatiivisista ilmastovaikutuksista viestittäessä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Ilmastoviestinnässä hyödynnetyllä Einstein-/Guru-ilmiöllä hillityn ilmastonegatiivisuuden kehittyminen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[kriittisyyden tason muutos]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[koettujen negatiivisten vaikutusten volyymi/toistuvuus/ilmaantuvuus]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negatiiviset tuntemukset per kuukausi tai vuosi]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Suunniteltu/toteutettu viestintäkampanja ilmastotyön ja ihmisten hyvinvoinnin välisistä kytköksistä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Ilmastoviestinnän asiakaslähtöisemmän kohdentamisen toteutus kuntalaisille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viestinnässä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Ilmasto- ja luontoarvonäkökulmien hyödyntäminen palvelumuotoilussa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Ympäristönsuojelun valvontaohjelmassa suunniteltujen valvontakäyntien toteutuma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UEKK hyödynnetty...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...toiminnanohjauksessa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viestinnässä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…kaupungin markkinoinnissa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75907434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68863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Strategiakeskeinen ja tietoon perustuva toiminta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876864538"/>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Yritysvastuuasioista tarjottu toiminnanohjaus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3">
                  <a:txBody>
                    <a:bodyPr/>
                    <a:lstStyle/>
                    <a:p>
                      <a:pPr algn="l" fontAlgn="ctr"/>
                      <a:r>
                        <a:rPr lang="fi-FI" sz="1100" b="0" i="0" u="none" strike="noStrike" dirty="0">
                          <a:solidFill>
                            <a:srgbClr val="000000"/>
                          </a:solidFill>
                          <a:effectLst/>
                          <a:latin typeface="Lato" panose="020F0502020204030203" pitchFamily="34" charset="0"/>
                        </a:rPr>
                        <a:t>Lupa- ja valvontatoimialan paikallisille toimijoille tarjoama opastus ja ohjaus liittyen erilaisiin sertifikaatteihin (esim. Ekokompassi-ympäristösertifikaatti), järjestelmiin (esim. Energiatehokkuusjärjestelmä ETJ+), rekistereihin (esim. EU:n EMAS-rekisteri), verkostoihin/järjestöihin (esim. HINKU-yritykset) tai yhteisiin sopimuksiin (esim. KETS-sopimus kaudelle 2026-2030)</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Ohjauskerrat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toimijoille myönnetyt ansiomerkit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toimijoiden tekemät sitoumukset ja/tai verkostoille-/järjestöille asetetut tavoitteet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Työaika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Ohjausta saaneet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Julkisissa hankinnoissa hyödynnetyt vähähiilisyyttä ja/tai kiertotaloutta edistävät hankintakriteerit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ympäristömerkinnät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kuljetus etäisyydet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Vähähiilisyyttä ja/tai kiertotaloutta edistävien hankintakriteerien hyödyntäminen alueella toteutuneissa hankinnoissa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Suunnittelijoille kohdistetun kannustuksen pohjalta muodostuneet vähähiilisiä- ja/tai kiertotaloutta edistäviä materiaaleja sisältävien hankesuunnitelmien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Yksityisen sektorin hankintoihin…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 apu/ohjaus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...tarjottuun apuun/ohjaukseen kulunut työaika [h] tai [min]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Toteutetut materiaalikatselmukset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86629016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68863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Strategiakeskeinen ja tietoon perustuva toiminta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102200560"/>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Toiminnanohjauksella käynnistyneet materiaalikatselmukset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Ilmastokoordinaattori palkattu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EnergyPlan-kotisivujen harjoitustehtävät suorittaneiden energiasuunnittelun parissa työskentelevien viranomaisten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kaikista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EnergyPlan-simulaatioihin pohjautuneet…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...uusiutuvien energialähteiden integraatiot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...energiantuotannon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Interaktiivisten työkalujen käyttö hankesuunnitelmissa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Toteuneet elinkaarilaskelmat (LCA)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Toteutuneet käyttöönottokatselmusmallit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PeltoOptimi-työkalulla pisteytetyt pellot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13627013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68863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Strategiakeskeinen ja tietoon perustuva toiminta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484130429"/>
              </p:ext>
            </p:extLst>
          </p:nvPr>
        </p:nvGraphicFramePr>
        <p:xfrm>
          <a:off x="351062" y="620688"/>
          <a:ext cx="10351861" cy="5833457"/>
        </p:xfrm>
        <a:graphic>
          <a:graphicData uri="http://schemas.openxmlformats.org/drawingml/2006/table">
            <a:tbl>
              <a:tblPr>
                <a:tableStyleId>{793D81CF-94F2-401A-BA57-92F5A7B2D0C5}</a:tableStyleId>
              </a:tblPr>
              <a:tblGrid>
                <a:gridCol w="5887366">
                  <a:extLst>
                    <a:ext uri="{9D8B030D-6E8A-4147-A177-3AD203B41FA5}">
                      <a16:colId xmlns:a16="http://schemas.microsoft.com/office/drawing/2014/main" val="647617544"/>
                    </a:ext>
                  </a:extLst>
                </a:gridCol>
                <a:gridCol w="2664296">
                  <a:extLst>
                    <a:ext uri="{9D8B030D-6E8A-4147-A177-3AD203B41FA5}">
                      <a16:colId xmlns:a16="http://schemas.microsoft.com/office/drawing/2014/main" val="4092181557"/>
                    </a:ext>
                  </a:extLst>
                </a:gridCol>
                <a:gridCol w="180019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a:solidFill>
                            <a:srgbClr val="000000"/>
                          </a:solidFill>
                          <a:effectLst/>
                          <a:latin typeface="Lato" panose="020F0502020204030203" pitchFamily="34" charset="0"/>
                        </a:rPr>
                        <a:t>Aktiiviset yhteystyöverkostot/-sopimukset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360040">
                <a:tc rowSpan="2">
                  <a:txBody>
                    <a:bodyPr/>
                    <a:lstStyle/>
                    <a:p>
                      <a:pPr algn="l" fontAlgn="ctr"/>
                      <a:r>
                        <a:rPr lang="fi-FI" sz="1100" b="0" i="0" u="none" strike="noStrike" dirty="0">
                          <a:solidFill>
                            <a:srgbClr val="000000"/>
                          </a:solidFill>
                          <a:effectLst/>
                          <a:latin typeface="Lato" panose="020F0502020204030203" pitchFamily="34" charset="0"/>
                        </a:rPr>
                        <a:t>Liittyminen..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…FISU-verkostoon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…RANKU-verkostoon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360040">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…Circwaste-verkostoon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2048">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32048">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1080120">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Investointikustannukset ja päästövähennyksen hinta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77879094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5688632"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Strategiakeskeinen ja tietoon perustuva toiminta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67663177"/>
              </p:ext>
            </p:extLst>
          </p:nvPr>
        </p:nvGraphicFramePr>
        <p:xfrm>
          <a:off x="399118" y="1628800"/>
          <a:ext cx="10351861" cy="4165522"/>
        </p:xfrm>
        <a:graphic>
          <a:graphicData uri="http://schemas.openxmlformats.org/drawingml/2006/table">
            <a:tbl>
              <a:tblPr>
                <a:tableStyleId>{793D81CF-94F2-401A-BA57-92F5A7B2D0C5}</a:tableStyleId>
              </a:tblPr>
              <a:tblGrid>
                <a:gridCol w="4039110">
                  <a:extLst>
                    <a:ext uri="{9D8B030D-6E8A-4147-A177-3AD203B41FA5}">
                      <a16:colId xmlns:a16="http://schemas.microsoft.com/office/drawing/2014/main" val="647617544"/>
                    </a:ext>
                  </a:extLst>
                </a:gridCol>
                <a:gridCol w="2880320">
                  <a:extLst>
                    <a:ext uri="{9D8B030D-6E8A-4147-A177-3AD203B41FA5}">
                      <a16:colId xmlns:a16="http://schemas.microsoft.com/office/drawing/2014/main" val="4092181557"/>
                    </a:ext>
                  </a:extLst>
                </a:gridCol>
                <a:gridCol w="3432431">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Lumine älykatuvalaistuksilla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[kWh]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…liikenneanalytiikka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Käytöstään muuttaneiden henkilöiden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kaupunkistrategiassa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valtuustossa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(Puurakentamisen indikaattorit) Prosessimittarit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Infopaketin lukukerrat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kaupunkiorganisaation henkilöstöstä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bl>
          </a:graphicData>
        </a:graphic>
      </p:graphicFrame>
    </p:spTree>
    <p:extLst>
      <p:ext uri="{BB962C8B-B14F-4D97-AF65-F5344CB8AC3E}">
        <p14:creationId xmlns:p14="http://schemas.microsoft.com/office/powerpoint/2010/main" val="344953789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Uutta vihreää teknologiaa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053034500"/>
              </p:ext>
            </p:extLst>
          </p:nvPr>
        </p:nvGraphicFramePr>
        <p:xfrm>
          <a:off x="351062" y="620688"/>
          <a:ext cx="10351861" cy="602862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Kaupungin katu- ja ulkovalaistus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energiankäyttö [MWh]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Lumine älykatuvalaistuksilla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…energiansäästö [kWh]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…liikenneanalytiikka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Vaihtoehtoisia käyttövoimia hyödyntävillä autoilla tuotetut palvelut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autojen käyttöaste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401433488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Uutta vihreää teknologiaa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302057144"/>
              </p:ext>
            </p:extLst>
          </p:nvPr>
        </p:nvGraphicFramePr>
        <p:xfrm>
          <a:off x="351062" y="620688"/>
          <a:ext cx="10351861" cy="6183585"/>
        </p:xfrm>
        <a:graphic>
          <a:graphicData uri="http://schemas.openxmlformats.org/drawingml/2006/table">
            <a:tbl>
              <a:tblPr>
                <a:tableStyleId>{793D81CF-94F2-401A-BA57-92F5A7B2D0C5}</a:tableStyleId>
              </a:tblPr>
              <a:tblGrid>
                <a:gridCol w="4087166">
                  <a:extLst>
                    <a:ext uri="{9D8B030D-6E8A-4147-A177-3AD203B41FA5}">
                      <a16:colId xmlns:a16="http://schemas.microsoft.com/office/drawing/2014/main" val="647617544"/>
                    </a:ext>
                  </a:extLst>
                </a:gridCol>
                <a:gridCol w="3809267">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Jäähdytysjärjestelmien suunnittelussa hyödynnetyt simulaatiotyökalut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Vertikaaliviljely</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Viherratkaisut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3">
                  <a:txBody>
                    <a:bodyPr/>
                    <a:lstStyle/>
                    <a:p>
                      <a:pPr algn="l" fontAlgn="ctr"/>
                      <a:r>
                        <a:rPr lang="fi-FI" sz="1100" b="0" i="0" u="none" strike="noStrike" dirty="0">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668926">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PeltoOptimi-työkalulla pisteytetyt pellot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Interaktiivisten työkalujen käyttö hankesuunnitelmissa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Tehdyt BIM-mallinnukset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Myönnetyt tietomallipohjaiset rakennusluvat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83005147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Uutta vihreää teknologiaa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067716365"/>
              </p:ext>
            </p:extLst>
          </p:nvPr>
        </p:nvGraphicFramePr>
        <p:xfrm>
          <a:off x="405780" y="1556792"/>
          <a:ext cx="10351861" cy="416552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(Kiertotalousindikaattori) Ekoinnovaatiot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a:solidFill>
                            <a:srgbClr val="000000"/>
                          </a:solidFill>
                          <a:effectLst/>
                          <a:latin typeface="Lato" panose="020F0502020204030203" pitchFamily="34" charset="0"/>
                        </a:rPr>
                        <a:t>(Kiertotalousindikaattori) Innovatiiviset julkiset hankinnat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CO2:n varastoiminen kymmeniksi vuosiksi kemikaaleina pitkän elinkaaren tuotteissa, kuten rakennusten eristeet ja liimat. Kyseessä on siis CO2:n raaka-ainetuotannon vihreä teknologia CCU (”</a:t>
                      </a:r>
                      <a:r>
                        <a:rPr lang="fi-FI" sz="1100" b="0" i="1" u="none" strike="noStrike" dirty="0" err="1">
                          <a:solidFill>
                            <a:srgbClr val="000000"/>
                          </a:solidFill>
                          <a:effectLst/>
                          <a:latin typeface="Lato" panose="020F0502020204030203" pitchFamily="34" charset="0"/>
                        </a:rPr>
                        <a:t>Carbon</a:t>
                      </a:r>
                      <a:r>
                        <a:rPr lang="fi-FI" sz="1100" b="0" i="1" u="none" strike="noStrike" dirty="0">
                          <a:solidFill>
                            <a:srgbClr val="000000"/>
                          </a:solidFill>
                          <a:effectLst/>
                          <a:latin typeface="Lato" panose="020F0502020204030203" pitchFamily="34" charset="0"/>
                        </a:rPr>
                        <a:t> </a:t>
                      </a:r>
                      <a:r>
                        <a:rPr lang="fi-FI" sz="1100" b="0" i="1" u="none" strike="noStrike" dirty="0" err="1">
                          <a:solidFill>
                            <a:srgbClr val="000000"/>
                          </a:solidFill>
                          <a:effectLst/>
                          <a:latin typeface="Lato" panose="020F0502020204030203" pitchFamily="34" charset="0"/>
                        </a:rPr>
                        <a:t>Capture</a:t>
                      </a:r>
                      <a:r>
                        <a:rPr lang="fi-FI" sz="1100" b="0" i="1" u="none" strike="noStrike" dirty="0">
                          <a:solidFill>
                            <a:srgbClr val="000000"/>
                          </a:solidFill>
                          <a:effectLst/>
                          <a:latin typeface="Lato" panose="020F0502020204030203" pitchFamily="34" charset="0"/>
                        </a:rPr>
                        <a:t> and </a:t>
                      </a:r>
                      <a:r>
                        <a:rPr lang="fi-FI" sz="1100" b="0" i="1" u="none" strike="noStrike" dirty="0" err="1">
                          <a:solidFill>
                            <a:srgbClr val="000000"/>
                          </a:solidFill>
                          <a:effectLst/>
                          <a:latin typeface="Lato" panose="020F0502020204030203" pitchFamily="34" charset="0"/>
                        </a:rPr>
                        <a:t>Utilization</a:t>
                      </a: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Kemikaalit [sidotun hiilen määrä] tai ["</a:t>
                      </a:r>
                      <a:r>
                        <a:rPr lang="fi-FI" sz="1100" b="0" i="1" u="none" strike="noStrike">
                          <a:solidFill>
                            <a:srgbClr val="000000"/>
                          </a:solidFill>
                          <a:effectLst/>
                          <a:latin typeface="Lato" panose="020F0502020204030203" pitchFamily="34" charset="0"/>
                        </a:rPr>
                        <a:t>hiilipitoisuus</a:t>
                      </a: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[Hiilipitoisuus per tuote]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[Tuotetta yhteydessä käytettyyn paino- tai kokoyksikköön sidotun hiilen määrä ]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dirty="0">
                          <a:solidFill>
                            <a:srgbClr val="000000"/>
                          </a:solidFill>
                          <a:effectLst/>
                          <a:latin typeface="Lato" panose="020F0502020204030203" pitchFamily="34" charset="0"/>
                        </a:rPr>
                        <a:t>CO2:n tekninen/mekaaninen varastointi vihreällä teknologialla CCS (”</a:t>
                      </a:r>
                      <a:r>
                        <a:rPr lang="fi-FI" sz="1100" b="0" i="1" u="none" strike="noStrike" dirty="0" err="1">
                          <a:solidFill>
                            <a:srgbClr val="000000"/>
                          </a:solidFill>
                          <a:effectLst/>
                          <a:latin typeface="Lato" panose="020F0502020204030203" pitchFamily="34" charset="0"/>
                        </a:rPr>
                        <a:t>Carbon</a:t>
                      </a:r>
                      <a:r>
                        <a:rPr lang="fi-FI" sz="1100" b="0" i="1" u="none" strike="noStrike" dirty="0">
                          <a:solidFill>
                            <a:srgbClr val="000000"/>
                          </a:solidFill>
                          <a:effectLst/>
                          <a:latin typeface="Lato" panose="020F0502020204030203" pitchFamily="34" charset="0"/>
                        </a:rPr>
                        <a:t> </a:t>
                      </a:r>
                      <a:r>
                        <a:rPr lang="fi-FI" sz="1100" b="0" i="1" u="none" strike="noStrike" dirty="0" err="1">
                          <a:solidFill>
                            <a:srgbClr val="000000"/>
                          </a:solidFill>
                          <a:effectLst/>
                          <a:latin typeface="Lato" panose="020F0502020204030203" pitchFamily="34" charset="0"/>
                        </a:rPr>
                        <a:t>Capture</a:t>
                      </a:r>
                      <a:r>
                        <a:rPr lang="fi-FI" sz="1100" b="0" i="1" u="none" strike="noStrike" dirty="0">
                          <a:solidFill>
                            <a:srgbClr val="000000"/>
                          </a:solidFill>
                          <a:effectLst/>
                          <a:latin typeface="Lato" panose="020F0502020204030203" pitchFamily="34" charset="0"/>
                        </a:rPr>
                        <a:t> and Storage"</a:t>
                      </a:r>
                      <a:r>
                        <a:rPr lang="fi-FI" sz="1100" b="0" i="0" u="none" strike="noStrike" dirty="0">
                          <a:solidFill>
                            <a:srgbClr val="000000"/>
                          </a:solidFill>
                          <a:effectLst/>
                          <a:latin typeface="Lato" panose="020F0502020204030203" pitchFamily="34" charset="0"/>
                        </a:rPr>
                        <a:t>) maan alle CO2-varastoihin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rowSpan="2">
                  <a:txBody>
                    <a:bodyPr/>
                    <a:lstStyle/>
                    <a:p>
                      <a:pPr algn="l" fontAlgn="ctr"/>
                      <a:r>
                        <a:rPr lang="fi-FI" sz="1100" b="0" i="0" u="none" strike="noStrike" dirty="0">
                          <a:solidFill>
                            <a:srgbClr val="000000"/>
                          </a:solidFill>
                          <a:effectLst/>
                          <a:latin typeface="Lato" panose="020F0502020204030203" pitchFamily="34" charset="0"/>
                        </a:rPr>
                        <a:t>Vetyteollisuuden raaka-ainetuotannossa hyödynnetyn CO2:n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per lopputuote]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[Määrä per raaka-aineyksikkö]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[Teollisuuden sektorin alueella hyödyntämän CO2:n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[Teollisuuden sektorin alueella vuositasolla hyödyntämän CO2:n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379600954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67240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Uutta vihreää teknologiaa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796721505"/>
              </p:ext>
            </p:extLst>
          </p:nvPr>
        </p:nvGraphicFramePr>
        <p:xfrm>
          <a:off x="495079" y="1891255"/>
          <a:ext cx="10351861" cy="3075490"/>
        </p:xfrm>
        <a:graphic>
          <a:graphicData uri="http://schemas.openxmlformats.org/drawingml/2006/table">
            <a:tbl>
              <a:tblPr>
                <a:tableStyleId>{793D81CF-94F2-401A-BA57-92F5A7B2D0C5}</a:tableStyleId>
              </a:tblPr>
              <a:tblGrid>
                <a:gridCol w="5023269">
                  <a:extLst>
                    <a:ext uri="{9D8B030D-6E8A-4147-A177-3AD203B41FA5}">
                      <a16:colId xmlns:a16="http://schemas.microsoft.com/office/drawing/2014/main" val="647617544"/>
                    </a:ext>
                  </a:extLst>
                </a:gridCol>
                <a:gridCol w="2873164">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bl>
          </a:graphicData>
        </a:graphic>
      </p:graphicFrame>
    </p:spTree>
    <p:extLst>
      <p:ext uri="{BB962C8B-B14F-4D97-AF65-F5344CB8AC3E}">
        <p14:creationId xmlns:p14="http://schemas.microsoft.com/office/powerpoint/2010/main" val="293521681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Biotalouden kasvu</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02924" y="5373216"/>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982724563"/>
              </p:ext>
            </p:extLst>
          </p:nvPr>
        </p:nvGraphicFramePr>
        <p:xfrm>
          <a:off x="495079" y="2492896"/>
          <a:ext cx="10351861" cy="147290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(Luonnonvarojen riittävyyden indikaattori) Biotalouden...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...työpaikat suhteessa "kestämättömän teollisuuden" työpaikkoihin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…vihreät työpaikat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…henkilötyövuodet [htv]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bl>
          </a:graphicData>
        </a:graphic>
      </p:graphicFrame>
    </p:spTree>
    <p:extLst>
      <p:ext uri="{BB962C8B-B14F-4D97-AF65-F5344CB8AC3E}">
        <p14:creationId xmlns:p14="http://schemas.microsoft.com/office/powerpoint/2010/main" val="2033099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34563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Optimaalisempi jätehuolto</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846940" y="5445224"/>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3659509806"/>
              </p:ext>
            </p:extLst>
          </p:nvPr>
        </p:nvGraphicFramePr>
        <p:xfrm>
          <a:off x="477788" y="898006"/>
          <a:ext cx="10351861" cy="5061988"/>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rowSpan="2">
                  <a:txBody>
                    <a:bodyPr/>
                    <a:lstStyle/>
                    <a:p>
                      <a:pPr algn="l" fontAlgn="ctr"/>
                      <a:r>
                        <a:rPr lang="fi-FI" sz="1100" b="0" i="0" u="none" strike="noStrike" dirty="0">
                          <a:solidFill>
                            <a:srgbClr val="000000"/>
                          </a:solidFill>
                          <a:effectLst/>
                          <a:latin typeface="Lato" panose="020F0502020204030203" pitchFamily="34" charset="0"/>
                        </a:rPr>
                        <a:t>Sensorijäteastioilla hankittu…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jätehuollon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...säästö jätehuoltokustannuksissa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…jätedata pilvipalveluun/Power BI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Investointikustannukset ja päästövähennyksen hinta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[€/t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Liittyminen..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…Circwaste-verkostoon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...jätevirrat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...kiertoon palautettavien jätteiden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Alueen…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...sivuvirrat [t/v]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...kiertoon palautettavien ravinteiden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Purkukohteista hyödynnetyn/uusiokäytetyt…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...materiaalin määrä [t]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[esim, ikkunat/ovet --&gt; kpl]</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Kierrätysraaka-aineiden hyödyntäminen kokonaisraaka-aine kulutuksen suhteen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bl>
          </a:graphicData>
        </a:graphic>
      </p:graphicFrame>
    </p:spTree>
    <p:extLst>
      <p:ext uri="{BB962C8B-B14F-4D97-AF65-F5344CB8AC3E}">
        <p14:creationId xmlns:p14="http://schemas.microsoft.com/office/powerpoint/2010/main" val="63612392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259228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Teollinen symbioosi</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02924" y="5301208"/>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924610252"/>
              </p:ext>
            </p:extLst>
          </p:nvPr>
        </p:nvGraphicFramePr>
        <p:xfrm>
          <a:off x="491468" y="2282926"/>
          <a:ext cx="10351861" cy="2012022"/>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Toiminnanohjausta annettu paikallisten yhteistyöverkostojen muodostamiseksi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76873">
                <a:tc>
                  <a:txBody>
                    <a:bodyPr/>
                    <a:lstStyle/>
                    <a:p>
                      <a:pPr algn="l" fontAlgn="ctr"/>
                      <a:r>
                        <a:rPr lang="fi-FI" sz="1100" b="0" i="0" u="none" strike="noStrike" dirty="0">
                          <a:solidFill>
                            <a:srgbClr val="000000"/>
                          </a:solidFill>
                          <a:effectLst/>
                          <a:latin typeface="Lato" panose="020F0502020204030203" pitchFamily="34" charset="0"/>
                        </a:rPr>
                        <a:t>Alueelle on muodostunut ns. "</a:t>
                      </a:r>
                      <a:r>
                        <a:rPr lang="fi-FI" sz="1100" b="0" i="1" u="none" strike="noStrike" dirty="0">
                          <a:solidFill>
                            <a:srgbClr val="000000"/>
                          </a:solidFill>
                          <a:effectLst/>
                          <a:latin typeface="Lato" panose="020F0502020204030203" pitchFamily="34" charset="0"/>
                        </a:rPr>
                        <a:t>symbioottisen suhteen</a:t>
                      </a:r>
                      <a:r>
                        <a:rPr lang="fi-FI" sz="1100" b="0" i="0" u="none" strike="noStrike" dirty="0">
                          <a:solidFill>
                            <a:srgbClr val="000000"/>
                          </a:solidFill>
                          <a:effectLst/>
                          <a:latin typeface="Lato" panose="020F0502020204030203" pitchFamily="34" charset="0"/>
                        </a:rPr>
                        <a:t>" omaava yritysyhteistyöverkosto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dirty="0">
                          <a:solidFill>
                            <a:srgbClr val="000000"/>
                          </a:solidFill>
                          <a:effectLst/>
                          <a:latin typeface="Lato" panose="020F0502020204030203" pitchFamily="34" charset="0"/>
                        </a:rPr>
                        <a:t>Verkoston kattavuus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Verkostoon kuuluvat toimijat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Verkoston sisäiset sivu- ja jätevirtojen kierrot kattavat syntyvistä 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bl>
          </a:graphicData>
        </a:graphic>
      </p:graphicFrame>
    </p:spTree>
    <p:extLst>
      <p:ext uri="{BB962C8B-B14F-4D97-AF65-F5344CB8AC3E}">
        <p14:creationId xmlns:p14="http://schemas.microsoft.com/office/powerpoint/2010/main" val="377690228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669674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Lähiruoan tai paikallisesti tuotetun ruoan tarjonta kasvaa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pSp>
        <p:nvGrpSpPr>
          <p:cNvPr id="6" name="Group 5">
            <a:extLst>
              <a:ext uri="{FF2B5EF4-FFF2-40B4-BE49-F238E27FC236}">
                <a16:creationId xmlns:a16="http://schemas.microsoft.com/office/drawing/2014/main" id="{D69679B1-2C43-6765-7D43-2DC68BAD1D3C}"/>
              </a:ext>
            </a:extLst>
          </p:cNvPr>
          <p:cNvGrpSpPr/>
          <p:nvPr/>
        </p:nvGrpSpPr>
        <p:grpSpPr>
          <a:xfrm>
            <a:off x="10774932" y="5301208"/>
            <a:ext cx="1115428" cy="1271637"/>
            <a:chOff x="10484082" y="5351539"/>
            <a:chExt cx="1115428" cy="1271637"/>
          </a:xfrm>
        </p:grpSpPr>
        <p:grpSp>
          <p:nvGrpSpPr>
            <p:cNvPr id="7" name="Group 6">
              <a:extLst>
                <a:ext uri="{FF2B5EF4-FFF2-40B4-BE49-F238E27FC236}">
                  <a16:creationId xmlns:a16="http://schemas.microsoft.com/office/drawing/2014/main" id="{FFCE5E97-E4EB-8C14-3F7B-45EBFCFA85D1}"/>
                </a:ext>
              </a:extLst>
            </p:cNvPr>
            <p:cNvGrpSpPr/>
            <p:nvPr/>
          </p:nvGrpSpPr>
          <p:grpSpPr>
            <a:xfrm>
              <a:off x="11278988" y="5351539"/>
              <a:ext cx="320522" cy="414442"/>
              <a:chOff x="8457418" y="107577"/>
              <a:chExt cx="320522" cy="414442"/>
            </a:xfrm>
          </p:grpSpPr>
          <p:sp>
            <p:nvSpPr>
              <p:cNvPr id="13" name="Rectangle: Rounded Corners 12">
                <a:extLst>
                  <a:ext uri="{FF2B5EF4-FFF2-40B4-BE49-F238E27FC236}">
                    <a16:creationId xmlns:a16="http://schemas.microsoft.com/office/drawing/2014/main" id="{2793DB6F-227A-5092-2EE5-05655496891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5" action="ppaction://hlinksldjump"/>
                <a:extLst>
                  <a:ext uri="{FF2B5EF4-FFF2-40B4-BE49-F238E27FC236}">
                    <a16:creationId xmlns:a16="http://schemas.microsoft.com/office/drawing/2014/main" id="{9527FCA4-D1E1-C030-B262-57959B7BF30F}"/>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0" name="Group 9">
              <a:extLst>
                <a:ext uri="{FF2B5EF4-FFF2-40B4-BE49-F238E27FC236}">
                  <a16:creationId xmlns:a16="http://schemas.microsoft.com/office/drawing/2014/main" id="{B884CB8F-EA69-CF62-A0FC-01E76AE7B082}"/>
                </a:ext>
              </a:extLst>
            </p:cNvPr>
            <p:cNvGrpSpPr/>
            <p:nvPr/>
          </p:nvGrpSpPr>
          <p:grpSpPr>
            <a:xfrm>
              <a:off x="10484082" y="5789051"/>
              <a:ext cx="1108146" cy="834125"/>
              <a:chOff x="10917462" y="801792"/>
              <a:chExt cx="1108146" cy="834125"/>
            </a:xfrm>
          </p:grpSpPr>
          <p:sp>
            <p:nvSpPr>
              <p:cNvPr id="11" name="Rectangle: Rounded Corners 10">
                <a:extLst>
                  <a:ext uri="{FF2B5EF4-FFF2-40B4-BE49-F238E27FC236}">
                    <a16:creationId xmlns:a16="http://schemas.microsoft.com/office/drawing/2014/main" id="{9F75F1F2-ADBE-9D06-F338-221E6FA9E457}"/>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2" name="Graphic 11" descr="Back with solid fill">
                <a:extLst>
                  <a:ext uri="{FF2B5EF4-FFF2-40B4-BE49-F238E27FC236}">
                    <a16:creationId xmlns:a16="http://schemas.microsoft.com/office/drawing/2014/main" id="{FCF01864-650C-C0C3-08FC-AD0321AD55DD}"/>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132326779"/>
              </p:ext>
            </p:extLst>
          </p:nvPr>
        </p:nvGraphicFramePr>
        <p:xfrm>
          <a:off x="621804" y="2276872"/>
          <a:ext cx="10351861" cy="2376264"/>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47937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1344848">
                <a:tc>
                  <a:txBody>
                    <a:bodyPr/>
                    <a:lstStyle/>
                    <a:p>
                      <a:pPr algn="l" fontAlgn="ctr"/>
                      <a:r>
                        <a:rPr lang="fi-FI" sz="1100" b="0" i="0" u="none" strike="noStrike">
                          <a:solidFill>
                            <a:srgbClr val="000000"/>
                          </a:solidFill>
                          <a:effectLst/>
                          <a:latin typeface="Lato" panose="020F0502020204030203" pitchFamily="34" charset="0"/>
                        </a:rPr>
                        <a:t>Viherratkaisuilla/vertikaaliviljelmillä tuotettu lähiruoka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(Kasvihuone vertikaaliviljely) 9 metrisen 2 puoleinen tornin tuotanto istutustiheydellä 219 kasvia per 1m2 [esim. 9,5 metriä korkeassa 10m2 kasvihuoneessa --&gt; 219 kasvia x 10 = 2190 kasvia]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52046">
                <a:tc>
                  <a:txBody>
                    <a:bodyPr/>
                    <a:lstStyle/>
                    <a:p>
                      <a:pPr algn="l" fontAlgn="ctr"/>
                      <a:r>
                        <a:rPr lang="fi-FI" sz="1100" b="0" i="0" u="none" strike="noStrike">
                          <a:solidFill>
                            <a:srgbClr val="000000"/>
                          </a:solidFill>
                          <a:effectLst/>
                          <a:latin typeface="Lato" panose="020F0502020204030203" pitchFamily="34" charset="0"/>
                        </a:rPr>
                        <a:t>Paikallisesti tuotetun ruoan osuus kokonaiskulutuksesta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bl>
          </a:graphicData>
        </a:graphic>
      </p:graphicFrame>
    </p:spTree>
    <p:extLst>
      <p:ext uri="{BB962C8B-B14F-4D97-AF65-F5344CB8AC3E}">
        <p14:creationId xmlns:p14="http://schemas.microsoft.com/office/powerpoint/2010/main" val="99934034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734481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Nopeutus fossiilittoman liikenteen ja –lämmityksen muutokseen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496644811"/>
              </p:ext>
            </p:extLst>
          </p:nvPr>
        </p:nvGraphicFramePr>
        <p:xfrm>
          <a:off x="351062" y="620688"/>
          <a:ext cx="10351861" cy="6159835"/>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35994">
                <a:tc>
                  <a:txBody>
                    <a:bodyPr/>
                    <a:lstStyle/>
                    <a:p>
                      <a:pPr algn="l" fontAlgn="ctr"/>
                      <a:r>
                        <a:rPr lang="fi-FI" sz="1100" b="0" i="0" u="none" strike="noStrike">
                          <a:solidFill>
                            <a:srgbClr val="000000"/>
                          </a:solidFill>
                          <a:effectLst/>
                          <a:latin typeface="Lato" panose="020F0502020204030203" pitchFamily="34" charset="0"/>
                        </a:rPr>
                        <a:t>Kevyenliikenteen määrän kasvu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Tieliikenteen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-päästöt (t) vähentyvät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Kevyen liikenteen väylien käyttömäärät/-volyymi [ohikulkijaa per aikayksikkö]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72118">
                <a:tc>
                  <a:txBody>
                    <a:bodyPr/>
                    <a:lstStyle/>
                    <a:p>
                      <a:pPr algn="l" fontAlgn="ctr"/>
                      <a:r>
                        <a:rPr lang="fi-FI" sz="1100" b="0" i="0" u="none" strike="noStrike">
                          <a:solidFill>
                            <a:srgbClr val="000000"/>
                          </a:solidFill>
                          <a:effectLst/>
                          <a:latin typeface="Lato" panose="020F0502020204030203" pitchFamily="34" charset="0"/>
                        </a:rPr>
                        <a:t>Kävelyn kulkutapaosuus matkaluvun mukaan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rowSpan="2">
                  <a:txBody>
                    <a:bodyPr/>
                    <a:lstStyle/>
                    <a:p>
                      <a:pPr algn="l" fontAlgn="ctr"/>
                      <a:r>
                        <a:rPr lang="fi-FI" sz="1100" b="0" i="0" u="none" strike="noStrike" dirty="0">
                          <a:solidFill>
                            <a:srgbClr val="000000"/>
                          </a:solidFill>
                          <a:effectLst/>
                          <a:latin typeface="Lato" panose="020F0502020204030203" pitchFamily="34" charset="0"/>
                        </a:rPr>
                        <a:t>Kunnostetut kevyenliikenteenväylät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Prosentti suhdanne kunnostamattomiin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Kunnostettujen väylien kokonaispituus [m] tai [km]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396989">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432048">
                <a:tc>
                  <a:txBody>
                    <a:bodyPr/>
                    <a:lstStyle/>
                    <a:p>
                      <a:pPr algn="l" fontAlgn="ctr"/>
                      <a:r>
                        <a:rPr lang="fi-FI" sz="1100" b="0" i="0" u="none" strike="noStrike">
                          <a:solidFill>
                            <a:srgbClr val="000000"/>
                          </a:solidFill>
                          <a:effectLst/>
                          <a:latin typeface="Lato" panose="020F0502020204030203" pitchFamily="34" charset="0"/>
                        </a:rPr>
                        <a:t>Sähköpyörien tai sähköavusteisten pyörien kokonaismäärä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Pyörien kokonaismäärä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411751">
                <a:tc>
                  <a:txBody>
                    <a:bodyPr/>
                    <a:lstStyle/>
                    <a:p>
                      <a:pPr algn="l" fontAlgn="ctr"/>
                      <a:r>
                        <a:rPr lang="fi-FI" sz="1100" b="0" i="0" u="none" strike="noStrike" dirty="0">
                          <a:solidFill>
                            <a:srgbClr val="000000"/>
                          </a:solidFill>
                          <a:effectLst/>
                          <a:latin typeface="Lato" panose="020F0502020204030203" pitchFamily="34" charset="0"/>
                        </a:rPr>
                        <a:t>Pyöräilyn pääväylien palvelutaso ympärivuotisesti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Pyöräilyn kulkutapaosuus matkaluvun mukaan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dirty="0">
                          <a:solidFill>
                            <a:srgbClr val="000000"/>
                          </a:solidFill>
                          <a:effectLst/>
                          <a:latin typeface="Lato" panose="020F0502020204030203" pitchFamily="34" charset="0"/>
                        </a:rPr>
                        <a:t>Kunnostetut joukkoliikennepysäkit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Prosentti suhdanne kunnostamattomiin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Asiakaspalaute [kirjoitettu tai puhuttu]</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Joukkoliikenteen kulkutapaosuus matkaluvun mukaan,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dirty="0">
                          <a:solidFill>
                            <a:srgbClr val="000000"/>
                          </a:solidFill>
                          <a:effectLst/>
                          <a:latin typeface="Lato" panose="020F0502020204030203" pitchFamily="34" charset="0"/>
                        </a:rPr>
                        <a:t>Joukkoliikenteen/kaupunkiliikenteen matkustajamäärät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Matkustajalukumäärät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Kevyenliikenteen aktiivisuus väyläkohtaisesti: Kevyen liikenteen väylien käyttäjät suhteessa aikaan. Kevyen liikenteen väylien suosion vaihtelevuus toisiinsa nähden. Asukkaiden suosimat kulkureitit --&gt; Väylät joiden ylläpito tulisi priorisoida esimerkiksi talviaikaan.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fi-FI" sz="1100" b="0" i="0" u="none" strike="noStrike" dirty="0">
                          <a:solidFill>
                            <a:srgbClr val="000000"/>
                          </a:solidFill>
                          <a:effectLst/>
                          <a:latin typeface="Lato" panose="020F0502020204030203" pitchFamily="34" charset="0"/>
                        </a:rPr>
                        <a:t>[Ohikulkijaa/aikayksikkö] tai [Ohikulkijaa/aikaväli]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211965625"/>
                  </a:ext>
                </a:extLst>
              </a:tr>
              <a:tr h="533782">
                <a:tc vMerge="1">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fi-FI" sz="1100" b="0" i="0" u="none" strike="noStrike" dirty="0">
                          <a:solidFill>
                            <a:srgbClr val="000000"/>
                          </a:solidFill>
                          <a:effectLst/>
                          <a:latin typeface="Lato" panose="020F0502020204030203" pitchFamily="34" charset="0"/>
                        </a:rPr>
                        <a:t>palvelujen 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900" b="1"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3049301"/>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09477637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7344816"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Nopeutus fossiilittoman liikenteen ja –lämmityksen muutokseen</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407888869"/>
              </p:ext>
            </p:extLst>
          </p:nvPr>
        </p:nvGraphicFramePr>
        <p:xfrm>
          <a:off x="351062" y="620688"/>
          <a:ext cx="10351861" cy="6138746"/>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65627">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fi-FI" sz="1100" b="0" i="0" u="none" strike="noStrike" dirty="0">
                          <a:solidFill>
                            <a:srgbClr val="000000"/>
                          </a:solidFill>
                          <a:effectLst/>
                          <a:latin typeface="Lato" panose="020F0502020204030203" pitchFamily="34" charset="0"/>
                        </a:rPr>
                        <a:t>(Ilmastotyön indikaattorit) Vaihtoehtoiset käyttövoimat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fi-FI" sz="1100" b="0" i="0" u="none" strike="noStrike" dirty="0">
                          <a:solidFill>
                            <a:srgbClr val="000000"/>
                          </a:solidFill>
                          <a:effectLst/>
                          <a:latin typeface="Lato" panose="020F0502020204030203" pitchFamily="34" charset="0"/>
                        </a:rPr>
                        <a:t>Osuus hlö-autoista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56434">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fi-FI" sz="1100" b="0" i="0" u="none" strike="noStrike" dirty="0">
                          <a:solidFill>
                            <a:srgbClr val="000000"/>
                          </a:solidFill>
                          <a:effectLst/>
                          <a:latin typeface="Lato" panose="020F0502020204030203" pitchFamily="34" charset="0"/>
                        </a:rPr>
                        <a:t>(Ilmastotyön indikaattorit) Ajoneuvoluokkien CO</a:t>
                      </a:r>
                      <a:r>
                        <a:rPr lang="fi-FI" sz="1100" b="0" i="0" u="none" strike="noStrike" baseline="-25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-päästöt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Lato" panose="020F0502020204030203" pitchFamily="34" charset="0"/>
                          <a:ea typeface="+mn-ea"/>
                          <a:cs typeface="+mn-cs"/>
                        </a:rPr>
                        <a:t>[ka]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r>
                        <a:rPr lang="fi-FI" sz="1100" b="0" i="0" u="none" strike="noStrike" dirty="0">
                          <a:solidFill>
                            <a:srgbClr val="000000"/>
                          </a:solidFill>
                          <a:effectLst/>
                          <a:latin typeface="Lato" panose="020F0502020204030203" pitchFamily="34" charset="0"/>
                        </a:rPr>
                        <a:t> </a:t>
                      </a:r>
                      <a:endParaRPr lang="fi-FI" dirty="0"/>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805870916"/>
                  </a:ext>
                </a:extLst>
              </a:tr>
              <a:tr h="539115">
                <a:tc>
                  <a:txBody>
                    <a:bodyPr/>
                    <a:lstStyle/>
                    <a:p>
                      <a:pPr algn="l" fontAlgn="ctr"/>
                      <a:r>
                        <a:rPr lang="fi-FI" sz="1100" b="0" i="0" u="none" strike="noStrike">
                          <a:solidFill>
                            <a:srgbClr val="000000"/>
                          </a:solidFill>
                          <a:effectLst/>
                          <a:latin typeface="Lato" panose="020F0502020204030203" pitchFamily="34" charset="0"/>
                        </a:rPr>
                        <a:t>Vaihtoehtoisia käyttövoimia hyödyntävät virka-autot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dirty="0">
                          <a:solidFill>
                            <a:srgbClr val="000000"/>
                          </a:solidFill>
                          <a:effectLst/>
                          <a:latin typeface="Lato" panose="020F0502020204030203" pitchFamily="34" charset="0"/>
                        </a:rPr>
                        <a:t>(Ilmastotyön indikaattorit) Täyssähköautot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dirty="0">
                          <a:solidFill>
                            <a:srgbClr val="000000"/>
                          </a:solidFill>
                          <a:effectLst/>
                          <a:latin typeface="Lato" panose="020F0502020204030203" pitchFamily="34" charset="0"/>
                        </a:rPr>
                        <a:t>(Ilmastotyön indikaattorit) Ladattavat hybridit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(Ilmastotyön indikaattorit) Kaasuautot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dirty="0">
                          <a:solidFill>
                            <a:srgbClr val="000000"/>
                          </a:solidFill>
                          <a:effectLst/>
                          <a:latin typeface="Lato" panose="020F0502020204030203" pitchFamily="34" charset="0"/>
                        </a:rPr>
                        <a:t>(Ilmastotyön indikaattorit) Sähkölatauspaikat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(Ilmastotyön indikaattorit) Kaasutankkausasemat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[lkm/10 000 asukasta]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fi-FI" sz="1100" b="0" i="0" u="none" strike="noStrike" dirty="0">
                          <a:solidFill>
                            <a:srgbClr val="000000"/>
                          </a:solidFill>
                          <a:effectLst/>
                          <a:latin typeface="Lato" panose="020F0502020204030203" pitchFamily="34" charset="0"/>
                        </a:rPr>
                        <a:t>Kaukolämpöverkossa hyödynnetty hukkalämpö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000000"/>
                          </a:solidFill>
                          <a:effectLst/>
                          <a:uLnTx/>
                          <a:uFillTx/>
                          <a:latin typeface="Lato" panose="020F0502020204030203" pitchFamily="34" charset="0"/>
                          <a:ea typeface="+mn-ea"/>
                          <a:cs typeface="+mn-cs"/>
                        </a:rPr>
                        <a:t>[%]</a:t>
                      </a:r>
                    </a:p>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dirty="0">
                          <a:solidFill>
                            <a:srgbClr val="000000"/>
                          </a:solidFill>
                          <a:effectLst/>
                          <a:latin typeface="Lato" panose="020F0502020204030203" pitchFamily="34" charset="0"/>
                        </a:rPr>
                        <a:t>Ilmalämpöpumpuilla tuotettu lämpöenergia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533782">
                <a:tc>
                  <a:txBody>
                    <a:bodyPr/>
                    <a:lstStyle/>
                    <a:p>
                      <a:pPr algn="l" fontAlgn="ctr"/>
                      <a:r>
                        <a:rPr lang="fi-FI" sz="1100" b="0" i="0" u="none" strike="noStrike" dirty="0">
                          <a:solidFill>
                            <a:srgbClr val="000000"/>
                          </a:solidFill>
                          <a:effectLst/>
                          <a:latin typeface="Lato" panose="020F0502020204030203" pitchFamily="34" charset="0"/>
                        </a:rPr>
                        <a:t>Ilmalämpöpumppuratkaisuilla hankitut KHK-päästövähennykset ja työllistäminen vihreisiin työpaikkoihin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[kt CO</a:t>
                      </a:r>
                      <a:r>
                        <a:rPr lang="fi-FI" sz="1100" b="0" i="0" u="none" strike="noStrike" baseline="-25000" dirty="0">
                          <a:solidFill>
                            <a:srgbClr val="000000"/>
                          </a:solidFill>
                          <a:effectLst/>
                          <a:latin typeface="Lato" panose="020F0502020204030203" pitchFamily="34" charset="0"/>
                        </a:rPr>
                        <a:t>2</a:t>
                      </a:r>
                      <a:r>
                        <a:rPr lang="fi-FI" sz="1100" b="0" i="0" u="none" strike="noStrike" dirty="0">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b"/>
                      <a:r>
                        <a:rPr kumimoji="0" lang="fi-FI" sz="1100" b="0" i="0" u="none" strike="noStrike" kern="1200" cap="none" spc="0" normalizeH="0" baseline="0" noProof="0" dirty="0">
                          <a:ln>
                            <a:noFill/>
                          </a:ln>
                          <a:solidFill>
                            <a:srgbClr val="000000"/>
                          </a:solidFill>
                          <a:effectLst/>
                          <a:uLnTx/>
                          <a:uFillTx/>
                          <a:latin typeface="Lato" panose="020F0502020204030203" pitchFamily="34" charset="0"/>
                          <a:ea typeface="+mn-ea"/>
                          <a:cs typeface="+mn-cs"/>
                        </a:rPr>
                        <a:t>[htv]</a:t>
                      </a:r>
                      <a:endParaRPr kumimoji="0" lang="fi-FI" sz="1100" b="0" i="0" u="none" strike="noStrike" kern="1200" cap="none" spc="0" normalizeH="0" baseline="0" dirty="0">
                        <a:ln>
                          <a:noFill/>
                        </a:ln>
                        <a:solidFill>
                          <a:srgbClr val="000000"/>
                        </a:solidFill>
                        <a:effectLst/>
                        <a:uLnTx/>
                        <a:uFillTx/>
                        <a:latin typeface="Lato" panose="020F0502020204030203" pitchFamily="34" charset="0"/>
                        <a:ea typeface="+mn-ea"/>
                        <a:cs typeface="+mn-cs"/>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224626800"/>
                  </a:ext>
                </a:extLst>
              </a:tr>
            </a:tbl>
          </a:graphicData>
        </a:graphic>
      </p:graphicFrame>
      <p:grpSp>
        <p:nvGrpSpPr>
          <p:cNvPr id="18" name="Group 17">
            <a:extLst>
              <a:ext uri="{FF2B5EF4-FFF2-40B4-BE49-F238E27FC236}">
                <a16:creationId xmlns:a16="http://schemas.microsoft.com/office/drawing/2014/main" id="{5007CF0D-99FF-4ECE-CEB7-CCD3316C68D4}"/>
              </a:ext>
            </a:extLst>
          </p:cNvPr>
          <p:cNvGrpSpPr/>
          <p:nvPr/>
        </p:nvGrpSpPr>
        <p:grpSpPr>
          <a:xfrm>
            <a:off x="10846940" y="5373216"/>
            <a:ext cx="1115428" cy="1271637"/>
            <a:chOff x="10484082" y="5351539"/>
            <a:chExt cx="1115428" cy="1271637"/>
          </a:xfrm>
        </p:grpSpPr>
        <p:grpSp>
          <p:nvGrpSpPr>
            <p:cNvPr id="19" name="Group 18">
              <a:extLst>
                <a:ext uri="{FF2B5EF4-FFF2-40B4-BE49-F238E27FC236}">
                  <a16:creationId xmlns:a16="http://schemas.microsoft.com/office/drawing/2014/main" id="{A53FD09F-EE9A-5C95-CB3E-A9BC51AF294A}"/>
                </a:ext>
              </a:extLst>
            </p:cNvPr>
            <p:cNvGrpSpPr/>
            <p:nvPr/>
          </p:nvGrpSpPr>
          <p:grpSpPr>
            <a:xfrm>
              <a:off x="11278988" y="5351539"/>
              <a:ext cx="320522" cy="414442"/>
              <a:chOff x="8457418" y="107577"/>
              <a:chExt cx="320522" cy="414442"/>
            </a:xfrm>
          </p:grpSpPr>
          <p:sp>
            <p:nvSpPr>
              <p:cNvPr id="24" name="Rectangle: Rounded Corners 23">
                <a:extLst>
                  <a:ext uri="{FF2B5EF4-FFF2-40B4-BE49-F238E27FC236}">
                    <a16:creationId xmlns:a16="http://schemas.microsoft.com/office/drawing/2014/main" id="{1C34ADED-0F6D-E474-F28D-21914EDF8F7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Back with solid fill">
                <a:hlinkClick r:id="rId5" action="ppaction://hlinksldjump"/>
                <a:extLst>
                  <a:ext uri="{FF2B5EF4-FFF2-40B4-BE49-F238E27FC236}">
                    <a16:creationId xmlns:a16="http://schemas.microsoft.com/office/drawing/2014/main" id="{AC533659-9E7A-AD9B-9DB1-F7927B740AD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20" name="Group 19">
              <a:extLst>
                <a:ext uri="{FF2B5EF4-FFF2-40B4-BE49-F238E27FC236}">
                  <a16:creationId xmlns:a16="http://schemas.microsoft.com/office/drawing/2014/main" id="{7881F3BF-1D5E-1B7F-2874-CCE69B7D75FD}"/>
                </a:ext>
              </a:extLst>
            </p:cNvPr>
            <p:cNvGrpSpPr/>
            <p:nvPr/>
          </p:nvGrpSpPr>
          <p:grpSpPr>
            <a:xfrm>
              <a:off x="10484082" y="5789051"/>
              <a:ext cx="1108146" cy="834125"/>
              <a:chOff x="10917462" y="801792"/>
              <a:chExt cx="1108146" cy="834125"/>
            </a:xfrm>
          </p:grpSpPr>
          <p:sp>
            <p:nvSpPr>
              <p:cNvPr id="22" name="Rectangle: Rounded Corners 21">
                <a:extLst>
                  <a:ext uri="{FF2B5EF4-FFF2-40B4-BE49-F238E27FC236}">
                    <a16:creationId xmlns:a16="http://schemas.microsoft.com/office/drawing/2014/main" id="{73301BBC-5AFA-1F20-CB2F-8E9AD90B5C28}"/>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23" name="Graphic 22" descr="Back with solid fill">
                <a:extLst>
                  <a:ext uri="{FF2B5EF4-FFF2-40B4-BE49-F238E27FC236}">
                    <a16:creationId xmlns:a16="http://schemas.microsoft.com/office/drawing/2014/main" id="{96CE700A-D830-C2D2-4381-DC5BE186A1A4}"/>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359412377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75252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Hyödynnetään alueellisia ”voimavaroja”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917431089"/>
              </p:ext>
            </p:extLst>
          </p:nvPr>
        </p:nvGraphicFramePr>
        <p:xfrm>
          <a:off x="477788" y="764704"/>
          <a:ext cx="10351861" cy="5859001"/>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806422">
                  <a:extLst>
                    <a:ext uri="{9D8B030D-6E8A-4147-A177-3AD203B41FA5}">
                      <a16:colId xmlns:a16="http://schemas.microsoft.com/office/drawing/2014/main" val="4092181557"/>
                    </a:ext>
                  </a:extLst>
                </a:gridCol>
                <a:gridCol w="2160239">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432048">
                <a:tc>
                  <a:txBody>
                    <a:bodyPr/>
                    <a:lstStyle/>
                    <a:p>
                      <a:pPr algn="l" fontAlgn="ctr"/>
                      <a:r>
                        <a:rPr lang="fi-FI" sz="1100" b="0" i="0" u="none" strike="noStrike">
                          <a:solidFill>
                            <a:srgbClr val="000000"/>
                          </a:solidFill>
                          <a:effectLst/>
                          <a:latin typeface="Lato" panose="020F0502020204030203" pitchFamily="34" charset="0"/>
                        </a:rPr>
                        <a:t>Paikalliselta tai lähiseudun toimittajalta tehdyt hankinnat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kaikista hankinnoista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504056">
                <a:tc>
                  <a:txBody>
                    <a:bodyPr/>
                    <a:lstStyle/>
                    <a:p>
                      <a:pPr algn="l" fontAlgn="ctr"/>
                      <a:r>
                        <a:rPr lang="fi-FI" sz="1100" b="0" i="0" u="none" strike="noStrike">
                          <a:solidFill>
                            <a:srgbClr val="000000"/>
                          </a:solidFill>
                          <a:effectLst/>
                          <a:latin typeface="Lato" panose="020F0502020204030203" pitchFamily="34" charset="0"/>
                        </a:rPr>
                        <a:t>Paikallisen tai lähiseudun yhteistyö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539115">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539115">
                <a:tc>
                  <a:txBody>
                    <a:bodyPr/>
                    <a:lstStyle/>
                    <a:p>
                      <a:pPr algn="l" fontAlgn="ctr"/>
                      <a:r>
                        <a:rPr lang="fi-FI" sz="1100" b="0" i="0" u="none" strike="noStrike">
                          <a:solidFill>
                            <a:srgbClr val="000000"/>
                          </a:solidFill>
                          <a:effectLst/>
                          <a:latin typeface="Lato" panose="020F0502020204030203" pitchFamily="34" charset="0"/>
                        </a:rPr>
                        <a:t>Korkeakouluyhteistyössä toteutettujen hankkeiden, selvitysten, tapahtumien tai tutkimusten määrä paikallisille yrityksille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3">
                  <a:txBody>
                    <a:bodyPr/>
                    <a:lstStyle/>
                    <a:p>
                      <a:pPr algn="l" fontAlgn="ctr"/>
                      <a:r>
                        <a:rPr lang="fi-FI" sz="1100" b="0" i="0" u="none" strike="noStrike" dirty="0">
                          <a:solidFill>
                            <a:srgbClr val="000000"/>
                          </a:solidFill>
                          <a:effectLst/>
                          <a:latin typeface="Lato" panose="020F0502020204030203" pitchFamily="34" charset="0"/>
                        </a:rPr>
                        <a:t>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uudet liiketoiminnat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...lanseeratut uudet vihreät teknologiat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...Innovatiivisille ratkaisuille tarjotut helpotukset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773681">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...uudelleen lanseeratut vihreät teknologiat ennen näkemättömissä käyttötarkoituksissa ts. Innovatiiviset uudet vihreän teknologian sovellukset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360040">
                <a:tc>
                  <a:txBody>
                    <a:bodyPr/>
                    <a:lstStyle/>
                    <a:p>
                      <a:pPr algn="l" fontAlgn="ctr"/>
                      <a:r>
                        <a:rPr lang="fi-FI" sz="1100" b="0" i="0" u="none" strike="noStrike">
                          <a:solidFill>
                            <a:srgbClr val="000000"/>
                          </a:solidFill>
                          <a:effectLst/>
                          <a:latin typeface="Lato" panose="020F0502020204030203" pitchFamily="34" charset="0"/>
                        </a:rPr>
                        <a:t>Hyväksytyt puujulkisivuhankkeet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Calibri" panose="020F0502020204030204"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17954">
                <a:tc>
                  <a:txBody>
                    <a:bodyPr/>
                    <a:lstStyle/>
                    <a:p>
                      <a:pPr algn="l" fontAlgn="ctr"/>
                      <a:r>
                        <a:rPr lang="fi-FI" sz="1100" b="0" i="0" u="none" strike="noStrike">
                          <a:solidFill>
                            <a:srgbClr val="000000"/>
                          </a:solidFill>
                          <a:effectLst/>
                          <a:latin typeface="Lato" panose="020F0502020204030203" pitchFamily="34" charset="0"/>
                        </a:rPr>
                        <a:t>Rakennuksiin käytetyn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399678">
                <a:tc>
                  <a:txBody>
                    <a:bodyPr/>
                    <a:lstStyle/>
                    <a:p>
                      <a:pPr algn="l" fontAlgn="ctr"/>
                      <a:r>
                        <a:rPr lang="fi-FI" sz="1100" b="0" i="0" u="none" strike="noStrike">
                          <a:solidFill>
                            <a:srgbClr val="000000"/>
                          </a:solidFill>
                          <a:effectLst/>
                          <a:latin typeface="Lato" panose="020F0502020204030203" pitchFamily="34" charset="0"/>
                        </a:rPr>
                        <a:t>Julkisivuhankkeissa hyödynnetyn puun määrä sekä puuhun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[m3]</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a:txBody>
                    <a:bodyPr/>
                    <a:lstStyle/>
                    <a:p>
                      <a:pPr algn="l" fontAlgn="ctr"/>
                      <a:r>
                        <a:rPr lang="fi-FI" sz="1100" b="0" i="0" u="none" strike="noStrike">
                          <a:solidFill>
                            <a:srgbClr val="000000"/>
                          </a:solidFill>
                          <a:effectLst/>
                          <a:latin typeface="Lato" panose="020F0502020204030203" pitchFamily="34" charset="0"/>
                        </a:rPr>
                        <a:t>Puurakentamishankkeille myönnetyt kevennykset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Calibri" panose="020F0502020204030204"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68861893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75252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Hyödynnetään alueellisia ”voimavaroja”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79482771"/>
              </p:ext>
            </p:extLst>
          </p:nvPr>
        </p:nvGraphicFramePr>
        <p:xfrm>
          <a:off x="351062" y="620688"/>
          <a:ext cx="10351861" cy="6141786"/>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1008112">
                <a:tc>
                  <a:txBody>
                    <a:bodyPr/>
                    <a:lstStyle/>
                    <a:p>
                      <a:pPr algn="l" fontAlgn="ctr"/>
                      <a:r>
                        <a:rPr lang="fi-FI" sz="1100" b="0" i="0" u="none" strike="noStrike">
                          <a:solidFill>
                            <a:srgbClr val="000000"/>
                          </a:solidFill>
                          <a:effectLst/>
                          <a:latin typeface="Lato" panose="020F0502020204030203" pitchFamily="34" charset="0"/>
                        </a:rPr>
                        <a:t>(Vähähiilisen- ja/tai puurakentamisen edistäminen toiminnanohjauksella) Yhdyskuntasuunnittelussa, kaavoituksessa ja tontinlupaehdoissa käytetyt kaavamääräykset ja/tai puurakentamisen linjaukset ja/tai arkkitehtuuripolitiikka ja/tai kortteliteemat ja/tai kumppanuuskaavoitus ja/tai kaupunkistrategia ja/tai tontinluovutuskilpailu ja/tai puurakentamisen kohdealueet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Calibri" panose="020F0502020204030204"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Alueen kosteikoihin sidotun hiilen määrä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 CO2]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a:txBody>
                    <a:bodyPr/>
                    <a:lstStyle/>
                    <a:p>
                      <a:pPr algn="l" fontAlgn="ctr"/>
                      <a:r>
                        <a:rPr lang="fi-FI" sz="1100" b="0" i="0" u="none" strike="noStrike">
                          <a:solidFill>
                            <a:srgbClr val="000000"/>
                          </a:solidFill>
                          <a:effectLst/>
                          <a:latin typeface="Lato" panose="020F0502020204030203" pitchFamily="34" charset="0"/>
                        </a:rPr>
                        <a:t>Alueella perustetut kosteikot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[m2]</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2048">
                <a:tc>
                  <a:txBody>
                    <a:bodyPr/>
                    <a:lstStyle/>
                    <a:p>
                      <a:pPr algn="l" fontAlgn="ctr"/>
                      <a:r>
                        <a:rPr lang="fi-FI" sz="1100" b="0" i="0" u="none" strike="noStrike">
                          <a:solidFill>
                            <a:srgbClr val="000000"/>
                          </a:solidFill>
                          <a:effectLst/>
                          <a:latin typeface="Lato" panose="020F0502020204030203" pitchFamily="34" charset="0"/>
                        </a:rPr>
                        <a:t>Hankintasopimuksilla (PPA) hankitut päästövähennykset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a:txBody>
                    <a:bodyPr/>
                    <a:lstStyle/>
                    <a:p>
                      <a:pPr algn="l" fontAlgn="ctr"/>
                      <a:r>
                        <a:rPr lang="fi-FI" sz="1100" b="0" i="0" u="none" strike="noStrike">
                          <a:solidFill>
                            <a:srgbClr val="000000"/>
                          </a:solidFill>
                          <a:effectLst/>
                          <a:latin typeface="Lato" panose="020F0502020204030203" pitchFamily="34" charset="0"/>
                        </a:rPr>
                        <a:t>Sopimuskunnissa toteutettuja Heinolan kaupungin päästövähennystoimenpiteitä</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9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a:txBody>
                    <a:bodyPr/>
                    <a:lstStyle/>
                    <a:p>
                      <a:pPr algn="l" fontAlgn="ctr"/>
                      <a:r>
                        <a:rPr lang="fi-FI" sz="1100" b="0" i="0" u="none" strike="noStrike">
                          <a:solidFill>
                            <a:srgbClr val="000000"/>
                          </a:solidFill>
                          <a:effectLst/>
                          <a:latin typeface="Lato" panose="020F0502020204030203" pitchFamily="34" charset="0"/>
                        </a:rPr>
                        <a:t>Verkkoon myytävän uusiutuvan energian määrä ja siitä saatava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Verkkoon myydyllä aurinkoenergialla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Verkkoon myydyllä biokaasulla hankitut…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...tulot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...päästövähennykset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Aktiiviset yhteystyöverkostot/-sopimukset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4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rowSpan="2">
                  <a:txBody>
                    <a:bodyPr/>
                    <a:lstStyle/>
                    <a:p>
                      <a:pPr algn="l" fontAlgn="ctr"/>
                      <a:r>
                        <a:rPr lang="fi-FI" sz="1100" b="0" i="0" u="none" strike="noStrike" dirty="0">
                          <a:solidFill>
                            <a:srgbClr val="000000"/>
                          </a:solidFill>
                          <a:effectLst/>
                          <a:latin typeface="Lato" panose="020F0502020204030203" pitchFamily="34" charset="0"/>
                        </a:rPr>
                        <a:t>Purkukohteista hyödynnetyn/uusiokäytetyt…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...materiaalin määrä [t]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[kg]</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r h="432857">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[esim, ikkunat/ovet --&gt; kpl]</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965976096"/>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62551000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75252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Hyödynnetään alueellisia ”voimavaroja”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6784073"/>
              </p:ext>
            </p:extLst>
          </p:nvPr>
        </p:nvGraphicFramePr>
        <p:xfrm>
          <a:off x="351062" y="620688"/>
          <a:ext cx="10351861" cy="5708929"/>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1008112">
                <a:tc>
                  <a:txBody>
                    <a:bodyPr/>
                    <a:lstStyle/>
                    <a:p>
                      <a:pPr algn="l" fontAlgn="ctr"/>
                      <a:r>
                        <a:rPr lang="fi-FI" sz="1100" b="0" i="0" u="none" strike="noStrike">
                          <a:solidFill>
                            <a:srgbClr val="000000"/>
                          </a:solidFill>
                          <a:effectLst/>
                          <a:latin typeface="Lato" panose="020F0502020204030203" pitchFamily="34" charset="0"/>
                        </a:rPr>
                        <a:t>EnergyPlan-simulaatioihin pohjautuneet…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...uusiutuvien energialähteiden integraatiot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...energiantuotannon päästövähennys [kt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a:txBody>
                    <a:bodyPr/>
                    <a:lstStyle/>
                    <a:p>
                      <a:pPr algn="l" fontAlgn="ctr"/>
                      <a:r>
                        <a:rPr lang="fi-FI" sz="1100" b="0" i="0" u="none" strike="noStrike">
                          <a:solidFill>
                            <a:srgbClr val="000000"/>
                          </a:solidFill>
                          <a:effectLst/>
                          <a:latin typeface="Lato" panose="020F0502020204030203" pitchFamily="34" charset="0"/>
                        </a:rPr>
                        <a:t>EnergyPlan-simulaatioiden hyödyntäminen…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...alueen energiasuunnittelun työvälineenä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rowSpan="2">
                  <a:txBody>
                    <a:bodyPr/>
                    <a:lstStyle/>
                    <a:p>
                      <a:pPr algn="l" fontAlgn="ctr"/>
                      <a:r>
                        <a:rPr lang="fi-FI" sz="1100" b="0" i="0" u="none" strike="noStrike" dirty="0" err="1">
                          <a:solidFill>
                            <a:srgbClr val="000000"/>
                          </a:solidFill>
                          <a:effectLst/>
                          <a:latin typeface="Lato" panose="020F0502020204030203" pitchFamily="34" charset="0"/>
                        </a:rPr>
                        <a:t>UEKK:n</a:t>
                      </a:r>
                      <a:r>
                        <a:rPr lang="fi-FI" sz="1100" b="0" i="0" u="none" strike="noStrike" dirty="0">
                          <a:solidFill>
                            <a:srgbClr val="000000"/>
                          </a:solidFill>
                          <a:effectLst/>
                          <a:latin typeface="Lato" panose="020F0502020204030203" pitchFamily="34" charset="0"/>
                        </a:rPr>
                        <a:t> mukaan lähteneet paikalliset yritykset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prosentuaalinen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2048">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toimialoja koskeva kattavuus [erilliset toimialat,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Uusiutuvan energiantuotanto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Uusiutuvan energiantuotanto ↔ väkiluku [MWh/hlö]</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Prosentuaaliset osuudet kokonaiskulutuksesta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Uusiutuvalla energialla hankitut suorat päästövähennykset [kt CO</a:t>
                      </a:r>
                      <a:r>
                        <a:rPr lang="fi-FI" sz="1100" b="0" i="0" u="none" strike="noStrike" baseline="-25000">
                          <a:solidFill>
                            <a:srgbClr val="000000"/>
                          </a:solidFill>
                          <a:effectLst/>
                          <a:latin typeface="Lato" panose="020F0502020204030203" pitchFamily="34" charset="0"/>
                        </a:rPr>
                        <a:t>2</a:t>
                      </a:r>
                      <a:r>
                        <a:rPr lang="fi-FI" sz="1100" b="0" i="0" u="none" strike="noStrike">
                          <a:solidFill>
                            <a:srgbClr val="000000"/>
                          </a:solidFill>
                          <a:effectLst/>
                          <a:latin typeface="Lato" panose="020F0502020204030203" pitchFamily="34" charset="0"/>
                        </a:rPr>
                        <a:t>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a:txBody>
                    <a:bodyPr/>
                    <a:lstStyle/>
                    <a:p>
                      <a:pPr algn="l" fontAlgn="ctr"/>
                      <a:r>
                        <a:rPr lang="fi-FI" sz="1100" b="0" i="0" u="none" strike="noStrike">
                          <a:solidFill>
                            <a:srgbClr val="000000"/>
                          </a:solidFill>
                          <a:effectLst/>
                          <a:latin typeface="Lato" panose="020F0502020204030203" pitchFamily="34" charset="0"/>
                        </a:rPr>
                        <a:t>UEKK:lla muodostetun kestävän energian tuotanto ja päästövähennys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[MWh/v]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[kt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a:txBody>
                    <a:bodyPr/>
                    <a:lstStyle/>
                    <a:p>
                      <a:pPr algn="l" fontAlgn="ctr"/>
                      <a:r>
                        <a:rPr lang="fi-FI" sz="1100" b="0" i="0" u="none" strike="noStrike">
                          <a:solidFill>
                            <a:srgbClr val="000000"/>
                          </a:solidFill>
                          <a:effectLst/>
                          <a:latin typeface="Lato" panose="020F0502020204030203" pitchFamily="34" charset="0"/>
                        </a:rPr>
                        <a:t>UEKK toteutettu nykytilan kartoitus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UEKK:n sisällytetyt lisäselvitykset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533782">
                <a:tc>
                  <a:txBody>
                    <a:bodyPr/>
                    <a:lstStyle/>
                    <a:p>
                      <a:pPr algn="l" fontAlgn="ctr"/>
                      <a:r>
                        <a:rPr lang="fi-FI" sz="1100" b="0" i="0" u="none" strike="noStrike">
                          <a:solidFill>
                            <a:srgbClr val="000000"/>
                          </a:solidFill>
                          <a:effectLst/>
                          <a:latin typeface="Lato" panose="020F0502020204030203" pitchFamily="34" charset="0"/>
                        </a:rPr>
                        <a:t>UEKK:n yhteishankintasopimukseen mukaan lähteneet sopimuskunnat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78669653"/>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151659920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75252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Hyödynnetään alueellisia ”voimavaroja”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1595155570"/>
              </p:ext>
            </p:extLst>
          </p:nvPr>
        </p:nvGraphicFramePr>
        <p:xfrm>
          <a:off x="361000" y="841426"/>
          <a:ext cx="10351861" cy="5175147"/>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1008112">
                <a:tc rowSpan="2">
                  <a:txBody>
                    <a:bodyPr/>
                    <a:lstStyle/>
                    <a:p>
                      <a:pPr algn="l" fontAlgn="ctr"/>
                      <a:r>
                        <a:rPr lang="fi-FI" sz="1100" b="0" i="0" u="none" strike="noStrike" dirty="0">
                          <a:solidFill>
                            <a:srgbClr val="000000"/>
                          </a:solidFill>
                          <a:effectLst/>
                          <a:latin typeface="Lato" panose="020F0502020204030203" pitchFamily="34" charset="0"/>
                        </a:rPr>
                        <a:t>UEKK hyödynnetty...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...toiminnanohjauksessa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päätöksenteon tukena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vMerge="1">
                  <a:txBody>
                    <a:bodyPr/>
                    <a:lstStyle/>
                    <a:p>
                      <a:pPr algn="l" fontAlgn="ctr"/>
                      <a:endParaRPr lang="fi-FI" sz="1100" b="0" i="0" u="none" strike="noStrike" dirty="0">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viestinnässä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…kaupungin markkinoinnissa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a:txBody>
                    <a:bodyPr/>
                    <a:lstStyle/>
                    <a:p>
                      <a:pPr algn="l" fontAlgn="ctr"/>
                      <a:r>
                        <a:rPr lang="fi-FI" sz="1100" b="0" i="0" u="none" strike="noStrike">
                          <a:solidFill>
                            <a:srgbClr val="000000"/>
                          </a:solidFill>
                          <a:effectLst/>
                          <a:latin typeface="Lato" panose="020F0502020204030203" pitchFamily="34" charset="0"/>
                        </a:rPr>
                        <a:t>(Ilmastotyön indikaattorit) Aurinkoenergian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2048">
                <a:tc>
                  <a:txBody>
                    <a:bodyPr/>
                    <a:lstStyle/>
                    <a:p>
                      <a:pPr algn="l" fontAlgn="ctr"/>
                      <a:r>
                        <a:rPr lang="fi-FI" sz="1100" b="0" i="0" u="none" strike="noStrike">
                          <a:solidFill>
                            <a:srgbClr val="000000"/>
                          </a:solidFill>
                          <a:effectLst/>
                          <a:latin typeface="Lato" panose="020F0502020204030203" pitchFamily="34" charset="0"/>
                        </a:rPr>
                        <a:t>(Ilmastotyön indikaattorit) Biokaasun tuotanto</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[MWh/asukas]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Pilottihankkeet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2">
                  <a:txBody>
                    <a:bodyPr/>
                    <a:lstStyle/>
                    <a:p>
                      <a:pPr algn="l" fontAlgn="ctr"/>
                      <a:r>
                        <a:rPr lang="fi-FI" sz="1100" b="0" i="0" u="none" strike="noStrike" dirty="0">
                          <a:solidFill>
                            <a:srgbClr val="000000"/>
                          </a:solidFill>
                          <a:effectLst/>
                          <a:latin typeface="Lato" panose="020F0502020204030203" pitchFamily="34" charset="0"/>
                        </a:rPr>
                        <a:t>(T&amp;K- ja alueen osaamisen indikaattorit) Innovaatiotoiminta alueella</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Toiminnan volyymi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Työllistäminen</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BKT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a:txBody>
                    <a:bodyPr/>
                    <a:lstStyle/>
                    <a:p>
                      <a:pPr algn="l" fontAlgn="ctr"/>
                      <a:r>
                        <a:rPr lang="fi-FI" sz="1100" b="0" i="0" u="none" strike="noStrike">
                          <a:solidFill>
                            <a:srgbClr val="000000"/>
                          </a:solidFill>
                          <a:effectLst/>
                          <a:latin typeface="Lato" panose="020F0502020204030203" pitchFamily="34" charset="0"/>
                        </a:rPr>
                        <a:t>(T&amp;K- ja alueen osaamisen indikaattorit) Alueellinen innovaatiokyvykkyys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Heinolassa muodostuneet innovaatiot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Innovaatioiden vaikuttavuus</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bl>
          </a:graphicData>
        </a:graphic>
      </p:graphicFrame>
      <p:grpSp>
        <p:nvGrpSpPr>
          <p:cNvPr id="16" name="Group 15">
            <a:extLst>
              <a:ext uri="{FF2B5EF4-FFF2-40B4-BE49-F238E27FC236}">
                <a16:creationId xmlns:a16="http://schemas.microsoft.com/office/drawing/2014/main" id="{CFFD76DC-7B9B-7A4A-A5C2-AAE6C32872E6}"/>
              </a:ext>
            </a:extLst>
          </p:cNvPr>
          <p:cNvGrpSpPr/>
          <p:nvPr/>
        </p:nvGrpSpPr>
        <p:grpSpPr>
          <a:xfrm>
            <a:off x="11423004" y="6381328"/>
            <a:ext cx="484973" cy="313490"/>
            <a:chOff x="7841686" y="284935"/>
            <a:chExt cx="484973" cy="313490"/>
          </a:xfrm>
        </p:grpSpPr>
        <p:sp>
          <p:nvSpPr>
            <p:cNvPr id="17" name="Rectangle: Rounded Corners 16">
              <a:extLst>
                <a:ext uri="{FF2B5EF4-FFF2-40B4-BE49-F238E27FC236}">
                  <a16:creationId xmlns:a16="http://schemas.microsoft.com/office/drawing/2014/main" id="{6108F096-0953-3CB7-D09B-BADE4E6BDC5E}"/>
                </a:ext>
              </a:extLst>
            </p:cNvPr>
            <p:cNvSpPr/>
            <p:nvPr/>
          </p:nvSpPr>
          <p:spPr>
            <a:xfrm>
              <a:off x="7841686" y="284935"/>
              <a:ext cx="48497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1" name="Graphic 20" descr="Back with solid fill">
              <a:hlinkClick r:id="rId5" action="ppaction://hlinksldjump"/>
              <a:extLst>
                <a:ext uri="{FF2B5EF4-FFF2-40B4-BE49-F238E27FC236}">
                  <a16:creationId xmlns:a16="http://schemas.microsoft.com/office/drawing/2014/main" id="{BD633AB4-12AE-2270-6A8F-58AC4683385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1686" y="285183"/>
              <a:ext cx="484973" cy="313242"/>
            </a:xfrm>
            <a:prstGeom prst="rect">
              <a:avLst/>
            </a:prstGeom>
          </p:spPr>
        </p:pic>
      </p:grpSp>
    </p:spTree>
    <p:extLst>
      <p:ext uri="{BB962C8B-B14F-4D97-AF65-F5344CB8AC3E}">
        <p14:creationId xmlns:p14="http://schemas.microsoft.com/office/powerpoint/2010/main" val="293464916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A5FD6C6-181F-4502-9E48-6778237112F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129" imgH="129" progId="TCLayout.ActiveDocument.1">
                  <p:embed/>
                </p:oleObj>
              </mc:Choice>
              <mc:Fallback>
                <p:oleObj name="think-cell Slide" r:id="rId3" imgW="129" imgH="129" progId="TCLayout.ActiveDocument.1">
                  <p:embed/>
                  <p:pic>
                    <p:nvPicPr>
                      <p:cNvPr id="4" name="Object 3" hidden="1">
                        <a:extLst>
                          <a:ext uri="{FF2B5EF4-FFF2-40B4-BE49-F238E27FC236}">
                            <a16:creationId xmlns:a16="http://schemas.microsoft.com/office/drawing/2014/main" id="{1A5FD6C6-181F-4502-9E48-6778237112F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TextBox 7">
            <a:extLst>
              <a:ext uri="{FF2B5EF4-FFF2-40B4-BE49-F238E27FC236}">
                <a16:creationId xmlns:a16="http://schemas.microsoft.com/office/drawing/2014/main" id="{159F287D-7766-450B-9E81-5A9945AB079E}"/>
              </a:ext>
            </a:extLst>
          </p:cNvPr>
          <p:cNvSpPr txBox="1"/>
          <p:nvPr/>
        </p:nvSpPr>
        <p:spPr>
          <a:xfrm>
            <a:off x="261764" y="116632"/>
            <a:ext cx="4752528"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latin typeface="Rockwell Condensed" panose="02060603050405020104" pitchFamily="18" charset="0"/>
                <a:sym typeface="Rockwell" panose="02060603020205020403" pitchFamily="18" charset="0"/>
              </a:rPr>
              <a:t>Hyödynnetään alueellisia ”voimavaroja”</a:t>
            </a:r>
          </a:p>
        </p:txBody>
      </p:sp>
      <p:sp>
        <p:nvSpPr>
          <p:cNvPr id="5" name="TextBox 4">
            <a:extLst>
              <a:ext uri="{FF2B5EF4-FFF2-40B4-BE49-F238E27FC236}">
                <a16:creationId xmlns:a16="http://schemas.microsoft.com/office/drawing/2014/main" id="{EE8F8813-6B2A-A88D-A55C-133A04E4F8B9}"/>
              </a:ext>
            </a:extLst>
          </p:cNvPr>
          <p:cNvSpPr txBox="1"/>
          <p:nvPr/>
        </p:nvSpPr>
        <p:spPr>
          <a:xfrm>
            <a:off x="10990956" y="0"/>
            <a:ext cx="1216936" cy="400110"/>
          </a:xfrm>
          <a:prstGeom prst="rect">
            <a:avLst/>
          </a:prstGeom>
          <a:gradFill flip="none" rotWithShape="1">
            <a:gsLst>
              <a:gs pos="0">
                <a:srgbClr val="00FF99">
                  <a:tint val="66000"/>
                  <a:satMod val="160000"/>
                </a:srgbClr>
              </a:gs>
              <a:gs pos="50000">
                <a:srgbClr val="00FF99">
                  <a:tint val="44500"/>
                  <a:satMod val="160000"/>
                </a:srgbClr>
              </a:gs>
              <a:gs pos="100000">
                <a:srgbClr val="00FF99">
                  <a:tint val="23500"/>
                  <a:satMod val="160000"/>
                </a:srgbClr>
              </a:gs>
            </a:gsLst>
            <a:lin ang="18900000" scaled="1"/>
            <a:tileRect/>
          </a:gradFill>
          <a:ln w="12700">
            <a:solidFill>
              <a:schemeClr val="tx2"/>
            </a:solidFill>
          </a:ln>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sz="1000" dirty="0"/>
              <a:t>Vaikuttavuuden todentaminen</a:t>
            </a:r>
          </a:p>
        </p:txBody>
      </p:sp>
      <p:graphicFrame>
        <p:nvGraphicFramePr>
          <p:cNvPr id="2" name="Table 1">
            <a:extLst>
              <a:ext uri="{FF2B5EF4-FFF2-40B4-BE49-F238E27FC236}">
                <a16:creationId xmlns:a16="http://schemas.microsoft.com/office/drawing/2014/main" id="{469573CF-3996-8D68-9626-EB71B4875E4E}"/>
              </a:ext>
            </a:extLst>
          </p:cNvPr>
          <p:cNvGraphicFramePr>
            <a:graphicFrameLocks noGrp="1"/>
          </p:cNvGraphicFramePr>
          <p:nvPr>
            <p:extLst>
              <p:ext uri="{D42A27DB-BD31-4B8C-83A1-F6EECF244321}">
                <p14:modId xmlns:p14="http://schemas.microsoft.com/office/powerpoint/2010/main" val="2160614300"/>
              </p:ext>
            </p:extLst>
          </p:nvPr>
        </p:nvGraphicFramePr>
        <p:xfrm>
          <a:off x="361000" y="841426"/>
          <a:ext cx="10351861" cy="5324825"/>
        </p:xfrm>
        <a:graphic>
          <a:graphicData uri="http://schemas.openxmlformats.org/drawingml/2006/table">
            <a:tbl>
              <a:tblPr>
                <a:tableStyleId>{793D81CF-94F2-401A-BA57-92F5A7B2D0C5}</a:tableStyleId>
              </a:tblPr>
              <a:tblGrid>
                <a:gridCol w="5385200">
                  <a:extLst>
                    <a:ext uri="{9D8B030D-6E8A-4147-A177-3AD203B41FA5}">
                      <a16:colId xmlns:a16="http://schemas.microsoft.com/office/drawing/2014/main" val="647617544"/>
                    </a:ext>
                  </a:extLst>
                </a:gridCol>
                <a:gridCol w="2511233">
                  <a:extLst>
                    <a:ext uri="{9D8B030D-6E8A-4147-A177-3AD203B41FA5}">
                      <a16:colId xmlns:a16="http://schemas.microsoft.com/office/drawing/2014/main" val="4092181557"/>
                    </a:ext>
                  </a:extLst>
                </a:gridCol>
                <a:gridCol w="2455428">
                  <a:extLst>
                    <a:ext uri="{9D8B030D-6E8A-4147-A177-3AD203B41FA5}">
                      <a16:colId xmlns:a16="http://schemas.microsoft.com/office/drawing/2014/main" val="2034336110"/>
                    </a:ext>
                  </a:extLst>
                </a:gridCol>
              </a:tblGrid>
              <a:tr h="360040">
                <a:tc>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(Tulos)mittari</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gridSpan="2">
                  <a:txBody>
                    <a:bodyPr/>
                    <a:lstStyle/>
                    <a:p>
                      <a:pPr algn="ctr" fontAlgn="ctr"/>
                      <a:r>
                        <a:rPr lang="fi-FI" sz="1400" b="1"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rPr>
                        <a:t>Yksikkö</a:t>
                      </a:r>
                      <a:endParaRPr lang="fi-FI" sz="1400" b="1" i="0" u="none" strike="noStrike" dirty="0">
                        <a:solidFill>
                          <a:schemeClr val="tx2"/>
                        </a:solidFill>
                        <a:effectLst/>
                        <a:latin typeface="Lato" panose="020F0502020204030203" pitchFamily="34" charset="0"/>
                        <a:ea typeface="Lato" panose="020F0502020204030203" pitchFamily="34" charset="0"/>
                        <a:cs typeface="Lato" panose="020F0502020204030203" pitchFamily="34" charset="0"/>
                      </a:endParaRPr>
                    </a:p>
                  </a:txBody>
                  <a:tcPr marL="2063" marR="2063" marT="206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chemeClr val="accent2">
                        <a:lumMod val="40000"/>
                        <a:lumOff val="60000"/>
                      </a:schemeClr>
                    </a:solidFill>
                  </a:tcPr>
                </a:tc>
                <a:tc hMerge="1">
                  <a:txBody>
                    <a:bodyPr/>
                    <a:lstStyle/>
                    <a:p>
                      <a:endParaRPr lang="fi-FI" dirty="0"/>
                    </a:p>
                  </a:txBody>
                  <a:tcPr/>
                </a:tc>
                <a:extLst>
                  <a:ext uri="{0D108BD9-81ED-4DB2-BD59-A6C34878D82A}">
                    <a16:rowId xmlns:a16="http://schemas.microsoft.com/office/drawing/2014/main" val="3157558004"/>
                  </a:ext>
                </a:extLst>
              </a:tr>
              <a:tr h="571350">
                <a:tc rowSpan="3">
                  <a:txBody>
                    <a:bodyPr/>
                    <a:lstStyle/>
                    <a:p>
                      <a:pPr algn="l" fontAlgn="ctr"/>
                      <a:r>
                        <a:rPr lang="fi-FI" sz="1100" b="0" i="0" u="none" strike="noStrike" dirty="0">
                          <a:solidFill>
                            <a:srgbClr val="000000"/>
                          </a:solidFill>
                          <a:effectLst/>
                          <a:latin typeface="Lato" panose="020F0502020204030203" pitchFamily="34" charset="0"/>
                        </a:rPr>
                        <a:t>(Puurakentamisen indikaattorit) Muutosmittarit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Käytöstään muuttaneiden henkilöiden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058276051"/>
                  </a:ext>
                </a:extLst>
              </a:tr>
              <a:tr h="432048">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Saapuneiden tarjousten määrä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kaupunkistrategiassa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21882820"/>
                  </a:ext>
                </a:extLst>
              </a:tr>
              <a:tr h="432048">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Yksittäisellä hankkeella hankittu säästö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Puun käytön linjaus valtuustossa [kyllä/ei]</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475706936"/>
                  </a:ext>
                </a:extLst>
              </a:tr>
              <a:tr h="432048">
                <a:tc>
                  <a:txBody>
                    <a:bodyPr/>
                    <a:lstStyle/>
                    <a:p>
                      <a:pPr algn="l" fontAlgn="ctr"/>
                      <a:r>
                        <a:rPr lang="fi-FI" sz="1100" b="0" i="0" u="none" strike="noStrike">
                          <a:solidFill>
                            <a:srgbClr val="000000"/>
                          </a:solidFill>
                          <a:effectLst/>
                          <a:latin typeface="Lato" panose="020F0502020204030203" pitchFamily="34" charset="0"/>
                        </a:rPr>
                        <a:t>(Puurakentamisen indikaattorit) Vaikuttavuusmittarit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Pitkän aikavälin kasvihuonekaasupäästöjen väheneminen [CO2-ekv]</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Työllisyyden kasvu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9579717"/>
                  </a:ext>
                </a:extLst>
              </a:tr>
              <a:tr h="524353">
                <a:tc rowSpan="2">
                  <a:txBody>
                    <a:bodyPr/>
                    <a:lstStyle/>
                    <a:p>
                      <a:pPr algn="l" fontAlgn="ctr"/>
                      <a:r>
                        <a:rPr lang="fi-FI" sz="1100" b="0" i="0" u="none" strike="noStrike" dirty="0">
                          <a:solidFill>
                            <a:srgbClr val="000000"/>
                          </a:solidFill>
                          <a:effectLst/>
                          <a:latin typeface="Lato" panose="020F0502020204030203" pitchFamily="34" charset="0"/>
                        </a:rPr>
                        <a:t>(Puurakentamisen indikaattorit) Prosessimittarit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Infopaketin lukukerrat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valtuustossa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37940643"/>
                  </a:ext>
                </a:extLst>
              </a:tr>
              <a:tr h="576064">
                <a:tc vMerge="1">
                  <a:txBody>
                    <a:bodyPr/>
                    <a:lstStyle/>
                    <a:p>
                      <a:pPr algn="l" fontAlgn="ctr"/>
                      <a:r>
                        <a:rPr lang="fi-FI" sz="1100" b="0" i="0" u="none" strike="noStrike" dirty="0">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Koulutuksiin osallistuneiden määrä kaupunkiorganisaation henkilöstöstä [lkm]</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771178217"/>
                  </a:ext>
                </a:extLst>
              </a:tr>
              <a:tr h="513968">
                <a:tc rowSpan="4">
                  <a:txBody>
                    <a:bodyPr/>
                    <a:lstStyle/>
                    <a:p>
                      <a:pPr algn="l" fontAlgn="ctr"/>
                      <a:r>
                        <a:rPr lang="fi-FI" sz="1100" b="0" i="0" u="none" strike="noStrike" dirty="0">
                          <a:solidFill>
                            <a:srgbClr val="000000"/>
                          </a:solidFill>
                          <a:effectLst/>
                          <a:latin typeface="Lato" panose="020F0502020204030203" pitchFamily="34" charset="0"/>
                        </a:rPr>
                        <a:t>Hankintojen kestävyyden ja vaikuttavuuden indikaattorit</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Ilmastopositiivisten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Ilmastonegatiivisten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03381883"/>
                  </a:ext>
                </a:extLst>
              </a:tr>
              <a:tr h="446142">
                <a:tc vMerge="1">
                  <a:txBody>
                    <a:bodyPr/>
                    <a:lstStyle/>
                    <a:p>
                      <a:pPr algn="l" fontAlgn="ctr"/>
                      <a:endParaRPr lang="fi-FI" sz="1100" b="0" i="0" u="none" strike="noStrike">
                        <a:solidFill>
                          <a:srgbClr val="000000"/>
                        </a:solidFill>
                        <a:effectLst/>
                        <a:latin typeface="Lato" panose="020F0502020204030203" pitchFamily="34" charset="0"/>
                      </a:endParaRP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Hankintojen osuus, joka täyttää innovatiivisten hankintojen kriteeristön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Hankintoihin sidotun hiilen määrä [kg CO2e]</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6145367"/>
                  </a:ext>
                </a:extLst>
              </a:tr>
              <a:tr h="450324">
                <a:tc vMerge="1">
                  <a:txBody>
                    <a:bodyPr/>
                    <a:lstStyle/>
                    <a:p>
                      <a:pPr algn="l" fontAlgn="b"/>
                      <a:endParaRPr lang="fi-FI" sz="1100" b="0" i="0" u="none" strike="noStrike">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Kestäväksi luokiteltavien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Kiertotaloutta edistävien hankintojen osuus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338856471"/>
                  </a:ext>
                </a:extLst>
              </a:tr>
              <a:tr h="450324">
                <a:tc vMerge="1">
                  <a:txBody>
                    <a:bodyPr/>
                    <a:lstStyle/>
                    <a:p>
                      <a:pPr algn="l" fontAlgn="b"/>
                      <a:endParaRPr lang="fi-FI" sz="1100" b="0" i="0" u="none" strike="noStrike" dirty="0">
                        <a:solidFill>
                          <a:srgbClr val="000000"/>
                        </a:solidFill>
                        <a:effectLst/>
                        <a:latin typeface="Lato" panose="020F0502020204030203" pitchFamily="34" charset="0"/>
                      </a:endParaRPr>
                    </a:p>
                  </a:txBody>
                  <a:tcPr marL="4233" marR="4233" marT="4233" marB="0" anchor="b">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a:solidFill>
                            <a:srgbClr val="000000"/>
                          </a:solidFill>
                          <a:effectLst/>
                          <a:latin typeface="Lato" panose="020F0502020204030203" pitchFamily="34" charset="0"/>
                        </a:rPr>
                        <a:t>Osuus kiertoon palautettavista jätteistä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algn="ctr" fontAlgn="ctr"/>
                      <a:r>
                        <a:rPr lang="fi-FI" sz="1100" b="0" i="0" u="none" strike="noStrike" dirty="0">
                          <a:solidFill>
                            <a:srgbClr val="000000"/>
                          </a:solidFill>
                          <a:effectLst/>
                          <a:latin typeface="Lato" panose="020F0502020204030203" pitchFamily="34" charset="0"/>
                        </a:rPr>
                        <a:t>Osuus kiertoon palautettavista sivuvirroista [%]</a:t>
                      </a:r>
                    </a:p>
                  </a:txBody>
                  <a:tcPr marL="4233" marR="4233" marT="4233"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193038861"/>
                  </a:ext>
                </a:extLst>
              </a:tr>
            </a:tbl>
          </a:graphicData>
        </a:graphic>
      </p:graphicFrame>
      <p:grpSp>
        <p:nvGrpSpPr>
          <p:cNvPr id="9" name="Group 8">
            <a:extLst>
              <a:ext uri="{FF2B5EF4-FFF2-40B4-BE49-F238E27FC236}">
                <a16:creationId xmlns:a16="http://schemas.microsoft.com/office/drawing/2014/main" id="{1EE2DFAB-8D4D-ED2A-279A-5DB4F6511D2C}"/>
              </a:ext>
            </a:extLst>
          </p:cNvPr>
          <p:cNvGrpSpPr/>
          <p:nvPr/>
        </p:nvGrpSpPr>
        <p:grpSpPr>
          <a:xfrm>
            <a:off x="10918948" y="5445224"/>
            <a:ext cx="1115428" cy="1271637"/>
            <a:chOff x="10484082" y="5351539"/>
            <a:chExt cx="1115428" cy="1271637"/>
          </a:xfrm>
        </p:grpSpPr>
        <p:grpSp>
          <p:nvGrpSpPr>
            <p:cNvPr id="10" name="Group 9">
              <a:extLst>
                <a:ext uri="{FF2B5EF4-FFF2-40B4-BE49-F238E27FC236}">
                  <a16:creationId xmlns:a16="http://schemas.microsoft.com/office/drawing/2014/main" id="{0F7A90F6-7235-5A2D-B44B-7E826FD8EDE1}"/>
                </a:ext>
              </a:extLst>
            </p:cNvPr>
            <p:cNvGrpSpPr/>
            <p:nvPr/>
          </p:nvGrpSpPr>
          <p:grpSpPr>
            <a:xfrm>
              <a:off x="11278988" y="5351539"/>
              <a:ext cx="320522" cy="414442"/>
              <a:chOff x="8457418" y="107577"/>
              <a:chExt cx="320522" cy="414442"/>
            </a:xfrm>
          </p:grpSpPr>
          <p:sp>
            <p:nvSpPr>
              <p:cNvPr id="14" name="Rectangle: Rounded Corners 13">
                <a:extLst>
                  <a:ext uri="{FF2B5EF4-FFF2-40B4-BE49-F238E27FC236}">
                    <a16:creationId xmlns:a16="http://schemas.microsoft.com/office/drawing/2014/main" id="{C0570084-CC0E-A5B8-F477-7C32A9D2DDE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Back with solid fill">
                <a:hlinkClick r:id="rId5" action="ppaction://hlinksldjump"/>
                <a:extLst>
                  <a:ext uri="{FF2B5EF4-FFF2-40B4-BE49-F238E27FC236}">
                    <a16:creationId xmlns:a16="http://schemas.microsoft.com/office/drawing/2014/main" id="{E745B634-40B8-F296-EFF0-615FFD00CF32}"/>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63521" y="152400"/>
                <a:ext cx="314419" cy="313241"/>
              </a:xfrm>
              <a:prstGeom prst="rect">
                <a:avLst/>
              </a:prstGeom>
            </p:spPr>
          </p:pic>
        </p:grpSp>
        <p:grpSp>
          <p:nvGrpSpPr>
            <p:cNvPr id="11" name="Group 10">
              <a:extLst>
                <a:ext uri="{FF2B5EF4-FFF2-40B4-BE49-F238E27FC236}">
                  <a16:creationId xmlns:a16="http://schemas.microsoft.com/office/drawing/2014/main" id="{8EA6A943-EF10-7A7B-8BCA-B3961B628C3C}"/>
                </a:ext>
              </a:extLst>
            </p:cNvPr>
            <p:cNvGrpSpPr/>
            <p:nvPr/>
          </p:nvGrpSpPr>
          <p:grpSpPr>
            <a:xfrm>
              <a:off x="10484082" y="5789051"/>
              <a:ext cx="1108146" cy="834125"/>
              <a:chOff x="10917462" y="801792"/>
              <a:chExt cx="1108146" cy="834125"/>
            </a:xfrm>
          </p:grpSpPr>
          <p:sp>
            <p:nvSpPr>
              <p:cNvPr id="12" name="Rectangle: Rounded Corners 11">
                <a:extLst>
                  <a:ext uri="{FF2B5EF4-FFF2-40B4-BE49-F238E27FC236}">
                    <a16:creationId xmlns:a16="http://schemas.microsoft.com/office/drawing/2014/main" id="{A7CF1565-A0CB-566F-3F72-7B71625DF7D1}"/>
                  </a:ext>
                </a:extLst>
              </p:cNvPr>
              <p:cNvSpPr/>
              <p:nvPr/>
            </p:nvSpPr>
            <p:spPr>
              <a:xfrm>
                <a:off x="10917462" y="1268760"/>
                <a:ext cx="1108146" cy="367157"/>
              </a:xfrm>
              <a:prstGeom prst="roundRect">
                <a:avLst/>
              </a:prstGeom>
              <a:solidFill>
                <a:srgbClr val="009DD7"/>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bg1"/>
                    </a:solidFill>
                    <a:effectLst>
                      <a:outerShdw blurRad="38100" dist="38100" dir="2700000" algn="tl">
                        <a:srgbClr val="000000">
                          <a:alpha val="43137"/>
                        </a:srgbClr>
                      </a:outerShdw>
                    </a:effectLst>
                    <a:latin typeface="Rockwell" panose="02060603020205020403" pitchFamily="18" charset="0"/>
                  </a:rPr>
                  <a:t>Navigointisivu</a:t>
                </a:r>
              </a:p>
            </p:txBody>
          </p:sp>
          <p:pic>
            <p:nvPicPr>
              <p:cNvPr id="13" name="Graphic 12" descr="Back with solid fill">
                <a:extLst>
                  <a:ext uri="{FF2B5EF4-FFF2-40B4-BE49-F238E27FC236}">
                    <a16:creationId xmlns:a16="http://schemas.microsoft.com/office/drawing/2014/main" id="{E9287D52-0FA2-13CA-35C1-0E9C61F07D71}"/>
                  </a:ext>
                </a:extLst>
              </p:cNvPr>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642544" flipH="1">
                <a:off x="11411222" y="922247"/>
                <a:ext cx="551414" cy="310504"/>
              </a:xfrm>
              <a:prstGeom prst="rect">
                <a:avLst/>
              </a:prstGeom>
              <a:ln>
                <a:noFill/>
              </a:ln>
              <a:effectLst>
                <a:innerShdw blurRad="63500" dist="50800" dir="5400000">
                  <a:prstClr val="black">
                    <a:alpha val="50000"/>
                  </a:prstClr>
                </a:innerShdw>
              </a:effectLst>
            </p:spPr>
          </p:pic>
        </p:grpSp>
      </p:grpSp>
    </p:spTree>
    <p:extLst>
      <p:ext uri="{BB962C8B-B14F-4D97-AF65-F5344CB8AC3E}">
        <p14:creationId xmlns:p14="http://schemas.microsoft.com/office/powerpoint/2010/main" val="80066982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D66487C-9A08-48DF-8D03-D4A17361091F}"/>
              </a:ext>
            </a:extLst>
          </p:cNvPr>
          <p:cNvSpPr txBox="1"/>
          <p:nvPr/>
        </p:nvSpPr>
        <p:spPr>
          <a:xfrm>
            <a:off x="435494" y="204609"/>
            <a:ext cx="230425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A.1. Heikot signaalit</a:t>
            </a:r>
            <a:endParaRPr lang="fi-FI" sz="2000" dirty="0"/>
          </a:p>
        </p:txBody>
      </p:sp>
      <p:graphicFrame>
        <p:nvGraphicFramePr>
          <p:cNvPr id="4" name="Table 3">
            <a:extLst>
              <a:ext uri="{FF2B5EF4-FFF2-40B4-BE49-F238E27FC236}">
                <a16:creationId xmlns:a16="http://schemas.microsoft.com/office/drawing/2014/main" id="{3111E4F5-4B11-485C-A807-12E3A719110E}"/>
              </a:ext>
            </a:extLst>
          </p:cNvPr>
          <p:cNvGraphicFramePr>
            <a:graphicFrameLocks noGrp="1"/>
          </p:cNvGraphicFramePr>
          <p:nvPr>
            <p:extLst>
              <p:ext uri="{D42A27DB-BD31-4B8C-83A1-F6EECF244321}">
                <p14:modId xmlns:p14="http://schemas.microsoft.com/office/powerpoint/2010/main" val="2751523799"/>
              </p:ext>
            </p:extLst>
          </p:nvPr>
        </p:nvGraphicFramePr>
        <p:xfrm>
          <a:off x="129903" y="764704"/>
          <a:ext cx="3455632" cy="1928247"/>
        </p:xfrm>
        <a:graphic>
          <a:graphicData uri="http://schemas.openxmlformats.org/drawingml/2006/table">
            <a:tbl>
              <a:tblPr>
                <a:tableStyleId>{3B4B98B0-60AC-42C2-AFA5-B58CD77FA1E5}</a:tableStyleId>
              </a:tblPr>
              <a:tblGrid>
                <a:gridCol w="3455632">
                  <a:extLst>
                    <a:ext uri="{9D8B030D-6E8A-4147-A177-3AD203B41FA5}">
                      <a16:colId xmlns:a16="http://schemas.microsoft.com/office/drawing/2014/main" val="315574691"/>
                    </a:ext>
                  </a:extLst>
                </a:gridCol>
              </a:tblGrid>
              <a:tr h="448017">
                <a:tc>
                  <a:txBody>
                    <a:bodyPr/>
                    <a:lstStyle/>
                    <a:p>
                      <a:pPr algn="l" fontAlgn="ctr"/>
                      <a:r>
                        <a:rPr lang="fi-FI" sz="700" b="1" u="none" strike="noStrike" dirty="0">
                          <a:solidFill>
                            <a:schemeClr val="tx2"/>
                          </a:solidFill>
                          <a:effectLst/>
                          <a:latin typeface="Gill Sans MT" panose="020B0502020104020203" pitchFamily="34" charset="0"/>
                        </a:rPr>
                        <a:t>Geeniteknologia (DNA ja RNA): </a:t>
                      </a:r>
                      <a:r>
                        <a:rPr lang="fi-FI" sz="700" b="0" u="none" strike="noStrike" dirty="0">
                          <a:solidFill>
                            <a:schemeClr val="tx2"/>
                          </a:solidFill>
                          <a:effectLst/>
                          <a:latin typeface="Gill Sans MT" panose="020B0502020104020203" pitchFamily="34" charset="0"/>
                        </a:rPr>
                        <a:t>Kestävän ruokajärjestelmän mahdollisuudet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Yhdistämällä kasvien </a:t>
                      </a:r>
                      <a:r>
                        <a:rPr lang="fi-FI" sz="700" b="0" u="none" strike="noStrike" dirty="0" err="1">
                          <a:solidFill>
                            <a:schemeClr val="tx2"/>
                          </a:solidFill>
                          <a:effectLst/>
                          <a:latin typeface="Gill Sans MT" panose="020B0502020104020203" pitchFamily="34" charset="0"/>
                        </a:rPr>
                        <a:t>DNA:t</a:t>
                      </a:r>
                      <a:r>
                        <a:rPr lang="fi-FI" sz="700" b="0" u="none" strike="noStrike" dirty="0">
                          <a:solidFill>
                            <a:schemeClr val="tx2"/>
                          </a:solidFill>
                          <a:effectLst/>
                          <a:latin typeface="Gill Sans MT" panose="020B0502020104020203" pitchFamily="34" charset="0"/>
                        </a:rPr>
                        <a: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Geenimuunneltu fotosynteesin tuplaus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Nopeakasvuiset hybridikasvit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Biomassan- ja ruoantuotanto</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53601998"/>
                  </a:ext>
                </a:extLst>
              </a:tr>
              <a:tr h="720080">
                <a:tc>
                  <a:txBody>
                    <a:bodyPr/>
                    <a:lstStyle/>
                    <a:p>
                      <a:pPr algn="l" fontAlgn="ctr"/>
                      <a:r>
                        <a:rPr lang="fi-FI" sz="700" b="0" u="none" strike="noStrike">
                          <a:solidFill>
                            <a:schemeClr val="tx2"/>
                          </a:solidFill>
                          <a:effectLst/>
                          <a:latin typeface="Gill Sans MT" panose="020B0502020104020203" pitchFamily="34" charset="0"/>
                        </a:rPr>
                        <a:t>Geeniteknologia (DNA ja RNA) ja maatalouden mahdollinen tulevaisuus: Ilmasto </a:t>
                      </a:r>
                      <a:r>
                        <a:rPr lang="fi-FI" sz="700" b="0" u="none" strike="noStrike">
                          <a:solidFill>
                            <a:schemeClr val="tx2"/>
                          </a:solidFill>
                          <a:effectLst/>
                          <a:latin typeface="Gill Sans MT" panose="020B0502020104020203" pitchFamily="34" charset="0"/>
                          <a:sym typeface="Wingdings" panose="05000000000000000000" pitchFamily="2" charset="2"/>
                        </a:rPr>
                        <a:t></a:t>
                      </a:r>
                      <a:r>
                        <a:rPr lang="fi-FI" sz="700" b="0" u="none" strike="noStrike">
                          <a:solidFill>
                            <a:schemeClr val="tx2"/>
                          </a:solidFill>
                          <a:effectLst/>
                          <a:latin typeface="Gill Sans MT" panose="020B0502020104020203" pitchFamily="34" charset="0"/>
                        </a:rPr>
                        <a:t> Yhdistämällä kasvien DNA:t </a:t>
                      </a:r>
                      <a:r>
                        <a:rPr lang="fi-FI" sz="700" b="0" u="none" strike="noStrike">
                          <a:solidFill>
                            <a:schemeClr val="tx2"/>
                          </a:solidFill>
                          <a:effectLst/>
                          <a:latin typeface="Gill Sans MT" panose="020B0502020104020203" pitchFamily="34" charset="0"/>
                          <a:sym typeface="Wingdings" panose="05000000000000000000" pitchFamily="2" charset="2"/>
                        </a:rPr>
                        <a:t></a:t>
                      </a:r>
                      <a:r>
                        <a:rPr lang="fi-FI" sz="700" b="0" u="none" strike="noStrike">
                          <a:solidFill>
                            <a:schemeClr val="tx2"/>
                          </a:solidFill>
                          <a:effectLst/>
                          <a:latin typeface="Gill Sans MT" panose="020B0502020104020203" pitchFamily="34" charset="0"/>
                        </a:rPr>
                        <a:t> Geenimuunneltu fotosynteesin tuplaus </a:t>
                      </a:r>
                      <a:r>
                        <a:rPr lang="fi-FI" sz="700" b="0" u="none" strike="noStrike">
                          <a:solidFill>
                            <a:schemeClr val="tx2"/>
                          </a:solidFill>
                          <a:effectLst/>
                          <a:latin typeface="Gill Sans MT" panose="020B0502020104020203" pitchFamily="34" charset="0"/>
                          <a:sym typeface="Wingdings" panose="05000000000000000000" pitchFamily="2" charset="2"/>
                        </a:rPr>
                        <a:t></a:t>
                      </a:r>
                      <a:r>
                        <a:rPr lang="fi-FI" sz="700" b="0" u="none" strike="noStrike">
                          <a:solidFill>
                            <a:schemeClr val="tx2"/>
                          </a:solidFill>
                          <a:effectLst/>
                          <a:latin typeface="Gill Sans MT" panose="020B0502020104020203" pitchFamily="34" charset="0"/>
                        </a:rPr>
                        <a:t> Nopeakasvuiset hybridikasvit </a:t>
                      </a:r>
                      <a:r>
                        <a:rPr lang="fi-FI" sz="700" b="0" u="none" strike="noStrike">
                          <a:solidFill>
                            <a:schemeClr val="tx2"/>
                          </a:solidFill>
                          <a:effectLst/>
                          <a:latin typeface="Gill Sans MT" panose="020B0502020104020203" pitchFamily="34" charset="0"/>
                          <a:sym typeface="Wingdings" panose="05000000000000000000" pitchFamily="2" charset="2"/>
                        </a:rPr>
                        <a:t></a:t>
                      </a:r>
                      <a:r>
                        <a:rPr lang="fi-FI" sz="700" b="0" u="none" strike="noStrike">
                          <a:solidFill>
                            <a:schemeClr val="tx2"/>
                          </a:solidFill>
                          <a:effectLst/>
                          <a:latin typeface="Gill Sans MT" panose="020B0502020104020203" pitchFamily="34" charset="0"/>
                        </a:rPr>
                        <a:t> Geneettisesti paranneltu tehokkuus fotosynteesissä voisi olla vaihtoehto biomassan tuotantoon, jolloin ekonomian kannalta, sillä voitaisi korvata kalliit fossiiliset ja uusiutumattomat öljy ja maakaasu (polttoaine- ja materiaaliteollisuudet)</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06530899"/>
                  </a:ext>
                </a:extLst>
              </a:tr>
              <a:tr h="344071">
                <a:tc>
                  <a:txBody>
                    <a:bodyPr/>
                    <a:lstStyle/>
                    <a:p>
                      <a:pPr algn="l" fontAlgn="ctr"/>
                      <a:r>
                        <a:rPr lang="fi-FI" sz="700" b="0" u="none" strike="noStrike">
                          <a:solidFill>
                            <a:schemeClr val="tx2"/>
                          </a:solidFill>
                          <a:effectLst/>
                          <a:latin typeface="Gill Sans MT" panose="020B0502020104020203" pitchFamily="34" charset="0"/>
                        </a:rPr>
                        <a:t>[</a:t>
                      </a:r>
                      <a:r>
                        <a:rPr lang="fi-FI" sz="700" b="1" u="none" strike="noStrike">
                          <a:solidFill>
                            <a:schemeClr val="tx2"/>
                          </a:solidFill>
                          <a:effectLst/>
                          <a:latin typeface="Gill Sans MT" panose="020B0502020104020203" pitchFamily="34" charset="0"/>
                        </a:rPr>
                        <a:t>Sweco - tutkimus] </a:t>
                      </a:r>
                      <a:r>
                        <a:rPr lang="fi-FI" sz="700" b="0" u="none" strike="noStrike">
                          <a:solidFill>
                            <a:schemeClr val="tx2"/>
                          </a:solidFill>
                          <a:effectLst/>
                          <a:latin typeface="Gill Sans MT" panose="020B0502020104020203" pitchFamily="34" charset="0"/>
                        </a:rPr>
                        <a:t>Pandemiasta paluu "</a:t>
                      </a:r>
                      <a:r>
                        <a:rPr lang="fi-FI" sz="700" b="0" i="1" u="none" strike="noStrike">
                          <a:solidFill>
                            <a:schemeClr val="tx2"/>
                          </a:solidFill>
                          <a:effectLst/>
                          <a:latin typeface="Gill Sans MT" panose="020B0502020104020203" pitchFamily="34" charset="0"/>
                        </a:rPr>
                        <a:t>hybridityöelämään</a:t>
                      </a:r>
                      <a:r>
                        <a:rPr lang="fi-FI" sz="700" b="0" u="none" strike="noStrike">
                          <a:solidFill>
                            <a:schemeClr val="tx2"/>
                          </a:solidFill>
                          <a:effectLst/>
                          <a:latin typeface="Gill Sans MT" panose="020B0502020104020203" pitchFamily="34" charset="0"/>
                        </a:rPr>
                        <a:t>" vanhan sijasta: Kuinka käy työyhteisöjen vuorovaikutuksen ja yhteisöllisyyden?</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96003"/>
                  </a:ext>
                </a:extLst>
              </a:tr>
              <a:tr h="416079">
                <a:tc>
                  <a:txBody>
                    <a:bodyPr/>
                    <a:lstStyle/>
                    <a:p>
                      <a:pPr algn="l" fontAlgn="ctr"/>
                      <a:r>
                        <a:rPr lang="fi-FI" sz="700" b="1" u="none" strike="noStrike">
                          <a:solidFill>
                            <a:schemeClr val="tx2"/>
                          </a:solidFill>
                          <a:effectLst/>
                          <a:latin typeface="Gill Sans MT" panose="020B0502020104020203" pitchFamily="34" charset="0"/>
                        </a:rPr>
                        <a:t>[Sweco - tutkimus] </a:t>
                      </a:r>
                      <a:r>
                        <a:rPr lang="fi-FI" sz="700" b="0" u="none" strike="noStrike">
                          <a:solidFill>
                            <a:schemeClr val="tx2"/>
                          </a:solidFill>
                          <a:effectLst/>
                          <a:latin typeface="Gill Sans MT" panose="020B0502020104020203" pitchFamily="34" charset="0"/>
                        </a:rPr>
                        <a:t>Pandemiasta paluu "</a:t>
                      </a:r>
                      <a:r>
                        <a:rPr lang="fi-FI" sz="700" b="0" i="1" u="none" strike="noStrike">
                          <a:solidFill>
                            <a:schemeClr val="tx2"/>
                          </a:solidFill>
                          <a:effectLst/>
                          <a:latin typeface="Gill Sans MT" panose="020B0502020104020203" pitchFamily="34" charset="0"/>
                        </a:rPr>
                        <a:t>hybridityöelämään</a:t>
                      </a:r>
                      <a:r>
                        <a:rPr lang="fi-FI" sz="700" b="0" u="none" strike="noStrike">
                          <a:solidFill>
                            <a:schemeClr val="tx2"/>
                          </a:solidFill>
                          <a:effectLst/>
                          <a:latin typeface="Gill Sans MT" panose="020B0502020104020203" pitchFamily="34" charset="0"/>
                        </a:rPr>
                        <a:t>" vanhan sijasta: Tarvitaanko yhä toimitiloja? </a:t>
                      </a:r>
                      <a:r>
                        <a:rPr lang="fi-FI" sz="700" b="0" u="none" strike="noStrike">
                          <a:solidFill>
                            <a:schemeClr val="tx2"/>
                          </a:solidFill>
                          <a:effectLst/>
                          <a:latin typeface="Gill Sans MT" panose="020B0502020104020203" pitchFamily="34" charset="0"/>
                          <a:sym typeface="Wingdings" panose="05000000000000000000" pitchFamily="2" charset="2"/>
                        </a:rPr>
                        <a:t></a:t>
                      </a:r>
                      <a:r>
                        <a:rPr lang="fi-FI" sz="700" b="0" u="none" strike="noStrike">
                          <a:solidFill>
                            <a:schemeClr val="tx2"/>
                          </a:solidFill>
                          <a:effectLst/>
                          <a:latin typeface="Gill Sans MT" panose="020B0502020104020203" pitchFamily="34" charset="0"/>
                        </a:rPr>
                        <a:t> Korvaako kotitoimisto tai monitoimitilaratkaisut ne lopulta?</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03823499"/>
                  </a:ext>
                </a:extLst>
              </a:tr>
            </a:tbl>
          </a:graphicData>
        </a:graphic>
      </p:graphicFrame>
      <p:graphicFrame>
        <p:nvGraphicFramePr>
          <p:cNvPr id="5" name="Table 4">
            <a:extLst>
              <a:ext uri="{FF2B5EF4-FFF2-40B4-BE49-F238E27FC236}">
                <a16:creationId xmlns:a16="http://schemas.microsoft.com/office/drawing/2014/main" id="{E2744139-52EB-46FE-8B0B-403D12F2C717}"/>
              </a:ext>
            </a:extLst>
          </p:cNvPr>
          <p:cNvGraphicFramePr>
            <a:graphicFrameLocks noGrp="1"/>
          </p:cNvGraphicFramePr>
          <p:nvPr>
            <p:extLst>
              <p:ext uri="{D42A27DB-BD31-4B8C-83A1-F6EECF244321}">
                <p14:modId xmlns:p14="http://schemas.microsoft.com/office/powerpoint/2010/main" val="2720918104"/>
              </p:ext>
            </p:extLst>
          </p:nvPr>
        </p:nvGraphicFramePr>
        <p:xfrm>
          <a:off x="133450" y="2692951"/>
          <a:ext cx="3456384" cy="4027445"/>
        </p:xfrm>
        <a:graphic>
          <a:graphicData uri="http://schemas.openxmlformats.org/drawingml/2006/table">
            <a:tbl>
              <a:tblPr>
                <a:tableStyleId>{3B4B98B0-60AC-42C2-AFA5-B58CD77FA1E5}</a:tableStyleId>
              </a:tblPr>
              <a:tblGrid>
                <a:gridCol w="3456384">
                  <a:extLst>
                    <a:ext uri="{9D8B030D-6E8A-4147-A177-3AD203B41FA5}">
                      <a16:colId xmlns:a16="http://schemas.microsoft.com/office/drawing/2014/main" val="1268947514"/>
                    </a:ext>
                  </a:extLst>
                </a:gridCol>
              </a:tblGrid>
              <a:tr h="465060">
                <a:tc>
                  <a:txBody>
                    <a:bodyPr/>
                    <a:lstStyle/>
                    <a:p>
                      <a:pPr algn="l" fontAlgn="ctr"/>
                      <a:r>
                        <a:rPr lang="fi-FI" sz="700" b="1" u="none" strike="noStrike">
                          <a:solidFill>
                            <a:schemeClr val="tx2"/>
                          </a:solidFill>
                          <a:effectLst/>
                          <a:latin typeface="Gill Sans MT" panose="020B0502020104020203" pitchFamily="34" charset="0"/>
                        </a:rPr>
                        <a:t>[Sweco - tutkimus] </a:t>
                      </a:r>
                      <a:r>
                        <a:rPr lang="fi-FI" sz="700" u="none" strike="noStrike">
                          <a:solidFill>
                            <a:schemeClr val="tx2"/>
                          </a:solidFill>
                          <a:effectLst/>
                          <a:latin typeface="Gill Sans MT" panose="020B0502020104020203" pitchFamily="34" charset="0"/>
                        </a:rPr>
                        <a:t>Pandemiasta paluu "</a:t>
                      </a:r>
                      <a:r>
                        <a:rPr lang="fi-FI" sz="700" i="1" u="none" strike="noStrike">
                          <a:solidFill>
                            <a:schemeClr val="tx2"/>
                          </a:solidFill>
                          <a:effectLst/>
                          <a:latin typeface="Gill Sans MT" panose="020B0502020104020203" pitchFamily="34" charset="0"/>
                        </a:rPr>
                        <a:t>hybridityöelämään</a:t>
                      </a:r>
                      <a:r>
                        <a:rPr lang="fi-FI" sz="700" u="none" strike="noStrike">
                          <a:solidFill>
                            <a:schemeClr val="tx2"/>
                          </a:solidFill>
                          <a:effectLst/>
                          <a:latin typeface="Gill Sans MT" panose="020B0502020104020203" pitchFamily="34" charset="0"/>
                        </a:rPr>
                        <a:t>" vanhan sijasta: Tarvitaanko yhä toimitiloja? </a:t>
                      </a: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Pienenevätkö- tai muuttuvatko ne? (esim. monitoimihallit tai omistustilojen vaihto vuokratiloihin)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90348597"/>
                  </a:ext>
                </a:extLst>
              </a:tr>
              <a:tr h="288032">
                <a:tc>
                  <a:txBody>
                    <a:bodyPr/>
                    <a:lstStyle/>
                    <a:p>
                      <a:pPr algn="l" fontAlgn="ctr"/>
                      <a:r>
                        <a:rPr lang="fi-FI" sz="700" b="1" u="none" strike="noStrike">
                          <a:solidFill>
                            <a:schemeClr val="tx2"/>
                          </a:solidFill>
                          <a:effectLst/>
                          <a:latin typeface="Gill Sans MT" panose="020B0502020104020203" pitchFamily="34" charset="0"/>
                        </a:rPr>
                        <a:t>[Sweco - tutkimus] </a:t>
                      </a:r>
                      <a:r>
                        <a:rPr lang="fi-FI" sz="700" u="none" strike="noStrike">
                          <a:solidFill>
                            <a:schemeClr val="tx2"/>
                          </a:solidFill>
                          <a:effectLst/>
                          <a:latin typeface="Gill Sans MT" panose="020B0502020104020203" pitchFamily="34" charset="0"/>
                        </a:rPr>
                        <a:t>Pandemiasta paluu "</a:t>
                      </a:r>
                      <a:r>
                        <a:rPr lang="fi-FI" sz="700" i="1" u="none" strike="noStrike">
                          <a:solidFill>
                            <a:schemeClr val="tx2"/>
                          </a:solidFill>
                          <a:effectLst/>
                          <a:latin typeface="Gill Sans MT" panose="020B0502020104020203" pitchFamily="34" charset="0"/>
                        </a:rPr>
                        <a:t>hybridityöelämään</a:t>
                      </a:r>
                      <a:r>
                        <a:rPr lang="fi-FI" sz="700" u="none" strike="noStrike">
                          <a:solidFill>
                            <a:schemeClr val="tx2"/>
                          </a:solidFill>
                          <a:effectLst/>
                          <a:latin typeface="Gill Sans MT" panose="020B0502020104020203" pitchFamily="34" charset="0"/>
                        </a:rPr>
                        <a:t>" vanhan sijasta: Kuinka johtaminen muuttuu tai miten sitä voitaisi kehittää?</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5018276"/>
                  </a:ext>
                </a:extLst>
              </a:tr>
              <a:tr h="432048">
                <a:tc>
                  <a:txBody>
                    <a:bodyPr/>
                    <a:lstStyle/>
                    <a:p>
                      <a:pPr algn="l" fontAlgn="ctr"/>
                      <a:r>
                        <a:rPr lang="fi-FI" sz="700" b="1" u="none" strike="noStrike">
                          <a:solidFill>
                            <a:schemeClr val="tx2"/>
                          </a:solidFill>
                          <a:effectLst/>
                          <a:latin typeface="Gill Sans MT" panose="020B0502020104020203" pitchFamily="34" charset="0"/>
                        </a:rPr>
                        <a:t>[Sweco - tutkimus] </a:t>
                      </a:r>
                      <a:r>
                        <a:rPr lang="fi-FI" sz="700" u="none" strike="noStrike">
                          <a:solidFill>
                            <a:schemeClr val="tx2"/>
                          </a:solidFill>
                          <a:effectLst/>
                          <a:latin typeface="Gill Sans MT" panose="020B0502020104020203" pitchFamily="34" charset="0"/>
                        </a:rPr>
                        <a:t>Pandemiasta paluu "hybridityöelämään" vanhan sijasta: Vaihtoehtona valittava "</a:t>
                      </a:r>
                      <a:r>
                        <a:rPr lang="fi-FI" sz="700" i="1" u="none" strike="noStrike">
                          <a:solidFill>
                            <a:schemeClr val="tx2"/>
                          </a:solidFill>
                          <a:effectLst/>
                          <a:latin typeface="Gill Sans MT" panose="020B0502020104020203" pitchFamily="34" charset="0"/>
                        </a:rPr>
                        <a:t>edelläkävijän asema</a:t>
                      </a:r>
                      <a:r>
                        <a:rPr lang="fi-FI" sz="700" u="none" strike="noStrike">
                          <a:solidFill>
                            <a:schemeClr val="tx2"/>
                          </a:solidFill>
                          <a:effectLst/>
                          <a:latin typeface="Gill Sans MT" panose="020B0502020104020203" pitchFamily="34" charset="0"/>
                        </a:rPr>
                        <a:t> hybridityömallin tarjoajana" -&gt; Mahdollisuus houkuttelevampien rekryjen luontiin? </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7975282"/>
                  </a:ext>
                </a:extLst>
              </a:tr>
              <a:tr h="504056">
                <a:tc>
                  <a:txBody>
                    <a:bodyPr/>
                    <a:lstStyle/>
                    <a:p>
                      <a:pPr algn="l" fontAlgn="ctr"/>
                      <a:r>
                        <a:rPr lang="fi-FI" sz="700" b="1" u="none" strike="noStrike">
                          <a:solidFill>
                            <a:schemeClr val="tx2"/>
                          </a:solidFill>
                          <a:effectLst/>
                          <a:latin typeface="Gill Sans MT" panose="020B0502020104020203" pitchFamily="34" charset="0"/>
                        </a:rPr>
                        <a:t>[Sweco - tutkimus] </a:t>
                      </a:r>
                      <a:r>
                        <a:rPr lang="fi-FI" sz="700" u="none" strike="noStrike">
                          <a:solidFill>
                            <a:schemeClr val="tx2"/>
                          </a:solidFill>
                          <a:effectLst/>
                          <a:latin typeface="Gill Sans MT" panose="020B0502020104020203" pitchFamily="34" charset="0"/>
                        </a:rPr>
                        <a:t>Pandemiasta paluu "hybridityöelämään" vanhan sijasta: Vaihtoehtona valittava "</a:t>
                      </a:r>
                      <a:r>
                        <a:rPr lang="fi-FI" sz="700" i="1" u="none" strike="noStrike">
                          <a:solidFill>
                            <a:schemeClr val="tx2"/>
                          </a:solidFill>
                          <a:effectLst/>
                          <a:latin typeface="Gill Sans MT" panose="020B0502020104020203" pitchFamily="34" charset="0"/>
                        </a:rPr>
                        <a:t>edelläkävijän asema hybridityömallin tarjoajana</a:t>
                      </a:r>
                      <a:r>
                        <a:rPr lang="fi-FI" sz="700" u="none" strike="noStrike">
                          <a:solidFill>
                            <a:schemeClr val="tx2"/>
                          </a:solidFill>
                          <a:effectLst/>
                          <a:latin typeface="Gill Sans MT" panose="020B0502020104020203" pitchFamily="34" charset="0"/>
                        </a:rPr>
                        <a:t>" --&gt; Mahdollisuus houkuttelevampien rekrytointien tuotantoon? --&gt; "</a:t>
                      </a:r>
                      <a:r>
                        <a:rPr lang="fi-FI" sz="700" i="1" u="none" strike="noStrike">
                          <a:solidFill>
                            <a:schemeClr val="tx2"/>
                          </a:solidFill>
                          <a:effectLst/>
                          <a:latin typeface="Gill Sans MT" panose="020B0502020104020203" pitchFamily="34" charset="0"/>
                        </a:rPr>
                        <a:t>Heinolan 1 000 vihreää työpaikkaa</a:t>
                      </a:r>
                      <a:r>
                        <a:rPr lang="fi-FI" sz="700" u="none" strike="noStrike">
                          <a:solidFill>
                            <a:schemeClr val="tx2"/>
                          </a:solidFill>
                          <a:effectLst/>
                          <a:latin typeface="Gill Sans MT" panose="020B0502020104020203" pitchFamily="34" charset="0"/>
                        </a:rPr>
                        <a:t>"</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71180603"/>
                  </a:ext>
                </a:extLst>
              </a:tr>
              <a:tr h="399036">
                <a:tc>
                  <a:txBody>
                    <a:bodyPr/>
                    <a:lstStyle/>
                    <a:p>
                      <a:pPr algn="l" fontAlgn="ctr"/>
                      <a:r>
                        <a:rPr lang="fi-FI" sz="700" b="1" u="none" strike="noStrike">
                          <a:solidFill>
                            <a:schemeClr val="tx2"/>
                          </a:solidFill>
                          <a:effectLst/>
                          <a:latin typeface="Gill Sans MT" panose="020B0502020104020203" pitchFamily="34" charset="0"/>
                        </a:rPr>
                        <a:t>[Sweco - tutkimus] </a:t>
                      </a:r>
                      <a:r>
                        <a:rPr lang="fi-FI" sz="700" u="none" strike="noStrike">
                          <a:solidFill>
                            <a:schemeClr val="tx2"/>
                          </a:solidFill>
                          <a:effectLst/>
                          <a:latin typeface="Gill Sans MT" panose="020B0502020104020203" pitchFamily="34" charset="0"/>
                        </a:rPr>
                        <a:t>Pandemiasta paluu "hybridityöelämään" vanhan sijasta: Vaihtoehtona valittava "edelläkävijyys hybridityömallin tarjoajana" -&gt; Mahdollisuus tarjota puitteet syvätyöskentelyyn?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0965460"/>
                  </a:ext>
                </a:extLst>
              </a:tr>
              <a:tr h="432048">
                <a:tc>
                  <a:txBody>
                    <a:bodyPr/>
                    <a:lstStyle/>
                    <a:p>
                      <a:pPr algn="l" fontAlgn="ctr"/>
                      <a:r>
                        <a:rPr lang="fi-FI" sz="700" b="1" u="none" strike="noStrike">
                          <a:solidFill>
                            <a:schemeClr val="tx2"/>
                          </a:solidFill>
                          <a:effectLst/>
                          <a:latin typeface="Gill Sans MT" panose="020B0502020104020203" pitchFamily="34" charset="0"/>
                        </a:rPr>
                        <a:t>[Sweco - tutkimus] </a:t>
                      </a:r>
                      <a:r>
                        <a:rPr lang="fi-FI" sz="700" u="none" strike="noStrike">
                          <a:solidFill>
                            <a:schemeClr val="tx2"/>
                          </a:solidFill>
                          <a:effectLst/>
                          <a:latin typeface="Gill Sans MT" panose="020B0502020104020203" pitchFamily="34" charset="0"/>
                        </a:rPr>
                        <a:t>Pandemiasta paluu "hybridityöelämään" vanhan sijasta: Vaihtoehtona valittava "edelläkävijyys hybridityömallin tarjoajana" -&gt; Mahdollistava tekijä kattavampiin työpäivärytmityksiin?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6773007"/>
                  </a:ext>
                </a:extLst>
              </a:tr>
              <a:tr h="360040">
                <a:tc>
                  <a:txBody>
                    <a:bodyPr/>
                    <a:lstStyle/>
                    <a:p>
                      <a:pPr algn="l" fontAlgn="ctr"/>
                      <a:r>
                        <a:rPr lang="fi-FI" sz="700" u="none" strike="noStrike">
                          <a:solidFill>
                            <a:schemeClr val="tx2"/>
                          </a:solidFill>
                          <a:effectLst/>
                          <a:latin typeface="Gill Sans MT" panose="020B0502020104020203" pitchFamily="34" charset="0"/>
                        </a:rPr>
                        <a:t>"</a:t>
                      </a:r>
                      <a:r>
                        <a:rPr lang="fi-FI" sz="700" b="1" i="1" u="none" strike="noStrike">
                          <a:solidFill>
                            <a:schemeClr val="tx2"/>
                          </a:solidFill>
                          <a:effectLst/>
                          <a:latin typeface="Gill Sans MT" panose="020B0502020104020203" pitchFamily="34" charset="0"/>
                        </a:rPr>
                        <a:t>Ydinjätteen nekropoli" </a:t>
                      </a:r>
                      <a:r>
                        <a:rPr lang="fi-FI" sz="700" b="1" u="none" strike="noStrike">
                          <a:solidFill>
                            <a:schemeClr val="tx2"/>
                          </a:solidFill>
                          <a:effectLst/>
                          <a:latin typeface="Gill Sans MT" panose="020B0502020104020203" pitchFamily="34" charset="0"/>
                        </a:rPr>
                        <a:t>(2024/2025):</a:t>
                      </a:r>
                    </a:p>
                    <a:p>
                      <a:pPr algn="l" fontAlgn="ctr"/>
                      <a:r>
                        <a:rPr lang="fi-FI" sz="700" u="none" strike="noStrike">
                          <a:solidFill>
                            <a:schemeClr val="tx2"/>
                          </a:solidFill>
                          <a:effectLst/>
                          <a:latin typeface="Gill Sans MT" panose="020B0502020104020203" pitchFamily="34" charset="0"/>
                        </a:rPr>
                        <a:t>Posivan onkaloiden on arvioitu riittävän v. 2120 asti, kunnes ne sinetöidään.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52080509"/>
                  </a:ext>
                </a:extLst>
              </a:tr>
              <a:tr h="504056">
                <a:tc>
                  <a:txBody>
                    <a:bodyPr/>
                    <a:lstStyle/>
                    <a:p>
                      <a:pPr algn="l" fontAlgn="ctr"/>
                      <a:r>
                        <a:rPr lang="fi-FI" sz="700" b="1" u="none" strike="noStrike">
                          <a:solidFill>
                            <a:schemeClr val="tx2"/>
                          </a:solidFill>
                          <a:effectLst/>
                          <a:latin typeface="Gill Sans MT" panose="020B0502020104020203" pitchFamily="34" charset="0"/>
                        </a:rPr>
                        <a:t>Borealis Polymers Oy:n “</a:t>
                      </a:r>
                      <a:r>
                        <a:rPr lang="fi-FI" sz="700" b="1" i="1" u="none" strike="noStrike">
                          <a:solidFill>
                            <a:schemeClr val="tx2"/>
                          </a:solidFill>
                          <a:effectLst/>
                          <a:latin typeface="Gill Sans MT" panose="020B0502020104020203" pitchFamily="34" charset="0"/>
                        </a:rPr>
                        <a:t>Sustainable Plastics Industry Transformation</a:t>
                      </a:r>
                      <a:r>
                        <a:rPr lang="fi-FI" sz="700" b="1" u="none" strike="noStrike">
                          <a:solidFill>
                            <a:schemeClr val="tx2"/>
                          </a:solidFill>
                          <a:effectLst/>
                          <a:latin typeface="Gill Sans MT" panose="020B0502020104020203" pitchFamily="34" charset="0"/>
                        </a:rPr>
                        <a:t>” (SPIRIT) -ohjelma: </a:t>
                      </a:r>
                      <a:r>
                        <a:rPr lang="fi-FI" sz="700" u="none" strike="noStrike">
                          <a:solidFill>
                            <a:schemeClr val="tx2"/>
                          </a:solidFill>
                          <a:effectLst/>
                          <a:latin typeface="Gill Sans MT" panose="020B0502020104020203" pitchFamily="34" charset="0"/>
                        </a:rPr>
                        <a:t>Sai 20 milj. € rahoituksen, jolla Borealis (= yritys) käynnistää merkittävät tutkimus-, kehitys- ja innovaatioyhteistyöt, joilla tavoitellaan tulevaisuuden kestävää muoviteollisuutta.</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76862828"/>
                  </a:ext>
                </a:extLst>
              </a:tr>
              <a:tr h="399036">
                <a:tc>
                  <a:txBody>
                    <a:bodyPr/>
                    <a:lstStyle/>
                    <a:p>
                      <a:pPr algn="l" fontAlgn="ctr"/>
                      <a:r>
                        <a:rPr lang="fi-FI" sz="700" b="1" u="none" strike="noStrike">
                          <a:solidFill>
                            <a:schemeClr val="tx2"/>
                          </a:solidFill>
                          <a:effectLst/>
                          <a:latin typeface="Gill Sans MT" panose="020B0502020104020203" pitchFamily="34" charset="0"/>
                        </a:rPr>
                        <a:t>Polttoaineen jakeluvelvoite:</a:t>
                      </a:r>
                    </a:p>
                    <a:p>
                      <a:pPr algn="l" fontAlgn="ctr"/>
                      <a:r>
                        <a:rPr lang="fi-FI" sz="700" u="none" strike="noStrike">
                          <a:solidFill>
                            <a:schemeClr val="tx2"/>
                          </a:solidFill>
                          <a:effectLst/>
                          <a:latin typeface="Gill Sans MT" panose="020B0502020104020203" pitchFamily="34" charset="0"/>
                        </a:rPr>
                        <a:t>Uusiutuvien </a:t>
                      </a:r>
                      <a:r>
                        <a:rPr lang="fi-FI" sz="700" b="1" u="none" strike="noStrike">
                          <a:solidFill>
                            <a:schemeClr val="tx2"/>
                          </a:solidFill>
                          <a:effectLst/>
                          <a:latin typeface="Gill Sans MT" panose="020B0502020104020203" pitchFamily="34" charset="0"/>
                        </a:rPr>
                        <a:t>19,5 %</a:t>
                      </a:r>
                      <a:r>
                        <a:rPr lang="fi-FI" sz="700" u="none" strike="noStrike">
                          <a:solidFill>
                            <a:schemeClr val="tx2"/>
                          </a:solidFill>
                          <a:effectLst/>
                          <a:latin typeface="Gill Sans MT" panose="020B0502020104020203" pitchFamily="34" charset="0"/>
                        </a:rPr>
                        <a:t> Osuus</a:t>
                      </a:r>
                    </a:p>
                    <a:p>
                      <a:pPr marL="171450" indent="-171450" algn="l" fontAlgn="ctr">
                        <a:buFont typeface="Wingdings" panose="05000000000000000000" pitchFamily="2" charset="2"/>
                        <a:buChar char="à"/>
                      </a:pPr>
                      <a:r>
                        <a:rPr lang="fi-FI" sz="700" u="none" strike="noStrike">
                          <a:solidFill>
                            <a:schemeClr val="tx2"/>
                          </a:solidFill>
                          <a:effectLst/>
                          <a:latin typeface="Gill Sans MT" panose="020B0502020104020203" pitchFamily="34" charset="0"/>
                        </a:rPr>
                        <a:t>Mitä tarkoittaa Heinolassa?</a:t>
                      </a:r>
                    </a:p>
                    <a:p>
                      <a:pPr marL="171450" indent="-171450" algn="l" fontAlgn="ctr">
                        <a:buFont typeface="Wingdings" panose="05000000000000000000" pitchFamily="2" charset="2"/>
                        <a:buChar char="à"/>
                      </a:pPr>
                      <a:r>
                        <a:rPr lang="fi-FI" sz="700" u="none" strike="noStrike">
                          <a:solidFill>
                            <a:schemeClr val="tx2"/>
                          </a:solidFill>
                          <a:effectLst/>
                          <a:latin typeface="Gill Sans MT" panose="020B0502020104020203" pitchFamily="34" charset="0"/>
                        </a:rPr>
                        <a:t>Voisiko mahdollisesti ottaa biokaasuntuotannon haltuun Heinolassa?</a:t>
                      </a:r>
                    </a:p>
                    <a:p>
                      <a:pPr marL="171450" indent="-171450" algn="l" fontAlgn="ctr">
                        <a:buFont typeface="Wingdings" panose="05000000000000000000" pitchFamily="2" charset="2"/>
                        <a:buChar char="à"/>
                      </a:pPr>
                      <a:r>
                        <a:rPr lang="fi-FI" sz="700" u="none" strike="noStrike">
                          <a:solidFill>
                            <a:schemeClr val="tx2"/>
                          </a:solidFill>
                          <a:effectLst/>
                          <a:latin typeface="Gill Sans MT" panose="020B0502020104020203" pitchFamily="34" charset="0"/>
                        </a:rPr>
                        <a:t>Polttoainetarjonta / Jakelutavoite / Tuleva päästöhyvitys / Taloudellinen hyöty / Elinkeino elämä</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40640611"/>
                  </a:ext>
                </a:extLst>
              </a:tr>
            </a:tbl>
          </a:graphicData>
        </a:graphic>
      </p:graphicFrame>
      <p:graphicFrame>
        <p:nvGraphicFramePr>
          <p:cNvPr id="6" name="Table 5">
            <a:extLst>
              <a:ext uri="{FF2B5EF4-FFF2-40B4-BE49-F238E27FC236}">
                <a16:creationId xmlns:a16="http://schemas.microsoft.com/office/drawing/2014/main" id="{B675ADBB-2A69-4ED8-9F11-823C4A8027C7}"/>
              </a:ext>
            </a:extLst>
          </p:cNvPr>
          <p:cNvGraphicFramePr>
            <a:graphicFrameLocks noGrp="1"/>
          </p:cNvGraphicFramePr>
          <p:nvPr>
            <p:extLst>
              <p:ext uri="{D42A27DB-BD31-4B8C-83A1-F6EECF244321}">
                <p14:modId xmlns:p14="http://schemas.microsoft.com/office/powerpoint/2010/main" val="3239285650"/>
              </p:ext>
            </p:extLst>
          </p:nvPr>
        </p:nvGraphicFramePr>
        <p:xfrm>
          <a:off x="3663843" y="133144"/>
          <a:ext cx="3097030" cy="5536757"/>
        </p:xfrm>
        <a:graphic>
          <a:graphicData uri="http://schemas.openxmlformats.org/drawingml/2006/table">
            <a:tbl>
              <a:tblPr>
                <a:tableStyleId>{3B4B98B0-60AC-42C2-AFA5-B58CD77FA1E5}</a:tableStyleId>
              </a:tblPr>
              <a:tblGrid>
                <a:gridCol w="3097030">
                  <a:extLst>
                    <a:ext uri="{9D8B030D-6E8A-4147-A177-3AD203B41FA5}">
                      <a16:colId xmlns:a16="http://schemas.microsoft.com/office/drawing/2014/main" val="2252195125"/>
                    </a:ext>
                  </a:extLst>
                </a:gridCol>
              </a:tblGrid>
              <a:tr h="265233">
                <a:tc>
                  <a:txBody>
                    <a:bodyPr/>
                    <a:lstStyle/>
                    <a:p>
                      <a:pPr algn="l" fontAlgn="ctr"/>
                      <a:r>
                        <a:rPr lang="fi-FI" sz="700" b="1" u="none" strike="noStrike">
                          <a:solidFill>
                            <a:schemeClr val="tx2"/>
                          </a:solidFill>
                          <a:effectLst/>
                          <a:latin typeface="Gill Sans MT" panose="020B0502020104020203" pitchFamily="34" charset="0"/>
                        </a:rPr>
                        <a:t>Ruoantuotannon jatkuvuus: </a:t>
                      </a:r>
                      <a:r>
                        <a:rPr lang="fi-FI" sz="700" u="none" strike="noStrike">
                          <a:solidFill>
                            <a:schemeClr val="tx2"/>
                          </a:solidFill>
                          <a:effectLst/>
                          <a:latin typeface="Gill Sans MT" panose="020B0502020104020203" pitchFamily="34" charset="0"/>
                        </a:rPr>
                        <a:t>Ukrainen vehnä</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2518006"/>
                  </a:ext>
                </a:extLst>
              </a:tr>
              <a:tr h="201150">
                <a:tc>
                  <a:txBody>
                    <a:bodyPr/>
                    <a:lstStyle/>
                    <a:p>
                      <a:pPr algn="l" fontAlgn="ctr"/>
                      <a:r>
                        <a:rPr lang="fi-FI" sz="700" b="1" u="none" strike="noStrike">
                          <a:solidFill>
                            <a:schemeClr val="tx2"/>
                          </a:solidFill>
                          <a:effectLst/>
                          <a:latin typeface="Gill Sans MT" panose="020B0502020104020203" pitchFamily="34" charset="0"/>
                        </a:rPr>
                        <a:t>Ruoantuotannon jatkuvuus: </a:t>
                      </a:r>
                      <a:r>
                        <a:rPr lang="fi-FI" sz="700" u="none" strike="noStrike">
                          <a:solidFill>
                            <a:schemeClr val="tx2"/>
                          </a:solidFill>
                          <a:effectLst/>
                          <a:latin typeface="Gill Sans MT" panose="020B0502020104020203" pitchFamily="34" charset="0"/>
                        </a:rPr>
                        <a:t>Tuonti ravinteet (Venäjä)</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17499654"/>
                  </a:ext>
                </a:extLst>
              </a:tr>
              <a:tr h="280813">
                <a:tc>
                  <a:txBody>
                    <a:bodyPr/>
                    <a:lstStyle/>
                    <a:p>
                      <a:pPr algn="l" fontAlgn="ctr"/>
                      <a:r>
                        <a:rPr lang="fi-FI" sz="700" b="1" u="none" strike="noStrike">
                          <a:solidFill>
                            <a:schemeClr val="tx2"/>
                          </a:solidFill>
                          <a:effectLst/>
                          <a:latin typeface="Gill Sans MT" panose="020B0502020104020203" pitchFamily="34" charset="0"/>
                        </a:rPr>
                        <a:t>Ruoantuotannon jatkuvuus: </a:t>
                      </a:r>
                      <a:r>
                        <a:rPr lang="fi-FI" sz="700" u="none" strike="noStrike">
                          <a:solidFill>
                            <a:schemeClr val="tx2"/>
                          </a:solidFill>
                          <a:effectLst/>
                          <a:latin typeface="Gill Sans MT" panose="020B0502020104020203" pitchFamily="34" charset="0"/>
                        </a:rPr>
                        <a:t>Suomen maatalous </a:t>
                      </a: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Resurssien tarjonta</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2068115"/>
                  </a:ext>
                </a:extLst>
              </a:tr>
              <a:tr h="201150">
                <a:tc>
                  <a:txBody>
                    <a:bodyPr/>
                    <a:lstStyle/>
                    <a:p>
                      <a:pPr algn="l" fontAlgn="ctr"/>
                      <a:r>
                        <a:rPr lang="fi-FI" sz="700" b="1" u="none" strike="noStrike">
                          <a:solidFill>
                            <a:schemeClr val="tx2"/>
                          </a:solidFill>
                          <a:effectLst/>
                          <a:latin typeface="Gill Sans MT" panose="020B0502020104020203" pitchFamily="34" charset="0"/>
                        </a:rPr>
                        <a:t>Ruoantuotannon jatkuvuus: </a:t>
                      </a:r>
                      <a:r>
                        <a:rPr lang="fi-FI" sz="700" u="none" strike="noStrike">
                          <a:solidFill>
                            <a:schemeClr val="tx2"/>
                          </a:solidFill>
                          <a:effectLst/>
                          <a:latin typeface="Gill Sans MT" panose="020B0502020104020203" pitchFamily="34" charset="0"/>
                        </a:rPr>
                        <a:t>Suomen maatalous </a:t>
                      </a: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Kannattavuus</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1674806"/>
                  </a:ext>
                </a:extLst>
              </a:tr>
              <a:tr h="302906">
                <a:tc>
                  <a:txBody>
                    <a:bodyPr/>
                    <a:lstStyle/>
                    <a:p>
                      <a:pPr algn="l" fontAlgn="ctr"/>
                      <a:r>
                        <a:rPr lang="fi-FI" sz="700" b="1" u="none" strike="noStrike">
                          <a:solidFill>
                            <a:schemeClr val="tx2"/>
                          </a:solidFill>
                          <a:effectLst/>
                          <a:latin typeface="Gill Sans MT" panose="020B0502020104020203" pitchFamily="34" charset="0"/>
                        </a:rPr>
                        <a:t>Ruoantuotannon jatkuvuus: </a:t>
                      </a:r>
                      <a:r>
                        <a:rPr lang="fi-FI" sz="700" u="none" strike="noStrike">
                          <a:solidFill>
                            <a:schemeClr val="tx2"/>
                          </a:solidFill>
                          <a:effectLst/>
                          <a:latin typeface="Gill Sans MT" panose="020B0502020104020203" pitchFamily="34" charset="0"/>
                        </a:rPr>
                        <a:t>Suomen maatalous </a:t>
                      </a: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Epävakaus </a:t>
                      </a: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Päästökehitys?</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4884971"/>
                  </a:ext>
                </a:extLst>
              </a:tr>
              <a:tr h="244404">
                <a:tc>
                  <a:txBody>
                    <a:bodyPr/>
                    <a:lstStyle/>
                    <a:p>
                      <a:pPr algn="l" fontAlgn="ctr"/>
                      <a:r>
                        <a:rPr lang="fi-FI" sz="700" u="none" strike="noStrike">
                          <a:solidFill>
                            <a:schemeClr val="tx2"/>
                          </a:solidFill>
                          <a:effectLst/>
                          <a:latin typeface="Gill Sans MT" panose="020B0502020104020203" pitchFamily="34" charset="0"/>
                        </a:rPr>
                        <a:t>Luonnolliset ratkaisut</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427831"/>
                  </a:ext>
                </a:extLst>
              </a:tr>
              <a:tr h="201150">
                <a:tc>
                  <a:txBody>
                    <a:bodyPr/>
                    <a:lstStyle/>
                    <a:p>
                      <a:pPr algn="l" fontAlgn="ctr"/>
                      <a:r>
                        <a:rPr lang="fi-FI" sz="700" b="1" u="none" strike="noStrike">
                          <a:solidFill>
                            <a:schemeClr val="tx2"/>
                          </a:solidFill>
                          <a:effectLst/>
                          <a:latin typeface="Gill Sans MT" panose="020B0502020104020203" pitchFamily="34" charset="0"/>
                        </a:rPr>
                        <a:t>Vihreät teknologiat ja vetytalous: </a:t>
                      </a:r>
                      <a:r>
                        <a:rPr lang="fi-FI" sz="700" u="none" strike="noStrike">
                          <a:solidFill>
                            <a:schemeClr val="tx2"/>
                          </a:solidFill>
                          <a:effectLst/>
                          <a:latin typeface="Gill Sans MT" panose="020B0502020104020203" pitchFamily="34" charset="0"/>
                        </a:rPr>
                        <a:t>Vihreän vedyn energiajärjestelmät</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26219425"/>
                  </a:ext>
                </a:extLst>
              </a:tr>
              <a:tr h="411370">
                <a:tc>
                  <a:txBody>
                    <a:bodyPr/>
                    <a:lstStyle/>
                    <a:p>
                      <a:pPr algn="l" fontAlgn="ctr"/>
                      <a:r>
                        <a:rPr lang="fi-FI" sz="700" b="1" u="none" strike="noStrike">
                          <a:solidFill>
                            <a:schemeClr val="tx2"/>
                          </a:solidFill>
                          <a:effectLst/>
                          <a:latin typeface="Gill Sans MT" panose="020B0502020104020203" pitchFamily="34" charset="0"/>
                        </a:rPr>
                        <a:t>Yritysmaailma: </a:t>
                      </a:r>
                      <a:r>
                        <a:rPr lang="fi-FI" sz="700" u="none" strike="noStrike">
                          <a:solidFill>
                            <a:schemeClr val="tx2"/>
                          </a:solidFill>
                          <a:effectLst/>
                          <a:latin typeface="Gill Sans MT" panose="020B0502020104020203" pitchFamily="34" charset="0"/>
                        </a:rPr>
                        <a:t>Vastuullisuus omaksutaan osaksi myyntiä -&gt; Uusi lähtökohta yritysten innovaatio- ja kehitystyölle?</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42082941"/>
                  </a:ext>
                </a:extLst>
              </a:tr>
              <a:tr h="479354">
                <a:tc>
                  <a:txBody>
                    <a:bodyPr/>
                    <a:lstStyle/>
                    <a:p>
                      <a:pPr algn="l" fontAlgn="ctr"/>
                      <a:r>
                        <a:rPr lang="fi-FI" sz="700" b="1" u="none" strike="noStrike">
                          <a:solidFill>
                            <a:schemeClr val="tx2"/>
                          </a:solidFill>
                          <a:effectLst/>
                          <a:latin typeface="Gill Sans MT" panose="020B0502020104020203" pitchFamily="34" charset="0"/>
                        </a:rPr>
                        <a:t>Yritysmaailma ja vihreät teknologiat: </a:t>
                      </a:r>
                      <a:r>
                        <a:rPr lang="fi-FI" sz="700" u="none" strike="noStrike">
                          <a:solidFill>
                            <a:schemeClr val="tx2"/>
                          </a:solidFill>
                          <a:effectLst/>
                          <a:latin typeface="Gill Sans MT" panose="020B0502020104020203" pitchFamily="34" charset="0"/>
                        </a:rPr>
                        <a:t>Voisiko teknologian läpimurto muuttaa vastuullisuustyön keskiön toiminnan negatiivisista vaikutuksista, joksikin uudeksi liiketoiminnallisesti kannattavaksi ja siten houkuttelevammaksi? </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17354817"/>
                  </a:ext>
                </a:extLst>
              </a:tr>
              <a:tr h="542015">
                <a:tc>
                  <a:txBody>
                    <a:bodyPr/>
                    <a:lstStyle/>
                    <a:p>
                      <a:pPr algn="l" fontAlgn="ctr"/>
                      <a:r>
                        <a:rPr lang="fi-FI" sz="700" b="1" u="none" strike="noStrike">
                          <a:solidFill>
                            <a:schemeClr val="tx2"/>
                          </a:solidFill>
                          <a:effectLst/>
                          <a:latin typeface="Gill Sans MT" panose="020B0502020104020203" pitchFamily="34" charset="0"/>
                        </a:rPr>
                        <a:t>Lupa- ja valvonta: </a:t>
                      </a:r>
                      <a:r>
                        <a:rPr lang="fi-FI" sz="700" u="none" strike="noStrike">
                          <a:solidFill>
                            <a:schemeClr val="tx2"/>
                          </a:solidFill>
                          <a:effectLst/>
                          <a:latin typeface="Gill Sans MT" panose="020B0502020104020203" pitchFamily="34" charset="0"/>
                        </a:rPr>
                        <a:t>Voisiko toimialan ohjaus- ja kannustustyöllä aikaan saada vaikutuksia läpimurron syntymiseksi, jotta vastuullisuustyön keskiön toiminta siirtyisi negatiivisista vaikutuksista kohti jotain uutta liiketoiminnallisesti kannattavaa ja siten houkuttelevampaa vaihtoehtoa tulevaisuudessa? </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41126168"/>
                  </a:ext>
                </a:extLst>
              </a:tr>
              <a:tr h="216024">
                <a:tc>
                  <a:txBody>
                    <a:bodyPr/>
                    <a:lstStyle/>
                    <a:p>
                      <a:pPr algn="l" fontAlgn="ctr"/>
                      <a:r>
                        <a:rPr lang="fi-FI" sz="700" u="none" strike="noStrike">
                          <a:solidFill>
                            <a:schemeClr val="tx2"/>
                          </a:solidFill>
                          <a:effectLst/>
                          <a:latin typeface="Gill Sans MT" panose="020B0502020104020203" pitchFamily="34" charset="0"/>
                        </a:rPr>
                        <a:t>Toiminnan nopeutuminen</a:t>
                      </a:r>
                      <a:endParaRPr lang="fi-FI" sz="700" b="0" i="0" u="none" strike="noStrike">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64848304"/>
                  </a:ext>
                </a:extLst>
              </a:tr>
              <a:tr h="393399">
                <a:tc>
                  <a:txBody>
                    <a:bodyPr/>
                    <a:lstStyle/>
                    <a:p>
                      <a:pPr algn="l" fontAlgn="ctr"/>
                      <a:r>
                        <a:rPr lang="fi-FI" sz="700" b="1" u="none" strike="noStrike">
                          <a:solidFill>
                            <a:schemeClr val="tx2"/>
                          </a:solidFill>
                          <a:effectLst/>
                          <a:latin typeface="Gill Sans MT" panose="020B0502020104020203" pitchFamily="34" charset="0"/>
                        </a:rPr>
                        <a:t>Kuntaorganisaation rooli palvelujentuottajana:</a:t>
                      </a:r>
                    </a:p>
                    <a:p>
                      <a:pPr algn="l" fontAlgn="ctr"/>
                      <a:r>
                        <a:rPr lang="fi-FI" sz="700" u="none" strike="noStrike">
                          <a:solidFill>
                            <a:schemeClr val="tx2"/>
                          </a:solidFill>
                          <a:effectLst/>
                          <a:latin typeface="Gill Sans MT" panose="020B0502020104020203" pitchFamily="34" charset="0"/>
                        </a:rPr>
                        <a:t>Tulevaisuuden rooli palvelujenvälittäjänä?</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3720061"/>
                  </a:ext>
                </a:extLst>
              </a:tr>
              <a:tr h="201150">
                <a:tc>
                  <a:txBody>
                    <a:bodyPr/>
                    <a:lstStyle/>
                    <a:p>
                      <a:pPr algn="l" fontAlgn="ctr"/>
                      <a:r>
                        <a:rPr lang="fi-FI" sz="700" b="1" u="none" strike="noStrike">
                          <a:solidFill>
                            <a:schemeClr val="tx2"/>
                          </a:solidFill>
                          <a:effectLst/>
                          <a:latin typeface="Gill Sans MT" panose="020B0502020104020203" pitchFamily="34" charset="0"/>
                        </a:rPr>
                        <a:t>TEN-T-verkosto: </a:t>
                      </a:r>
                      <a:r>
                        <a:rPr lang="fi-FI" sz="700" u="none" strike="noStrike">
                          <a:solidFill>
                            <a:schemeClr val="tx2"/>
                          </a:solidFill>
                          <a:effectLst/>
                          <a:latin typeface="Gill Sans MT" panose="020B0502020104020203" pitchFamily="34" charset="0"/>
                        </a:rPr>
                        <a:t>Ydinverkko v. 2030 ja kattavaverkko v. 2050</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1011632"/>
                  </a:ext>
                </a:extLst>
              </a:tr>
              <a:tr h="307358">
                <a:tc>
                  <a:txBody>
                    <a:bodyPr/>
                    <a:lstStyle/>
                    <a:p>
                      <a:pPr algn="l" fontAlgn="ctr"/>
                      <a:r>
                        <a:rPr lang="fi-FI" sz="700" b="1" u="none" strike="noStrike">
                          <a:solidFill>
                            <a:schemeClr val="tx2"/>
                          </a:solidFill>
                          <a:effectLst/>
                          <a:latin typeface="Gill Sans MT" panose="020B0502020104020203" pitchFamily="34" charset="0"/>
                        </a:rPr>
                        <a:t>Kuntatavoitteet: </a:t>
                      </a:r>
                      <a:r>
                        <a:rPr lang="fi-FI" sz="700" u="none" strike="noStrike">
                          <a:solidFill>
                            <a:schemeClr val="tx2"/>
                          </a:solidFill>
                          <a:effectLst/>
                          <a:latin typeface="Gill Sans MT" panose="020B0502020104020203" pitchFamily="34" charset="0"/>
                        </a:rPr>
                        <a:t>Biodiversiteettitavoitteiden yleistyminen kunnissa ilmastotavoitteiden kaltaiseksi</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59187217"/>
                  </a:ext>
                </a:extLst>
              </a:tr>
              <a:tr h="543133">
                <a:tc>
                  <a:txBody>
                    <a:bodyPr/>
                    <a:lstStyle/>
                    <a:p>
                      <a:pPr algn="l" fontAlgn="ctr"/>
                      <a:r>
                        <a:rPr lang="fi-FI" sz="700" b="1" u="none" strike="noStrike">
                          <a:solidFill>
                            <a:schemeClr val="tx2"/>
                          </a:solidFill>
                          <a:effectLst/>
                          <a:latin typeface="Gill Sans MT" panose="020B0502020104020203" pitchFamily="34" charset="0"/>
                        </a:rPr>
                        <a:t>University of Michigan: </a:t>
                      </a:r>
                      <a:r>
                        <a:rPr lang="fi-FI" sz="700" u="none" strike="noStrike">
                          <a:solidFill>
                            <a:schemeClr val="tx2"/>
                          </a:solidFill>
                          <a:effectLst/>
                          <a:latin typeface="Gill Sans MT" panose="020B0502020104020203" pitchFamily="34" charset="0"/>
                        </a:rPr>
                        <a:t>Aurinkopaneelien suihkutettavaa pinnoitetta kehittävä tiimi onnistuu läpimurrossa pinnoitetutkimuksissaan -&gt; Arvioitu 85 prosentin tehon parannus aurinkopaneeleille pohjoisen talvikausille (&gt;-35 °C) kerran vuodessa suihkutettavalla pinnoitteella.</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80857832"/>
                  </a:ext>
                </a:extLst>
              </a:tr>
              <a:tr h="355314">
                <a:tc>
                  <a:txBody>
                    <a:bodyPr/>
                    <a:lstStyle/>
                    <a:p>
                      <a:pPr algn="l" fontAlgn="ctr"/>
                      <a:r>
                        <a:rPr lang="fi-FI" sz="700" b="1" u="none" strike="noStrike">
                          <a:solidFill>
                            <a:schemeClr val="tx2"/>
                          </a:solidFill>
                          <a:effectLst/>
                          <a:latin typeface="Gill Sans MT" panose="020B0502020104020203" pitchFamily="34" charset="0"/>
                        </a:rPr>
                        <a:t>Vetypolttoaineet yleistyvät ilman CO</a:t>
                      </a:r>
                      <a:r>
                        <a:rPr lang="fi-FI" sz="700" b="1" u="none" strike="noStrike" baseline="-25000">
                          <a:solidFill>
                            <a:schemeClr val="tx2"/>
                          </a:solidFill>
                          <a:effectLst/>
                          <a:latin typeface="Gill Sans MT" panose="020B0502020104020203" pitchFamily="34" charset="0"/>
                        </a:rPr>
                        <a:t>2</a:t>
                      </a:r>
                      <a:r>
                        <a:rPr lang="fi-FI" sz="700" b="1" u="none" strike="noStrike">
                          <a:solidFill>
                            <a:schemeClr val="tx2"/>
                          </a:solidFill>
                          <a:effectLst/>
                          <a:latin typeface="Gill Sans MT" panose="020B0502020104020203" pitchFamily="34" charset="0"/>
                        </a:rPr>
                        <a:t>: </a:t>
                      </a:r>
                      <a:r>
                        <a:rPr lang="fi-FI" sz="700" u="none" strike="noStrike">
                          <a:solidFill>
                            <a:schemeClr val="tx2"/>
                          </a:solidFill>
                          <a:effectLst/>
                          <a:latin typeface="Gill Sans MT" panose="020B0502020104020203" pitchFamily="34" charset="0"/>
                        </a:rPr>
                        <a:t>Merkittävät muutokset nykyiseen infrastruktuuriin </a:t>
                      </a: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Polttoaineenjakeluasemat ja moottoriteknologiat</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62391813"/>
                  </a:ext>
                </a:extLst>
              </a:tr>
              <a:tr h="390834">
                <a:tc>
                  <a:txBody>
                    <a:bodyPr/>
                    <a:lstStyle/>
                    <a:p>
                      <a:pPr algn="l" fontAlgn="ctr"/>
                      <a:r>
                        <a:rPr lang="fi-FI" sz="700" b="1" u="none" strike="noStrike">
                          <a:solidFill>
                            <a:schemeClr val="tx2"/>
                          </a:solidFill>
                          <a:effectLst/>
                          <a:latin typeface="Gill Sans MT" panose="020B0502020104020203" pitchFamily="34" charset="0"/>
                        </a:rPr>
                        <a:t>[Nova Institute, Saksa] </a:t>
                      </a:r>
                      <a:r>
                        <a:rPr lang="fi-FI" sz="700" u="none" strike="noStrike">
                          <a:solidFill>
                            <a:schemeClr val="tx2"/>
                          </a:solidFill>
                          <a:effectLst/>
                          <a:latin typeface="Gill Sans MT" panose="020B0502020104020203" pitchFamily="34" charset="0"/>
                        </a:rPr>
                        <a:t>Vuonna 2050 CO</a:t>
                      </a:r>
                      <a:r>
                        <a:rPr lang="fi-FI" sz="700" u="none" strike="noStrike" baseline="-25000">
                          <a:solidFill>
                            <a:schemeClr val="tx2"/>
                          </a:solidFill>
                          <a:effectLst/>
                          <a:latin typeface="Gill Sans MT" panose="020B0502020104020203" pitchFamily="34" charset="0"/>
                        </a:rPr>
                        <a:t>2</a:t>
                      </a:r>
                      <a:r>
                        <a:rPr lang="fi-FI" sz="700" u="none" strike="noStrike">
                          <a:solidFill>
                            <a:schemeClr val="tx2"/>
                          </a:solidFill>
                          <a:effectLst/>
                          <a:latin typeface="Gill Sans MT" panose="020B0502020104020203" pitchFamily="34" charset="0"/>
                        </a:rPr>
                        <a:t>-pohjaisten muovien ja -polymeerien valmistusmäärät </a:t>
                      </a: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Lähes vastaava tuotantovolyymi kuin nykyisin valmistettavalla kestämättömällä muovilla eli yli 300 miljoonaa tonnia per vuosi.</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47324805"/>
                  </a:ext>
                </a:extLst>
              </a:tr>
            </a:tbl>
          </a:graphicData>
        </a:graphic>
      </p:graphicFrame>
      <p:graphicFrame>
        <p:nvGraphicFramePr>
          <p:cNvPr id="7" name="Table 6">
            <a:extLst>
              <a:ext uri="{FF2B5EF4-FFF2-40B4-BE49-F238E27FC236}">
                <a16:creationId xmlns:a16="http://schemas.microsoft.com/office/drawing/2014/main" id="{DA07EA9B-A1EE-4CF2-804E-2E5744236F9F}"/>
              </a:ext>
            </a:extLst>
          </p:cNvPr>
          <p:cNvGraphicFramePr>
            <a:graphicFrameLocks noGrp="1"/>
          </p:cNvGraphicFramePr>
          <p:nvPr>
            <p:extLst>
              <p:ext uri="{D42A27DB-BD31-4B8C-83A1-F6EECF244321}">
                <p14:modId xmlns:p14="http://schemas.microsoft.com/office/powerpoint/2010/main" val="1887522631"/>
              </p:ext>
            </p:extLst>
          </p:nvPr>
        </p:nvGraphicFramePr>
        <p:xfrm>
          <a:off x="9000022" y="1871800"/>
          <a:ext cx="3086616" cy="684479"/>
        </p:xfrm>
        <a:graphic>
          <a:graphicData uri="http://schemas.openxmlformats.org/drawingml/2006/table">
            <a:tbl>
              <a:tblPr>
                <a:tableStyleId>{3B4B98B0-60AC-42C2-AFA5-B58CD77FA1E5}</a:tableStyleId>
              </a:tblPr>
              <a:tblGrid>
                <a:gridCol w="3086616">
                  <a:extLst>
                    <a:ext uri="{9D8B030D-6E8A-4147-A177-3AD203B41FA5}">
                      <a16:colId xmlns:a16="http://schemas.microsoft.com/office/drawing/2014/main" val="669438771"/>
                    </a:ext>
                  </a:extLst>
                </a:gridCol>
              </a:tblGrid>
              <a:tr h="360040">
                <a:tc>
                  <a:txBody>
                    <a:bodyPr/>
                    <a:lstStyle/>
                    <a:p>
                      <a:pPr algn="l" fontAlgn="ctr"/>
                      <a:r>
                        <a:rPr lang="fi-FI" sz="700" b="1" u="none" strike="noStrike">
                          <a:solidFill>
                            <a:sysClr val="windowText" lastClr="000000"/>
                          </a:solidFill>
                          <a:effectLst/>
                          <a:latin typeface="Gill Sans MT" panose="020B0502020104020203" pitchFamily="34" charset="0"/>
                        </a:rPr>
                        <a:t>Tekoäly:</a:t>
                      </a:r>
                    </a:p>
                    <a:p>
                      <a:pPr algn="l" fontAlgn="ctr"/>
                      <a:r>
                        <a:rPr lang="fi-FI" sz="700" u="none" strike="noStrike">
                          <a:solidFill>
                            <a:sysClr val="windowText" lastClr="000000"/>
                          </a:solidFill>
                          <a:effectLst/>
                          <a:latin typeface="Gill Sans MT" panose="020B0502020104020203" pitchFamily="34" charset="0"/>
                        </a:rPr>
                        <a:t>Pohjoismaiden suurin tekoälyä kehittävä kotimainen yksityisyritys (SILO</a:t>
                      </a:r>
                      <a:r>
                        <a:rPr lang="fi-FI" sz="700" u="none" strike="noStrike" baseline="-25000">
                          <a:solidFill>
                            <a:sysClr val="windowText" lastClr="000000"/>
                          </a:solidFill>
                          <a:effectLst/>
                          <a:latin typeface="Gill Sans MT" panose="020B0502020104020203" pitchFamily="34" charset="0"/>
                        </a:rPr>
                        <a:t>AI</a:t>
                      </a:r>
                      <a:r>
                        <a:rPr lang="fi-FI" sz="700" u="none" strike="noStrike">
                          <a:solidFill>
                            <a:sysClr val="windowText" lastClr="000000"/>
                          </a:solidFill>
                          <a:effectLst/>
                          <a:latin typeface="Gill Sans MT" panose="020B0502020104020203" pitchFamily="34" charset="0"/>
                        </a:rPr>
                        <a:t>)</a:t>
                      </a:r>
                    </a:p>
                    <a:p>
                      <a:pPr algn="l" fontAlgn="ctr"/>
                      <a:r>
                        <a:rPr lang="fi-FI" sz="700" u="none" strike="noStrike">
                          <a:solidFill>
                            <a:sysClr val="windowText" lastClr="000000"/>
                          </a:solidFill>
                          <a:effectLst/>
                          <a:latin typeface="Gill Sans MT" panose="020B0502020104020203" pitchFamily="34" charset="0"/>
                          <a:sym typeface="Wingdings" panose="05000000000000000000" pitchFamily="2" charset="2"/>
                        </a:rPr>
                        <a:t></a:t>
                      </a:r>
                      <a:r>
                        <a:rPr lang="fi-FI" sz="700" u="none" strike="noStrike">
                          <a:solidFill>
                            <a:sysClr val="windowText" lastClr="000000"/>
                          </a:solidFill>
                          <a:effectLst/>
                          <a:latin typeface="Gill Sans MT" panose="020B0502020104020203" pitchFamily="34" charset="0"/>
                        </a:rPr>
                        <a:t> Mahdolliset läpimurrot tulevaisuudessa</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8808603"/>
                  </a:ext>
                </a:extLst>
              </a:tr>
              <a:tr h="288032">
                <a:tc>
                  <a:txBody>
                    <a:bodyPr/>
                    <a:lstStyle/>
                    <a:p>
                      <a:pPr algn="l" fontAlgn="ctr"/>
                      <a:r>
                        <a:rPr lang="fi-FI" sz="700" b="1" u="none" strike="noStrike">
                          <a:solidFill>
                            <a:sysClr val="windowText" lastClr="000000"/>
                          </a:solidFill>
                          <a:effectLst/>
                          <a:latin typeface="Gill Sans MT" panose="020B0502020104020203" pitchFamily="34" charset="0"/>
                        </a:rPr>
                        <a:t>LUT-yliopisto:</a:t>
                      </a:r>
                    </a:p>
                    <a:p>
                      <a:pPr algn="l" fontAlgn="ctr"/>
                      <a:r>
                        <a:rPr lang="fi-FI" sz="700" u="none" strike="noStrike">
                          <a:solidFill>
                            <a:sysClr val="windowText" lastClr="000000"/>
                          </a:solidFill>
                          <a:effectLst/>
                          <a:latin typeface="Gill Sans MT" panose="020B0502020104020203" pitchFamily="34" charset="0"/>
                        </a:rPr>
                        <a:t>Käynnistyvä koulutus</a:t>
                      </a:r>
                    </a:p>
                    <a:p>
                      <a:pPr algn="l" fontAlgn="ctr"/>
                      <a:r>
                        <a:rPr lang="fi-FI" sz="700" u="none" strike="noStrike">
                          <a:solidFill>
                            <a:sysClr val="windowText" lastClr="000000"/>
                          </a:solidFill>
                          <a:effectLst/>
                          <a:latin typeface="Gill Sans MT" panose="020B0502020104020203" pitchFamily="34" charset="0"/>
                          <a:sym typeface="Wingdings" panose="05000000000000000000" pitchFamily="2" charset="2"/>
                        </a:rPr>
                        <a:t></a:t>
                      </a:r>
                      <a:r>
                        <a:rPr lang="fi-FI" sz="700" u="none" strike="noStrike">
                          <a:solidFill>
                            <a:sysClr val="windowText" lastClr="000000"/>
                          </a:solidFill>
                          <a:effectLst/>
                          <a:latin typeface="Gill Sans MT" panose="020B0502020104020203" pitchFamily="34" charset="0"/>
                        </a:rPr>
                        <a:t> Sähköisenliikenteen professuuri (Suomen ensimmäinen)</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3401611"/>
                  </a:ext>
                </a:extLst>
              </a:tr>
            </a:tbl>
          </a:graphicData>
        </a:graphic>
      </p:graphicFrame>
      <p:graphicFrame>
        <p:nvGraphicFramePr>
          <p:cNvPr id="8" name="Table 7">
            <a:extLst>
              <a:ext uri="{FF2B5EF4-FFF2-40B4-BE49-F238E27FC236}">
                <a16:creationId xmlns:a16="http://schemas.microsoft.com/office/drawing/2014/main" id="{7ABC0BA0-A148-4FA2-809B-54CFA9F8689A}"/>
              </a:ext>
            </a:extLst>
          </p:cNvPr>
          <p:cNvGraphicFramePr>
            <a:graphicFrameLocks noGrp="1"/>
          </p:cNvGraphicFramePr>
          <p:nvPr>
            <p:extLst>
              <p:ext uri="{D42A27DB-BD31-4B8C-83A1-F6EECF244321}">
                <p14:modId xmlns:p14="http://schemas.microsoft.com/office/powerpoint/2010/main" val="844782734"/>
              </p:ext>
            </p:extLst>
          </p:nvPr>
        </p:nvGraphicFramePr>
        <p:xfrm>
          <a:off x="9028350" y="154179"/>
          <a:ext cx="2754693" cy="1690645"/>
        </p:xfrm>
        <a:graphic>
          <a:graphicData uri="http://schemas.openxmlformats.org/drawingml/2006/table">
            <a:tbl>
              <a:tblPr>
                <a:tableStyleId>{3B4B98B0-60AC-42C2-AFA5-B58CD77FA1E5}</a:tableStyleId>
              </a:tblPr>
              <a:tblGrid>
                <a:gridCol w="2754693">
                  <a:extLst>
                    <a:ext uri="{9D8B030D-6E8A-4147-A177-3AD203B41FA5}">
                      <a16:colId xmlns:a16="http://schemas.microsoft.com/office/drawing/2014/main" val="1774490233"/>
                    </a:ext>
                  </a:extLst>
                </a:gridCol>
              </a:tblGrid>
              <a:tr h="563548">
                <a:tc>
                  <a:txBody>
                    <a:bodyPr/>
                    <a:lstStyle/>
                    <a:p>
                      <a:pPr algn="l" fontAlgn="ctr"/>
                      <a:r>
                        <a:rPr lang="fi-FI" sz="700" b="1" u="none" strike="noStrike">
                          <a:solidFill>
                            <a:sysClr val="windowText" lastClr="000000"/>
                          </a:solidFill>
                          <a:effectLst/>
                          <a:latin typeface="Gill Sans MT" panose="020B0502020104020203" pitchFamily="34" charset="0"/>
                        </a:rPr>
                        <a:t>[SYKE] Päästölaskenta:</a:t>
                      </a:r>
                    </a:p>
                    <a:p>
                      <a:pPr algn="l" fontAlgn="ctr"/>
                      <a:r>
                        <a:rPr lang="fi-FI" sz="700" u="none" strike="noStrike">
                          <a:solidFill>
                            <a:sysClr val="windowText" lastClr="000000"/>
                          </a:solidFill>
                          <a:effectLst/>
                          <a:latin typeface="Gill Sans MT" panose="020B0502020104020203" pitchFamily="34" charset="0"/>
                        </a:rPr>
                        <a:t>Kulutusperusteinenpäästölaskenta uudistus (arvioitu julkaisu 3/2022)</a:t>
                      </a:r>
                    </a:p>
                    <a:p>
                      <a:pPr marL="171450" indent="-171450" algn="l" fontAlgn="ctr">
                        <a:buFont typeface="Wingdings" panose="05000000000000000000" pitchFamily="2" charset="2"/>
                        <a:buChar char="à"/>
                      </a:pPr>
                      <a:r>
                        <a:rPr lang="fi-FI" sz="700" u="none" strike="noStrike">
                          <a:solidFill>
                            <a:sysClr val="windowText" lastClr="000000"/>
                          </a:solidFill>
                          <a:effectLst/>
                          <a:latin typeface="Gill Sans MT" panose="020B0502020104020203" pitchFamily="34" charset="0"/>
                        </a:rPr>
                        <a:t>Maatalouspainotteiset Hartola, Iitti ja Sysmä</a:t>
                      </a:r>
                    </a:p>
                    <a:p>
                      <a:pPr marL="171450" indent="-171450" algn="l" fontAlgn="ctr">
                        <a:buFont typeface="Wingdings" panose="05000000000000000000" pitchFamily="2" charset="2"/>
                        <a:buChar char="à"/>
                      </a:pPr>
                      <a:r>
                        <a:rPr lang="fi-FI" sz="700" u="none" strike="noStrike">
                          <a:solidFill>
                            <a:sysClr val="windowText" lastClr="000000"/>
                          </a:solidFill>
                          <a:effectLst/>
                          <a:latin typeface="Gill Sans MT" panose="020B0502020104020203" pitchFamily="34" charset="0"/>
                        </a:rPr>
                        <a:t>Mitä tapahtuu kuntienpäästöille?</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34193765"/>
                  </a:ext>
                </a:extLst>
              </a:tr>
              <a:tr h="675336">
                <a:tc>
                  <a:txBody>
                    <a:bodyPr/>
                    <a:lstStyle/>
                    <a:p>
                      <a:pPr algn="l" fontAlgn="ctr"/>
                      <a:r>
                        <a:rPr lang="fi-FI" sz="700" b="1" u="none" strike="noStrike">
                          <a:solidFill>
                            <a:sysClr val="windowText" lastClr="000000"/>
                          </a:solidFill>
                          <a:effectLst/>
                          <a:latin typeface="Gill Sans MT" panose="020B0502020104020203" pitchFamily="34" charset="0"/>
                        </a:rPr>
                        <a:t>[SYKE] Päästölaskenta</a:t>
                      </a:r>
                      <a:r>
                        <a:rPr lang="fi-FI" sz="700" u="none" strike="noStrike">
                          <a:solidFill>
                            <a:sysClr val="windowText" lastClr="000000"/>
                          </a:solidFill>
                          <a:effectLst/>
                          <a:latin typeface="Gill Sans MT" panose="020B0502020104020203" pitchFamily="34" charset="0"/>
                        </a:rPr>
                        <a:t>:</a:t>
                      </a:r>
                    </a:p>
                    <a:p>
                      <a:pPr algn="l" fontAlgn="ctr"/>
                      <a:r>
                        <a:rPr lang="fi-FI" sz="700" u="none" strike="noStrike">
                          <a:solidFill>
                            <a:sysClr val="windowText" lastClr="000000"/>
                          </a:solidFill>
                          <a:effectLst/>
                          <a:latin typeface="Gill Sans MT" panose="020B0502020104020203" pitchFamily="34" charset="0"/>
                        </a:rPr>
                        <a:t>Kulutusperusteinenpäästölaskenta uudistus (arvioitu julkaisu 3/2022)</a:t>
                      </a:r>
                    </a:p>
                    <a:p>
                      <a:pPr marL="171450" indent="-171450" algn="l" fontAlgn="ctr">
                        <a:buFont typeface="Wingdings" panose="05000000000000000000" pitchFamily="2" charset="2"/>
                        <a:buChar char="à"/>
                      </a:pPr>
                      <a:r>
                        <a:rPr lang="fi-FI" sz="700" u="none" strike="noStrike">
                          <a:solidFill>
                            <a:sysClr val="windowText" lastClr="000000"/>
                          </a:solidFill>
                          <a:effectLst/>
                          <a:latin typeface="Gill Sans MT" panose="020B0502020104020203" pitchFamily="34" charset="0"/>
                        </a:rPr>
                        <a:t>Kuinka muutos tulee näkymään Heinolan päästöissä?</a:t>
                      </a:r>
                    </a:p>
                    <a:p>
                      <a:pPr marL="171450" indent="-171450" algn="l" fontAlgn="ctr">
                        <a:buFont typeface="Wingdings" panose="05000000000000000000" pitchFamily="2" charset="2"/>
                        <a:buChar char="à"/>
                      </a:pPr>
                      <a:r>
                        <a:rPr lang="fi-FI" sz="700" u="none" strike="noStrike">
                          <a:solidFill>
                            <a:sysClr val="windowText" lastClr="000000"/>
                          </a:solidFill>
                          <a:effectLst/>
                          <a:latin typeface="Gill Sans MT" panose="020B0502020104020203" pitchFamily="34" charset="0"/>
                        </a:rPr>
                        <a:t>Vahva vientiteollisuuspainotus pienen asukasluvun omaavassa kaupungissa?</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37672960"/>
                  </a:ext>
                </a:extLst>
              </a:tr>
              <a:tr h="451761">
                <a:tc>
                  <a:txBody>
                    <a:bodyPr/>
                    <a:lstStyle/>
                    <a:p>
                      <a:pPr algn="l" fontAlgn="ctr"/>
                      <a:r>
                        <a:rPr lang="fi-FI" sz="700" b="1" u="none" strike="noStrike">
                          <a:solidFill>
                            <a:sysClr val="windowText" lastClr="000000"/>
                          </a:solidFill>
                          <a:effectLst/>
                          <a:latin typeface="Gill Sans MT" panose="020B0502020104020203" pitchFamily="34" charset="0"/>
                        </a:rPr>
                        <a:t>Vetytalous ja yritystoiminta:</a:t>
                      </a:r>
                    </a:p>
                    <a:p>
                      <a:pPr algn="l" fontAlgn="ctr"/>
                      <a:r>
                        <a:rPr lang="fi-FI" sz="700" u="none" strike="noStrike">
                          <a:solidFill>
                            <a:sysClr val="windowText" lastClr="000000"/>
                          </a:solidFill>
                          <a:effectLst/>
                          <a:latin typeface="Gill Sans MT" panose="020B0502020104020203" pitchFamily="34" charset="0"/>
                        </a:rPr>
                        <a:t>Wärtsilän tavoite vuoteen 2025 mennessä</a:t>
                      </a:r>
                    </a:p>
                    <a:p>
                      <a:pPr algn="l" fontAlgn="ctr"/>
                      <a:r>
                        <a:rPr lang="fi-FI" sz="700" u="none" strike="noStrike">
                          <a:solidFill>
                            <a:sysClr val="windowText" lastClr="000000"/>
                          </a:solidFill>
                          <a:effectLst/>
                          <a:latin typeface="Gill Sans MT" panose="020B0502020104020203" pitchFamily="34" charset="0"/>
                          <a:sym typeface="Wingdings" panose="05000000000000000000" pitchFamily="2" charset="2"/>
                        </a:rPr>
                        <a:t></a:t>
                      </a:r>
                      <a:r>
                        <a:rPr lang="fi-FI" sz="700" u="none" strike="noStrike">
                          <a:solidFill>
                            <a:sysClr val="windowText" lastClr="000000"/>
                          </a:solidFill>
                          <a:effectLst/>
                          <a:latin typeface="Gill Sans MT" panose="020B0502020104020203" pitchFamily="34" charset="0"/>
                        </a:rPr>
                        <a:t> Tuonut markkinoille vedyn moottori- ja voimalaitoskonseptinsa</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08341124"/>
                  </a:ext>
                </a:extLst>
              </a:tr>
            </a:tbl>
          </a:graphicData>
        </a:graphic>
      </p:graphicFrame>
      <p:graphicFrame>
        <p:nvGraphicFramePr>
          <p:cNvPr id="9" name="Table 8">
            <a:extLst>
              <a:ext uri="{FF2B5EF4-FFF2-40B4-BE49-F238E27FC236}">
                <a16:creationId xmlns:a16="http://schemas.microsoft.com/office/drawing/2014/main" id="{63EA1C72-5DD9-400F-A092-B1B74800A8D1}"/>
              </a:ext>
            </a:extLst>
          </p:cNvPr>
          <p:cNvGraphicFramePr>
            <a:graphicFrameLocks noGrp="1"/>
          </p:cNvGraphicFramePr>
          <p:nvPr>
            <p:extLst>
              <p:ext uri="{D42A27DB-BD31-4B8C-83A1-F6EECF244321}">
                <p14:modId xmlns:p14="http://schemas.microsoft.com/office/powerpoint/2010/main" val="1452639605"/>
              </p:ext>
            </p:extLst>
          </p:nvPr>
        </p:nvGraphicFramePr>
        <p:xfrm>
          <a:off x="6814492" y="3509156"/>
          <a:ext cx="3346316" cy="3265786"/>
        </p:xfrm>
        <a:graphic>
          <a:graphicData uri="http://schemas.openxmlformats.org/drawingml/2006/table">
            <a:tbl>
              <a:tblPr>
                <a:tableStyleId>{3B4B98B0-60AC-42C2-AFA5-B58CD77FA1E5}</a:tableStyleId>
              </a:tblPr>
              <a:tblGrid>
                <a:gridCol w="3346316">
                  <a:extLst>
                    <a:ext uri="{9D8B030D-6E8A-4147-A177-3AD203B41FA5}">
                      <a16:colId xmlns:a16="http://schemas.microsoft.com/office/drawing/2014/main" val="437594122"/>
                    </a:ext>
                  </a:extLst>
                </a:gridCol>
              </a:tblGrid>
              <a:tr h="549629">
                <a:tc>
                  <a:txBody>
                    <a:bodyPr/>
                    <a:lstStyle/>
                    <a:p>
                      <a:pPr algn="l" fontAlgn="ctr"/>
                      <a:r>
                        <a:rPr lang="fi-FI" sz="700" b="1" u="none" strike="noStrike">
                          <a:solidFill>
                            <a:schemeClr val="tx2"/>
                          </a:solidFill>
                          <a:effectLst/>
                          <a:latin typeface="Gill Sans MT" panose="020B0502020104020203" pitchFamily="34" charset="0"/>
                        </a:rPr>
                        <a:t>Kaupunkien lentoliikenne: </a:t>
                      </a:r>
                      <a:r>
                        <a:rPr lang="fi-FI" sz="700" u="none" strike="noStrike">
                          <a:solidFill>
                            <a:schemeClr val="tx2"/>
                          </a:solidFill>
                          <a:effectLst/>
                          <a:latin typeface="Gill Sans MT" panose="020B0502020104020203" pitchFamily="34" charset="0"/>
                        </a:rPr>
                        <a:t>Startup-toimijan merkittävä pilottilento ajoitettu 4/2022</a:t>
                      </a:r>
                    </a:p>
                    <a:p>
                      <a:pPr marL="171450" indent="-171450" algn="l" fontAlgn="ctr">
                        <a:buFont typeface="Wingdings" panose="05000000000000000000" pitchFamily="2" charset="2"/>
                        <a:buChar char="à"/>
                      </a:pPr>
                      <a:r>
                        <a:rPr lang="fi-FI" sz="700" u="none" strike="noStrike">
                          <a:solidFill>
                            <a:schemeClr val="tx2"/>
                          </a:solidFill>
                          <a:effectLst/>
                          <a:latin typeface="Gill Sans MT" panose="020B0502020104020203" pitchFamily="34" charset="0"/>
                        </a:rPr>
                        <a:t>Suunnitellut infrastruktuuri-integraatiot seuraavien 5 vuoden aikana globaalisti 65 kaupunkiin</a:t>
                      </a:r>
                    </a:p>
                    <a:p>
                      <a:pPr marL="171450" indent="-171450" algn="l" fontAlgn="ctr">
                        <a:buFont typeface="Wingdings" panose="05000000000000000000" pitchFamily="2" charset="2"/>
                        <a:buChar char="à"/>
                      </a:pPr>
                      <a:r>
                        <a:rPr lang="fi-FI" sz="700" u="none" strike="noStrike">
                          <a:solidFill>
                            <a:schemeClr val="tx2"/>
                          </a:solidFill>
                          <a:effectLst/>
                          <a:latin typeface="Gill Sans MT" panose="020B0502020104020203" pitchFamily="34" charset="0"/>
                        </a:rPr>
                        <a:t>Tulisiko Suomen ennakoida kohta myös infrarakentamisessa ja kaupunkisuunnittelussa paikkavaraukset mahdollisille "</a:t>
                      </a:r>
                      <a:r>
                        <a:rPr lang="fi-FI" sz="700" i="1" u="none" strike="noStrike">
                          <a:solidFill>
                            <a:schemeClr val="tx2"/>
                          </a:solidFill>
                          <a:effectLst/>
                          <a:latin typeface="Gill Sans MT" panose="020B0502020104020203" pitchFamily="34" charset="0"/>
                        </a:rPr>
                        <a:t>lentoasemille</a:t>
                      </a:r>
                      <a:r>
                        <a:rPr lang="fi-FI" sz="700" u="none" strike="noStrike">
                          <a:solidFill>
                            <a:schemeClr val="tx2"/>
                          </a:solidFill>
                          <a:effectLst/>
                          <a:latin typeface="Gill Sans MT" panose="020B0502020104020203" pitchFamily="34" charset="0"/>
                        </a:rPr>
                        <a:t>"?</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02251422"/>
                  </a:ext>
                </a:extLst>
              </a:tr>
              <a:tr h="360040">
                <a:tc>
                  <a:txBody>
                    <a:bodyPr/>
                    <a:lstStyle/>
                    <a:p>
                      <a:pPr algn="l" fontAlgn="ctr"/>
                      <a:r>
                        <a:rPr lang="fi-FI" sz="700" u="none" strike="noStrike">
                          <a:solidFill>
                            <a:schemeClr val="tx2"/>
                          </a:solidFill>
                          <a:effectLst/>
                          <a:latin typeface="Gill Sans MT" panose="020B0502020104020203" pitchFamily="34" charset="0"/>
                        </a:rPr>
                        <a:t>Tulevaisuus (Suomen) hiilineutraaliustavoitteiden jälkeisenä aikana vuodesta 2035 alkaen</a:t>
                      </a:r>
                    </a:p>
                    <a:p>
                      <a:pPr algn="l" fontAlgn="ct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Valtaosalle erittäin epäselvää, koska siitä ei keskustele juurikaan kukaan eikä kenenkään toimesta</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04681559"/>
                  </a:ext>
                </a:extLst>
              </a:tr>
              <a:tr h="288032">
                <a:tc>
                  <a:txBody>
                    <a:bodyPr/>
                    <a:lstStyle/>
                    <a:p>
                      <a:pPr algn="l" fontAlgn="ctr"/>
                      <a:r>
                        <a:rPr lang="fi-FI" sz="700" b="1" u="none" strike="noStrike">
                          <a:solidFill>
                            <a:schemeClr val="tx2"/>
                          </a:solidFill>
                          <a:effectLst/>
                          <a:latin typeface="Gill Sans MT" panose="020B0502020104020203" pitchFamily="34" charset="0"/>
                        </a:rPr>
                        <a:t>Sitran ehdottamatulevaisuus: </a:t>
                      </a:r>
                      <a:r>
                        <a:rPr lang="fi-FI" sz="700" u="none" strike="noStrike">
                          <a:solidFill>
                            <a:schemeClr val="tx2"/>
                          </a:solidFill>
                          <a:effectLst/>
                          <a:latin typeface="Gill Sans MT" panose="020B0502020104020203" pitchFamily="34" charset="0"/>
                        </a:rPr>
                        <a:t>Hiilikorvauksen käyttöönotto</a:t>
                      </a:r>
                    </a:p>
                    <a:p>
                      <a:pPr algn="l" fontAlgn="ctr"/>
                      <a:r>
                        <a:rPr lang="fi-FI" sz="700" u="none" strike="noStrike">
                          <a:solidFill>
                            <a:schemeClr val="tx2"/>
                          </a:solidFill>
                          <a:effectLst/>
                          <a:latin typeface="Gill Sans MT" panose="020B0502020104020203" pitchFamily="34" charset="0"/>
                          <a:sym typeface="Wingdings" panose="05000000000000000000" pitchFamily="2" charset="2"/>
                        </a:rPr>
                        <a:t></a:t>
                      </a:r>
                      <a:r>
                        <a:rPr lang="fi-FI" sz="700" u="none" strike="noStrike">
                          <a:solidFill>
                            <a:schemeClr val="tx2"/>
                          </a:solidFill>
                          <a:effectLst/>
                          <a:latin typeface="Gill Sans MT" panose="020B0502020104020203" pitchFamily="34" charset="0"/>
                        </a:rPr>
                        <a:t> Metsänomistajat saavat tukea hiilivaraston kasvuun</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23471778"/>
                  </a:ext>
                </a:extLst>
              </a:tr>
              <a:tr h="339246">
                <a:tc>
                  <a:txBody>
                    <a:bodyPr/>
                    <a:lstStyle/>
                    <a:p>
                      <a:pPr algn="l" fontAlgn="ctr"/>
                      <a:r>
                        <a:rPr lang="fi-FI" sz="700" b="1" u="none" strike="noStrike">
                          <a:solidFill>
                            <a:schemeClr val="tx2"/>
                          </a:solidFill>
                          <a:effectLst/>
                          <a:latin typeface="Gill Sans MT" panose="020B0502020104020203" pitchFamily="34" charset="0"/>
                        </a:rPr>
                        <a:t>Sitran ehdottamatulevaisuus: </a:t>
                      </a:r>
                      <a:r>
                        <a:rPr lang="fi-FI" sz="700" u="none" strike="noStrike">
                          <a:solidFill>
                            <a:schemeClr val="tx2"/>
                          </a:solidFill>
                          <a:effectLst/>
                          <a:latin typeface="Gill Sans MT" panose="020B0502020104020203" pitchFamily="34" charset="0"/>
                        </a:rPr>
                        <a:t>Hiilikorvauksen käyttöönotto -&gt; Maatalous saa tukimuodon hiilensidonnalle</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95599662"/>
                  </a:ext>
                </a:extLst>
              </a:tr>
              <a:tr h="359520">
                <a:tc>
                  <a:txBody>
                    <a:bodyPr/>
                    <a:lstStyle/>
                    <a:p>
                      <a:pPr algn="l" fontAlgn="ctr"/>
                      <a:r>
                        <a:rPr lang="fi-FI" sz="700" b="1" u="none" strike="noStrike">
                          <a:solidFill>
                            <a:schemeClr val="tx2"/>
                          </a:solidFill>
                          <a:effectLst/>
                          <a:latin typeface="Gill Sans MT" panose="020B0502020104020203" pitchFamily="34" charset="0"/>
                        </a:rPr>
                        <a:t>Sitran ehdottamatulevaisuus: </a:t>
                      </a:r>
                      <a:r>
                        <a:rPr lang="fi-FI" sz="700" u="none" strike="noStrike">
                          <a:solidFill>
                            <a:schemeClr val="tx2"/>
                          </a:solidFill>
                          <a:effectLst/>
                          <a:latin typeface="Gill Sans MT" panose="020B0502020104020203" pitchFamily="34" charset="0"/>
                        </a:rPr>
                        <a:t>Teollisuuden kannustimet -&gt; Bioperäisen hiilensidontaan -&gt; Metsäteollisuudelle uusi liiketoimintamuoto puiden CO</a:t>
                      </a:r>
                      <a:r>
                        <a:rPr lang="fi-FI" sz="700" u="none" strike="noStrike" baseline="-25000">
                          <a:solidFill>
                            <a:schemeClr val="tx2"/>
                          </a:solidFill>
                          <a:effectLst/>
                          <a:latin typeface="Gill Sans MT" panose="020B0502020104020203" pitchFamily="34" charset="0"/>
                        </a:rPr>
                        <a:t>2</a:t>
                      </a:r>
                      <a:r>
                        <a:rPr lang="fi-FI" sz="700" u="none" strike="noStrike">
                          <a:solidFill>
                            <a:schemeClr val="tx2"/>
                          </a:solidFill>
                          <a:effectLst/>
                          <a:latin typeface="Gill Sans MT" panose="020B0502020104020203" pitchFamily="34" charset="0"/>
                        </a:rPr>
                        <a:t>-talteenotoista sellutehtaillaan</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62738249"/>
                  </a:ext>
                </a:extLst>
              </a:tr>
              <a:tr h="216024">
                <a:tc>
                  <a:txBody>
                    <a:bodyPr/>
                    <a:lstStyle/>
                    <a:p>
                      <a:pPr algn="l" fontAlgn="ctr"/>
                      <a:r>
                        <a:rPr lang="fi-FI" sz="700" b="1" u="none" strike="noStrike">
                          <a:solidFill>
                            <a:schemeClr val="tx2"/>
                          </a:solidFill>
                          <a:effectLst/>
                          <a:latin typeface="Gill Sans MT" panose="020B0502020104020203" pitchFamily="34" charset="0"/>
                        </a:rPr>
                        <a:t>Sitran ehdottamatulevaisuus: </a:t>
                      </a:r>
                      <a:r>
                        <a:rPr lang="fi-FI" sz="700" u="none" strike="noStrike">
                          <a:solidFill>
                            <a:schemeClr val="tx2"/>
                          </a:solidFill>
                          <a:effectLst/>
                          <a:latin typeface="Gill Sans MT" panose="020B0502020104020203" pitchFamily="34" charset="0"/>
                        </a:rPr>
                        <a:t>Uudet kannustimet -&gt; Maatalouden päästövähennystoimille</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44171288"/>
                  </a:ext>
                </a:extLst>
              </a:tr>
              <a:tr h="288552">
                <a:tc>
                  <a:txBody>
                    <a:bodyPr/>
                    <a:lstStyle/>
                    <a:p>
                      <a:pPr algn="l" fontAlgn="ctr"/>
                      <a:r>
                        <a:rPr lang="fi-FI" sz="700" b="1" u="none" strike="noStrike">
                          <a:solidFill>
                            <a:schemeClr val="tx2"/>
                          </a:solidFill>
                          <a:effectLst/>
                          <a:latin typeface="Gill Sans MT" panose="020B0502020104020203" pitchFamily="34" charset="0"/>
                        </a:rPr>
                        <a:t>Sitran ehdottamatulevaisuus: </a:t>
                      </a:r>
                      <a:r>
                        <a:rPr lang="fi-FI" sz="700" u="none" strike="noStrike">
                          <a:solidFill>
                            <a:schemeClr val="tx2"/>
                          </a:solidFill>
                          <a:effectLst/>
                          <a:latin typeface="Gill Sans MT" panose="020B0502020104020203" pitchFamily="34" charset="0"/>
                        </a:rPr>
                        <a:t>Uudet kannustimet -&gt; Fossiilisten raaka-aineiden korvaus</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3585581"/>
                  </a:ext>
                </a:extLst>
              </a:tr>
              <a:tr h="288552">
                <a:tc>
                  <a:txBody>
                    <a:bodyPr/>
                    <a:lstStyle/>
                    <a:p>
                      <a:pPr algn="l" fontAlgn="ctr"/>
                      <a:r>
                        <a:rPr lang="fi-FI" sz="700" b="1" u="none" strike="noStrike">
                          <a:solidFill>
                            <a:schemeClr val="tx2"/>
                          </a:solidFill>
                          <a:effectLst/>
                          <a:latin typeface="Gill Sans MT" panose="020B0502020104020203" pitchFamily="34" charset="0"/>
                        </a:rPr>
                        <a:t>Sitran ehdottamatulevaisuus: </a:t>
                      </a:r>
                      <a:r>
                        <a:rPr lang="fi-FI" sz="700" u="none" strike="noStrike">
                          <a:solidFill>
                            <a:schemeClr val="tx2"/>
                          </a:solidFill>
                          <a:effectLst/>
                          <a:latin typeface="Gill Sans MT" panose="020B0502020104020203" pitchFamily="34" charset="0"/>
                        </a:rPr>
                        <a:t>Uudet kannustimet -&gt; Luonnonvarojen käytön vähennys</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45684311"/>
                  </a:ext>
                </a:extLst>
              </a:tr>
              <a:tr h="575024">
                <a:tc>
                  <a:txBody>
                    <a:bodyPr/>
                    <a:lstStyle/>
                    <a:p>
                      <a:pPr algn="l" fontAlgn="ctr"/>
                      <a:r>
                        <a:rPr lang="fi-FI" sz="700" u="none" strike="noStrike">
                          <a:solidFill>
                            <a:schemeClr val="tx2"/>
                          </a:solidFill>
                          <a:effectLst/>
                          <a:latin typeface="Gill Sans MT" panose="020B0502020104020203" pitchFamily="34" charset="0"/>
                        </a:rPr>
                        <a:t>Joint European Torus (JET) -reaktorilla onnistunut saavutus EUROfusion-konsortion koesarjassa (ml. VTT:n-, Helsingin yliopiston- ja Aalto-yliopiston tutkijat) saavuttaen noin 5 sekunnin reaktiolla 59 MJ lämpöenergiaa tarkoittaen, että JET säilytti yli 11 MW tehon (sekuntia kohti tuotettuna energiana) 5 sekunnin ajan (v. 2022).</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01710748"/>
                  </a:ext>
                </a:extLst>
              </a:tr>
            </a:tbl>
          </a:graphicData>
        </a:graphic>
      </p:graphicFrame>
      <p:graphicFrame>
        <p:nvGraphicFramePr>
          <p:cNvPr id="11" name="Table 10">
            <a:extLst>
              <a:ext uri="{FF2B5EF4-FFF2-40B4-BE49-F238E27FC236}">
                <a16:creationId xmlns:a16="http://schemas.microsoft.com/office/drawing/2014/main" id="{59B8ABD9-364D-4CFB-914C-083301DC314A}"/>
              </a:ext>
            </a:extLst>
          </p:cNvPr>
          <p:cNvGraphicFramePr>
            <a:graphicFrameLocks noGrp="1"/>
          </p:cNvGraphicFramePr>
          <p:nvPr>
            <p:extLst>
              <p:ext uri="{D42A27DB-BD31-4B8C-83A1-F6EECF244321}">
                <p14:modId xmlns:p14="http://schemas.microsoft.com/office/powerpoint/2010/main" val="3180318862"/>
              </p:ext>
            </p:extLst>
          </p:nvPr>
        </p:nvGraphicFramePr>
        <p:xfrm>
          <a:off x="6814492" y="133144"/>
          <a:ext cx="2160240" cy="2423135"/>
        </p:xfrm>
        <a:graphic>
          <a:graphicData uri="http://schemas.openxmlformats.org/drawingml/2006/table">
            <a:tbl>
              <a:tblPr>
                <a:tableStyleId>{3B4B98B0-60AC-42C2-AFA5-B58CD77FA1E5}</a:tableStyleId>
              </a:tblPr>
              <a:tblGrid>
                <a:gridCol w="2160240">
                  <a:extLst>
                    <a:ext uri="{9D8B030D-6E8A-4147-A177-3AD203B41FA5}">
                      <a16:colId xmlns:a16="http://schemas.microsoft.com/office/drawing/2014/main" val="3341116832"/>
                    </a:ext>
                  </a:extLst>
                </a:gridCol>
              </a:tblGrid>
              <a:tr h="1202545">
                <a:tc>
                  <a:txBody>
                    <a:bodyPr/>
                    <a:lstStyle/>
                    <a:p>
                      <a:pPr algn="l" fontAlgn="ctr"/>
                      <a:r>
                        <a:rPr lang="fi-FI" sz="700" u="none" strike="noStrike">
                          <a:solidFill>
                            <a:schemeClr val="tx2"/>
                          </a:solidFill>
                          <a:effectLst/>
                          <a:latin typeface="Gill Sans MT" panose="020B0502020104020203" pitchFamily="34" charset="0"/>
                        </a:rPr>
                        <a:t>Geeniteknologian kehityksen rajuun kasvuun muutamia vuosia sitten käynnistäneellä CRISPR-teknologialla jälleen tehty onnistuminen voi vaikuttaa maanviljelyn tulevaisuuteen ja ihmisten hyvinvointiin</a:t>
                      </a:r>
                    </a:p>
                    <a:p>
                      <a:pPr marL="171450" indent="-171450" algn="l" fontAlgn="ctr">
                        <a:buFont typeface="Wingdings" panose="05000000000000000000" pitchFamily="2" charset="2"/>
                        <a:buChar char="à"/>
                      </a:pPr>
                      <a:r>
                        <a:rPr lang="fi-FI" sz="700" u="none" strike="noStrike">
                          <a:solidFill>
                            <a:schemeClr val="tx2"/>
                          </a:solidFill>
                          <a:effectLst/>
                          <a:latin typeface="Gill Sans MT" panose="020B0502020104020203" pitchFamily="34" charset="0"/>
                        </a:rPr>
                        <a:t>Geenimuunnellusta vehnästä onnistuttiin luomaan härmälle luontaisesti vastustuskykyinen vilja Sveitsin Zürichin yliopistossa (2/2022)</a:t>
                      </a:r>
                    </a:p>
                    <a:p>
                      <a:pPr marL="171450" indent="-171450" algn="l" fontAlgn="ctr">
                        <a:buFont typeface="Wingdings" panose="05000000000000000000" pitchFamily="2" charset="2"/>
                        <a:buChar char="à"/>
                      </a:pPr>
                      <a:r>
                        <a:rPr lang="fi-FI" sz="700" u="none" strike="noStrike">
                          <a:solidFill>
                            <a:schemeClr val="tx2"/>
                          </a:solidFill>
                          <a:effectLst/>
                          <a:latin typeface="Gill Sans MT" panose="020B0502020104020203" pitchFamily="34" charset="0"/>
                        </a:rPr>
                        <a:t>Menetelmän on oletettu lopulta olevan monistettavissa myös mansikan ja kurkun viljelmiin</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03223084"/>
                  </a:ext>
                </a:extLst>
              </a:tr>
              <a:tr h="1220590">
                <a:tc>
                  <a:txBody>
                    <a:bodyPr/>
                    <a:lstStyle/>
                    <a:p>
                      <a:pPr algn="l" fontAlgn="ctr"/>
                      <a:r>
                        <a:rPr lang="fi-FI" sz="700" b="1" u="none" strike="noStrike">
                          <a:solidFill>
                            <a:schemeClr val="tx2"/>
                          </a:solidFill>
                          <a:effectLst/>
                          <a:latin typeface="Gill Sans MT" panose="020B0502020104020203" pitchFamily="34" charset="0"/>
                        </a:rPr>
                        <a:t>Tutkijat (NC State University) kehittivät tavan mekaanisen energian muuntamiseksi sähköksi:</a:t>
                      </a:r>
                    </a:p>
                    <a:p>
                      <a:pPr algn="l" fontAlgn="ctr"/>
                      <a:r>
                        <a:rPr lang="fi-FI" sz="700" u="none" strike="noStrike">
                          <a:solidFill>
                            <a:schemeClr val="tx2"/>
                          </a:solidFill>
                          <a:effectLst/>
                          <a:latin typeface="Gill Sans MT" panose="020B0502020104020203" pitchFamily="34" charset="0"/>
                        </a:rPr>
                        <a:t>Laite koostuu lievästi myrkyllisestä nestemäisestä metallista "</a:t>
                      </a:r>
                      <a:r>
                        <a:rPr lang="fi-FI" sz="700" i="1" u="none" strike="noStrike">
                          <a:solidFill>
                            <a:schemeClr val="tx2"/>
                          </a:solidFill>
                          <a:effectLst/>
                          <a:latin typeface="Gill Sans MT" panose="020B0502020104020203" pitchFamily="34" charset="0"/>
                        </a:rPr>
                        <a:t>gallium</a:t>
                      </a:r>
                      <a:r>
                        <a:rPr lang="fi-FI" sz="700" u="none" strike="noStrike">
                          <a:solidFill>
                            <a:schemeClr val="tx2"/>
                          </a:solidFill>
                          <a:effectLst/>
                          <a:latin typeface="Gill Sans MT" panose="020B0502020104020203" pitchFamily="34" charset="0"/>
                        </a:rPr>
                        <a:t>", joka on upotettu "</a:t>
                      </a:r>
                      <a:r>
                        <a:rPr lang="fi-FI" sz="700" i="1" u="none" strike="noStrike">
                          <a:solidFill>
                            <a:schemeClr val="tx2"/>
                          </a:solidFill>
                          <a:effectLst/>
                          <a:latin typeface="Gill Sans MT" panose="020B0502020104020203" pitchFamily="34" charset="0"/>
                        </a:rPr>
                        <a:t>hydrogeeliin</a:t>
                      </a:r>
                      <a:r>
                        <a:rPr lang="fi-FI" sz="700" u="none" strike="noStrike">
                          <a:solidFill>
                            <a:schemeClr val="tx2"/>
                          </a:solidFill>
                          <a:effectLst/>
                          <a:latin typeface="Gill Sans MT" panose="020B0502020104020203" pitchFamily="34" charset="0"/>
                        </a:rPr>
                        <a:t>", mikä on puolestaan yhteensopiva polymeeri (samankaltaista kuin piilolinssit). Perusajatus vastaa ns. "</a:t>
                      </a:r>
                      <a:r>
                        <a:rPr lang="fi-FI" sz="700" i="1" u="none" strike="noStrike">
                          <a:solidFill>
                            <a:schemeClr val="tx2"/>
                          </a:solidFill>
                          <a:effectLst/>
                          <a:latin typeface="Gill Sans MT" panose="020B0502020104020203" pitchFamily="34" charset="0"/>
                        </a:rPr>
                        <a:t>superkondensaattoreja</a:t>
                      </a:r>
                      <a:r>
                        <a:rPr lang="fi-FI" sz="700" u="none" strike="noStrike">
                          <a:solidFill>
                            <a:schemeClr val="tx2"/>
                          </a:solidFill>
                          <a:effectLst/>
                          <a:latin typeface="Gill Sans MT" panose="020B0502020104020203" pitchFamily="34" charset="0"/>
                        </a:rPr>
                        <a:t>". </a:t>
                      </a:r>
                      <a:r>
                        <a:rPr lang="fi-FI" sz="700" b="1" u="none" strike="noStrike">
                          <a:solidFill>
                            <a:schemeClr val="tx2"/>
                          </a:solidFill>
                          <a:effectLst/>
                          <a:latin typeface="Gill Sans MT" panose="020B0502020104020203" pitchFamily="34" charset="0"/>
                        </a:rPr>
                        <a:t>[Tutkimus artikkelin nimi: "</a:t>
                      </a:r>
                      <a:r>
                        <a:rPr lang="fi-FI" sz="700" b="1" i="1" u="none" strike="noStrike">
                          <a:solidFill>
                            <a:schemeClr val="tx2"/>
                          </a:solidFill>
                          <a:effectLst/>
                          <a:latin typeface="Gill Sans MT" panose="020B0502020104020203" pitchFamily="34" charset="0"/>
                        </a:rPr>
                        <a:t>A Soft Variable-Area Electrical-Double-Layer Energy Harvester</a:t>
                      </a:r>
                      <a:r>
                        <a:rPr lang="fi-FI" sz="700" b="1" u="none" strike="noStrike">
                          <a:solidFill>
                            <a:schemeClr val="tx2"/>
                          </a:solidFill>
                          <a:effectLst/>
                          <a:latin typeface="Gill Sans MT" panose="020B0502020104020203" pitchFamily="34" charset="0"/>
                        </a:rPr>
                        <a:t>"]</a:t>
                      </a:r>
                      <a:endParaRPr lang="fi-FI" sz="700" b="1"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45965442"/>
                  </a:ext>
                </a:extLst>
              </a:tr>
            </a:tbl>
          </a:graphicData>
        </a:graphic>
      </p:graphicFrame>
      <p:graphicFrame>
        <p:nvGraphicFramePr>
          <p:cNvPr id="12" name="Table 11">
            <a:extLst>
              <a:ext uri="{FF2B5EF4-FFF2-40B4-BE49-F238E27FC236}">
                <a16:creationId xmlns:a16="http://schemas.microsoft.com/office/drawing/2014/main" id="{04EB2D03-946A-4080-9C53-CD2A41B86178}"/>
              </a:ext>
            </a:extLst>
          </p:cNvPr>
          <p:cNvGraphicFramePr>
            <a:graphicFrameLocks noGrp="1"/>
          </p:cNvGraphicFramePr>
          <p:nvPr>
            <p:extLst>
              <p:ext uri="{D42A27DB-BD31-4B8C-83A1-F6EECF244321}">
                <p14:modId xmlns:p14="http://schemas.microsoft.com/office/powerpoint/2010/main" val="2280514310"/>
              </p:ext>
            </p:extLst>
          </p:nvPr>
        </p:nvGraphicFramePr>
        <p:xfrm>
          <a:off x="3676195" y="5669901"/>
          <a:ext cx="3084678" cy="1105041"/>
        </p:xfrm>
        <a:graphic>
          <a:graphicData uri="http://schemas.openxmlformats.org/drawingml/2006/table">
            <a:tbl>
              <a:tblPr>
                <a:tableStyleId>{3B4B98B0-60AC-42C2-AFA5-B58CD77FA1E5}</a:tableStyleId>
              </a:tblPr>
              <a:tblGrid>
                <a:gridCol w="3084678">
                  <a:extLst>
                    <a:ext uri="{9D8B030D-6E8A-4147-A177-3AD203B41FA5}">
                      <a16:colId xmlns:a16="http://schemas.microsoft.com/office/drawing/2014/main" val="930719060"/>
                    </a:ext>
                  </a:extLst>
                </a:gridCol>
              </a:tblGrid>
              <a:tr h="613465">
                <a:tc>
                  <a:txBody>
                    <a:bodyPr/>
                    <a:lstStyle/>
                    <a:p>
                      <a:pPr algn="l" fontAlgn="ctr"/>
                      <a:r>
                        <a:rPr lang="fi-FI" sz="700" u="none" strike="noStrike">
                          <a:solidFill>
                            <a:schemeClr val="tx2"/>
                          </a:solidFill>
                          <a:effectLst/>
                          <a:latin typeface="Gill Sans MT" panose="020B0502020104020203" pitchFamily="34" charset="0"/>
                        </a:rPr>
                        <a:t>Startup- yritys (UK) Page-Roberts ehdotti uudenlaista säköautojen suunnittelukonseptia (6/2021): Vertikaalinen sähköautonakku. Page-Roberts perustelee ratkaisuaan siten, että pystysuora akku tekisi autoista kevyempiä ja virtaviivaisempia, mikä voisi lisätä niiden tehokkuutta 30 % ja vähentää valmistuskustannuksia 36 %. </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35167580"/>
                  </a:ext>
                </a:extLst>
              </a:tr>
              <a:tr h="491576">
                <a:tc>
                  <a:txBody>
                    <a:bodyPr/>
                    <a:lstStyle/>
                    <a:p>
                      <a:pPr algn="l" fontAlgn="ctr"/>
                      <a:r>
                        <a:rPr lang="fi-FI" sz="700" u="none" strike="noStrike">
                          <a:solidFill>
                            <a:schemeClr val="tx2"/>
                          </a:solidFill>
                          <a:effectLst/>
                          <a:latin typeface="Gill Sans MT" panose="020B0502020104020203" pitchFamily="34" charset="0"/>
                        </a:rPr>
                        <a:t>Ruotsalainen yritys "</a:t>
                      </a:r>
                      <a:r>
                        <a:rPr lang="fi-FI" sz="700" i="1" u="none" strike="noStrike">
                          <a:solidFill>
                            <a:schemeClr val="tx2"/>
                          </a:solidFill>
                          <a:effectLst/>
                          <a:latin typeface="Gill Sans MT" panose="020B0502020104020203" pitchFamily="34" charset="0"/>
                        </a:rPr>
                        <a:t>Jetson Aero</a:t>
                      </a:r>
                      <a:r>
                        <a:rPr lang="fi-FI" sz="700" u="none" strike="noStrike">
                          <a:solidFill>
                            <a:schemeClr val="tx2"/>
                          </a:solidFill>
                          <a:effectLst/>
                          <a:latin typeface="Gill Sans MT" panose="020B0502020104020203" pitchFamily="34" charset="0"/>
                        </a:rPr>
                        <a:t>" lanseerasi yksipaikkaisen lentävän sähköauton "</a:t>
                      </a:r>
                      <a:r>
                        <a:rPr lang="fi-FI" sz="700" i="1" u="none" strike="noStrike">
                          <a:solidFill>
                            <a:schemeClr val="tx2"/>
                          </a:solidFill>
                          <a:effectLst/>
                          <a:latin typeface="Gill Sans MT" panose="020B0502020104020203" pitchFamily="34" charset="0"/>
                        </a:rPr>
                        <a:t>Jetson One</a:t>
                      </a:r>
                      <a:r>
                        <a:rPr lang="fi-FI" sz="700" u="none" strike="noStrike">
                          <a:solidFill>
                            <a:schemeClr val="tx2"/>
                          </a:solidFill>
                          <a:effectLst/>
                          <a:latin typeface="Gill Sans MT" panose="020B0502020104020203" pitchFamily="34" charset="0"/>
                        </a:rPr>
                        <a:t>" (operointiin ei tarvita pilottilupaa): 12 kpl myyty vuodelle 2022 ja nyt aloittanut ottamaan tilauksia vastaan vuodelle 2023. Hintataso noin 85 000 €/auto.</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90356583"/>
                  </a:ext>
                </a:extLst>
              </a:tr>
            </a:tbl>
          </a:graphicData>
        </a:graphic>
      </p:graphicFrame>
      <p:graphicFrame>
        <p:nvGraphicFramePr>
          <p:cNvPr id="13" name="Table 12">
            <a:extLst>
              <a:ext uri="{FF2B5EF4-FFF2-40B4-BE49-F238E27FC236}">
                <a16:creationId xmlns:a16="http://schemas.microsoft.com/office/drawing/2014/main" id="{93205D58-570A-458A-A0ED-2246FA44EC08}"/>
              </a:ext>
            </a:extLst>
          </p:cNvPr>
          <p:cNvGraphicFramePr>
            <a:graphicFrameLocks noGrp="1"/>
          </p:cNvGraphicFramePr>
          <p:nvPr>
            <p:extLst>
              <p:ext uri="{D42A27DB-BD31-4B8C-83A1-F6EECF244321}">
                <p14:modId xmlns:p14="http://schemas.microsoft.com/office/powerpoint/2010/main" val="3623100262"/>
              </p:ext>
            </p:extLst>
          </p:nvPr>
        </p:nvGraphicFramePr>
        <p:xfrm>
          <a:off x="6799534" y="2593308"/>
          <a:ext cx="3340735" cy="904685"/>
        </p:xfrm>
        <a:graphic>
          <a:graphicData uri="http://schemas.openxmlformats.org/drawingml/2006/table">
            <a:tbl>
              <a:tblPr>
                <a:tableStyleId>{3B4B98B0-60AC-42C2-AFA5-B58CD77FA1E5}</a:tableStyleId>
              </a:tblPr>
              <a:tblGrid>
                <a:gridCol w="3340735">
                  <a:extLst>
                    <a:ext uri="{9D8B030D-6E8A-4147-A177-3AD203B41FA5}">
                      <a16:colId xmlns:a16="http://schemas.microsoft.com/office/drawing/2014/main" val="52894603"/>
                    </a:ext>
                  </a:extLst>
                </a:gridCol>
              </a:tblGrid>
              <a:tr h="455313">
                <a:tc>
                  <a:txBody>
                    <a:bodyPr/>
                    <a:lstStyle/>
                    <a:p>
                      <a:pPr algn="l" fontAlgn="ctr"/>
                      <a:r>
                        <a:rPr lang="fi-FI" sz="700" u="none" strike="noStrike">
                          <a:solidFill>
                            <a:schemeClr val="tx2"/>
                          </a:solidFill>
                          <a:effectLst/>
                          <a:latin typeface="Gill Sans MT" panose="020B0502020104020203" pitchFamily="34" charset="0"/>
                        </a:rPr>
                        <a:t>Startup-yritys "</a:t>
                      </a:r>
                      <a:r>
                        <a:rPr lang="fi-FI" sz="700" i="1" u="none" strike="noStrike">
                          <a:solidFill>
                            <a:schemeClr val="tx2"/>
                          </a:solidFill>
                          <a:effectLst/>
                          <a:latin typeface="Gill Sans MT" panose="020B0502020104020203" pitchFamily="34" charset="0"/>
                        </a:rPr>
                        <a:t>Angirus</a:t>
                      </a:r>
                      <a:r>
                        <a:rPr lang="fi-FI" sz="700" u="none" strike="noStrike">
                          <a:solidFill>
                            <a:schemeClr val="tx2"/>
                          </a:solidFill>
                          <a:effectLst/>
                          <a:latin typeface="Gill Sans MT" panose="020B0502020104020203" pitchFamily="34" charset="0"/>
                        </a:rPr>
                        <a:t>" avustaa valtionviranomaisia ja organisaatioita globaalisti uusiokäyttämään ei-kierrätettäviä materiaaleja: Käytännöllisiä ympäristöystävällisiä rakennusmateriaaleja kierrätyskelvottomista jätteistä</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93124311"/>
                  </a:ext>
                </a:extLst>
              </a:tr>
              <a:tr h="216840">
                <a:tc>
                  <a:txBody>
                    <a:bodyPr/>
                    <a:lstStyle/>
                    <a:p>
                      <a:pPr algn="l" fontAlgn="ctr"/>
                      <a:r>
                        <a:rPr lang="fi-FI" sz="700" u="none" strike="noStrike">
                          <a:solidFill>
                            <a:schemeClr val="tx2"/>
                          </a:solidFill>
                          <a:effectLst/>
                          <a:latin typeface="Gill Sans MT" panose="020B0502020104020203" pitchFamily="34" charset="0"/>
                        </a:rPr>
                        <a:t>Robotti-ilmalaiva teknologia</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6976004"/>
                  </a:ext>
                </a:extLst>
              </a:tr>
              <a:tr h="232532">
                <a:tc>
                  <a:txBody>
                    <a:bodyPr/>
                    <a:lstStyle/>
                    <a:p>
                      <a:pPr algn="l" fontAlgn="ctr"/>
                      <a:r>
                        <a:rPr lang="fi-FI" sz="700" u="none" strike="noStrike">
                          <a:solidFill>
                            <a:schemeClr val="tx2"/>
                          </a:solidFill>
                          <a:effectLst/>
                          <a:latin typeface="Gill Sans MT" panose="020B0502020104020203" pitchFamily="34" charset="0"/>
                        </a:rPr>
                        <a:t>Päivityksen alla olevat ja keskinäisiä ristiriitoja omaavat </a:t>
                      </a:r>
                      <a:r>
                        <a:rPr lang="fi-FI" sz="700" b="1" u="none" strike="noStrike">
                          <a:solidFill>
                            <a:schemeClr val="tx2"/>
                          </a:solidFill>
                          <a:effectLst/>
                          <a:latin typeface="Gill Sans MT" panose="020B0502020104020203" pitchFamily="34" charset="0"/>
                        </a:rPr>
                        <a:t>EPBD-</a:t>
                      </a:r>
                      <a:r>
                        <a:rPr lang="fi-FI" sz="700" u="none" strike="noStrike">
                          <a:solidFill>
                            <a:schemeClr val="tx2"/>
                          </a:solidFill>
                          <a:effectLst/>
                          <a:latin typeface="Gill Sans MT" panose="020B0502020104020203" pitchFamily="34" charset="0"/>
                        </a:rPr>
                        <a:t> ja </a:t>
                      </a:r>
                      <a:r>
                        <a:rPr lang="fi-FI" sz="700" b="1" u="none" strike="noStrike">
                          <a:solidFill>
                            <a:schemeClr val="tx2"/>
                          </a:solidFill>
                          <a:effectLst/>
                          <a:latin typeface="Gill Sans MT" panose="020B0502020104020203" pitchFamily="34" charset="0"/>
                        </a:rPr>
                        <a:t>RED-direktiivit</a:t>
                      </a:r>
                      <a:endParaRPr lang="fi-FI" sz="700" b="1"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8557629"/>
                  </a:ext>
                </a:extLst>
              </a:tr>
            </a:tbl>
          </a:graphicData>
        </a:graphic>
      </p:graphicFrame>
      <p:grpSp>
        <p:nvGrpSpPr>
          <p:cNvPr id="14" name="Group 13">
            <a:extLst>
              <a:ext uri="{FF2B5EF4-FFF2-40B4-BE49-F238E27FC236}">
                <a16:creationId xmlns:a16="http://schemas.microsoft.com/office/drawing/2014/main" id="{16B712E9-280C-426D-9F6F-A0D7C896AEA7}"/>
              </a:ext>
            </a:extLst>
          </p:cNvPr>
          <p:cNvGrpSpPr/>
          <p:nvPr/>
        </p:nvGrpSpPr>
        <p:grpSpPr>
          <a:xfrm>
            <a:off x="11423004" y="6269142"/>
            <a:ext cx="320522" cy="414442"/>
            <a:chOff x="8457418" y="107577"/>
            <a:chExt cx="320522" cy="414442"/>
          </a:xfrm>
        </p:grpSpPr>
        <p:sp>
          <p:nvSpPr>
            <p:cNvPr id="15" name="Rectangle: Rounded Corners 14">
              <a:extLst>
                <a:ext uri="{FF2B5EF4-FFF2-40B4-BE49-F238E27FC236}">
                  <a16:creationId xmlns:a16="http://schemas.microsoft.com/office/drawing/2014/main" id="{A36F2B81-EDC3-438E-A829-8D8E2579D93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3" action="ppaction://hlinksldjump"/>
              <a:extLst>
                <a:ext uri="{FF2B5EF4-FFF2-40B4-BE49-F238E27FC236}">
                  <a16:creationId xmlns:a16="http://schemas.microsoft.com/office/drawing/2014/main" id="{198BF252-CF1D-4C72-B276-D777F813E4E5}"/>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pic>
        <p:nvPicPr>
          <p:cNvPr id="18" name="Picture 17">
            <a:extLst>
              <a:ext uri="{FF2B5EF4-FFF2-40B4-BE49-F238E27FC236}">
                <a16:creationId xmlns:a16="http://schemas.microsoft.com/office/drawing/2014/main" id="{7D56EA08-4384-8FB3-6D65-99D17DD692F8}"/>
              </a:ext>
            </a:extLst>
          </p:cNvPr>
          <p:cNvPicPr>
            <a:picLocks noChangeAspect="1"/>
          </p:cNvPicPr>
          <p:nvPr/>
        </p:nvPicPr>
        <p:blipFill>
          <a:blip r:embed="rId6" cstate="print">
            <a:extLst>
              <a:ext uri="{28A0092B-C50C-407E-A947-70E740481C1C}">
                <a14:useLocalDpi xmlns:a14="http://schemas.microsoft.com/office/drawing/2010/main" val="0"/>
              </a:ext>
            </a:extLst>
          </a:blip>
          <a:srcRect/>
          <a:stretch/>
        </p:blipFill>
        <p:spPr>
          <a:xfrm>
            <a:off x="3676195" y="4365104"/>
            <a:ext cx="3084678" cy="576064"/>
          </a:xfrm>
          <a:prstGeom prst="rect">
            <a:avLst/>
          </a:prstGeom>
          <a:ln>
            <a:solidFill>
              <a:schemeClr val="tx2"/>
            </a:solidFill>
          </a:ln>
        </p:spPr>
      </p:pic>
    </p:spTree>
    <p:extLst>
      <p:ext uri="{BB962C8B-B14F-4D97-AF65-F5344CB8AC3E}">
        <p14:creationId xmlns:p14="http://schemas.microsoft.com/office/powerpoint/2010/main" val="300672039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996D2EC-5776-4E38-BB7B-72CA873E7AFA}"/>
              </a:ext>
            </a:extLst>
          </p:cNvPr>
          <p:cNvSpPr txBox="1"/>
          <p:nvPr/>
        </p:nvSpPr>
        <p:spPr>
          <a:xfrm>
            <a:off x="435494" y="204609"/>
            <a:ext cx="3066630"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A.2. Havainto säilyvyydestä</a:t>
            </a:r>
            <a:endParaRPr lang="fi-FI" sz="2000" dirty="0"/>
          </a:p>
        </p:txBody>
      </p:sp>
      <p:graphicFrame>
        <p:nvGraphicFramePr>
          <p:cNvPr id="3" name="Table 2">
            <a:extLst>
              <a:ext uri="{FF2B5EF4-FFF2-40B4-BE49-F238E27FC236}">
                <a16:creationId xmlns:a16="http://schemas.microsoft.com/office/drawing/2014/main" id="{0CF0CDE3-C104-4C25-8737-8CF9B8EE2573}"/>
              </a:ext>
            </a:extLst>
          </p:cNvPr>
          <p:cNvGraphicFramePr>
            <a:graphicFrameLocks noGrp="1"/>
          </p:cNvGraphicFramePr>
          <p:nvPr>
            <p:extLst>
              <p:ext uri="{D42A27DB-BD31-4B8C-83A1-F6EECF244321}">
                <p14:modId xmlns:p14="http://schemas.microsoft.com/office/powerpoint/2010/main" val="3174979377"/>
              </p:ext>
            </p:extLst>
          </p:nvPr>
        </p:nvGraphicFramePr>
        <p:xfrm>
          <a:off x="421500" y="633294"/>
          <a:ext cx="8537552" cy="6108074"/>
        </p:xfrm>
        <a:graphic>
          <a:graphicData uri="http://schemas.openxmlformats.org/drawingml/2006/table">
            <a:tbl>
              <a:tblPr>
                <a:tableStyleId>{3B4B98B0-60AC-42C2-AFA5-B58CD77FA1E5}</a:tableStyleId>
              </a:tblPr>
              <a:tblGrid>
                <a:gridCol w="8537552">
                  <a:extLst>
                    <a:ext uri="{9D8B030D-6E8A-4147-A177-3AD203B41FA5}">
                      <a16:colId xmlns:a16="http://schemas.microsoft.com/office/drawing/2014/main" val="1009278200"/>
                    </a:ext>
                  </a:extLst>
                </a:gridCol>
              </a:tblGrid>
              <a:tr h="368110">
                <a:tc>
                  <a:txBody>
                    <a:bodyPr/>
                    <a:lstStyle/>
                    <a:p>
                      <a:pPr algn="l" fontAlgn="ctr"/>
                      <a:r>
                        <a:rPr lang="fi-FI" sz="1000" b="1" u="none" strike="noStrike">
                          <a:solidFill>
                            <a:schemeClr val="tx2"/>
                          </a:solidFill>
                          <a:effectLst/>
                          <a:latin typeface="Gill Sans MT" panose="020B0502020104020203" pitchFamily="34" charset="0"/>
                        </a:rPr>
                        <a:t>Liikenteen energiantarve v. 2050: </a:t>
                      </a:r>
                      <a:r>
                        <a:rPr lang="fi-FI" sz="1000" u="none" strike="noStrike">
                          <a:solidFill>
                            <a:schemeClr val="tx2"/>
                          </a:solidFill>
                          <a:effectLst/>
                          <a:latin typeface="Gill Sans MT" panose="020B0502020104020203" pitchFamily="34" charset="0"/>
                        </a:rPr>
                        <a:t>Globaalien arviointien mukaan ei tule juurikaan alenemaan nykyisestään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48192729"/>
                  </a:ext>
                </a:extLst>
              </a:tr>
              <a:tr h="388769">
                <a:tc>
                  <a:txBody>
                    <a:bodyPr/>
                    <a:lstStyle/>
                    <a:p>
                      <a:pPr algn="l" fontAlgn="ctr"/>
                      <a:r>
                        <a:rPr lang="fi-FI" sz="1000" u="none" strike="noStrike">
                          <a:solidFill>
                            <a:schemeClr val="tx2"/>
                          </a:solidFill>
                          <a:effectLst/>
                          <a:latin typeface="Gill Sans MT" panose="020B0502020104020203" pitchFamily="34" charset="0"/>
                        </a:rPr>
                        <a:t>Vuonna 2050 biopolttoaineiden tarjonta on yhä hyvin rajallista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32472290"/>
                  </a:ext>
                </a:extLst>
              </a:tr>
              <a:tr h="447782">
                <a:tc>
                  <a:txBody>
                    <a:bodyPr/>
                    <a:lstStyle/>
                    <a:p>
                      <a:pPr algn="l" fontAlgn="ctr"/>
                      <a:r>
                        <a:rPr lang="fi-FI" sz="1000" u="none" strike="noStrike">
                          <a:solidFill>
                            <a:schemeClr val="tx2"/>
                          </a:solidFill>
                          <a:effectLst/>
                          <a:latin typeface="Gill Sans MT" panose="020B0502020104020203" pitchFamily="34" charset="0"/>
                        </a:rPr>
                        <a:t>Vuonna 2050 erityisesti raskas tieliikenne sekä lento- ja laivaliikenne</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Vaativat nestemäisiä- ja kaasumaisia polttoaineita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268769"/>
                  </a:ext>
                </a:extLst>
              </a:tr>
              <a:tr h="350984">
                <a:tc>
                  <a:txBody>
                    <a:bodyPr/>
                    <a:lstStyle/>
                    <a:p>
                      <a:pPr algn="l" fontAlgn="ctr"/>
                      <a:r>
                        <a:rPr lang="fi-FI" sz="1000" u="none" strike="noStrike">
                          <a:solidFill>
                            <a:schemeClr val="tx2"/>
                          </a:solidFill>
                          <a:effectLst/>
                          <a:latin typeface="Gill Sans MT" panose="020B0502020104020203" pitchFamily="34" charset="0"/>
                        </a:rPr>
                        <a:t>Kaupunkien polarisaatio (= kaksijakoistuminen)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41683978"/>
                  </a:ext>
                </a:extLst>
              </a:tr>
              <a:tr h="304752">
                <a:tc>
                  <a:txBody>
                    <a:bodyPr/>
                    <a:lstStyle/>
                    <a:p>
                      <a:pPr algn="l" fontAlgn="ctr"/>
                      <a:r>
                        <a:rPr lang="fi-FI" sz="1000" b="1" u="none" strike="noStrike">
                          <a:solidFill>
                            <a:schemeClr val="tx2"/>
                          </a:solidFill>
                          <a:effectLst/>
                          <a:latin typeface="Gill Sans MT" panose="020B0502020104020203" pitchFamily="34" charset="0"/>
                        </a:rPr>
                        <a:t>"</a:t>
                      </a:r>
                      <a:r>
                        <a:rPr lang="fi-FI" sz="1000" b="1" i="1" u="none" strike="noStrike">
                          <a:solidFill>
                            <a:schemeClr val="tx2"/>
                          </a:solidFill>
                          <a:effectLst/>
                          <a:latin typeface="Gill Sans MT" panose="020B0502020104020203" pitchFamily="34" charset="0"/>
                        </a:rPr>
                        <a:t>Syy ja seuraus -laki</a:t>
                      </a:r>
                      <a:r>
                        <a:rPr lang="fi-FI" sz="1000" b="1" u="none" strike="noStrike">
                          <a:solidFill>
                            <a:schemeClr val="tx2"/>
                          </a:solidFill>
                          <a:effectLst/>
                          <a:latin typeface="Gill Sans MT" panose="020B0502020104020203" pitchFamily="34" charset="0"/>
                        </a:rPr>
                        <a:t>" </a:t>
                      </a: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Jatkaa hiipumistaan (= Pitkäjänteisyyden hallitsemattomuus)</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8352201"/>
                  </a:ext>
                </a:extLst>
              </a:tr>
              <a:tr h="432048">
                <a:tc>
                  <a:txBody>
                    <a:bodyPr/>
                    <a:lstStyle/>
                    <a:p>
                      <a:pPr algn="l" fontAlgn="ctr"/>
                      <a:r>
                        <a:rPr lang="fi-FI" sz="1000" b="1" i="1" u="none" strike="noStrike">
                          <a:solidFill>
                            <a:schemeClr val="tx2"/>
                          </a:solidFill>
                          <a:effectLst/>
                          <a:latin typeface="Gill Sans MT" panose="020B0502020104020203" pitchFamily="34" charset="0"/>
                        </a:rPr>
                        <a:t>["Sähköpolttoaineet"]</a:t>
                      </a:r>
                    </a:p>
                    <a:p>
                      <a:pPr algn="l" fontAlgn="ctr"/>
                      <a:r>
                        <a:rPr lang="fi-FI" sz="1000" u="none" strike="noStrike">
                          <a:solidFill>
                            <a:schemeClr val="tx2"/>
                          </a:solidFill>
                          <a:effectLst/>
                          <a:latin typeface="Gill Sans MT" panose="020B0502020104020203" pitchFamily="34" charset="0"/>
                        </a:rPr>
                        <a:t>H + CO</a:t>
                      </a:r>
                      <a:r>
                        <a:rPr lang="fi-FI" sz="1000" u="none" strike="noStrike" baseline="-25000">
                          <a:solidFill>
                            <a:schemeClr val="tx2"/>
                          </a:solidFill>
                          <a:effectLst/>
                          <a:latin typeface="Gill Sans MT" panose="020B0502020104020203" pitchFamily="34" charset="0"/>
                        </a:rPr>
                        <a:t>2 </a:t>
                      </a: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Diesel tai muu sellainen nestemäinen polttoaine </a:t>
                      </a: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Voisi olla integroitavissa, jopa nykyisen infrastruktuurin jakeluasemille?</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32160853"/>
                  </a:ext>
                </a:extLst>
              </a:tr>
              <a:tr h="353952">
                <a:tc>
                  <a:txBody>
                    <a:bodyPr/>
                    <a:lstStyle/>
                    <a:p>
                      <a:pPr algn="l" fontAlgn="ctr"/>
                      <a:r>
                        <a:rPr lang="fi-FI" sz="1000" u="none" strike="noStrike">
                          <a:solidFill>
                            <a:schemeClr val="tx2"/>
                          </a:solidFill>
                          <a:effectLst/>
                          <a:latin typeface="Gill Sans MT" panose="020B0502020104020203" pitchFamily="34" charset="0"/>
                        </a:rPr>
                        <a:t>Yhteiskunnallisen muutoksen murros tai -välivaihe (Nyky-yhteiskunta </a:t>
                      </a:r>
                      <a:r>
                        <a:rPr lang="fi-FI" sz="1000" b="1" u="none" strike="noStrike">
                          <a:solidFill>
                            <a:schemeClr val="tx2"/>
                          </a:solidFill>
                          <a:effectLst/>
                          <a:latin typeface="Gill Sans MT" panose="020B0502020104020203" pitchFamily="34" charset="0"/>
                        </a:rPr>
                        <a:t>&lt;--&gt;</a:t>
                      </a:r>
                      <a:r>
                        <a:rPr lang="fi-FI" sz="1000" u="none" strike="noStrike">
                          <a:solidFill>
                            <a:schemeClr val="tx2"/>
                          </a:solidFill>
                          <a:effectLst/>
                          <a:latin typeface="Gill Sans MT" panose="020B0502020104020203" pitchFamily="34" charset="0"/>
                        </a:rPr>
                        <a:t> Tietoyhteiskunta)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4626429"/>
                  </a:ext>
                </a:extLst>
              </a:tr>
              <a:tr h="377987">
                <a:tc>
                  <a:txBody>
                    <a:bodyPr/>
                    <a:lstStyle/>
                    <a:p>
                      <a:pPr algn="l" fontAlgn="ctr"/>
                      <a:r>
                        <a:rPr lang="fi-FI" sz="1000" u="none" strike="noStrike">
                          <a:solidFill>
                            <a:schemeClr val="tx2"/>
                          </a:solidFill>
                          <a:effectLst/>
                          <a:latin typeface="Gill Sans MT" panose="020B0502020104020203" pitchFamily="34" charset="0"/>
                        </a:rPr>
                        <a:t>Globaalisti korostuva huomio biodiversiteettiin </a:t>
                      </a: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Tulevaisuuden muutokset suojelualuevyöhykkeissä? </a:t>
                      </a: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Voidaanko ennakoida?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50141222"/>
                  </a:ext>
                </a:extLst>
              </a:tr>
              <a:tr h="491127">
                <a:tc>
                  <a:txBody>
                    <a:bodyPr/>
                    <a:lstStyle/>
                    <a:p>
                      <a:pPr algn="l" fontAlgn="ctr"/>
                      <a:r>
                        <a:rPr lang="fi-FI" sz="1000" b="1" u="none" strike="noStrike">
                          <a:solidFill>
                            <a:schemeClr val="tx2"/>
                          </a:solidFill>
                          <a:effectLst/>
                          <a:latin typeface="Gill Sans MT" panose="020B0502020104020203" pitchFamily="34" charset="0"/>
                        </a:rPr>
                        <a:t>[Selvitystyön tulokset] </a:t>
                      </a:r>
                      <a:r>
                        <a:rPr lang="fi-FI" sz="1000" u="none" strike="noStrike">
                          <a:solidFill>
                            <a:schemeClr val="tx2"/>
                          </a:solidFill>
                          <a:effectLst/>
                          <a:latin typeface="Gill Sans MT" panose="020B0502020104020203" pitchFamily="34" charset="0"/>
                        </a:rPr>
                        <a:t>Kuntien ilmasto- ja luontotyön tilannetiedot vuonna 2021: Kunnianhimo ilmastotavoitteita kohtaan on kasvanut 50 suurimmalla kunnalla (vertailu: edeltävä selvitys)</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47231854"/>
                  </a:ext>
                </a:extLst>
              </a:tr>
              <a:tr h="410585">
                <a:tc>
                  <a:txBody>
                    <a:bodyPr/>
                    <a:lstStyle/>
                    <a:p>
                      <a:pPr algn="l" fontAlgn="ctr"/>
                      <a:r>
                        <a:rPr lang="fi-FI" sz="1000" b="1" u="none" strike="noStrike">
                          <a:solidFill>
                            <a:schemeClr val="tx2"/>
                          </a:solidFill>
                          <a:effectLst/>
                          <a:latin typeface="Gill Sans MT" panose="020B0502020104020203" pitchFamily="34" charset="0"/>
                        </a:rPr>
                        <a:t>Vuonna 2018: </a:t>
                      </a:r>
                      <a:r>
                        <a:rPr lang="fi-FI" sz="1000" u="none" strike="noStrike">
                          <a:solidFill>
                            <a:schemeClr val="tx2"/>
                          </a:solidFill>
                          <a:effectLst/>
                          <a:latin typeface="Gill Sans MT" panose="020B0502020104020203" pitchFamily="34" charset="0"/>
                        </a:rPr>
                        <a:t>Hiilineutraaliuutta tavoitteli 16 suurta kuntaa vuoteen 2030 mennessä || Vuonna 2021: Hiilineutraaliuutta tavoitteli 29 suurta kuntaa vuoteen 2030 mennessä</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22888010"/>
                  </a:ext>
                </a:extLst>
              </a:tr>
              <a:tr h="482481">
                <a:tc>
                  <a:txBody>
                    <a:bodyPr/>
                    <a:lstStyle/>
                    <a:p>
                      <a:pPr algn="l" fontAlgn="ctr"/>
                      <a:r>
                        <a:rPr lang="fi-FI" sz="1000" b="1" u="none" strike="noStrike">
                          <a:solidFill>
                            <a:schemeClr val="tx2"/>
                          </a:solidFill>
                          <a:effectLst/>
                          <a:latin typeface="Gill Sans MT" panose="020B0502020104020203" pitchFamily="34" charset="0"/>
                        </a:rPr>
                        <a:t>[Yrityspäättäjäkysely - Innolink 2021] </a:t>
                      </a:r>
                      <a:r>
                        <a:rPr lang="fi-FI" sz="1000" u="none" strike="noStrike">
                          <a:solidFill>
                            <a:schemeClr val="tx2"/>
                          </a:solidFill>
                          <a:effectLst/>
                          <a:latin typeface="Gill Sans MT" panose="020B0502020104020203" pitchFamily="34" charset="0"/>
                        </a:rPr>
                        <a:t>Seuraavan kahden vuoden aikana ympäristövastuuseen panostaa vastanneista</a:t>
                      </a:r>
                    </a:p>
                    <a:p>
                      <a:pPr marL="171450" indent="-171450" algn="l" fontAlgn="ctr">
                        <a:buFont typeface="Wingdings" panose="05000000000000000000" pitchFamily="2" charset="2"/>
                        <a:buChar char="à"/>
                      </a:pPr>
                      <a:r>
                        <a:rPr lang="fi-FI" sz="1000" u="none" strike="noStrike">
                          <a:solidFill>
                            <a:schemeClr val="tx2"/>
                          </a:solidFill>
                          <a:effectLst/>
                          <a:latin typeface="Gill Sans MT" panose="020B0502020104020203" pitchFamily="34" charset="0"/>
                        </a:rPr>
                        <a:t>84 % paljon tai jonkun verran</a:t>
                      </a:r>
                    </a:p>
                    <a:p>
                      <a:pPr marL="171450" indent="-171450" algn="l" fontAlgn="ctr">
                        <a:buFont typeface="Wingdings" panose="05000000000000000000" pitchFamily="2" charset="2"/>
                        <a:buChar char="à"/>
                      </a:pPr>
                      <a:r>
                        <a:rPr lang="fi-FI" sz="1000" u="none" strike="noStrike">
                          <a:solidFill>
                            <a:schemeClr val="tx2"/>
                          </a:solidFill>
                          <a:effectLst/>
                          <a:latin typeface="Gill Sans MT" panose="020B0502020104020203" pitchFamily="34" charset="0"/>
                        </a:rPr>
                        <a:t>Heistä 39 % aikoo saavuttaa hiilineutraaliuuden kyseisenä aikana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23546839"/>
                  </a:ext>
                </a:extLst>
              </a:tr>
              <a:tr h="466887">
                <a:tc>
                  <a:txBody>
                    <a:bodyPr/>
                    <a:lstStyle/>
                    <a:p>
                      <a:pPr algn="l" fontAlgn="ctr"/>
                      <a:r>
                        <a:rPr lang="fi-FI" sz="1000" b="1" u="none" strike="noStrike">
                          <a:solidFill>
                            <a:schemeClr val="tx2"/>
                          </a:solidFill>
                          <a:effectLst/>
                          <a:latin typeface="Gill Sans MT" panose="020B0502020104020203" pitchFamily="34" charset="0"/>
                        </a:rPr>
                        <a:t>Einstein-/Guru-ilmiö </a:t>
                      </a: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Ilmiö on nimensä mukaan ollut jo vähintäänkin Einsteinin ajoilta saakka ihmisten keskuudessa sekä tutkimusten valossa vaikuttaen yhä tänäkin päivänä ihmisten uskomuksiin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7756267"/>
                  </a:ext>
                </a:extLst>
              </a:tr>
              <a:tr h="881170">
                <a:tc>
                  <a:txBody>
                    <a:bodyPr/>
                    <a:lstStyle/>
                    <a:p>
                      <a:pPr algn="l" fontAlgn="ctr"/>
                      <a:r>
                        <a:rPr lang="fi-FI" sz="1000" u="none" strike="noStrike">
                          <a:solidFill>
                            <a:schemeClr val="tx2"/>
                          </a:solidFill>
                          <a:effectLst/>
                          <a:latin typeface="Gill Sans MT" panose="020B0502020104020203" pitchFamily="34" charset="0"/>
                        </a:rPr>
                        <a:t>V. 2022 vk. 12 mitattiin niin Etelämantereen kuin myös arktisen alueen ennätykselliset lämpöaallot</a:t>
                      </a:r>
                    </a:p>
                    <a:p>
                      <a:pPr marL="171450" indent="-171450" algn="l" fontAlgn="ctr">
                        <a:buFont typeface="Wingdings" panose="05000000000000000000" pitchFamily="2" charset="2"/>
                        <a:buChar char="à"/>
                      </a:pPr>
                      <a:r>
                        <a:rPr lang="fi-FI" sz="1000" u="none" strike="noStrike">
                          <a:solidFill>
                            <a:schemeClr val="tx2"/>
                          </a:solidFill>
                          <a:effectLst/>
                          <a:latin typeface="Gill Sans MT" panose="020B0502020104020203" pitchFamily="34" charset="0"/>
                        </a:rPr>
                        <a:t>lämpötilat 47° C ja 30° C normaalia korkeammat</a:t>
                      </a:r>
                    </a:p>
                    <a:p>
                      <a:pPr marL="171450" indent="-171450" algn="l" fontAlgn="ctr">
                        <a:buFont typeface="Wingdings" panose="05000000000000000000" pitchFamily="2" charset="2"/>
                        <a:buChar char="à"/>
                      </a:pPr>
                      <a:r>
                        <a:rPr lang="fi-FI" sz="1000" u="none" strike="noStrike">
                          <a:solidFill>
                            <a:schemeClr val="tx2"/>
                          </a:solidFill>
                          <a:effectLst/>
                          <a:latin typeface="Gill Sans MT" panose="020B0502020104020203" pitchFamily="34" charset="0"/>
                        </a:rPr>
                        <a:t>Helleaallot ovat omituisia kohteissa aina, mutta etenkin tällä hetkellä talvikauden alussa/-lopussa</a:t>
                      </a:r>
                    </a:p>
                    <a:p>
                      <a:pPr marL="171450" indent="-171450" algn="l" fontAlgn="ctr">
                        <a:buFont typeface="Wingdings" panose="05000000000000000000" pitchFamily="2" charset="2"/>
                        <a:buChar char="à"/>
                      </a:pPr>
                      <a:r>
                        <a:rPr lang="fi-FI" sz="1000" u="none" strike="noStrike">
                          <a:solidFill>
                            <a:schemeClr val="tx2"/>
                          </a:solidFill>
                          <a:effectLst/>
                          <a:latin typeface="Gill Sans MT" panose="020B0502020104020203" pitchFamily="34" charset="0"/>
                        </a:rPr>
                        <a:t>Helleaaltojen yhteyttä ei osata sanoa eli kyse voi olla sattumasta tai jostain täysin ennen näkemättömästä muutoksesta ilmastonmuutoksen suhteen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53904592"/>
                  </a:ext>
                </a:extLst>
              </a:tr>
              <a:tr h="351440">
                <a:tc>
                  <a:txBody>
                    <a:bodyPr/>
                    <a:lstStyle/>
                    <a:p>
                      <a:pPr algn="l" fontAlgn="ctr"/>
                      <a:r>
                        <a:rPr lang="fi-FI" sz="1000" b="1" u="none" strike="noStrike">
                          <a:solidFill>
                            <a:schemeClr val="tx2"/>
                          </a:solidFill>
                          <a:effectLst/>
                          <a:latin typeface="Gill Sans MT" panose="020B0502020104020203" pitchFamily="34" charset="0"/>
                        </a:rPr>
                        <a:t>Kesäkuu vuonna 2021 (USA): </a:t>
                      </a:r>
                      <a:r>
                        <a:rPr lang="fi-FI" sz="1000" u="none" strike="noStrike">
                          <a:solidFill>
                            <a:schemeClr val="tx2"/>
                          </a:solidFill>
                          <a:effectLst/>
                          <a:latin typeface="Gill Sans MT" panose="020B0502020104020203" pitchFamily="34" charset="0"/>
                        </a:rPr>
                        <a:t>Liikennekäytössä olevista kulkuneuvoista </a:t>
                      </a:r>
                      <a:r>
                        <a:rPr lang="fi-FI" sz="1000" b="1" u="none" strike="noStrike">
                          <a:solidFill>
                            <a:schemeClr val="tx2"/>
                          </a:solidFill>
                          <a:effectLst/>
                          <a:latin typeface="Gill Sans MT" panose="020B0502020104020203" pitchFamily="34" charset="0"/>
                        </a:rPr>
                        <a:t>alle 1 %</a:t>
                      </a:r>
                      <a:r>
                        <a:rPr lang="fi-FI" sz="1000" u="sng" strike="noStrike">
                          <a:solidFill>
                            <a:schemeClr val="tx2"/>
                          </a:solidFill>
                          <a:effectLst/>
                          <a:latin typeface="Gill Sans MT" panose="020B0502020104020203" pitchFamily="34" charset="0"/>
                        </a:rPr>
                        <a:t> </a:t>
                      </a:r>
                      <a:r>
                        <a:rPr lang="fi-FI" sz="1000" u="none" strike="noStrike">
                          <a:solidFill>
                            <a:schemeClr val="tx2"/>
                          </a:solidFill>
                          <a:effectLst/>
                          <a:latin typeface="Gill Sans MT" panose="020B0502020104020203" pitchFamily="34" charset="0"/>
                        </a:rPr>
                        <a:t>on sähköllä toimivia.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752962"/>
                  </a:ext>
                </a:extLst>
              </a:tr>
            </a:tbl>
          </a:graphicData>
        </a:graphic>
      </p:graphicFrame>
      <p:grpSp>
        <p:nvGrpSpPr>
          <p:cNvPr id="4" name="Group 3">
            <a:extLst>
              <a:ext uri="{FF2B5EF4-FFF2-40B4-BE49-F238E27FC236}">
                <a16:creationId xmlns:a16="http://schemas.microsoft.com/office/drawing/2014/main" id="{424B65DF-3CB3-4662-B05C-265FD8F96646}"/>
              </a:ext>
            </a:extLst>
          </p:cNvPr>
          <p:cNvGrpSpPr/>
          <p:nvPr/>
        </p:nvGrpSpPr>
        <p:grpSpPr>
          <a:xfrm>
            <a:off x="11423004" y="6269142"/>
            <a:ext cx="320522" cy="414442"/>
            <a:chOff x="8457418" y="107577"/>
            <a:chExt cx="320522" cy="414442"/>
          </a:xfrm>
        </p:grpSpPr>
        <p:sp>
          <p:nvSpPr>
            <p:cNvPr id="5" name="Rectangle: Rounded Corners 4">
              <a:extLst>
                <a:ext uri="{FF2B5EF4-FFF2-40B4-BE49-F238E27FC236}">
                  <a16:creationId xmlns:a16="http://schemas.microsoft.com/office/drawing/2014/main" id="{7106BB1A-2001-4E32-B04C-E2D18959A8A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2" action="ppaction://hlinksldjump"/>
              <a:extLst>
                <a:ext uri="{FF2B5EF4-FFF2-40B4-BE49-F238E27FC236}">
                  <a16:creationId xmlns:a16="http://schemas.microsoft.com/office/drawing/2014/main" id="{88422911-EC51-4EE0-A85E-F9B56B516A5A}"/>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71361158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B.3. Muutokseen työntävä (Driving Force)</a:t>
            </a:r>
            <a:endParaRPr lang="fi-FI" sz="2000" dirty="0"/>
          </a:p>
        </p:txBody>
      </p:sp>
      <p:graphicFrame>
        <p:nvGraphicFramePr>
          <p:cNvPr id="3" name="Table 2">
            <a:extLst>
              <a:ext uri="{FF2B5EF4-FFF2-40B4-BE49-F238E27FC236}">
                <a16:creationId xmlns:a16="http://schemas.microsoft.com/office/drawing/2014/main" id="{A89032DD-4107-4CE7-A0E2-13EED6BF2059}"/>
              </a:ext>
            </a:extLst>
          </p:cNvPr>
          <p:cNvGraphicFramePr>
            <a:graphicFrameLocks noGrp="1"/>
          </p:cNvGraphicFramePr>
          <p:nvPr>
            <p:extLst>
              <p:ext uri="{D42A27DB-BD31-4B8C-83A1-F6EECF244321}">
                <p14:modId xmlns:p14="http://schemas.microsoft.com/office/powerpoint/2010/main" val="2008727433"/>
              </p:ext>
            </p:extLst>
          </p:nvPr>
        </p:nvGraphicFramePr>
        <p:xfrm>
          <a:off x="129906" y="688102"/>
          <a:ext cx="2448272" cy="4462856"/>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3293541541"/>
                    </a:ext>
                  </a:extLst>
                </a:gridCol>
              </a:tblGrid>
              <a:tr h="292626">
                <a:tc>
                  <a:txBody>
                    <a:bodyPr/>
                    <a:lstStyle/>
                    <a:p>
                      <a:pPr algn="l" fontAlgn="ctr"/>
                      <a:r>
                        <a:rPr lang="fi-FI" sz="900" u="none" strike="noStrike">
                          <a:solidFill>
                            <a:schemeClr val="tx2"/>
                          </a:solidFill>
                          <a:effectLst/>
                          <a:latin typeface="Gill Sans MT" panose="020B0502020104020203" pitchFamily="34" charset="0"/>
                        </a:rPr>
                        <a:t>Ilmastonmuutos</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33163484"/>
                  </a:ext>
                </a:extLst>
              </a:tr>
              <a:tr h="216024">
                <a:tc>
                  <a:txBody>
                    <a:bodyPr/>
                    <a:lstStyle/>
                    <a:p>
                      <a:pPr algn="l" fontAlgn="ctr"/>
                      <a:r>
                        <a:rPr lang="fi-FI" sz="900" u="none" strike="noStrike">
                          <a:solidFill>
                            <a:schemeClr val="tx2"/>
                          </a:solidFill>
                          <a:effectLst/>
                          <a:latin typeface="Gill Sans MT" panose="020B0502020104020203" pitchFamily="34" charset="0"/>
                        </a:rPr>
                        <a:t>Luonto- ja biodiversiteettikato</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36996204"/>
                  </a:ext>
                </a:extLst>
              </a:tr>
              <a:tr h="216024">
                <a:tc>
                  <a:txBody>
                    <a:bodyPr/>
                    <a:lstStyle/>
                    <a:p>
                      <a:pPr algn="l" fontAlgn="ctr"/>
                      <a:r>
                        <a:rPr lang="fi-FI" sz="900" u="none" strike="noStrike">
                          <a:solidFill>
                            <a:schemeClr val="tx2"/>
                          </a:solidFill>
                          <a:effectLst/>
                          <a:latin typeface="Gill Sans MT" panose="020B0502020104020203" pitchFamily="34" charset="0"/>
                        </a:rPr>
                        <a:t>Energiamurros</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30753049"/>
                  </a:ext>
                </a:extLst>
              </a:tr>
              <a:tr h="1326277">
                <a:tc>
                  <a:txBody>
                    <a:bodyPr/>
                    <a:lstStyle/>
                    <a:p>
                      <a:pPr algn="l" fontAlgn="ctr"/>
                      <a:r>
                        <a:rPr lang="fi-FI" sz="900" b="1" u="none" strike="noStrike">
                          <a:solidFill>
                            <a:schemeClr val="tx2"/>
                          </a:solidFill>
                          <a:effectLst/>
                          <a:latin typeface="Gill Sans MT" panose="020B0502020104020203" pitchFamily="34" charset="0"/>
                        </a:rPr>
                        <a:t>[Teknologian murros] </a:t>
                      </a:r>
                      <a:r>
                        <a:rPr lang="fi-FI" sz="900" u="none" strike="noStrike">
                          <a:solidFill>
                            <a:schemeClr val="tx2"/>
                          </a:solidFill>
                          <a:effectLst/>
                          <a:latin typeface="Gill Sans MT" panose="020B0502020104020203" pitchFamily="34" charset="0"/>
                        </a:rPr>
                        <a:t>Teknologiset innovaatiot: Tekoäly, koneoppiminen ja ennakoiva analytiikka, Ohjelmistorobotiikka, Uudet tietolähteet (Bigdata, Iot ja avoindata), Visualisointityönkalut, Data-alustat, Lisätty todellisuus (AR) ja Virtuaalinen todellisuus (VR) sekä Lohkoketjut </a:t>
                      </a:r>
                      <a:r>
                        <a:rPr lang="fi-FI" sz="900" u="none" strike="noStrike">
                          <a:solidFill>
                            <a:schemeClr val="tx2"/>
                          </a:solidFill>
                          <a:effectLst/>
                          <a:latin typeface="Gill Sans MT" panose="020B0502020104020203" pitchFamily="34" charset="0"/>
                          <a:sym typeface="Wingdings" panose="05000000000000000000" pitchFamily="2" charset="2"/>
                        </a:rPr>
                        <a:t></a:t>
                      </a:r>
                      <a:r>
                        <a:rPr lang="fi-FI" sz="900" u="none" strike="noStrike">
                          <a:solidFill>
                            <a:schemeClr val="tx2"/>
                          </a:solidFill>
                          <a:effectLst/>
                          <a:latin typeface="Gill Sans MT" panose="020B0502020104020203" pitchFamily="34" charset="0"/>
                        </a:rPr>
                        <a:t> Mahdollisesti katoavat vanhat työt/toiminnot/ratkaisumallit </a:t>
                      </a:r>
                      <a:r>
                        <a:rPr lang="fi-FI" sz="900" u="none" strike="noStrike">
                          <a:solidFill>
                            <a:schemeClr val="tx2"/>
                          </a:solidFill>
                          <a:effectLst/>
                          <a:latin typeface="Gill Sans MT" panose="020B0502020104020203" pitchFamily="34" charset="0"/>
                          <a:sym typeface="Wingdings" panose="05000000000000000000" pitchFamily="2" charset="2"/>
                        </a:rPr>
                        <a:t></a:t>
                      </a:r>
                      <a:r>
                        <a:rPr lang="fi-FI" sz="900" u="none" strike="noStrike">
                          <a:solidFill>
                            <a:schemeClr val="tx2"/>
                          </a:solidFill>
                          <a:effectLst/>
                          <a:latin typeface="Gill Sans MT" panose="020B0502020104020203" pitchFamily="34" charset="0"/>
                        </a:rPr>
                        <a:t> Mahdollisesti muodostuvat uudet työt/toiminnot/ratkaisumallit</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3688863"/>
                  </a:ext>
                </a:extLst>
              </a:tr>
              <a:tr h="257899">
                <a:tc>
                  <a:txBody>
                    <a:bodyPr/>
                    <a:lstStyle/>
                    <a:p>
                      <a:pPr algn="l" fontAlgn="ctr"/>
                      <a:r>
                        <a:rPr lang="fi-FI" sz="900" u="none" strike="noStrike">
                          <a:solidFill>
                            <a:schemeClr val="tx2"/>
                          </a:solidFill>
                          <a:effectLst/>
                          <a:latin typeface="Gill Sans MT" panose="020B0502020104020203" pitchFamily="34" charset="0"/>
                        </a:rPr>
                        <a:t>Politiikkatoimet</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79326860"/>
                  </a:ext>
                </a:extLst>
              </a:tr>
              <a:tr h="354105">
                <a:tc>
                  <a:txBody>
                    <a:bodyPr/>
                    <a:lstStyle/>
                    <a:p>
                      <a:pPr algn="l" fontAlgn="ctr"/>
                      <a:r>
                        <a:rPr lang="fi-FI" sz="900" u="none" strike="noStrike">
                          <a:solidFill>
                            <a:schemeClr val="tx2"/>
                          </a:solidFill>
                          <a:effectLst/>
                          <a:latin typeface="Gill Sans MT" panose="020B0502020104020203" pitchFamily="34" charset="0"/>
                        </a:rPr>
                        <a:t>Julkisen sektorin some- ja digitalisaatio muutosjohtaminen</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86654461"/>
                  </a:ext>
                </a:extLst>
              </a:tr>
              <a:tr h="367081">
                <a:tc>
                  <a:txBody>
                    <a:bodyPr/>
                    <a:lstStyle/>
                    <a:p>
                      <a:pPr algn="l" fontAlgn="ctr"/>
                      <a:r>
                        <a:rPr lang="fi-FI" sz="900" u="none" strike="noStrike">
                          <a:solidFill>
                            <a:schemeClr val="tx2"/>
                          </a:solidFill>
                          <a:effectLst/>
                          <a:latin typeface="Gill Sans MT" panose="020B0502020104020203" pitchFamily="34" charset="0"/>
                        </a:rPr>
                        <a:t>Toimijoille ja päättäjille muodostuvat uudet edellytykset ja mahdollisuudet</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95710620"/>
                  </a:ext>
                </a:extLst>
              </a:tr>
              <a:tr h="765916">
                <a:tc>
                  <a:txBody>
                    <a:bodyPr/>
                    <a:lstStyle/>
                    <a:p>
                      <a:pPr algn="l" fontAlgn="ctr"/>
                      <a:r>
                        <a:rPr lang="fi-FI" sz="900" u="none" strike="noStrike">
                          <a:solidFill>
                            <a:schemeClr val="tx2"/>
                          </a:solidFill>
                          <a:effectLst/>
                          <a:latin typeface="Gill Sans MT" panose="020B0502020104020203" pitchFamily="34" charset="0"/>
                        </a:rPr>
                        <a:t>Tiedontuotanto ja tiedon hyödyntäminen päätöksenteossa "</a:t>
                      </a:r>
                      <a:r>
                        <a:rPr lang="fi-FI" sz="900" i="1" u="none" strike="noStrike">
                          <a:solidFill>
                            <a:schemeClr val="tx2"/>
                          </a:solidFill>
                          <a:effectLst/>
                          <a:latin typeface="Gill Sans MT" panose="020B0502020104020203" pitchFamily="34" charset="0"/>
                        </a:rPr>
                        <a:t>elää</a:t>
                      </a:r>
                      <a:r>
                        <a:rPr lang="fi-FI" sz="900" u="none" strike="noStrike">
                          <a:solidFill>
                            <a:schemeClr val="tx2"/>
                          </a:solidFill>
                          <a:effectLst/>
                          <a:latin typeface="Gill Sans MT" panose="020B0502020104020203" pitchFamily="34" charset="0"/>
                        </a:rPr>
                        <a:t>" merkittävää murrosta</a:t>
                      </a:r>
                    </a:p>
                    <a:p>
                      <a:pPr algn="l" fontAlgn="ctr"/>
                      <a:r>
                        <a:rPr lang="fi-FI" sz="900" u="none" strike="noStrike">
                          <a:solidFill>
                            <a:schemeClr val="tx2"/>
                          </a:solidFill>
                          <a:effectLst/>
                          <a:latin typeface="Gill Sans MT" panose="020B0502020104020203" pitchFamily="34" charset="0"/>
                          <a:sym typeface="Wingdings" panose="05000000000000000000" pitchFamily="2" charset="2"/>
                        </a:rPr>
                        <a:t></a:t>
                      </a:r>
                      <a:r>
                        <a:rPr lang="fi-FI" sz="900" u="none" strike="noStrike">
                          <a:solidFill>
                            <a:schemeClr val="tx2"/>
                          </a:solidFill>
                          <a:effectLst/>
                          <a:latin typeface="Gill Sans MT" panose="020B0502020104020203" pitchFamily="34" charset="0"/>
                        </a:rPr>
                        <a:t> Digitalisaatio ja jatkuvasti lisääntyvän tiedon tuotannon aikakausi (ja tiedon leviäminen)</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92589882"/>
                  </a:ext>
                </a:extLst>
              </a:tr>
              <a:tr h="241090">
                <a:tc>
                  <a:txBody>
                    <a:bodyPr/>
                    <a:lstStyle/>
                    <a:p>
                      <a:pPr algn="l" fontAlgn="ctr"/>
                      <a:r>
                        <a:rPr lang="fi-FI" sz="900" u="none" strike="noStrike">
                          <a:solidFill>
                            <a:schemeClr val="tx2"/>
                          </a:solidFill>
                          <a:effectLst/>
                          <a:latin typeface="Gill Sans MT" panose="020B0502020104020203" pitchFamily="34" charset="0"/>
                        </a:rPr>
                        <a:t>Reilu datatalous</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96221743"/>
                  </a:ext>
                </a:extLst>
              </a:tr>
              <a:tr h="425814">
                <a:tc>
                  <a:txBody>
                    <a:bodyPr/>
                    <a:lstStyle/>
                    <a:p>
                      <a:pPr algn="l" fontAlgn="ctr"/>
                      <a:r>
                        <a:rPr lang="fi-FI" sz="900" u="none" strike="noStrike">
                          <a:solidFill>
                            <a:schemeClr val="tx2"/>
                          </a:solidFill>
                          <a:effectLst/>
                          <a:latin typeface="Gill Sans MT" panose="020B0502020104020203" pitchFamily="34" charset="0"/>
                        </a:rPr>
                        <a:t>Vuoden 2022 aluevaalit </a:t>
                      </a:r>
                      <a:r>
                        <a:rPr lang="fi-FI" sz="900" u="none" strike="noStrike">
                          <a:solidFill>
                            <a:schemeClr val="tx2"/>
                          </a:solidFill>
                          <a:effectLst/>
                          <a:latin typeface="Gill Sans MT" panose="020B0502020104020203" pitchFamily="34" charset="0"/>
                          <a:sym typeface="Wingdings" panose="05000000000000000000" pitchFamily="2" charset="2"/>
                        </a:rPr>
                        <a:t></a:t>
                      </a:r>
                      <a:r>
                        <a:rPr lang="fi-FI" sz="900" u="none" strike="noStrike">
                          <a:solidFill>
                            <a:schemeClr val="tx2"/>
                          </a:solidFill>
                          <a:effectLst/>
                          <a:latin typeface="Gill Sans MT" panose="020B0502020104020203" pitchFamily="34" charset="0"/>
                        </a:rPr>
                        <a:t> Uudet hyvinvointialueet ja niiden aluevaltuustot</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50661792"/>
                  </a:ext>
                </a:extLst>
              </a:tr>
            </a:tbl>
          </a:graphicData>
        </a:graphic>
      </p:graphicFrame>
      <p:graphicFrame>
        <p:nvGraphicFramePr>
          <p:cNvPr id="4" name="Table 3">
            <a:extLst>
              <a:ext uri="{FF2B5EF4-FFF2-40B4-BE49-F238E27FC236}">
                <a16:creationId xmlns:a16="http://schemas.microsoft.com/office/drawing/2014/main" id="{30B30AB7-8654-4E08-8642-AFE7BF6C418B}"/>
              </a:ext>
            </a:extLst>
          </p:cNvPr>
          <p:cNvGraphicFramePr>
            <a:graphicFrameLocks noGrp="1"/>
          </p:cNvGraphicFramePr>
          <p:nvPr>
            <p:extLst>
              <p:ext uri="{D42A27DB-BD31-4B8C-83A1-F6EECF244321}">
                <p14:modId xmlns:p14="http://schemas.microsoft.com/office/powerpoint/2010/main" val="2623422512"/>
              </p:ext>
            </p:extLst>
          </p:nvPr>
        </p:nvGraphicFramePr>
        <p:xfrm>
          <a:off x="5067590" y="128459"/>
          <a:ext cx="2361380" cy="3749010"/>
        </p:xfrm>
        <a:graphic>
          <a:graphicData uri="http://schemas.openxmlformats.org/drawingml/2006/table">
            <a:tbl>
              <a:tblPr>
                <a:tableStyleId>{3B4B98B0-60AC-42C2-AFA5-B58CD77FA1E5}</a:tableStyleId>
              </a:tblPr>
              <a:tblGrid>
                <a:gridCol w="2361380">
                  <a:extLst>
                    <a:ext uri="{9D8B030D-6E8A-4147-A177-3AD203B41FA5}">
                      <a16:colId xmlns:a16="http://schemas.microsoft.com/office/drawing/2014/main" val="2770479559"/>
                    </a:ext>
                  </a:extLst>
                </a:gridCol>
              </a:tblGrid>
              <a:tr h="344071">
                <a:tc>
                  <a:txBody>
                    <a:bodyPr/>
                    <a:lstStyle/>
                    <a:p>
                      <a:pPr algn="l" fontAlgn="ctr"/>
                      <a:r>
                        <a:rPr lang="fi-FI" sz="900" u="none" strike="noStrike">
                          <a:solidFill>
                            <a:schemeClr val="tx2"/>
                          </a:solidFill>
                          <a:effectLst/>
                          <a:latin typeface="Gill Sans MT" panose="020B0502020104020203" pitchFamily="34" charset="0"/>
                        </a:rPr>
                        <a:t>"</a:t>
                      </a:r>
                      <a:r>
                        <a:rPr lang="fi-FI" sz="900" i="1" u="none" strike="noStrike">
                          <a:solidFill>
                            <a:schemeClr val="tx2"/>
                          </a:solidFill>
                          <a:effectLst/>
                          <a:latin typeface="Gill Sans MT" panose="020B0502020104020203" pitchFamily="34" charset="0"/>
                        </a:rPr>
                        <a:t>Reilu siirtymä kestävään yhteiskuntaan"</a:t>
                      </a:r>
                      <a:endParaRPr lang="fi-FI" sz="900" b="0" i="1"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22985857"/>
                  </a:ext>
                </a:extLst>
              </a:tr>
              <a:tr h="487801">
                <a:tc>
                  <a:txBody>
                    <a:bodyPr/>
                    <a:lstStyle/>
                    <a:p>
                      <a:pPr algn="l" fontAlgn="ctr"/>
                      <a:r>
                        <a:rPr lang="fi-FI" sz="900" u="none" strike="noStrike">
                          <a:solidFill>
                            <a:schemeClr val="tx2"/>
                          </a:solidFill>
                          <a:effectLst/>
                          <a:latin typeface="Gill Sans MT" panose="020B0502020104020203" pitchFamily="34" charset="0"/>
                        </a:rPr>
                        <a:t>‎Suomen yhdennetty energia- ja ilmastosuunnitelma‎ 2021-2030</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58882869"/>
                  </a:ext>
                </a:extLst>
              </a:tr>
              <a:tr h="406713">
                <a:tc>
                  <a:txBody>
                    <a:bodyPr/>
                    <a:lstStyle/>
                    <a:p>
                      <a:pPr algn="l" fontAlgn="ctr"/>
                      <a:r>
                        <a:rPr lang="fi-FI" sz="900" u="none" strike="noStrike">
                          <a:solidFill>
                            <a:schemeClr val="tx2"/>
                          </a:solidFill>
                          <a:effectLst/>
                          <a:latin typeface="Gill Sans MT" panose="020B0502020104020203" pitchFamily="34" charset="0"/>
                        </a:rPr>
                        <a:t>Keskipitkän aikavälin ilmastopolitiikan suunnitelma (KAISU)</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98620116"/>
                  </a:ext>
                </a:extLst>
              </a:tr>
              <a:tr h="322171">
                <a:tc>
                  <a:txBody>
                    <a:bodyPr/>
                    <a:lstStyle/>
                    <a:p>
                      <a:pPr algn="l" fontAlgn="ctr"/>
                      <a:r>
                        <a:rPr lang="fi-FI" sz="900" u="none" strike="noStrike">
                          <a:solidFill>
                            <a:schemeClr val="tx2"/>
                          </a:solidFill>
                          <a:effectLst/>
                          <a:latin typeface="Gill Sans MT" panose="020B0502020104020203" pitchFamily="34" charset="0"/>
                        </a:rPr>
                        <a:t>Suomen pitkän aikavälin strategia kasvihuonekaasujen vähentämiseksi</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23238592"/>
                  </a:ext>
                </a:extLst>
              </a:tr>
              <a:tr h="244331">
                <a:tc>
                  <a:txBody>
                    <a:bodyPr/>
                    <a:lstStyle/>
                    <a:p>
                      <a:pPr algn="l" fontAlgn="ctr"/>
                      <a:r>
                        <a:rPr lang="fi-FI" sz="900" u="none" strike="noStrike">
                          <a:solidFill>
                            <a:schemeClr val="tx2"/>
                          </a:solidFill>
                          <a:effectLst/>
                          <a:latin typeface="Gill Sans MT" panose="020B0502020104020203" pitchFamily="34" charset="0"/>
                        </a:rPr>
                        <a:t>EU-direktiivit ja -asetukset</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29946188"/>
                  </a:ext>
                </a:extLst>
              </a:tr>
              <a:tr h="352646">
                <a:tc>
                  <a:txBody>
                    <a:bodyPr/>
                    <a:lstStyle/>
                    <a:p>
                      <a:pPr algn="l" fontAlgn="ctr"/>
                      <a:r>
                        <a:rPr lang="fi-FI" sz="900" u="none" strike="noStrike">
                          <a:solidFill>
                            <a:schemeClr val="tx2"/>
                          </a:solidFill>
                          <a:effectLst/>
                          <a:latin typeface="Gill Sans MT" panose="020B0502020104020203" pitchFamily="34" charset="0"/>
                        </a:rPr>
                        <a:t>Kansallinen ilmastonmuutoksen sopeutumisohjelma (2022)</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24955571"/>
                  </a:ext>
                </a:extLst>
              </a:tr>
              <a:tr h="244331">
                <a:tc>
                  <a:txBody>
                    <a:bodyPr/>
                    <a:lstStyle/>
                    <a:p>
                      <a:pPr algn="l" fontAlgn="ctr"/>
                      <a:r>
                        <a:rPr lang="fi-FI" sz="900" u="none" strike="noStrike">
                          <a:solidFill>
                            <a:schemeClr val="tx2"/>
                          </a:solidFill>
                          <a:effectLst/>
                          <a:latin typeface="Gill Sans MT" panose="020B0502020104020203" pitchFamily="34" charset="0"/>
                        </a:rPr>
                        <a:t>Hallitusohjelmat</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1602966"/>
                  </a:ext>
                </a:extLst>
              </a:tr>
              <a:tr h="244331">
                <a:tc>
                  <a:txBody>
                    <a:bodyPr/>
                    <a:lstStyle/>
                    <a:p>
                      <a:pPr algn="l" fontAlgn="ctr"/>
                      <a:r>
                        <a:rPr lang="fi-FI" sz="900" u="none" strike="noStrike">
                          <a:solidFill>
                            <a:schemeClr val="tx2"/>
                          </a:solidFill>
                          <a:effectLst/>
                          <a:latin typeface="Gill Sans MT" panose="020B0502020104020203" pitchFamily="34" charset="0"/>
                        </a:rPr>
                        <a:t>Heinolan kaupunkistrategia 2021-2030</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26437953"/>
                  </a:ext>
                </a:extLst>
              </a:tr>
              <a:tr h="577584">
                <a:tc>
                  <a:txBody>
                    <a:bodyPr/>
                    <a:lstStyle/>
                    <a:p>
                      <a:pPr algn="l" fontAlgn="ctr"/>
                      <a:r>
                        <a:rPr lang="fi-FI" sz="900" u="none" strike="noStrike">
                          <a:solidFill>
                            <a:schemeClr val="tx2"/>
                          </a:solidFill>
                          <a:effectLst/>
                          <a:latin typeface="Gill Sans MT" panose="020B0502020104020203" pitchFamily="34" charset="0"/>
                        </a:rPr>
                        <a:t>Tieto toimii ytimenä kaikissa suurissa päätöksissä, kuten alueellistamis ratkaisuissa ja palvelujen kohdistuksissa</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04782422"/>
                  </a:ext>
                </a:extLst>
              </a:tr>
              <a:tr h="244331">
                <a:tc>
                  <a:txBody>
                    <a:bodyPr/>
                    <a:lstStyle/>
                    <a:p>
                      <a:pPr algn="l" fontAlgn="ctr"/>
                      <a:r>
                        <a:rPr lang="fi-FI" sz="900" u="none" strike="noStrike">
                          <a:solidFill>
                            <a:schemeClr val="tx2"/>
                          </a:solidFill>
                          <a:effectLst/>
                          <a:latin typeface="Gill Sans MT" panose="020B0502020104020203" pitchFamily="34" charset="0"/>
                        </a:rPr>
                        <a:t>EU:n Life-ohjelman rahoitukset</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68062513"/>
                  </a:ext>
                </a:extLst>
              </a:tr>
              <a:tr h="280700">
                <a:tc>
                  <a:txBody>
                    <a:bodyPr/>
                    <a:lstStyle/>
                    <a:p>
                      <a:pPr algn="l" fontAlgn="ctr"/>
                      <a:r>
                        <a:rPr lang="fi-FI" sz="900" u="none" strike="noStrike">
                          <a:solidFill>
                            <a:schemeClr val="tx2"/>
                          </a:solidFill>
                          <a:effectLst/>
                          <a:latin typeface="Gill Sans MT" panose="020B0502020104020203" pitchFamily="34" charset="0"/>
                        </a:rPr>
                        <a:t>Ilmastokokoukset ja valtiosopimukset</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57063743"/>
                  </a:ext>
                </a:extLst>
              </a:tr>
            </a:tbl>
          </a:graphicData>
        </a:graphic>
      </p:graphicFrame>
      <p:graphicFrame>
        <p:nvGraphicFramePr>
          <p:cNvPr id="5" name="Table 4">
            <a:extLst>
              <a:ext uri="{FF2B5EF4-FFF2-40B4-BE49-F238E27FC236}">
                <a16:creationId xmlns:a16="http://schemas.microsoft.com/office/drawing/2014/main" id="{7D0B63CF-E881-49E7-8455-AE9CFCC53465}"/>
              </a:ext>
            </a:extLst>
          </p:cNvPr>
          <p:cNvGraphicFramePr>
            <a:graphicFrameLocks noGrp="1"/>
          </p:cNvGraphicFramePr>
          <p:nvPr>
            <p:extLst>
              <p:ext uri="{D42A27DB-BD31-4B8C-83A1-F6EECF244321}">
                <p14:modId xmlns:p14="http://schemas.microsoft.com/office/powerpoint/2010/main" val="1646586704"/>
              </p:ext>
            </p:extLst>
          </p:nvPr>
        </p:nvGraphicFramePr>
        <p:xfrm>
          <a:off x="5080093" y="3915244"/>
          <a:ext cx="2354580" cy="2021947"/>
        </p:xfrm>
        <a:graphic>
          <a:graphicData uri="http://schemas.openxmlformats.org/drawingml/2006/table">
            <a:tbl>
              <a:tblPr>
                <a:tableStyleId>{3B4B98B0-60AC-42C2-AFA5-B58CD77FA1E5}</a:tableStyleId>
              </a:tblPr>
              <a:tblGrid>
                <a:gridCol w="2354580">
                  <a:extLst>
                    <a:ext uri="{9D8B030D-6E8A-4147-A177-3AD203B41FA5}">
                      <a16:colId xmlns:a16="http://schemas.microsoft.com/office/drawing/2014/main" val="2103698912"/>
                    </a:ext>
                  </a:extLst>
                </a:gridCol>
              </a:tblGrid>
              <a:tr h="273571">
                <a:tc>
                  <a:txBody>
                    <a:bodyPr/>
                    <a:lstStyle/>
                    <a:p>
                      <a:pPr algn="l" fontAlgn="ctr"/>
                      <a:r>
                        <a:rPr lang="fi-FI" sz="900" u="none" strike="noStrike">
                          <a:solidFill>
                            <a:schemeClr val="tx2"/>
                          </a:solidFill>
                          <a:effectLst/>
                          <a:latin typeface="Gill Sans MT" panose="020B0502020104020203" pitchFamily="34" charset="0"/>
                        </a:rPr>
                        <a:t>YK:n kestävän kehityksen tavoitteet (SDG)</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4172218"/>
                  </a:ext>
                </a:extLst>
              </a:tr>
              <a:tr h="250729">
                <a:tc>
                  <a:txBody>
                    <a:bodyPr/>
                    <a:lstStyle/>
                    <a:p>
                      <a:pPr algn="l" fontAlgn="ctr"/>
                      <a:r>
                        <a:rPr lang="fi-FI" sz="900" u="none" strike="noStrike">
                          <a:solidFill>
                            <a:schemeClr val="tx2"/>
                          </a:solidFill>
                          <a:effectLst/>
                          <a:latin typeface="Gill Sans MT" panose="020B0502020104020203" pitchFamily="34" charset="0"/>
                        </a:rPr>
                        <a:t>Fit for 55</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20726892"/>
                  </a:ext>
                </a:extLst>
              </a:tr>
              <a:tr h="236343">
                <a:tc>
                  <a:txBody>
                    <a:bodyPr/>
                    <a:lstStyle/>
                    <a:p>
                      <a:pPr algn="l" fontAlgn="ctr"/>
                      <a:r>
                        <a:rPr lang="fi-FI" sz="900" u="none" strike="noStrike">
                          <a:solidFill>
                            <a:schemeClr val="tx2"/>
                          </a:solidFill>
                          <a:effectLst/>
                          <a:latin typeface="Gill Sans MT" panose="020B0502020104020203" pitchFamily="34" charset="0"/>
                        </a:rPr>
                        <a:t>EU Green Deal</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12635030"/>
                  </a:ext>
                </a:extLst>
              </a:tr>
              <a:tr h="437788">
                <a:tc>
                  <a:txBody>
                    <a:bodyPr/>
                    <a:lstStyle/>
                    <a:p>
                      <a:pPr algn="l" fontAlgn="ctr"/>
                      <a:r>
                        <a:rPr lang="fi-FI" sz="900" u="none" strike="noStrike">
                          <a:solidFill>
                            <a:schemeClr val="tx2"/>
                          </a:solidFill>
                          <a:effectLst/>
                          <a:latin typeface="Gill Sans MT" panose="020B0502020104020203" pitchFamily="34" charset="0"/>
                        </a:rPr>
                        <a:t>UN-Habitat ohjelma ja siihen pohjaava kestävän kaupunki kehityksen ohjelma v. 2017-2022</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7955942"/>
                  </a:ext>
                </a:extLst>
              </a:tr>
              <a:tr h="223846">
                <a:tc>
                  <a:txBody>
                    <a:bodyPr/>
                    <a:lstStyle/>
                    <a:p>
                      <a:pPr algn="l" fontAlgn="ctr"/>
                      <a:r>
                        <a:rPr lang="fi-FI" sz="900" u="none" strike="noStrike">
                          <a:solidFill>
                            <a:schemeClr val="tx2"/>
                          </a:solidFill>
                          <a:effectLst/>
                          <a:latin typeface="Gill Sans MT" panose="020B0502020104020203" pitchFamily="34" charset="0"/>
                        </a:rPr>
                        <a:t>Arktinen neuvosto</a:t>
                      </a:r>
                      <a:endParaRPr lang="fi-FI" sz="900" b="0" i="0" u="none" strike="noStrike">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48503180"/>
                  </a:ext>
                </a:extLst>
              </a:tr>
              <a:tr h="223846">
                <a:tc>
                  <a:txBody>
                    <a:bodyPr/>
                    <a:lstStyle/>
                    <a:p>
                      <a:pPr algn="l" fontAlgn="ctr"/>
                      <a:r>
                        <a:rPr lang="fi-FI" sz="900" u="none" strike="noStrike">
                          <a:solidFill>
                            <a:schemeClr val="tx2"/>
                          </a:solidFill>
                          <a:effectLst/>
                          <a:latin typeface="Gill Sans MT" panose="020B0502020104020203" pitchFamily="34" charset="0"/>
                        </a:rPr>
                        <a:t>Barentsin Euroarktinen neuvosto</a:t>
                      </a:r>
                      <a:endParaRPr lang="fi-FI" sz="900" b="0" i="0" u="none" strike="noStrike">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31075381"/>
                  </a:ext>
                </a:extLst>
              </a:tr>
              <a:tr h="375824">
                <a:tc>
                  <a:txBody>
                    <a:bodyPr/>
                    <a:lstStyle/>
                    <a:p>
                      <a:pPr algn="l" fontAlgn="ctr"/>
                      <a:r>
                        <a:rPr lang="fi-FI" sz="900" u="none" strike="noStrike">
                          <a:solidFill>
                            <a:schemeClr val="tx2"/>
                          </a:solidFill>
                          <a:effectLst/>
                          <a:latin typeface="Gill Sans MT" panose="020B0502020104020203" pitchFamily="34" charset="0"/>
                        </a:rPr>
                        <a:t>Pohjoismaiden neuvosto ja Pohjoismaiden ministerineuvosto</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59653621"/>
                  </a:ext>
                </a:extLst>
              </a:tr>
            </a:tbl>
          </a:graphicData>
        </a:graphic>
      </p:graphicFrame>
      <p:graphicFrame>
        <p:nvGraphicFramePr>
          <p:cNvPr id="6" name="Table 5">
            <a:extLst>
              <a:ext uri="{FF2B5EF4-FFF2-40B4-BE49-F238E27FC236}">
                <a16:creationId xmlns:a16="http://schemas.microsoft.com/office/drawing/2014/main" id="{92EB063D-EFC8-42B2-8089-269EB6D00BCF}"/>
              </a:ext>
            </a:extLst>
          </p:cNvPr>
          <p:cNvGraphicFramePr>
            <a:graphicFrameLocks noGrp="1"/>
          </p:cNvGraphicFramePr>
          <p:nvPr>
            <p:extLst>
              <p:ext uri="{D42A27DB-BD31-4B8C-83A1-F6EECF244321}">
                <p14:modId xmlns:p14="http://schemas.microsoft.com/office/powerpoint/2010/main" val="3033690891"/>
              </p:ext>
            </p:extLst>
          </p:nvPr>
        </p:nvGraphicFramePr>
        <p:xfrm>
          <a:off x="2591182" y="647820"/>
          <a:ext cx="2448272" cy="3965283"/>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3015442150"/>
                    </a:ext>
                  </a:extLst>
                </a:gridCol>
              </a:tblGrid>
              <a:tr h="332908">
                <a:tc>
                  <a:txBody>
                    <a:bodyPr/>
                    <a:lstStyle/>
                    <a:p>
                      <a:pPr algn="l" fontAlgn="ctr"/>
                      <a:r>
                        <a:rPr lang="fi-FI" sz="900" u="none" strike="noStrike">
                          <a:solidFill>
                            <a:sysClr val="windowText" lastClr="000000"/>
                          </a:solidFill>
                          <a:effectLst/>
                          <a:latin typeface="Gill Sans MT" panose="020B0502020104020203" pitchFamily="34" charset="0"/>
                        </a:rPr>
                        <a:t>Hallituksen kestävyystiekartta 2021-2030</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61817536"/>
                  </a:ext>
                </a:extLst>
              </a:tr>
              <a:tr h="288032">
                <a:tc>
                  <a:txBody>
                    <a:bodyPr/>
                    <a:lstStyle/>
                    <a:p>
                      <a:pPr algn="l" fontAlgn="ctr"/>
                      <a:r>
                        <a:rPr lang="fi-FI" sz="900" b="1" u="none" strike="noStrike">
                          <a:solidFill>
                            <a:sysClr val="windowText" lastClr="000000"/>
                          </a:solidFill>
                          <a:effectLst/>
                          <a:latin typeface="Gill Sans MT" panose="020B0502020104020203" pitchFamily="34" charset="0"/>
                        </a:rPr>
                        <a:t>Kuudes arviointiraportti: </a:t>
                      </a:r>
                      <a:r>
                        <a:rPr lang="fi-FI" sz="900" u="none" strike="noStrike">
                          <a:solidFill>
                            <a:sysClr val="windowText" lastClr="000000"/>
                          </a:solidFill>
                          <a:effectLst/>
                          <a:latin typeface="Gill Sans MT" panose="020B0502020104020203" pitchFamily="34" charset="0"/>
                        </a:rPr>
                        <a:t>Toinen osa (IPCC)</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93928526"/>
                  </a:ext>
                </a:extLst>
              </a:tr>
              <a:tr h="216024">
                <a:tc>
                  <a:txBody>
                    <a:bodyPr/>
                    <a:lstStyle/>
                    <a:p>
                      <a:pPr algn="l" fontAlgn="ctr"/>
                      <a:r>
                        <a:rPr lang="fi-FI" sz="900" u="none" strike="noStrike">
                          <a:solidFill>
                            <a:sysClr val="windowText" lastClr="000000"/>
                          </a:solidFill>
                          <a:effectLst/>
                          <a:latin typeface="Gill Sans MT" panose="020B0502020104020203" pitchFamily="34" charset="0"/>
                        </a:rPr>
                        <a:t>Teolliset symbioosit ja yritysyhteistyö</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0941674"/>
                  </a:ext>
                </a:extLst>
              </a:tr>
              <a:tr h="288032">
                <a:tc>
                  <a:txBody>
                    <a:bodyPr/>
                    <a:lstStyle/>
                    <a:p>
                      <a:pPr algn="l" fontAlgn="ctr"/>
                      <a:r>
                        <a:rPr lang="fi-FI" sz="900" u="none" strike="noStrike">
                          <a:solidFill>
                            <a:sysClr val="windowText" lastClr="000000"/>
                          </a:solidFill>
                          <a:effectLst/>
                          <a:latin typeface="Gill Sans MT" panose="020B0502020104020203" pitchFamily="34" charset="0"/>
                        </a:rPr>
                        <a:t>Virtuaaliset strategiadialogit</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26925769"/>
                  </a:ext>
                </a:extLst>
              </a:tr>
              <a:tr h="241165">
                <a:tc>
                  <a:txBody>
                    <a:bodyPr/>
                    <a:lstStyle/>
                    <a:p>
                      <a:pPr algn="l" fontAlgn="ctr"/>
                      <a:r>
                        <a:rPr lang="fi-FI" sz="900" u="none" strike="noStrike">
                          <a:solidFill>
                            <a:sysClr val="windowText" lastClr="000000"/>
                          </a:solidFill>
                          <a:effectLst/>
                          <a:latin typeface="Gill Sans MT" panose="020B0502020104020203" pitchFamily="34" charset="0"/>
                        </a:rPr>
                        <a:t>Kriisitilanteiden etätyöt</a:t>
                      </a:r>
                      <a:endParaRPr lang="fi-FI" sz="900" b="0" i="0" u="none" strike="noStrike">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14484791"/>
                  </a:ext>
                </a:extLst>
              </a:tr>
              <a:tr h="382156">
                <a:tc>
                  <a:txBody>
                    <a:bodyPr/>
                    <a:lstStyle/>
                    <a:p>
                      <a:pPr algn="l" fontAlgn="ctr"/>
                      <a:r>
                        <a:rPr lang="fi-FI" sz="900" u="none" strike="noStrike">
                          <a:solidFill>
                            <a:sysClr val="windowText" lastClr="000000"/>
                          </a:solidFill>
                          <a:effectLst/>
                          <a:latin typeface="Gill Sans MT" panose="020B0502020104020203" pitchFamily="34" charset="0"/>
                        </a:rPr>
                        <a:t>Rakentamisen hiilijalanjälkityö ja vähähiilinen rakentaminen</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03615585"/>
                  </a:ext>
                </a:extLst>
              </a:tr>
              <a:tr h="290007">
                <a:tc>
                  <a:txBody>
                    <a:bodyPr/>
                    <a:lstStyle/>
                    <a:p>
                      <a:pPr algn="l" fontAlgn="ctr"/>
                      <a:r>
                        <a:rPr lang="fi-FI" sz="900" u="none" strike="noStrike">
                          <a:solidFill>
                            <a:sysClr val="windowText" lastClr="000000"/>
                          </a:solidFill>
                          <a:effectLst/>
                          <a:latin typeface="Gill Sans MT" panose="020B0502020104020203" pitchFamily="34" charset="0"/>
                        </a:rPr>
                        <a:t>Fossiilittoman liikenteen tiekartta</a:t>
                      </a:r>
                      <a:endParaRPr lang="fi-FI" sz="900" b="0" i="0" u="none" strike="noStrike">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47966464"/>
                  </a:ext>
                </a:extLst>
              </a:tr>
              <a:tr h="301122">
                <a:tc>
                  <a:txBody>
                    <a:bodyPr/>
                    <a:lstStyle/>
                    <a:p>
                      <a:pPr algn="l" fontAlgn="ctr"/>
                      <a:r>
                        <a:rPr lang="fi-FI" sz="900" u="none" strike="noStrike">
                          <a:solidFill>
                            <a:sysClr val="windowText" lastClr="000000"/>
                          </a:solidFill>
                          <a:effectLst/>
                          <a:latin typeface="Gill Sans MT" panose="020B0502020104020203" pitchFamily="34" charset="0"/>
                        </a:rPr>
                        <a:t>Toimialojen vähähiilisyystiekartat</a:t>
                      </a:r>
                      <a:endParaRPr lang="fi-FI" sz="900" b="0" i="0" u="none" strike="noStrike">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64439303"/>
                  </a:ext>
                </a:extLst>
              </a:tr>
              <a:tr h="225710">
                <a:tc>
                  <a:txBody>
                    <a:bodyPr/>
                    <a:lstStyle/>
                    <a:p>
                      <a:pPr algn="l" fontAlgn="ctr"/>
                      <a:r>
                        <a:rPr lang="fi-FI" sz="900" u="none" strike="noStrike">
                          <a:solidFill>
                            <a:sysClr val="windowText" lastClr="000000"/>
                          </a:solidFill>
                          <a:effectLst/>
                          <a:latin typeface="Gill Sans MT" panose="020B0502020104020203" pitchFamily="34" charset="0"/>
                        </a:rPr>
                        <a:t>Suomalaisyritysten perustama "</a:t>
                      </a:r>
                      <a:r>
                        <a:rPr lang="fi-FI" sz="900" i="1" u="none" strike="noStrike">
                          <a:solidFill>
                            <a:sysClr val="windowText" lastClr="000000"/>
                          </a:solidFill>
                          <a:effectLst/>
                          <a:latin typeface="Gill Sans MT" panose="020B0502020104020203" pitchFamily="34" charset="0"/>
                        </a:rPr>
                        <a:t>vetyklusteri</a:t>
                      </a:r>
                      <a:r>
                        <a:rPr lang="fi-FI" sz="900" u="none" strike="noStrike">
                          <a:solidFill>
                            <a:sysClr val="windowText" lastClr="000000"/>
                          </a:solidFill>
                          <a:effectLst/>
                          <a:latin typeface="Gill Sans MT" panose="020B0502020104020203" pitchFamily="34" charset="0"/>
                        </a:rPr>
                        <a:t>" (2021)</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01416125"/>
                  </a:ext>
                </a:extLst>
              </a:tr>
              <a:tr h="408513">
                <a:tc>
                  <a:txBody>
                    <a:bodyPr/>
                    <a:lstStyle/>
                    <a:p>
                      <a:pPr algn="l" fontAlgn="ctr"/>
                      <a:r>
                        <a:rPr lang="fi-FI" sz="900" u="none" strike="noStrike">
                          <a:solidFill>
                            <a:sysClr val="windowText" lastClr="000000"/>
                          </a:solidFill>
                          <a:effectLst/>
                          <a:latin typeface="Gill Sans MT" panose="020B0502020104020203" pitchFamily="34" charset="0"/>
                        </a:rPr>
                        <a:t>SSAB:n terästehdas siirtyy vetypelkistettyyn tuotantoon </a:t>
                      </a:r>
                      <a:r>
                        <a:rPr lang="fi-FI" sz="900" u="none" strike="noStrike">
                          <a:solidFill>
                            <a:sysClr val="windowText" lastClr="000000"/>
                          </a:solidFill>
                          <a:effectLst/>
                          <a:latin typeface="Gill Sans MT" panose="020B0502020104020203" pitchFamily="34" charset="0"/>
                          <a:sym typeface="Wingdings" panose="05000000000000000000" pitchFamily="2" charset="2"/>
                        </a:rPr>
                        <a:t></a:t>
                      </a:r>
                      <a:r>
                        <a:rPr lang="fi-FI" sz="900" u="none" strike="noStrike">
                          <a:solidFill>
                            <a:sysClr val="windowText" lastClr="000000"/>
                          </a:solidFill>
                          <a:effectLst/>
                          <a:latin typeface="Gill Sans MT" panose="020B0502020104020203" pitchFamily="34" charset="0"/>
                        </a:rPr>
                        <a:t> Tuplaa vedyn tarpeen Suomessa</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30680747"/>
                  </a:ext>
                </a:extLst>
              </a:tr>
              <a:tr h="612191">
                <a:tc>
                  <a:txBody>
                    <a:bodyPr/>
                    <a:lstStyle/>
                    <a:p>
                      <a:pPr algn="l" fontAlgn="ctr"/>
                      <a:r>
                        <a:rPr lang="fi-FI" sz="900" b="1" u="none" strike="noStrike">
                          <a:solidFill>
                            <a:sysClr val="windowText" lastClr="000000"/>
                          </a:solidFill>
                          <a:effectLst/>
                          <a:latin typeface="Gill Sans MT" panose="020B0502020104020203" pitchFamily="34" charset="0"/>
                        </a:rPr>
                        <a:t>[VTT:n arvio] </a:t>
                      </a:r>
                      <a:r>
                        <a:rPr lang="fi-FI" sz="900" u="none" strike="noStrike">
                          <a:solidFill>
                            <a:sysClr val="windowText" lastClr="000000"/>
                          </a:solidFill>
                          <a:effectLst/>
                          <a:latin typeface="Gill Sans MT" panose="020B0502020104020203" pitchFamily="34" charset="0"/>
                        </a:rPr>
                        <a:t>Ennen v. 2030 vetyä käytetään sellaisenaan teollisuusprosesseissa</a:t>
                      </a:r>
                    </a:p>
                    <a:p>
                      <a:pPr algn="l" fontAlgn="ctr"/>
                      <a:r>
                        <a:rPr lang="fi-FI" sz="900" u="none" strike="noStrike">
                          <a:solidFill>
                            <a:sysClr val="windowText" lastClr="000000"/>
                          </a:solidFill>
                          <a:effectLst/>
                          <a:latin typeface="Gill Sans MT" panose="020B0502020104020203" pitchFamily="34" charset="0"/>
                          <a:sym typeface="Wingdings" panose="05000000000000000000" pitchFamily="2" charset="2"/>
                        </a:rPr>
                        <a:t></a:t>
                      </a:r>
                      <a:r>
                        <a:rPr lang="fi-FI" sz="900" u="none" strike="noStrike">
                          <a:solidFill>
                            <a:sysClr val="windowText" lastClr="000000"/>
                          </a:solidFill>
                          <a:effectLst/>
                          <a:latin typeface="Gill Sans MT" panose="020B0502020104020203" pitchFamily="34" charset="0"/>
                        </a:rPr>
                        <a:t> Sitten v. 2030 alkaen aletaan hyödyntämään sähköpolttoaineita ja kemikaaleja</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44585109"/>
                  </a:ext>
                </a:extLst>
              </a:tr>
              <a:tr h="379423">
                <a:tc>
                  <a:txBody>
                    <a:bodyPr/>
                    <a:lstStyle/>
                    <a:p>
                      <a:pPr algn="l" fontAlgn="ctr"/>
                      <a:r>
                        <a:rPr lang="fi-FI" sz="900" u="none" strike="noStrike">
                          <a:solidFill>
                            <a:sysClr val="windowText" lastClr="000000"/>
                          </a:solidFill>
                          <a:effectLst/>
                          <a:latin typeface="Gill Sans MT" panose="020B0502020104020203" pitchFamily="34" charset="0"/>
                        </a:rPr>
                        <a:t>Vuoden 2022 Euroopan ympäristöpääkaupunki Grenoble (Ranska)</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44722483"/>
                  </a:ext>
                </a:extLst>
              </a:tr>
            </a:tbl>
          </a:graphicData>
        </a:graphic>
      </p:graphicFrame>
      <p:graphicFrame>
        <p:nvGraphicFramePr>
          <p:cNvPr id="7" name="Table 6">
            <a:extLst>
              <a:ext uri="{FF2B5EF4-FFF2-40B4-BE49-F238E27FC236}">
                <a16:creationId xmlns:a16="http://schemas.microsoft.com/office/drawing/2014/main" id="{03CCBE1F-C2C8-4C3C-99FD-B5F09CCE8151}"/>
              </a:ext>
            </a:extLst>
          </p:cNvPr>
          <p:cNvGraphicFramePr>
            <a:graphicFrameLocks noGrp="1"/>
          </p:cNvGraphicFramePr>
          <p:nvPr>
            <p:extLst>
              <p:ext uri="{D42A27DB-BD31-4B8C-83A1-F6EECF244321}">
                <p14:modId xmlns:p14="http://schemas.microsoft.com/office/powerpoint/2010/main" val="2598080633"/>
              </p:ext>
            </p:extLst>
          </p:nvPr>
        </p:nvGraphicFramePr>
        <p:xfrm>
          <a:off x="7452260" y="116632"/>
          <a:ext cx="2533714" cy="6136094"/>
        </p:xfrm>
        <a:graphic>
          <a:graphicData uri="http://schemas.openxmlformats.org/drawingml/2006/table">
            <a:tbl>
              <a:tblPr>
                <a:tableStyleId>{3B4B98B0-60AC-42C2-AFA5-B58CD77FA1E5}</a:tableStyleId>
              </a:tblPr>
              <a:tblGrid>
                <a:gridCol w="2533714">
                  <a:extLst>
                    <a:ext uri="{9D8B030D-6E8A-4147-A177-3AD203B41FA5}">
                      <a16:colId xmlns:a16="http://schemas.microsoft.com/office/drawing/2014/main" val="64918581"/>
                    </a:ext>
                  </a:extLst>
                </a:gridCol>
              </a:tblGrid>
              <a:tr h="317534">
                <a:tc>
                  <a:txBody>
                    <a:bodyPr/>
                    <a:lstStyle/>
                    <a:p>
                      <a:pPr algn="l" fontAlgn="ctr"/>
                      <a:r>
                        <a:rPr lang="fi-FI" sz="900" u="none" strike="noStrike">
                          <a:solidFill>
                            <a:sysClr val="windowText" lastClr="000000"/>
                          </a:solidFill>
                          <a:effectLst/>
                          <a:latin typeface="Gill Sans MT" panose="020B0502020104020203" pitchFamily="34" charset="0"/>
                        </a:rPr>
                        <a:t>Alueelliset ympäristönsuojelumääräykset</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69595043"/>
                  </a:ext>
                </a:extLst>
              </a:tr>
              <a:tr h="261326">
                <a:tc>
                  <a:txBody>
                    <a:bodyPr/>
                    <a:lstStyle/>
                    <a:p>
                      <a:pPr algn="l" fontAlgn="ctr"/>
                      <a:r>
                        <a:rPr lang="fi-FI" sz="900" u="none" strike="noStrike">
                          <a:solidFill>
                            <a:sysClr val="windowText" lastClr="000000"/>
                          </a:solidFill>
                          <a:effectLst/>
                          <a:latin typeface="Gill Sans MT" panose="020B0502020104020203" pitchFamily="34" charset="0"/>
                        </a:rPr>
                        <a:t>Ympäristöluvat</a:t>
                      </a:r>
                      <a:endParaRPr lang="fi-FI" sz="900" b="0" i="0" u="none" strike="noStrike">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42095285"/>
                  </a:ext>
                </a:extLst>
              </a:tr>
              <a:tr h="338582">
                <a:tc>
                  <a:txBody>
                    <a:bodyPr/>
                    <a:lstStyle/>
                    <a:p>
                      <a:pPr algn="l" fontAlgn="ctr"/>
                      <a:r>
                        <a:rPr lang="fi-FI" sz="900" u="none" strike="noStrike">
                          <a:solidFill>
                            <a:sysClr val="windowText" lastClr="000000"/>
                          </a:solidFill>
                          <a:effectLst/>
                          <a:latin typeface="Gill Sans MT" panose="020B0502020104020203" pitchFamily="34" charset="0"/>
                        </a:rPr>
                        <a:t>Heinolan rakennusjärjestys (2019)</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45419787"/>
                  </a:ext>
                </a:extLst>
              </a:tr>
              <a:tr h="290886">
                <a:tc>
                  <a:txBody>
                    <a:bodyPr/>
                    <a:lstStyle/>
                    <a:p>
                      <a:pPr algn="l" fontAlgn="ctr"/>
                      <a:r>
                        <a:rPr lang="fi-FI" sz="900" u="none" strike="noStrike">
                          <a:solidFill>
                            <a:sysClr val="windowText" lastClr="000000"/>
                          </a:solidFill>
                          <a:effectLst/>
                          <a:latin typeface="Gill Sans MT" panose="020B0502020104020203" pitchFamily="34" charset="0"/>
                        </a:rPr>
                        <a:t>Heinolan strateginen yleiskaava 2035</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80566691"/>
                  </a:ext>
                </a:extLst>
              </a:tr>
              <a:tr h="413207">
                <a:tc>
                  <a:txBody>
                    <a:bodyPr/>
                    <a:lstStyle/>
                    <a:p>
                      <a:pPr algn="l" fontAlgn="ctr"/>
                      <a:r>
                        <a:rPr lang="fi-FI" sz="900" b="1" u="none" strike="noStrike">
                          <a:solidFill>
                            <a:sysClr val="windowText" lastClr="000000"/>
                          </a:solidFill>
                          <a:effectLst/>
                          <a:latin typeface="Gill Sans MT" panose="020B0502020104020203" pitchFamily="34" charset="0"/>
                        </a:rPr>
                        <a:t>EU-taksonomia (voimaan 1/2022):</a:t>
                      </a:r>
                    </a:p>
                    <a:p>
                      <a:pPr algn="l" fontAlgn="ctr"/>
                      <a:r>
                        <a:rPr lang="fi-FI" sz="900" u="none" strike="noStrike">
                          <a:solidFill>
                            <a:sysClr val="windowText" lastClr="000000"/>
                          </a:solidFill>
                          <a:effectLst/>
                          <a:latin typeface="Gill Sans MT" panose="020B0502020104020203" pitchFamily="34" charset="0"/>
                        </a:rPr>
                        <a:t>Säädös ilmastovaikutuksista</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21362172"/>
                  </a:ext>
                </a:extLst>
              </a:tr>
              <a:tr h="423228">
                <a:tc>
                  <a:txBody>
                    <a:bodyPr/>
                    <a:lstStyle/>
                    <a:p>
                      <a:pPr algn="l" fontAlgn="ctr"/>
                      <a:r>
                        <a:rPr lang="fi-FI" sz="900" u="none" strike="noStrike">
                          <a:solidFill>
                            <a:sysClr val="windowText" lastClr="000000"/>
                          </a:solidFill>
                          <a:effectLst/>
                          <a:latin typeface="Gill Sans MT" panose="020B0502020104020203" pitchFamily="34" charset="0"/>
                        </a:rPr>
                        <a:t>HIT - Heinolan ilmastotiekartta (arvioitu valmistuminen syksyllä v. 2022)</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2848999"/>
                  </a:ext>
                </a:extLst>
              </a:tr>
              <a:tr h="619533">
                <a:tc>
                  <a:txBody>
                    <a:bodyPr/>
                    <a:lstStyle/>
                    <a:p>
                      <a:pPr algn="l" fontAlgn="ctr"/>
                      <a:r>
                        <a:rPr lang="fi-FI" sz="900" b="1" u="none" strike="noStrike">
                          <a:solidFill>
                            <a:sysClr val="windowText" lastClr="000000"/>
                          </a:solidFill>
                          <a:effectLst/>
                          <a:latin typeface="Gill Sans MT" panose="020B0502020104020203" pitchFamily="34" charset="0"/>
                        </a:rPr>
                        <a:t>Ympäristönsuojelun näkökanta (Heinola ja Iitti): </a:t>
                      </a:r>
                      <a:r>
                        <a:rPr lang="fi-FI" sz="900" u="none" strike="noStrike">
                          <a:solidFill>
                            <a:sysClr val="windowText" lastClr="000000"/>
                          </a:solidFill>
                          <a:effectLst/>
                          <a:latin typeface="Gill Sans MT" panose="020B0502020104020203" pitchFamily="34" charset="0"/>
                        </a:rPr>
                        <a:t>MAL-sopimus, jolla tuetaan ja avustetaan kestävää kaupunki suunnittelua sekä ilmastoystävällistä puurakentamista</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51795547"/>
                  </a:ext>
                </a:extLst>
              </a:tr>
              <a:tr h="656617">
                <a:tc>
                  <a:txBody>
                    <a:bodyPr/>
                    <a:lstStyle/>
                    <a:p>
                      <a:pPr algn="l" fontAlgn="ctr"/>
                      <a:r>
                        <a:rPr lang="fi-FI" sz="900" u="none" strike="noStrike">
                          <a:solidFill>
                            <a:sysClr val="windowText" lastClr="000000"/>
                          </a:solidFill>
                          <a:effectLst/>
                          <a:latin typeface="Gill Sans MT" panose="020B0502020104020203" pitchFamily="34" charset="0"/>
                        </a:rPr>
                        <a:t>Rakennusvalvonnan näkökanta (Heinola): MAL-sopimus, jolla tuetaan ja avustetaan kestävää kaupunki suunnittelua sekä ilmastoystävällistä puurakentamista</a:t>
                      </a:r>
                      <a:endParaRPr lang="fi-FI" sz="900" b="0" i="0" u="none" strike="noStrike">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65408407"/>
                  </a:ext>
                </a:extLst>
              </a:tr>
              <a:tr h="273866">
                <a:tc>
                  <a:txBody>
                    <a:bodyPr/>
                    <a:lstStyle/>
                    <a:p>
                      <a:pPr algn="l" fontAlgn="ctr"/>
                      <a:r>
                        <a:rPr lang="fi-FI" sz="900" u="none" strike="noStrike">
                          <a:solidFill>
                            <a:sysClr val="windowText" lastClr="000000"/>
                          </a:solidFill>
                          <a:effectLst/>
                          <a:latin typeface="Gill Sans MT" panose="020B0502020104020203" pitchFamily="34" charset="0"/>
                        </a:rPr>
                        <a:t>MARA-asetuksen tuleva uudistus 5/2022</a:t>
                      </a:r>
                      <a:endParaRPr lang="fi-FI" sz="900" b="0" i="0" u="none" strike="noStrike">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75595897"/>
                  </a:ext>
                </a:extLst>
              </a:tr>
              <a:tr h="450790">
                <a:tc>
                  <a:txBody>
                    <a:bodyPr/>
                    <a:lstStyle/>
                    <a:p>
                      <a:pPr algn="l" fontAlgn="ctr"/>
                      <a:r>
                        <a:rPr lang="fi-FI" sz="900" u="none" strike="noStrike">
                          <a:solidFill>
                            <a:sysClr val="windowText" lastClr="000000"/>
                          </a:solidFill>
                          <a:effectLst/>
                          <a:latin typeface="Gill Sans MT" panose="020B0502020104020203" pitchFamily="34" charset="0"/>
                        </a:rPr>
                        <a:t>Uusiomaarakentamisen UUMA4-ohjelma (2021-2023)</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4779348"/>
                  </a:ext>
                </a:extLst>
              </a:tr>
              <a:tr h="969585">
                <a:tc>
                  <a:txBody>
                    <a:bodyPr/>
                    <a:lstStyle/>
                    <a:p>
                      <a:pPr algn="l" fontAlgn="ctr"/>
                      <a:r>
                        <a:rPr lang="fi-FI" sz="900" b="1" u="none" strike="noStrike">
                          <a:solidFill>
                            <a:sysClr val="windowText" lastClr="000000"/>
                          </a:solidFill>
                          <a:effectLst/>
                          <a:latin typeface="Gill Sans MT" panose="020B0502020104020203" pitchFamily="34" charset="0"/>
                        </a:rPr>
                        <a:t>Vähähiilisen rakennetun ympäristön ohjelma ml. Business Finlandin rahoitukset:</a:t>
                      </a:r>
                    </a:p>
                    <a:p>
                      <a:pPr algn="l" fontAlgn="ctr"/>
                      <a:endParaRPr lang="fi-FI" sz="900" b="1" u="none" strike="noStrike">
                        <a:solidFill>
                          <a:sysClr val="windowText" lastClr="000000"/>
                        </a:solidFill>
                        <a:effectLst/>
                        <a:latin typeface="Gill Sans MT" panose="020B0502020104020203" pitchFamily="34" charset="0"/>
                      </a:endParaRPr>
                    </a:p>
                    <a:p>
                      <a:pPr algn="l" fontAlgn="ctr"/>
                      <a:r>
                        <a:rPr lang="fi-FI" sz="900" u="none" strike="noStrike">
                          <a:solidFill>
                            <a:sysClr val="windowText" lastClr="000000"/>
                          </a:solidFill>
                          <a:effectLst/>
                          <a:latin typeface="Gill Sans MT" panose="020B0502020104020203" pitchFamily="34" charset="0"/>
                        </a:rPr>
                        <a:t>v. 2022 </a:t>
                      </a:r>
                      <a:r>
                        <a:rPr lang="fi-FI" sz="900" u="none" strike="noStrike">
                          <a:solidFill>
                            <a:sysClr val="windowText" lastClr="000000"/>
                          </a:solidFill>
                          <a:effectLst/>
                          <a:latin typeface="Gill Sans MT" panose="020B0502020104020203" pitchFamily="34" charset="0"/>
                          <a:sym typeface="Wingdings" panose="05000000000000000000" pitchFamily="2" charset="2"/>
                        </a:rPr>
                        <a:t></a:t>
                      </a:r>
                      <a:r>
                        <a:rPr lang="fi-FI" sz="900" u="none" strike="noStrike">
                          <a:solidFill>
                            <a:sysClr val="windowText" lastClr="000000"/>
                          </a:solidFill>
                          <a:effectLst/>
                          <a:latin typeface="Gill Sans MT" panose="020B0502020104020203" pitchFamily="34" charset="0"/>
                        </a:rPr>
                        <a:t> 15 miljoonaa euroa</a:t>
                      </a:r>
                    </a:p>
                    <a:p>
                      <a:pPr algn="l" fontAlgn="ctr"/>
                      <a:r>
                        <a:rPr lang="fi-FI" sz="900" u="none" strike="noStrike">
                          <a:solidFill>
                            <a:sysClr val="windowText" lastClr="000000"/>
                          </a:solidFill>
                          <a:effectLst/>
                          <a:latin typeface="Gill Sans MT" panose="020B0502020104020203" pitchFamily="34" charset="0"/>
                        </a:rPr>
                        <a:t>Ja</a:t>
                      </a:r>
                    </a:p>
                    <a:p>
                      <a:pPr algn="l" fontAlgn="ctr"/>
                      <a:r>
                        <a:rPr lang="fi-FI" sz="900" u="none" strike="noStrike">
                          <a:solidFill>
                            <a:sysClr val="windowText" lastClr="000000"/>
                          </a:solidFill>
                          <a:effectLst/>
                          <a:latin typeface="Gill Sans MT" panose="020B0502020104020203" pitchFamily="34" charset="0"/>
                        </a:rPr>
                        <a:t>v. 2023 </a:t>
                      </a:r>
                      <a:r>
                        <a:rPr lang="fi-FI" sz="900" u="none" strike="noStrike">
                          <a:solidFill>
                            <a:sysClr val="windowText" lastClr="000000"/>
                          </a:solidFill>
                          <a:effectLst/>
                          <a:latin typeface="Gill Sans MT" panose="020B0502020104020203" pitchFamily="34" charset="0"/>
                          <a:sym typeface="Wingdings" panose="05000000000000000000" pitchFamily="2" charset="2"/>
                        </a:rPr>
                        <a:t></a:t>
                      </a:r>
                      <a:r>
                        <a:rPr lang="fi-FI" sz="900" u="none" strike="noStrike">
                          <a:solidFill>
                            <a:sysClr val="windowText" lastClr="000000"/>
                          </a:solidFill>
                          <a:effectLst/>
                          <a:latin typeface="Gill Sans MT" panose="020B0502020104020203" pitchFamily="34" charset="0"/>
                        </a:rPr>
                        <a:t> 15 miljoonaa euroa</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9734337"/>
                  </a:ext>
                </a:extLst>
              </a:tr>
              <a:tr h="656617">
                <a:tc>
                  <a:txBody>
                    <a:bodyPr/>
                    <a:lstStyle/>
                    <a:p>
                      <a:pPr algn="l" fontAlgn="ctr"/>
                      <a:r>
                        <a:rPr lang="fi-FI" sz="900" b="1" u="none" strike="noStrike">
                          <a:solidFill>
                            <a:sysClr val="windowText" lastClr="000000"/>
                          </a:solidFill>
                          <a:effectLst/>
                          <a:latin typeface="Gill Sans MT" panose="020B0502020104020203" pitchFamily="34" charset="0"/>
                        </a:rPr>
                        <a:t>V. 2023 käyttöön otettava CAP-uudistus</a:t>
                      </a:r>
                    </a:p>
                    <a:p>
                      <a:pPr algn="l" fontAlgn="ctr"/>
                      <a:r>
                        <a:rPr lang="fi-FI" sz="900" u="none" strike="noStrike">
                          <a:solidFill>
                            <a:sysClr val="windowText" lastClr="000000"/>
                          </a:solidFill>
                          <a:effectLst/>
                          <a:latin typeface="Gill Sans MT" panose="020B0502020104020203" pitchFamily="34" charset="0"/>
                          <a:sym typeface="Wingdings" panose="05000000000000000000" pitchFamily="2" charset="2"/>
                        </a:rPr>
                        <a:t></a:t>
                      </a:r>
                      <a:r>
                        <a:rPr lang="fi-FI" sz="900" u="none" strike="noStrike">
                          <a:solidFill>
                            <a:sysClr val="windowText" lastClr="000000"/>
                          </a:solidFill>
                          <a:effectLst/>
                          <a:latin typeface="Gill Sans MT" panose="020B0502020104020203" pitchFamily="34" charset="0"/>
                        </a:rPr>
                        <a:t> Maataloussektorin 29 % päästövähennys v. 2019 tasolta v. 2035 mentäessä</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29899576"/>
                  </a:ext>
                </a:extLst>
              </a:tr>
              <a:tr h="464323">
                <a:tc>
                  <a:txBody>
                    <a:bodyPr/>
                    <a:lstStyle/>
                    <a:p>
                      <a:pPr algn="l" fontAlgn="ctr"/>
                      <a:r>
                        <a:rPr lang="fi-FI" sz="900" b="1" u="none" strike="noStrike">
                          <a:solidFill>
                            <a:sysClr val="windowText" lastClr="000000"/>
                          </a:solidFill>
                          <a:effectLst/>
                          <a:latin typeface="Gill Sans MT" panose="020B0502020104020203" pitchFamily="34" charset="0"/>
                        </a:rPr>
                        <a:t>Yritystoiminta: </a:t>
                      </a:r>
                      <a:r>
                        <a:rPr lang="fi-FI" sz="900" u="none" strike="noStrike">
                          <a:solidFill>
                            <a:sysClr val="windowText" lastClr="000000"/>
                          </a:solidFill>
                          <a:effectLst/>
                          <a:latin typeface="Gill Sans MT" panose="020B0502020104020203" pitchFamily="34" charset="0"/>
                        </a:rPr>
                        <a:t>Ajankohtainen teema </a:t>
                      </a:r>
                      <a:r>
                        <a:rPr lang="fi-FI" sz="900" u="none" strike="noStrike">
                          <a:solidFill>
                            <a:sysClr val="windowText" lastClr="000000"/>
                          </a:solidFill>
                          <a:effectLst/>
                          <a:latin typeface="Gill Sans MT" panose="020B0502020104020203" pitchFamily="34" charset="0"/>
                          <a:sym typeface="Wingdings" panose="05000000000000000000" pitchFamily="2" charset="2"/>
                        </a:rPr>
                        <a:t></a:t>
                      </a:r>
                      <a:r>
                        <a:rPr lang="fi-FI" sz="900" u="none" strike="noStrike">
                          <a:solidFill>
                            <a:sysClr val="windowText" lastClr="000000"/>
                          </a:solidFill>
                          <a:effectLst/>
                          <a:latin typeface="Gill Sans MT" panose="020B0502020104020203" pitchFamily="34" charset="0"/>
                        </a:rPr>
                        <a:t> "</a:t>
                      </a:r>
                      <a:r>
                        <a:rPr lang="fi-FI" sz="900" i="1" u="none" strike="noStrike">
                          <a:solidFill>
                            <a:sysClr val="windowText" lastClr="000000"/>
                          </a:solidFill>
                          <a:effectLst/>
                          <a:latin typeface="Gill Sans MT" panose="020B0502020104020203" pitchFamily="34" charset="0"/>
                        </a:rPr>
                        <a:t>ympäristövastuu</a:t>
                      </a:r>
                      <a:r>
                        <a:rPr lang="fi-FI" sz="900" u="none" strike="noStrike">
                          <a:solidFill>
                            <a:sysClr val="windowText" lastClr="000000"/>
                          </a:solidFill>
                          <a:effectLst/>
                          <a:latin typeface="Gill Sans MT" panose="020B0502020104020203" pitchFamily="34" charset="0"/>
                        </a:rPr>
                        <a:t>"</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25108415"/>
                  </a:ext>
                </a:extLst>
              </a:tr>
            </a:tbl>
          </a:graphicData>
        </a:graphic>
      </p:graphicFrame>
      <p:graphicFrame>
        <p:nvGraphicFramePr>
          <p:cNvPr id="8" name="Table 7">
            <a:extLst>
              <a:ext uri="{FF2B5EF4-FFF2-40B4-BE49-F238E27FC236}">
                <a16:creationId xmlns:a16="http://schemas.microsoft.com/office/drawing/2014/main" id="{99D5C015-FB41-4745-866A-845480E8A4A8}"/>
              </a:ext>
            </a:extLst>
          </p:cNvPr>
          <p:cNvGraphicFramePr>
            <a:graphicFrameLocks noGrp="1"/>
          </p:cNvGraphicFramePr>
          <p:nvPr>
            <p:extLst>
              <p:ext uri="{D42A27DB-BD31-4B8C-83A1-F6EECF244321}">
                <p14:modId xmlns:p14="http://schemas.microsoft.com/office/powerpoint/2010/main" val="1186780265"/>
              </p:ext>
            </p:extLst>
          </p:nvPr>
        </p:nvGraphicFramePr>
        <p:xfrm>
          <a:off x="10010827" y="44624"/>
          <a:ext cx="2087658" cy="5903630"/>
        </p:xfrm>
        <a:graphic>
          <a:graphicData uri="http://schemas.openxmlformats.org/drawingml/2006/table">
            <a:tbl>
              <a:tblPr>
                <a:tableStyleId>{3B4B98B0-60AC-42C2-AFA5-B58CD77FA1E5}</a:tableStyleId>
              </a:tblPr>
              <a:tblGrid>
                <a:gridCol w="2087658">
                  <a:extLst>
                    <a:ext uri="{9D8B030D-6E8A-4147-A177-3AD203B41FA5}">
                      <a16:colId xmlns:a16="http://schemas.microsoft.com/office/drawing/2014/main" val="3392525569"/>
                    </a:ext>
                  </a:extLst>
                </a:gridCol>
              </a:tblGrid>
              <a:tr h="432048">
                <a:tc>
                  <a:txBody>
                    <a:bodyPr/>
                    <a:lstStyle/>
                    <a:p>
                      <a:pPr algn="l" fontAlgn="ctr"/>
                      <a:r>
                        <a:rPr lang="fi-FI" sz="900" u="none" strike="noStrike">
                          <a:solidFill>
                            <a:schemeClr val="tx2"/>
                          </a:solidFill>
                          <a:effectLst/>
                          <a:latin typeface="Gill Sans MT" panose="020B0502020104020203" pitchFamily="34" charset="0"/>
                        </a:rPr>
                        <a:t>Lahden sähköisen liikenteen klusteri </a:t>
                      </a:r>
                      <a:r>
                        <a:rPr lang="fi-FI" sz="900" u="none" strike="noStrike">
                          <a:solidFill>
                            <a:schemeClr val="tx2"/>
                          </a:solidFill>
                          <a:effectLst/>
                          <a:latin typeface="Gill Sans MT" panose="020B0502020104020203" pitchFamily="34" charset="0"/>
                          <a:sym typeface="Wingdings" panose="05000000000000000000" pitchFamily="2" charset="2"/>
                        </a:rPr>
                        <a:t></a:t>
                      </a:r>
                      <a:r>
                        <a:rPr lang="fi-FI" sz="900" u="none" strike="noStrike">
                          <a:solidFill>
                            <a:schemeClr val="tx2"/>
                          </a:solidFill>
                          <a:effectLst/>
                          <a:latin typeface="Gill Sans MT" panose="020B0502020104020203" pitchFamily="34" charset="0"/>
                        </a:rPr>
                        <a:t> 30 yritystä muodostaneet liikenteen murroksen</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79919269"/>
                  </a:ext>
                </a:extLst>
              </a:tr>
              <a:tr h="504056">
                <a:tc>
                  <a:txBody>
                    <a:bodyPr/>
                    <a:lstStyle/>
                    <a:p>
                      <a:pPr algn="l" fontAlgn="ctr"/>
                      <a:r>
                        <a:rPr lang="fi-FI" sz="900" u="none" strike="noStrike">
                          <a:solidFill>
                            <a:schemeClr val="tx2"/>
                          </a:solidFill>
                          <a:effectLst/>
                          <a:latin typeface="Gill Sans MT" panose="020B0502020104020203" pitchFamily="34" charset="0"/>
                        </a:rPr>
                        <a:t>Hiilineutraalin rakentamisen kehityskeskus aloitti toiminnan lahdessa 1/2021</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5037750"/>
                  </a:ext>
                </a:extLst>
              </a:tr>
              <a:tr h="403841">
                <a:tc>
                  <a:txBody>
                    <a:bodyPr/>
                    <a:lstStyle/>
                    <a:p>
                      <a:pPr algn="l" fontAlgn="ctr"/>
                      <a:r>
                        <a:rPr lang="fi-FI" sz="900" u="none" strike="noStrike">
                          <a:solidFill>
                            <a:schemeClr val="tx2"/>
                          </a:solidFill>
                          <a:effectLst/>
                          <a:latin typeface="Gill Sans MT" panose="020B0502020104020203" pitchFamily="34" charset="0"/>
                        </a:rPr>
                        <a:t>Kuntien ilmastoratkaisut -ohjelma 2018-2023</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6511199"/>
                  </a:ext>
                </a:extLst>
              </a:tr>
              <a:tr h="332915">
                <a:tc>
                  <a:txBody>
                    <a:bodyPr/>
                    <a:lstStyle/>
                    <a:p>
                      <a:pPr algn="l" fontAlgn="ctr"/>
                      <a:r>
                        <a:rPr lang="fi-FI" sz="900" u="none" strike="noStrike">
                          <a:solidFill>
                            <a:schemeClr val="tx2"/>
                          </a:solidFill>
                          <a:effectLst/>
                          <a:latin typeface="Gill Sans MT" panose="020B0502020104020203" pitchFamily="34" charset="0"/>
                        </a:rPr>
                        <a:t>Kiertotalous ohjelma </a:t>
                      </a:r>
                      <a:r>
                        <a:rPr lang="fi-FI" sz="900" u="none" strike="noStrike">
                          <a:solidFill>
                            <a:schemeClr val="tx2"/>
                          </a:solidFill>
                          <a:effectLst/>
                          <a:latin typeface="Gill Sans MT" panose="020B0502020104020203" pitchFamily="34" charset="0"/>
                          <a:sym typeface="Wingdings" panose="05000000000000000000" pitchFamily="2" charset="2"/>
                        </a:rPr>
                        <a:t></a:t>
                      </a:r>
                      <a:r>
                        <a:rPr lang="fi-FI" sz="900" u="none" strike="noStrike">
                          <a:solidFill>
                            <a:schemeClr val="tx2"/>
                          </a:solidFill>
                          <a:effectLst/>
                          <a:latin typeface="Gill Sans MT" panose="020B0502020104020203" pitchFamily="34" charset="0"/>
                        </a:rPr>
                        <a:t> Tavoitteet, rahoitukset ja indikaattorit</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28913334"/>
                  </a:ext>
                </a:extLst>
              </a:tr>
              <a:tr h="633823">
                <a:tc>
                  <a:txBody>
                    <a:bodyPr/>
                    <a:lstStyle/>
                    <a:p>
                      <a:pPr algn="l" fontAlgn="ctr"/>
                      <a:r>
                        <a:rPr lang="fi-FI" sz="900" u="none" strike="noStrike">
                          <a:solidFill>
                            <a:schemeClr val="tx2"/>
                          </a:solidFill>
                          <a:effectLst/>
                          <a:latin typeface="Gill Sans MT" panose="020B0502020104020203" pitchFamily="34" charset="0"/>
                        </a:rPr>
                        <a:t>Vähähiilisen rakentamisen –tiekartta</a:t>
                      </a:r>
                    </a:p>
                    <a:p>
                      <a:pPr algn="l" fontAlgn="ctr"/>
                      <a:r>
                        <a:rPr lang="fi-FI" sz="900" u="none" strike="noStrike">
                          <a:solidFill>
                            <a:schemeClr val="tx2"/>
                          </a:solidFill>
                          <a:effectLst/>
                          <a:latin typeface="Gill Sans MT" panose="020B0502020104020203" pitchFamily="34" charset="0"/>
                          <a:sym typeface="Wingdings" panose="05000000000000000000" pitchFamily="2" charset="2"/>
                        </a:rPr>
                        <a:t></a:t>
                      </a:r>
                      <a:r>
                        <a:rPr lang="fi-FI" sz="900" u="none" strike="noStrike">
                          <a:solidFill>
                            <a:schemeClr val="tx2"/>
                          </a:solidFill>
                          <a:effectLst/>
                          <a:latin typeface="Gill Sans MT" panose="020B0502020104020203" pitchFamily="34" charset="0"/>
                        </a:rPr>
                        <a:t> Vähähiilisyys osaksi rakennusmääräyksiä v. 2025 mennessä</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11991357"/>
                  </a:ext>
                </a:extLst>
              </a:tr>
              <a:tr h="362542">
                <a:tc>
                  <a:txBody>
                    <a:bodyPr/>
                    <a:lstStyle/>
                    <a:p>
                      <a:pPr algn="l" fontAlgn="ctr"/>
                      <a:r>
                        <a:rPr lang="fi-FI" sz="900" u="none" strike="noStrike">
                          <a:solidFill>
                            <a:schemeClr val="tx2"/>
                          </a:solidFill>
                          <a:effectLst/>
                          <a:latin typeface="Gill Sans MT" panose="020B0502020104020203" pitchFamily="34" charset="0"/>
                        </a:rPr>
                        <a:t>Kaupungin valtuusto ja –hallitus</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818821"/>
                  </a:ext>
                </a:extLst>
              </a:tr>
              <a:tr h="261706">
                <a:tc>
                  <a:txBody>
                    <a:bodyPr/>
                    <a:lstStyle/>
                    <a:p>
                      <a:pPr algn="l" fontAlgn="ctr"/>
                      <a:r>
                        <a:rPr lang="fi-FI" sz="900" u="none" strike="noStrike">
                          <a:solidFill>
                            <a:schemeClr val="tx2"/>
                          </a:solidFill>
                          <a:effectLst/>
                          <a:latin typeface="Gill Sans MT" panose="020B0502020104020203" pitchFamily="34" charset="0"/>
                        </a:rPr>
                        <a:t>Erilaiset lautakunnat ja –ohjausryhmät</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40934756"/>
                  </a:ext>
                </a:extLst>
              </a:tr>
              <a:tr h="316184">
                <a:tc>
                  <a:txBody>
                    <a:bodyPr/>
                    <a:lstStyle/>
                    <a:p>
                      <a:pPr algn="l" fontAlgn="ctr"/>
                      <a:r>
                        <a:rPr lang="fi-FI" sz="900" u="none" strike="noStrike">
                          <a:solidFill>
                            <a:schemeClr val="tx2"/>
                          </a:solidFill>
                          <a:effectLst/>
                          <a:latin typeface="Gill Sans MT" panose="020B0502020104020203" pitchFamily="34" charset="0"/>
                        </a:rPr>
                        <a:t>Ilmastolaki uudistus</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92570975"/>
                  </a:ext>
                </a:extLst>
              </a:tr>
              <a:tr h="502974">
                <a:tc>
                  <a:txBody>
                    <a:bodyPr/>
                    <a:lstStyle/>
                    <a:p>
                      <a:pPr algn="l" fontAlgn="ctr"/>
                      <a:r>
                        <a:rPr lang="fi-FI" sz="900" u="none" strike="noStrike">
                          <a:solidFill>
                            <a:schemeClr val="tx2"/>
                          </a:solidFill>
                          <a:effectLst/>
                          <a:latin typeface="Gill Sans MT" panose="020B0502020104020203" pitchFamily="34" charset="0"/>
                        </a:rPr>
                        <a:t>Polttoaineen jakeluvelvoitetavoite 19,5 % uusiutuvia </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31117811"/>
                  </a:ext>
                </a:extLst>
              </a:tr>
              <a:tr h="502974">
                <a:tc>
                  <a:txBody>
                    <a:bodyPr/>
                    <a:lstStyle/>
                    <a:p>
                      <a:pPr algn="l" fontAlgn="ctr"/>
                      <a:r>
                        <a:rPr lang="fi-FI" sz="900" u="none" strike="noStrike">
                          <a:solidFill>
                            <a:schemeClr val="tx2"/>
                          </a:solidFill>
                          <a:effectLst/>
                          <a:latin typeface="Gill Sans MT" panose="020B0502020104020203" pitchFamily="34" charset="0"/>
                        </a:rPr>
                        <a:t>Uusi rakennetun ympäristön tietojärjestelmä - eli RYTJ</a:t>
                      </a:r>
                      <a:endParaRPr lang="fi-FI" sz="900" b="0" i="0" u="none" strike="noStrike">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8742144"/>
                  </a:ext>
                </a:extLst>
              </a:tr>
              <a:tr h="1435569">
                <a:tc>
                  <a:txBody>
                    <a:bodyPr/>
                    <a:lstStyle/>
                    <a:p>
                      <a:pPr algn="l" fontAlgn="ctr"/>
                      <a:r>
                        <a:rPr lang="fi-FI" sz="900" b="1" u="none" strike="noStrike">
                          <a:solidFill>
                            <a:schemeClr val="tx2"/>
                          </a:solidFill>
                          <a:effectLst/>
                          <a:latin typeface="Gill Sans MT" panose="020B0502020104020203" pitchFamily="34" charset="0"/>
                        </a:rPr>
                        <a:t>Päivityksessä oleva EED-direktiivi</a:t>
                      </a:r>
                    </a:p>
                    <a:p>
                      <a:pPr marL="171450" indent="-171450" algn="l" fontAlgn="ctr">
                        <a:buFont typeface="Wingdings" panose="05000000000000000000" pitchFamily="2" charset="2"/>
                        <a:buChar char="à"/>
                      </a:pPr>
                      <a:endParaRPr lang="fi-FI" sz="900" u="none" strike="noStrike">
                        <a:solidFill>
                          <a:schemeClr val="tx2"/>
                        </a:solidFill>
                        <a:effectLst/>
                        <a:latin typeface="Gill Sans MT" panose="020B0502020104020203" pitchFamily="34" charset="0"/>
                      </a:endParaRPr>
                    </a:p>
                    <a:p>
                      <a:pPr marL="171450" indent="-171450" algn="l" fontAlgn="ctr">
                        <a:buFont typeface="Wingdings" panose="05000000000000000000" pitchFamily="2" charset="2"/>
                        <a:buChar char="à"/>
                      </a:pPr>
                      <a:r>
                        <a:rPr lang="fi-FI" sz="900" u="none" strike="noStrike">
                          <a:solidFill>
                            <a:schemeClr val="tx2"/>
                          </a:solidFill>
                          <a:effectLst/>
                          <a:latin typeface="Gill Sans MT" panose="020B0502020104020203" pitchFamily="34" charset="0"/>
                        </a:rPr>
                        <a:t>Vaikutus kansalliseen kumulatiiviseen energiansäästövelvoitteeseen kaudelle 2021-2030</a:t>
                      </a:r>
                    </a:p>
                    <a:p>
                      <a:pPr marL="171450" indent="-171450" algn="l" fontAlgn="ctr">
                        <a:buFont typeface="Wingdings" panose="05000000000000000000" pitchFamily="2" charset="2"/>
                        <a:buChar char="à"/>
                      </a:pPr>
                      <a:r>
                        <a:rPr lang="fi-FI" sz="900" u="none" strike="noStrike">
                          <a:solidFill>
                            <a:schemeClr val="tx2"/>
                          </a:solidFill>
                          <a:effectLst/>
                          <a:latin typeface="Gill Sans MT" panose="020B0502020104020203" pitchFamily="34" charset="0"/>
                        </a:rPr>
                        <a:t>Vaikutus siten myös nimenomaan tuon kansallisen säästövelvoitteen toteutumiseksi luotuihin "</a:t>
                      </a:r>
                      <a:r>
                        <a:rPr lang="fi-FI" sz="900" i="1" u="none" strike="noStrike">
                          <a:solidFill>
                            <a:schemeClr val="tx2"/>
                          </a:solidFill>
                          <a:effectLst/>
                          <a:latin typeface="Gill Sans MT" panose="020B0502020104020203" pitchFamily="34" charset="0"/>
                        </a:rPr>
                        <a:t>energiatehokkuussopimuksiin</a:t>
                      </a:r>
                      <a:r>
                        <a:rPr lang="fi-FI" sz="900" u="none" strike="noStrike">
                          <a:solidFill>
                            <a:schemeClr val="tx2"/>
                          </a:solidFill>
                          <a:effectLst/>
                          <a:latin typeface="Gill Sans MT" panose="020B0502020104020203" pitchFamily="34" charset="0"/>
                        </a:rPr>
                        <a:t>”</a:t>
                      </a:r>
                    </a:p>
                    <a:p>
                      <a:pPr marL="171450" indent="-171450" algn="l" fontAlgn="ctr">
                        <a:buFont typeface="Wingdings" panose="05000000000000000000" pitchFamily="2" charset="2"/>
                        <a:buChar char="à"/>
                      </a:pPr>
                      <a:r>
                        <a:rPr lang="fi-FI" sz="900" u="none" strike="noStrike">
                          <a:solidFill>
                            <a:schemeClr val="tx2"/>
                          </a:solidFill>
                          <a:effectLst/>
                          <a:latin typeface="Gill Sans MT" panose="020B0502020104020203" pitchFamily="34" charset="0"/>
                          <a:sym typeface="Wingdings" panose="05000000000000000000" pitchFamily="2" charset="2"/>
                        </a:rPr>
                        <a:t>V</a:t>
                      </a:r>
                      <a:r>
                        <a:rPr lang="fi-FI" sz="900" u="none" strike="noStrike">
                          <a:solidFill>
                            <a:schemeClr val="tx2"/>
                          </a:solidFill>
                          <a:effectLst/>
                          <a:latin typeface="Gill Sans MT" panose="020B0502020104020203" pitchFamily="34" charset="0"/>
                        </a:rPr>
                        <a:t>iimeistään seuraavalle sopimuskaudelle v. 2026 alkaen (= Onko Heinola tuolloin mukana?)</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65756287"/>
                  </a:ext>
                </a:extLst>
              </a:tr>
            </a:tbl>
          </a:graphicData>
        </a:graphic>
      </p:graphicFrame>
      <p:graphicFrame>
        <p:nvGraphicFramePr>
          <p:cNvPr id="9" name="Table 8">
            <a:extLst>
              <a:ext uri="{FF2B5EF4-FFF2-40B4-BE49-F238E27FC236}">
                <a16:creationId xmlns:a16="http://schemas.microsoft.com/office/drawing/2014/main" id="{46A16D52-970C-488C-8B17-0371A018DC56}"/>
              </a:ext>
            </a:extLst>
          </p:cNvPr>
          <p:cNvGraphicFramePr>
            <a:graphicFrameLocks noGrp="1"/>
          </p:cNvGraphicFramePr>
          <p:nvPr>
            <p:extLst>
              <p:ext uri="{D42A27DB-BD31-4B8C-83A1-F6EECF244321}">
                <p14:modId xmlns:p14="http://schemas.microsoft.com/office/powerpoint/2010/main" val="3077980147"/>
              </p:ext>
            </p:extLst>
          </p:nvPr>
        </p:nvGraphicFramePr>
        <p:xfrm>
          <a:off x="2610408" y="4656204"/>
          <a:ext cx="2380576" cy="1731585"/>
        </p:xfrm>
        <a:graphic>
          <a:graphicData uri="http://schemas.openxmlformats.org/drawingml/2006/table">
            <a:tbl>
              <a:tblPr>
                <a:tableStyleId>{3B4B98B0-60AC-42C2-AFA5-B58CD77FA1E5}</a:tableStyleId>
              </a:tblPr>
              <a:tblGrid>
                <a:gridCol w="2380576">
                  <a:extLst>
                    <a:ext uri="{9D8B030D-6E8A-4147-A177-3AD203B41FA5}">
                      <a16:colId xmlns:a16="http://schemas.microsoft.com/office/drawing/2014/main" val="299777300"/>
                    </a:ext>
                  </a:extLst>
                </a:gridCol>
              </a:tblGrid>
              <a:tr h="416823">
                <a:tc>
                  <a:txBody>
                    <a:bodyPr/>
                    <a:lstStyle/>
                    <a:p>
                      <a:pPr algn="l" fontAlgn="ctr"/>
                      <a:r>
                        <a:rPr lang="fi-FI" sz="900" u="none" strike="noStrike">
                          <a:solidFill>
                            <a:sysClr val="windowText" lastClr="000000"/>
                          </a:solidFill>
                          <a:effectLst/>
                          <a:latin typeface="Gill Sans MT" panose="020B0502020104020203" pitchFamily="34" charset="0"/>
                        </a:rPr>
                        <a:t>Vuoden 2023 Euroopan ympäristöpääkaupunki Tallinna (Viro)</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99353460"/>
                  </a:ext>
                </a:extLst>
              </a:tr>
              <a:tr h="307653">
                <a:tc>
                  <a:txBody>
                    <a:bodyPr/>
                    <a:lstStyle/>
                    <a:p>
                      <a:pPr algn="l" fontAlgn="ctr"/>
                      <a:r>
                        <a:rPr lang="fi-FI" sz="900" u="none" strike="noStrike">
                          <a:solidFill>
                            <a:sysClr val="windowText" lastClr="000000"/>
                          </a:solidFill>
                          <a:effectLst/>
                          <a:latin typeface="Gill Sans MT" panose="020B0502020104020203" pitchFamily="34" charset="0"/>
                        </a:rPr>
                        <a:t>LUT-konsernin yhdistyminen (v. 2018)</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92449205"/>
                  </a:ext>
                </a:extLst>
              </a:tr>
              <a:tr h="528565">
                <a:tc>
                  <a:txBody>
                    <a:bodyPr/>
                    <a:lstStyle/>
                    <a:p>
                      <a:pPr algn="l" fontAlgn="ctr"/>
                      <a:r>
                        <a:rPr lang="fi-FI" sz="900" u="none" strike="noStrike">
                          <a:solidFill>
                            <a:sysClr val="windowText" lastClr="000000"/>
                          </a:solidFill>
                          <a:effectLst/>
                          <a:latin typeface="Gill Sans MT" panose="020B0502020104020203" pitchFamily="34" charset="0"/>
                        </a:rPr>
                        <a:t>Ryhti-hanke (2020-2024) eli valtakunnallinen rakennettua ympäristöä käsittävä tietojärjestelmä (kaavoitukset ja rakennusluvat)</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61467251"/>
                  </a:ext>
                </a:extLst>
              </a:tr>
              <a:tr h="174173">
                <a:tc>
                  <a:txBody>
                    <a:bodyPr/>
                    <a:lstStyle/>
                    <a:p>
                      <a:pPr algn="l" fontAlgn="ctr"/>
                      <a:r>
                        <a:rPr lang="fi-FI" sz="900" u="none" strike="noStrike">
                          <a:solidFill>
                            <a:sysClr val="windowText" lastClr="000000"/>
                          </a:solidFill>
                          <a:effectLst/>
                          <a:latin typeface="Gill Sans MT" panose="020B0502020104020203" pitchFamily="34" charset="0"/>
                        </a:rPr>
                        <a:t>KEINO-osaamiskeskus</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889383"/>
                  </a:ext>
                </a:extLst>
              </a:tr>
              <a:tr h="304371">
                <a:tc>
                  <a:txBody>
                    <a:bodyPr/>
                    <a:lstStyle/>
                    <a:p>
                      <a:pPr algn="l" fontAlgn="ctr"/>
                      <a:r>
                        <a:rPr lang="fi-FI" sz="900" u="none" strike="noStrike">
                          <a:solidFill>
                            <a:sysClr val="windowText" lastClr="000000"/>
                          </a:solidFill>
                          <a:effectLst/>
                          <a:latin typeface="Gill Sans MT" panose="020B0502020104020203" pitchFamily="34" charset="0"/>
                        </a:rPr>
                        <a:t>Maankäytön- ja infran suunnittelu (ml. kaavoitus)</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76334074"/>
                  </a:ext>
                </a:extLst>
              </a:tr>
            </a:tbl>
          </a:graphicData>
        </a:graphic>
      </p:graphicFrame>
      <p:graphicFrame>
        <p:nvGraphicFramePr>
          <p:cNvPr id="10" name="Table 9">
            <a:extLst>
              <a:ext uri="{FF2B5EF4-FFF2-40B4-BE49-F238E27FC236}">
                <a16:creationId xmlns:a16="http://schemas.microsoft.com/office/drawing/2014/main" id="{44AA2FA6-EA1F-4320-840E-7E9B155EF260}"/>
              </a:ext>
            </a:extLst>
          </p:cNvPr>
          <p:cNvGraphicFramePr>
            <a:graphicFrameLocks noGrp="1"/>
          </p:cNvGraphicFramePr>
          <p:nvPr>
            <p:extLst>
              <p:ext uri="{D42A27DB-BD31-4B8C-83A1-F6EECF244321}">
                <p14:modId xmlns:p14="http://schemas.microsoft.com/office/powerpoint/2010/main" val="2224863676"/>
              </p:ext>
            </p:extLst>
          </p:nvPr>
        </p:nvGraphicFramePr>
        <p:xfrm>
          <a:off x="129906" y="5176811"/>
          <a:ext cx="2448272" cy="982198"/>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769544045"/>
                    </a:ext>
                  </a:extLst>
                </a:gridCol>
              </a:tblGrid>
              <a:tr h="210783">
                <a:tc>
                  <a:txBody>
                    <a:bodyPr/>
                    <a:lstStyle/>
                    <a:p>
                      <a:pPr algn="l" fontAlgn="ctr"/>
                      <a:r>
                        <a:rPr lang="fi-FI" sz="900" u="none" strike="noStrike">
                          <a:solidFill>
                            <a:schemeClr val="tx2"/>
                          </a:solidFill>
                          <a:effectLst/>
                          <a:latin typeface="Gill Sans MT" panose="020B0502020104020203" pitchFamily="34" charset="0"/>
                        </a:rPr>
                        <a:t>UNEP ja UNEA</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81931462"/>
                  </a:ext>
                </a:extLst>
              </a:tr>
              <a:tr h="281066">
                <a:tc>
                  <a:txBody>
                    <a:bodyPr/>
                    <a:lstStyle/>
                    <a:p>
                      <a:pPr algn="l" fontAlgn="ctr"/>
                      <a:r>
                        <a:rPr lang="fi-FI" sz="900" u="none" strike="noStrike">
                          <a:solidFill>
                            <a:schemeClr val="tx2"/>
                          </a:solidFill>
                          <a:effectLst/>
                          <a:latin typeface="Gill Sans MT" panose="020B0502020104020203" pitchFamily="34" charset="0"/>
                        </a:rPr>
                        <a:t>Päijät-Hämeen kiertotalouden tiekartta</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14225060"/>
                  </a:ext>
                </a:extLst>
              </a:tr>
              <a:tr h="280620">
                <a:tc>
                  <a:txBody>
                    <a:bodyPr/>
                    <a:lstStyle/>
                    <a:p>
                      <a:pPr algn="l" fontAlgn="ctr"/>
                      <a:r>
                        <a:rPr lang="fi-FI" sz="900" u="none" strike="noStrike">
                          <a:solidFill>
                            <a:schemeClr val="tx2"/>
                          </a:solidFill>
                          <a:effectLst/>
                          <a:latin typeface="Gill Sans MT" panose="020B0502020104020203" pitchFamily="34" charset="0"/>
                        </a:rPr>
                        <a:t>Päijät-Hämeen maakuntastrategia 2022-2025</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85611960"/>
                  </a:ext>
                </a:extLst>
              </a:tr>
              <a:tr h="209729">
                <a:tc>
                  <a:txBody>
                    <a:bodyPr/>
                    <a:lstStyle/>
                    <a:p>
                      <a:pPr algn="l" fontAlgn="ctr"/>
                      <a:r>
                        <a:rPr lang="fi-FI" sz="900" u="none" strike="noStrike">
                          <a:solidFill>
                            <a:schemeClr val="tx2"/>
                          </a:solidFill>
                          <a:effectLst/>
                          <a:latin typeface="Gill Sans MT" panose="020B0502020104020203" pitchFamily="34" charset="0"/>
                        </a:rPr>
                        <a:t>CANEMURE-hanke</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3599367"/>
                  </a:ext>
                </a:extLst>
              </a:tr>
            </a:tbl>
          </a:graphicData>
        </a:graphic>
      </p:graphicFrame>
      <p:grpSp>
        <p:nvGrpSpPr>
          <p:cNvPr id="11" name="Group 10">
            <a:extLst>
              <a:ext uri="{FF2B5EF4-FFF2-40B4-BE49-F238E27FC236}">
                <a16:creationId xmlns:a16="http://schemas.microsoft.com/office/drawing/2014/main" id="{2002107F-E93F-42B4-B646-570DC7BB5761}"/>
              </a:ext>
            </a:extLst>
          </p:cNvPr>
          <p:cNvGrpSpPr/>
          <p:nvPr/>
        </p:nvGrpSpPr>
        <p:grpSpPr>
          <a:xfrm>
            <a:off x="11423004" y="6269142"/>
            <a:ext cx="320522" cy="414442"/>
            <a:chOff x="8457418" y="107577"/>
            <a:chExt cx="320522" cy="414442"/>
          </a:xfrm>
        </p:grpSpPr>
        <p:sp>
          <p:nvSpPr>
            <p:cNvPr id="12" name="Rectangle: Rounded Corners 11">
              <a:extLst>
                <a:ext uri="{FF2B5EF4-FFF2-40B4-BE49-F238E27FC236}">
                  <a16:creationId xmlns:a16="http://schemas.microsoft.com/office/drawing/2014/main" id="{D1564621-3AC1-49EE-81DC-97263471761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2" action="ppaction://hlinksldjump"/>
              <a:extLst>
                <a:ext uri="{FF2B5EF4-FFF2-40B4-BE49-F238E27FC236}">
                  <a16:creationId xmlns:a16="http://schemas.microsoft.com/office/drawing/2014/main" id="{8EF2B619-69C5-40C5-B235-F15F9C48089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8188335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B.4. Muutokseen vetävä (Driving Force)</a:t>
            </a:r>
            <a:endParaRPr lang="fi-FI" sz="2000" dirty="0"/>
          </a:p>
        </p:txBody>
      </p:sp>
      <p:graphicFrame>
        <p:nvGraphicFramePr>
          <p:cNvPr id="3" name="Table 2">
            <a:extLst>
              <a:ext uri="{FF2B5EF4-FFF2-40B4-BE49-F238E27FC236}">
                <a16:creationId xmlns:a16="http://schemas.microsoft.com/office/drawing/2014/main" id="{520F9553-DB82-4D4D-8A63-D2DF0DC42F9D}"/>
              </a:ext>
            </a:extLst>
          </p:cNvPr>
          <p:cNvGraphicFramePr>
            <a:graphicFrameLocks noGrp="1"/>
          </p:cNvGraphicFramePr>
          <p:nvPr>
            <p:extLst>
              <p:ext uri="{D42A27DB-BD31-4B8C-83A1-F6EECF244321}">
                <p14:modId xmlns:p14="http://schemas.microsoft.com/office/powerpoint/2010/main" val="1328731578"/>
              </p:ext>
            </p:extLst>
          </p:nvPr>
        </p:nvGraphicFramePr>
        <p:xfrm>
          <a:off x="765820" y="4221088"/>
          <a:ext cx="3039687" cy="2516773"/>
        </p:xfrm>
        <a:graphic>
          <a:graphicData uri="http://schemas.openxmlformats.org/drawingml/2006/table">
            <a:tbl>
              <a:tblPr>
                <a:tableStyleId>{3B4B98B0-60AC-42C2-AFA5-B58CD77FA1E5}</a:tableStyleId>
              </a:tblPr>
              <a:tblGrid>
                <a:gridCol w="3039687">
                  <a:extLst>
                    <a:ext uri="{9D8B030D-6E8A-4147-A177-3AD203B41FA5}">
                      <a16:colId xmlns:a16="http://schemas.microsoft.com/office/drawing/2014/main" val="456402728"/>
                    </a:ext>
                  </a:extLst>
                </a:gridCol>
              </a:tblGrid>
              <a:tr h="278301">
                <a:tc>
                  <a:txBody>
                    <a:bodyPr/>
                    <a:lstStyle/>
                    <a:p>
                      <a:pPr algn="l" fontAlgn="ctr"/>
                      <a:r>
                        <a:rPr lang="fi-FI" sz="1000" u="none" strike="noStrike">
                          <a:solidFill>
                            <a:schemeClr val="tx2"/>
                          </a:solidFill>
                          <a:effectLst/>
                          <a:latin typeface="Gill Sans MT" panose="020B0502020104020203" pitchFamily="34" charset="0"/>
                        </a:rPr>
                        <a:t>Suomen kaupunkien johtamisen eettisyys</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35172508"/>
                  </a:ext>
                </a:extLst>
              </a:tr>
              <a:tr h="269323">
                <a:tc>
                  <a:txBody>
                    <a:bodyPr/>
                    <a:lstStyle/>
                    <a:p>
                      <a:pPr algn="l" fontAlgn="ctr"/>
                      <a:r>
                        <a:rPr lang="fi-FI" sz="1000" u="none" strike="noStrike">
                          <a:solidFill>
                            <a:schemeClr val="tx2"/>
                          </a:solidFill>
                          <a:effectLst/>
                          <a:latin typeface="Gill Sans MT" panose="020B0502020104020203" pitchFamily="34" charset="0"/>
                        </a:rPr>
                        <a:t>Some</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94059359"/>
                  </a:ext>
                </a:extLst>
              </a:tr>
              <a:tr h="395794">
                <a:tc>
                  <a:txBody>
                    <a:bodyPr/>
                    <a:lstStyle/>
                    <a:p>
                      <a:pPr algn="l" fontAlgn="ctr"/>
                      <a:r>
                        <a:rPr lang="fi-FI" sz="1000" u="none" strike="noStrike">
                          <a:solidFill>
                            <a:schemeClr val="tx2"/>
                          </a:solidFill>
                          <a:effectLst/>
                          <a:latin typeface="Gill Sans MT" panose="020B0502020104020203" pitchFamily="34" charset="0"/>
                        </a:rPr>
                        <a:t>Pelko median "</a:t>
                      </a:r>
                      <a:r>
                        <a:rPr lang="fi-FI" sz="1000" i="1" u="none" strike="noStrike">
                          <a:solidFill>
                            <a:schemeClr val="tx2"/>
                          </a:solidFill>
                          <a:effectLst/>
                          <a:latin typeface="Gill Sans MT" panose="020B0502020104020203" pitchFamily="34" charset="0"/>
                        </a:rPr>
                        <a:t>valokeilasta</a:t>
                      </a:r>
                      <a:r>
                        <a:rPr lang="fi-FI" sz="1000" u="none" strike="noStrike">
                          <a:solidFill>
                            <a:schemeClr val="tx2"/>
                          </a:solidFill>
                          <a:effectLst/>
                          <a:latin typeface="Gill Sans MT" panose="020B0502020104020203" pitchFamily="34" charset="0"/>
                        </a:rPr>
                        <a:t>" ohjaa päättäjien/yritysjohtajien toimintaa</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Haasteet johtamisen arjessa</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00730972"/>
                  </a:ext>
                </a:extLst>
              </a:tr>
              <a:tr h="320486">
                <a:tc>
                  <a:txBody>
                    <a:bodyPr/>
                    <a:lstStyle/>
                    <a:p>
                      <a:pPr algn="l" fontAlgn="ctr"/>
                      <a:r>
                        <a:rPr lang="fi-FI" sz="1000" u="none" strike="noStrike">
                          <a:solidFill>
                            <a:schemeClr val="tx2"/>
                          </a:solidFill>
                          <a:effectLst/>
                          <a:latin typeface="Gill Sans MT" panose="020B0502020104020203" pitchFamily="34" charset="0"/>
                        </a:rPr>
                        <a:t>Kansalaisten muuttuvat tarpeet ja odotukset</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32864741"/>
                  </a:ext>
                </a:extLst>
              </a:tr>
              <a:tr h="227139">
                <a:tc>
                  <a:txBody>
                    <a:bodyPr/>
                    <a:lstStyle/>
                    <a:p>
                      <a:pPr algn="l" fontAlgn="ctr"/>
                      <a:r>
                        <a:rPr lang="fi-FI" sz="1000" u="none" strike="noStrike">
                          <a:solidFill>
                            <a:schemeClr val="tx2"/>
                          </a:solidFill>
                          <a:effectLst/>
                          <a:latin typeface="Gill Sans MT" panose="020B0502020104020203" pitchFamily="34" charset="0"/>
                        </a:rPr>
                        <a:t>Yhteiskunnissa heikkenevä hyvinvointi</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7790979"/>
                  </a:ext>
                </a:extLst>
              </a:tr>
              <a:tr h="220993">
                <a:tc>
                  <a:txBody>
                    <a:bodyPr/>
                    <a:lstStyle/>
                    <a:p>
                      <a:pPr algn="l" fontAlgn="ctr"/>
                      <a:r>
                        <a:rPr lang="fi-FI" sz="1000" u="none" strike="noStrike">
                          <a:solidFill>
                            <a:schemeClr val="tx2"/>
                          </a:solidFill>
                          <a:effectLst/>
                          <a:latin typeface="Gill Sans MT" panose="020B0502020104020203" pitchFamily="34" charset="0"/>
                        </a:rPr>
                        <a:t>Populismi</a:t>
                      </a:r>
                      <a:endParaRPr lang="fi-FI" sz="1000" b="0" i="0" u="none" strike="noStrike">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32373591"/>
                  </a:ext>
                </a:extLst>
              </a:tr>
              <a:tr h="255814">
                <a:tc>
                  <a:txBody>
                    <a:bodyPr/>
                    <a:lstStyle/>
                    <a:p>
                      <a:pPr algn="l" fontAlgn="ctr"/>
                      <a:r>
                        <a:rPr lang="fi-FI" sz="1000" u="none" strike="noStrike">
                          <a:solidFill>
                            <a:schemeClr val="tx2"/>
                          </a:solidFill>
                          <a:effectLst/>
                          <a:latin typeface="Gill Sans MT" panose="020B0502020104020203" pitchFamily="34" charset="0"/>
                        </a:rPr>
                        <a:t>Ympäristöliiketoiminta</a:t>
                      </a:r>
                      <a:endParaRPr lang="fi-FI" sz="1000" b="0" i="0" u="none" strike="noStrike">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7206786"/>
                  </a:ext>
                </a:extLst>
              </a:tr>
              <a:tr h="242203">
                <a:tc>
                  <a:txBody>
                    <a:bodyPr/>
                    <a:lstStyle/>
                    <a:p>
                      <a:pPr algn="l" fontAlgn="ctr"/>
                      <a:r>
                        <a:rPr lang="fi-FI" sz="1000" u="none" strike="noStrike">
                          <a:solidFill>
                            <a:schemeClr val="tx2"/>
                          </a:solidFill>
                          <a:effectLst/>
                          <a:latin typeface="Gill Sans MT" panose="020B0502020104020203" pitchFamily="34" charset="0"/>
                        </a:rPr>
                        <a:t>Luonnollisuus</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03849946"/>
                  </a:ext>
                </a:extLst>
              </a:tr>
              <a:tr h="242203">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fi-FI" sz="1000" u="none" strike="noStrike" dirty="0">
                          <a:solidFill>
                            <a:schemeClr val="tx2"/>
                          </a:solidFill>
                          <a:effectLst/>
                          <a:latin typeface="Gill Sans MT" panose="020B0502020104020203" pitchFamily="34" charset="0"/>
                        </a:rPr>
                        <a:t>Aalborgin sopimus</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3285832"/>
                  </a:ext>
                </a:extLst>
              </a:tr>
            </a:tbl>
          </a:graphicData>
        </a:graphic>
      </p:graphicFrame>
      <p:graphicFrame>
        <p:nvGraphicFramePr>
          <p:cNvPr id="4" name="Table 3">
            <a:extLst>
              <a:ext uri="{FF2B5EF4-FFF2-40B4-BE49-F238E27FC236}">
                <a16:creationId xmlns:a16="http://schemas.microsoft.com/office/drawing/2014/main" id="{5C61E59A-4F88-4917-A13A-24F981FB15F7}"/>
              </a:ext>
            </a:extLst>
          </p:cNvPr>
          <p:cNvGraphicFramePr>
            <a:graphicFrameLocks noGrp="1"/>
          </p:cNvGraphicFramePr>
          <p:nvPr>
            <p:extLst>
              <p:ext uri="{D42A27DB-BD31-4B8C-83A1-F6EECF244321}">
                <p14:modId xmlns:p14="http://schemas.microsoft.com/office/powerpoint/2010/main" val="3220909076"/>
              </p:ext>
            </p:extLst>
          </p:nvPr>
        </p:nvGraphicFramePr>
        <p:xfrm>
          <a:off x="575201" y="836712"/>
          <a:ext cx="3255711" cy="3312367"/>
        </p:xfrm>
        <a:graphic>
          <a:graphicData uri="http://schemas.openxmlformats.org/drawingml/2006/table">
            <a:tbl>
              <a:tblPr>
                <a:tableStyleId>{3B4B98B0-60AC-42C2-AFA5-B58CD77FA1E5}</a:tableStyleId>
              </a:tblPr>
              <a:tblGrid>
                <a:gridCol w="3255711">
                  <a:extLst>
                    <a:ext uri="{9D8B030D-6E8A-4147-A177-3AD203B41FA5}">
                      <a16:colId xmlns:a16="http://schemas.microsoft.com/office/drawing/2014/main" val="1292453265"/>
                    </a:ext>
                  </a:extLst>
                </a:gridCol>
              </a:tblGrid>
              <a:tr h="249454">
                <a:tc>
                  <a:txBody>
                    <a:bodyPr/>
                    <a:lstStyle/>
                    <a:p>
                      <a:pPr algn="l" fontAlgn="ctr"/>
                      <a:r>
                        <a:rPr lang="fi-FI" sz="1000" u="none" strike="noStrike">
                          <a:solidFill>
                            <a:schemeClr val="tx2"/>
                          </a:solidFill>
                          <a:effectLst/>
                          <a:latin typeface="Gill Sans MT" panose="020B0502020104020203" pitchFamily="34" charset="0"/>
                        </a:rPr>
                        <a:t>Ekologinen kestävyyskriisi</a:t>
                      </a:r>
                      <a:endParaRPr lang="fi-FI" sz="1000" b="0" i="0" u="none" strike="noStrike">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771354"/>
                  </a:ext>
                </a:extLst>
              </a:tr>
              <a:tr h="663265">
                <a:tc>
                  <a:txBody>
                    <a:bodyPr/>
                    <a:lstStyle/>
                    <a:p>
                      <a:pPr algn="l" fontAlgn="ctr"/>
                      <a:r>
                        <a:rPr lang="fi-FI" sz="1000" b="1" u="none" strike="noStrike">
                          <a:solidFill>
                            <a:schemeClr val="tx2"/>
                          </a:solidFill>
                          <a:effectLst/>
                          <a:latin typeface="Gill Sans MT" panose="020B0502020104020203" pitchFamily="34" charset="0"/>
                        </a:rPr>
                        <a:t>Kriittisen infran toimintavarmuus ja -kunto: </a:t>
                      </a:r>
                      <a:r>
                        <a:rPr lang="fi-FI" sz="1000" u="none" strike="noStrike">
                          <a:solidFill>
                            <a:schemeClr val="tx2"/>
                          </a:solidFill>
                          <a:effectLst/>
                          <a:latin typeface="Gill Sans MT" panose="020B0502020104020203" pitchFamily="34" charset="0"/>
                        </a:rPr>
                        <a:t>Rakennettua infraa kohtaan kasvavat paineet</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Johtuen ilmastonmuutoksesta ja korjausvelasta</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07531796"/>
                  </a:ext>
                </a:extLst>
              </a:tr>
              <a:tr h="258162">
                <a:tc>
                  <a:txBody>
                    <a:bodyPr/>
                    <a:lstStyle/>
                    <a:p>
                      <a:pPr algn="l" fontAlgn="ctr"/>
                      <a:r>
                        <a:rPr lang="fi-FI" sz="1000" u="none" strike="noStrike">
                          <a:solidFill>
                            <a:schemeClr val="tx2"/>
                          </a:solidFill>
                          <a:effectLst/>
                          <a:latin typeface="Gill Sans MT" panose="020B0502020104020203" pitchFamily="34" charset="0"/>
                        </a:rPr>
                        <a:t>Tieto- ja ilmastojohtajuus</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53235018"/>
                  </a:ext>
                </a:extLst>
              </a:tr>
              <a:tr h="531277">
                <a:tc>
                  <a:txBody>
                    <a:bodyPr/>
                    <a:lstStyle/>
                    <a:p>
                      <a:pPr algn="l" fontAlgn="ctr"/>
                      <a:r>
                        <a:rPr lang="fi-FI" sz="1000" u="none" strike="noStrike">
                          <a:solidFill>
                            <a:schemeClr val="tx2"/>
                          </a:solidFill>
                          <a:effectLst/>
                          <a:latin typeface="Gill Sans MT" panose="020B0502020104020203" pitchFamily="34" charset="0"/>
                        </a:rPr>
                        <a:t>Tulevaisuuden kunnan- ja palvelun suunnittelu tarvitsee toimivat tietorakenteet sekä tiedon saavutettavuuden ja tarjonnan</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18433578"/>
                  </a:ext>
                </a:extLst>
              </a:tr>
              <a:tr h="561272">
                <a:tc>
                  <a:txBody>
                    <a:bodyPr/>
                    <a:lstStyle/>
                    <a:p>
                      <a:pPr algn="l" fontAlgn="ctr"/>
                      <a:r>
                        <a:rPr lang="fi-FI" sz="1000" u="none" strike="noStrike">
                          <a:solidFill>
                            <a:schemeClr val="tx2"/>
                          </a:solidFill>
                          <a:effectLst/>
                          <a:latin typeface="Gill Sans MT" panose="020B0502020104020203" pitchFamily="34" charset="0"/>
                        </a:rPr>
                        <a:t>Kuntien palveluntarjonnan suunnittelu muuttuu entistä merkittävämmäksi</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Kuinka kuntalaisia palveltaisi paremmin?</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48616260"/>
                  </a:ext>
                </a:extLst>
              </a:tr>
              <a:tr h="531277">
                <a:tc>
                  <a:txBody>
                    <a:bodyPr/>
                    <a:lstStyle/>
                    <a:p>
                      <a:pPr algn="l" fontAlgn="ctr"/>
                      <a:r>
                        <a:rPr lang="fi-FI" sz="1000" u="none" strike="noStrike">
                          <a:solidFill>
                            <a:schemeClr val="tx2"/>
                          </a:solidFill>
                          <a:effectLst/>
                          <a:latin typeface="Gill Sans MT" panose="020B0502020104020203" pitchFamily="34" charset="0"/>
                        </a:rPr>
                        <a:t>Kuntalaisten oma tietämys kasvaa ja muuttuu merkittävämmäksi</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Mitä tietoa hänestä on ja kuinka hän voi siitä itse hyötyä</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17149595"/>
                  </a:ext>
                </a:extLst>
              </a:tr>
              <a:tr h="250360">
                <a:tc>
                  <a:txBody>
                    <a:bodyPr/>
                    <a:lstStyle/>
                    <a:p>
                      <a:pPr algn="l" fontAlgn="ctr"/>
                      <a:r>
                        <a:rPr lang="fi-FI" sz="1000" u="none" strike="noStrike">
                          <a:solidFill>
                            <a:schemeClr val="tx2"/>
                          </a:solidFill>
                          <a:effectLst/>
                          <a:latin typeface="Gill Sans MT" panose="020B0502020104020203" pitchFamily="34" charset="0"/>
                        </a:rPr>
                        <a:t>Hiilineutraali Päijät-Häme 2030</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89012147"/>
                  </a:ext>
                </a:extLst>
              </a:tr>
              <a:tr h="267300">
                <a:tc>
                  <a:txBody>
                    <a:bodyPr/>
                    <a:lstStyle/>
                    <a:p>
                      <a:pPr algn="l" fontAlgn="ctr"/>
                      <a:r>
                        <a:rPr lang="fi-FI" sz="1000" u="none" strike="noStrike">
                          <a:solidFill>
                            <a:schemeClr val="tx2"/>
                          </a:solidFill>
                          <a:effectLst/>
                          <a:latin typeface="Gill Sans MT" panose="020B0502020104020203" pitchFamily="34" charset="0"/>
                        </a:rPr>
                        <a:t>80 % khk-päästövähennys (Heinola, HINKU)</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24949315"/>
                  </a:ext>
                </a:extLst>
              </a:tr>
            </a:tbl>
          </a:graphicData>
        </a:graphic>
      </p:graphicFrame>
      <p:graphicFrame>
        <p:nvGraphicFramePr>
          <p:cNvPr id="5" name="Table 4">
            <a:extLst>
              <a:ext uri="{FF2B5EF4-FFF2-40B4-BE49-F238E27FC236}">
                <a16:creationId xmlns:a16="http://schemas.microsoft.com/office/drawing/2014/main" id="{5D1A85FE-9AF8-45F8-876E-D1EB81765593}"/>
              </a:ext>
            </a:extLst>
          </p:cNvPr>
          <p:cNvGraphicFramePr>
            <a:graphicFrameLocks noGrp="1"/>
          </p:cNvGraphicFramePr>
          <p:nvPr>
            <p:extLst>
              <p:ext uri="{D42A27DB-BD31-4B8C-83A1-F6EECF244321}">
                <p14:modId xmlns:p14="http://schemas.microsoft.com/office/powerpoint/2010/main" val="1418507242"/>
              </p:ext>
            </p:extLst>
          </p:nvPr>
        </p:nvGraphicFramePr>
        <p:xfrm>
          <a:off x="3910347" y="692696"/>
          <a:ext cx="3113820" cy="4104456"/>
        </p:xfrm>
        <a:graphic>
          <a:graphicData uri="http://schemas.openxmlformats.org/drawingml/2006/table">
            <a:tbl>
              <a:tblPr>
                <a:tableStyleId>{3B4B98B0-60AC-42C2-AFA5-B58CD77FA1E5}</a:tableStyleId>
              </a:tblPr>
              <a:tblGrid>
                <a:gridCol w="3113820">
                  <a:extLst>
                    <a:ext uri="{9D8B030D-6E8A-4147-A177-3AD203B41FA5}">
                      <a16:colId xmlns:a16="http://schemas.microsoft.com/office/drawing/2014/main" val="33789033"/>
                    </a:ext>
                  </a:extLst>
                </a:gridCol>
              </a:tblGrid>
              <a:tr h="393125">
                <a:tc>
                  <a:txBody>
                    <a:bodyPr/>
                    <a:lstStyle/>
                    <a:p>
                      <a:pPr algn="l" fontAlgn="ctr"/>
                      <a:r>
                        <a:rPr lang="fi-FI" sz="1000" u="none" strike="noStrike">
                          <a:solidFill>
                            <a:schemeClr val="tx2"/>
                          </a:solidFill>
                          <a:effectLst/>
                          <a:latin typeface="Gill Sans MT" panose="020B0502020104020203" pitchFamily="34" charset="0"/>
                        </a:rPr>
                        <a:t>EU:n ilmastotavoitesuunnitelma 2030 (-55 %)</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49221838"/>
                  </a:ext>
                </a:extLst>
              </a:tr>
              <a:tr h="380042">
                <a:tc>
                  <a:txBody>
                    <a:bodyPr/>
                    <a:lstStyle/>
                    <a:p>
                      <a:pPr algn="l" fontAlgn="ctr"/>
                      <a:r>
                        <a:rPr lang="fi-FI" sz="1000" u="none" strike="noStrike">
                          <a:solidFill>
                            <a:schemeClr val="tx2"/>
                          </a:solidFill>
                          <a:effectLst/>
                          <a:latin typeface="Gill Sans MT" panose="020B0502020104020203" pitchFamily="34" charset="0"/>
                        </a:rPr>
                        <a:t>Lahden ympäristöpääkaupunki -hanke ja "</a:t>
                      </a:r>
                      <a:r>
                        <a:rPr lang="fi-FI" sz="1000" i="1" u="none" strike="noStrike">
                          <a:solidFill>
                            <a:schemeClr val="tx2"/>
                          </a:solidFill>
                          <a:effectLst/>
                          <a:latin typeface="Gill Sans MT" panose="020B0502020104020203" pitchFamily="34" charset="0"/>
                        </a:rPr>
                        <a:t>Green Heinola 2021</a:t>
                      </a:r>
                      <a:r>
                        <a:rPr lang="fi-FI" sz="1000" u="none" strike="noStrike">
                          <a:solidFill>
                            <a:schemeClr val="tx2"/>
                          </a:solidFill>
                          <a:effectLst/>
                          <a:latin typeface="Gill Sans MT" panose="020B0502020104020203" pitchFamily="34" charset="0"/>
                        </a:rPr>
                        <a:t>" projekti</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59110906"/>
                  </a:ext>
                </a:extLst>
              </a:tr>
              <a:tr h="304034">
                <a:tc>
                  <a:txBody>
                    <a:bodyPr/>
                    <a:lstStyle/>
                    <a:p>
                      <a:pPr algn="l" fontAlgn="ctr"/>
                      <a:r>
                        <a:rPr lang="fi-FI" sz="1000" u="none" strike="noStrike">
                          <a:solidFill>
                            <a:schemeClr val="tx2"/>
                          </a:solidFill>
                          <a:effectLst/>
                          <a:latin typeface="Gill Sans MT" panose="020B0502020104020203" pitchFamily="34" charset="0"/>
                        </a:rPr>
                        <a:t>Ilmastokumppanuus-hanke</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02662234"/>
                  </a:ext>
                </a:extLst>
              </a:tr>
              <a:tr h="290892">
                <a:tc>
                  <a:txBody>
                    <a:bodyPr/>
                    <a:lstStyle/>
                    <a:p>
                      <a:pPr algn="l" fontAlgn="ctr"/>
                      <a:r>
                        <a:rPr lang="fi-FI" sz="1000" u="none" strike="noStrike">
                          <a:solidFill>
                            <a:schemeClr val="tx2"/>
                          </a:solidFill>
                          <a:effectLst/>
                          <a:latin typeface="Gill Sans MT" panose="020B0502020104020203" pitchFamily="34" charset="0"/>
                        </a:rPr>
                        <a:t>Ilmastovuosikertomukset (YM)</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05459422"/>
                  </a:ext>
                </a:extLst>
              </a:tr>
              <a:tr h="393184">
                <a:tc>
                  <a:txBody>
                    <a:bodyPr/>
                    <a:lstStyle/>
                    <a:p>
                      <a:pPr algn="l" fontAlgn="ctr"/>
                      <a:r>
                        <a:rPr lang="fi-FI" sz="1000" u="none" strike="noStrike">
                          <a:solidFill>
                            <a:schemeClr val="tx2"/>
                          </a:solidFill>
                          <a:effectLst/>
                          <a:latin typeface="Gill Sans MT" panose="020B0502020104020203" pitchFamily="34" charset="0"/>
                        </a:rPr>
                        <a:t>v. 2050 liikenteen energiantarpeesta voidaan sähköistää suoraan vain noin 30 %</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53143780"/>
                  </a:ext>
                </a:extLst>
              </a:tr>
              <a:tr h="456051">
                <a:tc>
                  <a:txBody>
                    <a:bodyPr/>
                    <a:lstStyle/>
                    <a:p>
                      <a:pPr algn="l" fontAlgn="ctr"/>
                      <a:r>
                        <a:rPr lang="fi-FI" sz="1000" u="none" strike="noStrike">
                          <a:solidFill>
                            <a:schemeClr val="tx2"/>
                          </a:solidFill>
                          <a:effectLst/>
                          <a:latin typeface="Gill Sans MT" panose="020B0502020104020203" pitchFamily="34" charset="0"/>
                        </a:rPr>
                        <a:t>Lähivuosien miljardiluokan investoinnit elektrolyysi teknologiaan (T&amp;K)</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64535364"/>
                  </a:ext>
                </a:extLst>
              </a:tr>
              <a:tr h="380042">
                <a:tc>
                  <a:txBody>
                    <a:bodyPr/>
                    <a:lstStyle/>
                    <a:p>
                      <a:pPr algn="l" fontAlgn="ctr"/>
                      <a:r>
                        <a:rPr lang="fi-FI" sz="1000" u="none" strike="noStrike">
                          <a:solidFill>
                            <a:schemeClr val="tx2"/>
                          </a:solidFill>
                          <a:effectLst/>
                          <a:latin typeface="Gill Sans MT" panose="020B0502020104020203" pitchFamily="34" charset="0"/>
                        </a:rPr>
                        <a:t>Ilmastonegatiivinen työ EU:ssa v. 2050 alkaen</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5898620"/>
                  </a:ext>
                </a:extLst>
              </a:tr>
              <a:tr h="380042">
                <a:tc>
                  <a:txBody>
                    <a:bodyPr/>
                    <a:lstStyle/>
                    <a:p>
                      <a:pPr algn="l" fontAlgn="ctr"/>
                      <a:r>
                        <a:rPr lang="fi-FI" sz="1000" u="none" strike="noStrike">
                          <a:solidFill>
                            <a:schemeClr val="tx2"/>
                          </a:solidFill>
                          <a:effectLst/>
                          <a:latin typeface="Gill Sans MT" panose="020B0502020104020203" pitchFamily="34" charset="0"/>
                        </a:rPr>
                        <a:t>Vedyn kasvava globaali kiinnostus</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46300026"/>
                  </a:ext>
                </a:extLst>
              </a:tr>
              <a:tr h="380042">
                <a:tc>
                  <a:txBody>
                    <a:bodyPr/>
                    <a:lstStyle/>
                    <a:p>
                      <a:pPr algn="l" fontAlgn="ctr"/>
                      <a:r>
                        <a:rPr lang="fi-FI" sz="1000" u="none" strike="noStrike">
                          <a:solidFill>
                            <a:schemeClr val="tx2"/>
                          </a:solidFill>
                          <a:effectLst/>
                          <a:latin typeface="Gill Sans MT" panose="020B0502020104020203" pitchFamily="34" charset="0"/>
                        </a:rPr>
                        <a:t>Ilmastoneutraali Eurooppa 2050</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52381610"/>
                  </a:ext>
                </a:extLst>
              </a:tr>
              <a:tr h="290892">
                <a:tc>
                  <a:txBody>
                    <a:bodyPr/>
                    <a:lstStyle/>
                    <a:p>
                      <a:pPr algn="l" fontAlgn="ctr"/>
                      <a:r>
                        <a:rPr lang="fi-FI" sz="1000" u="none" strike="noStrike">
                          <a:solidFill>
                            <a:schemeClr val="tx2"/>
                          </a:solidFill>
                          <a:effectLst/>
                          <a:latin typeface="Gill Sans MT" panose="020B0502020104020203" pitchFamily="34" charset="0"/>
                        </a:rPr>
                        <a:t>Ilmastoneutraali Suomi 2035</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35820447"/>
                  </a:ext>
                </a:extLst>
              </a:tr>
              <a:tr h="456110">
                <a:tc>
                  <a:txBody>
                    <a:bodyPr/>
                    <a:lstStyle/>
                    <a:p>
                      <a:pPr algn="l" fontAlgn="ctr"/>
                      <a:r>
                        <a:rPr lang="fi-FI" sz="1000" b="1" u="none" strike="noStrike">
                          <a:solidFill>
                            <a:schemeClr val="tx2"/>
                          </a:solidFill>
                          <a:effectLst/>
                          <a:latin typeface="Gill Sans MT" panose="020B0502020104020203" pitchFamily="34" charset="0"/>
                        </a:rPr>
                        <a:t>Kuntien energiatehokkuussopimus, KETS:</a:t>
                      </a:r>
                    </a:p>
                    <a:p>
                      <a:pPr algn="l" fontAlgn="ctr"/>
                      <a:r>
                        <a:rPr lang="fi-FI" sz="1000" u="none" strike="noStrike">
                          <a:solidFill>
                            <a:schemeClr val="tx2"/>
                          </a:solidFill>
                          <a:effectLst/>
                          <a:latin typeface="Gill Sans MT" panose="020B0502020104020203" pitchFamily="34" charset="0"/>
                        </a:rPr>
                        <a:t>Tavoite -7,5 % (1 973 MWh)</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46767512"/>
                  </a:ext>
                </a:extLst>
              </a:tr>
            </a:tbl>
          </a:graphicData>
        </a:graphic>
      </p:graphicFrame>
      <p:graphicFrame>
        <p:nvGraphicFramePr>
          <p:cNvPr id="6" name="Table 5">
            <a:extLst>
              <a:ext uri="{FF2B5EF4-FFF2-40B4-BE49-F238E27FC236}">
                <a16:creationId xmlns:a16="http://schemas.microsoft.com/office/drawing/2014/main" id="{C2159B4D-6A4B-4CEB-975A-B69529155D27}"/>
              </a:ext>
            </a:extLst>
          </p:cNvPr>
          <p:cNvGraphicFramePr>
            <a:graphicFrameLocks noGrp="1"/>
          </p:cNvGraphicFramePr>
          <p:nvPr>
            <p:extLst>
              <p:ext uri="{D42A27DB-BD31-4B8C-83A1-F6EECF244321}">
                <p14:modId xmlns:p14="http://schemas.microsoft.com/office/powerpoint/2010/main" val="2094353656"/>
              </p:ext>
            </p:extLst>
          </p:nvPr>
        </p:nvGraphicFramePr>
        <p:xfrm>
          <a:off x="7181963" y="204609"/>
          <a:ext cx="4161606" cy="6309616"/>
        </p:xfrm>
        <a:graphic>
          <a:graphicData uri="http://schemas.openxmlformats.org/drawingml/2006/table">
            <a:tbl>
              <a:tblPr>
                <a:tableStyleId>{3B4B98B0-60AC-42C2-AFA5-B58CD77FA1E5}</a:tableStyleId>
              </a:tblPr>
              <a:tblGrid>
                <a:gridCol w="4161606">
                  <a:extLst>
                    <a:ext uri="{9D8B030D-6E8A-4147-A177-3AD203B41FA5}">
                      <a16:colId xmlns:a16="http://schemas.microsoft.com/office/drawing/2014/main" val="1170532185"/>
                    </a:ext>
                  </a:extLst>
                </a:gridCol>
              </a:tblGrid>
              <a:tr h="452868">
                <a:tc>
                  <a:txBody>
                    <a:bodyPr/>
                    <a:lstStyle/>
                    <a:p>
                      <a:pPr algn="l" fontAlgn="ctr"/>
                      <a:r>
                        <a:rPr lang="fi-FI" sz="1000" u="none" strike="noStrike">
                          <a:solidFill>
                            <a:schemeClr val="tx2"/>
                          </a:solidFill>
                          <a:effectLst/>
                          <a:latin typeface="Gill Sans MT" panose="020B0502020104020203" pitchFamily="34" charset="0"/>
                        </a:rPr>
                        <a:t>Suomen kunnista 64/309 on asettanut biodiversiteettiä koskevat tavoitteet</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72757411"/>
                  </a:ext>
                </a:extLst>
              </a:tr>
              <a:tr h="552027">
                <a:tc>
                  <a:txBody>
                    <a:bodyPr/>
                    <a:lstStyle/>
                    <a:p>
                      <a:pPr algn="l" fontAlgn="ctr"/>
                      <a:r>
                        <a:rPr lang="fi-FI" sz="1000" b="1" u="none" strike="noStrike">
                          <a:solidFill>
                            <a:schemeClr val="tx2"/>
                          </a:solidFill>
                          <a:effectLst/>
                          <a:latin typeface="Gill Sans MT" panose="020B0502020104020203" pitchFamily="34" charset="0"/>
                        </a:rPr>
                        <a:t>[Yrityspäättäjäkysely - Innolink 2021] </a:t>
                      </a:r>
                      <a:r>
                        <a:rPr lang="fi-FI" sz="1000" u="none" strike="noStrike">
                          <a:solidFill>
                            <a:schemeClr val="tx2"/>
                          </a:solidFill>
                          <a:effectLst/>
                          <a:latin typeface="Gill Sans MT" panose="020B0502020104020203" pitchFamily="34" charset="0"/>
                        </a:rPr>
                        <a:t>Vastuullisuus on osa yritysbrändiä sekä keskeisenä osana yrityksen viestintää -&gt; 69 % vastanneista</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77735868"/>
                  </a:ext>
                </a:extLst>
              </a:tr>
              <a:tr h="507273">
                <a:tc>
                  <a:txBody>
                    <a:bodyPr/>
                    <a:lstStyle/>
                    <a:p>
                      <a:pPr algn="l" fontAlgn="ctr"/>
                      <a:r>
                        <a:rPr lang="fi-FI" sz="1000" u="none" strike="noStrike">
                          <a:solidFill>
                            <a:schemeClr val="tx2"/>
                          </a:solidFill>
                          <a:effectLst/>
                          <a:latin typeface="Gill Sans MT" panose="020B0502020104020203" pitchFamily="34" charset="0"/>
                        </a:rPr>
                        <a:t>Yhteisöjen tieteellisesti todennettu merkitys ja -olennaisuus väestön kulutus- ja energiankäyttötottumus muutosten yhteydessä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91837847"/>
                  </a:ext>
                </a:extLst>
              </a:tr>
              <a:tr h="582141">
                <a:tc>
                  <a:txBody>
                    <a:bodyPr/>
                    <a:lstStyle/>
                    <a:p>
                      <a:pPr algn="l" fontAlgn="ctr"/>
                      <a:r>
                        <a:rPr lang="fi-FI" sz="1000" b="1" u="none" strike="noStrike">
                          <a:solidFill>
                            <a:schemeClr val="tx2"/>
                          </a:solidFill>
                          <a:effectLst/>
                          <a:latin typeface="Gill Sans MT" panose="020B0502020104020203" pitchFamily="34" charset="0"/>
                        </a:rPr>
                        <a:t>Kansainvälinen merenkulkujärjestö (IMO):</a:t>
                      </a:r>
                    </a:p>
                    <a:p>
                      <a:pPr algn="l" fontAlgn="ctr"/>
                      <a:r>
                        <a:rPr lang="fi-FI" sz="1000" u="none" strike="noStrike">
                          <a:solidFill>
                            <a:schemeClr val="tx2"/>
                          </a:solidFill>
                          <a:effectLst/>
                          <a:latin typeface="Gill Sans MT" panose="020B0502020104020203" pitchFamily="34" charset="0"/>
                        </a:rPr>
                        <a:t>Tavoittelee 50 % khk-päästövähennyksiä v. 2008 tasolta v. 2050 mennessä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4416487"/>
                  </a:ext>
                </a:extLst>
              </a:tr>
              <a:tr h="1100975">
                <a:tc>
                  <a:txBody>
                    <a:bodyPr/>
                    <a:lstStyle/>
                    <a:p>
                      <a:pPr algn="l" fontAlgn="ctr"/>
                      <a:r>
                        <a:rPr lang="fi-FI" sz="1000" b="1" u="none" strike="noStrike">
                          <a:solidFill>
                            <a:schemeClr val="tx2"/>
                          </a:solidFill>
                          <a:effectLst/>
                          <a:latin typeface="Gill Sans MT" panose="020B0502020104020203" pitchFamily="34" charset="0"/>
                        </a:rPr>
                        <a:t>[Valtioneuvoston periaatepäätös kiertotalouden strategisesta ohjelmasta:] </a:t>
                      </a:r>
                      <a:r>
                        <a:rPr lang="fi-FI" sz="1000" u="none" strike="noStrike">
                          <a:solidFill>
                            <a:schemeClr val="tx2"/>
                          </a:solidFill>
                          <a:effectLst/>
                          <a:latin typeface="Gill Sans MT" panose="020B0502020104020203" pitchFamily="34" charset="0"/>
                        </a:rPr>
                        <a:t>Kestämätön luonnonvarojen käyttö vähenee ja uusiutuvien luonnonvarojen kestävä käyttö voi kasvaa siten, että </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a:t>
                      </a:r>
                      <a:r>
                        <a:rPr lang="fi-FI" sz="1000" b="1" u="none" strike="noStrike">
                          <a:solidFill>
                            <a:schemeClr val="tx2"/>
                          </a:solidFill>
                          <a:effectLst/>
                          <a:latin typeface="Gill Sans MT" panose="020B0502020104020203" pitchFamily="34" charset="0"/>
                        </a:rPr>
                        <a:t>Seuranta 1.: </a:t>
                      </a:r>
                      <a:r>
                        <a:rPr lang="fi-FI" sz="1000" u="none" strike="noStrike">
                          <a:solidFill>
                            <a:schemeClr val="tx2"/>
                          </a:solidFill>
                          <a:effectLst/>
                          <a:latin typeface="Gill Sans MT" panose="020B0502020104020203" pitchFamily="34" charset="0"/>
                        </a:rPr>
                        <a:t>v. 2035 primääriraaka-aineiden kotimainen kokonaiskulutus ei ylitä v. 2015 tasoa</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21327227"/>
                  </a:ext>
                </a:extLst>
              </a:tr>
              <a:tr h="943282">
                <a:tc>
                  <a:txBody>
                    <a:bodyPr/>
                    <a:lstStyle/>
                    <a:p>
                      <a:pPr algn="l" fontAlgn="ctr"/>
                      <a:r>
                        <a:rPr lang="fi-FI" sz="1000" b="1" u="none" strike="noStrike">
                          <a:solidFill>
                            <a:schemeClr val="tx2"/>
                          </a:solidFill>
                          <a:effectLst/>
                          <a:latin typeface="Gill Sans MT" panose="020B0502020104020203" pitchFamily="34" charset="0"/>
                        </a:rPr>
                        <a:t>[Valtioneuvoston periaatepäätös kiertotalouden strategisesta ohjelmasta:] </a:t>
                      </a:r>
                      <a:r>
                        <a:rPr lang="fi-FI" sz="1000" u="none" strike="noStrike">
                          <a:solidFill>
                            <a:schemeClr val="tx2"/>
                          </a:solidFill>
                          <a:effectLst/>
                          <a:latin typeface="Gill Sans MT" panose="020B0502020104020203" pitchFamily="34" charset="0"/>
                        </a:rPr>
                        <a:t>Kestämätön luonnonvarojen käyttö vähenee ja uusiutuvien luonnonvarojen kestävä käyttö voi kasvaa siten, että </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a:t>
                      </a:r>
                      <a:r>
                        <a:rPr lang="fi-FI" sz="1000" b="1" u="none" strike="noStrike">
                          <a:solidFill>
                            <a:schemeClr val="tx2"/>
                          </a:solidFill>
                          <a:effectLst/>
                          <a:latin typeface="Gill Sans MT" panose="020B0502020104020203" pitchFamily="34" charset="0"/>
                        </a:rPr>
                        <a:t>Seuranta 2.: </a:t>
                      </a:r>
                      <a:r>
                        <a:rPr lang="fi-FI" sz="1000" u="none" strike="noStrike">
                          <a:solidFill>
                            <a:schemeClr val="tx2"/>
                          </a:solidFill>
                          <a:effectLst/>
                          <a:latin typeface="Gill Sans MT" panose="020B0502020104020203" pitchFamily="34" charset="0"/>
                        </a:rPr>
                        <a:t>Resurssien tuottavuus tuplataan v. 2015 tasolta v. 2035 mennessä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43206195"/>
                  </a:ext>
                </a:extLst>
              </a:tr>
              <a:tr h="829986">
                <a:tc>
                  <a:txBody>
                    <a:bodyPr/>
                    <a:lstStyle/>
                    <a:p>
                      <a:pPr algn="l" fontAlgn="ctr"/>
                      <a:r>
                        <a:rPr lang="fi-FI" sz="1000" b="1" u="none" strike="noStrike">
                          <a:solidFill>
                            <a:schemeClr val="tx2"/>
                          </a:solidFill>
                          <a:effectLst/>
                          <a:latin typeface="Gill Sans MT" panose="020B0502020104020203" pitchFamily="34" charset="0"/>
                        </a:rPr>
                        <a:t>[Valtioneuvoston periaatepäätös kiertotalouden strategisesta ohjelmasta:] </a:t>
                      </a:r>
                      <a:r>
                        <a:rPr lang="fi-FI" sz="1000" u="none" strike="noStrike">
                          <a:solidFill>
                            <a:schemeClr val="tx2"/>
                          </a:solidFill>
                          <a:effectLst/>
                          <a:latin typeface="Gill Sans MT" panose="020B0502020104020203" pitchFamily="34" charset="0"/>
                        </a:rPr>
                        <a:t>Kestämätön luonnonvarojen käyttö vähenee ja uusiutuvien luonnonvarojen kestävä käyttö voi kasvaa siten, että</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a:t>
                      </a:r>
                      <a:r>
                        <a:rPr lang="fi-FI" sz="1000" b="1" u="none" strike="noStrike">
                          <a:solidFill>
                            <a:schemeClr val="tx2"/>
                          </a:solidFill>
                          <a:effectLst/>
                          <a:latin typeface="Gill Sans MT" panose="020B0502020104020203" pitchFamily="34" charset="0"/>
                        </a:rPr>
                        <a:t>Seuranta 3.: </a:t>
                      </a:r>
                      <a:r>
                        <a:rPr lang="fi-FI" sz="1000" u="none" strike="noStrike">
                          <a:solidFill>
                            <a:schemeClr val="tx2"/>
                          </a:solidFill>
                          <a:effectLst/>
                          <a:latin typeface="Gill Sans MT" panose="020B0502020104020203" pitchFamily="34" charset="0"/>
                        </a:rPr>
                        <a:t>Materiaalien kiertotalousaste tuplataan v. 2035 mennessä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34274822"/>
                  </a:ext>
                </a:extLst>
              </a:tr>
              <a:tr h="963737">
                <a:tc>
                  <a:txBody>
                    <a:bodyPr/>
                    <a:lstStyle/>
                    <a:p>
                      <a:pPr algn="l" fontAlgn="ctr"/>
                      <a:r>
                        <a:rPr lang="fi-FI" sz="1000" b="1" u="none" strike="noStrike">
                          <a:solidFill>
                            <a:schemeClr val="tx2"/>
                          </a:solidFill>
                          <a:effectLst/>
                          <a:latin typeface="Gill Sans MT" panose="020B0502020104020203" pitchFamily="34" charset="0"/>
                        </a:rPr>
                        <a:t>[Valtioneuvoston periaatepäätös kiertotalouden strategisesta ohjelmasta:] </a:t>
                      </a:r>
                      <a:r>
                        <a:rPr lang="fi-FI" sz="1000" u="none" strike="noStrike">
                          <a:solidFill>
                            <a:schemeClr val="tx2"/>
                          </a:solidFill>
                          <a:effectLst/>
                          <a:latin typeface="Gill Sans MT" panose="020B0502020104020203" pitchFamily="34" charset="0"/>
                        </a:rPr>
                        <a:t>Kestämätön luonnonvarojen käyttö vähenee ja uusiutuvien luonnonvarojen kestävä käyttö voi kasvaa siten, että</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Vientituotteiden valmistukseen käytetyt luonnonvarat eivät sisälly tavoitteisiin</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73283513"/>
                  </a:ext>
                </a:extLst>
              </a:tr>
              <a:tr h="377327">
                <a:tc>
                  <a:txBody>
                    <a:bodyPr/>
                    <a:lstStyle/>
                    <a:p>
                      <a:pPr algn="l" fontAlgn="ctr"/>
                      <a:r>
                        <a:rPr lang="fi-FI" sz="1000" u="none" strike="noStrike">
                          <a:solidFill>
                            <a:schemeClr val="tx2"/>
                          </a:solidFill>
                          <a:effectLst/>
                          <a:latin typeface="Gill Sans MT" panose="020B0502020104020203" pitchFamily="34" charset="0"/>
                        </a:rPr>
                        <a:t>Evoluutio vaatii uusien yhteiskuntarakenteiden muodostamista</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10173028"/>
                  </a:ext>
                </a:extLst>
              </a:tr>
            </a:tbl>
          </a:graphicData>
        </a:graphic>
      </p:graphicFrame>
      <p:grpSp>
        <p:nvGrpSpPr>
          <p:cNvPr id="7" name="Group 6">
            <a:extLst>
              <a:ext uri="{FF2B5EF4-FFF2-40B4-BE49-F238E27FC236}">
                <a16:creationId xmlns:a16="http://schemas.microsoft.com/office/drawing/2014/main" id="{2649CE0B-BC98-4DDC-B5B9-36E60D05ABB4}"/>
              </a:ext>
            </a:extLst>
          </p:cNvPr>
          <p:cNvGrpSpPr/>
          <p:nvPr/>
        </p:nvGrpSpPr>
        <p:grpSpPr>
          <a:xfrm>
            <a:off x="11423004" y="6269142"/>
            <a:ext cx="320522" cy="414442"/>
            <a:chOff x="8457418" y="107577"/>
            <a:chExt cx="320522" cy="414442"/>
          </a:xfrm>
        </p:grpSpPr>
        <p:sp>
          <p:nvSpPr>
            <p:cNvPr id="8" name="Rectangle: Rounded Corners 7">
              <a:extLst>
                <a:ext uri="{FF2B5EF4-FFF2-40B4-BE49-F238E27FC236}">
                  <a16:creationId xmlns:a16="http://schemas.microsoft.com/office/drawing/2014/main" id="{1B302AB2-5CC8-4C87-BE4D-128D75DE874E}"/>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9" name="Graphic 8" descr="Back with solid fill">
              <a:hlinkClick r:id="rId2" action="ppaction://hlinksldjump"/>
              <a:extLst>
                <a:ext uri="{FF2B5EF4-FFF2-40B4-BE49-F238E27FC236}">
                  <a16:creationId xmlns:a16="http://schemas.microsoft.com/office/drawing/2014/main" id="{591617CD-4927-4856-BE54-8C8DAFC77D6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63622002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C.5. Suuret muutosta hidastavat</a:t>
            </a:r>
            <a:endParaRPr lang="fi-FI" sz="2000" dirty="0"/>
          </a:p>
        </p:txBody>
      </p:sp>
      <p:graphicFrame>
        <p:nvGraphicFramePr>
          <p:cNvPr id="3" name="Table 2">
            <a:extLst>
              <a:ext uri="{FF2B5EF4-FFF2-40B4-BE49-F238E27FC236}">
                <a16:creationId xmlns:a16="http://schemas.microsoft.com/office/drawing/2014/main" id="{A1A183CE-DFD5-4530-BE2C-DB1FDF591906}"/>
              </a:ext>
            </a:extLst>
          </p:cNvPr>
          <p:cNvGraphicFramePr>
            <a:graphicFrameLocks noGrp="1"/>
          </p:cNvGraphicFramePr>
          <p:nvPr>
            <p:extLst>
              <p:ext uri="{D42A27DB-BD31-4B8C-83A1-F6EECF244321}">
                <p14:modId xmlns:p14="http://schemas.microsoft.com/office/powerpoint/2010/main" val="1052578362"/>
              </p:ext>
            </p:extLst>
          </p:nvPr>
        </p:nvGraphicFramePr>
        <p:xfrm>
          <a:off x="333772" y="836712"/>
          <a:ext cx="2160240" cy="3607435"/>
        </p:xfrm>
        <a:graphic>
          <a:graphicData uri="http://schemas.openxmlformats.org/drawingml/2006/table">
            <a:tbl>
              <a:tblPr>
                <a:tableStyleId>{3B4B98B0-60AC-42C2-AFA5-B58CD77FA1E5}</a:tableStyleId>
              </a:tblPr>
              <a:tblGrid>
                <a:gridCol w="2160240">
                  <a:extLst>
                    <a:ext uri="{9D8B030D-6E8A-4147-A177-3AD203B41FA5}">
                      <a16:colId xmlns:a16="http://schemas.microsoft.com/office/drawing/2014/main" val="1173128266"/>
                    </a:ext>
                  </a:extLst>
                </a:gridCol>
              </a:tblGrid>
              <a:tr h="518657">
                <a:tc>
                  <a:txBody>
                    <a:bodyPr/>
                    <a:lstStyle/>
                    <a:p>
                      <a:pPr algn="l" fontAlgn="ctr"/>
                      <a:r>
                        <a:rPr lang="fi-FI" sz="1000" u="none" strike="noStrike">
                          <a:solidFill>
                            <a:schemeClr val="tx2"/>
                          </a:solidFill>
                          <a:effectLst/>
                          <a:latin typeface="Gill Sans MT" panose="020B0502020104020203" pitchFamily="34" charset="0"/>
                        </a:rPr>
                        <a:t>Talousjärjestelmä etsii suuntaansa (Suomi)</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93602556"/>
                  </a:ext>
                </a:extLst>
              </a:tr>
              <a:tr h="489456">
                <a:tc>
                  <a:txBody>
                    <a:bodyPr/>
                    <a:lstStyle/>
                    <a:p>
                      <a:pPr algn="l" fontAlgn="ctr"/>
                      <a:r>
                        <a:rPr lang="fi-FI" sz="1000" u="none" strike="noStrike">
                          <a:solidFill>
                            <a:schemeClr val="tx2"/>
                          </a:solidFill>
                          <a:effectLst/>
                          <a:latin typeface="Gill Sans MT" panose="020B0502020104020203" pitchFamily="34" charset="0"/>
                        </a:rPr>
                        <a:t>Eriarvoisuuden kasvu</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77614820"/>
                  </a:ext>
                </a:extLst>
              </a:tr>
              <a:tr h="518657">
                <a:tc>
                  <a:txBody>
                    <a:bodyPr/>
                    <a:lstStyle/>
                    <a:p>
                      <a:pPr algn="l" fontAlgn="ctr"/>
                      <a:r>
                        <a:rPr lang="fi-FI" sz="1000" u="none" strike="noStrike">
                          <a:solidFill>
                            <a:schemeClr val="tx2"/>
                          </a:solidFill>
                          <a:effectLst/>
                          <a:latin typeface="Gill Sans MT" panose="020B0502020104020203" pitchFamily="34" charset="0"/>
                        </a:rPr>
                        <a:t>Saastunut ja edelleen saastuva ympäristö</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26745098"/>
                  </a:ext>
                </a:extLst>
              </a:tr>
              <a:tr h="561463">
                <a:tc>
                  <a:txBody>
                    <a:bodyPr/>
                    <a:lstStyle/>
                    <a:p>
                      <a:pPr algn="l" fontAlgn="ctr"/>
                      <a:r>
                        <a:rPr lang="fi-FI" sz="1000" u="none" strike="noStrike">
                          <a:solidFill>
                            <a:schemeClr val="tx2"/>
                          </a:solidFill>
                          <a:effectLst/>
                          <a:latin typeface="Gill Sans MT" panose="020B0502020104020203" pitchFamily="34" charset="0"/>
                        </a:rPr>
                        <a:t>Lineaarinen talousmalli ja -yhteiskuntarakenne</a:t>
                      </a:r>
                      <a:endParaRPr lang="fi-FI" sz="1000" b="0" i="0" u="none" strike="noStrike">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08803380"/>
                  </a:ext>
                </a:extLst>
              </a:tr>
              <a:tr h="360040">
                <a:tc>
                  <a:txBody>
                    <a:bodyPr/>
                    <a:lstStyle/>
                    <a:p>
                      <a:pPr algn="l" fontAlgn="ctr"/>
                      <a:r>
                        <a:rPr lang="fi-FI" sz="1000" u="none" strike="noStrike">
                          <a:solidFill>
                            <a:schemeClr val="tx2"/>
                          </a:solidFill>
                          <a:effectLst/>
                          <a:latin typeface="Gill Sans MT" panose="020B0502020104020203" pitchFamily="34" charset="0"/>
                        </a:rPr>
                        <a:t>"</a:t>
                      </a:r>
                      <a:r>
                        <a:rPr lang="fi-FI" sz="1000" i="1" u="none" strike="noStrike">
                          <a:solidFill>
                            <a:schemeClr val="tx2"/>
                          </a:solidFill>
                          <a:effectLst/>
                          <a:latin typeface="Gill Sans MT" panose="020B0502020104020203" pitchFamily="34" charset="0"/>
                        </a:rPr>
                        <a:t>Tiedontulva</a:t>
                      </a:r>
                      <a:r>
                        <a:rPr lang="fi-FI" sz="1000" u="none" strike="noStrike">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21876221"/>
                  </a:ext>
                </a:extLst>
              </a:tr>
              <a:tr h="660453">
                <a:tc>
                  <a:txBody>
                    <a:bodyPr/>
                    <a:lstStyle/>
                    <a:p>
                      <a:pPr algn="l" fontAlgn="ctr"/>
                      <a:r>
                        <a:rPr lang="fi-FI" sz="1000" u="none" strike="noStrike">
                          <a:solidFill>
                            <a:schemeClr val="tx2"/>
                          </a:solidFill>
                          <a:effectLst/>
                          <a:latin typeface="Gill Sans MT" panose="020B0502020104020203" pitchFamily="34" charset="0"/>
                        </a:rPr>
                        <a:t>Suomalaisen systemaattisen strategiatyön painotus: "</a:t>
                      </a:r>
                      <a:r>
                        <a:rPr lang="fi-FI" sz="1000" i="1" u="none" strike="noStrike">
                          <a:solidFill>
                            <a:schemeClr val="tx2"/>
                          </a:solidFill>
                          <a:effectLst/>
                          <a:latin typeface="Gill Sans MT" panose="020B0502020104020203" pitchFamily="34" charset="0"/>
                        </a:rPr>
                        <a:t>Lyhytjänteiseen tulostavoittelevaan kehitystyöhön</a:t>
                      </a:r>
                      <a:r>
                        <a:rPr lang="fi-FI" sz="1000" u="none" strike="noStrike">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00160709"/>
                  </a:ext>
                </a:extLst>
              </a:tr>
              <a:tr h="498709">
                <a:tc>
                  <a:txBody>
                    <a:bodyPr/>
                    <a:lstStyle/>
                    <a:p>
                      <a:pPr algn="l" fontAlgn="ctr"/>
                      <a:r>
                        <a:rPr lang="fi-FI" sz="1000" u="none" strike="noStrike">
                          <a:solidFill>
                            <a:schemeClr val="tx2"/>
                          </a:solidFill>
                          <a:effectLst/>
                          <a:latin typeface="Gill Sans MT" panose="020B0502020104020203" pitchFamily="34" charset="0"/>
                        </a:rPr>
                        <a:t>Vähenevät resurssit</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60234600"/>
                  </a:ext>
                </a:extLst>
              </a:tr>
            </a:tbl>
          </a:graphicData>
        </a:graphic>
      </p:graphicFrame>
      <p:graphicFrame>
        <p:nvGraphicFramePr>
          <p:cNvPr id="4" name="Table 3">
            <a:extLst>
              <a:ext uri="{FF2B5EF4-FFF2-40B4-BE49-F238E27FC236}">
                <a16:creationId xmlns:a16="http://schemas.microsoft.com/office/drawing/2014/main" id="{8A130CED-27D3-45F2-A596-DF88FD46F633}"/>
              </a:ext>
            </a:extLst>
          </p:cNvPr>
          <p:cNvGraphicFramePr>
            <a:graphicFrameLocks noGrp="1"/>
          </p:cNvGraphicFramePr>
          <p:nvPr>
            <p:extLst>
              <p:ext uri="{D42A27DB-BD31-4B8C-83A1-F6EECF244321}">
                <p14:modId xmlns:p14="http://schemas.microsoft.com/office/powerpoint/2010/main" val="1184988708"/>
              </p:ext>
            </p:extLst>
          </p:nvPr>
        </p:nvGraphicFramePr>
        <p:xfrm>
          <a:off x="2566020" y="3140968"/>
          <a:ext cx="2448272" cy="3618580"/>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4036194216"/>
                    </a:ext>
                  </a:extLst>
                </a:gridCol>
              </a:tblGrid>
              <a:tr h="360040">
                <a:tc>
                  <a:txBody>
                    <a:bodyPr/>
                    <a:lstStyle/>
                    <a:p>
                      <a:pPr algn="l" fontAlgn="ctr"/>
                      <a:r>
                        <a:rPr lang="fi-FI" sz="1000" u="none" strike="noStrike">
                          <a:solidFill>
                            <a:schemeClr val="tx2"/>
                          </a:solidFill>
                          <a:effectLst/>
                          <a:latin typeface="Gill Sans MT" panose="020B0502020104020203" pitchFamily="34" charset="0"/>
                        </a:rPr>
                        <a:t>Harmaa talous</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3816861"/>
                  </a:ext>
                </a:extLst>
              </a:tr>
              <a:tr h="360040">
                <a:tc>
                  <a:txBody>
                    <a:bodyPr/>
                    <a:lstStyle/>
                    <a:p>
                      <a:pPr algn="l" fontAlgn="ctr"/>
                      <a:r>
                        <a:rPr lang="fi-FI" sz="1000" u="none" strike="noStrike">
                          <a:solidFill>
                            <a:schemeClr val="tx2"/>
                          </a:solidFill>
                          <a:effectLst/>
                          <a:latin typeface="Gill Sans MT" panose="020B0502020104020203" pitchFamily="34" charset="0"/>
                        </a:rPr>
                        <a:t>Talouskriisit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58435454"/>
                  </a:ext>
                </a:extLst>
              </a:tr>
              <a:tr h="360040">
                <a:tc>
                  <a:txBody>
                    <a:bodyPr/>
                    <a:lstStyle/>
                    <a:p>
                      <a:pPr algn="l" fontAlgn="ctr"/>
                      <a:r>
                        <a:rPr lang="fi-FI" sz="1000" u="none" strike="noStrike">
                          <a:solidFill>
                            <a:schemeClr val="tx2"/>
                          </a:solidFill>
                          <a:effectLst/>
                          <a:latin typeface="Gill Sans MT" panose="020B0502020104020203" pitchFamily="34" charset="0"/>
                        </a:rPr>
                        <a:t>Nuorten pois muutto</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29302587"/>
                  </a:ext>
                </a:extLst>
              </a:tr>
              <a:tr h="432048">
                <a:tc>
                  <a:txBody>
                    <a:bodyPr/>
                    <a:lstStyle/>
                    <a:p>
                      <a:pPr algn="l" fontAlgn="ctr"/>
                      <a:r>
                        <a:rPr lang="fi-FI" sz="1000" b="1" u="none" strike="noStrike">
                          <a:solidFill>
                            <a:schemeClr val="tx2"/>
                          </a:solidFill>
                          <a:effectLst/>
                          <a:latin typeface="Gill Sans MT" panose="020B0502020104020203" pitchFamily="34" charset="0"/>
                        </a:rPr>
                        <a:t>Vesistöt: </a:t>
                      </a:r>
                      <a:r>
                        <a:rPr lang="fi-FI" sz="1000" u="none" strike="noStrike">
                          <a:solidFill>
                            <a:schemeClr val="tx2"/>
                          </a:solidFill>
                          <a:effectLst/>
                          <a:latin typeface="Gill Sans MT" panose="020B0502020104020203" pitchFamily="34" charset="0"/>
                        </a:rPr>
                        <a:t>Pohjavesialueet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7609687"/>
                  </a:ext>
                </a:extLst>
              </a:tr>
              <a:tr h="607147">
                <a:tc>
                  <a:txBody>
                    <a:bodyPr/>
                    <a:lstStyle/>
                    <a:p>
                      <a:pPr algn="l" fontAlgn="ctr"/>
                      <a:r>
                        <a:rPr lang="fi-FI" sz="1000" u="none" strike="noStrike">
                          <a:solidFill>
                            <a:schemeClr val="tx2"/>
                          </a:solidFill>
                          <a:effectLst/>
                          <a:latin typeface="Gill Sans MT" panose="020B0502020104020203" pitchFamily="34" charset="0"/>
                        </a:rPr>
                        <a:t>Paikalliset mahdollisuudet katoavat median globaalien uhkakuvien "</a:t>
                      </a:r>
                      <a:r>
                        <a:rPr lang="fi-FI" sz="1000" i="1" u="none" strike="noStrike">
                          <a:solidFill>
                            <a:schemeClr val="tx2"/>
                          </a:solidFill>
                          <a:effectLst/>
                          <a:latin typeface="Gill Sans MT" panose="020B0502020104020203" pitchFamily="34" charset="0"/>
                        </a:rPr>
                        <a:t>alle</a:t>
                      </a:r>
                      <a:r>
                        <a:rPr lang="fi-FI" sz="1000" u="none" strike="noStrike">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68281807"/>
                  </a:ext>
                </a:extLst>
              </a:tr>
              <a:tr h="454526">
                <a:tc>
                  <a:txBody>
                    <a:bodyPr/>
                    <a:lstStyle/>
                    <a:p>
                      <a:pPr algn="l" fontAlgn="ctr"/>
                      <a:r>
                        <a:rPr lang="fi-FI" sz="1000" b="1" u="none" strike="noStrike">
                          <a:solidFill>
                            <a:schemeClr val="tx2"/>
                          </a:solidFill>
                          <a:effectLst/>
                          <a:latin typeface="Gill Sans MT" panose="020B0502020104020203" pitchFamily="34" charset="0"/>
                        </a:rPr>
                        <a:t>Polarisaatio: </a:t>
                      </a:r>
                      <a:r>
                        <a:rPr lang="fi-FI" sz="1000" u="none" strike="noStrike">
                          <a:solidFill>
                            <a:schemeClr val="tx2"/>
                          </a:solidFill>
                          <a:effectLst/>
                          <a:latin typeface="Gill Sans MT" panose="020B0502020104020203" pitchFamily="34" charset="0"/>
                        </a:rPr>
                        <a:t>Teknologiavaje</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62719923"/>
                  </a:ext>
                </a:extLst>
              </a:tr>
              <a:tr h="318988">
                <a:tc>
                  <a:txBody>
                    <a:bodyPr/>
                    <a:lstStyle/>
                    <a:p>
                      <a:pPr algn="l" fontAlgn="ctr"/>
                      <a:r>
                        <a:rPr lang="fi-FI" sz="1000" b="1" u="none" strike="noStrike">
                          <a:solidFill>
                            <a:schemeClr val="tx2"/>
                          </a:solidFill>
                          <a:effectLst/>
                          <a:latin typeface="Gill Sans MT" panose="020B0502020104020203" pitchFamily="34" charset="0"/>
                        </a:rPr>
                        <a:t>Vesistöt: </a:t>
                      </a:r>
                      <a:r>
                        <a:rPr lang="fi-FI" sz="1000" u="none" strike="noStrike">
                          <a:solidFill>
                            <a:schemeClr val="tx2"/>
                          </a:solidFill>
                          <a:effectLst/>
                          <a:latin typeface="Gill Sans MT" panose="020B0502020104020203" pitchFamily="34" charset="0"/>
                        </a:rPr>
                        <a:t>Pintavedet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16749714"/>
                  </a:ext>
                </a:extLst>
              </a:tr>
              <a:tr h="241917">
                <a:tc>
                  <a:txBody>
                    <a:bodyPr/>
                    <a:lstStyle/>
                    <a:p>
                      <a:pPr algn="l" fontAlgn="ctr"/>
                      <a:r>
                        <a:rPr lang="fi-FI" sz="1000" b="1" u="none" strike="noStrike">
                          <a:solidFill>
                            <a:schemeClr val="tx2"/>
                          </a:solidFill>
                          <a:effectLst/>
                          <a:latin typeface="Gill Sans MT" panose="020B0502020104020203" pitchFamily="34" charset="0"/>
                        </a:rPr>
                        <a:t>Maasto: </a:t>
                      </a:r>
                      <a:r>
                        <a:rPr lang="fi-FI" sz="1000" u="none" strike="noStrike">
                          <a:solidFill>
                            <a:schemeClr val="tx2"/>
                          </a:solidFill>
                          <a:effectLst/>
                          <a:latin typeface="Gill Sans MT" panose="020B0502020104020203" pitchFamily="34" charset="0"/>
                        </a:rPr>
                        <a:t>Maanpeite ja -muodot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61481339"/>
                  </a:ext>
                </a:extLst>
              </a:tr>
              <a:tr h="241917">
                <a:tc>
                  <a:txBody>
                    <a:bodyPr/>
                    <a:lstStyle/>
                    <a:p>
                      <a:pPr algn="l" fontAlgn="ctr"/>
                      <a:r>
                        <a:rPr lang="fi-FI" sz="1000" b="1" u="none" strike="noStrike">
                          <a:solidFill>
                            <a:schemeClr val="tx2"/>
                          </a:solidFill>
                          <a:effectLst/>
                          <a:latin typeface="Gill Sans MT" panose="020B0502020104020203" pitchFamily="34" charset="0"/>
                        </a:rPr>
                        <a:t>Akkuteknologia: </a:t>
                      </a:r>
                      <a:r>
                        <a:rPr lang="fi-FI" sz="1000" u="none" strike="noStrike">
                          <a:solidFill>
                            <a:schemeClr val="tx2"/>
                          </a:solidFill>
                          <a:effectLst/>
                          <a:latin typeface="Gill Sans MT" panose="020B0502020104020203" pitchFamily="34" charset="0"/>
                        </a:rPr>
                        <a:t>Pullonkaulat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66050038"/>
                  </a:ext>
                </a:extLst>
              </a:tr>
              <a:tr h="241917">
                <a:tc>
                  <a:txBody>
                    <a:bodyPr/>
                    <a:lstStyle/>
                    <a:p>
                      <a:pPr algn="l" fontAlgn="ctr"/>
                      <a:r>
                        <a:rPr lang="fi-FI" sz="1000" u="none" strike="noStrike">
                          <a:solidFill>
                            <a:schemeClr val="tx2"/>
                          </a:solidFill>
                          <a:effectLst/>
                          <a:latin typeface="Gill Sans MT" panose="020B0502020104020203" pitchFamily="34" charset="0"/>
                        </a:rPr>
                        <a:t>Talvikausien haasteet (Suomi)</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749356"/>
                  </a:ext>
                </a:extLst>
              </a:tr>
            </a:tbl>
          </a:graphicData>
        </a:graphic>
      </p:graphicFrame>
      <p:graphicFrame>
        <p:nvGraphicFramePr>
          <p:cNvPr id="5" name="Table 4">
            <a:extLst>
              <a:ext uri="{FF2B5EF4-FFF2-40B4-BE49-F238E27FC236}">
                <a16:creationId xmlns:a16="http://schemas.microsoft.com/office/drawing/2014/main" id="{C27478AD-6DE0-4F3E-9094-BB5D0B2073DC}"/>
              </a:ext>
            </a:extLst>
          </p:cNvPr>
          <p:cNvGraphicFramePr>
            <a:graphicFrameLocks noGrp="1"/>
          </p:cNvGraphicFramePr>
          <p:nvPr>
            <p:extLst>
              <p:ext uri="{D42A27DB-BD31-4B8C-83A1-F6EECF244321}">
                <p14:modId xmlns:p14="http://schemas.microsoft.com/office/powerpoint/2010/main" val="3354066915"/>
              </p:ext>
            </p:extLst>
          </p:nvPr>
        </p:nvGraphicFramePr>
        <p:xfrm>
          <a:off x="5169668" y="332656"/>
          <a:ext cx="4438278" cy="5042169"/>
        </p:xfrm>
        <a:graphic>
          <a:graphicData uri="http://schemas.openxmlformats.org/drawingml/2006/table">
            <a:tbl>
              <a:tblPr>
                <a:tableStyleId>{3B4B98B0-60AC-42C2-AFA5-B58CD77FA1E5}</a:tableStyleId>
              </a:tblPr>
              <a:tblGrid>
                <a:gridCol w="4438278">
                  <a:extLst>
                    <a:ext uri="{9D8B030D-6E8A-4147-A177-3AD203B41FA5}">
                      <a16:colId xmlns:a16="http://schemas.microsoft.com/office/drawing/2014/main" val="3839024881"/>
                    </a:ext>
                  </a:extLst>
                </a:gridCol>
              </a:tblGrid>
              <a:tr h="504055">
                <a:tc>
                  <a:txBody>
                    <a:bodyPr/>
                    <a:lstStyle/>
                    <a:p>
                      <a:pPr algn="l" fontAlgn="ctr"/>
                      <a:r>
                        <a:rPr lang="fi-FI" sz="1000" b="1" u="none" strike="noStrike">
                          <a:solidFill>
                            <a:schemeClr val="tx2"/>
                          </a:solidFill>
                          <a:effectLst/>
                          <a:latin typeface="Gill Sans MT" panose="020B0502020104020203" pitchFamily="34" charset="0"/>
                        </a:rPr>
                        <a:t>Aurinkopaneelien talviajan tuotannon lasku pohjoisessa:</a:t>
                      </a:r>
                    </a:p>
                    <a:p>
                      <a:pPr algn="l" fontAlgn="ctr"/>
                      <a:r>
                        <a:rPr lang="fi-FI" sz="1000" u="none" strike="noStrike">
                          <a:solidFill>
                            <a:schemeClr val="tx2"/>
                          </a:solidFill>
                          <a:effectLst/>
                          <a:latin typeface="Gill Sans MT" panose="020B0502020104020203" pitchFamily="34" charset="0"/>
                        </a:rPr>
                        <a:t>Noin 80-90 prosenttia</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43993830"/>
                  </a:ext>
                </a:extLst>
              </a:tr>
              <a:tr h="690993">
                <a:tc>
                  <a:txBody>
                    <a:bodyPr/>
                    <a:lstStyle/>
                    <a:p>
                      <a:pPr algn="l" fontAlgn="ctr"/>
                      <a:r>
                        <a:rPr lang="fi-FI" sz="1000" b="1" u="none" strike="noStrike">
                          <a:solidFill>
                            <a:schemeClr val="tx2"/>
                          </a:solidFill>
                          <a:effectLst/>
                          <a:latin typeface="Gill Sans MT" panose="020B0502020104020203" pitchFamily="34" charset="0"/>
                        </a:rPr>
                        <a:t>Medialisoitunut- eli "</a:t>
                      </a:r>
                      <a:r>
                        <a:rPr lang="fi-FI" sz="1000" b="1" i="1" u="none" strike="noStrike">
                          <a:solidFill>
                            <a:schemeClr val="tx2"/>
                          </a:solidFill>
                          <a:effectLst/>
                          <a:latin typeface="Gill Sans MT" panose="020B0502020104020203" pitchFamily="34" charset="0"/>
                        </a:rPr>
                        <a:t>totuuden jälkeinen</a:t>
                      </a:r>
                      <a:r>
                        <a:rPr lang="fi-FI" sz="1000" b="1" u="none" strike="noStrike">
                          <a:solidFill>
                            <a:schemeClr val="tx2"/>
                          </a:solidFill>
                          <a:effectLst/>
                          <a:latin typeface="Gill Sans MT" panose="020B0502020104020203" pitchFamily="34" charset="0"/>
                        </a:rPr>
                        <a:t>" maailma:</a:t>
                      </a:r>
                    </a:p>
                    <a:p>
                      <a:pPr algn="l" fontAlgn="ctr"/>
                      <a:r>
                        <a:rPr lang="fi-FI" sz="1000" u="none" strike="noStrike">
                          <a:solidFill>
                            <a:schemeClr val="tx2"/>
                          </a:solidFill>
                          <a:effectLst/>
                          <a:latin typeface="Gill Sans MT" panose="020B0502020104020203" pitchFamily="34" charset="0"/>
                        </a:rPr>
                        <a:t>Valikoitu totuus (Nopein/ensimmäinen tarjolla oleva "</a:t>
                      </a:r>
                      <a:r>
                        <a:rPr lang="fi-FI" sz="1000" i="1" u="none" strike="noStrike">
                          <a:solidFill>
                            <a:schemeClr val="tx2"/>
                          </a:solidFill>
                          <a:effectLst/>
                          <a:latin typeface="Gill Sans MT" panose="020B0502020104020203" pitchFamily="34" charset="0"/>
                        </a:rPr>
                        <a:t>totuus</a:t>
                      </a:r>
                      <a:r>
                        <a:rPr lang="fi-FI" sz="1000" u="none" strike="noStrike">
                          <a:solidFill>
                            <a:schemeClr val="tx2"/>
                          </a:solidFill>
                          <a:effectLst/>
                          <a:latin typeface="Gill Sans MT" panose="020B0502020104020203" pitchFamily="34" charset="0"/>
                        </a:rPr>
                        <a:t>" kumoaa/voittaa </a:t>
                      </a:r>
                      <a:r>
                        <a:rPr lang="fi-FI" sz="1000" u="sng" strike="noStrike">
                          <a:solidFill>
                            <a:schemeClr val="tx2"/>
                          </a:solidFill>
                          <a:effectLst/>
                          <a:latin typeface="Gill Sans MT" panose="020B0502020104020203" pitchFamily="34" charset="0"/>
                        </a:rPr>
                        <a:t>usein</a:t>
                      </a:r>
                      <a:r>
                        <a:rPr lang="fi-FI" sz="1000" u="none" strike="noStrike">
                          <a:solidFill>
                            <a:schemeClr val="tx2"/>
                          </a:solidFill>
                          <a:effectLst/>
                          <a:latin typeface="Gill Sans MT" panose="020B0502020104020203" pitchFamily="34" charset="0"/>
                        </a:rPr>
                        <a:t> syvälliseen tietoon perustuvan totuuden)</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10406478"/>
                  </a:ext>
                </a:extLst>
              </a:tr>
              <a:tr h="461135">
                <a:tc>
                  <a:txBody>
                    <a:bodyPr/>
                    <a:lstStyle/>
                    <a:p>
                      <a:pPr algn="l" fontAlgn="ctr"/>
                      <a:r>
                        <a:rPr lang="fi-FI" sz="1000" b="1" u="none" strike="noStrike">
                          <a:solidFill>
                            <a:schemeClr val="tx2"/>
                          </a:solidFill>
                          <a:effectLst/>
                          <a:latin typeface="Gill Sans MT" panose="020B0502020104020203" pitchFamily="34" charset="0"/>
                        </a:rPr>
                        <a:t>Lämmitysratkaisut:</a:t>
                      </a:r>
                    </a:p>
                    <a:p>
                      <a:pPr algn="l" fontAlgn="ctr"/>
                      <a:r>
                        <a:rPr lang="fi-FI" sz="1000" u="none" strike="noStrike">
                          <a:solidFill>
                            <a:schemeClr val="tx2"/>
                          </a:solidFill>
                          <a:effectLst/>
                          <a:latin typeface="Gill Sans MT" panose="020B0502020104020203" pitchFamily="34" charset="0"/>
                        </a:rPr>
                        <a:t>Heikko valinnanvara (Heinola)</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92139941"/>
                  </a:ext>
                </a:extLst>
              </a:tr>
              <a:tr h="553839">
                <a:tc>
                  <a:txBody>
                    <a:bodyPr/>
                    <a:lstStyle/>
                    <a:p>
                      <a:pPr algn="l" fontAlgn="ctr"/>
                      <a:r>
                        <a:rPr lang="fi-FI" sz="1000" b="1" u="none" strike="noStrike">
                          <a:solidFill>
                            <a:schemeClr val="tx2"/>
                          </a:solidFill>
                          <a:effectLst/>
                          <a:latin typeface="Gill Sans MT" panose="020B0502020104020203" pitchFamily="34" charset="0"/>
                        </a:rPr>
                        <a:t>Ilmastotyö: </a:t>
                      </a:r>
                    </a:p>
                    <a:p>
                      <a:pPr algn="l" fontAlgn="ctr"/>
                      <a:r>
                        <a:rPr lang="fi-FI" sz="1000" u="none" strike="noStrike">
                          <a:solidFill>
                            <a:schemeClr val="tx2"/>
                          </a:solidFill>
                          <a:effectLst/>
                          <a:latin typeface="Gill Sans MT" panose="020B0502020104020203" pitchFamily="34" charset="0"/>
                        </a:rPr>
                        <a:t>Tehokkaita toimia jarruttaa taloudellisten kannustimien riittämättömyys ("</a:t>
                      </a:r>
                      <a:r>
                        <a:rPr lang="fi-FI" sz="1000" i="1" u="none" strike="noStrike">
                          <a:solidFill>
                            <a:schemeClr val="tx2"/>
                          </a:solidFill>
                          <a:effectLst/>
                          <a:latin typeface="Gill Sans MT" panose="020B0502020104020203" pitchFamily="34" charset="0"/>
                        </a:rPr>
                        <a:t>Hiilen sitominen ei ole houkuttelevaa</a:t>
                      </a:r>
                      <a:r>
                        <a:rPr lang="fi-FI" sz="1000" u="none" strike="noStrike">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54263993"/>
                  </a:ext>
                </a:extLst>
              </a:tr>
              <a:tr h="783735">
                <a:tc>
                  <a:txBody>
                    <a:bodyPr/>
                    <a:lstStyle/>
                    <a:p>
                      <a:pPr algn="l" fontAlgn="ctr"/>
                      <a:r>
                        <a:rPr lang="fi-FI" sz="1000" b="1" u="none" strike="noStrike">
                          <a:solidFill>
                            <a:schemeClr val="tx2"/>
                          </a:solidFill>
                          <a:effectLst/>
                          <a:latin typeface="Gill Sans MT" panose="020B0502020104020203" pitchFamily="34" charset="0"/>
                        </a:rPr>
                        <a:t>Datatalous:</a:t>
                      </a:r>
                    </a:p>
                    <a:p>
                      <a:pPr algn="l" fontAlgn="ctr"/>
                      <a:r>
                        <a:rPr lang="fi-FI" sz="1000" u="none" strike="noStrike">
                          <a:solidFill>
                            <a:schemeClr val="tx2"/>
                          </a:solidFill>
                          <a:effectLst/>
                          <a:latin typeface="Gill Sans MT" panose="020B0502020104020203" pitchFamily="34" charset="0"/>
                        </a:rPr>
                        <a:t>Suomelta löytyy osaamista ja ideoita</a:t>
                      </a:r>
                    </a:p>
                    <a:p>
                      <a:pPr algn="l" fontAlgn="ctr"/>
                      <a:r>
                        <a:rPr lang="fi-FI" sz="1000" u="none" strike="noStrike">
                          <a:solidFill>
                            <a:schemeClr val="tx2"/>
                          </a:solidFill>
                          <a:effectLst/>
                          <a:latin typeface="Gill Sans MT" panose="020B0502020104020203" pitchFamily="34" charset="0"/>
                          <a:sym typeface="Wingdings" panose="05000000000000000000" pitchFamily="2" charset="2"/>
                        </a:rPr>
                        <a:t></a:t>
                      </a:r>
                      <a:r>
                        <a:rPr lang="fi-FI" sz="1000" u="none" strike="noStrike">
                          <a:solidFill>
                            <a:schemeClr val="tx2"/>
                          </a:solidFill>
                          <a:effectLst/>
                          <a:latin typeface="Gill Sans MT" panose="020B0502020104020203" pitchFamily="34" charset="0"/>
                        </a:rPr>
                        <a:t> Siitä huolimatta startupit kahmitaan globaaliensijoittajien toimesta maailmalle</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78076710"/>
                  </a:ext>
                </a:extLst>
              </a:tr>
              <a:tr h="750658">
                <a:tc>
                  <a:txBody>
                    <a:bodyPr/>
                    <a:lstStyle/>
                    <a:p>
                      <a:pPr algn="l" fontAlgn="ctr"/>
                      <a:r>
                        <a:rPr lang="fi-FI" sz="1000" u="none" strike="noStrike">
                          <a:solidFill>
                            <a:schemeClr val="tx2"/>
                          </a:solidFill>
                          <a:effectLst/>
                          <a:latin typeface="Gill Sans MT" panose="020B0502020104020203" pitchFamily="34" charset="0"/>
                        </a:rPr>
                        <a:t>Valtakunnallisesti suuri hyödyntämätön arsenaali teknologiaa ja -keinoja päästövähennyksiin ja hiilen sidontaan: Päästöbudjetit</a:t>
                      </a:r>
                      <a:endParaRPr lang="fi-FI" sz="1000" b="0" i="0" u="none" strike="noStrike">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28587901"/>
                  </a:ext>
                </a:extLst>
              </a:tr>
              <a:tr h="576064">
                <a:tc>
                  <a:txBody>
                    <a:bodyPr/>
                    <a:lstStyle/>
                    <a:p>
                      <a:pPr algn="l" fontAlgn="ctr"/>
                      <a:r>
                        <a:rPr lang="fi-FI" sz="1000" b="1" u="none" strike="noStrike">
                          <a:solidFill>
                            <a:schemeClr val="tx2"/>
                          </a:solidFill>
                          <a:effectLst/>
                          <a:latin typeface="Gill Sans MT" panose="020B0502020104020203" pitchFamily="34" charset="0"/>
                        </a:rPr>
                        <a:t>Valtakunnallisesti suuri hyödyntämätön arsenaali teknologiaa ja -keinoja päästövähennyksiin ja hiilen sidontaan:</a:t>
                      </a:r>
                    </a:p>
                    <a:p>
                      <a:pPr algn="l" fontAlgn="ctr"/>
                      <a:r>
                        <a:rPr lang="fi-FI" sz="1000" u="none" strike="noStrike">
                          <a:solidFill>
                            <a:schemeClr val="tx2"/>
                          </a:solidFill>
                          <a:effectLst/>
                          <a:latin typeface="Gill Sans MT" panose="020B0502020104020203" pitchFamily="34" charset="0"/>
                        </a:rPr>
                        <a:t>Vahvat päästö- ja nielutavoitteet vuosille 2040 ja 2050</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23201310"/>
                  </a:ext>
                </a:extLst>
              </a:tr>
              <a:tr h="721690">
                <a:tc>
                  <a:txBody>
                    <a:bodyPr/>
                    <a:lstStyle/>
                    <a:p>
                      <a:pPr algn="l" fontAlgn="ctr"/>
                      <a:r>
                        <a:rPr lang="fi-FI" sz="1000" u="none" strike="noStrike">
                          <a:solidFill>
                            <a:schemeClr val="tx2"/>
                          </a:solidFill>
                          <a:effectLst/>
                          <a:latin typeface="Gill Sans MT" panose="020B0502020104020203" pitchFamily="34" charset="0"/>
                        </a:rPr>
                        <a:t>Valtakunnallisesti suuri hyödyntämätön arsenaali teknologiaa ja -keinoja päästövähennyksiin ja hiilen sidontaan: Kaikki taloudensektorit kattavat ilmastotiekartat</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48973622"/>
                  </a:ext>
                </a:extLst>
              </a:tr>
            </a:tbl>
          </a:graphicData>
        </a:graphic>
      </p:graphicFrame>
      <p:grpSp>
        <p:nvGrpSpPr>
          <p:cNvPr id="6" name="Group 5">
            <a:extLst>
              <a:ext uri="{FF2B5EF4-FFF2-40B4-BE49-F238E27FC236}">
                <a16:creationId xmlns:a16="http://schemas.microsoft.com/office/drawing/2014/main" id="{D669DE30-2D7E-4B8E-9575-D12A9078EDA2}"/>
              </a:ext>
            </a:extLst>
          </p:cNvPr>
          <p:cNvGrpSpPr/>
          <p:nvPr/>
        </p:nvGrpSpPr>
        <p:grpSpPr>
          <a:xfrm>
            <a:off x="11423004" y="6269142"/>
            <a:ext cx="320522" cy="414442"/>
            <a:chOff x="8457418" y="107577"/>
            <a:chExt cx="320522" cy="414442"/>
          </a:xfrm>
        </p:grpSpPr>
        <p:sp>
          <p:nvSpPr>
            <p:cNvPr id="7" name="Rectangle: Rounded Corners 6">
              <a:extLst>
                <a:ext uri="{FF2B5EF4-FFF2-40B4-BE49-F238E27FC236}">
                  <a16:creationId xmlns:a16="http://schemas.microsoft.com/office/drawing/2014/main" id="{07E00192-7A07-4FE6-9882-338FE44980F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2" action="ppaction://hlinksldjump"/>
              <a:extLst>
                <a:ext uri="{FF2B5EF4-FFF2-40B4-BE49-F238E27FC236}">
                  <a16:creationId xmlns:a16="http://schemas.microsoft.com/office/drawing/2014/main" id="{8B27BEAA-29B9-41D5-9985-C4592660964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7726442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C.6. Trendit ja rakennemuutokset</a:t>
            </a:r>
            <a:endParaRPr lang="fi-FI" sz="2000" dirty="0"/>
          </a:p>
        </p:txBody>
      </p:sp>
      <p:graphicFrame>
        <p:nvGraphicFramePr>
          <p:cNvPr id="3" name="Table 2">
            <a:extLst>
              <a:ext uri="{FF2B5EF4-FFF2-40B4-BE49-F238E27FC236}">
                <a16:creationId xmlns:a16="http://schemas.microsoft.com/office/drawing/2014/main" id="{D8DE7F7C-A3DA-4632-891F-7F813D8810F1}"/>
              </a:ext>
            </a:extLst>
          </p:cNvPr>
          <p:cNvGraphicFramePr>
            <a:graphicFrameLocks noGrp="1"/>
          </p:cNvGraphicFramePr>
          <p:nvPr>
            <p:extLst>
              <p:ext uri="{D42A27DB-BD31-4B8C-83A1-F6EECF244321}">
                <p14:modId xmlns:p14="http://schemas.microsoft.com/office/powerpoint/2010/main" val="2737294826"/>
              </p:ext>
            </p:extLst>
          </p:nvPr>
        </p:nvGraphicFramePr>
        <p:xfrm>
          <a:off x="621804" y="836712"/>
          <a:ext cx="3312368" cy="3456384"/>
        </p:xfrm>
        <a:graphic>
          <a:graphicData uri="http://schemas.openxmlformats.org/drawingml/2006/table">
            <a:tbl>
              <a:tblPr>
                <a:tableStyleId>{3B4B98B0-60AC-42C2-AFA5-B58CD77FA1E5}</a:tableStyleId>
              </a:tblPr>
              <a:tblGrid>
                <a:gridCol w="3312368">
                  <a:extLst>
                    <a:ext uri="{9D8B030D-6E8A-4147-A177-3AD203B41FA5}">
                      <a16:colId xmlns:a16="http://schemas.microsoft.com/office/drawing/2014/main" val="2555541179"/>
                    </a:ext>
                  </a:extLst>
                </a:gridCol>
              </a:tblGrid>
              <a:tr h="514976">
                <a:tc>
                  <a:txBody>
                    <a:bodyPr/>
                    <a:lstStyle/>
                    <a:p>
                      <a:pPr algn="l" fontAlgn="ctr"/>
                      <a:r>
                        <a:rPr lang="fi-FI" sz="1000" b="0" u="none" strike="noStrike">
                          <a:solidFill>
                            <a:schemeClr val="tx2"/>
                          </a:solidFill>
                          <a:effectLst/>
                          <a:latin typeface="Gill Sans MT" panose="020B0502020104020203" pitchFamily="34" charset="0"/>
                        </a:rPr>
                        <a:t>EU:n siirtymä datavaltaiseen yhteiskuntaan (EU-sidonnaisuus)</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83781765"/>
                  </a:ext>
                </a:extLst>
              </a:tr>
              <a:tr h="491366">
                <a:tc>
                  <a:txBody>
                    <a:bodyPr/>
                    <a:lstStyle/>
                    <a:p>
                      <a:pPr algn="l" fontAlgn="ctr"/>
                      <a:r>
                        <a:rPr lang="fi-FI" sz="1000" b="1" u="none" strike="noStrike">
                          <a:solidFill>
                            <a:schemeClr val="tx2"/>
                          </a:solidFill>
                          <a:effectLst/>
                          <a:latin typeface="Gill Sans MT" panose="020B0502020104020203" pitchFamily="34" charset="0"/>
                        </a:rPr>
                        <a:t>Edelläkävijä kaupunkien/kuntien muodostuminen: </a:t>
                      </a:r>
                      <a:r>
                        <a:rPr lang="fi-FI" sz="1000" b="0" u="none" strike="noStrike">
                          <a:solidFill>
                            <a:schemeClr val="tx2"/>
                          </a:solidFill>
                          <a:effectLst/>
                          <a:latin typeface="Gill Sans MT" panose="020B0502020104020203" pitchFamily="34" charset="0"/>
                        </a:rPr>
                        <a:t>Osaaminen kehittyy</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17486873"/>
                  </a:ext>
                </a:extLst>
              </a:tr>
              <a:tr h="515949">
                <a:tc>
                  <a:txBody>
                    <a:bodyPr/>
                    <a:lstStyle/>
                    <a:p>
                      <a:pPr algn="l" fontAlgn="ctr"/>
                      <a:r>
                        <a:rPr lang="fi-FI" sz="1000" b="0" u="none" strike="noStrike">
                          <a:solidFill>
                            <a:schemeClr val="tx2"/>
                          </a:solidFill>
                          <a:effectLst/>
                          <a:latin typeface="Gill Sans MT" panose="020B0502020104020203" pitchFamily="34" charset="0"/>
                        </a:rPr>
                        <a:t>Globaali kysyntä kestäville tuotteille, -palveluille ja -ratkaisuille (raju kasvu)</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8654188"/>
                  </a:ext>
                </a:extLst>
              </a:tr>
              <a:tr h="471971">
                <a:tc>
                  <a:txBody>
                    <a:bodyPr/>
                    <a:lstStyle/>
                    <a:p>
                      <a:pPr algn="l" fontAlgn="ctr"/>
                      <a:r>
                        <a:rPr lang="fi-FI" sz="1000" b="1" u="none" strike="noStrike">
                          <a:solidFill>
                            <a:schemeClr val="tx2"/>
                          </a:solidFill>
                          <a:effectLst/>
                          <a:latin typeface="Gill Sans MT" panose="020B0502020104020203" pitchFamily="34" charset="0"/>
                        </a:rPr>
                        <a:t>Medialisoituminen:</a:t>
                      </a:r>
                    </a:p>
                    <a:p>
                      <a:pPr algn="l" fontAlgn="ctr"/>
                      <a:r>
                        <a:rPr lang="fi-FI" sz="1000" b="0" u="none" strike="noStrike">
                          <a:solidFill>
                            <a:schemeClr val="tx2"/>
                          </a:solidFill>
                          <a:effectLst/>
                          <a:latin typeface="Gill Sans MT" panose="020B0502020104020203" pitchFamily="34" charset="0"/>
                        </a:rPr>
                        <a:t>Yhteiskuntien sekä kuntien- ja kaupunkien poliittinen ohjaus</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37841509"/>
                  </a:ext>
                </a:extLst>
              </a:tr>
              <a:tr h="515949">
                <a:tc>
                  <a:txBody>
                    <a:bodyPr/>
                    <a:lstStyle/>
                    <a:p>
                      <a:pPr algn="l" fontAlgn="ctr"/>
                      <a:r>
                        <a:rPr lang="fi-FI" sz="1000" b="0" u="none" strike="noStrike">
                          <a:solidFill>
                            <a:schemeClr val="tx2"/>
                          </a:solidFill>
                          <a:effectLst/>
                          <a:latin typeface="Gill Sans MT" panose="020B0502020104020203" pitchFamily="34" charset="0"/>
                        </a:rPr>
                        <a:t>Energian-, päästöjen- ja jätteiden tietotarpeet (voimakas kasvu)</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27127427"/>
                  </a:ext>
                </a:extLst>
              </a:tr>
              <a:tr h="442117">
                <a:tc>
                  <a:txBody>
                    <a:bodyPr/>
                    <a:lstStyle/>
                    <a:p>
                      <a:pPr algn="l" fontAlgn="ctr"/>
                      <a:r>
                        <a:rPr lang="fi-FI" sz="1000" b="1" u="none" strike="noStrike">
                          <a:solidFill>
                            <a:schemeClr val="tx2"/>
                          </a:solidFill>
                          <a:effectLst/>
                          <a:latin typeface="Gill Sans MT" panose="020B0502020104020203" pitchFamily="34" charset="0"/>
                        </a:rPr>
                        <a:t>Hiilineutraalius:</a:t>
                      </a:r>
                    </a:p>
                    <a:p>
                      <a:pPr algn="l" fontAlgn="ctr"/>
                      <a:r>
                        <a:rPr lang="fi-FI" sz="1000" b="0" u="none" strike="noStrike">
                          <a:solidFill>
                            <a:schemeClr val="tx2"/>
                          </a:solidFill>
                          <a:effectLst/>
                          <a:latin typeface="Gill Sans MT" panose="020B0502020104020203" pitchFamily="34" charset="0"/>
                        </a:rPr>
                        <a:t>Yritysbrändin uudet tekijät</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1216554"/>
                  </a:ext>
                </a:extLst>
              </a:tr>
              <a:tr h="504056">
                <a:tc>
                  <a:txBody>
                    <a:bodyPr/>
                    <a:lstStyle/>
                    <a:p>
                      <a:pPr algn="l" fontAlgn="ctr"/>
                      <a:r>
                        <a:rPr lang="fi-FI" sz="1000" b="1" u="none" strike="noStrike">
                          <a:solidFill>
                            <a:schemeClr val="tx2"/>
                          </a:solidFill>
                          <a:effectLst/>
                          <a:latin typeface="Gill Sans MT" panose="020B0502020104020203" pitchFamily="34" charset="0"/>
                        </a:rPr>
                        <a:t>Hiilineutraalius:</a:t>
                      </a:r>
                    </a:p>
                    <a:p>
                      <a:pPr algn="l" fontAlgn="ctr"/>
                      <a:r>
                        <a:rPr lang="fi-FI" sz="1000" b="0" u="none" strike="noStrike">
                          <a:solidFill>
                            <a:schemeClr val="tx2"/>
                          </a:solidFill>
                          <a:effectLst/>
                          <a:latin typeface="Gill Sans MT" panose="020B0502020104020203" pitchFamily="34" charset="0"/>
                        </a:rPr>
                        <a:t>Yritystoiminnan kilpailutekijä</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60220294"/>
                  </a:ext>
                </a:extLst>
              </a:tr>
            </a:tbl>
          </a:graphicData>
        </a:graphic>
      </p:graphicFrame>
      <p:graphicFrame>
        <p:nvGraphicFramePr>
          <p:cNvPr id="4" name="Table 3">
            <a:extLst>
              <a:ext uri="{FF2B5EF4-FFF2-40B4-BE49-F238E27FC236}">
                <a16:creationId xmlns:a16="http://schemas.microsoft.com/office/drawing/2014/main" id="{DA20BD6E-D179-4BF3-A598-2AB517D9EE8D}"/>
              </a:ext>
            </a:extLst>
          </p:cNvPr>
          <p:cNvGraphicFramePr>
            <a:graphicFrameLocks noGrp="1"/>
          </p:cNvGraphicFramePr>
          <p:nvPr>
            <p:extLst>
              <p:ext uri="{D42A27DB-BD31-4B8C-83A1-F6EECF244321}">
                <p14:modId xmlns:p14="http://schemas.microsoft.com/office/powerpoint/2010/main" val="3248157309"/>
              </p:ext>
            </p:extLst>
          </p:nvPr>
        </p:nvGraphicFramePr>
        <p:xfrm>
          <a:off x="1341884" y="4365104"/>
          <a:ext cx="2592288" cy="2225787"/>
        </p:xfrm>
        <a:graphic>
          <a:graphicData uri="http://schemas.openxmlformats.org/drawingml/2006/table">
            <a:tbl>
              <a:tblPr>
                <a:tableStyleId>{3B4B98B0-60AC-42C2-AFA5-B58CD77FA1E5}</a:tableStyleId>
              </a:tblPr>
              <a:tblGrid>
                <a:gridCol w="2592288">
                  <a:extLst>
                    <a:ext uri="{9D8B030D-6E8A-4147-A177-3AD203B41FA5}">
                      <a16:colId xmlns:a16="http://schemas.microsoft.com/office/drawing/2014/main" val="2024126625"/>
                    </a:ext>
                  </a:extLst>
                </a:gridCol>
              </a:tblGrid>
              <a:tr h="432048">
                <a:tc>
                  <a:txBody>
                    <a:bodyPr/>
                    <a:lstStyle/>
                    <a:p>
                      <a:pPr algn="l" fontAlgn="ctr"/>
                      <a:r>
                        <a:rPr lang="fi-FI" sz="1000" b="1" u="none" strike="noStrike">
                          <a:solidFill>
                            <a:schemeClr val="tx2"/>
                          </a:solidFill>
                          <a:effectLst/>
                          <a:latin typeface="Gill Sans MT" panose="020B0502020104020203" pitchFamily="34" charset="0"/>
                        </a:rPr>
                        <a:t>Liiketoiminnan muoto:</a:t>
                      </a:r>
                    </a:p>
                    <a:p>
                      <a:pPr algn="l" fontAlgn="ctr"/>
                      <a:r>
                        <a:rPr lang="fi-FI" sz="1000" u="none" strike="noStrike">
                          <a:solidFill>
                            <a:schemeClr val="tx2"/>
                          </a:solidFill>
                          <a:effectLst/>
                          <a:latin typeface="Gill Sans MT" panose="020B0502020104020203" pitchFamily="34" charset="0"/>
                        </a:rPr>
                        <a:t>Puurakentaminen</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01215399"/>
                  </a:ext>
                </a:extLst>
              </a:tr>
              <a:tr h="416396">
                <a:tc>
                  <a:txBody>
                    <a:bodyPr/>
                    <a:lstStyle/>
                    <a:p>
                      <a:pPr algn="l" fontAlgn="ctr"/>
                      <a:r>
                        <a:rPr lang="fi-FI" sz="1000" u="none" strike="noStrike">
                          <a:solidFill>
                            <a:schemeClr val="tx2"/>
                          </a:solidFill>
                          <a:effectLst/>
                          <a:latin typeface="Gill Sans MT" panose="020B0502020104020203" pitchFamily="34" charset="0"/>
                        </a:rPr>
                        <a:t>Digitalisaation ja teknologian kehitys (nopea)</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06495703"/>
                  </a:ext>
                </a:extLst>
              </a:tr>
              <a:tr h="272380">
                <a:tc>
                  <a:txBody>
                    <a:bodyPr/>
                    <a:lstStyle/>
                    <a:p>
                      <a:pPr algn="l" fontAlgn="ctr"/>
                      <a:r>
                        <a:rPr lang="fi-FI" sz="1000" u="none" strike="noStrike">
                          <a:solidFill>
                            <a:schemeClr val="tx2"/>
                          </a:solidFill>
                          <a:effectLst/>
                          <a:latin typeface="Gill Sans MT" panose="020B0502020104020203" pitchFamily="34" charset="0"/>
                        </a:rPr>
                        <a:t>Varallisuuden ja kulutuksen kasvu</a:t>
                      </a:r>
                      <a:endParaRPr lang="fi-FI" sz="1000" b="0" i="0" u="none" strike="noStrike">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78997485"/>
                  </a:ext>
                </a:extLst>
              </a:tr>
              <a:tr h="394760">
                <a:tc>
                  <a:txBody>
                    <a:bodyPr/>
                    <a:lstStyle/>
                    <a:p>
                      <a:pPr algn="l" fontAlgn="ctr"/>
                      <a:r>
                        <a:rPr lang="fi-FI" sz="1000" u="none" strike="noStrike">
                          <a:solidFill>
                            <a:schemeClr val="tx2"/>
                          </a:solidFill>
                          <a:effectLst/>
                          <a:latin typeface="Gill Sans MT" panose="020B0502020104020203" pitchFamily="34" charset="0"/>
                        </a:rPr>
                        <a:t>Globalisaatio</a:t>
                      </a:r>
                      <a:endParaRPr lang="fi-FI" sz="1000" b="0" i="0" u="none" strike="noStrike">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36945653"/>
                  </a:ext>
                </a:extLst>
              </a:tr>
              <a:tr h="344388">
                <a:tc>
                  <a:txBody>
                    <a:bodyPr/>
                    <a:lstStyle/>
                    <a:p>
                      <a:pPr algn="l" fontAlgn="ctr"/>
                      <a:r>
                        <a:rPr lang="fi-FI" sz="1000" u="none" strike="noStrike">
                          <a:solidFill>
                            <a:schemeClr val="tx2"/>
                          </a:solidFill>
                          <a:effectLst/>
                          <a:latin typeface="Gill Sans MT" panose="020B0502020104020203" pitchFamily="34" charset="0"/>
                        </a:rPr>
                        <a:t>Kestävä kehitys</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7968771"/>
                  </a:ext>
                </a:extLst>
              </a:tr>
              <a:tr h="365815">
                <a:tc>
                  <a:txBody>
                    <a:bodyPr/>
                    <a:lstStyle/>
                    <a:p>
                      <a:pPr algn="l" fontAlgn="ctr"/>
                      <a:r>
                        <a:rPr lang="fi-FI" sz="1000" u="none" strike="noStrike">
                          <a:solidFill>
                            <a:schemeClr val="tx2"/>
                          </a:solidFill>
                          <a:effectLst/>
                          <a:latin typeface="Gill Sans MT" panose="020B0502020104020203" pitchFamily="34" charset="0"/>
                        </a:rPr>
                        <a:t>Jäteongelmat</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09888303"/>
                  </a:ext>
                </a:extLst>
              </a:tr>
            </a:tbl>
          </a:graphicData>
        </a:graphic>
      </p:graphicFrame>
      <p:graphicFrame>
        <p:nvGraphicFramePr>
          <p:cNvPr id="5" name="Table 4">
            <a:extLst>
              <a:ext uri="{FF2B5EF4-FFF2-40B4-BE49-F238E27FC236}">
                <a16:creationId xmlns:a16="http://schemas.microsoft.com/office/drawing/2014/main" id="{ECF655F7-DB8F-4B92-A942-89AD686B0E44}"/>
              </a:ext>
            </a:extLst>
          </p:cNvPr>
          <p:cNvGraphicFramePr>
            <a:graphicFrameLocks noGrp="1"/>
          </p:cNvGraphicFramePr>
          <p:nvPr>
            <p:extLst>
              <p:ext uri="{D42A27DB-BD31-4B8C-83A1-F6EECF244321}">
                <p14:modId xmlns:p14="http://schemas.microsoft.com/office/powerpoint/2010/main" val="3352907981"/>
              </p:ext>
            </p:extLst>
          </p:nvPr>
        </p:nvGraphicFramePr>
        <p:xfrm>
          <a:off x="4222204" y="764704"/>
          <a:ext cx="2592288" cy="4536502"/>
        </p:xfrm>
        <a:graphic>
          <a:graphicData uri="http://schemas.openxmlformats.org/drawingml/2006/table">
            <a:tbl>
              <a:tblPr>
                <a:tableStyleId>{3B4B98B0-60AC-42C2-AFA5-B58CD77FA1E5}</a:tableStyleId>
              </a:tblPr>
              <a:tblGrid>
                <a:gridCol w="2592288">
                  <a:extLst>
                    <a:ext uri="{9D8B030D-6E8A-4147-A177-3AD203B41FA5}">
                      <a16:colId xmlns:a16="http://schemas.microsoft.com/office/drawing/2014/main" val="2516237117"/>
                    </a:ext>
                  </a:extLst>
                </a:gridCol>
              </a:tblGrid>
              <a:tr h="634560">
                <a:tc>
                  <a:txBody>
                    <a:bodyPr/>
                    <a:lstStyle/>
                    <a:p>
                      <a:pPr algn="l" fontAlgn="ctr"/>
                      <a:r>
                        <a:rPr lang="fi-FI" sz="1000" b="1" u="none" strike="noStrike">
                          <a:solidFill>
                            <a:schemeClr val="tx2"/>
                          </a:solidFill>
                          <a:effectLst/>
                          <a:latin typeface="Gill Sans MT" panose="020B0502020104020203" pitchFamily="34" charset="0"/>
                        </a:rPr>
                        <a:t>Demografian muutos:</a:t>
                      </a:r>
                    </a:p>
                    <a:p>
                      <a:pPr algn="l" fontAlgn="ctr"/>
                      <a:r>
                        <a:rPr lang="fi-FI" sz="1000" u="none" strike="noStrike">
                          <a:solidFill>
                            <a:schemeClr val="tx2"/>
                          </a:solidFill>
                          <a:effectLst/>
                          <a:latin typeface="Gill Sans MT" panose="020B0502020104020203" pitchFamily="34" charset="0"/>
                        </a:rPr>
                        <a:t>Ikääntyvä- ja monimuotoistuva väestö (Suomi) </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73654223"/>
                  </a:ext>
                </a:extLst>
              </a:tr>
              <a:tr h="447940">
                <a:tc>
                  <a:txBody>
                    <a:bodyPr/>
                    <a:lstStyle/>
                    <a:p>
                      <a:pPr algn="l" fontAlgn="ctr"/>
                      <a:r>
                        <a:rPr lang="fi-FI" sz="1000" b="1" u="none" strike="noStrike">
                          <a:solidFill>
                            <a:schemeClr val="tx2"/>
                          </a:solidFill>
                          <a:effectLst/>
                          <a:latin typeface="Gill Sans MT" panose="020B0502020104020203" pitchFamily="34" charset="0"/>
                        </a:rPr>
                        <a:t>Demografian muutos:</a:t>
                      </a:r>
                    </a:p>
                    <a:p>
                      <a:pPr algn="l" fontAlgn="ctr"/>
                      <a:r>
                        <a:rPr lang="fi-FI" sz="1000" u="none" strike="noStrike">
                          <a:solidFill>
                            <a:schemeClr val="tx2"/>
                          </a:solidFill>
                          <a:effectLst/>
                          <a:latin typeface="Gill Sans MT" panose="020B0502020104020203" pitchFamily="34" charset="0"/>
                        </a:rPr>
                        <a:t>Väestönkasvu</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98800951"/>
                  </a:ext>
                </a:extLst>
              </a:tr>
              <a:tr h="471569">
                <a:tc>
                  <a:txBody>
                    <a:bodyPr/>
                    <a:lstStyle/>
                    <a:p>
                      <a:pPr algn="l" fontAlgn="ctr"/>
                      <a:r>
                        <a:rPr lang="fi-FI" sz="1000" u="none" strike="noStrike">
                          <a:solidFill>
                            <a:schemeClr val="tx2"/>
                          </a:solidFill>
                          <a:effectLst/>
                          <a:latin typeface="Gill Sans MT" panose="020B0502020104020203" pitchFamily="34" charset="0"/>
                        </a:rPr>
                        <a:t>Sukupolvien väliset näkemyserot</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02376257"/>
                  </a:ext>
                </a:extLst>
              </a:tr>
              <a:tr h="508251">
                <a:tc>
                  <a:txBody>
                    <a:bodyPr/>
                    <a:lstStyle/>
                    <a:p>
                      <a:pPr algn="l" fontAlgn="ctr"/>
                      <a:r>
                        <a:rPr lang="fi-FI" sz="1000" b="1" u="none" strike="noStrike">
                          <a:solidFill>
                            <a:schemeClr val="tx2"/>
                          </a:solidFill>
                          <a:effectLst/>
                          <a:latin typeface="Gill Sans MT" panose="020B0502020104020203" pitchFamily="34" charset="0"/>
                        </a:rPr>
                        <a:t>Digitalisaation-/teknologianmurros: </a:t>
                      </a:r>
                      <a:r>
                        <a:rPr lang="fi-FI" sz="1000" u="none" strike="noStrike">
                          <a:solidFill>
                            <a:schemeClr val="tx2"/>
                          </a:solidFill>
                          <a:effectLst/>
                          <a:latin typeface="Gill Sans MT" panose="020B0502020104020203" pitchFamily="34" charset="0"/>
                        </a:rPr>
                        <a:t>Yhteiskunnan rakenne muutokset</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03661619"/>
                  </a:ext>
                </a:extLst>
              </a:tr>
              <a:tr h="548508">
                <a:tc>
                  <a:txBody>
                    <a:bodyPr/>
                    <a:lstStyle/>
                    <a:p>
                      <a:pPr algn="l" fontAlgn="ctr"/>
                      <a:r>
                        <a:rPr lang="fi-FI" sz="1000" u="none" strike="noStrike">
                          <a:solidFill>
                            <a:schemeClr val="tx2"/>
                          </a:solidFill>
                          <a:effectLst/>
                          <a:latin typeface="Gill Sans MT" panose="020B0502020104020203" pitchFamily="34" charset="0"/>
                        </a:rPr>
                        <a:t>Ekologisen jälleenrakentamisen kiire (Suomi)</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12785050"/>
                  </a:ext>
                </a:extLst>
              </a:tr>
              <a:tr h="437403">
                <a:tc>
                  <a:txBody>
                    <a:bodyPr/>
                    <a:lstStyle/>
                    <a:p>
                      <a:pPr algn="l" fontAlgn="ctr"/>
                      <a:r>
                        <a:rPr lang="fi-FI" sz="1000" u="none" strike="noStrike">
                          <a:solidFill>
                            <a:schemeClr val="tx2"/>
                          </a:solidFill>
                          <a:effectLst/>
                          <a:latin typeface="Gill Sans MT" panose="020B0502020104020203" pitchFamily="34" charset="0"/>
                        </a:rPr>
                        <a:t>Verkostomainen valta voimistuu (Suomi)</a:t>
                      </a:r>
                      <a:endParaRPr lang="fi-FI" sz="1000" b="0" i="0" u="none" strike="noStrike">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96205109"/>
                  </a:ext>
                </a:extLst>
              </a:tr>
              <a:tr h="548508">
                <a:tc>
                  <a:txBody>
                    <a:bodyPr/>
                    <a:lstStyle/>
                    <a:p>
                      <a:pPr algn="l" fontAlgn="ctr"/>
                      <a:r>
                        <a:rPr lang="fi-FI" sz="1000" u="none" strike="noStrike">
                          <a:solidFill>
                            <a:schemeClr val="tx2"/>
                          </a:solidFill>
                          <a:effectLst/>
                          <a:latin typeface="Gill Sans MT" panose="020B0502020104020203" pitchFamily="34" charset="0"/>
                        </a:rPr>
                        <a:t>Teknologia sulautuu kaikkeen (Suomi)</a:t>
                      </a:r>
                      <a:endParaRPr lang="fi-FI" sz="1000" b="0" i="0" u="none" strike="noStrike">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16991837"/>
                  </a:ext>
                </a:extLst>
              </a:tr>
              <a:tr h="484222">
                <a:tc>
                  <a:txBody>
                    <a:bodyPr/>
                    <a:lstStyle/>
                    <a:p>
                      <a:pPr algn="l" fontAlgn="ctr"/>
                      <a:r>
                        <a:rPr lang="fi-FI" sz="1000" u="none" strike="noStrike">
                          <a:solidFill>
                            <a:schemeClr val="tx2"/>
                          </a:solidFill>
                          <a:effectLst/>
                          <a:latin typeface="Gill Sans MT" panose="020B0502020104020203" pitchFamily="34" charset="0"/>
                        </a:rPr>
                        <a:t>Kaupungistuminen</a:t>
                      </a:r>
                      <a:endParaRPr lang="fi-FI" sz="1000" b="0" i="0" u="none" strike="noStrike">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37433442"/>
                  </a:ext>
                </a:extLst>
              </a:tr>
              <a:tr h="455541">
                <a:tc>
                  <a:txBody>
                    <a:bodyPr/>
                    <a:lstStyle/>
                    <a:p>
                      <a:pPr algn="l" fontAlgn="ctr"/>
                      <a:r>
                        <a:rPr lang="fi-FI" sz="1000" u="none" strike="noStrike">
                          <a:solidFill>
                            <a:schemeClr val="tx2"/>
                          </a:solidFill>
                          <a:effectLst/>
                          <a:latin typeface="Gill Sans MT" panose="020B0502020104020203" pitchFamily="34" charset="0"/>
                        </a:rPr>
                        <a:t>Some ja yhteiskunnallinen vaikuttaminen</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17528909"/>
                  </a:ext>
                </a:extLst>
              </a:tr>
            </a:tbl>
          </a:graphicData>
        </a:graphic>
      </p:graphicFrame>
      <p:grpSp>
        <p:nvGrpSpPr>
          <p:cNvPr id="6" name="Group 5">
            <a:extLst>
              <a:ext uri="{FF2B5EF4-FFF2-40B4-BE49-F238E27FC236}">
                <a16:creationId xmlns:a16="http://schemas.microsoft.com/office/drawing/2014/main" id="{4FE64B81-1CE2-4E37-89DA-611C275060E5}"/>
              </a:ext>
            </a:extLst>
          </p:cNvPr>
          <p:cNvGrpSpPr/>
          <p:nvPr/>
        </p:nvGrpSpPr>
        <p:grpSpPr>
          <a:xfrm>
            <a:off x="11423004" y="6269142"/>
            <a:ext cx="320522" cy="414442"/>
            <a:chOff x="8457418" y="107577"/>
            <a:chExt cx="320522" cy="414442"/>
          </a:xfrm>
        </p:grpSpPr>
        <p:sp>
          <p:nvSpPr>
            <p:cNvPr id="7" name="Rectangle: Rounded Corners 6">
              <a:extLst>
                <a:ext uri="{FF2B5EF4-FFF2-40B4-BE49-F238E27FC236}">
                  <a16:creationId xmlns:a16="http://schemas.microsoft.com/office/drawing/2014/main" id="{006B3CF2-7F13-41B7-B3D5-7FBCC12F24E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2" action="ppaction://hlinksldjump"/>
              <a:extLst>
                <a:ext uri="{FF2B5EF4-FFF2-40B4-BE49-F238E27FC236}">
                  <a16:creationId xmlns:a16="http://schemas.microsoft.com/office/drawing/2014/main" id="{05083841-4F9B-4967-8154-B22E4738E1D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77164570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Text, letter&#10;&#10;Description automatically generated">
            <a:extLst>
              <a:ext uri="{FF2B5EF4-FFF2-40B4-BE49-F238E27FC236}">
                <a16:creationId xmlns:a16="http://schemas.microsoft.com/office/drawing/2014/main" id="{AB0F765F-E015-FF5D-7339-E65D11D0139E}"/>
              </a:ext>
            </a:extLst>
          </p:cNvPr>
          <p:cNvPicPr>
            <a:picLocks noGrp="1" noRot="1" noChangeAspect="1" noMove="1" noResize="1" noEditPoints="1" noAdjustHandles="1" noChangeArrowheads="1" noChangeShapeType="1" noCrop="1"/>
          </p:cNvPicPr>
          <p:nvPr/>
        </p:nvPicPr>
        <p:blipFill>
          <a:blip r:embed="rId2" cstate="print">
            <a:extLst>
              <a:ext uri="{28A0092B-C50C-407E-A947-70E740481C1C}">
                <a14:useLocalDpi xmlns:a14="http://schemas.microsoft.com/office/drawing/2010/main" val="0"/>
              </a:ext>
            </a:extLst>
          </a:blip>
          <a:stretch>
            <a:fillRect/>
          </a:stretch>
        </p:blipFill>
        <p:spPr>
          <a:xfrm>
            <a:off x="0" y="893"/>
            <a:ext cx="12188825" cy="6856214"/>
          </a:xfrm>
          <a:prstGeom prst="rect">
            <a:avLst/>
          </a:prstGeom>
        </p:spPr>
      </p:pic>
      <p:grpSp>
        <p:nvGrpSpPr>
          <p:cNvPr id="8" name="Group 7">
            <a:extLst>
              <a:ext uri="{FF2B5EF4-FFF2-40B4-BE49-F238E27FC236}">
                <a16:creationId xmlns:a16="http://schemas.microsoft.com/office/drawing/2014/main" id="{CB157091-E51A-F973-3535-9FE02C449550}"/>
              </a:ext>
            </a:extLst>
          </p:cNvPr>
          <p:cNvGrpSpPr/>
          <p:nvPr/>
        </p:nvGrpSpPr>
        <p:grpSpPr>
          <a:xfrm>
            <a:off x="11423004" y="6237312"/>
            <a:ext cx="358861" cy="432640"/>
            <a:chOff x="11400783" y="6177614"/>
            <a:chExt cx="358861" cy="432640"/>
          </a:xfrm>
        </p:grpSpPr>
        <p:sp>
          <p:nvSpPr>
            <p:cNvPr id="5" name="Rectangle: Rounded Corners 4">
              <a:extLst>
                <a:ext uri="{FF2B5EF4-FFF2-40B4-BE49-F238E27FC236}">
                  <a16:creationId xmlns:a16="http://schemas.microsoft.com/office/drawing/2014/main" id="{90321F18-9327-CAB1-FF38-4F2135103432}"/>
                </a:ext>
              </a:extLst>
            </p:cNvPr>
            <p:cNvSpPr>
              <a:spLocks/>
            </p:cNvSpPr>
            <p:nvPr/>
          </p:nvSpPr>
          <p:spPr>
            <a:xfrm rot="16200000">
              <a:off x="11363894" y="6214503"/>
              <a:ext cx="432640" cy="35886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6" name="Graphic 5" descr="For Sale with solid fill">
              <a:hlinkClick r:id="rId3" action="ppaction://hlinksldjump"/>
              <a:extLst>
                <a:ext uri="{FF2B5EF4-FFF2-40B4-BE49-F238E27FC236}">
                  <a16:creationId xmlns:a16="http://schemas.microsoft.com/office/drawing/2014/main" id="{2972BB6E-24F1-D784-B17E-DECF06A3901A}"/>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423004" y="6237312"/>
              <a:ext cx="314419" cy="313241"/>
            </a:xfrm>
            <a:prstGeom prst="rect">
              <a:avLst/>
            </a:prstGeom>
          </p:spPr>
        </p:pic>
      </p:grpSp>
    </p:spTree>
    <p:extLst>
      <p:ext uri="{BB962C8B-B14F-4D97-AF65-F5344CB8AC3E}">
        <p14:creationId xmlns:p14="http://schemas.microsoft.com/office/powerpoint/2010/main" val="112893140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6943973B-95B4-441D-77F6-DFDA2FC5CA83}"/>
              </a:ext>
            </a:extLst>
          </p:cNvPr>
          <p:cNvPicPr>
            <a:picLocks noGrp="1" noRot="1" noMove="1" noResize="1" noEditPoints="1" noAdjustHandles="1" noChangeArrowheads="1" noChangeShapeType="1" noCrop="1"/>
          </p:cNvPicPr>
          <p:nvPr/>
        </p:nvPicPr>
        <p:blipFill>
          <a:blip r:embed="rId2"/>
          <a:stretch>
            <a:fillRect/>
          </a:stretch>
        </p:blipFill>
        <p:spPr>
          <a:xfrm>
            <a:off x="1051" y="0"/>
            <a:ext cx="12186723" cy="6858000"/>
          </a:xfrm>
          <a:prstGeom prst="rect">
            <a:avLst/>
          </a:prstGeom>
        </p:spPr>
      </p:pic>
      <p:sp>
        <p:nvSpPr>
          <p:cNvPr id="3" name="TextBox 2">
            <a:extLst>
              <a:ext uri="{FF2B5EF4-FFF2-40B4-BE49-F238E27FC236}">
                <a16:creationId xmlns:a16="http://schemas.microsoft.com/office/drawing/2014/main" id="{8D2803EB-02C2-44DE-A265-AABCC7D4BE46}"/>
              </a:ext>
            </a:extLst>
          </p:cNvPr>
          <p:cNvSpPr txBox="1"/>
          <p:nvPr/>
        </p:nvSpPr>
        <p:spPr>
          <a:xfrm>
            <a:off x="333772" y="100187"/>
            <a:ext cx="10672876" cy="624423"/>
          </a:xfrm>
          <a:prstGeom prst="snip2DiagRect">
            <a:avLst/>
          </a:prstGeom>
          <a:solidFill>
            <a:srgbClr val="00BC2D"/>
          </a:solidFill>
          <a:ln w="12700">
            <a:solidFill>
              <a:schemeClr val="tx2"/>
            </a:solidFill>
          </a:ln>
          <a:effectLst>
            <a:innerShdw blurRad="63500" dist="50800" dir="8100000">
              <a:prstClr val="black">
                <a:alpha val="50000"/>
              </a:prstClr>
            </a:innerShdw>
          </a:effectLst>
          <a:scene3d>
            <a:camera prst="orthographicFront"/>
            <a:lightRig rig="threePt" dir="t"/>
          </a:scene3d>
          <a:sp3d>
            <a:bevelT w="101600" prst="riblet"/>
          </a:sp3d>
        </p:spPr>
        <p:txBody>
          <a:bodyPr wrap="square">
            <a:spAutoFit/>
          </a:bodyPr>
          <a:lstStyle>
            <a:defPPr>
              <a:defRPr lang="en-US"/>
            </a:defPPr>
            <a:lvl1pPr algn="ctr">
              <a:defRPr sz="2800" b="1">
                <a:solidFill>
                  <a:schemeClr val="tx2"/>
                </a:solidFill>
                <a:latin typeface="Rockwell" panose="02060603020205020403" pitchFamily="18" charset="0"/>
              </a:defRPr>
            </a:lvl1pPr>
          </a:lstStyle>
          <a:p>
            <a:r>
              <a:rPr lang="fi-FI" dirty="0">
                <a:ln>
                  <a:solidFill>
                    <a:schemeClr val="tx2"/>
                  </a:solidFill>
                </a:ln>
                <a:solidFill>
                  <a:schemeClr val="bg1"/>
                </a:solidFill>
              </a:rPr>
              <a:t>Tutkimuksen johtopäätelmät ja jatkotutkimusehdotukset</a:t>
            </a:r>
            <a:endParaRPr lang="fi-FI" sz="2000" dirty="0">
              <a:ln>
                <a:solidFill>
                  <a:schemeClr val="tx2"/>
                </a:solidFill>
              </a:ln>
              <a:solidFill>
                <a:schemeClr val="bg1"/>
              </a:solidFill>
            </a:endParaRPr>
          </a:p>
        </p:txBody>
      </p:sp>
      <p:grpSp>
        <p:nvGrpSpPr>
          <p:cNvPr id="4" name="Group 3">
            <a:extLst>
              <a:ext uri="{FF2B5EF4-FFF2-40B4-BE49-F238E27FC236}">
                <a16:creationId xmlns:a16="http://schemas.microsoft.com/office/drawing/2014/main" id="{2B243836-F235-1637-1E5D-E14B13622039}"/>
              </a:ext>
            </a:extLst>
          </p:cNvPr>
          <p:cNvGrpSpPr/>
          <p:nvPr/>
        </p:nvGrpSpPr>
        <p:grpSpPr>
          <a:xfrm>
            <a:off x="11417780" y="196078"/>
            <a:ext cx="358861" cy="432640"/>
            <a:chOff x="11400783" y="6177614"/>
            <a:chExt cx="358861" cy="432640"/>
          </a:xfrm>
        </p:grpSpPr>
        <p:sp>
          <p:nvSpPr>
            <p:cNvPr id="5" name="Rectangle: Rounded Corners 4">
              <a:extLst>
                <a:ext uri="{FF2B5EF4-FFF2-40B4-BE49-F238E27FC236}">
                  <a16:creationId xmlns:a16="http://schemas.microsoft.com/office/drawing/2014/main" id="{63210377-A368-6F2C-C0FF-113F0FA3641E}"/>
                </a:ext>
              </a:extLst>
            </p:cNvPr>
            <p:cNvSpPr>
              <a:spLocks/>
            </p:cNvSpPr>
            <p:nvPr/>
          </p:nvSpPr>
          <p:spPr>
            <a:xfrm rot="16200000">
              <a:off x="11363894" y="6214503"/>
              <a:ext cx="432640" cy="35886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6" name="Graphic 5" descr="For Sale with solid fill">
              <a:hlinkClick r:id="rId3" action="ppaction://hlinksldjump"/>
              <a:extLst>
                <a:ext uri="{FF2B5EF4-FFF2-40B4-BE49-F238E27FC236}">
                  <a16:creationId xmlns:a16="http://schemas.microsoft.com/office/drawing/2014/main" id="{52C22122-F63D-75CB-2A03-53BFECFCD43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423004" y="6237312"/>
              <a:ext cx="314419" cy="313241"/>
            </a:xfrm>
            <a:prstGeom prst="rect">
              <a:avLst/>
            </a:prstGeom>
          </p:spPr>
        </p:pic>
      </p:grpSp>
      <p:sp>
        <p:nvSpPr>
          <p:cNvPr id="10" name="TextBox 9">
            <a:extLst>
              <a:ext uri="{FF2B5EF4-FFF2-40B4-BE49-F238E27FC236}">
                <a16:creationId xmlns:a16="http://schemas.microsoft.com/office/drawing/2014/main" id="{1D1EC459-099E-0143-BF07-B70ADA21943C}"/>
              </a:ext>
            </a:extLst>
          </p:cNvPr>
          <p:cNvSpPr txBox="1"/>
          <p:nvPr/>
        </p:nvSpPr>
        <p:spPr>
          <a:xfrm>
            <a:off x="189757" y="1125360"/>
            <a:ext cx="3672408" cy="4886915"/>
          </a:xfrm>
          <a:prstGeom prst="rect">
            <a:avLst/>
          </a:prstGeom>
          <a:solidFill>
            <a:schemeClr val="bg1"/>
          </a:solidFill>
          <a:ln w="19050">
            <a:solidFill>
              <a:schemeClr val="tx2"/>
            </a:solidFill>
          </a:ln>
        </p:spPr>
        <p:txBody>
          <a:bodyPr wrap="square">
            <a:spAutoFit/>
          </a:bodyPr>
          <a:lstStyle/>
          <a:p>
            <a:pPr>
              <a:lnSpc>
                <a:spcPct val="150000"/>
              </a:lnSpc>
            </a:pPr>
            <a:r>
              <a:rPr lang="fi-FI" sz="1100" dirty="0">
                <a:solidFill>
                  <a:sysClr val="windowText" lastClr="000000"/>
                </a:solidFill>
                <a:effectLst/>
                <a:latin typeface="Gill Sans MT" panose="020B0502020104020203" pitchFamily="34" charset="0"/>
                <a:ea typeface="Calibri" panose="020F0502020204030204" pitchFamily="34" charset="0"/>
                <a:cs typeface="Calibri" panose="020F0502020204030204" pitchFamily="34" charset="0"/>
              </a:rPr>
              <a:t>Tutkimus- ja kehitystyön produktiona tuotetun käsikirjan avulla todettiin mahdolliseksi tehokkaamman kytkennän muodostaminen Heinolan kaupungissa tehtävän ilmastotyön sekä lupa- ja valvontatoimialan välille.</a:t>
            </a:r>
          </a:p>
          <a:p>
            <a:pPr>
              <a:lnSpc>
                <a:spcPct val="150000"/>
              </a:lnSpc>
            </a:pPr>
            <a:endPar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endParaRPr>
          </a:p>
          <a:p>
            <a:pPr>
              <a:lnSpc>
                <a:spcPct val="150000"/>
              </a:lnSpc>
            </a:pPr>
            <a:r>
              <a:rPr lang="fi-FI" sz="1100" dirty="0">
                <a:solidFill>
                  <a:sysClr val="windowText" lastClr="000000"/>
                </a:solidFill>
                <a:effectLst/>
                <a:latin typeface="Gill Sans MT" panose="020B0502020104020203" pitchFamily="34" charset="0"/>
                <a:ea typeface="Calibri" panose="020F0502020204030204" pitchFamily="34" charset="0"/>
                <a:cs typeface="Calibri" panose="020F0502020204030204" pitchFamily="34" charset="0"/>
              </a:rPr>
              <a:t>Heinolan kaupungin KHK-päästölähteistä merkittävimpinä voitiin todeta tieliikenteen, kaukolämmön ja teollisuuden sektorit sekä energiatehottomuutta aiheuttaneena tekijänä kaupungin kiinteistökannan.</a:t>
            </a:r>
          </a:p>
          <a:p>
            <a:pPr>
              <a:lnSpc>
                <a:spcPct val="150000"/>
              </a:lnSpc>
            </a:pPr>
            <a:endPar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endParaRPr>
          </a:p>
          <a:p>
            <a:pPr>
              <a:lnSpc>
                <a:spcPct val="150000"/>
              </a:lnSpc>
            </a:pPr>
            <a:r>
              <a:rPr lang="fi-FI" sz="1100" dirty="0">
                <a:solidFill>
                  <a:sysClr val="windowText" lastClr="000000"/>
                </a:solidFill>
                <a:effectLst/>
                <a:latin typeface="Gill Sans MT" panose="020B0502020104020203" pitchFamily="34" charset="0"/>
                <a:ea typeface="Calibri" panose="020F0502020204030204" pitchFamily="34" charset="0"/>
                <a:cs typeface="Calibri" panose="020F0502020204030204" pitchFamily="34" charset="0"/>
              </a:rPr>
              <a:t>Lupa- ja valvontatoimialan kestävien ilmastopositiivisten vaihtoehtojen, joilla toimialasektori pystyisi myötävaikuttamaan kaupungin ilmastotavoitteisiin, todettiin rajoittuvan pääasiassa tehtävään toiminnanohjaukseen.</a:t>
            </a:r>
          </a:p>
          <a:p>
            <a:pPr>
              <a:lnSpc>
                <a:spcPct val="150000"/>
              </a:lnSpc>
            </a:pPr>
            <a:endPar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endParaRPr>
          </a:p>
          <a:p>
            <a:pPr>
              <a:lnSpc>
                <a:spcPct val="150000"/>
              </a:lnSpc>
            </a:pPr>
            <a:r>
              <a:rPr lang="fi-FI" sz="1100" dirty="0">
                <a:solidFill>
                  <a:sysClr val="windowText" lastClr="000000"/>
                </a:solidFill>
                <a:effectLst/>
                <a:latin typeface="Gill Sans MT" panose="020B0502020104020203" pitchFamily="34" charset="0"/>
                <a:ea typeface="Calibri" panose="020F0502020204030204" pitchFamily="34" charset="0"/>
                <a:cs typeface="Calibri" panose="020F0502020204030204" pitchFamily="34" charset="0"/>
              </a:rPr>
              <a:t>Kokonaisuudessaan Heinolan kaupungin ilmastotavoitteiden tilanteiden todettiin olevan hyvällä mallilla sekä täysin toteutettavissa olevina, kun huomioitiin myös niihin kytkeytyneet ajalliset tavoitteet.</a:t>
            </a:r>
          </a:p>
        </p:txBody>
      </p:sp>
      <p:sp>
        <p:nvSpPr>
          <p:cNvPr id="8" name="TextBox 7">
            <a:extLst>
              <a:ext uri="{FF2B5EF4-FFF2-40B4-BE49-F238E27FC236}">
                <a16:creationId xmlns:a16="http://schemas.microsoft.com/office/drawing/2014/main" id="{D01F29DF-0498-B576-AB6D-F9C76F85FF2E}"/>
              </a:ext>
            </a:extLst>
          </p:cNvPr>
          <p:cNvSpPr txBox="1"/>
          <p:nvPr/>
        </p:nvSpPr>
        <p:spPr>
          <a:xfrm>
            <a:off x="4050870" y="1124744"/>
            <a:ext cx="7948197" cy="5394747"/>
          </a:xfrm>
          <a:prstGeom prst="rect">
            <a:avLst/>
          </a:prstGeom>
          <a:solidFill>
            <a:schemeClr val="bg1"/>
          </a:solidFill>
          <a:ln w="19050">
            <a:solidFill>
              <a:schemeClr val="tx2"/>
            </a:solidFill>
          </a:ln>
        </p:spPr>
        <p:txBody>
          <a:bodyPr wrap="square">
            <a:spAutoFit/>
          </a:bodyPr>
          <a:lstStyle/>
          <a:p>
            <a:pPr>
              <a:lnSpc>
                <a:spcPct val="150000"/>
              </a:lnSpc>
            </a:pPr>
            <a:r>
              <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rPr>
              <a:t>Jatkotutkimuskohteiksi todettiin aluesuunnitteluun kytkeytyvät osallistamisen asiakasnäkökulmat, kriittisimmät asuinalueet/korttelit energiaopetuksen kohdistamiseksi, alueen hukkalämpölähteiden paikallistaminen sekä HTM yhtiöiden halukkuuden selvitys paikalliseen yhteistyöhön ja heille mahdollisten yhteistyökumppaneiden kartoitukset.</a:t>
            </a:r>
          </a:p>
          <a:p>
            <a:pPr>
              <a:lnSpc>
                <a:spcPct val="150000"/>
              </a:lnSpc>
            </a:pPr>
            <a:endPar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endParaRPr>
          </a:p>
          <a:p>
            <a:pPr>
              <a:lnSpc>
                <a:spcPct val="150000"/>
              </a:lnSpc>
            </a:pPr>
            <a:r>
              <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rPr>
              <a:t>Mahdollisina jatkotutkimuskohteina voitiin todeta myös Suomen ympäristökeskuksen päästöasiantuntijan ehdottamat seurannan kohteet, joiden datasta Suomen ympäristökeskuksessa oltaisi kiinnostuneita ja parhaimmassa tapauksessa raportoinnilla voitaisi myötävaikuttaa tilastoja tarkempien KHK-päästötietojen muodostumiseen Heinolalle.</a:t>
            </a:r>
          </a:p>
          <a:p>
            <a:pPr>
              <a:lnSpc>
                <a:spcPct val="150000"/>
              </a:lnSpc>
            </a:pPr>
            <a:endPar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endParaRPr>
          </a:p>
          <a:p>
            <a:pPr>
              <a:lnSpc>
                <a:spcPct val="150000"/>
              </a:lnSpc>
            </a:pPr>
            <a:r>
              <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rPr>
              <a:t>Suomen ympäristökeskuksen edustaja ilmaisi teemahaastatteluissa heidän kiinnostuksensa kaupunkien ja kuntien julkisen ajoneuvokannan- ja ajosuoritteiden dataan, julkisen rakennuskannan dataan rakennusrekisteritietoja tarkempana ja ajantasaisempana sekä julkisia hankintoja koskevaan dataan tilastotietokantoja tarkemmilla tuoteryhmittelyillä.</a:t>
            </a:r>
          </a:p>
          <a:p>
            <a:pPr>
              <a:lnSpc>
                <a:spcPct val="150000"/>
              </a:lnSpc>
            </a:pPr>
            <a:endPar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endParaRPr>
          </a:p>
          <a:p>
            <a:pPr>
              <a:lnSpc>
                <a:spcPct val="150000"/>
              </a:lnSpc>
            </a:pPr>
            <a:r>
              <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rPr>
              <a:t>Alueen maataloustoimijoita koskevien kartoitusten toteuttaminen todettiin myös yhdeksi mahdollisista jatkotutkimuskohteista sen suhteen, mikäli toimijoiden joukosta ilmenisi halukkaita tahoja kosteikkoviljelyn aloittamiseen voitaisi siten kasvattamaan alueen hiilinielujen määrää, jolla puolestaan muodostettaisi positiivisia vaikutuksia kaupungin KHK-päästövähennyksille.</a:t>
            </a:r>
          </a:p>
          <a:p>
            <a:pPr>
              <a:lnSpc>
                <a:spcPct val="150000"/>
              </a:lnSpc>
            </a:pPr>
            <a:endPar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endParaRPr>
          </a:p>
          <a:p>
            <a:pPr>
              <a:lnSpc>
                <a:spcPct val="150000"/>
              </a:lnSpc>
            </a:pPr>
            <a:r>
              <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rPr>
              <a:t>Strategisella ja ennakoivalla otteella ajatellen alueen jäte- ja sivuvirtojen selvitykset sekä niitä muodostavien toimijoiden yhteistyö halukkuuksien kartoitukset todettiin mahdollisiksi jatkotutkimuskohteiksi. Jäte- ja sivuvirtojen tarkemmalla seurannalla voitaisi mahdollisesti tukea kaupungin kiertotaloustilanteen edistämisessä ja siten myös KHK-päästövähennyksissä. Jäte- ja sivuvirroille kohdistettava selvitystyö oli todettavissa myös tavallaan ”</a:t>
            </a:r>
            <a:r>
              <a:rPr lang="fi-FI" sz="1100" i="1"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rPr>
              <a:t>pohjatyöksi</a:t>
            </a:r>
            <a:r>
              <a:rPr lang="fi-FI" sz="1100" dirty="0">
                <a:solidFill>
                  <a:sysClr val="windowText" lastClr="000000"/>
                </a:solidFill>
                <a:latin typeface="Gill Sans MT" panose="020B0502020104020203" pitchFamily="34" charset="0"/>
                <a:ea typeface="Calibri" panose="020F0502020204030204" pitchFamily="34" charset="0"/>
                <a:cs typeface="Calibri" panose="020F0502020204030204" pitchFamily="34" charset="0"/>
              </a:rPr>
              <a:t>” paikallisklusterin tai yhteistyöverkoston teollisen symbioosin muodostamiselle, esimerkiksi tulevaisuuden biokaasutuotantoa ennakoitaessa.</a:t>
            </a:r>
          </a:p>
        </p:txBody>
      </p:sp>
    </p:spTree>
    <p:extLst>
      <p:ext uri="{BB962C8B-B14F-4D97-AF65-F5344CB8AC3E}">
        <p14:creationId xmlns:p14="http://schemas.microsoft.com/office/powerpoint/2010/main" val="422866560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D66487C-9A08-48DF-8D03-D4A17361091F}"/>
              </a:ext>
            </a:extLst>
          </p:cNvPr>
          <p:cNvSpPr txBox="1">
            <a:spLocks noGrp="1" noRot="1" noMove="1" noResize="1" noEditPoints="1" noAdjustHandles="1" noChangeArrowheads="1" noChangeShapeType="1"/>
          </p:cNvSpPr>
          <p:nvPr/>
        </p:nvSpPr>
        <p:spPr>
          <a:xfrm>
            <a:off x="405780" y="404664"/>
            <a:ext cx="5040560"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 FSSF-kehikko – Navigointisivu</a:t>
            </a:r>
            <a:endParaRPr lang="fi-FI" sz="2000" dirty="0"/>
          </a:p>
        </p:txBody>
      </p:sp>
      <mc:AlternateContent xmlns:mc="http://schemas.openxmlformats.org/markup-compatibility/2006" xmlns:pslz="http://schemas.microsoft.com/office/powerpoint/2016/slidezoom">
        <mc:Choice Requires="pslz">
          <p:graphicFrame>
            <p:nvGraphicFramePr>
              <p:cNvPr id="13" name="Slide Zoom 12">
                <a:extLst>
                  <a:ext uri="{FF2B5EF4-FFF2-40B4-BE49-F238E27FC236}">
                    <a16:creationId xmlns:a16="http://schemas.microsoft.com/office/drawing/2014/main" id="{18FFD935-A9EB-4A0E-8D3F-1F4DDA84C7D2}"/>
                  </a:ext>
                </a:extLst>
              </p:cNvPr>
              <p:cNvGraphicFramePr>
                <a:graphicFrameLocks noGrp="1" noDrilldown="1" noChangeAspect="1" noMove="1" noResize="1"/>
              </p:cNvGraphicFramePr>
              <p:nvPr>
                <p:extLst>
                  <p:ext uri="{D42A27DB-BD31-4B8C-83A1-F6EECF244321}">
                    <p14:modId xmlns:p14="http://schemas.microsoft.com/office/powerpoint/2010/main" val="3186692212"/>
                  </p:ext>
                </p:extLst>
              </p:nvPr>
            </p:nvGraphicFramePr>
            <p:xfrm>
              <a:off x="7102524" y="1681139"/>
              <a:ext cx="1872208" cy="589348"/>
            </p:xfrm>
            <a:graphic>
              <a:graphicData uri="http://schemas.microsoft.com/office/powerpoint/2016/slidezoom">
                <pslz:sldZm>
                  <pslz:sldZmObj sldId="308" cId="3006720395">
                    <pslz:zmPr id="{472BF562-50BB-4DF5-8182-D36B0D7A8D2D}" imageType="cover" transitionDur="1000">
                      <p166:blipFill xmlns:p166="http://schemas.microsoft.com/office/powerpoint/2016/6/main">
                        <a:blip r:embed="rId2"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72208" cy="589348"/>
                        </a:xfrm>
                        <a:prstGeom prst="rect">
                          <a:avLst/>
                        </a:prstGeom>
                      </p166:spPr>
                    </pslz:zmPr>
                  </pslz:sldZmObj>
                </pslz:sldZm>
              </a:graphicData>
            </a:graphic>
          </p:graphicFrame>
        </mc:Choice>
        <mc:Fallback xmlns="">
          <p:pic>
            <p:nvPicPr>
              <p:cNvPr id="13" name="Slide Zoom 12">
                <a:hlinkClick r:id="rId3" action="ppaction://hlinksldjump"/>
                <a:extLst>
                  <a:ext uri="{FF2B5EF4-FFF2-40B4-BE49-F238E27FC236}">
                    <a16:creationId xmlns:a16="http://schemas.microsoft.com/office/drawing/2014/main" id="{18FFD935-A9EB-4A0E-8D3F-1F4DDA84C7D2}"/>
                  </a:ext>
                </a:extLst>
              </p:cNvPr>
              <p:cNvPicPr>
                <a:picLocks noGrp="1" noRot="1" noChangeAspect="1" noMove="1" noResize="1" noEditPoints="1" noAdjustHandles="1" noChangeArrowheads="1" noChangeShapeType="1"/>
              </p:cNvPicPr>
              <p:nvPr/>
            </p:nvPicPr>
            <p:blipFill>
              <a:blip r:embed="rId4" cstate="print">
                <a:extLst>
                  <a:ext uri="{28A0092B-C50C-407E-A947-70E740481C1C}">
                    <a14:useLocalDpi xmlns:a14="http://schemas.microsoft.com/office/drawing/2010/main" val="0"/>
                  </a:ext>
                </a:extLst>
              </a:blip>
              <a:stretch>
                <a:fillRect/>
              </a:stretch>
            </p:blipFill>
            <p:spPr>
              <a:xfrm>
                <a:off x="7102524" y="1681139"/>
                <a:ext cx="1872208" cy="589348"/>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15" name="Slide Zoom 14">
                <a:extLst>
                  <a:ext uri="{FF2B5EF4-FFF2-40B4-BE49-F238E27FC236}">
                    <a16:creationId xmlns:a16="http://schemas.microsoft.com/office/drawing/2014/main" id="{A8238F8A-EAAD-4857-993A-90782C369C14}"/>
                  </a:ext>
                </a:extLst>
              </p:cNvPr>
              <p:cNvGraphicFramePr>
                <a:graphicFrameLocks noGrp="1" noDrilldown="1" noChangeAspect="1" noMove="1" noResize="1"/>
              </p:cNvGraphicFramePr>
              <p:nvPr>
                <p:extLst>
                  <p:ext uri="{D42A27DB-BD31-4B8C-83A1-F6EECF244321}">
                    <p14:modId xmlns:p14="http://schemas.microsoft.com/office/powerpoint/2010/main" val="3626320164"/>
                  </p:ext>
                </p:extLst>
              </p:nvPr>
            </p:nvGraphicFramePr>
            <p:xfrm>
              <a:off x="9262763" y="1684162"/>
              <a:ext cx="1722430" cy="589685"/>
            </p:xfrm>
            <a:graphic>
              <a:graphicData uri="http://schemas.microsoft.com/office/powerpoint/2016/slidezoom">
                <pslz:sldZm>
                  <pslz:sldZmObj sldId="309" cId="3713611581">
                    <pslz:zmPr id="{6C68341C-4ABF-44C7-838C-13DCDE34B43D}" imageType="cover" transitionDur="1000">
                      <p166:blipFill xmlns:p166="http://schemas.microsoft.com/office/powerpoint/2016/6/main">
                        <a:blip r:embed="rId5"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722430" cy="589685"/>
                        </a:xfrm>
                        <a:prstGeom prst="rect">
                          <a:avLst/>
                        </a:prstGeom>
                      </p166:spPr>
                    </pslz:zmPr>
                  </pslz:sldZmObj>
                </pslz:sldZm>
              </a:graphicData>
            </a:graphic>
          </p:graphicFrame>
        </mc:Choice>
        <mc:Fallback xmlns="">
          <p:pic>
            <p:nvPicPr>
              <p:cNvPr id="15" name="Slide Zoom 14">
                <a:hlinkClick r:id="rId6" action="ppaction://hlinksldjump"/>
                <a:extLst>
                  <a:ext uri="{FF2B5EF4-FFF2-40B4-BE49-F238E27FC236}">
                    <a16:creationId xmlns:a16="http://schemas.microsoft.com/office/drawing/2014/main" id="{A8238F8A-EAAD-4857-993A-90782C369C14}"/>
                  </a:ext>
                </a:extLst>
              </p:cNvPr>
              <p:cNvPicPr>
                <a:picLocks noGrp="1" noRot="1" noChangeAspect="1" noMove="1" noResize="1" noEditPoints="1" noAdjustHandles="1" noChangeArrowheads="1" noChangeShapeType="1"/>
              </p:cNvPicPr>
              <p:nvPr/>
            </p:nvPicPr>
            <p:blipFill>
              <a:blip r:embed="rId7" cstate="print">
                <a:extLst>
                  <a:ext uri="{28A0092B-C50C-407E-A947-70E740481C1C}">
                    <a14:useLocalDpi xmlns:a14="http://schemas.microsoft.com/office/drawing/2010/main" val="0"/>
                  </a:ext>
                </a:extLst>
              </a:blip>
              <a:stretch>
                <a:fillRect/>
              </a:stretch>
            </p:blipFill>
            <p:spPr>
              <a:xfrm>
                <a:off x="9262763" y="1684162"/>
                <a:ext cx="1722430" cy="589685"/>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17" name="Slide Zoom 16">
                <a:extLst>
                  <a:ext uri="{FF2B5EF4-FFF2-40B4-BE49-F238E27FC236}">
                    <a16:creationId xmlns:a16="http://schemas.microsoft.com/office/drawing/2014/main" id="{096982FD-D921-453E-8E8C-598863D6F585}"/>
                  </a:ext>
                </a:extLst>
              </p:cNvPr>
              <p:cNvGraphicFramePr>
                <a:graphicFrameLocks noGrp="1" noDrilldown="1" noChangeAspect="1" noMove="1" noResize="1"/>
              </p:cNvGraphicFramePr>
              <p:nvPr>
                <p:extLst>
                  <p:ext uri="{D42A27DB-BD31-4B8C-83A1-F6EECF244321}">
                    <p14:modId xmlns:p14="http://schemas.microsoft.com/office/powerpoint/2010/main" val="3132287624"/>
                  </p:ext>
                </p:extLst>
              </p:nvPr>
            </p:nvGraphicFramePr>
            <p:xfrm>
              <a:off x="7102524" y="2533091"/>
              <a:ext cx="1872208" cy="586771"/>
            </p:xfrm>
            <a:graphic>
              <a:graphicData uri="http://schemas.microsoft.com/office/powerpoint/2016/slidezoom">
                <pslz:sldZm>
                  <pslz:sldZmObj sldId="310" cId="381883352">
                    <pslz:zmPr id="{111F6FB4-A798-4FE7-ACBD-B625C12EBAAF}" imageType="cover" transitionDur="1000">
                      <p166:blipFill xmlns:p166="http://schemas.microsoft.com/office/powerpoint/2016/6/main">
                        <a:blip r:embed="rId8"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72208" cy="586771"/>
                        </a:xfrm>
                        <a:prstGeom prst="rect">
                          <a:avLst/>
                        </a:prstGeom>
                      </p166:spPr>
                    </pslz:zmPr>
                  </pslz:sldZmObj>
                </pslz:sldZm>
              </a:graphicData>
            </a:graphic>
          </p:graphicFrame>
        </mc:Choice>
        <mc:Fallback xmlns="">
          <p:pic>
            <p:nvPicPr>
              <p:cNvPr id="17" name="Slide Zoom 16">
                <a:hlinkClick r:id="rId9" action="ppaction://hlinksldjump"/>
                <a:extLst>
                  <a:ext uri="{FF2B5EF4-FFF2-40B4-BE49-F238E27FC236}">
                    <a16:creationId xmlns:a16="http://schemas.microsoft.com/office/drawing/2014/main" id="{096982FD-D921-453E-8E8C-598863D6F585}"/>
                  </a:ext>
                </a:extLst>
              </p:cNvPr>
              <p:cNvPicPr>
                <a:picLocks noGrp="1" noRot="1" noChangeAspect="1" noMove="1" noResize="1" noEditPoints="1" noAdjustHandles="1" noChangeArrowheads="1" noChangeShapeType="1"/>
              </p:cNvPicPr>
              <p:nvPr/>
            </p:nvPicPr>
            <p:blipFill>
              <a:blip r:embed="rId10" cstate="print">
                <a:extLst>
                  <a:ext uri="{28A0092B-C50C-407E-A947-70E740481C1C}">
                    <a14:useLocalDpi xmlns:a14="http://schemas.microsoft.com/office/drawing/2010/main" val="0"/>
                  </a:ext>
                </a:extLst>
              </a:blip>
              <a:stretch>
                <a:fillRect/>
              </a:stretch>
            </p:blipFill>
            <p:spPr>
              <a:xfrm>
                <a:off x="7102524" y="2533091"/>
                <a:ext cx="1872208" cy="586771"/>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21" name="Slide Zoom 20">
                <a:extLst>
                  <a:ext uri="{FF2B5EF4-FFF2-40B4-BE49-F238E27FC236}">
                    <a16:creationId xmlns:a16="http://schemas.microsoft.com/office/drawing/2014/main" id="{B1416F04-3912-4958-AEA1-E58B015D401E}"/>
                  </a:ext>
                </a:extLst>
              </p:cNvPr>
              <p:cNvGraphicFramePr>
                <a:graphicFrameLocks noGrp="1" noDrilldown="1" noChangeAspect="1" noMove="1" noResize="1"/>
              </p:cNvGraphicFramePr>
              <p:nvPr>
                <p:extLst>
                  <p:ext uri="{D42A27DB-BD31-4B8C-83A1-F6EECF244321}">
                    <p14:modId xmlns:p14="http://schemas.microsoft.com/office/powerpoint/2010/main" val="887183886"/>
                  </p:ext>
                </p:extLst>
              </p:nvPr>
            </p:nvGraphicFramePr>
            <p:xfrm>
              <a:off x="7102524" y="3382467"/>
              <a:ext cx="1872208" cy="616334"/>
            </p:xfrm>
            <a:graphic>
              <a:graphicData uri="http://schemas.microsoft.com/office/powerpoint/2016/slidezoom">
                <pslz:sldZm>
                  <pslz:sldZmObj sldId="312" cId="77264421">
                    <pslz:zmPr id="{50CC5480-FED0-4C6C-ADAF-DF34CC3D635B}" imageType="cover" transitionDur="1000">
                      <p166:blipFill xmlns:p166="http://schemas.microsoft.com/office/powerpoint/2016/6/main">
                        <a:blip r:embed="rId11"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72208" cy="616334"/>
                        </a:xfrm>
                        <a:prstGeom prst="rect">
                          <a:avLst/>
                        </a:prstGeom>
                      </p166:spPr>
                    </pslz:zmPr>
                  </pslz:sldZmObj>
                </pslz:sldZm>
              </a:graphicData>
            </a:graphic>
          </p:graphicFrame>
        </mc:Choice>
        <mc:Fallback xmlns="">
          <p:pic>
            <p:nvPicPr>
              <p:cNvPr id="21" name="Slide Zoom 20">
                <a:hlinkClick r:id="rId12" action="ppaction://hlinksldjump"/>
                <a:extLst>
                  <a:ext uri="{FF2B5EF4-FFF2-40B4-BE49-F238E27FC236}">
                    <a16:creationId xmlns:a16="http://schemas.microsoft.com/office/drawing/2014/main" id="{B1416F04-3912-4958-AEA1-E58B015D401E}"/>
                  </a:ext>
                </a:extLst>
              </p:cNvPr>
              <p:cNvPicPr>
                <a:picLocks noGrp="1" noRot="1" noChangeAspect="1" noMove="1" noResize="1" noEditPoints="1" noAdjustHandles="1" noChangeArrowheads="1" noChangeShapeType="1"/>
              </p:cNvPicPr>
              <p:nvPr/>
            </p:nvPicPr>
            <p:blipFill>
              <a:blip r:embed="rId13" cstate="print">
                <a:extLst>
                  <a:ext uri="{28A0092B-C50C-407E-A947-70E740481C1C}">
                    <a14:useLocalDpi xmlns:a14="http://schemas.microsoft.com/office/drawing/2010/main" val="0"/>
                  </a:ext>
                </a:extLst>
              </a:blip>
              <a:stretch>
                <a:fillRect/>
              </a:stretch>
            </p:blipFill>
            <p:spPr>
              <a:xfrm>
                <a:off x="7102524" y="3382467"/>
                <a:ext cx="1872208" cy="616334"/>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23" name="Slide Zoom 22">
                <a:extLst>
                  <a:ext uri="{FF2B5EF4-FFF2-40B4-BE49-F238E27FC236}">
                    <a16:creationId xmlns:a16="http://schemas.microsoft.com/office/drawing/2014/main" id="{A676BEB3-65EF-45E0-8297-23132030F8A9}"/>
                  </a:ext>
                </a:extLst>
              </p:cNvPr>
              <p:cNvGraphicFramePr>
                <a:graphicFrameLocks noGrp="1" noDrilldown="1" noChangeAspect="1" noMove="1" noResize="1"/>
              </p:cNvGraphicFramePr>
              <p:nvPr>
                <p:extLst>
                  <p:ext uri="{D42A27DB-BD31-4B8C-83A1-F6EECF244321}">
                    <p14:modId xmlns:p14="http://schemas.microsoft.com/office/powerpoint/2010/main" val="3317872657"/>
                  </p:ext>
                </p:extLst>
              </p:nvPr>
            </p:nvGraphicFramePr>
            <p:xfrm>
              <a:off x="9262763" y="3382467"/>
              <a:ext cx="1808683" cy="616334"/>
            </p:xfrm>
            <a:graphic>
              <a:graphicData uri="http://schemas.microsoft.com/office/powerpoint/2016/slidezoom">
                <pslz:sldZm>
                  <pslz:sldZmObj sldId="313" cId="3771645704">
                    <pslz:zmPr id="{D80F7C6B-E711-49C8-A04C-8B1B38A4B22D}" imageType="cover" transitionDur="1000">
                      <p166:blipFill xmlns:p166="http://schemas.microsoft.com/office/powerpoint/2016/6/main">
                        <a:blip r:embed="rId14"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08683" cy="616334"/>
                        </a:xfrm>
                        <a:prstGeom prst="rect">
                          <a:avLst/>
                        </a:prstGeom>
                      </p166:spPr>
                    </pslz:zmPr>
                  </pslz:sldZmObj>
                </pslz:sldZm>
              </a:graphicData>
            </a:graphic>
          </p:graphicFrame>
        </mc:Choice>
        <mc:Fallback xmlns="">
          <p:pic>
            <p:nvPicPr>
              <p:cNvPr id="23" name="Slide Zoom 22">
                <a:hlinkClick r:id="rId15" action="ppaction://hlinksldjump"/>
                <a:extLst>
                  <a:ext uri="{FF2B5EF4-FFF2-40B4-BE49-F238E27FC236}">
                    <a16:creationId xmlns:a16="http://schemas.microsoft.com/office/drawing/2014/main" id="{A676BEB3-65EF-45E0-8297-23132030F8A9}"/>
                  </a:ext>
                </a:extLst>
              </p:cNvPr>
              <p:cNvPicPr>
                <a:picLocks noGrp="1" noRot="1" noChangeAspect="1" noMove="1" noResize="1" noEditPoints="1" noAdjustHandles="1" noChangeArrowheads="1" noChangeShapeType="1"/>
              </p:cNvPicPr>
              <p:nvPr/>
            </p:nvPicPr>
            <p:blipFill>
              <a:blip r:embed="rId16" cstate="print">
                <a:extLst>
                  <a:ext uri="{28A0092B-C50C-407E-A947-70E740481C1C}">
                    <a14:useLocalDpi xmlns:a14="http://schemas.microsoft.com/office/drawing/2010/main" val="0"/>
                  </a:ext>
                </a:extLst>
              </a:blip>
              <a:stretch>
                <a:fillRect/>
              </a:stretch>
            </p:blipFill>
            <p:spPr>
              <a:xfrm>
                <a:off x="9262763" y="3382467"/>
                <a:ext cx="1808683" cy="616334"/>
              </a:xfrm>
              <a:prstGeom prst="rect">
                <a:avLst/>
              </a:prstGeom>
            </p:spPr>
          </p:pic>
        </mc:Fallback>
      </mc:AlternateContent>
      <mc:AlternateContent xmlns:mc="http://schemas.openxmlformats.org/markup-compatibility/2006" xmlns:pslz="http://schemas.microsoft.com/office/powerpoint/2016/slidezoom">
        <mc:Choice Requires="pslz">
          <p:graphicFrame>
            <p:nvGraphicFramePr>
              <p:cNvPr id="25" name="Slide Zoom 24">
                <a:extLst>
                  <a:ext uri="{FF2B5EF4-FFF2-40B4-BE49-F238E27FC236}">
                    <a16:creationId xmlns:a16="http://schemas.microsoft.com/office/drawing/2014/main" id="{D290FE6E-FB3C-4935-89C7-1DBD3D23957A}"/>
                  </a:ext>
                </a:extLst>
              </p:cNvPr>
              <p:cNvGraphicFramePr>
                <a:graphicFrameLocks noGrp="1" noDrilldown="1" noChangeAspect="1" noMove="1" noResize="1"/>
              </p:cNvGraphicFramePr>
              <p:nvPr>
                <p:extLst>
                  <p:ext uri="{D42A27DB-BD31-4B8C-83A1-F6EECF244321}">
                    <p14:modId xmlns:p14="http://schemas.microsoft.com/office/powerpoint/2010/main" val="4075774239"/>
                  </p:ext>
                </p:extLst>
              </p:nvPr>
            </p:nvGraphicFramePr>
            <p:xfrm>
              <a:off x="9262763" y="2533091"/>
              <a:ext cx="1808684" cy="619215"/>
            </p:xfrm>
            <a:graphic>
              <a:graphicData uri="http://schemas.microsoft.com/office/powerpoint/2016/slidezoom">
                <pslz:sldZm>
                  <pslz:sldZmObj sldId="311" cId="2636220024">
                    <pslz:zmPr id="{3A44214D-101D-4A09-8143-00EE025E790E}" imageType="cover" transitionDur="1000">
                      <p166:blipFill xmlns:p166="http://schemas.microsoft.com/office/powerpoint/2016/6/main">
                        <a:blip r:embed="rId17" cstate="print">
                          <a:extLst>
                            <a:ext uri="{28A0092B-C50C-407E-A947-70E740481C1C}">
                              <a14:useLocalDpi xmlns:a14="http://schemas.microsoft.com/office/drawing/2010/main" val="0"/>
                            </a:ext>
                          </a:extLst>
                        </a:blip>
                        <a:stretch>
                          <a:fillRect/>
                        </a:stretch>
                      </p166:blipFill>
                      <p166:spPr xmlns:p166="http://schemas.microsoft.com/office/powerpoint/2016/6/main">
                        <a:xfrm>
                          <a:off x="0" y="0"/>
                          <a:ext cx="1808684" cy="619215"/>
                        </a:xfrm>
                        <a:prstGeom prst="rect">
                          <a:avLst/>
                        </a:prstGeom>
                      </p166:spPr>
                    </pslz:zmPr>
                  </pslz:sldZmObj>
                </pslz:sldZm>
              </a:graphicData>
            </a:graphic>
          </p:graphicFrame>
        </mc:Choice>
        <mc:Fallback xmlns="">
          <p:pic>
            <p:nvPicPr>
              <p:cNvPr id="25" name="Slide Zoom 24">
                <a:hlinkClick r:id="rId18" action="ppaction://hlinksldjump"/>
                <a:extLst>
                  <a:ext uri="{FF2B5EF4-FFF2-40B4-BE49-F238E27FC236}">
                    <a16:creationId xmlns:a16="http://schemas.microsoft.com/office/drawing/2014/main" id="{D290FE6E-FB3C-4935-89C7-1DBD3D23957A}"/>
                  </a:ext>
                </a:extLst>
              </p:cNvPr>
              <p:cNvPicPr>
                <a:picLocks noGrp="1" noRot="1" noChangeAspect="1" noMove="1" noResize="1" noEditPoints="1" noAdjustHandles="1" noChangeArrowheads="1" noChangeShapeType="1"/>
              </p:cNvPicPr>
              <p:nvPr/>
            </p:nvPicPr>
            <p:blipFill>
              <a:blip r:embed="rId19" cstate="print">
                <a:extLst>
                  <a:ext uri="{28A0092B-C50C-407E-A947-70E740481C1C}">
                    <a14:useLocalDpi xmlns:a14="http://schemas.microsoft.com/office/drawing/2010/main" val="0"/>
                  </a:ext>
                </a:extLst>
              </a:blip>
              <a:stretch>
                <a:fillRect/>
              </a:stretch>
            </p:blipFill>
            <p:spPr>
              <a:xfrm>
                <a:off x="9262763" y="2533091"/>
                <a:ext cx="1808684" cy="619215"/>
              </a:xfrm>
              <a:prstGeom prst="rect">
                <a:avLst/>
              </a:prstGeom>
            </p:spPr>
          </p:pic>
        </mc:Fallback>
      </mc:AlternateContent>
      <p:grpSp>
        <p:nvGrpSpPr>
          <p:cNvPr id="10" name="Group 9">
            <a:extLst>
              <a:ext uri="{FF2B5EF4-FFF2-40B4-BE49-F238E27FC236}">
                <a16:creationId xmlns:a16="http://schemas.microsoft.com/office/drawing/2014/main" id="{7E1E6D73-E35E-47A3-AB4D-97CE17EF6C45}"/>
              </a:ext>
            </a:extLst>
          </p:cNvPr>
          <p:cNvGrpSpPr/>
          <p:nvPr/>
        </p:nvGrpSpPr>
        <p:grpSpPr>
          <a:xfrm>
            <a:off x="11062964" y="6389289"/>
            <a:ext cx="504057" cy="313241"/>
            <a:chOff x="9035482" y="1613653"/>
            <a:chExt cx="617517" cy="385192"/>
          </a:xfrm>
        </p:grpSpPr>
        <p:sp>
          <p:nvSpPr>
            <p:cNvPr id="11" name="Rectangle: Rounded Corners 10">
              <a:extLst>
                <a:ext uri="{FF2B5EF4-FFF2-40B4-BE49-F238E27FC236}">
                  <a16:creationId xmlns:a16="http://schemas.microsoft.com/office/drawing/2014/main" id="{9E2EDDA9-F7B4-4D71-B1ED-C89BD92EA91B}"/>
                </a:ext>
              </a:extLst>
            </p:cNvPr>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2" name="Graphic 11" descr="For Sale with solid fill">
              <a:hlinkClick r:id="rId20" action="ppaction://hlinksldjump"/>
              <a:extLst>
                <a:ext uri="{FF2B5EF4-FFF2-40B4-BE49-F238E27FC236}">
                  <a16:creationId xmlns:a16="http://schemas.microsoft.com/office/drawing/2014/main" id="{550CC60A-EBE6-47FF-B373-918DA7EE23F0}"/>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9144921" y="1613653"/>
              <a:ext cx="385192" cy="385192"/>
            </a:xfrm>
            <a:prstGeom prst="rect">
              <a:avLst/>
            </a:prstGeom>
          </p:spPr>
        </p:pic>
      </p:grpSp>
      <p:grpSp>
        <p:nvGrpSpPr>
          <p:cNvPr id="4" name="Group 3">
            <a:extLst>
              <a:ext uri="{FF2B5EF4-FFF2-40B4-BE49-F238E27FC236}">
                <a16:creationId xmlns:a16="http://schemas.microsoft.com/office/drawing/2014/main" id="{3A4466E3-F43F-4269-BE8C-715A932CB143}"/>
              </a:ext>
            </a:extLst>
          </p:cNvPr>
          <p:cNvGrpSpPr>
            <a:grpSpLocks noGrp="1" noUngrp="1" noRot="1" noMove="1" noResize="1"/>
          </p:cNvGrpSpPr>
          <p:nvPr/>
        </p:nvGrpSpPr>
        <p:grpSpPr>
          <a:xfrm>
            <a:off x="405780" y="1687067"/>
            <a:ext cx="5688632" cy="3763274"/>
            <a:chOff x="405780" y="1687067"/>
            <a:chExt cx="5688632" cy="3763274"/>
          </a:xfrm>
        </p:grpSpPr>
        <p:sp>
          <p:nvSpPr>
            <p:cNvPr id="3" name="TextBox 2">
              <a:extLst>
                <a:ext uri="{FF2B5EF4-FFF2-40B4-BE49-F238E27FC236}">
                  <a16:creationId xmlns:a16="http://schemas.microsoft.com/office/drawing/2014/main" id="{85D11D06-2586-4DDE-9277-48EE3D4E07B6}"/>
                </a:ext>
              </a:extLst>
            </p:cNvPr>
            <p:cNvSpPr txBox="1">
              <a:spLocks noGrp="1" noRot="1" noMove="1" noResize="1" noEditPoints="1" noAdjustHandles="1" noChangeArrowheads="1" noChangeShapeType="1"/>
            </p:cNvSpPr>
            <p:nvPr/>
          </p:nvSpPr>
          <p:spPr>
            <a:xfrm>
              <a:off x="405780" y="1687067"/>
              <a:ext cx="5688632" cy="3763274"/>
            </a:xfrm>
            <a:prstGeom prst="rect">
              <a:avLst/>
            </a:prstGeom>
            <a:noFill/>
          </p:spPr>
          <p:txBody>
            <a:bodyPr wrap="square">
              <a:spAutoFit/>
            </a:bodyPr>
            <a:lstStyle/>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Haastavan esitystapansa puolesta kehikkoa ei aikarajoitteisista syistä ehditty rakentamaan niin, että se olisi toiminut, kuten sen oli tarkoitus.</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Ajatus oli esittää kehikko yhtenä suurena kokonaisuutena eritasoiset ja –tyyppiset tulevaisuustiedot, joita tarkastelemalla kyseinen henkilö voisi muodostaa itselleen vaihtoehtoisia tulevaisuuskuvia poimimalla mielestään todennäköisiä tulevaisuustekijöitä eri sarakkeista.</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Nyt toteutus tehtiin niin, että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kehikko</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on nähtävissä tuossa tekstin vierellä, josta klikkaamalla tiettyä saraketta pääsee lukija tarkastelemaan kyseiseen sarakkeeseen koostettua tulevaisuustietoa, jonka jälkeen paluu takaisin tälle sivulle tapahtuu navigointipaneelin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paluunuoli-näppäimellä</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ja tarkasteluun voidaan ottaa jokin toisista sarakkeista.</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Tämän sivun oikeasta alakulmasta löytyvä navigointipaneelin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koti-näppäin</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palauttaa esityksen tavalliseen tapaan kotisivulle.</a:t>
              </a:r>
            </a:p>
          </p:txBody>
        </p:sp>
        <p:grpSp>
          <p:nvGrpSpPr>
            <p:cNvPr id="14" name="Group 13">
              <a:extLst>
                <a:ext uri="{FF2B5EF4-FFF2-40B4-BE49-F238E27FC236}">
                  <a16:creationId xmlns:a16="http://schemas.microsoft.com/office/drawing/2014/main" id="{C86A9F96-8227-4763-A640-390773F5DCF1}"/>
                </a:ext>
              </a:extLst>
            </p:cNvPr>
            <p:cNvGrpSpPr>
              <a:grpSpLocks noGrp="1" noUngrp="1" noRot="1" noMove="1" noResize="1"/>
            </p:cNvGrpSpPr>
            <p:nvPr/>
          </p:nvGrpSpPr>
          <p:grpSpPr>
            <a:xfrm>
              <a:off x="5086300" y="4941168"/>
              <a:ext cx="263522" cy="229765"/>
              <a:chOff x="9035482" y="1613653"/>
              <a:chExt cx="617517" cy="385192"/>
            </a:xfrm>
          </p:grpSpPr>
          <p:sp>
            <p:nvSpPr>
              <p:cNvPr id="16" name="Rectangle: Rounded Corners 15">
                <a:extLst>
                  <a:ext uri="{FF2B5EF4-FFF2-40B4-BE49-F238E27FC236}">
                    <a16:creationId xmlns:a16="http://schemas.microsoft.com/office/drawing/2014/main" id="{7C5E26BA-3703-469F-94CD-410DE9EF26BB}"/>
                  </a:ext>
                </a:extLst>
              </p:cNvPr>
              <p:cNvSpPr>
                <a:spLocks noGrp="1" noRot="1" noMove="1" noResize="1" noEditPoints="1" noAdjustHandles="1" noChangeArrowheads="1" noChangeShapeType="1"/>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8" name="Graphic 17" descr="For Sale with solid fill">
                <a:extLst>
                  <a:ext uri="{FF2B5EF4-FFF2-40B4-BE49-F238E27FC236}">
                    <a16:creationId xmlns:a16="http://schemas.microsoft.com/office/drawing/2014/main" id="{05AFEC0B-0AA2-423D-A195-925F2535B373}"/>
                  </a:ext>
                </a:extLst>
              </p:cNvPr>
              <p:cNvPicPr>
                <a:picLocks noGrp="1" noRot="1" noChangeAspect="1" noMove="1" noResize="1" noEditPoints="1" noAdjustHandles="1" noChangeArrowheads="1" noChangeShapeType="1" noCrop="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9144921" y="1613653"/>
                <a:ext cx="385192" cy="385192"/>
              </a:xfrm>
              <a:prstGeom prst="rect">
                <a:avLst/>
              </a:prstGeom>
            </p:spPr>
          </p:pic>
        </p:grpSp>
        <p:grpSp>
          <p:nvGrpSpPr>
            <p:cNvPr id="19" name="Group 18">
              <a:extLst>
                <a:ext uri="{FF2B5EF4-FFF2-40B4-BE49-F238E27FC236}">
                  <a16:creationId xmlns:a16="http://schemas.microsoft.com/office/drawing/2014/main" id="{16AC2658-9F84-41BE-AF77-B448645B6F4D}"/>
                </a:ext>
              </a:extLst>
            </p:cNvPr>
            <p:cNvGrpSpPr>
              <a:grpSpLocks noGrp="1" noUngrp="1" noRot="1" noMove="1" noResize="1"/>
            </p:cNvGrpSpPr>
            <p:nvPr/>
          </p:nvGrpSpPr>
          <p:grpSpPr>
            <a:xfrm>
              <a:off x="3142084" y="4293096"/>
              <a:ext cx="216024" cy="198418"/>
              <a:chOff x="8457418" y="107577"/>
              <a:chExt cx="320522" cy="414442"/>
            </a:xfrm>
          </p:grpSpPr>
          <p:sp>
            <p:nvSpPr>
              <p:cNvPr id="20" name="Rectangle: Rounded Corners 19">
                <a:extLst>
                  <a:ext uri="{FF2B5EF4-FFF2-40B4-BE49-F238E27FC236}">
                    <a16:creationId xmlns:a16="http://schemas.microsoft.com/office/drawing/2014/main" id="{461878A8-AE98-4724-AB01-6AAD8358FB39}"/>
                  </a:ext>
                </a:extLst>
              </p:cNvPr>
              <p:cNvSpPr>
                <a:spLocks noGrp="1" noRot="1" noMove="1" noResize="1" noEditPoints="1" noAdjustHandles="1" noChangeArrowheads="1" noChangeShapeType="1"/>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extLst>
                  <a:ext uri="{FF2B5EF4-FFF2-40B4-BE49-F238E27FC236}">
                    <a16:creationId xmlns:a16="http://schemas.microsoft.com/office/drawing/2014/main" id="{4AF57EC8-1D15-43DE-B8A6-EA13E9FE352D}"/>
                  </a:ext>
                </a:extLst>
              </p:cNvPr>
              <p:cNvPicPr>
                <a:picLocks noGrp="1" noRot="1" noChangeAspect="1" noMove="1" noResize="1" noEditPoints="1" noAdjustHandles="1" noChangeArrowheads="1" noChangeShapeType="1" noCrop="1"/>
              </p:cNvPicPr>
              <p:nvPr/>
            </p:nvPicPr>
            <p:blipFill>
              <a:blip r:embed="rId23"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8463521" y="152400"/>
                <a:ext cx="314419" cy="313241"/>
              </a:xfrm>
              <a:prstGeom prst="rect">
                <a:avLst/>
              </a:prstGeom>
            </p:spPr>
          </p:pic>
        </p:grpSp>
      </p:grpSp>
    </p:spTree>
    <p:extLst>
      <p:ext uri="{BB962C8B-B14F-4D97-AF65-F5344CB8AC3E}">
        <p14:creationId xmlns:p14="http://schemas.microsoft.com/office/powerpoint/2010/main" val="361386197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F1807B0-52E3-4F9C-A432-42322BC111AE}"/>
              </a:ext>
            </a:extLst>
          </p:cNvPr>
          <p:cNvSpPr txBox="1"/>
          <p:nvPr/>
        </p:nvSpPr>
        <p:spPr>
          <a:xfrm>
            <a:off x="261764" y="1250071"/>
            <a:ext cx="2376264" cy="903196"/>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Viihtyvyystekijät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Sijainti ja liikenneyhteydet	54,0 %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Luonnonympäristö		44,4 %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Rauhallisuus		42,0 %</a:t>
            </a:r>
          </a:p>
        </p:txBody>
      </p:sp>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Asukasbarometri 2016 – Kysely kaupunkimaisista asuinympäristöistä</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Suomen ympäristökeskus (2016)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Tutkimuksen julkaisu: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V. 2017</a:t>
            </a:r>
          </a:p>
        </p:txBody>
      </p:sp>
      <p:sp>
        <p:nvSpPr>
          <p:cNvPr id="5" name="TextBox 4">
            <a:extLst>
              <a:ext uri="{FF2B5EF4-FFF2-40B4-BE49-F238E27FC236}">
                <a16:creationId xmlns:a16="http://schemas.microsoft.com/office/drawing/2014/main" id="{67909711-2BFA-4C38-AC8F-D540069C5575}"/>
              </a:ext>
            </a:extLst>
          </p:cNvPr>
          <p:cNvSpPr txBox="1"/>
          <p:nvPr/>
        </p:nvSpPr>
        <p:spPr>
          <a:xfrm>
            <a:off x="261764" y="2564904"/>
            <a:ext cx="3240360" cy="111094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Epäviihtyvyystekijät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osaa sanoa			24,3 %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Liikenteestä aiheutuva melu ja turvattomuus	19,8 %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Palvelujen puute			17,7 %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Pysäköintipaikkojen puute		16,9 %</a:t>
            </a:r>
          </a:p>
        </p:txBody>
      </p:sp>
      <p:sp>
        <p:nvSpPr>
          <p:cNvPr id="6" name="TextBox 5">
            <a:extLst>
              <a:ext uri="{FF2B5EF4-FFF2-40B4-BE49-F238E27FC236}">
                <a16:creationId xmlns:a16="http://schemas.microsoft.com/office/drawing/2014/main" id="{F0EC2643-8272-4393-B553-62E08CF21F52}"/>
              </a:ext>
            </a:extLst>
          </p:cNvPr>
          <p:cNvSpPr txBox="1"/>
          <p:nvPr/>
        </p:nvSpPr>
        <p:spPr>
          <a:xfrm>
            <a:off x="261764" y="4117707"/>
            <a:ext cx="2376264" cy="1318694"/>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Täydennysrakentaminen</a:t>
            </a:r>
            <a:endParaRPr lang="fi-FI" sz="6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Mikäli siihen pääsee vaikuttamaan itse..</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Hyväksytään		36 %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Ehkä hyväksytään		31 %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22 %</a:t>
            </a:r>
          </a:p>
        </p:txBody>
      </p:sp>
      <p:sp>
        <p:nvSpPr>
          <p:cNvPr id="15" name="TextBox 14">
            <a:extLst>
              <a:ext uri="{FF2B5EF4-FFF2-40B4-BE49-F238E27FC236}">
                <a16:creationId xmlns:a16="http://schemas.microsoft.com/office/drawing/2014/main" id="{08321475-724C-41CB-AD64-AA52F973D075}"/>
              </a:ext>
            </a:extLst>
          </p:cNvPr>
          <p:cNvSpPr txBox="1"/>
          <p:nvPr/>
        </p:nvSpPr>
        <p:spPr>
          <a:xfrm>
            <a:off x="261764" y="5498175"/>
            <a:ext cx="3384376" cy="64928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Muodostunut ”</a:t>
            </a:r>
            <a:r>
              <a:rPr kumimoji="0" lang="fi-FI" sz="900" b="0" i="1"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Ei-äänen</a:t>
            </a: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kannatus nousi peräti</a:t>
            </a: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22 prosenttiin.</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7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1/3 äänensä antaneista ovat ikääntyneiden väestöä.</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7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Lisäksi he ovat </a:t>
            </a:r>
            <a:r>
              <a:rPr kumimoji="0" lang="fi-FI" sz="70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asuneet</a:t>
            </a:r>
            <a:r>
              <a:rPr kumimoji="0" lang="fi-FI" sz="7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alueillaan </a:t>
            </a:r>
            <a:r>
              <a:rPr kumimoji="0" lang="fi-FI" sz="7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keskimäärin </a:t>
            </a:r>
            <a:r>
              <a:rPr kumimoji="0" lang="fi-FI" sz="900" b="1" i="0" u="sng"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25 vuotta</a:t>
            </a:r>
            <a:r>
              <a:rPr kumimoji="0" lang="fi-FI" sz="7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t>
            </a:r>
          </a:p>
        </p:txBody>
      </p:sp>
      <p:sp>
        <p:nvSpPr>
          <p:cNvPr id="20" name="TextBox 19">
            <a:extLst>
              <a:ext uri="{FF2B5EF4-FFF2-40B4-BE49-F238E27FC236}">
                <a16:creationId xmlns:a16="http://schemas.microsoft.com/office/drawing/2014/main" id="{35F89BCC-02FF-4F93-9327-9E19564AF272}"/>
              </a:ext>
            </a:extLst>
          </p:cNvPr>
          <p:cNvSpPr txBox="1"/>
          <p:nvPr/>
        </p:nvSpPr>
        <p:spPr>
          <a:xfrm>
            <a:off x="3142084" y="6157925"/>
            <a:ext cx="4032448" cy="628442"/>
          </a:xfrm>
          <a:prstGeom prst="accentBorderCallout2">
            <a:avLst>
              <a:gd name="adj1" fmla="val 18750"/>
              <a:gd name="adj2" fmla="val -8333"/>
              <a:gd name="adj3" fmla="val 18750"/>
              <a:gd name="adj4" fmla="val -16667"/>
              <a:gd name="adj5" fmla="val -8147"/>
              <a:gd name="adj6" fmla="val -17274"/>
            </a:avLst>
          </a:prstGeom>
          <a:solidFill>
            <a:schemeClr val="bg1"/>
          </a:solidFill>
          <a:ln w="19050">
            <a:solidFill>
              <a:srgbClr val="FF0000"/>
            </a:solidFill>
            <a:headEnd type="diamond" w="med" len="med"/>
            <a:tailEnd type="triangle" w="med" len="med"/>
          </a:ln>
        </p:spPr>
        <p:style>
          <a:lnRef idx="1">
            <a:schemeClr val="dk1"/>
          </a:lnRef>
          <a:fillRef idx="2">
            <a:schemeClr val="dk1"/>
          </a:fillRef>
          <a:effectRef idx="1">
            <a:schemeClr val="dk1"/>
          </a:effectRef>
          <a:fontRef idx="minor">
            <a:schemeClr val="dk1"/>
          </a:fontRef>
        </p:style>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800" b="1" i="0"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Voisikohan ns. muutoksen haluttomuus tai pysyvyyden tavoittelu, ”</a:t>
            </a:r>
            <a:r>
              <a:rPr kumimoji="0" lang="fi-FI" sz="800" b="1" i="1"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jotta kaikki olisi kuin aina ennenkin</a:t>
            </a:r>
            <a:r>
              <a:rPr kumimoji="0" lang="fi-FI" sz="800" b="1" i="0"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selittää ainakin, jollain tasolla ilmastonegatiivisen ilmiön korostuvan hieman ikääntyneemmän väestön keskuudessa?</a:t>
            </a:r>
            <a:endParaRPr kumimoji="0" lang="fi-FI" sz="800" b="1" i="0" u="none" strike="noStrike" kern="1200" cap="none" spc="0" normalizeH="0" baseline="0" noProof="0" dirty="0">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933AC864-7DCB-452A-A301-F20712A038D9}"/>
              </a:ext>
            </a:extLst>
          </p:cNvPr>
          <p:cNvSpPr txBox="1"/>
          <p:nvPr/>
        </p:nvSpPr>
        <p:spPr>
          <a:xfrm>
            <a:off x="3214092" y="1255463"/>
            <a:ext cx="3384376" cy="903196"/>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Asuinalueensa puisto- ja ulkoilualueet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Erittäin tyytyväinen			45,0 %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tyytyväinen			41,0 %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Tyytymättömimpiä olivat		15-19 v.</a:t>
            </a:r>
          </a:p>
        </p:txBody>
      </p:sp>
      <p:sp>
        <p:nvSpPr>
          <p:cNvPr id="29" name="TextBox 28">
            <a:extLst>
              <a:ext uri="{FF2B5EF4-FFF2-40B4-BE49-F238E27FC236}">
                <a16:creationId xmlns:a16="http://schemas.microsoft.com/office/drawing/2014/main" id="{0AFA49F1-8796-44A5-B36F-9C86F588EEB7}"/>
              </a:ext>
            </a:extLst>
          </p:cNvPr>
          <p:cNvSpPr txBox="1"/>
          <p:nvPr/>
        </p:nvSpPr>
        <p:spPr>
          <a:xfrm>
            <a:off x="8256834" y="4133774"/>
            <a:ext cx="3384376" cy="1318694"/>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Joukkoliikenne (15-74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Asuinalueella on joukkoliikennepalvelu		91,0 %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Pysäkki sijaitsee riittävän lähellä		84,0 %</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Tyytyväisyys joukkoliikennepalveluun</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Erittäin tyytyväinen		30,0 %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Melko tyytyväinen		32,0 %</a:t>
            </a:r>
          </a:p>
        </p:txBody>
      </p:sp>
      <p:sp>
        <p:nvSpPr>
          <p:cNvPr id="30" name="TextBox 29">
            <a:extLst>
              <a:ext uri="{FF2B5EF4-FFF2-40B4-BE49-F238E27FC236}">
                <a16:creationId xmlns:a16="http://schemas.microsoft.com/office/drawing/2014/main" id="{1AF3ADFB-22E8-4D89-A280-D58CDC7D4DBC}"/>
              </a:ext>
            </a:extLst>
          </p:cNvPr>
          <p:cNvSpPr txBox="1"/>
          <p:nvPr/>
        </p:nvSpPr>
        <p:spPr>
          <a:xfrm>
            <a:off x="8256834" y="2206939"/>
            <a:ext cx="3033330" cy="173419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Ulkoilualue- ja liikuntapaikkatoiveet (3 kpl/vastaaja)</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asuinalueelle (15-84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halua mitään		24,8 %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Valaistuja ulkoilureittejä	14,7 %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Ulkokuntoiluvälineitä	14,3 %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Uimahalli		12,1 %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Kävelyreittejä		12,0 %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Lenkkipolkuja/pururatoja	12,0 %</a:t>
            </a:r>
          </a:p>
        </p:txBody>
      </p:sp>
      <p:sp>
        <p:nvSpPr>
          <p:cNvPr id="31" name="TextBox 30">
            <a:extLst>
              <a:ext uri="{FF2B5EF4-FFF2-40B4-BE49-F238E27FC236}">
                <a16:creationId xmlns:a16="http://schemas.microsoft.com/office/drawing/2014/main" id="{E76E6B85-B827-4E22-8DA7-5C6920818AB4}"/>
              </a:ext>
            </a:extLst>
          </p:cNvPr>
          <p:cNvSpPr txBox="1"/>
          <p:nvPr/>
        </p:nvSpPr>
        <p:spPr>
          <a:xfrm>
            <a:off x="3671242" y="2345690"/>
            <a:ext cx="3708412" cy="695447"/>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Kävellen liikkumisen miellyttävyys asuinalueella (15-74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Erittäin miellyttävä			43,0 %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miellyttävä			53,0 %</a:t>
            </a:r>
          </a:p>
        </p:txBody>
      </p:sp>
      <p:sp>
        <p:nvSpPr>
          <p:cNvPr id="33" name="TextBox 32">
            <a:extLst>
              <a:ext uri="{FF2B5EF4-FFF2-40B4-BE49-F238E27FC236}">
                <a16:creationId xmlns:a16="http://schemas.microsoft.com/office/drawing/2014/main" id="{3B92B03E-0424-426D-A979-C92C1B8A239C}"/>
              </a:ext>
            </a:extLst>
          </p:cNvPr>
          <p:cNvSpPr txBox="1"/>
          <p:nvPr/>
        </p:nvSpPr>
        <p:spPr>
          <a:xfrm>
            <a:off x="3671242" y="4096202"/>
            <a:ext cx="3384376" cy="1318694"/>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Osallistumismahdollisuus asuinalueensa suunnitteluun</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osaa sanoa			31,0 %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Ei tyytyväinen eikä tyytymätön		27,0 %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tyytyväinen			16,0 %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tyytymätön			13,0 %</a:t>
            </a:r>
          </a:p>
        </p:txBody>
      </p:sp>
      <p:sp>
        <p:nvSpPr>
          <p:cNvPr id="34" name="TextBox 33">
            <a:extLst>
              <a:ext uri="{FF2B5EF4-FFF2-40B4-BE49-F238E27FC236}">
                <a16:creationId xmlns:a16="http://schemas.microsoft.com/office/drawing/2014/main" id="{62920F3F-3498-4174-9723-41BEE1E8B7D2}"/>
              </a:ext>
            </a:extLst>
          </p:cNvPr>
          <p:cNvSpPr txBox="1"/>
          <p:nvPr/>
        </p:nvSpPr>
        <p:spPr>
          <a:xfrm>
            <a:off x="3671242" y="3228471"/>
            <a:ext cx="3708412" cy="695447"/>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Pyörällä liikkumisen miellyttävyys asuinalueella (15-74 vuotiaat)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Erittäin miellyttävä			35,0 %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Melko miellyttävä			51,0 %</a:t>
            </a:r>
          </a:p>
        </p:txBody>
      </p:sp>
      <p:sp>
        <p:nvSpPr>
          <p:cNvPr id="35" name="TextBox 34">
            <a:extLst>
              <a:ext uri="{FF2B5EF4-FFF2-40B4-BE49-F238E27FC236}">
                <a16:creationId xmlns:a16="http://schemas.microsoft.com/office/drawing/2014/main" id="{D38D8078-5783-4C6D-9650-BFD02187A0D4}"/>
              </a:ext>
            </a:extLst>
          </p:cNvPr>
          <p:cNvSpPr txBox="1"/>
          <p:nvPr/>
        </p:nvSpPr>
        <p:spPr>
          <a:xfrm>
            <a:off x="7570152" y="5633036"/>
            <a:ext cx="4284899" cy="508537"/>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Alle 7 v. lasta ei uskalla antaa liikkua asuinalueella yksin (15-74 vuotiaat)</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000" dirty="0">
                <a:solidFill>
                  <a:schemeClr val="tx2"/>
                </a:solidFill>
                <a:uFill>
                  <a:solidFill>
                    <a:srgbClr val="FF0000"/>
                  </a:solidFill>
                </a:uFill>
                <a:latin typeface="Gill Sans Nova" panose="020B0602020104020203" pitchFamily="34" charset="0"/>
                <a:ea typeface="Lato" panose="020F0502020204030203" pitchFamily="34" charset="0"/>
                <a:cs typeface="Lato" panose="020F0502020204030203" pitchFamily="34" charset="0"/>
              </a:rPr>
              <a:t>24,4 %</a:t>
            </a:r>
          </a:p>
        </p:txBody>
      </p:sp>
      <p:sp>
        <p:nvSpPr>
          <p:cNvPr id="45" name="TextBox 44">
            <a:extLst>
              <a:ext uri="{FF2B5EF4-FFF2-40B4-BE49-F238E27FC236}">
                <a16:creationId xmlns:a16="http://schemas.microsoft.com/office/drawing/2014/main" id="{737AD686-632A-4887-9F5E-158624A95C39}"/>
              </a:ext>
            </a:extLst>
          </p:cNvPr>
          <p:cNvSpPr txBox="1"/>
          <p:nvPr/>
        </p:nvSpPr>
        <p:spPr>
          <a:xfrm>
            <a:off x="8103566" y="723101"/>
            <a:ext cx="4006181" cy="1364861"/>
          </a:xfrm>
          <a:prstGeom prst="rect">
            <a:avLst/>
          </a:prstGeom>
          <a:solidFill>
            <a:srgbClr val="FFFF99">
              <a:alpha val="54902"/>
            </a:srgb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Yhteenveto tekijöistä, jotka aiheuttavat tyytymättömyyttä asuinalueeseen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Ja siksi olisivat syytä ottaa huomioon aluesuunnittelussa ja kaavoituksessa</a:t>
            </a: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marL="1143000" lvl="2" indent="-228600">
              <a:lnSpc>
                <a:spcPct val="150000"/>
              </a:lnSpc>
              <a:buAutoNum type="arabicPeriod"/>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Mahdollisuus osallistua suunnitteluun (Asuinalue)</a:t>
            </a:r>
          </a:p>
          <a:p>
            <a:pPr marL="1143000" lvl="2" indent="-228600">
              <a:lnSpc>
                <a:spcPct val="150000"/>
              </a:lnSpc>
              <a:buAutoNum type="arabicPeriod"/>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Joukkoliikennepalvelut</a:t>
            </a:r>
          </a:p>
          <a:p>
            <a:pPr marL="1143000" lvl="2" indent="-228600">
              <a:lnSpc>
                <a:spcPct val="150000"/>
              </a:lnSpc>
              <a:buAutoNum type="arabicPeriod"/>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Alueen arkkitehtuuri ja ilme</a:t>
            </a:r>
          </a:p>
        </p:txBody>
      </p:sp>
      <p:sp>
        <p:nvSpPr>
          <p:cNvPr id="26" name="TextBox 25">
            <a:extLst>
              <a:ext uri="{FF2B5EF4-FFF2-40B4-BE49-F238E27FC236}">
                <a16:creationId xmlns:a16="http://schemas.microsoft.com/office/drawing/2014/main" id="{C1E8DD37-3471-49AA-A827-4590A00B49D7}"/>
              </a:ext>
            </a:extLst>
          </p:cNvPr>
          <p:cNvSpPr txBox="1"/>
          <p:nvPr/>
        </p:nvSpPr>
        <p:spPr>
          <a:xfrm rot="21324127">
            <a:off x="6985965" y="-100721"/>
            <a:ext cx="1411566" cy="1037630"/>
          </a:xfrm>
          <a:prstGeom prst="irregularSeal2">
            <a:avLst/>
          </a:prstGeom>
          <a:solidFill>
            <a:srgbClr val="9966FF">
              <a:alpha val="78039"/>
            </a:srgbClr>
          </a:solidFill>
          <a:ln w="28575">
            <a:solidFill>
              <a:srgbClr val="FFFF00"/>
            </a:solidFill>
          </a:ln>
          <a:effectLst/>
          <a:scene3d>
            <a:camera prst="orthographicFront">
              <a:rot lat="0" lon="0" rev="0"/>
            </a:camera>
            <a:lightRig rig="chilly" dir="t">
              <a:rot lat="0" lon="0" rev="18480000"/>
            </a:lightRig>
          </a:scene3d>
          <a:sp3d prstMaterial="clear">
            <a:bevelT h="63500"/>
          </a:sp3d>
        </p:spPr>
        <p:txBody>
          <a:bodyPr wrap="square">
            <a:spAutoFit/>
          </a:bodyPr>
          <a:lstStyle/>
          <a:p>
            <a:pPr algn="ctr"/>
            <a:r>
              <a:rPr lang="fi-FI" sz="6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Vähintään 10 000</a:t>
            </a:r>
          </a:p>
          <a:p>
            <a:pPr algn="ctr"/>
            <a:r>
              <a:rPr lang="fi-FI" sz="6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asukkaan taajamissa.</a:t>
            </a:r>
            <a:endParaRPr lang="fi-FI" sz="1200" b="1" dirty="0"/>
          </a:p>
        </p:txBody>
      </p:sp>
      <p:grpSp>
        <p:nvGrpSpPr>
          <p:cNvPr id="24" name="Group 23">
            <a:extLst>
              <a:ext uri="{FF2B5EF4-FFF2-40B4-BE49-F238E27FC236}">
                <a16:creationId xmlns:a16="http://schemas.microsoft.com/office/drawing/2014/main" id="{0257F0C7-D2BE-48C7-92B5-BD26E4DA8940}"/>
              </a:ext>
            </a:extLst>
          </p:cNvPr>
          <p:cNvGrpSpPr/>
          <p:nvPr/>
        </p:nvGrpSpPr>
        <p:grpSpPr>
          <a:xfrm>
            <a:off x="8745859" y="0"/>
            <a:ext cx="3253209" cy="469576"/>
            <a:chOff x="8294866" y="229097"/>
            <a:chExt cx="3442966" cy="469576"/>
          </a:xfrm>
        </p:grpSpPr>
        <p:sp>
          <p:nvSpPr>
            <p:cNvPr id="25" name="TextBox 24">
              <a:extLst>
                <a:ext uri="{FF2B5EF4-FFF2-40B4-BE49-F238E27FC236}">
                  <a16:creationId xmlns:a16="http://schemas.microsoft.com/office/drawing/2014/main" id="{627E03E0-1E08-4FAC-9EE7-499166E67FA4}"/>
                </a:ext>
              </a:extLst>
            </p:cNvPr>
            <p:cNvSpPr txBox="1"/>
            <p:nvPr/>
          </p:nvSpPr>
          <p:spPr>
            <a:xfrm>
              <a:off x="8294866" y="483229"/>
              <a:ext cx="3442966" cy="215444"/>
            </a:xfrm>
            <a:prstGeom prst="rect">
              <a:avLst/>
            </a:prstGeom>
            <a:noFill/>
          </p:spPr>
          <p:txBody>
            <a:bodyPr wrap="square">
              <a:spAutoFit/>
            </a:bodyPr>
            <a:lstStyle/>
            <a:p>
              <a:r>
                <a:rPr lang="en-US" sz="800" dirty="0">
                  <a:hlinkClick r:id="rId2"/>
                </a:rPr>
                <a:t>https://helda.helsinki.fi/handle/10138/193009</a:t>
              </a:r>
              <a:r>
                <a:rPr lang="en-US" sz="800" dirty="0"/>
                <a:t> </a:t>
              </a:r>
              <a:endParaRPr lang="fi-FI" sz="800" dirty="0"/>
            </a:p>
          </p:txBody>
        </p:sp>
        <p:sp>
          <p:nvSpPr>
            <p:cNvPr id="32" name="TextBox 31">
              <a:extLst>
                <a:ext uri="{FF2B5EF4-FFF2-40B4-BE49-F238E27FC236}">
                  <a16:creationId xmlns:a16="http://schemas.microsoft.com/office/drawing/2014/main" id="{ADDAD650-722D-4C48-874E-4DA62E26FD4D}"/>
                </a:ext>
              </a:extLst>
            </p:cNvPr>
            <p:cNvSpPr txBox="1"/>
            <p:nvPr/>
          </p:nvSpPr>
          <p:spPr>
            <a:xfrm>
              <a:off x="8294866" y="229097"/>
              <a:ext cx="2912114" cy="246221"/>
            </a:xfrm>
            <a:prstGeom prst="rect">
              <a:avLst/>
            </a:prstGeom>
            <a:noFill/>
          </p:spPr>
          <p:txBody>
            <a:bodyPr wrap="square">
              <a:spAutoFit/>
            </a:bodyPr>
            <a:lstStyle/>
            <a:p>
              <a:r>
                <a:rPr kumimoji="0" lang="fi-FI" sz="10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barometrista:</a:t>
              </a:r>
              <a:endParaRPr lang="fi-FI" sz="1200" dirty="0"/>
            </a:p>
          </p:txBody>
        </p:sp>
      </p:grpSp>
      <p:grpSp>
        <p:nvGrpSpPr>
          <p:cNvPr id="23" name="Group 22">
            <a:extLst>
              <a:ext uri="{FF2B5EF4-FFF2-40B4-BE49-F238E27FC236}">
                <a16:creationId xmlns:a16="http://schemas.microsoft.com/office/drawing/2014/main" id="{671A6266-BA29-4BAA-B1A5-587375357327}"/>
              </a:ext>
            </a:extLst>
          </p:cNvPr>
          <p:cNvGrpSpPr/>
          <p:nvPr/>
        </p:nvGrpSpPr>
        <p:grpSpPr>
          <a:xfrm>
            <a:off x="10630917" y="6443993"/>
            <a:ext cx="1080120" cy="313490"/>
            <a:chOff x="8940543" y="1613653"/>
            <a:chExt cx="1323247" cy="385498"/>
          </a:xfrm>
        </p:grpSpPr>
        <p:sp>
          <p:nvSpPr>
            <p:cNvPr id="36" name="Rectangle: Rounded Corners 35">
              <a:extLst>
                <a:ext uri="{FF2B5EF4-FFF2-40B4-BE49-F238E27FC236}">
                  <a16:creationId xmlns:a16="http://schemas.microsoft.com/office/drawing/2014/main" id="{D630963E-0B30-40FB-9845-C4950E6AAB73}"/>
                </a:ext>
              </a:extLst>
            </p:cNvPr>
            <p:cNvSpPr/>
            <p:nvPr/>
          </p:nvSpPr>
          <p:spPr>
            <a:xfrm>
              <a:off x="8940543" y="1613653"/>
              <a:ext cx="132324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37" name="Graphic 36" descr="For Sale with solid fill">
              <a:hlinkClick r:id="rId3" action="ppaction://hlinksldjump"/>
              <a:extLst>
                <a:ext uri="{FF2B5EF4-FFF2-40B4-BE49-F238E27FC236}">
                  <a16:creationId xmlns:a16="http://schemas.microsoft.com/office/drawing/2014/main" id="{AF085C69-BB86-4330-962E-815DAD61492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38" name="Graphic 37" descr="Back with solid fill">
              <a:hlinkClick r:id="rId6" action="ppaction://hlinksldjump"/>
              <a:extLst>
                <a:ext uri="{FF2B5EF4-FFF2-40B4-BE49-F238E27FC236}">
                  <a16:creationId xmlns:a16="http://schemas.microsoft.com/office/drawing/2014/main" id="{21C9190C-6582-484F-B073-B6E69B32BF2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328599420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asukaskokemuskysely (5/2021 – 6/2021)</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Bisnode Oy (puh. 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Heinolalaiset 15-79 vuotiaat</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887EFCD2-E758-426B-A79F-3CE8F19BF6E5}"/>
              </a:ext>
            </a:extLst>
          </p:cNvPr>
          <p:cNvSpPr txBox="1"/>
          <p:nvPr/>
        </p:nvSpPr>
        <p:spPr>
          <a:xfrm>
            <a:off x="1053853" y="1551871"/>
            <a:ext cx="4104456" cy="575542"/>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Kokonaistyytyväisyys – Kaupungin palvelut (asteikko 0-10)</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Ka	8,39</a:t>
            </a:r>
          </a:p>
        </p:txBody>
      </p:sp>
      <p:sp>
        <p:nvSpPr>
          <p:cNvPr id="48" name="TextBox 47">
            <a:extLst>
              <a:ext uri="{FF2B5EF4-FFF2-40B4-BE49-F238E27FC236}">
                <a16:creationId xmlns:a16="http://schemas.microsoft.com/office/drawing/2014/main" id="{58039C27-251E-44DE-A67E-78ED9443552D}"/>
              </a:ext>
            </a:extLst>
          </p:cNvPr>
          <p:cNvSpPr txBox="1"/>
          <p:nvPr/>
        </p:nvSpPr>
        <p:spPr>
          <a:xfrm>
            <a:off x="1053853" y="2420888"/>
            <a:ext cx="4104456" cy="159120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Top 5 – Parhaimmat tulokset.</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on viihtyisä ympäristö asua ja elää.</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Koen oloni turvalliseksi asuinkunnassani.</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Voin hyvin asuessani asuinkunnassani.</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Asuinkunnassani on hyvät edellytykset tehdä etätyötä.</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Olen tyytyväinen käyttämiini terveydenhuollon palveluihin.</a:t>
            </a:r>
          </a:p>
        </p:txBody>
      </p:sp>
      <p:sp>
        <p:nvSpPr>
          <p:cNvPr id="49" name="TextBox 48">
            <a:extLst>
              <a:ext uri="{FF2B5EF4-FFF2-40B4-BE49-F238E27FC236}">
                <a16:creationId xmlns:a16="http://schemas.microsoft.com/office/drawing/2014/main" id="{ABC5EBD9-0CBD-4ECA-BB93-09FA2114989E}"/>
              </a:ext>
            </a:extLst>
          </p:cNvPr>
          <p:cNvSpPr txBox="1"/>
          <p:nvPr/>
        </p:nvSpPr>
        <p:spPr>
          <a:xfrm>
            <a:off x="1053853" y="4301053"/>
            <a:ext cx="4104456" cy="1845120"/>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Top 5 – Heikointa tulosta.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viestii asioistaan avoimesti ja aktiivisesti.</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Mielestäni asuinkuntani on vetovoimainen ja haluttu kunta.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on myönteisesti esillä sosiaalisessa mediassa.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Asuinkuntani verotus on kokonaisuudessaan kohtuullisella tasolla.</a:t>
            </a:r>
          </a:p>
          <a:p>
            <a:pPr marL="228600" indent="-228600">
              <a:lnSpc>
                <a:spcPct val="150000"/>
              </a:lnSpc>
              <a:buAutoNum type="arabicPeriod"/>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Saan asuinkunnastani kaikki tarvitsemani palvelut.</a:t>
            </a:r>
          </a:p>
        </p:txBody>
      </p:sp>
      <p:sp>
        <p:nvSpPr>
          <p:cNvPr id="50" name="TextBox 49">
            <a:extLst>
              <a:ext uri="{FF2B5EF4-FFF2-40B4-BE49-F238E27FC236}">
                <a16:creationId xmlns:a16="http://schemas.microsoft.com/office/drawing/2014/main" id="{42F580FB-2183-49C0-A1C2-E62708976136}"/>
              </a:ext>
            </a:extLst>
          </p:cNvPr>
          <p:cNvSpPr txBox="1"/>
          <p:nvPr/>
        </p:nvSpPr>
        <p:spPr>
          <a:xfrm>
            <a:off x="6090715" y="1221171"/>
            <a:ext cx="4104456" cy="5122941"/>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Avoimet kysymykset – Heinolan kaupungin tulevaisuus</a:t>
            </a: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[Vastausten pohjalta esille nousseita asioita]</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marL="171450" indent="-171450">
              <a:lnSpc>
                <a:spcPct val="150000"/>
              </a:lnSpc>
              <a:buFont typeface="Arial" panose="020B0604020202020204" pitchFamily="34" charset="0"/>
              <a:buChar char="•"/>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Huoli väestön ikääntymisestä ja nuorten pois muutosta.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Kaupunki uhkaa näivettyä.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Työllisyystilanne huolestuttaa ja heijastuu koko kaupungin tulevaisuuteen.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Osassa vastauksista nousi esiin poliittinen päätöksenteko ja sen kielteiset vaikutukset kaupungin kehittymisen kannalta.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Tulevaisuus nähdään myös myönteisenä ja etätyömahdollisuudet voivat tuottaa lisää uusia mahdollisuuksia kaupungille.</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Potentiaalia kaupungilla uskotaan olevan.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Luonto</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Sijainti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Palvelut</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Yhteenveto avoimista kysymyksistä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Kokonaisuutena iso osa vastanneista kokee kaupungin kehittymisen mahdollisuutena ja sitä kautta myönteisenä tekijänä tulevaisuudessa.</a:t>
            </a:r>
          </a:p>
        </p:txBody>
      </p:sp>
      <p:grpSp>
        <p:nvGrpSpPr>
          <p:cNvPr id="51" name="Group 50">
            <a:extLst>
              <a:ext uri="{FF2B5EF4-FFF2-40B4-BE49-F238E27FC236}">
                <a16:creationId xmlns:a16="http://schemas.microsoft.com/office/drawing/2014/main" id="{D98839DF-2212-4501-A797-4187FBE79F15}"/>
              </a:ext>
            </a:extLst>
          </p:cNvPr>
          <p:cNvGrpSpPr/>
          <p:nvPr/>
        </p:nvGrpSpPr>
        <p:grpSpPr>
          <a:xfrm>
            <a:off x="8294866" y="229097"/>
            <a:ext cx="3442966" cy="654242"/>
            <a:chOff x="8294866" y="229097"/>
            <a:chExt cx="3442966" cy="654242"/>
          </a:xfrm>
        </p:grpSpPr>
        <p:sp>
          <p:nvSpPr>
            <p:cNvPr id="52" name="TextBox 51">
              <a:extLst>
                <a:ext uri="{FF2B5EF4-FFF2-40B4-BE49-F238E27FC236}">
                  <a16:creationId xmlns:a16="http://schemas.microsoft.com/office/drawing/2014/main" id="{20119826-91A1-48BF-895D-07C8066E4FDE}"/>
                </a:ext>
              </a:extLst>
            </p:cNvPr>
            <p:cNvSpPr txBox="1"/>
            <p:nvPr/>
          </p:nvSpPr>
          <p:spPr>
            <a:xfrm>
              <a:off x="8294866" y="483229"/>
              <a:ext cx="3442966" cy="400110"/>
            </a:xfrm>
            <a:prstGeom prst="rect">
              <a:avLst/>
            </a:prstGeom>
            <a:noFill/>
          </p:spPr>
          <p:txBody>
            <a:bodyPr wrap="square">
              <a:spAutoFit/>
            </a:bodyPr>
            <a:lstStyle/>
            <a:p>
              <a:r>
                <a:rPr lang="en-US" sz="1000" dirty="0">
                  <a:hlinkClick r:id="rId2"/>
                </a:rPr>
                <a:t>https://www.heinola.fi/ajankohtaista/heinolan-asukkaat-paaosin-tyytyvaisia-kaupungin-palveluihin/</a:t>
              </a:r>
              <a:r>
                <a:rPr lang="en-US" sz="1000" dirty="0"/>
                <a:t> </a:t>
              </a:r>
              <a:endParaRPr lang="fi-FI" sz="1000" dirty="0"/>
            </a:p>
          </p:txBody>
        </p:sp>
        <p:sp>
          <p:nvSpPr>
            <p:cNvPr id="53" name="TextBox 52">
              <a:extLst>
                <a:ext uri="{FF2B5EF4-FFF2-40B4-BE49-F238E27FC236}">
                  <a16:creationId xmlns:a16="http://schemas.microsoft.com/office/drawing/2014/main" id="{1BA727A0-8786-4CB0-91F9-591741D17093}"/>
                </a:ext>
              </a:extLst>
            </p:cNvPr>
            <p:cNvSpPr txBox="1"/>
            <p:nvPr/>
          </p:nvSpPr>
          <p:spPr>
            <a:xfrm>
              <a:off x="8294866" y="229097"/>
              <a:ext cx="2912114" cy="276999"/>
            </a:xfrm>
            <a:prstGeom prst="rect">
              <a:avLst/>
            </a:prstGeom>
            <a:noFill/>
          </p:spPr>
          <p:txBody>
            <a:bodyPr wrap="square">
              <a:spAutoFit/>
            </a:bodyPr>
            <a:lstStyle/>
            <a:p>
              <a:r>
                <a:rPr kumimoji="0" lang="fi-FI" sz="12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dirty="0"/>
            </a:p>
          </p:txBody>
        </p:sp>
      </p:grpSp>
      <p:grpSp>
        <p:nvGrpSpPr>
          <p:cNvPr id="12" name="Group 11">
            <a:extLst>
              <a:ext uri="{FF2B5EF4-FFF2-40B4-BE49-F238E27FC236}">
                <a16:creationId xmlns:a16="http://schemas.microsoft.com/office/drawing/2014/main" id="{7902582F-4F71-400A-93CC-EA86909B456B}"/>
              </a:ext>
            </a:extLst>
          </p:cNvPr>
          <p:cNvGrpSpPr/>
          <p:nvPr/>
        </p:nvGrpSpPr>
        <p:grpSpPr>
          <a:xfrm>
            <a:off x="10198868" y="6443993"/>
            <a:ext cx="1512168" cy="313490"/>
            <a:chOff x="8411244" y="1613653"/>
            <a:chExt cx="1852546" cy="385498"/>
          </a:xfrm>
        </p:grpSpPr>
        <p:sp>
          <p:nvSpPr>
            <p:cNvPr id="13" name="Rectangle: Rounded Corners 12">
              <a:extLst>
                <a:ext uri="{FF2B5EF4-FFF2-40B4-BE49-F238E27FC236}">
                  <a16:creationId xmlns:a16="http://schemas.microsoft.com/office/drawing/2014/main" id="{6C49649D-311F-479D-A0F6-777E439A30DE}"/>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For Sale with solid fill">
              <a:hlinkClick r:id="rId3" action="ppaction://hlinksldjump"/>
              <a:extLst>
                <a:ext uri="{FF2B5EF4-FFF2-40B4-BE49-F238E27FC236}">
                  <a16:creationId xmlns:a16="http://schemas.microsoft.com/office/drawing/2014/main" id="{F1E7BE7A-FD6C-42F4-AD22-416C24920A50}"/>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15" name="Graphic 14" descr="Back with solid fill">
              <a:hlinkClick r:id="rId6" action="ppaction://hlinksldjump"/>
              <a:extLst>
                <a:ext uri="{FF2B5EF4-FFF2-40B4-BE49-F238E27FC236}">
                  <a16:creationId xmlns:a16="http://schemas.microsoft.com/office/drawing/2014/main" id="{2507F2D5-79DB-4081-83C6-99B9FA6F7ED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766820" y="1613958"/>
              <a:ext cx="385193" cy="385193"/>
            </a:xfrm>
            <a:prstGeom prst="rect">
              <a:avLst/>
            </a:prstGeom>
          </p:spPr>
        </p:pic>
        <p:pic>
          <p:nvPicPr>
            <p:cNvPr id="16" name="Graphic 15" descr="Back with solid fill">
              <a:hlinkClick r:id="rId9" action="ppaction://hlinksldjump"/>
              <a:extLst>
                <a:ext uri="{FF2B5EF4-FFF2-40B4-BE49-F238E27FC236}">
                  <a16:creationId xmlns:a16="http://schemas.microsoft.com/office/drawing/2014/main" id="{535989AF-875F-4650-A0B4-6352C2DE4E90}"/>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1025648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58129"/>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a:t>
            </a:r>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kyselytutkimus</a:t>
            </a: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 2021</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HIT-työryhmä (puh. haastattelut)</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Valikoidut 7 suuryritystä ja 18 PK- yritystä </a:t>
            </a:r>
            <a:r>
              <a:rPr lang="fi-FI" sz="1400" b="1" dirty="0">
                <a:solidFill>
                  <a:schemeClr val="tx2"/>
                </a:solidFill>
                <a:latin typeface="Gill Sans Nova" panose="020B0602020104020203" pitchFamily="34" charset="0"/>
                <a:ea typeface="Lato" panose="020F0502020204030203" pitchFamily="34" charset="0"/>
                <a:cs typeface="Lato" panose="020F0502020204030203" pitchFamily="34" charset="0"/>
              </a:rPr>
              <a:t>&amp;</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10 kaupungin viranomaista ja 10 edustajaa organisaatioista</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Kohderyhmän edustus: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Investoijat, rakentaminen, matkailu, teollisuus sekä ympäristö-, kierrätys- ja kiinteistöala </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flipV="1">
            <a:off x="261764" y="1412775"/>
            <a:ext cx="7560840" cy="1"/>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7488832"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D98839DF-2212-4501-A797-4187FBE79F15}"/>
              </a:ext>
            </a:extLst>
          </p:cNvPr>
          <p:cNvGrpSpPr/>
          <p:nvPr/>
        </p:nvGrpSpPr>
        <p:grpSpPr>
          <a:xfrm>
            <a:off x="9046740" y="183188"/>
            <a:ext cx="3010918" cy="623464"/>
            <a:chOff x="8294866" y="229097"/>
            <a:chExt cx="3442966" cy="623464"/>
          </a:xfrm>
        </p:grpSpPr>
        <p:sp>
          <p:nvSpPr>
            <p:cNvPr id="52" name="TextBox 51">
              <a:extLst>
                <a:ext uri="{FF2B5EF4-FFF2-40B4-BE49-F238E27FC236}">
                  <a16:creationId xmlns:a16="http://schemas.microsoft.com/office/drawing/2014/main" id="{20119826-91A1-48BF-895D-07C8066E4FDE}"/>
                </a:ext>
              </a:extLst>
            </p:cNvPr>
            <p:cNvSpPr txBox="1"/>
            <p:nvPr/>
          </p:nvSpPr>
          <p:spPr>
            <a:xfrm>
              <a:off x="8294866" y="483229"/>
              <a:ext cx="3442966" cy="369332"/>
            </a:xfrm>
            <a:prstGeom prst="rect">
              <a:avLst/>
            </a:prstGeom>
            <a:noFill/>
          </p:spPr>
          <p:txBody>
            <a:bodyPr wrap="square">
              <a:spAutoFit/>
            </a:bodyPr>
            <a:lstStyle/>
            <a:p>
              <a:r>
                <a:rPr lang="en-US" sz="900" dirty="0">
                  <a:hlinkClick r:id="rId2"/>
                </a:rPr>
                <a:t>https://businessheinola.fi/kyselytutkimus-kertoo-ilmastopositiivisuudella-uutta-businesta-heinolaan/</a:t>
              </a:r>
              <a:r>
                <a:rPr lang="en-US" sz="900" dirty="0"/>
                <a:t> </a:t>
              </a:r>
              <a:endParaRPr lang="fi-FI" sz="900" dirty="0"/>
            </a:p>
          </p:txBody>
        </p:sp>
        <p:sp>
          <p:nvSpPr>
            <p:cNvPr id="53" name="TextBox 52">
              <a:extLst>
                <a:ext uri="{FF2B5EF4-FFF2-40B4-BE49-F238E27FC236}">
                  <a16:creationId xmlns:a16="http://schemas.microsoft.com/office/drawing/2014/main" id="{1BA727A0-8786-4CB0-91F9-591741D17093}"/>
                </a:ext>
              </a:extLst>
            </p:cNvPr>
            <p:cNvSpPr txBox="1"/>
            <p:nvPr/>
          </p:nvSpPr>
          <p:spPr>
            <a:xfrm>
              <a:off x="8294866" y="229097"/>
              <a:ext cx="2912114" cy="261610"/>
            </a:xfrm>
            <a:prstGeom prst="rect">
              <a:avLst/>
            </a:prstGeom>
            <a:noFill/>
          </p:spPr>
          <p:txBody>
            <a:bodyPr wrap="square">
              <a:spAutoFit/>
            </a:bodyPr>
            <a:lstStyle/>
            <a:p>
              <a:r>
                <a:rPr kumimoji="0" lang="fi-FI" sz="11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sz="1600" dirty="0"/>
            </a:p>
          </p:txBody>
        </p:sp>
      </p:grpSp>
      <p:sp>
        <p:nvSpPr>
          <p:cNvPr id="25" name="TextBox 24">
            <a:extLst>
              <a:ext uri="{FF2B5EF4-FFF2-40B4-BE49-F238E27FC236}">
                <a16:creationId xmlns:a16="http://schemas.microsoft.com/office/drawing/2014/main" id="{6A094022-FAD8-498E-8D1F-7D2C50B196DD}"/>
              </a:ext>
            </a:extLst>
          </p:cNvPr>
          <p:cNvSpPr txBox="1"/>
          <p:nvPr/>
        </p:nvSpPr>
        <p:spPr>
          <a:xfrm>
            <a:off x="261764" y="1578492"/>
            <a:ext cx="9937104" cy="340519"/>
          </a:xfrm>
          <a:prstGeom prst="roundRect">
            <a:avLst/>
          </a:prstGeom>
          <a:solidFill>
            <a:schemeClr val="accent5">
              <a:lumMod val="20000"/>
              <a:lumOff val="80000"/>
            </a:schemeClr>
          </a:solidFill>
          <a:ln>
            <a:solidFill>
              <a:schemeClr val="tx2"/>
            </a:solidFill>
          </a:ln>
        </p:spPr>
        <p:style>
          <a:lnRef idx="2">
            <a:schemeClr val="accent6"/>
          </a:lnRef>
          <a:fillRef idx="1">
            <a:schemeClr val="lt1"/>
          </a:fillRef>
          <a:effectRef idx="0">
            <a:schemeClr val="accent6"/>
          </a:effectRef>
          <a:fontRef idx="minor">
            <a:schemeClr val="dk1"/>
          </a:fontRef>
        </p:style>
        <p:txBody>
          <a:bodyPr wrap="square">
            <a:spAutoFit/>
          </a:bodyPr>
          <a:lstStyle/>
          <a:p>
            <a:r>
              <a:rPr lang="fi-FI" sz="1400" b="1" dirty="0">
                <a:solidFill>
                  <a:srgbClr val="0070C0"/>
                </a:solidFill>
                <a:latin typeface="Gill Sans Nova" panose="020B0602020104020203" pitchFamily="34" charset="0"/>
                <a:ea typeface="Lato" panose="020F0502020204030203" pitchFamily="34" charset="0"/>
                <a:cs typeface="Lato" panose="020F0502020204030203" pitchFamily="34" charset="0"/>
              </a:rPr>
              <a:t>Vastauksia haettiin näkemyksistä ilmastopositiivista Heinolaa 2030 ja tavoiteltua 1000 uutta työpaikkaa kohtaan.</a:t>
            </a:r>
            <a:endParaRPr lang="fi-FI" sz="1400" dirty="0">
              <a:solidFill>
                <a:srgbClr val="0070C0"/>
              </a:solidFill>
            </a:endParaRPr>
          </a:p>
        </p:txBody>
      </p:sp>
      <p:sp>
        <p:nvSpPr>
          <p:cNvPr id="26" name="TextBox 25">
            <a:extLst>
              <a:ext uri="{FF2B5EF4-FFF2-40B4-BE49-F238E27FC236}">
                <a16:creationId xmlns:a16="http://schemas.microsoft.com/office/drawing/2014/main" id="{21A7AF00-3036-4896-AD20-4625EBB68BFB}"/>
              </a:ext>
            </a:extLst>
          </p:cNvPr>
          <p:cNvSpPr txBox="1"/>
          <p:nvPr/>
        </p:nvSpPr>
        <p:spPr>
          <a:xfrm>
            <a:off x="332338" y="2103175"/>
            <a:ext cx="4248471" cy="4082721"/>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Yritysedustus: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Ilmastopositiivisuus koettiin kunnianhimoisena tavoitteena.	92,0 %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Kehityksessä halutaan olla mukana.		92,0 %</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Tavoite tulee olla: Yritysten oman liiketoiminnan 	kehittäminen sekä yritysyhteistyön lisääminen.</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Yrityksissä kaivataan: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Ilmastotekemiselle konkretiaa.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Selkeä strategia.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Suoria keinoja laskea ilmastopositiivisuuden tuomaa 	kassavirtaa.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Yrityksissä koettu seudulliseksi haasteeksi: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Osaavan työvoiman saanti uusiin tehtäviin.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Eläköityvien ammattilaisten korvaaminen.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Alueen pito- ja vetovoima tekijät.  Uudet mahdollisuudet.</a:t>
            </a:r>
          </a:p>
        </p:txBody>
      </p:sp>
      <p:sp>
        <p:nvSpPr>
          <p:cNvPr id="28" name="TextBox 27">
            <a:extLst>
              <a:ext uri="{FF2B5EF4-FFF2-40B4-BE49-F238E27FC236}">
                <a16:creationId xmlns:a16="http://schemas.microsoft.com/office/drawing/2014/main" id="{5AC22BB8-963B-4AB3-BF41-FA78D4E12C30}"/>
              </a:ext>
            </a:extLst>
          </p:cNvPr>
          <p:cNvSpPr txBox="1"/>
          <p:nvPr/>
        </p:nvSpPr>
        <p:spPr>
          <a:xfrm>
            <a:off x="4869559" y="2103175"/>
            <a:ext cx="3384376" cy="463819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Kaupungin- ja organisaatioidenedustus: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Ilmastopositiivisuus koettiin kunnianhimoisena tavoitteena. 			94,0 %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Kehityksessä halutaan olla mukana.	 94,0 %</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Viranomaiset ja organisaatiot kaipaavat: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Ilmastotyön realistisuutta.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Ajattelumallin muutosta.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Pois sääntelystä ja säästämisestä.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Kohti liiketoiminnan edistämistä 	ilmastopositiivisilla ratkaisuilla, tuotteilla 	ja palveluilla.</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Pohdintaa kuinka yksityiset kotitaloudet ohjattaisi kohti ilmastopositiivisuutta.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Ilmastopositiivisuuden haasteet: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Resursointi ja panostukset (Heinolan kaupunki ja muut toimijat)</a:t>
            </a:r>
          </a:p>
        </p:txBody>
      </p:sp>
      <p:sp>
        <p:nvSpPr>
          <p:cNvPr id="29" name="TextBox 28">
            <a:extLst>
              <a:ext uri="{FF2B5EF4-FFF2-40B4-BE49-F238E27FC236}">
                <a16:creationId xmlns:a16="http://schemas.microsoft.com/office/drawing/2014/main" id="{48045626-2AB1-4DC2-96E3-623965519EBB}"/>
              </a:ext>
            </a:extLst>
          </p:cNvPr>
          <p:cNvSpPr txBox="1"/>
          <p:nvPr/>
        </p:nvSpPr>
        <p:spPr>
          <a:xfrm>
            <a:off x="8542685" y="2103175"/>
            <a:ext cx="3384376" cy="4130361"/>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Heinolan vahvuudet: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Lähes ¼ tunnisti vihreän imagon ja elinvoiman mahdollistajaksi ”</a:t>
            </a:r>
            <a:r>
              <a:rPr lang="fi-FI" sz="1100" i="1" dirty="0">
                <a:solidFill>
                  <a:schemeClr val="tx2"/>
                </a:solidFill>
                <a:latin typeface="Gill Sans Nova" panose="020B0602020104020203" pitchFamily="34" charset="0"/>
                <a:ea typeface="Lato" panose="020F0502020204030203" pitchFamily="34" charset="0"/>
                <a:cs typeface="Lato" panose="020F0502020204030203" pitchFamily="34" charset="0"/>
              </a:rPr>
              <a:t>puurakentamisen</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Muita tunnistettuja vahvuustekijöitä ilmastopositiivisuuden kannalta olivat bio- ja kiertotalous sekä matkailu.</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 ja ympäristötavoitteet yrityksissä esillä: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Tavoitteita asettaneita		75,0 %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Hiilineutraaliksi ja ilmastopositiiviseksi	25,0 %</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Yrityksissä ilmastotavoitteet ovat koettu:</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Kilpailueduksi.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Tavoitteiden ennallistamisella on arvioitu saavutettavaksi kilpailuetua markkinoilla.</a:t>
            </a:r>
          </a:p>
        </p:txBody>
      </p:sp>
      <p:grpSp>
        <p:nvGrpSpPr>
          <p:cNvPr id="12" name="Group 11">
            <a:extLst>
              <a:ext uri="{FF2B5EF4-FFF2-40B4-BE49-F238E27FC236}">
                <a16:creationId xmlns:a16="http://schemas.microsoft.com/office/drawing/2014/main" id="{C413765C-53CC-4D67-826B-7B9AEDBDBE81}"/>
              </a:ext>
            </a:extLst>
          </p:cNvPr>
          <p:cNvGrpSpPr/>
          <p:nvPr/>
        </p:nvGrpSpPr>
        <p:grpSpPr>
          <a:xfrm>
            <a:off x="10198868" y="6443993"/>
            <a:ext cx="1512168" cy="313490"/>
            <a:chOff x="8411244" y="1613653"/>
            <a:chExt cx="1852546" cy="385498"/>
          </a:xfrm>
        </p:grpSpPr>
        <p:sp>
          <p:nvSpPr>
            <p:cNvPr id="13" name="Rectangle: Rounded Corners 12">
              <a:extLst>
                <a:ext uri="{FF2B5EF4-FFF2-40B4-BE49-F238E27FC236}">
                  <a16:creationId xmlns:a16="http://schemas.microsoft.com/office/drawing/2014/main" id="{A8F92272-91E7-49C9-94A4-CE3005D23F7D}"/>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For Sale with solid fill">
              <a:hlinkClick r:id="rId3" action="ppaction://hlinksldjump"/>
              <a:extLst>
                <a:ext uri="{FF2B5EF4-FFF2-40B4-BE49-F238E27FC236}">
                  <a16:creationId xmlns:a16="http://schemas.microsoft.com/office/drawing/2014/main" id="{A552087B-9FEC-4085-8C82-4E693D0AADA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15" name="Graphic 14" descr="Back with solid fill">
              <a:hlinkClick r:id="rId6" action="ppaction://hlinksldjump"/>
              <a:extLst>
                <a:ext uri="{FF2B5EF4-FFF2-40B4-BE49-F238E27FC236}">
                  <a16:creationId xmlns:a16="http://schemas.microsoft.com/office/drawing/2014/main" id="{3052EC4C-3DB7-498F-B180-06D56C8F3C4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766820" y="1613958"/>
              <a:ext cx="385193" cy="385193"/>
            </a:xfrm>
            <a:prstGeom prst="rect">
              <a:avLst/>
            </a:prstGeom>
          </p:spPr>
        </p:pic>
        <p:pic>
          <p:nvPicPr>
            <p:cNvPr id="16" name="Graphic 15" descr="Back with solid fill">
              <a:hlinkClick r:id="rId9" action="ppaction://hlinksldjump"/>
              <a:extLst>
                <a:ext uri="{FF2B5EF4-FFF2-40B4-BE49-F238E27FC236}">
                  <a16:creationId xmlns:a16="http://schemas.microsoft.com/office/drawing/2014/main" id="{FD6E79C4-6291-4496-88C5-365181B67FD8}"/>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98106929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7305999D-930D-4F37-84AB-F8AD7CE66887}"/>
              </a:ext>
            </a:extLst>
          </p:cNvPr>
          <p:cNvGraphicFramePr>
            <a:graphicFrameLocks noChangeAspect="1"/>
          </p:cNvGraphicFramePr>
          <p:nvPr>
            <p:custDataLst>
              <p:tags r:id="rId2"/>
            </p:custDataLst>
            <p:extLst>
              <p:ext uri="{D42A27DB-BD31-4B8C-83A1-F6EECF244321}">
                <p14:modId xmlns:p14="http://schemas.microsoft.com/office/powerpoint/2010/main" val="42935915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135" name="think-cell Slide" r:id="rId4" imgW="129" imgH="129" progId="TCLayout.ActiveDocument.1">
                  <p:embed/>
                </p:oleObj>
              </mc:Choice>
              <mc:Fallback>
                <p:oleObj name="think-cell Slide" r:id="rId4" imgW="129" imgH="129" progId="TCLayout.ActiveDocument.1">
                  <p:embed/>
                  <p:pic>
                    <p:nvPicPr>
                      <p:cNvPr id="2" name="Object 1" hidden="1">
                        <a:extLst>
                          <a:ext uri="{FF2B5EF4-FFF2-40B4-BE49-F238E27FC236}">
                            <a16:creationId xmlns:a16="http://schemas.microsoft.com/office/drawing/2014/main" id="{7305999D-930D-4F37-84AB-F8AD7CE6688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2" name="Picture 21">
            <a:hlinkHover r:id="rId6" action="ppaction://hlinksldjump"/>
            <a:extLst>
              <a:ext uri="{FF2B5EF4-FFF2-40B4-BE49-F238E27FC236}">
                <a16:creationId xmlns:a16="http://schemas.microsoft.com/office/drawing/2014/main" id="{46C4BECD-E072-4FB0-A8CA-DABAD3135092}"/>
              </a:ext>
            </a:extLst>
          </p:cNvPr>
          <p:cNvPicPr>
            <a:picLocks noGrp="1" noRot="1" noChangeAspect="1" noMove="1" noResize="1" noEditPoints="1" noAdjustHandles="1" noChangeArrowheads="1" noChangeShapeType="1" noCrop="1"/>
          </p:cNvPicPr>
          <p:nvPr/>
        </p:nvPicPr>
        <p:blipFill>
          <a:blip r:embed="rId7"/>
          <a:stretch>
            <a:fillRect/>
          </a:stretch>
        </p:blipFill>
        <p:spPr>
          <a:xfrm>
            <a:off x="1051" y="0"/>
            <a:ext cx="12186723" cy="6858000"/>
          </a:xfrm>
          <a:prstGeom prst="rect">
            <a:avLst/>
          </a:prstGeom>
        </p:spPr>
      </p:pic>
      <p:sp>
        <p:nvSpPr>
          <p:cNvPr id="10" name="Rectangle 9">
            <a:extLst>
              <a:ext uri="{FF2B5EF4-FFF2-40B4-BE49-F238E27FC236}">
                <a16:creationId xmlns:a16="http://schemas.microsoft.com/office/drawing/2014/main" id="{643EF823-FA96-4288-939E-6683580DBE38}"/>
              </a:ext>
            </a:extLst>
          </p:cNvPr>
          <p:cNvSpPr/>
          <p:nvPr/>
        </p:nvSpPr>
        <p:spPr>
          <a:xfrm>
            <a:off x="3754793" y="908720"/>
            <a:ext cx="1512168" cy="1944216"/>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hlinkClick r:id="rId8" action="ppaction://hlinksldjump"/>
            <a:extLst>
              <a:ext uri="{FF2B5EF4-FFF2-40B4-BE49-F238E27FC236}">
                <a16:creationId xmlns:a16="http://schemas.microsoft.com/office/drawing/2014/main" id="{62D48335-5C28-4DC8-A62E-4833B7F6242A}"/>
              </a:ext>
            </a:extLst>
          </p:cNvPr>
          <p:cNvSpPr/>
          <p:nvPr/>
        </p:nvSpPr>
        <p:spPr>
          <a:xfrm>
            <a:off x="4258849" y="1404256"/>
            <a:ext cx="1008112" cy="332656"/>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Tilannekuva-analyysi</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3" name="Rectangle 12">
            <a:hlinkClick r:id="rId9" action="ppaction://hlinksldjump"/>
            <a:extLst>
              <a:ext uri="{FF2B5EF4-FFF2-40B4-BE49-F238E27FC236}">
                <a16:creationId xmlns:a16="http://schemas.microsoft.com/office/drawing/2014/main" id="{86D5A068-8ECD-42CD-BA51-AC7D833515B3}"/>
              </a:ext>
            </a:extLst>
          </p:cNvPr>
          <p:cNvSpPr/>
          <p:nvPr/>
        </p:nvSpPr>
        <p:spPr>
          <a:xfrm>
            <a:off x="4078189" y="1910720"/>
            <a:ext cx="118877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Teemahaastattelu-tutkimus</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CC8196E6-AF1E-4263-9F14-F7279E019E59}"/>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4122700" y="1479941"/>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6B313429-F7E6-4E11-A878-A35B953016E5}"/>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3934172" y="1975832"/>
            <a:ext cx="203238" cy="202431"/>
          </a:xfrm>
          <a:prstGeom prst="rect">
            <a:avLst/>
          </a:prstGeom>
        </p:spPr>
      </p:pic>
      <p:sp>
        <p:nvSpPr>
          <p:cNvPr id="21" name="Rectangle 20">
            <a:extLst>
              <a:ext uri="{FF2B5EF4-FFF2-40B4-BE49-F238E27FC236}">
                <a16:creationId xmlns:a16="http://schemas.microsoft.com/office/drawing/2014/main" id="{ACF240D9-C6DE-4461-A956-D2E49CDE3015}"/>
              </a:ext>
            </a:extLst>
          </p:cNvPr>
          <p:cNvSpPr/>
          <p:nvPr/>
        </p:nvSpPr>
        <p:spPr>
          <a:xfrm>
            <a:off x="3754793" y="1177218"/>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22065"/>
            <a:ext cx="10801201" cy="355605"/>
            <a:chOff x="693812" y="416103"/>
            <a:chExt cx="10801201" cy="355605"/>
          </a:xfrm>
        </p:grpSpPr>
        <p:sp>
          <p:nvSpPr>
            <p:cNvPr id="12" name="Rectangle 11">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56402" y="416103"/>
              <a:ext cx="1512168" cy="332656"/>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sp>
        <p:nvSpPr>
          <p:cNvPr id="23" name="Rectangle 22">
            <a:hlinkClick r:id="rId12" action="ppaction://hlinksldjump"/>
            <a:extLst>
              <a:ext uri="{FF2B5EF4-FFF2-40B4-BE49-F238E27FC236}">
                <a16:creationId xmlns:a16="http://schemas.microsoft.com/office/drawing/2014/main" id="{778C7539-1920-4E7C-99F7-A00ADD573425}"/>
              </a:ext>
            </a:extLst>
          </p:cNvPr>
          <p:cNvSpPr/>
          <p:nvPr/>
        </p:nvSpPr>
        <p:spPr>
          <a:xfrm>
            <a:off x="4078189" y="2407211"/>
            <a:ext cx="118877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SWOT-analyysi</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24" name="Graphic 23" descr="Circle with left arrow with solid fill">
            <a:extLst>
              <a:ext uri="{FF2B5EF4-FFF2-40B4-BE49-F238E27FC236}">
                <a16:creationId xmlns:a16="http://schemas.microsoft.com/office/drawing/2014/main" id="{17FA6221-EC62-4687-9BB6-F0FB4A1E639E}"/>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3934172" y="2472323"/>
            <a:ext cx="203238" cy="202431"/>
          </a:xfrm>
          <a:prstGeom prst="rect">
            <a:avLst/>
          </a:prstGeom>
        </p:spPr>
      </p:pic>
    </p:spTree>
    <p:extLst>
      <p:ext uri="{BB962C8B-B14F-4D97-AF65-F5344CB8AC3E}">
        <p14:creationId xmlns:p14="http://schemas.microsoft.com/office/powerpoint/2010/main" val="83672626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Valtakunnallinen i</a:t>
            </a: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lmastokysely 3/2021</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Ympäristöministeriö (kansalaiskysely)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Otanta: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18 000 henkilöä</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540060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5400600" cy="15847"/>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D98839DF-2212-4501-A797-4187FBE79F15}"/>
              </a:ext>
            </a:extLst>
          </p:cNvPr>
          <p:cNvGrpSpPr/>
          <p:nvPr/>
        </p:nvGrpSpPr>
        <p:grpSpPr>
          <a:xfrm>
            <a:off x="7197174" y="35865"/>
            <a:ext cx="4801894" cy="600532"/>
            <a:chOff x="8294866" y="229097"/>
            <a:chExt cx="3442966" cy="715797"/>
          </a:xfrm>
        </p:grpSpPr>
        <p:sp>
          <p:nvSpPr>
            <p:cNvPr id="52" name="TextBox 51">
              <a:extLst>
                <a:ext uri="{FF2B5EF4-FFF2-40B4-BE49-F238E27FC236}">
                  <a16:creationId xmlns:a16="http://schemas.microsoft.com/office/drawing/2014/main" id="{20119826-91A1-48BF-895D-07C8066E4FDE}"/>
                </a:ext>
              </a:extLst>
            </p:cNvPr>
            <p:cNvSpPr txBox="1"/>
            <p:nvPr/>
          </p:nvSpPr>
          <p:spPr>
            <a:xfrm>
              <a:off x="8294866" y="483229"/>
              <a:ext cx="3442966" cy="461665"/>
            </a:xfrm>
            <a:prstGeom prst="rect">
              <a:avLst/>
            </a:prstGeom>
            <a:noFill/>
          </p:spPr>
          <p:txBody>
            <a:bodyPr wrap="square">
              <a:spAutoFit/>
            </a:bodyPr>
            <a:lstStyle/>
            <a:p>
              <a:r>
                <a:rPr lang="en-US" sz="800" dirty="0">
                  <a:hlinkClick r:id="rId2"/>
                </a:rPr>
                <a:t>https://ym.fi/-/ilmastokysely-viestinta-elintarvikkeiden-ilmastovaikutuksista-ja-panostukset-kevyen-liikenteen-vayliin-naita-ilmastotoimia-suomalaiset-pitavat-hyvaksyttavimpina</a:t>
              </a:r>
              <a:r>
                <a:rPr lang="en-US" sz="800" dirty="0"/>
                <a:t> </a:t>
              </a:r>
              <a:endParaRPr lang="fi-FI" sz="800" dirty="0"/>
            </a:p>
          </p:txBody>
        </p:sp>
        <p:sp>
          <p:nvSpPr>
            <p:cNvPr id="53" name="TextBox 52">
              <a:extLst>
                <a:ext uri="{FF2B5EF4-FFF2-40B4-BE49-F238E27FC236}">
                  <a16:creationId xmlns:a16="http://schemas.microsoft.com/office/drawing/2014/main" id="{1BA727A0-8786-4CB0-91F9-591741D17093}"/>
                </a:ext>
              </a:extLst>
            </p:cNvPr>
            <p:cNvSpPr txBox="1"/>
            <p:nvPr/>
          </p:nvSpPr>
          <p:spPr>
            <a:xfrm>
              <a:off x="8294866" y="229097"/>
              <a:ext cx="2912114" cy="261610"/>
            </a:xfrm>
            <a:prstGeom prst="rect">
              <a:avLst/>
            </a:prstGeom>
            <a:noFill/>
          </p:spPr>
          <p:txBody>
            <a:bodyPr wrap="square">
              <a:spAutoFit/>
            </a:bodyPr>
            <a:lstStyle/>
            <a:p>
              <a:r>
                <a:rPr kumimoji="0" lang="fi-FI" sz="105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sz="1400" dirty="0"/>
            </a:p>
          </p:txBody>
        </p:sp>
      </p:grpSp>
      <p:grpSp>
        <p:nvGrpSpPr>
          <p:cNvPr id="2" name="Group 1">
            <a:extLst>
              <a:ext uri="{FF2B5EF4-FFF2-40B4-BE49-F238E27FC236}">
                <a16:creationId xmlns:a16="http://schemas.microsoft.com/office/drawing/2014/main" id="{30E82601-F2B5-48B3-96FC-6D55980C9271}"/>
              </a:ext>
            </a:extLst>
          </p:cNvPr>
          <p:cNvGrpSpPr/>
          <p:nvPr/>
        </p:nvGrpSpPr>
        <p:grpSpPr>
          <a:xfrm>
            <a:off x="334967" y="1837795"/>
            <a:ext cx="5616624" cy="3182410"/>
            <a:chOff x="333772" y="1268760"/>
            <a:chExt cx="5616624" cy="3182410"/>
          </a:xfrm>
        </p:grpSpPr>
        <p:sp>
          <p:nvSpPr>
            <p:cNvPr id="50" name="TextBox 49">
              <a:extLst>
                <a:ext uri="{FF2B5EF4-FFF2-40B4-BE49-F238E27FC236}">
                  <a16:creationId xmlns:a16="http://schemas.microsoft.com/office/drawing/2014/main" id="{42F580FB-2183-49C0-A1C2-E62708976136}"/>
                </a:ext>
              </a:extLst>
            </p:cNvPr>
            <p:cNvSpPr txBox="1"/>
            <p:nvPr/>
          </p:nvSpPr>
          <p:spPr>
            <a:xfrm>
              <a:off x="333772" y="1268760"/>
              <a:ext cx="4104456" cy="159120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Hyväksytyimmät toimenpiteet:</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Selkeämmät tuoteseloste-merkinnät.	83,0 % (hyväksyi)</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Esim. kotimaisuusasteet tai vaikutus ilmastoon.</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Hyvät ja turvalliset kevyen liikenteen väylät	75,0 %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(hyväksyi)</a:t>
              </a:r>
            </a:p>
          </p:txBody>
        </p:sp>
        <p:sp>
          <p:nvSpPr>
            <p:cNvPr id="12" name="TextBox 11">
              <a:extLst>
                <a:ext uri="{FF2B5EF4-FFF2-40B4-BE49-F238E27FC236}">
                  <a16:creationId xmlns:a16="http://schemas.microsoft.com/office/drawing/2014/main" id="{54A0AA7C-DEB4-4A87-AEDB-8F45A6F02385}"/>
                </a:ext>
              </a:extLst>
            </p:cNvPr>
            <p:cNvSpPr txBox="1"/>
            <p:nvPr/>
          </p:nvSpPr>
          <p:spPr>
            <a:xfrm>
              <a:off x="333772" y="2859965"/>
              <a:ext cx="5616624" cy="1591205"/>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Heikoin kannatus:</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Polttoaineiden hinnan merkittävä nousu	83,0 % (koki todella tai osittain epäreiluksi)</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Sähkön-, lämmön- ja lämmitysöljyn</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merkittävä kallistuminen		88,0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 (koki todella tai osittain epäreiluksi)</a:t>
              </a:r>
            </a:p>
          </p:txBody>
        </p:sp>
      </p:grpSp>
      <p:sp>
        <p:nvSpPr>
          <p:cNvPr id="14" name="TextBox 13">
            <a:extLst>
              <a:ext uri="{FF2B5EF4-FFF2-40B4-BE49-F238E27FC236}">
                <a16:creationId xmlns:a16="http://schemas.microsoft.com/office/drawing/2014/main" id="{F7B6DC81-A508-4B5E-A954-6A84AD84A0E8}"/>
              </a:ext>
            </a:extLst>
          </p:cNvPr>
          <p:cNvSpPr txBox="1"/>
          <p:nvPr/>
        </p:nvSpPr>
        <p:spPr>
          <a:xfrm>
            <a:off x="6237235" y="836712"/>
            <a:ext cx="5543422" cy="286078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Vastaajien omiin valintoihin suurin vaikutus koettiin:</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Tiedon jakaminen.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Taloudellinen tuki.</a:t>
            </a: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Pieni tai iso vaikutus oli koettu:</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Selkeämmistä tuotemerkinnöistä koettiin vaikutus omiin valintoihin.	79,0 %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[Vastaajista, joita asia koski:] Energia-asioiden asiantuntijatuesta taloyhtiöille</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olisi vaikutus omiin valintoihin (pieni tai iso).			60,0 %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Halvemman hinnan (pienen tai ison) merkitys omiin valintoihin</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vähäpäästöisen ruoan, autojen sekä energiaremontin yhteydessä.		66,6666..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[Vastaajista, joita asia koski:] Ruokaloiden tarjoiluratkaisujen vaikutus koettiin.	45,0 %</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[Vastaajista, joita asia koski:] Joukkoliikenteen parannusten vaikutus koettiin.	45,0 %</a:t>
            </a:r>
          </a:p>
        </p:txBody>
      </p:sp>
      <p:sp>
        <p:nvSpPr>
          <p:cNvPr id="15" name="TextBox 14">
            <a:extLst>
              <a:ext uri="{FF2B5EF4-FFF2-40B4-BE49-F238E27FC236}">
                <a16:creationId xmlns:a16="http://schemas.microsoft.com/office/drawing/2014/main" id="{707E7F56-EE5F-479A-B309-6B148D511C7B}"/>
              </a:ext>
            </a:extLst>
          </p:cNvPr>
          <p:cNvSpPr txBox="1"/>
          <p:nvPr/>
        </p:nvSpPr>
        <p:spPr>
          <a:xfrm>
            <a:off x="6237235" y="3697495"/>
            <a:ext cx="5543422" cy="2860783"/>
          </a:xfrm>
          <a:prstGeom prst="rect">
            <a:avLst/>
          </a:prstGeom>
          <a:solidFill>
            <a:schemeClr val="accent2">
              <a:lumMod val="40000"/>
              <a:lumOff val="60000"/>
            </a:scheme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Halutessaan sai ilmoittaa ikäryhmänsä:</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Nuoret kannattivat vanhempia ikäryhmiä enemmän ilmastotyötä.</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Alle 30 v. suhtautui kaikkiin toimiin myönteisemmin.</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Alle 30 v. kaupunkilaiset pitivät huomattavalla enemmistöllä liikenteen toimenpiteitä</a:t>
            </a:r>
            <a:b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vähintään jossain määrin hyväksyttävänä (pois lukien polttoaineen hinnan kasvun).</a:t>
            </a: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Halutessaan sai ilmoittaa asuuko..</a:t>
            </a:r>
            <a:b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..kaupungissa / ..kaupungin lähellä / ..harvaan asutulla alueella:</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Kaupungissa asuvat kannattivat kaikkia toimia useammin kuin harvaan asutuilla alueilla.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Mitä kauemmas kaupungista mentiin, sitä vähemmän kannatettiin, kuten vähäpäästöisten autojen hintaa pidettiin kannattavana keinona..</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..Kaupungissa 52 %.	..Lähellä kaupunkia 44 %.	..Harvaan asutut alueet 35 %.</a:t>
            </a:r>
          </a:p>
        </p:txBody>
      </p:sp>
      <p:grpSp>
        <p:nvGrpSpPr>
          <p:cNvPr id="13" name="Group 12">
            <a:extLst>
              <a:ext uri="{FF2B5EF4-FFF2-40B4-BE49-F238E27FC236}">
                <a16:creationId xmlns:a16="http://schemas.microsoft.com/office/drawing/2014/main" id="{ACC4036F-D679-4FA7-83B9-1A72A36E1A04}"/>
              </a:ext>
            </a:extLst>
          </p:cNvPr>
          <p:cNvGrpSpPr/>
          <p:nvPr/>
        </p:nvGrpSpPr>
        <p:grpSpPr>
          <a:xfrm>
            <a:off x="393881" y="6401533"/>
            <a:ext cx="1020012" cy="313490"/>
            <a:chOff x="8411244" y="1613653"/>
            <a:chExt cx="1249609" cy="385498"/>
          </a:xfrm>
        </p:grpSpPr>
        <p:sp>
          <p:nvSpPr>
            <p:cNvPr id="16" name="Rectangle: Rounded Corners 15">
              <a:extLst>
                <a:ext uri="{FF2B5EF4-FFF2-40B4-BE49-F238E27FC236}">
                  <a16:creationId xmlns:a16="http://schemas.microsoft.com/office/drawing/2014/main" id="{A9B44060-FA85-4C8C-B67E-D7A7F039B458}"/>
                </a:ext>
              </a:extLst>
            </p:cNvPr>
            <p:cNvSpPr/>
            <p:nvPr/>
          </p:nvSpPr>
          <p:spPr>
            <a:xfrm>
              <a:off x="8411244" y="1613653"/>
              <a:ext cx="1249609"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For Sale with solid fill">
              <a:hlinkClick r:id="rId3" action="ppaction://hlinksldjump"/>
              <a:extLst>
                <a:ext uri="{FF2B5EF4-FFF2-40B4-BE49-F238E27FC236}">
                  <a16:creationId xmlns:a16="http://schemas.microsoft.com/office/drawing/2014/main" id="{AB7AE569-929A-427E-956E-91DB1128A72F}"/>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19" name="Graphic 18" descr="Back with solid fill">
              <a:hlinkClick r:id="rId6" action="ppaction://hlinksldjump"/>
              <a:extLst>
                <a:ext uri="{FF2B5EF4-FFF2-40B4-BE49-F238E27FC236}">
                  <a16:creationId xmlns:a16="http://schemas.microsoft.com/office/drawing/2014/main" id="{E114A9E5-2D92-4406-8ED3-46BBD830247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162087136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Maatalouden ilmastotoimet (Sosiaalinen hyväksyttävyys)</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J. Sorvali (Luke)	Hanke: OPAL-Life</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Julkaisu: V. 2022</a:t>
            </a:r>
          </a:p>
        </p:txBody>
      </p:sp>
      <p:sp>
        <p:nvSpPr>
          <p:cNvPr id="15" name="TextBox 14">
            <a:extLst>
              <a:ext uri="{FF2B5EF4-FFF2-40B4-BE49-F238E27FC236}">
                <a16:creationId xmlns:a16="http://schemas.microsoft.com/office/drawing/2014/main" id="{08321475-724C-41CB-AD64-AA52F973D075}"/>
              </a:ext>
            </a:extLst>
          </p:cNvPr>
          <p:cNvSpPr txBox="1"/>
          <p:nvPr/>
        </p:nvSpPr>
        <p:spPr>
          <a:xfrm>
            <a:off x="333772" y="1340768"/>
            <a:ext cx="11305256" cy="2351478"/>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Maatalouden sektorilta puuttuvat vielä (tällä hetkellä tutkimukset ovat kuitenkin jo käynnistyneet) konkreettiset käytännön ratkaisut, jotka olisivat valideja.</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Tekijään liittyen on hyvä muistaa, että näistä tällä hetkellä ”</a:t>
            </a:r>
            <a:r>
              <a:rPr lang="fi-FI" sz="1100" b="1" i="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oletetusti</a:t>
            </a: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toimivista ilmastotoimista voidaan toimijoille mainita tai keskustella niihin 	liittyen, mikäli tilaisuuksia ilmenee.</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Niin sanottua ”</a:t>
            </a:r>
            <a:r>
              <a:rPr lang="fi-FI" sz="1100" b="1" i="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tuputtamista</a:t>
            </a:r>
            <a:r>
              <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tulisi kuitenkin välttää ennen kuin tutkimukset ovat valmistuneet tai kansainväliset linjaukset teemoista olisivat 	muodostuneet selkeämmiksi.</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1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Viljelijöiden keskuudessa on runsaasti</a:t>
            </a:r>
            <a:r>
              <a:rPr lang="fi-FI" sz="1100" b="1" dirty="0">
                <a:solidFill>
                  <a:srgbClr val="000000"/>
                </a:solidFill>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epävarmuutta ja vähän tietoa.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1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lang="fi-FI" sz="1100" b="1" dirty="0">
                <a:solidFill>
                  <a:srgbClr val="000000"/>
                </a:solidFill>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Toimenpiteiden kannatuskyselyt  Suuntaa antavia  Käsittävät vielä paljon liikkuvia osia: Määritelmät – Tuet – Markkinat – Jne.</a:t>
            </a:r>
            <a:endParaRPr kumimoji="0" lang="fi-FI" sz="1000" b="1" i="0" u="none" strike="noStrike" kern="1200" cap="none" spc="0" normalizeH="0" noProof="0" dirty="0">
              <a:ln>
                <a:noFill/>
              </a:ln>
              <a:solidFill>
                <a:srgbClr val="000000"/>
              </a:solidFill>
              <a:effectLst/>
              <a:uLnTx/>
              <a:uFill>
                <a:solidFill>
                  <a:srgbClr val="FF0000"/>
                </a:solidFill>
              </a:u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8F57F190-A320-4534-8B98-A9E99C505406}"/>
              </a:ext>
            </a:extLst>
          </p:cNvPr>
          <p:cNvSpPr/>
          <p:nvPr/>
        </p:nvSpPr>
        <p:spPr>
          <a:xfrm>
            <a:off x="157896" y="5589240"/>
            <a:ext cx="1989584" cy="875319"/>
          </a:xfrm>
          <a:prstGeom prst="ellipse">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solidFill>
                  <a:schemeClr val="tx2"/>
                </a:solidFill>
                <a:latin typeface="Gill Sans Nova" panose="020B0602020104020203" pitchFamily="34" charset="0"/>
              </a:rPr>
              <a:t>Ympäristöpositiivinen käytösmalli ja sen perusedellytykset (”</a:t>
            </a:r>
            <a:r>
              <a:rPr lang="fi-FI" sz="1000" i="1" dirty="0">
                <a:solidFill>
                  <a:schemeClr val="tx2"/>
                </a:solidFill>
                <a:latin typeface="Gill Sans Nova" panose="020B0602020104020203" pitchFamily="34" charset="0"/>
              </a:rPr>
              <a:t>Ympäristöpsykologia</a:t>
            </a:r>
            <a:r>
              <a:rPr lang="fi-FI" sz="1000" dirty="0">
                <a:solidFill>
                  <a:schemeClr val="tx2"/>
                </a:solidFill>
                <a:latin typeface="Gill Sans Nova" panose="020B0602020104020203" pitchFamily="34" charset="0"/>
              </a:rPr>
              <a:t>”)</a:t>
            </a:r>
          </a:p>
        </p:txBody>
      </p:sp>
      <p:sp>
        <p:nvSpPr>
          <p:cNvPr id="48" name="Oval 47">
            <a:extLst>
              <a:ext uri="{FF2B5EF4-FFF2-40B4-BE49-F238E27FC236}">
                <a16:creationId xmlns:a16="http://schemas.microsoft.com/office/drawing/2014/main" id="{B4BD976D-7EE5-4665-935F-A537783F346D}"/>
              </a:ext>
            </a:extLst>
          </p:cNvPr>
          <p:cNvSpPr/>
          <p:nvPr/>
        </p:nvSpPr>
        <p:spPr>
          <a:xfrm>
            <a:off x="2468779" y="5670813"/>
            <a:ext cx="1989584" cy="1008112"/>
          </a:xfrm>
          <a:prstGeom prst="ellipse">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solidFill>
                  <a:schemeClr val="tx2"/>
                </a:solidFill>
                <a:latin typeface="Gill Sans Nova" panose="020B0602020104020203" pitchFamily="34" charset="0"/>
              </a:rPr>
              <a:t>Miksi toiset osallistuvat ilmastotyöhön?</a:t>
            </a:r>
          </a:p>
          <a:p>
            <a:pPr algn="ctr"/>
            <a:endParaRPr lang="fi-FI" sz="1000" dirty="0">
              <a:solidFill>
                <a:schemeClr val="tx2"/>
              </a:solidFill>
              <a:latin typeface="Gill Sans Nova" panose="020B0602020104020203" pitchFamily="34" charset="0"/>
            </a:endParaRPr>
          </a:p>
          <a:p>
            <a:pPr algn="ctr"/>
            <a:r>
              <a:rPr lang="fi-FI" sz="1000" dirty="0">
                <a:solidFill>
                  <a:schemeClr val="tx2"/>
                </a:solidFill>
                <a:latin typeface="Gill Sans Nova" panose="020B0602020104020203" pitchFamily="34" charset="0"/>
              </a:rPr>
              <a:t>Miksi osa ei puolestaan taas tee yhtään mitään?</a:t>
            </a:r>
          </a:p>
        </p:txBody>
      </p:sp>
      <p:sp>
        <p:nvSpPr>
          <p:cNvPr id="49" name="Rectangle: Rounded Corners 48">
            <a:extLst>
              <a:ext uri="{FF2B5EF4-FFF2-40B4-BE49-F238E27FC236}">
                <a16:creationId xmlns:a16="http://schemas.microsoft.com/office/drawing/2014/main" id="{F789BACA-146C-42C7-BE24-59B604F7D063}"/>
              </a:ext>
            </a:extLst>
          </p:cNvPr>
          <p:cNvSpPr/>
          <p:nvPr/>
        </p:nvSpPr>
        <p:spPr>
          <a:xfrm>
            <a:off x="765820" y="3954425"/>
            <a:ext cx="3121314" cy="1324737"/>
          </a:xfrm>
          <a:prstGeom prst="round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i-FI" sz="1000" b="1" u="sng" dirty="0">
                <a:solidFill>
                  <a:schemeClr val="tx2"/>
                </a:solidFill>
                <a:latin typeface="Gill Sans Nova" panose="020B0602020104020203" pitchFamily="34" charset="0"/>
              </a:rPr>
              <a:t>Ympäristöpositiivinen ”</a:t>
            </a:r>
            <a:r>
              <a:rPr lang="fi-FI" sz="1000" b="1" i="1" u="sng" dirty="0">
                <a:solidFill>
                  <a:schemeClr val="tx2"/>
                </a:solidFill>
                <a:latin typeface="Gill Sans Nova" panose="020B0602020104020203" pitchFamily="34" charset="0"/>
              </a:rPr>
              <a:t>käytös</a:t>
            </a:r>
            <a:r>
              <a:rPr lang="fi-FI" sz="1000" b="1" u="sng" dirty="0">
                <a:solidFill>
                  <a:schemeClr val="tx2"/>
                </a:solidFill>
                <a:latin typeface="Gill Sans Nova" panose="020B0602020104020203" pitchFamily="34" charset="0"/>
              </a:rPr>
              <a:t>” muodostuu:</a:t>
            </a:r>
          </a:p>
          <a:p>
            <a:pPr marL="228600" indent="-228600">
              <a:buAutoNum type="arabicPeriod"/>
            </a:pPr>
            <a:endParaRPr lang="fi-FI" sz="800" dirty="0">
              <a:solidFill>
                <a:schemeClr val="tx2"/>
              </a:solidFill>
              <a:latin typeface="Gill Sans Nova" panose="020B0602020104020203" pitchFamily="34" charset="0"/>
            </a:endParaRPr>
          </a:p>
          <a:p>
            <a:pPr marL="228600" indent="-228600">
              <a:buAutoNum type="arabicPeriod"/>
            </a:pPr>
            <a:r>
              <a:rPr lang="fi-FI" sz="1000" dirty="0">
                <a:solidFill>
                  <a:schemeClr val="tx2"/>
                </a:solidFill>
                <a:latin typeface="Gill Sans Nova" panose="020B0602020104020203" pitchFamily="34" charset="0"/>
              </a:rPr>
              <a:t>Arvot</a:t>
            </a:r>
          </a:p>
          <a:p>
            <a:pPr marL="228600" indent="-228600">
              <a:buAutoNum type="arabicPeriod"/>
            </a:pPr>
            <a:r>
              <a:rPr lang="fi-FI" sz="1000" dirty="0">
                <a:solidFill>
                  <a:schemeClr val="tx2"/>
                </a:solidFill>
                <a:latin typeface="Gill Sans Nova" panose="020B0602020104020203" pitchFamily="34" charset="0"/>
              </a:rPr>
              <a:t>Uskomukset</a:t>
            </a:r>
          </a:p>
          <a:p>
            <a:pPr marL="228600" indent="-228600">
              <a:buAutoNum type="arabicPeriod"/>
            </a:pPr>
            <a:r>
              <a:rPr lang="fi-FI" sz="1000" dirty="0">
                <a:solidFill>
                  <a:schemeClr val="tx2"/>
                </a:solidFill>
                <a:latin typeface="Gill Sans Nova" panose="020B0602020104020203" pitchFamily="34" charset="0"/>
              </a:rPr>
              <a:t>Riskikäsitys ja –kokemus</a:t>
            </a:r>
          </a:p>
          <a:p>
            <a:pPr marL="228600" indent="-228600">
              <a:buAutoNum type="arabicPeriod"/>
            </a:pPr>
            <a:r>
              <a:rPr lang="fi-FI" sz="1000" dirty="0">
                <a:solidFill>
                  <a:schemeClr val="tx2"/>
                </a:solidFill>
                <a:latin typeface="Gill Sans Nova" panose="020B0602020104020203" pitchFamily="34" charset="0"/>
              </a:rPr>
              <a:t>Vaikutusmahdollisuus</a:t>
            </a:r>
          </a:p>
          <a:p>
            <a:pPr marL="228600" indent="-228600">
              <a:buAutoNum type="arabicPeriod"/>
            </a:pPr>
            <a:r>
              <a:rPr lang="fi-FI" sz="1000" dirty="0">
                <a:solidFill>
                  <a:schemeClr val="tx2"/>
                </a:solidFill>
                <a:latin typeface="Gill Sans Nova" panose="020B0602020104020203" pitchFamily="34" charset="0"/>
              </a:rPr>
              <a:t>Normit tai normatiiviset taustatekijät (”</a:t>
            </a:r>
            <a:r>
              <a:rPr lang="fi-FI" sz="1000" i="1" dirty="0">
                <a:solidFill>
                  <a:schemeClr val="tx2"/>
                </a:solidFill>
                <a:latin typeface="Gill Sans Nova" panose="020B0602020104020203" pitchFamily="34" charset="0"/>
              </a:rPr>
              <a:t>Miksi pitäisi tehdä</a:t>
            </a:r>
            <a:r>
              <a:rPr lang="fi-FI" sz="1000" dirty="0">
                <a:solidFill>
                  <a:schemeClr val="tx2"/>
                </a:solidFill>
                <a:latin typeface="Gill Sans Nova" panose="020B0602020104020203" pitchFamily="34" charset="0"/>
              </a:rPr>
              <a:t>?”)</a:t>
            </a:r>
          </a:p>
        </p:txBody>
      </p:sp>
      <p:sp>
        <p:nvSpPr>
          <p:cNvPr id="50" name="Rectangle: Rounded Corners 49">
            <a:extLst>
              <a:ext uri="{FF2B5EF4-FFF2-40B4-BE49-F238E27FC236}">
                <a16:creationId xmlns:a16="http://schemas.microsoft.com/office/drawing/2014/main" id="{2C76E394-C077-4738-9F02-77AB57E49C61}"/>
              </a:ext>
            </a:extLst>
          </p:cNvPr>
          <p:cNvSpPr/>
          <p:nvPr/>
        </p:nvSpPr>
        <p:spPr>
          <a:xfrm>
            <a:off x="4942284" y="4675092"/>
            <a:ext cx="6768752" cy="1830595"/>
          </a:xfrm>
          <a:prstGeom prst="roundRect">
            <a:avLst/>
          </a:prstGeom>
          <a:solidFill>
            <a:schemeClr val="bg1"/>
          </a:solid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i-FI" sz="1000" b="1" u="sng" dirty="0">
                <a:solidFill>
                  <a:schemeClr val="tx2"/>
                </a:solidFill>
                <a:latin typeface="Gill Sans Nova" panose="020B0602020104020203" pitchFamily="34" charset="0"/>
              </a:rPr>
              <a:t>Käytösmallin muodostumiseen vaikuttavat lisäksi:</a:t>
            </a:r>
          </a:p>
          <a:p>
            <a:endParaRPr lang="fi-FI" sz="1000" b="1" u="sng" dirty="0">
              <a:solidFill>
                <a:schemeClr val="tx2"/>
              </a:solidFill>
              <a:latin typeface="Gill Sans Nova" panose="020B0602020104020203" pitchFamily="34" charset="0"/>
            </a:endParaRPr>
          </a:p>
          <a:p>
            <a:pPr marL="171450" indent="-171450">
              <a:buFont typeface="Wingdings" panose="05000000000000000000" pitchFamily="2" charset="2"/>
              <a:buChar char="à"/>
            </a:pPr>
            <a:r>
              <a:rPr lang="fi-FI" sz="900" b="1" dirty="0">
                <a:solidFill>
                  <a:schemeClr val="tx2"/>
                </a:solidFill>
                <a:latin typeface="Gill Sans Nova" panose="020B0602020104020203" pitchFamily="34" charset="0"/>
                <a:sym typeface="Wingdings" panose="05000000000000000000" pitchFamily="2" charset="2"/>
              </a:rPr>
              <a:t>Luottamus tietolähteisiin.</a:t>
            </a:r>
          </a:p>
          <a:p>
            <a:pPr marL="171450" indent="-171450">
              <a:buFont typeface="Wingdings" panose="05000000000000000000" pitchFamily="2" charset="2"/>
              <a:buChar char="à"/>
            </a:pPr>
            <a:endParaRPr lang="fi-FI" sz="900" dirty="0">
              <a:solidFill>
                <a:schemeClr val="tx2"/>
              </a:solidFill>
              <a:latin typeface="Gill Sans Nova" panose="020B0602020104020203" pitchFamily="34" charset="0"/>
              <a:sym typeface="Wingdings" panose="05000000000000000000" pitchFamily="2" charset="2"/>
            </a:endParaRPr>
          </a:p>
          <a:p>
            <a:pPr marL="171450" indent="-171450">
              <a:buFont typeface="Wingdings" panose="05000000000000000000" pitchFamily="2" charset="2"/>
              <a:buChar char="à"/>
            </a:pPr>
            <a:r>
              <a:rPr lang="fi-FI" sz="900" b="1" dirty="0">
                <a:solidFill>
                  <a:schemeClr val="tx2"/>
                </a:solidFill>
                <a:latin typeface="Gill Sans Nova" panose="020B0602020104020203" pitchFamily="34" charset="0"/>
                <a:sym typeface="Wingdings" panose="05000000000000000000" pitchFamily="2" charset="2"/>
              </a:rPr>
              <a:t>Positiiviset mahdollisuudet. </a:t>
            </a:r>
            <a:r>
              <a:rPr lang="fi-FI" sz="900" dirty="0">
                <a:solidFill>
                  <a:schemeClr val="tx2"/>
                </a:solidFill>
                <a:latin typeface="Gill Sans Nova" panose="020B0602020104020203" pitchFamily="34" charset="0"/>
                <a:sym typeface="Wingdings" panose="05000000000000000000" pitchFamily="2" charset="2"/>
              </a:rPr>
              <a:t>(=  Pohjoisena maatalousvaltiona on meillä tavallaan ”</a:t>
            </a:r>
            <a:r>
              <a:rPr lang="fi-FI" sz="900" i="1" dirty="0">
                <a:solidFill>
                  <a:schemeClr val="tx2"/>
                </a:solidFill>
                <a:latin typeface="Gill Sans Nova" panose="020B0602020104020203" pitchFamily="34" charset="0"/>
                <a:sym typeface="Wingdings" panose="05000000000000000000" pitchFamily="2" charset="2"/>
              </a:rPr>
              <a:t>kummallinen tilanne</a:t>
            </a:r>
            <a:r>
              <a:rPr lang="fi-FI" sz="900" dirty="0">
                <a:solidFill>
                  <a:schemeClr val="tx2"/>
                </a:solidFill>
                <a:latin typeface="Gill Sans Nova" panose="020B0602020104020203" pitchFamily="34" charset="0"/>
                <a:sym typeface="Wingdings" panose="05000000000000000000" pitchFamily="2" charset="2"/>
              </a:rPr>
              <a:t>”, sillä ilmastonmuutos voi muodostaa riskien rinnalla maataloudelle myös uusia mahdollisuuksia.  Kyseinen tekijä on riskikäytöstutkimusten näkökannalta hyvin ongelmallinen.)</a:t>
            </a:r>
          </a:p>
          <a:p>
            <a:pPr marL="171450" indent="-171450">
              <a:buFont typeface="Wingdings" panose="05000000000000000000" pitchFamily="2" charset="2"/>
              <a:buChar char="à"/>
            </a:pPr>
            <a:endParaRPr lang="fi-FI" sz="900" dirty="0">
              <a:solidFill>
                <a:schemeClr val="tx2"/>
              </a:solidFill>
              <a:latin typeface="Gill Sans Nova" panose="020B0602020104020203" pitchFamily="34" charset="0"/>
              <a:sym typeface="Wingdings" panose="05000000000000000000" pitchFamily="2" charset="2"/>
            </a:endParaRPr>
          </a:p>
          <a:p>
            <a:pPr marL="171450" indent="-171450">
              <a:buFont typeface="Wingdings" panose="05000000000000000000" pitchFamily="2" charset="2"/>
              <a:buChar char="à"/>
            </a:pPr>
            <a:r>
              <a:rPr lang="fi-FI" sz="900" b="1" dirty="0">
                <a:solidFill>
                  <a:schemeClr val="tx2"/>
                </a:solidFill>
                <a:latin typeface="Gill Sans Nova" panose="020B0602020104020203" pitchFamily="34" charset="0"/>
                <a:sym typeface="Wingdings" panose="05000000000000000000" pitchFamily="2" charset="2"/>
              </a:rPr>
              <a:t>Toiminnan esteet. </a:t>
            </a:r>
            <a:r>
              <a:rPr lang="fi-FI" sz="900" dirty="0">
                <a:solidFill>
                  <a:schemeClr val="tx2"/>
                </a:solidFill>
                <a:latin typeface="Gill Sans Nova" panose="020B0602020104020203" pitchFamily="34" charset="0"/>
                <a:sym typeface="Wingdings" panose="05000000000000000000" pitchFamily="2" charset="2"/>
              </a:rPr>
              <a:t>(= Vaikka kaikki haluaisikin tehdä asioita niin monille se ei vain ole mahdollista. Usein tavattavana esteenä on yksinkertaisesti resurssien niukkuus [rahoitus ja/tai työvoima] eli edes raudanluja tahtotila ei kelpaa investointikustannusten maksutavaksi.)</a:t>
            </a:r>
            <a:endParaRPr lang="fi-FI" sz="900" dirty="0">
              <a:solidFill>
                <a:schemeClr val="tx2"/>
              </a:solidFill>
              <a:latin typeface="Gill Sans Nova" panose="020B0602020104020203" pitchFamily="34" charset="0"/>
            </a:endParaRPr>
          </a:p>
        </p:txBody>
      </p:sp>
      <p:cxnSp>
        <p:nvCxnSpPr>
          <p:cNvPr id="51" name="Straight Connector 50">
            <a:extLst>
              <a:ext uri="{FF2B5EF4-FFF2-40B4-BE49-F238E27FC236}">
                <a16:creationId xmlns:a16="http://schemas.microsoft.com/office/drawing/2014/main" id="{7B0B3CDC-97D7-4CFD-99B0-127B9B3F2BFF}"/>
              </a:ext>
            </a:extLst>
          </p:cNvPr>
          <p:cNvCxnSpPr>
            <a:cxnSpLocks/>
          </p:cNvCxnSpPr>
          <p:nvPr/>
        </p:nvCxnSpPr>
        <p:spPr>
          <a:xfrm flipV="1">
            <a:off x="189756" y="3774963"/>
            <a:ext cx="11679165" cy="15197"/>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55" name="Graphic 54" descr="Line arrow: Clockwise curve with solid fill">
            <a:extLst>
              <a:ext uri="{FF2B5EF4-FFF2-40B4-BE49-F238E27FC236}">
                <a16:creationId xmlns:a16="http://schemas.microsoft.com/office/drawing/2014/main" id="{E841EC68-777A-405F-B462-DA29450D134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051613" y="5271453"/>
            <a:ext cx="705434" cy="629526"/>
          </a:xfrm>
          <a:prstGeom prst="rect">
            <a:avLst/>
          </a:prstGeom>
        </p:spPr>
      </p:pic>
      <p:pic>
        <p:nvPicPr>
          <p:cNvPr id="57" name="Graphic 56" descr="Line arrow: Counter-clockwise curve with solid fill">
            <a:extLst>
              <a:ext uri="{FF2B5EF4-FFF2-40B4-BE49-F238E27FC236}">
                <a16:creationId xmlns:a16="http://schemas.microsoft.com/office/drawing/2014/main" id="{9C66FDAF-032E-4D61-904B-E68CDA83BCE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5803541">
            <a:off x="1800412" y="6056944"/>
            <a:ext cx="648671" cy="648671"/>
          </a:xfrm>
          <a:prstGeom prst="rect">
            <a:avLst/>
          </a:prstGeom>
        </p:spPr>
      </p:pic>
      <p:pic>
        <p:nvPicPr>
          <p:cNvPr id="58" name="Graphic 57" descr="Line arrow: Clockwise curve with solid fill">
            <a:extLst>
              <a:ext uri="{FF2B5EF4-FFF2-40B4-BE49-F238E27FC236}">
                <a16:creationId xmlns:a16="http://schemas.microsoft.com/office/drawing/2014/main" id="{043FAAD7-D9E3-47C3-AD7F-2DB6EC3FA21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7756115">
            <a:off x="4004599" y="4225422"/>
            <a:ext cx="945128" cy="945128"/>
          </a:xfrm>
          <a:prstGeom prst="rect">
            <a:avLst/>
          </a:prstGeom>
        </p:spPr>
      </p:pic>
      <p:grpSp>
        <p:nvGrpSpPr>
          <p:cNvPr id="14" name="Group 13">
            <a:extLst>
              <a:ext uri="{FF2B5EF4-FFF2-40B4-BE49-F238E27FC236}">
                <a16:creationId xmlns:a16="http://schemas.microsoft.com/office/drawing/2014/main" id="{B3084A89-AAF7-4C69-90F1-F10A19DB93C9}"/>
              </a:ext>
            </a:extLst>
          </p:cNvPr>
          <p:cNvGrpSpPr/>
          <p:nvPr/>
        </p:nvGrpSpPr>
        <p:grpSpPr>
          <a:xfrm>
            <a:off x="10774931" y="148364"/>
            <a:ext cx="966637" cy="313490"/>
            <a:chOff x="9079569" y="1613653"/>
            <a:chExt cx="1184220" cy="385498"/>
          </a:xfrm>
        </p:grpSpPr>
        <p:sp>
          <p:nvSpPr>
            <p:cNvPr id="16" name="Rectangle: Rounded Corners 15">
              <a:extLst>
                <a:ext uri="{FF2B5EF4-FFF2-40B4-BE49-F238E27FC236}">
                  <a16:creationId xmlns:a16="http://schemas.microsoft.com/office/drawing/2014/main" id="{063630D4-6523-4A98-99F2-54BA089E633B}"/>
                </a:ext>
              </a:extLst>
            </p:cNvPr>
            <p:cNvSpPr/>
            <p:nvPr/>
          </p:nvSpPr>
          <p:spPr>
            <a:xfrm>
              <a:off x="9079569" y="1613653"/>
              <a:ext cx="1184220"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For Sale with solid fill">
              <a:hlinkClick r:id="rId6" action="ppaction://hlinksldjump"/>
              <a:extLst>
                <a:ext uri="{FF2B5EF4-FFF2-40B4-BE49-F238E27FC236}">
                  <a16:creationId xmlns:a16="http://schemas.microsoft.com/office/drawing/2014/main" id="{7A7EC61E-64B4-4699-BEB8-EED6AD75B337}"/>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44921" y="1613653"/>
              <a:ext cx="385192" cy="385192"/>
            </a:xfrm>
            <a:prstGeom prst="rect">
              <a:avLst/>
            </a:prstGeom>
          </p:spPr>
        </p:pic>
        <p:pic>
          <p:nvPicPr>
            <p:cNvPr id="18" name="Graphic 17" descr="Back with solid fill">
              <a:hlinkClick r:id="rId9" action="ppaction://hlinksldjump"/>
              <a:extLst>
                <a:ext uri="{FF2B5EF4-FFF2-40B4-BE49-F238E27FC236}">
                  <a16:creationId xmlns:a16="http://schemas.microsoft.com/office/drawing/2014/main" id="{941D1040-B3A1-42D8-9EB1-37ADD2BAE34D}"/>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36203496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F1807B0-52E3-4F9C-A432-42322BC111AE}"/>
              </a:ext>
            </a:extLst>
          </p:cNvPr>
          <p:cNvSpPr txBox="1"/>
          <p:nvPr/>
        </p:nvSpPr>
        <p:spPr>
          <a:xfrm>
            <a:off x="632600" y="1281906"/>
            <a:ext cx="3445588" cy="926279"/>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Suomalainen viljelijä kokee tärkeinä tekijöinä:</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Turvallisuus</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Hyväntahtoisuus</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Minä itse päätän, mitä teen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Maatalouden ilmastotoimet (Sosiaalinen hyväksyttävyys)</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J. Sorvali (Luke)	Hanke: OPAL-Life</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Julkaisu: V. 2022</a:t>
            </a:r>
          </a:p>
        </p:txBody>
      </p:sp>
      <p:sp>
        <p:nvSpPr>
          <p:cNvPr id="5" name="TextBox 4">
            <a:extLst>
              <a:ext uri="{FF2B5EF4-FFF2-40B4-BE49-F238E27FC236}">
                <a16:creationId xmlns:a16="http://schemas.microsoft.com/office/drawing/2014/main" id="{67909711-2BFA-4C38-AC8F-D540069C5575}"/>
              </a:ext>
            </a:extLst>
          </p:cNvPr>
          <p:cNvSpPr txBox="1"/>
          <p:nvPr/>
        </p:nvSpPr>
        <p:spPr>
          <a:xfrm>
            <a:off x="8326660" y="1281906"/>
            <a:ext cx="3240360" cy="4294189"/>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Ilmastopositiivisen toiminnan esteet:</a:t>
            </a:r>
          </a:p>
          <a:p>
            <a:pPr>
              <a:lnSpc>
                <a:spcPct val="150000"/>
              </a:lnSpc>
            </a:pP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Syyllistäminen ja vastakkainasettelu.</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Aiheuttaa puolustusreaktion.</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Voi ilmetä toimenpiteiden vastustamisella.</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Viljelijän ”</a:t>
            </a:r>
            <a:r>
              <a:rPr lang="fi-FI" sz="900" b="1" i="1" dirty="0">
                <a:solidFill>
                  <a:schemeClr val="tx2"/>
                </a:solidFill>
                <a:latin typeface="Gill Sans Nova" panose="020B0602020104020203" pitchFamily="34" charset="0"/>
                <a:ea typeface="Lato" panose="020F0502020204030203" pitchFamily="34" charset="0"/>
                <a:cs typeface="Lato" panose="020F0502020204030203" pitchFamily="34" charset="0"/>
              </a:rPr>
              <a:t>tulisi tuottaa ruokaa</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Hiiliviljely hämmentävä tekijä.</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Vaikka halua olisi…</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..talous estää investoinnit.</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Muilla ja muualla on koettu suuremmat vastuut.</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Muiden toimialojen ja kaupunkien päästöt nähdään merkittävämpinä.</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Suomen kokonaispäästöt globaalissa mittakaavassa nähdään pieniksi [Intia, Kiina ja USA].</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Tieteellinen keskustelu hämmentää, mikä on ”</a:t>
            </a:r>
            <a:r>
              <a:rPr lang="fi-FI" sz="900" b="1" i="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oikea</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totuus?</a:t>
            </a: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6" name="TextBox 5">
            <a:extLst>
              <a:ext uri="{FF2B5EF4-FFF2-40B4-BE49-F238E27FC236}">
                <a16:creationId xmlns:a16="http://schemas.microsoft.com/office/drawing/2014/main" id="{F0EC2643-8272-4393-B553-62E08CF21F52}"/>
              </a:ext>
            </a:extLst>
          </p:cNvPr>
          <p:cNvSpPr txBox="1"/>
          <p:nvPr/>
        </p:nvSpPr>
        <p:spPr>
          <a:xfrm>
            <a:off x="4580194" y="5287912"/>
            <a:ext cx="3240360" cy="1134028"/>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Ilmastonmuutos mahdollisuutena:</a:t>
            </a:r>
            <a:endParaRPr lang="fi-FI" sz="900"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Mahdollisuus näkemykset</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voimistuneet [2018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2020</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Toimii ”</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riskimallia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vastaan.</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0AFA49F1-8796-44A5-B36F-9C86F588EEB7}"/>
              </a:ext>
            </a:extLst>
          </p:cNvPr>
          <p:cNvSpPr txBox="1"/>
          <p:nvPr/>
        </p:nvSpPr>
        <p:spPr>
          <a:xfrm>
            <a:off x="621804" y="2689828"/>
            <a:ext cx="3456384" cy="1759521"/>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Riskikäsitykset ja –kokemukset: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Ilmastoriskit tunnistetaan ja niiden nähdään lisääntyvän tulevaisuudessa.</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Ilmastonmuutos nähdään..</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Globaalin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maatalouden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uhkana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mutta ei..</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kotimaisen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uhkana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ei </a:t>
            </a:r>
            <a:r>
              <a:rPr lang="fi-FI" sz="900" b="1" i="1" dirty="0">
                <a:solidFill>
                  <a:schemeClr val="tx2"/>
                </a:solidFill>
                <a:latin typeface="Gill Sans Nova" panose="020B0602020104020203" pitchFamily="34" charset="0"/>
                <a:ea typeface="Lato" panose="020F0502020204030203" pitchFamily="34" charset="0"/>
                <a:cs typeface="Lato" panose="020F0502020204030203" pitchFamily="34" charset="0"/>
              </a:rPr>
              <a:t>niinkään</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800" i="1" dirty="0">
                <a:solidFill>
                  <a:schemeClr val="tx2"/>
                </a:solidFill>
                <a:latin typeface="Gill Sans Nova" panose="020B0602020104020203" pitchFamily="34" charset="0"/>
                <a:ea typeface="Lato" panose="020F0502020204030203" pitchFamily="34" charset="0"/>
                <a:cs typeface="Lato" panose="020F0502020204030203" pitchFamily="34" charset="0"/>
              </a:rPr>
              <a:t>(= yhdistävät kokemusriskit puuttuvat, esim. talousriski tai voimistuvat sääilmiöt.)</a:t>
            </a:r>
          </a:p>
        </p:txBody>
      </p:sp>
      <p:sp>
        <p:nvSpPr>
          <p:cNvPr id="31" name="TextBox 30">
            <a:extLst>
              <a:ext uri="{FF2B5EF4-FFF2-40B4-BE49-F238E27FC236}">
                <a16:creationId xmlns:a16="http://schemas.microsoft.com/office/drawing/2014/main" id="{E76E6B85-B827-4E22-8DA7-5C6920818AB4}"/>
              </a:ext>
            </a:extLst>
          </p:cNvPr>
          <p:cNvSpPr txBox="1"/>
          <p:nvPr/>
        </p:nvSpPr>
        <p:spPr>
          <a:xfrm>
            <a:off x="4580194" y="1281906"/>
            <a:ext cx="3240360" cy="718530"/>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Ilmastonmuutoksen denialismi lähes ”</a:t>
            </a:r>
            <a:r>
              <a:rPr lang="fi-FI" sz="1000" b="1" i="1" u="sng" dirty="0">
                <a:solidFill>
                  <a:schemeClr val="tx2"/>
                </a:solidFill>
                <a:latin typeface="Gill Sans Nova" panose="020B0602020104020203" pitchFamily="34" charset="0"/>
                <a:ea typeface="Lato" panose="020F0502020204030203" pitchFamily="34" charset="0"/>
                <a:cs typeface="Lato" panose="020F0502020204030203" pitchFamily="34" charset="0"/>
              </a:rPr>
              <a:t>kadonnut</a:t>
            </a: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Ilmasto ei muutu.”</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1,0 %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Ilmastonmuutoksesta ei ole riittävästi todisteita.”</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2,0 %</a:t>
            </a:r>
          </a:p>
        </p:txBody>
      </p:sp>
      <p:sp>
        <p:nvSpPr>
          <p:cNvPr id="33" name="TextBox 32">
            <a:extLst>
              <a:ext uri="{FF2B5EF4-FFF2-40B4-BE49-F238E27FC236}">
                <a16:creationId xmlns:a16="http://schemas.microsoft.com/office/drawing/2014/main" id="{3B92B03E-0424-426D-A979-C92C1B8A239C}"/>
              </a:ext>
            </a:extLst>
          </p:cNvPr>
          <p:cNvSpPr txBox="1"/>
          <p:nvPr/>
        </p:nvSpPr>
        <p:spPr>
          <a:xfrm>
            <a:off x="4580194" y="2407746"/>
            <a:ext cx="3240360" cy="2472856"/>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Koettu vastuu ilmastotyön toteutuksesta:</a:t>
            </a:r>
          </a:p>
          <a:p>
            <a:pPr>
              <a:lnSpc>
                <a:spcPct val="150000"/>
              </a:lnSpc>
            </a:pP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Vastuuta otetaan hillinnästä.</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Epävarmuutta kuitenkin on paljon.</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Koettu vastuu pysynyt samana.</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Naiset, iäkkäät, koulutetummat sekä luomu- ja pientilat.</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Vastuu ilmastonmuutokseen sopeutumisesta.</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Toimenpiteet selkeitä.</a:t>
            </a:r>
          </a:p>
          <a:p>
            <a:pPr marL="171450" indent="-171450">
              <a:lnSpc>
                <a:spcPct val="150000"/>
              </a:lnSpc>
              <a:buFont typeface="Wingdings" panose="05000000000000000000" pitchFamily="2" charset="2"/>
              <a:buChar char="à"/>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Suomen kasvukunnon kannalta keskeistä.</a:t>
            </a:r>
          </a:p>
        </p:txBody>
      </p:sp>
      <p:sp>
        <p:nvSpPr>
          <p:cNvPr id="34" name="TextBox 33">
            <a:extLst>
              <a:ext uri="{FF2B5EF4-FFF2-40B4-BE49-F238E27FC236}">
                <a16:creationId xmlns:a16="http://schemas.microsoft.com/office/drawing/2014/main" id="{62920F3F-3498-4174-9723-41BEE1E8B7D2}"/>
              </a:ext>
            </a:extLst>
          </p:cNvPr>
          <p:cNvSpPr txBox="1"/>
          <p:nvPr/>
        </p:nvSpPr>
        <p:spPr>
          <a:xfrm>
            <a:off x="621804" y="4930992"/>
            <a:ext cx="3456384" cy="1157112"/>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Mahdollisuus asioihin vaikuttamiseksi:</a:t>
            </a:r>
            <a:endParaRPr lang="fi-FI" sz="1000"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On koettu.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Suuri osuus.</a:t>
            </a:r>
          </a:p>
          <a:p>
            <a:pPr>
              <a:lnSpc>
                <a:spcPct val="150000"/>
              </a:lnSpc>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rPr>
              <a:t>On koettu epävarmuutta.	</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Naiset, koulutetummat- ja luomuviljelijät.</a:t>
            </a:r>
          </a:p>
        </p:txBody>
      </p:sp>
      <p:grpSp>
        <p:nvGrpSpPr>
          <p:cNvPr id="12" name="Group 11">
            <a:extLst>
              <a:ext uri="{FF2B5EF4-FFF2-40B4-BE49-F238E27FC236}">
                <a16:creationId xmlns:a16="http://schemas.microsoft.com/office/drawing/2014/main" id="{F7771EB8-0EA4-438E-8A69-F3833386B16F}"/>
              </a:ext>
            </a:extLst>
          </p:cNvPr>
          <p:cNvGrpSpPr/>
          <p:nvPr/>
        </p:nvGrpSpPr>
        <p:grpSpPr>
          <a:xfrm>
            <a:off x="10229401" y="148364"/>
            <a:ext cx="1512168" cy="313490"/>
            <a:chOff x="8411244" y="1613653"/>
            <a:chExt cx="1852546" cy="385498"/>
          </a:xfrm>
        </p:grpSpPr>
        <p:sp>
          <p:nvSpPr>
            <p:cNvPr id="13" name="Rectangle: Rounded Corners 12">
              <a:extLst>
                <a:ext uri="{FF2B5EF4-FFF2-40B4-BE49-F238E27FC236}">
                  <a16:creationId xmlns:a16="http://schemas.microsoft.com/office/drawing/2014/main" id="{AD74946A-299D-47FD-8F3A-9FCBCFD45C3B}"/>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For Sale with solid fill">
              <a:hlinkClick r:id="rId2" action="ppaction://hlinksldjump"/>
              <a:extLst>
                <a:ext uri="{FF2B5EF4-FFF2-40B4-BE49-F238E27FC236}">
                  <a16:creationId xmlns:a16="http://schemas.microsoft.com/office/drawing/2014/main" id="{282AF5BB-9032-46C6-A3C2-D971EDD0814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pic>
          <p:nvPicPr>
            <p:cNvPr id="15" name="Graphic 14" descr="Back with solid fill">
              <a:hlinkClick r:id="rId5" action="ppaction://hlinksldjump"/>
              <a:extLst>
                <a:ext uri="{FF2B5EF4-FFF2-40B4-BE49-F238E27FC236}">
                  <a16:creationId xmlns:a16="http://schemas.microsoft.com/office/drawing/2014/main" id="{64E5ACEF-EE3D-4060-820A-B989D8B986D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66820" y="1613958"/>
              <a:ext cx="385193" cy="385193"/>
            </a:xfrm>
            <a:prstGeom prst="rect">
              <a:avLst/>
            </a:prstGeom>
          </p:spPr>
        </p:pic>
        <p:pic>
          <p:nvPicPr>
            <p:cNvPr id="16" name="Graphic 15" descr="Back with solid fill">
              <a:hlinkClick r:id="rId8" action="ppaction://hlinksldjump"/>
              <a:extLst>
                <a:ext uri="{FF2B5EF4-FFF2-40B4-BE49-F238E27FC236}">
                  <a16:creationId xmlns:a16="http://schemas.microsoft.com/office/drawing/2014/main" id="{A270B749-D10D-4261-9714-50B4ED41D45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29835557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6768752" cy="757964"/>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Maatalouden ilmastotoimet (Sosiaalinen hyväksyttävyys)</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J. Sorvali (Luke)	Hanke: OPAL-Life</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Julkaisu: V. 2022</a:t>
            </a:r>
          </a:p>
        </p:txBody>
      </p:sp>
      <p:sp>
        <p:nvSpPr>
          <p:cNvPr id="5" name="TextBox 4">
            <a:extLst>
              <a:ext uri="{FF2B5EF4-FFF2-40B4-BE49-F238E27FC236}">
                <a16:creationId xmlns:a16="http://schemas.microsoft.com/office/drawing/2014/main" id="{67909711-2BFA-4C38-AC8F-D540069C5575}"/>
              </a:ext>
            </a:extLst>
          </p:cNvPr>
          <p:cNvSpPr txBox="1"/>
          <p:nvPr/>
        </p:nvSpPr>
        <p:spPr>
          <a:xfrm>
            <a:off x="261764" y="1772816"/>
            <a:ext cx="3240360" cy="4045723"/>
          </a:xfrm>
          <a:prstGeom prst="rect">
            <a:avLst/>
          </a:prstGeom>
          <a:solidFill>
            <a:srgbClr val="FFFF99">
              <a:alpha val="54902"/>
            </a:srgbClr>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defPPr>
              <a:defRPr lang="en-US"/>
            </a:defPPr>
            <a:lvl1pPr>
              <a:lnSpc>
                <a:spcPct val="150000"/>
              </a:lnSpc>
              <a:defRPr sz="1000" b="1">
                <a:solidFill>
                  <a:schemeClr val="tx2"/>
                </a:solidFill>
                <a:latin typeface="Gill Sans Nova" panose="020B0602020104020203" pitchFamily="34" charset="0"/>
                <a:ea typeface="Lato" panose="020F0502020204030203" pitchFamily="34" charset="0"/>
                <a:cs typeface="Lato" panose="020F0502020204030203" pitchFamily="34" charset="0"/>
              </a:defRPr>
            </a:lvl1pPr>
            <a:lvl3pPr marL="1143000" lvl="2" indent="-228600">
              <a:lnSpc>
                <a:spcPct val="150000"/>
              </a:lnSpc>
              <a:buAutoNum type="arabicPeriod"/>
              <a:defRPr sz="900" b="1">
                <a:solidFill>
                  <a:schemeClr val="tx2"/>
                </a:solidFill>
                <a:latin typeface="Gill Sans Nova" panose="020B0602020104020203" pitchFamily="34" charset="0"/>
                <a:ea typeface="Lato" panose="020F0502020204030203" pitchFamily="34" charset="0"/>
                <a:cs typeface="Lato" panose="020F0502020204030203" pitchFamily="34" charset="0"/>
              </a:defRPr>
            </a:lvl3pPr>
          </a:lstStyle>
          <a:p>
            <a:r>
              <a:rPr lang="fi-FI" sz="1100" dirty="0"/>
              <a:t>Viljelijät ovat erilaisia.</a:t>
            </a:r>
          </a:p>
          <a:p>
            <a:r>
              <a:rPr lang="fi-FI" sz="1100" b="0" dirty="0">
                <a:sym typeface="Wingdings" panose="05000000000000000000" pitchFamily="2" charset="2"/>
              </a:rPr>
              <a:t> Ratkaisujenkin tulee tuolloin olla.</a:t>
            </a:r>
            <a:endParaRPr lang="fi-FI" sz="1100" b="0" dirty="0"/>
          </a:p>
          <a:p>
            <a:endParaRPr lang="fi-FI" sz="1100" dirty="0"/>
          </a:p>
          <a:p>
            <a:r>
              <a:rPr lang="fi-FI" sz="1100" dirty="0"/>
              <a:t>Naiset ja luomuviljelijät.</a:t>
            </a:r>
          </a:p>
          <a:p>
            <a:r>
              <a:rPr lang="fi-FI" sz="1100" b="0" dirty="0">
                <a:sym typeface="Wingdings" panose="05000000000000000000" pitchFamily="2" charset="2"/>
              </a:rPr>
              <a:t> Kokevat miehiä ja tavanomaisia viljelijöitä vahvemmin ilmastonmuutoksen uhkana.</a:t>
            </a:r>
            <a:endParaRPr lang="fi-FI" sz="1100" b="0" dirty="0"/>
          </a:p>
          <a:p>
            <a:endParaRPr lang="fi-FI" sz="1100" dirty="0"/>
          </a:p>
          <a:p>
            <a:r>
              <a:rPr lang="fi-FI" sz="1100" dirty="0"/>
              <a:t>Nuoret viljelijät (alle 30 vuotiaat).</a:t>
            </a:r>
          </a:p>
          <a:p>
            <a:r>
              <a:rPr lang="fi-FI" sz="1100" b="0" dirty="0">
                <a:sym typeface="Wingdings" panose="05000000000000000000" pitchFamily="2" charset="2"/>
              </a:rPr>
              <a:t> Skeptisiä.</a:t>
            </a:r>
            <a:endParaRPr lang="fi-FI" sz="1100" b="0" dirty="0"/>
          </a:p>
          <a:p>
            <a:endParaRPr lang="fi-FI" sz="1100" dirty="0"/>
          </a:p>
          <a:p>
            <a:r>
              <a:rPr lang="fi-FI" sz="1100" dirty="0"/>
              <a:t>Huoli tulevaisuudesta on kaikille yhteistä.</a:t>
            </a:r>
          </a:p>
          <a:p>
            <a:r>
              <a:rPr lang="fi-FI" sz="1100" b="0" dirty="0">
                <a:sym typeface="Wingdings" panose="05000000000000000000" pitchFamily="2" charset="2"/>
              </a:rPr>
              <a:t> Maatilatason toiminnan ymmärrys politiikassa.</a:t>
            </a:r>
          </a:p>
          <a:p>
            <a:r>
              <a:rPr lang="fi-FI" sz="1100" b="0" dirty="0">
                <a:sym typeface="Wingdings" panose="05000000000000000000" pitchFamily="2" charset="2"/>
              </a:rPr>
              <a:t> Maatalouden kannattavuus.</a:t>
            </a:r>
          </a:p>
          <a:p>
            <a:r>
              <a:rPr lang="fi-FI" sz="1100" b="0" dirty="0">
                <a:sym typeface="Wingdings" panose="05000000000000000000" pitchFamily="2" charset="2"/>
              </a:rPr>
              <a:t> Tulevaisuuden viljelijät.</a:t>
            </a:r>
          </a:p>
          <a:p>
            <a:pPr lvl="1"/>
            <a:r>
              <a:rPr lang="fi-FI" sz="1100" dirty="0">
                <a:solidFill>
                  <a:schemeClr val="tx2"/>
                </a:solidFill>
                <a:latin typeface="Gill Sans Nova" panose="020B0602020104020203" pitchFamily="34" charset="0"/>
                <a:sym typeface="Wingdings" panose="05000000000000000000" pitchFamily="2" charset="2"/>
              </a:rPr>
              <a:t> Onko heitä lainkaan?</a:t>
            </a:r>
          </a:p>
          <a:p>
            <a:r>
              <a:rPr lang="fi-FI" sz="1100" b="0" dirty="0">
                <a:sym typeface="Wingdings" panose="05000000000000000000" pitchFamily="2" charset="2"/>
              </a:rPr>
              <a:t> Suomalaisen ruokatuotannon tulevaisuus.</a:t>
            </a: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33772" y="980728"/>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a:off x="333772" y="11663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3F585D6E-3162-49ED-81D8-03C9218B383D}"/>
              </a:ext>
            </a:extLst>
          </p:cNvPr>
          <p:cNvSpPr txBox="1"/>
          <p:nvPr/>
        </p:nvSpPr>
        <p:spPr>
          <a:xfrm>
            <a:off x="261764" y="980728"/>
            <a:ext cx="6768752" cy="467564"/>
          </a:xfrm>
          <a:prstGeom prst="rect">
            <a:avLst/>
          </a:prstGeom>
          <a:noFill/>
        </p:spPr>
        <p:txBody>
          <a:bodyPr wrap="square">
            <a:spAutoFit/>
          </a:bodyPr>
          <a:lstStyle/>
          <a:p>
            <a:pPr>
              <a:lnSpc>
                <a:spcPct val="150000"/>
              </a:lnSpc>
            </a:pPr>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Yhteenveto &amp; tulkinta – Toiminnanohjauksessa huomioitavat tekijät</a:t>
            </a:r>
            <a:endPar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13" name="Straight Connector 12">
            <a:extLst>
              <a:ext uri="{FF2B5EF4-FFF2-40B4-BE49-F238E27FC236}">
                <a16:creationId xmlns:a16="http://schemas.microsoft.com/office/drawing/2014/main" id="{1C58164A-8FB7-4968-9B44-458937A19F02}"/>
              </a:ext>
            </a:extLst>
          </p:cNvPr>
          <p:cNvCxnSpPr>
            <a:cxnSpLocks/>
          </p:cNvCxnSpPr>
          <p:nvPr/>
        </p:nvCxnSpPr>
        <p:spPr>
          <a:xfrm>
            <a:off x="333772" y="1556792"/>
            <a:ext cx="6624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2EDEE327-FB10-4B8C-962C-BE8CD2D14F24}"/>
              </a:ext>
            </a:extLst>
          </p:cNvPr>
          <p:cNvSpPr txBox="1"/>
          <p:nvPr/>
        </p:nvSpPr>
        <p:spPr>
          <a:xfrm>
            <a:off x="4006181" y="1772816"/>
            <a:ext cx="3600400" cy="4682885"/>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Maatalouden ilmastotoimien sosiaalinen hyväksyttävyys</a:t>
            </a:r>
            <a:endParaRPr lang="fi-FI" sz="1600" b="1"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Luottamus ja oikeudenmukaisuus.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Nousivat tutkimuksessa keskiöön.</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Arvot.</a:t>
            </a:r>
          </a:p>
          <a:p>
            <a:pPr marL="171450" indent="-171450">
              <a:lnSpc>
                <a:spcPct val="150000"/>
              </a:lnSpc>
              <a:buFont typeface="Wingdings" panose="05000000000000000000" pitchFamily="2" charset="2"/>
              <a:buChar char="à"/>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Ovat kohdallaan.</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Ilmastonäkemys.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Ymmärryksessä.</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Riskikäsitys.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Osittain käsitetään, mutta todellista ymmärrystä haastaa kokemuksen puute.</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Riski kokemus.</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Suuria riskejä ei olla vielä oikeastaan koettu.</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15" name="TextBox 14">
            <a:extLst>
              <a:ext uri="{FF2B5EF4-FFF2-40B4-BE49-F238E27FC236}">
                <a16:creationId xmlns:a16="http://schemas.microsoft.com/office/drawing/2014/main" id="{C7BFB03D-C7C4-47A4-B40F-7C308372C330}"/>
              </a:ext>
            </a:extLst>
          </p:cNvPr>
          <p:cNvSpPr txBox="1"/>
          <p:nvPr/>
        </p:nvSpPr>
        <p:spPr>
          <a:xfrm>
            <a:off x="8110638" y="1770911"/>
            <a:ext cx="3600400" cy="4936801"/>
          </a:xfrm>
          <a:prstGeom prst="rect">
            <a:avLst/>
          </a:prstGeom>
          <a:solidFill>
            <a:schemeClr val="bg1"/>
          </a:solidFill>
          <a:ln>
            <a:solidFill>
              <a:schemeClr val="tx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Maatalouden ilmastotoimien sosiaalinen hyväksyttävyys</a:t>
            </a:r>
            <a:endParaRPr lang="fi-FI" sz="1600" b="1" u="sng"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Vaikutusmahdollisuus.</a:t>
            </a:r>
          </a:p>
          <a:p>
            <a:pPr marL="171450" indent="-171450">
              <a:lnSpc>
                <a:spcPct val="150000"/>
              </a:lnSpc>
              <a:buFont typeface="Wingdings" panose="05000000000000000000" pitchFamily="2" charset="2"/>
              <a:buChar char="à"/>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Ovat koettu olemassa oleviksi, mutta toisaalta globaalisti taas ei koeta Suomen päästöillä olevan merkitystä.</a:t>
            </a: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Vastuu.</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Vastuuta koetaan, mutta se kytkeytyy vaikutusmahdollisuuksiin tehden siitä hieman haastavaa.</a:t>
            </a:r>
          </a:p>
          <a:p>
            <a:pPr>
              <a:lnSpc>
                <a:spcPct val="150000"/>
              </a:lnSpc>
            </a:pPr>
            <a:endPar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Ilmastonmuutos mahdollisuutena.</a:t>
            </a:r>
          </a:p>
          <a:p>
            <a:pPr marL="171450" indent="-171450">
              <a:lnSpc>
                <a:spcPct val="150000"/>
              </a:lnSpc>
              <a:buFont typeface="Wingdings" panose="05000000000000000000" pitchFamily="2" charset="2"/>
              <a:buChar char="à"/>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Tämä sotkee selkeästi asiaa.</a:t>
            </a: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Tieto.</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Tietoa puuttuu.</a:t>
            </a: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100" b="1" dirty="0">
                <a:solidFill>
                  <a:schemeClr val="tx2"/>
                </a:solidFill>
                <a:latin typeface="Gill Sans Nova" panose="020B0602020104020203" pitchFamily="34" charset="0"/>
                <a:ea typeface="Lato" panose="020F0502020204030203" pitchFamily="34" charset="0"/>
                <a:cs typeface="Lato" panose="020F0502020204030203" pitchFamily="34" charset="0"/>
              </a:rPr>
              <a:t>Taloudelliset mahdollisuudet.</a:t>
            </a:r>
          </a:p>
          <a:p>
            <a:pPr>
              <a:lnSpc>
                <a:spcPct val="150000"/>
              </a:lnSpc>
            </a:pP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100" dirty="0">
                <a:solidFill>
                  <a:schemeClr val="tx2"/>
                </a:solidFill>
                <a:latin typeface="Gill Sans Nova" panose="020B0602020104020203" pitchFamily="34" charset="0"/>
                <a:ea typeface="Lato" panose="020F0502020204030203" pitchFamily="34" charset="0"/>
                <a:cs typeface="Lato" panose="020F0502020204030203" pitchFamily="34" charset="0"/>
              </a:rPr>
              <a:t>Ovat heikot toteutusten kannalta.</a:t>
            </a:r>
          </a:p>
        </p:txBody>
      </p:sp>
      <p:grpSp>
        <p:nvGrpSpPr>
          <p:cNvPr id="9" name="Group 8">
            <a:extLst>
              <a:ext uri="{FF2B5EF4-FFF2-40B4-BE49-F238E27FC236}">
                <a16:creationId xmlns:a16="http://schemas.microsoft.com/office/drawing/2014/main" id="{32DF5B0D-839B-4BC8-89AB-A9D702F2AB42}"/>
              </a:ext>
            </a:extLst>
          </p:cNvPr>
          <p:cNvGrpSpPr/>
          <p:nvPr/>
        </p:nvGrpSpPr>
        <p:grpSpPr>
          <a:xfrm>
            <a:off x="8326660" y="594774"/>
            <a:ext cx="3442966" cy="962018"/>
            <a:chOff x="8294866" y="229097"/>
            <a:chExt cx="3442966" cy="962018"/>
          </a:xfrm>
        </p:grpSpPr>
        <p:sp>
          <p:nvSpPr>
            <p:cNvPr id="17" name="TextBox 16">
              <a:extLst>
                <a:ext uri="{FF2B5EF4-FFF2-40B4-BE49-F238E27FC236}">
                  <a16:creationId xmlns:a16="http://schemas.microsoft.com/office/drawing/2014/main" id="{8DF2D5FC-5058-43BD-A10F-B432B46E95C5}"/>
                </a:ext>
              </a:extLst>
            </p:cNvPr>
            <p:cNvSpPr txBox="1"/>
            <p:nvPr/>
          </p:nvSpPr>
          <p:spPr>
            <a:xfrm>
              <a:off x="8294866" y="483229"/>
              <a:ext cx="3442966" cy="707886"/>
            </a:xfrm>
            <a:prstGeom prst="rect">
              <a:avLst/>
            </a:prstGeom>
            <a:noFill/>
          </p:spPr>
          <p:txBody>
            <a:bodyPr wrap="square">
              <a:spAutoFit/>
            </a:bodyPr>
            <a:lstStyle/>
            <a:p>
              <a:r>
                <a:rPr lang="en-US" sz="1000" dirty="0">
                  <a:hlinkClick r:id="rId2"/>
                </a:rPr>
                <a:t>https://www.researchgate.net/publication/349454883_Farmer_views_on_climate_change-a_longitudinal_study_of_threats_opportunities_and_action</a:t>
              </a:r>
              <a:r>
                <a:rPr lang="en-US" sz="1000" dirty="0"/>
                <a:t> </a:t>
              </a:r>
              <a:endParaRPr lang="fi-FI" sz="1000" dirty="0"/>
            </a:p>
          </p:txBody>
        </p:sp>
        <p:sp>
          <p:nvSpPr>
            <p:cNvPr id="21" name="TextBox 20">
              <a:extLst>
                <a:ext uri="{FF2B5EF4-FFF2-40B4-BE49-F238E27FC236}">
                  <a16:creationId xmlns:a16="http://schemas.microsoft.com/office/drawing/2014/main" id="{271B5716-912C-459E-98CC-B3203BC567F1}"/>
                </a:ext>
              </a:extLst>
            </p:cNvPr>
            <p:cNvSpPr txBox="1"/>
            <p:nvPr/>
          </p:nvSpPr>
          <p:spPr>
            <a:xfrm>
              <a:off x="8294866" y="229097"/>
              <a:ext cx="2912114" cy="276999"/>
            </a:xfrm>
            <a:prstGeom prst="rect">
              <a:avLst/>
            </a:prstGeom>
            <a:noFill/>
          </p:spPr>
          <p:txBody>
            <a:bodyPr wrap="square">
              <a:spAutoFit/>
            </a:bodyPr>
            <a:lstStyle/>
            <a:p>
              <a:r>
                <a:rPr kumimoji="0" lang="fi-FI" sz="12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kyselytutkimuksesta:</a:t>
              </a:r>
              <a:endParaRPr lang="fi-FI" dirty="0"/>
            </a:p>
          </p:txBody>
        </p:sp>
      </p:grpSp>
      <p:grpSp>
        <p:nvGrpSpPr>
          <p:cNvPr id="16" name="Group 15">
            <a:extLst>
              <a:ext uri="{FF2B5EF4-FFF2-40B4-BE49-F238E27FC236}">
                <a16:creationId xmlns:a16="http://schemas.microsoft.com/office/drawing/2014/main" id="{BE2E95DD-8FAC-40D4-A580-A723316E8374}"/>
              </a:ext>
            </a:extLst>
          </p:cNvPr>
          <p:cNvGrpSpPr/>
          <p:nvPr/>
        </p:nvGrpSpPr>
        <p:grpSpPr>
          <a:xfrm>
            <a:off x="10229398" y="148364"/>
            <a:ext cx="1009373" cy="313490"/>
            <a:chOff x="8411244" y="1613653"/>
            <a:chExt cx="1236576" cy="385498"/>
          </a:xfrm>
        </p:grpSpPr>
        <p:sp>
          <p:nvSpPr>
            <p:cNvPr id="18" name="Rectangle: Rounded Corners 17">
              <a:extLst>
                <a:ext uri="{FF2B5EF4-FFF2-40B4-BE49-F238E27FC236}">
                  <a16:creationId xmlns:a16="http://schemas.microsoft.com/office/drawing/2014/main" id="{CEB637C9-B859-49AE-9D31-1259DD87DB0A}"/>
                </a:ext>
              </a:extLst>
            </p:cNvPr>
            <p:cNvSpPr/>
            <p:nvPr/>
          </p:nvSpPr>
          <p:spPr>
            <a:xfrm>
              <a:off x="8411244" y="1613653"/>
              <a:ext cx="123657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9" name="Graphic 18" descr="For Sale with solid fill">
              <a:hlinkClick r:id="rId3" action="ppaction://hlinksldjump"/>
              <a:extLst>
                <a:ext uri="{FF2B5EF4-FFF2-40B4-BE49-F238E27FC236}">
                  <a16:creationId xmlns:a16="http://schemas.microsoft.com/office/drawing/2014/main" id="{4792BFD5-72A8-43EF-A9EC-4F17F5F013D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144921" y="1613653"/>
              <a:ext cx="385192" cy="385192"/>
            </a:xfrm>
            <a:prstGeom prst="rect">
              <a:avLst/>
            </a:prstGeom>
          </p:spPr>
        </p:pic>
        <p:pic>
          <p:nvPicPr>
            <p:cNvPr id="23" name="Graphic 22" descr="Back with solid fill">
              <a:hlinkClick r:id="rId6" action="ppaction://hlinksldjump"/>
              <a:extLst>
                <a:ext uri="{FF2B5EF4-FFF2-40B4-BE49-F238E27FC236}">
                  <a16:creationId xmlns:a16="http://schemas.microsoft.com/office/drawing/2014/main" id="{AD102F58-4E61-4186-9B58-DA6170129D6D}"/>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29372084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6C523DB-DBDC-4F9E-A53A-35E1D3B7A757}"/>
              </a:ext>
            </a:extLst>
          </p:cNvPr>
          <p:cNvSpPr txBox="1"/>
          <p:nvPr/>
        </p:nvSpPr>
        <p:spPr>
          <a:xfrm>
            <a:off x="621804" y="404664"/>
            <a:ext cx="3384376"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Energianeuvonta</a:t>
            </a:r>
            <a:endParaRPr lang="fi-FI" sz="2400" dirty="0"/>
          </a:p>
        </p:txBody>
      </p:sp>
      <p:sp>
        <p:nvSpPr>
          <p:cNvPr id="6" name="TextBox 5">
            <a:extLst>
              <a:ext uri="{FF2B5EF4-FFF2-40B4-BE49-F238E27FC236}">
                <a16:creationId xmlns:a16="http://schemas.microsoft.com/office/drawing/2014/main" id="{D16C3123-34C5-4A32-86DB-0524399BBF0D}"/>
              </a:ext>
            </a:extLst>
          </p:cNvPr>
          <p:cNvSpPr txBox="1"/>
          <p:nvPr/>
        </p:nvSpPr>
        <p:spPr>
          <a:xfrm>
            <a:off x="6670476" y="1916832"/>
            <a:ext cx="5404513" cy="4616648"/>
          </a:xfrm>
          <a:prstGeom prst="rect">
            <a:avLst/>
          </a:prstGeom>
          <a:noFill/>
        </p:spPr>
        <p:txBody>
          <a:bodyPr wrap="square">
            <a:spAutoFit/>
          </a:bodyPr>
          <a:lstStyle/>
          <a:p>
            <a:pPr algn="l"/>
            <a:r>
              <a:rPr lang="fi-FI" sz="1200" b="1" i="0" dirty="0">
                <a:solidFill>
                  <a:srgbClr val="252525"/>
                </a:solidFill>
                <a:effectLst/>
                <a:latin typeface="Gill Sans Nova" panose="020B0602020104020203" pitchFamily="34" charset="0"/>
              </a:rPr>
              <a:t>Kymenlaakso, Päijät-Häme ja Uusimaa</a:t>
            </a:r>
          </a:p>
          <a:p>
            <a:pPr algn="l"/>
            <a:endParaRPr lang="fi-FI" sz="1100" b="0" i="0" dirty="0">
              <a:solidFill>
                <a:srgbClr val="252525"/>
              </a:solidFill>
              <a:effectLst/>
              <a:latin typeface="Gill Sans Nova" panose="020B0602020104020203" pitchFamily="34" charset="0"/>
            </a:endParaRPr>
          </a:p>
          <a:p>
            <a:pPr algn="l"/>
            <a:r>
              <a:rPr lang="fi-FI" sz="1100" b="0" i="0" dirty="0">
                <a:solidFill>
                  <a:srgbClr val="252525"/>
                </a:solidFill>
                <a:effectLst/>
                <a:latin typeface="Gill Sans Nova" panose="020B0602020104020203" pitchFamily="34" charset="0"/>
              </a:rPr>
              <a:t>Rambollin asiantuntijat tarjoavat ilmaista energianeuvontaa kuluttajille, kunnille ja pk-yrityksille Kymenlaakson, Päijät-Hämeen ja Uusimaan alueilla. </a:t>
            </a:r>
          </a:p>
          <a:p>
            <a:pPr algn="l"/>
            <a:endParaRPr lang="fi-FI" sz="1100" dirty="0">
              <a:solidFill>
                <a:srgbClr val="252525"/>
              </a:solidFill>
              <a:latin typeface="Gill Sans Nova" panose="020B0602020104020203" pitchFamily="34" charset="0"/>
            </a:endParaRPr>
          </a:p>
          <a:p>
            <a:pPr algn="l"/>
            <a:r>
              <a:rPr lang="fi-FI" sz="1100" b="0" i="0" dirty="0">
                <a:solidFill>
                  <a:srgbClr val="252525"/>
                </a:solidFill>
                <a:effectLst/>
                <a:latin typeface="Gill Sans Nova" panose="020B0602020104020203" pitchFamily="34" charset="0"/>
              </a:rPr>
              <a:t>Parhaiten neuvojat tavoitat sähköpostilla tai some-kanavien kautta.</a:t>
            </a:r>
            <a:endParaRPr kumimoji="0" lang="fi-FI" sz="1200" b="1"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200" b="1"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0" normalizeH="0" baseline="0" noProof="0" dirty="0">
                <a:ln>
                  <a:noFill/>
                </a:ln>
                <a:solidFill>
                  <a:srgbClr val="252525"/>
                </a:solidFill>
                <a:effectLst/>
                <a:uLnTx/>
                <a:uFillTx/>
                <a:latin typeface="Gill Sans Nova" panose="020B0602020104020203" pitchFamily="34" charset="0"/>
              </a:rPr>
              <a:t>Anna-Maria Rauhala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sähköposti: anna-maria.rauhala@ramboll.fi</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puh. 0406684246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a:defRPr/>
            </a:pPr>
            <a:r>
              <a:rPr lang="fi-FI" sz="1100" b="0" i="0" dirty="0">
                <a:solidFill>
                  <a:srgbClr val="252525"/>
                </a:solidFill>
                <a:effectLst/>
                <a:latin typeface="Gill Sans Nova" panose="020B0602020104020203" pitchFamily="34" charset="0"/>
              </a:rPr>
              <a:t>Ramboll Finland Oy, Osoite: PL 25, Itsehallintokuja 3, 02601 Espoo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252525"/>
                </a:solidFill>
                <a:effectLst/>
                <a:uLnTx/>
                <a:uFillTx/>
                <a:latin typeface="Gill Sans Nova" panose="020B0602020104020203" pitchFamily="34" charset="0"/>
              </a:rPr>
              <a:t>Antaa neuvontaa: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Kuluttajille, yrityksille ja kunnille.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Lisätietoa neuvonnasta: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2"/>
              </a:rPr>
              <a:t>https://fi.ramboll.com/media/rfi/alueellinen-energianeuvonta</a:t>
            </a: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fi-FI" sz="1100" dirty="0">
              <a:solidFill>
                <a:srgbClr val="252525"/>
              </a:solidFill>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Uusimaa Twitter: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3"/>
              </a:rPr>
              <a:t>https://twitter.com/EneuvontaUus</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Päijät-Häme Twitter: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4"/>
              </a:rPr>
              <a:t>https://twitter.com/EneuvontaPH</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Kymenlaakso Twitter: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5"/>
              </a:rPr>
              <a:t>https://twitter.com/EneuvontaKym</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fi-FI" sz="1100" dirty="0">
              <a:solidFill>
                <a:srgbClr val="252525"/>
              </a:solidFill>
              <a:latin typeface="Gill Sans Nova" panose="020B06020201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fi-FI" sz="1100" dirty="0">
                <a:solidFill>
                  <a:srgbClr val="252525"/>
                </a:solidFill>
                <a:latin typeface="Gill Sans Nova" panose="020B0602020104020203" pitchFamily="34" charset="0"/>
              </a:rPr>
              <a:t>E</a:t>
            </a:r>
            <a:r>
              <a:rPr kumimoji="0" lang="fi-FI" sz="1100" b="0" i="0" u="none" strike="noStrike" kern="1200" cap="none" spc="0" normalizeH="0" baseline="0" noProof="0" dirty="0" err="1">
                <a:ln>
                  <a:noFill/>
                </a:ln>
                <a:solidFill>
                  <a:srgbClr val="252525"/>
                </a:solidFill>
                <a:effectLst/>
                <a:uLnTx/>
                <a:uFillTx/>
                <a:latin typeface="Gill Sans Nova" panose="020B0602020104020203" pitchFamily="34" charset="0"/>
              </a:rPr>
              <a:t>nergianeuvonnan</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rPr>
              <a:t> Facebook-sivut: </a:t>
            </a:r>
            <a:r>
              <a:rPr kumimoji="0" lang="fi-FI" sz="1100" b="0" i="0" u="none" strike="noStrike" kern="1200" cap="none" spc="0" normalizeH="0" baseline="0" noProof="0" dirty="0">
                <a:ln>
                  <a:noFill/>
                </a:ln>
                <a:solidFill>
                  <a:srgbClr val="252525"/>
                </a:solidFill>
                <a:effectLst/>
                <a:uLnTx/>
                <a:uFillTx/>
                <a:latin typeface="Gill Sans Nova" panose="020B0602020104020203" pitchFamily="34" charset="0"/>
                <a:hlinkClick r:id="rId6"/>
              </a:rPr>
              <a:t>https://www.facebook.com/Eneuvonta/</a:t>
            </a:r>
            <a:r>
              <a:rPr lang="fi-FI" sz="1400" dirty="0">
                <a:solidFill>
                  <a:srgbClr val="252525"/>
                </a:solidFill>
                <a:latin typeface="Gill Sans Nova" panose="020B0602020104020203" pitchFamily="34" charset="0"/>
              </a:rPr>
              <a:t> </a:t>
            </a:r>
            <a:endParaRPr lang="fi-FI" sz="1100" dirty="0">
              <a:solidFill>
                <a:srgbClr val="252525"/>
              </a:solidFill>
              <a:latin typeface="Gill Sans Nova" panose="020B0602020104020203" pitchFamily="34" charset="0"/>
            </a:endParaRPr>
          </a:p>
        </p:txBody>
      </p:sp>
      <p:sp>
        <p:nvSpPr>
          <p:cNvPr id="7" name="TextBox 6">
            <a:extLst>
              <a:ext uri="{FF2B5EF4-FFF2-40B4-BE49-F238E27FC236}">
                <a16:creationId xmlns:a16="http://schemas.microsoft.com/office/drawing/2014/main" id="{2906CCF4-C1C2-48E5-8357-8D47A663E5A2}"/>
              </a:ext>
            </a:extLst>
          </p:cNvPr>
          <p:cNvSpPr txBox="1"/>
          <p:nvPr/>
        </p:nvSpPr>
        <p:spPr>
          <a:xfrm>
            <a:off x="549796" y="1916832"/>
            <a:ext cx="5889572" cy="1725857"/>
          </a:xfrm>
          <a:prstGeom prst="rect">
            <a:avLst/>
          </a:prstGeom>
          <a:noFill/>
        </p:spPr>
        <p:txBody>
          <a:bodyPr wrap="square">
            <a:spAutoFit/>
          </a:bodyPr>
          <a:lstStyle/>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Vinkkejä energiatehokkuustyöhön.</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Antaa vinkkejä vaihtoehtojen kartoituksiin.</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Neuvoo kilpailutuksen suhteen.</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Opastaa tarvittaessa rahoitusvaihtoehtojen parissa ja neuvoo tukihakemuksissa.</a:t>
            </a:r>
          </a:p>
          <a:p>
            <a:pPr marL="171450" indent="-171450">
              <a:lnSpc>
                <a:spcPct val="150000"/>
              </a:lnSpc>
              <a:buFont typeface="Arial" panose="020B0604020202020204" pitchFamily="34" charset="0"/>
              <a:buChar char="•"/>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Kertoo energiatehokkuussopimuksista sekä katselmusvaihtoehdoista.</a:t>
            </a:r>
          </a:p>
          <a:p>
            <a:pPr lvl="1">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Pk-yrityksille maksutonta!</a:t>
            </a: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grpSp>
        <p:nvGrpSpPr>
          <p:cNvPr id="5" name="Group 4">
            <a:extLst>
              <a:ext uri="{FF2B5EF4-FFF2-40B4-BE49-F238E27FC236}">
                <a16:creationId xmlns:a16="http://schemas.microsoft.com/office/drawing/2014/main" id="{8ABCEA31-40A0-492D-B5AE-6F35CCD81068}"/>
              </a:ext>
            </a:extLst>
          </p:cNvPr>
          <p:cNvGrpSpPr/>
          <p:nvPr/>
        </p:nvGrpSpPr>
        <p:grpSpPr>
          <a:xfrm>
            <a:off x="10774933" y="175911"/>
            <a:ext cx="1080121" cy="313490"/>
            <a:chOff x="8940540" y="1613653"/>
            <a:chExt cx="1323248" cy="385498"/>
          </a:xfrm>
        </p:grpSpPr>
        <p:sp>
          <p:nvSpPr>
            <p:cNvPr id="8" name="Rectangle: Rounded Corners 7">
              <a:extLst>
                <a:ext uri="{FF2B5EF4-FFF2-40B4-BE49-F238E27FC236}">
                  <a16:creationId xmlns:a16="http://schemas.microsoft.com/office/drawing/2014/main" id="{A5F8868C-6DA5-4029-99F0-6EBE9BA3D305}"/>
                </a:ext>
              </a:extLst>
            </p:cNvPr>
            <p:cNvSpPr/>
            <p:nvPr/>
          </p:nvSpPr>
          <p:spPr>
            <a:xfrm>
              <a:off x="8940540" y="1613653"/>
              <a:ext cx="1323248"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9" name="Graphic 8" descr="For Sale with solid fill">
              <a:hlinkClick r:id="rId7" action="ppaction://hlinksldjump"/>
              <a:extLst>
                <a:ext uri="{FF2B5EF4-FFF2-40B4-BE49-F238E27FC236}">
                  <a16:creationId xmlns:a16="http://schemas.microsoft.com/office/drawing/2014/main" id="{99386950-9B5D-47A4-8367-E018A340CF4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44921" y="1613653"/>
              <a:ext cx="385192" cy="385192"/>
            </a:xfrm>
            <a:prstGeom prst="rect">
              <a:avLst/>
            </a:prstGeom>
          </p:spPr>
        </p:pic>
        <p:pic>
          <p:nvPicPr>
            <p:cNvPr id="10" name="Graphic 9" descr="Back with solid fill">
              <a:hlinkClick r:id="rId10" action="ppaction://hlinksldjump"/>
              <a:extLst>
                <a:ext uri="{FF2B5EF4-FFF2-40B4-BE49-F238E27FC236}">
                  <a16:creationId xmlns:a16="http://schemas.microsoft.com/office/drawing/2014/main" id="{08A752BC-3F53-455F-A7D9-34E5DAAEE2AD}"/>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161552255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2"/>
            </p:custDataLst>
            <p:extLst>
              <p:ext uri="{D42A27DB-BD31-4B8C-83A1-F6EECF244321}">
                <p14:modId xmlns:p14="http://schemas.microsoft.com/office/powerpoint/2010/main" val="22119961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1303"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332656"/>
            <a:ext cx="6408712" cy="738664"/>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Hiilivarastot, -nielut ja –päästöt:</a:t>
            </a:r>
          </a:p>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Ohjeita arviointeihin ja –laskentaan sekä yksikkömuunnokseen</a:t>
            </a:r>
          </a:p>
        </p:txBody>
      </p:sp>
      <p:sp>
        <p:nvSpPr>
          <p:cNvPr id="8" name="TextBox 7">
            <a:extLst>
              <a:ext uri="{FF2B5EF4-FFF2-40B4-BE49-F238E27FC236}">
                <a16:creationId xmlns:a16="http://schemas.microsoft.com/office/drawing/2014/main" id="{4284E7F1-A5CD-4630-861E-9542FAEACA88}"/>
              </a:ext>
            </a:extLst>
          </p:cNvPr>
          <p:cNvSpPr txBox="1"/>
          <p:nvPr/>
        </p:nvSpPr>
        <p:spPr>
          <a:xfrm>
            <a:off x="693812" y="4221088"/>
            <a:ext cx="6984776" cy="2139432"/>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Suomen kivennäis-maapelloilla hiilen määrä vaihtelee hieman alueellisesti, mutta huomattavan paljon suuremman vaihtelun aiheuttavat maan raekoko ja viljelyratkaisut.</a:t>
            </a:r>
          </a:p>
          <a:p>
            <a:pPr marR="0" lvl="0" algn="l" defTabSz="914400" rtl="0" eaLnBrk="1" fontAlgn="auto" latinLnBrk="0" hangingPunct="1">
              <a:lnSpc>
                <a:spcPct val="150000"/>
              </a:lnSpc>
              <a:spcBef>
                <a:spcPts val="0"/>
              </a:spcBef>
              <a:spcAft>
                <a:spcPts val="0"/>
              </a:spcAft>
              <a:buClrTx/>
              <a:buSzTx/>
              <a:tabLst/>
              <a:defRPr/>
            </a:pPr>
            <a:endParaRPr lang="fi-FI" sz="1000" b="1"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Kivennäis-maapelloilla varastoituneen hiilen määrä on tutkimusten mukaan noin 54 000 kg/ha.</a:t>
            </a:r>
          </a:p>
          <a:p>
            <a:pPr marR="0" lvl="0" algn="l" defTabSz="914400" rtl="0" eaLnBrk="1" fontAlgn="auto" latinLnBrk="0" hangingPunct="1">
              <a:lnSpc>
                <a:spcPct val="150000"/>
              </a:lnSpc>
              <a:spcBef>
                <a:spcPts val="0"/>
              </a:spcBef>
              <a:spcAft>
                <a:spcPts val="0"/>
              </a:spcAft>
              <a:buClrTx/>
              <a:buSzTx/>
              <a:tabLst/>
              <a:defRPr/>
            </a:pPr>
            <a:endParaRPr lang="fi-FI" sz="1000" b="1"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Hiilivarastojen määrät turvemaametsissä ovat sidonnaisia turpeen tiheyden, -hiilipitoisuuden sekä -paksuuden kanssa.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Valtakunnallisesti turvemaa metsän keskiarvo on 533 000 kg/ha, kun taas turvemaapeltojen valtakunnallinen keskiarvo on kirjallisuuden mukaan 166 000 kg/ha.</a:t>
            </a:r>
            <a:endParaRPr lang="fi-FI" sz="1000" b="1" dirty="0">
              <a:solidFill>
                <a:prstClr val="black"/>
              </a:solidFill>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p:txBody>
      </p:sp>
      <p:sp>
        <p:nvSpPr>
          <p:cNvPr id="9" name="TextBox 8">
            <a:extLst>
              <a:ext uri="{FF2B5EF4-FFF2-40B4-BE49-F238E27FC236}">
                <a16:creationId xmlns:a16="http://schemas.microsoft.com/office/drawing/2014/main" id="{221863E0-E9DE-45C6-8B7D-561D1DD8E01E}"/>
              </a:ext>
            </a:extLst>
          </p:cNvPr>
          <p:cNvSpPr txBox="1"/>
          <p:nvPr/>
        </p:nvSpPr>
        <p:spPr>
          <a:xfrm>
            <a:off x="693812" y="1700808"/>
            <a:ext cx="6984776" cy="2139432"/>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Puiden kuiva-aineen painosta kiinteää hiiltä [C] on 15–21 %.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Luonnonvara-keskuksen valtakunnan metsien monilähdeinventoinnin paikkatietoaineistojen pohjalta tarkastellen Päijät-Hämeen alueella metsäkasvillisuuden tai toisin sanoen biomassan hiilivarastojen määrä on 10 kg/ha.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Metsäkasvillisuuden rinnalla on Päijät-Hämeessä huomioitava myös nurmimaa-alueiden biomassa määrät, jotka alueelta poistetaan vuosittain, jolloin ne eivät päädy takaisin alueen maaperään.</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Nurmen kokonaismassasta 20 % on kiinteää hiiltä ja tehdyn arvion mukaan nurmen massa on noin 0,4 kg/m2.</a:t>
            </a:r>
          </a:p>
        </p:txBody>
      </p:sp>
      <p:grpSp>
        <p:nvGrpSpPr>
          <p:cNvPr id="2" name="Group 1">
            <a:extLst>
              <a:ext uri="{FF2B5EF4-FFF2-40B4-BE49-F238E27FC236}">
                <a16:creationId xmlns:a16="http://schemas.microsoft.com/office/drawing/2014/main" id="{F0E4DD48-A951-4F88-A7F2-46634ED2A683}"/>
              </a:ext>
            </a:extLst>
          </p:cNvPr>
          <p:cNvGrpSpPr/>
          <p:nvPr/>
        </p:nvGrpSpPr>
        <p:grpSpPr>
          <a:xfrm>
            <a:off x="8624523" y="1368231"/>
            <a:ext cx="2934534" cy="1402293"/>
            <a:chOff x="8564803" y="534331"/>
            <a:chExt cx="2934534" cy="1402293"/>
          </a:xfrm>
        </p:grpSpPr>
        <p:sp>
          <p:nvSpPr>
            <p:cNvPr id="21" name="Oval 20">
              <a:extLst>
                <a:ext uri="{FF2B5EF4-FFF2-40B4-BE49-F238E27FC236}">
                  <a16:creationId xmlns:a16="http://schemas.microsoft.com/office/drawing/2014/main" id="{25A87FC2-A848-4E09-9B81-AA3F94AC2DED}"/>
                </a:ext>
              </a:extLst>
            </p:cNvPr>
            <p:cNvSpPr/>
            <p:nvPr/>
          </p:nvSpPr>
          <p:spPr>
            <a:xfrm>
              <a:off x="9445528" y="927092"/>
              <a:ext cx="1008112" cy="453746"/>
            </a:xfrm>
            <a:prstGeom prst="ellipse">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2" name="TextBox 11">
              <a:extLst>
                <a:ext uri="{FF2B5EF4-FFF2-40B4-BE49-F238E27FC236}">
                  <a16:creationId xmlns:a16="http://schemas.microsoft.com/office/drawing/2014/main" id="{AFE13C05-EF14-47AA-A3B3-2122CEB78F3D}"/>
                </a:ext>
              </a:extLst>
            </p:cNvPr>
            <p:cNvSpPr txBox="1"/>
            <p:nvPr/>
          </p:nvSpPr>
          <p:spPr>
            <a:xfrm>
              <a:off x="8586125" y="534331"/>
              <a:ext cx="2895330" cy="312843"/>
            </a:xfrm>
            <a:prstGeom prst="rect">
              <a:avLst/>
            </a:prstGeom>
            <a:noFill/>
          </p:spPr>
          <p:style>
            <a:lnRef idx="2">
              <a:schemeClr val="accent2"/>
            </a:lnRef>
            <a:fillRef idx="1">
              <a:schemeClr val="lt1"/>
            </a:fillRef>
            <a:effectRef idx="0">
              <a:schemeClr val="accent2"/>
            </a:effectRef>
            <a:fontRef idx="minor">
              <a:schemeClr val="dk1"/>
            </a:fontRef>
          </p:style>
          <p:txBody>
            <a:bodyPr wrap="square"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100" b="1"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[Yksinkertaistettu muunnosmenetelmä:]</a:t>
              </a:r>
            </a:p>
          </p:txBody>
        </p:sp>
        <p:sp>
          <p:nvSpPr>
            <p:cNvPr id="13" name="TextBox 12">
              <a:extLst>
                <a:ext uri="{FF2B5EF4-FFF2-40B4-BE49-F238E27FC236}">
                  <a16:creationId xmlns:a16="http://schemas.microsoft.com/office/drawing/2014/main" id="{AD597641-D288-46A6-8061-8447E9FF014E}"/>
                </a:ext>
              </a:extLst>
            </p:cNvPr>
            <p:cNvSpPr txBox="1"/>
            <p:nvPr/>
          </p:nvSpPr>
          <p:spPr>
            <a:xfrm>
              <a:off x="8564803" y="1340768"/>
              <a:ext cx="864096" cy="523605"/>
            </a:xfrm>
            <a:prstGeom prst="rect">
              <a:avLst/>
            </a:prstGeom>
            <a:noFill/>
          </p:spPr>
          <p:style>
            <a:lnRef idx="2">
              <a:schemeClr val="accent2"/>
            </a:lnRef>
            <a:fillRef idx="1">
              <a:schemeClr val="lt1"/>
            </a:fillRef>
            <a:effectRef idx="0">
              <a:schemeClr val="accent2"/>
            </a:effectRef>
            <a:fontRef idx="minor">
              <a:schemeClr val="dk1"/>
            </a:fontRef>
          </p:style>
          <p:txBody>
            <a:bodyPr wrap="square"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b="1" i="0" u="sng"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Hiilivarasto</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 c/ha)</a:t>
              </a:r>
            </a:p>
          </p:txBody>
        </p:sp>
        <p:sp>
          <p:nvSpPr>
            <p:cNvPr id="14" name="TextBox 13">
              <a:extLst>
                <a:ext uri="{FF2B5EF4-FFF2-40B4-BE49-F238E27FC236}">
                  <a16:creationId xmlns:a16="http://schemas.microsoft.com/office/drawing/2014/main" id="{E1D44449-413D-4680-8C9A-39ECEBAD6FDB}"/>
                </a:ext>
              </a:extLst>
            </p:cNvPr>
            <p:cNvSpPr txBox="1"/>
            <p:nvPr/>
          </p:nvSpPr>
          <p:spPr>
            <a:xfrm>
              <a:off x="10485806" y="1340767"/>
              <a:ext cx="1013531" cy="523605"/>
            </a:xfrm>
            <a:prstGeom prst="rect">
              <a:avLst/>
            </a:prstGeom>
            <a:noFill/>
          </p:spPr>
          <p:style>
            <a:lnRef idx="2">
              <a:schemeClr val="accent2"/>
            </a:lnRef>
            <a:fillRef idx="1">
              <a:schemeClr val="lt1"/>
            </a:fillRef>
            <a:effectRef idx="0">
              <a:schemeClr val="accent2"/>
            </a:effectRef>
            <a:fontRef idx="minor">
              <a:schemeClr val="dk1"/>
            </a:fontRef>
          </p:style>
          <p:txBody>
            <a:bodyPr wrap="square"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b="1" i="0" u="sng"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Hiilinielu</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fi-FI" sz="1000"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 CO</a:t>
              </a:r>
              <a:r>
                <a:rPr kumimoji="0" lang="fi-FI" sz="1000" i="0" u="none" strike="noStrike" kern="1200" cap="none" spc="0" normalizeH="0" baseline="-2500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2</a:t>
              </a:r>
              <a:r>
                <a:rPr kumimoji="0" lang="fi-FI" sz="1000" i="0" u="none"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ekv/ha)</a:t>
              </a:r>
            </a:p>
          </p:txBody>
        </p:sp>
        <p:pic>
          <p:nvPicPr>
            <p:cNvPr id="16" name="Graphic 15" descr="Transfer with solid fill">
              <a:extLst>
                <a:ext uri="{FF2B5EF4-FFF2-40B4-BE49-F238E27FC236}">
                  <a16:creationId xmlns:a16="http://schemas.microsoft.com/office/drawing/2014/main" id="{DD709B85-9EEB-4C6B-A0AA-73D1D52ED2D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622802" y="1360560"/>
              <a:ext cx="672537" cy="576064"/>
            </a:xfrm>
            <a:prstGeom prst="rect">
              <a:avLst/>
            </a:prstGeom>
          </p:spPr>
        </p:pic>
        <p:sp>
          <p:nvSpPr>
            <p:cNvPr id="20" name="TextBox 19">
              <a:extLst>
                <a:ext uri="{FF2B5EF4-FFF2-40B4-BE49-F238E27FC236}">
                  <a16:creationId xmlns:a16="http://schemas.microsoft.com/office/drawing/2014/main" id="{F2703976-133C-4C81-80E2-AC7DC32DA92F}"/>
                </a:ext>
              </a:extLst>
            </p:cNvPr>
            <p:cNvSpPr txBox="1"/>
            <p:nvPr/>
          </p:nvSpPr>
          <p:spPr>
            <a:xfrm>
              <a:off x="9478787" y="980728"/>
              <a:ext cx="960569" cy="400110"/>
            </a:xfrm>
            <a:prstGeom prst="rect">
              <a:avLst/>
            </a:prstGeom>
            <a:noFill/>
          </p:spPr>
          <p:txBody>
            <a:bodyPr wrap="square">
              <a:spAutoFit/>
            </a:bodyPr>
            <a:lstStyle/>
            <a:p>
              <a:pPr algn="ctr"/>
              <a:r>
                <a:rPr kumimoji="0" lang="fi-FI" sz="1000" b="1" i="0"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Kerroin noin:</a:t>
              </a:r>
            </a:p>
            <a:p>
              <a:pPr algn="ctr"/>
              <a:r>
                <a:rPr kumimoji="0" lang="fi-FI" sz="1000" b="1" i="0" strike="noStrike" kern="1200" cap="none" spc="0" normalizeH="0" baseline="0" noProof="0" dirty="0">
                  <a:ln>
                    <a:noFill/>
                  </a:ln>
                  <a:solidFill>
                    <a:prstClr val="black"/>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3,57</a:t>
              </a:r>
            </a:p>
          </p:txBody>
        </p:sp>
      </p:grpSp>
      <p:grpSp>
        <p:nvGrpSpPr>
          <p:cNvPr id="23" name="Group 22">
            <a:extLst>
              <a:ext uri="{FF2B5EF4-FFF2-40B4-BE49-F238E27FC236}">
                <a16:creationId xmlns:a16="http://schemas.microsoft.com/office/drawing/2014/main" id="{803C8808-EC99-4487-A3E6-2B4A11EFD9E6}"/>
              </a:ext>
            </a:extLst>
          </p:cNvPr>
          <p:cNvGrpSpPr/>
          <p:nvPr/>
        </p:nvGrpSpPr>
        <p:grpSpPr>
          <a:xfrm>
            <a:off x="10342885" y="175911"/>
            <a:ext cx="1512168" cy="313490"/>
            <a:chOff x="8411244" y="1613653"/>
            <a:chExt cx="1852546" cy="385498"/>
          </a:xfrm>
        </p:grpSpPr>
        <p:sp>
          <p:nvSpPr>
            <p:cNvPr id="24" name="Rectangle: Rounded Corners 23">
              <a:extLst>
                <a:ext uri="{FF2B5EF4-FFF2-40B4-BE49-F238E27FC236}">
                  <a16:creationId xmlns:a16="http://schemas.microsoft.com/office/drawing/2014/main" id="{C885A632-4065-4BE7-B621-68DB90F5148D}"/>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5" name="Graphic 24" descr="For Sale with solid fill">
              <a:hlinkClick r:id="rId8" action="ppaction://hlinksldjump"/>
              <a:extLst>
                <a:ext uri="{FF2B5EF4-FFF2-40B4-BE49-F238E27FC236}">
                  <a16:creationId xmlns:a16="http://schemas.microsoft.com/office/drawing/2014/main" id="{88CE8C01-B729-42AD-B97E-E5BAD2FB17AC}"/>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144921" y="1613653"/>
              <a:ext cx="385192" cy="385192"/>
            </a:xfrm>
            <a:prstGeom prst="rect">
              <a:avLst/>
            </a:prstGeom>
          </p:spPr>
        </p:pic>
        <p:pic>
          <p:nvPicPr>
            <p:cNvPr id="26" name="Graphic 25" descr="Back with solid fill">
              <a:hlinkClick r:id="rId11" action="ppaction://hlinksldjump"/>
              <a:extLst>
                <a:ext uri="{FF2B5EF4-FFF2-40B4-BE49-F238E27FC236}">
                  <a16:creationId xmlns:a16="http://schemas.microsoft.com/office/drawing/2014/main" id="{E9A06269-4BF4-4B58-8DCB-431CA7C5500D}"/>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766820" y="1613958"/>
              <a:ext cx="385193" cy="385193"/>
            </a:xfrm>
            <a:prstGeom prst="rect">
              <a:avLst/>
            </a:prstGeom>
          </p:spPr>
        </p:pic>
        <p:pic>
          <p:nvPicPr>
            <p:cNvPr id="27" name="Graphic 26" descr="Back with solid fill">
              <a:hlinkClick r:id="rId14" action="ppaction://hlinksldjump"/>
              <a:extLst>
                <a:ext uri="{FF2B5EF4-FFF2-40B4-BE49-F238E27FC236}">
                  <a16:creationId xmlns:a16="http://schemas.microsoft.com/office/drawing/2014/main" id="{DDF99836-A05E-41A4-8636-1549A72C2FF9}"/>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74866808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8622F2D8-8BF7-4647-9AA7-6805F87FFB1F}"/>
              </a:ext>
            </a:extLst>
          </p:cNvPr>
          <p:cNvGraphicFramePr>
            <a:graphicFrameLocks noChangeAspect="1"/>
          </p:cNvGraphicFramePr>
          <p:nvPr>
            <p:custDataLst>
              <p:tags r:id="rId2"/>
            </p:custDataLst>
            <p:extLst>
              <p:ext uri="{D42A27DB-BD31-4B8C-83A1-F6EECF244321}">
                <p14:modId xmlns:p14="http://schemas.microsoft.com/office/powerpoint/2010/main" val="6309172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159" name="think-cell Slide" r:id="rId4" imgW="129" imgH="129" progId="TCLayout.ActiveDocument.1">
                  <p:embed/>
                </p:oleObj>
              </mc:Choice>
              <mc:Fallback>
                <p:oleObj name="think-cell Slide" r:id="rId4" imgW="129" imgH="129" progId="TCLayout.ActiveDocument.1">
                  <p:embed/>
                  <p:pic>
                    <p:nvPicPr>
                      <p:cNvPr id="2" name="Object 1" hidden="1">
                        <a:extLst>
                          <a:ext uri="{FF2B5EF4-FFF2-40B4-BE49-F238E27FC236}">
                            <a16:creationId xmlns:a16="http://schemas.microsoft.com/office/drawing/2014/main" id="{8622F2D8-8BF7-4647-9AA7-6805F87FFB1F}"/>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2" name="Picture 21">
            <a:hlinkHover r:id="rId6" action="ppaction://hlinksldjump"/>
            <a:extLst>
              <a:ext uri="{FF2B5EF4-FFF2-40B4-BE49-F238E27FC236}">
                <a16:creationId xmlns:a16="http://schemas.microsoft.com/office/drawing/2014/main" id="{DB4A8034-58F1-402C-A87B-854BEDF80EC7}"/>
              </a:ext>
            </a:extLst>
          </p:cNvPr>
          <p:cNvPicPr>
            <a:picLocks noGrp="1" noRot="1" noChangeAspect="1" noMove="1" noResize="1" noEditPoints="1" noAdjustHandles="1" noChangeArrowheads="1" noChangeShapeType="1" noCrop="1"/>
          </p:cNvPicPr>
          <p:nvPr/>
        </p:nvPicPr>
        <p:blipFill>
          <a:blip r:embed="rId7"/>
          <a:stretch>
            <a:fillRect/>
          </a:stretch>
        </p:blipFill>
        <p:spPr>
          <a:xfrm>
            <a:off x="1051" y="0"/>
            <a:ext cx="12186723" cy="6858000"/>
          </a:xfrm>
          <a:prstGeom prst="rect">
            <a:avLst/>
          </a:prstGeom>
        </p:spPr>
      </p:pic>
      <p:grpSp>
        <p:nvGrpSpPr>
          <p:cNvPr id="9" name="Group 8">
            <a:extLst>
              <a:ext uri="{FF2B5EF4-FFF2-40B4-BE49-F238E27FC236}">
                <a16:creationId xmlns:a16="http://schemas.microsoft.com/office/drawing/2014/main" id="{0B029546-5358-446E-ACAC-E54C6BBE37D0}"/>
              </a:ext>
            </a:extLst>
          </p:cNvPr>
          <p:cNvGrpSpPr/>
          <p:nvPr/>
        </p:nvGrpSpPr>
        <p:grpSpPr>
          <a:xfrm>
            <a:off x="6774869" y="908720"/>
            <a:ext cx="1512168" cy="1911234"/>
            <a:chOff x="693812" y="437646"/>
            <a:chExt cx="1512168" cy="1911234"/>
          </a:xfrm>
        </p:grpSpPr>
        <p:sp>
          <p:nvSpPr>
            <p:cNvPr id="10" name="Rectangle 9">
              <a:extLst>
                <a:ext uri="{FF2B5EF4-FFF2-40B4-BE49-F238E27FC236}">
                  <a16:creationId xmlns:a16="http://schemas.microsoft.com/office/drawing/2014/main" id="{6C033936-E146-4546-831F-B7A37A9741C1}"/>
                </a:ext>
              </a:extLst>
            </p:cNvPr>
            <p:cNvSpPr/>
            <p:nvPr/>
          </p:nvSpPr>
          <p:spPr>
            <a:xfrm>
              <a:off x="693812" y="437646"/>
              <a:ext cx="1512168" cy="1911234"/>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hlinkClick r:id="rId8" action="ppaction://hlinksldjump"/>
              <a:extLst>
                <a:ext uri="{FF2B5EF4-FFF2-40B4-BE49-F238E27FC236}">
                  <a16:creationId xmlns:a16="http://schemas.microsoft.com/office/drawing/2014/main" id="{57215CD9-7AA3-4923-A59F-E5D09F01BF06}"/>
                </a:ext>
              </a:extLst>
            </p:cNvPr>
            <p:cNvSpPr/>
            <p:nvPr/>
          </p:nvSpPr>
          <p:spPr>
            <a:xfrm>
              <a:off x="993549" y="933182"/>
              <a:ext cx="1212431" cy="332656"/>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Tulevaisuus:</a:t>
              </a:r>
            </a:p>
            <a:p>
              <a:pPr algn="ctr"/>
              <a:r>
                <a:rPr lang="fi-FI" sz="900" dirty="0">
                  <a:effectLst>
                    <a:outerShdw blurRad="38100" dist="38100" dir="2700000" algn="tl">
                      <a:srgbClr val="000000">
                        <a:alpha val="43137"/>
                      </a:srgbClr>
                    </a:outerShdw>
                  </a:effectLst>
                  <a:latin typeface="Georgia Pro Semibold" panose="02040702050405020303" pitchFamily="18" charset="0"/>
                </a:rPr>
                <a:t>Toiminnanohjaus &amp; lainsäädäntö</a:t>
              </a:r>
            </a:p>
            <a:p>
              <a:pPr algn="ct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3" name="Rectangle 12">
              <a:hlinkClick r:id="rId9" action="ppaction://hlinksldjump"/>
              <a:extLst>
                <a:ext uri="{FF2B5EF4-FFF2-40B4-BE49-F238E27FC236}">
                  <a16:creationId xmlns:a16="http://schemas.microsoft.com/office/drawing/2014/main" id="{976C19C6-7F57-43B8-A4E0-6B9588A25DA7}"/>
                </a:ext>
              </a:extLst>
            </p:cNvPr>
            <p:cNvSpPr/>
            <p:nvPr/>
          </p:nvSpPr>
          <p:spPr>
            <a:xfrm>
              <a:off x="949459" y="1439646"/>
              <a:ext cx="1256521"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Teemahaastattelu: Tulevaisuus</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4" name="Rectangle 13">
              <a:hlinkClick r:id="rId10" action="ppaction://hlinksldjump"/>
              <a:extLst>
                <a:ext uri="{FF2B5EF4-FFF2-40B4-BE49-F238E27FC236}">
                  <a16:creationId xmlns:a16="http://schemas.microsoft.com/office/drawing/2014/main" id="{ECFFA77E-E9CC-44DB-8F4E-5AC70D4D929D}"/>
                </a:ext>
              </a:extLst>
            </p:cNvPr>
            <p:cNvSpPr/>
            <p:nvPr/>
          </p:nvSpPr>
          <p:spPr>
            <a:xfrm>
              <a:off x="1197868" y="1942078"/>
              <a:ext cx="100811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FSSF</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75634379-F610-44DF-8804-3ED38A125954}"/>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785255" y="927115"/>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27997218-44FB-4BDE-8EA0-F02E691CB52F}"/>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805443" y="1504758"/>
              <a:ext cx="203238" cy="202431"/>
            </a:xfrm>
            <a:prstGeom prst="rect">
              <a:avLst/>
            </a:prstGeom>
          </p:spPr>
        </p:pic>
        <p:pic>
          <p:nvPicPr>
            <p:cNvPr id="20" name="Graphic 19" descr="Circle with left arrow with solid fill">
              <a:extLst>
                <a:ext uri="{FF2B5EF4-FFF2-40B4-BE49-F238E27FC236}">
                  <a16:creationId xmlns:a16="http://schemas.microsoft.com/office/drawing/2014/main" id="{7340E016-7E9A-44C9-9568-4D78B03F5BAA}"/>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0800000">
              <a:off x="1203773" y="2002289"/>
              <a:ext cx="203238" cy="202431"/>
            </a:xfrm>
            <a:prstGeom prst="rect">
              <a:avLst/>
            </a:prstGeom>
          </p:spPr>
        </p:pic>
        <p:sp>
          <p:nvSpPr>
            <p:cNvPr id="21" name="Rectangle 20">
              <a:extLst>
                <a:ext uri="{FF2B5EF4-FFF2-40B4-BE49-F238E27FC236}">
                  <a16:creationId xmlns:a16="http://schemas.microsoft.com/office/drawing/2014/main" id="{6E93394E-5399-45E5-96E0-C175A21D7134}"/>
                </a:ext>
              </a:extLst>
            </p:cNvPr>
            <p:cNvSpPr/>
            <p:nvPr/>
          </p:nvSpPr>
          <p:spPr>
            <a:xfrm>
              <a:off x="693812" y="706144"/>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grpSp>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17288"/>
            <a:ext cx="10801201" cy="366137"/>
            <a:chOff x="693812" y="411326"/>
            <a:chExt cx="10801201" cy="366137"/>
          </a:xfrm>
        </p:grpSpPr>
        <p:sp>
          <p:nvSpPr>
            <p:cNvPr id="12" name="Rectangle 11">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4870" y="411326"/>
              <a:ext cx="1512168" cy="332656"/>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spTree>
    <p:extLst>
      <p:ext uri="{BB962C8B-B14F-4D97-AF65-F5344CB8AC3E}">
        <p14:creationId xmlns:p14="http://schemas.microsoft.com/office/powerpoint/2010/main" val="160697643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2F0CB9C-3EB7-48E0-A51A-04CE60AC91D9}"/>
              </a:ext>
            </a:extLst>
          </p:cNvPr>
          <p:cNvGrpSpPr/>
          <p:nvPr/>
        </p:nvGrpSpPr>
        <p:grpSpPr>
          <a:xfrm>
            <a:off x="4222204" y="4509120"/>
            <a:ext cx="6713550" cy="2018357"/>
            <a:chOff x="4139041" y="4575156"/>
            <a:chExt cx="6713550" cy="2018357"/>
          </a:xfrm>
        </p:grpSpPr>
        <p:pic>
          <p:nvPicPr>
            <p:cNvPr id="14" name="Picture 13" descr="Graphical user interface, diagram, application&#10;&#10;Description automatically generated">
              <a:extLst>
                <a:ext uri="{FF2B5EF4-FFF2-40B4-BE49-F238E27FC236}">
                  <a16:creationId xmlns:a16="http://schemas.microsoft.com/office/drawing/2014/main" id="{0C702F77-EF11-483D-991F-E351303BB47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264849" y="4575156"/>
              <a:ext cx="1206531" cy="2006416"/>
            </a:xfrm>
            <a:prstGeom prst="rect">
              <a:avLst/>
            </a:prstGeom>
          </p:spPr>
        </p:pic>
        <p:pic>
          <p:nvPicPr>
            <p:cNvPr id="4" name="Picture 3" descr="Graphical user interface, application&#10;&#10;Description automatically generated">
              <a:extLst>
                <a:ext uri="{FF2B5EF4-FFF2-40B4-BE49-F238E27FC236}">
                  <a16:creationId xmlns:a16="http://schemas.microsoft.com/office/drawing/2014/main" id="{AECA071D-E093-4641-9B18-44F08E9513B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514086" y="4575156"/>
              <a:ext cx="1206531" cy="2018357"/>
            </a:xfrm>
            <a:prstGeom prst="rect">
              <a:avLst/>
            </a:prstGeom>
          </p:spPr>
        </p:pic>
        <p:pic>
          <p:nvPicPr>
            <p:cNvPr id="7" name="Picture 6" descr="Graphical user interface, text, application&#10;&#10;Description automatically generated">
              <a:extLst>
                <a:ext uri="{FF2B5EF4-FFF2-40B4-BE49-F238E27FC236}">
                  <a16:creationId xmlns:a16="http://schemas.microsoft.com/office/drawing/2014/main" id="{1216EF00-FC84-4553-9C00-6B5343D306E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637263" y="4583254"/>
              <a:ext cx="1215328" cy="2006416"/>
            </a:xfrm>
            <a:prstGeom prst="rect">
              <a:avLst/>
            </a:prstGeom>
          </p:spPr>
        </p:pic>
        <p:pic>
          <p:nvPicPr>
            <p:cNvPr id="11" name="Picture 10" descr="Graphical user interface, text, application&#10;&#10;Description automatically generated">
              <a:extLst>
                <a:ext uri="{FF2B5EF4-FFF2-40B4-BE49-F238E27FC236}">
                  <a16:creationId xmlns:a16="http://schemas.microsoft.com/office/drawing/2014/main" id="{C2F8B8FD-7CB6-45BE-9D0D-BD71822C5F2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139041" y="4583254"/>
              <a:ext cx="1205859" cy="2006416"/>
            </a:xfrm>
            <a:prstGeom prst="rect">
              <a:avLst/>
            </a:prstGeom>
          </p:spPr>
        </p:pic>
        <p:pic>
          <p:nvPicPr>
            <p:cNvPr id="15" name="Picture 14" descr="Graphical user interface, text, application&#10;&#10;Description automatically generated">
              <a:extLst>
                <a:ext uri="{FF2B5EF4-FFF2-40B4-BE49-F238E27FC236}">
                  <a16:creationId xmlns:a16="http://schemas.microsoft.com/office/drawing/2014/main" id="{B03A5B76-1ED4-4530-81AF-D486CFA276C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886500" y="4578997"/>
              <a:ext cx="1212466" cy="2010673"/>
            </a:xfrm>
            <a:prstGeom prst="rect">
              <a:avLst/>
            </a:prstGeom>
          </p:spPr>
        </p:pic>
      </p:grpSp>
      <p:grpSp>
        <p:nvGrpSpPr>
          <p:cNvPr id="3" name="Group 2">
            <a:extLst>
              <a:ext uri="{FF2B5EF4-FFF2-40B4-BE49-F238E27FC236}">
                <a16:creationId xmlns:a16="http://schemas.microsoft.com/office/drawing/2014/main" id="{8EEB6CD1-8700-409A-A43B-15C4FA266686}"/>
              </a:ext>
            </a:extLst>
          </p:cNvPr>
          <p:cNvGrpSpPr/>
          <p:nvPr/>
        </p:nvGrpSpPr>
        <p:grpSpPr>
          <a:xfrm>
            <a:off x="1006802" y="4509120"/>
            <a:ext cx="2561622" cy="2006415"/>
            <a:chOff x="495569" y="4581128"/>
            <a:chExt cx="2561622" cy="2006415"/>
          </a:xfrm>
        </p:grpSpPr>
        <p:pic>
          <p:nvPicPr>
            <p:cNvPr id="16" name="Picture 15" descr="Graphical user interface, application&#10;&#10;Description automatically generated">
              <a:extLst>
                <a:ext uri="{FF2B5EF4-FFF2-40B4-BE49-F238E27FC236}">
                  <a16:creationId xmlns:a16="http://schemas.microsoft.com/office/drawing/2014/main" id="{0DBDE03C-C711-454C-BA64-C666003CCBB8}"/>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845940" y="4581128"/>
              <a:ext cx="1211251" cy="2006415"/>
            </a:xfrm>
            <a:prstGeom prst="rect">
              <a:avLst/>
            </a:prstGeom>
          </p:spPr>
        </p:pic>
        <p:pic>
          <p:nvPicPr>
            <p:cNvPr id="17" name="Picture 16" descr="Graphical user interface, application&#10;&#10;Description automatically generated">
              <a:extLst>
                <a:ext uri="{FF2B5EF4-FFF2-40B4-BE49-F238E27FC236}">
                  <a16:creationId xmlns:a16="http://schemas.microsoft.com/office/drawing/2014/main" id="{1E2E042F-68E7-4729-A39C-A32F882E174C}"/>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495569" y="4581128"/>
              <a:ext cx="1216009" cy="2006415"/>
            </a:xfrm>
            <a:prstGeom prst="rect">
              <a:avLst/>
            </a:prstGeom>
          </p:spPr>
        </p:pic>
      </p:grpSp>
      <p:sp>
        <p:nvSpPr>
          <p:cNvPr id="12" name="TextBox 11">
            <a:extLst>
              <a:ext uri="{FF2B5EF4-FFF2-40B4-BE49-F238E27FC236}">
                <a16:creationId xmlns:a16="http://schemas.microsoft.com/office/drawing/2014/main" id="{2B97A2DD-AB00-4AF9-8ADC-F23B26745998}"/>
              </a:ext>
            </a:extLst>
          </p:cNvPr>
          <p:cNvSpPr txBox="1"/>
          <p:nvPr/>
        </p:nvSpPr>
        <p:spPr>
          <a:xfrm>
            <a:off x="333772" y="188640"/>
            <a:ext cx="8352928" cy="738664"/>
          </a:xfrm>
          <a:prstGeom prst="rect">
            <a:avLst/>
          </a:prstGeom>
          <a:noFill/>
        </p:spPr>
        <p:txBody>
          <a:bodyPr wrap="square">
            <a:spAutoFit/>
          </a:bodyPr>
          <a:lstStyle/>
          <a:p>
            <a:r>
              <a:rPr lang="fi-FI" sz="2400" b="1" u="sng" dirty="0">
                <a:solidFill>
                  <a:schemeClr val="tx2"/>
                </a:solidFill>
                <a:latin typeface="Gill Sans Nova Cond XBd" panose="020B0A06020104020203" pitchFamily="34" charset="0"/>
                <a:ea typeface="Lato" panose="020F0502020204030203" pitchFamily="34" charset="0"/>
                <a:cs typeface="Lato" panose="020F0502020204030203" pitchFamily="34" charset="0"/>
              </a:rPr>
              <a:t>Ilmastonmuutos:</a:t>
            </a:r>
          </a:p>
          <a:p>
            <a:r>
              <a:rPr lang="fi-FI"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Sopeutumisvaihtoehtoja – Havaittuja vaikutuksia – Tulvariskit – Muutos 2040/2080</a:t>
            </a:r>
          </a:p>
        </p:txBody>
      </p:sp>
      <p:grpSp>
        <p:nvGrpSpPr>
          <p:cNvPr id="5" name="Group 4">
            <a:extLst>
              <a:ext uri="{FF2B5EF4-FFF2-40B4-BE49-F238E27FC236}">
                <a16:creationId xmlns:a16="http://schemas.microsoft.com/office/drawing/2014/main" id="{B939B965-0A3E-4630-BC18-82BE3C4DD3B4}"/>
              </a:ext>
            </a:extLst>
          </p:cNvPr>
          <p:cNvGrpSpPr/>
          <p:nvPr/>
        </p:nvGrpSpPr>
        <p:grpSpPr>
          <a:xfrm>
            <a:off x="982700" y="2332632"/>
            <a:ext cx="2585724" cy="2018357"/>
            <a:chOff x="4134892" y="2014275"/>
            <a:chExt cx="2585724" cy="2018357"/>
          </a:xfrm>
        </p:grpSpPr>
        <p:pic>
          <p:nvPicPr>
            <p:cNvPr id="13" name="Picture 12" descr="Diagram&#10;&#10;Description automatically generated">
              <a:extLst>
                <a:ext uri="{FF2B5EF4-FFF2-40B4-BE49-F238E27FC236}">
                  <a16:creationId xmlns:a16="http://schemas.microsoft.com/office/drawing/2014/main" id="{922984E0-482F-4945-AF64-D89DE41B66C7}"/>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134892" y="2014275"/>
              <a:ext cx="1222852" cy="2018357"/>
            </a:xfrm>
            <a:prstGeom prst="rect">
              <a:avLst/>
            </a:prstGeom>
          </p:spPr>
        </p:pic>
        <p:pic>
          <p:nvPicPr>
            <p:cNvPr id="18" name="Picture 17" descr="Graphical user interface, text, application&#10;&#10;Description automatically generated">
              <a:extLst>
                <a:ext uri="{FF2B5EF4-FFF2-40B4-BE49-F238E27FC236}">
                  <a16:creationId xmlns:a16="http://schemas.microsoft.com/office/drawing/2014/main" id="{C5045CEC-B515-4DF5-8333-17DD2108EAA3}"/>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5514085" y="2014275"/>
              <a:ext cx="1206531" cy="2018357"/>
            </a:xfrm>
            <a:prstGeom prst="rect">
              <a:avLst/>
            </a:prstGeom>
          </p:spPr>
        </p:pic>
      </p:grpSp>
      <p:grpSp>
        <p:nvGrpSpPr>
          <p:cNvPr id="6" name="Group 5">
            <a:extLst>
              <a:ext uri="{FF2B5EF4-FFF2-40B4-BE49-F238E27FC236}">
                <a16:creationId xmlns:a16="http://schemas.microsoft.com/office/drawing/2014/main" id="{C2EF313C-7DB2-488A-A2B1-D3A6B8B4E492}"/>
              </a:ext>
            </a:extLst>
          </p:cNvPr>
          <p:cNvGrpSpPr/>
          <p:nvPr/>
        </p:nvGrpSpPr>
        <p:grpSpPr>
          <a:xfrm>
            <a:off x="5597249" y="2350406"/>
            <a:ext cx="5384431" cy="2025115"/>
            <a:chOff x="4809732" y="868044"/>
            <a:chExt cx="5384431" cy="2025115"/>
          </a:xfrm>
        </p:grpSpPr>
        <p:pic>
          <p:nvPicPr>
            <p:cNvPr id="20" name="Picture 19" descr="Graphical user interface&#10;&#10;Description automatically generated with medium confidence">
              <a:extLst>
                <a:ext uri="{FF2B5EF4-FFF2-40B4-BE49-F238E27FC236}">
                  <a16:creationId xmlns:a16="http://schemas.microsoft.com/office/drawing/2014/main" id="{2D17C103-EF56-4320-BC3D-A2D04846C94D}"/>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8974732" y="886744"/>
              <a:ext cx="1219431" cy="2006415"/>
            </a:xfrm>
            <a:prstGeom prst="rect">
              <a:avLst/>
            </a:prstGeom>
          </p:spPr>
        </p:pic>
        <p:pic>
          <p:nvPicPr>
            <p:cNvPr id="23" name="Picture 22" descr="Text&#10;&#10;Description automatically generated">
              <a:extLst>
                <a:ext uri="{FF2B5EF4-FFF2-40B4-BE49-F238E27FC236}">
                  <a16:creationId xmlns:a16="http://schemas.microsoft.com/office/drawing/2014/main" id="{99859276-F60D-4DB8-929C-2D636A6659FE}"/>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6194253" y="874453"/>
              <a:ext cx="1229372" cy="2000006"/>
            </a:xfrm>
            <a:prstGeom prst="rect">
              <a:avLst/>
            </a:prstGeom>
          </p:spPr>
        </p:pic>
        <p:pic>
          <p:nvPicPr>
            <p:cNvPr id="24" name="Picture 23" descr="Diagram&#10;&#10;Description automatically generated">
              <a:extLst>
                <a:ext uri="{FF2B5EF4-FFF2-40B4-BE49-F238E27FC236}">
                  <a16:creationId xmlns:a16="http://schemas.microsoft.com/office/drawing/2014/main" id="{5FE939FE-A018-47F7-AA40-4F7439D1AEEC}"/>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4809732" y="868044"/>
              <a:ext cx="1212606" cy="2006415"/>
            </a:xfrm>
            <a:prstGeom prst="rect">
              <a:avLst/>
            </a:prstGeom>
          </p:spPr>
        </p:pic>
        <p:pic>
          <p:nvPicPr>
            <p:cNvPr id="25" name="Picture 24" descr="Graphical user interface&#10;&#10;Description automatically generated with low confidence">
              <a:extLst>
                <a:ext uri="{FF2B5EF4-FFF2-40B4-BE49-F238E27FC236}">
                  <a16:creationId xmlns:a16="http://schemas.microsoft.com/office/drawing/2014/main" id="{41DFDFFC-3529-4D96-860B-E0BBA1CC7E1F}"/>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595540" y="890174"/>
              <a:ext cx="1222851" cy="2002985"/>
            </a:xfrm>
            <a:prstGeom prst="rect">
              <a:avLst/>
            </a:prstGeom>
          </p:spPr>
        </p:pic>
      </p:grpSp>
      <p:sp>
        <p:nvSpPr>
          <p:cNvPr id="26" name="TextBox 25">
            <a:extLst>
              <a:ext uri="{FF2B5EF4-FFF2-40B4-BE49-F238E27FC236}">
                <a16:creationId xmlns:a16="http://schemas.microsoft.com/office/drawing/2014/main" id="{98B09CC1-4828-45FD-9EAB-E72E3DA43A67}"/>
              </a:ext>
            </a:extLst>
          </p:cNvPr>
          <p:cNvSpPr txBox="1"/>
          <p:nvPr/>
        </p:nvSpPr>
        <p:spPr>
          <a:xfrm>
            <a:off x="982700" y="1196752"/>
            <a:ext cx="6768752" cy="619465"/>
          </a:xfrm>
          <a:prstGeom prst="rect">
            <a:avLst/>
          </a:prstGeom>
          <a:noFill/>
        </p:spPr>
        <p:txBody>
          <a:bodyPr wrap="square">
            <a:spAutoFit/>
          </a:bodyPr>
          <a:lstStyle/>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[02.03.2022 &amp; 03.03.2022]</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Suomen ympäristökeskuksen </a:t>
            </a:r>
            <a:r>
              <a:rPr lang="fi-FI" sz="1200" dirty="0" err="1">
                <a:solidFill>
                  <a:schemeClr val="tx2"/>
                </a:solidFill>
                <a:latin typeface="Gill Sans Nova" panose="020B0602020104020203" pitchFamily="34" charset="0"/>
                <a:ea typeface="Lato" panose="020F0502020204030203" pitchFamily="34" charset="0"/>
                <a:cs typeface="Lato" panose="020F0502020204030203" pitchFamily="34" charset="0"/>
              </a:rPr>
              <a:t>instagram</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-tili julkaisi tarinoissaan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tietoiskuja</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 liittyen ilmastonmuutokseen</a:t>
            </a: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grpSp>
        <p:nvGrpSpPr>
          <p:cNvPr id="30" name="Group 29">
            <a:extLst>
              <a:ext uri="{FF2B5EF4-FFF2-40B4-BE49-F238E27FC236}">
                <a16:creationId xmlns:a16="http://schemas.microsoft.com/office/drawing/2014/main" id="{5AE5357F-5DE9-4D0F-9BE2-8C37A8E532CF}"/>
              </a:ext>
            </a:extLst>
          </p:cNvPr>
          <p:cNvGrpSpPr/>
          <p:nvPr/>
        </p:nvGrpSpPr>
        <p:grpSpPr>
          <a:xfrm>
            <a:off x="10342887" y="175911"/>
            <a:ext cx="1008111" cy="313490"/>
            <a:chOff x="8411244" y="1613653"/>
            <a:chExt cx="1235029" cy="385498"/>
          </a:xfrm>
        </p:grpSpPr>
        <p:sp>
          <p:nvSpPr>
            <p:cNvPr id="31" name="Rectangle: Rounded Corners 30">
              <a:extLst>
                <a:ext uri="{FF2B5EF4-FFF2-40B4-BE49-F238E27FC236}">
                  <a16:creationId xmlns:a16="http://schemas.microsoft.com/office/drawing/2014/main" id="{5BC3F086-68EA-4432-B67C-89B269A9778F}"/>
                </a:ext>
              </a:extLst>
            </p:cNvPr>
            <p:cNvSpPr/>
            <p:nvPr/>
          </p:nvSpPr>
          <p:spPr>
            <a:xfrm>
              <a:off x="8411244" y="1613653"/>
              <a:ext cx="1235029"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2" name="Graphic 31" descr="For Sale with solid fill">
              <a:hlinkClick r:id="rId15" action="ppaction://hlinksldjump"/>
              <a:extLst>
                <a:ext uri="{FF2B5EF4-FFF2-40B4-BE49-F238E27FC236}">
                  <a16:creationId xmlns:a16="http://schemas.microsoft.com/office/drawing/2014/main" id="{337027C9-81B5-4AFA-901D-F5D19ED3A0DC}"/>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9144921" y="1613653"/>
              <a:ext cx="385192" cy="385192"/>
            </a:xfrm>
            <a:prstGeom prst="rect">
              <a:avLst/>
            </a:prstGeom>
          </p:spPr>
        </p:pic>
        <p:pic>
          <p:nvPicPr>
            <p:cNvPr id="33" name="Graphic 32" descr="Back with solid fill">
              <a:hlinkClick r:id="rId18" action="ppaction://hlinksldjump"/>
              <a:extLst>
                <a:ext uri="{FF2B5EF4-FFF2-40B4-BE49-F238E27FC236}">
                  <a16:creationId xmlns:a16="http://schemas.microsoft.com/office/drawing/2014/main" id="{9909F078-CEDB-4BE2-9334-ED1288DBB872}"/>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200768314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A781856F-94EC-4AE1-AECD-43B5ADFB39F1}"/>
              </a:ext>
            </a:extLst>
          </p:cNvPr>
          <p:cNvGraphicFramePr>
            <a:graphicFrameLocks noChangeAspect="1"/>
          </p:cNvGraphicFramePr>
          <p:nvPr>
            <p:custDataLst>
              <p:tags r:id="rId2"/>
            </p:custDataLst>
            <p:extLst>
              <p:ext uri="{D42A27DB-BD31-4B8C-83A1-F6EECF244321}">
                <p14:modId xmlns:p14="http://schemas.microsoft.com/office/powerpoint/2010/main" val="22028481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3351"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A781856F-94EC-4AE1-AECD-43B5ADFB39F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pSp>
        <p:nvGrpSpPr>
          <p:cNvPr id="44" name="Group 43">
            <a:extLst>
              <a:ext uri="{FF2B5EF4-FFF2-40B4-BE49-F238E27FC236}">
                <a16:creationId xmlns:a16="http://schemas.microsoft.com/office/drawing/2014/main" id="{DEDF013C-1352-45FC-8F2E-2E334BF3B9C3}"/>
              </a:ext>
            </a:extLst>
          </p:cNvPr>
          <p:cNvGrpSpPr/>
          <p:nvPr/>
        </p:nvGrpSpPr>
        <p:grpSpPr>
          <a:xfrm>
            <a:off x="178698" y="2708920"/>
            <a:ext cx="3827689" cy="3960440"/>
            <a:chOff x="189756" y="620688"/>
            <a:chExt cx="3827689" cy="3960440"/>
          </a:xfrm>
        </p:grpSpPr>
        <p:pic>
          <p:nvPicPr>
            <p:cNvPr id="24" name="Picture 23">
              <a:extLst>
                <a:ext uri="{FF2B5EF4-FFF2-40B4-BE49-F238E27FC236}">
                  <a16:creationId xmlns:a16="http://schemas.microsoft.com/office/drawing/2014/main" id="{0CE72B09-8B79-4314-BD5C-D6CD98A55287}"/>
                </a:ext>
              </a:extLst>
            </p:cNvPr>
            <p:cNvPicPr>
              <a:picLocks noChangeAspect="1"/>
            </p:cNvPicPr>
            <p:nvPr/>
          </p:nvPicPr>
          <p:blipFill>
            <a:blip r:embed="rId6"/>
            <a:stretch>
              <a:fillRect/>
            </a:stretch>
          </p:blipFill>
          <p:spPr>
            <a:xfrm>
              <a:off x="189756" y="620688"/>
              <a:ext cx="3827689" cy="1326594"/>
            </a:xfrm>
            <a:prstGeom prst="rect">
              <a:avLst/>
            </a:prstGeom>
          </p:spPr>
        </p:pic>
        <p:grpSp>
          <p:nvGrpSpPr>
            <p:cNvPr id="29" name="Group 28">
              <a:extLst>
                <a:ext uri="{FF2B5EF4-FFF2-40B4-BE49-F238E27FC236}">
                  <a16:creationId xmlns:a16="http://schemas.microsoft.com/office/drawing/2014/main" id="{382706B1-E92C-4217-8147-901221011836}"/>
                </a:ext>
              </a:extLst>
            </p:cNvPr>
            <p:cNvGrpSpPr/>
            <p:nvPr/>
          </p:nvGrpSpPr>
          <p:grpSpPr>
            <a:xfrm>
              <a:off x="189756" y="2060848"/>
              <a:ext cx="3827689" cy="2520280"/>
              <a:chOff x="564023" y="2204864"/>
              <a:chExt cx="5530390" cy="3695076"/>
            </a:xfrm>
          </p:grpSpPr>
          <p:pic>
            <p:nvPicPr>
              <p:cNvPr id="26" name="Picture 25">
                <a:extLst>
                  <a:ext uri="{FF2B5EF4-FFF2-40B4-BE49-F238E27FC236}">
                    <a16:creationId xmlns:a16="http://schemas.microsoft.com/office/drawing/2014/main" id="{75307376-C1F5-477B-9815-EB69BBC70992}"/>
                  </a:ext>
                </a:extLst>
              </p:cNvPr>
              <p:cNvPicPr>
                <a:picLocks noChangeAspect="1"/>
              </p:cNvPicPr>
              <p:nvPr/>
            </p:nvPicPr>
            <p:blipFill>
              <a:blip r:embed="rId7"/>
              <a:stretch>
                <a:fillRect/>
              </a:stretch>
            </p:blipFill>
            <p:spPr>
              <a:xfrm>
                <a:off x="564023" y="2204864"/>
                <a:ext cx="5518348" cy="3090762"/>
              </a:xfrm>
              <a:prstGeom prst="rect">
                <a:avLst/>
              </a:prstGeom>
            </p:spPr>
          </p:pic>
          <p:pic>
            <p:nvPicPr>
              <p:cNvPr id="28" name="Picture 27">
                <a:extLst>
                  <a:ext uri="{FF2B5EF4-FFF2-40B4-BE49-F238E27FC236}">
                    <a16:creationId xmlns:a16="http://schemas.microsoft.com/office/drawing/2014/main" id="{061D0B01-B299-4225-A7D5-463E0B9AC10D}"/>
                  </a:ext>
                </a:extLst>
              </p:cNvPr>
              <p:cNvPicPr>
                <a:picLocks noChangeAspect="1"/>
              </p:cNvPicPr>
              <p:nvPr/>
            </p:nvPicPr>
            <p:blipFill>
              <a:blip r:embed="rId8"/>
              <a:stretch>
                <a:fillRect/>
              </a:stretch>
            </p:blipFill>
            <p:spPr>
              <a:xfrm>
                <a:off x="564023" y="5295626"/>
                <a:ext cx="5530390" cy="604314"/>
              </a:xfrm>
              <a:prstGeom prst="rect">
                <a:avLst/>
              </a:prstGeom>
            </p:spPr>
          </p:pic>
        </p:grpSp>
      </p:grpSp>
      <p:grpSp>
        <p:nvGrpSpPr>
          <p:cNvPr id="42" name="Group 41">
            <a:extLst>
              <a:ext uri="{FF2B5EF4-FFF2-40B4-BE49-F238E27FC236}">
                <a16:creationId xmlns:a16="http://schemas.microsoft.com/office/drawing/2014/main" id="{FB73AA3D-41A3-4D23-AD4D-FB43BCDF2F29}"/>
              </a:ext>
            </a:extLst>
          </p:cNvPr>
          <p:cNvGrpSpPr/>
          <p:nvPr/>
        </p:nvGrpSpPr>
        <p:grpSpPr>
          <a:xfrm>
            <a:off x="8086692" y="1198008"/>
            <a:ext cx="3849890" cy="5456669"/>
            <a:chOff x="4215270" y="610418"/>
            <a:chExt cx="3849890" cy="5456669"/>
          </a:xfrm>
        </p:grpSpPr>
        <p:pic>
          <p:nvPicPr>
            <p:cNvPr id="32" name="Picture 31">
              <a:extLst>
                <a:ext uri="{FF2B5EF4-FFF2-40B4-BE49-F238E27FC236}">
                  <a16:creationId xmlns:a16="http://schemas.microsoft.com/office/drawing/2014/main" id="{842259CF-8210-4794-8009-2CCD5B658604}"/>
                </a:ext>
              </a:extLst>
            </p:cNvPr>
            <p:cNvPicPr>
              <a:picLocks noChangeAspect="1"/>
            </p:cNvPicPr>
            <p:nvPr/>
          </p:nvPicPr>
          <p:blipFill rotWithShape="1">
            <a:blip r:embed="rId6"/>
            <a:srcRect b="85044"/>
            <a:stretch/>
          </p:blipFill>
          <p:spPr>
            <a:xfrm>
              <a:off x="4223604" y="610418"/>
              <a:ext cx="3827689" cy="198410"/>
            </a:xfrm>
            <a:prstGeom prst="rect">
              <a:avLst/>
            </a:prstGeom>
          </p:spPr>
        </p:pic>
        <p:pic>
          <p:nvPicPr>
            <p:cNvPr id="35" name="Picture 34">
              <a:extLst>
                <a:ext uri="{FF2B5EF4-FFF2-40B4-BE49-F238E27FC236}">
                  <a16:creationId xmlns:a16="http://schemas.microsoft.com/office/drawing/2014/main" id="{B6BC876D-5778-4C71-BFC4-7C38EFC1F988}"/>
                </a:ext>
              </a:extLst>
            </p:cNvPr>
            <p:cNvPicPr>
              <a:picLocks noChangeAspect="1"/>
            </p:cNvPicPr>
            <p:nvPr/>
          </p:nvPicPr>
          <p:blipFill>
            <a:blip r:embed="rId9"/>
            <a:stretch>
              <a:fillRect/>
            </a:stretch>
          </p:blipFill>
          <p:spPr>
            <a:xfrm>
              <a:off x="4215270" y="808828"/>
              <a:ext cx="3849890" cy="3241565"/>
            </a:xfrm>
            <a:prstGeom prst="rect">
              <a:avLst/>
            </a:prstGeom>
          </p:spPr>
        </p:pic>
        <p:pic>
          <p:nvPicPr>
            <p:cNvPr id="37" name="Picture 36">
              <a:extLst>
                <a:ext uri="{FF2B5EF4-FFF2-40B4-BE49-F238E27FC236}">
                  <a16:creationId xmlns:a16="http://schemas.microsoft.com/office/drawing/2014/main" id="{9575E2E8-506E-43E2-8C62-F58A6AC41B6C}"/>
                </a:ext>
              </a:extLst>
            </p:cNvPr>
            <p:cNvPicPr>
              <a:picLocks noChangeAspect="1"/>
            </p:cNvPicPr>
            <p:nvPr/>
          </p:nvPicPr>
          <p:blipFill>
            <a:blip r:embed="rId10"/>
            <a:stretch>
              <a:fillRect/>
            </a:stretch>
          </p:blipFill>
          <p:spPr>
            <a:xfrm>
              <a:off x="4215270" y="4048657"/>
              <a:ext cx="3849890" cy="2018430"/>
            </a:xfrm>
            <a:prstGeom prst="rect">
              <a:avLst/>
            </a:prstGeom>
          </p:spPr>
        </p:pic>
      </p:grpSp>
      <p:grpSp>
        <p:nvGrpSpPr>
          <p:cNvPr id="43" name="Group 42">
            <a:extLst>
              <a:ext uri="{FF2B5EF4-FFF2-40B4-BE49-F238E27FC236}">
                <a16:creationId xmlns:a16="http://schemas.microsoft.com/office/drawing/2014/main" id="{16AAE7E9-C0C8-47E9-A49E-736F061E0503}"/>
              </a:ext>
            </a:extLst>
          </p:cNvPr>
          <p:cNvGrpSpPr/>
          <p:nvPr/>
        </p:nvGrpSpPr>
        <p:grpSpPr>
          <a:xfrm>
            <a:off x="4099643" y="2708920"/>
            <a:ext cx="3893793" cy="3945757"/>
            <a:chOff x="8245570" y="779387"/>
            <a:chExt cx="3893793" cy="3945757"/>
          </a:xfrm>
        </p:grpSpPr>
        <p:pic>
          <p:nvPicPr>
            <p:cNvPr id="31" name="Picture 30">
              <a:extLst>
                <a:ext uri="{FF2B5EF4-FFF2-40B4-BE49-F238E27FC236}">
                  <a16:creationId xmlns:a16="http://schemas.microsoft.com/office/drawing/2014/main" id="{27ADBD0F-1B66-4B73-8D2B-DAA943BC24EB}"/>
                </a:ext>
              </a:extLst>
            </p:cNvPr>
            <p:cNvPicPr>
              <a:picLocks noChangeAspect="1"/>
            </p:cNvPicPr>
            <p:nvPr/>
          </p:nvPicPr>
          <p:blipFill>
            <a:blip r:embed="rId11"/>
            <a:stretch>
              <a:fillRect/>
            </a:stretch>
          </p:blipFill>
          <p:spPr>
            <a:xfrm>
              <a:off x="8245570" y="980728"/>
              <a:ext cx="3827689" cy="1911734"/>
            </a:xfrm>
            <a:prstGeom prst="rect">
              <a:avLst/>
            </a:prstGeom>
          </p:spPr>
        </p:pic>
        <p:pic>
          <p:nvPicPr>
            <p:cNvPr id="40" name="Picture 39">
              <a:extLst>
                <a:ext uri="{FF2B5EF4-FFF2-40B4-BE49-F238E27FC236}">
                  <a16:creationId xmlns:a16="http://schemas.microsoft.com/office/drawing/2014/main" id="{80449333-3CE7-4540-A45E-1E14E56D647F}"/>
                </a:ext>
              </a:extLst>
            </p:cNvPr>
            <p:cNvPicPr>
              <a:picLocks noChangeAspect="1"/>
            </p:cNvPicPr>
            <p:nvPr/>
          </p:nvPicPr>
          <p:blipFill>
            <a:blip r:embed="rId12"/>
            <a:stretch>
              <a:fillRect/>
            </a:stretch>
          </p:blipFill>
          <p:spPr>
            <a:xfrm>
              <a:off x="8245570" y="2996952"/>
              <a:ext cx="3893793" cy="1728192"/>
            </a:xfrm>
            <a:prstGeom prst="rect">
              <a:avLst/>
            </a:prstGeom>
          </p:spPr>
        </p:pic>
        <p:pic>
          <p:nvPicPr>
            <p:cNvPr id="41" name="Picture 40">
              <a:extLst>
                <a:ext uri="{FF2B5EF4-FFF2-40B4-BE49-F238E27FC236}">
                  <a16:creationId xmlns:a16="http://schemas.microsoft.com/office/drawing/2014/main" id="{B286F3BA-B3EB-42EF-8882-C654FB14717B}"/>
                </a:ext>
              </a:extLst>
            </p:cNvPr>
            <p:cNvPicPr>
              <a:picLocks noChangeAspect="1"/>
            </p:cNvPicPr>
            <p:nvPr/>
          </p:nvPicPr>
          <p:blipFill rotWithShape="1">
            <a:blip r:embed="rId6"/>
            <a:srcRect b="85044"/>
            <a:stretch/>
          </p:blipFill>
          <p:spPr>
            <a:xfrm>
              <a:off x="8247901" y="779387"/>
              <a:ext cx="3825358" cy="198289"/>
            </a:xfrm>
            <a:prstGeom prst="rect">
              <a:avLst/>
            </a:prstGeom>
          </p:spPr>
        </p:pic>
      </p:grpSp>
      <p:sp>
        <p:nvSpPr>
          <p:cNvPr id="46" name="TextBox 45">
            <a:extLst>
              <a:ext uri="{FF2B5EF4-FFF2-40B4-BE49-F238E27FC236}">
                <a16:creationId xmlns:a16="http://schemas.microsoft.com/office/drawing/2014/main" id="{ECA8869E-2711-40D9-B832-A66D071E231E}"/>
              </a:ext>
            </a:extLst>
          </p:cNvPr>
          <p:cNvSpPr txBox="1"/>
          <p:nvPr/>
        </p:nvSpPr>
        <p:spPr>
          <a:xfrm>
            <a:off x="204840" y="119509"/>
            <a:ext cx="6093618" cy="646331"/>
          </a:xfrm>
          <a:prstGeom prst="rect">
            <a:avLst/>
          </a:prstGeom>
          <a:noFill/>
        </p:spPr>
        <p:txBody>
          <a:bodyPr wrap="square">
            <a:spAutoFit/>
          </a:bodyPr>
          <a:lstStyle/>
          <a:p>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Kohti hiilineutraalia kuntaa:</a:t>
            </a:r>
          </a:p>
          <a:p>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ilmastoverkoston vaikutus kunnan ilmastotyöhön ja päästöihin</a:t>
            </a:r>
            <a:endParaRPr lang="fi-FI" dirty="0"/>
          </a:p>
        </p:txBody>
      </p:sp>
      <p:sp>
        <p:nvSpPr>
          <p:cNvPr id="48" name="TextBox 47">
            <a:extLst>
              <a:ext uri="{FF2B5EF4-FFF2-40B4-BE49-F238E27FC236}">
                <a16:creationId xmlns:a16="http://schemas.microsoft.com/office/drawing/2014/main" id="{FCCFDED8-4749-45C9-812C-C7A36B3A01B7}"/>
              </a:ext>
            </a:extLst>
          </p:cNvPr>
          <p:cNvSpPr txBox="1">
            <a:spLocks noGrp="1" noRot="1" noMove="1" noResize="1" noEditPoints="1" noAdjustHandles="1" noChangeArrowheads="1" noChangeShapeType="1"/>
          </p:cNvSpPr>
          <p:nvPr/>
        </p:nvSpPr>
        <p:spPr>
          <a:xfrm>
            <a:off x="204840" y="1032988"/>
            <a:ext cx="7867985" cy="1408784"/>
          </a:xfrm>
          <a:prstGeom prst="rect">
            <a:avLst/>
          </a:prstGeom>
          <a:noFill/>
        </p:spPr>
        <p:txBody>
          <a:bodyPr wrap="square">
            <a:spAutoFit/>
          </a:bodyPr>
          <a:lstStyle/>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Taulukoihin on koostettu ilmastotyön tyypillisiä haasteita sekä vaihtoehtoisia ratkaisuja.</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Haasteet on tunnistettu 40 HINKU-kunnan edustajan haastatteluista.</a:t>
            </a:r>
          </a:p>
          <a:p>
            <a:pPr>
              <a:lnSpc>
                <a:spcPct val="150000"/>
              </a:lnSpc>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Ratkaisut on koostettu tutkijoiden suosituksien sekä kunnissa tehtyjen kokeiltujen ja haastatteluissa tunnistettujen ratkaisujen pohjalta.</a:t>
            </a:r>
          </a:p>
          <a:p>
            <a:pPr>
              <a:lnSpc>
                <a:spcPct val="150000"/>
              </a:lnSpc>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Tähän käsikirjaan nämä taulukot sisällytettiin siksi, koska tässä on todella kattava konkreettisesti testattujen vaihtoehtojen kokonaisuus, jossa</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nousee esille samoja haasteita, joita myös Heinolassa on ollut havaittavissa ilmastotyön parissa.</a:t>
            </a:r>
          </a:p>
        </p:txBody>
      </p:sp>
      <p:grpSp>
        <p:nvGrpSpPr>
          <p:cNvPr id="53" name="Group 52">
            <a:extLst>
              <a:ext uri="{FF2B5EF4-FFF2-40B4-BE49-F238E27FC236}">
                <a16:creationId xmlns:a16="http://schemas.microsoft.com/office/drawing/2014/main" id="{06D375E3-D6CC-4CF4-ABB4-6DAC726077F7}"/>
              </a:ext>
            </a:extLst>
          </p:cNvPr>
          <p:cNvGrpSpPr/>
          <p:nvPr/>
        </p:nvGrpSpPr>
        <p:grpSpPr>
          <a:xfrm>
            <a:off x="8830716" y="151475"/>
            <a:ext cx="3253209" cy="592686"/>
            <a:chOff x="8294866" y="229097"/>
            <a:chExt cx="3442966" cy="592686"/>
          </a:xfrm>
        </p:grpSpPr>
        <p:sp>
          <p:nvSpPr>
            <p:cNvPr id="54" name="TextBox 53">
              <a:extLst>
                <a:ext uri="{FF2B5EF4-FFF2-40B4-BE49-F238E27FC236}">
                  <a16:creationId xmlns:a16="http://schemas.microsoft.com/office/drawing/2014/main" id="{0579C29E-C4B3-46AD-A4F9-359F4D230ECB}"/>
                </a:ext>
              </a:extLst>
            </p:cNvPr>
            <p:cNvSpPr txBox="1"/>
            <p:nvPr/>
          </p:nvSpPr>
          <p:spPr>
            <a:xfrm>
              <a:off x="8294866" y="483229"/>
              <a:ext cx="3442966" cy="338554"/>
            </a:xfrm>
            <a:prstGeom prst="rect">
              <a:avLst/>
            </a:prstGeom>
            <a:noFill/>
          </p:spPr>
          <p:txBody>
            <a:bodyPr wrap="square">
              <a:spAutoFit/>
            </a:bodyPr>
            <a:lstStyle/>
            <a:p>
              <a:r>
                <a:rPr lang="en-US" sz="800" dirty="0">
                  <a:hlinkClick r:id="rId13"/>
                </a:rPr>
                <a:t>https://helda.helsinki.fi/bitstream/handle/10138/315400/SYKEra_20_2020_Hinku.pdf?sequence=4&amp;isAllowed=y</a:t>
              </a:r>
              <a:r>
                <a:rPr lang="en-US" sz="800" dirty="0"/>
                <a:t> </a:t>
              </a:r>
            </a:p>
          </p:txBody>
        </p:sp>
        <p:sp>
          <p:nvSpPr>
            <p:cNvPr id="55" name="TextBox 54">
              <a:extLst>
                <a:ext uri="{FF2B5EF4-FFF2-40B4-BE49-F238E27FC236}">
                  <a16:creationId xmlns:a16="http://schemas.microsoft.com/office/drawing/2014/main" id="{9D3E8562-4F4B-4F01-9E4E-63415EB04ED0}"/>
                </a:ext>
              </a:extLst>
            </p:cNvPr>
            <p:cNvSpPr txBox="1"/>
            <p:nvPr/>
          </p:nvSpPr>
          <p:spPr>
            <a:xfrm>
              <a:off x="8294866" y="229097"/>
              <a:ext cx="2912114" cy="246221"/>
            </a:xfrm>
            <a:prstGeom prst="rect">
              <a:avLst/>
            </a:prstGeom>
            <a:noFill/>
          </p:spPr>
          <p:txBody>
            <a:bodyPr wrap="square">
              <a:spAutoFit/>
            </a:bodyPr>
            <a:lstStyle/>
            <a:p>
              <a:r>
                <a:rPr kumimoji="0" lang="fi-FI" sz="10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rPr>
                <a:t>raportista</a:t>
              </a:r>
              <a:r>
                <a:rPr kumimoji="0" lang="fi-FI" sz="1000" b="1" i="0"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a:t>
              </a:r>
              <a:endParaRPr lang="fi-FI" sz="1200" dirty="0"/>
            </a:p>
          </p:txBody>
        </p:sp>
      </p:grpSp>
      <p:grpSp>
        <p:nvGrpSpPr>
          <p:cNvPr id="30" name="Group 29">
            <a:extLst>
              <a:ext uri="{FF2B5EF4-FFF2-40B4-BE49-F238E27FC236}">
                <a16:creationId xmlns:a16="http://schemas.microsoft.com/office/drawing/2014/main" id="{6BEB78D9-7CCB-42E2-99EA-DDA9FE8DF37B}"/>
              </a:ext>
            </a:extLst>
          </p:cNvPr>
          <p:cNvGrpSpPr/>
          <p:nvPr/>
        </p:nvGrpSpPr>
        <p:grpSpPr>
          <a:xfrm>
            <a:off x="7246540" y="203323"/>
            <a:ext cx="1097517" cy="313490"/>
            <a:chOff x="8919229" y="1613653"/>
            <a:chExt cx="1344560" cy="385498"/>
          </a:xfrm>
        </p:grpSpPr>
        <p:sp>
          <p:nvSpPr>
            <p:cNvPr id="33" name="Rectangle: Rounded Corners 32">
              <a:extLst>
                <a:ext uri="{FF2B5EF4-FFF2-40B4-BE49-F238E27FC236}">
                  <a16:creationId xmlns:a16="http://schemas.microsoft.com/office/drawing/2014/main" id="{640D1253-6BD1-4FF8-9B70-2C1C83A91E76}"/>
                </a:ext>
              </a:extLst>
            </p:cNvPr>
            <p:cNvSpPr/>
            <p:nvPr/>
          </p:nvSpPr>
          <p:spPr>
            <a:xfrm>
              <a:off x="8919229" y="1613653"/>
              <a:ext cx="1344560"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 name="Graphic 33" descr="For Sale with solid fill">
              <a:hlinkClick r:id="rId14" action="ppaction://hlinksldjump"/>
              <a:extLst>
                <a:ext uri="{FF2B5EF4-FFF2-40B4-BE49-F238E27FC236}">
                  <a16:creationId xmlns:a16="http://schemas.microsoft.com/office/drawing/2014/main" id="{3F7B513F-1BF2-4B97-A455-868B66453EBF}"/>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9144921" y="1613653"/>
              <a:ext cx="385192" cy="385192"/>
            </a:xfrm>
            <a:prstGeom prst="rect">
              <a:avLst/>
            </a:prstGeom>
          </p:spPr>
        </p:pic>
        <p:pic>
          <p:nvPicPr>
            <p:cNvPr id="36" name="Graphic 35" descr="Back with solid fill">
              <a:hlinkClick r:id="rId17" action="ppaction://hlinksldjump"/>
              <a:extLst>
                <a:ext uri="{FF2B5EF4-FFF2-40B4-BE49-F238E27FC236}">
                  <a16:creationId xmlns:a16="http://schemas.microsoft.com/office/drawing/2014/main" id="{2D2155FD-E3B1-4BDD-9B03-BD154C416F4D}"/>
                </a:ext>
              </a:extLst>
            </p:cNvPr>
            <p:cNvPicPr>
              <a:picLocks noChangeAspect="1"/>
            </p:cNvPicPr>
            <p:nvPr/>
          </p:nvPicPr>
          <p:blipFill>
            <a:blip r:embed="rId18" cstate="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146013427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4375"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332656"/>
            <a:ext cx="10441160"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oppaita, toimintaohjeita, työkaluja, tietokantoja tms.</a:t>
            </a:r>
          </a:p>
        </p:txBody>
      </p:sp>
      <p:sp>
        <p:nvSpPr>
          <p:cNvPr id="8" name="TextBox 7">
            <a:extLst>
              <a:ext uri="{FF2B5EF4-FFF2-40B4-BE49-F238E27FC236}">
                <a16:creationId xmlns:a16="http://schemas.microsoft.com/office/drawing/2014/main" id="{4284E7F1-A5CD-4630-861E-9542FAEACA88}"/>
              </a:ext>
            </a:extLst>
          </p:cNvPr>
          <p:cNvSpPr txBox="1"/>
          <p:nvPr/>
        </p:nvSpPr>
        <p:spPr>
          <a:xfrm>
            <a:off x="549796" y="785388"/>
            <a:ext cx="9217024" cy="338554"/>
          </a:xfrm>
          <a:prstGeom prst="rect">
            <a:avLst/>
          </a:prstGeom>
          <a:noFill/>
        </p:spPr>
        <p:txBody>
          <a:bodyPr wrap="square">
            <a:spAutoFit/>
          </a:bodyPr>
          <a:lstStyle/>
          <a:p>
            <a:pPr marL="171450" indent="-171450">
              <a:buFont typeface="Wingdings" panose="05000000000000000000" pitchFamily="2" charset="2"/>
              <a:buChar char="à"/>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Ehdotuksena voisi antaa lisäksi, että listaa päivitettäisi sitä mukaan organisaatiossa kuin tällaisia uusia aineistoja/työkaluja löydettäisi.</a:t>
            </a:r>
          </a:p>
          <a:p>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Päivitystä voitaisi kehottaa kaikille tehtäväksi yhteisenhyvän ja tiedon jakamisen edistämiseksi.</a:t>
            </a:r>
            <a:endParaRPr lang="fi-FI" sz="800" dirty="0">
              <a:solidFill>
                <a:schemeClr val="tx2"/>
              </a:solidFill>
              <a:latin typeface="Gill Sans Nova" panose="020B0602020104020203" pitchFamily="34" charset="0"/>
            </a:endParaRPr>
          </a:p>
        </p:txBody>
      </p:sp>
      <p:graphicFrame>
        <p:nvGraphicFramePr>
          <p:cNvPr id="2" name="Table 1">
            <a:extLst>
              <a:ext uri="{FF2B5EF4-FFF2-40B4-BE49-F238E27FC236}">
                <a16:creationId xmlns:a16="http://schemas.microsoft.com/office/drawing/2014/main" id="{BCCABB01-C829-4E9E-A91F-0905EDE4CCC7}"/>
              </a:ext>
            </a:extLst>
          </p:cNvPr>
          <p:cNvGraphicFramePr>
            <a:graphicFrameLocks noGrp="1"/>
          </p:cNvGraphicFramePr>
          <p:nvPr>
            <p:extLst>
              <p:ext uri="{D42A27DB-BD31-4B8C-83A1-F6EECF244321}">
                <p14:modId xmlns:p14="http://schemas.microsoft.com/office/powerpoint/2010/main" val="1438667742"/>
              </p:ext>
            </p:extLst>
          </p:nvPr>
        </p:nvGraphicFramePr>
        <p:xfrm>
          <a:off x="909836" y="1268760"/>
          <a:ext cx="10081120" cy="5035560"/>
        </p:xfrm>
        <a:graphic>
          <a:graphicData uri="http://schemas.openxmlformats.org/drawingml/2006/table">
            <a:tbl>
              <a:tblPr>
                <a:tableStyleId>{3B4B98B0-60AC-42C2-AFA5-B58CD77FA1E5}</a:tableStyleId>
              </a:tblPr>
              <a:tblGrid>
                <a:gridCol w="3040354">
                  <a:extLst>
                    <a:ext uri="{9D8B030D-6E8A-4147-A177-3AD203B41FA5}">
                      <a16:colId xmlns:a16="http://schemas.microsoft.com/office/drawing/2014/main" val="4003414040"/>
                    </a:ext>
                  </a:extLst>
                </a:gridCol>
                <a:gridCol w="3148938">
                  <a:extLst>
                    <a:ext uri="{9D8B030D-6E8A-4147-A177-3AD203B41FA5}">
                      <a16:colId xmlns:a16="http://schemas.microsoft.com/office/drawing/2014/main" val="1658760217"/>
                    </a:ext>
                  </a:extLst>
                </a:gridCol>
                <a:gridCol w="1757004">
                  <a:extLst>
                    <a:ext uri="{9D8B030D-6E8A-4147-A177-3AD203B41FA5}">
                      <a16:colId xmlns:a16="http://schemas.microsoft.com/office/drawing/2014/main" val="3377808379"/>
                    </a:ext>
                  </a:extLst>
                </a:gridCol>
                <a:gridCol w="948811">
                  <a:extLst>
                    <a:ext uri="{9D8B030D-6E8A-4147-A177-3AD203B41FA5}">
                      <a16:colId xmlns:a16="http://schemas.microsoft.com/office/drawing/2014/main" val="2552076641"/>
                    </a:ext>
                  </a:extLst>
                </a:gridCol>
                <a:gridCol w="1186013">
                  <a:extLst>
                    <a:ext uri="{9D8B030D-6E8A-4147-A177-3AD203B41FA5}">
                      <a16:colId xmlns:a16="http://schemas.microsoft.com/office/drawing/2014/main" val="2026943605"/>
                    </a:ext>
                  </a:extLst>
                </a:gridCol>
              </a:tblGrid>
              <a:tr h="216024">
                <a:tc>
                  <a:txBody>
                    <a:bodyPr/>
                    <a:lstStyle/>
                    <a:p>
                      <a:pPr algn="ctr" fontAlgn="ctr"/>
                      <a:r>
                        <a:rPr lang="fi-FI" sz="700" b="1" u="none" strike="noStrike" dirty="0">
                          <a:solidFill>
                            <a:sysClr val="windowText" lastClr="000000"/>
                          </a:solidFill>
                          <a:effectLst/>
                          <a:latin typeface="Gill Sans Nova" panose="020B0602020104020203" pitchFamily="34" charset="0"/>
                        </a:rPr>
                        <a:t>Tyyppi/teema:</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Nimi:</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Tuottaja/julkaisija/tekijä:</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Julkaisuvuosi:</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fontAlgn="ctr"/>
                      <a:r>
                        <a:rPr lang="fi-FI" sz="700" b="1" u="none" strike="noStrike" dirty="0">
                          <a:solidFill>
                            <a:sysClr val="windowText" lastClr="000000"/>
                          </a:solidFill>
                          <a:effectLst/>
                          <a:latin typeface="Gill Sans Nova" panose="020B0602020104020203" pitchFamily="34" charset="0"/>
                        </a:rPr>
                        <a:t>Lähdetieto:</a:t>
                      </a:r>
                      <a:endParaRPr lang="fi-FI" sz="700" b="1" i="0" u="none" strike="noStrike" dirty="0">
                        <a:solidFill>
                          <a:sysClr val="windowText" lastClr="000000"/>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2062714140"/>
                  </a:ext>
                </a:extLst>
              </a:tr>
              <a:tr h="324537">
                <a:tc>
                  <a:txBody>
                    <a:bodyPr/>
                    <a:lstStyle/>
                    <a:p>
                      <a:pPr algn="l" fontAlgn="ctr"/>
                      <a:r>
                        <a:rPr lang="fi-FI" sz="900" u="none" strike="noStrike">
                          <a:solidFill>
                            <a:schemeClr val="tx2"/>
                          </a:solidFill>
                          <a:effectLst/>
                          <a:latin typeface="Gill Sans Nova" panose="020B0602020104020203" pitchFamily="34" charset="0"/>
                        </a:rPr>
                        <a:t>Opasvihko</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err="1">
                          <a:solidFill>
                            <a:schemeClr val="tx2"/>
                          </a:solidFill>
                          <a:effectLst/>
                          <a:latin typeface="Gill Sans Nova" panose="020B0602020104020203" pitchFamily="34" charset="0"/>
                        </a:rPr>
                        <a:t>Canemure</a:t>
                      </a:r>
                      <a:r>
                        <a:rPr lang="fi-FI" sz="900" b="0" u="none" strike="noStrike" dirty="0">
                          <a:solidFill>
                            <a:schemeClr val="tx2"/>
                          </a:solidFill>
                          <a:effectLst/>
                          <a:latin typeface="Gill Sans Nova" panose="020B0602020104020203" pitchFamily="34" charset="0"/>
                        </a:rPr>
                        <a:t> Best </a:t>
                      </a:r>
                      <a:r>
                        <a:rPr lang="fi-FI" sz="900" b="0" u="none" strike="noStrike" dirty="0" err="1">
                          <a:solidFill>
                            <a:schemeClr val="tx2"/>
                          </a:solidFill>
                          <a:effectLst/>
                          <a:latin typeface="Gill Sans Nova" panose="020B0602020104020203" pitchFamily="34" charset="0"/>
                        </a:rPr>
                        <a:t>Practices</a:t>
                      </a:r>
                      <a:r>
                        <a:rPr lang="fi-FI" sz="900" b="0" u="none" strike="noStrike" dirty="0">
                          <a:solidFill>
                            <a:schemeClr val="tx2"/>
                          </a:solidFill>
                          <a:effectLst/>
                          <a:latin typeface="Gill Sans Nova" panose="020B0602020104020203" pitchFamily="34" charset="0"/>
                        </a:rPr>
                        <a:t>: Ratkaisuja keskeisimpiin ilmastotyön haasteisiin kunnissa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Suomen ympäristökeskus (CANEMURE/HINKU)</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2020</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none" strike="noStrike">
                          <a:solidFill>
                            <a:schemeClr val="tx2"/>
                          </a:solidFill>
                          <a:effectLst/>
                          <a:latin typeface="Gill Sans Nova" panose="020B0602020104020203" pitchFamily="34" charset="0"/>
                          <a:hlinkClick r:id="rId6">
                            <a:extLst>
                              <a:ext uri="{A12FA001-AC4F-418D-AE19-62706E023703}">
                                <ahyp:hlinkClr xmlns:ahyp="http://schemas.microsoft.com/office/drawing/2018/hyperlinkcolor" val="tx"/>
                              </a:ext>
                            </a:extLst>
                          </a:hlinkClick>
                        </a:rPr>
                        <a:t>https://issuu.com/suomenymparistokeskus/docs/canemure-bestpractices_hinku_04-11-2020?fr=sNjA4ZjIxOTk4Njk </a:t>
                      </a:r>
                      <a:endParaRPr lang="fi-FI" sz="4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1551566"/>
                  </a:ext>
                </a:extLst>
              </a:tr>
              <a:tr h="359038">
                <a:tc>
                  <a:txBody>
                    <a:bodyPr/>
                    <a:lstStyle/>
                    <a:p>
                      <a:pPr algn="l" fontAlgn="ctr"/>
                      <a:r>
                        <a:rPr lang="fi-FI" sz="900" u="none" strike="noStrike">
                          <a:solidFill>
                            <a:schemeClr val="tx2"/>
                          </a:solidFill>
                          <a:effectLst/>
                          <a:latin typeface="Gill Sans Nova" panose="020B0602020104020203" pitchFamily="34" charset="0"/>
                        </a:rPr>
                        <a:t>Neuvontapalvelu, materiaalipankki &amp; oppaat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Vähähiilisen rakentamisen neuvontapalvelu</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en-US" sz="500" u="none" strike="noStrike">
                          <a:solidFill>
                            <a:schemeClr val="tx2"/>
                          </a:solidFill>
                          <a:effectLst/>
                          <a:latin typeface="Gill Sans Nova" panose="020B0602020104020203" pitchFamily="34" charset="0"/>
                        </a:rPr>
                        <a:t>Green Building Council Finland &amp; Ympäristöministeriö</a:t>
                      </a:r>
                      <a:endParaRPr lang="en-US"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2019</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none" strike="noStrike">
                          <a:solidFill>
                            <a:schemeClr val="tx2"/>
                          </a:solidFill>
                          <a:effectLst/>
                          <a:latin typeface="Gill Sans Nova" panose="020B0602020104020203" pitchFamily="34" charset="0"/>
                          <a:hlinkClick r:id="rId7">
                            <a:extLst>
                              <a:ext uri="{A12FA001-AC4F-418D-AE19-62706E023703}">
                                <ahyp:hlinkClr xmlns:ahyp="http://schemas.microsoft.com/office/drawing/2018/hyperlinkcolor" val="tx"/>
                              </a:ext>
                            </a:extLst>
                          </a:hlinkClick>
                        </a:rPr>
                        <a:t>https://elinkaarilaskenta.fi/#Neuvontapalvelu </a:t>
                      </a:r>
                      <a:endParaRPr lang="fi-FI" sz="4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58436878"/>
                  </a:ext>
                </a:extLst>
              </a:tr>
              <a:tr h="324537">
                <a:tc>
                  <a:txBody>
                    <a:bodyPr/>
                    <a:lstStyle/>
                    <a:p>
                      <a:pPr algn="l" fontAlgn="ctr"/>
                      <a:r>
                        <a:rPr lang="fi-FI" sz="900" u="none" strike="noStrike" dirty="0">
                          <a:solidFill>
                            <a:schemeClr val="tx2"/>
                          </a:solidFill>
                          <a:effectLst/>
                          <a:latin typeface="Gill Sans Nova" panose="020B0602020104020203" pitchFamily="34" charset="0"/>
                        </a:rPr>
                        <a:t>Päästötietokanta (rakennustuotteista, prosesseista ja palveluista)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Rakentamisen päästötietokanta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Suomen ympäristökeskus SYKE</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2022</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8">
                            <a:extLst>
                              <a:ext uri="{A12FA001-AC4F-418D-AE19-62706E023703}">
                                <ahyp:hlinkClr xmlns:ahyp="http://schemas.microsoft.com/office/drawing/2018/hyperlinkcolor" val="tx"/>
                              </a:ext>
                            </a:extLst>
                          </a:hlinkClick>
                        </a:rPr>
                        <a:t>https://www.co2data.fi/</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79330313"/>
                  </a:ext>
                </a:extLst>
              </a:tr>
              <a:tr h="324537">
                <a:tc>
                  <a:txBody>
                    <a:bodyPr/>
                    <a:lstStyle/>
                    <a:p>
                      <a:pPr algn="l" fontAlgn="ctr"/>
                      <a:r>
                        <a:rPr lang="fi-FI" sz="900" u="none" strike="noStrike">
                          <a:solidFill>
                            <a:schemeClr val="tx2"/>
                          </a:solidFill>
                          <a:effectLst/>
                          <a:latin typeface="Gill Sans Nova" panose="020B0602020104020203" pitchFamily="34" charset="0"/>
                        </a:rPr>
                        <a:t>Arviointiopas/-työkalu</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Rakennusten khk-päästöjen ohjauksen vaikutusten arviointi</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Teknologian tutkimuskeskus VTT Oy</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2018</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9">
                            <a:extLst>
                              <a:ext uri="{A12FA001-AC4F-418D-AE19-62706E023703}">
                                <ahyp:hlinkClr xmlns:ahyp="http://schemas.microsoft.com/office/drawing/2018/hyperlinkcolor" val="tx"/>
                              </a:ext>
                            </a:extLst>
                          </a:hlinkClick>
                        </a:rPr>
                        <a:t>https://www.vttresearch.com/sites/default/files/pdf/technology/2018/T324.pdf</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95624380"/>
                  </a:ext>
                </a:extLst>
              </a:tr>
              <a:tr h="362318">
                <a:tc>
                  <a:txBody>
                    <a:bodyPr/>
                    <a:lstStyle/>
                    <a:p>
                      <a:pPr algn="l" fontAlgn="ctr"/>
                      <a:r>
                        <a:rPr lang="fi-FI" sz="900" u="none" strike="noStrike">
                          <a:solidFill>
                            <a:schemeClr val="tx2"/>
                          </a:solidFill>
                          <a:effectLst/>
                          <a:latin typeface="Gill Sans Nova" panose="020B0602020104020203" pitchFamily="34" charset="0"/>
                        </a:rPr>
                        <a:t>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Tiekartta rakennuksen elinkaaren hiilijalanjäljen huomioimiseksi rakentamisen ohjauksessa (RAHI-raportti)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Bionova Oy</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2017</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0">
                            <a:extLst>
                              <a:ext uri="{A12FA001-AC4F-418D-AE19-62706E023703}">
                                <ahyp:hlinkClr xmlns:ahyp="http://schemas.microsoft.com/office/drawing/2018/hyperlinkcolor" val="tx"/>
                              </a:ext>
                            </a:extLst>
                          </a:hlinkClick>
                        </a:rPr>
                        <a:t>http://www.ymparisto.fi/download/noname/%7B4B3172BC-4F20-43AB-AA62-A09DA890AE6D%7D/129197</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21998506"/>
                  </a:ext>
                </a:extLst>
              </a:tr>
              <a:tr h="371309">
                <a:tc>
                  <a:txBody>
                    <a:bodyPr/>
                    <a:lstStyle/>
                    <a:p>
                      <a:pPr algn="l" fontAlgn="ctr"/>
                      <a:r>
                        <a:rPr lang="fi-FI" sz="900" u="none" strike="noStrike">
                          <a:solidFill>
                            <a:schemeClr val="tx2"/>
                          </a:solidFill>
                          <a:effectLst/>
                          <a:latin typeface="Gill Sans Nova" panose="020B0602020104020203" pitchFamily="34" charset="0"/>
                        </a:rPr>
                        <a:t>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Viranomaisnäkökulma rakennuksen </a:t>
                      </a:r>
                      <a:br>
                        <a:rPr lang="fi-FI" sz="900" b="0" u="none" strike="noStrike">
                          <a:solidFill>
                            <a:schemeClr val="tx2"/>
                          </a:solidFill>
                          <a:effectLst/>
                          <a:latin typeface="Gill Sans Nova" panose="020B0602020104020203" pitchFamily="34" charset="0"/>
                        </a:rPr>
                      </a:br>
                      <a:r>
                        <a:rPr lang="fi-FI" sz="900" b="0" u="none" strike="noStrike">
                          <a:solidFill>
                            <a:schemeClr val="tx2"/>
                          </a:solidFill>
                          <a:effectLst/>
                          <a:latin typeface="Gill Sans Nova" panose="020B0602020104020203" pitchFamily="34" charset="0"/>
                        </a:rPr>
                        <a:t>elinkaaren hiilijalanjälkiohjaukseen (RTY-raportti)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dirty="0">
                          <a:solidFill>
                            <a:schemeClr val="tx2"/>
                          </a:solidFill>
                          <a:effectLst/>
                          <a:latin typeface="Gill Sans Nova" panose="020B0602020104020203" pitchFamily="34" charset="0"/>
                        </a:rPr>
                        <a:t>Rakennustarkastusyhdistys </a:t>
                      </a:r>
                      <a:br>
                        <a:rPr lang="fi-FI" sz="500" u="none" strike="noStrike" dirty="0">
                          <a:solidFill>
                            <a:schemeClr val="tx2"/>
                          </a:solidFill>
                          <a:effectLst/>
                          <a:latin typeface="Gill Sans Nova" panose="020B0602020104020203" pitchFamily="34" charset="0"/>
                        </a:rPr>
                      </a:br>
                      <a:r>
                        <a:rPr lang="fi-FI" sz="500" u="none" strike="noStrike" dirty="0">
                          <a:solidFill>
                            <a:schemeClr val="tx2"/>
                          </a:solidFill>
                          <a:effectLst/>
                          <a:latin typeface="Gill Sans Nova" panose="020B0602020104020203" pitchFamily="34" charset="0"/>
                        </a:rPr>
                        <a:t>RTY ry</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2017</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1">
                            <a:extLst>
                              <a:ext uri="{A12FA001-AC4F-418D-AE19-62706E023703}">
                                <ahyp:hlinkClr xmlns:ahyp="http://schemas.microsoft.com/office/drawing/2018/hyperlinkcolor" val="tx"/>
                              </a:ext>
                            </a:extLst>
                          </a:hlinkClick>
                        </a:rPr>
                        <a:t>https://www.ymparisto.fi/download/Viranomaisnakokulma_rakennuksen_elinkaaren_hiilijalanjalkiohjaukseen_Rakennustarkastusyhdistyksen_raportti_2962017pdf/0af5142f-f2bd-4dd3-81cd-d341b31741a1/129192</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44454128"/>
                  </a:ext>
                </a:extLst>
              </a:tr>
              <a:tr h="324537">
                <a:tc>
                  <a:txBody>
                    <a:bodyPr/>
                    <a:lstStyle/>
                    <a:p>
                      <a:pPr algn="l" fontAlgn="ctr"/>
                      <a:r>
                        <a:rPr lang="fi-FI" sz="900" u="none" strike="noStrike">
                          <a:solidFill>
                            <a:schemeClr val="tx2"/>
                          </a:solidFill>
                          <a:effectLst/>
                          <a:latin typeface="Gill Sans Nova" panose="020B0602020104020203" pitchFamily="34" charset="0"/>
                        </a:rPr>
                        <a:t>Asetus luonnos</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Ympäristöministeriön asetus rakennuksen ilmastoselvityksestä</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Ympäristöministeriö</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2021</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2">
                            <a:extLst>
                              <a:ext uri="{A12FA001-AC4F-418D-AE19-62706E023703}">
                                <ahyp:hlinkClr xmlns:ahyp="http://schemas.microsoft.com/office/drawing/2018/hyperlinkcolor" val="tx"/>
                              </a:ext>
                            </a:extLst>
                          </a:hlinkClick>
                        </a:rPr>
                        <a:t>https://www.lausuntopalvelu.fi/FI/Proposal/DownloadProposalAttachment?attachmentId=15854</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47883949"/>
                  </a:ext>
                </a:extLst>
              </a:tr>
              <a:tr h="324537">
                <a:tc>
                  <a:txBody>
                    <a:bodyPr/>
                    <a:lstStyle/>
                    <a:p>
                      <a:pPr algn="l" fontAlgn="ctr"/>
                      <a:r>
                        <a:rPr lang="fi-FI" sz="900" u="none" strike="noStrike">
                          <a:solidFill>
                            <a:schemeClr val="tx2"/>
                          </a:solidFill>
                          <a:effectLst/>
                          <a:latin typeface="Gill Sans Nova" panose="020B0602020104020203" pitchFamily="34" charset="0"/>
                        </a:rPr>
                        <a:t>Käytännönläheistä, tutkittua ja luotettavaa tietoa ilmastonmuutoksesta</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Ilmasto-opas</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dirty="0">
                          <a:solidFill>
                            <a:schemeClr val="tx2"/>
                          </a:solidFill>
                          <a:effectLst/>
                          <a:latin typeface="Gill Sans Nova" panose="020B0602020104020203" pitchFamily="34" charset="0"/>
                        </a:rPr>
                        <a:t>Suomen ympäristökeskus SYKE, Aalto-yliopisto &amp; Ilmatieteenlaitos</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 </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rPr>
                        <a:t>Ilmastonmuutostieto luotettavasti - ilmasto-opas.fi</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62643441"/>
                  </a:ext>
                </a:extLst>
              </a:tr>
              <a:tr h="324537">
                <a:tc>
                  <a:txBody>
                    <a:bodyPr/>
                    <a:lstStyle/>
                    <a:p>
                      <a:pPr algn="l" fontAlgn="ctr"/>
                      <a:r>
                        <a:rPr lang="fi-FI" sz="900" u="none" strike="noStrike">
                          <a:solidFill>
                            <a:schemeClr val="tx2"/>
                          </a:solidFill>
                          <a:effectLst/>
                          <a:latin typeface="Gill Sans Nova" panose="020B0602020104020203" pitchFamily="34" charset="0"/>
                        </a:rPr>
                        <a:t>Esimerkki toimenpiteitä (julkinen sektori)</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Raportoidut energiatehokkuustoimenpiteet</a:t>
                      </a:r>
                      <a:br>
                        <a:rPr lang="fi-FI" sz="900" b="0" u="none" strike="noStrike" dirty="0">
                          <a:solidFill>
                            <a:schemeClr val="tx2"/>
                          </a:solidFill>
                          <a:effectLst/>
                          <a:latin typeface="Gill Sans Nova" panose="020B0602020104020203" pitchFamily="34" charset="0"/>
                        </a:rPr>
                      </a:br>
                      <a:r>
                        <a:rPr lang="fi-FI" sz="900" b="0" u="none" strike="noStrike" dirty="0">
                          <a:solidFill>
                            <a:schemeClr val="tx2"/>
                          </a:solidFill>
                          <a:effectLst/>
                          <a:latin typeface="Gill Sans Nova" panose="020B0602020104020203" pitchFamily="34" charset="0"/>
                        </a:rPr>
                        <a:t>vuosilta 2017–2020 (Kunta-ala)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dirty="0">
                          <a:solidFill>
                            <a:schemeClr val="tx2"/>
                          </a:solidFill>
                          <a:effectLst/>
                          <a:latin typeface="Gill Sans Nova" panose="020B0602020104020203" pitchFamily="34" charset="0"/>
                        </a:rPr>
                        <a:t>Energiatehokkuussopimukset 2017-2025</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2017–2020</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3">
                            <a:extLst>
                              <a:ext uri="{A12FA001-AC4F-418D-AE19-62706E023703}">
                                <ahyp:hlinkClr xmlns:ahyp="http://schemas.microsoft.com/office/drawing/2018/hyperlinkcolor" val="tx"/>
                              </a:ext>
                            </a:extLst>
                          </a:hlinkClick>
                        </a:rPr>
                        <a:t>https://energiatehokkuussopimukset2017-2025.fi/wp-content/uploads/Toimenpidelista-Kunnat.pdf</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5535179"/>
                  </a:ext>
                </a:extLst>
              </a:tr>
              <a:tr h="324537">
                <a:tc>
                  <a:txBody>
                    <a:bodyPr/>
                    <a:lstStyle/>
                    <a:p>
                      <a:pPr algn="l" fontAlgn="ctr"/>
                      <a:r>
                        <a:rPr lang="fi-FI" sz="900" u="none" strike="noStrike">
                          <a:solidFill>
                            <a:schemeClr val="tx2"/>
                          </a:solidFill>
                          <a:effectLst/>
                          <a:latin typeface="Gill Sans Nova" panose="020B0602020104020203" pitchFamily="34" charset="0"/>
                        </a:rPr>
                        <a:t>Esimerkki toimenpiteitä (yksityinen sektori, ohjauskeinot)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Raportoidut energiatehokkuustoimenpiteet</a:t>
                      </a:r>
                      <a:br>
                        <a:rPr lang="fi-FI" sz="900" b="0" u="none" strike="noStrike">
                          <a:solidFill>
                            <a:schemeClr val="tx2"/>
                          </a:solidFill>
                          <a:effectLst/>
                          <a:latin typeface="Gill Sans Nova" panose="020B0602020104020203" pitchFamily="34" charset="0"/>
                        </a:rPr>
                      </a:br>
                      <a:r>
                        <a:rPr lang="fi-FI" sz="900" b="0" u="none" strike="noStrike">
                          <a:solidFill>
                            <a:schemeClr val="tx2"/>
                          </a:solidFill>
                          <a:effectLst/>
                          <a:latin typeface="Gill Sans Nova" panose="020B0602020104020203" pitchFamily="34" charset="0"/>
                        </a:rPr>
                        <a:t>vuosilta 2017–2020 (Elinkeinoelämä)</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Energiatehokkuussopimukset 2017-2025</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2017–2020</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4">
                            <a:extLst>
                              <a:ext uri="{A12FA001-AC4F-418D-AE19-62706E023703}">
                                <ahyp:hlinkClr xmlns:ahyp="http://schemas.microsoft.com/office/drawing/2018/hyperlinkcolor" val="tx"/>
                              </a:ext>
                            </a:extLst>
                          </a:hlinkClick>
                        </a:rPr>
                        <a:t>https://energiatehokkuussopimukset2017-2025.fi/tulokset/elinkeinoelama/toimenpidelistat/</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92295672"/>
                  </a:ext>
                </a:extLst>
              </a:tr>
              <a:tr h="324537">
                <a:tc>
                  <a:txBody>
                    <a:bodyPr/>
                    <a:lstStyle/>
                    <a:p>
                      <a:pPr algn="l" fontAlgn="ctr"/>
                      <a:r>
                        <a:rPr lang="fi-FI" sz="900" u="none" strike="noStrike">
                          <a:solidFill>
                            <a:schemeClr val="tx2"/>
                          </a:solidFill>
                          <a:effectLst/>
                          <a:latin typeface="Gill Sans Nova" panose="020B0602020104020203" pitchFamily="34" charset="0"/>
                        </a:rPr>
                        <a:t>Indikaattoreja</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Vihreän kasvun avainindikaattorit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Suomen ympäristökeskus SYKE</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 </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a:solidFill>
                            <a:schemeClr val="tx2"/>
                          </a:solidFill>
                          <a:effectLst/>
                          <a:latin typeface="Gill Sans Nova" panose="020B0602020104020203" pitchFamily="34" charset="0"/>
                          <a:hlinkClick r:id="rId15">
                            <a:extLst>
                              <a:ext uri="{A12FA001-AC4F-418D-AE19-62706E023703}">
                                <ahyp:hlinkClr xmlns:ahyp="http://schemas.microsoft.com/office/drawing/2018/hyperlinkcolor" val="tx"/>
                              </a:ext>
                            </a:extLst>
                          </a:hlinkClick>
                        </a:rPr>
                        <a:t>https://www.ymparisto.fi/fi-FI/Kartat_ja_tilastot/Vihrean_kasvun_indikaattorit</a:t>
                      </a:r>
                      <a:endParaRPr lang="fi-FI" sz="400" b="0" i="0" u="sng"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51663525"/>
                  </a:ext>
                </a:extLst>
              </a:tr>
              <a:tr h="324537">
                <a:tc>
                  <a:txBody>
                    <a:bodyPr/>
                    <a:lstStyle/>
                    <a:p>
                      <a:pPr algn="l" fontAlgn="ctr"/>
                      <a:r>
                        <a:rPr lang="fi-FI" sz="900" u="none" strike="noStrike" dirty="0">
                          <a:solidFill>
                            <a:schemeClr val="tx2"/>
                          </a:solidFill>
                          <a:effectLst/>
                          <a:latin typeface="Gill Sans Nova" panose="020B0602020104020203" pitchFamily="34" charset="0"/>
                        </a:rPr>
                        <a:t>Indikaattoreja</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a:solidFill>
                            <a:schemeClr val="tx2"/>
                          </a:solidFill>
                          <a:effectLst/>
                          <a:latin typeface="Gill Sans Nova" panose="020B0602020104020203" pitchFamily="34" charset="0"/>
                        </a:rPr>
                        <a:t>Ympäristön tilan indikaattorit</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Suomen ympäristökeskus SYKE</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 </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dirty="0">
                          <a:solidFill>
                            <a:schemeClr val="tx2"/>
                          </a:solidFill>
                          <a:effectLst/>
                          <a:latin typeface="Gill Sans Nova" panose="020B0602020104020203" pitchFamily="34" charset="0"/>
                          <a:hlinkClick r:id="rId16">
                            <a:extLst>
                              <a:ext uri="{A12FA001-AC4F-418D-AE19-62706E023703}">
                                <ahyp:hlinkClr xmlns:ahyp="http://schemas.microsoft.com/office/drawing/2018/hyperlinkcolor" val="tx"/>
                              </a:ext>
                            </a:extLst>
                          </a:hlinkClick>
                        </a:rPr>
                        <a:t>https://www.ymparisto.fi/fi-FI/Kartat_ja_tilastot/Ympariston_tilan_indikaattorit</a:t>
                      </a:r>
                      <a:endParaRPr lang="fi-FI" sz="400" b="0" i="0" u="sng"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00364521"/>
                  </a:ext>
                </a:extLst>
              </a:tr>
              <a:tr h="324537">
                <a:tc>
                  <a:txBody>
                    <a:bodyPr/>
                    <a:lstStyle/>
                    <a:p>
                      <a:pPr algn="l" fontAlgn="ctr"/>
                      <a:r>
                        <a:rPr lang="fi-FI" sz="900" u="none" strike="noStrike">
                          <a:solidFill>
                            <a:schemeClr val="tx2"/>
                          </a:solidFill>
                          <a:effectLst/>
                          <a:latin typeface="Gill Sans Nova" panose="020B0602020104020203" pitchFamily="34" charset="0"/>
                        </a:rPr>
                        <a:t>Skenaariotyökalu</a:t>
                      </a:r>
                      <a:endParaRPr lang="fi-FI" sz="9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Kuntien khk-päästöjen skenaariotyökalu</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solidFill>
                            <a:schemeClr val="tx2"/>
                          </a:solidFill>
                          <a:effectLst/>
                          <a:latin typeface="Gill Sans Nova" panose="020B0602020104020203" pitchFamily="34" charset="0"/>
                        </a:rPr>
                        <a:t>Suomen ympäristökeskus SYKE</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solidFill>
                            <a:schemeClr val="tx2"/>
                          </a:solidFill>
                          <a:effectLst/>
                          <a:latin typeface="Gill Sans Nova" panose="020B0602020104020203" pitchFamily="34" charset="0"/>
                        </a:rPr>
                        <a:t> </a:t>
                      </a:r>
                      <a:endParaRPr lang="fi-FI" sz="500" b="0" i="0" u="none" strike="noStrike">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dirty="0">
                          <a:solidFill>
                            <a:schemeClr val="tx2"/>
                          </a:solidFill>
                          <a:effectLst/>
                          <a:latin typeface="Gill Sans Nova" panose="020B0602020104020203" pitchFamily="34" charset="0"/>
                          <a:hlinkClick r:id="rId17">
                            <a:extLst>
                              <a:ext uri="{A12FA001-AC4F-418D-AE19-62706E023703}">
                                <ahyp:hlinkClr xmlns:ahyp="http://schemas.microsoft.com/office/drawing/2018/hyperlinkcolor" val="tx"/>
                              </a:ext>
                            </a:extLst>
                          </a:hlinkClick>
                        </a:rPr>
                        <a:t>https://skenaario.hiilineutraalisuomi.fi/</a:t>
                      </a:r>
                      <a:endParaRPr lang="fi-FI" sz="400" b="0" i="0" u="sng"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7189172"/>
                  </a:ext>
                </a:extLst>
              </a:tr>
              <a:tr h="481501">
                <a:tc>
                  <a:txBody>
                    <a:bodyPr/>
                    <a:lstStyle/>
                    <a:p>
                      <a:pPr algn="l" fontAlgn="ctr"/>
                      <a:r>
                        <a:rPr lang="fi-FI" sz="900" u="none" strike="noStrike" dirty="0">
                          <a:solidFill>
                            <a:schemeClr val="tx2"/>
                          </a:solidFill>
                          <a:effectLst/>
                          <a:latin typeface="Gill Sans Nova" panose="020B0602020104020203" pitchFamily="34" charset="0"/>
                        </a:rPr>
                        <a:t>Raportti</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b="0" u="none" strike="noStrike" dirty="0">
                          <a:solidFill>
                            <a:schemeClr val="tx2"/>
                          </a:solidFill>
                          <a:effectLst/>
                          <a:latin typeface="Gill Sans Nova" panose="020B0602020104020203" pitchFamily="34" charset="0"/>
                        </a:rPr>
                        <a:t>Talotekniikan päästötietojen selvityshanke</a:t>
                      </a:r>
                      <a:endParaRPr lang="fi-FI" sz="9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dirty="0">
                          <a:solidFill>
                            <a:schemeClr val="tx2"/>
                          </a:solidFill>
                          <a:effectLst/>
                          <a:latin typeface="Gill Sans Nova" panose="020B0602020104020203" pitchFamily="34" charset="0"/>
                        </a:rPr>
                        <a:t>Sweco talotekniikka oy</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dirty="0">
                          <a:solidFill>
                            <a:schemeClr val="tx2"/>
                          </a:solidFill>
                          <a:effectLst/>
                          <a:latin typeface="Gill Sans Nova" panose="020B0602020104020203" pitchFamily="34" charset="0"/>
                        </a:rPr>
                        <a:t>2021</a:t>
                      </a:r>
                      <a:endParaRPr lang="fi-FI" sz="500" b="0" i="0" u="none"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400" u="sng" strike="noStrike" dirty="0">
                          <a:solidFill>
                            <a:schemeClr val="tx2"/>
                          </a:solidFill>
                          <a:effectLst/>
                          <a:latin typeface="Gill Sans Nova" panose="020B0602020104020203" pitchFamily="34" charset="0"/>
                          <a:hlinkClick r:id="rId18">
                            <a:extLst>
                              <a:ext uri="{A12FA001-AC4F-418D-AE19-62706E023703}">
                                <ahyp:hlinkClr xmlns:ahyp="http://schemas.microsoft.com/office/drawing/2018/hyperlinkcolor" val="tx"/>
                              </a:ext>
                            </a:extLst>
                          </a:hlinkClick>
                        </a:rPr>
                        <a:t>https://ym.fi/documents/1410903/40549091/YM_TATE_P%C3%A4%C3%A4st%C3%B6t_loppuraportti.pdf/d9c1c20c-e50f-49c1-4946-26b94dd7463d/YM_TATE_P%C3%A4%C3%A4st%C3%B6t_loppuraportti.pdf?t=1619092963729</a:t>
                      </a:r>
                      <a:endParaRPr lang="fi-FI" sz="400" b="0" i="0" u="sng" strike="noStrike" dirty="0">
                        <a:solidFill>
                          <a:schemeClr val="tx2"/>
                        </a:solidFill>
                        <a:effectLst/>
                        <a:latin typeface="Gill Sans Nova" panose="020B0602020104020203" pitchFamily="34" charset="0"/>
                      </a:endParaRP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91424079"/>
                  </a:ext>
                </a:extLst>
              </a:tr>
            </a:tbl>
          </a:graphicData>
        </a:graphic>
      </p:graphicFrame>
      <p:grpSp>
        <p:nvGrpSpPr>
          <p:cNvPr id="6" name="Group 5">
            <a:extLst>
              <a:ext uri="{FF2B5EF4-FFF2-40B4-BE49-F238E27FC236}">
                <a16:creationId xmlns:a16="http://schemas.microsoft.com/office/drawing/2014/main" id="{26C1C67A-7EB8-4911-AE02-615D066953E7}"/>
              </a:ext>
            </a:extLst>
          </p:cNvPr>
          <p:cNvGrpSpPr/>
          <p:nvPr/>
        </p:nvGrpSpPr>
        <p:grpSpPr>
          <a:xfrm>
            <a:off x="10342885" y="175911"/>
            <a:ext cx="1512168" cy="313490"/>
            <a:chOff x="8411244" y="1613653"/>
            <a:chExt cx="1852546" cy="385498"/>
          </a:xfrm>
        </p:grpSpPr>
        <p:sp>
          <p:nvSpPr>
            <p:cNvPr id="9" name="Rectangle: Rounded Corners 8">
              <a:extLst>
                <a:ext uri="{FF2B5EF4-FFF2-40B4-BE49-F238E27FC236}">
                  <a16:creationId xmlns:a16="http://schemas.microsoft.com/office/drawing/2014/main" id="{8F09A679-734D-4113-9CC7-F5C9C3F92F37}"/>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0" name="Graphic 9" descr="For Sale with solid fill">
              <a:hlinkClick r:id="rId19" action="ppaction://hlinksldjump"/>
              <a:extLst>
                <a:ext uri="{FF2B5EF4-FFF2-40B4-BE49-F238E27FC236}">
                  <a16:creationId xmlns:a16="http://schemas.microsoft.com/office/drawing/2014/main" id="{9D3BAE50-577B-4EA9-9B9A-79C673858093}"/>
                </a:ext>
              </a:extLst>
            </p:cNvPr>
            <p:cNvPicPr>
              <a:picLocks noChangeAspect="1"/>
            </p:cNvPicPr>
            <p:nvPr/>
          </p:nvPicPr>
          <p:blipFill>
            <a:blip r:embed="rId20" cstate="print">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9144921" y="1613653"/>
              <a:ext cx="385192" cy="385192"/>
            </a:xfrm>
            <a:prstGeom prst="rect">
              <a:avLst/>
            </a:prstGeom>
          </p:spPr>
        </p:pic>
        <p:pic>
          <p:nvPicPr>
            <p:cNvPr id="11" name="Graphic 10" descr="Back with solid fill">
              <a:hlinkClick r:id="rId22" action="ppaction://hlinksldjump"/>
              <a:extLst>
                <a:ext uri="{FF2B5EF4-FFF2-40B4-BE49-F238E27FC236}">
                  <a16:creationId xmlns:a16="http://schemas.microsoft.com/office/drawing/2014/main" id="{E79BED8A-D879-4CA2-A58D-BDCC6A3203AC}"/>
                </a:ext>
              </a:extLst>
            </p:cNvPr>
            <p:cNvPicPr>
              <a:picLocks noChangeAspect="1"/>
            </p:cNvPicPr>
            <p:nvPr/>
          </p:nvPicPr>
          <p:blipFill>
            <a:blip r:embed="rId23"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9766820" y="1613958"/>
              <a:ext cx="385193" cy="385193"/>
            </a:xfrm>
            <a:prstGeom prst="rect">
              <a:avLst/>
            </a:prstGeom>
          </p:spPr>
        </p:pic>
        <p:pic>
          <p:nvPicPr>
            <p:cNvPr id="12" name="Graphic 11" descr="Back with solid fill">
              <a:hlinkClick r:id="rId25" action="ppaction://hlinksldjump"/>
              <a:extLst>
                <a:ext uri="{FF2B5EF4-FFF2-40B4-BE49-F238E27FC236}">
                  <a16:creationId xmlns:a16="http://schemas.microsoft.com/office/drawing/2014/main" id="{DB4BB0EA-5B6E-45D5-8217-56ADB3EF5791}"/>
                </a:ext>
              </a:extLst>
            </p:cNvPr>
            <p:cNvPicPr>
              <a:picLocks noChangeAspect="1"/>
            </p:cNvPicPr>
            <p:nvPr/>
          </p:nvPicPr>
          <p:blipFill>
            <a:blip r:embed="rId26"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39135932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5399"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332656"/>
            <a:ext cx="9145016"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oppaita, toimintaohjeita, työkaluja, tietokantoja tms.</a:t>
            </a:r>
          </a:p>
        </p:txBody>
      </p:sp>
      <p:graphicFrame>
        <p:nvGraphicFramePr>
          <p:cNvPr id="3" name="Table 2">
            <a:extLst>
              <a:ext uri="{FF2B5EF4-FFF2-40B4-BE49-F238E27FC236}">
                <a16:creationId xmlns:a16="http://schemas.microsoft.com/office/drawing/2014/main" id="{0111FB06-13C4-47CD-B3A4-080C815CEA33}"/>
              </a:ext>
            </a:extLst>
          </p:cNvPr>
          <p:cNvGraphicFramePr>
            <a:graphicFrameLocks noGrp="1"/>
          </p:cNvGraphicFramePr>
          <p:nvPr>
            <p:extLst>
              <p:ext uri="{D42A27DB-BD31-4B8C-83A1-F6EECF244321}">
                <p14:modId xmlns:p14="http://schemas.microsoft.com/office/powerpoint/2010/main" val="3203660754"/>
              </p:ext>
            </p:extLst>
          </p:nvPr>
        </p:nvGraphicFramePr>
        <p:xfrm>
          <a:off x="693812" y="1196752"/>
          <a:ext cx="10729193" cy="5230948"/>
        </p:xfrm>
        <a:graphic>
          <a:graphicData uri="http://schemas.openxmlformats.org/drawingml/2006/table">
            <a:tbl>
              <a:tblPr>
                <a:tableStyleId>{3B4B98B0-60AC-42C2-AFA5-B58CD77FA1E5}</a:tableStyleId>
              </a:tblPr>
              <a:tblGrid>
                <a:gridCol w="3813000">
                  <a:extLst>
                    <a:ext uri="{9D8B030D-6E8A-4147-A177-3AD203B41FA5}">
                      <a16:colId xmlns:a16="http://schemas.microsoft.com/office/drawing/2014/main" val="1710141952"/>
                    </a:ext>
                  </a:extLst>
                </a:gridCol>
                <a:gridCol w="2801478">
                  <a:extLst>
                    <a:ext uri="{9D8B030D-6E8A-4147-A177-3AD203B41FA5}">
                      <a16:colId xmlns:a16="http://schemas.microsoft.com/office/drawing/2014/main" val="4105080716"/>
                    </a:ext>
                  </a:extLst>
                </a:gridCol>
                <a:gridCol w="1733667">
                  <a:extLst>
                    <a:ext uri="{9D8B030D-6E8A-4147-A177-3AD203B41FA5}">
                      <a16:colId xmlns:a16="http://schemas.microsoft.com/office/drawing/2014/main" val="3242078782"/>
                    </a:ext>
                  </a:extLst>
                </a:gridCol>
                <a:gridCol w="1042548">
                  <a:extLst>
                    <a:ext uri="{9D8B030D-6E8A-4147-A177-3AD203B41FA5}">
                      <a16:colId xmlns:a16="http://schemas.microsoft.com/office/drawing/2014/main" val="3824018304"/>
                    </a:ext>
                  </a:extLst>
                </a:gridCol>
                <a:gridCol w="1338500">
                  <a:extLst>
                    <a:ext uri="{9D8B030D-6E8A-4147-A177-3AD203B41FA5}">
                      <a16:colId xmlns:a16="http://schemas.microsoft.com/office/drawing/2014/main" val="369362434"/>
                    </a:ext>
                  </a:extLst>
                </a:gridCol>
              </a:tblGrid>
              <a:tr h="216024">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Tyyppi/teema:</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Nimi: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Tuottaja/julkaisija/tekijä:</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Julkaisuvuosi: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Lähdetieto:</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741860814"/>
                  </a:ext>
                </a:extLst>
              </a:tr>
              <a:tr h="211257">
                <a:tc>
                  <a:txBody>
                    <a:bodyPr/>
                    <a:lstStyle/>
                    <a:p>
                      <a:pPr algn="l" fontAlgn="ctr"/>
                      <a:r>
                        <a:rPr lang="fi-FI" sz="900" u="none" strike="noStrike" dirty="0">
                          <a:effectLst/>
                          <a:latin typeface="Gill Sans Nova" panose="020B0602020104020203" pitchFamily="34" charset="0"/>
                        </a:rPr>
                        <a:t>Arviointityökalu &amp; -ohjeet</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Rakennuksen vähähiilisyyden arviointimenetelmä</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Ympäristöministeriö</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2019</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latin typeface="Gill Sans Nova" panose="020B0602020104020203" pitchFamily="34" charset="0"/>
                          <a:hlinkClick r:id="rId6"/>
                        </a:rPr>
                        <a:t>https://julkaisut.valtioneuvosto.fi/bitstream/handle/10024/161761/YM_2019_22_Rakennuksen_vahahiilisyyden_arviointimenetelma.pdf?sequence=1&amp;isAllowed=y</a:t>
                      </a:r>
                      <a:endParaRPr lang="fi-FI" sz="300" b="0" i="0" u="sng" strike="noStrike" dirty="0">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1114727"/>
                  </a:ext>
                </a:extLst>
              </a:tr>
              <a:tr h="294333">
                <a:tc>
                  <a:txBody>
                    <a:bodyPr/>
                    <a:lstStyle/>
                    <a:p>
                      <a:pPr algn="l" fontAlgn="ctr"/>
                      <a:r>
                        <a:rPr lang="fi-FI" sz="900" u="none" strike="noStrike" dirty="0">
                          <a:effectLst/>
                          <a:latin typeface="Gill Sans Nova" panose="020B0602020104020203" pitchFamily="34" charset="0"/>
                        </a:rPr>
                        <a:t>Raportti</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Kanta-Hämeen ja Päijät-Hämeen maankäytön hiilinielut ja -varastot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Hämeen- ja Päijät-Hämeen liitot &amp; FCG Finnish Consulting Group Oy</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7"/>
                        </a:rPr>
                        <a:t>https://paijat-hame.fi/wp-content/uploads/2021/06/Kanta-ja-Paijat-Hame_Hiilivarastot-ja-nielut-raportti.pdf</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16699400"/>
                  </a:ext>
                </a:extLst>
              </a:tr>
              <a:tr h="258151">
                <a:tc>
                  <a:txBody>
                    <a:bodyPr/>
                    <a:lstStyle/>
                    <a:p>
                      <a:pPr algn="l" fontAlgn="ctr"/>
                      <a:r>
                        <a:rPr lang="fi-FI" sz="900" u="none" strike="noStrike">
                          <a:effectLst/>
                          <a:latin typeface="Gill Sans Nova" panose="020B0602020104020203" pitchFamily="34" charset="0"/>
                        </a:rPr>
                        <a:t>Asioita, joista elinkeinoharjoittajat saattaisivat kaivata ohjeistusta/apua</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Elinvoima hankinnoissa</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Suomen yrittäjät</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8"/>
                        </a:rPr>
                        <a:t>https://issuu.com/yrittajat/docs/elinvoima_hankinnoista_2020?fr=sMTExZjYxMzQ0Ng</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8345239"/>
                  </a:ext>
                </a:extLst>
              </a:tr>
              <a:tr h="195963">
                <a:tc>
                  <a:txBody>
                    <a:bodyPr/>
                    <a:lstStyle/>
                    <a:p>
                      <a:pPr algn="l" fontAlgn="ctr"/>
                      <a:r>
                        <a:rPr lang="fi-FI" sz="900" u="none" strike="noStrike">
                          <a:effectLst/>
                          <a:latin typeface="Gill Sans Nova" panose="020B0602020104020203" pitchFamily="34" charset="0"/>
                        </a:rPr>
                        <a:t>Laskentatyökalut &amp; -ohjeet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Laskurit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Suomen ympäristökeskus (CANEMURE/HINKU)</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9"/>
                        </a:rPr>
                        <a:t>https://hiilineutraalisuomi.fi/fi-FI/Tyokalut/Laskurit</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49263583"/>
                  </a:ext>
                </a:extLst>
              </a:tr>
              <a:tr h="391256">
                <a:tc>
                  <a:txBody>
                    <a:bodyPr/>
                    <a:lstStyle/>
                    <a:p>
                      <a:pPr algn="l" fontAlgn="ctr"/>
                      <a:r>
                        <a:rPr lang="fi-FI" sz="900" u="none" strike="noStrike">
                          <a:effectLst/>
                          <a:latin typeface="Gill Sans Nova" panose="020B0602020104020203" pitchFamily="34" charset="0"/>
                        </a:rPr>
                        <a:t>Laskentatyökalu</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latin typeface="Gill Sans Nova" panose="020B0602020104020203" pitchFamily="34" charset="0"/>
                        </a:rPr>
                        <a:t>Kasvihuonekaasupäästöjen vähenemistä mittaava laskentatyökalu energiatehokkuushankkeille</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 Suomen ympäristökeskus, SYKE (Euroopan unionin rahoittama)</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0"/>
                        </a:rPr>
                        <a:t>https://www.syke.fi/fi-FI/Tutkimus__kehittaminen/Kulutus_ja_tuotanto/Laskurit/Ilmastopaastojen_laskentatyokalu_energiatehokkuushankkeille</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26600511"/>
                  </a:ext>
                </a:extLst>
              </a:tr>
              <a:tr h="557408">
                <a:tc>
                  <a:txBody>
                    <a:bodyPr/>
                    <a:lstStyle/>
                    <a:p>
                      <a:pPr algn="l" fontAlgn="ctr"/>
                      <a:r>
                        <a:rPr lang="fi-FI" sz="900" u="none" strike="noStrike">
                          <a:effectLst/>
                          <a:latin typeface="Gill Sans Nova" panose="020B0602020104020203" pitchFamily="34" charset="0"/>
                        </a:rPr>
                        <a:t>Öljysäiliön turvallinen käyttö, tarkastaminen ja käytöstä poistaminen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latin typeface="Gill Sans Nova" panose="020B0602020104020203" pitchFamily="34" charset="0"/>
                        </a:rPr>
                        <a:t>Tankki-riskienhallintatyökalu</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LAMK yhteistyössä osallistuivat myös Hollolan, Nastolan, Hattulan ja Janakkalan kunnat sekä Riihimäen kaupunki, Hämeen ELY-keskus sekä Kanta- ja Päijät-Hämeen pelastuslaitokset</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2014</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1"/>
                        </a:rPr>
                        <a:t>http://tankki.emedia.fi/</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33548649"/>
                  </a:ext>
                </a:extLst>
              </a:tr>
              <a:tr h="418948">
                <a:tc>
                  <a:txBody>
                    <a:bodyPr/>
                    <a:lstStyle/>
                    <a:p>
                      <a:pPr algn="l" fontAlgn="ctr"/>
                      <a:r>
                        <a:rPr lang="fi-FI" sz="900" u="none" strike="noStrike">
                          <a:effectLst/>
                          <a:latin typeface="Gill Sans Nova" panose="020B0602020104020203" pitchFamily="34" charset="0"/>
                        </a:rPr>
                        <a:t>Ekologiset ja taloudellisesti kestävät keinot suometsien ja -peltojen hoitoon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SOMPA-tutkimushanke</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 Luonnonvarakeskus (Luke), Suomen ympäristökeskus (SYKE), Itä-Suomen yliopisto, Helsingin yliopisto ja Tyrsky-Konsultointi</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latin typeface="Gill Sans Nova" panose="020B0602020104020203" pitchFamily="34" charset="0"/>
                          <a:hlinkClick r:id="rId12"/>
                        </a:rPr>
                        <a:t>https://projects.luke.fi/sompa/</a:t>
                      </a:r>
                      <a:endParaRPr lang="fi-FI" sz="300" b="0" i="0" u="sng" strike="noStrike" dirty="0">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60535373"/>
                  </a:ext>
                </a:extLst>
              </a:tr>
              <a:tr h="290082">
                <a:tc>
                  <a:txBody>
                    <a:bodyPr/>
                    <a:lstStyle/>
                    <a:p>
                      <a:pPr algn="l" fontAlgn="ctr"/>
                      <a:r>
                        <a:rPr lang="fi-FI" sz="900" u="none" strike="noStrike">
                          <a:effectLst/>
                          <a:latin typeface="Gill Sans Nova" panose="020B0602020104020203" pitchFamily="34" charset="0"/>
                        </a:rPr>
                        <a:t>työkalut julkisten rakennusten energiansäästöprojekteihin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Enni-sovellus </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Vaasan yliopisto</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 </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3"/>
                        </a:rPr>
                        <a:t>https://www.enni-sovellus.fi/fi/index.php#video</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0152842"/>
                  </a:ext>
                </a:extLst>
              </a:tr>
              <a:tr h="294333">
                <a:tc>
                  <a:txBody>
                    <a:bodyPr/>
                    <a:lstStyle/>
                    <a:p>
                      <a:pPr algn="l" fontAlgn="ctr"/>
                      <a:r>
                        <a:rPr lang="fi-FI" sz="900" u="none" strike="noStrike">
                          <a:effectLst/>
                          <a:latin typeface="Gill Sans Nova" panose="020B0602020104020203" pitchFamily="34" charset="0"/>
                        </a:rPr>
                        <a:t>Ohje</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Energiasäästöjen laskenta- ja dokumentointi - yleisiä pelisääntöjä</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Energiatehokkuussopimukset (Motiva oy)</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2020</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4"/>
                        </a:rPr>
                        <a:t>https://energiatehokkuussopimukset2017-2025.fi/wp-content/uploads/Saastovaikutusten-laskenta-ja-dokumentointi-2020.pdf</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3838870"/>
                  </a:ext>
                </a:extLst>
              </a:tr>
              <a:tr h="197411">
                <a:tc>
                  <a:txBody>
                    <a:bodyPr/>
                    <a:lstStyle/>
                    <a:p>
                      <a:pPr algn="l" fontAlgn="ctr"/>
                      <a:r>
                        <a:rPr lang="fi-FI" sz="900" u="none" strike="noStrike">
                          <a:effectLst/>
                          <a:latin typeface="Gill Sans Nova" panose="020B0602020104020203" pitchFamily="34" charset="0"/>
                        </a:rPr>
                        <a:t>Excel-taulukkoon kootut ohjeistukset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Energiasäästöjen laskenta esimerkit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Energiatehokkuussopimukset (Motiva oy)</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2020</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5"/>
                        </a:rPr>
                        <a:t>https://energiatehokkuussopimukset2017-2025.fi/wp-content/uploads/2020-paivitys-Saastojen-laskenta-esimerkit.xlsx</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52638917"/>
                  </a:ext>
                </a:extLst>
              </a:tr>
              <a:tr h="391256">
                <a:tc>
                  <a:txBody>
                    <a:bodyPr/>
                    <a:lstStyle/>
                    <a:p>
                      <a:pPr algn="l" fontAlgn="ctr"/>
                      <a:r>
                        <a:rPr lang="fi-FI" sz="900" u="none" strike="noStrike">
                          <a:effectLst/>
                          <a:latin typeface="Gill Sans Nova" panose="020B0602020104020203" pitchFamily="34" charset="0"/>
                        </a:rPr>
                        <a:t>Laskentaohjeet ja vaikutusten arviointi</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Energiansäästötoimenpiteiden laskentaperiaatteet (toimenpide tyypit &amp; säästövaikutusten elinikä)</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Energiatehokkuussopimukset (Motiva oy)</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2020</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6"/>
                        </a:rPr>
                        <a:t>https://energiatehokkuussopimukset2017-2025.fi/wp-content/uploads/Eliniat-2020-ohjeistus.xlsx</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55442768"/>
                  </a:ext>
                </a:extLst>
              </a:tr>
              <a:tr h="538632">
                <a:tc>
                  <a:txBody>
                    <a:bodyPr/>
                    <a:lstStyle/>
                    <a:p>
                      <a:pPr algn="l" fontAlgn="ctr"/>
                      <a:r>
                        <a:rPr lang="fi-FI" sz="900" u="none" strike="noStrike" dirty="0">
                          <a:effectLst/>
                          <a:latin typeface="Gill Sans Nova" panose="020B0602020104020203" pitchFamily="34" charset="0"/>
                        </a:rPr>
                        <a:t>Esitystallenne (Huomion arvoinen julkistus, joka aikataulullisista syistä jouduttiin jättämään tästä tutkimuksesta ulos, mutta sisältää hyödyllistä tietoa, esim. maatalouden vesien ohjauskeinoille)</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Vesiensuojelun tehostamisohjelman "puoliväliriihi"</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Ympäristöministeriö</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2022</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7"/>
                        </a:rPr>
                        <a:t>https://www.youtube.com/watch?v=PxvHM3E9Le4</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80396236"/>
                  </a:ext>
                </a:extLst>
              </a:tr>
              <a:tr h="309751">
                <a:tc>
                  <a:txBody>
                    <a:bodyPr/>
                    <a:lstStyle/>
                    <a:p>
                      <a:pPr algn="l" fontAlgn="ctr"/>
                      <a:r>
                        <a:rPr lang="fi-FI" sz="900" u="none" strike="noStrike">
                          <a:effectLst/>
                          <a:latin typeface="Gill Sans Nova" panose="020B0602020104020203" pitchFamily="34" charset="0"/>
                        </a:rPr>
                        <a:t>Päästökerroin tietokanta || CO</a:t>
                      </a:r>
                      <a:r>
                        <a:rPr lang="fi-FI" sz="900" u="none" strike="noStrike" baseline="-25000">
                          <a:effectLst/>
                          <a:latin typeface="Gill Sans Nova" panose="020B0602020104020203" pitchFamily="34" charset="0"/>
                        </a:rPr>
                        <a:t>2</a:t>
                      </a:r>
                      <a:r>
                        <a:rPr lang="fi-FI" sz="900" u="none" strike="noStrike">
                          <a:effectLst/>
                          <a:latin typeface="Gill Sans Nova" panose="020B0602020104020203" pitchFamily="34" charset="0"/>
                        </a:rPr>
                        <a:t>-muunnin || Hiilijalanjälki-laskuri || Hiilijalanjälki-laskuri</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"OpenCO2.net"</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Clonet Oy (yhteistyössä: Codelia Oy ja Katse Design Oy)</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2021</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8"/>
                        </a:rPr>
                        <a:t>https://www.openco2.net/fi/</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75989263"/>
                  </a:ext>
                </a:extLst>
              </a:tr>
              <a:tr h="325298">
                <a:tc>
                  <a:txBody>
                    <a:bodyPr/>
                    <a:lstStyle/>
                    <a:p>
                      <a:pPr algn="l" fontAlgn="ctr"/>
                      <a:r>
                        <a:rPr lang="fi-FI" sz="900" u="none" strike="noStrike">
                          <a:effectLst/>
                          <a:latin typeface="Gill Sans Nova" panose="020B0602020104020203" pitchFamily="34" charset="0"/>
                        </a:rPr>
                        <a:t>Karttapalvelut (Listattuna ml. pienet kuvaukset jokaisesta linkkeineen)</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a:effectLst/>
                          <a:latin typeface="Gill Sans Nova" panose="020B0602020104020203" pitchFamily="34" charset="0"/>
                        </a:rPr>
                        <a:t>GTK:n karttakäyttöliittymät </a:t>
                      </a:r>
                      <a:endParaRPr lang="fi-FI" sz="9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Geologian tutkimuskeskus, GTK</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latin typeface="Gill Sans Nova" panose="020B0602020104020203" pitchFamily="34" charset="0"/>
                          <a:hlinkClick r:id="rId19"/>
                        </a:rPr>
                        <a:t>https://www.gtk.fi/palvelut/aineistot-ja-verkkopalvelut/karttapalvelut/</a:t>
                      </a:r>
                      <a:endParaRPr lang="fi-FI" sz="300" b="0" i="0" u="sng" strike="noStrike">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18583547"/>
                  </a:ext>
                </a:extLst>
              </a:tr>
              <a:tr h="340845">
                <a:tc>
                  <a:txBody>
                    <a:bodyPr/>
                    <a:lstStyle/>
                    <a:p>
                      <a:pPr algn="l" fontAlgn="ctr"/>
                      <a:r>
                        <a:rPr lang="fi-FI" sz="900" u="none" strike="noStrike" dirty="0">
                          <a:effectLst/>
                          <a:latin typeface="Gill Sans Nova" panose="020B0602020104020203" pitchFamily="34" charset="0"/>
                        </a:rPr>
                        <a:t>Karttatyökalu</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latin typeface="Gill Sans Nova" panose="020B0602020104020203" pitchFamily="34" charset="0"/>
                        </a:rPr>
                        <a:t>GTK - Suot ja turvemaat</a:t>
                      </a:r>
                      <a:endParaRPr lang="fi-FI" sz="900" b="0" i="0" u="none" strike="noStrike" dirty="0">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500" u="none" strike="noStrike">
                          <a:effectLst/>
                          <a:latin typeface="Gill Sans Nova" panose="020B0602020104020203" pitchFamily="34" charset="0"/>
                        </a:rPr>
                        <a:t>Geologian tutkimuskeskus, GTK</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500" u="none" strike="noStrike">
                          <a:effectLst/>
                          <a:latin typeface="Gill Sans Nova" panose="020B0602020104020203" pitchFamily="34" charset="0"/>
                        </a:rPr>
                        <a:t> -</a:t>
                      </a:r>
                      <a:endParaRPr lang="fi-FI" sz="500" b="0" i="0" u="none" strike="noStrike">
                        <a:solidFill>
                          <a:srgbClr val="000000"/>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latin typeface="Gill Sans Nova" panose="020B0602020104020203" pitchFamily="34" charset="0"/>
                          <a:hlinkClick r:id="rId20"/>
                        </a:rPr>
                        <a:t>https://gtkdata.gtk.fi/Turvevarojen_tilinpito/index.html</a:t>
                      </a:r>
                      <a:endParaRPr lang="fi-FI" sz="300" b="0" i="0" u="sng" strike="noStrike" dirty="0">
                        <a:solidFill>
                          <a:srgbClr val="0563C1"/>
                        </a:solidFill>
                        <a:effectLst/>
                        <a:latin typeface="Gill Sans Nova" panose="020B0602020104020203" pitchFamily="34" charset="0"/>
                      </a:endParaRPr>
                    </a:p>
                  </a:txBody>
                  <a:tcPr marL="3925" marR="3925" marT="39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95314074"/>
                  </a:ext>
                </a:extLst>
              </a:tr>
            </a:tbl>
          </a:graphicData>
        </a:graphic>
      </p:graphicFrame>
      <p:sp>
        <p:nvSpPr>
          <p:cNvPr id="9" name="TextBox 8">
            <a:extLst>
              <a:ext uri="{FF2B5EF4-FFF2-40B4-BE49-F238E27FC236}">
                <a16:creationId xmlns:a16="http://schemas.microsoft.com/office/drawing/2014/main" id="{EE76ACEF-D9C1-4BC3-AFC4-C9D8C347D408}"/>
              </a:ext>
            </a:extLst>
          </p:cNvPr>
          <p:cNvSpPr txBox="1"/>
          <p:nvPr/>
        </p:nvSpPr>
        <p:spPr>
          <a:xfrm>
            <a:off x="549796" y="785388"/>
            <a:ext cx="9217024" cy="338554"/>
          </a:xfrm>
          <a:prstGeom prst="rect">
            <a:avLst/>
          </a:prstGeom>
          <a:noFill/>
        </p:spPr>
        <p:txBody>
          <a:bodyPr wrap="square">
            <a:spAutoFit/>
          </a:bodyPr>
          <a:lstStyle/>
          <a:p>
            <a:pPr marL="171450" indent="-171450">
              <a:buFont typeface="Wingdings" panose="05000000000000000000" pitchFamily="2" charset="2"/>
              <a:buChar char="à"/>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Ehdotuksena voisi antaa lisäksi, että listaa päivitettäisi sitä mukaan organisaatiossa kuin tällaisia uusia aineistoja/työkaluja löydettäisi.</a:t>
            </a:r>
          </a:p>
          <a:p>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Päivitystä voitaisi kehottaa kaikille tehtäväksi yhteisenhyvän ja tiedon jakamisen edistämiseksi.</a:t>
            </a:r>
            <a:endParaRPr lang="fi-FI" sz="800" dirty="0">
              <a:solidFill>
                <a:schemeClr val="tx2"/>
              </a:solidFill>
              <a:latin typeface="Gill Sans Nova" panose="020B0602020104020203" pitchFamily="34" charset="0"/>
            </a:endParaRPr>
          </a:p>
        </p:txBody>
      </p:sp>
      <p:grpSp>
        <p:nvGrpSpPr>
          <p:cNvPr id="18" name="Group 17">
            <a:extLst>
              <a:ext uri="{FF2B5EF4-FFF2-40B4-BE49-F238E27FC236}">
                <a16:creationId xmlns:a16="http://schemas.microsoft.com/office/drawing/2014/main" id="{EC091C98-78CF-4C81-9284-75F01C0D3D9D}"/>
              </a:ext>
            </a:extLst>
          </p:cNvPr>
          <p:cNvGrpSpPr/>
          <p:nvPr/>
        </p:nvGrpSpPr>
        <p:grpSpPr>
          <a:xfrm>
            <a:off x="10342885" y="175911"/>
            <a:ext cx="1512168" cy="313490"/>
            <a:chOff x="8411244" y="1613653"/>
            <a:chExt cx="1852546" cy="385498"/>
          </a:xfrm>
        </p:grpSpPr>
        <p:sp>
          <p:nvSpPr>
            <p:cNvPr id="19" name="Rectangle: Rounded Corners 18">
              <a:extLst>
                <a:ext uri="{FF2B5EF4-FFF2-40B4-BE49-F238E27FC236}">
                  <a16:creationId xmlns:a16="http://schemas.microsoft.com/office/drawing/2014/main" id="{406BB03D-FD8E-4E40-BA5E-28EDC86136FF}"/>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For Sale with solid fill">
              <a:hlinkClick r:id="rId21" action="ppaction://hlinksldjump"/>
              <a:extLst>
                <a:ext uri="{FF2B5EF4-FFF2-40B4-BE49-F238E27FC236}">
                  <a16:creationId xmlns:a16="http://schemas.microsoft.com/office/drawing/2014/main" id="{B904FC63-BD4A-4B54-8EE5-EA9E322F6AC8}"/>
                </a:ext>
              </a:extLst>
            </p:cNvPr>
            <p:cNvPicPr>
              <a:picLocks noChangeAspect="1"/>
            </p:cNvPicPr>
            <p:nvPr/>
          </p:nvPicPr>
          <p:blipFill>
            <a:blip r:embed="rId22" cstate="print">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9144921" y="1613653"/>
              <a:ext cx="385192" cy="385192"/>
            </a:xfrm>
            <a:prstGeom prst="rect">
              <a:avLst/>
            </a:prstGeom>
          </p:spPr>
        </p:pic>
        <p:pic>
          <p:nvPicPr>
            <p:cNvPr id="21" name="Graphic 20" descr="Back with solid fill">
              <a:hlinkClick r:id="rId24" action="ppaction://hlinksldjump"/>
              <a:extLst>
                <a:ext uri="{FF2B5EF4-FFF2-40B4-BE49-F238E27FC236}">
                  <a16:creationId xmlns:a16="http://schemas.microsoft.com/office/drawing/2014/main" id="{B0E47914-FCA0-482D-96D6-2872425B298B}"/>
                </a:ext>
              </a:extLst>
            </p:cNvPr>
            <p:cNvPicPr>
              <a:picLocks noChangeAspect="1"/>
            </p:cNvPicPr>
            <p:nvPr/>
          </p:nvPicPr>
          <p:blipFill>
            <a:blip r:embed="rId25" cstate="print">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9766820" y="1613958"/>
              <a:ext cx="385193" cy="385193"/>
            </a:xfrm>
            <a:prstGeom prst="rect">
              <a:avLst/>
            </a:prstGeom>
          </p:spPr>
        </p:pic>
        <p:pic>
          <p:nvPicPr>
            <p:cNvPr id="22" name="Graphic 21" descr="Back with solid fill">
              <a:hlinkClick r:id="rId27" action="ppaction://hlinksldjump"/>
              <a:extLst>
                <a:ext uri="{FF2B5EF4-FFF2-40B4-BE49-F238E27FC236}">
                  <a16:creationId xmlns:a16="http://schemas.microsoft.com/office/drawing/2014/main" id="{F8F2690D-BF27-406E-A764-799F17B9B95B}"/>
                </a:ext>
              </a:extLst>
            </p:cNvPr>
            <p:cNvPicPr>
              <a:picLocks noChangeAspect="1"/>
            </p:cNvPicPr>
            <p:nvPr/>
          </p:nvPicPr>
          <p:blipFill>
            <a:blip r:embed="rId28" cstate="print">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400714855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6423"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189756" y="0"/>
            <a:ext cx="9073008"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Olemassa olevia oppaita, toimintaohjeita, työkaluja, tietokantoja tms.</a:t>
            </a:r>
          </a:p>
        </p:txBody>
      </p:sp>
      <p:sp>
        <p:nvSpPr>
          <p:cNvPr id="9" name="TextBox 8">
            <a:extLst>
              <a:ext uri="{FF2B5EF4-FFF2-40B4-BE49-F238E27FC236}">
                <a16:creationId xmlns:a16="http://schemas.microsoft.com/office/drawing/2014/main" id="{EE76ACEF-D9C1-4BC3-AFC4-C9D8C347D408}"/>
              </a:ext>
            </a:extLst>
          </p:cNvPr>
          <p:cNvSpPr txBox="1"/>
          <p:nvPr/>
        </p:nvSpPr>
        <p:spPr>
          <a:xfrm>
            <a:off x="405780" y="404664"/>
            <a:ext cx="9217024" cy="338554"/>
          </a:xfrm>
          <a:prstGeom prst="rect">
            <a:avLst/>
          </a:prstGeom>
          <a:noFill/>
        </p:spPr>
        <p:txBody>
          <a:bodyPr wrap="square">
            <a:spAutoFit/>
          </a:bodyPr>
          <a:lstStyle/>
          <a:p>
            <a:pPr marL="171450" indent="-171450">
              <a:buFont typeface="Wingdings" panose="05000000000000000000" pitchFamily="2" charset="2"/>
              <a:buChar char="à"/>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Ehdotuksena voisi antaa lisäksi, että listaa päivitettäisi sitä mukaan organisaatiossa kuin tällaisia uusia aineistoja/työkaluja löydettäisi.</a:t>
            </a:r>
          </a:p>
          <a:p>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Päivitystä voitaisi kehottaa kaikille tehtäväksi yhteisenhyvän ja tiedon jakamisen edistämiseksi.</a:t>
            </a:r>
            <a:endParaRPr lang="fi-FI" sz="800" dirty="0">
              <a:solidFill>
                <a:schemeClr val="tx2"/>
              </a:solidFill>
              <a:latin typeface="Gill Sans Nova" panose="020B0602020104020203" pitchFamily="34" charset="0"/>
            </a:endParaRPr>
          </a:p>
        </p:txBody>
      </p:sp>
      <p:graphicFrame>
        <p:nvGraphicFramePr>
          <p:cNvPr id="2" name="Table 1">
            <a:extLst>
              <a:ext uri="{FF2B5EF4-FFF2-40B4-BE49-F238E27FC236}">
                <a16:creationId xmlns:a16="http://schemas.microsoft.com/office/drawing/2014/main" id="{909C260C-BB68-4731-9009-BCACEEA58D3D}"/>
              </a:ext>
            </a:extLst>
          </p:cNvPr>
          <p:cNvGraphicFramePr>
            <a:graphicFrameLocks noGrp="1"/>
          </p:cNvGraphicFramePr>
          <p:nvPr>
            <p:extLst>
              <p:ext uri="{D42A27DB-BD31-4B8C-83A1-F6EECF244321}">
                <p14:modId xmlns:p14="http://schemas.microsoft.com/office/powerpoint/2010/main" val="1831277523"/>
              </p:ext>
            </p:extLst>
          </p:nvPr>
        </p:nvGraphicFramePr>
        <p:xfrm>
          <a:off x="261764" y="743218"/>
          <a:ext cx="11081810" cy="5962343"/>
        </p:xfrm>
        <a:graphic>
          <a:graphicData uri="http://schemas.openxmlformats.org/drawingml/2006/table">
            <a:tbl>
              <a:tblPr>
                <a:tableStyleId>{3B4B98B0-60AC-42C2-AFA5-B58CD77FA1E5}</a:tableStyleId>
              </a:tblPr>
              <a:tblGrid>
                <a:gridCol w="4176464">
                  <a:extLst>
                    <a:ext uri="{9D8B030D-6E8A-4147-A177-3AD203B41FA5}">
                      <a16:colId xmlns:a16="http://schemas.microsoft.com/office/drawing/2014/main" val="2478420132"/>
                    </a:ext>
                  </a:extLst>
                </a:gridCol>
                <a:gridCol w="2664296">
                  <a:extLst>
                    <a:ext uri="{9D8B030D-6E8A-4147-A177-3AD203B41FA5}">
                      <a16:colId xmlns:a16="http://schemas.microsoft.com/office/drawing/2014/main" val="1311108794"/>
                    </a:ext>
                  </a:extLst>
                </a:gridCol>
                <a:gridCol w="1872208">
                  <a:extLst>
                    <a:ext uri="{9D8B030D-6E8A-4147-A177-3AD203B41FA5}">
                      <a16:colId xmlns:a16="http://schemas.microsoft.com/office/drawing/2014/main" val="222260732"/>
                    </a:ext>
                  </a:extLst>
                </a:gridCol>
                <a:gridCol w="720127">
                  <a:extLst>
                    <a:ext uri="{9D8B030D-6E8A-4147-A177-3AD203B41FA5}">
                      <a16:colId xmlns:a16="http://schemas.microsoft.com/office/drawing/2014/main" val="3309998084"/>
                    </a:ext>
                  </a:extLst>
                </a:gridCol>
                <a:gridCol w="1648715">
                  <a:extLst>
                    <a:ext uri="{9D8B030D-6E8A-4147-A177-3AD203B41FA5}">
                      <a16:colId xmlns:a16="http://schemas.microsoft.com/office/drawing/2014/main" val="2169362058"/>
                    </a:ext>
                  </a:extLst>
                </a:gridCol>
              </a:tblGrid>
              <a:tr h="238406">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Tyyppi/teema:</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Nimi: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Tuottaja/julkaisija/tekijä:</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Julkaisuvuosi:</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0" algn="ctr" defTabSz="914400" rtl="0" eaLnBrk="1" fontAlgn="ctr" latinLnBrk="0" hangingPunct="1"/>
                      <a:r>
                        <a:rPr lang="fi-FI" sz="700" b="1" u="none" strike="noStrike" kern="1200" dirty="0">
                          <a:solidFill>
                            <a:sysClr val="windowText" lastClr="000000"/>
                          </a:solidFill>
                          <a:effectLst/>
                          <a:latin typeface="Gill Sans Nova" panose="020B0602020104020203" pitchFamily="34" charset="0"/>
                          <a:ea typeface="+mn-ea"/>
                          <a:cs typeface="+mn-cs"/>
                        </a:rPr>
                        <a:t>Lähdetieto:</a:t>
                      </a:r>
                    </a:p>
                  </a:txBody>
                  <a:tcPr marL="4272" marR="4272" marT="427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318253235"/>
                  </a:ext>
                </a:extLst>
              </a:tr>
              <a:tr h="252840">
                <a:tc>
                  <a:txBody>
                    <a:bodyPr/>
                    <a:lstStyle/>
                    <a:p>
                      <a:pPr algn="l" fontAlgn="ctr"/>
                      <a:r>
                        <a:rPr lang="fi-FI" sz="900" u="none" strike="noStrike">
                          <a:effectLst/>
                        </a:rPr>
                        <a:t>Karttatyökalu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GTK - Valtakunnallisten turvevarojen tilinpito</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dirty="0">
                          <a:effectLst/>
                        </a:rPr>
                        <a:t>Geologian tutkimuskeskus, GTK</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6"/>
                        </a:rPr>
                        <a:t>https://gtkdata.gtk.fi/Turvevarojen_tilinpito/index.html</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1749085"/>
                  </a:ext>
                </a:extLst>
              </a:tr>
              <a:tr h="252840">
                <a:tc>
                  <a:txBody>
                    <a:bodyPr/>
                    <a:lstStyle/>
                    <a:p>
                      <a:pPr algn="l" fontAlgn="ctr"/>
                      <a:r>
                        <a:rPr lang="fi-FI" sz="900" u="none" strike="noStrike">
                          <a:effectLst/>
                        </a:rPr>
                        <a:t>Karttatyökalu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Maaperän taustapitoisuudet</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dirty="0">
                          <a:effectLst/>
                        </a:rPr>
                        <a:t>Geologian tutkimuskeskus, GTK</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7"/>
                        </a:rPr>
                        <a:t>https://gtkdata.gtk.fi/tapir/index.html</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7706201"/>
                  </a:ext>
                </a:extLst>
              </a:tr>
              <a:tr h="252840">
                <a:tc>
                  <a:txBody>
                    <a:bodyPr/>
                    <a:lstStyle/>
                    <a:p>
                      <a:pPr algn="l" fontAlgn="ctr"/>
                      <a:r>
                        <a:rPr lang="fi-FI" sz="900" u="none" strike="noStrike">
                          <a:effectLst/>
                        </a:rPr>
                        <a:t>Tietopankki ja työkaluhakemisto</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Taloustohtori (ml. uusi "</a:t>
                      </a:r>
                      <a:r>
                        <a:rPr lang="fi-FI" sz="900" u="none" strike="noStrike" dirty="0" err="1">
                          <a:effectLst/>
                        </a:rPr>
                        <a:t>PeltoOptimi</a:t>
                      </a:r>
                      <a:r>
                        <a:rPr lang="fi-FI" sz="900" u="none" strike="noStrike" dirty="0">
                          <a:effectLst/>
                        </a:rPr>
                        <a:t>" palvelu)</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dirty="0">
                          <a:effectLst/>
                        </a:rPr>
                        <a:t>Luonnonvarakeskus (Luke)</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8"/>
                        </a:rPr>
                        <a:t>https://portal.mtt.fi/portal/page/portal/taloustohtori/</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16693799"/>
                  </a:ext>
                </a:extLst>
              </a:tr>
              <a:tr h="388742">
                <a:tc>
                  <a:txBody>
                    <a:bodyPr/>
                    <a:lstStyle/>
                    <a:p>
                      <a:pPr algn="l" fontAlgn="ctr"/>
                      <a:r>
                        <a:rPr lang="fi-FI" sz="900" u="none" strike="noStrike">
                          <a:effectLst/>
                        </a:rPr>
                        <a:t>Tietopankki vaikuttavista ratkaisuista: lmastonmuutoksen hillintä, kiertotalous ja luonnon monimuotoisuuden suojelu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Kestävyysloikka </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(CANEMURE/Circwaste/Economise)</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dirty="0">
                          <a:effectLst/>
                        </a:rPr>
                        <a:t> </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9"/>
                        </a:rPr>
                        <a:t>https://kestavyysloikka.ymparisto.fi/</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39300835"/>
                  </a:ext>
                </a:extLst>
              </a:tr>
              <a:tr h="416443">
                <a:tc>
                  <a:txBody>
                    <a:bodyPr/>
                    <a:lstStyle/>
                    <a:p>
                      <a:pPr algn="l" fontAlgn="ctr"/>
                      <a:r>
                        <a:rPr lang="fi-FI" sz="900" u="none" strike="noStrike">
                          <a:effectLst/>
                        </a:rPr>
                        <a:t>Indikaattorisetti/-kokoelma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Indikaattorit kestävien kaupunkien johtamisen tukena - Resurssiviisaustoimenpiteiden vaikuttavuuden mittaaminen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(FISU) &amp; Motiva</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dirty="0">
                          <a:effectLst/>
                        </a:rPr>
                        <a:t>2022</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10"/>
                        </a:rPr>
                        <a:t>https://helda.helsinki.fi/bitstream/handle/10138/339525/SYKEra_6_2022_Remi-indikaattorit.pdf?sequence=1&amp;isAllowed=y</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75518955"/>
                  </a:ext>
                </a:extLst>
              </a:tr>
              <a:tr h="252840">
                <a:tc>
                  <a:txBody>
                    <a:bodyPr/>
                    <a:lstStyle/>
                    <a:p>
                      <a:pPr algn="l" fontAlgn="ctr"/>
                      <a:r>
                        <a:rPr lang="fi-FI" sz="900" u="none" strike="noStrike">
                          <a:effectLst/>
                        </a:rPr>
                        <a:t>Laskentatyökalu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Uusiutuvan energian potentiaalit maakunnittain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(CANEMURE/HINKU)</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1"/>
                        </a:rPr>
                        <a:t>https://public.tableau.com/app/profile/syke/viz/shared/7CSC4BM39</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29981556"/>
                  </a:ext>
                </a:extLst>
              </a:tr>
              <a:tr h="252840">
                <a:tc>
                  <a:txBody>
                    <a:bodyPr/>
                    <a:lstStyle/>
                    <a:p>
                      <a:pPr algn="l" fontAlgn="ctr"/>
                      <a:r>
                        <a:rPr lang="fi-FI" sz="900" u="none" strike="noStrike">
                          <a:effectLst/>
                        </a:rPr>
                        <a:t>Suomen ympäristökeskuksen raportteja 20 / 2020</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Kohti hiilineutraalia kuntaa: ilmastoverkoston vaikutus kunnan ilmastotyöhön ja päästöihin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(CANEMURE)</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12"/>
                        </a:rPr>
                        <a:t>https://helda.helsinki.fi/bitstream/handle/10138/315400/SYKEra_20_2020_Hinku.pdf?sequence=4&amp;isAllowed=y</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52437667"/>
                  </a:ext>
                </a:extLst>
              </a:tr>
              <a:tr h="252840">
                <a:tc>
                  <a:txBody>
                    <a:bodyPr/>
                    <a:lstStyle/>
                    <a:p>
                      <a:pPr algn="l" fontAlgn="ctr"/>
                      <a:r>
                        <a:rPr lang="fi-FI" sz="900" u="none" strike="noStrike">
                          <a:effectLst/>
                        </a:rPr>
                        <a:t>Laskenta-/strategiatyökalu</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Kuntien khk-päästöjen skenaariotyökalu</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(CANEMURE/HINKU)</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13"/>
                        </a:rPr>
                        <a:t>https://skenaario.hiilineutraalisuomi.fi/</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4513262"/>
                  </a:ext>
                </a:extLst>
              </a:tr>
              <a:tr h="252840">
                <a:tc>
                  <a:txBody>
                    <a:bodyPr/>
                    <a:lstStyle/>
                    <a:p>
                      <a:pPr algn="l" fontAlgn="ctr"/>
                      <a:r>
                        <a:rPr lang="fi-FI" sz="900" u="none" strike="noStrike">
                          <a:effectLst/>
                        </a:rPr>
                        <a:t>Julkaisukokoelma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Asiantuntijaverkoston julkaisut (Hiilineutraali Suomi)</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(CANEMURE/HINKU)</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4"/>
                        </a:rPr>
                        <a:t>https://www.hiilineutraalisuomi.fi/fi-FI/Ajankohtaista/Julkaisut</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82548831"/>
                  </a:ext>
                </a:extLst>
              </a:tr>
              <a:tr h="252840">
                <a:tc>
                  <a:txBody>
                    <a:bodyPr/>
                    <a:lstStyle/>
                    <a:p>
                      <a:pPr algn="l" fontAlgn="ctr"/>
                      <a:r>
                        <a:rPr lang="fi-FI" sz="900" u="none" strike="noStrike">
                          <a:effectLst/>
                        </a:rPr>
                        <a:t>Päästötietokanta</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Kuntien ja alueiden KHK-päästöt</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(CANEMURE/HINKU)</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 </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5"/>
                        </a:rPr>
                        <a:t>https://paastot.hiilineutraalisuomi.fi/</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17882724"/>
                  </a:ext>
                </a:extLst>
              </a:tr>
              <a:tr h="541538">
                <a:tc>
                  <a:txBody>
                    <a:bodyPr/>
                    <a:lstStyle/>
                    <a:p>
                      <a:pPr algn="l" fontAlgn="ctr"/>
                      <a:r>
                        <a:rPr lang="fi-FI" sz="900" u="none" strike="noStrike">
                          <a:effectLst/>
                        </a:rPr>
                        <a:t>Verkkokoulutus (30-60 min) - Mitä kestävät ja innovatiiviset hankinnat ovat? Miksi on tärkeää, että ne toteutuvat julkisella sektorilla? Miten ja millä tavoilla kestäviä ja innovatiivisia hankintoja toteutetaan?</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Julkisilla hankinnoilla kestävä tulevaisuus</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dirty="0">
                          <a:effectLst/>
                        </a:rPr>
                        <a:t> Business Finland, </a:t>
                      </a:r>
                      <a:r>
                        <a:rPr lang="fi-FI" sz="400" u="none" strike="noStrike" dirty="0" err="1">
                          <a:effectLst/>
                        </a:rPr>
                        <a:t>eOppiva</a:t>
                      </a:r>
                      <a:r>
                        <a:rPr lang="fi-FI" sz="400" u="none" strike="noStrike" dirty="0">
                          <a:effectLst/>
                        </a:rPr>
                        <a:t>, </a:t>
                      </a:r>
                      <a:r>
                        <a:rPr lang="fi-FI" sz="400" u="none" strike="noStrike" dirty="0" err="1">
                          <a:effectLst/>
                        </a:rPr>
                        <a:t>Hansel</a:t>
                      </a:r>
                      <a:r>
                        <a:rPr lang="fi-FI" sz="400" u="none" strike="noStrike" dirty="0">
                          <a:effectLst/>
                        </a:rPr>
                        <a:t>, Keino, Motiva Oy, Sitra, Suomen Kuntaliitto ry ja Suomen ympäristökeskus</a:t>
                      </a:r>
                      <a:endParaRPr lang="fi-FI" sz="4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2019</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6"/>
                        </a:rPr>
                        <a:t>https://www.eoppiva.fi/koulutukset/julkisilla-hankinnoilla-kestava-tulevaisuus/</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57343725"/>
                  </a:ext>
                </a:extLst>
              </a:tr>
              <a:tr h="252840">
                <a:tc>
                  <a:txBody>
                    <a:bodyPr/>
                    <a:lstStyle/>
                    <a:p>
                      <a:pPr algn="l" fontAlgn="ctr"/>
                      <a:r>
                        <a:rPr lang="fi-FI" sz="900" u="none" strike="noStrike">
                          <a:effectLst/>
                        </a:rPr>
                        <a:t>Opasvihko</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Kestävä maankäyttö ilmastopäästöjen vähentämisessä</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Suomen ympäristökeskus (CANEMURE)</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7"/>
                        </a:rPr>
                        <a:t>https://issuu.com/suomenymparistokeskus/docs/canemure-bestpractices_maankaytto_31-08-2020?fr=sZWI5OTE5MDcyMDU</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80153728"/>
                  </a:ext>
                </a:extLst>
              </a:tr>
              <a:tr h="478180">
                <a:tc>
                  <a:txBody>
                    <a:bodyPr/>
                    <a:lstStyle/>
                    <a:p>
                      <a:pPr algn="l" fontAlgn="ctr"/>
                      <a:r>
                        <a:rPr lang="fi-FI" sz="900" u="none" strike="noStrike" dirty="0">
                          <a:effectLst/>
                        </a:rPr>
                        <a:t>Motivan kestävän kehityksen podcast-sarja, jossa asiantuntijamme pohtivat vaihtuvien vieraiden kanssa kestävän kehityksen mahdollisuuksia, haasteita ja ratkaisuja.</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Luuppi -podcast</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Motiva Oy (valtion kestävän kehityksen yhtiö)</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2020-2022</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a:effectLst/>
                          <a:hlinkClick r:id="rId18"/>
                        </a:rPr>
                        <a:t>https://open.spotify.com/show/2puaYKN0vxLl2V1evr2H2e</a:t>
                      </a:r>
                      <a:endParaRPr lang="fi-FI" sz="300" b="0" i="0" u="sng" strike="noStrike">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258629"/>
                  </a:ext>
                </a:extLst>
              </a:tr>
              <a:tr h="252840">
                <a:tc>
                  <a:txBody>
                    <a:bodyPr/>
                    <a:lstStyle/>
                    <a:p>
                      <a:pPr algn="l" fontAlgn="ctr"/>
                      <a:r>
                        <a:rPr lang="fi-FI" sz="900" u="none" strike="noStrike" dirty="0">
                          <a:effectLst/>
                        </a:rPr>
                        <a:t>Valtioneuvoston selvitys- ja tutkimustoiminnan julkaisusarja 82/2017</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Innovatiiviset julkiset hankinnat – Määrittely, mahdollisuudet ja mittaaminen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Valtioneuvoston selvitys- ja tutkimustoiminta</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2017</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19"/>
                        </a:rPr>
                        <a:t>https://julkaisut.valtioneuvosto.fi/bitstream/handle/10024/160439/82_Innohankinnat%20Teas%20Loppuraportti1912.pdf?sequence=1</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4241943"/>
                  </a:ext>
                </a:extLst>
              </a:tr>
              <a:tr h="338608">
                <a:tc>
                  <a:txBody>
                    <a:bodyPr/>
                    <a:lstStyle/>
                    <a:p>
                      <a:pPr algn="l" fontAlgn="ctr"/>
                      <a:r>
                        <a:rPr lang="fi-FI" sz="900" u="none" strike="noStrike">
                          <a:effectLst/>
                        </a:rPr>
                        <a:t>Valtioneuvoston selvitys- ja tutkimustoiminnan julkaisusarja 20/2018</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Digitaalisten hyödykkeiden ja liiketoimintamallien luotettavuuden </a:t>
                      </a:r>
                      <a:br>
                        <a:rPr lang="fi-FI" sz="900" u="none" strike="noStrike" dirty="0">
                          <a:effectLst/>
                        </a:rPr>
                      </a:br>
                      <a:r>
                        <a:rPr lang="fi-FI" sz="900" u="none" strike="noStrike" dirty="0">
                          <a:effectLst/>
                        </a:rPr>
                        <a:t>parantaminen – Parhaiden käytäntöjen määrittely</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Valtioneuvoston selvitys- ja tutkimustoiminta</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2018</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20"/>
                        </a:rPr>
                        <a:t>https://julkaisut.valtioneuvosto.fi/bitstream/handle/10024/160709/20-2018-Digiwars-Keeping%20the%20force_pdf.pdf?sequence=1</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9026621"/>
                  </a:ext>
                </a:extLst>
              </a:tr>
              <a:tr h="354308">
                <a:tc>
                  <a:txBody>
                    <a:bodyPr/>
                    <a:lstStyle/>
                    <a:p>
                      <a:pPr algn="l" fontAlgn="ctr"/>
                      <a:r>
                        <a:rPr lang="fi-FI" sz="900" u="none" strike="noStrike">
                          <a:effectLst/>
                        </a:rPr>
                        <a:t>Valtioneuvoston selvitys- ja tutkimustoiminnan julkaisusarja 2/2018 </a:t>
                      </a:r>
                      <a:endParaRPr lang="fi-FI" sz="9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Tiedolla johtaminen aluekehittämisessä – </a:t>
                      </a:r>
                      <a:br>
                        <a:rPr lang="fi-FI" sz="900" u="none" strike="noStrike" dirty="0">
                          <a:effectLst/>
                        </a:rPr>
                      </a:br>
                      <a:r>
                        <a:rPr lang="fi-FI" sz="900" u="none" strike="noStrike" dirty="0">
                          <a:effectLst/>
                        </a:rPr>
                        <a:t>ehdotus aluekehityksen </a:t>
                      </a:r>
                      <a:r>
                        <a:rPr lang="fi-FI" sz="900" u="none" strike="noStrike" dirty="0" err="1">
                          <a:effectLst/>
                        </a:rPr>
                        <a:t>tilannekuvaviitekehykseksi</a:t>
                      </a:r>
                      <a:r>
                        <a:rPr lang="fi-FI" sz="900" u="none" strike="noStrike" dirty="0">
                          <a:effectLst/>
                        </a:rPr>
                        <a:t> ja -mittaristoksi </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Valtioneuvoston selvitys- ja tutkimustoiminta</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2018</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21"/>
                        </a:rPr>
                        <a:t>https://tietokayttoon.fi/documents/10616/6354562/2_2018_Tiedolla_johtaminen_aluekehitt%C3%A4misess%C3%A4.pdf/823471d8-b994-4f00-ad8b-4af1db2fa7b4/2_2018_Tiedolla_johtaminen_aluekehitt%C3%A4misess%C3%A4.pdf?t=1517207208000</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00479158"/>
                  </a:ext>
                </a:extLst>
              </a:tr>
              <a:tr h="304224">
                <a:tc>
                  <a:txBody>
                    <a:bodyPr/>
                    <a:lstStyle/>
                    <a:p>
                      <a:pPr algn="l" fontAlgn="ctr"/>
                      <a:r>
                        <a:rPr lang="fi-FI" sz="900" u="none" strike="noStrike" dirty="0">
                          <a:effectLst/>
                        </a:rPr>
                        <a:t>Valtioneuvoston selvitys- ja tutkimustoiminnan julkaisusarja 76/2018</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10000"/>
                        <a:lumOff val="90000"/>
                      </a:schemeClr>
                    </a:solidFill>
                  </a:tcPr>
                </a:tc>
                <a:tc>
                  <a:txBody>
                    <a:bodyPr/>
                    <a:lstStyle/>
                    <a:p>
                      <a:pPr algn="l" fontAlgn="ctr"/>
                      <a:r>
                        <a:rPr lang="fi-FI" sz="900" u="none" strike="noStrike" dirty="0">
                          <a:effectLst/>
                        </a:rPr>
                        <a:t>Ekologisen kompensaation ohjauskeinojen kehittäminen</a:t>
                      </a:r>
                      <a:endParaRPr lang="fi-FI" sz="900" b="0" i="0" u="none" strike="noStrike" dirty="0">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algn="l" fontAlgn="ctr"/>
                      <a:r>
                        <a:rPr lang="fi-FI" sz="400" u="none" strike="noStrike">
                          <a:effectLst/>
                        </a:rPr>
                        <a:t>Valtioneuvoston selvitys- ja tutkimustoiminta</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400" u="none" strike="noStrike">
                          <a:effectLst/>
                        </a:rPr>
                        <a:t>2018</a:t>
                      </a:r>
                      <a:endParaRPr lang="fi-FI" sz="400" b="0" i="0" u="none" strike="noStrike">
                        <a:solidFill>
                          <a:srgbClr val="000000"/>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fi-FI" sz="300" u="sng" strike="noStrike" dirty="0">
                          <a:effectLst/>
                          <a:hlinkClick r:id="rId22"/>
                        </a:rPr>
                        <a:t>https://julkaisut.valtioneuvosto.fi/bitstream/handle/10024/161220/76-2018-Ekologisen%20kompensaation%20ohjauskeinojen%20kehitt%E4minen_2.pdf;jsessionid=7763B6FC69616CD3ED341BC7BCFC40BF?sequence=1</a:t>
                      </a:r>
                      <a:endParaRPr lang="fi-FI" sz="300" b="0" i="0" u="sng" strike="noStrike" dirty="0">
                        <a:solidFill>
                          <a:srgbClr val="0563C1"/>
                        </a:solidFill>
                        <a:effectLst/>
                        <a:latin typeface="Lato" panose="020F0502020204030203" pitchFamily="34" charset="0"/>
                      </a:endParaRPr>
                    </a:p>
                  </a:txBody>
                  <a:tcPr marL="3395" marR="3395" marT="339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88685349"/>
                  </a:ext>
                </a:extLst>
              </a:tr>
            </a:tbl>
          </a:graphicData>
        </a:graphic>
      </p:graphicFrame>
      <p:grpSp>
        <p:nvGrpSpPr>
          <p:cNvPr id="13" name="Group 12">
            <a:extLst>
              <a:ext uri="{FF2B5EF4-FFF2-40B4-BE49-F238E27FC236}">
                <a16:creationId xmlns:a16="http://schemas.microsoft.com/office/drawing/2014/main" id="{80D2C4D7-71DE-4811-AC38-6D18E326DB46}"/>
              </a:ext>
            </a:extLst>
          </p:cNvPr>
          <p:cNvGrpSpPr/>
          <p:nvPr/>
        </p:nvGrpSpPr>
        <p:grpSpPr>
          <a:xfrm>
            <a:off x="10342885" y="175911"/>
            <a:ext cx="1512168" cy="313490"/>
            <a:chOff x="8411244" y="1613653"/>
            <a:chExt cx="1852546" cy="385498"/>
          </a:xfrm>
        </p:grpSpPr>
        <p:sp>
          <p:nvSpPr>
            <p:cNvPr id="14" name="Rectangle: Rounded Corners 13">
              <a:extLst>
                <a:ext uri="{FF2B5EF4-FFF2-40B4-BE49-F238E27FC236}">
                  <a16:creationId xmlns:a16="http://schemas.microsoft.com/office/drawing/2014/main" id="{1F5666DD-24FC-4DEE-A731-457012602C04}"/>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For Sale with solid fill">
              <a:hlinkClick r:id="rId23" action="ppaction://hlinksldjump"/>
              <a:extLst>
                <a:ext uri="{FF2B5EF4-FFF2-40B4-BE49-F238E27FC236}">
                  <a16:creationId xmlns:a16="http://schemas.microsoft.com/office/drawing/2014/main" id="{AC489BA1-FE5B-484E-A441-9B45B409C742}"/>
                </a:ext>
              </a:extLst>
            </p:cNvPr>
            <p:cNvPicPr>
              <a:picLocks noChangeAspect="1"/>
            </p:cNvPicPr>
            <p:nvPr/>
          </p:nvPicPr>
          <p:blipFill>
            <a:blip r:embed="rId24" cstate="print">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9144921" y="1613653"/>
              <a:ext cx="385192" cy="385192"/>
            </a:xfrm>
            <a:prstGeom prst="rect">
              <a:avLst/>
            </a:prstGeom>
          </p:spPr>
        </p:pic>
        <p:pic>
          <p:nvPicPr>
            <p:cNvPr id="16" name="Graphic 15" descr="Back with solid fill">
              <a:hlinkClick r:id="rId26" action="ppaction://hlinksldjump"/>
              <a:extLst>
                <a:ext uri="{FF2B5EF4-FFF2-40B4-BE49-F238E27FC236}">
                  <a16:creationId xmlns:a16="http://schemas.microsoft.com/office/drawing/2014/main" id="{C9A3AD6C-C10D-4B3C-8B30-B6490CD771C7}"/>
                </a:ext>
              </a:extLst>
            </p:cNvPr>
            <p:cNvPicPr>
              <a:picLocks noChangeAspect="1"/>
            </p:cNvPicPr>
            <p:nvPr/>
          </p:nvPicPr>
          <p:blipFill>
            <a:blip r:embed="rId27" cstate="print">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9766820" y="1613958"/>
              <a:ext cx="385193" cy="385193"/>
            </a:xfrm>
            <a:prstGeom prst="rect">
              <a:avLst/>
            </a:prstGeom>
          </p:spPr>
        </p:pic>
        <p:pic>
          <p:nvPicPr>
            <p:cNvPr id="17" name="Graphic 16" descr="Back with solid fill">
              <a:hlinkClick r:id="rId29" action="ppaction://hlinksldjump"/>
              <a:extLst>
                <a:ext uri="{FF2B5EF4-FFF2-40B4-BE49-F238E27FC236}">
                  <a16:creationId xmlns:a16="http://schemas.microsoft.com/office/drawing/2014/main" id="{A0EC0614-51E3-4E98-A1C3-496DB7520F6A}"/>
                </a:ext>
              </a:extLst>
            </p:cNvPr>
            <p:cNvPicPr>
              <a:picLocks noChangeAspect="1"/>
            </p:cNvPicPr>
            <p:nvPr/>
          </p:nvPicPr>
          <p:blipFill>
            <a:blip r:embed="rId30" cstate="print">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83044262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62588F84-FEC1-43B8-B16A-2E2CE1E673A1}"/>
              </a:ext>
            </a:extLst>
          </p:cNvPr>
          <p:cNvGraphicFramePr>
            <a:graphicFrameLocks noChangeAspect="1"/>
          </p:cNvGraphicFramePr>
          <p:nvPr>
            <p:custDataLst>
              <p:tags r:id="rId2"/>
            </p:custDataLst>
            <p:extLst>
              <p:ext uri="{D42A27DB-BD31-4B8C-83A1-F6EECF244321}">
                <p14:modId xmlns:p14="http://schemas.microsoft.com/office/powerpoint/2010/main" val="262412935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183" name="think-cell Slide" r:id="rId4" imgW="129" imgH="129" progId="TCLayout.ActiveDocument.1">
                  <p:embed/>
                </p:oleObj>
              </mc:Choice>
              <mc:Fallback>
                <p:oleObj name="think-cell Slide" r:id="rId4" imgW="129" imgH="129" progId="TCLayout.ActiveDocument.1">
                  <p:embed/>
                  <p:pic>
                    <p:nvPicPr>
                      <p:cNvPr id="2" name="Object 1" hidden="1">
                        <a:extLst>
                          <a:ext uri="{FF2B5EF4-FFF2-40B4-BE49-F238E27FC236}">
                            <a16:creationId xmlns:a16="http://schemas.microsoft.com/office/drawing/2014/main" id="{62588F84-FEC1-43B8-B16A-2E2CE1E673A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4" name="Picture 23">
            <a:hlinkHover r:id="rId6" action="ppaction://hlinksldjump"/>
            <a:extLst>
              <a:ext uri="{FF2B5EF4-FFF2-40B4-BE49-F238E27FC236}">
                <a16:creationId xmlns:a16="http://schemas.microsoft.com/office/drawing/2014/main" id="{957F53E8-5FC8-4D57-BC7B-DD5522F9AEEC}"/>
              </a:ext>
            </a:extLst>
          </p:cNvPr>
          <p:cNvPicPr>
            <a:picLocks noGrp="1" noRot="1" noChangeAspect="1" noMove="1" noResize="1" noEditPoints="1" noAdjustHandles="1" noChangeArrowheads="1" noChangeShapeType="1" noCrop="1"/>
          </p:cNvPicPr>
          <p:nvPr/>
        </p:nvPicPr>
        <p:blipFill>
          <a:blip r:embed="rId7"/>
          <a:stretch>
            <a:fillRect/>
          </a:stretch>
        </p:blipFill>
        <p:spPr>
          <a:xfrm>
            <a:off x="1051" y="0"/>
            <a:ext cx="12186723" cy="6858000"/>
          </a:xfrm>
          <a:prstGeom prst="rect">
            <a:avLst/>
          </a:prstGeom>
        </p:spPr>
      </p:pic>
      <p:sp>
        <p:nvSpPr>
          <p:cNvPr id="10" name="Rectangle 9">
            <a:extLst>
              <a:ext uri="{FF2B5EF4-FFF2-40B4-BE49-F238E27FC236}">
                <a16:creationId xmlns:a16="http://schemas.microsoft.com/office/drawing/2014/main" id="{6C033936-E146-4546-831F-B7A37A9741C1}"/>
              </a:ext>
            </a:extLst>
          </p:cNvPr>
          <p:cNvSpPr/>
          <p:nvPr/>
        </p:nvSpPr>
        <p:spPr>
          <a:xfrm>
            <a:off x="9982844" y="908720"/>
            <a:ext cx="1512168" cy="2520280"/>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extLst>
              <a:ext uri="{FF2B5EF4-FFF2-40B4-BE49-F238E27FC236}">
                <a16:creationId xmlns:a16="http://schemas.microsoft.com/office/drawing/2014/main" id="{57215CD9-7AA3-4923-A59F-E5D09F01BF06}"/>
              </a:ext>
            </a:extLst>
          </p:cNvPr>
          <p:cNvSpPr/>
          <p:nvPr/>
        </p:nvSpPr>
        <p:spPr>
          <a:xfrm>
            <a:off x="10198868" y="1404256"/>
            <a:ext cx="1296144" cy="332656"/>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Ilmastopositiivinen Heinola</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3" name="Rectangle 12">
            <a:extLst>
              <a:ext uri="{FF2B5EF4-FFF2-40B4-BE49-F238E27FC236}">
                <a16:creationId xmlns:a16="http://schemas.microsoft.com/office/drawing/2014/main" id="{976C19C6-7F57-43B8-A4E0-6B9588A25DA7}"/>
              </a:ext>
            </a:extLst>
          </p:cNvPr>
          <p:cNvSpPr/>
          <p:nvPr/>
        </p:nvSpPr>
        <p:spPr>
          <a:xfrm>
            <a:off x="10349379" y="1910720"/>
            <a:ext cx="1145633"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Energiatehokas Heinola</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4" name="Rectangle 13">
            <a:extLst>
              <a:ext uri="{FF2B5EF4-FFF2-40B4-BE49-F238E27FC236}">
                <a16:creationId xmlns:a16="http://schemas.microsoft.com/office/drawing/2014/main" id="{ECFFA77E-E9CC-44DB-8F4E-5AC70D4D929D}"/>
              </a:ext>
            </a:extLst>
          </p:cNvPr>
          <p:cNvSpPr/>
          <p:nvPr/>
        </p:nvSpPr>
        <p:spPr>
          <a:xfrm>
            <a:off x="10323603" y="2413152"/>
            <a:ext cx="1171409"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Heinola – Kiertotalouden edelläkävijä</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75634379-F610-44DF-8804-3ED38A12595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10044522" y="1469368"/>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27997218-44FB-4BDE-8EA0-F02E691CB52F}"/>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10200689" y="1966429"/>
            <a:ext cx="203238" cy="202431"/>
          </a:xfrm>
          <a:prstGeom prst="rect">
            <a:avLst/>
          </a:prstGeom>
        </p:spPr>
      </p:pic>
      <p:pic>
        <p:nvPicPr>
          <p:cNvPr id="20" name="Graphic 19" descr="Circle with left arrow with solid fill">
            <a:extLst>
              <a:ext uri="{FF2B5EF4-FFF2-40B4-BE49-F238E27FC236}">
                <a16:creationId xmlns:a16="http://schemas.microsoft.com/office/drawing/2014/main" id="{7340E016-7E9A-44C9-9568-4D78B03F5BAA}"/>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10146141" y="2472893"/>
            <a:ext cx="203238" cy="202431"/>
          </a:xfrm>
          <a:prstGeom prst="rect">
            <a:avLst/>
          </a:prstGeom>
        </p:spPr>
      </p:pic>
      <p:sp>
        <p:nvSpPr>
          <p:cNvPr id="21" name="Rectangle 20">
            <a:extLst>
              <a:ext uri="{FF2B5EF4-FFF2-40B4-BE49-F238E27FC236}">
                <a16:creationId xmlns:a16="http://schemas.microsoft.com/office/drawing/2014/main" id="{6E93394E-5399-45E5-96E0-C175A21D7134}"/>
              </a:ext>
            </a:extLst>
          </p:cNvPr>
          <p:cNvSpPr/>
          <p:nvPr/>
        </p:nvSpPr>
        <p:spPr>
          <a:xfrm>
            <a:off x="9982844" y="1177218"/>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17950"/>
            <a:ext cx="10808238" cy="365475"/>
            <a:chOff x="693812" y="411988"/>
            <a:chExt cx="10808238" cy="365475"/>
          </a:xfrm>
        </p:grpSpPr>
        <p:sp>
          <p:nvSpPr>
            <p:cNvPr id="12" name="Rectangle 11">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9882" y="411988"/>
              <a:ext cx="1512168" cy="332656"/>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Kehitysehdotukset</a:t>
              </a:r>
            </a:p>
          </p:txBody>
        </p:sp>
      </p:grpSp>
      <p:sp>
        <p:nvSpPr>
          <p:cNvPr id="22" name="Rectangle 21">
            <a:extLst>
              <a:ext uri="{FF2B5EF4-FFF2-40B4-BE49-F238E27FC236}">
                <a16:creationId xmlns:a16="http://schemas.microsoft.com/office/drawing/2014/main" id="{42DCF78D-ECC2-41EF-8BA2-966BC9D05DC4}"/>
              </a:ext>
            </a:extLst>
          </p:cNvPr>
          <p:cNvSpPr/>
          <p:nvPr/>
        </p:nvSpPr>
        <p:spPr>
          <a:xfrm>
            <a:off x="10349379" y="2913674"/>
            <a:ext cx="1171409"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Jatkokehitys mahdollisuudet</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pic>
        <p:nvPicPr>
          <p:cNvPr id="23" name="Graphic 22" descr="Circle with left arrow with solid fill">
            <a:extLst>
              <a:ext uri="{FF2B5EF4-FFF2-40B4-BE49-F238E27FC236}">
                <a16:creationId xmlns:a16="http://schemas.microsoft.com/office/drawing/2014/main" id="{92F9581F-91BE-4A02-9DC1-F683D79D231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10146141" y="2980193"/>
            <a:ext cx="203238" cy="202431"/>
          </a:xfrm>
          <a:prstGeom prst="rect">
            <a:avLst/>
          </a:prstGeom>
        </p:spPr>
      </p:pic>
    </p:spTree>
    <p:extLst>
      <p:ext uri="{BB962C8B-B14F-4D97-AF65-F5344CB8AC3E}">
        <p14:creationId xmlns:p14="http://schemas.microsoft.com/office/powerpoint/2010/main" val="9349121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D66487C-9A08-48DF-8D03-D4A17361091F}"/>
              </a:ext>
            </a:extLst>
          </p:cNvPr>
          <p:cNvSpPr txBox="1">
            <a:spLocks noGrp="1" noRot="1" noMove="1" noResize="1" noEditPoints="1" noAdjustHandles="1" noChangeArrowheads="1" noChangeShapeType="1"/>
          </p:cNvSpPr>
          <p:nvPr/>
        </p:nvSpPr>
        <p:spPr>
          <a:xfrm>
            <a:off x="405780" y="404664"/>
            <a:ext cx="4248472"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tilannekuva – Navigointisivu</a:t>
            </a:r>
            <a:endParaRPr lang="fi-FI" sz="2000" dirty="0"/>
          </a:p>
        </p:txBody>
      </p:sp>
      <p:grpSp>
        <p:nvGrpSpPr>
          <p:cNvPr id="10" name="Group 9">
            <a:extLst>
              <a:ext uri="{FF2B5EF4-FFF2-40B4-BE49-F238E27FC236}">
                <a16:creationId xmlns:a16="http://schemas.microsoft.com/office/drawing/2014/main" id="{7E1E6D73-E35E-47A3-AB4D-97CE17EF6C45}"/>
              </a:ext>
            </a:extLst>
          </p:cNvPr>
          <p:cNvGrpSpPr/>
          <p:nvPr/>
        </p:nvGrpSpPr>
        <p:grpSpPr>
          <a:xfrm>
            <a:off x="11062964" y="6389289"/>
            <a:ext cx="504057" cy="313241"/>
            <a:chOff x="9035482" y="1613653"/>
            <a:chExt cx="617517" cy="385192"/>
          </a:xfrm>
        </p:grpSpPr>
        <p:sp>
          <p:nvSpPr>
            <p:cNvPr id="11" name="Rectangle: Rounded Corners 10">
              <a:extLst>
                <a:ext uri="{FF2B5EF4-FFF2-40B4-BE49-F238E27FC236}">
                  <a16:creationId xmlns:a16="http://schemas.microsoft.com/office/drawing/2014/main" id="{9E2EDDA9-F7B4-4D71-B1ED-C89BD92EA91B}"/>
                </a:ext>
              </a:extLst>
            </p:cNvPr>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12" name="Graphic 11" descr="For Sale with solid fill">
              <a:hlinkClick r:id="rId2" action="ppaction://hlinksldjump"/>
              <a:extLst>
                <a:ext uri="{FF2B5EF4-FFF2-40B4-BE49-F238E27FC236}">
                  <a16:creationId xmlns:a16="http://schemas.microsoft.com/office/drawing/2014/main" id="{550CC60A-EBE6-47FF-B373-918DA7EE23F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grpSp>
      <p:grpSp>
        <p:nvGrpSpPr>
          <p:cNvPr id="76" name="Group 75">
            <a:extLst>
              <a:ext uri="{FF2B5EF4-FFF2-40B4-BE49-F238E27FC236}">
                <a16:creationId xmlns:a16="http://schemas.microsoft.com/office/drawing/2014/main" id="{7CEAA12C-D3E4-484D-A150-368DA7CCFD0C}"/>
              </a:ext>
            </a:extLst>
          </p:cNvPr>
          <p:cNvGrpSpPr/>
          <p:nvPr/>
        </p:nvGrpSpPr>
        <p:grpSpPr>
          <a:xfrm>
            <a:off x="405780" y="1687067"/>
            <a:ext cx="5688632" cy="2147447"/>
            <a:chOff x="405780" y="1687067"/>
            <a:chExt cx="5688632" cy="2147447"/>
          </a:xfrm>
        </p:grpSpPr>
        <p:sp>
          <p:nvSpPr>
            <p:cNvPr id="3" name="TextBox 2">
              <a:extLst>
                <a:ext uri="{FF2B5EF4-FFF2-40B4-BE49-F238E27FC236}">
                  <a16:creationId xmlns:a16="http://schemas.microsoft.com/office/drawing/2014/main" id="{85D11D06-2586-4DDE-9277-48EE3D4E07B6}"/>
                </a:ext>
              </a:extLst>
            </p:cNvPr>
            <p:cNvSpPr txBox="1">
              <a:spLocks noGrp="1" noRot="1" noMove="1" noResize="1" noEditPoints="1" noAdjustHandles="1" noChangeArrowheads="1" noChangeShapeType="1"/>
            </p:cNvSpPr>
            <p:nvPr/>
          </p:nvSpPr>
          <p:spPr>
            <a:xfrm>
              <a:off x="405780" y="1687067"/>
              <a:ext cx="5688632" cy="2147447"/>
            </a:xfrm>
            <a:prstGeom prst="rect">
              <a:avLst/>
            </a:prstGeom>
            <a:noFill/>
          </p:spPr>
          <p:txBody>
            <a:bodyPr wrap="square">
              <a:spAutoFit/>
            </a:bodyPr>
            <a:lstStyle/>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Lopullinen tilannekuva muodostui sisältämään montaa eri tyyppistä tietoa. Näin ollen toteutus päätettiin toteuttaa samalla periaatteella, kuin käsikirjan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kotisivu</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ja FSSF-kehikko. Toisin sanoen tilannekuvassa voidaan navigoida tekstin oikealla puolella olevilla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teksti-painikkeilla</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 joita klikkaamalla haluttu osio tilannekuvasta avautuu näytölle.</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Paluu tälle sivulle tapahtuu navigointipaneelin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paluunuoli-näppäimellä</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Tämän sivun oikeasta alakulmasta löytyvä navigointipaneelin ”</a:t>
              </a:r>
              <a:r>
                <a:rPr lang="fi-FI" sz="1000" b="1" i="1" dirty="0">
                  <a:solidFill>
                    <a:schemeClr val="tx2"/>
                  </a:solidFill>
                  <a:latin typeface="Gill Sans Nova" panose="020B0602020104020203" pitchFamily="34" charset="0"/>
                  <a:ea typeface="Lato" panose="020F0502020204030203" pitchFamily="34" charset="0"/>
                  <a:cs typeface="Lato" panose="020F0502020204030203" pitchFamily="34" charset="0"/>
                </a:rPr>
                <a:t>koti-näppäin</a:t>
              </a: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palauttaa esityksen tavalliseen tapaan kotisivulle.</a:t>
              </a:r>
            </a:p>
          </p:txBody>
        </p:sp>
        <p:grpSp>
          <p:nvGrpSpPr>
            <p:cNvPr id="14" name="Group 13">
              <a:extLst>
                <a:ext uri="{FF2B5EF4-FFF2-40B4-BE49-F238E27FC236}">
                  <a16:creationId xmlns:a16="http://schemas.microsoft.com/office/drawing/2014/main" id="{AB6292BF-3245-45AB-A832-39998E51932C}"/>
                </a:ext>
              </a:extLst>
            </p:cNvPr>
            <p:cNvGrpSpPr/>
            <p:nvPr/>
          </p:nvGrpSpPr>
          <p:grpSpPr>
            <a:xfrm>
              <a:off x="4870276" y="2852936"/>
              <a:ext cx="216024" cy="198418"/>
              <a:chOff x="8457418" y="107577"/>
              <a:chExt cx="320522" cy="414442"/>
            </a:xfrm>
          </p:grpSpPr>
          <p:sp>
            <p:nvSpPr>
              <p:cNvPr id="16" name="Rectangle: Rounded Corners 15">
                <a:extLst>
                  <a:ext uri="{FF2B5EF4-FFF2-40B4-BE49-F238E27FC236}">
                    <a16:creationId xmlns:a16="http://schemas.microsoft.com/office/drawing/2014/main" id="{5B312102-E0D7-407E-9157-0C9E2472FC6E}"/>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extLst>
                  <a:ext uri="{FF2B5EF4-FFF2-40B4-BE49-F238E27FC236}">
                    <a16:creationId xmlns:a16="http://schemas.microsoft.com/office/drawing/2014/main" id="{77DC9240-A913-4459-BD88-663400EEC7C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63521" y="152400"/>
                <a:ext cx="314419" cy="313241"/>
              </a:xfrm>
              <a:prstGeom prst="rect">
                <a:avLst/>
              </a:prstGeom>
            </p:spPr>
          </p:pic>
        </p:grpSp>
        <p:grpSp>
          <p:nvGrpSpPr>
            <p:cNvPr id="19" name="Group 18">
              <a:extLst>
                <a:ext uri="{FF2B5EF4-FFF2-40B4-BE49-F238E27FC236}">
                  <a16:creationId xmlns:a16="http://schemas.microsoft.com/office/drawing/2014/main" id="{42DC43E4-BA11-4DC3-925D-2CED25F1FC00}"/>
                </a:ext>
              </a:extLst>
            </p:cNvPr>
            <p:cNvGrpSpPr/>
            <p:nvPr/>
          </p:nvGrpSpPr>
          <p:grpSpPr>
            <a:xfrm>
              <a:off x="5081392" y="3328051"/>
              <a:ext cx="263522" cy="229765"/>
              <a:chOff x="9035482" y="1613653"/>
              <a:chExt cx="617517" cy="385192"/>
            </a:xfrm>
          </p:grpSpPr>
          <p:sp>
            <p:nvSpPr>
              <p:cNvPr id="20" name="Rectangle: Rounded Corners 19">
                <a:extLst>
                  <a:ext uri="{FF2B5EF4-FFF2-40B4-BE49-F238E27FC236}">
                    <a16:creationId xmlns:a16="http://schemas.microsoft.com/office/drawing/2014/main" id="{456271BE-28B3-4A11-958F-BDD3B51F7786}"/>
                  </a:ext>
                </a:extLst>
              </p:cNvPr>
              <p:cNvSpPr/>
              <p:nvPr/>
            </p:nvSpPr>
            <p:spPr>
              <a:xfrm>
                <a:off x="9035482" y="1613653"/>
                <a:ext cx="61751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22" name="Graphic 21" descr="For Sale with solid fill">
                <a:extLst>
                  <a:ext uri="{FF2B5EF4-FFF2-40B4-BE49-F238E27FC236}">
                    <a16:creationId xmlns:a16="http://schemas.microsoft.com/office/drawing/2014/main" id="{CBAE08A6-F323-4A2A-89F7-1D22293018DD}"/>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grpSp>
      </p:grpSp>
      <p:sp>
        <p:nvSpPr>
          <p:cNvPr id="31" name="Rectangle: Rounded Corners 30">
            <a:hlinkClick r:id="rId7" action="ppaction://hlinksldjump"/>
            <a:extLst>
              <a:ext uri="{FF2B5EF4-FFF2-40B4-BE49-F238E27FC236}">
                <a16:creationId xmlns:a16="http://schemas.microsoft.com/office/drawing/2014/main" id="{2F1A0836-BD45-4899-AEC4-5F942E73DDA5}"/>
              </a:ext>
            </a:extLst>
          </p:cNvPr>
          <p:cNvSpPr/>
          <p:nvPr/>
        </p:nvSpPr>
        <p:spPr>
          <a:xfrm>
            <a:off x="10159847" y="4482266"/>
            <a:ext cx="1722430" cy="393697"/>
          </a:xfrm>
          <a:prstGeom prst="roundRect">
            <a:avLst/>
          </a:prstGeom>
          <a:solidFill>
            <a:srgbClr val="00B050">
              <a:alpha val="67000"/>
            </a:srgbClr>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bg1"/>
                </a:solidFill>
                <a:latin typeface="Rockwell" panose="02060603020205020403" pitchFamily="18" charset="0"/>
                <a:ea typeface="Lato" panose="020F0502020204030203" pitchFamily="34" charset="0"/>
                <a:cs typeface="Lato" panose="020F0502020204030203" pitchFamily="34" charset="0"/>
              </a:rPr>
              <a:t>Heinolan energia-asioiden tunnuslukuja</a:t>
            </a:r>
          </a:p>
        </p:txBody>
      </p:sp>
      <p:pic>
        <p:nvPicPr>
          <p:cNvPr id="52" name="Picture 51">
            <a:hlinkClick r:id="rId8" action="ppaction://hlinksldjump"/>
            <a:extLst>
              <a:ext uri="{FF2B5EF4-FFF2-40B4-BE49-F238E27FC236}">
                <a16:creationId xmlns:a16="http://schemas.microsoft.com/office/drawing/2014/main" id="{EB56B436-6E89-4521-A867-EAB849C6E0FA}"/>
              </a:ext>
            </a:extLst>
          </p:cNvPr>
          <p:cNvPicPr>
            <a:picLocks noChangeAspect="1"/>
          </p:cNvPicPr>
          <p:nvPr/>
        </p:nvPicPr>
        <p:blipFill>
          <a:blip r:embed="rId9"/>
          <a:stretch>
            <a:fillRect/>
          </a:stretch>
        </p:blipFill>
        <p:spPr>
          <a:xfrm>
            <a:off x="9766820" y="172996"/>
            <a:ext cx="2109399" cy="463336"/>
          </a:xfrm>
          <a:prstGeom prst="rect">
            <a:avLst/>
          </a:prstGeom>
        </p:spPr>
      </p:pic>
      <p:pic>
        <p:nvPicPr>
          <p:cNvPr id="54" name="Picture 53">
            <a:hlinkClick r:id="rId10" action="ppaction://hlinksldjump"/>
            <a:extLst>
              <a:ext uri="{FF2B5EF4-FFF2-40B4-BE49-F238E27FC236}">
                <a16:creationId xmlns:a16="http://schemas.microsoft.com/office/drawing/2014/main" id="{AC24B6EA-6BF6-4C75-9037-E96CDC097096}"/>
              </a:ext>
            </a:extLst>
          </p:cNvPr>
          <p:cNvPicPr>
            <a:picLocks noChangeAspect="1"/>
          </p:cNvPicPr>
          <p:nvPr/>
        </p:nvPicPr>
        <p:blipFill>
          <a:blip r:embed="rId11"/>
          <a:stretch>
            <a:fillRect/>
          </a:stretch>
        </p:blipFill>
        <p:spPr>
          <a:xfrm>
            <a:off x="10748361" y="1279069"/>
            <a:ext cx="1121761" cy="463336"/>
          </a:xfrm>
          <a:prstGeom prst="rect">
            <a:avLst/>
          </a:prstGeom>
        </p:spPr>
      </p:pic>
      <p:pic>
        <p:nvPicPr>
          <p:cNvPr id="56" name="Picture 55">
            <a:hlinkClick r:id="rId12" action="ppaction://hlinksldjump"/>
            <a:extLst>
              <a:ext uri="{FF2B5EF4-FFF2-40B4-BE49-F238E27FC236}">
                <a16:creationId xmlns:a16="http://schemas.microsoft.com/office/drawing/2014/main" id="{E6F85B2C-8581-4912-AA76-829A6D512C82}"/>
              </a:ext>
            </a:extLst>
          </p:cNvPr>
          <p:cNvPicPr>
            <a:picLocks noChangeAspect="1"/>
          </p:cNvPicPr>
          <p:nvPr/>
        </p:nvPicPr>
        <p:blipFill>
          <a:blip r:embed="rId13"/>
          <a:stretch>
            <a:fillRect/>
          </a:stretch>
        </p:blipFill>
        <p:spPr>
          <a:xfrm>
            <a:off x="10120418" y="717333"/>
            <a:ext cx="1749704" cy="481626"/>
          </a:xfrm>
          <a:prstGeom prst="rect">
            <a:avLst/>
          </a:prstGeom>
        </p:spPr>
      </p:pic>
      <p:pic>
        <p:nvPicPr>
          <p:cNvPr id="58" name="Picture 57">
            <a:hlinkClick r:id="rId14" action="ppaction://hlinksldjump"/>
            <a:extLst>
              <a:ext uri="{FF2B5EF4-FFF2-40B4-BE49-F238E27FC236}">
                <a16:creationId xmlns:a16="http://schemas.microsoft.com/office/drawing/2014/main" id="{EF4CE051-1CDF-4B27-8017-7E464B64FFFC}"/>
              </a:ext>
            </a:extLst>
          </p:cNvPr>
          <p:cNvPicPr>
            <a:picLocks noChangeAspect="1"/>
          </p:cNvPicPr>
          <p:nvPr/>
        </p:nvPicPr>
        <p:blipFill>
          <a:blip r:embed="rId15"/>
          <a:stretch>
            <a:fillRect/>
          </a:stretch>
        </p:blipFill>
        <p:spPr>
          <a:xfrm>
            <a:off x="3126955" y="5922932"/>
            <a:ext cx="2103302" cy="609653"/>
          </a:xfrm>
          <a:prstGeom prst="rect">
            <a:avLst/>
          </a:prstGeom>
        </p:spPr>
      </p:pic>
      <p:pic>
        <p:nvPicPr>
          <p:cNvPr id="60" name="Picture 59">
            <a:hlinkClick r:id="rId16" action="ppaction://hlinksldjump"/>
            <a:extLst>
              <a:ext uri="{FF2B5EF4-FFF2-40B4-BE49-F238E27FC236}">
                <a16:creationId xmlns:a16="http://schemas.microsoft.com/office/drawing/2014/main" id="{E1E26EE2-98AE-4CFA-8860-F91606FEB670}"/>
              </a:ext>
            </a:extLst>
          </p:cNvPr>
          <p:cNvPicPr>
            <a:picLocks noChangeAspect="1"/>
          </p:cNvPicPr>
          <p:nvPr/>
        </p:nvPicPr>
        <p:blipFill>
          <a:blip r:embed="rId17"/>
          <a:stretch>
            <a:fillRect/>
          </a:stretch>
        </p:blipFill>
        <p:spPr>
          <a:xfrm>
            <a:off x="6274634" y="3251671"/>
            <a:ext cx="3407959" cy="603556"/>
          </a:xfrm>
          <a:prstGeom prst="rect">
            <a:avLst/>
          </a:prstGeom>
        </p:spPr>
      </p:pic>
      <p:pic>
        <p:nvPicPr>
          <p:cNvPr id="62" name="Picture 61">
            <a:hlinkClick r:id="rId18" action="ppaction://hlinksldjump"/>
            <a:extLst>
              <a:ext uri="{FF2B5EF4-FFF2-40B4-BE49-F238E27FC236}">
                <a16:creationId xmlns:a16="http://schemas.microsoft.com/office/drawing/2014/main" id="{3CC8DD4F-3D1E-497A-AE53-6E4D865AEA67}"/>
              </a:ext>
            </a:extLst>
          </p:cNvPr>
          <p:cNvPicPr>
            <a:picLocks noChangeAspect="1"/>
          </p:cNvPicPr>
          <p:nvPr/>
        </p:nvPicPr>
        <p:blipFill>
          <a:blip r:embed="rId19"/>
          <a:stretch>
            <a:fillRect/>
          </a:stretch>
        </p:blipFill>
        <p:spPr>
          <a:xfrm>
            <a:off x="8946363" y="1859294"/>
            <a:ext cx="2932430" cy="670618"/>
          </a:xfrm>
          <a:prstGeom prst="rect">
            <a:avLst/>
          </a:prstGeom>
        </p:spPr>
      </p:pic>
      <p:pic>
        <p:nvPicPr>
          <p:cNvPr id="64" name="Picture 63">
            <a:hlinkClick r:id="rId20" action="ppaction://hlinksldjump"/>
            <a:extLst>
              <a:ext uri="{FF2B5EF4-FFF2-40B4-BE49-F238E27FC236}">
                <a16:creationId xmlns:a16="http://schemas.microsoft.com/office/drawing/2014/main" id="{7DEF74D3-9AB6-4AEF-AF50-3DD025379924}"/>
              </a:ext>
            </a:extLst>
          </p:cNvPr>
          <p:cNvPicPr>
            <a:picLocks noChangeAspect="1"/>
          </p:cNvPicPr>
          <p:nvPr/>
        </p:nvPicPr>
        <p:blipFill>
          <a:blip r:embed="rId21"/>
          <a:stretch>
            <a:fillRect/>
          </a:stretch>
        </p:blipFill>
        <p:spPr>
          <a:xfrm>
            <a:off x="8641262" y="1249045"/>
            <a:ext cx="1963082" cy="530398"/>
          </a:xfrm>
          <a:prstGeom prst="rect">
            <a:avLst/>
          </a:prstGeom>
        </p:spPr>
      </p:pic>
      <p:pic>
        <p:nvPicPr>
          <p:cNvPr id="68" name="Picture 67">
            <a:hlinkClick r:id="rId22" action="ppaction://hlinksldjump"/>
            <a:extLst>
              <a:ext uri="{FF2B5EF4-FFF2-40B4-BE49-F238E27FC236}">
                <a16:creationId xmlns:a16="http://schemas.microsoft.com/office/drawing/2014/main" id="{2308DCE1-81B2-4EE9-B756-FD4D86523602}"/>
              </a:ext>
            </a:extLst>
          </p:cNvPr>
          <p:cNvPicPr>
            <a:picLocks noChangeAspect="1"/>
          </p:cNvPicPr>
          <p:nvPr/>
        </p:nvPicPr>
        <p:blipFill>
          <a:blip r:embed="rId23"/>
          <a:stretch>
            <a:fillRect/>
          </a:stretch>
        </p:blipFill>
        <p:spPr>
          <a:xfrm>
            <a:off x="9872320" y="4950755"/>
            <a:ext cx="2017951" cy="609653"/>
          </a:xfrm>
          <a:prstGeom prst="rect">
            <a:avLst/>
          </a:prstGeom>
        </p:spPr>
      </p:pic>
      <p:pic>
        <p:nvPicPr>
          <p:cNvPr id="71" name="Picture 70">
            <a:hlinkClick r:id="rId24" action="ppaction://hlinksldjump"/>
            <a:extLst>
              <a:ext uri="{FF2B5EF4-FFF2-40B4-BE49-F238E27FC236}">
                <a16:creationId xmlns:a16="http://schemas.microsoft.com/office/drawing/2014/main" id="{189445A6-25DC-4AC7-AECC-A936148C4F45}"/>
              </a:ext>
            </a:extLst>
          </p:cNvPr>
          <p:cNvPicPr>
            <a:picLocks noChangeAspect="1"/>
          </p:cNvPicPr>
          <p:nvPr/>
        </p:nvPicPr>
        <p:blipFill>
          <a:blip r:embed="rId25"/>
          <a:stretch>
            <a:fillRect/>
          </a:stretch>
        </p:blipFill>
        <p:spPr>
          <a:xfrm>
            <a:off x="7073279" y="3958463"/>
            <a:ext cx="2609314" cy="749873"/>
          </a:xfrm>
          <a:prstGeom prst="rect">
            <a:avLst/>
          </a:prstGeom>
        </p:spPr>
      </p:pic>
      <p:pic>
        <p:nvPicPr>
          <p:cNvPr id="73" name="Picture 72">
            <a:hlinkClick r:id="rId26" action="ppaction://hlinksldjump"/>
            <a:extLst>
              <a:ext uri="{FF2B5EF4-FFF2-40B4-BE49-F238E27FC236}">
                <a16:creationId xmlns:a16="http://schemas.microsoft.com/office/drawing/2014/main" id="{72D1788E-DFD0-42D1-88CF-BC812B81045F}"/>
              </a:ext>
            </a:extLst>
          </p:cNvPr>
          <p:cNvPicPr>
            <a:picLocks noChangeAspect="1"/>
          </p:cNvPicPr>
          <p:nvPr/>
        </p:nvPicPr>
        <p:blipFill>
          <a:blip r:embed="rId27"/>
          <a:stretch>
            <a:fillRect/>
          </a:stretch>
        </p:blipFill>
        <p:spPr>
          <a:xfrm>
            <a:off x="8550089" y="2646801"/>
            <a:ext cx="3328704" cy="493819"/>
          </a:xfrm>
          <a:prstGeom prst="rect">
            <a:avLst/>
          </a:prstGeom>
        </p:spPr>
      </p:pic>
      <p:pic>
        <p:nvPicPr>
          <p:cNvPr id="75" name="Picture 74">
            <a:hlinkClick r:id="rId28" action="ppaction://hlinksldjump"/>
            <a:extLst>
              <a:ext uri="{FF2B5EF4-FFF2-40B4-BE49-F238E27FC236}">
                <a16:creationId xmlns:a16="http://schemas.microsoft.com/office/drawing/2014/main" id="{6EA24013-6875-44F6-8D02-BBFADCC250BB}"/>
              </a:ext>
            </a:extLst>
          </p:cNvPr>
          <p:cNvPicPr>
            <a:picLocks noChangeAspect="1"/>
          </p:cNvPicPr>
          <p:nvPr/>
        </p:nvPicPr>
        <p:blipFill>
          <a:blip r:embed="rId29"/>
          <a:stretch>
            <a:fillRect/>
          </a:stretch>
        </p:blipFill>
        <p:spPr>
          <a:xfrm>
            <a:off x="10024813" y="3958463"/>
            <a:ext cx="1859441" cy="451143"/>
          </a:xfrm>
          <a:prstGeom prst="rect">
            <a:avLst/>
          </a:prstGeom>
        </p:spPr>
      </p:pic>
      <p:pic>
        <p:nvPicPr>
          <p:cNvPr id="78" name="Picture 77">
            <a:hlinkClick r:id="rId30" action="ppaction://hlinksldjump"/>
            <a:extLst>
              <a:ext uri="{FF2B5EF4-FFF2-40B4-BE49-F238E27FC236}">
                <a16:creationId xmlns:a16="http://schemas.microsoft.com/office/drawing/2014/main" id="{7D282456-4502-4A43-9D64-3258A8065754}"/>
              </a:ext>
            </a:extLst>
          </p:cNvPr>
          <p:cNvPicPr>
            <a:picLocks noChangeAspect="1"/>
          </p:cNvPicPr>
          <p:nvPr/>
        </p:nvPicPr>
        <p:blipFill>
          <a:blip r:embed="rId31"/>
          <a:stretch>
            <a:fillRect/>
          </a:stretch>
        </p:blipFill>
        <p:spPr>
          <a:xfrm>
            <a:off x="6654507" y="1063731"/>
            <a:ext cx="1530229" cy="469433"/>
          </a:xfrm>
          <a:prstGeom prst="rect">
            <a:avLst/>
          </a:prstGeom>
        </p:spPr>
      </p:pic>
      <p:pic>
        <p:nvPicPr>
          <p:cNvPr id="80" name="Picture 79">
            <a:hlinkClick r:id="rId32" action="ppaction://hlinksldjump"/>
            <a:extLst>
              <a:ext uri="{FF2B5EF4-FFF2-40B4-BE49-F238E27FC236}">
                <a16:creationId xmlns:a16="http://schemas.microsoft.com/office/drawing/2014/main" id="{01192F83-20C5-4A21-8760-A2D048DDE2A6}"/>
              </a:ext>
            </a:extLst>
          </p:cNvPr>
          <p:cNvPicPr>
            <a:picLocks noChangeAspect="1"/>
          </p:cNvPicPr>
          <p:nvPr/>
        </p:nvPicPr>
        <p:blipFill>
          <a:blip r:embed="rId33"/>
          <a:stretch>
            <a:fillRect/>
          </a:stretch>
        </p:blipFill>
        <p:spPr>
          <a:xfrm>
            <a:off x="6767294" y="1563016"/>
            <a:ext cx="1304657" cy="432854"/>
          </a:xfrm>
          <a:prstGeom prst="rect">
            <a:avLst/>
          </a:prstGeom>
        </p:spPr>
      </p:pic>
      <p:pic>
        <p:nvPicPr>
          <p:cNvPr id="85" name="Picture 84">
            <a:hlinkClick r:id="rId34" action="ppaction://hlinksldjump"/>
            <a:extLst>
              <a:ext uri="{FF2B5EF4-FFF2-40B4-BE49-F238E27FC236}">
                <a16:creationId xmlns:a16="http://schemas.microsoft.com/office/drawing/2014/main" id="{D65BF7E4-635F-4ED6-BECD-1923C614B945}"/>
              </a:ext>
            </a:extLst>
          </p:cNvPr>
          <p:cNvPicPr>
            <a:picLocks noChangeAspect="1"/>
          </p:cNvPicPr>
          <p:nvPr/>
        </p:nvPicPr>
        <p:blipFill>
          <a:blip r:embed="rId35"/>
          <a:stretch>
            <a:fillRect/>
          </a:stretch>
        </p:blipFill>
        <p:spPr>
          <a:xfrm>
            <a:off x="8308297" y="741719"/>
            <a:ext cx="1737511" cy="432854"/>
          </a:xfrm>
          <a:prstGeom prst="rect">
            <a:avLst/>
          </a:prstGeom>
        </p:spPr>
      </p:pic>
      <p:pic>
        <p:nvPicPr>
          <p:cNvPr id="88" name="Picture 87">
            <a:hlinkClick r:id="rId36" action="ppaction://hlinksldjump"/>
            <a:extLst>
              <a:ext uri="{FF2B5EF4-FFF2-40B4-BE49-F238E27FC236}">
                <a16:creationId xmlns:a16="http://schemas.microsoft.com/office/drawing/2014/main" id="{F1D7A9D4-8D52-411A-BD3E-D6EDBF3D10E2}"/>
              </a:ext>
            </a:extLst>
          </p:cNvPr>
          <p:cNvPicPr>
            <a:picLocks noChangeAspect="1"/>
          </p:cNvPicPr>
          <p:nvPr/>
        </p:nvPicPr>
        <p:blipFill>
          <a:blip r:embed="rId37"/>
          <a:stretch>
            <a:fillRect/>
          </a:stretch>
        </p:blipFill>
        <p:spPr>
          <a:xfrm>
            <a:off x="7512229" y="5936256"/>
            <a:ext cx="2170364" cy="609653"/>
          </a:xfrm>
          <a:prstGeom prst="rect">
            <a:avLst/>
          </a:prstGeom>
        </p:spPr>
      </p:pic>
      <p:pic>
        <p:nvPicPr>
          <p:cNvPr id="90" name="Picture 89">
            <a:hlinkClick r:id="rId38" action="ppaction://hlinksldjump"/>
            <a:extLst>
              <a:ext uri="{FF2B5EF4-FFF2-40B4-BE49-F238E27FC236}">
                <a16:creationId xmlns:a16="http://schemas.microsoft.com/office/drawing/2014/main" id="{57AC402C-2E9A-4AAA-8811-F8EFC64FFEA9}"/>
              </a:ext>
            </a:extLst>
          </p:cNvPr>
          <p:cNvPicPr>
            <a:picLocks noChangeAspect="1"/>
          </p:cNvPicPr>
          <p:nvPr/>
        </p:nvPicPr>
        <p:blipFill>
          <a:blip r:embed="rId39"/>
          <a:stretch>
            <a:fillRect/>
          </a:stretch>
        </p:blipFill>
        <p:spPr>
          <a:xfrm>
            <a:off x="5316321" y="5936256"/>
            <a:ext cx="2103302" cy="609653"/>
          </a:xfrm>
          <a:prstGeom prst="rect">
            <a:avLst/>
          </a:prstGeom>
        </p:spPr>
      </p:pic>
      <p:pic>
        <p:nvPicPr>
          <p:cNvPr id="93" name="Picture 92">
            <a:hlinkClick r:id="rId40" action="ppaction://hlinksldjump"/>
            <a:extLst>
              <a:ext uri="{FF2B5EF4-FFF2-40B4-BE49-F238E27FC236}">
                <a16:creationId xmlns:a16="http://schemas.microsoft.com/office/drawing/2014/main" id="{4546A6E3-5299-465B-9C30-D5E9998EB05C}"/>
              </a:ext>
            </a:extLst>
          </p:cNvPr>
          <p:cNvPicPr>
            <a:picLocks noChangeAspect="1"/>
          </p:cNvPicPr>
          <p:nvPr/>
        </p:nvPicPr>
        <p:blipFill>
          <a:blip r:embed="rId41"/>
          <a:stretch>
            <a:fillRect/>
          </a:stretch>
        </p:blipFill>
        <p:spPr>
          <a:xfrm>
            <a:off x="9769394" y="3269671"/>
            <a:ext cx="2109399" cy="445047"/>
          </a:xfrm>
          <a:prstGeom prst="rect">
            <a:avLst/>
          </a:prstGeom>
        </p:spPr>
      </p:pic>
      <p:pic>
        <p:nvPicPr>
          <p:cNvPr id="95" name="Picture 94">
            <a:hlinkClick r:id="rId42" action="ppaction://hlinksldjump"/>
            <a:extLst>
              <a:ext uri="{FF2B5EF4-FFF2-40B4-BE49-F238E27FC236}">
                <a16:creationId xmlns:a16="http://schemas.microsoft.com/office/drawing/2014/main" id="{543B714C-05B0-444A-832D-1E38DE0D89B4}"/>
              </a:ext>
            </a:extLst>
          </p:cNvPr>
          <p:cNvPicPr>
            <a:picLocks noChangeAspect="1"/>
          </p:cNvPicPr>
          <p:nvPr/>
        </p:nvPicPr>
        <p:blipFill>
          <a:blip r:embed="rId43"/>
          <a:stretch>
            <a:fillRect/>
          </a:stretch>
        </p:blipFill>
        <p:spPr>
          <a:xfrm>
            <a:off x="6309205" y="2378554"/>
            <a:ext cx="2170364" cy="762066"/>
          </a:xfrm>
          <a:prstGeom prst="rect">
            <a:avLst/>
          </a:prstGeom>
        </p:spPr>
      </p:pic>
      <p:sp>
        <p:nvSpPr>
          <p:cNvPr id="4" name="Rectangle: Rounded Corners 3">
            <a:extLst>
              <a:ext uri="{FF2B5EF4-FFF2-40B4-BE49-F238E27FC236}">
                <a16:creationId xmlns:a16="http://schemas.microsoft.com/office/drawing/2014/main" id="{72E5D383-FF14-4A95-A9F8-32E86C6F081F}"/>
              </a:ext>
            </a:extLst>
          </p:cNvPr>
          <p:cNvSpPr/>
          <p:nvPr/>
        </p:nvSpPr>
        <p:spPr>
          <a:xfrm>
            <a:off x="7162313" y="4875963"/>
            <a:ext cx="2520280" cy="609653"/>
          </a:xfrm>
          <a:prstGeom prst="roundRect">
            <a:avLst/>
          </a:prstGeom>
          <a:solidFill>
            <a:srgbClr val="B27362">
              <a:alpha val="88000"/>
            </a:srgbClr>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50" b="1" dirty="0">
                <a:solidFill>
                  <a:schemeClr val="tx2"/>
                </a:solidFill>
                <a:latin typeface="Rockwell" panose="02060603020205020403" pitchFamily="18" charset="0"/>
                <a:ea typeface="Lato" panose="020F0502020204030203" pitchFamily="34" charset="0"/>
                <a:cs typeface="Lato" panose="020F0502020204030203" pitchFamily="34" charset="0"/>
              </a:rPr>
              <a:t>Heinolan jätehuoltorekisteriin ilmoitetut keräyspisteet</a:t>
            </a:r>
          </a:p>
        </p:txBody>
      </p:sp>
    </p:spTree>
    <p:extLst>
      <p:ext uri="{BB962C8B-B14F-4D97-AF65-F5344CB8AC3E}">
        <p14:creationId xmlns:p14="http://schemas.microsoft.com/office/powerpoint/2010/main" val="224516273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10" hidden="1">
            <a:extLst>
              <a:ext uri="{FF2B5EF4-FFF2-40B4-BE49-F238E27FC236}">
                <a16:creationId xmlns:a16="http://schemas.microsoft.com/office/drawing/2014/main" id="{22DABA46-77BB-4FFD-AA3A-23824B8D62E2}"/>
              </a:ext>
            </a:extLst>
          </p:cNvPr>
          <p:cNvGraphicFramePr>
            <a:graphicFrameLocks noChangeAspect="1"/>
          </p:cNvGraphicFramePr>
          <p:nvPr>
            <p:custDataLst>
              <p:tags r:id="rId2"/>
            </p:custDataLst>
            <p:extLst>
              <p:ext uri="{D42A27DB-BD31-4B8C-83A1-F6EECF244321}">
                <p14:modId xmlns:p14="http://schemas.microsoft.com/office/powerpoint/2010/main" val="27006720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88088" name="think-cell Slide" r:id="rId27" imgW="129" imgH="129" progId="TCLayout.ActiveDocument.1">
                  <p:embed/>
                </p:oleObj>
              </mc:Choice>
              <mc:Fallback>
                <p:oleObj name="think-cell Slide" r:id="rId27" imgW="129" imgH="129" progId="TCLayout.ActiveDocument.1">
                  <p:embed/>
                  <p:pic>
                    <p:nvPicPr>
                      <p:cNvPr id="11" name="Object 10" hidden="1">
                        <a:extLst>
                          <a:ext uri="{FF2B5EF4-FFF2-40B4-BE49-F238E27FC236}">
                            <a16:creationId xmlns:a16="http://schemas.microsoft.com/office/drawing/2014/main" id="{22DABA46-77BB-4FFD-AA3A-23824B8D62E2}"/>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155" name="TextBox 154">
            <a:extLst>
              <a:ext uri="{FF2B5EF4-FFF2-40B4-BE49-F238E27FC236}">
                <a16:creationId xmlns:a16="http://schemas.microsoft.com/office/drawing/2014/main" id="{2D73E293-5C00-4F9E-AB4F-50EDDE4860F9}"/>
              </a:ext>
            </a:extLst>
          </p:cNvPr>
          <p:cNvSpPr txBox="1"/>
          <p:nvPr/>
        </p:nvSpPr>
        <p:spPr>
          <a:xfrm>
            <a:off x="433387" y="288925"/>
            <a:ext cx="4524375" cy="338138"/>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Ympäristönsuojelun valvontaohjelman toteumat</a:t>
            </a:r>
          </a:p>
        </p:txBody>
      </p:sp>
      <p:graphicFrame>
        <p:nvGraphicFramePr>
          <p:cNvPr id="121" name="Chart 120">
            <a:extLst>
              <a:ext uri="{FF2B5EF4-FFF2-40B4-BE49-F238E27FC236}">
                <a16:creationId xmlns:a16="http://schemas.microsoft.com/office/drawing/2014/main" id="{1548C4D0-E623-4D0B-94C4-5316120160EC}"/>
              </a:ext>
            </a:extLst>
          </p:cNvPr>
          <p:cNvGraphicFramePr/>
          <p:nvPr>
            <p:custDataLst>
              <p:tags r:id="rId3"/>
            </p:custDataLst>
            <p:extLst>
              <p:ext uri="{D42A27DB-BD31-4B8C-83A1-F6EECF244321}">
                <p14:modId xmlns:p14="http://schemas.microsoft.com/office/powerpoint/2010/main" val="3018978082"/>
              </p:ext>
            </p:extLst>
          </p:nvPr>
        </p:nvGraphicFramePr>
        <p:xfrm>
          <a:off x="1717675" y="2216150"/>
          <a:ext cx="5683250" cy="3084513"/>
        </p:xfrm>
        <a:graphic>
          <a:graphicData uri="http://schemas.openxmlformats.org/drawingml/2006/chart">
            <c:chart xmlns:c="http://schemas.openxmlformats.org/drawingml/2006/chart" xmlns:r="http://schemas.openxmlformats.org/officeDocument/2006/relationships" r:id="rId29"/>
          </a:graphicData>
        </a:graphic>
      </p:graphicFrame>
      <p:cxnSp>
        <p:nvCxnSpPr>
          <p:cNvPr id="524" name="Straight Connector 523">
            <a:extLst>
              <a:ext uri="{FF2B5EF4-FFF2-40B4-BE49-F238E27FC236}">
                <a16:creationId xmlns:a16="http://schemas.microsoft.com/office/drawing/2014/main" id="{7656F077-004C-4F1A-B589-FD0CE07F2449}"/>
              </a:ext>
            </a:extLst>
          </p:cNvPr>
          <p:cNvCxnSpPr/>
          <p:nvPr>
            <p:custDataLst>
              <p:tags r:id="rId4"/>
            </p:custDataLst>
          </p:nvPr>
        </p:nvCxnSpPr>
        <p:spPr bwMode="auto">
          <a:xfrm>
            <a:off x="4184650" y="2582863"/>
            <a:ext cx="2746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32" name="Straight Connector 531">
            <a:extLst>
              <a:ext uri="{FF2B5EF4-FFF2-40B4-BE49-F238E27FC236}">
                <a16:creationId xmlns:a16="http://schemas.microsoft.com/office/drawing/2014/main" id="{2C977FF5-A05A-43C3-A179-4EF0FD093E83}"/>
              </a:ext>
            </a:extLst>
          </p:cNvPr>
          <p:cNvCxnSpPr/>
          <p:nvPr>
            <p:custDataLst>
              <p:tags r:id="rId5"/>
            </p:custDataLst>
          </p:nvPr>
        </p:nvCxnSpPr>
        <p:spPr bwMode="auto">
          <a:xfrm>
            <a:off x="5203825" y="3217863"/>
            <a:ext cx="5524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784D456E-59CD-4BF4-9C8D-8B217253941B}"/>
              </a:ext>
            </a:extLst>
          </p:cNvPr>
          <p:cNvCxnSpPr>
            <a:cxnSpLocks/>
          </p:cNvCxnSpPr>
          <p:nvPr>
            <p:custDataLst>
              <p:tags r:id="rId6"/>
            </p:custDataLst>
          </p:nvPr>
        </p:nvCxnSpPr>
        <p:spPr bwMode="auto">
          <a:xfrm>
            <a:off x="2609850" y="2646363"/>
            <a:ext cx="5524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9" name="Straight Connector 498">
            <a:extLst>
              <a:ext uri="{FF2B5EF4-FFF2-40B4-BE49-F238E27FC236}">
                <a16:creationId xmlns:a16="http://schemas.microsoft.com/office/drawing/2014/main" id="{7907ACAA-C176-4640-9164-38F473ADE6A1}"/>
              </a:ext>
            </a:extLst>
          </p:cNvPr>
          <p:cNvCxnSpPr>
            <a:cxnSpLocks/>
          </p:cNvCxnSpPr>
          <p:nvPr>
            <p:custDataLst>
              <p:tags r:id="rId7"/>
            </p:custDataLst>
          </p:nvPr>
        </p:nvCxnSpPr>
        <p:spPr bwMode="auto">
          <a:xfrm>
            <a:off x="2951163" y="3027363"/>
            <a:ext cx="2111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2" name="Straight Connector 521">
            <a:extLst>
              <a:ext uri="{FF2B5EF4-FFF2-40B4-BE49-F238E27FC236}">
                <a16:creationId xmlns:a16="http://schemas.microsoft.com/office/drawing/2014/main" id="{45D7832B-D9FE-4DD1-94FE-7EEA19D18620}"/>
              </a:ext>
            </a:extLst>
          </p:cNvPr>
          <p:cNvCxnSpPr/>
          <p:nvPr>
            <p:custDataLst>
              <p:tags r:id="rId8"/>
            </p:custDataLst>
          </p:nvPr>
        </p:nvCxnSpPr>
        <p:spPr bwMode="auto">
          <a:xfrm>
            <a:off x="3906838" y="2582863"/>
            <a:ext cx="587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00" name="Straight Connector 499">
            <a:extLst>
              <a:ext uri="{FF2B5EF4-FFF2-40B4-BE49-F238E27FC236}">
                <a16:creationId xmlns:a16="http://schemas.microsoft.com/office/drawing/2014/main" id="{30DF3FD0-FA7B-456E-80DC-1121F71CAC85}"/>
              </a:ext>
            </a:extLst>
          </p:cNvPr>
          <p:cNvCxnSpPr>
            <a:cxnSpLocks/>
          </p:cNvCxnSpPr>
          <p:nvPr>
            <p:custDataLst>
              <p:tags r:id="rId9"/>
            </p:custDataLst>
          </p:nvPr>
        </p:nvCxnSpPr>
        <p:spPr bwMode="auto">
          <a:xfrm>
            <a:off x="3119438" y="2643188"/>
            <a:ext cx="0" cy="387350"/>
          </a:xfrm>
          <a:prstGeom prst="line">
            <a:avLst/>
          </a:prstGeom>
          <a:ln w="28575" cap="flat" cmpd="sng" algn="ctr">
            <a:solidFill>
              <a:schemeClr val="tx1"/>
            </a:solidFill>
            <a:prstDash val="solid"/>
            <a:miter lim="800000"/>
            <a:headEnd type="triangl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25" name="Straight Connector 524">
            <a:extLst>
              <a:ext uri="{FF2B5EF4-FFF2-40B4-BE49-F238E27FC236}">
                <a16:creationId xmlns:a16="http://schemas.microsoft.com/office/drawing/2014/main" id="{9233F695-86CB-4BF9-A451-779C01143682}"/>
              </a:ext>
            </a:extLst>
          </p:cNvPr>
          <p:cNvCxnSpPr/>
          <p:nvPr>
            <p:custDataLst>
              <p:tags r:id="rId10"/>
            </p:custDataLst>
          </p:nvPr>
        </p:nvCxnSpPr>
        <p:spPr bwMode="auto">
          <a:xfrm>
            <a:off x="4248150" y="2773363"/>
            <a:ext cx="2111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6" name="Straight Connector 525">
            <a:extLst>
              <a:ext uri="{FF2B5EF4-FFF2-40B4-BE49-F238E27FC236}">
                <a16:creationId xmlns:a16="http://schemas.microsoft.com/office/drawing/2014/main" id="{2C3F0E16-232A-433B-9429-D5E7B5F3FFA1}"/>
              </a:ext>
            </a:extLst>
          </p:cNvPr>
          <p:cNvCxnSpPr/>
          <p:nvPr>
            <p:custDataLst>
              <p:tags r:id="rId11"/>
            </p:custDataLst>
          </p:nvPr>
        </p:nvCxnSpPr>
        <p:spPr bwMode="auto">
          <a:xfrm>
            <a:off x="4416425" y="2579688"/>
            <a:ext cx="0" cy="1968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33" name="Straight Connector 532">
            <a:extLst>
              <a:ext uri="{FF2B5EF4-FFF2-40B4-BE49-F238E27FC236}">
                <a16:creationId xmlns:a16="http://schemas.microsoft.com/office/drawing/2014/main" id="{2B8A057E-248F-4D0A-BC9E-7A1ADD9A3ACA}"/>
              </a:ext>
            </a:extLst>
          </p:cNvPr>
          <p:cNvCxnSpPr/>
          <p:nvPr>
            <p:custDataLst>
              <p:tags r:id="rId12"/>
            </p:custDataLst>
          </p:nvPr>
        </p:nvCxnSpPr>
        <p:spPr bwMode="auto">
          <a:xfrm>
            <a:off x="5545138" y="4170363"/>
            <a:ext cx="2111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34" name="Straight Connector 533">
            <a:extLst>
              <a:ext uri="{FF2B5EF4-FFF2-40B4-BE49-F238E27FC236}">
                <a16:creationId xmlns:a16="http://schemas.microsoft.com/office/drawing/2014/main" id="{489EFAA2-B513-44D7-A1A1-0E526CFBBCFC}"/>
              </a:ext>
            </a:extLst>
          </p:cNvPr>
          <p:cNvCxnSpPr/>
          <p:nvPr>
            <p:custDataLst>
              <p:tags r:id="rId13"/>
            </p:custDataLst>
          </p:nvPr>
        </p:nvCxnSpPr>
        <p:spPr bwMode="auto">
          <a:xfrm>
            <a:off x="5713413" y="3214688"/>
            <a:ext cx="0" cy="9588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93" name="Text Placeholder 2">
            <a:extLst>
              <a:ext uri="{FF2B5EF4-FFF2-40B4-BE49-F238E27FC236}">
                <a16:creationId xmlns:a16="http://schemas.microsoft.com/office/drawing/2014/main" id="{3D13E628-F988-4137-89FC-610288F3D845}"/>
              </a:ext>
            </a:extLst>
          </p:cNvPr>
          <p:cNvSpPr>
            <a:spLocks noGrp="1"/>
          </p:cNvSpPr>
          <p:nvPr>
            <p:custDataLst>
              <p:tags r:id="rId14"/>
            </p:custDataLst>
          </p:nvPr>
        </p:nvSpPr>
        <p:spPr bwMode="auto">
          <a:xfrm>
            <a:off x="1716088" y="1835150"/>
            <a:ext cx="828675"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b="1" dirty="0">
                <a:solidFill>
                  <a:schemeClr val="tx2"/>
                </a:solidFill>
                <a:effectLst/>
                <a:latin typeface="Rockwell" panose="02060603020205020403" pitchFamily="18" charset="0"/>
                <a:sym typeface="Rockwell" panose="02060603020205020403" pitchFamily="18" charset="0"/>
              </a:rPr>
              <a:t>Tarkastukset</a:t>
            </a:r>
            <a:br>
              <a:rPr lang="fi-FI" altLang="en-US" sz="1000" b="1" dirty="0">
                <a:solidFill>
                  <a:schemeClr val="tx2"/>
                </a:solidFill>
                <a:effectLst/>
                <a:latin typeface="Rockwell" panose="02060603020205020403" pitchFamily="18" charset="0"/>
                <a:sym typeface="Rockwell" panose="02060603020205020403" pitchFamily="18" charset="0"/>
              </a:rPr>
            </a:br>
            <a:r>
              <a:rPr lang="fi-FI" altLang="en-US" sz="1000" b="1" dirty="0">
                <a:solidFill>
                  <a:schemeClr val="tx2"/>
                </a:solidFill>
                <a:effectLst/>
                <a:latin typeface="Rockwell" panose="02060603020205020403" pitchFamily="18" charset="0"/>
                <a:sym typeface="Rockwell" panose="02060603020205020403" pitchFamily="18" charset="0"/>
              </a:rPr>
              <a:t>(lkm.)</a:t>
            </a:r>
          </a:p>
        </p:txBody>
      </p:sp>
      <p:sp>
        <p:nvSpPr>
          <p:cNvPr id="204" name="Text Placeholder 2">
            <a:extLst>
              <a:ext uri="{FF2B5EF4-FFF2-40B4-BE49-F238E27FC236}">
                <a16:creationId xmlns:a16="http://schemas.microsoft.com/office/drawing/2014/main" id="{D6A1FD03-4BA5-4820-8EB2-8A9F8A2202BE}"/>
              </a:ext>
            </a:extLst>
          </p:cNvPr>
          <p:cNvSpPr>
            <a:spLocks noGrp="1"/>
          </p:cNvSpPr>
          <p:nvPr>
            <p:custDataLst>
              <p:tags r:id="rId15"/>
            </p:custDataLst>
          </p:nvPr>
        </p:nvSpPr>
        <p:spPr bwMode="gray">
          <a:xfrm>
            <a:off x="5649913" y="4995863"/>
            <a:ext cx="128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3CEB0C1-E782-4F9E-99DA-5CF3062B4AA4}" type="datetime'''''''''''''''''''''''''''0'''''''''''''''''''''''''''''''">
              <a:rPr lang="fi-FI" altLang="en-US" sz="1200" b="1" smtClean="0">
                <a:effectLst/>
                <a:latin typeface="Rockwell" panose="02060603020205020403" pitchFamily="18" charset="0"/>
                <a:sym typeface="Rockwell" panose="02060603020205020403" pitchFamily="18" charset="0"/>
              </a:rPr>
              <a:pPr marL="0" indent="0" algn="ctr">
                <a:spcBef>
                  <a:spcPct val="0"/>
                </a:spcBef>
                <a:spcAft>
                  <a:spcPct val="0"/>
                </a:spcAft>
                <a:buNone/>
              </a:pPr>
              <a:t>0</a:t>
            </a:fld>
            <a:endParaRPr lang="fi-FI" sz="1200" b="1" dirty="0">
              <a:latin typeface="Rockwell" panose="02060603020205020403" pitchFamily="18" charset="0"/>
              <a:sym typeface="Rockwell" panose="02060603020205020403" pitchFamily="18" charset="0"/>
            </a:endParaRPr>
          </a:p>
        </p:txBody>
      </p:sp>
      <p:sp>
        <p:nvSpPr>
          <p:cNvPr id="203" name="Text Placeholder 2">
            <a:extLst>
              <a:ext uri="{FF2B5EF4-FFF2-40B4-BE49-F238E27FC236}">
                <a16:creationId xmlns:a16="http://schemas.microsoft.com/office/drawing/2014/main" id="{5401AFE8-41AB-433D-9818-C4A320905360}"/>
              </a:ext>
            </a:extLst>
          </p:cNvPr>
          <p:cNvSpPr>
            <a:spLocks noGrp="1"/>
          </p:cNvSpPr>
          <p:nvPr>
            <p:custDataLst>
              <p:tags r:id="rId16"/>
            </p:custDataLst>
          </p:nvPr>
        </p:nvSpPr>
        <p:spPr bwMode="gray">
          <a:xfrm>
            <a:off x="4352925" y="4995863"/>
            <a:ext cx="128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F4A948B-A8DB-4C14-89AE-4F973271E174}" type="datetime'0'''">
              <a:rPr lang="fi-FI" altLang="en-US" sz="1200" b="1" smtClean="0">
                <a:effectLst/>
                <a:latin typeface="Rockwell" panose="02060603020205020403" pitchFamily="18" charset="0"/>
                <a:sym typeface="Rockwell" panose="02060603020205020403" pitchFamily="18" charset="0"/>
              </a:rPr>
              <a:pPr marL="0" indent="0" algn="ctr">
                <a:spcBef>
                  <a:spcPct val="0"/>
                </a:spcBef>
                <a:spcAft>
                  <a:spcPct val="0"/>
                </a:spcAft>
                <a:buNone/>
              </a:pPr>
              <a:t>0</a:t>
            </a:fld>
            <a:endParaRPr lang="fi-FI" sz="1200" b="1" dirty="0">
              <a:latin typeface="Rockwell" panose="02060603020205020403" pitchFamily="18" charset="0"/>
              <a:sym typeface="Rockwell" panose="02060603020205020403" pitchFamily="18" charset="0"/>
            </a:endParaRPr>
          </a:p>
        </p:txBody>
      </p:sp>
      <p:sp>
        <p:nvSpPr>
          <p:cNvPr id="493" name="Text Placeholder 2">
            <a:extLst>
              <a:ext uri="{FF2B5EF4-FFF2-40B4-BE49-F238E27FC236}">
                <a16:creationId xmlns:a16="http://schemas.microsoft.com/office/drawing/2014/main" id="{B8FD2E79-6FCB-4B19-9A72-9415CDEB57E1}"/>
              </a:ext>
            </a:extLst>
          </p:cNvPr>
          <p:cNvSpPr>
            <a:spLocks noGrp="1"/>
          </p:cNvSpPr>
          <p:nvPr>
            <p:custDataLst>
              <p:tags r:id="rId17"/>
            </p:custDataLst>
          </p:nvPr>
        </p:nvSpPr>
        <p:spPr bwMode="auto">
          <a:xfrm>
            <a:off x="2936875" y="2740025"/>
            <a:ext cx="365125" cy="193675"/>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F91EA3A-5189-448F-AEDC-E3DA70AA1B7A}" type="datetime'''1''''''''''''''5''''%'''''">
              <a:rPr lang="fi-FI" altLang="en-US" sz="1000" b="1" smtClean="0">
                <a:solidFill>
                  <a:schemeClr val="bg1"/>
                </a:solidFill>
                <a:effectLst/>
                <a:latin typeface="Rockwell" panose="02060603020205020403" pitchFamily="18" charset="0"/>
              </a:rPr>
              <a:pPr/>
              <a:t>15%</a:t>
            </a:fld>
            <a:endParaRPr lang="fi-FI" sz="1000" b="1" dirty="0">
              <a:solidFill>
                <a:schemeClr val="bg1"/>
              </a:solidFill>
              <a:effectLst>
                <a:outerShdw blurRad="38100" dist="38100" dir="2700000" algn="tl">
                  <a:srgbClr val="000000">
                    <a:alpha val="43137"/>
                  </a:srgbClr>
                </a:outerShdw>
              </a:effectLst>
              <a:latin typeface="Rockwell" panose="02060603020205020403" pitchFamily="18" charset="0"/>
            </a:endParaRPr>
          </a:p>
        </p:txBody>
      </p:sp>
      <p:sp>
        <p:nvSpPr>
          <p:cNvPr id="531" name="Text Placeholder 2">
            <a:extLst>
              <a:ext uri="{FF2B5EF4-FFF2-40B4-BE49-F238E27FC236}">
                <a16:creationId xmlns:a16="http://schemas.microsoft.com/office/drawing/2014/main" id="{127EC630-FA3F-4C7A-ABFC-D29B0D0C35C7}"/>
              </a:ext>
            </a:extLst>
          </p:cNvPr>
          <p:cNvSpPr>
            <a:spLocks noGrp="1"/>
          </p:cNvSpPr>
          <p:nvPr>
            <p:custDataLst>
              <p:tags r:id="rId18"/>
            </p:custDataLst>
          </p:nvPr>
        </p:nvSpPr>
        <p:spPr bwMode="auto">
          <a:xfrm>
            <a:off x="5500688" y="3554413"/>
            <a:ext cx="427038" cy="193675"/>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12E2EA5-711E-4AE1-AB29-E5172BFFEE7B}" type="datetime'''''''''-''4''''''''''''''''''''''''''''''8''''''''%'">
              <a:rPr lang="fi-FI" altLang="en-US" sz="1000" b="1">
                <a:solidFill>
                  <a:schemeClr val="bg1"/>
                </a:solidFill>
                <a:latin typeface="Rockwell" panose="02060603020205020403" pitchFamily="18" charset="0"/>
              </a:rPr>
              <a:pPr marL="0" indent="0" algn="ctr">
                <a:spcBef>
                  <a:spcPct val="0"/>
                </a:spcBef>
                <a:spcAft>
                  <a:spcPct val="0"/>
                </a:spcAft>
                <a:buNone/>
              </a:pPr>
              <a:t>-48%</a:t>
            </a:fld>
            <a:endParaRPr lang="fi-FI" sz="1000" b="1" dirty="0">
              <a:solidFill>
                <a:schemeClr val="bg1"/>
              </a:solidFill>
              <a:latin typeface="Rockwell" panose="02060603020205020403" pitchFamily="18" charset="0"/>
            </a:endParaRPr>
          </a:p>
        </p:txBody>
      </p:sp>
      <p:sp>
        <p:nvSpPr>
          <p:cNvPr id="521" name="Text Placeholder 2">
            <a:extLst>
              <a:ext uri="{FF2B5EF4-FFF2-40B4-BE49-F238E27FC236}">
                <a16:creationId xmlns:a16="http://schemas.microsoft.com/office/drawing/2014/main" id="{16E70D87-F6AB-47B4-8E11-E9767E55A583}"/>
              </a:ext>
            </a:extLst>
          </p:cNvPr>
          <p:cNvSpPr>
            <a:spLocks noGrp="1"/>
          </p:cNvSpPr>
          <p:nvPr>
            <p:custDataLst>
              <p:tags r:id="rId19"/>
            </p:custDataLst>
          </p:nvPr>
        </p:nvSpPr>
        <p:spPr bwMode="auto">
          <a:xfrm>
            <a:off x="4506914" y="2581275"/>
            <a:ext cx="328613" cy="193675"/>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2FDB4A7-B2AB-4DE5-8A4D-F946D7CCFF4A}" type="datetime'''''''-''''''''''''''7''%'''''''''''''''''''''''''''''">
              <a:rPr lang="fi-FI" altLang="en-US" sz="1000" b="1">
                <a:solidFill>
                  <a:schemeClr val="bg1"/>
                </a:solidFill>
                <a:latin typeface="Rockwell" panose="02060603020205020403" pitchFamily="18" charset="0"/>
              </a:rPr>
              <a:pPr marL="0" indent="0" algn="ctr">
                <a:spcBef>
                  <a:spcPct val="0"/>
                </a:spcBef>
                <a:spcAft>
                  <a:spcPct val="0"/>
                </a:spcAft>
                <a:buNone/>
              </a:pPr>
              <a:t>-7%</a:t>
            </a:fld>
            <a:endParaRPr lang="fi-FI" sz="1000" b="1" dirty="0">
              <a:solidFill>
                <a:schemeClr val="bg1"/>
              </a:solidFill>
              <a:latin typeface="Rockwell" panose="02060603020205020403" pitchFamily="18" charset="0"/>
            </a:endParaRPr>
          </a:p>
        </p:txBody>
      </p:sp>
      <p:sp>
        <p:nvSpPr>
          <p:cNvPr id="304" name="Rectangle 303">
            <a:extLst>
              <a:ext uri="{FF2B5EF4-FFF2-40B4-BE49-F238E27FC236}">
                <a16:creationId xmlns:a16="http://schemas.microsoft.com/office/drawing/2014/main" id="{CE7182F2-52C0-45F0-89C3-B854CCBA1016}"/>
              </a:ext>
            </a:extLst>
          </p:cNvPr>
          <p:cNvSpPr/>
          <p:nvPr>
            <p:custDataLst>
              <p:tags r:id="rId20"/>
            </p:custDataLst>
          </p:nvPr>
        </p:nvSpPr>
        <p:spPr bwMode="auto">
          <a:xfrm>
            <a:off x="7729538" y="3521075"/>
            <a:ext cx="179388" cy="133350"/>
          </a:xfrm>
          <a:prstGeom prst="rect">
            <a:avLst/>
          </a:prstGeom>
          <a:solidFill>
            <a:schemeClr val="accent1"/>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2" name="Rectangle 301">
            <a:extLst>
              <a:ext uri="{FF2B5EF4-FFF2-40B4-BE49-F238E27FC236}">
                <a16:creationId xmlns:a16="http://schemas.microsoft.com/office/drawing/2014/main" id="{C38145D2-C4B3-437E-9ED0-30E31FD44FE5}"/>
              </a:ext>
            </a:extLst>
          </p:cNvPr>
          <p:cNvSpPr/>
          <p:nvPr>
            <p:custDataLst>
              <p:tags r:id="rId21"/>
            </p:custDataLst>
          </p:nvPr>
        </p:nvSpPr>
        <p:spPr bwMode="auto">
          <a:xfrm>
            <a:off x="7729538" y="3130550"/>
            <a:ext cx="179388" cy="133350"/>
          </a:xfrm>
          <a:prstGeom prst="rect">
            <a:avLst/>
          </a:prstGeom>
          <a:solidFill>
            <a:srgbClr val="ADFD66"/>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3" name="Rectangle 302">
            <a:extLst>
              <a:ext uri="{FF2B5EF4-FFF2-40B4-BE49-F238E27FC236}">
                <a16:creationId xmlns:a16="http://schemas.microsoft.com/office/drawing/2014/main" id="{3F231963-A1A3-42E5-8572-5947DAEBFE89}"/>
              </a:ext>
            </a:extLst>
          </p:cNvPr>
          <p:cNvSpPr/>
          <p:nvPr>
            <p:custDataLst>
              <p:tags r:id="rId22"/>
            </p:custDataLst>
          </p:nvPr>
        </p:nvSpPr>
        <p:spPr bwMode="auto">
          <a:xfrm>
            <a:off x="7729538" y="3325813"/>
            <a:ext cx="179388" cy="133350"/>
          </a:xfrm>
          <a:prstGeom prst="rect">
            <a:avLst/>
          </a:prstGeom>
          <a:solidFill>
            <a:srgbClr val="F49C4D"/>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99" name="Text Placeholder 2">
            <a:extLst>
              <a:ext uri="{FF2B5EF4-FFF2-40B4-BE49-F238E27FC236}">
                <a16:creationId xmlns:a16="http://schemas.microsoft.com/office/drawing/2014/main" id="{7F1FB577-6CDB-41E3-9B07-EB261A0DB63A}"/>
              </a:ext>
            </a:extLst>
          </p:cNvPr>
          <p:cNvSpPr>
            <a:spLocks noGrp="1"/>
          </p:cNvSpPr>
          <p:nvPr>
            <p:custDataLst>
              <p:tags r:id="rId23"/>
            </p:custDataLst>
          </p:nvPr>
        </p:nvSpPr>
        <p:spPr bwMode="auto">
          <a:xfrm>
            <a:off x="7959725" y="3138488"/>
            <a:ext cx="14843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C4424F2-0316-4655-9D74-141D1FFF740B}" type="datetime'Su''un''n''''itel''t''''u''''ja t''ar''''k''astuk''s''''ia'''">
              <a:rPr lang="fi-FI" altLang="en-US" sz="1000" smtClean="0">
                <a:effectLst/>
                <a:latin typeface="Rockwell" panose="02060603020205020403" pitchFamily="18" charset="0"/>
                <a:sym typeface="Rockwell" panose="02060603020205020403" pitchFamily="18" charset="0"/>
              </a:rPr>
              <a:pPr marL="0" indent="0">
                <a:spcBef>
                  <a:spcPct val="0"/>
                </a:spcBef>
                <a:spcAft>
                  <a:spcPct val="0"/>
                </a:spcAft>
                <a:buNone/>
              </a:pPr>
              <a:t>Suunniteltuja tarkastuksia</a:t>
            </a:fld>
            <a:endParaRPr lang="fi-FI" sz="1000" dirty="0">
              <a:latin typeface="Rockwell" panose="02060603020205020403" pitchFamily="18" charset="0"/>
              <a:sym typeface="Rockwell" panose="02060603020205020403" pitchFamily="18" charset="0"/>
            </a:endParaRPr>
          </a:p>
        </p:txBody>
      </p:sp>
      <p:sp>
        <p:nvSpPr>
          <p:cNvPr id="300" name="Text Placeholder 2">
            <a:extLst>
              <a:ext uri="{FF2B5EF4-FFF2-40B4-BE49-F238E27FC236}">
                <a16:creationId xmlns:a16="http://schemas.microsoft.com/office/drawing/2014/main" id="{FFD3536B-8FEE-49C2-A85D-439AD505713F}"/>
              </a:ext>
            </a:extLst>
          </p:cNvPr>
          <p:cNvSpPr>
            <a:spLocks noGrp="1"/>
          </p:cNvSpPr>
          <p:nvPr>
            <p:custDataLst>
              <p:tags r:id="rId24"/>
            </p:custDataLst>
          </p:nvPr>
        </p:nvSpPr>
        <p:spPr bwMode="auto">
          <a:xfrm>
            <a:off x="7959725" y="3529013"/>
            <a:ext cx="15478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F92745D-BA3F-44CF-A27F-10659B511B03}" type="datetime'S''i''irto se''ur''aa''v''alle ''''''vuod''''''e''''l''''l''e'">
              <a:rPr lang="fi-FI" altLang="en-US" sz="1000" smtClean="0">
                <a:effectLst/>
                <a:latin typeface="Rockwell" panose="02060603020205020403" pitchFamily="18" charset="0"/>
                <a:sym typeface="Rockwell" panose="02060603020205020403" pitchFamily="18" charset="0"/>
              </a:rPr>
              <a:pPr marL="0" indent="0">
                <a:spcBef>
                  <a:spcPct val="0"/>
                </a:spcBef>
                <a:spcAft>
                  <a:spcPct val="0"/>
                </a:spcAft>
                <a:buNone/>
              </a:pPr>
              <a:t>Siirto seuraavalle vuodelle</a:t>
            </a:fld>
            <a:endParaRPr lang="fi-FI" sz="1000" dirty="0">
              <a:latin typeface="Rockwell" panose="02060603020205020403" pitchFamily="18" charset="0"/>
              <a:sym typeface="Rockwell" panose="02060603020205020403" pitchFamily="18" charset="0"/>
            </a:endParaRPr>
          </a:p>
        </p:txBody>
      </p:sp>
      <p:sp>
        <p:nvSpPr>
          <p:cNvPr id="297" name="Text Placeholder 2">
            <a:extLst>
              <a:ext uri="{FF2B5EF4-FFF2-40B4-BE49-F238E27FC236}">
                <a16:creationId xmlns:a16="http://schemas.microsoft.com/office/drawing/2014/main" id="{96B6BAA4-83B5-4DDB-B5E3-DE010FAB8C57}"/>
              </a:ext>
            </a:extLst>
          </p:cNvPr>
          <p:cNvSpPr>
            <a:spLocks noGrp="1"/>
          </p:cNvSpPr>
          <p:nvPr>
            <p:custDataLst>
              <p:tags r:id="rId25"/>
            </p:custDataLst>
          </p:nvPr>
        </p:nvSpPr>
        <p:spPr bwMode="auto">
          <a:xfrm>
            <a:off x="7959725" y="3333750"/>
            <a:ext cx="1435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45A6060-A8FE-46DF-A742-D6294F08CE00}" type="datetime'Tot''e''utun''''eet'' t''a''''r''''ka''''s''''''t''uks''et'''">
              <a:rPr lang="fi-FI" altLang="en-US" sz="1000" smtClean="0">
                <a:effectLst/>
                <a:latin typeface="Rockwell" panose="02060603020205020403" pitchFamily="18" charset="0"/>
                <a:sym typeface="Rockwell" panose="02060603020205020403" pitchFamily="18" charset="0"/>
              </a:rPr>
              <a:pPr marL="0" indent="0">
                <a:spcBef>
                  <a:spcPct val="0"/>
                </a:spcBef>
                <a:spcAft>
                  <a:spcPct val="0"/>
                </a:spcAft>
                <a:buNone/>
              </a:pPr>
              <a:t>Toteutuneet tarkastukset</a:t>
            </a:fld>
            <a:endParaRPr lang="fi-FI" sz="1000" dirty="0">
              <a:latin typeface="Rockwell" panose="02060603020205020403" pitchFamily="18" charset="0"/>
              <a:sym typeface="Rockwell" panose="02060603020205020403" pitchFamily="18" charset="0"/>
            </a:endParaRPr>
          </a:p>
        </p:txBody>
      </p:sp>
      <p:grpSp>
        <p:nvGrpSpPr>
          <p:cNvPr id="32" name="Group 31">
            <a:extLst>
              <a:ext uri="{FF2B5EF4-FFF2-40B4-BE49-F238E27FC236}">
                <a16:creationId xmlns:a16="http://schemas.microsoft.com/office/drawing/2014/main" id="{6A7C403B-11BE-47B7-8E68-7A71BD2E5750}"/>
              </a:ext>
            </a:extLst>
          </p:cNvPr>
          <p:cNvGrpSpPr/>
          <p:nvPr/>
        </p:nvGrpSpPr>
        <p:grpSpPr>
          <a:xfrm>
            <a:off x="11534530" y="88837"/>
            <a:ext cx="320522" cy="414442"/>
            <a:chOff x="8457418" y="107577"/>
            <a:chExt cx="320522" cy="414442"/>
          </a:xfrm>
        </p:grpSpPr>
        <p:sp>
          <p:nvSpPr>
            <p:cNvPr id="33" name="Rectangle: Rounded Corners 32">
              <a:extLst>
                <a:ext uri="{FF2B5EF4-FFF2-40B4-BE49-F238E27FC236}">
                  <a16:creationId xmlns:a16="http://schemas.microsoft.com/office/drawing/2014/main" id="{1499BE37-9982-4F55-B029-439812DD38EA}"/>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 name="Graphic 33" descr="Back with solid fill">
              <a:hlinkClick r:id="rId30" action="ppaction://hlinksldjump"/>
              <a:extLst>
                <a:ext uri="{FF2B5EF4-FFF2-40B4-BE49-F238E27FC236}">
                  <a16:creationId xmlns:a16="http://schemas.microsoft.com/office/drawing/2014/main" id="{F9EB985D-9533-4AE6-B9B9-E389876AA4CC}"/>
                </a:ext>
              </a:extLst>
            </p:cNvPr>
            <p:cNvPicPr>
              <a:picLocks noChangeAspect="1"/>
            </p:cNvPicPr>
            <p:nvPr/>
          </p:nvPicPr>
          <p:blipFill>
            <a:blip r:embed="rId31" cstate="print">
              <a:extLst>
                <a:ext uri="{28A0092B-C50C-407E-A947-70E740481C1C}">
                  <a14:useLocalDpi xmlns:a14="http://schemas.microsoft.com/office/drawing/2010/main" val="0"/>
                </a:ext>
                <a:ext uri="{96DAC541-7B7A-43D3-8B79-37D633B846F1}">
                  <asvg:svgBlip xmlns:asvg="http://schemas.microsoft.com/office/drawing/2016/SVG/main" r:embed="rId32"/>
                </a:ext>
              </a:extLst>
            </a:blip>
            <a:stretch>
              <a:fillRect/>
            </a:stretch>
          </p:blipFill>
          <p:spPr>
            <a:xfrm>
              <a:off x="8463521" y="152400"/>
              <a:ext cx="314419" cy="313241"/>
            </a:xfrm>
            <a:prstGeom prst="rect">
              <a:avLst/>
            </a:prstGeom>
          </p:spPr>
        </p:pic>
      </p:grpSp>
      <p:sp>
        <p:nvSpPr>
          <p:cNvPr id="62" name="TextBox 61">
            <a:extLst>
              <a:ext uri="{FF2B5EF4-FFF2-40B4-BE49-F238E27FC236}">
                <a16:creationId xmlns:a16="http://schemas.microsoft.com/office/drawing/2014/main" id="{1D4B5EB8-6EA6-46AA-AD58-64AD48A9BE49}"/>
              </a:ext>
            </a:extLst>
          </p:cNvPr>
          <p:cNvSpPr txBox="1"/>
          <p:nvPr/>
        </p:nvSpPr>
        <p:spPr>
          <a:xfrm>
            <a:off x="2498849" y="5193547"/>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2019</a:t>
            </a:r>
          </a:p>
        </p:txBody>
      </p:sp>
      <p:sp>
        <p:nvSpPr>
          <p:cNvPr id="115" name="TextBox 114">
            <a:extLst>
              <a:ext uri="{FF2B5EF4-FFF2-40B4-BE49-F238E27FC236}">
                <a16:creationId xmlns:a16="http://schemas.microsoft.com/office/drawing/2014/main" id="{DFD49B97-7DB4-4BBF-9155-1C43B66257D0}"/>
              </a:ext>
            </a:extLst>
          </p:cNvPr>
          <p:cNvSpPr txBox="1"/>
          <p:nvPr/>
        </p:nvSpPr>
        <p:spPr>
          <a:xfrm>
            <a:off x="3803380" y="5196003"/>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2020</a:t>
            </a:r>
          </a:p>
        </p:txBody>
      </p:sp>
      <p:sp>
        <p:nvSpPr>
          <p:cNvPr id="116" name="TextBox 115">
            <a:extLst>
              <a:ext uri="{FF2B5EF4-FFF2-40B4-BE49-F238E27FC236}">
                <a16:creationId xmlns:a16="http://schemas.microsoft.com/office/drawing/2014/main" id="{A164E441-9529-44C4-AFDD-04089076758C}"/>
              </a:ext>
            </a:extLst>
          </p:cNvPr>
          <p:cNvSpPr txBox="1"/>
          <p:nvPr/>
        </p:nvSpPr>
        <p:spPr>
          <a:xfrm>
            <a:off x="5107911" y="5197245"/>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2021</a:t>
            </a:r>
          </a:p>
        </p:txBody>
      </p:sp>
      <p:sp>
        <p:nvSpPr>
          <p:cNvPr id="117" name="TextBox 116">
            <a:extLst>
              <a:ext uri="{FF2B5EF4-FFF2-40B4-BE49-F238E27FC236}">
                <a16:creationId xmlns:a16="http://schemas.microsoft.com/office/drawing/2014/main" id="{D602D4D8-042A-4E85-A36B-998D74D66F85}"/>
              </a:ext>
            </a:extLst>
          </p:cNvPr>
          <p:cNvSpPr txBox="1"/>
          <p:nvPr/>
        </p:nvSpPr>
        <p:spPr>
          <a:xfrm>
            <a:off x="6411075" y="5193547"/>
            <a:ext cx="576063" cy="276999"/>
          </a:xfrm>
          <a:prstGeom prst="rect">
            <a:avLst/>
          </a:prstGeom>
          <a:noFill/>
        </p:spPr>
        <p:txBody>
          <a:bodyPr wrap="square">
            <a:spAutoFit/>
          </a:bodyPr>
          <a:lstStyle/>
          <a:p>
            <a:pPr algn="ctr"/>
            <a:r>
              <a:rPr lang="fi-FI" sz="1200" b="1" dirty="0">
                <a:solidFill>
                  <a:schemeClr val="tx2"/>
                </a:solidFill>
                <a:latin typeface="Rockwell" panose="02060603020205020403" pitchFamily="18" charset="0"/>
                <a:ea typeface="Lato" panose="020F0502020204030203" pitchFamily="34" charset="0"/>
                <a:cs typeface="Lato" panose="020F0502020204030203" pitchFamily="34" charset="0"/>
              </a:rPr>
              <a:t>2022</a:t>
            </a:r>
          </a:p>
        </p:txBody>
      </p:sp>
    </p:spTree>
    <p:extLst>
      <p:ext uri="{BB962C8B-B14F-4D97-AF65-F5344CB8AC3E}">
        <p14:creationId xmlns:p14="http://schemas.microsoft.com/office/powerpoint/2010/main" val="412368350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0136" name="think-cell Slide" r:id="rId44" imgW="129" imgH="129" progId="TCLayout.ActiveDocument.1">
                  <p:embed/>
                </p:oleObj>
              </mc:Choice>
              <mc:Fallback>
                <p:oleObj name="think-cell Slide" r:id="rId44"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45"/>
                      <a:stretch>
                        <a:fillRect/>
                      </a:stretch>
                    </p:blipFill>
                    <p:spPr>
                      <a:xfrm>
                        <a:off x="1588" y="1588"/>
                        <a:ext cx="1588" cy="1588"/>
                      </a:xfrm>
                      <a:prstGeom prst="rect">
                        <a:avLst/>
                      </a:prstGeom>
                    </p:spPr>
                  </p:pic>
                </p:oleObj>
              </mc:Fallback>
            </mc:AlternateContent>
          </a:graphicData>
        </a:graphic>
      </p:graphicFrame>
      <p:graphicFrame>
        <p:nvGraphicFramePr>
          <p:cNvPr id="517" name="Chart 516">
            <a:extLst>
              <a:ext uri="{FF2B5EF4-FFF2-40B4-BE49-F238E27FC236}">
                <a16:creationId xmlns:a16="http://schemas.microsoft.com/office/drawing/2014/main" id="{BBA2760F-94C2-4AFE-BC68-5C07FAC3A952}"/>
              </a:ext>
            </a:extLst>
          </p:cNvPr>
          <p:cNvGraphicFramePr/>
          <p:nvPr>
            <p:custDataLst>
              <p:tags r:id="rId3"/>
            </p:custDataLst>
          </p:nvPr>
        </p:nvGraphicFramePr>
        <p:xfrm>
          <a:off x="1211263" y="1835150"/>
          <a:ext cx="10025062" cy="3702050"/>
        </p:xfrm>
        <a:graphic>
          <a:graphicData uri="http://schemas.openxmlformats.org/drawingml/2006/chart">
            <c:chart xmlns:c="http://schemas.openxmlformats.org/drawingml/2006/chart" xmlns:r="http://schemas.openxmlformats.org/officeDocument/2006/relationships" r:id="rId46"/>
          </a:graphicData>
        </a:graphic>
      </p:graphicFrame>
      <p:sp>
        <p:nvSpPr>
          <p:cNvPr id="256" name="Text Placeholder 2">
            <a:extLst>
              <a:ext uri="{FF2B5EF4-FFF2-40B4-BE49-F238E27FC236}">
                <a16:creationId xmlns:a16="http://schemas.microsoft.com/office/drawing/2014/main" id="{B4734EF1-13A4-45B9-87F4-C898E07F06B5}"/>
              </a:ext>
            </a:extLst>
          </p:cNvPr>
          <p:cNvSpPr>
            <a:spLocks noGrp="1"/>
          </p:cNvSpPr>
          <p:nvPr>
            <p:custDataLst>
              <p:tags r:id="rId4"/>
            </p:custDataLst>
          </p:nvPr>
        </p:nvSpPr>
        <p:spPr bwMode="gray">
          <a:xfrm>
            <a:off x="1176338" y="5403850"/>
            <a:ext cx="508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A7719CAB-17DA-4710-BB3D-E1F8A5BF46FF}" type="datetime'''''''''''''''''''''''''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0</a:t>
            </a:fld>
            <a:endParaRPr lang="fi-FI" sz="800" dirty="0">
              <a:latin typeface="Gill Sans MT" panose="020B0502020104020203" pitchFamily="34" charset="0"/>
              <a:sym typeface="Gill Sans MT" panose="020B0502020104020203" pitchFamily="34" charset="0"/>
            </a:endParaRPr>
          </a:p>
        </p:txBody>
      </p:sp>
      <p:sp>
        <p:nvSpPr>
          <p:cNvPr id="257" name="Text Placeholder 2">
            <a:extLst>
              <a:ext uri="{FF2B5EF4-FFF2-40B4-BE49-F238E27FC236}">
                <a16:creationId xmlns:a16="http://schemas.microsoft.com/office/drawing/2014/main" id="{5CF91785-AD57-4A2D-9BD7-1EE55E244D9C}"/>
              </a:ext>
            </a:extLst>
          </p:cNvPr>
          <p:cNvSpPr>
            <a:spLocks noGrp="1"/>
          </p:cNvSpPr>
          <p:nvPr>
            <p:custDataLst>
              <p:tags r:id="rId5"/>
            </p:custDataLst>
          </p:nvPr>
        </p:nvSpPr>
        <p:spPr bwMode="gray">
          <a:xfrm>
            <a:off x="995364" y="4576763"/>
            <a:ext cx="2317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7E9EAC47-1ADF-4B2A-AD0B-664F66341973}" type="datetime'5''''''''''''''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5 000</a:t>
            </a:fld>
            <a:endParaRPr lang="fi-FI" sz="800" dirty="0">
              <a:latin typeface="Gill Sans MT" panose="020B0502020104020203" pitchFamily="34" charset="0"/>
              <a:sym typeface="Gill Sans MT" panose="020B0502020104020203" pitchFamily="34" charset="0"/>
            </a:endParaRPr>
          </a:p>
        </p:txBody>
      </p:sp>
      <p:sp>
        <p:nvSpPr>
          <p:cNvPr id="274" name="Text Placeholder 2">
            <a:extLst>
              <a:ext uri="{FF2B5EF4-FFF2-40B4-BE49-F238E27FC236}">
                <a16:creationId xmlns:a16="http://schemas.microsoft.com/office/drawing/2014/main" id="{D0FB03EB-7C88-4D4F-AFE2-3959FA442B46}"/>
              </a:ext>
            </a:extLst>
          </p:cNvPr>
          <p:cNvSpPr>
            <a:spLocks noGrp="1"/>
          </p:cNvSpPr>
          <p:nvPr>
            <p:custDataLst>
              <p:tags r:id="rId6"/>
            </p:custDataLst>
          </p:nvPr>
        </p:nvSpPr>
        <p:spPr bwMode="gray">
          <a:xfrm>
            <a:off x="944564" y="1931988"/>
            <a:ext cx="282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39679A43-4C57-4817-AAAA-97FFD14A4546}" type="datetime'2''''1''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21 000</a:t>
            </a:fld>
            <a:endParaRPr lang="fi-FI" sz="800" dirty="0">
              <a:latin typeface="Gill Sans MT" panose="020B0502020104020203" pitchFamily="34" charset="0"/>
              <a:sym typeface="Gill Sans MT" panose="020B0502020104020203" pitchFamily="34" charset="0"/>
            </a:endParaRPr>
          </a:p>
        </p:txBody>
      </p:sp>
      <p:sp>
        <p:nvSpPr>
          <p:cNvPr id="262" name="Text Placeholder 2">
            <a:extLst>
              <a:ext uri="{FF2B5EF4-FFF2-40B4-BE49-F238E27FC236}">
                <a16:creationId xmlns:a16="http://schemas.microsoft.com/office/drawing/2014/main" id="{D73A89B5-94BF-42E5-B917-7D7AE0FD40D0}"/>
              </a:ext>
            </a:extLst>
          </p:cNvPr>
          <p:cNvSpPr>
            <a:spLocks noGrp="1"/>
          </p:cNvSpPr>
          <p:nvPr>
            <p:custDataLst>
              <p:tags r:id="rId7"/>
            </p:custDataLst>
          </p:nvPr>
        </p:nvSpPr>
        <p:spPr bwMode="gray">
          <a:xfrm>
            <a:off x="944564" y="3749675"/>
            <a:ext cx="282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BDB30956-8A35-4003-A121-9B0148655C79}" type="datetime'''1''''''''''''0''''''''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10 000</a:t>
            </a:fld>
            <a:endParaRPr lang="fi-FI" sz="800" dirty="0">
              <a:latin typeface="Gill Sans MT" panose="020B0502020104020203" pitchFamily="34" charset="0"/>
              <a:sym typeface="Gill Sans MT" panose="020B0502020104020203" pitchFamily="34" charset="0"/>
            </a:endParaRPr>
          </a:p>
        </p:txBody>
      </p:sp>
      <p:sp>
        <p:nvSpPr>
          <p:cNvPr id="322" name="Text Placeholder 2">
            <a:extLst>
              <a:ext uri="{FF2B5EF4-FFF2-40B4-BE49-F238E27FC236}">
                <a16:creationId xmlns:a16="http://schemas.microsoft.com/office/drawing/2014/main" id="{3EF67B99-8D70-4090-82E0-D2905B8E6419}"/>
              </a:ext>
            </a:extLst>
          </p:cNvPr>
          <p:cNvSpPr>
            <a:spLocks noGrp="1"/>
          </p:cNvSpPr>
          <p:nvPr>
            <p:custDataLst>
              <p:tags r:id="rId8"/>
            </p:custDataLst>
          </p:nvPr>
        </p:nvSpPr>
        <p:spPr bwMode="gray">
          <a:xfrm>
            <a:off x="944564" y="2262188"/>
            <a:ext cx="282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DF19E7B9-6DDA-4704-8622-89561A3DCE2F}" type="datetime'''''19''''''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19 000</a:t>
            </a:fld>
            <a:endParaRPr lang="fi-FI" sz="800" dirty="0">
              <a:latin typeface="Gill Sans MT" panose="020B0502020104020203" pitchFamily="34" charset="0"/>
              <a:sym typeface="Gill Sans MT" panose="020B0502020104020203" pitchFamily="34" charset="0"/>
            </a:endParaRPr>
          </a:p>
        </p:txBody>
      </p:sp>
      <p:sp>
        <p:nvSpPr>
          <p:cNvPr id="268" name="Text Placeholder 2">
            <a:extLst>
              <a:ext uri="{FF2B5EF4-FFF2-40B4-BE49-F238E27FC236}">
                <a16:creationId xmlns:a16="http://schemas.microsoft.com/office/drawing/2014/main" id="{C871B240-3963-4DAE-BFD1-735AC272EB78}"/>
              </a:ext>
            </a:extLst>
          </p:cNvPr>
          <p:cNvSpPr>
            <a:spLocks noGrp="1"/>
          </p:cNvSpPr>
          <p:nvPr>
            <p:custDataLst>
              <p:tags r:id="rId9"/>
            </p:custDataLst>
          </p:nvPr>
        </p:nvSpPr>
        <p:spPr bwMode="gray">
          <a:xfrm>
            <a:off x="944564" y="2922588"/>
            <a:ext cx="282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C44AB203-A35F-402A-A76B-43F09B4A34D0}" type="datetime'1''''''''5''''''''''''''''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15 000</a:t>
            </a:fld>
            <a:endParaRPr lang="fi-FI" sz="800" dirty="0">
              <a:latin typeface="Gill Sans MT" panose="020B0502020104020203" pitchFamily="34" charset="0"/>
              <a:sym typeface="Gill Sans MT" panose="020B0502020104020203" pitchFamily="34" charset="0"/>
            </a:endParaRPr>
          </a:p>
        </p:txBody>
      </p:sp>
      <p:sp>
        <p:nvSpPr>
          <p:cNvPr id="321" name="Text Placeholder 2">
            <a:extLst>
              <a:ext uri="{FF2B5EF4-FFF2-40B4-BE49-F238E27FC236}">
                <a16:creationId xmlns:a16="http://schemas.microsoft.com/office/drawing/2014/main" id="{44DDA899-F0CE-45F8-812C-1B4BB7C88202}"/>
              </a:ext>
            </a:extLst>
          </p:cNvPr>
          <p:cNvSpPr>
            <a:spLocks noGrp="1"/>
          </p:cNvSpPr>
          <p:nvPr>
            <p:custDataLst>
              <p:tags r:id="rId10"/>
            </p:custDataLst>
          </p:nvPr>
        </p:nvSpPr>
        <p:spPr bwMode="gray">
          <a:xfrm>
            <a:off x="944564" y="2427288"/>
            <a:ext cx="282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EAF3010F-9C4B-4B3D-B2FF-6280978A8BE2}" type="datetime'''18''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18 000</a:t>
            </a:fld>
            <a:endParaRPr lang="fi-FI" sz="800" dirty="0">
              <a:latin typeface="Gill Sans MT" panose="020B0502020104020203" pitchFamily="34" charset="0"/>
              <a:sym typeface="Gill Sans MT" panose="020B0502020104020203" pitchFamily="34" charset="0"/>
            </a:endParaRPr>
          </a:p>
        </p:txBody>
      </p:sp>
      <p:sp>
        <p:nvSpPr>
          <p:cNvPr id="371" name="Text Placeholder 2">
            <a:extLst>
              <a:ext uri="{FF2B5EF4-FFF2-40B4-BE49-F238E27FC236}">
                <a16:creationId xmlns:a16="http://schemas.microsoft.com/office/drawing/2014/main" id="{2A6391C2-437E-4DBE-863B-79330CD8D431}"/>
              </a:ext>
            </a:extLst>
          </p:cNvPr>
          <p:cNvSpPr>
            <a:spLocks noGrp="1"/>
          </p:cNvSpPr>
          <p:nvPr>
            <p:custDataLst>
              <p:tags r:id="rId11"/>
            </p:custDataLst>
          </p:nvPr>
        </p:nvSpPr>
        <p:spPr bwMode="gray">
          <a:xfrm>
            <a:off x="944564" y="2592388"/>
            <a:ext cx="282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FB73E22D-A9D8-434A-B74B-F331A803728F}" type="datetime'''1''''''''''''''7''''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17 000</a:t>
            </a:fld>
            <a:endParaRPr lang="fi-FI" sz="800" dirty="0">
              <a:latin typeface="Gill Sans MT" panose="020B0502020104020203" pitchFamily="34" charset="0"/>
              <a:sym typeface="Gill Sans MT" panose="020B0502020104020203" pitchFamily="34" charset="0"/>
            </a:endParaRPr>
          </a:p>
        </p:txBody>
      </p:sp>
      <p:sp>
        <p:nvSpPr>
          <p:cNvPr id="273" name="Text Placeholder 2">
            <a:extLst>
              <a:ext uri="{FF2B5EF4-FFF2-40B4-BE49-F238E27FC236}">
                <a16:creationId xmlns:a16="http://schemas.microsoft.com/office/drawing/2014/main" id="{A25E0363-B9D1-4C48-AEF2-6F8E23DEBC5F}"/>
              </a:ext>
            </a:extLst>
          </p:cNvPr>
          <p:cNvSpPr>
            <a:spLocks noGrp="1"/>
          </p:cNvSpPr>
          <p:nvPr>
            <p:custDataLst>
              <p:tags r:id="rId12"/>
            </p:custDataLst>
          </p:nvPr>
        </p:nvSpPr>
        <p:spPr bwMode="gray">
          <a:xfrm>
            <a:off x="944564" y="2097088"/>
            <a:ext cx="282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A3236B51-4407-4944-A968-5F4D1AAC0589}" type="datetime'''''2''''0'''''''''' ''''''''''''''0''''''''''''''0''''0'''''">
              <a:rPr lang="fi-FI" altLang="en-US" sz="800" smtClean="0">
                <a:effectLst/>
                <a:latin typeface="Gill Sans MT" panose="020B0502020104020203" pitchFamily="34" charset="0"/>
                <a:sym typeface="Gill Sans MT" panose="020B0502020104020203" pitchFamily="34" charset="0"/>
              </a:rPr>
              <a:pPr marL="0" indent="0" algn="r">
                <a:spcBef>
                  <a:spcPct val="0"/>
                </a:spcBef>
                <a:spcAft>
                  <a:spcPct val="0"/>
                </a:spcAft>
                <a:buNone/>
              </a:pPr>
              <a:t>20 000</a:t>
            </a:fld>
            <a:endParaRPr lang="fi-FI" sz="800" dirty="0">
              <a:latin typeface="Gill Sans MT" panose="020B0502020104020203" pitchFamily="34" charset="0"/>
              <a:sym typeface="Gill Sans MT" panose="020B0502020104020203" pitchFamily="34" charset="0"/>
            </a:endParaRPr>
          </a:p>
        </p:txBody>
      </p:sp>
      <p:cxnSp>
        <p:nvCxnSpPr>
          <p:cNvPr id="66" name="Straight Connector 65">
            <a:extLst>
              <a:ext uri="{FF2B5EF4-FFF2-40B4-BE49-F238E27FC236}">
                <a16:creationId xmlns:a16="http://schemas.microsoft.com/office/drawing/2014/main" id="{180E8FF2-E51E-4872-BDAD-DF2F5858BDD2}"/>
              </a:ext>
            </a:extLst>
          </p:cNvPr>
          <p:cNvCxnSpPr/>
          <p:nvPr>
            <p:custDataLst>
              <p:tags r:id="rId13"/>
            </p:custDataLst>
          </p:nvPr>
        </p:nvCxnSpPr>
        <p:spPr bwMode="auto">
          <a:xfrm>
            <a:off x="3103563" y="2046288"/>
            <a:ext cx="3238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5D68EA41-CDC6-4D12-8F2A-BEE063AB30A1}"/>
              </a:ext>
            </a:extLst>
          </p:cNvPr>
          <p:cNvCxnSpPr/>
          <p:nvPr>
            <p:custDataLst>
              <p:tags r:id="rId14"/>
            </p:custDataLst>
          </p:nvPr>
        </p:nvCxnSpPr>
        <p:spPr bwMode="auto">
          <a:xfrm flipH="1">
            <a:off x="10453688" y="2420938"/>
            <a:ext cx="18891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DC1B4C56-994D-48DD-B668-092A1F434DE1}"/>
              </a:ext>
            </a:extLst>
          </p:cNvPr>
          <p:cNvCxnSpPr/>
          <p:nvPr>
            <p:custDataLst>
              <p:tags r:id="rId15"/>
            </p:custDataLst>
          </p:nvPr>
        </p:nvCxnSpPr>
        <p:spPr bwMode="auto">
          <a:xfrm>
            <a:off x="1806575" y="2046288"/>
            <a:ext cx="96361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0" name="Straight Connector 9">
            <a:extLst>
              <a:ext uri="{FF2B5EF4-FFF2-40B4-BE49-F238E27FC236}">
                <a16:creationId xmlns:a16="http://schemas.microsoft.com/office/drawing/2014/main" id="{6DFD401D-BC8E-448C-8DDD-ED823BFE2D16}"/>
              </a:ext>
            </a:extLst>
          </p:cNvPr>
          <p:cNvCxnSpPr/>
          <p:nvPr>
            <p:custDataLst>
              <p:tags r:id="rId16"/>
            </p:custDataLst>
          </p:nvPr>
        </p:nvCxnSpPr>
        <p:spPr bwMode="auto">
          <a:xfrm>
            <a:off x="11009313" y="2420938"/>
            <a:ext cx="187325"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38E6DF7E-433C-4989-8234-D9E34D85EA8E}"/>
              </a:ext>
            </a:extLst>
          </p:cNvPr>
          <p:cNvCxnSpPr/>
          <p:nvPr>
            <p:custDataLst>
              <p:tags r:id="rId17"/>
            </p:custDataLst>
          </p:nvPr>
        </p:nvCxnSpPr>
        <p:spPr bwMode="auto">
          <a:xfrm>
            <a:off x="10496550" y="2392363"/>
            <a:ext cx="0" cy="317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F4BE230D-3630-4616-9BFF-D16D5876546E}"/>
              </a:ext>
            </a:extLst>
          </p:cNvPr>
          <p:cNvCxnSpPr/>
          <p:nvPr>
            <p:custDataLst>
              <p:tags r:id="rId18"/>
            </p:custDataLst>
          </p:nvPr>
        </p:nvCxnSpPr>
        <p:spPr bwMode="auto">
          <a:xfrm>
            <a:off x="3760788" y="2046288"/>
            <a:ext cx="3238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0" name="Straight Connector 69">
            <a:extLst>
              <a:ext uri="{FF2B5EF4-FFF2-40B4-BE49-F238E27FC236}">
                <a16:creationId xmlns:a16="http://schemas.microsoft.com/office/drawing/2014/main" id="{B2BCB0E9-DBC1-42F1-8240-5DDCAAE28781}"/>
              </a:ext>
            </a:extLst>
          </p:cNvPr>
          <p:cNvCxnSpPr/>
          <p:nvPr>
            <p:custDataLst>
              <p:tags r:id="rId19"/>
            </p:custDataLst>
          </p:nvPr>
        </p:nvCxnSpPr>
        <p:spPr bwMode="auto">
          <a:xfrm>
            <a:off x="5732463" y="2046288"/>
            <a:ext cx="5464175"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8" name="Straight Connector 77">
            <a:extLst>
              <a:ext uri="{FF2B5EF4-FFF2-40B4-BE49-F238E27FC236}">
                <a16:creationId xmlns:a16="http://schemas.microsoft.com/office/drawing/2014/main" id="{0E9413CB-32DF-452D-880D-E0E555315DB3}"/>
              </a:ext>
            </a:extLst>
          </p:cNvPr>
          <p:cNvCxnSpPr/>
          <p:nvPr>
            <p:custDataLst>
              <p:tags r:id="rId20"/>
            </p:custDataLst>
          </p:nvPr>
        </p:nvCxnSpPr>
        <p:spPr bwMode="auto">
          <a:xfrm>
            <a:off x="11153775" y="2043113"/>
            <a:ext cx="0" cy="3810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87" name="Straight Connector 86">
            <a:extLst>
              <a:ext uri="{FF2B5EF4-FFF2-40B4-BE49-F238E27FC236}">
                <a16:creationId xmlns:a16="http://schemas.microsoft.com/office/drawing/2014/main" id="{F482414D-EAD6-44D1-9421-0B423FF45557}"/>
              </a:ext>
            </a:extLst>
          </p:cNvPr>
          <p:cNvCxnSpPr/>
          <p:nvPr>
            <p:custDataLst>
              <p:tags r:id="rId21"/>
            </p:custDataLst>
          </p:nvPr>
        </p:nvCxnSpPr>
        <p:spPr bwMode="auto">
          <a:xfrm>
            <a:off x="10352088" y="2395538"/>
            <a:ext cx="187325"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8" name="Straight Connector 377">
            <a:extLst>
              <a:ext uri="{FF2B5EF4-FFF2-40B4-BE49-F238E27FC236}">
                <a16:creationId xmlns:a16="http://schemas.microsoft.com/office/drawing/2014/main" id="{09A1671D-1D26-4C62-9D5F-AFE88BBC3072}"/>
              </a:ext>
            </a:extLst>
          </p:cNvPr>
          <p:cNvCxnSpPr/>
          <p:nvPr>
            <p:custDataLst>
              <p:tags r:id="rId22"/>
            </p:custDataLst>
          </p:nvPr>
        </p:nvCxnSpPr>
        <p:spPr bwMode="auto">
          <a:xfrm>
            <a:off x="4418012" y="2046288"/>
            <a:ext cx="3238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9" name="Straight Connector 378">
            <a:extLst>
              <a:ext uri="{FF2B5EF4-FFF2-40B4-BE49-F238E27FC236}">
                <a16:creationId xmlns:a16="http://schemas.microsoft.com/office/drawing/2014/main" id="{1B7C4388-1682-4F61-82AD-E71C5EF71480}"/>
              </a:ext>
            </a:extLst>
          </p:cNvPr>
          <p:cNvCxnSpPr/>
          <p:nvPr>
            <p:custDataLst>
              <p:tags r:id="rId23"/>
            </p:custDataLst>
          </p:nvPr>
        </p:nvCxnSpPr>
        <p:spPr bwMode="auto">
          <a:xfrm>
            <a:off x="5075237" y="2046288"/>
            <a:ext cx="3238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7" name="Text Placeholder 2">
            <a:extLst>
              <a:ext uri="{FF2B5EF4-FFF2-40B4-BE49-F238E27FC236}">
                <a16:creationId xmlns:a16="http://schemas.microsoft.com/office/drawing/2014/main" id="{DF03F702-AB20-44CF-A829-958E5A32D722}"/>
              </a:ext>
            </a:extLst>
          </p:cNvPr>
          <p:cNvSpPr>
            <a:spLocks noGrp="1"/>
          </p:cNvSpPr>
          <p:nvPr>
            <p:custDataLst>
              <p:tags r:id="rId24"/>
            </p:custDataLst>
          </p:nvPr>
        </p:nvSpPr>
        <p:spPr bwMode="auto">
          <a:xfrm>
            <a:off x="6773863"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43B0867-ADC0-4395-B6B0-86C796232B8B}" type="datetime'''''''2''''''''''''''''''''01''5'''''''''''''">
              <a:rPr lang="fi-FI" altLang="en-US" sz="800" smtClean="0">
                <a:latin typeface="Gill Sans MT" panose="020B0502020104020203" pitchFamily="34" charset="0"/>
                <a:sym typeface="Gill Sans MT" panose="020B0502020104020203" pitchFamily="34" charset="0"/>
              </a:rPr>
              <a:pPr/>
              <a:t>2015</a:t>
            </a:fld>
            <a:endParaRPr lang="fi-FI" sz="800" dirty="0">
              <a:latin typeface="Gill Sans MT" panose="020B0502020104020203" pitchFamily="34" charset="0"/>
              <a:sym typeface="Gill Sans MT" panose="020B0502020104020203" pitchFamily="34" charset="0"/>
            </a:endParaRPr>
          </a:p>
        </p:txBody>
      </p:sp>
      <p:sp>
        <p:nvSpPr>
          <p:cNvPr id="42" name="Text Placeholder 2">
            <a:extLst>
              <a:ext uri="{FF2B5EF4-FFF2-40B4-BE49-F238E27FC236}">
                <a16:creationId xmlns:a16="http://schemas.microsoft.com/office/drawing/2014/main" id="{13CEAFB9-B622-4FC7-ACEF-A60E92410420}"/>
              </a:ext>
            </a:extLst>
          </p:cNvPr>
          <p:cNvSpPr>
            <a:spLocks noGrp="1"/>
          </p:cNvSpPr>
          <p:nvPr>
            <p:custDataLst>
              <p:tags r:id="rId25"/>
            </p:custDataLst>
          </p:nvPr>
        </p:nvSpPr>
        <p:spPr bwMode="auto">
          <a:xfrm>
            <a:off x="8745538"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881EF3-A6A1-4674-837D-CC23D5B44FED}" type="datetime'''2''''0''''''''''''''''1''''''8'''''''''''''''''">
              <a:rPr lang="fi-FI" altLang="en-US" sz="800" smtClean="0">
                <a:latin typeface="Gill Sans MT" panose="020B0502020104020203" pitchFamily="34" charset="0"/>
                <a:sym typeface="Gill Sans MT" panose="020B0502020104020203" pitchFamily="34" charset="0"/>
              </a:rPr>
              <a:pPr/>
              <a:t>2018</a:t>
            </a:fld>
            <a:endParaRPr lang="fi-FI" sz="800" dirty="0">
              <a:latin typeface="Gill Sans MT" panose="020B0502020104020203" pitchFamily="34" charset="0"/>
              <a:sym typeface="Gill Sans MT" panose="020B0502020104020203" pitchFamily="34" charset="0"/>
            </a:endParaRPr>
          </a:p>
        </p:txBody>
      </p:sp>
      <p:sp>
        <p:nvSpPr>
          <p:cNvPr id="36" name="Text Placeholder 2">
            <a:extLst>
              <a:ext uri="{FF2B5EF4-FFF2-40B4-BE49-F238E27FC236}">
                <a16:creationId xmlns:a16="http://schemas.microsoft.com/office/drawing/2014/main" id="{69C87FB9-FD13-442A-ACCC-C254CB0BE7FD}"/>
              </a:ext>
            </a:extLst>
          </p:cNvPr>
          <p:cNvSpPr>
            <a:spLocks noGrp="1"/>
          </p:cNvSpPr>
          <p:nvPr>
            <p:custDataLst>
              <p:tags r:id="rId26"/>
            </p:custDataLst>
          </p:nvPr>
        </p:nvSpPr>
        <p:spPr bwMode="auto">
          <a:xfrm>
            <a:off x="6115050"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ABB21A3-130C-424F-BD3E-D96BAA43971E}" type="datetime'''''''''2''0''''''''''1''4'''''''''''''''''''''''''''''''''">
              <a:rPr lang="fi-FI" altLang="en-US" sz="800" smtClean="0">
                <a:latin typeface="Gill Sans MT" panose="020B0502020104020203" pitchFamily="34" charset="0"/>
                <a:sym typeface="Gill Sans MT" panose="020B0502020104020203" pitchFamily="34" charset="0"/>
              </a:rPr>
              <a:pPr/>
              <a:t>2014</a:t>
            </a:fld>
            <a:endParaRPr lang="fi-FI" sz="800" dirty="0">
              <a:latin typeface="Gill Sans MT" panose="020B0502020104020203" pitchFamily="34" charset="0"/>
              <a:sym typeface="Gill Sans MT" panose="020B0502020104020203" pitchFamily="34" charset="0"/>
            </a:endParaRPr>
          </a:p>
        </p:txBody>
      </p:sp>
      <p:sp>
        <p:nvSpPr>
          <p:cNvPr id="249" name="Text Placeholder 2">
            <a:extLst>
              <a:ext uri="{FF2B5EF4-FFF2-40B4-BE49-F238E27FC236}">
                <a16:creationId xmlns:a16="http://schemas.microsoft.com/office/drawing/2014/main" id="{19AED30C-11C2-4724-8E93-4C7827F5364F}"/>
              </a:ext>
            </a:extLst>
          </p:cNvPr>
          <p:cNvSpPr>
            <a:spLocks noGrp="1"/>
          </p:cNvSpPr>
          <p:nvPr>
            <p:custDataLst>
              <p:tags r:id="rId27"/>
            </p:custDataLst>
          </p:nvPr>
        </p:nvSpPr>
        <p:spPr bwMode="auto">
          <a:xfrm>
            <a:off x="944563" y="1638300"/>
            <a:ext cx="3857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1100" b="1" dirty="0">
                <a:solidFill>
                  <a:srgbClr val="000000"/>
                </a:solidFill>
              </a:rPr>
              <a:t>(</a:t>
            </a:r>
            <a:r>
              <a:rPr lang="fi-FI" sz="1100" b="1" dirty="0">
                <a:solidFill>
                  <a:srgbClr val="000000"/>
                </a:solidFill>
                <a:effectLst>
                  <a:outerShdw blurRad="38100" dist="38100" dir="2700000" algn="tl">
                    <a:srgbClr val="000000">
                      <a:alpha val="43137"/>
                    </a:srgbClr>
                  </a:outerShdw>
                </a:effectLst>
                <a:latin typeface="Gill Sans MT" panose="020B0502020104020203" pitchFamily="34" charset="0"/>
              </a:rPr>
              <a:t>lkm.)</a:t>
            </a:r>
            <a:endParaRPr lang="fi-FI" sz="1100" b="1" dirty="0">
              <a:solidFill>
                <a:srgbClr val="000000"/>
              </a:solidFill>
            </a:endParaRPr>
          </a:p>
        </p:txBody>
      </p:sp>
      <p:sp>
        <p:nvSpPr>
          <p:cNvPr id="29" name="Text Placeholder 2">
            <a:extLst>
              <a:ext uri="{FF2B5EF4-FFF2-40B4-BE49-F238E27FC236}">
                <a16:creationId xmlns:a16="http://schemas.microsoft.com/office/drawing/2014/main" id="{F5E90FF1-B329-4A9C-BA45-1E96822E2C31}"/>
              </a:ext>
            </a:extLst>
          </p:cNvPr>
          <p:cNvSpPr>
            <a:spLocks noGrp="1"/>
          </p:cNvSpPr>
          <p:nvPr>
            <p:custDataLst>
              <p:tags r:id="rId28"/>
            </p:custDataLst>
          </p:nvPr>
        </p:nvSpPr>
        <p:spPr bwMode="auto">
          <a:xfrm>
            <a:off x="1514475"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6FE696-D5C5-4491-B44D-496D44E485E6}" type="datetime'''''2''''''''''''''''''''0''''''07'''''''''''">
              <a:rPr lang="fi-FI" altLang="en-US" sz="800" smtClean="0">
                <a:latin typeface="Gill Sans MT" panose="020B0502020104020203" pitchFamily="34" charset="0"/>
                <a:sym typeface="Gill Sans MT" panose="020B0502020104020203" pitchFamily="34" charset="0"/>
              </a:rPr>
              <a:pPr/>
              <a:t>2007</a:t>
            </a:fld>
            <a:endParaRPr lang="fi-FI" sz="800" dirty="0">
              <a:latin typeface="Gill Sans MT" panose="020B0502020104020203" pitchFamily="34" charset="0"/>
              <a:sym typeface="Gill Sans MT" panose="020B0502020104020203" pitchFamily="34" charset="0"/>
            </a:endParaRPr>
          </a:p>
        </p:txBody>
      </p:sp>
      <p:sp>
        <p:nvSpPr>
          <p:cNvPr id="25" name="Text Placeholder 2">
            <a:extLst>
              <a:ext uri="{FF2B5EF4-FFF2-40B4-BE49-F238E27FC236}">
                <a16:creationId xmlns:a16="http://schemas.microsoft.com/office/drawing/2014/main" id="{771F758F-5C21-4650-AFC3-31D962AA9871}"/>
              </a:ext>
            </a:extLst>
          </p:cNvPr>
          <p:cNvSpPr>
            <a:spLocks noGrp="1"/>
          </p:cNvSpPr>
          <p:nvPr>
            <p:custDataLst>
              <p:tags r:id="rId29"/>
            </p:custDataLst>
          </p:nvPr>
        </p:nvSpPr>
        <p:spPr bwMode="auto">
          <a:xfrm>
            <a:off x="2171700"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22499D2-58D6-463B-B75F-1DDDF87281ED}" type="datetime'''''2''''''''''''''''''''''''0''''''0''''8'''''''">
              <a:rPr lang="fi-FI" altLang="en-US" sz="800" smtClean="0">
                <a:latin typeface="Gill Sans MT" panose="020B0502020104020203" pitchFamily="34" charset="0"/>
                <a:sym typeface="Gill Sans MT" panose="020B0502020104020203" pitchFamily="34" charset="0"/>
              </a:rPr>
              <a:pPr/>
              <a:t>2008</a:t>
            </a:fld>
            <a:endParaRPr lang="fi-FI" sz="800" dirty="0">
              <a:latin typeface="Gill Sans MT" panose="020B0502020104020203" pitchFamily="34" charset="0"/>
              <a:sym typeface="Gill Sans MT" panose="020B0502020104020203" pitchFamily="34" charset="0"/>
            </a:endParaRPr>
          </a:p>
        </p:txBody>
      </p:sp>
      <p:sp>
        <p:nvSpPr>
          <p:cNvPr id="41" name="Text Placeholder 2">
            <a:extLst>
              <a:ext uri="{FF2B5EF4-FFF2-40B4-BE49-F238E27FC236}">
                <a16:creationId xmlns:a16="http://schemas.microsoft.com/office/drawing/2014/main" id="{EC832237-7D13-4AB1-BC11-E35ABFABDFDD}"/>
              </a:ext>
            </a:extLst>
          </p:cNvPr>
          <p:cNvSpPr>
            <a:spLocks noGrp="1"/>
          </p:cNvSpPr>
          <p:nvPr>
            <p:custDataLst>
              <p:tags r:id="rId30"/>
            </p:custDataLst>
          </p:nvPr>
        </p:nvSpPr>
        <p:spPr bwMode="auto">
          <a:xfrm>
            <a:off x="8088313"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8BFE6A2-6C8F-4B54-A1C5-45CEF4766934}" type="datetime'''''''''''''''''''''''''''''''''''''201''''''''7'">
              <a:rPr lang="fi-FI" altLang="en-US" sz="800" smtClean="0">
                <a:latin typeface="Gill Sans MT" panose="020B0502020104020203" pitchFamily="34" charset="0"/>
                <a:sym typeface="Gill Sans MT" panose="020B0502020104020203" pitchFamily="34" charset="0"/>
              </a:rPr>
              <a:pPr/>
              <a:t>2017</a:t>
            </a:fld>
            <a:endParaRPr lang="fi-FI" sz="800" dirty="0">
              <a:latin typeface="Gill Sans MT" panose="020B0502020104020203" pitchFamily="34" charset="0"/>
              <a:sym typeface="Gill Sans MT" panose="020B0502020104020203" pitchFamily="34" charset="0"/>
            </a:endParaRPr>
          </a:p>
        </p:txBody>
      </p:sp>
      <p:sp>
        <p:nvSpPr>
          <p:cNvPr id="26" name="Text Placeholder 2">
            <a:extLst>
              <a:ext uri="{FF2B5EF4-FFF2-40B4-BE49-F238E27FC236}">
                <a16:creationId xmlns:a16="http://schemas.microsoft.com/office/drawing/2014/main" id="{973CA7E3-FA83-4DBC-B952-B8CB52D68247}"/>
              </a:ext>
            </a:extLst>
          </p:cNvPr>
          <p:cNvSpPr>
            <a:spLocks noGrp="1"/>
          </p:cNvSpPr>
          <p:nvPr>
            <p:custDataLst>
              <p:tags r:id="rId31"/>
            </p:custDataLst>
          </p:nvPr>
        </p:nvSpPr>
        <p:spPr bwMode="auto">
          <a:xfrm>
            <a:off x="2828925"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870FF9-C87A-4FD8-A60E-C2EBF73ED770}" type="datetime'2''''''''''''''''0''''''''''0''9'''''">
              <a:rPr lang="fi-FI" altLang="en-US" sz="800" smtClean="0">
                <a:latin typeface="Gill Sans MT" panose="020B0502020104020203" pitchFamily="34" charset="0"/>
                <a:sym typeface="Gill Sans MT" panose="020B0502020104020203" pitchFamily="34" charset="0"/>
              </a:rPr>
              <a:pPr/>
              <a:t>2009</a:t>
            </a:fld>
            <a:endParaRPr lang="fi-FI" sz="800" dirty="0">
              <a:latin typeface="Gill Sans MT" panose="020B0502020104020203" pitchFamily="34" charset="0"/>
              <a:sym typeface="Gill Sans MT" panose="020B0502020104020203" pitchFamily="34" charset="0"/>
            </a:endParaRPr>
          </a:p>
        </p:txBody>
      </p:sp>
      <p:sp>
        <p:nvSpPr>
          <p:cNvPr id="30" name="Text Placeholder 2">
            <a:extLst>
              <a:ext uri="{FF2B5EF4-FFF2-40B4-BE49-F238E27FC236}">
                <a16:creationId xmlns:a16="http://schemas.microsoft.com/office/drawing/2014/main" id="{C2DD61E3-83E4-4368-BEA9-97B0C48B5D12}"/>
              </a:ext>
            </a:extLst>
          </p:cNvPr>
          <p:cNvSpPr>
            <a:spLocks noGrp="1"/>
          </p:cNvSpPr>
          <p:nvPr>
            <p:custDataLst>
              <p:tags r:id="rId32"/>
            </p:custDataLst>
          </p:nvPr>
        </p:nvSpPr>
        <p:spPr bwMode="auto">
          <a:xfrm>
            <a:off x="3486150"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9E6D2D3-857B-4ED4-83B0-6183ABA44998}" type="datetime'''''''''''''''''''''''''''''''''201''''0'''''''">
              <a:rPr lang="fi-FI" altLang="en-US" sz="800" smtClean="0">
                <a:latin typeface="Gill Sans MT" panose="020B0502020104020203" pitchFamily="34" charset="0"/>
                <a:sym typeface="Gill Sans MT" panose="020B0502020104020203" pitchFamily="34" charset="0"/>
              </a:rPr>
              <a:pPr/>
              <a:t>2010</a:t>
            </a:fld>
            <a:endParaRPr lang="fi-FI" sz="800" dirty="0">
              <a:latin typeface="Gill Sans MT" panose="020B0502020104020203" pitchFamily="34" charset="0"/>
              <a:sym typeface="Gill Sans MT" panose="020B0502020104020203" pitchFamily="34" charset="0"/>
            </a:endParaRPr>
          </a:p>
        </p:txBody>
      </p:sp>
      <p:sp>
        <p:nvSpPr>
          <p:cNvPr id="43" name="Text Placeholder 2">
            <a:extLst>
              <a:ext uri="{FF2B5EF4-FFF2-40B4-BE49-F238E27FC236}">
                <a16:creationId xmlns:a16="http://schemas.microsoft.com/office/drawing/2014/main" id="{851169E4-BDA8-4BC1-BD1A-1AF7947F3D4D}"/>
              </a:ext>
            </a:extLst>
          </p:cNvPr>
          <p:cNvSpPr>
            <a:spLocks noGrp="1"/>
          </p:cNvSpPr>
          <p:nvPr>
            <p:custDataLst>
              <p:tags r:id="rId33"/>
            </p:custDataLst>
          </p:nvPr>
        </p:nvSpPr>
        <p:spPr bwMode="auto">
          <a:xfrm>
            <a:off x="9402763"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97D257-ED4C-47A4-A270-D5CBD41DDE0D}" type="datetime'2''''''''''''''''''''''''0''''''''''1''''''''''''9'''''">
              <a:rPr lang="fi-FI" altLang="en-US" sz="800" smtClean="0">
                <a:latin typeface="Gill Sans MT" panose="020B0502020104020203" pitchFamily="34" charset="0"/>
                <a:sym typeface="Gill Sans MT" panose="020B0502020104020203" pitchFamily="34" charset="0"/>
              </a:rPr>
              <a:pPr/>
              <a:t>2019</a:t>
            </a:fld>
            <a:endParaRPr lang="fi-FI" sz="800" dirty="0">
              <a:latin typeface="Gill Sans MT" panose="020B0502020104020203" pitchFamily="34" charset="0"/>
              <a:sym typeface="Gill Sans MT" panose="020B0502020104020203" pitchFamily="34" charset="0"/>
            </a:endParaRPr>
          </a:p>
        </p:txBody>
      </p:sp>
      <p:sp>
        <p:nvSpPr>
          <p:cNvPr id="31" name="Text Placeholder 2">
            <a:extLst>
              <a:ext uri="{FF2B5EF4-FFF2-40B4-BE49-F238E27FC236}">
                <a16:creationId xmlns:a16="http://schemas.microsoft.com/office/drawing/2014/main" id="{5A264557-5527-49FB-BA5D-F2F71310BE14}"/>
              </a:ext>
            </a:extLst>
          </p:cNvPr>
          <p:cNvSpPr>
            <a:spLocks noGrp="1"/>
          </p:cNvSpPr>
          <p:nvPr>
            <p:custDataLst>
              <p:tags r:id="rId34"/>
            </p:custDataLst>
          </p:nvPr>
        </p:nvSpPr>
        <p:spPr bwMode="auto">
          <a:xfrm>
            <a:off x="10059988"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650E40D-A03B-40EE-8B6F-F456DD85EB9F}" type="datetime'''''''''''''''''''2''''''''''0''2''''''''''0'''">
              <a:rPr lang="fi-FI" altLang="en-US" sz="800" smtClean="0">
                <a:latin typeface="Gill Sans MT" panose="020B0502020104020203" pitchFamily="34" charset="0"/>
                <a:sym typeface="Gill Sans MT" panose="020B0502020104020203" pitchFamily="34" charset="0"/>
              </a:rPr>
              <a:pPr/>
              <a:t>2020</a:t>
            </a:fld>
            <a:endParaRPr lang="fi-FI" sz="800" dirty="0">
              <a:latin typeface="Gill Sans MT" panose="020B0502020104020203" pitchFamily="34" charset="0"/>
              <a:sym typeface="Gill Sans MT" panose="020B0502020104020203" pitchFamily="34" charset="0"/>
            </a:endParaRPr>
          </a:p>
        </p:txBody>
      </p:sp>
      <p:sp>
        <p:nvSpPr>
          <p:cNvPr id="38" name="Text Placeholder 2">
            <a:extLst>
              <a:ext uri="{FF2B5EF4-FFF2-40B4-BE49-F238E27FC236}">
                <a16:creationId xmlns:a16="http://schemas.microsoft.com/office/drawing/2014/main" id="{63687DB9-869D-4404-B07B-CD5614BF17DA}"/>
              </a:ext>
            </a:extLst>
          </p:cNvPr>
          <p:cNvSpPr>
            <a:spLocks noGrp="1"/>
          </p:cNvSpPr>
          <p:nvPr>
            <p:custDataLst>
              <p:tags r:id="rId35"/>
            </p:custDataLst>
          </p:nvPr>
        </p:nvSpPr>
        <p:spPr bwMode="auto">
          <a:xfrm>
            <a:off x="10717213"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0BBEFE-B17D-46CE-B7F1-AE3E67FD4D2D}" type="datetime'2''''''''''0''2''''1'''''''''''''''">
              <a:rPr lang="fi-FI" altLang="en-US" sz="800" smtClean="0">
                <a:latin typeface="Gill Sans MT" panose="020B0502020104020203" pitchFamily="34" charset="0"/>
                <a:sym typeface="Gill Sans MT" panose="020B0502020104020203" pitchFamily="34" charset="0"/>
              </a:rPr>
              <a:pPr/>
              <a:t>2021</a:t>
            </a:fld>
            <a:endParaRPr lang="fi-FI" sz="800" dirty="0">
              <a:latin typeface="Gill Sans MT" panose="020B0502020104020203" pitchFamily="34" charset="0"/>
              <a:sym typeface="Gill Sans MT" panose="020B0502020104020203" pitchFamily="34" charset="0"/>
            </a:endParaRPr>
          </a:p>
        </p:txBody>
      </p:sp>
      <p:sp>
        <p:nvSpPr>
          <p:cNvPr id="34" name="Text Placeholder 2">
            <a:extLst>
              <a:ext uri="{FF2B5EF4-FFF2-40B4-BE49-F238E27FC236}">
                <a16:creationId xmlns:a16="http://schemas.microsoft.com/office/drawing/2014/main" id="{93E076A2-8954-4EE6-91C3-38A6529CB28E}"/>
              </a:ext>
            </a:extLst>
          </p:cNvPr>
          <p:cNvSpPr>
            <a:spLocks noGrp="1"/>
          </p:cNvSpPr>
          <p:nvPr>
            <p:custDataLst>
              <p:tags r:id="rId36"/>
            </p:custDataLst>
          </p:nvPr>
        </p:nvSpPr>
        <p:spPr bwMode="auto">
          <a:xfrm>
            <a:off x="4800600"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C58A4E8-C633-4B64-95D0-D4F02D872FCC}" type="datetime'20''''''''''''''''''''''''''''''''''''''''''1''''2'">
              <a:rPr lang="fi-FI" altLang="en-US" sz="800" smtClean="0">
                <a:latin typeface="Gill Sans MT" panose="020B0502020104020203" pitchFamily="34" charset="0"/>
                <a:sym typeface="Gill Sans MT" panose="020B0502020104020203" pitchFamily="34" charset="0"/>
              </a:rPr>
              <a:pPr/>
              <a:t>2012</a:t>
            </a:fld>
            <a:endParaRPr lang="fi-FI" sz="800" dirty="0">
              <a:latin typeface="Gill Sans MT" panose="020B0502020104020203" pitchFamily="34" charset="0"/>
              <a:sym typeface="Gill Sans MT" panose="020B0502020104020203" pitchFamily="34" charset="0"/>
            </a:endParaRPr>
          </a:p>
        </p:txBody>
      </p:sp>
      <p:sp>
        <p:nvSpPr>
          <p:cNvPr id="35" name="Text Placeholder 2">
            <a:extLst>
              <a:ext uri="{FF2B5EF4-FFF2-40B4-BE49-F238E27FC236}">
                <a16:creationId xmlns:a16="http://schemas.microsoft.com/office/drawing/2014/main" id="{F95437CB-5F30-4118-9CB1-E3D732729EC1}"/>
              </a:ext>
            </a:extLst>
          </p:cNvPr>
          <p:cNvSpPr>
            <a:spLocks noGrp="1"/>
          </p:cNvSpPr>
          <p:nvPr>
            <p:custDataLst>
              <p:tags r:id="rId37"/>
            </p:custDataLst>
          </p:nvPr>
        </p:nvSpPr>
        <p:spPr bwMode="auto">
          <a:xfrm>
            <a:off x="5457825"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985C765-5629-4AB9-A58A-E5FB2320EAB1}" type="datetime'2''''''''''''''''''0''''''''''''''''''1''''3'''''''">
              <a:rPr lang="fi-FI" altLang="en-US" sz="800" smtClean="0">
                <a:latin typeface="Gill Sans MT" panose="020B0502020104020203" pitchFamily="34" charset="0"/>
                <a:sym typeface="Gill Sans MT" panose="020B0502020104020203" pitchFamily="34" charset="0"/>
              </a:rPr>
              <a:pPr/>
              <a:t>2013</a:t>
            </a:fld>
            <a:endParaRPr lang="fi-FI" sz="800" dirty="0">
              <a:latin typeface="Gill Sans MT" panose="020B0502020104020203" pitchFamily="34" charset="0"/>
              <a:sym typeface="Gill Sans MT" panose="020B0502020104020203" pitchFamily="34" charset="0"/>
            </a:endParaRPr>
          </a:p>
        </p:txBody>
      </p:sp>
      <p:sp>
        <p:nvSpPr>
          <p:cNvPr id="40" name="Text Placeholder 2">
            <a:extLst>
              <a:ext uri="{FF2B5EF4-FFF2-40B4-BE49-F238E27FC236}">
                <a16:creationId xmlns:a16="http://schemas.microsoft.com/office/drawing/2014/main" id="{7EA9E911-0932-4F52-ADC2-905ADA3E4606}"/>
              </a:ext>
            </a:extLst>
          </p:cNvPr>
          <p:cNvSpPr>
            <a:spLocks noGrp="1"/>
          </p:cNvSpPr>
          <p:nvPr>
            <p:custDataLst>
              <p:tags r:id="rId38"/>
            </p:custDataLst>
          </p:nvPr>
        </p:nvSpPr>
        <p:spPr bwMode="auto">
          <a:xfrm>
            <a:off x="7431088"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F5E6018-FB34-458E-8CB2-C493804B9277}" type="datetime'''''2''''''''''''''''''01''''''''''''''''''''''''''''''''6'">
              <a:rPr lang="fi-FI" altLang="en-US" sz="800" smtClean="0">
                <a:latin typeface="Gill Sans MT" panose="020B0502020104020203" pitchFamily="34" charset="0"/>
                <a:sym typeface="Gill Sans MT" panose="020B0502020104020203" pitchFamily="34" charset="0"/>
              </a:rPr>
              <a:pPr/>
              <a:t>2016</a:t>
            </a:fld>
            <a:endParaRPr lang="fi-FI" sz="800" dirty="0">
              <a:latin typeface="Gill Sans MT" panose="020B0502020104020203" pitchFamily="34" charset="0"/>
              <a:sym typeface="Gill Sans MT" panose="020B0502020104020203" pitchFamily="34" charset="0"/>
            </a:endParaRPr>
          </a:p>
        </p:txBody>
      </p:sp>
      <p:sp>
        <p:nvSpPr>
          <p:cNvPr id="33" name="Text Placeholder 2">
            <a:extLst>
              <a:ext uri="{FF2B5EF4-FFF2-40B4-BE49-F238E27FC236}">
                <a16:creationId xmlns:a16="http://schemas.microsoft.com/office/drawing/2014/main" id="{96AC5BDA-568C-491D-AE05-0C9A0728278F}"/>
              </a:ext>
            </a:extLst>
          </p:cNvPr>
          <p:cNvSpPr>
            <a:spLocks noGrp="1"/>
          </p:cNvSpPr>
          <p:nvPr>
            <p:custDataLst>
              <p:tags r:id="rId39"/>
            </p:custDataLst>
          </p:nvPr>
        </p:nvSpPr>
        <p:spPr bwMode="auto">
          <a:xfrm>
            <a:off x="4143375" y="5487988"/>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3586AEE-F8EB-4D21-850E-37341B67B753}" type="datetime'''''''''''''''''''2''''''''0''11'''''''''''''''''''''''''''">
              <a:rPr lang="fi-FI" altLang="en-US" sz="800" smtClean="0">
                <a:latin typeface="Gill Sans MT" panose="020B0502020104020203" pitchFamily="34" charset="0"/>
                <a:sym typeface="Gill Sans MT" panose="020B0502020104020203" pitchFamily="34" charset="0"/>
              </a:rPr>
              <a:pPr/>
              <a:t>2011</a:t>
            </a:fld>
            <a:endParaRPr lang="fi-FI" sz="800" dirty="0">
              <a:latin typeface="Gill Sans MT" panose="020B0502020104020203" pitchFamily="34" charset="0"/>
              <a:sym typeface="Gill Sans MT" panose="020B0502020104020203" pitchFamily="34" charset="0"/>
            </a:endParaRPr>
          </a:p>
        </p:txBody>
      </p:sp>
      <p:sp>
        <p:nvSpPr>
          <p:cNvPr id="65" name="Text Placeholder 2">
            <a:extLst>
              <a:ext uri="{FF2B5EF4-FFF2-40B4-BE49-F238E27FC236}">
                <a16:creationId xmlns:a16="http://schemas.microsoft.com/office/drawing/2014/main" id="{D78D86C5-E3D1-4147-AD77-4D0AEFB6A1D4}"/>
              </a:ext>
            </a:extLst>
          </p:cNvPr>
          <p:cNvSpPr>
            <a:spLocks noGrp="1"/>
          </p:cNvSpPr>
          <p:nvPr>
            <p:custDataLst>
              <p:tags r:id="rId40"/>
            </p:custDataLst>
          </p:nvPr>
        </p:nvSpPr>
        <p:spPr bwMode="auto">
          <a:xfrm>
            <a:off x="11244262" y="2078038"/>
            <a:ext cx="685800" cy="311150"/>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9AE492F-5D8A-4255-9F11-60F781F2A6E7}" type="datetime'''''''''''''''-''''''''''1''''''''''''''''''''''''''''''1%'">
              <a:rPr lang="fi-FI" altLang="en-US" sz="1600" b="1" smtClean="0">
                <a:solidFill>
                  <a:schemeClr val="bg1"/>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rPr>
              <a:pPr/>
              <a:t>-11%</a:t>
            </a:fld>
            <a:endParaRPr lang="fi-FI" sz="1600" b="1" dirty="0">
              <a:solidFill>
                <a:schemeClr val="bg1"/>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endParaRPr>
          </a:p>
        </p:txBody>
      </p:sp>
      <p:sp>
        <p:nvSpPr>
          <p:cNvPr id="264" name="Rectangle 263">
            <a:extLst>
              <a:ext uri="{FF2B5EF4-FFF2-40B4-BE49-F238E27FC236}">
                <a16:creationId xmlns:a16="http://schemas.microsoft.com/office/drawing/2014/main" id="{F56FBABB-A427-4BEE-955E-0CC4476BD39C}"/>
              </a:ext>
            </a:extLst>
          </p:cNvPr>
          <p:cNvSpPr/>
          <p:nvPr>
            <p:custDataLst>
              <p:tags r:id="rId41"/>
            </p:custDataLst>
          </p:nvPr>
        </p:nvSpPr>
        <p:spPr bwMode="auto">
          <a:xfrm>
            <a:off x="5165725" y="5859463"/>
            <a:ext cx="142875" cy="106363"/>
          </a:xfrm>
          <a:prstGeom prst="rect">
            <a:avLst/>
          </a:prstGeom>
          <a:solidFill>
            <a:srgbClr val="DFE5EF"/>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 name="Text Placeholder 2">
            <a:extLst>
              <a:ext uri="{FF2B5EF4-FFF2-40B4-BE49-F238E27FC236}">
                <a16:creationId xmlns:a16="http://schemas.microsoft.com/office/drawing/2014/main" id="{F8D80080-AFF4-4FB0-849F-EA2C6FE072F7}"/>
              </a:ext>
            </a:extLst>
          </p:cNvPr>
          <p:cNvSpPr>
            <a:spLocks noGrp="1"/>
          </p:cNvSpPr>
          <p:nvPr>
            <p:custDataLst>
              <p:tags r:id="rId42"/>
            </p:custDataLst>
          </p:nvPr>
        </p:nvSpPr>
        <p:spPr bwMode="auto">
          <a:xfrm>
            <a:off x="5359400" y="5864225"/>
            <a:ext cx="4635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800" dirty="0">
                <a:latin typeface="Gill Sans MT" panose="020B0502020104020203" pitchFamily="34" charset="0"/>
              </a:rPr>
              <a:t>Asukasluku</a:t>
            </a:r>
          </a:p>
        </p:txBody>
      </p:sp>
      <p:sp>
        <p:nvSpPr>
          <p:cNvPr id="83" name="TextBox 82">
            <a:extLst>
              <a:ext uri="{FF2B5EF4-FFF2-40B4-BE49-F238E27FC236}">
                <a16:creationId xmlns:a16="http://schemas.microsoft.com/office/drawing/2014/main" id="{A50111BC-57AE-4905-B967-213F5099D505}"/>
              </a:ext>
            </a:extLst>
          </p:cNvPr>
          <p:cNvSpPr txBox="1"/>
          <p:nvPr/>
        </p:nvSpPr>
        <p:spPr>
          <a:xfrm>
            <a:off x="280195" y="126781"/>
            <a:ext cx="609361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asukasluvun kehitys (2007-2021)</a:t>
            </a:r>
            <a:endParaRPr lang="fi-FI" sz="1600" dirty="0"/>
          </a:p>
        </p:txBody>
      </p:sp>
      <p:grpSp>
        <p:nvGrpSpPr>
          <p:cNvPr id="49" name="Group 48">
            <a:extLst>
              <a:ext uri="{FF2B5EF4-FFF2-40B4-BE49-F238E27FC236}">
                <a16:creationId xmlns:a16="http://schemas.microsoft.com/office/drawing/2014/main" id="{261A31C3-0026-48E8-91C8-D23EA1DE924E}"/>
              </a:ext>
            </a:extLst>
          </p:cNvPr>
          <p:cNvGrpSpPr/>
          <p:nvPr/>
        </p:nvGrpSpPr>
        <p:grpSpPr>
          <a:xfrm>
            <a:off x="11534530" y="88837"/>
            <a:ext cx="320522" cy="414442"/>
            <a:chOff x="8457418" y="107577"/>
            <a:chExt cx="320522" cy="414442"/>
          </a:xfrm>
        </p:grpSpPr>
        <p:sp>
          <p:nvSpPr>
            <p:cNvPr id="50" name="Rectangle: Rounded Corners 49">
              <a:extLst>
                <a:ext uri="{FF2B5EF4-FFF2-40B4-BE49-F238E27FC236}">
                  <a16:creationId xmlns:a16="http://schemas.microsoft.com/office/drawing/2014/main" id="{406DFCD1-64F6-46F6-8E17-842183C4834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51" name="Graphic 50" descr="Back with solid fill">
              <a:hlinkClick r:id="rId47" action="ppaction://hlinksldjump"/>
              <a:extLst>
                <a:ext uri="{FF2B5EF4-FFF2-40B4-BE49-F238E27FC236}">
                  <a16:creationId xmlns:a16="http://schemas.microsoft.com/office/drawing/2014/main" id="{A76D14A1-9311-4B64-BA46-6877B9E2B03D}"/>
                </a:ext>
              </a:extLst>
            </p:cNvPr>
            <p:cNvPicPr>
              <a:picLocks noChangeAspect="1"/>
            </p:cNvPicPr>
            <p:nvPr/>
          </p:nvPicPr>
          <p:blipFill>
            <a:blip r:embed="rId48" cstate="print">
              <a:extLst>
                <a:ext uri="{28A0092B-C50C-407E-A947-70E740481C1C}">
                  <a14:useLocalDpi xmlns:a14="http://schemas.microsoft.com/office/drawing/2010/main" val="0"/>
                </a:ext>
                <a:ext uri="{96DAC541-7B7A-43D3-8B79-37D633B846F1}">
                  <asvg:svgBlip xmlns:asvg="http://schemas.microsoft.com/office/drawing/2016/SVG/main" r:embed="rId49"/>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37792020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2"/>
            </p:custDataLst>
            <p:extLst>
              <p:ext uri="{D42A27DB-BD31-4B8C-83A1-F6EECF244321}">
                <p14:modId xmlns:p14="http://schemas.microsoft.com/office/powerpoint/2010/main" val="140551621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2184" name="think-cell Slide" r:id="rId21" imgW="129" imgH="129" progId="TCLayout.ActiveDocument.1">
                  <p:embed/>
                </p:oleObj>
              </mc:Choice>
              <mc:Fallback>
                <p:oleObj name="think-cell Slide" r:id="rId21"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22"/>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280195" y="126781"/>
            <a:ext cx="609361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väestökannan kehitys (2007-2021)</a:t>
            </a:r>
            <a:endParaRPr lang="fi-FI" sz="1600" dirty="0"/>
          </a:p>
        </p:txBody>
      </p:sp>
      <p:graphicFrame>
        <p:nvGraphicFramePr>
          <p:cNvPr id="437" name="Chart 436">
            <a:extLst>
              <a:ext uri="{FF2B5EF4-FFF2-40B4-BE49-F238E27FC236}">
                <a16:creationId xmlns:a16="http://schemas.microsoft.com/office/drawing/2014/main" id="{D993AC5D-4893-4D37-92FE-619CB59FD46B}"/>
              </a:ext>
            </a:extLst>
          </p:cNvPr>
          <p:cNvGraphicFramePr/>
          <p:nvPr>
            <p:custDataLst>
              <p:tags r:id="rId3"/>
            </p:custDataLst>
            <p:extLst>
              <p:ext uri="{D42A27DB-BD31-4B8C-83A1-F6EECF244321}">
                <p14:modId xmlns:p14="http://schemas.microsoft.com/office/powerpoint/2010/main" val="1639547637"/>
              </p:ext>
            </p:extLst>
          </p:nvPr>
        </p:nvGraphicFramePr>
        <p:xfrm>
          <a:off x="1298575" y="1746250"/>
          <a:ext cx="5157788" cy="3954463"/>
        </p:xfrm>
        <a:graphic>
          <a:graphicData uri="http://schemas.openxmlformats.org/drawingml/2006/chart">
            <c:chart xmlns:c="http://schemas.openxmlformats.org/drawingml/2006/chart" xmlns:r="http://schemas.openxmlformats.org/officeDocument/2006/relationships" r:id="rId23"/>
          </a:graphicData>
        </a:graphic>
      </p:graphicFrame>
      <p:sp>
        <p:nvSpPr>
          <p:cNvPr id="204" name="Arrow: Right 203">
            <a:extLst>
              <a:ext uri="{FF2B5EF4-FFF2-40B4-BE49-F238E27FC236}">
                <a16:creationId xmlns:a16="http://schemas.microsoft.com/office/drawing/2014/main" id="{3C0D0CDD-C57C-4B3A-A186-F54688AE2EAA}"/>
              </a:ext>
            </a:extLst>
          </p:cNvPr>
          <p:cNvSpPr/>
          <p:nvPr>
            <p:custDataLst>
              <p:tags r:id="rId4"/>
            </p:custDataLst>
          </p:nvPr>
        </p:nvSpPr>
        <p:spPr bwMode="auto">
          <a:xfrm rot="10800000">
            <a:off x="6424613" y="4173538"/>
            <a:ext cx="128587" cy="152400"/>
          </a:xfrm>
          <a:prstGeom prst="rightArrow">
            <a:avLst>
              <a:gd name="adj1" fmla="val 100000"/>
              <a:gd name="adj2" fmla="val 100000"/>
            </a:avLst>
          </a:prstGeom>
          <a:solidFill>
            <a:schemeClr val="tx1"/>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206" name="Straight Connector 205">
            <a:extLst>
              <a:ext uri="{FF2B5EF4-FFF2-40B4-BE49-F238E27FC236}">
                <a16:creationId xmlns:a16="http://schemas.microsoft.com/office/drawing/2014/main" id="{49FAE70B-6FAA-4F6C-9937-832F56A9B544}"/>
              </a:ext>
            </a:extLst>
          </p:cNvPr>
          <p:cNvCxnSpPr/>
          <p:nvPr>
            <p:custDataLst>
              <p:tags r:id="rId5"/>
            </p:custDataLst>
          </p:nvPr>
        </p:nvCxnSpPr>
        <p:spPr bwMode="auto">
          <a:xfrm>
            <a:off x="1860550" y="4249738"/>
            <a:ext cx="4513263"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12" name="Arrow: Right 211">
            <a:extLst>
              <a:ext uri="{FF2B5EF4-FFF2-40B4-BE49-F238E27FC236}">
                <a16:creationId xmlns:a16="http://schemas.microsoft.com/office/drawing/2014/main" id="{A530374A-4495-4C17-83CB-4267042831C5}"/>
              </a:ext>
            </a:extLst>
          </p:cNvPr>
          <p:cNvSpPr/>
          <p:nvPr>
            <p:custDataLst>
              <p:tags r:id="rId6"/>
            </p:custDataLst>
          </p:nvPr>
        </p:nvSpPr>
        <p:spPr bwMode="auto">
          <a:xfrm rot="10800000">
            <a:off x="6424613" y="2163763"/>
            <a:ext cx="128587" cy="152400"/>
          </a:xfrm>
          <a:prstGeom prst="rightArrow">
            <a:avLst>
              <a:gd name="adj1" fmla="val 100000"/>
              <a:gd name="adj2" fmla="val 100000"/>
            </a:avLst>
          </a:prstGeom>
          <a:solidFill>
            <a:schemeClr val="tx1"/>
          </a:solidFill>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214" name="Straight Connector 213">
            <a:extLst>
              <a:ext uri="{FF2B5EF4-FFF2-40B4-BE49-F238E27FC236}">
                <a16:creationId xmlns:a16="http://schemas.microsoft.com/office/drawing/2014/main" id="{77C0F84F-52DA-4CB0-B39C-0E498CA9815E}"/>
              </a:ext>
            </a:extLst>
          </p:cNvPr>
          <p:cNvCxnSpPr/>
          <p:nvPr>
            <p:custDataLst>
              <p:tags r:id="rId7"/>
            </p:custDataLst>
          </p:nvPr>
        </p:nvCxnSpPr>
        <p:spPr bwMode="auto">
          <a:xfrm>
            <a:off x="1860550" y="2239963"/>
            <a:ext cx="4513263"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01" name="Text Placeholder 2">
            <a:extLst>
              <a:ext uri="{FF2B5EF4-FFF2-40B4-BE49-F238E27FC236}">
                <a16:creationId xmlns:a16="http://schemas.microsoft.com/office/drawing/2014/main" id="{01BD4895-8FD1-4329-B4A6-9D28F4F0985C}"/>
              </a:ext>
            </a:extLst>
          </p:cNvPr>
          <p:cNvSpPr>
            <a:spLocks noGrp="1"/>
          </p:cNvSpPr>
          <p:nvPr>
            <p:custDataLst>
              <p:tags r:id="rId8"/>
            </p:custDataLst>
          </p:nvPr>
        </p:nvSpPr>
        <p:spPr bwMode="auto">
          <a:xfrm>
            <a:off x="6604000" y="4152900"/>
            <a:ext cx="3698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FD133C2-10A3-4A09-B43C-87269F632EDF}" type="datetime'''''''''''''3''''''''''''6''''''''''%'''''''''''''''">
              <a:rPr lang="fi-FI" altLang="en-US" sz="1400" smtClean="0">
                <a:effectLst/>
              </a:rPr>
              <a:pPr marL="0" indent="0">
                <a:spcBef>
                  <a:spcPct val="0"/>
                </a:spcBef>
                <a:spcAft>
                  <a:spcPct val="0"/>
                </a:spcAft>
                <a:buNone/>
              </a:pPr>
              <a:t>36%</a:t>
            </a:fld>
            <a:endParaRPr lang="fi-FI" sz="1400" dirty="0"/>
          </a:p>
        </p:txBody>
      </p:sp>
      <p:sp>
        <p:nvSpPr>
          <p:cNvPr id="285" name="Text Placeholder 2">
            <a:extLst>
              <a:ext uri="{FF2B5EF4-FFF2-40B4-BE49-F238E27FC236}">
                <a16:creationId xmlns:a16="http://schemas.microsoft.com/office/drawing/2014/main" id="{9A45EC35-5349-4D45-B5AE-390D21E0AA0A}"/>
              </a:ext>
            </a:extLst>
          </p:cNvPr>
          <p:cNvSpPr>
            <a:spLocks noGrp="1"/>
          </p:cNvSpPr>
          <p:nvPr>
            <p:custDataLst>
              <p:tags r:id="rId9"/>
            </p:custDataLst>
          </p:nvPr>
        </p:nvSpPr>
        <p:spPr bwMode="auto">
          <a:xfrm>
            <a:off x="1704975" y="5688014"/>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D88BE7B-483C-4C45-B0C8-315F6ED907D2}" type="datetime'''''''''''''''''''''2''''''''''0''''''''''''0''7'''''''''''''">
              <a:rPr lang="fi-FI" altLang="en-US" sz="1000" b="1" smtClean="0">
                <a:effectLst/>
              </a:rPr>
              <a:pPr marL="0" indent="0" algn="ctr">
                <a:spcBef>
                  <a:spcPct val="0"/>
                </a:spcBef>
                <a:spcAft>
                  <a:spcPct val="0"/>
                </a:spcAft>
                <a:buNone/>
              </a:pPr>
              <a:t>2007</a:t>
            </a:fld>
            <a:endParaRPr lang="fi-FI" sz="1000" b="1" dirty="0"/>
          </a:p>
        </p:txBody>
      </p:sp>
      <p:sp>
        <p:nvSpPr>
          <p:cNvPr id="288" name="Text Placeholder 2">
            <a:extLst>
              <a:ext uri="{FF2B5EF4-FFF2-40B4-BE49-F238E27FC236}">
                <a16:creationId xmlns:a16="http://schemas.microsoft.com/office/drawing/2014/main" id="{57C13A5F-6C8B-45C5-BC41-EB48AC508D3A}"/>
              </a:ext>
            </a:extLst>
          </p:cNvPr>
          <p:cNvSpPr>
            <a:spLocks noGrp="1"/>
          </p:cNvSpPr>
          <p:nvPr>
            <p:custDataLst>
              <p:tags r:id="rId10"/>
            </p:custDataLst>
          </p:nvPr>
        </p:nvSpPr>
        <p:spPr bwMode="auto">
          <a:xfrm>
            <a:off x="2671763" y="5688014"/>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32214EB-561F-4435-8C7D-E1C54EA7466F}" type="datetime'''''''''''''''2''''''01''''''''''''''''''''''''''''0'''''''''">
              <a:rPr lang="fi-FI" altLang="en-US" sz="1000" b="1" smtClean="0">
                <a:effectLst/>
              </a:rPr>
              <a:pPr marL="0" indent="0" algn="ctr">
                <a:spcBef>
                  <a:spcPct val="0"/>
                </a:spcBef>
                <a:spcAft>
                  <a:spcPct val="0"/>
                </a:spcAft>
                <a:buNone/>
              </a:pPr>
              <a:t>2010</a:t>
            </a:fld>
            <a:endParaRPr lang="fi-FI" sz="1000" b="1" dirty="0"/>
          </a:p>
        </p:txBody>
      </p:sp>
      <p:sp>
        <p:nvSpPr>
          <p:cNvPr id="293" name="Text Placeholder 2">
            <a:extLst>
              <a:ext uri="{FF2B5EF4-FFF2-40B4-BE49-F238E27FC236}">
                <a16:creationId xmlns:a16="http://schemas.microsoft.com/office/drawing/2014/main" id="{9C386F6F-EBF9-445E-9DC5-4CC01CFE0FB3}"/>
              </a:ext>
            </a:extLst>
          </p:cNvPr>
          <p:cNvSpPr>
            <a:spLocks noGrp="1"/>
          </p:cNvSpPr>
          <p:nvPr>
            <p:custDataLst>
              <p:tags r:id="rId11"/>
            </p:custDataLst>
          </p:nvPr>
        </p:nvSpPr>
        <p:spPr bwMode="auto">
          <a:xfrm>
            <a:off x="4284663" y="5688014"/>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6200154-F137-4487-A0A7-E5EEA4A1CAB5}" type="datetime'''''''''2''''''''''0''''''''15'''''''''''''''''''">
              <a:rPr lang="fi-FI" altLang="en-US" sz="1000" b="1" smtClean="0">
                <a:effectLst/>
              </a:rPr>
              <a:pPr marL="0" indent="0" algn="ctr">
                <a:spcBef>
                  <a:spcPct val="0"/>
                </a:spcBef>
                <a:spcAft>
                  <a:spcPct val="0"/>
                </a:spcAft>
                <a:buNone/>
              </a:pPr>
              <a:t>2015</a:t>
            </a:fld>
            <a:endParaRPr lang="fi-FI" sz="1000" b="1" dirty="0"/>
          </a:p>
        </p:txBody>
      </p:sp>
      <p:sp>
        <p:nvSpPr>
          <p:cNvPr id="299" name="Text Placeholder 2">
            <a:extLst>
              <a:ext uri="{FF2B5EF4-FFF2-40B4-BE49-F238E27FC236}">
                <a16:creationId xmlns:a16="http://schemas.microsoft.com/office/drawing/2014/main" id="{0AD9F389-00A3-4CA5-AE68-1A1995E66660}"/>
              </a:ext>
            </a:extLst>
          </p:cNvPr>
          <p:cNvSpPr>
            <a:spLocks noGrp="1"/>
          </p:cNvSpPr>
          <p:nvPr>
            <p:custDataLst>
              <p:tags r:id="rId12"/>
            </p:custDataLst>
          </p:nvPr>
        </p:nvSpPr>
        <p:spPr bwMode="auto">
          <a:xfrm>
            <a:off x="6218238" y="5688014"/>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34261A4-4942-4357-B7E7-2CC6A31D7E70}" type="datetime'''''''2''''0''''''''2''''1'''''''''''''''''''''''">
              <a:rPr lang="fi-FI" altLang="en-US" sz="1000" b="1" smtClean="0">
                <a:effectLst/>
              </a:rPr>
              <a:pPr marL="0" indent="0" algn="ctr">
                <a:spcBef>
                  <a:spcPct val="0"/>
                </a:spcBef>
                <a:spcAft>
                  <a:spcPct val="0"/>
                </a:spcAft>
                <a:buNone/>
              </a:pPr>
              <a:t>2021</a:t>
            </a:fld>
            <a:endParaRPr lang="fi-FI" sz="1000" b="1" dirty="0"/>
          </a:p>
        </p:txBody>
      </p:sp>
      <p:sp>
        <p:nvSpPr>
          <p:cNvPr id="408" name="Text Placeholder 2">
            <a:extLst>
              <a:ext uri="{FF2B5EF4-FFF2-40B4-BE49-F238E27FC236}">
                <a16:creationId xmlns:a16="http://schemas.microsoft.com/office/drawing/2014/main" id="{FAD75078-6DA2-4832-AC8E-2B25B8A5EE6A}"/>
              </a:ext>
            </a:extLst>
          </p:cNvPr>
          <p:cNvSpPr>
            <a:spLocks noGrp="1"/>
          </p:cNvSpPr>
          <p:nvPr>
            <p:custDataLst>
              <p:tags r:id="rId13"/>
            </p:custDataLst>
          </p:nvPr>
        </p:nvSpPr>
        <p:spPr bwMode="auto">
          <a:xfrm>
            <a:off x="6604000" y="2143125"/>
            <a:ext cx="3698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B39CB15F-05E6-42A9-ADAD-A94AC8BAE325}" type="datetime'''''''''''9''0''''''''''''''''%'">
              <a:rPr lang="fi-FI" altLang="en-US" sz="1400" smtClean="0">
                <a:effectLst/>
              </a:rPr>
              <a:pPr marL="0" indent="0">
                <a:spcBef>
                  <a:spcPct val="0"/>
                </a:spcBef>
                <a:spcAft>
                  <a:spcPct val="0"/>
                </a:spcAft>
                <a:buNone/>
              </a:pPr>
              <a:t>90%</a:t>
            </a:fld>
            <a:endParaRPr lang="fi-FI" sz="1400" dirty="0"/>
          </a:p>
        </p:txBody>
      </p:sp>
      <p:sp>
        <p:nvSpPr>
          <p:cNvPr id="138" name="Rectangle 137">
            <a:extLst>
              <a:ext uri="{FF2B5EF4-FFF2-40B4-BE49-F238E27FC236}">
                <a16:creationId xmlns:a16="http://schemas.microsoft.com/office/drawing/2014/main" id="{1A705855-D6A0-4632-9A66-676D2F066D5E}"/>
              </a:ext>
            </a:extLst>
          </p:cNvPr>
          <p:cNvSpPr/>
          <p:nvPr>
            <p:custDataLst>
              <p:tags r:id="rId14"/>
            </p:custDataLst>
          </p:nvPr>
        </p:nvSpPr>
        <p:spPr bwMode="auto">
          <a:xfrm>
            <a:off x="7256463" y="3367088"/>
            <a:ext cx="196850" cy="147638"/>
          </a:xfrm>
          <a:prstGeom prst="rect">
            <a:avLst/>
          </a:prstGeom>
          <a:solidFill>
            <a:srgbClr val="256AFA"/>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06" name="Rectangle 105">
            <a:extLst>
              <a:ext uri="{FF2B5EF4-FFF2-40B4-BE49-F238E27FC236}">
                <a16:creationId xmlns:a16="http://schemas.microsoft.com/office/drawing/2014/main" id="{300375FD-B006-46AA-9AD3-64F5DAADA525}"/>
              </a:ext>
            </a:extLst>
          </p:cNvPr>
          <p:cNvSpPr/>
          <p:nvPr>
            <p:custDataLst>
              <p:tags r:id="rId15"/>
            </p:custDataLst>
          </p:nvPr>
        </p:nvSpPr>
        <p:spPr bwMode="auto">
          <a:xfrm>
            <a:off x="7256463" y="3576638"/>
            <a:ext cx="196850" cy="147638"/>
          </a:xfrm>
          <a:prstGeom prst="rect">
            <a:avLst/>
          </a:prstGeom>
          <a:solidFill>
            <a:srgbClr val="F08295"/>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04" name="Rectangle 103">
            <a:extLst>
              <a:ext uri="{FF2B5EF4-FFF2-40B4-BE49-F238E27FC236}">
                <a16:creationId xmlns:a16="http://schemas.microsoft.com/office/drawing/2014/main" id="{C80F421B-CB18-4C0A-B8BB-AF3194D96D71}"/>
              </a:ext>
            </a:extLst>
          </p:cNvPr>
          <p:cNvSpPr/>
          <p:nvPr>
            <p:custDataLst>
              <p:tags r:id="rId16"/>
            </p:custDataLst>
          </p:nvPr>
        </p:nvSpPr>
        <p:spPr bwMode="auto">
          <a:xfrm>
            <a:off x="7256463" y="3157538"/>
            <a:ext cx="196850" cy="147638"/>
          </a:xfrm>
          <a:prstGeom prst="rect">
            <a:avLst/>
          </a:prstGeom>
          <a:solidFill>
            <a:srgbClr val="AE8B13"/>
          </a:solidFill>
          <a:ln w="12700" cap="flat" cmpd="sng" algn="ctr">
            <a:no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9" name="Text Placeholder 2">
            <a:extLst>
              <a:ext uri="{FF2B5EF4-FFF2-40B4-BE49-F238E27FC236}">
                <a16:creationId xmlns:a16="http://schemas.microsoft.com/office/drawing/2014/main" id="{EBE0486F-CD35-43C0-AA40-CF8C029E67FB}"/>
              </a:ext>
            </a:extLst>
          </p:cNvPr>
          <p:cNvSpPr>
            <a:spLocks noGrp="1"/>
          </p:cNvSpPr>
          <p:nvPr>
            <p:custDataLst>
              <p:tags r:id="rId17"/>
            </p:custDataLst>
          </p:nvPr>
        </p:nvSpPr>
        <p:spPr bwMode="auto">
          <a:xfrm>
            <a:off x="7504113" y="3375026"/>
            <a:ext cx="21510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0E1A8DF7-724C-403F-B479-15519AD7BF92}" type="datetime'15-64 ''-''vu''otiai''''de''n'' osu''u''s väest''östä'''''">
              <a:rPr lang="fi-FI" altLang="en-US" sz="1100" smtClean="0">
                <a:latin typeface="Rockwell" panose="02060603020205020403" pitchFamily="18" charset="0"/>
                <a:sym typeface="Rockwell" panose="02060603020205020403" pitchFamily="18" charset="0"/>
              </a:rPr>
              <a:pPr/>
              <a:t>15-64 -vuotiaiden osuus väestöstä</a:t>
            </a:fld>
            <a:endParaRPr lang="fi-FI" sz="1100" dirty="0">
              <a:latin typeface="Rockwell" panose="02060603020205020403" pitchFamily="18" charset="0"/>
              <a:sym typeface="Rockwell" panose="02060603020205020403" pitchFamily="18" charset="0"/>
            </a:endParaRPr>
          </a:p>
        </p:txBody>
      </p:sp>
      <p:sp>
        <p:nvSpPr>
          <p:cNvPr id="58" name="Text Placeholder 2">
            <a:extLst>
              <a:ext uri="{FF2B5EF4-FFF2-40B4-BE49-F238E27FC236}">
                <a16:creationId xmlns:a16="http://schemas.microsoft.com/office/drawing/2014/main" id="{960B12C6-88FC-4E45-968D-C8B3FEFE87D5}"/>
              </a:ext>
            </a:extLst>
          </p:cNvPr>
          <p:cNvSpPr>
            <a:spLocks noGrp="1"/>
          </p:cNvSpPr>
          <p:nvPr>
            <p:custDataLst>
              <p:tags r:id="rId18"/>
            </p:custDataLst>
          </p:nvPr>
        </p:nvSpPr>
        <p:spPr bwMode="auto">
          <a:xfrm>
            <a:off x="7504114" y="3165476"/>
            <a:ext cx="220821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1B5EBBF-047C-4455-AA0B-49E5042597C9}" type="datetime'Alle 15-''''v''uot''ia''''i''''de''n osuu''s v''äestöst''ä'''">
              <a:rPr lang="fi-FI" altLang="en-US" sz="1100" smtClean="0">
                <a:latin typeface="Rockwell" panose="02060603020205020403" pitchFamily="18" charset="0"/>
                <a:sym typeface="Rockwell" panose="02060603020205020403" pitchFamily="18" charset="0"/>
              </a:rPr>
              <a:pPr/>
              <a:t>Alle 15-vuotiaiden osuus väestöstä</a:t>
            </a:fld>
            <a:endParaRPr lang="fi-FI" sz="1100" dirty="0">
              <a:latin typeface="Rockwell" panose="02060603020205020403" pitchFamily="18" charset="0"/>
              <a:sym typeface="Rockwell" panose="02060603020205020403" pitchFamily="18" charset="0"/>
            </a:endParaRPr>
          </a:p>
        </p:txBody>
      </p:sp>
      <p:sp>
        <p:nvSpPr>
          <p:cNvPr id="60" name="Text Placeholder 2">
            <a:extLst>
              <a:ext uri="{FF2B5EF4-FFF2-40B4-BE49-F238E27FC236}">
                <a16:creationId xmlns:a16="http://schemas.microsoft.com/office/drawing/2014/main" id="{90FE65CE-1F86-46ED-B25B-D371016CC92C}"/>
              </a:ext>
            </a:extLst>
          </p:cNvPr>
          <p:cNvSpPr>
            <a:spLocks noGrp="1"/>
          </p:cNvSpPr>
          <p:nvPr>
            <p:custDataLst>
              <p:tags r:id="rId19"/>
            </p:custDataLst>
          </p:nvPr>
        </p:nvSpPr>
        <p:spPr bwMode="auto">
          <a:xfrm>
            <a:off x="7504113" y="3584576"/>
            <a:ext cx="21224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1B885C8-B3DE-4F57-855D-637A5F1E079E}" type="datetime'''Yli 64-vuo''''tiaide''n os''u''us väe''''stö''stä'''''''">
              <a:rPr lang="fi-FI" altLang="en-US" sz="1100" smtClean="0">
                <a:latin typeface="Rockwell" panose="02060603020205020403" pitchFamily="18" charset="0"/>
                <a:sym typeface="Rockwell" panose="02060603020205020403" pitchFamily="18" charset="0"/>
              </a:rPr>
              <a:pPr/>
              <a:t>Yli 64-vuotiaiden osuus väestöstä</a:t>
            </a:fld>
            <a:endParaRPr lang="fi-FI" sz="1100" dirty="0">
              <a:latin typeface="Rockwell" panose="02060603020205020403" pitchFamily="18" charset="0"/>
              <a:sym typeface="Rockwell" panose="02060603020205020403" pitchFamily="18" charset="0"/>
            </a:endParaRPr>
          </a:p>
        </p:txBody>
      </p:sp>
      <p:grpSp>
        <p:nvGrpSpPr>
          <p:cNvPr id="26" name="Group 25">
            <a:extLst>
              <a:ext uri="{FF2B5EF4-FFF2-40B4-BE49-F238E27FC236}">
                <a16:creationId xmlns:a16="http://schemas.microsoft.com/office/drawing/2014/main" id="{D8387FB4-58D5-4F44-A079-E5E234BC2510}"/>
              </a:ext>
            </a:extLst>
          </p:cNvPr>
          <p:cNvGrpSpPr/>
          <p:nvPr/>
        </p:nvGrpSpPr>
        <p:grpSpPr>
          <a:xfrm>
            <a:off x="11534530" y="88837"/>
            <a:ext cx="320522" cy="414442"/>
            <a:chOff x="8457418" y="107577"/>
            <a:chExt cx="320522" cy="414442"/>
          </a:xfrm>
        </p:grpSpPr>
        <p:sp>
          <p:nvSpPr>
            <p:cNvPr id="27" name="Rectangle: Rounded Corners 26">
              <a:extLst>
                <a:ext uri="{FF2B5EF4-FFF2-40B4-BE49-F238E27FC236}">
                  <a16:creationId xmlns:a16="http://schemas.microsoft.com/office/drawing/2014/main" id="{EDB57EC1-64E8-4DFA-BC90-1B2E405BAED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Back with solid fill">
              <a:hlinkClick r:id="rId24" action="ppaction://hlinksldjump"/>
              <a:extLst>
                <a:ext uri="{FF2B5EF4-FFF2-40B4-BE49-F238E27FC236}">
                  <a16:creationId xmlns:a16="http://schemas.microsoft.com/office/drawing/2014/main" id="{6B6A2742-931F-4D61-9A5B-E7F360C52B4B}"/>
                </a:ext>
              </a:extLst>
            </p:cNvPr>
            <p:cNvPicPr>
              <a:picLocks noChangeAspect="1"/>
            </p:cNvPicPr>
            <p:nvPr/>
          </p:nvPicPr>
          <p:blipFill>
            <a:blip r:embed="rId25" cstate="print">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45794504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2"/>
            </p:custDataLst>
            <p:extLst>
              <p:ext uri="{D42A27DB-BD31-4B8C-83A1-F6EECF244321}">
                <p14:modId xmlns:p14="http://schemas.microsoft.com/office/powerpoint/2010/main" val="8092453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4232" name="think-cell Slide" r:id="rId37" imgW="129" imgH="129" progId="TCLayout.ActiveDocument.1">
                  <p:embed/>
                </p:oleObj>
              </mc:Choice>
              <mc:Fallback>
                <p:oleObj name="think-cell Slide" r:id="rId37"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38"/>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413830" y="339894"/>
            <a:ext cx="609361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Aluekehitys (2007-2020)</a:t>
            </a:r>
            <a:endParaRPr lang="fi-FI" sz="1600" dirty="0"/>
          </a:p>
        </p:txBody>
      </p:sp>
      <p:graphicFrame>
        <p:nvGraphicFramePr>
          <p:cNvPr id="333" name="Chart 332">
            <a:extLst>
              <a:ext uri="{FF2B5EF4-FFF2-40B4-BE49-F238E27FC236}">
                <a16:creationId xmlns:a16="http://schemas.microsoft.com/office/drawing/2014/main" id="{225357D0-7DFD-4146-BEFC-2BF07E3E2A0F}"/>
              </a:ext>
            </a:extLst>
          </p:cNvPr>
          <p:cNvGraphicFramePr/>
          <p:nvPr>
            <p:custDataLst>
              <p:tags r:id="rId3"/>
            </p:custDataLst>
            <p:extLst>
              <p:ext uri="{D42A27DB-BD31-4B8C-83A1-F6EECF244321}">
                <p14:modId xmlns:p14="http://schemas.microsoft.com/office/powerpoint/2010/main" val="4122249317"/>
              </p:ext>
            </p:extLst>
          </p:nvPr>
        </p:nvGraphicFramePr>
        <p:xfrm>
          <a:off x="419100" y="2322513"/>
          <a:ext cx="9017000" cy="3005137"/>
        </p:xfrm>
        <a:graphic>
          <a:graphicData uri="http://schemas.openxmlformats.org/drawingml/2006/chart">
            <c:chart xmlns:c="http://schemas.openxmlformats.org/drawingml/2006/chart" xmlns:r="http://schemas.openxmlformats.org/officeDocument/2006/relationships" r:id="rId39"/>
          </a:graphicData>
        </a:graphic>
      </p:graphicFrame>
      <p:cxnSp>
        <p:nvCxnSpPr>
          <p:cNvPr id="195" name="Straight Connector 194">
            <a:extLst>
              <a:ext uri="{FF2B5EF4-FFF2-40B4-BE49-F238E27FC236}">
                <a16:creationId xmlns:a16="http://schemas.microsoft.com/office/drawing/2014/main" id="{F6AF7326-20A4-4A16-8592-93B02E7583A2}"/>
              </a:ext>
            </a:extLst>
          </p:cNvPr>
          <p:cNvCxnSpPr/>
          <p:nvPr>
            <p:custDataLst>
              <p:tags r:id="rId4"/>
            </p:custDataLst>
          </p:nvPr>
        </p:nvCxnSpPr>
        <p:spPr bwMode="auto">
          <a:xfrm flipH="1">
            <a:off x="9404350" y="2420938"/>
            <a:ext cx="203200" cy="0"/>
          </a:xfrm>
          <a:prstGeom prst="line">
            <a:avLst/>
          </a:prstGeom>
          <a:ln w="952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234" name="Text Placeholder 2">
            <a:extLst>
              <a:ext uri="{FF2B5EF4-FFF2-40B4-BE49-F238E27FC236}">
                <a16:creationId xmlns:a16="http://schemas.microsoft.com/office/drawing/2014/main" id="{94906593-A72A-4E9D-BD2B-732B12977907}"/>
              </a:ext>
            </a:extLst>
          </p:cNvPr>
          <p:cNvSpPr>
            <a:spLocks noGrp="1"/>
          </p:cNvSpPr>
          <p:nvPr>
            <p:custDataLst>
              <p:tags r:id="rId5"/>
            </p:custDataLst>
          </p:nvPr>
        </p:nvSpPr>
        <p:spPr bwMode="auto">
          <a:xfrm>
            <a:off x="7104063"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91319E0-118B-462C-8D36-B24FC3F25239}" type="datetime'''''''''2''''''''''''''''''''''''''''''''0''''''1''7'''''''''">
              <a:rPr lang="fi-FI" altLang="en-US" sz="1000" b="1" smtClean="0"/>
              <a:pPr/>
              <a:t>2017</a:t>
            </a:fld>
            <a:endParaRPr lang="fi-FI" sz="1000" b="1" dirty="0"/>
          </a:p>
        </p:txBody>
      </p:sp>
      <p:sp>
        <p:nvSpPr>
          <p:cNvPr id="215" name="Text Placeholder 2">
            <a:extLst>
              <a:ext uri="{FF2B5EF4-FFF2-40B4-BE49-F238E27FC236}">
                <a16:creationId xmlns:a16="http://schemas.microsoft.com/office/drawing/2014/main" id="{3769EEA6-F723-4C70-A981-BBBECDC9B1B1}"/>
              </a:ext>
            </a:extLst>
          </p:cNvPr>
          <p:cNvSpPr>
            <a:spLocks noGrp="1"/>
          </p:cNvSpPr>
          <p:nvPr>
            <p:custDataLst>
              <p:tags r:id="rId6"/>
            </p:custDataLst>
          </p:nvPr>
        </p:nvSpPr>
        <p:spPr bwMode="auto">
          <a:xfrm>
            <a:off x="1123950"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253B10D-EEFD-4596-9EF7-EF26D5D17DA6}" type="datetime'''''''2''''''''''''''''''''''''''''''''0''''0''''''''''''''7'">
              <a:rPr lang="fi-FI" altLang="en-US" sz="1000" b="1" smtClean="0"/>
              <a:pPr/>
              <a:t>2007</a:t>
            </a:fld>
            <a:endParaRPr lang="fi-FI" sz="1000" b="1" dirty="0"/>
          </a:p>
        </p:txBody>
      </p:sp>
      <p:sp>
        <p:nvSpPr>
          <p:cNvPr id="217" name="Text Placeholder 2">
            <a:extLst>
              <a:ext uri="{FF2B5EF4-FFF2-40B4-BE49-F238E27FC236}">
                <a16:creationId xmlns:a16="http://schemas.microsoft.com/office/drawing/2014/main" id="{4F8CAB77-E113-4EDA-9B5E-DB3102BDBE70}"/>
              </a:ext>
            </a:extLst>
          </p:cNvPr>
          <p:cNvSpPr>
            <a:spLocks noGrp="1"/>
          </p:cNvSpPr>
          <p:nvPr>
            <p:custDataLst>
              <p:tags r:id="rId7"/>
            </p:custDataLst>
          </p:nvPr>
        </p:nvSpPr>
        <p:spPr bwMode="auto">
          <a:xfrm>
            <a:off x="2319338"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BAD010F-88AA-4776-9FF9-32E6EC43B2E6}" type="datetime'''''''''''''''''''''''2''''''0''''''''''0''''''''9'''''''''''">
              <a:rPr lang="fi-FI" altLang="en-US" sz="1000" b="1" smtClean="0"/>
              <a:pPr/>
              <a:t>2009</a:t>
            </a:fld>
            <a:endParaRPr lang="fi-FI" sz="1000" b="1" dirty="0"/>
          </a:p>
        </p:txBody>
      </p:sp>
      <p:sp>
        <p:nvSpPr>
          <p:cNvPr id="216" name="Text Placeholder 2">
            <a:extLst>
              <a:ext uri="{FF2B5EF4-FFF2-40B4-BE49-F238E27FC236}">
                <a16:creationId xmlns:a16="http://schemas.microsoft.com/office/drawing/2014/main" id="{3C03C208-1ABF-490B-A3F0-A9167BC87557}"/>
              </a:ext>
            </a:extLst>
          </p:cNvPr>
          <p:cNvSpPr>
            <a:spLocks noGrp="1"/>
          </p:cNvSpPr>
          <p:nvPr>
            <p:custDataLst>
              <p:tags r:id="rId8"/>
            </p:custDataLst>
          </p:nvPr>
        </p:nvSpPr>
        <p:spPr bwMode="auto">
          <a:xfrm>
            <a:off x="1720850"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3394FBE-FB40-42A3-8B8D-EA4E213B8318}" type="datetime'''''''''''''''''''''''''''''2''0''''0''''8'''''''''''''''">
              <a:rPr lang="fi-FI" altLang="en-US" sz="1000" b="1" smtClean="0"/>
              <a:pPr/>
              <a:t>2008</a:t>
            </a:fld>
            <a:endParaRPr lang="fi-FI" sz="1000" b="1" dirty="0"/>
          </a:p>
        </p:txBody>
      </p:sp>
      <p:sp>
        <p:nvSpPr>
          <p:cNvPr id="244" name="Text Placeholder 2">
            <a:extLst>
              <a:ext uri="{FF2B5EF4-FFF2-40B4-BE49-F238E27FC236}">
                <a16:creationId xmlns:a16="http://schemas.microsoft.com/office/drawing/2014/main" id="{73061C1D-98D9-4353-8A3E-6B9B922E8453}"/>
              </a:ext>
            </a:extLst>
          </p:cNvPr>
          <p:cNvSpPr>
            <a:spLocks noGrp="1"/>
          </p:cNvSpPr>
          <p:nvPr>
            <p:custDataLst>
              <p:tags r:id="rId9"/>
            </p:custDataLst>
          </p:nvPr>
        </p:nvSpPr>
        <p:spPr bwMode="gray">
          <a:xfrm>
            <a:off x="6516689" y="2517776"/>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CA29315-9B16-401E-9816-2BD558E4F060}" type="datetime'9''''''''''0'''''''''''''''''''''''',''''''''''''''''8'''">
              <a:rPr lang="fi-FI" altLang="en-US" sz="1000" b="1" smtClean="0"/>
              <a:pPr/>
              <a:t>90,8</a:t>
            </a:fld>
            <a:endParaRPr lang="fi-FI" sz="1000" b="1" dirty="0"/>
          </a:p>
        </p:txBody>
      </p:sp>
      <p:sp>
        <p:nvSpPr>
          <p:cNvPr id="221" name="Text Placeholder 2">
            <a:extLst>
              <a:ext uri="{FF2B5EF4-FFF2-40B4-BE49-F238E27FC236}">
                <a16:creationId xmlns:a16="http://schemas.microsoft.com/office/drawing/2014/main" id="{5F135808-EB7F-4798-97D2-3770ECD0EA7F}"/>
              </a:ext>
            </a:extLst>
          </p:cNvPr>
          <p:cNvSpPr>
            <a:spLocks noGrp="1"/>
          </p:cNvSpPr>
          <p:nvPr>
            <p:custDataLst>
              <p:tags r:id="rId10"/>
            </p:custDataLst>
          </p:nvPr>
        </p:nvSpPr>
        <p:spPr bwMode="auto">
          <a:xfrm>
            <a:off x="9658350" y="2338388"/>
            <a:ext cx="4079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BDDF3D4-AA9A-49FA-B24B-8D44DB85C64B}" type="datetime'''1''''''0''''0''''''''%'''''''''''''''''''''''''''''">
              <a:rPr lang="fi-FI" altLang="en-US" sz="1200" smtClean="0">
                <a:effectLst/>
              </a:rPr>
              <a:pPr marL="0" indent="0">
                <a:spcBef>
                  <a:spcPct val="0"/>
                </a:spcBef>
                <a:spcAft>
                  <a:spcPct val="0"/>
                </a:spcAft>
                <a:buNone/>
              </a:pPr>
              <a:t>100%</a:t>
            </a:fld>
            <a:endParaRPr lang="fi-FI" sz="1200" dirty="0"/>
          </a:p>
        </p:txBody>
      </p:sp>
      <p:sp>
        <p:nvSpPr>
          <p:cNvPr id="222" name="Text Placeholder 2">
            <a:extLst>
              <a:ext uri="{FF2B5EF4-FFF2-40B4-BE49-F238E27FC236}">
                <a16:creationId xmlns:a16="http://schemas.microsoft.com/office/drawing/2014/main" id="{ECDC72CB-CD3A-4766-ABBB-A0A2FB7FEF69}"/>
              </a:ext>
            </a:extLst>
          </p:cNvPr>
          <p:cNvSpPr>
            <a:spLocks noGrp="1"/>
          </p:cNvSpPr>
          <p:nvPr>
            <p:custDataLst>
              <p:tags r:id="rId11"/>
            </p:custDataLst>
          </p:nvPr>
        </p:nvSpPr>
        <p:spPr bwMode="gray">
          <a:xfrm>
            <a:off x="1135064" y="2508251"/>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AE6F37E-27E8-41BA-B708-E7240675CD6C}" type="datetime'9''''''''1'',''''''''''''''1'''">
              <a:rPr lang="fi-FI" altLang="en-US" sz="1000" b="1" smtClean="0"/>
              <a:pPr/>
              <a:t>91,1</a:t>
            </a:fld>
            <a:endParaRPr lang="fi-FI" sz="1000" b="1" dirty="0"/>
          </a:p>
        </p:txBody>
      </p:sp>
      <p:sp>
        <p:nvSpPr>
          <p:cNvPr id="225" name="Text Placeholder 2">
            <a:extLst>
              <a:ext uri="{FF2B5EF4-FFF2-40B4-BE49-F238E27FC236}">
                <a16:creationId xmlns:a16="http://schemas.microsoft.com/office/drawing/2014/main" id="{017357B3-7885-474D-A034-03B8D526A892}"/>
              </a:ext>
            </a:extLst>
          </p:cNvPr>
          <p:cNvSpPr>
            <a:spLocks noGrp="1"/>
          </p:cNvSpPr>
          <p:nvPr>
            <p:custDataLst>
              <p:tags r:id="rId12"/>
            </p:custDataLst>
          </p:nvPr>
        </p:nvSpPr>
        <p:spPr bwMode="gray">
          <a:xfrm>
            <a:off x="2330451" y="2508251"/>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CF97211-AFCC-4CCF-8D40-660D941ADB7F}" type="datetime'''''''''''''''''9''''1'''''''''''''''''',1'''''''''''''''">
              <a:rPr lang="fi-FI" altLang="en-US" sz="1000" b="1" smtClean="0"/>
              <a:pPr/>
              <a:t>91,1</a:t>
            </a:fld>
            <a:endParaRPr lang="fi-FI" sz="1000" b="1" dirty="0"/>
          </a:p>
        </p:txBody>
      </p:sp>
      <p:sp>
        <p:nvSpPr>
          <p:cNvPr id="224" name="Text Placeholder 2">
            <a:extLst>
              <a:ext uri="{FF2B5EF4-FFF2-40B4-BE49-F238E27FC236}">
                <a16:creationId xmlns:a16="http://schemas.microsoft.com/office/drawing/2014/main" id="{14500005-8AB8-427B-B06D-DC18DACF0A58}"/>
              </a:ext>
            </a:extLst>
          </p:cNvPr>
          <p:cNvSpPr>
            <a:spLocks noGrp="1"/>
          </p:cNvSpPr>
          <p:nvPr>
            <p:custDataLst>
              <p:tags r:id="rId13"/>
            </p:custDataLst>
          </p:nvPr>
        </p:nvSpPr>
        <p:spPr bwMode="gray">
          <a:xfrm>
            <a:off x="1731964" y="2508251"/>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A6381EB-EC91-4E5B-AB0A-49258959835D}" type="datetime'''9''''''''''''''''''''''''''''''1'''''''''''''''''',1'''''''">
              <a:rPr lang="fi-FI" altLang="en-US" sz="1000" b="1" smtClean="0"/>
              <a:pPr/>
              <a:t>91,1</a:t>
            </a:fld>
            <a:endParaRPr lang="fi-FI" sz="1000" b="1" dirty="0"/>
          </a:p>
        </p:txBody>
      </p:sp>
      <p:sp>
        <p:nvSpPr>
          <p:cNvPr id="227" name="Text Placeholder 2">
            <a:extLst>
              <a:ext uri="{FF2B5EF4-FFF2-40B4-BE49-F238E27FC236}">
                <a16:creationId xmlns:a16="http://schemas.microsoft.com/office/drawing/2014/main" id="{33E41085-D24E-43C9-9A80-D7B9AE21ACAC}"/>
              </a:ext>
            </a:extLst>
          </p:cNvPr>
          <p:cNvSpPr>
            <a:spLocks noGrp="1"/>
          </p:cNvSpPr>
          <p:nvPr>
            <p:custDataLst>
              <p:tags r:id="rId14"/>
            </p:custDataLst>
          </p:nvPr>
        </p:nvSpPr>
        <p:spPr bwMode="auto">
          <a:xfrm>
            <a:off x="2917825"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857B38C-14BA-4021-961F-689974798ABA}" type="datetime'''20''1''''''''''''''''''''''''''0'''''''">
              <a:rPr lang="fi-FI" altLang="en-US" sz="1000" b="1" smtClean="0"/>
              <a:pPr/>
              <a:t>2010</a:t>
            </a:fld>
            <a:endParaRPr lang="fi-FI" sz="1000" b="1" dirty="0"/>
          </a:p>
        </p:txBody>
      </p:sp>
      <p:sp>
        <p:nvSpPr>
          <p:cNvPr id="228" name="Text Placeholder 2">
            <a:extLst>
              <a:ext uri="{FF2B5EF4-FFF2-40B4-BE49-F238E27FC236}">
                <a16:creationId xmlns:a16="http://schemas.microsoft.com/office/drawing/2014/main" id="{5FAA4C63-14C9-473A-88E7-F64FF027D23E}"/>
              </a:ext>
            </a:extLst>
          </p:cNvPr>
          <p:cNvSpPr>
            <a:spLocks noGrp="1"/>
          </p:cNvSpPr>
          <p:nvPr>
            <p:custDataLst>
              <p:tags r:id="rId15"/>
            </p:custDataLst>
          </p:nvPr>
        </p:nvSpPr>
        <p:spPr bwMode="auto">
          <a:xfrm>
            <a:off x="3516313"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0F1599D-8C14-473F-9004-C89C498A14A6}" type="datetime'''''''''''2''''''''''''0''''1''''''''''''''''''''1'''''''''''">
              <a:rPr lang="fi-FI" altLang="en-US" sz="1000" b="1" smtClean="0"/>
              <a:pPr/>
              <a:t>2011</a:t>
            </a:fld>
            <a:endParaRPr lang="fi-FI" sz="1000" b="1" dirty="0"/>
          </a:p>
        </p:txBody>
      </p:sp>
      <p:sp>
        <p:nvSpPr>
          <p:cNvPr id="229" name="Text Placeholder 2">
            <a:extLst>
              <a:ext uri="{FF2B5EF4-FFF2-40B4-BE49-F238E27FC236}">
                <a16:creationId xmlns:a16="http://schemas.microsoft.com/office/drawing/2014/main" id="{0C7F3AC3-B7D9-4C9C-AF85-2E389F174DAD}"/>
              </a:ext>
            </a:extLst>
          </p:cNvPr>
          <p:cNvSpPr>
            <a:spLocks noGrp="1"/>
          </p:cNvSpPr>
          <p:nvPr>
            <p:custDataLst>
              <p:tags r:id="rId16"/>
            </p:custDataLst>
          </p:nvPr>
        </p:nvSpPr>
        <p:spPr bwMode="auto">
          <a:xfrm>
            <a:off x="4113213"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300B10F-8682-4F34-9462-ACD6FB496607}" type="datetime'''''2''''''''''''''0''''''1''''''''''2'''''">
              <a:rPr lang="fi-FI" altLang="en-US" sz="1000" b="1" smtClean="0"/>
              <a:pPr/>
              <a:t>2012</a:t>
            </a:fld>
            <a:endParaRPr lang="fi-FI" sz="1000" b="1" dirty="0"/>
          </a:p>
        </p:txBody>
      </p:sp>
      <p:sp>
        <p:nvSpPr>
          <p:cNvPr id="239" name="Text Placeholder 2">
            <a:extLst>
              <a:ext uri="{FF2B5EF4-FFF2-40B4-BE49-F238E27FC236}">
                <a16:creationId xmlns:a16="http://schemas.microsoft.com/office/drawing/2014/main" id="{D8C15C47-8D63-40C3-8596-07EAEC33DB06}"/>
              </a:ext>
            </a:extLst>
          </p:cNvPr>
          <p:cNvSpPr>
            <a:spLocks noGrp="1"/>
          </p:cNvSpPr>
          <p:nvPr>
            <p:custDataLst>
              <p:tags r:id="rId17"/>
            </p:custDataLst>
          </p:nvPr>
        </p:nvSpPr>
        <p:spPr bwMode="gray">
          <a:xfrm>
            <a:off x="3527426" y="2528889"/>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4FA4C55-C0D0-4AC7-AD7A-3024FCE24411}" type="datetime'9''0'''''''''''''''''',''''''''''''''''''''''''''''4'''''''''">
              <a:rPr lang="fi-FI" altLang="en-US" sz="1000" b="1" smtClean="0"/>
              <a:pPr/>
              <a:t>90,4</a:t>
            </a:fld>
            <a:endParaRPr lang="fi-FI" sz="1000" b="1" dirty="0"/>
          </a:p>
        </p:txBody>
      </p:sp>
      <p:sp>
        <p:nvSpPr>
          <p:cNvPr id="230" name="Text Placeholder 2">
            <a:extLst>
              <a:ext uri="{FF2B5EF4-FFF2-40B4-BE49-F238E27FC236}">
                <a16:creationId xmlns:a16="http://schemas.microsoft.com/office/drawing/2014/main" id="{BC303E83-A239-4AFB-9584-08CD82087225}"/>
              </a:ext>
            </a:extLst>
          </p:cNvPr>
          <p:cNvSpPr>
            <a:spLocks noGrp="1"/>
          </p:cNvSpPr>
          <p:nvPr>
            <p:custDataLst>
              <p:tags r:id="rId18"/>
            </p:custDataLst>
          </p:nvPr>
        </p:nvSpPr>
        <p:spPr bwMode="auto">
          <a:xfrm>
            <a:off x="4711700"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E8AD5A2-F7BD-4265-8E53-687E9A3264A7}" type="datetime'''''''''''''''''''2''''''0''''''''''''''''1''3'''''''''''">
              <a:rPr lang="fi-FI" altLang="en-US" sz="1000" b="1" smtClean="0"/>
              <a:pPr/>
              <a:t>2013</a:t>
            </a:fld>
            <a:endParaRPr lang="fi-FI" sz="1000" b="1" dirty="0"/>
          </a:p>
        </p:txBody>
      </p:sp>
      <p:sp>
        <p:nvSpPr>
          <p:cNvPr id="243" name="Text Placeholder 2">
            <a:extLst>
              <a:ext uri="{FF2B5EF4-FFF2-40B4-BE49-F238E27FC236}">
                <a16:creationId xmlns:a16="http://schemas.microsoft.com/office/drawing/2014/main" id="{F75DAAC9-71B4-42E9-8128-8DB5A30265F7}"/>
              </a:ext>
            </a:extLst>
          </p:cNvPr>
          <p:cNvSpPr>
            <a:spLocks noGrp="1"/>
          </p:cNvSpPr>
          <p:nvPr>
            <p:custDataLst>
              <p:tags r:id="rId19"/>
            </p:custDataLst>
          </p:nvPr>
        </p:nvSpPr>
        <p:spPr bwMode="gray">
          <a:xfrm>
            <a:off x="5918201" y="2514601"/>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77C4306-48A6-49DA-8A16-F8D6B93EFC70}" type="datetime'''''''''''''''''''''''9''0,''''''''''''''''9'''''''''''''''''">
              <a:rPr lang="fi-FI" altLang="en-US" sz="1000" b="1" smtClean="0"/>
              <a:pPr/>
              <a:t>90,9</a:t>
            </a:fld>
            <a:endParaRPr lang="fi-FI" sz="1000" b="1" dirty="0"/>
          </a:p>
        </p:txBody>
      </p:sp>
      <p:sp>
        <p:nvSpPr>
          <p:cNvPr id="231" name="Text Placeholder 2">
            <a:extLst>
              <a:ext uri="{FF2B5EF4-FFF2-40B4-BE49-F238E27FC236}">
                <a16:creationId xmlns:a16="http://schemas.microsoft.com/office/drawing/2014/main" id="{3E40E1F1-3886-43B8-94A8-F16C13EF97E9}"/>
              </a:ext>
            </a:extLst>
          </p:cNvPr>
          <p:cNvSpPr>
            <a:spLocks noGrp="1"/>
          </p:cNvSpPr>
          <p:nvPr>
            <p:custDataLst>
              <p:tags r:id="rId20"/>
            </p:custDataLst>
          </p:nvPr>
        </p:nvSpPr>
        <p:spPr bwMode="auto">
          <a:xfrm>
            <a:off x="5310188"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3E187D6-8CC1-4A61-BA7A-4D12FE9F72FB}" type="datetime'''''''''''''''''''''''''''''''''''2''''''''0''''1''''''4'">
              <a:rPr lang="fi-FI" altLang="en-US" sz="1000" b="1" smtClean="0"/>
              <a:pPr/>
              <a:t>2014</a:t>
            </a:fld>
            <a:endParaRPr lang="fi-FI" sz="1000" b="1" dirty="0"/>
          </a:p>
        </p:txBody>
      </p:sp>
      <p:sp>
        <p:nvSpPr>
          <p:cNvPr id="232" name="Text Placeholder 2">
            <a:extLst>
              <a:ext uri="{FF2B5EF4-FFF2-40B4-BE49-F238E27FC236}">
                <a16:creationId xmlns:a16="http://schemas.microsoft.com/office/drawing/2014/main" id="{37196742-A318-4A61-8AF8-9E162F6037F6}"/>
              </a:ext>
            </a:extLst>
          </p:cNvPr>
          <p:cNvSpPr>
            <a:spLocks noGrp="1"/>
          </p:cNvSpPr>
          <p:nvPr>
            <p:custDataLst>
              <p:tags r:id="rId21"/>
            </p:custDataLst>
          </p:nvPr>
        </p:nvSpPr>
        <p:spPr bwMode="auto">
          <a:xfrm>
            <a:off x="5907088"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6D3BB2A-6F53-4F29-BF4A-36419B656DC9}" type="datetime'''''''2''''''''''''''0''''''''''''''1''''''''''''5'''''''">
              <a:rPr lang="fi-FI" altLang="en-US" sz="1000" b="1" smtClean="0"/>
              <a:pPr/>
              <a:t>2015</a:t>
            </a:fld>
            <a:endParaRPr lang="fi-FI" sz="1000" b="1" dirty="0"/>
          </a:p>
        </p:txBody>
      </p:sp>
      <p:sp>
        <p:nvSpPr>
          <p:cNvPr id="233" name="Text Placeholder 2">
            <a:extLst>
              <a:ext uri="{FF2B5EF4-FFF2-40B4-BE49-F238E27FC236}">
                <a16:creationId xmlns:a16="http://schemas.microsoft.com/office/drawing/2014/main" id="{8F4200B3-663E-4589-A706-741E4711E23A}"/>
              </a:ext>
            </a:extLst>
          </p:cNvPr>
          <p:cNvSpPr>
            <a:spLocks noGrp="1"/>
          </p:cNvSpPr>
          <p:nvPr>
            <p:custDataLst>
              <p:tags r:id="rId22"/>
            </p:custDataLst>
          </p:nvPr>
        </p:nvSpPr>
        <p:spPr bwMode="auto">
          <a:xfrm>
            <a:off x="6505575"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B919A71-A59B-434E-907F-B3E4AF0FEA2F}" type="datetime'''''''''''''''''''''''''''2''''''0''''''16'''''''">
              <a:rPr lang="fi-FI" altLang="en-US" sz="1000" b="1" smtClean="0"/>
              <a:pPr/>
              <a:t>2016</a:t>
            </a:fld>
            <a:endParaRPr lang="fi-FI" sz="1000" b="1" dirty="0"/>
          </a:p>
        </p:txBody>
      </p:sp>
      <p:sp>
        <p:nvSpPr>
          <p:cNvPr id="235" name="Text Placeholder 2">
            <a:extLst>
              <a:ext uri="{FF2B5EF4-FFF2-40B4-BE49-F238E27FC236}">
                <a16:creationId xmlns:a16="http://schemas.microsoft.com/office/drawing/2014/main" id="{155E2157-5A9E-4B60-91AC-796C17919536}"/>
              </a:ext>
            </a:extLst>
          </p:cNvPr>
          <p:cNvSpPr>
            <a:spLocks noGrp="1"/>
          </p:cNvSpPr>
          <p:nvPr>
            <p:custDataLst>
              <p:tags r:id="rId23"/>
            </p:custDataLst>
          </p:nvPr>
        </p:nvSpPr>
        <p:spPr bwMode="auto">
          <a:xfrm>
            <a:off x="7702550"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1C92E72-0B49-4146-A719-C9E220B2E258}" type="datetime'''''''2''''''0''''''''''''''1''''''''''''''''''''8'''''''''">
              <a:rPr lang="fi-FI" altLang="en-US" sz="1000" b="1" smtClean="0"/>
              <a:pPr/>
              <a:t>2018</a:t>
            </a:fld>
            <a:endParaRPr lang="fi-FI" sz="1000" b="1" dirty="0"/>
          </a:p>
        </p:txBody>
      </p:sp>
      <p:sp>
        <p:nvSpPr>
          <p:cNvPr id="236" name="Text Placeholder 2">
            <a:extLst>
              <a:ext uri="{FF2B5EF4-FFF2-40B4-BE49-F238E27FC236}">
                <a16:creationId xmlns:a16="http://schemas.microsoft.com/office/drawing/2014/main" id="{3F43DCEE-2AB0-4613-B22E-6C708E36AE12}"/>
              </a:ext>
            </a:extLst>
          </p:cNvPr>
          <p:cNvSpPr>
            <a:spLocks noGrp="1"/>
          </p:cNvSpPr>
          <p:nvPr>
            <p:custDataLst>
              <p:tags r:id="rId24"/>
            </p:custDataLst>
          </p:nvPr>
        </p:nvSpPr>
        <p:spPr bwMode="auto">
          <a:xfrm>
            <a:off x="8299450"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C383075-1A1B-4CC1-98BF-881778616046}" type="datetime'''''''''''''''''2''0''''''1''''''''''''9'">
              <a:rPr lang="fi-FI" altLang="en-US" sz="1000" b="1" smtClean="0"/>
              <a:pPr/>
              <a:t>2019</a:t>
            </a:fld>
            <a:endParaRPr lang="fi-FI" sz="1000" b="1" dirty="0"/>
          </a:p>
        </p:txBody>
      </p:sp>
      <p:sp>
        <p:nvSpPr>
          <p:cNvPr id="237" name="Text Placeholder 2">
            <a:extLst>
              <a:ext uri="{FF2B5EF4-FFF2-40B4-BE49-F238E27FC236}">
                <a16:creationId xmlns:a16="http://schemas.microsoft.com/office/drawing/2014/main" id="{99894CE5-AB76-45A9-8A2F-DB6A6B3BE053}"/>
              </a:ext>
            </a:extLst>
          </p:cNvPr>
          <p:cNvSpPr>
            <a:spLocks noGrp="1"/>
          </p:cNvSpPr>
          <p:nvPr>
            <p:custDataLst>
              <p:tags r:id="rId25"/>
            </p:custDataLst>
          </p:nvPr>
        </p:nvSpPr>
        <p:spPr bwMode="auto">
          <a:xfrm>
            <a:off x="8897938" y="5272089"/>
            <a:ext cx="3111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5673FBF-3691-4F58-B863-0E19D640EFE3}" type="datetime'''''''''2''''''''''0''2''''''0'''''''">
              <a:rPr lang="fi-FI" altLang="en-US" sz="1000" b="1" smtClean="0"/>
              <a:pPr/>
              <a:t>2020</a:t>
            </a:fld>
            <a:endParaRPr lang="fi-FI" sz="1000" b="1" dirty="0"/>
          </a:p>
        </p:txBody>
      </p:sp>
      <p:sp>
        <p:nvSpPr>
          <p:cNvPr id="238" name="Text Placeholder 2">
            <a:extLst>
              <a:ext uri="{FF2B5EF4-FFF2-40B4-BE49-F238E27FC236}">
                <a16:creationId xmlns:a16="http://schemas.microsoft.com/office/drawing/2014/main" id="{457C988E-F933-4EB9-9CE6-914DB60AA667}"/>
              </a:ext>
            </a:extLst>
          </p:cNvPr>
          <p:cNvSpPr>
            <a:spLocks noGrp="1"/>
          </p:cNvSpPr>
          <p:nvPr>
            <p:custDataLst>
              <p:tags r:id="rId26"/>
            </p:custDataLst>
          </p:nvPr>
        </p:nvSpPr>
        <p:spPr bwMode="gray">
          <a:xfrm>
            <a:off x="2928939" y="2533651"/>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0F3E364-9499-429A-9894-189F260838A7}" type="datetime'''''''9''''''0,''''2'''''''''''''''''''''''''''">
              <a:rPr lang="fi-FI" altLang="en-US" sz="1000" b="1" smtClean="0"/>
              <a:pPr/>
              <a:t>90,2</a:t>
            </a:fld>
            <a:endParaRPr lang="fi-FI" sz="1000" b="1" dirty="0"/>
          </a:p>
        </p:txBody>
      </p:sp>
      <p:sp>
        <p:nvSpPr>
          <p:cNvPr id="247" name="Text Placeholder 2">
            <a:extLst>
              <a:ext uri="{FF2B5EF4-FFF2-40B4-BE49-F238E27FC236}">
                <a16:creationId xmlns:a16="http://schemas.microsoft.com/office/drawing/2014/main" id="{E608660A-8261-4E33-A8ED-3DB63FC79B03}"/>
              </a:ext>
            </a:extLst>
          </p:cNvPr>
          <p:cNvSpPr>
            <a:spLocks noGrp="1"/>
          </p:cNvSpPr>
          <p:nvPr>
            <p:custDataLst>
              <p:tags r:id="rId27"/>
            </p:custDataLst>
          </p:nvPr>
        </p:nvSpPr>
        <p:spPr bwMode="gray">
          <a:xfrm>
            <a:off x="8310564" y="2508251"/>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A977393-59C3-4C76-95C3-4AA0FEBF57D8}" type="datetime'''''''''''''''''''91'''',''''''''''''''''''''''1'''''''''">
              <a:rPr lang="fi-FI" altLang="en-US" sz="1000" b="1" smtClean="0"/>
              <a:pPr/>
              <a:t>91,1</a:t>
            </a:fld>
            <a:endParaRPr lang="fi-FI" sz="1000" b="1" dirty="0"/>
          </a:p>
        </p:txBody>
      </p:sp>
      <p:sp>
        <p:nvSpPr>
          <p:cNvPr id="240" name="Text Placeholder 2">
            <a:extLst>
              <a:ext uri="{FF2B5EF4-FFF2-40B4-BE49-F238E27FC236}">
                <a16:creationId xmlns:a16="http://schemas.microsoft.com/office/drawing/2014/main" id="{08195651-B8EF-43FA-9C12-4E05A900C33E}"/>
              </a:ext>
            </a:extLst>
          </p:cNvPr>
          <p:cNvSpPr>
            <a:spLocks noGrp="1"/>
          </p:cNvSpPr>
          <p:nvPr>
            <p:custDataLst>
              <p:tags r:id="rId28"/>
            </p:custDataLst>
          </p:nvPr>
        </p:nvSpPr>
        <p:spPr bwMode="gray">
          <a:xfrm>
            <a:off x="4124326" y="2519364"/>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FF26DFA-4E1C-4A45-99CC-AB2313CC194B}" type="datetime'''''''''''''''''''''''''9''''''''''0'',''''''''''''''7'''">
              <a:rPr lang="fi-FI" altLang="en-US" sz="1000" b="1" smtClean="0"/>
              <a:pPr/>
              <a:t>90,7</a:t>
            </a:fld>
            <a:endParaRPr lang="fi-FI" sz="1000" b="1" dirty="0"/>
          </a:p>
        </p:txBody>
      </p:sp>
      <p:sp>
        <p:nvSpPr>
          <p:cNvPr id="241" name="Text Placeholder 2">
            <a:extLst>
              <a:ext uri="{FF2B5EF4-FFF2-40B4-BE49-F238E27FC236}">
                <a16:creationId xmlns:a16="http://schemas.microsoft.com/office/drawing/2014/main" id="{7FE746A3-8870-4B28-B40F-D24201E6C307}"/>
              </a:ext>
            </a:extLst>
          </p:cNvPr>
          <p:cNvSpPr>
            <a:spLocks noGrp="1"/>
          </p:cNvSpPr>
          <p:nvPr>
            <p:custDataLst>
              <p:tags r:id="rId29"/>
            </p:custDataLst>
          </p:nvPr>
        </p:nvSpPr>
        <p:spPr bwMode="gray">
          <a:xfrm>
            <a:off x="4722814" y="2519364"/>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12E16E2-5963-44F8-BFBF-FAFEA2548B4C}" type="datetime'''9''''''''''''''''''''''''''''''0'''',''7'''''''">
              <a:rPr lang="fi-FI" altLang="en-US" sz="1000" b="1" smtClean="0"/>
              <a:pPr/>
              <a:t>90,7</a:t>
            </a:fld>
            <a:endParaRPr lang="fi-FI" sz="1000" b="1" dirty="0"/>
          </a:p>
        </p:txBody>
      </p:sp>
      <p:sp>
        <p:nvSpPr>
          <p:cNvPr id="242" name="Text Placeholder 2">
            <a:extLst>
              <a:ext uri="{FF2B5EF4-FFF2-40B4-BE49-F238E27FC236}">
                <a16:creationId xmlns:a16="http://schemas.microsoft.com/office/drawing/2014/main" id="{AC680EE8-2C7E-44D9-A1AB-BF7BE8153C39}"/>
              </a:ext>
            </a:extLst>
          </p:cNvPr>
          <p:cNvSpPr>
            <a:spLocks noGrp="1"/>
          </p:cNvSpPr>
          <p:nvPr>
            <p:custDataLst>
              <p:tags r:id="rId30"/>
            </p:custDataLst>
          </p:nvPr>
        </p:nvSpPr>
        <p:spPr bwMode="gray">
          <a:xfrm>
            <a:off x="5321301" y="2519364"/>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967C745-EC01-4414-8AE9-DDC384993B3D}" type="datetime'''''''''''''9''''''''''''''0'''''',''''''''''''''''''7'''''''">
              <a:rPr lang="fi-FI" altLang="en-US" sz="1000" b="1" smtClean="0"/>
              <a:pPr/>
              <a:t>90,7</a:t>
            </a:fld>
            <a:endParaRPr lang="fi-FI" sz="1000" b="1" dirty="0"/>
          </a:p>
        </p:txBody>
      </p:sp>
      <p:sp>
        <p:nvSpPr>
          <p:cNvPr id="245" name="Text Placeholder 2">
            <a:extLst>
              <a:ext uri="{FF2B5EF4-FFF2-40B4-BE49-F238E27FC236}">
                <a16:creationId xmlns:a16="http://schemas.microsoft.com/office/drawing/2014/main" id="{34E3631F-44D6-4505-9006-D428BD2005DC}"/>
              </a:ext>
            </a:extLst>
          </p:cNvPr>
          <p:cNvSpPr>
            <a:spLocks noGrp="1"/>
          </p:cNvSpPr>
          <p:nvPr>
            <p:custDataLst>
              <p:tags r:id="rId31"/>
            </p:custDataLst>
          </p:nvPr>
        </p:nvSpPr>
        <p:spPr bwMode="gray">
          <a:xfrm>
            <a:off x="7115176" y="2519364"/>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383DDC3-D8F7-4F53-A6ED-6C13553D6DD8}" type="datetime'9''0,''''''''7'''''''''''''''''''''''''''''''''''''''''">
              <a:rPr lang="fi-FI" altLang="en-US" sz="1000" b="1" smtClean="0"/>
              <a:pPr/>
              <a:t>90,7</a:t>
            </a:fld>
            <a:endParaRPr lang="fi-FI" sz="1000" b="1" dirty="0"/>
          </a:p>
        </p:txBody>
      </p:sp>
      <p:sp>
        <p:nvSpPr>
          <p:cNvPr id="246" name="Text Placeholder 2">
            <a:extLst>
              <a:ext uri="{FF2B5EF4-FFF2-40B4-BE49-F238E27FC236}">
                <a16:creationId xmlns:a16="http://schemas.microsoft.com/office/drawing/2014/main" id="{AF495A4E-DDEB-4366-8E17-331E52B1DD9E}"/>
              </a:ext>
            </a:extLst>
          </p:cNvPr>
          <p:cNvSpPr>
            <a:spLocks noGrp="1"/>
          </p:cNvSpPr>
          <p:nvPr>
            <p:custDataLst>
              <p:tags r:id="rId32"/>
            </p:custDataLst>
          </p:nvPr>
        </p:nvSpPr>
        <p:spPr bwMode="gray">
          <a:xfrm>
            <a:off x="7713664" y="2511426"/>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5D02C6-875B-4E18-AA5C-D193F4998A5E}" type="datetime'9''''''''''''''''''''''''''''''''''1'',''''''0'''''''">
              <a:rPr lang="fi-FI" altLang="en-US" sz="1000" b="1" smtClean="0"/>
              <a:pPr/>
              <a:t>91,0</a:t>
            </a:fld>
            <a:endParaRPr lang="fi-FI" sz="1000" b="1" dirty="0"/>
          </a:p>
        </p:txBody>
      </p:sp>
      <p:sp>
        <p:nvSpPr>
          <p:cNvPr id="248" name="Text Placeholder 2">
            <a:extLst>
              <a:ext uri="{FF2B5EF4-FFF2-40B4-BE49-F238E27FC236}">
                <a16:creationId xmlns:a16="http://schemas.microsoft.com/office/drawing/2014/main" id="{90E8EE50-4540-4095-A6E3-4C415729732D}"/>
              </a:ext>
            </a:extLst>
          </p:cNvPr>
          <p:cNvSpPr>
            <a:spLocks noGrp="1"/>
          </p:cNvSpPr>
          <p:nvPr>
            <p:custDataLst>
              <p:tags r:id="rId33"/>
            </p:custDataLst>
          </p:nvPr>
        </p:nvSpPr>
        <p:spPr bwMode="gray">
          <a:xfrm>
            <a:off x="8909051" y="2508251"/>
            <a:ext cx="2905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0A19EF4-E51D-4DD3-819A-A199DEC5D7A5}" type="datetime'''''''9''''''''''''''''''1'''''''''''''''''''''''''''',1'''">
              <a:rPr lang="fi-FI" altLang="en-US" sz="1000" b="1" smtClean="0"/>
              <a:pPr/>
              <a:t>91,1</a:t>
            </a:fld>
            <a:endParaRPr lang="fi-FI" sz="1000" b="1" dirty="0"/>
          </a:p>
        </p:txBody>
      </p:sp>
      <p:sp>
        <p:nvSpPr>
          <p:cNvPr id="269" name="Rectangle 268">
            <a:extLst>
              <a:ext uri="{FF2B5EF4-FFF2-40B4-BE49-F238E27FC236}">
                <a16:creationId xmlns:a16="http://schemas.microsoft.com/office/drawing/2014/main" id="{6456BC7C-ADC7-419F-B627-DA96938E8260}"/>
              </a:ext>
            </a:extLst>
          </p:cNvPr>
          <p:cNvSpPr/>
          <p:nvPr>
            <p:custDataLst>
              <p:tags r:id="rId34"/>
            </p:custDataLst>
          </p:nvPr>
        </p:nvSpPr>
        <p:spPr bwMode="auto">
          <a:xfrm>
            <a:off x="9585325" y="3827463"/>
            <a:ext cx="214313" cy="160338"/>
          </a:xfrm>
          <a:prstGeom prst="rect">
            <a:avLst/>
          </a:prstGeom>
          <a:solidFill>
            <a:srgbClr val="6F8DB9"/>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18" name="Text Placeholder 2">
            <a:extLst>
              <a:ext uri="{FF2B5EF4-FFF2-40B4-BE49-F238E27FC236}">
                <a16:creationId xmlns:a16="http://schemas.microsoft.com/office/drawing/2014/main" id="{8B1495A5-2275-4D80-A848-9BEE036081BE}"/>
              </a:ext>
            </a:extLst>
          </p:cNvPr>
          <p:cNvSpPr>
            <a:spLocks noGrp="1"/>
          </p:cNvSpPr>
          <p:nvPr>
            <p:custDataLst>
              <p:tags r:id="rId35"/>
            </p:custDataLst>
          </p:nvPr>
        </p:nvSpPr>
        <p:spPr bwMode="auto">
          <a:xfrm>
            <a:off x="9850438" y="3835400"/>
            <a:ext cx="9207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B77890F-9E2D-4943-B031-FA632F1838F6}" type="datetime'''T''aa''''''''''''''''j''''''''ama''''''-''a''ste'''''''''">
              <a:rPr lang="fi-FI" altLang="en-US" sz="1200" smtClean="0">
                <a:latin typeface="Rockwell" panose="02060603020205020403" pitchFamily="18" charset="0"/>
                <a:sym typeface="Rockwell" panose="02060603020205020403" pitchFamily="18" charset="0"/>
              </a:rPr>
              <a:pPr marL="0" indent="0">
                <a:spcBef>
                  <a:spcPct val="0"/>
                </a:spcBef>
                <a:spcAft>
                  <a:spcPct val="0"/>
                </a:spcAft>
                <a:buNone/>
              </a:pPr>
              <a:t>Taajama-aste</a:t>
            </a:fld>
            <a:endParaRPr lang="fi-FI" sz="1200" dirty="0">
              <a:latin typeface="Rockwell" panose="02060603020205020403" pitchFamily="18" charset="0"/>
              <a:sym typeface="Rockwell" panose="02060603020205020403" pitchFamily="18" charset="0"/>
            </a:endParaRPr>
          </a:p>
        </p:txBody>
      </p:sp>
      <p:grpSp>
        <p:nvGrpSpPr>
          <p:cNvPr id="42" name="Group 41">
            <a:extLst>
              <a:ext uri="{FF2B5EF4-FFF2-40B4-BE49-F238E27FC236}">
                <a16:creationId xmlns:a16="http://schemas.microsoft.com/office/drawing/2014/main" id="{11AA7926-36CD-48AC-BE57-E9BCD891F9ED}"/>
              </a:ext>
            </a:extLst>
          </p:cNvPr>
          <p:cNvGrpSpPr/>
          <p:nvPr/>
        </p:nvGrpSpPr>
        <p:grpSpPr>
          <a:xfrm>
            <a:off x="11534530" y="88837"/>
            <a:ext cx="320522" cy="414442"/>
            <a:chOff x="8457418" y="107577"/>
            <a:chExt cx="320522" cy="414442"/>
          </a:xfrm>
        </p:grpSpPr>
        <p:sp>
          <p:nvSpPr>
            <p:cNvPr id="43" name="Rectangle: Rounded Corners 42">
              <a:extLst>
                <a:ext uri="{FF2B5EF4-FFF2-40B4-BE49-F238E27FC236}">
                  <a16:creationId xmlns:a16="http://schemas.microsoft.com/office/drawing/2014/main" id="{7B917FEC-0D51-489E-8413-080E727D05C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4" name="Graphic 43" descr="Back with solid fill">
              <a:hlinkClick r:id="rId40" action="ppaction://hlinksldjump"/>
              <a:extLst>
                <a:ext uri="{FF2B5EF4-FFF2-40B4-BE49-F238E27FC236}">
                  <a16:creationId xmlns:a16="http://schemas.microsoft.com/office/drawing/2014/main" id="{C6DA2552-4F12-41B1-AE58-C6AC99A71B20}"/>
                </a:ext>
              </a:extLst>
            </p:cNvPr>
            <p:cNvPicPr>
              <a:picLocks noChangeAspect="1"/>
            </p:cNvPicPr>
            <p:nvPr/>
          </p:nvPicPr>
          <p:blipFill>
            <a:blip r:embed="rId41" cstate="print">
              <a:extLst>
                <a:ext uri="{28A0092B-C50C-407E-A947-70E740481C1C}">
                  <a14:useLocalDpi xmlns:a14="http://schemas.microsoft.com/office/drawing/2010/main" val="0"/>
                </a:ext>
                <a:ext uri="{96DAC541-7B7A-43D3-8B79-37D633B846F1}">
                  <asvg:svgBlip xmlns:asvg="http://schemas.microsoft.com/office/drawing/2016/SVG/main" r:embed="rId4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00897421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2"/>
            </p:custDataLst>
            <p:extLst>
              <p:ext uri="{D42A27DB-BD31-4B8C-83A1-F6EECF244321}">
                <p14:modId xmlns:p14="http://schemas.microsoft.com/office/powerpoint/2010/main" val="186630298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5256" name="think-cell Slide" r:id="rId10" imgW="129" imgH="129" progId="TCLayout.ActiveDocument.1">
                  <p:embed/>
                </p:oleObj>
              </mc:Choice>
              <mc:Fallback>
                <p:oleObj name="think-cell Slide" r:id="rId10"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413830" y="339894"/>
            <a:ext cx="5032510"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kansallisen kaupunkipuiston aluejako</a:t>
            </a:r>
            <a:endParaRPr lang="fi-FI" sz="1600" dirty="0"/>
          </a:p>
        </p:txBody>
      </p:sp>
      <p:graphicFrame>
        <p:nvGraphicFramePr>
          <p:cNvPr id="251" name="Chart 250">
            <a:extLst>
              <a:ext uri="{FF2B5EF4-FFF2-40B4-BE49-F238E27FC236}">
                <a16:creationId xmlns:a16="http://schemas.microsoft.com/office/drawing/2014/main" id="{759D02D1-3513-4E57-B580-2D03B1F7D2C9}"/>
              </a:ext>
            </a:extLst>
          </p:cNvPr>
          <p:cNvGraphicFramePr/>
          <p:nvPr>
            <p:custDataLst>
              <p:tags r:id="rId3"/>
            </p:custDataLst>
            <p:extLst>
              <p:ext uri="{D42A27DB-BD31-4B8C-83A1-F6EECF244321}">
                <p14:modId xmlns:p14="http://schemas.microsoft.com/office/powerpoint/2010/main" val="3532812311"/>
              </p:ext>
            </p:extLst>
          </p:nvPr>
        </p:nvGraphicFramePr>
        <p:xfrm>
          <a:off x="1970088" y="1517650"/>
          <a:ext cx="5883275" cy="4310063"/>
        </p:xfrm>
        <a:graphic>
          <a:graphicData uri="http://schemas.openxmlformats.org/drawingml/2006/chart">
            <c:chart xmlns:c="http://schemas.openxmlformats.org/drawingml/2006/chart" xmlns:r="http://schemas.openxmlformats.org/officeDocument/2006/relationships" r:id="rId12"/>
          </a:graphicData>
        </a:graphic>
      </p:graphicFrame>
      <p:sp>
        <p:nvSpPr>
          <p:cNvPr id="103" name="Text Placeholder 2">
            <a:extLst>
              <a:ext uri="{FF2B5EF4-FFF2-40B4-BE49-F238E27FC236}">
                <a16:creationId xmlns:a16="http://schemas.microsoft.com/office/drawing/2014/main" id="{1B8FA5F4-A62A-42D3-AED0-ECE17681364C}"/>
              </a:ext>
            </a:extLst>
          </p:cNvPr>
          <p:cNvSpPr>
            <a:spLocks noGrp="1"/>
          </p:cNvSpPr>
          <p:nvPr>
            <p:custDataLst>
              <p:tags r:id="rId4"/>
            </p:custDataLst>
          </p:nvPr>
        </p:nvSpPr>
        <p:spPr bwMode="auto">
          <a:xfrm>
            <a:off x="2366963" y="5803900"/>
            <a:ext cx="12763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B4874B4-BD6C-4822-91A0-3FA7E93324D3}" type="datetime'P''''''u''is''''to''''''''n'''''''' la''''''''a''juus'''''''">
              <a:rPr lang="fi-FI" altLang="en-US" sz="1400" smtClean="0"/>
              <a:pPr/>
              <a:t>Puiston laajuus</a:t>
            </a:fld>
            <a:endParaRPr lang="fi-FI" sz="1400" dirty="0"/>
          </a:p>
        </p:txBody>
      </p:sp>
      <p:sp>
        <p:nvSpPr>
          <p:cNvPr id="120" name="Text Placeholder 2">
            <a:extLst>
              <a:ext uri="{FF2B5EF4-FFF2-40B4-BE49-F238E27FC236}">
                <a16:creationId xmlns:a16="http://schemas.microsoft.com/office/drawing/2014/main" id="{FE118C48-C012-41E8-BB03-E04CC51F34C1}"/>
              </a:ext>
            </a:extLst>
          </p:cNvPr>
          <p:cNvSpPr>
            <a:spLocks noGrp="1"/>
          </p:cNvSpPr>
          <p:nvPr>
            <p:custDataLst>
              <p:tags r:id="rId5"/>
            </p:custDataLst>
          </p:nvPr>
        </p:nvSpPr>
        <p:spPr bwMode="auto">
          <a:xfrm>
            <a:off x="4448175" y="5803900"/>
            <a:ext cx="9239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E440950-B71F-4816-A68F-1E29B52AE04E}" type="datetime'''''''Ma''a''-''''al''''''u''''''''''e''''''''''''''''''et'">
              <a:rPr lang="fi-FI" altLang="en-US" sz="1400" smtClean="0"/>
              <a:pPr/>
              <a:t>Maa-alueet</a:t>
            </a:fld>
            <a:endParaRPr lang="fi-FI" sz="1400" dirty="0"/>
          </a:p>
        </p:txBody>
      </p:sp>
      <p:sp>
        <p:nvSpPr>
          <p:cNvPr id="123" name="Text Placeholder 2">
            <a:extLst>
              <a:ext uri="{FF2B5EF4-FFF2-40B4-BE49-F238E27FC236}">
                <a16:creationId xmlns:a16="http://schemas.microsoft.com/office/drawing/2014/main" id="{445B698D-050E-4A80-8EFD-6A3A0D47A4EF}"/>
              </a:ext>
            </a:extLst>
          </p:cNvPr>
          <p:cNvSpPr>
            <a:spLocks noGrp="1"/>
          </p:cNvSpPr>
          <p:nvPr>
            <p:custDataLst>
              <p:tags r:id="rId6"/>
            </p:custDataLst>
          </p:nvPr>
        </p:nvSpPr>
        <p:spPr bwMode="auto">
          <a:xfrm>
            <a:off x="6489700" y="5803900"/>
            <a:ext cx="6540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5FBFB9F-87A0-4270-AD65-0B3D439070F9}" type="datetime'Ve''''''s''''''i''s''t''''''''''''''''öt'''''''''''''''''''''">
              <a:rPr lang="fi-FI" altLang="en-US" sz="1400" smtClean="0"/>
              <a:pPr/>
              <a:t>Vesistöt</a:t>
            </a:fld>
            <a:endParaRPr lang="fi-FI" sz="1400" dirty="0"/>
          </a:p>
        </p:txBody>
      </p:sp>
      <p:sp>
        <p:nvSpPr>
          <p:cNvPr id="21" name="Rectangle 20">
            <a:extLst>
              <a:ext uri="{FF2B5EF4-FFF2-40B4-BE49-F238E27FC236}">
                <a16:creationId xmlns:a16="http://schemas.microsoft.com/office/drawing/2014/main" id="{9368521E-0781-4220-8A78-D1ABE211E982}"/>
              </a:ext>
            </a:extLst>
          </p:cNvPr>
          <p:cNvSpPr/>
          <p:nvPr>
            <p:custDataLst>
              <p:tags r:id="rId7"/>
            </p:custDataLst>
          </p:nvPr>
        </p:nvSpPr>
        <p:spPr bwMode="auto">
          <a:xfrm>
            <a:off x="7842250" y="2860675"/>
            <a:ext cx="250825" cy="187325"/>
          </a:xfrm>
          <a:prstGeom prst="rect">
            <a:avLst/>
          </a:prstGeom>
          <a:solidFill>
            <a:schemeClr val="accent2"/>
          </a:solidFill>
          <a:ln w="1905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9" name="Text Placeholder 2">
            <a:extLst>
              <a:ext uri="{FF2B5EF4-FFF2-40B4-BE49-F238E27FC236}">
                <a16:creationId xmlns:a16="http://schemas.microsoft.com/office/drawing/2014/main" id="{8D02EFB7-D7DF-4297-8A21-B6D32B379761}"/>
              </a:ext>
            </a:extLst>
          </p:cNvPr>
          <p:cNvSpPr>
            <a:spLocks noGrp="1"/>
          </p:cNvSpPr>
          <p:nvPr>
            <p:custDataLst>
              <p:tags r:id="rId8"/>
            </p:custDataLst>
          </p:nvPr>
        </p:nvSpPr>
        <p:spPr bwMode="auto">
          <a:xfrm>
            <a:off x="8143875" y="2871788"/>
            <a:ext cx="11176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01C5A8CD-7A76-4A9A-AF4C-5A2ADAFE8A80}" type="datetime'''''''''''He''''''''ht''''aa''''''''''''r''''it (''h''''''a)'">
              <a:rPr lang="fi-FI" altLang="en-US" sz="1400" smtClean="0"/>
              <a:pPr/>
              <a:t>Hehtaarit (ha)</a:t>
            </a:fld>
            <a:endParaRPr lang="fi-FI" sz="1400" dirty="0"/>
          </a:p>
        </p:txBody>
      </p:sp>
      <p:grpSp>
        <p:nvGrpSpPr>
          <p:cNvPr id="15" name="Group 14">
            <a:extLst>
              <a:ext uri="{FF2B5EF4-FFF2-40B4-BE49-F238E27FC236}">
                <a16:creationId xmlns:a16="http://schemas.microsoft.com/office/drawing/2014/main" id="{7AFE41AB-B45B-4C09-804A-2A5FCDCB8131}"/>
              </a:ext>
            </a:extLst>
          </p:cNvPr>
          <p:cNvGrpSpPr/>
          <p:nvPr/>
        </p:nvGrpSpPr>
        <p:grpSpPr>
          <a:xfrm>
            <a:off x="11534530" y="88837"/>
            <a:ext cx="320522" cy="414442"/>
            <a:chOff x="8457418" y="107577"/>
            <a:chExt cx="320522" cy="414442"/>
          </a:xfrm>
        </p:grpSpPr>
        <p:sp>
          <p:nvSpPr>
            <p:cNvPr id="17" name="Rectangle: Rounded Corners 16">
              <a:extLst>
                <a:ext uri="{FF2B5EF4-FFF2-40B4-BE49-F238E27FC236}">
                  <a16:creationId xmlns:a16="http://schemas.microsoft.com/office/drawing/2014/main" id="{6191A627-D824-4095-8F1B-1276BC904711}"/>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8" name="Graphic 17" descr="Back with solid fill">
              <a:hlinkClick r:id="rId13" action="ppaction://hlinksldjump"/>
              <a:extLst>
                <a:ext uri="{FF2B5EF4-FFF2-40B4-BE49-F238E27FC236}">
                  <a16:creationId xmlns:a16="http://schemas.microsoft.com/office/drawing/2014/main" id="{A2EF123A-1FF4-4ECB-AFD3-7858ABDED8EC}"/>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463521" y="152400"/>
              <a:ext cx="314419" cy="313241"/>
            </a:xfrm>
            <a:prstGeom prst="rect">
              <a:avLst/>
            </a:prstGeom>
          </p:spPr>
        </p:pic>
      </p:grpSp>
      <p:sp>
        <p:nvSpPr>
          <p:cNvPr id="22" name="TextBox 21">
            <a:extLst>
              <a:ext uri="{FF2B5EF4-FFF2-40B4-BE49-F238E27FC236}">
                <a16:creationId xmlns:a16="http://schemas.microsoft.com/office/drawing/2014/main" id="{250271CC-251D-4617-A184-B205E25AB521}"/>
              </a:ext>
            </a:extLst>
          </p:cNvPr>
          <p:cNvSpPr txBox="1"/>
          <p:nvPr/>
        </p:nvSpPr>
        <p:spPr>
          <a:xfrm>
            <a:off x="8398668" y="6198106"/>
            <a:ext cx="3600399" cy="526234"/>
          </a:xfrm>
          <a:prstGeom prst="rect">
            <a:avLst/>
          </a:prstGeom>
          <a:solidFill>
            <a:schemeClr val="bg1"/>
          </a:solidFill>
          <a:ln>
            <a:solidFill>
              <a:schemeClr val="tx2"/>
            </a:solidFill>
          </a:ln>
        </p:spPr>
        <p:txBody>
          <a:bodyPr wrap="square">
            <a:spAutoFit/>
          </a:bodyPr>
          <a:lstStyle/>
          <a:p>
            <a:pPr algn="ctr">
              <a:lnSpc>
                <a:spcPct val="150000"/>
              </a:lnSpc>
            </a:pPr>
            <a:r>
              <a:rPr lang="fi-FI" sz="1000" b="1" u="sng" dirty="0">
                <a:latin typeface="Rockwell" panose="02060603020205020403" pitchFamily="18" charset="0"/>
              </a:rPr>
              <a:t>Kaupunkipuistojen kotisivun Heinolan osuus:</a:t>
            </a:r>
          </a:p>
          <a:p>
            <a:pPr algn="ctr">
              <a:lnSpc>
                <a:spcPct val="150000"/>
              </a:lnSpc>
            </a:pPr>
            <a:r>
              <a:rPr lang="fi-FI" sz="1000" dirty="0">
                <a:latin typeface="Rockwell" panose="02060603020205020403" pitchFamily="18" charset="0"/>
              </a:rPr>
              <a:t>https://kansallisetkaupunkipuistot.fi/kaupunki/heinola/</a:t>
            </a:r>
          </a:p>
        </p:txBody>
      </p:sp>
    </p:spTree>
    <p:extLst>
      <p:ext uri="{BB962C8B-B14F-4D97-AF65-F5344CB8AC3E}">
        <p14:creationId xmlns:p14="http://schemas.microsoft.com/office/powerpoint/2010/main" val="131027579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8" hidden="1">
            <a:extLst>
              <a:ext uri="{FF2B5EF4-FFF2-40B4-BE49-F238E27FC236}">
                <a16:creationId xmlns:a16="http://schemas.microsoft.com/office/drawing/2014/main" id="{88347F77-3F00-4CE2-B167-A41A1A4158F2}"/>
              </a:ext>
            </a:extLst>
          </p:cNvPr>
          <p:cNvGraphicFramePr>
            <a:graphicFrameLocks noChangeAspect="1"/>
          </p:cNvGraphicFramePr>
          <p:nvPr>
            <p:custDataLst>
              <p:tags r:id="rId2"/>
            </p:custDataLst>
            <p:extLst>
              <p:ext uri="{D42A27DB-BD31-4B8C-83A1-F6EECF244321}">
                <p14:modId xmlns:p14="http://schemas.microsoft.com/office/powerpoint/2010/main" val="218534574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8471" name="think-cell Slide" r:id="rId34" imgW="129" imgH="129" progId="TCLayout.ActiveDocument.1">
                  <p:embed/>
                </p:oleObj>
              </mc:Choice>
              <mc:Fallback>
                <p:oleObj name="think-cell Slide" r:id="rId34" imgW="129" imgH="129" progId="TCLayout.ActiveDocument.1">
                  <p:embed/>
                  <p:pic>
                    <p:nvPicPr>
                      <p:cNvPr id="9" name="Object 8" hidden="1">
                        <a:extLst>
                          <a:ext uri="{FF2B5EF4-FFF2-40B4-BE49-F238E27FC236}">
                            <a16:creationId xmlns:a16="http://schemas.microsoft.com/office/drawing/2014/main" id="{88347F77-3F00-4CE2-B167-A41A1A4158F2}"/>
                          </a:ext>
                        </a:extLst>
                      </p:cNvPr>
                      <p:cNvPicPr/>
                      <p:nvPr/>
                    </p:nvPicPr>
                    <p:blipFill>
                      <a:blip r:embed="rId35"/>
                      <a:stretch>
                        <a:fillRect/>
                      </a:stretch>
                    </p:blipFill>
                    <p:spPr>
                      <a:xfrm>
                        <a:off x="1588" y="1588"/>
                        <a:ext cx="1588" cy="1588"/>
                      </a:xfrm>
                      <a:prstGeom prst="rect">
                        <a:avLst/>
                      </a:prstGeom>
                    </p:spPr>
                  </p:pic>
                </p:oleObj>
              </mc:Fallback>
            </mc:AlternateContent>
          </a:graphicData>
        </a:graphic>
      </p:graphicFrame>
      <p:graphicFrame>
        <p:nvGraphicFramePr>
          <p:cNvPr id="527" name="Chart 526">
            <a:extLst>
              <a:ext uri="{FF2B5EF4-FFF2-40B4-BE49-F238E27FC236}">
                <a16:creationId xmlns:a16="http://schemas.microsoft.com/office/drawing/2014/main" id="{128B4C7F-6CE2-4B3E-ADD2-A8C59E20EE42}"/>
              </a:ext>
            </a:extLst>
          </p:cNvPr>
          <p:cNvGraphicFramePr/>
          <p:nvPr>
            <p:custDataLst>
              <p:tags r:id="rId3"/>
            </p:custDataLst>
            <p:extLst>
              <p:ext uri="{D42A27DB-BD31-4B8C-83A1-F6EECF244321}">
                <p14:modId xmlns:p14="http://schemas.microsoft.com/office/powerpoint/2010/main" val="2346363876"/>
              </p:ext>
            </p:extLst>
          </p:nvPr>
        </p:nvGraphicFramePr>
        <p:xfrm>
          <a:off x="374650" y="1104900"/>
          <a:ext cx="10842625" cy="4640263"/>
        </p:xfrm>
        <a:graphic>
          <a:graphicData uri="http://schemas.openxmlformats.org/drawingml/2006/chart">
            <c:chart xmlns:c="http://schemas.openxmlformats.org/drawingml/2006/chart" xmlns:r="http://schemas.openxmlformats.org/officeDocument/2006/relationships" r:id="rId36"/>
          </a:graphicData>
        </a:graphic>
      </p:graphicFrame>
      <p:sp useBgFill="1">
        <p:nvSpPr>
          <p:cNvPr id="491" name="Freeform: Shape 490">
            <a:extLst>
              <a:ext uri="{FF2B5EF4-FFF2-40B4-BE49-F238E27FC236}">
                <a16:creationId xmlns:a16="http://schemas.microsoft.com/office/drawing/2014/main" id="{50CE3578-1934-4DD4-BDF5-62D79FE1FE53}"/>
              </a:ext>
            </a:extLst>
          </p:cNvPr>
          <p:cNvSpPr/>
          <p:nvPr>
            <p:custDataLst>
              <p:tags r:id="rId4"/>
            </p:custDataLst>
          </p:nvPr>
        </p:nvSpPr>
        <p:spPr bwMode="auto">
          <a:xfrm>
            <a:off x="9793288" y="5588000"/>
            <a:ext cx="96838" cy="146051"/>
          </a:xfrm>
          <a:custGeom>
            <a:avLst/>
            <a:gdLst/>
            <a:ahLst/>
            <a:cxnLst/>
            <a:rect l="0" t="0" r="0" b="0"/>
            <a:pathLst>
              <a:path w="96838" h="146051">
                <a:moveTo>
                  <a:pt x="96837" y="0"/>
                </a:moveTo>
                <a:lnTo>
                  <a:pt x="57150" y="146050"/>
                </a:lnTo>
                <a:lnTo>
                  <a:pt x="0" y="146050"/>
                </a:lnTo>
                <a:lnTo>
                  <a:pt x="39687" y="0"/>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489" name="Freeform: Shape 488">
            <a:extLst>
              <a:ext uri="{FF2B5EF4-FFF2-40B4-BE49-F238E27FC236}">
                <a16:creationId xmlns:a16="http://schemas.microsoft.com/office/drawing/2014/main" id="{BF1CF732-C925-43A7-9E9E-6DE268A91A61}"/>
              </a:ext>
            </a:extLst>
          </p:cNvPr>
          <p:cNvSpPr/>
          <p:nvPr>
            <p:custDataLst>
              <p:tags r:id="rId5"/>
            </p:custDataLst>
          </p:nvPr>
        </p:nvSpPr>
        <p:spPr bwMode="auto">
          <a:xfrm>
            <a:off x="9793288" y="55880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490" name="Freeform: Shape 489">
            <a:extLst>
              <a:ext uri="{FF2B5EF4-FFF2-40B4-BE49-F238E27FC236}">
                <a16:creationId xmlns:a16="http://schemas.microsoft.com/office/drawing/2014/main" id="{D3EF725C-96F8-4268-B8FC-12C1E32AB9F1}"/>
              </a:ext>
            </a:extLst>
          </p:cNvPr>
          <p:cNvSpPr/>
          <p:nvPr>
            <p:custDataLst>
              <p:tags r:id="rId6"/>
            </p:custDataLst>
          </p:nvPr>
        </p:nvSpPr>
        <p:spPr bwMode="auto">
          <a:xfrm>
            <a:off x="9850438" y="5588000"/>
            <a:ext cx="39688" cy="146051"/>
          </a:xfrm>
          <a:custGeom>
            <a:avLst/>
            <a:gdLst/>
            <a:ahLst/>
            <a:cxnLst/>
            <a:rect l="0" t="0" r="0" b="0"/>
            <a:pathLst>
              <a:path w="39688" h="146051">
                <a:moveTo>
                  <a:pt x="39687"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cxnSp>
        <p:nvCxnSpPr>
          <p:cNvPr id="95" name="Straight Connector 94">
            <a:extLst>
              <a:ext uri="{FF2B5EF4-FFF2-40B4-BE49-F238E27FC236}">
                <a16:creationId xmlns:a16="http://schemas.microsoft.com/office/drawing/2014/main" id="{9093D642-1BE1-427E-AFE6-DB4D3BBDC3B6}"/>
              </a:ext>
            </a:extLst>
          </p:cNvPr>
          <p:cNvCxnSpPr/>
          <p:nvPr>
            <p:custDataLst>
              <p:tags r:id="rId7"/>
            </p:custDataLst>
          </p:nvPr>
        </p:nvCxnSpPr>
        <p:spPr bwMode="auto">
          <a:xfrm>
            <a:off x="8874125" y="2598738"/>
            <a:ext cx="2432050"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0" name="Straight Connector 459">
            <a:extLst>
              <a:ext uri="{FF2B5EF4-FFF2-40B4-BE49-F238E27FC236}">
                <a16:creationId xmlns:a16="http://schemas.microsoft.com/office/drawing/2014/main" id="{7C6C70C8-BCD5-4C87-8E55-A219C54EB4C2}"/>
              </a:ext>
            </a:extLst>
          </p:cNvPr>
          <p:cNvCxnSpPr/>
          <p:nvPr>
            <p:custDataLst>
              <p:tags r:id="rId8"/>
            </p:custDataLst>
          </p:nvPr>
        </p:nvCxnSpPr>
        <p:spPr bwMode="auto">
          <a:xfrm>
            <a:off x="1117600" y="1330325"/>
            <a:ext cx="9852025"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8" name="Straight Connector 97">
            <a:extLst>
              <a:ext uri="{FF2B5EF4-FFF2-40B4-BE49-F238E27FC236}">
                <a16:creationId xmlns:a16="http://schemas.microsoft.com/office/drawing/2014/main" id="{58E6B3C2-BA89-4D68-AAC8-CB44684B9094}"/>
              </a:ext>
            </a:extLst>
          </p:cNvPr>
          <p:cNvCxnSpPr/>
          <p:nvPr>
            <p:custDataLst>
              <p:tags r:id="rId9"/>
            </p:custDataLst>
          </p:nvPr>
        </p:nvCxnSpPr>
        <p:spPr bwMode="auto">
          <a:xfrm>
            <a:off x="11044238" y="3468688"/>
            <a:ext cx="261938"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99" name="Straight Connector 98">
            <a:extLst>
              <a:ext uri="{FF2B5EF4-FFF2-40B4-BE49-F238E27FC236}">
                <a16:creationId xmlns:a16="http://schemas.microsoft.com/office/drawing/2014/main" id="{68DF5AE0-65EC-470B-B7C3-506B01CCBAB7}"/>
              </a:ext>
            </a:extLst>
          </p:cNvPr>
          <p:cNvCxnSpPr>
            <a:cxnSpLocks/>
          </p:cNvCxnSpPr>
          <p:nvPr>
            <p:custDataLst>
              <p:tags r:id="rId10"/>
            </p:custDataLst>
          </p:nvPr>
        </p:nvCxnSpPr>
        <p:spPr bwMode="gray">
          <a:xfrm>
            <a:off x="11263313" y="2595563"/>
            <a:ext cx="0" cy="876300"/>
          </a:xfrm>
          <a:prstGeom prst="line">
            <a:avLst/>
          </a:prstGeom>
          <a:ln w="28575" cap="flat" cmpd="sng" algn="ctr">
            <a:solidFill>
              <a:srgbClr val="C30C3E"/>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62" name="Straight Connector 461">
            <a:extLst>
              <a:ext uri="{FF2B5EF4-FFF2-40B4-BE49-F238E27FC236}">
                <a16:creationId xmlns:a16="http://schemas.microsoft.com/office/drawing/2014/main" id="{42A6BF75-0AA5-4C8C-A199-E84E168B9CB9}"/>
              </a:ext>
            </a:extLst>
          </p:cNvPr>
          <p:cNvCxnSpPr/>
          <p:nvPr>
            <p:custDataLst>
              <p:tags r:id="rId11"/>
            </p:custDataLst>
          </p:nvPr>
        </p:nvCxnSpPr>
        <p:spPr bwMode="auto">
          <a:xfrm>
            <a:off x="10926763" y="1327150"/>
            <a:ext cx="0" cy="195103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13" name="Text Placeholder 2">
            <a:extLst>
              <a:ext uri="{FF2B5EF4-FFF2-40B4-BE49-F238E27FC236}">
                <a16:creationId xmlns:a16="http://schemas.microsoft.com/office/drawing/2014/main" id="{A29F5BEF-1CA3-4210-AB85-EAA1915A9F73}"/>
              </a:ext>
            </a:extLst>
          </p:cNvPr>
          <p:cNvSpPr>
            <a:spLocks noGrp="1"/>
          </p:cNvSpPr>
          <p:nvPr>
            <p:custDataLst>
              <p:tags r:id="rId12"/>
            </p:custDataLst>
          </p:nvPr>
        </p:nvSpPr>
        <p:spPr bwMode="auto">
          <a:xfrm>
            <a:off x="534988" y="865188"/>
            <a:ext cx="51593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KtCO</a:t>
            </a:r>
            <a:r>
              <a:rPr lang="fi-FI" altLang="en-US" sz="1100" b="1" baseline="-25000"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2</a:t>
            </a:r>
            <a:r>
              <a:rPr lang="fi-FI" altLang="en-US"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e</a:t>
            </a:r>
            <a:endParaRPr lang="fi-FI"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endParaRPr>
          </a:p>
        </p:txBody>
      </p:sp>
      <p:sp>
        <p:nvSpPr>
          <p:cNvPr id="54" name="Text Placeholder 2">
            <a:extLst>
              <a:ext uri="{FF2B5EF4-FFF2-40B4-BE49-F238E27FC236}">
                <a16:creationId xmlns:a16="http://schemas.microsoft.com/office/drawing/2014/main" id="{B093330A-34B7-4E57-AE7C-D168F545E197}"/>
              </a:ext>
            </a:extLst>
          </p:cNvPr>
          <p:cNvSpPr>
            <a:spLocks noGrp="1"/>
          </p:cNvSpPr>
          <p:nvPr>
            <p:custDataLst>
              <p:tags r:id="rId13"/>
            </p:custDataLst>
          </p:nvPr>
        </p:nvSpPr>
        <p:spPr bwMode="auto">
          <a:xfrm>
            <a:off x="8116888"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3915DB1-624A-48B7-B605-659F0C99C5F2}" type="datetime'''''''''''''''''''''''''''''''''201''''''''''''''''''''''8'''">
              <a:rPr lang="fi-FI" altLang="en-US" sz="800" smtClean="0">
                <a:latin typeface="Gill Sans MT" panose="020B0502020104020203" pitchFamily="34" charset="0"/>
                <a:sym typeface="Gill Sans MT" panose="020B0502020104020203" pitchFamily="34" charset="0"/>
              </a:rPr>
              <a:pPr/>
              <a:t>2018</a:t>
            </a:fld>
            <a:endParaRPr lang="fi-FI" sz="800" dirty="0">
              <a:latin typeface="Gill Sans MT" panose="020B0502020104020203" pitchFamily="34" charset="0"/>
              <a:sym typeface="Gill Sans MT" panose="020B0502020104020203" pitchFamily="34" charset="0"/>
            </a:endParaRPr>
          </a:p>
        </p:txBody>
      </p:sp>
      <p:sp>
        <p:nvSpPr>
          <p:cNvPr id="43" name="Text Placeholder 2">
            <a:extLst>
              <a:ext uri="{FF2B5EF4-FFF2-40B4-BE49-F238E27FC236}">
                <a16:creationId xmlns:a16="http://schemas.microsoft.com/office/drawing/2014/main" id="{953A5F07-25EA-4B1A-A838-3E861781AD89}"/>
              </a:ext>
            </a:extLst>
          </p:cNvPr>
          <p:cNvSpPr>
            <a:spLocks noGrp="1"/>
          </p:cNvSpPr>
          <p:nvPr>
            <p:custDataLst>
              <p:tags r:id="rId14"/>
            </p:custDataLst>
          </p:nvPr>
        </p:nvSpPr>
        <p:spPr bwMode="auto">
          <a:xfrm>
            <a:off x="1006475"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C146C2E-FF3B-4D84-A864-3D62C441FB30}" type="datetime'''2''''''0''''''''''''''''''''''''''''0''''''''''7'''''''''''">
              <a:rPr lang="fi-FI" altLang="en-US" sz="800" smtClean="0">
                <a:latin typeface="Gill Sans MT" panose="020B0502020104020203" pitchFamily="34" charset="0"/>
                <a:sym typeface="Gill Sans MT" panose="020B0502020104020203" pitchFamily="34" charset="0"/>
              </a:rPr>
              <a:pPr/>
              <a:t>2007</a:t>
            </a:fld>
            <a:endParaRPr lang="fi-FI" sz="800" dirty="0">
              <a:latin typeface="Gill Sans MT" panose="020B0502020104020203" pitchFamily="34" charset="0"/>
              <a:sym typeface="Gill Sans MT" panose="020B0502020104020203" pitchFamily="34" charset="0"/>
            </a:endParaRPr>
          </a:p>
        </p:txBody>
      </p:sp>
      <p:sp>
        <p:nvSpPr>
          <p:cNvPr id="44" name="Text Placeholder 2">
            <a:extLst>
              <a:ext uri="{FF2B5EF4-FFF2-40B4-BE49-F238E27FC236}">
                <a16:creationId xmlns:a16="http://schemas.microsoft.com/office/drawing/2014/main" id="{2857547A-3AB9-4DE5-8273-70CC4DECFB9A}"/>
              </a:ext>
            </a:extLst>
          </p:cNvPr>
          <p:cNvSpPr>
            <a:spLocks noGrp="1"/>
          </p:cNvSpPr>
          <p:nvPr>
            <p:custDataLst>
              <p:tags r:id="rId15"/>
            </p:custDataLst>
          </p:nvPr>
        </p:nvSpPr>
        <p:spPr bwMode="auto">
          <a:xfrm>
            <a:off x="1652588"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74DB4DD-846B-4A71-B638-CBDCA741C4D4}" type="datetime'''''''2''''''''''''''''''''''''''''''0''''''''0''''''''''8'''">
              <a:rPr lang="fi-FI" altLang="en-US" sz="800" smtClean="0">
                <a:latin typeface="Gill Sans MT" panose="020B0502020104020203" pitchFamily="34" charset="0"/>
                <a:sym typeface="Gill Sans MT" panose="020B0502020104020203" pitchFamily="34" charset="0"/>
              </a:rPr>
              <a:pPr/>
              <a:t>2008</a:t>
            </a:fld>
            <a:endParaRPr lang="fi-FI" sz="800" dirty="0">
              <a:latin typeface="Gill Sans MT" panose="020B0502020104020203" pitchFamily="34" charset="0"/>
              <a:sym typeface="Gill Sans MT" panose="020B0502020104020203" pitchFamily="34" charset="0"/>
            </a:endParaRPr>
          </a:p>
        </p:txBody>
      </p:sp>
      <p:sp>
        <p:nvSpPr>
          <p:cNvPr id="48" name="Text Placeholder 2">
            <a:extLst>
              <a:ext uri="{FF2B5EF4-FFF2-40B4-BE49-F238E27FC236}">
                <a16:creationId xmlns:a16="http://schemas.microsoft.com/office/drawing/2014/main" id="{BD284DDB-B77F-4E21-9161-D1FC00213FCD}"/>
              </a:ext>
            </a:extLst>
          </p:cNvPr>
          <p:cNvSpPr>
            <a:spLocks noGrp="1"/>
          </p:cNvSpPr>
          <p:nvPr>
            <p:custDataLst>
              <p:tags r:id="rId16"/>
            </p:custDataLst>
          </p:nvPr>
        </p:nvSpPr>
        <p:spPr bwMode="auto">
          <a:xfrm>
            <a:off x="4238625"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71ADAE7-120E-4519-9419-4A2425A86170}" type="datetime'2''''''''0''''''1''''''''''''''''''''''''''2'''''''''''">
              <a:rPr lang="fi-FI" altLang="en-US" sz="800" smtClean="0">
                <a:latin typeface="Gill Sans MT" panose="020B0502020104020203" pitchFamily="34" charset="0"/>
                <a:sym typeface="Gill Sans MT" panose="020B0502020104020203" pitchFamily="34" charset="0"/>
              </a:rPr>
              <a:pPr/>
              <a:t>2012</a:t>
            </a:fld>
            <a:endParaRPr lang="fi-FI" sz="800" dirty="0">
              <a:latin typeface="Gill Sans MT" panose="020B0502020104020203" pitchFamily="34" charset="0"/>
              <a:sym typeface="Gill Sans MT" panose="020B0502020104020203" pitchFamily="34" charset="0"/>
            </a:endParaRPr>
          </a:p>
        </p:txBody>
      </p:sp>
      <p:sp>
        <p:nvSpPr>
          <p:cNvPr id="45" name="Text Placeholder 2">
            <a:extLst>
              <a:ext uri="{FF2B5EF4-FFF2-40B4-BE49-F238E27FC236}">
                <a16:creationId xmlns:a16="http://schemas.microsoft.com/office/drawing/2014/main" id="{1B2F84D7-FDB3-4B0F-A4A3-8C2DC0C1692C}"/>
              </a:ext>
            </a:extLst>
          </p:cNvPr>
          <p:cNvSpPr>
            <a:spLocks noGrp="1"/>
          </p:cNvSpPr>
          <p:nvPr>
            <p:custDataLst>
              <p:tags r:id="rId17"/>
            </p:custDataLst>
          </p:nvPr>
        </p:nvSpPr>
        <p:spPr bwMode="auto">
          <a:xfrm>
            <a:off x="2300288"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03583DE-5C1D-4A66-A225-1C8BB2EDC727}" type="datetime'2''''''''''''0''''''''0''''''9'''''''''''''''''''">
              <a:rPr lang="fi-FI" altLang="en-US" sz="800" smtClean="0">
                <a:latin typeface="Gill Sans MT" panose="020B0502020104020203" pitchFamily="34" charset="0"/>
                <a:sym typeface="Gill Sans MT" panose="020B0502020104020203" pitchFamily="34" charset="0"/>
              </a:rPr>
              <a:pPr/>
              <a:t>2009</a:t>
            </a:fld>
            <a:endParaRPr lang="fi-FI" sz="800" dirty="0">
              <a:latin typeface="Gill Sans MT" panose="020B0502020104020203" pitchFamily="34" charset="0"/>
              <a:sym typeface="Gill Sans MT" panose="020B0502020104020203" pitchFamily="34" charset="0"/>
            </a:endParaRPr>
          </a:p>
        </p:txBody>
      </p:sp>
      <p:sp>
        <p:nvSpPr>
          <p:cNvPr id="55" name="Text Placeholder 2">
            <a:extLst>
              <a:ext uri="{FF2B5EF4-FFF2-40B4-BE49-F238E27FC236}">
                <a16:creationId xmlns:a16="http://schemas.microsoft.com/office/drawing/2014/main" id="{1B235A90-9316-436F-B851-0B58E898D035}"/>
              </a:ext>
            </a:extLst>
          </p:cNvPr>
          <p:cNvSpPr>
            <a:spLocks noGrp="1"/>
          </p:cNvSpPr>
          <p:nvPr>
            <p:custDataLst>
              <p:tags r:id="rId18"/>
            </p:custDataLst>
          </p:nvPr>
        </p:nvSpPr>
        <p:spPr bwMode="auto">
          <a:xfrm>
            <a:off x="8763000"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892D011-103B-4054-A639-01460F37FFB9}" type="datetime'''''''''''''2''''''''''''''''''''''''0''''1''''''''''9'''''">
              <a:rPr lang="fi-FI" altLang="en-US" sz="800" smtClean="0">
                <a:latin typeface="Gill Sans MT" panose="020B0502020104020203" pitchFamily="34" charset="0"/>
                <a:sym typeface="Gill Sans MT" panose="020B0502020104020203" pitchFamily="34" charset="0"/>
              </a:rPr>
              <a:pPr/>
              <a:t>2019</a:t>
            </a:fld>
            <a:endParaRPr lang="fi-FI" sz="800" dirty="0">
              <a:latin typeface="Gill Sans MT" panose="020B0502020104020203" pitchFamily="34" charset="0"/>
              <a:sym typeface="Gill Sans MT" panose="020B0502020104020203" pitchFamily="34" charset="0"/>
            </a:endParaRPr>
          </a:p>
        </p:txBody>
      </p:sp>
      <p:sp>
        <p:nvSpPr>
          <p:cNvPr id="49" name="Text Placeholder 2">
            <a:extLst>
              <a:ext uri="{FF2B5EF4-FFF2-40B4-BE49-F238E27FC236}">
                <a16:creationId xmlns:a16="http://schemas.microsoft.com/office/drawing/2014/main" id="{0469ADBD-467D-4B89-A8EB-582ACC0F122E}"/>
              </a:ext>
            </a:extLst>
          </p:cNvPr>
          <p:cNvSpPr>
            <a:spLocks noGrp="1"/>
          </p:cNvSpPr>
          <p:nvPr>
            <p:custDataLst>
              <p:tags r:id="rId19"/>
            </p:custDataLst>
          </p:nvPr>
        </p:nvSpPr>
        <p:spPr bwMode="auto">
          <a:xfrm>
            <a:off x="4884738"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6B1E344-74F2-461A-A573-7AB39BDCFB66}" type="datetime'''''''''''''2''''0''''''1''''''''''''''''3'''''''''''''''">
              <a:rPr lang="fi-FI" altLang="en-US" sz="800" smtClean="0">
                <a:latin typeface="Gill Sans MT" panose="020B0502020104020203" pitchFamily="34" charset="0"/>
                <a:sym typeface="Gill Sans MT" panose="020B0502020104020203" pitchFamily="34" charset="0"/>
              </a:rPr>
              <a:pPr/>
              <a:t>2013</a:t>
            </a:fld>
            <a:endParaRPr lang="fi-FI" sz="800" dirty="0">
              <a:latin typeface="Gill Sans MT" panose="020B0502020104020203" pitchFamily="34" charset="0"/>
              <a:sym typeface="Gill Sans MT" panose="020B0502020104020203" pitchFamily="34" charset="0"/>
            </a:endParaRPr>
          </a:p>
        </p:txBody>
      </p:sp>
      <p:sp>
        <p:nvSpPr>
          <p:cNvPr id="46" name="Text Placeholder 2">
            <a:extLst>
              <a:ext uri="{FF2B5EF4-FFF2-40B4-BE49-F238E27FC236}">
                <a16:creationId xmlns:a16="http://schemas.microsoft.com/office/drawing/2014/main" id="{7CCE0800-00C7-45BB-BBCC-05699CE245C9}"/>
              </a:ext>
            </a:extLst>
          </p:cNvPr>
          <p:cNvSpPr>
            <a:spLocks noGrp="1"/>
          </p:cNvSpPr>
          <p:nvPr>
            <p:custDataLst>
              <p:tags r:id="rId20"/>
            </p:custDataLst>
          </p:nvPr>
        </p:nvSpPr>
        <p:spPr bwMode="auto">
          <a:xfrm>
            <a:off x="2946400"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17E67D2-FC62-44BE-B72C-1B7525D30B3B}" type="datetime'''''''''2''''''''''''''''''''01''0'''''''''''''''''''''''''''">
              <a:rPr lang="fi-FI" altLang="en-US" sz="800" smtClean="0">
                <a:latin typeface="Gill Sans MT" panose="020B0502020104020203" pitchFamily="34" charset="0"/>
                <a:sym typeface="Gill Sans MT" panose="020B0502020104020203" pitchFamily="34" charset="0"/>
              </a:rPr>
              <a:pPr/>
              <a:t>2010</a:t>
            </a:fld>
            <a:endParaRPr lang="fi-FI" sz="800" dirty="0">
              <a:latin typeface="Gill Sans MT" panose="020B0502020104020203" pitchFamily="34" charset="0"/>
              <a:sym typeface="Gill Sans MT" panose="020B0502020104020203" pitchFamily="34" charset="0"/>
            </a:endParaRPr>
          </a:p>
        </p:txBody>
      </p:sp>
      <p:sp>
        <p:nvSpPr>
          <p:cNvPr id="47" name="Text Placeholder 2">
            <a:extLst>
              <a:ext uri="{FF2B5EF4-FFF2-40B4-BE49-F238E27FC236}">
                <a16:creationId xmlns:a16="http://schemas.microsoft.com/office/drawing/2014/main" id="{9F38C9F5-7365-4C2D-9838-28A88BA313E7}"/>
              </a:ext>
            </a:extLst>
          </p:cNvPr>
          <p:cNvSpPr>
            <a:spLocks noGrp="1"/>
          </p:cNvSpPr>
          <p:nvPr>
            <p:custDataLst>
              <p:tags r:id="rId21"/>
            </p:custDataLst>
          </p:nvPr>
        </p:nvSpPr>
        <p:spPr bwMode="auto">
          <a:xfrm>
            <a:off x="3592513"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F0A9C84-D603-40EC-A4FB-77E5341266F1}" type="datetime'''''''''''''''''''2''''''''''''''0''''''1''1'''''''''''''">
              <a:rPr lang="fi-FI" altLang="en-US" sz="800" smtClean="0">
                <a:latin typeface="Gill Sans MT" panose="020B0502020104020203" pitchFamily="34" charset="0"/>
                <a:sym typeface="Gill Sans MT" panose="020B0502020104020203" pitchFamily="34" charset="0"/>
              </a:rPr>
              <a:pPr/>
              <a:t>2011</a:t>
            </a:fld>
            <a:endParaRPr lang="fi-FI" sz="800" dirty="0">
              <a:latin typeface="Gill Sans MT" panose="020B0502020104020203" pitchFamily="34" charset="0"/>
              <a:sym typeface="Gill Sans MT" panose="020B0502020104020203" pitchFamily="34" charset="0"/>
            </a:endParaRPr>
          </a:p>
        </p:txBody>
      </p:sp>
      <p:sp>
        <p:nvSpPr>
          <p:cNvPr id="50" name="Text Placeholder 2">
            <a:extLst>
              <a:ext uri="{FF2B5EF4-FFF2-40B4-BE49-F238E27FC236}">
                <a16:creationId xmlns:a16="http://schemas.microsoft.com/office/drawing/2014/main" id="{91CA9834-4225-4F6D-8AB4-A4B040D82BD8}"/>
              </a:ext>
            </a:extLst>
          </p:cNvPr>
          <p:cNvSpPr>
            <a:spLocks noGrp="1"/>
          </p:cNvSpPr>
          <p:nvPr>
            <p:custDataLst>
              <p:tags r:id="rId22"/>
            </p:custDataLst>
          </p:nvPr>
        </p:nvSpPr>
        <p:spPr bwMode="auto">
          <a:xfrm>
            <a:off x="5532438"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AF3038E-2C67-486B-BC31-B99724108922}" type="datetime'''20''''''''''''''1''''''''''''''''''''''''4'''">
              <a:rPr lang="fi-FI" altLang="en-US" sz="800" smtClean="0">
                <a:latin typeface="Gill Sans MT" panose="020B0502020104020203" pitchFamily="34" charset="0"/>
                <a:sym typeface="Gill Sans MT" panose="020B0502020104020203" pitchFamily="34" charset="0"/>
              </a:rPr>
              <a:pPr/>
              <a:t>2014</a:t>
            </a:fld>
            <a:endParaRPr lang="fi-FI" sz="800" dirty="0">
              <a:latin typeface="Gill Sans MT" panose="020B0502020104020203" pitchFamily="34" charset="0"/>
              <a:sym typeface="Gill Sans MT" panose="020B0502020104020203" pitchFamily="34" charset="0"/>
            </a:endParaRPr>
          </a:p>
        </p:txBody>
      </p:sp>
      <p:sp>
        <p:nvSpPr>
          <p:cNvPr id="51" name="Text Placeholder 2">
            <a:extLst>
              <a:ext uri="{FF2B5EF4-FFF2-40B4-BE49-F238E27FC236}">
                <a16:creationId xmlns:a16="http://schemas.microsoft.com/office/drawing/2014/main" id="{915CD432-F2E8-4C49-95D8-2DED7566A3CA}"/>
              </a:ext>
            </a:extLst>
          </p:cNvPr>
          <p:cNvSpPr>
            <a:spLocks noGrp="1"/>
          </p:cNvSpPr>
          <p:nvPr>
            <p:custDataLst>
              <p:tags r:id="rId23"/>
            </p:custDataLst>
          </p:nvPr>
        </p:nvSpPr>
        <p:spPr bwMode="auto">
          <a:xfrm>
            <a:off x="6178550"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76C45B7-2205-45EB-9EE5-CD9178DAFA4C}" type="datetime'''''''2''''''''''''''''''''''01''''''''''''''''''5'''''''''">
              <a:rPr lang="fi-FI" altLang="en-US" sz="800" smtClean="0">
                <a:latin typeface="Gill Sans MT" panose="020B0502020104020203" pitchFamily="34" charset="0"/>
                <a:sym typeface="Gill Sans MT" panose="020B0502020104020203" pitchFamily="34" charset="0"/>
              </a:rPr>
              <a:pPr/>
              <a:t>2015</a:t>
            </a:fld>
            <a:endParaRPr lang="fi-FI" sz="800" dirty="0">
              <a:latin typeface="Gill Sans MT" panose="020B0502020104020203" pitchFamily="34" charset="0"/>
              <a:sym typeface="Gill Sans MT" panose="020B0502020104020203" pitchFamily="34" charset="0"/>
            </a:endParaRPr>
          </a:p>
        </p:txBody>
      </p:sp>
      <p:sp>
        <p:nvSpPr>
          <p:cNvPr id="52" name="Text Placeholder 2">
            <a:extLst>
              <a:ext uri="{FF2B5EF4-FFF2-40B4-BE49-F238E27FC236}">
                <a16:creationId xmlns:a16="http://schemas.microsoft.com/office/drawing/2014/main" id="{340E91B6-7C7F-4F41-947E-11675BBA6CC8}"/>
              </a:ext>
            </a:extLst>
          </p:cNvPr>
          <p:cNvSpPr>
            <a:spLocks noGrp="1"/>
          </p:cNvSpPr>
          <p:nvPr>
            <p:custDataLst>
              <p:tags r:id="rId24"/>
            </p:custDataLst>
          </p:nvPr>
        </p:nvSpPr>
        <p:spPr bwMode="auto">
          <a:xfrm>
            <a:off x="6824663"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2E8E926-9290-41B8-B24D-0D08149D2025}" type="datetime'''2''''''''''''''0''''''1''6'''''''''''''''''''''''''''''">
              <a:rPr lang="fi-FI" altLang="en-US" sz="800" smtClean="0">
                <a:latin typeface="Gill Sans MT" panose="020B0502020104020203" pitchFamily="34" charset="0"/>
                <a:sym typeface="Gill Sans MT" panose="020B0502020104020203" pitchFamily="34" charset="0"/>
              </a:rPr>
              <a:pPr/>
              <a:t>2016</a:t>
            </a:fld>
            <a:endParaRPr lang="fi-FI" sz="800" dirty="0">
              <a:latin typeface="Gill Sans MT" panose="020B0502020104020203" pitchFamily="34" charset="0"/>
              <a:sym typeface="Gill Sans MT" panose="020B0502020104020203" pitchFamily="34" charset="0"/>
            </a:endParaRPr>
          </a:p>
        </p:txBody>
      </p:sp>
      <p:sp>
        <p:nvSpPr>
          <p:cNvPr id="53" name="Text Placeholder 2">
            <a:extLst>
              <a:ext uri="{FF2B5EF4-FFF2-40B4-BE49-F238E27FC236}">
                <a16:creationId xmlns:a16="http://schemas.microsoft.com/office/drawing/2014/main" id="{AA3E6396-E7F9-4580-86FF-E13220B28FF3}"/>
              </a:ext>
            </a:extLst>
          </p:cNvPr>
          <p:cNvSpPr>
            <a:spLocks noGrp="1"/>
          </p:cNvSpPr>
          <p:nvPr>
            <p:custDataLst>
              <p:tags r:id="rId25"/>
            </p:custDataLst>
          </p:nvPr>
        </p:nvSpPr>
        <p:spPr bwMode="auto">
          <a:xfrm>
            <a:off x="7470775"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A58131D-C668-4120-8260-4C6406F3124F}" type="datetime'''''''''''''''''20''''''''''17'">
              <a:rPr lang="fi-FI" altLang="en-US" sz="800" smtClean="0">
                <a:latin typeface="Gill Sans MT" panose="020B0502020104020203" pitchFamily="34" charset="0"/>
                <a:sym typeface="Gill Sans MT" panose="020B0502020104020203" pitchFamily="34" charset="0"/>
              </a:rPr>
              <a:pPr/>
              <a:t>2017</a:t>
            </a:fld>
            <a:endParaRPr lang="fi-FI" sz="800" dirty="0">
              <a:latin typeface="Gill Sans MT" panose="020B0502020104020203" pitchFamily="34" charset="0"/>
              <a:sym typeface="Gill Sans MT" panose="020B0502020104020203" pitchFamily="34" charset="0"/>
            </a:endParaRPr>
          </a:p>
        </p:txBody>
      </p:sp>
      <p:sp>
        <p:nvSpPr>
          <p:cNvPr id="56" name="Text Placeholder 2">
            <a:extLst>
              <a:ext uri="{FF2B5EF4-FFF2-40B4-BE49-F238E27FC236}">
                <a16:creationId xmlns:a16="http://schemas.microsoft.com/office/drawing/2014/main" id="{D26FECF1-64FF-431C-8B41-5405CB14533D}"/>
              </a:ext>
            </a:extLst>
          </p:cNvPr>
          <p:cNvSpPr>
            <a:spLocks noGrp="1"/>
          </p:cNvSpPr>
          <p:nvPr>
            <p:custDataLst>
              <p:tags r:id="rId26"/>
            </p:custDataLst>
          </p:nvPr>
        </p:nvSpPr>
        <p:spPr bwMode="auto">
          <a:xfrm>
            <a:off x="10702925" y="5694363"/>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A00692C-2537-4D45-891C-EDCAA4F043F1}" type="datetime'''''''2''''''''''''''0''''3''''''''''''''''''''''''''''0'''">
              <a:rPr lang="fi-FI" altLang="en-US" sz="800" smtClean="0">
                <a:latin typeface="Gill Sans MT" panose="020B0502020104020203" pitchFamily="34" charset="0"/>
                <a:sym typeface="Gill Sans MT" panose="020B0502020104020203" pitchFamily="34" charset="0"/>
              </a:rPr>
              <a:pPr/>
              <a:t>2030</a:t>
            </a:fld>
            <a:endParaRPr lang="fi-FI" sz="800" dirty="0">
              <a:latin typeface="Gill Sans MT" panose="020B0502020104020203" pitchFamily="34" charset="0"/>
              <a:sym typeface="Gill Sans MT" panose="020B0502020104020203" pitchFamily="34" charset="0"/>
            </a:endParaRPr>
          </a:p>
        </p:txBody>
      </p:sp>
      <p:sp>
        <p:nvSpPr>
          <p:cNvPr id="94" name="Text Placeholder 2">
            <a:extLst>
              <a:ext uri="{FF2B5EF4-FFF2-40B4-BE49-F238E27FC236}">
                <a16:creationId xmlns:a16="http://schemas.microsoft.com/office/drawing/2014/main" id="{5A90192B-674E-4CE7-9267-998F23D5E454}"/>
              </a:ext>
            </a:extLst>
          </p:cNvPr>
          <p:cNvSpPr>
            <a:spLocks noGrp="1"/>
          </p:cNvSpPr>
          <p:nvPr>
            <p:custDataLst>
              <p:tags r:id="rId27"/>
            </p:custDataLst>
          </p:nvPr>
        </p:nvSpPr>
        <p:spPr bwMode="auto">
          <a:xfrm>
            <a:off x="10920413" y="2835275"/>
            <a:ext cx="685800" cy="311150"/>
          </a:xfrm>
          <a:prstGeom prst="ellipse">
            <a:avLst/>
          </a:prstGeom>
          <a:solidFill>
            <a:srgbClr val="FF3C4A"/>
          </a:solidFill>
          <a:ln w="9525" algn="ctr">
            <a:solidFill>
              <a:srgbClr val="C30C3E"/>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6329E3E-3939-48D5-8428-B93F89598FFB}" type="datetime'''''''''''''''''''''''''''-''28''''''''''''''''''''%'''">
              <a:rPr lang="fi-FI" altLang="en-US" sz="1600" b="1" smtClean="0">
                <a:solidFill>
                  <a:schemeClr val="bg1"/>
                </a:solidFill>
                <a:effectLst>
                  <a:outerShdw blurRad="38100" dist="38100" dir="2700000" algn="tl">
                    <a:srgbClr val="000000">
                      <a:alpha val="43137"/>
                    </a:srgbClr>
                  </a:outerShdw>
                </a:effectLst>
                <a:latin typeface="Rockwell" panose="02060603020205020403" pitchFamily="18" charset="0"/>
                <a:sym typeface="Gill Sans Nova" panose="020B0602020104020203" pitchFamily="34" charset="0"/>
              </a:rPr>
              <a:pPr/>
              <a:t>-28%</a:t>
            </a:fld>
            <a:endParaRPr lang="fi-FI" sz="1600" b="1" dirty="0">
              <a:solidFill>
                <a:schemeClr val="bg1"/>
              </a:solidFill>
              <a:effectLst>
                <a:outerShdw blurRad="38100" dist="38100" dir="2700000" algn="tl">
                  <a:srgbClr val="000000">
                    <a:alpha val="43137"/>
                  </a:srgbClr>
                </a:outerShdw>
              </a:effectLst>
              <a:latin typeface="Rockwell" panose="02060603020205020403" pitchFamily="18" charset="0"/>
              <a:sym typeface="Gill Sans Nova" panose="020B0602020104020203" pitchFamily="34" charset="0"/>
            </a:endParaRPr>
          </a:p>
        </p:txBody>
      </p:sp>
      <p:sp>
        <p:nvSpPr>
          <p:cNvPr id="459" name="Text Placeholder 2">
            <a:extLst>
              <a:ext uri="{FF2B5EF4-FFF2-40B4-BE49-F238E27FC236}">
                <a16:creationId xmlns:a16="http://schemas.microsoft.com/office/drawing/2014/main" id="{D55FD9D9-9DB7-423D-AFCB-9D4C154EB56A}"/>
              </a:ext>
            </a:extLst>
          </p:cNvPr>
          <p:cNvSpPr>
            <a:spLocks noGrp="1"/>
          </p:cNvSpPr>
          <p:nvPr>
            <p:custDataLst>
              <p:tags r:id="rId28"/>
            </p:custDataLst>
          </p:nvPr>
        </p:nvSpPr>
        <p:spPr bwMode="auto">
          <a:xfrm>
            <a:off x="10583863" y="2105025"/>
            <a:ext cx="685800" cy="311150"/>
          </a:xfrm>
          <a:prstGeom prst="ellipse">
            <a:avLst/>
          </a:prstGeom>
          <a:solidFill>
            <a:srgbClr val="ADFD66"/>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7D88AAE-0A1F-4D07-B0F9-2D5EEE1D9305}" type="datetime'''''-''''4''''''''''9''''''''''''''''''''''''%'''''''''''''">
              <a:rPr lang="fi-FI" altLang="en-US" sz="1600" b="1" smtClean="0">
                <a:solidFill>
                  <a:schemeClr val="tx2"/>
                </a:solidFill>
                <a:latin typeface="Rockwell" panose="02060603020205020403" pitchFamily="18" charset="0"/>
                <a:sym typeface="Gill Sans Nova" panose="020B0602020104020203" pitchFamily="34" charset="0"/>
              </a:rPr>
              <a:pPr/>
              <a:t>-49%</a:t>
            </a:fld>
            <a:endParaRPr lang="fi-FI" sz="1600" b="1" dirty="0">
              <a:solidFill>
                <a:schemeClr val="tx2"/>
              </a:solidFill>
              <a:latin typeface="Rockwell" panose="02060603020205020403" pitchFamily="18" charset="0"/>
              <a:sym typeface="Gill Sans Nova" panose="020B0602020104020203" pitchFamily="34" charset="0"/>
            </a:endParaRPr>
          </a:p>
        </p:txBody>
      </p:sp>
      <p:sp>
        <p:nvSpPr>
          <p:cNvPr id="61" name="Rectangle 60">
            <a:extLst>
              <a:ext uri="{FF2B5EF4-FFF2-40B4-BE49-F238E27FC236}">
                <a16:creationId xmlns:a16="http://schemas.microsoft.com/office/drawing/2014/main" id="{BEEEC770-F209-4DB0-B3D3-D3830EB7795D}"/>
              </a:ext>
            </a:extLst>
          </p:cNvPr>
          <p:cNvSpPr/>
          <p:nvPr>
            <p:custDataLst>
              <p:tags r:id="rId29"/>
            </p:custDataLst>
          </p:nvPr>
        </p:nvSpPr>
        <p:spPr bwMode="auto">
          <a:xfrm>
            <a:off x="4557714" y="6100764"/>
            <a:ext cx="142875" cy="106363"/>
          </a:xfrm>
          <a:prstGeom prst="rect">
            <a:avLst/>
          </a:prstGeom>
          <a:solidFill>
            <a:srgbClr val="FEF181"/>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6" name="Rectangle 5">
            <a:extLst>
              <a:ext uri="{FF2B5EF4-FFF2-40B4-BE49-F238E27FC236}">
                <a16:creationId xmlns:a16="http://schemas.microsoft.com/office/drawing/2014/main" id="{285ECF92-1E69-413E-B70E-6C085B0B6D72}"/>
              </a:ext>
            </a:extLst>
          </p:cNvPr>
          <p:cNvSpPr/>
          <p:nvPr>
            <p:custDataLst>
              <p:tags r:id="rId30"/>
            </p:custDataLst>
          </p:nvPr>
        </p:nvSpPr>
        <p:spPr bwMode="auto">
          <a:xfrm>
            <a:off x="4557714" y="6265864"/>
            <a:ext cx="142875" cy="106363"/>
          </a:xfrm>
          <a:prstGeom prst="rect">
            <a:avLst/>
          </a:prstGeom>
          <a:solidFill>
            <a:schemeClr val="accent2"/>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3" name="Text Placeholder 2">
            <a:extLst>
              <a:ext uri="{FF2B5EF4-FFF2-40B4-BE49-F238E27FC236}">
                <a16:creationId xmlns:a16="http://schemas.microsoft.com/office/drawing/2014/main" id="{46EA28D7-1F74-40B7-911F-8BE404847B82}"/>
              </a:ext>
            </a:extLst>
          </p:cNvPr>
          <p:cNvSpPr>
            <a:spLocks noGrp="1"/>
          </p:cNvSpPr>
          <p:nvPr>
            <p:custDataLst>
              <p:tags r:id="rId31"/>
            </p:custDataLst>
          </p:nvPr>
        </p:nvSpPr>
        <p:spPr bwMode="auto">
          <a:xfrm>
            <a:off x="4751388" y="6105525"/>
            <a:ext cx="68103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altLang="en-US" sz="800" dirty="0">
                <a:latin typeface="Gill Sans MT" panose="020B0502020104020203" pitchFamily="34" charset="0"/>
                <a:sym typeface="Gill Sans MT" panose="020B0502020104020203" pitchFamily="34" charset="0"/>
              </a:rPr>
              <a:t>Kokonaispäästöt</a:t>
            </a:r>
            <a:endParaRPr lang="fi-FI" sz="800" dirty="0">
              <a:latin typeface="Gill Sans MT" panose="020B0502020104020203" pitchFamily="34" charset="0"/>
              <a:sym typeface="Gill Sans MT" panose="020B0502020104020203" pitchFamily="34" charset="0"/>
            </a:endParaRPr>
          </a:p>
        </p:txBody>
      </p:sp>
      <p:sp>
        <p:nvSpPr>
          <p:cNvPr id="32" name="Text Placeholder 2">
            <a:extLst>
              <a:ext uri="{FF2B5EF4-FFF2-40B4-BE49-F238E27FC236}">
                <a16:creationId xmlns:a16="http://schemas.microsoft.com/office/drawing/2014/main" id="{2282B0FB-50BA-49AE-8C9E-C743147C30A9}"/>
              </a:ext>
            </a:extLst>
          </p:cNvPr>
          <p:cNvSpPr>
            <a:spLocks noGrp="1"/>
          </p:cNvSpPr>
          <p:nvPr>
            <p:custDataLst>
              <p:tags r:id="rId32"/>
            </p:custDataLst>
          </p:nvPr>
        </p:nvSpPr>
        <p:spPr bwMode="auto">
          <a:xfrm>
            <a:off x="4751389" y="6270625"/>
            <a:ext cx="1096963"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45B7FC2-F995-496D-BCC3-8438F1591C02}" type="datetime'HIN''''''''KU''-tavoite'''' ''''pä''ästöt''''''''a''''''s''o'">
              <a:rPr lang="fi-FI" altLang="en-US" sz="800" smtClean="0">
                <a:latin typeface="Gill Sans MT" panose="020B0502020104020203" pitchFamily="34" charset="0"/>
                <a:sym typeface="Gill Sans MT" panose="020B0502020104020203" pitchFamily="34" charset="0"/>
              </a:rPr>
              <a:pPr/>
              <a:t>HINKU-tavoite päästötaso</a:t>
            </a:fld>
            <a:endParaRPr lang="fi-FI" sz="800" dirty="0">
              <a:latin typeface="Gill Sans MT" panose="020B0502020104020203" pitchFamily="34" charset="0"/>
              <a:sym typeface="Gill Sans MT" panose="020B0502020104020203" pitchFamily="34" charset="0"/>
            </a:endParaRPr>
          </a:p>
        </p:txBody>
      </p:sp>
      <p:sp>
        <p:nvSpPr>
          <p:cNvPr id="69" name="TextBox 68">
            <a:extLst>
              <a:ext uri="{FF2B5EF4-FFF2-40B4-BE49-F238E27FC236}">
                <a16:creationId xmlns:a16="http://schemas.microsoft.com/office/drawing/2014/main" id="{C65740CF-C255-47CA-A453-20876482EEDB}"/>
              </a:ext>
            </a:extLst>
          </p:cNvPr>
          <p:cNvSpPr txBox="1"/>
          <p:nvPr/>
        </p:nvSpPr>
        <p:spPr>
          <a:xfrm>
            <a:off x="280194" y="126781"/>
            <a:ext cx="7406481"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kokonaispäästöjen kehitys (2007-2019) &amp; vuoden 2030 HINKU-tavoitetaso</a:t>
            </a:r>
            <a:endParaRPr lang="fi-FI" sz="1600" dirty="0"/>
          </a:p>
        </p:txBody>
      </p:sp>
      <p:grpSp>
        <p:nvGrpSpPr>
          <p:cNvPr id="39" name="Group 38">
            <a:extLst>
              <a:ext uri="{FF2B5EF4-FFF2-40B4-BE49-F238E27FC236}">
                <a16:creationId xmlns:a16="http://schemas.microsoft.com/office/drawing/2014/main" id="{D7C84474-E31C-42D6-964B-2164B5F48DDF}"/>
              </a:ext>
            </a:extLst>
          </p:cNvPr>
          <p:cNvGrpSpPr/>
          <p:nvPr/>
        </p:nvGrpSpPr>
        <p:grpSpPr>
          <a:xfrm>
            <a:off x="11534530" y="88837"/>
            <a:ext cx="320522" cy="414442"/>
            <a:chOff x="8457418" y="107577"/>
            <a:chExt cx="320522" cy="414442"/>
          </a:xfrm>
        </p:grpSpPr>
        <p:sp>
          <p:nvSpPr>
            <p:cNvPr id="40" name="Rectangle: Rounded Corners 39">
              <a:extLst>
                <a:ext uri="{FF2B5EF4-FFF2-40B4-BE49-F238E27FC236}">
                  <a16:creationId xmlns:a16="http://schemas.microsoft.com/office/drawing/2014/main" id="{92B65E5C-9138-47F6-B688-9B29BDBB1DDE}"/>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41" name="Graphic 40" descr="Back with solid fill">
              <a:hlinkClick r:id="rId37" action="ppaction://hlinksldjump"/>
              <a:extLst>
                <a:ext uri="{FF2B5EF4-FFF2-40B4-BE49-F238E27FC236}">
                  <a16:creationId xmlns:a16="http://schemas.microsoft.com/office/drawing/2014/main" id="{1949A808-0A4C-4E7E-8BE7-BCA0B53300EF}"/>
                </a:ext>
              </a:extLst>
            </p:cNvPr>
            <p:cNvPicPr>
              <a:picLocks noChangeAspect="1"/>
            </p:cNvPicPr>
            <p:nvPr/>
          </p:nvPicPr>
          <p:blipFill>
            <a:blip r:embed="rId38" cstate="print">
              <a:extLst>
                <a:ext uri="{28A0092B-C50C-407E-A947-70E740481C1C}">
                  <a14:useLocalDpi xmlns:a14="http://schemas.microsoft.com/office/drawing/2010/main" val="0"/>
                </a:ext>
                <a:ext uri="{96DAC541-7B7A-43D3-8B79-37D633B846F1}">
                  <asvg:svgBlip xmlns:asvg="http://schemas.microsoft.com/office/drawing/2016/SVG/main" r:embed="rId39"/>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421099749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119117B5-E654-48E5-958C-0B66905329F4}"/>
              </a:ext>
            </a:extLst>
          </p:cNvPr>
          <p:cNvGraphicFramePr>
            <a:graphicFrameLocks noChangeAspect="1"/>
          </p:cNvGraphicFramePr>
          <p:nvPr>
            <p:custDataLst>
              <p:tags r:id="rId2"/>
            </p:custDataLst>
            <p:extLst>
              <p:ext uri="{D42A27DB-BD31-4B8C-83A1-F6EECF244321}">
                <p14:modId xmlns:p14="http://schemas.microsoft.com/office/powerpoint/2010/main" val="4254645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9495" name="think-cell Slide" r:id="rId165" imgW="129" imgH="129" progId="TCLayout.ActiveDocument.1">
                  <p:embed/>
                </p:oleObj>
              </mc:Choice>
              <mc:Fallback>
                <p:oleObj name="think-cell Slide" r:id="rId165" imgW="129" imgH="129" progId="TCLayout.ActiveDocument.1">
                  <p:embed/>
                  <p:pic>
                    <p:nvPicPr>
                      <p:cNvPr id="13" name="Object 12" hidden="1">
                        <a:extLst>
                          <a:ext uri="{FF2B5EF4-FFF2-40B4-BE49-F238E27FC236}">
                            <a16:creationId xmlns:a16="http://schemas.microsoft.com/office/drawing/2014/main" id="{119117B5-E654-48E5-958C-0B66905329F4}"/>
                          </a:ext>
                        </a:extLst>
                      </p:cNvPr>
                      <p:cNvPicPr/>
                      <p:nvPr/>
                    </p:nvPicPr>
                    <p:blipFill>
                      <a:blip r:embed="rId166"/>
                      <a:stretch>
                        <a:fillRect/>
                      </a:stretch>
                    </p:blipFill>
                    <p:spPr>
                      <a:xfrm>
                        <a:off x="1588" y="1588"/>
                        <a:ext cx="1588" cy="1588"/>
                      </a:xfrm>
                      <a:prstGeom prst="rect">
                        <a:avLst/>
                      </a:prstGeom>
                    </p:spPr>
                  </p:pic>
                </p:oleObj>
              </mc:Fallback>
            </mc:AlternateContent>
          </a:graphicData>
        </a:graphic>
      </p:graphicFrame>
      <p:graphicFrame>
        <p:nvGraphicFramePr>
          <p:cNvPr id="275" name="Chart 274">
            <a:extLst>
              <a:ext uri="{FF2B5EF4-FFF2-40B4-BE49-F238E27FC236}">
                <a16:creationId xmlns:a16="http://schemas.microsoft.com/office/drawing/2014/main" id="{A74BAA77-8149-4A8C-9737-5364C2CB89D6}"/>
              </a:ext>
            </a:extLst>
          </p:cNvPr>
          <p:cNvGraphicFramePr/>
          <p:nvPr>
            <p:custDataLst>
              <p:tags r:id="rId3"/>
            </p:custDataLst>
            <p:extLst>
              <p:ext uri="{D42A27DB-BD31-4B8C-83A1-F6EECF244321}">
                <p14:modId xmlns:p14="http://schemas.microsoft.com/office/powerpoint/2010/main" val="317993815"/>
              </p:ext>
            </p:extLst>
          </p:nvPr>
        </p:nvGraphicFramePr>
        <p:xfrm>
          <a:off x="149225" y="930275"/>
          <a:ext cx="9959975" cy="5851525"/>
        </p:xfrm>
        <a:graphic>
          <a:graphicData uri="http://schemas.openxmlformats.org/drawingml/2006/chart">
            <c:chart xmlns:c="http://schemas.openxmlformats.org/drawingml/2006/chart" xmlns:r="http://schemas.openxmlformats.org/officeDocument/2006/relationships" r:id="rId167"/>
          </a:graphicData>
        </a:graphic>
      </p:graphicFrame>
      <p:sp useBgFill="1">
        <p:nvSpPr>
          <p:cNvPr id="601" name="Text Placeholder 2">
            <a:extLst>
              <a:ext uri="{FF2B5EF4-FFF2-40B4-BE49-F238E27FC236}">
                <a16:creationId xmlns:a16="http://schemas.microsoft.com/office/drawing/2014/main" id="{010971E6-E6F5-4B49-8752-5080AD7BC080}"/>
              </a:ext>
            </a:extLst>
          </p:cNvPr>
          <p:cNvSpPr>
            <a:spLocks noGrp="1"/>
          </p:cNvSpPr>
          <p:nvPr>
            <p:custDataLst>
              <p:tags r:id="rId4"/>
            </p:custDataLst>
          </p:nvPr>
        </p:nvSpPr>
        <p:spPr bwMode="gray">
          <a:xfrm>
            <a:off x="2870200" y="55784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A7F1079-1CE6-4C67-B78A-E70D986F661A}" type="datetime'''''''''''''''''''''5'''''''''''''',''''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8" name="Text Placeholder 2">
            <a:extLst>
              <a:ext uri="{FF2B5EF4-FFF2-40B4-BE49-F238E27FC236}">
                <a16:creationId xmlns:a16="http://schemas.microsoft.com/office/drawing/2014/main" id="{6E0E1D60-7C70-4419-A309-28583FFD0979}"/>
              </a:ext>
            </a:extLst>
          </p:cNvPr>
          <p:cNvSpPr>
            <a:spLocks noGrp="1"/>
          </p:cNvSpPr>
          <p:nvPr>
            <p:custDataLst>
              <p:tags r:id="rId5"/>
            </p:custDataLst>
          </p:nvPr>
        </p:nvSpPr>
        <p:spPr bwMode="gray">
          <a:xfrm>
            <a:off x="3629025" y="51387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6C6A949-0FF8-4E7C-90FA-3299BFF0BE99}" type="datetime'''''''''''9,''''''''''''''''''''''''''''''''''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59" name="Text Placeholder 2">
            <a:extLst>
              <a:ext uri="{FF2B5EF4-FFF2-40B4-BE49-F238E27FC236}">
                <a16:creationId xmlns:a16="http://schemas.microsoft.com/office/drawing/2014/main" id="{6F0AD0B8-4768-43BA-B04F-7F9DBFB982FD}"/>
              </a:ext>
            </a:extLst>
          </p:cNvPr>
          <p:cNvSpPr>
            <a:spLocks noGrp="1"/>
          </p:cNvSpPr>
          <p:nvPr>
            <p:custDataLst>
              <p:tags r:id="rId6"/>
            </p:custDataLst>
          </p:nvPr>
        </p:nvSpPr>
        <p:spPr bwMode="gray">
          <a:xfrm>
            <a:off x="744538" y="45608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7367C97-8FB5-42D2-B6F0-01A40216FFF2}" type="datetime'1''''3'',''''''''''''''''''''''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13,5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03" name="Text Placeholder 2">
            <a:extLst>
              <a:ext uri="{FF2B5EF4-FFF2-40B4-BE49-F238E27FC236}">
                <a16:creationId xmlns:a16="http://schemas.microsoft.com/office/drawing/2014/main" id="{48F8E9E4-276C-4EEF-B351-04ABDAED3E99}"/>
              </a:ext>
            </a:extLst>
          </p:cNvPr>
          <p:cNvSpPr>
            <a:spLocks noGrp="1"/>
          </p:cNvSpPr>
          <p:nvPr>
            <p:custDataLst>
              <p:tags r:id="rId7"/>
            </p:custDataLst>
          </p:nvPr>
        </p:nvSpPr>
        <p:spPr bwMode="gray">
          <a:xfrm>
            <a:off x="3594100" y="487203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6BE875A-9B98-49A9-B302-BF4D23D4CC80}" type="datetime'''''''''''''''''''''11'',''''''''''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58" name="Text Placeholder 2">
            <a:extLst>
              <a:ext uri="{FF2B5EF4-FFF2-40B4-BE49-F238E27FC236}">
                <a16:creationId xmlns:a16="http://schemas.microsoft.com/office/drawing/2014/main" id="{5E63D1FF-91B8-4CF1-8482-9C9CF57F7E1E}"/>
              </a:ext>
            </a:extLst>
          </p:cNvPr>
          <p:cNvSpPr>
            <a:spLocks noGrp="1"/>
          </p:cNvSpPr>
          <p:nvPr>
            <p:custDataLst>
              <p:tags r:id="rId8"/>
            </p:custDataLst>
          </p:nvPr>
        </p:nvSpPr>
        <p:spPr bwMode="gray">
          <a:xfrm>
            <a:off x="744538" y="14493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E57FE11-93F4-4FAC-A0DE-98F053237C54}" type="datetime'''''''''''''''''3''''''9'''''''''',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39,2</a:t>
            </a:fld>
            <a:endParaRPr lang="fi-FI" sz="1000" dirty="0">
              <a:solidFill>
                <a:srgbClr val="000000"/>
              </a:solidFill>
              <a:latin typeface="Rockwell" panose="02060603020205020403" pitchFamily="18" charset="0"/>
              <a:sym typeface="Rockwell" panose="02060603020205020403" pitchFamily="18" charset="0"/>
            </a:endParaRPr>
          </a:p>
        </p:txBody>
      </p:sp>
      <p:sp>
        <p:nvSpPr>
          <p:cNvPr id="196" name="Text Placeholder 2">
            <a:extLst>
              <a:ext uri="{FF2B5EF4-FFF2-40B4-BE49-F238E27FC236}">
                <a16:creationId xmlns:a16="http://schemas.microsoft.com/office/drawing/2014/main" id="{F9D96371-16D2-4591-895D-A2E3F43A11B5}"/>
              </a:ext>
            </a:extLst>
          </p:cNvPr>
          <p:cNvSpPr>
            <a:spLocks noGrp="1"/>
          </p:cNvSpPr>
          <p:nvPr>
            <p:custDataLst>
              <p:tags r:id="rId9"/>
            </p:custDataLst>
          </p:nvPr>
        </p:nvSpPr>
        <p:spPr bwMode="auto">
          <a:xfrm>
            <a:off x="442913" y="754063"/>
            <a:ext cx="51593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KtCO</a:t>
            </a:r>
            <a:r>
              <a:rPr lang="fi-FI" altLang="en-US" sz="1100" b="1" baseline="-25000"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2</a:t>
            </a:r>
            <a:r>
              <a:rPr lang="fi-FI" altLang="en-US"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e</a:t>
            </a:r>
            <a:endParaRPr lang="fi-FI"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endParaRPr>
          </a:p>
        </p:txBody>
      </p:sp>
      <p:sp useBgFill="1">
        <p:nvSpPr>
          <p:cNvPr id="188" name="Text Placeholder 2">
            <a:extLst>
              <a:ext uri="{FF2B5EF4-FFF2-40B4-BE49-F238E27FC236}">
                <a16:creationId xmlns:a16="http://schemas.microsoft.com/office/drawing/2014/main" id="{F8C993ED-A7E0-47A8-A412-86DE1F9B02A9}"/>
              </a:ext>
            </a:extLst>
          </p:cNvPr>
          <p:cNvSpPr>
            <a:spLocks noGrp="1"/>
          </p:cNvSpPr>
          <p:nvPr>
            <p:custDataLst>
              <p:tags r:id="rId10"/>
            </p:custDataLst>
          </p:nvPr>
        </p:nvSpPr>
        <p:spPr bwMode="gray">
          <a:xfrm>
            <a:off x="744538" y="61309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EEAB666-8DC0-4902-AA32-672BAB4EDBAC}" type="datetime'''''1'''''''''''''''''''''''''''',''''''''''''''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41" name="Text Placeholder 2">
            <a:extLst>
              <a:ext uri="{FF2B5EF4-FFF2-40B4-BE49-F238E27FC236}">
                <a16:creationId xmlns:a16="http://schemas.microsoft.com/office/drawing/2014/main" id="{6EC0664F-1373-47B1-84CF-AE23F69C8CFF}"/>
              </a:ext>
            </a:extLst>
          </p:cNvPr>
          <p:cNvSpPr>
            <a:spLocks noGrp="1"/>
          </p:cNvSpPr>
          <p:nvPr>
            <p:custDataLst>
              <p:tags r:id="rId11"/>
            </p:custDataLst>
          </p:nvPr>
        </p:nvSpPr>
        <p:spPr bwMode="gray">
          <a:xfrm>
            <a:off x="5902325" y="51260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DE93900-27E9-48AE-8162-09682C30C803}" type="datetime'''''''''''''''''''''''''''''''''9'''''''',''''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63" name="Text Placeholder 2">
            <a:extLst>
              <a:ext uri="{FF2B5EF4-FFF2-40B4-BE49-F238E27FC236}">
                <a16:creationId xmlns:a16="http://schemas.microsoft.com/office/drawing/2014/main" id="{E8442837-96EF-4AF7-B53C-8EB240152585}"/>
              </a:ext>
            </a:extLst>
          </p:cNvPr>
          <p:cNvSpPr>
            <a:spLocks noGrp="1"/>
          </p:cNvSpPr>
          <p:nvPr>
            <p:custDataLst>
              <p:tags r:id="rId12"/>
            </p:custDataLst>
          </p:nvPr>
        </p:nvSpPr>
        <p:spPr bwMode="gray">
          <a:xfrm>
            <a:off x="744538"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EC08471-A962-45D6-8B54-12FA0560F5EC}"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51" name="Text Placeholder 2">
            <a:extLst>
              <a:ext uri="{FF2B5EF4-FFF2-40B4-BE49-F238E27FC236}">
                <a16:creationId xmlns:a16="http://schemas.microsoft.com/office/drawing/2014/main" id="{E12E52F0-1D15-449E-A60C-A5BB10DF0F27}"/>
              </a:ext>
            </a:extLst>
          </p:cNvPr>
          <p:cNvSpPr>
            <a:spLocks noGrp="1"/>
          </p:cNvSpPr>
          <p:nvPr>
            <p:custDataLst>
              <p:tags r:id="rId13"/>
            </p:custDataLst>
          </p:nvPr>
        </p:nvSpPr>
        <p:spPr bwMode="gray">
          <a:xfrm>
            <a:off x="6624638" y="48641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AB39DA1-FDB4-4264-A543-B45240458343}" type="datetime'''''''''''''1''''''''''''1'''',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57" name="Text Placeholder 2">
            <a:extLst>
              <a:ext uri="{FF2B5EF4-FFF2-40B4-BE49-F238E27FC236}">
                <a16:creationId xmlns:a16="http://schemas.microsoft.com/office/drawing/2014/main" id="{202B3FC9-E4D4-41E4-880A-AFDA53AF1ED7}"/>
              </a:ext>
            </a:extLst>
          </p:cNvPr>
          <p:cNvSpPr>
            <a:spLocks noGrp="1"/>
          </p:cNvSpPr>
          <p:nvPr>
            <p:custDataLst>
              <p:tags r:id="rId14"/>
            </p:custDataLst>
          </p:nvPr>
        </p:nvSpPr>
        <p:spPr bwMode="gray">
          <a:xfrm>
            <a:off x="744538" y="471487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91B7F60-63C1-4FE3-B17D-FC009ECDF904}" type="datetime'''''''''''''''''''1''''''''2'''',''''''''''''''''''''''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12,8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0" name="Text Placeholder 2">
            <a:extLst>
              <a:ext uri="{FF2B5EF4-FFF2-40B4-BE49-F238E27FC236}">
                <a16:creationId xmlns:a16="http://schemas.microsoft.com/office/drawing/2014/main" id="{777731DC-FF75-43CA-8EFB-C0CC031ED62D}"/>
              </a:ext>
            </a:extLst>
          </p:cNvPr>
          <p:cNvSpPr>
            <a:spLocks noGrp="1"/>
          </p:cNvSpPr>
          <p:nvPr>
            <p:custDataLst>
              <p:tags r:id="rId15"/>
            </p:custDataLst>
          </p:nvPr>
        </p:nvSpPr>
        <p:spPr bwMode="gray">
          <a:xfrm>
            <a:off x="1320800" y="422116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CC2C5E3-5E4F-476B-8127-AA8D855E0650}" type="datetime'''''1''''''''''''''''''6,''''''''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16,2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62" name="Text Placeholder 2">
            <a:extLst>
              <a:ext uri="{FF2B5EF4-FFF2-40B4-BE49-F238E27FC236}">
                <a16:creationId xmlns:a16="http://schemas.microsoft.com/office/drawing/2014/main" id="{43FD90CE-1C52-41D0-A184-E6A01148C0D4}"/>
              </a:ext>
            </a:extLst>
          </p:cNvPr>
          <p:cNvSpPr>
            <a:spLocks noGrp="1"/>
          </p:cNvSpPr>
          <p:nvPr>
            <p:custDataLst>
              <p:tags r:id="rId16"/>
            </p:custDataLst>
          </p:nvPr>
        </p:nvSpPr>
        <p:spPr bwMode="gray">
          <a:xfrm>
            <a:off x="744538" y="15208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18F9EBE-0314-4E04-A7D8-7795CC3BA023}" type="datetime'3''''''''''''''''8,''''''''''''''''''''''''''''''''''''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38,6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66" name="Text Placeholder 2">
            <a:extLst>
              <a:ext uri="{FF2B5EF4-FFF2-40B4-BE49-F238E27FC236}">
                <a16:creationId xmlns:a16="http://schemas.microsoft.com/office/drawing/2014/main" id="{C3570780-5F8C-4052-A4AE-95BBFE43CEDA}"/>
              </a:ext>
            </a:extLst>
          </p:cNvPr>
          <p:cNvSpPr>
            <a:spLocks noGrp="1"/>
          </p:cNvSpPr>
          <p:nvPr>
            <p:custDataLst>
              <p:tags r:id="rId17"/>
            </p:custDataLst>
          </p:nvPr>
        </p:nvSpPr>
        <p:spPr bwMode="gray">
          <a:xfrm>
            <a:off x="744538" y="488315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D466927-8F9A-499D-9E88-60321B28B027}" type="datetime'''1''''''''''''''''1'''',''''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9" name="Text Placeholder 2">
            <a:extLst>
              <a:ext uri="{FF2B5EF4-FFF2-40B4-BE49-F238E27FC236}">
                <a16:creationId xmlns:a16="http://schemas.microsoft.com/office/drawing/2014/main" id="{F7FF480F-9302-4191-9F73-5DDAD60C3761}"/>
              </a:ext>
            </a:extLst>
          </p:cNvPr>
          <p:cNvSpPr>
            <a:spLocks noGrp="1"/>
          </p:cNvSpPr>
          <p:nvPr>
            <p:custDataLst>
              <p:tags r:id="rId18"/>
            </p:custDataLst>
          </p:nvPr>
        </p:nvSpPr>
        <p:spPr bwMode="gray">
          <a:xfrm>
            <a:off x="3629025" y="61674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17678FE-BD3F-40F5-BBB2-5577723E27E7}" type="datetime'''''0'''''''''''''''''''''''''''''''''''''',''''''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69" name="Text Placeholder 2">
            <a:extLst>
              <a:ext uri="{FF2B5EF4-FFF2-40B4-BE49-F238E27FC236}">
                <a16:creationId xmlns:a16="http://schemas.microsoft.com/office/drawing/2014/main" id="{A117DBF2-B8FB-4EEB-AB22-92F182BD5A1D}"/>
              </a:ext>
            </a:extLst>
          </p:cNvPr>
          <p:cNvSpPr>
            <a:spLocks noGrp="1"/>
          </p:cNvSpPr>
          <p:nvPr>
            <p:custDataLst>
              <p:tags r:id="rId19"/>
            </p:custDataLst>
          </p:nvPr>
        </p:nvSpPr>
        <p:spPr bwMode="gray">
          <a:xfrm>
            <a:off x="1355725" y="51260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009879C-CE4B-4B0B-8144-75A1BBE556AE}" type="datetime'''''''''''''''''''''''''''''9'',''''''''''''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20" name="Text Placeholder 2">
            <a:extLst>
              <a:ext uri="{FF2B5EF4-FFF2-40B4-BE49-F238E27FC236}">
                <a16:creationId xmlns:a16="http://schemas.microsoft.com/office/drawing/2014/main" id="{4AFCA8CA-68FF-4FD7-9C54-85748A553DA0}"/>
              </a:ext>
            </a:extLst>
          </p:cNvPr>
          <p:cNvSpPr>
            <a:spLocks noGrp="1"/>
          </p:cNvSpPr>
          <p:nvPr>
            <p:custDataLst>
              <p:tags r:id="rId20"/>
            </p:custDataLst>
          </p:nvPr>
        </p:nvSpPr>
        <p:spPr bwMode="gray">
          <a:xfrm>
            <a:off x="4351338" y="42814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81A503F-0F12-4C86-816C-E40AD6CAF472}" type="datetime'''''''''''1''''''''''''''5'''',''''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15,7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67" name="Text Placeholder 2">
            <a:extLst>
              <a:ext uri="{FF2B5EF4-FFF2-40B4-BE49-F238E27FC236}">
                <a16:creationId xmlns:a16="http://schemas.microsoft.com/office/drawing/2014/main" id="{F276DB01-246B-4A76-AE56-985F40FA8653}"/>
              </a:ext>
            </a:extLst>
          </p:cNvPr>
          <p:cNvSpPr>
            <a:spLocks noGrp="1"/>
          </p:cNvSpPr>
          <p:nvPr>
            <p:custDataLst>
              <p:tags r:id="rId21"/>
            </p:custDataLst>
          </p:nvPr>
        </p:nvSpPr>
        <p:spPr bwMode="gray">
          <a:xfrm>
            <a:off x="744538" y="561498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6CF32CC-B2E7-48AF-B108-43B8FA3AA8C2}" type="datetime'''''''''''''''''''''''''''''''''''''''4'''''''''''''',''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4,8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68" name="Text Placeholder 2">
            <a:extLst>
              <a:ext uri="{FF2B5EF4-FFF2-40B4-BE49-F238E27FC236}">
                <a16:creationId xmlns:a16="http://schemas.microsoft.com/office/drawing/2014/main" id="{9115E6B2-56E8-4380-B68E-7DFC42AC753C}"/>
              </a:ext>
            </a:extLst>
          </p:cNvPr>
          <p:cNvSpPr>
            <a:spLocks noGrp="1"/>
          </p:cNvSpPr>
          <p:nvPr>
            <p:custDataLst>
              <p:tags r:id="rId22"/>
            </p:custDataLst>
          </p:nvPr>
        </p:nvSpPr>
        <p:spPr bwMode="gray">
          <a:xfrm>
            <a:off x="1320800" y="34671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74743C8-608A-4C49-A86D-AF9FC6BA8FC4}" type="datetime'''''''''''''''''''''''''''''''''''''''2''''''''''3'''''',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23,1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81" name="Text Placeholder 2">
            <a:extLst>
              <a:ext uri="{FF2B5EF4-FFF2-40B4-BE49-F238E27FC236}">
                <a16:creationId xmlns:a16="http://schemas.microsoft.com/office/drawing/2014/main" id="{45687001-373A-4353-9A49-6BB1CE106BC4}"/>
              </a:ext>
            </a:extLst>
          </p:cNvPr>
          <p:cNvSpPr>
            <a:spLocks noGrp="1"/>
          </p:cNvSpPr>
          <p:nvPr>
            <p:custDataLst>
              <p:tags r:id="rId23"/>
            </p:custDataLst>
          </p:nvPr>
        </p:nvSpPr>
        <p:spPr bwMode="gray">
          <a:xfrm>
            <a:off x="2078038" y="20415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2FEC983-9F9D-4A3E-AD73-8FDA26145937}" type="datetime'''''''''''''''''''''3''''''''''''''4,''''''''''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34,3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14" name="Text Placeholder 2">
            <a:extLst>
              <a:ext uri="{FF2B5EF4-FFF2-40B4-BE49-F238E27FC236}">
                <a16:creationId xmlns:a16="http://schemas.microsoft.com/office/drawing/2014/main" id="{4222EBBA-C951-4E09-9E57-DE47AD80BE58}"/>
              </a:ext>
            </a:extLst>
          </p:cNvPr>
          <p:cNvSpPr>
            <a:spLocks noGrp="1"/>
          </p:cNvSpPr>
          <p:nvPr>
            <p:custDataLst>
              <p:tags r:id="rId24"/>
            </p:custDataLst>
          </p:nvPr>
        </p:nvSpPr>
        <p:spPr bwMode="gray">
          <a:xfrm>
            <a:off x="3629025" y="55784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9FFF7C6-77E6-4A1F-8087-CDC5529DF8C0}" type="datetime'''''5'''''''''''''''',''''''''''''''''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89" name="Text Placeholder 2">
            <a:extLst>
              <a:ext uri="{FF2B5EF4-FFF2-40B4-BE49-F238E27FC236}">
                <a16:creationId xmlns:a16="http://schemas.microsoft.com/office/drawing/2014/main" id="{B44BE656-CB08-48DD-9623-B255FFF66D42}"/>
              </a:ext>
            </a:extLst>
          </p:cNvPr>
          <p:cNvSpPr>
            <a:spLocks noGrp="1"/>
          </p:cNvSpPr>
          <p:nvPr>
            <p:custDataLst>
              <p:tags r:id="rId25"/>
            </p:custDataLst>
          </p:nvPr>
        </p:nvSpPr>
        <p:spPr bwMode="gray">
          <a:xfrm>
            <a:off x="1320800" y="464661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ACB555D-AF07-4363-BFC0-FF403F45DDDE}" type="datetime'''''''''''''''''1''''''''''''''''''2'''''''''',''''''''''''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12,8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74" name="Text Placeholder 2">
            <a:extLst>
              <a:ext uri="{FF2B5EF4-FFF2-40B4-BE49-F238E27FC236}">
                <a16:creationId xmlns:a16="http://schemas.microsoft.com/office/drawing/2014/main" id="{FB9DD430-2822-4FFF-AD7A-BF8E16DF724B}"/>
              </a:ext>
            </a:extLst>
          </p:cNvPr>
          <p:cNvSpPr>
            <a:spLocks noGrp="1"/>
          </p:cNvSpPr>
          <p:nvPr>
            <p:custDataLst>
              <p:tags r:id="rId26"/>
            </p:custDataLst>
          </p:nvPr>
        </p:nvSpPr>
        <p:spPr bwMode="gray">
          <a:xfrm>
            <a:off x="1355725"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90194C0-6852-4E1C-9863-C691FBF9DF73}"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80" name="Text Placeholder 2">
            <a:extLst>
              <a:ext uri="{FF2B5EF4-FFF2-40B4-BE49-F238E27FC236}">
                <a16:creationId xmlns:a16="http://schemas.microsoft.com/office/drawing/2014/main" id="{E8473E8A-5798-4613-AA63-97A7C3F2D39F}"/>
              </a:ext>
            </a:extLst>
          </p:cNvPr>
          <p:cNvSpPr>
            <a:spLocks noGrp="1"/>
          </p:cNvSpPr>
          <p:nvPr>
            <p:custDataLst>
              <p:tags r:id="rId27"/>
            </p:custDataLst>
          </p:nvPr>
        </p:nvSpPr>
        <p:spPr bwMode="gray">
          <a:xfrm>
            <a:off x="2078038" y="489585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919E7C3-F41A-4EDE-9AB2-23026C9BD958}" type="datetime'''''''''''''''''''''1''''''''''''''''''1'',''''''''''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1" name="Text Placeholder 2">
            <a:extLst>
              <a:ext uri="{FF2B5EF4-FFF2-40B4-BE49-F238E27FC236}">
                <a16:creationId xmlns:a16="http://schemas.microsoft.com/office/drawing/2014/main" id="{C97B1911-BEE4-4068-8175-F0F32DDF118A}"/>
              </a:ext>
            </a:extLst>
          </p:cNvPr>
          <p:cNvSpPr>
            <a:spLocks noGrp="1"/>
          </p:cNvSpPr>
          <p:nvPr>
            <p:custDataLst>
              <p:tags r:id="rId28"/>
            </p:custDataLst>
          </p:nvPr>
        </p:nvSpPr>
        <p:spPr bwMode="gray">
          <a:xfrm>
            <a:off x="1355725" y="61436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BE406E1-FEFA-4FE3-94EE-D74CE141EEC5}" type="datetime'''''''1'''''''''''''''''''''''',''''''''''''''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77" name="Text Placeholder 2">
            <a:extLst>
              <a:ext uri="{FF2B5EF4-FFF2-40B4-BE49-F238E27FC236}">
                <a16:creationId xmlns:a16="http://schemas.microsoft.com/office/drawing/2014/main" id="{3A2C78F2-73FF-4F3A-8555-D77592DAD90C}"/>
              </a:ext>
            </a:extLst>
          </p:cNvPr>
          <p:cNvSpPr>
            <a:spLocks noGrp="1"/>
          </p:cNvSpPr>
          <p:nvPr>
            <p:custDataLst>
              <p:tags r:id="rId29"/>
            </p:custDataLst>
          </p:nvPr>
        </p:nvSpPr>
        <p:spPr bwMode="gray">
          <a:xfrm>
            <a:off x="1320800" y="478631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9351D73-0F8F-4EA7-9C8B-659CA50E9CAD}" type="datetime'''''''''''''''''12,''''''''''''''''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12,2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78" name="Text Placeholder 2">
            <a:extLst>
              <a:ext uri="{FF2B5EF4-FFF2-40B4-BE49-F238E27FC236}">
                <a16:creationId xmlns:a16="http://schemas.microsoft.com/office/drawing/2014/main" id="{CD71A658-6303-4B9E-8597-C9C7D54641DA}"/>
              </a:ext>
            </a:extLst>
          </p:cNvPr>
          <p:cNvSpPr>
            <a:spLocks noGrp="1"/>
          </p:cNvSpPr>
          <p:nvPr>
            <p:custDataLst>
              <p:tags r:id="rId30"/>
            </p:custDataLst>
          </p:nvPr>
        </p:nvSpPr>
        <p:spPr bwMode="gray">
          <a:xfrm>
            <a:off x="1355725" y="55784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E43B995-FE89-4680-A324-EC92FD09C7FA}" type="datetime'''''''''''''''''''''5'''',''''''''''''''''''''''''''''''''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79" name="Text Placeholder 2">
            <a:extLst>
              <a:ext uri="{FF2B5EF4-FFF2-40B4-BE49-F238E27FC236}">
                <a16:creationId xmlns:a16="http://schemas.microsoft.com/office/drawing/2014/main" id="{5AFFCCC7-8364-4C8A-B625-84C7EC0F4DD5}"/>
              </a:ext>
            </a:extLst>
          </p:cNvPr>
          <p:cNvSpPr>
            <a:spLocks noGrp="1"/>
          </p:cNvSpPr>
          <p:nvPr>
            <p:custDataLst>
              <p:tags r:id="rId31"/>
            </p:custDataLst>
          </p:nvPr>
        </p:nvSpPr>
        <p:spPr bwMode="gray">
          <a:xfrm>
            <a:off x="2078038" y="335756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D0609C0-8C03-4DEF-A5D6-9015964FD574}" type="datetime'''''2''''''4'''',''''''''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24,0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85" name="Text Placeholder 2">
            <a:extLst>
              <a:ext uri="{FF2B5EF4-FFF2-40B4-BE49-F238E27FC236}">
                <a16:creationId xmlns:a16="http://schemas.microsoft.com/office/drawing/2014/main" id="{5AE33CCD-3F72-44A3-AF65-7353D573F82F}"/>
              </a:ext>
            </a:extLst>
          </p:cNvPr>
          <p:cNvSpPr>
            <a:spLocks noGrp="1"/>
          </p:cNvSpPr>
          <p:nvPr>
            <p:custDataLst>
              <p:tags r:id="rId32"/>
            </p:custDataLst>
          </p:nvPr>
        </p:nvSpPr>
        <p:spPr bwMode="gray">
          <a:xfrm>
            <a:off x="2112963" y="50768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B26166A-670B-4B36-8A1B-2EBBE3CADF2D}" type="datetime'''''''''''9'',''''''''''''''''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91" name="Text Placeholder 2">
            <a:extLst>
              <a:ext uri="{FF2B5EF4-FFF2-40B4-BE49-F238E27FC236}">
                <a16:creationId xmlns:a16="http://schemas.microsoft.com/office/drawing/2014/main" id="{0E676FF0-FE12-4118-8EF3-FD4939B24E25}"/>
              </a:ext>
            </a:extLst>
          </p:cNvPr>
          <p:cNvSpPr>
            <a:spLocks noGrp="1"/>
          </p:cNvSpPr>
          <p:nvPr>
            <p:custDataLst>
              <p:tags r:id="rId33"/>
            </p:custDataLst>
          </p:nvPr>
        </p:nvSpPr>
        <p:spPr bwMode="gray">
          <a:xfrm>
            <a:off x="2835275" y="45085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89BC086-DCF4-4E56-8954-B1722AE5D5DA}" type="datetime'''''1''''''''4'',''''''''''''''''''''''''''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14,5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82" name="Text Placeholder 2">
            <a:extLst>
              <a:ext uri="{FF2B5EF4-FFF2-40B4-BE49-F238E27FC236}">
                <a16:creationId xmlns:a16="http://schemas.microsoft.com/office/drawing/2014/main" id="{2676B10E-B1E8-48FA-86CA-02B2DE8A4CFD}"/>
              </a:ext>
            </a:extLst>
          </p:cNvPr>
          <p:cNvSpPr>
            <a:spLocks noGrp="1"/>
          </p:cNvSpPr>
          <p:nvPr>
            <p:custDataLst>
              <p:tags r:id="rId34"/>
            </p:custDataLst>
          </p:nvPr>
        </p:nvSpPr>
        <p:spPr bwMode="gray">
          <a:xfrm>
            <a:off x="2078038" y="454977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7672C7F-4F79-4D6D-9F33-44E1500CFBBB}" type="datetime'''1''''''''''''''''''3'''''''',''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13,6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97" name="Text Placeholder 2">
            <a:extLst>
              <a:ext uri="{FF2B5EF4-FFF2-40B4-BE49-F238E27FC236}">
                <a16:creationId xmlns:a16="http://schemas.microsoft.com/office/drawing/2014/main" id="{84ADDF74-C19F-4FA6-B061-7997A90BA62A}"/>
              </a:ext>
            </a:extLst>
          </p:cNvPr>
          <p:cNvSpPr>
            <a:spLocks noGrp="1"/>
          </p:cNvSpPr>
          <p:nvPr>
            <p:custDataLst>
              <p:tags r:id="rId35"/>
            </p:custDataLst>
          </p:nvPr>
        </p:nvSpPr>
        <p:spPr bwMode="gray">
          <a:xfrm>
            <a:off x="2870200"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E5DC2BE-7BEC-4170-B7A2-986272A7D402}"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2" name="Text Placeholder 2">
            <a:extLst>
              <a:ext uri="{FF2B5EF4-FFF2-40B4-BE49-F238E27FC236}">
                <a16:creationId xmlns:a16="http://schemas.microsoft.com/office/drawing/2014/main" id="{4A4DB290-A170-4C1C-9B0C-697700371B40}"/>
              </a:ext>
            </a:extLst>
          </p:cNvPr>
          <p:cNvSpPr>
            <a:spLocks noGrp="1"/>
          </p:cNvSpPr>
          <p:nvPr>
            <p:custDataLst>
              <p:tags r:id="rId36"/>
            </p:custDataLst>
          </p:nvPr>
        </p:nvSpPr>
        <p:spPr bwMode="gray">
          <a:xfrm>
            <a:off x="2078038" y="44164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888CA78-7C2F-446B-B096-9FF799E3C022}" type="datetime'1''''''''''''4'''''''''''''',''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14,7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84" name="Text Placeholder 2">
            <a:extLst>
              <a:ext uri="{FF2B5EF4-FFF2-40B4-BE49-F238E27FC236}">
                <a16:creationId xmlns:a16="http://schemas.microsoft.com/office/drawing/2014/main" id="{CDF9C533-3FAA-4949-97EF-47C8BC6498A1}"/>
              </a:ext>
            </a:extLst>
          </p:cNvPr>
          <p:cNvSpPr>
            <a:spLocks noGrp="1"/>
          </p:cNvSpPr>
          <p:nvPr>
            <p:custDataLst>
              <p:tags r:id="rId37"/>
            </p:custDataLst>
          </p:nvPr>
        </p:nvSpPr>
        <p:spPr bwMode="gray">
          <a:xfrm>
            <a:off x="2078038" y="48148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0940E7D-8ED5-43F0-8D88-2D0AA4D24FCD}" type="datetime'''''''''''1''''''''''''''''''''1'''''',''''''''''''''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86" name="Text Placeholder 2">
            <a:extLst>
              <a:ext uri="{FF2B5EF4-FFF2-40B4-BE49-F238E27FC236}">
                <a16:creationId xmlns:a16="http://schemas.microsoft.com/office/drawing/2014/main" id="{2BEE568B-9B80-4AC3-9DBA-A134ECA3B3FB}"/>
              </a:ext>
            </a:extLst>
          </p:cNvPr>
          <p:cNvSpPr>
            <a:spLocks noGrp="1"/>
          </p:cNvSpPr>
          <p:nvPr>
            <p:custDataLst>
              <p:tags r:id="rId38"/>
            </p:custDataLst>
          </p:nvPr>
        </p:nvSpPr>
        <p:spPr bwMode="gray">
          <a:xfrm>
            <a:off x="2112963"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E9D57D1-804D-43AB-A675-D3E123AF8F07}"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3" name="Text Placeholder 2">
            <a:extLst>
              <a:ext uri="{FF2B5EF4-FFF2-40B4-BE49-F238E27FC236}">
                <a16:creationId xmlns:a16="http://schemas.microsoft.com/office/drawing/2014/main" id="{ED1E867A-C44E-4C08-98E1-002C916E2208}"/>
              </a:ext>
            </a:extLst>
          </p:cNvPr>
          <p:cNvSpPr>
            <a:spLocks noGrp="1"/>
          </p:cNvSpPr>
          <p:nvPr>
            <p:custDataLst>
              <p:tags r:id="rId39"/>
            </p:custDataLst>
          </p:nvPr>
        </p:nvSpPr>
        <p:spPr bwMode="gray">
          <a:xfrm>
            <a:off x="2112963" y="61436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8CEA3C-CE4B-45EE-B477-B847517B31F9}" type="datetime'''''''''''''1'',''''''''''''''''''''''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4" name="Text Placeholder 2">
            <a:extLst>
              <a:ext uri="{FF2B5EF4-FFF2-40B4-BE49-F238E27FC236}">
                <a16:creationId xmlns:a16="http://schemas.microsoft.com/office/drawing/2014/main" id="{D3462178-5C25-45AF-9942-EC99F3DB2E3F}"/>
              </a:ext>
            </a:extLst>
          </p:cNvPr>
          <p:cNvSpPr>
            <a:spLocks noGrp="1"/>
          </p:cNvSpPr>
          <p:nvPr>
            <p:custDataLst>
              <p:tags r:id="rId40"/>
            </p:custDataLst>
          </p:nvPr>
        </p:nvSpPr>
        <p:spPr bwMode="gray">
          <a:xfrm>
            <a:off x="5867400" y="22606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7FAC10E-C060-4FD3-A3F7-A4014B7833E4}" type="datetime'''''''32'',''''''''''''''''''''''''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32,5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15" name="Text Placeholder 2">
            <a:extLst>
              <a:ext uri="{FF2B5EF4-FFF2-40B4-BE49-F238E27FC236}">
                <a16:creationId xmlns:a16="http://schemas.microsoft.com/office/drawing/2014/main" id="{BD3D0850-DCD4-488D-A0B1-EEA7B7512CA7}"/>
              </a:ext>
            </a:extLst>
          </p:cNvPr>
          <p:cNvSpPr>
            <a:spLocks noGrp="1"/>
          </p:cNvSpPr>
          <p:nvPr>
            <p:custDataLst>
              <p:tags r:id="rId41"/>
            </p:custDataLst>
          </p:nvPr>
        </p:nvSpPr>
        <p:spPr bwMode="gray">
          <a:xfrm>
            <a:off x="4351338" y="42179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6861098-765C-4AFF-AD15-09AB00F1E602}" type="datetime'1''''''''''''''''''''''''6'',''''''''''''''''''''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16,9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89" name="Text Placeholder 2">
            <a:extLst>
              <a:ext uri="{FF2B5EF4-FFF2-40B4-BE49-F238E27FC236}">
                <a16:creationId xmlns:a16="http://schemas.microsoft.com/office/drawing/2014/main" id="{7E18BC3F-ED67-4B5C-8747-9A0A63676A94}"/>
              </a:ext>
            </a:extLst>
          </p:cNvPr>
          <p:cNvSpPr>
            <a:spLocks noGrp="1"/>
          </p:cNvSpPr>
          <p:nvPr>
            <p:custDataLst>
              <p:tags r:id="rId42"/>
            </p:custDataLst>
          </p:nvPr>
        </p:nvSpPr>
        <p:spPr bwMode="gray">
          <a:xfrm>
            <a:off x="2078038" y="47752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1C9D6AE-9254-4DAA-BA6E-C91B7F2D88B3}" type="datetime'''''''1''''''''2'''''''''''''''',''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12,3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4" name="Text Placeholder 2">
            <a:extLst>
              <a:ext uri="{FF2B5EF4-FFF2-40B4-BE49-F238E27FC236}">
                <a16:creationId xmlns:a16="http://schemas.microsoft.com/office/drawing/2014/main" id="{E7E1522C-3EBB-406B-807E-73318D57B536}"/>
              </a:ext>
            </a:extLst>
          </p:cNvPr>
          <p:cNvSpPr>
            <a:spLocks noGrp="1"/>
          </p:cNvSpPr>
          <p:nvPr>
            <p:custDataLst>
              <p:tags r:id="rId43"/>
            </p:custDataLst>
          </p:nvPr>
        </p:nvSpPr>
        <p:spPr bwMode="gray">
          <a:xfrm>
            <a:off x="2835275" y="15462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1FDBF6A-423F-4657-96DF-D15C7978049B}" type="datetime'''''''3''''''8'''''',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38,4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90" name="Text Placeholder 2">
            <a:extLst>
              <a:ext uri="{FF2B5EF4-FFF2-40B4-BE49-F238E27FC236}">
                <a16:creationId xmlns:a16="http://schemas.microsoft.com/office/drawing/2014/main" id="{BEAE1588-44DF-4DE5-8089-8CDF577E7F3F}"/>
              </a:ext>
            </a:extLst>
          </p:cNvPr>
          <p:cNvSpPr>
            <a:spLocks noGrp="1"/>
          </p:cNvSpPr>
          <p:nvPr>
            <p:custDataLst>
              <p:tags r:id="rId44"/>
            </p:custDataLst>
          </p:nvPr>
        </p:nvSpPr>
        <p:spPr bwMode="gray">
          <a:xfrm>
            <a:off x="2112963" y="55784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C358A4D-F721-455E-B67D-3511064272A9}" type="datetime'5'''''''''',''''''''''''''''''''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07" name="Text Placeholder 2">
            <a:extLst>
              <a:ext uri="{FF2B5EF4-FFF2-40B4-BE49-F238E27FC236}">
                <a16:creationId xmlns:a16="http://schemas.microsoft.com/office/drawing/2014/main" id="{42F1C1C3-0C87-445B-AEB9-054E33C8304C}"/>
              </a:ext>
            </a:extLst>
          </p:cNvPr>
          <p:cNvSpPr>
            <a:spLocks noGrp="1"/>
          </p:cNvSpPr>
          <p:nvPr>
            <p:custDataLst>
              <p:tags r:id="rId45"/>
            </p:custDataLst>
          </p:nvPr>
        </p:nvSpPr>
        <p:spPr bwMode="gray">
          <a:xfrm>
            <a:off x="3594100" y="445135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7F172EB-7182-468A-84A2-D3B498F3AD45}" type="datetime'''''''1''''''''''4'''''''''''',''''''''''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14,3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93" name="Text Placeholder 2">
            <a:extLst>
              <a:ext uri="{FF2B5EF4-FFF2-40B4-BE49-F238E27FC236}">
                <a16:creationId xmlns:a16="http://schemas.microsoft.com/office/drawing/2014/main" id="{99196C9F-0C2A-495C-8070-B324EDCBDDDE}"/>
              </a:ext>
            </a:extLst>
          </p:cNvPr>
          <p:cNvSpPr>
            <a:spLocks noGrp="1"/>
          </p:cNvSpPr>
          <p:nvPr>
            <p:custDataLst>
              <p:tags r:id="rId46"/>
            </p:custDataLst>
          </p:nvPr>
        </p:nvSpPr>
        <p:spPr bwMode="gray">
          <a:xfrm>
            <a:off x="2835275" y="44037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D0E2D57-A806-427E-B0AD-F6A2A92D46B1}" type="datetime'''''''''14'''''',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14,8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596" name="Text Placeholder 2">
            <a:extLst>
              <a:ext uri="{FF2B5EF4-FFF2-40B4-BE49-F238E27FC236}">
                <a16:creationId xmlns:a16="http://schemas.microsoft.com/office/drawing/2014/main" id="{3807C4F8-F9A9-4E84-A0FB-BB7BCECD8277}"/>
              </a:ext>
            </a:extLst>
          </p:cNvPr>
          <p:cNvSpPr>
            <a:spLocks noGrp="1"/>
          </p:cNvSpPr>
          <p:nvPr>
            <p:custDataLst>
              <p:tags r:id="rId47"/>
            </p:custDataLst>
          </p:nvPr>
        </p:nvSpPr>
        <p:spPr bwMode="gray">
          <a:xfrm>
            <a:off x="2835275" y="17160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4A91AFA-622D-44C3-AEB5-726A1057A735}" type="datetime'''''''''''''3''7'''''''''''''''''''',''''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37,0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09" name="Text Placeholder 2">
            <a:extLst>
              <a:ext uri="{FF2B5EF4-FFF2-40B4-BE49-F238E27FC236}">
                <a16:creationId xmlns:a16="http://schemas.microsoft.com/office/drawing/2014/main" id="{CF56E985-D8F1-4203-B054-F3297BF8F9FD}"/>
              </a:ext>
            </a:extLst>
          </p:cNvPr>
          <p:cNvSpPr>
            <a:spLocks noGrp="1"/>
          </p:cNvSpPr>
          <p:nvPr>
            <p:custDataLst>
              <p:tags r:id="rId48"/>
            </p:custDataLst>
          </p:nvPr>
        </p:nvSpPr>
        <p:spPr bwMode="gray">
          <a:xfrm>
            <a:off x="3594100" y="175101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69570B2-8934-4B7C-91D3-A0538CBE0C5F}" type="datetime'''''''''''''''''''''''''''''''''''3''6'''''''',''''''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36,7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5" name="Text Placeholder 2">
            <a:extLst>
              <a:ext uri="{FF2B5EF4-FFF2-40B4-BE49-F238E27FC236}">
                <a16:creationId xmlns:a16="http://schemas.microsoft.com/office/drawing/2014/main" id="{F1EBF2D1-4140-40C4-8E60-8080099D53A5}"/>
              </a:ext>
            </a:extLst>
          </p:cNvPr>
          <p:cNvSpPr>
            <a:spLocks noGrp="1"/>
          </p:cNvSpPr>
          <p:nvPr>
            <p:custDataLst>
              <p:tags r:id="rId49"/>
            </p:custDataLst>
          </p:nvPr>
        </p:nvSpPr>
        <p:spPr bwMode="gray">
          <a:xfrm>
            <a:off x="2870200" y="61436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C6AA6B3-F2AB-4AC8-BEDE-BC99E2CBC8D3}" type="datetime'''1'''''''''''''''''''''''''''',''''''''''''''''''''''''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02" name="Text Placeholder 2">
            <a:extLst>
              <a:ext uri="{FF2B5EF4-FFF2-40B4-BE49-F238E27FC236}">
                <a16:creationId xmlns:a16="http://schemas.microsoft.com/office/drawing/2014/main" id="{2E82DFA0-2721-4247-99C2-E2421763AF8E}"/>
              </a:ext>
            </a:extLst>
          </p:cNvPr>
          <p:cNvSpPr>
            <a:spLocks noGrp="1"/>
          </p:cNvSpPr>
          <p:nvPr>
            <p:custDataLst>
              <p:tags r:id="rId50"/>
            </p:custDataLst>
          </p:nvPr>
        </p:nvSpPr>
        <p:spPr bwMode="gray">
          <a:xfrm>
            <a:off x="3594100" y="34544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9E1AE34-F119-4F62-9847-BDD0BBA7FAF4}" type="datetime'''''''''''''23'''''',''''''''''''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23,2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3" name="Text Placeholder 2">
            <a:extLst>
              <a:ext uri="{FF2B5EF4-FFF2-40B4-BE49-F238E27FC236}">
                <a16:creationId xmlns:a16="http://schemas.microsoft.com/office/drawing/2014/main" id="{E666937C-15A4-454E-81FF-F2EEBFE3D7B4}"/>
              </a:ext>
            </a:extLst>
          </p:cNvPr>
          <p:cNvSpPr>
            <a:spLocks noGrp="1"/>
          </p:cNvSpPr>
          <p:nvPr>
            <p:custDataLst>
              <p:tags r:id="rId51"/>
            </p:custDataLst>
          </p:nvPr>
        </p:nvSpPr>
        <p:spPr bwMode="gray">
          <a:xfrm>
            <a:off x="5143500" y="61547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669964B-FD63-4482-BCAA-F1498031F3F9}" type="datetime'''0,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97" name="Text Placeholder 2">
            <a:extLst>
              <a:ext uri="{FF2B5EF4-FFF2-40B4-BE49-F238E27FC236}">
                <a16:creationId xmlns:a16="http://schemas.microsoft.com/office/drawing/2014/main" id="{2BC7A8A1-C5DB-4B70-8F89-01B467294F78}"/>
              </a:ext>
            </a:extLst>
          </p:cNvPr>
          <p:cNvSpPr>
            <a:spLocks noGrp="1"/>
          </p:cNvSpPr>
          <p:nvPr>
            <p:custDataLst>
              <p:tags r:id="rId52"/>
            </p:custDataLst>
          </p:nvPr>
        </p:nvSpPr>
        <p:spPr bwMode="gray">
          <a:xfrm>
            <a:off x="3594100" y="418623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ADB073A-703F-4B17-A8F3-A87E08CC51FB}" type="datetime'''''''''''''''16'''',''''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16,6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35" name="Text Placeholder 2">
            <a:extLst>
              <a:ext uri="{FF2B5EF4-FFF2-40B4-BE49-F238E27FC236}">
                <a16:creationId xmlns:a16="http://schemas.microsoft.com/office/drawing/2014/main" id="{6A29AAC0-8656-44BC-89B8-F4BA00AC6675}"/>
              </a:ext>
            </a:extLst>
          </p:cNvPr>
          <p:cNvSpPr>
            <a:spLocks noGrp="1"/>
          </p:cNvSpPr>
          <p:nvPr>
            <p:custDataLst>
              <p:tags r:id="rId53"/>
            </p:custDataLst>
          </p:nvPr>
        </p:nvSpPr>
        <p:spPr bwMode="gray">
          <a:xfrm>
            <a:off x="5108575" y="49799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D0AD6AF-489A-4CF8-80EC-BCE0FEA714BE}" type="datetime'1''0'''''',''''''''''''''''''''''''''''''''''''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10" name="Text Placeholder 2">
            <a:extLst>
              <a:ext uri="{FF2B5EF4-FFF2-40B4-BE49-F238E27FC236}">
                <a16:creationId xmlns:a16="http://schemas.microsoft.com/office/drawing/2014/main" id="{7B080EAB-7AA3-4D99-97CE-207624917BD8}"/>
              </a:ext>
            </a:extLst>
          </p:cNvPr>
          <p:cNvSpPr>
            <a:spLocks noGrp="1"/>
          </p:cNvSpPr>
          <p:nvPr>
            <p:custDataLst>
              <p:tags r:id="rId54"/>
            </p:custDataLst>
          </p:nvPr>
        </p:nvSpPr>
        <p:spPr bwMode="gray">
          <a:xfrm>
            <a:off x="3629025"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7B4EEFD-9633-4A61-BB1D-B7868A27B489}"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30" name="Text Placeholder 2">
            <a:extLst>
              <a:ext uri="{FF2B5EF4-FFF2-40B4-BE49-F238E27FC236}">
                <a16:creationId xmlns:a16="http://schemas.microsoft.com/office/drawing/2014/main" id="{DE09BE98-8985-411A-87E3-F9375A5505C5}"/>
              </a:ext>
            </a:extLst>
          </p:cNvPr>
          <p:cNvSpPr>
            <a:spLocks noGrp="1"/>
          </p:cNvSpPr>
          <p:nvPr>
            <p:custDataLst>
              <p:tags r:id="rId55"/>
            </p:custDataLst>
          </p:nvPr>
        </p:nvSpPr>
        <p:spPr bwMode="gray">
          <a:xfrm>
            <a:off x="5108575" y="416083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80C0485-A77A-47C1-8C9A-27B471768F21}" type="datetime'''''''''''1''6'',''''''''''''''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16,7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13" name="Text Placeholder 2">
            <a:extLst>
              <a:ext uri="{FF2B5EF4-FFF2-40B4-BE49-F238E27FC236}">
                <a16:creationId xmlns:a16="http://schemas.microsoft.com/office/drawing/2014/main" id="{0F933B54-68FB-4EF1-9FAF-C8423F0BF24D}"/>
              </a:ext>
            </a:extLst>
          </p:cNvPr>
          <p:cNvSpPr>
            <a:spLocks noGrp="1"/>
          </p:cNvSpPr>
          <p:nvPr>
            <p:custDataLst>
              <p:tags r:id="rId56"/>
            </p:custDataLst>
          </p:nvPr>
        </p:nvSpPr>
        <p:spPr bwMode="gray">
          <a:xfrm>
            <a:off x="3594100" y="491966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3175F18-7560-4AC7-A165-FB590F13A574}" type="datetime'''''1''''''''''''''''''''1'''',''''''''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0" name="Text Placeholder 2">
            <a:extLst>
              <a:ext uri="{FF2B5EF4-FFF2-40B4-BE49-F238E27FC236}">
                <a16:creationId xmlns:a16="http://schemas.microsoft.com/office/drawing/2014/main" id="{B9E87FE8-2D2B-4067-A31C-4B097A6F7CD2}"/>
              </a:ext>
            </a:extLst>
          </p:cNvPr>
          <p:cNvSpPr>
            <a:spLocks noGrp="1"/>
          </p:cNvSpPr>
          <p:nvPr>
            <p:custDataLst>
              <p:tags r:id="rId57"/>
            </p:custDataLst>
          </p:nvPr>
        </p:nvSpPr>
        <p:spPr bwMode="gray">
          <a:xfrm>
            <a:off x="4351338" y="395605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70D439F-0735-41CF-87B6-2C152E3BDC39}" type="datetime'''''''''''1''''''''''''''8'''''''''',''''''''''''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18,5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21" name="Text Placeholder 2">
            <a:extLst>
              <a:ext uri="{FF2B5EF4-FFF2-40B4-BE49-F238E27FC236}">
                <a16:creationId xmlns:a16="http://schemas.microsoft.com/office/drawing/2014/main" id="{3C225623-8DBB-4F27-A14C-E0FBA939CE85}"/>
              </a:ext>
            </a:extLst>
          </p:cNvPr>
          <p:cNvSpPr>
            <a:spLocks noGrp="1"/>
          </p:cNvSpPr>
          <p:nvPr>
            <p:custDataLst>
              <p:tags r:id="rId58"/>
            </p:custDataLst>
          </p:nvPr>
        </p:nvSpPr>
        <p:spPr bwMode="gray">
          <a:xfrm>
            <a:off x="4386263" y="5065713"/>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71F1385-F31A-48F0-B041-D160EC2F2965}" type="datetime'''''''''''''''''9,''''''''''''''''''''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23" name="Text Placeholder 2">
            <a:extLst>
              <a:ext uri="{FF2B5EF4-FFF2-40B4-BE49-F238E27FC236}">
                <a16:creationId xmlns:a16="http://schemas.microsoft.com/office/drawing/2014/main" id="{27B3EAD0-4536-4BF8-9966-A6147878F109}"/>
              </a:ext>
            </a:extLst>
          </p:cNvPr>
          <p:cNvSpPr>
            <a:spLocks noGrp="1"/>
          </p:cNvSpPr>
          <p:nvPr>
            <p:custDataLst>
              <p:tags r:id="rId59"/>
            </p:custDataLst>
          </p:nvPr>
        </p:nvSpPr>
        <p:spPr bwMode="gray">
          <a:xfrm>
            <a:off x="4386263"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7A8C061-C88B-4FDC-A76A-99B8AE010C42}"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31" name="Text Placeholder 2">
            <a:extLst>
              <a:ext uri="{FF2B5EF4-FFF2-40B4-BE49-F238E27FC236}">
                <a16:creationId xmlns:a16="http://schemas.microsoft.com/office/drawing/2014/main" id="{8E88E33A-EB35-437C-9CE9-F2473B5FCC6F}"/>
              </a:ext>
            </a:extLst>
          </p:cNvPr>
          <p:cNvSpPr>
            <a:spLocks noGrp="1"/>
          </p:cNvSpPr>
          <p:nvPr>
            <p:custDataLst>
              <p:tags r:id="rId60"/>
            </p:custDataLst>
          </p:nvPr>
        </p:nvSpPr>
        <p:spPr bwMode="gray">
          <a:xfrm>
            <a:off x="5143500" y="51022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B0B67C6-C121-4D0C-B6C5-381F1B6780FA}" type="datetime'9'''''',''''''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26" name="Text Placeholder 2">
            <a:extLst>
              <a:ext uri="{FF2B5EF4-FFF2-40B4-BE49-F238E27FC236}">
                <a16:creationId xmlns:a16="http://schemas.microsoft.com/office/drawing/2014/main" id="{512DDB21-ACA7-4D6E-98E5-8D0A821453DF}"/>
              </a:ext>
            </a:extLst>
          </p:cNvPr>
          <p:cNvSpPr>
            <a:spLocks noGrp="1"/>
          </p:cNvSpPr>
          <p:nvPr>
            <p:custDataLst>
              <p:tags r:id="rId61"/>
            </p:custDataLst>
          </p:nvPr>
        </p:nvSpPr>
        <p:spPr bwMode="gray">
          <a:xfrm>
            <a:off x="5143500" y="51133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9487023-3950-4A09-84ED-20A942B530F6}" type="datetime'''9'''',''''''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1" name="Text Placeholder 2">
            <a:extLst>
              <a:ext uri="{FF2B5EF4-FFF2-40B4-BE49-F238E27FC236}">
                <a16:creationId xmlns:a16="http://schemas.microsoft.com/office/drawing/2014/main" id="{F000CD3F-4771-44AC-B804-CCFACE0F3FA1}"/>
              </a:ext>
            </a:extLst>
          </p:cNvPr>
          <p:cNvSpPr>
            <a:spLocks noGrp="1"/>
          </p:cNvSpPr>
          <p:nvPr>
            <p:custDataLst>
              <p:tags r:id="rId62"/>
            </p:custDataLst>
          </p:nvPr>
        </p:nvSpPr>
        <p:spPr bwMode="gray">
          <a:xfrm>
            <a:off x="4386263" y="61547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C65554D-B76D-4DDC-A8BF-70684F2898DE}" type="datetime'''''''''''''''''''''0'''''''''''',''''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2" name="Text Placeholder 2">
            <a:extLst>
              <a:ext uri="{FF2B5EF4-FFF2-40B4-BE49-F238E27FC236}">
                <a16:creationId xmlns:a16="http://schemas.microsoft.com/office/drawing/2014/main" id="{425A543B-5B23-43F5-AAD4-10DB63AA1A41}"/>
              </a:ext>
            </a:extLst>
          </p:cNvPr>
          <p:cNvSpPr>
            <a:spLocks noGrp="1"/>
          </p:cNvSpPr>
          <p:nvPr>
            <p:custDataLst>
              <p:tags r:id="rId63"/>
            </p:custDataLst>
          </p:nvPr>
        </p:nvSpPr>
        <p:spPr bwMode="gray">
          <a:xfrm>
            <a:off x="5108575" y="297497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174EE98-D6A6-4CD1-9F0B-9E4B81D36F5D}" type="datetime'''2''''''6'',''''''''''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26,6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0" name="Text Placeholder 2">
            <a:extLst>
              <a:ext uri="{FF2B5EF4-FFF2-40B4-BE49-F238E27FC236}">
                <a16:creationId xmlns:a16="http://schemas.microsoft.com/office/drawing/2014/main" id="{8DD75432-0AC2-4699-8765-A4FB91990664}"/>
              </a:ext>
            </a:extLst>
          </p:cNvPr>
          <p:cNvSpPr>
            <a:spLocks noGrp="1"/>
          </p:cNvSpPr>
          <p:nvPr>
            <p:custDataLst>
              <p:tags r:id="rId64"/>
            </p:custDataLst>
          </p:nvPr>
        </p:nvSpPr>
        <p:spPr bwMode="gray">
          <a:xfrm>
            <a:off x="5867400" y="447516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E525962-DBB1-4D95-B2AD-0AA883CB11D0}" type="datetime'''''''''''1''''''''''''''''''''''''''''''4'''''',''''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14,1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33" name="Text Placeholder 2">
            <a:extLst>
              <a:ext uri="{FF2B5EF4-FFF2-40B4-BE49-F238E27FC236}">
                <a16:creationId xmlns:a16="http://schemas.microsoft.com/office/drawing/2014/main" id="{E3D7E110-8D93-4C53-9700-B998181E8573}"/>
              </a:ext>
            </a:extLst>
          </p:cNvPr>
          <p:cNvSpPr>
            <a:spLocks noGrp="1"/>
          </p:cNvSpPr>
          <p:nvPr>
            <p:custDataLst>
              <p:tags r:id="rId65"/>
            </p:custDataLst>
          </p:nvPr>
        </p:nvSpPr>
        <p:spPr bwMode="gray">
          <a:xfrm>
            <a:off x="5143500"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001A9EE-58B6-4981-97A8-E000E155243C}"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38" name="Text Placeholder 2">
            <a:extLst>
              <a:ext uri="{FF2B5EF4-FFF2-40B4-BE49-F238E27FC236}">
                <a16:creationId xmlns:a16="http://schemas.microsoft.com/office/drawing/2014/main" id="{1C4460F9-8F1F-4660-BF24-57F2504DE1F4}"/>
              </a:ext>
            </a:extLst>
          </p:cNvPr>
          <p:cNvSpPr>
            <a:spLocks noGrp="1"/>
          </p:cNvSpPr>
          <p:nvPr>
            <p:custDataLst>
              <p:tags r:id="rId66"/>
            </p:custDataLst>
          </p:nvPr>
        </p:nvSpPr>
        <p:spPr bwMode="gray">
          <a:xfrm>
            <a:off x="5867400" y="471805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9427C40-ABF0-49BA-85EB-2CC8B91B0AE2}" type="datetime'''''''''''1''''''2'''''''''''''''''''''''',''''''''''''''''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12,2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6" name="Text Placeholder 2">
            <a:extLst>
              <a:ext uri="{FF2B5EF4-FFF2-40B4-BE49-F238E27FC236}">
                <a16:creationId xmlns:a16="http://schemas.microsoft.com/office/drawing/2014/main" id="{9160A467-5D24-4300-9FE7-5EC5F791F520}"/>
              </a:ext>
            </a:extLst>
          </p:cNvPr>
          <p:cNvSpPr>
            <a:spLocks noGrp="1"/>
          </p:cNvSpPr>
          <p:nvPr>
            <p:custDataLst>
              <p:tags r:id="rId67"/>
            </p:custDataLst>
          </p:nvPr>
        </p:nvSpPr>
        <p:spPr bwMode="gray">
          <a:xfrm>
            <a:off x="744538" y="5041901"/>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B7196FC-1DA0-4BD3-B662-EC1DECDCEE73}" type="datetime'1''''''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43" name="Text Placeholder 2">
            <a:extLst>
              <a:ext uri="{FF2B5EF4-FFF2-40B4-BE49-F238E27FC236}">
                <a16:creationId xmlns:a16="http://schemas.microsoft.com/office/drawing/2014/main" id="{DCE0B277-D39F-495C-B17F-CB520C03EE94}"/>
              </a:ext>
            </a:extLst>
          </p:cNvPr>
          <p:cNvSpPr>
            <a:spLocks noGrp="1"/>
          </p:cNvSpPr>
          <p:nvPr>
            <p:custDataLst>
              <p:tags r:id="rId68"/>
            </p:custDataLst>
          </p:nvPr>
        </p:nvSpPr>
        <p:spPr bwMode="gray">
          <a:xfrm>
            <a:off x="5902325"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A9987B4-7D0C-4999-8C91-DD3DD95CA973}"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5" name="Text Placeholder 2">
            <a:extLst>
              <a:ext uri="{FF2B5EF4-FFF2-40B4-BE49-F238E27FC236}">
                <a16:creationId xmlns:a16="http://schemas.microsoft.com/office/drawing/2014/main" id="{96478AC8-72F7-42FB-8AB2-C259CBE0D671}"/>
              </a:ext>
            </a:extLst>
          </p:cNvPr>
          <p:cNvSpPr>
            <a:spLocks noGrp="1"/>
          </p:cNvSpPr>
          <p:nvPr>
            <p:custDataLst>
              <p:tags r:id="rId69"/>
            </p:custDataLst>
          </p:nvPr>
        </p:nvSpPr>
        <p:spPr bwMode="gray">
          <a:xfrm>
            <a:off x="5902325" y="61674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7D107CE-8D4C-43EC-952C-CCB569A4B018}" type="datetime'''''''''''''''0'''''',''''''''''''''''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53" name="Text Placeholder 2">
            <a:extLst>
              <a:ext uri="{FF2B5EF4-FFF2-40B4-BE49-F238E27FC236}">
                <a16:creationId xmlns:a16="http://schemas.microsoft.com/office/drawing/2014/main" id="{A411520F-6FF2-469B-9E4B-E1D8FE5857DB}"/>
              </a:ext>
            </a:extLst>
          </p:cNvPr>
          <p:cNvSpPr>
            <a:spLocks noGrp="1"/>
          </p:cNvSpPr>
          <p:nvPr>
            <p:custDataLst>
              <p:tags r:id="rId70"/>
            </p:custDataLst>
          </p:nvPr>
        </p:nvSpPr>
        <p:spPr bwMode="gray">
          <a:xfrm>
            <a:off x="6624638" y="41243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7819591-E967-4ADA-AB25-9BC95D6C78B4}" type="datetime'1''''''''''''''''''''''7'''''''''''',''''''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17,0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7" name="Text Placeholder 2">
            <a:extLst>
              <a:ext uri="{FF2B5EF4-FFF2-40B4-BE49-F238E27FC236}">
                <a16:creationId xmlns:a16="http://schemas.microsoft.com/office/drawing/2014/main" id="{8BCC07AB-4217-4DA3-8008-FEEFA42904B4}"/>
              </a:ext>
            </a:extLst>
          </p:cNvPr>
          <p:cNvSpPr>
            <a:spLocks noGrp="1"/>
          </p:cNvSpPr>
          <p:nvPr>
            <p:custDataLst>
              <p:tags r:id="rId71"/>
            </p:custDataLst>
          </p:nvPr>
        </p:nvSpPr>
        <p:spPr bwMode="gray">
          <a:xfrm>
            <a:off x="6659563" y="5175250"/>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932F63D-F92F-4807-9504-83E1A3C6234F}" type="datetime'''9'''''''''''''''''''''''''''''''''',''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56" name="Text Placeholder 2">
            <a:extLst>
              <a:ext uri="{FF2B5EF4-FFF2-40B4-BE49-F238E27FC236}">
                <a16:creationId xmlns:a16="http://schemas.microsoft.com/office/drawing/2014/main" id="{21BC71AC-AB96-44CF-B094-ED2F559658BC}"/>
              </a:ext>
            </a:extLst>
          </p:cNvPr>
          <p:cNvSpPr>
            <a:spLocks noGrp="1"/>
          </p:cNvSpPr>
          <p:nvPr>
            <p:custDataLst>
              <p:tags r:id="rId72"/>
            </p:custDataLst>
          </p:nvPr>
        </p:nvSpPr>
        <p:spPr bwMode="gray">
          <a:xfrm>
            <a:off x="6659563"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8318B9E-06E9-455F-A28F-FECA94D762CC}"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8" name="Text Placeholder 2">
            <a:extLst>
              <a:ext uri="{FF2B5EF4-FFF2-40B4-BE49-F238E27FC236}">
                <a16:creationId xmlns:a16="http://schemas.microsoft.com/office/drawing/2014/main" id="{3A23A1BD-2E98-454B-9E5B-772DB855AEC7}"/>
              </a:ext>
            </a:extLst>
          </p:cNvPr>
          <p:cNvSpPr>
            <a:spLocks noGrp="1"/>
          </p:cNvSpPr>
          <p:nvPr>
            <p:custDataLst>
              <p:tags r:id="rId73"/>
            </p:custDataLst>
          </p:nvPr>
        </p:nvSpPr>
        <p:spPr bwMode="gray">
          <a:xfrm>
            <a:off x="6659563" y="61547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EE76973-8AC4-4A90-9FAE-69CD382D3832}" type="datetime'0'''''''''''''''''''''''''''''''''''''''''''''''',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58" name="Text Placeholder 2">
            <a:extLst>
              <a:ext uri="{FF2B5EF4-FFF2-40B4-BE49-F238E27FC236}">
                <a16:creationId xmlns:a16="http://schemas.microsoft.com/office/drawing/2014/main" id="{6AB3844A-0E30-4F07-B3BA-BA509C043815}"/>
              </a:ext>
            </a:extLst>
          </p:cNvPr>
          <p:cNvSpPr>
            <a:spLocks noGrp="1"/>
          </p:cNvSpPr>
          <p:nvPr>
            <p:custDataLst>
              <p:tags r:id="rId74"/>
            </p:custDataLst>
          </p:nvPr>
        </p:nvSpPr>
        <p:spPr bwMode="gray">
          <a:xfrm>
            <a:off x="6659563" y="5549900"/>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4402A4D-53BE-43FB-AC5D-197231C9E019}" type="datetime'''''''''''5'''''''''''''''''''''''''''',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09" name="Text Placeholder 2">
            <a:extLst>
              <a:ext uri="{FF2B5EF4-FFF2-40B4-BE49-F238E27FC236}">
                <a16:creationId xmlns:a16="http://schemas.microsoft.com/office/drawing/2014/main" id="{4A381D81-EFFB-4F78-81FE-BF9F7CB3614D}"/>
              </a:ext>
            </a:extLst>
          </p:cNvPr>
          <p:cNvSpPr>
            <a:spLocks noGrp="1"/>
          </p:cNvSpPr>
          <p:nvPr>
            <p:custDataLst>
              <p:tags r:id="rId75"/>
            </p:custDataLst>
          </p:nvPr>
        </p:nvSpPr>
        <p:spPr bwMode="gray">
          <a:xfrm>
            <a:off x="6659563" y="5149850"/>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0A2A025-B4A6-4E84-BA19-35DDA5E1ED26}" type="datetime'''''''''''''9'''''''''''''',''''''''''''''''''''''''''''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60" name="Text Placeholder 2">
            <a:extLst>
              <a:ext uri="{FF2B5EF4-FFF2-40B4-BE49-F238E27FC236}">
                <a16:creationId xmlns:a16="http://schemas.microsoft.com/office/drawing/2014/main" id="{06F98D7E-D9C4-4898-95C4-53E01F019FCB}"/>
              </a:ext>
            </a:extLst>
          </p:cNvPr>
          <p:cNvSpPr>
            <a:spLocks noGrp="1"/>
          </p:cNvSpPr>
          <p:nvPr>
            <p:custDataLst>
              <p:tags r:id="rId76"/>
            </p:custDataLst>
          </p:nvPr>
        </p:nvSpPr>
        <p:spPr bwMode="gray">
          <a:xfrm>
            <a:off x="6659563" y="55784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3E1CE42C-7B5A-4A55-BCE7-AAFF8758BDCF}" type="datetime'''''''''''''''''5'''''''''''''''''''''''',''''''''''''''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61" name="Text Placeholder 2">
            <a:extLst>
              <a:ext uri="{FF2B5EF4-FFF2-40B4-BE49-F238E27FC236}">
                <a16:creationId xmlns:a16="http://schemas.microsoft.com/office/drawing/2014/main" id="{90E7DEB9-94AB-4E67-8685-BD7A6705E835}"/>
              </a:ext>
            </a:extLst>
          </p:cNvPr>
          <p:cNvSpPr>
            <a:spLocks noGrp="1"/>
          </p:cNvSpPr>
          <p:nvPr>
            <p:custDataLst>
              <p:tags r:id="rId77"/>
            </p:custDataLst>
          </p:nvPr>
        </p:nvSpPr>
        <p:spPr bwMode="gray">
          <a:xfrm>
            <a:off x="7381875" y="454501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553AFD6-7F5D-499D-8B3C-30288D4392F7}" type="datetime'''14'',''''''''''''''''''''''''''''''''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14,2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62" name="Text Placeholder 2">
            <a:extLst>
              <a:ext uri="{FF2B5EF4-FFF2-40B4-BE49-F238E27FC236}">
                <a16:creationId xmlns:a16="http://schemas.microsoft.com/office/drawing/2014/main" id="{EE97F986-A181-46E1-8C60-443945328C9E}"/>
              </a:ext>
            </a:extLst>
          </p:cNvPr>
          <p:cNvSpPr>
            <a:spLocks noGrp="1"/>
          </p:cNvSpPr>
          <p:nvPr>
            <p:custDataLst>
              <p:tags r:id="rId78"/>
            </p:custDataLst>
          </p:nvPr>
        </p:nvSpPr>
        <p:spPr bwMode="gray">
          <a:xfrm>
            <a:off x="7416800" y="5332413"/>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FB81C03-AB55-4F93-9203-7E621CAF44AD}" type="datetime'''''''''''7'''''''''''''''',''''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7,7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0" name="Text Placeholder 2">
            <a:extLst>
              <a:ext uri="{FF2B5EF4-FFF2-40B4-BE49-F238E27FC236}">
                <a16:creationId xmlns:a16="http://schemas.microsoft.com/office/drawing/2014/main" id="{741FD8CC-B596-47E6-91E6-CD3FA02E3A36}"/>
              </a:ext>
            </a:extLst>
          </p:cNvPr>
          <p:cNvSpPr>
            <a:spLocks noGrp="1"/>
          </p:cNvSpPr>
          <p:nvPr>
            <p:custDataLst>
              <p:tags r:id="rId79"/>
            </p:custDataLst>
          </p:nvPr>
        </p:nvSpPr>
        <p:spPr bwMode="gray">
          <a:xfrm>
            <a:off x="7381875" y="296227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F78B34C-7937-4D00-B79B-64821A921000}" type="datetime'''''2''''''''''''''''''''''''6'',''''''''''''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26,7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63" name="Text Placeholder 2">
            <a:extLst>
              <a:ext uri="{FF2B5EF4-FFF2-40B4-BE49-F238E27FC236}">
                <a16:creationId xmlns:a16="http://schemas.microsoft.com/office/drawing/2014/main" id="{EF3B6E58-C635-4484-8970-B2672BA47CF6}"/>
              </a:ext>
            </a:extLst>
          </p:cNvPr>
          <p:cNvSpPr>
            <a:spLocks noGrp="1"/>
          </p:cNvSpPr>
          <p:nvPr>
            <p:custDataLst>
              <p:tags r:id="rId80"/>
            </p:custDataLst>
          </p:nvPr>
        </p:nvSpPr>
        <p:spPr bwMode="gray">
          <a:xfrm>
            <a:off x="8139113" y="3773489"/>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A692B1A-A506-4AD8-A5FB-40ED71EAB89F}" type="datetime'''''''''''''1''''9'''',''''''''''''''''''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19,9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1" name="Text Placeholder 2">
            <a:extLst>
              <a:ext uri="{FF2B5EF4-FFF2-40B4-BE49-F238E27FC236}">
                <a16:creationId xmlns:a16="http://schemas.microsoft.com/office/drawing/2014/main" id="{774C17CA-10AC-4D78-ACAC-2ACAA5CB9F69}"/>
              </a:ext>
            </a:extLst>
          </p:cNvPr>
          <p:cNvSpPr>
            <a:spLocks noGrp="1"/>
          </p:cNvSpPr>
          <p:nvPr>
            <p:custDataLst>
              <p:tags r:id="rId81"/>
            </p:custDataLst>
          </p:nvPr>
        </p:nvSpPr>
        <p:spPr bwMode="gray">
          <a:xfrm>
            <a:off x="7381875" y="298767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E47F3BE-0065-4B22-82FA-06D9D2F663E4}" type="datetime'''''''''''''''''''''2''''''''''6'''''''''''''''''''''''',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26,5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68" name="Text Placeholder 2">
            <a:extLst>
              <a:ext uri="{FF2B5EF4-FFF2-40B4-BE49-F238E27FC236}">
                <a16:creationId xmlns:a16="http://schemas.microsoft.com/office/drawing/2014/main" id="{356388C6-11EF-4226-B360-A8588037B162}"/>
              </a:ext>
            </a:extLst>
          </p:cNvPr>
          <p:cNvSpPr>
            <a:spLocks noGrp="1"/>
          </p:cNvSpPr>
          <p:nvPr>
            <p:custDataLst>
              <p:tags r:id="rId82"/>
            </p:custDataLst>
          </p:nvPr>
        </p:nvSpPr>
        <p:spPr bwMode="gray">
          <a:xfrm>
            <a:off x="7416800"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FAC28F0-FCCC-4D14-AEB4-BE13F211A591}"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96" name="Text Placeholder 2">
            <a:extLst>
              <a:ext uri="{FF2B5EF4-FFF2-40B4-BE49-F238E27FC236}">
                <a16:creationId xmlns:a16="http://schemas.microsoft.com/office/drawing/2014/main" id="{38B42FB9-3CB4-47B9-B6B3-D1A4AC73433F}"/>
              </a:ext>
            </a:extLst>
          </p:cNvPr>
          <p:cNvSpPr>
            <a:spLocks noGrp="1"/>
          </p:cNvSpPr>
          <p:nvPr>
            <p:custDataLst>
              <p:tags r:id="rId83"/>
            </p:custDataLst>
          </p:nvPr>
        </p:nvSpPr>
        <p:spPr bwMode="gray">
          <a:xfrm>
            <a:off x="9690100" y="5021263"/>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FD259B0-6AE7-4B41-81B0-77901C581C97}" type="datetime'''''''''''''''''''''''''9'''''''''''''',''''''''''''''''''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2" name="Text Placeholder 2">
            <a:extLst>
              <a:ext uri="{FF2B5EF4-FFF2-40B4-BE49-F238E27FC236}">
                <a16:creationId xmlns:a16="http://schemas.microsoft.com/office/drawing/2014/main" id="{A08F0761-C1D4-4432-91F1-511EB7BDF7FB}"/>
              </a:ext>
            </a:extLst>
          </p:cNvPr>
          <p:cNvSpPr>
            <a:spLocks noGrp="1"/>
          </p:cNvSpPr>
          <p:nvPr>
            <p:custDataLst>
              <p:tags r:id="rId84"/>
            </p:custDataLst>
          </p:nvPr>
        </p:nvSpPr>
        <p:spPr bwMode="gray">
          <a:xfrm>
            <a:off x="7416800" y="61547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82F3B4F-0624-4ADD-A224-98C6E6671CAB}" type="datetime'''''''''''''''''''''0,''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3" name="Text Placeholder 2">
            <a:extLst>
              <a:ext uri="{FF2B5EF4-FFF2-40B4-BE49-F238E27FC236}">
                <a16:creationId xmlns:a16="http://schemas.microsoft.com/office/drawing/2014/main" id="{E2829BDC-9EB2-448D-8845-058C0E913705}"/>
              </a:ext>
            </a:extLst>
          </p:cNvPr>
          <p:cNvSpPr>
            <a:spLocks noGrp="1"/>
          </p:cNvSpPr>
          <p:nvPr>
            <p:custDataLst>
              <p:tags r:id="rId85"/>
            </p:custDataLst>
          </p:nvPr>
        </p:nvSpPr>
        <p:spPr bwMode="gray">
          <a:xfrm>
            <a:off x="7416800" y="56102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5E14574-9973-49BE-97CC-6E7A874D755C}" type="datetime'''''''''''''5,''''''''''''''''''''''''''''''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4" name="Text Placeholder 2">
            <a:extLst>
              <a:ext uri="{FF2B5EF4-FFF2-40B4-BE49-F238E27FC236}">
                <a16:creationId xmlns:a16="http://schemas.microsoft.com/office/drawing/2014/main" id="{9E56B2B4-5D0D-4CF2-9036-97B6C6BD19DC}"/>
              </a:ext>
            </a:extLst>
          </p:cNvPr>
          <p:cNvSpPr>
            <a:spLocks noGrp="1"/>
          </p:cNvSpPr>
          <p:nvPr>
            <p:custDataLst>
              <p:tags r:id="rId86"/>
            </p:custDataLst>
          </p:nvPr>
        </p:nvSpPr>
        <p:spPr bwMode="gray">
          <a:xfrm>
            <a:off x="7416800" y="5199063"/>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9E0F23E-D4FA-4814-9C14-6DC243E5EF32}" type="datetime'''''''8'''',''''''''''''''''''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8,8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74" name="Text Placeholder 2">
            <a:extLst>
              <a:ext uri="{FF2B5EF4-FFF2-40B4-BE49-F238E27FC236}">
                <a16:creationId xmlns:a16="http://schemas.microsoft.com/office/drawing/2014/main" id="{32752C41-6F25-4D99-8031-B19871E31B6E}"/>
              </a:ext>
            </a:extLst>
          </p:cNvPr>
          <p:cNvSpPr>
            <a:spLocks noGrp="1"/>
          </p:cNvSpPr>
          <p:nvPr>
            <p:custDataLst>
              <p:tags r:id="rId87"/>
            </p:custDataLst>
          </p:nvPr>
        </p:nvSpPr>
        <p:spPr bwMode="gray">
          <a:xfrm>
            <a:off x="8139113" y="48768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1518036-BF61-4C6C-914F-481561D1C7E7}" type="datetime'1''''''''''''''''''''''''''''''''''''0'',''''''''''''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5" name="Text Placeholder 2">
            <a:extLst>
              <a:ext uri="{FF2B5EF4-FFF2-40B4-BE49-F238E27FC236}">
                <a16:creationId xmlns:a16="http://schemas.microsoft.com/office/drawing/2014/main" id="{599F421B-B495-4899-982A-B80929DFB525}"/>
              </a:ext>
            </a:extLst>
          </p:cNvPr>
          <p:cNvSpPr>
            <a:spLocks noGrp="1"/>
          </p:cNvSpPr>
          <p:nvPr>
            <p:custDataLst>
              <p:tags r:id="rId88"/>
            </p:custDataLst>
          </p:nvPr>
        </p:nvSpPr>
        <p:spPr bwMode="gray">
          <a:xfrm>
            <a:off x="8139113" y="297497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01D1952-845E-473F-BF3F-D5CD45F413A4}" type="datetime'''''''''''2''''''''''6'''''''''''''''''''''''''''',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26,6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77" name="Text Placeholder 2">
            <a:extLst>
              <a:ext uri="{FF2B5EF4-FFF2-40B4-BE49-F238E27FC236}">
                <a16:creationId xmlns:a16="http://schemas.microsoft.com/office/drawing/2014/main" id="{E4555335-4405-4654-925A-BAAC60ECDF4D}"/>
              </a:ext>
            </a:extLst>
          </p:cNvPr>
          <p:cNvSpPr>
            <a:spLocks noGrp="1"/>
          </p:cNvSpPr>
          <p:nvPr>
            <p:custDataLst>
              <p:tags r:id="rId89"/>
            </p:custDataLst>
          </p:nvPr>
        </p:nvSpPr>
        <p:spPr bwMode="gray">
          <a:xfrm>
            <a:off x="8174038" y="5149850"/>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CD1A36F-7BF5-477E-A3BC-D598601AFC98}" type="datetime'''''''''''''''''''''''''''''''9'''''''',''''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6" name="Text Placeholder 2">
            <a:extLst>
              <a:ext uri="{FF2B5EF4-FFF2-40B4-BE49-F238E27FC236}">
                <a16:creationId xmlns:a16="http://schemas.microsoft.com/office/drawing/2014/main" id="{C1AB71F7-E5B4-4A6E-8257-2BC5D2182D0D}"/>
              </a:ext>
            </a:extLst>
          </p:cNvPr>
          <p:cNvSpPr>
            <a:spLocks noGrp="1"/>
          </p:cNvSpPr>
          <p:nvPr>
            <p:custDataLst>
              <p:tags r:id="rId90"/>
            </p:custDataLst>
          </p:nvPr>
        </p:nvSpPr>
        <p:spPr bwMode="gray">
          <a:xfrm>
            <a:off x="8139113" y="22240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775F116-4AEC-49DC-B53B-3097005B7304}" type="datetime'''3''''''''''''2'''''''''''''''''''',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32,8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78" name="Text Placeholder 2">
            <a:extLst>
              <a:ext uri="{FF2B5EF4-FFF2-40B4-BE49-F238E27FC236}">
                <a16:creationId xmlns:a16="http://schemas.microsoft.com/office/drawing/2014/main" id="{8D7BDEFF-96FE-403A-BF52-ED8EEA3485D6}"/>
              </a:ext>
            </a:extLst>
          </p:cNvPr>
          <p:cNvSpPr>
            <a:spLocks noGrp="1"/>
          </p:cNvSpPr>
          <p:nvPr>
            <p:custDataLst>
              <p:tags r:id="rId91"/>
            </p:custDataLst>
          </p:nvPr>
        </p:nvSpPr>
        <p:spPr bwMode="gray">
          <a:xfrm>
            <a:off x="8174038"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1DFBD0D-3A13-4E40-8024-324082A40FAA}"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7" name="Text Placeholder 2">
            <a:extLst>
              <a:ext uri="{FF2B5EF4-FFF2-40B4-BE49-F238E27FC236}">
                <a16:creationId xmlns:a16="http://schemas.microsoft.com/office/drawing/2014/main" id="{C3EB4A41-9277-46B5-A676-4521E532903D}"/>
              </a:ext>
            </a:extLst>
          </p:cNvPr>
          <p:cNvSpPr>
            <a:spLocks noGrp="1"/>
          </p:cNvSpPr>
          <p:nvPr>
            <p:custDataLst>
              <p:tags r:id="rId92"/>
            </p:custDataLst>
          </p:nvPr>
        </p:nvSpPr>
        <p:spPr bwMode="gray">
          <a:xfrm>
            <a:off x="8174038" y="61674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CB2F53A-A107-4A7F-9CEB-552CEF41EEE8}" type="datetime'''''''''0'''''''''''''''''''''''''''''',''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80" name="Text Placeholder 2">
            <a:extLst>
              <a:ext uri="{FF2B5EF4-FFF2-40B4-BE49-F238E27FC236}">
                <a16:creationId xmlns:a16="http://schemas.microsoft.com/office/drawing/2014/main" id="{C997B78F-543E-4092-A449-FC1A330C6C0C}"/>
              </a:ext>
            </a:extLst>
          </p:cNvPr>
          <p:cNvSpPr>
            <a:spLocks noGrp="1"/>
          </p:cNvSpPr>
          <p:nvPr>
            <p:custDataLst>
              <p:tags r:id="rId93"/>
            </p:custDataLst>
          </p:nvPr>
        </p:nvSpPr>
        <p:spPr bwMode="gray">
          <a:xfrm>
            <a:off x="8174038" y="5599113"/>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89421AA-CB87-44B2-8007-80EE2D122DC1}" type="datetime'''''''''''''''''5'',''''''''''''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81" name="Text Placeholder 2">
            <a:extLst>
              <a:ext uri="{FF2B5EF4-FFF2-40B4-BE49-F238E27FC236}">
                <a16:creationId xmlns:a16="http://schemas.microsoft.com/office/drawing/2014/main" id="{AD31522F-79C9-461D-85D8-4A9CC2943EBE}"/>
              </a:ext>
            </a:extLst>
          </p:cNvPr>
          <p:cNvSpPr>
            <a:spLocks noGrp="1"/>
          </p:cNvSpPr>
          <p:nvPr>
            <p:custDataLst>
              <p:tags r:id="rId94"/>
            </p:custDataLst>
          </p:nvPr>
        </p:nvSpPr>
        <p:spPr bwMode="gray">
          <a:xfrm>
            <a:off x="8174038" y="525938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C8B7143-1A49-4874-95EE-4A4EEC80981C}" type="datetime'''''''''''''''''8'''''''',''''''''''''''''''''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8,3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82" name="Text Placeholder 2">
            <a:extLst>
              <a:ext uri="{FF2B5EF4-FFF2-40B4-BE49-F238E27FC236}">
                <a16:creationId xmlns:a16="http://schemas.microsoft.com/office/drawing/2014/main" id="{A155EE7B-A487-452D-8F4D-4604684662FB}"/>
              </a:ext>
            </a:extLst>
          </p:cNvPr>
          <p:cNvSpPr>
            <a:spLocks noGrp="1"/>
          </p:cNvSpPr>
          <p:nvPr>
            <p:custDataLst>
              <p:tags r:id="rId95"/>
            </p:custDataLst>
          </p:nvPr>
        </p:nvSpPr>
        <p:spPr bwMode="gray">
          <a:xfrm>
            <a:off x="8174038" y="55911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4BBCF99-B734-4068-81CA-9349F7B906CB}" type="datetime'''''''''''''''5'''''''''''''''''''''''''''''''''''''''',''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84" name="Text Placeholder 2">
            <a:extLst>
              <a:ext uri="{FF2B5EF4-FFF2-40B4-BE49-F238E27FC236}">
                <a16:creationId xmlns:a16="http://schemas.microsoft.com/office/drawing/2014/main" id="{BBE18920-19A5-4598-AA1E-A891727EBBE8}"/>
              </a:ext>
            </a:extLst>
          </p:cNvPr>
          <p:cNvSpPr>
            <a:spLocks noGrp="1"/>
          </p:cNvSpPr>
          <p:nvPr>
            <p:custDataLst>
              <p:tags r:id="rId96"/>
            </p:custDataLst>
          </p:nvPr>
        </p:nvSpPr>
        <p:spPr bwMode="gray">
          <a:xfrm>
            <a:off x="8897938" y="332581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64F9D65-0143-485A-A107-6E3CB82DCE85}" type="datetime'''''''''''2''''''''3'''''''''',''''''''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23,7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8" name="Text Placeholder 2">
            <a:extLst>
              <a:ext uri="{FF2B5EF4-FFF2-40B4-BE49-F238E27FC236}">
                <a16:creationId xmlns:a16="http://schemas.microsoft.com/office/drawing/2014/main" id="{FE966D4A-0469-4415-92CC-1E451334A81F}"/>
              </a:ext>
            </a:extLst>
          </p:cNvPr>
          <p:cNvSpPr>
            <a:spLocks noGrp="1"/>
          </p:cNvSpPr>
          <p:nvPr>
            <p:custDataLst>
              <p:tags r:id="rId97"/>
            </p:custDataLst>
          </p:nvPr>
        </p:nvSpPr>
        <p:spPr bwMode="gray">
          <a:xfrm>
            <a:off x="8897938" y="49117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191D64D-874E-4512-9202-A613500481C8}" type="datetime'1''''''''''''0'',''''''''''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99" name="Text Placeholder 2">
            <a:extLst>
              <a:ext uri="{FF2B5EF4-FFF2-40B4-BE49-F238E27FC236}">
                <a16:creationId xmlns:a16="http://schemas.microsoft.com/office/drawing/2014/main" id="{AD2B5AAC-B6A6-41E0-9966-1052B42767EA}"/>
              </a:ext>
            </a:extLst>
          </p:cNvPr>
          <p:cNvSpPr>
            <a:spLocks noGrp="1"/>
          </p:cNvSpPr>
          <p:nvPr>
            <p:custDataLst>
              <p:tags r:id="rId98"/>
            </p:custDataLst>
          </p:nvPr>
        </p:nvSpPr>
        <p:spPr bwMode="gray">
          <a:xfrm>
            <a:off x="9690100" y="51260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05AB273-A774-4AF9-8873-F5695DA26A3A}" type="datetime'''9'''''''''''',''''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86" name="Text Placeholder 2">
            <a:extLst>
              <a:ext uri="{FF2B5EF4-FFF2-40B4-BE49-F238E27FC236}">
                <a16:creationId xmlns:a16="http://schemas.microsoft.com/office/drawing/2014/main" id="{C76E1379-E3C7-47F0-9765-8CA4531E2686}"/>
              </a:ext>
            </a:extLst>
          </p:cNvPr>
          <p:cNvSpPr>
            <a:spLocks noGrp="1"/>
          </p:cNvSpPr>
          <p:nvPr>
            <p:custDataLst>
              <p:tags r:id="rId99"/>
            </p:custDataLst>
          </p:nvPr>
        </p:nvSpPr>
        <p:spPr bwMode="gray">
          <a:xfrm>
            <a:off x="8897938" y="340995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E6C0E79-BA60-4B06-93B2-CBF9EE465BB4}" type="datetime'''''''''''''''''''22,''''''''''''''''''''''''''''9'''''''">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22,9</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87" name="Text Placeholder 2">
            <a:extLst>
              <a:ext uri="{FF2B5EF4-FFF2-40B4-BE49-F238E27FC236}">
                <a16:creationId xmlns:a16="http://schemas.microsoft.com/office/drawing/2014/main" id="{14CC98FE-5B11-4013-8F43-BB34F45DCF05}"/>
              </a:ext>
            </a:extLst>
          </p:cNvPr>
          <p:cNvSpPr>
            <a:spLocks noGrp="1"/>
          </p:cNvSpPr>
          <p:nvPr>
            <p:custDataLst>
              <p:tags r:id="rId100"/>
            </p:custDataLst>
          </p:nvPr>
        </p:nvSpPr>
        <p:spPr bwMode="gray">
          <a:xfrm>
            <a:off x="8932863" y="51133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8C36C17-2E41-4C38-A948-2D35F063533B}" type="datetime'9'''''''''''''''''',''''''''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9,5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19" name="Text Placeholder 2">
            <a:extLst>
              <a:ext uri="{FF2B5EF4-FFF2-40B4-BE49-F238E27FC236}">
                <a16:creationId xmlns:a16="http://schemas.microsoft.com/office/drawing/2014/main" id="{F966DF78-807B-4C5C-89A3-FBD427168522}"/>
              </a:ext>
            </a:extLst>
          </p:cNvPr>
          <p:cNvSpPr>
            <a:spLocks noGrp="1"/>
          </p:cNvSpPr>
          <p:nvPr>
            <p:custDataLst>
              <p:tags r:id="rId101"/>
            </p:custDataLst>
          </p:nvPr>
        </p:nvSpPr>
        <p:spPr bwMode="gray">
          <a:xfrm>
            <a:off x="8897938" y="24653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533AFED-7E85-44E8-92E6-52073E1B3946}" type="datetime'''''''''''''3''''''''''0,''''''''''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30,8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688" name="Text Placeholder 2">
            <a:extLst>
              <a:ext uri="{FF2B5EF4-FFF2-40B4-BE49-F238E27FC236}">
                <a16:creationId xmlns:a16="http://schemas.microsoft.com/office/drawing/2014/main" id="{C71F87B4-2957-4667-8692-F39F64D8B845}"/>
              </a:ext>
            </a:extLst>
          </p:cNvPr>
          <p:cNvSpPr>
            <a:spLocks noGrp="1"/>
          </p:cNvSpPr>
          <p:nvPr>
            <p:custDataLst>
              <p:tags r:id="rId102"/>
            </p:custDataLst>
          </p:nvPr>
        </p:nvSpPr>
        <p:spPr bwMode="gray">
          <a:xfrm>
            <a:off x="8932863"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2FE978D-883F-4801-9322-5FA7EB5B0DCB}"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20" name="Text Placeholder 2">
            <a:extLst>
              <a:ext uri="{FF2B5EF4-FFF2-40B4-BE49-F238E27FC236}">
                <a16:creationId xmlns:a16="http://schemas.microsoft.com/office/drawing/2014/main" id="{84E85EA6-6ADF-4421-A98C-787032F8186E}"/>
              </a:ext>
            </a:extLst>
          </p:cNvPr>
          <p:cNvSpPr>
            <a:spLocks noGrp="1"/>
          </p:cNvSpPr>
          <p:nvPr>
            <p:custDataLst>
              <p:tags r:id="rId103"/>
            </p:custDataLst>
          </p:nvPr>
        </p:nvSpPr>
        <p:spPr bwMode="gray">
          <a:xfrm>
            <a:off x="8932863" y="61674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68F5017-1F35-459D-9EC5-5FB09CF370F0}" type="datetime'''''''''''''''''''''''''''''''0'''''''',''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21" name="Text Placeholder 2">
            <a:extLst>
              <a:ext uri="{FF2B5EF4-FFF2-40B4-BE49-F238E27FC236}">
                <a16:creationId xmlns:a16="http://schemas.microsoft.com/office/drawing/2014/main" id="{D00AD507-476C-489D-9BF8-3B3F051D1600}"/>
              </a:ext>
            </a:extLst>
          </p:cNvPr>
          <p:cNvSpPr>
            <a:spLocks noGrp="1"/>
          </p:cNvSpPr>
          <p:nvPr>
            <p:custDataLst>
              <p:tags r:id="rId104"/>
            </p:custDataLst>
          </p:nvPr>
        </p:nvSpPr>
        <p:spPr bwMode="gray">
          <a:xfrm>
            <a:off x="8932863" y="56229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11C3BC1-CF0B-4C5A-A779-9D06464E30A9}" type="datetime'''''''''5'''''''''''''''''''''',''''''''3'''''''">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5,3</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23" name="Text Placeholder 2">
            <a:extLst>
              <a:ext uri="{FF2B5EF4-FFF2-40B4-BE49-F238E27FC236}">
                <a16:creationId xmlns:a16="http://schemas.microsoft.com/office/drawing/2014/main" id="{00B92556-01AB-4B13-8748-41EBD305CCAD}"/>
              </a:ext>
            </a:extLst>
          </p:cNvPr>
          <p:cNvSpPr>
            <a:spLocks noGrp="1"/>
          </p:cNvSpPr>
          <p:nvPr>
            <p:custDataLst>
              <p:tags r:id="rId105"/>
            </p:custDataLst>
          </p:nvPr>
        </p:nvSpPr>
        <p:spPr bwMode="gray">
          <a:xfrm>
            <a:off x="8932863" y="5651500"/>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D4D035E-DEBA-42E3-9E98-C255233E83F5}" type="datetime'''''''''''''''''''''4'''',''''''''''''''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4,5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24" name="Text Placeholder 2">
            <a:extLst>
              <a:ext uri="{FF2B5EF4-FFF2-40B4-BE49-F238E27FC236}">
                <a16:creationId xmlns:a16="http://schemas.microsoft.com/office/drawing/2014/main" id="{37E002D6-FCF8-4146-8187-C8262F6AAC9C}"/>
              </a:ext>
            </a:extLst>
          </p:cNvPr>
          <p:cNvSpPr>
            <a:spLocks noGrp="1"/>
          </p:cNvSpPr>
          <p:nvPr>
            <p:custDataLst>
              <p:tags r:id="rId106"/>
            </p:custDataLst>
          </p:nvPr>
        </p:nvSpPr>
        <p:spPr bwMode="gray">
          <a:xfrm>
            <a:off x="9655175" y="491966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E369E6B-751B-4901-BBFC-8A717FD76962}" type="datetime'''1''''''''''''''''''1,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25" name="Text Placeholder 2">
            <a:extLst>
              <a:ext uri="{FF2B5EF4-FFF2-40B4-BE49-F238E27FC236}">
                <a16:creationId xmlns:a16="http://schemas.microsoft.com/office/drawing/2014/main" id="{F7BBDC2C-962C-4628-AD95-B7299344DA68}"/>
              </a:ext>
            </a:extLst>
          </p:cNvPr>
          <p:cNvSpPr>
            <a:spLocks noGrp="1"/>
          </p:cNvSpPr>
          <p:nvPr>
            <p:custDataLst>
              <p:tags r:id="rId107"/>
            </p:custDataLst>
          </p:nvPr>
        </p:nvSpPr>
        <p:spPr bwMode="gray">
          <a:xfrm>
            <a:off x="9588500" y="3711575"/>
            <a:ext cx="409575" cy="192088"/>
          </a:xfrm>
          <a:prstGeom prst="rect">
            <a:avLst/>
          </a:prstGeom>
          <a:ln>
            <a:noFill/>
          </a:ln>
          <a:effec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9D37E86-AD40-4033-92A6-2D066B83731C}" type="datetime'''2''''''''''''''''0'''''''''''',''''''''''''0'''''''''''''">
              <a:rPr lang="fi-FI" altLang="en-US" sz="14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20,0</a:t>
            </a:fld>
            <a:endParaRPr lang="fi-FI" sz="1600" b="1" dirty="0">
              <a:solidFill>
                <a:srgbClr val="000000"/>
              </a:solidFill>
              <a:latin typeface="Rockwell" panose="02060603020205020403" pitchFamily="18" charset="0"/>
              <a:sym typeface="Rockwell" panose="02060603020205020403" pitchFamily="18" charset="0"/>
            </a:endParaRPr>
          </a:p>
        </p:txBody>
      </p:sp>
      <p:sp useBgFill="1">
        <p:nvSpPr>
          <p:cNvPr id="226" name="Text Placeholder 2">
            <a:extLst>
              <a:ext uri="{FF2B5EF4-FFF2-40B4-BE49-F238E27FC236}">
                <a16:creationId xmlns:a16="http://schemas.microsoft.com/office/drawing/2014/main" id="{B13C7403-F65A-4C3B-85A2-5F6FC2FE4588}"/>
              </a:ext>
            </a:extLst>
          </p:cNvPr>
          <p:cNvSpPr>
            <a:spLocks noGrp="1"/>
          </p:cNvSpPr>
          <p:nvPr>
            <p:custDataLst>
              <p:tags r:id="rId108"/>
            </p:custDataLst>
          </p:nvPr>
        </p:nvSpPr>
        <p:spPr bwMode="gray">
          <a:xfrm>
            <a:off x="9588500" y="3154363"/>
            <a:ext cx="409575" cy="192088"/>
          </a:xfrm>
          <a:prstGeom prst="rect">
            <a:avLst/>
          </a:prstGeom>
          <a:ln>
            <a:noFill/>
          </a:ln>
          <a:effec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A3EA9D7-B7B3-4706-8035-D16C1BA67EE0}" type="datetime'''''''''''''''''2''''''''''''''''4'''''''''''''''',6'">
              <a:rPr lang="fi-FI" altLang="en-US" sz="14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24,6</a:t>
            </a:fld>
            <a:endParaRPr lang="fi-FI" sz="1600" b="1" dirty="0">
              <a:solidFill>
                <a:srgbClr val="000000"/>
              </a:solidFill>
              <a:latin typeface="Rockwell" panose="02060603020205020403" pitchFamily="18" charset="0"/>
              <a:sym typeface="Rockwell" panose="02060603020205020403" pitchFamily="18" charset="0"/>
            </a:endParaRPr>
          </a:p>
        </p:txBody>
      </p:sp>
      <p:sp useBgFill="1">
        <p:nvSpPr>
          <p:cNvPr id="904" name="Text Placeholder 2">
            <a:extLst>
              <a:ext uri="{FF2B5EF4-FFF2-40B4-BE49-F238E27FC236}">
                <a16:creationId xmlns:a16="http://schemas.microsoft.com/office/drawing/2014/main" id="{54E49CFB-54A6-463E-856D-987286ECA68D}"/>
              </a:ext>
            </a:extLst>
          </p:cNvPr>
          <p:cNvSpPr>
            <a:spLocks noGrp="1"/>
          </p:cNvSpPr>
          <p:nvPr>
            <p:custDataLst>
              <p:tags r:id="rId109"/>
            </p:custDataLst>
          </p:nvPr>
        </p:nvSpPr>
        <p:spPr bwMode="gray">
          <a:xfrm>
            <a:off x="9596438" y="4281488"/>
            <a:ext cx="393700" cy="192088"/>
          </a:xfrm>
          <a:prstGeom prst="rect">
            <a:avLst/>
          </a:prstGeom>
          <a:ln>
            <a:noFill/>
          </a:ln>
          <a:effec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08E6006-ABE0-4E8E-9434-F61DB6A6B827}" type="datetime'''''''''''''''''''1''''''5,''''''''''''''''''''2'''''''">
              <a:rPr lang="fi-FI" altLang="en-US" sz="14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15,2</a:t>
            </a:fld>
            <a:endParaRPr lang="fi-FI" sz="1600" dirty="0">
              <a:solidFill>
                <a:srgbClr val="000000"/>
              </a:solidFill>
              <a:latin typeface="Rockwell" panose="02060603020205020403" pitchFamily="18" charset="0"/>
              <a:sym typeface="Rockwell" panose="02060603020205020403" pitchFamily="18" charset="0"/>
            </a:endParaRPr>
          </a:p>
        </p:txBody>
      </p:sp>
      <p:sp useBgFill="1">
        <p:nvSpPr>
          <p:cNvPr id="227" name="Text Placeholder 2">
            <a:extLst>
              <a:ext uri="{FF2B5EF4-FFF2-40B4-BE49-F238E27FC236}">
                <a16:creationId xmlns:a16="http://schemas.microsoft.com/office/drawing/2014/main" id="{868EF005-6A7E-4BF8-92FD-13AC9ED83428}"/>
              </a:ext>
            </a:extLst>
          </p:cNvPr>
          <p:cNvSpPr>
            <a:spLocks noGrp="1"/>
          </p:cNvSpPr>
          <p:nvPr>
            <p:custDataLst>
              <p:tags r:id="rId110"/>
            </p:custDataLst>
          </p:nvPr>
        </p:nvSpPr>
        <p:spPr bwMode="gray">
          <a:xfrm>
            <a:off x="9588500" y="2501900"/>
            <a:ext cx="409575" cy="192088"/>
          </a:xfrm>
          <a:prstGeom prst="rect">
            <a:avLst/>
          </a:prstGeom>
          <a:ln>
            <a:noFill/>
          </a:ln>
          <a:effec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334500F-7556-4D7F-8E0D-3F5A8FABB135}" type="datetime'''3''0,''''''0'''''''''''">
              <a:rPr lang="fi-FI" altLang="en-US" sz="1400" b="1"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30,0</a:t>
            </a:fld>
            <a:endParaRPr lang="fi-FI" sz="1600" b="1" dirty="0">
              <a:solidFill>
                <a:srgbClr val="000000"/>
              </a:solidFill>
              <a:latin typeface="Rockwell" panose="02060603020205020403" pitchFamily="18" charset="0"/>
              <a:sym typeface="Rockwell" panose="02060603020205020403" pitchFamily="18" charset="0"/>
            </a:endParaRPr>
          </a:p>
        </p:txBody>
      </p:sp>
      <p:sp useBgFill="1">
        <p:nvSpPr>
          <p:cNvPr id="701" name="Text Placeholder 2">
            <a:extLst>
              <a:ext uri="{FF2B5EF4-FFF2-40B4-BE49-F238E27FC236}">
                <a16:creationId xmlns:a16="http://schemas.microsoft.com/office/drawing/2014/main" id="{9D3ED808-03CC-4E58-970A-5FC2EF1D1E52}"/>
              </a:ext>
            </a:extLst>
          </p:cNvPr>
          <p:cNvSpPr>
            <a:spLocks noGrp="1"/>
          </p:cNvSpPr>
          <p:nvPr>
            <p:custDataLst>
              <p:tags r:id="rId111"/>
            </p:custDataLst>
          </p:nvPr>
        </p:nvSpPr>
        <p:spPr bwMode="gray">
          <a:xfrm>
            <a:off x="9690100" y="625157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55BD1AA-36B9-44CB-BD7B-A355050B1E11}" type="datetime'''''''0'''',''''''''''''''''''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28" name="Text Placeholder 2">
            <a:extLst>
              <a:ext uri="{FF2B5EF4-FFF2-40B4-BE49-F238E27FC236}">
                <a16:creationId xmlns:a16="http://schemas.microsoft.com/office/drawing/2014/main" id="{770F353F-2AD8-4840-A67A-968C48229FF7}"/>
              </a:ext>
            </a:extLst>
          </p:cNvPr>
          <p:cNvSpPr>
            <a:spLocks noGrp="1"/>
          </p:cNvSpPr>
          <p:nvPr>
            <p:custDataLst>
              <p:tags r:id="rId112"/>
            </p:custDataLst>
          </p:nvPr>
        </p:nvSpPr>
        <p:spPr bwMode="gray">
          <a:xfrm>
            <a:off x="9690100" y="6167438"/>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087B423-FF0C-4EBB-86FE-76816ED1AED3}" type="datetime'''''''''''''0,''''''''''''''''''''''''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0,8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703" name="Text Placeholder 2">
            <a:extLst>
              <a:ext uri="{FF2B5EF4-FFF2-40B4-BE49-F238E27FC236}">
                <a16:creationId xmlns:a16="http://schemas.microsoft.com/office/drawing/2014/main" id="{8E954537-40FC-46D6-83EC-D096DD87D97A}"/>
              </a:ext>
            </a:extLst>
          </p:cNvPr>
          <p:cNvSpPr>
            <a:spLocks noGrp="1"/>
          </p:cNvSpPr>
          <p:nvPr>
            <p:custDataLst>
              <p:tags r:id="rId113"/>
            </p:custDataLst>
          </p:nvPr>
        </p:nvSpPr>
        <p:spPr bwMode="gray">
          <a:xfrm>
            <a:off x="9690100" y="5610225"/>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E8EDC78-18D1-4EB6-8654-E6654A64C500}" type="datetime'5'''''''''''''''''''''''''''''''''''''''''''',''''''''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5,4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184" name="Text Placeholder 2">
            <a:extLst>
              <a:ext uri="{FF2B5EF4-FFF2-40B4-BE49-F238E27FC236}">
                <a16:creationId xmlns:a16="http://schemas.microsoft.com/office/drawing/2014/main" id="{D0CE552D-F1F5-4647-A4F3-F898F3D99D92}"/>
              </a:ext>
            </a:extLst>
          </p:cNvPr>
          <p:cNvSpPr>
            <a:spLocks noGrp="1"/>
          </p:cNvSpPr>
          <p:nvPr>
            <p:custDataLst>
              <p:tags r:id="rId114"/>
            </p:custDataLst>
          </p:nvPr>
        </p:nvSpPr>
        <p:spPr bwMode="gray">
          <a:xfrm>
            <a:off x="9690100" y="5662613"/>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35C82B1-0C39-4B84-9126-C64BEC11A32C}" type="datetime'''''''''''''4'''''''''',''''''''''''''''''''4'''''''''''">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4,4</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45" name="Text Placeholder 2">
            <a:extLst>
              <a:ext uri="{FF2B5EF4-FFF2-40B4-BE49-F238E27FC236}">
                <a16:creationId xmlns:a16="http://schemas.microsoft.com/office/drawing/2014/main" id="{067F55C9-AB92-4C64-B595-D2FD5D65B030}"/>
              </a:ext>
            </a:extLst>
          </p:cNvPr>
          <p:cNvSpPr>
            <a:spLocks noGrp="1"/>
          </p:cNvSpPr>
          <p:nvPr>
            <p:custDataLst>
              <p:tags r:id="rId115"/>
            </p:custDataLst>
          </p:nvPr>
        </p:nvSpPr>
        <p:spPr bwMode="gray">
          <a:xfrm>
            <a:off x="6624638" y="411321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DBF5F19-AFF3-4CB5-846E-F997982E943B}" type="datetime'1''''''''''''''''''''''7'''''',''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17,2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49" name="Text Placeholder 2">
            <a:extLst>
              <a:ext uri="{FF2B5EF4-FFF2-40B4-BE49-F238E27FC236}">
                <a16:creationId xmlns:a16="http://schemas.microsoft.com/office/drawing/2014/main" id="{63EDF1C8-16FF-4B58-AC4C-870188C169D7}"/>
              </a:ext>
            </a:extLst>
          </p:cNvPr>
          <p:cNvSpPr>
            <a:spLocks noGrp="1"/>
          </p:cNvSpPr>
          <p:nvPr>
            <p:custDataLst>
              <p:tags r:id="rId116"/>
            </p:custDataLst>
          </p:nvPr>
        </p:nvSpPr>
        <p:spPr bwMode="gray">
          <a:xfrm>
            <a:off x="5108575" y="4076700"/>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D193E6D-D8F4-40AB-875A-185B0C27B083}" type="datetime'''''''''''''''''1''''''''''''''''7,5'''''''''">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17,5</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47" name="Text Placeholder 2">
            <a:extLst>
              <a:ext uri="{FF2B5EF4-FFF2-40B4-BE49-F238E27FC236}">
                <a16:creationId xmlns:a16="http://schemas.microsoft.com/office/drawing/2014/main" id="{3BD450B6-7E54-4BE5-8E1F-FB50A865B438}"/>
              </a:ext>
            </a:extLst>
          </p:cNvPr>
          <p:cNvSpPr>
            <a:spLocks noGrp="1"/>
          </p:cNvSpPr>
          <p:nvPr>
            <p:custDataLst>
              <p:tags r:id="rId117"/>
            </p:custDataLst>
          </p:nvPr>
        </p:nvSpPr>
        <p:spPr bwMode="gray">
          <a:xfrm>
            <a:off x="3594100" y="476726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173820D-1450-4BAD-9B23-3D017C088E89}" type="datetime'''''''''''''''''''''''''''''''11'''''''''',''''''''8'''''">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11,8</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48" name="Text Placeholder 2">
            <a:extLst>
              <a:ext uri="{FF2B5EF4-FFF2-40B4-BE49-F238E27FC236}">
                <a16:creationId xmlns:a16="http://schemas.microsoft.com/office/drawing/2014/main" id="{CC4DE403-CDFD-4FF7-9513-B590EDB19095}"/>
              </a:ext>
            </a:extLst>
          </p:cNvPr>
          <p:cNvSpPr>
            <a:spLocks noGrp="1"/>
          </p:cNvSpPr>
          <p:nvPr>
            <p:custDataLst>
              <p:tags r:id="rId118"/>
            </p:custDataLst>
          </p:nvPr>
        </p:nvSpPr>
        <p:spPr bwMode="gray">
          <a:xfrm>
            <a:off x="4351338" y="496887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0A9B16A-52B3-4FCA-8A6B-6B5409F29567}" type="datetime'''''10,''''''''''''''''''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10,7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1" name="Text Placeholder 2">
            <a:extLst>
              <a:ext uri="{FF2B5EF4-FFF2-40B4-BE49-F238E27FC236}">
                <a16:creationId xmlns:a16="http://schemas.microsoft.com/office/drawing/2014/main" id="{11F31C81-2353-4549-BB79-6D05EB7265B8}"/>
              </a:ext>
            </a:extLst>
          </p:cNvPr>
          <p:cNvSpPr>
            <a:spLocks noGrp="1"/>
          </p:cNvSpPr>
          <p:nvPr>
            <p:custDataLst>
              <p:tags r:id="rId119"/>
            </p:custDataLst>
          </p:nvPr>
        </p:nvSpPr>
        <p:spPr bwMode="gray">
          <a:xfrm>
            <a:off x="6624638" y="4738688"/>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B6B17B-7733-481B-B46F-504350556ADA}" type="datetime'''''''''''''''''1''''2'''''''''''''''''''''''''''''''''',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12,6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2" name="Text Placeholder 2">
            <a:extLst>
              <a:ext uri="{FF2B5EF4-FFF2-40B4-BE49-F238E27FC236}">
                <a16:creationId xmlns:a16="http://schemas.microsoft.com/office/drawing/2014/main" id="{F6FA30A9-6623-42AD-A19B-A3AC31CEC144}"/>
              </a:ext>
            </a:extLst>
          </p:cNvPr>
          <p:cNvSpPr>
            <a:spLocks noGrp="1"/>
          </p:cNvSpPr>
          <p:nvPr>
            <p:custDataLst>
              <p:tags r:id="rId120"/>
            </p:custDataLst>
          </p:nvPr>
        </p:nvSpPr>
        <p:spPr bwMode="gray">
          <a:xfrm>
            <a:off x="6624638" y="2297113"/>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954086B-4189-4B0A-93C4-070D1EC831C8}" type="datetime'''''''''''3''''''2,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32,2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3" name="Text Placeholder 2">
            <a:extLst>
              <a:ext uri="{FF2B5EF4-FFF2-40B4-BE49-F238E27FC236}">
                <a16:creationId xmlns:a16="http://schemas.microsoft.com/office/drawing/2014/main" id="{832295EC-B9A9-4534-9E12-1872EB6CC864}"/>
              </a:ext>
            </a:extLst>
          </p:cNvPr>
          <p:cNvSpPr>
            <a:spLocks noGrp="1"/>
          </p:cNvSpPr>
          <p:nvPr>
            <p:custDataLst>
              <p:tags r:id="rId121"/>
            </p:custDataLst>
          </p:nvPr>
        </p:nvSpPr>
        <p:spPr bwMode="gray">
          <a:xfrm>
            <a:off x="7381875" y="2054225"/>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DD45687-03CB-47E6-A7F6-7100B26FC342}" type="datetime'3''''''''4'''''''''''''''''''''''''',''''''''''''''''2'''''">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34,2</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4" name="Text Placeholder 2">
            <a:extLst>
              <a:ext uri="{FF2B5EF4-FFF2-40B4-BE49-F238E27FC236}">
                <a16:creationId xmlns:a16="http://schemas.microsoft.com/office/drawing/2014/main" id="{D515E4F6-8C36-404C-AA1A-FB3B4E2EA377}"/>
              </a:ext>
            </a:extLst>
          </p:cNvPr>
          <p:cNvSpPr>
            <a:spLocks noGrp="1"/>
          </p:cNvSpPr>
          <p:nvPr>
            <p:custDataLst>
              <p:tags r:id="rId122"/>
            </p:custDataLst>
          </p:nvPr>
        </p:nvSpPr>
        <p:spPr bwMode="gray">
          <a:xfrm>
            <a:off x="8174038" y="5453063"/>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F953F5E-E4AA-42EC-A51C-7B32B6A0A583}" type="datetime'''''6'''''''''''''''''''''''''',''''7'''''''">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6,7</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7" name="Text Placeholder 2">
            <a:extLst>
              <a:ext uri="{FF2B5EF4-FFF2-40B4-BE49-F238E27FC236}">
                <a16:creationId xmlns:a16="http://schemas.microsoft.com/office/drawing/2014/main" id="{ADD6E0B9-87A8-45F1-9562-B19818722F05}"/>
              </a:ext>
            </a:extLst>
          </p:cNvPr>
          <p:cNvSpPr>
            <a:spLocks noGrp="1"/>
          </p:cNvSpPr>
          <p:nvPr>
            <p:custDataLst>
              <p:tags r:id="rId123"/>
            </p:custDataLst>
          </p:nvPr>
        </p:nvSpPr>
        <p:spPr bwMode="gray">
          <a:xfrm>
            <a:off x="1355725" y="5465764"/>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4A7F072-B957-4197-9B54-C2BE778ABC8E}" type="datetime'''''''''''''''''''''''''''''''''''''''6,''''''''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6,6</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8" name="Text Placeholder 2">
            <a:extLst>
              <a:ext uri="{FF2B5EF4-FFF2-40B4-BE49-F238E27FC236}">
                <a16:creationId xmlns:a16="http://schemas.microsoft.com/office/drawing/2014/main" id="{BBA85672-E5AB-48B3-8DCF-AF631E7635B5}"/>
              </a:ext>
            </a:extLst>
          </p:cNvPr>
          <p:cNvSpPr>
            <a:spLocks noGrp="1"/>
          </p:cNvSpPr>
          <p:nvPr>
            <p:custDataLst>
              <p:tags r:id="rId124"/>
            </p:custDataLst>
          </p:nvPr>
        </p:nvSpPr>
        <p:spPr bwMode="gray">
          <a:xfrm>
            <a:off x="2835275" y="4124326"/>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6BDF0B4-0B7D-4740-8C55-A254C7EABA81}" type="datetime'''''''''''''''''''''''''''1''''''7'''''''''''''''''',0'''">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17,0</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59" name="Text Placeholder 2">
            <a:extLst>
              <a:ext uri="{FF2B5EF4-FFF2-40B4-BE49-F238E27FC236}">
                <a16:creationId xmlns:a16="http://schemas.microsoft.com/office/drawing/2014/main" id="{5C71854F-0850-4702-A23E-C9DD637F1FB7}"/>
              </a:ext>
            </a:extLst>
          </p:cNvPr>
          <p:cNvSpPr>
            <a:spLocks noGrp="1"/>
          </p:cNvSpPr>
          <p:nvPr>
            <p:custDataLst>
              <p:tags r:id="rId125"/>
            </p:custDataLst>
          </p:nvPr>
        </p:nvSpPr>
        <p:spPr bwMode="gray">
          <a:xfrm>
            <a:off x="4351338" y="4610101"/>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D0A6D8DE-7C38-45C2-A859-3E9922DBC644}" type="datetime'''''''1''''''''''''''''''''''''3,''''''''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13,1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60" name="Text Placeholder 2">
            <a:extLst>
              <a:ext uri="{FF2B5EF4-FFF2-40B4-BE49-F238E27FC236}">
                <a16:creationId xmlns:a16="http://schemas.microsoft.com/office/drawing/2014/main" id="{C7599E95-941A-47CF-A12A-E172E47E7464}"/>
              </a:ext>
            </a:extLst>
          </p:cNvPr>
          <p:cNvSpPr>
            <a:spLocks noGrp="1"/>
          </p:cNvSpPr>
          <p:nvPr>
            <p:custDataLst>
              <p:tags r:id="rId126"/>
            </p:custDataLst>
          </p:nvPr>
        </p:nvSpPr>
        <p:spPr bwMode="gray">
          <a:xfrm>
            <a:off x="4351338" y="1824039"/>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2D7D96A-E368-4D64-9A44-8B17DF5D606C}" type="datetime'3''''''''''''''''6'',''''''''''''''''''''''''''''''''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36,1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61" name="Text Placeholder 2">
            <a:extLst>
              <a:ext uri="{FF2B5EF4-FFF2-40B4-BE49-F238E27FC236}">
                <a16:creationId xmlns:a16="http://schemas.microsoft.com/office/drawing/2014/main" id="{BCD640DC-FADC-43DC-B34A-B35AFC2DBC94}"/>
              </a:ext>
            </a:extLst>
          </p:cNvPr>
          <p:cNvSpPr>
            <a:spLocks noGrp="1"/>
          </p:cNvSpPr>
          <p:nvPr>
            <p:custDataLst>
              <p:tags r:id="rId127"/>
            </p:custDataLst>
          </p:nvPr>
        </p:nvSpPr>
        <p:spPr bwMode="gray">
          <a:xfrm>
            <a:off x="5902325" y="5526089"/>
            <a:ext cx="207963"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BCF1F5C-405F-4089-8931-E358EB66BE26}" type="datetime'''6'''''''',''''1'''''''''''''''''''''''''''">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6,1</a:t>
            </a:fld>
            <a:endParaRPr lang="fi-FI" sz="1000" dirty="0">
              <a:solidFill>
                <a:srgbClr val="000000"/>
              </a:solidFill>
              <a:latin typeface="Rockwell" panose="02060603020205020403" pitchFamily="18" charset="0"/>
              <a:sym typeface="Rockwell" panose="02060603020205020403" pitchFamily="18" charset="0"/>
            </a:endParaRPr>
          </a:p>
        </p:txBody>
      </p:sp>
      <p:sp useBgFill="1">
        <p:nvSpPr>
          <p:cNvPr id="262" name="Text Placeholder 2">
            <a:extLst>
              <a:ext uri="{FF2B5EF4-FFF2-40B4-BE49-F238E27FC236}">
                <a16:creationId xmlns:a16="http://schemas.microsoft.com/office/drawing/2014/main" id="{30A38166-34A0-4455-8CB4-6EE150A78263}"/>
              </a:ext>
            </a:extLst>
          </p:cNvPr>
          <p:cNvSpPr>
            <a:spLocks noGrp="1"/>
          </p:cNvSpPr>
          <p:nvPr>
            <p:custDataLst>
              <p:tags r:id="rId128"/>
            </p:custDataLst>
          </p:nvPr>
        </p:nvSpPr>
        <p:spPr bwMode="gray">
          <a:xfrm>
            <a:off x="8139113" y="4738689"/>
            <a:ext cx="276225" cy="136525"/>
          </a:xfrm>
          <a:prstGeom prst="rect">
            <a:avLst/>
          </a:prstGeom>
          <a:ln>
            <a:noFill/>
          </a:ln>
          <a:effec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099ABBAD-3366-4A66-A5B1-4606A8F16F42}" type="datetime'''''1''''''''''''2'''''''''',''''''6'''''''''''''''''''''''">
              <a:rPr lang="fi-FI" altLang="en-US" sz="1000" smtClean="0">
                <a:solidFill>
                  <a:srgbClr val="000000"/>
                </a:solidFill>
                <a:effectLst/>
                <a:latin typeface="Rockwell" panose="02060603020205020403" pitchFamily="18" charset="0"/>
                <a:sym typeface="Rockwell" panose="02060603020205020403" pitchFamily="18" charset="0"/>
              </a:rPr>
              <a:pPr marL="0" indent="0" algn="ctr">
                <a:spcBef>
                  <a:spcPct val="0"/>
                </a:spcBef>
                <a:spcAft>
                  <a:spcPct val="0"/>
                </a:spcAft>
                <a:buNone/>
              </a:pPr>
              <a:t>12,6</a:t>
            </a:fld>
            <a:endParaRPr lang="fi-FI" sz="1000" dirty="0">
              <a:solidFill>
                <a:srgbClr val="000000"/>
              </a:solidFill>
              <a:latin typeface="Rockwell" panose="02060603020205020403" pitchFamily="18" charset="0"/>
              <a:sym typeface="Rockwell" panose="02060603020205020403" pitchFamily="18" charset="0"/>
            </a:endParaRPr>
          </a:p>
        </p:txBody>
      </p:sp>
      <p:sp>
        <p:nvSpPr>
          <p:cNvPr id="370" name="Rectangle 369">
            <a:extLst>
              <a:ext uri="{FF2B5EF4-FFF2-40B4-BE49-F238E27FC236}">
                <a16:creationId xmlns:a16="http://schemas.microsoft.com/office/drawing/2014/main" id="{804FBACA-4C0C-42DB-B7BD-23CCEF99CA28}"/>
              </a:ext>
            </a:extLst>
          </p:cNvPr>
          <p:cNvSpPr/>
          <p:nvPr>
            <p:custDataLst>
              <p:tags r:id="rId129"/>
            </p:custDataLst>
          </p:nvPr>
        </p:nvSpPr>
        <p:spPr bwMode="auto">
          <a:xfrm>
            <a:off x="10371138" y="2513013"/>
            <a:ext cx="1490663" cy="2806700"/>
          </a:xfrm>
          <a:prstGeom prst="rect">
            <a:avLst/>
          </a:prstGeom>
          <a:noFill/>
          <a:ln w="12700" cap="flat" cmpd="sng" algn="ctr">
            <a:solidFill>
              <a:schemeClr val="tx1"/>
            </a:solidFill>
            <a:prstDash val="solid"/>
            <a:miter lim="800000"/>
            <a:headEnd type="none" w="med" len="med"/>
            <a:tailEnd type="none" w="med" len="med"/>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32" name="Straight Connector 31">
            <a:extLst>
              <a:ext uri="{FF2B5EF4-FFF2-40B4-BE49-F238E27FC236}">
                <a16:creationId xmlns:a16="http://schemas.microsoft.com/office/drawing/2014/main" id="{8EE1A28C-CDEB-42B9-9629-ADC4FF7F2E18}"/>
              </a:ext>
            </a:extLst>
          </p:cNvPr>
          <p:cNvCxnSpPr/>
          <p:nvPr>
            <p:custDataLst>
              <p:tags r:id="rId130"/>
            </p:custDataLst>
          </p:nvPr>
        </p:nvCxnSpPr>
        <p:spPr bwMode="gray">
          <a:xfrm>
            <a:off x="10436225" y="3065463"/>
            <a:ext cx="284163" cy="0"/>
          </a:xfrm>
          <a:prstGeom prst="line">
            <a:avLst/>
          </a:prstGeom>
          <a:ln w="38100" cap="rnd" cmpd="sng" algn="ctr">
            <a:solidFill>
              <a:srgbClr val="AF010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71D71ADA-C508-4882-BCC9-5B376EC5CFA1}"/>
              </a:ext>
            </a:extLst>
          </p:cNvPr>
          <p:cNvCxnSpPr/>
          <p:nvPr>
            <p:custDataLst>
              <p:tags r:id="rId131"/>
            </p:custDataLst>
          </p:nvPr>
        </p:nvCxnSpPr>
        <p:spPr bwMode="gray">
          <a:xfrm>
            <a:off x="10436225" y="2640013"/>
            <a:ext cx="284163" cy="0"/>
          </a:xfrm>
          <a:prstGeom prst="line">
            <a:avLst/>
          </a:prstGeom>
          <a:ln w="38100" cap="rnd" cmpd="sng" algn="ctr">
            <a:solidFill>
              <a:srgbClr val="C30C3E"/>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AC2A3620-A196-4204-B3CD-46B01BE2E22E}"/>
              </a:ext>
            </a:extLst>
          </p:cNvPr>
          <p:cNvCxnSpPr/>
          <p:nvPr>
            <p:custDataLst>
              <p:tags r:id="rId132"/>
            </p:custDataLst>
          </p:nvPr>
        </p:nvCxnSpPr>
        <p:spPr bwMode="gray">
          <a:xfrm>
            <a:off x="10431463" y="3278188"/>
            <a:ext cx="293688" cy="0"/>
          </a:xfrm>
          <a:prstGeom prst="line">
            <a:avLst/>
          </a:prstGeom>
          <a:ln w="28575" cap="rnd" cmpd="sng" algn="ctr">
            <a:solidFill>
              <a:srgbClr val="AC3EA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C5AE3CC9-5206-4F69-8BB0-8FDA5404C2A9}"/>
              </a:ext>
            </a:extLst>
          </p:cNvPr>
          <p:cNvCxnSpPr/>
          <p:nvPr>
            <p:custDataLst>
              <p:tags r:id="rId133"/>
            </p:custDataLst>
          </p:nvPr>
        </p:nvCxnSpPr>
        <p:spPr bwMode="gray">
          <a:xfrm>
            <a:off x="10436225" y="2852738"/>
            <a:ext cx="284163" cy="0"/>
          </a:xfrm>
          <a:prstGeom prst="line">
            <a:avLst/>
          </a:prstGeom>
          <a:ln w="38100" cap="rnd" cmpd="sng" algn="ctr">
            <a:solidFill>
              <a:srgbClr val="AF010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67930F7F-E1F9-422E-8329-EAF31D141767}"/>
              </a:ext>
            </a:extLst>
          </p:cNvPr>
          <p:cNvCxnSpPr/>
          <p:nvPr>
            <p:custDataLst>
              <p:tags r:id="rId134"/>
            </p:custDataLst>
          </p:nvPr>
        </p:nvCxnSpPr>
        <p:spPr bwMode="gray">
          <a:xfrm>
            <a:off x="10431463" y="3490913"/>
            <a:ext cx="293688" cy="0"/>
          </a:xfrm>
          <a:prstGeom prst="line">
            <a:avLst/>
          </a:prstGeom>
          <a:ln w="28575" cap="rnd" cmpd="sng" algn="ctr">
            <a:solidFill>
              <a:srgbClr val="1BFC2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49A12B68-4701-4D27-B905-449638B35EA8}"/>
              </a:ext>
            </a:extLst>
          </p:cNvPr>
          <p:cNvCxnSpPr/>
          <p:nvPr>
            <p:custDataLst>
              <p:tags r:id="rId135"/>
            </p:custDataLst>
          </p:nvPr>
        </p:nvCxnSpPr>
        <p:spPr bwMode="gray">
          <a:xfrm>
            <a:off x="10431463" y="4554538"/>
            <a:ext cx="293688" cy="0"/>
          </a:xfrm>
          <a:prstGeom prst="line">
            <a:avLst/>
          </a:prstGeom>
          <a:ln w="28575" cap="rnd" cmpd="sng" algn="ctr">
            <a:solidFill>
              <a:srgbClr val="FEF18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8384046D-04BA-45F8-BE2B-5625B532768D}"/>
              </a:ext>
            </a:extLst>
          </p:cNvPr>
          <p:cNvCxnSpPr/>
          <p:nvPr>
            <p:custDataLst>
              <p:tags r:id="rId136"/>
            </p:custDataLst>
          </p:nvPr>
        </p:nvCxnSpPr>
        <p:spPr bwMode="gray">
          <a:xfrm>
            <a:off x="10431463" y="3703638"/>
            <a:ext cx="293688" cy="0"/>
          </a:xfrm>
          <a:prstGeom prst="line">
            <a:avLst/>
          </a:prstGeom>
          <a:ln w="28575" cap="rnd" cmpd="sng" algn="ctr">
            <a:solidFill>
              <a:srgbClr val="309A07"/>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4B076A8E-66C3-41CF-B40E-9E5F39194889}"/>
              </a:ext>
            </a:extLst>
          </p:cNvPr>
          <p:cNvCxnSpPr/>
          <p:nvPr>
            <p:custDataLst>
              <p:tags r:id="rId137"/>
            </p:custDataLst>
          </p:nvPr>
        </p:nvCxnSpPr>
        <p:spPr bwMode="gray">
          <a:xfrm>
            <a:off x="10431463" y="3916363"/>
            <a:ext cx="293688" cy="0"/>
          </a:xfrm>
          <a:prstGeom prst="line">
            <a:avLst/>
          </a:prstGeom>
          <a:ln w="28575" cap="rnd" cmpd="sng" algn="ctr">
            <a:solidFill>
              <a:srgbClr val="256AFA"/>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D84A0F1A-AABE-4B5D-9B85-F87A55700307}"/>
              </a:ext>
            </a:extLst>
          </p:cNvPr>
          <p:cNvCxnSpPr/>
          <p:nvPr>
            <p:custDataLst>
              <p:tags r:id="rId138"/>
            </p:custDataLst>
          </p:nvPr>
        </p:nvCxnSpPr>
        <p:spPr bwMode="gray">
          <a:xfrm>
            <a:off x="10426700" y="4767263"/>
            <a:ext cx="303213" cy="0"/>
          </a:xfrm>
          <a:prstGeom prst="line">
            <a:avLst/>
          </a:prstGeom>
          <a:ln w="19050" cap="rnd" cmpd="sng" algn="ctr">
            <a:solidFill>
              <a:srgbClr val="00000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86A06DF4-7CDF-4FD6-AD08-8FE1CBE12349}"/>
              </a:ext>
            </a:extLst>
          </p:cNvPr>
          <p:cNvCxnSpPr/>
          <p:nvPr>
            <p:custDataLst>
              <p:tags r:id="rId139"/>
            </p:custDataLst>
          </p:nvPr>
        </p:nvCxnSpPr>
        <p:spPr bwMode="gray">
          <a:xfrm>
            <a:off x="10431463" y="4129088"/>
            <a:ext cx="293688" cy="0"/>
          </a:xfrm>
          <a:prstGeom prst="line">
            <a:avLst/>
          </a:prstGeom>
          <a:ln w="28575" cap="rnd" cmpd="sng" algn="ctr">
            <a:solidFill>
              <a:srgbClr val="AE8B13"/>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EDA7E916-B7CB-4287-8A60-1DC0DDDAB2CC}"/>
              </a:ext>
            </a:extLst>
          </p:cNvPr>
          <p:cNvCxnSpPr/>
          <p:nvPr>
            <p:custDataLst>
              <p:tags r:id="rId140"/>
            </p:custDataLst>
          </p:nvPr>
        </p:nvCxnSpPr>
        <p:spPr bwMode="grayWhite">
          <a:xfrm>
            <a:off x="10431463" y="4341813"/>
            <a:ext cx="293688" cy="0"/>
          </a:xfrm>
          <a:prstGeom prst="line">
            <a:avLst/>
          </a:prstGeom>
          <a:ln w="28575" cap="rnd" cmpd="sng" algn="ctr">
            <a:solidFill>
              <a:srgbClr val="FFFFFF"/>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EAF76126-EF1D-413F-9DE7-CF16FEB60E4F}"/>
              </a:ext>
            </a:extLst>
          </p:cNvPr>
          <p:cNvCxnSpPr/>
          <p:nvPr>
            <p:custDataLst>
              <p:tags r:id="rId141"/>
            </p:custDataLst>
          </p:nvPr>
        </p:nvCxnSpPr>
        <p:spPr bwMode="gray">
          <a:xfrm>
            <a:off x="10431463" y="4979988"/>
            <a:ext cx="293688" cy="0"/>
          </a:xfrm>
          <a:prstGeom prst="line">
            <a:avLst/>
          </a:prstGeom>
          <a:ln w="28575" cap="rnd" cmpd="sng" algn="ctr">
            <a:solidFill>
              <a:schemeClr val="accent3"/>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8C086311-8E1C-4E45-AC1C-54474A3DA241}"/>
              </a:ext>
            </a:extLst>
          </p:cNvPr>
          <p:cNvCxnSpPr/>
          <p:nvPr>
            <p:custDataLst>
              <p:tags r:id="rId142"/>
            </p:custDataLst>
          </p:nvPr>
        </p:nvCxnSpPr>
        <p:spPr bwMode="gray">
          <a:xfrm>
            <a:off x="10431463" y="5192713"/>
            <a:ext cx="293688" cy="0"/>
          </a:xfrm>
          <a:prstGeom prst="line">
            <a:avLst/>
          </a:prstGeom>
          <a:ln w="28575" cap="rnd" cmpd="sng" algn="ctr">
            <a:solidFill>
              <a:srgbClr val="F49C4D"/>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07" name="Straight Connector 806">
            <a:extLst>
              <a:ext uri="{FF2B5EF4-FFF2-40B4-BE49-F238E27FC236}">
                <a16:creationId xmlns:a16="http://schemas.microsoft.com/office/drawing/2014/main" id="{BB0DAB2A-7FEB-4186-81BE-263211B617AF}"/>
              </a:ext>
            </a:extLst>
          </p:cNvPr>
          <p:cNvCxnSpPr/>
          <p:nvPr>
            <p:custDataLst>
              <p:tags r:id="rId143"/>
            </p:custDataLst>
          </p:nvPr>
        </p:nvCxnSpPr>
        <p:spPr bwMode="gray">
          <a:xfrm>
            <a:off x="10577513" y="3201988"/>
            <a:ext cx="0" cy="152400"/>
          </a:xfrm>
          <a:prstGeom prst="line">
            <a:avLst/>
          </a:prstGeom>
          <a:ln w="9525" cap="flat" cmpd="sng" algn="ctr">
            <a:solidFill>
              <a:srgbClr val="AC3EA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22" name="Diamond 221">
            <a:extLst>
              <a:ext uri="{FF2B5EF4-FFF2-40B4-BE49-F238E27FC236}">
                <a16:creationId xmlns:a16="http://schemas.microsoft.com/office/drawing/2014/main" id="{6681C32D-9D05-4059-A2B6-5AE3C80BF3CD}"/>
              </a:ext>
            </a:extLst>
          </p:cNvPr>
          <p:cNvSpPr/>
          <p:nvPr>
            <p:custDataLst>
              <p:tags r:id="rId144"/>
            </p:custDataLst>
          </p:nvPr>
        </p:nvSpPr>
        <p:spPr bwMode="auto">
          <a:xfrm>
            <a:off x="10514013" y="2576513"/>
            <a:ext cx="127000" cy="127000"/>
          </a:xfrm>
          <a:prstGeom prst="diamond">
            <a:avLst/>
          </a:prstGeom>
          <a:solidFill>
            <a:srgbClr val="FFFFFF"/>
          </a:solidFill>
          <a:ln w="9525" cap="flat" cmpd="sng" algn="ctr">
            <a:solidFill>
              <a:srgbClr val="C30C3E"/>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cxnSp>
        <p:nvCxnSpPr>
          <p:cNvPr id="804" name="Straight Connector 803">
            <a:extLst>
              <a:ext uri="{FF2B5EF4-FFF2-40B4-BE49-F238E27FC236}">
                <a16:creationId xmlns:a16="http://schemas.microsoft.com/office/drawing/2014/main" id="{D010461E-7BD9-4273-A4B6-DB0A14ECE9AA}"/>
              </a:ext>
            </a:extLst>
          </p:cNvPr>
          <p:cNvCxnSpPr/>
          <p:nvPr>
            <p:custDataLst>
              <p:tags r:id="rId145"/>
            </p:custDataLst>
          </p:nvPr>
        </p:nvCxnSpPr>
        <p:spPr bwMode="gray">
          <a:xfrm>
            <a:off x="10501313" y="3201988"/>
            <a:ext cx="152400" cy="152400"/>
          </a:xfrm>
          <a:prstGeom prst="line">
            <a:avLst/>
          </a:prstGeom>
          <a:ln w="9525" cap="flat" cmpd="sng" algn="ctr">
            <a:solidFill>
              <a:srgbClr val="AC3EA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05" name="Straight Connector 804">
            <a:extLst>
              <a:ext uri="{FF2B5EF4-FFF2-40B4-BE49-F238E27FC236}">
                <a16:creationId xmlns:a16="http://schemas.microsoft.com/office/drawing/2014/main" id="{2E893813-9448-4C15-84BD-746A88AB0B8B}"/>
              </a:ext>
            </a:extLst>
          </p:cNvPr>
          <p:cNvCxnSpPr/>
          <p:nvPr>
            <p:custDataLst>
              <p:tags r:id="rId146"/>
            </p:custDataLst>
          </p:nvPr>
        </p:nvCxnSpPr>
        <p:spPr bwMode="gray">
          <a:xfrm flipH="1">
            <a:off x="10501313" y="3201988"/>
            <a:ext cx="152400" cy="152400"/>
          </a:xfrm>
          <a:prstGeom prst="line">
            <a:avLst/>
          </a:prstGeom>
          <a:ln w="9525" cap="flat" cmpd="sng" algn="ctr">
            <a:solidFill>
              <a:srgbClr val="AC3EA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79" name="Oval 178">
            <a:extLst>
              <a:ext uri="{FF2B5EF4-FFF2-40B4-BE49-F238E27FC236}">
                <a16:creationId xmlns:a16="http://schemas.microsoft.com/office/drawing/2014/main" id="{633A5E8E-9C75-40D8-AEE0-ADAB10084110}"/>
              </a:ext>
            </a:extLst>
          </p:cNvPr>
          <p:cNvSpPr/>
          <p:nvPr>
            <p:custDataLst>
              <p:tags r:id="rId147"/>
            </p:custDataLst>
          </p:nvPr>
        </p:nvSpPr>
        <p:spPr bwMode="auto">
          <a:xfrm>
            <a:off x="10514013" y="2789238"/>
            <a:ext cx="127000" cy="127000"/>
          </a:xfrm>
          <a:prstGeom prst="ellipse">
            <a:avLst/>
          </a:prstGeom>
          <a:solidFill>
            <a:srgbClr val="FFFFFF"/>
          </a:solidFill>
          <a:ln w="9525" cap="flat" cmpd="sng" algn="ctr">
            <a:solidFill>
              <a:srgbClr val="AF010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49" name="Isosceles Triangle 148">
            <a:extLst>
              <a:ext uri="{FF2B5EF4-FFF2-40B4-BE49-F238E27FC236}">
                <a16:creationId xmlns:a16="http://schemas.microsoft.com/office/drawing/2014/main" id="{FCC73CDA-6622-42D7-918C-6AF2BD63F862}"/>
              </a:ext>
            </a:extLst>
          </p:cNvPr>
          <p:cNvSpPr/>
          <p:nvPr>
            <p:custDataLst>
              <p:tags r:id="rId148"/>
            </p:custDataLst>
          </p:nvPr>
        </p:nvSpPr>
        <p:spPr bwMode="auto">
          <a:xfrm>
            <a:off x="10514013" y="3001963"/>
            <a:ext cx="127000" cy="127000"/>
          </a:xfrm>
          <a:prstGeom prst="triangle">
            <a:avLst/>
          </a:prstGeom>
          <a:solidFill>
            <a:srgbClr val="FFFFFF"/>
          </a:solidFill>
          <a:ln w="9525" cap="flat" cmpd="sng" algn="ctr">
            <a:solidFill>
              <a:srgbClr val="AF010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822" name="Diamond 821">
            <a:extLst>
              <a:ext uri="{FF2B5EF4-FFF2-40B4-BE49-F238E27FC236}">
                <a16:creationId xmlns:a16="http://schemas.microsoft.com/office/drawing/2014/main" id="{1F1A72E8-D90E-4558-AE6E-4BD9247118A6}"/>
              </a:ext>
            </a:extLst>
          </p:cNvPr>
          <p:cNvSpPr/>
          <p:nvPr>
            <p:custDataLst>
              <p:tags r:id="rId149"/>
            </p:custDataLst>
          </p:nvPr>
        </p:nvSpPr>
        <p:spPr bwMode="auto">
          <a:xfrm>
            <a:off x="10514013" y="3640138"/>
            <a:ext cx="127000" cy="127000"/>
          </a:xfrm>
          <a:prstGeom prst="diamond">
            <a:avLst/>
          </a:prstGeom>
          <a:solidFill>
            <a:srgbClr val="309A07"/>
          </a:solidFill>
          <a:ln w="9525" cap="flat" cmpd="sng" algn="ctr">
            <a:solidFill>
              <a:srgbClr val="309A07"/>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77" name="Diamond 176">
            <a:extLst>
              <a:ext uri="{FF2B5EF4-FFF2-40B4-BE49-F238E27FC236}">
                <a16:creationId xmlns:a16="http://schemas.microsoft.com/office/drawing/2014/main" id="{0CA7196F-0D00-4462-B122-79F76551DB9B}"/>
              </a:ext>
            </a:extLst>
          </p:cNvPr>
          <p:cNvSpPr/>
          <p:nvPr>
            <p:custDataLst>
              <p:tags r:id="rId150"/>
            </p:custDataLst>
          </p:nvPr>
        </p:nvSpPr>
        <p:spPr bwMode="auto">
          <a:xfrm>
            <a:off x="10514013" y="4703763"/>
            <a:ext cx="127000" cy="127000"/>
          </a:xfrm>
          <a:prstGeom prst="diamond">
            <a:avLst/>
          </a:prstGeom>
          <a:solidFill>
            <a:srgbClr val="000000"/>
          </a:solidFill>
          <a:ln w="9525" cap="flat" cmpd="sng" algn="ctr">
            <a:solidFill>
              <a:srgbClr val="000000"/>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831" name="Text Placeholder 2">
            <a:extLst>
              <a:ext uri="{FF2B5EF4-FFF2-40B4-BE49-F238E27FC236}">
                <a16:creationId xmlns:a16="http://schemas.microsoft.com/office/drawing/2014/main" id="{1468AF04-E9C9-43F2-B6EF-A82DF93F4540}"/>
              </a:ext>
            </a:extLst>
          </p:cNvPr>
          <p:cNvSpPr>
            <a:spLocks noGrp="1"/>
          </p:cNvSpPr>
          <p:nvPr>
            <p:custDataLst>
              <p:tags r:id="rId151"/>
            </p:custDataLst>
          </p:nvPr>
        </p:nvSpPr>
        <p:spPr bwMode="auto">
          <a:xfrm>
            <a:off x="10790238" y="3224213"/>
            <a:ext cx="58737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CBD48620-218C-4237-A578-26A90280716F}" type="datetime'T''''''''''eo''llis''''''u''''''''u''''''s'''''">
              <a:rPr lang="fi-FI" altLang="en-US" sz="900" b="1" smtClean="0">
                <a:solidFill>
                  <a:srgbClr val="000000"/>
                </a:solidFill>
                <a:latin typeface="Rockwell" panose="02060603020205020403" pitchFamily="18" charset="0"/>
                <a:sym typeface="Rockwell" panose="02060603020205020403" pitchFamily="18" charset="0"/>
              </a:rPr>
              <a:pPr/>
              <a:t>Teollisuus</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7" name="Text Placeholder 2">
            <a:extLst>
              <a:ext uri="{FF2B5EF4-FFF2-40B4-BE49-F238E27FC236}">
                <a16:creationId xmlns:a16="http://schemas.microsoft.com/office/drawing/2014/main" id="{ABD5760F-BE63-4288-92DF-DA3BACE1841E}"/>
              </a:ext>
            </a:extLst>
          </p:cNvPr>
          <p:cNvSpPr>
            <a:spLocks noGrp="1"/>
          </p:cNvSpPr>
          <p:nvPr>
            <p:custDataLst>
              <p:tags r:id="rId152"/>
            </p:custDataLst>
          </p:nvPr>
        </p:nvSpPr>
        <p:spPr bwMode="auto">
          <a:xfrm>
            <a:off x="10790238" y="4075113"/>
            <a:ext cx="102552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390623D-335F-4EF5-944C-AE7319098260}" type="datetime'''Jä''''t''tei''de''''n'' käsit''''t''''''e''''''l''''''''y'">
              <a:rPr lang="fi-FI" altLang="en-US" sz="900" b="1" smtClean="0">
                <a:solidFill>
                  <a:srgbClr val="000000"/>
                </a:solidFill>
                <a:latin typeface="Rockwell" panose="02060603020205020403" pitchFamily="18" charset="0"/>
                <a:sym typeface="Rockwell" panose="02060603020205020403" pitchFamily="18" charset="0"/>
              </a:rPr>
              <a:pPr/>
              <a:t>Jätteiden käsittely</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4" name="Text Placeholder 2">
            <a:extLst>
              <a:ext uri="{FF2B5EF4-FFF2-40B4-BE49-F238E27FC236}">
                <a16:creationId xmlns:a16="http://schemas.microsoft.com/office/drawing/2014/main" id="{A0E7D734-465F-457F-A9E9-661032F58FCD}"/>
              </a:ext>
            </a:extLst>
          </p:cNvPr>
          <p:cNvSpPr>
            <a:spLocks noGrp="1"/>
          </p:cNvSpPr>
          <p:nvPr>
            <p:custDataLst>
              <p:tags r:id="rId153"/>
            </p:custDataLst>
          </p:nvPr>
        </p:nvSpPr>
        <p:spPr bwMode="auto">
          <a:xfrm>
            <a:off x="10790238" y="5138738"/>
            <a:ext cx="792163"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610C2480-4CC0-4568-B30B-85E7B2F6A194}" type="datetime'''Ra''''''''''i''de''''l''''iiken''''''n''''''e'''''''''''''">
              <a:rPr lang="fi-FI" altLang="en-US" sz="900" b="1" smtClean="0">
                <a:solidFill>
                  <a:srgbClr val="000000"/>
                </a:solidFill>
                <a:latin typeface="Rockwell" panose="02060603020205020403" pitchFamily="18" charset="0"/>
                <a:sym typeface="Rockwell" panose="02060603020205020403" pitchFamily="18" charset="0"/>
              </a:rPr>
              <a:pPr/>
              <a:t>Raideliikenne</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6" name="Text Placeholder 2">
            <a:extLst>
              <a:ext uri="{FF2B5EF4-FFF2-40B4-BE49-F238E27FC236}">
                <a16:creationId xmlns:a16="http://schemas.microsoft.com/office/drawing/2014/main" id="{6DAB2F79-A0F4-44E9-9F50-F0B2F023AD86}"/>
              </a:ext>
            </a:extLst>
          </p:cNvPr>
          <p:cNvSpPr>
            <a:spLocks noGrp="1"/>
          </p:cNvSpPr>
          <p:nvPr>
            <p:custDataLst>
              <p:tags r:id="rId154"/>
            </p:custDataLst>
          </p:nvPr>
        </p:nvSpPr>
        <p:spPr bwMode="auto">
          <a:xfrm>
            <a:off x="10790238" y="4500563"/>
            <a:ext cx="59372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8442B96-4D19-4A86-9EB6-B903BE4F7CB5}" type="datetime'Maa''''''''t''''''''''''alo''u''s'">
              <a:rPr lang="fi-FI" altLang="en-US" sz="900" b="1" smtClean="0">
                <a:solidFill>
                  <a:srgbClr val="000000"/>
                </a:solidFill>
                <a:latin typeface="Rockwell" panose="02060603020205020403" pitchFamily="18" charset="0"/>
                <a:sym typeface="Rockwell" panose="02060603020205020403" pitchFamily="18" charset="0"/>
              </a:rPr>
              <a:pPr/>
              <a:t>Maatalous</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3" name="Text Placeholder 2">
            <a:extLst>
              <a:ext uri="{FF2B5EF4-FFF2-40B4-BE49-F238E27FC236}">
                <a16:creationId xmlns:a16="http://schemas.microsoft.com/office/drawing/2014/main" id="{9F37E039-9778-4519-A00A-E6B67D8C3496}"/>
              </a:ext>
            </a:extLst>
          </p:cNvPr>
          <p:cNvSpPr>
            <a:spLocks noGrp="1"/>
          </p:cNvSpPr>
          <p:nvPr>
            <p:custDataLst>
              <p:tags r:id="rId155"/>
            </p:custDataLst>
          </p:nvPr>
        </p:nvSpPr>
        <p:spPr bwMode="auto">
          <a:xfrm>
            <a:off x="10790237" y="2586038"/>
            <a:ext cx="649288"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92ACC93-E878-4ACE-85BB-D04D97814C46}" type="datetime'Ti''''el''i''i''''''''''''ken''''''n''e'''''''''''''''''''''''">
              <a:rPr lang="fi-FI" altLang="en-US" sz="900" b="1" smtClean="0">
                <a:solidFill>
                  <a:srgbClr val="000000"/>
                </a:solidFill>
                <a:latin typeface="Rockwell" panose="02060603020205020403" pitchFamily="18" charset="0"/>
                <a:sym typeface="Rockwell" panose="02060603020205020403" pitchFamily="18" charset="0"/>
              </a:rPr>
              <a:pPr/>
              <a:t>Tieliikenne</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7" name="Text Placeholder 2">
            <a:extLst>
              <a:ext uri="{FF2B5EF4-FFF2-40B4-BE49-F238E27FC236}">
                <a16:creationId xmlns:a16="http://schemas.microsoft.com/office/drawing/2014/main" id="{A516C464-A7D6-435C-8647-9C36285F08F5}"/>
              </a:ext>
            </a:extLst>
          </p:cNvPr>
          <p:cNvSpPr>
            <a:spLocks noGrp="1"/>
          </p:cNvSpPr>
          <p:nvPr>
            <p:custDataLst>
              <p:tags r:id="rId156"/>
            </p:custDataLst>
          </p:nvPr>
        </p:nvSpPr>
        <p:spPr bwMode="auto">
          <a:xfrm>
            <a:off x="10790237" y="4287838"/>
            <a:ext cx="876300"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6D242D96-D753-4431-886A-31C0FC5CFE5A}" type="datetime'Sä''''hköl''ä''''''m''m''''''i''''''''''''''''''''''tys'''''''">
              <a:rPr lang="fi-FI" altLang="en-US" sz="900" b="1" smtClean="0">
                <a:solidFill>
                  <a:srgbClr val="000000"/>
                </a:solidFill>
                <a:latin typeface="Rockwell" panose="02060603020205020403" pitchFamily="18" charset="0"/>
                <a:sym typeface="Rockwell" panose="02060603020205020403" pitchFamily="18" charset="0"/>
              </a:rPr>
              <a:pPr/>
              <a:t>Sähkölämmitys</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2" name="Text Placeholder 2">
            <a:extLst>
              <a:ext uri="{FF2B5EF4-FFF2-40B4-BE49-F238E27FC236}">
                <a16:creationId xmlns:a16="http://schemas.microsoft.com/office/drawing/2014/main" id="{E659D51E-604E-4175-A423-33DF83A6E27B}"/>
              </a:ext>
            </a:extLst>
          </p:cNvPr>
          <p:cNvSpPr>
            <a:spLocks noGrp="1"/>
          </p:cNvSpPr>
          <p:nvPr>
            <p:custDataLst>
              <p:tags r:id="rId157"/>
            </p:custDataLst>
          </p:nvPr>
        </p:nvSpPr>
        <p:spPr bwMode="auto">
          <a:xfrm>
            <a:off x="10790237" y="3862388"/>
            <a:ext cx="592138"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D36C543-5282-4149-AE79-593C24A99215}" type="datetime'''''T''y''''''ö''''k''''''o''n''e''''''''''''''e''t'''''''''''">
              <a:rPr lang="fi-FI" altLang="en-US" sz="900" b="1" smtClean="0">
                <a:solidFill>
                  <a:srgbClr val="000000"/>
                </a:solidFill>
                <a:latin typeface="Rockwell" panose="02060603020205020403" pitchFamily="18" charset="0"/>
                <a:sym typeface="Rockwell" panose="02060603020205020403" pitchFamily="18" charset="0"/>
              </a:rPr>
              <a:pPr/>
              <a:t>Työkoneet</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8" name="Text Placeholder 2">
            <a:extLst>
              <a:ext uri="{FF2B5EF4-FFF2-40B4-BE49-F238E27FC236}">
                <a16:creationId xmlns:a16="http://schemas.microsoft.com/office/drawing/2014/main" id="{0C9C5088-86C9-47B2-9801-A3A9A6A064F9}"/>
              </a:ext>
            </a:extLst>
          </p:cNvPr>
          <p:cNvSpPr>
            <a:spLocks noGrp="1"/>
          </p:cNvSpPr>
          <p:nvPr>
            <p:custDataLst>
              <p:tags r:id="rId158"/>
            </p:custDataLst>
          </p:nvPr>
        </p:nvSpPr>
        <p:spPr bwMode="auto">
          <a:xfrm>
            <a:off x="10790238" y="4713288"/>
            <a:ext cx="49212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3D55AB7-B69D-4EA5-9EEC-228C668C87F0}" type="datetime'F''''''''-k''''''''''''''''''a''a''''''''''s''u''t'''">
              <a:rPr lang="fi-FI" altLang="en-US" sz="900" b="1" smtClean="0">
                <a:solidFill>
                  <a:srgbClr val="000000"/>
                </a:solidFill>
                <a:latin typeface="Rockwell" panose="02060603020205020403" pitchFamily="18" charset="0"/>
                <a:sym typeface="Rockwell" panose="02060603020205020403" pitchFamily="18" charset="0"/>
              </a:rPr>
              <a:pPr/>
              <a:t>F-kaasut</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29" name="Text Placeholder 2">
            <a:extLst>
              <a:ext uri="{FF2B5EF4-FFF2-40B4-BE49-F238E27FC236}">
                <a16:creationId xmlns:a16="http://schemas.microsoft.com/office/drawing/2014/main" id="{C3A40D34-8CCF-43BA-BF86-C11467506D79}"/>
              </a:ext>
            </a:extLst>
          </p:cNvPr>
          <p:cNvSpPr>
            <a:spLocks noGrp="1"/>
          </p:cNvSpPr>
          <p:nvPr>
            <p:custDataLst>
              <p:tags r:id="rId159"/>
            </p:custDataLst>
          </p:nvPr>
        </p:nvSpPr>
        <p:spPr bwMode="auto">
          <a:xfrm>
            <a:off x="10790238" y="3649663"/>
            <a:ext cx="782638"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067DD6C-D5B6-47AE-A380-C6071333C5E1}" type="datetime'Ö''''''lj''y''l''''ä''''mm''''''i''t''''''ys'''''''''''''''''">
              <a:rPr lang="fi-FI" altLang="en-US" sz="900" b="1" smtClean="0">
                <a:solidFill>
                  <a:srgbClr val="000000"/>
                </a:solidFill>
                <a:latin typeface="Rockwell" panose="02060603020205020403" pitchFamily="18" charset="0"/>
                <a:sym typeface="Rockwell" panose="02060603020205020403" pitchFamily="18" charset="0"/>
              </a:rPr>
              <a:pPr/>
              <a:t>Öljylämmitys</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5" name="Text Placeholder 2">
            <a:extLst>
              <a:ext uri="{FF2B5EF4-FFF2-40B4-BE49-F238E27FC236}">
                <a16:creationId xmlns:a16="http://schemas.microsoft.com/office/drawing/2014/main" id="{1D7B341D-DAF3-45B7-97E9-6ED4E7B668EA}"/>
              </a:ext>
            </a:extLst>
          </p:cNvPr>
          <p:cNvSpPr>
            <a:spLocks noGrp="1"/>
          </p:cNvSpPr>
          <p:nvPr>
            <p:custDataLst>
              <p:tags r:id="rId160"/>
            </p:custDataLst>
          </p:nvPr>
        </p:nvSpPr>
        <p:spPr bwMode="auto">
          <a:xfrm>
            <a:off x="10790238" y="4926013"/>
            <a:ext cx="709613"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3D547AF-5833-48B2-88EE-2692B5AA965C}" type="datetime'''Ves''''''''''''''''''i''l''ii''ke''''''''n''''''ne'''''''''">
              <a:rPr lang="fi-FI" altLang="en-US" sz="900" b="1" smtClean="0">
                <a:solidFill>
                  <a:srgbClr val="000000"/>
                </a:solidFill>
                <a:latin typeface="Rockwell" panose="02060603020205020403" pitchFamily="18" charset="0"/>
                <a:sym typeface="Rockwell" panose="02060603020205020403" pitchFamily="18" charset="0"/>
              </a:rPr>
              <a:pPr/>
              <a:t>Vesiliikenne</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30" name="Text Placeholder 2">
            <a:extLst>
              <a:ext uri="{FF2B5EF4-FFF2-40B4-BE49-F238E27FC236}">
                <a16:creationId xmlns:a16="http://schemas.microsoft.com/office/drawing/2014/main" id="{10C9C49C-6B13-46C9-9AF6-BA59644FA1B4}"/>
              </a:ext>
            </a:extLst>
          </p:cNvPr>
          <p:cNvSpPr>
            <a:spLocks noGrp="1"/>
          </p:cNvSpPr>
          <p:nvPr>
            <p:custDataLst>
              <p:tags r:id="rId161"/>
            </p:custDataLst>
          </p:nvPr>
        </p:nvSpPr>
        <p:spPr bwMode="auto">
          <a:xfrm>
            <a:off x="10790238" y="2798763"/>
            <a:ext cx="82867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75E96F2D-268A-4E62-8BC5-256058734F48}" type="datetime'M''''''''''''''u''''u'' ''''lämm''it''''''''y''''''s'''''''">
              <a:rPr lang="fi-FI" altLang="en-US" sz="900" b="1" smtClean="0">
                <a:solidFill>
                  <a:srgbClr val="000000"/>
                </a:solidFill>
                <a:latin typeface="Rockwell" panose="02060603020205020403" pitchFamily="18" charset="0"/>
                <a:sym typeface="Rockwell" panose="02060603020205020403" pitchFamily="18" charset="0"/>
              </a:rPr>
              <a:pPr/>
              <a:t>Muu lämmitys</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8" name="Text Placeholder 2">
            <a:extLst>
              <a:ext uri="{FF2B5EF4-FFF2-40B4-BE49-F238E27FC236}">
                <a16:creationId xmlns:a16="http://schemas.microsoft.com/office/drawing/2014/main" id="{D44FE736-2682-44A1-84CB-98874BEB5E51}"/>
              </a:ext>
            </a:extLst>
          </p:cNvPr>
          <p:cNvSpPr>
            <a:spLocks noGrp="1"/>
          </p:cNvSpPr>
          <p:nvPr>
            <p:custDataLst>
              <p:tags r:id="rId162"/>
            </p:custDataLst>
          </p:nvPr>
        </p:nvSpPr>
        <p:spPr bwMode="auto">
          <a:xfrm>
            <a:off x="10790238" y="3011488"/>
            <a:ext cx="722313"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1DE19848-F44C-48ED-B307-17BEE46FDF2B}" type="datetime'''''''Ka''''''u''''''''''''''k''''''o''''lä''''m''''p''''ö'''">
              <a:rPr lang="fi-FI" altLang="en-US" sz="900" b="1" smtClean="0">
                <a:solidFill>
                  <a:srgbClr val="000000"/>
                </a:solidFill>
                <a:latin typeface="Rockwell" panose="02060603020205020403" pitchFamily="18" charset="0"/>
                <a:sym typeface="Rockwell" panose="02060603020205020403" pitchFamily="18" charset="0"/>
              </a:rPr>
              <a:pPr/>
              <a:t>Kaukolämpö</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6" name="Text Placeholder 2">
            <a:extLst>
              <a:ext uri="{FF2B5EF4-FFF2-40B4-BE49-F238E27FC236}">
                <a16:creationId xmlns:a16="http://schemas.microsoft.com/office/drawing/2014/main" id="{D8EA50A2-3863-4006-8120-27B861AD9193}"/>
              </a:ext>
            </a:extLst>
          </p:cNvPr>
          <p:cNvSpPr>
            <a:spLocks noGrp="1"/>
          </p:cNvSpPr>
          <p:nvPr>
            <p:custDataLst>
              <p:tags r:id="rId163"/>
            </p:custDataLst>
          </p:nvPr>
        </p:nvSpPr>
        <p:spPr bwMode="auto">
          <a:xfrm>
            <a:off x="10790238" y="3436938"/>
            <a:ext cx="777875" cy="1238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EB2C095-B9E5-419D-BAFC-D318B9399961}" type="datetime'''''''K''''u''lu''''tu''''''''''''''''s''''s''''ä''''h''k''ö'">
              <a:rPr lang="fi-FI" altLang="en-US" sz="900" b="1" smtClean="0">
                <a:solidFill>
                  <a:srgbClr val="000000"/>
                </a:solidFill>
                <a:latin typeface="Rockwell" panose="02060603020205020403" pitchFamily="18" charset="0"/>
                <a:sym typeface="Rockwell" panose="02060603020205020403" pitchFamily="18" charset="0"/>
              </a:rPr>
              <a:pPr/>
              <a:t>Kulutussähkö</a:t>
            </a:fld>
            <a:endParaRPr lang="fi-FI" sz="900" b="1" dirty="0">
              <a:solidFill>
                <a:srgbClr val="000000"/>
              </a:solidFill>
              <a:latin typeface="Rockwell" panose="02060603020205020403" pitchFamily="18" charset="0"/>
              <a:sym typeface="Rockwell" panose="02060603020205020403" pitchFamily="18" charset="0"/>
            </a:endParaRPr>
          </a:p>
        </p:txBody>
      </p:sp>
      <p:sp>
        <p:nvSpPr>
          <p:cNvPr id="206" name="TextBox 205">
            <a:extLst>
              <a:ext uri="{FF2B5EF4-FFF2-40B4-BE49-F238E27FC236}">
                <a16:creationId xmlns:a16="http://schemas.microsoft.com/office/drawing/2014/main" id="{690BFB0D-30F5-4689-B0F4-28E3DB53F885}"/>
              </a:ext>
            </a:extLst>
          </p:cNvPr>
          <p:cNvSpPr txBox="1"/>
          <p:nvPr/>
        </p:nvSpPr>
        <p:spPr>
          <a:xfrm>
            <a:off x="280194" y="126781"/>
            <a:ext cx="9513093"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sektorikohtainen päästöjen kehitys (2007-2019)</a:t>
            </a:r>
            <a:endParaRPr lang="fi-FI" sz="1600" dirty="0"/>
          </a:p>
        </p:txBody>
      </p:sp>
      <p:grpSp>
        <p:nvGrpSpPr>
          <p:cNvPr id="153" name="Group 152">
            <a:extLst>
              <a:ext uri="{FF2B5EF4-FFF2-40B4-BE49-F238E27FC236}">
                <a16:creationId xmlns:a16="http://schemas.microsoft.com/office/drawing/2014/main" id="{CF61C4E2-5ABB-4F7C-9852-CD6046561AA2}"/>
              </a:ext>
            </a:extLst>
          </p:cNvPr>
          <p:cNvGrpSpPr/>
          <p:nvPr/>
        </p:nvGrpSpPr>
        <p:grpSpPr>
          <a:xfrm>
            <a:off x="11534530" y="88837"/>
            <a:ext cx="320522" cy="414442"/>
            <a:chOff x="8457418" y="107577"/>
            <a:chExt cx="320522" cy="414442"/>
          </a:xfrm>
        </p:grpSpPr>
        <p:sp>
          <p:nvSpPr>
            <p:cNvPr id="154" name="Rectangle: Rounded Corners 153">
              <a:extLst>
                <a:ext uri="{FF2B5EF4-FFF2-40B4-BE49-F238E27FC236}">
                  <a16:creationId xmlns:a16="http://schemas.microsoft.com/office/drawing/2014/main" id="{9C2AFE71-83B0-4856-AE49-49691AEE9FA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5" name="Graphic 154" descr="Back with solid fill">
              <a:hlinkClick r:id="rId168" action="ppaction://hlinksldjump"/>
              <a:extLst>
                <a:ext uri="{FF2B5EF4-FFF2-40B4-BE49-F238E27FC236}">
                  <a16:creationId xmlns:a16="http://schemas.microsoft.com/office/drawing/2014/main" id="{6F3D9656-7159-4B69-9A2E-3479E8A670D5}"/>
                </a:ext>
              </a:extLst>
            </p:cNvPr>
            <p:cNvPicPr>
              <a:picLocks noChangeAspect="1"/>
            </p:cNvPicPr>
            <p:nvPr/>
          </p:nvPicPr>
          <p:blipFill>
            <a:blip r:embed="rId169" cstate="print">
              <a:extLst>
                <a:ext uri="{28A0092B-C50C-407E-A947-70E740481C1C}">
                  <a14:useLocalDpi xmlns:a14="http://schemas.microsoft.com/office/drawing/2010/main" val="0"/>
                </a:ext>
                <a:ext uri="{96DAC541-7B7A-43D3-8B79-37D633B846F1}">
                  <asvg:svgBlip xmlns:asvg="http://schemas.microsoft.com/office/drawing/2016/SVG/main" r:embed="rId170"/>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35211395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119117B5-E654-48E5-958C-0B66905329F4}"/>
              </a:ext>
            </a:extLst>
          </p:cNvPr>
          <p:cNvGraphicFramePr>
            <a:graphicFrameLocks noChangeAspect="1"/>
          </p:cNvGraphicFramePr>
          <p:nvPr>
            <p:custDataLst>
              <p:tags r:id="rId2"/>
            </p:custDataLst>
            <p:extLst>
              <p:ext uri="{D42A27DB-BD31-4B8C-83A1-F6EECF244321}">
                <p14:modId xmlns:p14="http://schemas.microsoft.com/office/powerpoint/2010/main" val="32226743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0519" name="think-cell Slide" r:id="rId62" imgW="129" imgH="129" progId="TCLayout.ActiveDocument.1">
                  <p:embed/>
                </p:oleObj>
              </mc:Choice>
              <mc:Fallback>
                <p:oleObj name="think-cell Slide" r:id="rId62" imgW="129" imgH="129" progId="TCLayout.ActiveDocument.1">
                  <p:embed/>
                  <p:pic>
                    <p:nvPicPr>
                      <p:cNvPr id="13" name="Object 12" hidden="1">
                        <a:extLst>
                          <a:ext uri="{FF2B5EF4-FFF2-40B4-BE49-F238E27FC236}">
                            <a16:creationId xmlns:a16="http://schemas.microsoft.com/office/drawing/2014/main" id="{119117B5-E654-48E5-958C-0B66905329F4}"/>
                          </a:ext>
                        </a:extLst>
                      </p:cNvPr>
                      <p:cNvPicPr/>
                      <p:nvPr/>
                    </p:nvPicPr>
                    <p:blipFill>
                      <a:blip r:embed="rId63"/>
                      <a:stretch>
                        <a:fillRect/>
                      </a:stretch>
                    </p:blipFill>
                    <p:spPr>
                      <a:xfrm>
                        <a:off x="1588" y="1588"/>
                        <a:ext cx="1588" cy="1588"/>
                      </a:xfrm>
                      <a:prstGeom prst="rect">
                        <a:avLst/>
                      </a:prstGeom>
                    </p:spPr>
                  </p:pic>
                </p:oleObj>
              </mc:Fallback>
            </mc:AlternateContent>
          </a:graphicData>
        </a:graphic>
      </p:graphicFrame>
      <p:graphicFrame>
        <p:nvGraphicFramePr>
          <p:cNvPr id="305" name="Chart 304">
            <a:extLst>
              <a:ext uri="{FF2B5EF4-FFF2-40B4-BE49-F238E27FC236}">
                <a16:creationId xmlns:a16="http://schemas.microsoft.com/office/drawing/2014/main" id="{29677E2C-CBF9-4BD1-B183-F0F68275114E}"/>
              </a:ext>
            </a:extLst>
          </p:cNvPr>
          <p:cNvGraphicFramePr/>
          <p:nvPr>
            <p:custDataLst>
              <p:tags r:id="rId3"/>
            </p:custDataLst>
            <p:extLst>
              <p:ext uri="{D42A27DB-BD31-4B8C-83A1-F6EECF244321}">
                <p14:modId xmlns:p14="http://schemas.microsoft.com/office/powerpoint/2010/main" val="2414555652"/>
              </p:ext>
            </p:extLst>
          </p:nvPr>
        </p:nvGraphicFramePr>
        <p:xfrm>
          <a:off x="1125538" y="914400"/>
          <a:ext cx="8809037" cy="5784850"/>
        </p:xfrm>
        <a:graphic>
          <a:graphicData uri="http://schemas.openxmlformats.org/drawingml/2006/chart">
            <c:chart xmlns:c="http://schemas.openxmlformats.org/drawingml/2006/chart" xmlns:r="http://schemas.openxmlformats.org/officeDocument/2006/relationships" r:id="rId64"/>
          </a:graphicData>
        </a:graphic>
      </p:graphicFrame>
      <p:cxnSp>
        <p:nvCxnSpPr>
          <p:cNvPr id="821" name="Straight Connector 820">
            <a:extLst>
              <a:ext uri="{FF2B5EF4-FFF2-40B4-BE49-F238E27FC236}">
                <a16:creationId xmlns:a16="http://schemas.microsoft.com/office/drawing/2014/main" id="{3A96B6EC-443C-4F97-9F37-E5BD3F3B0D4E}"/>
              </a:ext>
            </a:extLst>
          </p:cNvPr>
          <p:cNvCxnSpPr>
            <a:cxnSpLocks/>
          </p:cNvCxnSpPr>
          <p:nvPr>
            <p:custDataLst>
              <p:tags r:id="rId4"/>
            </p:custDataLst>
          </p:nvPr>
        </p:nvCxnSpPr>
        <p:spPr bwMode="auto">
          <a:xfrm flipV="1">
            <a:off x="3284538" y="3762375"/>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73" name="Straight Connector 772">
            <a:extLst>
              <a:ext uri="{FF2B5EF4-FFF2-40B4-BE49-F238E27FC236}">
                <a16:creationId xmlns:a16="http://schemas.microsoft.com/office/drawing/2014/main" id="{DBB91B7A-0FC3-4132-AFF5-740BD4D327D8}"/>
              </a:ext>
            </a:extLst>
          </p:cNvPr>
          <p:cNvCxnSpPr/>
          <p:nvPr>
            <p:custDataLst>
              <p:tags r:id="rId5"/>
            </p:custDataLst>
          </p:nvPr>
        </p:nvCxnSpPr>
        <p:spPr bwMode="auto">
          <a:xfrm flipH="1">
            <a:off x="2582863" y="1701800"/>
            <a:ext cx="1425575"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19" name="Straight Connector 518">
            <a:extLst>
              <a:ext uri="{FF2B5EF4-FFF2-40B4-BE49-F238E27FC236}">
                <a16:creationId xmlns:a16="http://schemas.microsoft.com/office/drawing/2014/main" id="{3B8E74A1-B104-40F8-BBBA-9C08D67F2463}"/>
              </a:ext>
            </a:extLst>
          </p:cNvPr>
          <p:cNvCxnSpPr/>
          <p:nvPr>
            <p:custDataLst>
              <p:tags r:id="rId6"/>
            </p:custDataLst>
          </p:nvPr>
        </p:nvCxnSpPr>
        <p:spPr bwMode="auto">
          <a:xfrm flipH="1">
            <a:off x="2222500" y="6329363"/>
            <a:ext cx="9048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84" name="Straight Connector 783">
            <a:extLst>
              <a:ext uri="{FF2B5EF4-FFF2-40B4-BE49-F238E27FC236}">
                <a16:creationId xmlns:a16="http://schemas.microsoft.com/office/drawing/2014/main" id="{5C1897E6-B846-48D7-9B12-39E41FF9401A}"/>
              </a:ext>
            </a:extLst>
          </p:cNvPr>
          <p:cNvCxnSpPr/>
          <p:nvPr>
            <p:custDataLst>
              <p:tags r:id="rId7"/>
            </p:custDataLst>
          </p:nvPr>
        </p:nvCxnSpPr>
        <p:spPr bwMode="auto">
          <a:xfrm flipH="1">
            <a:off x="3344863" y="2543175"/>
            <a:ext cx="1235075"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822" name="Straight Connector 821">
            <a:extLst>
              <a:ext uri="{FF2B5EF4-FFF2-40B4-BE49-F238E27FC236}">
                <a16:creationId xmlns:a16="http://schemas.microsoft.com/office/drawing/2014/main" id="{5305F0F0-5074-49B9-8087-CC4B5B485463}"/>
              </a:ext>
            </a:extLst>
          </p:cNvPr>
          <p:cNvCxnSpPr/>
          <p:nvPr>
            <p:custDataLst>
              <p:tags r:id="rId8"/>
            </p:custDataLst>
          </p:nvPr>
        </p:nvCxnSpPr>
        <p:spPr bwMode="auto">
          <a:xfrm flipH="1">
            <a:off x="3281363" y="3805238"/>
            <a:ext cx="15398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94" name="Straight Connector 793">
            <a:extLst>
              <a:ext uri="{FF2B5EF4-FFF2-40B4-BE49-F238E27FC236}">
                <a16:creationId xmlns:a16="http://schemas.microsoft.com/office/drawing/2014/main" id="{BF73CA3F-0CD7-4DDB-8CBE-86C0D905091E}"/>
              </a:ext>
            </a:extLst>
          </p:cNvPr>
          <p:cNvCxnSpPr/>
          <p:nvPr>
            <p:custDataLst>
              <p:tags r:id="rId9"/>
            </p:custDataLst>
          </p:nvPr>
        </p:nvCxnSpPr>
        <p:spPr bwMode="auto">
          <a:xfrm>
            <a:off x="4149725" y="3114675"/>
            <a:ext cx="235743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827" name="Straight Connector 826">
            <a:extLst>
              <a:ext uri="{FF2B5EF4-FFF2-40B4-BE49-F238E27FC236}">
                <a16:creationId xmlns:a16="http://schemas.microsoft.com/office/drawing/2014/main" id="{BD30FE2C-23B2-46E4-AA3E-4BDD5FF14A8A}"/>
              </a:ext>
            </a:extLst>
          </p:cNvPr>
          <p:cNvCxnSpPr/>
          <p:nvPr>
            <p:custDataLst>
              <p:tags r:id="rId10"/>
            </p:custDataLst>
          </p:nvPr>
        </p:nvCxnSpPr>
        <p:spPr bwMode="auto">
          <a:xfrm flipH="1">
            <a:off x="7645400" y="4225925"/>
            <a:ext cx="182880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25" name="Straight Connector 324">
            <a:extLst>
              <a:ext uri="{FF2B5EF4-FFF2-40B4-BE49-F238E27FC236}">
                <a16:creationId xmlns:a16="http://schemas.microsoft.com/office/drawing/2014/main" id="{171A23F5-3BB5-49B2-89EE-5095F04A0FC1}"/>
              </a:ext>
            </a:extLst>
          </p:cNvPr>
          <p:cNvCxnSpPr/>
          <p:nvPr>
            <p:custDataLst>
              <p:tags r:id="rId11"/>
            </p:custDataLst>
          </p:nvPr>
        </p:nvCxnSpPr>
        <p:spPr bwMode="auto">
          <a:xfrm>
            <a:off x="6186488" y="3462338"/>
            <a:ext cx="0" cy="115887"/>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17" name="Straight Connector 816">
            <a:extLst>
              <a:ext uri="{FF2B5EF4-FFF2-40B4-BE49-F238E27FC236}">
                <a16:creationId xmlns:a16="http://schemas.microsoft.com/office/drawing/2014/main" id="{BCE27C0D-EB36-44F6-8645-DC96D12CB347}"/>
              </a:ext>
            </a:extLst>
          </p:cNvPr>
          <p:cNvCxnSpPr/>
          <p:nvPr>
            <p:custDataLst>
              <p:tags r:id="rId12"/>
            </p:custDataLst>
          </p:nvPr>
        </p:nvCxnSpPr>
        <p:spPr bwMode="auto">
          <a:xfrm flipH="1">
            <a:off x="4721225" y="3535363"/>
            <a:ext cx="146843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68" name="Straight Connector 767">
            <a:extLst>
              <a:ext uri="{FF2B5EF4-FFF2-40B4-BE49-F238E27FC236}">
                <a16:creationId xmlns:a16="http://schemas.microsoft.com/office/drawing/2014/main" id="{1072D60C-F0EE-4569-AFC5-AB5D39ACD3CC}"/>
              </a:ext>
            </a:extLst>
          </p:cNvPr>
          <p:cNvCxnSpPr>
            <a:cxnSpLocks/>
          </p:cNvCxnSpPr>
          <p:nvPr>
            <p:custDataLst>
              <p:tags r:id="rId13"/>
            </p:custDataLst>
          </p:nvPr>
        </p:nvCxnSpPr>
        <p:spPr bwMode="auto">
          <a:xfrm flipV="1">
            <a:off x="3644900" y="1238250"/>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79" name="Straight Connector 778">
            <a:extLst>
              <a:ext uri="{FF2B5EF4-FFF2-40B4-BE49-F238E27FC236}">
                <a16:creationId xmlns:a16="http://schemas.microsoft.com/office/drawing/2014/main" id="{67FDDE0D-5573-4346-918A-CB41F8EFB58C}"/>
              </a:ext>
            </a:extLst>
          </p:cNvPr>
          <p:cNvCxnSpPr/>
          <p:nvPr>
            <p:custDataLst>
              <p:tags r:id="rId14"/>
            </p:custDataLst>
          </p:nvPr>
        </p:nvCxnSpPr>
        <p:spPr bwMode="auto">
          <a:xfrm flipH="1">
            <a:off x="5527676" y="2122488"/>
            <a:ext cx="4073525"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315" name="Straight Connector 314">
            <a:extLst>
              <a:ext uri="{FF2B5EF4-FFF2-40B4-BE49-F238E27FC236}">
                <a16:creationId xmlns:a16="http://schemas.microsoft.com/office/drawing/2014/main" id="{27BCAB85-4E6E-4831-85BF-FBC1845A54E4}"/>
              </a:ext>
            </a:extLst>
          </p:cNvPr>
          <p:cNvCxnSpPr/>
          <p:nvPr>
            <p:custDataLst>
              <p:tags r:id="rId15"/>
            </p:custDataLst>
          </p:nvPr>
        </p:nvCxnSpPr>
        <p:spPr bwMode="auto">
          <a:xfrm flipH="1">
            <a:off x="3641726" y="1281113"/>
            <a:ext cx="3586163"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78" name="Straight Connector 777">
            <a:extLst>
              <a:ext uri="{FF2B5EF4-FFF2-40B4-BE49-F238E27FC236}">
                <a16:creationId xmlns:a16="http://schemas.microsoft.com/office/drawing/2014/main" id="{395C2593-E504-4392-B0EC-D2EFED427CE9}"/>
              </a:ext>
            </a:extLst>
          </p:cNvPr>
          <p:cNvCxnSpPr>
            <a:cxnSpLocks/>
          </p:cNvCxnSpPr>
          <p:nvPr>
            <p:custDataLst>
              <p:tags r:id="rId16"/>
            </p:custDataLst>
          </p:nvPr>
        </p:nvCxnSpPr>
        <p:spPr bwMode="auto">
          <a:xfrm flipV="1">
            <a:off x="5530850" y="2079625"/>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72" name="Straight Connector 771">
            <a:extLst>
              <a:ext uri="{FF2B5EF4-FFF2-40B4-BE49-F238E27FC236}">
                <a16:creationId xmlns:a16="http://schemas.microsoft.com/office/drawing/2014/main" id="{A5DE623B-FA6C-4B6F-A6AC-55BE0A42847D}"/>
              </a:ext>
            </a:extLst>
          </p:cNvPr>
          <p:cNvCxnSpPr>
            <a:cxnSpLocks/>
          </p:cNvCxnSpPr>
          <p:nvPr>
            <p:custDataLst>
              <p:tags r:id="rId17"/>
            </p:custDataLst>
          </p:nvPr>
        </p:nvCxnSpPr>
        <p:spPr bwMode="auto">
          <a:xfrm flipV="1">
            <a:off x="2586038" y="1658938"/>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5" name="Straight Connector 464">
            <a:extLst>
              <a:ext uri="{FF2B5EF4-FFF2-40B4-BE49-F238E27FC236}">
                <a16:creationId xmlns:a16="http://schemas.microsoft.com/office/drawing/2014/main" id="{3D768DDD-FE17-45A8-9CAB-81432E92A59C}"/>
              </a:ext>
            </a:extLst>
          </p:cNvPr>
          <p:cNvCxnSpPr>
            <a:cxnSpLocks/>
          </p:cNvCxnSpPr>
          <p:nvPr>
            <p:custDataLst>
              <p:tags r:id="rId18"/>
            </p:custDataLst>
          </p:nvPr>
        </p:nvCxnSpPr>
        <p:spPr bwMode="auto">
          <a:xfrm flipH="1">
            <a:off x="1290638" y="6616700"/>
            <a:ext cx="635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786" name="Straight Connector 785">
            <a:extLst>
              <a:ext uri="{FF2B5EF4-FFF2-40B4-BE49-F238E27FC236}">
                <a16:creationId xmlns:a16="http://schemas.microsoft.com/office/drawing/2014/main" id="{85256873-4D0C-497A-9AED-D42CE99622AE}"/>
              </a:ext>
            </a:extLst>
          </p:cNvPr>
          <p:cNvCxnSpPr>
            <a:cxnSpLocks/>
          </p:cNvCxnSpPr>
          <p:nvPr>
            <p:custDataLst>
              <p:tags r:id="rId19"/>
            </p:custDataLst>
          </p:nvPr>
        </p:nvCxnSpPr>
        <p:spPr bwMode="auto">
          <a:xfrm flipV="1">
            <a:off x="3348038" y="2500313"/>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92" name="Straight Connector 791">
            <a:extLst>
              <a:ext uri="{FF2B5EF4-FFF2-40B4-BE49-F238E27FC236}">
                <a16:creationId xmlns:a16="http://schemas.microsoft.com/office/drawing/2014/main" id="{53AA42A9-9B0A-4E25-8685-6623441F1B70}"/>
              </a:ext>
            </a:extLst>
          </p:cNvPr>
          <p:cNvCxnSpPr>
            <a:cxnSpLocks/>
          </p:cNvCxnSpPr>
          <p:nvPr>
            <p:custDataLst>
              <p:tags r:id="rId20"/>
            </p:custDataLst>
          </p:nvPr>
        </p:nvCxnSpPr>
        <p:spPr bwMode="auto">
          <a:xfrm>
            <a:off x="4152900" y="3041650"/>
            <a:ext cx="0" cy="115888"/>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826" name="Straight Connector 825">
            <a:extLst>
              <a:ext uri="{FF2B5EF4-FFF2-40B4-BE49-F238E27FC236}">
                <a16:creationId xmlns:a16="http://schemas.microsoft.com/office/drawing/2014/main" id="{81C21037-7CCD-4456-9E62-3F4AA4F6A83E}"/>
              </a:ext>
            </a:extLst>
          </p:cNvPr>
          <p:cNvCxnSpPr>
            <a:cxnSpLocks/>
          </p:cNvCxnSpPr>
          <p:nvPr>
            <p:custDataLst>
              <p:tags r:id="rId21"/>
            </p:custDataLst>
          </p:nvPr>
        </p:nvCxnSpPr>
        <p:spPr bwMode="auto">
          <a:xfrm flipV="1">
            <a:off x="7648575" y="4183063"/>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1" name="Straight Connector 460">
            <a:extLst>
              <a:ext uri="{FF2B5EF4-FFF2-40B4-BE49-F238E27FC236}">
                <a16:creationId xmlns:a16="http://schemas.microsoft.com/office/drawing/2014/main" id="{ADC7FA83-BCB1-48B2-8F79-0D0D8DE44CD2}"/>
              </a:ext>
            </a:extLst>
          </p:cNvPr>
          <p:cNvCxnSpPr/>
          <p:nvPr>
            <p:custDataLst>
              <p:tags r:id="rId22"/>
            </p:custDataLst>
          </p:nvPr>
        </p:nvCxnSpPr>
        <p:spPr bwMode="auto">
          <a:xfrm>
            <a:off x="1293813" y="6621463"/>
            <a:ext cx="0" cy="381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3" name="Straight Connector 462">
            <a:extLst>
              <a:ext uri="{FF2B5EF4-FFF2-40B4-BE49-F238E27FC236}">
                <a16:creationId xmlns:a16="http://schemas.microsoft.com/office/drawing/2014/main" id="{602F9720-4535-4E1D-8DBA-97AE28F7924A}"/>
              </a:ext>
            </a:extLst>
          </p:cNvPr>
          <p:cNvCxnSpPr/>
          <p:nvPr>
            <p:custDataLst>
              <p:tags r:id="rId23"/>
            </p:custDataLst>
          </p:nvPr>
        </p:nvCxnSpPr>
        <p:spPr bwMode="auto">
          <a:xfrm>
            <a:off x="1293813" y="6621463"/>
            <a:ext cx="0" cy="3810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07" name="Straight Connector 506">
            <a:extLst>
              <a:ext uri="{FF2B5EF4-FFF2-40B4-BE49-F238E27FC236}">
                <a16:creationId xmlns:a16="http://schemas.microsoft.com/office/drawing/2014/main" id="{9EFEEA57-E900-46BE-B864-D9182129E966}"/>
              </a:ext>
            </a:extLst>
          </p:cNvPr>
          <p:cNvCxnSpPr>
            <a:cxnSpLocks/>
          </p:cNvCxnSpPr>
          <p:nvPr>
            <p:custDataLst>
              <p:tags r:id="rId24"/>
            </p:custDataLst>
          </p:nvPr>
        </p:nvCxnSpPr>
        <p:spPr bwMode="auto">
          <a:xfrm flipV="1">
            <a:off x="2924175" y="5865813"/>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D485277D-F7F4-4648-8BF1-14D34942AE91}"/>
              </a:ext>
            </a:extLst>
          </p:cNvPr>
          <p:cNvCxnSpPr>
            <a:cxnSpLocks/>
          </p:cNvCxnSpPr>
          <p:nvPr>
            <p:custDataLst>
              <p:tags r:id="rId25"/>
            </p:custDataLst>
          </p:nvPr>
        </p:nvCxnSpPr>
        <p:spPr bwMode="auto">
          <a:xfrm flipV="1">
            <a:off x="2436813" y="5445125"/>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3" name="Straight Connector 472">
            <a:extLst>
              <a:ext uri="{FF2B5EF4-FFF2-40B4-BE49-F238E27FC236}">
                <a16:creationId xmlns:a16="http://schemas.microsoft.com/office/drawing/2014/main" id="{1E13FB38-355A-4E63-BFC0-EEBE10262F0B}"/>
              </a:ext>
            </a:extLst>
          </p:cNvPr>
          <p:cNvCxnSpPr>
            <a:cxnSpLocks/>
          </p:cNvCxnSpPr>
          <p:nvPr>
            <p:custDataLst>
              <p:tags r:id="rId26"/>
            </p:custDataLst>
          </p:nvPr>
        </p:nvCxnSpPr>
        <p:spPr bwMode="auto">
          <a:xfrm flipV="1">
            <a:off x="1462088" y="5024438"/>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00" name="Straight Connector 499">
            <a:extLst>
              <a:ext uri="{FF2B5EF4-FFF2-40B4-BE49-F238E27FC236}">
                <a16:creationId xmlns:a16="http://schemas.microsoft.com/office/drawing/2014/main" id="{DE775754-82CC-4FC8-B648-54B563108864}"/>
              </a:ext>
            </a:extLst>
          </p:cNvPr>
          <p:cNvCxnSpPr/>
          <p:nvPr>
            <p:custDataLst>
              <p:tags r:id="rId27"/>
            </p:custDataLst>
          </p:nvPr>
        </p:nvCxnSpPr>
        <p:spPr bwMode="auto">
          <a:xfrm flipH="1">
            <a:off x="2433638" y="5487988"/>
            <a:ext cx="196850"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08" name="Straight Connector 507">
            <a:extLst>
              <a:ext uri="{FF2B5EF4-FFF2-40B4-BE49-F238E27FC236}">
                <a16:creationId xmlns:a16="http://schemas.microsoft.com/office/drawing/2014/main" id="{568EF06B-E3EE-4C85-9CDD-49B29957C0C5}"/>
              </a:ext>
            </a:extLst>
          </p:cNvPr>
          <p:cNvCxnSpPr/>
          <p:nvPr>
            <p:custDataLst>
              <p:tags r:id="rId28"/>
            </p:custDataLst>
          </p:nvPr>
        </p:nvCxnSpPr>
        <p:spPr bwMode="auto">
          <a:xfrm flipH="1">
            <a:off x="2921000" y="5908675"/>
            <a:ext cx="790575"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17" name="Straight Connector 516">
            <a:extLst>
              <a:ext uri="{FF2B5EF4-FFF2-40B4-BE49-F238E27FC236}">
                <a16:creationId xmlns:a16="http://schemas.microsoft.com/office/drawing/2014/main" id="{822A0116-6280-4655-9894-C71B47E2A1FA}"/>
              </a:ext>
            </a:extLst>
          </p:cNvPr>
          <p:cNvCxnSpPr>
            <a:cxnSpLocks/>
          </p:cNvCxnSpPr>
          <p:nvPr>
            <p:custDataLst>
              <p:tags r:id="rId29"/>
            </p:custDataLst>
          </p:nvPr>
        </p:nvCxnSpPr>
        <p:spPr bwMode="auto">
          <a:xfrm flipV="1">
            <a:off x="2225675" y="6286500"/>
            <a:ext cx="0" cy="119063"/>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5" name="Straight Connector 474">
            <a:extLst>
              <a:ext uri="{FF2B5EF4-FFF2-40B4-BE49-F238E27FC236}">
                <a16:creationId xmlns:a16="http://schemas.microsoft.com/office/drawing/2014/main" id="{F1B0BEF5-8888-45D6-83D5-73721411A4D2}"/>
              </a:ext>
            </a:extLst>
          </p:cNvPr>
          <p:cNvCxnSpPr/>
          <p:nvPr>
            <p:custDataLst>
              <p:tags r:id="rId30"/>
            </p:custDataLst>
          </p:nvPr>
        </p:nvCxnSpPr>
        <p:spPr bwMode="auto">
          <a:xfrm flipH="1">
            <a:off x="1458913" y="5067300"/>
            <a:ext cx="71438" cy="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20" name="Text Placeholder 2">
            <a:extLst>
              <a:ext uri="{FF2B5EF4-FFF2-40B4-BE49-F238E27FC236}">
                <a16:creationId xmlns:a16="http://schemas.microsoft.com/office/drawing/2014/main" id="{27D21AC7-8982-4FC4-8482-0D9C93C2B378}"/>
              </a:ext>
            </a:extLst>
          </p:cNvPr>
          <p:cNvSpPr>
            <a:spLocks noGrp="1"/>
          </p:cNvSpPr>
          <p:nvPr>
            <p:custDataLst>
              <p:tags r:id="rId31"/>
            </p:custDataLst>
          </p:nvPr>
        </p:nvSpPr>
        <p:spPr bwMode="auto">
          <a:xfrm>
            <a:off x="584200" y="3813175"/>
            <a:ext cx="6207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E1B2FEA2-7D98-41E5-B8B4-F4224F6A8C8A}" type="datetime'''''''''''''''''''''''''''Ty''''''''ö''''''''''''''kone''e''t'">
              <a:rPr lang="fi-FI" altLang="en-US" sz="1000" smtClean="0">
                <a:solidFill>
                  <a:srgbClr val="000000"/>
                </a:solidFill>
                <a:latin typeface="Rockwell" panose="02060603020205020403" pitchFamily="18" charset="0"/>
                <a:sym typeface="Rockwell" panose="02060603020205020403" pitchFamily="18" charset="0"/>
              </a:rPr>
              <a:pPr/>
              <a:t>Työkoneet</a:t>
            </a:fld>
            <a:endParaRPr lang="fi-FI" sz="1000" dirty="0">
              <a:solidFill>
                <a:srgbClr val="000000"/>
              </a:solidFill>
              <a:latin typeface="Rockwell" panose="02060603020205020403" pitchFamily="18" charset="0"/>
              <a:sym typeface="Rockwell" panose="02060603020205020403" pitchFamily="18" charset="0"/>
            </a:endParaRPr>
          </a:p>
        </p:txBody>
      </p:sp>
      <p:sp>
        <p:nvSpPr>
          <p:cNvPr id="658" name="Text Placeholder 2">
            <a:extLst>
              <a:ext uri="{FF2B5EF4-FFF2-40B4-BE49-F238E27FC236}">
                <a16:creationId xmlns:a16="http://schemas.microsoft.com/office/drawing/2014/main" id="{F0536052-E4A3-4AA1-A1C7-3E0B030CB7A4}"/>
              </a:ext>
            </a:extLst>
          </p:cNvPr>
          <p:cNvSpPr>
            <a:spLocks noGrp="1"/>
          </p:cNvSpPr>
          <p:nvPr>
            <p:custDataLst>
              <p:tags r:id="rId32"/>
            </p:custDataLst>
          </p:nvPr>
        </p:nvSpPr>
        <p:spPr bwMode="auto">
          <a:xfrm>
            <a:off x="9964738" y="927101"/>
            <a:ext cx="49371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altLang="en-US" sz="1100" b="1" dirty="0">
                <a:solidFill>
                  <a:srgbClr val="000000"/>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t>ktCO</a:t>
            </a:r>
            <a:r>
              <a:rPr lang="fi-FI" altLang="en-US" sz="1100" b="1" baseline="-25000" dirty="0">
                <a:solidFill>
                  <a:srgbClr val="000000"/>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t>2</a:t>
            </a:r>
            <a:r>
              <a:rPr lang="fi-FI" altLang="en-US" sz="1100" b="1" dirty="0">
                <a:solidFill>
                  <a:srgbClr val="000000"/>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t>e</a:t>
            </a:r>
          </a:p>
        </p:txBody>
      </p:sp>
      <p:sp>
        <p:nvSpPr>
          <p:cNvPr id="118" name="Text Placeholder 2">
            <a:extLst>
              <a:ext uri="{FF2B5EF4-FFF2-40B4-BE49-F238E27FC236}">
                <a16:creationId xmlns:a16="http://schemas.microsoft.com/office/drawing/2014/main" id="{FB25089A-51AF-4022-8097-6DEAB9DA6216}"/>
              </a:ext>
            </a:extLst>
          </p:cNvPr>
          <p:cNvSpPr>
            <a:spLocks noGrp="1"/>
          </p:cNvSpPr>
          <p:nvPr>
            <p:custDataLst>
              <p:tags r:id="rId33"/>
            </p:custDataLst>
          </p:nvPr>
        </p:nvSpPr>
        <p:spPr bwMode="auto">
          <a:xfrm>
            <a:off x="233363" y="2968625"/>
            <a:ext cx="971550"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6492B387-F879-430D-9A1B-68A6C472E12D}" type="datetime'''''''''M''''uu'''''''' ''lä''''m''m''''''i''ty''''''s'''''''">
              <a:rPr lang="fi-FI" altLang="en-US" sz="1050" b="1" smtClean="0">
                <a:solidFill>
                  <a:srgbClr val="FFFFFF"/>
                </a:solidFill>
                <a:highlight>
                  <a:srgbClr val="FF0000"/>
                </a:highlight>
                <a:latin typeface="Rockwell" panose="02060603020205020403" pitchFamily="18" charset="0"/>
                <a:sym typeface="Rockwell" panose="02060603020205020403" pitchFamily="18" charset="0"/>
              </a:rPr>
              <a:pPr/>
              <a:t>Muu lämmitys</a:t>
            </a:fld>
            <a:endParaRPr lang="fi-FI" sz="1050" b="1" dirty="0">
              <a:solidFill>
                <a:srgbClr val="FFFFFF"/>
              </a:solidFill>
              <a:highlight>
                <a:srgbClr val="FF0000"/>
              </a:highlight>
              <a:latin typeface="Rockwell" panose="02060603020205020403" pitchFamily="18" charset="0"/>
              <a:sym typeface="Rockwell" panose="02060603020205020403" pitchFamily="18" charset="0"/>
            </a:endParaRPr>
          </a:p>
        </p:txBody>
      </p:sp>
      <p:sp>
        <p:nvSpPr>
          <p:cNvPr id="105" name="Text Placeholder 2">
            <a:extLst>
              <a:ext uri="{FF2B5EF4-FFF2-40B4-BE49-F238E27FC236}">
                <a16:creationId xmlns:a16="http://schemas.microsoft.com/office/drawing/2014/main" id="{577313CE-597A-4E07-BCC1-E9B9C93DC48D}"/>
              </a:ext>
            </a:extLst>
          </p:cNvPr>
          <p:cNvSpPr>
            <a:spLocks noGrp="1"/>
          </p:cNvSpPr>
          <p:nvPr>
            <p:custDataLst>
              <p:tags r:id="rId34"/>
            </p:custDataLst>
          </p:nvPr>
        </p:nvSpPr>
        <p:spPr bwMode="auto">
          <a:xfrm>
            <a:off x="433388" y="1289050"/>
            <a:ext cx="7715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35118F52-425A-46C4-954A-8708B141CA7E}" type="datetime'''''''''''K''''''u''''''''''''lu''t''''ussä''hk''''ö'''''">
              <a:rPr lang="fi-FI" altLang="en-US" sz="1000" smtClean="0">
                <a:solidFill>
                  <a:srgbClr val="000000"/>
                </a:solidFill>
                <a:latin typeface="Rockwell" panose="02060603020205020403" pitchFamily="18" charset="0"/>
                <a:sym typeface="Rockwell" panose="02060603020205020403" pitchFamily="18" charset="0"/>
              </a:rPr>
              <a:pPr/>
              <a:t>Kulutussähkö</a:t>
            </a:fld>
            <a:endParaRPr lang="fi-FI" sz="1000" dirty="0">
              <a:solidFill>
                <a:srgbClr val="000000"/>
              </a:solidFill>
              <a:latin typeface="Rockwell" panose="02060603020205020403" pitchFamily="18" charset="0"/>
              <a:sym typeface="Rockwell" panose="02060603020205020403" pitchFamily="18" charset="0"/>
            </a:endParaRPr>
          </a:p>
        </p:txBody>
      </p:sp>
      <p:sp>
        <p:nvSpPr>
          <p:cNvPr id="107" name="Text Placeholder 2">
            <a:extLst>
              <a:ext uri="{FF2B5EF4-FFF2-40B4-BE49-F238E27FC236}">
                <a16:creationId xmlns:a16="http://schemas.microsoft.com/office/drawing/2014/main" id="{D6D429D0-9C7B-457D-B735-679D01ACE574}"/>
              </a:ext>
            </a:extLst>
          </p:cNvPr>
          <p:cNvSpPr>
            <a:spLocks noGrp="1"/>
          </p:cNvSpPr>
          <p:nvPr>
            <p:custDataLst>
              <p:tags r:id="rId35"/>
            </p:custDataLst>
          </p:nvPr>
        </p:nvSpPr>
        <p:spPr bwMode="auto">
          <a:xfrm>
            <a:off x="325438" y="1709738"/>
            <a:ext cx="8794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04D59860-5D3F-4A90-B6FF-EE00BBE3EE4F}" type="datetime'''''S''''''äh''k''''''''''''öl''ä''mmi''ty''''''''''''''s'''">
              <a:rPr lang="fi-FI" altLang="en-US" sz="1000" smtClean="0">
                <a:solidFill>
                  <a:srgbClr val="000000"/>
                </a:solidFill>
                <a:latin typeface="Rockwell" panose="02060603020205020403" pitchFamily="18" charset="0"/>
                <a:sym typeface="Rockwell" panose="02060603020205020403" pitchFamily="18" charset="0"/>
              </a:rPr>
              <a:pPr/>
              <a:t>Sähkölämmitys</a:t>
            </a:fld>
            <a:endParaRPr lang="fi-FI" sz="1000" dirty="0">
              <a:solidFill>
                <a:srgbClr val="000000"/>
              </a:solidFill>
              <a:latin typeface="Rockwell" panose="02060603020205020403" pitchFamily="18" charset="0"/>
              <a:sym typeface="Rockwell" panose="02060603020205020403" pitchFamily="18" charset="0"/>
            </a:endParaRPr>
          </a:p>
        </p:txBody>
      </p:sp>
      <p:sp>
        <p:nvSpPr>
          <p:cNvPr id="119" name="Text Placeholder 2">
            <a:extLst>
              <a:ext uri="{FF2B5EF4-FFF2-40B4-BE49-F238E27FC236}">
                <a16:creationId xmlns:a16="http://schemas.microsoft.com/office/drawing/2014/main" id="{FBB587FE-63AE-4682-B623-E8F0AC7B5F54}"/>
              </a:ext>
            </a:extLst>
          </p:cNvPr>
          <p:cNvSpPr>
            <a:spLocks noGrp="1"/>
          </p:cNvSpPr>
          <p:nvPr>
            <p:custDataLst>
              <p:tags r:id="rId36"/>
            </p:custDataLst>
          </p:nvPr>
        </p:nvSpPr>
        <p:spPr bwMode="auto">
          <a:xfrm>
            <a:off x="514350" y="3389313"/>
            <a:ext cx="690563"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520FCEF6-9A21-4509-A166-C565321FB7CE}" type="datetime'''''''''T''''''e''''''''oll''''''''''''''i''''''''s''u''us'''">
              <a:rPr lang="fi-FI" altLang="en-US" sz="1050" b="1" smtClean="0">
                <a:solidFill>
                  <a:schemeClr val="bg1"/>
                </a:solidFill>
                <a:highlight>
                  <a:srgbClr val="B27362"/>
                </a:highlight>
                <a:latin typeface="Rockwell" panose="02060603020205020403" pitchFamily="18" charset="0"/>
                <a:sym typeface="Rockwell" panose="02060603020205020403" pitchFamily="18" charset="0"/>
              </a:rPr>
              <a:pPr/>
              <a:t>Teollisuus</a:t>
            </a:fld>
            <a:endParaRPr lang="fi-FI" sz="1050" b="1" dirty="0">
              <a:solidFill>
                <a:schemeClr val="bg1"/>
              </a:solidFill>
              <a:highlight>
                <a:srgbClr val="B27362"/>
              </a:highlight>
              <a:latin typeface="Rockwell" panose="02060603020205020403" pitchFamily="18" charset="0"/>
              <a:sym typeface="Rockwell" panose="02060603020205020403" pitchFamily="18" charset="0"/>
            </a:endParaRPr>
          </a:p>
        </p:txBody>
      </p:sp>
      <p:sp>
        <p:nvSpPr>
          <p:cNvPr id="108" name="Text Placeholder 2">
            <a:extLst>
              <a:ext uri="{FF2B5EF4-FFF2-40B4-BE49-F238E27FC236}">
                <a16:creationId xmlns:a16="http://schemas.microsoft.com/office/drawing/2014/main" id="{F26266AD-56A1-4EA4-B0FA-BC55CD6AFC33}"/>
              </a:ext>
            </a:extLst>
          </p:cNvPr>
          <p:cNvSpPr>
            <a:spLocks noGrp="1"/>
          </p:cNvSpPr>
          <p:nvPr>
            <p:custDataLst>
              <p:tags r:id="rId37"/>
            </p:custDataLst>
          </p:nvPr>
        </p:nvSpPr>
        <p:spPr bwMode="auto">
          <a:xfrm>
            <a:off x="358775" y="2127250"/>
            <a:ext cx="84613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88BBF3C9-5DF0-42B7-B9AD-C411D1B096FC}" type="datetime'''K''''''''''''''a''u''kolä''''m''''''''''''pö'''''''''''''">
              <a:rPr lang="fi-FI" altLang="en-US" sz="1050" b="1" smtClean="0">
                <a:solidFill>
                  <a:schemeClr val="bg1"/>
                </a:solidFill>
                <a:highlight>
                  <a:srgbClr val="FF0000"/>
                </a:highlight>
                <a:latin typeface="Rockwell" panose="02060603020205020403" pitchFamily="18" charset="0"/>
                <a:sym typeface="Rockwell" panose="02060603020205020403" pitchFamily="18" charset="0"/>
              </a:rPr>
              <a:pPr/>
              <a:t>Kaukolämpö</a:t>
            </a:fld>
            <a:endParaRPr lang="fi-FI" sz="1050" b="1" dirty="0">
              <a:solidFill>
                <a:schemeClr val="bg1"/>
              </a:solidFill>
              <a:highlight>
                <a:srgbClr val="FF0000"/>
              </a:highlight>
              <a:latin typeface="Rockwell" panose="02060603020205020403" pitchFamily="18" charset="0"/>
              <a:sym typeface="Rockwell" panose="02060603020205020403" pitchFamily="18" charset="0"/>
            </a:endParaRPr>
          </a:p>
        </p:txBody>
      </p:sp>
      <p:sp>
        <p:nvSpPr>
          <p:cNvPr id="121" name="Text Placeholder 2">
            <a:extLst>
              <a:ext uri="{FF2B5EF4-FFF2-40B4-BE49-F238E27FC236}">
                <a16:creationId xmlns:a16="http://schemas.microsoft.com/office/drawing/2014/main" id="{45096D1C-8C0C-447E-98F8-4F68E65C9224}"/>
              </a:ext>
            </a:extLst>
          </p:cNvPr>
          <p:cNvSpPr>
            <a:spLocks noGrp="1"/>
          </p:cNvSpPr>
          <p:nvPr>
            <p:custDataLst>
              <p:tags r:id="rId38"/>
            </p:custDataLst>
          </p:nvPr>
        </p:nvSpPr>
        <p:spPr bwMode="auto">
          <a:xfrm>
            <a:off x="441325" y="4230688"/>
            <a:ext cx="763588" cy="14446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05CCDBA8-808D-412D-A4CC-7B1B58E2D7BD}" type="datetime'''''Tie''''''''''''l''''''''iik''''en''n''e'''''''''''''''">
              <a:rPr lang="fi-FI" altLang="en-US" sz="1050" b="1" smtClean="0">
                <a:solidFill>
                  <a:srgbClr val="FFFFFF"/>
                </a:solidFill>
                <a:highlight>
                  <a:srgbClr val="FF0000"/>
                </a:highlight>
                <a:latin typeface="Rockwell" panose="02060603020205020403" pitchFamily="18" charset="0"/>
                <a:sym typeface="Rockwell" panose="02060603020205020403" pitchFamily="18" charset="0"/>
              </a:rPr>
              <a:pPr/>
              <a:t>Tieliikenne</a:t>
            </a:fld>
            <a:endParaRPr lang="fi-FI" sz="1050" b="1" dirty="0">
              <a:solidFill>
                <a:srgbClr val="FFFFFF"/>
              </a:solidFill>
              <a:highlight>
                <a:srgbClr val="FF0000"/>
              </a:highlight>
              <a:latin typeface="Rockwell" panose="02060603020205020403" pitchFamily="18" charset="0"/>
              <a:sym typeface="Rockwell" panose="02060603020205020403" pitchFamily="18" charset="0"/>
            </a:endParaRPr>
          </a:p>
        </p:txBody>
      </p:sp>
      <p:sp>
        <p:nvSpPr>
          <p:cNvPr id="122" name="Text Placeholder 2">
            <a:extLst>
              <a:ext uri="{FF2B5EF4-FFF2-40B4-BE49-F238E27FC236}">
                <a16:creationId xmlns:a16="http://schemas.microsoft.com/office/drawing/2014/main" id="{A936E60C-9B19-4D3F-BCE7-6F2D80DF8862}"/>
              </a:ext>
            </a:extLst>
          </p:cNvPr>
          <p:cNvSpPr>
            <a:spLocks noGrp="1"/>
          </p:cNvSpPr>
          <p:nvPr>
            <p:custDataLst>
              <p:tags r:id="rId39"/>
            </p:custDataLst>
          </p:nvPr>
        </p:nvSpPr>
        <p:spPr bwMode="auto">
          <a:xfrm>
            <a:off x="398463" y="4654550"/>
            <a:ext cx="8064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6AFE3C9A-C555-47E0-81C8-A98945025C57}" type="datetime'''''''''''R''''a''''''''''i''d''el''''i''''''''ike''''nne'''">
              <a:rPr lang="fi-FI" altLang="en-US" sz="1000" smtClean="0">
                <a:solidFill>
                  <a:srgbClr val="000000"/>
                </a:solidFill>
                <a:latin typeface="Rockwell" panose="02060603020205020403" pitchFamily="18" charset="0"/>
                <a:sym typeface="Rockwell" panose="02060603020205020403" pitchFamily="18" charset="0"/>
              </a:rPr>
              <a:pPr/>
              <a:t>Raideliikenne</a:t>
            </a:fld>
            <a:endParaRPr lang="fi-FI" sz="1000" dirty="0">
              <a:solidFill>
                <a:srgbClr val="000000"/>
              </a:solidFill>
              <a:latin typeface="Rockwell" panose="02060603020205020403" pitchFamily="18" charset="0"/>
              <a:sym typeface="Rockwell" panose="02060603020205020403" pitchFamily="18" charset="0"/>
            </a:endParaRPr>
          </a:p>
        </p:txBody>
      </p:sp>
      <p:sp>
        <p:nvSpPr>
          <p:cNvPr id="125" name="Text Placeholder 2">
            <a:extLst>
              <a:ext uri="{FF2B5EF4-FFF2-40B4-BE49-F238E27FC236}">
                <a16:creationId xmlns:a16="http://schemas.microsoft.com/office/drawing/2014/main" id="{0CF4EAF5-D515-4A80-89E1-28CD5A42C08A}"/>
              </a:ext>
            </a:extLst>
          </p:cNvPr>
          <p:cNvSpPr>
            <a:spLocks noGrp="1"/>
          </p:cNvSpPr>
          <p:nvPr>
            <p:custDataLst>
              <p:tags r:id="rId40"/>
            </p:custDataLst>
          </p:nvPr>
        </p:nvSpPr>
        <p:spPr bwMode="auto">
          <a:xfrm>
            <a:off x="163513" y="5916613"/>
            <a:ext cx="10414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02870CFF-FE3E-483A-A5DB-0E29E9884685}" type="datetime'''''''Jä''tte''''i''''''d''''e''''n'' kä''''sit''tely'''''''''">
              <a:rPr lang="fi-FI" altLang="en-US" sz="1000" smtClean="0">
                <a:solidFill>
                  <a:srgbClr val="000000"/>
                </a:solidFill>
                <a:latin typeface="Rockwell" panose="02060603020205020403" pitchFamily="18" charset="0"/>
                <a:sym typeface="Rockwell" panose="02060603020205020403" pitchFamily="18" charset="0"/>
              </a:rPr>
              <a:pPr/>
              <a:t>Jätteiden käsittely</a:t>
            </a:fld>
            <a:endParaRPr lang="fi-FI" sz="1000" dirty="0">
              <a:solidFill>
                <a:srgbClr val="000000"/>
              </a:solidFill>
              <a:latin typeface="Rockwell" panose="02060603020205020403" pitchFamily="18" charset="0"/>
              <a:sym typeface="Rockwell" panose="02060603020205020403" pitchFamily="18" charset="0"/>
            </a:endParaRPr>
          </a:p>
        </p:txBody>
      </p:sp>
      <p:sp>
        <p:nvSpPr>
          <p:cNvPr id="123" name="Text Placeholder 2">
            <a:extLst>
              <a:ext uri="{FF2B5EF4-FFF2-40B4-BE49-F238E27FC236}">
                <a16:creationId xmlns:a16="http://schemas.microsoft.com/office/drawing/2014/main" id="{C9C88F70-C9C5-4AA5-95F9-934EEEE5B100}"/>
              </a:ext>
            </a:extLst>
          </p:cNvPr>
          <p:cNvSpPr>
            <a:spLocks noGrp="1"/>
          </p:cNvSpPr>
          <p:nvPr>
            <p:custDataLst>
              <p:tags r:id="rId41"/>
            </p:custDataLst>
          </p:nvPr>
        </p:nvSpPr>
        <p:spPr bwMode="auto">
          <a:xfrm>
            <a:off x="471488" y="5075238"/>
            <a:ext cx="7334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32396A0C-4C3F-40ED-AE05-5E2330D57A0E}" type="datetime'Vesi''''l''''''''''''''''''ii''''''''''''''''''k''''en''''ne'">
              <a:rPr lang="fi-FI" altLang="en-US" sz="1000" smtClean="0">
                <a:solidFill>
                  <a:srgbClr val="000000"/>
                </a:solidFill>
                <a:latin typeface="Rockwell" panose="02060603020205020403" pitchFamily="18" charset="0"/>
                <a:sym typeface="Rockwell" panose="02060603020205020403" pitchFamily="18" charset="0"/>
              </a:rPr>
              <a:pPr/>
              <a:t>Vesiliikenne</a:t>
            </a:fld>
            <a:endParaRPr lang="fi-FI" sz="1000" dirty="0">
              <a:solidFill>
                <a:srgbClr val="000000"/>
              </a:solidFill>
              <a:latin typeface="Rockwell" panose="02060603020205020403" pitchFamily="18" charset="0"/>
              <a:sym typeface="Rockwell" panose="02060603020205020403" pitchFamily="18" charset="0"/>
            </a:endParaRPr>
          </a:p>
        </p:txBody>
      </p:sp>
      <p:sp>
        <p:nvSpPr>
          <p:cNvPr id="124" name="Text Placeholder 2">
            <a:extLst>
              <a:ext uri="{FF2B5EF4-FFF2-40B4-BE49-F238E27FC236}">
                <a16:creationId xmlns:a16="http://schemas.microsoft.com/office/drawing/2014/main" id="{524EFD12-DD51-478E-89FD-10B157A56A9E}"/>
              </a:ext>
            </a:extLst>
          </p:cNvPr>
          <p:cNvSpPr>
            <a:spLocks noGrp="1"/>
          </p:cNvSpPr>
          <p:nvPr>
            <p:custDataLst>
              <p:tags r:id="rId42"/>
            </p:custDataLst>
          </p:nvPr>
        </p:nvSpPr>
        <p:spPr bwMode="auto">
          <a:xfrm>
            <a:off x="615950" y="5495925"/>
            <a:ext cx="58896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1AF45141-4A4A-45A4-93D3-72A9D30A55E9}" type="datetime'M''''a''''''''''''a''''t''''a''l''o''u''''s'''''''''''''''''''">
              <a:rPr lang="fi-FI" altLang="en-US" sz="1000" smtClean="0">
                <a:solidFill>
                  <a:srgbClr val="000000"/>
                </a:solidFill>
                <a:latin typeface="Rockwell" panose="02060603020205020403" pitchFamily="18" charset="0"/>
                <a:sym typeface="Rockwell" panose="02060603020205020403" pitchFamily="18" charset="0"/>
              </a:rPr>
              <a:pPr/>
              <a:t>Maatalous</a:t>
            </a:fld>
            <a:endParaRPr lang="fi-FI" sz="1000" dirty="0">
              <a:solidFill>
                <a:srgbClr val="000000"/>
              </a:solidFill>
              <a:latin typeface="Rockwell" panose="02060603020205020403" pitchFamily="18" charset="0"/>
              <a:sym typeface="Rockwell" panose="02060603020205020403" pitchFamily="18" charset="0"/>
            </a:endParaRPr>
          </a:p>
        </p:txBody>
      </p:sp>
      <p:sp>
        <p:nvSpPr>
          <p:cNvPr id="126" name="Text Placeholder 2">
            <a:extLst>
              <a:ext uri="{FF2B5EF4-FFF2-40B4-BE49-F238E27FC236}">
                <a16:creationId xmlns:a16="http://schemas.microsoft.com/office/drawing/2014/main" id="{65F038F9-34D1-4D85-B3E1-63A37D807EE8}"/>
              </a:ext>
            </a:extLst>
          </p:cNvPr>
          <p:cNvSpPr>
            <a:spLocks noGrp="1"/>
          </p:cNvSpPr>
          <p:nvPr>
            <p:custDataLst>
              <p:tags r:id="rId43"/>
            </p:custDataLst>
          </p:nvPr>
        </p:nvSpPr>
        <p:spPr bwMode="auto">
          <a:xfrm>
            <a:off x="715963" y="6337300"/>
            <a:ext cx="4889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22EB13DF-646D-44C5-A30F-F9EC2E12B617}" type="datetime'''''''F''-k''''''''aa''''''s''''''u''''''''''t'''">
              <a:rPr lang="fi-FI" altLang="en-US" sz="1000" smtClean="0">
                <a:solidFill>
                  <a:srgbClr val="000000"/>
                </a:solidFill>
                <a:latin typeface="Rockwell" panose="02060603020205020403" pitchFamily="18" charset="0"/>
                <a:sym typeface="Rockwell" panose="02060603020205020403" pitchFamily="18" charset="0"/>
              </a:rPr>
              <a:pPr/>
              <a:t>F-kaasut</a:t>
            </a:fld>
            <a:endParaRPr lang="fi-FI" sz="1000" dirty="0">
              <a:solidFill>
                <a:srgbClr val="000000"/>
              </a:solidFill>
              <a:latin typeface="Rockwell" panose="02060603020205020403" pitchFamily="18" charset="0"/>
              <a:sym typeface="Rockwell" panose="02060603020205020403" pitchFamily="18" charset="0"/>
            </a:endParaRPr>
          </a:p>
        </p:txBody>
      </p:sp>
      <p:sp>
        <p:nvSpPr>
          <p:cNvPr id="117" name="Text Placeholder 2">
            <a:extLst>
              <a:ext uri="{FF2B5EF4-FFF2-40B4-BE49-F238E27FC236}">
                <a16:creationId xmlns:a16="http://schemas.microsoft.com/office/drawing/2014/main" id="{6E429BBD-8FB9-4841-B365-C11053DB8835}"/>
              </a:ext>
            </a:extLst>
          </p:cNvPr>
          <p:cNvSpPr>
            <a:spLocks noGrp="1"/>
          </p:cNvSpPr>
          <p:nvPr>
            <p:custDataLst>
              <p:tags r:id="rId44"/>
            </p:custDataLst>
          </p:nvPr>
        </p:nvSpPr>
        <p:spPr bwMode="auto">
          <a:xfrm>
            <a:off x="431800" y="2551113"/>
            <a:ext cx="7731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r">
              <a:spcBef>
                <a:spcPct val="0"/>
              </a:spcBef>
              <a:spcAft>
                <a:spcPct val="0"/>
              </a:spcAft>
              <a:buNone/>
            </a:pPr>
            <a:fld id="{92406A40-D6F4-44F0-8B8B-5A417A97186E}" type="datetime'''''Ö''ljy''l''''äm''''''m''it''''''''y''''''''''s'''''''''">
              <a:rPr lang="fi-FI" altLang="en-US" sz="1000" smtClean="0">
                <a:solidFill>
                  <a:srgbClr val="000000"/>
                </a:solidFill>
                <a:latin typeface="Rockwell" panose="02060603020205020403" pitchFamily="18" charset="0"/>
                <a:sym typeface="Rockwell" panose="02060603020205020403" pitchFamily="18" charset="0"/>
              </a:rPr>
              <a:pPr/>
              <a:t>Öljylämmitys</a:t>
            </a:fld>
            <a:endParaRPr lang="fi-FI" sz="1000" dirty="0">
              <a:solidFill>
                <a:srgbClr val="000000"/>
              </a:solidFill>
              <a:latin typeface="Rockwell" panose="02060603020205020403" pitchFamily="18" charset="0"/>
              <a:sym typeface="Rockwell" panose="02060603020205020403" pitchFamily="18" charset="0"/>
            </a:endParaRPr>
          </a:p>
        </p:txBody>
      </p:sp>
      <p:sp>
        <p:nvSpPr>
          <p:cNvPr id="381" name="Text Placeholder 2">
            <a:extLst>
              <a:ext uri="{FF2B5EF4-FFF2-40B4-BE49-F238E27FC236}">
                <a16:creationId xmlns:a16="http://schemas.microsoft.com/office/drawing/2014/main" id="{57917D12-1CFD-465B-AE0C-539A3479F40E}"/>
              </a:ext>
            </a:extLst>
          </p:cNvPr>
          <p:cNvSpPr>
            <a:spLocks noGrp="1"/>
          </p:cNvSpPr>
          <p:nvPr>
            <p:custDataLst>
              <p:tags r:id="rId45"/>
            </p:custDataLst>
          </p:nvPr>
        </p:nvSpPr>
        <p:spPr bwMode="auto">
          <a:xfrm>
            <a:off x="4981575" y="2978150"/>
            <a:ext cx="606425" cy="273050"/>
          </a:xfrm>
          <a:prstGeom prst="ellipse">
            <a:avLst/>
          </a:prstGeom>
          <a:solidFill>
            <a:srgbClr val="C30C3E"/>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030C7F4-294E-48BA-BC98-BCF4C4FDCD2C}" type="datetime'''''''''''''''''''''''''+''''''''82''''''''''''''''''%'''">
              <a:rPr lang="fi-FI" altLang="en-US" sz="1400" b="1" smtClean="0">
                <a:solidFill>
                  <a:schemeClr val="bg1"/>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pPr marL="0" indent="0" algn="ctr">
                <a:spcBef>
                  <a:spcPct val="0"/>
                </a:spcBef>
                <a:spcAft>
                  <a:spcPct val="0"/>
                </a:spcAft>
                <a:buNone/>
              </a:pPr>
              <a:t>+82%</a:t>
            </a:fld>
            <a:endParaRPr lang="fi-FI" sz="1400" b="1" dirty="0">
              <a:solidFill>
                <a:schemeClr val="bg1"/>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endParaRPr>
          </a:p>
        </p:txBody>
      </p:sp>
      <p:sp>
        <p:nvSpPr>
          <p:cNvPr id="451" name="Text Placeholder 2">
            <a:extLst>
              <a:ext uri="{FF2B5EF4-FFF2-40B4-BE49-F238E27FC236}">
                <a16:creationId xmlns:a16="http://schemas.microsoft.com/office/drawing/2014/main" id="{D8FF8AB2-DEFB-4BD2-AE81-BA4266019C74}"/>
              </a:ext>
            </a:extLst>
          </p:cNvPr>
          <p:cNvSpPr>
            <a:spLocks noGrp="1"/>
          </p:cNvSpPr>
          <p:nvPr>
            <p:custDataLst>
              <p:tags r:id="rId46"/>
            </p:custDataLst>
          </p:nvPr>
        </p:nvSpPr>
        <p:spPr bwMode="auto">
          <a:xfrm>
            <a:off x="8423276" y="4129089"/>
            <a:ext cx="360363"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5CFA6AD-4F05-40EB-BEB4-52B09578AA9C}" type="datetime'-''''''''''''''''''22''''''%'">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-22%</a:t>
            </a:fld>
            <a:endParaRPr lang="fi-FI" sz="1000" dirty="0">
              <a:latin typeface="Gill Sans MT" panose="020B0502020104020203" pitchFamily="34" charset="0"/>
              <a:sym typeface="Gill Sans MT" panose="020B0502020104020203" pitchFamily="34" charset="0"/>
            </a:endParaRPr>
          </a:p>
        </p:txBody>
      </p:sp>
      <p:sp>
        <p:nvSpPr>
          <p:cNvPr id="361" name="Text Placeholder 2">
            <a:extLst>
              <a:ext uri="{FF2B5EF4-FFF2-40B4-BE49-F238E27FC236}">
                <a16:creationId xmlns:a16="http://schemas.microsoft.com/office/drawing/2014/main" id="{3DAAC0D0-CEFB-4826-B431-E6BDC1BE4974}"/>
              </a:ext>
            </a:extLst>
          </p:cNvPr>
          <p:cNvSpPr>
            <a:spLocks noGrp="1"/>
          </p:cNvSpPr>
          <p:nvPr>
            <p:custDataLst>
              <p:tags r:id="rId47"/>
            </p:custDataLst>
          </p:nvPr>
        </p:nvSpPr>
        <p:spPr bwMode="auto">
          <a:xfrm>
            <a:off x="3825876" y="2446338"/>
            <a:ext cx="360363"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B53A816-6A28-4DE4-BAD1-DEAC9D631EE4}" type="datetime'''''-''''37''%'''''''''''''''''''">
              <a:rPr lang="fi-FI" altLang="en-US" sz="1000" smtClean="0">
                <a:effectLst/>
                <a:latin typeface="Gill Sans MT" panose="020B0502020104020203" pitchFamily="34" charset="0"/>
                <a:sym typeface="Gill Sans MT" panose="020B0502020104020203" pitchFamily="34" charset="0"/>
              </a:rPr>
              <a:pPr/>
              <a:t>-37%</a:t>
            </a:fld>
            <a:endParaRPr lang="fi-FI" sz="1400" dirty="0">
              <a:latin typeface="Gill Sans MT" panose="020B0502020104020203" pitchFamily="34" charset="0"/>
              <a:sym typeface="Gill Sans MT" panose="020B0502020104020203" pitchFamily="34" charset="0"/>
            </a:endParaRPr>
          </a:p>
        </p:txBody>
      </p:sp>
      <p:sp>
        <p:nvSpPr>
          <p:cNvPr id="342" name="Text Placeholder 2">
            <a:extLst>
              <a:ext uri="{FF2B5EF4-FFF2-40B4-BE49-F238E27FC236}">
                <a16:creationId xmlns:a16="http://schemas.microsoft.com/office/drawing/2014/main" id="{A155CAA3-8E78-4272-AD27-1F14C41C6A52}"/>
              </a:ext>
            </a:extLst>
          </p:cNvPr>
          <p:cNvSpPr>
            <a:spLocks noGrp="1"/>
          </p:cNvSpPr>
          <p:nvPr>
            <p:custDataLst>
              <p:tags r:id="rId48"/>
            </p:custDataLst>
          </p:nvPr>
        </p:nvSpPr>
        <p:spPr bwMode="auto">
          <a:xfrm>
            <a:off x="3087688" y="1565275"/>
            <a:ext cx="503238" cy="273050"/>
          </a:xfrm>
          <a:prstGeom prst="ellipse">
            <a:avLst/>
          </a:prstGeom>
          <a:solidFill>
            <a:srgbClr val="1BFC20"/>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71B641A-00CC-4A6E-BF0B-16C66A8A2575}" type="datetime'''''-''''5''2''''''''''%'''''''''''''''''''''">
              <a:rPr lang="fi-FI" altLang="en-US" sz="1400" smtClean="0">
                <a:solidFill>
                  <a:schemeClr val="tx2"/>
                </a:solidFill>
                <a:latin typeface="Gill Sans MT" panose="020B0502020104020203" pitchFamily="34" charset="0"/>
                <a:sym typeface="Gill Sans MT" panose="020B0502020104020203" pitchFamily="34" charset="0"/>
              </a:rPr>
              <a:pPr marL="0" indent="0" algn="ctr">
                <a:spcBef>
                  <a:spcPct val="0"/>
                </a:spcBef>
                <a:spcAft>
                  <a:spcPct val="0"/>
                </a:spcAft>
                <a:buNone/>
              </a:pPr>
              <a:t>-52%</a:t>
            </a:fld>
            <a:endParaRPr lang="fi-FI" sz="1400" dirty="0">
              <a:solidFill>
                <a:schemeClr val="tx2"/>
              </a:solidFill>
              <a:latin typeface="Gill Sans MT" panose="020B0502020104020203" pitchFamily="34" charset="0"/>
              <a:sym typeface="Gill Sans MT" panose="020B0502020104020203" pitchFamily="34" charset="0"/>
            </a:endParaRPr>
          </a:p>
        </p:txBody>
      </p:sp>
      <p:sp>
        <p:nvSpPr>
          <p:cNvPr id="350" name="Text Placeholder 2">
            <a:extLst>
              <a:ext uri="{FF2B5EF4-FFF2-40B4-BE49-F238E27FC236}">
                <a16:creationId xmlns:a16="http://schemas.microsoft.com/office/drawing/2014/main" id="{01D87A65-58DC-4206-8EE7-30A448931DA9}"/>
              </a:ext>
            </a:extLst>
          </p:cNvPr>
          <p:cNvSpPr>
            <a:spLocks noGrp="1"/>
          </p:cNvSpPr>
          <p:nvPr>
            <p:custDataLst>
              <p:tags r:id="rId49"/>
            </p:custDataLst>
          </p:nvPr>
        </p:nvSpPr>
        <p:spPr bwMode="auto">
          <a:xfrm>
            <a:off x="7356475" y="1985963"/>
            <a:ext cx="503238" cy="273050"/>
          </a:xfrm>
          <a:prstGeom prst="ellipse">
            <a:avLst/>
          </a:prstGeom>
          <a:solidFill>
            <a:srgbClr val="1BFC20"/>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653A600-8B3B-48CB-B99C-70E74ECF8600}" type="datetime'''''''''''-''4''''9''''''''''%'''''''''''''''''''''''''''">
              <a:rPr lang="fi-FI" altLang="en-US" sz="1400" smtClean="0">
                <a:solidFill>
                  <a:schemeClr val="tx2"/>
                </a:solidFill>
                <a:effectLst/>
                <a:latin typeface="Gill Sans MT" panose="020B0502020104020203" pitchFamily="34" charset="0"/>
                <a:sym typeface="Gill Sans MT" panose="020B0502020104020203" pitchFamily="34" charset="0"/>
              </a:rPr>
              <a:pPr/>
              <a:t>-49%</a:t>
            </a:fld>
            <a:endParaRPr lang="fi-FI" sz="1400" dirty="0">
              <a:solidFill>
                <a:schemeClr val="tx2"/>
              </a:solidFill>
              <a:latin typeface="Gill Sans MT" panose="020B0502020104020203" pitchFamily="34" charset="0"/>
              <a:sym typeface="Gill Sans MT" panose="020B0502020104020203" pitchFamily="34" charset="0"/>
            </a:endParaRPr>
          </a:p>
        </p:txBody>
      </p:sp>
      <p:sp>
        <p:nvSpPr>
          <p:cNvPr id="480" name="Text Placeholder 2">
            <a:extLst>
              <a:ext uri="{FF2B5EF4-FFF2-40B4-BE49-F238E27FC236}">
                <a16:creationId xmlns:a16="http://schemas.microsoft.com/office/drawing/2014/main" id="{760DFAD3-D83D-4F1A-B6BA-5621D761103C}"/>
              </a:ext>
            </a:extLst>
          </p:cNvPr>
          <p:cNvSpPr>
            <a:spLocks noGrp="1"/>
          </p:cNvSpPr>
          <p:nvPr>
            <p:custDataLst>
              <p:tags r:id="rId50"/>
            </p:custDataLst>
          </p:nvPr>
        </p:nvSpPr>
        <p:spPr bwMode="auto">
          <a:xfrm>
            <a:off x="1657350" y="4970464"/>
            <a:ext cx="360363"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47771CB-18A7-42C1-B421-49DA0005A635}" type="datetime'''''''-2''''''''''''''''''7''''''''%'''">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-27%</a:t>
            </a:fld>
            <a:endParaRPr lang="fi-FI" sz="1000" dirty="0">
              <a:latin typeface="Gill Sans MT" panose="020B0502020104020203" pitchFamily="34" charset="0"/>
              <a:sym typeface="Gill Sans MT" panose="020B0502020104020203" pitchFamily="34" charset="0"/>
            </a:endParaRPr>
          </a:p>
        </p:txBody>
      </p:sp>
      <p:sp>
        <p:nvSpPr>
          <p:cNvPr id="435" name="Text Placeholder 2">
            <a:extLst>
              <a:ext uri="{FF2B5EF4-FFF2-40B4-BE49-F238E27FC236}">
                <a16:creationId xmlns:a16="http://schemas.microsoft.com/office/drawing/2014/main" id="{3EE73BA3-7C0C-450F-B7D0-1BA6A22BCEFC}"/>
              </a:ext>
            </a:extLst>
          </p:cNvPr>
          <p:cNvSpPr>
            <a:spLocks noGrp="1"/>
          </p:cNvSpPr>
          <p:nvPr>
            <p:custDataLst>
              <p:tags r:id="rId51"/>
            </p:custDataLst>
          </p:nvPr>
        </p:nvSpPr>
        <p:spPr bwMode="auto">
          <a:xfrm>
            <a:off x="5313363" y="3438526"/>
            <a:ext cx="360363"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65906FB-45C3-4938-8B55-0ED21A9D45A9}" type="datetime'''''''''''''''''-34''''''''''''%'''''">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-34%</a:t>
            </a:fld>
            <a:endParaRPr lang="fi-FI" sz="1000" dirty="0">
              <a:latin typeface="Gill Sans MT" panose="020B0502020104020203" pitchFamily="34" charset="0"/>
              <a:sym typeface="Gill Sans MT" panose="020B0502020104020203" pitchFamily="34" charset="0"/>
            </a:endParaRPr>
          </a:p>
        </p:txBody>
      </p:sp>
      <p:sp>
        <p:nvSpPr>
          <p:cNvPr id="514" name="Text Placeholder 2">
            <a:extLst>
              <a:ext uri="{FF2B5EF4-FFF2-40B4-BE49-F238E27FC236}">
                <a16:creationId xmlns:a16="http://schemas.microsoft.com/office/drawing/2014/main" id="{4FD97C13-0B75-495B-8A42-9BD4858B7496}"/>
              </a:ext>
            </a:extLst>
          </p:cNvPr>
          <p:cNvSpPr>
            <a:spLocks noGrp="1"/>
          </p:cNvSpPr>
          <p:nvPr>
            <p:custDataLst>
              <p:tags r:id="rId52"/>
            </p:custDataLst>
          </p:nvPr>
        </p:nvSpPr>
        <p:spPr bwMode="auto">
          <a:xfrm>
            <a:off x="3179764" y="5811839"/>
            <a:ext cx="360363"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74FFFC0-DA2F-4EF7-88A7-29F624F06C6D}" type="datetime'''-''''''''''''''''''''''''''''''''''3''2''''%'''''''''">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-32%</a:t>
            </a:fld>
            <a:endParaRPr lang="fi-FI" sz="1000" dirty="0">
              <a:latin typeface="Gill Sans MT" panose="020B0502020104020203" pitchFamily="34" charset="0"/>
              <a:sym typeface="Gill Sans MT" panose="020B0502020104020203" pitchFamily="34" charset="0"/>
            </a:endParaRPr>
          </a:p>
        </p:txBody>
      </p:sp>
      <p:sp>
        <p:nvSpPr>
          <p:cNvPr id="443" name="Text Placeholder 2">
            <a:extLst>
              <a:ext uri="{FF2B5EF4-FFF2-40B4-BE49-F238E27FC236}">
                <a16:creationId xmlns:a16="http://schemas.microsoft.com/office/drawing/2014/main" id="{5B96C59C-FEA3-44BF-9567-2308D63E0E2D}"/>
              </a:ext>
            </a:extLst>
          </p:cNvPr>
          <p:cNvSpPr>
            <a:spLocks noGrp="1"/>
          </p:cNvSpPr>
          <p:nvPr>
            <p:custDataLst>
              <p:tags r:id="rId53"/>
            </p:custDataLst>
          </p:nvPr>
        </p:nvSpPr>
        <p:spPr bwMode="auto">
          <a:xfrm>
            <a:off x="2967038" y="3708401"/>
            <a:ext cx="269875"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7197A75-66F0-4FCA-9126-E888BB09EFEE}" type="datetime'''''''''''''''''''-''7''''''''%'''''''''''''''">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-7%</a:t>
            </a:fld>
            <a:endParaRPr lang="fi-FI" sz="1000" dirty="0">
              <a:latin typeface="Gill Sans MT" panose="020B0502020104020203" pitchFamily="34" charset="0"/>
              <a:sym typeface="Gill Sans MT" panose="020B0502020104020203" pitchFamily="34" charset="0"/>
            </a:endParaRPr>
          </a:p>
        </p:txBody>
      </p:sp>
      <p:sp>
        <p:nvSpPr>
          <p:cNvPr id="524" name="Text Placeholder 2">
            <a:extLst>
              <a:ext uri="{FF2B5EF4-FFF2-40B4-BE49-F238E27FC236}">
                <a16:creationId xmlns:a16="http://schemas.microsoft.com/office/drawing/2014/main" id="{A89C17AC-6F8A-4047-957C-D1D5D773089C}"/>
              </a:ext>
            </a:extLst>
          </p:cNvPr>
          <p:cNvSpPr>
            <a:spLocks noGrp="1"/>
          </p:cNvSpPr>
          <p:nvPr>
            <p:custDataLst>
              <p:tags r:id="rId54"/>
            </p:custDataLst>
          </p:nvPr>
        </p:nvSpPr>
        <p:spPr bwMode="auto">
          <a:xfrm>
            <a:off x="1908175" y="6232526"/>
            <a:ext cx="269875"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FDADAF5-21AE-4AC1-9632-549EB57865AE}" type="datetime'''''''''''''-''''''''''''''''''''8%'''''''''''">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-8%</a:t>
            </a:fld>
            <a:endParaRPr lang="fi-FI" sz="1000" dirty="0">
              <a:latin typeface="Gill Sans MT" panose="020B0502020104020203" pitchFamily="34" charset="0"/>
              <a:sym typeface="Gill Sans MT" panose="020B0502020104020203" pitchFamily="34" charset="0"/>
            </a:endParaRPr>
          </a:p>
        </p:txBody>
      </p:sp>
      <p:sp>
        <p:nvSpPr>
          <p:cNvPr id="332" name="Text Placeholder 2">
            <a:extLst>
              <a:ext uri="{FF2B5EF4-FFF2-40B4-BE49-F238E27FC236}">
                <a16:creationId xmlns:a16="http://schemas.microsoft.com/office/drawing/2014/main" id="{5FF17DFD-FEFF-4F6A-9AFA-A6DE114E5328}"/>
              </a:ext>
            </a:extLst>
          </p:cNvPr>
          <p:cNvSpPr>
            <a:spLocks noGrp="1"/>
          </p:cNvSpPr>
          <p:nvPr>
            <p:custDataLst>
              <p:tags r:id="rId55"/>
            </p:custDataLst>
          </p:nvPr>
        </p:nvSpPr>
        <p:spPr bwMode="auto">
          <a:xfrm>
            <a:off x="5226050" y="1144588"/>
            <a:ext cx="503238" cy="273050"/>
          </a:xfrm>
          <a:prstGeom prst="ellipse">
            <a:avLst/>
          </a:prstGeom>
          <a:solidFill>
            <a:srgbClr val="1BFC20"/>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2FAEFD63-F800-4066-9335-9261B9FDA985}" type="datetime'''''''''''''''-''''''''''''''''''''6''''''''''''''''''''0''%'">
              <a:rPr lang="fi-FI" altLang="en-US" sz="1400" smtClean="0">
                <a:solidFill>
                  <a:schemeClr val="tx2"/>
                </a:solidFill>
                <a:latin typeface="Gill Sans MT" panose="020B0502020104020203" pitchFamily="34" charset="0"/>
                <a:sym typeface="Gill Sans MT" panose="020B0502020104020203" pitchFamily="34" charset="0"/>
              </a:rPr>
              <a:pPr/>
              <a:t>-60%</a:t>
            </a:fld>
            <a:endParaRPr lang="fi-FI" sz="1400" dirty="0">
              <a:solidFill>
                <a:schemeClr val="tx2"/>
              </a:solidFill>
              <a:latin typeface="Gill Sans MT" panose="020B0502020104020203" pitchFamily="34" charset="0"/>
              <a:sym typeface="Gill Sans MT" panose="020B0502020104020203" pitchFamily="34" charset="0"/>
            </a:endParaRPr>
          </a:p>
        </p:txBody>
      </p:sp>
      <p:sp>
        <p:nvSpPr>
          <p:cNvPr id="505" name="Text Placeholder 2">
            <a:extLst>
              <a:ext uri="{FF2B5EF4-FFF2-40B4-BE49-F238E27FC236}">
                <a16:creationId xmlns:a16="http://schemas.microsoft.com/office/drawing/2014/main" id="{A9911811-49C1-4CA3-8E3A-273D338CECD9}"/>
              </a:ext>
            </a:extLst>
          </p:cNvPr>
          <p:cNvSpPr>
            <a:spLocks noGrp="1"/>
          </p:cNvSpPr>
          <p:nvPr>
            <p:custDataLst>
              <p:tags r:id="rId56"/>
            </p:custDataLst>
          </p:nvPr>
        </p:nvSpPr>
        <p:spPr bwMode="auto">
          <a:xfrm>
            <a:off x="2028826" y="5391151"/>
            <a:ext cx="360363" cy="193675"/>
          </a:xfrm>
          <a:prstGeom prst="ellipse">
            <a:avLst/>
          </a:prstGeom>
          <a:solidFill>
            <a:schemeClr val="bg1"/>
          </a:solidFill>
          <a:ln w="9525" algn="ctr">
            <a:solidFill>
              <a:schemeClr val="tx1"/>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CF5D14B-9487-4B15-B6F6-B05803921E14}" type="datetime'''''''''''''''''-''''''1''''''4''''''''''''''''''''''''''''%'">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-14%</a:t>
            </a:fld>
            <a:endParaRPr lang="fi-FI" sz="1000" dirty="0">
              <a:latin typeface="Gill Sans MT" panose="020B0502020104020203" pitchFamily="34" charset="0"/>
              <a:sym typeface="Gill Sans MT" panose="020B0502020104020203" pitchFamily="34" charset="0"/>
            </a:endParaRPr>
          </a:p>
        </p:txBody>
      </p:sp>
      <p:sp>
        <p:nvSpPr>
          <p:cNvPr id="150" name="Rectangle 149">
            <a:extLst>
              <a:ext uri="{FF2B5EF4-FFF2-40B4-BE49-F238E27FC236}">
                <a16:creationId xmlns:a16="http://schemas.microsoft.com/office/drawing/2014/main" id="{EBD96E2D-AD6C-46F6-B4FB-84EA7D085A81}"/>
              </a:ext>
            </a:extLst>
          </p:cNvPr>
          <p:cNvSpPr/>
          <p:nvPr>
            <p:custDataLst>
              <p:tags r:id="rId57"/>
            </p:custDataLst>
          </p:nvPr>
        </p:nvSpPr>
        <p:spPr bwMode="auto">
          <a:xfrm>
            <a:off x="10398125" y="3187700"/>
            <a:ext cx="196850" cy="147638"/>
          </a:xfrm>
          <a:prstGeom prst="rect">
            <a:avLst/>
          </a:prstGeom>
          <a:solidFill>
            <a:srgbClr val="F49C4D"/>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51" name="Rectangle 150">
            <a:extLst>
              <a:ext uri="{FF2B5EF4-FFF2-40B4-BE49-F238E27FC236}">
                <a16:creationId xmlns:a16="http://schemas.microsoft.com/office/drawing/2014/main" id="{AB9F92F3-2E5E-4243-8054-E2CEDC9274E5}"/>
              </a:ext>
            </a:extLst>
          </p:cNvPr>
          <p:cNvSpPr/>
          <p:nvPr>
            <p:custDataLst>
              <p:tags r:id="rId58"/>
            </p:custDataLst>
          </p:nvPr>
        </p:nvSpPr>
        <p:spPr bwMode="auto">
          <a:xfrm>
            <a:off x="10398125" y="3397250"/>
            <a:ext cx="196850" cy="147638"/>
          </a:xfrm>
          <a:prstGeom prst="rect">
            <a:avLst/>
          </a:prstGeom>
          <a:solidFill>
            <a:srgbClr val="ADFD66"/>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11" name="Text Placeholder 2">
            <a:extLst>
              <a:ext uri="{FF2B5EF4-FFF2-40B4-BE49-F238E27FC236}">
                <a16:creationId xmlns:a16="http://schemas.microsoft.com/office/drawing/2014/main" id="{7218C70E-09C2-4DAE-86FC-C0E63530104B}"/>
              </a:ext>
            </a:extLst>
          </p:cNvPr>
          <p:cNvSpPr>
            <a:spLocks noGrp="1"/>
          </p:cNvSpPr>
          <p:nvPr>
            <p:custDataLst>
              <p:tags r:id="rId59"/>
            </p:custDataLst>
          </p:nvPr>
        </p:nvSpPr>
        <p:spPr bwMode="auto">
          <a:xfrm>
            <a:off x="10645775" y="3195638"/>
            <a:ext cx="2794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45E93788-144F-491B-AF7F-2D6ECCDDAD92}" type="datetime'''''''''''''''''''''''''20''''0''''''''''''''''''''7'''''''">
              <a:rPr lang="fi-FI" altLang="en-US" sz="1100" smtClean="0">
                <a:latin typeface="Gill Sans MT" panose="020B0502020104020203" pitchFamily="34" charset="0"/>
                <a:sym typeface="Gill Sans MT" panose="020B0502020104020203" pitchFamily="34" charset="0"/>
              </a:rPr>
              <a:pPr marL="0" indent="0">
                <a:spcBef>
                  <a:spcPct val="0"/>
                </a:spcBef>
                <a:spcAft>
                  <a:spcPct val="0"/>
                </a:spcAft>
                <a:buNone/>
              </a:pPr>
              <a:t>2007</a:t>
            </a:fld>
            <a:endParaRPr lang="fi-FI" sz="1100" dirty="0">
              <a:latin typeface="Gill Sans MT" panose="020B0502020104020203" pitchFamily="34" charset="0"/>
              <a:sym typeface="Gill Sans MT" panose="020B0502020104020203" pitchFamily="34" charset="0"/>
            </a:endParaRPr>
          </a:p>
        </p:txBody>
      </p:sp>
      <p:sp>
        <p:nvSpPr>
          <p:cNvPr id="110" name="Text Placeholder 2">
            <a:extLst>
              <a:ext uri="{FF2B5EF4-FFF2-40B4-BE49-F238E27FC236}">
                <a16:creationId xmlns:a16="http://schemas.microsoft.com/office/drawing/2014/main" id="{47F99C42-1079-45DD-96B8-BD6417EA8BE0}"/>
              </a:ext>
            </a:extLst>
          </p:cNvPr>
          <p:cNvSpPr>
            <a:spLocks noGrp="1"/>
          </p:cNvSpPr>
          <p:nvPr>
            <p:custDataLst>
              <p:tags r:id="rId60"/>
            </p:custDataLst>
          </p:nvPr>
        </p:nvSpPr>
        <p:spPr bwMode="auto">
          <a:xfrm>
            <a:off x="10645775" y="3405188"/>
            <a:ext cx="2794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607E25E-737D-4F65-B68C-BA8461E017F7}" type="datetime'''''''''''''2''''''''''''''0''''''''''''19'''''''''''''">
              <a:rPr lang="fi-FI" altLang="en-US" sz="1100" smtClean="0">
                <a:latin typeface="Gill Sans MT" panose="020B0502020104020203" pitchFamily="34" charset="0"/>
                <a:sym typeface="Gill Sans MT" panose="020B0502020104020203" pitchFamily="34" charset="0"/>
              </a:rPr>
              <a:pPr marL="0" indent="0">
                <a:spcBef>
                  <a:spcPct val="0"/>
                </a:spcBef>
                <a:spcAft>
                  <a:spcPct val="0"/>
                </a:spcAft>
                <a:buNone/>
              </a:pPr>
              <a:t>2019</a:t>
            </a:fld>
            <a:endParaRPr lang="fi-FI" sz="1100" dirty="0">
              <a:latin typeface="Gill Sans MT" panose="020B0502020104020203" pitchFamily="34" charset="0"/>
              <a:sym typeface="Gill Sans MT" panose="020B0502020104020203" pitchFamily="34" charset="0"/>
            </a:endParaRPr>
          </a:p>
        </p:txBody>
      </p:sp>
      <p:sp>
        <p:nvSpPr>
          <p:cNvPr id="684" name="TextBox 683">
            <a:extLst>
              <a:ext uri="{FF2B5EF4-FFF2-40B4-BE49-F238E27FC236}">
                <a16:creationId xmlns:a16="http://schemas.microsoft.com/office/drawing/2014/main" id="{A0D76856-CA2A-48EB-A34E-6FB3D04E9B96}"/>
              </a:ext>
            </a:extLst>
          </p:cNvPr>
          <p:cNvSpPr txBox="1"/>
          <p:nvPr/>
        </p:nvSpPr>
        <p:spPr>
          <a:xfrm>
            <a:off x="280194" y="126781"/>
            <a:ext cx="9486626" cy="584775"/>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sektorikohtaiset päästöerot [kt CO</a:t>
            </a:r>
            <a:r>
              <a:rPr lang="fi-FI" sz="1600" b="1" baseline="-25000" dirty="0">
                <a:solidFill>
                  <a:schemeClr val="tx2"/>
                </a:solidFill>
                <a:latin typeface="Gill Sans Nova Cond XBd" panose="020B0A06020104020203" pitchFamily="34" charset="0"/>
                <a:ea typeface="Lato" panose="020F0502020204030203" pitchFamily="34" charset="0"/>
                <a:cs typeface="Lato" panose="020F0502020204030203" pitchFamily="34" charset="0"/>
              </a:rPr>
              <a:t>2</a:t>
            </a: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e/%] vertailuvuoden (2007) ja viimeisimpien varmentuneiden</a:t>
            </a:r>
          </a:p>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päästöjen (2019) välillä</a:t>
            </a:r>
            <a:endParaRPr lang="fi-FI" sz="1600" dirty="0"/>
          </a:p>
        </p:txBody>
      </p:sp>
      <p:grpSp>
        <p:nvGrpSpPr>
          <p:cNvPr id="81" name="Group 80">
            <a:extLst>
              <a:ext uri="{FF2B5EF4-FFF2-40B4-BE49-F238E27FC236}">
                <a16:creationId xmlns:a16="http://schemas.microsoft.com/office/drawing/2014/main" id="{E6E2CB34-5014-4C55-872E-E7AADBA3E128}"/>
              </a:ext>
            </a:extLst>
          </p:cNvPr>
          <p:cNvGrpSpPr/>
          <p:nvPr/>
        </p:nvGrpSpPr>
        <p:grpSpPr>
          <a:xfrm>
            <a:off x="11534530" y="88837"/>
            <a:ext cx="320522" cy="414442"/>
            <a:chOff x="8457418" y="107577"/>
            <a:chExt cx="320522" cy="414442"/>
          </a:xfrm>
        </p:grpSpPr>
        <p:sp>
          <p:nvSpPr>
            <p:cNvPr id="82" name="Rectangle: Rounded Corners 81">
              <a:extLst>
                <a:ext uri="{FF2B5EF4-FFF2-40B4-BE49-F238E27FC236}">
                  <a16:creationId xmlns:a16="http://schemas.microsoft.com/office/drawing/2014/main" id="{E28C7D00-EC2B-4C02-887C-40F2BFD7F3A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3" name="Graphic 82" descr="Back with solid fill">
              <a:hlinkClick r:id="rId65" action="ppaction://hlinksldjump"/>
              <a:extLst>
                <a:ext uri="{FF2B5EF4-FFF2-40B4-BE49-F238E27FC236}">
                  <a16:creationId xmlns:a16="http://schemas.microsoft.com/office/drawing/2014/main" id="{A06A57C0-F2B7-4B3F-A64F-EB1E9A5BB062}"/>
                </a:ext>
              </a:extLst>
            </p:cNvPr>
            <p:cNvPicPr>
              <a:picLocks noChangeAspect="1"/>
            </p:cNvPicPr>
            <p:nvPr/>
          </p:nvPicPr>
          <p:blipFill>
            <a:blip r:embed="rId66" cstate="print">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80330920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2"/>
            </p:custDataLst>
            <p:extLst>
              <p:ext uri="{D42A27DB-BD31-4B8C-83A1-F6EECF244321}">
                <p14:modId xmlns:p14="http://schemas.microsoft.com/office/powerpoint/2010/main" val="379661794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1543" name="think-cell Slide" r:id="rId25" imgW="129" imgH="129" progId="TCLayout.ActiveDocument.1">
                  <p:embed/>
                </p:oleObj>
              </mc:Choice>
              <mc:Fallback>
                <p:oleObj name="think-cell Slide" r:id="rId25"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26"/>
                      <a:stretch>
                        <a:fillRect/>
                      </a:stretch>
                    </p:blipFill>
                    <p:spPr>
                      <a:xfrm>
                        <a:off x="1588" y="1588"/>
                        <a:ext cx="1588" cy="1588"/>
                      </a:xfrm>
                      <a:prstGeom prst="rect">
                        <a:avLst/>
                      </a:prstGeom>
                    </p:spPr>
                  </p:pic>
                </p:oleObj>
              </mc:Fallback>
            </mc:AlternateContent>
          </a:graphicData>
        </a:graphic>
      </p:graphicFrame>
      <p:graphicFrame>
        <p:nvGraphicFramePr>
          <p:cNvPr id="85" name="Chart 84">
            <a:extLst>
              <a:ext uri="{FF2B5EF4-FFF2-40B4-BE49-F238E27FC236}">
                <a16:creationId xmlns:a16="http://schemas.microsoft.com/office/drawing/2014/main" id="{D63CF4AD-73DA-4556-894A-909B8D314008}"/>
              </a:ext>
            </a:extLst>
          </p:cNvPr>
          <p:cNvGraphicFramePr/>
          <p:nvPr>
            <p:custDataLst>
              <p:tags r:id="rId3"/>
            </p:custDataLst>
            <p:extLst>
              <p:ext uri="{D42A27DB-BD31-4B8C-83A1-F6EECF244321}">
                <p14:modId xmlns:p14="http://schemas.microsoft.com/office/powerpoint/2010/main" val="3311541571"/>
              </p:ext>
            </p:extLst>
          </p:nvPr>
        </p:nvGraphicFramePr>
        <p:xfrm>
          <a:off x="255588" y="1149350"/>
          <a:ext cx="9953625" cy="5330825"/>
        </p:xfrm>
        <a:graphic>
          <a:graphicData uri="http://schemas.openxmlformats.org/drawingml/2006/chart">
            <c:chart xmlns:c="http://schemas.openxmlformats.org/drawingml/2006/chart" xmlns:r="http://schemas.openxmlformats.org/officeDocument/2006/relationships" r:id="rId27"/>
          </a:graphicData>
        </a:graphic>
      </p:graphicFrame>
      <p:sp useBgFill="1">
        <p:nvSpPr>
          <p:cNvPr id="6" name="Freeform: Shape 5">
            <a:extLst>
              <a:ext uri="{FF2B5EF4-FFF2-40B4-BE49-F238E27FC236}">
                <a16:creationId xmlns:a16="http://schemas.microsoft.com/office/drawing/2014/main" id="{34EAB2A1-60CD-4932-9BEC-93BF62E869C4}"/>
              </a:ext>
            </a:extLst>
          </p:cNvPr>
          <p:cNvSpPr/>
          <p:nvPr>
            <p:custDataLst>
              <p:tags r:id="rId4"/>
            </p:custDataLst>
          </p:nvPr>
        </p:nvSpPr>
        <p:spPr bwMode="auto">
          <a:xfrm>
            <a:off x="8890000" y="6323013"/>
            <a:ext cx="96839" cy="146051"/>
          </a:xfrm>
          <a:custGeom>
            <a:avLst/>
            <a:gdLst/>
            <a:ahLst/>
            <a:cxnLst/>
            <a:rect l="0" t="0" r="0" b="0"/>
            <a:pathLst>
              <a:path w="96839" h="146051">
                <a:moveTo>
                  <a:pt x="96838" y="0"/>
                </a:moveTo>
                <a:lnTo>
                  <a:pt x="57150" y="146050"/>
                </a:lnTo>
                <a:lnTo>
                  <a:pt x="0" y="146050"/>
                </a:lnTo>
                <a:lnTo>
                  <a:pt x="39688" y="0"/>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 name="Freeform: Shape 2">
            <a:extLst>
              <a:ext uri="{FF2B5EF4-FFF2-40B4-BE49-F238E27FC236}">
                <a16:creationId xmlns:a16="http://schemas.microsoft.com/office/drawing/2014/main" id="{34B21AA7-4037-4D41-8BA3-83FB3401B5B2}"/>
              </a:ext>
            </a:extLst>
          </p:cNvPr>
          <p:cNvSpPr/>
          <p:nvPr>
            <p:custDataLst>
              <p:tags r:id="rId5"/>
            </p:custDataLst>
          </p:nvPr>
        </p:nvSpPr>
        <p:spPr bwMode="auto">
          <a:xfrm>
            <a:off x="8890000" y="63230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4" name="Freeform: Shape 3">
            <a:extLst>
              <a:ext uri="{FF2B5EF4-FFF2-40B4-BE49-F238E27FC236}">
                <a16:creationId xmlns:a16="http://schemas.microsoft.com/office/drawing/2014/main" id="{A8EB6C03-89BF-4E28-A01A-6D25AF0581B5}"/>
              </a:ext>
            </a:extLst>
          </p:cNvPr>
          <p:cNvSpPr/>
          <p:nvPr>
            <p:custDataLst>
              <p:tags r:id="rId6"/>
            </p:custDataLst>
          </p:nvPr>
        </p:nvSpPr>
        <p:spPr bwMode="auto">
          <a:xfrm>
            <a:off x="8947150" y="6323013"/>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41" name="Text Placeholder 2">
            <a:extLst>
              <a:ext uri="{FF2B5EF4-FFF2-40B4-BE49-F238E27FC236}">
                <a16:creationId xmlns:a16="http://schemas.microsoft.com/office/drawing/2014/main" id="{EC832237-7D13-4AB1-BC11-E35ABFABDFDD}"/>
              </a:ext>
            </a:extLst>
          </p:cNvPr>
          <p:cNvSpPr>
            <a:spLocks noGrp="1"/>
          </p:cNvSpPr>
          <p:nvPr>
            <p:custDataLst>
              <p:tags r:id="rId7"/>
            </p:custDataLst>
          </p:nvPr>
        </p:nvSpPr>
        <p:spPr bwMode="auto">
          <a:xfrm>
            <a:off x="6751638"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8BFE6A2-6C8F-4B54-A1C5-45CEF4766934}" type="datetime'''''''''''''''''''''''''''''''''''''201''''''''7'">
              <a:rPr lang="fi-FI" altLang="en-US" sz="800" smtClean="0">
                <a:latin typeface="Gill Sans MT" panose="020B0502020104020203" pitchFamily="34" charset="0"/>
                <a:sym typeface="Gill Sans MT" panose="020B0502020104020203" pitchFamily="34" charset="0"/>
              </a:rPr>
              <a:pPr/>
              <a:t>2017</a:t>
            </a:fld>
            <a:endParaRPr lang="fi-FI" sz="800" dirty="0">
              <a:latin typeface="Gill Sans MT" panose="020B0502020104020203" pitchFamily="34" charset="0"/>
              <a:sym typeface="Gill Sans MT" panose="020B0502020104020203" pitchFamily="34" charset="0"/>
            </a:endParaRPr>
          </a:p>
        </p:txBody>
      </p:sp>
      <p:sp>
        <p:nvSpPr>
          <p:cNvPr id="33" name="Text Placeholder 2">
            <a:extLst>
              <a:ext uri="{FF2B5EF4-FFF2-40B4-BE49-F238E27FC236}">
                <a16:creationId xmlns:a16="http://schemas.microsoft.com/office/drawing/2014/main" id="{96AC5BDA-568C-491D-AE05-0C9A0728278F}"/>
              </a:ext>
            </a:extLst>
          </p:cNvPr>
          <p:cNvSpPr>
            <a:spLocks noGrp="1"/>
          </p:cNvSpPr>
          <p:nvPr>
            <p:custDataLst>
              <p:tags r:id="rId8"/>
            </p:custDataLst>
          </p:nvPr>
        </p:nvSpPr>
        <p:spPr bwMode="auto">
          <a:xfrm>
            <a:off x="3187700"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3586AEE-F8EB-4D21-850E-37341B67B753}" type="datetime'''''''''''''''''''2''''''''0''11'''''''''''''''''''''''''''">
              <a:rPr lang="fi-FI" altLang="en-US" sz="800" smtClean="0">
                <a:latin typeface="Gill Sans MT" panose="020B0502020104020203" pitchFamily="34" charset="0"/>
                <a:sym typeface="Gill Sans MT" panose="020B0502020104020203" pitchFamily="34" charset="0"/>
              </a:rPr>
              <a:pPr/>
              <a:t>2011</a:t>
            </a:fld>
            <a:endParaRPr lang="fi-FI" sz="800" dirty="0">
              <a:latin typeface="Gill Sans MT" panose="020B0502020104020203" pitchFamily="34" charset="0"/>
              <a:sym typeface="Gill Sans MT" panose="020B0502020104020203" pitchFamily="34" charset="0"/>
            </a:endParaRPr>
          </a:p>
        </p:txBody>
      </p:sp>
      <p:sp>
        <p:nvSpPr>
          <p:cNvPr id="104" name="Text Placeholder 2">
            <a:extLst>
              <a:ext uri="{FF2B5EF4-FFF2-40B4-BE49-F238E27FC236}">
                <a16:creationId xmlns:a16="http://schemas.microsoft.com/office/drawing/2014/main" id="{F850396F-ABF6-4532-8807-7672CF72CF09}"/>
              </a:ext>
            </a:extLst>
          </p:cNvPr>
          <p:cNvSpPr>
            <a:spLocks noGrp="1"/>
          </p:cNvSpPr>
          <p:nvPr>
            <p:custDataLst>
              <p:tags r:id="rId9"/>
            </p:custDataLst>
          </p:nvPr>
        </p:nvSpPr>
        <p:spPr bwMode="auto">
          <a:xfrm>
            <a:off x="395288" y="887413"/>
            <a:ext cx="4540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100" b="1" dirty="0">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 </a:t>
            </a:r>
            <a:r>
              <a:rPr lang="fi-FI" altLang="en-US" sz="1100" b="1" dirty="0">
                <a:solidFill>
                  <a:schemeClr val="tx2"/>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tCO</a:t>
            </a:r>
            <a:r>
              <a:rPr lang="fi-FI" altLang="en-US" sz="1100" b="1" baseline="-25000" dirty="0">
                <a:solidFill>
                  <a:schemeClr val="tx2"/>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2</a:t>
            </a:r>
            <a:r>
              <a:rPr lang="fi-FI" altLang="en-US" sz="1100" b="1" dirty="0">
                <a:solidFill>
                  <a:schemeClr val="tx2"/>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e</a:t>
            </a:r>
            <a:endParaRPr lang="fi-FI" sz="1100" b="1" dirty="0">
              <a:solidFill>
                <a:schemeClr val="tx2"/>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endParaRPr>
          </a:p>
        </p:txBody>
      </p:sp>
      <p:sp>
        <p:nvSpPr>
          <p:cNvPr id="34" name="Text Placeholder 2">
            <a:extLst>
              <a:ext uri="{FF2B5EF4-FFF2-40B4-BE49-F238E27FC236}">
                <a16:creationId xmlns:a16="http://schemas.microsoft.com/office/drawing/2014/main" id="{93E076A2-8954-4EE6-91C3-38A6529CB28E}"/>
              </a:ext>
            </a:extLst>
          </p:cNvPr>
          <p:cNvSpPr>
            <a:spLocks noGrp="1"/>
          </p:cNvSpPr>
          <p:nvPr>
            <p:custDataLst>
              <p:tags r:id="rId10"/>
            </p:custDataLst>
          </p:nvPr>
        </p:nvSpPr>
        <p:spPr bwMode="auto">
          <a:xfrm>
            <a:off x="3781425"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C58A4E8-C633-4B64-95D0-D4F02D872FCC}" type="datetime'20''''''''''''''''''''''''''''''''''''''''''1''''2'">
              <a:rPr lang="fi-FI" altLang="en-US" sz="800" smtClean="0">
                <a:latin typeface="Gill Sans MT" panose="020B0502020104020203" pitchFamily="34" charset="0"/>
                <a:sym typeface="Gill Sans MT" panose="020B0502020104020203" pitchFamily="34" charset="0"/>
              </a:rPr>
              <a:pPr/>
              <a:t>2012</a:t>
            </a:fld>
            <a:endParaRPr lang="fi-FI" sz="800" dirty="0">
              <a:latin typeface="Gill Sans MT" panose="020B0502020104020203" pitchFamily="34" charset="0"/>
              <a:sym typeface="Gill Sans MT" panose="020B0502020104020203" pitchFamily="34" charset="0"/>
            </a:endParaRPr>
          </a:p>
        </p:txBody>
      </p:sp>
      <p:sp>
        <p:nvSpPr>
          <p:cNvPr id="30" name="Text Placeholder 2">
            <a:extLst>
              <a:ext uri="{FF2B5EF4-FFF2-40B4-BE49-F238E27FC236}">
                <a16:creationId xmlns:a16="http://schemas.microsoft.com/office/drawing/2014/main" id="{C2DD61E3-83E4-4368-BEA9-97B0C48B5D12}"/>
              </a:ext>
            </a:extLst>
          </p:cNvPr>
          <p:cNvSpPr>
            <a:spLocks noGrp="1"/>
          </p:cNvSpPr>
          <p:nvPr>
            <p:custDataLst>
              <p:tags r:id="rId11"/>
            </p:custDataLst>
          </p:nvPr>
        </p:nvSpPr>
        <p:spPr bwMode="auto">
          <a:xfrm>
            <a:off x="2593975"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9E6D2D3-857B-4ED4-83B0-6183ABA44998}" type="datetime'''''''''''''''''''''''''''''''''201''''0'''''''">
              <a:rPr lang="fi-FI" altLang="en-US" sz="800" smtClean="0">
                <a:latin typeface="Gill Sans MT" panose="020B0502020104020203" pitchFamily="34" charset="0"/>
                <a:sym typeface="Gill Sans MT" panose="020B0502020104020203" pitchFamily="34" charset="0"/>
              </a:rPr>
              <a:pPr/>
              <a:t>2010</a:t>
            </a:fld>
            <a:endParaRPr lang="fi-FI" sz="800" dirty="0">
              <a:latin typeface="Gill Sans MT" panose="020B0502020104020203" pitchFamily="34" charset="0"/>
              <a:sym typeface="Gill Sans MT" panose="020B0502020104020203" pitchFamily="34" charset="0"/>
            </a:endParaRPr>
          </a:p>
        </p:txBody>
      </p:sp>
      <p:sp>
        <p:nvSpPr>
          <p:cNvPr id="29" name="Text Placeholder 2">
            <a:extLst>
              <a:ext uri="{FF2B5EF4-FFF2-40B4-BE49-F238E27FC236}">
                <a16:creationId xmlns:a16="http://schemas.microsoft.com/office/drawing/2014/main" id="{F5E90FF1-B329-4A9C-BA45-1E96822E2C31}"/>
              </a:ext>
            </a:extLst>
          </p:cNvPr>
          <p:cNvSpPr>
            <a:spLocks noGrp="1"/>
          </p:cNvSpPr>
          <p:nvPr>
            <p:custDataLst>
              <p:tags r:id="rId12"/>
            </p:custDataLst>
          </p:nvPr>
        </p:nvSpPr>
        <p:spPr bwMode="auto">
          <a:xfrm>
            <a:off x="811213"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6FE696-D5C5-4491-B44D-496D44E485E6}" type="datetime'''''2''''''''''''''''''''0''''''07'''''''''''">
              <a:rPr lang="fi-FI" altLang="en-US" sz="800" smtClean="0">
                <a:latin typeface="Gill Sans MT" panose="020B0502020104020203" pitchFamily="34" charset="0"/>
                <a:sym typeface="Gill Sans MT" panose="020B0502020104020203" pitchFamily="34" charset="0"/>
              </a:rPr>
              <a:pPr/>
              <a:t>2007</a:t>
            </a:fld>
            <a:endParaRPr lang="fi-FI" sz="800" dirty="0">
              <a:latin typeface="Gill Sans MT" panose="020B0502020104020203" pitchFamily="34" charset="0"/>
              <a:sym typeface="Gill Sans MT" panose="020B0502020104020203" pitchFamily="34" charset="0"/>
            </a:endParaRPr>
          </a:p>
        </p:txBody>
      </p:sp>
      <p:sp>
        <p:nvSpPr>
          <p:cNvPr id="25" name="Text Placeholder 2">
            <a:extLst>
              <a:ext uri="{FF2B5EF4-FFF2-40B4-BE49-F238E27FC236}">
                <a16:creationId xmlns:a16="http://schemas.microsoft.com/office/drawing/2014/main" id="{771F758F-5C21-4650-AFC3-31D962AA9871}"/>
              </a:ext>
            </a:extLst>
          </p:cNvPr>
          <p:cNvSpPr>
            <a:spLocks noGrp="1"/>
          </p:cNvSpPr>
          <p:nvPr>
            <p:custDataLst>
              <p:tags r:id="rId13"/>
            </p:custDataLst>
          </p:nvPr>
        </p:nvSpPr>
        <p:spPr bwMode="auto">
          <a:xfrm>
            <a:off x="1404938"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F22499D2-58D6-463B-B75F-1DDDF87281ED}" type="datetime'''''2''''''''''''''''''''''''0''''''0''''8'''''''">
              <a:rPr lang="fi-FI" altLang="en-US" sz="800" smtClean="0">
                <a:latin typeface="Gill Sans MT" panose="020B0502020104020203" pitchFamily="34" charset="0"/>
                <a:sym typeface="Gill Sans MT" panose="020B0502020104020203" pitchFamily="34" charset="0"/>
              </a:rPr>
              <a:pPr/>
              <a:t>2008</a:t>
            </a:fld>
            <a:endParaRPr lang="fi-FI" sz="800" dirty="0">
              <a:latin typeface="Gill Sans MT" panose="020B0502020104020203" pitchFamily="34" charset="0"/>
              <a:sym typeface="Gill Sans MT" panose="020B0502020104020203" pitchFamily="34" charset="0"/>
            </a:endParaRPr>
          </a:p>
        </p:txBody>
      </p:sp>
      <p:sp>
        <p:nvSpPr>
          <p:cNvPr id="35" name="Text Placeholder 2">
            <a:extLst>
              <a:ext uri="{FF2B5EF4-FFF2-40B4-BE49-F238E27FC236}">
                <a16:creationId xmlns:a16="http://schemas.microsoft.com/office/drawing/2014/main" id="{F95437CB-5F30-4118-9CB1-E3D732729EC1}"/>
              </a:ext>
            </a:extLst>
          </p:cNvPr>
          <p:cNvSpPr>
            <a:spLocks noGrp="1"/>
          </p:cNvSpPr>
          <p:nvPr>
            <p:custDataLst>
              <p:tags r:id="rId14"/>
            </p:custDataLst>
          </p:nvPr>
        </p:nvSpPr>
        <p:spPr bwMode="auto">
          <a:xfrm>
            <a:off x="4375150"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985C765-5629-4AB9-A58A-E5FB2320EAB1}" type="datetime'2''''''''''''''''''0''''''''''''''''''1''''3'''''''">
              <a:rPr lang="fi-FI" altLang="en-US" sz="800" smtClean="0">
                <a:latin typeface="Gill Sans MT" panose="020B0502020104020203" pitchFamily="34" charset="0"/>
                <a:sym typeface="Gill Sans MT" panose="020B0502020104020203" pitchFamily="34" charset="0"/>
              </a:rPr>
              <a:pPr/>
              <a:t>2013</a:t>
            </a:fld>
            <a:endParaRPr lang="fi-FI" sz="800" dirty="0">
              <a:latin typeface="Gill Sans MT" panose="020B0502020104020203" pitchFamily="34" charset="0"/>
              <a:sym typeface="Gill Sans MT" panose="020B0502020104020203" pitchFamily="34" charset="0"/>
            </a:endParaRPr>
          </a:p>
        </p:txBody>
      </p:sp>
      <p:sp>
        <p:nvSpPr>
          <p:cNvPr id="26" name="Text Placeholder 2">
            <a:extLst>
              <a:ext uri="{FF2B5EF4-FFF2-40B4-BE49-F238E27FC236}">
                <a16:creationId xmlns:a16="http://schemas.microsoft.com/office/drawing/2014/main" id="{973CA7E3-FA83-4DBC-B952-B8CB52D68247}"/>
              </a:ext>
            </a:extLst>
          </p:cNvPr>
          <p:cNvSpPr>
            <a:spLocks noGrp="1"/>
          </p:cNvSpPr>
          <p:nvPr>
            <p:custDataLst>
              <p:tags r:id="rId15"/>
            </p:custDataLst>
          </p:nvPr>
        </p:nvSpPr>
        <p:spPr bwMode="auto">
          <a:xfrm>
            <a:off x="1998663"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F870FF9-C87A-4FD8-A60E-C2EBF73ED770}" type="datetime'2''''''''''''''''0''''''''''0''9'''''">
              <a:rPr lang="fi-FI" altLang="en-US" sz="800" smtClean="0">
                <a:latin typeface="Gill Sans MT" panose="020B0502020104020203" pitchFamily="34" charset="0"/>
                <a:sym typeface="Gill Sans MT" panose="020B0502020104020203" pitchFamily="34" charset="0"/>
              </a:rPr>
              <a:pPr/>
              <a:t>2009</a:t>
            </a:fld>
            <a:endParaRPr lang="fi-FI" sz="800" dirty="0">
              <a:latin typeface="Gill Sans MT" panose="020B0502020104020203" pitchFamily="34" charset="0"/>
              <a:sym typeface="Gill Sans MT" panose="020B0502020104020203" pitchFamily="34" charset="0"/>
            </a:endParaRPr>
          </a:p>
        </p:txBody>
      </p:sp>
      <p:sp>
        <p:nvSpPr>
          <p:cNvPr id="36" name="Text Placeholder 2">
            <a:extLst>
              <a:ext uri="{FF2B5EF4-FFF2-40B4-BE49-F238E27FC236}">
                <a16:creationId xmlns:a16="http://schemas.microsoft.com/office/drawing/2014/main" id="{69C87FB9-FD13-442A-ACCC-C254CB0BE7FD}"/>
              </a:ext>
            </a:extLst>
          </p:cNvPr>
          <p:cNvSpPr>
            <a:spLocks noGrp="1"/>
          </p:cNvSpPr>
          <p:nvPr>
            <p:custDataLst>
              <p:tags r:id="rId16"/>
            </p:custDataLst>
          </p:nvPr>
        </p:nvSpPr>
        <p:spPr bwMode="auto">
          <a:xfrm>
            <a:off x="4968875"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ABB21A3-130C-424F-BD3E-D96BAA43971E}" type="datetime'''''''''2''0''''''''''1''4'''''''''''''''''''''''''''''''''">
              <a:rPr lang="fi-FI" altLang="en-US" sz="800" smtClean="0">
                <a:latin typeface="Gill Sans MT" panose="020B0502020104020203" pitchFamily="34" charset="0"/>
                <a:sym typeface="Gill Sans MT" panose="020B0502020104020203" pitchFamily="34" charset="0"/>
              </a:rPr>
              <a:pPr/>
              <a:t>2014</a:t>
            </a:fld>
            <a:endParaRPr lang="fi-FI" sz="800" dirty="0">
              <a:latin typeface="Gill Sans MT" panose="020B0502020104020203" pitchFamily="34" charset="0"/>
              <a:sym typeface="Gill Sans MT" panose="020B0502020104020203" pitchFamily="34" charset="0"/>
            </a:endParaRPr>
          </a:p>
        </p:txBody>
      </p:sp>
      <p:sp>
        <p:nvSpPr>
          <p:cNvPr id="37" name="Text Placeholder 2">
            <a:extLst>
              <a:ext uri="{FF2B5EF4-FFF2-40B4-BE49-F238E27FC236}">
                <a16:creationId xmlns:a16="http://schemas.microsoft.com/office/drawing/2014/main" id="{DF03F702-AB20-44CF-A829-958E5A32D722}"/>
              </a:ext>
            </a:extLst>
          </p:cNvPr>
          <p:cNvSpPr>
            <a:spLocks noGrp="1"/>
          </p:cNvSpPr>
          <p:nvPr>
            <p:custDataLst>
              <p:tags r:id="rId17"/>
            </p:custDataLst>
          </p:nvPr>
        </p:nvSpPr>
        <p:spPr bwMode="auto">
          <a:xfrm>
            <a:off x="5564188"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543B0867-ADC0-4395-B6B0-86C796232B8B}" type="datetime'''''''2''''''''''''''''''''01''5'''''''''''''">
              <a:rPr lang="fi-FI" altLang="en-US" sz="800" smtClean="0">
                <a:latin typeface="Gill Sans MT" panose="020B0502020104020203" pitchFamily="34" charset="0"/>
                <a:sym typeface="Gill Sans MT" panose="020B0502020104020203" pitchFamily="34" charset="0"/>
              </a:rPr>
              <a:pPr/>
              <a:t>2015</a:t>
            </a:fld>
            <a:endParaRPr lang="fi-FI" sz="800" dirty="0">
              <a:latin typeface="Gill Sans MT" panose="020B0502020104020203" pitchFamily="34" charset="0"/>
              <a:sym typeface="Gill Sans MT" panose="020B0502020104020203" pitchFamily="34" charset="0"/>
            </a:endParaRPr>
          </a:p>
        </p:txBody>
      </p:sp>
      <p:sp>
        <p:nvSpPr>
          <p:cNvPr id="40" name="Text Placeholder 2">
            <a:extLst>
              <a:ext uri="{FF2B5EF4-FFF2-40B4-BE49-F238E27FC236}">
                <a16:creationId xmlns:a16="http://schemas.microsoft.com/office/drawing/2014/main" id="{7EA9E911-0932-4F52-ADC2-905ADA3E4606}"/>
              </a:ext>
            </a:extLst>
          </p:cNvPr>
          <p:cNvSpPr>
            <a:spLocks noGrp="1"/>
          </p:cNvSpPr>
          <p:nvPr>
            <p:custDataLst>
              <p:tags r:id="rId18"/>
            </p:custDataLst>
          </p:nvPr>
        </p:nvSpPr>
        <p:spPr bwMode="auto">
          <a:xfrm>
            <a:off x="6157913"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F5E6018-FB34-458E-8CB2-C493804B9277}" type="datetime'''''2''''''''''''''''''01''''''''''''''''''''''''''''''''6'">
              <a:rPr lang="fi-FI" altLang="en-US" sz="800" smtClean="0">
                <a:latin typeface="Gill Sans MT" panose="020B0502020104020203" pitchFamily="34" charset="0"/>
                <a:sym typeface="Gill Sans MT" panose="020B0502020104020203" pitchFamily="34" charset="0"/>
              </a:rPr>
              <a:pPr/>
              <a:t>2016</a:t>
            </a:fld>
            <a:endParaRPr lang="fi-FI" sz="800" dirty="0">
              <a:latin typeface="Gill Sans MT" panose="020B0502020104020203" pitchFamily="34" charset="0"/>
              <a:sym typeface="Gill Sans MT" panose="020B0502020104020203" pitchFamily="34" charset="0"/>
            </a:endParaRPr>
          </a:p>
        </p:txBody>
      </p:sp>
      <p:sp>
        <p:nvSpPr>
          <p:cNvPr id="42" name="Text Placeholder 2">
            <a:extLst>
              <a:ext uri="{FF2B5EF4-FFF2-40B4-BE49-F238E27FC236}">
                <a16:creationId xmlns:a16="http://schemas.microsoft.com/office/drawing/2014/main" id="{13CEAFB9-B622-4FC7-ACEF-A60E92410420}"/>
              </a:ext>
            </a:extLst>
          </p:cNvPr>
          <p:cNvSpPr>
            <a:spLocks noGrp="1"/>
          </p:cNvSpPr>
          <p:nvPr>
            <p:custDataLst>
              <p:tags r:id="rId19"/>
            </p:custDataLst>
          </p:nvPr>
        </p:nvSpPr>
        <p:spPr bwMode="auto">
          <a:xfrm>
            <a:off x="7345363"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6881EF3-A6A1-4674-837D-CC23D5B44FED}" type="datetime'''2''''0''''''''''''''''1''''''8'''''''''''''''''">
              <a:rPr lang="fi-FI" altLang="en-US" sz="800" smtClean="0">
                <a:latin typeface="Gill Sans MT" panose="020B0502020104020203" pitchFamily="34" charset="0"/>
                <a:sym typeface="Gill Sans MT" panose="020B0502020104020203" pitchFamily="34" charset="0"/>
              </a:rPr>
              <a:pPr/>
              <a:t>2018</a:t>
            </a:fld>
            <a:endParaRPr lang="fi-FI" sz="800" dirty="0">
              <a:latin typeface="Gill Sans MT" panose="020B0502020104020203" pitchFamily="34" charset="0"/>
              <a:sym typeface="Gill Sans MT" panose="020B0502020104020203" pitchFamily="34" charset="0"/>
            </a:endParaRPr>
          </a:p>
        </p:txBody>
      </p:sp>
      <p:sp>
        <p:nvSpPr>
          <p:cNvPr id="43" name="Text Placeholder 2">
            <a:extLst>
              <a:ext uri="{FF2B5EF4-FFF2-40B4-BE49-F238E27FC236}">
                <a16:creationId xmlns:a16="http://schemas.microsoft.com/office/drawing/2014/main" id="{851169E4-BDA8-4BC1-BD1A-1AF7947F3D4D}"/>
              </a:ext>
            </a:extLst>
          </p:cNvPr>
          <p:cNvSpPr>
            <a:spLocks noGrp="1"/>
          </p:cNvSpPr>
          <p:nvPr>
            <p:custDataLst>
              <p:tags r:id="rId20"/>
            </p:custDataLst>
          </p:nvPr>
        </p:nvSpPr>
        <p:spPr bwMode="auto">
          <a:xfrm>
            <a:off x="7939088"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97D257-ED4C-47A4-A270-D5CBD41DDE0D}" type="datetime'2''''''''''''''''''''''''0''''''''''1''''''''''''9'''''">
              <a:rPr lang="fi-FI" altLang="en-US" sz="800" smtClean="0">
                <a:latin typeface="Gill Sans MT" panose="020B0502020104020203" pitchFamily="34" charset="0"/>
                <a:sym typeface="Gill Sans MT" panose="020B0502020104020203" pitchFamily="34" charset="0"/>
              </a:rPr>
              <a:pPr/>
              <a:t>2019</a:t>
            </a:fld>
            <a:endParaRPr lang="fi-FI" sz="800" dirty="0">
              <a:latin typeface="Gill Sans MT" panose="020B0502020104020203" pitchFamily="34" charset="0"/>
              <a:sym typeface="Gill Sans MT" panose="020B0502020104020203" pitchFamily="34" charset="0"/>
            </a:endParaRPr>
          </a:p>
        </p:txBody>
      </p:sp>
      <p:sp>
        <p:nvSpPr>
          <p:cNvPr id="128" name="Text Placeholder 2">
            <a:extLst>
              <a:ext uri="{FF2B5EF4-FFF2-40B4-BE49-F238E27FC236}">
                <a16:creationId xmlns:a16="http://schemas.microsoft.com/office/drawing/2014/main" id="{2B7D43A9-8F77-4109-B7B0-E53F1886FB54}"/>
              </a:ext>
            </a:extLst>
          </p:cNvPr>
          <p:cNvSpPr>
            <a:spLocks noGrp="1"/>
          </p:cNvSpPr>
          <p:nvPr>
            <p:custDataLst>
              <p:tags r:id="rId21"/>
            </p:custDataLst>
          </p:nvPr>
        </p:nvSpPr>
        <p:spPr bwMode="auto">
          <a:xfrm>
            <a:off x="9721850" y="6429375"/>
            <a:ext cx="2159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3B3F710-47FF-4467-8936-6B6029DABECA}" type="datetime'2''0''''''''''''''''''''''''''3''''''''''''''''''0'">
              <a:rPr lang="fi-FI" altLang="en-US" sz="800" smtClean="0">
                <a:latin typeface="Gill Sans MT" panose="020B0502020104020203" pitchFamily="34" charset="0"/>
                <a:sym typeface="Gill Sans MT" panose="020B0502020104020203" pitchFamily="34" charset="0"/>
              </a:rPr>
              <a:pPr/>
              <a:t>2030</a:t>
            </a:fld>
            <a:endParaRPr lang="fi-FI" sz="800" dirty="0">
              <a:latin typeface="Gill Sans MT" panose="020B0502020104020203" pitchFamily="34" charset="0"/>
              <a:sym typeface="Gill Sans MT" panose="020B0502020104020203" pitchFamily="34" charset="0"/>
            </a:endParaRPr>
          </a:p>
        </p:txBody>
      </p:sp>
      <p:sp>
        <p:nvSpPr>
          <p:cNvPr id="15" name="Rectangle 14">
            <a:extLst>
              <a:ext uri="{FF2B5EF4-FFF2-40B4-BE49-F238E27FC236}">
                <a16:creationId xmlns:a16="http://schemas.microsoft.com/office/drawing/2014/main" id="{B7340CDA-3B81-4BA3-B017-BD5D89245B11}"/>
              </a:ext>
            </a:extLst>
          </p:cNvPr>
          <p:cNvSpPr/>
          <p:nvPr>
            <p:custDataLst>
              <p:tags r:id="rId22"/>
            </p:custDataLst>
          </p:nvPr>
        </p:nvSpPr>
        <p:spPr bwMode="auto">
          <a:xfrm>
            <a:off x="10471150" y="2986088"/>
            <a:ext cx="196850" cy="147638"/>
          </a:xfrm>
          <a:prstGeom prst="rect">
            <a:avLst/>
          </a:prstGeom>
          <a:solidFill>
            <a:srgbClr val="6F8DB9"/>
          </a:solidFill>
          <a:ln w="9525" cap="flat" cmpd="sng" algn="ctr">
            <a:solidFill>
              <a:srgbClr val="000000"/>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 name="Text Placeholder 2">
            <a:extLst>
              <a:ext uri="{FF2B5EF4-FFF2-40B4-BE49-F238E27FC236}">
                <a16:creationId xmlns:a16="http://schemas.microsoft.com/office/drawing/2014/main" id="{117BBDA0-AD11-474F-975F-E9AB1C62911E}"/>
              </a:ext>
            </a:extLst>
          </p:cNvPr>
          <p:cNvSpPr>
            <a:spLocks noGrp="1"/>
          </p:cNvSpPr>
          <p:nvPr>
            <p:custDataLst>
              <p:tags r:id="rId23"/>
            </p:custDataLst>
          </p:nvPr>
        </p:nvSpPr>
        <p:spPr bwMode="auto">
          <a:xfrm>
            <a:off x="10718800" y="2994026"/>
            <a:ext cx="9953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100" b="1" dirty="0">
                <a:solidFill>
                  <a:schemeClr val="tx2"/>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rPr>
              <a:t> tCO</a:t>
            </a:r>
            <a:r>
              <a:rPr lang="fi-FI" altLang="en-US" sz="1100" b="1" baseline="-25000" dirty="0">
                <a:solidFill>
                  <a:schemeClr val="tx2"/>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rPr>
              <a:t>2</a:t>
            </a:r>
            <a:r>
              <a:rPr lang="fi-FI" altLang="en-US" sz="1100" b="1" dirty="0">
                <a:solidFill>
                  <a:schemeClr val="tx2"/>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rPr>
              <a:t>e/asukas</a:t>
            </a:r>
            <a:endParaRPr lang="fi-FI" sz="1100" b="1" dirty="0">
              <a:solidFill>
                <a:schemeClr val="tx2"/>
              </a:solidFill>
              <a:effectLst>
                <a:outerShdw blurRad="38100" dist="38100" dir="2700000" algn="tl">
                  <a:srgbClr val="000000">
                    <a:alpha val="43137"/>
                  </a:srgbClr>
                </a:outerShdw>
              </a:effectLst>
              <a:latin typeface="Rockwell" panose="02060603020205020403" pitchFamily="18" charset="0"/>
              <a:sym typeface="Rockwell" panose="02060603020205020403" pitchFamily="18" charset="0"/>
            </a:endParaRPr>
          </a:p>
        </p:txBody>
      </p:sp>
      <p:sp>
        <p:nvSpPr>
          <p:cNvPr id="45" name="TextBox 44">
            <a:extLst>
              <a:ext uri="{FF2B5EF4-FFF2-40B4-BE49-F238E27FC236}">
                <a16:creationId xmlns:a16="http://schemas.microsoft.com/office/drawing/2014/main" id="{2AC751D5-DD05-4069-936C-E375302DBECB}"/>
              </a:ext>
            </a:extLst>
          </p:cNvPr>
          <p:cNvSpPr txBox="1"/>
          <p:nvPr/>
        </p:nvSpPr>
        <p:spPr>
          <a:xfrm>
            <a:off x="280194" y="126781"/>
            <a:ext cx="9126586"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kokonaispäästöjen kehitys asukkaita kohden (2007-2019) &amp; vuoden 2030 HINKU-tavoitetaso</a:t>
            </a:r>
            <a:endParaRPr lang="fi-FI" sz="1600" dirty="0"/>
          </a:p>
        </p:txBody>
      </p:sp>
      <p:grpSp>
        <p:nvGrpSpPr>
          <p:cNvPr id="31" name="Group 30">
            <a:extLst>
              <a:ext uri="{FF2B5EF4-FFF2-40B4-BE49-F238E27FC236}">
                <a16:creationId xmlns:a16="http://schemas.microsoft.com/office/drawing/2014/main" id="{9CDE2B76-865C-4C10-8CD4-3B26816F776D}"/>
              </a:ext>
            </a:extLst>
          </p:cNvPr>
          <p:cNvGrpSpPr/>
          <p:nvPr/>
        </p:nvGrpSpPr>
        <p:grpSpPr>
          <a:xfrm>
            <a:off x="11534530" y="88837"/>
            <a:ext cx="320522" cy="414442"/>
            <a:chOff x="8457418" y="107577"/>
            <a:chExt cx="320522" cy="414442"/>
          </a:xfrm>
        </p:grpSpPr>
        <p:sp>
          <p:nvSpPr>
            <p:cNvPr id="32" name="Rectangle: Rounded Corners 31">
              <a:extLst>
                <a:ext uri="{FF2B5EF4-FFF2-40B4-BE49-F238E27FC236}">
                  <a16:creationId xmlns:a16="http://schemas.microsoft.com/office/drawing/2014/main" id="{932F70A2-3E43-4DB2-9936-47BE22DE0818}"/>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8" name="Graphic 37" descr="Back with solid fill">
              <a:hlinkClick r:id="rId28" action="ppaction://hlinksldjump"/>
              <a:extLst>
                <a:ext uri="{FF2B5EF4-FFF2-40B4-BE49-F238E27FC236}">
                  <a16:creationId xmlns:a16="http://schemas.microsoft.com/office/drawing/2014/main" id="{A1C0CC05-64F8-450A-97E5-97C6AF1FC9B2}"/>
                </a:ext>
              </a:extLst>
            </p:cNvPr>
            <p:cNvPicPr>
              <a:picLocks noChangeAspect="1"/>
            </p:cNvPicPr>
            <p:nvPr/>
          </p:nvPicPr>
          <p:blipFill>
            <a:blip r:embed="rId29" cstate="print">
              <a:extLst>
                <a:ext uri="{28A0092B-C50C-407E-A947-70E740481C1C}">
                  <a14:useLocalDpi xmlns:a14="http://schemas.microsoft.com/office/drawing/2010/main" val="0"/>
                </a:ext>
                <a:ext uri="{96DAC541-7B7A-43D3-8B79-37D633B846F1}">
                  <asvg:svgBlip xmlns:asvg="http://schemas.microsoft.com/office/drawing/2016/SVG/main" r:embed="rId30"/>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9299888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12" hidden="1">
            <a:extLst>
              <a:ext uri="{FF2B5EF4-FFF2-40B4-BE49-F238E27FC236}">
                <a16:creationId xmlns:a16="http://schemas.microsoft.com/office/drawing/2014/main" id="{6EEB2102-D2A3-4B87-846E-16E845475EC8}"/>
              </a:ext>
            </a:extLst>
          </p:cNvPr>
          <p:cNvGraphicFramePr>
            <a:graphicFrameLocks noChangeAspect="1"/>
          </p:cNvGraphicFramePr>
          <p:nvPr>
            <p:custDataLst>
              <p:tags r:id="rId2"/>
            </p:custDataLst>
            <p:extLst>
              <p:ext uri="{D42A27DB-BD31-4B8C-83A1-F6EECF244321}">
                <p14:modId xmlns:p14="http://schemas.microsoft.com/office/powerpoint/2010/main" val="409636164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207" name="think-cell Slide" r:id="rId4" imgW="129" imgH="129" progId="TCLayout.ActiveDocument.1">
                  <p:embed/>
                </p:oleObj>
              </mc:Choice>
              <mc:Fallback>
                <p:oleObj name="think-cell Slide" r:id="rId4" imgW="129" imgH="129" progId="TCLayout.ActiveDocument.1">
                  <p:embed/>
                  <p:pic>
                    <p:nvPicPr>
                      <p:cNvPr id="13" name="Object 12" hidden="1">
                        <a:extLst>
                          <a:ext uri="{FF2B5EF4-FFF2-40B4-BE49-F238E27FC236}">
                            <a16:creationId xmlns:a16="http://schemas.microsoft.com/office/drawing/2014/main" id="{6EEB2102-D2A3-4B87-846E-16E845475EC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6"/>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0732" name="AutoShape 1" descr="*">
            <a:extLst>
              <a:ext uri="{FF2B5EF4-FFF2-40B4-BE49-F238E27FC236}">
                <a16:creationId xmlns:a16="http://schemas.microsoft.com/office/drawing/2014/main" id="{BF43C282-085C-4480-92C2-77ECC4128E7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FCD630FE-98EA-4F90-8978-80E9CFAC142F}"/>
              </a:ext>
            </a:extLst>
          </p:cNvPr>
          <p:cNvGrpSpPr/>
          <p:nvPr/>
        </p:nvGrpSpPr>
        <p:grpSpPr>
          <a:xfrm>
            <a:off x="8470676" y="178346"/>
            <a:ext cx="321701" cy="792383"/>
            <a:chOff x="8456239" y="500576"/>
            <a:chExt cx="321701" cy="792383"/>
          </a:xfrm>
        </p:grpSpPr>
        <p:sp>
          <p:nvSpPr>
            <p:cNvPr id="15" name="Rectangle: Rounded Corners 14">
              <a:extLst>
                <a:ext uri="{FF2B5EF4-FFF2-40B4-BE49-F238E27FC236}">
                  <a16:creationId xmlns:a16="http://schemas.microsoft.com/office/drawing/2014/main" id="{451FA618-4218-4F59-BA1B-4ABD85C7F6D0}"/>
                </a:ext>
              </a:extLst>
            </p:cNvPr>
            <p:cNvSpPr/>
            <p:nvPr/>
          </p:nvSpPr>
          <p:spPr>
            <a:xfrm rot="16200000">
              <a:off x="8217846" y="740148"/>
              <a:ext cx="792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6" name="Graphic 15" descr="For Sale with solid fill">
              <a:hlinkClick r:id="rId8" action="ppaction://hlinksldjump"/>
              <a:extLst>
                <a:ext uri="{FF2B5EF4-FFF2-40B4-BE49-F238E27FC236}">
                  <a16:creationId xmlns:a16="http://schemas.microsoft.com/office/drawing/2014/main" id="{77CE6433-51AA-4F95-BB62-E752D77748B1}"/>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56239" y="525689"/>
              <a:ext cx="314419" cy="313241"/>
            </a:xfrm>
            <a:prstGeom prst="rect">
              <a:avLst/>
            </a:prstGeom>
          </p:spPr>
        </p:pic>
        <p:pic>
          <p:nvPicPr>
            <p:cNvPr id="17" name="Graphic 16" descr="Back with solid fill">
              <a:hlinkClick r:id="rId11" action="ppaction://hlinksldjump"/>
              <a:extLst>
                <a:ext uri="{FF2B5EF4-FFF2-40B4-BE49-F238E27FC236}">
                  <a16:creationId xmlns:a16="http://schemas.microsoft.com/office/drawing/2014/main" id="{F469E340-2DC9-43FA-9362-04DC79A06D57}"/>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463521" y="916095"/>
              <a:ext cx="314419" cy="313242"/>
            </a:xfrm>
            <a:prstGeom prst="rect">
              <a:avLst/>
            </a:prstGeom>
          </p:spPr>
        </p:pic>
      </p:grpSp>
      <p:pic>
        <p:nvPicPr>
          <p:cNvPr id="5" name="Picture 4" descr="Table&#10;&#10;Description automatically generated">
            <a:extLst>
              <a:ext uri="{FF2B5EF4-FFF2-40B4-BE49-F238E27FC236}">
                <a16:creationId xmlns:a16="http://schemas.microsoft.com/office/drawing/2014/main" id="{351E270B-689E-4CAA-B999-FB2C681E61F2}"/>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841336" y="2060848"/>
            <a:ext cx="10506152" cy="4352957"/>
          </a:xfrm>
          <a:prstGeom prst="rect">
            <a:avLst/>
          </a:prstGeom>
          <a:ln w="12700">
            <a:solidFill>
              <a:schemeClr val="tx2"/>
            </a:solidFill>
          </a:ln>
        </p:spPr>
      </p:pic>
    </p:spTree>
    <p:extLst>
      <p:ext uri="{BB962C8B-B14F-4D97-AF65-F5344CB8AC3E}">
        <p14:creationId xmlns:p14="http://schemas.microsoft.com/office/powerpoint/2010/main" val="155311532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2"/>
            </p:custDataLst>
            <p:extLst>
              <p:ext uri="{D42A27DB-BD31-4B8C-83A1-F6EECF244321}">
                <p14:modId xmlns:p14="http://schemas.microsoft.com/office/powerpoint/2010/main" val="91986097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2567" name="think-cell Slide" r:id="rId31" imgW="129" imgH="129" progId="TCLayout.ActiveDocument.1">
                  <p:embed/>
                </p:oleObj>
              </mc:Choice>
              <mc:Fallback>
                <p:oleObj name="think-cell Slide" r:id="rId31"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32"/>
                      <a:stretch>
                        <a:fillRect/>
                      </a:stretch>
                    </p:blipFill>
                    <p:spPr>
                      <a:xfrm>
                        <a:off x="1588" y="1588"/>
                        <a:ext cx="1588" cy="1588"/>
                      </a:xfrm>
                      <a:prstGeom prst="rect">
                        <a:avLst/>
                      </a:prstGeom>
                    </p:spPr>
                  </p:pic>
                </p:oleObj>
              </mc:Fallback>
            </mc:AlternateContent>
          </a:graphicData>
        </a:graphic>
      </p:graphicFrame>
      <p:graphicFrame>
        <p:nvGraphicFramePr>
          <p:cNvPr id="167" name="Chart 166">
            <a:extLst>
              <a:ext uri="{FF2B5EF4-FFF2-40B4-BE49-F238E27FC236}">
                <a16:creationId xmlns:a16="http://schemas.microsoft.com/office/drawing/2014/main" id="{9F6343D6-D179-4713-B082-3F364957395A}"/>
              </a:ext>
            </a:extLst>
          </p:cNvPr>
          <p:cNvGraphicFramePr/>
          <p:nvPr>
            <p:custDataLst>
              <p:tags r:id="rId3"/>
            </p:custDataLst>
            <p:extLst>
              <p:ext uri="{D42A27DB-BD31-4B8C-83A1-F6EECF244321}">
                <p14:modId xmlns:p14="http://schemas.microsoft.com/office/powerpoint/2010/main" val="504364851"/>
              </p:ext>
            </p:extLst>
          </p:nvPr>
        </p:nvGraphicFramePr>
        <p:xfrm>
          <a:off x="688975" y="2076450"/>
          <a:ext cx="10804525" cy="4572000"/>
        </p:xfrm>
        <a:graphic>
          <a:graphicData uri="http://schemas.openxmlformats.org/drawingml/2006/chart">
            <c:chart xmlns:c="http://schemas.openxmlformats.org/drawingml/2006/chart" xmlns:r="http://schemas.openxmlformats.org/officeDocument/2006/relationships" r:id="rId33"/>
          </a:graphicData>
        </a:graphic>
      </p:graphicFrame>
      <p:cxnSp>
        <p:nvCxnSpPr>
          <p:cNvPr id="251" name="Straight Connector 250">
            <a:extLst>
              <a:ext uri="{FF2B5EF4-FFF2-40B4-BE49-F238E27FC236}">
                <a16:creationId xmlns:a16="http://schemas.microsoft.com/office/drawing/2014/main" id="{82038F56-307C-494A-BB12-7FE3E5CB4B23}"/>
              </a:ext>
            </a:extLst>
          </p:cNvPr>
          <p:cNvCxnSpPr/>
          <p:nvPr>
            <p:custDataLst>
              <p:tags r:id="rId4"/>
            </p:custDataLst>
          </p:nvPr>
        </p:nvCxnSpPr>
        <p:spPr bwMode="auto">
          <a:xfrm>
            <a:off x="5899151" y="6532563"/>
            <a:ext cx="811213"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92" name="Freeform: Shape 91">
            <a:extLst>
              <a:ext uri="{FF2B5EF4-FFF2-40B4-BE49-F238E27FC236}">
                <a16:creationId xmlns:a16="http://schemas.microsoft.com/office/drawing/2014/main" id="{71D2C2E4-8276-4E01-A576-38F3C88845A3}"/>
              </a:ext>
            </a:extLst>
          </p:cNvPr>
          <p:cNvSpPr/>
          <p:nvPr>
            <p:custDataLst>
              <p:tags r:id="rId5"/>
            </p:custDataLst>
          </p:nvPr>
        </p:nvSpPr>
        <p:spPr bwMode="auto">
          <a:xfrm>
            <a:off x="7715250" y="6477000"/>
            <a:ext cx="96839" cy="146051"/>
          </a:xfrm>
          <a:custGeom>
            <a:avLst/>
            <a:gdLst/>
            <a:ahLst/>
            <a:cxnLst/>
            <a:rect l="0" t="0" r="0" b="0"/>
            <a:pathLst>
              <a:path w="96839" h="146051">
                <a:moveTo>
                  <a:pt x="96838" y="0"/>
                </a:moveTo>
                <a:lnTo>
                  <a:pt x="57150" y="146050"/>
                </a:lnTo>
                <a:lnTo>
                  <a:pt x="0" y="146050"/>
                </a:lnTo>
                <a:lnTo>
                  <a:pt x="39688" y="0"/>
                </a:lnTo>
                <a:close/>
              </a:path>
            </a:pathLst>
          </a:custGeom>
          <a:ln w="12700" cap="flat" cmpd="sng" algn="ctr">
            <a:noFill/>
            <a:prstDash val="solid"/>
            <a:miter lim="800000"/>
            <a:headEnd type="none" w="med" len="med"/>
            <a:tailEnd type="none" w="med" len="med"/>
          </a:ln>
          <a:effectLst/>
          <a:extLst>
            <a:ext uri="{91240B29-F687-4F45-9708-019B960494DF}">
              <a14:hiddenLine xmlns:a14="http://schemas.microsoft.com/office/drawing/2010/main" w="12700" cap="flat" cmpd="sng" algn="ctr">
                <a:solidFill>
                  <a:schemeClr val="accent1">
                    <a:shade val="50000"/>
                  </a:schemeClr>
                </a:solidFill>
                <a:prstDash val="solid"/>
                <a:miter lim="800000"/>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0" name="Freeform: Shape 89">
            <a:extLst>
              <a:ext uri="{FF2B5EF4-FFF2-40B4-BE49-F238E27FC236}">
                <a16:creationId xmlns:a16="http://schemas.microsoft.com/office/drawing/2014/main" id="{D4A7AF84-5295-4857-9B83-BA1C81F8AF1E}"/>
              </a:ext>
            </a:extLst>
          </p:cNvPr>
          <p:cNvSpPr/>
          <p:nvPr>
            <p:custDataLst>
              <p:tags r:id="rId6"/>
            </p:custDataLst>
          </p:nvPr>
        </p:nvSpPr>
        <p:spPr bwMode="auto">
          <a:xfrm>
            <a:off x="7772400" y="6477000"/>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88" name="Freeform: Shape 87">
            <a:extLst>
              <a:ext uri="{FF2B5EF4-FFF2-40B4-BE49-F238E27FC236}">
                <a16:creationId xmlns:a16="http://schemas.microsoft.com/office/drawing/2014/main" id="{3F3A7387-BE91-4818-A163-3A6B153482AE}"/>
              </a:ext>
            </a:extLst>
          </p:cNvPr>
          <p:cNvSpPr/>
          <p:nvPr>
            <p:custDataLst>
              <p:tags r:id="rId7"/>
            </p:custDataLst>
          </p:nvPr>
        </p:nvSpPr>
        <p:spPr bwMode="auto">
          <a:xfrm>
            <a:off x="7715250" y="6477000"/>
            <a:ext cx="39689" cy="146051"/>
          </a:xfrm>
          <a:custGeom>
            <a:avLst/>
            <a:gdLst/>
            <a:ahLst/>
            <a:cxnLst/>
            <a:rect l="0" t="0" r="0" b="0"/>
            <a:pathLst>
              <a:path w="39689" h="146051">
                <a:moveTo>
                  <a:pt x="39688" y="0"/>
                </a:moveTo>
                <a:lnTo>
                  <a:pt x="0" y="146050"/>
                </a:lnTo>
              </a:path>
            </a:pathLst>
          </a:custGeom>
          <a:ln w="9525" cap="flat" cmpd="sng" algn="ctr">
            <a:solidFill>
              <a:schemeClr val="tx1"/>
            </a:solidFill>
            <a:prstDash val="solid"/>
            <a:miter lim="800000"/>
            <a:headEnd type="none" w="med" len="med"/>
            <a:tailEnd type="none" w="med" len="med"/>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cxnSp>
        <p:nvCxnSpPr>
          <p:cNvPr id="352" name="Straight Connector 351">
            <a:extLst>
              <a:ext uri="{FF2B5EF4-FFF2-40B4-BE49-F238E27FC236}">
                <a16:creationId xmlns:a16="http://schemas.microsoft.com/office/drawing/2014/main" id="{2B6646D0-DD74-4DC6-82E9-29BDAD55C494}"/>
              </a:ext>
            </a:extLst>
          </p:cNvPr>
          <p:cNvCxnSpPr>
            <a:cxnSpLocks/>
          </p:cNvCxnSpPr>
          <p:nvPr>
            <p:custDataLst>
              <p:tags r:id="rId8"/>
            </p:custDataLst>
          </p:nvPr>
        </p:nvCxnSpPr>
        <p:spPr bwMode="auto">
          <a:xfrm flipH="1">
            <a:off x="9178925" y="2233613"/>
            <a:ext cx="1096963" cy="0"/>
          </a:xfrm>
          <a:prstGeom prst="line">
            <a:avLst/>
          </a:prstGeom>
          <a:ln w="6350" cap="flat" cmpd="sng" algn="ctr">
            <a:solidFill>
              <a:schemeClr val="tx1"/>
            </a:solidFill>
            <a:prstDash val="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53" name="Straight Connector 352">
            <a:extLst>
              <a:ext uri="{FF2B5EF4-FFF2-40B4-BE49-F238E27FC236}">
                <a16:creationId xmlns:a16="http://schemas.microsoft.com/office/drawing/2014/main" id="{29B3A724-C036-4341-A1CD-EAEFAFE36AE7}"/>
              </a:ext>
            </a:extLst>
          </p:cNvPr>
          <p:cNvCxnSpPr/>
          <p:nvPr>
            <p:custDataLst>
              <p:tags r:id="rId9"/>
            </p:custDataLst>
          </p:nvPr>
        </p:nvCxnSpPr>
        <p:spPr bwMode="gray">
          <a:xfrm flipV="1">
            <a:off x="9221788" y="2230437"/>
            <a:ext cx="0" cy="876300"/>
          </a:xfrm>
          <a:prstGeom prst="line">
            <a:avLst/>
          </a:prstGeom>
          <a:ln w="28575" cap="flat" cmpd="sng" algn="ctr">
            <a:solidFill>
              <a:srgbClr val="000000"/>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33" name="Text Placeholder 2">
            <a:extLst>
              <a:ext uri="{FF2B5EF4-FFF2-40B4-BE49-F238E27FC236}">
                <a16:creationId xmlns:a16="http://schemas.microsoft.com/office/drawing/2014/main" id="{5745A774-5DF1-4448-B1A6-CFC0E9BC5F2B}"/>
              </a:ext>
            </a:extLst>
          </p:cNvPr>
          <p:cNvSpPr>
            <a:spLocks noGrp="1"/>
          </p:cNvSpPr>
          <p:nvPr>
            <p:custDataLst>
              <p:tags r:id="rId10"/>
            </p:custDataLst>
          </p:nvPr>
        </p:nvSpPr>
        <p:spPr bwMode="auto">
          <a:xfrm>
            <a:off x="6170613" y="6592889"/>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5E6E6A0-11A1-4E88-B6F2-39D55E2DC765}" type="datetime'2''''''''''''''''''''0''''2''''''''''''''''''''0'">
              <a:rPr lang="fi-FI" altLang="en-US" sz="1000" smtClean="0">
                <a:latin typeface="Gill Sans MT" panose="020B0502020104020203" pitchFamily="34" charset="0"/>
                <a:sym typeface="Gill Sans MT" panose="020B0502020104020203" pitchFamily="34" charset="0"/>
              </a:rPr>
              <a:pPr/>
              <a:t>2020</a:t>
            </a:fld>
            <a:endParaRPr lang="fi-FI" sz="1000" dirty="0">
              <a:latin typeface="Gill Sans MT" panose="020B0502020104020203" pitchFamily="34" charset="0"/>
              <a:sym typeface="Gill Sans MT" panose="020B0502020104020203" pitchFamily="34" charset="0"/>
            </a:endParaRPr>
          </a:p>
        </p:txBody>
      </p:sp>
      <p:sp>
        <p:nvSpPr>
          <p:cNvPr id="122" name="Text Placeholder 2">
            <a:extLst>
              <a:ext uri="{FF2B5EF4-FFF2-40B4-BE49-F238E27FC236}">
                <a16:creationId xmlns:a16="http://schemas.microsoft.com/office/drawing/2014/main" id="{F664FEE4-0626-4A2F-8555-51359CADC792}"/>
              </a:ext>
            </a:extLst>
          </p:cNvPr>
          <p:cNvSpPr>
            <a:spLocks noGrp="1"/>
          </p:cNvSpPr>
          <p:nvPr>
            <p:custDataLst>
              <p:tags r:id="rId11"/>
            </p:custDataLst>
          </p:nvPr>
        </p:nvSpPr>
        <p:spPr bwMode="auto">
          <a:xfrm>
            <a:off x="1793875" y="6592889"/>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8C59467-6B5E-401E-8E57-D5A49AB86B1B}" type="datetime'''''''2''''0''1''''''''''''''''''''''''7'''''''''''''">
              <a:rPr lang="fi-FI" altLang="en-US" sz="1000" smtClean="0">
                <a:latin typeface="Gill Sans MT" panose="020B0502020104020203" pitchFamily="34" charset="0"/>
                <a:sym typeface="Gill Sans MT" panose="020B0502020104020203" pitchFamily="34" charset="0"/>
              </a:rPr>
              <a:pPr/>
              <a:t>2017</a:t>
            </a:fld>
            <a:endParaRPr lang="fi-FI" sz="1000" dirty="0">
              <a:latin typeface="Gill Sans MT" panose="020B0502020104020203" pitchFamily="34" charset="0"/>
              <a:sym typeface="Gill Sans MT" panose="020B0502020104020203" pitchFamily="34" charset="0"/>
            </a:endParaRPr>
          </a:p>
        </p:txBody>
      </p:sp>
      <p:sp>
        <p:nvSpPr>
          <p:cNvPr id="157" name="Text Placeholder 2">
            <a:extLst>
              <a:ext uri="{FF2B5EF4-FFF2-40B4-BE49-F238E27FC236}">
                <a16:creationId xmlns:a16="http://schemas.microsoft.com/office/drawing/2014/main" id="{4FE94F0C-2B64-490E-9692-540385E83E48}"/>
              </a:ext>
            </a:extLst>
          </p:cNvPr>
          <p:cNvSpPr>
            <a:spLocks noGrp="1"/>
          </p:cNvSpPr>
          <p:nvPr>
            <p:custDataLst>
              <p:tags r:id="rId12"/>
            </p:custDataLst>
          </p:nvPr>
        </p:nvSpPr>
        <p:spPr bwMode="auto">
          <a:xfrm>
            <a:off x="781050" y="1817688"/>
            <a:ext cx="4921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fontAlgn="ctr">
              <a:buNone/>
            </a:pPr>
            <a:r>
              <a:rPr lang="fi-FI" sz="1100" b="1" dirty="0">
                <a:solidFill>
                  <a:schemeClr val="tx2"/>
                </a:solidFill>
                <a:effectLst>
                  <a:outerShdw blurRad="38100" dist="38100" dir="2700000" algn="tl">
                    <a:srgbClr val="000000">
                      <a:alpha val="43137"/>
                    </a:srgbClr>
                  </a:outerShdw>
                </a:effectLst>
                <a:latin typeface="Gill Sans MT" panose="020B0502020104020203" pitchFamily="34" charset="0"/>
              </a:rPr>
              <a:t>[</a:t>
            </a:r>
            <a:r>
              <a:rPr lang="fi-FI" sz="1100" b="1" u="none" strike="noStrike" dirty="0">
                <a:solidFill>
                  <a:schemeClr val="tx2"/>
                </a:solidFill>
                <a:effectLst>
                  <a:outerShdw blurRad="38100" dist="38100" dir="2700000" algn="tl">
                    <a:srgbClr val="000000">
                      <a:alpha val="43137"/>
                    </a:srgbClr>
                  </a:outerShdw>
                </a:effectLst>
                <a:latin typeface="Gill Sans MT" panose="020B0502020104020203" pitchFamily="34" charset="0"/>
              </a:rPr>
              <a:t>MWh</a:t>
            </a:r>
            <a:r>
              <a:rPr lang="fi-FI" sz="1100" b="1" dirty="0">
                <a:solidFill>
                  <a:schemeClr val="tx2"/>
                </a:solidFill>
                <a:effectLst>
                  <a:outerShdw blurRad="38100" dist="38100" dir="2700000" algn="tl">
                    <a:srgbClr val="000000">
                      <a:alpha val="43137"/>
                    </a:srgbClr>
                  </a:outerShdw>
                </a:effectLst>
                <a:latin typeface="Gill Sans MT" panose="020B0502020104020203" pitchFamily="34" charset="0"/>
              </a:rPr>
              <a:t>]</a:t>
            </a:r>
            <a:endParaRPr lang="fi-FI" sz="1100" b="1" i="0" u="none" strike="noStrike" dirty="0">
              <a:solidFill>
                <a:schemeClr val="tx2"/>
              </a:solidFill>
              <a:effectLst>
                <a:outerShdw blurRad="38100" dist="38100" dir="2700000" algn="tl">
                  <a:srgbClr val="000000">
                    <a:alpha val="43137"/>
                  </a:srgbClr>
                </a:outerShdw>
              </a:effectLst>
              <a:latin typeface="Gill Sans MT" panose="020B0502020104020203" pitchFamily="34" charset="0"/>
            </a:endParaRPr>
          </a:p>
        </p:txBody>
      </p:sp>
      <p:sp>
        <p:nvSpPr>
          <p:cNvPr id="124" name="Text Placeholder 2">
            <a:extLst>
              <a:ext uri="{FF2B5EF4-FFF2-40B4-BE49-F238E27FC236}">
                <a16:creationId xmlns:a16="http://schemas.microsoft.com/office/drawing/2014/main" id="{26CC3BD3-F166-4706-BC1F-84AE57770B97}"/>
              </a:ext>
            </a:extLst>
          </p:cNvPr>
          <p:cNvSpPr>
            <a:spLocks noGrp="1"/>
          </p:cNvSpPr>
          <p:nvPr>
            <p:custDataLst>
              <p:tags r:id="rId13"/>
            </p:custDataLst>
          </p:nvPr>
        </p:nvSpPr>
        <p:spPr bwMode="auto">
          <a:xfrm>
            <a:off x="3252788" y="6592889"/>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B5FAE2D-93E0-417A-9631-216FB5BCC39C}" type="datetime'''''2''''''''''''''''0''''''''''1''8'''''''''''">
              <a:rPr lang="fi-FI" altLang="en-US" sz="1000" smtClean="0">
                <a:latin typeface="Gill Sans MT" panose="020B0502020104020203" pitchFamily="34" charset="0"/>
                <a:sym typeface="Gill Sans MT" panose="020B0502020104020203" pitchFamily="34" charset="0"/>
              </a:rPr>
              <a:pPr/>
              <a:t>2018</a:t>
            </a:fld>
            <a:endParaRPr lang="fi-FI" sz="1000" dirty="0">
              <a:latin typeface="Gill Sans MT" panose="020B0502020104020203" pitchFamily="34" charset="0"/>
              <a:sym typeface="Gill Sans MT" panose="020B0502020104020203" pitchFamily="34" charset="0"/>
            </a:endParaRPr>
          </a:p>
        </p:txBody>
      </p:sp>
      <p:sp>
        <p:nvSpPr>
          <p:cNvPr id="125" name="Text Placeholder 2">
            <a:extLst>
              <a:ext uri="{FF2B5EF4-FFF2-40B4-BE49-F238E27FC236}">
                <a16:creationId xmlns:a16="http://schemas.microsoft.com/office/drawing/2014/main" id="{FD84AC84-80D8-4C03-9AB2-E026209BBEDD}"/>
              </a:ext>
            </a:extLst>
          </p:cNvPr>
          <p:cNvSpPr>
            <a:spLocks noGrp="1"/>
          </p:cNvSpPr>
          <p:nvPr>
            <p:custDataLst>
              <p:tags r:id="rId14"/>
            </p:custDataLst>
          </p:nvPr>
        </p:nvSpPr>
        <p:spPr bwMode="auto">
          <a:xfrm>
            <a:off x="4711700" y="6592889"/>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E8A957B3-86AC-4610-8C8E-BC16019CB638}" type="datetime'''''''''20''''19'''''''''''">
              <a:rPr lang="fi-FI" altLang="en-US" sz="1000" smtClean="0">
                <a:latin typeface="Gill Sans MT" panose="020B0502020104020203" pitchFamily="34" charset="0"/>
                <a:sym typeface="Gill Sans MT" panose="020B0502020104020203" pitchFamily="34" charset="0"/>
              </a:rPr>
              <a:pPr/>
              <a:t>2019</a:t>
            </a:fld>
            <a:endParaRPr lang="fi-FI" sz="1000" dirty="0">
              <a:latin typeface="Gill Sans MT" panose="020B0502020104020203" pitchFamily="34" charset="0"/>
              <a:sym typeface="Gill Sans MT" panose="020B0502020104020203" pitchFamily="34" charset="0"/>
            </a:endParaRPr>
          </a:p>
        </p:txBody>
      </p:sp>
      <p:sp>
        <p:nvSpPr>
          <p:cNvPr id="271" name="Text Placeholder 2">
            <a:extLst>
              <a:ext uri="{FF2B5EF4-FFF2-40B4-BE49-F238E27FC236}">
                <a16:creationId xmlns:a16="http://schemas.microsoft.com/office/drawing/2014/main" id="{FAE7C9D1-FE6F-4C10-8077-AA5B6A0057D1}"/>
              </a:ext>
            </a:extLst>
          </p:cNvPr>
          <p:cNvSpPr>
            <a:spLocks noGrp="1"/>
          </p:cNvSpPr>
          <p:nvPr>
            <p:custDataLst>
              <p:tags r:id="rId15"/>
            </p:custDataLst>
          </p:nvPr>
        </p:nvSpPr>
        <p:spPr bwMode="auto">
          <a:xfrm>
            <a:off x="8940801" y="6592889"/>
            <a:ext cx="5619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6A8478B8-95C0-4EE7-ABAA-4FA064EA159E}" type="datetime'''20''''''''''''''''1''7''''''''''''''-''''2''020'''">
              <a:rPr lang="fi-FI" altLang="en-US" sz="1000" smtClean="0">
                <a:latin typeface="Gill Sans MT" panose="020B0502020104020203" pitchFamily="34" charset="0"/>
                <a:sym typeface="Gill Sans MT" panose="020B0502020104020203" pitchFamily="34" charset="0"/>
              </a:rPr>
              <a:pPr/>
              <a:t>2017-2020</a:t>
            </a:fld>
            <a:endParaRPr lang="fi-FI" sz="1000" dirty="0">
              <a:latin typeface="Gill Sans MT" panose="020B0502020104020203" pitchFamily="34" charset="0"/>
              <a:sym typeface="Gill Sans MT" panose="020B0502020104020203" pitchFamily="34" charset="0"/>
            </a:endParaRPr>
          </a:p>
        </p:txBody>
      </p:sp>
      <p:sp>
        <p:nvSpPr>
          <p:cNvPr id="340" name="Text Placeholder 2">
            <a:extLst>
              <a:ext uri="{FF2B5EF4-FFF2-40B4-BE49-F238E27FC236}">
                <a16:creationId xmlns:a16="http://schemas.microsoft.com/office/drawing/2014/main" id="{2ECE6DA4-95D6-4DA7-AD47-7CA5C6DD508C}"/>
              </a:ext>
            </a:extLst>
          </p:cNvPr>
          <p:cNvSpPr>
            <a:spLocks noGrp="1"/>
          </p:cNvSpPr>
          <p:nvPr>
            <p:custDataLst>
              <p:tags r:id="rId16"/>
            </p:custDataLst>
          </p:nvPr>
        </p:nvSpPr>
        <p:spPr bwMode="auto">
          <a:xfrm>
            <a:off x="10547350" y="6592889"/>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860ADEB6-AD7E-4D2A-9F65-BB24EA5E3043}" type="datetime'''''2''''''''''''''''''''''0''''''25'''''''''''''''''''''''">
              <a:rPr lang="fi-FI" altLang="en-US" sz="1000" smtClean="0">
                <a:latin typeface="Gill Sans MT" panose="020B0502020104020203" pitchFamily="34" charset="0"/>
                <a:sym typeface="Gill Sans MT" panose="020B0502020104020203" pitchFamily="34" charset="0"/>
              </a:rPr>
              <a:pPr/>
              <a:t>2025</a:t>
            </a:fld>
            <a:endParaRPr lang="fi-FI" sz="1000" dirty="0">
              <a:latin typeface="Gill Sans MT" panose="020B0502020104020203" pitchFamily="34" charset="0"/>
              <a:sym typeface="Gill Sans MT" panose="020B0502020104020203" pitchFamily="34" charset="0"/>
            </a:endParaRPr>
          </a:p>
        </p:txBody>
      </p:sp>
      <p:sp>
        <p:nvSpPr>
          <p:cNvPr id="129" name="Text Placeholder 2">
            <a:extLst>
              <a:ext uri="{FF2B5EF4-FFF2-40B4-BE49-F238E27FC236}">
                <a16:creationId xmlns:a16="http://schemas.microsoft.com/office/drawing/2014/main" id="{887550DA-BE45-4251-A9CA-A85D79797750}"/>
              </a:ext>
            </a:extLst>
          </p:cNvPr>
          <p:cNvSpPr>
            <a:spLocks noGrp="1"/>
          </p:cNvSpPr>
          <p:nvPr>
            <p:custDataLst>
              <p:tags r:id="rId17"/>
            </p:custDataLst>
          </p:nvPr>
        </p:nvSpPr>
        <p:spPr bwMode="gray">
          <a:xfrm>
            <a:off x="1814513" y="4675188"/>
            <a:ext cx="2254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609AF68-CC4F-4B53-9B55-0AB00CF2E1D5}" type="datetime'''''''''7''''''''''8''''''''''''''''''''''''''''''3'''''''''''">
              <a:rPr lang="fi-FI" altLang="en-US" sz="1000" smtClean="0">
                <a:latin typeface="Gill Sans MT" panose="020B0502020104020203" pitchFamily="34" charset="0"/>
                <a:sym typeface="Gill Sans MT" panose="020B0502020104020203" pitchFamily="34" charset="0"/>
              </a:rPr>
              <a:pPr/>
              <a:t>783</a:t>
            </a:fld>
            <a:endParaRPr lang="fi-FI" sz="1000" dirty="0">
              <a:latin typeface="Gill Sans MT" panose="020B0502020104020203" pitchFamily="34" charset="0"/>
              <a:sym typeface="Gill Sans MT" panose="020B0502020104020203" pitchFamily="34" charset="0"/>
            </a:endParaRPr>
          </a:p>
        </p:txBody>
      </p:sp>
      <p:sp>
        <p:nvSpPr>
          <p:cNvPr id="134" name="Text Placeholder 2">
            <a:extLst>
              <a:ext uri="{FF2B5EF4-FFF2-40B4-BE49-F238E27FC236}">
                <a16:creationId xmlns:a16="http://schemas.microsoft.com/office/drawing/2014/main" id="{29DFCA8F-2B5F-4281-9949-48FF406BF856}"/>
              </a:ext>
            </a:extLst>
          </p:cNvPr>
          <p:cNvSpPr>
            <a:spLocks noGrp="1"/>
          </p:cNvSpPr>
          <p:nvPr>
            <p:custDataLst>
              <p:tags r:id="rId18"/>
            </p:custDataLst>
          </p:nvPr>
        </p:nvSpPr>
        <p:spPr bwMode="gray">
          <a:xfrm>
            <a:off x="6191250" y="5983288"/>
            <a:ext cx="2254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4FDAA425-16C6-437E-9AFC-02F816FD8A6C}" type="datetime'1''''''''''''''''8''''''''5'''''''''''''''''''''''''''">
              <a:rPr lang="fi-FI" altLang="en-US" sz="1000" smtClean="0">
                <a:latin typeface="Gill Sans MT" panose="020B0502020104020203" pitchFamily="34" charset="0"/>
                <a:sym typeface="Gill Sans MT" panose="020B0502020104020203" pitchFamily="34" charset="0"/>
              </a:rPr>
              <a:pPr/>
              <a:t>185</a:t>
            </a:fld>
            <a:endParaRPr lang="fi-FI" sz="1000" dirty="0">
              <a:latin typeface="Gill Sans MT" panose="020B0502020104020203" pitchFamily="34" charset="0"/>
              <a:sym typeface="Gill Sans MT" panose="020B0502020104020203" pitchFamily="34" charset="0"/>
            </a:endParaRPr>
          </a:p>
        </p:txBody>
      </p:sp>
      <p:sp useBgFill="1">
        <p:nvSpPr>
          <p:cNvPr id="93" name="Text Placeholder 2">
            <a:extLst>
              <a:ext uri="{FF2B5EF4-FFF2-40B4-BE49-F238E27FC236}">
                <a16:creationId xmlns:a16="http://schemas.microsoft.com/office/drawing/2014/main" id="{C842A5F2-7BEF-4E75-AFF7-A41A9A1F241D}"/>
              </a:ext>
            </a:extLst>
          </p:cNvPr>
          <p:cNvSpPr>
            <a:spLocks noGrp="1"/>
          </p:cNvSpPr>
          <p:nvPr>
            <p:custDataLst>
              <p:tags r:id="rId19"/>
            </p:custDataLst>
          </p:nvPr>
        </p:nvSpPr>
        <p:spPr bwMode="gray">
          <a:xfrm>
            <a:off x="8975726" y="3103563"/>
            <a:ext cx="493713" cy="192088"/>
          </a:xfrm>
          <a:prstGeom prst="rect">
            <a:avLst/>
          </a:prstGeom>
          <a:ln>
            <a:noFill/>
          </a:ln>
          <a:effec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07B0A16-CF82-4201-BF53-430991F55013}" type="datetime'''''''1'''''''''''' ''4''7''6'''''''''">
              <a:rPr lang="fi-FI" altLang="en-US" sz="1400" b="1" smtClean="0">
                <a:solidFill>
                  <a:schemeClr val="tx2"/>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pPr marL="0" indent="0" algn="ctr">
                <a:spcBef>
                  <a:spcPct val="0"/>
                </a:spcBef>
                <a:spcAft>
                  <a:spcPct val="0"/>
                </a:spcAft>
                <a:buNone/>
              </a:pPr>
              <a:t>1 476</a:t>
            </a:fld>
            <a:endParaRPr lang="fi-FI" sz="1000" b="1" dirty="0">
              <a:solidFill>
                <a:schemeClr val="tx2"/>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endParaRPr>
          </a:p>
        </p:txBody>
      </p:sp>
      <p:sp useBgFill="1">
        <p:nvSpPr>
          <p:cNvPr id="94" name="Text Placeholder 2">
            <a:extLst>
              <a:ext uri="{FF2B5EF4-FFF2-40B4-BE49-F238E27FC236}">
                <a16:creationId xmlns:a16="http://schemas.microsoft.com/office/drawing/2014/main" id="{18413674-B0F5-4B3B-8777-829099D67A4A}"/>
              </a:ext>
            </a:extLst>
          </p:cNvPr>
          <p:cNvSpPr>
            <a:spLocks noGrp="1"/>
          </p:cNvSpPr>
          <p:nvPr>
            <p:custDataLst>
              <p:tags r:id="rId20"/>
            </p:custDataLst>
          </p:nvPr>
        </p:nvSpPr>
        <p:spPr bwMode="gray">
          <a:xfrm>
            <a:off x="10434638" y="2016125"/>
            <a:ext cx="493713" cy="192088"/>
          </a:xfrm>
          <a:prstGeom prst="rect">
            <a:avLst/>
          </a:prstGeom>
          <a:ln>
            <a:noFill/>
          </a:ln>
          <a:effectLst/>
        </p:spPr>
        <p:txBody>
          <a:bodyPr vert="horz" wrap="none" lIns="25400" tIns="0" rIns="2540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A92ADD9A-87E0-45CA-81CC-243BE8B3B20B}" type="datetime'''''''''1'''''''''''''''''''''''''''''' ''97''3'''''">
              <a:rPr lang="fi-FI" altLang="en-US" sz="1400" b="1" smtClean="0">
                <a:solidFill>
                  <a:schemeClr val="tx2"/>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pPr marL="0" indent="0" algn="ctr">
                <a:spcBef>
                  <a:spcPct val="0"/>
                </a:spcBef>
                <a:spcAft>
                  <a:spcPct val="0"/>
                </a:spcAft>
                <a:buNone/>
              </a:pPr>
              <a:t>1 973</a:t>
            </a:fld>
            <a:endParaRPr lang="fi-FI" sz="1000" b="1" dirty="0">
              <a:solidFill>
                <a:schemeClr val="tx2"/>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endParaRPr>
          </a:p>
        </p:txBody>
      </p:sp>
      <p:sp>
        <p:nvSpPr>
          <p:cNvPr id="350" name="Text Placeholder 2">
            <a:extLst>
              <a:ext uri="{FF2B5EF4-FFF2-40B4-BE49-F238E27FC236}">
                <a16:creationId xmlns:a16="http://schemas.microsoft.com/office/drawing/2014/main" id="{AC9B77C2-B48E-4B6C-B87F-EB8185724A40}"/>
              </a:ext>
            </a:extLst>
          </p:cNvPr>
          <p:cNvSpPr>
            <a:spLocks noGrp="1"/>
          </p:cNvSpPr>
          <p:nvPr>
            <p:custDataLst>
              <p:tags r:id="rId21"/>
            </p:custDataLst>
          </p:nvPr>
        </p:nvSpPr>
        <p:spPr bwMode="auto">
          <a:xfrm>
            <a:off x="8875712" y="2555875"/>
            <a:ext cx="693738" cy="311150"/>
          </a:xfrm>
          <a:prstGeom prst="ellipse">
            <a:avLst/>
          </a:prstGeom>
          <a:solidFill>
            <a:srgbClr val="C30C3E"/>
          </a:solidFill>
          <a:ln w="9525" algn="ctr">
            <a:solidFill>
              <a:srgbClr val="000000"/>
            </a:solidFill>
          </a:ln>
          <a:effec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70ED8819-CCE5-4942-9FB5-997B3DDEF808}" type="datetime'''+''''''''''''''''''''3''''''4''''''%'''''''">
              <a:rPr lang="fi-FI" altLang="en-US" sz="1600" b="1" smtClean="0">
                <a:solidFill>
                  <a:schemeClr val="bg1"/>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rPr>
              <a:pPr marL="0" indent="0" algn="ctr">
                <a:spcBef>
                  <a:spcPct val="0"/>
                </a:spcBef>
                <a:spcAft>
                  <a:spcPct val="0"/>
                </a:spcAft>
                <a:buNone/>
              </a:pPr>
              <a:t>+34%</a:t>
            </a:fld>
            <a:endParaRPr lang="fi-FI" sz="1200" b="1" dirty="0">
              <a:solidFill>
                <a:schemeClr val="bg1"/>
              </a:solidFill>
              <a:effectLst>
                <a:outerShdw blurRad="38100" dist="38100" dir="2700000" algn="tl">
                  <a:srgbClr val="000000">
                    <a:alpha val="43137"/>
                  </a:srgbClr>
                </a:outerShdw>
              </a:effectLst>
              <a:latin typeface="Gill Sans MT" panose="020B0502020104020203" pitchFamily="34" charset="0"/>
              <a:sym typeface="Gill Sans MT" panose="020B0502020104020203" pitchFamily="34" charset="0"/>
            </a:endParaRPr>
          </a:p>
        </p:txBody>
      </p:sp>
      <p:sp>
        <p:nvSpPr>
          <p:cNvPr id="237" name="Rectangle 236">
            <a:extLst>
              <a:ext uri="{FF2B5EF4-FFF2-40B4-BE49-F238E27FC236}">
                <a16:creationId xmlns:a16="http://schemas.microsoft.com/office/drawing/2014/main" id="{E9E0E033-C460-4A19-BA82-DF18C2D27B29}"/>
              </a:ext>
            </a:extLst>
          </p:cNvPr>
          <p:cNvSpPr/>
          <p:nvPr>
            <p:custDataLst>
              <p:tags r:id="rId22"/>
            </p:custDataLst>
          </p:nvPr>
        </p:nvSpPr>
        <p:spPr bwMode="auto">
          <a:xfrm>
            <a:off x="3389313" y="1382713"/>
            <a:ext cx="179388" cy="133350"/>
          </a:xfrm>
          <a:prstGeom prst="rect">
            <a:avLst/>
          </a:prstGeom>
          <a:solidFill>
            <a:srgbClr val="FEF181"/>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01" name="Rectangle 300">
            <a:extLst>
              <a:ext uri="{FF2B5EF4-FFF2-40B4-BE49-F238E27FC236}">
                <a16:creationId xmlns:a16="http://schemas.microsoft.com/office/drawing/2014/main" id="{AAF8192A-13FE-41E2-A561-292CD602096C}"/>
              </a:ext>
            </a:extLst>
          </p:cNvPr>
          <p:cNvSpPr/>
          <p:nvPr>
            <p:custDataLst>
              <p:tags r:id="rId23"/>
            </p:custDataLst>
          </p:nvPr>
        </p:nvSpPr>
        <p:spPr bwMode="auto">
          <a:xfrm>
            <a:off x="3389313" y="1577975"/>
            <a:ext cx="179387" cy="133350"/>
          </a:xfrm>
          <a:prstGeom prst="rect">
            <a:avLst/>
          </a:prstGeom>
          <a:solidFill>
            <a:srgbClr val="C30C3E"/>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93" name="Rectangle 192">
            <a:extLst>
              <a:ext uri="{FF2B5EF4-FFF2-40B4-BE49-F238E27FC236}">
                <a16:creationId xmlns:a16="http://schemas.microsoft.com/office/drawing/2014/main" id="{6C89EE6F-3662-4806-8C20-A121F498C7F7}"/>
              </a:ext>
            </a:extLst>
          </p:cNvPr>
          <p:cNvSpPr/>
          <p:nvPr>
            <p:custDataLst>
              <p:tags r:id="rId24"/>
            </p:custDataLst>
          </p:nvPr>
        </p:nvSpPr>
        <p:spPr bwMode="auto">
          <a:xfrm>
            <a:off x="3389313" y="992188"/>
            <a:ext cx="179388" cy="133350"/>
          </a:xfrm>
          <a:prstGeom prst="rect">
            <a:avLst/>
          </a:prstGeom>
          <a:solidFill>
            <a:schemeClr val="accent1"/>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97" name="Rectangle 196">
            <a:extLst>
              <a:ext uri="{FF2B5EF4-FFF2-40B4-BE49-F238E27FC236}">
                <a16:creationId xmlns:a16="http://schemas.microsoft.com/office/drawing/2014/main" id="{EE642789-3F0F-43DA-8DFC-64937491ADC9}"/>
              </a:ext>
            </a:extLst>
          </p:cNvPr>
          <p:cNvSpPr/>
          <p:nvPr>
            <p:custDataLst>
              <p:tags r:id="rId25"/>
            </p:custDataLst>
          </p:nvPr>
        </p:nvSpPr>
        <p:spPr bwMode="auto">
          <a:xfrm>
            <a:off x="3389313" y="1187450"/>
            <a:ext cx="179388" cy="133350"/>
          </a:xfrm>
          <a:prstGeom prst="rect">
            <a:avLst/>
          </a:prstGeom>
          <a:solidFill>
            <a:schemeClr val="accent2"/>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27" name="Text Placeholder 2">
            <a:extLst>
              <a:ext uri="{FF2B5EF4-FFF2-40B4-BE49-F238E27FC236}">
                <a16:creationId xmlns:a16="http://schemas.microsoft.com/office/drawing/2014/main" id="{6BBF3A47-9985-432B-9059-4241C0CE0C8C}"/>
              </a:ext>
            </a:extLst>
          </p:cNvPr>
          <p:cNvSpPr>
            <a:spLocks noGrp="1"/>
          </p:cNvSpPr>
          <p:nvPr>
            <p:custDataLst>
              <p:tags r:id="rId26"/>
            </p:custDataLst>
          </p:nvPr>
        </p:nvSpPr>
        <p:spPr bwMode="auto">
          <a:xfrm>
            <a:off x="3619500" y="1195388"/>
            <a:ext cx="42005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935C3EB4-7A51-46EC-9FDD-2F7CBD5982A8}" type="thinkcell&lt;?xml version=&quot;1.0&quot; encoding=&quot;UTF-16&quot; standalone=&quot;yes&quot;?&gt;&lt;root reqver=&quot;27037&quot;&gt;&lt;version val=&quot;32810&quot;/&gt;&lt;PersistentType&gt;&lt;m_guid val=&quot;03970e06-781a-4308-a13b-9e436486950e&quot;/&gt;&lt;m_prec&gt;&lt;m_yearfmt&gt;&lt;begin val=&quot;0&quot;/&gt;&lt;end val=&quot;4&quot;/&gt;&lt;/m_yearfmt&gt;&lt;/m_prec&gt;&lt;/PersistentType&gt;&lt;/root&gt;">
              <a:rPr lang="fi-FI" altLang="en-US" sz="1000" smtClean="0">
                <a:latin typeface="Gill Sans MT" panose="020B0502020104020203" pitchFamily="34" charset="0"/>
                <a:sym typeface="Gill Sans MT" panose="020B0502020104020203" pitchFamily="34" charset="0"/>
              </a:rPr>
              <a:pPr marL="0" indent="0">
                <a:spcBef>
                  <a:spcPct val="0"/>
                </a:spcBef>
                <a:spcAft>
                  <a:spcPct val="0"/>
                </a:spcAft>
                <a:buNone/>
              </a:pPr>
              <a:t>Energiansäästötoimenpiteiden toteutus ja seuranta muissa kuin rakennuskohteissa</a:t>
            </a:fld>
            <a:endParaRPr lang="fi-FI" sz="1000" dirty="0">
              <a:latin typeface="Gill Sans MT" panose="020B0502020104020203" pitchFamily="34" charset="0"/>
              <a:sym typeface="Gill Sans MT" panose="020B0502020104020203" pitchFamily="34" charset="0"/>
            </a:endParaRPr>
          </a:p>
        </p:txBody>
      </p:sp>
      <p:sp>
        <p:nvSpPr>
          <p:cNvPr id="126" name="Text Placeholder 2">
            <a:extLst>
              <a:ext uri="{FF2B5EF4-FFF2-40B4-BE49-F238E27FC236}">
                <a16:creationId xmlns:a16="http://schemas.microsoft.com/office/drawing/2014/main" id="{66CDA0B1-59AD-44BF-8437-FF380C47098B}"/>
              </a:ext>
            </a:extLst>
          </p:cNvPr>
          <p:cNvSpPr>
            <a:spLocks noGrp="1"/>
          </p:cNvSpPr>
          <p:nvPr>
            <p:custDataLst>
              <p:tags r:id="rId27"/>
            </p:custDataLst>
          </p:nvPr>
        </p:nvSpPr>
        <p:spPr bwMode="auto">
          <a:xfrm>
            <a:off x="3619500" y="1000125"/>
            <a:ext cx="2260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93A5BE3-1B11-4458-8F96-F3ED740E1070}" type="datetime'Energiateh''okku''us''toimenpiteet'' kii''''nt''eis''t''öissä'">
              <a:rPr lang="fi-FI" altLang="en-US" sz="1000" smtClean="0">
                <a:latin typeface="Gill Sans MT" panose="020B0502020104020203" pitchFamily="34" charset="0"/>
                <a:sym typeface="Gill Sans MT" panose="020B0502020104020203" pitchFamily="34" charset="0"/>
              </a:rPr>
              <a:pPr marL="0" indent="0">
                <a:spcBef>
                  <a:spcPct val="0"/>
                </a:spcBef>
                <a:spcAft>
                  <a:spcPct val="0"/>
                </a:spcAft>
                <a:buNone/>
              </a:pPr>
              <a:t>Energiatehokkuustoimenpiteet kiinteistöissä</a:t>
            </a:fld>
            <a:endParaRPr lang="fi-FI" sz="1000" dirty="0">
              <a:latin typeface="Gill Sans MT" panose="020B0502020104020203" pitchFamily="34" charset="0"/>
              <a:sym typeface="Gill Sans MT" panose="020B0502020104020203" pitchFamily="34" charset="0"/>
            </a:endParaRPr>
          </a:p>
        </p:txBody>
      </p:sp>
      <p:sp>
        <p:nvSpPr>
          <p:cNvPr id="282" name="Text Placeholder 2">
            <a:extLst>
              <a:ext uri="{FF2B5EF4-FFF2-40B4-BE49-F238E27FC236}">
                <a16:creationId xmlns:a16="http://schemas.microsoft.com/office/drawing/2014/main" id="{72BC8B5E-3A08-4A40-91FF-F68597CB3DD5}"/>
              </a:ext>
            </a:extLst>
          </p:cNvPr>
          <p:cNvSpPr>
            <a:spLocks noGrp="1"/>
          </p:cNvSpPr>
          <p:nvPr>
            <p:custDataLst>
              <p:tags r:id="rId28"/>
            </p:custDataLst>
          </p:nvPr>
        </p:nvSpPr>
        <p:spPr bwMode="auto">
          <a:xfrm>
            <a:off x="3619500" y="1390650"/>
            <a:ext cx="9779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D8CCA3F4-F453-499F-B6D8-E7DA016C4422}" type="datetime'To''t''''''eut''''un''u''''''''t sä''äst''''''ö'''''' '">
              <a:rPr lang="fi-FI" altLang="en-US" sz="1000" smtClean="0">
                <a:latin typeface="Gill Sans MT" panose="020B0502020104020203" pitchFamily="34" charset="0"/>
                <a:sym typeface="Gill Sans MT" panose="020B0502020104020203" pitchFamily="34" charset="0"/>
              </a:rPr>
              <a:pPr/>
              <a:t>Toteutunut säästö </a:t>
            </a:fld>
            <a:endParaRPr lang="fi-FI" sz="1000" dirty="0">
              <a:latin typeface="Gill Sans MT" panose="020B0502020104020203" pitchFamily="34" charset="0"/>
              <a:sym typeface="Gill Sans MT" panose="020B0502020104020203" pitchFamily="34" charset="0"/>
            </a:endParaRPr>
          </a:p>
        </p:txBody>
      </p:sp>
      <p:sp>
        <p:nvSpPr>
          <p:cNvPr id="343" name="Text Placeholder 2">
            <a:extLst>
              <a:ext uri="{FF2B5EF4-FFF2-40B4-BE49-F238E27FC236}">
                <a16:creationId xmlns:a16="http://schemas.microsoft.com/office/drawing/2014/main" id="{57B8CF3F-E08C-4B5B-A6D8-63FF2244E43B}"/>
              </a:ext>
            </a:extLst>
          </p:cNvPr>
          <p:cNvSpPr>
            <a:spLocks noGrp="1"/>
          </p:cNvSpPr>
          <p:nvPr>
            <p:custDataLst>
              <p:tags r:id="rId29"/>
            </p:custDataLst>
          </p:nvPr>
        </p:nvSpPr>
        <p:spPr bwMode="auto">
          <a:xfrm>
            <a:off x="3619500" y="1585913"/>
            <a:ext cx="6762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2379AF73-D8C6-4A5B-93C3-CEA3C4440D51}" type="datetime'''KE''T''''''''''S''-t''''avo''''''''''''''it''''''''''e'">
              <a:rPr lang="fi-FI" altLang="en-US" sz="1000" smtClean="0">
                <a:latin typeface="Gill Sans MT" panose="020B0502020104020203" pitchFamily="34" charset="0"/>
                <a:sym typeface="Gill Sans MT" panose="020B0502020104020203" pitchFamily="34" charset="0"/>
              </a:rPr>
              <a:pPr/>
              <a:t>KETS-tavoite</a:t>
            </a:fld>
            <a:endParaRPr lang="fi-FI" sz="1000" dirty="0">
              <a:latin typeface="Gill Sans MT" panose="020B0502020104020203" pitchFamily="34" charset="0"/>
              <a:sym typeface="Gill Sans MT" panose="020B0502020104020203" pitchFamily="34" charset="0"/>
            </a:endParaRPr>
          </a:p>
        </p:txBody>
      </p:sp>
      <p:sp>
        <p:nvSpPr>
          <p:cNvPr id="365" name="TextBox 364">
            <a:extLst>
              <a:ext uri="{FF2B5EF4-FFF2-40B4-BE49-F238E27FC236}">
                <a16:creationId xmlns:a16="http://schemas.microsoft.com/office/drawing/2014/main" id="{D9E798DB-A1E2-4085-9696-4F0D5CA87E0B}"/>
              </a:ext>
            </a:extLst>
          </p:cNvPr>
          <p:cNvSpPr txBox="1"/>
          <p:nvPr/>
        </p:nvSpPr>
        <p:spPr>
          <a:xfrm>
            <a:off x="280194" y="126781"/>
            <a:ext cx="1157485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energiansäästö (2017-2020) &amp; kunta-alan energiatehokkuussopimuksen (KETS) säästötavoite (2025)</a:t>
            </a:r>
            <a:endParaRPr lang="fi-FI" sz="1600" dirty="0"/>
          </a:p>
        </p:txBody>
      </p:sp>
      <p:grpSp>
        <p:nvGrpSpPr>
          <p:cNvPr id="36" name="Group 35">
            <a:extLst>
              <a:ext uri="{FF2B5EF4-FFF2-40B4-BE49-F238E27FC236}">
                <a16:creationId xmlns:a16="http://schemas.microsoft.com/office/drawing/2014/main" id="{8CF09A80-881A-496A-B168-B85C1D14B35A}"/>
              </a:ext>
            </a:extLst>
          </p:cNvPr>
          <p:cNvGrpSpPr/>
          <p:nvPr/>
        </p:nvGrpSpPr>
        <p:grpSpPr>
          <a:xfrm>
            <a:off x="11534530" y="88837"/>
            <a:ext cx="320522" cy="414442"/>
            <a:chOff x="8457418" y="107577"/>
            <a:chExt cx="320522" cy="414442"/>
          </a:xfrm>
        </p:grpSpPr>
        <p:sp>
          <p:nvSpPr>
            <p:cNvPr id="37" name="Rectangle: Rounded Corners 36">
              <a:extLst>
                <a:ext uri="{FF2B5EF4-FFF2-40B4-BE49-F238E27FC236}">
                  <a16:creationId xmlns:a16="http://schemas.microsoft.com/office/drawing/2014/main" id="{2410D99A-3C6E-4DDC-AF61-34FB441BACB0}"/>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8" name="Graphic 37" descr="Back with solid fill">
              <a:hlinkClick r:id="rId34" action="ppaction://hlinksldjump"/>
              <a:extLst>
                <a:ext uri="{FF2B5EF4-FFF2-40B4-BE49-F238E27FC236}">
                  <a16:creationId xmlns:a16="http://schemas.microsoft.com/office/drawing/2014/main" id="{A54D7CD8-2DA0-44F4-B9A8-F8654CFA6D7F}"/>
                </a:ext>
              </a:extLst>
            </p:cNvPr>
            <p:cNvPicPr>
              <a:picLocks noChangeAspect="1"/>
            </p:cNvPicPr>
            <p:nvPr/>
          </p:nvPicPr>
          <p:blipFill>
            <a:blip r:embed="rId35" cstate="print">
              <a:extLst>
                <a:ext uri="{28A0092B-C50C-407E-A947-70E740481C1C}">
                  <a14:useLocalDpi xmlns:a14="http://schemas.microsoft.com/office/drawing/2010/main" val="0"/>
                </a:ext>
                <a:ext uri="{96DAC541-7B7A-43D3-8B79-37D633B846F1}">
                  <asvg:svgBlip xmlns:asvg="http://schemas.microsoft.com/office/drawing/2016/SVG/main" r:embed="rId36"/>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47049365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2"/>
            </p:custDataLst>
            <p:extLst>
              <p:ext uri="{D42A27DB-BD31-4B8C-83A1-F6EECF244321}">
                <p14:modId xmlns:p14="http://schemas.microsoft.com/office/powerpoint/2010/main" val="4961248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3591" name="think-cell Slide" r:id="rId4" imgW="129" imgH="129" progId="TCLayout.ActiveDocument.1">
                  <p:embed/>
                </p:oleObj>
              </mc:Choice>
              <mc:Fallback>
                <p:oleObj name="think-cell Slide" r:id="rId4"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4" name="TextBox 43">
            <a:extLst>
              <a:ext uri="{FF2B5EF4-FFF2-40B4-BE49-F238E27FC236}">
                <a16:creationId xmlns:a16="http://schemas.microsoft.com/office/drawing/2014/main" id="{055D53B1-8BDE-4DBB-A5A3-2F89BFEE9182}"/>
              </a:ext>
            </a:extLst>
          </p:cNvPr>
          <p:cNvSpPr txBox="1"/>
          <p:nvPr/>
        </p:nvSpPr>
        <p:spPr>
          <a:xfrm>
            <a:off x="371884" y="254317"/>
            <a:ext cx="7378711"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Skenaariotyökalun (HINKU) luomat päästöarvot &amp; vuoden 2019 vertailuarvot</a:t>
            </a:r>
            <a:endParaRPr lang="fi-FI" sz="1600" dirty="0"/>
          </a:p>
        </p:txBody>
      </p:sp>
      <p:pic>
        <p:nvPicPr>
          <p:cNvPr id="3" name="Picture 2">
            <a:extLst>
              <a:ext uri="{FF2B5EF4-FFF2-40B4-BE49-F238E27FC236}">
                <a16:creationId xmlns:a16="http://schemas.microsoft.com/office/drawing/2014/main" id="{BC24FE7A-4644-41A2-AD87-ECB49879161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2015693" y="1340768"/>
            <a:ext cx="8157437" cy="5018533"/>
          </a:xfrm>
          <a:prstGeom prst="rect">
            <a:avLst/>
          </a:prstGeom>
          <a:ln>
            <a:solidFill>
              <a:schemeClr val="tx2"/>
            </a:solidFill>
          </a:ln>
        </p:spPr>
      </p:pic>
      <p:grpSp>
        <p:nvGrpSpPr>
          <p:cNvPr id="10" name="Group 9">
            <a:extLst>
              <a:ext uri="{FF2B5EF4-FFF2-40B4-BE49-F238E27FC236}">
                <a16:creationId xmlns:a16="http://schemas.microsoft.com/office/drawing/2014/main" id="{2EA480C8-BA65-4335-9EB6-86A87E9C3005}"/>
              </a:ext>
            </a:extLst>
          </p:cNvPr>
          <p:cNvGrpSpPr/>
          <p:nvPr/>
        </p:nvGrpSpPr>
        <p:grpSpPr>
          <a:xfrm>
            <a:off x="11534530" y="88837"/>
            <a:ext cx="320522" cy="414442"/>
            <a:chOff x="8457418" y="107577"/>
            <a:chExt cx="320522" cy="414442"/>
          </a:xfrm>
        </p:grpSpPr>
        <p:sp>
          <p:nvSpPr>
            <p:cNvPr id="11" name="Rectangle: Rounded Corners 10">
              <a:extLst>
                <a:ext uri="{FF2B5EF4-FFF2-40B4-BE49-F238E27FC236}">
                  <a16:creationId xmlns:a16="http://schemas.microsoft.com/office/drawing/2014/main" id="{B3683A6A-30FF-4B94-833D-1D3C6D9776E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8" action="ppaction://hlinksldjump"/>
              <a:extLst>
                <a:ext uri="{FF2B5EF4-FFF2-40B4-BE49-F238E27FC236}">
                  <a16:creationId xmlns:a16="http://schemas.microsoft.com/office/drawing/2014/main" id="{20228597-BAEC-4287-891A-706A74AA6292}"/>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40838946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8328" name="think-cell Slide" r:id="rId4" imgW="129" imgH="129" progId="TCLayout.ActiveDocument.1">
                  <p:embed/>
                </p:oleObj>
              </mc:Choice>
              <mc:Fallback>
                <p:oleObj name="think-cell Slide" r:id="rId4"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4" name="TextBox 43">
            <a:extLst>
              <a:ext uri="{FF2B5EF4-FFF2-40B4-BE49-F238E27FC236}">
                <a16:creationId xmlns:a16="http://schemas.microsoft.com/office/drawing/2014/main" id="{055D53B1-8BDE-4DBB-A5A3-2F89BFEE9182}"/>
              </a:ext>
            </a:extLst>
          </p:cNvPr>
          <p:cNvSpPr txBox="1"/>
          <p:nvPr/>
        </p:nvSpPr>
        <p:spPr>
          <a:xfrm>
            <a:off x="371884" y="254317"/>
            <a:ext cx="5722527"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Skenaariotyökalun (HINKU) luomat ajoneuvokannan päästöarvot</a:t>
            </a:r>
            <a:endParaRPr lang="fi-FI" sz="1600" dirty="0"/>
          </a:p>
        </p:txBody>
      </p:sp>
      <p:pic>
        <p:nvPicPr>
          <p:cNvPr id="3" name="Picture 2">
            <a:extLst>
              <a:ext uri="{FF2B5EF4-FFF2-40B4-BE49-F238E27FC236}">
                <a16:creationId xmlns:a16="http://schemas.microsoft.com/office/drawing/2014/main" id="{BC24FE7A-4644-41A2-AD87-ECB49879161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1524417" y="1374988"/>
            <a:ext cx="9139988" cy="5228695"/>
          </a:xfrm>
          <a:prstGeom prst="rect">
            <a:avLst/>
          </a:prstGeom>
          <a:ln>
            <a:solidFill>
              <a:schemeClr val="tx2"/>
            </a:solidFill>
          </a:ln>
        </p:spPr>
      </p:pic>
      <p:grpSp>
        <p:nvGrpSpPr>
          <p:cNvPr id="10" name="Group 9">
            <a:extLst>
              <a:ext uri="{FF2B5EF4-FFF2-40B4-BE49-F238E27FC236}">
                <a16:creationId xmlns:a16="http://schemas.microsoft.com/office/drawing/2014/main" id="{C52DA33E-ECED-4974-9F65-402698F9F025}"/>
              </a:ext>
            </a:extLst>
          </p:cNvPr>
          <p:cNvGrpSpPr/>
          <p:nvPr/>
        </p:nvGrpSpPr>
        <p:grpSpPr>
          <a:xfrm>
            <a:off x="11534530" y="88837"/>
            <a:ext cx="320522" cy="414442"/>
            <a:chOff x="8457418" y="107577"/>
            <a:chExt cx="320522" cy="414442"/>
          </a:xfrm>
        </p:grpSpPr>
        <p:sp>
          <p:nvSpPr>
            <p:cNvPr id="11" name="Rectangle: Rounded Corners 10">
              <a:extLst>
                <a:ext uri="{FF2B5EF4-FFF2-40B4-BE49-F238E27FC236}">
                  <a16:creationId xmlns:a16="http://schemas.microsoft.com/office/drawing/2014/main" id="{3F148BDF-82B0-4C81-BA5E-EF63CDE32F5A}"/>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8" action="ppaction://hlinksldjump"/>
              <a:extLst>
                <a:ext uri="{FF2B5EF4-FFF2-40B4-BE49-F238E27FC236}">
                  <a16:creationId xmlns:a16="http://schemas.microsoft.com/office/drawing/2014/main" id="{02B7B92A-9C20-4862-BF95-D7A9CC1324C6}"/>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00508380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9352" name="think-cell Slide" r:id="rId4" imgW="129" imgH="129" progId="TCLayout.ActiveDocument.1">
                  <p:embed/>
                </p:oleObj>
              </mc:Choice>
              <mc:Fallback>
                <p:oleObj name="think-cell Slide" r:id="rId4"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4" name="TextBox 43">
            <a:extLst>
              <a:ext uri="{FF2B5EF4-FFF2-40B4-BE49-F238E27FC236}">
                <a16:creationId xmlns:a16="http://schemas.microsoft.com/office/drawing/2014/main" id="{055D53B1-8BDE-4DBB-A5A3-2F89BFEE9182}"/>
              </a:ext>
            </a:extLst>
          </p:cNvPr>
          <p:cNvSpPr txBox="1"/>
          <p:nvPr/>
        </p:nvSpPr>
        <p:spPr>
          <a:xfrm>
            <a:off x="371884" y="254317"/>
            <a:ext cx="608256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Skenaariotyökalun (HINKU) luomat muiden sektoreiden päästöarvot</a:t>
            </a:r>
            <a:endParaRPr lang="fi-FI" sz="1600" dirty="0"/>
          </a:p>
        </p:txBody>
      </p:sp>
      <p:pic>
        <p:nvPicPr>
          <p:cNvPr id="3" name="Picture 2">
            <a:extLst>
              <a:ext uri="{FF2B5EF4-FFF2-40B4-BE49-F238E27FC236}">
                <a16:creationId xmlns:a16="http://schemas.microsoft.com/office/drawing/2014/main" id="{BC24FE7A-4644-41A2-AD87-ECB49879161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2621434" y="980728"/>
            <a:ext cx="6945955" cy="5696300"/>
          </a:xfrm>
          <a:prstGeom prst="rect">
            <a:avLst/>
          </a:prstGeom>
          <a:ln>
            <a:solidFill>
              <a:schemeClr val="tx2"/>
            </a:solidFill>
          </a:ln>
        </p:spPr>
      </p:pic>
      <p:grpSp>
        <p:nvGrpSpPr>
          <p:cNvPr id="10" name="Group 9">
            <a:extLst>
              <a:ext uri="{FF2B5EF4-FFF2-40B4-BE49-F238E27FC236}">
                <a16:creationId xmlns:a16="http://schemas.microsoft.com/office/drawing/2014/main" id="{5517E624-2AD2-4B65-A72B-AB909A558771}"/>
              </a:ext>
            </a:extLst>
          </p:cNvPr>
          <p:cNvGrpSpPr/>
          <p:nvPr/>
        </p:nvGrpSpPr>
        <p:grpSpPr>
          <a:xfrm>
            <a:off x="11534530" y="88837"/>
            <a:ext cx="320522" cy="414442"/>
            <a:chOff x="8457418" y="107577"/>
            <a:chExt cx="320522" cy="414442"/>
          </a:xfrm>
        </p:grpSpPr>
        <p:sp>
          <p:nvSpPr>
            <p:cNvPr id="11" name="Rectangle: Rounded Corners 10">
              <a:extLst>
                <a:ext uri="{FF2B5EF4-FFF2-40B4-BE49-F238E27FC236}">
                  <a16:creationId xmlns:a16="http://schemas.microsoft.com/office/drawing/2014/main" id="{AF0C7049-A18D-420F-B8A4-E3609D82702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Back with solid fill">
              <a:hlinkClick r:id="rId8" action="ppaction://hlinksldjump"/>
              <a:extLst>
                <a:ext uri="{FF2B5EF4-FFF2-40B4-BE49-F238E27FC236}">
                  <a16:creationId xmlns:a16="http://schemas.microsoft.com/office/drawing/2014/main" id="{ED623B1B-1813-4EEB-9EF8-A42E76F01F7D}"/>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244335820"/>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4BDFAB5-D0FA-4014-AC13-762D65838CB5}"/>
              </a:ext>
            </a:extLst>
          </p:cNvPr>
          <p:cNvSpPr txBox="1"/>
          <p:nvPr/>
        </p:nvSpPr>
        <p:spPr>
          <a:xfrm>
            <a:off x="477788" y="1078148"/>
            <a:ext cx="8928992" cy="1383649"/>
          </a:xfrm>
          <a:prstGeom prst="rect">
            <a:avLst/>
          </a:prstGeom>
          <a:noFill/>
        </p:spPr>
        <p:txBody>
          <a:bodyPr wrap="square">
            <a:spAutoFit/>
          </a:bodyPr>
          <a:lstStyle/>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Kirjallisuustutkimus johdatti hyvin nopeasti pohtimaan liikennesektorin päästöjä ja sitä kuinka niitä voitaisi hillitä tehtävällä toiminnanohjauksella.</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fi-FI" sz="1000" i="0" u="none" strike="noStrike" kern="1200" cap="none" spc="0" normalizeH="0" baseline="0" noProof="0" dirty="0">
                <a:ln>
                  <a:noFill/>
                </a:ln>
                <a:solidFill>
                  <a:schemeClr val="tx2"/>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Ajatuksena alkoi rakentamaan ajatus siitä, että voisiko julkiseen ajoneuvokantaan kohdistetulla ohjauksella, jollain tavoin muodostaa alueellisia päästövähennyksiä.</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Aiheeseen liittyviä mahdollisuuksia korostivat omilta osiltaan:</a:t>
            </a:r>
          </a:p>
          <a:p>
            <a:pPr marL="628650" lvl="1" indent="-171450">
              <a:lnSpc>
                <a:spcPct val="150000"/>
              </a:lnSpc>
              <a:buFont typeface="Wingdings" panose="05000000000000000000" pitchFamily="2" charset="2"/>
              <a:buChar char="à"/>
              <a:defRPr/>
            </a:pPr>
            <a:r>
              <a:rPr lang="fi-FI" sz="9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Vuoden 2022 alusta päivitetyt vaihtoehtoisten käyttövoimien valtiontuet.</a:t>
            </a:r>
          </a:p>
          <a:p>
            <a:pPr marL="628650" lvl="1" indent="-171450">
              <a:lnSpc>
                <a:spcPct val="150000"/>
              </a:lnSpc>
              <a:buFont typeface="Wingdings" panose="05000000000000000000" pitchFamily="2" charset="2"/>
              <a:buChar char="à"/>
              <a:defRPr/>
            </a:pPr>
            <a:r>
              <a:rPr lang="fi-FI" sz="9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Suomalaisella Valmetin tehtaalla aloitettavat </a:t>
            </a:r>
            <a:r>
              <a:rPr lang="fi-FI" sz="900" dirty="0" err="1">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Lightyear</a:t>
            </a:r>
            <a:r>
              <a:rPr lang="fi-FI" sz="9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 One –täyssähköautojen kokoaminen.</a:t>
            </a:r>
          </a:p>
          <a:p>
            <a:pPr marL="628650" lvl="1" indent="-171450">
              <a:lnSpc>
                <a:spcPct val="150000"/>
              </a:lnSpc>
              <a:buFont typeface="Wingdings" panose="05000000000000000000" pitchFamily="2" charset="2"/>
              <a:buChar char="à"/>
              <a:defRPr/>
            </a:pPr>
            <a:r>
              <a:rPr kumimoji="0" lang="fi-FI" sz="900" i="0" u="none" strike="noStrike" kern="1200" cap="none" spc="0" normalizeH="0" baseline="0" noProof="0" dirty="0">
                <a:ln>
                  <a:noFill/>
                </a:ln>
                <a:solidFill>
                  <a:schemeClr val="tx2"/>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Suomen ympäristökeskuksen ilmaisema kiinnostus kuntakohtaisia julkisia ajoneuvokantoja ja niistä muodostuvia päästöjä kohtaan.</a:t>
            </a:r>
          </a:p>
        </p:txBody>
      </p:sp>
      <p:sp>
        <p:nvSpPr>
          <p:cNvPr id="14" name="TextBox 13">
            <a:extLst>
              <a:ext uri="{FF2B5EF4-FFF2-40B4-BE49-F238E27FC236}">
                <a16:creationId xmlns:a16="http://schemas.microsoft.com/office/drawing/2014/main" id="{5291CBBA-9BDF-49A7-92B0-566D1080F600}"/>
              </a:ext>
            </a:extLst>
          </p:cNvPr>
          <p:cNvSpPr txBox="1"/>
          <p:nvPr/>
        </p:nvSpPr>
        <p:spPr>
          <a:xfrm>
            <a:off x="477788" y="351694"/>
            <a:ext cx="6093724" cy="509242"/>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sym typeface="Wingdings" panose="05000000000000000000" pitchFamily="2" charset="2"/>
              </a:rPr>
              <a:t>Julkisen ajoneuvokannan CO</a:t>
            </a:r>
            <a:r>
              <a:rPr lang="fi-FI" sz="2000" b="1" baseline="-25000" dirty="0">
                <a:solidFill>
                  <a:schemeClr val="tx2"/>
                </a:solidFill>
                <a:latin typeface="Gill Sans Nova Cond XBd" panose="020B0A06020104020203" pitchFamily="34" charset="0"/>
                <a:ea typeface="Lato" panose="020F0502020204030203" pitchFamily="34" charset="0"/>
                <a:cs typeface="Lato" panose="020F0502020204030203" pitchFamily="34" charset="0"/>
                <a:sym typeface="Wingdings" panose="05000000000000000000" pitchFamily="2" charset="2"/>
              </a:rPr>
              <a:t>2</a:t>
            </a:r>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sym typeface="Wingdings" panose="05000000000000000000" pitchFamily="2" charset="2"/>
              </a:rPr>
              <a:t>-päästöt vuonna 2021</a:t>
            </a:r>
          </a:p>
        </p:txBody>
      </p:sp>
      <p:pic>
        <p:nvPicPr>
          <p:cNvPr id="5" name="Picture 4">
            <a:extLst>
              <a:ext uri="{FF2B5EF4-FFF2-40B4-BE49-F238E27FC236}">
                <a16:creationId xmlns:a16="http://schemas.microsoft.com/office/drawing/2014/main" id="{057D587E-877B-4209-8294-48F7270833CB}"/>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p:blipFill>
        <p:spPr>
          <a:xfrm>
            <a:off x="2882702" y="2574856"/>
            <a:ext cx="8911304" cy="2172865"/>
          </a:xfrm>
          <a:prstGeom prst="rect">
            <a:avLst/>
          </a:prstGeom>
          <a:ln>
            <a:solidFill>
              <a:schemeClr val="tx2"/>
            </a:solidFill>
          </a:ln>
        </p:spPr>
      </p:pic>
      <p:sp>
        <p:nvSpPr>
          <p:cNvPr id="16" name="TextBox 15">
            <a:extLst>
              <a:ext uri="{FF2B5EF4-FFF2-40B4-BE49-F238E27FC236}">
                <a16:creationId xmlns:a16="http://schemas.microsoft.com/office/drawing/2014/main" id="{90CB03D3-4B78-49F0-BFCE-DBD484901370}"/>
              </a:ext>
            </a:extLst>
          </p:cNvPr>
          <p:cNvSpPr txBox="1"/>
          <p:nvPr/>
        </p:nvSpPr>
        <p:spPr>
          <a:xfrm>
            <a:off x="909836" y="2606658"/>
            <a:ext cx="2088232" cy="1681038"/>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000" b="1" i="0" u="none" strike="noStrike" kern="1200" cap="none" spc="0" normalizeH="0" baseline="0" noProof="0" dirty="0">
                <a:ln>
                  <a:noFill/>
                </a:ln>
                <a:solidFill>
                  <a:srgbClr val="000000"/>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[Kuvassa oikealla] </a:t>
            </a:r>
            <a:r>
              <a:rPr kumimoji="0" lang="fi-FI" sz="1000" b="0" i="0" u="none" strike="noStrike" kern="1200" cap="none" spc="0" normalizeH="0" baseline="0" noProof="0" dirty="0">
                <a:ln>
                  <a:noFill/>
                </a:ln>
                <a:solidFill>
                  <a:srgbClr val="000000"/>
                </a:solidFill>
                <a:effectLst/>
                <a:uLnTx/>
                <a:uFillTx/>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Harmillisesti Heinolan julkisen ajoneuvokannan polttoainekulutuksen selvitys venyi liian pitkälle tutkimuksessa, joten niistä ei ehditty laskemaan kuin kuorma-autojen osuudet tässä tutkimuksessa.</a:t>
            </a:r>
          </a:p>
        </p:txBody>
      </p:sp>
      <p:grpSp>
        <p:nvGrpSpPr>
          <p:cNvPr id="20" name="Group 19">
            <a:extLst>
              <a:ext uri="{FF2B5EF4-FFF2-40B4-BE49-F238E27FC236}">
                <a16:creationId xmlns:a16="http://schemas.microsoft.com/office/drawing/2014/main" id="{E80F027A-4661-4B96-81E4-D8A7BF6D2C7D}"/>
              </a:ext>
            </a:extLst>
          </p:cNvPr>
          <p:cNvGrpSpPr/>
          <p:nvPr/>
        </p:nvGrpSpPr>
        <p:grpSpPr>
          <a:xfrm>
            <a:off x="421843" y="4862336"/>
            <a:ext cx="2952328" cy="1743013"/>
            <a:chOff x="477788" y="4824938"/>
            <a:chExt cx="3528392" cy="1743013"/>
          </a:xfrm>
        </p:grpSpPr>
        <p:sp>
          <p:nvSpPr>
            <p:cNvPr id="7" name="TextBox 6">
              <a:extLst>
                <a:ext uri="{FF2B5EF4-FFF2-40B4-BE49-F238E27FC236}">
                  <a16:creationId xmlns:a16="http://schemas.microsoft.com/office/drawing/2014/main" id="{828E3F26-C1CE-4DA9-857D-A770CCBCA8B1}"/>
                </a:ext>
              </a:extLst>
            </p:cNvPr>
            <p:cNvSpPr txBox="1"/>
            <p:nvPr/>
          </p:nvSpPr>
          <p:spPr>
            <a:xfrm>
              <a:off x="477788" y="5107551"/>
              <a:ext cx="3528392" cy="1460400"/>
            </a:xfrm>
            <a:prstGeom prst="rect">
              <a:avLst/>
            </a:prstGeom>
            <a:noFill/>
          </p:spPr>
          <p:txBody>
            <a:bodyPr wrap="square">
              <a:spAutoFit/>
            </a:bodyPr>
            <a:lstStyle/>
            <a:p>
              <a:pPr>
                <a:lnSpc>
                  <a:spcPct val="150000"/>
                </a:lnSpc>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Polttoainekäytön datasta puuttuivat kotihoidon ajoneuvoja ja satunnaisesti muita ajoneuvoja koskevat osuudet.  Puuttuva data voitaisi paikantaa ryhtyä ylläpitämään sitä esimerkiksi vuositasolla.  Näin ollen jatkossa olisi tarjolla tarkka ja selkeästi yhteen niputettu kokonaisuus ajoneuvojen polttoainedatasta</a:t>
              </a:r>
              <a:r>
                <a:rPr lang="fi-FI" sz="11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a:t>
              </a:r>
            </a:p>
          </p:txBody>
        </p:sp>
        <p:sp>
          <p:nvSpPr>
            <p:cNvPr id="19" name="TextBox 18">
              <a:extLst>
                <a:ext uri="{FF2B5EF4-FFF2-40B4-BE49-F238E27FC236}">
                  <a16:creationId xmlns:a16="http://schemas.microsoft.com/office/drawing/2014/main" id="{B6C44587-A824-4594-8B51-8DAFE146E766}"/>
                </a:ext>
              </a:extLst>
            </p:cNvPr>
            <p:cNvSpPr txBox="1"/>
            <p:nvPr/>
          </p:nvSpPr>
          <p:spPr>
            <a:xfrm>
              <a:off x="477788" y="4824938"/>
              <a:ext cx="3096344" cy="276999"/>
            </a:xfrm>
            <a:prstGeom prst="rect">
              <a:avLst/>
            </a:prstGeom>
            <a:noFill/>
          </p:spPr>
          <p:txBody>
            <a:bodyPr wrap="square">
              <a:spAutoFit/>
            </a:bodyPr>
            <a:lstStyle/>
            <a:p>
              <a:r>
                <a:rPr lang="fi-FI" sz="1200" b="1" u="sng"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Jatkokehitys ehdotus: </a:t>
              </a:r>
              <a:endParaRPr lang="fi-FI" sz="1200" b="1" u="sng" dirty="0"/>
            </a:p>
          </p:txBody>
        </p:sp>
      </p:grpSp>
      <p:grpSp>
        <p:nvGrpSpPr>
          <p:cNvPr id="21" name="Group 20">
            <a:extLst>
              <a:ext uri="{FF2B5EF4-FFF2-40B4-BE49-F238E27FC236}">
                <a16:creationId xmlns:a16="http://schemas.microsoft.com/office/drawing/2014/main" id="{B7FB5A97-9EF6-4D8A-AAED-99DB0BE5AB7F}"/>
              </a:ext>
            </a:extLst>
          </p:cNvPr>
          <p:cNvGrpSpPr/>
          <p:nvPr/>
        </p:nvGrpSpPr>
        <p:grpSpPr>
          <a:xfrm>
            <a:off x="3909437" y="4862336"/>
            <a:ext cx="3898851" cy="1732818"/>
            <a:chOff x="477787" y="4824938"/>
            <a:chExt cx="4659603" cy="1732818"/>
          </a:xfrm>
        </p:grpSpPr>
        <p:sp>
          <p:nvSpPr>
            <p:cNvPr id="22" name="TextBox 21">
              <a:extLst>
                <a:ext uri="{FF2B5EF4-FFF2-40B4-BE49-F238E27FC236}">
                  <a16:creationId xmlns:a16="http://schemas.microsoft.com/office/drawing/2014/main" id="{032855A7-9BDA-4885-A6E7-AD1DEF48F104}"/>
                </a:ext>
              </a:extLst>
            </p:cNvPr>
            <p:cNvSpPr txBox="1"/>
            <p:nvPr/>
          </p:nvSpPr>
          <p:spPr>
            <a:xfrm>
              <a:off x="477787" y="5107551"/>
              <a:ext cx="4659603" cy="1450205"/>
            </a:xfrm>
            <a:prstGeom prst="rect">
              <a:avLst/>
            </a:prstGeom>
            <a:noFill/>
          </p:spPr>
          <p:txBody>
            <a:bodyPr wrap="square">
              <a:spAutoFit/>
            </a:bodyPr>
            <a:lstStyle/>
            <a:p>
              <a:pPr>
                <a:lnSpc>
                  <a:spcPct val="150000"/>
                </a:lnSpc>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Liitetiedoston ”</a:t>
              </a:r>
              <a:r>
                <a:rPr lang="fi-FI" sz="1000" i="1"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Kalustoluettelo.xls</a:t>
              </a: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 sisältämässä taulukossa ”</a:t>
              </a:r>
              <a:r>
                <a:rPr lang="fi-FI" sz="1000" i="1"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Kuorma-autojen päästöt (2021)” </a:t>
              </a: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on laskettu kaluston kuorma-autoja koskevat CO</a:t>
              </a:r>
              <a:r>
                <a:rPr lang="fi-FI" sz="1000" baseline="-25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2</a:t>
              </a: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-päästöt.  Aikarajoitteista johtuen laskentaa ei ehditty tarkistamaan onko se varmasti tehty oikein, joten ennen jatkokäyttöä se olisi syytä tehdä.  Tarkistetulla laskennalla voitaisi taulukon avulla tuottaa myös loput kalustojen muodostamista päästölaskennoista.</a:t>
              </a:r>
            </a:p>
          </p:txBody>
        </p:sp>
        <p:sp>
          <p:nvSpPr>
            <p:cNvPr id="23" name="TextBox 22">
              <a:extLst>
                <a:ext uri="{FF2B5EF4-FFF2-40B4-BE49-F238E27FC236}">
                  <a16:creationId xmlns:a16="http://schemas.microsoft.com/office/drawing/2014/main" id="{7BF2E743-B4FF-43DB-B28B-E1B118D3411D}"/>
                </a:ext>
              </a:extLst>
            </p:cNvPr>
            <p:cNvSpPr txBox="1"/>
            <p:nvPr/>
          </p:nvSpPr>
          <p:spPr>
            <a:xfrm>
              <a:off x="477788" y="4824938"/>
              <a:ext cx="3096344" cy="276999"/>
            </a:xfrm>
            <a:prstGeom prst="rect">
              <a:avLst/>
            </a:prstGeom>
            <a:noFill/>
          </p:spPr>
          <p:txBody>
            <a:bodyPr wrap="square">
              <a:spAutoFit/>
            </a:bodyPr>
            <a:lstStyle/>
            <a:p>
              <a:r>
                <a:rPr lang="fi-FI" sz="1200" b="1" u="sng"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Jatkokehitys ehdotus: </a:t>
              </a:r>
              <a:endParaRPr lang="fi-FI" sz="1200" b="1" u="sng" dirty="0"/>
            </a:p>
          </p:txBody>
        </p:sp>
      </p:grpSp>
      <p:grpSp>
        <p:nvGrpSpPr>
          <p:cNvPr id="42" name="Group 41">
            <a:extLst>
              <a:ext uri="{FF2B5EF4-FFF2-40B4-BE49-F238E27FC236}">
                <a16:creationId xmlns:a16="http://schemas.microsoft.com/office/drawing/2014/main" id="{FEA5F937-0AA5-4D44-A569-A887E825FEE9}"/>
              </a:ext>
            </a:extLst>
          </p:cNvPr>
          <p:cNvGrpSpPr/>
          <p:nvPr/>
        </p:nvGrpSpPr>
        <p:grpSpPr>
          <a:xfrm>
            <a:off x="8063192" y="4857816"/>
            <a:ext cx="4007883" cy="1963651"/>
            <a:chOff x="8343553" y="4638351"/>
            <a:chExt cx="4007883" cy="1963651"/>
          </a:xfrm>
        </p:grpSpPr>
        <p:sp>
          <p:nvSpPr>
            <p:cNvPr id="31" name="TextBox 30">
              <a:extLst>
                <a:ext uri="{FF2B5EF4-FFF2-40B4-BE49-F238E27FC236}">
                  <a16:creationId xmlns:a16="http://schemas.microsoft.com/office/drawing/2014/main" id="{B59E80E7-F53B-4396-8DE9-4FA8BE3577BF}"/>
                </a:ext>
              </a:extLst>
            </p:cNvPr>
            <p:cNvSpPr txBox="1"/>
            <p:nvPr/>
          </p:nvSpPr>
          <p:spPr>
            <a:xfrm>
              <a:off x="8343553" y="4920964"/>
              <a:ext cx="4007883" cy="1681038"/>
            </a:xfrm>
            <a:prstGeom prst="rect">
              <a:avLst/>
            </a:prstGeom>
            <a:noFill/>
          </p:spPr>
          <p:txBody>
            <a:bodyPr wrap="square">
              <a:spAutoFit/>
            </a:bodyPr>
            <a:lstStyle/>
            <a:p>
              <a:pPr>
                <a:lnSpc>
                  <a:spcPct val="150000"/>
                </a:lnSpc>
                <a:defRPr/>
              </a:pPr>
              <a:r>
                <a:rPr lang="fi-FI" sz="1000"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Jos kaupunkiorganisaatiossa päätetään määrittää koko julkisen ajoneuvokannan päästöt voisi niiden toimittaminen Suomen ympäristökeskukselle olla tuolloin myös järkevää.  Teemahaastatteluissa Suomen ympäristökeskuksen päästölaskentaan erikoistunut taho ilmaisi heidän puolesta kiinnostuksen kyseiseen dataan, jonka pohjalta myös kaupungin päästölaskennat voitaisi tuottaa huomattavasti tarkemmin liikenteen päästöjen osilta.</a:t>
              </a:r>
            </a:p>
          </p:txBody>
        </p:sp>
        <p:sp>
          <p:nvSpPr>
            <p:cNvPr id="32" name="TextBox 31">
              <a:extLst>
                <a:ext uri="{FF2B5EF4-FFF2-40B4-BE49-F238E27FC236}">
                  <a16:creationId xmlns:a16="http://schemas.microsoft.com/office/drawing/2014/main" id="{CDE7C938-CF01-4159-91EE-D305E18814F1}"/>
                </a:ext>
              </a:extLst>
            </p:cNvPr>
            <p:cNvSpPr txBox="1"/>
            <p:nvPr/>
          </p:nvSpPr>
          <p:spPr>
            <a:xfrm>
              <a:off x="8343554" y="4638351"/>
              <a:ext cx="2590818" cy="276999"/>
            </a:xfrm>
            <a:prstGeom prst="rect">
              <a:avLst/>
            </a:prstGeom>
            <a:noFill/>
          </p:spPr>
          <p:txBody>
            <a:bodyPr wrap="square">
              <a:spAutoFit/>
            </a:bodyPr>
            <a:lstStyle/>
            <a:p>
              <a:r>
                <a:rPr lang="fi-FI" sz="1200" b="1" u="sng" dirty="0">
                  <a:solidFill>
                    <a:schemeClr val="tx2"/>
                  </a:solidFill>
                  <a:latin typeface="Gill Sans MT" panose="020B0502020104020203" pitchFamily="34" charset="0"/>
                  <a:ea typeface="Lato" panose="020F0502020204030203" pitchFamily="34" charset="0"/>
                  <a:cs typeface="Lato" panose="020F0502020204030203" pitchFamily="34" charset="0"/>
                  <a:sym typeface="Wingdings" panose="05000000000000000000" pitchFamily="2" charset="2"/>
                </a:rPr>
                <a:t>Jatkokehitys ehdotus: </a:t>
              </a:r>
              <a:endParaRPr lang="fi-FI" sz="1200" b="1" u="sng" dirty="0"/>
            </a:p>
          </p:txBody>
        </p:sp>
      </p:grpSp>
      <p:grpSp>
        <p:nvGrpSpPr>
          <p:cNvPr id="27" name="Group 26">
            <a:extLst>
              <a:ext uri="{FF2B5EF4-FFF2-40B4-BE49-F238E27FC236}">
                <a16:creationId xmlns:a16="http://schemas.microsoft.com/office/drawing/2014/main" id="{156444E9-3180-41C1-AACD-7FF1AE797481}"/>
              </a:ext>
            </a:extLst>
          </p:cNvPr>
          <p:cNvGrpSpPr/>
          <p:nvPr/>
        </p:nvGrpSpPr>
        <p:grpSpPr>
          <a:xfrm>
            <a:off x="11534530" y="88837"/>
            <a:ext cx="320522" cy="414442"/>
            <a:chOff x="8457418" y="107577"/>
            <a:chExt cx="320522" cy="414442"/>
          </a:xfrm>
        </p:grpSpPr>
        <p:sp>
          <p:nvSpPr>
            <p:cNvPr id="28" name="Rectangle: Rounded Corners 27">
              <a:extLst>
                <a:ext uri="{FF2B5EF4-FFF2-40B4-BE49-F238E27FC236}">
                  <a16:creationId xmlns:a16="http://schemas.microsoft.com/office/drawing/2014/main" id="{2ED508A6-CD32-446F-8763-86D0694A4DBA}"/>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9" name="Graphic 28" descr="Back with solid fill">
              <a:hlinkClick r:id="rId3" action="ppaction://hlinksldjump"/>
              <a:extLst>
                <a:ext uri="{FF2B5EF4-FFF2-40B4-BE49-F238E27FC236}">
                  <a16:creationId xmlns:a16="http://schemas.microsoft.com/office/drawing/2014/main" id="{6864A684-E0D1-48F3-BF60-9A3D94EC953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54046817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2"/>
            </p:custDataLst>
            <p:extLst>
              <p:ext uri="{D42A27DB-BD31-4B8C-83A1-F6EECF244321}">
                <p14:modId xmlns:p14="http://schemas.microsoft.com/office/powerpoint/2010/main" val="38000498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7447" name="think-cell Slide" r:id="rId4" imgW="129" imgH="129" progId="TCLayout.ActiveDocument.1">
                  <p:embed/>
                </p:oleObj>
              </mc:Choice>
              <mc:Fallback>
                <p:oleObj name="think-cell Slide" r:id="rId4"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83" name="TextBox 82">
            <a:extLst>
              <a:ext uri="{FF2B5EF4-FFF2-40B4-BE49-F238E27FC236}">
                <a16:creationId xmlns:a16="http://schemas.microsoft.com/office/drawing/2014/main" id="{A50111BC-57AE-4905-B967-213F5099D505}"/>
              </a:ext>
            </a:extLst>
          </p:cNvPr>
          <p:cNvSpPr txBox="1"/>
          <p:nvPr/>
        </p:nvSpPr>
        <p:spPr>
          <a:xfrm>
            <a:off x="341055" y="164725"/>
            <a:ext cx="367240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Eritasoiset ilmasto- ja energiatavoitteet</a:t>
            </a:r>
            <a:endParaRPr lang="fi-FI" sz="1600" dirty="0"/>
          </a:p>
        </p:txBody>
      </p:sp>
      <p:graphicFrame>
        <p:nvGraphicFramePr>
          <p:cNvPr id="515" name="Table 515">
            <a:extLst>
              <a:ext uri="{FF2B5EF4-FFF2-40B4-BE49-F238E27FC236}">
                <a16:creationId xmlns:a16="http://schemas.microsoft.com/office/drawing/2014/main" id="{555D504F-39BF-4873-9E86-3BAA1899A04D}"/>
              </a:ext>
            </a:extLst>
          </p:cNvPr>
          <p:cNvGraphicFramePr>
            <a:graphicFrameLocks noGrp="1"/>
          </p:cNvGraphicFramePr>
          <p:nvPr>
            <p:extLst>
              <p:ext uri="{D42A27DB-BD31-4B8C-83A1-F6EECF244321}">
                <p14:modId xmlns:p14="http://schemas.microsoft.com/office/powerpoint/2010/main" val="1283689006"/>
              </p:ext>
            </p:extLst>
          </p:nvPr>
        </p:nvGraphicFramePr>
        <p:xfrm>
          <a:off x="1455406" y="1635459"/>
          <a:ext cx="9278012" cy="3587082"/>
        </p:xfrm>
        <a:graphic>
          <a:graphicData uri="http://schemas.openxmlformats.org/drawingml/2006/table">
            <a:tbl>
              <a:tblPr firstRow="1" bandRow="1">
                <a:tableStyleId>{6E25E649-3F16-4E02-A733-19D2CDBF48F0}</a:tableStyleId>
              </a:tblPr>
              <a:tblGrid>
                <a:gridCol w="2302094">
                  <a:extLst>
                    <a:ext uri="{9D8B030D-6E8A-4147-A177-3AD203B41FA5}">
                      <a16:colId xmlns:a16="http://schemas.microsoft.com/office/drawing/2014/main" val="200657990"/>
                    </a:ext>
                  </a:extLst>
                </a:gridCol>
                <a:gridCol w="3890594">
                  <a:extLst>
                    <a:ext uri="{9D8B030D-6E8A-4147-A177-3AD203B41FA5}">
                      <a16:colId xmlns:a16="http://schemas.microsoft.com/office/drawing/2014/main" val="2990432541"/>
                    </a:ext>
                  </a:extLst>
                </a:gridCol>
                <a:gridCol w="1584176">
                  <a:extLst>
                    <a:ext uri="{9D8B030D-6E8A-4147-A177-3AD203B41FA5}">
                      <a16:colId xmlns:a16="http://schemas.microsoft.com/office/drawing/2014/main" val="3099090145"/>
                    </a:ext>
                  </a:extLst>
                </a:gridCol>
                <a:gridCol w="1501148">
                  <a:extLst>
                    <a:ext uri="{9D8B030D-6E8A-4147-A177-3AD203B41FA5}">
                      <a16:colId xmlns:a16="http://schemas.microsoft.com/office/drawing/2014/main" val="2899025184"/>
                    </a:ext>
                  </a:extLst>
                </a:gridCol>
              </a:tblGrid>
              <a:tr h="416521">
                <a:tc>
                  <a:txBody>
                    <a:bodyPr/>
                    <a:lstStyle/>
                    <a:p>
                      <a:r>
                        <a:rPr lang="fi-FI" sz="1200" dirty="0">
                          <a:effectLst>
                            <a:outerShdw blurRad="38100" dist="38100" dir="2700000" algn="tl">
                              <a:srgbClr val="000000">
                                <a:alpha val="43137"/>
                              </a:srgbClr>
                            </a:outerShdw>
                          </a:effectLst>
                          <a:latin typeface="Rockwell" panose="02060603020205020403" pitchFamily="18" charset="0"/>
                        </a:rPr>
                        <a:t>Nimi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Tavoite</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Käynnistyi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Päättyy</a:t>
                      </a:r>
                    </a:p>
                  </a:txBody>
                  <a:tcPr anchor="ctr"/>
                </a:tc>
                <a:extLst>
                  <a:ext uri="{0D108BD9-81ED-4DB2-BD59-A6C34878D82A}">
                    <a16:rowId xmlns:a16="http://schemas.microsoft.com/office/drawing/2014/main" val="4256674365"/>
                  </a:ext>
                </a:extLst>
              </a:tr>
              <a:tr h="484207">
                <a:tc>
                  <a:txBody>
                    <a:bodyPr/>
                    <a:lstStyle/>
                    <a:p>
                      <a:r>
                        <a:rPr lang="fi-FI" sz="1000" b="0" dirty="0">
                          <a:latin typeface="Rockwell" panose="02060603020205020403" pitchFamily="18" charset="0"/>
                        </a:rPr>
                        <a:t>HINKU (Heinola)</a:t>
                      </a:r>
                    </a:p>
                  </a:txBody>
                  <a:tcPr anchor="ctr"/>
                </a:tc>
                <a:tc>
                  <a:txBody>
                    <a:bodyPr/>
                    <a:lstStyle/>
                    <a:p>
                      <a:pPr algn="ctr"/>
                      <a:r>
                        <a:rPr lang="fi-FI" sz="1000" b="0" dirty="0">
                          <a:latin typeface="Rockwell" panose="02060603020205020403" pitchFamily="18" charset="0"/>
                        </a:rPr>
                        <a:t>-80 % päästövähennys</a:t>
                      </a:r>
                    </a:p>
                  </a:txBody>
                  <a:tcPr anchor="ctr"/>
                </a:tc>
                <a:tc>
                  <a:txBody>
                    <a:bodyPr/>
                    <a:lstStyle/>
                    <a:p>
                      <a:pPr algn="ctr"/>
                      <a:r>
                        <a:rPr lang="fi-FI" sz="1000" b="0" dirty="0">
                          <a:latin typeface="Rockwell" panose="02060603020205020403" pitchFamily="18" charset="0"/>
                        </a:rPr>
                        <a:t>2007</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619711660"/>
                  </a:ext>
                </a:extLst>
              </a:tr>
              <a:tr h="484207">
                <a:tc>
                  <a:txBody>
                    <a:bodyPr/>
                    <a:lstStyle/>
                    <a:p>
                      <a:r>
                        <a:rPr lang="fi-FI" sz="1000" b="0" dirty="0">
                          <a:latin typeface="Rockwell" panose="02060603020205020403" pitchFamily="18" charset="0"/>
                        </a:rPr>
                        <a:t>HINKU (Päijät-Häme)</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-80 % päästövähennys</a:t>
                      </a:r>
                    </a:p>
                  </a:txBody>
                  <a:tcPr anchor="ctr"/>
                </a:tc>
                <a:tc>
                  <a:txBody>
                    <a:bodyPr/>
                    <a:lstStyle/>
                    <a:p>
                      <a:pPr algn="ctr"/>
                      <a:r>
                        <a:rPr lang="fi-FI" sz="1000" b="0" dirty="0">
                          <a:latin typeface="Rockwell" panose="02060603020205020403" pitchFamily="18" charset="0"/>
                        </a:rPr>
                        <a:t>2007 </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2885153034"/>
                  </a:ext>
                </a:extLst>
              </a:tr>
              <a:tr h="484207">
                <a:tc>
                  <a:txBody>
                    <a:bodyPr/>
                    <a:lstStyle/>
                    <a:p>
                      <a:r>
                        <a:rPr lang="fi-FI" sz="1000" b="0" dirty="0">
                          <a:latin typeface="Rockwell" panose="02060603020205020403" pitchFamily="18" charset="0"/>
                        </a:rPr>
                        <a:t>KETS-sopimus</a:t>
                      </a:r>
                    </a:p>
                  </a:txBody>
                  <a:tcPr anchor="ctr"/>
                </a:tc>
                <a:tc>
                  <a:txBody>
                    <a:bodyPr/>
                    <a:lstStyle/>
                    <a:p>
                      <a:pPr algn="ctr"/>
                      <a:r>
                        <a:rPr lang="fi-FI" sz="1000" b="0" dirty="0">
                          <a:latin typeface="Rockwell" panose="02060603020205020403" pitchFamily="18" charset="0"/>
                        </a:rPr>
                        <a:t>7,5 % (1973 MWh)</a:t>
                      </a:r>
                    </a:p>
                  </a:txBody>
                  <a:tcPr anchor="ctr"/>
                </a:tc>
                <a:tc>
                  <a:txBody>
                    <a:bodyPr/>
                    <a:lstStyle/>
                    <a:p>
                      <a:pPr algn="ctr"/>
                      <a:r>
                        <a:rPr lang="fi-FI" sz="1000" b="0" dirty="0">
                          <a:latin typeface="Rockwell" panose="02060603020205020403" pitchFamily="18" charset="0"/>
                        </a:rPr>
                        <a:t>2017</a:t>
                      </a:r>
                    </a:p>
                  </a:txBody>
                  <a:tcPr anchor="ctr"/>
                </a:tc>
                <a:tc>
                  <a:txBody>
                    <a:bodyPr/>
                    <a:lstStyle/>
                    <a:p>
                      <a:pPr algn="ctr"/>
                      <a:r>
                        <a:rPr lang="fi-FI" sz="1000" b="0" dirty="0">
                          <a:latin typeface="Rockwell" panose="02060603020205020403" pitchFamily="18" charset="0"/>
                        </a:rPr>
                        <a:t>2025</a:t>
                      </a:r>
                    </a:p>
                  </a:txBody>
                  <a:tcPr anchor="ctr"/>
                </a:tc>
                <a:extLst>
                  <a:ext uri="{0D108BD9-81ED-4DB2-BD59-A6C34878D82A}">
                    <a16:rowId xmlns:a16="http://schemas.microsoft.com/office/drawing/2014/main" val="3664890986"/>
                  </a:ext>
                </a:extLst>
              </a:tr>
              <a:tr h="51737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Kansallinen ilmastostrategia: Ilmastoneutraali Suomi</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-100 % päästövähennys ≤ [tavoite]</a:t>
                      </a:r>
                    </a:p>
                  </a:txBody>
                  <a:tcPr anchor="ctr"/>
                </a:tc>
                <a:tc>
                  <a:txBody>
                    <a:bodyPr/>
                    <a:lstStyle/>
                    <a:p>
                      <a:pPr algn="ctr"/>
                      <a:r>
                        <a:rPr lang="fi-FI" sz="1000" b="0" dirty="0">
                          <a:latin typeface="Rockwell" panose="02060603020205020403" pitchFamily="18" charset="0"/>
                        </a:rPr>
                        <a:t>-</a:t>
                      </a:r>
                    </a:p>
                  </a:txBody>
                  <a:tcPr anchor="ctr"/>
                </a:tc>
                <a:tc>
                  <a:txBody>
                    <a:bodyPr/>
                    <a:lstStyle/>
                    <a:p>
                      <a:pPr algn="ctr"/>
                      <a:r>
                        <a:rPr lang="fi-FI" sz="1000" b="0" dirty="0">
                          <a:latin typeface="Rockwell" panose="02060603020205020403" pitchFamily="18" charset="0"/>
                        </a:rPr>
                        <a:t>2035</a:t>
                      </a:r>
                    </a:p>
                  </a:txBody>
                  <a:tcPr anchor="ctr"/>
                </a:tc>
                <a:extLst>
                  <a:ext uri="{0D108BD9-81ED-4DB2-BD59-A6C34878D82A}">
                    <a16:rowId xmlns:a16="http://schemas.microsoft.com/office/drawing/2014/main" val="868716905"/>
                  </a:ext>
                </a:extLst>
              </a:tr>
              <a:tr h="716361">
                <a:tc>
                  <a:txBody>
                    <a:bodyPr/>
                    <a:lstStyle/>
                    <a:p>
                      <a:r>
                        <a:rPr lang="fi-FI" sz="1000" b="0" dirty="0">
                          <a:latin typeface="Rockwell" panose="02060603020205020403" pitchFamily="18" charset="0"/>
                        </a:rPr>
                        <a:t>EU – Ilmastotavoitesuunnitelma 2030</a:t>
                      </a:r>
                    </a:p>
                  </a:txBody>
                  <a:tcPr anchor="ctr"/>
                </a:tc>
                <a:tc>
                  <a:txBody>
                    <a:bodyPr/>
                    <a:lstStyle/>
                    <a:p>
                      <a:pPr algn="ctr"/>
                      <a:r>
                        <a:rPr lang="fi-FI" sz="1000" b="0" dirty="0">
                          <a:latin typeface="Rockwell" panose="02060603020205020403" pitchFamily="18" charset="0"/>
                        </a:rPr>
                        <a:t>-55 % päästövähennys</a:t>
                      </a:r>
                    </a:p>
                  </a:txBody>
                  <a:tcPr anchor="ctr"/>
                </a:tc>
                <a:tc>
                  <a:txBody>
                    <a:bodyPr/>
                    <a:lstStyle/>
                    <a:p>
                      <a:pPr algn="ctr"/>
                      <a:r>
                        <a:rPr lang="fi-FI" sz="1000" b="0" dirty="0">
                          <a:latin typeface="Rockwell" panose="02060603020205020403" pitchFamily="18" charset="0"/>
                        </a:rPr>
                        <a:t>1990</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3184755982"/>
                  </a:ext>
                </a:extLst>
              </a:tr>
              <a:tr h="484207">
                <a:tc>
                  <a:txBody>
                    <a:bodyPr/>
                    <a:lstStyle/>
                    <a:p>
                      <a:r>
                        <a:rPr lang="fi-FI" sz="1000" b="0" dirty="0">
                          <a:latin typeface="Rockwell" panose="02060603020205020403" pitchFamily="18" charset="0"/>
                        </a:rPr>
                        <a:t>Ilmastoneutraali Eurooppa</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b="0" dirty="0">
                          <a:latin typeface="Rockwell" panose="02060603020205020403" pitchFamily="18" charset="0"/>
                        </a:rPr>
                        <a:t>(-55 % </a:t>
                      </a:r>
                      <a:r>
                        <a:rPr lang="fi-FI" sz="1000" b="0" dirty="0">
                          <a:latin typeface="Rockwell" panose="02060603020205020403" pitchFamily="18" charset="0"/>
                          <a:sym typeface="Wingdings" panose="05000000000000000000" pitchFamily="2" charset="2"/>
                        </a:rPr>
                        <a:t> </a:t>
                      </a:r>
                      <a:r>
                        <a:rPr lang="fi-FI" sz="1000" b="0" dirty="0">
                          <a:latin typeface="Rockwell" panose="02060603020205020403" pitchFamily="18" charset="0"/>
                        </a:rPr>
                        <a:t>-100 % päästövähennys) ≤ [tavoite]</a:t>
                      </a:r>
                    </a:p>
                  </a:txBody>
                  <a:tcPr anchor="ctr"/>
                </a:tc>
                <a:tc>
                  <a:txBody>
                    <a:bodyPr/>
                    <a:lstStyle/>
                    <a:p>
                      <a:pPr algn="ctr"/>
                      <a:r>
                        <a:rPr lang="fi-FI" sz="1000" b="0" dirty="0">
                          <a:latin typeface="Rockwell" panose="02060603020205020403" pitchFamily="18" charset="0"/>
                        </a:rPr>
                        <a:t>2030</a:t>
                      </a:r>
                    </a:p>
                  </a:txBody>
                  <a:tcPr anchor="ctr"/>
                </a:tc>
                <a:tc>
                  <a:txBody>
                    <a:bodyPr/>
                    <a:lstStyle/>
                    <a:p>
                      <a:pPr algn="ctr"/>
                      <a:r>
                        <a:rPr lang="fi-FI" sz="1000" b="0" dirty="0">
                          <a:latin typeface="Rockwell" panose="02060603020205020403" pitchFamily="18" charset="0"/>
                        </a:rPr>
                        <a:t>2050</a:t>
                      </a:r>
                    </a:p>
                  </a:txBody>
                  <a:tcPr anchor="ctr"/>
                </a:tc>
                <a:extLst>
                  <a:ext uri="{0D108BD9-81ED-4DB2-BD59-A6C34878D82A}">
                    <a16:rowId xmlns:a16="http://schemas.microsoft.com/office/drawing/2014/main" val="3790990258"/>
                  </a:ext>
                </a:extLst>
              </a:tr>
            </a:tbl>
          </a:graphicData>
        </a:graphic>
      </p:graphicFrame>
      <p:grpSp>
        <p:nvGrpSpPr>
          <p:cNvPr id="12" name="Group 11">
            <a:extLst>
              <a:ext uri="{FF2B5EF4-FFF2-40B4-BE49-F238E27FC236}">
                <a16:creationId xmlns:a16="http://schemas.microsoft.com/office/drawing/2014/main" id="{C6F32ED0-7CC8-43D8-8BB8-A66EEDC65F6B}"/>
              </a:ext>
            </a:extLst>
          </p:cNvPr>
          <p:cNvGrpSpPr/>
          <p:nvPr/>
        </p:nvGrpSpPr>
        <p:grpSpPr>
          <a:xfrm>
            <a:off x="11534530" y="88837"/>
            <a:ext cx="320522" cy="414442"/>
            <a:chOff x="8457418" y="107577"/>
            <a:chExt cx="320522" cy="414442"/>
          </a:xfrm>
        </p:grpSpPr>
        <p:sp>
          <p:nvSpPr>
            <p:cNvPr id="13" name="Rectangle: Rounded Corners 12">
              <a:extLst>
                <a:ext uri="{FF2B5EF4-FFF2-40B4-BE49-F238E27FC236}">
                  <a16:creationId xmlns:a16="http://schemas.microsoft.com/office/drawing/2014/main" id="{3E7BC8CA-8F44-479C-89E5-672A2395F3E7}"/>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4" name="Graphic 13" descr="Back with solid fill">
              <a:hlinkClick r:id="rId6" action="ppaction://hlinksldjump"/>
              <a:extLst>
                <a:ext uri="{FF2B5EF4-FFF2-40B4-BE49-F238E27FC236}">
                  <a16:creationId xmlns:a16="http://schemas.microsoft.com/office/drawing/2014/main" id="{2D78B160-FDCD-413A-804D-B3E8EC239CA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79483957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ct 15" hidden="1">
            <a:extLst>
              <a:ext uri="{FF2B5EF4-FFF2-40B4-BE49-F238E27FC236}">
                <a16:creationId xmlns:a16="http://schemas.microsoft.com/office/drawing/2014/main" id="{FCC45C4C-F726-48D7-BDFB-EB1310BDE33B}"/>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1160" name="think-cell Slide" r:id="rId4" imgW="129" imgH="129" progId="TCLayout.ActiveDocument.1">
                  <p:embed/>
                </p:oleObj>
              </mc:Choice>
              <mc:Fallback>
                <p:oleObj name="think-cell Slide" r:id="rId4" imgW="129" imgH="129" progId="TCLayout.ActiveDocument.1">
                  <p:embed/>
                  <p:pic>
                    <p:nvPicPr>
                      <p:cNvPr id="16" name="Object 15" hidden="1">
                        <a:extLst>
                          <a:ext uri="{FF2B5EF4-FFF2-40B4-BE49-F238E27FC236}">
                            <a16:creationId xmlns:a16="http://schemas.microsoft.com/office/drawing/2014/main" id="{FCC45C4C-F726-48D7-BDFB-EB1310BDE33B}"/>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aphicFrame>
        <p:nvGraphicFramePr>
          <p:cNvPr id="14" name="Table 515">
            <a:extLst>
              <a:ext uri="{FF2B5EF4-FFF2-40B4-BE49-F238E27FC236}">
                <a16:creationId xmlns:a16="http://schemas.microsoft.com/office/drawing/2014/main" id="{C4F67BBE-24DC-4A25-B8A8-6062D56870B8}"/>
              </a:ext>
            </a:extLst>
          </p:cNvPr>
          <p:cNvGraphicFramePr>
            <a:graphicFrameLocks noGrp="1"/>
          </p:cNvGraphicFramePr>
          <p:nvPr>
            <p:extLst>
              <p:ext uri="{D42A27DB-BD31-4B8C-83A1-F6EECF244321}">
                <p14:modId xmlns:p14="http://schemas.microsoft.com/office/powerpoint/2010/main" val="2703439587"/>
              </p:ext>
            </p:extLst>
          </p:nvPr>
        </p:nvGraphicFramePr>
        <p:xfrm>
          <a:off x="1455406" y="626242"/>
          <a:ext cx="9278012" cy="5121310"/>
        </p:xfrm>
        <a:graphic>
          <a:graphicData uri="http://schemas.openxmlformats.org/drawingml/2006/table">
            <a:tbl>
              <a:tblPr firstRow="1" bandRow="1">
                <a:tableStyleId>{6E25E649-3F16-4E02-A733-19D2CDBF48F0}</a:tableStyleId>
              </a:tblPr>
              <a:tblGrid>
                <a:gridCol w="2302094">
                  <a:extLst>
                    <a:ext uri="{9D8B030D-6E8A-4147-A177-3AD203B41FA5}">
                      <a16:colId xmlns:a16="http://schemas.microsoft.com/office/drawing/2014/main" val="200657990"/>
                    </a:ext>
                  </a:extLst>
                </a:gridCol>
                <a:gridCol w="3530554">
                  <a:extLst>
                    <a:ext uri="{9D8B030D-6E8A-4147-A177-3AD203B41FA5}">
                      <a16:colId xmlns:a16="http://schemas.microsoft.com/office/drawing/2014/main" val="2990432541"/>
                    </a:ext>
                  </a:extLst>
                </a:gridCol>
                <a:gridCol w="1728192">
                  <a:extLst>
                    <a:ext uri="{9D8B030D-6E8A-4147-A177-3AD203B41FA5}">
                      <a16:colId xmlns:a16="http://schemas.microsoft.com/office/drawing/2014/main" val="3099090145"/>
                    </a:ext>
                  </a:extLst>
                </a:gridCol>
                <a:gridCol w="1717172">
                  <a:extLst>
                    <a:ext uri="{9D8B030D-6E8A-4147-A177-3AD203B41FA5}">
                      <a16:colId xmlns:a16="http://schemas.microsoft.com/office/drawing/2014/main" val="2899025184"/>
                    </a:ext>
                  </a:extLst>
                </a:gridCol>
              </a:tblGrid>
              <a:tr h="416521">
                <a:tc>
                  <a:txBody>
                    <a:bodyPr/>
                    <a:lstStyle/>
                    <a:p>
                      <a:r>
                        <a:rPr lang="fi-FI" sz="1200" dirty="0">
                          <a:effectLst>
                            <a:outerShdw blurRad="38100" dist="38100" dir="2700000" algn="tl">
                              <a:srgbClr val="000000">
                                <a:alpha val="43137"/>
                              </a:srgbClr>
                            </a:outerShdw>
                          </a:effectLst>
                          <a:latin typeface="Rockwell" panose="02060603020205020403" pitchFamily="18" charset="0"/>
                        </a:rPr>
                        <a:t>Nimi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Tavoite</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Käynnistyi</a:t>
                      </a:r>
                    </a:p>
                  </a:txBody>
                  <a:tcPr anchor="ctr"/>
                </a:tc>
                <a:tc>
                  <a:txBody>
                    <a:bodyPr/>
                    <a:lstStyle/>
                    <a:p>
                      <a:pPr algn="ctr"/>
                      <a:r>
                        <a:rPr lang="fi-FI" sz="1200" dirty="0">
                          <a:effectLst>
                            <a:outerShdw blurRad="38100" dist="38100" dir="2700000" algn="tl">
                              <a:srgbClr val="000000">
                                <a:alpha val="43137"/>
                              </a:srgbClr>
                            </a:outerShdw>
                          </a:effectLst>
                          <a:latin typeface="Rockwell" panose="02060603020205020403" pitchFamily="18" charset="0"/>
                        </a:rPr>
                        <a:t>Päättyy</a:t>
                      </a:r>
                    </a:p>
                  </a:txBody>
                  <a:tcPr anchor="ctr"/>
                </a:tc>
                <a:extLst>
                  <a:ext uri="{0D108BD9-81ED-4DB2-BD59-A6C34878D82A}">
                    <a16:rowId xmlns:a16="http://schemas.microsoft.com/office/drawing/2014/main" val="4256674365"/>
                  </a:ext>
                </a:extLst>
              </a:tr>
              <a:tr h="484207">
                <a:tc>
                  <a:txBody>
                    <a:bodyPr/>
                    <a:lstStyle/>
                    <a:p>
                      <a:r>
                        <a:rPr lang="fi-FI" sz="1000" b="0" dirty="0">
                          <a:latin typeface="Rockwell" panose="02060603020205020403" pitchFamily="18" charset="0"/>
                        </a:rPr>
                        <a:t>SDG (YK)</a:t>
                      </a:r>
                    </a:p>
                  </a:txBody>
                  <a:tcPr anchor="ctr"/>
                </a:tc>
                <a:tc>
                  <a:txBody>
                    <a:bodyPr/>
                    <a:lstStyle/>
                    <a:p>
                      <a:pPr algn="ctr"/>
                      <a:r>
                        <a:rPr lang="fi-FI" sz="1000" b="0" dirty="0">
                          <a:latin typeface="Rockwell" panose="02060603020205020403" pitchFamily="18" charset="0"/>
                        </a:rPr>
                        <a:t>17 kestävän kehityksen tavoitetta</a:t>
                      </a:r>
                    </a:p>
                  </a:txBody>
                  <a:tcPr anchor="ctr"/>
                </a:tc>
                <a:tc>
                  <a:txBody>
                    <a:bodyPr/>
                    <a:lstStyle/>
                    <a:p>
                      <a:pPr algn="ctr"/>
                      <a:r>
                        <a:rPr lang="fi-FI" sz="1000" b="0" dirty="0">
                          <a:latin typeface="Rockwell" panose="02060603020205020403" pitchFamily="18" charset="0"/>
                        </a:rPr>
                        <a:t>2016</a:t>
                      </a:r>
                    </a:p>
                  </a:txBody>
                  <a:tcPr anchor="ctr"/>
                </a:tc>
                <a:tc>
                  <a:txBody>
                    <a:bodyPr/>
                    <a:lstStyle/>
                    <a:p>
                      <a:pPr algn="ctr"/>
                      <a:r>
                        <a:rPr lang="fi-FI" sz="1000" b="0" dirty="0">
                          <a:latin typeface="Rockwell" panose="02060603020205020403" pitchFamily="18" charset="0"/>
                        </a:rPr>
                        <a:t>2030</a:t>
                      </a:r>
                    </a:p>
                  </a:txBody>
                  <a:tcPr anchor="ctr"/>
                </a:tc>
                <a:extLst>
                  <a:ext uri="{0D108BD9-81ED-4DB2-BD59-A6C34878D82A}">
                    <a16:rowId xmlns:a16="http://schemas.microsoft.com/office/drawing/2014/main" val="733987637"/>
                  </a:ext>
                </a:extLst>
              </a:tr>
              <a:tr h="484207">
                <a:tc>
                  <a:txBody>
                    <a:bodyPr/>
                    <a:lstStyle/>
                    <a:p>
                      <a:r>
                        <a:rPr lang="fi-FI" sz="1000" b="0" dirty="0">
                          <a:latin typeface="Rockwell" panose="02060603020205020403" pitchFamily="18" charset="0"/>
                        </a:rPr>
                        <a:t>EU - Yhdyskuntajätteen kierrätysaste</a:t>
                      </a:r>
                    </a:p>
                  </a:txBody>
                  <a:tcPr anchor="ctr"/>
                </a:tc>
                <a:tc>
                  <a:txBody>
                    <a:bodyPr/>
                    <a:lstStyle/>
                    <a:p>
                      <a:pPr algn="ctr"/>
                      <a:r>
                        <a:rPr lang="fi-FI" sz="1000" b="0" dirty="0">
                          <a:latin typeface="Rockwell" panose="02060603020205020403" pitchFamily="18" charset="0"/>
                        </a:rPr>
                        <a:t>55 %</a:t>
                      </a:r>
                    </a:p>
                  </a:txBody>
                  <a:tcPr anchor="ctr"/>
                </a:tc>
                <a:tc>
                  <a:txBody>
                    <a:bodyPr/>
                    <a:lstStyle/>
                    <a:p>
                      <a:pPr algn="ctr"/>
                      <a:r>
                        <a:rPr lang="fi-FI" sz="1000" b="0" dirty="0">
                          <a:latin typeface="Rockwell" panose="02060603020205020403" pitchFamily="18" charset="0"/>
                        </a:rPr>
                        <a:t>-</a:t>
                      </a:r>
                    </a:p>
                  </a:txBody>
                  <a:tcPr anchor="ctr"/>
                </a:tc>
                <a:tc>
                  <a:txBody>
                    <a:bodyPr/>
                    <a:lstStyle/>
                    <a:p>
                      <a:pPr algn="ctr"/>
                      <a:r>
                        <a:rPr lang="fi-FI" sz="1000" b="0" dirty="0">
                          <a:latin typeface="Rockwell" panose="02060603020205020403" pitchFamily="18" charset="0"/>
                        </a:rPr>
                        <a:t>2025</a:t>
                      </a:r>
                    </a:p>
                  </a:txBody>
                  <a:tcPr anchor="ctr"/>
                </a:tc>
                <a:extLst>
                  <a:ext uri="{0D108BD9-81ED-4DB2-BD59-A6C34878D82A}">
                    <a16:rowId xmlns:a16="http://schemas.microsoft.com/office/drawing/2014/main" val="619711660"/>
                  </a:ext>
                </a:extLst>
              </a:tr>
              <a:tr h="48420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000" b="0" kern="1200" dirty="0">
                          <a:solidFill>
                            <a:schemeClr val="dk1"/>
                          </a:solidFill>
                          <a:latin typeface="Rockwell" panose="02060603020205020403" pitchFamily="18" charset="0"/>
                          <a:ea typeface="+mn-ea"/>
                          <a:cs typeface="+mn-cs"/>
                        </a:rPr>
                        <a:t>EU - Yhdyskuntajätteen kierrätysaste</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65 %</a:t>
                      </a:r>
                    </a:p>
                  </a:txBody>
                  <a:tcPr anchor="ctr"/>
                </a:tc>
                <a:tc>
                  <a:txBody>
                    <a:bodyPr/>
                    <a:lstStyle/>
                    <a:p>
                      <a:pPr marL="0" algn="ctr" defTabSz="914400" rtl="0" eaLnBrk="1" latinLnBrk="0" hangingPunct="1"/>
                      <a:endParaRPr lang="fi-FI" sz="1000" b="0" kern="1200" dirty="0">
                        <a:solidFill>
                          <a:schemeClr val="dk1"/>
                        </a:solidFill>
                        <a:latin typeface="Rockwell" panose="02060603020205020403" pitchFamily="18" charset="0"/>
                        <a:ea typeface="+mn-ea"/>
                        <a:cs typeface="+mn-cs"/>
                      </a:endParaRP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2035</a:t>
                      </a:r>
                    </a:p>
                  </a:txBody>
                  <a:tcPr anchor="ctr"/>
                </a:tc>
                <a:extLst>
                  <a:ext uri="{0D108BD9-81ED-4DB2-BD59-A6C34878D82A}">
                    <a16:rowId xmlns:a16="http://schemas.microsoft.com/office/drawing/2014/main" val="2885153034"/>
                  </a:ext>
                </a:extLst>
              </a:tr>
              <a:tr h="517372">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Suomi</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Hiilineutraali kiertotalous yhteiskunta</a:t>
                      </a:r>
                    </a:p>
                    <a:p>
                      <a:pPr marL="0" algn="ctr" defTabSz="914400" rtl="0" eaLnBrk="1" latinLnBrk="0" hangingPunct="1"/>
                      <a:r>
                        <a:rPr lang="fi-FI" sz="1000" b="0" kern="1200" dirty="0">
                          <a:solidFill>
                            <a:schemeClr val="dk1"/>
                          </a:solidFill>
                          <a:latin typeface="Rockwell" panose="02060603020205020403" pitchFamily="18" charset="0"/>
                          <a:ea typeface="+mn-ea"/>
                          <a:cs typeface="+mn-cs"/>
                        </a:rPr>
                        <a:t>menestyvällä taloudella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2035</a:t>
                      </a:r>
                    </a:p>
                  </a:txBody>
                  <a:tcPr anchor="ctr"/>
                </a:tc>
                <a:extLst>
                  <a:ext uri="{0D108BD9-81ED-4DB2-BD59-A6C34878D82A}">
                    <a16:rowId xmlns:a16="http://schemas.microsoft.com/office/drawing/2014/main" val="1763480709"/>
                  </a:ext>
                </a:extLst>
              </a:tr>
              <a:tr h="545965">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Suomi</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Biodiversiteettikadon pysäyttäminen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2030</a:t>
                      </a:r>
                    </a:p>
                  </a:txBody>
                  <a:tcPr anchor="ctr"/>
                </a:tc>
                <a:extLst>
                  <a:ext uri="{0D108BD9-81ED-4DB2-BD59-A6C34878D82A}">
                    <a16:rowId xmlns:a16="http://schemas.microsoft.com/office/drawing/2014/main" val="3664890986"/>
                  </a:ext>
                </a:extLst>
              </a:tr>
              <a:tr h="504056">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Valtakunnallinen RMC-arvo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158Mt ≤ [tavoite]</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2015</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2035</a:t>
                      </a:r>
                    </a:p>
                  </a:txBody>
                  <a:tcPr anchor="ctr"/>
                </a:tc>
                <a:extLst>
                  <a:ext uri="{0D108BD9-81ED-4DB2-BD59-A6C34878D82A}">
                    <a16:rowId xmlns:a16="http://schemas.microsoft.com/office/drawing/2014/main" val="868716905"/>
                  </a:ext>
                </a:extLst>
              </a:tr>
              <a:tr h="716361">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Hallitusohjelman tavoite innovatiivisista hankinnoista</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+10 % (julkiset hankinnat)</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2019</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2024</a:t>
                      </a:r>
                    </a:p>
                  </a:txBody>
                  <a:tcPr anchor="ctr"/>
                </a:tc>
                <a:extLst>
                  <a:ext uri="{0D108BD9-81ED-4DB2-BD59-A6C34878D82A}">
                    <a16:rowId xmlns:a16="http://schemas.microsoft.com/office/drawing/2014/main" val="3184755982"/>
                  </a:ext>
                </a:extLst>
              </a:tr>
              <a:tr h="484207">
                <a:tc>
                  <a:txBody>
                    <a:bodyPr/>
                    <a:lstStyle/>
                    <a:p>
                      <a:pPr marL="0" algn="l" defTabSz="914400" rtl="0" eaLnBrk="1" latinLnBrk="0" hangingPunct="1"/>
                      <a:r>
                        <a:rPr lang="fi-FI" sz="1000" b="0" kern="1200" dirty="0">
                          <a:solidFill>
                            <a:schemeClr val="dk1"/>
                          </a:solidFill>
                          <a:latin typeface="Rockwell" panose="02060603020205020403" pitchFamily="18" charset="0"/>
                          <a:ea typeface="+mn-ea"/>
                          <a:cs typeface="+mn-cs"/>
                        </a:rPr>
                        <a:t>Kansallinen TKI-tiekartta</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TKI-toiminnan BKT:n kasvattaminen 2,7 % </a:t>
                      </a:r>
                      <a:r>
                        <a:rPr lang="fi-FI" sz="1000" b="0" kern="1200" dirty="0">
                          <a:solidFill>
                            <a:schemeClr val="dk1"/>
                          </a:solidFill>
                          <a:latin typeface="Rockwell" panose="02060603020205020403" pitchFamily="18" charset="0"/>
                          <a:ea typeface="+mn-ea"/>
                          <a:cs typeface="+mn-cs"/>
                          <a:sym typeface="Wingdings" panose="05000000000000000000" pitchFamily="2" charset="2"/>
                        </a:rPr>
                        <a:t></a:t>
                      </a:r>
                      <a:r>
                        <a:rPr lang="fi-FI" sz="1000" b="0" kern="1200" dirty="0">
                          <a:solidFill>
                            <a:schemeClr val="dk1"/>
                          </a:solidFill>
                          <a:latin typeface="Rockwell" panose="02060603020205020403" pitchFamily="18" charset="0"/>
                          <a:ea typeface="+mn-ea"/>
                          <a:cs typeface="+mn-cs"/>
                        </a:rPr>
                        <a:t> 4 %</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2020</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rPr>
                        <a:t>2030</a:t>
                      </a:r>
                    </a:p>
                  </a:txBody>
                  <a:tcPr anchor="ctr"/>
                </a:tc>
                <a:extLst>
                  <a:ext uri="{0D108BD9-81ED-4DB2-BD59-A6C34878D82A}">
                    <a16:rowId xmlns:a16="http://schemas.microsoft.com/office/drawing/2014/main" val="3790990258"/>
                  </a:ext>
                </a:extLst>
              </a:tr>
              <a:tr h="48420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000" b="0" kern="1200" dirty="0">
                          <a:solidFill>
                            <a:schemeClr val="dk1"/>
                          </a:solidFill>
                          <a:latin typeface="Rockwell" panose="02060603020205020403" pitchFamily="18" charset="0"/>
                          <a:ea typeface="+mn-ea"/>
                          <a:cs typeface="+mn-cs"/>
                          <a:sym typeface="Wingdings" panose="05000000000000000000" pitchFamily="2" charset="2"/>
                        </a:rPr>
                        <a:t>Biotalousstrategia 2022–2035</a:t>
                      </a: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sym typeface="Wingdings" panose="05000000000000000000" pitchFamily="2" charset="2"/>
                        </a:rPr>
                        <a:t>Biotalouden arvolisä 4 %/v (=  </a:t>
                      </a:r>
                      <a:r>
                        <a:rPr lang="fi-FI" sz="1000" b="0" kern="1200" dirty="0">
                          <a:solidFill>
                            <a:schemeClr val="dk1"/>
                          </a:solidFill>
                          <a:latin typeface="Rockwell" panose="02060603020205020403" pitchFamily="18" charset="0"/>
                          <a:ea typeface="+mn-ea"/>
                          <a:cs typeface="+mn-cs"/>
                        </a:rPr>
                        <a:t>50 mrd. €</a:t>
                      </a:r>
                      <a:r>
                        <a:rPr lang="fi-FI" sz="1000" b="0" kern="1200" dirty="0">
                          <a:solidFill>
                            <a:schemeClr val="dk1"/>
                          </a:solidFill>
                          <a:latin typeface="Rockwell" panose="02060603020205020403" pitchFamily="18" charset="0"/>
                          <a:ea typeface="+mn-ea"/>
                          <a:cs typeface="+mn-cs"/>
                          <a:sym typeface="Wingdings" panose="05000000000000000000" pitchFamily="2" charset="2"/>
                        </a:rPr>
                        <a:t>)</a:t>
                      </a:r>
                      <a:endParaRPr lang="fi-FI" sz="1000" b="0" kern="1200" dirty="0">
                        <a:solidFill>
                          <a:schemeClr val="dk1"/>
                        </a:solidFill>
                        <a:latin typeface="Rockwell" panose="02060603020205020403" pitchFamily="18" charset="0"/>
                        <a:ea typeface="+mn-ea"/>
                        <a:cs typeface="+mn-cs"/>
                      </a:endParaRP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sym typeface="Wingdings" panose="05000000000000000000" pitchFamily="2" charset="2"/>
                        </a:rPr>
                        <a:t>2022</a:t>
                      </a:r>
                      <a:endParaRPr lang="fi-FI" sz="1000" b="0" kern="1200" dirty="0">
                        <a:solidFill>
                          <a:schemeClr val="dk1"/>
                        </a:solidFill>
                        <a:latin typeface="Rockwell" panose="02060603020205020403" pitchFamily="18" charset="0"/>
                        <a:ea typeface="+mn-ea"/>
                        <a:cs typeface="+mn-cs"/>
                      </a:endParaRPr>
                    </a:p>
                  </a:txBody>
                  <a:tcPr anchor="ctr"/>
                </a:tc>
                <a:tc>
                  <a:txBody>
                    <a:bodyPr/>
                    <a:lstStyle/>
                    <a:p>
                      <a:pPr marL="0" algn="ctr" defTabSz="914400" rtl="0" eaLnBrk="1" latinLnBrk="0" hangingPunct="1"/>
                      <a:r>
                        <a:rPr lang="fi-FI" sz="1000" b="0" kern="1200" dirty="0">
                          <a:solidFill>
                            <a:schemeClr val="dk1"/>
                          </a:solidFill>
                          <a:latin typeface="Rockwell" panose="02060603020205020403" pitchFamily="18" charset="0"/>
                          <a:ea typeface="+mn-ea"/>
                          <a:cs typeface="+mn-cs"/>
                          <a:sym typeface="Wingdings" panose="05000000000000000000" pitchFamily="2" charset="2"/>
                        </a:rPr>
                        <a:t>2035</a:t>
                      </a:r>
                      <a:endParaRPr lang="fi-FI" sz="1000" b="0" kern="1200" dirty="0">
                        <a:solidFill>
                          <a:schemeClr val="dk1"/>
                        </a:solidFill>
                        <a:latin typeface="Rockwell" panose="02060603020205020403" pitchFamily="18" charset="0"/>
                        <a:ea typeface="+mn-ea"/>
                        <a:cs typeface="+mn-cs"/>
                      </a:endParaRPr>
                    </a:p>
                  </a:txBody>
                  <a:tcPr anchor="ctr"/>
                </a:tc>
                <a:extLst>
                  <a:ext uri="{0D108BD9-81ED-4DB2-BD59-A6C34878D82A}">
                    <a16:rowId xmlns:a16="http://schemas.microsoft.com/office/drawing/2014/main" val="3393614464"/>
                  </a:ext>
                </a:extLst>
              </a:tr>
            </a:tbl>
          </a:graphicData>
        </a:graphic>
      </p:graphicFrame>
      <p:sp>
        <p:nvSpPr>
          <p:cNvPr id="15" name="TextBox 14">
            <a:extLst>
              <a:ext uri="{FF2B5EF4-FFF2-40B4-BE49-F238E27FC236}">
                <a16:creationId xmlns:a16="http://schemas.microsoft.com/office/drawing/2014/main" id="{E2ECAE38-6B6C-4D5D-AB25-1AC22E3E6082}"/>
              </a:ext>
            </a:extLst>
          </p:cNvPr>
          <p:cNvSpPr txBox="1"/>
          <p:nvPr/>
        </p:nvSpPr>
        <p:spPr>
          <a:xfrm>
            <a:off x="333773" y="164725"/>
            <a:ext cx="2736304"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Muut eritasoiset tavoitteet</a:t>
            </a:r>
            <a:endParaRPr lang="fi-FI" sz="1600" dirty="0"/>
          </a:p>
        </p:txBody>
      </p:sp>
      <p:grpSp>
        <p:nvGrpSpPr>
          <p:cNvPr id="20" name="Group 19">
            <a:extLst>
              <a:ext uri="{FF2B5EF4-FFF2-40B4-BE49-F238E27FC236}">
                <a16:creationId xmlns:a16="http://schemas.microsoft.com/office/drawing/2014/main" id="{98E44E1D-D031-43C5-A4EF-C0E7FA7AA2C6}"/>
              </a:ext>
            </a:extLst>
          </p:cNvPr>
          <p:cNvGrpSpPr/>
          <p:nvPr/>
        </p:nvGrpSpPr>
        <p:grpSpPr>
          <a:xfrm>
            <a:off x="11534530" y="88837"/>
            <a:ext cx="320522" cy="414442"/>
            <a:chOff x="8457418" y="107577"/>
            <a:chExt cx="320522" cy="414442"/>
          </a:xfrm>
        </p:grpSpPr>
        <p:sp>
          <p:nvSpPr>
            <p:cNvPr id="21" name="Rectangle: Rounded Corners 20">
              <a:extLst>
                <a:ext uri="{FF2B5EF4-FFF2-40B4-BE49-F238E27FC236}">
                  <a16:creationId xmlns:a16="http://schemas.microsoft.com/office/drawing/2014/main" id="{A26A5AD0-A37C-4884-A291-71A22DAA5296}"/>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6" action="ppaction://hlinksldjump"/>
              <a:extLst>
                <a:ext uri="{FF2B5EF4-FFF2-40B4-BE49-F238E27FC236}">
                  <a16:creationId xmlns:a16="http://schemas.microsoft.com/office/drawing/2014/main" id="{FC981315-47BC-4261-9A15-36EAE05D0347}"/>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45643897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6280" name="think-cell Slide" r:id="rId4" imgW="129" imgH="129" progId="TCLayout.ActiveDocument.1">
                  <p:embed/>
                </p:oleObj>
              </mc:Choice>
              <mc:Fallback>
                <p:oleObj name="think-cell Slide" r:id="rId4"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pSp>
        <p:nvGrpSpPr>
          <p:cNvPr id="306" name="Group 305">
            <a:extLst>
              <a:ext uri="{FF2B5EF4-FFF2-40B4-BE49-F238E27FC236}">
                <a16:creationId xmlns:a16="http://schemas.microsoft.com/office/drawing/2014/main" id="{5D67369A-1C8E-40E9-887B-113866A29293}"/>
              </a:ext>
            </a:extLst>
          </p:cNvPr>
          <p:cNvGrpSpPr/>
          <p:nvPr/>
        </p:nvGrpSpPr>
        <p:grpSpPr>
          <a:xfrm>
            <a:off x="2578794" y="1190277"/>
            <a:ext cx="2088232" cy="1944216"/>
            <a:chOff x="2566020" y="836712"/>
            <a:chExt cx="2088232" cy="1944216"/>
          </a:xfrm>
        </p:grpSpPr>
        <p:grpSp>
          <p:nvGrpSpPr>
            <p:cNvPr id="277" name="Group 276">
              <a:extLst>
                <a:ext uri="{FF2B5EF4-FFF2-40B4-BE49-F238E27FC236}">
                  <a16:creationId xmlns:a16="http://schemas.microsoft.com/office/drawing/2014/main" id="{86AD80E9-2CA5-4DD8-ABB7-C30726497348}"/>
                </a:ext>
              </a:extLst>
            </p:cNvPr>
            <p:cNvGrpSpPr>
              <a:grpSpLocks/>
            </p:cNvGrpSpPr>
            <p:nvPr/>
          </p:nvGrpSpPr>
          <p:grpSpPr>
            <a:xfrm>
              <a:off x="2566020" y="836712"/>
              <a:ext cx="2088232" cy="1944216"/>
              <a:chOff x="1989956" y="764704"/>
              <a:chExt cx="2088232" cy="1944216"/>
            </a:xfrm>
          </p:grpSpPr>
          <p:sp>
            <p:nvSpPr>
              <p:cNvPr id="275" name="Circle: Hollow 274">
                <a:extLst>
                  <a:ext uri="{FF2B5EF4-FFF2-40B4-BE49-F238E27FC236}">
                    <a16:creationId xmlns:a16="http://schemas.microsoft.com/office/drawing/2014/main" id="{65106FD4-365C-40FE-9F21-050873023630}"/>
                  </a:ext>
                </a:extLst>
              </p:cNvPr>
              <p:cNvSpPr>
                <a:spLocks/>
              </p:cNvSpPr>
              <p:nvPr/>
            </p:nvSpPr>
            <p:spPr>
              <a:xfrm>
                <a:off x="1989956" y="764704"/>
                <a:ext cx="2088232" cy="1944216"/>
              </a:xfrm>
              <a:prstGeom prst="donut">
                <a:avLst>
                  <a:gd name="adj" fmla="val 8737"/>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solidFill>
                    <a:schemeClr val="tx1"/>
                  </a:solidFill>
                </a:endParaRPr>
              </a:p>
            </p:txBody>
          </p:sp>
          <p:sp>
            <p:nvSpPr>
              <p:cNvPr id="276" name="Oval 275">
                <a:extLst>
                  <a:ext uri="{FF2B5EF4-FFF2-40B4-BE49-F238E27FC236}">
                    <a16:creationId xmlns:a16="http://schemas.microsoft.com/office/drawing/2014/main" id="{CE5FC64A-1F69-49E9-8AA8-D869123468F6}"/>
                  </a:ext>
                </a:extLst>
              </p:cNvPr>
              <p:cNvSpPr>
                <a:spLocks/>
              </p:cNvSpPr>
              <p:nvPr/>
            </p:nvSpPr>
            <p:spPr>
              <a:xfrm>
                <a:off x="2133972" y="908720"/>
                <a:ext cx="1800200" cy="165618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sp>
          <p:nvSpPr>
            <p:cNvPr id="302" name="TextBox 301">
              <a:extLst>
                <a:ext uri="{FF2B5EF4-FFF2-40B4-BE49-F238E27FC236}">
                  <a16:creationId xmlns:a16="http://schemas.microsoft.com/office/drawing/2014/main" id="{317E0742-0678-469C-889C-4611A547C840}"/>
                </a:ext>
              </a:extLst>
            </p:cNvPr>
            <p:cNvSpPr txBox="1">
              <a:spLocks/>
            </p:cNvSpPr>
            <p:nvPr/>
          </p:nvSpPr>
          <p:spPr>
            <a:xfrm>
              <a:off x="2710036" y="1402711"/>
              <a:ext cx="1872208" cy="954107"/>
            </a:xfrm>
            <a:prstGeom prst="rect">
              <a:avLst/>
            </a:prstGeom>
            <a:noFill/>
          </p:spPr>
          <p:txBody>
            <a:bodyPr wrap="square">
              <a:spAutoFit/>
            </a:bodyPr>
            <a:lstStyle/>
            <a:p>
              <a:pPr marL="0" indent="0" algn="ctr">
                <a:spcBef>
                  <a:spcPct val="0"/>
                </a:spcBef>
                <a:spcAft>
                  <a:spcPct val="0"/>
                </a:spcAft>
                <a:buNone/>
              </a:pPr>
              <a:r>
                <a:rPr lang="fi-FI" altLang="en-US" sz="1400" dirty="0">
                  <a:solidFill>
                    <a:schemeClr val="tx2"/>
                  </a:solidFill>
                  <a:effectLst/>
                  <a:latin typeface="Rockwell" panose="02060603020205020403" pitchFamily="18" charset="0"/>
                </a:rPr>
                <a:t>Heinolan</a:t>
              </a:r>
            </a:p>
            <a:p>
              <a:pPr marL="0" indent="0" algn="ctr">
                <a:spcBef>
                  <a:spcPct val="0"/>
                </a:spcBef>
                <a:spcAft>
                  <a:spcPct val="0"/>
                </a:spcAft>
                <a:buNone/>
              </a:pPr>
              <a:r>
                <a:rPr lang="fi-FI" altLang="en-US" sz="1400" dirty="0">
                  <a:solidFill>
                    <a:schemeClr val="tx2"/>
                  </a:solidFill>
                  <a:effectLst/>
                  <a:latin typeface="Rockwell" panose="02060603020205020403" pitchFamily="18" charset="0"/>
                </a:rPr>
                <a:t>Sähkönkulutus</a:t>
              </a:r>
            </a:p>
            <a:p>
              <a:pPr marL="0" indent="0" algn="ctr">
                <a:spcBef>
                  <a:spcPct val="0"/>
                </a:spcBef>
                <a:spcAft>
                  <a:spcPct val="0"/>
                </a:spcAft>
                <a:buNone/>
              </a:pPr>
              <a:endParaRPr lang="fi-FI" altLang="en-US" sz="1400" dirty="0">
                <a:solidFill>
                  <a:schemeClr val="tx2"/>
                </a:solidFill>
                <a:effectLst/>
                <a:latin typeface="Rockwell" panose="02060603020205020403" pitchFamily="18" charset="0"/>
              </a:endParaRPr>
            </a:p>
            <a:p>
              <a:pPr marL="0" indent="0" algn="ctr">
                <a:spcBef>
                  <a:spcPct val="0"/>
                </a:spcBef>
                <a:spcAft>
                  <a:spcPct val="0"/>
                </a:spcAft>
                <a:buNone/>
              </a:pPr>
              <a:r>
                <a:rPr lang="fi-FI" sz="1400" b="1" dirty="0">
                  <a:solidFill>
                    <a:schemeClr val="tx2"/>
                  </a:solidFill>
                  <a:latin typeface="Rockwell" panose="02060603020205020403" pitchFamily="18" charset="0"/>
                </a:rPr>
                <a:t>13 000 MWh</a:t>
              </a:r>
            </a:p>
          </p:txBody>
        </p:sp>
        <p:sp>
          <p:nvSpPr>
            <p:cNvPr id="304" name="TextBox 303">
              <a:extLst>
                <a:ext uri="{FF2B5EF4-FFF2-40B4-BE49-F238E27FC236}">
                  <a16:creationId xmlns:a16="http://schemas.microsoft.com/office/drawing/2014/main" id="{0A0A2C2F-A7B2-4DD9-9428-B275EB9FFF8C}"/>
                </a:ext>
              </a:extLst>
            </p:cNvPr>
            <p:cNvSpPr txBox="1">
              <a:spLocks/>
            </p:cNvSpPr>
            <p:nvPr/>
          </p:nvSpPr>
          <p:spPr>
            <a:xfrm>
              <a:off x="2998068" y="1222981"/>
              <a:ext cx="1224136" cy="215444"/>
            </a:xfrm>
            <a:prstGeom prst="rect">
              <a:avLst/>
            </a:prstGeom>
            <a:noFill/>
          </p:spPr>
          <p:txBody>
            <a:bodyPr wrap="square">
              <a:spAutoFit/>
            </a:bodyPr>
            <a:lstStyle/>
            <a:p>
              <a:pPr algn="ctr"/>
              <a:r>
                <a:rPr lang="fi-FI" altLang="en-US" sz="800" b="1" dirty="0">
                  <a:solidFill>
                    <a:schemeClr val="tx2"/>
                  </a:solidFill>
                  <a:latin typeface="Rockwell" panose="02060603020205020403" pitchFamily="18" charset="0"/>
                </a:rPr>
                <a:t>(Vuosi 2020)</a:t>
              </a:r>
              <a:endParaRPr lang="fi-FI" sz="800" dirty="0">
                <a:solidFill>
                  <a:schemeClr val="tx2"/>
                </a:solidFill>
              </a:endParaRPr>
            </a:p>
          </p:txBody>
        </p:sp>
      </p:grpSp>
      <p:grpSp>
        <p:nvGrpSpPr>
          <p:cNvPr id="317" name="Group 316">
            <a:extLst>
              <a:ext uri="{FF2B5EF4-FFF2-40B4-BE49-F238E27FC236}">
                <a16:creationId xmlns:a16="http://schemas.microsoft.com/office/drawing/2014/main" id="{F586B4AE-EC83-48A0-953A-62C60AE81323}"/>
              </a:ext>
            </a:extLst>
          </p:cNvPr>
          <p:cNvGrpSpPr/>
          <p:nvPr/>
        </p:nvGrpSpPr>
        <p:grpSpPr>
          <a:xfrm rot="613790">
            <a:off x="3781633" y="4052289"/>
            <a:ext cx="2786380" cy="2036853"/>
            <a:chOff x="7606580" y="1008342"/>
            <a:chExt cx="2786380" cy="2036853"/>
          </a:xfrm>
        </p:grpSpPr>
        <p:grpSp>
          <p:nvGrpSpPr>
            <p:cNvPr id="307" name="Group 306">
              <a:extLst>
                <a:ext uri="{FF2B5EF4-FFF2-40B4-BE49-F238E27FC236}">
                  <a16:creationId xmlns:a16="http://schemas.microsoft.com/office/drawing/2014/main" id="{1A18A92B-EE3C-477F-A131-B59CB76A9C0B}"/>
                </a:ext>
              </a:extLst>
            </p:cNvPr>
            <p:cNvGrpSpPr/>
            <p:nvPr/>
          </p:nvGrpSpPr>
          <p:grpSpPr>
            <a:xfrm>
              <a:off x="7606580" y="1533027"/>
              <a:ext cx="1944216" cy="1512168"/>
              <a:chOff x="2566020" y="836712"/>
              <a:chExt cx="2088232" cy="1944216"/>
            </a:xfrm>
          </p:grpSpPr>
          <p:grpSp>
            <p:nvGrpSpPr>
              <p:cNvPr id="308" name="Group 307">
                <a:extLst>
                  <a:ext uri="{FF2B5EF4-FFF2-40B4-BE49-F238E27FC236}">
                    <a16:creationId xmlns:a16="http://schemas.microsoft.com/office/drawing/2014/main" id="{0A3BDBAB-15E6-4740-88B7-0A9926DC04CD}"/>
                  </a:ext>
                </a:extLst>
              </p:cNvPr>
              <p:cNvGrpSpPr>
                <a:grpSpLocks/>
              </p:cNvGrpSpPr>
              <p:nvPr/>
            </p:nvGrpSpPr>
            <p:grpSpPr>
              <a:xfrm>
                <a:off x="2566020" y="836712"/>
                <a:ext cx="2088232" cy="1944216"/>
                <a:chOff x="1989956" y="764704"/>
                <a:chExt cx="2088232" cy="1944216"/>
              </a:xfrm>
            </p:grpSpPr>
            <p:sp>
              <p:nvSpPr>
                <p:cNvPr id="311" name="Circle: Hollow 310">
                  <a:extLst>
                    <a:ext uri="{FF2B5EF4-FFF2-40B4-BE49-F238E27FC236}">
                      <a16:creationId xmlns:a16="http://schemas.microsoft.com/office/drawing/2014/main" id="{1BA1364C-198D-4C7E-9766-317735D5EA82}"/>
                    </a:ext>
                  </a:extLst>
                </p:cNvPr>
                <p:cNvSpPr>
                  <a:spLocks/>
                </p:cNvSpPr>
                <p:nvPr/>
              </p:nvSpPr>
              <p:spPr>
                <a:xfrm>
                  <a:off x="1989956" y="764704"/>
                  <a:ext cx="2088232" cy="1944216"/>
                </a:xfrm>
                <a:prstGeom prst="donut">
                  <a:avLst>
                    <a:gd name="adj" fmla="val 8737"/>
                  </a:avLst>
                </a:prstGeom>
                <a:solidFill>
                  <a:srgbClr val="46F2B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solidFill>
                      <a:schemeClr val="tx1"/>
                    </a:solidFill>
                  </a:endParaRPr>
                </a:p>
              </p:txBody>
            </p:sp>
            <p:sp>
              <p:nvSpPr>
                <p:cNvPr id="312" name="Oval 311">
                  <a:extLst>
                    <a:ext uri="{FF2B5EF4-FFF2-40B4-BE49-F238E27FC236}">
                      <a16:creationId xmlns:a16="http://schemas.microsoft.com/office/drawing/2014/main" id="{1C9AA1F1-4864-4B48-A05B-7BBD9328BE07}"/>
                    </a:ext>
                  </a:extLst>
                </p:cNvPr>
                <p:cNvSpPr>
                  <a:spLocks/>
                </p:cNvSpPr>
                <p:nvPr/>
              </p:nvSpPr>
              <p:spPr>
                <a:xfrm>
                  <a:off x="2133972" y="908720"/>
                  <a:ext cx="1800200" cy="165618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sp>
            <p:nvSpPr>
              <p:cNvPr id="309" name="TextBox 308">
                <a:extLst>
                  <a:ext uri="{FF2B5EF4-FFF2-40B4-BE49-F238E27FC236}">
                    <a16:creationId xmlns:a16="http://schemas.microsoft.com/office/drawing/2014/main" id="{ACB96D1F-E7F3-4A0D-9E5F-52F042AAA5CE}"/>
                  </a:ext>
                </a:extLst>
              </p:cNvPr>
              <p:cNvSpPr txBox="1">
                <a:spLocks/>
              </p:cNvSpPr>
              <p:nvPr/>
            </p:nvSpPr>
            <p:spPr>
              <a:xfrm>
                <a:off x="2674032" y="1380177"/>
                <a:ext cx="1872208" cy="861774"/>
              </a:xfrm>
              <a:prstGeom prst="rect">
                <a:avLst/>
              </a:prstGeom>
              <a:noFill/>
            </p:spPr>
            <p:txBody>
              <a:bodyPr wrap="square">
                <a:spAutoFit/>
              </a:bodyPr>
              <a:lstStyle/>
              <a:p>
                <a:pPr marL="0" indent="0" algn="ctr">
                  <a:spcBef>
                    <a:spcPct val="0"/>
                  </a:spcBef>
                  <a:spcAft>
                    <a:spcPct val="0"/>
                  </a:spcAft>
                  <a:buNone/>
                </a:pPr>
                <a:r>
                  <a:rPr lang="fi-FI" altLang="en-US" sz="1400" dirty="0">
                    <a:solidFill>
                      <a:schemeClr val="tx2"/>
                    </a:solidFill>
                    <a:effectLst/>
                    <a:latin typeface="Rockwell" panose="02060603020205020403" pitchFamily="18" charset="0"/>
                  </a:rPr>
                  <a:t>Uusiutuvat (puu)polttoaineet</a:t>
                </a:r>
              </a:p>
              <a:p>
                <a:pPr marL="0" indent="0" algn="ctr">
                  <a:spcBef>
                    <a:spcPct val="0"/>
                  </a:spcBef>
                  <a:spcAft>
                    <a:spcPct val="0"/>
                  </a:spcAft>
                  <a:buNone/>
                </a:pPr>
                <a:endParaRPr lang="fi-FI" altLang="en-US" sz="800" dirty="0">
                  <a:solidFill>
                    <a:schemeClr val="tx2"/>
                  </a:solidFill>
                  <a:effectLst/>
                  <a:latin typeface="Rockwell" panose="02060603020205020403" pitchFamily="18" charset="0"/>
                </a:endParaRPr>
              </a:p>
              <a:p>
                <a:pPr marL="0" indent="0" algn="ctr">
                  <a:spcBef>
                    <a:spcPct val="0"/>
                  </a:spcBef>
                  <a:spcAft>
                    <a:spcPct val="0"/>
                  </a:spcAft>
                  <a:buNone/>
                </a:pPr>
                <a:r>
                  <a:rPr lang="fi-FI" sz="1400" b="1" dirty="0">
                    <a:solidFill>
                      <a:schemeClr val="tx2"/>
                    </a:solidFill>
                    <a:latin typeface="Rockwell" panose="02060603020205020403" pitchFamily="18" charset="0"/>
                  </a:rPr>
                  <a:t>64 %</a:t>
                </a:r>
              </a:p>
            </p:txBody>
          </p:sp>
          <p:sp>
            <p:nvSpPr>
              <p:cNvPr id="310" name="TextBox 309">
                <a:extLst>
                  <a:ext uri="{FF2B5EF4-FFF2-40B4-BE49-F238E27FC236}">
                    <a16:creationId xmlns:a16="http://schemas.microsoft.com/office/drawing/2014/main" id="{097F950A-7B0B-4B08-9D0A-DA7B33B6F5FA}"/>
                  </a:ext>
                </a:extLst>
              </p:cNvPr>
              <p:cNvSpPr txBox="1">
                <a:spLocks/>
              </p:cNvSpPr>
              <p:nvPr/>
            </p:nvSpPr>
            <p:spPr>
              <a:xfrm>
                <a:off x="2998068" y="1173194"/>
                <a:ext cx="1224136" cy="215444"/>
              </a:xfrm>
              <a:prstGeom prst="rect">
                <a:avLst/>
              </a:prstGeom>
              <a:noFill/>
            </p:spPr>
            <p:txBody>
              <a:bodyPr wrap="square">
                <a:spAutoFit/>
              </a:bodyPr>
              <a:lstStyle/>
              <a:p>
                <a:pPr algn="ctr"/>
                <a:r>
                  <a:rPr lang="fi-FI" altLang="en-US" sz="800" b="1" dirty="0">
                    <a:solidFill>
                      <a:schemeClr val="tx2"/>
                    </a:solidFill>
                    <a:latin typeface="Rockwell" panose="02060603020205020403" pitchFamily="18" charset="0"/>
                  </a:rPr>
                  <a:t>(Vuosi 2018)</a:t>
                </a:r>
                <a:endParaRPr lang="fi-FI" sz="800" dirty="0">
                  <a:solidFill>
                    <a:schemeClr val="tx2"/>
                  </a:solidFill>
                </a:endParaRPr>
              </a:p>
            </p:txBody>
          </p:sp>
        </p:grpSp>
        <p:sp>
          <p:nvSpPr>
            <p:cNvPr id="315" name="Rectangle: Rounded Corners 314">
              <a:extLst>
                <a:ext uri="{FF2B5EF4-FFF2-40B4-BE49-F238E27FC236}">
                  <a16:creationId xmlns:a16="http://schemas.microsoft.com/office/drawing/2014/main" id="{9134C08F-B666-4B8B-A37B-4B48F02C8FC5}"/>
                </a:ext>
              </a:extLst>
            </p:cNvPr>
            <p:cNvSpPr/>
            <p:nvPr/>
          </p:nvSpPr>
          <p:spPr>
            <a:xfrm rot="2626039">
              <a:off x="9330955" y="1008342"/>
              <a:ext cx="1062005" cy="365001"/>
            </a:xfrm>
            <a:prstGeom prst="roundRect">
              <a:avLst/>
            </a:prstGeom>
            <a:solidFill>
              <a:srgbClr val="00FF99">
                <a:alpha val="61000"/>
              </a:srgbClr>
            </a:solidFill>
            <a:ln w="1905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r>
                <a:rPr lang="fi-FI" sz="800" b="1" dirty="0">
                  <a:solidFill>
                    <a:schemeClr val="tx2"/>
                  </a:solidFill>
                  <a:latin typeface="Rockwell" panose="02060603020205020403" pitchFamily="18" charset="0"/>
                </a:rPr>
                <a:t>Kaukolämmön käyttöenergia</a:t>
              </a:r>
            </a:p>
          </p:txBody>
        </p:sp>
        <p:sp>
          <p:nvSpPr>
            <p:cNvPr id="316" name="Isosceles Triangle 315">
              <a:extLst>
                <a:ext uri="{FF2B5EF4-FFF2-40B4-BE49-F238E27FC236}">
                  <a16:creationId xmlns:a16="http://schemas.microsoft.com/office/drawing/2014/main" id="{F0C6211D-0716-4244-8198-73DF15AFAF1C}"/>
                </a:ext>
              </a:extLst>
            </p:cNvPr>
            <p:cNvSpPr/>
            <p:nvPr/>
          </p:nvSpPr>
          <p:spPr>
            <a:xfrm rot="13636700">
              <a:off x="9303017" y="1179179"/>
              <a:ext cx="192147" cy="859872"/>
            </a:xfrm>
            <a:prstGeom prst="triangle">
              <a:avLst/>
            </a:prstGeom>
            <a:solidFill>
              <a:srgbClr val="46F2B8"/>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grpSp>
      <p:grpSp>
        <p:nvGrpSpPr>
          <p:cNvPr id="329" name="Group 328">
            <a:extLst>
              <a:ext uri="{FF2B5EF4-FFF2-40B4-BE49-F238E27FC236}">
                <a16:creationId xmlns:a16="http://schemas.microsoft.com/office/drawing/2014/main" id="{6C6BC641-5E48-4EFE-8390-31BC202CBCDC}"/>
              </a:ext>
            </a:extLst>
          </p:cNvPr>
          <p:cNvGrpSpPr/>
          <p:nvPr/>
        </p:nvGrpSpPr>
        <p:grpSpPr>
          <a:xfrm rot="20802777">
            <a:off x="1167736" y="2511790"/>
            <a:ext cx="1772012" cy="2369466"/>
            <a:chOff x="1773932" y="3263237"/>
            <a:chExt cx="1772012" cy="2369466"/>
          </a:xfrm>
        </p:grpSpPr>
        <p:grpSp>
          <p:nvGrpSpPr>
            <p:cNvPr id="319" name="Group 318">
              <a:extLst>
                <a:ext uri="{FF2B5EF4-FFF2-40B4-BE49-F238E27FC236}">
                  <a16:creationId xmlns:a16="http://schemas.microsoft.com/office/drawing/2014/main" id="{87D08541-1C96-481C-B2E8-7C20C2B84879}"/>
                </a:ext>
              </a:extLst>
            </p:cNvPr>
            <p:cNvGrpSpPr/>
            <p:nvPr/>
          </p:nvGrpSpPr>
          <p:grpSpPr>
            <a:xfrm>
              <a:off x="1773932" y="4296477"/>
              <a:ext cx="1772012" cy="1336226"/>
              <a:chOff x="2678972" y="902771"/>
              <a:chExt cx="1903272" cy="1718005"/>
            </a:xfrm>
          </p:grpSpPr>
          <p:grpSp>
            <p:nvGrpSpPr>
              <p:cNvPr id="322" name="Group 321">
                <a:extLst>
                  <a:ext uri="{FF2B5EF4-FFF2-40B4-BE49-F238E27FC236}">
                    <a16:creationId xmlns:a16="http://schemas.microsoft.com/office/drawing/2014/main" id="{2C00A1A4-4BF7-49AA-9ACA-DE7DE6E300B0}"/>
                  </a:ext>
                </a:extLst>
              </p:cNvPr>
              <p:cNvGrpSpPr>
                <a:grpSpLocks/>
              </p:cNvGrpSpPr>
              <p:nvPr/>
            </p:nvGrpSpPr>
            <p:grpSpPr>
              <a:xfrm>
                <a:off x="2678972" y="902771"/>
                <a:ext cx="1856206" cy="1718005"/>
                <a:chOff x="2102908" y="830763"/>
                <a:chExt cx="1856206" cy="1718005"/>
              </a:xfrm>
            </p:grpSpPr>
            <p:sp>
              <p:nvSpPr>
                <p:cNvPr id="325" name="Circle: Hollow 324">
                  <a:extLst>
                    <a:ext uri="{FF2B5EF4-FFF2-40B4-BE49-F238E27FC236}">
                      <a16:creationId xmlns:a16="http://schemas.microsoft.com/office/drawing/2014/main" id="{6FD4EE1F-5ED7-4A37-911E-742A75383983}"/>
                    </a:ext>
                  </a:extLst>
                </p:cNvPr>
                <p:cNvSpPr>
                  <a:spLocks/>
                </p:cNvSpPr>
                <p:nvPr/>
              </p:nvSpPr>
              <p:spPr>
                <a:xfrm>
                  <a:off x="2102908" y="830763"/>
                  <a:ext cx="1856206" cy="1718005"/>
                </a:xfrm>
                <a:prstGeom prst="donut">
                  <a:avLst>
                    <a:gd name="adj" fmla="val 8737"/>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solidFill>
                      <a:schemeClr val="tx1"/>
                    </a:solidFill>
                  </a:endParaRPr>
                </a:p>
              </p:txBody>
            </p:sp>
            <p:sp>
              <p:nvSpPr>
                <p:cNvPr id="326" name="Oval 325">
                  <a:extLst>
                    <a:ext uri="{FF2B5EF4-FFF2-40B4-BE49-F238E27FC236}">
                      <a16:creationId xmlns:a16="http://schemas.microsoft.com/office/drawing/2014/main" id="{E6E645EB-FB90-4E21-AEEB-6D79E1A91793}"/>
                    </a:ext>
                  </a:extLst>
                </p:cNvPr>
                <p:cNvSpPr>
                  <a:spLocks/>
                </p:cNvSpPr>
                <p:nvPr/>
              </p:nvSpPr>
              <p:spPr>
                <a:xfrm>
                  <a:off x="2180250" y="966460"/>
                  <a:ext cx="1684685" cy="1438192"/>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grpSp>
          <p:sp>
            <p:nvSpPr>
              <p:cNvPr id="323" name="TextBox 322">
                <a:extLst>
                  <a:ext uri="{FF2B5EF4-FFF2-40B4-BE49-F238E27FC236}">
                    <a16:creationId xmlns:a16="http://schemas.microsoft.com/office/drawing/2014/main" id="{49D3BCCD-B8FC-4EF6-91CF-B95117073DBF}"/>
                  </a:ext>
                </a:extLst>
              </p:cNvPr>
              <p:cNvSpPr txBox="1">
                <a:spLocks/>
              </p:cNvSpPr>
              <p:nvPr/>
            </p:nvSpPr>
            <p:spPr>
              <a:xfrm>
                <a:off x="2726038" y="1362198"/>
                <a:ext cx="1856206" cy="949711"/>
              </a:xfrm>
              <a:prstGeom prst="rect">
                <a:avLst/>
              </a:prstGeom>
              <a:noFill/>
            </p:spPr>
            <p:txBody>
              <a:bodyPr wrap="square">
                <a:spAutoFit/>
              </a:bodyPr>
              <a:lstStyle/>
              <a:p>
                <a:pPr marL="0" indent="0" algn="ctr">
                  <a:spcBef>
                    <a:spcPct val="0"/>
                  </a:spcBef>
                  <a:spcAft>
                    <a:spcPct val="0"/>
                  </a:spcAft>
                  <a:buNone/>
                </a:pPr>
                <a:r>
                  <a:rPr lang="fi-FI" altLang="en-US" sz="1400" dirty="0">
                    <a:solidFill>
                      <a:schemeClr val="tx2"/>
                    </a:solidFill>
                    <a:effectLst/>
                    <a:latin typeface="Rockwell" panose="02060603020205020403" pitchFamily="18" charset="0"/>
                  </a:rPr>
                  <a:t>Stora Enso</a:t>
                </a:r>
              </a:p>
              <a:p>
                <a:pPr marL="0" indent="0" algn="ctr">
                  <a:spcBef>
                    <a:spcPct val="0"/>
                  </a:spcBef>
                  <a:spcAft>
                    <a:spcPct val="0"/>
                  </a:spcAft>
                  <a:buNone/>
                </a:pPr>
                <a:r>
                  <a:rPr lang="fi-FI" altLang="en-US" sz="1400" dirty="0">
                    <a:solidFill>
                      <a:schemeClr val="tx2"/>
                    </a:solidFill>
                    <a:effectLst/>
                    <a:latin typeface="Rockwell" panose="02060603020205020403" pitchFamily="18" charset="0"/>
                  </a:rPr>
                  <a:t>Fluting</a:t>
                </a:r>
                <a:r>
                  <a:rPr lang="fi-FI" altLang="en-US" sz="1400" dirty="0">
                    <a:solidFill>
                      <a:schemeClr val="tx2"/>
                    </a:solidFill>
                    <a:latin typeface="Rockwell" panose="02060603020205020403" pitchFamily="18" charset="0"/>
                  </a:rPr>
                  <a:t>-</a:t>
                </a:r>
                <a:r>
                  <a:rPr lang="fi-FI" altLang="en-US" sz="1400" dirty="0">
                    <a:solidFill>
                      <a:schemeClr val="tx2"/>
                    </a:solidFill>
                    <a:effectLst/>
                    <a:latin typeface="Rockwell" panose="02060603020205020403" pitchFamily="18" charset="0"/>
                  </a:rPr>
                  <a:t>tehdas</a:t>
                </a:r>
                <a:endParaRPr lang="fi-FI" altLang="en-US" sz="800" dirty="0">
                  <a:solidFill>
                    <a:schemeClr val="tx2"/>
                  </a:solidFill>
                  <a:effectLst/>
                  <a:latin typeface="Rockwell" panose="02060603020205020403" pitchFamily="18" charset="0"/>
                </a:endParaRPr>
              </a:p>
              <a:p>
                <a:pPr marL="0" indent="0" algn="ctr">
                  <a:spcBef>
                    <a:spcPct val="0"/>
                  </a:spcBef>
                  <a:spcAft>
                    <a:spcPct val="0"/>
                  </a:spcAft>
                  <a:buNone/>
                </a:pPr>
                <a:r>
                  <a:rPr lang="fi-FI" sz="1400" b="1" dirty="0">
                    <a:solidFill>
                      <a:schemeClr val="tx2"/>
                    </a:solidFill>
                    <a:latin typeface="Rockwell" panose="02060603020205020403" pitchFamily="18" charset="0"/>
                  </a:rPr>
                  <a:t>&gt;90 %</a:t>
                </a:r>
              </a:p>
            </p:txBody>
          </p:sp>
          <p:sp>
            <p:nvSpPr>
              <p:cNvPr id="324" name="TextBox 323">
                <a:extLst>
                  <a:ext uri="{FF2B5EF4-FFF2-40B4-BE49-F238E27FC236}">
                    <a16:creationId xmlns:a16="http://schemas.microsoft.com/office/drawing/2014/main" id="{BE09FEDE-BC92-4B28-9A09-A45D96D5BCD6}"/>
                  </a:ext>
                </a:extLst>
              </p:cNvPr>
              <p:cNvSpPr txBox="1">
                <a:spLocks/>
              </p:cNvSpPr>
              <p:nvPr/>
            </p:nvSpPr>
            <p:spPr>
              <a:xfrm>
                <a:off x="2991710" y="1146753"/>
                <a:ext cx="1224136" cy="215445"/>
              </a:xfrm>
              <a:prstGeom prst="rect">
                <a:avLst/>
              </a:prstGeom>
              <a:noFill/>
            </p:spPr>
            <p:txBody>
              <a:bodyPr wrap="square">
                <a:spAutoFit/>
              </a:bodyPr>
              <a:lstStyle/>
              <a:p>
                <a:pPr algn="ctr"/>
                <a:r>
                  <a:rPr lang="fi-FI" altLang="en-US" sz="800" b="1" dirty="0">
                    <a:solidFill>
                      <a:schemeClr val="tx2"/>
                    </a:solidFill>
                    <a:latin typeface="Rockwell" panose="02060603020205020403" pitchFamily="18" charset="0"/>
                  </a:rPr>
                  <a:t>(Vuosi 2018)</a:t>
                </a:r>
                <a:endParaRPr lang="fi-FI" sz="800" dirty="0">
                  <a:solidFill>
                    <a:schemeClr val="tx2"/>
                  </a:solidFill>
                </a:endParaRPr>
              </a:p>
            </p:txBody>
          </p:sp>
        </p:grpSp>
        <p:grpSp>
          <p:nvGrpSpPr>
            <p:cNvPr id="328" name="Group 327">
              <a:extLst>
                <a:ext uri="{FF2B5EF4-FFF2-40B4-BE49-F238E27FC236}">
                  <a16:creationId xmlns:a16="http://schemas.microsoft.com/office/drawing/2014/main" id="{A2790F5F-C6A2-4BC6-B4B4-4FA1212FA807}"/>
                </a:ext>
              </a:extLst>
            </p:cNvPr>
            <p:cNvGrpSpPr/>
            <p:nvPr/>
          </p:nvGrpSpPr>
          <p:grpSpPr>
            <a:xfrm rot="18254009">
              <a:off x="1606912" y="3468321"/>
              <a:ext cx="1335208" cy="925039"/>
              <a:chOff x="3517958" y="3427696"/>
              <a:chExt cx="1720249" cy="1055345"/>
            </a:xfrm>
            <a:solidFill>
              <a:srgbClr val="FFFF99"/>
            </a:solidFill>
          </p:grpSpPr>
          <p:sp>
            <p:nvSpPr>
              <p:cNvPr id="320" name="Rectangle: Rounded Corners 319">
                <a:extLst>
                  <a:ext uri="{FF2B5EF4-FFF2-40B4-BE49-F238E27FC236}">
                    <a16:creationId xmlns:a16="http://schemas.microsoft.com/office/drawing/2014/main" id="{F2D9CCC3-B802-40AB-97A8-D3F7A2D9723A}"/>
                  </a:ext>
                </a:extLst>
              </p:cNvPr>
              <p:cNvSpPr/>
              <p:nvPr/>
            </p:nvSpPr>
            <p:spPr>
              <a:xfrm rot="2626039">
                <a:off x="3517958" y="3427696"/>
                <a:ext cx="1720249" cy="365001"/>
              </a:xfrm>
              <a:prstGeom prst="roundRect">
                <a:avLst/>
              </a:prstGeom>
              <a:grpFill/>
              <a:ln w="1905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r>
                  <a:rPr lang="fi-FI" sz="800" b="1" dirty="0">
                    <a:solidFill>
                      <a:schemeClr val="tx2"/>
                    </a:solidFill>
                    <a:latin typeface="Rockwell" panose="02060603020205020403" pitchFamily="18" charset="0"/>
                  </a:rPr>
                  <a:t>Kaukolämpötuotanto</a:t>
                </a:r>
                <a:endParaRPr lang="fi-FI" sz="600" b="1" dirty="0">
                  <a:solidFill>
                    <a:schemeClr val="tx2"/>
                  </a:solidFill>
                  <a:latin typeface="Rockwell" panose="02060603020205020403" pitchFamily="18" charset="0"/>
                </a:endParaRPr>
              </a:p>
            </p:txBody>
          </p:sp>
          <p:sp>
            <p:nvSpPr>
              <p:cNvPr id="327" name="Isosceles Triangle 326">
                <a:extLst>
                  <a:ext uri="{FF2B5EF4-FFF2-40B4-BE49-F238E27FC236}">
                    <a16:creationId xmlns:a16="http://schemas.microsoft.com/office/drawing/2014/main" id="{327F7B64-5AD0-449F-94BC-66C08F494A2A}"/>
                  </a:ext>
                </a:extLst>
              </p:cNvPr>
              <p:cNvSpPr/>
              <p:nvPr/>
            </p:nvSpPr>
            <p:spPr>
              <a:xfrm rot="13282149">
                <a:off x="3807843" y="3623169"/>
                <a:ext cx="192147" cy="859872"/>
              </a:xfrm>
              <a:prstGeom prst="triangle">
                <a:avLst/>
              </a:prstGeom>
              <a:grp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p>
            </p:txBody>
          </p:sp>
        </p:grpSp>
      </p:grpSp>
      <p:sp>
        <p:nvSpPr>
          <p:cNvPr id="44" name="TextBox 43">
            <a:extLst>
              <a:ext uri="{FF2B5EF4-FFF2-40B4-BE49-F238E27FC236}">
                <a16:creationId xmlns:a16="http://schemas.microsoft.com/office/drawing/2014/main" id="{055D53B1-8BDE-4DBB-A5A3-2F89BFEE9182}"/>
              </a:ext>
            </a:extLst>
          </p:cNvPr>
          <p:cNvSpPr txBox="1"/>
          <p:nvPr/>
        </p:nvSpPr>
        <p:spPr>
          <a:xfrm>
            <a:off x="280194" y="126781"/>
            <a:ext cx="1157485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energia-asioiden tunnuslukuja</a:t>
            </a:r>
            <a:endParaRPr lang="fi-FI" sz="1600" dirty="0"/>
          </a:p>
        </p:txBody>
      </p:sp>
      <p:grpSp>
        <p:nvGrpSpPr>
          <p:cNvPr id="37" name="Group 36">
            <a:extLst>
              <a:ext uri="{FF2B5EF4-FFF2-40B4-BE49-F238E27FC236}">
                <a16:creationId xmlns:a16="http://schemas.microsoft.com/office/drawing/2014/main" id="{71443393-4033-4ABD-B113-ED15E2092AE0}"/>
              </a:ext>
            </a:extLst>
          </p:cNvPr>
          <p:cNvGrpSpPr/>
          <p:nvPr/>
        </p:nvGrpSpPr>
        <p:grpSpPr>
          <a:xfrm>
            <a:off x="11534530" y="88837"/>
            <a:ext cx="320522" cy="414442"/>
            <a:chOff x="8457418" y="107577"/>
            <a:chExt cx="320522" cy="414442"/>
          </a:xfrm>
        </p:grpSpPr>
        <p:sp>
          <p:nvSpPr>
            <p:cNvPr id="38" name="Rectangle: Rounded Corners 37">
              <a:extLst>
                <a:ext uri="{FF2B5EF4-FFF2-40B4-BE49-F238E27FC236}">
                  <a16:creationId xmlns:a16="http://schemas.microsoft.com/office/drawing/2014/main" id="{DBBE777F-D7DB-4050-A678-8028896C95A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9" name="Graphic 38" descr="Back with solid fill">
              <a:hlinkClick r:id="rId6" action="ppaction://hlinksldjump"/>
              <a:extLst>
                <a:ext uri="{FF2B5EF4-FFF2-40B4-BE49-F238E27FC236}">
                  <a16:creationId xmlns:a16="http://schemas.microsoft.com/office/drawing/2014/main" id="{6EE76DA5-CA24-4D32-9629-5ED8A9168AF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2380137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10" hidden="1">
            <a:extLst>
              <a:ext uri="{FF2B5EF4-FFF2-40B4-BE49-F238E27FC236}">
                <a16:creationId xmlns:a16="http://schemas.microsoft.com/office/drawing/2014/main" id="{22DABA46-77BB-4FFD-AA3A-23824B8D62E2}"/>
              </a:ext>
            </a:extLst>
          </p:cNvPr>
          <p:cNvGraphicFramePr>
            <a:graphicFrameLocks noChangeAspect="1"/>
          </p:cNvGraphicFramePr>
          <p:nvPr>
            <p:custDataLst>
              <p:tags r:id="rId2"/>
            </p:custDataLst>
            <p:extLst>
              <p:ext uri="{D42A27DB-BD31-4B8C-83A1-F6EECF244321}">
                <p14:modId xmlns:p14="http://schemas.microsoft.com/office/powerpoint/2010/main" val="393836060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5639" name="think-cell Slide" r:id="rId20" imgW="129" imgH="129" progId="TCLayout.ActiveDocument.1">
                  <p:embed/>
                </p:oleObj>
              </mc:Choice>
              <mc:Fallback>
                <p:oleObj name="think-cell Slide" r:id="rId20" imgW="129" imgH="129" progId="TCLayout.ActiveDocument.1">
                  <p:embed/>
                  <p:pic>
                    <p:nvPicPr>
                      <p:cNvPr id="11" name="Object 10" hidden="1">
                        <a:extLst>
                          <a:ext uri="{FF2B5EF4-FFF2-40B4-BE49-F238E27FC236}">
                            <a16:creationId xmlns:a16="http://schemas.microsoft.com/office/drawing/2014/main" id="{22DABA46-77BB-4FFD-AA3A-23824B8D62E2}"/>
                          </a:ext>
                        </a:extLst>
                      </p:cNvPr>
                      <p:cNvPicPr/>
                      <p:nvPr/>
                    </p:nvPicPr>
                    <p:blipFill>
                      <a:blip r:embed="rId21"/>
                      <a:stretch>
                        <a:fillRect/>
                      </a:stretch>
                    </p:blipFill>
                    <p:spPr>
                      <a:xfrm>
                        <a:off x="1588" y="1588"/>
                        <a:ext cx="1588" cy="1588"/>
                      </a:xfrm>
                      <a:prstGeom prst="rect">
                        <a:avLst/>
                      </a:prstGeom>
                    </p:spPr>
                  </p:pic>
                </p:oleObj>
              </mc:Fallback>
            </mc:AlternateContent>
          </a:graphicData>
        </a:graphic>
      </p:graphicFrame>
      <p:graphicFrame>
        <p:nvGraphicFramePr>
          <p:cNvPr id="228" name="Chart 227">
            <a:extLst>
              <a:ext uri="{FF2B5EF4-FFF2-40B4-BE49-F238E27FC236}">
                <a16:creationId xmlns:a16="http://schemas.microsoft.com/office/drawing/2014/main" id="{361739D4-E1A6-4C04-89D8-9335CFCB5750}"/>
              </a:ext>
            </a:extLst>
          </p:cNvPr>
          <p:cNvGraphicFramePr/>
          <p:nvPr>
            <p:custDataLst>
              <p:tags r:id="rId3"/>
            </p:custDataLst>
            <p:extLst>
              <p:ext uri="{D42A27DB-BD31-4B8C-83A1-F6EECF244321}">
                <p14:modId xmlns:p14="http://schemas.microsoft.com/office/powerpoint/2010/main" val="760970528"/>
              </p:ext>
            </p:extLst>
          </p:nvPr>
        </p:nvGraphicFramePr>
        <p:xfrm>
          <a:off x="720725" y="1928813"/>
          <a:ext cx="2970213" cy="3024187"/>
        </p:xfrm>
        <a:graphic>
          <a:graphicData uri="http://schemas.openxmlformats.org/drawingml/2006/chart">
            <c:chart xmlns:c="http://schemas.openxmlformats.org/drawingml/2006/chart" xmlns:r="http://schemas.openxmlformats.org/officeDocument/2006/relationships" r:id="rId22"/>
          </a:graphicData>
        </a:graphic>
      </p:graphicFrame>
      <p:sp>
        <p:nvSpPr>
          <p:cNvPr id="58" name="Text Placeholder 2">
            <a:extLst>
              <a:ext uri="{FF2B5EF4-FFF2-40B4-BE49-F238E27FC236}">
                <a16:creationId xmlns:a16="http://schemas.microsoft.com/office/drawing/2014/main" id="{5428A042-24F1-433F-89E7-78B1E88DA49D}"/>
              </a:ext>
            </a:extLst>
          </p:cNvPr>
          <p:cNvSpPr>
            <a:spLocks noGrp="1"/>
          </p:cNvSpPr>
          <p:nvPr>
            <p:custDataLst>
              <p:tags r:id="rId4"/>
            </p:custDataLst>
          </p:nvPr>
        </p:nvSpPr>
        <p:spPr bwMode="auto">
          <a:xfrm>
            <a:off x="812799" y="1666875"/>
            <a:ext cx="3952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(lkm.)</a:t>
            </a:r>
          </a:p>
        </p:txBody>
      </p:sp>
      <p:sp>
        <p:nvSpPr>
          <p:cNvPr id="5" name="Text Placeholder 2">
            <a:extLst>
              <a:ext uri="{FF2B5EF4-FFF2-40B4-BE49-F238E27FC236}">
                <a16:creationId xmlns:a16="http://schemas.microsoft.com/office/drawing/2014/main" id="{98BAE677-698F-4A40-8F32-F8345069888D}"/>
              </a:ext>
            </a:extLst>
          </p:cNvPr>
          <p:cNvSpPr>
            <a:spLocks noGrp="1"/>
          </p:cNvSpPr>
          <p:nvPr>
            <p:custDataLst>
              <p:tags r:id="rId5"/>
            </p:custDataLst>
          </p:nvPr>
        </p:nvSpPr>
        <p:spPr bwMode="auto">
          <a:xfrm>
            <a:off x="1528763" y="4911725"/>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CF2CD4FE-C7C6-46E0-8FB7-6B0196468164}" type="datetime'''''''2''''''''''''''''''0''''''''''''1''''''9'''''''''''''''">
              <a:rPr lang="fi-FI" altLang="en-US" sz="1000" smtClean="0">
                <a:latin typeface="Gill Sans MT" panose="020B0502020104020203" pitchFamily="34" charset="0"/>
                <a:sym typeface="Gill Sans MT" panose="020B0502020104020203" pitchFamily="34" charset="0"/>
              </a:rPr>
              <a:pPr/>
              <a:t>2019</a:t>
            </a:fld>
            <a:endParaRPr lang="fi-FI" sz="1000" dirty="0">
              <a:latin typeface="Gill Sans MT" panose="020B0502020104020203" pitchFamily="34" charset="0"/>
              <a:sym typeface="Gill Sans MT" panose="020B0502020104020203" pitchFamily="34" charset="0"/>
            </a:endParaRPr>
          </a:p>
        </p:txBody>
      </p:sp>
      <p:sp>
        <p:nvSpPr>
          <p:cNvPr id="6" name="Text Placeholder 2">
            <a:extLst>
              <a:ext uri="{FF2B5EF4-FFF2-40B4-BE49-F238E27FC236}">
                <a16:creationId xmlns:a16="http://schemas.microsoft.com/office/drawing/2014/main" id="{9DCAE454-FA0D-42C0-BE6C-4A58CBFA2D45}"/>
              </a:ext>
            </a:extLst>
          </p:cNvPr>
          <p:cNvSpPr>
            <a:spLocks noGrp="1"/>
          </p:cNvSpPr>
          <p:nvPr>
            <p:custDataLst>
              <p:tags r:id="rId6"/>
            </p:custDataLst>
          </p:nvPr>
        </p:nvSpPr>
        <p:spPr bwMode="auto">
          <a:xfrm>
            <a:off x="2825750" y="4911725"/>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9871187B-E98F-4987-AD7D-8303F8F2AAAE}" type="datetime'''''''''''2''0''''2''''''0'''''''''''''''">
              <a:rPr lang="fi-FI" altLang="en-US" sz="1000" smtClean="0">
                <a:latin typeface="Gill Sans MT" panose="020B0502020104020203" pitchFamily="34" charset="0"/>
                <a:sym typeface="Gill Sans MT" panose="020B0502020104020203" pitchFamily="34" charset="0"/>
              </a:rPr>
              <a:pPr/>
              <a:t>2020</a:t>
            </a:fld>
            <a:endParaRPr lang="fi-FI" sz="1000" dirty="0">
              <a:latin typeface="Gill Sans MT" panose="020B0502020104020203" pitchFamily="34" charset="0"/>
              <a:sym typeface="Gill Sans MT" panose="020B0502020104020203" pitchFamily="34" charset="0"/>
            </a:endParaRPr>
          </a:p>
        </p:txBody>
      </p:sp>
      <p:sp>
        <p:nvSpPr>
          <p:cNvPr id="31" name="Rectangle 30">
            <a:extLst>
              <a:ext uri="{FF2B5EF4-FFF2-40B4-BE49-F238E27FC236}">
                <a16:creationId xmlns:a16="http://schemas.microsoft.com/office/drawing/2014/main" id="{A2896D20-7E9F-44FF-A8D7-F36DBE106AFE}"/>
              </a:ext>
            </a:extLst>
          </p:cNvPr>
          <p:cNvSpPr/>
          <p:nvPr>
            <p:custDataLst>
              <p:tags r:id="rId7"/>
            </p:custDataLst>
          </p:nvPr>
        </p:nvSpPr>
        <p:spPr bwMode="auto">
          <a:xfrm>
            <a:off x="3659188" y="3344863"/>
            <a:ext cx="179388" cy="133350"/>
          </a:xfrm>
          <a:prstGeom prst="rect">
            <a:avLst/>
          </a:prstGeom>
          <a:solidFill>
            <a:srgbClr val="ADFD66"/>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 name="Rectangle 8">
            <a:extLst>
              <a:ext uri="{FF2B5EF4-FFF2-40B4-BE49-F238E27FC236}">
                <a16:creationId xmlns:a16="http://schemas.microsoft.com/office/drawing/2014/main" id="{1F196A3F-834A-442D-91B5-81C07726E71A}"/>
              </a:ext>
            </a:extLst>
          </p:cNvPr>
          <p:cNvSpPr/>
          <p:nvPr>
            <p:custDataLst>
              <p:tags r:id="rId8"/>
            </p:custDataLst>
          </p:nvPr>
        </p:nvSpPr>
        <p:spPr bwMode="auto">
          <a:xfrm>
            <a:off x="3659188" y="2954338"/>
            <a:ext cx="179388" cy="133350"/>
          </a:xfrm>
          <a:prstGeom prst="rect">
            <a:avLst/>
          </a:prstGeom>
          <a:solidFill>
            <a:srgbClr val="EBFD0B"/>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0" name="Rectangle 9">
            <a:extLst>
              <a:ext uri="{FF2B5EF4-FFF2-40B4-BE49-F238E27FC236}">
                <a16:creationId xmlns:a16="http://schemas.microsoft.com/office/drawing/2014/main" id="{92CCDBA0-BAB2-4453-942E-47EE28CEDBEF}"/>
              </a:ext>
            </a:extLst>
          </p:cNvPr>
          <p:cNvSpPr/>
          <p:nvPr>
            <p:custDataLst>
              <p:tags r:id="rId9"/>
            </p:custDataLst>
          </p:nvPr>
        </p:nvSpPr>
        <p:spPr bwMode="auto">
          <a:xfrm>
            <a:off x="3659188" y="3149600"/>
            <a:ext cx="179388" cy="133350"/>
          </a:xfrm>
          <a:prstGeom prst="rect">
            <a:avLst/>
          </a:prstGeom>
          <a:solidFill>
            <a:srgbClr val="6F8DB9"/>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2" name="Text Placeholder 2">
            <a:extLst>
              <a:ext uri="{FF2B5EF4-FFF2-40B4-BE49-F238E27FC236}">
                <a16:creationId xmlns:a16="http://schemas.microsoft.com/office/drawing/2014/main" id="{DBF8FABC-D66E-4D79-A4EA-46456DA68C41}"/>
              </a:ext>
            </a:extLst>
          </p:cNvPr>
          <p:cNvSpPr>
            <a:spLocks noGrp="1"/>
          </p:cNvSpPr>
          <p:nvPr>
            <p:custDataLst>
              <p:tags r:id="rId10"/>
            </p:custDataLst>
          </p:nvPr>
        </p:nvSpPr>
        <p:spPr bwMode="auto">
          <a:xfrm>
            <a:off x="3889375" y="2962275"/>
            <a:ext cx="80486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C2DC001-C025-4AD2-AF28-10976A718CDE}" type="datetime'''''Tä''y''''s''''sä''''''''h''''k''ö''''''''aut''o''''''''t'">
              <a:rPr lang="fi-FI" altLang="en-US" sz="1000" smtClean="0">
                <a:latin typeface="Gill Sans MT" panose="020B0502020104020203" pitchFamily="34" charset="0"/>
                <a:sym typeface="Gill Sans MT" panose="020B0502020104020203" pitchFamily="34" charset="0"/>
              </a:rPr>
              <a:pPr/>
              <a:t>Täyssähköautot</a:t>
            </a:fld>
            <a:endParaRPr lang="fi-FI" sz="1000" dirty="0">
              <a:latin typeface="Gill Sans MT" panose="020B0502020104020203" pitchFamily="34" charset="0"/>
              <a:sym typeface="Gill Sans MT" panose="020B0502020104020203" pitchFamily="34" charset="0"/>
            </a:endParaRPr>
          </a:p>
        </p:txBody>
      </p:sp>
      <p:sp>
        <p:nvSpPr>
          <p:cNvPr id="28" name="Text Placeholder 2">
            <a:extLst>
              <a:ext uri="{FF2B5EF4-FFF2-40B4-BE49-F238E27FC236}">
                <a16:creationId xmlns:a16="http://schemas.microsoft.com/office/drawing/2014/main" id="{1011053D-B244-42F2-89C2-DED2EB4A0833}"/>
              </a:ext>
            </a:extLst>
          </p:cNvPr>
          <p:cNvSpPr>
            <a:spLocks noGrp="1"/>
          </p:cNvSpPr>
          <p:nvPr>
            <p:custDataLst>
              <p:tags r:id="rId11"/>
            </p:custDataLst>
          </p:nvPr>
        </p:nvSpPr>
        <p:spPr bwMode="auto">
          <a:xfrm>
            <a:off x="3889375" y="3352800"/>
            <a:ext cx="57626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89772C1F-312E-497F-A0DF-E8399B525966}" type="datetime'''''''Ka''''''''a''''su''a''''''''''''u''''t''o''''''''''t'">
              <a:rPr lang="fi-FI" altLang="en-US" sz="1000" smtClean="0">
                <a:latin typeface="Gill Sans MT" panose="020B0502020104020203" pitchFamily="34" charset="0"/>
                <a:sym typeface="Gill Sans MT" panose="020B0502020104020203" pitchFamily="34" charset="0"/>
              </a:rPr>
              <a:pPr/>
              <a:t>Kaasuautot</a:t>
            </a:fld>
            <a:endParaRPr lang="fi-FI" sz="1000" dirty="0">
              <a:latin typeface="Gill Sans MT" panose="020B0502020104020203" pitchFamily="34" charset="0"/>
              <a:sym typeface="Gill Sans MT" panose="020B0502020104020203" pitchFamily="34" charset="0"/>
            </a:endParaRPr>
          </a:p>
        </p:txBody>
      </p:sp>
      <p:sp>
        <p:nvSpPr>
          <p:cNvPr id="4" name="Text Placeholder 2">
            <a:extLst>
              <a:ext uri="{FF2B5EF4-FFF2-40B4-BE49-F238E27FC236}">
                <a16:creationId xmlns:a16="http://schemas.microsoft.com/office/drawing/2014/main" id="{20F9FC95-7CEC-4620-8F11-4F20E41A634C}"/>
              </a:ext>
            </a:extLst>
          </p:cNvPr>
          <p:cNvSpPr>
            <a:spLocks noGrp="1"/>
          </p:cNvSpPr>
          <p:nvPr>
            <p:custDataLst>
              <p:tags r:id="rId12"/>
            </p:custDataLst>
          </p:nvPr>
        </p:nvSpPr>
        <p:spPr bwMode="auto">
          <a:xfrm>
            <a:off x="3889374" y="3157538"/>
            <a:ext cx="960438"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3B8FAF35-020B-47D7-A4F0-2F788F9BEDAE}" type="datetime'La''''''dat''''t''ava''t'' hy''''b''''''r''''i''di''''''t'">
              <a:rPr lang="fi-FI" altLang="en-US" sz="1000" smtClean="0">
                <a:latin typeface="Gill Sans MT" panose="020B0502020104020203" pitchFamily="34" charset="0"/>
                <a:sym typeface="Gill Sans MT" panose="020B0502020104020203" pitchFamily="34" charset="0"/>
              </a:rPr>
              <a:pPr/>
              <a:t>Ladattavat hybridit</a:t>
            </a:fld>
            <a:endParaRPr lang="fi-FI" sz="1000" dirty="0">
              <a:latin typeface="Gill Sans MT" panose="020B0502020104020203" pitchFamily="34" charset="0"/>
              <a:sym typeface="Gill Sans MT" panose="020B0502020104020203" pitchFamily="34" charset="0"/>
            </a:endParaRPr>
          </a:p>
        </p:txBody>
      </p:sp>
      <p:sp>
        <p:nvSpPr>
          <p:cNvPr id="155" name="TextBox 154">
            <a:extLst>
              <a:ext uri="{FF2B5EF4-FFF2-40B4-BE49-F238E27FC236}">
                <a16:creationId xmlns:a16="http://schemas.microsoft.com/office/drawing/2014/main" id="{2D73E293-5C00-4F9E-AB4F-50EDDE4860F9}"/>
              </a:ext>
            </a:extLst>
          </p:cNvPr>
          <p:cNvSpPr txBox="1"/>
          <p:nvPr/>
        </p:nvSpPr>
        <p:spPr>
          <a:xfrm>
            <a:off x="488343" y="620688"/>
            <a:ext cx="3736193" cy="584775"/>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Vaihtoehtoisten käyttövoimien osuus</a:t>
            </a:r>
          </a:p>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autokannasta [Päijät-Häme]</a:t>
            </a:r>
          </a:p>
        </p:txBody>
      </p:sp>
      <p:graphicFrame>
        <p:nvGraphicFramePr>
          <p:cNvPr id="236" name="Chart 235">
            <a:extLst>
              <a:ext uri="{FF2B5EF4-FFF2-40B4-BE49-F238E27FC236}">
                <a16:creationId xmlns:a16="http://schemas.microsoft.com/office/drawing/2014/main" id="{C2F0C8D7-A20C-4AC2-9053-EE15BDF8507A}"/>
              </a:ext>
            </a:extLst>
          </p:cNvPr>
          <p:cNvGraphicFramePr/>
          <p:nvPr>
            <p:custDataLst>
              <p:tags r:id="rId13"/>
            </p:custDataLst>
            <p:extLst>
              <p:ext uri="{D42A27DB-BD31-4B8C-83A1-F6EECF244321}">
                <p14:modId xmlns:p14="http://schemas.microsoft.com/office/powerpoint/2010/main" val="383245011"/>
              </p:ext>
            </p:extLst>
          </p:nvPr>
        </p:nvGraphicFramePr>
        <p:xfrm>
          <a:off x="5856288" y="1928813"/>
          <a:ext cx="2416175" cy="3024187"/>
        </p:xfrm>
        <a:graphic>
          <a:graphicData uri="http://schemas.openxmlformats.org/drawingml/2006/chart">
            <c:chart xmlns:c="http://schemas.openxmlformats.org/drawingml/2006/chart" xmlns:r="http://schemas.openxmlformats.org/officeDocument/2006/relationships" r:id="rId23"/>
          </a:graphicData>
        </a:graphic>
      </p:graphicFrame>
      <p:sp>
        <p:nvSpPr>
          <p:cNvPr id="161" name="Text Placeholder 2">
            <a:extLst>
              <a:ext uri="{FF2B5EF4-FFF2-40B4-BE49-F238E27FC236}">
                <a16:creationId xmlns:a16="http://schemas.microsoft.com/office/drawing/2014/main" id="{40669042-BD77-4FDF-A141-BE3C7E922169}"/>
              </a:ext>
            </a:extLst>
          </p:cNvPr>
          <p:cNvSpPr>
            <a:spLocks noGrp="1"/>
          </p:cNvSpPr>
          <p:nvPr>
            <p:custDataLst>
              <p:tags r:id="rId14"/>
            </p:custDataLst>
          </p:nvPr>
        </p:nvSpPr>
        <p:spPr bwMode="auto">
          <a:xfrm>
            <a:off x="6543675" y="4911726"/>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174C5881-E7DE-439D-B4A2-D4608B6C285F}" type="datetime'2''''''''''''''''''''''''''0''''''''''''''''''''''20'">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2020</a:t>
            </a:fld>
            <a:endParaRPr lang="fi-FI" sz="1000" dirty="0">
              <a:latin typeface="Gill Sans MT" panose="020B0502020104020203" pitchFamily="34" charset="0"/>
              <a:sym typeface="Gill Sans MT" panose="020B0502020104020203" pitchFamily="34" charset="0"/>
            </a:endParaRPr>
          </a:p>
        </p:txBody>
      </p:sp>
      <p:sp>
        <p:nvSpPr>
          <p:cNvPr id="177" name="Text Placeholder 2">
            <a:extLst>
              <a:ext uri="{FF2B5EF4-FFF2-40B4-BE49-F238E27FC236}">
                <a16:creationId xmlns:a16="http://schemas.microsoft.com/office/drawing/2014/main" id="{3C7EFFD8-AB22-4F65-86D4-9165750242ED}"/>
              </a:ext>
            </a:extLst>
          </p:cNvPr>
          <p:cNvSpPr>
            <a:spLocks noGrp="1"/>
          </p:cNvSpPr>
          <p:nvPr>
            <p:custDataLst>
              <p:tags r:id="rId15"/>
            </p:custDataLst>
          </p:nvPr>
        </p:nvSpPr>
        <p:spPr bwMode="auto">
          <a:xfrm>
            <a:off x="5948362" y="1666875"/>
            <a:ext cx="3952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r>
              <a:rPr lang="fi-FI" sz="1100" b="1" dirty="0">
                <a:solidFill>
                  <a:srgbClr val="000000"/>
                </a:solidFill>
                <a:effectLst>
                  <a:outerShdw blurRad="38100" dist="38100" dir="2700000" algn="tl">
                    <a:srgbClr val="000000">
                      <a:alpha val="43137"/>
                    </a:srgbClr>
                  </a:outerShdw>
                </a:effectLst>
                <a:latin typeface="Gill Sans MT" panose="020B0502020104020203" pitchFamily="34" charset="0"/>
                <a:sym typeface="Rockwell" panose="02060603020205020403" pitchFamily="18" charset="0"/>
              </a:rPr>
              <a:t>(lkm.)</a:t>
            </a:r>
          </a:p>
        </p:txBody>
      </p:sp>
      <p:sp>
        <p:nvSpPr>
          <p:cNvPr id="162" name="Text Placeholder 2">
            <a:extLst>
              <a:ext uri="{FF2B5EF4-FFF2-40B4-BE49-F238E27FC236}">
                <a16:creationId xmlns:a16="http://schemas.microsoft.com/office/drawing/2014/main" id="{E03D27E5-ED46-4A5C-8444-34ACD9A6F325}"/>
              </a:ext>
            </a:extLst>
          </p:cNvPr>
          <p:cNvSpPr>
            <a:spLocks noGrp="1"/>
          </p:cNvSpPr>
          <p:nvPr>
            <p:custDataLst>
              <p:tags r:id="rId16"/>
            </p:custDataLst>
          </p:nvPr>
        </p:nvSpPr>
        <p:spPr bwMode="auto">
          <a:xfrm>
            <a:off x="7551738" y="4911726"/>
            <a:ext cx="266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fld id="{B4A29CF9-BFCA-4728-B54C-B87E6B15866F}" type="datetime'''''''''''''''''''''2''''''0''2''''''''''''1'''''''">
              <a:rPr lang="fi-FI" altLang="en-US" sz="1000" smtClean="0">
                <a:effectLst/>
                <a:latin typeface="Gill Sans MT" panose="020B0502020104020203" pitchFamily="34" charset="0"/>
                <a:sym typeface="Gill Sans MT" panose="020B0502020104020203" pitchFamily="34" charset="0"/>
              </a:rPr>
              <a:pPr marL="0" indent="0" algn="ctr">
                <a:spcBef>
                  <a:spcPct val="0"/>
                </a:spcBef>
                <a:spcAft>
                  <a:spcPct val="0"/>
                </a:spcAft>
                <a:buNone/>
              </a:pPr>
              <a:t>2021</a:t>
            </a:fld>
            <a:endParaRPr lang="fi-FI" sz="1000" dirty="0">
              <a:latin typeface="Gill Sans MT" panose="020B0502020104020203" pitchFamily="34" charset="0"/>
              <a:sym typeface="Gill Sans MT" panose="020B0502020104020203" pitchFamily="34" charset="0"/>
            </a:endParaRPr>
          </a:p>
        </p:txBody>
      </p:sp>
      <p:sp>
        <p:nvSpPr>
          <p:cNvPr id="165" name="Rectangle 164">
            <a:extLst>
              <a:ext uri="{FF2B5EF4-FFF2-40B4-BE49-F238E27FC236}">
                <a16:creationId xmlns:a16="http://schemas.microsoft.com/office/drawing/2014/main" id="{E70F0430-AC83-4D8B-8D64-897A6D9137A1}"/>
              </a:ext>
            </a:extLst>
          </p:cNvPr>
          <p:cNvSpPr/>
          <p:nvPr>
            <p:custDataLst>
              <p:tags r:id="rId17"/>
            </p:custDataLst>
          </p:nvPr>
        </p:nvSpPr>
        <p:spPr bwMode="auto">
          <a:xfrm>
            <a:off x="8240713" y="2954338"/>
            <a:ext cx="179388" cy="133350"/>
          </a:xfrm>
          <a:prstGeom prst="rect">
            <a:avLst/>
          </a:prstGeom>
          <a:solidFill>
            <a:srgbClr val="B4FEF9"/>
          </a:solidFill>
          <a:ln w="12700" cap="flat" cmpd="sng" algn="ctr">
            <a:solidFill>
              <a:schemeClr val="tx1"/>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158" name="Text Placeholder 2">
            <a:extLst>
              <a:ext uri="{FF2B5EF4-FFF2-40B4-BE49-F238E27FC236}">
                <a16:creationId xmlns:a16="http://schemas.microsoft.com/office/drawing/2014/main" id="{0BA8A766-F0AC-42A5-8AF5-ED46A5B1B72F}"/>
              </a:ext>
            </a:extLst>
          </p:cNvPr>
          <p:cNvSpPr>
            <a:spLocks noGrp="1"/>
          </p:cNvSpPr>
          <p:nvPr>
            <p:custDataLst>
              <p:tags r:id="rId18"/>
            </p:custDataLst>
          </p:nvPr>
        </p:nvSpPr>
        <p:spPr bwMode="auto">
          <a:xfrm>
            <a:off x="8470900" y="2962275"/>
            <a:ext cx="11874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F2CFE49D-9A1F-477D-8628-0EDC7FFBD0CD}" type="datetime'''''Lat''a''''u''''s''''piste''''''''et ''(H''e''inola)'">
              <a:rPr lang="fi-FI" altLang="en-US" sz="1000" smtClean="0">
                <a:solidFill>
                  <a:schemeClr val="tx2"/>
                </a:solidFill>
                <a:latin typeface="Gill Sans MT" panose="020B0502020104020203" pitchFamily="34" charset="0"/>
              </a:rPr>
              <a:pPr/>
              <a:t>Latauspisteet (Heinola)</a:t>
            </a:fld>
            <a:endParaRPr lang="fi-FI" sz="1000" dirty="0">
              <a:solidFill>
                <a:schemeClr val="tx2"/>
              </a:solidFill>
              <a:latin typeface="Gill Sans MT" panose="020B0502020104020203" pitchFamily="34" charset="0"/>
            </a:endParaRPr>
          </a:p>
        </p:txBody>
      </p:sp>
      <p:sp>
        <p:nvSpPr>
          <p:cNvPr id="284" name="TextBox 283">
            <a:extLst>
              <a:ext uri="{FF2B5EF4-FFF2-40B4-BE49-F238E27FC236}">
                <a16:creationId xmlns:a16="http://schemas.microsoft.com/office/drawing/2014/main" id="{A19EA426-E51D-4F6C-803A-5C883283BD20}"/>
              </a:ext>
            </a:extLst>
          </p:cNvPr>
          <p:cNvSpPr txBox="1"/>
          <p:nvPr/>
        </p:nvSpPr>
        <p:spPr>
          <a:xfrm>
            <a:off x="5734372" y="620688"/>
            <a:ext cx="3736193"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Latauspisteiden määrä [Heinola]</a:t>
            </a:r>
          </a:p>
        </p:txBody>
      </p:sp>
      <p:sp>
        <p:nvSpPr>
          <p:cNvPr id="290" name="TextBox 289">
            <a:extLst>
              <a:ext uri="{FF2B5EF4-FFF2-40B4-BE49-F238E27FC236}">
                <a16:creationId xmlns:a16="http://schemas.microsoft.com/office/drawing/2014/main" id="{A84CA9DC-A1FA-4AC0-ACE8-4AA0CD7BE521}"/>
              </a:ext>
            </a:extLst>
          </p:cNvPr>
          <p:cNvSpPr txBox="1"/>
          <p:nvPr/>
        </p:nvSpPr>
        <p:spPr>
          <a:xfrm>
            <a:off x="5828507" y="913075"/>
            <a:ext cx="2501900" cy="338554"/>
          </a:xfrm>
          <a:prstGeom prst="rect">
            <a:avLst/>
          </a:prstGeom>
          <a:noFill/>
        </p:spPr>
        <p:txBody>
          <a:bodyPr wrap="square">
            <a:spAutoFit/>
          </a:bodyPr>
          <a:lstStyle/>
          <a:p>
            <a:r>
              <a:rPr lang="fi-FI" sz="800" b="1" dirty="0">
                <a:solidFill>
                  <a:schemeClr val="tx2"/>
                </a:solidFill>
                <a:latin typeface="Gill Sans Nova" panose="020B0602020104020203" pitchFamily="34" charset="0"/>
              </a:rPr>
              <a:t>Latauspisteet kartalla:</a:t>
            </a:r>
          </a:p>
          <a:p>
            <a:r>
              <a:rPr lang="fi-FI" sz="800" dirty="0">
                <a:solidFill>
                  <a:srgbClr val="27A99A"/>
                </a:solidFill>
                <a:latin typeface="Gill Sans Nova" panose="020B0602020104020203" pitchFamily="34" charset="0"/>
                <a:hlinkClick r:id="rId24">
                  <a:extLst>
                    <a:ext uri="{A12FA001-AC4F-418D-AE19-62706E023703}">
                      <ahyp:hlinkClr xmlns:ahyp="http://schemas.microsoft.com/office/drawing/2018/hyperlinkcolor" val="tx"/>
                    </a:ext>
                  </a:extLst>
                </a:hlinkClick>
              </a:rPr>
              <a:t>https://latauskartta.fi/latauspiste/2660/Hotelli+Fennada</a:t>
            </a:r>
            <a:r>
              <a:rPr lang="fi-FI" sz="800" dirty="0">
                <a:solidFill>
                  <a:schemeClr val="tx2"/>
                </a:solidFill>
                <a:latin typeface="Gill Sans Nova" panose="020B0602020104020203" pitchFamily="34" charset="0"/>
                <a:hlinkClick r:id="rId24">
                  <a:extLst>
                    <a:ext uri="{A12FA001-AC4F-418D-AE19-62706E023703}">
                      <ahyp:hlinkClr xmlns:ahyp="http://schemas.microsoft.com/office/drawing/2018/hyperlinkcolor" val="tx"/>
                    </a:ext>
                  </a:extLst>
                </a:hlinkClick>
              </a:rPr>
              <a:t>/</a:t>
            </a:r>
            <a:r>
              <a:rPr lang="fi-FI" sz="800" dirty="0">
                <a:solidFill>
                  <a:schemeClr val="tx2"/>
                </a:solidFill>
                <a:latin typeface="Gill Sans Nova" panose="020B0602020104020203" pitchFamily="34" charset="0"/>
              </a:rPr>
              <a:t> </a:t>
            </a:r>
          </a:p>
        </p:txBody>
      </p:sp>
      <p:grpSp>
        <p:nvGrpSpPr>
          <p:cNvPr id="32" name="Group 31">
            <a:extLst>
              <a:ext uri="{FF2B5EF4-FFF2-40B4-BE49-F238E27FC236}">
                <a16:creationId xmlns:a16="http://schemas.microsoft.com/office/drawing/2014/main" id="{B8DCE3CB-9B02-409D-9B3E-21AD274079E0}"/>
              </a:ext>
            </a:extLst>
          </p:cNvPr>
          <p:cNvGrpSpPr/>
          <p:nvPr/>
        </p:nvGrpSpPr>
        <p:grpSpPr>
          <a:xfrm>
            <a:off x="11534530" y="88837"/>
            <a:ext cx="320522" cy="414442"/>
            <a:chOff x="8457418" y="107577"/>
            <a:chExt cx="320522" cy="414442"/>
          </a:xfrm>
        </p:grpSpPr>
        <p:sp>
          <p:nvSpPr>
            <p:cNvPr id="33" name="Rectangle: Rounded Corners 32">
              <a:extLst>
                <a:ext uri="{FF2B5EF4-FFF2-40B4-BE49-F238E27FC236}">
                  <a16:creationId xmlns:a16="http://schemas.microsoft.com/office/drawing/2014/main" id="{AD0EBD71-94A4-4F7D-8BA2-729F6EBAC86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 name="Graphic 33" descr="Back with solid fill">
              <a:hlinkClick r:id="rId25" action="ppaction://hlinksldjump"/>
              <a:extLst>
                <a:ext uri="{FF2B5EF4-FFF2-40B4-BE49-F238E27FC236}">
                  <a16:creationId xmlns:a16="http://schemas.microsoft.com/office/drawing/2014/main" id="{F80F2887-4ECF-4EC4-A956-50707864ECC5}"/>
                </a:ext>
              </a:extLst>
            </p:cNvPr>
            <p:cNvPicPr>
              <a:picLocks noChangeAspect="1"/>
            </p:cNvPicPr>
            <p:nvPr/>
          </p:nvPicPr>
          <p:blipFill>
            <a:blip r:embed="rId26"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84672966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D693D09-28A1-4118-9AB9-53E0467E3D37}"/>
              </a:ext>
            </a:extLst>
          </p:cNvPr>
          <p:cNvGraphicFramePr>
            <a:graphicFrameLocks noChangeAspect="1"/>
          </p:cNvGraphicFramePr>
          <p:nvPr>
            <p:custDataLst>
              <p:tags r:id="rId2"/>
            </p:custDataLst>
            <p:extLst>
              <p:ext uri="{D42A27DB-BD31-4B8C-83A1-F6EECF244321}">
                <p14:modId xmlns:p14="http://schemas.microsoft.com/office/powerpoint/2010/main" val="335554774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4616" name="think-cell Slide" r:id="rId12" imgW="129" imgH="129" progId="TCLayout.ActiveDocument.1">
                  <p:embed/>
                </p:oleObj>
              </mc:Choice>
              <mc:Fallback>
                <p:oleObj name="think-cell Slide" r:id="rId12" imgW="129" imgH="129" progId="TCLayout.ActiveDocument.1">
                  <p:embed/>
                  <p:pic>
                    <p:nvPicPr>
                      <p:cNvPr id="5" name="Object 4" hidden="1">
                        <a:extLst>
                          <a:ext uri="{FF2B5EF4-FFF2-40B4-BE49-F238E27FC236}">
                            <a16:creationId xmlns:a16="http://schemas.microsoft.com/office/drawing/2014/main" id="{6D693D09-28A1-4118-9AB9-53E0467E3D37}"/>
                          </a:ext>
                        </a:extLst>
                      </p:cNvPr>
                      <p:cNvPicPr/>
                      <p:nvPr/>
                    </p:nvPicPr>
                    <p:blipFill>
                      <a:blip r:embed="rId13"/>
                      <a:stretch>
                        <a:fillRect/>
                      </a:stretch>
                    </p:blipFill>
                    <p:spPr>
                      <a:xfrm>
                        <a:off x="1588" y="1588"/>
                        <a:ext cx="1588" cy="1588"/>
                      </a:xfrm>
                      <a:prstGeom prst="rect">
                        <a:avLst/>
                      </a:prstGeom>
                    </p:spPr>
                  </p:pic>
                </p:oleObj>
              </mc:Fallback>
            </mc:AlternateContent>
          </a:graphicData>
        </a:graphic>
      </p:graphicFrame>
      <p:graphicFrame>
        <p:nvGraphicFramePr>
          <p:cNvPr id="17" name="Chart 16">
            <a:extLst>
              <a:ext uri="{FF2B5EF4-FFF2-40B4-BE49-F238E27FC236}">
                <a16:creationId xmlns:a16="http://schemas.microsoft.com/office/drawing/2014/main" id="{03F043CB-ADB4-4B3D-9922-D76C0F2DCB1E}"/>
              </a:ext>
            </a:extLst>
          </p:cNvPr>
          <p:cNvGraphicFramePr/>
          <p:nvPr>
            <p:custDataLst>
              <p:tags r:id="rId3"/>
            </p:custDataLst>
            <p:extLst>
              <p:ext uri="{D42A27DB-BD31-4B8C-83A1-F6EECF244321}">
                <p14:modId xmlns:p14="http://schemas.microsoft.com/office/powerpoint/2010/main" val="3800451346"/>
              </p:ext>
            </p:extLst>
          </p:nvPr>
        </p:nvGraphicFramePr>
        <p:xfrm>
          <a:off x="709613" y="2424113"/>
          <a:ext cx="4460875" cy="3138487"/>
        </p:xfrm>
        <a:graphic>
          <a:graphicData uri="http://schemas.openxmlformats.org/drawingml/2006/chart">
            <c:chart xmlns:c="http://schemas.openxmlformats.org/drawingml/2006/chart" xmlns:r="http://schemas.openxmlformats.org/officeDocument/2006/relationships" r:id="rId14"/>
          </a:graphicData>
        </a:graphic>
      </p:graphicFrame>
      <p:sp>
        <p:nvSpPr>
          <p:cNvPr id="41" name="Text Placeholder 2">
            <a:extLst>
              <a:ext uri="{FF2B5EF4-FFF2-40B4-BE49-F238E27FC236}">
                <a16:creationId xmlns:a16="http://schemas.microsoft.com/office/drawing/2014/main" id="{8E617295-9FFC-4D32-90D8-95E83E88DFAF}"/>
              </a:ext>
            </a:extLst>
          </p:cNvPr>
          <p:cNvSpPr>
            <a:spLocks noGrp="1"/>
          </p:cNvSpPr>
          <p:nvPr>
            <p:custDataLst>
              <p:tags r:id="rId4"/>
            </p:custDataLst>
          </p:nvPr>
        </p:nvSpPr>
        <p:spPr bwMode="auto">
          <a:xfrm>
            <a:off x="4257675" y="5521325"/>
            <a:ext cx="6508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Elokuu 2021</a:t>
            </a:r>
            <a:endParaRPr lang="fi-FI" sz="1000" dirty="0">
              <a:latin typeface="Gill Sans MT" panose="020B0502020104020203" pitchFamily="34" charset="0"/>
              <a:sym typeface="Gill Sans MT" panose="020B0502020104020203" pitchFamily="34" charset="0"/>
            </a:endParaRPr>
          </a:p>
        </p:txBody>
      </p:sp>
      <p:sp>
        <p:nvSpPr>
          <p:cNvPr id="19" name="Text Placeholder 2">
            <a:extLst>
              <a:ext uri="{FF2B5EF4-FFF2-40B4-BE49-F238E27FC236}">
                <a16:creationId xmlns:a16="http://schemas.microsoft.com/office/drawing/2014/main" id="{2F7D8EDF-ADDB-4D97-82E4-E929C7863C52}"/>
              </a:ext>
            </a:extLst>
          </p:cNvPr>
          <p:cNvSpPr>
            <a:spLocks noGrp="1"/>
          </p:cNvSpPr>
          <p:nvPr>
            <p:custDataLst>
              <p:tags r:id="rId5"/>
            </p:custDataLst>
          </p:nvPr>
        </p:nvSpPr>
        <p:spPr bwMode="auto">
          <a:xfrm>
            <a:off x="860425" y="2262188"/>
            <a:ext cx="3889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b"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sz="1200" b="1" dirty="0">
                <a:solidFill>
                  <a:schemeClr val="tx2"/>
                </a:solidFill>
                <a:effectLst>
                  <a:outerShdw blurRad="38100" dist="38100" dir="2700000" algn="tl">
                    <a:srgbClr val="000000">
                      <a:alpha val="43137"/>
                    </a:srgbClr>
                  </a:outerShdw>
                </a:effectLst>
                <a:latin typeface="Gill Sans MT" panose="020B0502020104020203" pitchFamily="34" charset="0"/>
              </a:rPr>
              <a:t>(lkm)</a:t>
            </a:r>
          </a:p>
        </p:txBody>
      </p:sp>
      <p:sp>
        <p:nvSpPr>
          <p:cNvPr id="9" name="Text Placeholder 2">
            <a:extLst>
              <a:ext uri="{FF2B5EF4-FFF2-40B4-BE49-F238E27FC236}">
                <a16:creationId xmlns:a16="http://schemas.microsoft.com/office/drawing/2014/main" id="{37730776-DD50-4A02-A2C6-E3F3397E1C99}"/>
              </a:ext>
            </a:extLst>
          </p:cNvPr>
          <p:cNvSpPr>
            <a:spLocks noGrp="1"/>
          </p:cNvSpPr>
          <p:nvPr>
            <p:custDataLst>
              <p:tags r:id="rId6"/>
            </p:custDataLst>
          </p:nvPr>
        </p:nvSpPr>
        <p:spPr bwMode="auto">
          <a:xfrm>
            <a:off x="1143000" y="5521325"/>
            <a:ext cx="8286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Toukokuu 2021</a:t>
            </a:r>
            <a:endParaRPr lang="fi-FI" sz="1000" dirty="0">
              <a:latin typeface="Gill Sans MT" panose="020B0502020104020203" pitchFamily="34" charset="0"/>
              <a:sym typeface="Gill Sans MT" panose="020B0502020104020203" pitchFamily="34" charset="0"/>
            </a:endParaRPr>
          </a:p>
        </p:txBody>
      </p:sp>
      <p:sp>
        <p:nvSpPr>
          <p:cNvPr id="10" name="Text Placeholder 2">
            <a:extLst>
              <a:ext uri="{FF2B5EF4-FFF2-40B4-BE49-F238E27FC236}">
                <a16:creationId xmlns:a16="http://schemas.microsoft.com/office/drawing/2014/main" id="{8C3AE50C-DEC4-4A81-ABF0-B4DCCFD50EA6}"/>
              </a:ext>
            </a:extLst>
          </p:cNvPr>
          <p:cNvSpPr>
            <a:spLocks noGrp="1"/>
          </p:cNvSpPr>
          <p:nvPr>
            <p:custDataLst>
              <p:tags r:id="rId7"/>
            </p:custDataLst>
          </p:nvPr>
        </p:nvSpPr>
        <p:spPr bwMode="auto">
          <a:xfrm>
            <a:off x="2200275" y="5521325"/>
            <a:ext cx="7350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Kesäkuu 2021</a:t>
            </a:r>
            <a:endParaRPr lang="fi-FI" sz="1000" dirty="0">
              <a:latin typeface="Gill Sans MT" panose="020B0502020104020203" pitchFamily="34" charset="0"/>
              <a:sym typeface="Gill Sans MT" panose="020B0502020104020203" pitchFamily="34" charset="0"/>
            </a:endParaRPr>
          </a:p>
        </p:txBody>
      </p:sp>
      <p:sp>
        <p:nvSpPr>
          <p:cNvPr id="11" name="Text Placeholder 2">
            <a:extLst>
              <a:ext uri="{FF2B5EF4-FFF2-40B4-BE49-F238E27FC236}">
                <a16:creationId xmlns:a16="http://schemas.microsoft.com/office/drawing/2014/main" id="{E72DD34B-BCE3-4EF9-9529-BB4D6BFEBCDF}"/>
              </a:ext>
            </a:extLst>
          </p:cNvPr>
          <p:cNvSpPr>
            <a:spLocks noGrp="1"/>
          </p:cNvSpPr>
          <p:nvPr>
            <p:custDataLst>
              <p:tags r:id="rId8"/>
            </p:custDataLst>
          </p:nvPr>
        </p:nvSpPr>
        <p:spPr bwMode="auto">
          <a:xfrm>
            <a:off x="3181350" y="5521325"/>
            <a:ext cx="7874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lgn="ctr">
              <a:spcBef>
                <a:spcPct val="0"/>
              </a:spcBef>
              <a:spcAft>
                <a:spcPct val="0"/>
              </a:spcAft>
              <a:buNone/>
            </a:pPr>
            <a:r>
              <a:rPr lang="fi-FI" altLang="en-US" sz="1000" dirty="0">
                <a:latin typeface="Gill Sans MT" panose="020B0502020104020203" pitchFamily="34" charset="0"/>
                <a:sym typeface="Gill Sans MT" panose="020B0502020104020203" pitchFamily="34" charset="0"/>
              </a:rPr>
              <a:t>Heinäkuu 2021</a:t>
            </a:r>
            <a:endParaRPr lang="fi-FI" sz="1000" dirty="0">
              <a:latin typeface="Gill Sans MT" panose="020B0502020104020203" pitchFamily="34" charset="0"/>
              <a:sym typeface="Gill Sans MT" panose="020B0502020104020203" pitchFamily="34" charset="0"/>
            </a:endParaRPr>
          </a:p>
        </p:txBody>
      </p:sp>
      <p:sp>
        <p:nvSpPr>
          <p:cNvPr id="13" name="Rectangle 12">
            <a:extLst>
              <a:ext uri="{FF2B5EF4-FFF2-40B4-BE49-F238E27FC236}">
                <a16:creationId xmlns:a16="http://schemas.microsoft.com/office/drawing/2014/main" id="{4C11A7AB-44AD-4D70-A390-C74A10C14257}"/>
              </a:ext>
            </a:extLst>
          </p:cNvPr>
          <p:cNvSpPr/>
          <p:nvPr>
            <p:custDataLst>
              <p:tags r:id="rId9"/>
            </p:custDataLst>
          </p:nvPr>
        </p:nvSpPr>
        <p:spPr bwMode="auto">
          <a:xfrm>
            <a:off x="5138738" y="3378200"/>
            <a:ext cx="179388" cy="133350"/>
          </a:xfrm>
          <a:prstGeom prst="rect">
            <a:avLst/>
          </a:prstGeom>
          <a:solidFill>
            <a:srgbClr val="FF3C4A"/>
          </a:solidFill>
          <a:ln w="12700" cap="flat" cmpd="sng" algn="ctr">
            <a:solidFill>
              <a:schemeClr val="tx2"/>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6" name="Text Placeholder 2">
            <a:extLst>
              <a:ext uri="{FF2B5EF4-FFF2-40B4-BE49-F238E27FC236}">
                <a16:creationId xmlns:a16="http://schemas.microsoft.com/office/drawing/2014/main" id="{DAE8C302-1437-411E-A234-81E78B043D22}"/>
              </a:ext>
            </a:extLst>
          </p:cNvPr>
          <p:cNvSpPr>
            <a:spLocks noGrp="1"/>
          </p:cNvSpPr>
          <p:nvPr>
            <p:custDataLst>
              <p:tags r:id="rId10"/>
            </p:custDataLst>
          </p:nvPr>
        </p:nvSpPr>
        <p:spPr bwMode="auto">
          <a:xfrm>
            <a:off x="5368925" y="3386138"/>
            <a:ext cx="18288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223838" indent="-228600" algn="l" defTabSz="914400" rtl="0" eaLnBrk="1" latinLnBrk="0" hangingPunct="1">
              <a:lnSpc>
                <a:spcPct val="90000"/>
              </a:lnSpc>
              <a:spcBef>
                <a:spcPts val="1600"/>
              </a:spcBef>
              <a:buFont typeface="Arial" pitchFamily="34" charset="0"/>
              <a:buChar char="•"/>
              <a:defRPr sz="2400" kern="1200">
                <a:solidFill>
                  <a:schemeClr val="tx1"/>
                </a:solidFill>
                <a:latin typeface="+mn-lt"/>
                <a:ea typeface="+mn-ea"/>
                <a:cs typeface="+mn-cs"/>
              </a:defRPr>
            </a:lvl1pPr>
            <a:lvl2pPr marL="502920" indent="-228600" algn="l" defTabSz="914400" rtl="0" eaLnBrk="1" latinLnBrk="0" hangingPunct="1">
              <a:lnSpc>
                <a:spcPct val="90000"/>
              </a:lnSpc>
              <a:spcBef>
                <a:spcPts val="600"/>
              </a:spcBef>
              <a:buFont typeface="Euphemia" pitchFamily="34" charset="0"/>
              <a:buChar char="–"/>
              <a:defRPr sz="2000" kern="1200">
                <a:solidFill>
                  <a:schemeClr val="tx1"/>
                </a:solidFill>
                <a:latin typeface="+mn-lt"/>
                <a:ea typeface="+mn-ea"/>
                <a:cs typeface="+mn-cs"/>
              </a:defRPr>
            </a:lvl2pPr>
            <a:lvl3pPr marL="777240" indent="-228600" algn="l" defTabSz="914400" rtl="0" eaLnBrk="1" latinLnBrk="0" hangingPunct="1">
              <a:lnSpc>
                <a:spcPct val="90000"/>
              </a:lnSpc>
              <a:spcBef>
                <a:spcPts val="600"/>
              </a:spcBef>
              <a:buFont typeface="Euphemia" pitchFamily="34" charset="0"/>
              <a:buChar char="–"/>
              <a:defRPr sz="1800" kern="1200">
                <a:solidFill>
                  <a:schemeClr val="tx1"/>
                </a:solidFill>
                <a:latin typeface="+mn-lt"/>
                <a:ea typeface="+mn-ea"/>
                <a:cs typeface="+mn-cs"/>
              </a:defRPr>
            </a:lvl3pPr>
            <a:lvl4pPr marL="105156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4pPr>
            <a:lvl5pPr marL="1325880" indent="-228600" algn="l" defTabSz="914400" rtl="0" eaLnBrk="1" latinLnBrk="0" hangingPunct="1">
              <a:lnSpc>
                <a:spcPct val="90000"/>
              </a:lnSpc>
              <a:spcBef>
                <a:spcPts val="600"/>
              </a:spcBef>
              <a:buFont typeface="Euphemia" pitchFamily="34" charset="0"/>
              <a:buChar char="–"/>
              <a:defRPr sz="1600" kern="1200">
                <a:solidFill>
                  <a:schemeClr val="tx1"/>
                </a:solidFill>
                <a:latin typeface="+mn-lt"/>
                <a:ea typeface="+mn-ea"/>
                <a:cs typeface="+mn-cs"/>
              </a:defRPr>
            </a:lvl5pPr>
            <a:lvl6pPr marL="160020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6pPr>
            <a:lvl7pPr marL="187452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7pPr>
            <a:lvl8pPr marL="214884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8pPr>
            <a:lvl9pPr marL="2423160" indent="-228600" algn="l" defTabSz="914400" rtl="0" eaLnBrk="1" latinLnBrk="0" hangingPunct="1">
              <a:spcBef>
                <a:spcPts val="600"/>
              </a:spcBef>
              <a:buFont typeface="Euphemia" pitchFamily="34" charset="0"/>
              <a:buChar char="–"/>
              <a:defRPr sz="1600" kern="1200">
                <a:solidFill>
                  <a:schemeClr val="tx1"/>
                </a:solidFill>
                <a:latin typeface="+mn-lt"/>
                <a:ea typeface="+mn-ea"/>
                <a:cs typeface="+mn-cs"/>
              </a:defRPr>
            </a:lvl9pPr>
          </a:lstStyle>
          <a:p>
            <a:pPr marL="0" indent="0">
              <a:spcBef>
                <a:spcPct val="0"/>
              </a:spcBef>
              <a:spcAft>
                <a:spcPct val="0"/>
              </a:spcAft>
              <a:buNone/>
            </a:pPr>
            <a:fld id="{5D5F8CD6-736D-4902-8CA3-9996E2115D94}" type="datetime'''Hei''nola''''n'' s''ata''ma -'' Yöpyn''eet v''eneet'">
              <a:rPr lang="fi-FI" altLang="en-US" sz="1000" smtClean="0">
                <a:latin typeface="Gill Sans MT" panose="020B0502020104020203" pitchFamily="34" charset="0"/>
              </a:rPr>
              <a:pPr/>
              <a:t>Heinolan satama - Yöpyneet veneet</a:t>
            </a:fld>
            <a:endParaRPr lang="fi-FI" sz="1000" dirty="0">
              <a:latin typeface="Gill Sans MT" panose="020B0502020104020203" pitchFamily="34" charset="0"/>
            </a:endParaRPr>
          </a:p>
        </p:txBody>
      </p:sp>
      <p:grpSp>
        <p:nvGrpSpPr>
          <p:cNvPr id="20" name="Group 19">
            <a:extLst>
              <a:ext uri="{FF2B5EF4-FFF2-40B4-BE49-F238E27FC236}">
                <a16:creationId xmlns:a16="http://schemas.microsoft.com/office/drawing/2014/main" id="{CCA6601B-851F-4A88-BB6D-E2AE09E39591}"/>
              </a:ext>
            </a:extLst>
          </p:cNvPr>
          <p:cNvGrpSpPr/>
          <p:nvPr/>
        </p:nvGrpSpPr>
        <p:grpSpPr>
          <a:xfrm>
            <a:off x="11534530" y="88837"/>
            <a:ext cx="320522" cy="414442"/>
            <a:chOff x="8457418" y="107577"/>
            <a:chExt cx="320522" cy="414442"/>
          </a:xfrm>
        </p:grpSpPr>
        <p:sp>
          <p:nvSpPr>
            <p:cNvPr id="21" name="Rectangle: Rounded Corners 20">
              <a:extLst>
                <a:ext uri="{FF2B5EF4-FFF2-40B4-BE49-F238E27FC236}">
                  <a16:creationId xmlns:a16="http://schemas.microsoft.com/office/drawing/2014/main" id="{8778A846-9066-4062-9B33-3CBD01F57DC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2" name="Graphic 21" descr="Back with solid fill">
              <a:hlinkClick r:id="rId15" action="ppaction://hlinksldjump"/>
              <a:extLst>
                <a:ext uri="{FF2B5EF4-FFF2-40B4-BE49-F238E27FC236}">
                  <a16:creationId xmlns:a16="http://schemas.microsoft.com/office/drawing/2014/main" id="{53D0604C-4DC0-4210-A965-E80C3A1F4D27}"/>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8463521" y="152400"/>
              <a:ext cx="314419" cy="313241"/>
            </a:xfrm>
            <a:prstGeom prst="rect">
              <a:avLst/>
            </a:prstGeom>
          </p:spPr>
        </p:pic>
      </p:grpSp>
      <p:sp>
        <p:nvSpPr>
          <p:cNvPr id="15" name="TextBox 14">
            <a:extLst>
              <a:ext uri="{FF2B5EF4-FFF2-40B4-BE49-F238E27FC236}">
                <a16:creationId xmlns:a16="http://schemas.microsoft.com/office/drawing/2014/main" id="{7982569C-1720-42F3-959C-5A4A05D4ED63}"/>
              </a:ext>
            </a:extLst>
          </p:cNvPr>
          <p:cNvSpPr txBox="1"/>
          <p:nvPr/>
        </p:nvSpPr>
        <p:spPr>
          <a:xfrm>
            <a:off x="549796" y="422421"/>
            <a:ext cx="7632848" cy="338554"/>
          </a:xfrm>
          <a:prstGeom prst="rect">
            <a:avLst/>
          </a:prstGeom>
          <a:noFill/>
        </p:spPr>
        <p:txBody>
          <a:bodyPr wrap="square">
            <a:spAutoFit/>
          </a:bodyPr>
          <a:lstStyle/>
          <a:p>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Heinolan satamassa kauden aikana (2021) yöpyneiden vierasveneilijöiden määrät</a:t>
            </a:r>
          </a:p>
        </p:txBody>
      </p:sp>
    </p:spTree>
    <p:extLst>
      <p:ext uri="{BB962C8B-B14F-4D97-AF65-F5344CB8AC3E}">
        <p14:creationId xmlns:p14="http://schemas.microsoft.com/office/powerpoint/2010/main" val="215385182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0B02584D-F960-41E7-8779-7A8E353CF96E}"/>
              </a:ext>
            </a:extLst>
          </p:cNvPr>
          <p:cNvSpPr txBox="1"/>
          <p:nvPr/>
        </p:nvSpPr>
        <p:spPr>
          <a:xfrm>
            <a:off x="2943375" y="2344718"/>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’Tuloskooste (haastattelut)'</a:t>
            </a:r>
          </a:p>
        </p:txBody>
      </p:sp>
      <p:graphicFrame>
        <p:nvGraphicFramePr>
          <p:cNvPr id="10" name="Table 9">
            <a:extLst>
              <a:ext uri="{FF2B5EF4-FFF2-40B4-BE49-F238E27FC236}">
                <a16:creationId xmlns:a16="http://schemas.microsoft.com/office/drawing/2014/main" id="{1D463B3B-B099-4A75-8972-329759A8C4C0}"/>
              </a:ext>
            </a:extLst>
          </p:cNvPr>
          <p:cNvGraphicFramePr>
            <a:graphicFrameLocks noGrp="1"/>
          </p:cNvGraphicFramePr>
          <p:nvPr>
            <p:extLst>
              <p:ext uri="{D42A27DB-BD31-4B8C-83A1-F6EECF244321}">
                <p14:modId xmlns:p14="http://schemas.microsoft.com/office/powerpoint/2010/main" val="3657384227"/>
              </p:ext>
            </p:extLst>
          </p:nvPr>
        </p:nvGraphicFramePr>
        <p:xfrm>
          <a:off x="2947578" y="2780928"/>
          <a:ext cx="6293668" cy="2848531"/>
        </p:xfrm>
        <a:graphic>
          <a:graphicData uri="http://schemas.openxmlformats.org/drawingml/2006/table">
            <a:tbl>
              <a:tblPr>
                <a:tableStyleId>{3B4B98B0-60AC-42C2-AFA5-B58CD77FA1E5}</a:tableStyleId>
              </a:tblPr>
              <a:tblGrid>
                <a:gridCol w="6293668">
                  <a:extLst>
                    <a:ext uri="{9D8B030D-6E8A-4147-A177-3AD203B41FA5}">
                      <a16:colId xmlns:a16="http://schemas.microsoft.com/office/drawing/2014/main" val="3505593443"/>
                    </a:ext>
                  </a:extLst>
                </a:gridCol>
              </a:tblGrid>
              <a:tr h="288032">
                <a:tc>
                  <a:txBody>
                    <a:bodyPr/>
                    <a:lstStyle/>
                    <a:p>
                      <a:pPr algn="l" fontAlgn="ctr"/>
                      <a:r>
                        <a:rPr lang="fi-FI" sz="1050" b="1" u="none" strike="noStrike" dirty="0">
                          <a:solidFill>
                            <a:schemeClr val="tx2"/>
                          </a:solidFill>
                          <a:effectLst/>
                          <a:latin typeface="Rockwell" panose="02060603020205020403" pitchFamily="18" charset="0"/>
                        </a:rPr>
                        <a:t>Ratkaisut ja toimenpiteet, joilla tähän asti saavutetut muutokset ovat toteutuneet</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3166918905"/>
                  </a:ext>
                </a:extLst>
              </a:tr>
              <a:tr h="328930">
                <a:tc>
                  <a:txBody>
                    <a:bodyPr/>
                    <a:lstStyle/>
                    <a:p>
                      <a:pPr algn="l" fontAlgn="ctr"/>
                      <a:r>
                        <a:rPr lang="fi-FI" sz="900" u="none" strike="noStrike" dirty="0">
                          <a:solidFill>
                            <a:schemeClr val="tx2"/>
                          </a:solidFill>
                          <a:effectLst/>
                          <a:latin typeface="Rockwell" panose="02060603020205020403" pitchFamily="18" charset="0"/>
                        </a:rPr>
                        <a:t>Vesivoimaan perustuva sähkö</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51890929"/>
                  </a:ext>
                </a:extLst>
              </a:tr>
              <a:tr h="328930">
                <a:tc>
                  <a:txBody>
                    <a:bodyPr/>
                    <a:lstStyle/>
                    <a:p>
                      <a:pPr algn="l" fontAlgn="ctr"/>
                      <a:r>
                        <a:rPr lang="fi-FI" sz="900" u="none" strike="noStrike" dirty="0">
                          <a:solidFill>
                            <a:schemeClr val="tx2"/>
                          </a:solidFill>
                          <a:effectLst/>
                          <a:latin typeface="Rockwell" panose="02060603020205020403" pitchFamily="18" charset="0"/>
                        </a:rPr>
                        <a:t>Energiatehokkaat kiinteistötekniikat</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6154776"/>
                  </a:ext>
                </a:extLst>
              </a:tr>
              <a:tr h="350252">
                <a:tc>
                  <a:txBody>
                    <a:bodyPr/>
                    <a:lstStyle/>
                    <a:p>
                      <a:pPr algn="l" fontAlgn="ctr"/>
                      <a:r>
                        <a:rPr lang="fi-FI" sz="900" u="none" strike="noStrike" dirty="0">
                          <a:solidFill>
                            <a:schemeClr val="tx2"/>
                          </a:solidFill>
                          <a:effectLst/>
                          <a:latin typeface="Rockwell" panose="02060603020205020403" pitchFamily="18" charset="0"/>
                        </a:rPr>
                        <a:t>Täydennysrakentamisen suosiminen</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57874588"/>
                  </a:ext>
                </a:extLst>
              </a:tr>
              <a:tr h="313184">
                <a:tc>
                  <a:txBody>
                    <a:bodyPr/>
                    <a:lstStyle/>
                    <a:p>
                      <a:pPr algn="l" fontAlgn="ctr"/>
                      <a:r>
                        <a:rPr lang="fi-FI" sz="900" u="none" strike="noStrike" dirty="0">
                          <a:solidFill>
                            <a:schemeClr val="tx2"/>
                          </a:solidFill>
                          <a:effectLst/>
                          <a:latin typeface="Rockwell" panose="02060603020205020403" pitchFamily="18" charset="0"/>
                        </a:rPr>
                        <a:t>Päästö- ja energiatehokkuus tekijät maankäytön ja liikennesuunnittelun yhteydessä</a:t>
                      </a: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19951395"/>
                  </a:ext>
                </a:extLst>
              </a:tr>
              <a:tr h="406896">
                <a:tc>
                  <a:txBody>
                    <a:bodyPr/>
                    <a:lstStyle/>
                    <a:p>
                      <a:pPr algn="l" fontAlgn="ctr"/>
                      <a:r>
                        <a:rPr lang="fi-FI" sz="900" u="none" strike="noStrike" dirty="0">
                          <a:solidFill>
                            <a:schemeClr val="tx2"/>
                          </a:solidFill>
                          <a:effectLst/>
                          <a:latin typeface="Rockwell" panose="02060603020205020403" pitchFamily="18" charset="0"/>
                        </a:rPr>
                        <a:t>Vähintään 2/3 Heinolan kaukolämmön tuotannosta on peräisin puupohjaisten sivutuotteiden polttoon</a:t>
                      </a:r>
                    </a:p>
                    <a:p>
                      <a:pPr algn="l" fontAlgn="ctr"/>
                      <a:endParaRPr lang="fi-FI" sz="900" u="none" strike="noStrike" dirty="0">
                        <a:solidFill>
                          <a:schemeClr val="tx2"/>
                        </a:solidFill>
                        <a:effectLst/>
                        <a:latin typeface="Rockwell" panose="02060603020205020403" pitchFamily="18" charset="0"/>
                      </a:endParaRPr>
                    </a:p>
                    <a:p>
                      <a:pPr algn="l" fontAlgn="ctr"/>
                      <a:r>
                        <a:rPr lang="fi-FI" sz="900" u="none" strike="noStrike" dirty="0">
                          <a:solidFill>
                            <a:schemeClr val="tx2"/>
                          </a:solidFill>
                          <a:effectLst/>
                          <a:latin typeface="Rockwell" panose="02060603020205020403" pitchFamily="18" charset="0"/>
                        </a:rPr>
                        <a:t>	</a:t>
                      </a:r>
                      <a:r>
                        <a:rPr lang="fi-FI" sz="900" u="none" strike="noStrike" dirty="0">
                          <a:solidFill>
                            <a:schemeClr val="tx2"/>
                          </a:solidFill>
                          <a:effectLst/>
                          <a:latin typeface="Rockwell" panose="02060603020205020403" pitchFamily="18" charset="0"/>
                          <a:sym typeface="Wingdings" panose="05000000000000000000" pitchFamily="2" charset="2"/>
                        </a:rPr>
                        <a:t></a:t>
                      </a:r>
                      <a:r>
                        <a:rPr lang="fi-FI" sz="900" u="none" strike="noStrike" dirty="0">
                          <a:solidFill>
                            <a:schemeClr val="tx2"/>
                          </a:solidFill>
                          <a:effectLst/>
                          <a:latin typeface="Rockwell" panose="02060603020205020403" pitchFamily="18" charset="0"/>
                        </a:rPr>
                        <a:t> Ilmastopositiivinen tekijä materiaalitehokkuudellaan</a:t>
                      </a:r>
                    </a:p>
                    <a:p>
                      <a:pPr algn="l" fontAlgn="ctr"/>
                      <a:endParaRPr lang="fi-FI" sz="900" u="none" strike="noStrike" dirty="0">
                        <a:solidFill>
                          <a:schemeClr val="tx2"/>
                        </a:solidFill>
                        <a:effectLst/>
                        <a:latin typeface="Rockwell" panose="02060603020205020403" pitchFamily="18" charset="0"/>
                      </a:endParaRPr>
                    </a:p>
                    <a:p>
                      <a:pPr algn="l" fontAlgn="ctr"/>
                      <a:r>
                        <a:rPr lang="fi-FI" sz="900" u="none" strike="noStrike" dirty="0">
                          <a:solidFill>
                            <a:schemeClr val="tx2"/>
                          </a:solidFill>
                          <a:effectLst/>
                          <a:latin typeface="Rockwell" panose="02060603020205020403" pitchFamily="18" charset="0"/>
                        </a:rPr>
                        <a:t>	</a:t>
                      </a:r>
                      <a:r>
                        <a:rPr lang="fi-FI" sz="900" u="none" strike="noStrike" dirty="0">
                          <a:solidFill>
                            <a:schemeClr val="tx2"/>
                          </a:solidFill>
                          <a:effectLst/>
                          <a:latin typeface="Rockwell" panose="02060603020205020403" pitchFamily="18" charset="0"/>
                          <a:sym typeface="Wingdings" panose="05000000000000000000" pitchFamily="2" charset="2"/>
                        </a:rPr>
                        <a:t></a:t>
                      </a:r>
                      <a:r>
                        <a:rPr lang="fi-FI" sz="900" u="none" strike="noStrike" dirty="0">
                          <a:solidFill>
                            <a:schemeClr val="tx2"/>
                          </a:solidFill>
                          <a:effectLst/>
                          <a:latin typeface="Rockwell" panose="02060603020205020403" pitchFamily="18" charset="0"/>
                        </a:rPr>
                        <a:t> Toisaalta taas, ratkaisumallina polttaminen voidaan tulkita ilmastonegatiiviseksi, koska se</a:t>
                      </a:r>
                    </a:p>
                    <a:p>
                      <a:pPr algn="l" fontAlgn="ctr"/>
                      <a:r>
                        <a:rPr lang="fi-FI" sz="900" u="none" strike="noStrike" dirty="0">
                          <a:solidFill>
                            <a:schemeClr val="tx2"/>
                          </a:solidFill>
                          <a:effectLst/>
                          <a:latin typeface="Rockwell" panose="02060603020205020403" pitchFamily="18" charset="0"/>
                        </a:rPr>
                        <a:t>	ensinnäkin tuottaa päästöjä eikä se myöskään ole hyötysuhteeltaan tehokas ratkaisu</a:t>
                      </a:r>
                    </a:p>
                    <a:p>
                      <a:pPr algn="l" fontAlgn="ctr"/>
                      <a:endParaRPr lang="fi-FI" sz="900" u="none" strike="noStrike" dirty="0">
                        <a:solidFill>
                          <a:schemeClr val="tx2"/>
                        </a:solidFill>
                        <a:effectLst/>
                        <a:latin typeface="Rockwell" panose="02060603020205020403" pitchFamily="18" charset="0"/>
                      </a:endParaRPr>
                    </a:p>
                    <a:p>
                      <a:pPr algn="l" fontAlgn="ctr"/>
                      <a:r>
                        <a:rPr lang="fi-FI" sz="900" u="none" strike="noStrike" dirty="0">
                          <a:solidFill>
                            <a:schemeClr val="tx2"/>
                          </a:solidFill>
                          <a:effectLst/>
                          <a:latin typeface="Rockwell" panose="02060603020205020403" pitchFamily="18" charset="0"/>
                        </a:rPr>
                        <a:t>		</a:t>
                      </a:r>
                      <a:r>
                        <a:rPr lang="fi-FI" sz="900" u="none" strike="noStrike" dirty="0">
                          <a:solidFill>
                            <a:schemeClr val="tx2"/>
                          </a:solidFill>
                          <a:effectLst/>
                          <a:latin typeface="Rockwell" panose="02060603020205020403" pitchFamily="18" charset="0"/>
                          <a:sym typeface="Wingdings" panose="05000000000000000000" pitchFamily="2" charset="2"/>
                        </a:rPr>
                        <a:t></a:t>
                      </a:r>
                      <a:r>
                        <a:rPr lang="fi-FI" sz="900" u="none" strike="noStrike" dirty="0">
                          <a:solidFill>
                            <a:schemeClr val="tx2"/>
                          </a:solidFill>
                          <a:effectLst/>
                          <a:latin typeface="Rockwell" panose="02060603020205020403" pitchFamily="18" charset="0"/>
                        </a:rPr>
                        <a:t> Toisaalta, mitä sivutuotteilla tehtäisi, jos niitä ei poltettaisi?</a:t>
                      </a:r>
                    </a:p>
                    <a:p>
                      <a:pPr algn="l" fontAlgn="ctr"/>
                      <a:endParaRPr lang="fi-FI" sz="90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3538187"/>
                  </a:ext>
                </a:extLst>
              </a:tr>
            </a:tbl>
          </a:graphicData>
        </a:graphic>
      </p:graphicFrame>
      <p:grpSp>
        <p:nvGrpSpPr>
          <p:cNvPr id="9" name="Group 8">
            <a:extLst>
              <a:ext uri="{FF2B5EF4-FFF2-40B4-BE49-F238E27FC236}">
                <a16:creationId xmlns:a16="http://schemas.microsoft.com/office/drawing/2014/main" id="{F786B0BC-D77F-4F10-B390-587B29AD17F0}"/>
              </a:ext>
            </a:extLst>
          </p:cNvPr>
          <p:cNvGrpSpPr/>
          <p:nvPr/>
        </p:nvGrpSpPr>
        <p:grpSpPr>
          <a:xfrm>
            <a:off x="8470676" y="83671"/>
            <a:ext cx="321701" cy="1185383"/>
            <a:chOff x="8456239" y="107576"/>
            <a:chExt cx="321701" cy="1185383"/>
          </a:xfrm>
        </p:grpSpPr>
        <p:sp>
          <p:nvSpPr>
            <p:cNvPr id="11" name="Rectangle: Rounded Corners 10">
              <a:extLst>
                <a:ext uri="{FF2B5EF4-FFF2-40B4-BE49-F238E27FC236}">
                  <a16:creationId xmlns:a16="http://schemas.microsoft.com/office/drawing/2014/main" id="{55547E75-2C6E-48A4-A4B7-490398D5E1DE}"/>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For Sale with solid fill">
              <a:hlinkClick r:id="rId4" action="ppaction://hlinksldjump"/>
              <a:extLst>
                <a:ext uri="{FF2B5EF4-FFF2-40B4-BE49-F238E27FC236}">
                  <a16:creationId xmlns:a16="http://schemas.microsoft.com/office/drawing/2014/main" id="{C3EDA185-59E1-448E-BE1E-6A978C82D2F5}"/>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3" name="Graphic 12" descr="Back with solid fill">
              <a:hlinkClick r:id="rId7" action="ppaction://hlinksldjump"/>
              <a:extLst>
                <a:ext uri="{FF2B5EF4-FFF2-40B4-BE49-F238E27FC236}">
                  <a16:creationId xmlns:a16="http://schemas.microsoft.com/office/drawing/2014/main" id="{D3C827D0-5B03-4EFE-B964-0D1CBC62C3D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4" name="Graphic 13" descr="Back with solid fill">
              <a:hlinkClick r:id="rId10" action="ppaction://hlinksldjump"/>
              <a:extLst>
                <a:ext uri="{FF2B5EF4-FFF2-40B4-BE49-F238E27FC236}">
                  <a16:creationId xmlns:a16="http://schemas.microsoft.com/office/drawing/2014/main" id="{95A25005-FAA1-441B-87A2-C71F82BC5684}"/>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37338963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7" name="Table 6">
            <a:extLst>
              <a:ext uri="{FF2B5EF4-FFF2-40B4-BE49-F238E27FC236}">
                <a16:creationId xmlns:a16="http://schemas.microsoft.com/office/drawing/2014/main" id="{924582C8-7D8B-4ACC-961C-69D8FC0076A7}"/>
              </a:ext>
            </a:extLst>
          </p:cNvPr>
          <p:cNvGraphicFramePr>
            <a:graphicFrameLocks noGrp="1"/>
          </p:cNvGraphicFramePr>
          <p:nvPr>
            <p:extLst>
              <p:ext uri="{D42A27DB-BD31-4B8C-83A1-F6EECF244321}">
                <p14:modId xmlns:p14="http://schemas.microsoft.com/office/powerpoint/2010/main" val="3763087701"/>
              </p:ext>
            </p:extLst>
          </p:nvPr>
        </p:nvGraphicFramePr>
        <p:xfrm>
          <a:off x="765820" y="2564906"/>
          <a:ext cx="4608512" cy="2242684"/>
        </p:xfrm>
        <a:graphic>
          <a:graphicData uri="http://schemas.openxmlformats.org/drawingml/2006/table">
            <a:tbl>
              <a:tblPr>
                <a:tableStyleId>{3B4B98B0-60AC-42C2-AFA5-B58CD77FA1E5}</a:tableStyleId>
              </a:tblPr>
              <a:tblGrid>
                <a:gridCol w="4608512">
                  <a:extLst>
                    <a:ext uri="{9D8B030D-6E8A-4147-A177-3AD203B41FA5}">
                      <a16:colId xmlns:a16="http://schemas.microsoft.com/office/drawing/2014/main" val="3505593443"/>
                    </a:ext>
                  </a:extLst>
                </a:gridCol>
              </a:tblGrid>
              <a:tr h="432046">
                <a:tc>
                  <a:txBody>
                    <a:bodyPr/>
                    <a:lstStyle/>
                    <a:p>
                      <a:pPr algn="l" fontAlgn="ctr"/>
                      <a:r>
                        <a:rPr lang="fi-FI" sz="1200" b="1" u="none" strike="noStrike" dirty="0">
                          <a:solidFill>
                            <a:schemeClr val="tx2"/>
                          </a:solidFill>
                          <a:effectLst/>
                          <a:latin typeface="Rockwell" panose="02060603020205020403" pitchFamily="18" charset="0"/>
                        </a:rPr>
                        <a:t>Paikallistetut päästölähteet ja energiatehottomat ratkaisut:</a:t>
                      </a:r>
                      <a:endParaRPr lang="fi-FI" sz="1200" b="1"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CCFF"/>
                    </a:solidFill>
                  </a:tcPr>
                </a:tc>
                <a:extLst>
                  <a:ext uri="{0D108BD9-81ED-4DB2-BD59-A6C34878D82A}">
                    <a16:rowId xmlns:a16="http://schemas.microsoft.com/office/drawing/2014/main" val="3166918905"/>
                  </a:ext>
                </a:extLst>
              </a:tr>
              <a:tr h="360040">
                <a:tc>
                  <a:txBody>
                    <a:bodyPr/>
                    <a:lstStyle/>
                    <a:p>
                      <a:pPr algn="l" fontAlgn="ctr"/>
                      <a:r>
                        <a:rPr lang="fi-FI" sz="1000" u="none" strike="noStrike" dirty="0">
                          <a:solidFill>
                            <a:schemeClr val="tx2"/>
                          </a:solidFill>
                          <a:effectLst/>
                          <a:latin typeface="Rockwell" panose="02060603020205020403" pitchFamily="18" charset="0"/>
                        </a:rPr>
                        <a:t>Maatalous x2</a:t>
                      </a:r>
                      <a:endParaRPr lang="fi-FI" sz="10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51890929"/>
                  </a:ext>
                </a:extLst>
              </a:tr>
              <a:tr h="274224">
                <a:tc>
                  <a:txBody>
                    <a:bodyPr/>
                    <a:lstStyle/>
                    <a:p>
                      <a:pPr algn="l" fontAlgn="ctr"/>
                      <a:r>
                        <a:rPr lang="fi-FI" sz="1000" u="none" strike="noStrike" dirty="0">
                          <a:solidFill>
                            <a:schemeClr val="tx2"/>
                          </a:solidFill>
                          <a:effectLst/>
                          <a:latin typeface="Rockwell" panose="02060603020205020403" pitchFamily="18" charset="0"/>
                        </a:rPr>
                        <a:t>Liikenne</a:t>
                      </a:r>
                      <a:endParaRPr lang="fi-FI" sz="10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6154776"/>
                  </a:ext>
                </a:extLst>
              </a:tr>
              <a:tr h="332424">
                <a:tc>
                  <a:txBody>
                    <a:bodyPr/>
                    <a:lstStyle/>
                    <a:p>
                      <a:pPr algn="l" fontAlgn="ctr"/>
                      <a:r>
                        <a:rPr lang="fi-FI" sz="1000" b="1" u="none" strike="noStrike" dirty="0">
                          <a:solidFill>
                            <a:schemeClr val="tx2"/>
                          </a:solidFill>
                          <a:effectLst/>
                          <a:latin typeface="Rockwell" panose="02060603020205020403" pitchFamily="18" charset="0"/>
                        </a:rPr>
                        <a:t>[Sopimuskunta:] </a:t>
                      </a:r>
                      <a:r>
                        <a:rPr lang="fi-FI" sz="1000" u="none" strike="noStrike" dirty="0">
                          <a:solidFill>
                            <a:schemeClr val="tx2"/>
                          </a:solidFill>
                          <a:effectLst/>
                          <a:latin typeface="Rockwell" panose="02060603020205020403" pitchFamily="18" charset="0"/>
                        </a:rPr>
                        <a:t>Energia (= Turvepolttoaine)</a:t>
                      </a:r>
                      <a:endParaRPr lang="fi-FI" sz="10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57874588"/>
                  </a:ext>
                </a:extLst>
              </a:tr>
              <a:tr h="401464">
                <a:tc>
                  <a:txBody>
                    <a:bodyPr/>
                    <a:lstStyle/>
                    <a:p>
                      <a:pPr algn="l" fontAlgn="ctr"/>
                      <a:r>
                        <a:rPr lang="fi-FI" sz="1000" b="1" u="none" strike="noStrike" dirty="0">
                          <a:solidFill>
                            <a:schemeClr val="tx2"/>
                          </a:solidFill>
                          <a:effectLst/>
                          <a:latin typeface="Rockwell" panose="02060603020205020403" pitchFamily="18" charset="0"/>
                        </a:rPr>
                        <a:t>[Sopimuskunta:] </a:t>
                      </a:r>
                      <a:r>
                        <a:rPr lang="fi-FI" sz="1000" u="none" strike="noStrike" dirty="0">
                          <a:solidFill>
                            <a:schemeClr val="tx2"/>
                          </a:solidFill>
                          <a:effectLst/>
                          <a:latin typeface="Rockwell" panose="02060603020205020403" pitchFamily="18" charset="0"/>
                        </a:rPr>
                        <a:t>Toiminnanohjauksen painottuminen talousnäkökulmaan</a:t>
                      </a:r>
                      <a:endParaRPr lang="fi-FI" sz="10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19951395"/>
                  </a:ext>
                </a:extLst>
              </a:tr>
              <a:tr h="442486">
                <a:tc>
                  <a:txBody>
                    <a:bodyPr/>
                    <a:lstStyle/>
                    <a:p>
                      <a:pPr algn="l" fontAlgn="ctr"/>
                      <a:r>
                        <a:rPr lang="fi-FI" sz="1000" b="1" u="none" strike="noStrike" dirty="0">
                          <a:solidFill>
                            <a:schemeClr val="tx2"/>
                          </a:solidFill>
                          <a:effectLst/>
                          <a:latin typeface="Rockwell" panose="02060603020205020403" pitchFamily="18" charset="0"/>
                        </a:rPr>
                        <a:t>[Sopimuskunta:] </a:t>
                      </a:r>
                      <a:r>
                        <a:rPr lang="fi-FI" sz="1000" u="none" strike="noStrike" dirty="0">
                          <a:solidFill>
                            <a:schemeClr val="tx2"/>
                          </a:solidFill>
                          <a:effectLst/>
                          <a:latin typeface="Rockwell" panose="02060603020205020403" pitchFamily="18" charset="0"/>
                        </a:rPr>
                        <a:t>Talousnäkökulman painottaminen, jotta kokonaistulos saataisi kestämään positiivisena</a:t>
                      </a:r>
                      <a:endParaRPr lang="fi-FI" sz="10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3538187"/>
                  </a:ext>
                </a:extLst>
              </a:tr>
            </a:tbl>
          </a:graphicData>
        </a:graphic>
      </p:graphicFrame>
      <p:sp>
        <p:nvSpPr>
          <p:cNvPr id="16" name="TextBox 15">
            <a:extLst>
              <a:ext uri="{FF2B5EF4-FFF2-40B4-BE49-F238E27FC236}">
                <a16:creationId xmlns:a16="http://schemas.microsoft.com/office/drawing/2014/main" id="{6C3F1ECB-4AF0-4D75-8534-592F95E8BC4D}"/>
              </a:ext>
            </a:extLst>
          </p:cNvPr>
          <p:cNvSpPr txBox="1"/>
          <p:nvPr/>
        </p:nvSpPr>
        <p:spPr>
          <a:xfrm>
            <a:off x="765820" y="2128696"/>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 (otanta ja prosessit)'</a:t>
            </a:r>
          </a:p>
        </p:txBody>
      </p:sp>
      <p:graphicFrame>
        <p:nvGraphicFramePr>
          <p:cNvPr id="12" name="Table 11">
            <a:extLst>
              <a:ext uri="{FF2B5EF4-FFF2-40B4-BE49-F238E27FC236}">
                <a16:creationId xmlns:a16="http://schemas.microsoft.com/office/drawing/2014/main" id="{3DD87FF3-F5D6-44B0-A006-3FB934DFD963}"/>
              </a:ext>
            </a:extLst>
          </p:cNvPr>
          <p:cNvGraphicFramePr>
            <a:graphicFrameLocks noGrp="1"/>
          </p:cNvGraphicFramePr>
          <p:nvPr>
            <p:extLst>
              <p:ext uri="{D42A27DB-BD31-4B8C-83A1-F6EECF244321}">
                <p14:modId xmlns:p14="http://schemas.microsoft.com/office/powerpoint/2010/main" val="2711816019"/>
              </p:ext>
            </p:extLst>
          </p:nvPr>
        </p:nvGraphicFramePr>
        <p:xfrm>
          <a:off x="5662364" y="4374658"/>
          <a:ext cx="3844260" cy="973851"/>
        </p:xfrm>
        <a:graphic>
          <a:graphicData uri="http://schemas.openxmlformats.org/drawingml/2006/table">
            <a:tbl>
              <a:tblPr>
                <a:tableStyleId>{3B4B98B0-60AC-42C2-AFA5-B58CD77FA1E5}</a:tableStyleId>
              </a:tblPr>
              <a:tblGrid>
                <a:gridCol w="3844260">
                  <a:extLst>
                    <a:ext uri="{9D8B030D-6E8A-4147-A177-3AD203B41FA5}">
                      <a16:colId xmlns:a16="http://schemas.microsoft.com/office/drawing/2014/main" val="447891248"/>
                    </a:ext>
                  </a:extLst>
                </a:gridCol>
              </a:tblGrid>
              <a:tr h="618100">
                <a:tc>
                  <a:txBody>
                    <a:bodyPr/>
                    <a:lstStyle/>
                    <a:p>
                      <a:pPr algn="l" fontAlgn="b"/>
                      <a:r>
                        <a:rPr lang="fi-FI" sz="1100" b="1" u="none" strike="noStrike" dirty="0">
                          <a:solidFill>
                            <a:schemeClr val="tx2"/>
                          </a:solidFill>
                          <a:effectLst/>
                          <a:latin typeface="Rockwell" panose="02060603020205020403" pitchFamily="18" charset="0"/>
                        </a:rPr>
                        <a:t>Ympäristösuojeluviranomaisten (3 hlö): Keskimääräinen työsuhteen pituus (kuukausissa)</a:t>
                      </a:r>
                      <a:endParaRPr lang="fi-FI" sz="1050" b="1"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4020669854"/>
                  </a:ext>
                </a:extLst>
              </a:tr>
              <a:tr h="355751">
                <a:tc>
                  <a:txBody>
                    <a:bodyPr/>
                    <a:lstStyle/>
                    <a:p>
                      <a:pPr algn="ctr" fontAlgn="ctr"/>
                      <a:r>
                        <a:rPr lang="fi-FI" sz="1000" b="0" u="none" strike="noStrike" dirty="0">
                          <a:solidFill>
                            <a:schemeClr val="tx2"/>
                          </a:solidFill>
                          <a:effectLst/>
                          <a:latin typeface="Rockwell" panose="02060603020205020403" pitchFamily="18" charset="0"/>
                        </a:rPr>
                        <a:t>8,58</a:t>
                      </a:r>
                      <a:endParaRPr lang="fi-FI" sz="100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89091229"/>
                  </a:ext>
                </a:extLst>
              </a:tr>
            </a:tbl>
          </a:graphicData>
        </a:graphic>
      </p:graphicFrame>
      <p:sp>
        <p:nvSpPr>
          <p:cNvPr id="18" name="AutoShape 1" descr="*">
            <a:extLst>
              <a:ext uri="{FF2B5EF4-FFF2-40B4-BE49-F238E27FC236}">
                <a16:creationId xmlns:a16="http://schemas.microsoft.com/office/drawing/2014/main" id="{73DD0D15-3A11-4796-9D7D-1ABC708584D6}"/>
              </a:ext>
            </a:extLst>
          </p:cNvPr>
          <p:cNvSpPr>
            <a:spLocks noChangeAspect="1" noChangeArrowheads="1"/>
          </p:cNvSpPr>
          <p:nvPr/>
        </p:nvSpPr>
        <p:spPr bwMode="auto">
          <a:xfrm>
            <a:off x="21281083" y="9997704"/>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solidFill>
                <a:schemeClr val="tx2"/>
              </a:solidFill>
            </a:endParaRPr>
          </a:p>
        </p:txBody>
      </p:sp>
      <p:sp>
        <p:nvSpPr>
          <p:cNvPr id="19" name="AutoShape 1" descr="*">
            <a:extLst>
              <a:ext uri="{FF2B5EF4-FFF2-40B4-BE49-F238E27FC236}">
                <a16:creationId xmlns:a16="http://schemas.microsoft.com/office/drawing/2014/main" id="{E7825322-AB9B-4713-AB8D-CBE154C3E33A}"/>
              </a:ext>
            </a:extLst>
          </p:cNvPr>
          <p:cNvSpPr>
            <a:spLocks noChangeAspect="1" noChangeArrowheads="1"/>
          </p:cNvSpPr>
          <p:nvPr/>
        </p:nvSpPr>
        <p:spPr bwMode="auto">
          <a:xfrm>
            <a:off x="21281083" y="9997704"/>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solidFill>
                <a:schemeClr val="tx2"/>
              </a:solidFill>
            </a:endParaRPr>
          </a:p>
        </p:txBody>
      </p:sp>
      <p:graphicFrame>
        <p:nvGraphicFramePr>
          <p:cNvPr id="13" name="Table 12">
            <a:extLst>
              <a:ext uri="{FF2B5EF4-FFF2-40B4-BE49-F238E27FC236}">
                <a16:creationId xmlns:a16="http://schemas.microsoft.com/office/drawing/2014/main" id="{393BEA7F-6CA0-4EDD-B5F9-CB4E2E2455FA}"/>
              </a:ext>
            </a:extLst>
          </p:cNvPr>
          <p:cNvGraphicFramePr>
            <a:graphicFrameLocks noGrp="1"/>
          </p:cNvGraphicFramePr>
          <p:nvPr>
            <p:extLst>
              <p:ext uri="{D42A27DB-BD31-4B8C-83A1-F6EECF244321}">
                <p14:modId xmlns:p14="http://schemas.microsoft.com/office/powerpoint/2010/main" val="1429458329"/>
              </p:ext>
            </p:extLst>
          </p:nvPr>
        </p:nvGraphicFramePr>
        <p:xfrm>
          <a:off x="5662364" y="2564906"/>
          <a:ext cx="4680519" cy="1809752"/>
        </p:xfrm>
        <a:graphic>
          <a:graphicData uri="http://schemas.openxmlformats.org/drawingml/2006/table">
            <a:tbl>
              <a:tblPr>
                <a:tableStyleId>{3B4B98B0-60AC-42C2-AFA5-B58CD77FA1E5}</a:tableStyleId>
              </a:tblPr>
              <a:tblGrid>
                <a:gridCol w="4680519">
                  <a:extLst>
                    <a:ext uri="{9D8B030D-6E8A-4147-A177-3AD203B41FA5}">
                      <a16:colId xmlns:a16="http://schemas.microsoft.com/office/drawing/2014/main" val="296571479"/>
                    </a:ext>
                  </a:extLst>
                </a:gridCol>
              </a:tblGrid>
              <a:tr h="328184">
                <a:tc>
                  <a:txBody>
                    <a:bodyPr/>
                    <a:lstStyle/>
                    <a:p>
                      <a:pPr algn="l" fontAlgn="ctr"/>
                      <a:r>
                        <a:rPr lang="fi-FI" sz="1200" b="1" u="none" strike="noStrike" dirty="0">
                          <a:solidFill>
                            <a:schemeClr val="tx2"/>
                          </a:solidFill>
                          <a:effectLst/>
                          <a:latin typeface="Rockwell" panose="02060603020205020403" pitchFamily="18" charset="0"/>
                        </a:rPr>
                        <a:t>Asiakkaat:</a:t>
                      </a:r>
                      <a:endParaRPr lang="fi-FI" sz="1200" b="1"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5">
                        <a:lumMod val="40000"/>
                        <a:lumOff val="60000"/>
                      </a:schemeClr>
                    </a:solidFill>
                  </a:tcPr>
                </a:tc>
                <a:extLst>
                  <a:ext uri="{0D108BD9-81ED-4DB2-BD59-A6C34878D82A}">
                    <a16:rowId xmlns:a16="http://schemas.microsoft.com/office/drawing/2014/main" val="3638544846"/>
                  </a:ext>
                </a:extLst>
              </a:tr>
              <a:tr h="607920">
                <a:tc>
                  <a:txBody>
                    <a:bodyPr/>
                    <a:lstStyle/>
                    <a:p>
                      <a:pPr algn="l" fontAlgn="ctr"/>
                      <a:r>
                        <a:rPr lang="fi-FI" sz="1000" b="1" u="none" strike="noStrike" dirty="0">
                          <a:solidFill>
                            <a:schemeClr val="tx2"/>
                          </a:solidFill>
                          <a:effectLst/>
                          <a:latin typeface="Rockwell" panose="02060603020205020403" pitchFamily="18" charset="0"/>
                        </a:rPr>
                        <a:t>[Kesäkaudet:] </a:t>
                      </a:r>
                      <a:r>
                        <a:rPr lang="fi-FI" sz="1000" u="none" strike="noStrike" dirty="0">
                          <a:solidFill>
                            <a:schemeClr val="tx2"/>
                          </a:solidFill>
                          <a:effectLst/>
                          <a:latin typeface="Rockwell" panose="02060603020205020403" pitchFamily="18" charset="0"/>
                        </a:rPr>
                        <a:t>Levä- ja vieraslajiasiat sekä mökkiläiset (ml. kiinteistökauppa-asioihin liittyvät "ominaisuustiedot" ja jätevesijärjestelmät).</a:t>
                      </a:r>
                      <a:endParaRPr lang="fi-FI" sz="10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19273814"/>
                  </a:ext>
                </a:extLst>
              </a:tr>
              <a:tr h="873648">
                <a:tc>
                  <a:txBody>
                    <a:bodyPr/>
                    <a:lstStyle/>
                    <a:p>
                      <a:pPr algn="l" fontAlgn="ctr"/>
                      <a:r>
                        <a:rPr lang="fi-FI" sz="1000" u="none" strike="noStrike" dirty="0">
                          <a:solidFill>
                            <a:schemeClr val="tx2"/>
                          </a:solidFill>
                          <a:effectLst/>
                          <a:latin typeface="Rockwell" panose="02060603020205020403" pitchFamily="18" charset="0"/>
                        </a:rPr>
                        <a:t>Muut viranomaiset, maa-aines asiat (= luvitukset), luvanvarainen toimija, luvanvaraisuudestaan tiedusteleva toimija, haittoja kokenut kuntalainen, Luottamushenkilö (= poliitikko, päättäjä tai lautakunnan jäsen) sekä Stora-Enson </a:t>
                      </a:r>
                      <a:r>
                        <a:rPr lang="fi-FI" sz="1000" u="none" strike="noStrike" dirty="0" err="1">
                          <a:solidFill>
                            <a:schemeClr val="tx2"/>
                          </a:solidFill>
                          <a:effectLst/>
                          <a:latin typeface="Rockwell" panose="02060603020205020403" pitchFamily="18" charset="0"/>
                        </a:rPr>
                        <a:t>fluting</a:t>
                      </a:r>
                      <a:r>
                        <a:rPr lang="fi-FI" sz="1000" u="none" strike="noStrike" dirty="0">
                          <a:solidFill>
                            <a:schemeClr val="tx2"/>
                          </a:solidFill>
                          <a:effectLst/>
                          <a:latin typeface="Rockwell" panose="02060603020205020403" pitchFamily="18" charset="0"/>
                        </a:rPr>
                        <a:t>-tehdas (= ELY-keskuksen valvonnassa).</a:t>
                      </a:r>
                      <a:endParaRPr lang="fi-FI" sz="1000" b="0" i="0" u="none" strike="noStrike" dirty="0">
                        <a:solidFill>
                          <a:schemeClr val="tx2"/>
                        </a:solidFill>
                        <a:effectLst/>
                        <a:latin typeface="Rockwell" panose="02060603020205020403" pitchFamily="18"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43975131"/>
                  </a:ext>
                </a:extLst>
              </a:tr>
            </a:tbl>
          </a:graphicData>
        </a:graphic>
      </p:graphicFrame>
      <p:grpSp>
        <p:nvGrpSpPr>
          <p:cNvPr id="14" name="Group 13">
            <a:extLst>
              <a:ext uri="{FF2B5EF4-FFF2-40B4-BE49-F238E27FC236}">
                <a16:creationId xmlns:a16="http://schemas.microsoft.com/office/drawing/2014/main" id="{24945F8F-A23E-4AB8-B031-823B1E83F912}"/>
              </a:ext>
            </a:extLst>
          </p:cNvPr>
          <p:cNvGrpSpPr/>
          <p:nvPr/>
        </p:nvGrpSpPr>
        <p:grpSpPr>
          <a:xfrm>
            <a:off x="8470676" y="83671"/>
            <a:ext cx="321701" cy="1185383"/>
            <a:chOff x="8456239" y="107576"/>
            <a:chExt cx="321701" cy="1185383"/>
          </a:xfrm>
        </p:grpSpPr>
        <p:sp>
          <p:nvSpPr>
            <p:cNvPr id="15" name="Rectangle: Rounded Corners 14">
              <a:extLst>
                <a:ext uri="{FF2B5EF4-FFF2-40B4-BE49-F238E27FC236}">
                  <a16:creationId xmlns:a16="http://schemas.microsoft.com/office/drawing/2014/main" id="{B4311A35-CAF6-43EE-BFF1-187CBFE6EC5C}"/>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For Sale with solid fill">
              <a:hlinkClick r:id="rId4" action="ppaction://hlinksldjump"/>
              <a:extLst>
                <a:ext uri="{FF2B5EF4-FFF2-40B4-BE49-F238E27FC236}">
                  <a16:creationId xmlns:a16="http://schemas.microsoft.com/office/drawing/2014/main" id="{21A5BBDE-99FD-4BFF-9691-8BF3E8ECC43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20" name="Graphic 19" descr="Back with solid fill">
              <a:hlinkClick r:id="rId7" action="ppaction://hlinksldjump"/>
              <a:extLst>
                <a:ext uri="{FF2B5EF4-FFF2-40B4-BE49-F238E27FC236}">
                  <a16:creationId xmlns:a16="http://schemas.microsoft.com/office/drawing/2014/main" id="{022069BA-C43C-40E0-A20F-7B446141142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21" name="Graphic 20" descr="Back with solid fill">
              <a:hlinkClick r:id="rId10" action="ppaction://hlinksldjump"/>
              <a:extLst>
                <a:ext uri="{FF2B5EF4-FFF2-40B4-BE49-F238E27FC236}">
                  <a16:creationId xmlns:a16="http://schemas.microsoft.com/office/drawing/2014/main" id="{BE91AB9C-91DE-4D38-935D-A55C74DE6F43}"/>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
        <p:nvSpPr>
          <p:cNvPr id="23" name="TextBox 22">
            <a:extLst>
              <a:ext uri="{FF2B5EF4-FFF2-40B4-BE49-F238E27FC236}">
                <a16:creationId xmlns:a16="http://schemas.microsoft.com/office/drawing/2014/main" id="{C447636D-96A6-4D6E-9FEC-753FCC5AC103}"/>
              </a:ext>
            </a:extLst>
          </p:cNvPr>
          <p:cNvSpPr txBox="1"/>
          <p:nvPr/>
        </p:nvSpPr>
        <p:spPr>
          <a:xfrm>
            <a:off x="5662364" y="2128696"/>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 (otanta ja prosessit)'</a:t>
            </a:r>
          </a:p>
        </p:txBody>
      </p:sp>
    </p:spTree>
    <p:extLst>
      <p:ext uri="{BB962C8B-B14F-4D97-AF65-F5344CB8AC3E}">
        <p14:creationId xmlns:p14="http://schemas.microsoft.com/office/powerpoint/2010/main" val="548835023"/>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8" name="Table 7">
            <a:extLst>
              <a:ext uri="{FF2B5EF4-FFF2-40B4-BE49-F238E27FC236}">
                <a16:creationId xmlns:a16="http://schemas.microsoft.com/office/drawing/2014/main" id="{C8CD5BCC-507E-4906-B8C2-3629BBDEC8C3}"/>
              </a:ext>
            </a:extLst>
          </p:cNvPr>
          <p:cNvGraphicFramePr>
            <a:graphicFrameLocks noGrp="1"/>
          </p:cNvGraphicFramePr>
          <p:nvPr>
            <p:extLst>
              <p:ext uri="{D42A27DB-BD31-4B8C-83A1-F6EECF244321}">
                <p14:modId xmlns:p14="http://schemas.microsoft.com/office/powerpoint/2010/main" val="1711006256"/>
              </p:ext>
            </p:extLst>
          </p:nvPr>
        </p:nvGraphicFramePr>
        <p:xfrm>
          <a:off x="3862165" y="2132856"/>
          <a:ext cx="2880320" cy="2977632"/>
        </p:xfrm>
        <a:graphic>
          <a:graphicData uri="http://schemas.openxmlformats.org/drawingml/2006/table">
            <a:tbl>
              <a:tblPr>
                <a:tableStyleId>{3B4B98B0-60AC-42C2-AFA5-B58CD77FA1E5}</a:tableStyleId>
              </a:tblPr>
              <a:tblGrid>
                <a:gridCol w="2880320">
                  <a:extLst>
                    <a:ext uri="{9D8B030D-6E8A-4147-A177-3AD203B41FA5}">
                      <a16:colId xmlns:a16="http://schemas.microsoft.com/office/drawing/2014/main" val="4224566908"/>
                    </a:ext>
                  </a:extLst>
                </a:gridCol>
              </a:tblGrid>
              <a:tr h="466822">
                <a:tc>
                  <a:txBody>
                    <a:bodyPr/>
                    <a:lstStyle/>
                    <a:p>
                      <a:pPr algn="l" fontAlgn="ctr"/>
                      <a:r>
                        <a:rPr lang="fi-FI" sz="1200" b="1" u="none" strike="noStrike" dirty="0">
                          <a:solidFill>
                            <a:schemeClr val="tx2"/>
                          </a:solidFill>
                          <a:effectLst/>
                          <a:latin typeface="Rockwell" panose="02060603020205020403" pitchFamily="18" charset="0"/>
                        </a:rPr>
                        <a:t>Todennetut arkiprosessit (Lupa- ja valvontatehtävät):</a:t>
                      </a:r>
                      <a:endParaRPr lang="fi-FI" sz="1200" b="1"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2952508107"/>
                  </a:ext>
                </a:extLst>
              </a:tr>
              <a:tr h="505952">
                <a:tc>
                  <a:txBody>
                    <a:bodyPr/>
                    <a:lstStyle/>
                    <a:p>
                      <a:pPr algn="l" fontAlgn="ctr"/>
                      <a:r>
                        <a:rPr lang="fi-FI" sz="1000" u="none" strike="noStrike" dirty="0">
                          <a:solidFill>
                            <a:schemeClr val="tx2"/>
                          </a:solidFill>
                          <a:effectLst/>
                          <a:latin typeface="Rockwell" panose="02060603020205020403" pitchFamily="18" charset="0"/>
                        </a:rPr>
                        <a:t>LVI-katselmukset ja kuvapolitiikka (rakennusvalvonta)</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05865776"/>
                  </a:ext>
                </a:extLst>
              </a:tr>
              <a:tr h="432048">
                <a:tc>
                  <a:txBody>
                    <a:bodyPr/>
                    <a:lstStyle/>
                    <a:p>
                      <a:pPr algn="l" fontAlgn="ctr"/>
                      <a:r>
                        <a:rPr lang="fi-FI" sz="1000" u="none" strike="noStrike" dirty="0">
                          <a:solidFill>
                            <a:schemeClr val="tx2"/>
                          </a:solidFill>
                          <a:effectLst/>
                          <a:latin typeface="Rockwell" panose="02060603020205020403" pitchFamily="18" charset="0"/>
                        </a:rPr>
                        <a:t>Valvontasuunnitelmaohjelman käynnit (luvanvaraiset toimijat)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7691928"/>
                  </a:ext>
                </a:extLst>
              </a:tr>
              <a:tr h="432048">
                <a:tc>
                  <a:txBody>
                    <a:bodyPr/>
                    <a:lstStyle/>
                    <a:p>
                      <a:pPr algn="l" fontAlgn="ctr"/>
                      <a:r>
                        <a:rPr lang="fi-FI" sz="1000" u="none" strike="noStrike" dirty="0">
                          <a:solidFill>
                            <a:schemeClr val="tx2"/>
                          </a:solidFill>
                          <a:effectLst/>
                          <a:latin typeface="Rockwell" panose="02060603020205020403" pitchFamily="18" charset="0"/>
                        </a:rPr>
                        <a:t>Erilaiset käytännön neuvontatehtävät lupa-asioiden suhteen (luvanvaraiset toimijat)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52991092"/>
                  </a:ext>
                </a:extLst>
              </a:tr>
              <a:tr h="504056">
                <a:tc>
                  <a:txBody>
                    <a:bodyPr/>
                    <a:lstStyle/>
                    <a:p>
                      <a:pPr algn="l" fontAlgn="ctr"/>
                      <a:r>
                        <a:rPr lang="fi-FI" sz="1000" u="none" strike="noStrike" dirty="0">
                          <a:solidFill>
                            <a:schemeClr val="tx2"/>
                          </a:solidFill>
                          <a:effectLst/>
                          <a:latin typeface="Rockwell" panose="02060603020205020403" pitchFamily="18" charset="0"/>
                        </a:rPr>
                        <a:t>Tiedonjako ja erilaiset ohjeistukset (kuntalaiset/mökkiläiset &amp; luvanvaraiset toimijat)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56087709"/>
                  </a:ext>
                </a:extLst>
              </a:tr>
              <a:tr h="636706">
                <a:tc>
                  <a:txBody>
                    <a:bodyPr/>
                    <a:lstStyle/>
                    <a:p>
                      <a:pPr algn="l" fontAlgn="ctr"/>
                      <a:r>
                        <a:rPr lang="fi-FI" sz="1000" u="none" strike="noStrike" dirty="0">
                          <a:solidFill>
                            <a:schemeClr val="tx2"/>
                          </a:solidFill>
                          <a:effectLst/>
                          <a:latin typeface="Rockwell" panose="02060603020205020403" pitchFamily="18" charset="0"/>
                        </a:rPr>
                        <a:t>Satunnaiset, yllättävät ja harvoin ilmenevät tehtävät (mm. jätevesiasioiden kiintoainespitoisuudet tai öljyonnettomuudet)</a:t>
                      </a:r>
                      <a:endParaRPr lang="fi-FI" sz="1000" b="0" i="0" u="none" strike="noStrike" dirty="0">
                        <a:solidFill>
                          <a:schemeClr val="tx2"/>
                        </a:solidFill>
                        <a:effectLst/>
                        <a:latin typeface="Rockwell" panose="02060603020205020403" pitchFamily="18" charset="0"/>
                      </a:endParaRPr>
                    </a:p>
                  </a:txBody>
                  <a:tcPr marL="4428" marR="4428" marT="442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08077261"/>
                  </a:ext>
                </a:extLst>
              </a:tr>
            </a:tbl>
          </a:graphicData>
        </a:graphic>
      </p:graphicFrame>
      <p:graphicFrame>
        <p:nvGraphicFramePr>
          <p:cNvPr id="11" name="Table 10">
            <a:extLst>
              <a:ext uri="{FF2B5EF4-FFF2-40B4-BE49-F238E27FC236}">
                <a16:creationId xmlns:a16="http://schemas.microsoft.com/office/drawing/2014/main" id="{12E837E8-94C4-4816-BF96-964F7021F0DA}"/>
              </a:ext>
            </a:extLst>
          </p:cNvPr>
          <p:cNvGraphicFramePr>
            <a:graphicFrameLocks noGrp="1"/>
          </p:cNvGraphicFramePr>
          <p:nvPr>
            <p:extLst>
              <p:ext uri="{D42A27DB-BD31-4B8C-83A1-F6EECF244321}">
                <p14:modId xmlns:p14="http://schemas.microsoft.com/office/powerpoint/2010/main" val="1150175378"/>
              </p:ext>
            </p:extLst>
          </p:nvPr>
        </p:nvGraphicFramePr>
        <p:xfrm>
          <a:off x="549796" y="2420888"/>
          <a:ext cx="3123890" cy="3752802"/>
        </p:xfrm>
        <a:graphic>
          <a:graphicData uri="http://schemas.openxmlformats.org/drawingml/2006/table">
            <a:tbl>
              <a:tblPr>
                <a:tableStyleId>{3B4B98B0-60AC-42C2-AFA5-B58CD77FA1E5}</a:tableStyleId>
              </a:tblPr>
              <a:tblGrid>
                <a:gridCol w="3123890">
                  <a:extLst>
                    <a:ext uri="{9D8B030D-6E8A-4147-A177-3AD203B41FA5}">
                      <a16:colId xmlns:a16="http://schemas.microsoft.com/office/drawing/2014/main" val="880284537"/>
                    </a:ext>
                  </a:extLst>
                </a:gridCol>
              </a:tblGrid>
              <a:tr h="360040">
                <a:tc>
                  <a:txBody>
                    <a:bodyPr/>
                    <a:lstStyle/>
                    <a:p>
                      <a:pPr algn="l" fontAlgn="ctr"/>
                      <a:r>
                        <a:rPr lang="fi-FI" sz="1200" b="1" u="none" strike="noStrike" dirty="0">
                          <a:solidFill>
                            <a:schemeClr val="tx2"/>
                          </a:solidFill>
                          <a:effectLst/>
                          <a:latin typeface="Rockwell" panose="02060603020205020403" pitchFamily="18" charset="0"/>
                        </a:rPr>
                        <a:t>Todennetut arkiprosessit (Muut tehtävät):</a:t>
                      </a:r>
                      <a:endParaRPr lang="fi-FI" sz="1200" b="1"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2902274597"/>
                  </a:ext>
                </a:extLst>
              </a:tr>
              <a:tr h="365139">
                <a:tc>
                  <a:txBody>
                    <a:bodyPr/>
                    <a:lstStyle/>
                    <a:p>
                      <a:pPr algn="l" fontAlgn="ctr"/>
                      <a:r>
                        <a:rPr lang="fi-FI" sz="1000" u="none" strike="noStrike" dirty="0">
                          <a:solidFill>
                            <a:schemeClr val="tx2"/>
                          </a:solidFill>
                          <a:effectLst/>
                          <a:latin typeface="Rockwell" panose="02060603020205020403" pitchFamily="18" charset="0"/>
                        </a:rPr>
                        <a:t>Tilakeskuksen hallinnoimien rakennusten: LVI-puoli</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03180079"/>
                  </a:ext>
                </a:extLst>
              </a:tr>
              <a:tr h="354941">
                <a:tc>
                  <a:txBody>
                    <a:bodyPr/>
                    <a:lstStyle/>
                    <a:p>
                      <a:pPr algn="l" fontAlgn="ctr"/>
                      <a:r>
                        <a:rPr lang="fi-FI" sz="1000" u="none" strike="noStrike" dirty="0">
                          <a:solidFill>
                            <a:schemeClr val="tx2"/>
                          </a:solidFill>
                          <a:effectLst/>
                          <a:latin typeface="Rockwell" panose="02060603020205020403" pitchFamily="18" charset="0"/>
                        </a:rPr>
                        <a:t>Viestintä ja neuvonta (sähköposti &amp; puhelin)</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26393687"/>
                  </a:ext>
                </a:extLst>
              </a:tr>
              <a:tr h="288032">
                <a:tc>
                  <a:txBody>
                    <a:bodyPr/>
                    <a:lstStyle/>
                    <a:p>
                      <a:pPr algn="l" fontAlgn="ctr"/>
                      <a:r>
                        <a:rPr lang="fi-FI" sz="1000" u="none" strike="noStrike" dirty="0">
                          <a:solidFill>
                            <a:schemeClr val="tx2"/>
                          </a:solidFill>
                          <a:effectLst/>
                          <a:latin typeface="Rockwell" panose="02060603020205020403" pitchFamily="18" charset="0"/>
                        </a:rPr>
                        <a:t>Selonteot omista toimistaan</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84653126"/>
                  </a:ext>
                </a:extLst>
              </a:tr>
              <a:tr h="427034">
                <a:tc>
                  <a:txBody>
                    <a:bodyPr/>
                    <a:lstStyle/>
                    <a:p>
                      <a:pPr algn="l" fontAlgn="ctr"/>
                      <a:r>
                        <a:rPr lang="fi-FI" sz="1000" u="none" strike="noStrike" dirty="0">
                          <a:solidFill>
                            <a:schemeClr val="tx2"/>
                          </a:solidFill>
                          <a:effectLst/>
                          <a:latin typeface="Rockwell" panose="02060603020205020403" pitchFamily="18" charset="0"/>
                        </a:rPr>
                        <a:t>Todistajan-/viranomaisen lausunnot oikeusjutuissa</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26521452"/>
                  </a:ext>
                </a:extLst>
              </a:tr>
              <a:tr h="877496">
                <a:tc>
                  <a:txBody>
                    <a:bodyPr/>
                    <a:lstStyle/>
                    <a:p>
                      <a:pPr algn="l" fontAlgn="ctr"/>
                      <a:r>
                        <a:rPr lang="fi-FI" sz="1000" u="none" strike="noStrike" dirty="0">
                          <a:solidFill>
                            <a:schemeClr val="tx2"/>
                          </a:solidFill>
                          <a:effectLst/>
                          <a:latin typeface="Rockwell" panose="02060603020205020403" pitchFamily="18" charset="0"/>
                        </a:rPr>
                        <a:t>Muut valvonnan tehtävät ympäristönsuojelun rinnalla (mm. jätelainvalvonnantehtävät sekä muita ympäristösuojelulakiin liittyviä valvontatehtäviä, kuten ilmasto-, vesi- ja melutehtävissä)</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92185898"/>
                  </a:ext>
                </a:extLst>
              </a:tr>
              <a:tr h="443746">
                <a:tc>
                  <a:txBody>
                    <a:bodyPr/>
                    <a:lstStyle/>
                    <a:p>
                      <a:pPr algn="l" fontAlgn="ctr"/>
                      <a:r>
                        <a:rPr lang="fi-FI" sz="1000" u="none" strike="noStrike">
                          <a:solidFill>
                            <a:schemeClr val="tx2"/>
                          </a:solidFill>
                          <a:effectLst/>
                          <a:latin typeface="Rockwell" panose="02060603020205020403" pitchFamily="18" charset="0"/>
                        </a:rPr>
                        <a:t>Vuorovaikutus, yhteispalaverit sekä keskustelu kollegoiden kanssa</a:t>
                      </a:r>
                      <a:endParaRPr lang="fi-FI" sz="1000" b="0" i="0" u="none" strike="noStrike">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74289842"/>
                  </a:ext>
                </a:extLst>
              </a:tr>
              <a:tr h="636374">
                <a:tc>
                  <a:txBody>
                    <a:bodyPr/>
                    <a:lstStyle/>
                    <a:p>
                      <a:pPr algn="l" fontAlgn="ctr"/>
                      <a:r>
                        <a:rPr lang="fi-FI" sz="1000" u="none" strike="noStrike" dirty="0">
                          <a:solidFill>
                            <a:schemeClr val="tx2"/>
                          </a:solidFill>
                          <a:effectLst/>
                          <a:latin typeface="Rockwell" panose="02060603020205020403" pitchFamily="18" charset="0"/>
                        </a:rPr>
                        <a:t>Nitraattiasetuksen- ja maa-ainesasioiden vuosiraportti, valvontakäyntiraportit sekä muut valtion viranomaisjärjestelmien raporteista</a:t>
                      </a:r>
                      <a:endParaRPr lang="fi-FI" sz="1000" b="0" i="0" u="none" strike="noStrike" dirty="0">
                        <a:solidFill>
                          <a:schemeClr val="tx2"/>
                        </a:solidFill>
                        <a:effectLst/>
                        <a:latin typeface="Rockwell" panose="02060603020205020403" pitchFamily="18" charset="0"/>
                      </a:endParaRPr>
                    </a:p>
                  </a:txBody>
                  <a:tcPr marL="3055" marR="3055" marT="305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4274741"/>
                  </a:ext>
                </a:extLst>
              </a:tr>
            </a:tbl>
          </a:graphicData>
        </a:graphic>
      </p:graphicFrame>
      <p:graphicFrame>
        <p:nvGraphicFramePr>
          <p:cNvPr id="2" name="Table 1">
            <a:extLst>
              <a:ext uri="{FF2B5EF4-FFF2-40B4-BE49-F238E27FC236}">
                <a16:creationId xmlns:a16="http://schemas.microsoft.com/office/drawing/2014/main" id="{009629D5-5094-4C13-BB12-27E30583AEA5}"/>
              </a:ext>
            </a:extLst>
          </p:cNvPr>
          <p:cNvGraphicFramePr>
            <a:graphicFrameLocks noGrp="1"/>
          </p:cNvGraphicFramePr>
          <p:nvPr>
            <p:extLst>
              <p:ext uri="{D42A27DB-BD31-4B8C-83A1-F6EECF244321}">
                <p14:modId xmlns:p14="http://schemas.microsoft.com/office/powerpoint/2010/main" val="1112175353"/>
              </p:ext>
            </p:extLst>
          </p:nvPr>
        </p:nvGraphicFramePr>
        <p:xfrm>
          <a:off x="6886500" y="1957351"/>
          <a:ext cx="5017182" cy="4814078"/>
        </p:xfrm>
        <a:graphic>
          <a:graphicData uri="http://schemas.openxmlformats.org/drawingml/2006/table">
            <a:tbl>
              <a:tblPr>
                <a:tableStyleId>{3B4B98B0-60AC-42C2-AFA5-B58CD77FA1E5}</a:tableStyleId>
              </a:tblPr>
              <a:tblGrid>
                <a:gridCol w="5017182">
                  <a:extLst>
                    <a:ext uri="{9D8B030D-6E8A-4147-A177-3AD203B41FA5}">
                      <a16:colId xmlns:a16="http://schemas.microsoft.com/office/drawing/2014/main" val="3198707535"/>
                    </a:ext>
                  </a:extLst>
                </a:gridCol>
              </a:tblGrid>
              <a:tr h="332493">
                <a:tc>
                  <a:txBody>
                    <a:bodyPr/>
                    <a:lstStyle/>
                    <a:p>
                      <a:pPr algn="l" fontAlgn="ctr"/>
                      <a:r>
                        <a:rPr lang="fi-FI" sz="1200" b="1" u="none" strike="noStrike" dirty="0">
                          <a:solidFill>
                            <a:sysClr val="windowText" lastClr="000000"/>
                          </a:solidFill>
                          <a:effectLst/>
                          <a:latin typeface="Rockwell" panose="02060603020205020403" pitchFamily="18" charset="0"/>
                        </a:rPr>
                        <a:t>Todennetut arkiprosessit (Raportoinnin - ja seurannantehtävät):</a:t>
                      </a:r>
                      <a:endParaRPr lang="fi-FI" sz="1200" b="1"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4021422308"/>
                  </a:ext>
                </a:extLst>
              </a:tr>
              <a:tr h="792088">
                <a:tc>
                  <a:txBody>
                    <a:bodyPr/>
                    <a:lstStyle/>
                    <a:p>
                      <a:pPr algn="l" fontAlgn="ctr"/>
                      <a:r>
                        <a:rPr lang="fi-FI" sz="1000" u="none" strike="noStrike" dirty="0">
                          <a:solidFill>
                            <a:sysClr val="windowText" lastClr="000000"/>
                          </a:solidFill>
                          <a:effectLst/>
                          <a:latin typeface="Rockwell" panose="02060603020205020403" pitchFamily="18" charset="0"/>
                        </a:rPr>
                        <a:t>Velvoittavia ei juurikaan muita kuin "valvontaohjelma", joka sitten koskee rekisteröityjä- ja </a:t>
                      </a:r>
                      <a:r>
                        <a:rPr lang="fi-FI" sz="1000" u="none" strike="noStrike" dirty="0" err="1">
                          <a:solidFill>
                            <a:sysClr val="windowText" lastClr="000000"/>
                          </a:solidFill>
                          <a:effectLst/>
                          <a:latin typeface="Rockwell" panose="02060603020205020403" pitchFamily="18" charset="0"/>
                        </a:rPr>
                        <a:t>luvitettuja</a:t>
                      </a:r>
                      <a:r>
                        <a:rPr lang="fi-FI" sz="1000" u="none" strike="noStrike" dirty="0">
                          <a:solidFill>
                            <a:sysClr val="windowText" lastClr="000000"/>
                          </a:solidFill>
                          <a:effectLst/>
                          <a:latin typeface="Rockwell" panose="02060603020205020403" pitchFamily="18" charset="0"/>
                        </a:rPr>
                        <a:t> toimijoita, jätelainvalvontaa (esim. vaaralliseen jätteeseen liittyen laki velvoittaa valvonnan toiminnalle) sekä laajalla skaalalla katsoen monia muitakin erityyppisiä toimijoita ja toimintoja kunnanalueilla.</a:t>
                      </a:r>
                      <a:endParaRPr lang="fi-FI" sz="1000" b="0"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65141176"/>
                  </a:ext>
                </a:extLst>
              </a:tr>
              <a:tr h="439200">
                <a:tc>
                  <a:txBody>
                    <a:bodyPr/>
                    <a:lstStyle/>
                    <a:p>
                      <a:pPr algn="l" fontAlgn="ctr"/>
                      <a:r>
                        <a:rPr lang="fi-FI" sz="1000" u="none" strike="noStrike">
                          <a:solidFill>
                            <a:sysClr val="windowText" lastClr="000000"/>
                          </a:solidFill>
                          <a:effectLst/>
                          <a:latin typeface="Rockwell" panose="02060603020205020403" pitchFamily="18" charset="0"/>
                        </a:rPr>
                        <a:t>Tarkastusmuistiot: Raportti tehdään, joka ikisestä tarkastuksesta ja ne lähetetään kaikille asianosaisille.</a:t>
                      </a:r>
                      <a:endParaRPr lang="fi-FI" sz="1000" b="0" i="0" u="none" strike="noStrike">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61401853"/>
                  </a:ext>
                </a:extLst>
              </a:tr>
              <a:tr h="486345">
                <a:tc>
                  <a:txBody>
                    <a:bodyPr/>
                    <a:lstStyle/>
                    <a:p>
                      <a:pPr algn="l" fontAlgn="ctr"/>
                      <a:r>
                        <a:rPr lang="fi-FI" sz="1000" u="none" strike="noStrike">
                          <a:solidFill>
                            <a:sysClr val="windowText" lastClr="000000"/>
                          </a:solidFill>
                          <a:effectLst/>
                          <a:latin typeface="Rockwell" panose="02060603020205020403" pitchFamily="18" charset="0"/>
                        </a:rPr>
                        <a:t>Laitosten tarkastussuunnitelman mukaiset tarkastukset: Raportti lähetetään laitoksen yhteyshenkilölle (tai luvan yhteyshenkilölle).</a:t>
                      </a:r>
                      <a:endParaRPr lang="fi-FI" sz="1000" b="0" i="0" u="none" strike="noStrike">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414553"/>
                  </a:ext>
                </a:extLst>
              </a:tr>
              <a:tr h="403335">
                <a:tc>
                  <a:txBody>
                    <a:bodyPr/>
                    <a:lstStyle/>
                    <a:p>
                      <a:pPr algn="l" fontAlgn="ctr"/>
                      <a:r>
                        <a:rPr lang="fi-FI" sz="1000" u="none" strike="noStrike">
                          <a:solidFill>
                            <a:sysClr val="windowText" lastClr="000000"/>
                          </a:solidFill>
                          <a:effectLst/>
                          <a:latin typeface="Rockwell" panose="02060603020205020403" pitchFamily="18" charset="0"/>
                        </a:rPr>
                        <a:t>Haittailmoitukseen pohjaavat tarkastukset: Raportti toimitetaan myös ilmoituksen tekijälle.</a:t>
                      </a:r>
                      <a:endParaRPr lang="fi-FI" sz="1000" b="0" i="0" u="none" strike="noStrike">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70528221"/>
                  </a:ext>
                </a:extLst>
              </a:tr>
              <a:tr h="1551901">
                <a:tc>
                  <a:txBody>
                    <a:bodyPr/>
                    <a:lstStyle/>
                    <a:p>
                      <a:pPr algn="l" fontAlgn="ctr"/>
                      <a:r>
                        <a:rPr lang="fi-FI" sz="1000" u="none" strike="noStrike" dirty="0">
                          <a:solidFill>
                            <a:sysClr val="windowText" lastClr="000000"/>
                          </a:solidFill>
                          <a:effectLst/>
                          <a:latin typeface="Rockwell" panose="02060603020205020403" pitchFamily="18" charset="0"/>
                        </a:rPr>
                        <a:t>Juurikin tällä hetkellä on käynnissä myös yhteistarkkailuna sovittu "ilmanlaadunseuranta" (typenoksidit ja hiukkaspäästöt), joka toisin sanoen tarkoittaa sitä, että on sovittu lupa- ja rekisteröintivelvollisten toimijoiden kanssa, joiden toiminnoista ollaan tunnistettu merkittävät ilmanpäästöt ja toiminta sijoittuu Heinolaan, että muutaman vuoden tauon jälkeen tuotetaan yhteisesti vuoden mittainen ilmanlaadunseurantajakso (tilattu = Ilmatieteenlaitos).     -----&gt;      Velvoitetarkkailuista raportoidaan valtionviranomaiselle eli ELY-keskukselle (= Hämeen ELY-keskus), mutta raportit tulevat myös kaupungin valvontaviranomaisille eli niin ollen ympäristöntilanseurannan raportointia toimialalle kyllä kertyy.</a:t>
                      </a:r>
                      <a:endParaRPr lang="fi-FI" sz="1000" b="0"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67628932"/>
                  </a:ext>
                </a:extLst>
              </a:tr>
              <a:tr h="808716">
                <a:tc>
                  <a:txBody>
                    <a:bodyPr/>
                    <a:lstStyle/>
                    <a:p>
                      <a:pPr algn="l" fontAlgn="ctr"/>
                      <a:r>
                        <a:rPr lang="fi-FI" sz="1000" u="none" strike="noStrike" dirty="0">
                          <a:solidFill>
                            <a:sysClr val="windowText" lastClr="000000"/>
                          </a:solidFill>
                          <a:effectLst/>
                          <a:latin typeface="Rockwell" panose="02060603020205020403" pitchFamily="18" charset="0"/>
                        </a:rPr>
                        <a:t>Seurantaa tehdään myös toimialalla itsenäisesti muun muassa "vesientilan seurantaa" sekä "</a:t>
                      </a:r>
                      <a:r>
                        <a:rPr lang="fi-FI" sz="1000" i="1" u="none" strike="noStrike" dirty="0">
                          <a:solidFill>
                            <a:sysClr val="windowText" lastClr="000000"/>
                          </a:solidFill>
                          <a:effectLst/>
                          <a:latin typeface="Rockwell" panose="02060603020205020403" pitchFamily="18" charset="0"/>
                        </a:rPr>
                        <a:t>velvoitetarkkailuja</a:t>
                      </a:r>
                      <a:r>
                        <a:rPr lang="fi-FI" sz="1000" u="none" strike="noStrike" dirty="0">
                          <a:solidFill>
                            <a:sysClr val="windowText" lastClr="000000"/>
                          </a:solidFill>
                          <a:effectLst/>
                          <a:latin typeface="Rockwell" panose="02060603020205020403" pitchFamily="18" charset="0"/>
                        </a:rPr>
                        <a:t>". Esimerkiksi paikallinen </a:t>
                      </a:r>
                      <a:r>
                        <a:rPr lang="fi-FI" sz="1000" u="none" strike="noStrike" dirty="0" err="1">
                          <a:solidFill>
                            <a:sysClr val="windowText" lastClr="000000"/>
                          </a:solidFill>
                          <a:effectLst/>
                          <a:latin typeface="Rockwell" panose="02060603020205020403" pitchFamily="18" charset="0"/>
                        </a:rPr>
                        <a:t>fluting</a:t>
                      </a:r>
                      <a:r>
                        <a:rPr lang="fi-FI" sz="1000" u="none" strike="noStrike" dirty="0">
                          <a:solidFill>
                            <a:sysClr val="windowText" lastClr="000000"/>
                          </a:solidFill>
                          <a:effectLst/>
                          <a:latin typeface="Rockwell" panose="02060603020205020403" pitchFamily="18" charset="0"/>
                        </a:rPr>
                        <a:t>-tehdas, jolla on omavalvontaohjelma, ohjelma käsittää esimerkiksi vesientilan seurannan ja päästömittaukset.</a:t>
                      </a:r>
                      <a:endParaRPr lang="fi-FI" sz="1000" b="0" i="0" u="none" strike="noStrike" dirty="0">
                        <a:solidFill>
                          <a:sysClr val="windowText" lastClr="000000"/>
                        </a:solidFill>
                        <a:effectLst/>
                        <a:latin typeface="Rockwell" panose="02060603020205020403" pitchFamily="18" charset="0"/>
                      </a:endParaRPr>
                    </a:p>
                  </a:txBody>
                  <a:tcPr marL="2636" marR="2636" marT="26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54453509"/>
                  </a:ext>
                </a:extLst>
              </a:tr>
            </a:tbl>
          </a:graphicData>
        </a:graphic>
      </p:graphicFrame>
      <p:sp>
        <p:nvSpPr>
          <p:cNvPr id="12" name="TextBox 11">
            <a:extLst>
              <a:ext uri="{FF2B5EF4-FFF2-40B4-BE49-F238E27FC236}">
                <a16:creationId xmlns:a16="http://schemas.microsoft.com/office/drawing/2014/main" id="{2DD20B4D-0896-4650-9F80-85D1988C38E6}"/>
              </a:ext>
            </a:extLst>
          </p:cNvPr>
          <p:cNvSpPr txBox="1"/>
          <p:nvPr/>
        </p:nvSpPr>
        <p:spPr>
          <a:xfrm>
            <a:off x="340659" y="1570528"/>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 (otanta ja prosessit)'</a:t>
            </a:r>
          </a:p>
        </p:txBody>
      </p:sp>
      <p:grpSp>
        <p:nvGrpSpPr>
          <p:cNvPr id="13" name="Group 12">
            <a:extLst>
              <a:ext uri="{FF2B5EF4-FFF2-40B4-BE49-F238E27FC236}">
                <a16:creationId xmlns:a16="http://schemas.microsoft.com/office/drawing/2014/main" id="{0CB79AAE-0659-4F48-A0BF-DA916BE4DCF8}"/>
              </a:ext>
            </a:extLst>
          </p:cNvPr>
          <p:cNvGrpSpPr/>
          <p:nvPr/>
        </p:nvGrpSpPr>
        <p:grpSpPr>
          <a:xfrm>
            <a:off x="8470676" y="83671"/>
            <a:ext cx="321701" cy="1185383"/>
            <a:chOff x="8456239" y="107576"/>
            <a:chExt cx="321701" cy="1185383"/>
          </a:xfrm>
        </p:grpSpPr>
        <p:sp>
          <p:nvSpPr>
            <p:cNvPr id="14" name="Rectangle: Rounded Corners 13">
              <a:extLst>
                <a:ext uri="{FF2B5EF4-FFF2-40B4-BE49-F238E27FC236}">
                  <a16:creationId xmlns:a16="http://schemas.microsoft.com/office/drawing/2014/main" id="{553580B9-A550-47D4-B97F-E0076EA18D77}"/>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5" name="Graphic 14" descr="For Sale with solid fill">
              <a:hlinkClick r:id="rId4" action="ppaction://hlinksldjump"/>
              <a:extLst>
                <a:ext uri="{FF2B5EF4-FFF2-40B4-BE49-F238E27FC236}">
                  <a16:creationId xmlns:a16="http://schemas.microsoft.com/office/drawing/2014/main" id="{2D90D161-56DF-46C6-9E86-31CA74F23658}"/>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6" name="Graphic 15" descr="Back with solid fill">
              <a:hlinkClick r:id="rId7" action="ppaction://hlinksldjump"/>
              <a:extLst>
                <a:ext uri="{FF2B5EF4-FFF2-40B4-BE49-F238E27FC236}">
                  <a16:creationId xmlns:a16="http://schemas.microsoft.com/office/drawing/2014/main" id="{BC69C7F1-9CB0-4128-9614-235E845F265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7" name="Graphic 16" descr="Back with solid fill">
              <a:hlinkClick r:id="rId10" action="ppaction://hlinksldjump"/>
              <a:extLst>
                <a:ext uri="{FF2B5EF4-FFF2-40B4-BE49-F238E27FC236}">
                  <a16:creationId xmlns:a16="http://schemas.microsoft.com/office/drawing/2014/main" id="{E1062F49-A887-4CBF-A505-239A27F3BF8F}"/>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92019948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4686C35-F3E9-4019-8517-89AB9EB551DD}"/>
              </a:ext>
            </a:extLst>
          </p:cNvPr>
          <p:cNvSpPr txBox="1"/>
          <p:nvPr/>
        </p:nvSpPr>
        <p:spPr>
          <a:xfrm>
            <a:off x="438578" y="836712"/>
            <a:ext cx="7744066" cy="5612177"/>
          </a:xfrm>
          <a:prstGeom prst="rect">
            <a:avLst/>
          </a:prstGeom>
        </p:spPr>
        <p:style>
          <a:lnRef idx="2">
            <a:schemeClr val="accent3"/>
          </a:lnRef>
          <a:fillRef idx="1">
            <a:schemeClr val="lt1"/>
          </a:fillRef>
          <a:effectRef idx="0">
            <a:schemeClr val="accent3"/>
          </a:effectRef>
          <a:fontRef idx="minor">
            <a:schemeClr val="dk1"/>
          </a:fontRef>
        </p:style>
        <p:txBody>
          <a:bodyPr wrap="square">
            <a:spAutoFit/>
          </a:bodyPr>
          <a:lstStyle/>
          <a:p>
            <a:pPr>
              <a:lnSpc>
                <a:spcPct val="150000"/>
              </a:lnSpc>
            </a:pPr>
            <a:r>
              <a:rPr kumimoji="0" lang="fi-FI" sz="1100" b="1" i="0" u="none" strike="noStrike" kern="1200" cap="none" spc="0" normalizeH="0" baseline="0" noProof="0" dirty="0">
                <a:ln>
                  <a:noFill/>
                </a:ln>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Kaupunki organisaatio sekä lupa- ja valvonnan tekemä opastus ja ohjaus paikallisille toimijoille liittyen erilaisiin sertifikaatteihin, järjestelmiin ja rekistereihin. </a:t>
            </a:r>
          </a:p>
          <a:p>
            <a:pPr>
              <a:lnSpc>
                <a:spcPct val="150000"/>
              </a:lnSpc>
            </a:pPr>
            <a:endParaRPr kumimoji="0" lang="fi-FI" sz="1100" b="1" i="0" u="none" strike="noStrike" kern="1200" cap="none" spc="0" normalizeH="0" baseline="0" noProof="0" dirty="0">
              <a:ln>
                <a:noFill/>
              </a:ln>
              <a:solidFill>
                <a:schemeClr val="tx2"/>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900" dirty="0">
              <a:solidFill>
                <a:schemeClr val="tx2"/>
              </a:solidFill>
              <a:latin typeface="Gill Sans Nova" panose="020B0602020104020203" pitchFamily="34" charset="0"/>
            </a:endParaRPr>
          </a:p>
          <a:p>
            <a:pPr marR="0" lvl="0" algn="l" defTabSz="914400" rtl="0" eaLnBrk="1" fontAlgn="auto" latinLnBrk="0" hangingPunct="1">
              <a:lnSpc>
                <a:spcPct val="150000"/>
              </a:lnSpc>
              <a:spcBef>
                <a:spcPts val="0"/>
              </a:spcBef>
              <a:spcAft>
                <a:spcPts val="0"/>
              </a:spcAft>
              <a:buClrTx/>
              <a:buSzTx/>
              <a:tabLst/>
              <a:defRPr/>
            </a:pPr>
            <a:r>
              <a:rPr lang="fi-FI" sz="9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Esimerkkejä:</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EMAS-ympäristöjärjestelmä (Julkiset- ja yksityiset organisaatiot) ns. ”</a:t>
            </a:r>
            <a:r>
              <a:rPr lang="fi-FI" sz="900" i="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ympäristösertifikaatti</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ISO 14001-standardi on kansainvälinen (= globaali) ympäristöjärjestelmien standardi, jolla integrointivalmius johtamisjärjestelmästandardien kanssa (mm. ISO 9001).</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ISO 9001</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rPr>
              <a:t>Energiatehokkuusjärjestelmä ETJ+</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(Motiva)</a:t>
            </a:r>
          </a:p>
          <a:p>
            <a:pPr marL="171450" indent="-171450">
              <a:lnSpc>
                <a:spcPct val="150000"/>
              </a:lnSpc>
              <a:buFont typeface="Arial" panose="020B0604020202020204" pitchFamily="34" charset="0"/>
              <a:buChar char="•"/>
              <a:defRPr/>
            </a:pPr>
            <a:r>
              <a:rPr lang="fi-FI" sz="900" dirty="0">
                <a:solidFill>
                  <a:schemeClr val="tx2"/>
                </a:solidFill>
                <a:latin typeface="Gill Sans Nova" panose="020B0602020104020203" pitchFamily="34" charset="0"/>
              </a:rPr>
              <a:t>Energianhallintajärjestelmä ETJ</a:t>
            </a:r>
          </a:p>
          <a:p>
            <a:pPr marL="171450" indent="-171450">
              <a:lnSpc>
                <a:spcPct val="150000"/>
              </a:lnSpc>
              <a:buFont typeface="Arial" panose="020B0604020202020204" pitchFamily="34" charset="0"/>
              <a:buChar char="•"/>
              <a:defRPr/>
            </a:pPr>
            <a:r>
              <a:rPr lang="fi-FI" sz="900" dirty="0">
                <a:solidFill>
                  <a:schemeClr val="tx2"/>
                </a:solidFill>
                <a:latin typeface="Gill Sans Nova" panose="020B0602020104020203" pitchFamily="34" charset="0"/>
              </a:rPr>
              <a:t>Energianhallintajärjestelmä ISO 50 001</a:t>
            </a:r>
            <a:endPar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rPr>
              <a:t>Ekokompassi-ympäristösertifikaatti</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(pohjaa ISO14001:n) kaikille pk-yrityksille</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Ympäristömerkki</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Green Office</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Green Key</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Global Reporting Initiative (GRI-vastuullisuusraportti)</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Ilmastokumppanuus (Päijät-Häme)</a:t>
            </a:r>
          </a:p>
          <a:p>
            <a:pPr marL="171450" marR="0" lvl="0" indent="-1714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Vapaaehtoisen kestävän kehityksen standardit</a:t>
            </a:r>
          </a:p>
          <a:p>
            <a:pPr marL="171450" indent="-171450">
              <a:lnSpc>
                <a:spcPct val="150000"/>
              </a:lnSpc>
              <a:buFont typeface="Arial" panose="020B0604020202020204" pitchFamily="34" charset="0"/>
              <a:buChar char="•"/>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ISO 14064-standardisarja (kansainvälinen KHK-päästöneutraaliuus –ohjelma)</a:t>
            </a:r>
          </a:p>
          <a:p>
            <a:pPr marL="171450" indent="-171450">
              <a:lnSpc>
                <a:spcPct val="150000"/>
              </a:lnSpc>
              <a:buFont typeface="Arial" panose="020B0604020202020204" pitchFamily="34" charset="0"/>
              <a:buChar char="•"/>
              <a:defRPr/>
            </a:pP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ISO 14040/44 (</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E</a:t>
            </a: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linkaariarvioinnit, LCA)</a:t>
            </a:r>
          </a:p>
          <a:p>
            <a:pPr marL="171450" indent="-171450">
              <a:lnSpc>
                <a:spcPct val="150000"/>
              </a:lnSpc>
              <a:buFont typeface="Arial" panose="020B0604020202020204" pitchFamily="34" charset="0"/>
              <a:buChar char="•"/>
              <a:defRPr/>
            </a:pP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ISO 14025 (Ympäristömerkit ja -selosteet)</a:t>
            </a:r>
          </a:p>
          <a:p>
            <a:pPr marL="171450" indent="-171450">
              <a:lnSpc>
                <a:spcPct val="150000"/>
              </a:lnSpc>
              <a:buFont typeface="Arial" panose="020B0604020202020204" pitchFamily="34" charset="0"/>
              <a:buChar char="•"/>
              <a:defRPr/>
            </a:pP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Tuotteen hiilijalanjälki (CFP)</a:t>
            </a:r>
          </a:p>
          <a:p>
            <a:pPr marL="171450" indent="-171450">
              <a:lnSpc>
                <a:spcPct val="150000"/>
              </a:lnSpc>
              <a:buFont typeface="Arial" panose="020B0604020202020204" pitchFamily="34" charset="0"/>
              <a:buChar char="•"/>
              <a:defRPr/>
            </a:pP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ISO 14067 –standardi (KHK-päästöt &amp; CFP – Vaatimukset ja ohjee</a:t>
            </a:r>
            <a:r>
              <a:rPr lang="fi-FI" sz="900" dirty="0">
                <a:solidFill>
                  <a:schemeClr val="tx2"/>
                </a:solidFill>
                <a:latin typeface="Gill Sans Nova" panose="020B0602020104020203" pitchFamily="34" charset="0"/>
                <a:ea typeface="Lato" panose="020F0502020204030203" pitchFamily="34" charset="0"/>
                <a:cs typeface="Lato" panose="020F0502020204030203" pitchFamily="34" charset="0"/>
              </a:rPr>
              <a:t>t hiilijalanjälkianalyysiin</a:t>
            </a: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a:t>
            </a:r>
          </a:p>
          <a:p>
            <a:pPr marL="171450" indent="-171450">
              <a:lnSpc>
                <a:spcPct val="150000"/>
              </a:lnSpc>
              <a:buFont typeface="Arial" panose="020B0604020202020204" pitchFamily="34" charset="0"/>
              <a:buChar char="•"/>
              <a:defRPr/>
            </a:pP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PAS 2050 (Hiilijalanjälki)</a:t>
            </a:r>
          </a:p>
          <a:p>
            <a:pPr marL="171450" indent="-171450">
              <a:lnSpc>
                <a:spcPct val="150000"/>
              </a:lnSpc>
              <a:buFont typeface="Arial" panose="020B0604020202020204" pitchFamily="34" charset="0"/>
              <a:buChar char="•"/>
              <a:defRPr/>
            </a:pPr>
            <a:r>
              <a:rPr lang="fi-FI" sz="900" i="0" dirty="0">
                <a:solidFill>
                  <a:schemeClr val="tx2"/>
                </a:solidFill>
                <a:effectLst/>
                <a:latin typeface="Gill Sans Nova" panose="020B0602020104020203" pitchFamily="34" charset="0"/>
                <a:ea typeface="Lato" panose="020F0502020204030203" pitchFamily="34" charset="0"/>
                <a:cs typeface="Lato" panose="020F0502020204030203" pitchFamily="34" charset="0"/>
              </a:rPr>
              <a:t>OpenCO2.net-hiilijalanjälkimerkki</a:t>
            </a:r>
          </a:p>
        </p:txBody>
      </p:sp>
      <p:sp>
        <p:nvSpPr>
          <p:cNvPr id="4" name="TextBox 3">
            <a:extLst>
              <a:ext uri="{FF2B5EF4-FFF2-40B4-BE49-F238E27FC236}">
                <a16:creationId xmlns:a16="http://schemas.microsoft.com/office/drawing/2014/main" id="{0BFACEF3-CF8A-4BAC-8F25-B5969EDF6688}"/>
              </a:ext>
            </a:extLst>
          </p:cNvPr>
          <p:cNvSpPr txBox="1"/>
          <p:nvPr/>
        </p:nvSpPr>
        <p:spPr>
          <a:xfrm>
            <a:off x="438578" y="282352"/>
            <a:ext cx="7056784" cy="400110"/>
          </a:xfrm>
          <a:prstGeom prst="rect">
            <a:avLst/>
          </a:prstGeom>
          <a:noFill/>
        </p:spPr>
        <p:txBody>
          <a:bodyPr wrap="square">
            <a:spAutoFit/>
          </a:bodyPr>
          <a:lstStyle>
            <a:defPPr>
              <a:defRPr lang="en-US"/>
            </a:defPPr>
            <a:lvl1pPr>
              <a:defRPr>
                <a:solidFill>
                  <a:schemeClr val="tx2"/>
                </a:solidFill>
                <a:latin typeface="Rockwell" panose="02060603020205020403" pitchFamily="18" charset="0"/>
                <a:ea typeface="Lato" panose="020F0502020204030203" pitchFamily="34" charset="0"/>
                <a:cs typeface="Lato" panose="020F0502020204030203" pitchFamily="34" charset="0"/>
              </a:defRPr>
            </a:lvl1pPr>
          </a:lstStyle>
          <a:p>
            <a:r>
              <a:rPr lang="fi-FI" sz="2000" b="1" dirty="0">
                <a:sym typeface="Rockwell" panose="02060603020205020403" pitchFamily="18" charset="0"/>
              </a:rPr>
              <a:t>Paikallisten toimijoiden ohjaus</a:t>
            </a:r>
            <a:endParaRPr lang="fi-FI" sz="2000" b="1" dirty="0"/>
          </a:p>
        </p:txBody>
      </p:sp>
    </p:spTree>
    <p:extLst>
      <p:ext uri="{BB962C8B-B14F-4D97-AF65-F5344CB8AC3E}">
        <p14:creationId xmlns:p14="http://schemas.microsoft.com/office/powerpoint/2010/main" val="43477569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Box 11">
            <a:extLst>
              <a:ext uri="{FF2B5EF4-FFF2-40B4-BE49-F238E27FC236}">
                <a16:creationId xmlns:a16="http://schemas.microsoft.com/office/drawing/2014/main" id="{2DD20B4D-0896-4650-9F80-85D1988C38E6}"/>
              </a:ext>
            </a:extLst>
          </p:cNvPr>
          <p:cNvSpPr txBox="1"/>
          <p:nvPr/>
        </p:nvSpPr>
        <p:spPr>
          <a:xfrm>
            <a:off x="549796" y="1569820"/>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'Analyysit (otanta ja prosessit)'</a:t>
            </a:r>
          </a:p>
        </p:txBody>
      </p:sp>
      <p:graphicFrame>
        <p:nvGraphicFramePr>
          <p:cNvPr id="3" name="Table 2">
            <a:extLst>
              <a:ext uri="{FF2B5EF4-FFF2-40B4-BE49-F238E27FC236}">
                <a16:creationId xmlns:a16="http://schemas.microsoft.com/office/drawing/2014/main" id="{4DAB0AA0-13ED-48D5-B539-80A0961731B3}"/>
              </a:ext>
            </a:extLst>
          </p:cNvPr>
          <p:cNvGraphicFramePr>
            <a:graphicFrameLocks noGrp="1"/>
          </p:cNvGraphicFramePr>
          <p:nvPr>
            <p:extLst>
              <p:ext uri="{D42A27DB-BD31-4B8C-83A1-F6EECF244321}">
                <p14:modId xmlns:p14="http://schemas.microsoft.com/office/powerpoint/2010/main" val="406131332"/>
              </p:ext>
            </p:extLst>
          </p:nvPr>
        </p:nvGraphicFramePr>
        <p:xfrm>
          <a:off x="405780" y="2877810"/>
          <a:ext cx="5753754" cy="3535720"/>
        </p:xfrm>
        <a:graphic>
          <a:graphicData uri="http://schemas.openxmlformats.org/drawingml/2006/table">
            <a:tbl>
              <a:tblPr>
                <a:tableStyleId>{3B4B98B0-60AC-42C2-AFA5-B58CD77FA1E5}</a:tableStyleId>
              </a:tblPr>
              <a:tblGrid>
                <a:gridCol w="5753754">
                  <a:extLst>
                    <a:ext uri="{9D8B030D-6E8A-4147-A177-3AD203B41FA5}">
                      <a16:colId xmlns:a16="http://schemas.microsoft.com/office/drawing/2014/main" val="3547312159"/>
                    </a:ext>
                  </a:extLst>
                </a:gridCol>
              </a:tblGrid>
              <a:tr h="421711">
                <a:tc>
                  <a:txBody>
                    <a:bodyPr/>
                    <a:lstStyle/>
                    <a:p>
                      <a:pPr algn="l" fontAlgn="ctr"/>
                      <a:r>
                        <a:rPr lang="fi-FI" sz="1200" b="1" u="none" strike="noStrike" dirty="0">
                          <a:solidFill>
                            <a:schemeClr val="tx2"/>
                          </a:solidFill>
                          <a:effectLst/>
                          <a:latin typeface="Rockwell" panose="02060603020205020403" pitchFamily="18" charset="0"/>
                        </a:rPr>
                        <a:t>Ehdotetut ratkaisumallit:</a:t>
                      </a:r>
                      <a:endParaRPr lang="fi-FI" sz="1200" b="1"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3155189919"/>
                  </a:ext>
                </a:extLst>
              </a:tr>
              <a:tr h="685479">
                <a:tc>
                  <a:txBody>
                    <a:bodyPr/>
                    <a:lstStyle/>
                    <a:p>
                      <a:pPr algn="l" fontAlgn="ctr"/>
                      <a:r>
                        <a:rPr lang="fi-FI" sz="1050" u="none" strike="noStrike" dirty="0">
                          <a:solidFill>
                            <a:schemeClr val="tx2"/>
                          </a:solidFill>
                          <a:effectLst/>
                          <a:latin typeface="Rockwell" panose="02060603020205020403" pitchFamily="18" charset="0"/>
                        </a:rPr>
                        <a:t>HINKU-työryhmä (asioiden "</a:t>
                      </a:r>
                      <a:r>
                        <a:rPr lang="fi-FI" sz="1050" i="1" u="none" strike="noStrike" dirty="0">
                          <a:solidFill>
                            <a:schemeClr val="tx2"/>
                          </a:solidFill>
                          <a:effectLst/>
                          <a:latin typeface="Rockwell" panose="02060603020205020403" pitchFamily="18" charset="0"/>
                        </a:rPr>
                        <a:t>timantti</a:t>
                      </a:r>
                      <a:r>
                        <a:rPr lang="fi-FI" sz="1050" u="none" strike="noStrike" dirty="0">
                          <a:solidFill>
                            <a:schemeClr val="tx2"/>
                          </a:solidFill>
                          <a:effectLst/>
                          <a:latin typeface="Rockwell" panose="02060603020205020403" pitchFamily="18" charset="0"/>
                        </a:rPr>
                        <a:t>") - Ympäristömanageripalvelut - 50/50-malli - Toimenpiteistä ei saa muodostua kiireisen työn ohessa ns. "</a:t>
                      </a:r>
                      <a:r>
                        <a:rPr lang="fi-FI" sz="1050" i="1" u="none" strike="noStrike" dirty="0">
                          <a:solidFill>
                            <a:schemeClr val="tx2"/>
                          </a:solidFill>
                          <a:effectLst/>
                          <a:latin typeface="Rockwell" panose="02060603020205020403" pitchFamily="18" charset="0"/>
                        </a:rPr>
                        <a:t>lisäkuormaa</a:t>
                      </a:r>
                      <a:r>
                        <a:rPr lang="fi-FI" sz="1050" u="none" strike="noStrike" dirty="0">
                          <a:solidFill>
                            <a:schemeClr val="tx2"/>
                          </a:solidFill>
                          <a:effectLst/>
                          <a:latin typeface="Rockwell" panose="02060603020205020403" pitchFamily="18" charset="0"/>
                        </a:rPr>
                        <a:t>" - Asiat eivät etene "</a:t>
                      </a:r>
                      <a:r>
                        <a:rPr lang="fi-FI" sz="1050" i="1" u="none" strike="noStrike" dirty="0">
                          <a:solidFill>
                            <a:schemeClr val="tx2"/>
                          </a:solidFill>
                          <a:effectLst/>
                          <a:latin typeface="Rockwell" panose="02060603020205020403" pitchFamily="18" charset="0"/>
                        </a:rPr>
                        <a:t>pakottaen</a:t>
                      </a:r>
                      <a:r>
                        <a:rPr lang="fi-FI" sz="1050" u="none" strike="noStrike" dirty="0">
                          <a:solidFill>
                            <a:schemeClr val="tx2"/>
                          </a:solidFill>
                          <a:effectLst/>
                          <a:latin typeface="Rockwell" panose="02060603020205020403" pitchFamily="18" charset="0"/>
                        </a:rPr>
                        <a:t>", vaan hyvällä fiiliksellä ja mukavalla työotteella</a:t>
                      </a:r>
                      <a:endParaRPr lang="fi-FI" sz="105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34139746"/>
                  </a:ext>
                </a:extLst>
              </a:tr>
              <a:tr h="529119">
                <a:tc>
                  <a:txBody>
                    <a:bodyPr/>
                    <a:lstStyle/>
                    <a:p>
                      <a:pPr algn="l" fontAlgn="ctr"/>
                      <a:r>
                        <a:rPr lang="fi-FI" sz="1050" u="none" strike="noStrike" dirty="0">
                          <a:solidFill>
                            <a:schemeClr val="tx2"/>
                          </a:solidFill>
                          <a:effectLst/>
                          <a:latin typeface="Rockwell" panose="02060603020205020403" pitchFamily="18" charset="0"/>
                        </a:rPr>
                        <a:t>Pieniä juttuja oman työn ohessa tai tarkoituksen mukaisempia ja suurempia ratkaisuja ---&gt; Lähtökohtaisesti kaikki pohjaa kuitenkin kuntastrategiaan</a:t>
                      </a:r>
                      <a:endParaRPr lang="fi-FI" sz="105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6375367"/>
                  </a:ext>
                </a:extLst>
              </a:tr>
              <a:tr h="830933">
                <a:tc>
                  <a:txBody>
                    <a:bodyPr/>
                    <a:lstStyle/>
                    <a:p>
                      <a:pPr algn="l" fontAlgn="ctr"/>
                      <a:r>
                        <a:rPr lang="fi-FI" sz="1050" u="none" strike="noStrike" dirty="0">
                          <a:solidFill>
                            <a:schemeClr val="tx2"/>
                          </a:solidFill>
                          <a:effectLst/>
                          <a:latin typeface="Rockwell" panose="02060603020205020403" pitchFamily="18" charset="0"/>
                        </a:rPr>
                        <a:t>[Osallistamista käsittelevä "</a:t>
                      </a:r>
                      <a:r>
                        <a:rPr lang="fi-FI" sz="1050" i="1" u="none" strike="noStrike" dirty="0">
                          <a:solidFill>
                            <a:schemeClr val="tx2"/>
                          </a:solidFill>
                          <a:effectLst/>
                          <a:latin typeface="Rockwell" panose="02060603020205020403" pitchFamily="18" charset="0"/>
                        </a:rPr>
                        <a:t>OpenAgenda-hanke</a:t>
                      </a:r>
                      <a:r>
                        <a:rPr lang="fi-FI" sz="1050" u="none" strike="noStrike" dirty="0">
                          <a:solidFill>
                            <a:schemeClr val="tx2"/>
                          </a:solidFill>
                          <a:effectLst/>
                          <a:latin typeface="Rockwell" panose="02060603020205020403" pitchFamily="18" charset="0"/>
                        </a:rPr>
                        <a:t>" juuri käynnissä Micropoliksella Johannes Laamasen vetämänä, jossa esimerkiksi kunnan koululaisia </a:t>
                      </a:r>
                      <a:r>
                        <a:rPr lang="fi-FI" sz="1050" u="none" strike="noStrike" dirty="0" err="1">
                          <a:solidFill>
                            <a:schemeClr val="tx2"/>
                          </a:solidFill>
                          <a:effectLst/>
                          <a:latin typeface="Rockwell" panose="02060603020205020403" pitchFamily="18" charset="0"/>
                        </a:rPr>
                        <a:t>osallistetaan</a:t>
                      </a:r>
                      <a:r>
                        <a:rPr lang="fi-FI" sz="1050" u="none" strike="noStrike" dirty="0">
                          <a:solidFill>
                            <a:schemeClr val="tx2"/>
                          </a:solidFill>
                          <a:effectLst/>
                          <a:latin typeface="Rockwell" panose="02060603020205020403" pitchFamily="18" charset="0"/>
                        </a:rPr>
                        <a:t> mukaan kuntastrategiatyöhön --&gt; Mahdollisten lisätietotarpeiden osilta voisi olla tarvittaessa yhteydessä.]</a:t>
                      </a:r>
                      <a:endParaRPr lang="fi-FI" sz="105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93329611"/>
                  </a:ext>
                </a:extLst>
              </a:tr>
              <a:tr h="1068478">
                <a:tc>
                  <a:txBody>
                    <a:bodyPr/>
                    <a:lstStyle/>
                    <a:p>
                      <a:pPr algn="l" fontAlgn="ctr"/>
                      <a:r>
                        <a:rPr lang="fi-FI" sz="1050" u="none" strike="noStrike" dirty="0">
                          <a:solidFill>
                            <a:schemeClr val="tx2"/>
                          </a:solidFill>
                          <a:effectLst/>
                          <a:latin typeface="Rockwell" panose="02060603020205020403" pitchFamily="18" charset="0"/>
                        </a:rPr>
                        <a:t>Kunnassahan näitä asioita ei tarvitse tehdä yksin ja kunnan tulisikin ehkä miettiä, että voisiko näistä erilaisista verkostoista ja niillä saatavavilla olevasta tuesta, minkäänlaista hyötyä kunnalle? --&gt; </a:t>
                      </a:r>
                      <a:r>
                        <a:rPr lang="fi-FI" sz="1050" b="1" u="none" strike="noStrike" dirty="0">
                          <a:solidFill>
                            <a:schemeClr val="tx2"/>
                          </a:solidFill>
                          <a:effectLst/>
                          <a:latin typeface="Rockwell" panose="02060603020205020403" pitchFamily="18" charset="0"/>
                        </a:rPr>
                        <a:t>[Ainakin Iin kunnan osilta on koettu:] </a:t>
                      </a:r>
                      <a:r>
                        <a:rPr lang="fi-FI" sz="1050" u="none" strike="noStrike" dirty="0">
                          <a:solidFill>
                            <a:schemeClr val="tx2"/>
                          </a:solidFill>
                          <a:effectLst/>
                          <a:latin typeface="Rockwell" panose="02060603020205020403" pitchFamily="18" charset="0"/>
                        </a:rPr>
                        <a:t>Merkittävänä tekijänä on siis koettu näistä eri verkostoista saatava tuki ja apu --&gt; HINKU, FISU, CIRCWASTE, luontokunnat tai mikä tahansa näiden kaltainen vaihtoehto. --&gt; "</a:t>
                      </a:r>
                      <a:r>
                        <a:rPr lang="fi-FI" sz="1050" i="1" u="none" strike="noStrike" dirty="0">
                          <a:solidFill>
                            <a:schemeClr val="tx2"/>
                          </a:solidFill>
                          <a:effectLst/>
                          <a:latin typeface="Rockwell" panose="02060603020205020403" pitchFamily="18" charset="0"/>
                        </a:rPr>
                        <a:t>Ne kyllä vievät asioita eteenpäin!" </a:t>
                      </a:r>
                      <a:endParaRPr lang="fi-FI" sz="1050" b="0" i="1"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99120747"/>
                  </a:ext>
                </a:extLst>
              </a:tr>
            </a:tbl>
          </a:graphicData>
        </a:graphic>
      </p:graphicFrame>
      <p:graphicFrame>
        <p:nvGraphicFramePr>
          <p:cNvPr id="5" name="Table 4">
            <a:extLst>
              <a:ext uri="{FF2B5EF4-FFF2-40B4-BE49-F238E27FC236}">
                <a16:creationId xmlns:a16="http://schemas.microsoft.com/office/drawing/2014/main" id="{4DF54456-EF7C-4C8E-9116-4D50B86EEA0F}"/>
              </a:ext>
            </a:extLst>
          </p:cNvPr>
          <p:cNvGraphicFramePr>
            <a:graphicFrameLocks noGrp="1"/>
          </p:cNvGraphicFramePr>
          <p:nvPr>
            <p:extLst>
              <p:ext uri="{D42A27DB-BD31-4B8C-83A1-F6EECF244321}">
                <p14:modId xmlns:p14="http://schemas.microsoft.com/office/powerpoint/2010/main" val="3603048287"/>
              </p:ext>
            </p:extLst>
          </p:nvPr>
        </p:nvGraphicFramePr>
        <p:xfrm>
          <a:off x="6238428" y="2877810"/>
          <a:ext cx="5256585" cy="3117077"/>
        </p:xfrm>
        <a:graphic>
          <a:graphicData uri="http://schemas.openxmlformats.org/drawingml/2006/table">
            <a:tbl>
              <a:tblPr>
                <a:tableStyleId>{3B4B98B0-60AC-42C2-AFA5-B58CD77FA1E5}</a:tableStyleId>
              </a:tblPr>
              <a:tblGrid>
                <a:gridCol w="5256585">
                  <a:extLst>
                    <a:ext uri="{9D8B030D-6E8A-4147-A177-3AD203B41FA5}">
                      <a16:colId xmlns:a16="http://schemas.microsoft.com/office/drawing/2014/main" val="3381202379"/>
                    </a:ext>
                  </a:extLst>
                </a:gridCol>
              </a:tblGrid>
              <a:tr h="458614">
                <a:tc>
                  <a:txBody>
                    <a:bodyPr/>
                    <a:lstStyle/>
                    <a:p>
                      <a:pPr algn="l" fontAlgn="ctr"/>
                      <a:r>
                        <a:rPr lang="fi-FI" sz="1200" b="1" u="none" strike="noStrike" dirty="0">
                          <a:solidFill>
                            <a:schemeClr val="tx2"/>
                          </a:solidFill>
                          <a:effectLst/>
                          <a:latin typeface="Rockwell" panose="02060603020205020403" pitchFamily="18" charset="0"/>
                        </a:rPr>
                        <a:t>Ehdotetut ratkaisumallit:</a:t>
                      </a:r>
                      <a:endParaRPr lang="fi-FI" sz="1200" b="1"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60000"/>
                        <a:lumOff val="40000"/>
                      </a:schemeClr>
                    </a:solidFill>
                  </a:tcPr>
                </a:tc>
                <a:extLst>
                  <a:ext uri="{0D108BD9-81ED-4DB2-BD59-A6C34878D82A}">
                    <a16:rowId xmlns:a16="http://schemas.microsoft.com/office/drawing/2014/main" val="1458950174"/>
                  </a:ext>
                </a:extLst>
              </a:tr>
              <a:tr h="343331">
                <a:tc>
                  <a:txBody>
                    <a:bodyPr/>
                    <a:lstStyle/>
                    <a:p>
                      <a:pPr algn="l" fontAlgn="ctr"/>
                      <a:r>
                        <a:rPr lang="fi-FI" sz="1050" u="none" strike="noStrike" dirty="0">
                          <a:solidFill>
                            <a:schemeClr val="tx2"/>
                          </a:solidFill>
                          <a:effectLst/>
                          <a:latin typeface="Rockwell" panose="02060603020205020403" pitchFamily="18" charset="0"/>
                        </a:rPr>
                        <a:t>Uusi laskentamalli maataloudelle</a:t>
                      </a:r>
                      <a:endParaRPr lang="fi-FI" sz="105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1551597"/>
                  </a:ext>
                </a:extLst>
              </a:tr>
              <a:tr h="343331">
                <a:tc>
                  <a:txBody>
                    <a:bodyPr/>
                    <a:lstStyle/>
                    <a:p>
                      <a:pPr algn="l" fontAlgn="ctr"/>
                      <a:r>
                        <a:rPr lang="fi-FI" sz="1050" u="none" strike="noStrike">
                          <a:solidFill>
                            <a:schemeClr val="tx2"/>
                          </a:solidFill>
                          <a:effectLst/>
                          <a:latin typeface="Rockwell" panose="02060603020205020403" pitchFamily="18" charset="0"/>
                        </a:rPr>
                        <a:t>Ajoneuvokannan uudistaminen</a:t>
                      </a:r>
                      <a:endParaRPr lang="fi-FI" sz="1050" b="0" i="0" u="none" strike="noStrike">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08048517"/>
                  </a:ext>
                </a:extLst>
              </a:tr>
              <a:tr h="564313">
                <a:tc>
                  <a:txBody>
                    <a:bodyPr/>
                    <a:lstStyle/>
                    <a:p>
                      <a:pPr algn="l" fontAlgn="ctr"/>
                      <a:r>
                        <a:rPr lang="fi-FI" sz="1050" u="none" strike="noStrike" dirty="0">
                          <a:solidFill>
                            <a:schemeClr val="tx2"/>
                          </a:solidFill>
                          <a:effectLst/>
                          <a:latin typeface="Rockwell" panose="02060603020205020403" pitchFamily="18" charset="0"/>
                        </a:rPr>
                        <a:t>"</a:t>
                      </a:r>
                      <a:r>
                        <a:rPr lang="fi-FI" sz="1050" i="1" u="none" strike="noStrike" dirty="0">
                          <a:solidFill>
                            <a:schemeClr val="tx2"/>
                          </a:solidFill>
                          <a:effectLst/>
                          <a:latin typeface="Rockwell" panose="02060603020205020403" pitchFamily="18" charset="0"/>
                        </a:rPr>
                        <a:t>Läpileikkaava tahtotila</a:t>
                      </a:r>
                      <a:r>
                        <a:rPr lang="fi-FI" sz="1050" u="none" strike="noStrike" dirty="0">
                          <a:solidFill>
                            <a:schemeClr val="tx2"/>
                          </a:solidFill>
                          <a:effectLst/>
                          <a:latin typeface="Rockwell" panose="02060603020205020403" pitchFamily="18" charset="0"/>
                        </a:rPr>
                        <a:t>" eli organisaation erillisten yksiköiden ja -toimenpiteiden synergia - Päättäjien ja kuntalaisten osallistaminen</a:t>
                      </a:r>
                      <a:endParaRPr lang="fi-FI" sz="105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53935430"/>
                  </a:ext>
                </a:extLst>
              </a:tr>
              <a:tr h="708844">
                <a:tc>
                  <a:txBody>
                    <a:bodyPr/>
                    <a:lstStyle/>
                    <a:p>
                      <a:pPr algn="l" fontAlgn="ctr"/>
                      <a:r>
                        <a:rPr lang="fi-FI" sz="1050" u="none" strike="noStrike" dirty="0">
                          <a:solidFill>
                            <a:schemeClr val="tx2"/>
                          </a:solidFill>
                          <a:effectLst/>
                          <a:latin typeface="Rockwell" panose="02060603020205020403" pitchFamily="18" charset="0"/>
                        </a:rPr>
                        <a:t>Tietyntyyppinen "</a:t>
                      </a:r>
                      <a:r>
                        <a:rPr lang="fi-FI" sz="1050" i="1" u="none" strike="noStrike" dirty="0">
                          <a:solidFill>
                            <a:schemeClr val="tx2"/>
                          </a:solidFill>
                          <a:effectLst/>
                          <a:latin typeface="Rockwell" panose="02060603020205020403" pitchFamily="18" charset="0"/>
                        </a:rPr>
                        <a:t>kritiikki</a:t>
                      </a:r>
                      <a:r>
                        <a:rPr lang="fi-FI" sz="1050" u="none" strike="noStrike" dirty="0">
                          <a:solidFill>
                            <a:schemeClr val="tx2"/>
                          </a:solidFill>
                          <a:effectLst/>
                          <a:latin typeface="Rockwell" panose="02060603020205020403" pitchFamily="18" charset="0"/>
                        </a:rPr>
                        <a:t>" oleellinen kehitystekijä. Esimerkiksi kysymys: "Onko tässä nyt mitään järkeä" on kuitenkin loppupeleissä  asioita eteenpäin kuljettava kysymys, jollain tavoin ("</a:t>
                      </a:r>
                      <a:r>
                        <a:rPr lang="fi-FI" sz="1050" i="1" u="none" strike="noStrike" dirty="0">
                          <a:solidFill>
                            <a:schemeClr val="tx2"/>
                          </a:solidFill>
                          <a:effectLst/>
                          <a:latin typeface="Rockwell" panose="02060603020205020403" pitchFamily="18" charset="0"/>
                        </a:rPr>
                        <a:t>Nostetaan se kissa pöydälle</a:t>
                      </a:r>
                      <a:r>
                        <a:rPr lang="fi-FI" sz="1050" u="none" strike="noStrike" dirty="0">
                          <a:solidFill>
                            <a:schemeClr val="tx2"/>
                          </a:solidFill>
                          <a:effectLst/>
                          <a:latin typeface="Rockwell" panose="02060603020205020403" pitchFamily="18" charset="0"/>
                        </a:rPr>
                        <a:t>").</a:t>
                      </a:r>
                      <a:endParaRPr lang="fi-FI" sz="105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8426665"/>
                  </a:ext>
                </a:extLst>
              </a:tr>
              <a:tr h="698644">
                <a:tc>
                  <a:txBody>
                    <a:bodyPr/>
                    <a:lstStyle/>
                    <a:p>
                      <a:pPr algn="l" fontAlgn="ctr"/>
                      <a:r>
                        <a:rPr lang="fi-FI" sz="1050" u="none" strike="noStrike" dirty="0">
                          <a:solidFill>
                            <a:schemeClr val="tx2"/>
                          </a:solidFill>
                          <a:effectLst/>
                          <a:latin typeface="Rockwell" panose="02060603020205020403" pitchFamily="18" charset="0"/>
                        </a:rPr>
                        <a:t>Kuntastrategian kautta ilmastotyö levittäytyy kaikkiin kaupungin yksiköihin - Avoimuus (kuntalaisille: toimien perustelu ja muodostuvista vaikutuksista viestiminen) - Vuoropuhelun käynnistäminen tai sen aikaan saaminen on tärkeä tekijä</a:t>
                      </a:r>
                      <a:endParaRPr lang="fi-FI" sz="1050" b="0" i="0" u="none" strike="noStrike" dirty="0">
                        <a:solidFill>
                          <a:schemeClr val="tx2"/>
                        </a:solidFill>
                        <a:effectLst/>
                        <a:latin typeface="Rockwell" panose="02060603020205020403" pitchFamily="18" charset="0"/>
                      </a:endParaRPr>
                    </a:p>
                  </a:txBody>
                  <a:tcPr marL="3170" marR="3170" marT="317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1330675"/>
                  </a:ext>
                </a:extLst>
              </a:tr>
            </a:tbl>
          </a:graphicData>
        </a:graphic>
      </p:graphicFrame>
      <p:grpSp>
        <p:nvGrpSpPr>
          <p:cNvPr id="10" name="Group 9">
            <a:extLst>
              <a:ext uri="{FF2B5EF4-FFF2-40B4-BE49-F238E27FC236}">
                <a16:creationId xmlns:a16="http://schemas.microsoft.com/office/drawing/2014/main" id="{44F4C6C4-C6AD-4448-A3E7-17279F8E0A94}"/>
              </a:ext>
            </a:extLst>
          </p:cNvPr>
          <p:cNvGrpSpPr/>
          <p:nvPr/>
        </p:nvGrpSpPr>
        <p:grpSpPr>
          <a:xfrm>
            <a:off x="8470676" y="83671"/>
            <a:ext cx="321701" cy="1185383"/>
            <a:chOff x="8456239" y="107576"/>
            <a:chExt cx="321701" cy="1185383"/>
          </a:xfrm>
        </p:grpSpPr>
        <p:sp>
          <p:nvSpPr>
            <p:cNvPr id="11" name="Rectangle: Rounded Corners 10">
              <a:extLst>
                <a:ext uri="{FF2B5EF4-FFF2-40B4-BE49-F238E27FC236}">
                  <a16:creationId xmlns:a16="http://schemas.microsoft.com/office/drawing/2014/main" id="{22C47D27-8EDF-4E22-A2C9-3F7E5E741768}"/>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For Sale with solid fill">
              <a:hlinkClick r:id="rId4" action="ppaction://hlinksldjump"/>
              <a:extLst>
                <a:ext uri="{FF2B5EF4-FFF2-40B4-BE49-F238E27FC236}">
                  <a16:creationId xmlns:a16="http://schemas.microsoft.com/office/drawing/2014/main" id="{DE78FF38-2CFB-4A18-98BD-62F408528C8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14" name="Graphic 13" descr="Back with solid fill">
              <a:hlinkClick r:id="rId7" action="ppaction://hlinksldjump"/>
              <a:extLst>
                <a:ext uri="{FF2B5EF4-FFF2-40B4-BE49-F238E27FC236}">
                  <a16:creationId xmlns:a16="http://schemas.microsoft.com/office/drawing/2014/main" id="{44B21CF2-BE55-4036-BA57-8AB959F5E17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15" name="Graphic 14" descr="Back with solid fill">
              <a:hlinkClick r:id="rId10" action="ppaction://hlinksldjump"/>
              <a:extLst>
                <a:ext uri="{FF2B5EF4-FFF2-40B4-BE49-F238E27FC236}">
                  <a16:creationId xmlns:a16="http://schemas.microsoft.com/office/drawing/2014/main" id="{52EECEB5-78A5-46DD-96BC-1EFDE97105C9}"/>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19081735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6AAD8FBE-C525-433C-8934-B8FA45174194}"/>
              </a:ext>
            </a:extLst>
          </p:cNvPr>
          <p:cNvSpPr txBox="1"/>
          <p:nvPr/>
        </p:nvSpPr>
        <p:spPr>
          <a:xfrm rot="6420488">
            <a:off x="10363913" y="994904"/>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5" name="AutoShape 1" descr="*">
            <a:extLst>
              <a:ext uri="{FF2B5EF4-FFF2-40B4-BE49-F238E27FC236}">
                <a16:creationId xmlns:a16="http://schemas.microsoft.com/office/drawing/2014/main" id="{1E985ADE-1196-44A1-B00E-BBCFCA28DB63}"/>
              </a:ext>
            </a:extLst>
          </p:cNvPr>
          <p:cNvSpPr>
            <a:spLocks noChangeAspect="1" noChangeArrowheads="1"/>
          </p:cNvSpPr>
          <p:nvPr/>
        </p:nvSpPr>
        <p:spPr bwMode="auto">
          <a:xfrm>
            <a:off x="5721350" y="303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2" name="Table 1">
            <a:extLst>
              <a:ext uri="{FF2B5EF4-FFF2-40B4-BE49-F238E27FC236}">
                <a16:creationId xmlns:a16="http://schemas.microsoft.com/office/drawing/2014/main" id="{E066C0C8-C77D-4FA0-9A3F-DB1ABB7F90E5}"/>
              </a:ext>
            </a:extLst>
          </p:cNvPr>
          <p:cNvGraphicFramePr>
            <a:graphicFrameLocks noGrp="1"/>
          </p:cNvGraphicFramePr>
          <p:nvPr>
            <p:extLst>
              <p:ext uri="{D42A27DB-BD31-4B8C-83A1-F6EECF244321}">
                <p14:modId xmlns:p14="http://schemas.microsoft.com/office/powerpoint/2010/main" val="3310879158"/>
              </p:ext>
            </p:extLst>
          </p:nvPr>
        </p:nvGraphicFramePr>
        <p:xfrm>
          <a:off x="1901532" y="3330487"/>
          <a:ext cx="6540500" cy="2479936"/>
        </p:xfrm>
        <a:graphic>
          <a:graphicData uri="http://schemas.openxmlformats.org/drawingml/2006/table">
            <a:tbl>
              <a:tblPr>
                <a:tableStyleId>{3B4B98B0-60AC-42C2-AFA5-B58CD77FA1E5}</a:tableStyleId>
              </a:tblPr>
              <a:tblGrid>
                <a:gridCol w="2006600">
                  <a:extLst>
                    <a:ext uri="{9D8B030D-6E8A-4147-A177-3AD203B41FA5}">
                      <a16:colId xmlns:a16="http://schemas.microsoft.com/office/drawing/2014/main" val="3048115362"/>
                    </a:ext>
                  </a:extLst>
                </a:gridCol>
                <a:gridCol w="2057400">
                  <a:extLst>
                    <a:ext uri="{9D8B030D-6E8A-4147-A177-3AD203B41FA5}">
                      <a16:colId xmlns:a16="http://schemas.microsoft.com/office/drawing/2014/main" val="3093035964"/>
                    </a:ext>
                  </a:extLst>
                </a:gridCol>
                <a:gridCol w="2476500">
                  <a:extLst>
                    <a:ext uri="{9D8B030D-6E8A-4147-A177-3AD203B41FA5}">
                      <a16:colId xmlns:a16="http://schemas.microsoft.com/office/drawing/2014/main" val="1460091254"/>
                    </a:ext>
                  </a:extLst>
                </a:gridCol>
              </a:tblGrid>
              <a:tr h="437784">
                <a:tc>
                  <a:txBody>
                    <a:bodyPr/>
                    <a:lstStyle/>
                    <a:p>
                      <a:pPr algn="l" fontAlgn="ctr"/>
                      <a:r>
                        <a:rPr lang="fi-FI" sz="1000" b="1" u="none" strike="noStrike" dirty="0">
                          <a:solidFill>
                            <a:schemeClr val="tx2"/>
                          </a:solidFill>
                          <a:effectLst/>
                          <a:latin typeface="Rockwell" panose="02060603020205020403" pitchFamily="18" charset="0"/>
                        </a:rPr>
                        <a:t>Näkökantoja vahvuuksista koostettiin:</a:t>
                      </a:r>
                      <a:endParaRPr lang="fi-FI" sz="1000" b="1"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7E1D0"/>
                    </a:solidFill>
                  </a:tcPr>
                </a:tc>
                <a:tc>
                  <a:txBody>
                    <a:bodyPr/>
                    <a:lstStyle/>
                    <a:p>
                      <a:pPr algn="l" fontAlgn="ctr"/>
                      <a:r>
                        <a:rPr lang="fi-FI" sz="1000" b="1" u="none" strike="noStrike" dirty="0">
                          <a:solidFill>
                            <a:schemeClr val="tx2"/>
                          </a:solidFill>
                          <a:effectLst/>
                          <a:latin typeface="Rockwell" panose="02060603020205020403" pitchFamily="18" charset="0"/>
                        </a:rPr>
                        <a:t>Näkökantoja heikkouksista koostettiin:</a:t>
                      </a:r>
                      <a:endParaRPr lang="fi-FI" sz="1000" b="1"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7E1D0"/>
                    </a:solidFill>
                  </a:tcPr>
                </a:tc>
                <a:tc>
                  <a:txBody>
                    <a:bodyPr/>
                    <a:lstStyle/>
                    <a:p>
                      <a:pPr algn="l" fontAlgn="ctr"/>
                      <a:r>
                        <a:rPr lang="fi-FI" sz="1000" b="1" u="none" strike="noStrike" dirty="0">
                          <a:solidFill>
                            <a:schemeClr val="tx2"/>
                          </a:solidFill>
                          <a:effectLst/>
                          <a:latin typeface="Rockwell" panose="02060603020205020403" pitchFamily="18" charset="0"/>
                        </a:rPr>
                        <a:t>Näkökantoja mahdollisuuksista koostettiin:</a:t>
                      </a:r>
                      <a:endParaRPr lang="fi-FI" sz="1000" b="1"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7E1D0"/>
                    </a:solidFill>
                  </a:tcPr>
                </a:tc>
                <a:extLst>
                  <a:ext uri="{0D108BD9-81ED-4DB2-BD59-A6C34878D82A}">
                    <a16:rowId xmlns:a16="http://schemas.microsoft.com/office/drawing/2014/main" val="4048109375"/>
                  </a:ext>
                </a:extLst>
              </a:tr>
              <a:tr h="360040">
                <a:tc>
                  <a:txBody>
                    <a:bodyPr/>
                    <a:lstStyle/>
                    <a:p>
                      <a:pPr algn="ctr" fontAlgn="b"/>
                      <a:r>
                        <a:rPr lang="fi-FI" sz="900" u="none" strike="noStrike" dirty="0">
                          <a:solidFill>
                            <a:schemeClr val="tx2"/>
                          </a:solidFill>
                          <a:effectLst/>
                          <a:latin typeface="Rockwell" panose="02060603020205020403" pitchFamily="18" charset="0"/>
                        </a:rPr>
                        <a:t>16</a:t>
                      </a:r>
                      <a:endParaRPr lang="fi-FI" sz="105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fi-FI" sz="900" u="none" strike="noStrike" dirty="0">
                          <a:solidFill>
                            <a:schemeClr val="tx2"/>
                          </a:solidFill>
                          <a:effectLst/>
                          <a:latin typeface="Rockwell" panose="02060603020205020403" pitchFamily="18" charset="0"/>
                        </a:rPr>
                        <a:t>24</a:t>
                      </a:r>
                      <a:endParaRPr lang="fi-FI" sz="105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fi-FI" sz="900" u="none" strike="noStrike" dirty="0">
                          <a:solidFill>
                            <a:schemeClr val="tx2"/>
                          </a:solidFill>
                          <a:effectLst/>
                          <a:latin typeface="Rockwell" panose="02060603020205020403" pitchFamily="18" charset="0"/>
                        </a:rPr>
                        <a:t>9</a:t>
                      </a:r>
                      <a:endParaRPr lang="fi-FI" sz="105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99103774"/>
                  </a:ext>
                </a:extLst>
              </a:tr>
              <a:tr h="492601">
                <a:tc>
                  <a:txBody>
                    <a:bodyPr/>
                    <a:lstStyle/>
                    <a:p>
                      <a:pPr algn="l" fontAlgn="ctr"/>
                      <a:r>
                        <a:rPr lang="fi-FI" sz="1000" b="1" u="none" strike="noStrike">
                          <a:solidFill>
                            <a:schemeClr val="tx2"/>
                          </a:solidFill>
                          <a:effectLst/>
                          <a:latin typeface="Rockwell" panose="02060603020205020403" pitchFamily="18" charset="0"/>
                        </a:rPr>
                        <a:t>Toistuneet teemat/asiat (Vahvuus):</a:t>
                      </a:r>
                      <a:endParaRPr lang="fi-FI" sz="1000" b="1" i="0" u="none" strike="noStrike">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7E1D0"/>
                    </a:solidFill>
                  </a:tcPr>
                </a:tc>
                <a:tc>
                  <a:txBody>
                    <a:bodyPr/>
                    <a:lstStyle/>
                    <a:p>
                      <a:pPr algn="l" fontAlgn="ctr"/>
                      <a:r>
                        <a:rPr lang="fi-FI" sz="1000" b="1" u="none" strike="noStrike">
                          <a:solidFill>
                            <a:schemeClr val="tx2"/>
                          </a:solidFill>
                          <a:effectLst/>
                          <a:latin typeface="Rockwell" panose="02060603020205020403" pitchFamily="18" charset="0"/>
                        </a:rPr>
                        <a:t>Toistuneet teemat/asiat (Heikkous):</a:t>
                      </a:r>
                      <a:endParaRPr lang="fi-FI" sz="1000" b="1" i="0" u="none" strike="noStrike">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7E1D0"/>
                    </a:solidFill>
                  </a:tcPr>
                </a:tc>
                <a:tc>
                  <a:txBody>
                    <a:bodyPr/>
                    <a:lstStyle/>
                    <a:p>
                      <a:pPr algn="l" fontAlgn="ctr"/>
                      <a:r>
                        <a:rPr lang="fi-FI" sz="1000" b="1" u="none" strike="noStrike" dirty="0">
                          <a:solidFill>
                            <a:schemeClr val="tx2"/>
                          </a:solidFill>
                          <a:effectLst/>
                          <a:latin typeface="Rockwell" panose="02060603020205020403" pitchFamily="18" charset="0"/>
                        </a:rPr>
                        <a:t>Näkökantoja riskeistä/uhkakuvista koostettiin:</a:t>
                      </a:r>
                      <a:endParaRPr lang="fi-FI" sz="1000" b="1"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7E1D0"/>
                    </a:solidFill>
                  </a:tcPr>
                </a:tc>
                <a:extLst>
                  <a:ext uri="{0D108BD9-81ED-4DB2-BD59-A6C34878D82A}">
                    <a16:rowId xmlns:a16="http://schemas.microsoft.com/office/drawing/2014/main" val="1394840103"/>
                  </a:ext>
                </a:extLst>
              </a:tr>
              <a:tr h="662285">
                <a:tc>
                  <a:txBody>
                    <a:bodyPr/>
                    <a:lstStyle/>
                    <a:p>
                      <a:pPr algn="ctr" fontAlgn="ctr"/>
                      <a:r>
                        <a:rPr lang="fi-FI" sz="900" u="none" strike="noStrike">
                          <a:solidFill>
                            <a:schemeClr val="tx2"/>
                          </a:solidFill>
                          <a:effectLst/>
                          <a:latin typeface="Rockwell" panose="02060603020205020403" pitchFamily="18" charset="0"/>
                        </a:rPr>
                        <a:t>Vertaistuki (kollegat ja sopimuskuntajärjestely). </a:t>
                      </a:r>
                      <a:r>
                        <a:rPr lang="fi-FI" sz="1100" u="none" strike="noStrike">
                          <a:solidFill>
                            <a:schemeClr val="tx2"/>
                          </a:solidFill>
                          <a:effectLst/>
                          <a:latin typeface="Rockwell" panose="02060603020205020403" pitchFamily="18" charset="0"/>
                        </a:rPr>
                        <a:t>x3</a:t>
                      </a:r>
                      <a:endParaRPr lang="fi-FI" sz="900" b="0" i="0" u="none" strike="noStrike">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900" u="none" strike="noStrike">
                          <a:solidFill>
                            <a:schemeClr val="tx2"/>
                          </a:solidFill>
                          <a:effectLst/>
                          <a:latin typeface="Rockwell" panose="02060603020205020403" pitchFamily="18" charset="0"/>
                        </a:rPr>
                        <a:t>Resurssipulat (talous ja henkilöstö)</a:t>
                      </a:r>
                      <a:r>
                        <a:rPr lang="fi-FI" sz="1100" u="none" strike="noStrike">
                          <a:solidFill>
                            <a:schemeClr val="tx2"/>
                          </a:solidFill>
                          <a:effectLst/>
                          <a:latin typeface="Rockwell" panose="02060603020205020403" pitchFamily="18" charset="0"/>
                        </a:rPr>
                        <a:t> x8</a:t>
                      </a:r>
                      <a:r>
                        <a:rPr lang="fi-FI" sz="900" u="none" strike="noStrike">
                          <a:solidFill>
                            <a:schemeClr val="tx2"/>
                          </a:solidFill>
                          <a:effectLst/>
                          <a:latin typeface="Rockwell" panose="02060603020205020403" pitchFamily="18" charset="0"/>
                        </a:rPr>
                        <a:t> [B5]+ </a:t>
                      </a:r>
                      <a:r>
                        <a:rPr lang="fi-FI" sz="1100" u="none" strike="noStrike">
                          <a:solidFill>
                            <a:schemeClr val="tx2"/>
                          </a:solidFill>
                          <a:effectLst/>
                          <a:latin typeface="Rockwell" panose="02060603020205020403" pitchFamily="18" charset="0"/>
                        </a:rPr>
                        <a:t>4 </a:t>
                      </a:r>
                      <a:r>
                        <a:rPr lang="fi-FI" sz="900" u="none" strike="noStrike">
                          <a:solidFill>
                            <a:schemeClr val="tx2"/>
                          </a:solidFill>
                          <a:effectLst/>
                          <a:latin typeface="Rockwell" panose="02060603020205020403" pitchFamily="18" charset="0"/>
                        </a:rPr>
                        <a:t>muuta aiheeseen rinnastettavaa nostoa [B6-B9]</a:t>
                      </a:r>
                      <a:endParaRPr lang="fi-FI" sz="900" b="0" i="0" u="none" strike="noStrike">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900" u="none" strike="noStrike" dirty="0">
                          <a:solidFill>
                            <a:schemeClr val="tx2"/>
                          </a:solidFill>
                          <a:effectLst/>
                          <a:latin typeface="Rockwell" panose="02060603020205020403" pitchFamily="18" charset="0"/>
                        </a:rPr>
                        <a:t>12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95466551"/>
                  </a:ext>
                </a:extLst>
              </a:tr>
              <a:tr h="527226">
                <a:tc>
                  <a:txBody>
                    <a:bodyPr/>
                    <a:lstStyle/>
                    <a:p>
                      <a:pPr algn="ctr" fontAlgn="b"/>
                      <a:r>
                        <a:rPr lang="fi-FI" sz="900" u="none" strike="noStrike" dirty="0">
                          <a:solidFill>
                            <a:schemeClr val="tx2"/>
                          </a:solidFill>
                          <a:effectLst/>
                          <a:latin typeface="Rockwell" panose="02060603020205020403" pitchFamily="18" charset="0"/>
                        </a:rPr>
                        <a:t>Ilmastoasioiden maakuntatason ohjaus. </a:t>
                      </a:r>
                      <a:r>
                        <a:rPr lang="fi-FI" sz="1100" u="none" strike="noStrike" dirty="0">
                          <a:solidFill>
                            <a:schemeClr val="tx2"/>
                          </a:solidFill>
                          <a:effectLst/>
                          <a:latin typeface="Rockwell" panose="02060603020205020403" pitchFamily="18" charset="0"/>
                        </a:rPr>
                        <a:t>x2</a:t>
                      </a:r>
                      <a:endParaRPr lang="fi-FI" sz="105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fi-FI" sz="900" u="none" strike="noStrike" dirty="0">
                          <a:solidFill>
                            <a:schemeClr val="tx2"/>
                          </a:solidFill>
                          <a:effectLst/>
                          <a:latin typeface="Rockwell" panose="02060603020205020403" pitchFamily="18" charset="0"/>
                        </a:rPr>
                        <a:t>Koordinointi/toiminnanohjaus  </a:t>
                      </a:r>
                      <a:r>
                        <a:rPr lang="fi-FI" sz="1100" u="none" strike="noStrike" dirty="0">
                          <a:solidFill>
                            <a:schemeClr val="tx2"/>
                          </a:solidFill>
                          <a:effectLst/>
                          <a:latin typeface="Rockwell" panose="02060603020205020403" pitchFamily="18" charset="0"/>
                        </a:rPr>
                        <a:t>x4</a:t>
                      </a:r>
                      <a:endParaRPr lang="fi-FI" sz="90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b"/>
                      <a:endParaRPr lang="fi-FI" sz="1050" b="0" i="0" u="none" strike="noStrike" dirty="0">
                        <a:solidFill>
                          <a:schemeClr val="tx2"/>
                        </a:solidFill>
                        <a:effectLst/>
                        <a:latin typeface="Rockwell" panose="02060603020205020403" pitchFamily="18" charset="0"/>
                      </a:endParaRPr>
                    </a:p>
                  </a:txBody>
                  <a:tcPr marL="0" marR="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ap="flat" cmpd="sng" algn="ctr">
                      <a:solidFill>
                        <a:schemeClr val="tx1"/>
                      </a:solidFill>
                      <a:prstDash val="solid"/>
                      <a:round/>
                      <a:headEnd type="none" w="med" len="med"/>
                      <a:tailEnd type="none" w="med" len="med"/>
                    </a:lnBlToTr>
                    <a:solidFill>
                      <a:schemeClr val="bg1"/>
                    </a:solidFill>
                  </a:tcPr>
                </a:tc>
                <a:extLst>
                  <a:ext uri="{0D108BD9-81ED-4DB2-BD59-A6C34878D82A}">
                    <a16:rowId xmlns:a16="http://schemas.microsoft.com/office/drawing/2014/main" val="3328082308"/>
                  </a:ext>
                </a:extLst>
              </a:tr>
            </a:tbl>
          </a:graphicData>
        </a:graphic>
      </p:graphicFrame>
      <p:sp>
        <p:nvSpPr>
          <p:cNvPr id="332" name="AutoShape 1" descr="*">
            <a:extLst>
              <a:ext uri="{FF2B5EF4-FFF2-40B4-BE49-F238E27FC236}">
                <a16:creationId xmlns:a16="http://schemas.microsoft.com/office/drawing/2014/main" id="{C0E416AA-A636-4380-B7ED-FD2CBB7A8737}"/>
              </a:ext>
            </a:extLst>
          </p:cNvPr>
          <p:cNvSpPr>
            <a:spLocks noChangeAspect="1" noChangeArrowheads="1"/>
          </p:cNvSpPr>
          <p:nvPr/>
        </p:nvSpPr>
        <p:spPr bwMode="auto">
          <a:xfrm>
            <a:off x="19870093" y="885396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3" name="AutoShape 1" descr="*">
            <a:extLst>
              <a:ext uri="{FF2B5EF4-FFF2-40B4-BE49-F238E27FC236}">
                <a16:creationId xmlns:a16="http://schemas.microsoft.com/office/drawing/2014/main" id="{CC29B370-2524-4F56-B55B-0732CF419B34}"/>
              </a:ext>
            </a:extLst>
          </p:cNvPr>
          <p:cNvSpPr>
            <a:spLocks noChangeAspect="1" noChangeArrowheads="1"/>
          </p:cNvSpPr>
          <p:nvPr/>
        </p:nvSpPr>
        <p:spPr bwMode="auto">
          <a:xfrm>
            <a:off x="22037030" y="885396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4" name="AutoShape 1" descr="*">
            <a:extLst>
              <a:ext uri="{FF2B5EF4-FFF2-40B4-BE49-F238E27FC236}">
                <a16:creationId xmlns:a16="http://schemas.microsoft.com/office/drawing/2014/main" id="{76A78AC2-FC3A-44C4-855D-630208CFAE90}"/>
              </a:ext>
            </a:extLst>
          </p:cNvPr>
          <p:cNvSpPr>
            <a:spLocks noChangeAspect="1" noChangeArrowheads="1"/>
          </p:cNvSpPr>
          <p:nvPr/>
        </p:nvSpPr>
        <p:spPr bwMode="auto">
          <a:xfrm>
            <a:off x="20035193" y="82491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5" name="AutoShape 1" descr="*">
            <a:extLst>
              <a:ext uri="{FF2B5EF4-FFF2-40B4-BE49-F238E27FC236}">
                <a16:creationId xmlns:a16="http://schemas.microsoft.com/office/drawing/2014/main" id="{2833BD0B-7204-4021-927C-E35E35C03B74}"/>
              </a:ext>
            </a:extLst>
          </p:cNvPr>
          <p:cNvSpPr>
            <a:spLocks noChangeAspect="1" noChangeArrowheads="1"/>
          </p:cNvSpPr>
          <p:nvPr/>
        </p:nvSpPr>
        <p:spPr bwMode="auto">
          <a:xfrm>
            <a:off x="22037030" y="885396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6" name="AutoShape 1" descr="*">
            <a:extLst>
              <a:ext uri="{FF2B5EF4-FFF2-40B4-BE49-F238E27FC236}">
                <a16:creationId xmlns:a16="http://schemas.microsoft.com/office/drawing/2014/main" id="{820BED9E-53CB-44A9-853C-91F3C88240A9}"/>
              </a:ext>
            </a:extLst>
          </p:cNvPr>
          <p:cNvSpPr>
            <a:spLocks noChangeAspect="1" noChangeArrowheads="1"/>
          </p:cNvSpPr>
          <p:nvPr/>
        </p:nvSpPr>
        <p:spPr bwMode="auto">
          <a:xfrm>
            <a:off x="22035443" y="82491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7" name="AutoShape 1" descr="*">
            <a:extLst>
              <a:ext uri="{FF2B5EF4-FFF2-40B4-BE49-F238E27FC236}">
                <a16:creationId xmlns:a16="http://schemas.microsoft.com/office/drawing/2014/main" id="{3B3A739C-EE7E-47B7-B921-17C20DABFB03}"/>
              </a:ext>
            </a:extLst>
          </p:cNvPr>
          <p:cNvSpPr>
            <a:spLocks noChangeAspect="1" noChangeArrowheads="1"/>
          </p:cNvSpPr>
          <p:nvPr/>
        </p:nvSpPr>
        <p:spPr bwMode="auto">
          <a:xfrm>
            <a:off x="22037030" y="72347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8" name="AutoShape 1" descr="*">
            <a:extLst>
              <a:ext uri="{FF2B5EF4-FFF2-40B4-BE49-F238E27FC236}">
                <a16:creationId xmlns:a16="http://schemas.microsoft.com/office/drawing/2014/main" id="{56CB32BD-05D6-486C-B9B4-FC9FE64224DD}"/>
              </a:ext>
            </a:extLst>
          </p:cNvPr>
          <p:cNvSpPr>
            <a:spLocks noChangeAspect="1" noChangeArrowheads="1"/>
          </p:cNvSpPr>
          <p:nvPr/>
        </p:nvSpPr>
        <p:spPr bwMode="auto">
          <a:xfrm>
            <a:off x="22037030" y="72347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9" name="AutoShape 1" descr="*">
            <a:extLst>
              <a:ext uri="{FF2B5EF4-FFF2-40B4-BE49-F238E27FC236}">
                <a16:creationId xmlns:a16="http://schemas.microsoft.com/office/drawing/2014/main" id="{65A515A7-8016-42CA-9077-005399300F39}"/>
              </a:ext>
            </a:extLst>
          </p:cNvPr>
          <p:cNvSpPr>
            <a:spLocks noChangeAspect="1" noChangeArrowheads="1"/>
          </p:cNvSpPr>
          <p:nvPr/>
        </p:nvSpPr>
        <p:spPr bwMode="auto">
          <a:xfrm>
            <a:off x="22035443" y="66298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0" name="AutoShape 1" descr="*">
            <a:extLst>
              <a:ext uri="{FF2B5EF4-FFF2-40B4-BE49-F238E27FC236}">
                <a16:creationId xmlns:a16="http://schemas.microsoft.com/office/drawing/2014/main" id="{018C738C-DDAD-45D3-9FBF-70F37ECAFC69}"/>
              </a:ext>
            </a:extLst>
          </p:cNvPr>
          <p:cNvSpPr>
            <a:spLocks noChangeAspect="1" noChangeArrowheads="1"/>
          </p:cNvSpPr>
          <p:nvPr/>
        </p:nvSpPr>
        <p:spPr bwMode="auto">
          <a:xfrm>
            <a:off x="24099193" y="72347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1" name="AutoShape 1" descr="*">
            <a:extLst>
              <a:ext uri="{FF2B5EF4-FFF2-40B4-BE49-F238E27FC236}">
                <a16:creationId xmlns:a16="http://schemas.microsoft.com/office/drawing/2014/main" id="{04C2E885-7CAD-4963-822B-E24FC35362E4}"/>
              </a:ext>
            </a:extLst>
          </p:cNvPr>
          <p:cNvSpPr>
            <a:spLocks noChangeAspect="1" noChangeArrowheads="1"/>
          </p:cNvSpPr>
          <p:nvPr/>
        </p:nvSpPr>
        <p:spPr bwMode="auto">
          <a:xfrm>
            <a:off x="24099193" y="723471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2" name="AutoShape 1" descr="*">
            <a:extLst>
              <a:ext uri="{FF2B5EF4-FFF2-40B4-BE49-F238E27FC236}">
                <a16:creationId xmlns:a16="http://schemas.microsoft.com/office/drawing/2014/main" id="{B25424E1-05A6-4AA7-A5B9-CEDD697CCFA2}"/>
              </a:ext>
            </a:extLst>
          </p:cNvPr>
          <p:cNvSpPr>
            <a:spLocks noChangeAspect="1" noChangeArrowheads="1"/>
          </p:cNvSpPr>
          <p:nvPr/>
        </p:nvSpPr>
        <p:spPr bwMode="auto">
          <a:xfrm>
            <a:off x="24096018" y="66298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3" name="AutoShape 1" descr="*">
            <a:extLst>
              <a:ext uri="{FF2B5EF4-FFF2-40B4-BE49-F238E27FC236}">
                <a16:creationId xmlns:a16="http://schemas.microsoft.com/office/drawing/2014/main" id="{E8B03F27-EA25-4C04-8D61-8467511CB149}"/>
              </a:ext>
            </a:extLst>
          </p:cNvPr>
          <p:cNvSpPr>
            <a:spLocks noChangeAspect="1" noChangeArrowheads="1"/>
          </p:cNvSpPr>
          <p:nvPr/>
        </p:nvSpPr>
        <p:spPr bwMode="auto">
          <a:xfrm>
            <a:off x="24099193" y="885396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4" name="AutoShape 1" descr="*">
            <a:extLst>
              <a:ext uri="{FF2B5EF4-FFF2-40B4-BE49-F238E27FC236}">
                <a16:creationId xmlns:a16="http://schemas.microsoft.com/office/drawing/2014/main" id="{7226A9D9-E5A9-4766-BBB0-EAEF9EAC643A}"/>
              </a:ext>
            </a:extLst>
          </p:cNvPr>
          <p:cNvSpPr>
            <a:spLocks noChangeAspect="1" noChangeArrowheads="1"/>
          </p:cNvSpPr>
          <p:nvPr/>
        </p:nvSpPr>
        <p:spPr bwMode="auto">
          <a:xfrm>
            <a:off x="24099193" y="885396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5" name="AutoShape 1" descr="*">
            <a:extLst>
              <a:ext uri="{FF2B5EF4-FFF2-40B4-BE49-F238E27FC236}">
                <a16:creationId xmlns:a16="http://schemas.microsoft.com/office/drawing/2014/main" id="{E4368D40-7FC8-45CE-BDE8-032E65AB02BF}"/>
              </a:ext>
            </a:extLst>
          </p:cNvPr>
          <p:cNvSpPr>
            <a:spLocks noChangeAspect="1" noChangeArrowheads="1"/>
          </p:cNvSpPr>
          <p:nvPr/>
        </p:nvSpPr>
        <p:spPr bwMode="auto">
          <a:xfrm>
            <a:off x="24096018" y="82491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6" name="AutoShape 1" descr="*">
            <a:extLst>
              <a:ext uri="{FF2B5EF4-FFF2-40B4-BE49-F238E27FC236}">
                <a16:creationId xmlns:a16="http://schemas.microsoft.com/office/drawing/2014/main" id="{63B13B44-30C2-4FD3-BCBE-8FB6F41CC08B}"/>
              </a:ext>
            </a:extLst>
          </p:cNvPr>
          <p:cNvSpPr>
            <a:spLocks noChangeAspect="1" noChangeArrowheads="1"/>
          </p:cNvSpPr>
          <p:nvPr/>
        </p:nvSpPr>
        <p:spPr bwMode="auto">
          <a:xfrm>
            <a:off x="19870093" y="885396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7" name="AutoShape 1" descr="*">
            <a:extLst>
              <a:ext uri="{FF2B5EF4-FFF2-40B4-BE49-F238E27FC236}">
                <a16:creationId xmlns:a16="http://schemas.microsoft.com/office/drawing/2014/main" id="{63D2B121-1B8B-47D5-8BFD-C06265975ABE}"/>
              </a:ext>
            </a:extLst>
          </p:cNvPr>
          <p:cNvSpPr>
            <a:spLocks noChangeAspect="1" noChangeArrowheads="1"/>
          </p:cNvSpPr>
          <p:nvPr/>
        </p:nvSpPr>
        <p:spPr bwMode="auto">
          <a:xfrm>
            <a:off x="19870093" y="8853962"/>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8" name="AutoShape 1" descr="*">
            <a:extLst>
              <a:ext uri="{FF2B5EF4-FFF2-40B4-BE49-F238E27FC236}">
                <a16:creationId xmlns:a16="http://schemas.microsoft.com/office/drawing/2014/main" id="{DCACC2D1-DE0D-4111-A6AB-D063896D8CBF}"/>
              </a:ext>
            </a:extLst>
          </p:cNvPr>
          <p:cNvSpPr>
            <a:spLocks noChangeAspect="1" noChangeArrowheads="1"/>
          </p:cNvSpPr>
          <p:nvPr/>
        </p:nvSpPr>
        <p:spPr bwMode="auto">
          <a:xfrm>
            <a:off x="19870093"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9" name="AutoShape 1" descr="*">
            <a:extLst>
              <a:ext uri="{FF2B5EF4-FFF2-40B4-BE49-F238E27FC236}">
                <a16:creationId xmlns:a16="http://schemas.microsoft.com/office/drawing/2014/main" id="{A1EC2142-1749-4812-A295-7AE019D4F2E7}"/>
              </a:ext>
            </a:extLst>
          </p:cNvPr>
          <p:cNvSpPr>
            <a:spLocks noChangeAspect="1" noChangeArrowheads="1"/>
          </p:cNvSpPr>
          <p:nvPr/>
        </p:nvSpPr>
        <p:spPr bwMode="auto">
          <a:xfrm>
            <a:off x="19870093"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0" name="AutoShape 1" descr="*">
            <a:extLst>
              <a:ext uri="{FF2B5EF4-FFF2-40B4-BE49-F238E27FC236}">
                <a16:creationId xmlns:a16="http://schemas.microsoft.com/office/drawing/2014/main" id="{3E5C0CA5-86DD-40EE-B7CF-78041A598096}"/>
              </a:ext>
            </a:extLst>
          </p:cNvPr>
          <p:cNvSpPr>
            <a:spLocks noChangeAspect="1" noChangeArrowheads="1"/>
          </p:cNvSpPr>
          <p:nvPr/>
        </p:nvSpPr>
        <p:spPr bwMode="auto">
          <a:xfrm>
            <a:off x="20035193" y="568848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1" name="AutoShape 1" descr="*">
            <a:extLst>
              <a:ext uri="{FF2B5EF4-FFF2-40B4-BE49-F238E27FC236}">
                <a16:creationId xmlns:a16="http://schemas.microsoft.com/office/drawing/2014/main" id="{26D2746E-9C1F-485B-BA07-37E9AFA76E78}"/>
              </a:ext>
            </a:extLst>
          </p:cNvPr>
          <p:cNvSpPr>
            <a:spLocks noChangeAspect="1" noChangeArrowheads="1"/>
          </p:cNvSpPr>
          <p:nvPr/>
        </p:nvSpPr>
        <p:spPr bwMode="auto">
          <a:xfrm>
            <a:off x="22037030"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2" name="AutoShape 1" descr="*">
            <a:extLst>
              <a:ext uri="{FF2B5EF4-FFF2-40B4-BE49-F238E27FC236}">
                <a16:creationId xmlns:a16="http://schemas.microsoft.com/office/drawing/2014/main" id="{A02C88AB-1E32-4282-95B0-85DFCF17E584}"/>
              </a:ext>
            </a:extLst>
          </p:cNvPr>
          <p:cNvSpPr>
            <a:spLocks noChangeAspect="1" noChangeArrowheads="1"/>
          </p:cNvSpPr>
          <p:nvPr/>
        </p:nvSpPr>
        <p:spPr bwMode="auto">
          <a:xfrm>
            <a:off x="22037030"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3" name="AutoShape 1" descr="*">
            <a:extLst>
              <a:ext uri="{FF2B5EF4-FFF2-40B4-BE49-F238E27FC236}">
                <a16:creationId xmlns:a16="http://schemas.microsoft.com/office/drawing/2014/main" id="{009D05E1-D769-4855-BB2C-9CFFC2ECE895}"/>
              </a:ext>
            </a:extLst>
          </p:cNvPr>
          <p:cNvSpPr>
            <a:spLocks noChangeAspect="1" noChangeArrowheads="1"/>
          </p:cNvSpPr>
          <p:nvPr/>
        </p:nvSpPr>
        <p:spPr bwMode="auto">
          <a:xfrm>
            <a:off x="22035443" y="568848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4" name="AutoShape 1" descr="*">
            <a:extLst>
              <a:ext uri="{FF2B5EF4-FFF2-40B4-BE49-F238E27FC236}">
                <a16:creationId xmlns:a16="http://schemas.microsoft.com/office/drawing/2014/main" id="{C1556BC4-D222-4332-89F1-DAC8B2B9ED2F}"/>
              </a:ext>
            </a:extLst>
          </p:cNvPr>
          <p:cNvSpPr>
            <a:spLocks noChangeAspect="1" noChangeArrowheads="1"/>
          </p:cNvSpPr>
          <p:nvPr/>
        </p:nvSpPr>
        <p:spPr bwMode="auto">
          <a:xfrm>
            <a:off x="24099193"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5" name="AutoShape 1" descr="*">
            <a:extLst>
              <a:ext uri="{FF2B5EF4-FFF2-40B4-BE49-F238E27FC236}">
                <a16:creationId xmlns:a16="http://schemas.microsoft.com/office/drawing/2014/main" id="{97B0FBC3-2A4B-4E29-B5D3-7A696354AE35}"/>
              </a:ext>
            </a:extLst>
          </p:cNvPr>
          <p:cNvSpPr>
            <a:spLocks noChangeAspect="1" noChangeArrowheads="1"/>
          </p:cNvSpPr>
          <p:nvPr/>
        </p:nvSpPr>
        <p:spPr bwMode="auto">
          <a:xfrm>
            <a:off x="24099193"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6" name="AutoShape 1" descr="*">
            <a:extLst>
              <a:ext uri="{FF2B5EF4-FFF2-40B4-BE49-F238E27FC236}">
                <a16:creationId xmlns:a16="http://schemas.microsoft.com/office/drawing/2014/main" id="{7A0C9694-8FAB-4586-B59A-27862C794114}"/>
              </a:ext>
            </a:extLst>
          </p:cNvPr>
          <p:cNvSpPr>
            <a:spLocks noChangeAspect="1" noChangeArrowheads="1"/>
          </p:cNvSpPr>
          <p:nvPr/>
        </p:nvSpPr>
        <p:spPr bwMode="auto">
          <a:xfrm>
            <a:off x="24096018" y="568848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7" name="AutoShape 1" descr="*">
            <a:extLst>
              <a:ext uri="{FF2B5EF4-FFF2-40B4-BE49-F238E27FC236}">
                <a16:creationId xmlns:a16="http://schemas.microsoft.com/office/drawing/2014/main" id="{CFADEA90-42A8-4661-A088-C22F3FE5A856}"/>
              </a:ext>
            </a:extLst>
          </p:cNvPr>
          <p:cNvSpPr>
            <a:spLocks noChangeAspect="1" noChangeArrowheads="1"/>
          </p:cNvSpPr>
          <p:nvPr/>
        </p:nvSpPr>
        <p:spPr bwMode="auto">
          <a:xfrm>
            <a:off x="24099193" y="80141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8" name="AutoShape 1" descr="*">
            <a:extLst>
              <a:ext uri="{FF2B5EF4-FFF2-40B4-BE49-F238E27FC236}">
                <a16:creationId xmlns:a16="http://schemas.microsoft.com/office/drawing/2014/main" id="{B233F1FC-52B4-49BA-A996-8255C9F4A4C1}"/>
              </a:ext>
            </a:extLst>
          </p:cNvPr>
          <p:cNvSpPr>
            <a:spLocks noChangeAspect="1" noChangeArrowheads="1"/>
          </p:cNvSpPr>
          <p:nvPr/>
        </p:nvSpPr>
        <p:spPr bwMode="auto">
          <a:xfrm>
            <a:off x="24099193" y="80141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9" name="AutoShape 1" descr="*">
            <a:extLst>
              <a:ext uri="{FF2B5EF4-FFF2-40B4-BE49-F238E27FC236}">
                <a16:creationId xmlns:a16="http://schemas.microsoft.com/office/drawing/2014/main" id="{7D5428ED-0A41-4CE0-BFA8-34729C99D5FE}"/>
              </a:ext>
            </a:extLst>
          </p:cNvPr>
          <p:cNvSpPr>
            <a:spLocks noChangeAspect="1" noChangeArrowheads="1"/>
          </p:cNvSpPr>
          <p:nvPr/>
        </p:nvSpPr>
        <p:spPr bwMode="auto">
          <a:xfrm>
            <a:off x="24096018" y="740933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1" name="AutoShape 1" descr="*">
            <a:extLst>
              <a:ext uri="{FF2B5EF4-FFF2-40B4-BE49-F238E27FC236}">
                <a16:creationId xmlns:a16="http://schemas.microsoft.com/office/drawing/2014/main" id="{9FE8D358-226F-40DD-BB71-62EF66EA6801}"/>
              </a:ext>
            </a:extLst>
          </p:cNvPr>
          <p:cNvSpPr>
            <a:spLocks noChangeAspect="1" noChangeArrowheads="1"/>
          </p:cNvSpPr>
          <p:nvPr/>
        </p:nvSpPr>
        <p:spPr bwMode="auto">
          <a:xfrm>
            <a:off x="19870093"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2" name="AutoShape 1" descr="*">
            <a:extLst>
              <a:ext uri="{FF2B5EF4-FFF2-40B4-BE49-F238E27FC236}">
                <a16:creationId xmlns:a16="http://schemas.microsoft.com/office/drawing/2014/main" id="{A25C4418-B11A-40FB-B4B2-99243AF8149F}"/>
              </a:ext>
            </a:extLst>
          </p:cNvPr>
          <p:cNvSpPr>
            <a:spLocks noChangeAspect="1" noChangeArrowheads="1"/>
          </p:cNvSpPr>
          <p:nvPr/>
        </p:nvSpPr>
        <p:spPr bwMode="auto">
          <a:xfrm>
            <a:off x="19870093"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3" name="AutoShape 1" descr="*">
            <a:extLst>
              <a:ext uri="{FF2B5EF4-FFF2-40B4-BE49-F238E27FC236}">
                <a16:creationId xmlns:a16="http://schemas.microsoft.com/office/drawing/2014/main" id="{C27FAB67-24A4-41C1-B03E-B2C50F921319}"/>
              </a:ext>
            </a:extLst>
          </p:cNvPr>
          <p:cNvSpPr>
            <a:spLocks noChangeAspect="1" noChangeArrowheads="1"/>
          </p:cNvSpPr>
          <p:nvPr/>
        </p:nvSpPr>
        <p:spPr bwMode="auto">
          <a:xfrm>
            <a:off x="19870093"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4" name="AutoShape 1" descr="*">
            <a:extLst>
              <a:ext uri="{FF2B5EF4-FFF2-40B4-BE49-F238E27FC236}">
                <a16:creationId xmlns:a16="http://schemas.microsoft.com/office/drawing/2014/main" id="{020BAA89-5B1C-4B83-A09F-385AD4160B34}"/>
              </a:ext>
            </a:extLst>
          </p:cNvPr>
          <p:cNvSpPr>
            <a:spLocks noChangeAspect="1" noChangeArrowheads="1"/>
          </p:cNvSpPr>
          <p:nvPr/>
        </p:nvSpPr>
        <p:spPr bwMode="auto">
          <a:xfrm>
            <a:off x="22037030"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5" name="AutoShape 1" descr="*">
            <a:extLst>
              <a:ext uri="{FF2B5EF4-FFF2-40B4-BE49-F238E27FC236}">
                <a16:creationId xmlns:a16="http://schemas.microsoft.com/office/drawing/2014/main" id="{0473CE1B-8F86-4EA7-944C-3CC36FDCE1FE}"/>
              </a:ext>
            </a:extLst>
          </p:cNvPr>
          <p:cNvSpPr>
            <a:spLocks noChangeAspect="1" noChangeArrowheads="1"/>
          </p:cNvSpPr>
          <p:nvPr/>
        </p:nvSpPr>
        <p:spPr bwMode="auto">
          <a:xfrm>
            <a:off x="22037030" y="62933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6" name="AutoShape 1" descr="*">
            <a:extLst>
              <a:ext uri="{FF2B5EF4-FFF2-40B4-BE49-F238E27FC236}">
                <a16:creationId xmlns:a16="http://schemas.microsoft.com/office/drawing/2014/main" id="{3D047D49-838F-436A-BA45-F601F901FA29}"/>
              </a:ext>
            </a:extLst>
          </p:cNvPr>
          <p:cNvSpPr>
            <a:spLocks noChangeAspect="1" noChangeArrowheads="1"/>
          </p:cNvSpPr>
          <p:nvPr/>
        </p:nvSpPr>
        <p:spPr bwMode="auto">
          <a:xfrm>
            <a:off x="22037030" y="80141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7" name="AutoShape 1" descr="*">
            <a:extLst>
              <a:ext uri="{FF2B5EF4-FFF2-40B4-BE49-F238E27FC236}">
                <a16:creationId xmlns:a16="http://schemas.microsoft.com/office/drawing/2014/main" id="{F90D1629-1A28-4730-8130-AB233A526265}"/>
              </a:ext>
            </a:extLst>
          </p:cNvPr>
          <p:cNvSpPr>
            <a:spLocks noChangeAspect="1" noChangeArrowheads="1"/>
          </p:cNvSpPr>
          <p:nvPr/>
        </p:nvSpPr>
        <p:spPr bwMode="auto">
          <a:xfrm>
            <a:off x="22037030" y="80141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8" name="AutoShape 1" descr="*">
            <a:extLst>
              <a:ext uri="{FF2B5EF4-FFF2-40B4-BE49-F238E27FC236}">
                <a16:creationId xmlns:a16="http://schemas.microsoft.com/office/drawing/2014/main" id="{FBAE574E-2B96-4AD5-9B43-39D12F32761B}"/>
              </a:ext>
            </a:extLst>
          </p:cNvPr>
          <p:cNvSpPr>
            <a:spLocks noChangeAspect="1" noChangeArrowheads="1"/>
          </p:cNvSpPr>
          <p:nvPr/>
        </p:nvSpPr>
        <p:spPr bwMode="auto">
          <a:xfrm>
            <a:off x="22035443" y="7409337"/>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0" name="TextBox 689">
            <a:extLst>
              <a:ext uri="{FF2B5EF4-FFF2-40B4-BE49-F238E27FC236}">
                <a16:creationId xmlns:a16="http://schemas.microsoft.com/office/drawing/2014/main" id="{9368A037-40D9-405F-B8B4-A760EA568AC8}"/>
              </a:ext>
            </a:extLst>
          </p:cNvPr>
          <p:cNvSpPr txBox="1"/>
          <p:nvPr/>
        </p:nvSpPr>
        <p:spPr>
          <a:xfrm>
            <a:off x="339935" y="1582120"/>
            <a:ext cx="1647493"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'Tuloskooste (haastattelut)'</a:t>
            </a:r>
          </a:p>
        </p:txBody>
      </p:sp>
      <p:grpSp>
        <p:nvGrpSpPr>
          <p:cNvPr id="689" name="Group 688">
            <a:extLst>
              <a:ext uri="{FF2B5EF4-FFF2-40B4-BE49-F238E27FC236}">
                <a16:creationId xmlns:a16="http://schemas.microsoft.com/office/drawing/2014/main" id="{64CCB8F9-4E56-496B-8AC6-9BE9D038839C}"/>
              </a:ext>
            </a:extLst>
          </p:cNvPr>
          <p:cNvGrpSpPr/>
          <p:nvPr/>
        </p:nvGrpSpPr>
        <p:grpSpPr>
          <a:xfrm>
            <a:off x="8470676" y="83671"/>
            <a:ext cx="321701" cy="1185383"/>
            <a:chOff x="8456239" y="107576"/>
            <a:chExt cx="321701" cy="1185383"/>
          </a:xfrm>
        </p:grpSpPr>
        <p:sp>
          <p:nvSpPr>
            <p:cNvPr id="691" name="Rectangle: Rounded Corners 690">
              <a:extLst>
                <a:ext uri="{FF2B5EF4-FFF2-40B4-BE49-F238E27FC236}">
                  <a16:creationId xmlns:a16="http://schemas.microsoft.com/office/drawing/2014/main" id="{1F79DF4B-7E38-46E9-82E7-4B9E44E3E0E9}"/>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92" name="Graphic 691" descr="For Sale with solid fill">
              <a:hlinkClick r:id="rId3" action="ppaction://hlinksldjump"/>
              <a:extLst>
                <a:ext uri="{FF2B5EF4-FFF2-40B4-BE49-F238E27FC236}">
                  <a16:creationId xmlns:a16="http://schemas.microsoft.com/office/drawing/2014/main" id="{8E25F8F2-34A4-490A-9642-99B32C9FF77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56239" y="525689"/>
              <a:ext cx="314419" cy="313241"/>
            </a:xfrm>
            <a:prstGeom prst="rect">
              <a:avLst/>
            </a:prstGeom>
          </p:spPr>
        </p:pic>
        <p:pic>
          <p:nvPicPr>
            <p:cNvPr id="693" name="Graphic 692" descr="Back with solid fill">
              <a:hlinkClick r:id="rId6" action="ppaction://hlinksldjump"/>
              <a:extLst>
                <a:ext uri="{FF2B5EF4-FFF2-40B4-BE49-F238E27FC236}">
                  <a16:creationId xmlns:a16="http://schemas.microsoft.com/office/drawing/2014/main" id="{5545C93D-E691-40FB-85F8-F6E5BD6E026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463521" y="916095"/>
              <a:ext cx="314419" cy="313242"/>
            </a:xfrm>
            <a:prstGeom prst="rect">
              <a:avLst/>
            </a:prstGeom>
          </p:spPr>
        </p:pic>
        <p:pic>
          <p:nvPicPr>
            <p:cNvPr id="694" name="Graphic 693" descr="Back with solid fill">
              <a:hlinkClick r:id="rId9" action="ppaction://hlinksldjump"/>
              <a:extLst>
                <a:ext uri="{FF2B5EF4-FFF2-40B4-BE49-F238E27FC236}">
                  <a16:creationId xmlns:a16="http://schemas.microsoft.com/office/drawing/2014/main" id="{B6FE51F4-9312-4C09-8BB6-B6D8E18F1145}"/>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27006718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3"/>
          <a:stretch>
            <a:fillRect/>
          </a:stretch>
        </p:blipFill>
        <p:spPr>
          <a:xfrm>
            <a:off x="9838828" y="2411413"/>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417231" y="280971"/>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graphicFrame>
        <p:nvGraphicFramePr>
          <p:cNvPr id="3" name="Table 2">
            <a:extLst>
              <a:ext uri="{FF2B5EF4-FFF2-40B4-BE49-F238E27FC236}">
                <a16:creationId xmlns:a16="http://schemas.microsoft.com/office/drawing/2014/main" id="{8D3DCB43-FCB4-408D-BCDE-4F051DF4CC56}"/>
              </a:ext>
            </a:extLst>
          </p:cNvPr>
          <p:cNvGraphicFramePr>
            <a:graphicFrameLocks noGrp="1"/>
          </p:cNvGraphicFramePr>
          <p:nvPr/>
        </p:nvGraphicFramePr>
        <p:xfrm>
          <a:off x="372914" y="1665941"/>
          <a:ext cx="4497362" cy="4859399"/>
        </p:xfrm>
        <a:graphic>
          <a:graphicData uri="http://schemas.openxmlformats.org/drawingml/2006/table">
            <a:tbl>
              <a:tblPr/>
              <a:tblGrid>
                <a:gridCol w="4497362">
                  <a:extLst>
                    <a:ext uri="{9D8B030D-6E8A-4147-A177-3AD203B41FA5}">
                      <a16:colId xmlns:a16="http://schemas.microsoft.com/office/drawing/2014/main" val="640188152"/>
                    </a:ext>
                  </a:extLst>
                </a:gridCol>
              </a:tblGrid>
              <a:tr h="293603">
                <a:tc>
                  <a:txBody>
                    <a:bodyPr/>
                    <a:lstStyle/>
                    <a:p>
                      <a:pPr algn="l" fontAlgn="b"/>
                      <a:r>
                        <a:rPr lang="fi-FI" sz="800" b="1" i="0" u="none" strike="noStrike" dirty="0">
                          <a:solidFill>
                            <a:srgbClr val="000000"/>
                          </a:solidFill>
                          <a:effectLst/>
                          <a:latin typeface="Rockwell" panose="02060603020205020403" pitchFamily="18" charset="0"/>
                        </a:rPr>
                        <a:t>Vahvuudet</a:t>
                      </a:r>
                      <a:endParaRPr lang="fi-FI" sz="900" b="0" i="0" u="none" strike="noStrike" dirty="0">
                        <a:solidFill>
                          <a:srgbClr val="000000"/>
                        </a:solidFill>
                        <a:effectLst/>
                        <a:latin typeface="Calibri" panose="020F0502020204030204" pitchFamily="34" charset="0"/>
                      </a:endParaRP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0911374"/>
                  </a:ext>
                </a:extLst>
              </a:tr>
              <a:tr h="355413">
                <a:tc>
                  <a:txBody>
                    <a:bodyPr/>
                    <a:lstStyle/>
                    <a:p>
                      <a:pPr algn="l" fontAlgn="b"/>
                      <a:r>
                        <a:rPr lang="fi-FI" sz="800" b="0" i="0" u="none" strike="noStrike">
                          <a:solidFill>
                            <a:srgbClr val="000000"/>
                          </a:solidFill>
                          <a:effectLst/>
                          <a:latin typeface="Rockwell" panose="02060603020205020403" pitchFamily="18" charset="0"/>
                        </a:rPr>
                        <a:t>Vertaistuki (kollegat ja sopimuskuntajärjestely). </a:t>
                      </a:r>
                      <a:r>
                        <a:rPr lang="fi-FI" sz="800" b="1" i="0" u="none" strike="noStrike">
                          <a:solidFill>
                            <a:srgbClr val="000000"/>
                          </a:solidFill>
                          <a:effectLst/>
                          <a:latin typeface="Rockwell" panose="02060603020205020403" pitchFamily="18" charset="0"/>
                        </a:rPr>
                        <a:t>x3</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05608150"/>
                  </a:ext>
                </a:extLst>
              </a:tr>
              <a:tr h="355413">
                <a:tc>
                  <a:txBody>
                    <a:bodyPr/>
                    <a:lstStyle/>
                    <a:p>
                      <a:pPr algn="l" fontAlgn="b"/>
                      <a:r>
                        <a:rPr lang="fi-FI" sz="800" b="0" i="0" u="none" strike="noStrike">
                          <a:solidFill>
                            <a:srgbClr val="000000"/>
                          </a:solidFill>
                          <a:effectLst/>
                          <a:latin typeface="Rockwell" panose="02060603020205020403" pitchFamily="18" charset="0"/>
                        </a:rPr>
                        <a:t>Ilmastoasioiden maakuntatason ohjaus. </a:t>
                      </a:r>
                      <a:r>
                        <a:rPr lang="fi-FI" sz="800" b="1" i="0" u="none" strike="noStrike">
                          <a:solidFill>
                            <a:srgbClr val="000000"/>
                          </a:solidFill>
                          <a:effectLst/>
                          <a:latin typeface="Rockwell" panose="02060603020205020403" pitchFamily="18" charset="0"/>
                        </a:rPr>
                        <a:t>x2</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23462111"/>
                  </a:ext>
                </a:extLst>
              </a:tr>
              <a:tr h="334271">
                <a:tc>
                  <a:txBody>
                    <a:bodyPr/>
                    <a:lstStyle/>
                    <a:p>
                      <a:pPr algn="l" fontAlgn="b"/>
                      <a:r>
                        <a:rPr lang="fi-FI" sz="800" b="0" i="0" u="none" strike="noStrike">
                          <a:solidFill>
                            <a:srgbClr val="000000"/>
                          </a:solidFill>
                          <a:effectLst/>
                          <a:latin typeface="Rockwell" panose="02060603020205020403" pitchFamily="18" charset="0"/>
                        </a:rPr>
                        <a:t>Julkiset asiakirjat.</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45224211"/>
                  </a:ext>
                </a:extLst>
              </a:tr>
              <a:tr h="334271">
                <a:tc>
                  <a:txBody>
                    <a:bodyPr/>
                    <a:lstStyle/>
                    <a:p>
                      <a:pPr algn="l" fontAlgn="b"/>
                      <a:r>
                        <a:rPr lang="fi-FI" sz="800" b="0" i="0" u="none" strike="noStrike">
                          <a:solidFill>
                            <a:srgbClr val="000000"/>
                          </a:solidFill>
                          <a:effectLst/>
                          <a:latin typeface="Rockwell" panose="02060603020205020403" pitchFamily="18" charset="0"/>
                        </a:rPr>
                        <a:t>Viranomaistyössä kirjattavat muistiinpanot.</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9580341"/>
                  </a:ext>
                </a:extLst>
              </a:tr>
              <a:tr h="555658">
                <a:tc>
                  <a:txBody>
                    <a:bodyPr/>
                    <a:lstStyle/>
                    <a:p>
                      <a:pPr algn="l" fontAlgn="ctr"/>
                      <a:r>
                        <a:rPr lang="fi-FI" sz="800" b="1" i="0" u="none" strike="noStrike" dirty="0">
                          <a:solidFill>
                            <a:srgbClr val="000000"/>
                          </a:solidFill>
                          <a:effectLst/>
                          <a:latin typeface="Rockwell" panose="02060603020205020403" pitchFamily="18" charset="0"/>
                        </a:rPr>
                        <a:t>[Viranomaisen kannalta] </a:t>
                      </a:r>
                      <a:r>
                        <a:rPr lang="fi-FI" sz="800" b="0" i="0" u="none" strike="noStrike" dirty="0">
                          <a:solidFill>
                            <a:srgbClr val="000000"/>
                          </a:solidFill>
                          <a:effectLst/>
                          <a:latin typeface="Rockwell" panose="02060603020205020403" pitchFamily="18" charset="0"/>
                        </a:rPr>
                        <a:t>"</a:t>
                      </a:r>
                      <a:r>
                        <a:rPr lang="fi-FI" sz="800" b="0" i="1" u="none" strike="noStrike" dirty="0">
                          <a:solidFill>
                            <a:srgbClr val="000000"/>
                          </a:solidFill>
                          <a:effectLst/>
                          <a:latin typeface="Rockwell" panose="02060603020205020403" pitchFamily="18" charset="0"/>
                        </a:rPr>
                        <a:t>Myyräntyön kaltaisuus</a:t>
                      </a:r>
                      <a:r>
                        <a:rPr lang="fi-FI" sz="800" b="0" i="0" u="none" strike="noStrike" dirty="0">
                          <a:solidFill>
                            <a:srgbClr val="000000"/>
                          </a:solidFill>
                          <a:effectLst/>
                          <a:latin typeface="Rockwell" panose="02060603020205020403" pitchFamily="18" charset="0"/>
                        </a:rPr>
                        <a:t>" eli ts. kiitollista työtä, jossa työnjälki on selkeästi havaittavissa ja siten tiedettävissä miksi työtä aidosti kannattaa tehdä.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09876075"/>
                  </a:ext>
                </a:extLst>
              </a:tr>
              <a:tr h="473885">
                <a:tc>
                  <a:txBody>
                    <a:bodyPr/>
                    <a:lstStyle/>
                    <a:p>
                      <a:pPr algn="l" fontAlgn="b"/>
                      <a:r>
                        <a:rPr lang="fi-FI" sz="800" b="1" i="0" u="none" strike="noStrike">
                          <a:solidFill>
                            <a:srgbClr val="000000"/>
                          </a:solidFill>
                          <a:effectLst/>
                          <a:latin typeface="Rockwell" panose="02060603020205020403" pitchFamily="18" charset="0"/>
                        </a:rPr>
                        <a:t>[Viranomaisen kannalta]</a:t>
                      </a:r>
                      <a:r>
                        <a:rPr lang="fi-FI" sz="800" b="0" i="0" u="none" strike="noStrike">
                          <a:solidFill>
                            <a:srgbClr val="000000"/>
                          </a:solidFill>
                          <a:effectLst/>
                          <a:latin typeface="Rockwell" panose="02060603020205020403" pitchFamily="18" charset="0"/>
                        </a:rPr>
                        <a:t> Työssä pääsee aidosti vaikuttamaan asioihin.</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22527226"/>
                  </a:ext>
                </a:extLst>
              </a:tr>
              <a:tr h="620961">
                <a:tc>
                  <a:txBody>
                    <a:bodyPr/>
                    <a:lstStyle/>
                    <a:p>
                      <a:pPr algn="l" fontAlgn="b"/>
                      <a:r>
                        <a:rPr lang="fi-FI" sz="800" b="0" i="0" u="none" strike="noStrike">
                          <a:solidFill>
                            <a:srgbClr val="000000"/>
                          </a:solidFill>
                          <a:effectLst/>
                          <a:latin typeface="Rockwell" panose="02060603020205020403" pitchFamily="18" charset="0"/>
                        </a:rPr>
                        <a:t>Heinola pieneen kokoon suhteutettu aktiivisuus on muodostanut kaupungille aktiivisen asenteen, kuten kiinnostusta kehittämään yritysyhteistyötä.</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30863810"/>
                  </a:ext>
                </a:extLst>
              </a:tr>
              <a:tr h="363570">
                <a:tc>
                  <a:txBody>
                    <a:bodyPr/>
                    <a:lstStyle/>
                    <a:p>
                      <a:pPr algn="l" fontAlgn="b"/>
                      <a:r>
                        <a:rPr lang="fi-FI" sz="800" b="0" i="0" u="none" strike="noStrike">
                          <a:solidFill>
                            <a:srgbClr val="000000"/>
                          </a:solidFill>
                          <a:effectLst/>
                          <a:latin typeface="Rockwell" panose="02060603020205020403" pitchFamily="18" charset="0"/>
                        </a:rPr>
                        <a:t>Kova tahtotila asioiden eteenpäin vientiin.</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15850607"/>
                  </a:ext>
                </a:extLst>
              </a:tr>
              <a:tr h="640610">
                <a:tc>
                  <a:txBody>
                    <a:bodyPr/>
                    <a:lstStyle/>
                    <a:p>
                      <a:pPr algn="l" fontAlgn="b"/>
                      <a:r>
                        <a:rPr lang="fi-FI" sz="800" b="1" i="1" u="none" strike="noStrike">
                          <a:solidFill>
                            <a:srgbClr val="000000"/>
                          </a:solidFill>
                          <a:effectLst/>
                          <a:latin typeface="Rockwell" panose="02060603020205020403" pitchFamily="18" charset="0"/>
                        </a:rPr>
                        <a:t>"Kansallinen kaupunkipuistojen -verkosto"</a:t>
                      </a:r>
                      <a:r>
                        <a:rPr lang="fi-FI" sz="800" b="0" i="0" u="none" strike="noStrike">
                          <a:solidFill>
                            <a:srgbClr val="000000"/>
                          </a:solidFill>
                          <a:effectLst/>
                          <a:latin typeface="Rockwell" panose="02060603020205020403" pitchFamily="18" charset="0"/>
                        </a:rPr>
                        <a:t> on tärkeä tekijä. Kaupunki on siis nähnyt ympäristö- ja hyvinvointiarvot vahvoiksi vetovoima- ja hyvinvointitekijöiksi.</a:t>
                      </a:r>
                      <a:endParaRPr lang="fi-FI" sz="900" b="0" i="0" u="none" strike="noStrike">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90403250"/>
                  </a:ext>
                </a:extLst>
              </a:tr>
              <a:tr h="531744">
                <a:tc>
                  <a:txBody>
                    <a:bodyPr/>
                    <a:lstStyle/>
                    <a:p>
                      <a:pPr algn="l" fontAlgn="b"/>
                      <a:r>
                        <a:rPr lang="fi-FI" sz="800" b="0" i="0" u="none" strike="noStrike" dirty="0">
                          <a:solidFill>
                            <a:srgbClr val="000000"/>
                          </a:solidFill>
                          <a:effectLst/>
                          <a:latin typeface="Rockwell" panose="02060603020205020403" pitchFamily="18" charset="0"/>
                        </a:rPr>
                        <a:t>Yhdessä vaalittu yhtenäinen viheraluekokonaisuus alkaen kaupungin keskustasta ja sieltä jatkuen kohti ympäröivää luontoa (helppo saavutettavuus).</a:t>
                      </a:r>
                      <a:endParaRPr lang="fi-FI" sz="9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48012731"/>
                  </a:ext>
                </a:extLst>
              </a:tr>
            </a:tbl>
          </a:graphicData>
        </a:graphic>
      </p:graphicFrame>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5" name="AutoShape 1" descr="*">
            <a:extLst>
              <a:ext uri="{FF2B5EF4-FFF2-40B4-BE49-F238E27FC236}">
                <a16:creationId xmlns:a16="http://schemas.microsoft.com/office/drawing/2014/main" id="{1E985ADE-1196-44A1-B00E-BBCFCA28DB63}"/>
              </a:ext>
            </a:extLst>
          </p:cNvPr>
          <p:cNvSpPr>
            <a:spLocks noChangeAspect="1" noChangeArrowheads="1"/>
          </p:cNvSpPr>
          <p:nvPr/>
        </p:nvSpPr>
        <p:spPr bwMode="auto">
          <a:xfrm>
            <a:off x="5721350" y="303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5" name="Table 4">
            <a:extLst>
              <a:ext uri="{FF2B5EF4-FFF2-40B4-BE49-F238E27FC236}">
                <a16:creationId xmlns:a16="http://schemas.microsoft.com/office/drawing/2014/main" id="{13437870-F028-4FE5-9AC3-1DF085903B9A}"/>
              </a:ext>
            </a:extLst>
          </p:cNvPr>
          <p:cNvGraphicFramePr>
            <a:graphicFrameLocks noGrp="1"/>
          </p:cNvGraphicFramePr>
          <p:nvPr/>
        </p:nvGraphicFramePr>
        <p:xfrm>
          <a:off x="4939825" y="1750856"/>
          <a:ext cx="4363046" cy="4785391"/>
        </p:xfrm>
        <a:graphic>
          <a:graphicData uri="http://schemas.openxmlformats.org/drawingml/2006/table">
            <a:tbl>
              <a:tblPr/>
              <a:tblGrid>
                <a:gridCol w="4363046">
                  <a:extLst>
                    <a:ext uri="{9D8B030D-6E8A-4147-A177-3AD203B41FA5}">
                      <a16:colId xmlns:a16="http://schemas.microsoft.com/office/drawing/2014/main" val="2360089508"/>
                    </a:ext>
                  </a:extLst>
                </a:gridCol>
              </a:tblGrid>
              <a:tr h="443006">
                <a:tc>
                  <a:txBody>
                    <a:bodyPr/>
                    <a:lstStyle/>
                    <a:p>
                      <a:pPr algn="l" fontAlgn="b"/>
                      <a:r>
                        <a:rPr lang="fi-FI" sz="700" b="0" i="0" u="none" strike="noStrike" dirty="0">
                          <a:solidFill>
                            <a:schemeClr val="tx2"/>
                          </a:solidFill>
                          <a:effectLst/>
                          <a:latin typeface="Rockwell" panose="02060603020205020403" pitchFamily="18" charset="0"/>
                        </a:rPr>
                        <a:t>Kaupunkipuistojen- ja viheralueiden kehitys jatkuu, kuten ennenkin (tarkastellaan kaupunkia kokonaisuutena eikä lähdetä rajailemaan yksittäisiä alueita siitä "</a:t>
                      </a:r>
                      <a:r>
                        <a:rPr lang="fi-FI" sz="700" b="0" i="1" u="none" strike="noStrike" dirty="0">
                          <a:solidFill>
                            <a:schemeClr val="tx2"/>
                          </a:solidFill>
                          <a:effectLst/>
                          <a:latin typeface="Rockwell" panose="02060603020205020403" pitchFamily="18" charset="0"/>
                        </a:rPr>
                        <a:t>ulos</a:t>
                      </a:r>
                      <a:r>
                        <a:rPr lang="fi-FI" sz="700" b="0" i="0" u="none" strike="noStrike" dirty="0">
                          <a:solidFill>
                            <a:schemeClr val="tx2"/>
                          </a:solidFill>
                          <a:effectLst/>
                          <a:latin typeface="Rockwell" panose="02060603020205020403" pitchFamily="18" charset="0"/>
                        </a:rPr>
                        <a:t>") eli lähes kaikilla asuinalueilla.</a:t>
                      </a:r>
                      <a:endParaRPr lang="fi-FI" sz="800" b="0" i="0" u="none" strike="noStrike" dirty="0">
                        <a:solidFill>
                          <a:schemeClr val="tx2"/>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37737207"/>
                  </a:ext>
                </a:extLst>
              </a:tr>
              <a:tr h="528588">
                <a:tc>
                  <a:txBody>
                    <a:bodyPr/>
                    <a:lstStyle/>
                    <a:p>
                      <a:pPr algn="l" fontAlgn="b"/>
                      <a:r>
                        <a:rPr lang="fi-FI" sz="700" b="0" i="0" u="none" strike="noStrike" dirty="0">
                          <a:solidFill>
                            <a:schemeClr val="tx2"/>
                          </a:solidFill>
                          <a:effectLst/>
                          <a:latin typeface="Rockwell" panose="02060603020205020403" pitchFamily="18" charset="0"/>
                        </a:rPr>
                        <a:t>Alueella korostuu bio- ja kiertotalous sekä yritysten näkökannalta hyvällä mallilla oleva vuoropuhelu ja yhteistoiminta kaupunkiorganisaation kanssa.</a:t>
                      </a:r>
                      <a:endParaRPr lang="fi-FI" sz="800" b="0" i="0" u="none" strike="noStrike" dirty="0">
                        <a:solidFill>
                          <a:schemeClr val="tx2"/>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56748401"/>
                  </a:ext>
                </a:extLst>
              </a:tr>
              <a:tr h="431425">
                <a:tc>
                  <a:txBody>
                    <a:bodyPr/>
                    <a:lstStyle/>
                    <a:p>
                      <a:pPr algn="l" fontAlgn="ctr"/>
                      <a:r>
                        <a:rPr lang="fi-FI" sz="700" b="0" i="0" u="none" strike="noStrike" dirty="0">
                          <a:solidFill>
                            <a:schemeClr val="tx2"/>
                          </a:solidFill>
                          <a:effectLst/>
                          <a:latin typeface="Rockwell" panose="02060603020205020403" pitchFamily="18" charset="0"/>
                        </a:rPr>
                        <a:t>Erittäin merkittävä ja vahva keino Heinolan brändille ja kaupungin erottumiselle valtakunnallisella tasolla. Toimiva keino perustelluille ratkaisuille viherverkostojen olemassa olon ja ylläpitämisen puolesta. 20-vuotispäivä on suunniteltu hyödynnettäväksi juuri, kuten tutkijakin sitä alustavasti oli pohtinut.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93061606"/>
                  </a:ext>
                </a:extLst>
              </a:tr>
              <a:tr h="312813">
                <a:tc>
                  <a:txBody>
                    <a:bodyPr/>
                    <a:lstStyle/>
                    <a:p>
                      <a:pPr algn="l" fontAlgn="ctr"/>
                      <a:r>
                        <a:rPr lang="fi-FI" sz="700" b="1" i="0" u="none" strike="noStrike" dirty="0">
                          <a:solidFill>
                            <a:schemeClr val="tx2"/>
                          </a:solidFill>
                          <a:effectLst/>
                          <a:latin typeface="Rockwell" panose="02060603020205020403" pitchFamily="18" charset="0"/>
                        </a:rPr>
                        <a:t>[Päijät-Häme, toiminnanohjaus:]</a:t>
                      </a:r>
                      <a:r>
                        <a:rPr lang="fi-FI" sz="700" b="0" i="0" u="none" strike="noStrike" dirty="0">
                          <a:solidFill>
                            <a:schemeClr val="tx2"/>
                          </a:solidFill>
                          <a:effectLst/>
                          <a:latin typeface="Rockwell" panose="02060603020205020403" pitchFamily="18" charset="0"/>
                        </a:rPr>
                        <a:t> Näkyvää, vahvaa ja onnistuneesti toteutettua toiminnanohjausta maakuntatasolla niin Heinolassa kuin sopimuskunnissakin.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91839543"/>
                  </a:ext>
                </a:extLst>
              </a:tr>
              <a:tr h="528588">
                <a:tc>
                  <a:txBody>
                    <a:bodyPr/>
                    <a:lstStyle/>
                    <a:p>
                      <a:pPr algn="l" fontAlgn="ctr"/>
                      <a:r>
                        <a:rPr lang="fi-FI" sz="700" b="0" i="0" u="none" strike="noStrike">
                          <a:solidFill>
                            <a:schemeClr val="tx2"/>
                          </a:solidFill>
                          <a:effectLst/>
                          <a:latin typeface="Rockwell" panose="02060603020205020403" pitchFamily="18" charset="0"/>
                        </a:rPr>
                        <a:t>Haastattelutilanteita jälkikäteen uudelleen tarkastellen nauhoitteilta, ei vaikuttanut kuitenkaan, että työsuhteisiin olisi ilmoilla mitään niin sanottuja "jännitteitä" tai tietyn tapaista "tyytymättömyyttä", lähinnä päinvastoin kaupunkiorganisaation tekemiä ratkaisuja vertailtiin edeltävien työtehtävien hieman "heikompiin" ratkaisuihin.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18526436"/>
                  </a:ext>
                </a:extLst>
              </a:tr>
              <a:tr h="1030807">
                <a:tc>
                  <a:txBody>
                    <a:bodyPr/>
                    <a:lstStyle/>
                    <a:p>
                      <a:pPr algn="l" fontAlgn="ctr"/>
                      <a:r>
                        <a:rPr lang="fi-FI" sz="700" b="1" i="0" u="none" strike="noStrike" dirty="0">
                          <a:solidFill>
                            <a:schemeClr val="tx2"/>
                          </a:solidFill>
                          <a:effectLst/>
                          <a:latin typeface="Rockwell" panose="02060603020205020403" pitchFamily="18" charset="0"/>
                        </a:rPr>
                        <a:t>[Toiminnanohjausjärjestelmät - Kaavoitus, maankäyttö ja kaupunkisuunnittelu:]</a:t>
                      </a:r>
                      <a:r>
                        <a:rPr lang="fi-FI" sz="700" b="0" i="0" u="none" strike="noStrike" dirty="0">
                          <a:solidFill>
                            <a:schemeClr val="tx2"/>
                          </a:solidFill>
                          <a:effectLst/>
                          <a:latin typeface="Rockwell" panose="02060603020205020403" pitchFamily="18" charset="0"/>
                        </a:rPr>
                        <a:t> Kulkumuotovalintoihin kohdistetaan ohjausta. Täydennysrakentamiseen liittyen ympäristönäkökulmat toimivat perusteina tiiviimmän pääkaupunkirakenteen valinnoille. Kaavoitus puoltaa yksityisten toimijoiden hankkeita alueille, joilla ne nähdään ympäristötavoitteiden mukaisina. ----&gt; Asiat varsin hyvällä mallilla. Riittääkö kaavoituksessa osaaminen huomioimaan nimenomaan ilmastotekijät niiden täydellä skaalalla vai tulisiko, jossain vaiheessa järjestää nopeahko "ilmastokoulutus" (tunnin tai parin pienryhmä </a:t>
                      </a:r>
                      <a:r>
                        <a:rPr lang="fi-FI" sz="700" b="0" i="0" u="none" strike="noStrike" dirty="0" err="1">
                          <a:solidFill>
                            <a:schemeClr val="tx2"/>
                          </a:solidFill>
                          <a:effectLst/>
                          <a:latin typeface="Rockwell" panose="02060603020205020403" pitchFamily="18" charset="0"/>
                        </a:rPr>
                        <a:t>brief</a:t>
                      </a:r>
                      <a:r>
                        <a:rPr lang="fi-FI" sz="700" b="0" i="0" u="none" strike="noStrike" dirty="0">
                          <a:solidFill>
                            <a:schemeClr val="tx2"/>
                          </a:solidFill>
                          <a:effectLst/>
                          <a:latin typeface="Rockwell" panose="02060603020205020403" pitchFamily="18" charset="0"/>
                        </a:rPr>
                        <a:t> asioista sekä ehkä, joku samankaltainen "opas" kuin tässä tutkimuksessa, mutta pituudeltaan, jos saisi vaikka a4 ne keskeisimmät asiat sektoreittain)?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99717847"/>
                  </a:ext>
                </a:extLst>
              </a:tr>
              <a:tr h="352393">
                <a:tc>
                  <a:txBody>
                    <a:bodyPr/>
                    <a:lstStyle/>
                    <a:p>
                      <a:pPr algn="l" fontAlgn="ctr"/>
                      <a:r>
                        <a:rPr lang="fi-FI" sz="700" b="0" i="0" u="none" strike="noStrike">
                          <a:solidFill>
                            <a:schemeClr val="tx2"/>
                          </a:solidFill>
                          <a:effectLst/>
                          <a:latin typeface="Rockwell" panose="02060603020205020403" pitchFamily="18" charset="0"/>
                        </a:rPr>
                        <a:t>Yksityinen sektori alkaa olemaan näkyvästi mukana aurinkoenergian parissa (Hämeenmaan kauppakiinteistöt sekä omakotiasuinalueet).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85393296"/>
                  </a:ext>
                </a:extLst>
              </a:tr>
              <a:tr h="509688">
                <a:tc>
                  <a:txBody>
                    <a:bodyPr/>
                    <a:lstStyle/>
                    <a:p>
                      <a:pPr algn="l" fontAlgn="ctr"/>
                      <a:r>
                        <a:rPr lang="fi-FI" sz="700" b="0" i="0" u="none" strike="noStrike">
                          <a:solidFill>
                            <a:schemeClr val="tx2"/>
                          </a:solidFill>
                          <a:effectLst/>
                          <a:latin typeface="Rockwell" panose="02060603020205020403" pitchFamily="18" charset="0"/>
                        </a:rPr>
                        <a:t>[Julkiset kiinteistöt:] Energiaratkaisuina Sysmässä joitain paneeleja ja "jäissä" oleva tuulivoimahanke. Heinolassa kahden aurinkoenergiajärjestelmän integraatiot vuoden sisällä (= kokonaisvuosituotanto on arvion mukaan noin 64 000 kWh).</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97381783"/>
                  </a:ext>
                </a:extLst>
              </a:tr>
              <a:tr h="648083">
                <a:tc>
                  <a:txBody>
                    <a:bodyPr/>
                    <a:lstStyle/>
                    <a:p>
                      <a:pPr algn="l" fontAlgn="ctr"/>
                      <a:r>
                        <a:rPr lang="fi-FI" sz="700" b="0" i="0" u="none" strike="noStrike" dirty="0">
                          <a:solidFill>
                            <a:schemeClr val="tx2"/>
                          </a:solidFill>
                          <a:effectLst/>
                          <a:latin typeface="Rockwell" panose="02060603020205020403" pitchFamily="18" charset="0"/>
                        </a:rPr>
                        <a:t>Teknisen puolen johto vaikuttaa olevan hyvin perillä kuinka tietyillä valinnoilla voidaan vaikuttaa aluekehitykseen (ml. päästöt) sekä kuinka niiden puolesta voidaan tehokkaasti argumentoida erilaisia. Kaupungin ensimmäinen hiilijalanjälkilaskelma mukaan hankesuunnitteluun, mutta jääkö se viimeiseksi vai saisiko siitä jollain tavoin "pysyvämpi" käytäntö?</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409243457"/>
                  </a:ext>
                </a:extLst>
              </a:tr>
            </a:tbl>
          </a:graphicData>
        </a:graphic>
      </p:graphicFrame>
      <p:sp>
        <p:nvSpPr>
          <p:cNvPr id="331" name="TextBox 330">
            <a:extLst>
              <a:ext uri="{FF2B5EF4-FFF2-40B4-BE49-F238E27FC236}">
                <a16:creationId xmlns:a16="http://schemas.microsoft.com/office/drawing/2014/main" id="{508CD08D-B790-4667-B34B-7E45A918E0AB}"/>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32" name="Group 331">
            <a:extLst>
              <a:ext uri="{FF2B5EF4-FFF2-40B4-BE49-F238E27FC236}">
                <a16:creationId xmlns:a16="http://schemas.microsoft.com/office/drawing/2014/main" id="{BD0D68EC-D8C2-46B4-A699-E1158C7D70B8}"/>
              </a:ext>
            </a:extLst>
          </p:cNvPr>
          <p:cNvGrpSpPr/>
          <p:nvPr/>
        </p:nvGrpSpPr>
        <p:grpSpPr>
          <a:xfrm>
            <a:off x="8470676" y="83671"/>
            <a:ext cx="321701" cy="1185383"/>
            <a:chOff x="8456239" y="107576"/>
            <a:chExt cx="321701" cy="1185383"/>
          </a:xfrm>
        </p:grpSpPr>
        <p:sp>
          <p:nvSpPr>
            <p:cNvPr id="333" name="Rectangle: Rounded Corners 332">
              <a:extLst>
                <a:ext uri="{FF2B5EF4-FFF2-40B4-BE49-F238E27FC236}">
                  <a16:creationId xmlns:a16="http://schemas.microsoft.com/office/drawing/2014/main" id="{FBDBBB3A-002C-4359-B3C2-820272830E48}"/>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34" name="Graphic 333" descr="For Sale with solid fill">
              <a:hlinkClick r:id="rId4" action="ppaction://hlinksldjump"/>
              <a:extLst>
                <a:ext uri="{FF2B5EF4-FFF2-40B4-BE49-F238E27FC236}">
                  <a16:creationId xmlns:a16="http://schemas.microsoft.com/office/drawing/2014/main" id="{132D7F29-EF08-4C61-9775-4820814512B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335" name="Graphic 334" descr="Back with solid fill">
              <a:hlinkClick r:id="rId7" action="ppaction://hlinksldjump"/>
              <a:extLst>
                <a:ext uri="{FF2B5EF4-FFF2-40B4-BE49-F238E27FC236}">
                  <a16:creationId xmlns:a16="http://schemas.microsoft.com/office/drawing/2014/main" id="{A3B9D3B5-CF49-4DB5-AF27-B54BA8EF4360}"/>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336" name="Graphic 335" descr="Back with solid fill">
              <a:hlinkClick r:id="rId10" action="ppaction://hlinksldjump"/>
              <a:extLst>
                <a:ext uri="{FF2B5EF4-FFF2-40B4-BE49-F238E27FC236}">
                  <a16:creationId xmlns:a16="http://schemas.microsoft.com/office/drawing/2014/main" id="{708E351D-9754-459F-A8FE-3790FB87B11A}"/>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57111851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6" name="Picture 35">
            <a:extLst>
              <a:ext uri="{FF2B5EF4-FFF2-40B4-BE49-F238E27FC236}">
                <a16:creationId xmlns:a16="http://schemas.microsoft.com/office/drawing/2014/main" id="{E41B0DCC-6395-4A89-88F9-3845F08717F7}"/>
              </a:ext>
            </a:extLst>
          </p:cNvPr>
          <p:cNvPicPr>
            <a:picLocks noChangeAspect="1"/>
          </p:cNvPicPr>
          <p:nvPr/>
        </p:nvPicPr>
        <p:blipFill>
          <a:blip r:embed="rId3"/>
          <a:stretch>
            <a:fillRect/>
          </a:stretch>
        </p:blipFill>
        <p:spPr>
          <a:xfrm>
            <a:off x="5873750" y="6025152"/>
            <a:ext cx="1285058" cy="634680"/>
          </a:xfrm>
          <a:prstGeom prst="rect">
            <a:avLst/>
          </a:prstGeom>
          <a:ln w="57150">
            <a:solidFill>
              <a:schemeClr val="tx2"/>
            </a:solidFill>
          </a:ln>
        </p:spPr>
      </p:pic>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4"/>
          <a:stretch>
            <a:fillRect/>
          </a:stretch>
        </p:blipFill>
        <p:spPr>
          <a:xfrm>
            <a:off x="4366220" y="6028203"/>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129199" y="-78848"/>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5" name="AutoShape 1" descr="*">
            <a:extLst>
              <a:ext uri="{FF2B5EF4-FFF2-40B4-BE49-F238E27FC236}">
                <a16:creationId xmlns:a16="http://schemas.microsoft.com/office/drawing/2014/main" id="{1E985ADE-1196-44A1-B00E-BBCFCA28DB63}"/>
              </a:ext>
            </a:extLst>
          </p:cNvPr>
          <p:cNvSpPr>
            <a:spLocks noChangeAspect="1" noChangeArrowheads="1"/>
          </p:cNvSpPr>
          <p:nvPr/>
        </p:nvSpPr>
        <p:spPr bwMode="auto">
          <a:xfrm>
            <a:off x="5721350" y="303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6" name="Table 5">
            <a:extLst>
              <a:ext uri="{FF2B5EF4-FFF2-40B4-BE49-F238E27FC236}">
                <a16:creationId xmlns:a16="http://schemas.microsoft.com/office/drawing/2014/main" id="{D5ABE955-27B3-476C-A458-820E96A83E51}"/>
              </a:ext>
            </a:extLst>
          </p:cNvPr>
          <p:cNvGraphicFramePr>
            <a:graphicFrameLocks noGrp="1"/>
          </p:cNvGraphicFramePr>
          <p:nvPr>
            <p:extLst>
              <p:ext uri="{D42A27DB-BD31-4B8C-83A1-F6EECF244321}">
                <p14:modId xmlns:p14="http://schemas.microsoft.com/office/powerpoint/2010/main" val="2245619038"/>
              </p:ext>
            </p:extLst>
          </p:nvPr>
        </p:nvGraphicFramePr>
        <p:xfrm>
          <a:off x="693812" y="1700806"/>
          <a:ext cx="3206084" cy="4392490"/>
        </p:xfrm>
        <a:graphic>
          <a:graphicData uri="http://schemas.openxmlformats.org/drawingml/2006/table">
            <a:tbl>
              <a:tblPr/>
              <a:tblGrid>
                <a:gridCol w="3206084">
                  <a:extLst>
                    <a:ext uri="{9D8B030D-6E8A-4147-A177-3AD203B41FA5}">
                      <a16:colId xmlns:a16="http://schemas.microsoft.com/office/drawing/2014/main" val="2793395596"/>
                    </a:ext>
                  </a:extLst>
                </a:gridCol>
              </a:tblGrid>
              <a:tr h="404588">
                <a:tc>
                  <a:txBody>
                    <a:bodyPr/>
                    <a:lstStyle/>
                    <a:p>
                      <a:pPr algn="ctr" fontAlgn="ctr"/>
                      <a:r>
                        <a:rPr lang="fi-FI" sz="700" b="1" i="0" u="none" strike="noStrike" dirty="0">
                          <a:solidFill>
                            <a:srgbClr val="000000"/>
                          </a:solidFill>
                          <a:effectLst/>
                          <a:latin typeface="Rockwell" panose="02060603020205020403" pitchFamily="18" charset="0"/>
                        </a:rPr>
                        <a:t>Heikkoudet</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642347894"/>
                  </a:ext>
                </a:extLst>
              </a:tr>
              <a:tr h="254265">
                <a:tc>
                  <a:txBody>
                    <a:bodyPr/>
                    <a:lstStyle/>
                    <a:p>
                      <a:pPr algn="l" fontAlgn="ctr"/>
                      <a:r>
                        <a:rPr lang="fi-FI" sz="700" b="0" i="0" u="none" strike="noStrike">
                          <a:solidFill>
                            <a:srgbClr val="000000"/>
                          </a:solidFill>
                          <a:effectLst/>
                          <a:latin typeface="Rockwell" panose="02060603020205020403" pitchFamily="18" charset="0"/>
                        </a:rPr>
                        <a:t>Organisaation järjestelmien käyttö sopimuskunnista käsin.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70138569"/>
                  </a:ext>
                </a:extLst>
              </a:tr>
              <a:tr h="258083">
                <a:tc>
                  <a:txBody>
                    <a:bodyPr/>
                    <a:lstStyle/>
                    <a:p>
                      <a:pPr algn="l" fontAlgn="ctr"/>
                      <a:r>
                        <a:rPr lang="fi-FI" sz="700" b="0" i="0" u="none" strike="noStrike">
                          <a:solidFill>
                            <a:srgbClr val="000000"/>
                          </a:solidFill>
                          <a:effectLst/>
                          <a:latin typeface="Rockwell" panose="02060603020205020403" pitchFamily="18" charset="0"/>
                        </a:rPr>
                        <a:t>Tiedonkulku Heinolasta sopimuskuntiin.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643178015"/>
                  </a:ext>
                </a:extLst>
              </a:tr>
              <a:tr h="258083">
                <a:tc>
                  <a:txBody>
                    <a:bodyPr/>
                    <a:lstStyle/>
                    <a:p>
                      <a:pPr algn="l" fontAlgn="ctr"/>
                      <a:r>
                        <a:rPr lang="fi-FI" sz="700" b="0" i="0" u="none" strike="noStrike" dirty="0">
                          <a:solidFill>
                            <a:srgbClr val="000000"/>
                          </a:solidFill>
                          <a:effectLst/>
                          <a:latin typeface="Rockwell" panose="02060603020205020403" pitchFamily="18" charset="0"/>
                        </a:rPr>
                        <a:t>Sysmästä puuttuva joukkoliikenne.</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06894217"/>
                  </a:ext>
                </a:extLst>
              </a:tr>
              <a:tr h="258083">
                <a:tc>
                  <a:txBody>
                    <a:bodyPr/>
                    <a:lstStyle/>
                    <a:p>
                      <a:pPr algn="l" fontAlgn="b"/>
                      <a:r>
                        <a:rPr lang="fi-FI" sz="700" b="0" i="0" u="none" strike="noStrike">
                          <a:solidFill>
                            <a:srgbClr val="000000"/>
                          </a:solidFill>
                          <a:effectLst/>
                          <a:latin typeface="Rockwell" panose="02060603020205020403" pitchFamily="18" charset="0"/>
                        </a:rPr>
                        <a:t>Resurssipulat (talous ja henkilöstö) </a:t>
                      </a:r>
                      <a:r>
                        <a:rPr lang="fi-FI" sz="700" b="1" i="0" u="none" strike="noStrike">
                          <a:solidFill>
                            <a:srgbClr val="000000"/>
                          </a:solidFill>
                          <a:effectLst/>
                          <a:latin typeface="Rockwell" panose="02060603020205020403" pitchFamily="18" charset="0"/>
                        </a:rPr>
                        <a:t>x8</a:t>
                      </a:r>
                      <a:endParaRPr lang="fi-FI" sz="800" b="0" i="0" u="none" strike="noStrike">
                        <a:solidFill>
                          <a:srgbClr val="000000"/>
                        </a:solidFill>
                        <a:effectLst/>
                        <a:latin typeface="Calibri" panose="020F0502020204030204" pitchFamily="34" charset="0"/>
                      </a:endParaRP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800105257"/>
                  </a:ext>
                </a:extLst>
              </a:tr>
              <a:tr h="288658">
                <a:tc>
                  <a:txBody>
                    <a:bodyPr/>
                    <a:lstStyle/>
                    <a:p>
                      <a:pPr algn="l" fontAlgn="ctr"/>
                      <a:r>
                        <a:rPr lang="fi-FI" sz="700" b="0" i="0" u="none" strike="noStrike">
                          <a:solidFill>
                            <a:srgbClr val="000000"/>
                          </a:solidFill>
                          <a:effectLst/>
                          <a:latin typeface="Rockwell" panose="02060603020205020403" pitchFamily="18" charset="0"/>
                        </a:rPr>
                        <a:t>Ajan puute, kun ihmiset tekevät ilmasto- ja energiatyötä toisen työn ohessa.</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3011513922"/>
                  </a:ext>
                </a:extLst>
              </a:tr>
              <a:tr h="432987">
                <a:tc>
                  <a:txBody>
                    <a:bodyPr/>
                    <a:lstStyle/>
                    <a:p>
                      <a:pPr algn="l" fontAlgn="ctr"/>
                      <a:r>
                        <a:rPr lang="fi-FI" sz="700" b="0" i="0" u="none" strike="noStrike">
                          <a:solidFill>
                            <a:srgbClr val="000000"/>
                          </a:solidFill>
                          <a:effectLst/>
                          <a:latin typeface="Rockwell" panose="02060603020205020403" pitchFamily="18" charset="0"/>
                        </a:rPr>
                        <a:t>Tällä hetkellä resursointi melkolailla elinvoimatoimialan (ts. Heikin ja Liisan) hankesalkun varassa ja siihen liittyvissä konsulttipalveluissa.</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755956875"/>
                  </a:ext>
                </a:extLst>
              </a:tr>
              <a:tr h="1085615">
                <a:tc>
                  <a:txBody>
                    <a:bodyPr/>
                    <a:lstStyle/>
                    <a:p>
                      <a:pPr algn="l" fontAlgn="ctr"/>
                      <a:r>
                        <a:rPr lang="fi-FI" sz="700" b="0" i="0" u="none" strike="noStrike" dirty="0">
                          <a:solidFill>
                            <a:srgbClr val="000000"/>
                          </a:solidFill>
                          <a:effectLst/>
                          <a:latin typeface="Rockwell" panose="02060603020205020403" pitchFamily="18" charset="0"/>
                        </a:rPr>
                        <a:t>Näiden asioiden kokonaisuuden hahmottumisen kanssa on vielä haasteita henkilöstöllä, joka ilmenee esimerkiksi nyt vasta työn alla olevasta ilmastotiekartasta, jonka kanssa "ollaan hieman tyhjän päällä", kun paljon erilaista ollaan tehty ja ollaan tekemässä, mutta sellainen järjestelmällistä-/</a:t>
                      </a:r>
                      <a:r>
                        <a:rPr lang="fi-FI" sz="700" b="0" i="0" u="none" strike="noStrike" dirty="0" err="1">
                          <a:solidFill>
                            <a:srgbClr val="000000"/>
                          </a:solidFill>
                          <a:effectLst/>
                          <a:latin typeface="Rockwell" panose="02060603020205020403" pitchFamily="18" charset="0"/>
                        </a:rPr>
                        <a:t>suunnitelmallistatyötä</a:t>
                      </a:r>
                      <a:r>
                        <a:rPr lang="fi-FI" sz="700" b="0" i="0" u="none" strike="noStrike" dirty="0">
                          <a:solidFill>
                            <a:srgbClr val="000000"/>
                          </a:solidFill>
                          <a:effectLst/>
                          <a:latin typeface="Rockwell" panose="02060603020205020403" pitchFamily="18" charset="0"/>
                        </a:rPr>
                        <a:t> ollaan vasta kokoamassa, kuten myös ihmettelemässä, miten se kaikki tullaan resursoimaan. ---&gt; Vaikeuksia on lisännyt, että se henkilö, joka työtä (ilmastotiekarttaa) aloitteli </a:t>
                      </a:r>
                      <a:r>
                        <a:rPr lang="fi-FI" sz="700" b="0" i="0" u="none" strike="noStrike" dirty="0" err="1">
                          <a:solidFill>
                            <a:srgbClr val="000000"/>
                          </a:solidFill>
                          <a:effectLst/>
                          <a:latin typeface="Rockwell" panose="02060603020205020403" pitchFamily="18" charset="0"/>
                        </a:rPr>
                        <a:t>alunperin</a:t>
                      </a:r>
                      <a:r>
                        <a:rPr lang="fi-FI" sz="700" b="0" i="0" u="none" strike="noStrike" dirty="0">
                          <a:solidFill>
                            <a:srgbClr val="000000"/>
                          </a:solidFill>
                          <a:effectLst/>
                          <a:latin typeface="Rockwell" panose="02060603020205020403" pitchFamily="18" charset="0"/>
                        </a:rPr>
                        <a:t> siirtyikin, sitten toisiin hommiin. </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964805840"/>
                  </a:ext>
                </a:extLst>
              </a:tr>
              <a:tr h="432048">
                <a:tc>
                  <a:txBody>
                    <a:bodyPr/>
                    <a:lstStyle/>
                    <a:p>
                      <a:pPr algn="l" fontAlgn="ctr"/>
                      <a:r>
                        <a:rPr lang="fi-FI" sz="700" b="0" i="0" u="none" strike="noStrike">
                          <a:solidFill>
                            <a:srgbClr val="000000"/>
                          </a:solidFill>
                          <a:effectLst/>
                          <a:latin typeface="Rockwell" panose="02060603020205020403" pitchFamily="18" charset="0"/>
                        </a:rPr>
                        <a:t>Ajoittain ilmenevät yksittäiset valvontatehtävät kuluttavat kokonaisen työpäivän ja "</a:t>
                      </a:r>
                      <a:r>
                        <a:rPr lang="fi-FI" sz="700" b="0" i="1" u="none" strike="noStrike">
                          <a:solidFill>
                            <a:srgbClr val="000000"/>
                          </a:solidFill>
                          <a:effectLst/>
                          <a:latin typeface="Rockwell" panose="02060603020205020403" pitchFamily="18" charset="0"/>
                        </a:rPr>
                        <a:t>perustehtävät</a:t>
                      </a:r>
                      <a:r>
                        <a:rPr lang="fi-FI" sz="700" b="0" i="0" u="none" strike="noStrike">
                          <a:solidFill>
                            <a:srgbClr val="000000"/>
                          </a:solidFill>
                          <a:effectLst/>
                          <a:latin typeface="Rockwell" panose="02060603020205020403" pitchFamily="18" charset="0"/>
                        </a:rPr>
                        <a:t>" jäävät tekemättä.</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2940981334"/>
                  </a:ext>
                </a:extLst>
              </a:tr>
              <a:tr h="577316">
                <a:tc>
                  <a:txBody>
                    <a:bodyPr/>
                    <a:lstStyle/>
                    <a:p>
                      <a:pPr algn="l" fontAlgn="ctr"/>
                      <a:r>
                        <a:rPr lang="fi-FI" sz="700" b="1" i="0" u="none" strike="noStrike" dirty="0">
                          <a:solidFill>
                            <a:srgbClr val="000000"/>
                          </a:solidFill>
                          <a:effectLst/>
                          <a:latin typeface="Rockwell" panose="02060603020205020403" pitchFamily="18" charset="0"/>
                        </a:rPr>
                        <a:t>[Iitti] </a:t>
                      </a:r>
                      <a:r>
                        <a:rPr lang="fi-FI" sz="700" b="0" i="0" u="none" strike="noStrike" dirty="0">
                          <a:solidFill>
                            <a:srgbClr val="000000"/>
                          </a:solidFill>
                          <a:effectLst/>
                          <a:latin typeface="Rockwell" panose="02060603020205020403" pitchFamily="18" charset="0"/>
                        </a:rPr>
                        <a:t>Kunnan valvontaviranomaiselle kohdistuvat tehtävät ELY-keskuksen ympäristöluvanvaraisen toimijan jätevesien kiintoainekseen liittyessä, jolloin tehtävä kytkee mukaan lisäksi vesilaitoksen ja Kouvolassa toimintaansa harjoittavan </a:t>
                      </a:r>
                      <a:r>
                        <a:rPr lang="fi-FI" sz="700" b="0" i="0" u="none" strike="noStrike" dirty="0" err="1">
                          <a:solidFill>
                            <a:srgbClr val="000000"/>
                          </a:solidFill>
                          <a:effectLst/>
                          <a:latin typeface="Rockwell" panose="02060603020205020403" pitchFamily="18" charset="0"/>
                        </a:rPr>
                        <a:t>putsarin</a:t>
                      </a:r>
                      <a:r>
                        <a:rPr lang="fi-FI" sz="700" b="0" i="0" u="none" strike="noStrike" dirty="0">
                          <a:solidFill>
                            <a:srgbClr val="000000"/>
                          </a:solidFill>
                          <a:effectLst/>
                          <a:latin typeface="Rockwell" panose="02060603020205020403" pitchFamily="18" charset="0"/>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4420795"/>
                  </a:ext>
                </a:extLst>
              </a:tr>
              <a:tr h="142764">
                <a:tc>
                  <a:txBody>
                    <a:bodyPr/>
                    <a:lstStyle/>
                    <a:p>
                      <a:pPr algn="l" fontAlgn="ctr"/>
                      <a:r>
                        <a:rPr lang="fi-FI" sz="700" b="0" i="0" u="none" strike="noStrike" dirty="0">
                          <a:solidFill>
                            <a:srgbClr val="000000"/>
                          </a:solidFill>
                          <a:effectLst/>
                          <a:latin typeface="Rockwell" panose="02060603020205020403" pitchFamily="18" charset="0"/>
                        </a:rPr>
                        <a:t>Todella harvoin päivät sellaisia kuin on suunniteltu.</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305216996"/>
                  </a:ext>
                </a:extLst>
              </a:tr>
            </a:tbl>
          </a:graphicData>
        </a:graphic>
      </p:graphicFrame>
      <p:sp>
        <p:nvSpPr>
          <p:cNvPr id="336" name="AutoShape 1" descr="*">
            <a:extLst>
              <a:ext uri="{FF2B5EF4-FFF2-40B4-BE49-F238E27FC236}">
                <a16:creationId xmlns:a16="http://schemas.microsoft.com/office/drawing/2014/main" id="{9F948891-CA3E-4724-A5FD-F3FC373D2B85}"/>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7" name="AutoShape 1" descr="*">
            <a:extLst>
              <a:ext uri="{FF2B5EF4-FFF2-40B4-BE49-F238E27FC236}">
                <a16:creationId xmlns:a16="http://schemas.microsoft.com/office/drawing/2014/main" id="{02DB8B6C-B2E5-4644-BA44-CBD1A2755163}"/>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7" name="Table 6">
            <a:extLst>
              <a:ext uri="{FF2B5EF4-FFF2-40B4-BE49-F238E27FC236}">
                <a16:creationId xmlns:a16="http://schemas.microsoft.com/office/drawing/2014/main" id="{F3099F86-536C-49F3-80F5-88A2AC8D75CB}"/>
              </a:ext>
            </a:extLst>
          </p:cNvPr>
          <p:cNvGraphicFramePr>
            <a:graphicFrameLocks noGrp="1"/>
          </p:cNvGraphicFramePr>
          <p:nvPr>
            <p:extLst>
              <p:ext uri="{D42A27DB-BD31-4B8C-83A1-F6EECF244321}">
                <p14:modId xmlns:p14="http://schemas.microsoft.com/office/powerpoint/2010/main" val="879915210"/>
              </p:ext>
            </p:extLst>
          </p:nvPr>
        </p:nvGraphicFramePr>
        <p:xfrm>
          <a:off x="3934172" y="1718593"/>
          <a:ext cx="3240360" cy="4053803"/>
        </p:xfrm>
        <a:graphic>
          <a:graphicData uri="http://schemas.openxmlformats.org/drawingml/2006/table">
            <a:tbl>
              <a:tblPr/>
              <a:tblGrid>
                <a:gridCol w="3240360">
                  <a:extLst>
                    <a:ext uri="{9D8B030D-6E8A-4147-A177-3AD203B41FA5}">
                      <a16:colId xmlns:a16="http://schemas.microsoft.com/office/drawing/2014/main" val="85390722"/>
                    </a:ext>
                  </a:extLst>
                </a:gridCol>
              </a:tblGrid>
              <a:tr h="730757">
                <a:tc>
                  <a:txBody>
                    <a:bodyPr/>
                    <a:lstStyle/>
                    <a:p>
                      <a:pPr algn="l" fontAlgn="ctr"/>
                      <a:r>
                        <a:rPr lang="fi-FI" sz="700" b="0" i="0" u="none" strike="noStrike" dirty="0">
                          <a:solidFill>
                            <a:srgbClr val="000000"/>
                          </a:solidFill>
                          <a:effectLst/>
                          <a:latin typeface="Rockwell" panose="02060603020205020403" pitchFamily="18" charset="0"/>
                        </a:rPr>
                        <a:t>Vaikka puurakentamisen toimijoita pitkällä liiketoiminta historiallaan löytyy kaupungista paljon --&gt; Ei siitäkään huolimatta Heinolaa ole voitu pitää puurakentamisen esimerkki-/edelläkävijä kaupunkina --&gt; Pohjaa sille kuitenkin löytyisi valmiina varmasti hyvin kaupungista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815868227"/>
                  </a:ext>
                </a:extLst>
              </a:tr>
              <a:tr h="730757">
                <a:tc>
                  <a:txBody>
                    <a:bodyPr/>
                    <a:lstStyle/>
                    <a:p>
                      <a:pPr algn="l" fontAlgn="ctr"/>
                      <a:r>
                        <a:rPr lang="fi-FI" sz="700" b="0" i="0" u="none" strike="noStrike" dirty="0">
                          <a:solidFill>
                            <a:srgbClr val="000000"/>
                          </a:solidFill>
                          <a:effectLst/>
                          <a:latin typeface="Rockwell" panose="02060603020205020403" pitchFamily="18" charset="0"/>
                        </a:rPr>
                        <a:t>V. 2021 alussa Iitin valvonnan siirtyessä (Kouvola -&gt; Heinola) tapahtui mittavirhe, jonka takia Iitissä tehdään tänäkin päivänä 70 %-virkaa (20 h/vk = erittäin vähän), joten v. 2021 alusta alkaen loput työstä on ostettu erillisesti "</a:t>
                      </a:r>
                      <a:r>
                        <a:rPr lang="fi-FI" sz="700" b="0" i="1" u="none" strike="noStrike" dirty="0">
                          <a:solidFill>
                            <a:srgbClr val="000000"/>
                          </a:solidFill>
                          <a:effectLst/>
                          <a:latin typeface="Rockwell" panose="02060603020205020403" pitchFamily="18" charset="0"/>
                        </a:rPr>
                        <a:t>lisälaskutuksella</a:t>
                      </a:r>
                      <a:r>
                        <a:rPr lang="fi-FI" sz="700" b="0" i="0" u="none" strike="noStrike" dirty="0">
                          <a:solidFill>
                            <a:srgbClr val="000000"/>
                          </a:solidFill>
                          <a:effectLst/>
                          <a:latin typeface="Rockwell" panose="02060603020205020403" pitchFamily="18" charset="0"/>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567707006"/>
                  </a:ext>
                </a:extLst>
              </a:tr>
              <a:tr h="354797">
                <a:tc>
                  <a:txBody>
                    <a:bodyPr/>
                    <a:lstStyle/>
                    <a:p>
                      <a:pPr algn="l" fontAlgn="ctr"/>
                      <a:r>
                        <a:rPr lang="fi-FI" sz="700" b="0" i="0" u="none" strike="noStrike" dirty="0">
                          <a:solidFill>
                            <a:srgbClr val="000000"/>
                          </a:solidFill>
                          <a:effectLst/>
                          <a:latin typeface="Rockwell" panose="02060603020205020403" pitchFamily="18" charset="0"/>
                        </a:rPr>
                        <a:t>Koordinointi/toiminnanohjaus  </a:t>
                      </a:r>
                      <a:r>
                        <a:rPr lang="fi-FI" sz="700" b="1" i="0" u="none" strike="noStrike" dirty="0">
                          <a:solidFill>
                            <a:srgbClr val="000000"/>
                          </a:solidFill>
                          <a:effectLst/>
                          <a:latin typeface="Rockwell" panose="02060603020205020403" pitchFamily="18" charset="0"/>
                        </a:rPr>
                        <a:t>x4</a:t>
                      </a:r>
                      <a:endParaRPr lang="fi-FI" sz="700" b="0" i="0" u="none" strike="noStrike" dirty="0">
                        <a:solidFill>
                          <a:srgbClr val="000000"/>
                        </a:solidFill>
                        <a:effectLst/>
                        <a:latin typeface="Rockwell" panose="02060603020205020403" pitchFamily="18"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26749120"/>
                  </a:ext>
                </a:extLst>
              </a:tr>
              <a:tr h="365378">
                <a:tc>
                  <a:txBody>
                    <a:bodyPr/>
                    <a:lstStyle/>
                    <a:p>
                      <a:pPr algn="l" fontAlgn="ctr"/>
                      <a:r>
                        <a:rPr lang="fi-FI" sz="700" b="1" i="0" u="none" strike="noStrike" dirty="0">
                          <a:solidFill>
                            <a:srgbClr val="000000"/>
                          </a:solidFill>
                          <a:effectLst/>
                          <a:latin typeface="Rockwell" panose="02060603020205020403" pitchFamily="18" charset="0"/>
                        </a:rPr>
                        <a:t>[Kunnan energialaitokset]</a:t>
                      </a:r>
                      <a:r>
                        <a:rPr lang="fi-FI" sz="700" b="0" i="0" u="none" strike="noStrike" dirty="0">
                          <a:solidFill>
                            <a:srgbClr val="000000"/>
                          </a:solidFill>
                          <a:effectLst/>
                          <a:latin typeface="Rockwell" panose="02060603020205020403" pitchFamily="18" charset="0"/>
                        </a:rPr>
                        <a:t> Energialaitoksen tekemän tuloksen vahva sidonnaisuus koko kunnan tulokseen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402060853"/>
                  </a:ext>
                </a:extLst>
              </a:tr>
              <a:tr h="684932">
                <a:tc>
                  <a:txBody>
                    <a:bodyPr/>
                    <a:lstStyle/>
                    <a:p>
                      <a:pPr algn="l" fontAlgn="ctr"/>
                      <a:r>
                        <a:rPr lang="fi-FI" sz="700" b="1" i="0" u="none" strike="noStrike" dirty="0">
                          <a:solidFill>
                            <a:srgbClr val="000000"/>
                          </a:solidFill>
                          <a:effectLst/>
                          <a:latin typeface="Rockwell" panose="02060603020205020403" pitchFamily="18" charset="0"/>
                        </a:rPr>
                        <a:t>[Asiakasnäkökulma/kuntalaiset:]</a:t>
                      </a:r>
                      <a:r>
                        <a:rPr lang="fi-FI" sz="700" b="0" i="0" u="none" strike="noStrike" dirty="0">
                          <a:solidFill>
                            <a:srgbClr val="000000"/>
                          </a:solidFill>
                          <a:effectLst/>
                          <a:latin typeface="Rockwell" panose="02060603020205020403" pitchFamily="18" charset="0"/>
                        </a:rPr>
                        <a:t> Toiminnanohjauksen/ympäristötyön näkyvyyden rajoittuminen piha-alueiden ylläpitoon, ei niistä tuolloin tietenkään ajatellakaan sen merkityksellisempänä työnä, kuin puistojen- ja metsien ylläpitona ja -hoitona. ---&gt; Kytkös mitä luultavimmin myös esiin nousseen heikon ulkoisen viestinnän kanssa.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72536200"/>
                  </a:ext>
                </a:extLst>
              </a:tr>
              <a:tr h="1187182">
                <a:tc>
                  <a:txBody>
                    <a:bodyPr/>
                    <a:lstStyle/>
                    <a:p>
                      <a:pPr algn="l" fontAlgn="ctr"/>
                      <a:r>
                        <a:rPr lang="fi-FI" sz="700" b="0" i="0" u="none" strike="noStrike" dirty="0">
                          <a:solidFill>
                            <a:srgbClr val="000000"/>
                          </a:solidFill>
                          <a:effectLst/>
                          <a:latin typeface="Rockwell" panose="02060603020205020403" pitchFamily="18" charset="0"/>
                        </a:rPr>
                        <a:t>Kaupungin linjauksiin huomiota voisiko niihin vaikuttaa tai tuoda niitä perustellummin esille. Ehkä hieman haastava asia, jotta tähän voisi ottaa kantaa tutkijan asemassa, kun konkreettinen kokemus kunnallishallinnoissa toimimisesta kuitenkin puuttuu eli siihenhän voi olla ihan järkeväkin selitys, miksi näitä ratkaisuja on tehty tutkijan-, haastateltavien- ja kuntalaisten näkökannalta hyvin oudosti tehden päätöksen, että tehdyistä linjauksista poiketaan ja suositaan periaatteessa täysin päinvastaista ratkaisuvaihtoehtoa (ilmeisesti--&gt;)ulkopaikkakunnalta.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0035642"/>
                  </a:ext>
                </a:extLst>
              </a:tr>
            </a:tbl>
          </a:graphicData>
        </a:graphic>
      </p:graphicFrame>
      <p:graphicFrame>
        <p:nvGraphicFramePr>
          <p:cNvPr id="8" name="Table 7">
            <a:extLst>
              <a:ext uri="{FF2B5EF4-FFF2-40B4-BE49-F238E27FC236}">
                <a16:creationId xmlns:a16="http://schemas.microsoft.com/office/drawing/2014/main" id="{C136CCC9-8C46-4F12-90DA-CB3DFFF9967A}"/>
              </a:ext>
            </a:extLst>
          </p:cNvPr>
          <p:cNvGraphicFramePr>
            <a:graphicFrameLocks noGrp="1"/>
          </p:cNvGraphicFramePr>
          <p:nvPr>
            <p:extLst>
              <p:ext uri="{D42A27DB-BD31-4B8C-83A1-F6EECF244321}">
                <p14:modId xmlns:p14="http://schemas.microsoft.com/office/powerpoint/2010/main" val="2944591279"/>
              </p:ext>
            </p:extLst>
          </p:nvPr>
        </p:nvGraphicFramePr>
        <p:xfrm>
          <a:off x="7244667" y="1718593"/>
          <a:ext cx="3943150" cy="4053803"/>
        </p:xfrm>
        <a:graphic>
          <a:graphicData uri="http://schemas.openxmlformats.org/drawingml/2006/table">
            <a:tbl>
              <a:tblPr/>
              <a:tblGrid>
                <a:gridCol w="3943150">
                  <a:extLst>
                    <a:ext uri="{9D8B030D-6E8A-4147-A177-3AD203B41FA5}">
                      <a16:colId xmlns:a16="http://schemas.microsoft.com/office/drawing/2014/main" val="766391648"/>
                    </a:ext>
                  </a:extLst>
                </a:gridCol>
              </a:tblGrid>
              <a:tr h="715377">
                <a:tc>
                  <a:txBody>
                    <a:bodyPr/>
                    <a:lstStyle/>
                    <a:p>
                      <a:pPr algn="l" fontAlgn="ctr"/>
                      <a:r>
                        <a:rPr lang="fi-FI" sz="700" b="0" i="0" u="none" strike="noStrike" dirty="0">
                          <a:solidFill>
                            <a:srgbClr val="000000"/>
                          </a:solidFill>
                          <a:effectLst/>
                          <a:latin typeface="Rockwell" panose="02060603020205020403" pitchFamily="18" charset="0"/>
                        </a:rPr>
                        <a:t>Ilmastoviestinnässä on jätetty valtaosin hyödyntämättä kuntalaisten hyvinvoinnin ja tehtävän ilmastotyön välinen kytkös. HIT vaikuttaa tutkijankin näkökannalta tähän kohtuullisen merkittävästi eli jätetään teema hieman taka-alalle tässä tutkimuksessa (ellei synny ideaa hyvinvoinnin ja ilmastotyön näppärälle ja erityisesti vaikuttavuutta huokuvalle keskinäiselle kytkentätavalla).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48033396"/>
                  </a:ext>
                </a:extLst>
              </a:tr>
              <a:tr h="238459">
                <a:tc>
                  <a:txBody>
                    <a:bodyPr/>
                    <a:lstStyle/>
                    <a:p>
                      <a:pPr algn="l" fontAlgn="ctr"/>
                      <a:r>
                        <a:rPr lang="fi-FI" sz="700" b="0" i="0" u="none" strike="noStrike" dirty="0">
                          <a:solidFill>
                            <a:srgbClr val="000000"/>
                          </a:solidFill>
                          <a:effectLst/>
                          <a:latin typeface="Rockwell" panose="02060603020205020403" pitchFamily="18" charset="0"/>
                        </a:rPr>
                        <a:t>Keskimäärin 1980-luvun kiinteistökanta ja useat käyttämättöminä "lojuvat" kohteet.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148433261"/>
                  </a:ext>
                </a:extLst>
              </a:tr>
              <a:tr h="476918">
                <a:tc>
                  <a:txBody>
                    <a:bodyPr/>
                    <a:lstStyle/>
                    <a:p>
                      <a:pPr algn="l" fontAlgn="ctr"/>
                      <a:r>
                        <a:rPr lang="fi-FI" sz="700" b="0" i="0" u="none" strike="noStrike" dirty="0">
                          <a:solidFill>
                            <a:srgbClr val="000000"/>
                          </a:solidFill>
                          <a:effectLst/>
                          <a:latin typeface="Rockwell" panose="02060603020205020403" pitchFamily="18" charset="0"/>
                        </a:rPr>
                        <a:t>[</a:t>
                      </a:r>
                      <a:r>
                        <a:rPr lang="fi-FI" sz="700" b="0" i="0" u="none" strike="noStrike" dirty="0" err="1">
                          <a:solidFill>
                            <a:srgbClr val="000000"/>
                          </a:solidFill>
                          <a:effectLst/>
                          <a:latin typeface="Rockwell" panose="02060603020205020403" pitchFamily="18" charset="0"/>
                        </a:rPr>
                        <a:t>Viranomais</a:t>
                      </a:r>
                      <a:r>
                        <a:rPr lang="fi-FI" sz="700" b="0" i="0" u="none" strike="noStrike" dirty="0">
                          <a:solidFill>
                            <a:srgbClr val="000000"/>
                          </a:solidFill>
                          <a:effectLst/>
                          <a:latin typeface="Rockwell" panose="02060603020205020403" pitchFamily="18" charset="0"/>
                        </a:rPr>
                        <a:t> näkökulmasta:] Vihreä siirtymä ei ole näkynyt muutamia aurinkopaneeleja (Heinola ja Sysmä) </a:t>
                      </a:r>
                      <a:r>
                        <a:rPr lang="fi-FI" sz="700" b="0" i="0" u="none" strike="noStrike" dirty="0" err="1">
                          <a:solidFill>
                            <a:srgbClr val="000000"/>
                          </a:solidFill>
                          <a:effectLst/>
                          <a:latin typeface="Rockwell" panose="02060603020205020403" pitchFamily="18" charset="0"/>
                        </a:rPr>
                        <a:t>lukuunottamatta</a:t>
                      </a:r>
                      <a:r>
                        <a:rPr lang="fi-FI" sz="700" b="0" i="0" u="none" strike="noStrike" dirty="0">
                          <a:solidFill>
                            <a:srgbClr val="000000"/>
                          </a:solidFill>
                          <a:effectLst/>
                          <a:latin typeface="Rockwell" panose="02060603020205020403" pitchFamily="18" charset="0"/>
                        </a:rPr>
                        <a:t> juurikaan kuin Sysmässä ja sielläkin ilmeisesti seisahtuneen tuulivoimahankkeen osilta.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90553736"/>
                  </a:ext>
                </a:extLst>
              </a:tr>
              <a:tr h="715377">
                <a:tc>
                  <a:txBody>
                    <a:bodyPr/>
                    <a:lstStyle/>
                    <a:p>
                      <a:pPr algn="l" fontAlgn="ctr"/>
                      <a:r>
                        <a:rPr lang="fi-FI" sz="700" b="1" i="0" u="none" strike="noStrike" dirty="0">
                          <a:solidFill>
                            <a:srgbClr val="000000"/>
                          </a:solidFill>
                          <a:effectLst/>
                          <a:latin typeface="Rockwell" panose="02060603020205020403" pitchFamily="18" charset="0"/>
                        </a:rPr>
                        <a:t> [Heinola &amp; sopimuskunnat, toiminnanohjaus, henkilöstö- ja viranomaisnäkökulma:]</a:t>
                      </a:r>
                      <a:r>
                        <a:rPr lang="fi-FI" sz="700" b="0" i="0" u="none" strike="noStrike" dirty="0">
                          <a:solidFill>
                            <a:srgbClr val="000000"/>
                          </a:solidFill>
                          <a:effectLst/>
                          <a:latin typeface="Rockwell" panose="02060603020205020403" pitchFamily="18" charset="0"/>
                        </a:rPr>
                        <a:t> Kunta-/kaupunkistrategiat eivät ole tuntuneet sisältävän juuri mitään ilmasto- ja ympäristöpositiivista tai muuten niiden kannalta merkityksellistä. Paikallisen tason ohjauksen on koettu  auttavan arkiprosesseissa, mutta toisaalta samanaikaisesti myös haastavan niiden parissa.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05028073"/>
                  </a:ext>
                </a:extLst>
              </a:tr>
              <a:tr h="715377">
                <a:tc>
                  <a:txBody>
                    <a:bodyPr/>
                    <a:lstStyle/>
                    <a:p>
                      <a:pPr algn="l" fontAlgn="ctr"/>
                      <a:r>
                        <a:rPr lang="fi-FI" sz="700" b="0" i="0" u="none" strike="noStrike" dirty="0">
                          <a:solidFill>
                            <a:srgbClr val="000000"/>
                          </a:solidFill>
                          <a:effectLst/>
                          <a:latin typeface="Rockwell" panose="02060603020205020403" pitchFamily="18" charset="0"/>
                        </a:rPr>
                        <a:t>Kuinka paikallisen tason toiminnanohjausta voitaisi edistää tai kuinka siitä voitaisi saada yhtä vaikuttavaa kuin maakuntatasolla? [Haasteita voi nousta sopimuskuntien osilta, mutta eivätpä ne loppupeleissä tämän tutkimuksen tavoitteeseen edes lopulta vaikuta. Niistä saatiin kuitenkin rakennettua kokonaiskuvaa, ettei ongelma rajoitu vain Heinolaan, mutta toisaalta se ei leviä "maakunnan ongelmaksi".]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53333569"/>
                  </a:ext>
                </a:extLst>
              </a:tr>
              <a:tr h="476918">
                <a:tc>
                  <a:txBody>
                    <a:bodyPr/>
                    <a:lstStyle/>
                    <a:p>
                      <a:pPr algn="l" fontAlgn="ctr"/>
                      <a:r>
                        <a:rPr lang="fi-FI" sz="700" b="0" i="0" u="none" strike="noStrike" dirty="0">
                          <a:solidFill>
                            <a:srgbClr val="000000"/>
                          </a:solidFill>
                          <a:effectLst/>
                          <a:latin typeface="Rockwell" panose="02060603020205020403" pitchFamily="18" charset="0"/>
                        </a:rPr>
                        <a:t>[Toiminnanohjausjärjestelmät - Kilpailutus &amp; hankkeet:] Suurista linjavedoista liittyen valikoituihin runkoratkaisuihin valmistuneissa kolmessa isossa hankkeessa (Sinilähde, lukio ja </a:t>
                      </a:r>
                      <a:r>
                        <a:rPr lang="fi-FI" sz="700" b="0" i="0" u="none" strike="noStrike" dirty="0" err="1">
                          <a:solidFill>
                            <a:srgbClr val="000000"/>
                          </a:solidFill>
                          <a:effectLst/>
                          <a:latin typeface="Rockwell" panose="02060603020205020403" pitchFamily="18" charset="0"/>
                        </a:rPr>
                        <a:t>kailas</a:t>
                      </a:r>
                      <a:r>
                        <a:rPr lang="fi-FI" sz="700" b="0" i="0" u="none" strike="noStrike" dirty="0">
                          <a:solidFill>
                            <a:srgbClr val="000000"/>
                          </a:solidFill>
                          <a:effectLst/>
                          <a:latin typeface="Rockwell" panose="02060603020205020403" pitchFamily="18" charset="0"/>
                        </a:rPr>
                        <a:t>-talo) ei osattu sanoa mitään nykyisen kaupunkiorganisaatiohenkilöstön toimesta.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07719379"/>
                  </a:ext>
                </a:extLst>
              </a:tr>
              <a:tr h="715377">
                <a:tc>
                  <a:txBody>
                    <a:bodyPr/>
                    <a:lstStyle/>
                    <a:p>
                      <a:pPr algn="l" fontAlgn="ctr"/>
                      <a:r>
                        <a:rPr lang="fi-FI" sz="700" b="0" i="0" u="none" strike="noStrike" dirty="0">
                          <a:solidFill>
                            <a:srgbClr val="000000"/>
                          </a:solidFill>
                          <a:effectLst/>
                          <a:latin typeface="Rockwell" panose="02060603020205020403" pitchFamily="18" charset="0"/>
                        </a:rPr>
                        <a:t>Sopimuskunnista Hartolassa ja Iitissä vaikuttaisi ilmenevän kohtuullisen voimakkaasti tuo </a:t>
                      </a:r>
                      <a:r>
                        <a:rPr lang="fi-FI" sz="700" b="0" i="0" u="none" strike="noStrike" dirty="0" err="1">
                          <a:solidFill>
                            <a:srgbClr val="000000"/>
                          </a:solidFill>
                          <a:effectLst/>
                          <a:latin typeface="Rockwell" panose="02060603020205020403" pitchFamily="18" charset="0"/>
                        </a:rPr>
                        <a:t>kahtiajakaantuminen</a:t>
                      </a:r>
                      <a:r>
                        <a:rPr lang="fi-FI" sz="700" b="0" i="0" u="none" strike="noStrike" dirty="0">
                          <a:solidFill>
                            <a:srgbClr val="000000"/>
                          </a:solidFill>
                          <a:effectLst/>
                          <a:latin typeface="Rockwell" panose="02060603020205020403" pitchFamily="18" charset="0"/>
                        </a:rPr>
                        <a:t> ilmastokysymysten suhteen. - Iittiin tulisi pohtia juuri paikallisten toimijoiden (= asiakkaiden) näkökannalta kaikkein tehokkaimpia ilmasto- ja/tai energiatoimenpiteitä, joilla olisi merkittävä ja siten myös selkeä vaikutus juurikin talous- tai imagotekijöiden suhteen.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55917886"/>
                  </a:ext>
                </a:extLst>
              </a:tr>
            </a:tbl>
          </a:graphicData>
        </a:graphic>
      </p:graphicFrame>
      <p:sp>
        <p:nvSpPr>
          <p:cNvPr id="335" name="TextBox 334">
            <a:extLst>
              <a:ext uri="{FF2B5EF4-FFF2-40B4-BE49-F238E27FC236}">
                <a16:creationId xmlns:a16="http://schemas.microsoft.com/office/drawing/2014/main" id="{2E80DC1F-8856-417C-B5E0-C6A2495C08CD}"/>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38" name="Group 337">
            <a:extLst>
              <a:ext uri="{FF2B5EF4-FFF2-40B4-BE49-F238E27FC236}">
                <a16:creationId xmlns:a16="http://schemas.microsoft.com/office/drawing/2014/main" id="{B94D061A-407D-4F7F-8D8B-A4E1B90AC470}"/>
              </a:ext>
            </a:extLst>
          </p:cNvPr>
          <p:cNvGrpSpPr/>
          <p:nvPr/>
        </p:nvGrpSpPr>
        <p:grpSpPr>
          <a:xfrm>
            <a:off x="8470676" y="83671"/>
            <a:ext cx="321701" cy="1185383"/>
            <a:chOff x="8456239" y="107576"/>
            <a:chExt cx="321701" cy="1185383"/>
          </a:xfrm>
        </p:grpSpPr>
        <p:sp>
          <p:nvSpPr>
            <p:cNvPr id="339" name="Rectangle: Rounded Corners 338">
              <a:extLst>
                <a:ext uri="{FF2B5EF4-FFF2-40B4-BE49-F238E27FC236}">
                  <a16:creationId xmlns:a16="http://schemas.microsoft.com/office/drawing/2014/main" id="{0B00B50D-DA4E-477B-8463-9A46084FDD2C}"/>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0" name="Graphic 339" descr="For Sale with solid fill">
              <a:hlinkClick r:id="rId5" action="ppaction://hlinksldjump"/>
              <a:extLst>
                <a:ext uri="{FF2B5EF4-FFF2-40B4-BE49-F238E27FC236}">
                  <a16:creationId xmlns:a16="http://schemas.microsoft.com/office/drawing/2014/main" id="{6DD255C4-A6E7-46E6-9084-1CBA59970E7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456239" y="525689"/>
              <a:ext cx="314419" cy="313241"/>
            </a:xfrm>
            <a:prstGeom prst="rect">
              <a:avLst/>
            </a:prstGeom>
          </p:spPr>
        </p:pic>
        <p:pic>
          <p:nvPicPr>
            <p:cNvPr id="341" name="Graphic 340" descr="Back with solid fill">
              <a:hlinkClick r:id="rId8" action="ppaction://hlinksldjump"/>
              <a:extLst>
                <a:ext uri="{FF2B5EF4-FFF2-40B4-BE49-F238E27FC236}">
                  <a16:creationId xmlns:a16="http://schemas.microsoft.com/office/drawing/2014/main" id="{83A0CC73-A5A5-4A5B-B2A6-46C6F647ADA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463521" y="916095"/>
              <a:ext cx="314419" cy="313242"/>
            </a:xfrm>
            <a:prstGeom prst="rect">
              <a:avLst/>
            </a:prstGeom>
          </p:spPr>
        </p:pic>
        <p:pic>
          <p:nvPicPr>
            <p:cNvPr id="342" name="Graphic 341" descr="Back with solid fill">
              <a:hlinkClick r:id="rId11" action="ppaction://hlinksldjump"/>
              <a:extLst>
                <a:ext uri="{FF2B5EF4-FFF2-40B4-BE49-F238E27FC236}">
                  <a16:creationId xmlns:a16="http://schemas.microsoft.com/office/drawing/2014/main" id="{7C417E09-9074-4926-ACD3-63A666B419D0}"/>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98693691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3"/>
          <a:stretch>
            <a:fillRect/>
          </a:stretch>
        </p:blipFill>
        <p:spPr>
          <a:xfrm>
            <a:off x="10115892" y="2618711"/>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148012" y="234771"/>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6" name="AutoShape 1" descr="*">
            <a:extLst>
              <a:ext uri="{FF2B5EF4-FFF2-40B4-BE49-F238E27FC236}">
                <a16:creationId xmlns:a16="http://schemas.microsoft.com/office/drawing/2014/main" id="{9F948891-CA3E-4724-A5FD-F3FC373D2B85}"/>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7" name="AutoShape 1" descr="*">
            <a:extLst>
              <a:ext uri="{FF2B5EF4-FFF2-40B4-BE49-F238E27FC236}">
                <a16:creationId xmlns:a16="http://schemas.microsoft.com/office/drawing/2014/main" id="{02DB8B6C-B2E5-4644-BA44-CBD1A2755163}"/>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3" name="Table 2">
            <a:extLst>
              <a:ext uri="{FF2B5EF4-FFF2-40B4-BE49-F238E27FC236}">
                <a16:creationId xmlns:a16="http://schemas.microsoft.com/office/drawing/2014/main" id="{E677F590-7993-4331-B24B-C2A960A2E953}"/>
              </a:ext>
            </a:extLst>
          </p:cNvPr>
          <p:cNvGraphicFramePr>
            <a:graphicFrameLocks noGrp="1"/>
          </p:cNvGraphicFramePr>
          <p:nvPr>
            <p:extLst>
              <p:ext uri="{D42A27DB-BD31-4B8C-83A1-F6EECF244321}">
                <p14:modId xmlns:p14="http://schemas.microsoft.com/office/powerpoint/2010/main" val="2075570071"/>
              </p:ext>
            </p:extLst>
          </p:nvPr>
        </p:nvGraphicFramePr>
        <p:xfrm>
          <a:off x="350486" y="1684993"/>
          <a:ext cx="4519790" cy="5044897"/>
        </p:xfrm>
        <a:graphic>
          <a:graphicData uri="http://schemas.openxmlformats.org/drawingml/2006/table">
            <a:tbl>
              <a:tblPr/>
              <a:tblGrid>
                <a:gridCol w="4519790">
                  <a:extLst>
                    <a:ext uri="{9D8B030D-6E8A-4147-A177-3AD203B41FA5}">
                      <a16:colId xmlns:a16="http://schemas.microsoft.com/office/drawing/2014/main" val="2818565927"/>
                    </a:ext>
                  </a:extLst>
                </a:gridCol>
              </a:tblGrid>
              <a:tr h="272600">
                <a:tc>
                  <a:txBody>
                    <a:bodyPr/>
                    <a:lstStyle/>
                    <a:p>
                      <a:pPr algn="ctr" fontAlgn="ctr"/>
                      <a:r>
                        <a:rPr lang="fi-FI" sz="700" b="1" i="0" u="none" strike="noStrike">
                          <a:solidFill>
                            <a:srgbClr val="000000"/>
                          </a:solidFill>
                          <a:effectLst/>
                          <a:latin typeface="Rockwell" panose="02060603020205020403" pitchFamily="18" charset="0"/>
                        </a:rPr>
                        <a:t>Mahdollisuudet</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733886609"/>
                  </a:ext>
                </a:extLst>
              </a:tr>
              <a:tr h="288222">
                <a:tc>
                  <a:txBody>
                    <a:bodyPr/>
                    <a:lstStyle/>
                    <a:p>
                      <a:pPr algn="l" fontAlgn="b"/>
                      <a:r>
                        <a:rPr lang="fi-FI" sz="700" b="0" i="0" u="none" strike="noStrike" dirty="0">
                          <a:solidFill>
                            <a:srgbClr val="000000"/>
                          </a:solidFill>
                          <a:effectLst/>
                          <a:latin typeface="Rockwell" panose="02060603020205020403" pitchFamily="18" charset="0"/>
                        </a:rPr>
                        <a:t>Työkuorman keventyminen viranomaisten "</a:t>
                      </a:r>
                      <a:r>
                        <a:rPr lang="fi-FI" sz="700" b="0" i="1" u="none" strike="noStrike" dirty="0">
                          <a:solidFill>
                            <a:srgbClr val="000000"/>
                          </a:solidFill>
                          <a:effectLst/>
                          <a:latin typeface="Rockwell" panose="02060603020205020403" pitchFamily="18" charset="0"/>
                        </a:rPr>
                        <a:t>erikoistumisista</a:t>
                      </a:r>
                      <a:r>
                        <a:rPr lang="fi-FI" sz="700" b="0" i="0" u="none" strike="noStrike" dirty="0">
                          <a:solidFill>
                            <a:srgbClr val="000000"/>
                          </a:solidFill>
                          <a:effectLst/>
                          <a:latin typeface="Rockwell" panose="02060603020205020403" pitchFamily="18" charset="0"/>
                        </a:rPr>
                        <a:t>".</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638576098"/>
                  </a:ext>
                </a:extLst>
              </a:tr>
              <a:tr h="292550">
                <a:tc>
                  <a:txBody>
                    <a:bodyPr/>
                    <a:lstStyle/>
                    <a:p>
                      <a:pPr algn="l" fontAlgn="ctr"/>
                      <a:r>
                        <a:rPr lang="fi-FI" sz="700" b="1" i="0" u="none" strike="noStrike" dirty="0">
                          <a:solidFill>
                            <a:srgbClr val="000000"/>
                          </a:solidFill>
                          <a:effectLst/>
                          <a:latin typeface="Rockwell" panose="02060603020205020403" pitchFamily="18" charset="0"/>
                        </a:rPr>
                        <a:t>[Sysmä] </a:t>
                      </a:r>
                      <a:r>
                        <a:rPr lang="fi-FI" sz="700" b="0" i="0" u="none" strike="noStrike" dirty="0">
                          <a:solidFill>
                            <a:srgbClr val="000000"/>
                          </a:solidFill>
                          <a:effectLst/>
                          <a:latin typeface="Rockwell" panose="02060603020205020403" pitchFamily="18" charset="0"/>
                        </a:rPr>
                        <a:t>Väestökannan pysyvyys sujuvalla lupaprosessoinnilla (= alueen houkuttelevuudella muuttoliikenteen kääntäminen).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48005721"/>
                  </a:ext>
                </a:extLst>
              </a:tr>
              <a:tr h="386579">
                <a:tc>
                  <a:txBody>
                    <a:bodyPr/>
                    <a:lstStyle/>
                    <a:p>
                      <a:pPr algn="l" fontAlgn="ctr"/>
                      <a:r>
                        <a:rPr lang="fi-FI" sz="700" b="1" i="0" u="none" strike="noStrike" dirty="0">
                          <a:solidFill>
                            <a:srgbClr val="000000"/>
                          </a:solidFill>
                          <a:effectLst/>
                          <a:latin typeface="Rockwell" panose="02060603020205020403" pitchFamily="18" charset="0"/>
                        </a:rPr>
                        <a:t>[Iitti]</a:t>
                      </a:r>
                      <a:r>
                        <a:rPr lang="fi-FI" sz="700" b="0" i="0" u="none" strike="noStrike" dirty="0">
                          <a:solidFill>
                            <a:srgbClr val="000000"/>
                          </a:solidFill>
                          <a:effectLst/>
                          <a:latin typeface="Rockwell" panose="02060603020205020403" pitchFamily="18" charset="0"/>
                        </a:rPr>
                        <a:t> Päivitettävänä oleva kuntastrategia saattaa huomioida ympäristösuojelullisia tekijöitä hieman vanhaa paremmin (= kehityksen suunta vaikuttaa oikealta).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00131536"/>
                  </a:ext>
                </a:extLst>
              </a:tr>
              <a:tr h="292550">
                <a:tc>
                  <a:txBody>
                    <a:bodyPr/>
                    <a:lstStyle/>
                    <a:p>
                      <a:pPr algn="l" fontAlgn="b"/>
                      <a:r>
                        <a:rPr lang="fi-FI" sz="700" b="1" i="0" u="none" strike="noStrike" dirty="0">
                          <a:solidFill>
                            <a:srgbClr val="000000"/>
                          </a:solidFill>
                          <a:effectLst/>
                          <a:latin typeface="Rockwell" panose="02060603020205020403" pitchFamily="18" charset="0"/>
                        </a:rPr>
                        <a:t>[Raideliikenne Heinola:]</a:t>
                      </a:r>
                      <a:r>
                        <a:rPr lang="fi-FI" sz="700" b="0" i="0" u="none" strike="noStrike" dirty="0">
                          <a:solidFill>
                            <a:srgbClr val="000000"/>
                          </a:solidFill>
                          <a:effectLst/>
                          <a:latin typeface="Rockwell" panose="02060603020205020403" pitchFamily="18" charset="0"/>
                        </a:rPr>
                        <a:t> Tavarajuna kulkevat päivittäin eli tehtaille menee ja tulee tavaraa.</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067791668"/>
                  </a:ext>
                </a:extLst>
              </a:tr>
              <a:tr h="521559">
                <a:tc>
                  <a:txBody>
                    <a:bodyPr/>
                    <a:lstStyle/>
                    <a:p>
                      <a:pPr algn="l" fontAlgn="ctr"/>
                      <a:r>
                        <a:rPr lang="fi-FI" sz="700" b="1" i="0" u="none" strike="noStrike" dirty="0">
                          <a:solidFill>
                            <a:srgbClr val="000000"/>
                          </a:solidFill>
                          <a:effectLst/>
                          <a:latin typeface="Rockwell" panose="02060603020205020403" pitchFamily="18" charset="0"/>
                        </a:rPr>
                        <a:t>[Rahoitusta aiotaan hakea:]</a:t>
                      </a:r>
                      <a:r>
                        <a:rPr lang="fi-FI" sz="700" b="0" i="0" u="none" strike="noStrike" dirty="0">
                          <a:solidFill>
                            <a:srgbClr val="000000"/>
                          </a:solidFill>
                          <a:effectLst/>
                          <a:latin typeface="Rockwell" panose="02060603020205020403" pitchFamily="18" charset="0"/>
                        </a:rPr>
                        <a:t> Seuraavasta Traficom-avustusrahasta -&gt; "</a:t>
                      </a:r>
                      <a:r>
                        <a:rPr lang="fi-FI" sz="700" b="0" i="1" u="none" strike="noStrike" dirty="0">
                          <a:solidFill>
                            <a:srgbClr val="000000"/>
                          </a:solidFill>
                          <a:effectLst/>
                          <a:latin typeface="Rockwell" panose="02060603020205020403" pitchFamily="18" charset="0"/>
                        </a:rPr>
                        <a:t>Liityntäpyöräpysäköinnin</a:t>
                      </a:r>
                      <a:r>
                        <a:rPr lang="fi-FI" sz="700" b="0" i="0" u="none" strike="noStrike" dirty="0">
                          <a:solidFill>
                            <a:srgbClr val="000000"/>
                          </a:solidFill>
                          <a:effectLst/>
                          <a:latin typeface="Rockwell" panose="02060603020205020403" pitchFamily="18" charset="0"/>
                        </a:rPr>
                        <a:t>" järjestäminen (= Lukittavia ja ehkä sisäsäilytystiloja Heinolan tärkeimmän bussipysäkin välittömään läheisyyteen keskustaan). Hankkeen </a:t>
                      </a:r>
                      <a:r>
                        <a:rPr lang="fi-FI" sz="700" b="0" i="0" u="none" strike="noStrike" dirty="0" err="1">
                          <a:solidFill>
                            <a:srgbClr val="000000"/>
                          </a:solidFill>
                          <a:effectLst/>
                          <a:latin typeface="Rockwell" panose="02060603020205020403" pitchFamily="18" charset="0"/>
                        </a:rPr>
                        <a:t>aikan</a:t>
                      </a:r>
                      <a:r>
                        <a:rPr lang="fi-FI" sz="700" b="0" i="0" u="none" strike="noStrike" dirty="0">
                          <a:solidFill>
                            <a:srgbClr val="000000"/>
                          </a:solidFill>
                          <a:effectLst/>
                          <a:latin typeface="Rockwell" panose="02060603020205020403" pitchFamily="18" charset="0"/>
                        </a:rPr>
                        <a:t> aiotaan arvioida myös muut pysäkit.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220116365"/>
                  </a:ext>
                </a:extLst>
              </a:tr>
              <a:tr h="562664">
                <a:tc>
                  <a:txBody>
                    <a:bodyPr/>
                    <a:lstStyle/>
                    <a:p>
                      <a:pPr algn="l" fontAlgn="b"/>
                      <a:r>
                        <a:rPr lang="fi-FI" sz="700" b="0" i="0" u="none" strike="noStrike" dirty="0">
                          <a:solidFill>
                            <a:srgbClr val="000000"/>
                          </a:solidFill>
                          <a:effectLst/>
                          <a:latin typeface="Rockwell" panose="02060603020205020403" pitchFamily="18" charset="0"/>
                        </a:rPr>
                        <a:t>Kirkonkylän koulun rakennelma on mahdollisuus, joka juontaa juurensa vuosien takaiseen "</a:t>
                      </a:r>
                      <a:r>
                        <a:rPr lang="fi-FI" sz="700" b="0" i="1" u="none" strike="noStrike" dirty="0">
                          <a:solidFill>
                            <a:srgbClr val="000000"/>
                          </a:solidFill>
                          <a:effectLst/>
                          <a:latin typeface="Rockwell" panose="02060603020205020403" pitchFamily="18" charset="0"/>
                        </a:rPr>
                        <a:t>palveluverkkopäätökseen</a:t>
                      </a:r>
                      <a:r>
                        <a:rPr lang="fi-FI" sz="700" b="0" i="0" u="none" strike="noStrike" dirty="0">
                          <a:solidFill>
                            <a:srgbClr val="000000"/>
                          </a:solidFill>
                          <a:effectLst/>
                          <a:latin typeface="Rockwell" panose="02060603020205020403" pitchFamily="18" charset="0"/>
                        </a:rPr>
                        <a:t>" eli miten koulut, esiopetus ja päiväkodit keskitetään alueella, mutta samalla saadaan hyvin toimivia energiatehokkaita rakennuksia. </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00321012"/>
                  </a:ext>
                </a:extLst>
              </a:tr>
              <a:tr h="747785">
                <a:tc>
                  <a:txBody>
                    <a:bodyPr/>
                    <a:lstStyle/>
                    <a:p>
                      <a:pPr algn="l" fontAlgn="b"/>
                      <a:r>
                        <a:rPr lang="fi-FI" sz="700" b="0" i="0" u="none" strike="noStrike" dirty="0">
                          <a:solidFill>
                            <a:srgbClr val="000000"/>
                          </a:solidFill>
                          <a:effectLst/>
                          <a:latin typeface="Rockwell" panose="02060603020205020403" pitchFamily="18" charset="0"/>
                        </a:rPr>
                        <a:t>Noin vuosi sitten kaupunki selvitti myös korjausvelkansa kaupungissa liittyen noin 100 kaupungin rakennukseen, joista osa tietenkin muun muassa tuon kouluverkkouudistuksen myötä tullaan purkamaan --&gt; </a:t>
                      </a:r>
                      <a:r>
                        <a:rPr lang="fi-FI" sz="700" b="1" i="0" u="none" strike="noStrike" dirty="0">
                          <a:solidFill>
                            <a:srgbClr val="000000"/>
                          </a:solidFill>
                          <a:effectLst/>
                          <a:latin typeface="Rockwell" panose="02060603020205020403" pitchFamily="18" charset="0"/>
                        </a:rPr>
                        <a:t>Niemelän-koulu puretaan Kailas-talon valmistuessa</a:t>
                      </a:r>
                      <a:r>
                        <a:rPr lang="fi-FI" sz="700" b="0" i="0" u="none" strike="noStrike" dirty="0">
                          <a:solidFill>
                            <a:srgbClr val="000000"/>
                          </a:solidFill>
                          <a:effectLst/>
                          <a:latin typeface="Rockwell" panose="02060603020205020403" pitchFamily="18" charset="0"/>
                        </a:rPr>
                        <a:t>. Eli kaupungilla on paljon huonokuntoisia rakennuksia --&gt; Voidaan poistaa sen pohjalta rakennuskannasta ja siten energiankulutuksesta --&gt; Tehden niistä tavallaan myös mahdollisuuden. </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9840800"/>
                  </a:ext>
                </a:extLst>
              </a:tr>
              <a:tr h="1680388">
                <a:tc>
                  <a:txBody>
                    <a:bodyPr/>
                    <a:lstStyle/>
                    <a:p>
                      <a:pPr algn="l" fontAlgn="ctr"/>
                      <a:r>
                        <a:rPr lang="fi-FI" sz="700" b="0" i="0" u="none" strike="noStrike" dirty="0">
                          <a:solidFill>
                            <a:srgbClr val="000000"/>
                          </a:solidFill>
                          <a:effectLst/>
                          <a:latin typeface="Rockwell" panose="02060603020205020403" pitchFamily="18" charset="0"/>
                        </a:rPr>
                        <a:t>H. Kuivalainen oli </a:t>
                      </a:r>
                      <a:r>
                        <a:rPr lang="fi-FI" sz="700" b="0" i="0" u="none" strike="noStrike" dirty="0" err="1">
                          <a:solidFill>
                            <a:srgbClr val="000000"/>
                          </a:solidFill>
                          <a:effectLst/>
                          <a:latin typeface="Rockwell" panose="02060603020205020403" pitchFamily="18" charset="0"/>
                        </a:rPr>
                        <a:t>itsekkin</a:t>
                      </a:r>
                      <a:r>
                        <a:rPr lang="fi-FI" sz="700" b="0" i="0" u="none" strike="noStrike" dirty="0">
                          <a:solidFill>
                            <a:srgbClr val="000000"/>
                          </a:solidFill>
                          <a:effectLst/>
                          <a:latin typeface="Rockwell" panose="02060603020205020403" pitchFamily="18" charset="0"/>
                        </a:rPr>
                        <a:t> mukana kiinteistötyöryhmässä noin 2-3 vuotta sitten, jossa tehtiin </a:t>
                      </a:r>
                      <a:r>
                        <a:rPr lang="fi-FI" sz="700" b="1" i="0" u="none" strike="noStrike" dirty="0">
                          <a:solidFill>
                            <a:srgbClr val="000000"/>
                          </a:solidFill>
                          <a:effectLst/>
                          <a:latin typeface="Rockwell" panose="02060603020205020403" pitchFamily="18" charset="0"/>
                        </a:rPr>
                        <a:t>selvitys rakennuskannasta</a:t>
                      </a:r>
                      <a:r>
                        <a:rPr lang="fi-FI" sz="700" b="0" i="0" u="none" strike="noStrike" dirty="0">
                          <a:solidFill>
                            <a:srgbClr val="000000"/>
                          </a:solidFill>
                          <a:effectLst/>
                          <a:latin typeface="Rockwell" panose="02060603020205020403" pitchFamily="18" charset="0"/>
                        </a:rPr>
                        <a:t> tehden samalla </a:t>
                      </a:r>
                      <a:r>
                        <a:rPr lang="fi-FI" sz="700" b="1" i="0" u="none" strike="noStrike" dirty="0">
                          <a:solidFill>
                            <a:srgbClr val="000000"/>
                          </a:solidFill>
                          <a:effectLst/>
                          <a:latin typeface="Rockwell" panose="02060603020205020403" pitchFamily="18" charset="0"/>
                        </a:rPr>
                        <a:t>tiettyjä</a:t>
                      </a:r>
                      <a:r>
                        <a:rPr lang="fi-FI" sz="700" b="0" i="0" u="none" strike="noStrike" dirty="0">
                          <a:solidFill>
                            <a:srgbClr val="000000"/>
                          </a:solidFill>
                          <a:effectLst/>
                          <a:latin typeface="Rockwell" panose="02060603020205020403" pitchFamily="18" charset="0"/>
                        </a:rPr>
                        <a:t> </a:t>
                      </a:r>
                      <a:r>
                        <a:rPr lang="fi-FI" sz="700" b="1" i="0" u="none" strike="noStrike" dirty="0">
                          <a:solidFill>
                            <a:srgbClr val="000000"/>
                          </a:solidFill>
                          <a:effectLst/>
                          <a:latin typeface="Rockwell" panose="02060603020205020403" pitchFamily="18" charset="0"/>
                        </a:rPr>
                        <a:t>linjauksia</a:t>
                      </a:r>
                      <a:r>
                        <a:rPr lang="fi-FI" sz="700" b="0" i="0" u="none" strike="noStrike" dirty="0">
                          <a:solidFill>
                            <a:srgbClr val="000000"/>
                          </a:solidFill>
                          <a:effectLst/>
                          <a:latin typeface="Rockwell" panose="02060603020205020403" pitchFamily="18" charset="0"/>
                        </a:rPr>
                        <a:t> sen suhteen, että </a:t>
                      </a:r>
                      <a:r>
                        <a:rPr lang="fi-FI" sz="700" b="1" i="0" u="none" strike="noStrike" dirty="0">
                          <a:solidFill>
                            <a:srgbClr val="000000"/>
                          </a:solidFill>
                          <a:effectLst/>
                          <a:latin typeface="Rockwell" panose="02060603020205020403" pitchFamily="18" charset="0"/>
                        </a:rPr>
                        <a:t>mitä kohteista myydään</a:t>
                      </a:r>
                      <a:r>
                        <a:rPr lang="fi-FI" sz="700" b="0" i="0" u="none" strike="noStrike" dirty="0">
                          <a:solidFill>
                            <a:srgbClr val="000000"/>
                          </a:solidFill>
                          <a:effectLst/>
                          <a:latin typeface="Rockwell" panose="02060603020205020403" pitchFamily="18" charset="0"/>
                        </a:rPr>
                        <a:t>, kuten esimerkiksi juuri nyt meneillään oleva </a:t>
                      </a:r>
                      <a:r>
                        <a:rPr lang="fi-FI" sz="700" b="1" i="0" u="none" strike="noStrike" dirty="0">
                          <a:solidFill>
                            <a:srgbClr val="000000"/>
                          </a:solidFill>
                          <a:effectLst/>
                          <a:latin typeface="Rockwell" panose="02060603020205020403" pitchFamily="18" charset="0"/>
                        </a:rPr>
                        <a:t>vesitornin myynti</a:t>
                      </a:r>
                      <a:r>
                        <a:rPr lang="fi-FI" sz="700" b="0" i="0" u="none" strike="noStrike" dirty="0">
                          <a:solidFill>
                            <a:srgbClr val="000000"/>
                          </a:solidFill>
                          <a:effectLst/>
                          <a:latin typeface="Rockwell" panose="02060603020205020403" pitchFamily="18" charset="0"/>
                        </a:rPr>
                        <a:t> sekä </a:t>
                      </a:r>
                      <a:r>
                        <a:rPr lang="fi-FI" sz="700" b="1" i="0" u="none" strike="noStrike" dirty="0">
                          <a:solidFill>
                            <a:srgbClr val="000000"/>
                          </a:solidFill>
                          <a:effectLst/>
                          <a:latin typeface="Rockwell" panose="02060603020205020403" pitchFamily="18" charset="0"/>
                        </a:rPr>
                        <a:t>Heinäsaaren- ja kylpylän myynti</a:t>
                      </a:r>
                      <a:r>
                        <a:rPr lang="fi-FI" sz="700" b="0" i="0" u="none" strike="noStrike" dirty="0">
                          <a:solidFill>
                            <a:srgbClr val="000000"/>
                          </a:solidFill>
                          <a:effectLst/>
                          <a:latin typeface="Rockwell" panose="02060603020205020403" pitchFamily="18" charset="0"/>
                        </a:rPr>
                        <a:t>. Niin ollen </a:t>
                      </a:r>
                      <a:r>
                        <a:rPr lang="fi-FI" sz="700" b="1" i="0" u="none" strike="noStrike" dirty="0">
                          <a:solidFill>
                            <a:srgbClr val="000000"/>
                          </a:solidFill>
                          <a:effectLst/>
                          <a:latin typeface="Rockwell" panose="02060603020205020403" pitchFamily="18" charset="0"/>
                        </a:rPr>
                        <a:t>merkitys ympäristö- ja energianäkökulmista on näihin liittyen merkittävä</a:t>
                      </a:r>
                      <a:r>
                        <a:rPr lang="fi-FI" sz="700" b="0" i="0" u="none" strike="noStrike" dirty="0">
                          <a:solidFill>
                            <a:srgbClr val="000000"/>
                          </a:solidFill>
                          <a:effectLst/>
                          <a:latin typeface="Rockwell" panose="02060603020205020403" pitchFamily="18" charset="0"/>
                        </a:rPr>
                        <a:t>. --&gt; Heinäsaari tosin päätettiin myydä, jotta se saatiin pois kaupungin kiinteistötaseesta sekä, koska toimijalle on helpompaa omistaa kiinteistöt. --&gt;  Mutta sitten vaikkapa </a:t>
                      </a:r>
                      <a:r>
                        <a:rPr lang="fi-FI" sz="700" b="1" i="0" u="none" strike="noStrike" dirty="0">
                          <a:solidFill>
                            <a:srgbClr val="000000"/>
                          </a:solidFill>
                          <a:effectLst/>
                          <a:latin typeface="Rockwell" panose="02060603020205020403" pitchFamily="18" charset="0"/>
                        </a:rPr>
                        <a:t>kylpylä</a:t>
                      </a:r>
                      <a:r>
                        <a:rPr lang="fi-FI" sz="700" b="0" i="0" u="none" strike="noStrike" dirty="0">
                          <a:solidFill>
                            <a:srgbClr val="000000"/>
                          </a:solidFill>
                          <a:effectLst/>
                          <a:latin typeface="Rockwell" panose="02060603020205020403" pitchFamily="18" charset="0"/>
                        </a:rPr>
                        <a:t>, joka on </a:t>
                      </a:r>
                      <a:r>
                        <a:rPr lang="fi-FI" sz="700" b="1" i="0" u="none" strike="noStrike" dirty="0">
                          <a:solidFill>
                            <a:srgbClr val="000000"/>
                          </a:solidFill>
                          <a:effectLst/>
                          <a:latin typeface="Rockwell" panose="02060603020205020403" pitchFamily="18" charset="0"/>
                        </a:rPr>
                        <a:t>kulttuurihistoriallisesti</a:t>
                      </a:r>
                      <a:r>
                        <a:rPr lang="fi-FI" sz="700" b="0" i="0" u="none" strike="noStrike" dirty="0">
                          <a:solidFill>
                            <a:srgbClr val="000000"/>
                          </a:solidFill>
                          <a:effectLst/>
                          <a:latin typeface="Rockwell" panose="02060603020205020403" pitchFamily="18" charset="0"/>
                        </a:rPr>
                        <a:t> </a:t>
                      </a:r>
                      <a:r>
                        <a:rPr lang="fi-FI" sz="700" b="1" i="0" u="none" strike="noStrike" dirty="0">
                          <a:solidFill>
                            <a:srgbClr val="000000"/>
                          </a:solidFill>
                          <a:effectLst/>
                          <a:latin typeface="Rockwell" panose="02060603020205020403" pitchFamily="18" charset="0"/>
                        </a:rPr>
                        <a:t>arvokas</a:t>
                      </a:r>
                      <a:r>
                        <a:rPr lang="fi-FI" sz="700" b="0" i="0" u="none" strike="noStrike" dirty="0">
                          <a:solidFill>
                            <a:srgbClr val="000000"/>
                          </a:solidFill>
                          <a:effectLst/>
                          <a:latin typeface="Rockwell" panose="02060603020205020403" pitchFamily="18" charset="0"/>
                        </a:rPr>
                        <a:t> kohde niin siihen olisi tärkeää löytää uusi toimija, jotta ympäristöön saataisi elinvoimaa eikä vain kuolleita rakennuksia (</a:t>
                      </a:r>
                      <a:r>
                        <a:rPr lang="fi-FI" sz="700" b="1" i="0" u="none" strike="noStrike" dirty="0">
                          <a:solidFill>
                            <a:srgbClr val="000000"/>
                          </a:solidFill>
                          <a:effectLst/>
                          <a:latin typeface="Rockwell" panose="02060603020205020403" pitchFamily="18" charset="0"/>
                        </a:rPr>
                        <a:t>Kylpylä nyt: Ei toimijaa, mutta neuvottelut käynnissä. Myyntikilpailutuksessa ollut viime vuoden keväällä</a:t>
                      </a:r>
                      <a:r>
                        <a:rPr lang="fi-FI" sz="700" b="0" i="0" u="none" strike="noStrike" dirty="0">
                          <a:solidFill>
                            <a:srgbClr val="000000"/>
                          </a:solidFill>
                          <a:effectLst/>
                          <a:latin typeface="Rockwell" panose="02060603020205020403" pitchFamily="18" charset="0"/>
                        </a:rPr>
                        <a:t>). Vesitorni on edennyt pisimmälle näistä ja sille on tehty jo myyntikauppakirjakin. </a:t>
                      </a:r>
                      <a:r>
                        <a:rPr lang="fi-FI" sz="700" b="1" i="0" u="none" strike="noStrike" dirty="0">
                          <a:solidFill>
                            <a:srgbClr val="000000"/>
                          </a:solidFill>
                          <a:effectLst/>
                          <a:latin typeface="Rockwell" panose="02060603020205020403" pitchFamily="18" charset="0"/>
                        </a:rPr>
                        <a:t>Vesitorni kauppaa puolsi tilatehokkuus</a:t>
                      </a:r>
                      <a:r>
                        <a:rPr lang="fi-FI" sz="700" b="0" i="0" u="none" strike="noStrike" dirty="0">
                          <a:solidFill>
                            <a:srgbClr val="000000"/>
                          </a:solidFill>
                          <a:effectLst/>
                          <a:latin typeface="Rockwell" panose="02060603020205020403" pitchFamily="18" charset="0"/>
                        </a:rPr>
                        <a:t>, sillä tornissa oli useita kerroksia toimistotiloja, joista ainoastaan yksi toimisto oli käytössä (= ruoka- ja siivouspalvelujen toimisto), jotka sitten muuttivat viime kuun vaihteessa samoihin tiloihin tekniikantoimialan kanssa, kun</a:t>
                      </a:r>
                      <a:r>
                        <a:rPr lang="fi-FI" sz="700" b="1" i="0" u="none" strike="noStrike" dirty="0">
                          <a:solidFill>
                            <a:srgbClr val="000000"/>
                          </a:solidFill>
                          <a:effectLst/>
                          <a:latin typeface="Rockwell" panose="02060603020205020403" pitchFamily="18" charset="0"/>
                        </a:rPr>
                        <a:t> rakennuksen omistusoikeus siirtyi helmikuun 2022 alusta alkaen</a:t>
                      </a:r>
                      <a:r>
                        <a:rPr lang="fi-FI" sz="700" b="0" i="0" u="none" strike="noStrike" dirty="0">
                          <a:solidFill>
                            <a:srgbClr val="000000"/>
                          </a:solidFill>
                          <a:effectLst/>
                          <a:latin typeface="Rockwell" panose="02060603020205020403" pitchFamily="18" charset="0"/>
                        </a:rPr>
                        <a:t> </a:t>
                      </a:r>
                      <a:r>
                        <a:rPr lang="fi-FI" sz="700" b="0" i="0" u="none" strike="noStrike" dirty="0" err="1">
                          <a:solidFill>
                            <a:srgbClr val="000000"/>
                          </a:solidFill>
                          <a:effectLst/>
                          <a:latin typeface="Rockwell" panose="02060603020205020403" pitchFamily="18" charset="0"/>
                        </a:rPr>
                        <a:t>yksityille</a:t>
                      </a:r>
                      <a:r>
                        <a:rPr lang="fi-FI" sz="700" b="0" i="0" u="none" strike="noStrike" dirty="0">
                          <a:solidFill>
                            <a:srgbClr val="000000"/>
                          </a:solidFill>
                          <a:effectLst/>
                          <a:latin typeface="Rockwell" panose="02060603020205020403" pitchFamily="18" charset="0"/>
                        </a:rPr>
                        <a:t> toimijalle. </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30806815"/>
                  </a:ext>
                </a:extLst>
              </a:tr>
            </a:tbl>
          </a:graphicData>
        </a:graphic>
      </p:graphicFrame>
      <p:sp>
        <p:nvSpPr>
          <p:cNvPr id="345" name="AutoShape 1" descr="*">
            <a:extLst>
              <a:ext uri="{FF2B5EF4-FFF2-40B4-BE49-F238E27FC236}">
                <a16:creationId xmlns:a16="http://schemas.microsoft.com/office/drawing/2014/main" id="{BCAAE1AF-7B91-41F0-9433-16B6CFEB2A80}"/>
              </a:ext>
            </a:extLst>
          </p:cNvPr>
          <p:cNvSpPr>
            <a:spLocks noChangeAspect="1" noChangeArrowheads="1"/>
          </p:cNvSpPr>
          <p:nvPr/>
        </p:nvSpPr>
        <p:spPr bwMode="auto">
          <a:xfrm>
            <a:off x="11741150"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6" name="AutoShape 1" descr="*">
            <a:extLst>
              <a:ext uri="{FF2B5EF4-FFF2-40B4-BE49-F238E27FC236}">
                <a16:creationId xmlns:a16="http://schemas.microsoft.com/office/drawing/2014/main" id="{1145D876-4A6E-45BB-812B-8B78BE2642F8}"/>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7" name="AutoShape 1" descr="*">
            <a:extLst>
              <a:ext uri="{FF2B5EF4-FFF2-40B4-BE49-F238E27FC236}">
                <a16:creationId xmlns:a16="http://schemas.microsoft.com/office/drawing/2014/main" id="{DB1938A7-97A8-44D3-A46A-7E5D7F2CADD4}"/>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8" name="AutoShape 1" descr="*">
            <a:extLst>
              <a:ext uri="{FF2B5EF4-FFF2-40B4-BE49-F238E27FC236}">
                <a16:creationId xmlns:a16="http://schemas.microsoft.com/office/drawing/2014/main" id="{CB2DB408-05DB-4ED0-B53C-C30977AF81CD}"/>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9" name="AutoShape 1" descr="*">
            <a:extLst>
              <a:ext uri="{FF2B5EF4-FFF2-40B4-BE49-F238E27FC236}">
                <a16:creationId xmlns:a16="http://schemas.microsoft.com/office/drawing/2014/main" id="{FC8CB996-F691-499B-B0D4-2253CE919096}"/>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0" name="AutoShape 1" descr="*">
            <a:extLst>
              <a:ext uri="{FF2B5EF4-FFF2-40B4-BE49-F238E27FC236}">
                <a16:creationId xmlns:a16="http://schemas.microsoft.com/office/drawing/2014/main" id="{66EDE089-B494-411F-B4E5-09505814CC78}"/>
              </a:ext>
            </a:extLst>
          </p:cNvPr>
          <p:cNvSpPr>
            <a:spLocks noChangeAspect="1" noChangeArrowheads="1"/>
          </p:cNvSpPr>
          <p:nvPr/>
        </p:nvSpPr>
        <p:spPr bwMode="auto">
          <a:xfrm>
            <a:off x="11741150"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1" name="AutoShape 1" descr="*">
            <a:extLst>
              <a:ext uri="{FF2B5EF4-FFF2-40B4-BE49-F238E27FC236}">
                <a16:creationId xmlns:a16="http://schemas.microsoft.com/office/drawing/2014/main" id="{01757D8C-1636-4228-9E86-0996BEAD7699}"/>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5" name="Table 4">
            <a:extLst>
              <a:ext uri="{FF2B5EF4-FFF2-40B4-BE49-F238E27FC236}">
                <a16:creationId xmlns:a16="http://schemas.microsoft.com/office/drawing/2014/main" id="{3D1F235E-7CBF-42B4-B933-FD651C1E07A9}"/>
              </a:ext>
            </a:extLst>
          </p:cNvPr>
          <p:cNvGraphicFramePr>
            <a:graphicFrameLocks noGrp="1"/>
          </p:cNvGraphicFramePr>
          <p:nvPr>
            <p:extLst>
              <p:ext uri="{D42A27DB-BD31-4B8C-83A1-F6EECF244321}">
                <p14:modId xmlns:p14="http://schemas.microsoft.com/office/powerpoint/2010/main" val="2739948005"/>
              </p:ext>
            </p:extLst>
          </p:nvPr>
        </p:nvGraphicFramePr>
        <p:xfrm>
          <a:off x="4921368" y="1706404"/>
          <a:ext cx="4629427" cy="4999576"/>
        </p:xfrm>
        <a:graphic>
          <a:graphicData uri="http://schemas.openxmlformats.org/drawingml/2006/table">
            <a:tbl>
              <a:tblPr/>
              <a:tblGrid>
                <a:gridCol w="4629427">
                  <a:extLst>
                    <a:ext uri="{9D8B030D-6E8A-4147-A177-3AD203B41FA5}">
                      <a16:colId xmlns:a16="http://schemas.microsoft.com/office/drawing/2014/main" val="1357791970"/>
                    </a:ext>
                  </a:extLst>
                </a:gridCol>
              </a:tblGrid>
              <a:tr h="928869">
                <a:tc>
                  <a:txBody>
                    <a:bodyPr/>
                    <a:lstStyle/>
                    <a:p>
                      <a:pPr algn="l" fontAlgn="ctr"/>
                      <a:r>
                        <a:rPr lang="fi-FI" sz="700" b="0" i="0" u="none" strike="noStrike" dirty="0">
                          <a:solidFill>
                            <a:srgbClr val="000000"/>
                          </a:solidFill>
                          <a:effectLst/>
                          <a:latin typeface="Rockwell" panose="02060603020205020403" pitchFamily="18" charset="0"/>
                        </a:rPr>
                        <a:t>Edellä mainitut kolme kiinteistöä olivat vain alkua, sillä kaupungilta löytyy vielä lisää erilaisia käyttämättömiä ja huonokuntoisia kiinteistöjä, joiden kohtaloa pohditaan ja pääsääntöisesti elinvoimatoimen ohjauksella. Pysyvä tavoite: Kaupungin kiinteistökannan kokonaistehokkuuden ja -ekotehokkuuden nostaminen. [Haastattelija: Onko minun mahdollista löytää, jostain koko kaupungin kiinteistökannan listausta?] Harri lupasi laittaa sähköpostilla korjausvelkaselvitykseen liitetyn kiinteistökantalistan haastattelun jälkeen.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194699104"/>
                  </a:ext>
                </a:extLst>
              </a:tr>
              <a:tr h="619246">
                <a:tc>
                  <a:txBody>
                    <a:bodyPr/>
                    <a:lstStyle/>
                    <a:p>
                      <a:pPr algn="l" fontAlgn="ctr"/>
                      <a:r>
                        <a:rPr lang="fi-FI" sz="700" b="0" i="0" u="none" strike="noStrike" dirty="0">
                          <a:solidFill>
                            <a:srgbClr val="000000"/>
                          </a:solidFill>
                          <a:effectLst/>
                          <a:latin typeface="Rockwell" panose="02060603020205020403" pitchFamily="18" charset="0"/>
                        </a:rPr>
                        <a:t>Työhön on ryhdytty Siltakatu-hankkeen osilta sekä useampikin muu selvitys-/projektityö on käynnissä tai käynnistymässä näihin liittyen. Esimerkiksi strategiseen yleiskaavaan tehtävät lisäykset väylistä ja niiden luokista sekä lukittavat säilytystilat pyörille kaupungin merkittävimmän julkisen liikenteen pysäkin (= Kaivokadun pikavuoropysäkki) välittömästä läheisyydestä.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027860574"/>
                  </a:ext>
                </a:extLst>
              </a:tr>
              <a:tr h="464434">
                <a:tc>
                  <a:txBody>
                    <a:bodyPr/>
                    <a:lstStyle/>
                    <a:p>
                      <a:pPr algn="l" fontAlgn="ctr"/>
                      <a:r>
                        <a:rPr lang="fi-FI" sz="700" b="0" i="0" u="none" strike="noStrike" dirty="0">
                          <a:solidFill>
                            <a:srgbClr val="000000"/>
                          </a:solidFill>
                          <a:effectLst/>
                          <a:latin typeface="Rockwell" panose="02060603020205020403" pitchFamily="18" charset="0"/>
                        </a:rPr>
                        <a:t>Lähes kirjallisuuden mukaiset tehtävät. Ainoana poikkeuksena tuo juuri sattumalta käynnistynyt "ilmanlaadunseuranta", joka ei sinänsä ole "arkiprosessi" paitsi nyt taas seuraavan vuoden ajan se periaatteessa on.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7025955"/>
                  </a:ext>
                </a:extLst>
              </a:tr>
              <a:tr h="354557">
                <a:tc>
                  <a:txBody>
                    <a:bodyPr/>
                    <a:lstStyle/>
                    <a:p>
                      <a:pPr algn="l" fontAlgn="ctr"/>
                      <a:r>
                        <a:rPr lang="fi-FI" sz="700" b="0" i="0" u="none" strike="noStrike" dirty="0">
                          <a:solidFill>
                            <a:srgbClr val="000000"/>
                          </a:solidFill>
                          <a:effectLst/>
                          <a:latin typeface="Rockwell" panose="02060603020205020403" pitchFamily="18" charset="0"/>
                        </a:rPr>
                        <a:t>Hyvä, että kouluprojektissa nyt ainakin yritetty valita ilmastopositiivisemmat vaihtoehdot, mutta nähtäväksi jää menevätkö suunnitelmat sitten lopulta läpi valtuustossa 3/2022?</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912147150"/>
                  </a:ext>
                </a:extLst>
              </a:tr>
              <a:tr h="377462">
                <a:tc>
                  <a:txBody>
                    <a:bodyPr/>
                    <a:lstStyle/>
                    <a:p>
                      <a:pPr algn="l" fontAlgn="ctr"/>
                      <a:r>
                        <a:rPr lang="fi-FI" sz="700" b="0" i="0" u="none" strike="noStrike" dirty="0">
                          <a:solidFill>
                            <a:srgbClr val="000000"/>
                          </a:solidFill>
                          <a:effectLst/>
                          <a:latin typeface="Rockwell" panose="02060603020205020403" pitchFamily="18" charset="0"/>
                        </a:rPr>
                        <a:t>Tulevaisuudessa valvomon valvojan korvaaminen tekoälyllä ja säästetyt resurssit johonkin toisaalle käyttöön?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520026452"/>
                  </a:ext>
                </a:extLst>
              </a:tr>
              <a:tr h="464434">
                <a:tc>
                  <a:txBody>
                    <a:bodyPr/>
                    <a:lstStyle/>
                    <a:p>
                      <a:pPr algn="l" fontAlgn="ctr"/>
                      <a:r>
                        <a:rPr lang="fi-FI" sz="700" b="0" i="0" u="none" strike="noStrike" dirty="0">
                          <a:solidFill>
                            <a:srgbClr val="000000"/>
                          </a:solidFill>
                          <a:effectLst/>
                          <a:latin typeface="Rockwell" panose="02060603020205020403" pitchFamily="18" charset="0"/>
                        </a:rPr>
                        <a:t>Aurinkoenergian potentiaalikartoitukset alueelle? Paljonko järjestelmien vuosituotannon tehoa voitaisi kasvattaa yhteistyössä sen pinnoitetta kehittävän yliopiston (Michigan) kanssa, mikäli se tullaan lopulta tutkimusten jälkeen tuotteistamaan?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692596543"/>
                  </a:ext>
                </a:extLst>
              </a:tr>
              <a:tr h="357596">
                <a:tc>
                  <a:txBody>
                    <a:bodyPr/>
                    <a:lstStyle/>
                    <a:p>
                      <a:pPr algn="l" fontAlgn="ctr"/>
                      <a:r>
                        <a:rPr lang="fi-FI" sz="700" b="0" i="0" u="none" strike="noStrike" dirty="0">
                          <a:solidFill>
                            <a:srgbClr val="000000"/>
                          </a:solidFill>
                          <a:effectLst/>
                          <a:latin typeface="Rockwell" panose="02060603020205020403" pitchFamily="18" charset="0"/>
                        </a:rPr>
                        <a:t>Sopimuskunnista Sysmä vaikutti kaikkein "ilmastopositiivisimmalle" yhteisölle. Mitä siellä on tehty "</a:t>
                      </a:r>
                      <a:r>
                        <a:rPr lang="fi-FI" sz="700" b="0" i="1" u="none" strike="noStrike" dirty="0">
                          <a:solidFill>
                            <a:srgbClr val="000000"/>
                          </a:solidFill>
                          <a:effectLst/>
                          <a:latin typeface="Rockwell" panose="02060603020205020403" pitchFamily="18" charset="0"/>
                        </a:rPr>
                        <a:t>oikein</a:t>
                      </a:r>
                      <a:r>
                        <a:rPr lang="fi-FI" sz="700" b="0" i="0" u="none" strike="noStrike" dirty="0">
                          <a:solidFill>
                            <a:srgbClr val="000000"/>
                          </a:solidFill>
                          <a:effectLst/>
                          <a:latin typeface="Rockwell" panose="02060603020205020403" pitchFamily="18" charset="0"/>
                        </a:rPr>
                        <a:t>" tai mitä Iitissä/Hartolassa "</a:t>
                      </a:r>
                      <a:r>
                        <a:rPr lang="fi-FI" sz="700" b="0" i="1" u="none" strike="noStrike" dirty="0">
                          <a:solidFill>
                            <a:srgbClr val="000000"/>
                          </a:solidFill>
                          <a:effectLst/>
                          <a:latin typeface="Rockwell" panose="02060603020205020403" pitchFamily="18" charset="0"/>
                        </a:rPr>
                        <a:t>väärin</a:t>
                      </a:r>
                      <a:r>
                        <a:rPr lang="fi-FI" sz="700" b="0" i="0" u="none" strike="noStrike" dirty="0">
                          <a:solidFill>
                            <a:srgbClr val="000000"/>
                          </a:solidFill>
                          <a:effectLst/>
                          <a:latin typeface="Rockwell" panose="02060603020205020403" pitchFamily="18" charset="0"/>
                        </a:rPr>
                        <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62022658"/>
                  </a:ext>
                </a:extLst>
              </a:tr>
              <a:tr h="599964">
                <a:tc>
                  <a:txBody>
                    <a:bodyPr/>
                    <a:lstStyle/>
                    <a:p>
                      <a:pPr algn="l" fontAlgn="ctr"/>
                      <a:r>
                        <a:rPr lang="fi-FI" sz="700" b="0" i="0" u="none" strike="noStrike" dirty="0">
                          <a:solidFill>
                            <a:srgbClr val="000000"/>
                          </a:solidFill>
                          <a:effectLst/>
                          <a:latin typeface="Rockwell" panose="02060603020205020403" pitchFamily="18" charset="0"/>
                        </a:rPr>
                        <a:t>Valtaosa paikallisista toimijoista ilmastopositiivisia (löytyy myös poikkeuksia)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92522942"/>
                  </a:ext>
                </a:extLst>
              </a:tr>
              <a:tr h="368580">
                <a:tc>
                  <a:txBody>
                    <a:bodyPr/>
                    <a:lstStyle/>
                    <a:p>
                      <a:pPr algn="l" fontAlgn="ctr"/>
                      <a:r>
                        <a:rPr lang="fi-FI" sz="700" b="0" i="0" u="none" strike="noStrike" dirty="0">
                          <a:solidFill>
                            <a:srgbClr val="000000"/>
                          </a:solidFill>
                          <a:effectLst/>
                          <a:latin typeface="Rockwell" panose="02060603020205020403" pitchFamily="18" charset="0"/>
                        </a:rPr>
                        <a:t>Päijät-Hämeen vähähiilisen liikenteen suunnitelma.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96268941"/>
                  </a:ext>
                </a:extLst>
              </a:tr>
              <a:tr h="464434">
                <a:tc>
                  <a:txBody>
                    <a:bodyPr/>
                    <a:lstStyle/>
                    <a:p>
                      <a:pPr algn="l" fontAlgn="ctr"/>
                      <a:r>
                        <a:rPr lang="fi-FI" sz="700" b="0" i="0" u="none" strike="noStrike" dirty="0">
                          <a:solidFill>
                            <a:srgbClr val="000000"/>
                          </a:solidFill>
                          <a:effectLst/>
                          <a:latin typeface="Rockwell" panose="02060603020205020403" pitchFamily="18" charset="0"/>
                        </a:rPr>
                        <a:t>Heinola-Lahti väliltä rata löytyy, mutta se on ollut tavaraliikenteen käytössä 1980-luvulta asti, mutta on pyöritelty jotain olemassa olevaa suunnitelmaa Lahti-Heinola-Orimattila välille kalustolla, joka pystyisi liikkumaan niin tällä radalla kuin myös kaupunkeihin rakennettavilla rataverkoilla.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99661839"/>
                  </a:ext>
                </a:extLst>
              </a:tr>
            </a:tbl>
          </a:graphicData>
        </a:graphic>
      </p:graphicFrame>
      <p:sp>
        <p:nvSpPr>
          <p:cNvPr id="339" name="TextBox 338">
            <a:extLst>
              <a:ext uri="{FF2B5EF4-FFF2-40B4-BE49-F238E27FC236}">
                <a16:creationId xmlns:a16="http://schemas.microsoft.com/office/drawing/2014/main" id="{59B4C26E-6309-4415-8E96-3593C6002975}"/>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40" name="Group 339">
            <a:extLst>
              <a:ext uri="{FF2B5EF4-FFF2-40B4-BE49-F238E27FC236}">
                <a16:creationId xmlns:a16="http://schemas.microsoft.com/office/drawing/2014/main" id="{AB43C9B1-E7EE-416A-BF72-8D274D649900}"/>
              </a:ext>
            </a:extLst>
          </p:cNvPr>
          <p:cNvGrpSpPr/>
          <p:nvPr/>
        </p:nvGrpSpPr>
        <p:grpSpPr>
          <a:xfrm>
            <a:off x="8470676" y="83671"/>
            <a:ext cx="321701" cy="1185383"/>
            <a:chOff x="8456239" y="107576"/>
            <a:chExt cx="321701" cy="1185383"/>
          </a:xfrm>
        </p:grpSpPr>
        <p:sp>
          <p:nvSpPr>
            <p:cNvPr id="341" name="Rectangle: Rounded Corners 340">
              <a:extLst>
                <a:ext uri="{FF2B5EF4-FFF2-40B4-BE49-F238E27FC236}">
                  <a16:creationId xmlns:a16="http://schemas.microsoft.com/office/drawing/2014/main" id="{6CC9A28C-77B4-452F-9023-3FDD00C5EB0E}"/>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42" name="Graphic 341" descr="For Sale with solid fill">
              <a:hlinkClick r:id="rId4" action="ppaction://hlinksldjump"/>
              <a:extLst>
                <a:ext uri="{FF2B5EF4-FFF2-40B4-BE49-F238E27FC236}">
                  <a16:creationId xmlns:a16="http://schemas.microsoft.com/office/drawing/2014/main" id="{C632CE8F-4E52-4B6E-A01A-18C78921B736}"/>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343" name="Graphic 342" descr="Back with solid fill">
              <a:hlinkClick r:id="rId7" action="ppaction://hlinksldjump"/>
              <a:extLst>
                <a:ext uri="{FF2B5EF4-FFF2-40B4-BE49-F238E27FC236}">
                  <a16:creationId xmlns:a16="http://schemas.microsoft.com/office/drawing/2014/main" id="{A32BA2C3-B9B4-40CE-9C47-6F22CB9C5AB6}"/>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344" name="Graphic 343" descr="Back with solid fill">
              <a:hlinkClick r:id="rId10" action="ppaction://hlinksldjump"/>
              <a:extLst>
                <a:ext uri="{FF2B5EF4-FFF2-40B4-BE49-F238E27FC236}">
                  <a16:creationId xmlns:a16="http://schemas.microsoft.com/office/drawing/2014/main" id="{79AC6480-3762-4A6F-A3C4-429716510B0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14297442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D66487C-9A08-48DF-8D03-D4A17361091F}"/>
              </a:ext>
            </a:extLst>
          </p:cNvPr>
          <p:cNvSpPr txBox="1"/>
          <p:nvPr/>
        </p:nvSpPr>
        <p:spPr>
          <a:xfrm>
            <a:off x="435494" y="204609"/>
            <a:ext cx="230425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A.1. Heikot signaalit</a:t>
            </a:r>
            <a:endParaRPr lang="fi-FI" sz="2000" dirty="0"/>
          </a:p>
        </p:txBody>
      </p:sp>
      <p:graphicFrame>
        <p:nvGraphicFramePr>
          <p:cNvPr id="4" name="Table 3">
            <a:extLst>
              <a:ext uri="{FF2B5EF4-FFF2-40B4-BE49-F238E27FC236}">
                <a16:creationId xmlns:a16="http://schemas.microsoft.com/office/drawing/2014/main" id="{3111E4F5-4B11-485C-A807-12E3A719110E}"/>
              </a:ext>
            </a:extLst>
          </p:cNvPr>
          <p:cNvGraphicFramePr>
            <a:graphicFrameLocks noGrp="1"/>
          </p:cNvGraphicFramePr>
          <p:nvPr>
            <p:extLst>
              <p:ext uri="{D42A27DB-BD31-4B8C-83A1-F6EECF244321}">
                <p14:modId xmlns:p14="http://schemas.microsoft.com/office/powerpoint/2010/main" val="2751523799"/>
              </p:ext>
            </p:extLst>
          </p:nvPr>
        </p:nvGraphicFramePr>
        <p:xfrm>
          <a:off x="129903" y="764704"/>
          <a:ext cx="3455632" cy="1928247"/>
        </p:xfrm>
        <a:graphic>
          <a:graphicData uri="http://schemas.openxmlformats.org/drawingml/2006/table">
            <a:tbl>
              <a:tblPr>
                <a:tableStyleId>{3B4B98B0-60AC-42C2-AFA5-B58CD77FA1E5}</a:tableStyleId>
              </a:tblPr>
              <a:tblGrid>
                <a:gridCol w="3455632">
                  <a:extLst>
                    <a:ext uri="{9D8B030D-6E8A-4147-A177-3AD203B41FA5}">
                      <a16:colId xmlns:a16="http://schemas.microsoft.com/office/drawing/2014/main" val="315574691"/>
                    </a:ext>
                  </a:extLst>
                </a:gridCol>
              </a:tblGrid>
              <a:tr h="448017">
                <a:tc>
                  <a:txBody>
                    <a:bodyPr/>
                    <a:lstStyle/>
                    <a:p>
                      <a:pPr algn="l" fontAlgn="ctr"/>
                      <a:r>
                        <a:rPr lang="fi-FI" sz="700" b="1" u="none" strike="noStrike" dirty="0">
                          <a:solidFill>
                            <a:schemeClr val="tx2"/>
                          </a:solidFill>
                          <a:effectLst/>
                          <a:latin typeface="Gill Sans MT" panose="020B0502020104020203" pitchFamily="34" charset="0"/>
                        </a:rPr>
                        <a:t>Geeniteknologia (DNA ja RNA): </a:t>
                      </a:r>
                      <a:r>
                        <a:rPr lang="fi-FI" sz="700" b="0" u="none" strike="noStrike" dirty="0">
                          <a:solidFill>
                            <a:schemeClr val="tx2"/>
                          </a:solidFill>
                          <a:effectLst/>
                          <a:latin typeface="Gill Sans MT" panose="020B0502020104020203" pitchFamily="34" charset="0"/>
                        </a:rPr>
                        <a:t>Kestävän ruokajärjestelmän mahdollisuudet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Yhdistämällä kasvien </a:t>
                      </a:r>
                      <a:r>
                        <a:rPr lang="fi-FI" sz="700" b="0" u="none" strike="noStrike" dirty="0" err="1">
                          <a:solidFill>
                            <a:schemeClr val="tx2"/>
                          </a:solidFill>
                          <a:effectLst/>
                          <a:latin typeface="Gill Sans MT" panose="020B0502020104020203" pitchFamily="34" charset="0"/>
                        </a:rPr>
                        <a:t>DNA:t</a:t>
                      </a:r>
                      <a:r>
                        <a:rPr lang="fi-FI" sz="700" b="0" u="none" strike="noStrike" dirty="0">
                          <a:solidFill>
                            <a:schemeClr val="tx2"/>
                          </a:solidFill>
                          <a:effectLst/>
                          <a:latin typeface="Gill Sans MT" panose="020B0502020104020203" pitchFamily="34" charset="0"/>
                        </a:rPr>
                        <a: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Geenimuunneltu fotosynteesin tuplaus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Nopeakasvuiset hybridikasvit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Biomassan- ja ruoantuotanto</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53601998"/>
                  </a:ext>
                </a:extLst>
              </a:tr>
              <a:tr h="720080">
                <a:tc>
                  <a:txBody>
                    <a:bodyPr/>
                    <a:lstStyle/>
                    <a:p>
                      <a:pPr algn="l" fontAlgn="ctr"/>
                      <a:r>
                        <a:rPr lang="fi-FI" sz="700" b="0" u="none" strike="noStrike" dirty="0">
                          <a:solidFill>
                            <a:schemeClr val="tx2"/>
                          </a:solidFill>
                          <a:effectLst/>
                          <a:latin typeface="Gill Sans MT" panose="020B0502020104020203" pitchFamily="34" charset="0"/>
                        </a:rPr>
                        <a:t>Geeniteknologia (DNA ja RNA) ja maatalouden mahdollinen tulevaisuus: Ilmasto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Yhdistämällä kasvien </a:t>
                      </a:r>
                      <a:r>
                        <a:rPr lang="fi-FI" sz="700" b="0" u="none" strike="noStrike" dirty="0" err="1">
                          <a:solidFill>
                            <a:schemeClr val="tx2"/>
                          </a:solidFill>
                          <a:effectLst/>
                          <a:latin typeface="Gill Sans MT" panose="020B0502020104020203" pitchFamily="34" charset="0"/>
                        </a:rPr>
                        <a:t>DNA:t</a:t>
                      </a:r>
                      <a:r>
                        <a:rPr lang="fi-FI" sz="700" b="0" u="none" strike="noStrike" dirty="0">
                          <a:solidFill>
                            <a:schemeClr val="tx2"/>
                          </a:solidFill>
                          <a:effectLst/>
                          <a:latin typeface="Gill Sans MT" panose="020B0502020104020203" pitchFamily="34" charset="0"/>
                        </a:rPr>
                        <a: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Geenimuunneltu fotosynteesin tuplaus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Nopeakasvuiset hybridikasvit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Geneettisesti paranneltu tehokkuus fotosynteesissä voisi olla vaihtoehto biomassan tuotantoon, jolloin ekonomian kannalta, sillä voitaisi korvata kalliit fossiiliset ja uusiutumattomat öljy ja maakaasu (polttoaine- ja materiaaliteollisuudet)</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06530899"/>
                  </a:ext>
                </a:extLst>
              </a:tr>
              <a:tr h="344071">
                <a:tc>
                  <a:txBody>
                    <a:bodyPr/>
                    <a:lstStyle/>
                    <a:p>
                      <a:pPr algn="l" fontAlgn="ctr"/>
                      <a:r>
                        <a:rPr lang="fi-FI" sz="700" b="0" u="none" strike="noStrike" dirty="0">
                          <a:solidFill>
                            <a:schemeClr val="tx2"/>
                          </a:solidFill>
                          <a:effectLst/>
                          <a:latin typeface="Gill Sans MT" panose="020B0502020104020203" pitchFamily="34" charset="0"/>
                        </a:rPr>
                        <a:t>[</a:t>
                      </a:r>
                      <a:r>
                        <a:rPr lang="fi-FI" sz="700" b="1" u="none" strike="noStrike" dirty="0">
                          <a:solidFill>
                            <a:schemeClr val="tx2"/>
                          </a:solidFill>
                          <a:effectLst/>
                          <a:latin typeface="Gill Sans MT" panose="020B0502020104020203" pitchFamily="34" charset="0"/>
                        </a:rPr>
                        <a:t>Sweco - tutkimus] </a:t>
                      </a:r>
                      <a:r>
                        <a:rPr lang="fi-FI" sz="700" b="0" u="none" strike="noStrike" dirty="0">
                          <a:solidFill>
                            <a:schemeClr val="tx2"/>
                          </a:solidFill>
                          <a:effectLst/>
                          <a:latin typeface="Gill Sans MT" panose="020B0502020104020203" pitchFamily="34" charset="0"/>
                        </a:rPr>
                        <a:t>Pandemiasta paluu "</a:t>
                      </a:r>
                      <a:r>
                        <a:rPr lang="fi-FI" sz="700" b="0" i="1" u="none" strike="noStrike" dirty="0">
                          <a:solidFill>
                            <a:schemeClr val="tx2"/>
                          </a:solidFill>
                          <a:effectLst/>
                          <a:latin typeface="Gill Sans MT" panose="020B0502020104020203" pitchFamily="34" charset="0"/>
                        </a:rPr>
                        <a:t>hybridityöelämään</a:t>
                      </a:r>
                      <a:r>
                        <a:rPr lang="fi-FI" sz="700" b="0" u="none" strike="noStrike" dirty="0">
                          <a:solidFill>
                            <a:schemeClr val="tx2"/>
                          </a:solidFill>
                          <a:effectLst/>
                          <a:latin typeface="Gill Sans MT" panose="020B0502020104020203" pitchFamily="34" charset="0"/>
                        </a:rPr>
                        <a:t>" vanhan sijasta: Kuinka käy työyhteisöjen vuorovaikutuksen ja yhteisöllisyyden?</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67996003"/>
                  </a:ext>
                </a:extLst>
              </a:tr>
              <a:tr h="416079">
                <a:tc>
                  <a:txBody>
                    <a:bodyPr/>
                    <a:lstStyle/>
                    <a:p>
                      <a:pPr algn="l" fontAlgn="ctr"/>
                      <a:r>
                        <a:rPr lang="fi-FI" sz="700" b="1" u="none" strike="noStrike" dirty="0">
                          <a:solidFill>
                            <a:schemeClr val="tx2"/>
                          </a:solidFill>
                          <a:effectLst/>
                          <a:latin typeface="Gill Sans MT" panose="020B0502020104020203" pitchFamily="34" charset="0"/>
                        </a:rPr>
                        <a:t>[Sweco - tutkimus] </a:t>
                      </a:r>
                      <a:r>
                        <a:rPr lang="fi-FI" sz="700" b="0" u="none" strike="noStrike" dirty="0">
                          <a:solidFill>
                            <a:schemeClr val="tx2"/>
                          </a:solidFill>
                          <a:effectLst/>
                          <a:latin typeface="Gill Sans MT" panose="020B0502020104020203" pitchFamily="34" charset="0"/>
                        </a:rPr>
                        <a:t>Pandemiasta paluu "</a:t>
                      </a:r>
                      <a:r>
                        <a:rPr lang="fi-FI" sz="700" b="0" i="1" u="none" strike="noStrike" dirty="0">
                          <a:solidFill>
                            <a:schemeClr val="tx2"/>
                          </a:solidFill>
                          <a:effectLst/>
                          <a:latin typeface="Gill Sans MT" panose="020B0502020104020203" pitchFamily="34" charset="0"/>
                        </a:rPr>
                        <a:t>hybridityöelämään</a:t>
                      </a:r>
                      <a:r>
                        <a:rPr lang="fi-FI" sz="700" b="0" u="none" strike="noStrike" dirty="0">
                          <a:solidFill>
                            <a:schemeClr val="tx2"/>
                          </a:solidFill>
                          <a:effectLst/>
                          <a:latin typeface="Gill Sans MT" panose="020B0502020104020203" pitchFamily="34" charset="0"/>
                        </a:rPr>
                        <a:t>" vanhan sijasta: Tarvitaanko yhä toimitiloja? </a:t>
                      </a:r>
                      <a:r>
                        <a:rPr lang="fi-FI" sz="700" b="0" u="none" strike="noStrike" dirty="0">
                          <a:solidFill>
                            <a:schemeClr val="tx2"/>
                          </a:solidFill>
                          <a:effectLst/>
                          <a:latin typeface="Gill Sans MT" panose="020B0502020104020203" pitchFamily="34" charset="0"/>
                          <a:sym typeface="Wingdings" panose="05000000000000000000" pitchFamily="2" charset="2"/>
                        </a:rPr>
                        <a:t></a:t>
                      </a:r>
                      <a:r>
                        <a:rPr lang="fi-FI" sz="700" b="0" u="none" strike="noStrike" dirty="0">
                          <a:solidFill>
                            <a:schemeClr val="tx2"/>
                          </a:solidFill>
                          <a:effectLst/>
                          <a:latin typeface="Gill Sans MT" panose="020B0502020104020203" pitchFamily="34" charset="0"/>
                        </a:rPr>
                        <a:t> Korvaako kotitoimisto tai monitoimitilaratkaisut ne lopulta?</a:t>
                      </a:r>
                      <a:endParaRPr lang="fi-FI" sz="7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03823499"/>
                  </a:ext>
                </a:extLst>
              </a:tr>
            </a:tbl>
          </a:graphicData>
        </a:graphic>
      </p:graphicFrame>
      <p:graphicFrame>
        <p:nvGraphicFramePr>
          <p:cNvPr id="5" name="Table 4">
            <a:extLst>
              <a:ext uri="{FF2B5EF4-FFF2-40B4-BE49-F238E27FC236}">
                <a16:creationId xmlns:a16="http://schemas.microsoft.com/office/drawing/2014/main" id="{E2744139-52EB-46FE-8B0B-403D12F2C717}"/>
              </a:ext>
            </a:extLst>
          </p:cNvPr>
          <p:cNvGraphicFramePr>
            <a:graphicFrameLocks noGrp="1"/>
          </p:cNvGraphicFramePr>
          <p:nvPr>
            <p:extLst>
              <p:ext uri="{D42A27DB-BD31-4B8C-83A1-F6EECF244321}">
                <p14:modId xmlns:p14="http://schemas.microsoft.com/office/powerpoint/2010/main" val="2720918104"/>
              </p:ext>
            </p:extLst>
          </p:nvPr>
        </p:nvGraphicFramePr>
        <p:xfrm>
          <a:off x="133450" y="2692951"/>
          <a:ext cx="3456384" cy="4027445"/>
        </p:xfrm>
        <a:graphic>
          <a:graphicData uri="http://schemas.openxmlformats.org/drawingml/2006/table">
            <a:tbl>
              <a:tblPr>
                <a:tableStyleId>{3B4B98B0-60AC-42C2-AFA5-B58CD77FA1E5}</a:tableStyleId>
              </a:tblPr>
              <a:tblGrid>
                <a:gridCol w="3456384">
                  <a:extLst>
                    <a:ext uri="{9D8B030D-6E8A-4147-A177-3AD203B41FA5}">
                      <a16:colId xmlns:a16="http://schemas.microsoft.com/office/drawing/2014/main" val="1268947514"/>
                    </a:ext>
                  </a:extLst>
                </a:gridCol>
              </a:tblGrid>
              <a:tr h="465060">
                <a:tc>
                  <a:txBody>
                    <a:bodyPr/>
                    <a:lstStyle/>
                    <a:p>
                      <a:pPr algn="l" fontAlgn="ctr"/>
                      <a:r>
                        <a:rPr lang="fi-FI" sz="700" b="1" u="none" strike="noStrike" dirty="0">
                          <a:solidFill>
                            <a:schemeClr val="tx2"/>
                          </a:solidFill>
                          <a:effectLst/>
                          <a:latin typeface="Gill Sans MT" panose="020B0502020104020203" pitchFamily="34" charset="0"/>
                        </a:rPr>
                        <a:t>[Sweco - tutkimus] </a:t>
                      </a:r>
                      <a:r>
                        <a:rPr lang="fi-FI" sz="700" u="none" strike="noStrike" dirty="0">
                          <a:solidFill>
                            <a:schemeClr val="tx2"/>
                          </a:solidFill>
                          <a:effectLst/>
                          <a:latin typeface="Gill Sans MT" panose="020B0502020104020203" pitchFamily="34" charset="0"/>
                        </a:rPr>
                        <a:t>Pandemiasta paluu "</a:t>
                      </a:r>
                      <a:r>
                        <a:rPr lang="fi-FI" sz="700" i="1" u="none" strike="noStrike" dirty="0">
                          <a:solidFill>
                            <a:schemeClr val="tx2"/>
                          </a:solidFill>
                          <a:effectLst/>
                          <a:latin typeface="Gill Sans MT" panose="020B0502020104020203" pitchFamily="34" charset="0"/>
                        </a:rPr>
                        <a:t>hybridityöelämään</a:t>
                      </a:r>
                      <a:r>
                        <a:rPr lang="fi-FI" sz="700" u="none" strike="noStrike" dirty="0">
                          <a:solidFill>
                            <a:schemeClr val="tx2"/>
                          </a:solidFill>
                          <a:effectLst/>
                          <a:latin typeface="Gill Sans MT" panose="020B0502020104020203" pitchFamily="34" charset="0"/>
                        </a:rPr>
                        <a:t>" vanhan sijasta: Tarvitaanko yhä toimitiloja? </a:t>
                      </a: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Pienenevätkö- tai muuttuvatko ne? (esim. monitoimihallit tai omistustilojen vaihto vuokratiloihin)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90348597"/>
                  </a:ext>
                </a:extLst>
              </a:tr>
              <a:tr h="288032">
                <a:tc>
                  <a:txBody>
                    <a:bodyPr/>
                    <a:lstStyle/>
                    <a:p>
                      <a:pPr algn="l" fontAlgn="ctr"/>
                      <a:r>
                        <a:rPr lang="fi-FI" sz="700" b="1" u="none" strike="noStrike" dirty="0">
                          <a:solidFill>
                            <a:schemeClr val="tx2"/>
                          </a:solidFill>
                          <a:effectLst/>
                          <a:latin typeface="Gill Sans MT" panose="020B0502020104020203" pitchFamily="34" charset="0"/>
                        </a:rPr>
                        <a:t>[Sweco - tutkimus] </a:t>
                      </a:r>
                      <a:r>
                        <a:rPr lang="fi-FI" sz="700" u="none" strike="noStrike" dirty="0">
                          <a:solidFill>
                            <a:schemeClr val="tx2"/>
                          </a:solidFill>
                          <a:effectLst/>
                          <a:latin typeface="Gill Sans MT" panose="020B0502020104020203" pitchFamily="34" charset="0"/>
                        </a:rPr>
                        <a:t>Pandemiasta paluu "</a:t>
                      </a:r>
                      <a:r>
                        <a:rPr lang="fi-FI" sz="700" i="1" u="none" strike="noStrike" dirty="0">
                          <a:solidFill>
                            <a:schemeClr val="tx2"/>
                          </a:solidFill>
                          <a:effectLst/>
                          <a:latin typeface="Gill Sans MT" panose="020B0502020104020203" pitchFamily="34" charset="0"/>
                        </a:rPr>
                        <a:t>hybridityöelämään</a:t>
                      </a:r>
                      <a:r>
                        <a:rPr lang="fi-FI" sz="700" u="none" strike="noStrike" dirty="0">
                          <a:solidFill>
                            <a:schemeClr val="tx2"/>
                          </a:solidFill>
                          <a:effectLst/>
                          <a:latin typeface="Gill Sans MT" panose="020B0502020104020203" pitchFamily="34" charset="0"/>
                        </a:rPr>
                        <a:t>" vanhan sijasta: Kuinka johtaminen muuttuu tai miten sitä voitaisi kehittää?</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5018276"/>
                  </a:ext>
                </a:extLst>
              </a:tr>
              <a:tr h="432048">
                <a:tc>
                  <a:txBody>
                    <a:bodyPr/>
                    <a:lstStyle/>
                    <a:p>
                      <a:pPr algn="l" fontAlgn="ctr"/>
                      <a:r>
                        <a:rPr lang="fi-FI" sz="700" b="1" u="none" strike="noStrike" dirty="0">
                          <a:solidFill>
                            <a:schemeClr val="tx2"/>
                          </a:solidFill>
                          <a:effectLst/>
                          <a:latin typeface="Gill Sans MT" panose="020B0502020104020203" pitchFamily="34" charset="0"/>
                        </a:rPr>
                        <a:t>[Sweco - tutkimus] </a:t>
                      </a:r>
                      <a:r>
                        <a:rPr lang="fi-FI" sz="700" u="none" strike="noStrike" dirty="0">
                          <a:solidFill>
                            <a:schemeClr val="tx2"/>
                          </a:solidFill>
                          <a:effectLst/>
                          <a:latin typeface="Gill Sans MT" panose="020B0502020104020203" pitchFamily="34" charset="0"/>
                        </a:rPr>
                        <a:t>Pandemiasta paluu "hybridityöelämään" vanhan sijasta: Vaihtoehtona valittava "</a:t>
                      </a:r>
                      <a:r>
                        <a:rPr lang="fi-FI" sz="700" i="1" u="none" strike="noStrike" dirty="0">
                          <a:solidFill>
                            <a:schemeClr val="tx2"/>
                          </a:solidFill>
                          <a:effectLst/>
                          <a:latin typeface="Gill Sans MT" panose="020B0502020104020203" pitchFamily="34" charset="0"/>
                        </a:rPr>
                        <a:t>edelläkävijän asema</a:t>
                      </a:r>
                      <a:r>
                        <a:rPr lang="fi-FI" sz="700" u="none" strike="noStrike" dirty="0">
                          <a:solidFill>
                            <a:schemeClr val="tx2"/>
                          </a:solidFill>
                          <a:effectLst/>
                          <a:latin typeface="Gill Sans MT" panose="020B0502020104020203" pitchFamily="34" charset="0"/>
                        </a:rPr>
                        <a:t> hybridityömallin tarjoajana" -&gt; Mahdollisuus houkuttelevampien </a:t>
                      </a:r>
                      <a:r>
                        <a:rPr lang="fi-FI" sz="700" u="none" strike="noStrike" dirty="0" err="1">
                          <a:solidFill>
                            <a:schemeClr val="tx2"/>
                          </a:solidFill>
                          <a:effectLst/>
                          <a:latin typeface="Gill Sans MT" panose="020B0502020104020203" pitchFamily="34" charset="0"/>
                        </a:rPr>
                        <a:t>rekryjen</a:t>
                      </a:r>
                      <a:r>
                        <a:rPr lang="fi-FI" sz="700" u="none" strike="noStrike" dirty="0">
                          <a:solidFill>
                            <a:schemeClr val="tx2"/>
                          </a:solidFill>
                          <a:effectLst/>
                          <a:latin typeface="Gill Sans MT" panose="020B0502020104020203" pitchFamily="34" charset="0"/>
                        </a:rPr>
                        <a:t> luontiin? </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7975282"/>
                  </a:ext>
                </a:extLst>
              </a:tr>
              <a:tr h="504056">
                <a:tc>
                  <a:txBody>
                    <a:bodyPr/>
                    <a:lstStyle/>
                    <a:p>
                      <a:pPr algn="l" fontAlgn="ctr"/>
                      <a:r>
                        <a:rPr lang="fi-FI" sz="700" b="1" u="none" strike="noStrike" dirty="0">
                          <a:solidFill>
                            <a:schemeClr val="tx2"/>
                          </a:solidFill>
                          <a:effectLst/>
                          <a:latin typeface="Gill Sans MT" panose="020B0502020104020203" pitchFamily="34" charset="0"/>
                        </a:rPr>
                        <a:t>[Sweco - tutkimus] </a:t>
                      </a:r>
                      <a:r>
                        <a:rPr lang="fi-FI" sz="700" u="none" strike="noStrike" dirty="0">
                          <a:solidFill>
                            <a:schemeClr val="tx2"/>
                          </a:solidFill>
                          <a:effectLst/>
                          <a:latin typeface="Gill Sans MT" panose="020B0502020104020203" pitchFamily="34" charset="0"/>
                        </a:rPr>
                        <a:t>Pandemiasta paluu "hybridityöelämään" vanhan sijasta: Vaihtoehtona valittava "</a:t>
                      </a:r>
                      <a:r>
                        <a:rPr lang="fi-FI" sz="700" i="1" u="none" strike="noStrike" dirty="0">
                          <a:solidFill>
                            <a:schemeClr val="tx2"/>
                          </a:solidFill>
                          <a:effectLst/>
                          <a:latin typeface="Gill Sans MT" panose="020B0502020104020203" pitchFamily="34" charset="0"/>
                        </a:rPr>
                        <a:t>edelläkävijän asema hybridityömallin tarjoajana</a:t>
                      </a:r>
                      <a:r>
                        <a:rPr lang="fi-FI" sz="700" u="none" strike="noStrike" dirty="0">
                          <a:solidFill>
                            <a:schemeClr val="tx2"/>
                          </a:solidFill>
                          <a:effectLst/>
                          <a:latin typeface="Gill Sans MT" panose="020B0502020104020203" pitchFamily="34" charset="0"/>
                        </a:rPr>
                        <a:t>" --&gt; Mahdollisuus houkuttelevampien rekrytointien tuotantoon? --&gt; "</a:t>
                      </a:r>
                      <a:r>
                        <a:rPr lang="fi-FI" sz="700" i="1" u="none" strike="noStrike" dirty="0">
                          <a:solidFill>
                            <a:schemeClr val="tx2"/>
                          </a:solidFill>
                          <a:effectLst/>
                          <a:latin typeface="Gill Sans MT" panose="020B0502020104020203" pitchFamily="34" charset="0"/>
                        </a:rPr>
                        <a:t>Heinolan 1 000 vihreää työpaikkaa</a:t>
                      </a:r>
                      <a:r>
                        <a:rPr lang="fi-FI" sz="700" u="none" strike="noStrike" dirty="0">
                          <a:solidFill>
                            <a:schemeClr val="tx2"/>
                          </a:solidFill>
                          <a:effectLst/>
                          <a:latin typeface="Gill Sans MT" panose="020B0502020104020203" pitchFamily="34" charset="0"/>
                        </a:rPr>
                        <a:t>"</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71180603"/>
                  </a:ext>
                </a:extLst>
              </a:tr>
              <a:tr h="399036">
                <a:tc>
                  <a:txBody>
                    <a:bodyPr/>
                    <a:lstStyle/>
                    <a:p>
                      <a:pPr algn="l" fontAlgn="ctr"/>
                      <a:r>
                        <a:rPr lang="fi-FI" sz="700" b="1" u="none" strike="noStrike" dirty="0">
                          <a:solidFill>
                            <a:schemeClr val="tx2"/>
                          </a:solidFill>
                          <a:effectLst/>
                          <a:latin typeface="Gill Sans MT" panose="020B0502020104020203" pitchFamily="34" charset="0"/>
                        </a:rPr>
                        <a:t>[Sweco - tutkimus] </a:t>
                      </a:r>
                      <a:r>
                        <a:rPr lang="fi-FI" sz="700" u="none" strike="noStrike" dirty="0">
                          <a:solidFill>
                            <a:schemeClr val="tx2"/>
                          </a:solidFill>
                          <a:effectLst/>
                          <a:latin typeface="Gill Sans MT" panose="020B0502020104020203" pitchFamily="34" charset="0"/>
                        </a:rPr>
                        <a:t>Pandemiasta paluu "hybridityöelämään" vanhan sijasta: Vaihtoehtona valittava "</a:t>
                      </a:r>
                      <a:r>
                        <a:rPr lang="fi-FI" sz="700" u="none" strike="noStrike" dirty="0" err="1">
                          <a:solidFill>
                            <a:schemeClr val="tx2"/>
                          </a:solidFill>
                          <a:effectLst/>
                          <a:latin typeface="Gill Sans MT" panose="020B0502020104020203" pitchFamily="34" charset="0"/>
                        </a:rPr>
                        <a:t>edelläkävijyys</a:t>
                      </a:r>
                      <a:r>
                        <a:rPr lang="fi-FI" sz="700" u="none" strike="noStrike" dirty="0">
                          <a:solidFill>
                            <a:schemeClr val="tx2"/>
                          </a:solidFill>
                          <a:effectLst/>
                          <a:latin typeface="Gill Sans MT" panose="020B0502020104020203" pitchFamily="34" charset="0"/>
                        </a:rPr>
                        <a:t> hybridityömallin tarjoajana" -&gt; Mahdollisuus tarjota puitteet syvätyöskentelyyn?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0965460"/>
                  </a:ext>
                </a:extLst>
              </a:tr>
              <a:tr h="432048">
                <a:tc>
                  <a:txBody>
                    <a:bodyPr/>
                    <a:lstStyle/>
                    <a:p>
                      <a:pPr algn="l" fontAlgn="ctr"/>
                      <a:r>
                        <a:rPr lang="fi-FI" sz="700" b="1" u="none" strike="noStrike" dirty="0">
                          <a:solidFill>
                            <a:schemeClr val="tx2"/>
                          </a:solidFill>
                          <a:effectLst/>
                          <a:latin typeface="Gill Sans MT" panose="020B0502020104020203" pitchFamily="34" charset="0"/>
                        </a:rPr>
                        <a:t>[Sweco - tutkimus] </a:t>
                      </a:r>
                      <a:r>
                        <a:rPr lang="fi-FI" sz="700" u="none" strike="noStrike" dirty="0">
                          <a:solidFill>
                            <a:schemeClr val="tx2"/>
                          </a:solidFill>
                          <a:effectLst/>
                          <a:latin typeface="Gill Sans MT" panose="020B0502020104020203" pitchFamily="34" charset="0"/>
                        </a:rPr>
                        <a:t>Pandemiasta paluu "hybridityöelämään" vanhan sijasta: Vaihtoehtona valittava "</a:t>
                      </a:r>
                      <a:r>
                        <a:rPr lang="fi-FI" sz="700" u="none" strike="noStrike" dirty="0" err="1">
                          <a:solidFill>
                            <a:schemeClr val="tx2"/>
                          </a:solidFill>
                          <a:effectLst/>
                          <a:latin typeface="Gill Sans MT" panose="020B0502020104020203" pitchFamily="34" charset="0"/>
                        </a:rPr>
                        <a:t>edelläkävijyys</a:t>
                      </a:r>
                      <a:r>
                        <a:rPr lang="fi-FI" sz="700" u="none" strike="noStrike" dirty="0">
                          <a:solidFill>
                            <a:schemeClr val="tx2"/>
                          </a:solidFill>
                          <a:effectLst/>
                          <a:latin typeface="Gill Sans MT" panose="020B0502020104020203" pitchFamily="34" charset="0"/>
                        </a:rPr>
                        <a:t> hybridityömallin tarjoajana" -&gt; Mahdollistava tekijä kattavampiin työpäivärytmityksiin?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6773007"/>
                  </a:ext>
                </a:extLst>
              </a:tr>
              <a:tr h="360040">
                <a:tc>
                  <a:txBody>
                    <a:bodyPr/>
                    <a:lstStyle/>
                    <a:p>
                      <a:pPr algn="l" fontAlgn="ctr"/>
                      <a:r>
                        <a:rPr lang="fi-FI" sz="700" u="none" strike="noStrike" dirty="0">
                          <a:solidFill>
                            <a:schemeClr val="tx2"/>
                          </a:solidFill>
                          <a:effectLst/>
                          <a:latin typeface="Gill Sans MT" panose="020B0502020104020203" pitchFamily="34" charset="0"/>
                        </a:rPr>
                        <a:t>"</a:t>
                      </a:r>
                      <a:r>
                        <a:rPr lang="fi-FI" sz="700" b="1" i="1" u="none" strike="noStrike" dirty="0">
                          <a:solidFill>
                            <a:schemeClr val="tx2"/>
                          </a:solidFill>
                          <a:effectLst/>
                          <a:latin typeface="Gill Sans MT" panose="020B0502020104020203" pitchFamily="34" charset="0"/>
                        </a:rPr>
                        <a:t>Ydinjätteen nekropoli" </a:t>
                      </a:r>
                      <a:r>
                        <a:rPr lang="fi-FI" sz="700" b="1" u="none" strike="noStrike" dirty="0">
                          <a:solidFill>
                            <a:schemeClr val="tx2"/>
                          </a:solidFill>
                          <a:effectLst/>
                          <a:latin typeface="Gill Sans MT" panose="020B0502020104020203" pitchFamily="34" charset="0"/>
                        </a:rPr>
                        <a:t>(2024/2025):</a:t>
                      </a:r>
                    </a:p>
                    <a:p>
                      <a:pPr algn="l" fontAlgn="ctr"/>
                      <a:r>
                        <a:rPr lang="fi-FI" sz="700" u="none" strike="noStrike" dirty="0" err="1">
                          <a:solidFill>
                            <a:schemeClr val="tx2"/>
                          </a:solidFill>
                          <a:effectLst/>
                          <a:latin typeface="Gill Sans MT" panose="020B0502020104020203" pitchFamily="34" charset="0"/>
                        </a:rPr>
                        <a:t>Posivan</a:t>
                      </a:r>
                      <a:r>
                        <a:rPr lang="fi-FI" sz="700" u="none" strike="noStrike" dirty="0">
                          <a:solidFill>
                            <a:schemeClr val="tx2"/>
                          </a:solidFill>
                          <a:effectLst/>
                          <a:latin typeface="Gill Sans MT" panose="020B0502020104020203" pitchFamily="34" charset="0"/>
                        </a:rPr>
                        <a:t> onkaloiden on arvioitu riittävän v. 2120 asti, kunnes ne sinetöidään.</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52080509"/>
                  </a:ext>
                </a:extLst>
              </a:tr>
              <a:tr h="504056">
                <a:tc>
                  <a:txBody>
                    <a:bodyPr/>
                    <a:lstStyle/>
                    <a:p>
                      <a:pPr algn="l" fontAlgn="ctr"/>
                      <a:r>
                        <a:rPr lang="fi-FI" sz="700" b="1" u="none" strike="noStrike" dirty="0">
                          <a:solidFill>
                            <a:schemeClr val="tx2"/>
                          </a:solidFill>
                          <a:effectLst/>
                          <a:latin typeface="Gill Sans MT" panose="020B0502020104020203" pitchFamily="34" charset="0"/>
                        </a:rPr>
                        <a:t>Borealis Polymers Oy:n “</a:t>
                      </a:r>
                      <a:r>
                        <a:rPr lang="fi-FI" sz="700" b="1" i="1" u="none" strike="noStrike" dirty="0">
                          <a:solidFill>
                            <a:schemeClr val="tx2"/>
                          </a:solidFill>
                          <a:effectLst/>
                          <a:latin typeface="Gill Sans MT" panose="020B0502020104020203" pitchFamily="34" charset="0"/>
                        </a:rPr>
                        <a:t>Sustainable </a:t>
                      </a:r>
                      <a:r>
                        <a:rPr lang="fi-FI" sz="700" b="1" i="1" u="none" strike="noStrike" dirty="0" err="1">
                          <a:solidFill>
                            <a:schemeClr val="tx2"/>
                          </a:solidFill>
                          <a:effectLst/>
                          <a:latin typeface="Gill Sans MT" panose="020B0502020104020203" pitchFamily="34" charset="0"/>
                        </a:rPr>
                        <a:t>Plastics</a:t>
                      </a:r>
                      <a:r>
                        <a:rPr lang="fi-FI" sz="700" b="1" i="1" u="none" strike="noStrike" dirty="0">
                          <a:solidFill>
                            <a:schemeClr val="tx2"/>
                          </a:solidFill>
                          <a:effectLst/>
                          <a:latin typeface="Gill Sans MT" panose="020B0502020104020203" pitchFamily="34" charset="0"/>
                        </a:rPr>
                        <a:t> Industry </a:t>
                      </a:r>
                      <a:r>
                        <a:rPr lang="fi-FI" sz="700" b="1" i="1" u="none" strike="noStrike" dirty="0" err="1">
                          <a:solidFill>
                            <a:schemeClr val="tx2"/>
                          </a:solidFill>
                          <a:effectLst/>
                          <a:latin typeface="Gill Sans MT" panose="020B0502020104020203" pitchFamily="34" charset="0"/>
                        </a:rPr>
                        <a:t>Transformation</a:t>
                      </a:r>
                      <a:r>
                        <a:rPr lang="fi-FI" sz="700" b="1" u="none" strike="noStrike" dirty="0">
                          <a:solidFill>
                            <a:schemeClr val="tx2"/>
                          </a:solidFill>
                          <a:effectLst/>
                          <a:latin typeface="Gill Sans MT" panose="020B0502020104020203" pitchFamily="34" charset="0"/>
                        </a:rPr>
                        <a:t>” (SPIRIT) -ohjelma: </a:t>
                      </a:r>
                      <a:r>
                        <a:rPr lang="fi-FI" sz="700" u="none" strike="noStrike" dirty="0">
                          <a:solidFill>
                            <a:schemeClr val="tx2"/>
                          </a:solidFill>
                          <a:effectLst/>
                          <a:latin typeface="Gill Sans MT" panose="020B0502020104020203" pitchFamily="34" charset="0"/>
                        </a:rPr>
                        <a:t>Sai 20 milj. € rahoituksen, jolla Borealis (= yritys) käynnistää merkittävät tutkimus-, kehitys- ja innovaatioyhteistyöt, joilla tavoitellaan tulevaisuuden kestävää muoviteollisuutta.</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76862828"/>
                  </a:ext>
                </a:extLst>
              </a:tr>
              <a:tr h="399036">
                <a:tc>
                  <a:txBody>
                    <a:bodyPr/>
                    <a:lstStyle/>
                    <a:p>
                      <a:pPr algn="l" fontAlgn="ctr"/>
                      <a:r>
                        <a:rPr lang="fi-FI" sz="700" b="1" u="none" strike="noStrike" dirty="0">
                          <a:solidFill>
                            <a:schemeClr val="tx2"/>
                          </a:solidFill>
                          <a:effectLst/>
                          <a:latin typeface="Gill Sans MT" panose="020B0502020104020203" pitchFamily="34" charset="0"/>
                        </a:rPr>
                        <a:t>Polttoaineen jakeluvelvoite:</a:t>
                      </a:r>
                    </a:p>
                    <a:p>
                      <a:pPr algn="l" fontAlgn="ctr"/>
                      <a:r>
                        <a:rPr lang="fi-FI" sz="700" u="none" strike="noStrike" dirty="0">
                          <a:solidFill>
                            <a:schemeClr val="tx2"/>
                          </a:solidFill>
                          <a:effectLst/>
                          <a:latin typeface="Gill Sans MT" panose="020B0502020104020203" pitchFamily="34" charset="0"/>
                        </a:rPr>
                        <a:t>Uusiutuvien </a:t>
                      </a:r>
                      <a:r>
                        <a:rPr lang="fi-FI" sz="700" b="1" u="none" strike="noStrike" dirty="0">
                          <a:solidFill>
                            <a:schemeClr val="tx2"/>
                          </a:solidFill>
                          <a:effectLst/>
                          <a:latin typeface="Gill Sans MT" panose="020B0502020104020203" pitchFamily="34" charset="0"/>
                        </a:rPr>
                        <a:t>19,5 %</a:t>
                      </a:r>
                      <a:r>
                        <a:rPr lang="fi-FI" sz="700" u="none" strike="noStrike" dirty="0">
                          <a:solidFill>
                            <a:schemeClr val="tx2"/>
                          </a:solidFill>
                          <a:effectLst/>
                          <a:latin typeface="Gill Sans MT" panose="020B0502020104020203" pitchFamily="34" charset="0"/>
                        </a:rPr>
                        <a:t> Osuus</a:t>
                      </a:r>
                    </a:p>
                    <a:p>
                      <a:pPr marL="171450" indent="-171450" algn="l" fontAlgn="ctr">
                        <a:buFont typeface="Wingdings" panose="05000000000000000000" pitchFamily="2" charset="2"/>
                        <a:buChar char="à"/>
                      </a:pPr>
                      <a:r>
                        <a:rPr lang="fi-FI" sz="700" u="none" strike="noStrike" dirty="0">
                          <a:solidFill>
                            <a:schemeClr val="tx2"/>
                          </a:solidFill>
                          <a:effectLst/>
                          <a:latin typeface="Gill Sans MT" panose="020B0502020104020203" pitchFamily="34" charset="0"/>
                        </a:rPr>
                        <a:t>Mitä tarkoittaa Heinolassa?</a:t>
                      </a:r>
                    </a:p>
                    <a:p>
                      <a:pPr marL="171450" indent="-171450" algn="l" fontAlgn="ctr">
                        <a:buFont typeface="Wingdings" panose="05000000000000000000" pitchFamily="2" charset="2"/>
                        <a:buChar char="à"/>
                      </a:pPr>
                      <a:r>
                        <a:rPr lang="fi-FI" sz="700" u="none" strike="noStrike" dirty="0">
                          <a:solidFill>
                            <a:schemeClr val="tx2"/>
                          </a:solidFill>
                          <a:effectLst/>
                          <a:latin typeface="Gill Sans MT" panose="020B0502020104020203" pitchFamily="34" charset="0"/>
                        </a:rPr>
                        <a:t>Voisiko mahdollisesti ottaa biokaasuntuotannon haltuun Heinolassa?</a:t>
                      </a:r>
                    </a:p>
                    <a:p>
                      <a:pPr marL="171450" indent="-171450" algn="l" fontAlgn="ctr">
                        <a:buFont typeface="Wingdings" panose="05000000000000000000" pitchFamily="2" charset="2"/>
                        <a:buChar char="à"/>
                      </a:pPr>
                      <a:r>
                        <a:rPr lang="fi-FI" sz="700" u="none" strike="noStrike" dirty="0">
                          <a:solidFill>
                            <a:schemeClr val="tx2"/>
                          </a:solidFill>
                          <a:effectLst/>
                          <a:latin typeface="Gill Sans MT" panose="020B0502020104020203" pitchFamily="34" charset="0"/>
                        </a:rPr>
                        <a:t>Polttoainetarjonta / Jakelutavoite / Tuleva päästöhyvitys / Taloudellinen hyöty / Elinkeino elämä</a:t>
                      </a:r>
                      <a:endParaRPr lang="fi-FI" sz="700" b="0" i="0" u="none" strike="noStrike" dirty="0">
                        <a:solidFill>
                          <a:schemeClr val="tx2"/>
                        </a:solidFill>
                        <a:effectLst/>
                        <a:latin typeface="Gill Sans MT" panose="020B0502020104020203" pitchFamily="34" charset="0"/>
                      </a:endParaRPr>
                    </a:p>
                  </a:txBody>
                  <a:tcPr marL="2989" marR="2989" marT="298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40640611"/>
                  </a:ext>
                </a:extLst>
              </a:tr>
            </a:tbl>
          </a:graphicData>
        </a:graphic>
      </p:graphicFrame>
      <p:graphicFrame>
        <p:nvGraphicFramePr>
          <p:cNvPr id="6" name="Table 5">
            <a:extLst>
              <a:ext uri="{FF2B5EF4-FFF2-40B4-BE49-F238E27FC236}">
                <a16:creationId xmlns:a16="http://schemas.microsoft.com/office/drawing/2014/main" id="{B675ADBB-2A69-4ED8-9F11-823C4A8027C7}"/>
              </a:ext>
            </a:extLst>
          </p:cNvPr>
          <p:cNvGraphicFramePr>
            <a:graphicFrameLocks noGrp="1"/>
          </p:cNvGraphicFramePr>
          <p:nvPr>
            <p:extLst>
              <p:ext uri="{D42A27DB-BD31-4B8C-83A1-F6EECF244321}">
                <p14:modId xmlns:p14="http://schemas.microsoft.com/office/powerpoint/2010/main" val="3239285650"/>
              </p:ext>
            </p:extLst>
          </p:nvPr>
        </p:nvGraphicFramePr>
        <p:xfrm>
          <a:off x="3663843" y="133144"/>
          <a:ext cx="3097030" cy="5536757"/>
        </p:xfrm>
        <a:graphic>
          <a:graphicData uri="http://schemas.openxmlformats.org/drawingml/2006/table">
            <a:tbl>
              <a:tblPr>
                <a:tableStyleId>{3B4B98B0-60AC-42C2-AFA5-B58CD77FA1E5}</a:tableStyleId>
              </a:tblPr>
              <a:tblGrid>
                <a:gridCol w="3097030">
                  <a:extLst>
                    <a:ext uri="{9D8B030D-6E8A-4147-A177-3AD203B41FA5}">
                      <a16:colId xmlns:a16="http://schemas.microsoft.com/office/drawing/2014/main" val="2252195125"/>
                    </a:ext>
                  </a:extLst>
                </a:gridCol>
              </a:tblGrid>
              <a:tr h="265233">
                <a:tc>
                  <a:txBody>
                    <a:bodyPr/>
                    <a:lstStyle/>
                    <a:p>
                      <a:pPr algn="l" fontAlgn="ctr"/>
                      <a:r>
                        <a:rPr lang="fi-FI" sz="700" b="1" u="none" strike="noStrike" dirty="0">
                          <a:solidFill>
                            <a:schemeClr val="tx2"/>
                          </a:solidFill>
                          <a:effectLst/>
                          <a:latin typeface="Gill Sans MT" panose="020B0502020104020203" pitchFamily="34" charset="0"/>
                        </a:rPr>
                        <a:t>Ruoantuotannon jatkuvuus: </a:t>
                      </a:r>
                      <a:r>
                        <a:rPr lang="fi-FI" sz="700" u="none" strike="noStrike" dirty="0" err="1">
                          <a:solidFill>
                            <a:schemeClr val="tx2"/>
                          </a:solidFill>
                          <a:effectLst/>
                          <a:latin typeface="Gill Sans MT" panose="020B0502020104020203" pitchFamily="34" charset="0"/>
                        </a:rPr>
                        <a:t>Ukrainen</a:t>
                      </a:r>
                      <a:r>
                        <a:rPr lang="fi-FI" sz="700" u="none" strike="noStrike" dirty="0">
                          <a:solidFill>
                            <a:schemeClr val="tx2"/>
                          </a:solidFill>
                          <a:effectLst/>
                          <a:latin typeface="Gill Sans MT" panose="020B0502020104020203" pitchFamily="34" charset="0"/>
                        </a:rPr>
                        <a:t> vehnä</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2518006"/>
                  </a:ext>
                </a:extLst>
              </a:tr>
              <a:tr h="201150">
                <a:tc>
                  <a:txBody>
                    <a:bodyPr/>
                    <a:lstStyle/>
                    <a:p>
                      <a:pPr algn="l" fontAlgn="ctr"/>
                      <a:r>
                        <a:rPr lang="fi-FI" sz="700" b="1" u="none" strike="noStrike" dirty="0">
                          <a:solidFill>
                            <a:schemeClr val="tx2"/>
                          </a:solidFill>
                          <a:effectLst/>
                          <a:latin typeface="Gill Sans MT" panose="020B0502020104020203" pitchFamily="34" charset="0"/>
                        </a:rPr>
                        <a:t>Ruoantuotannon jatkuvuus: </a:t>
                      </a:r>
                      <a:r>
                        <a:rPr lang="fi-FI" sz="700" u="none" strike="noStrike" dirty="0">
                          <a:solidFill>
                            <a:schemeClr val="tx2"/>
                          </a:solidFill>
                          <a:effectLst/>
                          <a:latin typeface="Gill Sans MT" panose="020B0502020104020203" pitchFamily="34" charset="0"/>
                        </a:rPr>
                        <a:t>Tuonti ravinteet (Venäjä)</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17499654"/>
                  </a:ext>
                </a:extLst>
              </a:tr>
              <a:tr h="280813">
                <a:tc>
                  <a:txBody>
                    <a:bodyPr/>
                    <a:lstStyle/>
                    <a:p>
                      <a:pPr algn="l" fontAlgn="ctr"/>
                      <a:r>
                        <a:rPr lang="fi-FI" sz="700" b="1" u="none" strike="noStrike" dirty="0">
                          <a:solidFill>
                            <a:schemeClr val="tx2"/>
                          </a:solidFill>
                          <a:effectLst/>
                          <a:latin typeface="Gill Sans MT" panose="020B0502020104020203" pitchFamily="34" charset="0"/>
                        </a:rPr>
                        <a:t>Ruoantuotannon jatkuvuus: </a:t>
                      </a:r>
                      <a:r>
                        <a:rPr lang="fi-FI" sz="700" u="none" strike="noStrike" dirty="0">
                          <a:solidFill>
                            <a:schemeClr val="tx2"/>
                          </a:solidFill>
                          <a:effectLst/>
                          <a:latin typeface="Gill Sans MT" panose="020B0502020104020203" pitchFamily="34" charset="0"/>
                        </a:rPr>
                        <a:t>Suomen maatalous </a:t>
                      </a: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Resurssien tarjonta</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2068115"/>
                  </a:ext>
                </a:extLst>
              </a:tr>
              <a:tr h="201150">
                <a:tc>
                  <a:txBody>
                    <a:bodyPr/>
                    <a:lstStyle/>
                    <a:p>
                      <a:pPr algn="l" fontAlgn="ctr"/>
                      <a:r>
                        <a:rPr lang="fi-FI" sz="700" b="1" u="none" strike="noStrike" dirty="0">
                          <a:solidFill>
                            <a:schemeClr val="tx2"/>
                          </a:solidFill>
                          <a:effectLst/>
                          <a:latin typeface="Gill Sans MT" panose="020B0502020104020203" pitchFamily="34" charset="0"/>
                        </a:rPr>
                        <a:t>Ruoantuotannon jatkuvuus: </a:t>
                      </a:r>
                      <a:r>
                        <a:rPr lang="fi-FI" sz="700" u="none" strike="noStrike" dirty="0">
                          <a:solidFill>
                            <a:schemeClr val="tx2"/>
                          </a:solidFill>
                          <a:effectLst/>
                          <a:latin typeface="Gill Sans MT" panose="020B0502020104020203" pitchFamily="34" charset="0"/>
                        </a:rPr>
                        <a:t>Suomen maatalous </a:t>
                      </a: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Kannattavuus</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1674806"/>
                  </a:ext>
                </a:extLst>
              </a:tr>
              <a:tr h="302906">
                <a:tc>
                  <a:txBody>
                    <a:bodyPr/>
                    <a:lstStyle/>
                    <a:p>
                      <a:pPr algn="l" fontAlgn="ctr"/>
                      <a:r>
                        <a:rPr lang="fi-FI" sz="700" b="1" u="none" strike="noStrike" dirty="0">
                          <a:solidFill>
                            <a:schemeClr val="tx2"/>
                          </a:solidFill>
                          <a:effectLst/>
                          <a:latin typeface="Gill Sans MT" panose="020B0502020104020203" pitchFamily="34" charset="0"/>
                        </a:rPr>
                        <a:t>Ruoantuotannon jatkuvuus: </a:t>
                      </a:r>
                      <a:r>
                        <a:rPr lang="fi-FI" sz="700" u="none" strike="noStrike" dirty="0">
                          <a:solidFill>
                            <a:schemeClr val="tx2"/>
                          </a:solidFill>
                          <a:effectLst/>
                          <a:latin typeface="Gill Sans MT" panose="020B0502020104020203" pitchFamily="34" charset="0"/>
                        </a:rPr>
                        <a:t>Suomen maatalous </a:t>
                      </a: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Epävakaus </a:t>
                      </a: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Päästökehitys?</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4884971"/>
                  </a:ext>
                </a:extLst>
              </a:tr>
              <a:tr h="244404">
                <a:tc>
                  <a:txBody>
                    <a:bodyPr/>
                    <a:lstStyle/>
                    <a:p>
                      <a:pPr algn="l" fontAlgn="ctr"/>
                      <a:r>
                        <a:rPr lang="fi-FI" sz="700" u="none" strike="noStrike" dirty="0">
                          <a:solidFill>
                            <a:schemeClr val="tx2"/>
                          </a:solidFill>
                          <a:effectLst/>
                          <a:latin typeface="Gill Sans MT" panose="020B0502020104020203" pitchFamily="34" charset="0"/>
                        </a:rPr>
                        <a:t>Luonnolliset ratkaisut</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427831"/>
                  </a:ext>
                </a:extLst>
              </a:tr>
              <a:tr h="201150">
                <a:tc>
                  <a:txBody>
                    <a:bodyPr/>
                    <a:lstStyle/>
                    <a:p>
                      <a:pPr algn="l" fontAlgn="ctr"/>
                      <a:r>
                        <a:rPr lang="fi-FI" sz="700" b="1" u="none" strike="noStrike" dirty="0">
                          <a:solidFill>
                            <a:schemeClr val="tx2"/>
                          </a:solidFill>
                          <a:effectLst/>
                          <a:latin typeface="Gill Sans MT" panose="020B0502020104020203" pitchFamily="34" charset="0"/>
                        </a:rPr>
                        <a:t>Vihreät teknologiat ja vetytalous: </a:t>
                      </a:r>
                      <a:r>
                        <a:rPr lang="fi-FI" sz="700" u="none" strike="noStrike" dirty="0">
                          <a:solidFill>
                            <a:schemeClr val="tx2"/>
                          </a:solidFill>
                          <a:effectLst/>
                          <a:latin typeface="Gill Sans MT" panose="020B0502020104020203" pitchFamily="34" charset="0"/>
                        </a:rPr>
                        <a:t>Vihreän vedyn energiajärjestelmät</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26219425"/>
                  </a:ext>
                </a:extLst>
              </a:tr>
              <a:tr h="411370">
                <a:tc>
                  <a:txBody>
                    <a:bodyPr/>
                    <a:lstStyle/>
                    <a:p>
                      <a:pPr algn="l" fontAlgn="ctr"/>
                      <a:r>
                        <a:rPr lang="fi-FI" sz="700" b="1" u="none" strike="noStrike" dirty="0">
                          <a:solidFill>
                            <a:schemeClr val="tx2"/>
                          </a:solidFill>
                          <a:effectLst/>
                          <a:latin typeface="Gill Sans MT" panose="020B0502020104020203" pitchFamily="34" charset="0"/>
                        </a:rPr>
                        <a:t>Yritysmaailma: </a:t>
                      </a:r>
                      <a:r>
                        <a:rPr lang="fi-FI" sz="700" u="none" strike="noStrike" dirty="0">
                          <a:solidFill>
                            <a:schemeClr val="tx2"/>
                          </a:solidFill>
                          <a:effectLst/>
                          <a:latin typeface="Gill Sans MT" panose="020B0502020104020203" pitchFamily="34" charset="0"/>
                        </a:rPr>
                        <a:t>Vastuullisuus omaksutaan osaksi myyntiä -&gt; Uusi lähtökohta yritysten innovaatio- ja kehitystyölle?</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42082941"/>
                  </a:ext>
                </a:extLst>
              </a:tr>
              <a:tr h="479354">
                <a:tc>
                  <a:txBody>
                    <a:bodyPr/>
                    <a:lstStyle/>
                    <a:p>
                      <a:pPr algn="l" fontAlgn="ctr"/>
                      <a:r>
                        <a:rPr lang="fi-FI" sz="700" b="1" u="none" strike="noStrike" dirty="0">
                          <a:solidFill>
                            <a:schemeClr val="tx2"/>
                          </a:solidFill>
                          <a:effectLst/>
                          <a:latin typeface="Gill Sans MT" panose="020B0502020104020203" pitchFamily="34" charset="0"/>
                        </a:rPr>
                        <a:t>Yritysmaailma ja vihreät teknologiat: </a:t>
                      </a:r>
                      <a:r>
                        <a:rPr lang="fi-FI" sz="700" u="none" strike="noStrike" dirty="0">
                          <a:solidFill>
                            <a:schemeClr val="tx2"/>
                          </a:solidFill>
                          <a:effectLst/>
                          <a:latin typeface="Gill Sans MT" panose="020B0502020104020203" pitchFamily="34" charset="0"/>
                        </a:rPr>
                        <a:t>Voisiko teknologian läpimurto muuttaa vastuullisuustyön keskiön toiminnan negatiivisista vaikutuksista, joksikin uudeksi liiketoiminnallisesti kannattavaksi ja siten houkuttelevammaksi? </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17354817"/>
                  </a:ext>
                </a:extLst>
              </a:tr>
              <a:tr h="542015">
                <a:tc>
                  <a:txBody>
                    <a:bodyPr/>
                    <a:lstStyle/>
                    <a:p>
                      <a:pPr algn="l" fontAlgn="ctr"/>
                      <a:r>
                        <a:rPr lang="fi-FI" sz="700" b="1" u="none" strike="noStrike" dirty="0">
                          <a:solidFill>
                            <a:schemeClr val="tx2"/>
                          </a:solidFill>
                          <a:effectLst/>
                          <a:latin typeface="Gill Sans MT" panose="020B0502020104020203" pitchFamily="34" charset="0"/>
                        </a:rPr>
                        <a:t>Lupa- ja valvonta: </a:t>
                      </a:r>
                      <a:r>
                        <a:rPr lang="fi-FI" sz="700" u="none" strike="noStrike" dirty="0">
                          <a:solidFill>
                            <a:schemeClr val="tx2"/>
                          </a:solidFill>
                          <a:effectLst/>
                          <a:latin typeface="Gill Sans MT" panose="020B0502020104020203" pitchFamily="34" charset="0"/>
                        </a:rPr>
                        <a:t>Voisiko toimialan ohjaus- ja kannustustyöllä aikaan saada vaikutuksia läpimurron syntymiseksi, jotta vastuullisuustyön keskiön toiminta siirtyisi negatiivisista vaikutuksista kohti jotain uutta liiketoiminnallisesti kannattavaa ja siten houkuttelevampaa vaihtoehtoa tulevaisuudessa? </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41126168"/>
                  </a:ext>
                </a:extLst>
              </a:tr>
              <a:tr h="216024">
                <a:tc>
                  <a:txBody>
                    <a:bodyPr/>
                    <a:lstStyle/>
                    <a:p>
                      <a:pPr algn="l" fontAlgn="ctr"/>
                      <a:r>
                        <a:rPr lang="fi-FI" sz="700" u="none" strike="noStrike">
                          <a:solidFill>
                            <a:schemeClr val="tx2"/>
                          </a:solidFill>
                          <a:effectLst/>
                          <a:latin typeface="Gill Sans MT" panose="020B0502020104020203" pitchFamily="34" charset="0"/>
                        </a:rPr>
                        <a:t>Toiminnan nopeutuminen</a:t>
                      </a:r>
                      <a:endParaRPr lang="fi-FI" sz="700" b="0" i="0" u="none" strike="noStrike">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64848304"/>
                  </a:ext>
                </a:extLst>
              </a:tr>
              <a:tr h="393399">
                <a:tc>
                  <a:txBody>
                    <a:bodyPr/>
                    <a:lstStyle/>
                    <a:p>
                      <a:pPr algn="l" fontAlgn="ctr"/>
                      <a:r>
                        <a:rPr lang="fi-FI" sz="700" b="1" u="none" strike="noStrike" dirty="0">
                          <a:solidFill>
                            <a:schemeClr val="tx2"/>
                          </a:solidFill>
                          <a:effectLst/>
                          <a:latin typeface="Gill Sans MT" panose="020B0502020104020203" pitchFamily="34" charset="0"/>
                        </a:rPr>
                        <a:t>Kuntaorganisaation rooli palvelujentuottajana:</a:t>
                      </a:r>
                    </a:p>
                    <a:p>
                      <a:pPr algn="l" fontAlgn="ctr"/>
                      <a:r>
                        <a:rPr lang="fi-FI" sz="700" u="none" strike="noStrike" dirty="0">
                          <a:solidFill>
                            <a:schemeClr val="tx2"/>
                          </a:solidFill>
                          <a:effectLst/>
                          <a:latin typeface="Gill Sans MT" panose="020B0502020104020203" pitchFamily="34" charset="0"/>
                        </a:rPr>
                        <a:t>Tulevaisuuden rooli palvelujenvälittäjänä?</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3720061"/>
                  </a:ext>
                </a:extLst>
              </a:tr>
              <a:tr h="201150">
                <a:tc>
                  <a:txBody>
                    <a:bodyPr/>
                    <a:lstStyle/>
                    <a:p>
                      <a:pPr algn="l" fontAlgn="ctr"/>
                      <a:r>
                        <a:rPr lang="fi-FI" sz="700" b="1" u="none" strike="noStrike" dirty="0">
                          <a:solidFill>
                            <a:schemeClr val="tx2"/>
                          </a:solidFill>
                          <a:effectLst/>
                          <a:latin typeface="Gill Sans MT" panose="020B0502020104020203" pitchFamily="34" charset="0"/>
                        </a:rPr>
                        <a:t>TEN-T-verkosto: </a:t>
                      </a:r>
                      <a:r>
                        <a:rPr lang="fi-FI" sz="700" u="none" strike="noStrike" dirty="0">
                          <a:solidFill>
                            <a:schemeClr val="tx2"/>
                          </a:solidFill>
                          <a:effectLst/>
                          <a:latin typeface="Gill Sans MT" panose="020B0502020104020203" pitchFamily="34" charset="0"/>
                        </a:rPr>
                        <a:t>Ydinverkko v. 2030 ja kattavaverkko v. 2050</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51011632"/>
                  </a:ext>
                </a:extLst>
              </a:tr>
              <a:tr h="307358">
                <a:tc>
                  <a:txBody>
                    <a:bodyPr/>
                    <a:lstStyle/>
                    <a:p>
                      <a:pPr algn="l" fontAlgn="ctr"/>
                      <a:r>
                        <a:rPr lang="fi-FI" sz="700" b="1" u="none" strike="noStrike" dirty="0">
                          <a:solidFill>
                            <a:schemeClr val="tx2"/>
                          </a:solidFill>
                          <a:effectLst/>
                          <a:latin typeface="Gill Sans MT" panose="020B0502020104020203" pitchFamily="34" charset="0"/>
                        </a:rPr>
                        <a:t>Kuntatavoitteet: </a:t>
                      </a:r>
                      <a:r>
                        <a:rPr lang="fi-FI" sz="700" u="none" strike="noStrike" dirty="0">
                          <a:solidFill>
                            <a:schemeClr val="tx2"/>
                          </a:solidFill>
                          <a:effectLst/>
                          <a:latin typeface="Gill Sans MT" panose="020B0502020104020203" pitchFamily="34" charset="0"/>
                        </a:rPr>
                        <a:t>Biodiversiteettitavoitteiden yleistyminen kunnissa ilmastotavoitteiden kaltaiseksi</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59187217"/>
                  </a:ext>
                </a:extLst>
              </a:tr>
              <a:tr h="543133">
                <a:tc>
                  <a:txBody>
                    <a:bodyPr/>
                    <a:lstStyle/>
                    <a:p>
                      <a:pPr algn="l" fontAlgn="ctr"/>
                      <a:r>
                        <a:rPr lang="fi-FI" sz="700" b="1" u="none" strike="noStrike" dirty="0" err="1">
                          <a:solidFill>
                            <a:schemeClr val="tx2"/>
                          </a:solidFill>
                          <a:effectLst/>
                          <a:latin typeface="Gill Sans MT" panose="020B0502020104020203" pitchFamily="34" charset="0"/>
                        </a:rPr>
                        <a:t>University</a:t>
                      </a:r>
                      <a:r>
                        <a:rPr lang="fi-FI" sz="700" b="1" u="none" strike="noStrike" dirty="0">
                          <a:solidFill>
                            <a:schemeClr val="tx2"/>
                          </a:solidFill>
                          <a:effectLst/>
                          <a:latin typeface="Gill Sans MT" panose="020B0502020104020203" pitchFamily="34" charset="0"/>
                        </a:rPr>
                        <a:t> of Michigan: </a:t>
                      </a:r>
                      <a:r>
                        <a:rPr lang="fi-FI" sz="700" u="none" strike="noStrike" dirty="0">
                          <a:solidFill>
                            <a:schemeClr val="tx2"/>
                          </a:solidFill>
                          <a:effectLst/>
                          <a:latin typeface="Gill Sans MT" panose="020B0502020104020203" pitchFamily="34" charset="0"/>
                        </a:rPr>
                        <a:t>Aurinkopaneelien suihkutettavaa pinnoitetta kehittävä tiimi onnistuu läpimurrossa pinnoitetutkimuksissaan -&gt; Arvioitu 85 prosentin tehon parannus aurinkopaneeleille pohjoisen talvikausille (&gt;-35 °C) kerran vuodessa suihkutettavalla pinnoitteella.</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80857832"/>
                  </a:ext>
                </a:extLst>
              </a:tr>
              <a:tr h="355314">
                <a:tc>
                  <a:txBody>
                    <a:bodyPr/>
                    <a:lstStyle/>
                    <a:p>
                      <a:pPr algn="l" fontAlgn="ctr"/>
                      <a:r>
                        <a:rPr lang="fi-FI" sz="700" b="1" u="none" strike="noStrike" dirty="0">
                          <a:solidFill>
                            <a:schemeClr val="tx2"/>
                          </a:solidFill>
                          <a:effectLst/>
                          <a:latin typeface="Gill Sans MT" panose="020B0502020104020203" pitchFamily="34" charset="0"/>
                        </a:rPr>
                        <a:t>Vetypolttoaineet yleistyvät ilman CO</a:t>
                      </a:r>
                      <a:r>
                        <a:rPr lang="fi-FI" sz="700" b="1" u="none" strike="noStrike" baseline="-25000" dirty="0">
                          <a:solidFill>
                            <a:schemeClr val="tx2"/>
                          </a:solidFill>
                          <a:effectLst/>
                          <a:latin typeface="Gill Sans MT" panose="020B0502020104020203" pitchFamily="34" charset="0"/>
                        </a:rPr>
                        <a:t>2</a:t>
                      </a:r>
                      <a:r>
                        <a:rPr lang="fi-FI" sz="700" b="1" u="none" strike="noStrike" dirty="0">
                          <a:solidFill>
                            <a:schemeClr val="tx2"/>
                          </a:solidFill>
                          <a:effectLst/>
                          <a:latin typeface="Gill Sans MT" panose="020B0502020104020203" pitchFamily="34" charset="0"/>
                        </a:rPr>
                        <a:t>: </a:t>
                      </a:r>
                      <a:r>
                        <a:rPr lang="fi-FI" sz="700" u="none" strike="noStrike" dirty="0">
                          <a:solidFill>
                            <a:schemeClr val="tx2"/>
                          </a:solidFill>
                          <a:effectLst/>
                          <a:latin typeface="Gill Sans MT" panose="020B0502020104020203" pitchFamily="34" charset="0"/>
                        </a:rPr>
                        <a:t>Merkittävät muutokset nykyiseen infrastruktuuriin </a:t>
                      </a: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Polttoaineenjakeluasemat ja moottoriteknologiat</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62391813"/>
                  </a:ext>
                </a:extLst>
              </a:tr>
              <a:tr h="390834">
                <a:tc>
                  <a:txBody>
                    <a:bodyPr/>
                    <a:lstStyle/>
                    <a:p>
                      <a:pPr algn="l" fontAlgn="ctr"/>
                      <a:r>
                        <a:rPr lang="fi-FI" sz="700" b="1" u="none" strike="noStrike" dirty="0">
                          <a:solidFill>
                            <a:schemeClr val="tx2"/>
                          </a:solidFill>
                          <a:effectLst/>
                          <a:latin typeface="Gill Sans MT" panose="020B0502020104020203" pitchFamily="34" charset="0"/>
                        </a:rPr>
                        <a:t>[Nova Institute, Saksa] </a:t>
                      </a:r>
                      <a:r>
                        <a:rPr lang="fi-FI" sz="700" u="none" strike="noStrike" dirty="0">
                          <a:solidFill>
                            <a:schemeClr val="tx2"/>
                          </a:solidFill>
                          <a:effectLst/>
                          <a:latin typeface="Gill Sans MT" panose="020B0502020104020203" pitchFamily="34" charset="0"/>
                        </a:rPr>
                        <a:t>Vuonna 2050 CO</a:t>
                      </a:r>
                      <a:r>
                        <a:rPr lang="fi-FI" sz="700" u="none" strike="noStrike" baseline="-25000" dirty="0">
                          <a:solidFill>
                            <a:schemeClr val="tx2"/>
                          </a:solidFill>
                          <a:effectLst/>
                          <a:latin typeface="Gill Sans MT" panose="020B0502020104020203" pitchFamily="34" charset="0"/>
                        </a:rPr>
                        <a:t>2</a:t>
                      </a:r>
                      <a:r>
                        <a:rPr lang="fi-FI" sz="700" u="none" strike="noStrike" dirty="0">
                          <a:solidFill>
                            <a:schemeClr val="tx2"/>
                          </a:solidFill>
                          <a:effectLst/>
                          <a:latin typeface="Gill Sans MT" panose="020B0502020104020203" pitchFamily="34" charset="0"/>
                        </a:rPr>
                        <a:t>-pohjaisten muovien ja -polymeerien valmistusmäärät </a:t>
                      </a: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Lähes vastaava tuotantovolyymi kuin nykyisin valmistettavalla kestämättömällä muovilla eli yli 300 miljoonaa tonnia per vuosi.</a:t>
                      </a:r>
                      <a:endParaRPr lang="fi-FI" sz="700" b="0" i="0" u="none" strike="noStrike" dirty="0">
                        <a:solidFill>
                          <a:schemeClr val="tx2"/>
                        </a:solidFill>
                        <a:effectLst/>
                        <a:latin typeface="Gill Sans MT" panose="020B0502020104020203" pitchFamily="34" charset="0"/>
                      </a:endParaRPr>
                    </a:p>
                  </a:txBody>
                  <a:tcPr marL="2202" marR="2202" marT="22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47324805"/>
                  </a:ext>
                </a:extLst>
              </a:tr>
            </a:tbl>
          </a:graphicData>
        </a:graphic>
      </p:graphicFrame>
      <p:graphicFrame>
        <p:nvGraphicFramePr>
          <p:cNvPr id="7" name="Table 6">
            <a:extLst>
              <a:ext uri="{FF2B5EF4-FFF2-40B4-BE49-F238E27FC236}">
                <a16:creationId xmlns:a16="http://schemas.microsoft.com/office/drawing/2014/main" id="{DA07EA9B-A1EE-4CF2-804E-2E5744236F9F}"/>
              </a:ext>
            </a:extLst>
          </p:cNvPr>
          <p:cNvGraphicFramePr>
            <a:graphicFrameLocks noGrp="1"/>
          </p:cNvGraphicFramePr>
          <p:nvPr>
            <p:extLst>
              <p:ext uri="{D42A27DB-BD31-4B8C-83A1-F6EECF244321}">
                <p14:modId xmlns:p14="http://schemas.microsoft.com/office/powerpoint/2010/main" val="1887522631"/>
              </p:ext>
            </p:extLst>
          </p:nvPr>
        </p:nvGraphicFramePr>
        <p:xfrm>
          <a:off x="9000022" y="1871800"/>
          <a:ext cx="3086616" cy="684479"/>
        </p:xfrm>
        <a:graphic>
          <a:graphicData uri="http://schemas.openxmlformats.org/drawingml/2006/table">
            <a:tbl>
              <a:tblPr>
                <a:tableStyleId>{3B4B98B0-60AC-42C2-AFA5-B58CD77FA1E5}</a:tableStyleId>
              </a:tblPr>
              <a:tblGrid>
                <a:gridCol w="3086616">
                  <a:extLst>
                    <a:ext uri="{9D8B030D-6E8A-4147-A177-3AD203B41FA5}">
                      <a16:colId xmlns:a16="http://schemas.microsoft.com/office/drawing/2014/main" val="669438771"/>
                    </a:ext>
                  </a:extLst>
                </a:gridCol>
              </a:tblGrid>
              <a:tr h="360040">
                <a:tc>
                  <a:txBody>
                    <a:bodyPr/>
                    <a:lstStyle/>
                    <a:p>
                      <a:pPr algn="l" fontAlgn="ctr"/>
                      <a:r>
                        <a:rPr lang="fi-FI" sz="700" b="1" u="none" strike="noStrike" dirty="0">
                          <a:solidFill>
                            <a:sysClr val="windowText" lastClr="000000"/>
                          </a:solidFill>
                          <a:effectLst/>
                          <a:latin typeface="Gill Sans MT" panose="020B0502020104020203" pitchFamily="34" charset="0"/>
                        </a:rPr>
                        <a:t>Tekoäly:</a:t>
                      </a:r>
                    </a:p>
                    <a:p>
                      <a:pPr algn="l" fontAlgn="ctr"/>
                      <a:r>
                        <a:rPr lang="fi-FI" sz="700" u="none" strike="noStrike" dirty="0">
                          <a:solidFill>
                            <a:sysClr val="windowText" lastClr="000000"/>
                          </a:solidFill>
                          <a:effectLst/>
                          <a:latin typeface="Gill Sans MT" panose="020B0502020104020203" pitchFamily="34" charset="0"/>
                        </a:rPr>
                        <a:t>Pohjoismaiden suurin tekoälyä kehittävä kotimainen yksityisyritys (SILO</a:t>
                      </a:r>
                      <a:r>
                        <a:rPr lang="fi-FI" sz="700" u="none" strike="noStrike" baseline="-25000" dirty="0">
                          <a:solidFill>
                            <a:sysClr val="windowText" lastClr="000000"/>
                          </a:solidFill>
                          <a:effectLst/>
                          <a:latin typeface="Gill Sans MT" panose="020B0502020104020203" pitchFamily="34" charset="0"/>
                        </a:rPr>
                        <a:t>AI</a:t>
                      </a:r>
                      <a:r>
                        <a:rPr lang="fi-FI" sz="700" u="none" strike="noStrike" dirty="0">
                          <a:solidFill>
                            <a:sysClr val="windowText" lastClr="000000"/>
                          </a:solidFill>
                          <a:effectLst/>
                          <a:latin typeface="Gill Sans MT" panose="020B0502020104020203" pitchFamily="34" charset="0"/>
                        </a:rPr>
                        <a:t>)</a:t>
                      </a:r>
                    </a:p>
                    <a:p>
                      <a:pPr algn="l" fontAlgn="ctr"/>
                      <a:r>
                        <a:rPr lang="fi-FI" sz="7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700" u="none" strike="noStrike" dirty="0">
                          <a:solidFill>
                            <a:sysClr val="windowText" lastClr="000000"/>
                          </a:solidFill>
                          <a:effectLst/>
                          <a:latin typeface="Gill Sans MT" panose="020B0502020104020203" pitchFamily="34" charset="0"/>
                        </a:rPr>
                        <a:t> Mahdolliset läpimurrot tulevaisuudessa</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58808603"/>
                  </a:ext>
                </a:extLst>
              </a:tr>
              <a:tr h="288032">
                <a:tc>
                  <a:txBody>
                    <a:bodyPr/>
                    <a:lstStyle/>
                    <a:p>
                      <a:pPr algn="l" fontAlgn="ctr"/>
                      <a:r>
                        <a:rPr lang="fi-FI" sz="700" b="1" u="none" strike="noStrike" dirty="0">
                          <a:solidFill>
                            <a:sysClr val="windowText" lastClr="000000"/>
                          </a:solidFill>
                          <a:effectLst/>
                          <a:latin typeface="Gill Sans MT" panose="020B0502020104020203" pitchFamily="34" charset="0"/>
                        </a:rPr>
                        <a:t>LUT-yliopisto:</a:t>
                      </a:r>
                    </a:p>
                    <a:p>
                      <a:pPr algn="l" fontAlgn="ctr"/>
                      <a:r>
                        <a:rPr lang="fi-FI" sz="700" u="none" strike="noStrike" dirty="0">
                          <a:solidFill>
                            <a:sysClr val="windowText" lastClr="000000"/>
                          </a:solidFill>
                          <a:effectLst/>
                          <a:latin typeface="Gill Sans MT" panose="020B0502020104020203" pitchFamily="34" charset="0"/>
                        </a:rPr>
                        <a:t>Käynnistyvä koulutus</a:t>
                      </a:r>
                    </a:p>
                    <a:p>
                      <a:pPr algn="l" fontAlgn="ctr"/>
                      <a:r>
                        <a:rPr lang="fi-FI" sz="7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700" u="none" strike="noStrike" dirty="0">
                          <a:solidFill>
                            <a:sysClr val="windowText" lastClr="000000"/>
                          </a:solidFill>
                          <a:effectLst/>
                          <a:latin typeface="Gill Sans MT" panose="020B0502020104020203" pitchFamily="34" charset="0"/>
                        </a:rPr>
                        <a:t> Sähköisenliikenteen professuuri (Suomen ensimmäinen)</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3401611"/>
                  </a:ext>
                </a:extLst>
              </a:tr>
            </a:tbl>
          </a:graphicData>
        </a:graphic>
      </p:graphicFrame>
      <p:graphicFrame>
        <p:nvGraphicFramePr>
          <p:cNvPr id="8" name="Table 7">
            <a:extLst>
              <a:ext uri="{FF2B5EF4-FFF2-40B4-BE49-F238E27FC236}">
                <a16:creationId xmlns:a16="http://schemas.microsoft.com/office/drawing/2014/main" id="{7ABC0BA0-A148-4FA2-809B-54CFA9F8689A}"/>
              </a:ext>
            </a:extLst>
          </p:cNvPr>
          <p:cNvGraphicFramePr>
            <a:graphicFrameLocks noGrp="1"/>
          </p:cNvGraphicFramePr>
          <p:nvPr>
            <p:extLst>
              <p:ext uri="{D42A27DB-BD31-4B8C-83A1-F6EECF244321}">
                <p14:modId xmlns:p14="http://schemas.microsoft.com/office/powerpoint/2010/main" val="844782734"/>
              </p:ext>
            </p:extLst>
          </p:nvPr>
        </p:nvGraphicFramePr>
        <p:xfrm>
          <a:off x="9028350" y="154179"/>
          <a:ext cx="2754693" cy="1690645"/>
        </p:xfrm>
        <a:graphic>
          <a:graphicData uri="http://schemas.openxmlformats.org/drawingml/2006/table">
            <a:tbl>
              <a:tblPr>
                <a:tableStyleId>{3B4B98B0-60AC-42C2-AFA5-B58CD77FA1E5}</a:tableStyleId>
              </a:tblPr>
              <a:tblGrid>
                <a:gridCol w="2754693">
                  <a:extLst>
                    <a:ext uri="{9D8B030D-6E8A-4147-A177-3AD203B41FA5}">
                      <a16:colId xmlns:a16="http://schemas.microsoft.com/office/drawing/2014/main" val="1774490233"/>
                    </a:ext>
                  </a:extLst>
                </a:gridCol>
              </a:tblGrid>
              <a:tr h="563548">
                <a:tc>
                  <a:txBody>
                    <a:bodyPr/>
                    <a:lstStyle/>
                    <a:p>
                      <a:pPr algn="l" fontAlgn="ctr"/>
                      <a:r>
                        <a:rPr lang="fi-FI" sz="700" b="1" u="none" strike="noStrike" dirty="0">
                          <a:solidFill>
                            <a:sysClr val="windowText" lastClr="000000"/>
                          </a:solidFill>
                          <a:effectLst/>
                          <a:latin typeface="Gill Sans MT" panose="020B0502020104020203" pitchFamily="34" charset="0"/>
                        </a:rPr>
                        <a:t>[SYKE] Päästölaskenta:</a:t>
                      </a:r>
                    </a:p>
                    <a:p>
                      <a:pPr algn="l" fontAlgn="ctr"/>
                      <a:r>
                        <a:rPr lang="fi-FI" sz="700" u="none" strike="noStrike" dirty="0">
                          <a:solidFill>
                            <a:sysClr val="windowText" lastClr="000000"/>
                          </a:solidFill>
                          <a:effectLst/>
                          <a:latin typeface="Gill Sans MT" panose="020B0502020104020203" pitchFamily="34" charset="0"/>
                        </a:rPr>
                        <a:t>Kulutusperusteinenpäästölaskenta uudistus (arvioitu julkaisu 3/2022)</a:t>
                      </a:r>
                    </a:p>
                    <a:p>
                      <a:pPr marL="171450" indent="-171450" algn="l" fontAlgn="ctr">
                        <a:buFont typeface="Wingdings" panose="05000000000000000000" pitchFamily="2" charset="2"/>
                        <a:buChar char="à"/>
                      </a:pPr>
                      <a:r>
                        <a:rPr lang="fi-FI" sz="700" u="none" strike="noStrike" dirty="0">
                          <a:solidFill>
                            <a:sysClr val="windowText" lastClr="000000"/>
                          </a:solidFill>
                          <a:effectLst/>
                          <a:latin typeface="Gill Sans MT" panose="020B0502020104020203" pitchFamily="34" charset="0"/>
                        </a:rPr>
                        <a:t>Maatalouspainotteiset Hartola, Iitti ja Sysmä</a:t>
                      </a:r>
                    </a:p>
                    <a:p>
                      <a:pPr marL="171450" indent="-171450" algn="l" fontAlgn="ctr">
                        <a:buFont typeface="Wingdings" panose="05000000000000000000" pitchFamily="2" charset="2"/>
                        <a:buChar char="à"/>
                      </a:pPr>
                      <a:r>
                        <a:rPr lang="fi-FI" sz="700" u="none" strike="noStrike" dirty="0">
                          <a:solidFill>
                            <a:sysClr val="windowText" lastClr="000000"/>
                          </a:solidFill>
                          <a:effectLst/>
                          <a:latin typeface="Gill Sans MT" panose="020B0502020104020203" pitchFamily="34" charset="0"/>
                        </a:rPr>
                        <a:t>Mitä tapahtuu kuntienpäästöille?</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34193765"/>
                  </a:ext>
                </a:extLst>
              </a:tr>
              <a:tr h="675336">
                <a:tc>
                  <a:txBody>
                    <a:bodyPr/>
                    <a:lstStyle/>
                    <a:p>
                      <a:pPr algn="l" fontAlgn="ctr"/>
                      <a:r>
                        <a:rPr lang="fi-FI" sz="700" b="1" u="none" strike="noStrike" dirty="0">
                          <a:solidFill>
                            <a:sysClr val="windowText" lastClr="000000"/>
                          </a:solidFill>
                          <a:effectLst/>
                          <a:latin typeface="Gill Sans MT" panose="020B0502020104020203" pitchFamily="34" charset="0"/>
                        </a:rPr>
                        <a:t>[SYKE] Päästölaskenta</a:t>
                      </a:r>
                      <a:r>
                        <a:rPr lang="fi-FI" sz="700" u="none" strike="noStrike" dirty="0">
                          <a:solidFill>
                            <a:sysClr val="windowText" lastClr="000000"/>
                          </a:solidFill>
                          <a:effectLst/>
                          <a:latin typeface="Gill Sans MT" panose="020B0502020104020203" pitchFamily="34" charset="0"/>
                        </a:rPr>
                        <a:t>:</a:t>
                      </a:r>
                    </a:p>
                    <a:p>
                      <a:pPr algn="l" fontAlgn="ctr"/>
                      <a:r>
                        <a:rPr lang="fi-FI" sz="700" u="none" strike="noStrike" dirty="0">
                          <a:solidFill>
                            <a:sysClr val="windowText" lastClr="000000"/>
                          </a:solidFill>
                          <a:effectLst/>
                          <a:latin typeface="Gill Sans MT" panose="020B0502020104020203" pitchFamily="34" charset="0"/>
                        </a:rPr>
                        <a:t>Kulutusperusteinenpäästölaskenta uudistus (arvioitu julkaisu 3/2022)</a:t>
                      </a:r>
                    </a:p>
                    <a:p>
                      <a:pPr marL="171450" indent="-171450" algn="l" fontAlgn="ctr">
                        <a:buFont typeface="Wingdings" panose="05000000000000000000" pitchFamily="2" charset="2"/>
                        <a:buChar char="à"/>
                      </a:pPr>
                      <a:r>
                        <a:rPr lang="fi-FI" sz="700" u="none" strike="noStrike" dirty="0">
                          <a:solidFill>
                            <a:sysClr val="windowText" lastClr="000000"/>
                          </a:solidFill>
                          <a:effectLst/>
                          <a:latin typeface="Gill Sans MT" panose="020B0502020104020203" pitchFamily="34" charset="0"/>
                        </a:rPr>
                        <a:t>Kuinka muutos tulee näkymään Heinolan päästöissä?</a:t>
                      </a:r>
                    </a:p>
                    <a:p>
                      <a:pPr marL="171450" indent="-171450" algn="l" fontAlgn="ctr">
                        <a:buFont typeface="Wingdings" panose="05000000000000000000" pitchFamily="2" charset="2"/>
                        <a:buChar char="à"/>
                      </a:pPr>
                      <a:r>
                        <a:rPr lang="fi-FI" sz="700" u="none" strike="noStrike" dirty="0">
                          <a:solidFill>
                            <a:sysClr val="windowText" lastClr="000000"/>
                          </a:solidFill>
                          <a:effectLst/>
                          <a:latin typeface="Gill Sans MT" panose="020B0502020104020203" pitchFamily="34" charset="0"/>
                        </a:rPr>
                        <a:t>Vahva vientiteollisuuspainotus pienen asukasluvun omaavassa kaupungissa?</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37672960"/>
                  </a:ext>
                </a:extLst>
              </a:tr>
              <a:tr h="451761">
                <a:tc>
                  <a:txBody>
                    <a:bodyPr/>
                    <a:lstStyle/>
                    <a:p>
                      <a:pPr algn="l" fontAlgn="ctr"/>
                      <a:r>
                        <a:rPr lang="fi-FI" sz="700" b="1" u="none" strike="noStrike" dirty="0">
                          <a:solidFill>
                            <a:sysClr val="windowText" lastClr="000000"/>
                          </a:solidFill>
                          <a:effectLst/>
                          <a:latin typeface="Gill Sans MT" panose="020B0502020104020203" pitchFamily="34" charset="0"/>
                        </a:rPr>
                        <a:t>Vetytalous ja yritystoiminta:</a:t>
                      </a:r>
                    </a:p>
                    <a:p>
                      <a:pPr algn="l" fontAlgn="ctr"/>
                      <a:r>
                        <a:rPr lang="fi-FI" sz="700" u="none" strike="noStrike" dirty="0">
                          <a:solidFill>
                            <a:sysClr val="windowText" lastClr="000000"/>
                          </a:solidFill>
                          <a:effectLst/>
                          <a:latin typeface="Gill Sans MT" panose="020B0502020104020203" pitchFamily="34" charset="0"/>
                        </a:rPr>
                        <a:t>Wärtsilän tavoite vuoteen 2025 mennessä</a:t>
                      </a:r>
                    </a:p>
                    <a:p>
                      <a:pPr algn="l" fontAlgn="ctr"/>
                      <a:r>
                        <a:rPr lang="fi-FI" sz="7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700" u="none" strike="noStrike" dirty="0">
                          <a:solidFill>
                            <a:sysClr val="windowText" lastClr="000000"/>
                          </a:solidFill>
                          <a:effectLst/>
                          <a:latin typeface="Gill Sans MT" panose="020B0502020104020203" pitchFamily="34" charset="0"/>
                        </a:rPr>
                        <a:t> Tuonut markkinoille vedyn moottori- ja voimalaitoskonseptinsa</a:t>
                      </a:r>
                      <a:endParaRPr lang="fi-FI" sz="700" b="0" i="0" u="none" strike="noStrike" dirty="0">
                        <a:solidFill>
                          <a:sysClr val="windowText" lastClr="000000"/>
                        </a:solidFill>
                        <a:effectLst/>
                        <a:latin typeface="Gill Sans MT" panose="020B0502020104020203" pitchFamily="34" charset="0"/>
                      </a:endParaRPr>
                    </a:p>
                  </a:txBody>
                  <a:tcPr marL="4399" marR="4399" marT="439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08341124"/>
                  </a:ext>
                </a:extLst>
              </a:tr>
            </a:tbl>
          </a:graphicData>
        </a:graphic>
      </p:graphicFrame>
      <p:graphicFrame>
        <p:nvGraphicFramePr>
          <p:cNvPr id="9" name="Table 8">
            <a:extLst>
              <a:ext uri="{FF2B5EF4-FFF2-40B4-BE49-F238E27FC236}">
                <a16:creationId xmlns:a16="http://schemas.microsoft.com/office/drawing/2014/main" id="{63EA1C72-5DD9-400F-A092-B1B74800A8D1}"/>
              </a:ext>
            </a:extLst>
          </p:cNvPr>
          <p:cNvGraphicFramePr>
            <a:graphicFrameLocks noGrp="1"/>
          </p:cNvGraphicFramePr>
          <p:nvPr>
            <p:extLst>
              <p:ext uri="{D42A27DB-BD31-4B8C-83A1-F6EECF244321}">
                <p14:modId xmlns:p14="http://schemas.microsoft.com/office/powerpoint/2010/main" val="1452639605"/>
              </p:ext>
            </p:extLst>
          </p:nvPr>
        </p:nvGraphicFramePr>
        <p:xfrm>
          <a:off x="6814492" y="3509156"/>
          <a:ext cx="3346316" cy="3265786"/>
        </p:xfrm>
        <a:graphic>
          <a:graphicData uri="http://schemas.openxmlformats.org/drawingml/2006/table">
            <a:tbl>
              <a:tblPr>
                <a:tableStyleId>{3B4B98B0-60AC-42C2-AFA5-B58CD77FA1E5}</a:tableStyleId>
              </a:tblPr>
              <a:tblGrid>
                <a:gridCol w="3346316">
                  <a:extLst>
                    <a:ext uri="{9D8B030D-6E8A-4147-A177-3AD203B41FA5}">
                      <a16:colId xmlns:a16="http://schemas.microsoft.com/office/drawing/2014/main" val="437594122"/>
                    </a:ext>
                  </a:extLst>
                </a:gridCol>
              </a:tblGrid>
              <a:tr h="549629">
                <a:tc>
                  <a:txBody>
                    <a:bodyPr/>
                    <a:lstStyle/>
                    <a:p>
                      <a:pPr algn="l" fontAlgn="ctr"/>
                      <a:r>
                        <a:rPr lang="fi-FI" sz="700" b="1" u="none" strike="noStrike" dirty="0">
                          <a:solidFill>
                            <a:schemeClr val="tx2"/>
                          </a:solidFill>
                          <a:effectLst/>
                          <a:latin typeface="Gill Sans MT" panose="020B0502020104020203" pitchFamily="34" charset="0"/>
                        </a:rPr>
                        <a:t>Kaupunkien lentoliikenne: </a:t>
                      </a:r>
                      <a:r>
                        <a:rPr lang="fi-FI" sz="700" u="none" strike="noStrike" dirty="0">
                          <a:solidFill>
                            <a:schemeClr val="tx2"/>
                          </a:solidFill>
                          <a:effectLst/>
                          <a:latin typeface="Gill Sans MT" panose="020B0502020104020203" pitchFamily="34" charset="0"/>
                        </a:rPr>
                        <a:t>Startup-toimijan merkittävä pilottilento ajoitettu 4/2022</a:t>
                      </a:r>
                    </a:p>
                    <a:p>
                      <a:pPr marL="171450" indent="-171450" algn="l" fontAlgn="ctr">
                        <a:buFont typeface="Wingdings" panose="05000000000000000000" pitchFamily="2" charset="2"/>
                        <a:buChar char="à"/>
                      </a:pPr>
                      <a:r>
                        <a:rPr lang="fi-FI" sz="700" u="none" strike="noStrike" dirty="0">
                          <a:solidFill>
                            <a:schemeClr val="tx2"/>
                          </a:solidFill>
                          <a:effectLst/>
                          <a:latin typeface="Gill Sans MT" panose="020B0502020104020203" pitchFamily="34" charset="0"/>
                        </a:rPr>
                        <a:t>Suunnitellut infrastruktuuri-integraatiot seuraavien 5 vuoden aikana globaalisti 65 kaupunkiin</a:t>
                      </a:r>
                    </a:p>
                    <a:p>
                      <a:pPr marL="171450" indent="-171450" algn="l" fontAlgn="ctr">
                        <a:buFont typeface="Wingdings" panose="05000000000000000000" pitchFamily="2" charset="2"/>
                        <a:buChar char="à"/>
                      </a:pPr>
                      <a:r>
                        <a:rPr lang="fi-FI" sz="700" u="none" strike="noStrike" dirty="0">
                          <a:solidFill>
                            <a:schemeClr val="tx2"/>
                          </a:solidFill>
                          <a:effectLst/>
                          <a:latin typeface="Gill Sans MT" panose="020B0502020104020203" pitchFamily="34" charset="0"/>
                        </a:rPr>
                        <a:t>Tulisiko Suomen ennakoida kohta myös infrarakentamisessa ja kaupunkisuunnittelussa paikkavaraukset mahdollisille "</a:t>
                      </a:r>
                      <a:r>
                        <a:rPr lang="fi-FI" sz="700" i="1" u="none" strike="noStrike" dirty="0">
                          <a:solidFill>
                            <a:schemeClr val="tx2"/>
                          </a:solidFill>
                          <a:effectLst/>
                          <a:latin typeface="Gill Sans MT" panose="020B0502020104020203" pitchFamily="34" charset="0"/>
                        </a:rPr>
                        <a:t>lentoasemille</a:t>
                      </a:r>
                      <a:r>
                        <a:rPr lang="fi-FI" sz="700" u="none" strike="noStrike" dirty="0">
                          <a:solidFill>
                            <a:schemeClr val="tx2"/>
                          </a:solidFill>
                          <a:effectLst/>
                          <a:latin typeface="Gill Sans MT" panose="020B0502020104020203" pitchFamily="34" charset="0"/>
                        </a:rPr>
                        <a:t>"?</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02251422"/>
                  </a:ext>
                </a:extLst>
              </a:tr>
              <a:tr h="360040">
                <a:tc>
                  <a:txBody>
                    <a:bodyPr/>
                    <a:lstStyle/>
                    <a:p>
                      <a:pPr algn="l" fontAlgn="ctr"/>
                      <a:r>
                        <a:rPr lang="fi-FI" sz="700" u="none" strike="noStrike" dirty="0">
                          <a:solidFill>
                            <a:schemeClr val="tx2"/>
                          </a:solidFill>
                          <a:effectLst/>
                          <a:latin typeface="Gill Sans MT" panose="020B0502020104020203" pitchFamily="34" charset="0"/>
                        </a:rPr>
                        <a:t>Tulevaisuus (Suomen) hiilineutraaliustavoitteiden jälkeisenä aikana vuodesta 2035 alkaen</a:t>
                      </a:r>
                    </a:p>
                    <a:p>
                      <a:pPr algn="l" fontAlgn="ct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Valtaosalle erittäin epäselvää, koska siitä ei keskustele juurikaan kukaan eikä kenenkään toimesta</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04681559"/>
                  </a:ext>
                </a:extLst>
              </a:tr>
              <a:tr h="288032">
                <a:tc>
                  <a:txBody>
                    <a:bodyPr/>
                    <a:lstStyle/>
                    <a:p>
                      <a:pPr algn="l" fontAlgn="ctr"/>
                      <a:r>
                        <a:rPr lang="fi-FI" sz="700" b="1" u="none" strike="noStrike" dirty="0">
                          <a:solidFill>
                            <a:schemeClr val="tx2"/>
                          </a:solidFill>
                          <a:effectLst/>
                          <a:latin typeface="Gill Sans MT" panose="020B0502020104020203" pitchFamily="34" charset="0"/>
                        </a:rPr>
                        <a:t>Sitran ehdottamatulevaisuus: </a:t>
                      </a:r>
                      <a:r>
                        <a:rPr lang="fi-FI" sz="700" u="none" strike="noStrike" dirty="0">
                          <a:solidFill>
                            <a:schemeClr val="tx2"/>
                          </a:solidFill>
                          <a:effectLst/>
                          <a:latin typeface="Gill Sans MT" panose="020B0502020104020203" pitchFamily="34" charset="0"/>
                        </a:rPr>
                        <a:t>Hiilikorvauksen käyttöönotto</a:t>
                      </a:r>
                    </a:p>
                    <a:p>
                      <a:pPr algn="l" fontAlgn="ctr"/>
                      <a:r>
                        <a:rPr lang="fi-FI" sz="700" u="none" strike="noStrike" dirty="0">
                          <a:solidFill>
                            <a:schemeClr val="tx2"/>
                          </a:solidFill>
                          <a:effectLst/>
                          <a:latin typeface="Gill Sans MT" panose="020B0502020104020203" pitchFamily="34" charset="0"/>
                          <a:sym typeface="Wingdings" panose="05000000000000000000" pitchFamily="2" charset="2"/>
                        </a:rPr>
                        <a:t></a:t>
                      </a:r>
                      <a:r>
                        <a:rPr lang="fi-FI" sz="700" u="none" strike="noStrike" dirty="0">
                          <a:solidFill>
                            <a:schemeClr val="tx2"/>
                          </a:solidFill>
                          <a:effectLst/>
                          <a:latin typeface="Gill Sans MT" panose="020B0502020104020203" pitchFamily="34" charset="0"/>
                        </a:rPr>
                        <a:t> Metsänomistajat saavat tukea hiilivaraston kasvuun</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23471778"/>
                  </a:ext>
                </a:extLst>
              </a:tr>
              <a:tr h="339246">
                <a:tc>
                  <a:txBody>
                    <a:bodyPr/>
                    <a:lstStyle/>
                    <a:p>
                      <a:pPr algn="l" fontAlgn="ctr"/>
                      <a:r>
                        <a:rPr lang="fi-FI" sz="700" b="1" u="none" strike="noStrike" dirty="0">
                          <a:solidFill>
                            <a:schemeClr val="tx2"/>
                          </a:solidFill>
                          <a:effectLst/>
                          <a:latin typeface="Gill Sans MT" panose="020B0502020104020203" pitchFamily="34" charset="0"/>
                        </a:rPr>
                        <a:t>Sitran ehdottamatulevaisuus: </a:t>
                      </a:r>
                      <a:r>
                        <a:rPr lang="fi-FI" sz="700" u="none" strike="noStrike" dirty="0">
                          <a:solidFill>
                            <a:schemeClr val="tx2"/>
                          </a:solidFill>
                          <a:effectLst/>
                          <a:latin typeface="Gill Sans MT" panose="020B0502020104020203" pitchFamily="34" charset="0"/>
                        </a:rPr>
                        <a:t>Hiilikorvauksen käyttöönotto -&gt; Maatalous saa tukimuodon hiilensidonnalle</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95599662"/>
                  </a:ext>
                </a:extLst>
              </a:tr>
              <a:tr h="359520">
                <a:tc>
                  <a:txBody>
                    <a:bodyPr/>
                    <a:lstStyle/>
                    <a:p>
                      <a:pPr algn="l" fontAlgn="ctr"/>
                      <a:r>
                        <a:rPr lang="fi-FI" sz="700" b="1" u="none" strike="noStrike" dirty="0">
                          <a:solidFill>
                            <a:schemeClr val="tx2"/>
                          </a:solidFill>
                          <a:effectLst/>
                          <a:latin typeface="Gill Sans MT" panose="020B0502020104020203" pitchFamily="34" charset="0"/>
                        </a:rPr>
                        <a:t>Sitran ehdottamatulevaisuus: </a:t>
                      </a:r>
                      <a:r>
                        <a:rPr lang="fi-FI" sz="700" u="none" strike="noStrike" dirty="0">
                          <a:solidFill>
                            <a:schemeClr val="tx2"/>
                          </a:solidFill>
                          <a:effectLst/>
                          <a:latin typeface="Gill Sans MT" panose="020B0502020104020203" pitchFamily="34" charset="0"/>
                        </a:rPr>
                        <a:t>Teollisuuden kannustimet -&gt; Bioperäisen hiilensidontaan -&gt; Metsäteollisuudelle uusi liiketoimintamuoto puiden CO</a:t>
                      </a:r>
                      <a:r>
                        <a:rPr lang="fi-FI" sz="700" u="none" strike="noStrike" baseline="-25000" dirty="0">
                          <a:solidFill>
                            <a:schemeClr val="tx2"/>
                          </a:solidFill>
                          <a:effectLst/>
                          <a:latin typeface="Gill Sans MT" panose="020B0502020104020203" pitchFamily="34" charset="0"/>
                        </a:rPr>
                        <a:t>2</a:t>
                      </a:r>
                      <a:r>
                        <a:rPr lang="fi-FI" sz="700" u="none" strike="noStrike" dirty="0">
                          <a:solidFill>
                            <a:schemeClr val="tx2"/>
                          </a:solidFill>
                          <a:effectLst/>
                          <a:latin typeface="Gill Sans MT" panose="020B0502020104020203" pitchFamily="34" charset="0"/>
                        </a:rPr>
                        <a:t>-talteenotoista sellutehtaillaan</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62738249"/>
                  </a:ext>
                </a:extLst>
              </a:tr>
              <a:tr h="216024">
                <a:tc>
                  <a:txBody>
                    <a:bodyPr/>
                    <a:lstStyle/>
                    <a:p>
                      <a:pPr algn="l" fontAlgn="ctr"/>
                      <a:r>
                        <a:rPr lang="fi-FI" sz="700" b="1" u="none" strike="noStrike" dirty="0">
                          <a:solidFill>
                            <a:schemeClr val="tx2"/>
                          </a:solidFill>
                          <a:effectLst/>
                          <a:latin typeface="Gill Sans MT" panose="020B0502020104020203" pitchFamily="34" charset="0"/>
                        </a:rPr>
                        <a:t>Sitran ehdottamatulevaisuus: </a:t>
                      </a:r>
                      <a:r>
                        <a:rPr lang="fi-FI" sz="700" u="none" strike="noStrike" dirty="0">
                          <a:solidFill>
                            <a:schemeClr val="tx2"/>
                          </a:solidFill>
                          <a:effectLst/>
                          <a:latin typeface="Gill Sans MT" panose="020B0502020104020203" pitchFamily="34" charset="0"/>
                        </a:rPr>
                        <a:t>Uudet kannustimet -&gt; Maatalouden päästövähennystoimille</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44171288"/>
                  </a:ext>
                </a:extLst>
              </a:tr>
              <a:tr h="288552">
                <a:tc>
                  <a:txBody>
                    <a:bodyPr/>
                    <a:lstStyle/>
                    <a:p>
                      <a:pPr algn="l" fontAlgn="ctr"/>
                      <a:r>
                        <a:rPr lang="fi-FI" sz="700" b="1" u="none" strike="noStrike" dirty="0">
                          <a:solidFill>
                            <a:schemeClr val="tx2"/>
                          </a:solidFill>
                          <a:effectLst/>
                          <a:latin typeface="Gill Sans MT" panose="020B0502020104020203" pitchFamily="34" charset="0"/>
                        </a:rPr>
                        <a:t>Sitran ehdottamatulevaisuus: </a:t>
                      </a:r>
                      <a:r>
                        <a:rPr lang="fi-FI" sz="700" u="none" strike="noStrike" dirty="0">
                          <a:solidFill>
                            <a:schemeClr val="tx2"/>
                          </a:solidFill>
                          <a:effectLst/>
                          <a:latin typeface="Gill Sans MT" panose="020B0502020104020203" pitchFamily="34" charset="0"/>
                        </a:rPr>
                        <a:t>Uudet kannustimet -&gt; Fossiilisten raaka-aineiden korvaus</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3585581"/>
                  </a:ext>
                </a:extLst>
              </a:tr>
              <a:tr h="288552">
                <a:tc>
                  <a:txBody>
                    <a:bodyPr/>
                    <a:lstStyle/>
                    <a:p>
                      <a:pPr algn="l" fontAlgn="ctr"/>
                      <a:r>
                        <a:rPr lang="fi-FI" sz="700" b="1" u="none" strike="noStrike" dirty="0">
                          <a:solidFill>
                            <a:schemeClr val="tx2"/>
                          </a:solidFill>
                          <a:effectLst/>
                          <a:latin typeface="Gill Sans MT" panose="020B0502020104020203" pitchFamily="34" charset="0"/>
                        </a:rPr>
                        <a:t>Sitran ehdottamatulevaisuus: </a:t>
                      </a:r>
                      <a:r>
                        <a:rPr lang="fi-FI" sz="700" u="none" strike="noStrike" dirty="0">
                          <a:solidFill>
                            <a:schemeClr val="tx2"/>
                          </a:solidFill>
                          <a:effectLst/>
                          <a:latin typeface="Gill Sans MT" panose="020B0502020104020203" pitchFamily="34" charset="0"/>
                        </a:rPr>
                        <a:t>Uudet kannustimet -&gt; Luonnonvarojen käytön vähennys</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45684311"/>
                  </a:ext>
                </a:extLst>
              </a:tr>
              <a:tr h="575024">
                <a:tc>
                  <a:txBody>
                    <a:bodyPr/>
                    <a:lstStyle/>
                    <a:p>
                      <a:pPr algn="l" fontAlgn="ctr"/>
                      <a:r>
                        <a:rPr lang="fi-FI" sz="700" u="none" strike="noStrike" dirty="0" err="1">
                          <a:solidFill>
                            <a:schemeClr val="tx2"/>
                          </a:solidFill>
                          <a:effectLst/>
                          <a:latin typeface="Gill Sans MT" panose="020B0502020104020203" pitchFamily="34" charset="0"/>
                        </a:rPr>
                        <a:t>Joint</a:t>
                      </a:r>
                      <a:r>
                        <a:rPr lang="fi-FI" sz="700" u="none" strike="noStrike" dirty="0">
                          <a:solidFill>
                            <a:schemeClr val="tx2"/>
                          </a:solidFill>
                          <a:effectLst/>
                          <a:latin typeface="Gill Sans MT" panose="020B0502020104020203" pitchFamily="34" charset="0"/>
                        </a:rPr>
                        <a:t> European Torus (JET) -reaktorilla onnistunut saavutus </a:t>
                      </a:r>
                      <a:r>
                        <a:rPr lang="fi-FI" sz="700" u="none" strike="noStrike" dirty="0" err="1">
                          <a:solidFill>
                            <a:schemeClr val="tx2"/>
                          </a:solidFill>
                          <a:effectLst/>
                          <a:latin typeface="Gill Sans MT" panose="020B0502020104020203" pitchFamily="34" charset="0"/>
                        </a:rPr>
                        <a:t>EUROfusion</a:t>
                      </a:r>
                      <a:r>
                        <a:rPr lang="fi-FI" sz="700" u="none" strike="noStrike" dirty="0">
                          <a:solidFill>
                            <a:schemeClr val="tx2"/>
                          </a:solidFill>
                          <a:effectLst/>
                          <a:latin typeface="Gill Sans MT" panose="020B0502020104020203" pitchFamily="34" charset="0"/>
                        </a:rPr>
                        <a:t>-konsortion koesarjassa (ml. VTT:n-, Helsingin yliopiston- ja Aalto-yliopiston tutkijat) saavuttaen noin 5 sekunnin reaktiolla 59 MJ lämpöenergiaa tarkoittaen, että JET säilytti yli 11 MW tehon (sekuntia kohti tuotettuna energiana) 5 sekunnin ajan (v. 2022).</a:t>
                      </a:r>
                      <a:endParaRPr lang="fi-FI" sz="700" b="0" i="0" u="none" strike="noStrike" dirty="0">
                        <a:solidFill>
                          <a:schemeClr val="tx2"/>
                        </a:solidFill>
                        <a:effectLst/>
                        <a:latin typeface="Gill Sans MT" panose="020B0502020104020203" pitchFamily="34" charset="0"/>
                      </a:endParaRPr>
                    </a:p>
                  </a:txBody>
                  <a:tcPr marL="3831" marR="3831" marT="383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01710748"/>
                  </a:ext>
                </a:extLst>
              </a:tr>
            </a:tbl>
          </a:graphicData>
        </a:graphic>
      </p:graphicFrame>
      <p:graphicFrame>
        <p:nvGraphicFramePr>
          <p:cNvPr id="11" name="Table 10">
            <a:extLst>
              <a:ext uri="{FF2B5EF4-FFF2-40B4-BE49-F238E27FC236}">
                <a16:creationId xmlns:a16="http://schemas.microsoft.com/office/drawing/2014/main" id="{59B8ABD9-364D-4CFB-914C-083301DC314A}"/>
              </a:ext>
            </a:extLst>
          </p:cNvPr>
          <p:cNvGraphicFramePr>
            <a:graphicFrameLocks noGrp="1"/>
          </p:cNvGraphicFramePr>
          <p:nvPr>
            <p:extLst>
              <p:ext uri="{D42A27DB-BD31-4B8C-83A1-F6EECF244321}">
                <p14:modId xmlns:p14="http://schemas.microsoft.com/office/powerpoint/2010/main" val="3180318862"/>
              </p:ext>
            </p:extLst>
          </p:nvPr>
        </p:nvGraphicFramePr>
        <p:xfrm>
          <a:off x="6814492" y="133144"/>
          <a:ext cx="2160240" cy="2423135"/>
        </p:xfrm>
        <a:graphic>
          <a:graphicData uri="http://schemas.openxmlformats.org/drawingml/2006/table">
            <a:tbl>
              <a:tblPr>
                <a:tableStyleId>{3B4B98B0-60AC-42C2-AFA5-B58CD77FA1E5}</a:tableStyleId>
              </a:tblPr>
              <a:tblGrid>
                <a:gridCol w="2160240">
                  <a:extLst>
                    <a:ext uri="{9D8B030D-6E8A-4147-A177-3AD203B41FA5}">
                      <a16:colId xmlns:a16="http://schemas.microsoft.com/office/drawing/2014/main" val="3341116832"/>
                    </a:ext>
                  </a:extLst>
                </a:gridCol>
              </a:tblGrid>
              <a:tr h="1202545">
                <a:tc>
                  <a:txBody>
                    <a:bodyPr/>
                    <a:lstStyle/>
                    <a:p>
                      <a:pPr algn="l" fontAlgn="ctr"/>
                      <a:r>
                        <a:rPr lang="fi-FI" sz="700" u="none" strike="noStrike" dirty="0">
                          <a:solidFill>
                            <a:schemeClr val="tx2"/>
                          </a:solidFill>
                          <a:effectLst/>
                          <a:latin typeface="Gill Sans MT" panose="020B0502020104020203" pitchFamily="34" charset="0"/>
                        </a:rPr>
                        <a:t>Geeniteknologian kehityksen rajuun kasvuun muutamia vuosia sitten käynnistäneellä CRISPR-teknologialla jälleen tehty onnistuminen voi vaikuttaa maanviljelyn tulevaisuuteen ja ihmisten hyvinvointiin</a:t>
                      </a:r>
                    </a:p>
                    <a:p>
                      <a:pPr marL="171450" indent="-171450" algn="l" fontAlgn="ctr">
                        <a:buFont typeface="Wingdings" panose="05000000000000000000" pitchFamily="2" charset="2"/>
                        <a:buChar char="à"/>
                      </a:pPr>
                      <a:r>
                        <a:rPr lang="fi-FI" sz="700" u="none" strike="noStrike" dirty="0">
                          <a:solidFill>
                            <a:schemeClr val="tx2"/>
                          </a:solidFill>
                          <a:effectLst/>
                          <a:latin typeface="Gill Sans MT" panose="020B0502020104020203" pitchFamily="34" charset="0"/>
                        </a:rPr>
                        <a:t>Geenimuunnellusta vehnästä onnistuttiin luomaan härmälle luontaisesti vastustuskykyinen vilja Sveitsin Zürichin yliopistossa (2/2022)</a:t>
                      </a:r>
                    </a:p>
                    <a:p>
                      <a:pPr marL="171450" indent="-171450" algn="l" fontAlgn="ctr">
                        <a:buFont typeface="Wingdings" panose="05000000000000000000" pitchFamily="2" charset="2"/>
                        <a:buChar char="à"/>
                      </a:pPr>
                      <a:r>
                        <a:rPr lang="fi-FI" sz="700" u="none" strike="noStrike" dirty="0">
                          <a:solidFill>
                            <a:schemeClr val="tx2"/>
                          </a:solidFill>
                          <a:effectLst/>
                          <a:latin typeface="Gill Sans MT" panose="020B0502020104020203" pitchFamily="34" charset="0"/>
                        </a:rPr>
                        <a:t>Menetelmän on oletettu lopulta olevan monistettavissa myös mansikan ja kurkun viljelmiin</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03223084"/>
                  </a:ext>
                </a:extLst>
              </a:tr>
              <a:tr h="1220590">
                <a:tc>
                  <a:txBody>
                    <a:bodyPr/>
                    <a:lstStyle/>
                    <a:p>
                      <a:pPr algn="l" fontAlgn="ctr"/>
                      <a:r>
                        <a:rPr lang="fi-FI" sz="700" b="1" u="none" strike="noStrike" dirty="0">
                          <a:solidFill>
                            <a:schemeClr val="tx2"/>
                          </a:solidFill>
                          <a:effectLst/>
                          <a:latin typeface="Gill Sans MT" panose="020B0502020104020203" pitchFamily="34" charset="0"/>
                        </a:rPr>
                        <a:t>Tutkijat (NC State </a:t>
                      </a:r>
                      <a:r>
                        <a:rPr lang="fi-FI" sz="700" b="1" u="none" strike="noStrike" dirty="0" err="1">
                          <a:solidFill>
                            <a:schemeClr val="tx2"/>
                          </a:solidFill>
                          <a:effectLst/>
                          <a:latin typeface="Gill Sans MT" panose="020B0502020104020203" pitchFamily="34" charset="0"/>
                        </a:rPr>
                        <a:t>University</a:t>
                      </a:r>
                      <a:r>
                        <a:rPr lang="fi-FI" sz="700" b="1" u="none" strike="noStrike" dirty="0">
                          <a:solidFill>
                            <a:schemeClr val="tx2"/>
                          </a:solidFill>
                          <a:effectLst/>
                          <a:latin typeface="Gill Sans MT" panose="020B0502020104020203" pitchFamily="34" charset="0"/>
                        </a:rPr>
                        <a:t>) kehittivät tavan mekaanisen energian muuntamiseksi sähköksi:</a:t>
                      </a:r>
                    </a:p>
                    <a:p>
                      <a:pPr algn="l" fontAlgn="ctr"/>
                      <a:r>
                        <a:rPr lang="fi-FI" sz="700" u="none" strike="noStrike" dirty="0">
                          <a:solidFill>
                            <a:schemeClr val="tx2"/>
                          </a:solidFill>
                          <a:effectLst/>
                          <a:latin typeface="Gill Sans MT" panose="020B0502020104020203" pitchFamily="34" charset="0"/>
                        </a:rPr>
                        <a:t>Laite koostuu lievästi myrkyllisestä nestemäisestä metallista "</a:t>
                      </a:r>
                      <a:r>
                        <a:rPr lang="fi-FI" sz="700" i="1" u="none" strike="noStrike" dirty="0">
                          <a:solidFill>
                            <a:schemeClr val="tx2"/>
                          </a:solidFill>
                          <a:effectLst/>
                          <a:latin typeface="Gill Sans MT" panose="020B0502020104020203" pitchFamily="34" charset="0"/>
                        </a:rPr>
                        <a:t>gallium</a:t>
                      </a:r>
                      <a:r>
                        <a:rPr lang="fi-FI" sz="700" u="none" strike="noStrike" dirty="0">
                          <a:solidFill>
                            <a:schemeClr val="tx2"/>
                          </a:solidFill>
                          <a:effectLst/>
                          <a:latin typeface="Gill Sans MT" panose="020B0502020104020203" pitchFamily="34" charset="0"/>
                        </a:rPr>
                        <a:t>", joka on upotettu "</a:t>
                      </a:r>
                      <a:r>
                        <a:rPr lang="fi-FI" sz="700" i="1" u="none" strike="noStrike" dirty="0">
                          <a:solidFill>
                            <a:schemeClr val="tx2"/>
                          </a:solidFill>
                          <a:effectLst/>
                          <a:latin typeface="Gill Sans MT" panose="020B0502020104020203" pitchFamily="34" charset="0"/>
                        </a:rPr>
                        <a:t>hydrogeeliin</a:t>
                      </a:r>
                      <a:r>
                        <a:rPr lang="fi-FI" sz="700" u="none" strike="noStrike" dirty="0">
                          <a:solidFill>
                            <a:schemeClr val="tx2"/>
                          </a:solidFill>
                          <a:effectLst/>
                          <a:latin typeface="Gill Sans MT" panose="020B0502020104020203" pitchFamily="34" charset="0"/>
                        </a:rPr>
                        <a:t>", mikä on puolestaan yhteensopiva polymeeri (samankaltaista kuin piilolinssit). Perusajatus vastaa ns. "</a:t>
                      </a:r>
                      <a:r>
                        <a:rPr lang="fi-FI" sz="700" i="1" u="none" strike="noStrike" dirty="0">
                          <a:solidFill>
                            <a:schemeClr val="tx2"/>
                          </a:solidFill>
                          <a:effectLst/>
                          <a:latin typeface="Gill Sans MT" panose="020B0502020104020203" pitchFamily="34" charset="0"/>
                        </a:rPr>
                        <a:t>superkondensaattoreja</a:t>
                      </a:r>
                      <a:r>
                        <a:rPr lang="fi-FI" sz="700" u="none" strike="noStrike" dirty="0">
                          <a:solidFill>
                            <a:schemeClr val="tx2"/>
                          </a:solidFill>
                          <a:effectLst/>
                          <a:latin typeface="Gill Sans MT" panose="020B0502020104020203" pitchFamily="34" charset="0"/>
                        </a:rPr>
                        <a:t>". </a:t>
                      </a:r>
                      <a:r>
                        <a:rPr lang="fi-FI" sz="700" b="1" u="none" strike="noStrike" dirty="0">
                          <a:solidFill>
                            <a:schemeClr val="tx2"/>
                          </a:solidFill>
                          <a:effectLst/>
                          <a:latin typeface="Gill Sans MT" panose="020B0502020104020203" pitchFamily="34" charset="0"/>
                        </a:rPr>
                        <a:t>[Tutkimus artikkelin nimi: "</a:t>
                      </a:r>
                      <a:r>
                        <a:rPr lang="fi-FI" sz="700" b="1" i="1" u="none" strike="noStrike" dirty="0">
                          <a:solidFill>
                            <a:schemeClr val="tx2"/>
                          </a:solidFill>
                          <a:effectLst/>
                          <a:latin typeface="Gill Sans MT" panose="020B0502020104020203" pitchFamily="34" charset="0"/>
                        </a:rPr>
                        <a:t>A Soft </a:t>
                      </a:r>
                      <a:r>
                        <a:rPr lang="fi-FI" sz="700" b="1" i="1" u="none" strike="noStrike" dirty="0" err="1">
                          <a:solidFill>
                            <a:schemeClr val="tx2"/>
                          </a:solidFill>
                          <a:effectLst/>
                          <a:latin typeface="Gill Sans MT" panose="020B0502020104020203" pitchFamily="34" charset="0"/>
                        </a:rPr>
                        <a:t>Variable</a:t>
                      </a:r>
                      <a:r>
                        <a:rPr lang="fi-FI" sz="700" b="1" i="1" u="none" strike="noStrike" dirty="0">
                          <a:solidFill>
                            <a:schemeClr val="tx2"/>
                          </a:solidFill>
                          <a:effectLst/>
                          <a:latin typeface="Gill Sans MT" panose="020B0502020104020203" pitchFamily="34" charset="0"/>
                        </a:rPr>
                        <a:t>-Area Electrical-Double-</a:t>
                      </a:r>
                      <a:r>
                        <a:rPr lang="fi-FI" sz="700" b="1" i="1" u="none" strike="noStrike" dirty="0" err="1">
                          <a:solidFill>
                            <a:schemeClr val="tx2"/>
                          </a:solidFill>
                          <a:effectLst/>
                          <a:latin typeface="Gill Sans MT" panose="020B0502020104020203" pitchFamily="34" charset="0"/>
                        </a:rPr>
                        <a:t>Layer</a:t>
                      </a:r>
                      <a:r>
                        <a:rPr lang="fi-FI" sz="700" b="1" i="1" u="none" strike="noStrike" dirty="0">
                          <a:solidFill>
                            <a:schemeClr val="tx2"/>
                          </a:solidFill>
                          <a:effectLst/>
                          <a:latin typeface="Gill Sans MT" panose="020B0502020104020203" pitchFamily="34" charset="0"/>
                        </a:rPr>
                        <a:t> Energy Harvester</a:t>
                      </a:r>
                      <a:r>
                        <a:rPr lang="fi-FI" sz="700" b="1" u="none" strike="noStrike" dirty="0">
                          <a:solidFill>
                            <a:schemeClr val="tx2"/>
                          </a:solidFill>
                          <a:effectLst/>
                          <a:latin typeface="Gill Sans MT" panose="020B0502020104020203" pitchFamily="34" charset="0"/>
                        </a:rPr>
                        <a:t>"]</a:t>
                      </a:r>
                      <a:endParaRPr lang="fi-FI" sz="700" b="1"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45965442"/>
                  </a:ext>
                </a:extLst>
              </a:tr>
            </a:tbl>
          </a:graphicData>
        </a:graphic>
      </p:graphicFrame>
      <p:graphicFrame>
        <p:nvGraphicFramePr>
          <p:cNvPr id="12" name="Table 11">
            <a:extLst>
              <a:ext uri="{FF2B5EF4-FFF2-40B4-BE49-F238E27FC236}">
                <a16:creationId xmlns:a16="http://schemas.microsoft.com/office/drawing/2014/main" id="{04EB2D03-946A-4080-9C53-CD2A41B86178}"/>
              </a:ext>
            </a:extLst>
          </p:cNvPr>
          <p:cNvGraphicFramePr>
            <a:graphicFrameLocks noGrp="1"/>
          </p:cNvGraphicFramePr>
          <p:nvPr>
            <p:extLst>
              <p:ext uri="{D42A27DB-BD31-4B8C-83A1-F6EECF244321}">
                <p14:modId xmlns:p14="http://schemas.microsoft.com/office/powerpoint/2010/main" val="2280514310"/>
              </p:ext>
            </p:extLst>
          </p:nvPr>
        </p:nvGraphicFramePr>
        <p:xfrm>
          <a:off x="3676195" y="5669901"/>
          <a:ext cx="3084678" cy="1105041"/>
        </p:xfrm>
        <a:graphic>
          <a:graphicData uri="http://schemas.openxmlformats.org/drawingml/2006/table">
            <a:tbl>
              <a:tblPr>
                <a:tableStyleId>{3B4B98B0-60AC-42C2-AFA5-B58CD77FA1E5}</a:tableStyleId>
              </a:tblPr>
              <a:tblGrid>
                <a:gridCol w="3084678">
                  <a:extLst>
                    <a:ext uri="{9D8B030D-6E8A-4147-A177-3AD203B41FA5}">
                      <a16:colId xmlns:a16="http://schemas.microsoft.com/office/drawing/2014/main" val="930719060"/>
                    </a:ext>
                  </a:extLst>
                </a:gridCol>
              </a:tblGrid>
              <a:tr h="613465">
                <a:tc>
                  <a:txBody>
                    <a:bodyPr/>
                    <a:lstStyle/>
                    <a:p>
                      <a:pPr algn="l" fontAlgn="ctr"/>
                      <a:r>
                        <a:rPr lang="fi-FI" sz="700" u="none" strike="noStrike" dirty="0">
                          <a:solidFill>
                            <a:schemeClr val="tx2"/>
                          </a:solidFill>
                          <a:effectLst/>
                          <a:latin typeface="Gill Sans MT" panose="020B0502020104020203" pitchFamily="34" charset="0"/>
                        </a:rPr>
                        <a:t>Startup- yritys (UK) Page-Roberts ehdotti uudenlaista </a:t>
                      </a:r>
                      <a:r>
                        <a:rPr lang="fi-FI" sz="700" u="none" strike="noStrike" dirty="0" err="1">
                          <a:solidFill>
                            <a:schemeClr val="tx2"/>
                          </a:solidFill>
                          <a:effectLst/>
                          <a:latin typeface="Gill Sans MT" panose="020B0502020104020203" pitchFamily="34" charset="0"/>
                        </a:rPr>
                        <a:t>säköautojen</a:t>
                      </a:r>
                      <a:r>
                        <a:rPr lang="fi-FI" sz="700" u="none" strike="noStrike" dirty="0">
                          <a:solidFill>
                            <a:schemeClr val="tx2"/>
                          </a:solidFill>
                          <a:effectLst/>
                          <a:latin typeface="Gill Sans MT" panose="020B0502020104020203" pitchFamily="34" charset="0"/>
                        </a:rPr>
                        <a:t> suunnittelukonseptia (6/2021): Vertikaalinen sähköautonakku. Page-Roberts perustelee ratkaisuaan siten, että pystysuora akku tekisi autoista kevyempiä ja virtaviivaisempia, mikä voisi lisätä niiden tehokkuutta 30 % ja vähentää valmistuskustannuksia 36 %. </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35167580"/>
                  </a:ext>
                </a:extLst>
              </a:tr>
              <a:tr h="491576">
                <a:tc>
                  <a:txBody>
                    <a:bodyPr/>
                    <a:lstStyle/>
                    <a:p>
                      <a:pPr algn="l" fontAlgn="ctr"/>
                      <a:r>
                        <a:rPr lang="fi-FI" sz="700" u="none" strike="noStrike" dirty="0">
                          <a:solidFill>
                            <a:schemeClr val="tx2"/>
                          </a:solidFill>
                          <a:effectLst/>
                          <a:latin typeface="Gill Sans MT" panose="020B0502020104020203" pitchFamily="34" charset="0"/>
                        </a:rPr>
                        <a:t>Ruotsalainen yritys "</a:t>
                      </a:r>
                      <a:r>
                        <a:rPr lang="fi-FI" sz="700" i="1" u="none" strike="noStrike" dirty="0" err="1">
                          <a:solidFill>
                            <a:schemeClr val="tx2"/>
                          </a:solidFill>
                          <a:effectLst/>
                          <a:latin typeface="Gill Sans MT" panose="020B0502020104020203" pitchFamily="34" charset="0"/>
                        </a:rPr>
                        <a:t>Jetson</a:t>
                      </a:r>
                      <a:r>
                        <a:rPr lang="fi-FI" sz="700" i="1" u="none" strike="noStrike" dirty="0">
                          <a:solidFill>
                            <a:schemeClr val="tx2"/>
                          </a:solidFill>
                          <a:effectLst/>
                          <a:latin typeface="Gill Sans MT" panose="020B0502020104020203" pitchFamily="34" charset="0"/>
                        </a:rPr>
                        <a:t> </a:t>
                      </a:r>
                      <a:r>
                        <a:rPr lang="fi-FI" sz="700" i="1" u="none" strike="noStrike" dirty="0" err="1">
                          <a:solidFill>
                            <a:schemeClr val="tx2"/>
                          </a:solidFill>
                          <a:effectLst/>
                          <a:latin typeface="Gill Sans MT" panose="020B0502020104020203" pitchFamily="34" charset="0"/>
                        </a:rPr>
                        <a:t>Aero</a:t>
                      </a:r>
                      <a:r>
                        <a:rPr lang="fi-FI" sz="700" u="none" strike="noStrike" dirty="0">
                          <a:solidFill>
                            <a:schemeClr val="tx2"/>
                          </a:solidFill>
                          <a:effectLst/>
                          <a:latin typeface="Gill Sans MT" panose="020B0502020104020203" pitchFamily="34" charset="0"/>
                        </a:rPr>
                        <a:t>" lanseerasi yksipaikkaisen lentävän sähköauton "</a:t>
                      </a:r>
                      <a:r>
                        <a:rPr lang="fi-FI" sz="700" i="1" u="none" strike="noStrike" dirty="0" err="1">
                          <a:solidFill>
                            <a:schemeClr val="tx2"/>
                          </a:solidFill>
                          <a:effectLst/>
                          <a:latin typeface="Gill Sans MT" panose="020B0502020104020203" pitchFamily="34" charset="0"/>
                        </a:rPr>
                        <a:t>Jetson</a:t>
                      </a:r>
                      <a:r>
                        <a:rPr lang="fi-FI" sz="700" i="1" u="none" strike="noStrike" dirty="0">
                          <a:solidFill>
                            <a:schemeClr val="tx2"/>
                          </a:solidFill>
                          <a:effectLst/>
                          <a:latin typeface="Gill Sans MT" panose="020B0502020104020203" pitchFamily="34" charset="0"/>
                        </a:rPr>
                        <a:t> One</a:t>
                      </a:r>
                      <a:r>
                        <a:rPr lang="fi-FI" sz="700" u="none" strike="noStrike" dirty="0">
                          <a:solidFill>
                            <a:schemeClr val="tx2"/>
                          </a:solidFill>
                          <a:effectLst/>
                          <a:latin typeface="Gill Sans MT" panose="020B0502020104020203" pitchFamily="34" charset="0"/>
                        </a:rPr>
                        <a:t>" (operointiin ei tarvita pilottilupaa): 12 kpl myyty vuodelle 2022 ja nyt aloittanut ottamaan tilauksia vastaan vuodelle 2023. Hintataso noin 85 000 €/auto.</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90356583"/>
                  </a:ext>
                </a:extLst>
              </a:tr>
            </a:tbl>
          </a:graphicData>
        </a:graphic>
      </p:graphicFrame>
      <p:graphicFrame>
        <p:nvGraphicFramePr>
          <p:cNvPr id="13" name="Table 12">
            <a:extLst>
              <a:ext uri="{FF2B5EF4-FFF2-40B4-BE49-F238E27FC236}">
                <a16:creationId xmlns:a16="http://schemas.microsoft.com/office/drawing/2014/main" id="{93205D58-570A-458A-A0ED-2246FA44EC08}"/>
              </a:ext>
            </a:extLst>
          </p:cNvPr>
          <p:cNvGraphicFramePr>
            <a:graphicFrameLocks noGrp="1"/>
          </p:cNvGraphicFramePr>
          <p:nvPr>
            <p:extLst>
              <p:ext uri="{D42A27DB-BD31-4B8C-83A1-F6EECF244321}">
                <p14:modId xmlns:p14="http://schemas.microsoft.com/office/powerpoint/2010/main" val="3623100262"/>
              </p:ext>
            </p:extLst>
          </p:nvPr>
        </p:nvGraphicFramePr>
        <p:xfrm>
          <a:off x="6799534" y="2593308"/>
          <a:ext cx="3340735" cy="904685"/>
        </p:xfrm>
        <a:graphic>
          <a:graphicData uri="http://schemas.openxmlformats.org/drawingml/2006/table">
            <a:tbl>
              <a:tblPr>
                <a:tableStyleId>{3B4B98B0-60AC-42C2-AFA5-B58CD77FA1E5}</a:tableStyleId>
              </a:tblPr>
              <a:tblGrid>
                <a:gridCol w="3340735">
                  <a:extLst>
                    <a:ext uri="{9D8B030D-6E8A-4147-A177-3AD203B41FA5}">
                      <a16:colId xmlns:a16="http://schemas.microsoft.com/office/drawing/2014/main" val="52894603"/>
                    </a:ext>
                  </a:extLst>
                </a:gridCol>
              </a:tblGrid>
              <a:tr h="455313">
                <a:tc>
                  <a:txBody>
                    <a:bodyPr/>
                    <a:lstStyle/>
                    <a:p>
                      <a:pPr algn="l" fontAlgn="ctr"/>
                      <a:r>
                        <a:rPr lang="fi-FI" sz="700" u="none" strike="noStrike" dirty="0">
                          <a:solidFill>
                            <a:schemeClr val="tx2"/>
                          </a:solidFill>
                          <a:effectLst/>
                          <a:latin typeface="Gill Sans MT" panose="020B0502020104020203" pitchFamily="34" charset="0"/>
                        </a:rPr>
                        <a:t>Startup-yritys "</a:t>
                      </a:r>
                      <a:r>
                        <a:rPr lang="fi-FI" sz="700" i="1" u="none" strike="noStrike" dirty="0">
                          <a:solidFill>
                            <a:schemeClr val="tx2"/>
                          </a:solidFill>
                          <a:effectLst/>
                          <a:latin typeface="Gill Sans MT" panose="020B0502020104020203" pitchFamily="34" charset="0"/>
                        </a:rPr>
                        <a:t>Angirus</a:t>
                      </a:r>
                      <a:r>
                        <a:rPr lang="fi-FI" sz="700" u="none" strike="noStrike" dirty="0">
                          <a:solidFill>
                            <a:schemeClr val="tx2"/>
                          </a:solidFill>
                          <a:effectLst/>
                          <a:latin typeface="Gill Sans MT" panose="020B0502020104020203" pitchFamily="34" charset="0"/>
                        </a:rPr>
                        <a:t>" avustaa valtionviranomaisia ja organisaatioita globaalisti uusiokäyttämään ei-kierrätettäviä materiaaleja: Käytännöllisiä ympäristöystävällisiä rakennusmateriaaleja kierrätyskelvottomista jätteistä</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93124311"/>
                  </a:ext>
                </a:extLst>
              </a:tr>
              <a:tr h="216840">
                <a:tc>
                  <a:txBody>
                    <a:bodyPr/>
                    <a:lstStyle/>
                    <a:p>
                      <a:pPr algn="l" fontAlgn="ctr"/>
                      <a:r>
                        <a:rPr lang="fi-FI" sz="700" u="none" strike="noStrike" dirty="0">
                          <a:solidFill>
                            <a:schemeClr val="tx2"/>
                          </a:solidFill>
                          <a:effectLst/>
                          <a:latin typeface="Gill Sans MT" panose="020B0502020104020203" pitchFamily="34" charset="0"/>
                        </a:rPr>
                        <a:t>Robotti-ilmalaiva teknologia</a:t>
                      </a:r>
                      <a:endParaRPr lang="fi-FI" sz="700" b="0"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6976004"/>
                  </a:ext>
                </a:extLst>
              </a:tr>
              <a:tr h="232532">
                <a:tc>
                  <a:txBody>
                    <a:bodyPr/>
                    <a:lstStyle/>
                    <a:p>
                      <a:pPr algn="l" fontAlgn="ctr"/>
                      <a:r>
                        <a:rPr lang="fi-FI" sz="700" u="none" strike="noStrike" dirty="0">
                          <a:solidFill>
                            <a:schemeClr val="tx2"/>
                          </a:solidFill>
                          <a:effectLst/>
                          <a:latin typeface="Gill Sans MT" panose="020B0502020104020203" pitchFamily="34" charset="0"/>
                        </a:rPr>
                        <a:t>Päivityksen alla olevat ja keskinäisiä ristiriitoja omaavat </a:t>
                      </a:r>
                      <a:r>
                        <a:rPr lang="fi-FI" sz="700" b="1" u="none" strike="noStrike" dirty="0">
                          <a:solidFill>
                            <a:schemeClr val="tx2"/>
                          </a:solidFill>
                          <a:effectLst/>
                          <a:latin typeface="Gill Sans MT" panose="020B0502020104020203" pitchFamily="34" charset="0"/>
                        </a:rPr>
                        <a:t>EPBD-</a:t>
                      </a:r>
                      <a:r>
                        <a:rPr lang="fi-FI" sz="700" u="none" strike="noStrike" dirty="0">
                          <a:solidFill>
                            <a:schemeClr val="tx2"/>
                          </a:solidFill>
                          <a:effectLst/>
                          <a:latin typeface="Gill Sans MT" panose="020B0502020104020203" pitchFamily="34" charset="0"/>
                        </a:rPr>
                        <a:t> ja </a:t>
                      </a:r>
                      <a:r>
                        <a:rPr lang="fi-FI" sz="700" b="1" u="none" strike="noStrike" dirty="0">
                          <a:solidFill>
                            <a:schemeClr val="tx2"/>
                          </a:solidFill>
                          <a:effectLst/>
                          <a:latin typeface="Gill Sans MT" panose="020B0502020104020203" pitchFamily="34" charset="0"/>
                        </a:rPr>
                        <a:t>RED-direktiivit</a:t>
                      </a:r>
                      <a:endParaRPr lang="fi-FI" sz="700" b="1" i="0" u="none" strike="noStrike" dirty="0">
                        <a:solidFill>
                          <a:schemeClr val="tx2"/>
                        </a:solidFill>
                        <a:effectLst/>
                        <a:latin typeface="Gill Sans MT" panose="020B0502020104020203" pitchFamily="34" charset="0"/>
                      </a:endParaRPr>
                    </a:p>
                  </a:txBody>
                  <a:tcPr marL="3517" marR="3517" marT="351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8557629"/>
                  </a:ext>
                </a:extLst>
              </a:tr>
            </a:tbl>
          </a:graphicData>
        </a:graphic>
      </p:graphicFrame>
      <p:grpSp>
        <p:nvGrpSpPr>
          <p:cNvPr id="14" name="Group 13">
            <a:extLst>
              <a:ext uri="{FF2B5EF4-FFF2-40B4-BE49-F238E27FC236}">
                <a16:creationId xmlns:a16="http://schemas.microsoft.com/office/drawing/2014/main" id="{16B712E9-280C-426D-9F6F-A0D7C896AEA7}"/>
              </a:ext>
            </a:extLst>
          </p:cNvPr>
          <p:cNvGrpSpPr/>
          <p:nvPr/>
        </p:nvGrpSpPr>
        <p:grpSpPr>
          <a:xfrm>
            <a:off x="11423004" y="6269142"/>
            <a:ext cx="320522" cy="414442"/>
            <a:chOff x="8457418" y="107577"/>
            <a:chExt cx="320522" cy="414442"/>
          </a:xfrm>
        </p:grpSpPr>
        <p:sp>
          <p:nvSpPr>
            <p:cNvPr id="15" name="Rectangle: Rounded Corners 14">
              <a:extLst>
                <a:ext uri="{FF2B5EF4-FFF2-40B4-BE49-F238E27FC236}">
                  <a16:creationId xmlns:a16="http://schemas.microsoft.com/office/drawing/2014/main" id="{A36F2B81-EDC3-438E-A829-8D8E2579D93D}"/>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7" name="Graphic 16" descr="Back with solid fill">
              <a:hlinkClick r:id="rId3" action="ppaction://hlinksldjump"/>
              <a:extLst>
                <a:ext uri="{FF2B5EF4-FFF2-40B4-BE49-F238E27FC236}">
                  <a16:creationId xmlns:a16="http://schemas.microsoft.com/office/drawing/2014/main" id="{198BF252-CF1D-4C72-B276-D777F813E4E5}"/>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463521" y="152400"/>
              <a:ext cx="314419" cy="313241"/>
            </a:xfrm>
            <a:prstGeom prst="rect">
              <a:avLst/>
            </a:prstGeom>
          </p:spPr>
        </p:pic>
      </p:grpSp>
      <p:pic>
        <p:nvPicPr>
          <p:cNvPr id="18" name="Picture 17">
            <a:extLst>
              <a:ext uri="{FF2B5EF4-FFF2-40B4-BE49-F238E27FC236}">
                <a16:creationId xmlns:a16="http://schemas.microsoft.com/office/drawing/2014/main" id="{7D56EA08-4384-8FB3-6D65-99D17DD692F8}"/>
              </a:ext>
            </a:extLst>
          </p:cNvPr>
          <p:cNvPicPr>
            <a:picLocks noChangeAspect="1"/>
          </p:cNvPicPr>
          <p:nvPr/>
        </p:nvPicPr>
        <p:blipFill>
          <a:blip r:embed="rId6" cstate="print">
            <a:extLst>
              <a:ext uri="{28A0092B-C50C-407E-A947-70E740481C1C}">
                <a14:useLocalDpi xmlns:a14="http://schemas.microsoft.com/office/drawing/2010/main" val="0"/>
              </a:ext>
            </a:extLst>
          </a:blip>
          <a:srcRect/>
          <a:stretch/>
        </p:blipFill>
        <p:spPr>
          <a:xfrm>
            <a:off x="3676195" y="4365104"/>
            <a:ext cx="3084678" cy="576064"/>
          </a:xfrm>
          <a:prstGeom prst="rect">
            <a:avLst/>
          </a:prstGeom>
          <a:ln>
            <a:solidFill>
              <a:schemeClr val="tx2"/>
            </a:solidFill>
          </a:ln>
        </p:spPr>
      </p:pic>
    </p:spTree>
    <p:extLst>
      <p:ext uri="{BB962C8B-B14F-4D97-AF65-F5344CB8AC3E}">
        <p14:creationId xmlns:p14="http://schemas.microsoft.com/office/powerpoint/2010/main" val="3006720395"/>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996D2EC-5776-4E38-BB7B-72CA873E7AFA}"/>
              </a:ext>
            </a:extLst>
          </p:cNvPr>
          <p:cNvSpPr txBox="1"/>
          <p:nvPr/>
        </p:nvSpPr>
        <p:spPr>
          <a:xfrm>
            <a:off x="435494" y="204609"/>
            <a:ext cx="3066630"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A.2. Havainto säilyvyydestä</a:t>
            </a:r>
            <a:endParaRPr lang="fi-FI" sz="2000" dirty="0"/>
          </a:p>
        </p:txBody>
      </p:sp>
      <p:graphicFrame>
        <p:nvGraphicFramePr>
          <p:cNvPr id="3" name="Table 2">
            <a:extLst>
              <a:ext uri="{FF2B5EF4-FFF2-40B4-BE49-F238E27FC236}">
                <a16:creationId xmlns:a16="http://schemas.microsoft.com/office/drawing/2014/main" id="{0CF0CDE3-C104-4C25-8737-8CF9B8EE2573}"/>
              </a:ext>
            </a:extLst>
          </p:cNvPr>
          <p:cNvGraphicFramePr>
            <a:graphicFrameLocks noGrp="1"/>
          </p:cNvGraphicFramePr>
          <p:nvPr>
            <p:extLst>
              <p:ext uri="{D42A27DB-BD31-4B8C-83A1-F6EECF244321}">
                <p14:modId xmlns:p14="http://schemas.microsoft.com/office/powerpoint/2010/main" val="3174979377"/>
              </p:ext>
            </p:extLst>
          </p:nvPr>
        </p:nvGraphicFramePr>
        <p:xfrm>
          <a:off x="421500" y="633294"/>
          <a:ext cx="8537552" cy="6108074"/>
        </p:xfrm>
        <a:graphic>
          <a:graphicData uri="http://schemas.openxmlformats.org/drawingml/2006/table">
            <a:tbl>
              <a:tblPr>
                <a:tableStyleId>{3B4B98B0-60AC-42C2-AFA5-B58CD77FA1E5}</a:tableStyleId>
              </a:tblPr>
              <a:tblGrid>
                <a:gridCol w="8537552">
                  <a:extLst>
                    <a:ext uri="{9D8B030D-6E8A-4147-A177-3AD203B41FA5}">
                      <a16:colId xmlns:a16="http://schemas.microsoft.com/office/drawing/2014/main" val="1009278200"/>
                    </a:ext>
                  </a:extLst>
                </a:gridCol>
              </a:tblGrid>
              <a:tr h="368110">
                <a:tc>
                  <a:txBody>
                    <a:bodyPr/>
                    <a:lstStyle/>
                    <a:p>
                      <a:pPr algn="l" fontAlgn="ctr"/>
                      <a:r>
                        <a:rPr lang="fi-FI" sz="1000" b="1" u="none" strike="noStrike" dirty="0">
                          <a:solidFill>
                            <a:schemeClr val="tx2"/>
                          </a:solidFill>
                          <a:effectLst/>
                          <a:latin typeface="Gill Sans MT" panose="020B0502020104020203" pitchFamily="34" charset="0"/>
                        </a:rPr>
                        <a:t>Liikenteen energiantarve v. 2050: </a:t>
                      </a:r>
                      <a:r>
                        <a:rPr lang="fi-FI" sz="1000" u="none" strike="noStrike" dirty="0">
                          <a:solidFill>
                            <a:schemeClr val="tx2"/>
                          </a:solidFill>
                          <a:effectLst/>
                          <a:latin typeface="Gill Sans MT" panose="020B0502020104020203" pitchFamily="34" charset="0"/>
                        </a:rPr>
                        <a:t>Globaalien arviointien mukaan ei tule juurikaan alenemaan nykyisestään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48192729"/>
                  </a:ext>
                </a:extLst>
              </a:tr>
              <a:tr h="388769">
                <a:tc>
                  <a:txBody>
                    <a:bodyPr/>
                    <a:lstStyle/>
                    <a:p>
                      <a:pPr algn="l" fontAlgn="ctr"/>
                      <a:r>
                        <a:rPr lang="fi-FI" sz="1000" u="none" strike="noStrike" dirty="0">
                          <a:solidFill>
                            <a:schemeClr val="tx2"/>
                          </a:solidFill>
                          <a:effectLst/>
                          <a:latin typeface="Gill Sans MT" panose="020B0502020104020203" pitchFamily="34" charset="0"/>
                        </a:rPr>
                        <a:t>Vuonna 2050 biopolttoaineiden tarjonta on yhä hyvin rajallista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32472290"/>
                  </a:ext>
                </a:extLst>
              </a:tr>
              <a:tr h="447782">
                <a:tc>
                  <a:txBody>
                    <a:bodyPr/>
                    <a:lstStyle/>
                    <a:p>
                      <a:pPr algn="l" fontAlgn="ctr"/>
                      <a:r>
                        <a:rPr lang="fi-FI" sz="1000" u="none" strike="noStrike" dirty="0">
                          <a:solidFill>
                            <a:schemeClr val="tx2"/>
                          </a:solidFill>
                          <a:effectLst/>
                          <a:latin typeface="Gill Sans MT" panose="020B0502020104020203" pitchFamily="34" charset="0"/>
                        </a:rPr>
                        <a:t>Vuonna 2050 erityisesti raskas tieliikenne sekä lento- ja laivaliikenne</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Vaativat nestemäisiä- ja kaasumaisia polttoaineita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6268769"/>
                  </a:ext>
                </a:extLst>
              </a:tr>
              <a:tr h="350984">
                <a:tc>
                  <a:txBody>
                    <a:bodyPr/>
                    <a:lstStyle/>
                    <a:p>
                      <a:pPr algn="l" fontAlgn="ctr"/>
                      <a:r>
                        <a:rPr lang="fi-FI" sz="1000" u="none" strike="noStrike" dirty="0">
                          <a:solidFill>
                            <a:schemeClr val="tx2"/>
                          </a:solidFill>
                          <a:effectLst/>
                          <a:latin typeface="Gill Sans MT" panose="020B0502020104020203" pitchFamily="34" charset="0"/>
                        </a:rPr>
                        <a:t>Kaupunkien polarisaatio (= kaksijakoistuminen)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41683978"/>
                  </a:ext>
                </a:extLst>
              </a:tr>
              <a:tr h="304752">
                <a:tc>
                  <a:txBody>
                    <a:bodyPr/>
                    <a:lstStyle/>
                    <a:p>
                      <a:pPr algn="l" fontAlgn="ctr"/>
                      <a:r>
                        <a:rPr lang="fi-FI" sz="1000" b="1" u="none" strike="noStrike" dirty="0">
                          <a:solidFill>
                            <a:schemeClr val="tx2"/>
                          </a:solidFill>
                          <a:effectLst/>
                          <a:latin typeface="Gill Sans MT" panose="020B0502020104020203" pitchFamily="34" charset="0"/>
                        </a:rPr>
                        <a:t>"</a:t>
                      </a:r>
                      <a:r>
                        <a:rPr lang="fi-FI" sz="1000" b="1" i="1" u="none" strike="noStrike" dirty="0">
                          <a:solidFill>
                            <a:schemeClr val="tx2"/>
                          </a:solidFill>
                          <a:effectLst/>
                          <a:latin typeface="Gill Sans MT" panose="020B0502020104020203" pitchFamily="34" charset="0"/>
                        </a:rPr>
                        <a:t>Syy ja seuraus -laki</a:t>
                      </a:r>
                      <a:r>
                        <a:rPr lang="fi-FI" sz="1000" b="1" u="none" strike="noStrike" dirty="0">
                          <a:solidFill>
                            <a:schemeClr val="tx2"/>
                          </a:solidFill>
                          <a:effectLst/>
                          <a:latin typeface="Gill Sans MT" panose="020B0502020104020203" pitchFamily="34" charset="0"/>
                        </a:rPr>
                        <a:t>" </a:t>
                      </a: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Jatkaa hiipumistaan (= Pitkäjänteisyyden hallitsemattomuus)</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58352201"/>
                  </a:ext>
                </a:extLst>
              </a:tr>
              <a:tr h="432048">
                <a:tc>
                  <a:txBody>
                    <a:bodyPr/>
                    <a:lstStyle/>
                    <a:p>
                      <a:pPr algn="l" fontAlgn="ctr"/>
                      <a:r>
                        <a:rPr lang="fi-FI" sz="1000" b="1" i="1" u="none" strike="noStrike" dirty="0">
                          <a:solidFill>
                            <a:schemeClr val="tx2"/>
                          </a:solidFill>
                          <a:effectLst/>
                          <a:latin typeface="Gill Sans MT" panose="020B0502020104020203" pitchFamily="34" charset="0"/>
                        </a:rPr>
                        <a:t>["Sähköpolttoaineet"]</a:t>
                      </a:r>
                    </a:p>
                    <a:p>
                      <a:pPr algn="l" fontAlgn="ctr"/>
                      <a:r>
                        <a:rPr lang="fi-FI" sz="1000" u="none" strike="noStrike" dirty="0">
                          <a:solidFill>
                            <a:schemeClr val="tx2"/>
                          </a:solidFill>
                          <a:effectLst/>
                          <a:latin typeface="Gill Sans MT" panose="020B0502020104020203" pitchFamily="34" charset="0"/>
                        </a:rPr>
                        <a:t>H + CO</a:t>
                      </a:r>
                      <a:r>
                        <a:rPr lang="fi-FI" sz="1000" u="none" strike="noStrike" baseline="-25000" dirty="0">
                          <a:solidFill>
                            <a:schemeClr val="tx2"/>
                          </a:solidFill>
                          <a:effectLst/>
                          <a:latin typeface="Gill Sans MT" panose="020B0502020104020203" pitchFamily="34" charset="0"/>
                        </a:rPr>
                        <a:t>2 </a:t>
                      </a: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Diesel tai muu sellainen nestemäinen polttoaine </a:t>
                      </a: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Voisi olla integroitavissa, jopa nykyisen infrastruktuurin jakeluasemille?</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32160853"/>
                  </a:ext>
                </a:extLst>
              </a:tr>
              <a:tr h="353952">
                <a:tc>
                  <a:txBody>
                    <a:bodyPr/>
                    <a:lstStyle/>
                    <a:p>
                      <a:pPr algn="l" fontAlgn="ctr"/>
                      <a:r>
                        <a:rPr lang="fi-FI" sz="1000" u="none" strike="noStrike" dirty="0">
                          <a:solidFill>
                            <a:schemeClr val="tx2"/>
                          </a:solidFill>
                          <a:effectLst/>
                          <a:latin typeface="Gill Sans MT" panose="020B0502020104020203" pitchFamily="34" charset="0"/>
                        </a:rPr>
                        <a:t>Yhteiskunnallisen muutoksen murros tai -välivaihe (Nyky-yhteiskunta </a:t>
                      </a:r>
                      <a:r>
                        <a:rPr lang="fi-FI" sz="1000" b="1" u="none" strike="noStrike" dirty="0">
                          <a:solidFill>
                            <a:schemeClr val="tx2"/>
                          </a:solidFill>
                          <a:effectLst/>
                          <a:latin typeface="Gill Sans MT" panose="020B0502020104020203" pitchFamily="34" charset="0"/>
                        </a:rPr>
                        <a:t>&lt;--&gt;</a:t>
                      </a:r>
                      <a:r>
                        <a:rPr lang="fi-FI" sz="1000" u="none" strike="noStrike" dirty="0">
                          <a:solidFill>
                            <a:schemeClr val="tx2"/>
                          </a:solidFill>
                          <a:effectLst/>
                          <a:latin typeface="Gill Sans MT" panose="020B0502020104020203" pitchFamily="34" charset="0"/>
                        </a:rPr>
                        <a:t> Tietoyhteiskunta)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4626429"/>
                  </a:ext>
                </a:extLst>
              </a:tr>
              <a:tr h="377987">
                <a:tc>
                  <a:txBody>
                    <a:bodyPr/>
                    <a:lstStyle/>
                    <a:p>
                      <a:pPr algn="l" fontAlgn="ctr"/>
                      <a:r>
                        <a:rPr lang="fi-FI" sz="1000" u="none" strike="noStrike" dirty="0">
                          <a:solidFill>
                            <a:schemeClr val="tx2"/>
                          </a:solidFill>
                          <a:effectLst/>
                          <a:latin typeface="Gill Sans MT" panose="020B0502020104020203" pitchFamily="34" charset="0"/>
                        </a:rPr>
                        <a:t>Globaalisti korostuva huomio biodiversiteettiin </a:t>
                      </a: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Tulevaisuuden muutokset suojelualuevyöhykkeissä? </a:t>
                      </a: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Voidaanko ennakoida?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50141222"/>
                  </a:ext>
                </a:extLst>
              </a:tr>
              <a:tr h="491127">
                <a:tc>
                  <a:txBody>
                    <a:bodyPr/>
                    <a:lstStyle/>
                    <a:p>
                      <a:pPr algn="l" fontAlgn="ctr"/>
                      <a:r>
                        <a:rPr lang="fi-FI" sz="1000" b="1" u="none" strike="noStrike" dirty="0">
                          <a:solidFill>
                            <a:schemeClr val="tx2"/>
                          </a:solidFill>
                          <a:effectLst/>
                          <a:latin typeface="Gill Sans MT" panose="020B0502020104020203" pitchFamily="34" charset="0"/>
                        </a:rPr>
                        <a:t>[Selvitystyön tulokset] </a:t>
                      </a:r>
                      <a:r>
                        <a:rPr lang="fi-FI" sz="1000" u="none" strike="noStrike" dirty="0">
                          <a:solidFill>
                            <a:schemeClr val="tx2"/>
                          </a:solidFill>
                          <a:effectLst/>
                          <a:latin typeface="Gill Sans MT" panose="020B0502020104020203" pitchFamily="34" charset="0"/>
                        </a:rPr>
                        <a:t>Kuntien ilmasto- ja luontotyön tilannetiedot vuonna 2021: Kunnianhimo ilmastotavoitteita kohtaan on kasvanut 50 suurimmalla kunnalla (vertailu: edeltävä selvitys)</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47231854"/>
                  </a:ext>
                </a:extLst>
              </a:tr>
              <a:tr h="410585">
                <a:tc>
                  <a:txBody>
                    <a:bodyPr/>
                    <a:lstStyle/>
                    <a:p>
                      <a:pPr algn="l" fontAlgn="ctr"/>
                      <a:r>
                        <a:rPr lang="fi-FI" sz="1000" b="1" u="none" strike="noStrike" dirty="0">
                          <a:solidFill>
                            <a:schemeClr val="tx2"/>
                          </a:solidFill>
                          <a:effectLst/>
                          <a:latin typeface="Gill Sans MT" panose="020B0502020104020203" pitchFamily="34" charset="0"/>
                        </a:rPr>
                        <a:t>Vuonna 2018: </a:t>
                      </a:r>
                      <a:r>
                        <a:rPr lang="fi-FI" sz="1000" u="none" strike="noStrike" dirty="0">
                          <a:solidFill>
                            <a:schemeClr val="tx2"/>
                          </a:solidFill>
                          <a:effectLst/>
                          <a:latin typeface="Gill Sans MT" panose="020B0502020104020203" pitchFamily="34" charset="0"/>
                        </a:rPr>
                        <a:t>Hiilineutraaliuutta tavoitteli 16 suurta kuntaa vuoteen 2030 mennessä || Vuonna 2021: Hiilineutraaliuutta tavoitteli 29 suurta kuntaa vuoteen 2030 mennessä</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22888010"/>
                  </a:ext>
                </a:extLst>
              </a:tr>
              <a:tr h="482481">
                <a:tc>
                  <a:txBody>
                    <a:bodyPr/>
                    <a:lstStyle/>
                    <a:p>
                      <a:pPr algn="l" fontAlgn="ctr"/>
                      <a:r>
                        <a:rPr lang="fi-FI" sz="1000" b="1" u="none" strike="noStrike" dirty="0">
                          <a:solidFill>
                            <a:schemeClr val="tx2"/>
                          </a:solidFill>
                          <a:effectLst/>
                          <a:latin typeface="Gill Sans MT" panose="020B0502020104020203" pitchFamily="34" charset="0"/>
                        </a:rPr>
                        <a:t>[Yrityspäättäjäkysely - Innolink 2021] </a:t>
                      </a:r>
                      <a:r>
                        <a:rPr lang="fi-FI" sz="1000" u="none" strike="noStrike" dirty="0">
                          <a:solidFill>
                            <a:schemeClr val="tx2"/>
                          </a:solidFill>
                          <a:effectLst/>
                          <a:latin typeface="Gill Sans MT" panose="020B0502020104020203" pitchFamily="34" charset="0"/>
                        </a:rPr>
                        <a:t>Seuraavan kahden vuoden aikana ympäristövastuuseen panostaa vastanneista</a:t>
                      </a:r>
                    </a:p>
                    <a:p>
                      <a:pPr marL="171450" indent="-171450" algn="l" fontAlgn="ctr">
                        <a:buFont typeface="Wingdings" panose="05000000000000000000" pitchFamily="2" charset="2"/>
                        <a:buChar char="à"/>
                      </a:pPr>
                      <a:r>
                        <a:rPr lang="fi-FI" sz="1000" u="none" strike="noStrike" dirty="0">
                          <a:solidFill>
                            <a:schemeClr val="tx2"/>
                          </a:solidFill>
                          <a:effectLst/>
                          <a:latin typeface="Gill Sans MT" panose="020B0502020104020203" pitchFamily="34" charset="0"/>
                        </a:rPr>
                        <a:t>84 % paljon tai jonkun verran</a:t>
                      </a:r>
                    </a:p>
                    <a:p>
                      <a:pPr marL="171450" indent="-171450" algn="l" fontAlgn="ctr">
                        <a:buFont typeface="Wingdings" panose="05000000000000000000" pitchFamily="2" charset="2"/>
                        <a:buChar char="à"/>
                      </a:pPr>
                      <a:r>
                        <a:rPr lang="fi-FI" sz="1000" u="none" strike="noStrike" dirty="0">
                          <a:solidFill>
                            <a:schemeClr val="tx2"/>
                          </a:solidFill>
                          <a:effectLst/>
                          <a:latin typeface="Gill Sans MT" panose="020B0502020104020203" pitchFamily="34" charset="0"/>
                        </a:rPr>
                        <a:t>Heistä 39 % aikoo saavuttaa hiilineutraaliuuden kyseisenä aikana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23546839"/>
                  </a:ext>
                </a:extLst>
              </a:tr>
              <a:tr h="466887">
                <a:tc>
                  <a:txBody>
                    <a:bodyPr/>
                    <a:lstStyle/>
                    <a:p>
                      <a:pPr algn="l" fontAlgn="ctr"/>
                      <a:r>
                        <a:rPr lang="fi-FI" sz="1000" b="1" u="none" strike="noStrike" dirty="0">
                          <a:solidFill>
                            <a:schemeClr val="tx2"/>
                          </a:solidFill>
                          <a:effectLst/>
                          <a:latin typeface="Gill Sans MT" panose="020B0502020104020203" pitchFamily="34" charset="0"/>
                        </a:rPr>
                        <a:t>Einstein-/Guru-ilmiö </a:t>
                      </a: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Ilmiö on nimensä mukaan ollut jo vähintäänkin Einsteinin ajoilta saakka ihmisten keskuudessa sekä tutkimusten valossa vaikuttaen yhä tänäkin päivänä ihmisten uskomuksiin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97756267"/>
                  </a:ext>
                </a:extLst>
              </a:tr>
              <a:tr h="881170">
                <a:tc>
                  <a:txBody>
                    <a:bodyPr/>
                    <a:lstStyle/>
                    <a:p>
                      <a:pPr algn="l" fontAlgn="ctr"/>
                      <a:r>
                        <a:rPr lang="fi-FI" sz="1000" u="none" strike="noStrike" dirty="0">
                          <a:solidFill>
                            <a:schemeClr val="tx2"/>
                          </a:solidFill>
                          <a:effectLst/>
                          <a:latin typeface="Gill Sans MT" panose="020B0502020104020203" pitchFamily="34" charset="0"/>
                        </a:rPr>
                        <a:t>V. 2022 vk. 12 mitattiin niin Etelämantereen kuin myös arktisen alueen ennätykselliset lämpöaallot</a:t>
                      </a:r>
                    </a:p>
                    <a:p>
                      <a:pPr marL="171450" indent="-171450" algn="l" fontAlgn="ctr">
                        <a:buFont typeface="Wingdings" panose="05000000000000000000" pitchFamily="2" charset="2"/>
                        <a:buChar char="à"/>
                      </a:pPr>
                      <a:r>
                        <a:rPr lang="fi-FI" sz="1000" u="none" strike="noStrike" dirty="0">
                          <a:solidFill>
                            <a:schemeClr val="tx2"/>
                          </a:solidFill>
                          <a:effectLst/>
                          <a:latin typeface="Gill Sans MT" panose="020B0502020104020203" pitchFamily="34" charset="0"/>
                        </a:rPr>
                        <a:t>lämpötilat 47° C ja 30° C normaalia korkeammat</a:t>
                      </a:r>
                    </a:p>
                    <a:p>
                      <a:pPr marL="171450" indent="-171450" algn="l" fontAlgn="ctr">
                        <a:buFont typeface="Wingdings" panose="05000000000000000000" pitchFamily="2" charset="2"/>
                        <a:buChar char="à"/>
                      </a:pPr>
                      <a:r>
                        <a:rPr lang="fi-FI" sz="1000" u="none" strike="noStrike" dirty="0">
                          <a:solidFill>
                            <a:schemeClr val="tx2"/>
                          </a:solidFill>
                          <a:effectLst/>
                          <a:latin typeface="Gill Sans MT" panose="020B0502020104020203" pitchFamily="34" charset="0"/>
                        </a:rPr>
                        <a:t>Helleaallot ovat omituisia kohteissa aina, mutta etenkin tällä hetkellä talvikauden alussa/-lopussa</a:t>
                      </a:r>
                    </a:p>
                    <a:p>
                      <a:pPr marL="171450" indent="-171450" algn="l" fontAlgn="ctr">
                        <a:buFont typeface="Wingdings" panose="05000000000000000000" pitchFamily="2" charset="2"/>
                        <a:buChar char="à"/>
                      </a:pPr>
                      <a:r>
                        <a:rPr lang="fi-FI" sz="1000" u="none" strike="noStrike" dirty="0">
                          <a:solidFill>
                            <a:schemeClr val="tx2"/>
                          </a:solidFill>
                          <a:effectLst/>
                          <a:latin typeface="Gill Sans MT" panose="020B0502020104020203" pitchFamily="34" charset="0"/>
                        </a:rPr>
                        <a:t>Helleaaltojen yhteyttä ei osata sanoa eli kyse voi olla sattumasta tai jostain täysin ennen näkemättömästä muutoksesta ilmastonmuutoksen suhteen</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53904592"/>
                  </a:ext>
                </a:extLst>
              </a:tr>
              <a:tr h="351440">
                <a:tc>
                  <a:txBody>
                    <a:bodyPr/>
                    <a:lstStyle/>
                    <a:p>
                      <a:pPr algn="l" fontAlgn="ctr"/>
                      <a:r>
                        <a:rPr lang="fi-FI" sz="1000" b="1" u="none" strike="noStrike" dirty="0">
                          <a:solidFill>
                            <a:schemeClr val="tx2"/>
                          </a:solidFill>
                          <a:effectLst/>
                          <a:latin typeface="Gill Sans MT" panose="020B0502020104020203" pitchFamily="34" charset="0"/>
                        </a:rPr>
                        <a:t>Kesäkuu vuonna 2021 (USA): </a:t>
                      </a:r>
                      <a:r>
                        <a:rPr lang="fi-FI" sz="1000" u="none" strike="noStrike" dirty="0">
                          <a:solidFill>
                            <a:schemeClr val="tx2"/>
                          </a:solidFill>
                          <a:effectLst/>
                          <a:latin typeface="Gill Sans MT" panose="020B0502020104020203" pitchFamily="34" charset="0"/>
                        </a:rPr>
                        <a:t>Liikennekäytössä olevista kulkuneuvoista </a:t>
                      </a:r>
                      <a:r>
                        <a:rPr lang="fi-FI" sz="1000" b="1" u="none" strike="noStrike" dirty="0">
                          <a:solidFill>
                            <a:schemeClr val="tx2"/>
                          </a:solidFill>
                          <a:effectLst/>
                          <a:latin typeface="Gill Sans MT" panose="020B0502020104020203" pitchFamily="34" charset="0"/>
                        </a:rPr>
                        <a:t>alle 1 %</a:t>
                      </a:r>
                      <a:r>
                        <a:rPr lang="fi-FI" sz="1000" u="sng" strike="noStrike" dirty="0">
                          <a:solidFill>
                            <a:schemeClr val="tx2"/>
                          </a:solidFill>
                          <a:effectLst/>
                          <a:latin typeface="Gill Sans MT" panose="020B0502020104020203" pitchFamily="34" charset="0"/>
                        </a:rPr>
                        <a:t> </a:t>
                      </a:r>
                      <a:r>
                        <a:rPr lang="fi-FI" sz="1000" u="none" strike="noStrike" dirty="0">
                          <a:solidFill>
                            <a:schemeClr val="tx2"/>
                          </a:solidFill>
                          <a:effectLst/>
                          <a:latin typeface="Gill Sans MT" panose="020B0502020104020203" pitchFamily="34" charset="0"/>
                        </a:rPr>
                        <a:t>on sähköllä toimivia.</a:t>
                      </a:r>
                      <a:endParaRPr lang="fi-FI" sz="1000" b="0" i="0" u="none" strike="noStrike" dirty="0">
                        <a:solidFill>
                          <a:schemeClr val="tx2"/>
                        </a:solidFill>
                        <a:effectLst/>
                        <a:latin typeface="Gill Sans MT" panose="020B0502020104020203" pitchFamily="34" charset="0"/>
                      </a:endParaRPr>
                    </a:p>
                  </a:txBody>
                  <a:tcPr marL="1823" marR="1823" marT="182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752962"/>
                  </a:ext>
                </a:extLst>
              </a:tr>
            </a:tbl>
          </a:graphicData>
        </a:graphic>
      </p:graphicFrame>
      <p:grpSp>
        <p:nvGrpSpPr>
          <p:cNvPr id="4" name="Group 3">
            <a:extLst>
              <a:ext uri="{FF2B5EF4-FFF2-40B4-BE49-F238E27FC236}">
                <a16:creationId xmlns:a16="http://schemas.microsoft.com/office/drawing/2014/main" id="{424B65DF-3CB3-4662-B05C-265FD8F96646}"/>
              </a:ext>
            </a:extLst>
          </p:cNvPr>
          <p:cNvGrpSpPr/>
          <p:nvPr/>
        </p:nvGrpSpPr>
        <p:grpSpPr>
          <a:xfrm>
            <a:off x="11423004" y="6269142"/>
            <a:ext cx="320522" cy="414442"/>
            <a:chOff x="8457418" y="107577"/>
            <a:chExt cx="320522" cy="414442"/>
          </a:xfrm>
        </p:grpSpPr>
        <p:sp>
          <p:nvSpPr>
            <p:cNvPr id="5" name="Rectangle: Rounded Corners 4">
              <a:extLst>
                <a:ext uri="{FF2B5EF4-FFF2-40B4-BE49-F238E27FC236}">
                  <a16:creationId xmlns:a16="http://schemas.microsoft.com/office/drawing/2014/main" id="{7106BB1A-2001-4E32-B04C-E2D18959A8AC}"/>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6" name="Graphic 5" descr="Back with solid fill">
              <a:hlinkClick r:id="rId2" action="ppaction://hlinksldjump"/>
              <a:extLst>
                <a:ext uri="{FF2B5EF4-FFF2-40B4-BE49-F238E27FC236}">
                  <a16:creationId xmlns:a16="http://schemas.microsoft.com/office/drawing/2014/main" id="{88422911-EC51-4EE0-A85E-F9B56B516A5A}"/>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71361158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B.3. Muutokseen työntävä (Driving Force)</a:t>
            </a:r>
            <a:endParaRPr lang="fi-FI" sz="2000" dirty="0"/>
          </a:p>
        </p:txBody>
      </p:sp>
      <p:graphicFrame>
        <p:nvGraphicFramePr>
          <p:cNvPr id="3" name="Table 2">
            <a:extLst>
              <a:ext uri="{FF2B5EF4-FFF2-40B4-BE49-F238E27FC236}">
                <a16:creationId xmlns:a16="http://schemas.microsoft.com/office/drawing/2014/main" id="{A89032DD-4107-4CE7-A0E2-13EED6BF2059}"/>
              </a:ext>
            </a:extLst>
          </p:cNvPr>
          <p:cNvGraphicFramePr>
            <a:graphicFrameLocks noGrp="1"/>
          </p:cNvGraphicFramePr>
          <p:nvPr>
            <p:extLst>
              <p:ext uri="{D42A27DB-BD31-4B8C-83A1-F6EECF244321}">
                <p14:modId xmlns:p14="http://schemas.microsoft.com/office/powerpoint/2010/main" val="2008727433"/>
              </p:ext>
            </p:extLst>
          </p:nvPr>
        </p:nvGraphicFramePr>
        <p:xfrm>
          <a:off x="129906" y="688102"/>
          <a:ext cx="2448272" cy="4462856"/>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3293541541"/>
                    </a:ext>
                  </a:extLst>
                </a:gridCol>
              </a:tblGrid>
              <a:tr h="292626">
                <a:tc>
                  <a:txBody>
                    <a:bodyPr/>
                    <a:lstStyle/>
                    <a:p>
                      <a:pPr algn="l" fontAlgn="ctr"/>
                      <a:r>
                        <a:rPr lang="fi-FI" sz="900" u="none" strike="noStrike">
                          <a:solidFill>
                            <a:schemeClr val="tx2"/>
                          </a:solidFill>
                          <a:effectLst/>
                          <a:latin typeface="Gill Sans MT" panose="020B0502020104020203" pitchFamily="34" charset="0"/>
                        </a:rPr>
                        <a:t>Ilmastonmuutos</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33163484"/>
                  </a:ext>
                </a:extLst>
              </a:tr>
              <a:tr h="216024">
                <a:tc>
                  <a:txBody>
                    <a:bodyPr/>
                    <a:lstStyle/>
                    <a:p>
                      <a:pPr algn="l" fontAlgn="ctr"/>
                      <a:r>
                        <a:rPr lang="fi-FI" sz="900" u="none" strike="noStrike" dirty="0">
                          <a:solidFill>
                            <a:schemeClr val="tx2"/>
                          </a:solidFill>
                          <a:effectLst/>
                          <a:latin typeface="Gill Sans MT" panose="020B0502020104020203" pitchFamily="34" charset="0"/>
                        </a:rPr>
                        <a:t>Luonto- ja biodiversiteettikato</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36996204"/>
                  </a:ext>
                </a:extLst>
              </a:tr>
              <a:tr h="216024">
                <a:tc>
                  <a:txBody>
                    <a:bodyPr/>
                    <a:lstStyle/>
                    <a:p>
                      <a:pPr algn="l" fontAlgn="ctr"/>
                      <a:r>
                        <a:rPr lang="fi-FI" sz="900" u="none" strike="noStrike">
                          <a:solidFill>
                            <a:schemeClr val="tx2"/>
                          </a:solidFill>
                          <a:effectLst/>
                          <a:latin typeface="Gill Sans MT" panose="020B0502020104020203" pitchFamily="34" charset="0"/>
                        </a:rPr>
                        <a:t>Energiamurros</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30753049"/>
                  </a:ext>
                </a:extLst>
              </a:tr>
              <a:tr h="1326277">
                <a:tc>
                  <a:txBody>
                    <a:bodyPr/>
                    <a:lstStyle/>
                    <a:p>
                      <a:pPr algn="l" fontAlgn="ctr"/>
                      <a:r>
                        <a:rPr lang="fi-FI" sz="900" b="1" u="none" strike="noStrike" dirty="0">
                          <a:solidFill>
                            <a:schemeClr val="tx2"/>
                          </a:solidFill>
                          <a:effectLst/>
                          <a:latin typeface="Gill Sans MT" panose="020B0502020104020203" pitchFamily="34" charset="0"/>
                        </a:rPr>
                        <a:t>[Teknologian murros] </a:t>
                      </a:r>
                      <a:r>
                        <a:rPr lang="fi-FI" sz="900" u="none" strike="noStrike" dirty="0">
                          <a:solidFill>
                            <a:schemeClr val="tx2"/>
                          </a:solidFill>
                          <a:effectLst/>
                          <a:latin typeface="Gill Sans MT" panose="020B0502020104020203" pitchFamily="34" charset="0"/>
                        </a:rPr>
                        <a:t>Teknologiset innovaatiot: Tekoäly, koneoppiminen ja ennakoiva analytiikka, Ohjelmistorobotiikka, Uudet tietolähteet (</a:t>
                      </a:r>
                      <a:r>
                        <a:rPr lang="fi-FI" sz="900" u="none" strike="noStrike" dirty="0" err="1">
                          <a:solidFill>
                            <a:schemeClr val="tx2"/>
                          </a:solidFill>
                          <a:effectLst/>
                          <a:latin typeface="Gill Sans MT" panose="020B0502020104020203" pitchFamily="34" charset="0"/>
                        </a:rPr>
                        <a:t>Bigdata</a:t>
                      </a:r>
                      <a:r>
                        <a:rPr lang="fi-FI" sz="900" u="none" strike="noStrike" dirty="0">
                          <a:solidFill>
                            <a:schemeClr val="tx2"/>
                          </a:solidFill>
                          <a:effectLst/>
                          <a:latin typeface="Gill Sans MT" panose="020B0502020104020203" pitchFamily="34" charset="0"/>
                        </a:rPr>
                        <a:t>, </a:t>
                      </a:r>
                      <a:r>
                        <a:rPr lang="fi-FI" sz="900" u="none" strike="noStrike" dirty="0" err="1">
                          <a:solidFill>
                            <a:schemeClr val="tx2"/>
                          </a:solidFill>
                          <a:effectLst/>
                          <a:latin typeface="Gill Sans MT" panose="020B0502020104020203" pitchFamily="34" charset="0"/>
                        </a:rPr>
                        <a:t>Iot</a:t>
                      </a:r>
                      <a:r>
                        <a:rPr lang="fi-FI" sz="900" u="none" strike="noStrike" dirty="0">
                          <a:solidFill>
                            <a:schemeClr val="tx2"/>
                          </a:solidFill>
                          <a:effectLst/>
                          <a:latin typeface="Gill Sans MT" panose="020B0502020104020203" pitchFamily="34" charset="0"/>
                        </a:rPr>
                        <a:t> ja avoindata), Visualisointityönkalut, Data-alustat, Lisätty todellisuus (AR) ja Virtuaalinen todellisuus (VR) sekä Lohkoketjut </a:t>
                      </a:r>
                      <a:r>
                        <a:rPr lang="fi-FI" sz="900" u="none" strike="noStrike" dirty="0">
                          <a:solidFill>
                            <a:schemeClr val="tx2"/>
                          </a:solidFill>
                          <a:effectLst/>
                          <a:latin typeface="Gill Sans MT" panose="020B0502020104020203" pitchFamily="34" charset="0"/>
                          <a:sym typeface="Wingdings" panose="05000000000000000000" pitchFamily="2" charset="2"/>
                        </a:rPr>
                        <a:t></a:t>
                      </a:r>
                      <a:r>
                        <a:rPr lang="fi-FI" sz="900" u="none" strike="noStrike" dirty="0">
                          <a:solidFill>
                            <a:schemeClr val="tx2"/>
                          </a:solidFill>
                          <a:effectLst/>
                          <a:latin typeface="Gill Sans MT" panose="020B0502020104020203" pitchFamily="34" charset="0"/>
                        </a:rPr>
                        <a:t> Mahdollisesti katoavat vanhat työt/toiminnot/ratkaisumallit </a:t>
                      </a:r>
                      <a:r>
                        <a:rPr lang="fi-FI" sz="900" u="none" strike="noStrike" dirty="0">
                          <a:solidFill>
                            <a:schemeClr val="tx2"/>
                          </a:solidFill>
                          <a:effectLst/>
                          <a:latin typeface="Gill Sans MT" panose="020B0502020104020203" pitchFamily="34" charset="0"/>
                          <a:sym typeface="Wingdings" panose="05000000000000000000" pitchFamily="2" charset="2"/>
                        </a:rPr>
                        <a:t></a:t>
                      </a:r>
                      <a:r>
                        <a:rPr lang="fi-FI" sz="900" u="none" strike="noStrike" dirty="0">
                          <a:solidFill>
                            <a:schemeClr val="tx2"/>
                          </a:solidFill>
                          <a:effectLst/>
                          <a:latin typeface="Gill Sans MT" panose="020B0502020104020203" pitchFamily="34" charset="0"/>
                        </a:rPr>
                        <a:t> Mahdollisesti muodostuvat uudet työt/toiminnot/ratkaisumallit</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3688863"/>
                  </a:ext>
                </a:extLst>
              </a:tr>
              <a:tr h="257899">
                <a:tc>
                  <a:txBody>
                    <a:bodyPr/>
                    <a:lstStyle/>
                    <a:p>
                      <a:pPr algn="l" fontAlgn="ctr"/>
                      <a:r>
                        <a:rPr lang="fi-FI" sz="900" u="none" strike="noStrike">
                          <a:solidFill>
                            <a:schemeClr val="tx2"/>
                          </a:solidFill>
                          <a:effectLst/>
                          <a:latin typeface="Gill Sans MT" panose="020B0502020104020203" pitchFamily="34" charset="0"/>
                        </a:rPr>
                        <a:t>Politiikkatoimet</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79326860"/>
                  </a:ext>
                </a:extLst>
              </a:tr>
              <a:tr h="354105">
                <a:tc>
                  <a:txBody>
                    <a:bodyPr/>
                    <a:lstStyle/>
                    <a:p>
                      <a:pPr algn="l" fontAlgn="ctr"/>
                      <a:r>
                        <a:rPr lang="fi-FI" sz="900" u="none" strike="noStrike">
                          <a:solidFill>
                            <a:schemeClr val="tx2"/>
                          </a:solidFill>
                          <a:effectLst/>
                          <a:latin typeface="Gill Sans MT" panose="020B0502020104020203" pitchFamily="34" charset="0"/>
                        </a:rPr>
                        <a:t>Julkisen sektorin some- ja digitalisaatio muutosjohtaminen</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86654461"/>
                  </a:ext>
                </a:extLst>
              </a:tr>
              <a:tr h="367081">
                <a:tc>
                  <a:txBody>
                    <a:bodyPr/>
                    <a:lstStyle/>
                    <a:p>
                      <a:pPr algn="l" fontAlgn="ctr"/>
                      <a:r>
                        <a:rPr lang="fi-FI" sz="900" u="none" strike="noStrike">
                          <a:solidFill>
                            <a:schemeClr val="tx2"/>
                          </a:solidFill>
                          <a:effectLst/>
                          <a:latin typeface="Gill Sans MT" panose="020B0502020104020203" pitchFamily="34" charset="0"/>
                        </a:rPr>
                        <a:t>Toimijoille ja päättäjille muodostuvat uudet edellytykset ja mahdollisuudet</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95710620"/>
                  </a:ext>
                </a:extLst>
              </a:tr>
              <a:tr h="765916">
                <a:tc>
                  <a:txBody>
                    <a:bodyPr/>
                    <a:lstStyle/>
                    <a:p>
                      <a:pPr algn="l" fontAlgn="ctr"/>
                      <a:r>
                        <a:rPr lang="fi-FI" sz="900" u="none" strike="noStrike" dirty="0">
                          <a:solidFill>
                            <a:schemeClr val="tx2"/>
                          </a:solidFill>
                          <a:effectLst/>
                          <a:latin typeface="Gill Sans MT" panose="020B0502020104020203" pitchFamily="34" charset="0"/>
                        </a:rPr>
                        <a:t>Tiedontuotanto ja tiedon hyödyntäminen päätöksenteossa "</a:t>
                      </a:r>
                      <a:r>
                        <a:rPr lang="fi-FI" sz="900" i="1" u="none" strike="noStrike" dirty="0">
                          <a:solidFill>
                            <a:schemeClr val="tx2"/>
                          </a:solidFill>
                          <a:effectLst/>
                          <a:latin typeface="Gill Sans MT" panose="020B0502020104020203" pitchFamily="34" charset="0"/>
                        </a:rPr>
                        <a:t>elää</a:t>
                      </a:r>
                      <a:r>
                        <a:rPr lang="fi-FI" sz="900" u="none" strike="noStrike" dirty="0">
                          <a:solidFill>
                            <a:schemeClr val="tx2"/>
                          </a:solidFill>
                          <a:effectLst/>
                          <a:latin typeface="Gill Sans MT" panose="020B0502020104020203" pitchFamily="34" charset="0"/>
                        </a:rPr>
                        <a:t>" merkittävää murrosta</a:t>
                      </a:r>
                    </a:p>
                    <a:p>
                      <a:pPr algn="l" fontAlgn="ctr"/>
                      <a:r>
                        <a:rPr lang="fi-FI" sz="900" u="none" strike="noStrike" dirty="0">
                          <a:solidFill>
                            <a:schemeClr val="tx2"/>
                          </a:solidFill>
                          <a:effectLst/>
                          <a:latin typeface="Gill Sans MT" panose="020B0502020104020203" pitchFamily="34" charset="0"/>
                          <a:sym typeface="Wingdings" panose="05000000000000000000" pitchFamily="2" charset="2"/>
                        </a:rPr>
                        <a:t></a:t>
                      </a:r>
                      <a:r>
                        <a:rPr lang="fi-FI" sz="900" u="none" strike="noStrike" dirty="0">
                          <a:solidFill>
                            <a:schemeClr val="tx2"/>
                          </a:solidFill>
                          <a:effectLst/>
                          <a:latin typeface="Gill Sans MT" panose="020B0502020104020203" pitchFamily="34" charset="0"/>
                        </a:rPr>
                        <a:t> Digitalisaatio ja jatkuvasti lisääntyvän tiedon tuotannon aikakausi (ja tiedon leviäminen)</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92589882"/>
                  </a:ext>
                </a:extLst>
              </a:tr>
              <a:tr h="241090">
                <a:tc>
                  <a:txBody>
                    <a:bodyPr/>
                    <a:lstStyle/>
                    <a:p>
                      <a:pPr algn="l" fontAlgn="ctr"/>
                      <a:r>
                        <a:rPr lang="fi-FI" sz="900" u="none" strike="noStrike">
                          <a:solidFill>
                            <a:schemeClr val="tx2"/>
                          </a:solidFill>
                          <a:effectLst/>
                          <a:latin typeface="Gill Sans MT" panose="020B0502020104020203" pitchFamily="34" charset="0"/>
                        </a:rPr>
                        <a:t>Reilu datatalous</a:t>
                      </a:r>
                      <a:endParaRPr lang="fi-FI" sz="900" b="0" i="0" u="none" strike="noStrike">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96221743"/>
                  </a:ext>
                </a:extLst>
              </a:tr>
              <a:tr h="425814">
                <a:tc>
                  <a:txBody>
                    <a:bodyPr/>
                    <a:lstStyle/>
                    <a:p>
                      <a:pPr algn="l" fontAlgn="ctr"/>
                      <a:r>
                        <a:rPr lang="fi-FI" sz="900" u="none" strike="noStrike" dirty="0">
                          <a:solidFill>
                            <a:schemeClr val="tx2"/>
                          </a:solidFill>
                          <a:effectLst/>
                          <a:latin typeface="Gill Sans MT" panose="020B0502020104020203" pitchFamily="34" charset="0"/>
                        </a:rPr>
                        <a:t>Vuoden 2022 aluevaalit </a:t>
                      </a:r>
                      <a:r>
                        <a:rPr lang="fi-FI" sz="900" u="none" strike="noStrike" dirty="0">
                          <a:solidFill>
                            <a:schemeClr val="tx2"/>
                          </a:solidFill>
                          <a:effectLst/>
                          <a:latin typeface="Gill Sans MT" panose="020B0502020104020203" pitchFamily="34" charset="0"/>
                          <a:sym typeface="Wingdings" panose="05000000000000000000" pitchFamily="2" charset="2"/>
                        </a:rPr>
                        <a:t></a:t>
                      </a:r>
                      <a:r>
                        <a:rPr lang="fi-FI" sz="900" u="none" strike="noStrike" dirty="0">
                          <a:solidFill>
                            <a:schemeClr val="tx2"/>
                          </a:solidFill>
                          <a:effectLst/>
                          <a:latin typeface="Gill Sans MT" panose="020B0502020104020203" pitchFamily="34" charset="0"/>
                        </a:rPr>
                        <a:t> Uudet hyvinvointialueet ja niiden aluevaltuustot</a:t>
                      </a:r>
                      <a:endParaRPr lang="fi-FI" sz="900" b="0" i="0" u="none" strike="noStrike" dirty="0">
                        <a:solidFill>
                          <a:schemeClr val="tx2"/>
                        </a:solidFill>
                        <a:effectLst/>
                        <a:latin typeface="Gill Sans MT" panose="020B0502020104020203" pitchFamily="34" charset="0"/>
                      </a:endParaRPr>
                    </a:p>
                  </a:txBody>
                  <a:tcPr marL="2561" marR="2561" marT="256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50661792"/>
                  </a:ext>
                </a:extLst>
              </a:tr>
            </a:tbl>
          </a:graphicData>
        </a:graphic>
      </p:graphicFrame>
      <p:graphicFrame>
        <p:nvGraphicFramePr>
          <p:cNvPr id="4" name="Table 3">
            <a:extLst>
              <a:ext uri="{FF2B5EF4-FFF2-40B4-BE49-F238E27FC236}">
                <a16:creationId xmlns:a16="http://schemas.microsoft.com/office/drawing/2014/main" id="{30B30AB7-8654-4E08-8642-AFE7BF6C418B}"/>
              </a:ext>
            </a:extLst>
          </p:cNvPr>
          <p:cNvGraphicFramePr>
            <a:graphicFrameLocks noGrp="1"/>
          </p:cNvGraphicFramePr>
          <p:nvPr>
            <p:extLst>
              <p:ext uri="{D42A27DB-BD31-4B8C-83A1-F6EECF244321}">
                <p14:modId xmlns:p14="http://schemas.microsoft.com/office/powerpoint/2010/main" val="2623422512"/>
              </p:ext>
            </p:extLst>
          </p:nvPr>
        </p:nvGraphicFramePr>
        <p:xfrm>
          <a:off x="5067590" y="128459"/>
          <a:ext cx="2361380" cy="3749010"/>
        </p:xfrm>
        <a:graphic>
          <a:graphicData uri="http://schemas.openxmlformats.org/drawingml/2006/table">
            <a:tbl>
              <a:tblPr>
                <a:tableStyleId>{3B4B98B0-60AC-42C2-AFA5-B58CD77FA1E5}</a:tableStyleId>
              </a:tblPr>
              <a:tblGrid>
                <a:gridCol w="2361380">
                  <a:extLst>
                    <a:ext uri="{9D8B030D-6E8A-4147-A177-3AD203B41FA5}">
                      <a16:colId xmlns:a16="http://schemas.microsoft.com/office/drawing/2014/main" val="2770479559"/>
                    </a:ext>
                  </a:extLst>
                </a:gridCol>
              </a:tblGrid>
              <a:tr h="344071">
                <a:tc>
                  <a:txBody>
                    <a:bodyPr/>
                    <a:lstStyle/>
                    <a:p>
                      <a:pPr algn="l" fontAlgn="ctr"/>
                      <a:r>
                        <a:rPr lang="fi-FI" sz="900" u="none" strike="noStrike" dirty="0">
                          <a:solidFill>
                            <a:schemeClr val="tx2"/>
                          </a:solidFill>
                          <a:effectLst/>
                          <a:latin typeface="Gill Sans MT" panose="020B0502020104020203" pitchFamily="34" charset="0"/>
                        </a:rPr>
                        <a:t>"</a:t>
                      </a:r>
                      <a:r>
                        <a:rPr lang="fi-FI" sz="900" i="1" u="none" strike="noStrike" dirty="0">
                          <a:solidFill>
                            <a:schemeClr val="tx2"/>
                          </a:solidFill>
                          <a:effectLst/>
                          <a:latin typeface="Gill Sans MT" panose="020B0502020104020203" pitchFamily="34" charset="0"/>
                        </a:rPr>
                        <a:t>Reilu siirtymä kestävään yhteiskuntaan"</a:t>
                      </a:r>
                      <a:endParaRPr lang="fi-FI" sz="900" b="0" i="1"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22985857"/>
                  </a:ext>
                </a:extLst>
              </a:tr>
              <a:tr h="487801">
                <a:tc>
                  <a:txBody>
                    <a:bodyPr/>
                    <a:lstStyle/>
                    <a:p>
                      <a:pPr algn="l" fontAlgn="ctr"/>
                      <a:r>
                        <a:rPr lang="fi-FI" sz="900" u="none" strike="noStrike" dirty="0">
                          <a:solidFill>
                            <a:schemeClr val="tx2"/>
                          </a:solidFill>
                          <a:effectLst/>
                          <a:latin typeface="Gill Sans MT" panose="020B0502020104020203" pitchFamily="34" charset="0"/>
                        </a:rPr>
                        <a:t>‎Suomen yhdennetty energia- ja ilmastosuunnitelma‎ 2021-2030</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58882869"/>
                  </a:ext>
                </a:extLst>
              </a:tr>
              <a:tr h="406713">
                <a:tc>
                  <a:txBody>
                    <a:bodyPr/>
                    <a:lstStyle/>
                    <a:p>
                      <a:pPr algn="l" fontAlgn="ctr"/>
                      <a:r>
                        <a:rPr lang="fi-FI" sz="900" u="none" strike="noStrike" dirty="0">
                          <a:solidFill>
                            <a:schemeClr val="tx2"/>
                          </a:solidFill>
                          <a:effectLst/>
                          <a:latin typeface="Gill Sans MT" panose="020B0502020104020203" pitchFamily="34" charset="0"/>
                        </a:rPr>
                        <a:t>Keskipitkän aikavälin ilmastopolitiikan suunnitelma (KAISU)</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98620116"/>
                  </a:ext>
                </a:extLst>
              </a:tr>
              <a:tr h="322171">
                <a:tc>
                  <a:txBody>
                    <a:bodyPr/>
                    <a:lstStyle/>
                    <a:p>
                      <a:pPr algn="l" fontAlgn="ctr"/>
                      <a:r>
                        <a:rPr lang="fi-FI" sz="900" u="none" strike="noStrike" dirty="0">
                          <a:solidFill>
                            <a:schemeClr val="tx2"/>
                          </a:solidFill>
                          <a:effectLst/>
                          <a:latin typeface="Gill Sans MT" panose="020B0502020104020203" pitchFamily="34" charset="0"/>
                        </a:rPr>
                        <a:t>Suomen pitkän aikavälin strategia kasvihuonekaasujen vähentämiseksi</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23238592"/>
                  </a:ext>
                </a:extLst>
              </a:tr>
              <a:tr h="244331">
                <a:tc>
                  <a:txBody>
                    <a:bodyPr/>
                    <a:lstStyle/>
                    <a:p>
                      <a:pPr algn="l" fontAlgn="ctr"/>
                      <a:r>
                        <a:rPr lang="fi-FI" sz="900" u="none" strike="noStrike" dirty="0">
                          <a:solidFill>
                            <a:schemeClr val="tx2"/>
                          </a:solidFill>
                          <a:effectLst/>
                          <a:latin typeface="Gill Sans MT" panose="020B0502020104020203" pitchFamily="34" charset="0"/>
                        </a:rPr>
                        <a:t>EU-direktiivit ja -asetukset</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29946188"/>
                  </a:ext>
                </a:extLst>
              </a:tr>
              <a:tr h="352646">
                <a:tc>
                  <a:txBody>
                    <a:bodyPr/>
                    <a:lstStyle/>
                    <a:p>
                      <a:pPr algn="l" fontAlgn="ctr"/>
                      <a:r>
                        <a:rPr lang="fi-FI" sz="900" u="none" strike="noStrike">
                          <a:solidFill>
                            <a:schemeClr val="tx2"/>
                          </a:solidFill>
                          <a:effectLst/>
                          <a:latin typeface="Gill Sans MT" panose="020B0502020104020203" pitchFamily="34" charset="0"/>
                        </a:rPr>
                        <a:t>Kansallinen ilmastonmuutoksen sopeutumisohjelma (2022)</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24955571"/>
                  </a:ext>
                </a:extLst>
              </a:tr>
              <a:tr h="244331">
                <a:tc>
                  <a:txBody>
                    <a:bodyPr/>
                    <a:lstStyle/>
                    <a:p>
                      <a:pPr algn="l" fontAlgn="ctr"/>
                      <a:r>
                        <a:rPr lang="fi-FI" sz="900" u="none" strike="noStrike">
                          <a:solidFill>
                            <a:schemeClr val="tx2"/>
                          </a:solidFill>
                          <a:effectLst/>
                          <a:latin typeface="Gill Sans MT" panose="020B0502020104020203" pitchFamily="34" charset="0"/>
                        </a:rPr>
                        <a:t>Hallitusohjelmat</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1602966"/>
                  </a:ext>
                </a:extLst>
              </a:tr>
              <a:tr h="244331">
                <a:tc>
                  <a:txBody>
                    <a:bodyPr/>
                    <a:lstStyle/>
                    <a:p>
                      <a:pPr algn="l" fontAlgn="ctr"/>
                      <a:r>
                        <a:rPr lang="fi-FI" sz="900" u="none" strike="noStrike">
                          <a:solidFill>
                            <a:schemeClr val="tx2"/>
                          </a:solidFill>
                          <a:effectLst/>
                          <a:latin typeface="Gill Sans MT" panose="020B0502020104020203" pitchFamily="34" charset="0"/>
                        </a:rPr>
                        <a:t>Heinolan kaupunkistrategia 2021-2030</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26437953"/>
                  </a:ext>
                </a:extLst>
              </a:tr>
              <a:tr h="577584">
                <a:tc>
                  <a:txBody>
                    <a:bodyPr/>
                    <a:lstStyle/>
                    <a:p>
                      <a:pPr algn="l" fontAlgn="ctr"/>
                      <a:r>
                        <a:rPr lang="fi-FI" sz="900" u="none" strike="noStrike" dirty="0">
                          <a:solidFill>
                            <a:schemeClr val="tx2"/>
                          </a:solidFill>
                          <a:effectLst/>
                          <a:latin typeface="Gill Sans MT" panose="020B0502020104020203" pitchFamily="34" charset="0"/>
                        </a:rPr>
                        <a:t>Tieto toimii ytimenä kaikissa suurissa päätöksissä, kuten </a:t>
                      </a:r>
                      <a:r>
                        <a:rPr lang="fi-FI" sz="900" u="none" strike="noStrike" dirty="0" err="1">
                          <a:solidFill>
                            <a:schemeClr val="tx2"/>
                          </a:solidFill>
                          <a:effectLst/>
                          <a:latin typeface="Gill Sans MT" panose="020B0502020104020203" pitchFamily="34" charset="0"/>
                        </a:rPr>
                        <a:t>alueellistamis</a:t>
                      </a:r>
                      <a:r>
                        <a:rPr lang="fi-FI" sz="900" u="none" strike="noStrike" dirty="0">
                          <a:solidFill>
                            <a:schemeClr val="tx2"/>
                          </a:solidFill>
                          <a:effectLst/>
                          <a:latin typeface="Gill Sans MT" panose="020B0502020104020203" pitchFamily="34" charset="0"/>
                        </a:rPr>
                        <a:t> ratkaisuissa ja palvelujen kohdistuksissa</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04782422"/>
                  </a:ext>
                </a:extLst>
              </a:tr>
              <a:tr h="244331">
                <a:tc>
                  <a:txBody>
                    <a:bodyPr/>
                    <a:lstStyle/>
                    <a:p>
                      <a:pPr algn="l" fontAlgn="ctr"/>
                      <a:r>
                        <a:rPr lang="fi-FI" sz="900" u="none" strike="noStrike">
                          <a:solidFill>
                            <a:schemeClr val="tx2"/>
                          </a:solidFill>
                          <a:effectLst/>
                          <a:latin typeface="Gill Sans MT" panose="020B0502020104020203" pitchFamily="34" charset="0"/>
                        </a:rPr>
                        <a:t>EU:n Life-ohjelman rahoitukset</a:t>
                      </a:r>
                      <a:endParaRPr lang="fi-FI" sz="900" b="0" i="0" u="none" strike="noStrike">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68062513"/>
                  </a:ext>
                </a:extLst>
              </a:tr>
              <a:tr h="280700">
                <a:tc>
                  <a:txBody>
                    <a:bodyPr/>
                    <a:lstStyle/>
                    <a:p>
                      <a:pPr algn="l" fontAlgn="ctr"/>
                      <a:r>
                        <a:rPr lang="fi-FI" sz="900" u="none" strike="noStrike" dirty="0">
                          <a:solidFill>
                            <a:schemeClr val="tx2"/>
                          </a:solidFill>
                          <a:effectLst/>
                          <a:latin typeface="Gill Sans MT" panose="020B0502020104020203" pitchFamily="34" charset="0"/>
                        </a:rPr>
                        <a:t>Ilmastokokoukset ja valtiosopimukset</a:t>
                      </a:r>
                      <a:endParaRPr lang="fi-FI" sz="900" b="0" i="0" u="none" strike="noStrike" dirty="0">
                        <a:solidFill>
                          <a:schemeClr val="tx2"/>
                        </a:solidFill>
                        <a:effectLst/>
                        <a:latin typeface="Gill Sans MT" panose="020B0502020104020203" pitchFamily="34" charset="0"/>
                      </a:endParaRPr>
                    </a:p>
                  </a:txBody>
                  <a:tcPr marL="3352" marR="3352" marT="335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57063743"/>
                  </a:ext>
                </a:extLst>
              </a:tr>
            </a:tbl>
          </a:graphicData>
        </a:graphic>
      </p:graphicFrame>
      <p:graphicFrame>
        <p:nvGraphicFramePr>
          <p:cNvPr id="5" name="Table 4">
            <a:extLst>
              <a:ext uri="{FF2B5EF4-FFF2-40B4-BE49-F238E27FC236}">
                <a16:creationId xmlns:a16="http://schemas.microsoft.com/office/drawing/2014/main" id="{7D0B63CF-E881-49E7-8455-AE9CFCC53465}"/>
              </a:ext>
            </a:extLst>
          </p:cNvPr>
          <p:cNvGraphicFramePr>
            <a:graphicFrameLocks noGrp="1"/>
          </p:cNvGraphicFramePr>
          <p:nvPr>
            <p:extLst>
              <p:ext uri="{D42A27DB-BD31-4B8C-83A1-F6EECF244321}">
                <p14:modId xmlns:p14="http://schemas.microsoft.com/office/powerpoint/2010/main" val="1646586704"/>
              </p:ext>
            </p:extLst>
          </p:nvPr>
        </p:nvGraphicFramePr>
        <p:xfrm>
          <a:off x="5080093" y="3915244"/>
          <a:ext cx="2354580" cy="2021947"/>
        </p:xfrm>
        <a:graphic>
          <a:graphicData uri="http://schemas.openxmlformats.org/drawingml/2006/table">
            <a:tbl>
              <a:tblPr>
                <a:tableStyleId>{3B4B98B0-60AC-42C2-AFA5-B58CD77FA1E5}</a:tableStyleId>
              </a:tblPr>
              <a:tblGrid>
                <a:gridCol w="2354580">
                  <a:extLst>
                    <a:ext uri="{9D8B030D-6E8A-4147-A177-3AD203B41FA5}">
                      <a16:colId xmlns:a16="http://schemas.microsoft.com/office/drawing/2014/main" val="2103698912"/>
                    </a:ext>
                  </a:extLst>
                </a:gridCol>
              </a:tblGrid>
              <a:tr h="273571">
                <a:tc>
                  <a:txBody>
                    <a:bodyPr/>
                    <a:lstStyle/>
                    <a:p>
                      <a:pPr algn="l" fontAlgn="ctr"/>
                      <a:r>
                        <a:rPr lang="fi-FI" sz="900" u="none" strike="noStrike" dirty="0">
                          <a:solidFill>
                            <a:schemeClr val="tx2"/>
                          </a:solidFill>
                          <a:effectLst/>
                          <a:latin typeface="Gill Sans MT" panose="020B0502020104020203" pitchFamily="34" charset="0"/>
                        </a:rPr>
                        <a:t>YK:n kestävän kehityksen tavoitteet (SDG)</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4172218"/>
                  </a:ext>
                </a:extLst>
              </a:tr>
              <a:tr h="250729">
                <a:tc>
                  <a:txBody>
                    <a:bodyPr/>
                    <a:lstStyle/>
                    <a:p>
                      <a:pPr algn="l" fontAlgn="ctr"/>
                      <a:r>
                        <a:rPr lang="fi-FI" sz="900" u="none" strike="noStrike" dirty="0">
                          <a:solidFill>
                            <a:schemeClr val="tx2"/>
                          </a:solidFill>
                          <a:effectLst/>
                          <a:latin typeface="Gill Sans MT" panose="020B0502020104020203" pitchFamily="34" charset="0"/>
                        </a:rPr>
                        <a:t>Fit for 55</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20726892"/>
                  </a:ext>
                </a:extLst>
              </a:tr>
              <a:tr h="236343">
                <a:tc>
                  <a:txBody>
                    <a:bodyPr/>
                    <a:lstStyle/>
                    <a:p>
                      <a:pPr algn="l" fontAlgn="ctr"/>
                      <a:r>
                        <a:rPr lang="fi-FI" sz="900" u="none" strike="noStrike" dirty="0">
                          <a:solidFill>
                            <a:schemeClr val="tx2"/>
                          </a:solidFill>
                          <a:effectLst/>
                          <a:latin typeface="Gill Sans MT" panose="020B0502020104020203" pitchFamily="34" charset="0"/>
                        </a:rPr>
                        <a:t>EU Green Deal</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12635030"/>
                  </a:ext>
                </a:extLst>
              </a:tr>
              <a:tr h="437788">
                <a:tc>
                  <a:txBody>
                    <a:bodyPr/>
                    <a:lstStyle/>
                    <a:p>
                      <a:pPr algn="l" fontAlgn="ctr"/>
                      <a:r>
                        <a:rPr lang="fi-FI" sz="900" u="none" strike="noStrike" dirty="0">
                          <a:solidFill>
                            <a:schemeClr val="tx2"/>
                          </a:solidFill>
                          <a:effectLst/>
                          <a:latin typeface="Gill Sans MT" panose="020B0502020104020203" pitchFamily="34" charset="0"/>
                        </a:rPr>
                        <a:t>UN-</a:t>
                      </a:r>
                      <a:r>
                        <a:rPr lang="fi-FI" sz="900" u="none" strike="noStrike" dirty="0" err="1">
                          <a:solidFill>
                            <a:schemeClr val="tx2"/>
                          </a:solidFill>
                          <a:effectLst/>
                          <a:latin typeface="Gill Sans MT" panose="020B0502020104020203" pitchFamily="34" charset="0"/>
                        </a:rPr>
                        <a:t>Habitat</a:t>
                      </a:r>
                      <a:r>
                        <a:rPr lang="fi-FI" sz="900" u="none" strike="noStrike" dirty="0">
                          <a:solidFill>
                            <a:schemeClr val="tx2"/>
                          </a:solidFill>
                          <a:effectLst/>
                          <a:latin typeface="Gill Sans MT" panose="020B0502020104020203" pitchFamily="34" charset="0"/>
                        </a:rPr>
                        <a:t> ohjelma ja siihen pohjaava kestävän kaupunki kehityksen ohjelma v. 2017-2022</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27955942"/>
                  </a:ext>
                </a:extLst>
              </a:tr>
              <a:tr h="223846">
                <a:tc>
                  <a:txBody>
                    <a:bodyPr/>
                    <a:lstStyle/>
                    <a:p>
                      <a:pPr algn="l" fontAlgn="ctr"/>
                      <a:r>
                        <a:rPr lang="fi-FI" sz="900" u="none" strike="noStrike">
                          <a:solidFill>
                            <a:schemeClr val="tx2"/>
                          </a:solidFill>
                          <a:effectLst/>
                          <a:latin typeface="Gill Sans MT" panose="020B0502020104020203" pitchFamily="34" charset="0"/>
                        </a:rPr>
                        <a:t>Arktinen neuvosto</a:t>
                      </a:r>
                      <a:endParaRPr lang="fi-FI" sz="900" b="0" i="0" u="none" strike="noStrike">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48503180"/>
                  </a:ext>
                </a:extLst>
              </a:tr>
              <a:tr h="223846">
                <a:tc>
                  <a:txBody>
                    <a:bodyPr/>
                    <a:lstStyle/>
                    <a:p>
                      <a:pPr algn="l" fontAlgn="ctr"/>
                      <a:r>
                        <a:rPr lang="fi-FI" sz="900" u="none" strike="noStrike">
                          <a:solidFill>
                            <a:schemeClr val="tx2"/>
                          </a:solidFill>
                          <a:effectLst/>
                          <a:latin typeface="Gill Sans MT" panose="020B0502020104020203" pitchFamily="34" charset="0"/>
                        </a:rPr>
                        <a:t>Barentsin Euroarktinen neuvosto</a:t>
                      </a:r>
                      <a:endParaRPr lang="fi-FI" sz="900" b="0" i="0" u="none" strike="noStrike">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31075381"/>
                  </a:ext>
                </a:extLst>
              </a:tr>
              <a:tr h="375824">
                <a:tc>
                  <a:txBody>
                    <a:bodyPr/>
                    <a:lstStyle/>
                    <a:p>
                      <a:pPr algn="l" fontAlgn="ctr"/>
                      <a:r>
                        <a:rPr lang="fi-FI" sz="900" u="none" strike="noStrike" dirty="0">
                          <a:solidFill>
                            <a:schemeClr val="tx2"/>
                          </a:solidFill>
                          <a:effectLst/>
                          <a:latin typeface="Gill Sans MT" panose="020B0502020104020203" pitchFamily="34" charset="0"/>
                        </a:rPr>
                        <a:t>Pohjoismaiden neuvosto ja Pohjoismaiden ministerineuvosto</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59653621"/>
                  </a:ext>
                </a:extLst>
              </a:tr>
            </a:tbl>
          </a:graphicData>
        </a:graphic>
      </p:graphicFrame>
      <p:graphicFrame>
        <p:nvGraphicFramePr>
          <p:cNvPr id="6" name="Table 5">
            <a:extLst>
              <a:ext uri="{FF2B5EF4-FFF2-40B4-BE49-F238E27FC236}">
                <a16:creationId xmlns:a16="http://schemas.microsoft.com/office/drawing/2014/main" id="{92EB063D-EFC8-42B2-8089-269EB6D00BCF}"/>
              </a:ext>
            </a:extLst>
          </p:cNvPr>
          <p:cNvGraphicFramePr>
            <a:graphicFrameLocks noGrp="1"/>
          </p:cNvGraphicFramePr>
          <p:nvPr>
            <p:extLst>
              <p:ext uri="{D42A27DB-BD31-4B8C-83A1-F6EECF244321}">
                <p14:modId xmlns:p14="http://schemas.microsoft.com/office/powerpoint/2010/main" val="3033690891"/>
              </p:ext>
            </p:extLst>
          </p:nvPr>
        </p:nvGraphicFramePr>
        <p:xfrm>
          <a:off x="2591182" y="647820"/>
          <a:ext cx="2448272" cy="3965283"/>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3015442150"/>
                    </a:ext>
                  </a:extLst>
                </a:gridCol>
              </a:tblGrid>
              <a:tr h="332908">
                <a:tc>
                  <a:txBody>
                    <a:bodyPr/>
                    <a:lstStyle/>
                    <a:p>
                      <a:pPr algn="l" fontAlgn="ctr"/>
                      <a:r>
                        <a:rPr lang="fi-FI" sz="900" u="none" strike="noStrike" dirty="0">
                          <a:solidFill>
                            <a:sysClr val="windowText" lastClr="000000"/>
                          </a:solidFill>
                          <a:effectLst/>
                          <a:latin typeface="Gill Sans MT" panose="020B0502020104020203" pitchFamily="34" charset="0"/>
                        </a:rPr>
                        <a:t>Hallituksen kestävyystiekartta 2021-2030</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61817536"/>
                  </a:ext>
                </a:extLst>
              </a:tr>
              <a:tr h="288032">
                <a:tc>
                  <a:txBody>
                    <a:bodyPr/>
                    <a:lstStyle/>
                    <a:p>
                      <a:pPr algn="l" fontAlgn="ctr"/>
                      <a:r>
                        <a:rPr lang="fi-FI" sz="900" b="1" u="none" strike="noStrike" dirty="0">
                          <a:solidFill>
                            <a:sysClr val="windowText" lastClr="000000"/>
                          </a:solidFill>
                          <a:effectLst/>
                          <a:latin typeface="Gill Sans MT" panose="020B0502020104020203" pitchFamily="34" charset="0"/>
                        </a:rPr>
                        <a:t>Kuudes arviointiraportti: </a:t>
                      </a:r>
                      <a:r>
                        <a:rPr lang="fi-FI" sz="900" u="none" strike="noStrike" dirty="0">
                          <a:solidFill>
                            <a:sysClr val="windowText" lastClr="000000"/>
                          </a:solidFill>
                          <a:effectLst/>
                          <a:latin typeface="Gill Sans MT" panose="020B0502020104020203" pitchFamily="34" charset="0"/>
                        </a:rPr>
                        <a:t>Toinen osa (IPCC)</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93928526"/>
                  </a:ext>
                </a:extLst>
              </a:tr>
              <a:tr h="216024">
                <a:tc>
                  <a:txBody>
                    <a:bodyPr/>
                    <a:lstStyle/>
                    <a:p>
                      <a:pPr algn="l" fontAlgn="ctr"/>
                      <a:r>
                        <a:rPr lang="fi-FI" sz="900" u="none" strike="noStrike" dirty="0">
                          <a:solidFill>
                            <a:sysClr val="windowText" lastClr="000000"/>
                          </a:solidFill>
                          <a:effectLst/>
                          <a:latin typeface="Gill Sans MT" panose="020B0502020104020203" pitchFamily="34" charset="0"/>
                        </a:rPr>
                        <a:t>Teolliset symbioosit ja yritysyhteistyö</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0941674"/>
                  </a:ext>
                </a:extLst>
              </a:tr>
              <a:tr h="288032">
                <a:tc>
                  <a:txBody>
                    <a:bodyPr/>
                    <a:lstStyle/>
                    <a:p>
                      <a:pPr algn="l" fontAlgn="ctr"/>
                      <a:r>
                        <a:rPr lang="fi-FI" sz="900" u="none" strike="noStrike" dirty="0">
                          <a:solidFill>
                            <a:sysClr val="windowText" lastClr="000000"/>
                          </a:solidFill>
                          <a:effectLst/>
                          <a:latin typeface="Gill Sans MT" panose="020B0502020104020203" pitchFamily="34" charset="0"/>
                        </a:rPr>
                        <a:t>Virtuaaliset strategiadialogit</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26925769"/>
                  </a:ext>
                </a:extLst>
              </a:tr>
              <a:tr h="241165">
                <a:tc>
                  <a:txBody>
                    <a:bodyPr/>
                    <a:lstStyle/>
                    <a:p>
                      <a:pPr algn="l" fontAlgn="ctr"/>
                      <a:r>
                        <a:rPr lang="fi-FI" sz="900" u="none" strike="noStrike">
                          <a:solidFill>
                            <a:sysClr val="windowText" lastClr="000000"/>
                          </a:solidFill>
                          <a:effectLst/>
                          <a:latin typeface="Gill Sans MT" panose="020B0502020104020203" pitchFamily="34" charset="0"/>
                        </a:rPr>
                        <a:t>Kriisitilanteiden etätyöt</a:t>
                      </a:r>
                      <a:endParaRPr lang="fi-FI" sz="900" b="0" i="0" u="none" strike="noStrike">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14484791"/>
                  </a:ext>
                </a:extLst>
              </a:tr>
              <a:tr h="382156">
                <a:tc>
                  <a:txBody>
                    <a:bodyPr/>
                    <a:lstStyle/>
                    <a:p>
                      <a:pPr algn="l" fontAlgn="ctr"/>
                      <a:r>
                        <a:rPr lang="fi-FI" sz="900" u="none" strike="noStrike" dirty="0">
                          <a:solidFill>
                            <a:sysClr val="windowText" lastClr="000000"/>
                          </a:solidFill>
                          <a:effectLst/>
                          <a:latin typeface="Gill Sans MT" panose="020B0502020104020203" pitchFamily="34" charset="0"/>
                        </a:rPr>
                        <a:t>Rakentamisen hiilijalanjälkityö ja vähähiilinen rakentaminen</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03615585"/>
                  </a:ext>
                </a:extLst>
              </a:tr>
              <a:tr h="290007">
                <a:tc>
                  <a:txBody>
                    <a:bodyPr/>
                    <a:lstStyle/>
                    <a:p>
                      <a:pPr algn="l" fontAlgn="ctr"/>
                      <a:r>
                        <a:rPr lang="fi-FI" sz="900" u="none" strike="noStrike">
                          <a:solidFill>
                            <a:sysClr val="windowText" lastClr="000000"/>
                          </a:solidFill>
                          <a:effectLst/>
                          <a:latin typeface="Gill Sans MT" panose="020B0502020104020203" pitchFamily="34" charset="0"/>
                        </a:rPr>
                        <a:t>Fossiilittoman liikenteen tiekartta</a:t>
                      </a:r>
                      <a:endParaRPr lang="fi-FI" sz="900" b="0" i="0" u="none" strike="noStrike">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47966464"/>
                  </a:ext>
                </a:extLst>
              </a:tr>
              <a:tr h="301122">
                <a:tc>
                  <a:txBody>
                    <a:bodyPr/>
                    <a:lstStyle/>
                    <a:p>
                      <a:pPr algn="l" fontAlgn="ctr"/>
                      <a:r>
                        <a:rPr lang="fi-FI" sz="900" u="none" strike="noStrike">
                          <a:solidFill>
                            <a:sysClr val="windowText" lastClr="000000"/>
                          </a:solidFill>
                          <a:effectLst/>
                          <a:latin typeface="Gill Sans MT" panose="020B0502020104020203" pitchFamily="34" charset="0"/>
                        </a:rPr>
                        <a:t>Toimialojen vähähiilisyystiekartat</a:t>
                      </a:r>
                      <a:endParaRPr lang="fi-FI" sz="900" b="0" i="0" u="none" strike="noStrike">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64439303"/>
                  </a:ext>
                </a:extLst>
              </a:tr>
              <a:tr h="225710">
                <a:tc>
                  <a:txBody>
                    <a:bodyPr/>
                    <a:lstStyle/>
                    <a:p>
                      <a:pPr algn="l" fontAlgn="ctr"/>
                      <a:r>
                        <a:rPr lang="fi-FI" sz="900" u="none" strike="noStrike" dirty="0">
                          <a:solidFill>
                            <a:sysClr val="windowText" lastClr="000000"/>
                          </a:solidFill>
                          <a:effectLst/>
                          <a:latin typeface="Gill Sans MT" panose="020B0502020104020203" pitchFamily="34" charset="0"/>
                        </a:rPr>
                        <a:t>Suomalaisyritysten perustama "</a:t>
                      </a:r>
                      <a:r>
                        <a:rPr lang="fi-FI" sz="900" i="1" u="none" strike="noStrike" dirty="0">
                          <a:solidFill>
                            <a:sysClr val="windowText" lastClr="000000"/>
                          </a:solidFill>
                          <a:effectLst/>
                          <a:latin typeface="Gill Sans MT" panose="020B0502020104020203" pitchFamily="34" charset="0"/>
                        </a:rPr>
                        <a:t>vetyklusteri</a:t>
                      </a:r>
                      <a:r>
                        <a:rPr lang="fi-FI" sz="900" u="none" strike="noStrike" dirty="0">
                          <a:solidFill>
                            <a:sysClr val="windowText" lastClr="000000"/>
                          </a:solidFill>
                          <a:effectLst/>
                          <a:latin typeface="Gill Sans MT" panose="020B0502020104020203" pitchFamily="34" charset="0"/>
                        </a:rPr>
                        <a:t>" (2021)</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01416125"/>
                  </a:ext>
                </a:extLst>
              </a:tr>
              <a:tr h="408513">
                <a:tc>
                  <a:txBody>
                    <a:bodyPr/>
                    <a:lstStyle/>
                    <a:p>
                      <a:pPr algn="l" fontAlgn="ctr"/>
                      <a:r>
                        <a:rPr lang="fi-FI" sz="900" u="none" strike="noStrike" dirty="0">
                          <a:solidFill>
                            <a:sysClr val="windowText" lastClr="000000"/>
                          </a:solidFill>
                          <a:effectLst/>
                          <a:latin typeface="Gill Sans MT" panose="020B0502020104020203" pitchFamily="34" charset="0"/>
                        </a:rPr>
                        <a:t>SSAB:n terästehdas siirtyy vetypelkistettyyn tuotantoon </a:t>
                      </a:r>
                      <a:r>
                        <a:rPr lang="fi-FI" sz="9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900" u="none" strike="noStrike" dirty="0">
                          <a:solidFill>
                            <a:sysClr val="windowText" lastClr="000000"/>
                          </a:solidFill>
                          <a:effectLst/>
                          <a:latin typeface="Gill Sans MT" panose="020B0502020104020203" pitchFamily="34" charset="0"/>
                        </a:rPr>
                        <a:t> Tuplaa vedyn tarpeen Suomessa</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30680747"/>
                  </a:ext>
                </a:extLst>
              </a:tr>
              <a:tr h="612191">
                <a:tc>
                  <a:txBody>
                    <a:bodyPr/>
                    <a:lstStyle/>
                    <a:p>
                      <a:pPr algn="l" fontAlgn="ctr"/>
                      <a:r>
                        <a:rPr lang="fi-FI" sz="900" b="1" u="none" strike="noStrike" dirty="0">
                          <a:solidFill>
                            <a:sysClr val="windowText" lastClr="000000"/>
                          </a:solidFill>
                          <a:effectLst/>
                          <a:latin typeface="Gill Sans MT" panose="020B0502020104020203" pitchFamily="34" charset="0"/>
                        </a:rPr>
                        <a:t>[VTT:n arvio] </a:t>
                      </a:r>
                      <a:r>
                        <a:rPr lang="fi-FI" sz="900" u="none" strike="noStrike" dirty="0">
                          <a:solidFill>
                            <a:sysClr val="windowText" lastClr="000000"/>
                          </a:solidFill>
                          <a:effectLst/>
                          <a:latin typeface="Gill Sans MT" panose="020B0502020104020203" pitchFamily="34" charset="0"/>
                        </a:rPr>
                        <a:t>Ennen v. 2030 vetyä käytetään sellaisenaan teollisuusprosesseissa</a:t>
                      </a:r>
                    </a:p>
                    <a:p>
                      <a:pPr algn="l" fontAlgn="ctr"/>
                      <a:r>
                        <a:rPr lang="fi-FI" sz="9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900" u="none" strike="noStrike" dirty="0">
                          <a:solidFill>
                            <a:sysClr val="windowText" lastClr="000000"/>
                          </a:solidFill>
                          <a:effectLst/>
                          <a:latin typeface="Gill Sans MT" panose="020B0502020104020203" pitchFamily="34" charset="0"/>
                        </a:rPr>
                        <a:t> Sitten v. 2030 alkaen aletaan hyödyntämään sähköpolttoaineita ja kemikaaleja</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44585109"/>
                  </a:ext>
                </a:extLst>
              </a:tr>
              <a:tr h="379423">
                <a:tc>
                  <a:txBody>
                    <a:bodyPr/>
                    <a:lstStyle/>
                    <a:p>
                      <a:pPr algn="l" fontAlgn="ctr"/>
                      <a:r>
                        <a:rPr lang="fi-FI" sz="900" u="none" strike="noStrike" dirty="0">
                          <a:solidFill>
                            <a:sysClr val="windowText" lastClr="000000"/>
                          </a:solidFill>
                          <a:effectLst/>
                          <a:latin typeface="Gill Sans MT" panose="020B0502020104020203" pitchFamily="34" charset="0"/>
                        </a:rPr>
                        <a:t>Vuoden 2022 Euroopan ympäristöpääkaupunki Grenoble (Ranska)</a:t>
                      </a:r>
                      <a:endParaRPr lang="fi-FI" sz="900" b="0" i="0" u="none" strike="noStrike" dirty="0">
                        <a:solidFill>
                          <a:sysClr val="windowText" lastClr="000000"/>
                        </a:solidFill>
                        <a:effectLst/>
                        <a:latin typeface="Gill Sans MT" panose="020B0502020104020203" pitchFamily="34" charset="0"/>
                      </a:endParaRPr>
                    </a:p>
                  </a:txBody>
                  <a:tcPr marL="2424" marR="2424" marT="242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44722483"/>
                  </a:ext>
                </a:extLst>
              </a:tr>
            </a:tbl>
          </a:graphicData>
        </a:graphic>
      </p:graphicFrame>
      <p:graphicFrame>
        <p:nvGraphicFramePr>
          <p:cNvPr id="7" name="Table 6">
            <a:extLst>
              <a:ext uri="{FF2B5EF4-FFF2-40B4-BE49-F238E27FC236}">
                <a16:creationId xmlns:a16="http://schemas.microsoft.com/office/drawing/2014/main" id="{03CCBE1F-C2C8-4C3C-99FD-B5F09CCE8151}"/>
              </a:ext>
            </a:extLst>
          </p:cNvPr>
          <p:cNvGraphicFramePr>
            <a:graphicFrameLocks noGrp="1"/>
          </p:cNvGraphicFramePr>
          <p:nvPr>
            <p:extLst>
              <p:ext uri="{D42A27DB-BD31-4B8C-83A1-F6EECF244321}">
                <p14:modId xmlns:p14="http://schemas.microsoft.com/office/powerpoint/2010/main" val="2598080633"/>
              </p:ext>
            </p:extLst>
          </p:nvPr>
        </p:nvGraphicFramePr>
        <p:xfrm>
          <a:off x="7452260" y="116632"/>
          <a:ext cx="2533714" cy="6136094"/>
        </p:xfrm>
        <a:graphic>
          <a:graphicData uri="http://schemas.openxmlformats.org/drawingml/2006/table">
            <a:tbl>
              <a:tblPr>
                <a:tableStyleId>{3B4B98B0-60AC-42C2-AFA5-B58CD77FA1E5}</a:tableStyleId>
              </a:tblPr>
              <a:tblGrid>
                <a:gridCol w="2533714">
                  <a:extLst>
                    <a:ext uri="{9D8B030D-6E8A-4147-A177-3AD203B41FA5}">
                      <a16:colId xmlns:a16="http://schemas.microsoft.com/office/drawing/2014/main" val="64918581"/>
                    </a:ext>
                  </a:extLst>
                </a:gridCol>
              </a:tblGrid>
              <a:tr h="317534">
                <a:tc>
                  <a:txBody>
                    <a:bodyPr/>
                    <a:lstStyle/>
                    <a:p>
                      <a:pPr algn="l" fontAlgn="ctr"/>
                      <a:r>
                        <a:rPr lang="fi-FI" sz="900" u="none" strike="noStrike" dirty="0">
                          <a:solidFill>
                            <a:sysClr val="windowText" lastClr="000000"/>
                          </a:solidFill>
                          <a:effectLst/>
                          <a:latin typeface="Gill Sans MT" panose="020B0502020104020203" pitchFamily="34" charset="0"/>
                        </a:rPr>
                        <a:t>Alueelliset ympäristönsuojelumääräykset</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69595043"/>
                  </a:ext>
                </a:extLst>
              </a:tr>
              <a:tr h="261326">
                <a:tc>
                  <a:txBody>
                    <a:bodyPr/>
                    <a:lstStyle/>
                    <a:p>
                      <a:pPr algn="l" fontAlgn="ctr"/>
                      <a:r>
                        <a:rPr lang="fi-FI" sz="900" u="none" strike="noStrike">
                          <a:solidFill>
                            <a:sysClr val="windowText" lastClr="000000"/>
                          </a:solidFill>
                          <a:effectLst/>
                          <a:latin typeface="Gill Sans MT" panose="020B0502020104020203" pitchFamily="34" charset="0"/>
                        </a:rPr>
                        <a:t>Ympäristöluvat</a:t>
                      </a:r>
                      <a:endParaRPr lang="fi-FI" sz="900" b="0" i="0" u="none" strike="noStrike">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42095285"/>
                  </a:ext>
                </a:extLst>
              </a:tr>
              <a:tr h="338582">
                <a:tc>
                  <a:txBody>
                    <a:bodyPr/>
                    <a:lstStyle/>
                    <a:p>
                      <a:pPr algn="l" fontAlgn="ctr"/>
                      <a:r>
                        <a:rPr lang="fi-FI" sz="900" u="none" strike="noStrike" dirty="0">
                          <a:solidFill>
                            <a:sysClr val="windowText" lastClr="000000"/>
                          </a:solidFill>
                          <a:effectLst/>
                          <a:latin typeface="Gill Sans MT" panose="020B0502020104020203" pitchFamily="34" charset="0"/>
                        </a:rPr>
                        <a:t>Heinolan rakennusjärjestys (2019)</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45419787"/>
                  </a:ext>
                </a:extLst>
              </a:tr>
              <a:tr h="290886">
                <a:tc>
                  <a:txBody>
                    <a:bodyPr/>
                    <a:lstStyle/>
                    <a:p>
                      <a:pPr algn="l" fontAlgn="ctr"/>
                      <a:r>
                        <a:rPr lang="fi-FI" sz="900" u="none" strike="noStrike" dirty="0">
                          <a:solidFill>
                            <a:sysClr val="windowText" lastClr="000000"/>
                          </a:solidFill>
                          <a:effectLst/>
                          <a:latin typeface="Gill Sans MT" panose="020B0502020104020203" pitchFamily="34" charset="0"/>
                        </a:rPr>
                        <a:t>Heinolan strateginen yleiskaava 2035</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80566691"/>
                  </a:ext>
                </a:extLst>
              </a:tr>
              <a:tr h="413207">
                <a:tc>
                  <a:txBody>
                    <a:bodyPr/>
                    <a:lstStyle/>
                    <a:p>
                      <a:pPr algn="l" fontAlgn="ctr"/>
                      <a:r>
                        <a:rPr lang="fi-FI" sz="900" b="1" u="none" strike="noStrike" dirty="0">
                          <a:solidFill>
                            <a:sysClr val="windowText" lastClr="000000"/>
                          </a:solidFill>
                          <a:effectLst/>
                          <a:latin typeface="Gill Sans MT" panose="020B0502020104020203" pitchFamily="34" charset="0"/>
                        </a:rPr>
                        <a:t>EU-taksonomia (voimaan 1/2022):</a:t>
                      </a:r>
                    </a:p>
                    <a:p>
                      <a:pPr algn="l" fontAlgn="ctr"/>
                      <a:r>
                        <a:rPr lang="fi-FI" sz="900" u="none" strike="noStrike" dirty="0">
                          <a:solidFill>
                            <a:sysClr val="windowText" lastClr="000000"/>
                          </a:solidFill>
                          <a:effectLst/>
                          <a:latin typeface="Gill Sans MT" panose="020B0502020104020203" pitchFamily="34" charset="0"/>
                        </a:rPr>
                        <a:t>Säädös ilmastovaikutuksista</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21362172"/>
                  </a:ext>
                </a:extLst>
              </a:tr>
              <a:tr h="423228">
                <a:tc>
                  <a:txBody>
                    <a:bodyPr/>
                    <a:lstStyle/>
                    <a:p>
                      <a:pPr algn="l" fontAlgn="ctr"/>
                      <a:r>
                        <a:rPr lang="fi-FI" sz="900" u="none" strike="noStrike" dirty="0">
                          <a:solidFill>
                            <a:sysClr val="windowText" lastClr="000000"/>
                          </a:solidFill>
                          <a:effectLst/>
                          <a:latin typeface="Gill Sans MT" panose="020B0502020104020203" pitchFamily="34" charset="0"/>
                        </a:rPr>
                        <a:t>HIT - Heinolan ilmastotiekartta (arvioitu valmistuminen syksyllä v. 2022)</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2848999"/>
                  </a:ext>
                </a:extLst>
              </a:tr>
              <a:tr h="619533">
                <a:tc>
                  <a:txBody>
                    <a:bodyPr/>
                    <a:lstStyle/>
                    <a:p>
                      <a:pPr algn="l" fontAlgn="ctr"/>
                      <a:r>
                        <a:rPr lang="fi-FI" sz="900" b="1" u="none" strike="noStrike" dirty="0">
                          <a:solidFill>
                            <a:sysClr val="windowText" lastClr="000000"/>
                          </a:solidFill>
                          <a:effectLst/>
                          <a:latin typeface="Gill Sans MT" panose="020B0502020104020203" pitchFamily="34" charset="0"/>
                        </a:rPr>
                        <a:t>Ympäristönsuojelun näkökanta (Heinola ja Iitti): </a:t>
                      </a:r>
                      <a:r>
                        <a:rPr lang="fi-FI" sz="900" u="none" strike="noStrike" dirty="0">
                          <a:solidFill>
                            <a:sysClr val="windowText" lastClr="000000"/>
                          </a:solidFill>
                          <a:effectLst/>
                          <a:latin typeface="Gill Sans MT" panose="020B0502020104020203" pitchFamily="34" charset="0"/>
                        </a:rPr>
                        <a:t>MAL-sopimus, jolla tuetaan ja avustetaan kestävää kaupunki suunnittelua sekä ilmastoystävällistä puurakentamista</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51795547"/>
                  </a:ext>
                </a:extLst>
              </a:tr>
              <a:tr h="656617">
                <a:tc>
                  <a:txBody>
                    <a:bodyPr/>
                    <a:lstStyle/>
                    <a:p>
                      <a:pPr algn="l" fontAlgn="ctr"/>
                      <a:r>
                        <a:rPr lang="fi-FI" sz="900" u="none" strike="noStrike">
                          <a:solidFill>
                            <a:sysClr val="windowText" lastClr="000000"/>
                          </a:solidFill>
                          <a:effectLst/>
                          <a:latin typeface="Gill Sans MT" panose="020B0502020104020203" pitchFamily="34" charset="0"/>
                        </a:rPr>
                        <a:t>Rakennusvalvonnan näkökanta (Heinola): MAL-sopimus, jolla tuetaan ja avustetaan kestävää kaupunki suunnittelua sekä ilmastoystävällistä puurakentamista</a:t>
                      </a:r>
                      <a:endParaRPr lang="fi-FI" sz="900" b="0" i="0" u="none" strike="noStrike">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65408407"/>
                  </a:ext>
                </a:extLst>
              </a:tr>
              <a:tr h="273866">
                <a:tc>
                  <a:txBody>
                    <a:bodyPr/>
                    <a:lstStyle/>
                    <a:p>
                      <a:pPr algn="l" fontAlgn="ctr"/>
                      <a:r>
                        <a:rPr lang="fi-FI" sz="900" u="none" strike="noStrike">
                          <a:solidFill>
                            <a:sysClr val="windowText" lastClr="000000"/>
                          </a:solidFill>
                          <a:effectLst/>
                          <a:latin typeface="Gill Sans MT" panose="020B0502020104020203" pitchFamily="34" charset="0"/>
                        </a:rPr>
                        <a:t>MARA-asetuksen tuleva uudistus 5/2022</a:t>
                      </a:r>
                      <a:endParaRPr lang="fi-FI" sz="900" b="0" i="0" u="none" strike="noStrike">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75595897"/>
                  </a:ext>
                </a:extLst>
              </a:tr>
              <a:tr h="450790">
                <a:tc>
                  <a:txBody>
                    <a:bodyPr/>
                    <a:lstStyle/>
                    <a:p>
                      <a:pPr algn="l" fontAlgn="ctr"/>
                      <a:r>
                        <a:rPr lang="fi-FI" sz="900" u="none" strike="noStrike" dirty="0">
                          <a:solidFill>
                            <a:sysClr val="windowText" lastClr="000000"/>
                          </a:solidFill>
                          <a:effectLst/>
                          <a:latin typeface="Gill Sans MT" panose="020B0502020104020203" pitchFamily="34" charset="0"/>
                        </a:rPr>
                        <a:t>Uusiomaarakentamisen UUMA4-ohjelma (2021-2023)</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4779348"/>
                  </a:ext>
                </a:extLst>
              </a:tr>
              <a:tr h="969585">
                <a:tc>
                  <a:txBody>
                    <a:bodyPr/>
                    <a:lstStyle/>
                    <a:p>
                      <a:pPr algn="l" fontAlgn="ctr"/>
                      <a:r>
                        <a:rPr lang="fi-FI" sz="900" b="1" u="none" strike="noStrike" dirty="0">
                          <a:solidFill>
                            <a:sysClr val="windowText" lastClr="000000"/>
                          </a:solidFill>
                          <a:effectLst/>
                          <a:latin typeface="Gill Sans MT" panose="020B0502020104020203" pitchFamily="34" charset="0"/>
                        </a:rPr>
                        <a:t>Vähähiilisen rakennetun ympäristön ohjelma ml. Business Finlandin rahoitukset:</a:t>
                      </a:r>
                    </a:p>
                    <a:p>
                      <a:pPr algn="l" fontAlgn="ctr"/>
                      <a:endParaRPr lang="fi-FI" sz="900" b="1" u="none" strike="noStrike" dirty="0">
                        <a:solidFill>
                          <a:sysClr val="windowText" lastClr="000000"/>
                        </a:solidFill>
                        <a:effectLst/>
                        <a:latin typeface="Gill Sans MT" panose="020B0502020104020203" pitchFamily="34" charset="0"/>
                      </a:endParaRPr>
                    </a:p>
                    <a:p>
                      <a:pPr algn="l" fontAlgn="ctr"/>
                      <a:r>
                        <a:rPr lang="fi-FI" sz="900" u="none" strike="noStrike" dirty="0">
                          <a:solidFill>
                            <a:sysClr val="windowText" lastClr="000000"/>
                          </a:solidFill>
                          <a:effectLst/>
                          <a:latin typeface="Gill Sans MT" panose="020B0502020104020203" pitchFamily="34" charset="0"/>
                        </a:rPr>
                        <a:t>v. 2022 </a:t>
                      </a:r>
                      <a:r>
                        <a:rPr lang="fi-FI" sz="9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900" u="none" strike="noStrike" dirty="0">
                          <a:solidFill>
                            <a:sysClr val="windowText" lastClr="000000"/>
                          </a:solidFill>
                          <a:effectLst/>
                          <a:latin typeface="Gill Sans MT" panose="020B0502020104020203" pitchFamily="34" charset="0"/>
                        </a:rPr>
                        <a:t> 15 miljoonaa euroa</a:t>
                      </a:r>
                    </a:p>
                    <a:p>
                      <a:pPr algn="l" fontAlgn="ctr"/>
                      <a:r>
                        <a:rPr lang="fi-FI" sz="900" u="none" strike="noStrike" dirty="0">
                          <a:solidFill>
                            <a:sysClr val="windowText" lastClr="000000"/>
                          </a:solidFill>
                          <a:effectLst/>
                          <a:latin typeface="Gill Sans MT" panose="020B0502020104020203" pitchFamily="34" charset="0"/>
                        </a:rPr>
                        <a:t>Ja</a:t>
                      </a:r>
                    </a:p>
                    <a:p>
                      <a:pPr algn="l" fontAlgn="ctr"/>
                      <a:r>
                        <a:rPr lang="fi-FI" sz="900" u="none" strike="noStrike" dirty="0">
                          <a:solidFill>
                            <a:sysClr val="windowText" lastClr="000000"/>
                          </a:solidFill>
                          <a:effectLst/>
                          <a:latin typeface="Gill Sans MT" panose="020B0502020104020203" pitchFamily="34" charset="0"/>
                        </a:rPr>
                        <a:t>v. 2023 </a:t>
                      </a:r>
                      <a:r>
                        <a:rPr lang="fi-FI" sz="9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900" u="none" strike="noStrike" dirty="0">
                          <a:solidFill>
                            <a:sysClr val="windowText" lastClr="000000"/>
                          </a:solidFill>
                          <a:effectLst/>
                          <a:latin typeface="Gill Sans MT" panose="020B0502020104020203" pitchFamily="34" charset="0"/>
                        </a:rPr>
                        <a:t> 15 miljoonaa euroa</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49734337"/>
                  </a:ext>
                </a:extLst>
              </a:tr>
              <a:tr h="656617">
                <a:tc>
                  <a:txBody>
                    <a:bodyPr/>
                    <a:lstStyle/>
                    <a:p>
                      <a:pPr algn="l" fontAlgn="ctr"/>
                      <a:r>
                        <a:rPr lang="fi-FI" sz="900" b="1" u="none" strike="noStrike" dirty="0">
                          <a:solidFill>
                            <a:sysClr val="windowText" lastClr="000000"/>
                          </a:solidFill>
                          <a:effectLst/>
                          <a:latin typeface="Gill Sans MT" panose="020B0502020104020203" pitchFamily="34" charset="0"/>
                        </a:rPr>
                        <a:t>V. 2023 käyttöön otettava CAP-uudistus</a:t>
                      </a:r>
                    </a:p>
                    <a:p>
                      <a:pPr algn="l" fontAlgn="ctr"/>
                      <a:r>
                        <a:rPr lang="fi-FI" sz="9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900" u="none" strike="noStrike" dirty="0">
                          <a:solidFill>
                            <a:sysClr val="windowText" lastClr="000000"/>
                          </a:solidFill>
                          <a:effectLst/>
                          <a:latin typeface="Gill Sans MT" panose="020B0502020104020203" pitchFamily="34" charset="0"/>
                        </a:rPr>
                        <a:t> Maataloussektorin 29 % päästövähennys v. 2019 tasolta v. 2035 mentäessä</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29899576"/>
                  </a:ext>
                </a:extLst>
              </a:tr>
              <a:tr h="464323">
                <a:tc>
                  <a:txBody>
                    <a:bodyPr/>
                    <a:lstStyle/>
                    <a:p>
                      <a:pPr algn="l" fontAlgn="ctr"/>
                      <a:r>
                        <a:rPr lang="fi-FI" sz="900" b="1" u="none" strike="noStrike" dirty="0">
                          <a:solidFill>
                            <a:sysClr val="windowText" lastClr="000000"/>
                          </a:solidFill>
                          <a:effectLst/>
                          <a:latin typeface="Gill Sans MT" panose="020B0502020104020203" pitchFamily="34" charset="0"/>
                        </a:rPr>
                        <a:t>Yritystoiminta: </a:t>
                      </a:r>
                      <a:r>
                        <a:rPr lang="fi-FI" sz="900" u="none" strike="noStrike" dirty="0">
                          <a:solidFill>
                            <a:sysClr val="windowText" lastClr="000000"/>
                          </a:solidFill>
                          <a:effectLst/>
                          <a:latin typeface="Gill Sans MT" panose="020B0502020104020203" pitchFamily="34" charset="0"/>
                        </a:rPr>
                        <a:t>Ajankohtainen teema </a:t>
                      </a:r>
                      <a:r>
                        <a:rPr lang="fi-FI" sz="900" u="none" strike="noStrike" dirty="0">
                          <a:solidFill>
                            <a:sysClr val="windowText" lastClr="000000"/>
                          </a:solidFill>
                          <a:effectLst/>
                          <a:latin typeface="Gill Sans MT" panose="020B0502020104020203" pitchFamily="34" charset="0"/>
                          <a:sym typeface="Wingdings" panose="05000000000000000000" pitchFamily="2" charset="2"/>
                        </a:rPr>
                        <a:t></a:t>
                      </a:r>
                      <a:r>
                        <a:rPr lang="fi-FI" sz="900" u="none" strike="noStrike" dirty="0">
                          <a:solidFill>
                            <a:sysClr val="windowText" lastClr="000000"/>
                          </a:solidFill>
                          <a:effectLst/>
                          <a:latin typeface="Gill Sans MT" panose="020B0502020104020203" pitchFamily="34" charset="0"/>
                        </a:rPr>
                        <a:t> "</a:t>
                      </a:r>
                      <a:r>
                        <a:rPr lang="fi-FI" sz="900" i="1" u="none" strike="noStrike" dirty="0">
                          <a:solidFill>
                            <a:sysClr val="windowText" lastClr="000000"/>
                          </a:solidFill>
                          <a:effectLst/>
                          <a:latin typeface="Gill Sans MT" panose="020B0502020104020203" pitchFamily="34" charset="0"/>
                        </a:rPr>
                        <a:t>ympäristövastuu</a:t>
                      </a:r>
                      <a:r>
                        <a:rPr lang="fi-FI" sz="900" u="none" strike="noStrike" dirty="0">
                          <a:solidFill>
                            <a:sysClr val="windowText" lastClr="000000"/>
                          </a:solidFill>
                          <a:effectLst/>
                          <a:latin typeface="Gill Sans MT" panose="020B0502020104020203" pitchFamily="34" charset="0"/>
                        </a:rPr>
                        <a:t>"</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25108415"/>
                  </a:ext>
                </a:extLst>
              </a:tr>
            </a:tbl>
          </a:graphicData>
        </a:graphic>
      </p:graphicFrame>
      <p:graphicFrame>
        <p:nvGraphicFramePr>
          <p:cNvPr id="8" name="Table 7">
            <a:extLst>
              <a:ext uri="{FF2B5EF4-FFF2-40B4-BE49-F238E27FC236}">
                <a16:creationId xmlns:a16="http://schemas.microsoft.com/office/drawing/2014/main" id="{99D5C015-FB41-4745-866A-845480E8A4A8}"/>
              </a:ext>
            </a:extLst>
          </p:cNvPr>
          <p:cNvGraphicFramePr>
            <a:graphicFrameLocks noGrp="1"/>
          </p:cNvGraphicFramePr>
          <p:nvPr>
            <p:extLst>
              <p:ext uri="{D42A27DB-BD31-4B8C-83A1-F6EECF244321}">
                <p14:modId xmlns:p14="http://schemas.microsoft.com/office/powerpoint/2010/main" val="1186780265"/>
              </p:ext>
            </p:extLst>
          </p:nvPr>
        </p:nvGraphicFramePr>
        <p:xfrm>
          <a:off x="10010827" y="44624"/>
          <a:ext cx="2087658" cy="5903630"/>
        </p:xfrm>
        <a:graphic>
          <a:graphicData uri="http://schemas.openxmlformats.org/drawingml/2006/table">
            <a:tbl>
              <a:tblPr>
                <a:tableStyleId>{3B4B98B0-60AC-42C2-AFA5-B58CD77FA1E5}</a:tableStyleId>
              </a:tblPr>
              <a:tblGrid>
                <a:gridCol w="2087658">
                  <a:extLst>
                    <a:ext uri="{9D8B030D-6E8A-4147-A177-3AD203B41FA5}">
                      <a16:colId xmlns:a16="http://schemas.microsoft.com/office/drawing/2014/main" val="3392525569"/>
                    </a:ext>
                  </a:extLst>
                </a:gridCol>
              </a:tblGrid>
              <a:tr h="432048">
                <a:tc>
                  <a:txBody>
                    <a:bodyPr/>
                    <a:lstStyle/>
                    <a:p>
                      <a:pPr algn="l" fontAlgn="ctr"/>
                      <a:r>
                        <a:rPr lang="fi-FI" sz="900" u="none" strike="noStrike" dirty="0">
                          <a:solidFill>
                            <a:schemeClr val="tx2"/>
                          </a:solidFill>
                          <a:effectLst/>
                          <a:latin typeface="Gill Sans MT" panose="020B0502020104020203" pitchFamily="34" charset="0"/>
                        </a:rPr>
                        <a:t>Lahden sähköisen liikenteen klusteri </a:t>
                      </a:r>
                      <a:r>
                        <a:rPr lang="fi-FI" sz="900" u="none" strike="noStrike" dirty="0">
                          <a:solidFill>
                            <a:schemeClr val="tx2"/>
                          </a:solidFill>
                          <a:effectLst/>
                          <a:latin typeface="Gill Sans MT" panose="020B0502020104020203" pitchFamily="34" charset="0"/>
                          <a:sym typeface="Wingdings" panose="05000000000000000000" pitchFamily="2" charset="2"/>
                        </a:rPr>
                        <a:t></a:t>
                      </a:r>
                      <a:r>
                        <a:rPr lang="fi-FI" sz="900" u="none" strike="noStrike" dirty="0">
                          <a:solidFill>
                            <a:schemeClr val="tx2"/>
                          </a:solidFill>
                          <a:effectLst/>
                          <a:latin typeface="Gill Sans MT" panose="020B0502020104020203" pitchFamily="34" charset="0"/>
                        </a:rPr>
                        <a:t> 30 yritystä muodostaneet liikenteen murroksen</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79919269"/>
                  </a:ext>
                </a:extLst>
              </a:tr>
              <a:tr h="504056">
                <a:tc>
                  <a:txBody>
                    <a:bodyPr/>
                    <a:lstStyle/>
                    <a:p>
                      <a:pPr algn="l" fontAlgn="ctr"/>
                      <a:r>
                        <a:rPr lang="fi-FI" sz="900" u="none" strike="noStrike" dirty="0">
                          <a:solidFill>
                            <a:schemeClr val="tx2"/>
                          </a:solidFill>
                          <a:effectLst/>
                          <a:latin typeface="Gill Sans MT" panose="020B0502020104020203" pitchFamily="34" charset="0"/>
                        </a:rPr>
                        <a:t>Hiilineutraalin rakentamisen kehityskeskus aloitti toiminnan lahdessa 1/2021</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5037750"/>
                  </a:ext>
                </a:extLst>
              </a:tr>
              <a:tr h="403841">
                <a:tc>
                  <a:txBody>
                    <a:bodyPr/>
                    <a:lstStyle/>
                    <a:p>
                      <a:pPr algn="l" fontAlgn="ctr"/>
                      <a:r>
                        <a:rPr lang="fi-FI" sz="900" u="none" strike="noStrike" dirty="0">
                          <a:solidFill>
                            <a:schemeClr val="tx2"/>
                          </a:solidFill>
                          <a:effectLst/>
                          <a:latin typeface="Gill Sans MT" panose="020B0502020104020203" pitchFamily="34" charset="0"/>
                        </a:rPr>
                        <a:t>Kuntien ilmastoratkaisut -ohjelma 2018-2023</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6511199"/>
                  </a:ext>
                </a:extLst>
              </a:tr>
              <a:tr h="332915">
                <a:tc>
                  <a:txBody>
                    <a:bodyPr/>
                    <a:lstStyle/>
                    <a:p>
                      <a:pPr algn="l" fontAlgn="ctr"/>
                      <a:r>
                        <a:rPr lang="fi-FI" sz="900" u="none" strike="noStrike" dirty="0">
                          <a:solidFill>
                            <a:schemeClr val="tx2"/>
                          </a:solidFill>
                          <a:effectLst/>
                          <a:latin typeface="Gill Sans MT" panose="020B0502020104020203" pitchFamily="34" charset="0"/>
                        </a:rPr>
                        <a:t>Kiertotalous ohjelma </a:t>
                      </a:r>
                      <a:r>
                        <a:rPr lang="fi-FI" sz="900" u="none" strike="noStrike" dirty="0">
                          <a:solidFill>
                            <a:schemeClr val="tx2"/>
                          </a:solidFill>
                          <a:effectLst/>
                          <a:latin typeface="Gill Sans MT" panose="020B0502020104020203" pitchFamily="34" charset="0"/>
                          <a:sym typeface="Wingdings" panose="05000000000000000000" pitchFamily="2" charset="2"/>
                        </a:rPr>
                        <a:t></a:t>
                      </a:r>
                      <a:r>
                        <a:rPr lang="fi-FI" sz="900" u="none" strike="noStrike" dirty="0">
                          <a:solidFill>
                            <a:schemeClr val="tx2"/>
                          </a:solidFill>
                          <a:effectLst/>
                          <a:latin typeface="Gill Sans MT" panose="020B0502020104020203" pitchFamily="34" charset="0"/>
                        </a:rPr>
                        <a:t> Tavoitteet, rahoitukset ja indikaattorit</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28913334"/>
                  </a:ext>
                </a:extLst>
              </a:tr>
              <a:tr h="633823">
                <a:tc>
                  <a:txBody>
                    <a:bodyPr/>
                    <a:lstStyle/>
                    <a:p>
                      <a:pPr algn="l" fontAlgn="ctr"/>
                      <a:r>
                        <a:rPr lang="fi-FI" sz="900" u="none" strike="noStrike" dirty="0">
                          <a:solidFill>
                            <a:schemeClr val="tx2"/>
                          </a:solidFill>
                          <a:effectLst/>
                          <a:latin typeface="Gill Sans MT" panose="020B0502020104020203" pitchFamily="34" charset="0"/>
                        </a:rPr>
                        <a:t>Vähähiilisen rakentamisen –tiekartta</a:t>
                      </a:r>
                    </a:p>
                    <a:p>
                      <a:pPr algn="l" fontAlgn="ctr"/>
                      <a:r>
                        <a:rPr lang="fi-FI" sz="900" u="none" strike="noStrike" dirty="0">
                          <a:solidFill>
                            <a:schemeClr val="tx2"/>
                          </a:solidFill>
                          <a:effectLst/>
                          <a:latin typeface="Gill Sans MT" panose="020B0502020104020203" pitchFamily="34" charset="0"/>
                          <a:sym typeface="Wingdings" panose="05000000000000000000" pitchFamily="2" charset="2"/>
                        </a:rPr>
                        <a:t></a:t>
                      </a:r>
                      <a:r>
                        <a:rPr lang="fi-FI" sz="900" u="none" strike="noStrike" dirty="0">
                          <a:solidFill>
                            <a:schemeClr val="tx2"/>
                          </a:solidFill>
                          <a:effectLst/>
                          <a:latin typeface="Gill Sans MT" panose="020B0502020104020203" pitchFamily="34" charset="0"/>
                        </a:rPr>
                        <a:t> Vähähiilisyys osaksi rakennusmääräyksiä v. 2025 mennessä</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11991357"/>
                  </a:ext>
                </a:extLst>
              </a:tr>
              <a:tr h="362542">
                <a:tc>
                  <a:txBody>
                    <a:bodyPr/>
                    <a:lstStyle/>
                    <a:p>
                      <a:pPr algn="l" fontAlgn="ctr"/>
                      <a:r>
                        <a:rPr lang="fi-FI" sz="900" u="none" strike="noStrike" dirty="0">
                          <a:solidFill>
                            <a:schemeClr val="tx2"/>
                          </a:solidFill>
                          <a:effectLst/>
                          <a:latin typeface="Gill Sans MT" panose="020B0502020104020203" pitchFamily="34" charset="0"/>
                        </a:rPr>
                        <a:t>Kaupungin valtuusto ja –hallitus</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818821"/>
                  </a:ext>
                </a:extLst>
              </a:tr>
              <a:tr h="261706">
                <a:tc>
                  <a:txBody>
                    <a:bodyPr/>
                    <a:lstStyle/>
                    <a:p>
                      <a:pPr algn="l" fontAlgn="ctr"/>
                      <a:r>
                        <a:rPr lang="fi-FI" sz="900" u="none" strike="noStrike" dirty="0">
                          <a:solidFill>
                            <a:schemeClr val="tx2"/>
                          </a:solidFill>
                          <a:effectLst/>
                          <a:latin typeface="Gill Sans MT" panose="020B0502020104020203" pitchFamily="34" charset="0"/>
                        </a:rPr>
                        <a:t>Erilaiset lautakunnat ja –ohjausryhmät</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40934756"/>
                  </a:ext>
                </a:extLst>
              </a:tr>
              <a:tr h="316184">
                <a:tc>
                  <a:txBody>
                    <a:bodyPr/>
                    <a:lstStyle/>
                    <a:p>
                      <a:pPr algn="l" fontAlgn="ctr"/>
                      <a:r>
                        <a:rPr lang="fi-FI" sz="900" u="none" strike="noStrike" dirty="0">
                          <a:solidFill>
                            <a:schemeClr val="tx2"/>
                          </a:solidFill>
                          <a:effectLst/>
                          <a:latin typeface="Gill Sans MT" panose="020B0502020104020203" pitchFamily="34" charset="0"/>
                        </a:rPr>
                        <a:t>Ilmastolaki uudistus</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92570975"/>
                  </a:ext>
                </a:extLst>
              </a:tr>
              <a:tr h="502974">
                <a:tc>
                  <a:txBody>
                    <a:bodyPr/>
                    <a:lstStyle/>
                    <a:p>
                      <a:pPr algn="l" fontAlgn="ctr"/>
                      <a:r>
                        <a:rPr lang="fi-FI" sz="900" u="none" strike="noStrike" dirty="0">
                          <a:solidFill>
                            <a:schemeClr val="tx2"/>
                          </a:solidFill>
                          <a:effectLst/>
                          <a:latin typeface="Gill Sans MT" panose="020B0502020104020203" pitchFamily="34" charset="0"/>
                        </a:rPr>
                        <a:t>Polttoaineen jakeluvelvoitetavoite 19,5 % uusiutuvia </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31117811"/>
                  </a:ext>
                </a:extLst>
              </a:tr>
              <a:tr h="502974">
                <a:tc>
                  <a:txBody>
                    <a:bodyPr/>
                    <a:lstStyle/>
                    <a:p>
                      <a:pPr algn="l" fontAlgn="ctr"/>
                      <a:r>
                        <a:rPr lang="fi-FI" sz="900" u="none" strike="noStrike">
                          <a:solidFill>
                            <a:schemeClr val="tx2"/>
                          </a:solidFill>
                          <a:effectLst/>
                          <a:latin typeface="Gill Sans MT" panose="020B0502020104020203" pitchFamily="34" charset="0"/>
                        </a:rPr>
                        <a:t>Uusi rakennetun ympäristön tietojärjestelmä - eli RYTJ</a:t>
                      </a:r>
                      <a:endParaRPr lang="fi-FI" sz="900" b="0" i="0" u="none" strike="noStrike">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8742144"/>
                  </a:ext>
                </a:extLst>
              </a:tr>
              <a:tr h="1435569">
                <a:tc>
                  <a:txBody>
                    <a:bodyPr/>
                    <a:lstStyle/>
                    <a:p>
                      <a:pPr algn="l" fontAlgn="ctr"/>
                      <a:r>
                        <a:rPr lang="fi-FI" sz="900" b="1" u="none" strike="noStrike" dirty="0">
                          <a:solidFill>
                            <a:schemeClr val="tx2"/>
                          </a:solidFill>
                          <a:effectLst/>
                          <a:latin typeface="Gill Sans MT" panose="020B0502020104020203" pitchFamily="34" charset="0"/>
                        </a:rPr>
                        <a:t>Päivityksessä oleva EED-direktiivi</a:t>
                      </a:r>
                    </a:p>
                    <a:p>
                      <a:pPr marL="171450" indent="-171450" algn="l" fontAlgn="ctr">
                        <a:buFont typeface="Wingdings" panose="05000000000000000000" pitchFamily="2" charset="2"/>
                        <a:buChar char="à"/>
                      </a:pPr>
                      <a:endParaRPr lang="fi-FI" sz="900" u="none" strike="noStrike" dirty="0">
                        <a:solidFill>
                          <a:schemeClr val="tx2"/>
                        </a:solidFill>
                        <a:effectLst/>
                        <a:latin typeface="Gill Sans MT" panose="020B0502020104020203" pitchFamily="34" charset="0"/>
                      </a:endParaRPr>
                    </a:p>
                    <a:p>
                      <a:pPr marL="171450" indent="-171450" algn="l" fontAlgn="ctr">
                        <a:buFont typeface="Wingdings" panose="05000000000000000000" pitchFamily="2" charset="2"/>
                        <a:buChar char="à"/>
                      </a:pPr>
                      <a:r>
                        <a:rPr lang="fi-FI" sz="900" u="none" strike="noStrike" dirty="0">
                          <a:solidFill>
                            <a:schemeClr val="tx2"/>
                          </a:solidFill>
                          <a:effectLst/>
                          <a:latin typeface="Gill Sans MT" panose="020B0502020104020203" pitchFamily="34" charset="0"/>
                        </a:rPr>
                        <a:t>Vaikutus kansalliseen kumulatiiviseen energiansäästövelvoitteeseen kaudelle 2021-2030</a:t>
                      </a:r>
                    </a:p>
                    <a:p>
                      <a:pPr marL="171450" indent="-171450" algn="l" fontAlgn="ctr">
                        <a:buFont typeface="Wingdings" panose="05000000000000000000" pitchFamily="2" charset="2"/>
                        <a:buChar char="à"/>
                      </a:pPr>
                      <a:r>
                        <a:rPr lang="fi-FI" sz="900" u="none" strike="noStrike" dirty="0">
                          <a:solidFill>
                            <a:schemeClr val="tx2"/>
                          </a:solidFill>
                          <a:effectLst/>
                          <a:latin typeface="Gill Sans MT" panose="020B0502020104020203" pitchFamily="34" charset="0"/>
                        </a:rPr>
                        <a:t>Vaikutus siten myös nimenomaan tuon kansallisen säästövelvoitteen toteutumiseksi luotuihin "</a:t>
                      </a:r>
                      <a:r>
                        <a:rPr lang="fi-FI" sz="900" i="1" u="none" strike="noStrike" dirty="0">
                          <a:solidFill>
                            <a:schemeClr val="tx2"/>
                          </a:solidFill>
                          <a:effectLst/>
                          <a:latin typeface="Gill Sans MT" panose="020B0502020104020203" pitchFamily="34" charset="0"/>
                        </a:rPr>
                        <a:t>energiatehokkuussopimuksiin</a:t>
                      </a:r>
                      <a:r>
                        <a:rPr lang="fi-FI" sz="900" u="none" strike="noStrike" dirty="0">
                          <a:solidFill>
                            <a:schemeClr val="tx2"/>
                          </a:solidFill>
                          <a:effectLst/>
                          <a:latin typeface="Gill Sans MT" panose="020B0502020104020203" pitchFamily="34" charset="0"/>
                        </a:rPr>
                        <a:t>”</a:t>
                      </a:r>
                    </a:p>
                    <a:p>
                      <a:pPr marL="171450" indent="-171450" algn="l" fontAlgn="ctr">
                        <a:buFont typeface="Wingdings" panose="05000000000000000000" pitchFamily="2" charset="2"/>
                        <a:buChar char="à"/>
                      </a:pPr>
                      <a:r>
                        <a:rPr lang="fi-FI" sz="900" u="none" strike="noStrike" dirty="0">
                          <a:solidFill>
                            <a:schemeClr val="tx2"/>
                          </a:solidFill>
                          <a:effectLst/>
                          <a:latin typeface="Gill Sans MT" panose="020B0502020104020203" pitchFamily="34" charset="0"/>
                          <a:sym typeface="Wingdings" panose="05000000000000000000" pitchFamily="2" charset="2"/>
                        </a:rPr>
                        <a:t>V</a:t>
                      </a:r>
                      <a:r>
                        <a:rPr lang="fi-FI" sz="900" u="none" strike="noStrike" dirty="0">
                          <a:solidFill>
                            <a:schemeClr val="tx2"/>
                          </a:solidFill>
                          <a:effectLst/>
                          <a:latin typeface="Gill Sans MT" panose="020B0502020104020203" pitchFamily="34" charset="0"/>
                        </a:rPr>
                        <a:t>iimeistään seuraavalle sopimuskaudelle v. 2026 alkaen (= Onko Heinola tuolloin mukana?)</a:t>
                      </a:r>
                      <a:endParaRPr lang="fi-FI" sz="900" b="0" i="0" u="none" strike="noStrike" dirty="0">
                        <a:solidFill>
                          <a:schemeClr val="tx2"/>
                        </a:solidFill>
                        <a:effectLst/>
                        <a:latin typeface="Gill Sans MT" panose="020B0502020104020203" pitchFamily="34" charset="0"/>
                      </a:endParaRPr>
                    </a:p>
                  </a:txBody>
                  <a:tcPr marL="4647" marR="4647" marT="464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65756287"/>
                  </a:ext>
                </a:extLst>
              </a:tr>
            </a:tbl>
          </a:graphicData>
        </a:graphic>
      </p:graphicFrame>
      <p:graphicFrame>
        <p:nvGraphicFramePr>
          <p:cNvPr id="9" name="Table 8">
            <a:extLst>
              <a:ext uri="{FF2B5EF4-FFF2-40B4-BE49-F238E27FC236}">
                <a16:creationId xmlns:a16="http://schemas.microsoft.com/office/drawing/2014/main" id="{46A16D52-970C-488C-8B17-0371A018DC56}"/>
              </a:ext>
            </a:extLst>
          </p:cNvPr>
          <p:cNvGraphicFramePr>
            <a:graphicFrameLocks noGrp="1"/>
          </p:cNvGraphicFramePr>
          <p:nvPr>
            <p:extLst>
              <p:ext uri="{D42A27DB-BD31-4B8C-83A1-F6EECF244321}">
                <p14:modId xmlns:p14="http://schemas.microsoft.com/office/powerpoint/2010/main" val="3077980147"/>
              </p:ext>
            </p:extLst>
          </p:nvPr>
        </p:nvGraphicFramePr>
        <p:xfrm>
          <a:off x="2610408" y="4656204"/>
          <a:ext cx="2380576" cy="1731585"/>
        </p:xfrm>
        <a:graphic>
          <a:graphicData uri="http://schemas.openxmlformats.org/drawingml/2006/table">
            <a:tbl>
              <a:tblPr>
                <a:tableStyleId>{3B4B98B0-60AC-42C2-AFA5-B58CD77FA1E5}</a:tableStyleId>
              </a:tblPr>
              <a:tblGrid>
                <a:gridCol w="2380576">
                  <a:extLst>
                    <a:ext uri="{9D8B030D-6E8A-4147-A177-3AD203B41FA5}">
                      <a16:colId xmlns:a16="http://schemas.microsoft.com/office/drawing/2014/main" val="299777300"/>
                    </a:ext>
                  </a:extLst>
                </a:gridCol>
              </a:tblGrid>
              <a:tr h="416823">
                <a:tc>
                  <a:txBody>
                    <a:bodyPr/>
                    <a:lstStyle/>
                    <a:p>
                      <a:pPr algn="l" fontAlgn="ctr"/>
                      <a:r>
                        <a:rPr lang="fi-FI" sz="900" u="none" strike="noStrike" dirty="0">
                          <a:solidFill>
                            <a:sysClr val="windowText" lastClr="000000"/>
                          </a:solidFill>
                          <a:effectLst/>
                          <a:latin typeface="Gill Sans MT" panose="020B0502020104020203" pitchFamily="34" charset="0"/>
                        </a:rPr>
                        <a:t>Vuoden 2023 Euroopan ympäristöpääkaupunki Tallinna (Viro)</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99353460"/>
                  </a:ext>
                </a:extLst>
              </a:tr>
              <a:tr h="307653">
                <a:tc>
                  <a:txBody>
                    <a:bodyPr/>
                    <a:lstStyle/>
                    <a:p>
                      <a:pPr algn="l" fontAlgn="ctr"/>
                      <a:r>
                        <a:rPr lang="fi-FI" sz="900" u="none" strike="noStrike" dirty="0">
                          <a:solidFill>
                            <a:sysClr val="windowText" lastClr="000000"/>
                          </a:solidFill>
                          <a:effectLst/>
                          <a:latin typeface="Gill Sans MT" panose="020B0502020104020203" pitchFamily="34" charset="0"/>
                        </a:rPr>
                        <a:t>LUT-konsernin yhdistyminen (v. 2018)</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92449205"/>
                  </a:ext>
                </a:extLst>
              </a:tr>
              <a:tr h="528565">
                <a:tc>
                  <a:txBody>
                    <a:bodyPr/>
                    <a:lstStyle/>
                    <a:p>
                      <a:pPr algn="l" fontAlgn="ctr"/>
                      <a:r>
                        <a:rPr lang="fi-FI" sz="900" u="none" strike="noStrike" dirty="0">
                          <a:solidFill>
                            <a:sysClr val="windowText" lastClr="000000"/>
                          </a:solidFill>
                          <a:effectLst/>
                          <a:latin typeface="Gill Sans MT" panose="020B0502020104020203" pitchFamily="34" charset="0"/>
                        </a:rPr>
                        <a:t>Ryhti-hanke (2020-2024) eli valtakunnallinen rakennettua ympäristöä käsittävä tietojärjestelmä (kaavoitukset ja rakennusluvat)</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61467251"/>
                  </a:ext>
                </a:extLst>
              </a:tr>
              <a:tr h="174173">
                <a:tc>
                  <a:txBody>
                    <a:bodyPr/>
                    <a:lstStyle/>
                    <a:p>
                      <a:pPr algn="l" fontAlgn="ctr"/>
                      <a:r>
                        <a:rPr lang="fi-FI" sz="900" u="none" strike="noStrike" dirty="0">
                          <a:solidFill>
                            <a:sysClr val="windowText" lastClr="000000"/>
                          </a:solidFill>
                          <a:effectLst/>
                          <a:latin typeface="Gill Sans MT" panose="020B0502020104020203" pitchFamily="34" charset="0"/>
                        </a:rPr>
                        <a:t>KEINO-osaamiskeskus</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889383"/>
                  </a:ext>
                </a:extLst>
              </a:tr>
              <a:tr h="304371">
                <a:tc>
                  <a:txBody>
                    <a:bodyPr/>
                    <a:lstStyle/>
                    <a:p>
                      <a:pPr algn="l" fontAlgn="ctr"/>
                      <a:r>
                        <a:rPr lang="fi-FI" sz="900" u="none" strike="noStrike" dirty="0">
                          <a:solidFill>
                            <a:sysClr val="windowText" lastClr="000000"/>
                          </a:solidFill>
                          <a:effectLst/>
                          <a:latin typeface="Gill Sans MT" panose="020B0502020104020203" pitchFamily="34" charset="0"/>
                        </a:rPr>
                        <a:t>Maankäytön- ja infran suunnittelu (ml. kaavoitus)</a:t>
                      </a:r>
                      <a:endParaRPr lang="fi-FI" sz="900" b="0" i="0" u="none" strike="noStrike" dirty="0">
                        <a:solidFill>
                          <a:sysClr val="windowText" lastClr="000000"/>
                        </a:solidFill>
                        <a:effectLst/>
                        <a:latin typeface="Gill Sans MT" panose="020B0502020104020203" pitchFamily="34" charset="0"/>
                      </a:endParaRPr>
                    </a:p>
                  </a:txBody>
                  <a:tcPr marL="1867" marR="1867" marT="1867"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76334074"/>
                  </a:ext>
                </a:extLst>
              </a:tr>
            </a:tbl>
          </a:graphicData>
        </a:graphic>
      </p:graphicFrame>
      <p:graphicFrame>
        <p:nvGraphicFramePr>
          <p:cNvPr id="10" name="Table 9">
            <a:extLst>
              <a:ext uri="{FF2B5EF4-FFF2-40B4-BE49-F238E27FC236}">
                <a16:creationId xmlns:a16="http://schemas.microsoft.com/office/drawing/2014/main" id="{44AA2FA6-EA1F-4320-840E-7E9B155EF260}"/>
              </a:ext>
            </a:extLst>
          </p:cNvPr>
          <p:cNvGraphicFramePr>
            <a:graphicFrameLocks noGrp="1"/>
          </p:cNvGraphicFramePr>
          <p:nvPr>
            <p:extLst>
              <p:ext uri="{D42A27DB-BD31-4B8C-83A1-F6EECF244321}">
                <p14:modId xmlns:p14="http://schemas.microsoft.com/office/powerpoint/2010/main" val="2224863676"/>
              </p:ext>
            </p:extLst>
          </p:nvPr>
        </p:nvGraphicFramePr>
        <p:xfrm>
          <a:off x="129906" y="5176811"/>
          <a:ext cx="2448272" cy="982198"/>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769544045"/>
                    </a:ext>
                  </a:extLst>
                </a:gridCol>
              </a:tblGrid>
              <a:tr h="210783">
                <a:tc>
                  <a:txBody>
                    <a:bodyPr/>
                    <a:lstStyle/>
                    <a:p>
                      <a:pPr algn="l" fontAlgn="ctr"/>
                      <a:r>
                        <a:rPr lang="fi-FI" sz="900" u="none" strike="noStrike" dirty="0">
                          <a:solidFill>
                            <a:schemeClr val="tx2"/>
                          </a:solidFill>
                          <a:effectLst/>
                          <a:latin typeface="Gill Sans MT" panose="020B0502020104020203" pitchFamily="34" charset="0"/>
                        </a:rPr>
                        <a:t>UNEP ja UNEA</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81931462"/>
                  </a:ext>
                </a:extLst>
              </a:tr>
              <a:tr h="281066">
                <a:tc>
                  <a:txBody>
                    <a:bodyPr/>
                    <a:lstStyle/>
                    <a:p>
                      <a:pPr algn="l" fontAlgn="ctr"/>
                      <a:r>
                        <a:rPr lang="fi-FI" sz="900" u="none" strike="noStrike" dirty="0">
                          <a:solidFill>
                            <a:schemeClr val="tx2"/>
                          </a:solidFill>
                          <a:effectLst/>
                          <a:latin typeface="Gill Sans MT" panose="020B0502020104020203" pitchFamily="34" charset="0"/>
                        </a:rPr>
                        <a:t>Päijät-Hämeen kiertotalouden tiekartta</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14225060"/>
                  </a:ext>
                </a:extLst>
              </a:tr>
              <a:tr h="280620">
                <a:tc>
                  <a:txBody>
                    <a:bodyPr/>
                    <a:lstStyle/>
                    <a:p>
                      <a:pPr algn="l" fontAlgn="ctr"/>
                      <a:r>
                        <a:rPr lang="fi-FI" sz="900" u="none" strike="noStrike" dirty="0">
                          <a:solidFill>
                            <a:schemeClr val="tx2"/>
                          </a:solidFill>
                          <a:effectLst/>
                          <a:latin typeface="Gill Sans MT" panose="020B0502020104020203" pitchFamily="34" charset="0"/>
                        </a:rPr>
                        <a:t>Päijät-Hämeen maakuntastrategia 2022-2025</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85611960"/>
                  </a:ext>
                </a:extLst>
              </a:tr>
              <a:tr h="209729">
                <a:tc>
                  <a:txBody>
                    <a:bodyPr/>
                    <a:lstStyle/>
                    <a:p>
                      <a:pPr algn="l" fontAlgn="ctr"/>
                      <a:r>
                        <a:rPr lang="fi-FI" sz="900" u="none" strike="noStrike" dirty="0">
                          <a:solidFill>
                            <a:schemeClr val="tx2"/>
                          </a:solidFill>
                          <a:effectLst/>
                          <a:latin typeface="Gill Sans MT" panose="020B0502020104020203" pitchFamily="34" charset="0"/>
                        </a:rPr>
                        <a:t>CANEMURE-hanke</a:t>
                      </a:r>
                      <a:endParaRPr lang="fi-FI" sz="900" b="0" i="0" u="none" strike="noStrike" dirty="0">
                        <a:solidFill>
                          <a:schemeClr val="tx2"/>
                        </a:solidFill>
                        <a:effectLst/>
                        <a:latin typeface="Gill Sans MT" panose="020B0502020104020203" pitchFamily="34" charset="0"/>
                      </a:endParaRPr>
                    </a:p>
                  </a:txBody>
                  <a:tcPr marL="2716" marR="2716" marT="271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3599367"/>
                  </a:ext>
                </a:extLst>
              </a:tr>
            </a:tbl>
          </a:graphicData>
        </a:graphic>
      </p:graphicFrame>
      <p:grpSp>
        <p:nvGrpSpPr>
          <p:cNvPr id="11" name="Group 10">
            <a:extLst>
              <a:ext uri="{FF2B5EF4-FFF2-40B4-BE49-F238E27FC236}">
                <a16:creationId xmlns:a16="http://schemas.microsoft.com/office/drawing/2014/main" id="{2002107F-E93F-42B4-B646-570DC7BB5761}"/>
              </a:ext>
            </a:extLst>
          </p:cNvPr>
          <p:cNvGrpSpPr/>
          <p:nvPr/>
        </p:nvGrpSpPr>
        <p:grpSpPr>
          <a:xfrm>
            <a:off x="11423004" y="6269142"/>
            <a:ext cx="320522" cy="414442"/>
            <a:chOff x="8457418" y="107577"/>
            <a:chExt cx="320522" cy="414442"/>
          </a:xfrm>
        </p:grpSpPr>
        <p:sp>
          <p:nvSpPr>
            <p:cNvPr id="12" name="Rectangle: Rounded Corners 11">
              <a:extLst>
                <a:ext uri="{FF2B5EF4-FFF2-40B4-BE49-F238E27FC236}">
                  <a16:creationId xmlns:a16="http://schemas.microsoft.com/office/drawing/2014/main" id="{D1564621-3AC1-49EE-81DC-972634717613}"/>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3" name="Graphic 12" descr="Back with solid fill">
              <a:hlinkClick r:id="rId2" action="ppaction://hlinksldjump"/>
              <a:extLst>
                <a:ext uri="{FF2B5EF4-FFF2-40B4-BE49-F238E27FC236}">
                  <a16:creationId xmlns:a16="http://schemas.microsoft.com/office/drawing/2014/main" id="{8EF2B619-69C5-40C5-B235-F15F9C48089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8188335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B.4. Muutokseen vetävä (Driving Force)</a:t>
            </a:r>
            <a:endParaRPr lang="fi-FI" sz="2000" dirty="0"/>
          </a:p>
        </p:txBody>
      </p:sp>
      <p:graphicFrame>
        <p:nvGraphicFramePr>
          <p:cNvPr id="3" name="Table 2">
            <a:extLst>
              <a:ext uri="{FF2B5EF4-FFF2-40B4-BE49-F238E27FC236}">
                <a16:creationId xmlns:a16="http://schemas.microsoft.com/office/drawing/2014/main" id="{520F9553-DB82-4D4D-8A63-D2DF0DC42F9D}"/>
              </a:ext>
            </a:extLst>
          </p:cNvPr>
          <p:cNvGraphicFramePr>
            <a:graphicFrameLocks noGrp="1"/>
          </p:cNvGraphicFramePr>
          <p:nvPr>
            <p:extLst>
              <p:ext uri="{D42A27DB-BD31-4B8C-83A1-F6EECF244321}">
                <p14:modId xmlns:p14="http://schemas.microsoft.com/office/powerpoint/2010/main" val="1328731578"/>
              </p:ext>
            </p:extLst>
          </p:nvPr>
        </p:nvGraphicFramePr>
        <p:xfrm>
          <a:off x="765820" y="4221088"/>
          <a:ext cx="3039687" cy="2516773"/>
        </p:xfrm>
        <a:graphic>
          <a:graphicData uri="http://schemas.openxmlformats.org/drawingml/2006/table">
            <a:tbl>
              <a:tblPr>
                <a:tableStyleId>{3B4B98B0-60AC-42C2-AFA5-B58CD77FA1E5}</a:tableStyleId>
              </a:tblPr>
              <a:tblGrid>
                <a:gridCol w="3039687">
                  <a:extLst>
                    <a:ext uri="{9D8B030D-6E8A-4147-A177-3AD203B41FA5}">
                      <a16:colId xmlns:a16="http://schemas.microsoft.com/office/drawing/2014/main" val="456402728"/>
                    </a:ext>
                  </a:extLst>
                </a:gridCol>
              </a:tblGrid>
              <a:tr h="278301">
                <a:tc>
                  <a:txBody>
                    <a:bodyPr/>
                    <a:lstStyle/>
                    <a:p>
                      <a:pPr algn="l" fontAlgn="ctr"/>
                      <a:r>
                        <a:rPr lang="fi-FI" sz="1000" u="none" strike="noStrike" dirty="0">
                          <a:solidFill>
                            <a:schemeClr val="tx2"/>
                          </a:solidFill>
                          <a:effectLst/>
                          <a:latin typeface="Gill Sans MT" panose="020B0502020104020203" pitchFamily="34" charset="0"/>
                        </a:rPr>
                        <a:t>Suomen kaupunkien johtamisen eettisyys</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35172508"/>
                  </a:ext>
                </a:extLst>
              </a:tr>
              <a:tr h="269323">
                <a:tc>
                  <a:txBody>
                    <a:bodyPr/>
                    <a:lstStyle/>
                    <a:p>
                      <a:pPr algn="l" fontAlgn="ctr"/>
                      <a:r>
                        <a:rPr lang="fi-FI" sz="1000" u="none" strike="noStrike" dirty="0">
                          <a:solidFill>
                            <a:schemeClr val="tx2"/>
                          </a:solidFill>
                          <a:effectLst/>
                          <a:latin typeface="Gill Sans MT" panose="020B0502020104020203" pitchFamily="34" charset="0"/>
                        </a:rPr>
                        <a:t>Some</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94059359"/>
                  </a:ext>
                </a:extLst>
              </a:tr>
              <a:tr h="395794">
                <a:tc>
                  <a:txBody>
                    <a:bodyPr/>
                    <a:lstStyle/>
                    <a:p>
                      <a:pPr algn="l" fontAlgn="ctr"/>
                      <a:r>
                        <a:rPr lang="fi-FI" sz="1000" u="none" strike="noStrike" dirty="0">
                          <a:solidFill>
                            <a:schemeClr val="tx2"/>
                          </a:solidFill>
                          <a:effectLst/>
                          <a:latin typeface="Gill Sans MT" panose="020B0502020104020203" pitchFamily="34" charset="0"/>
                        </a:rPr>
                        <a:t>Pelko median "</a:t>
                      </a:r>
                      <a:r>
                        <a:rPr lang="fi-FI" sz="1000" i="1" u="none" strike="noStrike" dirty="0">
                          <a:solidFill>
                            <a:schemeClr val="tx2"/>
                          </a:solidFill>
                          <a:effectLst/>
                          <a:latin typeface="Gill Sans MT" panose="020B0502020104020203" pitchFamily="34" charset="0"/>
                        </a:rPr>
                        <a:t>valokeilasta</a:t>
                      </a:r>
                      <a:r>
                        <a:rPr lang="fi-FI" sz="1000" u="none" strike="noStrike" dirty="0">
                          <a:solidFill>
                            <a:schemeClr val="tx2"/>
                          </a:solidFill>
                          <a:effectLst/>
                          <a:latin typeface="Gill Sans MT" panose="020B0502020104020203" pitchFamily="34" charset="0"/>
                        </a:rPr>
                        <a:t>" ohjaa päättäjien/yritysjohtajien toimintaa</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Haasteet johtamisen arjessa</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00730972"/>
                  </a:ext>
                </a:extLst>
              </a:tr>
              <a:tr h="320486">
                <a:tc>
                  <a:txBody>
                    <a:bodyPr/>
                    <a:lstStyle/>
                    <a:p>
                      <a:pPr algn="l" fontAlgn="ctr"/>
                      <a:r>
                        <a:rPr lang="fi-FI" sz="1000" u="none" strike="noStrike" dirty="0">
                          <a:solidFill>
                            <a:schemeClr val="tx2"/>
                          </a:solidFill>
                          <a:effectLst/>
                          <a:latin typeface="Gill Sans MT" panose="020B0502020104020203" pitchFamily="34" charset="0"/>
                        </a:rPr>
                        <a:t>Kansalaisten muuttuvat tarpeet ja odotukset</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32864741"/>
                  </a:ext>
                </a:extLst>
              </a:tr>
              <a:tr h="227139">
                <a:tc>
                  <a:txBody>
                    <a:bodyPr/>
                    <a:lstStyle/>
                    <a:p>
                      <a:pPr algn="l" fontAlgn="ctr"/>
                      <a:r>
                        <a:rPr lang="fi-FI" sz="1000" u="none" strike="noStrike" dirty="0">
                          <a:solidFill>
                            <a:schemeClr val="tx2"/>
                          </a:solidFill>
                          <a:effectLst/>
                          <a:latin typeface="Gill Sans MT" panose="020B0502020104020203" pitchFamily="34" charset="0"/>
                        </a:rPr>
                        <a:t>Yhteiskunnissa heikkenevä hyvinvointi</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7790979"/>
                  </a:ext>
                </a:extLst>
              </a:tr>
              <a:tr h="220993">
                <a:tc>
                  <a:txBody>
                    <a:bodyPr/>
                    <a:lstStyle/>
                    <a:p>
                      <a:pPr algn="l" fontAlgn="ctr"/>
                      <a:r>
                        <a:rPr lang="fi-FI" sz="1000" u="none" strike="noStrike">
                          <a:solidFill>
                            <a:schemeClr val="tx2"/>
                          </a:solidFill>
                          <a:effectLst/>
                          <a:latin typeface="Gill Sans MT" panose="020B0502020104020203" pitchFamily="34" charset="0"/>
                        </a:rPr>
                        <a:t>Populismi</a:t>
                      </a:r>
                      <a:endParaRPr lang="fi-FI" sz="1000" b="0" i="0" u="none" strike="noStrike">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32373591"/>
                  </a:ext>
                </a:extLst>
              </a:tr>
              <a:tr h="255814">
                <a:tc>
                  <a:txBody>
                    <a:bodyPr/>
                    <a:lstStyle/>
                    <a:p>
                      <a:pPr algn="l" fontAlgn="ctr"/>
                      <a:r>
                        <a:rPr lang="fi-FI" sz="1000" u="none" strike="noStrike">
                          <a:solidFill>
                            <a:schemeClr val="tx2"/>
                          </a:solidFill>
                          <a:effectLst/>
                          <a:latin typeface="Gill Sans MT" panose="020B0502020104020203" pitchFamily="34" charset="0"/>
                        </a:rPr>
                        <a:t>Ympäristöliiketoiminta</a:t>
                      </a:r>
                      <a:endParaRPr lang="fi-FI" sz="1000" b="0" i="0" u="none" strike="noStrike">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7206786"/>
                  </a:ext>
                </a:extLst>
              </a:tr>
              <a:tr h="242203">
                <a:tc>
                  <a:txBody>
                    <a:bodyPr/>
                    <a:lstStyle/>
                    <a:p>
                      <a:pPr algn="l" fontAlgn="ctr"/>
                      <a:r>
                        <a:rPr lang="fi-FI" sz="1000" u="none" strike="noStrike" dirty="0">
                          <a:solidFill>
                            <a:schemeClr val="tx2"/>
                          </a:solidFill>
                          <a:effectLst/>
                          <a:latin typeface="Gill Sans MT" panose="020B0502020104020203" pitchFamily="34" charset="0"/>
                        </a:rPr>
                        <a:t>Luonnollisuus</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03849946"/>
                  </a:ext>
                </a:extLst>
              </a:tr>
              <a:tr h="242203">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fi-FI" sz="1000" u="none" strike="noStrike" dirty="0">
                          <a:solidFill>
                            <a:schemeClr val="tx2"/>
                          </a:solidFill>
                          <a:effectLst/>
                          <a:latin typeface="Gill Sans MT" panose="020B0502020104020203" pitchFamily="34" charset="0"/>
                        </a:rPr>
                        <a:t>Aalborgin sopimus</a:t>
                      </a:r>
                      <a:endParaRPr lang="fi-FI" sz="1000" b="0" i="0" u="none" strike="noStrike" dirty="0">
                        <a:solidFill>
                          <a:schemeClr val="tx2"/>
                        </a:solidFill>
                        <a:effectLst/>
                        <a:latin typeface="Gill Sans MT" panose="020B0502020104020203" pitchFamily="34" charset="0"/>
                      </a:endParaRPr>
                    </a:p>
                  </a:txBody>
                  <a:tcPr marL="3111" marR="3111" marT="3111"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3285832"/>
                  </a:ext>
                </a:extLst>
              </a:tr>
            </a:tbl>
          </a:graphicData>
        </a:graphic>
      </p:graphicFrame>
      <p:graphicFrame>
        <p:nvGraphicFramePr>
          <p:cNvPr id="4" name="Table 3">
            <a:extLst>
              <a:ext uri="{FF2B5EF4-FFF2-40B4-BE49-F238E27FC236}">
                <a16:creationId xmlns:a16="http://schemas.microsoft.com/office/drawing/2014/main" id="{5C61E59A-4F88-4917-A13A-24F981FB15F7}"/>
              </a:ext>
            </a:extLst>
          </p:cNvPr>
          <p:cNvGraphicFramePr>
            <a:graphicFrameLocks noGrp="1"/>
          </p:cNvGraphicFramePr>
          <p:nvPr>
            <p:extLst>
              <p:ext uri="{D42A27DB-BD31-4B8C-83A1-F6EECF244321}">
                <p14:modId xmlns:p14="http://schemas.microsoft.com/office/powerpoint/2010/main" val="3220909076"/>
              </p:ext>
            </p:extLst>
          </p:nvPr>
        </p:nvGraphicFramePr>
        <p:xfrm>
          <a:off x="575201" y="836712"/>
          <a:ext cx="3255711" cy="3312367"/>
        </p:xfrm>
        <a:graphic>
          <a:graphicData uri="http://schemas.openxmlformats.org/drawingml/2006/table">
            <a:tbl>
              <a:tblPr>
                <a:tableStyleId>{3B4B98B0-60AC-42C2-AFA5-B58CD77FA1E5}</a:tableStyleId>
              </a:tblPr>
              <a:tblGrid>
                <a:gridCol w="3255711">
                  <a:extLst>
                    <a:ext uri="{9D8B030D-6E8A-4147-A177-3AD203B41FA5}">
                      <a16:colId xmlns:a16="http://schemas.microsoft.com/office/drawing/2014/main" val="1292453265"/>
                    </a:ext>
                  </a:extLst>
                </a:gridCol>
              </a:tblGrid>
              <a:tr h="249454">
                <a:tc>
                  <a:txBody>
                    <a:bodyPr/>
                    <a:lstStyle/>
                    <a:p>
                      <a:pPr algn="l" fontAlgn="ctr"/>
                      <a:r>
                        <a:rPr lang="fi-FI" sz="1000" u="none" strike="noStrike">
                          <a:solidFill>
                            <a:schemeClr val="tx2"/>
                          </a:solidFill>
                          <a:effectLst/>
                          <a:latin typeface="Gill Sans MT" panose="020B0502020104020203" pitchFamily="34" charset="0"/>
                        </a:rPr>
                        <a:t>Ekologinen kestävyyskriisi</a:t>
                      </a:r>
                      <a:endParaRPr lang="fi-FI" sz="1000" b="0" i="0" u="none" strike="noStrike">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9771354"/>
                  </a:ext>
                </a:extLst>
              </a:tr>
              <a:tr h="663265">
                <a:tc>
                  <a:txBody>
                    <a:bodyPr/>
                    <a:lstStyle/>
                    <a:p>
                      <a:pPr algn="l" fontAlgn="ctr"/>
                      <a:r>
                        <a:rPr lang="fi-FI" sz="1000" b="1" u="none" strike="noStrike" dirty="0">
                          <a:solidFill>
                            <a:schemeClr val="tx2"/>
                          </a:solidFill>
                          <a:effectLst/>
                          <a:latin typeface="Gill Sans MT" panose="020B0502020104020203" pitchFamily="34" charset="0"/>
                        </a:rPr>
                        <a:t>Kriittisen infran toimintavarmuus ja -kunto: </a:t>
                      </a:r>
                      <a:r>
                        <a:rPr lang="fi-FI" sz="1000" u="none" strike="noStrike" dirty="0">
                          <a:solidFill>
                            <a:schemeClr val="tx2"/>
                          </a:solidFill>
                          <a:effectLst/>
                          <a:latin typeface="Gill Sans MT" panose="020B0502020104020203" pitchFamily="34" charset="0"/>
                        </a:rPr>
                        <a:t>Rakennettua infraa kohtaan kasvavat paineet</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Johtuen ilmastonmuutoksesta ja korjausvelasta</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07531796"/>
                  </a:ext>
                </a:extLst>
              </a:tr>
              <a:tr h="258162">
                <a:tc>
                  <a:txBody>
                    <a:bodyPr/>
                    <a:lstStyle/>
                    <a:p>
                      <a:pPr algn="l" fontAlgn="ctr"/>
                      <a:r>
                        <a:rPr lang="fi-FI" sz="1000" u="none" strike="noStrike" dirty="0">
                          <a:solidFill>
                            <a:schemeClr val="tx2"/>
                          </a:solidFill>
                          <a:effectLst/>
                          <a:latin typeface="Gill Sans MT" panose="020B0502020104020203" pitchFamily="34" charset="0"/>
                        </a:rPr>
                        <a:t>Tieto- ja ilmastojohtajuus</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53235018"/>
                  </a:ext>
                </a:extLst>
              </a:tr>
              <a:tr h="531277">
                <a:tc>
                  <a:txBody>
                    <a:bodyPr/>
                    <a:lstStyle/>
                    <a:p>
                      <a:pPr algn="l" fontAlgn="ctr"/>
                      <a:r>
                        <a:rPr lang="fi-FI" sz="1000" u="none" strike="noStrike" dirty="0">
                          <a:solidFill>
                            <a:schemeClr val="tx2"/>
                          </a:solidFill>
                          <a:effectLst/>
                          <a:latin typeface="Gill Sans MT" panose="020B0502020104020203" pitchFamily="34" charset="0"/>
                        </a:rPr>
                        <a:t>Tulevaisuuden kunnan- ja palvelun suunnittelu tarvitsee toimivat tietorakenteet sekä tiedon saavutettavuuden ja tarjonnan</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18433578"/>
                  </a:ext>
                </a:extLst>
              </a:tr>
              <a:tr h="561272">
                <a:tc>
                  <a:txBody>
                    <a:bodyPr/>
                    <a:lstStyle/>
                    <a:p>
                      <a:pPr algn="l" fontAlgn="ctr"/>
                      <a:r>
                        <a:rPr lang="fi-FI" sz="1000" u="none" strike="noStrike" dirty="0">
                          <a:solidFill>
                            <a:schemeClr val="tx2"/>
                          </a:solidFill>
                          <a:effectLst/>
                          <a:latin typeface="Gill Sans MT" panose="020B0502020104020203" pitchFamily="34" charset="0"/>
                        </a:rPr>
                        <a:t>Kuntien palveluntarjonnan suunnittelu muuttuu entistä merkittävämmäksi</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Kuinka kuntalaisia palveltaisi paremmin?</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48616260"/>
                  </a:ext>
                </a:extLst>
              </a:tr>
              <a:tr h="531277">
                <a:tc>
                  <a:txBody>
                    <a:bodyPr/>
                    <a:lstStyle/>
                    <a:p>
                      <a:pPr algn="l" fontAlgn="ctr"/>
                      <a:r>
                        <a:rPr lang="fi-FI" sz="1000" u="none" strike="noStrike" dirty="0">
                          <a:solidFill>
                            <a:schemeClr val="tx2"/>
                          </a:solidFill>
                          <a:effectLst/>
                          <a:latin typeface="Gill Sans MT" panose="020B0502020104020203" pitchFamily="34" charset="0"/>
                        </a:rPr>
                        <a:t>Kuntalaisten oma tietämys kasvaa ja muuttuu merkittävämmäksi</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Mitä tietoa hänestä on ja kuinka hän voi siitä itse hyötyä</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17149595"/>
                  </a:ext>
                </a:extLst>
              </a:tr>
              <a:tr h="250360">
                <a:tc>
                  <a:txBody>
                    <a:bodyPr/>
                    <a:lstStyle/>
                    <a:p>
                      <a:pPr algn="l" fontAlgn="ctr"/>
                      <a:r>
                        <a:rPr lang="fi-FI" sz="1000" u="none" strike="noStrike" dirty="0">
                          <a:solidFill>
                            <a:schemeClr val="tx2"/>
                          </a:solidFill>
                          <a:effectLst/>
                          <a:latin typeface="Gill Sans MT" panose="020B0502020104020203" pitchFamily="34" charset="0"/>
                        </a:rPr>
                        <a:t>Hiilineutraali Päijät-Häme 2030</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89012147"/>
                  </a:ext>
                </a:extLst>
              </a:tr>
              <a:tr h="267300">
                <a:tc>
                  <a:txBody>
                    <a:bodyPr/>
                    <a:lstStyle/>
                    <a:p>
                      <a:pPr algn="l" fontAlgn="ctr"/>
                      <a:r>
                        <a:rPr lang="fi-FI" sz="1000" u="none" strike="noStrike" dirty="0">
                          <a:solidFill>
                            <a:schemeClr val="tx2"/>
                          </a:solidFill>
                          <a:effectLst/>
                          <a:latin typeface="Gill Sans MT" panose="020B0502020104020203" pitchFamily="34" charset="0"/>
                        </a:rPr>
                        <a:t>80 % khk-päästövähennys (Heinola, HINKU)</a:t>
                      </a:r>
                      <a:endParaRPr lang="fi-FI" sz="1000" b="0" i="0" u="none" strike="noStrike" dirty="0">
                        <a:solidFill>
                          <a:schemeClr val="tx2"/>
                        </a:solidFill>
                        <a:effectLst/>
                        <a:latin typeface="Gill Sans MT" panose="020B0502020104020203" pitchFamily="34" charset="0"/>
                      </a:endParaRPr>
                    </a:p>
                  </a:txBody>
                  <a:tcPr marL="3838" marR="3838" marT="3838"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24949315"/>
                  </a:ext>
                </a:extLst>
              </a:tr>
            </a:tbl>
          </a:graphicData>
        </a:graphic>
      </p:graphicFrame>
      <p:graphicFrame>
        <p:nvGraphicFramePr>
          <p:cNvPr id="5" name="Table 4">
            <a:extLst>
              <a:ext uri="{FF2B5EF4-FFF2-40B4-BE49-F238E27FC236}">
                <a16:creationId xmlns:a16="http://schemas.microsoft.com/office/drawing/2014/main" id="{5D1A85FE-9AF8-45F8-876E-D1EB81765593}"/>
              </a:ext>
            </a:extLst>
          </p:cNvPr>
          <p:cNvGraphicFramePr>
            <a:graphicFrameLocks noGrp="1"/>
          </p:cNvGraphicFramePr>
          <p:nvPr>
            <p:extLst>
              <p:ext uri="{D42A27DB-BD31-4B8C-83A1-F6EECF244321}">
                <p14:modId xmlns:p14="http://schemas.microsoft.com/office/powerpoint/2010/main" val="1418507242"/>
              </p:ext>
            </p:extLst>
          </p:nvPr>
        </p:nvGraphicFramePr>
        <p:xfrm>
          <a:off x="3910347" y="692696"/>
          <a:ext cx="3113820" cy="4104456"/>
        </p:xfrm>
        <a:graphic>
          <a:graphicData uri="http://schemas.openxmlformats.org/drawingml/2006/table">
            <a:tbl>
              <a:tblPr>
                <a:tableStyleId>{3B4B98B0-60AC-42C2-AFA5-B58CD77FA1E5}</a:tableStyleId>
              </a:tblPr>
              <a:tblGrid>
                <a:gridCol w="3113820">
                  <a:extLst>
                    <a:ext uri="{9D8B030D-6E8A-4147-A177-3AD203B41FA5}">
                      <a16:colId xmlns:a16="http://schemas.microsoft.com/office/drawing/2014/main" val="33789033"/>
                    </a:ext>
                  </a:extLst>
                </a:gridCol>
              </a:tblGrid>
              <a:tr h="393125">
                <a:tc>
                  <a:txBody>
                    <a:bodyPr/>
                    <a:lstStyle/>
                    <a:p>
                      <a:pPr algn="l" fontAlgn="ctr"/>
                      <a:r>
                        <a:rPr lang="fi-FI" sz="1000" u="none" strike="noStrike" dirty="0">
                          <a:solidFill>
                            <a:schemeClr val="tx2"/>
                          </a:solidFill>
                          <a:effectLst/>
                          <a:latin typeface="Gill Sans MT" panose="020B0502020104020203" pitchFamily="34" charset="0"/>
                        </a:rPr>
                        <a:t>EU:n ilmastotavoitesuunnitelma 2030 (-55 %)</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49221838"/>
                  </a:ext>
                </a:extLst>
              </a:tr>
              <a:tr h="380042">
                <a:tc>
                  <a:txBody>
                    <a:bodyPr/>
                    <a:lstStyle/>
                    <a:p>
                      <a:pPr algn="l" fontAlgn="ctr"/>
                      <a:r>
                        <a:rPr lang="fi-FI" sz="1000" u="none" strike="noStrike" dirty="0">
                          <a:solidFill>
                            <a:schemeClr val="tx2"/>
                          </a:solidFill>
                          <a:effectLst/>
                          <a:latin typeface="Gill Sans MT" panose="020B0502020104020203" pitchFamily="34" charset="0"/>
                        </a:rPr>
                        <a:t>Lahden ympäristöpääkaupunki -hanke ja "</a:t>
                      </a:r>
                      <a:r>
                        <a:rPr lang="fi-FI" sz="1000" i="1" u="none" strike="noStrike" dirty="0">
                          <a:solidFill>
                            <a:schemeClr val="tx2"/>
                          </a:solidFill>
                          <a:effectLst/>
                          <a:latin typeface="Gill Sans MT" panose="020B0502020104020203" pitchFamily="34" charset="0"/>
                        </a:rPr>
                        <a:t>Green Heinola 2021</a:t>
                      </a:r>
                      <a:r>
                        <a:rPr lang="fi-FI" sz="1000" u="none" strike="noStrike" dirty="0">
                          <a:solidFill>
                            <a:schemeClr val="tx2"/>
                          </a:solidFill>
                          <a:effectLst/>
                          <a:latin typeface="Gill Sans MT" panose="020B0502020104020203" pitchFamily="34" charset="0"/>
                        </a:rPr>
                        <a:t>" projekti</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59110906"/>
                  </a:ext>
                </a:extLst>
              </a:tr>
              <a:tr h="304034">
                <a:tc>
                  <a:txBody>
                    <a:bodyPr/>
                    <a:lstStyle/>
                    <a:p>
                      <a:pPr algn="l" fontAlgn="ctr"/>
                      <a:r>
                        <a:rPr lang="fi-FI" sz="1000" u="none" strike="noStrike" dirty="0">
                          <a:solidFill>
                            <a:schemeClr val="tx2"/>
                          </a:solidFill>
                          <a:effectLst/>
                          <a:latin typeface="Gill Sans MT" panose="020B0502020104020203" pitchFamily="34" charset="0"/>
                        </a:rPr>
                        <a:t>Ilmastokumppanuus-hanke</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02662234"/>
                  </a:ext>
                </a:extLst>
              </a:tr>
              <a:tr h="290892">
                <a:tc>
                  <a:txBody>
                    <a:bodyPr/>
                    <a:lstStyle/>
                    <a:p>
                      <a:pPr algn="l" fontAlgn="ctr"/>
                      <a:r>
                        <a:rPr lang="fi-FI" sz="1000" u="none" strike="noStrike">
                          <a:solidFill>
                            <a:schemeClr val="tx2"/>
                          </a:solidFill>
                          <a:effectLst/>
                          <a:latin typeface="Gill Sans MT" panose="020B0502020104020203" pitchFamily="34" charset="0"/>
                        </a:rPr>
                        <a:t>Ilmastovuosikertomukset (YM)</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05459422"/>
                  </a:ext>
                </a:extLst>
              </a:tr>
              <a:tr h="393184">
                <a:tc>
                  <a:txBody>
                    <a:bodyPr/>
                    <a:lstStyle/>
                    <a:p>
                      <a:pPr algn="l" fontAlgn="ctr"/>
                      <a:r>
                        <a:rPr lang="fi-FI" sz="1000" u="none" strike="noStrike">
                          <a:solidFill>
                            <a:schemeClr val="tx2"/>
                          </a:solidFill>
                          <a:effectLst/>
                          <a:latin typeface="Gill Sans MT" panose="020B0502020104020203" pitchFamily="34" charset="0"/>
                        </a:rPr>
                        <a:t>v. 2050 liikenteen energiantarpeesta voidaan sähköistää suoraan vain noin 30 %</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53143780"/>
                  </a:ext>
                </a:extLst>
              </a:tr>
              <a:tr h="456051">
                <a:tc>
                  <a:txBody>
                    <a:bodyPr/>
                    <a:lstStyle/>
                    <a:p>
                      <a:pPr algn="l" fontAlgn="ctr"/>
                      <a:r>
                        <a:rPr lang="fi-FI" sz="1000" u="none" strike="noStrike" dirty="0">
                          <a:solidFill>
                            <a:schemeClr val="tx2"/>
                          </a:solidFill>
                          <a:effectLst/>
                          <a:latin typeface="Gill Sans MT" panose="020B0502020104020203" pitchFamily="34" charset="0"/>
                        </a:rPr>
                        <a:t>Lähivuosien miljardiluokan investoinnit elektrolyysi teknologiaan (T&amp;K)</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64535364"/>
                  </a:ext>
                </a:extLst>
              </a:tr>
              <a:tr h="380042">
                <a:tc>
                  <a:txBody>
                    <a:bodyPr/>
                    <a:lstStyle/>
                    <a:p>
                      <a:pPr algn="l" fontAlgn="ctr"/>
                      <a:r>
                        <a:rPr lang="fi-FI" sz="1000" u="none" strike="noStrike">
                          <a:solidFill>
                            <a:schemeClr val="tx2"/>
                          </a:solidFill>
                          <a:effectLst/>
                          <a:latin typeface="Gill Sans MT" panose="020B0502020104020203" pitchFamily="34" charset="0"/>
                        </a:rPr>
                        <a:t>Ilmastonegatiivinen työ EU:ssa v. 2050 alkaen</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5898620"/>
                  </a:ext>
                </a:extLst>
              </a:tr>
              <a:tr h="380042">
                <a:tc>
                  <a:txBody>
                    <a:bodyPr/>
                    <a:lstStyle/>
                    <a:p>
                      <a:pPr algn="l" fontAlgn="ctr"/>
                      <a:r>
                        <a:rPr lang="fi-FI" sz="1000" u="none" strike="noStrike">
                          <a:solidFill>
                            <a:schemeClr val="tx2"/>
                          </a:solidFill>
                          <a:effectLst/>
                          <a:latin typeface="Gill Sans MT" panose="020B0502020104020203" pitchFamily="34" charset="0"/>
                        </a:rPr>
                        <a:t>Vedyn kasvava globaali kiinnostus</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46300026"/>
                  </a:ext>
                </a:extLst>
              </a:tr>
              <a:tr h="380042">
                <a:tc>
                  <a:txBody>
                    <a:bodyPr/>
                    <a:lstStyle/>
                    <a:p>
                      <a:pPr algn="l" fontAlgn="ctr"/>
                      <a:r>
                        <a:rPr lang="fi-FI" sz="1000" u="none" strike="noStrike">
                          <a:solidFill>
                            <a:schemeClr val="tx2"/>
                          </a:solidFill>
                          <a:effectLst/>
                          <a:latin typeface="Gill Sans MT" panose="020B0502020104020203" pitchFamily="34" charset="0"/>
                        </a:rPr>
                        <a:t>Ilmastoneutraali Eurooppa 2050</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52381610"/>
                  </a:ext>
                </a:extLst>
              </a:tr>
              <a:tr h="290892">
                <a:tc>
                  <a:txBody>
                    <a:bodyPr/>
                    <a:lstStyle/>
                    <a:p>
                      <a:pPr algn="l" fontAlgn="ctr"/>
                      <a:r>
                        <a:rPr lang="fi-FI" sz="1000" u="none" strike="noStrike">
                          <a:solidFill>
                            <a:schemeClr val="tx2"/>
                          </a:solidFill>
                          <a:effectLst/>
                          <a:latin typeface="Gill Sans MT" panose="020B0502020104020203" pitchFamily="34" charset="0"/>
                        </a:rPr>
                        <a:t>Ilmastoneutraali Suomi 2035</a:t>
                      </a:r>
                      <a:endParaRPr lang="fi-FI" sz="1000" b="0" i="0" u="none" strike="noStrike">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35820447"/>
                  </a:ext>
                </a:extLst>
              </a:tr>
              <a:tr h="456110">
                <a:tc>
                  <a:txBody>
                    <a:bodyPr/>
                    <a:lstStyle/>
                    <a:p>
                      <a:pPr algn="l" fontAlgn="ctr"/>
                      <a:r>
                        <a:rPr lang="fi-FI" sz="1000" b="1" u="none" strike="noStrike" dirty="0">
                          <a:solidFill>
                            <a:schemeClr val="tx2"/>
                          </a:solidFill>
                          <a:effectLst/>
                          <a:latin typeface="Gill Sans MT" panose="020B0502020104020203" pitchFamily="34" charset="0"/>
                        </a:rPr>
                        <a:t>Kuntien energiatehokkuussopimus, KETS:</a:t>
                      </a:r>
                    </a:p>
                    <a:p>
                      <a:pPr algn="l" fontAlgn="ctr"/>
                      <a:r>
                        <a:rPr lang="fi-FI" sz="1000" u="none" strike="noStrike" dirty="0">
                          <a:solidFill>
                            <a:schemeClr val="tx2"/>
                          </a:solidFill>
                          <a:effectLst/>
                          <a:latin typeface="Gill Sans MT" panose="020B0502020104020203" pitchFamily="34" charset="0"/>
                        </a:rPr>
                        <a:t>Tavoite -7,5 % (1 973 MWh)</a:t>
                      </a:r>
                      <a:endParaRPr lang="fi-FI" sz="1000" b="0" i="0" u="none" strike="noStrike" dirty="0">
                        <a:solidFill>
                          <a:schemeClr val="tx2"/>
                        </a:solidFill>
                        <a:effectLst/>
                        <a:latin typeface="Gill Sans MT" panose="020B0502020104020203" pitchFamily="34" charset="0"/>
                      </a:endParaRPr>
                    </a:p>
                  </a:txBody>
                  <a:tcPr marL="3402" marR="3402" marT="340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46767512"/>
                  </a:ext>
                </a:extLst>
              </a:tr>
            </a:tbl>
          </a:graphicData>
        </a:graphic>
      </p:graphicFrame>
      <p:graphicFrame>
        <p:nvGraphicFramePr>
          <p:cNvPr id="6" name="Table 5">
            <a:extLst>
              <a:ext uri="{FF2B5EF4-FFF2-40B4-BE49-F238E27FC236}">
                <a16:creationId xmlns:a16="http://schemas.microsoft.com/office/drawing/2014/main" id="{C2159B4D-6A4B-4CEB-975A-B69529155D27}"/>
              </a:ext>
            </a:extLst>
          </p:cNvPr>
          <p:cNvGraphicFramePr>
            <a:graphicFrameLocks noGrp="1"/>
          </p:cNvGraphicFramePr>
          <p:nvPr>
            <p:extLst>
              <p:ext uri="{D42A27DB-BD31-4B8C-83A1-F6EECF244321}">
                <p14:modId xmlns:p14="http://schemas.microsoft.com/office/powerpoint/2010/main" val="2094353656"/>
              </p:ext>
            </p:extLst>
          </p:nvPr>
        </p:nvGraphicFramePr>
        <p:xfrm>
          <a:off x="7181963" y="204609"/>
          <a:ext cx="4161606" cy="6309616"/>
        </p:xfrm>
        <a:graphic>
          <a:graphicData uri="http://schemas.openxmlformats.org/drawingml/2006/table">
            <a:tbl>
              <a:tblPr>
                <a:tableStyleId>{3B4B98B0-60AC-42C2-AFA5-B58CD77FA1E5}</a:tableStyleId>
              </a:tblPr>
              <a:tblGrid>
                <a:gridCol w="4161606">
                  <a:extLst>
                    <a:ext uri="{9D8B030D-6E8A-4147-A177-3AD203B41FA5}">
                      <a16:colId xmlns:a16="http://schemas.microsoft.com/office/drawing/2014/main" val="1170532185"/>
                    </a:ext>
                  </a:extLst>
                </a:gridCol>
              </a:tblGrid>
              <a:tr h="452868">
                <a:tc>
                  <a:txBody>
                    <a:bodyPr/>
                    <a:lstStyle/>
                    <a:p>
                      <a:pPr algn="l" fontAlgn="ctr"/>
                      <a:r>
                        <a:rPr lang="fi-FI" sz="1000" u="none" strike="noStrike" dirty="0">
                          <a:solidFill>
                            <a:schemeClr val="tx2"/>
                          </a:solidFill>
                          <a:effectLst/>
                          <a:latin typeface="Gill Sans MT" panose="020B0502020104020203" pitchFamily="34" charset="0"/>
                        </a:rPr>
                        <a:t>Suomen kunnista 64/309 on asettanut biodiversiteettiä koskevat tavoitteet</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72757411"/>
                  </a:ext>
                </a:extLst>
              </a:tr>
              <a:tr h="552027">
                <a:tc>
                  <a:txBody>
                    <a:bodyPr/>
                    <a:lstStyle/>
                    <a:p>
                      <a:pPr algn="l" fontAlgn="ctr"/>
                      <a:r>
                        <a:rPr lang="fi-FI" sz="1000" b="1" u="none" strike="noStrike" dirty="0">
                          <a:solidFill>
                            <a:schemeClr val="tx2"/>
                          </a:solidFill>
                          <a:effectLst/>
                          <a:latin typeface="Gill Sans MT" panose="020B0502020104020203" pitchFamily="34" charset="0"/>
                        </a:rPr>
                        <a:t>[Yrityspäättäjäkysely - Innolink 2021] </a:t>
                      </a:r>
                      <a:r>
                        <a:rPr lang="fi-FI" sz="1000" u="none" strike="noStrike" dirty="0">
                          <a:solidFill>
                            <a:schemeClr val="tx2"/>
                          </a:solidFill>
                          <a:effectLst/>
                          <a:latin typeface="Gill Sans MT" panose="020B0502020104020203" pitchFamily="34" charset="0"/>
                        </a:rPr>
                        <a:t>Vastuullisuus on osa yritysbrändiä sekä keskeisenä osana yrityksen viestintää -&gt; 69 % vastanneista</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77735868"/>
                  </a:ext>
                </a:extLst>
              </a:tr>
              <a:tr h="507273">
                <a:tc>
                  <a:txBody>
                    <a:bodyPr/>
                    <a:lstStyle/>
                    <a:p>
                      <a:pPr algn="l" fontAlgn="ctr"/>
                      <a:r>
                        <a:rPr lang="fi-FI" sz="1000" u="none" strike="noStrike" dirty="0">
                          <a:solidFill>
                            <a:schemeClr val="tx2"/>
                          </a:solidFill>
                          <a:effectLst/>
                          <a:latin typeface="Gill Sans MT" panose="020B0502020104020203" pitchFamily="34" charset="0"/>
                        </a:rPr>
                        <a:t>Yhteisöjen tieteellisesti todennettu merkitys ja -olennaisuus väestön kulutus- ja energiankäyttötottumus muutosten yhteydessä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91837847"/>
                  </a:ext>
                </a:extLst>
              </a:tr>
              <a:tr h="582141">
                <a:tc>
                  <a:txBody>
                    <a:bodyPr/>
                    <a:lstStyle/>
                    <a:p>
                      <a:pPr algn="l" fontAlgn="ctr"/>
                      <a:r>
                        <a:rPr lang="fi-FI" sz="1000" b="1" u="none" strike="noStrike" dirty="0">
                          <a:solidFill>
                            <a:schemeClr val="tx2"/>
                          </a:solidFill>
                          <a:effectLst/>
                          <a:latin typeface="Gill Sans MT" panose="020B0502020104020203" pitchFamily="34" charset="0"/>
                        </a:rPr>
                        <a:t>Kansainvälinen merenkulkujärjestö (IMO):</a:t>
                      </a:r>
                    </a:p>
                    <a:p>
                      <a:pPr algn="l" fontAlgn="ctr"/>
                      <a:r>
                        <a:rPr lang="fi-FI" sz="1000" u="none" strike="noStrike" dirty="0">
                          <a:solidFill>
                            <a:schemeClr val="tx2"/>
                          </a:solidFill>
                          <a:effectLst/>
                          <a:latin typeface="Gill Sans MT" panose="020B0502020104020203" pitchFamily="34" charset="0"/>
                        </a:rPr>
                        <a:t>Tavoittelee 50 % khk-päästövähennyksiä v. 2008 tasolta v. 2050 mennessä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4416487"/>
                  </a:ext>
                </a:extLst>
              </a:tr>
              <a:tr h="1100975">
                <a:tc>
                  <a:txBody>
                    <a:bodyPr/>
                    <a:lstStyle/>
                    <a:p>
                      <a:pPr algn="l" fontAlgn="ctr"/>
                      <a:r>
                        <a:rPr lang="fi-FI" sz="1000" b="1" u="none" strike="noStrike" dirty="0">
                          <a:solidFill>
                            <a:schemeClr val="tx2"/>
                          </a:solidFill>
                          <a:effectLst/>
                          <a:latin typeface="Gill Sans MT" panose="020B0502020104020203" pitchFamily="34" charset="0"/>
                        </a:rPr>
                        <a:t>[Valtioneuvoston periaatepäätös kiertotalouden strategisesta ohjelmasta:] </a:t>
                      </a:r>
                      <a:r>
                        <a:rPr lang="fi-FI" sz="1000" u="none" strike="noStrike" dirty="0">
                          <a:solidFill>
                            <a:schemeClr val="tx2"/>
                          </a:solidFill>
                          <a:effectLst/>
                          <a:latin typeface="Gill Sans MT" panose="020B0502020104020203" pitchFamily="34" charset="0"/>
                        </a:rPr>
                        <a:t>Kestämätön luonnonvarojen käyttö vähenee ja uusiutuvien luonnonvarojen kestävä käyttö voi kasvaa siten, että </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a:t>
                      </a:r>
                      <a:r>
                        <a:rPr lang="fi-FI" sz="1000" b="1" u="none" strike="noStrike" dirty="0">
                          <a:solidFill>
                            <a:schemeClr val="tx2"/>
                          </a:solidFill>
                          <a:effectLst/>
                          <a:latin typeface="Gill Sans MT" panose="020B0502020104020203" pitchFamily="34" charset="0"/>
                        </a:rPr>
                        <a:t>Seuranta 1.: </a:t>
                      </a:r>
                      <a:r>
                        <a:rPr lang="fi-FI" sz="1000" u="none" strike="noStrike" dirty="0">
                          <a:solidFill>
                            <a:schemeClr val="tx2"/>
                          </a:solidFill>
                          <a:effectLst/>
                          <a:latin typeface="Gill Sans MT" panose="020B0502020104020203" pitchFamily="34" charset="0"/>
                        </a:rPr>
                        <a:t>v. 2035 primääriraaka-aineiden kotimainen kokonaiskulutus ei ylitä v. 2015 tasoa</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21327227"/>
                  </a:ext>
                </a:extLst>
              </a:tr>
              <a:tr h="943282">
                <a:tc>
                  <a:txBody>
                    <a:bodyPr/>
                    <a:lstStyle/>
                    <a:p>
                      <a:pPr algn="l" fontAlgn="ctr"/>
                      <a:r>
                        <a:rPr lang="fi-FI" sz="1000" b="1" u="none" strike="noStrike" dirty="0">
                          <a:solidFill>
                            <a:schemeClr val="tx2"/>
                          </a:solidFill>
                          <a:effectLst/>
                          <a:latin typeface="Gill Sans MT" panose="020B0502020104020203" pitchFamily="34" charset="0"/>
                        </a:rPr>
                        <a:t>[Valtioneuvoston periaatepäätös kiertotalouden strategisesta ohjelmasta:] </a:t>
                      </a:r>
                      <a:r>
                        <a:rPr lang="fi-FI" sz="1000" u="none" strike="noStrike" dirty="0">
                          <a:solidFill>
                            <a:schemeClr val="tx2"/>
                          </a:solidFill>
                          <a:effectLst/>
                          <a:latin typeface="Gill Sans MT" panose="020B0502020104020203" pitchFamily="34" charset="0"/>
                        </a:rPr>
                        <a:t>Kestämätön luonnonvarojen käyttö vähenee ja uusiutuvien luonnonvarojen kestävä käyttö voi kasvaa siten, että </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a:t>
                      </a:r>
                      <a:r>
                        <a:rPr lang="fi-FI" sz="1000" b="1" u="none" strike="noStrike" dirty="0">
                          <a:solidFill>
                            <a:schemeClr val="tx2"/>
                          </a:solidFill>
                          <a:effectLst/>
                          <a:latin typeface="Gill Sans MT" panose="020B0502020104020203" pitchFamily="34" charset="0"/>
                        </a:rPr>
                        <a:t>Seuranta 2.: </a:t>
                      </a:r>
                      <a:r>
                        <a:rPr lang="fi-FI" sz="1000" u="none" strike="noStrike" dirty="0">
                          <a:solidFill>
                            <a:schemeClr val="tx2"/>
                          </a:solidFill>
                          <a:effectLst/>
                          <a:latin typeface="Gill Sans MT" panose="020B0502020104020203" pitchFamily="34" charset="0"/>
                        </a:rPr>
                        <a:t>Resurssien tuottavuus tuplataan v. 2015 tasolta v. 2035 mennessä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43206195"/>
                  </a:ext>
                </a:extLst>
              </a:tr>
              <a:tr h="829986">
                <a:tc>
                  <a:txBody>
                    <a:bodyPr/>
                    <a:lstStyle/>
                    <a:p>
                      <a:pPr algn="l" fontAlgn="ctr"/>
                      <a:r>
                        <a:rPr lang="fi-FI" sz="1000" b="1" u="none" strike="noStrike" dirty="0">
                          <a:solidFill>
                            <a:schemeClr val="tx2"/>
                          </a:solidFill>
                          <a:effectLst/>
                          <a:latin typeface="Gill Sans MT" panose="020B0502020104020203" pitchFamily="34" charset="0"/>
                        </a:rPr>
                        <a:t>[Valtioneuvoston periaatepäätös kiertotalouden strategisesta ohjelmasta:] </a:t>
                      </a:r>
                      <a:r>
                        <a:rPr lang="fi-FI" sz="1000" u="none" strike="noStrike" dirty="0">
                          <a:solidFill>
                            <a:schemeClr val="tx2"/>
                          </a:solidFill>
                          <a:effectLst/>
                          <a:latin typeface="Gill Sans MT" panose="020B0502020104020203" pitchFamily="34" charset="0"/>
                        </a:rPr>
                        <a:t>Kestämätön luonnonvarojen käyttö vähenee ja uusiutuvien luonnonvarojen kestävä käyttö voi kasvaa siten, että</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a:t>
                      </a:r>
                      <a:r>
                        <a:rPr lang="fi-FI" sz="1000" b="1" u="none" strike="noStrike" dirty="0">
                          <a:solidFill>
                            <a:schemeClr val="tx2"/>
                          </a:solidFill>
                          <a:effectLst/>
                          <a:latin typeface="Gill Sans MT" panose="020B0502020104020203" pitchFamily="34" charset="0"/>
                        </a:rPr>
                        <a:t>Seuranta 3.: </a:t>
                      </a:r>
                      <a:r>
                        <a:rPr lang="fi-FI" sz="1000" u="none" strike="noStrike" dirty="0">
                          <a:solidFill>
                            <a:schemeClr val="tx2"/>
                          </a:solidFill>
                          <a:effectLst/>
                          <a:latin typeface="Gill Sans MT" panose="020B0502020104020203" pitchFamily="34" charset="0"/>
                        </a:rPr>
                        <a:t>Materiaalien kiertotalousaste tuplataan v. 2035 mennessä</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34274822"/>
                  </a:ext>
                </a:extLst>
              </a:tr>
              <a:tr h="963737">
                <a:tc>
                  <a:txBody>
                    <a:bodyPr/>
                    <a:lstStyle/>
                    <a:p>
                      <a:pPr algn="l" fontAlgn="ctr"/>
                      <a:r>
                        <a:rPr lang="fi-FI" sz="1000" b="1" u="none" strike="noStrike" dirty="0">
                          <a:solidFill>
                            <a:schemeClr val="tx2"/>
                          </a:solidFill>
                          <a:effectLst/>
                          <a:latin typeface="Gill Sans MT" panose="020B0502020104020203" pitchFamily="34" charset="0"/>
                        </a:rPr>
                        <a:t>[Valtioneuvoston periaatepäätös kiertotalouden strategisesta ohjelmasta:] </a:t>
                      </a:r>
                      <a:r>
                        <a:rPr lang="fi-FI" sz="1000" u="none" strike="noStrike" dirty="0">
                          <a:solidFill>
                            <a:schemeClr val="tx2"/>
                          </a:solidFill>
                          <a:effectLst/>
                          <a:latin typeface="Gill Sans MT" panose="020B0502020104020203" pitchFamily="34" charset="0"/>
                        </a:rPr>
                        <a:t>Kestämätön luonnonvarojen käyttö vähenee ja uusiutuvien luonnonvarojen kestävä käyttö voi kasvaa siten, että</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Vientituotteiden valmistukseen käytetyt luonnonvarat eivät sisälly tavoitteisiin</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73283513"/>
                  </a:ext>
                </a:extLst>
              </a:tr>
              <a:tr h="377327">
                <a:tc>
                  <a:txBody>
                    <a:bodyPr/>
                    <a:lstStyle/>
                    <a:p>
                      <a:pPr algn="l" fontAlgn="ctr"/>
                      <a:r>
                        <a:rPr lang="fi-FI" sz="1000" u="none" strike="noStrike" dirty="0">
                          <a:solidFill>
                            <a:schemeClr val="tx2"/>
                          </a:solidFill>
                          <a:effectLst/>
                          <a:latin typeface="Gill Sans MT" panose="020B0502020104020203" pitchFamily="34" charset="0"/>
                        </a:rPr>
                        <a:t>Evoluutio vaatii uusien yhteiskuntarakenteiden muodostamista</a:t>
                      </a:r>
                      <a:endParaRPr lang="fi-FI" sz="1000" b="0" i="0" u="none" strike="noStrike" dirty="0">
                        <a:solidFill>
                          <a:schemeClr val="tx2"/>
                        </a:solidFill>
                        <a:effectLst/>
                        <a:latin typeface="Gill Sans MT" panose="020B0502020104020203" pitchFamily="34" charset="0"/>
                      </a:endParaRPr>
                    </a:p>
                  </a:txBody>
                  <a:tcPr marL="2736" marR="2736" marT="2736"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10173028"/>
                  </a:ext>
                </a:extLst>
              </a:tr>
            </a:tbl>
          </a:graphicData>
        </a:graphic>
      </p:graphicFrame>
      <p:grpSp>
        <p:nvGrpSpPr>
          <p:cNvPr id="7" name="Group 6">
            <a:extLst>
              <a:ext uri="{FF2B5EF4-FFF2-40B4-BE49-F238E27FC236}">
                <a16:creationId xmlns:a16="http://schemas.microsoft.com/office/drawing/2014/main" id="{2649CE0B-BC98-4DDC-B5B9-36E60D05ABB4}"/>
              </a:ext>
            </a:extLst>
          </p:cNvPr>
          <p:cNvGrpSpPr/>
          <p:nvPr/>
        </p:nvGrpSpPr>
        <p:grpSpPr>
          <a:xfrm>
            <a:off x="11423004" y="6269142"/>
            <a:ext cx="320522" cy="414442"/>
            <a:chOff x="8457418" y="107577"/>
            <a:chExt cx="320522" cy="414442"/>
          </a:xfrm>
        </p:grpSpPr>
        <p:sp>
          <p:nvSpPr>
            <p:cNvPr id="8" name="Rectangle: Rounded Corners 7">
              <a:extLst>
                <a:ext uri="{FF2B5EF4-FFF2-40B4-BE49-F238E27FC236}">
                  <a16:creationId xmlns:a16="http://schemas.microsoft.com/office/drawing/2014/main" id="{1B302AB2-5CC8-4C87-BE4D-128D75DE874E}"/>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9" name="Graphic 8" descr="Back with solid fill">
              <a:hlinkClick r:id="rId2" action="ppaction://hlinksldjump"/>
              <a:extLst>
                <a:ext uri="{FF2B5EF4-FFF2-40B4-BE49-F238E27FC236}">
                  <a16:creationId xmlns:a16="http://schemas.microsoft.com/office/drawing/2014/main" id="{591617CD-4927-4856-BE54-8C8DAFC77D60}"/>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263622002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C.5. Suuret muutosta hidastavat</a:t>
            </a:r>
            <a:endParaRPr lang="fi-FI" sz="2000" dirty="0"/>
          </a:p>
        </p:txBody>
      </p:sp>
      <p:graphicFrame>
        <p:nvGraphicFramePr>
          <p:cNvPr id="3" name="Table 2">
            <a:extLst>
              <a:ext uri="{FF2B5EF4-FFF2-40B4-BE49-F238E27FC236}">
                <a16:creationId xmlns:a16="http://schemas.microsoft.com/office/drawing/2014/main" id="{A1A183CE-DFD5-4530-BE2C-DB1FDF591906}"/>
              </a:ext>
            </a:extLst>
          </p:cNvPr>
          <p:cNvGraphicFramePr>
            <a:graphicFrameLocks noGrp="1"/>
          </p:cNvGraphicFramePr>
          <p:nvPr>
            <p:extLst>
              <p:ext uri="{D42A27DB-BD31-4B8C-83A1-F6EECF244321}">
                <p14:modId xmlns:p14="http://schemas.microsoft.com/office/powerpoint/2010/main" val="1052578362"/>
              </p:ext>
            </p:extLst>
          </p:nvPr>
        </p:nvGraphicFramePr>
        <p:xfrm>
          <a:off x="333772" y="836712"/>
          <a:ext cx="2160240" cy="3607435"/>
        </p:xfrm>
        <a:graphic>
          <a:graphicData uri="http://schemas.openxmlformats.org/drawingml/2006/table">
            <a:tbl>
              <a:tblPr>
                <a:tableStyleId>{3B4B98B0-60AC-42C2-AFA5-B58CD77FA1E5}</a:tableStyleId>
              </a:tblPr>
              <a:tblGrid>
                <a:gridCol w="2160240">
                  <a:extLst>
                    <a:ext uri="{9D8B030D-6E8A-4147-A177-3AD203B41FA5}">
                      <a16:colId xmlns:a16="http://schemas.microsoft.com/office/drawing/2014/main" val="1173128266"/>
                    </a:ext>
                  </a:extLst>
                </a:gridCol>
              </a:tblGrid>
              <a:tr h="518657">
                <a:tc>
                  <a:txBody>
                    <a:bodyPr/>
                    <a:lstStyle/>
                    <a:p>
                      <a:pPr algn="l" fontAlgn="ctr"/>
                      <a:r>
                        <a:rPr lang="fi-FI" sz="1000" u="none" strike="noStrike" dirty="0">
                          <a:solidFill>
                            <a:schemeClr val="tx2"/>
                          </a:solidFill>
                          <a:effectLst/>
                          <a:latin typeface="Gill Sans MT" panose="020B0502020104020203" pitchFamily="34" charset="0"/>
                        </a:rPr>
                        <a:t>Talousjärjestelmä etsii suuntaansa (Suomi)</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93602556"/>
                  </a:ext>
                </a:extLst>
              </a:tr>
              <a:tr h="489456">
                <a:tc>
                  <a:txBody>
                    <a:bodyPr/>
                    <a:lstStyle/>
                    <a:p>
                      <a:pPr algn="l" fontAlgn="ctr"/>
                      <a:r>
                        <a:rPr lang="fi-FI" sz="1000" u="none" strike="noStrike" dirty="0">
                          <a:solidFill>
                            <a:schemeClr val="tx2"/>
                          </a:solidFill>
                          <a:effectLst/>
                          <a:latin typeface="Gill Sans MT" panose="020B0502020104020203" pitchFamily="34" charset="0"/>
                        </a:rPr>
                        <a:t>Eriarvoisuuden kasvu</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77614820"/>
                  </a:ext>
                </a:extLst>
              </a:tr>
              <a:tr h="518657">
                <a:tc>
                  <a:txBody>
                    <a:bodyPr/>
                    <a:lstStyle/>
                    <a:p>
                      <a:pPr algn="l" fontAlgn="ctr"/>
                      <a:r>
                        <a:rPr lang="fi-FI" sz="1000" u="none" strike="noStrike" dirty="0">
                          <a:solidFill>
                            <a:schemeClr val="tx2"/>
                          </a:solidFill>
                          <a:effectLst/>
                          <a:latin typeface="Gill Sans MT" panose="020B0502020104020203" pitchFamily="34" charset="0"/>
                        </a:rPr>
                        <a:t>Saastunut ja edelleen saastuva ympäristö</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26745098"/>
                  </a:ext>
                </a:extLst>
              </a:tr>
              <a:tr h="561463">
                <a:tc>
                  <a:txBody>
                    <a:bodyPr/>
                    <a:lstStyle/>
                    <a:p>
                      <a:pPr algn="l" fontAlgn="ctr"/>
                      <a:r>
                        <a:rPr lang="fi-FI" sz="1000" u="none" strike="noStrike">
                          <a:solidFill>
                            <a:schemeClr val="tx2"/>
                          </a:solidFill>
                          <a:effectLst/>
                          <a:latin typeface="Gill Sans MT" panose="020B0502020104020203" pitchFamily="34" charset="0"/>
                        </a:rPr>
                        <a:t>Lineaarinen talousmalli ja -yhteiskuntarakenne</a:t>
                      </a:r>
                      <a:endParaRPr lang="fi-FI" sz="1000" b="0" i="0" u="none" strike="noStrike">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08803380"/>
                  </a:ext>
                </a:extLst>
              </a:tr>
              <a:tr h="360040">
                <a:tc>
                  <a:txBody>
                    <a:bodyPr/>
                    <a:lstStyle/>
                    <a:p>
                      <a:pPr algn="l" fontAlgn="ctr"/>
                      <a:r>
                        <a:rPr lang="fi-FI" sz="1000" u="none" strike="noStrike" dirty="0">
                          <a:solidFill>
                            <a:schemeClr val="tx2"/>
                          </a:solidFill>
                          <a:effectLst/>
                          <a:latin typeface="Gill Sans MT" panose="020B0502020104020203" pitchFamily="34" charset="0"/>
                        </a:rPr>
                        <a:t>"</a:t>
                      </a:r>
                      <a:r>
                        <a:rPr lang="fi-FI" sz="1000" i="1" u="none" strike="noStrike" dirty="0">
                          <a:solidFill>
                            <a:schemeClr val="tx2"/>
                          </a:solidFill>
                          <a:effectLst/>
                          <a:latin typeface="Gill Sans MT" panose="020B0502020104020203" pitchFamily="34" charset="0"/>
                        </a:rPr>
                        <a:t>Tiedontulva</a:t>
                      </a:r>
                      <a:r>
                        <a:rPr lang="fi-FI" sz="1000" u="none" strike="noStrike" dirty="0">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21876221"/>
                  </a:ext>
                </a:extLst>
              </a:tr>
              <a:tr h="660453">
                <a:tc>
                  <a:txBody>
                    <a:bodyPr/>
                    <a:lstStyle/>
                    <a:p>
                      <a:pPr algn="l" fontAlgn="ctr"/>
                      <a:r>
                        <a:rPr lang="fi-FI" sz="1000" u="none" strike="noStrike" dirty="0">
                          <a:solidFill>
                            <a:schemeClr val="tx2"/>
                          </a:solidFill>
                          <a:effectLst/>
                          <a:latin typeface="Gill Sans MT" panose="020B0502020104020203" pitchFamily="34" charset="0"/>
                        </a:rPr>
                        <a:t>Suomalaisen systemaattisen strategiatyön painotus: "</a:t>
                      </a:r>
                      <a:r>
                        <a:rPr lang="fi-FI" sz="1000" i="1" u="none" strike="noStrike" dirty="0">
                          <a:solidFill>
                            <a:schemeClr val="tx2"/>
                          </a:solidFill>
                          <a:effectLst/>
                          <a:latin typeface="Gill Sans MT" panose="020B0502020104020203" pitchFamily="34" charset="0"/>
                        </a:rPr>
                        <a:t>Lyhytjänteiseen tulostavoittelevaan kehitystyöhön</a:t>
                      </a:r>
                      <a:r>
                        <a:rPr lang="fi-FI" sz="1000" u="none" strike="noStrike" dirty="0">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00160709"/>
                  </a:ext>
                </a:extLst>
              </a:tr>
              <a:tr h="498709">
                <a:tc>
                  <a:txBody>
                    <a:bodyPr/>
                    <a:lstStyle/>
                    <a:p>
                      <a:pPr algn="l" fontAlgn="ctr"/>
                      <a:r>
                        <a:rPr lang="fi-FI" sz="1000" u="none" strike="noStrike" dirty="0">
                          <a:solidFill>
                            <a:schemeClr val="tx2"/>
                          </a:solidFill>
                          <a:effectLst/>
                          <a:latin typeface="Gill Sans MT" panose="020B0502020104020203" pitchFamily="34" charset="0"/>
                        </a:rPr>
                        <a:t>Vähenevät resurssit</a:t>
                      </a:r>
                      <a:endParaRPr lang="fi-FI" sz="1000" b="0" i="0" u="none" strike="noStrike" dirty="0">
                        <a:solidFill>
                          <a:schemeClr val="tx2"/>
                        </a:solidFill>
                        <a:effectLst/>
                        <a:latin typeface="Gill Sans MT" panose="020B0502020104020203" pitchFamily="34" charset="0"/>
                      </a:endParaRPr>
                    </a:p>
                  </a:txBody>
                  <a:tcPr marL="3480" marR="3480" marT="348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60234600"/>
                  </a:ext>
                </a:extLst>
              </a:tr>
            </a:tbl>
          </a:graphicData>
        </a:graphic>
      </p:graphicFrame>
      <p:graphicFrame>
        <p:nvGraphicFramePr>
          <p:cNvPr id="4" name="Table 3">
            <a:extLst>
              <a:ext uri="{FF2B5EF4-FFF2-40B4-BE49-F238E27FC236}">
                <a16:creationId xmlns:a16="http://schemas.microsoft.com/office/drawing/2014/main" id="{8A130CED-27D3-45F2-A596-DF88FD46F633}"/>
              </a:ext>
            </a:extLst>
          </p:cNvPr>
          <p:cNvGraphicFramePr>
            <a:graphicFrameLocks noGrp="1"/>
          </p:cNvGraphicFramePr>
          <p:nvPr>
            <p:extLst>
              <p:ext uri="{D42A27DB-BD31-4B8C-83A1-F6EECF244321}">
                <p14:modId xmlns:p14="http://schemas.microsoft.com/office/powerpoint/2010/main" val="1184988708"/>
              </p:ext>
            </p:extLst>
          </p:nvPr>
        </p:nvGraphicFramePr>
        <p:xfrm>
          <a:off x="2566020" y="3140968"/>
          <a:ext cx="2448272" cy="3618580"/>
        </p:xfrm>
        <a:graphic>
          <a:graphicData uri="http://schemas.openxmlformats.org/drawingml/2006/table">
            <a:tbl>
              <a:tblPr>
                <a:tableStyleId>{3B4B98B0-60AC-42C2-AFA5-B58CD77FA1E5}</a:tableStyleId>
              </a:tblPr>
              <a:tblGrid>
                <a:gridCol w="2448272">
                  <a:extLst>
                    <a:ext uri="{9D8B030D-6E8A-4147-A177-3AD203B41FA5}">
                      <a16:colId xmlns:a16="http://schemas.microsoft.com/office/drawing/2014/main" val="4036194216"/>
                    </a:ext>
                  </a:extLst>
                </a:gridCol>
              </a:tblGrid>
              <a:tr h="360040">
                <a:tc>
                  <a:txBody>
                    <a:bodyPr/>
                    <a:lstStyle/>
                    <a:p>
                      <a:pPr algn="l" fontAlgn="ctr"/>
                      <a:r>
                        <a:rPr lang="fi-FI" sz="1000" u="none" strike="noStrike" dirty="0">
                          <a:solidFill>
                            <a:schemeClr val="tx2"/>
                          </a:solidFill>
                          <a:effectLst/>
                          <a:latin typeface="Gill Sans MT" panose="020B0502020104020203" pitchFamily="34" charset="0"/>
                        </a:rPr>
                        <a:t>Harmaa talous</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3816861"/>
                  </a:ext>
                </a:extLst>
              </a:tr>
              <a:tr h="360040">
                <a:tc>
                  <a:txBody>
                    <a:bodyPr/>
                    <a:lstStyle/>
                    <a:p>
                      <a:pPr algn="l" fontAlgn="ctr"/>
                      <a:r>
                        <a:rPr lang="fi-FI" sz="1000" u="none" strike="noStrike" dirty="0">
                          <a:solidFill>
                            <a:schemeClr val="tx2"/>
                          </a:solidFill>
                          <a:effectLst/>
                          <a:latin typeface="Gill Sans MT" panose="020B0502020104020203" pitchFamily="34" charset="0"/>
                        </a:rPr>
                        <a:t>Talouskriisit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58435454"/>
                  </a:ext>
                </a:extLst>
              </a:tr>
              <a:tr h="360040">
                <a:tc>
                  <a:txBody>
                    <a:bodyPr/>
                    <a:lstStyle/>
                    <a:p>
                      <a:pPr algn="l" fontAlgn="ctr"/>
                      <a:r>
                        <a:rPr lang="fi-FI" sz="1000" u="none" strike="noStrike" dirty="0">
                          <a:solidFill>
                            <a:schemeClr val="tx2"/>
                          </a:solidFill>
                          <a:effectLst/>
                          <a:latin typeface="Gill Sans MT" panose="020B0502020104020203" pitchFamily="34" charset="0"/>
                        </a:rPr>
                        <a:t>Nuorten pois muutto</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29302587"/>
                  </a:ext>
                </a:extLst>
              </a:tr>
              <a:tr h="432048">
                <a:tc>
                  <a:txBody>
                    <a:bodyPr/>
                    <a:lstStyle/>
                    <a:p>
                      <a:pPr algn="l" fontAlgn="ctr"/>
                      <a:r>
                        <a:rPr lang="fi-FI" sz="1000" b="1" u="none" strike="noStrike" dirty="0">
                          <a:solidFill>
                            <a:schemeClr val="tx2"/>
                          </a:solidFill>
                          <a:effectLst/>
                          <a:latin typeface="Gill Sans MT" panose="020B0502020104020203" pitchFamily="34" charset="0"/>
                        </a:rPr>
                        <a:t>Vesistöt: </a:t>
                      </a:r>
                      <a:r>
                        <a:rPr lang="fi-FI" sz="1000" u="none" strike="noStrike" dirty="0">
                          <a:solidFill>
                            <a:schemeClr val="tx2"/>
                          </a:solidFill>
                          <a:effectLst/>
                          <a:latin typeface="Gill Sans MT" panose="020B0502020104020203" pitchFamily="34" charset="0"/>
                        </a:rPr>
                        <a:t>Pohjavesialueet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57609687"/>
                  </a:ext>
                </a:extLst>
              </a:tr>
              <a:tr h="607147">
                <a:tc>
                  <a:txBody>
                    <a:bodyPr/>
                    <a:lstStyle/>
                    <a:p>
                      <a:pPr algn="l" fontAlgn="ctr"/>
                      <a:r>
                        <a:rPr lang="fi-FI" sz="1000" u="none" strike="noStrike" dirty="0">
                          <a:solidFill>
                            <a:schemeClr val="tx2"/>
                          </a:solidFill>
                          <a:effectLst/>
                          <a:latin typeface="Gill Sans MT" panose="020B0502020104020203" pitchFamily="34" charset="0"/>
                        </a:rPr>
                        <a:t>Paikalliset mahdollisuudet katoavat median globaalien uhkakuvien "</a:t>
                      </a:r>
                      <a:r>
                        <a:rPr lang="fi-FI" sz="1000" i="1" u="none" strike="noStrike" dirty="0">
                          <a:solidFill>
                            <a:schemeClr val="tx2"/>
                          </a:solidFill>
                          <a:effectLst/>
                          <a:latin typeface="Gill Sans MT" panose="020B0502020104020203" pitchFamily="34" charset="0"/>
                        </a:rPr>
                        <a:t>alle</a:t>
                      </a:r>
                      <a:r>
                        <a:rPr lang="fi-FI" sz="1000" u="none" strike="noStrike" dirty="0">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68281807"/>
                  </a:ext>
                </a:extLst>
              </a:tr>
              <a:tr h="454526">
                <a:tc>
                  <a:txBody>
                    <a:bodyPr/>
                    <a:lstStyle/>
                    <a:p>
                      <a:pPr algn="l" fontAlgn="ctr"/>
                      <a:r>
                        <a:rPr lang="fi-FI" sz="1000" b="1" u="none" strike="noStrike" dirty="0">
                          <a:solidFill>
                            <a:schemeClr val="tx2"/>
                          </a:solidFill>
                          <a:effectLst/>
                          <a:latin typeface="Gill Sans MT" panose="020B0502020104020203" pitchFamily="34" charset="0"/>
                        </a:rPr>
                        <a:t>Polarisaatio: </a:t>
                      </a:r>
                      <a:r>
                        <a:rPr lang="fi-FI" sz="1000" u="none" strike="noStrike" dirty="0">
                          <a:solidFill>
                            <a:schemeClr val="tx2"/>
                          </a:solidFill>
                          <a:effectLst/>
                          <a:latin typeface="Gill Sans MT" panose="020B0502020104020203" pitchFamily="34" charset="0"/>
                        </a:rPr>
                        <a:t>Teknologiavaje</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62719923"/>
                  </a:ext>
                </a:extLst>
              </a:tr>
              <a:tr h="318988">
                <a:tc>
                  <a:txBody>
                    <a:bodyPr/>
                    <a:lstStyle/>
                    <a:p>
                      <a:pPr algn="l" fontAlgn="ctr"/>
                      <a:r>
                        <a:rPr lang="fi-FI" sz="1000" b="1" u="none" strike="noStrike" dirty="0">
                          <a:solidFill>
                            <a:schemeClr val="tx2"/>
                          </a:solidFill>
                          <a:effectLst/>
                          <a:latin typeface="Gill Sans MT" panose="020B0502020104020203" pitchFamily="34" charset="0"/>
                        </a:rPr>
                        <a:t>Vesistöt: </a:t>
                      </a:r>
                      <a:r>
                        <a:rPr lang="fi-FI" sz="1000" u="none" strike="noStrike" dirty="0">
                          <a:solidFill>
                            <a:schemeClr val="tx2"/>
                          </a:solidFill>
                          <a:effectLst/>
                          <a:latin typeface="Gill Sans MT" panose="020B0502020104020203" pitchFamily="34" charset="0"/>
                        </a:rPr>
                        <a:t>Pintavedet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16749714"/>
                  </a:ext>
                </a:extLst>
              </a:tr>
              <a:tr h="241917">
                <a:tc>
                  <a:txBody>
                    <a:bodyPr/>
                    <a:lstStyle/>
                    <a:p>
                      <a:pPr algn="l" fontAlgn="ctr"/>
                      <a:r>
                        <a:rPr lang="fi-FI" sz="1000" b="1" u="none" strike="noStrike" dirty="0">
                          <a:solidFill>
                            <a:schemeClr val="tx2"/>
                          </a:solidFill>
                          <a:effectLst/>
                          <a:latin typeface="Gill Sans MT" panose="020B0502020104020203" pitchFamily="34" charset="0"/>
                        </a:rPr>
                        <a:t>Maasto: </a:t>
                      </a:r>
                      <a:r>
                        <a:rPr lang="fi-FI" sz="1000" u="none" strike="noStrike" dirty="0">
                          <a:solidFill>
                            <a:schemeClr val="tx2"/>
                          </a:solidFill>
                          <a:effectLst/>
                          <a:latin typeface="Gill Sans MT" panose="020B0502020104020203" pitchFamily="34" charset="0"/>
                        </a:rPr>
                        <a:t>Maanpeite ja -muodot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61481339"/>
                  </a:ext>
                </a:extLst>
              </a:tr>
              <a:tr h="241917">
                <a:tc>
                  <a:txBody>
                    <a:bodyPr/>
                    <a:lstStyle/>
                    <a:p>
                      <a:pPr algn="l" fontAlgn="ctr"/>
                      <a:r>
                        <a:rPr lang="fi-FI" sz="1000" b="1" u="none" strike="noStrike" dirty="0">
                          <a:solidFill>
                            <a:schemeClr val="tx2"/>
                          </a:solidFill>
                          <a:effectLst/>
                          <a:latin typeface="Gill Sans MT" panose="020B0502020104020203" pitchFamily="34" charset="0"/>
                        </a:rPr>
                        <a:t>Akkuteknologia: </a:t>
                      </a:r>
                      <a:r>
                        <a:rPr lang="fi-FI" sz="1000" u="none" strike="noStrike" dirty="0">
                          <a:solidFill>
                            <a:schemeClr val="tx2"/>
                          </a:solidFill>
                          <a:effectLst/>
                          <a:latin typeface="Gill Sans MT" panose="020B0502020104020203" pitchFamily="34" charset="0"/>
                        </a:rPr>
                        <a:t>Pullonkaulat</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66050038"/>
                  </a:ext>
                </a:extLst>
              </a:tr>
              <a:tr h="241917">
                <a:tc>
                  <a:txBody>
                    <a:bodyPr/>
                    <a:lstStyle/>
                    <a:p>
                      <a:pPr algn="l" fontAlgn="ctr"/>
                      <a:r>
                        <a:rPr lang="fi-FI" sz="1000" u="none" strike="noStrike" dirty="0">
                          <a:solidFill>
                            <a:schemeClr val="tx2"/>
                          </a:solidFill>
                          <a:effectLst/>
                          <a:latin typeface="Gill Sans MT" panose="020B0502020104020203" pitchFamily="34" charset="0"/>
                        </a:rPr>
                        <a:t>Talvikausien haasteet (Suomi)</a:t>
                      </a:r>
                      <a:endParaRPr lang="fi-FI" sz="1000" b="0" i="0" u="none" strike="noStrike" dirty="0">
                        <a:solidFill>
                          <a:schemeClr val="tx2"/>
                        </a:solidFill>
                        <a:effectLst/>
                        <a:latin typeface="Gill Sans MT" panose="020B0502020104020203" pitchFamily="34" charset="0"/>
                      </a:endParaRPr>
                    </a:p>
                  </a:txBody>
                  <a:tcPr marL="3212" marR="3212" marT="321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3749356"/>
                  </a:ext>
                </a:extLst>
              </a:tr>
            </a:tbl>
          </a:graphicData>
        </a:graphic>
      </p:graphicFrame>
      <p:graphicFrame>
        <p:nvGraphicFramePr>
          <p:cNvPr id="5" name="Table 4">
            <a:extLst>
              <a:ext uri="{FF2B5EF4-FFF2-40B4-BE49-F238E27FC236}">
                <a16:creationId xmlns:a16="http://schemas.microsoft.com/office/drawing/2014/main" id="{C27478AD-6DE0-4F3E-9094-BB5D0B2073DC}"/>
              </a:ext>
            </a:extLst>
          </p:cNvPr>
          <p:cNvGraphicFramePr>
            <a:graphicFrameLocks noGrp="1"/>
          </p:cNvGraphicFramePr>
          <p:nvPr>
            <p:extLst>
              <p:ext uri="{D42A27DB-BD31-4B8C-83A1-F6EECF244321}">
                <p14:modId xmlns:p14="http://schemas.microsoft.com/office/powerpoint/2010/main" val="3354066915"/>
              </p:ext>
            </p:extLst>
          </p:nvPr>
        </p:nvGraphicFramePr>
        <p:xfrm>
          <a:off x="5169668" y="332656"/>
          <a:ext cx="4438278" cy="5042169"/>
        </p:xfrm>
        <a:graphic>
          <a:graphicData uri="http://schemas.openxmlformats.org/drawingml/2006/table">
            <a:tbl>
              <a:tblPr>
                <a:tableStyleId>{3B4B98B0-60AC-42C2-AFA5-B58CD77FA1E5}</a:tableStyleId>
              </a:tblPr>
              <a:tblGrid>
                <a:gridCol w="4438278">
                  <a:extLst>
                    <a:ext uri="{9D8B030D-6E8A-4147-A177-3AD203B41FA5}">
                      <a16:colId xmlns:a16="http://schemas.microsoft.com/office/drawing/2014/main" val="3839024881"/>
                    </a:ext>
                  </a:extLst>
                </a:gridCol>
              </a:tblGrid>
              <a:tr h="504055">
                <a:tc>
                  <a:txBody>
                    <a:bodyPr/>
                    <a:lstStyle/>
                    <a:p>
                      <a:pPr algn="l" fontAlgn="ctr"/>
                      <a:r>
                        <a:rPr lang="fi-FI" sz="1000" b="1" u="none" strike="noStrike" dirty="0">
                          <a:solidFill>
                            <a:schemeClr val="tx2"/>
                          </a:solidFill>
                          <a:effectLst/>
                          <a:latin typeface="Gill Sans MT" panose="020B0502020104020203" pitchFamily="34" charset="0"/>
                        </a:rPr>
                        <a:t>Aurinkopaneelien talviajan tuotannon lasku pohjoisessa:</a:t>
                      </a:r>
                    </a:p>
                    <a:p>
                      <a:pPr algn="l" fontAlgn="ctr"/>
                      <a:r>
                        <a:rPr lang="fi-FI" sz="1000" u="none" strike="noStrike" dirty="0">
                          <a:solidFill>
                            <a:schemeClr val="tx2"/>
                          </a:solidFill>
                          <a:effectLst/>
                          <a:latin typeface="Gill Sans MT" panose="020B0502020104020203" pitchFamily="34" charset="0"/>
                        </a:rPr>
                        <a:t>Noin 80-90 prosenttia</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43993830"/>
                  </a:ext>
                </a:extLst>
              </a:tr>
              <a:tr h="690993">
                <a:tc>
                  <a:txBody>
                    <a:bodyPr/>
                    <a:lstStyle/>
                    <a:p>
                      <a:pPr algn="l" fontAlgn="ctr"/>
                      <a:r>
                        <a:rPr lang="fi-FI" sz="1000" b="1" u="none" strike="noStrike" dirty="0">
                          <a:solidFill>
                            <a:schemeClr val="tx2"/>
                          </a:solidFill>
                          <a:effectLst/>
                          <a:latin typeface="Gill Sans MT" panose="020B0502020104020203" pitchFamily="34" charset="0"/>
                        </a:rPr>
                        <a:t>Medialisoitunut- eli "</a:t>
                      </a:r>
                      <a:r>
                        <a:rPr lang="fi-FI" sz="1000" b="1" i="1" u="none" strike="noStrike" dirty="0">
                          <a:solidFill>
                            <a:schemeClr val="tx2"/>
                          </a:solidFill>
                          <a:effectLst/>
                          <a:latin typeface="Gill Sans MT" panose="020B0502020104020203" pitchFamily="34" charset="0"/>
                        </a:rPr>
                        <a:t>totuuden jälkeinen</a:t>
                      </a:r>
                      <a:r>
                        <a:rPr lang="fi-FI" sz="1000" b="1" u="none" strike="noStrike" dirty="0">
                          <a:solidFill>
                            <a:schemeClr val="tx2"/>
                          </a:solidFill>
                          <a:effectLst/>
                          <a:latin typeface="Gill Sans MT" panose="020B0502020104020203" pitchFamily="34" charset="0"/>
                        </a:rPr>
                        <a:t>" maailma:</a:t>
                      </a:r>
                    </a:p>
                    <a:p>
                      <a:pPr algn="l" fontAlgn="ctr"/>
                      <a:r>
                        <a:rPr lang="fi-FI" sz="1000" u="none" strike="noStrike" dirty="0">
                          <a:solidFill>
                            <a:schemeClr val="tx2"/>
                          </a:solidFill>
                          <a:effectLst/>
                          <a:latin typeface="Gill Sans MT" panose="020B0502020104020203" pitchFamily="34" charset="0"/>
                        </a:rPr>
                        <a:t>Valikoitu totuus (Nopein/ensimmäinen tarjolla oleva "</a:t>
                      </a:r>
                      <a:r>
                        <a:rPr lang="fi-FI" sz="1000" i="1" u="none" strike="noStrike" dirty="0">
                          <a:solidFill>
                            <a:schemeClr val="tx2"/>
                          </a:solidFill>
                          <a:effectLst/>
                          <a:latin typeface="Gill Sans MT" panose="020B0502020104020203" pitchFamily="34" charset="0"/>
                        </a:rPr>
                        <a:t>totuus</a:t>
                      </a:r>
                      <a:r>
                        <a:rPr lang="fi-FI" sz="1000" u="none" strike="noStrike" dirty="0">
                          <a:solidFill>
                            <a:schemeClr val="tx2"/>
                          </a:solidFill>
                          <a:effectLst/>
                          <a:latin typeface="Gill Sans MT" panose="020B0502020104020203" pitchFamily="34" charset="0"/>
                        </a:rPr>
                        <a:t>" kumoaa/voittaa </a:t>
                      </a:r>
                      <a:r>
                        <a:rPr lang="fi-FI" sz="1000" u="sng" strike="noStrike" dirty="0">
                          <a:solidFill>
                            <a:schemeClr val="tx2"/>
                          </a:solidFill>
                          <a:effectLst/>
                          <a:latin typeface="Gill Sans MT" panose="020B0502020104020203" pitchFamily="34" charset="0"/>
                        </a:rPr>
                        <a:t>usein</a:t>
                      </a:r>
                      <a:r>
                        <a:rPr lang="fi-FI" sz="1000" u="none" strike="noStrike" dirty="0">
                          <a:solidFill>
                            <a:schemeClr val="tx2"/>
                          </a:solidFill>
                          <a:effectLst/>
                          <a:latin typeface="Gill Sans MT" panose="020B0502020104020203" pitchFamily="34" charset="0"/>
                        </a:rPr>
                        <a:t> syvälliseen tietoon perustuvan totuuden)</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10406478"/>
                  </a:ext>
                </a:extLst>
              </a:tr>
              <a:tr h="461135">
                <a:tc>
                  <a:txBody>
                    <a:bodyPr/>
                    <a:lstStyle/>
                    <a:p>
                      <a:pPr algn="l" fontAlgn="ctr"/>
                      <a:r>
                        <a:rPr lang="fi-FI" sz="1000" b="1" u="none" strike="noStrike" dirty="0">
                          <a:solidFill>
                            <a:schemeClr val="tx2"/>
                          </a:solidFill>
                          <a:effectLst/>
                          <a:latin typeface="Gill Sans MT" panose="020B0502020104020203" pitchFamily="34" charset="0"/>
                        </a:rPr>
                        <a:t>Lämmitysratkaisut:</a:t>
                      </a:r>
                    </a:p>
                    <a:p>
                      <a:pPr algn="l" fontAlgn="ctr"/>
                      <a:r>
                        <a:rPr lang="fi-FI" sz="1000" u="none" strike="noStrike" dirty="0">
                          <a:solidFill>
                            <a:schemeClr val="tx2"/>
                          </a:solidFill>
                          <a:effectLst/>
                          <a:latin typeface="Gill Sans MT" panose="020B0502020104020203" pitchFamily="34" charset="0"/>
                        </a:rPr>
                        <a:t>Heikko valinnanvara (Heinola)</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92139941"/>
                  </a:ext>
                </a:extLst>
              </a:tr>
              <a:tr h="553839">
                <a:tc>
                  <a:txBody>
                    <a:bodyPr/>
                    <a:lstStyle/>
                    <a:p>
                      <a:pPr algn="l" fontAlgn="ctr"/>
                      <a:r>
                        <a:rPr lang="fi-FI" sz="1000" b="1" u="none" strike="noStrike" dirty="0">
                          <a:solidFill>
                            <a:schemeClr val="tx2"/>
                          </a:solidFill>
                          <a:effectLst/>
                          <a:latin typeface="Gill Sans MT" panose="020B0502020104020203" pitchFamily="34" charset="0"/>
                        </a:rPr>
                        <a:t>Ilmastotyö: </a:t>
                      </a:r>
                    </a:p>
                    <a:p>
                      <a:pPr algn="l" fontAlgn="ctr"/>
                      <a:r>
                        <a:rPr lang="fi-FI" sz="1000" u="none" strike="noStrike" dirty="0">
                          <a:solidFill>
                            <a:schemeClr val="tx2"/>
                          </a:solidFill>
                          <a:effectLst/>
                          <a:latin typeface="Gill Sans MT" panose="020B0502020104020203" pitchFamily="34" charset="0"/>
                        </a:rPr>
                        <a:t>Tehokkaita toimia jarruttaa taloudellisten kannustimien riittämättömyys ("</a:t>
                      </a:r>
                      <a:r>
                        <a:rPr lang="fi-FI" sz="1000" i="1" u="none" strike="noStrike" dirty="0">
                          <a:solidFill>
                            <a:schemeClr val="tx2"/>
                          </a:solidFill>
                          <a:effectLst/>
                          <a:latin typeface="Gill Sans MT" panose="020B0502020104020203" pitchFamily="34" charset="0"/>
                        </a:rPr>
                        <a:t>Hiilen sitominen ei ole houkuttelevaa</a:t>
                      </a:r>
                      <a:r>
                        <a:rPr lang="fi-FI" sz="1000" u="none" strike="noStrike" dirty="0">
                          <a:solidFill>
                            <a:schemeClr val="tx2"/>
                          </a:solidFill>
                          <a:effectLst/>
                          <a:latin typeface="Gill Sans MT" panose="020B0502020104020203" pitchFamily="34" charset="0"/>
                        </a:rPr>
                        <a:t>")</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54263993"/>
                  </a:ext>
                </a:extLst>
              </a:tr>
              <a:tr h="783735">
                <a:tc>
                  <a:txBody>
                    <a:bodyPr/>
                    <a:lstStyle/>
                    <a:p>
                      <a:pPr algn="l" fontAlgn="ctr"/>
                      <a:r>
                        <a:rPr lang="fi-FI" sz="1000" b="1" u="none" strike="noStrike" dirty="0">
                          <a:solidFill>
                            <a:schemeClr val="tx2"/>
                          </a:solidFill>
                          <a:effectLst/>
                          <a:latin typeface="Gill Sans MT" panose="020B0502020104020203" pitchFamily="34" charset="0"/>
                        </a:rPr>
                        <a:t>Datatalous:</a:t>
                      </a:r>
                    </a:p>
                    <a:p>
                      <a:pPr algn="l" fontAlgn="ctr"/>
                      <a:r>
                        <a:rPr lang="fi-FI" sz="1000" u="none" strike="noStrike" dirty="0">
                          <a:solidFill>
                            <a:schemeClr val="tx2"/>
                          </a:solidFill>
                          <a:effectLst/>
                          <a:latin typeface="Gill Sans MT" panose="020B0502020104020203" pitchFamily="34" charset="0"/>
                        </a:rPr>
                        <a:t>Suomelta löytyy osaamista ja ideoita</a:t>
                      </a:r>
                    </a:p>
                    <a:p>
                      <a:pPr algn="l" fontAlgn="ctr"/>
                      <a:r>
                        <a:rPr lang="fi-FI" sz="1000" u="none" strike="noStrike" dirty="0">
                          <a:solidFill>
                            <a:schemeClr val="tx2"/>
                          </a:solidFill>
                          <a:effectLst/>
                          <a:latin typeface="Gill Sans MT" panose="020B0502020104020203" pitchFamily="34" charset="0"/>
                          <a:sym typeface="Wingdings" panose="05000000000000000000" pitchFamily="2" charset="2"/>
                        </a:rPr>
                        <a:t></a:t>
                      </a:r>
                      <a:r>
                        <a:rPr lang="fi-FI" sz="1000" u="none" strike="noStrike" dirty="0">
                          <a:solidFill>
                            <a:schemeClr val="tx2"/>
                          </a:solidFill>
                          <a:effectLst/>
                          <a:latin typeface="Gill Sans MT" panose="020B0502020104020203" pitchFamily="34" charset="0"/>
                        </a:rPr>
                        <a:t> Siitä huolimatta startupit kahmitaan globaaliensijoittajien toimesta maailmalle</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78076710"/>
                  </a:ext>
                </a:extLst>
              </a:tr>
              <a:tr h="750658">
                <a:tc>
                  <a:txBody>
                    <a:bodyPr/>
                    <a:lstStyle/>
                    <a:p>
                      <a:pPr algn="l" fontAlgn="ctr"/>
                      <a:r>
                        <a:rPr lang="fi-FI" sz="1000" u="none" strike="noStrike">
                          <a:solidFill>
                            <a:schemeClr val="tx2"/>
                          </a:solidFill>
                          <a:effectLst/>
                          <a:latin typeface="Gill Sans MT" panose="020B0502020104020203" pitchFamily="34" charset="0"/>
                        </a:rPr>
                        <a:t>Valtakunnallisesti suuri hyödyntämätön arsenaali teknologiaa ja -keinoja päästövähennyksiin ja hiilen sidontaan: Päästöbudjetit</a:t>
                      </a:r>
                      <a:endParaRPr lang="fi-FI" sz="1000" b="0" i="0" u="none" strike="noStrike">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28587901"/>
                  </a:ext>
                </a:extLst>
              </a:tr>
              <a:tr h="576064">
                <a:tc>
                  <a:txBody>
                    <a:bodyPr/>
                    <a:lstStyle/>
                    <a:p>
                      <a:pPr algn="l" fontAlgn="ctr"/>
                      <a:r>
                        <a:rPr lang="fi-FI" sz="1000" b="1" u="none" strike="noStrike" dirty="0">
                          <a:solidFill>
                            <a:schemeClr val="tx2"/>
                          </a:solidFill>
                          <a:effectLst/>
                          <a:latin typeface="Gill Sans MT" panose="020B0502020104020203" pitchFamily="34" charset="0"/>
                        </a:rPr>
                        <a:t>Valtakunnallisesti suuri hyödyntämätön arsenaali teknologiaa ja -keinoja päästövähennyksiin ja hiilen sidontaan:</a:t>
                      </a:r>
                    </a:p>
                    <a:p>
                      <a:pPr algn="l" fontAlgn="ctr"/>
                      <a:r>
                        <a:rPr lang="fi-FI" sz="1000" u="none" strike="noStrike" dirty="0">
                          <a:solidFill>
                            <a:schemeClr val="tx2"/>
                          </a:solidFill>
                          <a:effectLst/>
                          <a:latin typeface="Gill Sans MT" panose="020B0502020104020203" pitchFamily="34" charset="0"/>
                        </a:rPr>
                        <a:t>Vahvat päästö- ja nielutavoitteet vuosille 2040 ja 2050</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823201310"/>
                  </a:ext>
                </a:extLst>
              </a:tr>
              <a:tr h="721690">
                <a:tc>
                  <a:txBody>
                    <a:bodyPr/>
                    <a:lstStyle/>
                    <a:p>
                      <a:pPr algn="l" fontAlgn="ctr"/>
                      <a:r>
                        <a:rPr lang="fi-FI" sz="1000" u="none" strike="noStrike" dirty="0">
                          <a:solidFill>
                            <a:schemeClr val="tx2"/>
                          </a:solidFill>
                          <a:effectLst/>
                          <a:latin typeface="Gill Sans MT" panose="020B0502020104020203" pitchFamily="34" charset="0"/>
                        </a:rPr>
                        <a:t>Valtakunnallisesti suuri hyödyntämätön arsenaali teknologiaa ja -keinoja päästövähennyksiin ja hiilen sidontaan: Kaikki taloudensektorit kattavat ilmastotiekartat</a:t>
                      </a:r>
                      <a:endParaRPr lang="fi-FI" sz="1000" b="0" i="0" u="none" strike="noStrike" dirty="0">
                        <a:solidFill>
                          <a:schemeClr val="tx2"/>
                        </a:solidFill>
                        <a:effectLst/>
                        <a:latin typeface="Gill Sans MT" panose="020B0502020104020203" pitchFamily="34" charset="0"/>
                      </a:endParaRPr>
                    </a:p>
                  </a:txBody>
                  <a:tcPr marL="4104" marR="4104" marT="410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948973622"/>
                  </a:ext>
                </a:extLst>
              </a:tr>
            </a:tbl>
          </a:graphicData>
        </a:graphic>
      </p:graphicFrame>
      <p:grpSp>
        <p:nvGrpSpPr>
          <p:cNvPr id="6" name="Group 5">
            <a:extLst>
              <a:ext uri="{FF2B5EF4-FFF2-40B4-BE49-F238E27FC236}">
                <a16:creationId xmlns:a16="http://schemas.microsoft.com/office/drawing/2014/main" id="{D669DE30-2D7E-4B8E-9575-D12A9078EDA2}"/>
              </a:ext>
            </a:extLst>
          </p:cNvPr>
          <p:cNvGrpSpPr/>
          <p:nvPr/>
        </p:nvGrpSpPr>
        <p:grpSpPr>
          <a:xfrm>
            <a:off x="11423004" y="6269142"/>
            <a:ext cx="320522" cy="414442"/>
            <a:chOff x="8457418" y="107577"/>
            <a:chExt cx="320522" cy="414442"/>
          </a:xfrm>
        </p:grpSpPr>
        <p:sp>
          <p:nvSpPr>
            <p:cNvPr id="7" name="Rectangle: Rounded Corners 6">
              <a:extLst>
                <a:ext uri="{FF2B5EF4-FFF2-40B4-BE49-F238E27FC236}">
                  <a16:creationId xmlns:a16="http://schemas.microsoft.com/office/drawing/2014/main" id="{07E00192-7A07-4FE6-9882-338FE44980FF}"/>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2" action="ppaction://hlinksldjump"/>
              <a:extLst>
                <a:ext uri="{FF2B5EF4-FFF2-40B4-BE49-F238E27FC236}">
                  <a16:creationId xmlns:a16="http://schemas.microsoft.com/office/drawing/2014/main" id="{8B27BEAA-29B9-41D5-9985-C4592660964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77264421"/>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B3D79D8-2E32-401B-9876-8B22C6D1C3AC}"/>
              </a:ext>
            </a:extLst>
          </p:cNvPr>
          <p:cNvSpPr txBox="1"/>
          <p:nvPr/>
        </p:nvSpPr>
        <p:spPr>
          <a:xfrm>
            <a:off x="435494" y="204609"/>
            <a:ext cx="4650806" cy="400110"/>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C.6. Trendit ja rakennemuutokset</a:t>
            </a:r>
            <a:endParaRPr lang="fi-FI" sz="2000" dirty="0"/>
          </a:p>
        </p:txBody>
      </p:sp>
      <p:graphicFrame>
        <p:nvGraphicFramePr>
          <p:cNvPr id="3" name="Table 2">
            <a:extLst>
              <a:ext uri="{FF2B5EF4-FFF2-40B4-BE49-F238E27FC236}">
                <a16:creationId xmlns:a16="http://schemas.microsoft.com/office/drawing/2014/main" id="{D8DE7F7C-A3DA-4632-891F-7F813D8810F1}"/>
              </a:ext>
            </a:extLst>
          </p:cNvPr>
          <p:cNvGraphicFramePr>
            <a:graphicFrameLocks noGrp="1"/>
          </p:cNvGraphicFramePr>
          <p:nvPr>
            <p:extLst>
              <p:ext uri="{D42A27DB-BD31-4B8C-83A1-F6EECF244321}">
                <p14:modId xmlns:p14="http://schemas.microsoft.com/office/powerpoint/2010/main" val="2737294826"/>
              </p:ext>
            </p:extLst>
          </p:nvPr>
        </p:nvGraphicFramePr>
        <p:xfrm>
          <a:off x="621804" y="836712"/>
          <a:ext cx="3312368" cy="3456384"/>
        </p:xfrm>
        <a:graphic>
          <a:graphicData uri="http://schemas.openxmlformats.org/drawingml/2006/table">
            <a:tbl>
              <a:tblPr>
                <a:tableStyleId>{3B4B98B0-60AC-42C2-AFA5-B58CD77FA1E5}</a:tableStyleId>
              </a:tblPr>
              <a:tblGrid>
                <a:gridCol w="3312368">
                  <a:extLst>
                    <a:ext uri="{9D8B030D-6E8A-4147-A177-3AD203B41FA5}">
                      <a16:colId xmlns:a16="http://schemas.microsoft.com/office/drawing/2014/main" val="2555541179"/>
                    </a:ext>
                  </a:extLst>
                </a:gridCol>
              </a:tblGrid>
              <a:tr h="514976">
                <a:tc>
                  <a:txBody>
                    <a:bodyPr/>
                    <a:lstStyle/>
                    <a:p>
                      <a:pPr algn="l" fontAlgn="ctr"/>
                      <a:r>
                        <a:rPr lang="fi-FI" sz="1000" b="0" u="none" strike="noStrike" dirty="0">
                          <a:solidFill>
                            <a:schemeClr val="tx2"/>
                          </a:solidFill>
                          <a:effectLst/>
                          <a:latin typeface="Gill Sans MT" panose="020B0502020104020203" pitchFamily="34" charset="0"/>
                        </a:rPr>
                        <a:t>EU:n siirtymä datavaltaiseen yhteiskuntaan (EU-sidonnaisuus)</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83781765"/>
                  </a:ext>
                </a:extLst>
              </a:tr>
              <a:tr h="491366">
                <a:tc>
                  <a:txBody>
                    <a:bodyPr/>
                    <a:lstStyle/>
                    <a:p>
                      <a:pPr algn="l" fontAlgn="ctr"/>
                      <a:r>
                        <a:rPr lang="fi-FI" sz="1000" b="1" u="none" strike="noStrike" dirty="0">
                          <a:solidFill>
                            <a:schemeClr val="tx2"/>
                          </a:solidFill>
                          <a:effectLst/>
                          <a:latin typeface="Gill Sans MT" panose="020B0502020104020203" pitchFamily="34" charset="0"/>
                        </a:rPr>
                        <a:t>Edelläkävijä kaupunkien/kuntien muodostuminen: </a:t>
                      </a:r>
                      <a:r>
                        <a:rPr lang="fi-FI" sz="1000" b="0" u="none" strike="noStrike" dirty="0">
                          <a:solidFill>
                            <a:schemeClr val="tx2"/>
                          </a:solidFill>
                          <a:effectLst/>
                          <a:latin typeface="Gill Sans MT" panose="020B0502020104020203" pitchFamily="34" charset="0"/>
                        </a:rPr>
                        <a:t>Osaaminen kehittyy</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17486873"/>
                  </a:ext>
                </a:extLst>
              </a:tr>
              <a:tr h="515949">
                <a:tc>
                  <a:txBody>
                    <a:bodyPr/>
                    <a:lstStyle/>
                    <a:p>
                      <a:pPr algn="l" fontAlgn="ctr"/>
                      <a:r>
                        <a:rPr lang="fi-FI" sz="1000" b="0" u="none" strike="noStrike" dirty="0">
                          <a:solidFill>
                            <a:schemeClr val="tx2"/>
                          </a:solidFill>
                          <a:effectLst/>
                          <a:latin typeface="Gill Sans MT" panose="020B0502020104020203" pitchFamily="34" charset="0"/>
                        </a:rPr>
                        <a:t>Globaali kysyntä kestäville tuotteille, -palveluille ja -ratkaisuille (raju kasvu)</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8654188"/>
                  </a:ext>
                </a:extLst>
              </a:tr>
              <a:tr h="471971">
                <a:tc>
                  <a:txBody>
                    <a:bodyPr/>
                    <a:lstStyle/>
                    <a:p>
                      <a:pPr algn="l" fontAlgn="ctr"/>
                      <a:r>
                        <a:rPr lang="fi-FI" sz="1000" b="1" u="none" strike="noStrike" dirty="0" err="1">
                          <a:solidFill>
                            <a:schemeClr val="tx2"/>
                          </a:solidFill>
                          <a:effectLst/>
                          <a:latin typeface="Gill Sans MT" panose="020B0502020104020203" pitchFamily="34" charset="0"/>
                        </a:rPr>
                        <a:t>Medialisoituminen</a:t>
                      </a:r>
                      <a:r>
                        <a:rPr lang="fi-FI" sz="1000" b="1" u="none" strike="noStrike" dirty="0">
                          <a:solidFill>
                            <a:schemeClr val="tx2"/>
                          </a:solidFill>
                          <a:effectLst/>
                          <a:latin typeface="Gill Sans MT" panose="020B0502020104020203" pitchFamily="34" charset="0"/>
                        </a:rPr>
                        <a:t>:</a:t>
                      </a:r>
                    </a:p>
                    <a:p>
                      <a:pPr algn="l" fontAlgn="ctr"/>
                      <a:r>
                        <a:rPr lang="fi-FI" sz="1000" b="0" u="none" strike="noStrike" dirty="0">
                          <a:solidFill>
                            <a:schemeClr val="tx2"/>
                          </a:solidFill>
                          <a:effectLst/>
                          <a:latin typeface="Gill Sans MT" panose="020B0502020104020203" pitchFamily="34" charset="0"/>
                        </a:rPr>
                        <a:t>Yhteiskuntien sekä kuntien- ja kaupunkien poliittinen ohjaus</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37841509"/>
                  </a:ext>
                </a:extLst>
              </a:tr>
              <a:tr h="515949">
                <a:tc>
                  <a:txBody>
                    <a:bodyPr/>
                    <a:lstStyle/>
                    <a:p>
                      <a:pPr algn="l" fontAlgn="ctr"/>
                      <a:r>
                        <a:rPr lang="fi-FI" sz="1000" b="0" u="none" strike="noStrike" dirty="0">
                          <a:solidFill>
                            <a:schemeClr val="tx2"/>
                          </a:solidFill>
                          <a:effectLst/>
                          <a:latin typeface="Gill Sans MT" panose="020B0502020104020203" pitchFamily="34" charset="0"/>
                        </a:rPr>
                        <a:t>Energian-, päästöjen- ja jätteiden tietotarpeet (voimakas kasvu)</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27127427"/>
                  </a:ext>
                </a:extLst>
              </a:tr>
              <a:tr h="442117">
                <a:tc>
                  <a:txBody>
                    <a:bodyPr/>
                    <a:lstStyle/>
                    <a:p>
                      <a:pPr algn="l" fontAlgn="ctr"/>
                      <a:r>
                        <a:rPr lang="fi-FI" sz="1000" b="1" u="none" strike="noStrike" dirty="0">
                          <a:solidFill>
                            <a:schemeClr val="tx2"/>
                          </a:solidFill>
                          <a:effectLst/>
                          <a:latin typeface="Gill Sans MT" panose="020B0502020104020203" pitchFamily="34" charset="0"/>
                        </a:rPr>
                        <a:t>Hiilineutraalius:</a:t>
                      </a:r>
                    </a:p>
                    <a:p>
                      <a:pPr algn="l" fontAlgn="ctr"/>
                      <a:r>
                        <a:rPr lang="fi-FI" sz="1000" b="0" u="none" strike="noStrike" dirty="0">
                          <a:solidFill>
                            <a:schemeClr val="tx2"/>
                          </a:solidFill>
                          <a:effectLst/>
                          <a:latin typeface="Gill Sans MT" panose="020B0502020104020203" pitchFamily="34" charset="0"/>
                        </a:rPr>
                        <a:t>Yritysbrändin uudet tekijät</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1216554"/>
                  </a:ext>
                </a:extLst>
              </a:tr>
              <a:tr h="504056">
                <a:tc>
                  <a:txBody>
                    <a:bodyPr/>
                    <a:lstStyle/>
                    <a:p>
                      <a:pPr algn="l" fontAlgn="ctr"/>
                      <a:r>
                        <a:rPr lang="fi-FI" sz="1000" b="1" u="none" strike="noStrike" dirty="0">
                          <a:solidFill>
                            <a:schemeClr val="tx2"/>
                          </a:solidFill>
                          <a:effectLst/>
                          <a:latin typeface="Gill Sans MT" panose="020B0502020104020203" pitchFamily="34" charset="0"/>
                        </a:rPr>
                        <a:t>Hiilineutraalius:</a:t>
                      </a:r>
                    </a:p>
                    <a:p>
                      <a:pPr algn="l" fontAlgn="ctr"/>
                      <a:r>
                        <a:rPr lang="fi-FI" sz="1000" b="0" u="none" strike="noStrike" dirty="0">
                          <a:solidFill>
                            <a:schemeClr val="tx2"/>
                          </a:solidFill>
                          <a:effectLst/>
                          <a:latin typeface="Gill Sans MT" panose="020B0502020104020203" pitchFamily="34" charset="0"/>
                        </a:rPr>
                        <a:t>Yritystoiminnan kilpailutekijä</a:t>
                      </a:r>
                      <a:endParaRPr lang="fi-FI" sz="1000" b="0" i="0" u="none" strike="noStrike" dirty="0">
                        <a:solidFill>
                          <a:schemeClr val="tx2"/>
                        </a:solidFill>
                        <a:effectLst/>
                        <a:latin typeface="Gill Sans MT" panose="020B0502020104020203" pitchFamily="34" charset="0"/>
                      </a:endParaRPr>
                    </a:p>
                  </a:txBody>
                  <a:tcPr marL="4763" marR="4763" marT="476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60220294"/>
                  </a:ext>
                </a:extLst>
              </a:tr>
            </a:tbl>
          </a:graphicData>
        </a:graphic>
      </p:graphicFrame>
      <p:graphicFrame>
        <p:nvGraphicFramePr>
          <p:cNvPr id="4" name="Table 3">
            <a:extLst>
              <a:ext uri="{FF2B5EF4-FFF2-40B4-BE49-F238E27FC236}">
                <a16:creationId xmlns:a16="http://schemas.microsoft.com/office/drawing/2014/main" id="{DA20BD6E-D179-4BF3-A598-2AB517D9EE8D}"/>
              </a:ext>
            </a:extLst>
          </p:cNvPr>
          <p:cNvGraphicFramePr>
            <a:graphicFrameLocks noGrp="1"/>
          </p:cNvGraphicFramePr>
          <p:nvPr>
            <p:extLst>
              <p:ext uri="{D42A27DB-BD31-4B8C-83A1-F6EECF244321}">
                <p14:modId xmlns:p14="http://schemas.microsoft.com/office/powerpoint/2010/main" val="3248157309"/>
              </p:ext>
            </p:extLst>
          </p:nvPr>
        </p:nvGraphicFramePr>
        <p:xfrm>
          <a:off x="1341884" y="4365104"/>
          <a:ext cx="2592288" cy="2225787"/>
        </p:xfrm>
        <a:graphic>
          <a:graphicData uri="http://schemas.openxmlformats.org/drawingml/2006/table">
            <a:tbl>
              <a:tblPr>
                <a:tableStyleId>{3B4B98B0-60AC-42C2-AFA5-B58CD77FA1E5}</a:tableStyleId>
              </a:tblPr>
              <a:tblGrid>
                <a:gridCol w="2592288">
                  <a:extLst>
                    <a:ext uri="{9D8B030D-6E8A-4147-A177-3AD203B41FA5}">
                      <a16:colId xmlns:a16="http://schemas.microsoft.com/office/drawing/2014/main" val="2024126625"/>
                    </a:ext>
                  </a:extLst>
                </a:gridCol>
              </a:tblGrid>
              <a:tr h="432048">
                <a:tc>
                  <a:txBody>
                    <a:bodyPr/>
                    <a:lstStyle/>
                    <a:p>
                      <a:pPr algn="l" fontAlgn="ctr"/>
                      <a:r>
                        <a:rPr lang="fi-FI" sz="1000" b="1" u="none" strike="noStrike" dirty="0">
                          <a:solidFill>
                            <a:schemeClr val="tx2"/>
                          </a:solidFill>
                          <a:effectLst/>
                          <a:latin typeface="Gill Sans MT" panose="020B0502020104020203" pitchFamily="34" charset="0"/>
                        </a:rPr>
                        <a:t>Liiketoiminnan muoto:</a:t>
                      </a:r>
                    </a:p>
                    <a:p>
                      <a:pPr algn="l" fontAlgn="ctr"/>
                      <a:r>
                        <a:rPr lang="fi-FI" sz="1000" u="none" strike="noStrike" dirty="0">
                          <a:solidFill>
                            <a:schemeClr val="tx2"/>
                          </a:solidFill>
                          <a:effectLst/>
                          <a:latin typeface="Gill Sans MT" panose="020B0502020104020203" pitchFamily="34" charset="0"/>
                        </a:rPr>
                        <a:t>Puurakentaminen</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01215399"/>
                  </a:ext>
                </a:extLst>
              </a:tr>
              <a:tr h="416396">
                <a:tc>
                  <a:txBody>
                    <a:bodyPr/>
                    <a:lstStyle/>
                    <a:p>
                      <a:pPr algn="l" fontAlgn="ctr"/>
                      <a:r>
                        <a:rPr lang="fi-FI" sz="1000" u="none" strike="noStrike" dirty="0">
                          <a:solidFill>
                            <a:schemeClr val="tx2"/>
                          </a:solidFill>
                          <a:effectLst/>
                          <a:latin typeface="Gill Sans MT" panose="020B0502020104020203" pitchFamily="34" charset="0"/>
                        </a:rPr>
                        <a:t>Digitalisaation ja teknologian kehitys (nopea)</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06495703"/>
                  </a:ext>
                </a:extLst>
              </a:tr>
              <a:tr h="272380">
                <a:tc>
                  <a:txBody>
                    <a:bodyPr/>
                    <a:lstStyle/>
                    <a:p>
                      <a:pPr algn="l" fontAlgn="ctr"/>
                      <a:r>
                        <a:rPr lang="fi-FI" sz="1000" u="none" strike="noStrike">
                          <a:solidFill>
                            <a:schemeClr val="tx2"/>
                          </a:solidFill>
                          <a:effectLst/>
                          <a:latin typeface="Gill Sans MT" panose="020B0502020104020203" pitchFamily="34" charset="0"/>
                        </a:rPr>
                        <a:t>Varallisuuden ja kulutuksen kasvu</a:t>
                      </a:r>
                      <a:endParaRPr lang="fi-FI" sz="1000" b="0" i="0" u="none" strike="noStrike">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78997485"/>
                  </a:ext>
                </a:extLst>
              </a:tr>
              <a:tr h="394760">
                <a:tc>
                  <a:txBody>
                    <a:bodyPr/>
                    <a:lstStyle/>
                    <a:p>
                      <a:pPr algn="l" fontAlgn="ctr"/>
                      <a:r>
                        <a:rPr lang="fi-FI" sz="1000" u="none" strike="noStrike">
                          <a:solidFill>
                            <a:schemeClr val="tx2"/>
                          </a:solidFill>
                          <a:effectLst/>
                          <a:latin typeface="Gill Sans MT" panose="020B0502020104020203" pitchFamily="34" charset="0"/>
                        </a:rPr>
                        <a:t>Globalisaatio</a:t>
                      </a:r>
                      <a:endParaRPr lang="fi-FI" sz="1000" b="0" i="0" u="none" strike="noStrike">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36945653"/>
                  </a:ext>
                </a:extLst>
              </a:tr>
              <a:tr h="344388">
                <a:tc>
                  <a:txBody>
                    <a:bodyPr/>
                    <a:lstStyle/>
                    <a:p>
                      <a:pPr algn="l" fontAlgn="ctr"/>
                      <a:r>
                        <a:rPr lang="fi-FI" sz="1000" u="none" strike="noStrike" dirty="0">
                          <a:solidFill>
                            <a:schemeClr val="tx2"/>
                          </a:solidFill>
                          <a:effectLst/>
                          <a:latin typeface="Gill Sans MT" panose="020B0502020104020203" pitchFamily="34" charset="0"/>
                        </a:rPr>
                        <a:t>Kestävä kehitys</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27968771"/>
                  </a:ext>
                </a:extLst>
              </a:tr>
              <a:tr h="365815">
                <a:tc>
                  <a:txBody>
                    <a:bodyPr/>
                    <a:lstStyle/>
                    <a:p>
                      <a:pPr algn="l" fontAlgn="ctr"/>
                      <a:r>
                        <a:rPr lang="fi-FI" sz="1000" u="none" strike="noStrike" dirty="0">
                          <a:solidFill>
                            <a:schemeClr val="tx2"/>
                          </a:solidFill>
                          <a:effectLst/>
                          <a:latin typeface="Gill Sans MT" panose="020B0502020104020203" pitchFamily="34" charset="0"/>
                        </a:rPr>
                        <a:t>Jäteongelmat</a:t>
                      </a:r>
                      <a:endParaRPr lang="fi-FI" sz="1000" b="0" i="0" u="none" strike="noStrike" dirty="0">
                        <a:solidFill>
                          <a:schemeClr val="tx2"/>
                        </a:solidFill>
                        <a:effectLst/>
                        <a:latin typeface="Gill Sans MT" panose="020B0502020104020203" pitchFamily="34" charset="0"/>
                      </a:endParaRPr>
                    </a:p>
                  </a:txBody>
                  <a:tcPr marL="4722" marR="4722" marT="472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09888303"/>
                  </a:ext>
                </a:extLst>
              </a:tr>
            </a:tbl>
          </a:graphicData>
        </a:graphic>
      </p:graphicFrame>
      <p:graphicFrame>
        <p:nvGraphicFramePr>
          <p:cNvPr id="5" name="Table 4">
            <a:extLst>
              <a:ext uri="{FF2B5EF4-FFF2-40B4-BE49-F238E27FC236}">
                <a16:creationId xmlns:a16="http://schemas.microsoft.com/office/drawing/2014/main" id="{ECF655F7-DB8F-4B92-A942-89AD686B0E44}"/>
              </a:ext>
            </a:extLst>
          </p:cNvPr>
          <p:cNvGraphicFramePr>
            <a:graphicFrameLocks noGrp="1"/>
          </p:cNvGraphicFramePr>
          <p:nvPr>
            <p:extLst>
              <p:ext uri="{D42A27DB-BD31-4B8C-83A1-F6EECF244321}">
                <p14:modId xmlns:p14="http://schemas.microsoft.com/office/powerpoint/2010/main" val="3352907981"/>
              </p:ext>
            </p:extLst>
          </p:nvPr>
        </p:nvGraphicFramePr>
        <p:xfrm>
          <a:off x="4222204" y="764704"/>
          <a:ext cx="2592288" cy="4536502"/>
        </p:xfrm>
        <a:graphic>
          <a:graphicData uri="http://schemas.openxmlformats.org/drawingml/2006/table">
            <a:tbl>
              <a:tblPr>
                <a:tableStyleId>{3B4B98B0-60AC-42C2-AFA5-B58CD77FA1E5}</a:tableStyleId>
              </a:tblPr>
              <a:tblGrid>
                <a:gridCol w="2592288">
                  <a:extLst>
                    <a:ext uri="{9D8B030D-6E8A-4147-A177-3AD203B41FA5}">
                      <a16:colId xmlns:a16="http://schemas.microsoft.com/office/drawing/2014/main" val="2516237117"/>
                    </a:ext>
                  </a:extLst>
                </a:gridCol>
              </a:tblGrid>
              <a:tr h="634560">
                <a:tc>
                  <a:txBody>
                    <a:bodyPr/>
                    <a:lstStyle/>
                    <a:p>
                      <a:pPr algn="l" fontAlgn="ctr"/>
                      <a:r>
                        <a:rPr lang="fi-FI" sz="1000" b="1" u="none" strike="noStrike" dirty="0">
                          <a:solidFill>
                            <a:schemeClr val="tx2"/>
                          </a:solidFill>
                          <a:effectLst/>
                          <a:latin typeface="Gill Sans MT" panose="020B0502020104020203" pitchFamily="34" charset="0"/>
                        </a:rPr>
                        <a:t>Demografian muutos:</a:t>
                      </a:r>
                    </a:p>
                    <a:p>
                      <a:pPr algn="l" fontAlgn="ctr"/>
                      <a:r>
                        <a:rPr lang="fi-FI" sz="1000" u="none" strike="noStrike" dirty="0">
                          <a:solidFill>
                            <a:schemeClr val="tx2"/>
                          </a:solidFill>
                          <a:effectLst/>
                          <a:latin typeface="Gill Sans MT" panose="020B0502020104020203" pitchFamily="34" charset="0"/>
                        </a:rPr>
                        <a:t>Ikääntyvä- ja monimuotoistuva väestö (Suomi) </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973654223"/>
                  </a:ext>
                </a:extLst>
              </a:tr>
              <a:tr h="447940">
                <a:tc>
                  <a:txBody>
                    <a:bodyPr/>
                    <a:lstStyle/>
                    <a:p>
                      <a:pPr algn="l" fontAlgn="ctr"/>
                      <a:r>
                        <a:rPr lang="fi-FI" sz="1000" b="1" u="none" strike="noStrike" dirty="0">
                          <a:solidFill>
                            <a:schemeClr val="tx2"/>
                          </a:solidFill>
                          <a:effectLst/>
                          <a:latin typeface="Gill Sans MT" panose="020B0502020104020203" pitchFamily="34" charset="0"/>
                        </a:rPr>
                        <a:t>Demografian muutos:</a:t>
                      </a:r>
                    </a:p>
                    <a:p>
                      <a:pPr algn="l" fontAlgn="ctr"/>
                      <a:r>
                        <a:rPr lang="fi-FI" sz="1000" u="none" strike="noStrike" dirty="0">
                          <a:solidFill>
                            <a:schemeClr val="tx2"/>
                          </a:solidFill>
                          <a:effectLst/>
                          <a:latin typeface="Gill Sans MT" panose="020B0502020104020203" pitchFamily="34" charset="0"/>
                        </a:rPr>
                        <a:t>Väestönkasvu</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98800951"/>
                  </a:ext>
                </a:extLst>
              </a:tr>
              <a:tr h="471569">
                <a:tc>
                  <a:txBody>
                    <a:bodyPr/>
                    <a:lstStyle/>
                    <a:p>
                      <a:pPr algn="l" fontAlgn="ctr"/>
                      <a:r>
                        <a:rPr lang="fi-FI" sz="1000" u="none" strike="noStrike" dirty="0">
                          <a:solidFill>
                            <a:schemeClr val="tx2"/>
                          </a:solidFill>
                          <a:effectLst/>
                          <a:latin typeface="Gill Sans MT" panose="020B0502020104020203" pitchFamily="34" charset="0"/>
                        </a:rPr>
                        <a:t>Sukupolvien väliset näkemyserot</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02376257"/>
                  </a:ext>
                </a:extLst>
              </a:tr>
              <a:tr h="508251">
                <a:tc>
                  <a:txBody>
                    <a:bodyPr/>
                    <a:lstStyle/>
                    <a:p>
                      <a:pPr algn="l" fontAlgn="ctr"/>
                      <a:r>
                        <a:rPr lang="fi-FI" sz="1000" b="1" u="none" strike="noStrike" dirty="0">
                          <a:solidFill>
                            <a:schemeClr val="tx2"/>
                          </a:solidFill>
                          <a:effectLst/>
                          <a:latin typeface="Gill Sans MT" panose="020B0502020104020203" pitchFamily="34" charset="0"/>
                        </a:rPr>
                        <a:t>Digitalisaation-/teknologianmurros: </a:t>
                      </a:r>
                      <a:r>
                        <a:rPr lang="fi-FI" sz="1000" u="none" strike="noStrike" dirty="0">
                          <a:solidFill>
                            <a:schemeClr val="tx2"/>
                          </a:solidFill>
                          <a:effectLst/>
                          <a:latin typeface="Gill Sans MT" panose="020B0502020104020203" pitchFamily="34" charset="0"/>
                        </a:rPr>
                        <a:t>Yhteiskunnan rakenne muutokset</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503661619"/>
                  </a:ext>
                </a:extLst>
              </a:tr>
              <a:tr h="548508">
                <a:tc>
                  <a:txBody>
                    <a:bodyPr/>
                    <a:lstStyle/>
                    <a:p>
                      <a:pPr algn="l" fontAlgn="ctr"/>
                      <a:r>
                        <a:rPr lang="fi-FI" sz="1000" u="none" strike="noStrike" dirty="0">
                          <a:solidFill>
                            <a:schemeClr val="tx2"/>
                          </a:solidFill>
                          <a:effectLst/>
                          <a:latin typeface="Gill Sans MT" panose="020B0502020104020203" pitchFamily="34" charset="0"/>
                        </a:rPr>
                        <a:t>Ekologisen jälleenrakentamisen kiire (Suomi)</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12785050"/>
                  </a:ext>
                </a:extLst>
              </a:tr>
              <a:tr h="437403">
                <a:tc>
                  <a:txBody>
                    <a:bodyPr/>
                    <a:lstStyle/>
                    <a:p>
                      <a:pPr algn="l" fontAlgn="ctr"/>
                      <a:r>
                        <a:rPr lang="fi-FI" sz="1000" u="none" strike="noStrike">
                          <a:solidFill>
                            <a:schemeClr val="tx2"/>
                          </a:solidFill>
                          <a:effectLst/>
                          <a:latin typeface="Gill Sans MT" panose="020B0502020104020203" pitchFamily="34" charset="0"/>
                        </a:rPr>
                        <a:t>Verkostomainen valta voimistuu (Suomi)</a:t>
                      </a:r>
                      <a:endParaRPr lang="fi-FI" sz="1000" b="0" i="0" u="none" strike="noStrike">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96205109"/>
                  </a:ext>
                </a:extLst>
              </a:tr>
              <a:tr h="548508">
                <a:tc>
                  <a:txBody>
                    <a:bodyPr/>
                    <a:lstStyle/>
                    <a:p>
                      <a:pPr algn="l" fontAlgn="ctr"/>
                      <a:r>
                        <a:rPr lang="fi-FI" sz="1000" u="none" strike="noStrike">
                          <a:solidFill>
                            <a:schemeClr val="tx2"/>
                          </a:solidFill>
                          <a:effectLst/>
                          <a:latin typeface="Gill Sans MT" panose="020B0502020104020203" pitchFamily="34" charset="0"/>
                        </a:rPr>
                        <a:t>Teknologia sulautuu kaikkeen (Suomi)</a:t>
                      </a:r>
                      <a:endParaRPr lang="fi-FI" sz="1000" b="0" i="0" u="none" strike="noStrike">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16991837"/>
                  </a:ext>
                </a:extLst>
              </a:tr>
              <a:tr h="484222">
                <a:tc>
                  <a:txBody>
                    <a:bodyPr/>
                    <a:lstStyle/>
                    <a:p>
                      <a:pPr algn="l" fontAlgn="ctr"/>
                      <a:r>
                        <a:rPr lang="fi-FI" sz="1000" u="none" strike="noStrike">
                          <a:solidFill>
                            <a:schemeClr val="tx2"/>
                          </a:solidFill>
                          <a:effectLst/>
                          <a:latin typeface="Gill Sans MT" panose="020B0502020104020203" pitchFamily="34" charset="0"/>
                        </a:rPr>
                        <a:t>Kaupungistuminen</a:t>
                      </a:r>
                      <a:endParaRPr lang="fi-FI" sz="1000" b="0" i="0" u="none" strike="noStrike">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37433442"/>
                  </a:ext>
                </a:extLst>
              </a:tr>
              <a:tr h="455541">
                <a:tc>
                  <a:txBody>
                    <a:bodyPr/>
                    <a:lstStyle/>
                    <a:p>
                      <a:pPr algn="l" fontAlgn="ctr"/>
                      <a:r>
                        <a:rPr lang="fi-FI" sz="1000" u="none" strike="noStrike" dirty="0">
                          <a:solidFill>
                            <a:schemeClr val="tx2"/>
                          </a:solidFill>
                          <a:effectLst/>
                          <a:latin typeface="Gill Sans MT" panose="020B0502020104020203" pitchFamily="34" charset="0"/>
                        </a:rPr>
                        <a:t>Some ja yhteiskunnallinen vaikuttaminen</a:t>
                      </a:r>
                      <a:endParaRPr lang="fi-FI" sz="1000" b="0" i="0" u="none" strike="noStrike" dirty="0">
                        <a:solidFill>
                          <a:schemeClr val="tx2"/>
                        </a:solidFill>
                        <a:effectLst/>
                        <a:latin typeface="Gill Sans MT" panose="020B0502020104020203" pitchFamily="34" charset="0"/>
                      </a:endParaRPr>
                    </a:p>
                  </a:txBody>
                  <a:tcPr marL="2829" marR="2829" marT="2829"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17528909"/>
                  </a:ext>
                </a:extLst>
              </a:tr>
            </a:tbl>
          </a:graphicData>
        </a:graphic>
      </p:graphicFrame>
      <p:grpSp>
        <p:nvGrpSpPr>
          <p:cNvPr id="6" name="Group 5">
            <a:extLst>
              <a:ext uri="{FF2B5EF4-FFF2-40B4-BE49-F238E27FC236}">
                <a16:creationId xmlns:a16="http://schemas.microsoft.com/office/drawing/2014/main" id="{4FE64B81-1CE2-4E37-89DA-611C275060E5}"/>
              </a:ext>
            </a:extLst>
          </p:cNvPr>
          <p:cNvGrpSpPr/>
          <p:nvPr/>
        </p:nvGrpSpPr>
        <p:grpSpPr>
          <a:xfrm>
            <a:off x="11423004" y="6269142"/>
            <a:ext cx="320522" cy="414442"/>
            <a:chOff x="8457418" y="107577"/>
            <a:chExt cx="320522" cy="414442"/>
          </a:xfrm>
        </p:grpSpPr>
        <p:sp>
          <p:nvSpPr>
            <p:cNvPr id="7" name="Rectangle: Rounded Corners 6">
              <a:extLst>
                <a:ext uri="{FF2B5EF4-FFF2-40B4-BE49-F238E27FC236}">
                  <a16:creationId xmlns:a16="http://schemas.microsoft.com/office/drawing/2014/main" id="{006B3CF2-7F13-41B7-B3D5-7FBCC12F24E5}"/>
                </a:ext>
              </a:extLst>
            </p:cNvPr>
            <p:cNvSpPr/>
            <p:nvPr/>
          </p:nvSpPr>
          <p:spPr>
            <a:xfrm rot="16200000">
              <a:off x="8406817" y="158178"/>
              <a:ext cx="414442"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Back with solid fill">
              <a:hlinkClick r:id="rId2" action="ppaction://hlinksldjump"/>
              <a:extLst>
                <a:ext uri="{FF2B5EF4-FFF2-40B4-BE49-F238E27FC236}">
                  <a16:creationId xmlns:a16="http://schemas.microsoft.com/office/drawing/2014/main" id="{05083841-4F9B-4967-8154-B22E4738E1D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377164570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1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0BB12DEC-65D7-483C-BF3B-633918BAD734}"/>
              </a:ext>
            </a:extLst>
          </p:cNvPr>
          <p:cNvPicPr>
            <a:picLocks noChangeAspect="1"/>
          </p:cNvPicPr>
          <p:nvPr/>
        </p:nvPicPr>
        <p:blipFill>
          <a:blip r:embed="rId3"/>
          <a:stretch>
            <a:fillRect/>
          </a:stretch>
        </p:blipFill>
        <p:spPr>
          <a:xfrm>
            <a:off x="9813196" y="2636912"/>
            <a:ext cx="1275402" cy="634680"/>
          </a:xfrm>
          <a:prstGeom prst="rect">
            <a:avLst/>
          </a:prstGeom>
          <a:ln w="57150">
            <a:solidFill>
              <a:schemeClr val="tx2"/>
            </a:solidFill>
          </a:ln>
        </p:spPr>
      </p:pic>
      <p:sp>
        <p:nvSpPr>
          <p:cNvPr id="60" name="TextBox 59">
            <a:extLst>
              <a:ext uri="{FF2B5EF4-FFF2-40B4-BE49-F238E27FC236}">
                <a16:creationId xmlns:a16="http://schemas.microsoft.com/office/drawing/2014/main" id="{6AAD8FBE-C525-433C-8934-B8FA45174194}"/>
              </a:ext>
            </a:extLst>
          </p:cNvPr>
          <p:cNvSpPr txBox="1"/>
          <p:nvPr/>
        </p:nvSpPr>
        <p:spPr>
          <a:xfrm rot="6420488">
            <a:off x="10148012" y="234771"/>
            <a:ext cx="887487" cy="2769940"/>
          </a:xfrm>
          <a:prstGeom prst="rect">
            <a:avLst/>
          </a:prstGeom>
          <a:noFill/>
        </p:spPr>
        <p:txBody>
          <a:bodyPr vert="vert270" wrap="none">
            <a:spAutoFit/>
          </a:bodyPr>
          <a:lstStyle/>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Teemahaastattelututkimus:</a:t>
            </a:r>
          </a:p>
          <a:p>
            <a:pPr>
              <a:lnSpc>
                <a:spcPct val="150000"/>
              </a:lnSpc>
            </a:pPr>
            <a:r>
              <a:rPr lang="fi-FI" sz="16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SWOT-analyysi </a:t>
            </a:r>
          </a:p>
        </p:txBody>
      </p:sp>
      <p:sp>
        <p:nvSpPr>
          <p:cNvPr id="360" name="AutoShape 1" descr="*">
            <a:extLst>
              <a:ext uri="{FF2B5EF4-FFF2-40B4-BE49-F238E27FC236}">
                <a16:creationId xmlns:a16="http://schemas.microsoft.com/office/drawing/2014/main" id="{6189C6F5-FE2A-4C29-B660-C7204DE57BE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1" name="AutoShape 1" descr="*">
            <a:extLst>
              <a:ext uri="{FF2B5EF4-FFF2-40B4-BE49-F238E27FC236}">
                <a16:creationId xmlns:a16="http://schemas.microsoft.com/office/drawing/2014/main" id="{7C6F1D26-8455-43A1-BA47-EBCBA5C9ADD1}"/>
              </a:ext>
            </a:extLst>
          </p:cNvPr>
          <p:cNvSpPr>
            <a:spLocks noChangeAspect="1" noChangeArrowheads="1"/>
          </p:cNvSpPr>
          <p:nvPr/>
        </p:nvSpPr>
        <p:spPr bwMode="auto">
          <a:xfrm>
            <a:off x="5721350" y="39782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2" name="AutoShape 1" descr="*">
            <a:extLst>
              <a:ext uri="{FF2B5EF4-FFF2-40B4-BE49-F238E27FC236}">
                <a16:creationId xmlns:a16="http://schemas.microsoft.com/office/drawing/2014/main" id="{01C1F0C1-0194-4028-A3AC-207079726726}"/>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3" name="AutoShape 1" descr="*">
            <a:extLst>
              <a:ext uri="{FF2B5EF4-FFF2-40B4-BE49-F238E27FC236}">
                <a16:creationId xmlns:a16="http://schemas.microsoft.com/office/drawing/2014/main" id="{D8B85D49-6F8F-489E-A45A-188CE3F613CB}"/>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4" name="AutoShape 1" descr="*">
            <a:extLst>
              <a:ext uri="{FF2B5EF4-FFF2-40B4-BE49-F238E27FC236}">
                <a16:creationId xmlns:a16="http://schemas.microsoft.com/office/drawing/2014/main" id="{691A1D83-A87A-423C-AB3A-BD7FC9076BF7}"/>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5" name="AutoShape 1" descr="*">
            <a:extLst>
              <a:ext uri="{FF2B5EF4-FFF2-40B4-BE49-F238E27FC236}">
                <a16:creationId xmlns:a16="http://schemas.microsoft.com/office/drawing/2014/main" id="{B8AB961F-9BF2-4E38-8CA0-1602933112A2}"/>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6" name="AutoShape 1" descr="*">
            <a:extLst>
              <a:ext uri="{FF2B5EF4-FFF2-40B4-BE49-F238E27FC236}">
                <a16:creationId xmlns:a16="http://schemas.microsoft.com/office/drawing/2014/main" id="{7F7ED082-87B9-4FAE-BE0D-808F9E321355}"/>
              </a:ext>
            </a:extLst>
          </p:cNvPr>
          <p:cNvSpPr>
            <a:spLocks noChangeAspect="1" noChangeArrowheads="1"/>
          </p:cNvSpPr>
          <p:nvPr/>
        </p:nvSpPr>
        <p:spPr bwMode="auto">
          <a:xfrm>
            <a:off x="5721350" y="164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7" name="AutoShape 1" descr="*">
            <a:extLst>
              <a:ext uri="{FF2B5EF4-FFF2-40B4-BE49-F238E27FC236}">
                <a16:creationId xmlns:a16="http://schemas.microsoft.com/office/drawing/2014/main" id="{02AA46AD-5469-4614-BDCE-94DD8C0D4AF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8" name="AutoShape 1" descr="*">
            <a:extLst>
              <a:ext uri="{FF2B5EF4-FFF2-40B4-BE49-F238E27FC236}">
                <a16:creationId xmlns:a16="http://schemas.microsoft.com/office/drawing/2014/main" id="{4258B0D5-E768-43C8-B7A5-FEFC082AA32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69" name="AutoShape 1" descr="*">
            <a:extLst>
              <a:ext uri="{FF2B5EF4-FFF2-40B4-BE49-F238E27FC236}">
                <a16:creationId xmlns:a16="http://schemas.microsoft.com/office/drawing/2014/main" id="{E453653B-D0A1-4FC0-A49B-15621495E34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0" name="AutoShape 1" descr="*">
            <a:extLst>
              <a:ext uri="{FF2B5EF4-FFF2-40B4-BE49-F238E27FC236}">
                <a16:creationId xmlns:a16="http://schemas.microsoft.com/office/drawing/2014/main" id="{E4D4DDA8-ECB5-4E27-BF5D-273824FCCF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1" name="AutoShape 1" descr="*">
            <a:extLst>
              <a:ext uri="{FF2B5EF4-FFF2-40B4-BE49-F238E27FC236}">
                <a16:creationId xmlns:a16="http://schemas.microsoft.com/office/drawing/2014/main" id="{3C75007D-7C8A-4668-B4CA-6A1E2967341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2" name="AutoShape 1" descr="*">
            <a:extLst>
              <a:ext uri="{FF2B5EF4-FFF2-40B4-BE49-F238E27FC236}">
                <a16:creationId xmlns:a16="http://schemas.microsoft.com/office/drawing/2014/main" id="{67AF455B-4608-40E1-B369-2C724F6C5CA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3" name="AutoShape 1" descr="*">
            <a:extLst>
              <a:ext uri="{FF2B5EF4-FFF2-40B4-BE49-F238E27FC236}">
                <a16:creationId xmlns:a16="http://schemas.microsoft.com/office/drawing/2014/main" id="{DC955492-7D11-4498-BD3E-496562E44EF3}"/>
              </a:ext>
            </a:extLst>
          </p:cNvPr>
          <p:cNvSpPr>
            <a:spLocks noChangeAspect="1" noChangeArrowheads="1"/>
          </p:cNvSpPr>
          <p:nvPr/>
        </p:nvSpPr>
        <p:spPr bwMode="auto">
          <a:xfrm>
            <a:off x="5721350" y="491966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4" name="AutoShape 1" descr="*">
            <a:extLst>
              <a:ext uri="{FF2B5EF4-FFF2-40B4-BE49-F238E27FC236}">
                <a16:creationId xmlns:a16="http://schemas.microsoft.com/office/drawing/2014/main" id="{BE2A9FD2-7130-49AC-9BC6-942D15289AC0}"/>
              </a:ext>
            </a:extLst>
          </p:cNvPr>
          <p:cNvSpPr>
            <a:spLocks noChangeAspect="1" noChangeArrowheads="1"/>
          </p:cNvSpPr>
          <p:nvPr/>
        </p:nvSpPr>
        <p:spPr bwMode="auto">
          <a:xfrm>
            <a:off x="5721350" y="2106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6" name="AutoShape 1" descr="*">
            <a:extLst>
              <a:ext uri="{FF2B5EF4-FFF2-40B4-BE49-F238E27FC236}">
                <a16:creationId xmlns:a16="http://schemas.microsoft.com/office/drawing/2014/main" id="{44285E55-CD6A-439E-B736-6A9B46B5C6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7" name="AutoShape 1" descr="*">
            <a:extLst>
              <a:ext uri="{FF2B5EF4-FFF2-40B4-BE49-F238E27FC236}">
                <a16:creationId xmlns:a16="http://schemas.microsoft.com/office/drawing/2014/main" id="{C6AA20EF-C889-4F3B-AAB5-563B1AE007F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8" name="AutoShape 1" descr="*">
            <a:extLst>
              <a:ext uri="{FF2B5EF4-FFF2-40B4-BE49-F238E27FC236}">
                <a16:creationId xmlns:a16="http://schemas.microsoft.com/office/drawing/2014/main" id="{09674F58-B2D9-4025-AB7F-879BED535F40}"/>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79" name="AutoShape 1" descr="*">
            <a:extLst>
              <a:ext uri="{FF2B5EF4-FFF2-40B4-BE49-F238E27FC236}">
                <a16:creationId xmlns:a16="http://schemas.microsoft.com/office/drawing/2014/main" id="{386DC982-F5E5-47F7-B289-2AEE73E9F7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0" name="AutoShape 1" descr="*">
            <a:extLst>
              <a:ext uri="{FF2B5EF4-FFF2-40B4-BE49-F238E27FC236}">
                <a16:creationId xmlns:a16="http://schemas.microsoft.com/office/drawing/2014/main" id="{5C469E71-C990-461F-815A-93128033633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1" name="AutoShape 1" descr="*">
            <a:extLst>
              <a:ext uri="{FF2B5EF4-FFF2-40B4-BE49-F238E27FC236}">
                <a16:creationId xmlns:a16="http://schemas.microsoft.com/office/drawing/2014/main" id="{D1A7F1B8-E06E-4FEB-A914-629D8A8F52C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2" name="AutoShape 1" descr="*">
            <a:extLst>
              <a:ext uri="{FF2B5EF4-FFF2-40B4-BE49-F238E27FC236}">
                <a16:creationId xmlns:a16="http://schemas.microsoft.com/office/drawing/2014/main" id="{1B4C69FA-0EBA-4824-B4D4-811CBFF6F1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3" name="AutoShape 1" descr="*">
            <a:extLst>
              <a:ext uri="{FF2B5EF4-FFF2-40B4-BE49-F238E27FC236}">
                <a16:creationId xmlns:a16="http://schemas.microsoft.com/office/drawing/2014/main" id="{B52E063B-2ECA-41F2-9A4C-A2B9FA5FDF9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4" name="AutoShape 1" descr="*">
            <a:extLst>
              <a:ext uri="{FF2B5EF4-FFF2-40B4-BE49-F238E27FC236}">
                <a16:creationId xmlns:a16="http://schemas.microsoft.com/office/drawing/2014/main" id="{4FAC9AEC-9FF5-48E2-B2D2-FC4ED881D5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5" name="AutoShape 1" descr="*">
            <a:extLst>
              <a:ext uri="{FF2B5EF4-FFF2-40B4-BE49-F238E27FC236}">
                <a16:creationId xmlns:a16="http://schemas.microsoft.com/office/drawing/2014/main" id="{9C08AD25-1583-4E5E-9EE0-4CC4FD96C9A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6" name="AutoShape 1" descr="*">
            <a:extLst>
              <a:ext uri="{FF2B5EF4-FFF2-40B4-BE49-F238E27FC236}">
                <a16:creationId xmlns:a16="http://schemas.microsoft.com/office/drawing/2014/main" id="{DDC37AA0-5A78-45DA-A3F1-6B711263E0F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7" name="AutoShape 1" descr="*">
            <a:extLst>
              <a:ext uri="{FF2B5EF4-FFF2-40B4-BE49-F238E27FC236}">
                <a16:creationId xmlns:a16="http://schemas.microsoft.com/office/drawing/2014/main" id="{98859735-7204-44E8-B380-E7BD7EBB0BC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8" name="AutoShape 1" descr="*">
            <a:extLst>
              <a:ext uri="{FF2B5EF4-FFF2-40B4-BE49-F238E27FC236}">
                <a16:creationId xmlns:a16="http://schemas.microsoft.com/office/drawing/2014/main" id="{C8B4D702-A8BA-4951-B803-0E7AD634B37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89" name="AutoShape 1" descr="*">
            <a:extLst>
              <a:ext uri="{FF2B5EF4-FFF2-40B4-BE49-F238E27FC236}">
                <a16:creationId xmlns:a16="http://schemas.microsoft.com/office/drawing/2014/main" id="{E43B0051-3D98-45B5-A0F7-70AE1F251D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0" name="AutoShape 1" descr="*">
            <a:extLst>
              <a:ext uri="{FF2B5EF4-FFF2-40B4-BE49-F238E27FC236}">
                <a16:creationId xmlns:a16="http://schemas.microsoft.com/office/drawing/2014/main" id="{6B6CB79C-4B74-49EC-B22F-951A81172C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1" name="AutoShape 1" descr="*">
            <a:extLst>
              <a:ext uri="{FF2B5EF4-FFF2-40B4-BE49-F238E27FC236}">
                <a16:creationId xmlns:a16="http://schemas.microsoft.com/office/drawing/2014/main" id="{40BAE974-D4B7-4730-A8C6-174094D9959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2" name="AutoShape 1" descr="*">
            <a:extLst>
              <a:ext uri="{FF2B5EF4-FFF2-40B4-BE49-F238E27FC236}">
                <a16:creationId xmlns:a16="http://schemas.microsoft.com/office/drawing/2014/main" id="{2E815918-1C67-45A0-B9D7-5184174C0A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3" name="AutoShape 1" descr="*">
            <a:extLst>
              <a:ext uri="{FF2B5EF4-FFF2-40B4-BE49-F238E27FC236}">
                <a16:creationId xmlns:a16="http://schemas.microsoft.com/office/drawing/2014/main" id="{DE820932-149B-4572-BD7C-6B6F114062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4" name="AutoShape 1" descr="*">
            <a:extLst>
              <a:ext uri="{FF2B5EF4-FFF2-40B4-BE49-F238E27FC236}">
                <a16:creationId xmlns:a16="http://schemas.microsoft.com/office/drawing/2014/main" id="{40A3CBB2-00CE-409E-9098-56EC3CEA3C8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5" name="AutoShape 1" descr="*">
            <a:extLst>
              <a:ext uri="{FF2B5EF4-FFF2-40B4-BE49-F238E27FC236}">
                <a16:creationId xmlns:a16="http://schemas.microsoft.com/office/drawing/2014/main" id="{20D07E7D-34D0-44C9-AC2C-48488AEB76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6" name="AutoShape 1" descr="*">
            <a:extLst>
              <a:ext uri="{FF2B5EF4-FFF2-40B4-BE49-F238E27FC236}">
                <a16:creationId xmlns:a16="http://schemas.microsoft.com/office/drawing/2014/main" id="{2303C3E0-A7CC-45CF-9F95-343D434B8C2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7" name="AutoShape 1" descr="*">
            <a:extLst>
              <a:ext uri="{FF2B5EF4-FFF2-40B4-BE49-F238E27FC236}">
                <a16:creationId xmlns:a16="http://schemas.microsoft.com/office/drawing/2014/main" id="{2E7EE219-C09A-4CAA-AA4B-713C29313D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8" name="AutoShape 1" descr="*">
            <a:extLst>
              <a:ext uri="{FF2B5EF4-FFF2-40B4-BE49-F238E27FC236}">
                <a16:creationId xmlns:a16="http://schemas.microsoft.com/office/drawing/2014/main" id="{B6C64711-F933-4536-BC76-6930E18025E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99" name="AutoShape 1" descr="*">
            <a:extLst>
              <a:ext uri="{FF2B5EF4-FFF2-40B4-BE49-F238E27FC236}">
                <a16:creationId xmlns:a16="http://schemas.microsoft.com/office/drawing/2014/main" id="{2389F2C8-3309-4D40-8D23-F9BB7615FF4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0" name="AutoShape 1" descr="*">
            <a:extLst>
              <a:ext uri="{FF2B5EF4-FFF2-40B4-BE49-F238E27FC236}">
                <a16:creationId xmlns:a16="http://schemas.microsoft.com/office/drawing/2014/main" id="{173369DA-1E2D-4B28-95EF-1C1CF57558A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1" name="AutoShape 1" descr="*">
            <a:extLst>
              <a:ext uri="{FF2B5EF4-FFF2-40B4-BE49-F238E27FC236}">
                <a16:creationId xmlns:a16="http://schemas.microsoft.com/office/drawing/2014/main" id="{A4FF07D5-AA16-4EF8-88E7-0DD35094E9C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2" name="AutoShape 1" descr="*">
            <a:extLst>
              <a:ext uri="{FF2B5EF4-FFF2-40B4-BE49-F238E27FC236}">
                <a16:creationId xmlns:a16="http://schemas.microsoft.com/office/drawing/2014/main" id="{474CEF8B-6701-4D65-81C4-1A6B1B0F2E0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3" name="AutoShape 1" descr="*">
            <a:extLst>
              <a:ext uri="{FF2B5EF4-FFF2-40B4-BE49-F238E27FC236}">
                <a16:creationId xmlns:a16="http://schemas.microsoft.com/office/drawing/2014/main" id="{77540BA7-9DA8-48A6-A1BA-0440CA847E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4" name="AutoShape 1" descr="*">
            <a:extLst>
              <a:ext uri="{FF2B5EF4-FFF2-40B4-BE49-F238E27FC236}">
                <a16:creationId xmlns:a16="http://schemas.microsoft.com/office/drawing/2014/main" id="{77E9FC0C-0F00-436F-BBFF-9CC29E17519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5" name="AutoShape 1" descr="*">
            <a:extLst>
              <a:ext uri="{FF2B5EF4-FFF2-40B4-BE49-F238E27FC236}">
                <a16:creationId xmlns:a16="http://schemas.microsoft.com/office/drawing/2014/main" id="{30161F22-525C-4122-9F09-3D41B177F17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6" name="AutoShape 1" descr="*">
            <a:extLst>
              <a:ext uri="{FF2B5EF4-FFF2-40B4-BE49-F238E27FC236}">
                <a16:creationId xmlns:a16="http://schemas.microsoft.com/office/drawing/2014/main" id="{27860DB3-C24B-4A85-B006-AA2EC628160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7" name="AutoShape 1" descr="*">
            <a:extLst>
              <a:ext uri="{FF2B5EF4-FFF2-40B4-BE49-F238E27FC236}">
                <a16:creationId xmlns:a16="http://schemas.microsoft.com/office/drawing/2014/main" id="{98AD33CF-8BBC-4A83-AAA2-925121BCBDE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8" name="AutoShape 1" descr="*">
            <a:extLst>
              <a:ext uri="{FF2B5EF4-FFF2-40B4-BE49-F238E27FC236}">
                <a16:creationId xmlns:a16="http://schemas.microsoft.com/office/drawing/2014/main" id="{76A59DC0-1BA5-4F06-9ECA-4673DFD646B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09" name="AutoShape 1" descr="*">
            <a:extLst>
              <a:ext uri="{FF2B5EF4-FFF2-40B4-BE49-F238E27FC236}">
                <a16:creationId xmlns:a16="http://schemas.microsoft.com/office/drawing/2014/main" id="{B32DD9ED-035A-499D-B881-2B6C6B9A69C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0" name="AutoShape 1" descr="*">
            <a:extLst>
              <a:ext uri="{FF2B5EF4-FFF2-40B4-BE49-F238E27FC236}">
                <a16:creationId xmlns:a16="http://schemas.microsoft.com/office/drawing/2014/main" id="{4F857371-C2AE-4A65-B39E-88252D452E8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1" name="AutoShape 1" descr="*">
            <a:extLst>
              <a:ext uri="{FF2B5EF4-FFF2-40B4-BE49-F238E27FC236}">
                <a16:creationId xmlns:a16="http://schemas.microsoft.com/office/drawing/2014/main" id="{CAB06D6B-EAE9-4714-8F4D-2A74F6A089E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2" name="AutoShape 1" descr="*">
            <a:extLst>
              <a:ext uri="{FF2B5EF4-FFF2-40B4-BE49-F238E27FC236}">
                <a16:creationId xmlns:a16="http://schemas.microsoft.com/office/drawing/2014/main" id="{1D3DA21C-4E9B-4331-A132-6B80017BE4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3" name="AutoShape 1" descr="*">
            <a:extLst>
              <a:ext uri="{FF2B5EF4-FFF2-40B4-BE49-F238E27FC236}">
                <a16:creationId xmlns:a16="http://schemas.microsoft.com/office/drawing/2014/main" id="{32409C10-61D1-40FD-AABD-7264CFAF59F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4" name="AutoShape 1" descr="*">
            <a:extLst>
              <a:ext uri="{FF2B5EF4-FFF2-40B4-BE49-F238E27FC236}">
                <a16:creationId xmlns:a16="http://schemas.microsoft.com/office/drawing/2014/main" id="{969100D8-6511-4549-B3D1-8248A740FC5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5" name="AutoShape 1" descr="*">
            <a:extLst>
              <a:ext uri="{FF2B5EF4-FFF2-40B4-BE49-F238E27FC236}">
                <a16:creationId xmlns:a16="http://schemas.microsoft.com/office/drawing/2014/main" id="{23D8E80E-73EB-4445-A0B6-21F1091A71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6" name="AutoShape 1" descr="*">
            <a:extLst>
              <a:ext uri="{FF2B5EF4-FFF2-40B4-BE49-F238E27FC236}">
                <a16:creationId xmlns:a16="http://schemas.microsoft.com/office/drawing/2014/main" id="{A11FADCC-2760-4799-85E8-C4A2F0BA6D6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7" name="AutoShape 1" descr="*">
            <a:extLst>
              <a:ext uri="{FF2B5EF4-FFF2-40B4-BE49-F238E27FC236}">
                <a16:creationId xmlns:a16="http://schemas.microsoft.com/office/drawing/2014/main" id="{30FDD723-D7A0-484E-89E9-662BE1E858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8" name="AutoShape 1" descr="*">
            <a:extLst>
              <a:ext uri="{FF2B5EF4-FFF2-40B4-BE49-F238E27FC236}">
                <a16:creationId xmlns:a16="http://schemas.microsoft.com/office/drawing/2014/main" id="{6476E446-427D-47FC-961B-77D9E7435F2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19" name="AutoShape 1" descr="*">
            <a:extLst>
              <a:ext uri="{FF2B5EF4-FFF2-40B4-BE49-F238E27FC236}">
                <a16:creationId xmlns:a16="http://schemas.microsoft.com/office/drawing/2014/main" id="{8ABB3A2E-5BC6-4DF9-B21A-1DB5D64987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0" name="AutoShape 1" descr="*">
            <a:extLst>
              <a:ext uri="{FF2B5EF4-FFF2-40B4-BE49-F238E27FC236}">
                <a16:creationId xmlns:a16="http://schemas.microsoft.com/office/drawing/2014/main" id="{E346DA04-FDFC-4382-94F8-CC325CDBFAE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1" name="AutoShape 1" descr="*">
            <a:extLst>
              <a:ext uri="{FF2B5EF4-FFF2-40B4-BE49-F238E27FC236}">
                <a16:creationId xmlns:a16="http://schemas.microsoft.com/office/drawing/2014/main" id="{7F84E98C-5226-48F7-BF7D-7E0460D92C7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2" name="AutoShape 1" descr="*">
            <a:extLst>
              <a:ext uri="{FF2B5EF4-FFF2-40B4-BE49-F238E27FC236}">
                <a16:creationId xmlns:a16="http://schemas.microsoft.com/office/drawing/2014/main" id="{6B533D0D-D947-4BEF-A9BF-DAF3AE11711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3" name="AutoShape 1" descr="*">
            <a:extLst>
              <a:ext uri="{FF2B5EF4-FFF2-40B4-BE49-F238E27FC236}">
                <a16:creationId xmlns:a16="http://schemas.microsoft.com/office/drawing/2014/main" id="{90A9FFC7-E724-413F-8951-D1DC392A2780}"/>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4" name="AutoShape 1" descr="*">
            <a:extLst>
              <a:ext uri="{FF2B5EF4-FFF2-40B4-BE49-F238E27FC236}">
                <a16:creationId xmlns:a16="http://schemas.microsoft.com/office/drawing/2014/main" id="{CA7B38C0-A4EB-41B5-979B-0F8C10E53BCC}"/>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5" name="AutoShape 1" descr="*">
            <a:extLst>
              <a:ext uri="{FF2B5EF4-FFF2-40B4-BE49-F238E27FC236}">
                <a16:creationId xmlns:a16="http://schemas.microsoft.com/office/drawing/2014/main" id="{CC6E1323-CB5D-48BB-98C0-D59CC8219F5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6" name="AutoShape 1" descr="*">
            <a:extLst>
              <a:ext uri="{FF2B5EF4-FFF2-40B4-BE49-F238E27FC236}">
                <a16:creationId xmlns:a16="http://schemas.microsoft.com/office/drawing/2014/main" id="{C3B91EAA-5A11-48DD-9BBE-49364CD9D5A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7" name="AutoShape 1" descr="*">
            <a:extLst>
              <a:ext uri="{FF2B5EF4-FFF2-40B4-BE49-F238E27FC236}">
                <a16:creationId xmlns:a16="http://schemas.microsoft.com/office/drawing/2014/main" id="{3DEAC666-8D23-4A61-98FC-01A9788E29FE}"/>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8" name="AutoShape 1" descr="*">
            <a:extLst>
              <a:ext uri="{FF2B5EF4-FFF2-40B4-BE49-F238E27FC236}">
                <a16:creationId xmlns:a16="http://schemas.microsoft.com/office/drawing/2014/main" id="{D75C6109-5745-4D6D-BD10-AA877B1EB1B7}"/>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29" name="AutoShape 1" descr="*">
            <a:extLst>
              <a:ext uri="{FF2B5EF4-FFF2-40B4-BE49-F238E27FC236}">
                <a16:creationId xmlns:a16="http://schemas.microsoft.com/office/drawing/2014/main" id="{B84C110B-CF9C-4C59-9F35-68F909A0135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0" name="AutoShape 1" descr="*">
            <a:extLst>
              <a:ext uri="{FF2B5EF4-FFF2-40B4-BE49-F238E27FC236}">
                <a16:creationId xmlns:a16="http://schemas.microsoft.com/office/drawing/2014/main" id="{37AAD215-6F74-48CC-B635-D4220D801E4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1" name="AutoShape 1" descr="*">
            <a:extLst>
              <a:ext uri="{FF2B5EF4-FFF2-40B4-BE49-F238E27FC236}">
                <a16:creationId xmlns:a16="http://schemas.microsoft.com/office/drawing/2014/main" id="{0990AA31-3EEC-447D-B74B-0842D2B1491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2" name="AutoShape 1" descr="*">
            <a:extLst>
              <a:ext uri="{FF2B5EF4-FFF2-40B4-BE49-F238E27FC236}">
                <a16:creationId xmlns:a16="http://schemas.microsoft.com/office/drawing/2014/main" id="{77AECBF5-C050-497E-AC35-3D67476385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3" name="AutoShape 1" descr="*">
            <a:extLst>
              <a:ext uri="{FF2B5EF4-FFF2-40B4-BE49-F238E27FC236}">
                <a16:creationId xmlns:a16="http://schemas.microsoft.com/office/drawing/2014/main" id="{841BF7C7-74B8-4E54-98F6-D57D5F92F5E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4" name="AutoShape 1" descr="*">
            <a:extLst>
              <a:ext uri="{FF2B5EF4-FFF2-40B4-BE49-F238E27FC236}">
                <a16:creationId xmlns:a16="http://schemas.microsoft.com/office/drawing/2014/main" id="{5D8A27C1-462C-4DEE-AD1A-9D8EF8A8B83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5" name="AutoShape 1" descr="*">
            <a:extLst>
              <a:ext uri="{FF2B5EF4-FFF2-40B4-BE49-F238E27FC236}">
                <a16:creationId xmlns:a16="http://schemas.microsoft.com/office/drawing/2014/main" id="{7614198D-587A-4129-B8B2-A190CEB7EDD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6" name="AutoShape 1" descr="*">
            <a:extLst>
              <a:ext uri="{FF2B5EF4-FFF2-40B4-BE49-F238E27FC236}">
                <a16:creationId xmlns:a16="http://schemas.microsoft.com/office/drawing/2014/main" id="{FEFB895E-5B3C-46A0-896A-F132BC755BD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7" name="AutoShape 1" descr="*">
            <a:extLst>
              <a:ext uri="{FF2B5EF4-FFF2-40B4-BE49-F238E27FC236}">
                <a16:creationId xmlns:a16="http://schemas.microsoft.com/office/drawing/2014/main" id="{C7CC5C5F-3F86-4E18-8403-C752E014C0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8" name="AutoShape 1" descr="*">
            <a:extLst>
              <a:ext uri="{FF2B5EF4-FFF2-40B4-BE49-F238E27FC236}">
                <a16:creationId xmlns:a16="http://schemas.microsoft.com/office/drawing/2014/main" id="{DFE2409C-027D-4D1A-9DDA-707D7906B43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39" name="AutoShape 1" descr="*">
            <a:extLst>
              <a:ext uri="{FF2B5EF4-FFF2-40B4-BE49-F238E27FC236}">
                <a16:creationId xmlns:a16="http://schemas.microsoft.com/office/drawing/2014/main" id="{D5B118C1-FF78-4AC2-BFEC-E1BA7AA658E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0" name="AutoShape 1" descr="*">
            <a:extLst>
              <a:ext uri="{FF2B5EF4-FFF2-40B4-BE49-F238E27FC236}">
                <a16:creationId xmlns:a16="http://schemas.microsoft.com/office/drawing/2014/main" id="{DCF7B5FA-A8DA-4A31-8C93-654A3344435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1" name="AutoShape 1" descr="*">
            <a:extLst>
              <a:ext uri="{FF2B5EF4-FFF2-40B4-BE49-F238E27FC236}">
                <a16:creationId xmlns:a16="http://schemas.microsoft.com/office/drawing/2014/main" id="{78CCF073-2C2F-4046-B072-FC5B361AC195}"/>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2" name="AutoShape 1" descr="*">
            <a:extLst>
              <a:ext uri="{FF2B5EF4-FFF2-40B4-BE49-F238E27FC236}">
                <a16:creationId xmlns:a16="http://schemas.microsoft.com/office/drawing/2014/main" id="{93F9620A-2BA7-4252-9CFA-9CFB7C77ACEA}"/>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3" name="AutoShape 1" descr="*">
            <a:extLst>
              <a:ext uri="{FF2B5EF4-FFF2-40B4-BE49-F238E27FC236}">
                <a16:creationId xmlns:a16="http://schemas.microsoft.com/office/drawing/2014/main" id="{D7CECD9E-0474-4354-84F7-2A433198A5DE}"/>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4" name="AutoShape 1" descr="*">
            <a:extLst>
              <a:ext uri="{FF2B5EF4-FFF2-40B4-BE49-F238E27FC236}">
                <a16:creationId xmlns:a16="http://schemas.microsoft.com/office/drawing/2014/main" id="{EE055206-136C-48F6-8D5C-F83A628B4A3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5" name="AutoShape 1" descr="*">
            <a:extLst>
              <a:ext uri="{FF2B5EF4-FFF2-40B4-BE49-F238E27FC236}">
                <a16:creationId xmlns:a16="http://schemas.microsoft.com/office/drawing/2014/main" id="{112800FB-E83E-49FA-9D91-280EE7BD599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6" name="AutoShape 1" descr="*">
            <a:extLst>
              <a:ext uri="{FF2B5EF4-FFF2-40B4-BE49-F238E27FC236}">
                <a16:creationId xmlns:a16="http://schemas.microsoft.com/office/drawing/2014/main" id="{1417886C-25CA-4623-B2EB-247C3417C6DD}"/>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7" name="AutoShape 1" descr="*">
            <a:extLst>
              <a:ext uri="{FF2B5EF4-FFF2-40B4-BE49-F238E27FC236}">
                <a16:creationId xmlns:a16="http://schemas.microsoft.com/office/drawing/2014/main" id="{2FD6BFBC-941C-4408-B27F-08EBFC65CC21}"/>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8" name="AutoShape 1" descr="*">
            <a:extLst>
              <a:ext uri="{FF2B5EF4-FFF2-40B4-BE49-F238E27FC236}">
                <a16:creationId xmlns:a16="http://schemas.microsoft.com/office/drawing/2014/main" id="{BA85F211-75E0-46D9-9853-C2F590B895F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49" name="AutoShape 1" descr="*">
            <a:extLst>
              <a:ext uri="{FF2B5EF4-FFF2-40B4-BE49-F238E27FC236}">
                <a16:creationId xmlns:a16="http://schemas.microsoft.com/office/drawing/2014/main" id="{3E2D5AFF-3AF1-4936-B26A-A223244B0BD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0" name="AutoShape 1" descr="*">
            <a:extLst>
              <a:ext uri="{FF2B5EF4-FFF2-40B4-BE49-F238E27FC236}">
                <a16:creationId xmlns:a16="http://schemas.microsoft.com/office/drawing/2014/main" id="{E1136CBC-1466-4A6D-B15C-F128692652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1" name="AutoShape 1" descr="*">
            <a:extLst>
              <a:ext uri="{FF2B5EF4-FFF2-40B4-BE49-F238E27FC236}">
                <a16:creationId xmlns:a16="http://schemas.microsoft.com/office/drawing/2014/main" id="{47ECC7CF-C422-4D2D-91B6-CC4A129EB2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2" name="AutoShape 1" descr="*">
            <a:extLst>
              <a:ext uri="{FF2B5EF4-FFF2-40B4-BE49-F238E27FC236}">
                <a16:creationId xmlns:a16="http://schemas.microsoft.com/office/drawing/2014/main" id="{B9859AE8-A85B-4C03-A3D6-85A7BA0A8D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3" name="AutoShape 1" descr="*">
            <a:extLst>
              <a:ext uri="{FF2B5EF4-FFF2-40B4-BE49-F238E27FC236}">
                <a16:creationId xmlns:a16="http://schemas.microsoft.com/office/drawing/2014/main" id="{E7ECA0CB-D353-4C5D-B20A-383BB64BFED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4" name="AutoShape 1" descr="*">
            <a:extLst>
              <a:ext uri="{FF2B5EF4-FFF2-40B4-BE49-F238E27FC236}">
                <a16:creationId xmlns:a16="http://schemas.microsoft.com/office/drawing/2014/main" id="{4E3646BD-8F42-4DB8-AB8B-50AD2C1961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5" name="AutoShape 1" descr="*">
            <a:extLst>
              <a:ext uri="{FF2B5EF4-FFF2-40B4-BE49-F238E27FC236}">
                <a16:creationId xmlns:a16="http://schemas.microsoft.com/office/drawing/2014/main" id="{0DC7CB88-AD62-493A-92C0-0931F69AA12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6" name="AutoShape 1" descr="*">
            <a:extLst>
              <a:ext uri="{FF2B5EF4-FFF2-40B4-BE49-F238E27FC236}">
                <a16:creationId xmlns:a16="http://schemas.microsoft.com/office/drawing/2014/main" id="{2B3C935F-1141-4694-BBD8-668CB97F24C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7" name="AutoShape 1" descr="*">
            <a:extLst>
              <a:ext uri="{FF2B5EF4-FFF2-40B4-BE49-F238E27FC236}">
                <a16:creationId xmlns:a16="http://schemas.microsoft.com/office/drawing/2014/main" id="{EB8BE885-402F-4DBA-9B05-B57348DA622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8" name="AutoShape 1" descr="*">
            <a:extLst>
              <a:ext uri="{FF2B5EF4-FFF2-40B4-BE49-F238E27FC236}">
                <a16:creationId xmlns:a16="http://schemas.microsoft.com/office/drawing/2014/main" id="{B9D7FB14-BDFB-41FD-AC5A-016087891D5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59" name="AutoShape 1" descr="*">
            <a:extLst>
              <a:ext uri="{FF2B5EF4-FFF2-40B4-BE49-F238E27FC236}">
                <a16:creationId xmlns:a16="http://schemas.microsoft.com/office/drawing/2014/main" id="{AD61B82B-F44C-45E2-9AB8-46452BA1B29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0" name="AutoShape 1" descr="*">
            <a:extLst>
              <a:ext uri="{FF2B5EF4-FFF2-40B4-BE49-F238E27FC236}">
                <a16:creationId xmlns:a16="http://schemas.microsoft.com/office/drawing/2014/main" id="{CA3FCD11-D241-4B2E-9208-79C9FABBFD3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1" name="AutoShape 1" descr="*">
            <a:extLst>
              <a:ext uri="{FF2B5EF4-FFF2-40B4-BE49-F238E27FC236}">
                <a16:creationId xmlns:a16="http://schemas.microsoft.com/office/drawing/2014/main" id="{E8879D83-F662-4C5D-B8FD-6F1D9826E6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2" name="AutoShape 1" descr="*">
            <a:extLst>
              <a:ext uri="{FF2B5EF4-FFF2-40B4-BE49-F238E27FC236}">
                <a16:creationId xmlns:a16="http://schemas.microsoft.com/office/drawing/2014/main" id="{7B2DA257-A54B-4AB7-AD8B-19C4C1E9C35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3" name="AutoShape 1" descr="*">
            <a:extLst>
              <a:ext uri="{FF2B5EF4-FFF2-40B4-BE49-F238E27FC236}">
                <a16:creationId xmlns:a16="http://schemas.microsoft.com/office/drawing/2014/main" id="{95AF9DD1-D4E0-4EFC-91A4-4A0F2E8B951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4" name="AutoShape 1" descr="*">
            <a:extLst>
              <a:ext uri="{FF2B5EF4-FFF2-40B4-BE49-F238E27FC236}">
                <a16:creationId xmlns:a16="http://schemas.microsoft.com/office/drawing/2014/main" id="{9702F6BD-F13F-4D95-82A3-6BDED30BB28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5" name="AutoShape 1" descr="*">
            <a:extLst>
              <a:ext uri="{FF2B5EF4-FFF2-40B4-BE49-F238E27FC236}">
                <a16:creationId xmlns:a16="http://schemas.microsoft.com/office/drawing/2014/main" id="{1238F9F4-E8A4-458A-A4D8-16EDB9635E7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6" name="AutoShape 1" descr="*">
            <a:extLst>
              <a:ext uri="{FF2B5EF4-FFF2-40B4-BE49-F238E27FC236}">
                <a16:creationId xmlns:a16="http://schemas.microsoft.com/office/drawing/2014/main" id="{0029399D-464E-4932-BBCB-FE0EEF91A9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7" name="AutoShape 1" descr="*">
            <a:extLst>
              <a:ext uri="{FF2B5EF4-FFF2-40B4-BE49-F238E27FC236}">
                <a16:creationId xmlns:a16="http://schemas.microsoft.com/office/drawing/2014/main" id="{5128376B-2EEB-43E1-BB6A-2991A474381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8" name="AutoShape 1" descr="*">
            <a:extLst>
              <a:ext uri="{FF2B5EF4-FFF2-40B4-BE49-F238E27FC236}">
                <a16:creationId xmlns:a16="http://schemas.microsoft.com/office/drawing/2014/main" id="{0EC1BF1E-9898-411D-BEF1-AEB774F6238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69" name="AutoShape 1" descr="*">
            <a:extLst>
              <a:ext uri="{FF2B5EF4-FFF2-40B4-BE49-F238E27FC236}">
                <a16:creationId xmlns:a16="http://schemas.microsoft.com/office/drawing/2014/main" id="{F32A0C5B-8289-4E64-BA47-7560A8E17E5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0" name="AutoShape 1" descr="*">
            <a:extLst>
              <a:ext uri="{FF2B5EF4-FFF2-40B4-BE49-F238E27FC236}">
                <a16:creationId xmlns:a16="http://schemas.microsoft.com/office/drawing/2014/main" id="{8809E839-6D74-4928-B234-B9E6440736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1" name="AutoShape 1" descr="*">
            <a:extLst>
              <a:ext uri="{FF2B5EF4-FFF2-40B4-BE49-F238E27FC236}">
                <a16:creationId xmlns:a16="http://schemas.microsoft.com/office/drawing/2014/main" id="{A4018AA6-AEC4-4BC2-884A-74B14CD1F2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2" name="AutoShape 1" descr="*">
            <a:extLst>
              <a:ext uri="{FF2B5EF4-FFF2-40B4-BE49-F238E27FC236}">
                <a16:creationId xmlns:a16="http://schemas.microsoft.com/office/drawing/2014/main" id="{D4F82288-1297-4A8C-A714-DE54F6A49AB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3" name="AutoShape 1" descr="*">
            <a:extLst>
              <a:ext uri="{FF2B5EF4-FFF2-40B4-BE49-F238E27FC236}">
                <a16:creationId xmlns:a16="http://schemas.microsoft.com/office/drawing/2014/main" id="{E72EEDED-0492-432B-ACC4-4B99B046C3A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4" name="AutoShape 1" descr="*">
            <a:extLst>
              <a:ext uri="{FF2B5EF4-FFF2-40B4-BE49-F238E27FC236}">
                <a16:creationId xmlns:a16="http://schemas.microsoft.com/office/drawing/2014/main" id="{CAE76F26-70DC-42DF-8150-F59BF96E8C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5" name="AutoShape 1" descr="*">
            <a:extLst>
              <a:ext uri="{FF2B5EF4-FFF2-40B4-BE49-F238E27FC236}">
                <a16:creationId xmlns:a16="http://schemas.microsoft.com/office/drawing/2014/main" id="{93F85070-6B8D-454E-9182-1BDA0CD1DDC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6" name="AutoShape 1" descr="*">
            <a:extLst>
              <a:ext uri="{FF2B5EF4-FFF2-40B4-BE49-F238E27FC236}">
                <a16:creationId xmlns:a16="http://schemas.microsoft.com/office/drawing/2014/main" id="{0371BCAB-62AA-417A-AD2F-92D70F05027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7" name="AutoShape 1" descr="*">
            <a:extLst>
              <a:ext uri="{FF2B5EF4-FFF2-40B4-BE49-F238E27FC236}">
                <a16:creationId xmlns:a16="http://schemas.microsoft.com/office/drawing/2014/main" id="{A5ACD7C9-86CE-43E6-854B-493D0DA09A4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8" name="AutoShape 1" descr="*">
            <a:extLst>
              <a:ext uri="{FF2B5EF4-FFF2-40B4-BE49-F238E27FC236}">
                <a16:creationId xmlns:a16="http://schemas.microsoft.com/office/drawing/2014/main" id="{130345B4-8354-4C97-ADA5-D124027177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79" name="AutoShape 1" descr="*">
            <a:extLst>
              <a:ext uri="{FF2B5EF4-FFF2-40B4-BE49-F238E27FC236}">
                <a16:creationId xmlns:a16="http://schemas.microsoft.com/office/drawing/2014/main" id="{17C5D964-D0D9-421F-B73A-E7216D8D730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0" name="AutoShape 1" descr="*">
            <a:extLst>
              <a:ext uri="{FF2B5EF4-FFF2-40B4-BE49-F238E27FC236}">
                <a16:creationId xmlns:a16="http://schemas.microsoft.com/office/drawing/2014/main" id="{0DB8334E-E135-400A-835B-657A42EAABE9}"/>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1" name="AutoShape 1" descr="*">
            <a:extLst>
              <a:ext uri="{FF2B5EF4-FFF2-40B4-BE49-F238E27FC236}">
                <a16:creationId xmlns:a16="http://schemas.microsoft.com/office/drawing/2014/main" id="{33D0C200-72F7-4E16-8EBD-4C0003D0131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2" name="AutoShape 1" descr="*">
            <a:extLst>
              <a:ext uri="{FF2B5EF4-FFF2-40B4-BE49-F238E27FC236}">
                <a16:creationId xmlns:a16="http://schemas.microsoft.com/office/drawing/2014/main" id="{6EB988DB-C016-4B35-A6D8-4C671A5B721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3" name="AutoShape 1" descr="*">
            <a:extLst>
              <a:ext uri="{FF2B5EF4-FFF2-40B4-BE49-F238E27FC236}">
                <a16:creationId xmlns:a16="http://schemas.microsoft.com/office/drawing/2014/main" id="{0D7B03F7-0B97-40BE-9364-1B9EEABA8C9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4" name="AutoShape 1" descr="*">
            <a:extLst>
              <a:ext uri="{FF2B5EF4-FFF2-40B4-BE49-F238E27FC236}">
                <a16:creationId xmlns:a16="http://schemas.microsoft.com/office/drawing/2014/main" id="{2B799193-862A-448B-A0DE-C9C0D49140FF}"/>
              </a:ext>
            </a:extLst>
          </p:cNvPr>
          <p:cNvSpPr>
            <a:spLocks noChangeAspect="1" noChangeArrowheads="1"/>
          </p:cNvSpPr>
          <p:nvPr/>
        </p:nvSpPr>
        <p:spPr bwMode="auto">
          <a:xfrm>
            <a:off x="5721350" y="123936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5" name="AutoShape 1" descr="*">
            <a:extLst>
              <a:ext uri="{FF2B5EF4-FFF2-40B4-BE49-F238E27FC236}">
                <a16:creationId xmlns:a16="http://schemas.microsoft.com/office/drawing/2014/main" id="{0C4D8C23-BD83-431B-88B3-C05FAE5A65FC}"/>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6" name="AutoShape 1" descr="*">
            <a:extLst>
              <a:ext uri="{FF2B5EF4-FFF2-40B4-BE49-F238E27FC236}">
                <a16:creationId xmlns:a16="http://schemas.microsoft.com/office/drawing/2014/main" id="{8590B9D0-0C85-46FE-B954-0EA3D71BA26B}"/>
              </a:ext>
            </a:extLst>
          </p:cNvPr>
          <p:cNvSpPr>
            <a:spLocks noChangeAspect="1" noChangeArrowheads="1"/>
          </p:cNvSpPr>
          <p:nvPr/>
        </p:nvSpPr>
        <p:spPr bwMode="auto">
          <a:xfrm>
            <a:off x="5721350" y="106568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7" name="AutoShape 1" descr="*">
            <a:extLst>
              <a:ext uri="{FF2B5EF4-FFF2-40B4-BE49-F238E27FC236}">
                <a16:creationId xmlns:a16="http://schemas.microsoft.com/office/drawing/2014/main" id="{600434EE-3D46-469F-B422-419B77461B6A}"/>
              </a:ext>
            </a:extLst>
          </p:cNvPr>
          <p:cNvSpPr>
            <a:spLocks noChangeAspect="1" noChangeArrowheads="1"/>
          </p:cNvSpPr>
          <p:nvPr/>
        </p:nvSpPr>
        <p:spPr bwMode="auto">
          <a:xfrm>
            <a:off x="5721350" y="1161573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8" name="AutoShape 1" descr="*">
            <a:extLst>
              <a:ext uri="{FF2B5EF4-FFF2-40B4-BE49-F238E27FC236}">
                <a16:creationId xmlns:a16="http://schemas.microsoft.com/office/drawing/2014/main" id="{8DF7F7A5-BDC3-4BEF-9491-CF30705A0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89" name="AutoShape 1" descr="*">
            <a:extLst>
              <a:ext uri="{FF2B5EF4-FFF2-40B4-BE49-F238E27FC236}">
                <a16:creationId xmlns:a16="http://schemas.microsoft.com/office/drawing/2014/main" id="{17DD62DD-B37E-4790-B085-B686609B95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0" name="AutoShape 1" descr="*">
            <a:extLst>
              <a:ext uri="{FF2B5EF4-FFF2-40B4-BE49-F238E27FC236}">
                <a16:creationId xmlns:a16="http://schemas.microsoft.com/office/drawing/2014/main" id="{4589A203-040E-4970-BD07-DC7D78F54121}"/>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1" name="AutoShape 1" descr="*">
            <a:extLst>
              <a:ext uri="{FF2B5EF4-FFF2-40B4-BE49-F238E27FC236}">
                <a16:creationId xmlns:a16="http://schemas.microsoft.com/office/drawing/2014/main" id="{A9DF8B54-E7C4-49E3-B802-3FE806DB79C0}"/>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2" name="AutoShape 1" descr="*">
            <a:extLst>
              <a:ext uri="{FF2B5EF4-FFF2-40B4-BE49-F238E27FC236}">
                <a16:creationId xmlns:a16="http://schemas.microsoft.com/office/drawing/2014/main" id="{C041E4E2-2FB5-4B72-9ADD-457EF1278E4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3" name="AutoShape 1" descr="*">
            <a:extLst>
              <a:ext uri="{FF2B5EF4-FFF2-40B4-BE49-F238E27FC236}">
                <a16:creationId xmlns:a16="http://schemas.microsoft.com/office/drawing/2014/main" id="{3E4915AF-A0AF-4EA6-B2BB-74CB7EA84369}"/>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4" name="AutoShape 1" descr="*">
            <a:extLst>
              <a:ext uri="{FF2B5EF4-FFF2-40B4-BE49-F238E27FC236}">
                <a16:creationId xmlns:a16="http://schemas.microsoft.com/office/drawing/2014/main" id="{702A6149-93AB-4A2E-9C11-B1151630D73A}"/>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5" name="AutoShape 1" descr="*">
            <a:extLst>
              <a:ext uri="{FF2B5EF4-FFF2-40B4-BE49-F238E27FC236}">
                <a16:creationId xmlns:a16="http://schemas.microsoft.com/office/drawing/2014/main" id="{4F83CB60-EEC8-43D8-9B2C-1D8AC303679B}"/>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6" name="AutoShape 1" descr="*">
            <a:extLst>
              <a:ext uri="{FF2B5EF4-FFF2-40B4-BE49-F238E27FC236}">
                <a16:creationId xmlns:a16="http://schemas.microsoft.com/office/drawing/2014/main" id="{C151C19A-A14D-4787-856D-FB745FA62A68}"/>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7" name="AutoShape 1" descr="*">
            <a:extLst>
              <a:ext uri="{FF2B5EF4-FFF2-40B4-BE49-F238E27FC236}">
                <a16:creationId xmlns:a16="http://schemas.microsoft.com/office/drawing/2014/main" id="{F6E97C63-8519-41BE-9399-94658D758473}"/>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8" name="AutoShape 1" descr="*">
            <a:extLst>
              <a:ext uri="{FF2B5EF4-FFF2-40B4-BE49-F238E27FC236}">
                <a16:creationId xmlns:a16="http://schemas.microsoft.com/office/drawing/2014/main" id="{3840B260-6A73-4CC6-8E65-511F652CC812}"/>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499" name="AutoShape 1" descr="*">
            <a:extLst>
              <a:ext uri="{FF2B5EF4-FFF2-40B4-BE49-F238E27FC236}">
                <a16:creationId xmlns:a16="http://schemas.microsoft.com/office/drawing/2014/main" id="{D3EB9B3D-54F3-4368-BAFF-F3CAAC078985}"/>
              </a:ext>
            </a:extLst>
          </p:cNvPr>
          <p:cNvSpPr>
            <a:spLocks noChangeAspect="1" noChangeArrowheads="1"/>
          </p:cNvSpPr>
          <p:nvPr/>
        </p:nvSpPr>
        <p:spPr bwMode="auto">
          <a:xfrm>
            <a:off x="5721350" y="130778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0" name="AutoShape 1" descr="*">
            <a:extLst>
              <a:ext uri="{FF2B5EF4-FFF2-40B4-BE49-F238E27FC236}">
                <a16:creationId xmlns:a16="http://schemas.microsoft.com/office/drawing/2014/main" id="{3B13296B-CA08-493A-8146-55D69E3F76E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1" name="AutoShape 1" descr="*">
            <a:extLst>
              <a:ext uri="{FF2B5EF4-FFF2-40B4-BE49-F238E27FC236}">
                <a16:creationId xmlns:a16="http://schemas.microsoft.com/office/drawing/2014/main" id="{046E44C9-E3F8-4375-9150-FFE52FF31B9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2" name="AutoShape 1" descr="*">
            <a:extLst>
              <a:ext uri="{FF2B5EF4-FFF2-40B4-BE49-F238E27FC236}">
                <a16:creationId xmlns:a16="http://schemas.microsoft.com/office/drawing/2014/main" id="{46C559E7-40C9-4537-A549-32FA57F020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3" name="AutoShape 1" descr="*">
            <a:extLst>
              <a:ext uri="{FF2B5EF4-FFF2-40B4-BE49-F238E27FC236}">
                <a16:creationId xmlns:a16="http://schemas.microsoft.com/office/drawing/2014/main" id="{0036F67C-42E8-42BD-A883-1B9FB100887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4" name="AutoShape 1" descr="*">
            <a:extLst>
              <a:ext uri="{FF2B5EF4-FFF2-40B4-BE49-F238E27FC236}">
                <a16:creationId xmlns:a16="http://schemas.microsoft.com/office/drawing/2014/main" id="{7A4C992B-D30F-4656-9224-A2FB6D16EA1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5" name="AutoShape 1" descr="*">
            <a:extLst>
              <a:ext uri="{FF2B5EF4-FFF2-40B4-BE49-F238E27FC236}">
                <a16:creationId xmlns:a16="http://schemas.microsoft.com/office/drawing/2014/main" id="{2A952CC5-1002-4525-9A7D-ECA86B90107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6" name="AutoShape 1" descr="*">
            <a:extLst>
              <a:ext uri="{FF2B5EF4-FFF2-40B4-BE49-F238E27FC236}">
                <a16:creationId xmlns:a16="http://schemas.microsoft.com/office/drawing/2014/main" id="{6046843C-7FAA-4AF6-B193-C2FA6561A1D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7" name="AutoShape 1" descr="*">
            <a:extLst>
              <a:ext uri="{FF2B5EF4-FFF2-40B4-BE49-F238E27FC236}">
                <a16:creationId xmlns:a16="http://schemas.microsoft.com/office/drawing/2014/main" id="{1EC4CE63-936E-4C8E-953B-C0358EE92E5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8" name="AutoShape 1" descr="*">
            <a:extLst>
              <a:ext uri="{FF2B5EF4-FFF2-40B4-BE49-F238E27FC236}">
                <a16:creationId xmlns:a16="http://schemas.microsoft.com/office/drawing/2014/main" id="{AE40ABC7-CB89-47DB-B18E-06B44869653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09" name="AutoShape 1" descr="*">
            <a:extLst>
              <a:ext uri="{FF2B5EF4-FFF2-40B4-BE49-F238E27FC236}">
                <a16:creationId xmlns:a16="http://schemas.microsoft.com/office/drawing/2014/main" id="{624062FE-E4CF-41CC-AAC7-D193DA7B826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0" name="AutoShape 1" descr="*">
            <a:extLst>
              <a:ext uri="{FF2B5EF4-FFF2-40B4-BE49-F238E27FC236}">
                <a16:creationId xmlns:a16="http://schemas.microsoft.com/office/drawing/2014/main" id="{F3966738-1132-46F2-B2A9-1B127EE352E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1" name="AutoShape 1" descr="*">
            <a:extLst>
              <a:ext uri="{FF2B5EF4-FFF2-40B4-BE49-F238E27FC236}">
                <a16:creationId xmlns:a16="http://schemas.microsoft.com/office/drawing/2014/main" id="{6002794E-71AC-48CE-BE4B-D2A1855C8EE5}"/>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2" name="AutoShape 1" descr="*">
            <a:extLst>
              <a:ext uri="{FF2B5EF4-FFF2-40B4-BE49-F238E27FC236}">
                <a16:creationId xmlns:a16="http://schemas.microsoft.com/office/drawing/2014/main" id="{0DF772D1-49F8-4DC0-BCFC-F33A0435837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3" name="AutoShape 1" descr="*">
            <a:extLst>
              <a:ext uri="{FF2B5EF4-FFF2-40B4-BE49-F238E27FC236}">
                <a16:creationId xmlns:a16="http://schemas.microsoft.com/office/drawing/2014/main" id="{655E2BB6-8E18-4E13-879D-5B7D0C7586F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4" name="AutoShape 1" descr="*">
            <a:extLst>
              <a:ext uri="{FF2B5EF4-FFF2-40B4-BE49-F238E27FC236}">
                <a16:creationId xmlns:a16="http://schemas.microsoft.com/office/drawing/2014/main" id="{B9B1CA13-D168-4CEA-9FD3-C635110699D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5" name="AutoShape 1" descr="*">
            <a:extLst>
              <a:ext uri="{FF2B5EF4-FFF2-40B4-BE49-F238E27FC236}">
                <a16:creationId xmlns:a16="http://schemas.microsoft.com/office/drawing/2014/main" id="{ACF6B11D-1B9A-4DAF-9E23-9F198B5C085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6" name="AutoShape 1" descr="*">
            <a:extLst>
              <a:ext uri="{FF2B5EF4-FFF2-40B4-BE49-F238E27FC236}">
                <a16:creationId xmlns:a16="http://schemas.microsoft.com/office/drawing/2014/main" id="{F03BD70E-02FE-499F-A0C9-4FBD5E41082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7" name="AutoShape 1" descr="*">
            <a:extLst>
              <a:ext uri="{FF2B5EF4-FFF2-40B4-BE49-F238E27FC236}">
                <a16:creationId xmlns:a16="http://schemas.microsoft.com/office/drawing/2014/main" id="{ADD9E492-A54B-41F3-BC45-C2B704FEB48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8" name="AutoShape 1" descr="*">
            <a:extLst>
              <a:ext uri="{FF2B5EF4-FFF2-40B4-BE49-F238E27FC236}">
                <a16:creationId xmlns:a16="http://schemas.microsoft.com/office/drawing/2014/main" id="{8105207B-6892-4D2C-A698-4203CC3A710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19" name="AutoShape 1" descr="*">
            <a:extLst>
              <a:ext uri="{FF2B5EF4-FFF2-40B4-BE49-F238E27FC236}">
                <a16:creationId xmlns:a16="http://schemas.microsoft.com/office/drawing/2014/main" id="{A2B5669A-794D-4E5F-9799-CCEAA604FFD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0" name="AutoShape 1" descr="*">
            <a:extLst>
              <a:ext uri="{FF2B5EF4-FFF2-40B4-BE49-F238E27FC236}">
                <a16:creationId xmlns:a16="http://schemas.microsoft.com/office/drawing/2014/main" id="{E467819C-E3CB-4845-A46F-D1B79E6A3BD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1" name="AutoShape 1" descr="*">
            <a:extLst>
              <a:ext uri="{FF2B5EF4-FFF2-40B4-BE49-F238E27FC236}">
                <a16:creationId xmlns:a16="http://schemas.microsoft.com/office/drawing/2014/main" id="{7CBE9D54-C81B-4512-A9E9-E358DF83F4C2}"/>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2" name="AutoShape 1" descr="*">
            <a:extLst>
              <a:ext uri="{FF2B5EF4-FFF2-40B4-BE49-F238E27FC236}">
                <a16:creationId xmlns:a16="http://schemas.microsoft.com/office/drawing/2014/main" id="{68FBE76E-B196-4F8A-94CF-8F45945DE88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3" name="AutoShape 1" descr="*">
            <a:extLst>
              <a:ext uri="{FF2B5EF4-FFF2-40B4-BE49-F238E27FC236}">
                <a16:creationId xmlns:a16="http://schemas.microsoft.com/office/drawing/2014/main" id="{1C6FF4CD-21C8-44CD-9278-473FA99755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4" name="AutoShape 1" descr="*">
            <a:extLst>
              <a:ext uri="{FF2B5EF4-FFF2-40B4-BE49-F238E27FC236}">
                <a16:creationId xmlns:a16="http://schemas.microsoft.com/office/drawing/2014/main" id="{E70609CC-3076-40F7-B788-66DAB958430B}"/>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5" name="AutoShape 1" descr="*">
            <a:extLst>
              <a:ext uri="{FF2B5EF4-FFF2-40B4-BE49-F238E27FC236}">
                <a16:creationId xmlns:a16="http://schemas.microsoft.com/office/drawing/2014/main" id="{BC25274C-13AC-4A52-9603-DBA04C8B415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6" name="AutoShape 1" descr="*">
            <a:extLst>
              <a:ext uri="{FF2B5EF4-FFF2-40B4-BE49-F238E27FC236}">
                <a16:creationId xmlns:a16="http://schemas.microsoft.com/office/drawing/2014/main" id="{3A67816B-063E-4826-B4A2-6CD79B1739F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7" name="AutoShape 1" descr="*">
            <a:extLst>
              <a:ext uri="{FF2B5EF4-FFF2-40B4-BE49-F238E27FC236}">
                <a16:creationId xmlns:a16="http://schemas.microsoft.com/office/drawing/2014/main" id="{629390FB-DEC2-45C3-B706-42220737985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8" name="AutoShape 1" descr="*">
            <a:extLst>
              <a:ext uri="{FF2B5EF4-FFF2-40B4-BE49-F238E27FC236}">
                <a16:creationId xmlns:a16="http://schemas.microsoft.com/office/drawing/2014/main" id="{51034D58-CB26-4EE9-A91E-8B6F4E7EF80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29" name="AutoShape 1" descr="*">
            <a:extLst>
              <a:ext uri="{FF2B5EF4-FFF2-40B4-BE49-F238E27FC236}">
                <a16:creationId xmlns:a16="http://schemas.microsoft.com/office/drawing/2014/main" id="{D14399E7-B723-42D8-B36D-4E7C1684C5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0" name="AutoShape 1" descr="*">
            <a:extLst>
              <a:ext uri="{FF2B5EF4-FFF2-40B4-BE49-F238E27FC236}">
                <a16:creationId xmlns:a16="http://schemas.microsoft.com/office/drawing/2014/main" id="{BEC4C5B8-FE93-4183-908C-3B84415428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1" name="AutoShape 1" descr="*">
            <a:extLst>
              <a:ext uri="{FF2B5EF4-FFF2-40B4-BE49-F238E27FC236}">
                <a16:creationId xmlns:a16="http://schemas.microsoft.com/office/drawing/2014/main" id="{AF373D7E-FBA0-459E-801F-EE422FAB185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2" name="AutoShape 1" descr="*">
            <a:extLst>
              <a:ext uri="{FF2B5EF4-FFF2-40B4-BE49-F238E27FC236}">
                <a16:creationId xmlns:a16="http://schemas.microsoft.com/office/drawing/2014/main" id="{4B25B924-7FFA-45DF-BDB8-9DF2362AF01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3" name="AutoShape 1" descr="*">
            <a:extLst>
              <a:ext uri="{FF2B5EF4-FFF2-40B4-BE49-F238E27FC236}">
                <a16:creationId xmlns:a16="http://schemas.microsoft.com/office/drawing/2014/main" id="{D3176447-37ED-4F0C-9A91-FA16A7D94EE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4" name="AutoShape 1" descr="*">
            <a:extLst>
              <a:ext uri="{FF2B5EF4-FFF2-40B4-BE49-F238E27FC236}">
                <a16:creationId xmlns:a16="http://schemas.microsoft.com/office/drawing/2014/main" id="{F594D40C-8EB0-4C48-ACEC-5E85F82EC7A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5" name="AutoShape 1" descr="*">
            <a:extLst>
              <a:ext uri="{FF2B5EF4-FFF2-40B4-BE49-F238E27FC236}">
                <a16:creationId xmlns:a16="http://schemas.microsoft.com/office/drawing/2014/main" id="{1834679B-EC0B-4915-8A72-B402BF29CDF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6" name="AutoShape 1" descr="*">
            <a:extLst>
              <a:ext uri="{FF2B5EF4-FFF2-40B4-BE49-F238E27FC236}">
                <a16:creationId xmlns:a16="http://schemas.microsoft.com/office/drawing/2014/main" id="{A7DD3869-F47E-459E-BADD-8092106D87B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7" name="AutoShape 1" descr="*">
            <a:extLst>
              <a:ext uri="{FF2B5EF4-FFF2-40B4-BE49-F238E27FC236}">
                <a16:creationId xmlns:a16="http://schemas.microsoft.com/office/drawing/2014/main" id="{190FEC68-394A-44B7-BC3F-A54C897B8DA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8" name="AutoShape 1" descr="*">
            <a:extLst>
              <a:ext uri="{FF2B5EF4-FFF2-40B4-BE49-F238E27FC236}">
                <a16:creationId xmlns:a16="http://schemas.microsoft.com/office/drawing/2014/main" id="{4EE48D11-4505-452B-B072-9774702813C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39" name="AutoShape 1" descr="*">
            <a:extLst>
              <a:ext uri="{FF2B5EF4-FFF2-40B4-BE49-F238E27FC236}">
                <a16:creationId xmlns:a16="http://schemas.microsoft.com/office/drawing/2014/main" id="{06DE24B2-B3D4-485F-A9EA-53CEC6AAC15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0" name="AutoShape 1" descr="*">
            <a:extLst>
              <a:ext uri="{FF2B5EF4-FFF2-40B4-BE49-F238E27FC236}">
                <a16:creationId xmlns:a16="http://schemas.microsoft.com/office/drawing/2014/main" id="{188A4F3E-04D8-4B59-85EE-F4D1FE579AA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1" name="AutoShape 1" descr="*">
            <a:extLst>
              <a:ext uri="{FF2B5EF4-FFF2-40B4-BE49-F238E27FC236}">
                <a16:creationId xmlns:a16="http://schemas.microsoft.com/office/drawing/2014/main" id="{10C35AFF-2211-4C8A-A7F0-0AD7E070D19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2" name="AutoShape 1" descr="*">
            <a:extLst>
              <a:ext uri="{FF2B5EF4-FFF2-40B4-BE49-F238E27FC236}">
                <a16:creationId xmlns:a16="http://schemas.microsoft.com/office/drawing/2014/main" id="{4DFB6AC4-2051-4973-8CBE-CFD374EC43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3" name="AutoShape 1" descr="*">
            <a:extLst>
              <a:ext uri="{FF2B5EF4-FFF2-40B4-BE49-F238E27FC236}">
                <a16:creationId xmlns:a16="http://schemas.microsoft.com/office/drawing/2014/main" id="{BA20EE28-400B-454F-84FE-D1B4E0882CE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4" name="AutoShape 1" descr="*">
            <a:extLst>
              <a:ext uri="{FF2B5EF4-FFF2-40B4-BE49-F238E27FC236}">
                <a16:creationId xmlns:a16="http://schemas.microsoft.com/office/drawing/2014/main" id="{18333A52-46C1-4E84-8AA7-D0396AD2708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5" name="AutoShape 1" descr="*">
            <a:extLst>
              <a:ext uri="{FF2B5EF4-FFF2-40B4-BE49-F238E27FC236}">
                <a16:creationId xmlns:a16="http://schemas.microsoft.com/office/drawing/2014/main" id="{9CEEA576-E89C-475B-8F60-8ABFEF603C6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6" name="AutoShape 1" descr="*">
            <a:extLst>
              <a:ext uri="{FF2B5EF4-FFF2-40B4-BE49-F238E27FC236}">
                <a16:creationId xmlns:a16="http://schemas.microsoft.com/office/drawing/2014/main" id="{5DCC114B-D813-4928-A915-EF87CA2465D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7" name="AutoShape 1" descr="*">
            <a:extLst>
              <a:ext uri="{FF2B5EF4-FFF2-40B4-BE49-F238E27FC236}">
                <a16:creationId xmlns:a16="http://schemas.microsoft.com/office/drawing/2014/main" id="{1ED9487C-A49B-4C4A-B7BD-B68DE7468C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8" name="AutoShape 1" descr="*">
            <a:extLst>
              <a:ext uri="{FF2B5EF4-FFF2-40B4-BE49-F238E27FC236}">
                <a16:creationId xmlns:a16="http://schemas.microsoft.com/office/drawing/2014/main" id="{92533FDD-DFDE-48FC-962A-03D63F85B2D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49" name="AutoShape 1" descr="*">
            <a:extLst>
              <a:ext uri="{FF2B5EF4-FFF2-40B4-BE49-F238E27FC236}">
                <a16:creationId xmlns:a16="http://schemas.microsoft.com/office/drawing/2014/main" id="{39A0FA45-FDF9-4A35-BACF-9C63DEA40F3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0" name="AutoShape 1" descr="*">
            <a:extLst>
              <a:ext uri="{FF2B5EF4-FFF2-40B4-BE49-F238E27FC236}">
                <a16:creationId xmlns:a16="http://schemas.microsoft.com/office/drawing/2014/main" id="{58913E55-F5F8-4574-A873-7B9BF000953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1" name="AutoShape 1" descr="*">
            <a:extLst>
              <a:ext uri="{FF2B5EF4-FFF2-40B4-BE49-F238E27FC236}">
                <a16:creationId xmlns:a16="http://schemas.microsoft.com/office/drawing/2014/main" id="{DA75C2A2-81DB-4573-A7FE-5DA4FCF1E7B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2" name="AutoShape 1" descr="*">
            <a:extLst>
              <a:ext uri="{FF2B5EF4-FFF2-40B4-BE49-F238E27FC236}">
                <a16:creationId xmlns:a16="http://schemas.microsoft.com/office/drawing/2014/main" id="{797CE5F2-D10D-493E-B471-571B0C2DBAD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3" name="AutoShape 1" descr="*">
            <a:extLst>
              <a:ext uri="{FF2B5EF4-FFF2-40B4-BE49-F238E27FC236}">
                <a16:creationId xmlns:a16="http://schemas.microsoft.com/office/drawing/2014/main" id="{0768EBDB-A416-4008-92B2-071C6512E23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4" name="AutoShape 1" descr="*">
            <a:extLst>
              <a:ext uri="{FF2B5EF4-FFF2-40B4-BE49-F238E27FC236}">
                <a16:creationId xmlns:a16="http://schemas.microsoft.com/office/drawing/2014/main" id="{6F6242CB-B2AB-45E0-81AE-35A4469225D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5" name="AutoShape 1" descr="*">
            <a:extLst>
              <a:ext uri="{FF2B5EF4-FFF2-40B4-BE49-F238E27FC236}">
                <a16:creationId xmlns:a16="http://schemas.microsoft.com/office/drawing/2014/main" id="{2D2538ED-1237-4117-B7CA-6F4AC6AC708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6" name="AutoShape 1" descr="*">
            <a:extLst>
              <a:ext uri="{FF2B5EF4-FFF2-40B4-BE49-F238E27FC236}">
                <a16:creationId xmlns:a16="http://schemas.microsoft.com/office/drawing/2014/main" id="{F297BB46-E7D0-4F92-9462-49CC71E0504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7" name="AutoShape 1" descr="*">
            <a:extLst>
              <a:ext uri="{FF2B5EF4-FFF2-40B4-BE49-F238E27FC236}">
                <a16:creationId xmlns:a16="http://schemas.microsoft.com/office/drawing/2014/main" id="{EC31A979-F59A-48B1-A157-D7509623BE9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8" name="AutoShape 1" descr="*">
            <a:extLst>
              <a:ext uri="{FF2B5EF4-FFF2-40B4-BE49-F238E27FC236}">
                <a16:creationId xmlns:a16="http://schemas.microsoft.com/office/drawing/2014/main" id="{EC19268F-4382-40DF-BB96-3063A1EB864C}"/>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59" name="AutoShape 1" descr="*">
            <a:extLst>
              <a:ext uri="{FF2B5EF4-FFF2-40B4-BE49-F238E27FC236}">
                <a16:creationId xmlns:a16="http://schemas.microsoft.com/office/drawing/2014/main" id="{385B945E-7EA8-483F-AFAD-2D29FF2074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0" name="AutoShape 1" descr="*">
            <a:extLst>
              <a:ext uri="{FF2B5EF4-FFF2-40B4-BE49-F238E27FC236}">
                <a16:creationId xmlns:a16="http://schemas.microsoft.com/office/drawing/2014/main" id="{0E014910-8A36-4B6C-8CAE-B180DDD2634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1" name="AutoShape 1" descr="*">
            <a:extLst>
              <a:ext uri="{FF2B5EF4-FFF2-40B4-BE49-F238E27FC236}">
                <a16:creationId xmlns:a16="http://schemas.microsoft.com/office/drawing/2014/main" id="{7983826C-B54F-4EBC-9BAE-5E25C0E19F2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2" name="AutoShape 1" descr="*">
            <a:extLst>
              <a:ext uri="{FF2B5EF4-FFF2-40B4-BE49-F238E27FC236}">
                <a16:creationId xmlns:a16="http://schemas.microsoft.com/office/drawing/2014/main" id="{F2B738D4-B3AD-40B5-9BD9-38DC50F0952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3" name="AutoShape 1" descr="*">
            <a:extLst>
              <a:ext uri="{FF2B5EF4-FFF2-40B4-BE49-F238E27FC236}">
                <a16:creationId xmlns:a16="http://schemas.microsoft.com/office/drawing/2014/main" id="{1BE2A43B-7850-4EE7-88CA-680187746F6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4" name="AutoShape 1" descr="*">
            <a:extLst>
              <a:ext uri="{FF2B5EF4-FFF2-40B4-BE49-F238E27FC236}">
                <a16:creationId xmlns:a16="http://schemas.microsoft.com/office/drawing/2014/main" id="{ABCBEF5F-B8AA-4191-ACC2-F454FD7EE228}"/>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5" name="AutoShape 1" descr="*">
            <a:extLst>
              <a:ext uri="{FF2B5EF4-FFF2-40B4-BE49-F238E27FC236}">
                <a16:creationId xmlns:a16="http://schemas.microsoft.com/office/drawing/2014/main" id="{97E31ADC-36B1-4F8B-8EC0-B126BC171AF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6" name="AutoShape 1" descr="*">
            <a:extLst>
              <a:ext uri="{FF2B5EF4-FFF2-40B4-BE49-F238E27FC236}">
                <a16:creationId xmlns:a16="http://schemas.microsoft.com/office/drawing/2014/main" id="{A2DCFCFA-EC4E-43A9-96FB-BEE08E58E42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7" name="AutoShape 1" descr="*">
            <a:extLst>
              <a:ext uri="{FF2B5EF4-FFF2-40B4-BE49-F238E27FC236}">
                <a16:creationId xmlns:a16="http://schemas.microsoft.com/office/drawing/2014/main" id="{5BE5A4CE-8B43-4F5A-9FE6-55569B2C5A13}"/>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8" name="AutoShape 1" descr="*">
            <a:extLst>
              <a:ext uri="{FF2B5EF4-FFF2-40B4-BE49-F238E27FC236}">
                <a16:creationId xmlns:a16="http://schemas.microsoft.com/office/drawing/2014/main" id="{DB344D35-89CF-4CC0-8CDC-21A6E87618D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69" name="AutoShape 1" descr="*">
            <a:extLst>
              <a:ext uri="{FF2B5EF4-FFF2-40B4-BE49-F238E27FC236}">
                <a16:creationId xmlns:a16="http://schemas.microsoft.com/office/drawing/2014/main" id="{E05A2CFA-DEBF-46A3-BB79-8BBF5D4BB7F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0" name="AutoShape 1" descr="*">
            <a:extLst>
              <a:ext uri="{FF2B5EF4-FFF2-40B4-BE49-F238E27FC236}">
                <a16:creationId xmlns:a16="http://schemas.microsoft.com/office/drawing/2014/main" id="{7EE753A0-CA7E-4154-ACB1-4495F050E34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1" name="AutoShape 1" descr="*">
            <a:extLst>
              <a:ext uri="{FF2B5EF4-FFF2-40B4-BE49-F238E27FC236}">
                <a16:creationId xmlns:a16="http://schemas.microsoft.com/office/drawing/2014/main" id="{31ABDED5-DD63-4E7F-A3BA-BAAAB46C89E2}"/>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2" name="AutoShape 1" descr="*">
            <a:extLst>
              <a:ext uri="{FF2B5EF4-FFF2-40B4-BE49-F238E27FC236}">
                <a16:creationId xmlns:a16="http://schemas.microsoft.com/office/drawing/2014/main" id="{0B5881B0-F959-4D6F-8100-034DCC10EE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3" name="AutoShape 1" descr="*">
            <a:extLst>
              <a:ext uri="{FF2B5EF4-FFF2-40B4-BE49-F238E27FC236}">
                <a16:creationId xmlns:a16="http://schemas.microsoft.com/office/drawing/2014/main" id="{C8F444C8-1276-41B4-8DBE-F229788F374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4" name="AutoShape 1" descr="*">
            <a:extLst>
              <a:ext uri="{FF2B5EF4-FFF2-40B4-BE49-F238E27FC236}">
                <a16:creationId xmlns:a16="http://schemas.microsoft.com/office/drawing/2014/main" id="{3E93D4BD-147F-4659-A533-D78D386671A9}"/>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5" name="AutoShape 1" descr="*">
            <a:extLst>
              <a:ext uri="{FF2B5EF4-FFF2-40B4-BE49-F238E27FC236}">
                <a16:creationId xmlns:a16="http://schemas.microsoft.com/office/drawing/2014/main" id="{6D8A60A6-76D0-44CB-A2B0-1F26338E7296}"/>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6" name="AutoShape 1" descr="*">
            <a:extLst>
              <a:ext uri="{FF2B5EF4-FFF2-40B4-BE49-F238E27FC236}">
                <a16:creationId xmlns:a16="http://schemas.microsoft.com/office/drawing/2014/main" id="{34DF8624-629B-4BC2-B1BB-78848355FCB5}"/>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7" name="AutoShape 1" descr="*">
            <a:extLst>
              <a:ext uri="{FF2B5EF4-FFF2-40B4-BE49-F238E27FC236}">
                <a16:creationId xmlns:a16="http://schemas.microsoft.com/office/drawing/2014/main" id="{13E009AE-373B-4713-B664-72B5C5E3A1D4}"/>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8" name="AutoShape 1" descr="*">
            <a:extLst>
              <a:ext uri="{FF2B5EF4-FFF2-40B4-BE49-F238E27FC236}">
                <a16:creationId xmlns:a16="http://schemas.microsoft.com/office/drawing/2014/main" id="{C515D196-CED1-426C-ACEC-B92007FAE5DB}"/>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79" name="AutoShape 1" descr="*">
            <a:extLst>
              <a:ext uri="{FF2B5EF4-FFF2-40B4-BE49-F238E27FC236}">
                <a16:creationId xmlns:a16="http://schemas.microsoft.com/office/drawing/2014/main" id="{EB5A9A7B-F79B-4FA8-91A7-2F320966A357}"/>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0" name="AutoShape 1" descr="*">
            <a:extLst>
              <a:ext uri="{FF2B5EF4-FFF2-40B4-BE49-F238E27FC236}">
                <a16:creationId xmlns:a16="http://schemas.microsoft.com/office/drawing/2014/main" id="{7D57CAFF-CB3B-44DF-ACF3-FBE090FE4C60}"/>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1" name="AutoShape 1" descr="*">
            <a:extLst>
              <a:ext uri="{FF2B5EF4-FFF2-40B4-BE49-F238E27FC236}">
                <a16:creationId xmlns:a16="http://schemas.microsoft.com/office/drawing/2014/main" id="{85919323-6880-449D-BBEE-D4EE5AF2A0D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2" name="AutoShape 1" descr="*">
            <a:extLst>
              <a:ext uri="{FF2B5EF4-FFF2-40B4-BE49-F238E27FC236}">
                <a16:creationId xmlns:a16="http://schemas.microsoft.com/office/drawing/2014/main" id="{F1A60A90-5EE0-403C-BBAA-1932AB1B6DB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3" name="AutoShape 1" descr="*">
            <a:extLst>
              <a:ext uri="{FF2B5EF4-FFF2-40B4-BE49-F238E27FC236}">
                <a16:creationId xmlns:a16="http://schemas.microsoft.com/office/drawing/2014/main" id="{B832C41C-785A-4ADE-8D3B-8BB3F2260371}"/>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4" name="AutoShape 1" descr="*">
            <a:extLst>
              <a:ext uri="{FF2B5EF4-FFF2-40B4-BE49-F238E27FC236}">
                <a16:creationId xmlns:a16="http://schemas.microsoft.com/office/drawing/2014/main" id="{452A317C-1B17-4025-AF65-85476A20242E}"/>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5" name="AutoShape 1" descr="*">
            <a:extLst>
              <a:ext uri="{FF2B5EF4-FFF2-40B4-BE49-F238E27FC236}">
                <a16:creationId xmlns:a16="http://schemas.microsoft.com/office/drawing/2014/main" id="{0AF0F955-22A6-49E8-B54D-FE13B83D862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6" name="AutoShape 1" descr="*">
            <a:extLst>
              <a:ext uri="{FF2B5EF4-FFF2-40B4-BE49-F238E27FC236}">
                <a16:creationId xmlns:a16="http://schemas.microsoft.com/office/drawing/2014/main" id="{2B69A2D3-9DBE-4558-8756-E07298C9233A}"/>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7" name="AutoShape 1" descr="*">
            <a:extLst>
              <a:ext uri="{FF2B5EF4-FFF2-40B4-BE49-F238E27FC236}">
                <a16:creationId xmlns:a16="http://schemas.microsoft.com/office/drawing/2014/main" id="{E9552DAA-D11C-4100-8A02-262A9DE920BD}"/>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8" name="AutoShape 1" descr="*">
            <a:extLst>
              <a:ext uri="{FF2B5EF4-FFF2-40B4-BE49-F238E27FC236}">
                <a16:creationId xmlns:a16="http://schemas.microsoft.com/office/drawing/2014/main" id="{CC10DB45-C0B8-405E-AABA-BCA0F7F51D6F}"/>
              </a:ext>
            </a:extLst>
          </p:cNvPr>
          <p:cNvSpPr>
            <a:spLocks noChangeAspect="1" noChangeArrowheads="1"/>
          </p:cNvSpPr>
          <p:nvPr/>
        </p:nvSpPr>
        <p:spPr bwMode="auto">
          <a:xfrm>
            <a:off x="5721350" y="66405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89" name="AutoShape 1" descr="*">
            <a:extLst>
              <a:ext uri="{FF2B5EF4-FFF2-40B4-BE49-F238E27FC236}">
                <a16:creationId xmlns:a16="http://schemas.microsoft.com/office/drawing/2014/main" id="{08BC2D04-9286-441A-9CF6-EBE3E68F20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0" name="AutoShape 1" descr="*">
            <a:extLst>
              <a:ext uri="{FF2B5EF4-FFF2-40B4-BE49-F238E27FC236}">
                <a16:creationId xmlns:a16="http://schemas.microsoft.com/office/drawing/2014/main" id="{BAF600EC-F7B2-4B41-BF24-91490E57A4C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1" name="AutoShape 1" descr="*">
            <a:extLst>
              <a:ext uri="{FF2B5EF4-FFF2-40B4-BE49-F238E27FC236}">
                <a16:creationId xmlns:a16="http://schemas.microsoft.com/office/drawing/2014/main" id="{B84AF22B-6CB7-4610-9C97-9FA6F3DD5F2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2" name="AutoShape 1" descr="*">
            <a:extLst>
              <a:ext uri="{FF2B5EF4-FFF2-40B4-BE49-F238E27FC236}">
                <a16:creationId xmlns:a16="http://schemas.microsoft.com/office/drawing/2014/main" id="{EC78A3A1-82B4-4AF0-AFA9-6536618A94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3" name="AutoShape 1" descr="*">
            <a:extLst>
              <a:ext uri="{FF2B5EF4-FFF2-40B4-BE49-F238E27FC236}">
                <a16:creationId xmlns:a16="http://schemas.microsoft.com/office/drawing/2014/main" id="{E6FC788C-97D2-4004-A6A2-81CD49EDB02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4" name="AutoShape 1" descr="*">
            <a:extLst>
              <a:ext uri="{FF2B5EF4-FFF2-40B4-BE49-F238E27FC236}">
                <a16:creationId xmlns:a16="http://schemas.microsoft.com/office/drawing/2014/main" id="{E4B22BAB-9E41-428F-A1A6-607689EDDF41}"/>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5" name="AutoShape 1" descr="*">
            <a:extLst>
              <a:ext uri="{FF2B5EF4-FFF2-40B4-BE49-F238E27FC236}">
                <a16:creationId xmlns:a16="http://schemas.microsoft.com/office/drawing/2014/main" id="{394EC4BB-74B3-4B54-9076-5F3E32542D0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6" name="AutoShape 1" descr="*">
            <a:extLst>
              <a:ext uri="{FF2B5EF4-FFF2-40B4-BE49-F238E27FC236}">
                <a16:creationId xmlns:a16="http://schemas.microsoft.com/office/drawing/2014/main" id="{5655724D-09F5-4594-B1B0-8144C238CF1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7" name="AutoShape 1" descr="*">
            <a:extLst>
              <a:ext uri="{FF2B5EF4-FFF2-40B4-BE49-F238E27FC236}">
                <a16:creationId xmlns:a16="http://schemas.microsoft.com/office/drawing/2014/main" id="{015220B9-B389-4084-931F-D2AA446FC97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8" name="AutoShape 1" descr="*">
            <a:extLst>
              <a:ext uri="{FF2B5EF4-FFF2-40B4-BE49-F238E27FC236}">
                <a16:creationId xmlns:a16="http://schemas.microsoft.com/office/drawing/2014/main" id="{02E9F43A-E7F0-460D-8DD6-EE18D2855F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599" name="AutoShape 1" descr="*">
            <a:extLst>
              <a:ext uri="{FF2B5EF4-FFF2-40B4-BE49-F238E27FC236}">
                <a16:creationId xmlns:a16="http://schemas.microsoft.com/office/drawing/2014/main" id="{ADB0A734-DCF8-4B58-9986-2D6A97E8C32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0" name="AutoShape 1" descr="*">
            <a:extLst>
              <a:ext uri="{FF2B5EF4-FFF2-40B4-BE49-F238E27FC236}">
                <a16:creationId xmlns:a16="http://schemas.microsoft.com/office/drawing/2014/main" id="{D0F6ACC1-ADBA-4800-BDF0-D765790AACD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1" name="AutoShape 1" descr="*">
            <a:extLst>
              <a:ext uri="{FF2B5EF4-FFF2-40B4-BE49-F238E27FC236}">
                <a16:creationId xmlns:a16="http://schemas.microsoft.com/office/drawing/2014/main" id="{CF910E85-E14E-4C89-A934-27D565998CA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2" name="AutoShape 1" descr="*">
            <a:extLst>
              <a:ext uri="{FF2B5EF4-FFF2-40B4-BE49-F238E27FC236}">
                <a16:creationId xmlns:a16="http://schemas.microsoft.com/office/drawing/2014/main" id="{B9BB1ACB-5E56-4F65-AAC4-297BF1243A5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3" name="AutoShape 1" descr="*">
            <a:extLst>
              <a:ext uri="{FF2B5EF4-FFF2-40B4-BE49-F238E27FC236}">
                <a16:creationId xmlns:a16="http://schemas.microsoft.com/office/drawing/2014/main" id="{DE3743BB-00C7-42BD-91F1-25BDBBE0CF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4" name="AutoShape 1" descr="*">
            <a:extLst>
              <a:ext uri="{FF2B5EF4-FFF2-40B4-BE49-F238E27FC236}">
                <a16:creationId xmlns:a16="http://schemas.microsoft.com/office/drawing/2014/main" id="{7A59B82F-66D7-48A0-9A41-D8ADD661D0F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5" name="AutoShape 1" descr="*">
            <a:extLst>
              <a:ext uri="{FF2B5EF4-FFF2-40B4-BE49-F238E27FC236}">
                <a16:creationId xmlns:a16="http://schemas.microsoft.com/office/drawing/2014/main" id="{81560210-E98C-4853-A8F0-9507DA17934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6" name="AutoShape 1" descr="*">
            <a:extLst>
              <a:ext uri="{FF2B5EF4-FFF2-40B4-BE49-F238E27FC236}">
                <a16:creationId xmlns:a16="http://schemas.microsoft.com/office/drawing/2014/main" id="{C474C826-3F28-42A5-B0E6-6879CAAB8D1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7" name="AutoShape 1" descr="*">
            <a:extLst>
              <a:ext uri="{FF2B5EF4-FFF2-40B4-BE49-F238E27FC236}">
                <a16:creationId xmlns:a16="http://schemas.microsoft.com/office/drawing/2014/main" id="{9890868D-7E3C-48BA-B96A-EB2E679500F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8" name="AutoShape 1" descr="*">
            <a:extLst>
              <a:ext uri="{FF2B5EF4-FFF2-40B4-BE49-F238E27FC236}">
                <a16:creationId xmlns:a16="http://schemas.microsoft.com/office/drawing/2014/main" id="{BF9C315C-C68E-418D-B6A5-79C8F371CC0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09" name="AutoShape 1" descr="*">
            <a:extLst>
              <a:ext uri="{FF2B5EF4-FFF2-40B4-BE49-F238E27FC236}">
                <a16:creationId xmlns:a16="http://schemas.microsoft.com/office/drawing/2014/main" id="{31747515-3ECA-43F7-8991-C00A9FD841E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0" name="AutoShape 1" descr="*">
            <a:extLst>
              <a:ext uri="{FF2B5EF4-FFF2-40B4-BE49-F238E27FC236}">
                <a16:creationId xmlns:a16="http://schemas.microsoft.com/office/drawing/2014/main" id="{3A5BC9DE-A150-4E33-92BD-32B14F5FC6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1" name="AutoShape 1" descr="*">
            <a:extLst>
              <a:ext uri="{FF2B5EF4-FFF2-40B4-BE49-F238E27FC236}">
                <a16:creationId xmlns:a16="http://schemas.microsoft.com/office/drawing/2014/main" id="{CFC09DC8-F025-4784-8863-CCF891BF5972}"/>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2" name="AutoShape 1" descr="*">
            <a:extLst>
              <a:ext uri="{FF2B5EF4-FFF2-40B4-BE49-F238E27FC236}">
                <a16:creationId xmlns:a16="http://schemas.microsoft.com/office/drawing/2014/main" id="{6CF2E0F5-9159-45CA-A418-EFF00BF76EB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3" name="AutoShape 1" descr="*">
            <a:extLst>
              <a:ext uri="{FF2B5EF4-FFF2-40B4-BE49-F238E27FC236}">
                <a16:creationId xmlns:a16="http://schemas.microsoft.com/office/drawing/2014/main" id="{419C852F-9F73-4707-A60D-79A3B6A6526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4" name="AutoShape 1" descr="*">
            <a:extLst>
              <a:ext uri="{FF2B5EF4-FFF2-40B4-BE49-F238E27FC236}">
                <a16:creationId xmlns:a16="http://schemas.microsoft.com/office/drawing/2014/main" id="{AA888D4D-C47A-45E2-8C67-2241B791088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5" name="AutoShape 1" descr="*">
            <a:extLst>
              <a:ext uri="{FF2B5EF4-FFF2-40B4-BE49-F238E27FC236}">
                <a16:creationId xmlns:a16="http://schemas.microsoft.com/office/drawing/2014/main" id="{56693B85-F364-4A16-B980-4CB5248B0FE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6" name="AutoShape 1" descr="*">
            <a:extLst>
              <a:ext uri="{FF2B5EF4-FFF2-40B4-BE49-F238E27FC236}">
                <a16:creationId xmlns:a16="http://schemas.microsoft.com/office/drawing/2014/main" id="{D52FE2A0-2550-4C97-8407-0557101C238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7" name="AutoShape 1" descr="*">
            <a:extLst>
              <a:ext uri="{FF2B5EF4-FFF2-40B4-BE49-F238E27FC236}">
                <a16:creationId xmlns:a16="http://schemas.microsoft.com/office/drawing/2014/main" id="{3837B08A-E56E-4EDB-99BF-2074E937813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8" name="AutoShape 1" descr="*">
            <a:extLst>
              <a:ext uri="{FF2B5EF4-FFF2-40B4-BE49-F238E27FC236}">
                <a16:creationId xmlns:a16="http://schemas.microsoft.com/office/drawing/2014/main" id="{68699EF0-709F-4270-B23B-F9CB297BE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19" name="AutoShape 1" descr="*">
            <a:extLst>
              <a:ext uri="{FF2B5EF4-FFF2-40B4-BE49-F238E27FC236}">
                <a16:creationId xmlns:a16="http://schemas.microsoft.com/office/drawing/2014/main" id="{5BF15D7B-640E-4C27-A3C5-AD9F163F702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0" name="AutoShape 1" descr="*">
            <a:extLst>
              <a:ext uri="{FF2B5EF4-FFF2-40B4-BE49-F238E27FC236}">
                <a16:creationId xmlns:a16="http://schemas.microsoft.com/office/drawing/2014/main" id="{8F162A16-AFD6-4E1E-86E3-9928C04901D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1" name="AutoShape 1" descr="*">
            <a:extLst>
              <a:ext uri="{FF2B5EF4-FFF2-40B4-BE49-F238E27FC236}">
                <a16:creationId xmlns:a16="http://schemas.microsoft.com/office/drawing/2014/main" id="{5C1BFC56-EAA8-4B37-A045-5CC023940AA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2" name="AutoShape 1" descr="*">
            <a:extLst>
              <a:ext uri="{FF2B5EF4-FFF2-40B4-BE49-F238E27FC236}">
                <a16:creationId xmlns:a16="http://schemas.microsoft.com/office/drawing/2014/main" id="{E02DC330-750A-44EB-849C-10FD2CCEE95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3" name="AutoShape 1" descr="*">
            <a:extLst>
              <a:ext uri="{FF2B5EF4-FFF2-40B4-BE49-F238E27FC236}">
                <a16:creationId xmlns:a16="http://schemas.microsoft.com/office/drawing/2014/main" id="{F9D6CA8B-5BE7-4965-81E9-28797EACF1D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4" name="AutoShape 1" descr="*">
            <a:extLst>
              <a:ext uri="{FF2B5EF4-FFF2-40B4-BE49-F238E27FC236}">
                <a16:creationId xmlns:a16="http://schemas.microsoft.com/office/drawing/2014/main" id="{26E958EB-3202-465C-B0C7-18AA28B870F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5" name="AutoShape 1" descr="*">
            <a:extLst>
              <a:ext uri="{FF2B5EF4-FFF2-40B4-BE49-F238E27FC236}">
                <a16:creationId xmlns:a16="http://schemas.microsoft.com/office/drawing/2014/main" id="{635246D1-BDC6-4AE4-99F2-6BE4CFD1920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6" name="AutoShape 1" descr="*">
            <a:extLst>
              <a:ext uri="{FF2B5EF4-FFF2-40B4-BE49-F238E27FC236}">
                <a16:creationId xmlns:a16="http://schemas.microsoft.com/office/drawing/2014/main" id="{B59E5B6F-347B-46A8-93E8-E2FD7495E38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7" name="AutoShape 1" descr="*">
            <a:extLst>
              <a:ext uri="{FF2B5EF4-FFF2-40B4-BE49-F238E27FC236}">
                <a16:creationId xmlns:a16="http://schemas.microsoft.com/office/drawing/2014/main" id="{FFEE680A-2D44-4D53-8BCA-0A6406BBAD60}"/>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8" name="AutoShape 1" descr="*">
            <a:extLst>
              <a:ext uri="{FF2B5EF4-FFF2-40B4-BE49-F238E27FC236}">
                <a16:creationId xmlns:a16="http://schemas.microsoft.com/office/drawing/2014/main" id="{F71CEC59-2C4C-4696-8370-2A6B44DCC46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29" name="AutoShape 1" descr="*">
            <a:extLst>
              <a:ext uri="{FF2B5EF4-FFF2-40B4-BE49-F238E27FC236}">
                <a16:creationId xmlns:a16="http://schemas.microsoft.com/office/drawing/2014/main" id="{12FE3BE1-EE99-43D6-942D-937077FC68F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0" name="AutoShape 1" descr="*">
            <a:extLst>
              <a:ext uri="{FF2B5EF4-FFF2-40B4-BE49-F238E27FC236}">
                <a16:creationId xmlns:a16="http://schemas.microsoft.com/office/drawing/2014/main" id="{417D59AF-452C-4AFB-8E51-A280201D608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1" name="AutoShape 1" descr="*">
            <a:extLst>
              <a:ext uri="{FF2B5EF4-FFF2-40B4-BE49-F238E27FC236}">
                <a16:creationId xmlns:a16="http://schemas.microsoft.com/office/drawing/2014/main" id="{1C030F5F-EB06-42E1-9DB6-A254CF4E98C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2" name="AutoShape 1" descr="*">
            <a:extLst>
              <a:ext uri="{FF2B5EF4-FFF2-40B4-BE49-F238E27FC236}">
                <a16:creationId xmlns:a16="http://schemas.microsoft.com/office/drawing/2014/main" id="{75C992D5-37AC-4AD8-B6A9-1657774DE1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3" name="AutoShape 1" descr="*">
            <a:extLst>
              <a:ext uri="{FF2B5EF4-FFF2-40B4-BE49-F238E27FC236}">
                <a16:creationId xmlns:a16="http://schemas.microsoft.com/office/drawing/2014/main" id="{FA63795C-E92A-428A-B945-E67B6AB4F23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4" name="AutoShape 1" descr="*">
            <a:extLst>
              <a:ext uri="{FF2B5EF4-FFF2-40B4-BE49-F238E27FC236}">
                <a16:creationId xmlns:a16="http://schemas.microsoft.com/office/drawing/2014/main" id="{79F5D1BC-623F-452B-8711-5403587592E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5" name="AutoShape 1" descr="*">
            <a:extLst>
              <a:ext uri="{FF2B5EF4-FFF2-40B4-BE49-F238E27FC236}">
                <a16:creationId xmlns:a16="http://schemas.microsoft.com/office/drawing/2014/main" id="{F65D9FC3-A631-4A66-BF4F-4BB986CB5F7D}"/>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6" name="AutoShape 1" descr="*">
            <a:extLst>
              <a:ext uri="{FF2B5EF4-FFF2-40B4-BE49-F238E27FC236}">
                <a16:creationId xmlns:a16="http://schemas.microsoft.com/office/drawing/2014/main" id="{5B81F376-D718-41E5-956C-8B2C462F60A7}"/>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7" name="AutoShape 1" descr="*">
            <a:extLst>
              <a:ext uri="{FF2B5EF4-FFF2-40B4-BE49-F238E27FC236}">
                <a16:creationId xmlns:a16="http://schemas.microsoft.com/office/drawing/2014/main" id="{A00F435C-BE80-49BB-83B7-525FC5DFA7D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8" name="AutoShape 1" descr="*">
            <a:extLst>
              <a:ext uri="{FF2B5EF4-FFF2-40B4-BE49-F238E27FC236}">
                <a16:creationId xmlns:a16="http://schemas.microsoft.com/office/drawing/2014/main" id="{03DA0581-A20E-441B-9EC6-1D9764B800B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39" name="AutoShape 1" descr="*">
            <a:extLst>
              <a:ext uri="{FF2B5EF4-FFF2-40B4-BE49-F238E27FC236}">
                <a16:creationId xmlns:a16="http://schemas.microsoft.com/office/drawing/2014/main" id="{CC4B0079-B8DE-4243-A4DC-359CC2B009C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0" name="AutoShape 1" descr="*">
            <a:extLst>
              <a:ext uri="{FF2B5EF4-FFF2-40B4-BE49-F238E27FC236}">
                <a16:creationId xmlns:a16="http://schemas.microsoft.com/office/drawing/2014/main" id="{98E8553D-610F-415A-85DF-E7AB7D437546}"/>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1" name="AutoShape 1" descr="*">
            <a:extLst>
              <a:ext uri="{FF2B5EF4-FFF2-40B4-BE49-F238E27FC236}">
                <a16:creationId xmlns:a16="http://schemas.microsoft.com/office/drawing/2014/main" id="{5B68E0C2-3B36-4089-8B02-7466BB09FE0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2" name="AutoShape 1" descr="*">
            <a:extLst>
              <a:ext uri="{FF2B5EF4-FFF2-40B4-BE49-F238E27FC236}">
                <a16:creationId xmlns:a16="http://schemas.microsoft.com/office/drawing/2014/main" id="{1BA41D29-8BDC-4C81-BEA3-F8897359EC6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3" name="AutoShape 1" descr="*">
            <a:extLst>
              <a:ext uri="{FF2B5EF4-FFF2-40B4-BE49-F238E27FC236}">
                <a16:creationId xmlns:a16="http://schemas.microsoft.com/office/drawing/2014/main" id="{A10DED18-AA82-46FA-AFBC-DE6334CF75EA}"/>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4" name="AutoShape 1" descr="*">
            <a:extLst>
              <a:ext uri="{FF2B5EF4-FFF2-40B4-BE49-F238E27FC236}">
                <a16:creationId xmlns:a16="http://schemas.microsoft.com/office/drawing/2014/main" id="{9F735784-F26D-48B2-9361-299FFA1A929B}"/>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5" name="AutoShape 1" descr="*">
            <a:extLst>
              <a:ext uri="{FF2B5EF4-FFF2-40B4-BE49-F238E27FC236}">
                <a16:creationId xmlns:a16="http://schemas.microsoft.com/office/drawing/2014/main" id="{8A5D496F-2FAA-40D0-8348-48D26F68EA19}"/>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6" name="AutoShape 1" descr="*">
            <a:extLst>
              <a:ext uri="{FF2B5EF4-FFF2-40B4-BE49-F238E27FC236}">
                <a16:creationId xmlns:a16="http://schemas.microsoft.com/office/drawing/2014/main" id="{3B6E04BF-335D-4F1D-87A7-146DE22951B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7" name="AutoShape 1" descr="*">
            <a:extLst>
              <a:ext uri="{FF2B5EF4-FFF2-40B4-BE49-F238E27FC236}">
                <a16:creationId xmlns:a16="http://schemas.microsoft.com/office/drawing/2014/main" id="{F178E10D-992D-416F-8D00-312013C7AA6E}"/>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8" name="AutoShape 1" descr="*">
            <a:extLst>
              <a:ext uri="{FF2B5EF4-FFF2-40B4-BE49-F238E27FC236}">
                <a16:creationId xmlns:a16="http://schemas.microsoft.com/office/drawing/2014/main" id="{8E19B9B6-3C65-4BC3-8759-7A7C4EF82C98}"/>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49" name="AutoShape 1" descr="*">
            <a:extLst>
              <a:ext uri="{FF2B5EF4-FFF2-40B4-BE49-F238E27FC236}">
                <a16:creationId xmlns:a16="http://schemas.microsoft.com/office/drawing/2014/main" id="{131A1516-862A-4D78-A0DA-4751C8D0B6DF}"/>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0" name="AutoShape 1" descr="*">
            <a:extLst>
              <a:ext uri="{FF2B5EF4-FFF2-40B4-BE49-F238E27FC236}">
                <a16:creationId xmlns:a16="http://schemas.microsoft.com/office/drawing/2014/main" id="{8B2316D3-C089-4A07-A157-6E8BA6157D9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1" name="AutoShape 1" descr="*">
            <a:extLst>
              <a:ext uri="{FF2B5EF4-FFF2-40B4-BE49-F238E27FC236}">
                <a16:creationId xmlns:a16="http://schemas.microsoft.com/office/drawing/2014/main" id="{E9DA5FE6-C58B-430E-8D4D-8DBED3E38C05}"/>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2" name="AutoShape 1" descr="*">
            <a:extLst>
              <a:ext uri="{FF2B5EF4-FFF2-40B4-BE49-F238E27FC236}">
                <a16:creationId xmlns:a16="http://schemas.microsoft.com/office/drawing/2014/main" id="{79A0C8EB-7B48-489D-9230-6505E3FA26BC}"/>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3" name="AutoShape 1" descr="*">
            <a:extLst>
              <a:ext uri="{FF2B5EF4-FFF2-40B4-BE49-F238E27FC236}">
                <a16:creationId xmlns:a16="http://schemas.microsoft.com/office/drawing/2014/main" id="{6E5DE7FB-09C7-4BEC-A4D8-E2A7B23F3DA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4" name="AutoShape 1" descr="*">
            <a:extLst>
              <a:ext uri="{FF2B5EF4-FFF2-40B4-BE49-F238E27FC236}">
                <a16:creationId xmlns:a16="http://schemas.microsoft.com/office/drawing/2014/main" id="{0E67E835-EF92-4832-9AD5-0C47401FF433}"/>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5" name="AutoShape 1" descr="*">
            <a:extLst>
              <a:ext uri="{FF2B5EF4-FFF2-40B4-BE49-F238E27FC236}">
                <a16:creationId xmlns:a16="http://schemas.microsoft.com/office/drawing/2014/main" id="{3A729DA9-EC3F-455A-B219-CC198F37EAF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6" name="AutoShape 1" descr="*">
            <a:extLst>
              <a:ext uri="{FF2B5EF4-FFF2-40B4-BE49-F238E27FC236}">
                <a16:creationId xmlns:a16="http://schemas.microsoft.com/office/drawing/2014/main" id="{732BC182-0674-4C02-BCEA-986DE98CBD7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7" name="AutoShape 1" descr="*">
            <a:extLst>
              <a:ext uri="{FF2B5EF4-FFF2-40B4-BE49-F238E27FC236}">
                <a16:creationId xmlns:a16="http://schemas.microsoft.com/office/drawing/2014/main" id="{3259165F-25AA-4062-A9B5-692B3E2E0144}"/>
              </a:ext>
            </a:extLst>
          </p:cNvPr>
          <p:cNvSpPr>
            <a:spLocks noChangeAspect="1" noChangeArrowheads="1"/>
          </p:cNvSpPr>
          <p:nvPr/>
        </p:nvSpPr>
        <p:spPr bwMode="auto">
          <a:xfrm>
            <a:off x="5721350" y="726757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8" name="AutoShape 1" descr="*">
            <a:extLst>
              <a:ext uri="{FF2B5EF4-FFF2-40B4-BE49-F238E27FC236}">
                <a16:creationId xmlns:a16="http://schemas.microsoft.com/office/drawing/2014/main" id="{8B3F5BE1-DEBE-471D-AECC-4ABA0415FF70}"/>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59" name="AutoShape 1" descr="*">
            <a:extLst>
              <a:ext uri="{FF2B5EF4-FFF2-40B4-BE49-F238E27FC236}">
                <a16:creationId xmlns:a16="http://schemas.microsoft.com/office/drawing/2014/main" id="{CE58BA43-2F2D-429B-A455-895002E6CC17}"/>
              </a:ext>
            </a:extLst>
          </p:cNvPr>
          <p:cNvSpPr>
            <a:spLocks noChangeAspect="1" noChangeArrowheads="1"/>
          </p:cNvSpPr>
          <p:nvPr/>
        </p:nvSpPr>
        <p:spPr bwMode="auto">
          <a:xfrm>
            <a:off x="5721350" y="8534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0" name="AutoShape 1" descr="*">
            <a:extLst>
              <a:ext uri="{FF2B5EF4-FFF2-40B4-BE49-F238E27FC236}">
                <a16:creationId xmlns:a16="http://schemas.microsoft.com/office/drawing/2014/main" id="{53CAB445-C35B-47D5-8D53-073130AB01D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1" name="AutoShape 1" descr="*">
            <a:extLst>
              <a:ext uri="{FF2B5EF4-FFF2-40B4-BE49-F238E27FC236}">
                <a16:creationId xmlns:a16="http://schemas.microsoft.com/office/drawing/2014/main" id="{FE932087-A826-4703-85AC-110B68AABF1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2" name="AutoShape 1" descr="*">
            <a:extLst>
              <a:ext uri="{FF2B5EF4-FFF2-40B4-BE49-F238E27FC236}">
                <a16:creationId xmlns:a16="http://schemas.microsoft.com/office/drawing/2014/main" id="{C409DC32-F60E-417B-8939-DC8408845A8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3" name="AutoShape 1" descr="*">
            <a:extLst>
              <a:ext uri="{FF2B5EF4-FFF2-40B4-BE49-F238E27FC236}">
                <a16:creationId xmlns:a16="http://schemas.microsoft.com/office/drawing/2014/main" id="{F64B36ED-4AA4-40FD-8258-6A88BC09FBCD}"/>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4" name="AutoShape 1" descr="*">
            <a:extLst>
              <a:ext uri="{FF2B5EF4-FFF2-40B4-BE49-F238E27FC236}">
                <a16:creationId xmlns:a16="http://schemas.microsoft.com/office/drawing/2014/main" id="{4096225F-0AF1-4A15-AEDB-ECCF6C4F38F7}"/>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5" name="AutoShape 1" descr="*">
            <a:extLst>
              <a:ext uri="{FF2B5EF4-FFF2-40B4-BE49-F238E27FC236}">
                <a16:creationId xmlns:a16="http://schemas.microsoft.com/office/drawing/2014/main" id="{85CBF2E3-180F-4631-B4FA-02EE032A8EAC}"/>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6" name="AutoShape 1" descr="*">
            <a:extLst>
              <a:ext uri="{FF2B5EF4-FFF2-40B4-BE49-F238E27FC236}">
                <a16:creationId xmlns:a16="http://schemas.microsoft.com/office/drawing/2014/main" id="{36399D94-0578-4E22-A4C2-CB4A7B23E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7" name="AutoShape 1" descr="*">
            <a:extLst>
              <a:ext uri="{FF2B5EF4-FFF2-40B4-BE49-F238E27FC236}">
                <a16:creationId xmlns:a16="http://schemas.microsoft.com/office/drawing/2014/main" id="{8DB0694F-45D0-4CA9-A055-393E2D7374A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8" name="AutoShape 1" descr="*">
            <a:extLst>
              <a:ext uri="{FF2B5EF4-FFF2-40B4-BE49-F238E27FC236}">
                <a16:creationId xmlns:a16="http://schemas.microsoft.com/office/drawing/2014/main" id="{394CD65A-65B4-4879-B861-5000E6512F9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69" name="AutoShape 1" descr="*">
            <a:extLst>
              <a:ext uri="{FF2B5EF4-FFF2-40B4-BE49-F238E27FC236}">
                <a16:creationId xmlns:a16="http://schemas.microsoft.com/office/drawing/2014/main" id="{7A448806-5A86-421E-A57D-DC93F606464E}"/>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0" name="AutoShape 1" descr="*">
            <a:extLst>
              <a:ext uri="{FF2B5EF4-FFF2-40B4-BE49-F238E27FC236}">
                <a16:creationId xmlns:a16="http://schemas.microsoft.com/office/drawing/2014/main" id="{6614F455-D59B-4323-BB13-A8243B31EC3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1" name="AutoShape 1" descr="*">
            <a:extLst>
              <a:ext uri="{FF2B5EF4-FFF2-40B4-BE49-F238E27FC236}">
                <a16:creationId xmlns:a16="http://schemas.microsoft.com/office/drawing/2014/main" id="{4CD0F89D-2251-41C8-94AC-31D2A20E8348}"/>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2" name="AutoShape 1" descr="*">
            <a:extLst>
              <a:ext uri="{FF2B5EF4-FFF2-40B4-BE49-F238E27FC236}">
                <a16:creationId xmlns:a16="http://schemas.microsoft.com/office/drawing/2014/main" id="{97D15535-9315-42D7-8627-992CE7B5F7E3}"/>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3" name="AutoShape 1" descr="*">
            <a:extLst>
              <a:ext uri="{FF2B5EF4-FFF2-40B4-BE49-F238E27FC236}">
                <a16:creationId xmlns:a16="http://schemas.microsoft.com/office/drawing/2014/main" id="{381B2438-FBD1-4DB6-BBED-F663E7CEF589}"/>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4" name="AutoShape 1" descr="*">
            <a:extLst>
              <a:ext uri="{FF2B5EF4-FFF2-40B4-BE49-F238E27FC236}">
                <a16:creationId xmlns:a16="http://schemas.microsoft.com/office/drawing/2014/main" id="{C6A03A3D-42AF-4A7A-A8E5-FDA3A1A1597A}"/>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5" name="AutoShape 1" descr="*">
            <a:extLst>
              <a:ext uri="{FF2B5EF4-FFF2-40B4-BE49-F238E27FC236}">
                <a16:creationId xmlns:a16="http://schemas.microsoft.com/office/drawing/2014/main" id="{E7F583C7-652F-498A-AF9B-291BA67474A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6" name="AutoShape 1" descr="*">
            <a:extLst>
              <a:ext uri="{FF2B5EF4-FFF2-40B4-BE49-F238E27FC236}">
                <a16:creationId xmlns:a16="http://schemas.microsoft.com/office/drawing/2014/main" id="{8974D015-DB6A-447E-8CB8-C2226E37DF71}"/>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7" name="AutoShape 1" descr="*">
            <a:extLst>
              <a:ext uri="{FF2B5EF4-FFF2-40B4-BE49-F238E27FC236}">
                <a16:creationId xmlns:a16="http://schemas.microsoft.com/office/drawing/2014/main" id="{7CA5386D-9A28-4F01-BD8A-345FB77A7A74}"/>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8" name="AutoShape 1" descr="*">
            <a:extLst>
              <a:ext uri="{FF2B5EF4-FFF2-40B4-BE49-F238E27FC236}">
                <a16:creationId xmlns:a16="http://schemas.microsoft.com/office/drawing/2014/main" id="{9B764398-82E0-4F5D-924B-3DBF2617C3E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79" name="AutoShape 1" descr="*">
            <a:extLst>
              <a:ext uri="{FF2B5EF4-FFF2-40B4-BE49-F238E27FC236}">
                <a16:creationId xmlns:a16="http://schemas.microsoft.com/office/drawing/2014/main" id="{FFC5BD46-EF2E-4A95-9B93-367B48F2877F}"/>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0" name="AutoShape 1" descr="*">
            <a:extLst>
              <a:ext uri="{FF2B5EF4-FFF2-40B4-BE49-F238E27FC236}">
                <a16:creationId xmlns:a16="http://schemas.microsoft.com/office/drawing/2014/main" id="{54E31F16-46C8-4F2C-88A3-01715FF351E6}"/>
              </a:ext>
            </a:extLst>
          </p:cNvPr>
          <p:cNvSpPr>
            <a:spLocks noChangeAspect="1" noChangeArrowheads="1"/>
          </p:cNvSpPr>
          <p:nvPr/>
        </p:nvSpPr>
        <p:spPr bwMode="auto">
          <a:xfrm>
            <a:off x="5721350" y="58610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6" name="AutoShape 1" descr="*">
            <a:extLst>
              <a:ext uri="{FF2B5EF4-FFF2-40B4-BE49-F238E27FC236}">
                <a16:creationId xmlns:a16="http://schemas.microsoft.com/office/drawing/2014/main" id="{9F948891-CA3E-4724-A5FD-F3FC373D2B85}"/>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37" name="AutoShape 1" descr="*">
            <a:extLst>
              <a:ext uri="{FF2B5EF4-FFF2-40B4-BE49-F238E27FC236}">
                <a16:creationId xmlns:a16="http://schemas.microsoft.com/office/drawing/2014/main" id="{02DB8B6C-B2E5-4644-BA44-CBD1A2755163}"/>
              </a:ext>
            </a:extLst>
          </p:cNvPr>
          <p:cNvSpPr>
            <a:spLocks noChangeAspect="1" noChangeArrowheads="1"/>
          </p:cNvSpPr>
          <p:nvPr/>
        </p:nvSpPr>
        <p:spPr bwMode="auto">
          <a:xfrm>
            <a:off x="3899897" y="6108875"/>
            <a:ext cx="1010987" cy="1010987"/>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5" name="AutoShape 1" descr="*">
            <a:extLst>
              <a:ext uri="{FF2B5EF4-FFF2-40B4-BE49-F238E27FC236}">
                <a16:creationId xmlns:a16="http://schemas.microsoft.com/office/drawing/2014/main" id="{BCAAE1AF-7B91-41F0-9433-16B6CFEB2A80}"/>
              </a:ext>
            </a:extLst>
          </p:cNvPr>
          <p:cNvSpPr>
            <a:spLocks noChangeAspect="1" noChangeArrowheads="1"/>
          </p:cNvSpPr>
          <p:nvPr/>
        </p:nvSpPr>
        <p:spPr bwMode="auto">
          <a:xfrm>
            <a:off x="11741150"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6" name="AutoShape 1" descr="*">
            <a:extLst>
              <a:ext uri="{FF2B5EF4-FFF2-40B4-BE49-F238E27FC236}">
                <a16:creationId xmlns:a16="http://schemas.microsoft.com/office/drawing/2014/main" id="{1145D876-4A6E-45BB-812B-8B78BE2642F8}"/>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7" name="AutoShape 1" descr="*">
            <a:extLst>
              <a:ext uri="{FF2B5EF4-FFF2-40B4-BE49-F238E27FC236}">
                <a16:creationId xmlns:a16="http://schemas.microsoft.com/office/drawing/2014/main" id="{DB1938A7-97A8-44D3-A46A-7E5D7F2CADD4}"/>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8" name="AutoShape 1" descr="*">
            <a:extLst>
              <a:ext uri="{FF2B5EF4-FFF2-40B4-BE49-F238E27FC236}">
                <a16:creationId xmlns:a16="http://schemas.microsoft.com/office/drawing/2014/main" id="{CB2DB408-05DB-4ED0-B53C-C30977AF81CD}"/>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49" name="AutoShape 1" descr="*">
            <a:extLst>
              <a:ext uri="{FF2B5EF4-FFF2-40B4-BE49-F238E27FC236}">
                <a16:creationId xmlns:a16="http://schemas.microsoft.com/office/drawing/2014/main" id="{FC8CB996-F691-499B-B0D4-2253CE919096}"/>
              </a:ext>
            </a:extLst>
          </p:cNvPr>
          <p:cNvSpPr>
            <a:spLocks noChangeAspect="1" noChangeArrowheads="1"/>
          </p:cNvSpPr>
          <p:nvPr/>
        </p:nvSpPr>
        <p:spPr bwMode="auto">
          <a:xfrm>
            <a:off x="11741150"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0" name="AutoShape 1" descr="*">
            <a:extLst>
              <a:ext uri="{FF2B5EF4-FFF2-40B4-BE49-F238E27FC236}">
                <a16:creationId xmlns:a16="http://schemas.microsoft.com/office/drawing/2014/main" id="{66EDE089-B494-411F-B4E5-09505814CC78}"/>
              </a:ext>
            </a:extLst>
          </p:cNvPr>
          <p:cNvSpPr>
            <a:spLocks noChangeAspect="1" noChangeArrowheads="1"/>
          </p:cNvSpPr>
          <p:nvPr/>
        </p:nvSpPr>
        <p:spPr bwMode="auto">
          <a:xfrm>
            <a:off x="11741150"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351" name="AutoShape 1" descr="*">
            <a:extLst>
              <a:ext uri="{FF2B5EF4-FFF2-40B4-BE49-F238E27FC236}">
                <a16:creationId xmlns:a16="http://schemas.microsoft.com/office/drawing/2014/main" id="{01757D8C-1636-4228-9E86-0996BEAD7699}"/>
              </a:ext>
            </a:extLst>
          </p:cNvPr>
          <p:cNvSpPr>
            <a:spLocks noChangeAspect="1" noChangeArrowheads="1"/>
          </p:cNvSpPr>
          <p:nvPr/>
        </p:nvSpPr>
        <p:spPr bwMode="auto">
          <a:xfrm>
            <a:off x="11741150"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6" name="Table 5">
            <a:extLst>
              <a:ext uri="{FF2B5EF4-FFF2-40B4-BE49-F238E27FC236}">
                <a16:creationId xmlns:a16="http://schemas.microsoft.com/office/drawing/2014/main" id="{51B1FD6E-9532-4236-A449-DBD0F0BFC330}"/>
              </a:ext>
            </a:extLst>
          </p:cNvPr>
          <p:cNvGraphicFramePr>
            <a:graphicFrameLocks noGrp="1"/>
          </p:cNvGraphicFramePr>
          <p:nvPr>
            <p:extLst>
              <p:ext uri="{D42A27DB-BD31-4B8C-83A1-F6EECF244321}">
                <p14:modId xmlns:p14="http://schemas.microsoft.com/office/powerpoint/2010/main" val="347490917"/>
              </p:ext>
            </p:extLst>
          </p:nvPr>
        </p:nvGraphicFramePr>
        <p:xfrm>
          <a:off x="363084" y="1684990"/>
          <a:ext cx="3715103" cy="4033111"/>
        </p:xfrm>
        <a:graphic>
          <a:graphicData uri="http://schemas.openxmlformats.org/drawingml/2006/table">
            <a:tbl>
              <a:tblPr/>
              <a:tblGrid>
                <a:gridCol w="3715103">
                  <a:extLst>
                    <a:ext uri="{9D8B030D-6E8A-4147-A177-3AD203B41FA5}">
                      <a16:colId xmlns:a16="http://schemas.microsoft.com/office/drawing/2014/main" val="1075597468"/>
                    </a:ext>
                  </a:extLst>
                </a:gridCol>
              </a:tblGrid>
              <a:tr h="303850">
                <a:tc>
                  <a:txBody>
                    <a:bodyPr/>
                    <a:lstStyle/>
                    <a:p>
                      <a:pPr algn="ctr" fontAlgn="ctr"/>
                      <a:r>
                        <a:rPr lang="fi-FI" sz="700" b="1" i="0" u="none" strike="noStrike" dirty="0">
                          <a:solidFill>
                            <a:srgbClr val="000000"/>
                          </a:solidFill>
                          <a:effectLst/>
                          <a:latin typeface="Rockwell" panose="02060603020205020403" pitchFamily="18" charset="0"/>
                        </a:rPr>
                        <a:t>Uhat/riskit</a:t>
                      </a:r>
                    </a:p>
                  </a:txBody>
                  <a:tcPr marL="0" marR="0"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909580423"/>
                  </a:ext>
                </a:extLst>
              </a:tr>
              <a:tr h="653100">
                <a:tc>
                  <a:txBody>
                    <a:bodyPr/>
                    <a:lstStyle/>
                    <a:p>
                      <a:pPr algn="l" fontAlgn="b"/>
                      <a:r>
                        <a:rPr lang="fi-FI" sz="700" b="0" i="0" u="none" strike="noStrike" dirty="0">
                          <a:solidFill>
                            <a:srgbClr val="000000"/>
                          </a:solidFill>
                          <a:effectLst/>
                          <a:latin typeface="Rockwell" panose="02060603020205020403" pitchFamily="18" charset="0"/>
                        </a:rPr>
                        <a:t>Kuinka kaikkia kuntalaisia kuunneltaisi tasavertaisesti ja ketään suosimatta? Esimerkiksi miten </a:t>
                      </a:r>
                      <a:r>
                        <a:rPr lang="fi-FI" sz="700" b="0" i="0" u="none" strike="noStrike" dirty="0" err="1">
                          <a:solidFill>
                            <a:srgbClr val="000000"/>
                          </a:solidFill>
                          <a:effectLst/>
                          <a:latin typeface="Rockwell" panose="02060603020205020403" pitchFamily="18" charset="0"/>
                        </a:rPr>
                        <a:t>osallistetaan</a:t>
                      </a:r>
                      <a:r>
                        <a:rPr lang="fi-FI" sz="700" b="0" i="0" u="none" strike="noStrike" dirty="0">
                          <a:solidFill>
                            <a:srgbClr val="000000"/>
                          </a:solidFill>
                          <a:effectLst/>
                          <a:latin typeface="Rockwell" panose="02060603020205020403" pitchFamily="18" charset="0"/>
                        </a:rPr>
                        <a:t> yksin kotona asuvat iäkkäämmät väestön edustajat näihin sekä kuinka se varmistetaan? --&gt; Tässä tilanteessa korostuukin monipuolisesti toteutettu monikanavainen viestintä asioista, jotta viestittävät asiat saavuttaisivat mahdollisimman kattavasti väestöstä kaikki.</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084965060"/>
                  </a:ext>
                </a:extLst>
              </a:tr>
              <a:tr h="699897">
                <a:tc>
                  <a:txBody>
                    <a:bodyPr/>
                    <a:lstStyle/>
                    <a:p>
                      <a:pPr algn="l" fontAlgn="ctr"/>
                      <a:r>
                        <a:rPr lang="fi-FI" sz="700" b="1" i="0" u="none" strike="noStrike" dirty="0">
                          <a:solidFill>
                            <a:srgbClr val="000000"/>
                          </a:solidFill>
                          <a:effectLst/>
                          <a:latin typeface="Rockwell" panose="02060603020205020403" pitchFamily="18" charset="0"/>
                        </a:rPr>
                        <a:t>[Ilmastotekojen "</a:t>
                      </a:r>
                      <a:r>
                        <a:rPr lang="fi-FI" sz="700" b="1" i="1" u="none" strike="noStrike" dirty="0">
                          <a:solidFill>
                            <a:srgbClr val="000000"/>
                          </a:solidFill>
                          <a:effectLst/>
                          <a:latin typeface="Rockwell" panose="02060603020205020403" pitchFamily="18" charset="0"/>
                        </a:rPr>
                        <a:t>puheentasolle</a:t>
                      </a:r>
                      <a:r>
                        <a:rPr lang="fi-FI" sz="700" b="1" i="0" u="none" strike="noStrike" dirty="0">
                          <a:solidFill>
                            <a:srgbClr val="000000"/>
                          </a:solidFill>
                          <a:effectLst/>
                          <a:latin typeface="Rockwell" panose="02060603020205020403" pitchFamily="18" charset="0"/>
                        </a:rPr>
                        <a:t>" jääminen:] </a:t>
                      </a:r>
                      <a:r>
                        <a:rPr lang="fi-FI" sz="700" b="0" i="0" u="none" strike="noStrike" dirty="0">
                          <a:solidFill>
                            <a:srgbClr val="000000"/>
                          </a:solidFill>
                          <a:effectLst/>
                          <a:latin typeface="Rockwell" panose="02060603020205020403" pitchFamily="18" charset="0"/>
                        </a:rPr>
                        <a:t>Tavoitteiden asettamisen jälkeen, kuten "</a:t>
                      </a:r>
                      <a:r>
                        <a:rPr lang="fi-FI" sz="700" b="0" i="1" u="none" strike="noStrike" dirty="0">
                          <a:solidFill>
                            <a:srgbClr val="000000"/>
                          </a:solidFill>
                          <a:effectLst/>
                          <a:latin typeface="Rockwell" panose="02060603020205020403" pitchFamily="18" charset="0"/>
                        </a:rPr>
                        <a:t>1000 uutta vihreää työpaikkaa</a:t>
                      </a:r>
                      <a:r>
                        <a:rPr lang="fi-FI" sz="700" b="0" i="0" u="none" strike="noStrike" dirty="0">
                          <a:solidFill>
                            <a:srgbClr val="000000"/>
                          </a:solidFill>
                          <a:effectLst/>
                          <a:latin typeface="Rockwell" panose="02060603020205020403" pitchFamily="18" charset="0"/>
                        </a:rPr>
                        <a:t>" ja "</a:t>
                      </a:r>
                      <a:r>
                        <a:rPr lang="fi-FI" sz="700" b="0" i="1" u="none" strike="noStrike" dirty="0">
                          <a:solidFill>
                            <a:srgbClr val="000000"/>
                          </a:solidFill>
                          <a:effectLst/>
                          <a:latin typeface="Rockwell" panose="02060603020205020403" pitchFamily="18" charset="0"/>
                        </a:rPr>
                        <a:t>ilmastotiekartan rakentaminen</a:t>
                      </a:r>
                      <a:r>
                        <a:rPr lang="fi-FI" sz="700" b="0" i="0" u="none" strike="noStrike" dirty="0">
                          <a:solidFill>
                            <a:srgbClr val="000000"/>
                          </a:solidFill>
                          <a:effectLst/>
                          <a:latin typeface="Rockwell" panose="02060603020205020403" pitchFamily="18" charset="0"/>
                        </a:rPr>
                        <a:t>", mikäli konkreettiset toimet eivät sitten lopulta </a:t>
                      </a:r>
                      <a:r>
                        <a:rPr lang="fi-FI" sz="700" b="0" i="0" u="none" strike="noStrike" dirty="0" err="1">
                          <a:solidFill>
                            <a:srgbClr val="000000"/>
                          </a:solidFill>
                          <a:effectLst/>
                          <a:latin typeface="Rockwell" panose="02060603020205020403" pitchFamily="18" charset="0"/>
                        </a:rPr>
                        <a:t>konkretisoidukkaan</a:t>
                      </a:r>
                      <a:r>
                        <a:rPr lang="fi-FI" sz="700" b="0" i="0" u="none" strike="noStrike" dirty="0">
                          <a:solidFill>
                            <a:srgbClr val="000000"/>
                          </a:solidFill>
                          <a:effectLst/>
                          <a:latin typeface="Rockwell" panose="02060603020205020403" pitchFamily="18" charset="0"/>
                        </a:rPr>
                        <a:t> niin vaikutus voi muuttua negatiiviseksi. Luodaan "</a:t>
                      </a:r>
                      <a:r>
                        <a:rPr lang="fi-FI" sz="700" b="0" i="1" u="none" strike="noStrike" dirty="0">
                          <a:solidFill>
                            <a:srgbClr val="000000"/>
                          </a:solidFill>
                          <a:effectLst/>
                          <a:latin typeface="Rockwell" panose="02060603020205020403" pitchFamily="18" charset="0"/>
                        </a:rPr>
                        <a:t>negatiivinen ilmapiiri</a:t>
                      </a:r>
                      <a:r>
                        <a:rPr lang="fi-FI" sz="700" b="0" i="0" u="none" strike="noStrike" dirty="0">
                          <a:solidFill>
                            <a:srgbClr val="000000"/>
                          </a:solidFill>
                          <a:effectLst/>
                          <a:latin typeface="Rockwell" panose="02060603020205020403" pitchFamily="18" charset="0"/>
                        </a:rPr>
                        <a:t>" puhumalla paljon, mutta jätetään tekemättä puheiden eteen lopulta mitään.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07163779"/>
                  </a:ext>
                </a:extLst>
              </a:tr>
              <a:tr h="447175">
                <a:tc>
                  <a:txBody>
                    <a:bodyPr/>
                    <a:lstStyle/>
                    <a:p>
                      <a:pPr algn="l" fontAlgn="ctr"/>
                      <a:r>
                        <a:rPr lang="fi-FI" sz="700" b="1" i="0" u="none" strike="noStrike" dirty="0">
                          <a:solidFill>
                            <a:srgbClr val="000000"/>
                          </a:solidFill>
                          <a:effectLst/>
                          <a:latin typeface="Rockwell" panose="02060603020205020403" pitchFamily="18" charset="0"/>
                        </a:rPr>
                        <a:t>[Sysmä:] </a:t>
                      </a:r>
                      <a:r>
                        <a:rPr lang="fi-FI" sz="700" b="0" i="0" u="none" strike="noStrike" dirty="0">
                          <a:solidFill>
                            <a:srgbClr val="000000"/>
                          </a:solidFill>
                          <a:effectLst/>
                          <a:latin typeface="Rockwell" panose="02060603020205020403" pitchFamily="18" charset="0"/>
                        </a:rPr>
                        <a:t>Vesiongelmat kasvattaneet yhteydenottoja aiheesta. Viranomainen ei työskentele vesilaitoksen ydin-/kriisiryhmässä (=  Neuvonta toteutunut lehtiartikkelien kirjoituksiin perustuen)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992196541"/>
                  </a:ext>
                </a:extLst>
              </a:tr>
              <a:tr h="447175">
                <a:tc>
                  <a:txBody>
                    <a:bodyPr/>
                    <a:lstStyle/>
                    <a:p>
                      <a:pPr algn="l" fontAlgn="b"/>
                      <a:r>
                        <a:rPr lang="fi-FI" sz="700" b="0" i="0" u="none" strike="noStrike" dirty="0">
                          <a:solidFill>
                            <a:srgbClr val="000000"/>
                          </a:solidFill>
                          <a:effectLst/>
                          <a:latin typeface="Rockwell" panose="02060603020205020403" pitchFamily="18" charset="0"/>
                        </a:rPr>
                        <a:t>ELY-keskuksen </a:t>
                      </a:r>
                      <a:r>
                        <a:rPr lang="fi-FI" sz="700" b="0" i="0" u="none" strike="noStrike" dirty="0" err="1">
                          <a:solidFill>
                            <a:srgbClr val="000000"/>
                          </a:solidFill>
                          <a:effectLst/>
                          <a:latin typeface="Rockwell" panose="02060603020205020403" pitchFamily="18" charset="0"/>
                        </a:rPr>
                        <a:t>ympäristöluvituksista</a:t>
                      </a:r>
                      <a:r>
                        <a:rPr lang="fi-FI" sz="700" b="0" i="0" u="none" strike="noStrike" dirty="0">
                          <a:solidFill>
                            <a:srgbClr val="000000"/>
                          </a:solidFill>
                          <a:effectLst/>
                          <a:latin typeface="Rockwell" panose="02060603020205020403" pitchFamily="18" charset="0"/>
                        </a:rPr>
                        <a:t> (mm. jätevedenpuhdistamoiden toimintaraportit): Viranomainen ei ole löytänyt tietoa kenen vastuulla ovat, mutta tietää aikarajan olevan 2/2022.</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898149904"/>
                  </a:ext>
                </a:extLst>
              </a:tr>
              <a:tr h="257778">
                <a:tc>
                  <a:txBody>
                    <a:bodyPr/>
                    <a:lstStyle/>
                    <a:p>
                      <a:pPr algn="l" fontAlgn="ctr"/>
                      <a:r>
                        <a:rPr lang="fi-FI" sz="700" b="0" i="0" u="none" strike="noStrike" dirty="0">
                          <a:solidFill>
                            <a:srgbClr val="000000"/>
                          </a:solidFill>
                          <a:effectLst/>
                          <a:latin typeface="Rockwell" panose="02060603020205020403" pitchFamily="18" charset="0"/>
                        </a:rPr>
                        <a:t>Työkuormitus (kesäkaudet)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54799665"/>
                  </a:ext>
                </a:extLst>
              </a:tr>
              <a:tr h="244723">
                <a:tc>
                  <a:txBody>
                    <a:bodyPr/>
                    <a:lstStyle/>
                    <a:p>
                      <a:pPr algn="l" fontAlgn="b"/>
                      <a:r>
                        <a:rPr lang="fi-FI" sz="700" b="0" i="0" u="none" strike="noStrike" dirty="0">
                          <a:solidFill>
                            <a:srgbClr val="000000"/>
                          </a:solidFill>
                          <a:effectLst/>
                          <a:latin typeface="Rockwell" panose="02060603020205020403" pitchFamily="18" charset="0"/>
                        </a:rPr>
                        <a:t>Määrärahat</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09886249"/>
                  </a:ext>
                </a:extLst>
              </a:tr>
              <a:tr h="286305">
                <a:tc>
                  <a:txBody>
                    <a:bodyPr/>
                    <a:lstStyle/>
                    <a:p>
                      <a:pPr algn="l" fontAlgn="b"/>
                      <a:r>
                        <a:rPr lang="fi-FI" sz="700" b="1" i="0" u="none" strike="noStrike" dirty="0">
                          <a:solidFill>
                            <a:srgbClr val="000000"/>
                          </a:solidFill>
                          <a:effectLst/>
                          <a:latin typeface="Rockwell" panose="02060603020205020403" pitchFamily="18" charset="0"/>
                        </a:rPr>
                        <a:t>[Iitti]</a:t>
                      </a:r>
                      <a:r>
                        <a:rPr lang="fi-FI" sz="700" b="0" i="0" u="none" strike="noStrike" dirty="0">
                          <a:solidFill>
                            <a:srgbClr val="000000"/>
                          </a:solidFill>
                          <a:effectLst/>
                          <a:latin typeface="Rockwell" panose="02060603020205020403" pitchFamily="18" charset="0"/>
                        </a:rPr>
                        <a:t> </a:t>
                      </a:r>
                      <a:r>
                        <a:rPr lang="fi-FI" sz="700" b="0" i="0" u="none" strike="noStrike" dirty="0" err="1">
                          <a:solidFill>
                            <a:srgbClr val="000000"/>
                          </a:solidFill>
                          <a:effectLst/>
                          <a:latin typeface="Rockwell" panose="02060603020205020403" pitchFamily="18" charset="0"/>
                        </a:rPr>
                        <a:t>Lämnpölaitoksissa</a:t>
                      </a:r>
                      <a:r>
                        <a:rPr lang="fi-FI" sz="700" b="0" i="0" u="none" strike="noStrike" dirty="0">
                          <a:solidFill>
                            <a:srgbClr val="000000"/>
                          </a:solidFill>
                          <a:effectLst/>
                          <a:latin typeface="Rockwell" panose="02060603020205020403" pitchFamily="18" charset="0"/>
                        </a:rPr>
                        <a:t> "</a:t>
                      </a:r>
                      <a:r>
                        <a:rPr lang="fi-FI" sz="700" b="0" i="1" u="none" strike="noStrike" dirty="0">
                          <a:solidFill>
                            <a:srgbClr val="000000"/>
                          </a:solidFill>
                          <a:effectLst/>
                          <a:latin typeface="Rockwell" panose="02060603020205020403" pitchFamily="18" charset="0"/>
                        </a:rPr>
                        <a:t>tuuletettiin</a:t>
                      </a:r>
                      <a:r>
                        <a:rPr lang="fi-FI" sz="700" b="0" i="0" u="none" strike="noStrike" dirty="0">
                          <a:solidFill>
                            <a:srgbClr val="000000"/>
                          </a:solidFill>
                          <a:effectLst/>
                          <a:latin typeface="Rockwell" panose="02060603020205020403" pitchFamily="18" charset="0"/>
                        </a:rPr>
                        <a:t>" turpeen käyttöajan pidennyksen päätöstä.</a:t>
                      </a:r>
                      <a:endParaRPr lang="fi-FI" sz="800" b="0" i="0" u="none" strike="noStrike" dirty="0">
                        <a:solidFill>
                          <a:srgbClr val="000000"/>
                        </a:solidFill>
                        <a:effectLst/>
                        <a:latin typeface="Calibri" panose="020F0502020204030204" pitchFamily="34" charset="0"/>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800692305"/>
                  </a:ext>
                </a:extLst>
              </a:tr>
              <a:tr h="693108">
                <a:tc>
                  <a:txBody>
                    <a:bodyPr/>
                    <a:lstStyle/>
                    <a:p>
                      <a:pPr algn="l" fontAlgn="ctr"/>
                      <a:r>
                        <a:rPr lang="fi-FI" sz="700" b="0" i="0" u="none" strike="noStrike" dirty="0">
                          <a:solidFill>
                            <a:srgbClr val="000000"/>
                          </a:solidFill>
                          <a:effectLst/>
                          <a:latin typeface="Rockwell" panose="02060603020205020403" pitchFamily="18" charset="0"/>
                        </a:rPr>
                        <a:t>Maataloudelta puuttuvat konkreettiset ohjauskeinot, kuten lannoitus pohjavesialueilla, joissa se ilmenee siten pohjaveden laadussa, josta puolestaan voidaan tulkita tiettyjen maaperien osilta kyseisten alueiden kaivovesissä ilmenee samentumaa. Maaperä on tuossa tilanteessa alkanut kärsimään liiallisesta lannoittamisesta ja yliviljelystä (ts. maaperä menettänyt sidontakykynsä).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23295736"/>
                  </a:ext>
                </a:extLst>
              </a:tr>
            </a:tbl>
          </a:graphicData>
        </a:graphic>
      </p:graphicFrame>
      <p:sp>
        <p:nvSpPr>
          <p:cNvPr id="681" name="AutoShape 1" descr="*">
            <a:extLst>
              <a:ext uri="{FF2B5EF4-FFF2-40B4-BE49-F238E27FC236}">
                <a16:creationId xmlns:a16="http://schemas.microsoft.com/office/drawing/2014/main" id="{CA0E6800-EC52-498F-8767-594CB7766537}"/>
              </a:ext>
            </a:extLst>
          </p:cNvPr>
          <p:cNvSpPr>
            <a:spLocks noChangeAspect="1" noChangeArrowheads="1"/>
          </p:cNvSpPr>
          <p:nvPr/>
        </p:nvSpPr>
        <p:spPr bwMode="auto">
          <a:xfrm>
            <a:off x="16232188"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2" name="AutoShape 1" descr="*">
            <a:extLst>
              <a:ext uri="{FF2B5EF4-FFF2-40B4-BE49-F238E27FC236}">
                <a16:creationId xmlns:a16="http://schemas.microsoft.com/office/drawing/2014/main" id="{59FF9C8B-AF27-4E36-9F80-1B98DDFBE87C}"/>
              </a:ext>
            </a:extLst>
          </p:cNvPr>
          <p:cNvSpPr>
            <a:spLocks noChangeAspect="1" noChangeArrowheads="1"/>
          </p:cNvSpPr>
          <p:nvPr/>
        </p:nvSpPr>
        <p:spPr bwMode="auto">
          <a:xfrm>
            <a:off x="16232188" y="21351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3" name="AutoShape 1" descr="*">
            <a:extLst>
              <a:ext uri="{FF2B5EF4-FFF2-40B4-BE49-F238E27FC236}">
                <a16:creationId xmlns:a16="http://schemas.microsoft.com/office/drawing/2014/main" id="{04F7D652-2020-4828-BBC1-C52B64B86637}"/>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4" name="AutoShape 1" descr="*">
            <a:extLst>
              <a:ext uri="{FF2B5EF4-FFF2-40B4-BE49-F238E27FC236}">
                <a16:creationId xmlns:a16="http://schemas.microsoft.com/office/drawing/2014/main" id="{231F79F0-491D-464F-AFDC-290D6451CCAB}"/>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5" name="AutoShape 1" descr="*">
            <a:extLst>
              <a:ext uri="{FF2B5EF4-FFF2-40B4-BE49-F238E27FC236}">
                <a16:creationId xmlns:a16="http://schemas.microsoft.com/office/drawing/2014/main" id="{6E64C7C5-DFF3-41F8-AC0E-ECC5CF1129A6}"/>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6" name="AutoShape 1" descr="*">
            <a:extLst>
              <a:ext uri="{FF2B5EF4-FFF2-40B4-BE49-F238E27FC236}">
                <a16:creationId xmlns:a16="http://schemas.microsoft.com/office/drawing/2014/main" id="{EA23A8EC-4811-4D5F-A2F9-6A106AE34A18}"/>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7" name="AutoShape 1" descr="*">
            <a:extLst>
              <a:ext uri="{FF2B5EF4-FFF2-40B4-BE49-F238E27FC236}">
                <a16:creationId xmlns:a16="http://schemas.microsoft.com/office/drawing/2014/main" id="{0F1C4969-B9AB-448E-824A-E4098BCB4F3C}"/>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8" name="AutoShape 1" descr="*">
            <a:extLst>
              <a:ext uri="{FF2B5EF4-FFF2-40B4-BE49-F238E27FC236}">
                <a16:creationId xmlns:a16="http://schemas.microsoft.com/office/drawing/2014/main" id="{E324B147-BA7A-4EE2-A223-514604834B7F}"/>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89" name="AutoShape 1" descr="*">
            <a:extLst>
              <a:ext uri="{FF2B5EF4-FFF2-40B4-BE49-F238E27FC236}">
                <a16:creationId xmlns:a16="http://schemas.microsoft.com/office/drawing/2014/main" id="{0DBB7131-AA89-4A59-B46F-95420E1E9EF3}"/>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0" name="AutoShape 1" descr="*">
            <a:extLst>
              <a:ext uri="{FF2B5EF4-FFF2-40B4-BE49-F238E27FC236}">
                <a16:creationId xmlns:a16="http://schemas.microsoft.com/office/drawing/2014/main" id="{29B0FC8F-5FB7-470B-8807-322642D222DF}"/>
              </a:ext>
            </a:extLst>
          </p:cNvPr>
          <p:cNvSpPr>
            <a:spLocks noChangeAspect="1" noChangeArrowheads="1"/>
          </p:cNvSpPr>
          <p:nvPr/>
        </p:nvSpPr>
        <p:spPr bwMode="auto">
          <a:xfrm>
            <a:off x="16232188" y="6669088"/>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1" name="AutoShape 1" descr="*">
            <a:extLst>
              <a:ext uri="{FF2B5EF4-FFF2-40B4-BE49-F238E27FC236}">
                <a16:creationId xmlns:a16="http://schemas.microsoft.com/office/drawing/2014/main" id="{F8A5FC3F-273D-4FFF-8C60-DF154222FBF2}"/>
              </a:ext>
            </a:extLst>
          </p:cNvPr>
          <p:cNvSpPr>
            <a:spLocks noChangeAspect="1" noChangeArrowheads="1"/>
          </p:cNvSpPr>
          <p:nvPr/>
        </p:nvSpPr>
        <p:spPr bwMode="auto">
          <a:xfrm>
            <a:off x="16232188"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2" name="AutoShape 1" descr="*">
            <a:extLst>
              <a:ext uri="{FF2B5EF4-FFF2-40B4-BE49-F238E27FC236}">
                <a16:creationId xmlns:a16="http://schemas.microsoft.com/office/drawing/2014/main" id="{3950EED0-CAC1-43DC-A138-DD7127B43019}"/>
              </a:ext>
            </a:extLst>
          </p:cNvPr>
          <p:cNvSpPr>
            <a:spLocks noChangeAspect="1" noChangeArrowheads="1"/>
          </p:cNvSpPr>
          <p:nvPr/>
        </p:nvSpPr>
        <p:spPr bwMode="auto">
          <a:xfrm>
            <a:off x="16232188" y="72961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3" name="AutoShape 1" descr="*">
            <a:extLst>
              <a:ext uri="{FF2B5EF4-FFF2-40B4-BE49-F238E27FC236}">
                <a16:creationId xmlns:a16="http://schemas.microsoft.com/office/drawing/2014/main" id="{1F6196A4-9AEC-47F6-966E-F2D0E6CA2D2D}"/>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sp>
        <p:nvSpPr>
          <p:cNvPr id="694" name="AutoShape 1" descr="*">
            <a:extLst>
              <a:ext uri="{FF2B5EF4-FFF2-40B4-BE49-F238E27FC236}">
                <a16:creationId xmlns:a16="http://schemas.microsoft.com/office/drawing/2014/main" id="{76983DA3-140C-4B41-93E4-0FD07DF95328}"/>
              </a:ext>
            </a:extLst>
          </p:cNvPr>
          <p:cNvSpPr>
            <a:spLocks noChangeAspect="1" noChangeArrowheads="1"/>
          </p:cNvSpPr>
          <p:nvPr/>
        </p:nvSpPr>
        <p:spPr bwMode="auto">
          <a:xfrm>
            <a:off x="16232188" y="58896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7" name="Table 6">
            <a:extLst>
              <a:ext uri="{FF2B5EF4-FFF2-40B4-BE49-F238E27FC236}">
                <a16:creationId xmlns:a16="http://schemas.microsoft.com/office/drawing/2014/main" id="{79C1E363-1CF9-43E5-8BF8-EB2ECCA6DD90}"/>
              </a:ext>
            </a:extLst>
          </p:cNvPr>
          <p:cNvGraphicFramePr>
            <a:graphicFrameLocks noGrp="1"/>
          </p:cNvGraphicFramePr>
          <p:nvPr>
            <p:extLst>
              <p:ext uri="{D42A27DB-BD31-4B8C-83A1-F6EECF244321}">
                <p14:modId xmlns:p14="http://schemas.microsoft.com/office/powerpoint/2010/main" val="1762129572"/>
              </p:ext>
            </p:extLst>
          </p:nvPr>
        </p:nvGraphicFramePr>
        <p:xfrm>
          <a:off x="4207434" y="1681597"/>
          <a:ext cx="4767299" cy="4840351"/>
        </p:xfrm>
        <a:graphic>
          <a:graphicData uri="http://schemas.openxmlformats.org/drawingml/2006/table">
            <a:tbl>
              <a:tblPr/>
              <a:tblGrid>
                <a:gridCol w="4767299">
                  <a:extLst>
                    <a:ext uri="{9D8B030D-6E8A-4147-A177-3AD203B41FA5}">
                      <a16:colId xmlns:a16="http://schemas.microsoft.com/office/drawing/2014/main" val="584426702"/>
                    </a:ext>
                  </a:extLst>
                </a:gridCol>
              </a:tblGrid>
              <a:tr h="291458">
                <a:tc>
                  <a:txBody>
                    <a:bodyPr/>
                    <a:lstStyle/>
                    <a:p>
                      <a:pPr algn="l" fontAlgn="ctr"/>
                      <a:r>
                        <a:rPr lang="fi-FI" sz="700" b="0" i="0" u="none" strike="noStrike" dirty="0">
                          <a:solidFill>
                            <a:srgbClr val="000000"/>
                          </a:solidFill>
                          <a:effectLst/>
                          <a:latin typeface="Rockwell" panose="02060603020205020403" pitchFamily="18" charset="0"/>
                        </a:rPr>
                        <a:t>Resurssivaje, kun kunnille siirretään paljon työtä ELY-keskuksilta, mutta resursseja ei lisätä.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04125740"/>
                  </a:ext>
                </a:extLst>
              </a:tr>
              <a:tr h="236761">
                <a:tc>
                  <a:txBody>
                    <a:bodyPr/>
                    <a:lstStyle/>
                    <a:p>
                      <a:pPr algn="l" fontAlgn="ctr"/>
                      <a:r>
                        <a:rPr lang="fi-FI" sz="700" b="0" i="0" u="none" strike="noStrike" dirty="0">
                          <a:solidFill>
                            <a:srgbClr val="000000"/>
                          </a:solidFill>
                          <a:effectLst/>
                          <a:latin typeface="Rockwell" panose="02060603020205020403" pitchFamily="18" charset="0"/>
                        </a:rPr>
                        <a:t>Negatiivinen ilmapiiri kaupungissa (kouluhankkeiden materiaalivalinnat).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5028701"/>
                  </a:ext>
                </a:extLst>
              </a:tr>
              <a:tr h="349632">
                <a:tc>
                  <a:txBody>
                    <a:bodyPr/>
                    <a:lstStyle/>
                    <a:p>
                      <a:pPr algn="l" fontAlgn="ctr"/>
                      <a:r>
                        <a:rPr lang="fi-FI" sz="700" b="1" i="0" u="none" strike="noStrike" dirty="0">
                          <a:solidFill>
                            <a:srgbClr val="000000"/>
                          </a:solidFill>
                          <a:effectLst/>
                          <a:latin typeface="Rockwell" panose="02060603020205020403" pitchFamily="18" charset="0"/>
                        </a:rPr>
                        <a:t>[Kaupungin elinvoima, Sysmä:]</a:t>
                      </a:r>
                      <a:r>
                        <a:rPr lang="fi-FI" sz="700" b="0" i="0" u="none" strike="noStrike" dirty="0">
                          <a:solidFill>
                            <a:srgbClr val="000000"/>
                          </a:solidFill>
                          <a:effectLst/>
                          <a:latin typeface="Rockwell" panose="02060603020205020403" pitchFamily="18" charset="0"/>
                        </a:rPr>
                        <a:t> Ottaisi mielellään uudet asukkaat vastaan (vapaa-ajan asujat --&gt; Pysyvä väestö), mutta muutos toisi </a:t>
                      </a:r>
                      <a:r>
                        <a:rPr lang="fi-FI" sz="700" b="0" i="0" u="none" strike="noStrike" dirty="0" err="1">
                          <a:solidFill>
                            <a:srgbClr val="000000"/>
                          </a:solidFill>
                          <a:effectLst/>
                          <a:latin typeface="Rockwell" panose="02060603020205020403" pitchFamily="18" charset="0"/>
                        </a:rPr>
                        <a:t>mukanaa</a:t>
                      </a:r>
                      <a:r>
                        <a:rPr lang="fi-FI" sz="700" b="0" i="0" u="none" strike="noStrike" dirty="0">
                          <a:solidFill>
                            <a:srgbClr val="000000"/>
                          </a:solidFill>
                          <a:effectLst/>
                          <a:latin typeface="Rockwell" panose="02060603020205020403" pitchFamily="18" charset="0"/>
                        </a:rPr>
                        <a:t> myös haja-asutuksen ongelmat ympäristön ja kulkuyhteyksien kannalta.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71194982"/>
                  </a:ext>
                </a:extLst>
              </a:tr>
              <a:tr h="466176">
                <a:tc>
                  <a:txBody>
                    <a:bodyPr/>
                    <a:lstStyle/>
                    <a:p>
                      <a:pPr algn="l" fontAlgn="ctr"/>
                      <a:r>
                        <a:rPr lang="fi-FI" sz="700" b="1" i="0" u="none" strike="noStrike" dirty="0">
                          <a:solidFill>
                            <a:srgbClr val="000000"/>
                          </a:solidFill>
                          <a:effectLst/>
                          <a:latin typeface="Rockwell" panose="02060603020205020403" pitchFamily="18" charset="0"/>
                        </a:rPr>
                        <a:t>[Teknisen toimen näkökulma - ilmasto- ja energiatyön riskit:]</a:t>
                      </a:r>
                      <a:r>
                        <a:rPr lang="fi-FI" sz="700" b="0" i="0" u="none" strike="noStrike" dirty="0">
                          <a:solidFill>
                            <a:srgbClr val="000000"/>
                          </a:solidFill>
                          <a:effectLst/>
                          <a:latin typeface="Rockwell" panose="02060603020205020403" pitchFamily="18" charset="0"/>
                        </a:rPr>
                        <a:t> Varsinaisia riskejä ei sinällään koe asioiden etenemisen suhteen, mutta erilaisten resurssi-, aikataulu- ja hankerahoitusasiat niitä sisältävät yleensä runsaasti.</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498609560"/>
                  </a:ext>
                </a:extLst>
              </a:tr>
              <a:tr h="699265">
                <a:tc>
                  <a:txBody>
                    <a:bodyPr/>
                    <a:lstStyle/>
                    <a:p>
                      <a:pPr algn="l" fontAlgn="ctr"/>
                      <a:r>
                        <a:rPr lang="fi-FI" sz="700" b="0" i="0" u="none" strike="noStrike" dirty="0">
                          <a:solidFill>
                            <a:srgbClr val="000000"/>
                          </a:solidFill>
                          <a:effectLst/>
                          <a:latin typeface="Rockwell" panose="02060603020205020403" pitchFamily="18" charset="0"/>
                        </a:rPr>
                        <a:t>Kysymys ehkä suhteellisesta näkemys erosta tai tutkija ei pysty olemaan tässä aidosti subjektiivinen, mutta tilannetta ei välttämättä kuvasta ihan täysin termit "voimakas" ja "kaikessa" unohtamatta myöskään HINKU-tavoitetta, joka ilmeisesti vaihtoehtoisesti, joko sivuutettiin täysin, sitä ei olla huomioitu missään, että siitä voitaisi mainita tai kaupungin sitoumukset eivät ole ihan täysin selvillä kaikissa kaupunkiorganisaation sektoreissa.</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149586335"/>
                  </a:ext>
                </a:extLst>
              </a:tr>
              <a:tr h="582721">
                <a:tc>
                  <a:txBody>
                    <a:bodyPr/>
                    <a:lstStyle/>
                    <a:p>
                      <a:pPr algn="l" fontAlgn="ctr"/>
                      <a:r>
                        <a:rPr lang="fi-FI" sz="700" b="0" i="0" u="none" strike="noStrike" dirty="0">
                          <a:solidFill>
                            <a:srgbClr val="000000"/>
                          </a:solidFill>
                          <a:effectLst/>
                          <a:latin typeface="Rockwell" panose="02060603020205020403" pitchFamily="18" charset="0"/>
                        </a:rPr>
                        <a:t>Vaihtuvuus vaikuttaisi olevan kohtuullisen suurta työvoiman keskuudessa (huomioiden kaupunkiorganisaation muun henkilöstönkin mainitsemia työsuhteiden pituuksia haastattelujen aikana). [Heinolaa sekä sopimuskuntia poikkileikanneet kohtuullisen suuret muutokset ovat voineet johtaa henkilöstön vaihtuvuuteen.]</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720940143"/>
                  </a:ext>
                </a:extLst>
              </a:tr>
              <a:tr h="699265">
                <a:tc>
                  <a:txBody>
                    <a:bodyPr/>
                    <a:lstStyle/>
                    <a:p>
                      <a:pPr algn="l" fontAlgn="ctr"/>
                      <a:r>
                        <a:rPr lang="fi-FI" sz="700" b="0" i="0" u="none" strike="noStrike" dirty="0">
                          <a:solidFill>
                            <a:srgbClr val="000000"/>
                          </a:solidFill>
                          <a:effectLst/>
                          <a:latin typeface="Rockwell" panose="02060603020205020403" pitchFamily="18" charset="0"/>
                        </a:rPr>
                        <a:t>[Talvikunnossapito:] Talvikohtaiset vaihtelut voimakkaita tarvittavien ajomäärien ja konkreettisten "talviolosuhteiden" osilta. Kalusto on pääsääntöisesti kaupungin omaa, mutta urakoitsijat saattavat käyttää omiaan. Pääsääntönä kunnossapito tuotetaan kaupungin resursseilla ja ulkopuolelta tilataan vain pakon edessä paitsi Vierumäen osilta, jossa talvihoito on kilpailutettu urakoitsijoilla. </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4558796"/>
                  </a:ext>
                </a:extLst>
              </a:tr>
              <a:tr h="699265">
                <a:tc>
                  <a:txBody>
                    <a:bodyPr/>
                    <a:lstStyle/>
                    <a:p>
                      <a:pPr algn="l" fontAlgn="ctr"/>
                      <a:r>
                        <a:rPr lang="fi-FI" sz="700" b="0" i="0" u="none" strike="noStrike" dirty="0">
                          <a:solidFill>
                            <a:srgbClr val="000000"/>
                          </a:solidFill>
                          <a:effectLst/>
                          <a:latin typeface="Rockwell" panose="02060603020205020403" pitchFamily="18" charset="0"/>
                        </a:rPr>
                        <a:t>Alueet ovat vesistöpainotteisia. Alueiden riskitekijät tai herkät ekosysteemit rajoittuvat vahvasti vesistöihin ja pohjavesiin sekä </a:t>
                      </a:r>
                      <a:r>
                        <a:rPr lang="fi-FI" sz="700" b="0" i="0" u="none" strike="noStrike" dirty="0" err="1">
                          <a:solidFill>
                            <a:srgbClr val="000000"/>
                          </a:solidFill>
                          <a:effectLst/>
                          <a:latin typeface="Rockwell" panose="02060603020205020403" pitchFamily="18" charset="0"/>
                        </a:rPr>
                        <a:t>natura</a:t>
                      </a:r>
                      <a:r>
                        <a:rPr lang="fi-FI" sz="700" b="0" i="0" u="none" strike="noStrike" dirty="0">
                          <a:solidFill>
                            <a:srgbClr val="000000"/>
                          </a:solidFill>
                          <a:effectLst/>
                          <a:latin typeface="Rockwell" panose="02060603020205020403" pitchFamily="18" charset="0"/>
                        </a:rPr>
                        <a:t>-luonnonsuojelualueisiin. ---&gt; Tulisiko ottaa huomioon ennakoinnissa sen suhteen, mikäli hiilinielu/-varasto määritykset laajennetaan vesistöihin? Huomioi tekijä lisäksi "ilmastonmuutokseen sopeutumisen" yhteydessä (esim. tulvariski alueet).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335760"/>
                  </a:ext>
                </a:extLst>
              </a:tr>
              <a:tr h="349632">
                <a:tc>
                  <a:txBody>
                    <a:bodyPr/>
                    <a:lstStyle/>
                    <a:p>
                      <a:pPr algn="l" fontAlgn="ctr"/>
                      <a:r>
                        <a:rPr lang="fi-FI" sz="700" b="0" i="0" u="none" strike="noStrike" dirty="0">
                          <a:solidFill>
                            <a:srgbClr val="000000"/>
                          </a:solidFill>
                          <a:effectLst/>
                          <a:latin typeface="Rockwell" panose="02060603020205020403" pitchFamily="18" charset="0"/>
                        </a:rPr>
                        <a:t>Huomioitavat riskit myös kehitysideoiden suunnittelussa. Huomioi tekijä lisäksi "</a:t>
                      </a:r>
                      <a:r>
                        <a:rPr lang="fi-FI" sz="700" b="0" i="1" u="none" strike="noStrike" dirty="0">
                          <a:solidFill>
                            <a:srgbClr val="000000"/>
                          </a:solidFill>
                          <a:effectLst/>
                          <a:latin typeface="Rockwell" panose="02060603020205020403" pitchFamily="18" charset="0"/>
                        </a:rPr>
                        <a:t>ilmastonmuutokseen sopeutumisen</a:t>
                      </a:r>
                      <a:r>
                        <a:rPr lang="fi-FI" sz="700" b="0" i="0" u="none" strike="noStrike" dirty="0">
                          <a:solidFill>
                            <a:srgbClr val="000000"/>
                          </a:solidFill>
                          <a:effectLst/>
                          <a:latin typeface="Rockwell" panose="02060603020205020403" pitchFamily="18" charset="0"/>
                        </a:rPr>
                        <a:t>" yhteydessä (esim. tulvariski alueet --&gt; mahdolliset aine/yhdiste kulkeumat alueiden välillä).</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71104234"/>
                  </a:ext>
                </a:extLst>
              </a:tr>
              <a:tr h="466176">
                <a:tc>
                  <a:txBody>
                    <a:bodyPr/>
                    <a:lstStyle/>
                    <a:p>
                      <a:pPr algn="l" fontAlgn="ctr"/>
                      <a:r>
                        <a:rPr lang="fi-FI" sz="700" b="0" i="0" u="none" strike="noStrike" dirty="0">
                          <a:solidFill>
                            <a:srgbClr val="000000"/>
                          </a:solidFill>
                          <a:effectLst/>
                          <a:latin typeface="Rockwell" panose="02060603020205020403" pitchFamily="18" charset="0"/>
                        </a:rPr>
                        <a:t>Pienillä ja keskisuurilla toimijoilla voi olla asioiden suhteen resurssihaasteita eli toimijoiden "välinpitämättömyys" voikin todellisuudessa peittää taakseen aitoa kiinnostusta asioita kohtaan, mutta heikon resurssitilanteen, mikä estää toimenpiteet</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633979623"/>
                  </a:ext>
                </a:extLst>
              </a:tr>
            </a:tbl>
          </a:graphicData>
        </a:graphic>
      </p:graphicFrame>
      <p:sp>
        <p:nvSpPr>
          <p:cNvPr id="353" name="TextBox 352">
            <a:extLst>
              <a:ext uri="{FF2B5EF4-FFF2-40B4-BE49-F238E27FC236}">
                <a16:creationId xmlns:a16="http://schemas.microsoft.com/office/drawing/2014/main" id="{26292748-F861-49B7-9DC4-2D1FE040A748}"/>
              </a:ext>
            </a:extLst>
          </p:cNvPr>
          <p:cNvSpPr txBox="1"/>
          <p:nvPr/>
        </p:nvSpPr>
        <p:spPr>
          <a:xfrm>
            <a:off x="10567599" y="6271469"/>
            <a:ext cx="1296144"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'SWOT-analyysi'</a:t>
            </a:r>
          </a:p>
        </p:txBody>
      </p:sp>
      <p:grpSp>
        <p:nvGrpSpPr>
          <p:cNvPr id="354" name="Group 353">
            <a:extLst>
              <a:ext uri="{FF2B5EF4-FFF2-40B4-BE49-F238E27FC236}">
                <a16:creationId xmlns:a16="http://schemas.microsoft.com/office/drawing/2014/main" id="{A3BFF5AA-13C5-4422-A7D9-7E6A35777C84}"/>
              </a:ext>
            </a:extLst>
          </p:cNvPr>
          <p:cNvGrpSpPr/>
          <p:nvPr/>
        </p:nvGrpSpPr>
        <p:grpSpPr>
          <a:xfrm>
            <a:off x="8470676" y="83671"/>
            <a:ext cx="321701" cy="1185383"/>
            <a:chOff x="8456239" y="107576"/>
            <a:chExt cx="321701" cy="1185383"/>
          </a:xfrm>
        </p:grpSpPr>
        <p:sp>
          <p:nvSpPr>
            <p:cNvPr id="355" name="Rectangle: Rounded Corners 354">
              <a:extLst>
                <a:ext uri="{FF2B5EF4-FFF2-40B4-BE49-F238E27FC236}">
                  <a16:creationId xmlns:a16="http://schemas.microsoft.com/office/drawing/2014/main" id="{D265D85A-92F0-4825-AB03-25B307278B0A}"/>
                </a:ext>
              </a:extLst>
            </p:cNvPr>
            <p:cNvSpPr/>
            <p:nvPr/>
          </p:nvSpPr>
          <p:spPr>
            <a:xfrm rot="16200000">
              <a:off x="8021346" y="543648"/>
              <a:ext cx="1185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56" name="Graphic 355" descr="For Sale with solid fill">
              <a:hlinkClick r:id="rId4" action="ppaction://hlinksldjump"/>
              <a:extLst>
                <a:ext uri="{FF2B5EF4-FFF2-40B4-BE49-F238E27FC236}">
                  <a16:creationId xmlns:a16="http://schemas.microsoft.com/office/drawing/2014/main" id="{F3DA75BC-248D-4C65-B868-196D0D82751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357" name="Graphic 356" descr="Back with solid fill">
              <a:hlinkClick r:id="rId7" action="ppaction://hlinksldjump"/>
              <a:extLst>
                <a:ext uri="{FF2B5EF4-FFF2-40B4-BE49-F238E27FC236}">
                  <a16:creationId xmlns:a16="http://schemas.microsoft.com/office/drawing/2014/main" id="{C9221F97-981D-4B6A-A22D-2764A8382EB8}"/>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pic>
          <p:nvPicPr>
            <p:cNvPr id="358" name="Graphic 357" descr="Back with solid fill">
              <a:hlinkClick r:id="rId10" action="ppaction://hlinksldjump"/>
              <a:extLst>
                <a:ext uri="{FF2B5EF4-FFF2-40B4-BE49-F238E27FC236}">
                  <a16:creationId xmlns:a16="http://schemas.microsoft.com/office/drawing/2014/main" id="{D01DB5BE-4B3F-4A6D-B004-BEBF9451BC03}"/>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463521" y="152400"/>
              <a:ext cx="314419" cy="313241"/>
            </a:xfrm>
            <a:prstGeom prst="rect">
              <a:avLst/>
            </a:prstGeom>
          </p:spPr>
        </p:pic>
      </p:grpSp>
    </p:spTree>
    <p:extLst>
      <p:ext uri="{BB962C8B-B14F-4D97-AF65-F5344CB8AC3E}">
        <p14:creationId xmlns:p14="http://schemas.microsoft.com/office/powerpoint/2010/main" val="1084326867"/>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36712"/>
            <a:ext cx="10801201" cy="346713"/>
            <a:chOff x="693812" y="430750"/>
            <a:chExt cx="10801201" cy="346713"/>
          </a:xfrm>
        </p:grpSpPr>
        <p:sp>
          <p:nvSpPr>
            <p:cNvPr id="12" name="Rectangle 11">
              <a:hlinkClick r:id="rId5" action="ppaction://hlinksldjump"/>
              <a:extLst>
                <a:ext uri="{FF2B5EF4-FFF2-40B4-BE49-F238E27FC236}">
                  <a16:creationId xmlns:a16="http://schemas.microsoft.com/office/drawing/2014/main" id="{8E234D25-3583-4022-A934-DA0349C105BC}"/>
                </a:ext>
              </a:extLst>
            </p:cNvPr>
            <p:cNvSpPr/>
            <p:nvPr/>
          </p:nvSpPr>
          <p:spPr>
            <a:xfrm>
              <a:off x="693812" y="439052"/>
              <a:ext cx="1512168" cy="324354"/>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hlinkClick r:id="rId6" action="ppaction://hlinksldjump"/>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hlinkClick r:id="rId7" action="ppaction://hlinksldjump"/>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hlinkClick r:id="rId8" action="ppaction://hlinksldjump"/>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pic>
        <p:nvPicPr>
          <p:cNvPr id="49" name="Käsikirja">
            <a:hlinkClick r:id="" action="ppaction://media"/>
            <a:extLst>
              <a:ext uri="{FF2B5EF4-FFF2-40B4-BE49-F238E27FC236}">
                <a16:creationId xmlns:a16="http://schemas.microsoft.com/office/drawing/2014/main" id="{1DEF0DDB-29E4-43C7-821B-F85A8054AC3E}"/>
              </a:ext>
            </a:extLst>
          </p:cNvPr>
          <p:cNvPicPr>
            <a:picLocks noChangeAspect="1"/>
          </p:cNvPicPr>
          <p:nvPr>
            <a:videoFile r:link="rId2"/>
            <p:extLst>
              <p:ext uri="{DAA4B4D4-6D71-4841-9C94-3DE7FCFB9230}">
                <p14:media xmlns:p14="http://schemas.microsoft.com/office/powerpoint/2010/main" r:embed="rId1"/>
              </p:ext>
            </p:extLst>
          </p:nvPr>
        </p:nvPicPr>
        <p:blipFill>
          <a:blip r:embed="rId9"/>
          <a:stretch>
            <a:fillRect/>
          </a:stretch>
        </p:blipFill>
        <p:spPr>
          <a:xfrm>
            <a:off x="7534572" y="3897052"/>
            <a:ext cx="4251964" cy="2391730"/>
          </a:xfrm>
          <a:prstGeom prst="rect">
            <a:avLst/>
          </a:prstGeom>
          <a:ln w="38100">
            <a:solidFill>
              <a:schemeClr val="tx2"/>
            </a:solidFill>
          </a:ln>
        </p:spPr>
      </p:pic>
    </p:spTree>
    <p:extLst>
      <p:ext uri="{BB962C8B-B14F-4D97-AF65-F5344CB8AC3E}">
        <p14:creationId xmlns:p14="http://schemas.microsoft.com/office/powerpoint/2010/main" val="3198176989"/>
      </p:ext>
    </p:extLst>
  </p:cSld>
  <p:clrMapOvr>
    <a:masterClrMapping/>
  </p:clrMapOvr>
  <mc:AlternateContent xmlns:mc="http://schemas.openxmlformats.org/markup-compatibility/2006" xmlns:p14="http://schemas.microsoft.com/office/powerpoint/2010/main">
    <mc:Choice Requires="p14">
      <p:transition p14:dur="400" advTm="113485">
        <p:fade/>
      </p:transition>
    </mc:Choice>
    <mc:Fallback xmlns="">
      <p:transition advTm="113485">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9"/>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49"/>
                                        </p:tgtEl>
                                      </p:cBhvr>
                                    </p:cmd>
                                  </p:childTnLst>
                                </p:cTn>
                              </p:par>
                            </p:childTnLst>
                          </p:cTn>
                        </p:par>
                      </p:childTnLst>
                    </p:cTn>
                  </p:par>
                </p:childTnLst>
              </p:cTn>
              <p:nextCondLst>
                <p:cond evt="onClick" delay="0">
                  <p:tgtEl>
                    <p:spTgt spid="49"/>
                  </p:tgtEl>
                </p:cond>
              </p:nextCondLst>
            </p:seq>
            <p:video>
              <p:cMediaNode vol="80000">
                <p:cTn id="7" fill="hold" display="0">
                  <p:stCondLst>
                    <p:cond delay="indefinite"/>
                  </p:stCondLst>
                </p:cTn>
                <p:tgtEl>
                  <p:spTgt spid="49"/>
                </p:tgtEl>
              </p:cMediaNode>
            </p:video>
          </p:childTnLst>
        </p:cTn>
      </p:par>
    </p:tnLst>
  </p:timing>
  <p:extLst>
    <p:ext uri="{3A86A75C-4F4B-4683-9AE1-C65F6400EC91}">
      <p14:laserTraceLst xmlns:p14="http://schemas.microsoft.com/office/powerpoint/2010/main">
        <p14:tracePtLst>
          <p14:tracePt t="32725" x="12152313" y="2909888"/>
          <p14:tracePt t="32726" x="12112625" y="2895600"/>
          <p14:tracePt t="32728" x="12084050" y="2882900"/>
          <p14:tracePt t="32730" x="12044363" y="2868613"/>
          <p14:tracePt t="32730" x="12015788" y="2868613"/>
          <p14:tracePt t="32732" x="12003088" y="2855913"/>
          <p14:tracePt t="32733" x="11961813" y="2841625"/>
          <p14:tracePt t="32734" x="11934825" y="2827338"/>
          <p14:tracePt t="32736" x="11920538" y="2827338"/>
          <p14:tracePt t="32737" x="11893550" y="2814638"/>
          <p14:tracePt t="32739" x="11852275" y="2800350"/>
          <p14:tracePt t="32740" x="11839575" y="2787650"/>
          <p14:tracePt t="32741" x="11825288" y="2773363"/>
          <p14:tracePt t="32742" x="11798300" y="2773363"/>
          <p14:tracePt t="32743" x="11784013" y="2759075"/>
          <p14:tracePt t="32744" x="11771313" y="2759075"/>
          <p14:tracePt t="32745" x="11730038" y="2732088"/>
          <p14:tracePt t="32748" x="11701463" y="2719388"/>
          <p14:tracePt t="32749" x="11674475" y="2690813"/>
          <p14:tracePt t="32751" x="11661775" y="2690813"/>
          <p14:tracePt t="32752" x="11633200" y="2678113"/>
          <p14:tracePt t="32754" x="11606213" y="2649538"/>
          <p14:tracePt t="32756" x="11564938" y="2622550"/>
          <p14:tracePt t="32758" x="11552238" y="2609850"/>
          <p14:tracePt t="32759" x="11537950" y="2595563"/>
          <p14:tracePt t="32760" x="11525250" y="2581275"/>
          <p14:tracePt t="32761" x="11510963" y="2568575"/>
          <p14:tracePt t="32762" x="11496675" y="2554288"/>
          <p14:tracePt t="32765" x="11456988" y="2527300"/>
          <p14:tracePt t="32766" x="11442700" y="2513013"/>
          <p14:tracePt t="32767" x="11428413" y="2500313"/>
          <p14:tracePt t="32768" x="11415713" y="2486025"/>
          <p14:tracePt t="32769" x="11401425" y="2473325"/>
          <p14:tracePt t="32770" x="11374438" y="2444750"/>
          <p14:tracePt t="32773" x="11360150" y="2432050"/>
          <p14:tracePt t="32774" x="11333163" y="2405063"/>
          <p14:tracePt t="32775" x="11318875" y="2390775"/>
          <p14:tracePt t="32777" x="11306175" y="2376488"/>
          <p14:tracePt t="32778" x="11291888" y="2363788"/>
          <p14:tracePt t="32779" x="11279188" y="2349500"/>
          <p14:tracePt t="32781" x="11250613" y="2322513"/>
          <p14:tracePt t="32782" x="11237913" y="2308225"/>
          <p14:tracePt t="32785" x="11223625" y="2281238"/>
          <p14:tracePt t="32787" x="11210925" y="2268538"/>
          <p14:tracePt t="32789" x="11182350" y="2227263"/>
          <p14:tracePt t="32791" x="11155363" y="2212975"/>
          <p14:tracePt t="32793" x="11142663" y="2185988"/>
          <p14:tracePt t="32794" x="11142663" y="2171700"/>
          <p14:tracePt t="32796" x="11128375" y="2159000"/>
          <p14:tracePt t="32798" x="11114088" y="2144713"/>
          <p14:tracePt t="32800" x="11101388" y="2117725"/>
          <p14:tracePt t="32802" x="11087100" y="2090738"/>
          <p14:tracePt t="32803" x="11060113" y="2076450"/>
          <p14:tracePt t="32806" x="11060113" y="2049463"/>
          <p14:tracePt t="32807" x="11045825" y="2049463"/>
          <p14:tracePt t="32809" x="11033125" y="2022475"/>
          <p14:tracePt t="32811" x="11018838" y="2008188"/>
          <p14:tracePt t="32812" x="11018838" y="1993900"/>
          <p14:tracePt t="32814" x="11006138" y="1981200"/>
          <p14:tracePt t="32815" x="11006138" y="1966913"/>
          <p14:tracePt t="32817" x="10991850" y="1954213"/>
          <p14:tracePt t="32818" x="10991850" y="1939925"/>
          <p14:tracePt t="32820" x="10977563" y="1939925"/>
          <p14:tracePt t="32821" x="10977563" y="1925638"/>
          <p14:tracePt t="32822" x="10977563" y="1912938"/>
          <p14:tracePt t="32823" x="10964863" y="1898650"/>
          <p14:tracePt t="32826" x="10964863" y="1885950"/>
          <p14:tracePt t="32828" x="10950575" y="1885950"/>
          <p14:tracePt t="32829" x="10950575" y="1871663"/>
          <p14:tracePt t="32830" x="10950575" y="1857375"/>
          <p14:tracePt t="32832" x="10937875" y="1857375"/>
          <p14:tracePt t="32835" x="10937875" y="1844675"/>
          <p14:tracePt t="32836" x="10937875" y="1830388"/>
          <p14:tracePt t="32839" x="10923588" y="1817688"/>
          <p14:tracePt t="32840" x="10909300" y="1817688"/>
          <p14:tracePt t="32842" x="10909300" y="1803400"/>
          <p14:tracePt t="32843" x="10896600" y="1789113"/>
          <p14:tracePt t="32846" x="10896600" y="1776413"/>
          <p14:tracePt t="32848" x="10868025" y="1762125"/>
          <p14:tracePt t="32850" x="10868025" y="1749425"/>
          <p14:tracePt t="32852" x="10868025" y="1735138"/>
          <p14:tracePt t="32853" x="10855325" y="1735138"/>
          <p14:tracePt t="32854" x="10841038" y="1720850"/>
          <p14:tracePt t="32856" x="10828338" y="1708150"/>
          <p14:tracePt t="32858" x="10828338" y="1693863"/>
          <p14:tracePt t="32859" x="10814050" y="1693863"/>
          <p14:tracePt t="32860" x="10799763" y="1679575"/>
          <p14:tracePt t="32861" x="10799763" y="1666875"/>
          <p14:tracePt t="32862" x="10787063" y="1652588"/>
          <p14:tracePt t="32864" x="10772775" y="1639888"/>
          <p14:tracePt t="32865" x="10760075" y="1625600"/>
          <p14:tracePt t="32866" x="10745788" y="1625600"/>
          <p14:tracePt t="32867" x="10731500" y="1598613"/>
          <p14:tracePt t="32868" x="10718800" y="1598613"/>
          <p14:tracePt t="32870" x="10704513" y="1584325"/>
          <p14:tracePt t="32871" x="10704513" y="1571625"/>
          <p14:tracePt t="32872" x="10677525" y="1543050"/>
          <p14:tracePt t="32874" x="10663238" y="1543050"/>
          <p14:tracePt t="32876" x="10636250" y="1530350"/>
          <p14:tracePt t="32877" x="10623550" y="1516063"/>
          <p14:tracePt t="32878" x="10623550" y="1503363"/>
          <p14:tracePt t="32879" x="10594975" y="1503363"/>
          <p14:tracePt t="32881" x="10567988" y="1489075"/>
          <p14:tracePt t="32881" x="10555288" y="1474788"/>
          <p14:tracePt t="32882" x="10541000" y="1462088"/>
          <p14:tracePt t="32884" x="10526713" y="1462088"/>
          <p14:tracePt t="32885" x="10499725" y="1462088"/>
          <p14:tracePt t="32886" x="10485438" y="1447800"/>
          <p14:tracePt t="32888" x="10472738" y="1447800"/>
          <p14:tracePt t="32889" x="10445750" y="1420813"/>
          <p14:tracePt t="32891" x="10404475" y="1406525"/>
          <p14:tracePt t="32892" x="10390188" y="1406525"/>
          <p14:tracePt t="32893" x="10377488" y="1393825"/>
          <p14:tracePt t="32895" x="10336213" y="1379538"/>
          <p14:tracePt t="32895" x="10321925" y="1379538"/>
          <p14:tracePt t="32899" x="10280650" y="1352550"/>
          <p14:tracePt t="32901" x="10253663" y="1338263"/>
          <p14:tracePt t="32902" x="10240963" y="1338263"/>
          <p14:tracePt t="32903" x="10226675" y="1325563"/>
          <p14:tracePt t="32905" x="10185400" y="1325563"/>
          <p14:tracePt t="32906" x="10172700" y="1311275"/>
          <p14:tracePt t="32907" x="10144125" y="1311275"/>
          <p14:tracePt t="32909" x="10144125" y="1298575"/>
          <p14:tracePt t="32909" x="10131425" y="1298575"/>
          <p14:tracePt t="32911" x="10117138" y="1298575"/>
          <p14:tracePt t="32912" x="10104438" y="1284288"/>
          <p14:tracePt t="32914" x="10090150" y="1284288"/>
          <p14:tracePt t="32916" x="10063163" y="1284288"/>
          <p14:tracePt t="32917" x="10048875" y="1270000"/>
          <p14:tracePt t="32920" x="10034588" y="1270000"/>
          <p14:tracePt t="32922" x="10021888" y="1257300"/>
          <p14:tracePt t="32925" x="10007600" y="1257300"/>
          <p14:tracePt t="32932" x="10007600" y="1243013"/>
          <p14:tracePt t="32962" x="10007600" y="1230313"/>
          <p14:tracePt t="32967" x="10007600" y="1216025"/>
          <p14:tracePt t="32972" x="10007600" y="1201738"/>
          <p14:tracePt t="32975" x="10021888" y="1201738"/>
          <p14:tracePt t="32978" x="10021888" y="1189038"/>
          <p14:tracePt t="32984" x="10034588" y="1174750"/>
          <p14:tracePt t="32989" x="10048875" y="1174750"/>
          <p14:tracePt t="32990" x="10048875" y="1160463"/>
          <p14:tracePt t="32996" x="10048875" y="1147763"/>
          <p14:tracePt t="32999" x="10063163" y="1147763"/>
          <p14:tracePt t="33002" x="10063163" y="1133475"/>
          <p14:tracePt t="33007" x="10075863" y="1133475"/>
          <p14:tracePt t="33011" x="10075863" y="1120775"/>
          <p14:tracePt t="33013" x="10090150" y="1120775"/>
          <p14:tracePt t="33022" x="10090150" y="1106488"/>
          <p14:tracePt t="33025" x="10104438" y="1106488"/>
          <p14:tracePt t="33028" x="10104438" y="1092200"/>
          <p14:tracePt t="33031" x="10117138" y="1092200"/>
          <p14:tracePt t="33034" x="10131425" y="1092200"/>
          <p14:tracePt t="33036" x="10131425" y="1079500"/>
          <p14:tracePt t="33039" x="10144125" y="1079500"/>
          <p14:tracePt t="33042" x="10158413" y="1079500"/>
          <p14:tracePt t="33046" x="10172700" y="1079500"/>
          <p14:tracePt t="33048" x="10185400" y="1065213"/>
          <p14:tracePt t="33050" x="10199688" y="1065213"/>
          <p14:tracePt t="33052" x="10212388" y="1065213"/>
          <p14:tracePt t="33055" x="10226675" y="1065213"/>
          <p14:tracePt t="33056" x="10240963" y="1052513"/>
          <p14:tracePt t="33059" x="10253663" y="1052513"/>
          <p14:tracePt t="33061" x="10267950" y="1052513"/>
          <p14:tracePt t="33064" x="10280650" y="1052513"/>
          <p14:tracePt t="33066" x="10294938" y="1038225"/>
          <p14:tracePt t="33068" x="10309225" y="1038225"/>
          <p14:tracePt t="33073" x="10321925" y="1038225"/>
          <p14:tracePt t="33077" x="10321925" y="1023938"/>
          <p14:tracePt t="33078" x="10336213" y="1023938"/>
          <p14:tracePt t="33152" x="10321925" y="1023938"/>
          <p14:tracePt t="33157" x="10309225" y="1023938"/>
          <p14:tracePt t="33165" x="10294938" y="1023938"/>
          <p14:tracePt t="33167" x="10294938" y="1038225"/>
          <p14:tracePt t="33170" x="10280650" y="1038225"/>
          <p14:tracePt t="33175" x="10267950" y="1038225"/>
          <p14:tracePt t="33180" x="10253663" y="1038225"/>
          <p14:tracePt t="33182" x="10253663" y="1052513"/>
          <p14:tracePt t="33184" x="10240963" y="1052513"/>
          <p14:tracePt t="33186" x="10226675" y="1052513"/>
          <p14:tracePt t="33190" x="10212388" y="1052513"/>
          <p14:tracePt t="33191" x="10212388" y="1065213"/>
          <p14:tracePt t="33193" x="10199688" y="1065213"/>
          <p14:tracePt t="33195" x="10185400" y="1065213"/>
          <p14:tracePt t="33198" x="10172700" y="1065213"/>
          <p14:tracePt t="33199" x="10172700" y="1079500"/>
          <p14:tracePt t="33200" x="10158413" y="1079500"/>
          <p14:tracePt t="33202" x="10144125" y="1079500"/>
          <p14:tracePt t="33206" x="10131425" y="1079500"/>
          <p14:tracePt t="33207" x="10117138" y="1079500"/>
          <p14:tracePt t="33209" x="10104438" y="1092200"/>
          <p14:tracePt t="33211" x="10090150" y="1092200"/>
          <p14:tracePt t="33215" x="10063163" y="1092200"/>
          <p14:tracePt t="33217" x="10048875" y="1106488"/>
          <p14:tracePt t="33219" x="10034588" y="1106488"/>
          <p14:tracePt t="33221" x="10021888" y="1106488"/>
          <p14:tracePt t="33223" x="10007600" y="1106488"/>
          <p14:tracePt t="33224" x="10007600" y="1120775"/>
          <p14:tracePt t="33225" x="9994900" y="1120775"/>
          <p14:tracePt t="33227" x="9980613" y="1120775"/>
          <p14:tracePt t="33228" x="9966325" y="1120775"/>
          <p14:tracePt t="33229" x="9966325" y="1133475"/>
          <p14:tracePt t="33231" x="9939338" y="1133475"/>
          <p14:tracePt t="33233" x="9926638" y="1133475"/>
          <p14:tracePt t="33234" x="9912350" y="1133475"/>
          <p14:tracePt t="33236" x="9898063" y="1133475"/>
          <p14:tracePt t="33237" x="9885363" y="1147763"/>
          <p14:tracePt t="33239" x="9871075" y="1147763"/>
          <p14:tracePt t="33240" x="9858375" y="1147763"/>
          <p14:tracePt t="33242" x="9844088" y="1147763"/>
          <p14:tracePt t="33243" x="9829800" y="1160463"/>
          <p14:tracePt t="33245" x="9817100" y="1160463"/>
          <p14:tracePt t="33247" x="9802813" y="1160463"/>
          <p14:tracePt t="33248" x="9790113" y="1160463"/>
          <p14:tracePt t="33250" x="9775825" y="1160463"/>
          <p14:tracePt t="33251" x="9761538" y="1160463"/>
          <p14:tracePt t="33252" x="9761538" y="1174750"/>
          <p14:tracePt t="33253" x="9748838" y="1174750"/>
          <p14:tracePt t="33254" x="9734550" y="1174750"/>
          <p14:tracePt t="33256" x="9721850" y="1174750"/>
          <p14:tracePt t="33258" x="9707563" y="1174750"/>
          <p14:tracePt t="33259" x="9693275" y="1174750"/>
          <p14:tracePt t="33261" x="9680575" y="1174750"/>
          <p14:tracePt t="33263" x="9666288" y="1174750"/>
          <p14:tracePt t="33265" x="9652000" y="1174750"/>
          <p14:tracePt t="33266" x="9639300" y="1189038"/>
          <p14:tracePt t="33267" x="9625013" y="1189038"/>
          <p14:tracePt t="33270" x="9612313" y="1189038"/>
          <p14:tracePt t="33272" x="9598025" y="1189038"/>
          <p14:tracePt t="33274" x="9583738" y="1189038"/>
          <p14:tracePt t="33275" x="9571038" y="1189038"/>
          <p14:tracePt t="33277" x="9556750" y="1189038"/>
          <p14:tracePt t="33280" x="9544050" y="1189038"/>
          <p14:tracePt t="33282" x="9529763" y="1189038"/>
          <p14:tracePt t="33284" x="9515475" y="1189038"/>
          <p14:tracePt t="33287" x="9502775" y="1189038"/>
          <p14:tracePt t="33290" x="9488488" y="1189038"/>
          <p14:tracePt t="33293" x="9475788" y="1189038"/>
          <p14:tracePt t="33295" x="9461500" y="1189038"/>
          <p14:tracePt t="33299" x="9447213" y="1189038"/>
          <p14:tracePt t="33301" x="9434513" y="1189038"/>
          <p14:tracePt t="33304" x="9420225" y="1189038"/>
          <p14:tracePt t="33307" x="9407525" y="1189038"/>
          <p14:tracePt t="33310" x="9393238" y="1189038"/>
          <p14:tracePt t="33312" x="9378950" y="1189038"/>
          <p14:tracePt t="33315" x="9366250" y="1189038"/>
          <p14:tracePt t="33318" x="9351963" y="1189038"/>
          <p14:tracePt t="33320" x="9339263" y="1189038"/>
          <p14:tracePt t="33323" x="9324975" y="1189038"/>
          <p14:tracePt t="33325" x="9310688" y="1189038"/>
          <p14:tracePt t="33327" x="9297988" y="1189038"/>
          <p14:tracePt t="33331" x="9283700" y="1189038"/>
          <p14:tracePt t="33333" x="9271000" y="1189038"/>
          <p14:tracePt t="33335" x="9256713" y="1189038"/>
          <p14:tracePt t="33337" x="9242425" y="1189038"/>
          <p14:tracePt t="33340" x="9229725" y="1189038"/>
          <p14:tracePt t="33342" x="9215438" y="1189038"/>
          <p14:tracePt t="33344" x="9201150" y="1189038"/>
          <p14:tracePt t="33347" x="9188450" y="1189038"/>
          <p14:tracePt t="33349" x="9174163" y="1189038"/>
          <p14:tracePt t="33351" x="9161463" y="1189038"/>
          <p14:tracePt t="33354" x="9147175" y="1189038"/>
          <p14:tracePt t="33356" x="9132888" y="1189038"/>
          <p14:tracePt t="33358" x="9120188" y="1189038"/>
          <p14:tracePt t="33360" x="9105900" y="1189038"/>
          <p14:tracePt t="33362" x="9093200" y="1189038"/>
          <p14:tracePt t="33364" x="9078913" y="1189038"/>
          <p14:tracePt t="33365" x="9064625" y="1189038"/>
          <p14:tracePt t="33367" x="9051925" y="1189038"/>
          <p14:tracePt t="33368" x="9037638" y="1189038"/>
          <p14:tracePt t="33370" x="9024938" y="1189038"/>
          <p14:tracePt t="33373" x="8996363" y="1189038"/>
          <p14:tracePt t="33375" x="8983663" y="1189038"/>
          <p14:tracePt t="33376" x="8969375" y="1189038"/>
          <p14:tracePt t="33378" x="8956675" y="1189038"/>
          <p14:tracePt t="33379" x="8942388" y="1189038"/>
          <p14:tracePt t="33381" x="8915400" y="1189038"/>
          <p14:tracePt t="33383" x="8901113" y="1189038"/>
          <p14:tracePt t="33384" x="8888413" y="1189038"/>
          <p14:tracePt t="33385" x="8874125" y="1189038"/>
          <p14:tracePt t="33387" x="8859838" y="1189038"/>
          <p14:tracePt t="33389" x="8832850" y="1189038"/>
          <p14:tracePt t="33391" x="8818563" y="1189038"/>
          <p14:tracePt t="33392" x="8805863" y="1189038"/>
          <p14:tracePt t="33393" x="8791575" y="1189038"/>
          <p14:tracePt t="33394" x="8778875" y="1189038"/>
          <p14:tracePt t="33395" x="8764588" y="1189038"/>
          <p14:tracePt t="33398" x="8737600" y="1189038"/>
          <p14:tracePt t="33399" x="8723313" y="1189038"/>
          <p14:tracePt t="33400" x="8710613" y="1189038"/>
          <p14:tracePt t="33401" x="8696325" y="1189038"/>
          <p14:tracePt t="33402" x="8682038" y="1189038"/>
          <p14:tracePt t="33404" x="8669338" y="1189038"/>
          <p14:tracePt t="33406" x="8642350" y="1189038"/>
          <p14:tracePt t="33408" x="8628063" y="1189038"/>
          <p14:tracePt t="33409" x="8613775" y="1189038"/>
          <p14:tracePt t="33410" x="8601075" y="1189038"/>
          <p14:tracePt t="33412" x="8586788" y="1189038"/>
          <p14:tracePt t="33414" x="8559800" y="1189038"/>
          <p14:tracePt t="33416" x="8545513" y="1189038"/>
          <p14:tracePt t="33417" x="8518525" y="1189038"/>
          <p14:tracePt t="33420" x="8505825" y="1201738"/>
          <p14:tracePt t="33423" x="8477250" y="1201738"/>
          <p14:tracePt t="33425" x="8464550" y="1201738"/>
          <p14:tracePt t="33426" x="8450263" y="1201738"/>
          <p14:tracePt t="33428" x="8437563" y="1201738"/>
          <p14:tracePt t="33430" x="8423275" y="1201738"/>
          <p14:tracePt t="33432" x="8408988" y="1201738"/>
          <p14:tracePt t="33434" x="8396288" y="1201738"/>
          <p14:tracePt t="33436" x="8382000" y="1201738"/>
          <p14:tracePt t="33439" x="8367713" y="1201738"/>
          <p14:tracePt t="33441" x="8355013" y="1201738"/>
          <p14:tracePt t="33445" x="8340725" y="1201738"/>
          <p14:tracePt t="33450" x="8328025" y="1201738"/>
          <p14:tracePt t="33454" x="8313738" y="1201738"/>
          <p14:tracePt t="33459" x="8299450" y="1201738"/>
          <p14:tracePt t="33464" x="8286750" y="1201738"/>
          <p14:tracePt t="33468" x="8272463" y="1201738"/>
          <p14:tracePt t="33472" x="8259763" y="1201738"/>
          <p14:tracePt t="33476" x="8245475" y="1201738"/>
          <p14:tracePt t="33478" x="8231188" y="1201738"/>
          <p14:tracePt t="33482" x="8218488" y="1201738"/>
          <p14:tracePt t="33485" x="8204200" y="1201738"/>
          <p14:tracePt t="33487" x="8191500" y="1201738"/>
          <p14:tracePt t="33490" x="8177213" y="1201738"/>
          <p14:tracePt t="33492" x="8162925" y="1201738"/>
          <p14:tracePt t="33494" x="8150225" y="1201738"/>
          <p14:tracePt t="33497" x="8135938" y="1201738"/>
          <p14:tracePt t="33499" x="8123238" y="1201738"/>
          <p14:tracePt t="33500" x="8108950" y="1189038"/>
          <p14:tracePt t="33502" x="8094663" y="1189038"/>
          <p14:tracePt t="33504" x="8081963" y="1189038"/>
          <p14:tracePt t="33506" x="8067675" y="1189038"/>
          <p14:tracePt t="33507" x="8054975" y="1189038"/>
          <p14:tracePt t="33509" x="8040688" y="1189038"/>
          <p14:tracePt t="33511" x="8026400" y="1189038"/>
          <p14:tracePt t="33512" x="8013700" y="1189038"/>
          <p14:tracePt t="33514" x="7999413" y="1189038"/>
          <p14:tracePt t="33515" x="7972425" y="1189038"/>
          <p14:tracePt t="33518" x="7958138" y="1189038"/>
          <p14:tracePt t="33519" x="7945438" y="1189038"/>
          <p14:tracePt t="33520" x="7931150" y="1189038"/>
          <p14:tracePt t="33522" x="7904163" y="1189038"/>
          <p14:tracePt t="33524" x="7889875" y="1189038"/>
          <p14:tracePt t="33525" x="7877175" y="1189038"/>
          <p14:tracePt t="33526" x="7862888" y="1189038"/>
          <p14:tracePt t="33528" x="7848600" y="1189038"/>
          <p14:tracePt t="33530" x="7835900" y="1189038"/>
          <p14:tracePt t="33531" x="7794625" y="1189038"/>
          <p14:tracePt t="33533" x="7780338" y="1189038"/>
          <p14:tracePt t="33535" x="7767638" y="1189038"/>
          <p14:tracePt t="33536" x="7753350" y="1189038"/>
          <p14:tracePt t="33537" x="7740650" y="1189038"/>
          <p14:tracePt t="33540" x="7699375" y="1189038"/>
          <p14:tracePt t="33540" x="7685088" y="1189038"/>
          <p14:tracePt t="33543" x="7672388" y="1189038"/>
          <p14:tracePt t="33545" x="7643813" y="1189038"/>
          <p14:tracePt t="33546" x="7631113" y="1201738"/>
          <p14:tracePt t="33547" x="7616825" y="1201738"/>
          <p14:tracePt t="33549" x="7589838" y="1201738"/>
          <p14:tracePt t="33550" x="7575550" y="1201738"/>
          <p14:tracePt t="33553" x="7562850" y="1201738"/>
          <p14:tracePt t="33554" x="7548563" y="1201738"/>
          <p14:tracePt t="33556" x="7534275" y="1201738"/>
          <p14:tracePt t="33557" x="7521575" y="1201738"/>
          <p14:tracePt t="33558" x="7494588" y="1216025"/>
          <p14:tracePt t="33561" x="7480300" y="1216025"/>
          <p14:tracePt t="33562" x="7466013" y="1216025"/>
          <p14:tracePt t="33564" x="7453313" y="1216025"/>
          <p14:tracePt t="33565" x="7439025" y="1216025"/>
          <p14:tracePt t="33567" x="7439025" y="1230313"/>
          <p14:tracePt t="33568" x="7426325" y="1230313"/>
          <p14:tracePt t="33569" x="7412038" y="1230313"/>
          <p14:tracePt t="33571" x="7397750" y="1230313"/>
          <p14:tracePt t="33572" x="7385050" y="1230313"/>
          <p14:tracePt t="33575" x="7370763" y="1230313"/>
          <p14:tracePt t="33577" x="7358063" y="1243013"/>
          <p14:tracePt t="33579" x="7343775" y="1243013"/>
          <p14:tracePt t="33581" x="7329488" y="1243013"/>
          <p14:tracePt t="33583" x="7316788" y="1243013"/>
          <p14:tracePt t="33585" x="7302500" y="1257300"/>
          <p14:tracePt t="33589" x="7289800" y="1257300"/>
          <p14:tracePt t="33590" x="7275513" y="1257300"/>
          <p14:tracePt t="33591" x="7275513" y="1270000"/>
          <p14:tracePt t="33592" x="7261225" y="1270000"/>
          <p14:tracePt t="33594" x="7248525" y="1270000"/>
          <p14:tracePt t="33597" x="7234238" y="1270000"/>
          <p14:tracePt t="33599" x="7221538" y="1270000"/>
          <p14:tracePt t="33601" x="7207250" y="1270000"/>
          <p14:tracePt t="33602" x="7207250" y="1284288"/>
          <p14:tracePt t="33603" x="7192963" y="1284288"/>
          <p14:tracePt t="33605" x="7180263" y="1284288"/>
          <p14:tracePt t="33608" x="7165975" y="1284288"/>
          <p14:tracePt t="33609" x="7165975" y="1298575"/>
          <p14:tracePt t="33610" x="7153275" y="1298575"/>
          <p14:tracePt t="33612" x="7138988" y="1298575"/>
          <p14:tracePt t="33614" x="7124700" y="1298575"/>
          <p14:tracePt t="33617" x="7112000" y="1298575"/>
          <p14:tracePt t="33618" x="7097713" y="1298575"/>
          <p14:tracePt t="33620" x="7097713" y="1311275"/>
          <p14:tracePt t="33622" x="7083425" y="1311275"/>
          <p14:tracePt t="33623" x="7070725" y="1311275"/>
          <p14:tracePt t="33625" x="7056438" y="1311275"/>
          <p14:tracePt t="33628" x="7043738" y="1311275"/>
          <p14:tracePt t="33629" x="7043738" y="1325563"/>
          <p14:tracePt t="33631" x="7029450" y="1325563"/>
          <p14:tracePt t="33633" x="7015163" y="1325563"/>
          <p14:tracePt t="33636" x="7002463" y="1325563"/>
          <p14:tracePt t="33639" x="6988175" y="1325563"/>
          <p14:tracePt t="33642" x="6975475" y="1325563"/>
          <p14:tracePt t="33643" x="6975475" y="1338263"/>
          <p14:tracePt t="33644" x="6961188" y="1338263"/>
          <p14:tracePt t="33648" x="6946900" y="1338263"/>
          <p14:tracePt t="33650" x="6934200" y="1338263"/>
          <p14:tracePt t="33653" x="6919913" y="1338263"/>
          <p14:tracePt t="33655" x="6907213" y="1338263"/>
          <p14:tracePt t="33658" x="6892925" y="1352550"/>
          <p14:tracePt t="33660" x="6878638" y="1352550"/>
          <p14:tracePt t="33664" x="6865938" y="1352550"/>
          <p14:tracePt t="33666" x="6851650" y="1352550"/>
          <p14:tracePt t="33668" x="6838950" y="1352550"/>
          <p14:tracePt t="33671" x="6824663" y="1352550"/>
          <p14:tracePt t="33672" x="6810375" y="1352550"/>
          <p14:tracePt t="33676" x="6797675" y="1352550"/>
          <p14:tracePt t="33679" x="6783388" y="1352550"/>
          <p14:tracePt t="33682" x="6770688" y="1352550"/>
          <p14:tracePt t="33684" x="6756400" y="1352550"/>
          <p14:tracePt t="33686" x="6756400" y="1366838"/>
          <p14:tracePt t="33688" x="6742113" y="1366838"/>
          <p14:tracePt t="33690" x="6729413" y="1366838"/>
          <p14:tracePt t="33693" x="6715125" y="1366838"/>
          <p14:tracePt t="33695" x="6700838" y="1366838"/>
          <p14:tracePt t="33699" x="6688138" y="1366838"/>
          <p14:tracePt t="33702" x="6673850" y="1366838"/>
          <p14:tracePt t="33706" x="6661150" y="1366838"/>
          <p14:tracePt t="33708" x="6646863" y="1366838"/>
          <p14:tracePt t="33711" x="6632575" y="1366838"/>
          <p14:tracePt t="33715" x="6619875" y="1366838"/>
          <p14:tracePt t="33717" x="6605588" y="1366838"/>
          <p14:tracePt t="33720" x="6592888" y="1366838"/>
          <p14:tracePt t="33722" x="6578600" y="1366838"/>
          <p14:tracePt t="33724" x="6564313" y="1366838"/>
          <p14:tracePt t="33726" x="6551613" y="1366838"/>
          <p14:tracePt t="33727" x="6537325" y="1366838"/>
          <p14:tracePt t="33729" x="6524625" y="1366838"/>
          <p14:tracePt t="33731" x="6510338" y="1366838"/>
          <p14:tracePt t="33733" x="6483350" y="1366838"/>
          <p14:tracePt t="33734" x="6469063" y="1366838"/>
          <p14:tracePt t="33735" x="6442075" y="1366838"/>
          <p14:tracePt t="33736" x="6427788" y="1366838"/>
          <p14:tracePt t="33739" x="6400800" y="1366838"/>
          <p14:tracePt t="33740" x="6388100" y="1366838"/>
          <p14:tracePt t="33741" x="6373813" y="1366838"/>
          <p14:tracePt t="33742" x="6332538" y="1366838"/>
          <p14:tracePt t="33744" x="6319838" y="1366838"/>
          <p14:tracePt t="33745" x="6305550" y="1366838"/>
          <p14:tracePt t="33746" x="6278563" y="1366838"/>
          <p14:tracePt t="33748" x="6249988" y="1366838"/>
          <p14:tracePt t="33749" x="6223000" y="1366838"/>
          <p14:tracePt t="33750" x="6181725" y="1366838"/>
          <p14:tracePt t="33751" x="6169025" y="1366838"/>
          <p14:tracePt t="33752" x="6142038" y="1366838"/>
          <p14:tracePt t="33754" x="6127750" y="1366838"/>
          <p14:tracePt t="33756" x="6086475" y="1366838"/>
          <p14:tracePt t="33757" x="6045200" y="1366838"/>
          <p14:tracePt t="33759" x="6018213" y="1366838"/>
          <p14:tracePt t="33760" x="5991225" y="1366838"/>
          <p14:tracePt t="33762" x="5949950" y="1379538"/>
          <p14:tracePt t="33764" x="5908675" y="1379538"/>
          <p14:tracePt t="33766" x="5854700" y="1379538"/>
          <p14:tracePt t="33768" x="5813425" y="1379538"/>
          <p14:tracePt t="33769" x="5786438" y="1379538"/>
          <p14:tracePt t="33770" x="5772150" y="1379538"/>
          <p14:tracePt t="33772" x="5745163" y="1379538"/>
          <p14:tracePt t="33773" x="5691188" y="1379538"/>
          <p14:tracePt t="33775" x="5649913" y="1379538"/>
          <p14:tracePt t="33776" x="5622925" y="1379538"/>
          <p14:tracePt t="33777" x="5594350" y="1379538"/>
          <p14:tracePt t="33778" x="5567363" y="1379538"/>
          <p14:tracePt t="33780" x="5554663" y="1393825"/>
          <p14:tracePt t="33781" x="5499100" y="1393825"/>
          <p14:tracePt t="33782" x="5472113" y="1393825"/>
          <p14:tracePt t="33783" x="5430838" y="1393825"/>
          <p14:tracePt t="33784" x="5403850" y="1393825"/>
          <p14:tracePt t="33785" x="5376863" y="1393825"/>
          <p14:tracePt t="33786" x="5348288" y="1393825"/>
          <p14:tracePt t="33789" x="5294313" y="1393825"/>
          <p14:tracePt t="33790" x="5280025" y="1393825"/>
          <p14:tracePt t="33792" x="5226050" y="1393825"/>
          <p14:tracePt t="33793" x="5211763" y="1393825"/>
          <p14:tracePt t="33794" x="5184775" y="1393825"/>
          <p14:tracePt t="33795" x="5157788" y="1393825"/>
          <p14:tracePt t="33796" x="5130800" y="1393825"/>
          <p14:tracePt t="33797" x="5116513" y="1393825"/>
          <p14:tracePt t="33798" x="5075238" y="1393825"/>
          <p14:tracePt t="33799" x="5048250" y="1393825"/>
          <p14:tracePt t="33801" x="5033963" y="1393825"/>
          <p14:tracePt t="33802" x="5006975" y="1393825"/>
          <p14:tracePt t="33803" x="4979988" y="1393825"/>
          <p14:tracePt t="33804" x="4965700" y="1393825"/>
          <p14:tracePt t="33807" x="4911725" y="1406525"/>
          <p14:tracePt t="33809" x="4870450" y="1406525"/>
          <p14:tracePt t="33810" x="4857750" y="1406525"/>
          <p14:tracePt t="33811" x="4829175" y="1406525"/>
          <p14:tracePt t="33812" x="4816475" y="1406525"/>
          <p14:tracePt t="33814" x="4775200" y="1406525"/>
          <p14:tracePt t="33816" x="4748213" y="1406525"/>
          <p14:tracePt t="33818" x="4721225" y="1406525"/>
          <p14:tracePt t="33820" x="4692650" y="1406525"/>
          <p14:tracePt t="33821" x="4679950" y="1406525"/>
          <p14:tracePt t="33823" x="4652963" y="1406525"/>
          <p14:tracePt t="33824" x="4638675" y="1406525"/>
          <p14:tracePt t="33824" x="4624388" y="1406525"/>
          <p14:tracePt t="33826" x="4611688" y="1406525"/>
          <p14:tracePt t="33827" x="4597400" y="1406525"/>
          <p14:tracePt t="33828" x="4583113" y="1406525"/>
          <p14:tracePt t="33829" x="4570413" y="1406525"/>
          <p14:tracePt t="33831" x="4543425" y="1393825"/>
          <p14:tracePt t="33832" x="4529138" y="1393825"/>
          <p14:tracePt t="33834" x="4514850" y="1393825"/>
          <p14:tracePt t="33835" x="4502150" y="1393825"/>
          <p14:tracePt t="33836" x="4487863" y="1393825"/>
          <p14:tracePt t="33837" x="4475163" y="1393825"/>
          <p14:tracePt t="33839" x="4433888" y="1393825"/>
          <p14:tracePt t="33842" x="4419600" y="1379538"/>
          <p14:tracePt t="33843" x="4392613" y="1379538"/>
          <p14:tracePt t="33846" x="4378325" y="1379538"/>
          <p14:tracePt t="33848" x="4351338" y="1379538"/>
          <p14:tracePt t="33850" x="4338638" y="1379538"/>
          <p14:tracePt t="33851" x="4324350" y="1379538"/>
          <p14:tracePt t="33853" x="4310063" y="1379538"/>
          <p14:tracePt t="33856" x="4283075" y="1366838"/>
          <p14:tracePt t="33858" x="4256088" y="1366838"/>
          <p14:tracePt t="33860" x="4241800" y="1366838"/>
          <p14:tracePt t="33861" x="4229100" y="1366838"/>
          <p14:tracePt t="33865" x="4200525" y="1352550"/>
          <p14:tracePt t="33866" x="4187825" y="1352550"/>
          <p14:tracePt t="33868" x="4173538" y="1352550"/>
          <p14:tracePt t="33869" x="4160838" y="1338263"/>
          <p14:tracePt t="33871" x="4146550" y="1338263"/>
          <p14:tracePt t="33873" x="4132263" y="1338263"/>
          <p14:tracePt t="33875" x="4119563" y="1338263"/>
          <p14:tracePt t="33876" x="4105275" y="1338263"/>
          <p14:tracePt t="33878" x="4092575" y="1338263"/>
          <p14:tracePt t="33881" x="4078288" y="1325563"/>
          <p14:tracePt t="33882" x="4064000" y="1325563"/>
          <p14:tracePt t="33884" x="4051300" y="1325563"/>
          <p14:tracePt t="33886" x="4037013" y="1325563"/>
          <p14:tracePt t="33887" x="4037013" y="1311275"/>
          <p14:tracePt t="33889" x="4024313" y="1311275"/>
          <p14:tracePt t="33890" x="4010025" y="1311275"/>
          <p14:tracePt t="33892" x="4010025" y="1298575"/>
          <p14:tracePt t="33893" x="3995738" y="1298575"/>
          <p14:tracePt t="33895" x="3983038" y="1298575"/>
          <p14:tracePt t="33897" x="3968750" y="1298575"/>
          <p14:tracePt t="33899" x="3968750" y="1284288"/>
          <p14:tracePt t="33900" x="3956050" y="1284288"/>
          <p14:tracePt t="33903" x="3941763" y="1284288"/>
          <p14:tracePt t="33904" x="3941763" y="1270000"/>
          <p14:tracePt t="33906" x="3927475" y="1270000"/>
          <p14:tracePt t="33908" x="3914775" y="1270000"/>
          <p14:tracePt t="33910" x="3900488" y="1257300"/>
          <p14:tracePt t="33914" x="3887788" y="1257300"/>
          <p14:tracePt t="33915" x="3873500" y="1257300"/>
          <p14:tracePt t="33916" x="3873500" y="1243013"/>
          <p14:tracePt t="33918" x="3859213" y="1243013"/>
          <p14:tracePt t="33921" x="3846513" y="1243013"/>
          <p14:tracePt t="33924" x="3846513" y="1230313"/>
          <p14:tracePt t="33925" x="3832225" y="1230313"/>
          <p14:tracePt t="33928" x="3819525" y="1230313"/>
          <p14:tracePt t="33932" x="3805238" y="1230313"/>
          <p14:tracePt t="33934" x="3790950" y="1230313"/>
          <p14:tracePt t="33935" x="3790950" y="1216025"/>
          <p14:tracePt t="33937" x="3778250" y="1216025"/>
          <p14:tracePt t="33940" x="3763963" y="1216025"/>
          <p14:tracePt t="33943" x="3749675" y="1216025"/>
          <p14:tracePt t="33946" x="3736975" y="1216025"/>
          <p14:tracePt t="33948" x="3722688" y="1216025"/>
          <p14:tracePt t="33951" x="3709988" y="1216025"/>
          <p14:tracePt t="33953" x="3695700" y="1216025"/>
          <p14:tracePt t="33955" x="3681413" y="1216025"/>
          <p14:tracePt t="33958" x="3668713" y="1216025"/>
          <p14:tracePt t="33960" x="3654425" y="1216025"/>
          <p14:tracePt t="33962" x="3641725" y="1216025"/>
          <p14:tracePt t="33964" x="3627438" y="1230313"/>
          <p14:tracePt t="33966" x="3613150" y="1230313"/>
          <p14:tracePt t="33968" x="3600450" y="1230313"/>
          <p14:tracePt t="33970" x="3586163" y="1230313"/>
          <p14:tracePt t="33973" x="3573463" y="1230313"/>
          <p14:tracePt t="33974" x="3573463" y="1243013"/>
          <p14:tracePt t="33975" x="3559175" y="1243013"/>
          <p14:tracePt t="33977" x="3544888" y="1243013"/>
          <p14:tracePt t="33979" x="3532188" y="1243013"/>
          <p14:tracePt t="33980" x="3517900" y="1257300"/>
          <p14:tracePt t="33982" x="3505200" y="1257300"/>
          <p14:tracePt t="33983" x="3490913" y="1257300"/>
          <p14:tracePt t="33985" x="3476625" y="1257300"/>
          <p14:tracePt t="33987" x="3463925" y="1270000"/>
          <p14:tracePt t="33989" x="3449638" y="1270000"/>
          <p14:tracePt t="33990" x="3436938" y="1270000"/>
          <p14:tracePt t="33992" x="3422650" y="1270000"/>
          <p14:tracePt t="33994" x="3408363" y="1270000"/>
          <p14:tracePt t="33995" x="3395663" y="1270000"/>
          <p14:tracePt t="33998" x="3368675" y="1284288"/>
          <p14:tracePt t="34000" x="3354388" y="1284288"/>
          <p14:tracePt t="34002" x="3340100" y="1284288"/>
          <p14:tracePt t="34004" x="3327400" y="1284288"/>
          <p14:tracePt t="34006" x="3313113" y="1284288"/>
          <p14:tracePt t="34008" x="3286125" y="1298575"/>
          <p14:tracePt t="34010" x="3271838" y="1298575"/>
          <p14:tracePt t="34012" x="3259138" y="1298575"/>
          <p14:tracePt t="34014" x="3244850" y="1298575"/>
          <p14:tracePt t="34015" x="3230563" y="1298575"/>
          <p14:tracePt t="34017" x="3217863" y="1298575"/>
          <p14:tracePt t="34019" x="3203575" y="1298575"/>
          <p14:tracePt t="34021" x="3190875" y="1298575"/>
          <p14:tracePt t="34031" x="3135313" y="1298575"/>
          <p14:tracePt t="34034" x="3122613" y="1298575"/>
          <p14:tracePt t="34037" x="3108325" y="1298575"/>
          <p14:tracePt t="34041" x="3094038" y="1298575"/>
          <p14:tracePt t="34043" x="3081338" y="1298575"/>
          <p14:tracePt t="34047" x="3067050" y="1298575"/>
          <p14:tracePt t="34051" x="3054350" y="1298575"/>
          <p14:tracePt t="34054" x="3040063" y="1298575"/>
          <p14:tracePt t="34057" x="3025775" y="1298575"/>
          <p14:tracePt t="34060" x="3013075" y="1298575"/>
          <p14:tracePt t="34062" x="2998788" y="1298575"/>
          <p14:tracePt t="34064" x="2986088" y="1298575"/>
          <p14:tracePt t="34066" x="2971800" y="1298575"/>
          <p14:tracePt t="34068" x="2957513" y="1298575"/>
          <p14:tracePt t="34070" x="2944813" y="1298575"/>
          <p14:tracePt t="34072" x="2930525" y="1298575"/>
          <p14:tracePt t="34074" x="2916238" y="1298575"/>
          <p14:tracePt t="34075" x="2903538" y="1298575"/>
          <p14:tracePt t="34077" x="2889250" y="1298575"/>
          <p14:tracePt t="34078" x="2876550" y="1298575"/>
          <p14:tracePt t="34080" x="2847975" y="1298575"/>
          <p14:tracePt t="34083" x="2835275" y="1298575"/>
          <p14:tracePt t="34084" x="2820988" y="1298575"/>
          <p14:tracePt t="34086" x="2808288" y="1298575"/>
          <p14:tracePt t="34087" x="2794000" y="1298575"/>
          <p14:tracePt t="34089" x="2767013" y="1298575"/>
          <p14:tracePt t="34090" x="2752725" y="1298575"/>
          <p14:tracePt t="34091" x="2740025" y="1298575"/>
          <p14:tracePt t="34093" x="2725738" y="1298575"/>
          <p14:tracePt t="34094" x="2711450" y="1298575"/>
          <p14:tracePt t="34095" x="2684463" y="1298575"/>
          <p14:tracePt t="34098" x="2657475" y="1298575"/>
          <p14:tracePt t="34099" x="2643188" y="1298575"/>
          <p14:tracePt t="34100" x="2630488" y="1298575"/>
          <p14:tracePt t="34101" x="2616200" y="1298575"/>
          <p14:tracePt t="34103" x="2603500" y="1298575"/>
          <p14:tracePt t="34105" x="2589213" y="1298575"/>
          <p14:tracePt t="34106" x="2547938" y="1298575"/>
          <p14:tracePt t="34107" x="2535238" y="1298575"/>
          <p14:tracePt t="34109" x="2520950" y="1298575"/>
          <p14:tracePt t="34110" x="2506663" y="1298575"/>
          <p14:tracePt t="34112" x="2493963" y="1298575"/>
          <p14:tracePt t="34114" x="2452688" y="1298575"/>
          <p14:tracePt t="34116" x="2438400" y="1298575"/>
          <p14:tracePt t="34118" x="2425700" y="1298575"/>
          <p14:tracePt t="34119" x="2411413" y="1298575"/>
          <p14:tracePt t="34120" x="2397125" y="1298575"/>
          <p14:tracePt t="34122" x="2370138" y="1298575"/>
          <p14:tracePt t="34124" x="2357438" y="1298575"/>
          <p14:tracePt t="34126" x="2343150" y="1284288"/>
          <p14:tracePt t="34127" x="2328863" y="1284288"/>
          <p14:tracePt t="34128" x="2316163" y="1284288"/>
          <p14:tracePt t="34131" x="2289175" y="1284288"/>
          <p14:tracePt t="34133" x="2274888" y="1284288"/>
          <p14:tracePt t="34134" x="2260600" y="1284288"/>
          <p14:tracePt t="34136" x="2247900" y="1284288"/>
          <p14:tracePt t="34137" x="2233613" y="1284288"/>
          <p14:tracePt t="34139" x="2220913" y="1284288"/>
          <p14:tracePt t="34141" x="2206625" y="1284288"/>
          <p14:tracePt t="34143" x="2192338" y="1284288"/>
          <p14:tracePt t="34146" x="2179638" y="1284288"/>
          <p14:tracePt t="34148" x="2165350" y="1284288"/>
          <p14:tracePt t="34151" x="2152650" y="1284288"/>
          <p14:tracePt t="34155" x="2138363" y="1284288"/>
          <p14:tracePt t="34160" x="2124075" y="1284288"/>
          <p14:tracePt t="34170" x="2111375" y="1284288"/>
          <p14:tracePt t="34181" x="2097088" y="1284288"/>
          <p14:tracePt t="34183" x="2097088" y="1298575"/>
          <p14:tracePt t="34189" x="2082800" y="1298575"/>
          <p14:tracePt t="34193" x="2070100" y="1311275"/>
          <p14:tracePt t="34196" x="2055813" y="1311275"/>
          <p14:tracePt t="34200" x="2043113" y="1311275"/>
          <p14:tracePt t="34202" x="2043113" y="1325563"/>
          <p14:tracePt t="34203" x="2028825" y="1325563"/>
          <p14:tracePt t="34206" x="2014538" y="1325563"/>
          <p14:tracePt t="34209" x="2001838" y="1325563"/>
          <p14:tracePt t="34211" x="1987550" y="1325563"/>
          <p14:tracePt t="34214" x="1974850" y="1325563"/>
          <p14:tracePt t="34214" x="1974850" y="1338263"/>
          <p14:tracePt t="34216" x="1960563" y="1338263"/>
          <p14:tracePt t="34220" x="1946275" y="1338263"/>
          <p14:tracePt t="34223" x="1933575" y="1338263"/>
          <p14:tracePt t="34226" x="1919288" y="1338263"/>
          <p14:tracePt t="34228" x="1919288" y="1352550"/>
          <p14:tracePt t="34236" x="1906588" y="1352550"/>
          <p14:tracePt t="34306" x="1919288" y="1352550"/>
          <p14:tracePt t="34310" x="1933575" y="1352550"/>
          <p14:tracePt t="34313" x="1946275" y="1352550"/>
          <p14:tracePt t="34315" x="1960563" y="1352550"/>
          <p14:tracePt t="34317" x="1974850" y="1352550"/>
          <p14:tracePt t="34319" x="1987550" y="1352550"/>
          <p14:tracePt t="34322" x="2001838" y="1352550"/>
          <p14:tracePt t="34323" x="2014538" y="1352550"/>
          <p14:tracePt t="34325" x="2028825" y="1352550"/>
          <p14:tracePt t="34327" x="2055813" y="1352550"/>
          <p14:tracePt t="34329" x="2082800" y="1338263"/>
          <p14:tracePt t="34332" x="2124075" y="1338263"/>
          <p14:tracePt t="34333" x="2138363" y="1338263"/>
          <p14:tracePt t="34334" x="2179638" y="1338263"/>
          <p14:tracePt t="34335" x="2206625" y="1338263"/>
          <p14:tracePt t="34337" x="2220913" y="1338263"/>
          <p14:tracePt t="34337" x="2233613" y="1338263"/>
          <p14:tracePt t="34339" x="2260600" y="1338263"/>
          <p14:tracePt t="34341" x="2301875" y="1338263"/>
          <p14:tracePt t="34342" x="2328863" y="1338263"/>
          <p14:tracePt t="34343" x="2357438" y="1338263"/>
          <p14:tracePt t="34344" x="2397125" y="1338263"/>
          <p14:tracePt t="34345" x="2425700" y="1338263"/>
          <p14:tracePt t="34347" x="2452688" y="1338263"/>
          <p14:tracePt t="34348" x="2479675" y="1338263"/>
          <p14:tracePt t="34349" x="2535238" y="1338263"/>
          <p14:tracePt t="34351" x="2562225" y="1352550"/>
          <p14:tracePt t="34352" x="2603500" y="1352550"/>
          <p14:tracePt t="34353" x="2630488" y="1352550"/>
          <p14:tracePt t="34354" x="2657475" y="1352550"/>
          <p14:tracePt t="34356" x="2711450" y="1352550"/>
          <p14:tracePt t="34357" x="2752725" y="1352550"/>
          <p14:tracePt t="34359" x="2808288" y="1366838"/>
          <p14:tracePt t="34360" x="2835275" y="1366838"/>
          <p14:tracePt t="34361" x="2876550" y="1366838"/>
          <p14:tracePt t="34362" x="2903538" y="1366838"/>
          <p14:tracePt t="34364" x="2971800" y="1366838"/>
          <p14:tracePt t="34365" x="3013075" y="1366838"/>
          <p14:tracePt t="34366" x="3040063" y="1379538"/>
          <p14:tracePt t="34367" x="3081338" y="1379538"/>
          <p14:tracePt t="34368" x="3135313" y="1379538"/>
          <p14:tracePt t="34370" x="3176588" y="1393825"/>
          <p14:tracePt t="34371" x="3203575" y="1393825"/>
          <p14:tracePt t="34373" x="3313113" y="1406525"/>
          <p14:tracePt t="34375" x="3340100" y="1406525"/>
          <p14:tracePt t="34376" x="3408363" y="1406525"/>
          <p14:tracePt t="34379" x="3476625" y="1420813"/>
          <p14:tracePt t="34381" x="3544888" y="1435100"/>
          <p14:tracePt t="34382" x="3586163" y="1435100"/>
          <p14:tracePt t="34383" x="3613150" y="1435100"/>
          <p14:tracePt t="34384" x="3654425" y="1447800"/>
          <p14:tracePt t="34385" x="3681413" y="1447800"/>
          <p14:tracePt t="34386" x="3722688" y="1447800"/>
          <p14:tracePt t="34387" x="3749675" y="1462088"/>
          <p14:tracePt t="34389" x="3819525" y="1462088"/>
          <p14:tracePt t="34390" x="3846513" y="1474788"/>
          <p14:tracePt t="34391" x="3914775" y="1474788"/>
          <p14:tracePt t="34392" x="3941763" y="1474788"/>
          <p14:tracePt t="34393" x="3968750" y="1489075"/>
          <p14:tracePt t="34395" x="4010025" y="1489075"/>
          <p14:tracePt t="34395" x="4037013" y="1489075"/>
          <p14:tracePt t="34398" x="4092575" y="1503363"/>
          <p14:tracePt t="34400" x="4146550" y="1516063"/>
          <p14:tracePt t="34401" x="4200525" y="1516063"/>
          <p14:tracePt t="34403" x="4229100" y="1530350"/>
          <p14:tracePt t="34404" x="4270375" y="1530350"/>
          <p14:tracePt t="34407" x="4338638" y="1543050"/>
          <p14:tracePt t="34408" x="4392613" y="1557338"/>
          <p14:tracePt t="34410" x="4419600" y="1557338"/>
          <p14:tracePt t="34411" x="4446588" y="1557338"/>
          <p14:tracePt t="34412" x="4475163" y="1557338"/>
          <p14:tracePt t="34415" x="4543425" y="1571625"/>
          <p14:tracePt t="34416" x="4583113" y="1571625"/>
          <p14:tracePt t="34418" x="4611688" y="1571625"/>
          <p14:tracePt t="34420" x="4652963" y="1584325"/>
          <p14:tracePt t="34422" x="4665663" y="1584325"/>
          <p14:tracePt t="34424" x="4721225" y="1584325"/>
          <p14:tracePt t="34425" x="4733925" y="1598613"/>
          <p14:tracePt t="34426" x="4748213" y="1598613"/>
          <p14:tracePt t="34427" x="4789488" y="1598613"/>
          <p14:tracePt t="34428" x="4802188" y="1598613"/>
          <p14:tracePt t="34431" x="4829175" y="1598613"/>
          <p14:tracePt t="34432" x="4857750" y="1598613"/>
          <p14:tracePt t="34434" x="4870450" y="1598613"/>
          <p14:tracePt t="34435" x="4884738" y="1598613"/>
          <p14:tracePt t="34437" x="4911725" y="1598613"/>
          <p14:tracePt t="34439" x="4938713" y="1598613"/>
          <p14:tracePt t="34441" x="4953000" y="1598613"/>
          <p14:tracePt t="34442" x="4965700" y="1598613"/>
          <p14:tracePt t="34443" x="4979988" y="1598613"/>
          <p14:tracePt t="34444" x="4994275" y="1598613"/>
          <p14:tracePt t="34445" x="5021263" y="1598613"/>
          <p14:tracePt t="34447" x="5033963" y="1598613"/>
          <p14:tracePt t="34449" x="5048250" y="1598613"/>
          <p14:tracePt t="34449" x="5062538" y="1598613"/>
          <p14:tracePt t="34451" x="5075238" y="1598613"/>
          <p14:tracePt t="34453" x="5089525" y="1598613"/>
          <p14:tracePt t="34454" x="5103813" y="1598613"/>
          <p14:tracePt t="34456" x="5130800" y="1598613"/>
          <p14:tracePt t="34457" x="5157788" y="1598613"/>
          <p14:tracePt t="34458" x="5157788" y="1584325"/>
          <p14:tracePt t="34460" x="5172075" y="1584325"/>
          <p14:tracePt t="34461" x="5184775" y="1584325"/>
          <p14:tracePt t="34462" x="5199063" y="1584325"/>
          <p14:tracePt t="34465" x="5240338" y="1584325"/>
          <p14:tracePt t="34467" x="5267325" y="1584325"/>
          <p14:tracePt t="34469" x="5280025" y="1571625"/>
          <p14:tracePt t="34470" x="5294313" y="1571625"/>
          <p14:tracePt t="34471" x="5308600" y="1571625"/>
          <p14:tracePt t="34472" x="5335588" y="1571625"/>
          <p14:tracePt t="34474" x="5362575" y="1571625"/>
          <p14:tracePt t="34475" x="5376863" y="1571625"/>
          <p14:tracePt t="34476" x="5389563" y="1571625"/>
          <p14:tracePt t="34477" x="5416550" y="1571625"/>
          <p14:tracePt t="34479" x="5430838" y="1571625"/>
          <p14:tracePt t="34482" x="5472113" y="1557338"/>
          <p14:tracePt t="34483" x="5499100" y="1557338"/>
          <p14:tracePt t="34485" x="5513388" y="1557338"/>
          <p14:tracePt t="34486" x="5540375" y="1557338"/>
          <p14:tracePt t="34488" x="5567363" y="1557338"/>
          <p14:tracePt t="34489" x="5594350" y="1557338"/>
          <p14:tracePt t="34490" x="5608638" y="1557338"/>
          <p14:tracePt t="34492" x="5622925" y="1557338"/>
          <p14:tracePt t="34493" x="5635625" y="1557338"/>
          <p14:tracePt t="34494" x="5649913" y="1557338"/>
          <p14:tracePt t="34495" x="5691188" y="1557338"/>
          <p14:tracePt t="34497" x="5703888" y="1557338"/>
          <p14:tracePt t="34498" x="5718175" y="1557338"/>
          <p14:tracePt t="34499" x="5745163" y="1557338"/>
          <p14:tracePt t="34501" x="5772150" y="1557338"/>
          <p14:tracePt t="34503" x="5799138" y="1557338"/>
          <p14:tracePt t="34504" x="5827713" y="1557338"/>
          <p14:tracePt t="34506" x="5867400" y="1557338"/>
          <p14:tracePt t="34508" x="5881688" y="1557338"/>
          <p14:tracePt t="34510" x="5922963" y="1571625"/>
          <p14:tracePt t="34511" x="5949950" y="1571625"/>
          <p14:tracePt t="34515" x="5991225" y="1584325"/>
          <p14:tracePt t="34517" x="6032500" y="1584325"/>
          <p14:tracePt t="34518" x="6059488" y="1598613"/>
          <p14:tracePt t="34519" x="6073775" y="1598613"/>
          <p14:tracePt t="34521" x="6086475" y="1598613"/>
          <p14:tracePt t="34522" x="6100763" y="1598613"/>
          <p14:tracePt t="34523" x="6113463" y="1598613"/>
          <p14:tracePt t="34524" x="6142038" y="1611313"/>
          <p14:tracePt t="34525" x="6154738" y="1611313"/>
          <p14:tracePt t="34527" x="6169025" y="1611313"/>
          <p14:tracePt t="34528" x="6181725" y="1611313"/>
          <p14:tracePt t="34529" x="6196013" y="1625600"/>
          <p14:tracePt t="34531" x="6223000" y="1625600"/>
          <p14:tracePt t="34532" x="6237288" y="1625600"/>
          <p14:tracePt t="34533" x="6249988" y="1625600"/>
          <p14:tracePt t="34534" x="6264275" y="1639888"/>
          <p14:tracePt t="34535" x="6278563" y="1639888"/>
          <p14:tracePt t="34536" x="6305550" y="1639888"/>
          <p14:tracePt t="34539" x="6332538" y="1652588"/>
          <p14:tracePt t="34541" x="6346825" y="1652588"/>
          <p14:tracePt t="34542" x="6359525" y="1666875"/>
          <p14:tracePt t="34543" x="6388100" y="1666875"/>
          <p14:tracePt t="34546" x="6400800" y="1679575"/>
          <p14:tracePt t="34547" x="6427788" y="1679575"/>
          <p14:tracePt t="34549" x="6442075" y="1679575"/>
          <p14:tracePt t="34551" x="6469063" y="1679575"/>
          <p14:tracePt t="34552" x="6483350" y="1679575"/>
          <p14:tracePt t="34553" x="6496050" y="1679575"/>
          <p14:tracePt t="34556" x="6510338" y="1693863"/>
          <p14:tracePt t="34557" x="6524625" y="1693863"/>
          <p14:tracePt t="34558" x="6537325" y="1708150"/>
          <p14:tracePt t="34560" x="6564313" y="1708150"/>
          <p14:tracePt t="34561" x="6578600" y="1708150"/>
          <p14:tracePt t="34564" x="6619875" y="1708150"/>
          <p14:tracePt t="34565" x="6646863" y="1720850"/>
          <p14:tracePt t="34566" x="6661150" y="1720850"/>
          <p14:tracePt t="34568" x="6673850" y="1720850"/>
          <p14:tracePt t="34569" x="6688138" y="1720850"/>
          <p14:tracePt t="34570" x="6700838" y="1720850"/>
          <p14:tracePt t="34573" x="6742113" y="1720850"/>
          <p14:tracePt t="34575" x="6770688" y="1735138"/>
          <p14:tracePt t="34576" x="6783388" y="1735138"/>
          <p14:tracePt t="34577" x="6797675" y="1735138"/>
          <p14:tracePt t="34578" x="6810375" y="1735138"/>
          <p14:tracePt t="34579" x="6824663" y="1735138"/>
          <p14:tracePt t="34581" x="6865938" y="1735138"/>
          <p14:tracePt t="34582" x="6878638" y="1749425"/>
          <p14:tracePt t="34583" x="6892925" y="1749425"/>
          <p14:tracePt t="34584" x="6907213" y="1749425"/>
          <p14:tracePt t="34585" x="6919913" y="1749425"/>
          <p14:tracePt t="34586" x="6934200" y="1749425"/>
          <p14:tracePt t="34587" x="6961188" y="1749425"/>
          <p14:tracePt t="34589" x="7002463" y="1749425"/>
          <p14:tracePt t="34590" x="7029450" y="1749425"/>
          <p14:tracePt t="34591" x="7043738" y="1749425"/>
          <p14:tracePt t="34592" x="7070725" y="1749425"/>
          <p14:tracePt t="34593" x="7083425" y="1749425"/>
          <p14:tracePt t="34595" x="7097713" y="1749425"/>
          <p14:tracePt t="34596" x="7124700" y="1749425"/>
          <p14:tracePt t="34598" x="7165975" y="1749425"/>
          <p14:tracePt t="34599" x="7180263" y="1749425"/>
          <p14:tracePt t="34600" x="7192963" y="1749425"/>
          <p14:tracePt t="34602" x="7234238" y="1749425"/>
          <p14:tracePt t="34603" x="7261225" y="1749425"/>
          <p14:tracePt t="34604" x="7275513" y="1749425"/>
          <p14:tracePt t="34607" x="7329488" y="1735138"/>
          <p14:tracePt t="34609" x="7370763" y="1735138"/>
          <p14:tracePt t="34610" x="7385050" y="1735138"/>
          <p14:tracePt t="34611" x="7426325" y="1735138"/>
          <p14:tracePt t="34614" x="7480300" y="1720850"/>
          <p14:tracePt t="34616" x="7494588" y="1720850"/>
          <p14:tracePt t="34617" x="7534275" y="1708150"/>
          <p14:tracePt t="34618" x="7562850" y="1708150"/>
          <p14:tracePt t="34620" x="7575550" y="1708150"/>
          <p14:tracePt t="34621" x="7604125" y="1708150"/>
          <p14:tracePt t="34622" x="7631113" y="1693863"/>
          <p14:tracePt t="34623" x="7658100" y="1693863"/>
          <p14:tracePt t="34624" x="7672388" y="1693863"/>
          <p14:tracePt t="34626" x="7685088" y="1693863"/>
          <p14:tracePt t="34627" x="7712075" y="1679575"/>
          <p14:tracePt t="34627" x="7726363" y="1679575"/>
          <p14:tracePt t="34629" x="7740650" y="1679575"/>
          <p14:tracePt t="34630" x="7780338" y="1666875"/>
          <p14:tracePt t="34631" x="7794625" y="1666875"/>
          <p14:tracePt t="34633" x="7808913" y="1666875"/>
          <p14:tracePt t="34635" x="7848600" y="1666875"/>
          <p14:tracePt t="34636" x="7862888" y="1652588"/>
          <p14:tracePt t="34637" x="7889875" y="1652588"/>
          <p14:tracePt t="34640" x="7931150" y="1639888"/>
          <p14:tracePt t="34641" x="7958138" y="1639888"/>
          <p14:tracePt t="34643" x="7972425" y="1639888"/>
          <p14:tracePt t="34644" x="7986713" y="1639888"/>
          <p14:tracePt t="34646" x="8026400" y="1625600"/>
          <p14:tracePt t="34648" x="8054975" y="1625600"/>
          <p14:tracePt t="34650" x="8081963" y="1611313"/>
          <p14:tracePt t="34651" x="8094663" y="1611313"/>
          <p14:tracePt t="34654" x="8123238" y="1598613"/>
          <p14:tracePt t="34656" x="8150225" y="1598613"/>
          <p14:tracePt t="34658" x="8162925" y="1598613"/>
          <p14:tracePt t="34659" x="8191500" y="1598613"/>
          <p14:tracePt t="34660" x="8204200" y="1584325"/>
          <p14:tracePt t="34664" x="8245475" y="1571625"/>
          <p14:tracePt t="34667" x="8259763" y="1571625"/>
          <p14:tracePt t="34668" x="8272463" y="1571625"/>
          <p14:tracePt t="34669" x="8299450" y="1557338"/>
          <p14:tracePt t="34673" x="8328025" y="1557338"/>
          <p14:tracePt t="34674" x="8340725" y="1557338"/>
          <p14:tracePt t="34676" x="8355013" y="1543050"/>
          <p14:tracePt t="34677" x="8367713" y="1543050"/>
          <p14:tracePt t="34678" x="8382000" y="1543050"/>
          <p14:tracePt t="34681" x="8408988" y="1530350"/>
          <p14:tracePt t="34682" x="8423275" y="1530350"/>
          <p14:tracePt t="34683" x="8437563" y="1516063"/>
          <p14:tracePt t="34685" x="8450263" y="1516063"/>
          <p14:tracePt t="34686" x="8464550" y="1516063"/>
          <p14:tracePt t="34687" x="8477250" y="1516063"/>
          <p14:tracePt t="34689" x="8491538" y="1516063"/>
          <p14:tracePt t="34691" x="8518525" y="1516063"/>
          <p14:tracePt t="34692" x="8532813" y="1503363"/>
          <p14:tracePt t="34694" x="8559800" y="1503363"/>
          <p14:tracePt t="34695" x="8559800" y="1489075"/>
          <p14:tracePt t="34697" x="8586788" y="1489075"/>
          <p14:tracePt t="34700" x="8613775" y="1489075"/>
          <p14:tracePt t="34702" x="8628063" y="1489075"/>
          <p14:tracePt t="34704" x="8655050" y="1474788"/>
          <p14:tracePt t="34707" x="8682038" y="1474788"/>
          <p14:tracePt t="34709" x="8696325" y="1474788"/>
          <p14:tracePt t="34710" x="8710613" y="1474788"/>
          <p14:tracePt t="34712" x="8723313" y="1474788"/>
          <p14:tracePt t="34715" x="8750300" y="1474788"/>
          <p14:tracePt t="34716" x="8764588" y="1474788"/>
          <p14:tracePt t="34717" x="8778875" y="1462088"/>
          <p14:tracePt t="34720" x="8791575" y="1462088"/>
          <p14:tracePt t="34721" x="8805863" y="1462088"/>
          <p14:tracePt t="34722" x="8818563" y="1462088"/>
          <p14:tracePt t="34724" x="8832850" y="1462088"/>
          <p14:tracePt t="34725" x="8847138" y="1462088"/>
          <p14:tracePt t="34727" x="8859838" y="1462088"/>
          <p14:tracePt t="34729" x="8874125" y="1462088"/>
          <p14:tracePt t="34731" x="8888413" y="1447800"/>
          <p14:tracePt t="34732" x="8901113" y="1447800"/>
          <p14:tracePt t="34733" x="8915400" y="1447800"/>
          <p14:tracePt t="34735" x="8928100" y="1447800"/>
          <p14:tracePt t="34737" x="8942388" y="1447800"/>
          <p14:tracePt t="34740" x="8956675" y="1447800"/>
          <p14:tracePt t="34741" x="8969375" y="1447800"/>
          <p14:tracePt t="34744" x="8983663" y="1447800"/>
          <p14:tracePt t="34746" x="8996363" y="1447800"/>
          <p14:tracePt t="34748" x="9010650" y="1447800"/>
          <p14:tracePt t="34751" x="9024938" y="1447800"/>
          <p14:tracePt t="34754" x="9037638" y="1447800"/>
          <p14:tracePt t="34756" x="9051925" y="1447800"/>
          <p14:tracePt t="34758" x="9064625" y="1447800"/>
          <p14:tracePt t="34760" x="9078913" y="1447800"/>
          <p14:tracePt t="34762" x="9093200" y="1447800"/>
          <p14:tracePt t="34764" x="9105900" y="1435100"/>
          <p14:tracePt t="34766" x="9120188" y="1435100"/>
          <p14:tracePt t="34767" x="9132888" y="1435100"/>
          <p14:tracePt t="34769" x="9147175" y="1435100"/>
          <p14:tracePt t="34771" x="9161463" y="1435100"/>
          <p14:tracePt t="34772" x="9174163" y="1435100"/>
          <p14:tracePt t="34774" x="9188450" y="1435100"/>
          <p14:tracePt t="34776" x="9201150" y="1435100"/>
          <p14:tracePt t="34777" x="9215438" y="1435100"/>
          <p14:tracePt t="34778" x="9229725" y="1435100"/>
          <p14:tracePt t="34780" x="9242425" y="1435100"/>
          <p14:tracePt t="34782" x="9256713" y="1420813"/>
          <p14:tracePt t="34783" x="9271000" y="1420813"/>
          <p14:tracePt t="34785" x="9283700" y="1420813"/>
          <p14:tracePt t="34786" x="9297988" y="1420813"/>
          <p14:tracePt t="34787" x="9310688" y="1420813"/>
          <p14:tracePt t="34790" x="9339263" y="1420813"/>
          <p14:tracePt t="34791" x="9351963" y="1420813"/>
          <p14:tracePt t="34792" x="9366250" y="1406525"/>
          <p14:tracePt t="34794" x="9378950" y="1406525"/>
          <p14:tracePt t="34795" x="9393238" y="1406525"/>
          <p14:tracePt t="34796" x="9407525" y="1406525"/>
          <p14:tracePt t="34798" x="9434513" y="1406525"/>
          <p14:tracePt t="34800" x="9461500" y="1406525"/>
          <p14:tracePt t="34801" x="9475788" y="1406525"/>
          <p14:tracePt t="34802" x="9502775" y="1406525"/>
          <p14:tracePt t="34803" x="9515475" y="1406525"/>
          <p14:tracePt t="34806" x="9544050" y="1393825"/>
          <p14:tracePt t="34806" x="9571038" y="1393825"/>
          <p14:tracePt t="34808" x="9583738" y="1393825"/>
          <p14:tracePt t="34809" x="9598025" y="1393825"/>
          <p14:tracePt t="34810" x="9612313" y="1393825"/>
          <p14:tracePt t="34812" x="9639300" y="1393825"/>
          <p14:tracePt t="34814" x="9666288" y="1393825"/>
          <p14:tracePt t="34815" x="9693275" y="1379538"/>
          <p14:tracePt t="34816" x="9707563" y="1379538"/>
          <p14:tracePt t="34817" x="9721850" y="1379538"/>
          <p14:tracePt t="34818" x="9734550" y="1379538"/>
          <p14:tracePt t="34819" x="9748838" y="1379538"/>
          <p14:tracePt t="34820" x="9790113" y="1379538"/>
          <p14:tracePt t="34822" x="9802813" y="1379538"/>
          <p14:tracePt t="34823" x="9817100" y="1379538"/>
          <p14:tracePt t="34824" x="9844088" y="1366838"/>
          <p14:tracePt t="34825" x="9871075" y="1366838"/>
          <p14:tracePt t="34826" x="9885363" y="1366838"/>
          <p14:tracePt t="34828" x="9898063" y="1366838"/>
          <p14:tracePt t="34829" x="9912350" y="1366838"/>
          <p14:tracePt t="34832" x="9966325" y="1366838"/>
          <p14:tracePt t="34833" x="9994900" y="1366838"/>
          <p14:tracePt t="34835" x="10007600" y="1366838"/>
          <p14:tracePt t="34836" x="10034588" y="1352550"/>
          <p14:tracePt t="34837" x="10048875" y="1352550"/>
          <p14:tracePt t="34840" x="10090150" y="1352550"/>
          <p14:tracePt t="34841" x="10104438" y="1352550"/>
          <p14:tracePt t="34842" x="10131425" y="1352550"/>
          <p14:tracePt t="34843" x="10144125" y="1352550"/>
          <p14:tracePt t="34844" x="10158413" y="1352550"/>
          <p14:tracePt t="34845" x="10172700" y="1338263"/>
          <p14:tracePt t="34847" x="10185400" y="1338263"/>
          <p14:tracePt t="34848" x="10199688" y="1338263"/>
          <p14:tracePt t="34850" x="10226675" y="1338263"/>
          <p14:tracePt t="34851" x="10253663" y="1338263"/>
          <p14:tracePt t="34852" x="10267950" y="1338263"/>
          <p14:tracePt t="34853" x="10280650" y="1338263"/>
          <p14:tracePt t="34857" x="10309225" y="1338263"/>
          <p14:tracePt t="34859" x="10336213" y="1338263"/>
          <p14:tracePt t="34860" x="10348913" y="1338263"/>
          <p14:tracePt t="34861" x="10363200" y="1338263"/>
          <p14:tracePt t="34862" x="10377488" y="1338263"/>
          <p14:tracePt t="34864" x="10404475" y="1338263"/>
          <p14:tracePt t="34866" x="10417175" y="1338263"/>
          <p14:tracePt t="34867" x="10431463" y="1338263"/>
          <p14:tracePt t="34869" x="10445750" y="1338263"/>
          <p14:tracePt t="34870" x="10458450" y="1338263"/>
          <p14:tracePt t="34871" x="10472738" y="1338263"/>
          <p14:tracePt t="34873" x="10485438" y="1338263"/>
          <p14:tracePt t="34874" x="10499725" y="1338263"/>
          <p14:tracePt t="34875" x="10514013" y="1338263"/>
          <p14:tracePt t="34877" x="10541000" y="1338263"/>
          <p14:tracePt t="34881" x="10567988" y="1338263"/>
          <p14:tracePt t="34883" x="10582275" y="1338263"/>
          <p14:tracePt t="34884" x="10609263" y="1338263"/>
          <p14:tracePt t="34887" x="10623550" y="1338263"/>
          <p14:tracePt t="34889" x="10650538" y="1338263"/>
          <p14:tracePt t="34891" x="10663238" y="1352550"/>
          <p14:tracePt t="34892" x="10677525" y="1352550"/>
          <p14:tracePt t="34893" x="10691813" y="1352550"/>
          <p14:tracePt t="34895" x="10704513" y="1352550"/>
          <p14:tracePt t="34896" x="10718800" y="1352550"/>
          <p14:tracePt t="34898" x="10731500" y="1366838"/>
          <p14:tracePt t="34899" x="10760075" y="1366838"/>
          <p14:tracePt t="34902" x="10772775" y="1366838"/>
          <p14:tracePt t="34904" x="10799763" y="1366838"/>
          <p14:tracePt t="34907" x="10828338" y="1379538"/>
          <p14:tracePt t="34909" x="10841038" y="1379538"/>
          <p14:tracePt t="34910" x="10855325" y="1379538"/>
          <p14:tracePt t="34911" x="10868025" y="1379538"/>
          <p14:tracePt t="34912" x="10882313" y="1393825"/>
          <p14:tracePt t="34914" x="10896600" y="1393825"/>
          <p14:tracePt t="34915" x="10909300" y="1393825"/>
          <p14:tracePt t="34916" x="10923588" y="1406525"/>
          <p14:tracePt t="34918" x="10937875" y="1406525"/>
          <p14:tracePt t="34919" x="10950575" y="1406525"/>
          <p14:tracePt t="34920" x="10964863" y="1406525"/>
          <p14:tracePt t="34923" x="10991850" y="1406525"/>
          <p14:tracePt t="34924" x="11006138" y="1420813"/>
          <p14:tracePt t="34925" x="11018838" y="1420813"/>
          <p14:tracePt t="34926" x="11033125" y="1420813"/>
          <p14:tracePt t="34929" x="11045825" y="1420813"/>
          <p14:tracePt t="34931" x="11060113" y="1420813"/>
          <p14:tracePt t="34932" x="11074400" y="1420813"/>
          <p14:tracePt t="34933" x="11087100" y="1435100"/>
          <p14:tracePt t="34935" x="11101388" y="1435100"/>
          <p14:tracePt t="34936" x="11114088" y="1435100"/>
          <p14:tracePt t="34939" x="11142663" y="1435100"/>
          <p14:tracePt t="34942" x="11155363" y="1435100"/>
          <p14:tracePt t="34943" x="11169650" y="1435100"/>
          <p14:tracePt t="34945" x="11182350" y="1435100"/>
          <p14:tracePt t="34947" x="11196638" y="1435100"/>
          <p14:tracePt t="34949" x="11196638" y="1447800"/>
          <p14:tracePt t="34950" x="11210925" y="1447800"/>
          <p14:tracePt t="34953" x="11223625" y="1447800"/>
          <p14:tracePt t="34955" x="11237913" y="1447800"/>
          <p14:tracePt t="34960" x="11250613" y="1447800"/>
          <p14:tracePt t="34966" x="11264900" y="1447800"/>
          <p14:tracePt t="35029" x="11250613" y="1447800"/>
          <p14:tracePt t="35036" x="11237913" y="1447800"/>
          <p14:tracePt t="35038" x="11223625" y="1447800"/>
          <p14:tracePt t="35043" x="11210925" y="1447800"/>
          <p14:tracePt t="35045" x="11196638" y="1447800"/>
          <p14:tracePt t="35047" x="11182350" y="1447800"/>
          <p14:tracePt t="35049" x="11169650" y="1447800"/>
          <p14:tracePt t="35051" x="11155363" y="1447800"/>
          <p14:tracePt t="35052" x="11142663" y="1447800"/>
          <p14:tracePt t="35054" x="11128375" y="1447800"/>
          <p14:tracePt t="35056" x="11101388" y="1462088"/>
          <p14:tracePt t="35057" x="11087100" y="1462088"/>
          <p14:tracePt t="35059" x="11074400" y="1462088"/>
          <p14:tracePt t="35061" x="11033125" y="1474788"/>
          <p14:tracePt t="35062" x="11018838" y="1474788"/>
          <p14:tracePt t="35064" x="10991850" y="1474788"/>
          <p14:tracePt t="35066" x="10950575" y="1489075"/>
          <p14:tracePt t="35067" x="10937875" y="1489075"/>
          <p14:tracePt t="35067" x="10923588" y="1489075"/>
          <p14:tracePt t="35069" x="10909300" y="1489075"/>
          <p14:tracePt t="35070" x="10882313" y="1489075"/>
          <p14:tracePt t="35072" x="10868025" y="1489075"/>
          <p14:tracePt t="35073" x="10828338" y="1503363"/>
          <p14:tracePt t="35074" x="10814050" y="1503363"/>
          <p14:tracePt t="35076" x="10772775" y="1503363"/>
          <p14:tracePt t="35077" x="10760075" y="1503363"/>
          <p14:tracePt t="35079" x="10718800" y="1516063"/>
          <p14:tracePt t="35081" x="10677525" y="1516063"/>
          <p14:tracePt t="35082" x="10663238" y="1516063"/>
          <p14:tracePt t="35083" x="10609263" y="1530350"/>
          <p14:tracePt t="35085" x="10594975" y="1530350"/>
          <p14:tracePt t="35086" x="10555288" y="1530350"/>
          <p14:tracePt t="35089" x="10485438" y="1530350"/>
          <p14:tracePt t="35091" x="10472738" y="1530350"/>
          <p14:tracePt t="35093" x="10417175" y="1543050"/>
          <p14:tracePt t="35094" x="10404475" y="1543050"/>
          <p14:tracePt t="35095" x="10377488" y="1543050"/>
          <p14:tracePt t="35096" x="10363200" y="1543050"/>
          <p14:tracePt t="35097" x="10336213" y="1543050"/>
          <p14:tracePt t="35098" x="10309225" y="1557338"/>
          <p14:tracePt t="35099" x="10294938" y="1557338"/>
          <p14:tracePt t="35100" x="10267950" y="1557338"/>
          <p14:tracePt t="35101" x="10240963" y="1557338"/>
          <p14:tracePt t="35102" x="10199688" y="1557338"/>
          <p14:tracePt t="35104" x="10172700" y="1557338"/>
          <p14:tracePt t="35105" x="10144125" y="1557338"/>
          <p14:tracePt t="35106" x="10117138" y="1557338"/>
          <p14:tracePt t="35107" x="10075863" y="1557338"/>
          <p14:tracePt t="35108" x="10048875" y="1571625"/>
          <p14:tracePt t="35109" x="10034588" y="1571625"/>
          <p14:tracePt t="35110" x="10007600" y="1571625"/>
          <p14:tracePt t="35112" x="9980613" y="1571625"/>
          <p14:tracePt t="35113" x="9953625" y="1571625"/>
          <p14:tracePt t="35114" x="9912350" y="1571625"/>
          <p14:tracePt t="35115" x="9885363" y="1571625"/>
          <p14:tracePt t="35117" x="9858375" y="1571625"/>
          <p14:tracePt t="35118" x="9817100" y="1571625"/>
          <p14:tracePt t="35119" x="9790113" y="1571625"/>
          <p14:tracePt t="35121" x="9761538" y="1571625"/>
          <p14:tracePt t="35122" x="9748838" y="1571625"/>
          <p14:tracePt t="35123" x="9693275" y="1571625"/>
          <p14:tracePt t="35124" x="9666288" y="1571625"/>
          <p14:tracePt t="35125" x="9639300" y="1571625"/>
          <p14:tracePt t="35127" x="9612313" y="1571625"/>
          <p14:tracePt t="35128" x="9598025" y="1571625"/>
          <p14:tracePt t="35129" x="9571038" y="1571625"/>
          <p14:tracePt t="35131" x="9515475" y="1571625"/>
          <p14:tracePt t="35132" x="9488488" y="1571625"/>
          <p14:tracePt t="35133" x="9475788" y="1571625"/>
          <p14:tracePt t="35134" x="9420225" y="1571625"/>
          <p14:tracePt t="35135" x="9407525" y="1571625"/>
          <p14:tracePt t="35137" x="9378950" y="1571625"/>
          <p14:tracePt t="35139" x="9324975" y="1571625"/>
          <p14:tracePt t="35140" x="9310688" y="1571625"/>
          <p14:tracePt t="35141" x="9271000" y="1571625"/>
          <p14:tracePt t="35142" x="9242425" y="1571625"/>
          <p14:tracePt t="35144" x="9215438" y="1571625"/>
          <p14:tracePt t="35145" x="9201150" y="1571625"/>
          <p14:tracePt t="35146" x="9161463" y="1571625"/>
          <p14:tracePt t="35148" x="9132888" y="1557338"/>
          <p14:tracePt t="35149" x="9120188" y="1557338"/>
          <p14:tracePt t="35151" x="9064625" y="1557338"/>
          <p14:tracePt t="35152" x="9051925" y="1557338"/>
          <p14:tracePt t="35153" x="9024938" y="1557338"/>
          <p14:tracePt t="35154" x="9010650" y="1543050"/>
          <p14:tracePt t="35156" x="8956675" y="1543050"/>
          <p14:tracePt t="35157" x="8942388" y="1530350"/>
          <p14:tracePt t="35158" x="8915400" y="1530350"/>
          <p14:tracePt t="35159" x="8874125" y="1530350"/>
          <p14:tracePt t="35160" x="8859838" y="1516063"/>
          <p14:tracePt t="35161" x="8832850" y="1516063"/>
          <p14:tracePt t="35164" x="8764588" y="1503363"/>
          <p14:tracePt t="35166" x="8750300" y="1489075"/>
          <p14:tracePt t="35168" x="8710613" y="1489075"/>
          <p14:tracePt t="35169" x="8682038" y="1489075"/>
          <p14:tracePt t="35170" x="8669338" y="1474788"/>
          <p14:tracePt t="35171" x="8642350" y="1474788"/>
          <p14:tracePt t="35172" x="8586788" y="1462088"/>
          <p14:tracePt t="35174" x="8574088" y="1462088"/>
          <p14:tracePt t="35175" x="8545513" y="1447800"/>
          <p14:tracePt t="35176" x="8491538" y="1435100"/>
          <p14:tracePt t="35178" x="8477250" y="1435100"/>
          <p14:tracePt t="35179" x="8450263" y="1435100"/>
          <p14:tracePt t="35181" x="8396288" y="1406525"/>
          <p14:tracePt t="35182" x="8367713" y="1406525"/>
          <p14:tracePt t="35183" x="8328025" y="1393825"/>
          <p14:tracePt t="35185" x="8299450" y="1379538"/>
          <p14:tracePt t="35186" x="8272463" y="1379538"/>
          <p14:tracePt t="35186" x="8245475" y="1366838"/>
          <p14:tracePt t="35189" x="8204200" y="1352550"/>
          <p14:tracePt t="35190" x="8177213" y="1352550"/>
          <p14:tracePt t="35192" x="8123238" y="1338263"/>
          <p14:tracePt t="35193" x="8094663" y="1338263"/>
          <p14:tracePt t="35194" x="8067675" y="1325563"/>
          <p14:tracePt t="35195" x="8054975" y="1311275"/>
          <p14:tracePt t="35196" x="7986713" y="1298575"/>
          <p14:tracePt t="35198" x="7972425" y="1298575"/>
          <p14:tracePt t="35199" x="7945438" y="1284288"/>
          <p14:tracePt t="35201" x="7889875" y="1284288"/>
          <p14:tracePt t="35202" x="7862888" y="1270000"/>
          <p14:tracePt t="35203" x="7835900" y="1270000"/>
          <p14:tracePt t="35205" x="7794625" y="1257300"/>
          <p14:tracePt t="35206" x="7740650" y="1243013"/>
          <p14:tracePt t="35208" x="7712075" y="1243013"/>
          <p14:tracePt t="35209" x="7685088" y="1230313"/>
          <p14:tracePt t="35210" x="7658100" y="1230313"/>
          <p14:tracePt t="35211" x="7616825" y="1216025"/>
          <p14:tracePt t="35215" x="7548563" y="1216025"/>
          <p14:tracePt t="35216" x="7494588" y="1201738"/>
          <p14:tracePt t="35219" x="7439025" y="1201738"/>
          <p14:tracePt t="35221" x="7397750" y="1189038"/>
          <p14:tracePt t="35222" x="7385050" y="1189038"/>
          <p14:tracePt t="35223" x="7329488" y="1174750"/>
          <p14:tracePt t="35225" x="7316788" y="1174750"/>
          <p14:tracePt t="35226" x="7289800" y="1174750"/>
          <p14:tracePt t="35226" x="7275513" y="1174750"/>
          <p14:tracePt t="35228" x="7248525" y="1174750"/>
          <p14:tracePt t="35229" x="7234238" y="1174750"/>
          <p14:tracePt t="35232" x="7165975" y="1174750"/>
          <p14:tracePt t="35233" x="7153275" y="1174750"/>
          <p14:tracePt t="35235" x="7112000" y="1160463"/>
          <p14:tracePt t="35237" x="7070725" y="1160463"/>
          <p14:tracePt t="35239" x="7043738" y="1160463"/>
          <p14:tracePt t="35240" x="7029450" y="1160463"/>
          <p14:tracePt t="35241" x="7002463" y="1160463"/>
          <p14:tracePt t="35242" x="6988175" y="1160463"/>
          <p14:tracePt t="35243" x="6961188" y="1160463"/>
          <p14:tracePt t="35244" x="6934200" y="1160463"/>
          <p14:tracePt t="35246" x="6919913" y="1160463"/>
          <p14:tracePt t="35248" x="6892925" y="1147763"/>
          <p14:tracePt t="35249" x="6865938" y="1147763"/>
          <p14:tracePt t="35251" x="6851650" y="1147763"/>
          <p14:tracePt t="35252" x="6838950" y="1147763"/>
          <p14:tracePt t="35253" x="6824663" y="1147763"/>
          <p14:tracePt t="35254" x="6810375" y="1147763"/>
          <p14:tracePt t="35256" x="6783388" y="1147763"/>
          <p14:tracePt t="35257" x="6770688" y="1147763"/>
          <p14:tracePt t="35258" x="6742113" y="1147763"/>
          <p14:tracePt t="35259" x="6729413" y="1147763"/>
          <p14:tracePt t="35261" x="6715125" y="1147763"/>
          <p14:tracePt t="35262" x="6700838" y="1147763"/>
          <p14:tracePt t="35264" x="6673850" y="1147763"/>
          <p14:tracePt t="35265" x="6661150" y="1147763"/>
          <p14:tracePt t="35266" x="6646863" y="1147763"/>
          <p14:tracePt t="35268" x="6619875" y="1147763"/>
          <p14:tracePt t="35270" x="6605588" y="1147763"/>
          <p14:tracePt t="35271" x="6592888" y="1147763"/>
          <p14:tracePt t="35273" x="6564313" y="1160463"/>
          <p14:tracePt t="35274" x="6551613" y="1160463"/>
          <p14:tracePt t="35276" x="6524625" y="1160463"/>
          <p14:tracePt t="35277" x="6496050" y="1160463"/>
          <p14:tracePt t="35281" x="6456363" y="1160463"/>
          <p14:tracePt t="35282" x="6442075" y="1174750"/>
          <p14:tracePt t="35284" x="6415088" y="1174750"/>
          <p14:tracePt t="35286" x="6400800" y="1174750"/>
          <p14:tracePt t="35287" x="6373813" y="1174750"/>
          <p14:tracePt t="35289" x="6359525" y="1174750"/>
          <p14:tracePt t="35290" x="6319838" y="1189038"/>
          <p14:tracePt t="35291" x="6305550" y="1189038"/>
          <p14:tracePt t="35293" x="6291263" y="1189038"/>
          <p14:tracePt t="35295" x="6264275" y="1189038"/>
          <p14:tracePt t="35296" x="6249988" y="1189038"/>
          <p14:tracePt t="35298" x="6223000" y="1201738"/>
          <p14:tracePt t="35299" x="6210300" y="1201738"/>
          <p14:tracePt t="35300" x="6181725" y="1201738"/>
          <p14:tracePt t="35301" x="6169025" y="1201738"/>
          <p14:tracePt t="35302" x="6142038" y="1216025"/>
          <p14:tracePt t="35304" x="6127750" y="1216025"/>
          <p14:tracePt t="35307" x="6086475" y="1230313"/>
          <p14:tracePt t="35308" x="6073775" y="1230313"/>
          <p14:tracePt t="35309" x="6045200" y="1230313"/>
          <p14:tracePt t="35311" x="6018213" y="1230313"/>
          <p14:tracePt t="35312" x="6005513" y="1230313"/>
          <p14:tracePt t="35314" x="5976938" y="1243013"/>
          <p14:tracePt t="35316" x="5949950" y="1243013"/>
          <p14:tracePt t="35317" x="5937250" y="1243013"/>
          <p14:tracePt t="35318" x="5908675" y="1257300"/>
          <p14:tracePt t="35319" x="5895975" y="1257300"/>
          <p14:tracePt t="35321" x="5881688" y="1257300"/>
          <p14:tracePt t="35322" x="5867400" y="1257300"/>
          <p14:tracePt t="35323" x="5840413" y="1257300"/>
          <p14:tracePt t="35325" x="5827713" y="1257300"/>
          <p14:tracePt t="35326" x="5813425" y="1257300"/>
          <p14:tracePt t="35327" x="5786438" y="1270000"/>
          <p14:tracePt t="35328" x="5772150" y="1270000"/>
          <p14:tracePt t="35331" x="5759450" y="1270000"/>
          <p14:tracePt t="35332" x="5730875" y="1270000"/>
          <p14:tracePt t="35335" x="5718175" y="1270000"/>
          <p14:tracePt t="35336" x="5691188" y="1270000"/>
          <p14:tracePt t="35339" x="5676900" y="1270000"/>
          <p14:tracePt t="35340" x="5662613" y="1270000"/>
          <p14:tracePt t="35342" x="5649913" y="1270000"/>
          <p14:tracePt t="35343" x="5635625" y="1270000"/>
          <p14:tracePt t="35344" x="5622925" y="1284288"/>
          <p14:tracePt t="35346" x="5608638" y="1284288"/>
          <p14:tracePt t="35347" x="5594350" y="1284288"/>
          <p14:tracePt t="35349" x="5581650" y="1284288"/>
          <p14:tracePt t="35351" x="5554663" y="1284288"/>
          <p14:tracePt t="35354" x="5540375" y="1284288"/>
          <p14:tracePt t="35357" x="5526088" y="1284288"/>
          <p14:tracePt t="35358" x="5513388" y="1284288"/>
          <p14:tracePt t="35361" x="5499100" y="1298575"/>
          <p14:tracePt t="35364" x="5486400" y="1298575"/>
          <p14:tracePt t="35365" x="5472113" y="1298575"/>
          <p14:tracePt t="35367" x="5457825" y="1298575"/>
          <p14:tracePt t="35370" x="5445125" y="1298575"/>
          <p14:tracePt t="35372" x="5430838" y="1298575"/>
          <p14:tracePt t="35374" x="5416550" y="1298575"/>
          <p14:tracePt t="35377" x="5403850" y="1298575"/>
          <p14:tracePt t="35378" x="5389563" y="1298575"/>
          <p14:tracePt t="35379" x="5389563" y="1311275"/>
          <p14:tracePt t="35381" x="5376863" y="1311275"/>
          <p14:tracePt t="35383" x="5362575" y="1311275"/>
          <p14:tracePt t="35384" x="5348288" y="1311275"/>
          <p14:tracePt t="35386" x="5335588" y="1311275"/>
          <p14:tracePt t="35389" x="5308600" y="1311275"/>
          <p14:tracePt t="35391" x="5294313" y="1311275"/>
          <p14:tracePt t="35392" x="5280025" y="1311275"/>
          <p14:tracePt t="35393" x="5267325" y="1311275"/>
          <p14:tracePt t="35395" x="5253038" y="1311275"/>
          <p14:tracePt t="35396" x="5240338" y="1311275"/>
          <p14:tracePt t="35398" x="5226050" y="1311275"/>
          <p14:tracePt t="35400" x="5199063" y="1311275"/>
          <p14:tracePt t="35401" x="5184775" y="1311275"/>
          <p14:tracePt t="35403" x="5157788" y="1311275"/>
          <p14:tracePt t="35404" x="5143500" y="1311275"/>
          <p14:tracePt t="35406" x="5116513" y="1311275"/>
          <p14:tracePt t="35408" x="5075238" y="1311275"/>
          <p14:tracePt t="35410" x="5048250" y="1311275"/>
          <p14:tracePt t="35412" x="5021263" y="1311275"/>
          <p14:tracePt t="35415" x="4965700" y="1311275"/>
          <p14:tracePt t="35417" x="4938713" y="1311275"/>
          <p14:tracePt t="35418" x="4911725" y="1311275"/>
          <p14:tracePt t="35419" x="4870450" y="1311275"/>
          <p14:tracePt t="35421" x="4857750" y="1298575"/>
          <p14:tracePt t="35422" x="4843463" y="1298575"/>
          <p14:tracePt t="35423" x="4816475" y="1298575"/>
          <p14:tracePt t="35424" x="4789488" y="1298575"/>
          <p14:tracePt t="35426" x="4748213" y="1298575"/>
          <p14:tracePt t="35427" x="4733925" y="1284288"/>
          <p14:tracePt t="35427" x="4706938" y="1284288"/>
          <p14:tracePt t="35429" x="4679950" y="1284288"/>
          <p14:tracePt t="35431" x="4638675" y="1284288"/>
          <p14:tracePt t="35433" x="4583113" y="1270000"/>
          <p14:tracePt t="35434" x="4556125" y="1270000"/>
          <p14:tracePt t="35436" x="4514850" y="1270000"/>
          <p14:tracePt t="35437" x="4487863" y="1270000"/>
          <p14:tracePt t="35440" x="4419600" y="1257300"/>
          <p14:tracePt t="35442" x="4365625" y="1257300"/>
          <p14:tracePt t="35443" x="4351338" y="1257300"/>
          <p14:tracePt t="35444" x="4324350" y="1257300"/>
          <p14:tracePt t="35445" x="4297363" y="1257300"/>
          <p14:tracePt t="35447" x="4256088" y="1257300"/>
          <p14:tracePt t="35448" x="4200525" y="1243013"/>
          <p14:tracePt t="35450" x="4187825" y="1243013"/>
          <p14:tracePt t="35451" x="4132263" y="1243013"/>
          <p14:tracePt t="35452" x="4105275" y="1243013"/>
          <p14:tracePt t="35453" x="4092575" y="1243013"/>
          <p14:tracePt t="35455" x="4037013" y="1230313"/>
          <p14:tracePt t="35457" x="4024313" y="1230313"/>
          <p14:tracePt t="35457" x="3995738" y="1230313"/>
          <p14:tracePt t="35458" x="3968750" y="1230313"/>
          <p14:tracePt t="35460" x="3956050" y="1230313"/>
          <p14:tracePt t="35461" x="3927475" y="1230313"/>
          <p14:tracePt t="35463" x="3900488" y="1230313"/>
          <p14:tracePt t="35464" x="3859213" y="1216025"/>
          <p14:tracePt t="35465" x="3846513" y="1216025"/>
          <p14:tracePt t="35466" x="3805238" y="1216025"/>
          <p14:tracePt t="35467" x="3790950" y="1216025"/>
          <p14:tracePt t="35468" x="3763963" y="1216025"/>
          <p14:tracePt t="35469" x="3749675" y="1216025"/>
          <p14:tracePt t="35471" x="3736975" y="1216025"/>
          <p14:tracePt t="35472" x="3709988" y="1216025"/>
          <p14:tracePt t="35473" x="3695700" y="1216025"/>
          <p14:tracePt t="35474" x="3681413" y="1216025"/>
          <p14:tracePt t="35475" x="3668713" y="1216025"/>
          <p14:tracePt t="35477" x="3627438" y="1216025"/>
          <p14:tracePt t="35478" x="3613150" y="1216025"/>
          <p14:tracePt t="35479" x="3600450" y="1216025"/>
          <p14:tracePt t="35481" x="3573463" y="1216025"/>
          <p14:tracePt t="35481" x="3559175" y="1216025"/>
          <p14:tracePt t="35482" x="3544888" y="1216025"/>
          <p14:tracePt t="35483" x="3532188" y="1216025"/>
          <p14:tracePt t="35485" x="3517900" y="1216025"/>
          <p14:tracePt t="35486" x="3505200" y="1216025"/>
          <p14:tracePt t="35489" x="3476625" y="1216025"/>
          <p14:tracePt t="35491" x="3449638" y="1230313"/>
          <p14:tracePt t="35492" x="3436938" y="1230313"/>
          <p14:tracePt t="35494" x="3422650" y="1230313"/>
          <p14:tracePt t="35495" x="3408363" y="1230313"/>
          <p14:tracePt t="35498" x="3381375" y="1230313"/>
          <p14:tracePt t="35500" x="3368675" y="1230313"/>
          <p14:tracePt t="35502" x="3340100" y="1243013"/>
          <p14:tracePt t="35507" x="3327400" y="1243013"/>
          <p14:tracePt t="35509" x="3313113" y="1243013"/>
          <p14:tracePt t="35511" x="3298825" y="1243013"/>
          <p14:tracePt t="35514" x="3286125" y="1243013"/>
          <p14:tracePt t="35515" x="3286125" y="1257300"/>
          <p14:tracePt t="35516" x="3271838" y="1257300"/>
          <p14:tracePt t="35518" x="3259138" y="1257300"/>
          <p14:tracePt t="35520" x="3244850" y="1257300"/>
          <p14:tracePt t="35521" x="3230563" y="1270000"/>
          <p14:tracePt t="35523" x="3217863" y="1270000"/>
          <p14:tracePt t="35525" x="3203575" y="1270000"/>
          <p14:tracePt t="35527" x="3190875" y="1270000"/>
          <p14:tracePt t="35528" x="3176588" y="1270000"/>
          <p14:tracePt t="35531" x="3149600" y="1284288"/>
          <p14:tracePt t="35532" x="3135313" y="1284288"/>
          <p14:tracePt t="35534" x="3108325" y="1284288"/>
          <p14:tracePt t="35536" x="3094038" y="1284288"/>
          <p14:tracePt t="35537" x="3081338" y="1298575"/>
          <p14:tracePt t="35540" x="3054350" y="1298575"/>
          <p14:tracePt t="35541" x="3040063" y="1311275"/>
          <p14:tracePt t="35543" x="3013075" y="1311275"/>
          <p14:tracePt t="35544" x="2986088" y="1311275"/>
          <p14:tracePt t="35545" x="2971800" y="1311275"/>
          <p14:tracePt t="35547" x="2944813" y="1325563"/>
          <p14:tracePt t="35548" x="2930525" y="1325563"/>
          <p14:tracePt t="35549" x="2916238" y="1325563"/>
          <p14:tracePt t="35550" x="2903538" y="1325563"/>
          <p14:tracePt t="35551" x="2889250" y="1325563"/>
          <p14:tracePt t="35552" x="2862263" y="1325563"/>
          <p14:tracePt t="35553" x="2847975" y="1338263"/>
          <p14:tracePt t="35556" x="2820988" y="1338263"/>
          <p14:tracePt t="35558" x="2794000" y="1338263"/>
          <p14:tracePt t="35559" x="2779713" y="1338263"/>
          <p14:tracePt t="35559" x="2752725" y="1338263"/>
          <p14:tracePt t="35561" x="2740025" y="1352550"/>
          <p14:tracePt t="35563" x="2725738" y="1352550"/>
          <p14:tracePt t="35564" x="2698750" y="1352550"/>
          <p14:tracePt t="35565" x="2657475" y="1352550"/>
          <p14:tracePt t="35567" x="2643188" y="1366838"/>
          <p14:tracePt t="35569" x="2616200" y="1366838"/>
          <p14:tracePt t="35570" x="2603500" y="1366838"/>
          <p14:tracePt t="35572" x="2562225" y="1366838"/>
          <p14:tracePt t="35573" x="2547938" y="1366838"/>
          <p14:tracePt t="35574" x="2535238" y="1366838"/>
          <p14:tracePt t="35575" x="2520950" y="1366838"/>
          <p14:tracePt t="35577" x="2493963" y="1366838"/>
          <p14:tracePt t="35578" x="2479675" y="1366838"/>
          <p14:tracePt t="35578" x="2465388" y="1366838"/>
          <p14:tracePt t="35581" x="2438400" y="1366838"/>
          <p14:tracePt t="35582" x="2425700" y="1366838"/>
          <p14:tracePt t="35583" x="2397125" y="1366838"/>
          <p14:tracePt t="35584" x="2384425" y="1366838"/>
          <p14:tracePt t="35586" x="2370138" y="1366838"/>
          <p14:tracePt t="35587" x="2357438" y="1366838"/>
          <p14:tracePt t="35590" x="2328863" y="1366838"/>
          <p14:tracePt t="35592" x="2316163" y="1366838"/>
          <p14:tracePt t="35594" x="2301875" y="1366838"/>
          <p14:tracePt t="35595" x="2289175" y="1366838"/>
          <p14:tracePt t="35598" x="2274888" y="1366838"/>
          <p14:tracePt t="35601" x="2260600" y="1352550"/>
          <p14:tracePt t="35674" x="2247900" y="1352550"/>
          <p14:tracePt t="35680" x="2247900" y="1366838"/>
          <p14:tracePt t="35684" x="2233613" y="1366838"/>
          <p14:tracePt t="35687" x="2233613" y="1379538"/>
          <p14:tracePt t="35692" x="2233613" y="1393825"/>
          <p14:tracePt t="35693" x="2220913" y="1393825"/>
          <p14:tracePt t="35695" x="2220913" y="1406525"/>
          <p14:tracePt t="35699" x="2220913" y="1420813"/>
          <p14:tracePt t="35700" x="2206625" y="1435100"/>
          <p14:tracePt t="35704" x="2192338" y="1447800"/>
          <p14:tracePt t="35706" x="2192338" y="1462088"/>
          <p14:tracePt t="35709" x="2192338" y="1474788"/>
          <p14:tracePt t="35712" x="2179638" y="1489075"/>
          <p14:tracePt t="35714" x="2179638" y="1503363"/>
          <p14:tracePt t="35717" x="2179638" y="1516063"/>
          <p14:tracePt t="35720" x="2179638" y="1530350"/>
          <p14:tracePt t="35723" x="2179638" y="1543050"/>
          <p14:tracePt t="35725" x="2165350" y="1543050"/>
          <p14:tracePt t="35726" x="2165350" y="1557338"/>
          <p14:tracePt t="35729" x="2165350" y="1571625"/>
          <p14:tracePt t="35733" x="2165350" y="1584325"/>
          <p14:tracePt t="35736" x="2165350" y="1598613"/>
          <p14:tracePt t="35740" x="2165350" y="1611313"/>
          <p14:tracePt t="35745" x="2165350" y="1625600"/>
          <p14:tracePt t="35749" x="2165350" y="1639888"/>
          <p14:tracePt t="35754" x="2179638" y="1639888"/>
          <p14:tracePt t="35757" x="2179638" y="1652588"/>
          <p14:tracePt t="35759" x="2192338" y="1652588"/>
          <p14:tracePt t="35765" x="2206625" y="1652588"/>
          <p14:tracePt t="35768" x="2206625" y="1666875"/>
          <p14:tracePt t="35769" x="2220913" y="1666875"/>
          <p14:tracePt t="35772" x="2233613" y="1666875"/>
          <p14:tracePt t="35777" x="2247900" y="1666875"/>
          <p14:tracePt t="35781" x="2260600" y="1666875"/>
          <p14:tracePt t="35783" x="2274888" y="1666875"/>
          <p14:tracePt t="35786" x="2289175" y="1666875"/>
          <p14:tracePt t="35789" x="2301875" y="1666875"/>
          <p14:tracePt t="35791" x="2316163" y="1666875"/>
          <p14:tracePt t="35794" x="2328863" y="1666875"/>
          <p14:tracePt t="35796" x="2343150" y="1666875"/>
          <p14:tracePt t="35798" x="2357438" y="1666875"/>
          <p14:tracePt t="35800" x="2370138" y="1666875"/>
          <p14:tracePt t="35802" x="2384425" y="1666875"/>
          <p14:tracePt t="35804" x="2397125" y="1666875"/>
          <p14:tracePt t="35806" x="2411413" y="1652588"/>
          <p14:tracePt t="35808" x="2425700" y="1652588"/>
          <p14:tracePt t="35810" x="2438400" y="1652588"/>
          <p14:tracePt t="35811" x="2452688" y="1652588"/>
          <p14:tracePt t="35812" x="2465388" y="1652588"/>
          <p14:tracePt t="35815" x="2479675" y="1652588"/>
          <p14:tracePt t="35816" x="2506663" y="1639888"/>
          <p14:tracePt t="35819" x="2520950" y="1639888"/>
          <p14:tracePt t="35821" x="2535238" y="1639888"/>
          <p14:tracePt t="35823" x="2547938" y="1639888"/>
          <p14:tracePt t="35824" x="2562225" y="1639888"/>
          <p14:tracePt t="35825" x="2574925" y="1625600"/>
          <p14:tracePt t="35826" x="2589213" y="1625600"/>
          <p14:tracePt t="35828" x="2603500" y="1625600"/>
          <p14:tracePt t="35830" x="2630488" y="1625600"/>
          <p14:tracePt t="35832" x="2643188" y="1625600"/>
          <p14:tracePt t="35833" x="2657475" y="1625600"/>
          <p14:tracePt t="35834" x="2671763" y="1625600"/>
          <p14:tracePt t="35836" x="2698750" y="1625600"/>
          <p14:tracePt t="35839" x="2711450" y="1625600"/>
          <p14:tracePt t="35840" x="2725738" y="1625600"/>
          <p14:tracePt t="35841" x="2740025" y="1625600"/>
          <p14:tracePt t="35842" x="2752725" y="1625600"/>
          <p14:tracePt t="35844" x="2779713" y="1625600"/>
          <p14:tracePt t="35845" x="2808288" y="1625600"/>
          <p14:tracePt t="35848" x="2835275" y="1625600"/>
          <p14:tracePt t="35850" x="2862263" y="1625600"/>
          <p14:tracePt t="35852" x="2889250" y="1625600"/>
          <p14:tracePt t="35853" x="2916238" y="1625600"/>
          <p14:tracePt t="35854" x="2930525" y="1625600"/>
          <p14:tracePt t="35856" x="2957513" y="1639888"/>
          <p14:tracePt t="35858" x="2986088" y="1639888"/>
          <p14:tracePt t="35859" x="3013075" y="1639888"/>
          <p14:tracePt t="35860" x="3025775" y="1652588"/>
          <p14:tracePt t="35862" x="3054350" y="1652588"/>
          <p14:tracePt t="35864" x="3094038" y="1666875"/>
          <p14:tracePt t="35866" x="3135313" y="1666875"/>
          <p14:tracePt t="35867" x="3149600" y="1679575"/>
          <p14:tracePt t="35869" x="3190875" y="1679575"/>
          <p14:tracePt t="35870" x="3217863" y="1693863"/>
          <p14:tracePt t="35872" x="3259138" y="1693863"/>
          <p14:tracePt t="35873" x="3271838" y="1708150"/>
          <p14:tracePt t="35875" x="3313113" y="1720850"/>
          <p14:tracePt t="35877" x="3354388" y="1735138"/>
          <p14:tracePt t="35879" x="3408363" y="1749425"/>
          <p14:tracePt t="35881" x="3449638" y="1762125"/>
          <p14:tracePt t="35882" x="3476625" y="1762125"/>
          <p14:tracePt t="35883" x="3517900" y="1776413"/>
          <p14:tracePt t="35885" x="3544888" y="1776413"/>
          <p14:tracePt t="35886" x="3573463" y="1789113"/>
          <p14:tracePt t="35887" x="3586163" y="1789113"/>
          <p14:tracePt t="35890" x="3668713" y="1817688"/>
          <p14:tracePt t="35891" x="3695700" y="1830388"/>
          <p14:tracePt t="35892" x="3709988" y="1830388"/>
          <p14:tracePt t="35893" x="3736975" y="1830388"/>
          <p14:tracePt t="35894" x="3763963" y="1830388"/>
          <p14:tracePt t="35896" x="3819525" y="1844675"/>
          <p14:tracePt t="35897" x="3832225" y="1857375"/>
          <p14:tracePt t="35898" x="3859213" y="1871663"/>
          <p14:tracePt t="35899" x="3887788" y="1871663"/>
          <p14:tracePt t="35900" x="3914775" y="1871663"/>
          <p14:tracePt t="35901" x="3968750" y="1885950"/>
          <p14:tracePt t="35903" x="3983038" y="1898650"/>
          <p14:tracePt t="35904" x="4010025" y="1898650"/>
          <p14:tracePt t="35907" x="4078288" y="1912938"/>
          <p14:tracePt t="35909" x="4132263" y="1925638"/>
          <p14:tracePt t="35911" x="4173538" y="1939925"/>
          <p14:tracePt t="35912" x="4200525" y="1939925"/>
          <p14:tracePt t="35914" x="4241800" y="1954213"/>
          <p14:tracePt t="35914" x="4270375" y="1954213"/>
          <p14:tracePt t="35916" x="4283075" y="1966913"/>
          <p14:tracePt t="35917" x="4310063" y="1966913"/>
          <p14:tracePt t="35919" x="4338638" y="1981200"/>
          <p14:tracePt t="35920" x="4365625" y="1981200"/>
          <p14:tracePt t="35921" x="4378325" y="1981200"/>
          <p14:tracePt t="35923" x="4419600" y="1993900"/>
          <p14:tracePt t="35925" x="4460875" y="2008188"/>
          <p14:tracePt t="35926" x="4475163" y="2008188"/>
          <p14:tracePt t="35927" x="4502150" y="2008188"/>
          <p14:tracePt t="35928" x="4514850" y="2008188"/>
          <p14:tracePt t="35931" x="4543425" y="2022475"/>
          <p14:tracePt t="35932" x="4556125" y="2022475"/>
          <p14:tracePt t="35933" x="4570413" y="2022475"/>
          <p14:tracePt t="35935" x="4611688" y="2022475"/>
          <p14:tracePt t="35937" x="4624388" y="2022475"/>
          <p14:tracePt t="35940" x="4665663" y="2035175"/>
          <p14:tracePt t="35942" x="4692650" y="2035175"/>
          <p14:tracePt t="35944" x="4706938" y="2035175"/>
          <p14:tracePt t="35945" x="4721225" y="2035175"/>
          <p14:tracePt t="35946" x="4733925" y="2035175"/>
          <p14:tracePt t="35948" x="4748213" y="2035175"/>
          <p14:tracePt t="35949" x="4760913" y="2049463"/>
          <p14:tracePt t="35950" x="4775200" y="2049463"/>
          <p14:tracePt t="35952" x="4789488" y="2049463"/>
          <p14:tracePt t="35955" x="4802188" y="2049463"/>
          <p14:tracePt t="35956" x="4816475" y="2049463"/>
          <p14:tracePt t="35958" x="4843463" y="2049463"/>
          <p14:tracePt t="35960" x="4857750" y="2049463"/>
          <p14:tracePt t="35962" x="4870450" y="2049463"/>
          <p14:tracePt t="35964" x="4897438" y="2049463"/>
          <p14:tracePt t="35966" x="4911725" y="2049463"/>
          <p14:tracePt t="35967" x="4926013" y="2049463"/>
          <p14:tracePt t="35969" x="4938713" y="2049463"/>
          <p14:tracePt t="35970" x="4953000" y="2049463"/>
          <p14:tracePt t="35972" x="4965700" y="2049463"/>
          <p14:tracePt t="35973" x="4979988" y="2049463"/>
          <p14:tracePt t="35974" x="4994275" y="2049463"/>
          <p14:tracePt t="35976" x="5006975" y="2049463"/>
          <p14:tracePt t="35977" x="5033963" y="2049463"/>
          <p14:tracePt t="35979" x="5048250" y="2049463"/>
          <p14:tracePt t="35981" x="5062538" y="2035175"/>
          <p14:tracePt t="35983" x="5089525" y="2035175"/>
          <p14:tracePt t="35984" x="5103813" y="2035175"/>
          <p14:tracePt t="35985" x="5130800" y="2035175"/>
          <p14:tracePt t="35986" x="5157788" y="2035175"/>
          <p14:tracePt t="35989" x="5184775" y="2022475"/>
          <p14:tracePt t="35990" x="5199063" y="2022475"/>
          <p14:tracePt t="35991" x="5240338" y="2022475"/>
          <p14:tracePt t="35992" x="5253038" y="2008188"/>
          <p14:tracePt t="35993" x="5280025" y="2008188"/>
          <p14:tracePt t="35994" x="5294313" y="2008188"/>
          <p14:tracePt t="35996" x="5321300" y="2008188"/>
          <p14:tracePt t="35997" x="5335588" y="2008188"/>
          <p14:tracePt t="35998" x="5362575" y="1993900"/>
          <p14:tracePt t="35999" x="5389563" y="1993900"/>
          <p14:tracePt t="36001" x="5403850" y="1981200"/>
          <p14:tracePt t="36003" x="5457825" y="1981200"/>
          <p14:tracePt t="36006" x="5513388" y="1966913"/>
          <p14:tracePt t="36007" x="5526088" y="1966913"/>
          <p14:tracePt t="36008" x="5554663" y="1966913"/>
          <p14:tracePt t="36009" x="5594350" y="1966913"/>
          <p14:tracePt t="36011" x="5622925" y="1954213"/>
          <p14:tracePt t="36012" x="5649913" y="1954213"/>
          <p14:tracePt t="36015" x="5718175" y="1954213"/>
          <p14:tracePt t="36016" x="5730875" y="1939925"/>
          <p14:tracePt t="36017" x="5772150" y="1939925"/>
          <p14:tracePt t="36019" x="5799138" y="1939925"/>
          <p14:tracePt t="36020" x="5813425" y="1939925"/>
          <p14:tracePt t="36022" x="5867400" y="1925638"/>
          <p14:tracePt t="36023" x="5881688" y="1925638"/>
          <p14:tracePt t="36024" x="5908675" y="1925638"/>
          <p14:tracePt t="36025" x="5949950" y="1925638"/>
          <p14:tracePt t="36027" x="5976938" y="1925638"/>
          <p14:tracePt t="36028" x="5991225" y="1925638"/>
          <p14:tracePt t="36029" x="6018213" y="1925638"/>
          <p14:tracePt t="36031" x="6059488" y="1925638"/>
          <p14:tracePt t="36032" x="6073775" y="1925638"/>
          <p14:tracePt t="36033" x="6100763" y="1925638"/>
          <p14:tracePt t="36034" x="6113463" y="1925638"/>
          <p14:tracePt t="36036" x="6154738" y="1925638"/>
          <p14:tracePt t="36037" x="6181725" y="1925638"/>
          <p14:tracePt t="36039" x="6223000" y="1925638"/>
          <p14:tracePt t="36040" x="6237288" y="1925638"/>
          <p14:tracePt t="36041" x="6264275" y="1925638"/>
          <p14:tracePt t="36042" x="6291263" y="1925638"/>
          <p14:tracePt t="36044" x="6319838" y="1925638"/>
          <p14:tracePt t="36045" x="6332538" y="1925638"/>
          <p14:tracePt t="36046" x="6346825" y="1912938"/>
          <p14:tracePt t="36048" x="6388100" y="1912938"/>
          <p14:tracePt t="36050" x="6415088" y="1912938"/>
          <p14:tracePt t="36051" x="6456363" y="1912938"/>
          <p14:tracePt t="36052" x="6469063" y="1912938"/>
          <p14:tracePt t="36053" x="6483350" y="1912938"/>
          <p14:tracePt t="36056" x="6510338" y="1912938"/>
          <p14:tracePt t="36057" x="6551613" y="1912938"/>
          <p14:tracePt t="36059" x="6564313" y="1912938"/>
          <p14:tracePt t="36060" x="6578600" y="1912938"/>
          <p14:tracePt t="36061" x="6592888" y="1912938"/>
          <p14:tracePt t="36062" x="6605588" y="1912938"/>
          <p14:tracePt t="36064" x="6646863" y="1925638"/>
          <p14:tracePt t="36067" x="6688138" y="1925638"/>
          <p14:tracePt t="36068" x="6700838" y="1925638"/>
          <p14:tracePt t="36069" x="6715125" y="1925638"/>
          <p14:tracePt t="36070" x="6729413" y="1925638"/>
          <p14:tracePt t="36071" x="6742113" y="1925638"/>
          <p14:tracePt t="36072" x="6756400" y="1939925"/>
          <p14:tracePt t="36073" x="6783388" y="1939925"/>
          <p14:tracePt t="36075" x="6797675" y="1939925"/>
          <p14:tracePt t="36076" x="6824663" y="1954213"/>
          <p14:tracePt t="36077" x="6851650" y="1954213"/>
          <p14:tracePt t="36079" x="6865938" y="1954213"/>
          <p14:tracePt t="36080" x="6878638" y="1954213"/>
          <p14:tracePt t="36081" x="6892925" y="1954213"/>
          <p14:tracePt t="36083" x="6919913" y="1966913"/>
          <p14:tracePt t="36084" x="6934200" y="1966913"/>
          <p14:tracePt t="36085" x="6946900" y="1966913"/>
          <p14:tracePt t="36087" x="6988175" y="1966913"/>
          <p14:tracePt t="36088" x="7002463" y="1966913"/>
          <p14:tracePt t="36089" x="7015163" y="1981200"/>
          <p14:tracePt t="36090" x="7043738" y="1981200"/>
          <p14:tracePt t="36092" x="7056438" y="1981200"/>
          <p14:tracePt t="36093" x="7070725" y="1981200"/>
          <p14:tracePt t="36095" x="7112000" y="1993900"/>
          <p14:tracePt t="36096" x="7124700" y="1993900"/>
          <p14:tracePt t="36097" x="7138988" y="1993900"/>
          <p14:tracePt t="36098" x="7153275" y="1993900"/>
          <p14:tracePt t="36100" x="7192963" y="1993900"/>
          <p14:tracePt t="36101" x="7221538" y="2008188"/>
          <p14:tracePt t="36102" x="7234238" y="2008188"/>
          <p14:tracePt t="36104" x="7248525" y="2008188"/>
          <p14:tracePt t="36106" x="7289800" y="2008188"/>
          <p14:tracePt t="36107" x="7302500" y="2008188"/>
          <p14:tracePt t="36108" x="7316788" y="2008188"/>
          <p14:tracePt t="36109" x="7343775" y="2008188"/>
          <p14:tracePt t="36110" x="7358063" y="2008188"/>
          <p14:tracePt t="36111" x="7370763" y="2008188"/>
          <p14:tracePt t="36114" x="7397750" y="2008188"/>
          <p14:tracePt t="36115" x="7426325" y="2008188"/>
          <p14:tracePt t="36116" x="7453313" y="2008188"/>
          <p14:tracePt t="36117" x="7466013" y="2022475"/>
          <p14:tracePt t="36118" x="7480300" y="2022475"/>
          <p14:tracePt t="36120" x="7494588" y="2022475"/>
          <p14:tracePt t="36121" x="7507288" y="2022475"/>
          <p14:tracePt t="36122" x="7534275" y="2022475"/>
          <p14:tracePt t="36123" x="7548563" y="2022475"/>
          <p14:tracePt t="36124" x="7575550" y="2022475"/>
          <p14:tracePt t="36125" x="7589838" y="2022475"/>
          <p14:tracePt t="36126" x="7604125" y="2022475"/>
          <p14:tracePt t="36128" x="7616825" y="2022475"/>
          <p14:tracePt t="36129" x="7643813" y="2022475"/>
          <p14:tracePt t="36131" x="7658100" y="2022475"/>
          <p14:tracePt t="36133" x="7699375" y="2022475"/>
          <p14:tracePt t="36134" x="7726363" y="2022475"/>
          <p14:tracePt t="36136" x="7740650" y="2022475"/>
          <p14:tracePt t="36137" x="7753350" y="2022475"/>
          <p14:tracePt t="36142" x="7821613" y="2022475"/>
          <p14:tracePt t="36144" x="7848600" y="2022475"/>
          <p14:tracePt t="36145" x="7862888" y="2022475"/>
          <p14:tracePt t="36146" x="7889875" y="2008188"/>
          <p14:tracePt t="36148" x="7904163" y="2008188"/>
          <p14:tracePt t="36149" x="7931150" y="2008188"/>
          <p14:tracePt t="36152" x="7958138" y="2008188"/>
          <p14:tracePt t="36153" x="7986713" y="2008188"/>
          <p14:tracePt t="36156" x="8013700" y="2008188"/>
          <p14:tracePt t="36157" x="8040688" y="2008188"/>
          <p14:tracePt t="36158" x="8054975" y="2008188"/>
          <p14:tracePt t="36160" x="8067675" y="2008188"/>
          <p14:tracePt t="36162" x="8081963" y="2008188"/>
          <p14:tracePt t="36164" x="8108950" y="1993900"/>
          <p14:tracePt t="36165" x="8123238" y="1993900"/>
          <p14:tracePt t="36166" x="8135938" y="1993900"/>
          <p14:tracePt t="36169" x="8162925" y="1993900"/>
          <p14:tracePt t="36171" x="8177213" y="1993900"/>
          <p14:tracePt t="36173" x="8191500" y="1993900"/>
          <p14:tracePt t="36175" x="8204200" y="1993900"/>
          <p14:tracePt t="36176" x="8218488" y="1993900"/>
          <p14:tracePt t="36178" x="8218488" y="1981200"/>
          <p14:tracePt t="36180" x="8231188" y="1981200"/>
          <p14:tracePt t="36181" x="8259763" y="1981200"/>
          <p14:tracePt t="36184" x="8272463" y="1981200"/>
          <p14:tracePt t="36186" x="8286750" y="1981200"/>
          <p14:tracePt t="36189" x="8299450" y="1966913"/>
          <p14:tracePt t="36191" x="8313738" y="1966913"/>
          <p14:tracePt t="36193" x="8328025" y="1966913"/>
          <p14:tracePt t="36196" x="8340725" y="1966913"/>
          <p14:tracePt t="36199" x="8355013" y="1966913"/>
          <p14:tracePt t="36202" x="8367713" y="1966913"/>
          <p14:tracePt t="36206" x="8382000" y="1966913"/>
          <p14:tracePt t="36206" x="8382000" y="1954213"/>
          <p14:tracePt t="36209" x="8396288" y="1954213"/>
          <p14:tracePt t="36214" x="8408988" y="1954213"/>
          <p14:tracePt t="36217" x="8423275" y="1954213"/>
          <p14:tracePt t="36220" x="8437563" y="1939925"/>
          <p14:tracePt t="36225" x="8450263" y="1939925"/>
          <p14:tracePt t="36228" x="8464550" y="1939925"/>
          <p14:tracePt t="36230" x="8477250" y="1939925"/>
          <p14:tracePt t="36233" x="8491538" y="1939925"/>
          <p14:tracePt t="36236" x="8505825" y="1925638"/>
          <p14:tracePt t="36239" x="8518525" y="1925638"/>
          <p14:tracePt t="36241" x="8532813" y="1925638"/>
          <p14:tracePt t="36243" x="8545513" y="1925638"/>
          <p14:tracePt t="36246" x="8559800" y="1925638"/>
          <p14:tracePt t="36247" x="8574088" y="1925638"/>
          <p14:tracePt t="36250" x="8586788" y="1925638"/>
          <p14:tracePt t="36252" x="8601075" y="1925638"/>
          <p14:tracePt t="36255" x="8613775" y="1925638"/>
          <p14:tracePt t="36257" x="8628063" y="1925638"/>
          <p14:tracePt t="36260" x="8642350" y="1925638"/>
          <p14:tracePt t="36262" x="8655050" y="1925638"/>
          <p14:tracePt t="36266" x="8669338" y="1925638"/>
          <p14:tracePt t="36269" x="8682038" y="1925638"/>
          <p14:tracePt t="36271" x="8696325" y="1925638"/>
          <p14:tracePt t="36275" x="8710613" y="1925638"/>
          <p14:tracePt t="36279" x="8723313" y="1925638"/>
          <p14:tracePt t="36283" x="8737600" y="1925638"/>
          <p14:tracePt t="36289" x="8750300" y="1925638"/>
          <p14:tracePt t="36294" x="8764588" y="1925638"/>
          <p14:tracePt t="36297" x="8778875" y="1925638"/>
          <p14:tracePt t="36304" x="8791575" y="1925638"/>
          <p14:tracePt t="36309" x="8805863" y="1925638"/>
          <p14:tracePt t="36314" x="8818563" y="1925638"/>
          <p14:tracePt t="36322" x="8832850" y="1925638"/>
          <p14:tracePt t="36328" x="8832850" y="1939925"/>
          <p14:tracePt t="36329" x="8847138" y="1939925"/>
          <p14:tracePt t="36344" x="8859838" y="1939925"/>
          <p14:tracePt t="36379" x="8874125" y="1939925"/>
          <p14:tracePt t="36391" x="8888413" y="1939925"/>
          <p14:tracePt t="36401" x="8901113" y="1939925"/>
          <p14:tracePt t="36407" x="8915400" y="1939925"/>
          <p14:tracePt t="36412" x="8928100" y="1939925"/>
          <p14:tracePt t="36415" x="8942388" y="1939925"/>
          <p14:tracePt t="36420" x="8956675" y="1939925"/>
          <p14:tracePt t="36425" x="8956675" y="1954213"/>
          <p14:tracePt t="36427" x="8969375" y="1954213"/>
          <p14:tracePt t="36433" x="8983663" y="1954213"/>
          <p14:tracePt t="36434" x="8983663" y="1966913"/>
          <p14:tracePt t="36440" x="8983663" y="1981200"/>
          <p14:tracePt t="36444" x="8996363" y="1981200"/>
          <p14:tracePt t="36446" x="8996363" y="1993900"/>
          <p14:tracePt t="36464" x="8996363" y="2008188"/>
          <p14:tracePt t="36545" x="8983663" y="2008188"/>
          <p14:tracePt t="36551" x="8969375" y="2008188"/>
          <p14:tracePt t="36556" x="8956675" y="2008188"/>
          <p14:tracePt t="36577" x="8969375" y="2008188"/>
          <p14:tracePt t="36583" x="8969375" y="1993900"/>
          <p14:tracePt t="36715" x="8969375" y="1981200"/>
          <p14:tracePt t="36741" x="8983663" y="1981200"/>
          <p14:tracePt t="36747" x="8983663" y="1966913"/>
          <p14:tracePt t="36751" x="8983663" y="1954213"/>
          <p14:tracePt t="36753" x="8983663" y="1939925"/>
          <p14:tracePt t="36755" x="8996363" y="1939925"/>
          <p14:tracePt t="36760" x="8996363" y="1925638"/>
          <p14:tracePt t="36766" x="8996363" y="1912938"/>
          <p14:tracePt t="36767" x="9010650" y="1912938"/>
          <p14:tracePt t="36771" x="9010650" y="1898650"/>
          <p14:tracePt t="36775" x="9024938" y="1898650"/>
          <p14:tracePt t="36780" x="9037638" y="1898650"/>
          <p14:tracePt t="36783" x="9037638" y="1885950"/>
          <p14:tracePt t="36785" x="9051925" y="1885950"/>
          <p14:tracePt t="36789" x="9064625" y="1871663"/>
          <p14:tracePt t="36792" x="9078913" y="1871663"/>
          <p14:tracePt t="36795" x="9093200" y="1871663"/>
          <p14:tracePt t="36798" x="9105900" y="1871663"/>
          <p14:tracePt t="36800" x="9120188" y="1871663"/>
          <p14:tracePt t="36803" x="9132888" y="1857375"/>
          <p14:tracePt t="36805" x="9147175" y="1857375"/>
          <p14:tracePt t="36808" x="9161463" y="1857375"/>
          <p14:tracePt t="36810" x="9174163" y="1857375"/>
          <p14:tracePt t="36813" x="9188450" y="1857375"/>
          <p14:tracePt t="36815" x="9201150" y="1857375"/>
          <p14:tracePt t="36818" x="9215438" y="1857375"/>
          <p14:tracePt t="36822" x="9229725" y="1857375"/>
          <p14:tracePt t="36823" x="9229725" y="1844675"/>
          <p14:tracePt t="36826" x="9242425" y="1844675"/>
          <p14:tracePt t="36829" x="9256713" y="1844675"/>
          <p14:tracePt t="36831" x="9271000" y="1844675"/>
          <p14:tracePt t="36835" x="9283700" y="1844675"/>
          <p14:tracePt t="36839" x="9297988" y="1844675"/>
          <p14:tracePt t="36842" x="9310688" y="1844675"/>
          <p14:tracePt t="36846" x="9324975" y="1844675"/>
          <p14:tracePt t="36850" x="9324975" y="1857375"/>
          <p14:tracePt t="36852" x="9339263" y="1857375"/>
          <p14:tracePt t="36857" x="9351963" y="1857375"/>
          <p14:tracePt t="36863" x="9366250" y="1857375"/>
          <p14:tracePt t="36869" x="9378950" y="1857375"/>
          <p14:tracePt t="36871" x="9378950" y="1871663"/>
          <p14:tracePt t="36873" x="9393238" y="1871663"/>
          <p14:tracePt t="36876" x="9407525" y="1871663"/>
          <p14:tracePt t="36878" x="9420225" y="1871663"/>
          <p14:tracePt t="36882" x="9434513" y="1871663"/>
          <p14:tracePt t="36886" x="9447213" y="1871663"/>
          <p14:tracePt t="36889" x="9461500" y="1871663"/>
          <p14:tracePt t="36892" x="9475788" y="1871663"/>
          <p14:tracePt t="36895" x="9488488" y="1871663"/>
          <p14:tracePt t="36897" x="9502775" y="1871663"/>
          <p14:tracePt t="36899" x="9515475" y="1871663"/>
          <p14:tracePt t="36902" x="9529763" y="1871663"/>
          <p14:tracePt t="36904" x="9544050" y="1871663"/>
          <p14:tracePt t="36906" x="9556750" y="1871663"/>
          <p14:tracePt t="36908" x="9571038" y="1871663"/>
          <p14:tracePt t="36910" x="9583738" y="1871663"/>
          <p14:tracePt t="36912" x="9598025" y="1871663"/>
          <p14:tracePt t="36914" x="9612313" y="1871663"/>
          <p14:tracePt t="36915" x="9612313" y="1857375"/>
          <p14:tracePt t="36916" x="9625013" y="1857375"/>
          <p14:tracePt t="36919" x="9639300" y="1857375"/>
          <p14:tracePt t="36921" x="9652000" y="1857375"/>
          <p14:tracePt t="36923" x="9652000" y="1844675"/>
          <p14:tracePt t="36924" x="9666288" y="1844675"/>
          <p14:tracePt t="36927" x="9680575" y="1844675"/>
          <p14:tracePt t="36931" x="9693275" y="1830388"/>
          <p14:tracePt t="36933" x="9707563" y="1830388"/>
          <p14:tracePt t="36936" x="9721850" y="1830388"/>
          <p14:tracePt t="36939" x="9734550" y="1830388"/>
          <p14:tracePt t="36942" x="9734550" y="1817688"/>
          <p14:tracePt t="36944" x="9748838" y="1817688"/>
          <p14:tracePt t="37048" x="9748838" y="1830388"/>
          <p14:tracePt t="37057" x="9748838" y="1844675"/>
          <p14:tracePt t="37063" x="9748838" y="1857375"/>
          <p14:tracePt t="37076" x="9734550" y="1857375"/>
          <p14:tracePt t="37091" x="9734550" y="1871663"/>
          <p14:tracePt t="37135" x="9734550" y="1857375"/>
          <p14:tracePt t="37150" x="9734550" y="1844675"/>
          <p14:tracePt t="37252" x="9721850" y="1844675"/>
          <p14:tracePt t="37345" x="9721850" y="1830388"/>
          <p14:tracePt t="37358" x="9707563" y="1830388"/>
          <p14:tracePt t="37378" x="9693275" y="1830388"/>
          <p14:tracePt t="37391" x="9680575" y="1830388"/>
          <p14:tracePt t="37397" x="9666288" y="1830388"/>
          <p14:tracePt t="37401" x="9652000" y="1830388"/>
          <p14:tracePt t="37402" x="9652000" y="1844675"/>
          <p14:tracePt t="37403" x="9639300" y="1844675"/>
          <p14:tracePt t="37407" x="9639300" y="1857375"/>
          <p14:tracePt t="37408" x="9625013" y="1857375"/>
          <p14:tracePt t="37410" x="9612313" y="1857375"/>
          <p14:tracePt t="37414" x="9598025" y="1871663"/>
          <p14:tracePt t="37417" x="9583738" y="1871663"/>
          <p14:tracePt t="37420" x="9571038" y="1885950"/>
          <p14:tracePt t="37423" x="9556750" y="1885950"/>
          <p14:tracePt t="37424" x="9556750" y="1898650"/>
          <p14:tracePt t="37427" x="9544050" y="1898650"/>
          <p14:tracePt t="37429" x="9544050" y="1912938"/>
          <p14:tracePt t="37431" x="9529763" y="1912938"/>
          <p14:tracePt t="37433" x="9515475" y="1925638"/>
          <p14:tracePt t="37437" x="9502775" y="1939925"/>
          <p14:tracePt t="37439" x="9488488" y="1939925"/>
          <p14:tracePt t="37441" x="9475788" y="1954213"/>
          <p14:tracePt t="37443" x="9461500" y="1954213"/>
          <p14:tracePt t="37446" x="9447213" y="1966913"/>
          <p14:tracePt t="37448" x="9434513" y="1966913"/>
          <p14:tracePt t="37449" x="9420225" y="1981200"/>
          <p14:tracePt t="37452" x="9407525" y="1981200"/>
          <p14:tracePt t="37454" x="9393238" y="1981200"/>
          <p14:tracePt t="37456" x="9393238" y="1993900"/>
          <p14:tracePt t="37457" x="9378950" y="1993900"/>
          <p14:tracePt t="37459" x="9366250" y="1993900"/>
          <p14:tracePt t="37460" x="9366250" y="2008188"/>
          <p14:tracePt t="37461" x="9351963" y="2008188"/>
          <p14:tracePt t="37464" x="9339263" y="2008188"/>
          <p14:tracePt t="37465" x="9324975" y="2022475"/>
          <p14:tracePt t="37468" x="9310688" y="2022475"/>
          <p14:tracePt t="37470" x="9297988" y="2022475"/>
          <p14:tracePt t="37472" x="9283700" y="2035175"/>
          <p14:tracePt t="37476" x="9271000" y="2035175"/>
          <p14:tracePt t="37478" x="9256713" y="2035175"/>
          <p14:tracePt t="37482" x="9242425" y="2035175"/>
          <p14:tracePt t="37483" x="9242425" y="2049463"/>
          <p14:tracePt t="37485" x="9229725" y="2049463"/>
          <p14:tracePt t="37494" x="9215438" y="2049463"/>
          <p14:tracePt t="37608" x="9215438" y="2035175"/>
          <p14:tracePt t="37616" x="9229725" y="2035175"/>
          <p14:tracePt t="37623" x="9242425" y="2035175"/>
          <p14:tracePt t="37626" x="9256713" y="2035175"/>
          <p14:tracePt t="37630" x="9271000" y="2035175"/>
          <p14:tracePt t="37634" x="9271000" y="2022475"/>
          <p14:tracePt t="37636" x="9283700" y="2022475"/>
          <p14:tracePt t="37639" x="9297988" y="2022475"/>
          <p14:tracePt t="37642" x="9310688" y="2022475"/>
          <p14:tracePt t="37646" x="9324975" y="2022475"/>
          <p14:tracePt t="37649" x="9339263" y="2008188"/>
          <p14:tracePt t="37653" x="9351963" y="2008188"/>
          <p14:tracePt t="37657" x="9366250" y="2008188"/>
          <p14:tracePt t="37659" x="9378950" y="2008188"/>
          <p14:tracePt t="37661" x="9393238" y="2008188"/>
          <p14:tracePt t="37664" x="9407525" y="2008188"/>
          <p14:tracePt t="37666" x="9420225" y="2008188"/>
          <p14:tracePt t="37668" x="9434513" y="2008188"/>
          <p14:tracePt t="37671" x="9447213" y="2008188"/>
          <p14:tracePt t="37673" x="9461500" y="1993900"/>
          <p14:tracePt t="37675" x="9475788" y="1993900"/>
          <p14:tracePt t="37678" x="9488488" y="1993900"/>
          <p14:tracePt t="37680" x="9502775" y="1993900"/>
          <p14:tracePt t="37682" x="9515475" y="1993900"/>
          <p14:tracePt t="37686" x="9529763" y="1993900"/>
          <p14:tracePt t="37689" x="9544050" y="1981200"/>
          <p14:tracePt t="37693" x="9556750" y="1981200"/>
          <p14:tracePt t="37695" x="9556750" y="1966913"/>
          <p14:tracePt t="37697" x="9571038" y="1966913"/>
          <p14:tracePt t="37701" x="9583738" y="1954213"/>
          <p14:tracePt t="37703" x="9598025" y="1954213"/>
          <p14:tracePt t="37705" x="9598025" y="1939925"/>
          <p14:tracePt t="37709" x="9612313" y="1925638"/>
          <p14:tracePt t="37712" x="9625013" y="1925638"/>
          <p14:tracePt t="37714" x="9625013" y="1912938"/>
          <p14:tracePt t="37716" x="9639300" y="1912938"/>
          <p14:tracePt t="37718" x="9639300" y="1898650"/>
          <p14:tracePt t="37721" x="9652000" y="1885950"/>
          <p14:tracePt t="37726" x="9666288" y="1871663"/>
          <p14:tracePt t="37730" x="9666288" y="1857375"/>
          <p14:tracePt t="37736" x="9680575" y="1844675"/>
          <p14:tracePt t="37741" x="9680575" y="1830388"/>
          <p14:tracePt t="37748" x="9693275" y="1830388"/>
          <p14:tracePt t="37749" x="9693275" y="1817688"/>
          <p14:tracePt t="37757" x="9693275" y="1803400"/>
          <p14:tracePt t="37773" x="9707563" y="1803400"/>
          <p14:tracePt t="37778" x="9707563" y="1789113"/>
          <p14:tracePt t="37844" x="9721850" y="1789113"/>
          <p14:tracePt t="37892" x="9734550" y="1789113"/>
          <p14:tracePt t="37914" x="9748838" y="1789113"/>
          <p14:tracePt t="37917" x="9748838" y="1776413"/>
          <p14:tracePt t="37936" x="9748838" y="1762125"/>
          <p14:tracePt t="37950" x="9761538" y="1762125"/>
          <p14:tracePt t="37960" x="9761538" y="1749425"/>
          <p14:tracePt t="37965" x="9775825" y="1749425"/>
          <p14:tracePt t="37986" x="9790113" y="1749425"/>
          <p14:tracePt t="38009" x="9802813" y="1749425"/>
          <p14:tracePt t="38015" x="9817100" y="1749425"/>
          <p14:tracePt t="38020" x="9829800" y="1749425"/>
          <p14:tracePt t="38024" x="9844088" y="1749425"/>
          <p14:tracePt t="38028" x="9858375" y="1762125"/>
          <p14:tracePt t="38032" x="9871075" y="1762125"/>
          <p14:tracePt t="38035" x="9885363" y="1762125"/>
          <p14:tracePt t="38039" x="9898063" y="1776413"/>
          <p14:tracePt t="38041" x="9912350" y="1776413"/>
          <p14:tracePt t="38044" x="9926638" y="1776413"/>
          <p14:tracePt t="38046" x="9939338" y="1776413"/>
          <p14:tracePt t="38049" x="9953625" y="1776413"/>
          <p14:tracePt t="38050" x="9953625" y="1789113"/>
          <p14:tracePt t="38053" x="9966325" y="1789113"/>
          <p14:tracePt t="38057" x="9980613" y="1789113"/>
          <p14:tracePt t="38062" x="9994900" y="1789113"/>
          <p14:tracePt t="38065" x="10007600" y="1789113"/>
          <p14:tracePt t="38070" x="10021888" y="1789113"/>
          <p14:tracePt t="38075" x="10034588" y="1789113"/>
          <p14:tracePt t="38079" x="10048875" y="1789113"/>
          <p14:tracePt t="38081" x="10048875" y="1803400"/>
          <p14:tracePt t="38082" x="10063163" y="1803400"/>
          <p14:tracePt t="38086" x="10075863" y="1803400"/>
          <p14:tracePt t="38089" x="10090150" y="1803400"/>
          <p14:tracePt t="38092" x="10104438" y="1803400"/>
          <p14:tracePt t="38095" x="10117138" y="1803400"/>
          <p14:tracePt t="38097" x="10131425" y="1803400"/>
          <p14:tracePt t="38100" x="10144125" y="1803400"/>
          <p14:tracePt t="38102" x="10158413" y="1803400"/>
          <p14:tracePt t="38104" x="10172700" y="1803400"/>
          <p14:tracePt t="38108" x="10185400" y="1803400"/>
          <p14:tracePt t="38109" x="10199688" y="1803400"/>
          <p14:tracePt t="38111" x="10212388" y="1803400"/>
          <p14:tracePt t="38114" x="10226675" y="1803400"/>
          <p14:tracePt t="38116" x="10240963" y="1803400"/>
          <p14:tracePt t="38119" x="10253663" y="1803400"/>
          <p14:tracePt t="38121" x="10267950" y="1803400"/>
          <p14:tracePt t="38123" x="10280650" y="1803400"/>
          <p14:tracePt t="38126" x="10294938" y="1803400"/>
          <p14:tracePt t="38129" x="10309225" y="1803400"/>
          <p14:tracePt t="38131" x="10321925" y="1803400"/>
          <p14:tracePt t="38134" x="10336213" y="1803400"/>
          <p14:tracePt t="38136" x="10348913" y="1803400"/>
          <p14:tracePt t="38140" x="10363200" y="1803400"/>
          <p14:tracePt t="38143" x="10377488" y="1803400"/>
          <p14:tracePt t="38146" x="10390188" y="1803400"/>
          <p14:tracePt t="38149" x="10404475" y="1803400"/>
          <p14:tracePt t="38152" x="10417175" y="1803400"/>
          <p14:tracePt t="38155" x="10431463" y="1803400"/>
          <p14:tracePt t="38158" x="10445750" y="1803400"/>
          <p14:tracePt t="38160" x="10458450" y="1803400"/>
          <p14:tracePt t="38164" x="10472738" y="1803400"/>
          <p14:tracePt t="38168" x="10485438" y="1803400"/>
          <p14:tracePt t="38173" x="10499725" y="1803400"/>
          <p14:tracePt t="38179" x="10514013" y="1803400"/>
          <p14:tracePt t="38183" x="10526713" y="1803400"/>
          <p14:tracePt t="38188" x="10541000" y="1803400"/>
          <p14:tracePt t="38194" x="10555288" y="1803400"/>
          <p14:tracePt t="38197" x="10567988" y="1803400"/>
          <p14:tracePt t="38202" x="10582275" y="1817688"/>
          <p14:tracePt t="38209" x="10594975" y="1817688"/>
          <p14:tracePt t="38217" x="10609263" y="1817688"/>
          <p14:tracePt t="38218" x="10609263" y="1830388"/>
          <p14:tracePt t="38224" x="10623550" y="1830388"/>
          <p14:tracePt t="38230" x="10623550" y="1844675"/>
          <p14:tracePt t="38232" x="10636250" y="1844675"/>
          <p14:tracePt t="38235" x="10650538" y="1844675"/>
          <p14:tracePt t="38240" x="10663238" y="1844675"/>
          <p14:tracePt t="38242" x="10663238" y="1857375"/>
          <p14:tracePt t="38245" x="10677525" y="1857375"/>
          <p14:tracePt t="38248" x="10691813" y="1857375"/>
          <p14:tracePt t="38250" x="10704513" y="1857375"/>
          <p14:tracePt t="38255" x="10718800" y="1857375"/>
          <p14:tracePt t="38258" x="10731500" y="1857375"/>
          <p14:tracePt t="38260" x="10731500" y="1871663"/>
          <p14:tracePt t="38261" x="10745788" y="1871663"/>
          <p14:tracePt t="38264" x="10760075" y="1871663"/>
          <p14:tracePt t="38267" x="10772775" y="1871663"/>
          <p14:tracePt t="38271" x="10787063" y="1871663"/>
          <p14:tracePt t="38274" x="10799763" y="1871663"/>
          <p14:tracePt t="38276" x="10814050" y="1871663"/>
          <p14:tracePt t="38277" x="10814050" y="1885950"/>
          <p14:tracePt t="38281" x="10828338" y="1885950"/>
          <p14:tracePt t="38283" x="10841038" y="1885950"/>
          <p14:tracePt t="38286" x="10855325" y="1885950"/>
          <p14:tracePt t="38292" x="10868025" y="1885950"/>
          <p14:tracePt t="38296" x="10882313" y="1885950"/>
          <p14:tracePt t="38301" x="10896600" y="1885950"/>
          <p14:tracePt t="38307" x="10909300" y="1885950"/>
          <p14:tracePt t="38311" x="10923588" y="1885950"/>
          <p14:tracePt t="38314" x="10937875" y="1885950"/>
          <p14:tracePt t="38316" x="10950575" y="1885950"/>
          <p14:tracePt t="38317" x="10950575" y="1871663"/>
          <p14:tracePt t="38319" x="10964863" y="1871663"/>
          <p14:tracePt t="38322" x="10977563" y="1871663"/>
          <p14:tracePt t="38324" x="10991850" y="1871663"/>
          <p14:tracePt t="38326" x="11006138" y="1871663"/>
          <p14:tracePt t="38328" x="11018838" y="1871663"/>
          <p14:tracePt t="38330" x="11045825" y="1871663"/>
          <p14:tracePt t="38333" x="11060113" y="1871663"/>
          <p14:tracePt t="38335" x="11074400" y="1871663"/>
          <p14:tracePt t="38337" x="11087100" y="1871663"/>
          <p14:tracePt t="38338" x="11101388" y="1857375"/>
          <p14:tracePt t="38340" x="11114088" y="1857375"/>
          <p14:tracePt t="38341" x="11128375" y="1857375"/>
          <p14:tracePt t="38343" x="11142663" y="1857375"/>
          <p14:tracePt t="38344" x="11155363" y="1857375"/>
          <p14:tracePt t="38346" x="11169650" y="1857375"/>
          <p14:tracePt t="38348" x="11182350" y="1857375"/>
          <p14:tracePt t="38349" x="11196638" y="1857375"/>
          <p14:tracePt t="38350" x="11210925" y="1857375"/>
          <p14:tracePt t="38351" x="11223625" y="1857375"/>
          <p14:tracePt t="38353" x="11237913" y="1857375"/>
          <p14:tracePt t="38354" x="11250613" y="1857375"/>
          <p14:tracePt t="38356" x="11264900" y="1857375"/>
          <p14:tracePt t="38357" x="11279188" y="1857375"/>
          <p14:tracePt t="38358" x="11291888" y="1857375"/>
          <p14:tracePt t="38359" x="11306175" y="1857375"/>
          <p14:tracePt t="38361" x="11318875" y="1857375"/>
          <p14:tracePt t="38362" x="11333163" y="1857375"/>
          <p14:tracePt t="38365" x="11360150" y="1857375"/>
          <p14:tracePt t="38366" x="11374438" y="1857375"/>
          <p14:tracePt t="38368" x="11388725" y="1857375"/>
          <p14:tracePt t="38370" x="11401425" y="1857375"/>
          <p14:tracePt t="38371" x="11415713" y="1857375"/>
          <p14:tracePt t="38373" x="11428413" y="1857375"/>
          <p14:tracePt t="38374" x="11442700" y="1857375"/>
          <p14:tracePt t="38375" x="11456988" y="1857375"/>
          <p14:tracePt t="38377" x="11469688" y="1857375"/>
          <p14:tracePt t="38379" x="11483975" y="1857375"/>
          <p14:tracePt t="38381" x="11496675" y="1857375"/>
          <p14:tracePt t="38382" x="11510963" y="1857375"/>
          <p14:tracePt t="38384" x="11525250" y="1857375"/>
          <p14:tracePt t="38386" x="11537950" y="1857375"/>
          <p14:tracePt t="38389" x="11552238" y="1871663"/>
          <p14:tracePt t="38391" x="11564938" y="1871663"/>
          <p14:tracePt t="38392" x="11579225" y="1885950"/>
          <p14:tracePt t="38396" x="11593513" y="1885950"/>
          <p14:tracePt t="38399" x="11606213" y="1898650"/>
          <p14:tracePt t="38402" x="11620500" y="1898650"/>
          <p14:tracePt t="38405" x="11633200" y="1898650"/>
          <p14:tracePt t="38407" x="11633200" y="1912938"/>
          <p14:tracePt t="38411" x="11647488" y="1912938"/>
          <p14:tracePt t="38414" x="11647488" y="1925638"/>
          <p14:tracePt t="38421" x="11661775" y="1925638"/>
          <p14:tracePt t="38430" x="11661775" y="1939925"/>
          <p14:tracePt t="38513" x="11674475" y="1939925"/>
          <p14:tracePt t="38528" x="11688763" y="1939925"/>
          <p14:tracePt t="38534" x="11701463" y="1939925"/>
          <p14:tracePt t="38535" x="11701463" y="1925638"/>
          <p14:tracePt t="38538" x="11715750" y="1925638"/>
          <p14:tracePt t="38542" x="11730038" y="1925638"/>
          <p14:tracePt t="38544" x="11730038" y="1912938"/>
          <p14:tracePt t="38545" x="11742738" y="1912938"/>
          <p14:tracePt t="38547" x="11757025" y="1912938"/>
          <p14:tracePt t="38550" x="11771313" y="1912938"/>
          <p14:tracePt t="38553" x="11784013" y="1912938"/>
          <p14:tracePt t="38556" x="11798300" y="1898650"/>
          <p14:tracePt t="38558" x="11811000" y="1898650"/>
          <p14:tracePt t="38560" x="11825288" y="1898650"/>
          <p14:tracePt t="38563" x="11839575" y="1898650"/>
          <p14:tracePt t="38565" x="11852275" y="1885950"/>
          <p14:tracePt t="38567" x="11866563" y="1885950"/>
          <p14:tracePt t="38570" x="11879263" y="1885950"/>
          <p14:tracePt t="38573" x="11893550" y="1885950"/>
          <p14:tracePt t="38574" x="11893550" y="1871663"/>
          <p14:tracePt t="38575" x="11907838" y="1871663"/>
          <p14:tracePt t="38577" x="11920538" y="1871663"/>
          <p14:tracePt t="38580" x="11934825" y="1871663"/>
          <p14:tracePt t="38582" x="11947525" y="1871663"/>
          <p14:tracePt t="38584" x="11961813" y="1871663"/>
          <p14:tracePt t="38589" x="11976100" y="1871663"/>
          <p14:tracePt t="38591" x="11988800" y="1871663"/>
          <p14:tracePt t="38593" x="12003088" y="1871663"/>
          <p14:tracePt t="38597" x="12015788" y="1871663"/>
          <p14:tracePt t="38600" x="12030075" y="1871663"/>
          <p14:tracePt t="38602" x="12044363" y="1871663"/>
          <p14:tracePt t="38607" x="12057063" y="1871663"/>
          <p14:tracePt t="38609" x="12071350" y="1871663"/>
          <p14:tracePt t="38611" x="12084050" y="1871663"/>
          <p14:tracePt t="38614" x="12098338" y="1871663"/>
          <p14:tracePt t="38616" x="12112625" y="1871663"/>
          <p14:tracePt t="38618" x="12125325" y="1871663"/>
          <p14:tracePt t="38620" x="12139613" y="1871663"/>
          <p14:tracePt t="38622" x="12152313" y="1871663"/>
          <p14:tracePt t="38624" x="12166600" y="1871663"/>
          <p14:tracePt t="38626" x="12180888" y="1871663"/>
          <p14:tracePt t="69347" x="12139613" y="4070350"/>
          <p14:tracePt t="69349" x="12112625" y="4070350"/>
          <p14:tracePt t="69350" x="12098338" y="4070350"/>
          <p14:tracePt t="69351" x="12084050" y="4070350"/>
          <p14:tracePt t="69352" x="12071350" y="4070350"/>
          <p14:tracePt t="69354" x="12030075" y="4070350"/>
          <p14:tracePt t="69355" x="12015788" y="4084638"/>
          <p14:tracePt t="69356" x="12003088" y="4084638"/>
          <p14:tracePt t="69357" x="11961813" y="4084638"/>
          <p14:tracePt t="69359" x="11947525" y="4084638"/>
          <p14:tracePt t="69360" x="11920538" y="4084638"/>
          <p14:tracePt t="69361" x="11907838" y="4084638"/>
          <p14:tracePt t="69362" x="11879263" y="4084638"/>
          <p14:tracePt t="69364" x="11839575" y="4084638"/>
          <p14:tracePt t="69366" x="11798300" y="4098925"/>
          <p14:tracePt t="69367" x="11771313" y="4098925"/>
          <p14:tracePt t="69368" x="11757025" y="4098925"/>
          <p14:tracePt t="69369" x="11701463" y="4098925"/>
          <p14:tracePt t="69370" x="11688763" y="4098925"/>
          <p14:tracePt t="69371" x="11661775" y="4098925"/>
          <p14:tracePt t="69372" x="11633200" y="4111625"/>
          <p14:tracePt t="69373" x="11606213" y="4111625"/>
          <p14:tracePt t="69375" x="11593513" y="4111625"/>
          <p14:tracePt t="69376" x="11537950" y="4111625"/>
          <p14:tracePt t="69378" x="11510963" y="4111625"/>
          <p14:tracePt t="69379" x="11483975" y="4111625"/>
          <p14:tracePt t="69382" x="11415713" y="4111625"/>
          <p14:tracePt t="69383" x="11388725" y="4111625"/>
          <p14:tracePt t="69384" x="11374438" y="4125913"/>
          <p14:tracePt t="69385" x="11347450" y="4125913"/>
          <p14:tracePt t="69387" x="11306175" y="4125913"/>
          <p14:tracePt t="69389" x="11264900" y="4125913"/>
          <p14:tracePt t="69390" x="11210925" y="4125913"/>
          <p14:tracePt t="69392" x="11196638" y="4125913"/>
          <p14:tracePt t="69394" x="11155363" y="4138613"/>
          <p14:tracePt t="69395" x="11128375" y="4138613"/>
          <p14:tracePt t="69397" x="11087100" y="4138613"/>
          <p14:tracePt t="69399" x="11045825" y="4138613"/>
          <p14:tracePt t="69400" x="11033125" y="4138613"/>
          <p14:tracePt t="69401" x="10991850" y="4152900"/>
          <p14:tracePt t="69402" x="10977563" y="4152900"/>
          <p14:tracePt t="69403" x="10950575" y="4152900"/>
          <p14:tracePt t="69405" x="10937875" y="4152900"/>
          <p14:tracePt t="69406" x="10909300" y="4152900"/>
          <p14:tracePt t="69408" x="10882313" y="4152900"/>
          <p14:tracePt t="69409" x="10868025" y="4167188"/>
          <p14:tracePt t="69410" x="10841038" y="4167188"/>
          <p14:tracePt t="69412" x="10828338" y="4167188"/>
          <p14:tracePt t="69414" x="10799763" y="4167188"/>
          <p14:tracePt t="69415" x="10787063" y="4167188"/>
          <p14:tracePt t="69416" x="10760075" y="4167188"/>
          <p14:tracePt t="69418" x="10745788" y="4167188"/>
          <p14:tracePt t="69419" x="10731500" y="4167188"/>
          <p14:tracePt t="69420" x="10718800" y="4179888"/>
          <p14:tracePt t="69421" x="10704513" y="4179888"/>
          <p14:tracePt t="69424" x="10677525" y="4179888"/>
          <p14:tracePt t="69427" x="10650538" y="4179888"/>
          <p14:tracePt t="69428" x="10650538" y="4194175"/>
          <p14:tracePt t="69429" x="10636250" y="4194175"/>
          <p14:tracePt t="69431" x="10623550" y="4194175"/>
          <p14:tracePt t="69434" x="10609263" y="4194175"/>
          <p14:tracePt t="69436" x="10594975" y="4194175"/>
          <p14:tracePt t="69440" x="10594975" y="4208463"/>
          <p14:tracePt t="69441" x="10582275" y="4208463"/>
          <p14:tracePt t="69451" x="10567988" y="4208463"/>
          <p14:tracePt t="69466" x="10555288" y="4208463"/>
          <p14:tracePt t="69474" x="10555288" y="4221163"/>
          <p14:tracePt t="69476" x="10541000" y="4221163"/>
          <p14:tracePt t="69480" x="10526713" y="4221163"/>
          <p14:tracePt t="69486" x="10514013" y="4221163"/>
          <p14:tracePt t="69487" x="10514013" y="4235450"/>
          <p14:tracePt t="69488" x="10499725" y="4235450"/>
          <p14:tracePt t="69491" x="10485438" y="4235450"/>
          <p14:tracePt t="69495" x="10472738" y="4235450"/>
          <p14:tracePt t="69497" x="10458450" y="4235450"/>
          <p14:tracePt t="69498" x="10458450" y="4248150"/>
          <p14:tracePt t="69500" x="10445750" y="4248150"/>
          <p14:tracePt t="69502" x="10431463" y="4248150"/>
          <p14:tracePt t="69505" x="10417175" y="4248150"/>
          <p14:tracePt t="69507" x="10404475" y="4262438"/>
          <p14:tracePt t="69509" x="10390188" y="4262438"/>
          <p14:tracePt t="69511" x="10377488" y="4262438"/>
          <p14:tracePt t="69512" x="10363200" y="4262438"/>
          <p14:tracePt t="69514" x="10348913" y="4276725"/>
          <p14:tracePt t="69516" x="10336213" y="4276725"/>
          <p14:tracePt t="69518" x="10321925" y="4276725"/>
          <p14:tracePt t="69519" x="10309225" y="4289425"/>
          <p14:tracePt t="69522" x="10294938" y="4289425"/>
          <p14:tracePt t="69523" x="10280650" y="4289425"/>
          <p14:tracePt t="69524" x="10267950" y="4303713"/>
          <p14:tracePt t="69526" x="10253663" y="4303713"/>
          <p14:tracePt t="69527" x="10240963" y="4303713"/>
          <p14:tracePt t="69530" x="10212388" y="4316413"/>
          <p14:tracePt t="69533" x="10199688" y="4316413"/>
          <p14:tracePt t="69534" x="10185400" y="4330700"/>
          <p14:tracePt t="69536" x="10172700" y="4330700"/>
          <p14:tracePt t="69539" x="10144125" y="4330700"/>
          <p14:tracePt t="69541" x="10131425" y="4344988"/>
          <p14:tracePt t="69542" x="10117138" y="4344988"/>
          <p14:tracePt t="69543" x="10104438" y="4344988"/>
          <p14:tracePt t="69547" x="10090150" y="4357688"/>
          <p14:tracePt t="69548" x="10075863" y="4357688"/>
          <p14:tracePt t="69549" x="10063163" y="4357688"/>
          <p14:tracePt t="69551" x="10048875" y="4357688"/>
          <p14:tracePt t="69553" x="10034588" y="4371975"/>
          <p14:tracePt t="69556" x="10007600" y="4371975"/>
          <p14:tracePt t="69558" x="9994900" y="4371975"/>
          <p14:tracePt t="69560" x="9980613" y="4371975"/>
          <p14:tracePt t="69562" x="9966325" y="4384675"/>
          <p14:tracePt t="69563" x="9953625" y="4384675"/>
          <p14:tracePt t="69566" x="9939338" y="4384675"/>
          <p14:tracePt t="69568" x="9926638" y="4384675"/>
          <p14:tracePt t="69569" x="9926638" y="4398963"/>
          <p14:tracePt t="69570" x="9912350" y="4398963"/>
          <p14:tracePt t="69572" x="9898063" y="4398963"/>
          <p14:tracePt t="69574" x="9885363" y="4398963"/>
          <p14:tracePt t="69576" x="9871075" y="4413250"/>
          <p14:tracePt t="69578" x="9858375" y="4413250"/>
          <p14:tracePt t="69581" x="9844088" y="4413250"/>
          <p14:tracePt t="69584" x="9829800" y="4413250"/>
          <p14:tracePt t="69587" x="9817100" y="4413250"/>
          <p14:tracePt t="69590" x="9802813" y="4413250"/>
          <p14:tracePt t="69594" x="9790113" y="4413250"/>
          <p14:tracePt t="69597" x="9790113" y="4425950"/>
          <p14:tracePt t="69597" x="9775825" y="4425950"/>
          <p14:tracePt t="69605" x="9761538" y="4425950"/>
          <p14:tracePt t="69611" x="9748838" y="4425950"/>
          <p14:tracePt t="69614" x="9748838" y="4440238"/>
          <p14:tracePt t="69616" x="9734550" y="4440238"/>
          <p14:tracePt t="69625" x="9721850" y="4440238"/>
          <p14:tracePt t="69632" x="9707563" y="4440238"/>
          <p14:tracePt t="69635" x="9707563" y="4452938"/>
          <p14:tracePt t="69640" x="9693275" y="4452938"/>
          <p14:tracePt t="69655" x="9680575" y="4452938"/>
          <p14:tracePt t="69667" x="9666288" y="4452938"/>
          <p14:tracePt t="69668" x="9666288" y="4467225"/>
          <p14:tracePt t="69671" x="9652000" y="4467225"/>
          <p14:tracePt t="69675" x="9652000" y="4481513"/>
          <p14:tracePt t="69678" x="9639300" y="4481513"/>
          <p14:tracePt t="69682" x="9639300" y="4494213"/>
          <p14:tracePt t="69688" x="9625013" y="4494213"/>
          <p14:tracePt t="69690" x="9625013" y="4508500"/>
          <p14:tracePt t="69693" x="9612313" y="4508500"/>
          <p14:tracePt t="69696" x="9612313" y="4521200"/>
          <p14:tracePt t="69699" x="9612313" y="4535488"/>
          <p14:tracePt t="69702" x="9598025" y="4535488"/>
          <p14:tracePt t="69704" x="9598025" y="4549775"/>
          <p14:tracePt t="69708" x="9583738" y="4562475"/>
          <p14:tracePt t="69711" x="9583738" y="4576763"/>
          <p14:tracePt t="69712" x="9571038" y="4576763"/>
          <p14:tracePt t="69715" x="9556750" y="4589463"/>
          <p14:tracePt t="69717" x="9556750" y="4603750"/>
          <p14:tracePt t="69719" x="9556750" y="4618038"/>
          <p14:tracePt t="69720" x="9544050" y="4618038"/>
          <p14:tracePt t="69721" x="9544050" y="4630738"/>
          <p14:tracePt t="69723" x="9529763" y="4630738"/>
          <p14:tracePt t="69724" x="9515475" y="4645025"/>
          <p14:tracePt t="69726" x="9515475" y="4659313"/>
          <p14:tracePt t="69728" x="9502775" y="4672013"/>
          <p14:tracePt t="69729" x="9488488" y="4672013"/>
          <p14:tracePt t="69731" x="9488488" y="4699000"/>
          <p14:tracePt t="69732" x="9475788" y="4713288"/>
          <p14:tracePt t="69734" x="9461500" y="4713288"/>
          <p14:tracePt t="69735" x="9447213" y="4727575"/>
          <p14:tracePt t="69736" x="9447213" y="4740275"/>
          <p14:tracePt t="69739" x="9434513" y="4767263"/>
          <p14:tracePt t="69740" x="9420225" y="4781550"/>
          <p14:tracePt t="69741" x="9407525" y="4795838"/>
          <p14:tracePt t="69742" x="9393238" y="4795838"/>
          <p14:tracePt t="69743" x="9393238" y="4808538"/>
          <p14:tracePt t="69744" x="9378950" y="4822825"/>
          <p14:tracePt t="69748" x="9366250" y="4864100"/>
          <p14:tracePt t="69749" x="9351963" y="4876800"/>
          <p14:tracePt t="69751" x="9351963" y="4891088"/>
          <p14:tracePt t="69753" x="9339263" y="4918075"/>
          <p14:tracePt t="69755" x="9324975" y="4932363"/>
          <p14:tracePt t="69756" x="9310688" y="4945063"/>
          <p14:tracePt t="69757" x="9297988" y="4972050"/>
          <p14:tracePt t="69759" x="9297988" y="4986338"/>
          <p14:tracePt t="69760" x="9283700" y="4986338"/>
          <p14:tracePt t="69761" x="9271000" y="5000625"/>
          <p14:tracePt t="69764" x="9256713" y="5027613"/>
          <p14:tracePt t="69765" x="9256713" y="5040313"/>
          <p14:tracePt t="69768" x="9242425" y="5068888"/>
          <p14:tracePt t="69769" x="9229725" y="5081588"/>
          <p14:tracePt t="69771" x="9215438" y="5081588"/>
          <p14:tracePt t="69773" x="9215438" y="5108575"/>
          <p14:tracePt t="69774" x="9201150" y="5122863"/>
          <p14:tracePt t="69777" x="9188450" y="5137150"/>
          <p14:tracePt t="69779" x="9174163" y="5149850"/>
          <p14:tracePt t="69781" x="9174163" y="5164138"/>
          <p14:tracePt t="69782" x="9161463" y="5164138"/>
          <p14:tracePt t="69783" x="9161463" y="5178425"/>
          <p14:tracePt t="69784" x="9147175" y="5191125"/>
          <p14:tracePt t="69786" x="9132888" y="5205413"/>
          <p14:tracePt t="69788" x="9120188" y="5218113"/>
          <p14:tracePt t="69790" x="9105900" y="5232400"/>
          <p14:tracePt t="69791" x="9105900" y="5246688"/>
          <p14:tracePt t="69793" x="9093200" y="5246688"/>
          <p14:tracePt t="69794" x="9093200" y="5259388"/>
          <p14:tracePt t="69795" x="9064625" y="5273675"/>
          <p14:tracePt t="69799" x="9051925" y="5286375"/>
          <p14:tracePt t="69800" x="9037638" y="5300663"/>
          <p14:tracePt t="69801" x="9037638" y="5327650"/>
          <p14:tracePt t="69803" x="9024938" y="5327650"/>
          <p14:tracePt t="69806" x="9010650" y="5341938"/>
          <p14:tracePt t="69807" x="8996363" y="5354638"/>
          <p14:tracePt t="69809" x="8983663" y="5368925"/>
          <p14:tracePt t="69810" x="8983663" y="5383213"/>
          <p14:tracePt t="69811" x="8969375" y="5395913"/>
          <p14:tracePt t="69814" x="8942388" y="5410200"/>
          <p14:tracePt t="69815" x="8942388" y="5422900"/>
          <p14:tracePt t="69816" x="8928100" y="5437188"/>
          <p14:tracePt t="69817" x="8915400" y="5451475"/>
          <p14:tracePt t="69818" x="8901113" y="5451475"/>
          <p14:tracePt t="69822" x="8888413" y="5478463"/>
          <p14:tracePt t="69823" x="8859838" y="5491163"/>
          <p14:tracePt t="69825" x="8859838" y="5505450"/>
          <p14:tracePt t="69826" x="8847138" y="5505450"/>
          <p14:tracePt t="69827" x="8832850" y="5519738"/>
          <p14:tracePt t="69828" x="8832850" y="5532438"/>
          <p14:tracePt t="69829" x="8805863" y="5546725"/>
          <p14:tracePt t="69830" x="8805863" y="5559425"/>
          <p14:tracePt t="69831" x="8791575" y="5559425"/>
          <p14:tracePt t="69832" x="8791575" y="5573713"/>
          <p14:tracePt t="69833" x="8778875" y="5573713"/>
          <p14:tracePt t="69835" x="8764588" y="5588000"/>
          <p14:tracePt t="69836" x="8764588" y="5600700"/>
          <p14:tracePt t="69837" x="8750300" y="5600700"/>
          <p14:tracePt t="69839" x="8737600" y="5614988"/>
          <p14:tracePt t="69840" x="8723313" y="5614988"/>
          <p14:tracePt t="69841" x="8723313" y="5627688"/>
          <p14:tracePt t="69842" x="8710613" y="5641975"/>
          <p14:tracePt t="69843" x="8696325" y="5656263"/>
          <p14:tracePt t="69845" x="8682038" y="5656263"/>
          <p14:tracePt t="69848" x="8655050" y="5697538"/>
          <p14:tracePt t="69850" x="8642350" y="5697538"/>
          <p14:tracePt t="69851" x="8642350" y="5710238"/>
          <p14:tracePt t="69853" x="8628063" y="5724525"/>
          <p14:tracePt t="69856" x="8601075" y="5751513"/>
          <p14:tracePt t="69858" x="8601075" y="5765800"/>
          <p14:tracePt t="69860" x="8586788" y="5778500"/>
          <p14:tracePt t="69861" x="8574088" y="5792788"/>
          <p14:tracePt t="69864" x="8559800" y="5805488"/>
          <p14:tracePt t="69865" x="8545513" y="5819775"/>
          <p14:tracePt t="69867" x="8545513" y="5834063"/>
          <p14:tracePt t="69868" x="8532813" y="5834063"/>
          <p14:tracePt t="69869" x="8532813" y="5846763"/>
          <p14:tracePt t="69871" x="8518525" y="5861050"/>
          <p14:tracePt t="69873" x="8518525" y="5873750"/>
          <p14:tracePt t="69875" x="8505825" y="5888038"/>
          <p14:tracePt t="69877" x="8505825" y="5902325"/>
          <p14:tracePt t="69878" x="8491538" y="5902325"/>
          <p14:tracePt t="69880" x="8491538" y="5915025"/>
          <p14:tracePt t="69882" x="8491538" y="5929313"/>
          <p14:tracePt t="69883" x="8477250" y="5929313"/>
          <p14:tracePt t="69885" x="8477250" y="5942013"/>
          <p14:tracePt t="69888" x="8477250" y="5956300"/>
          <p14:tracePt t="69890" x="8477250" y="5970588"/>
          <p14:tracePt t="69891" x="8464550" y="5970588"/>
          <p14:tracePt t="69893" x="8464550" y="5983288"/>
          <p14:tracePt t="69897" x="8450263" y="5997575"/>
          <p14:tracePt t="69899" x="8450263" y="6010275"/>
          <p14:tracePt t="69901" x="8450263" y="6024563"/>
          <p14:tracePt t="69902" x="8437563" y="6024563"/>
          <p14:tracePt t="69905" x="8437563" y="6038850"/>
          <p14:tracePt t="69908" x="8423275" y="6051550"/>
          <p14:tracePt t="69910" x="8423275" y="6065838"/>
          <p14:tracePt t="69914" x="8408988" y="6078538"/>
          <p14:tracePt t="69916" x="8408988" y="6092825"/>
          <p14:tracePt t="69918" x="8408988" y="6107113"/>
          <p14:tracePt t="69919" x="8396288" y="6107113"/>
          <p14:tracePt t="69922" x="8396288" y="6119813"/>
          <p14:tracePt t="69923" x="8396288" y="6134100"/>
          <p14:tracePt t="69924" x="8382000" y="6134100"/>
          <p14:tracePt t="69925" x="8382000" y="6148388"/>
          <p14:tracePt t="69927" x="8367713" y="6161088"/>
          <p14:tracePt t="69929" x="8367713" y="6175375"/>
          <p14:tracePt t="69931" x="8367713" y="6188075"/>
          <p14:tracePt t="69932" x="8355013" y="6188075"/>
          <p14:tracePt t="69933" x="8355013" y="6202363"/>
          <p14:tracePt t="69935" x="8355013" y="6216650"/>
          <p14:tracePt t="69937" x="8355013" y="6229350"/>
          <p14:tracePt t="69939" x="8340725" y="6243638"/>
          <p14:tracePt t="69940" x="8340725" y="6256338"/>
          <p14:tracePt t="69941" x="8340725" y="6270625"/>
          <p14:tracePt t="69943" x="8328025" y="6284913"/>
          <p14:tracePt t="69945" x="8328025" y="6297613"/>
          <p14:tracePt t="69948" x="8313738" y="6324600"/>
          <p14:tracePt t="69950" x="8313738" y="6338888"/>
          <p14:tracePt t="69952" x="8313738" y="6353175"/>
          <p14:tracePt t="69954" x="8313738" y="6365875"/>
          <p14:tracePt t="69955" x="8299450" y="6380163"/>
          <p14:tracePt t="69958" x="8299450" y="6392863"/>
          <p14:tracePt t="69960" x="8299450" y="6407150"/>
          <p14:tracePt t="69962" x="8299450" y="6421438"/>
          <p14:tracePt t="69966" x="8286750" y="6421438"/>
          <p14:tracePt t="69967" x="8286750" y="6434138"/>
          <p14:tracePt t="69971" x="8286750" y="6448425"/>
          <p14:tracePt t="69975" x="8286750" y="6461125"/>
          <p14:tracePt t="70012" x="8286750" y="6475413"/>
          <p14:tracePt t="70014" x="8299450" y="6475413"/>
          <p14:tracePt t="70019" x="8313738" y="6475413"/>
          <p14:tracePt t="70024" x="8328025" y="6475413"/>
          <p14:tracePt t="70028" x="8340725" y="6475413"/>
          <p14:tracePt t="70030" x="8355013" y="6475413"/>
          <p14:tracePt t="70033" x="8355013" y="6489700"/>
          <p14:tracePt t="70034" x="8367713" y="6489700"/>
          <p14:tracePt t="70037" x="8382000" y="6489700"/>
          <p14:tracePt t="70039" x="8396288" y="6489700"/>
          <p14:tracePt t="70041" x="8408988" y="6489700"/>
          <p14:tracePt t="70043" x="8423275" y="6502400"/>
          <p14:tracePt t="70045" x="8437563" y="6502400"/>
          <p14:tracePt t="70048" x="8464550" y="6502400"/>
          <p14:tracePt t="70049" x="8464550" y="6516688"/>
          <p14:tracePt t="70050" x="8491538" y="6516688"/>
          <p14:tracePt t="70052" x="8505825" y="6516688"/>
          <p14:tracePt t="70054" x="8518525" y="6529388"/>
          <p14:tracePt t="70056" x="8532813" y="6529388"/>
          <p14:tracePt t="70057" x="8545513" y="6529388"/>
          <p14:tracePt t="70059" x="8559800" y="6529388"/>
          <p14:tracePt t="70060" x="8574088" y="6543675"/>
          <p14:tracePt t="70062" x="8586788" y="6543675"/>
          <p14:tracePt t="70064" x="8601075" y="6543675"/>
          <p14:tracePt t="70065" x="8613775" y="6543675"/>
          <p14:tracePt t="70067" x="8628063" y="6543675"/>
          <p14:tracePt t="70069" x="8642350" y="6543675"/>
          <p14:tracePt t="70072" x="8655050" y="6557963"/>
          <p14:tracePt t="70074" x="8669338" y="6557963"/>
          <p14:tracePt t="70075" x="8682038" y="6557963"/>
          <p14:tracePt t="70078" x="8696325" y="6557963"/>
          <p14:tracePt t="70080" x="8710613" y="6557963"/>
          <p14:tracePt t="70084" x="8723313" y="6557963"/>
          <p14:tracePt t="70087" x="8737600" y="6557963"/>
          <p14:tracePt t="70090" x="8750300" y="6557963"/>
          <p14:tracePt t="70096" x="8764588" y="6557963"/>
          <p14:tracePt t="70103" x="8778875" y="6557963"/>
          <p14:tracePt t="70126" x="8791575" y="6557963"/>
          <p14:tracePt t="70184" x="8791575" y="6543675"/>
          <p14:tracePt t="70190" x="8778875" y="6543675"/>
          <p14:tracePt t="70194" x="8764588" y="6543675"/>
          <p14:tracePt t="70199" x="8750300" y="6543675"/>
          <p14:tracePt t="70204" x="8737600" y="6543675"/>
          <p14:tracePt t="70207" x="8723313" y="6543675"/>
          <p14:tracePt t="70211" x="8710613" y="6543675"/>
          <p14:tracePt t="70215" x="8696325" y="6543675"/>
          <p14:tracePt t="70217" x="8682038" y="6543675"/>
          <p14:tracePt t="70220" x="8669338" y="6543675"/>
          <p14:tracePt t="70223" x="8655050" y="6543675"/>
          <p14:tracePt t="70225" x="8642350" y="6543675"/>
          <p14:tracePt t="70227" x="8628063" y="6543675"/>
          <p14:tracePt t="70229" x="8613775" y="6543675"/>
          <p14:tracePt t="70231" x="8601075" y="6543675"/>
          <p14:tracePt t="70232" x="8586788" y="6543675"/>
          <p14:tracePt t="70233" x="8574088" y="6543675"/>
          <p14:tracePt t="70234" x="8559800" y="6543675"/>
          <p14:tracePt t="70236" x="8545513" y="6543675"/>
          <p14:tracePt t="70238" x="8518525" y="6543675"/>
          <p14:tracePt t="70240" x="8505825" y="6543675"/>
          <p14:tracePt t="70241" x="8477250" y="6543675"/>
          <p14:tracePt t="70243" x="8464550" y="6543675"/>
          <p14:tracePt t="70244" x="8450263" y="6543675"/>
          <p14:tracePt t="70245" x="8437563" y="6543675"/>
          <p14:tracePt t="70247" x="8423275" y="6557963"/>
          <p14:tracePt t="70248" x="8408988" y="6557963"/>
          <p14:tracePt t="70249" x="8382000" y="6557963"/>
          <p14:tracePt t="70251" x="8367713" y="6557963"/>
          <p14:tracePt t="70252" x="8340725" y="6557963"/>
          <p14:tracePt t="70253" x="8328025" y="6557963"/>
          <p14:tracePt t="70255" x="8313738" y="6557963"/>
          <p14:tracePt t="70257" x="8286750" y="6570663"/>
          <p14:tracePt t="70258" x="8272463" y="6570663"/>
          <p14:tracePt t="70261" x="8245475" y="6570663"/>
          <p14:tracePt t="70263" x="8231188" y="6570663"/>
          <p14:tracePt t="70265" x="8204200" y="6584950"/>
          <p14:tracePt t="70266" x="8191500" y="6584950"/>
          <p14:tracePt t="70267" x="8177213" y="6584950"/>
          <p14:tracePt t="70269" x="8162925" y="6584950"/>
          <p14:tracePt t="70271" x="8150225" y="6584950"/>
          <p14:tracePt t="70273" x="8135938" y="6597650"/>
          <p14:tracePt t="70276" x="8123238" y="6597650"/>
          <p14:tracePt t="70311" x="8135938" y="6597650"/>
          <p14:tracePt t="70317" x="8150225" y="6597650"/>
          <p14:tracePt t="70321" x="8162925" y="6597650"/>
          <p14:tracePt t="70325" x="8177213" y="6597650"/>
          <p14:tracePt t="70329" x="8191500" y="6597650"/>
          <p14:tracePt t="70332" x="8204200" y="6597650"/>
          <p14:tracePt t="70335" x="8218488" y="6597650"/>
          <p14:tracePt t="70339" x="8231188" y="6597650"/>
          <p14:tracePt t="70340" x="8245475" y="6597650"/>
          <p14:tracePt t="70343" x="8259763" y="6597650"/>
          <p14:tracePt t="70344" x="8272463" y="6597650"/>
          <p14:tracePt t="70347" x="8299450" y="6597650"/>
          <p14:tracePt t="70348" x="8313738" y="6597650"/>
          <p14:tracePt t="70349" x="8328025" y="6597650"/>
          <p14:tracePt t="70350" x="8340725" y="6597650"/>
          <p14:tracePt t="70351" x="8340725" y="6584950"/>
          <p14:tracePt t="70352" x="8355013" y="6584950"/>
          <p14:tracePt t="70353" x="8367713" y="6584950"/>
          <p14:tracePt t="70355" x="8408988" y="6584950"/>
          <p14:tracePt t="70356" x="8423275" y="6584950"/>
          <p14:tracePt t="70357" x="8437563" y="6584950"/>
          <p14:tracePt t="70358" x="8464550" y="6584950"/>
          <p14:tracePt t="70360" x="8491538" y="6584950"/>
          <p14:tracePt t="70361" x="8518525" y="6584950"/>
          <p14:tracePt t="70365" x="8574088" y="6584950"/>
          <p14:tracePt t="70366" x="8601075" y="6584950"/>
          <p14:tracePt t="70368" x="8628063" y="6584950"/>
          <p14:tracePt t="70369" x="8642350" y="6584950"/>
          <p14:tracePt t="70369" x="8669338" y="6584950"/>
          <p14:tracePt t="70372" x="8696325" y="6584950"/>
          <p14:tracePt t="70373" x="8710613" y="6584950"/>
          <p14:tracePt t="70374" x="8737600" y="6584950"/>
          <p14:tracePt t="70376" x="8778875" y="6584950"/>
          <p14:tracePt t="70377" x="8805863" y="6584950"/>
          <p14:tracePt t="70378" x="8818563" y="6584950"/>
          <p14:tracePt t="70380" x="8847138" y="6570663"/>
          <p14:tracePt t="70381" x="8874125" y="6570663"/>
          <p14:tracePt t="70384" x="8901113" y="6570663"/>
          <p14:tracePt t="70385" x="8928100" y="6570663"/>
          <p14:tracePt t="70386" x="8942388" y="6570663"/>
          <p14:tracePt t="70388" x="8956675" y="6570663"/>
          <p14:tracePt t="70390" x="8969375" y="6570663"/>
          <p14:tracePt t="70391" x="8983663" y="6570663"/>
          <p14:tracePt t="70393" x="8996363" y="6570663"/>
          <p14:tracePt t="70395" x="9010650" y="6570663"/>
          <p14:tracePt t="70398" x="9024938" y="6570663"/>
          <p14:tracePt t="70419" x="9010650" y="6570663"/>
          <p14:tracePt t="70425" x="8996363" y="6570663"/>
          <p14:tracePt t="70430" x="8983663" y="6570663"/>
          <p14:tracePt t="70435" x="8969375" y="6584950"/>
          <p14:tracePt t="70438" x="8956675" y="6584950"/>
          <p14:tracePt t="70443" x="8942388" y="6597650"/>
          <p14:tracePt t="70447" x="8928100" y="6597650"/>
          <p14:tracePt t="70449" x="8915400" y="6611938"/>
          <p14:tracePt t="70453" x="8915400" y="6626225"/>
          <p14:tracePt t="70454" x="8901113" y="6626225"/>
          <p14:tracePt t="70456" x="8888413" y="6626225"/>
          <p14:tracePt t="70457" x="8888413" y="6638925"/>
          <p14:tracePt t="70459" x="8874125" y="6638925"/>
          <p14:tracePt t="70461" x="8859838" y="6653213"/>
          <p14:tracePt t="70462" x="8847138" y="6653213"/>
          <p14:tracePt t="70464" x="8832850" y="6667500"/>
          <p14:tracePt t="70465" x="8818563" y="6667500"/>
          <p14:tracePt t="70467" x="8805863" y="6680200"/>
          <p14:tracePt t="70469" x="8791575" y="6680200"/>
          <p14:tracePt t="70470" x="8778875" y="6680200"/>
          <p14:tracePt t="70472" x="8750300" y="6694488"/>
          <p14:tracePt t="70473" x="8723313" y="6707188"/>
          <p14:tracePt t="70474" x="8710613" y="6707188"/>
          <p14:tracePt t="70477" x="8696325" y="6721475"/>
          <p14:tracePt t="70478" x="8682038" y="6721475"/>
          <p14:tracePt t="70479" x="8655050" y="6721475"/>
          <p14:tracePt t="70481" x="8628063" y="6735763"/>
          <p14:tracePt t="70483" x="8601075" y="6735763"/>
          <p14:tracePt t="70484" x="8574088" y="6748463"/>
          <p14:tracePt t="70484" x="8559800" y="6748463"/>
          <p14:tracePt t="70486" x="8545513" y="6748463"/>
          <p14:tracePt t="70487" x="8532813" y="6762750"/>
          <p14:tracePt t="70490" x="8477250" y="6762750"/>
          <p14:tracePt t="70491" x="8464550" y="6762750"/>
          <p14:tracePt t="70492" x="8437563" y="6762750"/>
          <p14:tracePt t="70493" x="8423275" y="6775450"/>
          <p14:tracePt t="70494" x="8382000" y="6775450"/>
          <p14:tracePt t="70497" x="8328025" y="6775450"/>
          <p14:tracePt t="70499" x="8313738" y="6775450"/>
          <p14:tracePt t="70500" x="8286750" y="6775450"/>
          <p14:tracePt t="70501" x="8272463" y="6775450"/>
          <p14:tracePt t="70502" x="8259763" y="6775450"/>
          <p14:tracePt t="70503" x="8231188" y="6775450"/>
          <p14:tracePt t="70504" x="8218488" y="6775450"/>
          <p14:tracePt t="70506" x="8177213" y="6775450"/>
          <p14:tracePt t="70507" x="8162925" y="6775450"/>
          <p14:tracePt t="70508" x="8150225" y="6775450"/>
          <p14:tracePt t="70510" x="8108950" y="6775450"/>
          <p14:tracePt t="70511" x="8081963" y="6775450"/>
          <p14:tracePt t="70514" x="8054975" y="6775450"/>
          <p14:tracePt t="70515" x="8040688" y="6775450"/>
          <p14:tracePt t="70516" x="8026400" y="6775450"/>
          <p14:tracePt t="70517" x="8013700" y="6775450"/>
          <p14:tracePt t="70518" x="7986713" y="6775450"/>
          <p14:tracePt t="70521" x="7958138" y="6762750"/>
          <p14:tracePt t="70523" x="7945438" y="6762750"/>
          <p14:tracePt t="70526" x="7931150" y="6762750"/>
          <p14:tracePt t="70528" x="7916863" y="6748463"/>
          <p14:tracePt t="70531" x="7904163" y="6748463"/>
          <p14:tracePt t="70534" x="7889875" y="6748463"/>
          <p14:tracePt t="70536" x="7889875" y="6735763"/>
          <p14:tracePt t="70559" x="7889875" y="6721475"/>
          <p14:tracePt t="70570" x="7889875" y="6707188"/>
          <p14:tracePt t="70579" x="7889875" y="6694488"/>
          <p14:tracePt t="70585" x="7904163" y="6694488"/>
          <p14:tracePt t="70586" x="7904163" y="6680200"/>
          <p14:tracePt t="70592" x="7904163" y="6667500"/>
          <p14:tracePt t="70595" x="7916863" y="6667500"/>
          <p14:tracePt t="70598" x="7916863" y="6653213"/>
          <p14:tracePt t="70601" x="7916863" y="6638925"/>
          <p14:tracePt t="70602" x="7931150" y="6638925"/>
          <p14:tracePt t="70604" x="7931150" y="6626225"/>
          <p14:tracePt t="70607" x="7931150" y="6611938"/>
          <p14:tracePt t="70608" x="7945438" y="6611938"/>
          <p14:tracePt t="70610" x="7945438" y="6597650"/>
          <p14:tracePt t="70612" x="7958138" y="6597650"/>
          <p14:tracePt t="70614" x="7958138" y="6584950"/>
          <p14:tracePt t="70615" x="7972425" y="6584950"/>
          <p14:tracePt t="70616" x="7972425" y="6570663"/>
          <p14:tracePt t="70618" x="7972425" y="6557963"/>
          <p14:tracePt t="70619" x="7986713" y="6557963"/>
          <p14:tracePt t="70621" x="7999413" y="6543675"/>
          <p14:tracePt t="70623" x="7999413" y="6529388"/>
          <p14:tracePt t="70624" x="8013700" y="6529388"/>
          <p14:tracePt t="70627" x="8026400" y="6516688"/>
          <p14:tracePt t="70628" x="8040688" y="6516688"/>
          <p14:tracePt t="70629" x="8040688" y="6502400"/>
          <p14:tracePt t="70631" x="8054975" y="6502400"/>
          <p14:tracePt t="70633" x="8067675" y="6489700"/>
          <p14:tracePt t="70635" x="8081963" y="6489700"/>
          <p14:tracePt t="70636" x="8094663" y="6475413"/>
          <p14:tracePt t="70640" x="8123238" y="6461125"/>
          <p14:tracePt t="70641" x="8135938" y="6461125"/>
          <p14:tracePt t="70643" x="8150225" y="6461125"/>
          <p14:tracePt t="70645" x="8162925" y="6461125"/>
          <p14:tracePt t="70647" x="8177213" y="6448425"/>
          <p14:tracePt t="70649" x="8191500" y="6448425"/>
          <p14:tracePt t="70650" x="8218488" y="6448425"/>
          <p14:tracePt t="70653" x="8231188" y="6448425"/>
          <p14:tracePt t="70655" x="8259763" y="6448425"/>
          <p14:tracePt t="70658" x="8272463" y="6448425"/>
          <p14:tracePt t="70660" x="8299450" y="6448425"/>
          <p14:tracePt t="70662" x="8313738" y="6448425"/>
          <p14:tracePt t="70664" x="8340725" y="6448425"/>
          <p14:tracePt t="70666" x="8355013" y="6448425"/>
          <p14:tracePt t="70667" x="8367713" y="6448425"/>
          <p14:tracePt t="70669" x="8382000" y="6448425"/>
          <p14:tracePt t="70670" x="8396288" y="6448425"/>
          <p14:tracePt t="70672" x="8408988" y="6448425"/>
          <p14:tracePt t="70672" x="8423275" y="6448425"/>
          <p14:tracePt t="70674" x="8437563" y="6461125"/>
          <p14:tracePt t="70676" x="8450263" y="6461125"/>
          <p14:tracePt t="70677" x="8464550" y="6461125"/>
          <p14:tracePt t="70678" x="8477250" y="6475413"/>
          <p14:tracePt t="70681" x="8505825" y="6475413"/>
          <p14:tracePt t="70683" x="8518525" y="6489700"/>
          <p14:tracePt t="70685" x="8532813" y="6489700"/>
          <p14:tracePt t="70686" x="8532813" y="6502400"/>
          <p14:tracePt t="70687" x="8545513" y="6502400"/>
          <p14:tracePt t="70689" x="8559800" y="6516688"/>
          <p14:tracePt t="70690" x="8574088" y="6516688"/>
          <p14:tracePt t="70693" x="8586788" y="6516688"/>
          <p14:tracePt t="70694" x="8586788" y="6529388"/>
          <p14:tracePt t="70696" x="8601075" y="6529388"/>
          <p14:tracePt t="70698" x="8601075" y="6543675"/>
          <p14:tracePt t="70700" x="8613775" y="6543675"/>
          <p14:tracePt t="70703" x="8613775" y="6557963"/>
          <p14:tracePt t="70709" x="8613775" y="6570663"/>
          <p14:tracePt t="70721" x="8613775" y="6584950"/>
          <p14:tracePt t="70728" x="8601075" y="6584950"/>
          <p14:tracePt t="70735" x="8586788" y="6584950"/>
          <p14:tracePt t="70741" x="8574088" y="6584950"/>
          <p14:tracePt t="70745" x="8559800" y="6584950"/>
          <p14:tracePt t="70746" x="8559800" y="6597650"/>
          <p14:tracePt t="70749" x="8545513" y="6597650"/>
          <p14:tracePt t="70753" x="8532813" y="6597650"/>
          <p14:tracePt t="70756" x="8518525" y="6597650"/>
          <p14:tracePt t="70759" x="8505825" y="6597650"/>
          <p14:tracePt t="70761" x="8491538" y="6597650"/>
          <p14:tracePt t="70762" x="8491538" y="6611938"/>
          <p14:tracePt t="70764" x="8464550" y="6611938"/>
          <p14:tracePt t="70767" x="8437563" y="6611938"/>
          <p14:tracePt t="70769" x="8423275" y="6611938"/>
          <p14:tracePt t="70772" x="8396288" y="6611938"/>
          <p14:tracePt t="70773" x="8382000" y="6611938"/>
          <p14:tracePt t="70775" x="8367713" y="6626225"/>
          <p14:tracePt t="70776" x="8355013" y="6626225"/>
          <p14:tracePt t="70777" x="8340725" y="6626225"/>
          <p14:tracePt t="70778" x="8313738" y="6626225"/>
          <p14:tracePt t="70780" x="8286750" y="6626225"/>
          <p14:tracePt t="70782" x="8272463" y="6626225"/>
          <p14:tracePt t="70783" x="8259763" y="6626225"/>
          <p14:tracePt t="70784" x="8231188" y="6626225"/>
          <p14:tracePt t="70785" x="8218488" y="6626225"/>
          <p14:tracePt t="70786" x="8191500" y="6626225"/>
          <p14:tracePt t="70788" x="8162925" y="6626225"/>
          <p14:tracePt t="70790" x="8135938" y="6626225"/>
          <p14:tracePt t="70791" x="8123238" y="6626225"/>
          <p14:tracePt t="70792" x="8108950" y="6626225"/>
          <p14:tracePt t="70793" x="8067675" y="6611938"/>
          <p14:tracePt t="70794" x="8054975" y="6611938"/>
          <p14:tracePt t="70796" x="8040688" y="6611938"/>
          <p14:tracePt t="70797" x="7999413" y="6611938"/>
          <p14:tracePt t="70798" x="7986713" y="6611938"/>
          <p14:tracePt t="70799" x="7958138" y="6611938"/>
          <p14:tracePt t="70800" x="7945438" y="6611938"/>
          <p14:tracePt t="70801" x="7916863" y="6611938"/>
          <p14:tracePt t="70803" x="7904163" y="6611938"/>
          <p14:tracePt t="70804" x="7889875" y="6611938"/>
          <p14:tracePt t="70806" x="7848600" y="6611938"/>
          <p14:tracePt t="70807" x="7821613" y="6611938"/>
          <p14:tracePt t="70808" x="7808913" y="6611938"/>
          <p14:tracePt t="70809" x="7780338" y="6611938"/>
          <p14:tracePt t="70810" x="7767638" y="6597650"/>
          <p14:tracePt t="70811" x="7753350" y="6597650"/>
          <p14:tracePt t="70812" x="7726363" y="6597650"/>
          <p14:tracePt t="70815" x="7672388" y="6597650"/>
          <p14:tracePt t="70817" x="7643813" y="6597650"/>
          <p14:tracePt t="70818" x="7616825" y="6597650"/>
          <p14:tracePt t="70819" x="7604125" y="6597650"/>
          <p14:tracePt t="70820" x="7589838" y="6584950"/>
          <p14:tracePt t="70822" x="7534275" y="6584950"/>
          <p14:tracePt t="70825" x="7507288" y="6584950"/>
          <p14:tracePt t="70826" x="7494588" y="6584950"/>
          <p14:tracePt t="70828" x="7466013" y="6570663"/>
          <p14:tracePt t="70829" x="7453313" y="6570663"/>
          <p14:tracePt t="70830" x="7439025" y="6570663"/>
          <p14:tracePt t="70833" x="7426325" y="6570663"/>
          <p14:tracePt t="70834" x="7412038" y="6570663"/>
          <p14:tracePt t="70836" x="7397750" y="6570663"/>
          <p14:tracePt t="70839" x="7385050" y="6570663"/>
          <p14:tracePt t="70866" x="7397750" y="6570663"/>
          <p14:tracePt t="70872" x="7412038" y="6570663"/>
          <p14:tracePt t="70877" x="7426325" y="6570663"/>
          <p14:tracePt t="70881" x="7439025" y="6557963"/>
          <p14:tracePt t="70886" x="7453313" y="6557963"/>
          <p14:tracePt t="70888" x="7466013" y="6557963"/>
          <p14:tracePt t="70894" x="7480300" y="6557963"/>
          <p14:tracePt t="70899" x="7494588" y="6543675"/>
          <p14:tracePt t="70901" x="7507288" y="6543675"/>
          <p14:tracePt t="70903" x="7521575" y="6543675"/>
          <p14:tracePt t="70906" x="7534275" y="6543675"/>
          <p14:tracePt t="70908" x="7548563" y="6543675"/>
          <p14:tracePt t="70909" x="7562850" y="6543675"/>
          <p14:tracePt t="70912" x="7575550" y="6529388"/>
          <p14:tracePt t="70914" x="7589838" y="6529388"/>
          <p14:tracePt t="70915" x="7604125" y="6529388"/>
          <p14:tracePt t="70917" x="7616825" y="6529388"/>
          <p14:tracePt t="70918" x="7631113" y="6529388"/>
          <p14:tracePt t="70920" x="7643813" y="6529388"/>
          <p14:tracePt t="70922" x="7672388" y="6529388"/>
          <p14:tracePt t="70923" x="7685088" y="6529388"/>
          <p14:tracePt t="70925" x="7699375" y="6529388"/>
          <p14:tracePt t="70926" x="7712075" y="6529388"/>
          <p14:tracePt t="70927" x="7726363" y="6529388"/>
          <p14:tracePt t="70929" x="7753350" y="6529388"/>
          <p14:tracePt t="70931" x="7780338" y="6529388"/>
          <p14:tracePt t="70933" x="7821613" y="6529388"/>
          <p14:tracePt t="70933" x="7835900" y="6529388"/>
          <p14:tracePt t="70934" x="7848600" y="6529388"/>
          <p14:tracePt t="70936" x="7862888" y="6529388"/>
          <p14:tracePt t="70937" x="7889875" y="6529388"/>
          <p14:tracePt t="70939" x="7916863" y="6529388"/>
          <p14:tracePt t="70940" x="7945438" y="6529388"/>
          <p14:tracePt t="70941" x="7958138" y="6529388"/>
          <p14:tracePt t="70942" x="7972425" y="6529388"/>
          <p14:tracePt t="70943" x="8013700" y="6529388"/>
          <p14:tracePt t="70945" x="8026400" y="6529388"/>
          <p14:tracePt t="70947" x="8067675" y="6543675"/>
          <p14:tracePt t="70948" x="8094663" y="6543675"/>
          <p14:tracePt t="70949" x="8108950" y="6543675"/>
          <p14:tracePt t="70950" x="8123238" y="6543675"/>
          <p14:tracePt t="70951" x="8135938" y="6543675"/>
          <p14:tracePt t="70953" x="8177213" y="6543675"/>
          <p14:tracePt t="70954" x="8191500" y="6557963"/>
          <p14:tracePt t="70956" x="8218488" y="6557963"/>
          <p14:tracePt t="70957" x="8231188" y="6557963"/>
          <p14:tracePt t="70958" x="8245475" y="6557963"/>
          <p14:tracePt t="70959" x="8259763" y="6557963"/>
          <p14:tracePt t="70960" x="8286750" y="6570663"/>
          <p14:tracePt t="70962" x="8299450" y="6570663"/>
          <p14:tracePt t="70965" x="8328025" y="6570663"/>
          <p14:tracePt t="70966" x="8340725" y="6570663"/>
          <p14:tracePt t="70967" x="8367713" y="6584950"/>
          <p14:tracePt t="70971" x="8382000" y="6584950"/>
          <p14:tracePt t="70976" x="8396288" y="6584950"/>
          <p14:tracePt t="70983" x="8396288" y="6597650"/>
          <p14:tracePt t="70997" x="8382000" y="6597650"/>
          <p14:tracePt t="71003" x="8367713" y="6597650"/>
          <p14:tracePt t="71005" x="8367713" y="6611938"/>
          <p14:tracePt t="71012" x="8355013" y="6611938"/>
          <p14:tracePt t="71022" x="8340725" y="6626225"/>
          <p14:tracePt t="71026" x="8328025" y="6626225"/>
          <p14:tracePt t="71030" x="8313738" y="6626225"/>
          <p14:tracePt t="71034" x="8313738" y="6638925"/>
          <p14:tracePt t="71037" x="8299450" y="6638925"/>
          <p14:tracePt t="71040" x="8286750" y="6638925"/>
          <p14:tracePt t="71043" x="8272463" y="6653213"/>
          <p14:tracePt t="71045" x="8259763" y="6653213"/>
          <p14:tracePt t="71048" x="8245475" y="6653213"/>
          <p14:tracePt t="71049" x="8231188" y="6667500"/>
          <p14:tracePt t="71050" x="8218488" y="6667500"/>
          <p14:tracePt t="71052" x="8204200" y="6667500"/>
          <p14:tracePt t="71053" x="8191500" y="6667500"/>
          <p14:tracePt t="71055" x="8162925" y="6667500"/>
          <p14:tracePt t="71056" x="8135938" y="6680200"/>
          <p14:tracePt t="71058" x="8123238" y="6680200"/>
          <p14:tracePt t="71059" x="8108950" y="6680200"/>
          <p14:tracePt t="71060" x="8094663" y="6680200"/>
          <p14:tracePt t="71062" x="8067675" y="6680200"/>
          <p14:tracePt t="71064" x="8026400" y="6680200"/>
          <p14:tracePt t="71066" x="7999413" y="6680200"/>
          <p14:tracePt t="71068" x="7958138" y="6680200"/>
          <p14:tracePt t="71070" x="7931150" y="6694488"/>
          <p14:tracePt t="71071" x="7904163" y="6694488"/>
          <p14:tracePt t="71072" x="7889875" y="6694488"/>
          <p14:tracePt t="71073" x="7862888" y="6694488"/>
          <p14:tracePt t="71075" x="7821613" y="6694488"/>
          <p14:tracePt t="71077" x="7794625" y="6694488"/>
          <p14:tracePt t="71078" x="7753350" y="6694488"/>
          <p14:tracePt t="71081" x="7726363" y="6694488"/>
          <p14:tracePt t="71082" x="7699375" y="6694488"/>
          <p14:tracePt t="71083" x="7685088" y="6694488"/>
          <p14:tracePt t="71084" x="7672388" y="6694488"/>
          <p14:tracePt t="71085" x="7658100" y="6694488"/>
          <p14:tracePt t="71086" x="7616825" y="6694488"/>
          <p14:tracePt t="71088" x="7604125" y="6694488"/>
          <p14:tracePt t="71089" x="7589838" y="6680200"/>
          <p14:tracePt t="71090" x="7575550" y="6680200"/>
          <p14:tracePt t="71092" x="7548563" y="6680200"/>
          <p14:tracePt t="71093" x="7534275" y="6680200"/>
          <p14:tracePt t="71093" x="7521575" y="6680200"/>
          <p14:tracePt t="71094" x="7521575" y="6667500"/>
          <p14:tracePt t="71096" x="7507288" y="6667500"/>
          <p14:tracePt t="71097" x="7494588" y="6667500"/>
          <p14:tracePt t="71098" x="7480300" y="6667500"/>
          <p14:tracePt t="71101" x="7466013" y="6653213"/>
          <p14:tracePt t="71102" x="7453313" y="6653213"/>
          <p14:tracePt t="71105" x="7439025" y="6653213"/>
          <p14:tracePt t="71107" x="7439025" y="6638925"/>
          <p14:tracePt t="71114" x="7439025" y="6626225"/>
          <p14:tracePt t="71120" x="7439025" y="6611938"/>
          <p14:tracePt t="71121" x="7453313" y="6611938"/>
          <p14:tracePt t="71123" x="7453313" y="6597650"/>
          <p14:tracePt t="71125" x="7466013" y="6597650"/>
          <p14:tracePt t="71126" x="7466013" y="6584950"/>
          <p14:tracePt t="71128" x="7480300" y="6584950"/>
          <p14:tracePt t="71129" x="7480300" y="6570663"/>
          <p14:tracePt t="71131" x="7494588" y="6557963"/>
          <p14:tracePt t="71133" x="7507288" y="6543675"/>
          <p14:tracePt t="71134" x="7521575" y="6543675"/>
          <p14:tracePt t="71135" x="7521575" y="6529388"/>
          <p14:tracePt t="71136" x="7534275" y="6529388"/>
          <p14:tracePt t="71137" x="7548563" y="6529388"/>
          <p14:tracePt t="71140" x="7575550" y="6502400"/>
          <p14:tracePt t="71141" x="7589838" y="6502400"/>
          <p14:tracePt t="71142" x="7589838" y="6489700"/>
          <p14:tracePt t="71143" x="7616825" y="6489700"/>
          <p14:tracePt t="71145" x="7643813" y="6475413"/>
          <p14:tracePt t="71146" x="7658100" y="6461125"/>
          <p14:tracePt t="71148" x="7685088" y="6448425"/>
          <p14:tracePt t="71149" x="7699375" y="6448425"/>
          <p14:tracePt t="71151" x="7740650" y="6434138"/>
          <p14:tracePt t="71152" x="7753350" y="6421438"/>
          <p14:tracePt t="71153" x="7794625" y="6421438"/>
          <p14:tracePt t="71156" x="7835900" y="6407150"/>
          <p14:tracePt t="71158" x="7889875" y="6392863"/>
          <p14:tracePt t="71159" x="7916863" y="6380163"/>
          <p14:tracePt t="71160" x="7931150" y="6380163"/>
          <p14:tracePt t="71161" x="7958138" y="6380163"/>
          <p14:tracePt t="71164" x="7999413" y="6365875"/>
          <p14:tracePt t="71165" x="8013700" y="6365875"/>
          <p14:tracePt t="71167" x="8054975" y="6353175"/>
          <p14:tracePt t="71168" x="8081963" y="6353175"/>
          <p14:tracePt t="71170" x="8123238" y="6353175"/>
          <p14:tracePt t="71173" x="8177213" y="6338888"/>
          <p14:tracePt t="71174" x="8218488" y="6338888"/>
          <p14:tracePt t="71176" x="8245475" y="6338888"/>
          <p14:tracePt t="71177" x="8259763" y="6338888"/>
          <p14:tracePt t="71178" x="8272463" y="6338888"/>
          <p14:tracePt t="71179" x="8299450" y="6338888"/>
          <p14:tracePt t="71180" x="8328025" y="6338888"/>
          <p14:tracePt t="71181" x="8340725" y="6338888"/>
          <p14:tracePt t="71183" x="8355013" y="6338888"/>
          <p14:tracePt t="71184" x="8396288" y="6338888"/>
          <p14:tracePt t="71185" x="8408988" y="6338888"/>
          <p14:tracePt t="71187" x="8423275" y="6338888"/>
          <p14:tracePt t="71189" x="8450263" y="6338888"/>
          <p14:tracePt t="71191" x="8464550" y="6353175"/>
          <p14:tracePt t="71192" x="8491538" y="6353175"/>
          <p14:tracePt t="71194" x="8505825" y="6353175"/>
          <p14:tracePt t="71195" x="8505825" y="6365875"/>
          <p14:tracePt t="71196" x="8518525" y="6365875"/>
          <p14:tracePt t="71199" x="8532813" y="6380163"/>
          <p14:tracePt t="71203" x="8532813" y="6392863"/>
          <p14:tracePt t="71207" x="8532813" y="6407150"/>
          <p14:tracePt t="71211" x="8532813" y="6421438"/>
          <p14:tracePt t="71215" x="8518525" y="6421438"/>
          <p14:tracePt t="71216" x="8518525" y="6434138"/>
          <p14:tracePt t="71219" x="8518525" y="6448425"/>
          <p14:tracePt t="71222" x="8505825" y="6461125"/>
          <p14:tracePt t="71224" x="8505825" y="6475413"/>
          <p14:tracePt t="71227" x="8491538" y="6489700"/>
          <p14:tracePt t="71231" x="8477250" y="6502400"/>
          <p14:tracePt t="71233" x="8477250" y="6516688"/>
          <p14:tracePt t="71234" x="8464550" y="6516688"/>
          <p14:tracePt t="71236" x="8464550" y="6529388"/>
          <p14:tracePt t="71239" x="8450263" y="6543675"/>
          <p14:tracePt t="71241" x="8437563" y="6557963"/>
          <p14:tracePt t="71243" x="8437563" y="6570663"/>
          <p14:tracePt t="71244" x="8423275" y="6570663"/>
          <p14:tracePt t="71247" x="8408988" y="6584950"/>
          <p14:tracePt t="71249" x="8396288" y="6597650"/>
          <p14:tracePt t="71251" x="8396288" y="6611938"/>
          <p14:tracePt t="71253" x="8382000" y="6611938"/>
          <p14:tracePt t="71255" x="8367713" y="6626225"/>
          <p14:tracePt t="71257" x="8355013" y="6638925"/>
          <p14:tracePt t="71260" x="8340725" y="6653213"/>
          <p14:tracePt t="71264" x="8313738" y="6667500"/>
          <p14:tracePt t="71267" x="8299450" y="6680200"/>
          <p14:tracePt t="71272" x="8272463" y="6694488"/>
          <p14:tracePt t="71274" x="8259763" y="6694488"/>
          <p14:tracePt t="71276" x="8259763" y="6707188"/>
          <p14:tracePt t="71277" x="8245475" y="6707188"/>
          <p14:tracePt t="71278" x="8231188" y="6707188"/>
          <p14:tracePt t="71281" x="8218488" y="6707188"/>
          <p14:tracePt t="71283" x="8204200" y="6721475"/>
          <p14:tracePt t="71284" x="8191500" y="6721475"/>
          <p14:tracePt t="71286" x="8177213" y="6721475"/>
          <p14:tracePt t="71289" x="8162925" y="6721475"/>
          <p14:tracePt t="71291" x="8150225" y="6721475"/>
          <p14:tracePt t="71293" x="8135938" y="6735763"/>
          <p14:tracePt t="71296" x="8123238" y="6735763"/>
          <p14:tracePt t="71298" x="8108950" y="6735763"/>
          <p14:tracePt t="71300" x="8094663" y="6735763"/>
          <p14:tracePt t="71302" x="8081963" y="6735763"/>
          <p14:tracePt t="71303" x="8067675" y="6735763"/>
          <p14:tracePt t="71306" x="8054975" y="6735763"/>
          <p14:tracePt t="71308" x="8040688" y="6735763"/>
          <p14:tracePt t="71309" x="8026400" y="6735763"/>
          <p14:tracePt t="71310" x="8013700" y="6735763"/>
          <p14:tracePt t="71312" x="7999413" y="6735763"/>
          <p14:tracePt t="71313" x="7986713" y="6735763"/>
          <p14:tracePt t="71315" x="7972425" y="6735763"/>
          <p14:tracePt t="71317" x="7958138" y="6735763"/>
          <p14:tracePt t="71318" x="7945438" y="6735763"/>
          <p14:tracePt t="71320" x="7931150" y="6735763"/>
          <p14:tracePt t="71322" x="7904163" y="6735763"/>
          <p14:tracePt t="71324" x="7889875" y="6735763"/>
          <p14:tracePt t="71325" x="7862888" y="6735763"/>
          <p14:tracePt t="71327" x="7848600" y="6735763"/>
          <p14:tracePt t="71329" x="7835900" y="6735763"/>
          <p14:tracePt t="71331" x="7808913" y="6721475"/>
          <p14:tracePt t="71333" x="7794625" y="6721475"/>
          <p14:tracePt t="71334" x="7780338" y="6721475"/>
          <p14:tracePt t="71336" x="7753350" y="6721475"/>
          <p14:tracePt t="71339" x="7740650" y="6721475"/>
          <p14:tracePt t="71340" x="7712075" y="6721475"/>
          <p14:tracePt t="71343" x="7699375" y="6721475"/>
          <p14:tracePt t="71345" x="7699375" y="6707188"/>
          <p14:tracePt t="71346" x="7685088" y="6707188"/>
          <p14:tracePt t="71348" x="7672388" y="6707188"/>
          <p14:tracePt t="71350" x="7658100" y="6707188"/>
          <p14:tracePt t="71354" x="7643813" y="6707188"/>
          <p14:tracePt t="71359" x="7631113" y="6707188"/>
          <p14:tracePt t="71369" x="7631113" y="6694488"/>
          <p14:tracePt t="71383" x="7643813" y="6694488"/>
          <p14:tracePt t="71387" x="7643813" y="6680200"/>
          <p14:tracePt t="71390" x="7658100" y="6680200"/>
          <p14:tracePt t="71395" x="7672388" y="6680200"/>
          <p14:tracePt t="71398" x="7685088" y="6680200"/>
          <p14:tracePt t="71400" x="7685088" y="6667500"/>
          <p14:tracePt t="71403" x="7699375" y="6667500"/>
          <p14:tracePt t="71408" x="7712075" y="6667500"/>
          <p14:tracePt t="71410" x="7726363" y="6653213"/>
          <p14:tracePt t="71414" x="7740650" y="6653213"/>
          <p14:tracePt t="71416" x="7753350" y="6653213"/>
          <p14:tracePt t="71417" x="7753350" y="6638925"/>
          <p14:tracePt t="71418" x="7767638" y="6638925"/>
          <p14:tracePt t="71420" x="7780338" y="6638925"/>
          <p14:tracePt t="71422" x="7808913" y="6638925"/>
          <p14:tracePt t="71424" x="7821613" y="6626225"/>
          <p14:tracePt t="71425" x="7848600" y="6626225"/>
          <p14:tracePt t="71428" x="7862888" y="6626225"/>
          <p14:tracePt t="71430" x="7904163" y="6611938"/>
          <p14:tracePt t="71433" x="7916863" y="6611938"/>
          <p14:tracePt t="71434" x="7945438" y="6597650"/>
          <p14:tracePt t="71436" x="7958138" y="6597650"/>
          <p14:tracePt t="71437" x="7972425" y="6597650"/>
          <p14:tracePt t="71439" x="7999413" y="6597650"/>
          <p14:tracePt t="71440" x="8026400" y="6597650"/>
          <p14:tracePt t="71442" x="8054975" y="6597650"/>
          <p14:tracePt t="71443" x="8054975" y="6584950"/>
          <p14:tracePt t="71445" x="8094663" y="6584950"/>
          <p14:tracePt t="71446" x="8108950" y="6584950"/>
          <p14:tracePt t="71447" x="8123238" y="6584950"/>
          <p14:tracePt t="71448" x="8135938" y="6584950"/>
          <p14:tracePt t="71449" x="8177213" y="6584950"/>
          <p14:tracePt t="71450" x="8191500" y="6584950"/>
          <p14:tracePt t="71451" x="8204200" y="6584950"/>
          <p14:tracePt t="71452" x="8218488" y="6584950"/>
          <p14:tracePt t="71454" x="8231188" y="6584950"/>
          <p14:tracePt t="71455" x="8245475" y="6584950"/>
          <p14:tracePt t="71456" x="8259763" y="6584950"/>
          <p14:tracePt t="71457" x="8272463" y="6584950"/>
          <p14:tracePt t="71458" x="8286750" y="6584950"/>
          <p14:tracePt t="71459" x="8299450" y="6584950"/>
          <p14:tracePt t="71460" x="8313738" y="6584950"/>
          <p14:tracePt t="71461" x="8340725" y="6584950"/>
          <p14:tracePt t="71464" x="8367713" y="6597650"/>
          <p14:tracePt t="71466" x="8382000" y="6597650"/>
          <p14:tracePt t="71468" x="8408988" y="6597650"/>
          <p14:tracePt t="71469" x="8408988" y="6611938"/>
          <p14:tracePt t="71474" x="8423275" y="6611938"/>
          <p14:tracePt t="71485" x="8423275" y="6626225"/>
          <p14:tracePt t="71493" x="8423275" y="6638925"/>
          <p14:tracePt t="71496" x="8423275" y="6653213"/>
          <p14:tracePt t="71501" x="8408988" y="6653213"/>
          <p14:tracePt t="71504" x="8408988" y="6667500"/>
          <p14:tracePt t="71509" x="8396288" y="6667500"/>
          <p14:tracePt t="71510" x="8396288" y="6680200"/>
          <p14:tracePt t="71514" x="8396288" y="6694488"/>
          <p14:tracePt t="71516" x="8382000" y="6694488"/>
          <p14:tracePt t="71518" x="8382000" y="6707188"/>
          <p14:tracePt t="71521" x="8382000" y="6721475"/>
          <p14:tracePt t="71523" x="8367713" y="6721475"/>
          <p14:tracePt t="71525" x="8367713" y="6735763"/>
          <p14:tracePt t="71529" x="8355013" y="6748463"/>
          <p14:tracePt t="71533" x="8340725" y="6762750"/>
          <p14:tracePt t="71536" x="8328025" y="6762750"/>
          <p14:tracePt t="71537" x="8328025" y="6775450"/>
          <p14:tracePt t="71539" x="8313738" y="6775450"/>
          <p14:tracePt t="71540" x="8299450" y="6789738"/>
          <p14:tracePt t="71542" x="8286750" y="6789738"/>
          <p14:tracePt t="71543" x="8272463" y="6789738"/>
          <p14:tracePt t="71545" x="8259763" y="6804025"/>
          <p14:tracePt t="71547" x="8245475" y="6804025"/>
          <p14:tracePt t="71548" x="8231188" y="6804025"/>
          <p14:tracePt t="71549" x="8218488" y="6816725"/>
          <p14:tracePt t="71550" x="8204200" y="6816725"/>
          <p14:tracePt t="71551" x="8191500" y="6816725"/>
          <p14:tracePt t="71554" x="8177213" y="6831013"/>
          <p14:tracePt t="71556" x="8150225" y="6831013"/>
          <p14:tracePt t="71557" x="8135938" y="6831013"/>
          <p14:tracePt t="71559" x="8123238" y="6843713"/>
          <p14:tracePt t="71560" x="8108950" y="6843713"/>
          <p14:tracePt t="71562" x="8094663" y="6843713"/>
          <p14:tracePt t="71564" x="8054975" y="6843713"/>
          <p14:tracePt t="71567" x="8026400" y="6843713"/>
          <p14:tracePt t="71568" x="8013700" y="6843713"/>
          <p14:tracePt t="71590" x="7808913" y="6843713"/>
          <p14:tracePt t="71592" x="7794625" y="6843713"/>
          <p14:tracePt t="71593" x="7794625" y="6831013"/>
          <p14:tracePt t="71594" x="7780338" y="6831013"/>
          <p14:tracePt t="71597" x="7780338" y="6816725"/>
          <p14:tracePt t="71598" x="7767638" y="6816725"/>
          <p14:tracePt t="71602" x="7767638" y="6804025"/>
          <p14:tracePt t="71604" x="7753350" y="6804025"/>
          <p14:tracePt t="71608" x="7753350" y="6789738"/>
          <p14:tracePt t="71611" x="7753350" y="6775450"/>
          <p14:tracePt t="71615" x="7753350" y="6762750"/>
          <p14:tracePt t="71618" x="7753350" y="6748463"/>
          <p14:tracePt t="71620" x="7753350" y="6735763"/>
          <p14:tracePt t="71622" x="7753350" y="6721475"/>
          <p14:tracePt t="71623" x="7767638" y="6721475"/>
          <p14:tracePt t="71624" x="7767638" y="6707188"/>
          <p14:tracePt t="71626" x="7767638" y="6694488"/>
          <p14:tracePt t="71629" x="7767638" y="6680200"/>
          <p14:tracePt t="71631" x="7780338" y="6667500"/>
          <p14:tracePt t="71633" x="7780338" y="6653213"/>
          <p14:tracePt t="71635" x="7794625" y="6638925"/>
          <p14:tracePt t="71636" x="7794625" y="6626225"/>
          <p14:tracePt t="71638" x="7808913" y="6611938"/>
          <p14:tracePt t="71641" x="7821613" y="6597650"/>
          <p14:tracePt t="71643" x="7821613" y="6584950"/>
          <p14:tracePt t="71644" x="7835900" y="6584950"/>
          <p14:tracePt t="71645" x="7848600" y="6570663"/>
          <p14:tracePt t="71647" x="7862888" y="6557963"/>
          <p14:tracePt t="71650" x="7877175" y="6543675"/>
          <p14:tracePt t="71651" x="7904163" y="6529388"/>
          <p14:tracePt t="71654" x="7916863" y="6516688"/>
          <p14:tracePt t="71655" x="7931150" y="6516688"/>
          <p14:tracePt t="71657" x="7945438" y="6502400"/>
          <p14:tracePt t="71658" x="7958138" y="6502400"/>
          <p14:tracePt t="71660" x="7972425" y="6489700"/>
          <p14:tracePt t="71661" x="7986713" y="6489700"/>
          <p14:tracePt t="71662" x="7999413" y="6475413"/>
          <p14:tracePt t="71664" x="8013700" y="6475413"/>
          <p14:tracePt t="71665" x="8040688" y="6461125"/>
          <p14:tracePt t="71667" x="8054975" y="6461125"/>
          <p14:tracePt t="71669" x="8067675" y="6461125"/>
          <p14:tracePt t="71670" x="8081963" y="6448425"/>
          <p14:tracePt t="71672" x="8094663" y="6448425"/>
          <p14:tracePt t="71674" x="8108950" y="6434138"/>
          <p14:tracePt t="71675" x="8123238" y="6434138"/>
          <p14:tracePt t="71676" x="8135938" y="6434138"/>
          <p14:tracePt t="71677" x="8150225" y="6421438"/>
          <p14:tracePt t="71678" x="8162925" y="6421438"/>
          <p14:tracePt t="71681" x="8177213" y="6407150"/>
          <p14:tracePt t="71683" x="8191500" y="6407150"/>
          <p14:tracePt t="71685" x="8204200" y="6407150"/>
          <p14:tracePt t="71686" x="8218488" y="6407150"/>
          <p14:tracePt t="71687" x="8218488" y="6392863"/>
          <p14:tracePt t="71689" x="8231188" y="6392863"/>
          <p14:tracePt t="71691" x="8245475" y="6392863"/>
          <p14:tracePt t="71693" x="8259763" y="6392863"/>
          <p14:tracePt t="71697" x="8272463" y="6380163"/>
          <p14:tracePt t="71699" x="8286750" y="6380163"/>
          <p14:tracePt t="71703" x="8299450" y="6380163"/>
          <p14:tracePt t="71725" x="8313738" y="6380163"/>
          <p14:tracePt t="71747" x="8328025" y="6380163"/>
          <p14:tracePt t="71775" x="8328025" y="6365875"/>
          <p14:tracePt t="71782" x="8340725" y="6365875"/>
          <p14:tracePt t="71785" x="8340725" y="6353175"/>
          <p14:tracePt t="71788" x="8340725" y="6338888"/>
          <p14:tracePt t="71792" x="8355013" y="6338888"/>
          <p14:tracePt t="71793" x="8355013" y="6324600"/>
          <p14:tracePt t="71796" x="8355013" y="6311900"/>
          <p14:tracePt t="71798" x="8367713" y="6297613"/>
          <p14:tracePt t="71801" x="8367713" y="6284913"/>
          <p14:tracePt t="71802" x="8382000" y="6270625"/>
          <p14:tracePt t="71806" x="8396288" y="6256338"/>
          <p14:tracePt t="71807" x="8396288" y="6243638"/>
          <p14:tracePt t="71810" x="8408988" y="6229350"/>
          <p14:tracePt t="71812" x="8408988" y="6216650"/>
          <p14:tracePt t="71814" x="8437563" y="6202363"/>
          <p14:tracePt t="71816" x="8437563" y="6188075"/>
          <p14:tracePt t="71818" x="8450263" y="6175375"/>
          <p14:tracePt t="71820" x="8464550" y="6161088"/>
          <p14:tracePt t="71822" x="8477250" y="6148388"/>
          <p14:tracePt t="71824" x="8491538" y="6134100"/>
          <p14:tracePt t="71826" x="8505825" y="6119813"/>
          <p14:tracePt t="71828" x="8518525" y="6119813"/>
          <p14:tracePt t="71829" x="8518525" y="6107113"/>
          <p14:tracePt t="71831" x="8532813" y="6092825"/>
          <p14:tracePt t="71832" x="8545513" y="6078538"/>
          <p14:tracePt t="71835" x="8559800" y="6065838"/>
          <p14:tracePt t="71837" x="8574088" y="6065838"/>
          <p14:tracePt t="71839" x="8586788" y="6051550"/>
          <p14:tracePt t="71841" x="8601075" y="6051550"/>
          <p14:tracePt t="71842" x="8601075" y="6038850"/>
          <p14:tracePt t="71844" x="8613775" y="6038850"/>
          <p14:tracePt t="71845" x="8628063" y="6038850"/>
          <p14:tracePt t="71847" x="8628063" y="6024563"/>
          <p14:tracePt t="71850" x="8642350" y="6024563"/>
          <p14:tracePt t="71852" x="8642350" y="6010275"/>
          <p14:tracePt t="71854" x="8655050" y="6010275"/>
          <p14:tracePt t="71857" x="8655050" y="5997575"/>
          <p14:tracePt t="71859" x="8669338" y="5997575"/>
          <p14:tracePt t="71862" x="8682038" y="5983288"/>
          <p14:tracePt t="71865" x="8682038" y="5970588"/>
          <p14:tracePt t="71866" x="8696325" y="5970588"/>
          <p14:tracePt t="71869" x="8696325" y="5956300"/>
          <p14:tracePt t="71872" x="8710613" y="5956300"/>
          <p14:tracePt t="71874" x="8710613" y="5942013"/>
          <p14:tracePt t="71875" x="8723313" y="5942013"/>
          <p14:tracePt t="71877" x="8723313" y="5929313"/>
          <p14:tracePt t="71879" x="8737600" y="5929313"/>
          <p14:tracePt t="71882" x="8737600" y="5915025"/>
          <p14:tracePt t="71883" x="8750300" y="5915025"/>
          <p14:tracePt t="71885" x="8750300" y="5902325"/>
          <p14:tracePt t="71886" x="8764588" y="5902325"/>
          <p14:tracePt t="71887" x="8764588" y="5888038"/>
          <p14:tracePt t="71889" x="8778875" y="5873750"/>
          <p14:tracePt t="71892" x="8791575" y="5861050"/>
          <p14:tracePt t="71894" x="8805863" y="5846763"/>
          <p14:tracePt t="71896" x="8818563" y="5834063"/>
          <p14:tracePt t="71898" x="8832850" y="5819775"/>
          <p14:tracePt t="71900" x="8847138" y="5805488"/>
          <p14:tracePt t="71902" x="8859838" y="5805488"/>
          <p14:tracePt t="71903" x="8859838" y="5792788"/>
          <p14:tracePt t="71904" x="8874125" y="5778500"/>
          <p14:tracePt t="71906" x="8888413" y="5765800"/>
          <p14:tracePt t="71908" x="8915400" y="5751513"/>
          <p14:tracePt t="71909" x="8915400" y="5737225"/>
          <p14:tracePt t="71910" x="8928100" y="5737225"/>
          <p14:tracePt t="71912" x="8942388" y="5710238"/>
          <p14:tracePt t="71914" x="8969375" y="5697538"/>
          <p14:tracePt t="71915" x="8983663" y="5683250"/>
          <p14:tracePt t="71916" x="8996363" y="5668963"/>
          <p14:tracePt t="71917" x="9010650" y="5641975"/>
          <p14:tracePt t="71918" x="9024938" y="5641975"/>
          <p14:tracePt t="71920" x="9037638" y="5627688"/>
          <p14:tracePt t="71922" x="9064625" y="5614988"/>
          <p14:tracePt t="71924" x="9093200" y="5600700"/>
          <p14:tracePt t="71925" x="9093200" y="5588000"/>
          <p14:tracePt t="71926" x="9105900" y="5573713"/>
          <p14:tracePt t="71927" x="9120188" y="5559425"/>
          <p14:tracePt t="71928" x="9147175" y="5546725"/>
          <p14:tracePt t="71930" x="9161463" y="5532438"/>
          <p14:tracePt t="71931" x="9174163" y="5519738"/>
          <p14:tracePt t="71933" x="9201150" y="5505450"/>
          <p14:tracePt t="71935" x="9229725" y="5491163"/>
          <p14:tracePt t="71936" x="9242425" y="5464175"/>
          <p14:tracePt t="71939" x="9271000" y="5451475"/>
          <p14:tracePt t="71941" x="9297988" y="5422900"/>
          <p14:tracePt t="71942" x="9310688" y="5422900"/>
          <p14:tracePt t="71944" x="9339263" y="5395913"/>
          <p14:tracePt t="71945" x="9351963" y="5395913"/>
          <p14:tracePt t="71946" x="9366250" y="5383213"/>
          <p14:tracePt t="71947" x="9378950" y="5368925"/>
          <p14:tracePt t="71949" x="9407525" y="5354638"/>
          <p14:tracePt t="71950" x="9420225" y="5341938"/>
          <p14:tracePt t="71950" x="9434513" y="5341938"/>
          <p14:tracePt t="71952" x="9447213" y="5327650"/>
          <p14:tracePt t="71953" x="9461500" y="5314950"/>
          <p14:tracePt t="71954" x="9475788" y="5314950"/>
          <p14:tracePt t="71955" x="9488488" y="5286375"/>
          <p14:tracePt t="71957" x="9502775" y="5273675"/>
          <p14:tracePt t="71958" x="9515475" y="5273675"/>
          <p14:tracePt t="71960" x="9544050" y="5259388"/>
          <p14:tracePt t="71961" x="9556750" y="5246688"/>
          <p14:tracePt t="71961" x="9571038" y="5232400"/>
          <p14:tracePt t="71963" x="9598025" y="5218113"/>
          <p14:tracePt t="71966" x="9612313" y="5205413"/>
          <p14:tracePt t="71967" x="9625013" y="5191125"/>
          <p14:tracePt t="71969" x="9652000" y="5178425"/>
          <p14:tracePt t="71971" x="9666288" y="5178425"/>
          <p14:tracePt t="71972" x="9693275" y="5149850"/>
          <p14:tracePt t="71973" x="9707563" y="5149850"/>
          <p14:tracePt t="71974" x="9721850" y="5137150"/>
          <p14:tracePt t="71975" x="9734550" y="5108575"/>
          <p14:tracePt t="71976" x="9761538" y="5108575"/>
          <p14:tracePt t="71977" x="9761538" y="5095875"/>
          <p14:tracePt t="71978" x="9775825" y="5081588"/>
          <p14:tracePt t="71980" x="9802813" y="5081588"/>
          <p14:tracePt t="71981" x="9802813" y="5068888"/>
          <p14:tracePt t="71982" x="9844088" y="5054600"/>
          <p14:tracePt t="71984" x="9858375" y="5040313"/>
          <p14:tracePt t="71985" x="9871075" y="5027613"/>
          <p14:tracePt t="71987" x="9898063" y="5000625"/>
          <p14:tracePt t="71990" x="9939338" y="4972050"/>
          <p14:tracePt t="71991" x="9953625" y="4959350"/>
          <p14:tracePt t="71992" x="9994900" y="4945063"/>
          <p14:tracePt t="71994" x="10007600" y="4932363"/>
          <p14:tracePt t="71995" x="10021888" y="4918075"/>
          <p14:tracePt t="71997" x="10048875" y="4891088"/>
          <p14:tracePt t="71998" x="10090150" y="4864100"/>
          <p14:tracePt t="72001" x="10117138" y="4822825"/>
          <p14:tracePt t="72002" x="10158413" y="4795838"/>
          <p14:tracePt t="72004" x="10172700" y="4781550"/>
          <p14:tracePt t="72005" x="10212388" y="4740275"/>
          <p14:tracePt t="72007" x="10240963" y="4727575"/>
          <p14:tracePt t="72008" x="10267950" y="4686300"/>
          <p14:tracePt t="72009" x="10294938" y="4672013"/>
          <p14:tracePt t="72011" x="10309225" y="4659313"/>
          <p14:tracePt t="72012" x="10321925" y="4645025"/>
          <p14:tracePt t="72014" x="10363200" y="4618038"/>
          <p14:tracePt t="72015" x="10377488" y="4603750"/>
          <p14:tracePt t="72016" x="10417175" y="4562475"/>
          <p14:tracePt t="72017" x="10431463" y="4549775"/>
          <p14:tracePt t="72018" x="10458450" y="4535488"/>
          <p14:tracePt t="72019" x="10472738" y="4521200"/>
          <p14:tracePt t="72021" x="10485438" y="4508500"/>
          <p14:tracePt t="72022" x="10499725" y="4494213"/>
          <p14:tracePt t="72023" x="10541000" y="4452938"/>
          <p14:tracePt t="72024" x="10555288" y="4440238"/>
          <p14:tracePt t="72025" x="10582275" y="4425950"/>
          <p14:tracePt t="72027" x="10594975" y="4413250"/>
          <p14:tracePt t="72028" x="10623550" y="4384675"/>
          <p14:tracePt t="72030" x="10636250" y="4357688"/>
          <p14:tracePt t="72031" x="10663238" y="4344988"/>
          <p14:tracePt t="72032" x="10677525" y="4330700"/>
          <p14:tracePt t="72034" x="10704513" y="4289425"/>
          <p14:tracePt t="72036" x="10731500" y="4262438"/>
          <p14:tracePt t="72037" x="10760075" y="4248150"/>
          <p14:tracePt t="72039" x="10787063" y="4208463"/>
          <p14:tracePt t="72040" x="10799763" y="4194175"/>
          <p14:tracePt t="72041" x="10828338" y="4167188"/>
          <p14:tracePt t="72042" x="10855325" y="4125913"/>
          <p14:tracePt t="72044" x="10882313" y="4111625"/>
          <p14:tracePt t="72045" x="10896600" y="4084638"/>
          <p14:tracePt t="72049" x="10977563" y="4002088"/>
          <p14:tracePt t="72050" x="10991850" y="3989388"/>
          <p14:tracePt t="72053" x="11033125" y="3921125"/>
          <p14:tracePt t="72055" x="11074400" y="3879850"/>
          <p14:tracePt t="72056" x="11101388" y="3838575"/>
          <p14:tracePt t="72058" x="11114088" y="3825875"/>
          <p14:tracePt t="72059" x="11155363" y="3784600"/>
          <p14:tracePt t="72060" x="11169650" y="3757613"/>
          <p14:tracePt t="72062" x="11182350" y="3743325"/>
          <p14:tracePt t="72064" x="11210925" y="3702050"/>
          <p14:tracePt t="72066" x="11264900" y="3648075"/>
          <p14:tracePt t="72069" x="11291888" y="3606800"/>
          <p14:tracePt t="72070" x="11318875" y="3592513"/>
          <p14:tracePt t="72072" x="11347450" y="3551238"/>
          <p14:tracePt t="72074" x="11388725" y="3524250"/>
          <p14:tracePt t="72075" x="11415713" y="3482975"/>
          <p14:tracePt t="72077" x="11428413" y="3470275"/>
          <p14:tracePt t="72078" x="11456988" y="3455988"/>
          <p14:tracePt t="72080" x="11483975" y="3414713"/>
          <p14:tracePt t="72081" x="11525250" y="3375025"/>
          <p14:tracePt t="72083" x="11537950" y="3360738"/>
          <p14:tracePt t="72084" x="11564938" y="3333750"/>
          <p14:tracePt t="72085" x="11579225" y="3319463"/>
          <p14:tracePt t="72086" x="11606213" y="3306763"/>
          <p14:tracePt t="72087" x="11620500" y="3278188"/>
          <p14:tracePt t="72089" x="11661775" y="3238500"/>
          <p14:tracePt t="72090" x="11701463" y="3197225"/>
          <p14:tracePt t="72091" x="11730038" y="3182938"/>
          <p14:tracePt t="72092" x="11757025" y="3155950"/>
          <p14:tracePt t="72093" x="11771313" y="3128963"/>
          <p14:tracePt t="72094" x="11798300" y="3114675"/>
          <p14:tracePt t="72097" x="11852275" y="3060700"/>
          <p14:tracePt t="72098" x="11893550" y="3019425"/>
          <p14:tracePt t="72100" x="11920538" y="3005138"/>
          <p14:tracePt t="72101" x="11947525" y="2978150"/>
          <p14:tracePt t="72102" x="12003088" y="2936875"/>
          <p14:tracePt t="72103" x="12030075" y="2909888"/>
          <p14:tracePt t="72105" x="12044363" y="2895600"/>
          <p14:tracePt t="72106" x="12071350" y="2868613"/>
          <p14:tracePt t="72107" x="12125325" y="2827338"/>
          <p14:tracePt t="72108" x="12152313" y="2814638"/>
          <p14:tracePt t="72109" x="12180888" y="2787650"/>
        </p14:tracePtLst>
      </p14:laserTraceLst>
    </p:ext>
  </p:extLst>
</p:sld>
</file>

<file path=ppt/slides/slide2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0BD5DA1-1F92-4598-B3A6-0D5D8F93F66A}"/>
              </a:ext>
            </a:extLst>
          </p:cNvPr>
          <p:cNvSpPr>
            <a:spLocks noGrp="1" noRot="1" noMove="1" noResize="1" noEditPoints="1" noAdjustHandles="1" noChangeArrowheads="1" noChangeShapeType="1"/>
          </p:cNvSpPr>
          <p:nvPr/>
        </p:nvSpPr>
        <p:spPr>
          <a:xfrm>
            <a:off x="189756" y="116632"/>
            <a:ext cx="5904656" cy="662473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 name="Rectangle 2">
            <a:extLst>
              <a:ext uri="{FF2B5EF4-FFF2-40B4-BE49-F238E27FC236}">
                <a16:creationId xmlns:a16="http://schemas.microsoft.com/office/drawing/2014/main" id="{CBDBB5F0-1C27-4939-B074-4D005DC9CD1D}"/>
              </a:ext>
            </a:extLst>
          </p:cNvPr>
          <p:cNvSpPr>
            <a:spLocks noGrp="1" noRot="1" noMove="1" noResize="1" noEditPoints="1" noAdjustHandles="1" noChangeArrowheads="1" noChangeShapeType="1"/>
          </p:cNvSpPr>
          <p:nvPr/>
        </p:nvSpPr>
        <p:spPr>
          <a:xfrm>
            <a:off x="6094412" y="116632"/>
            <a:ext cx="5904656" cy="662104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7" name="TextBox 6">
            <a:extLst>
              <a:ext uri="{FF2B5EF4-FFF2-40B4-BE49-F238E27FC236}">
                <a16:creationId xmlns:a16="http://schemas.microsoft.com/office/drawing/2014/main" id="{33E3B262-DA08-440F-914B-277A29007871}"/>
              </a:ext>
            </a:extLst>
          </p:cNvPr>
          <p:cNvSpPr txBox="1">
            <a:spLocks noGrp="1" noRot="1" noMove="1" noResize="1" noEditPoints="1" noAdjustHandles="1" noChangeArrowheads="1" noChangeShapeType="1"/>
          </p:cNvSpPr>
          <p:nvPr/>
        </p:nvSpPr>
        <p:spPr>
          <a:xfrm>
            <a:off x="189756" y="120322"/>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Vahvuudet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8" name="TextBox 7">
            <a:extLst>
              <a:ext uri="{FF2B5EF4-FFF2-40B4-BE49-F238E27FC236}">
                <a16:creationId xmlns:a16="http://schemas.microsoft.com/office/drawing/2014/main" id="{4EFD5A85-E1B2-4FEB-BDB1-B44D9BD07F6C}"/>
              </a:ext>
            </a:extLst>
          </p:cNvPr>
          <p:cNvSpPr txBox="1">
            <a:spLocks noGrp="1" noRot="1" noMove="1" noResize="1" noEditPoints="1" noAdjustHandles="1" noChangeArrowheads="1" noChangeShapeType="1"/>
          </p:cNvSpPr>
          <p:nvPr/>
        </p:nvSpPr>
        <p:spPr>
          <a:xfrm>
            <a:off x="6094412" y="120322"/>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Heikkoudet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pic>
        <p:nvPicPr>
          <p:cNvPr id="12" name="Picture 11">
            <a:extLst>
              <a:ext uri="{FF2B5EF4-FFF2-40B4-BE49-F238E27FC236}">
                <a16:creationId xmlns:a16="http://schemas.microsoft.com/office/drawing/2014/main" id="{BF57164F-576E-41F0-B148-FADA0D51C680}"/>
              </a:ext>
            </a:extLst>
          </p:cNvPr>
          <p:cNvPicPr>
            <a:picLocks noChangeAspect="1"/>
          </p:cNvPicPr>
          <p:nvPr/>
        </p:nvPicPr>
        <p:blipFill>
          <a:blip r:embed="rId2"/>
          <a:stretch>
            <a:fillRect/>
          </a:stretch>
        </p:blipFill>
        <p:spPr>
          <a:xfrm>
            <a:off x="4078188" y="3652893"/>
            <a:ext cx="1878854" cy="2989558"/>
          </a:xfrm>
          <a:prstGeom prst="rect">
            <a:avLst/>
          </a:prstGeom>
          <a:ln>
            <a:solidFill>
              <a:schemeClr val="tx2"/>
            </a:solidFill>
          </a:ln>
        </p:spPr>
      </p:pic>
      <p:pic>
        <p:nvPicPr>
          <p:cNvPr id="14" name="Picture 13">
            <a:extLst>
              <a:ext uri="{FF2B5EF4-FFF2-40B4-BE49-F238E27FC236}">
                <a16:creationId xmlns:a16="http://schemas.microsoft.com/office/drawing/2014/main" id="{3694E181-1BA6-46F7-B638-80684E38074C}"/>
              </a:ext>
            </a:extLst>
          </p:cNvPr>
          <p:cNvPicPr>
            <a:picLocks noChangeAspect="1"/>
          </p:cNvPicPr>
          <p:nvPr/>
        </p:nvPicPr>
        <p:blipFill>
          <a:blip r:embed="rId3"/>
          <a:stretch>
            <a:fillRect/>
          </a:stretch>
        </p:blipFill>
        <p:spPr>
          <a:xfrm>
            <a:off x="4092538" y="1628800"/>
            <a:ext cx="1865595" cy="1914964"/>
          </a:xfrm>
          <a:prstGeom prst="rect">
            <a:avLst/>
          </a:prstGeom>
          <a:ln>
            <a:solidFill>
              <a:schemeClr val="tx2"/>
            </a:solidFill>
          </a:ln>
        </p:spPr>
      </p:pic>
      <p:pic>
        <p:nvPicPr>
          <p:cNvPr id="16" name="Picture 15">
            <a:extLst>
              <a:ext uri="{FF2B5EF4-FFF2-40B4-BE49-F238E27FC236}">
                <a16:creationId xmlns:a16="http://schemas.microsoft.com/office/drawing/2014/main" id="{27D4F522-91D7-45DF-93E9-4D1C54D71280}"/>
              </a:ext>
            </a:extLst>
          </p:cNvPr>
          <p:cNvPicPr>
            <a:picLocks noChangeAspect="1"/>
          </p:cNvPicPr>
          <p:nvPr/>
        </p:nvPicPr>
        <p:blipFill rotWithShape="1">
          <a:blip r:embed="rId4"/>
          <a:srcRect t="34507" b="29756"/>
          <a:stretch/>
        </p:blipFill>
        <p:spPr>
          <a:xfrm>
            <a:off x="6160139" y="520741"/>
            <a:ext cx="1973839" cy="1709441"/>
          </a:xfrm>
          <a:prstGeom prst="rect">
            <a:avLst/>
          </a:prstGeom>
          <a:ln>
            <a:solidFill>
              <a:schemeClr val="tx2"/>
            </a:solidFill>
          </a:ln>
        </p:spPr>
      </p:pic>
      <p:pic>
        <p:nvPicPr>
          <p:cNvPr id="25" name="Picture 24">
            <a:extLst>
              <a:ext uri="{FF2B5EF4-FFF2-40B4-BE49-F238E27FC236}">
                <a16:creationId xmlns:a16="http://schemas.microsoft.com/office/drawing/2014/main" id="{F0D7D7AD-B78B-4C37-A904-E2C7674FFD00}"/>
              </a:ext>
            </a:extLst>
          </p:cNvPr>
          <p:cNvPicPr>
            <a:picLocks noChangeAspect="1"/>
          </p:cNvPicPr>
          <p:nvPr/>
        </p:nvPicPr>
        <p:blipFill rotWithShape="1">
          <a:blip r:embed="rId4"/>
          <a:srcRect t="70294"/>
          <a:stretch/>
        </p:blipFill>
        <p:spPr>
          <a:xfrm>
            <a:off x="6166618" y="2269902"/>
            <a:ext cx="1783162" cy="1253533"/>
          </a:xfrm>
          <a:prstGeom prst="rect">
            <a:avLst/>
          </a:prstGeom>
          <a:ln>
            <a:solidFill>
              <a:schemeClr val="tx2"/>
            </a:solidFill>
          </a:ln>
        </p:spPr>
      </p:pic>
      <p:pic>
        <p:nvPicPr>
          <p:cNvPr id="45" name="Picture 44">
            <a:extLst>
              <a:ext uri="{FF2B5EF4-FFF2-40B4-BE49-F238E27FC236}">
                <a16:creationId xmlns:a16="http://schemas.microsoft.com/office/drawing/2014/main" id="{2D364E95-CF7D-406E-8FCA-5D73875AE0AD}"/>
              </a:ext>
            </a:extLst>
          </p:cNvPr>
          <p:cNvPicPr>
            <a:picLocks noChangeAspect="1"/>
          </p:cNvPicPr>
          <p:nvPr/>
        </p:nvPicPr>
        <p:blipFill>
          <a:blip r:embed="rId5"/>
          <a:stretch>
            <a:fillRect/>
          </a:stretch>
        </p:blipFill>
        <p:spPr>
          <a:xfrm>
            <a:off x="4912980" y="700739"/>
            <a:ext cx="1094514" cy="540572"/>
          </a:xfrm>
          <a:prstGeom prst="rect">
            <a:avLst/>
          </a:prstGeom>
          <a:ln w="57150">
            <a:solidFill>
              <a:schemeClr val="tx2"/>
            </a:solidFill>
          </a:ln>
        </p:spPr>
      </p:pic>
      <p:pic>
        <p:nvPicPr>
          <p:cNvPr id="47" name="Picture 46">
            <a:extLst>
              <a:ext uri="{FF2B5EF4-FFF2-40B4-BE49-F238E27FC236}">
                <a16:creationId xmlns:a16="http://schemas.microsoft.com/office/drawing/2014/main" id="{90A3B379-1F50-4A15-87A0-99A61720CC6F}"/>
              </a:ext>
            </a:extLst>
          </p:cNvPr>
          <p:cNvPicPr>
            <a:picLocks noChangeAspect="1"/>
          </p:cNvPicPr>
          <p:nvPr/>
        </p:nvPicPr>
        <p:blipFill>
          <a:blip r:embed="rId6"/>
          <a:stretch>
            <a:fillRect/>
          </a:stretch>
        </p:blipFill>
        <p:spPr>
          <a:xfrm>
            <a:off x="3841460" y="769890"/>
            <a:ext cx="921536" cy="458585"/>
          </a:xfrm>
          <a:prstGeom prst="rect">
            <a:avLst/>
          </a:prstGeom>
          <a:ln w="57150">
            <a:solidFill>
              <a:schemeClr val="tx2"/>
            </a:solidFill>
          </a:ln>
        </p:spPr>
      </p:pic>
      <p:pic>
        <p:nvPicPr>
          <p:cNvPr id="15" name="Picture 14">
            <a:extLst>
              <a:ext uri="{FF2B5EF4-FFF2-40B4-BE49-F238E27FC236}">
                <a16:creationId xmlns:a16="http://schemas.microsoft.com/office/drawing/2014/main" id="{CDBCB403-6A87-4C17-9B77-E52C4BC8BD8D}"/>
              </a:ext>
            </a:extLst>
          </p:cNvPr>
          <p:cNvPicPr>
            <a:picLocks noChangeAspect="1"/>
          </p:cNvPicPr>
          <p:nvPr/>
        </p:nvPicPr>
        <p:blipFill rotWithShape="1">
          <a:blip r:embed="rId7"/>
          <a:srcRect t="5853"/>
          <a:stretch/>
        </p:blipFill>
        <p:spPr>
          <a:xfrm>
            <a:off x="1261974" y="256256"/>
            <a:ext cx="2483943" cy="2515141"/>
          </a:xfrm>
          <a:prstGeom prst="rect">
            <a:avLst/>
          </a:prstGeom>
          <a:ln>
            <a:solidFill>
              <a:srgbClr val="FF0066"/>
            </a:solidFill>
          </a:ln>
        </p:spPr>
      </p:pic>
      <p:pic>
        <p:nvPicPr>
          <p:cNvPr id="19" name="Picture 18">
            <a:extLst>
              <a:ext uri="{FF2B5EF4-FFF2-40B4-BE49-F238E27FC236}">
                <a16:creationId xmlns:a16="http://schemas.microsoft.com/office/drawing/2014/main" id="{0B1C6FAE-A7DF-435D-A646-DCED417069FA}"/>
              </a:ext>
            </a:extLst>
          </p:cNvPr>
          <p:cNvPicPr>
            <a:picLocks noChangeAspect="1"/>
          </p:cNvPicPr>
          <p:nvPr/>
        </p:nvPicPr>
        <p:blipFill>
          <a:blip r:embed="rId8"/>
          <a:stretch>
            <a:fillRect/>
          </a:stretch>
        </p:blipFill>
        <p:spPr>
          <a:xfrm>
            <a:off x="326582" y="2911020"/>
            <a:ext cx="3412681" cy="3728802"/>
          </a:xfrm>
          <a:prstGeom prst="rect">
            <a:avLst/>
          </a:prstGeom>
          <a:ln>
            <a:solidFill>
              <a:srgbClr val="FF0066"/>
            </a:solidFill>
          </a:ln>
        </p:spPr>
      </p:pic>
      <p:pic>
        <p:nvPicPr>
          <p:cNvPr id="41" name="Picture 40">
            <a:extLst>
              <a:ext uri="{FF2B5EF4-FFF2-40B4-BE49-F238E27FC236}">
                <a16:creationId xmlns:a16="http://schemas.microsoft.com/office/drawing/2014/main" id="{23886C19-E661-4848-B46E-3977738649DC}"/>
              </a:ext>
            </a:extLst>
          </p:cNvPr>
          <p:cNvPicPr>
            <a:picLocks noChangeAspect="1"/>
          </p:cNvPicPr>
          <p:nvPr/>
        </p:nvPicPr>
        <p:blipFill rotWithShape="1">
          <a:blip r:embed="rId9"/>
          <a:srcRect t="9693"/>
          <a:stretch/>
        </p:blipFill>
        <p:spPr>
          <a:xfrm>
            <a:off x="9622847" y="836712"/>
            <a:ext cx="2341543" cy="2987716"/>
          </a:xfrm>
          <a:prstGeom prst="rect">
            <a:avLst/>
          </a:prstGeom>
          <a:ln>
            <a:solidFill>
              <a:srgbClr val="FF0066"/>
            </a:solidFill>
          </a:ln>
        </p:spPr>
      </p:pic>
      <p:pic>
        <p:nvPicPr>
          <p:cNvPr id="46" name="Picture 45">
            <a:extLst>
              <a:ext uri="{FF2B5EF4-FFF2-40B4-BE49-F238E27FC236}">
                <a16:creationId xmlns:a16="http://schemas.microsoft.com/office/drawing/2014/main" id="{F35DFD45-8FD0-45DA-B045-030E6C8D7892}"/>
              </a:ext>
            </a:extLst>
          </p:cNvPr>
          <p:cNvPicPr>
            <a:picLocks noChangeAspect="1"/>
          </p:cNvPicPr>
          <p:nvPr/>
        </p:nvPicPr>
        <p:blipFill>
          <a:blip r:embed="rId10"/>
          <a:stretch>
            <a:fillRect/>
          </a:stretch>
        </p:blipFill>
        <p:spPr>
          <a:xfrm>
            <a:off x="6241348" y="3897858"/>
            <a:ext cx="5108954" cy="2741964"/>
          </a:xfrm>
          <a:prstGeom prst="rect">
            <a:avLst/>
          </a:prstGeom>
          <a:ln>
            <a:solidFill>
              <a:srgbClr val="FF0066"/>
            </a:solidFill>
          </a:ln>
        </p:spPr>
      </p:pic>
      <p:pic>
        <p:nvPicPr>
          <p:cNvPr id="48" name="Picture 47">
            <a:extLst>
              <a:ext uri="{FF2B5EF4-FFF2-40B4-BE49-F238E27FC236}">
                <a16:creationId xmlns:a16="http://schemas.microsoft.com/office/drawing/2014/main" id="{539E6C3F-2AD1-418B-8E97-019D9123E788}"/>
              </a:ext>
            </a:extLst>
          </p:cNvPr>
          <p:cNvPicPr>
            <a:picLocks noChangeAspect="1"/>
          </p:cNvPicPr>
          <p:nvPr/>
        </p:nvPicPr>
        <p:blipFill rotWithShape="1">
          <a:blip r:embed="rId4"/>
          <a:srcRect t="1" b="65512"/>
          <a:stretch/>
        </p:blipFill>
        <p:spPr>
          <a:xfrm>
            <a:off x="8004389" y="2304624"/>
            <a:ext cx="1563848" cy="1408307"/>
          </a:xfrm>
          <a:prstGeom prst="rect">
            <a:avLst/>
          </a:prstGeom>
          <a:ln>
            <a:solidFill>
              <a:schemeClr val="tx2"/>
            </a:solidFill>
          </a:ln>
        </p:spPr>
      </p:pic>
      <p:grpSp>
        <p:nvGrpSpPr>
          <p:cNvPr id="37" name="Group 36">
            <a:extLst>
              <a:ext uri="{FF2B5EF4-FFF2-40B4-BE49-F238E27FC236}">
                <a16:creationId xmlns:a16="http://schemas.microsoft.com/office/drawing/2014/main" id="{9EE64396-91F0-4C44-B42F-39564D28DF62}"/>
              </a:ext>
            </a:extLst>
          </p:cNvPr>
          <p:cNvGrpSpPr/>
          <p:nvPr/>
        </p:nvGrpSpPr>
        <p:grpSpPr>
          <a:xfrm>
            <a:off x="4726260" y="129771"/>
            <a:ext cx="1080120" cy="313490"/>
            <a:chOff x="8940543" y="1613653"/>
            <a:chExt cx="1323247" cy="385498"/>
          </a:xfrm>
        </p:grpSpPr>
        <p:sp>
          <p:nvSpPr>
            <p:cNvPr id="38" name="Rectangle: Rounded Corners 37">
              <a:extLst>
                <a:ext uri="{FF2B5EF4-FFF2-40B4-BE49-F238E27FC236}">
                  <a16:creationId xmlns:a16="http://schemas.microsoft.com/office/drawing/2014/main" id="{6BB20930-DC32-459E-8AC7-FCEFDD183940}"/>
                </a:ext>
              </a:extLst>
            </p:cNvPr>
            <p:cNvSpPr/>
            <p:nvPr/>
          </p:nvSpPr>
          <p:spPr>
            <a:xfrm>
              <a:off x="8940543" y="1613653"/>
              <a:ext cx="1323247"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dirty="0"/>
            </a:p>
          </p:txBody>
        </p:sp>
        <p:pic>
          <p:nvPicPr>
            <p:cNvPr id="39" name="Graphic 38" descr="For Sale with solid fill">
              <a:hlinkClick r:id="rId11" action="ppaction://hlinksldjump"/>
              <a:extLst>
                <a:ext uri="{FF2B5EF4-FFF2-40B4-BE49-F238E27FC236}">
                  <a16:creationId xmlns:a16="http://schemas.microsoft.com/office/drawing/2014/main" id="{0B8A0B9A-5DDA-4E40-8505-CFE2D77ABEF5}"/>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9144921" y="1613653"/>
              <a:ext cx="385192" cy="385192"/>
            </a:xfrm>
            <a:prstGeom prst="rect">
              <a:avLst/>
            </a:prstGeom>
          </p:spPr>
        </p:pic>
        <p:pic>
          <p:nvPicPr>
            <p:cNvPr id="40" name="Graphic 39" descr="Back with solid fill">
              <a:hlinkClick r:id="rId14" action="ppaction://hlinksldjump"/>
              <a:extLst>
                <a:ext uri="{FF2B5EF4-FFF2-40B4-BE49-F238E27FC236}">
                  <a16:creationId xmlns:a16="http://schemas.microsoft.com/office/drawing/2014/main" id="{23DA9F7A-7CDD-4D2A-AAC6-9057E26A987C}"/>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3616092756"/>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12280D2-DE2A-4D40-BF72-B4B4C802EBE0}"/>
              </a:ext>
            </a:extLst>
          </p:cNvPr>
          <p:cNvSpPr>
            <a:spLocks noGrp="1" noRot="1" noMove="1" noResize="1" noEditPoints="1" noAdjustHandles="1" noChangeArrowheads="1" noChangeShapeType="1"/>
          </p:cNvSpPr>
          <p:nvPr/>
        </p:nvSpPr>
        <p:spPr>
          <a:xfrm>
            <a:off x="189756" y="116632"/>
            <a:ext cx="5904656" cy="662473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5" name="Rectangle 4">
            <a:extLst>
              <a:ext uri="{FF2B5EF4-FFF2-40B4-BE49-F238E27FC236}">
                <a16:creationId xmlns:a16="http://schemas.microsoft.com/office/drawing/2014/main" id="{B71C3C12-7776-47B7-8581-E5414D8EFA4B}"/>
              </a:ext>
            </a:extLst>
          </p:cNvPr>
          <p:cNvSpPr>
            <a:spLocks noGrp="1" noRot="1" noMove="1" noResize="1" noEditPoints="1" noAdjustHandles="1" noChangeArrowheads="1" noChangeShapeType="1"/>
          </p:cNvSpPr>
          <p:nvPr/>
        </p:nvSpPr>
        <p:spPr>
          <a:xfrm>
            <a:off x="6094412" y="116632"/>
            <a:ext cx="5904656" cy="6624736"/>
          </a:xfrm>
          <a:prstGeom prst="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9" name="TextBox 8">
            <a:extLst>
              <a:ext uri="{FF2B5EF4-FFF2-40B4-BE49-F238E27FC236}">
                <a16:creationId xmlns:a16="http://schemas.microsoft.com/office/drawing/2014/main" id="{6FC2B0FC-EA66-4569-927F-54C6A53D71B2}"/>
              </a:ext>
            </a:extLst>
          </p:cNvPr>
          <p:cNvSpPr txBox="1"/>
          <p:nvPr/>
        </p:nvSpPr>
        <p:spPr>
          <a:xfrm>
            <a:off x="189756" y="116632"/>
            <a:ext cx="1224136"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Mahdollisuudet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sp>
        <p:nvSpPr>
          <p:cNvPr id="10" name="TextBox 9">
            <a:extLst>
              <a:ext uri="{FF2B5EF4-FFF2-40B4-BE49-F238E27FC236}">
                <a16:creationId xmlns:a16="http://schemas.microsoft.com/office/drawing/2014/main" id="{E41A3BCF-B0E3-44C9-8F43-1603ABA167E7}"/>
              </a:ext>
            </a:extLst>
          </p:cNvPr>
          <p:cNvSpPr txBox="1"/>
          <p:nvPr/>
        </p:nvSpPr>
        <p:spPr>
          <a:xfrm>
            <a:off x="6121345" y="139413"/>
            <a:ext cx="1008112" cy="306467"/>
          </a:xfrm>
          <a:prstGeom prst="roundRect">
            <a:avLst/>
          </a:prstGeom>
          <a:solidFill>
            <a:srgbClr val="21FF36">
              <a:alpha val="73000"/>
            </a:srgbClr>
          </a:solidFill>
          <a:ln w="12700">
            <a:solidFill>
              <a:schemeClr val="tx2"/>
            </a:solid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pPr algn="ctr"/>
            <a:r>
              <a:rPr lang="fi-FI" sz="1200" b="1" dirty="0">
                <a:solidFill>
                  <a:schemeClr val="tx2"/>
                </a:solidFill>
                <a:latin typeface="HGSSoeiKakugothicUB" panose="020B0A00000000000000" pitchFamily="34" charset="-128"/>
                <a:ea typeface="HGSSoeiKakugothicUB" panose="020B0A00000000000000" pitchFamily="34" charset="-128"/>
                <a:cs typeface="Lato" panose="020F0502020204030203" pitchFamily="34" charset="0"/>
              </a:rPr>
              <a:t>Uhat/Riskit</a:t>
            </a:r>
            <a:endParaRPr lang="fi-FI" sz="1200" dirty="0">
              <a:solidFill>
                <a:schemeClr val="tx2"/>
              </a:solidFill>
              <a:latin typeface="HGSSoeiKakugothicUB" panose="020B0A00000000000000" pitchFamily="34" charset="-128"/>
              <a:ea typeface="HGSSoeiKakugothicUB" panose="020B0A00000000000000" pitchFamily="34" charset="-128"/>
            </a:endParaRPr>
          </a:p>
        </p:txBody>
      </p:sp>
      <p:pic>
        <p:nvPicPr>
          <p:cNvPr id="18" name="Picture 17">
            <a:extLst>
              <a:ext uri="{FF2B5EF4-FFF2-40B4-BE49-F238E27FC236}">
                <a16:creationId xmlns:a16="http://schemas.microsoft.com/office/drawing/2014/main" id="{740085E7-6E8A-4148-AC91-884EC004E49B}"/>
              </a:ext>
            </a:extLst>
          </p:cNvPr>
          <p:cNvPicPr>
            <a:picLocks noChangeAspect="1"/>
          </p:cNvPicPr>
          <p:nvPr/>
        </p:nvPicPr>
        <p:blipFill rotWithShape="1">
          <a:blip r:embed="rId2"/>
          <a:srcRect b="74781"/>
          <a:stretch/>
        </p:blipFill>
        <p:spPr>
          <a:xfrm>
            <a:off x="232699" y="557166"/>
            <a:ext cx="1613241" cy="982606"/>
          </a:xfrm>
          <a:prstGeom prst="rect">
            <a:avLst/>
          </a:prstGeom>
          <a:ln>
            <a:solidFill>
              <a:schemeClr val="tx2"/>
            </a:solidFill>
          </a:ln>
        </p:spPr>
      </p:pic>
      <p:pic>
        <p:nvPicPr>
          <p:cNvPr id="20" name="Picture 19">
            <a:extLst>
              <a:ext uri="{FF2B5EF4-FFF2-40B4-BE49-F238E27FC236}">
                <a16:creationId xmlns:a16="http://schemas.microsoft.com/office/drawing/2014/main" id="{0EA4B96C-4D7A-43A3-8761-644FA0D6D589}"/>
              </a:ext>
            </a:extLst>
          </p:cNvPr>
          <p:cNvPicPr>
            <a:picLocks noChangeAspect="1"/>
          </p:cNvPicPr>
          <p:nvPr/>
        </p:nvPicPr>
        <p:blipFill>
          <a:blip r:embed="rId3"/>
          <a:stretch>
            <a:fillRect/>
          </a:stretch>
        </p:blipFill>
        <p:spPr>
          <a:xfrm>
            <a:off x="268955" y="1604610"/>
            <a:ext cx="1459502" cy="1618721"/>
          </a:xfrm>
          <a:prstGeom prst="rect">
            <a:avLst/>
          </a:prstGeom>
          <a:ln>
            <a:solidFill>
              <a:schemeClr val="tx2"/>
            </a:solidFill>
          </a:ln>
        </p:spPr>
      </p:pic>
      <p:pic>
        <p:nvPicPr>
          <p:cNvPr id="21" name="Picture 20">
            <a:extLst>
              <a:ext uri="{FF2B5EF4-FFF2-40B4-BE49-F238E27FC236}">
                <a16:creationId xmlns:a16="http://schemas.microsoft.com/office/drawing/2014/main" id="{7EDEEF3A-22D6-4F08-8E1B-E65E3BC89C99}"/>
              </a:ext>
            </a:extLst>
          </p:cNvPr>
          <p:cNvPicPr>
            <a:picLocks noChangeAspect="1"/>
          </p:cNvPicPr>
          <p:nvPr/>
        </p:nvPicPr>
        <p:blipFill rotWithShape="1">
          <a:blip r:embed="rId2"/>
          <a:srcRect t="49291"/>
          <a:stretch/>
        </p:blipFill>
        <p:spPr>
          <a:xfrm>
            <a:off x="2182808" y="1191631"/>
            <a:ext cx="1508668" cy="1847684"/>
          </a:xfrm>
          <a:prstGeom prst="rect">
            <a:avLst/>
          </a:prstGeom>
          <a:ln>
            <a:solidFill>
              <a:schemeClr val="tx2"/>
            </a:solidFill>
          </a:ln>
        </p:spPr>
      </p:pic>
      <p:pic>
        <p:nvPicPr>
          <p:cNvPr id="22" name="Picture 21">
            <a:extLst>
              <a:ext uri="{FF2B5EF4-FFF2-40B4-BE49-F238E27FC236}">
                <a16:creationId xmlns:a16="http://schemas.microsoft.com/office/drawing/2014/main" id="{CE276823-238E-4300-9986-49366A85AD65}"/>
              </a:ext>
            </a:extLst>
          </p:cNvPr>
          <p:cNvPicPr>
            <a:picLocks noChangeAspect="1"/>
          </p:cNvPicPr>
          <p:nvPr/>
        </p:nvPicPr>
        <p:blipFill rotWithShape="1">
          <a:blip r:embed="rId2"/>
          <a:srcRect t="26921" b="50257"/>
          <a:stretch/>
        </p:blipFill>
        <p:spPr>
          <a:xfrm>
            <a:off x="2052496" y="210333"/>
            <a:ext cx="1549626" cy="914411"/>
          </a:xfrm>
          <a:prstGeom prst="rect">
            <a:avLst/>
          </a:prstGeom>
          <a:ln>
            <a:solidFill>
              <a:schemeClr val="tx2"/>
            </a:solidFill>
          </a:ln>
        </p:spPr>
      </p:pic>
      <p:pic>
        <p:nvPicPr>
          <p:cNvPr id="24" name="Picture 23">
            <a:extLst>
              <a:ext uri="{FF2B5EF4-FFF2-40B4-BE49-F238E27FC236}">
                <a16:creationId xmlns:a16="http://schemas.microsoft.com/office/drawing/2014/main" id="{6F4F9C95-47CC-45EF-B654-EA0D6CA96309}"/>
              </a:ext>
            </a:extLst>
          </p:cNvPr>
          <p:cNvPicPr>
            <a:picLocks noChangeAspect="1"/>
          </p:cNvPicPr>
          <p:nvPr/>
        </p:nvPicPr>
        <p:blipFill rotWithShape="1">
          <a:blip r:embed="rId4"/>
          <a:srcRect b="35346"/>
          <a:stretch/>
        </p:blipFill>
        <p:spPr>
          <a:xfrm>
            <a:off x="9779694" y="3329180"/>
            <a:ext cx="1990475" cy="2919028"/>
          </a:xfrm>
          <a:prstGeom prst="rect">
            <a:avLst/>
          </a:prstGeom>
          <a:ln>
            <a:solidFill>
              <a:schemeClr val="tx2"/>
            </a:solidFill>
          </a:ln>
        </p:spPr>
      </p:pic>
      <p:pic>
        <p:nvPicPr>
          <p:cNvPr id="26" name="Picture 25">
            <a:extLst>
              <a:ext uri="{FF2B5EF4-FFF2-40B4-BE49-F238E27FC236}">
                <a16:creationId xmlns:a16="http://schemas.microsoft.com/office/drawing/2014/main" id="{BCE8600E-7D04-412F-B9C6-EAB5872A8240}"/>
              </a:ext>
            </a:extLst>
          </p:cNvPr>
          <p:cNvPicPr>
            <a:picLocks noChangeAspect="1"/>
          </p:cNvPicPr>
          <p:nvPr/>
        </p:nvPicPr>
        <p:blipFill rotWithShape="1">
          <a:blip r:embed="rId4"/>
          <a:srcRect t="65222"/>
          <a:stretch/>
        </p:blipFill>
        <p:spPr>
          <a:xfrm>
            <a:off x="6581084" y="852036"/>
            <a:ext cx="1908022" cy="1505149"/>
          </a:xfrm>
          <a:prstGeom prst="rect">
            <a:avLst/>
          </a:prstGeom>
          <a:ln>
            <a:solidFill>
              <a:schemeClr val="tx2"/>
            </a:solidFill>
          </a:ln>
        </p:spPr>
      </p:pic>
      <p:pic>
        <p:nvPicPr>
          <p:cNvPr id="27" name="Picture 26">
            <a:extLst>
              <a:ext uri="{FF2B5EF4-FFF2-40B4-BE49-F238E27FC236}">
                <a16:creationId xmlns:a16="http://schemas.microsoft.com/office/drawing/2014/main" id="{70B24863-7F5A-4397-AFB4-60219C7C19D2}"/>
              </a:ext>
            </a:extLst>
          </p:cNvPr>
          <p:cNvPicPr>
            <a:picLocks noChangeAspect="1"/>
          </p:cNvPicPr>
          <p:nvPr/>
        </p:nvPicPr>
        <p:blipFill rotWithShape="1">
          <a:blip r:embed="rId5"/>
          <a:srcRect t="6715"/>
          <a:stretch/>
        </p:blipFill>
        <p:spPr>
          <a:xfrm>
            <a:off x="9013419" y="223671"/>
            <a:ext cx="2825639" cy="2845289"/>
          </a:xfrm>
          <a:prstGeom prst="rect">
            <a:avLst/>
          </a:prstGeom>
          <a:ln>
            <a:solidFill>
              <a:srgbClr val="FF0066"/>
            </a:solidFill>
          </a:ln>
        </p:spPr>
      </p:pic>
      <p:pic>
        <p:nvPicPr>
          <p:cNvPr id="31" name="Picture 30">
            <a:extLst>
              <a:ext uri="{FF2B5EF4-FFF2-40B4-BE49-F238E27FC236}">
                <a16:creationId xmlns:a16="http://schemas.microsoft.com/office/drawing/2014/main" id="{838CCE43-94D5-484D-B1F2-4D26DFAB1E48}"/>
              </a:ext>
            </a:extLst>
          </p:cNvPr>
          <p:cNvPicPr>
            <a:picLocks noChangeAspect="1"/>
          </p:cNvPicPr>
          <p:nvPr/>
        </p:nvPicPr>
        <p:blipFill>
          <a:blip r:embed="rId6"/>
          <a:stretch>
            <a:fillRect/>
          </a:stretch>
        </p:blipFill>
        <p:spPr>
          <a:xfrm>
            <a:off x="6242451" y="3150558"/>
            <a:ext cx="3024267" cy="3559430"/>
          </a:xfrm>
          <a:prstGeom prst="rect">
            <a:avLst/>
          </a:prstGeom>
          <a:ln>
            <a:solidFill>
              <a:srgbClr val="FF0066"/>
            </a:solidFill>
          </a:ln>
        </p:spPr>
      </p:pic>
      <p:pic>
        <p:nvPicPr>
          <p:cNvPr id="36" name="Picture 35">
            <a:extLst>
              <a:ext uri="{FF2B5EF4-FFF2-40B4-BE49-F238E27FC236}">
                <a16:creationId xmlns:a16="http://schemas.microsoft.com/office/drawing/2014/main" id="{381BB06A-3ACC-49F1-92F1-09DA7479D5C5}"/>
              </a:ext>
            </a:extLst>
          </p:cNvPr>
          <p:cNvPicPr>
            <a:picLocks noChangeAspect="1"/>
          </p:cNvPicPr>
          <p:nvPr/>
        </p:nvPicPr>
        <p:blipFill>
          <a:blip r:embed="rId7"/>
          <a:stretch>
            <a:fillRect/>
          </a:stretch>
        </p:blipFill>
        <p:spPr>
          <a:xfrm>
            <a:off x="330573" y="3501009"/>
            <a:ext cx="5623023" cy="3208980"/>
          </a:xfrm>
          <a:prstGeom prst="rect">
            <a:avLst/>
          </a:prstGeom>
          <a:ln>
            <a:solidFill>
              <a:srgbClr val="FF0066"/>
            </a:solidFill>
          </a:ln>
        </p:spPr>
      </p:pic>
      <p:pic>
        <p:nvPicPr>
          <p:cNvPr id="34" name="Picture 33">
            <a:extLst>
              <a:ext uri="{FF2B5EF4-FFF2-40B4-BE49-F238E27FC236}">
                <a16:creationId xmlns:a16="http://schemas.microsoft.com/office/drawing/2014/main" id="{72066100-6F30-48A1-9F1E-4CEA42EC1863}"/>
              </a:ext>
            </a:extLst>
          </p:cNvPr>
          <p:cNvPicPr>
            <a:picLocks noChangeAspect="1"/>
          </p:cNvPicPr>
          <p:nvPr/>
        </p:nvPicPr>
        <p:blipFill>
          <a:blip r:embed="rId8"/>
          <a:stretch>
            <a:fillRect/>
          </a:stretch>
        </p:blipFill>
        <p:spPr>
          <a:xfrm>
            <a:off x="4912980" y="700739"/>
            <a:ext cx="1094514" cy="540572"/>
          </a:xfrm>
          <a:prstGeom prst="rect">
            <a:avLst/>
          </a:prstGeom>
          <a:ln w="57150">
            <a:solidFill>
              <a:schemeClr val="tx2"/>
            </a:solidFill>
          </a:ln>
        </p:spPr>
      </p:pic>
      <p:pic>
        <p:nvPicPr>
          <p:cNvPr id="35" name="Picture 34">
            <a:extLst>
              <a:ext uri="{FF2B5EF4-FFF2-40B4-BE49-F238E27FC236}">
                <a16:creationId xmlns:a16="http://schemas.microsoft.com/office/drawing/2014/main" id="{E394FA4B-4E0F-4C6E-A04E-38151EF6FA7D}"/>
              </a:ext>
            </a:extLst>
          </p:cNvPr>
          <p:cNvPicPr>
            <a:picLocks noChangeAspect="1"/>
          </p:cNvPicPr>
          <p:nvPr/>
        </p:nvPicPr>
        <p:blipFill>
          <a:blip r:embed="rId9"/>
          <a:stretch>
            <a:fillRect/>
          </a:stretch>
        </p:blipFill>
        <p:spPr>
          <a:xfrm>
            <a:off x="3841460" y="769890"/>
            <a:ext cx="921536" cy="458585"/>
          </a:xfrm>
          <a:prstGeom prst="rect">
            <a:avLst/>
          </a:prstGeom>
          <a:ln w="57150">
            <a:solidFill>
              <a:schemeClr val="tx2"/>
            </a:solidFill>
          </a:ln>
        </p:spPr>
      </p:pic>
      <p:grpSp>
        <p:nvGrpSpPr>
          <p:cNvPr id="23" name="Group 22">
            <a:extLst>
              <a:ext uri="{FF2B5EF4-FFF2-40B4-BE49-F238E27FC236}">
                <a16:creationId xmlns:a16="http://schemas.microsoft.com/office/drawing/2014/main" id="{C8AB8670-E639-55CD-CFEE-816131928AB2}"/>
              </a:ext>
            </a:extLst>
          </p:cNvPr>
          <p:cNvGrpSpPr/>
          <p:nvPr/>
        </p:nvGrpSpPr>
        <p:grpSpPr>
          <a:xfrm>
            <a:off x="4538785" y="112579"/>
            <a:ext cx="1512168" cy="313490"/>
            <a:chOff x="8411244" y="1613653"/>
            <a:chExt cx="1852546" cy="385498"/>
          </a:xfrm>
        </p:grpSpPr>
        <p:sp>
          <p:nvSpPr>
            <p:cNvPr id="25" name="Rectangle: Rounded Corners 24">
              <a:extLst>
                <a:ext uri="{FF2B5EF4-FFF2-40B4-BE49-F238E27FC236}">
                  <a16:creationId xmlns:a16="http://schemas.microsoft.com/office/drawing/2014/main" id="{920722CD-3C5F-FE0D-2A15-4DE5E77A4D8C}"/>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8" name="Graphic 27" descr="For Sale with solid fill">
              <a:hlinkClick r:id="rId10" action="ppaction://hlinksldjump"/>
              <a:extLst>
                <a:ext uri="{FF2B5EF4-FFF2-40B4-BE49-F238E27FC236}">
                  <a16:creationId xmlns:a16="http://schemas.microsoft.com/office/drawing/2014/main" id="{5C688719-F8E6-C4C2-FB88-84A266BF2C04}"/>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144921" y="1613653"/>
              <a:ext cx="385192" cy="385192"/>
            </a:xfrm>
            <a:prstGeom prst="rect">
              <a:avLst/>
            </a:prstGeom>
          </p:spPr>
        </p:pic>
        <p:pic>
          <p:nvPicPr>
            <p:cNvPr id="29" name="Graphic 28" descr="Back with solid fill">
              <a:hlinkClick r:id="rId13" action="ppaction://hlinksldjump"/>
              <a:extLst>
                <a:ext uri="{FF2B5EF4-FFF2-40B4-BE49-F238E27FC236}">
                  <a16:creationId xmlns:a16="http://schemas.microsoft.com/office/drawing/2014/main" id="{52A4A87B-F944-53E4-EDFE-0E2BEBF846BC}"/>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766820" y="1613958"/>
              <a:ext cx="385193" cy="385193"/>
            </a:xfrm>
            <a:prstGeom prst="rect">
              <a:avLst/>
            </a:prstGeom>
          </p:spPr>
        </p:pic>
        <p:pic>
          <p:nvPicPr>
            <p:cNvPr id="30" name="Graphic 29" descr="Back with solid fill">
              <a:hlinkClick r:id="rId16" action="ppaction://hlinksldjump"/>
              <a:extLst>
                <a:ext uri="{FF2B5EF4-FFF2-40B4-BE49-F238E27FC236}">
                  <a16:creationId xmlns:a16="http://schemas.microsoft.com/office/drawing/2014/main" id="{F46155A9-C9D7-5D18-D764-423260EB635F}"/>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414476661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10" hidden="1">
            <a:extLst>
              <a:ext uri="{FF2B5EF4-FFF2-40B4-BE49-F238E27FC236}">
                <a16:creationId xmlns:a16="http://schemas.microsoft.com/office/drawing/2014/main" id="{47D89487-7DBA-4833-811F-12AC24806282}"/>
              </a:ext>
            </a:extLst>
          </p:cNvPr>
          <p:cNvGraphicFramePr>
            <a:graphicFrameLocks noChangeAspect="1"/>
          </p:cNvGraphicFramePr>
          <p:nvPr>
            <p:custDataLst>
              <p:tags r:id="rId2"/>
            </p:custDataLst>
            <p:extLst>
              <p:ext uri="{D42A27DB-BD31-4B8C-83A1-F6EECF244321}">
                <p14:modId xmlns:p14="http://schemas.microsoft.com/office/powerpoint/2010/main" val="317592782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8231" name="think-cell Slide" r:id="rId4" imgW="129" imgH="129" progId="TCLayout.ActiveDocument.1">
                  <p:embed/>
                </p:oleObj>
              </mc:Choice>
              <mc:Fallback>
                <p:oleObj name="think-cell Slide" r:id="rId4" imgW="129" imgH="129" progId="TCLayout.ActiveDocument.1">
                  <p:embed/>
                  <p:pic>
                    <p:nvPicPr>
                      <p:cNvPr id="11" name="Object 10" hidden="1">
                        <a:extLst>
                          <a:ext uri="{FF2B5EF4-FFF2-40B4-BE49-F238E27FC236}">
                            <a16:creationId xmlns:a16="http://schemas.microsoft.com/office/drawing/2014/main" id="{47D89487-7DBA-4833-811F-12AC24806282}"/>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extBox 1">
            <a:extLst>
              <a:ext uri="{FF2B5EF4-FFF2-40B4-BE49-F238E27FC236}">
                <a16:creationId xmlns:a16="http://schemas.microsoft.com/office/drawing/2014/main" id="{95EAEB34-80B8-486D-9428-93C530B1DDF4}"/>
              </a:ext>
            </a:extLst>
          </p:cNvPr>
          <p:cNvSpPr txBox="1"/>
          <p:nvPr/>
        </p:nvSpPr>
        <p:spPr>
          <a:xfrm>
            <a:off x="405780" y="404664"/>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4" name="TextBox 3">
            <a:extLst>
              <a:ext uri="{FF2B5EF4-FFF2-40B4-BE49-F238E27FC236}">
                <a16:creationId xmlns:a16="http://schemas.microsoft.com/office/drawing/2014/main" id="{49D48E95-D010-4833-8FAC-932FF31F429E}"/>
              </a:ext>
            </a:extLst>
          </p:cNvPr>
          <p:cNvSpPr txBox="1"/>
          <p:nvPr/>
        </p:nvSpPr>
        <p:spPr>
          <a:xfrm>
            <a:off x="6285011" y="967766"/>
            <a:ext cx="5904656" cy="4223592"/>
          </a:xfrm>
          <a:prstGeom prst="rect">
            <a:avLst/>
          </a:prstGeom>
          <a:noFill/>
        </p:spPr>
        <p:txBody>
          <a:bodyPr wrap="square">
            <a:spAutoFit/>
          </a:bodyPr>
          <a:lstStyle/>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16.05.2022 Heinolan valtuusto tekee päätöksen päivitetystä strategiasta.</a:t>
            </a:r>
          </a:p>
          <a:p>
            <a:pPr marL="171450" indent="-171450">
              <a:lnSpc>
                <a:spcPct val="150000"/>
              </a:lnSpc>
              <a:buFont typeface="Arial" panose="020B0604020202020204" pitchFamily="34" charset="0"/>
              <a:buChar cha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Suomen ilmastopaneelin puheenjohtaja Markku Ollikainen nosti esille ”</a:t>
            </a:r>
            <a:r>
              <a:rPr lang="fi-FI" sz="1000" i="1" dirty="0">
                <a:solidFill>
                  <a:schemeClr val="tx2"/>
                </a:solidFill>
                <a:latin typeface="Gill Sans Nova" panose="020B0602020104020203" pitchFamily="34" charset="0"/>
                <a:ea typeface="Lato" panose="020F0502020204030203" pitchFamily="34" charset="0"/>
                <a:cs typeface="Lato" panose="020F0502020204030203" pitchFamily="34" charset="0"/>
              </a:rPr>
              <a:t>Ilmastokriisi- ja luontokatoinfo 2 : Ilmastopolitiikan tilannekatsaus</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 [10.02.22] tapahtumassa, että on selvää kuinka fossiilisten päästöjen leikkauksilla meille syntyy vielä ”vähennyksiä” kulkiessamme kohti sitä vuotta 2030, mutta entäpä siitä eteenpäin? Ollikainen esitti näkemyksenään tuon aikaisten muutosvoimien suhteen, että vety- ja kiertotalous sekä uudet ruokatuotannon muodot ovat kolme mahdollisesti keskeisintä tekijää v. 2030 alkaen päästövähennysten parissa.</a:t>
            </a:r>
          </a:p>
          <a:p>
            <a:pPr marL="171450" indent="-171450">
              <a:lnSpc>
                <a:spcPct val="150000"/>
              </a:lnSpc>
              <a:buFont typeface="Arial" panose="020B0604020202020204" pitchFamily="34" charset="0"/>
              <a:buChar cha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Emma Kari puolestaan toi esille tuolla edellä mainitussa tapahtumassa, että hiilineutraalius tavoite vuoteen 2035 mentäessä päätettiinkin nyt sitten muuttaa yhden hallituksen tavoitteen asemasta tuon yhden hallituksen päätöksen pohjalta kiinteästi koko Suomen tavoitteeksi.</a:t>
            </a:r>
          </a:p>
          <a:p>
            <a:pPr marL="171450" indent="-171450">
              <a:lnSpc>
                <a:spcPct val="150000"/>
              </a:lnSpc>
              <a:buFont typeface="Arial" panose="020B0604020202020204" pitchFamily="34" charset="0"/>
              <a:buChar cha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rPr>
              <a:t>Kaikki kolmesta ilmastosuunnitelmistamme ovat valmistumassa nyt kevään 2022 aikana nykyisen aikataulun perusteella, mikäli ei ilmene viivästyksiä:</a:t>
            </a:r>
            <a:endParaRPr lang="fi-FI" sz="1000" b="1" u="sng"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8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Kaisu [Taakanjakosektori, ESR]</a:t>
            </a:r>
          </a:p>
          <a:p>
            <a:pPr>
              <a:lnSpc>
                <a:spcPct val="150000"/>
              </a:lnSpc>
            </a:pPr>
            <a:r>
              <a:rPr lang="fi-FI" sz="8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Ilmasto- ja energiastrategia [Päästökauppasektori, ETS]</a:t>
            </a:r>
          </a:p>
          <a:p>
            <a:pPr>
              <a:lnSpc>
                <a:spcPct val="150000"/>
              </a:lnSpc>
            </a:pPr>
            <a:r>
              <a:rPr lang="fi-FI" sz="8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Maankäyttösektorin ilmastosuunnitelma [Maat ja metsät, LULUCF]</a:t>
            </a:r>
            <a:endParaRPr lang="fi-FI" sz="800" b="1"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pic>
        <p:nvPicPr>
          <p:cNvPr id="6" name="Picture 5" descr="Text&#10;&#10;Description automatically generated">
            <a:extLst>
              <a:ext uri="{FF2B5EF4-FFF2-40B4-BE49-F238E27FC236}">
                <a16:creationId xmlns:a16="http://schemas.microsoft.com/office/drawing/2014/main" id="{DDA75F4B-3A35-4653-9D4C-4AAE66D3ECD4}"/>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307521" y="4941167"/>
            <a:ext cx="2836062" cy="1685784"/>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8" name="TextBox 7">
            <a:extLst>
              <a:ext uri="{FF2B5EF4-FFF2-40B4-BE49-F238E27FC236}">
                <a16:creationId xmlns:a16="http://schemas.microsoft.com/office/drawing/2014/main" id="{FA5E8036-8367-4640-9E25-107ECA6DED50}"/>
              </a:ext>
            </a:extLst>
          </p:cNvPr>
          <p:cNvSpPr txBox="1"/>
          <p:nvPr/>
        </p:nvSpPr>
        <p:spPr>
          <a:xfrm>
            <a:off x="335830" y="4941168"/>
            <a:ext cx="2950270" cy="1685783"/>
          </a:xfrm>
          <a:prstGeom prst="rect">
            <a:avLst/>
          </a:prstGeom>
          <a:noFill/>
        </p:spPr>
        <p:txBody>
          <a:bodyPr wrap="square">
            <a:spAutoFit/>
          </a:bodyPr>
          <a:lstStyle/>
          <a:p>
            <a:pPr>
              <a:lnSpc>
                <a:spcPct val="150000"/>
              </a:lnSpc>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rPr>
              <a:t>(Kuvassa tekstin oikealla puolella:)</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Kari kertoi myös, että ympäristöministeriö aikoo tehdä esityksen kehysriiheen vauhdittaakseen murrosta myös pienituloisten osilta kohti vihreämpää energiajärjestelmää, joilla ei muuten ole ollut rahallisesti mahdollisuuksia lähteä tekemään puhtaan energian investointeja.</a:t>
            </a:r>
            <a:endPar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14" name="TextBox 13">
            <a:extLst>
              <a:ext uri="{FF2B5EF4-FFF2-40B4-BE49-F238E27FC236}">
                <a16:creationId xmlns:a16="http://schemas.microsoft.com/office/drawing/2014/main" id="{0739B2F7-203A-40ED-B583-5DBDD7CFF659}"/>
              </a:ext>
            </a:extLst>
          </p:cNvPr>
          <p:cNvSpPr txBox="1"/>
          <p:nvPr/>
        </p:nvSpPr>
        <p:spPr>
          <a:xfrm>
            <a:off x="336859" y="1289206"/>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9" name="Group 8">
            <a:extLst>
              <a:ext uri="{FF2B5EF4-FFF2-40B4-BE49-F238E27FC236}">
                <a16:creationId xmlns:a16="http://schemas.microsoft.com/office/drawing/2014/main" id="{3EA545F1-6DC0-4908-AEE2-90FB5AD5C673}"/>
              </a:ext>
            </a:extLst>
          </p:cNvPr>
          <p:cNvGrpSpPr/>
          <p:nvPr/>
        </p:nvGrpSpPr>
        <p:grpSpPr>
          <a:xfrm>
            <a:off x="10702925" y="148364"/>
            <a:ext cx="1038645" cy="313490"/>
            <a:chOff x="8991352" y="1613653"/>
            <a:chExt cx="1272436" cy="385498"/>
          </a:xfrm>
        </p:grpSpPr>
        <p:sp>
          <p:nvSpPr>
            <p:cNvPr id="10" name="Rectangle: Rounded Corners 9">
              <a:extLst>
                <a:ext uri="{FF2B5EF4-FFF2-40B4-BE49-F238E27FC236}">
                  <a16:creationId xmlns:a16="http://schemas.microsoft.com/office/drawing/2014/main" id="{98A41A6A-1926-4E6E-BD5F-4E3BE3B2EF7F}"/>
                </a:ext>
              </a:extLst>
            </p:cNvPr>
            <p:cNvSpPr/>
            <p:nvPr/>
          </p:nvSpPr>
          <p:spPr>
            <a:xfrm>
              <a:off x="8991352" y="1613653"/>
              <a:ext cx="127243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2" name="Graphic 11" descr="For Sale with solid fill">
              <a:hlinkClick r:id="rId7" action="ppaction://hlinksldjump"/>
              <a:extLst>
                <a:ext uri="{FF2B5EF4-FFF2-40B4-BE49-F238E27FC236}">
                  <a16:creationId xmlns:a16="http://schemas.microsoft.com/office/drawing/2014/main" id="{F10A7C8F-64B9-4905-AA8C-929298F7FE1A}"/>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144921" y="1613653"/>
              <a:ext cx="385192" cy="385192"/>
            </a:xfrm>
            <a:prstGeom prst="rect">
              <a:avLst/>
            </a:prstGeom>
          </p:spPr>
        </p:pic>
        <p:pic>
          <p:nvPicPr>
            <p:cNvPr id="13" name="Graphic 12" descr="Back with solid fill">
              <a:hlinkClick r:id="rId10" action="ppaction://hlinksldjump"/>
              <a:extLst>
                <a:ext uri="{FF2B5EF4-FFF2-40B4-BE49-F238E27FC236}">
                  <a16:creationId xmlns:a16="http://schemas.microsoft.com/office/drawing/2014/main" id="{D072F05E-0A4C-4891-8E3E-14925370A225}"/>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766820" y="1613958"/>
              <a:ext cx="385193" cy="385193"/>
            </a:xfrm>
            <a:prstGeom prst="rect">
              <a:avLst/>
            </a:prstGeom>
          </p:spPr>
        </p:pic>
      </p:grpSp>
    </p:spTree>
    <p:extLst>
      <p:ext uri="{BB962C8B-B14F-4D97-AF65-F5344CB8AC3E}">
        <p14:creationId xmlns:p14="http://schemas.microsoft.com/office/powerpoint/2010/main" val="285574872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5EAEB34-80B8-486D-9428-93C530B1DDF4}"/>
              </a:ext>
            </a:extLst>
          </p:cNvPr>
          <p:cNvSpPr txBox="1"/>
          <p:nvPr/>
        </p:nvSpPr>
        <p:spPr>
          <a:xfrm>
            <a:off x="405780" y="404664"/>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10" name="TextBox 9">
            <a:extLst>
              <a:ext uri="{FF2B5EF4-FFF2-40B4-BE49-F238E27FC236}">
                <a16:creationId xmlns:a16="http://schemas.microsoft.com/office/drawing/2014/main" id="{901BB452-65D6-4917-B741-186C628678FB}"/>
              </a:ext>
            </a:extLst>
          </p:cNvPr>
          <p:cNvSpPr txBox="1"/>
          <p:nvPr/>
        </p:nvSpPr>
        <p:spPr>
          <a:xfrm>
            <a:off x="7102524" y="3624581"/>
            <a:ext cx="4608512" cy="1764073"/>
          </a:xfrm>
          <a:prstGeom prst="rect">
            <a:avLst/>
          </a:prstGeom>
          <a:noFill/>
        </p:spPr>
        <p:txBody>
          <a:bodyPr wrap="square">
            <a:spAutoFit/>
          </a:bodyPr>
          <a:lstStyle/>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Liikenteen osilta valmisteluja on jatkettu kansallisen liikenteen päästökaupan sekä kilometripohjaisen liikenneveromallin parissa, mikäli muut kansalliset toimet ja EU-tason ratkaisut yhdessä eivät lopulta riitäkään tavoitteeseen.</a:t>
            </a: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4/2022 käsitellään biokaasuohjelma:</a:t>
            </a: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V.</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 2030 </a:t>
            </a: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rPr>
              <a:t>tuotantokapasiteetti</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 nostetaan </a:t>
            </a: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rPr>
              <a:t>4 TWh</a:t>
            </a:r>
          </a:p>
        </p:txBody>
      </p:sp>
      <p:sp>
        <p:nvSpPr>
          <p:cNvPr id="8" name="TextBox 7">
            <a:extLst>
              <a:ext uri="{FF2B5EF4-FFF2-40B4-BE49-F238E27FC236}">
                <a16:creationId xmlns:a16="http://schemas.microsoft.com/office/drawing/2014/main" id="{1B84E0BD-DA87-4756-A889-769681381B56}"/>
              </a:ext>
            </a:extLst>
          </p:cNvPr>
          <p:cNvSpPr txBox="1"/>
          <p:nvPr/>
        </p:nvSpPr>
        <p:spPr>
          <a:xfrm>
            <a:off x="405780" y="3501008"/>
            <a:ext cx="6190630" cy="2733569"/>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Hyvin merkittävänä muutoksena etenkin julkisen sektorin kannalta tulee olemaan syksylle 2022 aikataulutettu ilmastolakiin tehtävä kirjaus:</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a:t>
            </a: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Julkiselta sektorilta jatkossa velvoitettava ilmastosuunnitelma</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Kansallinen ilmastonmuutokseen sopeutumissuunnitelma  päivitetään keväällä 2022.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a:t>
            </a: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Päivitetyllä suunnitelmalla tullaan jatkamaan sitten sinne vuoteen 2030 asti</a:t>
            </a:r>
          </a:p>
          <a:p>
            <a:pPr marL="0" marR="0" lvl="0" indent="0" algn="l" defTabSz="914400" rtl="0" eaLnBrk="1" fontAlgn="auto" latinLnBrk="0" hangingPunct="1">
              <a:lnSpc>
                <a:spcPct val="150000"/>
              </a:lnSpc>
              <a:spcBef>
                <a:spcPts val="0"/>
              </a:spcBef>
              <a:spcAft>
                <a:spcPts val="0"/>
              </a:spcAft>
              <a:buClrTx/>
              <a:buSzTx/>
              <a:buFontTx/>
              <a:buNone/>
              <a:tabLst/>
              <a:defRPr/>
            </a:pPr>
            <a:endPar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Ilmastokriisi- ja luontokatoinfo 3:ssa esiteltiin </a:t>
            </a: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rPr>
              <a:t>RMC-indikaattori</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a:t>
            </a: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Varmistetaan ettei Suomi kuluttaisi luonnonvaroja v. 2035 enempää kuin v. 2015</a:t>
            </a:r>
          </a:p>
        </p:txBody>
      </p:sp>
      <p:sp>
        <p:nvSpPr>
          <p:cNvPr id="12" name="TextBox 11">
            <a:extLst>
              <a:ext uri="{FF2B5EF4-FFF2-40B4-BE49-F238E27FC236}">
                <a16:creationId xmlns:a16="http://schemas.microsoft.com/office/drawing/2014/main" id="{023686EF-A224-4D27-831D-79BAB713A8A4}"/>
              </a:ext>
            </a:extLst>
          </p:cNvPr>
          <p:cNvSpPr txBox="1"/>
          <p:nvPr/>
        </p:nvSpPr>
        <p:spPr>
          <a:xfrm>
            <a:off x="6527489" y="908720"/>
            <a:ext cx="5565085" cy="2248821"/>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Tulossa valtioneuvoston periaatepäätös kotimaisista ja vähähiilisistä hankinnoista</a:t>
            </a:r>
          </a:p>
          <a:p>
            <a:pPr marL="0" marR="0" lvl="0" indent="0" algn="l" defTabSz="914400" rtl="0" eaLnBrk="1" fontAlgn="auto" latinLnBrk="0" hangingPunct="1">
              <a:lnSpc>
                <a:spcPct val="150000"/>
              </a:lnSpc>
              <a:spcBef>
                <a:spcPts val="0"/>
              </a:spcBef>
              <a:spcAft>
                <a:spcPts val="0"/>
              </a:spcAft>
              <a:buClrTx/>
              <a:buSzTx/>
              <a:buFontTx/>
              <a:buNone/>
              <a:tabLst/>
              <a:defRPr/>
            </a:pP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Päätös asettaa julkisille hankinnoille päästövähennystavoitteen, jonka 	toteutumista seurataan</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Toimilla varmistellaan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että kuntien ja kulutuksen toimille 		laskettu </a:t>
            </a:r>
            <a:r>
              <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0,4 Mt </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päästövähennys toteutuu</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5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Maataloussektorin päästövähennystavoite nostetaan:</a:t>
            </a:r>
          </a:p>
          <a:p>
            <a:pPr>
              <a:lnSpc>
                <a:spcPct val="150000"/>
              </a:lnSpc>
            </a:pP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rPr>
              <a:t>	</a:t>
            </a:r>
            <a:r>
              <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rPr>
              <a:t>0,4 MT -&gt; 0,6 Mt</a:t>
            </a: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p:txBody>
      </p:sp>
      <p:sp>
        <p:nvSpPr>
          <p:cNvPr id="15" name="TextBox 14">
            <a:extLst>
              <a:ext uri="{FF2B5EF4-FFF2-40B4-BE49-F238E27FC236}">
                <a16:creationId xmlns:a16="http://schemas.microsoft.com/office/drawing/2014/main" id="{3B413200-F346-4A69-AAAD-F99F13B5F047}"/>
              </a:ext>
            </a:extLst>
          </p:cNvPr>
          <p:cNvSpPr txBox="1"/>
          <p:nvPr/>
        </p:nvSpPr>
        <p:spPr>
          <a:xfrm>
            <a:off x="336859" y="1289206"/>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7" name="Group 6">
            <a:extLst>
              <a:ext uri="{FF2B5EF4-FFF2-40B4-BE49-F238E27FC236}">
                <a16:creationId xmlns:a16="http://schemas.microsoft.com/office/drawing/2014/main" id="{549FDA4C-F228-4326-BC4C-DC56E548B115}"/>
              </a:ext>
            </a:extLst>
          </p:cNvPr>
          <p:cNvGrpSpPr/>
          <p:nvPr/>
        </p:nvGrpSpPr>
        <p:grpSpPr>
          <a:xfrm>
            <a:off x="10229401" y="148364"/>
            <a:ext cx="1512168" cy="313490"/>
            <a:chOff x="8411244" y="1613653"/>
            <a:chExt cx="1852546" cy="385498"/>
          </a:xfrm>
        </p:grpSpPr>
        <p:sp>
          <p:nvSpPr>
            <p:cNvPr id="9" name="Rectangle: Rounded Corners 8">
              <a:extLst>
                <a:ext uri="{FF2B5EF4-FFF2-40B4-BE49-F238E27FC236}">
                  <a16:creationId xmlns:a16="http://schemas.microsoft.com/office/drawing/2014/main" id="{E05E26F1-3775-44BC-AFF1-B35283C0E9D7}"/>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For Sale with solid fill">
              <a:hlinkClick r:id="rId2" action="ppaction://hlinksldjump"/>
              <a:extLst>
                <a:ext uri="{FF2B5EF4-FFF2-40B4-BE49-F238E27FC236}">
                  <a16:creationId xmlns:a16="http://schemas.microsoft.com/office/drawing/2014/main" id="{81EB4509-BD56-41C5-8D2B-F73610FF7AFE}"/>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pic>
          <p:nvPicPr>
            <p:cNvPr id="13" name="Graphic 12" descr="Back with solid fill">
              <a:hlinkClick r:id="rId5" action="ppaction://hlinksldjump"/>
              <a:extLst>
                <a:ext uri="{FF2B5EF4-FFF2-40B4-BE49-F238E27FC236}">
                  <a16:creationId xmlns:a16="http://schemas.microsoft.com/office/drawing/2014/main" id="{3DB26945-48BE-4166-808F-FF00E7FC7A1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66820" y="1613958"/>
              <a:ext cx="385193" cy="385193"/>
            </a:xfrm>
            <a:prstGeom prst="rect">
              <a:avLst/>
            </a:prstGeom>
          </p:spPr>
        </p:pic>
        <p:pic>
          <p:nvPicPr>
            <p:cNvPr id="14" name="Graphic 13" descr="Back with solid fill">
              <a:hlinkClick r:id="rId8" action="ppaction://hlinksldjump"/>
              <a:extLst>
                <a:ext uri="{FF2B5EF4-FFF2-40B4-BE49-F238E27FC236}">
                  <a16:creationId xmlns:a16="http://schemas.microsoft.com/office/drawing/2014/main" id="{3AC1CD34-94A1-4B5F-93B9-3DB90208ECC8}"/>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78532869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5EAEB34-80B8-486D-9428-93C530B1DDF4}"/>
              </a:ext>
            </a:extLst>
          </p:cNvPr>
          <p:cNvSpPr txBox="1"/>
          <p:nvPr/>
        </p:nvSpPr>
        <p:spPr>
          <a:xfrm>
            <a:off x="405780" y="404664"/>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10" name="TextBox 9">
            <a:extLst>
              <a:ext uri="{FF2B5EF4-FFF2-40B4-BE49-F238E27FC236}">
                <a16:creationId xmlns:a16="http://schemas.microsoft.com/office/drawing/2014/main" id="{901BB452-65D6-4917-B741-186C628678FB}"/>
              </a:ext>
            </a:extLst>
          </p:cNvPr>
          <p:cNvSpPr txBox="1"/>
          <p:nvPr/>
        </p:nvSpPr>
        <p:spPr>
          <a:xfrm>
            <a:off x="6958508" y="751536"/>
            <a:ext cx="4608512" cy="5354927"/>
          </a:xfrm>
          <a:prstGeom prst="rect">
            <a:avLst/>
          </a:prstGeom>
          <a:noFill/>
        </p:spPr>
        <p:txBody>
          <a:bodyPr wrap="square">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Uusi rakentamislaki</a:t>
            </a: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Eduskunnan käsittelyyn:</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rPr>
              <a:t>Syksyllä (2022)</a:t>
            </a: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Tavoite:</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Tehostaa kestävää rakentamista</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Sujuvoittaa rakentamista</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Edistää rakentamisen digitalisaatiota</a:t>
            </a: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Esitys sisältö:</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Velvoitteita rakennusten vähähiilisyyteen ja elinkaareen</a:t>
            </a:r>
          </a:p>
          <a:p>
            <a:pPr marL="628650" lvl="1"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Ts. päästövähennys ja materiaalitehokkuus</a:t>
            </a:r>
          </a:p>
          <a:p>
            <a:pPr>
              <a:lnSpc>
                <a:spcPct val="150000"/>
              </a:lnSpc>
            </a:pPr>
            <a:endPar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Rakennuslupaprosessi yksinkertaistuu:</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Jatkossa rakennuslupa, toimenpidelupa ja toimenpideilmoitus muodostavat yhden rakentamisluvan, joka korvaa nuo kolme vanhaa</a:t>
            </a:r>
          </a:p>
          <a:p>
            <a:pPr marL="171450" indent="-171450">
              <a:lnSpc>
                <a:spcPct val="150000"/>
              </a:lnSpc>
              <a:buFont typeface="Wingdings" panose="05000000000000000000" pitchFamily="2" charset="2"/>
              <a:buChar char="à"/>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Yksivaiheinen rakentamislupamenettely pystyisi tulkitsemaan yhdellä kertaa sekä sijainnin, että toteutuksen edellytykset</a:t>
            </a:r>
          </a:p>
          <a:p>
            <a:pPr>
              <a:lnSpc>
                <a:spcPct val="150000"/>
              </a:lnSpc>
            </a:pPr>
            <a:endParaRPr lang="fi-FI" sz="105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a:lnSpc>
                <a:spcPct val="150000"/>
              </a:lnSpc>
            </a:pPr>
            <a:r>
              <a:rPr lang="fi-FI" sz="105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Rakentamisen lupakynnystä halutaan nostaa:</a:t>
            </a:r>
          </a:p>
          <a:p>
            <a:pPr>
              <a:lnSpc>
                <a:spcPct val="150000"/>
              </a:lnSpc>
            </a:pP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Esimerkiksi alle 30 m</a:t>
            </a:r>
            <a:r>
              <a:rPr lang="fi-FI" sz="1000" baseline="30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2</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saunan pystyisi rakentamaan ilman rakennuslupaa</a:t>
            </a:r>
          </a:p>
        </p:txBody>
      </p:sp>
      <p:sp>
        <p:nvSpPr>
          <p:cNvPr id="7" name="TextBox 6">
            <a:extLst>
              <a:ext uri="{FF2B5EF4-FFF2-40B4-BE49-F238E27FC236}">
                <a16:creationId xmlns:a16="http://schemas.microsoft.com/office/drawing/2014/main" id="{6879AD59-E28B-4559-9635-0CABBC856F27}"/>
              </a:ext>
            </a:extLst>
          </p:cNvPr>
          <p:cNvSpPr txBox="1"/>
          <p:nvPr/>
        </p:nvSpPr>
        <p:spPr>
          <a:xfrm>
            <a:off x="336859" y="1289206"/>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5" name="Group 4">
            <a:extLst>
              <a:ext uri="{FF2B5EF4-FFF2-40B4-BE49-F238E27FC236}">
                <a16:creationId xmlns:a16="http://schemas.microsoft.com/office/drawing/2014/main" id="{9EDDDC8E-B179-4FB2-A561-DF2BE07E3272}"/>
              </a:ext>
            </a:extLst>
          </p:cNvPr>
          <p:cNvGrpSpPr/>
          <p:nvPr/>
        </p:nvGrpSpPr>
        <p:grpSpPr>
          <a:xfrm>
            <a:off x="10229401" y="148364"/>
            <a:ext cx="1512168" cy="313490"/>
            <a:chOff x="8411244" y="1613653"/>
            <a:chExt cx="1852546" cy="385498"/>
          </a:xfrm>
        </p:grpSpPr>
        <p:sp>
          <p:nvSpPr>
            <p:cNvPr id="6" name="Rectangle: Rounded Corners 5">
              <a:extLst>
                <a:ext uri="{FF2B5EF4-FFF2-40B4-BE49-F238E27FC236}">
                  <a16:creationId xmlns:a16="http://schemas.microsoft.com/office/drawing/2014/main" id="{2BF7324B-857C-4E6C-897B-854B92F4354C}"/>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8" name="Graphic 7" descr="For Sale with solid fill">
              <a:hlinkClick r:id="rId2" action="ppaction://hlinksldjump"/>
              <a:extLst>
                <a:ext uri="{FF2B5EF4-FFF2-40B4-BE49-F238E27FC236}">
                  <a16:creationId xmlns:a16="http://schemas.microsoft.com/office/drawing/2014/main" id="{E0D6EE6E-9957-49C7-9C7B-459CDC1CF169}"/>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44921" y="1613653"/>
              <a:ext cx="385192" cy="385192"/>
            </a:xfrm>
            <a:prstGeom prst="rect">
              <a:avLst/>
            </a:prstGeom>
          </p:spPr>
        </p:pic>
        <p:pic>
          <p:nvPicPr>
            <p:cNvPr id="9" name="Graphic 8" descr="Back with solid fill">
              <a:hlinkClick r:id="rId5" action="ppaction://hlinksldjump"/>
              <a:extLst>
                <a:ext uri="{FF2B5EF4-FFF2-40B4-BE49-F238E27FC236}">
                  <a16:creationId xmlns:a16="http://schemas.microsoft.com/office/drawing/2014/main" id="{04224F17-5401-4215-B25F-6AB2EF7369EB}"/>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766820" y="1613958"/>
              <a:ext cx="385193" cy="385193"/>
            </a:xfrm>
            <a:prstGeom prst="rect">
              <a:avLst/>
            </a:prstGeom>
          </p:spPr>
        </p:pic>
        <p:pic>
          <p:nvPicPr>
            <p:cNvPr id="11" name="Graphic 10" descr="Back with solid fill">
              <a:hlinkClick r:id="rId8" action="ppaction://hlinksldjump"/>
              <a:extLst>
                <a:ext uri="{FF2B5EF4-FFF2-40B4-BE49-F238E27FC236}">
                  <a16:creationId xmlns:a16="http://schemas.microsoft.com/office/drawing/2014/main" id="{DC4B3EC7-CFF1-4C2E-B1B8-FEAFAE6EE87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484919498"/>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2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2B653A09-96E5-4DDE-9BB5-CBB8E23F929E}"/>
              </a:ext>
            </a:extLst>
          </p:cNvPr>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255" name="think-cell Slide" r:id="rId4" imgW="129" imgH="129" progId="TCLayout.ActiveDocument.1">
                  <p:embed/>
                </p:oleObj>
              </mc:Choice>
              <mc:Fallback>
                <p:oleObj name="think-cell Slide" r:id="rId4" imgW="129" imgH="129" progId="TCLayout.ActiveDocument.1">
                  <p:embed/>
                  <p:pic>
                    <p:nvPicPr>
                      <p:cNvPr id="4" name="Object 3" hidden="1">
                        <a:extLst>
                          <a:ext uri="{FF2B5EF4-FFF2-40B4-BE49-F238E27FC236}">
                            <a16:creationId xmlns:a16="http://schemas.microsoft.com/office/drawing/2014/main" id="{2B653A09-96E5-4DDE-9BB5-CBB8E23F929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7" name="TextBox 6">
            <a:extLst>
              <a:ext uri="{FF2B5EF4-FFF2-40B4-BE49-F238E27FC236}">
                <a16:creationId xmlns:a16="http://schemas.microsoft.com/office/drawing/2014/main" id="{27ED88D9-8EA6-43AE-A93F-8684A4BB0E55}"/>
              </a:ext>
            </a:extLst>
          </p:cNvPr>
          <p:cNvSpPr txBox="1"/>
          <p:nvPr/>
        </p:nvSpPr>
        <p:spPr>
          <a:xfrm>
            <a:off x="333772" y="332656"/>
            <a:ext cx="10441160" cy="461665"/>
          </a:xfrm>
          <a:prstGeom prst="rect">
            <a:avLst/>
          </a:prstGeom>
          <a:noFill/>
        </p:spPr>
        <p:txBody>
          <a:bodyPr wrap="square">
            <a:spAutoFit/>
          </a:bodyPr>
          <a:lstStyle/>
          <a:p>
            <a:r>
              <a:rPr lang="fi-FI" sz="24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Rakennetun ympäristön tietojärjestelmä (RYTJ)</a:t>
            </a:r>
          </a:p>
        </p:txBody>
      </p:sp>
      <p:sp>
        <p:nvSpPr>
          <p:cNvPr id="8" name="TextBox 7">
            <a:extLst>
              <a:ext uri="{FF2B5EF4-FFF2-40B4-BE49-F238E27FC236}">
                <a16:creationId xmlns:a16="http://schemas.microsoft.com/office/drawing/2014/main" id="{4284E7F1-A5CD-4630-861E-9542FAEACA88}"/>
              </a:ext>
            </a:extLst>
          </p:cNvPr>
          <p:cNvSpPr txBox="1"/>
          <p:nvPr/>
        </p:nvSpPr>
        <p:spPr>
          <a:xfrm>
            <a:off x="621804" y="1340768"/>
            <a:ext cx="4392488" cy="523605"/>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kumimoji="0" lang="fi-FI" sz="1000" b="0" i="0" u="none" strike="noStrike" kern="1200" cap="none" spc="0" normalizeH="0" baseline="0" noProof="0" dirty="0">
                <a:ln>
                  <a:noFill/>
                </a:ln>
                <a:solidFill>
                  <a:schemeClr val="tx2"/>
                </a:solidFill>
                <a:effectLst/>
                <a:uLnTx/>
                <a:uFillTx/>
                <a:latin typeface="Lato" panose="020F0502020204030203" pitchFamily="34" charset="0"/>
                <a:ea typeface="Lato" panose="020F0502020204030203" pitchFamily="34" charset="0"/>
                <a:cs typeface="Lato" panose="020F0502020204030203" pitchFamily="34" charset="0"/>
                <a:sym typeface="Wingdings" panose="05000000000000000000" pitchFamily="2" charset="2"/>
              </a:rPr>
              <a:t>Tietokanta maankäytön ja rakentamisen datalle, josta niitä voidaan jatkossa tarkastella sekä jakaa (= Rakennetun ympäristön tietokanta).</a:t>
            </a:r>
          </a:p>
        </p:txBody>
      </p:sp>
      <p:sp>
        <p:nvSpPr>
          <p:cNvPr id="6" name="TextBox 5">
            <a:extLst>
              <a:ext uri="{FF2B5EF4-FFF2-40B4-BE49-F238E27FC236}">
                <a16:creationId xmlns:a16="http://schemas.microsoft.com/office/drawing/2014/main" id="{4C1796E7-52D7-408A-B4F0-B98DB0D71746}"/>
              </a:ext>
            </a:extLst>
          </p:cNvPr>
          <p:cNvSpPr txBox="1"/>
          <p:nvPr/>
        </p:nvSpPr>
        <p:spPr>
          <a:xfrm>
            <a:off x="5230316" y="1838740"/>
            <a:ext cx="6093302" cy="4732770"/>
          </a:xfrm>
          <a:prstGeom prst="rect">
            <a:avLst/>
          </a:prstGeom>
          <a:noFill/>
        </p:spPr>
        <p:txBody>
          <a:bodyPr wrap="square">
            <a:spAutoFit/>
          </a:bodyPr>
          <a:lstStyle/>
          <a:p>
            <a:pPr marR="0" lvl="0" algn="l" defTabSz="914400" rtl="0" eaLnBrk="1" fontAlgn="auto" latinLnBrk="0" hangingPunct="1">
              <a:lnSpc>
                <a:spcPct val="150000"/>
              </a:lnSpc>
              <a:spcBef>
                <a:spcPts val="0"/>
              </a:spcBef>
              <a:spcAft>
                <a:spcPts val="0"/>
              </a:spcAft>
              <a:buClrTx/>
              <a:buSzTx/>
              <a:tabLst/>
              <a:defRPr/>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Käyttöönotto: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 2024</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Keskeisin idea: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Tulevaisuudessa rakennetun ympäristön data saadaan käyttöön yhdestä paikasta ja yhteneväisessä muodossa. Toisin sanoen, yhteisesti sovitun data-alustan rinnalla sovitaan myös yhteisesti muoto, jossa dataa koostetaan alustalle, kuten myös dataa koskevat merkitykset, jotta sen tulkinta olisi myös kaikille yhden mukaista. Lisäksi käyttöön otetaan kansainväliset standardit.</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Käyttäjät: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Erityisesti kunnat ja valtion viranomaiset. Kiinteistöjen omistajat (yksityiset ja yritykset) ja asukkaat, jotka ovat kiinnostuneita seuraamaan kaavoitusta asuinpaikkakunnallaan tai vapaa-ajan asutuksen paikkakunnalla.</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Hyödyt: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Valtaosa datasta tulee kuntien kaavoitus- ja lupatoiminnoilta, jotka näin ollen jatkossa integroituvat myös muihin järjestelmiin automaattisesti. Tietokanta sujuvoittaa kiinteistöverotusta, nopeuttaa pelastuslaitoksen toimintoja sekä tarjoaa paremmat edellytykset laadukkaille selvityksille rakentamisessa ja maankäytössä.</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Käyttäjälähtöisesti tärkein tavoite: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Käyttäjän tarvitsemaa tietoa tarjotaan aikaisempaa käytettävämmässä muodossa ja helpommin saavutettavana.</a:t>
            </a:r>
          </a:p>
          <a:p>
            <a:pPr marR="0" lvl="0" algn="l" defTabSz="914400" rtl="0" eaLnBrk="1" fontAlgn="auto" latinLnBrk="0" hangingPunct="1">
              <a:lnSpc>
                <a:spcPct val="150000"/>
              </a:lnSpc>
              <a:spcBef>
                <a:spcPts val="0"/>
              </a:spcBef>
              <a:spcAft>
                <a:spcPts val="0"/>
              </a:spcAft>
              <a:buClrTx/>
              <a:buSzTx/>
              <a:tabLst/>
              <a:defRPr/>
            </a:pPr>
            <a:endPar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a:p>
            <a:pPr marR="0" lvl="0" algn="l" defTabSz="914400" rtl="0" eaLnBrk="1" fontAlgn="auto" latinLnBrk="0" hangingPunct="1">
              <a:lnSpc>
                <a:spcPct val="150000"/>
              </a:lnSpc>
              <a:spcBef>
                <a:spcPts val="0"/>
              </a:spcBef>
              <a:spcAft>
                <a:spcPts val="0"/>
              </a:spcAft>
              <a:buClrTx/>
              <a:buSzTx/>
              <a:tabLst/>
              <a:defRPr/>
            </a:pPr>
            <a:r>
              <a:rPr lang="fi-FI" sz="1000" b="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Muutos: </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Tulee olemaan valtava. Käsittää niin tekniset järjestelmät kuin myös ajattelutavan sen suhteen, kuinka dataa hallinnoidaan, käytetään ja tuotetaan tulevaisuudessa. Syntyy yhteinen järjestelmä, jolle voidaan koostaa ja kehittää yhteensopivaa rakennetun ympäristön ”</a:t>
            </a:r>
            <a:r>
              <a:rPr lang="fi-FI" sz="1000" i="1"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tietopääomaa</a:t>
            </a:r>
            <a:r>
              <a:rPr lang="fi-FI" sz="10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tietoturvallisin keinoin. </a:t>
            </a:r>
          </a:p>
        </p:txBody>
      </p:sp>
      <p:grpSp>
        <p:nvGrpSpPr>
          <p:cNvPr id="9" name="Group 8">
            <a:extLst>
              <a:ext uri="{FF2B5EF4-FFF2-40B4-BE49-F238E27FC236}">
                <a16:creationId xmlns:a16="http://schemas.microsoft.com/office/drawing/2014/main" id="{BB144D1E-6310-4B0B-9A7B-DCE2D6F1502B}"/>
              </a:ext>
            </a:extLst>
          </p:cNvPr>
          <p:cNvGrpSpPr/>
          <p:nvPr/>
        </p:nvGrpSpPr>
        <p:grpSpPr>
          <a:xfrm>
            <a:off x="10229401" y="148364"/>
            <a:ext cx="1512168" cy="313490"/>
            <a:chOff x="8411244" y="1613653"/>
            <a:chExt cx="1852546" cy="385498"/>
          </a:xfrm>
        </p:grpSpPr>
        <p:sp>
          <p:nvSpPr>
            <p:cNvPr id="10" name="Rectangle: Rounded Corners 9">
              <a:extLst>
                <a:ext uri="{FF2B5EF4-FFF2-40B4-BE49-F238E27FC236}">
                  <a16:creationId xmlns:a16="http://schemas.microsoft.com/office/drawing/2014/main" id="{6E9F05EB-9321-4D20-9D84-CDDB3996B92C}"/>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11" name="Graphic 10" descr="For Sale with solid fill">
              <a:hlinkClick r:id="rId6" action="ppaction://hlinksldjump"/>
              <a:extLst>
                <a:ext uri="{FF2B5EF4-FFF2-40B4-BE49-F238E27FC236}">
                  <a16:creationId xmlns:a16="http://schemas.microsoft.com/office/drawing/2014/main" id="{23FE4CA7-918B-4791-B6ED-604A452DBF1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44921" y="1613653"/>
              <a:ext cx="385192" cy="385192"/>
            </a:xfrm>
            <a:prstGeom prst="rect">
              <a:avLst/>
            </a:prstGeom>
          </p:spPr>
        </p:pic>
        <p:pic>
          <p:nvPicPr>
            <p:cNvPr id="12" name="Graphic 11" descr="Back with solid fill">
              <a:hlinkClick r:id="rId9" action="ppaction://hlinksldjump"/>
              <a:extLst>
                <a:ext uri="{FF2B5EF4-FFF2-40B4-BE49-F238E27FC236}">
                  <a16:creationId xmlns:a16="http://schemas.microsoft.com/office/drawing/2014/main" id="{467F1F6A-28CF-412F-AF46-EA1C245D88A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66820" y="1613958"/>
              <a:ext cx="385193" cy="385193"/>
            </a:xfrm>
            <a:prstGeom prst="rect">
              <a:avLst/>
            </a:prstGeom>
          </p:spPr>
        </p:pic>
        <p:pic>
          <p:nvPicPr>
            <p:cNvPr id="13" name="Graphic 12" descr="Back with solid fill">
              <a:hlinkClick r:id="rId12" action="ppaction://hlinksldjump"/>
              <a:extLst>
                <a:ext uri="{FF2B5EF4-FFF2-40B4-BE49-F238E27FC236}">
                  <a16:creationId xmlns:a16="http://schemas.microsoft.com/office/drawing/2014/main" id="{AC52ECAE-E508-4F40-B553-BB2F59435E5D}"/>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1217436664"/>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Object 11" hidden="1">
            <a:extLst>
              <a:ext uri="{FF2B5EF4-FFF2-40B4-BE49-F238E27FC236}">
                <a16:creationId xmlns:a16="http://schemas.microsoft.com/office/drawing/2014/main" id="{BD49285F-F676-499D-8E68-025DCF77A0E8}"/>
              </a:ext>
            </a:extLst>
          </p:cNvPr>
          <p:cNvGraphicFramePr>
            <a:graphicFrameLocks noChangeAspect="1"/>
          </p:cNvGraphicFramePr>
          <p:nvPr>
            <p:custDataLst>
              <p:tags r:id="rId2"/>
            </p:custDataLst>
            <p:extLst>
              <p:ext uri="{D42A27DB-BD31-4B8C-83A1-F6EECF244321}">
                <p14:modId xmlns:p14="http://schemas.microsoft.com/office/powerpoint/2010/main" val="93185160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0279" name="think-cell Slide" r:id="rId4" imgW="129" imgH="129" progId="TCLayout.ActiveDocument.1">
                  <p:embed/>
                </p:oleObj>
              </mc:Choice>
              <mc:Fallback>
                <p:oleObj name="think-cell Slide" r:id="rId4" imgW="129" imgH="129" progId="TCLayout.ActiveDocument.1">
                  <p:embed/>
                  <p:pic>
                    <p:nvPicPr>
                      <p:cNvPr id="12" name="Object 11" hidden="1">
                        <a:extLst>
                          <a:ext uri="{FF2B5EF4-FFF2-40B4-BE49-F238E27FC236}">
                            <a16:creationId xmlns:a16="http://schemas.microsoft.com/office/drawing/2014/main" id="{BD49285F-F676-499D-8E68-025DCF77A0E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extBox 1">
            <a:extLst>
              <a:ext uri="{FF2B5EF4-FFF2-40B4-BE49-F238E27FC236}">
                <a16:creationId xmlns:a16="http://schemas.microsoft.com/office/drawing/2014/main" id="{95EAEB34-80B8-486D-9428-93C530B1DDF4}"/>
              </a:ext>
            </a:extLst>
          </p:cNvPr>
          <p:cNvSpPr txBox="1"/>
          <p:nvPr/>
        </p:nvSpPr>
        <p:spPr>
          <a:xfrm>
            <a:off x="353434" y="96887"/>
            <a:ext cx="5184576" cy="707886"/>
          </a:xfrm>
          <a:prstGeom prst="rect">
            <a:avLst/>
          </a:prstGeom>
          <a:noFill/>
        </p:spPr>
        <p:txBody>
          <a:bodyPr wrap="square">
            <a:spAutoFit/>
          </a:bodyPr>
          <a:lstStyle/>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Tulevaisuus:</a:t>
            </a:r>
          </a:p>
          <a:p>
            <a:r>
              <a:rPr lang="fi-FI" sz="20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Toiminnanohjaus &amp; lainsäädäntö</a:t>
            </a:r>
            <a:endParaRPr lang="fi-FI" sz="2000" dirty="0"/>
          </a:p>
        </p:txBody>
      </p:sp>
      <p:sp>
        <p:nvSpPr>
          <p:cNvPr id="10" name="TextBox 9">
            <a:extLst>
              <a:ext uri="{FF2B5EF4-FFF2-40B4-BE49-F238E27FC236}">
                <a16:creationId xmlns:a16="http://schemas.microsoft.com/office/drawing/2014/main" id="{901BB452-65D6-4917-B741-186C628678FB}"/>
              </a:ext>
            </a:extLst>
          </p:cNvPr>
          <p:cNvSpPr txBox="1">
            <a:spLocks noGrp="1" noRot="1" noMove="1" noResize="1" noEditPoints="1" noAdjustHandles="1" noChangeArrowheads="1" noChangeShapeType="1"/>
          </p:cNvSpPr>
          <p:nvPr/>
        </p:nvSpPr>
        <p:spPr>
          <a:xfrm>
            <a:off x="6958508" y="751536"/>
            <a:ext cx="3240360" cy="1173463"/>
          </a:xfrm>
          <a:prstGeom prst="rect">
            <a:avLst/>
          </a:prstGeom>
          <a:noFill/>
        </p:spPr>
        <p:txBody>
          <a:bodyPr wrap="square">
            <a:spAutoFit/>
          </a:bodyPr>
          <a:lstStyle/>
          <a:p>
            <a:pPr>
              <a:lnSpc>
                <a:spcPct val="150000"/>
              </a:lnSpc>
            </a:pPr>
            <a:r>
              <a:rPr lang="fi-FI" sz="1200" b="1" u="sng" dirty="0">
                <a:solidFill>
                  <a:schemeClr val="tx2"/>
                </a:solidFill>
                <a:latin typeface="Gill Sans Nova" panose="020B0602020104020203" pitchFamily="34" charset="0"/>
                <a:ea typeface="Lato" panose="020F0502020204030203" pitchFamily="34" charset="0"/>
                <a:cs typeface="Lato" panose="020F0502020204030203" pitchFamily="34" charset="0"/>
              </a:rPr>
              <a:t>Direktiivit päivityksessä:</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EED energiatehokkuusdirektiivi</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EPBD rakennusten energiatehokkuusdirektiivi</a:t>
            </a:r>
          </a:p>
          <a:p>
            <a:pPr>
              <a:lnSpc>
                <a:spcPct val="150000"/>
              </a:lnSpc>
            </a:pP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RED uusiutuvien energioiden direktiivi</a:t>
            </a:r>
          </a:p>
        </p:txBody>
      </p:sp>
      <p:sp>
        <p:nvSpPr>
          <p:cNvPr id="4" name="TextBox 3">
            <a:extLst>
              <a:ext uri="{FF2B5EF4-FFF2-40B4-BE49-F238E27FC236}">
                <a16:creationId xmlns:a16="http://schemas.microsoft.com/office/drawing/2014/main" id="{68274485-B090-4DFC-A683-82A04CA887B7}"/>
              </a:ext>
            </a:extLst>
          </p:cNvPr>
          <p:cNvSpPr txBox="1"/>
          <p:nvPr/>
        </p:nvSpPr>
        <p:spPr>
          <a:xfrm>
            <a:off x="398068" y="760580"/>
            <a:ext cx="5541529" cy="1736437"/>
          </a:xfrm>
          <a:prstGeom prst="rect">
            <a:avLst/>
          </a:prstGeom>
          <a:solidFill>
            <a:schemeClr val="bg1"/>
          </a:solidFill>
          <a:ln>
            <a:solidFill>
              <a:schemeClr val="tx2"/>
            </a:solidFill>
          </a:ln>
        </p:spPr>
        <p:txBody>
          <a:bodyPr wrap="square">
            <a:spAutoFit/>
          </a:bodyPr>
          <a:lstStyle/>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Päästölaskentamallien ja -hyvityssektoreiden rinnalla aktiivista ja ennennäkemättömän merkittävää muutostyötä tehtiin (ja tehdään tälläkin hetkellä) ilmasto- ja energiatyön suhteen.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Muutoksia olemme nähneet ja tulemme näkemään vielä paljon lisää erilaisissa toiminnanohjausmenetelmissä, strategioissa ja suunnitelmissa, lainsäädännössä, kriteeristöissä ja niin edelleen.</a:t>
            </a:r>
          </a:p>
          <a:p>
            <a:pPr>
              <a:lnSpc>
                <a:spcPct val="150000"/>
              </a:lnSpc>
            </a:pPr>
            <a:endPar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rPr>
              <a:t>Viranomaistyössä ei konkreettisesti vaadita strategista ja ennakoivaa työotetta, joka korostuu ennemminkin tietojohtajan työtehtävien parissa. Siitäkin huolimatta tähän käsikirjaan päädyttiin sisällyttämään vielä erikseen mielenkiintoisia, mutta etenkin valtavia muutoksia toimialalle mukanaan tuovia muutoksia tai uudistuksia.</a:t>
            </a:r>
          </a:p>
        </p:txBody>
      </p:sp>
      <p:grpSp>
        <p:nvGrpSpPr>
          <p:cNvPr id="24" name="Group 23">
            <a:extLst>
              <a:ext uri="{FF2B5EF4-FFF2-40B4-BE49-F238E27FC236}">
                <a16:creationId xmlns:a16="http://schemas.microsoft.com/office/drawing/2014/main" id="{F7BAC15C-658A-4CF0-A553-FEA24C83392A}"/>
              </a:ext>
            </a:extLst>
          </p:cNvPr>
          <p:cNvGrpSpPr>
            <a:grpSpLocks noGrp="1" noUngrp="1" noRot="1" noMove="1" noResize="1"/>
          </p:cNvGrpSpPr>
          <p:nvPr/>
        </p:nvGrpSpPr>
        <p:grpSpPr>
          <a:xfrm>
            <a:off x="6211851" y="-41969"/>
            <a:ext cx="5787217" cy="1958801"/>
            <a:chOff x="6211851" y="-41969"/>
            <a:chExt cx="5787217" cy="1958801"/>
          </a:xfrm>
        </p:grpSpPr>
        <p:sp>
          <p:nvSpPr>
            <p:cNvPr id="5" name="Freeform: Shape 4">
              <a:extLst>
                <a:ext uri="{FF2B5EF4-FFF2-40B4-BE49-F238E27FC236}">
                  <a16:creationId xmlns:a16="http://schemas.microsoft.com/office/drawing/2014/main" id="{71157A11-F07E-49CD-9FD6-DC0D3737BD01}"/>
                </a:ext>
              </a:extLst>
            </p:cNvPr>
            <p:cNvSpPr>
              <a:spLocks noGrp="1" noRot="1" noMove="1" noResize="1" noEditPoints="1" noAdjustHandles="1" noChangeArrowheads="1" noChangeShapeType="1"/>
            </p:cNvSpPr>
            <p:nvPr/>
          </p:nvSpPr>
          <p:spPr>
            <a:xfrm>
              <a:off x="6211851" y="364285"/>
              <a:ext cx="3720248" cy="1255249"/>
            </a:xfrm>
            <a:custGeom>
              <a:avLst/>
              <a:gdLst>
                <a:gd name="connsiteX0" fmla="*/ 398215 w 3720248"/>
                <a:gd name="connsiteY0" fmla="*/ 1255249 h 1255249"/>
                <a:gd name="connsiteX1" fmla="*/ 52471 w 3720248"/>
                <a:gd name="connsiteY1" fmla="*/ 581960 h 1255249"/>
                <a:gd name="connsiteX2" fmla="*/ 1389952 w 3720248"/>
                <a:gd name="connsiteY2" fmla="*/ 99739 h 1255249"/>
                <a:gd name="connsiteX3" fmla="*/ 3455313 w 3720248"/>
                <a:gd name="connsiteY3" fmla="*/ 8754 h 1255249"/>
                <a:gd name="connsiteX4" fmla="*/ 3628185 w 3720248"/>
                <a:gd name="connsiteY4" fmla="*/ 8754 h 1255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0248" h="1255249">
                  <a:moveTo>
                    <a:pt x="398215" y="1255249"/>
                  </a:moveTo>
                  <a:cubicBezTo>
                    <a:pt x="142698" y="1014897"/>
                    <a:pt x="-112818" y="774545"/>
                    <a:pt x="52471" y="581960"/>
                  </a:cubicBezTo>
                  <a:cubicBezTo>
                    <a:pt x="217760" y="389375"/>
                    <a:pt x="822812" y="195273"/>
                    <a:pt x="1389952" y="99739"/>
                  </a:cubicBezTo>
                  <a:cubicBezTo>
                    <a:pt x="1957092" y="4205"/>
                    <a:pt x="3082274" y="23918"/>
                    <a:pt x="3455313" y="8754"/>
                  </a:cubicBezTo>
                  <a:cubicBezTo>
                    <a:pt x="3828352" y="-6410"/>
                    <a:pt x="3728268" y="1172"/>
                    <a:pt x="3628185" y="8754"/>
                  </a:cubicBezTo>
                </a:path>
              </a:pathLst>
            </a:cu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9" name="Oval 8">
              <a:extLst>
                <a:ext uri="{FF2B5EF4-FFF2-40B4-BE49-F238E27FC236}">
                  <a16:creationId xmlns:a16="http://schemas.microsoft.com/office/drawing/2014/main" id="{1ED69D9E-6260-48B4-B40F-E0C03145D37D}"/>
                </a:ext>
              </a:extLst>
            </p:cNvPr>
            <p:cNvSpPr>
              <a:spLocks noGrp="1" noRot="1" noMove="1" noResize="1" noEditPoints="1" noAdjustHandles="1" noChangeArrowheads="1" noChangeShapeType="1"/>
            </p:cNvSpPr>
            <p:nvPr/>
          </p:nvSpPr>
          <p:spPr>
            <a:xfrm>
              <a:off x="9550796" y="-41969"/>
              <a:ext cx="2448272" cy="125525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sp>
          <p:nvSpPr>
            <p:cNvPr id="3" name="Right Brace 2">
              <a:extLst>
                <a:ext uri="{FF2B5EF4-FFF2-40B4-BE49-F238E27FC236}">
                  <a16:creationId xmlns:a16="http://schemas.microsoft.com/office/drawing/2014/main" id="{DDDB2A19-BBAE-4992-AE80-7B1D0F4C70FF}"/>
                </a:ext>
              </a:extLst>
            </p:cNvPr>
            <p:cNvSpPr>
              <a:spLocks noGrp="1" noRot="1" noMove="1" noResize="1" noEditPoints="1" noAdjustHandles="1" noChangeArrowheads="1" noChangeShapeType="1"/>
            </p:cNvSpPr>
            <p:nvPr/>
          </p:nvSpPr>
          <p:spPr>
            <a:xfrm rot="10800000">
              <a:off x="6598468" y="1340768"/>
              <a:ext cx="504056" cy="576064"/>
            </a:xfrm>
            <a:prstGeom prst="rightBrace">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i-FI"/>
            </a:p>
          </p:txBody>
        </p:sp>
        <p:sp>
          <p:nvSpPr>
            <p:cNvPr id="11" name="TextBox 10">
              <a:extLst>
                <a:ext uri="{FF2B5EF4-FFF2-40B4-BE49-F238E27FC236}">
                  <a16:creationId xmlns:a16="http://schemas.microsoft.com/office/drawing/2014/main" id="{061CED4A-280F-460C-8945-513368CD976F}"/>
                </a:ext>
              </a:extLst>
            </p:cNvPr>
            <p:cNvSpPr txBox="1">
              <a:spLocks noGrp="1" noRot="1" noMove="1" noResize="1" noEditPoints="1" noAdjustHandles="1" noChangeArrowheads="1" noChangeShapeType="1"/>
            </p:cNvSpPr>
            <p:nvPr/>
          </p:nvSpPr>
          <p:spPr>
            <a:xfrm>
              <a:off x="9910836" y="96887"/>
              <a:ext cx="1815371" cy="1015663"/>
            </a:xfrm>
            <a:prstGeom prst="rect">
              <a:avLst/>
            </a:prstGeom>
            <a:noFill/>
          </p:spPr>
          <p:txBody>
            <a:bodyPr wrap="square">
              <a:spAutoFit/>
            </a:bodyPr>
            <a:lstStyle/>
            <a:p>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Näiden kahden tulevaisuus vielä erittäin epävarma</a:t>
              </a:r>
            </a:p>
            <a:p>
              <a:pPr marL="171450" indent="-171450">
                <a:buFont typeface="Wingdings" panose="05000000000000000000" pitchFamily="2" charset="2"/>
                <a:buChar char="à"/>
              </a:pP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Sisältävät lukuisia ristiviitteitä eikä ratkaisuista ole vielä tietoa </a:t>
              </a: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(Tiina Sekki, Energiavirasto 24.03.2022)</a:t>
              </a:r>
              <a:endParaRPr lang="fi-FI" sz="1200" dirty="0"/>
            </a:p>
          </p:txBody>
        </p:sp>
      </p:grpSp>
      <p:sp>
        <p:nvSpPr>
          <p:cNvPr id="18" name="TextBox 17">
            <a:extLst>
              <a:ext uri="{FF2B5EF4-FFF2-40B4-BE49-F238E27FC236}">
                <a16:creationId xmlns:a16="http://schemas.microsoft.com/office/drawing/2014/main" id="{FA5CDC81-6F60-4427-98F4-2A47ECC791BC}"/>
              </a:ext>
            </a:extLst>
          </p:cNvPr>
          <p:cNvSpPr txBox="1"/>
          <p:nvPr/>
        </p:nvSpPr>
        <p:spPr>
          <a:xfrm>
            <a:off x="353434" y="2506063"/>
            <a:ext cx="6029010" cy="2346476"/>
          </a:xfrm>
          <a:prstGeom prst="rect">
            <a:avLst/>
          </a:prstGeom>
          <a:noFill/>
        </p:spPr>
        <p:txBody>
          <a:bodyPr wrap="square">
            <a:spAutoFit/>
          </a:bodyPr>
          <a:lstStyle/>
          <a:p>
            <a:pPr>
              <a:lnSpc>
                <a:spcPct val="150000"/>
              </a:lnSpc>
            </a:pP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Komissio antoi </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EED </a:t>
            </a:r>
            <a:r>
              <a:rPr kumimoji="0" lang="fi-FI" sz="1000" b="1" i="0" u="none" strike="noStrike" kern="1200" cap="none" spc="0" normalizeH="0" baseline="0" noProof="0" dirty="0" err="1">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recast</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-ehdotuksen </a:t>
            </a: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osana 55-valmiuspakettia 14/07/2021</a:t>
            </a:r>
          </a:p>
          <a:p>
            <a:pPr marL="171450" indent="-171450">
              <a:lnSpc>
                <a:spcPct val="150000"/>
              </a:lnSpc>
              <a:buFont typeface="Wingdings" panose="05000000000000000000" pitchFamily="2" charset="2"/>
              <a:buChar char="à"/>
            </a:pP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Arvioitu aikataulu ehdotuksen laadintaan: 06/2023</a:t>
            </a:r>
          </a:p>
          <a:p>
            <a:pPr marL="628650" lvl="1" indent="-171450">
              <a:lnSpc>
                <a:spcPct val="150000"/>
              </a:lnSpc>
              <a:buFont typeface="Wingdings" panose="05000000000000000000" pitchFamily="2" charset="2"/>
              <a:buChar char="à"/>
            </a:pPr>
            <a:r>
              <a:rPr kumimoji="0" lang="fi-FI" sz="8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Kansallisen lainsäädännön toimeenpanoaika 18 kk</a:t>
            </a:r>
          </a:p>
          <a:p>
            <a:pPr marL="1085850" lvl="2"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9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12/2024</a:t>
            </a:r>
          </a:p>
          <a:p>
            <a:pPr lvl="2">
              <a:lnSpc>
                <a:spcPct val="150000"/>
              </a:lnSpc>
            </a:pP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[Epävarmuustekijät huomioiden todennäköisesti venyy:]</a:t>
            </a:r>
            <a:endParaRPr kumimoji="0" lang="fi-FI" sz="8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1085850" lvl="2"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1050" b="1" u="sng"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Kevät 2025</a:t>
            </a:r>
          </a:p>
          <a:p>
            <a:pPr>
              <a:lnSpc>
                <a:spcPct val="150000"/>
              </a:lnSpc>
            </a:pPr>
            <a:endPar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Voi tarkoittaa muutoksia myös KETS-sopimuksiin, joten:</a:t>
            </a:r>
          </a:p>
          <a:p>
            <a:pPr marL="171450"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Sopimusten tarkastelut käynnistyvät (ehkä) 06/2023 tai vaihtoehtoisesti sitten, kun direktiivin päivitys valmistuu</a:t>
            </a:r>
          </a:p>
          <a:p>
            <a:pPr marL="628650" lvl="1" indent="-171450">
              <a:lnSpc>
                <a:spcPct val="150000"/>
              </a:lnSpc>
              <a:buFont typeface="Wingdings" panose="05000000000000000000" pitchFamily="2" charset="2"/>
              <a:buChar char="à"/>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Takarajana tässä toimii kuitenkin tieto: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Vuoden 2026 käynnistyessä (ts. uuden sopimuskauden alkaessa) tulee kaiken olla valmiina (ml. riittävästi sopimukseen liittyneitä kuntia/kaupunkeja)</a:t>
            </a:r>
            <a:endParaRPr lang="fi-FI" sz="800" dirty="0"/>
          </a:p>
        </p:txBody>
      </p:sp>
      <p:sp>
        <p:nvSpPr>
          <p:cNvPr id="19" name="TextBox 18">
            <a:extLst>
              <a:ext uri="{FF2B5EF4-FFF2-40B4-BE49-F238E27FC236}">
                <a16:creationId xmlns:a16="http://schemas.microsoft.com/office/drawing/2014/main" id="{B63D9417-B7A3-45EF-B4F6-7A46DDCEABCF}"/>
              </a:ext>
            </a:extLst>
          </p:cNvPr>
          <p:cNvSpPr txBox="1"/>
          <p:nvPr/>
        </p:nvSpPr>
        <p:spPr>
          <a:xfrm>
            <a:off x="353435" y="4898022"/>
            <a:ext cx="5184576" cy="1595693"/>
          </a:xfrm>
          <a:prstGeom prst="rect">
            <a:avLst/>
          </a:prstGeom>
          <a:noFill/>
        </p:spPr>
        <p:txBody>
          <a:bodyPr wrap="square">
            <a:spAutoFit/>
          </a:bodyPr>
          <a:lstStyle/>
          <a:p>
            <a:pPr>
              <a:lnSpc>
                <a:spcPct val="150000"/>
              </a:lnSpc>
            </a:pP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KETS tähtää: Kumulatiiviseen energiasäästövelvoitteeseen [</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8 artikla</a:t>
            </a:r>
            <a:r>
              <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ent. 7]</a:t>
            </a:r>
          </a:p>
          <a:p>
            <a:pPr marL="171450" indent="-171450">
              <a:lnSpc>
                <a:spcPct val="150000"/>
              </a:lnSpc>
              <a:buFont typeface="Wingdings" panose="05000000000000000000" pitchFamily="2" charset="2"/>
              <a:buChar char="à"/>
            </a:pP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Jakson 2021-2030 voimassa oleva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2,4 </a:t>
            </a:r>
            <a:r>
              <a:rPr lang="fi-FI" sz="1000" b="1" dirty="0" err="1">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TWh</a:t>
            </a: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Voi jopa tuplaantua!</a:t>
            </a: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 </a:t>
            </a:r>
          </a:p>
          <a:p>
            <a:pPr marL="171450" indent="-171450">
              <a:lnSpc>
                <a:spcPct val="150000"/>
              </a:lnSpc>
              <a:buFont typeface="Wingdings" panose="05000000000000000000" pitchFamily="2" charset="2"/>
              <a:buChar char="à"/>
            </a:pP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rPr>
              <a:t>Sitova kauden 2021-2030 energiasäästövelvoite nousee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rPr>
              <a:t>0,8 % </a:t>
            </a:r>
            <a:r>
              <a:rPr lang="fi-FI" sz="10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1,5 % </a:t>
            </a:r>
            <a:r>
              <a:rPr lang="fi-FI" sz="10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vuodesta 2024</a:t>
            </a:r>
          </a:p>
          <a:p>
            <a:pPr marL="628650" lvl="1" indent="-171450">
              <a:lnSpc>
                <a:spcPct val="150000"/>
              </a:lnSpc>
              <a:buFont typeface="Wingdings" panose="05000000000000000000" pitchFamily="2" charset="2"/>
              <a:buChar char="à"/>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Uudessa ehdotetussa mallissa useita jaksovaihtoehtoja ja tavoitetasoja</a:t>
            </a:r>
            <a:endParaRPr kumimoji="0" lang="fi-FI" sz="10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10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Yritysten pakolliset energiahallintajärjestelmät ja energiakatselmukset</a:t>
            </a:r>
          </a:p>
          <a:p>
            <a:pPr lvl="1">
              <a:lnSpc>
                <a:spcPct val="150000"/>
              </a:lnSpc>
              <a:defRPr/>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[Määritelmä: Suuret yritykset]</a:t>
            </a:r>
          </a:p>
          <a:p>
            <a:pPr marL="628650" lvl="1" indent="-171450">
              <a:lnSpc>
                <a:spcPct val="150000"/>
              </a:lnSpc>
              <a:buFont typeface="Wingdings" panose="05000000000000000000" pitchFamily="2" charset="2"/>
              <a:buChar char="à"/>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Nykyään määrittely perustuu: Kokoon / Yrityksen taseeseen / </a:t>
            </a: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rPr>
              <a:t>L</a:t>
            </a:r>
            <a:r>
              <a:rPr kumimoji="0" lang="fi-FI" sz="900" b="0" i="0" u="none" strike="noStrike" kern="1200" cap="none" spc="0" normalizeH="0" baseline="0" noProof="0" dirty="0" err="1">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iikevaihtoon</a:t>
            </a:r>
            <a:endPar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p:txBody>
      </p:sp>
      <p:sp>
        <p:nvSpPr>
          <p:cNvPr id="23" name="TextBox 22">
            <a:extLst>
              <a:ext uri="{FF2B5EF4-FFF2-40B4-BE49-F238E27FC236}">
                <a16:creationId xmlns:a16="http://schemas.microsoft.com/office/drawing/2014/main" id="{036ABD98-9242-4660-9756-B5315F595351}"/>
              </a:ext>
            </a:extLst>
          </p:cNvPr>
          <p:cNvSpPr txBox="1"/>
          <p:nvPr/>
        </p:nvSpPr>
        <p:spPr>
          <a:xfrm>
            <a:off x="6382444" y="2636912"/>
            <a:ext cx="6093618" cy="1457194"/>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lang="fi-FI" sz="1000" b="1" u="sng" dirty="0">
                <a:solidFill>
                  <a:srgbClr val="000000"/>
                </a:solidFill>
                <a:latin typeface="Gill Sans Nova" panose="020B0602020104020203" pitchFamily="34" charset="0"/>
                <a:ea typeface="Lato" panose="020F0502020204030203" pitchFamily="34" charset="0"/>
                <a:cs typeface="Lato" panose="020F0502020204030203" pitchFamily="34" charset="0"/>
              </a:rPr>
              <a:t>Julkisen sektorin esimerkki rooli:</a:t>
            </a:r>
            <a:endParaRPr kumimoji="0" lang="fi-FI" sz="100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Ehdotuksessa julkiselle sektorille sitova 1,7 % vuotuinen energian loppukäytön vähennystavoite (uusi 5 artikla)</a:t>
            </a:r>
          </a:p>
          <a:p>
            <a:pPr marL="628650" lvl="1" indent="-171450">
              <a:lnSpc>
                <a:spcPct val="150000"/>
              </a:lnSpc>
              <a:buFont typeface="Wingdings" panose="05000000000000000000" pitchFamily="2" charset="2"/>
              <a:buChar char="à"/>
              <a:defRPr/>
            </a:pPr>
            <a:r>
              <a:rPr lang="fi-FI" sz="800" dirty="0">
                <a:solidFill>
                  <a:srgbClr val="FF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(Jos) uusi 5 artikla tulee voimaan sitovalla tavoitteella:</a:t>
            </a:r>
          </a:p>
          <a:p>
            <a:pPr lvl="1">
              <a:lnSpc>
                <a:spcPct val="150000"/>
              </a:lnSpc>
              <a:defRPr/>
            </a:pPr>
            <a:r>
              <a:rPr lang="fi-FI" sz="800" dirty="0">
                <a:solidFill>
                  <a:srgbClr val="FF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Kannattaa kunnassa/kaupungissa ryhtyä pohtimaan kulutusseurannan integrointia</a:t>
            </a:r>
          </a:p>
          <a:p>
            <a:pPr lvl="1">
              <a:lnSpc>
                <a:spcPct val="150000"/>
              </a:lnSpc>
              <a:defRPr/>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Nykyään painottuu toimenpiteisiin</a:t>
            </a:r>
          </a:p>
          <a:p>
            <a:pPr lvl="1">
              <a:lnSpc>
                <a:spcPct val="150000"/>
              </a:lnSpc>
              <a:defRPr/>
            </a:pPr>
            <a:r>
              <a:rPr lang="fi-FI" sz="800" dirty="0">
                <a:solidFill>
                  <a:schemeClr val="tx2"/>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 Jatkossa voi energiamäärä tulla keskeiseksi</a:t>
            </a:r>
          </a:p>
          <a:p>
            <a:pPr marL="171450" marR="0" lvl="0" indent="-171450" algn="l" defTabSz="914400" rtl="0" eaLnBrk="1" fontAlgn="auto" latinLnBrk="0" hangingPunct="1">
              <a:lnSpc>
                <a:spcPct val="150000"/>
              </a:lnSpc>
              <a:spcBef>
                <a:spcPts val="0"/>
              </a:spcBef>
              <a:spcAft>
                <a:spcPts val="0"/>
              </a:spcAft>
              <a:buClrTx/>
              <a:buSzTx/>
              <a:buFont typeface="Wingdings" panose="05000000000000000000" pitchFamily="2" charset="2"/>
              <a:buChar char="à"/>
              <a:tabLst/>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Julkisen hallinnon</a:t>
            </a: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rakennuskannan sitova 3 % vuosittainen peruskorjausvelvoite nollaenergiatasoon (6 artikla, ent. 5)</a:t>
            </a:r>
            <a:endPar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endParaRPr>
          </a:p>
        </p:txBody>
      </p:sp>
      <p:sp>
        <p:nvSpPr>
          <p:cNvPr id="28" name="TextBox 27">
            <a:extLst>
              <a:ext uri="{FF2B5EF4-FFF2-40B4-BE49-F238E27FC236}">
                <a16:creationId xmlns:a16="http://schemas.microsoft.com/office/drawing/2014/main" id="{35BFAED2-5A00-4EF5-8F93-BB4C85D9AEBE}"/>
              </a:ext>
            </a:extLst>
          </p:cNvPr>
          <p:cNvSpPr txBox="1"/>
          <p:nvPr/>
        </p:nvSpPr>
        <p:spPr>
          <a:xfrm>
            <a:off x="8578688" y="2282042"/>
            <a:ext cx="2196244" cy="261610"/>
          </a:xfrm>
          <a:prstGeom prst="rect">
            <a:avLst/>
          </a:prstGeom>
          <a:noFill/>
        </p:spPr>
        <p:txBody>
          <a:bodyPr wrap="square">
            <a:spAutoFit/>
          </a:bodyPr>
          <a:lstStyle/>
          <a:p>
            <a:r>
              <a:rPr kumimoji="0" lang="fi-FI" sz="1100" i="0" u="none" strike="noStrike" kern="1200" cap="none" spc="0" normalizeH="0" baseline="0" noProof="0" dirty="0">
                <a:ln>
                  <a:noFill/>
                </a:ln>
                <a:solidFill>
                  <a:srgbClr val="9966FF"/>
                </a:solidFill>
                <a:effectLst/>
                <a:uLnTx/>
                <a:uFillTx/>
                <a:latin typeface="Gill Sans Nova" panose="020B0602020104020203" pitchFamily="34" charset="0"/>
                <a:ea typeface="Lato" panose="020F0502020204030203" pitchFamily="34" charset="0"/>
                <a:cs typeface="Lato" panose="020F0502020204030203" pitchFamily="34" charset="0"/>
              </a:rPr>
              <a:t>[Nykyisin: hankintayksikkö]</a:t>
            </a:r>
            <a:endParaRPr lang="fi-FI" sz="2400" dirty="0">
              <a:solidFill>
                <a:srgbClr val="9966FF"/>
              </a:solidFill>
            </a:endParaRPr>
          </a:p>
        </p:txBody>
      </p:sp>
      <p:cxnSp>
        <p:nvCxnSpPr>
          <p:cNvPr id="30" name="Connector: Elbow 29">
            <a:extLst>
              <a:ext uri="{FF2B5EF4-FFF2-40B4-BE49-F238E27FC236}">
                <a16:creationId xmlns:a16="http://schemas.microsoft.com/office/drawing/2014/main" id="{B7F0FA2B-6F16-4391-97A2-7837F651BCD8}"/>
              </a:ext>
            </a:extLst>
          </p:cNvPr>
          <p:cNvCxnSpPr>
            <a:cxnSpLocks/>
            <a:stCxn id="28" idx="1"/>
          </p:cNvCxnSpPr>
          <p:nvPr/>
        </p:nvCxnSpPr>
        <p:spPr>
          <a:xfrm rot="10800000" flipV="1">
            <a:off x="7030516" y="2412847"/>
            <a:ext cx="1548172" cy="275444"/>
          </a:xfrm>
          <a:prstGeom prst="bentConnector3">
            <a:avLst>
              <a:gd name="adj1" fmla="val 104141"/>
            </a:avLst>
          </a:prstGeom>
          <a:ln w="38100">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41" name="Connector: Elbow 40">
            <a:extLst>
              <a:ext uri="{FF2B5EF4-FFF2-40B4-BE49-F238E27FC236}">
                <a16:creationId xmlns:a16="http://schemas.microsoft.com/office/drawing/2014/main" id="{FFA85B7F-85F2-43AE-A520-DD98DFE245F2}"/>
              </a:ext>
            </a:extLst>
          </p:cNvPr>
          <p:cNvCxnSpPr>
            <a:cxnSpLocks/>
          </p:cNvCxnSpPr>
          <p:nvPr/>
        </p:nvCxnSpPr>
        <p:spPr>
          <a:xfrm flipV="1">
            <a:off x="5770376" y="3017658"/>
            <a:ext cx="648072" cy="496737"/>
          </a:xfrm>
          <a:prstGeom prst="bentConnector3">
            <a:avLst>
              <a:gd name="adj1" fmla="val 50000"/>
            </a:avLst>
          </a:prstGeom>
          <a:ln w="38100">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56" name="Connector: Elbow 55">
            <a:extLst>
              <a:ext uri="{FF2B5EF4-FFF2-40B4-BE49-F238E27FC236}">
                <a16:creationId xmlns:a16="http://schemas.microsoft.com/office/drawing/2014/main" id="{908D4E4E-BD5F-40A2-AE42-44D8FA9471E9}"/>
              </a:ext>
            </a:extLst>
          </p:cNvPr>
          <p:cNvCxnSpPr>
            <a:cxnSpLocks/>
          </p:cNvCxnSpPr>
          <p:nvPr/>
        </p:nvCxnSpPr>
        <p:spPr>
          <a:xfrm rot="16200000" flipH="1">
            <a:off x="5968562" y="3554850"/>
            <a:ext cx="503727" cy="252027"/>
          </a:xfrm>
          <a:prstGeom prst="bentConnector3">
            <a:avLst>
              <a:gd name="adj1" fmla="val 90844"/>
            </a:avLst>
          </a:prstGeom>
          <a:ln w="38100">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64" name="Freeform: Shape 63">
            <a:extLst>
              <a:ext uri="{FF2B5EF4-FFF2-40B4-BE49-F238E27FC236}">
                <a16:creationId xmlns:a16="http://schemas.microsoft.com/office/drawing/2014/main" id="{2266AF5F-A89A-4321-A660-5E66DE1CE7A4}"/>
              </a:ext>
            </a:extLst>
          </p:cNvPr>
          <p:cNvSpPr/>
          <p:nvPr/>
        </p:nvSpPr>
        <p:spPr>
          <a:xfrm>
            <a:off x="5590735" y="2412846"/>
            <a:ext cx="1367773" cy="1092353"/>
          </a:xfrm>
          <a:custGeom>
            <a:avLst/>
            <a:gdLst>
              <a:gd name="connsiteX0" fmla="*/ 1358705 w 1358705"/>
              <a:gd name="connsiteY0" fmla="*/ 0 h 1150620"/>
              <a:gd name="connsiteX1" fmla="*/ 345245 w 1358705"/>
              <a:gd name="connsiteY1" fmla="*/ 388620 h 1150620"/>
              <a:gd name="connsiteX2" fmla="*/ 2345 w 1358705"/>
              <a:gd name="connsiteY2" fmla="*/ 838200 h 1150620"/>
              <a:gd name="connsiteX3" fmla="*/ 185225 w 1358705"/>
              <a:gd name="connsiteY3" fmla="*/ 1150620 h 1150620"/>
              <a:gd name="connsiteX4" fmla="*/ 185225 w 1358705"/>
              <a:gd name="connsiteY4" fmla="*/ 1150620 h 1150620"/>
              <a:gd name="connsiteX5" fmla="*/ 185225 w 1358705"/>
              <a:gd name="connsiteY5" fmla="*/ 1150620 h 115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8705" h="1150620">
                <a:moveTo>
                  <a:pt x="1358705" y="0"/>
                </a:moveTo>
                <a:cubicBezTo>
                  <a:pt x="965005" y="124460"/>
                  <a:pt x="571305" y="248920"/>
                  <a:pt x="345245" y="388620"/>
                </a:cubicBezTo>
                <a:cubicBezTo>
                  <a:pt x="119185" y="528320"/>
                  <a:pt x="29015" y="711200"/>
                  <a:pt x="2345" y="838200"/>
                </a:cubicBezTo>
                <a:cubicBezTo>
                  <a:pt x="-24325" y="965200"/>
                  <a:pt x="185225" y="1150620"/>
                  <a:pt x="185225" y="1150620"/>
                </a:cubicBezTo>
                <a:lnTo>
                  <a:pt x="185225" y="1150620"/>
                </a:lnTo>
                <a:lnTo>
                  <a:pt x="185225" y="1150620"/>
                </a:lnTo>
              </a:path>
            </a:pathLst>
          </a:cu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68" name="TextBox 67">
            <a:extLst>
              <a:ext uri="{FF2B5EF4-FFF2-40B4-BE49-F238E27FC236}">
                <a16:creationId xmlns:a16="http://schemas.microsoft.com/office/drawing/2014/main" id="{18E4D7F3-0B6B-4F95-940A-E3CEFEE230B8}"/>
              </a:ext>
            </a:extLst>
          </p:cNvPr>
          <p:cNvSpPr txBox="1"/>
          <p:nvPr/>
        </p:nvSpPr>
        <p:spPr>
          <a:xfrm>
            <a:off x="6418851" y="4419564"/>
            <a:ext cx="5307759" cy="1385700"/>
          </a:xfrm>
          <a:prstGeom prst="rect">
            <a:avLst/>
          </a:prstGeom>
          <a:noFill/>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KETS = v. 2025 loppuun vanhalla sopimuksella</a:t>
            </a:r>
          </a:p>
          <a:p>
            <a:pPr marL="628650" lvl="1" indent="-171450">
              <a:lnSpc>
                <a:spcPct val="150000"/>
              </a:lnSpc>
              <a:buFont typeface="Wingdings" panose="05000000000000000000" pitchFamily="2" charset="2"/>
              <a:buChar char="à"/>
              <a:defRPr/>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V. 2026 alkaen neuvoteltavissa uusi sopimus</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 </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fi-FI" sz="1000" b="1"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Valvonnan toteutus käytännössä:</a:t>
            </a:r>
          </a:p>
          <a:p>
            <a:pPr marL="628650" lvl="1" indent="-171450">
              <a:lnSpc>
                <a:spcPct val="150000"/>
              </a:lnSpc>
              <a:buFont typeface="Wingdings" panose="05000000000000000000" pitchFamily="2" charset="2"/>
              <a:buChar char="à"/>
              <a:defRPr/>
            </a:pPr>
            <a:r>
              <a:rPr lang="fi-FI" sz="900" dirty="0">
                <a:solidFill>
                  <a:srgbClr val="000000"/>
                </a:solidFill>
                <a:latin typeface="Gill Sans Nova" panose="020B0602020104020203" pitchFamily="34" charset="0"/>
                <a:ea typeface="Lato" panose="020F0502020204030203" pitchFamily="34" charset="0"/>
                <a:cs typeface="Lato" panose="020F0502020204030203" pitchFamily="34" charset="0"/>
                <a:sym typeface="Wingdings" panose="05000000000000000000" pitchFamily="2" charset="2"/>
              </a:rPr>
              <a:t>Tullaan miettimään, joskus myöhemmin</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fi-FI" sz="1000" i="0" u="none"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endParaRPr>
          </a:p>
        </p:txBody>
      </p:sp>
      <p:cxnSp>
        <p:nvCxnSpPr>
          <p:cNvPr id="70" name="Straight Arrow Connector 69">
            <a:extLst>
              <a:ext uri="{FF2B5EF4-FFF2-40B4-BE49-F238E27FC236}">
                <a16:creationId xmlns:a16="http://schemas.microsoft.com/office/drawing/2014/main" id="{013AA9C7-B53F-45E3-AAF3-4A199013E71B}"/>
              </a:ext>
            </a:extLst>
          </p:cNvPr>
          <p:cNvCxnSpPr>
            <a:cxnSpLocks/>
          </p:cNvCxnSpPr>
          <p:nvPr/>
        </p:nvCxnSpPr>
        <p:spPr>
          <a:xfrm flipH="1">
            <a:off x="4222204" y="5805264"/>
            <a:ext cx="1080120" cy="14401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D0B59BA-626B-4082-A4CA-D610519BAB6C}"/>
              </a:ext>
            </a:extLst>
          </p:cNvPr>
          <p:cNvSpPr txBox="1"/>
          <p:nvPr/>
        </p:nvSpPr>
        <p:spPr>
          <a:xfrm rot="17700352">
            <a:off x="4564647" y="5575983"/>
            <a:ext cx="1839794" cy="338554"/>
          </a:xfrm>
          <a:prstGeom prst="rect">
            <a:avLst/>
          </a:prstGeom>
          <a:noFill/>
        </p:spPr>
        <p:txBody>
          <a:bodyPr wrap="square">
            <a:spAutoFit/>
          </a:bodyPr>
          <a:lstStyle/>
          <a:p>
            <a:r>
              <a:rPr kumimoji="0" lang="fi-FI" sz="8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rPr>
              <a:t>Tulee päälle myös kaupungin yrityksiin,</a:t>
            </a:r>
            <a:br>
              <a:rPr kumimoji="0" lang="fi-FI" sz="8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rPr>
            </a:br>
            <a:r>
              <a:rPr kumimoji="0" lang="fi-FI" sz="800" b="0" i="0" u="none" strike="noStrike" kern="1200" cap="none" spc="0" normalizeH="0" baseline="0" noProof="0" dirty="0">
                <a:ln>
                  <a:noFill/>
                </a:ln>
                <a:solidFill>
                  <a:srgbClr val="FF0000"/>
                </a:solidFill>
                <a:effectLst/>
                <a:uLnTx/>
                <a:uFillTx/>
                <a:latin typeface="Gill Sans Nova" panose="020B0602020104020203" pitchFamily="34" charset="0"/>
                <a:ea typeface="Lato" panose="020F0502020204030203" pitchFamily="34" charset="0"/>
                <a:cs typeface="Lato" panose="020F0502020204030203" pitchFamily="34" charset="0"/>
              </a:rPr>
              <a:t>mikäli liian korkea energiankulutus</a:t>
            </a:r>
            <a:endParaRPr lang="fi-FI" sz="1400" dirty="0">
              <a:solidFill>
                <a:srgbClr val="FF0000"/>
              </a:solidFill>
            </a:endParaRPr>
          </a:p>
        </p:txBody>
      </p:sp>
      <p:grpSp>
        <p:nvGrpSpPr>
          <p:cNvPr id="27" name="Group 26">
            <a:extLst>
              <a:ext uri="{FF2B5EF4-FFF2-40B4-BE49-F238E27FC236}">
                <a16:creationId xmlns:a16="http://schemas.microsoft.com/office/drawing/2014/main" id="{266B35B6-9836-758A-0F68-983A343A4ED3}"/>
              </a:ext>
            </a:extLst>
          </p:cNvPr>
          <p:cNvGrpSpPr/>
          <p:nvPr/>
        </p:nvGrpSpPr>
        <p:grpSpPr>
          <a:xfrm>
            <a:off x="9611416" y="6336970"/>
            <a:ext cx="1512168" cy="313490"/>
            <a:chOff x="8411244" y="1613653"/>
            <a:chExt cx="1852546" cy="385498"/>
          </a:xfrm>
        </p:grpSpPr>
        <p:sp>
          <p:nvSpPr>
            <p:cNvPr id="31" name="Rectangle: Rounded Corners 30">
              <a:extLst>
                <a:ext uri="{FF2B5EF4-FFF2-40B4-BE49-F238E27FC236}">
                  <a16:creationId xmlns:a16="http://schemas.microsoft.com/office/drawing/2014/main" id="{B451CAAB-F363-218B-B04F-A342327E41C3}"/>
                </a:ext>
              </a:extLst>
            </p:cNvPr>
            <p:cNvSpPr/>
            <p:nvPr/>
          </p:nvSpPr>
          <p:spPr>
            <a:xfrm>
              <a:off x="8411244" y="1613653"/>
              <a:ext cx="1852546" cy="385191"/>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32" name="Graphic 31" descr="For Sale with solid fill">
              <a:hlinkClick r:id="rId6" action="ppaction://hlinksldjump"/>
              <a:extLst>
                <a:ext uri="{FF2B5EF4-FFF2-40B4-BE49-F238E27FC236}">
                  <a16:creationId xmlns:a16="http://schemas.microsoft.com/office/drawing/2014/main" id="{25234805-39A5-985B-5DCA-2E9C8C1C2EA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144921" y="1613653"/>
              <a:ext cx="385192" cy="385192"/>
            </a:xfrm>
            <a:prstGeom prst="rect">
              <a:avLst/>
            </a:prstGeom>
          </p:spPr>
        </p:pic>
        <p:pic>
          <p:nvPicPr>
            <p:cNvPr id="33" name="Graphic 32" descr="Back with solid fill">
              <a:hlinkClick r:id="rId9" action="ppaction://hlinksldjump"/>
              <a:extLst>
                <a:ext uri="{FF2B5EF4-FFF2-40B4-BE49-F238E27FC236}">
                  <a16:creationId xmlns:a16="http://schemas.microsoft.com/office/drawing/2014/main" id="{4A9565A0-840D-9F7F-1DF5-3853478257B9}"/>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766820" y="1613958"/>
              <a:ext cx="385193" cy="385193"/>
            </a:xfrm>
            <a:prstGeom prst="rect">
              <a:avLst/>
            </a:prstGeom>
          </p:spPr>
        </p:pic>
        <p:pic>
          <p:nvPicPr>
            <p:cNvPr id="34" name="Graphic 33" descr="Back with solid fill">
              <a:hlinkClick r:id="rId12" action="ppaction://hlinksldjump"/>
              <a:extLst>
                <a:ext uri="{FF2B5EF4-FFF2-40B4-BE49-F238E27FC236}">
                  <a16:creationId xmlns:a16="http://schemas.microsoft.com/office/drawing/2014/main" id="{0322039B-C2D6-4549-F86C-1F7798181DB1}"/>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523022" y="1613959"/>
              <a:ext cx="385192" cy="385192"/>
            </a:xfrm>
            <a:prstGeom prst="rect">
              <a:avLst/>
            </a:prstGeom>
          </p:spPr>
        </p:pic>
      </p:grpSp>
    </p:spTree>
    <p:extLst>
      <p:ext uri="{BB962C8B-B14F-4D97-AF65-F5344CB8AC3E}">
        <p14:creationId xmlns:p14="http://schemas.microsoft.com/office/powerpoint/2010/main" val="314447231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100.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F897D68D-F78A-4DEF-AF07-6ED61D9C0A04}"/>
              </a:ext>
            </a:extLst>
          </p:cNvPr>
          <p:cNvGraphicFramePr>
            <a:graphicFrameLocks noChangeAspect="1"/>
          </p:cNvGraphicFramePr>
          <p:nvPr>
            <p:custDataLst>
              <p:tags r:id="rId2"/>
            </p:custDataLst>
            <p:extLst>
              <p:ext uri="{D42A27DB-BD31-4B8C-83A1-F6EECF244321}">
                <p14:modId xmlns:p14="http://schemas.microsoft.com/office/powerpoint/2010/main" val="15413452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111" name="think-cell Slide" r:id="rId5" imgW="129" imgH="129" progId="TCLayout.ActiveDocument.1">
                  <p:embed/>
                </p:oleObj>
              </mc:Choice>
              <mc:Fallback>
                <p:oleObj name="think-cell Slide" r:id="rId5" imgW="129" imgH="129" progId="TCLayout.ActiveDocument.1">
                  <p:embed/>
                  <p:pic>
                    <p:nvPicPr>
                      <p:cNvPr id="5" name="Object 4" hidden="1">
                        <a:extLst>
                          <a:ext uri="{FF2B5EF4-FFF2-40B4-BE49-F238E27FC236}">
                            <a16:creationId xmlns:a16="http://schemas.microsoft.com/office/drawing/2014/main" id="{F897D68D-F78A-4DEF-AF07-6ED61D9C0A04}"/>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pic>
        <p:nvPicPr>
          <p:cNvPr id="4" name="Picture 3">
            <a:hlinkHover r:id="rId7" action="ppaction://hlinksldjump"/>
            <a:extLst>
              <a:ext uri="{FF2B5EF4-FFF2-40B4-BE49-F238E27FC236}">
                <a16:creationId xmlns:a16="http://schemas.microsoft.com/office/drawing/2014/main" id="{E7DA4D37-339D-4632-B44C-AE5E9D326F9D}"/>
              </a:ext>
            </a:extLst>
          </p:cNvPr>
          <p:cNvPicPr>
            <a:picLocks noGrp="1" noRot="1" noChangeAspect="1" noMove="1" noResize="1" noEditPoints="1" noAdjustHandles="1" noChangeArrowheads="1" noChangeShapeType="1" noCrop="1"/>
          </p:cNvPicPr>
          <p:nvPr/>
        </p:nvPicPr>
        <p:blipFill>
          <a:blip r:embed="rId8"/>
          <a:stretch>
            <a:fillRect/>
          </a:stretch>
        </p:blipFill>
        <p:spPr>
          <a:xfrm>
            <a:off x="1051" y="0"/>
            <a:ext cx="12186723" cy="6858000"/>
          </a:xfrm>
          <a:prstGeom prst="rect">
            <a:avLst/>
          </a:prstGeom>
        </p:spPr>
      </p:pic>
      <p:sp>
        <p:nvSpPr>
          <p:cNvPr id="10" name="Rectangle 9">
            <a:extLst>
              <a:ext uri="{FF2B5EF4-FFF2-40B4-BE49-F238E27FC236}">
                <a16:creationId xmlns:a16="http://schemas.microsoft.com/office/drawing/2014/main" id="{1EE99967-24ED-416D-A1EB-2EBDA5E13AC9}"/>
              </a:ext>
            </a:extLst>
          </p:cNvPr>
          <p:cNvSpPr/>
          <p:nvPr/>
        </p:nvSpPr>
        <p:spPr>
          <a:xfrm>
            <a:off x="693811" y="908720"/>
            <a:ext cx="1512168" cy="2448272"/>
          </a:xfrm>
          <a:prstGeom prst="rect">
            <a:avLst/>
          </a:prstGeom>
          <a:solidFill>
            <a:schemeClr val="tx2">
              <a:alpha val="84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11" name="Rectangle 10">
            <a:hlinkClick r:id="rId9" action="ppaction://hlinksldjump"/>
            <a:extLst>
              <a:ext uri="{FF2B5EF4-FFF2-40B4-BE49-F238E27FC236}">
                <a16:creationId xmlns:a16="http://schemas.microsoft.com/office/drawing/2014/main" id="{191CBE3D-18FA-4781-9433-5C0B1E71D14A}"/>
              </a:ext>
            </a:extLst>
          </p:cNvPr>
          <p:cNvSpPr/>
          <p:nvPr/>
        </p:nvSpPr>
        <p:spPr>
          <a:xfrm>
            <a:off x="909836" y="1404256"/>
            <a:ext cx="1296143" cy="332656"/>
          </a:xfrm>
          <a:prstGeom prst="rect">
            <a:avLst/>
          </a:prstGeom>
          <a:solidFill>
            <a:srgbClr val="131819"/>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effectLst>
                  <a:outerShdw blurRad="38100" dist="38100" dir="2700000" algn="tl">
                    <a:srgbClr val="000000">
                      <a:alpha val="43137"/>
                    </a:srgbClr>
                  </a:outerShdw>
                </a:effectLst>
                <a:latin typeface="Georgia Pro Semibold" panose="02040702050405020303" pitchFamily="18" charset="0"/>
              </a:rPr>
              <a:t>Oppaat – Laskurit - Tietokannat</a:t>
            </a:r>
            <a:endParaRPr lang="fi-FI" sz="1000" dirty="0">
              <a:effectLst>
                <a:outerShdw blurRad="38100" dist="38100" dir="2700000" algn="tl">
                  <a:srgbClr val="000000">
                    <a:alpha val="43137"/>
                  </a:srgbClr>
                </a:outerShdw>
              </a:effectLst>
              <a:latin typeface="Georgia Pro Semibold" panose="02040702050405020303" pitchFamily="18" charset="0"/>
            </a:endParaRPr>
          </a:p>
        </p:txBody>
      </p:sp>
      <p:sp>
        <p:nvSpPr>
          <p:cNvPr id="13" name="Rectangle 12">
            <a:hlinkClick r:id="rId10" action="ppaction://hlinksldjump"/>
            <a:extLst>
              <a:ext uri="{FF2B5EF4-FFF2-40B4-BE49-F238E27FC236}">
                <a16:creationId xmlns:a16="http://schemas.microsoft.com/office/drawing/2014/main" id="{6CF867EA-9C9E-4FAB-8A10-F00C5267DFB1}"/>
              </a:ext>
            </a:extLst>
          </p:cNvPr>
          <p:cNvSpPr/>
          <p:nvPr/>
        </p:nvSpPr>
        <p:spPr>
          <a:xfrm>
            <a:off x="1197867" y="1910720"/>
            <a:ext cx="100811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latin typeface="Georgia Pro Semibold" panose="02040702050405020303" pitchFamily="18" charset="0"/>
              </a:rPr>
              <a:t>Neuvonta &amp; vinkit</a:t>
            </a:r>
            <a:endParaRPr lang="fi-FI" sz="1000" dirty="0">
              <a:latin typeface="Georgia Pro Semibold" panose="02040702050405020303" pitchFamily="18" charset="0"/>
            </a:endParaRPr>
          </a:p>
        </p:txBody>
      </p:sp>
      <p:sp>
        <p:nvSpPr>
          <p:cNvPr id="14" name="Rectangle 13">
            <a:hlinkClick r:id="rId11" action="ppaction://hlinksldjump"/>
            <a:extLst>
              <a:ext uri="{FF2B5EF4-FFF2-40B4-BE49-F238E27FC236}">
                <a16:creationId xmlns:a16="http://schemas.microsoft.com/office/drawing/2014/main" id="{AED3AB90-3ECF-4892-9384-A52971AF5371}"/>
              </a:ext>
            </a:extLst>
          </p:cNvPr>
          <p:cNvSpPr/>
          <p:nvPr/>
        </p:nvSpPr>
        <p:spPr>
          <a:xfrm>
            <a:off x="981844" y="2413152"/>
            <a:ext cx="1224135"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latin typeface="Georgia Pro Semibold" panose="02040702050405020303" pitchFamily="18" charset="0"/>
              </a:rPr>
              <a:t>Asukasbarometrit &amp; muut kyselyt</a:t>
            </a:r>
            <a:endParaRPr lang="fi-FI" sz="1000" dirty="0">
              <a:latin typeface="Georgia Pro Semibold" panose="02040702050405020303" pitchFamily="18" charset="0"/>
            </a:endParaRPr>
          </a:p>
        </p:txBody>
      </p:sp>
      <p:pic>
        <p:nvPicPr>
          <p:cNvPr id="15" name="Graphic 14" descr="Circle with left arrow with solid fill">
            <a:extLst>
              <a:ext uri="{FF2B5EF4-FFF2-40B4-BE49-F238E27FC236}">
                <a16:creationId xmlns:a16="http://schemas.microsoft.com/office/drawing/2014/main" id="{E95298EC-91BE-434E-8B25-9606279A117E}"/>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750229" y="1465302"/>
            <a:ext cx="203238" cy="202431"/>
          </a:xfrm>
          <a:prstGeom prst="rect">
            <a:avLst/>
          </a:prstGeom>
        </p:spPr>
      </p:pic>
      <p:pic>
        <p:nvPicPr>
          <p:cNvPr id="16" name="Graphic 15" descr="Circle with left arrow with solid fill">
            <a:extLst>
              <a:ext uri="{FF2B5EF4-FFF2-40B4-BE49-F238E27FC236}">
                <a16:creationId xmlns:a16="http://schemas.microsoft.com/office/drawing/2014/main" id="{41FB9CD7-9E0E-4CCC-93E4-251EF740E7F2}"/>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1118917" y="1961793"/>
            <a:ext cx="203238" cy="202431"/>
          </a:xfrm>
          <a:prstGeom prst="rect">
            <a:avLst/>
          </a:prstGeom>
        </p:spPr>
      </p:pic>
      <p:pic>
        <p:nvPicPr>
          <p:cNvPr id="20" name="Graphic 19" descr="Circle with left arrow with solid fill">
            <a:extLst>
              <a:ext uri="{FF2B5EF4-FFF2-40B4-BE49-F238E27FC236}">
                <a16:creationId xmlns:a16="http://schemas.microsoft.com/office/drawing/2014/main" id="{4CEB6CAE-84EB-446D-A076-DE36E64658EE}"/>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844220" y="2478264"/>
            <a:ext cx="203238" cy="202431"/>
          </a:xfrm>
          <a:prstGeom prst="rect">
            <a:avLst/>
          </a:prstGeom>
        </p:spPr>
      </p:pic>
      <p:sp>
        <p:nvSpPr>
          <p:cNvPr id="21" name="Rectangle 20">
            <a:extLst>
              <a:ext uri="{FF2B5EF4-FFF2-40B4-BE49-F238E27FC236}">
                <a16:creationId xmlns:a16="http://schemas.microsoft.com/office/drawing/2014/main" id="{BCF5C5E2-65F0-4D71-9038-7C1BA376A89F}"/>
              </a:ext>
            </a:extLst>
          </p:cNvPr>
          <p:cNvSpPr/>
          <p:nvPr/>
        </p:nvSpPr>
        <p:spPr>
          <a:xfrm>
            <a:off x="693811" y="1177218"/>
            <a:ext cx="1512168" cy="63203"/>
          </a:xfrm>
          <a:prstGeom prst="rect">
            <a:avLst/>
          </a:prstGeom>
          <a:solidFill>
            <a:srgbClr val="21FF36">
              <a:alpha val="78824"/>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dirty="0">
              <a:latin typeface="Baskerville Old Face" panose="02020602080505020303" pitchFamily="18" charset="0"/>
            </a:endParaRPr>
          </a:p>
        </p:txBody>
      </p:sp>
      <p:sp>
        <p:nvSpPr>
          <p:cNvPr id="8" name="Rectangle 7">
            <a:extLst>
              <a:ext uri="{FF2B5EF4-FFF2-40B4-BE49-F238E27FC236}">
                <a16:creationId xmlns:a16="http://schemas.microsoft.com/office/drawing/2014/main" id="{7F406CF0-4EBC-4003-8504-3A1D8674F88D}"/>
              </a:ext>
            </a:extLst>
          </p:cNvPr>
          <p:cNvSpPr>
            <a:spLocks noGrp="1" noRot="1" noMove="1" noResize="1" noEditPoints="1" noAdjustHandles="1" noChangeArrowheads="1" noChangeShapeType="1"/>
          </p:cNvSpPr>
          <p:nvPr/>
        </p:nvSpPr>
        <p:spPr>
          <a:xfrm>
            <a:off x="0" y="0"/>
            <a:ext cx="12188825" cy="620688"/>
          </a:xfrm>
          <a:prstGeom prst="rect">
            <a:avLst/>
          </a:prstGeom>
          <a:solidFill>
            <a:schemeClr val="tx2"/>
          </a:solidFill>
          <a:ln w="19050">
            <a:solidFill>
              <a:schemeClr val="accent2">
                <a:lumMod val="50000"/>
              </a:schemeClr>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dirty="0">
                <a:effectLst>
                  <a:outerShdw blurRad="38100" dist="38100" dir="2700000" algn="tl">
                    <a:srgbClr val="000000">
                      <a:alpha val="43137"/>
                    </a:srgbClr>
                  </a:outerShdw>
                </a:effectLst>
                <a:latin typeface="Rockwell" panose="02060603020205020403" pitchFamily="18" charset="0"/>
              </a:rPr>
              <a:t>Heinolan kaupungin tekniset viranomaispalvelut - Käsikirja ilmastotavoitteisiin</a:t>
            </a:r>
          </a:p>
        </p:txBody>
      </p:sp>
      <p:grpSp>
        <p:nvGrpSpPr>
          <p:cNvPr id="29" name="Group 28">
            <a:extLst>
              <a:ext uri="{FF2B5EF4-FFF2-40B4-BE49-F238E27FC236}">
                <a16:creationId xmlns:a16="http://schemas.microsoft.com/office/drawing/2014/main" id="{78CC5254-07FE-4C4E-9AA4-4C288DED6B3C}"/>
              </a:ext>
            </a:extLst>
          </p:cNvPr>
          <p:cNvGrpSpPr/>
          <p:nvPr/>
        </p:nvGrpSpPr>
        <p:grpSpPr>
          <a:xfrm>
            <a:off x="693811" y="830083"/>
            <a:ext cx="10801201" cy="353342"/>
            <a:chOff x="693812" y="424121"/>
            <a:chExt cx="10801201" cy="353342"/>
          </a:xfrm>
        </p:grpSpPr>
        <p:sp>
          <p:nvSpPr>
            <p:cNvPr id="12" name="Rectangle 11">
              <a:extLst>
                <a:ext uri="{FF2B5EF4-FFF2-40B4-BE49-F238E27FC236}">
                  <a16:creationId xmlns:a16="http://schemas.microsoft.com/office/drawing/2014/main" id="{8E234D25-3583-4022-A934-DA0349C105BC}"/>
                </a:ext>
              </a:extLst>
            </p:cNvPr>
            <p:cNvSpPr/>
            <p:nvPr/>
          </p:nvSpPr>
          <p:spPr>
            <a:xfrm>
              <a:off x="693812" y="424121"/>
              <a:ext cx="1512168" cy="324354"/>
            </a:xfrm>
            <a:prstGeom prst="rect">
              <a:avLst/>
            </a:prstGeom>
            <a:solidFill>
              <a:srgbClr val="21FF36">
                <a:alpha val="79000"/>
              </a:srgb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b="1" dirty="0">
                  <a:solidFill>
                    <a:schemeClr val="tx2"/>
                  </a:solidFill>
                  <a:effectLst>
                    <a:outerShdw blurRad="38100" dist="38100" dir="2700000" algn="tl">
                      <a:srgbClr val="000000">
                        <a:alpha val="43137"/>
                      </a:srgbClr>
                    </a:outerShdw>
                  </a:effectLst>
                  <a:latin typeface="Gill Sans Nova" panose="020B0602020104020203" pitchFamily="34" charset="0"/>
                </a:rPr>
                <a:t>Oppaat –työkalut - Kyselyt</a:t>
              </a:r>
            </a:p>
          </p:txBody>
        </p:sp>
        <p:sp>
          <p:nvSpPr>
            <p:cNvPr id="17" name="Rectangle 16">
              <a:extLst>
                <a:ext uri="{FF2B5EF4-FFF2-40B4-BE49-F238E27FC236}">
                  <a16:creationId xmlns:a16="http://schemas.microsoft.com/office/drawing/2014/main" id="{DA58E6CD-66BE-47E8-BB83-141B06D3E815}"/>
                </a:ext>
              </a:extLst>
            </p:cNvPr>
            <p:cNvSpPr/>
            <p:nvPr/>
          </p:nvSpPr>
          <p:spPr>
            <a:xfrm>
              <a:off x="3736869" y="444807"/>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Tutkimusaineisto</a:t>
              </a:r>
            </a:p>
          </p:txBody>
        </p:sp>
        <p:sp>
          <p:nvSpPr>
            <p:cNvPr id="18" name="Rectangle 17">
              <a:extLst>
                <a:ext uri="{FF2B5EF4-FFF2-40B4-BE49-F238E27FC236}">
                  <a16:creationId xmlns:a16="http://schemas.microsoft.com/office/drawing/2014/main" id="{B021B7D4-0E83-471A-8AE8-60E612E38246}"/>
                </a:ext>
              </a:extLst>
            </p:cNvPr>
            <p:cNvSpPr/>
            <p:nvPr/>
          </p:nvSpPr>
          <p:spPr>
            <a:xfrm>
              <a:off x="6779926" y="430750"/>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Tulevaisuus</a:t>
              </a:r>
            </a:p>
          </p:txBody>
        </p:sp>
        <p:sp>
          <p:nvSpPr>
            <p:cNvPr id="19" name="Rectangle 18">
              <a:extLst>
                <a:ext uri="{FF2B5EF4-FFF2-40B4-BE49-F238E27FC236}">
                  <a16:creationId xmlns:a16="http://schemas.microsoft.com/office/drawing/2014/main" id="{B5B659A5-958C-4735-B348-A12A0C6E4367}"/>
                </a:ext>
              </a:extLst>
            </p:cNvPr>
            <p:cNvSpPr/>
            <p:nvPr/>
          </p:nvSpPr>
          <p:spPr>
            <a:xfrm>
              <a:off x="9982845" y="439052"/>
              <a:ext cx="1512168" cy="332656"/>
            </a:xfrm>
            <a:prstGeom prst="rect">
              <a:avLst/>
            </a:prstGeom>
            <a:solidFill>
              <a:schemeClr val="tx2">
                <a:alpha val="79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000" dirty="0">
                  <a:effectLst>
                    <a:outerShdw blurRad="38100" dist="38100" dir="2700000" algn="tl">
                      <a:srgbClr val="000000">
                        <a:alpha val="43137"/>
                      </a:srgbClr>
                    </a:outerShdw>
                  </a:effectLst>
                  <a:latin typeface="Gill Sans Nova" panose="020B0602020104020203" pitchFamily="34" charset="0"/>
                </a:rPr>
                <a:t>Kehitysehdotukset</a:t>
              </a:r>
            </a:p>
          </p:txBody>
        </p:sp>
      </p:grpSp>
      <p:sp>
        <p:nvSpPr>
          <p:cNvPr id="22" name="Rectangle 21">
            <a:hlinkClick r:id="rId14" action="ppaction://hlinksldjump"/>
            <a:extLst>
              <a:ext uri="{FF2B5EF4-FFF2-40B4-BE49-F238E27FC236}">
                <a16:creationId xmlns:a16="http://schemas.microsoft.com/office/drawing/2014/main" id="{4C67E021-961C-4725-A6A0-73555D2BE036}"/>
              </a:ext>
            </a:extLst>
          </p:cNvPr>
          <p:cNvSpPr/>
          <p:nvPr/>
        </p:nvSpPr>
        <p:spPr>
          <a:xfrm>
            <a:off x="1197868" y="2912472"/>
            <a:ext cx="1008112" cy="332656"/>
          </a:xfrm>
          <a:prstGeom prst="rect">
            <a:avLst/>
          </a:prstGeom>
          <a:solidFill>
            <a:srgbClr val="131819">
              <a:alpha val="78824"/>
            </a:srgbClr>
          </a:solidFill>
          <a:ln>
            <a:noFill/>
          </a:ln>
          <a:effectLst>
            <a:outerShdw blurRad="149987" dist="250190" dir="8460000" algn="ctr">
              <a:srgbClr val="000000">
                <a:alpha val="2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900" dirty="0">
                <a:latin typeface="Georgia Pro Semibold" panose="02040702050405020303" pitchFamily="18" charset="0"/>
              </a:rPr>
              <a:t>Maatalouden ilmastotoimet</a:t>
            </a:r>
            <a:endParaRPr lang="fi-FI" sz="1000" dirty="0">
              <a:latin typeface="Georgia Pro Semibold" panose="02040702050405020303" pitchFamily="18" charset="0"/>
            </a:endParaRPr>
          </a:p>
        </p:txBody>
      </p:sp>
      <p:pic>
        <p:nvPicPr>
          <p:cNvPr id="23" name="Graphic 22" descr="Circle with left arrow with solid fill">
            <a:extLst>
              <a:ext uri="{FF2B5EF4-FFF2-40B4-BE49-F238E27FC236}">
                <a16:creationId xmlns:a16="http://schemas.microsoft.com/office/drawing/2014/main" id="{14B7797D-C00E-49A6-B6EF-52D7E01CF9FB}"/>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rot="10800000">
            <a:off x="1017298" y="2970689"/>
            <a:ext cx="203238" cy="202431"/>
          </a:xfrm>
          <a:prstGeom prst="rect">
            <a:avLst/>
          </a:prstGeom>
        </p:spPr>
      </p:pic>
    </p:spTree>
    <p:extLst>
      <p:ext uri="{BB962C8B-B14F-4D97-AF65-F5344CB8AC3E}">
        <p14:creationId xmlns:p14="http://schemas.microsoft.com/office/powerpoint/2010/main" val="60169569"/>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slides/slide3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681C101-28EA-4312-89CF-A8F0D0478FF6}"/>
              </a:ext>
            </a:extLst>
          </p:cNvPr>
          <p:cNvSpPr txBox="1"/>
          <p:nvPr/>
        </p:nvSpPr>
        <p:spPr>
          <a:xfrm>
            <a:off x="261764" y="116632"/>
            <a:ext cx="7776864" cy="1311962"/>
          </a:xfrm>
          <a:prstGeom prst="rect">
            <a:avLst/>
          </a:prstGeom>
          <a:noFill/>
        </p:spPr>
        <p:txBody>
          <a:bodyPr wrap="square">
            <a:spAutoFit/>
          </a:bodyPr>
          <a:lstStyle/>
          <a:p>
            <a:pPr>
              <a:lnSpc>
                <a:spcPct val="150000"/>
              </a:lnSpc>
            </a:pPr>
            <a:r>
              <a:rPr lang="fi-FI" sz="1800" b="1" dirty="0">
                <a:solidFill>
                  <a:schemeClr val="tx2"/>
                </a:solidFill>
                <a:latin typeface="Gill Sans Nova Cond XBd" panose="020B0A06020104020203" pitchFamily="34" charset="0"/>
                <a:ea typeface="Lato" panose="020F0502020204030203" pitchFamily="34" charset="0"/>
                <a:cs typeface="Lato" panose="020F0502020204030203" pitchFamily="34" charset="0"/>
              </a:rPr>
              <a:t>Teemahaastattelututkimuksen yhteenveto</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Toteutus: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Julius Pitkänen (Teams-haastattelut)	</a:t>
            </a: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Ajankohta: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2021-2022</a:t>
            </a:r>
          </a:p>
          <a:p>
            <a:pPr>
              <a:lnSpc>
                <a:spcPct val="150000"/>
              </a:lnSpc>
            </a:pPr>
            <a:r>
              <a:rPr lang="fi-FI" sz="1200" b="1" dirty="0">
                <a:solidFill>
                  <a:schemeClr val="tx2"/>
                </a:solidFill>
                <a:latin typeface="Gill Sans Nova" panose="020B0602020104020203" pitchFamily="34" charset="0"/>
                <a:ea typeface="Lato" panose="020F0502020204030203" pitchFamily="34" charset="0"/>
                <a:cs typeface="Lato" panose="020F0502020204030203" pitchFamily="34" charset="0"/>
              </a:rPr>
              <a:t>Kohderyhmä: </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Heinolan kaupunkiorganisaatio (lupa- ja valvontaviranomaiset sekä muuta henkilöstöä) &amp;</a:t>
            </a:r>
            <a:b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b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teemoihin kytkeytyvät valtakunnallisen tason substanssiosaajat (Päijät-Hämeen liitto, Syke, Motiva ja ”</a:t>
            </a:r>
            <a:r>
              <a:rPr lang="fi-FI" sz="1200" i="1" dirty="0">
                <a:solidFill>
                  <a:schemeClr val="tx2"/>
                </a:solidFill>
                <a:latin typeface="Gill Sans Nova" panose="020B0602020104020203" pitchFamily="34" charset="0"/>
                <a:ea typeface="Lato" panose="020F0502020204030203" pitchFamily="34" charset="0"/>
                <a:cs typeface="Lato" panose="020F0502020204030203" pitchFamily="34" charset="0"/>
              </a:rPr>
              <a:t>edelläkävijä kunnat</a:t>
            </a:r>
            <a:r>
              <a:rPr lang="fi-FI" sz="1200" dirty="0">
                <a:solidFill>
                  <a:schemeClr val="tx2"/>
                </a:solidFill>
                <a:latin typeface="Gill Sans Nova" panose="020B0602020104020203" pitchFamily="34" charset="0"/>
                <a:ea typeface="Lato" panose="020F0502020204030203" pitchFamily="34" charset="0"/>
                <a:cs typeface="Lato" panose="020F0502020204030203" pitchFamily="34" charset="0"/>
              </a:rPr>
              <a:t>”).</a:t>
            </a:r>
          </a:p>
        </p:txBody>
      </p:sp>
      <p:cxnSp>
        <p:nvCxnSpPr>
          <p:cNvPr id="27" name="Straight Connector 26">
            <a:extLst>
              <a:ext uri="{FF2B5EF4-FFF2-40B4-BE49-F238E27FC236}">
                <a16:creationId xmlns:a16="http://schemas.microsoft.com/office/drawing/2014/main" id="{454CDF69-2907-443B-A699-417FB0192BF6}"/>
              </a:ext>
            </a:extLst>
          </p:cNvPr>
          <p:cNvCxnSpPr>
            <a:cxnSpLocks/>
          </p:cNvCxnSpPr>
          <p:nvPr/>
        </p:nvCxnSpPr>
        <p:spPr>
          <a:xfrm flipV="1">
            <a:off x="340659" y="83671"/>
            <a:ext cx="7733553" cy="23905"/>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BA727A0-8786-4CB0-91F9-591741D17093}"/>
              </a:ext>
            </a:extLst>
          </p:cNvPr>
          <p:cNvSpPr txBox="1"/>
          <p:nvPr/>
        </p:nvSpPr>
        <p:spPr>
          <a:xfrm>
            <a:off x="8974733" y="4645"/>
            <a:ext cx="2952328" cy="738279"/>
          </a:xfrm>
          <a:prstGeom prst="rect">
            <a:avLst/>
          </a:prstGeom>
          <a:noFill/>
        </p:spPr>
        <p:txBody>
          <a:bodyPr wrap="square">
            <a:spAutoFit/>
          </a:bodyPr>
          <a:lstStyle/>
          <a:p>
            <a:pPr>
              <a:lnSpc>
                <a:spcPct val="150000"/>
              </a:lnSpc>
            </a:pPr>
            <a:r>
              <a:rPr kumimoji="0" lang="fi-FI" sz="1050" b="1" i="0" u="sng" strike="noStrike" kern="1200" cap="none" spc="0" normalizeH="0" baseline="0" noProof="0" dirty="0">
                <a:ln>
                  <a:noFill/>
                </a:ln>
                <a:solidFill>
                  <a:srgbClr val="000000"/>
                </a:solidFill>
                <a:effectLst/>
                <a:uLnTx/>
                <a:uFillTx/>
                <a:latin typeface="Gill Sans Nova" panose="020B0602020104020203" pitchFamily="34" charset="0"/>
                <a:ea typeface="Lato" panose="020F0502020204030203" pitchFamily="34" charset="0"/>
                <a:cs typeface="Lato" panose="020F0502020204030203" pitchFamily="34" charset="0"/>
              </a:rPr>
              <a:t>Lisätietoja teemahaastattelututkimuksesta:</a:t>
            </a:r>
            <a:endParaRPr lang="fi-FI" sz="1050" b="1" dirty="0">
              <a:solidFill>
                <a:srgbClr val="000000"/>
              </a:solidFill>
              <a:latin typeface="Gill Sans Nova" panose="020B0602020104020203" pitchFamily="34" charset="0"/>
              <a:ea typeface="Lato" panose="020F0502020204030203" pitchFamily="34" charset="0"/>
              <a:cs typeface="Lato" panose="020F0502020204030203" pitchFamily="34" charset="0"/>
            </a:endParaRP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Liitetiedosto: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Teemahaastattelut - Heinola 2022.xlsx</a:t>
            </a:r>
          </a:p>
          <a:p>
            <a:pPr>
              <a:lnSpc>
                <a:spcPct val="150000"/>
              </a:lnSpc>
            </a:pPr>
            <a:r>
              <a:rPr lang="fi-FI" sz="800" b="1" dirty="0">
                <a:solidFill>
                  <a:srgbClr val="000000"/>
                </a:solidFill>
                <a:latin typeface="Gill Sans Nova" panose="020B0602020104020203" pitchFamily="34" charset="0"/>
                <a:ea typeface="Lato" panose="020F0502020204030203" pitchFamily="34" charset="0"/>
                <a:cs typeface="Lato" panose="020F0502020204030203" pitchFamily="34" charset="0"/>
              </a:rPr>
              <a:t>Tekijältä:</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rPr>
              <a:t> </a:t>
            </a:r>
            <a:r>
              <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hlinkClick r:id="rId2"/>
              </a:rPr>
              <a:t>www.linkedin.com/in/juliuspitkanen</a:t>
            </a:r>
            <a:r>
              <a:rPr lang="fi-FI" sz="1050" dirty="0">
                <a:solidFill>
                  <a:srgbClr val="000000"/>
                </a:solidFill>
                <a:latin typeface="Gill Sans Nova" panose="020B0602020104020203" pitchFamily="34" charset="0"/>
                <a:ea typeface="Lato" panose="020F0502020204030203" pitchFamily="34" charset="0"/>
                <a:cs typeface="Lato" panose="020F0502020204030203" pitchFamily="34" charset="0"/>
              </a:rPr>
              <a:t> </a:t>
            </a:r>
            <a:endParaRPr lang="fi-FI" sz="800" dirty="0">
              <a:solidFill>
                <a:srgbClr val="000000"/>
              </a:solidFill>
              <a:latin typeface="Gill Sans Nova" panose="020B0602020104020203" pitchFamily="34" charset="0"/>
              <a:ea typeface="Lato" panose="020F0502020204030203" pitchFamily="34" charset="0"/>
              <a:cs typeface="Lato" panose="020F0502020204030203" pitchFamily="34" charset="0"/>
            </a:endParaRPr>
          </a:p>
        </p:txBody>
      </p:sp>
      <p:cxnSp>
        <p:nvCxnSpPr>
          <p:cNvPr id="22" name="Straight Connector 21">
            <a:extLst>
              <a:ext uri="{FF2B5EF4-FFF2-40B4-BE49-F238E27FC236}">
                <a16:creationId xmlns:a16="http://schemas.microsoft.com/office/drawing/2014/main" id="{D187F7F1-9047-4320-9537-4EEF636B88F0}"/>
              </a:ext>
            </a:extLst>
          </p:cNvPr>
          <p:cNvCxnSpPr>
            <a:cxnSpLocks/>
          </p:cNvCxnSpPr>
          <p:nvPr/>
        </p:nvCxnSpPr>
        <p:spPr>
          <a:xfrm>
            <a:off x="340659" y="1556792"/>
            <a:ext cx="773355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pic>
        <p:nvPicPr>
          <p:cNvPr id="31746" name="AutoShape 1" descr="*">
            <a:extLst>
              <a:ext uri="{FF2B5EF4-FFF2-40B4-BE49-F238E27FC236}">
                <a16:creationId xmlns:a16="http://schemas.microsoft.com/office/drawing/2014/main" id="{0612B194-377A-47E4-BDE9-8DED41E94B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298982D7-D4D0-4D5D-B8A8-0268BEE133B2}"/>
              </a:ext>
            </a:extLst>
          </p:cNvPr>
          <p:cNvSpPr txBox="1"/>
          <p:nvPr/>
        </p:nvSpPr>
        <p:spPr>
          <a:xfrm>
            <a:off x="340659" y="1556792"/>
            <a:ext cx="2088232" cy="436210"/>
          </a:xfrm>
          <a:prstGeom prst="rect">
            <a:avLst/>
          </a:prstGeom>
          <a:solidFill>
            <a:srgbClr val="FFFF99"/>
          </a:solidFill>
          <a:ln>
            <a:solidFill>
              <a:schemeClr val="tx2"/>
            </a:solidFill>
          </a:ln>
        </p:spPr>
        <p:txBody>
          <a:bodyPr wrap="square">
            <a:spAutoFit/>
          </a:bodyPr>
          <a:lstStyle/>
          <a:p>
            <a:pPr>
              <a:lnSpc>
                <a:spcPct val="150000"/>
              </a:lnSpc>
            </a:pPr>
            <a:r>
              <a:rPr lang="fi-FI" sz="800" b="1" u="sng" dirty="0">
                <a:solidFill>
                  <a:schemeClr val="tx2"/>
                </a:solidFill>
              </a:rPr>
              <a:t>Taulukosta:</a:t>
            </a:r>
          </a:p>
          <a:p>
            <a:pPr>
              <a:lnSpc>
                <a:spcPct val="150000"/>
              </a:lnSpc>
            </a:pPr>
            <a:r>
              <a:rPr lang="fi-FI" sz="800" dirty="0">
                <a:solidFill>
                  <a:schemeClr val="tx2"/>
                </a:solidFill>
              </a:rPr>
              <a:t>’Tulevaisuusanalyysi’</a:t>
            </a:r>
          </a:p>
        </p:txBody>
      </p:sp>
      <p:graphicFrame>
        <p:nvGraphicFramePr>
          <p:cNvPr id="2" name="Table 1">
            <a:extLst>
              <a:ext uri="{FF2B5EF4-FFF2-40B4-BE49-F238E27FC236}">
                <a16:creationId xmlns:a16="http://schemas.microsoft.com/office/drawing/2014/main" id="{5EF5271B-C9CD-41D6-81BE-532F14928BAA}"/>
              </a:ext>
            </a:extLst>
          </p:cNvPr>
          <p:cNvGraphicFramePr>
            <a:graphicFrameLocks noGrp="1"/>
          </p:cNvGraphicFramePr>
          <p:nvPr/>
        </p:nvGraphicFramePr>
        <p:xfrm>
          <a:off x="2427042" y="2739069"/>
          <a:ext cx="3744416" cy="827285"/>
        </p:xfrm>
        <a:graphic>
          <a:graphicData uri="http://schemas.openxmlformats.org/drawingml/2006/table">
            <a:tbl>
              <a:tblPr>
                <a:tableStyleId>{3B4B98B0-60AC-42C2-AFA5-B58CD77FA1E5}</a:tableStyleId>
              </a:tblPr>
              <a:tblGrid>
                <a:gridCol w="3744416">
                  <a:extLst>
                    <a:ext uri="{9D8B030D-6E8A-4147-A177-3AD203B41FA5}">
                      <a16:colId xmlns:a16="http://schemas.microsoft.com/office/drawing/2014/main" val="1568195690"/>
                    </a:ext>
                  </a:extLst>
                </a:gridCol>
              </a:tblGrid>
              <a:tr h="395236">
                <a:tc>
                  <a:txBody>
                    <a:bodyPr/>
                    <a:lstStyle/>
                    <a:p>
                      <a:pPr algn="l" fontAlgn="b"/>
                      <a:r>
                        <a:rPr lang="fi-FI" sz="1200" u="none" strike="noStrike" dirty="0">
                          <a:solidFill>
                            <a:schemeClr val="tx2"/>
                          </a:solidFill>
                          <a:effectLst/>
                          <a:latin typeface="Rockwell" panose="02060603020205020403" pitchFamily="18" charset="0"/>
                        </a:rPr>
                        <a:t>Näkemyksiä tulevaisuudesta saatiin yhteensä:</a:t>
                      </a:r>
                      <a:endParaRPr lang="fi-FI" sz="110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CCFF"/>
                    </a:solidFill>
                  </a:tcPr>
                </a:tc>
                <a:extLst>
                  <a:ext uri="{0D108BD9-81ED-4DB2-BD59-A6C34878D82A}">
                    <a16:rowId xmlns:a16="http://schemas.microsoft.com/office/drawing/2014/main" val="2248020591"/>
                  </a:ext>
                </a:extLst>
              </a:tr>
              <a:tr h="432049">
                <a:tc>
                  <a:txBody>
                    <a:bodyPr/>
                    <a:lstStyle/>
                    <a:p>
                      <a:pPr algn="l" fontAlgn="ctr"/>
                      <a:r>
                        <a:rPr lang="fi-FI" sz="1050" u="none" strike="noStrike" dirty="0">
                          <a:solidFill>
                            <a:schemeClr val="tx2"/>
                          </a:solidFill>
                          <a:effectLst/>
                          <a:latin typeface="Rockwell" panose="02060603020205020403" pitchFamily="18" charset="0"/>
                        </a:rPr>
                        <a:t>Yhteensä 63 kpl</a:t>
                      </a:r>
                      <a:endParaRPr lang="fi-FI" sz="1050" b="0" i="0" u="none" strike="noStrike" dirty="0">
                        <a:solidFill>
                          <a:schemeClr val="tx2"/>
                        </a:solidFill>
                        <a:effectLst/>
                        <a:latin typeface="Rockwell" panose="02060603020205020403"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70860219"/>
                  </a:ext>
                </a:extLst>
              </a:tr>
            </a:tbl>
          </a:graphicData>
        </a:graphic>
      </p:graphicFrame>
      <p:sp>
        <p:nvSpPr>
          <p:cNvPr id="10" name="AutoShape 1" descr="*">
            <a:extLst>
              <a:ext uri="{FF2B5EF4-FFF2-40B4-BE49-F238E27FC236}">
                <a16:creationId xmlns:a16="http://schemas.microsoft.com/office/drawing/2014/main" id="{7930CD96-D9F0-48FD-98C1-22C481FE3344}"/>
              </a:ext>
            </a:extLst>
          </p:cNvPr>
          <p:cNvSpPr>
            <a:spLocks noChangeAspect="1" noChangeArrowheads="1"/>
          </p:cNvSpPr>
          <p:nvPr/>
        </p:nvSpPr>
        <p:spPr bwMode="auto">
          <a:xfrm>
            <a:off x="9551988" y="37655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a:lstStyle/>
          <a:p>
            <a:endParaRPr lang="fi-FI"/>
          </a:p>
        </p:txBody>
      </p:sp>
      <p:graphicFrame>
        <p:nvGraphicFramePr>
          <p:cNvPr id="3" name="Table 2">
            <a:extLst>
              <a:ext uri="{FF2B5EF4-FFF2-40B4-BE49-F238E27FC236}">
                <a16:creationId xmlns:a16="http://schemas.microsoft.com/office/drawing/2014/main" id="{00F08AB8-C162-4D26-99D0-2196D2CA4483}"/>
              </a:ext>
            </a:extLst>
          </p:cNvPr>
          <p:cNvGraphicFramePr>
            <a:graphicFrameLocks noGrp="1"/>
          </p:cNvGraphicFramePr>
          <p:nvPr/>
        </p:nvGraphicFramePr>
        <p:xfrm>
          <a:off x="3790156" y="4171884"/>
          <a:ext cx="3077741" cy="2057072"/>
        </p:xfrm>
        <a:graphic>
          <a:graphicData uri="http://schemas.openxmlformats.org/drawingml/2006/table">
            <a:tbl>
              <a:tblPr>
                <a:tableStyleId>{3B4B98B0-60AC-42C2-AFA5-B58CD77FA1E5}</a:tableStyleId>
              </a:tblPr>
              <a:tblGrid>
                <a:gridCol w="3077741">
                  <a:extLst>
                    <a:ext uri="{9D8B030D-6E8A-4147-A177-3AD203B41FA5}">
                      <a16:colId xmlns:a16="http://schemas.microsoft.com/office/drawing/2014/main" val="3786862497"/>
                    </a:ext>
                  </a:extLst>
                </a:gridCol>
              </a:tblGrid>
              <a:tr h="293279">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Iitin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17794161"/>
                  </a:ext>
                </a:extLst>
              </a:tr>
              <a:tr h="230256">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Rakennuskanta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525750289"/>
                  </a:ext>
                </a:extLst>
              </a:tr>
              <a:tr h="273800">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Ympäristönsuojelu</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83345676"/>
                  </a:ext>
                </a:extLst>
              </a:tr>
              <a:tr h="226813">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 2030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10235108"/>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78762396"/>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Päästöt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26740481"/>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Suomen ympäristökeskus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24771683"/>
                  </a:ext>
                </a:extLst>
              </a:tr>
              <a:tr h="25823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 "suunnittelu"</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2471825"/>
                  </a:ext>
                </a:extLst>
              </a:tr>
            </a:tbl>
          </a:graphicData>
        </a:graphic>
      </p:graphicFrame>
      <p:sp>
        <p:nvSpPr>
          <p:cNvPr id="673" name="TextBox 672">
            <a:extLst>
              <a:ext uri="{FF2B5EF4-FFF2-40B4-BE49-F238E27FC236}">
                <a16:creationId xmlns:a16="http://schemas.microsoft.com/office/drawing/2014/main" id="{38202C76-70D3-4C32-86BC-DA26BB916410}"/>
              </a:ext>
            </a:extLst>
          </p:cNvPr>
          <p:cNvSpPr txBox="1"/>
          <p:nvPr/>
        </p:nvSpPr>
        <p:spPr>
          <a:xfrm>
            <a:off x="3790156" y="3854337"/>
            <a:ext cx="5904656" cy="276999"/>
          </a:xfrm>
          <a:prstGeom prst="rect">
            <a:avLst/>
          </a:prstGeom>
          <a:solidFill>
            <a:schemeClr val="accent2">
              <a:lumMod val="40000"/>
              <a:lumOff val="60000"/>
            </a:schemeClr>
          </a:solidFill>
          <a:ln>
            <a:solidFill>
              <a:schemeClr val="tx2"/>
            </a:solidFill>
          </a:ln>
        </p:spPr>
        <p:txBody>
          <a:bodyPr wrap="square">
            <a:spAutoFit/>
          </a:bodyPr>
          <a:lstStyle/>
          <a:p>
            <a:pPr algn="ctr" fontAlgn="b"/>
            <a:r>
              <a:rPr lang="fi-FI" sz="1200" b="1" u="none" strike="noStrike" dirty="0">
                <a:solidFill>
                  <a:schemeClr val="tx2"/>
                </a:solidFill>
                <a:effectLst/>
                <a:latin typeface="Rockwell" panose="02060603020205020403" pitchFamily="18" charset="0"/>
              </a:rPr>
              <a:t>Näkemysten teemoja olivat:</a:t>
            </a:r>
            <a:endParaRPr lang="fi-FI" sz="1100" b="1" i="0" u="none" strike="noStrike" dirty="0">
              <a:solidFill>
                <a:schemeClr val="tx2"/>
              </a:solidFill>
              <a:effectLst/>
              <a:latin typeface="Rockwell" panose="02060603020205020403" pitchFamily="18" charset="0"/>
            </a:endParaRPr>
          </a:p>
        </p:txBody>
      </p:sp>
      <p:graphicFrame>
        <p:nvGraphicFramePr>
          <p:cNvPr id="7" name="Table 6">
            <a:extLst>
              <a:ext uri="{FF2B5EF4-FFF2-40B4-BE49-F238E27FC236}">
                <a16:creationId xmlns:a16="http://schemas.microsoft.com/office/drawing/2014/main" id="{7E79B67F-CAC8-4C0A-91A1-E3028AA23C68}"/>
              </a:ext>
            </a:extLst>
          </p:cNvPr>
          <p:cNvGraphicFramePr>
            <a:graphicFrameLocks noGrp="1"/>
          </p:cNvGraphicFramePr>
          <p:nvPr/>
        </p:nvGraphicFramePr>
        <p:xfrm>
          <a:off x="6976468" y="4168863"/>
          <a:ext cx="2736304" cy="1410882"/>
        </p:xfrm>
        <a:graphic>
          <a:graphicData uri="http://schemas.openxmlformats.org/drawingml/2006/table">
            <a:tbl>
              <a:tblPr>
                <a:tableStyleId>{3B4B98B0-60AC-42C2-AFA5-B58CD77FA1E5}</a:tableStyleId>
              </a:tblPr>
              <a:tblGrid>
                <a:gridCol w="2736304">
                  <a:extLst>
                    <a:ext uri="{9D8B030D-6E8A-4147-A177-3AD203B41FA5}">
                      <a16:colId xmlns:a16="http://schemas.microsoft.com/office/drawing/2014/main" val="3528057152"/>
                    </a:ext>
                  </a:extLst>
                </a:gridCol>
              </a:tblGrid>
              <a:tr h="293279">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Tulevaisuuden osaaminen: Sopimuskunnat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08340476"/>
                  </a:ext>
                </a:extLst>
              </a:tr>
              <a:tr h="362016">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Tulevaisuuden osaaminen: Heinolan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5140129"/>
                  </a:ext>
                </a:extLst>
              </a:tr>
              <a:tr h="276701">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Lainsäädäntö</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28771950"/>
                  </a:ext>
                </a:extLst>
              </a:tr>
              <a:tr h="234959">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Heinolan tulevaisuuskuva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65736335"/>
                  </a:ext>
                </a:extLst>
              </a:tr>
              <a:tr h="243927">
                <a:tc>
                  <a:txBody>
                    <a:bodyPr/>
                    <a:lstStyle/>
                    <a:p>
                      <a:pPr algn="l" fontAlgn="b"/>
                      <a:r>
                        <a:rPr lang="fi-FI" sz="1000" u="none" strike="noStrike" kern="1200" dirty="0">
                          <a:solidFill>
                            <a:sysClr val="windowText" lastClr="000000"/>
                          </a:solidFill>
                          <a:effectLst/>
                          <a:latin typeface="Rockwell" panose="02060603020205020403" pitchFamily="18" charset="0"/>
                          <a:ea typeface="+mn-ea"/>
                          <a:cs typeface="+mn-cs"/>
                        </a:rPr>
                        <a:t>Aurinkovoima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38766138"/>
                  </a:ext>
                </a:extLst>
              </a:tr>
            </a:tbl>
          </a:graphicData>
        </a:graphic>
      </p:graphicFrame>
      <p:grpSp>
        <p:nvGrpSpPr>
          <p:cNvPr id="18" name="Group 17">
            <a:extLst>
              <a:ext uri="{FF2B5EF4-FFF2-40B4-BE49-F238E27FC236}">
                <a16:creationId xmlns:a16="http://schemas.microsoft.com/office/drawing/2014/main" id="{2CE0E836-CB00-ABFC-86D8-6CDB77C3A615}"/>
              </a:ext>
            </a:extLst>
          </p:cNvPr>
          <p:cNvGrpSpPr/>
          <p:nvPr/>
        </p:nvGrpSpPr>
        <p:grpSpPr>
          <a:xfrm>
            <a:off x="8470676" y="178346"/>
            <a:ext cx="321701" cy="792383"/>
            <a:chOff x="8456239" y="500576"/>
            <a:chExt cx="321701" cy="792383"/>
          </a:xfrm>
        </p:grpSpPr>
        <p:sp>
          <p:nvSpPr>
            <p:cNvPr id="19" name="Rectangle: Rounded Corners 18">
              <a:extLst>
                <a:ext uri="{FF2B5EF4-FFF2-40B4-BE49-F238E27FC236}">
                  <a16:creationId xmlns:a16="http://schemas.microsoft.com/office/drawing/2014/main" id="{B5273648-E39F-DB24-132F-444415845A4D}"/>
                </a:ext>
              </a:extLst>
            </p:cNvPr>
            <p:cNvSpPr/>
            <p:nvPr/>
          </p:nvSpPr>
          <p:spPr>
            <a:xfrm rot="16200000">
              <a:off x="8217846" y="740148"/>
              <a:ext cx="792383" cy="313240"/>
            </a:xfrm>
            <a:prstGeom prst="roundRect">
              <a:avLst/>
            </a:prstGeom>
            <a:solidFill>
              <a:schemeClr val="bg1"/>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sz="2400"/>
            </a:p>
          </p:txBody>
        </p:sp>
        <p:pic>
          <p:nvPicPr>
            <p:cNvPr id="20" name="Graphic 19" descr="For Sale with solid fill">
              <a:hlinkClick r:id="rId4" action="ppaction://hlinksldjump"/>
              <a:extLst>
                <a:ext uri="{FF2B5EF4-FFF2-40B4-BE49-F238E27FC236}">
                  <a16:creationId xmlns:a16="http://schemas.microsoft.com/office/drawing/2014/main" id="{E2B4896E-6601-1649-5C29-11462B0FDF0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456239" y="525689"/>
              <a:ext cx="314419" cy="313241"/>
            </a:xfrm>
            <a:prstGeom prst="rect">
              <a:avLst/>
            </a:prstGeom>
          </p:spPr>
        </p:pic>
        <p:pic>
          <p:nvPicPr>
            <p:cNvPr id="21" name="Graphic 20" descr="Back with solid fill">
              <a:hlinkClick r:id="rId7" action="ppaction://hlinksldjump"/>
              <a:extLst>
                <a:ext uri="{FF2B5EF4-FFF2-40B4-BE49-F238E27FC236}">
                  <a16:creationId xmlns:a16="http://schemas.microsoft.com/office/drawing/2014/main" id="{E3D1FF5F-124E-1266-9F6E-CCB2130C30C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463521" y="916095"/>
              <a:ext cx="314419" cy="313242"/>
            </a:xfrm>
            <a:prstGeom prst="rect">
              <a:avLst/>
            </a:prstGeom>
          </p:spPr>
        </p:pic>
      </p:grpSp>
    </p:spTree>
    <p:extLst>
      <p:ext uri="{BB962C8B-B14F-4D97-AF65-F5344CB8AC3E}">
        <p14:creationId xmlns:p14="http://schemas.microsoft.com/office/powerpoint/2010/main" val="3207235172"/>
      </p:ext>
    </p:extLst>
  </p:cSld>
  <p:clrMapOvr>
    <a:masterClrMapping/>
  </p:clrMapOvr>
  <mc:AlternateContent xmlns:mc="http://schemas.openxmlformats.org/markup-compatibility/2006" xmlns:p14="http://schemas.microsoft.com/office/powerpoint/2010/main">
    <mc:Choice Requires="p14">
      <p:transition p14:dur="400">
        <p:fade/>
      </p:transition>
    </mc:Choice>
    <mc:Fallback xmlns="">
      <p:transition>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 name="THINKCELLPRESENTATIONDONOTDELETE" val="&lt;?xml version=&quot;1.0&quot; encoding=&quot;UTF-16&quot; standalone=&quot;yes&quot;?&gt;&lt;root reqver=&quot;27037&quot;&gt;&lt;version val=&quot;32866&quot;/&gt;&lt;CPresentation id=&quot;1&quot;&gt;&lt;m_precDefaultNumber&gt;&lt;m_bNumberIsYear val=&quot;1&quot;/&gt;&lt;m_chMinusSymbol&gt;-&lt;/m_chMinusSymbol&gt;&lt;m_chDecimalSymbol17909&gt;,&lt;/m_chDecimalSymbol17909&gt;&lt;m_nGroupingDigits17909 val=&quot;3&quot;/&gt;&lt;m_chGroupingSymbol17909&gt; &lt;/m_chGroupingSymbol17909&gt;&lt;m_yearfmt&gt;&lt;begin val=&quot;0&quot;/&gt;&lt;end val=&quot;4&quot;/&gt;&lt;/m_yearfmt&gt;&lt;/m_precDefaultNumber&gt;&lt;m_precDefaultPercent&gt;&lt;m_bNumberIsYear val=&quot;1&quot;/&gt;&lt;m_chMinusSymbol&gt;-&lt;/m_chMinusSymbol&gt;&lt;m_nDecimalDigits17909 val=&quot;2&quot;/&gt;&lt;m_chDecimalSymbol17909&gt;,&lt;/m_chDecimalSymbol17909&gt;&lt;m_nGroupingDigits17909 val=&quot;3&quot;/&gt;&lt;m_chGroupingSymbol17909&gt; &lt;/m_chGroupingSymbol17909&gt;&lt;m_strSuffix17909&gt;%&lt;/m_strSuffix17909&gt;&lt;m_yearfmt&gt;&lt;begin val=&quot;0&quot;/&gt;&lt;end val=&quot;4&quot;/&gt;&lt;/m_yearfmt&gt;&lt;/m_precDefaultPercent&gt;&lt;m_precDefaultDate&gt;&lt;m_bNumberIsYear val=&quot;0&quot;/&gt;&lt;m_strFormatTime&gt;%#d.%#m.%Y&lt;/m_strFormatTime&gt;&lt;m_yearfmt&gt;&lt;begin val=&quot;0&quot;/&gt;&lt;end val=&quot;0&quot;/&gt;&lt;/m_yearfmt&gt;&lt;/m_precDefaultDate&gt;&lt;m_precDefaultDay&gt;&lt;m_bNumberIsYear val=&quot;0&quot;/&gt;&lt;m_strFormatTime&gt;%#d&lt;/m_strFormatTime&gt;&lt;m_yearfmt&gt;&lt;begin val=&quot;0&quot;/&gt;&lt;end val=&quot;4&quot;/&gt;&lt;/m_yearfmt&gt;&lt;/m_precDefaultDay&gt;&lt;m_precDefaultWeek&gt;&lt;m_bNumberIsYear val=&quot;0&quot;/&gt;&lt;m_strFormatTime&gt;%4&lt;/m_strFormatTime&gt;&lt;m_yearfmt&gt;&lt;begin val=&quot;0&quot;/&gt;&lt;end val=&quot;4&quot;/&gt;&lt;/m_yearfmt&gt;&lt;/m_precDefaultWeek&gt;&lt;m_precDefaultMonth&gt;&lt;m_bNumberIsYear val=&quot;0&quot;/&gt;&lt;m_strFormatTime&gt;%1&lt;/m_strFormatTime&gt;&lt;m_yearfmt&gt;&lt;begin val=&quot;0&quot;/&gt;&lt;end val=&quot;4&quot;/&gt;&lt;/m_yearfmt&gt;&lt;/m_precDefaultMonth&gt;&lt;m_precDefaultQuarter&gt;&lt;m_bNumberIsYear val=&quot;0&quot;/&gt;&lt;m_strFormatTime&gt;Q%5&lt;/m_strFormatTime&gt;&lt;m_yearfmt&gt;&lt;begin val=&quot;0&quot;/&gt;&lt;end val=&quot;4&quot;/&gt;&lt;/m_yearfmt&gt;&lt;/m_precDefaultQuarter&gt;&lt;m_precDefaultYear&gt;&lt;m_bNumberIsYear val=&quot;0&quot;/&gt;&lt;m_strFormatTime&gt;%Y&lt;/m_strFormatTime&gt;&lt;m_yearfmt&gt;&lt;begin val=&quot;0&quot;/&gt;&lt;end val=&quot;0&quot;/&gt;&lt;/m_yearfmt&gt;&lt;/m_precDefaultYear&gt;&lt;m_precDefaultFYDay&gt;&lt;m_yearfmt&gt;&lt;begin val=&quot;0&quot;/&gt;&lt;end val=&quot;4&quot;/&gt;&lt;/m_yearfmt&gt;&lt;/m_precDefaultFYDay&gt;&lt;m_precDefaultFYWeek&gt;&lt;m_yearfmt&gt;&lt;begin val=&quot;0&quot;/&gt;&lt;end val=&quot;4&quot;/&gt;&lt;/m_yearfmt&gt;&lt;/m_precDefaultFYWeek&gt;&lt;m_precDefaultFYMonth&gt;&lt;m_yearfmt&gt;&lt;begin val=&quot;0&quot;/&gt;&lt;end val=&quot;4&quot;/&gt;&lt;/m_yearfmt&gt;&lt;/m_precDefaultFYMonth&gt;&lt;m_precDefaultFYQuarter&gt;&lt;m_yearfmt&gt;&lt;begin val=&quot;0&quot;/&gt;&lt;end val=&quot;4&quot;/&gt;&lt;/m_yearfmt&gt;&lt;/m_precDefaultFYQuarter&gt;&lt;m_precDefaultFYYear&gt;&lt;m_yearfmt&gt;&lt;begin val=&quot;0&quot;/&gt;&lt;end val=&quot;4&quot;/&gt;&lt;/m_yearfmt&gt;&lt;/m_precDefaultFYYear&gt;&lt;m_mruColor&gt;&lt;m_vecMRU length=&quot;24&quot;&gt;&lt;elem m_fUsage=&quot;4.39509156988251703524E+00&quot;&gt;&lt;m_msothmcolidx val=&quot;0&quot;/&gt;&lt;m_rgb r=&quot;1B&quot; g=&quot;FC&quot; b=&quot;20&quot;/&gt;&lt;/elem&gt;&lt;elem m_fUsage=&quot;1.34873215008970603890E+00&quot;&gt;&lt;m_msothmcolidx val=&quot;0&quot;/&gt;&lt;m_rgb r=&quot;A9&quot; g=&quot;AE&quot; b=&quot;86&quot;/&gt;&lt;/elem&gt;&lt;elem m_fUsage=&quot;1.13240330585764681359E+00&quot;&gt;&lt;m_msothmcolidx val=&quot;0&quot;/&gt;&lt;m_rgb r=&quot;74&quot; g=&quot;F8&quot; b=&quot;F8&quot;/&gt;&lt;/elem&gt;&lt;elem m_fUsage=&quot;9.61952583621168200168E-01&quot;&gt;&lt;m_msothmcolidx val=&quot;0&quot;/&gt;&lt;m_rgb r=&quot;EB&quot; g=&quot;FD&quot; b=&quot;0B&quot;/&gt;&lt;/elem&gt;&lt;elem m_fUsage=&quot;7.97911765992695976024E-01&quot;&gt;&lt;m_msothmcolidx val=&quot;0&quot;/&gt;&lt;m_rgb r=&quot;FE&quot; g=&quot;A5&quot; b=&quot;E8&quot;/&gt;&lt;/elem&gt;&lt;elem m_fUsage=&quot;3.71058917677525135215E-01&quot;&gt;&lt;m_msothmcolidx val=&quot;0&quot;/&gt;&lt;m_rgb r=&quot;C8&quot; g=&quot;00&quot; b=&quot;00&quot;/&gt;&lt;/elem&gt;&lt;elem m_fUsage=&quot;2.77680930863834440903E-01&quot;&gt;&lt;m_msothmcolidx val=&quot;0&quot;/&gt;&lt;m_rgb r=&quot;8F&quot; g=&quot;73&quot; b=&quot;10&quot;/&gt;&lt;/elem&gt;&lt;elem m_fUsage=&quot;2.52586452364877256382E-01&quot;&gt;&lt;m_msothmcolidx val=&quot;0&quot;/&gt;&lt;m_rgb r=&quot;25&quot; g=&quot;6A&quot; b=&quot;FA&quot;/&gt;&lt;/elem&gt;&lt;elem m_fUsage=&quot;1.22660237121671858440E-01&quot;&gt;&lt;m_msothmcolidx val=&quot;0&quot;/&gt;&lt;m_rgb r=&quot;AE&quot; g=&quot;8B&quot; b=&quot;13&quot;/&gt;&lt;/elem&gt;&lt;elem m_fUsage=&quot;1.02294842621811724048E-01&quot;&gt;&lt;m_msothmcolidx val=&quot;0&quot;/&gt;&lt;m_rgb r=&quot;FF&quot; g=&quot;00&quot; b=&quot;00&quot;/&gt;&lt;/elem&gt;&lt;elem m_fUsage=&quot;6.94267176044786465949E-02&quot;&gt;&lt;m_msothmcolidx val=&quot;0&quot;/&gt;&lt;m_rgb r=&quot;FF&quot; g=&quot;3A&quot; b=&quot;1E&quot;/&gt;&lt;/elem&gt;&lt;elem m_fUsage=&quot;5.23347633027360994995E-02&quot;&gt;&lt;m_msothmcolidx val=&quot;0&quot;/&gt;&lt;m_rgb r=&quot;FD&quot; g=&quot;9A&quot; b=&quot;95&quot;/&gt;&lt;/elem&gt;&lt;elem m_fUsage=&quot;2.92499649309104874095E-02&quot;&gt;&lt;m_msothmcolidx val=&quot;0&quot;/&gt;&lt;m_rgb r=&quot;F4&quot; g=&quot;9C&quot; b=&quot;4D&quot;/&gt;&lt;/elem&gt;&lt;elem m_fUsage=&quot;2.08254207122409544517E-02&quot;&gt;&lt;m_msothmcolidx val=&quot;0&quot;/&gt;&lt;m_rgb r=&quot;FE&quot; g=&quot;F1&quot; b=&quot;81&quot;/&gt;&lt;/elem&gt;&lt;elem m_fUsage=&quot;2.00625518814857156658E-02&quot;&gt;&lt;m_msothmcolidx val=&quot;0&quot;/&gt;&lt;m_rgb r=&quot;00&quot; g=&quot;F2&quot; b=&quot;36&quot;/&gt;&lt;/elem&gt;&lt;elem m_fUsage=&quot;1.64232032682606748919E-02&quot;&gt;&lt;m_msothmcolidx val=&quot;0&quot;/&gt;&lt;m_rgb r=&quot;85&quot; g=&quot;FF&quot; b=&quot;82&quot;/&gt;&lt;/elem&gt;&lt;elem m_fUsage=&quot;1.27759367571585388812E-02&quot;&gt;&lt;m_msothmcolidx val=&quot;0&quot;/&gt;&lt;m_rgb r=&quot;AD&quot; g=&quot;FD&quot; b=&quot;66&quot;/&gt;&lt;/elem&gt;&lt;elem m_fUsage=&quot;1.07752636643058292976E-02&quot;&gt;&lt;m_msothmcolidx val=&quot;0&quot;/&gt;&lt;m_rgb r=&quot;A8&quot; g=&quot;51&quot; b=&quot;D2&quot;/&gt;&lt;/elem&gt;&lt;elem m_fUsage=&quot;3.38139191352273020194E-03&quot;&gt;&lt;m_msothmcolidx val=&quot;0&quot;/&gt;&lt;m_rgb r=&quot;8A&quot; g=&quot;6F&quot; b=&quot;0F&quot;/&gt;&lt;/elem&gt;&lt;elem m_fUsage=&quot;1.34313168287690000435E-03&quot;&gt;&lt;m_msothmcolidx val=&quot;0&quot;/&gt;&lt;m_rgb r=&quot;F0&quot; g=&quot;82&quot; b=&quot;95&quot;/&gt;&lt;/elem&gt;&lt;elem m_fUsage=&quot;4.23207983293835286655E-04&quot;&gt;&lt;m_msothmcolidx val=&quot;0&quot;/&gt;&lt;m_rgb r=&quot;AC&quot; g=&quot;3E&quot; b=&quot;A4&quot;/&gt;&lt;/elem&gt;&lt;elem m_fUsage=&quot;3.23211786640875057934E-04&quot;&gt;&lt;m_msothmcolidx val=&quot;0&quot;/&gt;&lt;m_rgb r=&quot;B4&quot; g=&quot;FE&quot; b=&quot;F9&quot;/&gt;&lt;/elem&gt;&lt;elem m_fUsage=&quot;9.40461086986006715655E-05&quot;&gt;&lt;m_msothmcolidx val=&quot;0&quot;/&gt;&lt;m_rgb r=&quot;30&quot; g=&quot;9A&quot; b=&quot;07&quot;/&gt;&lt;/elem&gt;&lt;elem m_fUsage=&quot;7.18020133814186822634E-05&quot;&gt;&lt;m_msothmcolidx val=&quot;0&quot;/&gt;&lt;m_rgb r=&quot;AF&quot; g=&quot;01&quot; b=&quot;01&quot;/&gt;&lt;/elem&gt;&lt;/m_vecMRU&gt;&lt;/m_mruColor&gt;&lt;m_eweekdayFirstOfWeek val=&quot;2&quot;/&gt;&lt;m_eweekdayFirstOfWorkweek val=&quot;2&quot;/&gt;&lt;m_eweekdayFirstOfWeekend val=&quot;7&quot;/&gt;&lt;/CPresentation&gt;&lt;/root&gt;"/>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9dMV4VKkIXS5lUvsnoU1VA"/>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UURtTp8XZiWCOg25zgZXVQ"/>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PgJDg8Tw1nSWwCExyws1jQ"/>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xHMC_1Lr26RJ61Il4jxfDg"/>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RMI5p94X6S4Bb1ksaZsDDQ"/>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Ld6gXpkfnk6QZmoSnoaDZA"/>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J63JjO4cLDLr6_KdSq7HXA"/>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B9ieJ6j5K2xS4t9M9oPaiQ"/>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_rbLsw8X9mHqdkpsIlDtGg"/>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Mw.PVEp_aJ54cDJnqeoxhw"/>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V5pOBtnsBLr0V8qNWH14tQ"/>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Lu7RaUM4.fbzP9PUL4gkw"/>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isDlyLRKubdbFm4e6YT1Ow"/>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RwOWbvlypENPZktX0EpkYg"/>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YorrikV2l2SbQKpplLtKhA"/>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EL_ebTt4WWHPlCEkadM.gw"/>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AEwbrVoK4FilKV73gHDu6w"/>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VHIsgfBMJ_UzBUHIT4aQxA"/>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4KR.E0BXOEeV6SOhtN0ZnA"/>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oI7GpoVCKBVCtXkx6pyrBg"/>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dd1oJkw_Eiu5_hzwosH4MQ"/>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fxR8BiJifhiCqT3G60EQbQ"/>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b.6CpgZKJOpBNfDOvX2vUQ"/>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pF5KOk7kW.6ABSIeAt2aQg"/>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5Ol4_ZUzHEW054tKIZlLeQ"/>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OF1tz_0zrN1mrn5M0mlfaA"/>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De.SUOZ6GJ1QCA6Rpx1JLA"/>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xmQg1tLSRqkG2yOvm0KpdA"/>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4R4ECPU0WoJu50TTyU0IuA"/>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5Hw085D8bSu531Oe2qnseA"/>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TumlXz5V35_HU7jTXRVs9w"/>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qMpUB_oJSUwe_ZsChrOBFw"/>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2uC96J_Uddu5MtpTXSUyDg"/>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ZqmaE9SMwU3IrFh0VqB5iw"/>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5daV0_2JL5l.ehP2g5HZPw"/>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DLUtSAbnMx9oc.rBAKNHmA"/>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WeuSxYllfgbobGEs4bVnuQ"/>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Kqoalbym_JOm6gPmdSiAsA"/>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Lq7UcXCFh8IWEeNRl2qnHQ"/>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Qtvvzr51bY8Lp1H1Sv5m_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o0wPIJLHcMRiJiEsuFyB8A"/>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bPuLYZAb4.y_JsA3Z.MTmA"/>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sEFbgB9.XtMbLga65VMkg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vitN58mxzSkw4VgUZ.C6cA"/>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6eVRR4QZG0D4OUT6JgLb3w"/>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EUTfgyrCnqoWIYJQCbwQYQ"/>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h7sS1BsZq4PbWgAlrQUx3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w_LnVjSs8p.sS_TFpbIq3A"/>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9MS0.lSsQK5l9s6yxBAtBQ"/>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xxWar3Vec44jOBjm6LSvwQ"/>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Zbt3rgepke4PWPoyQAS_rQ"/>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VdWADDbOoPE66YAgpnv4cQ"/>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xLIat_4fRLvWxXmcfAcgaw"/>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Dpe4wYnwXNb6IKw.X4MNHQ"/>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PQ0HzHYXMWrg.h9aiC7VzQ"/>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YYDZkJGCDzpPvLEaTzWsxA"/>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NgKtWvbrpPv14woPS3.X1Q"/>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nY.bMNVLPECFsJp6k1PRwQ"/>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BO7Pdk269KFvFi96_tX71g"/>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bMa52KxLOFHFqafqdaoKTA"/>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U6q5O2wJ7uHdQaNGZCb_TA"/>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0ADVr_8dLrE8__9Xzd9Oeg"/>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avbBEYK1pSsnOABR6k4CSg"/>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bSYYbFNRKFK_oFY_b2JE4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AAMWV0lbIrU4rPY_JCdcxg"/>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eMLOO2QpuNiRgpz_KZqBKg"/>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WML7XrplDwJUz0Rzk.zRp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HNKDuY2szLO3KJCqt3VRPQ"/>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RZSiJ6NBhqBb4739EY2ZLg"/>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UsiN.sgzg3SCMyfComJVvg"/>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j40nED5CmfHoUYHaOmXbrg"/>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jaP18NEmPL4RINufuZP5AA"/>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FkzJwqBzWP42ElQxAtdadQ"/>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0BT0eoHQo8xnPLxE_jALyA"/>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zVQA1pEegk0o_u1iD3n_gw"/>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7GKvRd.2pIxMU2bzXyeYAQ"/>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VZdmgsTYoGWZxtOUyz5sIA"/>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1HkGax9HXq8TxnLZcK2rnQ"/>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zOBPNe.2kTB0iy8Is.jXfw"/>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SQRq4gmnBrTmkl.lqRq0hg"/>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MMlUqnQGvAl9QSSp12VXMA"/>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EKwsrP0x5arcO7ILaKdvpw"/>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pV4A1gRTsPWCOEomeB2v6Q"/>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a3Y2Ceq2ifrOilaspF0n0g"/>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3Hkqc42kQ6ImwmFTLctVFQ"/>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mqTD.ipogfJ8V3AikaOMpQ"/>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gT9bjHjkygEn9IbiPjcK2Q"/>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ifcqgZysMjcwIwNwGccgqQ"/>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1_3D0HcneOB7hTvvHfZdSA"/>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2r54PFBE_oIRTUAgQPQb2g"/>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djH3QimTAweik5cUubNrHw"/>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mGPId5YbtE9HuMKvaoXsrg"/>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aDyC_O6sx9KROwxMBfu1WQ"/>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Cxj1E7qhk5TgqFBH6dB2qQ"/>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FqCAJJ.4GmGzpJy8hu1DJQ"/>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_SVTeNbcTuUDdoFylnmJtw"/>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L8HjJcr5XyDMP8v3XywDyg"/>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d8drksULXCpofjvKlsd41w"/>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2dHmvVzY0JGKlIh.ZFgvcw"/>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ZH36n8XoRM69Bx1ipq5Hcg"/>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YAbLJ.4nN_wmLVIpLucUNA"/>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PH0Sw4in3LA_ULX7oVIihg"/>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jWiXGq08HWw_i0ptkVqqBg"/>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dzc7j79d9z3YSg4CcnEenw"/>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1k6WAc5NS5mpXcp6OiDBvA"/>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t4yCfpS5QaHMpukWN6DHtyg"/>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tOGzd_I47vVeM1oqO7kWecA"/>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JAS__OogV9xIqbVL_W_Wiw"/>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llIToXojSHTVeYwq389x9w"/>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_moxKxPpA8Ri86mzw4MXAg"/>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twjQUOQjGUyfr7r3xW8tT.w"/>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tmPOB5miGtI9mReHPRX5DvQ"/>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tAF.lzDluqeJCD.069OhizQ"/>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2.h3mgl27nR8rQvV9J5Vtg"/>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UKWdf3SOECPqd_Ylk5bo_g"/>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OClcu8cirQQ_Y4FDz89B8Q"/>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cX9a6__qKioQQoJjaFbzoA"/>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J0TJhcK3cXH8x0ZEVjo0Ag"/>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hErYGF9LJH4HqSvUdmhhSw"/>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tEDubbdNE7WuPK63i9fOd8Q"/>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dxWAGvx3IbrSsau7psD4IQ"/>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ShZMhScnVp2u165GKzytfg"/>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toTmbY4Z4BPfFVsGaKFvAXA"/>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KvDX9aCuzVCF86gl3wg1ig"/>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tWb0rNdAtH0MgopRNPghBZg"/>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tvb3Z2iTGSWJomdWvecW25w"/>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Y0eX7GCu0QRDUqYeI24yaQ"/>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aTIlkrS1xuRR3znMHi4QHw"/>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zOHuVfe.YpE3OdGR0bZb.A"/>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Xw6sTFMs0OmD2kHMH15.Ng"/>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tR6m4OkJrwJTyD1RZovQdEw"/>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tXeZGTImlJME2SYWRF4eTXw"/>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tOBMGn4SZvSkBt9pTsGSYYA"/>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tKhzTiJEO5.4GdHSzf2BLKg"/>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tvwlVSFkSyrvVBOe0XBapqw"/>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t0V8sZLw.0o5joFkd705ulw"/>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tG8CXF7bVL5a4tZdXhVgyOw"/>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thvqWf8EI_YPj5GMmqGGjMg"/>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tFv5QU5W0aX5mxD_MOz_ZyA"/>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t_aCECK1XvLfZaQ2H.xuN0Q"/>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tcwpU14MIKe9Dlnwm_Ze7qA"/>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tk7rd_w5CP64blEnXr0X93g"/>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tJD2F6Ol34x3TGRr9utwR6w"/>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tZc1M5dBA.Y3ZXJCR02oC2g"/>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t1MTJ7gvFIInj0jrYcvzUbQ"/>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tsLnuEWTAbJDz7oxPM_uU1g"/>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tnnfZkdxvjsICSQLLBzwfpw"/>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txqHt_fx6dCexuQmcjtysUQ"/>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txZO2dLbhzmMhRHMOzVmnIw"/>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tXKFY5oxsEgbrD4rPhDTZUA"/>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tHXYj667ghCi5fl0El0vW0g"/>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tRndna_EIz.IXmk8T5_02ug"/>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tV1FOXuwdpBX5gbSon6U9lg"/>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tIX0DIfThb3GEP5ABgvKNxg"/>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tUHKdaekHV7d3beh02ziKDQ"/>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tfoZ7D6YYP.TlVX5cauughg"/>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tz.k7yCrcXE6LbvQuSFkC0w"/>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tGPrz3Prp0db_ix_Y_YCgwg"/>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tCF_sA0Y5Z.LI5KvDsF6ViA"/>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tz5qO5NBSPV9igf3_5HXtDA"/>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tylq8eEP2vCPEwBbVIHQ29Q"/>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tsAU0uwrZ4U1Pjc8Z.23RPA"/>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tF7kumfzw2M4y76RZiTDU4Q"/>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toM0dSi14lxRTEKpYyXroIA"/>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tY6oB7071GA2sX6OYmLo4lQ"/>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toDfc5dOu8T6oLgVydkM3Yw"/>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tE7dqlkgq3pqA9YbJ8sSggw"/>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tuafI8f070eYVDiNhlFX6dg"/>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tim2h5UCX6fuDRnNYfB5gxg"/>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tj.GvEx7bc3C3ZBr20JSpYg"/>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tHyV2dIXmvdmyoJKu6VTPOA"/>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tqgx39ovgG1XF6MvYacAsRw"/>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tABzDoYQ9dOQlxoU6yN1s2Q"/>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teef_nVAEqGWYHhNSlZnrBw"/>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88DLfpdGcXr58jA4s0WE8w"/>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ZUS3XNu8RupVIGBMu9.Jvw"/>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t4KuXGO6CZv5Hi1J6EWvpnQ"/>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tPxhCu_OO7DJRdJ.bvH1ybQ"/>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tzn_d23PKzH_nkv24Uncd8A"/>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t7Y7HCyQyWq6jwuDfy6tdww"/>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tC5_5.25MKSloPK8XU7pKNw"/>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tfN39sZSbA9oJd0VNEWmWyg"/>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tjVvLD7QwanCj78iN2p8KkQ"/>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tVOqh8Q7cp5Aj55H0a4sJIA"/>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Baoj11Pa45eTdiPU2op7Zg"/>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tjNvJ0P9CNSW3uoA6VonlMw"/>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tkXGx.Ne_53dcjGp.OTfJlg"/>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Tg4p.adTANgGZeYiJuKOSA"/>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t.cjHQFpKIutanSivhGVktw"/>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tgy1Wphf6U2v4vIaNHSpP2g"/>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ttUbdeqBQGd9lCDa8nSlh6w"/>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tojXnyPurT8CJOKAYV1Q1iw"/>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tAX9qGqXXwkxHgfdVaC0VBg"/>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tQIfaBcCFMr1OcXOf5tUtoQ"/>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MCjnV2N_5JzlLVBny1he6A"/>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XY.CHOEUeqD08_MCH3GtBA"/>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tDAstQZbyyQcAUuwB.xW9CA"/>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t141eSlCca0cDHr4EbvBckQ"/>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t_WPw9OY3igEoz7J0f1A3Gw"/>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hjMHf14_mpuMaV1OV.C4LA"/>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teTvMt6gz7JZK9G.TEMoSfQ"/>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tFGmMPK7w4Jgp06mLyc9zWQ"/>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Gteo07.4Ar.H64.OFiKaWw"/>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t8t8RbpBrlRuKXshtJSWzGQ"/>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tNMlFLl9O81r0XjhCyhVejw"/>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tNlXl1QRRm04zOi6ssr1J8A"/>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tOCG7R3ZQke_elFzP.8TO4w"/>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t1WRPzp_iCJdsZ5wt00eDJg"/>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t1l85EqhAsdeIKCzRArflxA"/>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AJwSF_JHRx.6ead9K.enLg"/>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tPu.eKtCqF9HK.w1QHpvFdQ"/>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E3wxQk_bFcH1Zsk7rb4wsw"/>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37OUEUEQtRMHCmpSsRmzgA"/>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t3kIdvwkxlM7OiEBvwWIpjg"/>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txSh4JO9DNWk5LxgWeZVYAw"/>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tMEHdoz8zwnTPW4E0ZX3b2w"/>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cCO8KGgmlmmhBBKpaU80oQ"/>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HloSFF7K4BCcnQbAaZxMAA"/>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taSzZpPhqMv5s.hQPUX.xtw"/>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tNeeZy96u3Cf6qASqGtNw8A"/>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tPHViL9zYSl64Tr3tta2HFw"/>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te1cPf1w_9kzNTVotPYG5FQ"/>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7Aa95GC.Ez1SSk_fENSeXg"/>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TeW5JFp1KPsieXPWms1xlQ"/>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trpoiIaKZiYo9AEWy5wXApw"/>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tvt0bTx2HQyksxsgx3Y8FVA"/>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tQPf54yGIhRT3L48aYaX1YA"/>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t_p6nrJLJ6wMNSRQVeSjbKA"/>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twSafhFZ5OS6N2x7Fm2rH6Q"/>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t1Sk86H03GZkO1VYZ_XFw4g"/>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tPgykYyB9vcp.6Ty5icGoxg"/>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tdarSFc1biIZ_JNgucm2H0g"/>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pUPju1ADoTG5.Topy6v_RQ"/>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tAg9QLkEEJfimCRky8y9Yqg"/>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ms7e.xAc9FvtOc1z4zNmMA"/>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tGMkf6vstE00UQtaS_Lsx2w"/>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MIpguG6V2cogF1hBiryejA"/>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Ec1wfk8mOpjcE5J2083maQ"/>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te6TfJdoVSjKDiinTA3cyUw"/>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tRU_BYcbJyOi6Q2HMcLmC8A"/>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zNKDEupJJlCmwGZuurMoJg"/>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IuTI3AS9fpHKd..oSmLHXA"/>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v1OgcHVMMHSQ22Cc8nWLvw"/>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t.1XGcil3JHwUWOiVcFKijQ"/>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tGCpchyOrvyinesh7FOFKvw"/>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YRl9GVzPcFHK0e0RAIX0ug"/>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YO430OL81QikWJYpaa2_sA"/>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gsyGGwMjBOENo9IExGCGNA"/>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4ld_zoNWfCyLN8mPrhr1Wg"/>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sNRbuCCmDzfzM3x3c4THWg"/>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Qc39t.Zk8UeDwkVpFzx9Hg"/>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CSUGKmgHfuOD22cgxBDaEg"/>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VYLvOimHecXsJMkr0Ysszw"/>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tbQb1tG1Enyz9CLnzWDE5Q"/>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wIstuHkbySKmlzSLZ3RShQ"/>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p6zk0R3RRvLJ7fO4APX6Ew"/>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kJaAWW0Ghk1zd_oFSfWBYw"/>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5bsr7jHgQgBZAAVNRJsjMg"/>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gkef8ViCzB50FwO1cMZmFQ"/>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NiR6ULdSyZ8c79t7d_CZzw"/>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G1Tl9.GRrhLnNptOM6dUyg"/>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sEIVE2.0K48nMYNrVvYK0w"/>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be.VFGBrwyLG3JZrG5V6ig"/>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5P0wxqC0egSm8gIKse6nAw"/>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jDQ_wYTezEscDVGCGkZKJw"/>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SAJ7bVcRI9rie0mieNrbuQ"/>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tzuSXlgv8PFmKfm3S2k1Btw"/>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tKpKOvTvOPcFqxgInC.EdQ"/>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f423yPodONcnm7DNtsM3hQ"/>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O4SId3oS9nwNgCrtgoRg8w"/>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moR2GmnBwjyxehRn4LXIeA"/>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Vo7y1VmF73E5pM7iVdsmyA"/>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t2zDx_2_BQLzT.3NTXJY0iA"/>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kurLICNL4bIMoqw4d3OQmA"/>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5jc6fUb8STLyqP7jZ4zgKQ"/>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twk.iuW7wIkznysMHDZbQMA"/>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tXrGRmy._kjuHD4rP.bKDgg"/>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tpq.iUsFS5LxSOu5NfZN8Ag"/>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t02XDQGQqRns_ghukooN6gw"/>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tnP5fC5dy2JhaTSoDIw_M_Q"/>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HIThUxRJHprvh58iNwJfFg"/>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5qDmI2pnAOvi892_bwPuLA"/>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tKCjyU6ghQ8g8gv.Brx2U6Q"/>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tZprxalqi8D0M9qljv_8ORA"/>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0BATryC79IYQS2wCRJeT_A"/>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tpF5KOk7kW.6ABSIeAt2aQg"/>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6eVRR4QZG0D4OUT6JgLb3w"/>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fxdB3li3su807zwD8zWOgw"/>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th7sS1BsZq4PbWgAlrQUx3A"/>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bPuLYZAb4.y_JsA3Z.MTmA"/>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t9MS0.lSsQK5l9s6yxBAtBQ"/>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sEFbgB9.XtMbLga65VMkgQ"/>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tEUTfgyrCnqoWIYJQCbwQYQ"/>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vitN58mxzSkw4VgUZ.C6cA"/>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PQ0HzHYXMWrg.h9aiC7VzQ"/>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txxWar3Vec44jOBjm6LSvwQ"/>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tQtvvzr51bY8Lp1H1Sv5m_Q"/>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Zbt3rgepke4PWPoyQAS_rQ"/>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txLIat_4fRLvWxXmcfAcgaw"/>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Dpe4wYnwXNb6IKw.X4MNHQ"/>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X.Nyq8DZ_xbNmsDD.tRsfg"/>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g4k5.UIO06iqeR.6txdGOQ"/>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OTOtPZRBxtoMU10t0QGI9Q"/>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8a6DV9SduLTXmxk1M3jAGw"/>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MbJgVLaDWkGvPC1AeDanbQ"/>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NDrZrOzB4iVl8d4UtEehcA"/>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9WXPJxKx9msygD6DEUTCXA"/>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JdIaV9C2d.A29VpTi0o.BQ"/>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5epF4aWZTxI2TmeZ0Sbq8g"/>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b7cDnx0hVsuwXjw1E.e67g"/>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pQk2J2jnDfKC9AKOcklIXA"/>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38hmYMEPgqRd47eTEBCi9g"/>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X_iGspNXCy4VA2w55uxT4w"/>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tOo0nVqxZit7WzYatr4m3AA"/>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kypnj45Tsaj4K3FlbcZ0YA"/>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tfUmXX3keFK1rnWM35TpZuQ"/>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Bx8rdrvAVYiCT26kDILW.w"/>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ETNzrGzqV52uW7F3G.V1Vg"/>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3eeyKv0PZPtkdQaFhcrNnw"/>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tYabh2bpLLsI0m.m1uNt0GQ"/>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t_TxLcC7TG7tba.CR3s31VQ"/>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tslTlH7DWflG6Auqm306JaQ"/>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Y4mjM.cZw4jvffB7Oc3aEQ"/>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tWkhIi8q7joguWRFSKG.XUg"/>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UnyBjCefxN9WgWtpEE1qTQ"/>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eJGysH.E3s7i6aoVIPW7cw"/>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fzFh.eL6DV.q7IqwsIjqYw"/>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4CKmLjhvScdp55McC1wmVQ"/>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WithxXG4gqdmUJ42s4Rvww"/>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HqeAtCyBhRbRu1qgUndmXQ"/>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pIZTjLTk4O1YwyCSqF_H4Q"/>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FsgMqX7lNDjxcMlzPCV37A"/>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BPPFIjIQ8HBQ4JZxR27L_w"/>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UBm3WHdaO008jK1wqBenvQ"/>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lAp0vlJJ97uLQ58IyPdx5w"/>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iG1l32ixq8ECmYY3.GTtyA"/>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ZtVXeVMF9N0gXr4qMfCMWA"/>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d545AvfTEy7ULDd.2wNdkQ"/>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swVn9MAK_fntBowxCrDazg"/>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no5ikkTmd5Rd2G2_kCR3Ww"/>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RMmn5Vz9bRt4Xr68ofdJCg"/>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VgnxAx8ug.xiod82At2ZKg"/>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CWX71ughMmhJYvppqTRwWw"/>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RjrbLQsuJAavGxpe3vAr6Q"/>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AJF.UAg_2BthaneSJAgPMA"/>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tMopDhObRObxdemI4mxYeSw"/>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tkzXkPPYCzNdHsP6_qTc7Fw"/>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tIG0jZyWdLzxWTmXhHrsgcQ"/>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tO0cZvlSvf8jTqLG7mkBHTw"/>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2eZZKg0E2x55zVY9DicbaQ"/>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t3ZqENckVlgUR_SErdaIYMw"/>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tlgi1nVdsGFN0l17Ce2Vi.Q"/>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t5EBvxFInIAmADv0kmGfx5g"/>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tnV_Y4UrNvAc3kfY39nCQ4g"/>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ttkSJnp7SLSaQ0yBje1i.Mw"/>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tXmVp7EtX.O38ik3s34K8xw"/>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t4MleWRQBQ9_TgXP2olf1zQ"/>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tvsHSqRM9hOq8m7lZjMQLGQ"/>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tzKp4V04_UpOdVRpmiLOYdw"/>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teuRM4g4O6R8.U2YKnvUlxA"/>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tnV_Y4UrNvAc3kfY39nCQ4g"/>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tXmVp7EtX.O38ik3s34K8xw"/>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tRvcNCfYdx_k.S._6dFN_1w"/>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tYFy8QgGvVF0RCWaIXGFGrQ"/>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hDCoM95NdJJ.Cxv.1mUe2A"/>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gJJmbouIgLyO1FaqvmWEHg"/>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tRa2CBa1M9f1T4FtH_qD96g"/>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tO8fZT6ULQQWjh9zynhEkJg"/>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tlc5O3QdVg7TyKjUhLuu1DA"/>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tI040ste5OcBuztMUW9pg7A"/>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t8XsZNdhEPUDFH73Tgd2aJw"/>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tSKAS4nzbj6kIf94DST_JkQ"/>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tVdu0WQOpWsYyCFVo8UlIsg"/>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tk44QwXNR4paIHo.7o7zy.g"/>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tPm.U0gH9WpV5W885hwGv5A"/>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tdy0P11O.o_T9gQRc.HftUg"/>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z0rTPokBAayRGiPaLn7atw"/>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VyXNqGzj5AET4iNpPd08RA"/>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tVhtPVT2DFNpyCxs7h0.RHg"/>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twoE.V6ILC_EjpXQDrFlioQ"/>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tBRkPAgNegmAeU3wLOVqERA"/>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tEw_kEC_GKpC_gSVIGbwXLw"/>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tThZ8_erUbezEpmWDHVUGpg"/>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TnNm7vVtpLfLVNF49.D5cQ"/>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tKe3qAM_btt0N6IUBDPK72A"/>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B73UTZ.EADwKDSFREIkjmQ"/>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aecHEp6L8vKJ1rtRHwVlw"/>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t609lMZgFc3JcGNtCYtN64w"/>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tC5oN4ftkAmkQyCKrkOG1Vw"/>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tTCDyDc2siXKt2yFwlfU7Nw"/>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t9xUVC8bu8SK01G.n5cEEGA"/>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tdsbklG.95PkVZSwBCauZ0g"/>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tv7YXR7E68kW9xh0AZ1hy0w"/>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tJp.k2nn.OMhFtjvu5mo0Ig"/>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CIJIVRfSag92fjEPgs3peg"/>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te6UrXlBoxzlNDjAnz1ROqw"/>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t7mQDMs62zlaAXHLmh0k.pg"/>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tqQXWyOFAeZUMG8XbOPDseQ"/>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tXaHjJCNJzwgAsndhd8Oi2g"/>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t5lMTP2ejZiMaUinpPgMv5g"/>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tfSFd26Wjjl3r2A60Qp9TOw"/>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tNoeX_k9ZdSdwXTnxHOxbtg"/>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tCK6kwi8edBP79mdj.0nl4A"/>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u.vn0pY3TOLWv6lqRbNt.Q"/>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GXEDasPo45QnJDoJsymoNg"/>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t560qyWz2qIsOcawE.pSq.w"/>
</p:tagLst>
</file>

<file path=ppt/tags/tag450.xml><?xml version="1.0" encoding="utf-8"?>
<p:tagLst xmlns:a="http://schemas.openxmlformats.org/drawingml/2006/main" xmlns:r="http://schemas.openxmlformats.org/officeDocument/2006/relationships" xmlns:p="http://schemas.openxmlformats.org/presentationml/2006/main">
  <p:tag name="THINKCELLSHAPEDONOTDELETE" val="tAf.Rk..6GMqIW0C3nQz3JQ"/>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tbSrvoOPmXoYufHnkmqzN3Q"/>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tzT6R4W0yyYrPC7.PCH1DGA"/>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t3j_SO7pDOOB1xtbv_80UiQ"/>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tYi._UKhrqib60tImBQC6Qw"/>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tXG5astImEJdrTXWthiZLSw"/>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tiVuh7VYsI_4W.CJepOddBQ"/>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tf0TS8eqKh10_mDzR5bwNDg"/>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t_AGY85k9dH3ySYuhU80gGQ"/>
</p:tagLst>
</file>

<file path=ppt/tags/tag460.xml><?xml version="1.0" encoding="utf-8"?>
<p:tagLst xmlns:a="http://schemas.openxmlformats.org/drawingml/2006/main" xmlns:r="http://schemas.openxmlformats.org/officeDocument/2006/relationships" xmlns:p="http://schemas.openxmlformats.org/presentationml/2006/main">
  <p:tag name="THINKCELLSHAPEDONOTDELETE" val="t1lDikJrurm2X4BMt8bwXTg"/>
</p:tagLst>
</file>

<file path=ppt/tags/tag461.xml><?xml version="1.0" encoding="utf-8"?>
<p:tagLst xmlns:a="http://schemas.openxmlformats.org/drawingml/2006/main" xmlns:r="http://schemas.openxmlformats.org/officeDocument/2006/relationships" xmlns:p="http://schemas.openxmlformats.org/presentationml/2006/main">
  <p:tag name="THINKCELLSHAPEDONOTDELETE" val="tx58PRiRFs9AMyZ3VnilyFw"/>
</p:tagLst>
</file>

<file path=ppt/tags/tag462.xml><?xml version="1.0" encoding="utf-8"?>
<p:tagLst xmlns:a="http://schemas.openxmlformats.org/drawingml/2006/main" xmlns:r="http://schemas.openxmlformats.org/officeDocument/2006/relationships" xmlns:p="http://schemas.openxmlformats.org/presentationml/2006/main">
  <p:tag name="THINKCELLSHAPEDONOTDELETE" val="tslsHbJ_4RQXYUjMw_jozbw"/>
</p:tagLst>
</file>

<file path=ppt/tags/tag463.xml><?xml version="1.0" encoding="utf-8"?>
<p:tagLst xmlns:a="http://schemas.openxmlformats.org/drawingml/2006/main" xmlns:r="http://schemas.openxmlformats.org/officeDocument/2006/relationships" xmlns:p="http://schemas.openxmlformats.org/presentationml/2006/main">
  <p:tag name="THINKCELLSHAPEDONOTDELETE" val="tvcAv3CYnzYh2B3s5ERfOng"/>
</p:tagLst>
</file>

<file path=ppt/tags/tag464.xml><?xml version="1.0" encoding="utf-8"?>
<p:tagLst xmlns:a="http://schemas.openxmlformats.org/drawingml/2006/main" xmlns:r="http://schemas.openxmlformats.org/officeDocument/2006/relationships" xmlns:p="http://schemas.openxmlformats.org/presentationml/2006/main">
  <p:tag name="THINKCELLSHAPEDONOTDELETE" val="tew5kjimRDcRAQ6KSCNU.yg"/>
</p:tagLst>
</file>

<file path=ppt/tags/tag465.xml><?xml version="1.0" encoding="utf-8"?>
<p:tagLst xmlns:a="http://schemas.openxmlformats.org/drawingml/2006/main" xmlns:r="http://schemas.openxmlformats.org/officeDocument/2006/relationships" xmlns:p="http://schemas.openxmlformats.org/presentationml/2006/main">
  <p:tag name="THINKCELLSHAPEDONOTDELETE" val="tmPrhS1QucQ8HkADGJdrYPg"/>
</p:tagLst>
</file>

<file path=ppt/tags/tag466.xml><?xml version="1.0" encoding="utf-8"?>
<p:tagLst xmlns:a="http://schemas.openxmlformats.org/drawingml/2006/main" xmlns:r="http://schemas.openxmlformats.org/officeDocument/2006/relationships" xmlns:p="http://schemas.openxmlformats.org/presentationml/2006/main">
  <p:tag name="THINKCELLSHAPEDONOTDELETE" val="tPuvBu3kjRSEouc15ij.wkQ"/>
</p:tagLst>
</file>

<file path=ppt/tags/tag467.xml><?xml version="1.0" encoding="utf-8"?>
<p:tagLst xmlns:a="http://schemas.openxmlformats.org/drawingml/2006/main" xmlns:r="http://schemas.openxmlformats.org/officeDocument/2006/relationships" xmlns:p="http://schemas.openxmlformats.org/presentationml/2006/main">
  <p:tag name="THINKCELLSHAPEDONOTDELETE" val="t9DicTwosd4oIh3yQK033OQ"/>
</p:tagLst>
</file>

<file path=ppt/tags/tag468.xml><?xml version="1.0" encoding="utf-8"?>
<p:tagLst xmlns:a="http://schemas.openxmlformats.org/drawingml/2006/main" xmlns:r="http://schemas.openxmlformats.org/officeDocument/2006/relationships" xmlns:p="http://schemas.openxmlformats.org/presentationml/2006/main">
  <p:tag name="THINKCELLSHAPEDONOTDELETE" val="tN31GsMRWYY1RcK0Y1N.PSQ"/>
</p:tagLst>
</file>

<file path=ppt/tags/tag469.xml><?xml version="1.0" encoding="utf-8"?>
<p:tagLst xmlns:a="http://schemas.openxmlformats.org/drawingml/2006/main" xmlns:r="http://schemas.openxmlformats.org/officeDocument/2006/relationships" xmlns:p="http://schemas.openxmlformats.org/presentationml/2006/main">
  <p:tag name="THINKCELLSHAPEDONOTDELETE" val="tC8km_kFcvMSbUUCgrx0StA"/>
</p:tagLst>
</file>

<file path=ppt/tags/tag470.xml><?xml version="1.0" encoding="utf-8"?>
<p:tagLst xmlns:a="http://schemas.openxmlformats.org/drawingml/2006/main" xmlns:r="http://schemas.openxmlformats.org/officeDocument/2006/relationships" xmlns:p="http://schemas.openxmlformats.org/presentationml/2006/main">
  <p:tag name="THINKCELLSHAPEDONOTDELETE" val="tU7MO74amTIWqqojDkXIPDw"/>
</p:tagLst>
</file>

<file path=ppt/tags/tag471.xml><?xml version="1.0" encoding="utf-8"?>
<p:tagLst xmlns:a="http://schemas.openxmlformats.org/drawingml/2006/main" xmlns:r="http://schemas.openxmlformats.org/officeDocument/2006/relationships" xmlns:p="http://schemas.openxmlformats.org/presentationml/2006/main">
  <p:tag name="THINKCELLSHAPEDONOTDELETE" val="tpdOjGeczMTg06aD1Y_QMxQ"/>
</p:tagLst>
</file>

<file path=ppt/tags/tag472.xml><?xml version="1.0" encoding="utf-8"?>
<p:tagLst xmlns:a="http://schemas.openxmlformats.org/drawingml/2006/main" xmlns:r="http://schemas.openxmlformats.org/officeDocument/2006/relationships" xmlns:p="http://schemas.openxmlformats.org/presentationml/2006/main">
  <p:tag name="THINKCELLSHAPEDONOTDELETE" val="tukIAoPYhjvYcakfzxCPdVA"/>
</p:tagLst>
</file>

<file path=ppt/tags/tag473.xml><?xml version="1.0" encoding="utf-8"?>
<p:tagLst xmlns:a="http://schemas.openxmlformats.org/drawingml/2006/main" xmlns:r="http://schemas.openxmlformats.org/officeDocument/2006/relationships" xmlns:p="http://schemas.openxmlformats.org/presentationml/2006/main">
  <p:tag name="THINKCELLSHAPEDONOTDELETE" val="tvlb9FFZ6a90mwut3043Ewg"/>
</p:tagLst>
</file>

<file path=ppt/tags/tag474.xml><?xml version="1.0" encoding="utf-8"?>
<p:tagLst xmlns:a="http://schemas.openxmlformats.org/drawingml/2006/main" xmlns:r="http://schemas.openxmlformats.org/officeDocument/2006/relationships" xmlns:p="http://schemas.openxmlformats.org/presentationml/2006/main">
  <p:tag name="THINKCELLSHAPEDONOTDELETE" val="txaHdoPIfrYOnavxlnQ2qkg"/>
</p:tagLst>
</file>

<file path=ppt/tags/tag475.xml><?xml version="1.0" encoding="utf-8"?>
<p:tagLst xmlns:a="http://schemas.openxmlformats.org/drawingml/2006/main" xmlns:r="http://schemas.openxmlformats.org/officeDocument/2006/relationships" xmlns:p="http://schemas.openxmlformats.org/presentationml/2006/main">
  <p:tag name="THINKCELLSHAPEDONOTDELETE" val="tyhdOplPl_Up30Pwa_oFCpg"/>
</p:tagLst>
</file>

<file path=ppt/tags/tag476.xml><?xml version="1.0" encoding="utf-8"?>
<p:tagLst xmlns:a="http://schemas.openxmlformats.org/drawingml/2006/main" xmlns:r="http://schemas.openxmlformats.org/officeDocument/2006/relationships" xmlns:p="http://schemas.openxmlformats.org/presentationml/2006/main">
  <p:tag name="THINKCELLSHAPEDONOTDELETE" val="tfyLnKVb9c7N7LAEXbUcEJw"/>
</p:tagLst>
</file>

<file path=ppt/tags/tag477.xml><?xml version="1.0" encoding="utf-8"?>
<p:tagLst xmlns:a="http://schemas.openxmlformats.org/drawingml/2006/main" xmlns:r="http://schemas.openxmlformats.org/officeDocument/2006/relationships" xmlns:p="http://schemas.openxmlformats.org/presentationml/2006/main">
  <p:tag name="THINKCELLSHAPEDONOTDELETE" val="t3oXnaZqyAKuBCNjXi7YQyw"/>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tjGdGmBlMKnsvHK4lk3nUsQ"/>
</p:tagLst>
</file>

<file path=ppt/tags/tag479.xml><?xml version="1.0" encoding="utf-8"?>
<p:tagLst xmlns:a="http://schemas.openxmlformats.org/drawingml/2006/main" xmlns:r="http://schemas.openxmlformats.org/officeDocument/2006/relationships" xmlns:p="http://schemas.openxmlformats.org/presentationml/2006/main">
  <p:tag name="THINKCELLSHAPEDONOTDELETE" val="tHfvftXFa2qLtTzZUaVpJjg"/>
</p:tagLst>
</file>

<file path=ppt/tags/tag480.xml><?xml version="1.0" encoding="utf-8"?>
<p:tagLst xmlns:a="http://schemas.openxmlformats.org/drawingml/2006/main" xmlns:r="http://schemas.openxmlformats.org/officeDocument/2006/relationships" xmlns:p="http://schemas.openxmlformats.org/presentationml/2006/main">
  <p:tag name="THINKCELLSHAPEDONOTDELETE" val="tQlxJzeymxCbDNr3tdm1fDg"/>
</p:tagLst>
</file>

<file path=ppt/tags/tag481.xml><?xml version="1.0" encoding="utf-8"?>
<p:tagLst xmlns:a="http://schemas.openxmlformats.org/drawingml/2006/main" xmlns:r="http://schemas.openxmlformats.org/officeDocument/2006/relationships" xmlns:p="http://schemas.openxmlformats.org/presentationml/2006/main">
  <p:tag name="THINKCELLSHAPEDONOTDELETE" val="t.8d5O8fRPOUGL5vBIdkOpA"/>
</p:tagLst>
</file>

<file path=ppt/tags/tag482.xml><?xml version="1.0" encoding="utf-8"?>
<p:tagLst xmlns:a="http://schemas.openxmlformats.org/drawingml/2006/main" xmlns:r="http://schemas.openxmlformats.org/officeDocument/2006/relationships" xmlns:p="http://schemas.openxmlformats.org/presentationml/2006/main">
  <p:tag name="THINKCELLSHAPEDONOTDELETE" val="tLTYxnJBsWjsOZsO0EMLmOg"/>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twoLY7i49jwldmKGY3T1VaQ"/>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tWERXWE_E9XpMpeq_FcpI2w"/>
</p:tagLst>
</file>

<file path=ppt/tags/tag485.xml><?xml version="1.0" encoding="utf-8"?>
<p:tagLst xmlns:a="http://schemas.openxmlformats.org/drawingml/2006/main" xmlns:r="http://schemas.openxmlformats.org/officeDocument/2006/relationships" xmlns:p="http://schemas.openxmlformats.org/presentationml/2006/main">
  <p:tag name="THINKCELLSHAPEDONOTDELETE" val="tFQjdskKiF3OO142z.gxU8w"/>
</p:tagLst>
</file>

<file path=ppt/tags/tag486.xml><?xml version="1.0" encoding="utf-8"?>
<p:tagLst xmlns:a="http://schemas.openxmlformats.org/drawingml/2006/main" xmlns:r="http://schemas.openxmlformats.org/officeDocument/2006/relationships" xmlns:p="http://schemas.openxmlformats.org/presentationml/2006/main">
  <p:tag name="THINKCELLSHAPEDONOTDELETE" val="t5zJxVm81QW_vWk5RDsL.2Q"/>
</p:tagLst>
</file>

<file path=ppt/tags/tag487.xml><?xml version="1.0" encoding="utf-8"?>
<p:tagLst xmlns:a="http://schemas.openxmlformats.org/drawingml/2006/main" xmlns:r="http://schemas.openxmlformats.org/officeDocument/2006/relationships" xmlns:p="http://schemas.openxmlformats.org/presentationml/2006/main">
  <p:tag name="THINKCELLSHAPEDONOTDELETE" val="tSKJKNgpcLVWtBRkmLp8Z9A"/>
</p:tagLst>
</file>

<file path=ppt/tags/tag488.xml><?xml version="1.0" encoding="utf-8"?>
<p:tagLst xmlns:a="http://schemas.openxmlformats.org/drawingml/2006/main" xmlns:r="http://schemas.openxmlformats.org/officeDocument/2006/relationships" xmlns:p="http://schemas.openxmlformats.org/presentationml/2006/main">
  <p:tag name="THINKCELLSHAPEDONOTDELETE" val="tXdRD9BFJe1_UQniwilqi5w"/>
</p:tagLst>
</file>

<file path=ppt/tags/tag489.xml><?xml version="1.0" encoding="utf-8"?>
<p:tagLst xmlns:a="http://schemas.openxmlformats.org/drawingml/2006/main" xmlns:r="http://schemas.openxmlformats.org/officeDocument/2006/relationships" xmlns:p="http://schemas.openxmlformats.org/presentationml/2006/main">
  <p:tag name="THINKCELLSHAPEDONOTDELETE" val="tCD2SI_RILVW7iTLMinucIA"/>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trz3.bcuxenNaVl5ckTUirg"/>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taHu1ILLknsuubWxrYhtNxg"/>
</p:tagLst>
</file>

<file path=ppt/tags/tag492.xml><?xml version="1.0" encoding="utf-8"?>
<p:tagLst xmlns:a="http://schemas.openxmlformats.org/drawingml/2006/main" xmlns:r="http://schemas.openxmlformats.org/officeDocument/2006/relationships" xmlns:p="http://schemas.openxmlformats.org/presentationml/2006/main">
  <p:tag name="THINKCELLSHAPEDONOTDELETE" val="tN3AVhw5EQ0BrSbweoiJZew"/>
</p:tagLst>
</file>

<file path=ppt/tags/tag493.xml><?xml version="1.0" encoding="utf-8"?>
<p:tagLst xmlns:a="http://schemas.openxmlformats.org/drawingml/2006/main" xmlns:r="http://schemas.openxmlformats.org/officeDocument/2006/relationships" xmlns:p="http://schemas.openxmlformats.org/presentationml/2006/main">
  <p:tag name="THINKCELLSHAPEDONOTDELETE" val="tI5zsFq5VSmv8ua6fewlP9A"/>
</p:tagLst>
</file>

<file path=ppt/tags/tag494.xml><?xml version="1.0" encoding="utf-8"?>
<p:tagLst xmlns:a="http://schemas.openxmlformats.org/drawingml/2006/main" xmlns:r="http://schemas.openxmlformats.org/officeDocument/2006/relationships" xmlns:p="http://schemas.openxmlformats.org/presentationml/2006/main">
  <p:tag name="THINKCELLSHAPEDONOTDELETE" val="tMSzQL0Q2ez8O01iO2y11TQ"/>
</p:tagLst>
</file>

<file path=ppt/tags/tag4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tI040ste5OcBuztMUW9pg7A"/>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tIUnTEYUC4ih1y7RDn_RmJQ"/>
</p:tagLst>
</file>

<file path=ppt/tags/tag498.xml><?xml version="1.0" encoding="utf-8"?>
<p:tagLst xmlns:a="http://schemas.openxmlformats.org/drawingml/2006/main" xmlns:r="http://schemas.openxmlformats.org/officeDocument/2006/relationships" xmlns:p="http://schemas.openxmlformats.org/presentationml/2006/main">
  <p:tag name="THINKCELLSHAPEDONOTDELETE" val="tTnLfu8mkXmEGITQuuVGT4Q"/>
</p:tagLst>
</file>

<file path=ppt/tags/tag499.xml><?xml version="1.0" encoding="utf-8"?>
<p:tagLst xmlns:a="http://schemas.openxmlformats.org/drawingml/2006/main" xmlns:r="http://schemas.openxmlformats.org/officeDocument/2006/relationships" xmlns:p="http://schemas.openxmlformats.org/presentationml/2006/main">
  <p:tag name="THINKCELLSHAPEDONOTDELETE" val="tfKBF04v8ITM8s5PBQyxuTw"/>
</p:tagLst>
</file>

<file path=ppt/tags/tag500.xml><?xml version="1.0" encoding="utf-8"?>
<p:tagLst xmlns:a="http://schemas.openxmlformats.org/drawingml/2006/main" xmlns:r="http://schemas.openxmlformats.org/officeDocument/2006/relationships" xmlns:p="http://schemas.openxmlformats.org/presentationml/2006/main">
  <p:tag name="THINKCELLSHAPEDONOTDELETE" val="tW9_GYCpyAYcu7oqMefT45g"/>
</p:tagLst>
</file>

<file path=ppt/tags/tag501.xml><?xml version="1.0" encoding="utf-8"?>
<p:tagLst xmlns:a="http://schemas.openxmlformats.org/drawingml/2006/main" xmlns:r="http://schemas.openxmlformats.org/officeDocument/2006/relationships" xmlns:p="http://schemas.openxmlformats.org/presentationml/2006/main">
  <p:tag name="THINKCELLSHAPEDONOTDELETE" val="t0EcgnacswSVv6PZsC3z8vQ"/>
</p:tagLst>
</file>

<file path=ppt/tags/tag502.xml><?xml version="1.0" encoding="utf-8"?>
<p:tagLst xmlns:a="http://schemas.openxmlformats.org/drawingml/2006/main" xmlns:r="http://schemas.openxmlformats.org/officeDocument/2006/relationships" xmlns:p="http://schemas.openxmlformats.org/presentationml/2006/main">
  <p:tag name="THINKCELLSHAPEDONOTDELETE" val="tOIKsTJcUZqbV6slNkVJ20Q"/>
</p:tagLst>
</file>

<file path=ppt/tags/tag503.xml><?xml version="1.0" encoding="utf-8"?>
<p:tagLst xmlns:a="http://schemas.openxmlformats.org/drawingml/2006/main" xmlns:r="http://schemas.openxmlformats.org/officeDocument/2006/relationships" xmlns:p="http://schemas.openxmlformats.org/presentationml/2006/main">
  <p:tag name="THINKCELLSHAPEDONOTDELETE" val="tjQZjHlYTwaeX.sKfoIhvjA"/>
</p:tagLst>
</file>

<file path=ppt/tags/tag504.xml><?xml version="1.0" encoding="utf-8"?>
<p:tagLst xmlns:a="http://schemas.openxmlformats.org/drawingml/2006/main" xmlns:r="http://schemas.openxmlformats.org/officeDocument/2006/relationships" xmlns:p="http://schemas.openxmlformats.org/presentationml/2006/main">
  <p:tag name="THINKCELLSHAPEDONOTDELETE" val="tKe3qAM_btt0N6IUBDPK72A"/>
</p:tagLst>
</file>

<file path=ppt/tags/tag505.xml><?xml version="1.0" encoding="utf-8"?>
<p:tagLst xmlns:a="http://schemas.openxmlformats.org/drawingml/2006/main" xmlns:r="http://schemas.openxmlformats.org/officeDocument/2006/relationships" xmlns:p="http://schemas.openxmlformats.org/presentationml/2006/main">
  <p:tag name="THINKCELLSHAPEDONOTDELETE" val="tSKAS4nzbj6kIf94DST_JkQ"/>
</p:tagLst>
</file>

<file path=ppt/tags/tag506.xml><?xml version="1.0" encoding="utf-8"?>
<p:tagLst xmlns:a="http://schemas.openxmlformats.org/drawingml/2006/main" xmlns:r="http://schemas.openxmlformats.org/officeDocument/2006/relationships" xmlns:p="http://schemas.openxmlformats.org/presentationml/2006/main">
  <p:tag name="THINKCELLSHAPEDONOTDELETE" val="tz4CCDybeyqZDKvL4sev7LA"/>
</p:tagLst>
</file>

<file path=ppt/tags/tag507.xml><?xml version="1.0" encoding="utf-8"?>
<p:tagLst xmlns:a="http://schemas.openxmlformats.org/drawingml/2006/main" xmlns:r="http://schemas.openxmlformats.org/officeDocument/2006/relationships" xmlns:p="http://schemas.openxmlformats.org/presentationml/2006/main">
  <p:tag name="THINKCELLSHAPEDONOTDELETE" val="tvg3PsKOAtYthB8y4z2L5cw"/>
</p:tagLst>
</file>

<file path=ppt/tags/tag508.xml><?xml version="1.0" encoding="utf-8"?>
<p:tagLst xmlns:a="http://schemas.openxmlformats.org/drawingml/2006/main" xmlns:r="http://schemas.openxmlformats.org/officeDocument/2006/relationships" xmlns:p="http://schemas.openxmlformats.org/presentationml/2006/main">
  <p:tag name="THINKCELLSHAPEDONOTDELETE" val="tPm.U0gH9WpV5W885hwGv5A"/>
</p:tagLst>
</file>

<file path=ppt/tags/tag509.xml><?xml version="1.0" encoding="utf-8"?>
<p:tagLst xmlns:a="http://schemas.openxmlformats.org/drawingml/2006/main" xmlns:r="http://schemas.openxmlformats.org/officeDocument/2006/relationships" xmlns:p="http://schemas.openxmlformats.org/presentationml/2006/main">
  <p:tag name="THINKCELLSHAPEDONOTDELETE" val="tdy0P11O.o_T9gQRc.HftUg"/>
</p:tagLst>
</file>

<file path=ppt/tags/tag510.xml><?xml version="1.0" encoding="utf-8"?>
<p:tagLst xmlns:a="http://schemas.openxmlformats.org/drawingml/2006/main" xmlns:r="http://schemas.openxmlformats.org/officeDocument/2006/relationships" xmlns:p="http://schemas.openxmlformats.org/presentationml/2006/main">
  <p:tag name="THINKCELLSHAPEDONOTDELETE" val="tVhtPVT2DFNpyCxs7h0.RHg"/>
</p:tagLst>
</file>

<file path=ppt/tags/tag511.xml><?xml version="1.0" encoding="utf-8"?>
<p:tagLst xmlns:a="http://schemas.openxmlformats.org/drawingml/2006/main" xmlns:r="http://schemas.openxmlformats.org/officeDocument/2006/relationships" xmlns:p="http://schemas.openxmlformats.org/presentationml/2006/main">
  <p:tag name="THINKCELLSHAPEDONOTDELETE" val="tz0rTPokBAayRGiPaLn7atw"/>
</p:tagLst>
</file>

<file path=ppt/tags/tag512.xml><?xml version="1.0" encoding="utf-8"?>
<p:tagLst xmlns:a="http://schemas.openxmlformats.org/drawingml/2006/main" xmlns:r="http://schemas.openxmlformats.org/officeDocument/2006/relationships" xmlns:p="http://schemas.openxmlformats.org/presentationml/2006/main">
  <p:tag name="THINKCELLSHAPEDONOTDELETE" val="tvRAn0s6LY2xNFtXeL4wZwg"/>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twVnxz33JsBRSxl.9.weUbg"/>
</p:tagLst>
</file>

<file path=ppt/tags/tag514.xml><?xml version="1.0" encoding="utf-8"?>
<p:tagLst xmlns:a="http://schemas.openxmlformats.org/drawingml/2006/main" xmlns:r="http://schemas.openxmlformats.org/officeDocument/2006/relationships" xmlns:p="http://schemas.openxmlformats.org/presentationml/2006/main">
  <p:tag name="THINKCELLSHAPEDONOTDELETE" val="tLl8FhTmkMIrdQXfBx72P2w"/>
</p:tagLst>
</file>

<file path=ppt/tags/tag515.xml><?xml version="1.0" encoding="utf-8"?>
<p:tagLst xmlns:a="http://schemas.openxmlformats.org/drawingml/2006/main" xmlns:r="http://schemas.openxmlformats.org/officeDocument/2006/relationships" xmlns:p="http://schemas.openxmlformats.org/presentationml/2006/main">
  <p:tag name="THINKCELLSHAPEDONOTDELETE" val="tVyXNqGzj5AET4iNpPd08RA"/>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t8XsZNdhEPUDFH73Tgd2aJw"/>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twlHR_E3A5c3mft9e8HHoyg"/>
</p:tagLst>
</file>

<file path=ppt/tags/tag518.xml><?xml version="1.0" encoding="utf-8"?>
<p:tagLst xmlns:a="http://schemas.openxmlformats.org/drawingml/2006/main" xmlns:r="http://schemas.openxmlformats.org/officeDocument/2006/relationships" xmlns:p="http://schemas.openxmlformats.org/presentationml/2006/main">
  <p:tag name="THINKCELLSHAPEDONOTDELETE" val="teGo1Uz3w2a0z6Q3nEYhdWQ"/>
</p:tagLst>
</file>

<file path=ppt/tags/tag519.xml><?xml version="1.0" encoding="utf-8"?>
<p:tagLst xmlns:a="http://schemas.openxmlformats.org/drawingml/2006/main" xmlns:r="http://schemas.openxmlformats.org/officeDocument/2006/relationships" xmlns:p="http://schemas.openxmlformats.org/presentationml/2006/main">
  <p:tag name="THINKCELLSHAPEDONOTDELETE" val="tt2UcvX2JoTMqrSbn1p8NeQ"/>
</p:tagLst>
</file>

<file path=ppt/tags/tag520.xml><?xml version="1.0" encoding="utf-8"?>
<p:tagLst xmlns:a="http://schemas.openxmlformats.org/drawingml/2006/main" xmlns:r="http://schemas.openxmlformats.org/officeDocument/2006/relationships" xmlns:p="http://schemas.openxmlformats.org/presentationml/2006/main">
  <p:tag name="THINKCELLSHAPEDONOTDELETE" val="twoE.V6ILC_EjpXQDrFlioQ"/>
</p:tagLst>
</file>

<file path=ppt/tags/tag521.xml><?xml version="1.0" encoding="utf-8"?>
<p:tagLst xmlns:a="http://schemas.openxmlformats.org/drawingml/2006/main" xmlns:r="http://schemas.openxmlformats.org/officeDocument/2006/relationships" xmlns:p="http://schemas.openxmlformats.org/presentationml/2006/main">
  <p:tag name="THINKCELLSHAPEDONOTDELETE" val="tk44QwXNR4paIHo.7o7zy.g"/>
</p:tagLst>
</file>

<file path=ppt/tags/tag522.xml><?xml version="1.0" encoding="utf-8"?>
<p:tagLst xmlns:a="http://schemas.openxmlformats.org/drawingml/2006/main" xmlns:r="http://schemas.openxmlformats.org/officeDocument/2006/relationships" xmlns:p="http://schemas.openxmlformats.org/presentationml/2006/main">
  <p:tag name="THINKCELLSHAPEDONOTDELETE" val="tEw_kEC_GKpC_gSVIGbwXLw"/>
</p:tagLst>
</file>

<file path=ppt/tags/tag523.xml><?xml version="1.0" encoding="utf-8"?>
<p:tagLst xmlns:a="http://schemas.openxmlformats.org/drawingml/2006/main" xmlns:r="http://schemas.openxmlformats.org/officeDocument/2006/relationships" xmlns:p="http://schemas.openxmlformats.org/presentationml/2006/main">
  <p:tag name="THINKCELLSHAPEDONOTDELETE" val="tihnJbKZuG3XCxihGr5_NQA"/>
</p:tagLst>
</file>

<file path=ppt/tags/tag524.xml><?xml version="1.0" encoding="utf-8"?>
<p:tagLst xmlns:a="http://schemas.openxmlformats.org/drawingml/2006/main" xmlns:r="http://schemas.openxmlformats.org/officeDocument/2006/relationships" xmlns:p="http://schemas.openxmlformats.org/presentationml/2006/main">
  <p:tag name="THINKCELLSHAPEDONOTDELETE" val="tTmOYS0SRafhFjlFstAw1lw"/>
</p:tagLst>
</file>

<file path=ppt/tags/tag525.xml><?xml version="1.0" encoding="utf-8"?>
<p:tagLst xmlns:a="http://schemas.openxmlformats.org/drawingml/2006/main" xmlns:r="http://schemas.openxmlformats.org/officeDocument/2006/relationships" xmlns:p="http://schemas.openxmlformats.org/presentationml/2006/main">
  <p:tag name="THINKCELLSHAPEDONOTDELETE" val="tTnNm7vVtpLfLVNF49.D5cQ"/>
</p:tagLst>
</file>

<file path=ppt/tags/tag526.xml><?xml version="1.0" encoding="utf-8"?>
<p:tagLst xmlns:a="http://schemas.openxmlformats.org/drawingml/2006/main" xmlns:r="http://schemas.openxmlformats.org/officeDocument/2006/relationships" xmlns:p="http://schemas.openxmlformats.org/presentationml/2006/main">
  <p:tag name="THINKCELLSHAPEDONOTDELETE" val="tVdu0WQOpWsYyCFVo8UlIsg"/>
</p:tagLst>
</file>

<file path=ppt/tags/tag527.xml><?xml version="1.0" encoding="utf-8"?>
<p:tagLst xmlns:a="http://schemas.openxmlformats.org/drawingml/2006/main" xmlns:r="http://schemas.openxmlformats.org/officeDocument/2006/relationships" xmlns:p="http://schemas.openxmlformats.org/presentationml/2006/main">
  <p:tag name="THINKCELLSHAPEDONOTDELETE" val="tp4N0zbRA2.6YXjNa_1KkYQ"/>
</p:tagLst>
</file>

<file path=ppt/tags/tag528.xml><?xml version="1.0" encoding="utf-8"?>
<p:tagLst xmlns:a="http://schemas.openxmlformats.org/drawingml/2006/main" xmlns:r="http://schemas.openxmlformats.org/officeDocument/2006/relationships" xmlns:p="http://schemas.openxmlformats.org/presentationml/2006/main">
  <p:tag name="THINKCELLSHAPEDONOTDELETE" val="tdsbklG.95PkVZSwBCauZ0g"/>
</p:tagLst>
</file>

<file path=ppt/tags/tag529.xml><?xml version="1.0" encoding="utf-8"?>
<p:tagLst xmlns:a="http://schemas.openxmlformats.org/drawingml/2006/main" xmlns:r="http://schemas.openxmlformats.org/officeDocument/2006/relationships" xmlns:p="http://schemas.openxmlformats.org/presentationml/2006/main">
  <p:tag name="THINKCELLSHAPEDONOTDELETE" val="t9xUVC8bu8SK01G.n5cEEGA"/>
</p:tagLst>
</file>

<file path=ppt/tags/tag530.xml><?xml version="1.0" encoding="utf-8"?>
<p:tagLst xmlns:a="http://schemas.openxmlformats.org/drawingml/2006/main" xmlns:r="http://schemas.openxmlformats.org/officeDocument/2006/relationships" xmlns:p="http://schemas.openxmlformats.org/presentationml/2006/main">
  <p:tag name="THINKCELLSHAPEDONOTDELETE" val="t609lMZgFc3JcGNtCYtN64w"/>
</p:tagLst>
</file>

<file path=ppt/tags/tag531.xml><?xml version="1.0" encoding="utf-8"?>
<p:tagLst xmlns:a="http://schemas.openxmlformats.org/drawingml/2006/main" xmlns:r="http://schemas.openxmlformats.org/officeDocument/2006/relationships" xmlns:p="http://schemas.openxmlformats.org/presentationml/2006/main">
  <p:tag name="THINKCELLSHAPEDONOTDELETE" val="tTCDyDc2siXKt2yFwlfU7Nw"/>
</p:tagLst>
</file>

<file path=ppt/tags/tag532.xml><?xml version="1.0" encoding="utf-8"?>
<p:tagLst xmlns:a="http://schemas.openxmlformats.org/drawingml/2006/main" xmlns:r="http://schemas.openxmlformats.org/officeDocument/2006/relationships" xmlns:p="http://schemas.openxmlformats.org/presentationml/2006/main">
  <p:tag name="THINKCELLSHAPEDONOTDELETE" val="tC5oN4ftkAmkQyCKrkOG1Vw"/>
</p:tagLst>
</file>

<file path=ppt/tags/tag533.xml><?xml version="1.0" encoding="utf-8"?>
<p:tagLst xmlns:a="http://schemas.openxmlformats.org/drawingml/2006/main" xmlns:r="http://schemas.openxmlformats.org/officeDocument/2006/relationships" xmlns:p="http://schemas.openxmlformats.org/presentationml/2006/main">
  <p:tag name="THINKCELLSHAPEDONOTDELETE" val="tv7YXR7E68kW9xh0AZ1hy0w"/>
</p:tagLst>
</file>

<file path=ppt/tags/tag534.xml><?xml version="1.0" encoding="utf-8"?>
<p:tagLst xmlns:a="http://schemas.openxmlformats.org/drawingml/2006/main" xmlns:r="http://schemas.openxmlformats.org/officeDocument/2006/relationships" xmlns:p="http://schemas.openxmlformats.org/presentationml/2006/main">
  <p:tag name="THINKCELLSHAPEDONOTDELETE" val="tJp.k2nn.OMhFtjvu5mo0Ig"/>
</p:tagLst>
</file>

<file path=ppt/tags/tag535.xml><?xml version="1.0" encoding="utf-8"?>
<p:tagLst xmlns:a="http://schemas.openxmlformats.org/drawingml/2006/main" xmlns:r="http://schemas.openxmlformats.org/officeDocument/2006/relationships" xmlns:p="http://schemas.openxmlformats.org/presentationml/2006/main">
  <p:tag name="THINKCELLSHAPEDONOTDELETE" val="tCIJIVRfSag92fjEPgs3peg"/>
</p:tagLst>
</file>

<file path=ppt/tags/tag536.xml><?xml version="1.0" encoding="utf-8"?>
<p:tagLst xmlns:a="http://schemas.openxmlformats.org/drawingml/2006/main" xmlns:r="http://schemas.openxmlformats.org/officeDocument/2006/relationships" xmlns:p="http://schemas.openxmlformats.org/presentationml/2006/main">
  <p:tag name="THINKCELLSHAPEDONOTDELETE" val="te6UrXlBoxzlNDjAnz1ROqw"/>
</p:tagLst>
</file>

<file path=ppt/tags/tag537.xml><?xml version="1.0" encoding="utf-8"?>
<p:tagLst xmlns:a="http://schemas.openxmlformats.org/drawingml/2006/main" xmlns:r="http://schemas.openxmlformats.org/officeDocument/2006/relationships" xmlns:p="http://schemas.openxmlformats.org/presentationml/2006/main">
  <p:tag name="THINKCELLSHAPEDONOTDELETE" val="t7mQDMs62zlaAXHLmh0k.pg"/>
</p:tagLst>
</file>

<file path=ppt/tags/tag538.xml><?xml version="1.0" encoding="utf-8"?>
<p:tagLst xmlns:a="http://schemas.openxmlformats.org/drawingml/2006/main" xmlns:r="http://schemas.openxmlformats.org/officeDocument/2006/relationships" xmlns:p="http://schemas.openxmlformats.org/presentationml/2006/main">
  <p:tag name="THINKCELLSHAPEDONOTDELETE" val="tfSFd26Wjjl3r2A60Qp9TOw"/>
</p:tagLst>
</file>

<file path=ppt/tags/tag539.xml><?xml version="1.0" encoding="utf-8"?>
<p:tagLst xmlns:a="http://schemas.openxmlformats.org/drawingml/2006/main" xmlns:r="http://schemas.openxmlformats.org/officeDocument/2006/relationships" xmlns:p="http://schemas.openxmlformats.org/presentationml/2006/main">
  <p:tag name="THINKCELLSHAPEDONOTDELETE" val="tCK6kwi8edBP79mdj.0nl4A"/>
</p:tagLst>
</file>

<file path=ppt/tags/tag540.xml><?xml version="1.0" encoding="utf-8"?>
<p:tagLst xmlns:a="http://schemas.openxmlformats.org/drawingml/2006/main" xmlns:r="http://schemas.openxmlformats.org/officeDocument/2006/relationships" xmlns:p="http://schemas.openxmlformats.org/presentationml/2006/main">
  <p:tag name="THINKCELLSHAPEDONOTDELETE" val="tXaHjJCNJzwgAsndhd8Oi2g"/>
</p:tagLst>
</file>

<file path=ppt/tags/tag541.xml><?xml version="1.0" encoding="utf-8"?>
<p:tagLst xmlns:a="http://schemas.openxmlformats.org/drawingml/2006/main" xmlns:r="http://schemas.openxmlformats.org/officeDocument/2006/relationships" xmlns:p="http://schemas.openxmlformats.org/presentationml/2006/main">
  <p:tag name="THINKCELLSHAPEDONOTDELETE" val="t5lMTP2ejZiMaUinpPgMv5g"/>
</p:tagLst>
</file>

<file path=ppt/tags/tag542.xml><?xml version="1.0" encoding="utf-8"?>
<p:tagLst xmlns:a="http://schemas.openxmlformats.org/drawingml/2006/main" xmlns:r="http://schemas.openxmlformats.org/officeDocument/2006/relationships" xmlns:p="http://schemas.openxmlformats.org/presentationml/2006/main">
  <p:tag name="THINKCELLSHAPEDONOTDELETE" val="tqQXWyOFAeZUMG8XbOPDseQ"/>
</p:tagLst>
</file>

<file path=ppt/tags/tag543.xml><?xml version="1.0" encoding="utf-8"?>
<p:tagLst xmlns:a="http://schemas.openxmlformats.org/drawingml/2006/main" xmlns:r="http://schemas.openxmlformats.org/officeDocument/2006/relationships" xmlns:p="http://schemas.openxmlformats.org/presentationml/2006/main">
  <p:tag name="THINKCELLSHAPEDONOTDELETE" val="tu.vn0pY3TOLWv6lqRbNt.Q"/>
</p:tagLst>
</file>

<file path=ppt/tags/tag544.xml><?xml version="1.0" encoding="utf-8"?>
<p:tagLst xmlns:a="http://schemas.openxmlformats.org/drawingml/2006/main" xmlns:r="http://schemas.openxmlformats.org/officeDocument/2006/relationships" xmlns:p="http://schemas.openxmlformats.org/presentationml/2006/main">
  <p:tag name="THINKCELLSHAPEDONOTDELETE" val="t560qyWz2qIsOcawE.pSq.w"/>
</p:tagLst>
</file>

<file path=ppt/tags/tag545.xml><?xml version="1.0" encoding="utf-8"?>
<p:tagLst xmlns:a="http://schemas.openxmlformats.org/drawingml/2006/main" xmlns:r="http://schemas.openxmlformats.org/officeDocument/2006/relationships" xmlns:p="http://schemas.openxmlformats.org/presentationml/2006/main">
  <p:tag name="THINKCELLSHAPEDONOTDELETE" val="tNoeX_k9ZdSdwXTnxHOxbtg"/>
</p:tagLst>
</file>

<file path=ppt/tags/tag546.xml><?xml version="1.0" encoding="utf-8"?>
<p:tagLst xmlns:a="http://schemas.openxmlformats.org/drawingml/2006/main" xmlns:r="http://schemas.openxmlformats.org/officeDocument/2006/relationships" xmlns:p="http://schemas.openxmlformats.org/presentationml/2006/main">
  <p:tag name="THINKCELLSHAPEDONOTDELETE" val="tAf.Rk..6GMqIW0C3nQz3JQ"/>
</p:tagLst>
</file>

<file path=ppt/tags/tag547.xml><?xml version="1.0" encoding="utf-8"?>
<p:tagLst xmlns:a="http://schemas.openxmlformats.org/drawingml/2006/main" xmlns:r="http://schemas.openxmlformats.org/officeDocument/2006/relationships" xmlns:p="http://schemas.openxmlformats.org/presentationml/2006/main">
  <p:tag name="THINKCELLSHAPEDONOTDELETE" val="tGXEDasPo45QnJDoJsymoNg"/>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9.xml><?xml version="1.0" encoding="utf-8"?>
<p:tagLst xmlns:a="http://schemas.openxmlformats.org/drawingml/2006/main" xmlns:r="http://schemas.openxmlformats.org/officeDocument/2006/relationships" xmlns:p="http://schemas.openxmlformats.org/presentationml/2006/main">
  <p:tag name="THINKCELLSHAPEDONOTDELETE" val="tbSrvoOPmXoYufHnkmqzN3Q"/>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1lDikJrurm2X4BMt8bwXTg"/>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tslsHbJ_4RQXYUjMw_jozbw"/>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mPrhS1QucQ8HkADGJdrYPg"/>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t3j_SO7pDOOB1xtbv_80UiQ"/>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tew5kjimRDcRAQ6KSCNU.yg"/>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tvcAv3CYnzYh2B3s5ERfOng"/>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t_AGY85k9dH3ySYuhU80gGQ"/>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tYi._UKhrqib60tImBQC6Qw"/>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tPuvBu3kjRSEouc15ij.wkQ"/>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t9DicTwosd4oIh3yQK033OQ"/>
</p:tagLst>
</file>

<file path=ppt/tags/tag560.xml><?xml version="1.0" encoding="utf-8"?>
<p:tagLst xmlns:a="http://schemas.openxmlformats.org/drawingml/2006/main" xmlns:r="http://schemas.openxmlformats.org/officeDocument/2006/relationships" xmlns:p="http://schemas.openxmlformats.org/presentationml/2006/main">
  <p:tag name="THINKCELLSHAPEDONOTDELETE" val="tN31GsMRWYY1RcK0Y1N.PSQ"/>
</p:tagLst>
</file>

<file path=ppt/tags/tag561.xml><?xml version="1.0" encoding="utf-8"?>
<p:tagLst xmlns:a="http://schemas.openxmlformats.org/drawingml/2006/main" xmlns:r="http://schemas.openxmlformats.org/officeDocument/2006/relationships" xmlns:p="http://schemas.openxmlformats.org/presentationml/2006/main">
  <p:tag name="THINKCELLSHAPEDONOTDELETE" val="tC8km_kFcvMSbUUCgrx0StA"/>
</p:tagLst>
</file>

<file path=ppt/tags/tag562.xml><?xml version="1.0" encoding="utf-8"?>
<p:tagLst xmlns:a="http://schemas.openxmlformats.org/drawingml/2006/main" xmlns:r="http://schemas.openxmlformats.org/officeDocument/2006/relationships" xmlns:p="http://schemas.openxmlformats.org/presentationml/2006/main">
  <p:tag name="THINKCELLSHAPEDONOTDELETE" val="tU7MO74amTIWqqojDkXIPDw"/>
</p:tagLst>
</file>

<file path=ppt/tags/tag563.xml><?xml version="1.0" encoding="utf-8"?>
<p:tagLst xmlns:a="http://schemas.openxmlformats.org/drawingml/2006/main" xmlns:r="http://schemas.openxmlformats.org/officeDocument/2006/relationships" xmlns:p="http://schemas.openxmlformats.org/presentationml/2006/main">
  <p:tag name="THINKCELLSHAPEDONOTDELETE" val="tpdOjGeczMTg06aD1Y_QMxQ"/>
</p:tagLst>
</file>

<file path=ppt/tags/tag564.xml><?xml version="1.0" encoding="utf-8"?>
<p:tagLst xmlns:a="http://schemas.openxmlformats.org/drawingml/2006/main" xmlns:r="http://schemas.openxmlformats.org/officeDocument/2006/relationships" xmlns:p="http://schemas.openxmlformats.org/presentationml/2006/main">
  <p:tag name="THINKCELLSHAPEDONOTDELETE" val="tzT6R4W0yyYrPC7.PCH1DGA"/>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tx58PRiRFs9AMyZ3VnilyFw"/>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tf0TS8eqKh10_mDzR5bwNDg"/>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tgNYzgjRV3d50MDb57TNg.A"/>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tyhdOplPl_Up30Pwa_oFCpg"/>
</p:tagLst>
</file>

<file path=ppt/tags/tag569.xml><?xml version="1.0" encoding="utf-8"?>
<p:tagLst xmlns:a="http://schemas.openxmlformats.org/drawingml/2006/main" xmlns:r="http://schemas.openxmlformats.org/officeDocument/2006/relationships" xmlns:p="http://schemas.openxmlformats.org/presentationml/2006/main">
  <p:tag name="THINKCELLSHAPEDONOTDELETE" val="tvlb9FFZ6a90mwut3043Ewg"/>
</p:tagLst>
</file>

<file path=ppt/tags/tag570.xml><?xml version="1.0" encoding="utf-8"?>
<p:tagLst xmlns:a="http://schemas.openxmlformats.org/drawingml/2006/main" xmlns:r="http://schemas.openxmlformats.org/officeDocument/2006/relationships" xmlns:p="http://schemas.openxmlformats.org/presentationml/2006/main">
  <p:tag name="THINKCELLSHAPEDONOTDELETE" val="tukIAoPYhjvYcakfzxCPdVA"/>
</p:tagLst>
</file>

<file path=ppt/tags/tag571.xml><?xml version="1.0" encoding="utf-8"?>
<p:tagLst xmlns:a="http://schemas.openxmlformats.org/drawingml/2006/main" xmlns:r="http://schemas.openxmlformats.org/officeDocument/2006/relationships" xmlns:p="http://schemas.openxmlformats.org/presentationml/2006/main">
  <p:tag name="THINKCELLSHAPEDONOTDELETE" val="txaHdoPIfrYOnavxlnQ2qkg"/>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tfyLnKVb9c7N7LAEXbUcEJw"/>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t3oXnaZqyAKuBCNjXi7YQyw"/>
</p:tagLst>
</file>

<file path=ppt/tags/tag574.xml><?xml version="1.0" encoding="utf-8"?>
<p:tagLst xmlns:a="http://schemas.openxmlformats.org/drawingml/2006/main" xmlns:r="http://schemas.openxmlformats.org/officeDocument/2006/relationships" xmlns:p="http://schemas.openxmlformats.org/presentationml/2006/main">
  <p:tag name="THINKCELLSHAPEDONOTDELETE" val="tHfvftXFa2qLtTzZUaVpJjg"/>
</p:tagLst>
</file>

<file path=ppt/tags/tag575.xml><?xml version="1.0" encoding="utf-8"?>
<p:tagLst xmlns:a="http://schemas.openxmlformats.org/drawingml/2006/main" xmlns:r="http://schemas.openxmlformats.org/officeDocument/2006/relationships" xmlns:p="http://schemas.openxmlformats.org/presentationml/2006/main">
  <p:tag name="THINKCELLSHAPEDONOTDELETE" val="tjGdGmBlMKnsvHK4lk3nUsQ"/>
</p:tagLst>
</file>

<file path=ppt/tags/tag576.xml><?xml version="1.0" encoding="utf-8"?>
<p:tagLst xmlns:a="http://schemas.openxmlformats.org/drawingml/2006/main" xmlns:r="http://schemas.openxmlformats.org/officeDocument/2006/relationships" xmlns:p="http://schemas.openxmlformats.org/presentationml/2006/main">
  <p:tag name="THINKCELLSHAPEDONOTDELETE" val="tQlxJzeymxCbDNr3tdm1fDg"/>
</p:tagLst>
</file>

<file path=ppt/tags/tag577.xml><?xml version="1.0" encoding="utf-8"?>
<p:tagLst xmlns:a="http://schemas.openxmlformats.org/drawingml/2006/main" xmlns:r="http://schemas.openxmlformats.org/officeDocument/2006/relationships" xmlns:p="http://schemas.openxmlformats.org/presentationml/2006/main">
  <p:tag name="THINKCELLSHAPEDONOTDELETE" val="t.8d5O8fRPOUGL5vBIdkOpA"/>
</p:tagLst>
</file>

<file path=ppt/tags/tag578.xml><?xml version="1.0" encoding="utf-8"?>
<p:tagLst xmlns:a="http://schemas.openxmlformats.org/drawingml/2006/main" xmlns:r="http://schemas.openxmlformats.org/officeDocument/2006/relationships" xmlns:p="http://schemas.openxmlformats.org/presentationml/2006/main">
  <p:tag name="THINKCELLSHAPEDONOTDELETE" val="tLTYxnJBsWjsOZsO0EMLmOg"/>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twoLY7i49jwldmKGY3T1VaQ"/>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tWERXWE_E9XpMpeq_FcpI2w"/>
</p:tagLst>
</file>

<file path=ppt/tags/tag581.xml><?xml version="1.0" encoding="utf-8"?>
<p:tagLst xmlns:a="http://schemas.openxmlformats.org/drawingml/2006/main" xmlns:r="http://schemas.openxmlformats.org/officeDocument/2006/relationships" xmlns:p="http://schemas.openxmlformats.org/presentationml/2006/main">
  <p:tag name="THINKCELLSHAPEDONOTDELETE" val="t5zJxVm81QW_vWk5RDsL.2Q"/>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tSKJKNgpcLVWtBRkmLp8Z9A"/>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tFQjdskKiF3OO142z.gxU8w"/>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tXdRD9BFJe1_UQniwilqi5w"/>
</p:tagLst>
</file>

<file path=ppt/tags/tag585.xml><?xml version="1.0" encoding="utf-8"?>
<p:tagLst xmlns:a="http://schemas.openxmlformats.org/drawingml/2006/main" xmlns:r="http://schemas.openxmlformats.org/officeDocument/2006/relationships" xmlns:p="http://schemas.openxmlformats.org/presentationml/2006/main">
  <p:tag name="THINKCELLSHAPEDONOTDELETE" val="trz3.bcuxenNaVl5ckTUirg"/>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taHu1ILLknsuubWxrYhtNxg"/>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tN3AVhw5EQ0BrSbweoiJZew"/>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tI5zsFq5VSmv8ua6fewlP9A"/>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tCD2SI_RILVW7iTLMinucIA"/>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tMSzQL0Q2ez8O01iO2y11TQ"/>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2.xml><?xml version="1.0" encoding="utf-8"?>
<p:tagLst xmlns:a="http://schemas.openxmlformats.org/drawingml/2006/main" xmlns:r="http://schemas.openxmlformats.org/officeDocument/2006/relationships" xmlns:p="http://schemas.openxmlformats.org/presentationml/2006/main">
  <p:tag name="THINKCELLSHAPEDONOTDELETE" val="teHR4Q27yOskXwY_CqUjozg"/>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tUiUIy01TQmsSTYPjwdHrlQ"/>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tJOvbpQA9E6qQTdQECEQJwA"/>
</p:tagLst>
</file>

<file path=ppt/tags/tag595.xml><?xml version="1.0" encoding="utf-8"?>
<p:tagLst xmlns:a="http://schemas.openxmlformats.org/drawingml/2006/main" xmlns:r="http://schemas.openxmlformats.org/officeDocument/2006/relationships" xmlns:p="http://schemas.openxmlformats.org/presentationml/2006/main">
  <p:tag name="THINKCELLSHAPEDONOTDELETE" val="tQDg_tc_XpulZmh3Hvhu51Q"/>
</p:tagLst>
</file>

<file path=ppt/tags/tag596.xml><?xml version="1.0" encoding="utf-8"?>
<p:tagLst xmlns:a="http://schemas.openxmlformats.org/drawingml/2006/main" xmlns:r="http://schemas.openxmlformats.org/officeDocument/2006/relationships" xmlns:p="http://schemas.openxmlformats.org/presentationml/2006/main">
  <p:tag name="THINKCELLSHAPEDONOTDELETE" val="tB9bmoMps.LYq1h5G4gs6vA"/>
</p:tagLst>
</file>

<file path=ppt/tags/tag597.xml><?xml version="1.0" encoding="utf-8"?>
<p:tagLst xmlns:a="http://schemas.openxmlformats.org/drawingml/2006/main" xmlns:r="http://schemas.openxmlformats.org/officeDocument/2006/relationships" xmlns:p="http://schemas.openxmlformats.org/presentationml/2006/main">
  <p:tag name="THINKCELLSHAPEDONOTDELETE" val="tkzEypVoaZzEjyPCn18RXZQ"/>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tHipY7e__c5oFAYj2fMI6Zw"/>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t.om9Rs8zUPPYn.4uBNU3sw"/>
</p:tagLst>
</file>

<file path=ppt/tags/tag600.xml><?xml version="1.0" encoding="utf-8"?>
<p:tagLst xmlns:a="http://schemas.openxmlformats.org/drawingml/2006/main" xmlns:r="http://schemas.openxmlformats.org/officeDocument/2006/relationships" xmlns:p="http://schemas.openxmlformats.org/presentationml/2006/main">
  <p:tag name="THINKCELLSHAPEDONOTDELETE" val="tpsrJu7PcU3EpFSGdgD9GaQ"/>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tM35GthlqpBsNE71QNnfkuQ"/>
</p:tagLst>
</file>

<file path=ppt/tags/tag602.xml><?xml version="1.0" encoding="utf-8"?>
<p:tagLst xmlns:a="http://schemas.openxmlformats.org/drawingml/2006/main" xmlns:r="http://schemas.openxmlformats.org/officeDocument/2006/relationships" xmlns:p="http://schemas.openxmlformats.org/presentationml/2006/main">
  <p:tag name="THINKCELLSHAPEDONOTDELETE" val="ty2MRnPWM_y69sUvI.zzGEg"/>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tEP5VTRPtT.F4XMaEBgWMKQ"/>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tAm8cTN_fgvJ8FynTG6ui4g"/>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t9np4RpzQ4n52JmQYLJ5S4Q"/>
</p:tagLst>
</file>

<file path=ppt/tags/tag606.xml><?xml version="1.0" encoding="utf-8"?>
<p:tagLst xmlns:a="http://schemas.openxmlformats.org/drawingml/2006/main" xmlns:r="http://schemas.openxmlformats.org/officeDocument/2006/relationships" xmlns:p="http://schemas.openxmlformats.org/presentationml/2006/main">
  <p:tag name="THINKCELLSHAPEDONOTDELETE" val="t8eiBeRhwed7JznJ8sB1FuA"/>
</p:tagLst>
</file>

<file path=ppt/tags/tag607.xml><?xml version="1.0" encoding="utf-8"?>
<p:tagLst xmlns:a="http://schemas.openxmlformats.org/drawingml/2006/main" xmlns:r="http://schemas.openxmlformats.org/officeDocument/2006/relationships" xmlns:p="http://schemas.openxmlformats.org/presentationml/2006/main">
  <p:tag name="THINKCELLSHAPEDONOTDELETE" val="tHtmQnlwTS6PlPzTdLzHdyg"/>
</p:tagLst>
</file>

<file path=ppt/tags/tag608.xml><?xml version="1.0" encoding="utf-8"?>
<p:tagLst xmlns:a="http://schemas.openxmlformats.org/drawingml/2006/main" xmlns:r="http://schemas.openxmlformats.org/officeDocument/2006/relationships" xmlns:p="http://schemas.openxmlformats.org/presentationml/2006/main">
  <p:tag name="THINKCELLSHAPEDONOTDELETE" val="tWBqMD7t9mFtAfQ6RsKy5sg"/>
</p:tagLst>
</file>

<file path=ppt/tags/tag609.xml><?xml version="1.0" encoding="utf-8"?>
<p:tagLst xmlns:a="http://schemas.openxmlformats.org/drawingml/2006/main" xmlns:r="http://schemas.openxmlformats.org/officeDocument/2006/relationships" xmlns:p="http://schemas.openxmlformats.org/presentationml/2006/main">
  <p:tag name="THINKCELLSHAPEDONOTDELETE" val="tWS3JlBWCLnJPB9IO3dJJIw"/>
</p:tagLst>
</file>

<file path=ppt/tags/tag610.xml><?xml version="1.0" encoding="utf-8"?>
<p:tagLst xmlns:a="http://schemas.openxmlformats.org/drawingml/2006/main" xmlns:r="http://schemas.openxmlformats.org/officeDocument/2006/relationships" xmlns:p="http://schemas.openxmlformats.org/presentationml/2006/main">
  <p:tag name="THINKCELLSHAPEDONOTDELETE" val="tgUeghSagrQj2FRj8BLngrg"/>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t.uFC5r4GNgb2qAg8e1._VQ"/>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t2.VANvQr5r6WpOPdb_Zz2A"/>
</p:tagLst>
</file>

<file path=ppt/tags/tag613.xml><?xml version="1.0" encoding="utf-8"?>
<p:tagLst xmlns:a="http://schemas.openxmlformats.org/drawingml/2006/main" xmlns:r="http://schemas.openxmlformats.org/officeDocument/2006/relationships" xmlns:p="http://schemas.openxmlformats.org/presentationml/2006/main">
  <p:tag name="THINKCELLSHAPEDONOTDELETE" val="tzDj8CydW.UCNzg_xsam33w"/>
</p:tagLst>
</file>

<file path=ppt/tags/tag614.xml><?xml version="1.0" encoding="utf-8"?>
<p:tagLst xmlns:a="http://schemas.openxmlformats.org/drawingml/2006/main" xmlns:r="http://schemas.openxmlformats.org/officeDocument/2006/relationships" xmlns:p="http://schemas.openxmlformats.org/presentationml/2006/main">
  <p:tag name="THINKCELLSHAPEDONOTDELETE" val="tDMjBrqibKAb24KGYaEIG1Q"/>
</p:tagLst>
</file>

<file path=ppt/tags/tag615.xml><?xml version="1.0" encoding="utf-8"?>
<p:tagLst xmlns:a="http://schemas.openxmlformats.org/drawingml/2006/main" xmlns:r="http://schemas.openxmlformats.org/officeDocument/2006/relationships" xmlns:p="http://schemas.openxmlformats.org/presentationml/2006/main">
  <p:tag name="THINKCELLSHAPEDONOTDELETE" val="tyDp9ZJNBF952eFBcDKsFQQ"/>
</p:tagLst>
</file>

<file path=ppt/tags/tag616.xml><?xml version="1.0" encoding="utf-8"?>
<p:tagLst xmlns:a="http://schemas.openxmlformats.org/drawingml/2006/main" xmlns:r="http://schemas.openxmlformats.org/officeDocument/2006/relationships" xmlns:p="http://schemas.openxmlformats.org/presentationml/2006/main">
  <p:tag name="THINKCELLSHAPEDONOTDELETE" val="tAfKQ9iHiqPQjsfmwrr.fYg"/>
</p:tagLst>
</file>

<file path=ppt/tags/tag617.xml><?xml version="1.0" encoding="utf-8"?>
<p:tagLst xmlns:a="http://schemas.openxmlformats.org/drawingml/2006/main" xmlns:r="http://schemas.openxmlformats.org/officeDocument/2006/relationships" xmlns:p="http://schemas.openxmlformats.org/presentationml/2006/main">
  <p:tag name="THINKCELLSHAPEDONOTDELETE" val="tfA6Pj8Hhs45Kg4cG4TJX.Q"/>
</p:tagLst>
</file>

<file path=ppt/tags/tag618.xml><?xml version="1.0" encoding="utf-8"?>
<p:tagLst xmlns:a="http://schemas.openxmlformats.org/drawingml/2006/main" xmlns:r="http://schemas.openxmlformats.org/officeDocument/2006/relationships" xmlns:p="http://schemas.openxmlformats.org/presentationml/2006/main">
  <p:tag name="THINKCELLSHAPEDONOTDELETE" val="txXcWonKa4cy8yEZGTijEqA"/>
</p:tagLst>
</file>

<file path=ppt/tags/tag619.xml><?xml version="1.0" encoding="utf-8"?>
<p:tagLst xmlns:a="http://schemas.openxmlformats.org/drawingml/2006/main" xmlns:r="http://schemas.openxmlformats.org/officeDocument/2006/relationships" xmlns:p="http://schemas.openxmlformats.org/presentationml/2006/main">
  <p:tag name="THINKCELLSHAPEDONOTDELETE" val="tl7GTxzTCE2L0JHibddZD6w"/>
</p:tagLst>
</file>

<file path=ppt/tags/tag620.xml><?xml version="1.0" encoding="utf-8"?>
<p:tagLst xmlns:a="http://schemas.openxmlformats.org/drawingml/2006/main" xmlns:r="http://schemas.openxmlformats.org/officeDocument/2006/relationships" xmlns:p="http://schemas.openxmlformats.org/presentationml/2006/main">
  <p:tag name="THINKCELLSHAPEDONOTDELETE" val="tWlonlzaf7Fo.2rx2CQ5yEA"/>
</p:tagLst>
</file>

<file path=ppt/tags/tag621.xml><?xml version="1.0" encoding="utf-8"?>
<p:tagLst xmlns:a="http://schemas.openxmlformats.org/drawingml/2006/main" xmlns:r="http://schemas.openxmlformats.org/officeDocument/2006/relationships" xmlns:p="http://schemas.openxmlformats.org/presentationml/2006/main">
  <p:tag name="THINKCELLSHAPEDONOTDELETE" val="tT5M3ijCVy8aO6fHs4F9mWg"/>
</p:tagLst>
</file>

<file path=ppt/tags/tag622.xml><?xml version="1.0" encoding="utf-8"?>
<p:tagLst xmlns:a="http://schemas.openxmlformats.org/drawingml/2006/main" xmlns:r="http://schemas.openxmlformats.org/officeDocument/2006/relationships" xmlns:p="http://schemas.openxmlformats.org/presentationml/2006/main">
  <p:tag name="THINKCELLSHAPEDONOTDELETE" val="t7wLgkyLdyl1cx0EsqPJzgA"/>
</p:tagLst>
</file>

<file path=ppt/tags/tag623.xml><?xml version="1.0" encoding="utf-8"?>
<p:tagLst xmlns:a="http://schemas.openxmlformats.org/drawingml/2006/main" xmlns:r="http://schemas.openxmlformats.org/officeDocument/2006/relationships" xmlns:p="http://schemas.openxmlformats.org/presentationml/2006/main">
  <p:tag name="THINKCELLSHAPEDONOTDELETE" val="tIIDESVjGvA.tGlAHxARF6A"/>
</p:tagLst>
</file>

<file path=ppt/tags/tag624.xml><?xml version="1.0" encoding="utf-8"?>
<p:tagLst xmlns:a="http://schemas.openxmlformats.org/drawingml/2006/main" xmlns:r="http://schemas.openxmlformats.org/officeDocument/2006/relationships" xmlns:p="http://schemas.openxmlformats.org/presentationml/2006/main">
  <p:tag name="THINKCELLSHAPEDONOTDELETE" val="tdEsiaL_fxWbhCV3DyIv6kA"/>
</p:tagLst>
</file>

<file path=ppt/tags/tag625.xml><?xml version="1.0" encoding="utf-8"?>
<p:tagLst xmlns:a="http://schemas.openxmlformats.org/drawingml/2006/main" xmlns:r="http://schemas.openxmlformats.org/officeDocument/2006/relationships" xmlns:p="http://schemas.openxmlformats.org/presentationml/2006/main">
  <p:tag name="THINKCELLSHAPEDONOTDELETE" val="tzw.t_4cB4OM5wsIUcsjddA"/>
</p:tagLst>
</file>

<file path=ppt/tags/tag626.xml><?xml version="1.0" encoding="utf-8"?>
<p:tagLst xmlns:a="http://schemas.openxmlformats.org/drawingml/2006/main" xmlns:r="http://schemas.openxmlformats.org/officeDocument/2006/relationships" xmlns:p="http://schemas.openxmlformats.org/presentationml/2006/main">
  <p:tag name="THINKCELLSHAPEDONOTDELETE" val="ty8d_0nbzMqKdfSphMgPgEA"/>
</p:tagLst>
</file>

<file path=ppt/tags/tag627.xml><?xml version="1.0" encoding="utf-8"?>
<p:tagLst xmlns:a="http://schemas.openxmlformats.org/drawingml/2006/main" xmlns:r="http://schemas.openxmlformats.org/officeDocument/2006/relationships" xmlns:p="http://schemas.openxmlformats.org/presentationml/2006/main">
  <p:tag name="THINKCELLSHAPEDONOTDELETE" val="tfIHuf5PayIUaleIAPW0Siw"/>
</p:tagLst>
</file>

<file path=ppt/tags/tag628.xml><?xml version="1.0" encoding="utf-8"?>
<p:tagLst xmlns:a="http://schemas.openxmlformats.org/drawingml/2006/main" xmlns:r="http://schemas.openxmlformats.org/officeDocument/2006/relationships" xmlns:p="http://schemas.openxmlformats.org/presentationml/2006/main">
  <p:tag name="THINKCELLSHAPEDONOTDELETE" val="tcZ69Ax5eT9J5n9ckk41deg"/>
</p:tagLst>
</file>

<file path=ppt/tags/tag629.xml><?xml version="1.0" encoding="utf-8"?>
<p:tagLst xmlns:a="http://schemas.openxmlformats.org/drawingml/2006/main" xmlns:r="http://schemas.openxmlformats.org/officeDocument/2006/relationships" xmlns:p="http://schemas.openxmlformats.org/presentationml/2006/main">
  <p:tag name="THINKCELLSHAPEDONOTDELETE" val="tK_tNMiqymFJ7p2UmbCSyNA"/>
</p:tagLst>
</file>

<file path=ppt/tags/tag630.xml><?xml version="1.0" encoding="utf-8"?>
<p:tagLst xmlns:a="http://schemas.openxmlformats.org/drawingml/2006/main" xmlns:r="http://schemas.openxmlformats.org/officeDocument/2006/relationships" xmlns:p="http://schemas.openxmlformats.org/presentationml/2006/main">
  <p:tag name="THINKCELLSHAPEDONOTDELETE" val="tEkLPcjbmE1mvEYmGRl93.w"/>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txCfyinuIOfeATBAdLfInlA"/>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tlxzNXPZNOKk14mw4SpMGMg"/>
</p:tagLst>
</file>

<file path=ppt/tags/tag633.xml><?xml version="1.0" encoding="utf-8"?>
<p:tagLst xmlns:a="http://schemas.openxmlformats.org/drawingml/2006/main" xmlns:r="http://schemas.openxmlformats.org/officeDocument/2006/relationships" xmlns:p="http://schemas.openxmlformats.org/presentationml/2006/main">
  <p:tag name="THINKCELLSHAPEDONOTDELETE" val="tlVyINQ0fq.1vPWQAwIKktQ"/>
</p:tagLst>
</file>

<file path=ppt/tags/tag634.xml><?xml version="1.0" encoding="utf-8"?>
<p:tagLst xmlns:a="http://schemas.openxmlformats.org/drawingml/2006/main" xmlns:r="http://schemas.openxmlformats.org/officeDocument/2006/relationships" xmlns:p="http://schemas.openxmlformats.org/presentationml/2006/main">
  <p:tag name="THINKCELLSHAPEDONOTDELETE" val="telvuYNCZd35vDXyLxuOSbw"/>
</p:tagLst>
</file>

<file path=ppt/tags/tag635.xml><?xml version="1.0" encoding="utf-8"?>
<p:tagLst xmlns:a="http://schemas.openxmlformats.org/drawingml/2006/main" xmlns:r="http://schemas.openxmlformats.org/officeDocument/2006/relationships" xmlns:p="http://schemas.openxmlformats.org/presentationml/2006/main">
  <p:tag name="THINKCELLSHAPEDONOTDELETE" val="tB8MQYvEXmmVaiB0maIs7jg"/>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t1CqyrjTwvHWxaR5XFidzBQ"/>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tbOWXBnEUIfRefXCQL51v8Q"/>
</p:tagLst>
</file>

<file path=ppt/tags/tag638.xml><?xml version="1.0" encoding="utf-8"?>
<p:tagLst xmlns:a="http://schemas.openxmlformats.org/drawingml/2006/main" xmlns:r="http://schemas.openxmlformats.org/officeDocument/2006/relationships" xmlns:p="http://schemas.openxmlformats.org/presentationml/2006/main">
  <p:tag name="THINKCELLSHAPEDONOTDELETE" val="tFbecMhM6uC8KlUuxkrymPg"/>
</p:tagLst>
</file>

<file path=ppt/tags/tag639.xml><?xml version="1.0" encoding="utf-8"?>
<p:tagLst xmlns:a="http://schemas.openxmlformats.org/drawingml/2006/main" xmlns:r="http://schemas.openxmlformats.org/officeDocument/2006/relationships" xmlns:p="http://schemas.openxmlformats.org/presentationml/2006/main">
  <p:tag name="THINKCELLSHAPEDONOTDELETE" val="tON9DqlMLygnlwM9cFP5TDQ"/>
</p:tagLst>
</file>

<file path=ppt/tags/tag640.xml><?xml version="1.0" encoding="utf-8"?>
<p:tagLst xmlns:a="http://schemas.openxmlformats.org/drawingml/2006/main" xmlns:r="http://schemas.openxmlformats.org/officeDocument/2006/relationships" xmlns:p="http://schemas.openxmlformats.org/presentationml/2006/main">
  <p:tag name="THINKCELLSHAPEDONOTDELETE" val="tKiTQ87ikyaJqvWEO2dYqSA"/>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tUm25HnWkN.foNmBd4a7rSQ"/>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tNI1.JlbGVUjw364MatKbXg"/>
</p:tagLst>
</file>

<file path=ppt/tags/tag643.xml><?xml version="1.0" encoding="utf-8"?>
<p:tagLst xmlns:a="http://schemas.openxmlformats.org/drawingml/2006/main" xmlns:r="http://schemas.openxmlformats.org/officeDocument/2006/relationships" xmlns:p="http://schemas.openxmlformats.org/presentationml/2006/main">
  <p:tag name="THINKCELLSHAPEDONOTDELETE" val="tT9UHR_WAXZMB3k4o.ZcbhA"/>
</p:tagLst>
</file>

<file path=ppt/tags/tag644.xml><?xml version="1.0" encoding="utf-8"?>
<p:tagLst xmlns:a="http://schemas.openxmlformats.org/drawingml/2006/main" xmlns:r="http://schemas.openxmlformats.org/officeDocument/2006/relationships" xmlns:p="http://schemas.openxmlformats.org/presentationml/2006/main">
  <p:tag name="THINKCELLSHAPEDONOTDELETE" val="tZdCiOY5AymPFywel2gDAow"/>
</p:tagLst>
</file>

<file path=ppt/tags/tag645.xml><?xml version="1.0" encoding="utf-8"?>
<p:tagLst xmlns:a="http://schemas.openxmlformats.org/drawingml/2006/main" xmlns:r="http://schemas.openxmlformats.org/officeDocument/2006/relationships" xmlns:p="http://schemas.openxmlformats.org/presentationml/2006/main">
  <p:tag name="THINKCELLSHAPEDONOTDELETE" val="tz8590.Zd3lZeu92_j.ySWw"/>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tKH8dpuYhpkwo9R1cVFBcWA"/>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ttuuNGKfhLLCevCmIX0ohFg"/>
</p:tagLst>
</file>

<file path=ppt/tags/tag648.xml><?xml version="1.0" encoding="utf-8"?>
<p:tagLst xmlns:a="http://schemas.openxmlformats.org/drawingml/2006/main" xmlns:r="http://schemas.openxmlformats.org/officeDocument/2006/relationships" xmlns:p="http://schemas.openxmlformats.org/presentationml/2006/main">
  <p:tag name="THINKCELLSHAPEDONOTDELETE" val="tgDcZqwyC7K6NzgiutixWiA"/>
</p:tagLst>
</file>

<file path=ppt/tags/tag649.xml><?xml version="1.0" encoding="utf-8"?>
<p:tagLst xmlns:a="http://schemas.openxmlformats.org/drawingml/2006/main" xmlns:r="http://schemas.openxmlformats.org/officeDocument/2006/relationships" xmlns:p="http://schemas.openxmlformats.org/presentationml/2006/main">
  <p:tag name="THINKCELLSHAPEDONOTDELETE" val="ta0XDqnEe.QN6MeAMUTygDg"/>
</p:tagLst>
</file>

<file path=ppt/tags/tag650.xml><?xml version="1.0" encoding="utf-8"?>
<p:tagLst xmlns:a="http://schemas.openxmlformats.org/drawingml/2006/main" xmlns:r="http://schemas.openxmlformats.org/officeDocument/2006/relationships" xmlns:p="http://schemas.openxmlformats.org/presentationml/2006/main">
  <p:tag name="THINKCELLSHAPEDONOTDELETE" val="tPhfuuRMUlnKwCCdju6oO9A"/>
</p:tagLst>
</file>

<file path=ppt/tags/tag651.xml><?xml version="1.0" encoding="utf-8"?>
<p:tagLst xmlns:a="http://schemas.openxmlformats.org/drawingml/2006/main" xmlns:r="http://schemas.openxmlformats.org/officeDocument/2006/relationships" xmlns:p="http://schemas.openxmlformats.org/presentationml/2006/main">
  <p:tag name="THINKCELLSHAPEDONOTDELETE" val="tYq2B0Pzx7cnueSqC8OSxJA"/>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t9gSl2g5f6zsyFCfe.kAgZA"/>
</p:tagLst>
</file>

<file path=ppt/tags/tag6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11.xml><?xml version="1.0" encoding="utf-8"?>
<p:tagLst xmlns:a="http://schemas.openxmlformats.org/drawingml/2006/main" xmlns:r="http://schemas.openxmlformats.org/officeDocument/2006/relationships" xmlns:p="http://schemas.openxmlformats.org/presentationml/2006/main">
  <p:tag name="THINKCELLSHAPEDONOTDELETE" val="tVdWADDbOoPE66YAgpnv4cQ"/>
</p:tagLst>
</file>

<file path=ppt/tags/tag820.xml><?xml version="1.0" encoding="utf-8"?>
<p:tagLst xmlns:a="http://schemas.openxmlformats.org/drawingml/2006/main" xmlns:r="http://schemas.openxmlformats.org/officeDocument/2006/relationships" xmlns:p="http://schemas.openxmlformats.org/presentationml/2006/main">
  <p:tag name="THINKCELLSHAPEDONOTDELETE" val="tw_LnVjSs8p.sS_TFpbIq3A"/>
</p:tagLst>
</file>

<file path=ppt/tags/tag830.xml><?xml version="1.0" encoding="utf-8"?>
<p:tagLst xmlns:a="http://schemas.openxmlformats.org/drawingml/2006/main" xmlns:r="http://schemas.openxmlformats.org/officeDocument/2006/relationships" xmlns:p="http://schemas.openxmlformats.org/presentationml/2006/main">
  <p:tag name="THINKCELLSHAPEDONOTDELETE" val="tPQ0HzHYXMWrg.h9aiC7VzQ"/>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9MS0.lSsQK5l9s6yxBAtBQ"/>
</p:tagLst>
</file>

<file path=ppt/tags/tag850.xml><?xml version="1.0" encoding="utf-8"?>
<p:tagLst xmlns:a="http://schemas.openxmlformats.org/drawingml/2006/main" xmlns:r="http://schemas.openxmlformats.org/officeDocument/2006/relationships" xmlns:p="http://schemas.openxmlformats.org/presentationml/2006/main">
  <p:tag name="THINKCELLSHAPEDONOTDELETE" val="tZbt3rgepke4PWPoyQAS_rQ"/>
</p:tagLst>
</file>

<file path=ppt/tags/tag860.xml><?xml version="1.0" encoding="utf-8"?>
<p:tagLst xmlns:a="http://schemas.openxmlformats.org/drawingml/2006/main" xmlns:r="http://schemas.openxmlformats.org/officeDocument/2006/relationships" xmlns:p="http://schemas.openxmlformats.org/presentationml/2006/main">
  <p:tag name="THINKCELLSHAPEDONOTDELETE" val="th7sS1BsZq4PbWgAlrQUx3A"/>
</p:tagLst>
</file>

<file path=ppt/tags/tag870.xml><?xml version="1.0" encoding="utf-8"?>
<p:tagLst xmlns:a="http://schemas.openxmlformats.org/drawingml/2006/main" xmlns:r="http://schemas.openxmlformats.org/officeDocument/2006/relationships" xmlns:p="http://schemas.openxmlformats.org/presentationml/2006/main">
  <p:tag name="THINKCELLSHAPEDONOTDELETE" val="tYYDZkJGCDzpPvLEaTzWsxA"/>
</p:tagLst>
</file>

<file path=ppt/tags/tag880.xml><?xml version="1.0" encoding="utf-8"?>
<p:tagLst xmlns:a="http://schemas.openxmlformats.org/drawingml/2006/main" xmlns:r="http://schemas.openxmlformats.org/officeDocument/2006/relationships" xmlns:p="http://schemas.openxmlformats.org/presentationml/2006/main">
  <p:tag name="THINKCELLSHAPEDONOTDELETE" val="tNgKtWvbrpPv14woPS3.X1Q"/>
</p:tagLst>
</file>

<file path=ppt/tags/tag890.xml><?xml version="1.0" encoding="utf-8"?>
<p:tagLst xmlns:a="http://schemas.openxmlformats.org/drawingml/2006/main" xmlns:r="http://schemas.openxmlformats.org/officeDocument/2006/relationships" xmlns:p="http://schemas.openxmlformats.org/presentationml/2006/main">
  <p:tag name="THINKCELLSHAPEDONOTDELETE" val="tnY.bMNVLPECFsJp6k1PRwQ"/>
</p:tagLst>
</file>

<file path=ppt/tags/tag9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10.xml><?xml version="1.0" encoding="utf-8"?>
<p:tagLst xmlns:a="http://schemas.openxmlformats.org/drawingml/2006/main" xmlns:r="http://schemas.openxmlformats.org/officeDocument/2006/relationships" xmlns:p="http://schemas.openxmlformats.org/presentationml/2006/main">
  <p:tag name="THINKCELLSHAPEDONOTDELETE" val="tBO7Pdk269KFvFi96_tX71g"/>
</p:tagLst>
</file>

<file path=ppt/tags/tag920.xml><?xml version="1.0" encoding="utf-8"?>
<p:tagLst xmlns:a="http://schemas.openxmlformats.org/drawingml/2006/main" xmlns:r="http://schemas.openxmlformats.org/officeDocument/2006/relationships" xmlns:p="http://schemas.openxmlformats.org/presentationml/2006/main">
  <p:tag name="THINKCELLSHAPEDONOTDELETE" val="tbMa52KxLOFHFqafqdaoKTA"/>
</p:tagLst>
</file>

<file path=ppt/tags/tag930.xml><?xml version="1.0" encoding="utf-8"?>
<p:tagLst xmlns:a="http://schemas.openxmlformats.org/drawingml/2006/main" xmlns:r="http://schemas.openxmlformats.org/officeDocument/2006/relationships" xmlns:p="http://schemas.openxmlformats.org/presentationml/2006/main">
  <p:tag name="THINKCELLSHAPEDONOTDELETE" val="tavbBEYK1pSsnOABR6k4CSg"/>
</p:tagLst>
</file>

<file path=ppt/tags/tag940.xml><?xml version="1.0" encoding="utf-8"?>
<p:tagLst xmlns:a="http://schemas.openxmlformats.org/drawingml/2006/main" xmlns:r="http://schemas.openxmlformats.org/officeDocument/2006/relationships" xmlns:p="http://schemas.openxmlformats.org/presentationml/2006/main">
  <p:tag name="THINKCELLSHAPEDONOTDELETE" val="tU6q5O2wJ7uHdQaNGZCb_TA"/>
</p:tagLst>
</file>

<file path=ppt/tags/tag950.xml><?xml version="1.0" encoding="utf-8"?>
<p:tagLst xmlns:a="http://schemas.openxmlformats.org/drawingml/2006/main" xmlns:r="http://schemas.openxmlformats.org/officeDocument/2006/relationships" xmlns:p="http://schemas.openxmlformats.org/presentationml/2006/main">
  <p:tag name="THINKCELLSHAPEDONOTDELETE" val="t0ADVr_8dLrE8__9Xzd9Oeg"/>
</p:tagLst>
</file>

<file path=ppt/tags/tag960.xml><?xml version="1.0" encoding="utf-8"?>
<p:tagLst xmlns:a="http://schemas.openxmlformats.org/drawingml/2006/main" xmlns:r="http://schemas.openxmlformats.org/officeDocument/2006/relationships" xmlns:p="http://schemas.openxmlformats.org/presentationml/2006/main">
  <p:tag name="THINKCELLSHAPEDONOTDELETE" val="teMLOO2QpuNiRgpz_KZqBKg"/>
</p:tagLst>
</file>

<file path=ppt/tags/tag970.xml><?xml version="1.0" encoding="utf-8"?>
<p:tagLst xmlns:a="http://schemas.openxmlformats.org/drawingml/2006/main" xmlns:r="http://schemas.openxmlformats.org/officeDocument/2006/relationships" xmlns:p="http://schemas.openxmlformats.org/presentationml/2006/main">
  <p:tag name="THINKCELLSHAPEDONOTDELETE" val="tAAMWV0lbIrU4rPY_JCdcxg"/>
</p:tagLst>
</file>

<file path=ppt/tags/tag980.xml><?xml version="1.0" encoding="utf-8"?>
<p:tagLst xmlns:a="http://schemas.openxmlformats.org/drawingml/2006/main" xmlns:r="http://schemas.openxmlformats.org/officeDocument/2006/relationships" xmlns:p="http://schemas.openxmlformats.org/presentationml/2006/main">
  <p:tag name="THINKCELLSHAPEDONOTDELETE" val="tWML7XrplDwJUz0Rzk.zRpA"/>
</p:tagLst>
</file>

<file path=ppt/tags/tag990.xml><?xml version="1.0" encoding="utf-8"?>
<p:tagLst xmlns:a="http://schemas.openxmlformats.org/drawingml/2006/main" xmlns:r="http://schemas.openxmlformats.org/officeDocument/2006/relationships" xmlns:p="http://schemas.openxmlformats.org/presentationml/2006/main">
  <p:tag name="THINKCELLSHAPEDONOTDELETE" val="tbSYYbFNRKFK_oFY_b2JE4w"/>
</p:tagLst>
</file>

<file path=ppt/tags/tag1000.xml><?xml version="1.0" encoding="utf-8"?>
<p:tagLst xmlns:a="http://schemas.openxmlformats.org/drawingml/2006/main" xmlns:r="http://schemas.openxmlformats.org/officeDocument/2006/relationships" xmlns:p="http://schemas.openxmlformats.org/presentationml/2006/main">
  <p:tag name="THINKCELLSHAPEDONOTDELETE" val="tRZSiJ6NBhqBb4739EY2ZLg"/>
</p:tagLst>
</file>

<file path=ppt/tags/tag10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1.xml><?xml version="1.0" encoding="utf-8"?>
<p:tagLst xmlns:a="http://schemas.openxmlformats.org/drawingml/2006/main" xmlns:r="http://schemas.openxmlformats.org/officeDocument/2006/relationships" xmlns:p="http://schemas.openxmlformats.org/presentationml/2006/main">
  <p:tag name="THINKCELLSHAPEDONOTDELETE" val="tHNKDuY2szLO3KJCqt3VRPQ"/>
</p:tagLst>
</file>

<file path=ppt/tags/tag1020.xml><?xml version="1.0" encoding="utf-8"?>
<p:tagLst xmlns:a="http://schemas.openxmlformats.org/drawingml/2006/main" xmlns:r="http://schemas.openxmlformats.org/officeDocument/2006/relationships" xmlns:p="http://schemas.openxmlformats.org/presentationml/2006/main">
  <p:tag name="THINKCELLSHAPEDONOTDELETE" val="tj40nED5CmfHoUYHaOmXbrg"/>
</p:tagLst>
</file>

<file path=ppt/tags/tag1030.xml><?xml version="1.0" encoding="utf-8"?>
<p:tagLst xmlns:a="http://schemas.openxmlformats.org/drawingml/2006/main" xmlns:r="http://schemas.openxmlformats.org/officeDocument/2006/relationships" xmlns:p="http://schemas.openxmlformats.org/presentationml/2006/main">
  <p:tag name="THINKCELLSHAPEDONOTDELETE" val="tjaP18NEmPL4RINufuZP5AA"/>
</p:tagLst>
</file>

<file path=ppt/tags/tag1040.xml><?xml version="1.0" encoding="utf-8"?>
<p:tagLst xmlns:a="http://schemas.openxmlformats.org/drawingml/2006/main" xmlns:r="http://schemas.openxmlformats.org/officeDocument/2006/relationships" xmlns:p="http://schemas.openxmlformats.org/presentationml/2006/main">
  <p:tag name="THINKCELLSHAPEDONOTDELETE" val="tUsiN.sgzg3SCMyfComJVvg"/>
</p:tagLst>
</file>

<file path=ppt/tags/tag1050.xml><?xml version="1.0" encoding="utf-8"?>
<p:tagLst xmlns:a="http://schemas.openxmlformats.org/drawingml/2006/main" xmlns:r="http://schemas.openxmlformats.org/officeDocument/2006/relationships" xmlns:p="http://schemas.openxmlformats.org/presentationml/2006/main">
  <p:tag name="THINKCELLSHAPEDONOTDELETE" val="tzVQA1pEegk0o_u1iD3n_gw"/>
</p:tagLst>
</file>

<file path=ppt/tags/tag1060.xml><?xml version="1.0" encoding="utf-8"?>
<p:tagLst xmlns:a="http://schemas.openxmlformats.org/drawingml/2006/main" xmlns:r="http://schemas.openxmlformats.org/officeDocument/2006/relationships" xmlns:p="http://schemas.openxmlformats.org/presentationml/2006/main">
  <p:tag name="THINKCELLSHAPEDONOTDELETE" val="tFkzJwqBzWP42ElQxAtdadQ"/>
</p:tagLst>
</file>

<file path=ppt/tags/tag1070.xml><?xml version="1.0" encoding="utf-8"?>
<p:tagLst xmlns:a="http://schemas.openxmlformats.org/drawingml/2006/main" xmlns:r="http://schemas.openxmlformats.org/officeDocument/2006/relationships" xmlns:p="http://schemas.openxmlformats.org/presentationml/2006/main">
  <p:tag name="THINKCELLSHAPEDONOTDELETE" val="t0BT0eoHQo8xnPLxE_jALyA"/>
</p:tagLst>
</file>

<file path=ppt/tags/tag10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0.xml><?xml version="1.0" encoding="utf-8"?>
<p:tagLst xmlns:a="http://schemas.openxmlformats.org/drawingml/2006/main" xmlns:r="http://schemas.openxmlformats.org/officeDocument/2006/relationships" xmlns:p="http://schemas.openxmlformats.org/presentationml/2006/main">
  <p:tag name="THINKCELLSHAPEDONOTDELETE" val="taDyC_O6sx9KROwxMBfu1WQ"/>
</p:tagLst>
</file>

<file path=ppt/tags/tag1100.xml><?xml version="1.0" encoding="utf-8"?>
<p:tagLst xmlns:a="http://schemas.openxmlformats.org/drawingml/2006/main" xmlns:r="http://schemas.openxmlformats.org/officeDocument/2006/relationships" xmlns:p="http://schemas.openxmlformats.org/presentationml/2006/main">
  <p:tag name="THINKCELLSHAPEDONOTDELETE" val="tCxj1E7qhk5TgqFBH6dB2qQ"/>
</p:tagLst>
</file>

<file path=ppt/tags/tag1110.xml><?xml version="1.0" encoding="utf-8"?>
<p:tagLst xmlns:a="http://schemas.openxmlformats.org/drawingml/2006/main" xmlns:r="http://schemas.openxmlformats.org/officeDocument/2006/relationships" xmlns:p="http://schemas.openxmlformats.org/presentationml/2006/main">
  <p:tag name="THINKCELLSHAPEDONOTDELETE" val="tZH36n8XoRM69Bx1ipq5Hcg"/>
</p:tagLst>
</file>

<file path=ppt/tags/tag11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20.xml><?xml version="1.0" encoding="utf-8"?>
<p:tagLst xmlns:a="http://schemas.openxmlformats.org/drawingml/2006/main" xmlns:r="http://schemas.openxmlformats.org/officeDocument/2006/relationships" xmlns:p="http://schemas.openxmlformats.org/presentationml/2006/main">
  <p:tag name="THINKCELLSHAPEDONOTDELETE" val="thErYGF9LJH4HqSvUdmhhSw"/>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tdxWAGvx3IbrSsau7psD4IQ"/>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tEDubbdNE7WuPK63i9fOd8Q"/>
</p:tagLst>
</file>

<file path=ppt/tags/tag1150.xml><?xml version="1.0" encoding="utf-8"?>
<p:tagLst xmlns:a="http://schemas.openxmlformats.org/drawingml/2006/main" xmlns:r="http://schemas.openxmlformats.org/officeDocument/2006/relationships" xmlns:p="http://schemas.openxmlformats.org/presentationml/2006/main">
  <p:tag name="THINKCELLSHAPEDONOTDELETE" val="t2.h3mgl27nR8rQvV9J5Vtg"/>
</p:tagLst>
</file>

<file path=ppt/tags/tag1160.xml><?xml version="1.0" encoding="utf-8"?>
<p:tagLst xmlns:a="http://schemas.openxmlformats.org/drawingml/2006/main" xmlns:r="http://schemas.openxmlformats.org/officeDocument/2006/relationships" xmlns:p="http://schemas.openxmlformats.org/presentationml/2006/main">
  <p:tag name="THINKCELLSHAPEDONOTDELETE" val="tFqCAJJ.4GmGzpJy8hu1DJQ"/>
</p:tagLst>
</file>

<file path=ppt/tags/tag1170.xml><?xml version="1.0" encoding="utf-8"?>
<p:tagLst xmlns:a="http://schemas.openxmlformats.org/drawingml/2006/main" xmlns:r="http://schemas.openxmlformats.org/officeDocument/2006/relationships" xmlns:p="http://schemas.openxmlformats.org/presentationml/2006/main">
  <p:tag name="THINKCELLSHAPEDONOTDELETE" val="tdzc7j79d9z3YSg4CcnEenw"/>
</p:tagLst>
</file>

<file path=ppt/tags/tag1180.xml><?xml version="1.0" encoding="utf-8"?>
<p:tagLst xmlns:a="http://schemas.openxmlformats.org/drawingml/2006/main" xmlns:r="http://schemas.openxmlformats.org/officeDocument/2006/relationships" xmlns:p="http://schemas.openxmlformats.org/presentationml/2006/main">
  <p:tag name="THINKCELLSHAPEDONOTDELETE" val="tOGzd_I47vVeM1oqO7kWecA"/>
</p:tagLst>
</file>

<file path=ppt/tags/tag1190.xml><?xml version="1.0" encoding="utf-8"?>
<p:tagLst xmlns:a="http://schemas.openxmlformats.org/drawingml/2006/main" xmlns:r="http://schemas.openxmlformats.org/officeDocument/2006/relationships" xmlns:p="http://schemas.openxmlformats.org/presentationml/2006/main">
  <p:tag name="THINKCELLSHAPEDONOTDELETE" val="t4yCfpS5QaHMpukWN6DHtyg"/>
</p:tagLst>
</file>

<file path=ppt/tags/tag1200.xml><?xml version="1.0" encoding="utf-8"?>
<p:tagLst xmlns:a="http://schemas.openxmlformats.org/drawingml/2006/main" xmlns:r="http://schemas.openxmlformats.org/officeDocument/2006/relationships" xmlns:p="http://schemas.openxmlformats.org/presentationml/2006/main">
  <p:tag name="THINKCELLSHAPEDONOTDELETE" val="t1k6WAc5NS5mpXcp6OiDBvA"/>
</p:tagLst>
</file>

<file path=ppt/tags/tag1210.xml><?xml version="1.0" encoding="utf-8"?>
<p:tagLst xmlns:a="http://schemas.openxmlformats.org/drawingml/2006/main" xmlns:r="http://schemas.openxmlformats.org/officeDocument/2006/relationships" xmlns:p="http://schemas.openxmlformats.org/presentationml/2006/main">
  <p:tag name="THINKCELLSHAPEDONOTDELETE" val="tL8HjJcr5XyDMP8v3XywDyg"/>
</p:tagLst>
</file>

<file path=ppt/tags/tag1220.xml><?xml version="1.0" encoding="utf-8"?>
<p:tagLst xmlns:a="http://schemas.openxmlformats.org/drawingml/2006/main" xmlns:r="http://schemas.openxmlformats.org/officeDocument/2006/relationships" xmlns:p="http://schemas.openxmlformats.org/presentationml/2006/main">
  <p:tag name="THINKCELLSHAPEDONOTDELETE" val="tJ0TJhcK3cXH8x0ZEVjo0Ag"/>
</p:tagLst>
</file>

<file path=ppt/tags/tag1230.xml><?xml version="1.0" encoding="utf-8"?>
<p:tagLst xmlns:a="http://schemas.openxmlformats.org/drawingml/2006/main" xmlns:r="http://schemas.openxmlformats.org/officeDocument/2006/relationships" xmlns:p="http://schemas.openxmlformats.org/presentationml/2006/main">
  <p:tag name="THINKCELLSHAPEDONOTDELETE" val="t_moxKxPpA8Ri86mzw4MXAg"/>
</p:tagLst>
</file>

<file path=ppt/tags/tag1240.xml><?xml version="1.0" encoding="utf-8"?>
<p:tagLst xmlns:a="http://schemas.openxmlformats.org/drawingml/2006/main" xmlns:r="http://schemas.openxmlformats.org/officeDocument/2006/relationships" xmlns:p="http://schemas.openxmlformats.org/presentationml/2006/main">
  <p:tag name="THINKCELLSHAPEDONOTDELETE" val="t_SVTeNbcTuUDdoFylnmJtw"/>
</p:tagLst>
</file>

<file path=ppt/tags/tag1250.xml><?xml version="1.0" encoding="utf-8"?>
<p:tagLst xmlns:a="http://schemas.openxmlformats.org/drawingml/2006/main" xmlns:r="http://schemas.openxmlformats.org/officeDocument/2006/relationships" xmlns:p="http://schemas.openxmlformats.org/presentationml/2006/main">
  <p:tag name="THINKCELLSHAPEDONOTDELETE" val="tmPOB5miGtI9mReHPRX5DvQ"/>
</p:tagLst>
</file>

<file path=ppt/tags/tag1260.xml><?xml version="1.0" encoding="utf-8"?>
<p:tagLst xmlns:a="http://schemas.openxmlformats.org/drawingml/2006/main" xmlns:r="http://schemas.openxmlformats.org/officeDocument/2006/relationships" xmlns:p="http://schemas.openxmlformats.org/presentationml/2006/main">
  <p:tag name="THINKCELLSHAPEDONOTDELETE" val="tShZMhScnVp2u165GKzytfg"/>
</p:tagLst>
</file>

<file path=ppt/tags/tag1270.xml><?xml version="1.0" encoding="utf-8"?>
<p:tagLst xmlns:a="http://schemas.openxmlformats.org/drawingml/2006/main" xmlns:r="http://schemas.openxmlformats.org/officeDocument/2006/relationships" xmlns:p="http://schemas.openxmlformats.org/presentationml/2006/main">
  <p:tag name="THINKCELLSHAPEDONOTDELETE" val="td8drksULXCpofjvKlsd41w"/>
</p:tagLst>
</file>

<file path=ppt/tags/tag1280.xml><?xml version="1.0" encoding="utf-8"?>
<p:tagLst xmlns:a="http://schemas.openxmlformats.org/drawingml/2006/main" xmlns:r="http://schemas.openxmlformats.org/officeDocument/2006/relationships" xmlns:p="http://schemas.openxmlformats.org/presentationml/2006/main">
  <p:tag name="THINKCELLSHAPEDONOTDELETE" val="t2dHmvVzY0JGKlIh.ZFgvcw"/>
</p:tagLst>
</file>

<file path=ppt/tags/tag1290.xml><?xml version="1.0" encoding="utf-8"?>
<p:tagLst xmlns:a="http://schemas.openxmlformats.org/drawingml/2006/main" xmlns:r="http://schemas.openxmlformats.org/officeDocument/2006/relationships" xmlns:p="http://schemas.openxmlformats.org/presentationml/2006/main">
  <p:tag name="THINKCELLSHAPEDONOTDELETE" val="tYAbLJ.4nN_wmLVIpLucUNA"/>
</p:tagLst>
</file>

<file path=ppt/tags/tag1300.xml><?xml version="1.0" encoding="utf-8"?>
<p:tagLst xmlns:a="http://schemas.openxmlformats.org/drawingml/2006/main" xmlns:r="http://schemas.openxmlformats.org/officeDocument/2006/relationships" xmlns:p="http://schemas.openxmlformats.org/presentationml/2006/main">
  <p:tag name="THINKCELLSHAPEDONOTDELETE" val="tPH0Sw4in3LA_ULX7oVIihg"/>
</p:tagLst>
</file>

<file path=ppt/tags/tag1310.xml><?xml version="1.0" encoding="utf-8"?>
<p:tagLst xmlns:a="http://schemas.openxmlformats.org/drawingml/2006/main" xmlns:r="http://schemas.openxmlformats.org/officeDocument/2006/relationships" xmlns:p="http://schemas.openxmlformats.org/presentationml/2006/main">
  <p:tag name="THINKCELLSHAPEDONOTDELETE" val="tjWiXGq08HWw_i0ptkVqqBg"/>
</p:tagLst>
</file>

<file path=ppt/tags/tag13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20.xml><?xml version="1.0" encoding="utf-8"?>
<p:tagLst xmlns:a="http://schemas.openxmlformats.org/drawingml/2006/main" xmlns:r="http://schemas.openxmlformats.org/officeDocument/2006/relationships" xmlns:p="http://schemas.openxmlformats.org/presentationml/2006/main">
  <p:tag name="THINKCELLSHAPEDONOTDELETE" val="tJAS__OogV9xIqbVL_W_Wiw"/>
</p:tagLst>
</file>

<file path=ppt/tags/tag1330.xml><?xml version="1.0" encoding="utf-8"?>
<p:tagLst xmlns:a="http://schemas.openxmlformats.org/drawingml/2006/main" xmlns:r="http://schemas.openxmlformats.org/officeDocument/2006/relationships" xmlns:p="http://schemas.openxmlformats.org/presentationml/2006/main">
  <p:tag name="THINKCELLSHAPEDONOTDELETE" val="tOClcu8cirQQ_Y4FDz89B8Q"/>
</p:tagLst>
</file>

<file path=ppt/tags/tag1340.xml><?xml version="1.0" encoding="utf-8"?>
<p:tagLst xmlns:a="http://schemas.openxmlformats.org/drawingml/2006/main" xmlns:r="http://schemas.openxmlformats.org/officeDocument/2006/relationships" xmlns:p="http://schemas.openxmlformats.org/presentationml/2006/main">
  <p:tag name="THINKCELLSHAPEDONOTDELETE" val="tllIToXojSHTVeYwq389x9w"/>
</p:tagLst>
</file>

<file path=ppt/tags/tag1350.xml><?xml version="1.0" encoding="utf-8"?>
<p:tagLst xmlns:a="http://schemas.openxmlformats.org/drawingml/2006/main" xmlns:r="http://schemas.openxmlformats.org/officeDocument/2006/relationships" xmlns:p="http://schemas.openxmlformats.org/presentationml/2006/main">
  <p:tag name="THINKCELLSHAPEDONOTDELETE" val="twjQUOQjGUyfr7r3xW8tT.w"/>
</p:tagLst>
</file>

<file path=ppt/tags/tag1360.xml><?xml version="1.0" encoding="utf-8"?>
<p:tagLst xmlns:a="http://schemas.openxmlformats.org/drawingml/2006/main" xmlns:r="http://schemas.openxmlformats.org/officeDocument/2006/relationships" xmlns:p="http://schemas.openxmlformats.org/presentationml/2006/main">
  <p:tag name="THINKCELLSHAPEDONOTDELETE" val="tAF.lzDluqeJCD.069OhizQ"/>
</p:tagLst>
</file>

<file path=ppt/tags/tag1370.xml><?xml version="1.0" encoding="utf-8"?>
<p:tagLst xmlns:a="http://schemas.openxmlformats.org/drawingml/2006/main" xmlns:r="http://schemas.openxmlformats.org/officeDocument/2006/relationships" xmlns:p="http://schemas.openxmlformats.org/presentationml/2006/main">
  <p:tag name="THINKCELLSHAPEDONOTDELETE" val="tUKWdf3SOECPqd_Ylk5bo_g"/>
</p:tagLst>
</file>

<file path=ppt/tags/tag1380.xml><?xml version="1.0" encoding="utf-8"?>
<p:tagLst xmlns:a="http://schemas.openxmlformats.org/drawingml/2006/main" xmlns:r="http://schemas.openxmlformats.org/officeDocument/2006/relationships" xmlns:p="http://schemas.openxmlformats.org/presentationml/2006/main">
  <p:tag name="THINKCELLSHAPEDONOTDELETE" val="toTmbY4Z4BPfFVsGaKFvAXA"/>
</p:tagLst>
</file>

<file path=ppt/tags/tag1390.xml><?xml version="1.0" encoding="utf-8"?>
<p:tagLst xmlns:a="http://schemas.openxmlformats.org/drawingml/2006/main" xmlns:r="http://schemas.openxmlformats.org/officeDocument/2006/relationships" xmlns:p="http://schemas.openxmlformats.org/presentationml/2006/main">
  <p:tag name="THINKCELLSHAPEDONOTDELETE" val="tcX9a6__qKioQQoJjaFbzoA"/>
</p:tagLst>
</file>

<file path=ppt/tags/tag1400.xml><?xml version="1.0" encoding="utf-8"?>
<p:tagLst xmlns:a="http://schemas.openxmlformats.org/drawingml/2006/main" xmlns:r="http://schemas.openxmlformats.org/officeDocument/2006/relationships" xmlns:p="http://schemas.openxmlformats.org/presentationml/2006/main">
  <p:tag name="THINKCELLSHAPEDONOTDELETE" val="tKvDX9aCuzVCF86gl3wg1ig"/>
</p:tagLst>
</file>

<file path=ppt/tags/tag1410.xml><?xml version="1.0" encoding="utf-8"?>
<p:tagLst xmlns:a="http://schemas.openxmlformats.org/drawingml/2006/main" xmlns:r="http://schemas.openxmlformats.org/officeDocument/2006/relationships" xmlns:p="http://schemas.openxmlformats.org/presentationml/2006/main">
  <p:tag name="THINKCELLSHAPEDONOTDELETE" val="tWb0rNdAtH0MgopRNPghBZg"/>
</p:tagLst>
</file>

<file path=ppt/tags/tag14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30.xml><?xml version="1.0" encoding="utf-8"?>
<p:tagLst xmlns:a="http://schemas.openxmlformats.org/drawingml/2006/main" xmlns:r="http://schemas.openxmlformats.org/officeDocument/2006/relationships" xmlns:p="http://schemas.openxmlformats.org/presentationml/2006/main">
  <p:tag name="THINKCELLSHAPEDONOTDELETE" val="tKhzTiJEO5.4GdHSzf2BLKg"/>
</p:tagLst>
</file>

<file path=ppt/tags/tag1440.xml><?xml version="1.0" encoding="utf-8"?>
<p:tagLst xmlns:a="http://schemas.openxmlformats.org/drawingml/2006/main" xmlns:r="http://schemas.openxmlformats.org/officeDocument/2006/relationships" xmlns:p="http://schemas.openxmlformats.org/presentationml/2006/main">
  <p:tag name="THINKCELLSHAPEDONOTDELETE" val="tvwlVSFkSyrvVBOe0XBapqw"/>
</p:tagLst>
</file>

<file path=ppt/tags/tag1450.xml><?xml version="1.0" encoding="utf-8"?>
<p:tagLst xmlns:a="http://schemas.openxmlformats.org/drawingml/2006/main" xmlns:r="http://schemas.openxmlformats.org/officeDocument/2006/relationships" xmlns:p="http://schemas.openxmlformats.org/presentationml/2006/main">
  <p:tag name="THINKCELLSHAPEDONOTDELETE" val="t0V8sZLw.0o5joFkd705ulw"/>
</p:tagLst>
</file>

<file path=ppt/tags/tag1460.xml><?xml version="1.0" encoding="utf-8"?>
<p:tagLst xmlns:a="http://schemas.openxmlformats.org/drawingml/2006/main" xmlns:r="http://schemas.openxmlformats.org/officeDocument/2006/relationships" xmlns:p="http://schemas.openxmlformats.org/presentationml/2006/main">
  <p:tag name="THINKCELLSHAPEDONOTDELETE" val="tG8CXF7bVL5a4tZdXhVgyOw"/>
</p:tagLst>
</file>

<file path=ppt/tags/tag1470.xml><?xml version="1.0" encoding="utf-8"?>
<p:tagLst xmlns:a="http://schemas.openxmlformats.org/drawingml/2006/main" xmlns:r="http://schemas.openxmlformats.org/officeDocument/2006/relationships" xmlns:p="http://schemas.openxmlformats.org/presentationml/2006/main">
  <p:tag name="THINKCELLSHAPEDONOTDELETE" val="thvqWf8EI_YPj5GMmqGGjMg"/>
</p:tagLst>
</file>

<file path=ppt/tags/tag1480.xml><?xml version="1.0" encoding="utf-8"?>
<p:tagLst xmlns:a="http://schemas.openxmlformats.org/drawingml/2006/main" xmlns:r="http://schemas.openxmlformats.org/officeDocument/2006/relationships" xmlns:p="http://schemas.openxmlformats.org/presentationml/2006/main">
  <p:tag name="THINKCELLSHAPEDONOTDELETE" val="tFv5QU5W0aX5mxD_MOz_ZyA"/>
</p:tagLst>
</file>

<file path=ppt/tags/tag14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00.xml><?xml version="1.0" encoding="utf-8"?>
<p:tagLst xmlns:a="http://schemas.openxmlformats.org/drawingml/2006/main" xmlns:r="http://schemas.openxmlformats.org/officeDocument/2006/relationships" xmlns:p="http://schemas.openxmlformats.org/presentationml/2006/main">
  <p:tag name="THINKCELLSHAPEDONOTDELETE" val="t_aCECK1XvLfZaQ2H.xuN0Q"/>
</p:tagLst>
</file>

<file path=ppt/tags/tag15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11.xml><?xml version="1.0" encoding="utf-8"?>
<p:tagLst xmlns:a="http://schemas.openxmlformats.org/drawingml/2006/main" xmlns:r="http://schemas.openxmlformats.org/officeDocument/2006/relationships" xmlns:p="http://schemas.openxmlformats.org/presentationml/2006/main">
  <p:tag name="THINKCELLSHAPEDONOTDELETE" val="t.d79o256kUf7e8k9VRR1Jw"/>
</p:tagLst>
</file>

<file path=ppt/tags/tag1520.xml><?xml version="1.0" encoding="utf-8"?>
<p:tagLst xmlns:a="http://schemas.openxmlformats.org/drawingml/2006/main" xmlns:r="http://schemas.openxmlformats.org/officeDocument/2006/relationships" xmlns:p="http://schemas.openxmlformats.org/presentationml/2006/main">
  <p:tag name="THINKCELLSHAPEDONOTDELETE" val="txdpzIIubFf8h5AZwok0eRA"/>
</p:tagLst>
</file>

<file path=ppt/tags/tag1530.xml><?xml version="1.0" encoding="utf-8"?>
<p:tagLst xmlns:a="http://schemas.openxmlformats.org/drawingml/2006/main" xmlns:r="http://schemas.openxmlformats.org/officeDocument/2006/relationships" xmlns:p="http://schemas.openxmlformats.org/presentationml/2006/main">
  <p:tag name="THINKCELLSHAPEDONOTDELETE" val="tgXkcSM73VTwOQok4hhm8Aw"/>
</p:tagLst>
</file>

<file path=ppt/tags/tag1540.xml><?xml version="1.0" encoding="utf-8"?>
<p:tagLst xmlns:a="http://schemas.openxmlformats.org/drawingml/2006/main" xmlns:r="http://schemas.openxmlformats.org/officeDocument/2006/relationships" xmlns:p="http://schemas.openxmlformats.org/presentationml/2006/main">
  <p:tag name="THINKCELLSHAPEDONOTDELETE" val="tkygDbZ6xR_6hQWThQPeYKg"/>
</p:tagLst>
</file>

<file path=ppt/tags/tag1550.xml><?xml version="1.0" encoding="utf-8"?>
<p:tagLst xmlns:a="http://schemas.openxmlformats.org/drawingml/2006/main" xmlns:r="http://schemas.openxmlformats.org/officeDocument/2006/relationships" xmlns:p="http://schemas.openxmlformats.org/presentationml/2006/main">
  <p:tag name="THINKCELLSHAPEDONOTDELETE" val="txZO2dLbhzmMhRHMOzVmnIw"/>
</p:tagLst>
</file>

<file path=ppt/tags/tag1560.xml><?xml version="1.0" encoding="utf-8"?>
<p:tagLst xmlns:a="http://schemas.openxmlformats.org/drawingml/2006/main" xmlns:r="http://schemas.openxmlformats.org/officeDocument/2006/relationships" xmlns:p="http://schemas.openxmlformats.org/presentationml/2006/main">
  <p:tag name="THINKCELLSHAPEDONOTDELETE" val="tnnfZkdxvjsICSQLLBzwfpw"/>
</p:tagLst>
</file>

<file path=ppt/tags/tag1570.xml><?xml version="1.0" encoding="utf-8"?>
<p:tagLst xmlns:a="http://schemas.openxmlformats.org/drawingml/2006/main" xmlns:r="http://schemas.openxmlformats.org/officeDocument/2006/relationships" xmlns:p="http://schemas.openxmlformats.org/presentationml/2006/main">
  <p:tag name="THINKCELLSHAPEDONOTDELETE" val="txqHt_fx6dCexuQmcjtysUQ"/>
</p:tagLst>
</file>

<file path=ppt/tags/tag1580.xml><?xml version="1.0" encoding="utf-8"?>
<p:tagLst xmlns:a="http://schemas.openxmlformats.org/drawingml/2006/main" xmlns:r="http://schemas.openxmlformats.org/officeDocument/2006/relationships" xmlns:p="http://schemas.openxmlformats.org/presentationml/2006/main">
  <p:tag name="THINKCELLSHAPEDONOTDELETE" val="tZc1M5dBA.Y3ZXJCR02oC2g"/>
</p:tagLst>
</file>

<file path=ppt/tags/tag1590.xml><?xml version="1.0" encoding="utf-8"?>
<p:tagLst xmlns:a="http://schemas.openxmlformats.org/drawingml/2006/main" xmlns:r="http://schemas.openxmlformats.org/officeDocument/2006/relationships" xmlns:p="http://schemas.openxmlformats.org/presentationml/2006/main">
  <p:tag name="THINKCELLSHAPEDONOTDELETE" val="tfoZ7D6YYP.TlVX5cauughg"/>
</p:tagLst>
</file>

<file path=ppt/tags/tag1600.xml><?xml version="1.0" encoding="utf-8"?>
<p:tagLst xmlns:a="http://schemas.openxmlformats.org/drawingml/2006/main" xmlns:r="http://schemas.openxmlformats.org/officeDocument/2006/relationships" xmlns:p="http://schemas.openxmlformats.org/presentationml/2006/main">
  <p:tag name="THINKCELLSHAPEDONOTDELETE" val="tF7kumfzw2M4y76RZiTDU4Q"/>
</p:tagLst>
</file>

<file path=ppt/tags/tag16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11.xml><?xml version="1.0" encoding="utf-8"?>
<p:tagLst xmlns:a="http://schemas.openxmlformats.org/drawingml/2006/main" xmlns:r="http://schemas.openxmlformats.org/officeDocument/2006/relationships" xmlns:p="http://schemas.openxmlformats.org/presentationml/2006/main">
  <p:tag name="THINKCELLSHAPEDONOTDELETE" val="tCF_sA0Y5Z.LI5KvDsF6ViA"/>
</p:tagLst>
</file>

<file path=ppt/tags/tag1620.xml><?xml version="1.0" encoding="utf-8"?>
<p:tagLst xmlns:a="http://schemas.openxmlformats.org/drawingml/2006/main" xmlns:r="http://schemas.openxmlformats.org/officeDocument/2006/relationships" xmlns:p="http://schemas.openxmlformats.org/presentationml/2006/main">
  <p:tag name="THINKCELLSHAPEDONOTDELETE" val="tylq8eEP2vCPEwBbVIHQ29Q"/>
</p:tagLst>
</file>

<file path=ppt/tags/tag1630.xml><?xml version="1.0" encoding="utf-8"?>
<p:tagLst xmlns:a="http://schemas.openxmlformats.org/drawingml/2006/main" xmlns:r="http://schemas.openxmlformats.org/officeDocument/2006/relationships" xmlns:p="http://schemas.openxmlformats.org/presentationml/2006/main">
  <p:tag name="THINKCELLSHAPEDONOTDELETE" val="tGPrz3Prp0db_ix_Y_YCgwg"/>
</p:tagLst>
</file>

<file path=ppt/tags/tag1640.xml><?xml version="1.0" encoding="utf-8"?>
<p:tagLst xmlns:a="http://schemas.openxmlformats.org/drawingml/2006/main" xmlns:r="http://schemas.openxmlformats.org/officeDocument/2006/relationships" xmlns:p="http://schemas.openxmlformats.org/presentationml/2006/main">
  <p:tag name="THINKCELLSHAPEDONOTDELETE" val="toM0dSi14lxRTEKpYyXroIA"/>
</p:tagLst>
</file>

<file path=ppt/tags/tag1650.xml><?xml version="1.0" encoding="utf-8"?>
<p:tagLst xmlns:a="http://schemas.openxmlformats.org/drawingml/2006/main" xmlns:r="http://schemas.openxmlformats.org/officeDocument/2006/relationships" xmlns:p="http://schemas.openxmlformats.org/presentationml/2006/main">
  <p:tag name="THINKCELLSHAPEDONOTDELETE" val="tIX0DIfThb3GEP5ABgvKNxg"/>
</p:tagLst>
</file>

<file path=ppt/tags/tag1660.xml><?xml version="1.0" encoding="utf-8"?>
<p:tagLst xmlns:a="http://schemas.openxmlformats.org/drawingml/2006/main" xmlns:r="http://schemas.openxmlformats.org/officeDocument/2006/relationships" xmlns:p="http://schemas.openxmlformats.org/presentationml/2006/main">
  <p:tag name="THINKCELLSHAPEDONOTDELETE" val="tz5qO5NBSPV9igf3_5HXtDA"/>
</p:tagLst>
</file>

<file path=ppt/tags/tag1670.xml><?xml version="1.0" encoding="utf-8"?>
<p:tagLst xmlns:a="http://schemas.openxmlformats.org/drawingml/2006/main" xmlns:r="http://schemas.openxmlformats.org/officeDocument/2006/relationships" xmlns:p="http://schemas.openxmlformats.org/presentationml/2006/main">
  <p:tag name="THINKCELLSHAPEDONOTDELETE" val="tsAU0uwrZ4U1Pjc8Z.23RPA"/>
</p:tagLst>
</file>

<file path=ppt/tags/tag1680.xml><?xml version="1.0" encoding="utf-8"?>
<p:tagLst xmlns:a="http://schemas.openxmlformats.org/drawingml/2006/main" xmlns:r="http://schemas.openxmlformats.org/officeDocument/2006/relationships" xmlns:p="http://schemas.openxmlformats.org/presentationml/2006/main">
  <p:tag name="THINKCELLSHAPEDONOTDELETE" val="tUHKdaekHV7d3beh02ziKDQ"/>
</p:tagLst>
</file>

<file path=ppt/tags/tag1690.xml><?xml version="1.0" encoding="utf-8"?>
<p:tagLst xmlns:a="http://schemas.openxmlformats.org/drawingml/2006/main" xmlns:r="http://schemas.openxmlformats.org/officeDocument/2006/relationships" xmlns:p="http://schemas.openxmlformats.org/presentationml/2006/main">
  <p:tag name="THINKCELLSHAPEDONOTDELETE" val="tY6oB7071GA2sX6OYmLo4lQ"/>
</p:tagLst>
</file>

<file path=ppt/tags/tag1700.xml><?xml version="1.0" encoding="utf-8"?>
<p:tagLst xmlns:a="http://schemas.openxmlformats.org/drawingml/2006/main" xmlns:r="http://schemas.openxmlformats.org/officeDocument/2006/relationships" xmlns:p="http://schemas.openxmlformats.org/presentationml/2006/main">
  <p:tag name="THINKCELLSHAPEDONOTDELETE" val="toDfc5dOu8T6oLgVydkM3Yw"/>
</p:tagLst>
</file>

<file path=ppt/tags/tag17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11.xml><?xml version="1.0" encoding="utf-8"?>
<p:tagLst xmlns:a="http://schemas.openxmlformats.org/drawingml/2006/main" xmlns:r="http://schemas.openxmlformats.org/officeDocument/2006/relationships" xmlns:p="http://schemas.openxmlformats.org/presentationml/2006/main">
  <p:tag name="THINKCELLSHAPEDONOTDELETE" val="tE7dqlkgq3pqA9YbJ8sSggw"/>
</p:tagLst>
</file>

<file path=ppt/tags/tag1720.xml><?xml version="1.0" encoding="utf-8"?>
<p:tagLst xmlns:a="http://schemas.openxmlformats.org/drawingml/2006/main" xmlns:r="http://schemas.openxmlformats.org/officeDocument/2006/relationships" xmlns:p="http://schemas.openxmlformats.org/presentationml/2006/main">
  <p:tag name="THINKCELLSHAPEDONOTDELETE" val="tuafI8f070eYVDiNhlFX6dg"/>
</p:tagLst>
</file>

<file path=ppt/tags/tag1730.xml><?xml version="1.0" encoding="utf-8"?>
<p:tagLst xmlns:a="http://schemas.openxmlformats.org/drawingml/2006/main" xmlns:r="http://schemas.openxmlformats.org/officeDocument/2006/relationships" xmlns:p="http://schemas.openxmlformats.org/presentationml/2006/main">
  <p:tag name="THINKCELLSHAPEDONOTDELETE" val="tz.k7yCrcXE6LbvQuSFkC0w"/>
</p:tagLst>
</file>

<file path=ppt/tags/tag1740.xml><?xml version="1.0" encoding="utf-8"?>
<p:tagLst xmlns:a="http://schemas.openxmlformats.org/drawingml/2006/main" xmlns:r="http://schemas.openxmlformats.org/officeDocument/2006/relationships" xmlns:p="http://schemas.openxmlformats.org/presentationml/2006/main">
  <p:tag name="THINKCELLSHAPEDONOTDELETE" val="tj.GvEx7bc3C3ZBr20JSpYg"/>
</p:tagLst>
</file>

<file path=ppt/tags/tag1750.xml><?xml version="1.0" encoding="utf-8"?>
<p:tagLst xmlns:a="http://schemas.openxmlformats.org/drawingml/2006/main" xmlns:r="http://schemas.openxmlformats.org/officeDocument/2006/relationships" xmlns:p="http://schemas.openxmlformats.org/presentationml/2006/main">
  <p:tag name="THINKCELLSHAPEDONOTDELETE" val="tHyV2dIXmvdmyoJKu6VTPOA"/>
</p:tagLst>
</file>

<file path=ppt/tags/tag1760.xml><?xml version="1.0" encoding="utf-8"?>
<p:tagLst xmlns:a="http://schemas.openxmlformats.org/drawingml/2006/main" xmlns:r="http://schemas.openxmlformats.org/officeDocument/2006/relationships" xmlns:p="http://schemas.openxmlformats.org/presentationml/2006/main">
  <p:tag name="THINKCELLSHAPEDONOTDELETE" val="tABzDoYQ9dOQlxoU6yN1s2Q"/>
</p:tagLst>
</file>

<file path=ppt/tags/tag1770.xml><?xml version="1.0" encoding="utf-8"?>
<p:tagLst xmlns:a="http://schemas.openxmlformats.org/drawingml/2006/main" xmlns:r="http://schemas.openxmlformats.org/officeDocument/2006/relationships" xmlns:p="http://schemas.openxmlformats.org/presentationml/2006/main">
  <p:tag name="THINKCELLSHAPEDONOTDELETE" val="teef_nVAEqGWYHhNSlZnrBw"/>
</p:tagLst>
</file>

<file path=ppt/tags/tag1780.xml><?xml version="1.0" encoding="utf-8"?>
<p:tagLst xmlns:a="http://schemas.openxmlformats.org/drawingml/2006/main" xmlns:r="http://schemas.openxmlformats.org/officeDocument/2006/relationships" xmlns:p="http://schemas.openxmlformats.org/presentationml/2006/main">
  <p:tag name="THINKCELLSHAPEDONOTDELETE" val="t88DLfpdGcXr58jA4s0WE8w"/>
</p:tagLst>
</file>

<file path=ppt/tags/tag1790.xml><?xml version="1.0" encoding="utf-8"?>
<p:tagLst xmlns:a="http://schemas.openxmlformats.org/drawingml/2006/main" xmlns:r="http://schemas.openxmlformats.org/officeDocument/2006/relationships" xmlns:p="http://schemas.openxmlformats.org/presentationml/2006/main">
  <p:tag name="THINKCELLSHAPEDONOTDELETE" val="tZUS3XNu8RupVIGBMu9.Jvw"/>
</p:tagLst>
</file>

<file path=ppt/tags/tag18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10.xml><?xml version="1.0" encoding="utf-8"?>
<p:tagLst xmlns:a="http://schemas.openxmlformats.org/drawingml/2006/main" xmlns:r="http://schemas.openxmlformats.org/officeDocument/2006/relationships" xmlns:p="http://schemas.openxmlformats.org/presentationml/2006/main">
  <p:tag name="THINKCELLSHAPEDONOTDELETE" val="t4KuXGO6CZv5Hi1J6EWvpnQ"/>
</p:tagLst>
</file>

<file path=ppt/tags/tag18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20.xml><?xml version="1.0" encoding="utf-8"?>
<p:tagLst xmlns:a="http://schemas.openxmlformats.org/drawingml/2006/main" xmlns:r="http://schemas.openxmlformats.org/officeDocument/2006/relationships" xmlns:p="http://schemas.openxmlformats.org/presentationml/2006/main">
  <p:tag name="THINKCELLSHAPEDONOTDELETE" val="tdRx6x6vAntc.TEjuE2ccMQ"/>
</p:tagLst>
</file>

<file path=ppt/tags/tag1830.xml><?xml version="1.0" encoding="utf-8"?>
<p:tagLst xmlns:a="http://schemas.openxmlformats.org/drawingml/2006/main" xmlns:r="http://schemas.openxmlformats.org/officeDocument/2006/relationships" xmlns:p="http://schemas.openxmlformats.org/presentationml/2006/main">
  <p:tag name="THINKCELLSHAPEDONOTDELETE" val="tD5K0etYrWqKTYFA49B_zDg"/>
</p:tagLst>
</file>

<file path=ppt/tags/tag1840.xml><?xml version="1.0" encoding="utf-8"?>
<p:tagLst xmlns:a="http://schemas.openxmlformats.org/drawingml/2006/main" xmlns:r="http://schemas.openxmlformats.org/officeDocument/2006/relationships" xmlns:p="http://schemas.openxmlformats.org/presentationml/2006/main">
  <p:tag name="THINKCELLSHAPEDONOTDELETE" val="tdOF.4_jlx6WSx4HrEctwTA"/>
</p:tagLst>
</file>

<file path=ppt/tags/tag1850.xml><?xml version="1.0" encoding="utf-8"?>
<p:tagLst xmlns:a="http://schemas.openxmlformats.org/drawingml/2006/main" xmlns:r="http://schemas.openxmlformats.org/officeDocument/2006/relationships" xmlns:p="http://schemas.openxmlformats.org/presentationml/2006/main">
  <p:tag name="THINKCELLSHAPEDONOTDELETE" val="tBcJTeZrJi1XgPTLLxRf8FA"/>
</p:tagLst>
</file>

<file path=ppt/tags/tag1860.xml><?xml version="1.0" encoding="utf-8"?>
<p:tagLst xmlns:a="http://schemas.openxmlformats.org/drawingml/2006/main" xmlns:r="http://schemas.openxmlformats.org/officeDocument/2006/relationships" xmlns:p="http://schemas.openxmlformats.org/presentationml/2006/main">
  <p:tag name="THINKCELLSHAPEDONOTDELETE" val="tFBhjcFiHTsJZ2G9k1Qn7KQ"/>
</p:tagLst>
</file>

<file path=ppt/tags/tag1870.xml><?xml version="1.0" encoding="utf-8"?>
<p:tagLst xmlns:a="http://schemas.openxmlformats.org/drawingml/2006/main" xmlns:r="http://schemas.openxmlformats.org/officeDocument/2006/relationships" xmlns:p="http://schemas.openxmlformats.org/presentationml/2006/main">
  <p:tag name="THINKCELLSHAPEDONOTDELETE" val="tPxhCu_OO7DJRdJ.bvH1ybQ"/>
</p:tagLst>
</file>

<file path=ppt/tags/tag1880.xml><?xml version="1.0" encoding="utf-8"?>
<p:tagLst xmlns:a="http://schemas.openxmlformats.org/drawingml/2006/main" xmlns:r="http://schemas.openxmlformats.org/officeDocument/2006/relationships" xmlns:p="http://schemas.openxmlformats.org/presentationml/2006/main">
  <p:tag name="THINKCELLSHAPEDONOTDELETE" val="t1OvWWi00.57qdlYoKNui8g"/>
</p:tagLst>
</file>

<file path=ppt/tags/tag1890.xml><?xml version="1.0" encoding="utf-8"?>
<p:tagLst xmlns:a="http://schemas.openxmlformats.org/drawingml/2006/main" xmlns:r="http://schemas.openxmlformats.org/officeDocument/2006/relationships" xmlns:p="http://schemas.openxmlformats.org/presentationml/2006/main">
  <p:tag name="THINKCELLSHAPEDONOTDELETE" val="tIpimll9rnnzxx9a8Tzdruw"/>
</p:tagLst>
</file>

<file path=ppt/tags/tag1900.xml><?xml version="1.0" encoding="utf-8"?>
<p:tagLst xmlns:a="http://schemas.openxmlformats.org/drawingml/2006/main" xmlns:r="http://schemas.openxmlformats.org/officeDocument/2006/relationships" xmlns:p="http://schemas.openxmlformats.org/presentationml/2006/main">
  <p:tag name="THINKCELLSHAPEDONOTDELETE" val="t5ojxEakMB0VkpcnG5OXIqg"/>
</p:tagLst>
</file>

<file path=ppt/tags/tag1910.xml><?xml version="1.0" encoding="utf-8"?>
<p:tagLst xmlns:a="http://schemas.openxmlformats.org/drawingml/2006/main" xmlns:r="http://schemas.openxmlformats.org/officeDocument/2006/relationships" xmlns:p="http://schemas.openxmlformats.org/presentationml/2006/main">
  <p:tag name="THINKCELLSHAPEDONOTDELETE" val="t4pZXaV1.gey2.tb2yEIg8A"/>
</p:tagLst>
</file>

<file path=ppt/tags/tag19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20.xml><?xml version="1.0" encoding="utf-8"?>
<p:tagLst xmlns:a="http://schemas.openxmlformats.org/drawingml/2006/main" xmlns:r="http://schemas.openxmlformats.org/officeDocument/2006/relationships" xmlns:p="http://schemas.openxmlformats.org/presentationml/2006/main">
  <p:tag name="THINKCELLSHAPEDONOTDELETE" val="tJ68mkDZbnBS.0j4vEM5_mg"/>
</p:tagLst>
</file>

<file path=ppt/tags/tag1930.xml><?xml version="1.0" encoding="utf-8"?>
<p:tagLst xmlns:a="http://schemas.openxmlformats.org/drawingml/2006/main" xmlns:r="http://schemas.openxmlformats.org/officeDocument/2006/relationships" xmlns:p="http://schemas.openxmlformats.org/presentationml/2006/main">
  <p:tag name="THINKCELLSHAPEDONOTDELETE" val="t_hXnzUiuEjEfOfInMUuvEg"/>
</p:tagLst>
</file>

<file path=ppt/tags/tag1940.xml><?xml version="1.0" encoding="utf-8"?>
<p:tagLst xmlns:a="http://schemas.openxmlformats.org/drawingml/2006/main" xmlns:r="http://schemas.openxmlformats.org/officeDocument/2006/relationships" xmlns:p="http://schemas.openxmlformats.org/presentationml/2006/main">
  <p:tag name="THINKCELLSHAPEDONOTDELETE" val="t7V4TDM3nYH9whszJR7NCzQ"/>
</p:tagLst>
</file>

<file path=ppt/tags/tag1950.xml><?xml version="1.0" encoding="utf-8"?>
<p:tagLst xmlns:a="http://schemas.openxmlformats.org/drawingml/2006/main" xmlns:r="http://schemas.openxmlformats.org/officeDocument/2006/relationships" xmlns:p="http://schemas.openxmlformats.org/presentationml/2006/main">
  <p:tag name="THINKCELLSHAPEDONOTDELETE" val="te6VKXxWvZUDb07Ite4bccw"/>
</p:tagLst>
</file>

<file path=ppt/tags/tag1960.xml><?xml version="1.0" encoding="utf-8"?>
<p:tagLst xmlns:a="http://schemas.openxmlformats.org/drawingml/2006/main" xmlns:r="http://schemas.openxmlformats.org/officeDocument/2006/relationships" xmlns:p="http://schemas.openxmlformats.org/presentationml/2006/main">
  <p:tag name="THINKCELLSHAPEDONOTDELETE" val="tzTpLdhZerMYVbpPLGPf2ag"/>
</p:tagLst>
</file>

<file path=ppt/tags/tag1970.xml><?xml version="1.0" encoding="utf-8"?>
<p:tagLst xmlns:a="http://schemas.openxmlformats.org/drawingml/2006/main" xmlns:r="http://schemas.openxmlformats.org/officeDocument/2006/relationships" xmlns:p="http://schemas.openxmlformats.org/presentationml/2006/main">
  <p:tag name="THINKCELLSHAPEDONOTDELETE" val="tODqai1ykiLYXVMpjprB.0Q"/>
</p:tagLst>
</file>

<file path=ppt/tags/tag1980.xml><?xml version="1.0" encoding="utf-8"?>
<p:tagLst xmlns:a="http://schemas.openxmlformats.org/drawingml/2006/main" xmlns:r="http://schemas.openxmlformats.org/officeDocument/2006/relationships" xmlns:p="http://schemas.openxmlformats.org/presentationml/2006/main">
  <p:tag name="THINKCELLSHAPEDONOTDELETE" val="t2SMyS5Hzq39gARmVo5Uyng"/>
</p:tagLst>
</file>

<file path=ppt/tags/tag1990.xml><?xml version="1.0" encoding="utf-8"?>
<p:tagLst xmlns:a="http://schemas.openxmlformats.org/drawingml/2006/main" xmlns:r="http://schemas.openxmlformats.org/officeDocument/2006/relationships" xmlns:p="http://schemas.openxmlformats.org/presentationml/2006/main">
  <p:tag name="THINKCELLSHAPEDONOTDELETE" val="t2ZyEiY4gwkBR9BbMY29SUw"/>
</p:tagLst>
</file>

<file path=ppt/tags/tag2000.xml><?xml version="1.0" encoding="utf-8"?>
<p:tagLst xmlns:a="http://schemas.openxmlformats.org/drawingml/2006/main" xmlns:r="http://schemas.openxmlformats.org/officeDocument/2006/relationships" xmlns:p="http://schemas.openxmlformats.org/presentationml/2006/main">
  <p:tag name="THINKCELLSHAPEDONOTDELETE" val="t4XFOcqkgmZ3.70YWtD_hmw"/>
</p:tagLst>
</file>

<file path=ppt/tags/tag2010.xml><?xml version="1.0" encoding="utf-8"?>
<p:tagLst xmlns:a="http://schemas.openxmlformats.org/drawingml/2006/main" xmlns:r="http://schemas.openxmlformats.org/officeDocument/2006/relationships" xmlns:p="http://schemas.openxmlformats.org/presentationml/2006/main">
  <p:tag name="THINKCELLSHAPEDONOTDELETE" val="t9P3Mr3oFBR3UhdZhyYQ0og"/>
</p:tagLst>
</file>

<file path=ppt/tags/tag2020.xml><?xml version="1.0" encoding="utf-8"?>
<p:tagLst xmlns:a="http://schemas.openxmlformats.org/drawingml/2006/main" xmlns:r="http://schemas.openxmlformats.org/officeDocument/2006/relationships" xmlns:p="http://schemas.openxmlformats.org/presentationml/2006/main">
  <p:tag name="THINKCELLSHAPEDONOTDELETE" val="tflyx3oQALHsiQRRRtc9C5Q"/>
</p:tagLst>
</file>

<file path=ppt/tags/tag2030.xml><?xml version="1.0" encoding="utf-8"?>
<p:tagLst xmlns:a="http://schemas.openxmlformats.org/drawingml/2006/main" xmlns:r="http://schemas.openxmlformats.org/officeDocument/2006/relationships" xmlns:p="http://schemas.openxmlformats.org/presentationml/2006/main">
  <p:tag name="THINKCELLSHAPEDONOTDELETE" val="twBmMQ2FXe4RaE5ZxR3vc7Q"/>
</p:tagLst>
</file>

<file path=ppt/tags/tag2040.xml><?xml version="1.0" encoding="utf-8"?>
<p:tagLst xmlns:a="http://schemas.openxmlformats.org/drawingml/2006/main" xmlns:r="http://schemas.openxmlformats.org/officeDocument/2006/relationships" xmlns:p="http://schemas.openxmlformats.org/presentationml/2006/main">
  <p:tag name="THINKCELLSHAPEDONOTDELETE" val="tpeKq7_hCccvuynQr.Mrebw"/>
</p:tagLst>
</file>

<file path=ppt/tags/tag2050.xml><?xml version="1.0" encoding="utf-8"?>
<p:tagLst xmlns:a="http://schemas.openxmlformats.org/drawingml/2006/main" xmlns:r="http://schemas.openxmlformats.org/officeDocument/2006/relationships" xmlns:p="http://schemas.openxmlformats.org/presentationml/2006/main">
  <p:tag name="THINKCELLSHAPEDONOTDELETE" val="tBLoeOLPQ_xj.48uv8F9atQ"/>
</p:tagLst>
</file>

<file path=ppt/tags/tag2060.xml><?xml version="1.0" encoding="utf-8"?>
<p:tagLst xmlns:a="http://schemas.openxmlformats.org/drawingml/2006/main" xmlns:r="http://schemas.openxmlformats.org/officeDocument/2006/relationships" xmlns:p="http://schemas.openxmlformats.org/presentationml/2006/main">
  <p:tag name="THINKCELLSHAPEDONOTDELETE" val="t92.F_kHRdzxA15ur36laxg"/>
</p:tagLst>
</file>

<file path=ppt/tags/tag2070.xml><?xml version="1.0" encoding="utf-8"?>
<p:tagLst xmlns:a="http://schemas.openxmlformats.org/drawingml/2006/main" xmlns:r="http://schemas.openxmlformats.org/officeDocument/2006/relationships" xmlns:p="http://schemas.openxmlformats.org/presentationml/2006/main">
  <p:tag name="THINKCELLSHAPEDONOTDELETE" val="tyce.zi4rNlImmkOt.KAiLw"/>
</p:tagLst>
</file>

<file path=ppt/tags/tag2080.xml><?xml version="1.0" encoding="utf-8"?>
<p:tagLst xmlns:a="http://schemas.openxmlformats.org/drawingml/2006/main" xmlns:r="http://schemas.openxmlformats.org/officeDocument/2006/relationships" xmlns:p="http://schemas.openxmlformats.org/presentationml/2006/main">
  <p:tag name="THINKCELLSHAPEDONOTDELETE" val="tXjhAqoI2K3wuvo4WUwevrg"/>
</p:tagLst>
</file>

<file path=ppt/tags/tag2090.xml><?xml version="1.0" encoding="utf-8"?>
<p:tagLst xmlns:a="http://schemas.openxmlformats.org/drawingml/2006/main" xmlns:r="http://schemas.openxmlformats.org/officeDocument/2006/relationships" xmlns:p="http://schemas.openxmlformats.org/presentationml/2006/main">
  <p:tag name="THINKCELLSHAPEDONOTDELETE" val="thIIO0r8RweQYelY5oEtm8A"/>
</p:tagLst>
</file>

<file path=ppt/tags/tag2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01.xml><?xml version="1.0" encoding="utf-8"?>
<p:tagLst xmlns:a="http://schemas.openxmlformats.org/drawingml/2006/main" xmlns:r="http://schemas.openxmlformats.org/officeDocument/2006/relationships" xmlns:p="http://schemas.openxmlformats.org/presentationml/2006/main">
  <p:tag name="THINKCELLSHAPEDONOTDELETE" val="tF9DbxgE2LL04EDxYg4GWuw"/>
</p:tagLst>
</file>

<file path=ppt/tags/tag2110.xml><?xml version="1.0" encoding="utf-8"?>
<p:tagLst xmlns:a="http://schemas.openxmlformats.org/drawingml/2006/main" xmlns:r="http://schemas.openxmlformats.org/officeDocument/2006/relationships" xmlns:p="http://schemas.openxmlformats.org/presentationml/2006/main">
  <p:tag name="THINKCELLSHAPEDONOTDELETE" val="tkbB7EjahM1Zq5i5eVeM_iQ"/>
</p:tagLst>
</file>

<file path=ppt/tags/tag2120.xml><?xml version="1.0" encoding="utf-8"?>
<p:tagLst xmlns:a="http://schemas.openxmlformats.org/drawingml/2006/main" xmlns:r="http://schemas.openxmlformats.org/officeDocument/2006/relationships" xmlns:p="http://schemas.openxmlformats.org/presentationml/2006/main">
  <p:tag name="THINKCELLSHAPEDONOTDELETE" val="twOmxexCKfenoHO8KMYo3Hw"/>
</p:tagLst>
</file>

<file path=ppt/tags/tag2130.xml><?xml version="1.0" encoding="utf-8"?>
<p:tagLst xmlns:a="http://schemas.openxmlformats.org/drawingml/2006/main" xmlns:r="http://schemas.openxmlformats.org/officeDocument/2006/relationships" xmlns:p="http://schemas.openxmlformats.org/presentationml/2006/main">
  <p:tag name="THINKCELLSHAPEDONOTDELETE" val="tJjWRy_8wiTgh4IKuQYn5VA"/>
</p:tagLst>
</file>

<file path=ppt/tags/tag2140.xml><?xml version="1.0" encoding="utf-8"?>
<p:tagLst xmlns:a="http://schemas.openxmlformats.org/drawingml/2006/main" xmlns:r="http://schemas.openxmlformats.org/officeDocument/2006/relationships" xmlns:p="http://schemas.openxmlformats.org/presentationml/2006/main">
  <p:tag name="THINKCELLSHAPEDONOTDELETE" val="tPfjooAvIcMHSfxfFxrujgQ"/>
</p:tagLst>
</file>

<file path=ppt/tags/tag2150.xml><?xml version="1.0" encoding="utf-8"?>
<p:tagLst xmlns:a="http://schemas.openxmlformats.org/drawingml/2006/main" xmlns:r="http://schemas.openxmlformats.org/officeDocument/2006/relationships" xmlns:p="http://schemas.openxmlformats.org/presentationml/2006/main">
  <p:tag name="THINKCELLSHAPEDONOTDELETE" val="tvU5uaJrKSZBESLh_gZWqKQ"/>
</p:tagLst>
</file>

<file path=ppt/tags/tag2160.xml><?xml version="1.0" encoding="utf-8"?>
<p:tagLst xmlns:a="http://schemas.openxmlformats.org/drawingml/2006/main" xmlns:r="http://schemas.openxmlformats.org/officeDocument/2006/relationships" xmlns:p="http://schemas.openxmlformats.org/presentationml/2006/main">
  <p:tag name="THINKCELLSHAPEDONOTDELETE" val="tcB3Ck.IHP2XpHPVisMaGbg"/>
</p:tagLst>
</file>

<file path=ppt/tags/tag2170.xml><?xml version="1.0" encoding="utf-8"?>
<p:tagLst xmlns:a="http://schemas.openxmlformats.org/drawingml/2006/main" xmlns:r="http://schemas.openxmlformats.org/officeDocument/2006/relationships" xmlns:p="http://schemas.openxmlformats.org/presentationml/2006/main">
  <p:tag name="THINKCELLSHAPEDONOTDELETE" val="t_WznofNb2weOhnmXH3u6CA"/>
</p:tagLst>
</file>

<file path=ppt/tags/tag2180.xml><?xml version="1.0" encoding="utf-8"?>
<p:tagLst xmlns:a="http://schemas.openxmlformats.org/drawingml/2006/main" xmlns:r="http://schemas.openxmlformats.org/officeDocument/2006/relationships" xmlns:p="http://schemas.openxmlformats.org/presentationml/2006/main">
  <p:tag name="THINKCELLSHAPEDONOTDELETE" val="tZX0klomr2Vx3c5imwgUzfg"/>
</p:tagLst>
</file>

<file path=ppt/tags/tag2190.xml><?xml version="1.0" encoding="utf-8"?>
<p:tagLst xmlns:a="http://schemas.openxmlformats.org/drawingml/2006/main" xmlns:r="http://schemas.openxmlformats.org/officeDocument/2006/relationships" xmlns:p="http://schemas.openxmlformats.org/presentationml/2006/main">
  <p:tag name="THINKCELLSHAPEDONOTDELETE" val="tVHuZDCbdZ2RI.xnh7osQmg"/>
</p:tagLst>
</file>

<file path=ppt/tags/tag2200.xml><?xml version="1.0" encoding="utf-8"?>
<p:tagLst xmlns:a="http://schemas.openxmlformats.org/drawingml/2006/main" xmlns:r="http://schemas.openxmlformats.org/officeDocument/2006/relationships" xmlns:p="http://schemas.openxmlformats.org/presentationml/2006/main">
  <p:tag name="THINKCELLSHAPEDONOTDELETE" val="tLaZXrOVeOT_KazabAydt7Q"/>
</p:tagLst>
</file>

<file path=ppt/tags/tag2210.xml><?xml version="1.0" encoding="utf-8"?>
<p:tagLst xmlns:a="http://schemas.openxmlformats.org/drawingml/2006/main" xmlns:r="http://schemas.openxmlformats.org/officeDocument/2006/relationships" xmlns:p="http://schemas.openxmlformats.org/presentationml/2006/main">
  <p:tag name="THINKCELLSHAPEDONOTDELETE" val="tnAio0mT6bzO4i0wRxkPSZw"/>
</p:tagLst>
</file>

<file path=ppt/tags/tag2220.xml><?xml version="1.0" encoding="utf-8"?>
<p:tagLst xmlns:a="http://schemas.openxmlformats.org/drawingml/2006/main" xmlns:r="http://schemas.openxmlformats.org/officeDocument/2006/relationships" xmlns:p="http://schemas.openxmlformats.org/presentationml/2006/main">
  <p:tag name="THINKCELLSHAPEDONOTDELETE" val="tF54hH8AKiGLUBEv3f3jP_g"/>
</p:tagLst>
</file>

<file path=ppt/tags/tag2230.xml><?xml version="1.0" encoding="utf-8"?>
<p:tagLst xmlns:a="http://schemas.openxmlformats.org/drawingml/2006/main" xmlns:r="http://schemas.openxmlformats.org/officeDocument/2006/relationships" xmlns:p="http://schemas.openxmlformats.org/presentationml/2006/main">
  <p:tag name="THINKCELLSHAPEDONOTDELETE" val="tBrYK6FDOHvLdFRig27oVOg"/>
</p:tagLst>
</file>

<file path=ppt/tags/tag2240.xml><?xml version="1.0" encoding="utf-8"?>
<p:tagLst xmlns:a="http://schemas.openxmlformats.org/drawingml/2006/main" xmlns:r="http://schemas.openxmlformats.org/officeDocument/2006/relationships" xmlns:p="http://schemas.openxmlformats.org/presentationml/2006/main">
  <p:tag name="THINKCELLSHAPEDONOTDELETE" val="tIAbJYy.3vAbEiSJQfo5EWA"/>
</p:tagLst>
</file>

<file path=ppt/tags/tag2250.xml><?xml version="1.0" encoding="utf-8"?>
<p:tagLst xmlns:a="http://schemas.openxmlformats.org/drawingml/2006/main" xmlns:r="http://schemas.openxmlformats.org/officeDocument/2006/relationships" xmlns:p="http://schemas.openxmlformats.org/presentationml/2006/main">
  <p:tag name="THINKCELLSHAPEDONOTDELETE" val="tqJxKGC2MzdEKNeFL1Hb1Bw"/>
</p:tagLst>
</file>

<file path=ppt/tags/tag2260.xml><?xml version="1.0" encoding="utf-8"?>
<p:tagLst xmlns:a="http://schemas.openxmlformats.org/drawingml/2006/main" xmlns:r="http://schemas.openxmlformats.org/officeDocument/2006/relationships" xmlns:p="http://schemas.openxmlformats.org/presentationml/2006/main">
  <p:tag name="THINKCELLSHAPEDONOTDELETE" val="tC.V_BGtWwMviTTphlq40UA"/>
</p:tagLst>
</file>

<file path=ppt/tags/tag2270.xml><?xml version="1.0" encoding="utf-8"?>
<p:tagLst xmlns:a="http://schemas.openxmlformats.org/drawingml/2006/main" xmlns:r="http://schemas.openxmlformats.org/officeDocument/2006/relationships" xmlns:p="http://schemas.openxmlformats.org/presentationml/2006/main">
  <p:tag name="THINKCELLSHAPEDONOTDELETE" val="tVfRm8DUwAdxPYKX_4hO0Mw"/>
</p:tagLst>
</file>

<file path=ppt/tags/tag2280.xml><?xml version="1.0" encoding="utf-8"?>
<p:tagLst xmlns:a="http://schemas.openxmlformats.org/drawingml/2006/main" xmlns:r="http://schemas.openxmlformats.org/officeDocument/2006/relationships" xmlns:p="http://schemas.openxmlformats.org/presentationml/2006/main">
  <p:tag name="THINKCELLSHAPEDONOTDELETE" val="tofU5jt7skoYcMS3QWdatDw"/>
</p:tagLst>
</file>

<file path=ppt/tags/tag2290.xml><?xml version="1.0" encoding="utf-8"?>
<p:tagLst xmlns:a="http://schemas.openxmlformats.org/drawingml/2006/main" xmlns:r="http://schemas.openxmlformats.org/officeDocument/2006/relationships" xmlns:p="http://schemas.openxmlformats.org/presentationml/2006/main">
  <p:tag name="THINKCELLSHAPEDONOTDELETE" val="tAod1cmnctsFk3fUorqtv8A"/>
</p:tagLst>
</file>

<file path=ppt/tags/tag2300.xml><?xml version="1.0" encoding="utf-8"?>
<p:tagLst xmlns:a="http://schemas.openxmlformats.org/drawingml/2006/main" xmlns:r="http://schemas.openxmlformats.org/officeDocument/2006/relationships" xmlns:p="http://schemas.openxmlformats.org/presentationml/2006/main">
  <p:tag name="THINKCELLSHAPEDONOTDELETE" val="tl010B.46nRu3oDVIny8aQg"/>
</p:tagLst>
</file>

<file path=ppt/tags/tag2310.xml><?xml version="1.0" encoding="utf-8"?>
<p:tagLst xmlns:a="http://schemas.openxmlformats.org/drawingml/2006/main" xmlns:r="http://schemas.openxmlformats.org/officeDocument/2006/relationships" xmlns:p="http://schemas.openxmlformats.org/presentationml/2006/main">
  <p:tag name="THINKCELLSHAPEDONOTDELETE" val="tFFGGiaFF46dKtpnfO.H3Xw"/>
</p:tagLst>
</file>

<file path=ppt/tags/tag2320.xml><?xml version="1.0" encoding="utf-8"?>
<p:tagLst xmlns:a="http://schemas.openxmlformats.org/drawingml/2006/main" xmlns:r="http://schemas.openxmlformats.org/officeDocument/2006/relationships" xmlns:p="http://schemas.openxmlformats.org/presentationml/2006/main">
  <p:tag name="THINKCELLSHAPEDONOTDELETE" val="taxv5iz5yVLMmAwKU8Lx64w"/>
</p:tagLst>
</file>

<file path=ppt/tags/tag2330.xml><?xml version="1.0" encoding="utf-8"?>
<p:tagLst xmlns:a="http://schemas.openxmlformats.org/drawingml/2006/main" xmlns:r="http://schemas.openxmlformats.org/officeDocument/2006/relationships" xmlns:p="http://schemas.openxmlformats.org/presentationml/2006/main">
  <p:tag name="THINKCELLSHAPEDONOTDELETE" val="tsPvcPzDsH8tt.zP1UdsPRQ"/>
</p:tagLst>
</file>

<file path=ppt/tags/tag2340.xml><?xml version="1.0" encoding="utf-8"?>
<p:tagLst xmlns:a="http://schemas.openxmlformats.org/drawingml/2006/main" xmlns:r="http://schemas.openxmlformats.org/officeDocument/2006/relationships" xmlns:p="http://schemas.openxmlformats.org/presentationml/2006/main">
  <p:tag name="THINKCELLSHAPEDONOTDELETE" val="tTBNlpBkp4fkNHlclwClMvA"/>
</p:tagLst>
</file>

<file path=ppt/tags/tag2350.xml><?xml version="1.0" encoding="utf-8"?>
<p:tagLst xmlns:a="http://schemas.openxmlformats.org/drawingml/2006/main" xmlns:r="http://schemas.openxmlformats.org/officeDocument/2006/relationships" xmlns:p="http://schemas.openxmlformats.org/presentationml/2006/main">
  <p:tag name="THINKCELLSHAPEDONOTDELETE" val="tHX62g44i_.h2F140EvK8xg"/>
</p:tagLst>
</file>

<file path=ppt/tags/tag2360.xml><?xml version="1.0" encoding="utf-8"?>
<p:tagLst xmlns:a="http://schemas.openxmlformats.org/drawingml/2006/main" xmlns:r="http://schemas.openxmlformats.org/officeDocument/2006/relationships" xmlns:p="http://schemas.openxmlformats.org/presentationml/2006/main">
  <p:tag name="THINKCELLSHAPEDONOTDELETE" val="tsp_3oPo5TlBfy7TJ8ksJdA"/>
</p:tagLst>
</file>

<file path=ppt/tags/tag2370.xml><?xml version="1.0" encoding="utf-8"?>
<p:tagLst xmlns:a="http://schemas.openxmlformats.org/drawingml/2006/main" xmlns:r="http://schemas.openxmlformats.org/officeDocument/2006/relationships" xmlns:p="http://schemas.openxmlformats.org/presentationml/2006/main">
  <p:tag name="THINKCELLSHAPEDONOTDELETE" val="tE4nPy.TcGSaII8YZyfSPiQ"/>
</p:tagLst>
</file>

<file path=ppt/tags/tag2380.xml><?xml version="1.0" encoding="utf-8"?>
<p:tagLst xmlns:a="http://schemas.openxmlformats.org/drawingml/2006/main" xmlns:r="http://schemas.openxmlformats.org/officeDocument/2006/relationships" xmlns:p="http://schemas.openxmlformats.org/presentationml/2006/main">
  <p:tag name="THINKCELLSHAPEDONOTDELETE" val="tIrTx_qqMJE1ZOcIcAc0rEQ"/>
</p:tagLst>
</file>

<file path=ppt/tags/tag2390.xml><?xml version="1.0" encoding="utf-8"?>
<p:tagLst xmlns:a="http://schemas.openxmlformats.org/drawingml/2006/main" xmlns:r="http://schemas.openxmlformats.org/officeDocument/2006/relationships" xmlns:p="http://schemas.openxmlformats.org/presentationml/2006/main">
  <p:tag name="THINKCELLSHAPEDONOTDELETE" val="tB7.omce_8V0Wtn4X93JhWA"/>
</p:tagLst>
</file>

<file path=ppt/tags/tag2400.xml><?xml version="1.0" encoding="utf-8"?>
<p:tagLst xmlns:a="http://schemas.openxmlformats.org/drawingml/2006/main" xmlns:r="http://schemas.openxmlformats.org/officeDocument/2006/relationships" xmlns:p="http://schemas.openxmlformats.org/presentationml/2006/main">
  <p:tag name="THINKCELLSHAPEDONOTDELETE" val="tl_DOBU3oVNzUxZu9frpjFw"/>
</p:tagLst>
</file>

<file path=ppt/tags/tag2410.xml><?xml version="1.0" encoding="utf-8"?>
<p:tagLst xmlns:a="http://schemas.openxmlformats.org/drawingml/2006/main" xmlns:r="http://schemas.openxmlformats.org/officeDocument/2006/relationships" xmlns:p="http://schemas.openxmlformats.org/presentationml/2006/main">
  <p:tag name="THINKCELLSHAPEDONOTDELETE" val="tqcYb6Fu1O.4ScfX6mw1BLg"/>
</p:tagLst>
</file>

<file path=ppt/tags/tag2420.xml><?xml version="1.0" encoding="utf-8"?>
<p:tagLst xmlns:a="http://schemas.openxmlformats.org/drawingml/2006/main" xmlns:r="http://schemas.openxmlformats.org/officeDocument/2006/relationships" xmlns:p="http://schemas.openxmlformats.org/presentationml/2006/main">
  <p:tag name="THINKCELLSHAPEDONOTDELETE" val="tBTP2tZRfRwpi_WaAZ6zajA"/>
</p:tagLst>
</file>

<file path=ppt/tags/tag2430.xml><?xml version="1.0" encoding="utf-8"?>
<p:tagLst xmlns:a="http://schemas.openxmlformats.org/drawingml/2006/main" xmlns:r="http://schemas.openxmlformats.org/officeDocument/2006/relationships" xmlns:p="http://schemas.openxmlformats.org/presentationml/2006/main">
  <p:tag name="THINKCELLSHAPEDONOTDELETE" val="t48UEdny0y_oPKZxNOw_tcw"/>
</p:tagLst>
</file>

<file path=ppt/tags/tag2440.xml><?xml version="1.0" encoding="utf-8"?>
<p:tagLst xmlns:a="http://schemas.openxmlformats.org/drawingml/2006/main" xmlns:r="http://schemas.openxmlformats.org/officeDocument/2006/relationships" xmlns:p="http://schemas.openxmlformats.org/presentationml/2006/main">
  <p:tag name="THINKCELLSHAPEDONOTDELETE" val="tKDQkYiqVerHzhLXJSqJZWw"/>
</p:tagLst>
</file>

<file path=ppt/tags/tag2450.xml><?xml version="1.0" encoding="utf-8"?>
<p:tagLst xmlns:a="http://schemas.openxmlformats.org/drawingml/2006/main" xmlns:r="http://schemas.openxmlformats.org/officeDocument/2006/relationships" xmlns:p="http://schemas.openxmlformats.org/presentationml/2006/main">
  <p:tag name="THINKCELLSHAPEDONOTDELETE" val="tKo9hmqkBibjXtCbS5NGNgA"/>
</p:tagLst>
</file>

<file path=ppt/tags/tag2460.xml><?xml version="1.0" encoding="utf-8"?>
<p:tagLst xmlns:a="http://schemas.openxmlformats.org/drawingml/2006/main" xmlns:r="http://schemas.openxmlformats.org/officeDocument/2006/relationships" xmlns:p="http://schemas.openxmlformats.org/presentationml/2006/main">
  <p:tag name="THINKCELLSHAPEDONOTDELETE" val="tiHhNnRv663DaIqME35CeZA"/>
</p:tagLst>
</file>

<file path=ppt/tags/tag2470.xml><?xml version="1.0" encoding="utf-8"?>
<p:tagLst xmlns:a="http://schemas.openxmlformats.org/drawingml/2006/main" xmlns:r="http://schemas.openxmlformats.org/officeDocument/2006/relationships" xmlns:p="http://schemas.openxmlformats.org/presentationml/2006/main">
  <p:tag name="THINKCELLSHAPEDONOTDELETE" val="tlwgz7pVM7cC8FkXzOQKidA"/>
</p:tagLst>
</file>

<file path=ppt/tags/tag2480.xml><?xml version="1.0" encoding="utf-8"?>
<p:tagLst xmlns:a="http://schemas.openxmlformats.org/drawingml/2006/main" xmlns:r="http://schemas.openxmlformats.org/officeDocument/2006/relationships" xmlns:p="http://schemas.openxmlformats.org/presentationml/2006/main">
  <p:tag name="THINKCELLSHAPEDONOTDELETE" val="tIJlChK602Y8LoM2yy7wAow"/>
</p:tagLst>
</file>

<file path=ppt/tags/tag2490.xml><?xml version="1.0" encoding="utf-8"?>
<p:tagLst xmlns:a="http://schemas.openxmlformats.org/drawingml/2006/main" xmlns:r="http://schemas.openxmlformats.org/officeDocument/2006/relationships" xmlns:p="http://schemas.openxmlformats.org/presentationml/2006/main">
  <p:tag name="THINKCELLSHAPEDONOTDELETE" val="ta7WtxRkHhaLoYne.LnG58Q"/>
</p:tagLst>
</file>

<file path=ppt/tags/tag2500.xml><?xml version="1.0" encoding="utf-8"?>
<p:tagLst xmlns:a="http://schemas.openxmlformats.org/drawingml/2006/main" xmlns:r="http://schemas.openxmlformats.org/officeDocument/2006/relationships" xmlns:p="http://schemas.openxmlformats.org/presentationml/2006/main">
  <p:tag name="THINKCELLSHAPEDONOTDELETE" val="tEz9SP6gPtNc8Z67W5uLZqQ"/>
</p:tagLst>
</file>

<file path=ppt/tags/tag2510.xml><?xml version="1.0" encoding="utf-8"?>
<p:tagLst xmlns:a="http://schemas.openxmlformats.org/drawingml/2006/main" xmlns:r="http://schemas.openxmlformats.org/officeDocument/2006/relationships" xmlns:p="http://schemas.openxmlformats.org/presentationml/2006/main">
  <p:tag name="THINKCELLSHAPEDONOTDELETE" val="tAhSkj8FClFtejk66eAef1Q"/>
</p:tagLst>
</file>

<file path=ppt/tags/tag25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20.xml><?xml version="1.0" encoding="utf-8"?>
<p:tagLst xmlns:a="http://schemas.openxmlformats.org/drawingml/2006/main" xmlns:r="http://schemas.openxmlformats.org/officeDocument/2006/relationships" xmlns:p="http://schemas.openxmlformats.org/presentationml/2006/main">
  <p:tag name="THINKCELLSHAPEDONOTDELETE" val="thGIGnn3W17DIWyvpwuZjNQ"/>
</p:tagLst>
</file>

<file path=ppt/tags/tag2530.xml><?xml version="1.0" encoding="utf-8"?>
<p:tagLst xmlns:a="http://schemas.openxmlformats.org/drawingml/2006/main" xmlns:r="http://schemas.openxmlformats.org/officeDocument/2006/relationships" xmlns:p="http://schemas.openxmlformats.org/presentationml/2006/main">
  <p:tag name="THINKCELLSHAPEDONOTDELETE" val="t2qw1RjWfSGOPi3zLWr3E4Q"/>
</p:tagLst>
</file>

<file path=ppt/tags/tag2540.xml><?xml version="1.0" encoding="utf-8"?>
<p:tagLst xmlns:a="http://schemas.openxmlformats.org/drawingml/2006/main" xmlns:r="http://schemas.openxmlformats.org/officeDocument/2006/relationships" xmlns:p="http://schemas.openxmlformats.org/presentationml/2006/main">
  <p:tag name="THINKCELLSHAPEDONOTDELETE" val="t9Ii8jz.0oOTxOnp0hrVOhQ"/>
</p:tagLst>
</file>

<file path=ppt/tags/tag2550.xml><?xml version="1.0" encoding="utf-8"?>
<p:tagLst xmlns:a="http://schemas.openxmlformats.org/drawingml/2006/main" xmlns:r="http://schemas.openxmlformats.org/officeDocument/2006/relationships" xmlns:p="http://schemas.openxmlformats.org/presentationml/2006/main">
  <p:tag name="THINKCELLSHAPEDONOTDELETE" val="tX2PAFKxqx3bLikA5vn0F0A"/>
</p:tagLst>
</file>

<file path=ppt/tags/tag2560.xml><?xml version="1.0" encoding="utf-8"?>
<p:tagLst xmlns:a="http://schemas.openxmlformats.org/drawingml/2006/main" xmlns:r="http://schemas.openxmlformats.org/officeDocument/2006/relationships" xmlns:p="http://schemas.openxmlformats.org/presentationml/2006/main">
  <p:tag name="THINKCELLSHAPEDONOTDELETE" val="tuYW8rkEE1qtlFjdSaWqb.A"/>
</p:tagLst>
</file>

<file path=ppt/tags/tag2570.xml><?xml version="1.0" encoding="utf-8"?>
<p:tagLst xmlns:a="http://schemas.openxmlformats.org/drawingml/2006/main" xmlns:r="http://schemas.openxmlformats.org/officeDocument/2006/relationships" xmlns:p="http://schemas.openxmlformats.org/presentationml/2006/main">
  <p:tag name="THINKCELLSHAPEDONOTDELETE" val="tl9g5zdM8AsHMWGtWESkCVQ"/>
</p:tagLst>
</file>

<file path=ppt/tags/tag2580.xml><?xml version="1.0" encoding="utf-8"?>
<p:tagLst xmlns:a="http://schemas.openxmlformats.org/drawingml/2006/main" xmlns:r="http://schemas.openxmlformats.org/officeDocument/2006/relationships" xmlns:p="http://schemas.openxmlformats.org/presentationml/2006/main">
  <p:tag name="THINKCELLSHAPEDONOTDELETE" val="tgBFxkK85GMf0AnfH9DoAhQ"/>
</p:tagLst>
</file>

<file path=ppt/tags/tag2590.xml><?xml version="1.0" encoding="utf-8"?>
<p:tagLst xmlns:a="http://schemas.openxmlformats.org/drawingml/2006/main" xmlns:r="http://schemas.openxmlformats.org/officeDocument/2006/relationships" xmlns:p="http://schemas.openxmlformats.org/presentationml/2006/main">
  <p:tag name="THINKCELLSHAPEDONOTDELETE" val="tg2_bhFlZEyxLnCX4tmRicQ"/>
</p:tagLst>
</file>

<file path=ppt/tags/tag2600.xml><?xml version="1.0" encoding="utf-8"?>
<p:tagLst xmlns:a="http://schemas.openxmlformats.org/drawingml/2006/main" xmlns:r="http://schemas.openxmlformats.org/officeDocument/2006/relationships" xmlns:p="http://schemas.openxmlformats.org/presentationml/2006/main">
  <p:tag name="THINKCELLSHAPEDONOTDELETE" val="t9C.UiDIBqQpq0Lglvywl_Q"/>
</p:tagLst>
</file>

<file path=ppt/tags/tag2610.xml><?xml version="1.0" encoding="utf-8"?>
<p:tagLst xmlns:a="http://schemas.openxmlformats.org/drawingml/2006/main" xmlns:r="http://schemas.openxmlformats.org/officeDocument/2006/relationships" xmlns:p="http://schemas.openxmlformats.org/presentationml/2006/main">
  <p:tag name="THINKCELLSHAPEDONOTDELETE" val="tNsKlpau6ogitUflKTXrQPw"/>
</p:tagLst>
</file>

<file path=ppt/tags/tag2611.xml><?xml version="1.0" encoding="utf-8"?>
<p:tagLst xmlns:a="http://schemas.openxmlformats.org/drawingml/2006/main" xmlns:r="http://schemas.openxmlformats.org/officeDocument/2006/relationships" xmlns:p="http://schemas.openxmlformats.org/presentationml/2006/main">
  <p:tag name="THINKCELLSHAPEDONOTDELETE" val="t9dMV4VKkIXS5lUvsnoU1VA"/>
</p:tagLst>
</file>

<file path=ppt/tags/tag2620.xml><?xml version="1.0" encoding="utf-8"?>
<p:tagLst xmlns:a="http://schemas.openxmlformats.org/drawingml/2006/main" xmlns:r="http://schemas.openxmlformats.org/officeDocument/2006/relationships" xmlns:p="http://schemas.openxmlformats.org/presentationml/2006/main">
  <p:tag name="THINKCELLSHAPEDONOTDELETE" val="tUGMSLt3MIP2UA9shT.WfkQ"/>
</p:tagLst>
</file>

<file path=ppt/tags/tag2630.xml><?xml version="1.0" encoding="utf-8"?>
<p:tagLst xmlns:a="http://schemas.openxmlformats.org/drawingml/2006/main" xmlns:r="http://schemas.openxmlformats.org/officeDocument/2006/relationships" xmlns:p="http://schemas.openxmlformats.org/presentationml/2006/main">
  <p:tag name="THINKCELLSHAPEDONOTDELETE" val="tCz6utJWcOts.psHO9lZPtg"/>
</p:tagLst>
</file>

<file path=ppt/tags/tag2640.xml><?xml version="1.0" encoding="utf-8"?>
<p:tagLst xmlns:a="http://schemas.openxmlformats.org/drawingml/2006/main" xmlns:r="http://schemas.openxmlformats.org/officeDocument/2006/relationships" xmlns:p="http://schemas.openxmlformats.org/presentationml/2006/main">
  <p:tag name="THINKCELLSHAPEDONOTDELETE" val="tCXbS7Pi77XtI6VRwe1AXrw"/>
</p:tagLst>
</file>

<file path=ppt/tags/tag2650.xml><?xml version="1.0" encoding="utf-8"?>
<p:tagLst xmlns:a="http://schemas.openxmlformats.org/drawingml/2006/main" xmlns:r="http://schemas.openxmlformats.org/officeDocument/2006/relationships" xmlns:p="http://schemas.openxmlformats.org/presentationml/2006/main">
  <p:tag name="THINKCELLSHAPEDONOTDELETE" val="t0ydsDhnszjabtmQgLGTPMA"/>
</p:tagLst>
</file>

<file path=ppt/tags/tag2660.xml><?xml version="1.0" encoding="utf-8"?>
<p:tagLst xmlns:a="http://schemas.openxmlformats.org/drawingml/2006/main" xmlns:r="http://schemas.openxmlformats.org/officeDocument/2006/relationships" xmlns:p="http://schemas.openxmlformats.org/presentationml/2006/main">
  <p:tag name="THINKCELLSHAPEDONOTDELETE" val="t8jK3FN9xRJ9lDZEUztHgCw"/>
</p:tagLst>
</file>

<file path=ppt/tags/tag2670.xml><?xml version="1.0" encoding="utf-8"?>
<p:tagLst xmlns:a="http://schemas.openxmlformats.org/drawingml/2006/main" xmlns:r="http://schemas.openxmlformats.org/officeDocument/2006/relationships" xmlns:p="http://schemas.openxmlformats.org/presentationml/2006/main">
  <p:tag name="THINKCELLSHAPEDONOTDELETE" val="tEDUrT6AgghqQIzYj4aiUGg"/>
</p:tagLst>
</file>

<file path=ppt/tags/tag2680.xml><?xml version="1.0" encoding="utf-8"?>
<p:tagLst xmlns:a="http://schemas.openxmlformats.org/drawingml/2006/main" xmlns:r="http://schemas.openxmlformats.org/officeDocument/2006/relationships" xmlns:p="http://schemas.openxmlformats.org/presentationml/2006/main">
  <p:tag name="THINKCELLSHAPEDONOTDELETE" val="tB9Ljatth1qLASgNOphTThw"/>
</p:tagLst>
</file>

<file path=ppt/tags/tag2690.xml><?xml version="1.0" encoding="utf-8"?>
<p:tagLst xmlns:a="http://schemas.openxmlformats.org/drawingml/2006/main" xmlns:r="http://schemas.openxmlformats.org/officeDocument/2006/relationships" xmlns:p="http://schemas.openxmlformats.org/presentationml/2006/main">
  <p:tag name="THINKCELLSHAPEDONOTDELETE" val="tfscMmb3uXjmZ0_8n.9WWKg"/>
</p:tagLst>
</file>

<file path=ppt/tags/tag2700.xml><?xml version="1.0" encoding="utf-8"?>
<p:tagLst xmlns:a="http://schemas.openxmlformats.org/drawingml/2006/main" xmlns:r="http://schemas.openxmlformats.org/officeDocument/2006/relationships" xmlns:p="http://schemas.openxmlformats.org/presentationml/2006/main">
  <p:tag name="THINKCELLSHAPEDONOTDELETE" val="tpQpsXX8msz7r5S4AhpBIFw"/>
</p:tagLst>
</file>

<file path=ppt/tags/tag2710.xml><?xml version="1.0" encoding="utf-8"?>
<p:tagLst xmlns:a="http://schemas.openxmlformats.org/drawingml/2006/main" xmlns:r="http://schemas.openxmlformats.org/officeDocument/2006/relationships" xmlns:p="http://schemas.openxmlformats.org/presentationml/2006/main">
  <p:tag name="THINKCELLSHAPEDONOTDELETE" val="tRHjMR_i4uWFgttIMrfNgAw"/>
</p:tagLst>
</file>

<file path=ppt/tags/tag2711.xml><?xml version="1.0" encoding="utf-8"?>
<p:tagLst xmlns:a="http://schemas.openxmlformats.org/drawingml/2006/main" xmlns:r="http://schemas.openxmlformats.org/officeDocument/2006/relationships" xmlns:p="http://schemas.openxmlformats.org/presentationml/2006/main">
  <p:tag name="THINKCELLSHAPEDONOTDELETE" val="tUURtTp8XZiWCOg25zgZXVQ"/>
</p:tagLst>
</file>

<file path=ppt/tags/tag2720.xml><?xml version="1.0" encoding="utf-8"?>
<p:tagLst xmlns:a="http://schemas.openxmlformats.org/drawingml/2006/main" xmlns:r="http://schemas.openxmlformats.org/officeDocument/2006/relationships" xmlns:p="http://schemas.openxmlformats.org/presentationml/2006/main">
  <p:tag name="THINKCELLSHAPEDONOTDELETE" val="twqQCYI5JVWwj_rhwffWygw"/>
</p:tagLst>
</file>

<file path=ppt/tags/tag2730.xml><?xml version="1.0" encoding="utf-8"?>
<p:tagLst xmlns:a="http://schemas.openxmlformats.org/drawingml/2006/main" xmlns:r="http://schemas.openxmlformats.org/officeDocument/2006/relationships" xmlns:p="http://schemas.openxmlformats.org/presentationml/2006/main">
  <p:tag name="THINKCELLSHAPEDONOTDELETE" val="tkSm4IN.51zTAsXhx9f.jWg"/>
</p:tagLst>
</file>

<file path=ppt/tags/tag2740.xml><?xml version="1.0" encoding="utf-8"?>
<p:tagLst xmlns:a="http://schemas.openxmlformats.org/drawingml/2006/main" xmlns:r="http://schemas.openxmlformats.org/officeDocument/2006/relationships" xmlns:p="http://schemas.openxmlformats.org/presentationml/2006/main">
  <p:tag name="THINKCELLSHAPEDONOTDELETE" val="tHkidSFPcomeH4TrkYN66SQ"/>
</p:tagLst>
</file>

<file path=ppt/tags/tag2750.xml><?xml version="1.0" encoding="utf-8"?>
<p:tagLst xmlns:a="http://schemas.openxmlformats.org/drawingml/2006/main" xmlns:r="http://schemas.openxmlformats.org/officeDocument/2006/relationships" xmlns:p="http://schemas.openxmlformats.org/presentationml/2006/main">
  <p:tag name="THINKCELLSHAPEDONOTDELETE" val="tmkr.RBSn2syINQM5pW.0wg"/>
</p:tagLst>
</file>

<file path=ppt/tags/tag2760.xml><?xml version="1.0" encoding="utf-8"?>
<p:tagLst xmlns:a="http://schemas.openxmlformats.org/drawingml/2006/main" xmlns:r="http://schemas.openxmlformats.org/officeDocument/2006/relationships" xmlns:p="http://schemas.openxmlformats.org/presentationml/2006/main">
  <p:tag name="THINKCELLSHAPEDONOTDELETE" val="txMxjO6Z71PECXyo5gsJBpA"/>
</p:tagLst>
</file>

<file path=ppt/tags/tag2770.xml><?xml version="1.0" encoding="utf-8"?>
<p:tagLst xmlns:a="http://schemas.openxmlformats.org/drawingml/2006/main" xmlns:r="http://schemas.openxmlformats.org/officeDocument/2006/relationships" xmlns:p="http://schemas.openxmlformats.org/presentationml/2006/main">
  <p:tag name="THINKCELLSHAPEDONOTDELETE" val="tOmgklDtnpTYJeodY1gC9_A"/>
</p:tagLst>
</file>

<file path=ppt/tags/tag2780.xml><?xml version="1.0" encoding="utf-8"?>
<p:tagLst xmlns:a="http://schemas.openxmlformats.org/drawingml/2006/main" xmlns:r="http://schemas.openxmlformats.org/officeDocument/2006/relationships" xmlns:p="http://schemas.openxmlformats.org/presentationml/2006/main">
  <p:tag name="THINKCELLSHAPEDONOTDELETE" val="t3McCMz6UI5I59slYvHZNaA"/>
</p:tagLst>
</file>

<file path=ppt/tags/tag2790.xml><?xml version="1.0" encoding="utf-8"?>
<p:tagLst xmlns:a="http://schemas.openxmlformats.org/drawingml/2006/main" xmlns:r="http://schemas.openxmlformats.org/officeDocument/2006/relationships" xmlns:p="http://schemas.openxmlformats.org/presentationml/2006/main">
  <p:tag name="THINKCELLSHAPEDONOTDELETE" val="tZAR8FicsaELZHEjSgRlnJg"/>
</p:tagLst>
</file>

<file path=ppt/tags/tag2800.xml><?xml version="1.0" encoding="utf-8"?>
<p:tagLst xmlns:a="http://schemas.openxmlformats.org/drawingml/2006/main" xmlns:r="http://schemas.openxmlformats.org/officeDocument/2006/relationships" xmlns:p="http://schemas.openxmlformats.org/presentationml/2006/main">
  <p:tag name="THINKCELLSHAPEDONOTDELETE" val="todYlMAAKeWm0XPMEl5tmhw"/>
</p:tagLst>
</file>

<file path=ppt/tags/tag2810.xml><?xml version="1.0" encoding="utf-8"?>
<p:tagLst xmlns:a="http://schemas.openxmlformats.org/drawingml/2006/main" xmlns:r="http://schemas.openxmlformats.org/officeDocument/2006/relationships" xmlns:p="http://schemas.openxmlformats.org/presentationml/2006/main">
  <p:tag name="THINKCELLSHAPEDONOTDELETE" val="tOuqwvUqkYTzrdqKB7dHChg"/>
</p:tagLst>
</file>

<file path=ppt/tags/tag2811.xml><?xml version="1.0" encoding="utf-8"?>
<p:tagLst xmlns:a="http://schemas.openxmlformats.org/drawingml/2006/main" xmlns:r="http://schemas.openxmlformats.org/officeDocument/2006/relationships" xmlns:p="http://schemas.openxmlformats.org/presentationml/2006/main">
  <p:tag name="THINKCELLSHAPEDONOTDELETE" val="tPgJDg8Tw1nSWwCExyws1jQ"/>
</p:tagLst>
</file>

<file path=ppt/tags/tag2820.xml><?xml version="1.0" encoding="utf-8"?>
<p:tagLst xmlns:a="http://schemas.openxmlformats.org/drawingml/2006/main" xmlns:r="http://schemas.openxmlformats.org/officeDocument/2006/relationships" xmlns:p="http://schemas.openxmlformats.org/presentationml/2006/main">
  <p:tag name="THINKCELLSHAPEDONOTDELETE" val="tGe08TJ4h2oXUNI8JtAufEg"/>
</p:tagLst>
</file>

<file path=ppt/tags/tag2830.xml><?xml version="1.0" encoding="utf-8"?>
<p:tagLst xmlns:a="http://schemas.openxmlformats.org/drawingml/2006/main" xmlns:r="http://schemas.openxmlformats.org/officeDocument/2006/relationships" xmlns:p="http://schemas.openxmlformats.org/presentationml/2006/main">
  <p:tag name="THINKCELLSHAPEDONOTDELETE" val="t.EiuNO3ZhiMfX8_O8HZocA"/>
</p:tagLst>
</file>

<file path=ppt/tags/tag2840.xml><?xml version="1.0" encoding="utf-8"?>
<p:tagLst xmlns:a="http://schemas.openxmlformats.org/drawingml/2006/main" xmlns:r="http://schemas.openxmlformats.org/officeDocument/2006/relationships" xmlns:p="http://schemas.openxmlformats.org/presentationml/2006/main">
  <p:tag name="THINKCELLSHAPEDONOTDELETE" val="txybTHFRNm2Ko0UwBoUWOUw"/>
</p:tagLst>
</file>

<file path=ppt/tags/tag2850.xml><?xml version="1.0" encoding="utf-8"?>
<p:tagLst xmlns:a="http://schemas.openxmlformats.org/drawingml/2006/main" xmlns:r="http://schemas.openxmlformats.org/officeDocument/2006/relationships" xmlns:p="http://schemas.openxmlformats.org/presentationml/2006/main">
  <p:tag name="THINKCELLSHAPEDONOTDELETE" val="tZnpJkSok86UQ.RogWJMl2w"/>
</p:tagLst>
</file>

<file path=ppt/tags/tag2860.xml><?xml version="1.0" encoding="utf-8"?>
<p:tagLst xmlns:a="http://schemas.openxmlformats.org/drawingml/2006/main" xmlns:r="http://schemas.openxmlformats.org/officeDocument/2006/relationships" xmlns:p="http://schemas.openxmlformats.org/presentationml/2006/main">
  <p:tag name="THINKCELLSHAPEDONOTDELETE" val="tKCmLcLDaDQFFRklaQDaueQ"/>
</p:tagLst>
</file>

<file path=ppt/tags/tag2870.xml><?xml version="1.0" encoding="utf-8"?>
<p:tagLst xmlns:a="http://schemas.openxmlformats.org/drawingml/2006/main" xmlns:r="http://schemas.openxmlformats.org/officeDocument/2006/relationships" xmlns:p="http://schemas.openxmlformats.org/presentationml/2006/main">
  <p:tag name="THINKCELLSHAPEDONOTDELETE" val="teom.uNJP2uQjrhHvUdFDgA"/>
</p:tagLst>
</file>

<file path=ppt/tags/tag2880.xml><?xml version="1.0" encoding="utf-8"?>
<p:tagLst xmlns:a="http://schemas.openxmlformats.org/drawingml/2006/main" xmlns:r="http://schemas.openxmlformats.org/officeDocument/2006/relationships" xmlns:p="http://schemas.openxmlformats.org/presentationml/2006/main">
  <p:tag name="THINKCELLSHAPEDONOTDELETE" val="tG5VdFjhgbGYhovE8HXLHcQ"/>
</p:tagLst>
</file>

<file path=ppt/tags/tag2890.xml><?xml version="1.0" encoding="utf-8"?>
<p:tagLst xmlns:a="http://schemas.openxmlformats.org/drawingml/2006/main" xmlns:r="http://schemas.openxmlformats.org/officeDocument/2006/relationships" xmlns:p="http://schemas.openxmlformats.org/presentationml/2006/main">
  <p:tag name="THINKCELLSHAPEDONOTDELETE" val="t0TxVbgt7vfYbZhD2LGEItA"/>
</p:tagLst>
</file>

<file path=ppt/tags/tag2900.xml><?xml version="1.0" encoding="utf-8"?>
<p:tagLst xmlns:a="http://schemas.openxmlformats.org/drawingml/2006/main" xmlns:r="http://schemas.openxmlformats.org/officeDocument/2006/relationships" xmlns:p="http://schemas.openxmlformats.org/presentationml/2006/main">
  <p:tag name="THINKCELLSHAPEDONOTDELETE" val="tNFp3S7arSsb.MbCVVpu6cA"/>
</p:tagLst>
</file>

<file path=ppt/tags/tag2910.xml><?xml version="1.0" encoding="utf-8"?>
<p:tagLst xmlns:a="http://schemas.openxmlformats.org/drawingml/2006/main" xmlns:r="http://schemas.openxmlformats.org/officeDocument/2006/relationships" xmlns:p="http://schemas.openxmlformats.org/presentationml/2006/main">
  <p:tag name="THINKCELLSHAPEDONOTDELETE" val="tMBUYxOH_h4qdv2IwTGbGyQ"/>
</p:tagLst>
</file>

<file path=ppt/tags/tag2911.xml><?xml version="1.0" encoding="utf-8"?>
<p:tagLst xmlns:a="http://schemas.openxmlformats.org/drawingml/2006/main" xmlns:r="http://schemas.openxmlformats.org/officeDocument/2006/relationships" xmlns:p="http://schemas.openxmlformats.org/presentationml/2006/main">
  <p:tag name="THINKCELLSHAPEDONOTDELETE" val="txHMC_1Lr26RJ61Il4jxfDg"/>
</p:tagLst>
</file>

<file path=ppt/tags/tag2920.xml><?xml version="1.0" encoding="utf-8"?>
<p:tagLst xmlns:a="http://schemas.openxmlformats.org/drawingml/2006/main" xmlns:r="http://schemas.openxmlformats.org/officeDocument/2006/relationships" xmlns:p="http://schemas.openxmlformats.org/presentationml/2006/main">
  <p:tag name="THINKCELLSHAPEDONOTDELETE" val="t3j0jvLdMawlppR.cvOBphQ"/>
</p:tagLst>
</file>

<file path=ppt/tags/tag2930.xml><?xml version="1.0" encoding="utf-8"?>
<p:tagLst xmlns:a="http://schemas.openxmlformats.org/drawingml/2006/main" xmlns:r="http://schemas.openxmlformats.org/officeDocument/2006/relationships" xmlns:p="http://schemas.openxmlformats.org/presentationml/2006/main">
  <p:tag name="THINKCELLSHAPEDONOTDELETE" val="tl4cCucETArGgKHZ31bna1A"/>
</p:tagLst>
</file>

<file path=ppt/tags/tag2940.xml><?xml version="1.0" encoding="utf-8"?>
<p:tagLst xmlns:a="http://schemas.openxmlformats.org/drawingml/2006/main" xmlns:r="http://schemas.openxmlformats.org/officeDocument/2006/relationships" xmlns:p="http://schemas.openxmlformats.org/presentationml/2006/main">
  <p:tag name="THINKCELLSHAPEDONOTDELETE" val="t5W_ZlZEKeuOEKeayIFmkXw"/>
</p:tagLst>
</file>

<file path=ppt/tags/tag2950.xml><?xml version="1.0" encoding="utf-8"?>
<p:tagLst xmlns:a="http://schemas.openxmlformats.org/drawingml/2006/main" xmlns:r="http://schemas.openxmlformats.org/officeDocument/2006/relationships" xmlns:p="http://schemas.openxmlformats.org/presentationml/2006/main">
  <p:tag name="THINKCELLSHAPEDONOTDELETE" val="tHTB5bg0XsI1AeaaKx1oKgw"/>
</p:tagLst>
</file>

<file path=ppt/tags/tag2960.xml><?xml version="1.0" encoding="utf-8"?>
<p:tagLst xmlns:a="http://schemas.openxmlformats.org/drawingml/2006/main" xmlns:r="http://schemas.openxmlformats.org/officeDocument/2006/relationships" xmlns:p="http://schemas.openxmlformats.org/presentationml/2006/main">
  <p:tag name="THINKCELLSHAPEDONOTDELETE" val="t6Eo.H0m5kb0XUy0L5aE2dw"/>
</p:tagLst>
</file>

<file path=ppt/tags/tag2970.xml><?xml version="1.0" encoding="utf-8"?>
<p:tagLst xmlns:a="http://schemas.openxmlformats.org/drawingml/2006/main" xmlns:r="http://schemas.openxmlformats.org/officeDocument/2006/relationships" xmlns:p="http://schemas.openxmlformats.org/presentationml/2006/main">
  <p:tag name="THINKCELLSHAPEDONOTDELETE" val="tmONTa_AmEhZQ15c6Lmur6Q"/>
</p:tagLst>
</file>

<file path=ppt/tags/tag2980.xml><?xml version="1.0" encoding="utf-8"?>
<p:tagLst xmlns:a="http://schemas.openxmlformats.org/drawingml/2006/main" xmlns:r="http://schemas.openxmlformats.org/officeDocument/2006/relationships" xmlns:p="http://schemas.openxmlformats.org/presentationml/2006/main">
  <p:tag name="THINKCELLSHAPEDONOTDELETE" val="t8FuHd816_55HB_AN23t91Q"/>
</p:tagLst>
</file>

<file path=ppt/tags/tag2990.xml><?xml version="1.0" encoding="utf-8"?>
<p:tagLst xmlns:a="http://schemas.openxmlformats.org/drawingml/2006/main" xmlns:r="http://schemas.openxmlformats.org/officeDocument/2006/relationships" xmlns:p="http://schemas.openxmlformats.org/presentationml/2006/main">
  <p:tag name="THINKCELLSHAPEDONOTDELETE" val="tT1WsNVEOhxufmcnMsxgmow"/>
</p:tagLst>
</file>

<file path=ppt/tags/tag3000.xml><?xml version="1.0" encoding="utf-8"?>
<p:tagLst xmlns:a="http://schemas.openxmlformats.org/drawingml/2006/main" xmlns:r="http://schemas.openxmlformats.org/officeDocument/2006/relationships" xmlns:p="http://schemas.openxmlformats.org/presentationml/2006/main">
  <p:tag name="THINKCELLSHAPEDONOTDELETE" val="tf2BamuLhw7RFyvlzG8MYGQ"/>
</p:tagLst>
</file>

<file path=ppt/tags/tag3010.xml><?xml version="1.0" encoding="utf-8"?>
<p:tagLst xmlns:a="http://schemas.openxmlformats.org/drawingml/2006/main" xmlns:r="http://schemas.openxmlformats.org/officeDocument/2006/relationships" xmlns:p="http://schemas.openxmlformats.org/presentationml/2006/main">
  <p:tag name="THINKCELLSHAPEDONOTDELETE" val="tmvK_hTRQyiNmJsFJvMRTKA"/>
</p:tagLst>
</file>

<file path=ppt/tags/tag3011.xml><?xml version="1.0" encoding="utf-8"?>
<p:tagLst xmlns:a="http://schemas.openxmlformats.org/drawingml/2006/main" xmlns:r="http://schemas.openxmlformats.org/officeDocument/2006/relationships" xmlns:p="http://schemas.openxmlformats.org/presentationml/2006/main">
  <p:tag name="THINKCELLSHAPEDONOTDELETE" val="tRMI5p94X6S4Bb1ksaZsDDQ"/>
</p:tagLst>
</file>

<file path=ppt/tags/tag3020.xml><?xml version="1.0" encoding="utf-8"?>
<p:tagLst xmlns:a="http://schemas.openxmlformats.org/drawingml/2006/main" xmlns:r="http://schemas.openxmlformats.org/officeDocument/2006/relationships" xmlns:p="http://schemas.openxmlformats.org/presentationml/2006/main">
  <p:tag name="THINKCELLSHAPEDONOTDELETE" val="t1aU5pPyYasPuuAQcMQb0ow"/>
</p:tagLst>
</file>

<file path=ppt/tags/tag3030.xml><?xml version="1.0" encoding="utf-8"?>
<p:tagLst xmlns:a="http://schemas.openxmlformats.org/drawingml/2006/main" xmlns:r="http://schemas.openxmlformats.org/officeDocument/2006/relationships" xmlns:p="http://schemas.openxmlformats.org/presentationml/2006/main">
  <p:tag name="THINKCELLSHAPEDONOTDELETE" val="tx8AKJ4PKKI8f9ID09xSzMA"/>
</p:tagLst>
</file>

<file path=ppt/tags/tag3040.xml><?xml version="1.0" encoding="utf-8"?>
<p:tagLst xmlns:a="http://schemas.openxmlformats.org/drawingml/2006/main" xmlns:r="http://schemas.openxmlformats.org/officeDocument/2006/relationships" xmlns:p="http://schemas.openxmlformats.org/presentationml/2006/main">
  <p:tag name="THINKCELLSHAPEDONOTDELETE" val="tfYqAuoAIfEUB2KY2dAhi4g"/>
</p:tagLst>
</file>

<file path=ppt/tags/tag3050.xml><?xml version="1.0" encoding="utf-8"?>
<p:tagLst xmlns:a="http://schemas.openxmlformats.org/drawingml/2006/main" xmlns:r="http://schemas.openxmlformats.org/officeDocument/2006/relationships" xmlns:p="http://schemas.openxmlformats.org/presentationml/2006/main">
  <p:tag name="THINKCELLSHAPEDONOTDELETE" val="toF7tKsa6CfZheNzLKvTPHQ"/>
</p:tagLst>
</file>

<file path=ppt/tags/tag3060.xml><?xml version="1.0" encoding="utf-8"?>
<p:tagLst xmlns:a="http://schemas.openxmlformats.org/drawingml/2006/main" xmlns:r="http://schemas.openxmlformats.org/officeDocument/2006/relationships" xmlns:p="http://schemas.openxmlformats.org/presentationml/2006/main">
  <p:tag name="THINKCELLSHAPEDONOTDELETE" val="t3.hFuwgI1v7u5xBS8X95jQ"/>
</p:tagLst>
</file>

<file path=ppt/tags/tag3070.xml><?xml version="1.0" encoding="utf-8"?>
<p:tagLst xmlns:a="http://schemas.openxmlformats.org/drawingml/2006/main" xmlns:r="http://schemas.openxmlformats.org/officeDocument/2006/relationships" xmlns:p="http://schemas.openxmlformats.org/presentationml/2006/main">
  <p:tag name="THINKCELLSHAPEDONOTDELETE" val="tzn_d23PKzH_nkv24Uncd8A"/>
</p:tagLst>
</file>

<file path=ppt/tags/tag3080.xml><?xml version="1.0" encoding="utf-8"?>
<p:tagLst xmlns:a="http://schemas.openxmlformats.org/drawingml/2006/main" xmlns:r="http://schemas.openxmlformats.org/officeDocument/2006/relationships" xmlns:p="http://schemas.openxmlformats.org/presentationml/2006/main">
  <p:tag name="THINKCELLSHAPEDONOTDELETE" val="tTg4p.adTANgGZeYiJuKOSA"/>
</p:tagLst>
</file>

<file path=ppt/tags/tag3090.xml><?xml version="1.0" encoding="utf-8"?>
<p:tagLst xmlns:a="http://schemas.openxmlformats.org/drawingml/2006/main" xmlns:r="http://schemas.openxmlformats.org/officeDocument/2006/relationships" xmlns:p="http://schemas.openxmlformats.org/presentationml/2006/main">
  <p:tag name="THINKCELLSHAPEDONOTDELETE" val="tjVvLD7QwanCj78iN2p8KkQ"/>
</p:tagLst>
</file>

<file path=ppt/tags/tag3100.xml><?xml version="1.0" encoding="utf-8"?>
<p:tagLst xmlns:a="http://schemas.openxmlformats.org/drawingml/2006/main" xmlns:r="http://schemas.openxmlformats.org/officeDocument/2006/relationships" xmlns:p="http://schemas.openxmlformats.org/presentationml/2006/main">
  <p:tag name="THINKCELLSHAPEDONOTDELETE" val="t7Y7HCyQyWq6jwuDfy6tdww"/>
</p:tagLst>
</file>

<file path=ppt/tags/tag3110.xml><?xml version="1.0" encoding="utf-8"?>
<p:tagLst xmlns:a="http://schemas.openxmlformats.org/drawingml/2006/main" xmlns:r="http://schemas.openxmlformats.org/officeDocument/2006/relationships" xmlns:p="http://schemas.openxmlformats.org/presentationml/2006/main">
  <p:tag name="THINKCELLSHAPEDONOTDELETE" val="tBaoj11Pa45eTdiPU2op7Zg"/>
</p:tagLst>
</file>

<file path=ppt/tags/tag3111.xml><?xml version="1.0" encoding="utf-8"?>
<p:tagLst xmlns:a="http://schemas.openxmlformats.org/drawingml/2006/main" xmlns:r="http://schemas.openxmlformats.org/officeDocument/2006/relationships" xmlns:p="http://schemas.openxmlformats.org/presentationml/2006/main">
  <p:tag name="THINKCELLSHAPEDONOTDELETE" val="tLd6gXpkfnk6QZmoSnoaDZA"/>
</p:tagLst>
</file>

<file path=ppt/tags/tag3120.xml><?xml version="1.0" encoding="utf-8"?>
<p:tagLst xmlns:a="http://schemas.openxmlformats.org/drawingml/2006/main" xmlns:r="http://schemas.openxmlformats.org/officeDocument/2006/relationships" xmlns:p="http://schemas.openxmlformats.org/presentationml/2006/main">
  <p:tag name="THINKCELLSHAPEDONOTDELETE" val="tVOqh8Q7cp5Aj55H0a4sJIA"/>
</p:tagLst>
</file>

<file path=ppt/tags/tag3130.xml><?xml version="1.0" encoding="utf-8"?>
<p:tagLst xmlns:a="http://schemas.openxmlformats.org/drawingml/2006/main" xmlns:r="http://schemas.openxmlformats.org/officeDocument/2006/relationships" xmlns:p="http://schemas.openxmlformats.org/presentationml/2006/main">
  <p:tag name="THINKCELLSHAPEDONOTDELETE" val="tkXGx.Ne_53dcjGp.OTfJlg"/>
</p:tagLst>
</file>

<file path=ppt/tags/tag3140.xml><?xml version="1.0" encoding="utf-8"?>
<p:tagLst xmlns:a="http://schemas.openxmlformats.org/drawingml/2006/main" xmlns:r="http://schemas.openxmlformats.org/officeDocument/2006/relationships" xmlns:p="http://schemas.openxmlformats.org/presentationml/2006/main">
  <p:tag name="THINKCELLSHAPEDONOTDELETE" val="t.cjHQFpKIutanSivhGVktw"/>
</p:tagLst>
</file>

<file path=ppt/tags/tag3150.xml><?xml version="1.0" encoding="utf-8"?>
<p:tagLst xmlns:a="http://schemas.openxmlformats.org/drawingml/2006/main" xmlns:r="http://schemas.openxmlformats.org/officeDocument/2006/relationships" xmlns:p="http://schemas.openxmlformats.org/presentationml/2006/main">
  <p:tag name="THINKCELLSHAPEDONOTDELETE" val="tfN39sZSbA9oJd0VNEWmWyg"/>
</p:tagLst>
</file>

<file path=ppt/tags/tag3160.xml><?xml version="1.0" encoding="utf-8"?>
<p:tagLst xmlns:a="http://schemas.openxmlformats.org/drawingml/2006/main" xmlns:r="http://schemas.openxmlformats.org/officeDocument/2006/relationships" xmlns:p="http://schemas.openxmlformats.org/presentationml/2006/main">
  <p:tag name="THINKCELLSHAPEDONOTDELETE" val="tojXnyPurT8CJOKAYV1Q1iw"/>
</p:tagLst>
</file>

<file path=ppt/tags/tag3170.xml><?xml version="1.0" encoding="utf-8"?>
<p:tagLst xmlns:a="http://schemas.openxmlformats.org/drawingml/2006/main" xmlns:r="http://schemas.openxmlformats.org/officeDocument/2006/relationships" xmlns:p="http://schemas.openxmlformats.org/presentationml/2006/main">
  <p:tag name="THINKCELLSHAPEDONOTDELETE" val="tjNvJ0P9CNSW3uoA6VonlMw"/>
</p:tagLst>
</file>

<file path=ppt/tags/tag3180.xml><?xml version="1.0" encoding="utf-8"?>
<p:tagLst xmlns:a="http://schemas.openxmlformats.org/drawingml/2006/main" xmlns:r="http://schemas.openxmlformats.org/officeDocument/2006/relationships" xmlns:p="http://schemas.openxmlformats.org/presentationml/2006/main">
  <p:tag name="THINKCELLSHAPEDONOTDELETE" val="ttUbdeqBQGd9lCDa8nSlh6w"/>
</p:tagLst>
</file>

<file path=ppt/tags/tag3190.xml><?xml version="1.0" encoding="utf-8"?>
<p:tagLst xmlns:a="http://schemas.openxmlformats.org/drawingml/2006/main" xmlns:r="http://schemas.openxmlformats.org/officeDocument/2006/relationships" xmlns:p="http://schemas.openxmlformats.org/presentationml/2006/main">
  <p:tag name="THINKCELLSHAPEDONOTDELETE" val="tC5_5.25MKSloPK8XU7pKNw"/>
</p:tagLst>
</file>

<file path=ppt/tags/tag3200.xml><?xml version="1.0" encoding="utf-8"?>
<p:tagLst xmlns:a="http://schemas.openxmlformats.org/drawingml/2006/main" xmlns:r="http://schemas.openxmlformats.org/officeDocument/2006/relationships" xmlns:p="http://schemas.openxmlformats.org/presentationml/2006/main">
  <p:tag name="THINKCELLSHAPEDONOTDELETE" val="tgy1Wphf6U2v4vIaNHSpP2g"/>
</p:tagLst>
</file>

<file path=ppt/tags/tag3210.xml><?xml version="1.0" encoding="utf-8"?>
<p:tagLst xmlns:a="http://schemas.openxmlformats.org/drawingml/2006/main" xmlns:r="http://schemas.openxmlformats.org/officeDocument/2006/relationships" xmlns:p="http://schemas.openxmlformats.org/presentationml/2006/main">
  <p:tag name="THINKCELLSHAPEDONOTDELETE" val="tuPhFJwYnoR2zdxwCBAv7kA"/>
</p:tagLst>
</file>

<file path=ppt/tags/tag3211.xml><?xml version="1.0" encoding="utf-8"?>
<p:tagLst xmlns:a="http://schemas.openxmlformats.org/drawingml/2006/main" xmlns:r="http://schemas.openxmlformats.org/officeDocument/2006/relationships" xmlns:p="http://schemas.openxmlformats.org/presentationml/2006/main">
  <p:tag name="THINKCELLSHAPEDONOTDELETE" val="tJ63JjO4cLDLr6_KdSq7HXA"/>
</p:tagLst>
</file>

<file path=ppt/tags/tag3220.xml><?xml version="1.0" encoding="utf-8"?>
<p:tagLst xmlns:a="http://schemas.openxmlformats.org/drawingml/2006/main" xmlns:r="http://schemas.openxmlformats.org/officeDocument/2006/relationships" xmlns:p="http://schemas.openxmlformats.org/presentationml/2006/main">
  <p:tag name="THINKCELLSHAPEDONOTDELETE" val="tAX9qGqXXwkxHgfdVaC0VBg"/>
</p:tagLst>
</file>

<file path=ppt/tags/tag3230.xml><?xml version="1.0" encoding="utf-8"?>
<p:tagLst xmlns:a="http://schemas.openxmlformats.org/drawingml/2006/main" xmlns:r="http://schemas.openxmlformats.org/officeDocument/2006/relationships" xmlns:p="http://schemas.openxmlformats.org/presentationml/2006/main">
  <p:tag name="THINKCELLSHAPEDONOTDELETE" val="t.icOj8Gsjim0QaYLbxCMpw"/>
</p:tagLst>
</file>

<file path=ppt/tags/tag3240.xml><?xml version="1.0" encoding="utf-8"?>
<p:tagLst xmlns:a="http://schemas.openxmlformats.org/drawingml/2006/main" xmlns:r="http://schemas.openxmlformats.org/officeDocument/2006/relationships" xmlns:p="http://schemas.openxmlformats.org/presentationml/2006/main">
  <p:tag name="THINKCELLSHAPEDONOTDELETE" val="tFCpXmFkTBaP2IuiUUO5Mqg"/>
</p:tagLst>
</file>

<file path=ppt/tags/tag3250.xml><?xml version="1.0" encoding="utf-8"?>
<p:tagLst xmlns:a="http://schemas.openxmlformats.org/drawingml/2006/main" xmlns:r="http://schemas.openxmlformats.org/officeDocument/2006/relationships" xmlns:p="http://schemas.openxmlformats.org/presentationml/2006/main">
  <p:tag name="THINKCELLSHAPEDONOTDELETE" val="t.yzfmX9QQbR2e2eJknf5wg"/>
</p:tagLst>
</file>

<file path=ppt/tags/tag3260.xml><?xml version="1.0" encoding="utf-8"?>
<p:tagLst xmlns:a="http://schemas.openxmlformats.org/drawingml/2006/main" xmlns:r="http://schemas.openxmlformats.org/officeDocument/2006/relationships" xmlns:p="http://schemas.openxmlformats.org/presentationml/2006/main">
  <p:tag name="THINKCELLSHAPEDONOTDELETE" val="tQIfaBcCFMr1OcXOf5tUtoQ"/>
</p:tagLst>
</file>

<file path=ppt/tags/tag3270.xml><?xml version="1.0" encoding="utf-8"?>
<p:tagLst xmlns:a="http://schemas.openxmlformats.org/drawingml/2006/main" xmlns:r="http://schemas.openxmlformats.org/officeDocument/2006/relationships" xmlns:p="http://schemas.openxmlformats.org/presentationml/2006/main">
  <p:tag name="THINKCELLSHAPEDONOTDELETE" val="t_WPw9OY3igEoz7J0f1A3Gw"/>
</p:tagLst>
</file>

<file path=ppt/tags/tag3280.xml><?xml version="1.0" encoding="utf-8"?>
<p:tagLst xmlns:a="http://schemas.openxmlformats.org/drawingml/2006/main" xmlns:r="http://schemas.openxmlformats.org/officeDocument/2006/relationships" xmlns:p="http://schemas.openxmlformats.org/presentationml/2006/main">
  <p:tag name="THINKCELLSHAPEDONOTDELETE" val="tjtIcJjp5l5O0r709DGJc6Q"/>
</p:tagLst>
</file>

<file path=ppt/tags/tag3290.xml><?xml version="1.0" encoding="utf-8"?>
<p:tagLst xmlns:a="http://schemas.openxmlformats.org/drawingml/2006/main" xmlns:r="http://schemas.openxmlformats.org/officeDocument/2006/relationships" xmlns:p="http://schemas.openxmlformats.org/presentationml/2006/main">
  <p:tag name="THINKCELLSHAPEDONOTDELETE" val="t8t8RbpBrlRuKXshtJSWzGQ"/>
</p:tagLst>
</file>

<file path=ppt/tags/tag3300.xml><?xml version="1.0" encoding="utf-8"?>
<p:tagLst xmlns:a="http://schemas.openxmlformats.org/drawingml/2006/main" xmlns:r="http://schemas.openxmlformats.org/officeDocument/2006/relationships" xmlns:p="http://schemas.openxmlformats.org/presentationml/2006/main">
  <p:tag name="THINKCELLSHAPEDONOTDELETE" val="tE3wxQk_bFcH1Zsk7rb4wsw"/>
</p:tagLst>
</file>

<file path=ppt/tags/tag3310.xml><?xml version="1.0" encoding="utf-8"?>
<p:tagLst xmlns:a="http://schemas.openxmlformats.org/drawingml/2006/main" xmlns:r="http://schemas.openxmlformats.org/officeDocument/2006/relationships" xmlns:p="http://schemas.openxmlformats.org/presentationml/2006/main">
  <p:tag name="THINKCELLSHAPEDONOTDELETE" val="tPu.eKtCqF9HK.w1QHpvFdQ"/>
</p:tagLst>
</file>

<file path=ppt/tags/tag3311.xml><?xml version="1.0" encoding="utf-8"?>
<p:tagLst xmlns:a="http://schemas.openxmlformats.org/drawingml/2006/main" xmlns:r="http://schemas.openxmlformats.org/officeDocument/2006/relationships" xmlns:p="http://schemas.openxmlformats.org/presentationml/2006/main">
  <p:tag name="THINKCELLSHAPEDONOTDELETE" val="tB9ieJ6j5K2xS4t9M9oPaiQ"/>
</p:tagLst>
</file>

<file path=ppt/tags/tag3320.xml><?xml version="1.0" encoding="utf-8"?>
<p:tagLst xmlns:a="http://schemas.openxmlformats.org/drawingml/2006/main" xmlns:r="http://schemas.openxmlformats.org/officeDocument/2006/relationships" xmlns:p="http://schemas.openxmlformats.org/presentationml/2006/main">
  <p:tag name="THINKCELLSHAPEDONOTDELETE" val="tAJwSF_JHRx.6ead9K.enLg"/>
</p:tagLst>
</file>

<file path=ppt/tags/tag3330.xml><?xml version="1.0" encoding="utf-8"?>
<p:tagLst xmlns:a="http://schemas.openxmlformats.org/drawingml/2006/main" xmlns:r="http://schemas.openxmlformats.org/officeDocument/2006/relationships" xmlns:p="http://schemas.openxmlformats.org/presentationml/2006/main">
  <p:tag name="THINKCELLSHAPEDONOTDELETE" val="thjMHf14_mpuMaV1OV.C4LA"/>
</p:tagLst>
</file>

<file path=ppt/tags/tag3340.xml><?xml version="1.0" encoding="utf-8"?>
<p:tagLst xmlns:a="http://schemas.openxmlformats.org/drawingml/2006/main" xmlns:r="http://schemas.openxmlformats.org/officeDocument/2006/relationships" xmlns:p="http://schemas.openxmlformats.org/presentationml/2006/main">
  <p:tag name="THINKCELLSHAPEDONOTDELETE" val="tNlXl1QRRm04zOi6ssr1J8A"/>
</p:tagLst>
</file>

<file path=ppt/tags/tag3350.xml><?xml version="1.0" encoding="utf-8"?>
<p:tagLst xmlns:a="http://schemas.openxmlformats.org/drawingml/2006/main" xmlns:r="http://schemas.openxmlformats.org/officeDocument/2006/relationships" xmlns:p="http://schemas.openxmlformats.org/presentationml/2006/main">
  <p:tag name="THINKCELLSHAPEDONOTDELETE" val="tNMlFLl9O81r0XjhCyhVejw"/>
</p:tagLst>
</file>

<file path=ppt/tags/tag3360.xml><?xml version="1.0" encoding="utf-8"?>
<p:tagLst xmlns:a="http://schemas.openxmlformats.org/drawingml/2006/main" xmlns:r="http://schemas.openxmlformats.org/officeDocument/2006/relationships" xmlns:p="http://schemas.openxmlformats.org/presentationml/2006/main">
  <p:tag name="THINKCELLSHAPEDONOTDELETE" val="tOCG7R3ZQke_elFzP.8TO4w"/>
</p:tagLst>
</file>

<file path=ppt/tags/tag3370.xml><?xml version="1.0" encoding="utf-8"?>
<p:tagLst xmlns:a="http://schemas.openxmlformats.org/drawingml/2006/main" xmlns:r="http://schemas.openxmlformats.org/officeDocument/2006/relationships" xmlns:p="http://schemas.openxmlformats.org/presentationml/2006/main">
  <p:tag name="THINKCELLSHAPEDONOTDELETE" val="t1WRPzp_iCJdsZ5wt00eDJg"/>
</p:tagLst>
</file>

<file path=ppt/tags/tag3380.xml><?xml version="1.0" encoding="utf-8"?>
<p:tagLst xmlns:a="http://schemas.openxmlformats.org/drawingml/2006/main" xmlns:r="http://schemas.openxmlformats.org/officeDocument/2006/relationships" xmlns:p="http://schemas.openxmlformats.org/presentationml/2006/main">
  <p:tag name="THINKCELLSHAPEDONOTDELETE" val="t1l85EqhAsdeIKCzRArflxA"/>
</p:tagLst>
</file>

<file path=ppt/tags/tag3390.xml><?xml version="1.0" encoding="utf-8"?>
<p:tagLst xmlns:a="http://schemas.openxmlformats.org/drawingml/2006/main" xmlns:r="http://schemas.openxmlformats.org/officeDocument/2006/relationships" xmlns:p="http://schemas.openxmlformats.org/presentationml/2006/main">
  <p:tag name="THINKCELLSHAPEDONOTDELETE" val="tFGmMPK7w4Jgp06mLyc9zWQ"/>
</p:tagLst>
</file>

<file path=ppt/tags/tag3400.xml><?xml version="1.0" encoding="utf-8"?>
<p:tagLst xmlns:a="http://schemas.openxmlformats.org/drawingml/2006/main" xmlns:r="http://schemas.openxmlformats.org/officeDocument/2006/relationships" xmlns:p="http://schemas.openxmlformats.org/presentationml/2006/main">
  <p:tag name="THINKCELLSHAPEDONOTDELETE" val="teTvMt6gz7JZK9G.TEMoSfQ"/>
</p:tagLst>
</file>

<file path=ppt/tags/tag3410.xml><?xml version="1.0" encoding="utf-8"?>
<p:tagLst xmlns:a="http://schemas.openxmlformats.org/drawingml/2006/main" xmlns:r="http://schemas.openxmlformats.org/officeDocument/2006/relationships" xmlns:p="http://schemas.openxmlformats.org/presentationml/2006/main">
  <p:tag name="THINKCELLSHAPEDONOTDELETE" val="tGteo07.4Ar.H64.OFiKaWw"/>
</p:tagLst>
</file>

<file path=ppt/tags/tag3411.xml><?xml version="1.0" encoding="utf-8"?>
<p:tagLst xmlns:a="http://schemas.openxmlformats.org/drawingml/2006/main" xmlns:r="http://schemas.openxmlformats.org/officeDocument/2006/relationships" xmlns:p="http://schemas.openxmlformats.org/presentationml/2006/main">
  <p:tag name="THINKCELLSHAPEDONOTDELETE" val="t_rbLsw8X9mHqdkpsIlDtGg"/>
</p:tagLst>
</file>

<file path=ppt/tags/tag34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30.xml><?xml version="1.0" encoding="utf-8"?>
<p:tagLst xmlns:a="http://schemas.openxmlformats.org/drawingml/2006/main" xmlns:r="http://schemas.openxmlformats.org/officeDocument/2006/relationships" xmlns:p="http://schemas.openxmlformats.org/presentationml/2006/main">
  <p:tag name="THINKCELLSHAPEDONOTDELETE" val="tPHViL9zYSl64Tr3tta2HFw"/>
</p:tagLst>
</file>

<file path=ppt/tags/tag3440.xml><?xml version="1.0" encoding="utf-8"?>
<p:tagLst xmlns:a="http://schemas.openxmlformats.org/drawingml/2006/main" xmlns:r="http://schemas.openxmlformats.org/officeDocument/2006/relationships" xmlns:p="http://schemas.openxmlformats.org/presentationml/2006/main">
  <p:tag name="THINKCELLSHAPEDONOTDELETE" val="te1cPf1w_9kzNTVotPYG5FQ"/>
</p:tagLst>
</file>

<file path=ppt/tags/tag3450.xml><?xml version="1.0" encoding="utf-8"?>
<p:tagLst xmlns:a="http://schemas.openxmlformats.org/drawingml/2006/main" xmlns:r="http://schemas.openxmlformats.org/officeDocument/2006/relationships" xmlns:p="http://schemas.openxmlformats.org/presentationml/2006/main">
  <p:tag name="THINKCELLSHAPEDONOTDELETE" val="tEc1wfk8mOpjcE5J2083maQ"/>
</p:tagLst>
</file>

<file path=ppt/tags/tag3460.xml><?xml version="1.0" encoding="utf-8"?>
<p:tagLst xmlns:a="http://schemas.openxmlformats.org/drawingml/2006/main" xmlns:r="http://schemas.openxmlformats.org/officeDocument/2006/relationships" xmlns:p="http://schemas.openxmlformats.org/presentationml/2006/main">
  <p:tag name="THINKCELLSHAPEDONOTDELETE" val="t_p6nrJLJ6wMNSRQVeSjbKA"/>
</p:tagLst>
</file>

<file path=ppt/tags/tag3470.xml><?xml version="1.0" encoding="utf-8"?>
<p:tagLst xmlns:a="http://schemas.openxmlformats.org/drawingml/2006/main" xmlns:r="http://schemas.openxmlformats.org/officeDocument/2006/relationships" xmlns:p="http://schemas.openxmlformats.org/presentationml/2006/main">
  <p:tag name="THINKCELLSHAPEDONOTDELETE" val="tYO430OL81QikWJYpaa2_sA"/>
</p:tagLst>
</file>

<file path=ppt/tags/tag3480.xml><?xml version="1.0" encoding="utf-8"?>
<p:tagLst xmlns:a="http://schemas.openxmlformats.org/drawingml/2006/main" xmlns:r="http://schemas.openxmlformats.org/officeDocument/2006/relationships" xmlns:p="http://schemas.openxmlformats.org/presentationml/2006/main">
  <p:tag name="THINKCELLSHAPEDONOTDELETE" val="t7Aa95GC.Ez1SSk_fENSeXg"/>
</p:tagLst>
</file>

<file path=ppt/tags/tag3490.xml><?xml version="1.0" encoding="utf-8"?>
<p:tagLst xmlns:a="http://schemas.openxmlformats.org/drawingml/2006/main" xmlns:r="http://schemas.openxmlformats.org/officeDocument/2006/relationships" xmlns:p="http://schemas.openxmlformats.org/presentationml/2006/main">
  <p:tag name="THINKCELLSHAPEDONOTDELETE" val="tGCpchyOrvyinesh7FOFKvw"/>
</p:tagLst>
</file>

<file path=ppt/tags/tag3500.xml><?xml version="1.0" encoding="utf-8"?>
<p:tagLst xmlns:a="http://schemas.openxmlformats.org/drawingml/2006/main" xmlns:r="http://schemas.openxmlformats.org/officeDocument/2006/relationships" xmlns:p="http://schemas.openxmlformats.org/presentationml/2006/main">
  <p:tag name="THINKCELLSHAPEDONOTDELETE" val="trpoiIaKZiYo9AEWy5wXApw"/>
</p:tagLst>
</file>

<file path=ppt/tags/tag3510.xml><?xml version="1.0" encoding="utf-8"?>
<p:tagLst xmlns:a="http://schemas.openxmlformats.org/drawingml/2006/main" xmlns:r="http://schemas.openxmlformats.org/officeDocument/2006/relationships" xmlns:p="http://schemas.openxmlformats.org/presentationml/2006/main">
  <p:tag name="THINKCELLSHAPEDONOTDELETE" val="tgRVvidymfaNFny31nZdRHg"/>
</p:tagLst>
</file>

<file path=ppt/tags/tag3511.xml><?xml version="1.0" encoding="utf-8"?>
<p:tagLst xmlns:a="http://schemas.openxmlformats.org/drawingml/2006/main" xmlns:r="http://schemas.openxmlformats.org/officeDocument/2006/relationships" xmlns:p="http://schemas.openxmlformats.org/presentationml/2006/main">
  <p:tag name="THINKCELLSHAPEDONOTDELETE" val="tMw.PVEp_aJ54cDJnqeoxhw"/>
</p:tagLst>
</file>

<file path=ppt/tags/tag3520.xml><?xml version="1.0" encoding="utf-8"?>
<p:tagLst xmlns:a="http://schemas.openxmlformats.org/drawingml/2006/main" xmlns:r="http://schemas.openxmlformats.org/officeDocument/2006/relationships" xmlns:p="http://schemas.openxmlformats.org/presentationml/2006/main">
  <p:tag name="THINKCELLSHAPEDONOTDELETE" val="tgsyGGwMjBOENo9IExGCGNA"/>
</p:tagLst>
</file>

<file path=ppt/tags/tag3530.xml><?xml version="1.0" encoding="utf-8"?>
<p:tagLst xmlns:a="http://schemas.openxmlformats.org/drawingml/2006/main" xmlns:r="http://schemas.openxmlformats.org/officeDocument/2006/relationships" xmlns:p="http://schemas.openxmlformats.org/presentationml/2006/main">
  <p:tag name="THINKCELLSHAPEDONOTDELETE" val="tGMkf6vstE00UQtaS_Lsx2w"/>
</p:tagLst>
</file>

<file path=ppt/tags/tag3540.xml><?xml version="1.0" encoding="utf-8"?>
<p:tagLst xmlns:a="http://schemas.openxmlformats.org/drawingml/2006/main" xmlns:r="http://schemas.openxmlformats.org/officeDocument/2006/relationships" xmlns:p="http://schemas.openxmlformats.org/presentationml/2006/main">
  <p:tag name="THINKCELLSHAPEDONOTDELETE" val="tzNKDEupJJlCmwGZuurMoJg"/>
</p:tagLst>
</file>

<file path=ppt/tags/tag3550.xml><?xml version="1.0" encoding="utf-8"?>
<p:tagLst xmlns:a="http://schemas.openxmlformats.org/drawingml/2006/main" xmlns:r="http://schemas.openxmlformats.org/officeDocument/2006/relationships" xmlns:p="http://schemas.openxmlformats.org/presentationml/2006/main">
  <p:tag name="THINKCELLSHAPEDONOTDELETE" val="tMIpguG6V2cogF1hBiryejA"/>
</p:tagLst>
</file>

<file path=ppt/tags/tag3560.xml><?xml version="1.0" encoding="utf-8"?>
<p:tagLst xmlns:a="http://schemas.openxmlformats.org/drawingml/2006/main" xmlns:r="http://schemas.openxmlformats.org/officeDocument/2006/relationships" xmlns:p="http://schemas.openxmlformats.org/presentationml/2006/main">
  <p:tag name="THINKCELLSHAPEDONOTDELETE" val="tRU_BYcbJyOi6Q2HMcLmC8A"/>
</p:tagLst>
</file>

<file path=ppt/tags/tag3570.xml><?xml version="1.0" encoding="utf-8"?>
<p:tagLst xmlns:a="http://schemas.openxmlformats.org/drawingml/2006/main" xmlns:r="http://schemas.openxmlformats.org/officeDocument/2006/relationships" xmlns:p="http://schemas.openxmlformats.org/presentationml/2006/main">
  <p:tag name="THINKCELLSHAPEDONOTDELETE" val="te6TfJdoVSjKDiinTA3cyUw"/>
</p:tagLst>
</file>

<file path=ppt/tags/tag3580.xml><?xml version="1.0" encoding="utf-8"?>
<p:tagLst xmlns:a="http://schemas.openxmlformats.org/drawingml/2006/main" xmlns:r="http://schemas.openxmlformats.org/officeDocument/2006/relationships" xmlns:p="http://schemas.openxmlformats.org/presentationml/2006/main">
  <p:tag name="THINKCELLSHAPEDONOTDELETE" val="t1Sk86H03GZkO1VYZ_XFw4g"/>
</p:tagLst>
</file>

<file path=ppt/tags/tag3590.xml><?xml version="1.0" encoding="utf-8"?>
<p:tagLst xmlns:a="http://schemas.openxmlformats.org/drawingml/2006/main" xmlns:r="http://schemas.openxmlformats.org/officeDocument/2006/relationships" xmlns:p="http://schemas.openxmlformats.org/presentationml/2006/main">
  <p:tag name="THINKCELLSHAPEDONOTDELETE" val="tIuTI3AS9fpHKd..oSmLHXA"/>
</p:tagLst>
</file>

<file path=ppt/tags/tag3600.xml><?xml version="1.0" encoding="utf-8"?>
<p:tagLst xmlns:a="http://schemas.openxmlformats.org/drawingml/2006/main" xmlns:r="http://schemas.openxmlformats.org/officeDocument/2006/relationships" xmlns:p="http://schemas.openxmlformats.org/presentationml/2006/main">
  <p:tag name="THINKCELLSHAPEDONOTDELETE" val="tfaeKlv_kvTxQd3mEpyg3.g"/>
</p:tagLst>
</file>

<file path=ppt/tags/tag3610.xml><?xml version="1.0" encoding="utf-8"?>
<p:tagLst xmlns:a="http://schemas.openxmlformats.org/drawingml/2006/main" xmlns:r="http://schemas.openxmlformats.org/officeDocument/2006/relationships" xmlns:p="http://schemas.openxmlformats.org/presentationml/2006/main">
  <p:tag name="THINKCELLSHAPEDONOTDELETE" val="t.1XGcil3JHwUWOiVcFKijQ"/>
</p:tagLst>
</file>

<file path=ppt/tags/tag3611.xml><?xml version="1.0" encoding="utf-8"?>
<p:tagLst xmlns:a="http://schemas.openxmlformats.org/drawingml/2006/main" xmlns:r="http://schemas.openxmlformats.org/officeDocument/2006/relationships" xmlns:p="http://schemas.openxmlformats.org/presentationml/2006/main">
  <p:tag name="THINKCELLSHAPEDONOTDELETE" val="tV5pOBtnsBLr0V8qNWH14tQ"/>
</p:tagLst>
</file>

<file path=ppt/tags/tag3620.xml><?xml version="1.0" encoding="utf-8"?>
<p:tagLst xmlns:a="http://schemas.openxmlformats.org/drawingml/2006/main" xmlns:r="http://schemas.openxmlformats.org/officeDocument/2006/relationships" xmlns:p="http://schemas.openxmlformats.org/presentationml/2006/main">
  <p:tag name="THINKCELLSHAPEDONOTDELETE" val="tQPf54yGIhRT3L48aYaX1YA"/>
</p:tagLst>
</file>

<file path=ppt/tags/tag3630.xml><?xml version="1.0" encoding="utf-8"?>
<p:tagLst xmlns:a="http://schemas.openxmlformats.org/drawingml/2006/main" xmlns:r="http://schemas.openxmlformats.org/officeDocument/2006/relationships" xmlns:p="http://schemas.openxmlformats.org/presentationml/2006/main">
  <p:tag name="THINKCELLSHAPEDONOTDELETE" val="twSafhFZ5OS6N2x7Fm2rH6Q"/>
</p:tagLst>
</file>

<file path=ppt/tags/tag3640.xml><?xml version="1.0" encoding="utf-8"?>
<p:tagLst xmlns:a="http://schemas.openxmlformats.org/drawingml/2006/main" xmlns:r="http://schemas.openxmlformats.org/officeDocument/2006/relationships" xmlns:p="http://schemas.openxmlformats.org/presentationml/2006/main">
  <p:tag name="THINKCELLSHAPEDONOTDELETE" val="t4ld_zoNWfCyLN8mPrhr1Wg"/>
</p:tagLst>
</file>

<file path=ppt/tags/tag3650.xml><?xml version="1.0" encoding="utf-8"?>
<p:tagLst xmlns:a="http://schemas.openxmlformats.org/drawingml/2006/main" xmlns:r="http://schemas.openxmlformats.org/officeDocument/2006/relationships" xmlns:p="http://schemas.openxmlformats.org/presentationml/2006/main">
  <p:tag name="THINKCELLSHAPEDONOTDELETE" val="tTeW5JFp1KPsieXPWms1xlQ"/>
</p:tagLst>
</file>

<file path=ppt/tags/tag3660.xml><?xml version="1.0" encoding="utf-8"?>
<p:tagLst xmlns:a="http://schemas.openxmlformats.org/drawingml/2006/main" xmlns:r="http://schemas.openxmlformats.org/officeDocument/2006/relationships" xmlns:p="http://schemas.openxmlformats.org/presentationml/2006/main">
  <p:tag name="THINKCELLSHAPEDONOTDELETE" val="tYRl9GVzPcFHK0e0RAIX0ug"/>
</p:tagLst>
</file>

<file path=ppt/tags/tag3670.xml><?xml version="1.0" encoding="utf-8"?>
<p:tagLst xmlns:a="http://schemas.openxmlformats.org/drawingml/2006/main" xmlns:r="http://schemas.openxmlformats.org/officeDocument/2006/relationships" xmlns:p="http://schemas.openxmlformats.org/presentationml/2006/main">
  <p:tag name="THINKCELLSHAPEDONOTDELETE" val="tvt0bTx2HQyksxsgx3Y8FVA"/>
</p:tagLst>
</file>

<file path=ppt/tags/tag3680.xml><?xml version="1.0" encoding="utf-8"?>
<p:tagLst xmlns:a="http://schemas.openxmlformats.org/drawingml/2006/main" xmlns:r="http://schemas.openxmlformats.org/officeDocument/2006/relationships" xmlns:p="http://schemas.openxmlformats.org/presentationml/2006/main">
  <p:tag name="THINKCELLSHAPEDONOTDELETE" val="tv1OgcHVMMHSQ22Cc8nWLvw"/>
</p:tagLst>
</file>

<file path=ppt/tags/tag3690.xml><?xml version="1.0" encoding="utf-8"?>
<p:tagLst xmlns:a="http://schemas.openxmlformats.org/drawingml/2006/main" xmlns:r="http://schemas.openxmlformats.org/officeDocument/2006/relationships" xmlns:p="http://schemas.openxmlformats.org/presentationml/2006/main">
  <p:tag name="THINKCELLSHAPEDONOTDELETE" val="tdarSFc1biIZ_JNgucm2H0g"/>
</p:tagLst>
</file>

<file path=ppt/tags/tag3700.xml><?xml version="1.0" encoding="utf-8"?>
<p:tagLst xmlns:a="http://schemas.openxmlformats.org/drawingml/2006/main" xmlns:r="http://schemas.openxmlformats.org/officeDocument/2006/relationships" xmlns:p="http://schemas.openxmlformats.org/presentationml/2006/main">
  <p:tag name="THINKCELLSHAPEDONOTDELETE" val="tPgykYyB9vcp.6Ty5icGoxg"/>
</p:tagLst>
</file>

<file path=ppt/tags/tag3710.xml><?xml version="1.0" encoding="utf-8"?>
<p:tagLst xmlns:a="http://schemas.openxmlformats.org/drawingml/2006/main" xmlns:r="http://schemas.openxmlformats.org/officeDocument/2006/relationships" xmlns:p="http://schemas.openxmlformats.org/presentationml/2006/main">
  <p:tag name="THINKCELLSHAPEDONOTDELETE" val="ttbQb1tG1Enyz9CLnzWDE5Q"/>
</p:tagLst>
</file>

<file path=ppt/tags/tag3711.xml><?xml version="1.0" encoding="utf-8"?>
<p:tagLst xmlns:a="http://schemas.openxmlformats.org/drawingml/2006/main" xmlns:r="http://schemas.openxmlformats.org/officeDocument/2006/relationships" xmlns:p="http://schemas.openxmlformats.org/presentationml/2006/main">
  <p:tag name="THINKCELLSHAPEDONOTDELETE" val="t.Lu7RaUM4.fbzP9PUL4gkw"/>
</p:tagLst>
</file>

<file path=ppt/tags/tag3720.xml><?xml version="1.0" encoding="utf-8"?>
<p:tagLst xmlns:a="http://schemas.openxmlformats.org/drawingml/2006/main" xmlns:r="http://schemas.openxmlformats.org/officeDocument/2006/relationships" xmlns:p="http://schemas.openxmlformats.org/presentationml/2006/main">
  <p:tag name="THINKCELLSHAPEDONOTDELETE" val="tsNRbuCCmDzfzM3x3c4THWg"/>
</p:tagLst>
</file>

<file path=ppt/tags/tag3730.xml><?xml version="1.0" encoding="utf-8"?>
<p:tagLst xmlns:a="http://schemas.openxmlformats.org/drawingml/2006/main" xmlns:r="http://schemas.openxmlformats.org/officeDocument/2006/relationships" xmlns:p="http://schemas.openxmlformats.org/presentationml/2006/main">
  <p:tag name="THINKCELLSHAPEDONOTDELETE" val="tQc39t.Zk8UeDwkVpFzx9Hg"/>
</p:tagLst>
</file>

<file path=ppt/tags/tag3740.xml><?xml version="1.0" encoding="utf-8"?>
<p:tagLst xmlns:a="http://schemas.openxmlformats.org/drawingml/2006/main" xmlns:r="http://schemas.openxmlformats.org/officeDocument/2006/relationships" xmlns:p="http://schemas.openxmlformats.org/presentationml/2006/main">
  <p:tag name="THINKCELLSHAPEDONOTDELETE" val="tCSUGKmgHfuOD22cgxBDaEg"/>
</p:tagLst>
</file>

<file path=ppt/tags/tag3750.xml><?xml version="1.0" encoding="utf-8"?>
<p:tagLst xmlns:a="http://schemas.openxmlformats.org/drawingml/2006/main" xmlns:r="http://schemas.openxmlformats.org/officeDocument/2006/relationships" xmlns:p="http://schemas.openxmlformats.org/presentationml/2006/main">
  <p:tag name="THINKCELLSHAPEDONOTDELETE" val="tVYLvOimHecXsJMkr0Ysszw"/>
</p:tagLst>
</file>

<file path=ppt/tags/tag3760.xml><?xml version="1.0" encoding="utf-8"?>
<p:tagLst xmlns:a="http://schemas.openxmlformats.org/drawingml/2006/main" xmlns:r="http://schemas.openxmlformats.org/officeDocument/2006/relationships" xmlns:p="http://schemas.openxmlformats.org/presentationml/2006/main">
  <p:tag name="THINKCELLSHAPEDONOTDELETE" val="twIstuHkbySKmlzSLZ3RShQ"/>
</p:tagLst>
</file>

<file path=ppt/tags/tag3770.xml><?xml version="1.0" encoding="utf-8"?>
<p:tagLst xmlns:a="http://schemas.openxmlformats.org/drawingml/2006/main" xmlns:r="http://schemas.openxmlformats.org/officeDocument/2006/relationships" xmlns:p="http://schemas.openxmlformats.org/presentationml/2006/main">
  <p:tag name="THINKCELLSHAPEDONOTDELETE" val="tkJaAWW0Ghk1zd_oFSfWBYw"/>
</p:tagLst>
</file>

<file path=ppt/tags/tag3780.xml><?xml version="1.0" encoding="utf-8"?>
<p:tagLst xmlns:a="http://schemas.openxmlformats.org/drawingml/2006/main" xmlns:r="http://schemas.openxmlformats.org/officeDocument/2006/relationships" xmlns:p="http://schemas.openxmlformats.org/presentationml/2006/main">
  <p:tag name="THINKCELLSHAPEDONOTDELETE" val="t5bsr7jHgQgBZAAVNRJsjMg"/>
</p:tagLst>
</file>

<file path=ppt/tags/tag3790.xml><?xml version="1.0" encoding="utf-8"?>
<p:tagLst xmlns:a="http://schemas.openxmlformats.org/drawingml/2006/main" xmlns:r="http://schemas.openxmlformats.org/officeDocument/2006/relationships" xmlns:p="http://schemas.openxmlformats.org/presentationml/2006/main">
  <p:tag name="THINKCELLSHAPEDONOTDELETE" val="tgkef8ViCzB50FwO1cMZmFQ"/>
</p:tagLst>
</file>

<file path=ppt/tags/tag3800.xml><?xml version="1.0" encoding="utf-8"?>
<p:tagLst xmlns:a="http://schemas.openxmlformats.org/drawingml/2006/main" xmlns:r="http://schemas.openxmlformats.org/officeDocument/2006/relationships" xmlns:p="http://schemas.openxmlformats.org/presentationml/2006/main">
  <p:tag name="THINKCELLSHAPEDONOTDELETE" val="ttKpKOvTvOPcFqxgInC.EdQ"/>
</p:tagLst>
</file>

<file path=ppt/tags/tag3810.xml><?xml version="1.0" encoding="utf-8"?>
<p:tagLst xmlns:a="http://schemas.openxmlformats.org/drawingml/2006/main" xmlns:r="http://schemas.openxmlformats.org/officeDocument/2006/relationships" xmlns:p="http://schemas.openxmlformats.org/presentationml/2006/main">
  <p:tag name="THINKCELLSHAPEDONOTDELETE" val="tNiR6ULdSyZ8c79t7d_CZzw"/>
</p:tagLst>
</file>

<file path=ppt/tags/tag3811.xml><?xml version="1.0" encoding="utf-8"?>
<p:tagLst xmlns:a="http://schemas.openxmlformats.org/drawingml/2006/main" xmlns:r="http://schemas.openxmlformats.org/officeDocument/2006/relationships" xmlns:p="http://schemas.openxmlformats.org/presentationml/2006/main">
  <p:tag name="THINKCELLSHAPEDONOTDELETE" val="tisDlyLRKubdbFm4e6YT1Ow"/>
</p:tagLst>
</file>

<file path=ppt/tags/tag3820.xml><?xml version="1.0" encoding="utf-8"?>
<p:tagLst xmlns:a="http://schemas.openxmlformats.org/drawingml/2006/main" xmlns:r="http://schemas.openxmlformats.org/officeDocument/2006/relationships" xmlns:p="http://schemas.openxmlformats.org/presentationml/2006/main">
  <p:tag name="THINKCELLSHAPEDONOTDELETE" val="tf423yPodONcnm7DNtsM3hQ"/>
</p:tagLst>
</file>

<file path=ppt/tags/tag3830.xml><?xml version="1.0" encoding="utf-8"?>
<p:tagLst xmlns:a="http://schemas.openxmlformats.org/drawingml/2006/main" xmlns:r="http://schemas.openxmlformats.org/officeDocument/2006/relationships" xmlns:p="http://schemas.openxmlformats.org/presentationml/2006/main">
  <p:tag name="THINKCELLSHAPEDONOTDELETE" val="tzuSXlgv8PFmKfm3S2k1Btw"/>
</p:tagLst>
</file>

<file path=ppt/tags/tag3840.xml><?xml version="1.0" encoding="utf-8"?>
<p:tagLst xmlns:a="http://schemas.openxmlformats.org/drawingml/2006/main" xmlns:r="http://schemas.openxmlformats.org/officeDocument/2006/relationships" xmlns:p="http://schemas.openxmlformats.org/presentationml/2006/main">
  <p:tag name="THINKCELLSHAPEDONOTDELETE" val="tp6zk0R3RRvLJ7fO4APX6Ew"/>
</p:tagLst>
</file>

<file path=ppt/tags/tag3850.xml><?xml version="1.0" encoding="utf-8"?>
<p:tagLst xmlns:a="http://schemas.openxmlformats.org/drawingml/2006/main" xmlns:r="http://schemas.openxmlformats.org/officeDocument/2006/relationships" xmlns:p="http://schemas.openxmlformats.org/presentationml/2006/main">
  <p:tag name="THINKCELLSHAPEDONOTDELETE" val="twk.iuW7wIkznysMHDZbQMA"/>
</p:tagLst>
</file>

<file path=ppt/tags/tag3860.xml><?xml version="1.0" encoding="utf-8"?>
<p:tagLst xmlns:a="http://schemas.openxmlformats.org/drawingml/2006/main" xmlns:r="http://schemas.openxmlformats.org/officeDocument/2006/relationships" xmlns:p="http://schemas.openxmlformats.org/presentationml/2006/main">
  <p:tag name="THINKCELLSHAPEDONOTDELETE" val="t5jc6fUb8STLyqP7jZ4zgKQ"/>
</p:tagLst>
</file>

<file path=ppt/tags/tag3870.xml><?xml version="1.0" encoding="utf-8"?>
<p:tagLst xmlns:a="http://schemas.openxmlformats.org/drawingml/2006/main" xmlns:r="http://schemas.openxmlformats.org/officeDocument/2006/relationships" xmlns:p="http://schemas.openxmlformats.org/presentationml/2006/main">
  <p:tag name="THINKCELLSHAPEDONOTDELETE" val="tmoR2GmnBwjyxehRn4LXIeA"/>
</p:tagLst>
</file>

<file path=ppt/tags/tag3880.xml><?xml version="1.0" encoding="utf-8"?>
<p:tagLst xmlns:a="http://schemas.openxmlformats.org/drawingml/2006/main" xmlns:r="http://schemas.openxmlformats.org/officeDocument/2006/relationships" xmlns:p="http://schemas.openxmlformats.org/presentationml/2006/main">
  <p:tag name="THINKCELLSHAPEDONOTDELETE" val="tXrGRmy._kjuHD4rP.bKDgg"/>
</p:tagLst>
</file>

<file path=ppt/tags/tag3890.xml><?xml version="1.0" encoding="utf-8"?>
<p:tagLst xmlns:a="http://schemas.openxmlformats.org/drawingml/2006/main" xmlns:r="http://schemas.openxmlformats.org/officeDocument/2006/relationships" xmlns:p="http://schemas.openxmlformats.org/presentationml/2006/main">
  <p:tag name="THINKCELLSHAPEDONOTDELETE" val="tpq.iUsFS5LxSOu5NfZN8Ag"/>
</p:tagLst>
</file>

<file path=ppt/tags/tag3900.xml><?xml version="1.0" encoding="utf-8"?>
<p:tagLst xmlns:a="http://schemas.openxmlformats.org/drawingml/2006/main" xmlns:r="http://schemas.openxmlformats.org/officeDocument/2006/relationships" xmlns:p="http://schemas.openxmlformats.org/presentationml/2006/main">
  <p:tag name="THINKCELLSHAPEDONOTDELETE" val="tkurLICNL4bIMoqw4d3OQmA"/>
</p:tagLst>
</file>

<file path=ppt/tags/tag3910.xml><?xml version="1.0" encoding="utf-8"?>
<p:tagLst xmlns:a="http://schemas.openxmlformats.org/drawingml/2006/main" xmlns:r="http://schemas.openxmlformats.org/officeDocument/2006/relationships" xmlns:p="http://schemas.openxmlformats.org/presentationml/2006/main">
  <p:tag name="THINKCELLSHAPEDONOTDELETE" val="tnP5fC5dy2JhaTSoDIw_M_Q"/>
</p:tagLst>
</file>

<file path=ppt/tags/tag3911.xml><?xml version="1.0" encoding="utf-8"?>
<p:tagLst xmlns:a="http://schemas.openxmlformats.org/drawingml/2006/main" xmlns:r="http://schemas.openxmlformats.org/officeDocument/2006/relationships" xmlns:p="http://schemas.openxmlformats.org/presentationml/2006/main">
  <p:tag name="THINKCELLSHAPEDONOTDELETE" val="tRwOWbvlypENPZktX0EpkYg"/>
</p:tagLst>
</file>

<file path=ppt/tags/tag3920.xml><?xml version="1.0" encoding="utf-8"?>
<p:tagLst xmlns:a="http://schemas.openxmlformats.org/drawingml/2006/main" xmlns:r="http://schemas.openxmlformats.org/officeDocument/2006/relationships" xmlns:p="http://schemas.openxmlformats.org/presentationml/2006/main">
  <p:tag name="THINKCELLSHAPEDONOTDELETE" val="tO4SId3oS9nwNgCrtgoRg8w"/>
</p:tagLst>
</file>

<file path=ppt/tags/tag3930.xml><?xml version="1.0" encoding="utf-8"?>
<p:tagLst xmlns:a="http://schemas.openxmlformats.org/drawingml/2006/main" xmlns:r="http://schemas.openxmlformats.org/officeDocument/2006/relationships" xmlns:p="http://schemas.openxmlformats.org/presentationml/2006/main">
  <p:tag name="THINKCELLSHAPEDONOTDELETE" val="t2zDx_2_BQLzT.3NTXJY0iA"/>
</p:tagLst>
</file>

<file path=ppt/tags/tag3940.xml><?xml version="1.0" encoding="utf-8"?>
<p:tagLst xmlns:a="http://schemas.openxmlformats.org/drawingml/2006/main" xmlns:r="http://schemas.openxmlformats.org/officeDocument/2006/relationships" xmlns:p="http://schemas.openxmlformats.org/presentationml/2006/main">
  <p:tag name="THINKCELLSHAPEDONOTDELETE" val="tVo7y1VmF73E5pM7iVdsmyA"/>
</p:tagLst>
</file>

<file path=ppt/tags/tag3950.xml><?xml version="1.0" encoding="utf-8"?>
<p:tagLst xmlns:a="http://schemas.openxmlformats.org/drawingml/2006/main" xmlns:r="http://schemas.openxmlformats.org/officeDocument/2006/relationships" xmlns:p="http://schemas.openxmlformats.org/presentationml/2006/main">
  <p:tag name="THINKCELLSHAPEDONOTDELETE" val="t02XDQGQqRns_ghukooN6gw"/>
</p:tagLst>
</file>

<file path=ppt/tags/tag3960.xml><?xml version="1.0" encoding="utf-8"?>
<p:tagLst xmlns:a="http://schemas.openxmlformats.org/drawingml/2006/main" xmlns:r="http://schemas.openxmlformats.org/officeDocument/2006/relationships" xmlns:p="http://schemas.openxmlformats.org/presentationml/2006/main">
  <p:tag name="THINKCELLSHAPEDONOTDELETE" val="tHIThUxRJHprvh58iNwJfFg"/>
</p:tagLst>
</file>

<file path=ppt/tags/tag3970.xml><?xml version="1.0" encoding="utf-8"?>
<p:tagLst xmlns:a="http://schemas.openxmlformats.org/drawingml/2006/main" xmlns:r="http://schemas.openxmlformats.org/officeDocument/2006/relationships" xmlns:p="http://schemas.openxmlformats.org/presentationml/2006/main">
  <p:tag name="THINKCELLSHAPEDONOTDELETE" val="t5qDmI2pnAOvi892_bwPuLA"/>
</p:tagLst>
</file>

<file path=ppt/tags/tag3980.xml><?xml version="1.0" encoding="utf-8"?>
<p:tagLst xmlns:a="http://schemas.openxmlformats.org/drawingml/2006/main" xmlns:r="http://schemas.openxmlformats.org/officeDocument/2006/relationships" xmlns:p="http://schemas.openxmlformats.org/presentationml/2006/main">
  <p:tag name="THINKCELLSHAPEDONOTDELETE" val="tKCjyU6ghQ8g8gv.Brx2U6Q"/>
</p:tagLst>
</file>

<file path=ppt/tags/tag3990.xml><?xml version="1.0" encoding="utf-8"?>
<p:tagLst xmlns:a="http://schemas.openxmlformats.org/drawingml/2006/main" xmlns:r="http://schemas.openxmlformats.org/officeDocument/2006/relationships" xmlns:p="http://schemas.openxmlformats.org/presentationml/2006/main">
  <p:tag name="THINKCELLSHAPEDONOTDELETE" val="tZprxalqi8D0M9qljv_8ORA"/>
</p:tagLst>
</file>

<file path=ppt/tags/tag4000.xml><?xml version="1.0" encoding="utf-8"?>
<p:tagLst xmlns:a="http://schemas.openxmlformats.org/drawingml/2006/main" xmlns:r="http://schemas.openxmlformats.org/officeDocument/2006/relationships" xmlns:p="http://schemas.openxmlformats.org/presentationml/2006/main">
  <p:tag name="THINKCELLSHAPEDONOTDELETE" val="t0BATryC79IYQS2wCRJeT_A"/>
</p:tagLst>
</file>

<file path=ppt/tags/tag40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11.xml><?xml version="1.0" encoding="utf-8"?>
<p:tagLst xmlns:a="http://schemas.openxmlformats.org/drawingml/2006/main" xmlns:r="http://schemas.openxmlformats.org/officeDocument/2006/relationships" xmlns:p="http://schemas.openxmlformats.org/presentationml/2006/main">
  <p:tag name="THINKCELLSHAPEDONOTDELETE" val="tYorrikV2l2SbQKpplLtKhA"/>
</p:tagLst>
</file>

<file path=ppt/tags/tag4020.xml><?xml version="1.0" encoding="utf-8"?>
<p:tagLst xmlns:a="http://schemas.openxmlformats.org/drawingml/2006/main" xmlns:r="http://schemas.openxmlformats.org/officeDocument/2006/relationships" xmlns:p="http://schemas.openxmlformats.org/presentationml/2006/main">
  <p:tag name="THINKCELLSHAPEDONOTDELETE" val="tpF5KOk7kW.6ABSIeAt2aQg"/>
</p:tagLst>
</file>

<file path=ppt/tags/tag4030.xml><?xml version="1.0" encoding="utf-8"?>
<p:tagLst xmlns:a="http://schemas.openxmlformats.org/drawingml/2006/main" xmlns:r="http://schemas.openxmlformats.org/officeDocument/2006/relationships" xmlns:p="http://schemas.openxmlformats.org/presentationml/2006/main">
  <p:tag name="THINKCELLSHAPEDONOTDELETE" val="t5ykbQAGEcFJ8FcfrOWI27w"/>
</p:tagLst>
</file>

<file path=ppt/tags/tag4040.xml><?xml version="1.0" encoding="utf-8"?>
<p:tagLst xmlns:a="http://schemas.openxmlformats.org/drawingml/2006/main" xmlns:r="http://schemas.openxmlformats.org/officeDocument/2006/relationships" xmlns:p="http://schemas.openxmlformats.org/presentationml/2006/main">
  <p:tag name="THINKCELLSHAPEDONOTDELETE" val="tzvlUUbvgf_5MsxhSCaPcfA"/>
</p:tagLst>
</file>

<file path=ppt/tags/tag4050.xml><?xml version="1.0" encoding="utf-8"?>
<p:tagLst xmlns:a="http://schemas.openxmlformats.org/drawingml/2006/main" xmlns:r="http://schemas.openxmlformats.org/officeDocument/2006/relationships" xmlns:p="http://schemas.openxmlformats.org/presentationml/2006/main">
  <p:tag name="THINKCELLSHAPEDONOTDELETE" val="tyOwSXjsSvpMo7OfmOPJjzA"/>
</p:tagLst>
</file>

<file path=ppt/tags/tag4060.xml><?xml version="1.0" encoding="utf-8"?>
<p:tagLst xmlns:a="http://schemas.openxmlformats.org/drawingml/2006/main" xmlns:r="http://schemas.openxmlformats.org/officeDocument/2006/relationships" xmlns:p="http://schemas.openxmlformats.org/presentationml/2006/main">
  <p:tag name="THINKCELLSHAPEDONOTDELETE" val="txLIat_4fRLvWxXmcfAcgaw"/>
</p:tagLst>
</file>

<file path=ppt/tags/tag4070.xml><?xml version="1.0" encoding="utf-8"?>
<p:tagLst xmlns:a="http://schemas.openxmlformats.org/drawingml/2006/main" xmlns:r="http://schemas.openxmlformats.org/officeDocument/2006/relationships" xmlns:p="http://schemas.openxmlformats.org/presentationml/2006/main">
  <p:tag name="THINKCELLSHAPEDONOTDELETE" val="th7sS1BsZq4PbWgAlrQUx3A"/>
</p:tagLst>
</file>

<file path=ppt/tags/tag4080.xml><?xml version="1.0" encoding="utf-8"?>
<p:tagLst xmlns:a="http://schemas.openxmlformats.org/drawingml/2006/main" xmlns:r="http://schemas.openxmlformats.org/officeDocument/2006/relationships" xmlns:p="http://schemas.openxmlformats.org/presentationml/2006/main">
  <p:tag name="THINKCELLSHAPEDONOTDELETE" val="tfxdB3li3su807zwD8zWOgw"/>
</p:tagLst>
</file>

<file path=ppt/tags/tag4090.xml><?xml version="1.0" encoding="utf-8"?>
<p:tagLst xmlns:a="http://schemas.openxmlformats.org/drawingml/2006/main" xmlns:r="http://schemas.openxmlformats.org/officeDocument/2006/relationships" xmlns:p="http://schemas.openxmlformats.org/presentationml/2006/main">
  <p:tag name="THINKCELLSHAPEDONOTDELETE" val="tPQ0HzHYXMWrg.h9aiC7VzQ"/>
</p:tagLst>
</file>

<file path=ppt/tags/tag4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01.xml><?xml version="1.0" encoding="utf-8"?>
<p:tagLst xmlns:a="http://schemas.openxmlformats.org/drawingml/2006/main" xmlns:r="http://schemas.openxmlformats.org/officeDocument/2006/relationships" xmlns:p="http://schemas.openxmlformats.org/presentationml/2006/main">
  <p:tag name="THINKCELLSHAPEDONOTDELETE" val="t6eVRR4QZG0D4OUT6JgLb3w"/>
</p:tagLst>
</file>

<file path=ppt/tags/tag4110.xml><?xml version="1.0" encoding="utf-8"?>
<p:tagLst xmlns:a="http://schemas.openxmlformats.org/drawingml/2006/main" xmlns:r="http://schemas.openxmlformats.org/officeDocument/2006/relationships" xmlns:p="http://schemas.openxmlformats.org/presentationml/2006/main">
  <p:tag name="THINKCELLSHAPEDONOTDELETE" val="tbPuLYZAb4.y_JsA3Z.MTmA"/>
</p:tagLst>
</file>

<file path=ppt/tags/tag4111.xml><?xml version="1.0" encoding="utf-8"?>
<p:tagLst xmlns:a="http://schemas.openxmlformats.org/drawingml/2006/main" xmlns:r="http://schemas.openxmlformats.org/officeDocument/2006/relationships" xmlns:p="http://schemas.openxmlformats.org/presentationml/2006/main">
  <p:tag name="THINKCELLSHAPEDONOTDELETE" val="tEL_ebTt4WWHPlCEkadM.gw"/>
</p:tagLst>
</file>

<file path=ppt/tags/tag4120.xml><?xml version="1.0" encoding="utf-8"?>
<p:tagLst xmlns:a="http://schemas.openxmlformats.org/drawingml/2006/main" xmlns:r="http://schemas.openxmlformats.org/officeDocument/2006/relationships" xmlns:p="http://schemas.openxmlformats.org/presentationml/2006/main">
  <p:tag name="THINKCELLSHAPEDONOTDELETE" val="tsEFbgB9.XtMbLga65VMkgQ"/>
</p:tagLst>
</file>

<file path=ppt/tags/tag4130.xml><?xml version="1.0" encoding="utf-8"?>
<p:tagLst xmlns:a="http://schemas.openxmlformats.org/drawingml/2006/main" xmlns:r="http://schemas.openxmlformats.org/officeDocument/2006/relationships" xmlns:p="http://schemas.openxmlformats.org/presentationml/2006/main">
  <p:tag name="THINKCELLSHAPEDONOTDELETE" val="t9MS0.lSsQK5l9s6yxBAtBQ"/>
</p:tagLst>
</file>

<file path=ppt/tags/tag4140.xml><?xml version="1.0" encoding="utf-8"?>
<p:tagLst xmlns:a="http://schemas.openxmlformats.org/drawingml/2006/main" xmlns:r="http://schemas.openxmlformats.org/officeDocument/2006/relationships" xmlns:p="http://schemas.openxmlformats.org/presentationml/2006/main">
  <p:tag name="THINKCELLSHAPEDONOTDELETE" val="tvitN58mxzSkw4VgUZ.C6cA"/>
</p:tagLst>
</file>

<file path=ppt/tags/tag4150.xml><?xml version="1.0" encoding="utf-8"?>
<p:tagLst xmlns:a="http://schemas.openxmlformats.org/drawingml/2006/main" xmlns:r="http://schemas.openxmlformats.org/officeDocument/2006/relationships" xmlns:p="http://schemas.openxmlformats.org/presentationml/2006/main">
  <p:tag name="THINKCELLSHAPEDONOTDELETE" val="txxWar3Vec44jOBjm6LSvwQ"/>
</p:tagLst>
</file>

<file path=ppt/tags/tag4160.xml><?xml version="1.0" encoding="utf-8"?>
<p:tagLst xmlns:a="http://schemas.openxmlformats.org/drawingml/2006/main" xmlns:r="http://schemas.openxmlformats.org/officeDocument/2006/relationships" xmlns:p="http://schemas.openxmlformats.org/presentationml/2006/main">
  <p:tag name="THINKCELLSHAPEDONOTDELETE" val="tQtvvzr51bY8Lp1H1Sv5m_Q"/>
</p:tagLst>
</file>

<file path=ppt/tags/tag4170.xml><?xml version="1.0" encoding="utf-8"?>
<p:tagLst xmlns:a="http://schemas.openxmlformats.org/drawingml/2006/main" xmlns:r="http://schemas.openxmlformats.org/officeDocument/2006/relationships" xmlns:p="http://schemas.openxmlformats.org/presentationml/2006/main">
  <p:tag name="THINKCELLSHAPEDONOTDELETE" val="tZbt3rgepke4PWPoyQAS_rQ"/>
</p:tagLst>
</file>

<file path=ppt/tags/tag4180.xml><?xml version="1.0" encoding="utf-8"?>
<p:tagLst xmlns:a="http://schemas.openxmlformats.org/drawingml/2006/main" xmlns:r="http://schemas.openxmlformats.org/officeDocument/2006/relationships" xmlns:p="http://schemas.openxmlformats.org/presentationml/2006/main">
  <p:tag name="THINKCELLSHAPEDONOTDELETE" val="tEUTfgyrCnqoWIYJQCbwQYQ"/>
</p:tagLst>
</file>

<file path=ppt/tags/tag4190.xml><?xml version="1.0" encoding="utf-8"?>
<p:tagLst xmlns:a="http://schemas.openxmlformats.org/drawingml/2006/main" xmlns:r="http://schemas.openxmlformats.org/officeDocument/2006/relationships" xmlns:p="http://schemas.openxmlformats.org/presentationml/2006/main">
  <p:tag name="THINKCELLSHAPEDONOTDELETE" val="tDpe4wYnwXNb6IKw.X4MNHQ"/>
</p:tagLst>
</file>

<file path=ppt/tags/tag4200.xml><?xml version="1.0" encoding="utf-8"?>
<p:tagLst xmlns:a="http://schemas.openxmlformats.org/drawingml/2006/main" xmlns:r="http://schemas.openxmlformats.org/officeDocument/2006/relationships" xmlns:p="http://schemas.openxmlformats.org/presentationml/2006/main">
  <p:tag name="THINKCELLSHAPEDONOTDELETE" val="tX.Nyq8DZ_xbNmsDD.tRsfg"/>
</p:tagLst>
</file>

<file path=ppt/tags/tag4210.xml><?xml version="1.0" encoding="utf-8"?>
<p:tagLst xmlns:a="http://schemas.openxmlformats.org/drawingml/2006/main" xmlns:r="http://schemas.openxmlformats.org/officeDocument/2006/relationships" xmlns:p="http://schemas.openxmlformats.org/presentationml/2006/main">
  <p:tag name="THINKCELLSHAPEDONOTDELETE" val="tg4k5.UIO06iqeR.6txdGOQ"/>
</p:tagLst>
</file>

<file path=ppt/tags/tag4211.xml><?xml version="1.0" encoding="utf-8"?>
<p:tagLst xmlns:a="http://schemas.openxmlformats.org/drawingml/2006/main" xmlns:r="http://schemas.openxmlformats.org/officeDocument/2006/relationships" xmlns:p="http://schemas.openxmlformats.org/presentationml/2006/main">
  <p:tag name="THINKCELLSHAPEDONOTDELETE" val="tAEwbrVoK4FilKV73gHDu6w"/>
</p:tagLst>
</file>

<file path=ppt/tags/tag4220.xml><?xml version="1.0" encoding="utf-8"?>
<p:tagLst xmlns:a="http://schemas.openxmlformats.org/drawingml/2006/main" xmlns:r="http://schemas.openxmlformats.org/officeDocument/2006/relationships" xmlns:p="http://schemas.openxmlformats.org/presentationml/2006/main">
  <p:tag name="THINKCELLSHAPEDONOTDELETE" val="tOTOtPZRBxtoMU10t0QGI9Q"/>
</p:tagLst>
</file>

<file path=ppt/tags/tag42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40.xml><?xml version="1.0" encoding="utf-8"?>
<p:tagLst xmlns:a="http://schemas.openxmlformats.org/drawingml/2006/main" xmlns:r="http://schemas.openxmlformats.org/officeDocument/2006/relationships" xmlns:p="http://schemas.openxmlformats.org/presentationml/2006/main">
  <p:tag name="THINKCELLSHAPEDONOTDELETE" val="t8a6DV9SduLTXmxk1M3jAGw"/>
</p:tagLst>
</file>

<file path=ppt/tags/tag4250.xml><?xml version="1.0" encoding="utf-8"?>
<p:tagLst xmlns:a="http://schemas.openxmlformats.org/drawingml/2006/main" xmlns:r="http://schemas.openxmlformats.org/officeDocument/2006/relationships" xmlns:p="http://schemas.openxmlformats.org/presentationml/2006/main">
  <p:tag name="THINKCELLSHAPEDONOTDELETE" val="tMbJgVLaDWkGvPC1AeDanbQ"/>
</p:tagLst>
</file>

<file path=ppt/tags/tag4260.xml><?xml version="1.0" encoding="utf-8"?>
<p:tagLst xmlns:a="http://schemas.openxmlformats.org/drawingml/2006/main" xmlns:r="http://schemas.openxmlformats.org/officeDocument/2006/relationships" xmlns:p="http://schemas.openxmlformats.org/presentationml/2006/main">
  <p:tag name="THINKCELLSHAPEDONOTDELETE" val="tNDrZrOzB4iVl8d4UtEehcA"/>
</p:tagLst>
</file>

<file path=ppt/tags/tag4270.xml><?xml version="1.0" encoding="utf-8"?>
<p:tagLst xmlns:a="http://schemas.openxmlformats.org/drawingml/2006/main" xmlns:r="http://schemas.openxmlformats.org/officeDocument/2006/relationships" xmlns:p="http://schemas.openxmlformats.org/presentationml/2006/main">
  <p:tag name="THINKCELLSHAPEDONOTDELETE" val="tJdIaV9C2d.A29VpTi0o.BQ"/>
</p:tagLst>
</file>

<file path=ppt/tags/tag4280.xml><?xml version="1.0" encoding="utf-8"?>
<p:tagLst xmlns:a="http://schemas.openxmlformats.org/drawingml/2006/main" xmlns:r="http://schemas.openxmlformats.org/officeDocument/2006/relationships" xmlns:p="http://schemas.openxmlformats.org/presentationml/2006/main">
  <p:tag name="THINKCELLSHAPEDONOTDELETE" val="t9WXPJxKx9msygD6DEUTCXA"/>
</p:tagLst>
</file>

<file path=ppt/tags/tag4290.xml><?xml version="1.0" encoding="utf-8"?>
<p:tagLst xmlns:a="http://schemas.openxmlformats.org/drawingml/2006/main" xmlns:r="http://schemas.openxmlformats.org/officeDocument/2006/relationships" xmlns:p="http://schemas.openxmlformats.org/presentationml/2006/main">
  <p:tag name="THINKCELLSHAPEDONOTDELETE" val="t5epF4aWZTxI2TmeZ0Sbq8g"/>
</p:tagLst>
</file>

<file path=ppt/tags/tag4300.xml><?xml version="1.0" encoding="utf-8"?>
<p:tagLst xmlns:a="http://schemas.openxmlformats.org/drawingml/2006/main" xmlns:r="http://schemas.openxmlformats.org/officeDocument/2006/relationships" xmlns:p="http://schemas.openxmlformats.org/presentationml/2006/main">
  <p:tag name="THINKCELLSHAPEDONOTDELETE" val="tb7cDnx0hVsuwXjw1E.e67g"/>
</p:tagLst>
</file>

<file path=ppt/tags/tag4310.xml><?xml version="1.0" encoding="utf-8"?>
<p:tagLst xmlns:a="http://schemas.openxmlformats.org/drawingml/2006/main" xmlns:r="http://schemas.openxmlformats.org/officeDocument/2006/relationships" xmlns:p="http://schemas.openxmlformats.org/presentationml/2006/main">
  <p:tag name="THINKCELLSHAPEDONOTDELETE" val="tETNzrGzqV52uW7F3G.V1Vg"/>
</p:tagLst>
</file>

<file path=ppt/tags/tag4311.xml><?xml version="1.0" encoding="utf-8"?>
<p:tagLst xmlns:a="http://schemas.openxmlformats.org/drawingml/2006/main" xmlns:r="http://schemas.openxmlformats.org/officeDocument/2006/relationships" xmlns:p="http://schemas.openxmlformats.org/presentationml/2006/main">
  <p:tag name="THINKCELLSHAPEDONOTDELETE" val="tVHIsgfBMJ_UzBUHIT4aQxA"/>
</p:tagLst>
</file>

<file path=ppt/tags/tag4320.xml><?xml version="1.0" encoding="utf-8"?>
<p:tagLst xmlns:a="http://schemas.openxmlformats.org/drawingml/2006/main" xmlns:r="http://schemas.openxmlformats.org/officeDocument/2006/relationships" xmlns:p="http://schemas.openxmlformats.org/presentationml/2006/main">
  <p:tag name="THINKCELLSHAPEDONOTDELETE" val="tOo0nVqxZit7WzYatr4m3AA"/>
</p:tagLst>
</file>

<file path=ppt/tags/tag4330.xml><?xml version="1.0" encoding="utf-8"?>
<p:tagLst xmlns:a="http://schemas.openxmlformats.org/drawingml/2006/main" xmlns:r="http://schemas.openxmlformats.org/officeDocument/2006/relationships" xmlns:p="http://schemas.openxmlformats.org/presentationml/2006/main">
  <p:tag name="THINKCELLSHAPEDONOTDELETE" val="tX_iGspNXCy4VA2w55uxT4w"/>
</p:tagLst>
</file>

<file path=ppt/tags/tag4340.xml><?xml version="1.0" encoding="utf-8"?>
<p:tagLst xmlns:a="http://schemas.openxmlformats.org/drawingml/2006/main" xmlns:r="http://schemas.openxmlformats.org/officeDocument/2006/relationships" xmlns:p="http://schemas.openxmlformats.org/presentationml/2006/main">
  <p:tag name="THINKCELLSHAPEDONOTDELETE" val="tpQk2J2jnDfKC9AKOcklIXA"/>
</p:tagLst>
</file>

<file path=ppt/tags/tag4350.xml><?xml version="1.0" encoding="utf-8"?>
<p:tagLst xmlns:a="http://schemas.openxmlformats.org/drawingml/2006/main" xmlns:r="http://schemas.openxmlformats.org/officeDocument/2006/relationships" xmlns:p="http://schemas.openxmlformats.org/presentationml/2006/main">
  <p:tag name="THINKCELLSHAPEDONOTDELETE" val="tkypnj45Tsaj4K3FlbcZ0YA"/>
</p:tagLst>
</file>

<file path=ppt/tags/tag4360.xml><?xml version="1.0" encoding="utf-8"?>
<p:tagLst xmlns:a="http://schemas.openxmlformats.org/drawingml/2006/main" xmlns:r="http://schemas.openxmlformats.org/officeDocument/2006/relationships" xmlns:p="http://schemas.openxmlformats.org/presentationml/2006/main">
  <p:tag name="THINKCELLSHAPEDONOTDELETE" val="tBx8rdrvAVYiCT26kDILW.w"/>
</p:tagLst>
</file>

<file path=ppt/tags/tag4370.xml><?xml version="1.0" encoding="utf-8"?>
<p:tagLst xmlns:a="http://schemas.openxmlformats.org/drawingml/2006/main" xmlns:r="http://schemas.openxmlformats.org/officeDocument/2006/relationships" xmlns:p="http://schemas.openxmlformats.org/presentationml/2006/main">
  <p:tag name="THINKCELLSHAPEDONOTDELETE" val="tfUmXX3keFK1rnWM35TpZuQ"/>
</p:tagLst>
</file>

<file path=ppt/tags/tag4380.xml><?xml version="1.0" encoding="utf-8"?>
<p:tagLst xmlns:a="http://schemas.openxmlformats.org/drawingml/2006/main" xmlns:r="http://schemas.openxmlformats.org/officeDocument/2006/relationships" xmlns:p="http://schemas.openxmlformats.org/presentationml/2006/main">
  <p:tag name="THINKCELLSHAPEDONOTDELETE" val="t38hmYMEPgqRd47eTEBCi9g"/>
</p:tagLst>
</file>

<file path=ppt/tags/tag4390.xml><?xml version="1.0" encoding="utf-8"?>
<p:tagLst xmlns:a="http://schemas.openxmlformats.org/drawingml/2006/main" xmlns:r="http://schemas.openxmlformats.org/officeDocument/2006/relationships" xmlns:p="http://schemas.openxmlformats.org/presentationml/2006/main">
  <p:tag name="THINKCELLSHAPEDONOTDELETE" val="t3eeyKv0PZPtkdQaFhcrNnw"/>
</p:tagLst>
</file>

<file path=ppt/tags/tag4400.xml><?xml version="1.0" encoding="utf-8"?>
<p:tagLst xmlns:a="http://schemas.openxmlformats.org/drawingml/2006/main" xmlns:r="http://schemas.openxmlformats.org/officeDocument/2006/relationships" xmlns:p="http://schemas.openxmlformats.org/presentationml/2006/main">
  <p:tag name="THINKCELLSHAPEDONOTDELETE" val="tj68e_Ls4w.tULt2xu7dCnA"/>
</p:tagLst>
</file>

<file path=ppt/tags/tag4410.xml><?xml version="1.0" encoding="utf-8"?>
<p:tagLst xmlns:a="http://schemas.openxmlformats.org/drawingml/2006/main" xmlns:r="http://schemas.openxmlformats.org/officeDocument/2006/relationships" xmlns:p="http://schemas.openxmlformats.org/presentationml/2006/main">
  <p:tag name="THINKCELLSHAPEDONOTDELETE" val="tYabh2bpLLsI0m.m1uNt0GQ"/>
</p:tagLst>
</file>

<file path=ppt/tags/tag4411.xml><?xml version="1.0" encoding="utf-8"?>
<p:tagLst xmlns:a="http://schemas.openxmlformats.org/drawingml/2006/main" xmlns:r="http://schemas.openxmlformats.org/officeDocument/2006/relationships" xmlns:p="http://schemas.openxmlformats.org/presentationml/2006/main">
  <p:tag name="THINKCELLSHAPEDONOTDELETE" val="t4KR.E0BXOEeV6SOhtN0ZnA"/>
</p:tagLst>
</file>

<file path=ppt/tags/tag4420.xml><?xml version="1.0" encoding="utf-8"?>
<p:tagLst xmlns:a="http://schemas.openxmlformats.org/drawingml/2006/main" xmlns:r="http://schemas.openxmlformats.org/officeDocument/2006/relationships" xmlns:p="http://schemas.openxmlformats.org/presentationml/2006/main">
  <p:tag name="THINKCELLSHAPEDONOTDELETE" val="t_TxLcC7TG7tba.CR3s31VQ"/>
</p:tagLst>
</file>

<file path=ppt/tags/tag4430.xml><?xml version="1.0" encoding="utf-8"?>
<p:tagLst xmlns:a="http://schemas.openxmlformats.org/drawingml/2006/main" xmlns:r="http://schemas.openxmlformats.org/officeDocument/2006/relationships" xmlns:p="http://schemas.openxmlformats.org/presentationml/2006/main">
  <p:tag name="THINKCELLSHAPEDONOTDELETE" val="tslTlH7DWflG6Auqm306JaQ"/>
</p:tagLst>
</file>

<file path=ppt/tags/tag4440.xml><?xml version="1.0" encoding="utf-8"?>
<p:tagLst xmlns:a="http://schemas.openxmlformats.org/drawingml/2006/main" xmlns:r="http://schemas.openxmlformats.org/officeDocument/2006/relationships" xmlns:p="http://schemas.openxmlformats.org/presentationml/2006/main">
  <p:tag name="THINKCELLSHAPEDONOTDELETE" val="tWkhIi8q7joguWRFSKG.XUg"/>
</p:tagLst>
</file>

<file path=ppt/tags/tag4450.xml><?xml version="1.0" encoding="utf-8"?>
<p:tagLst xmlns:a="http://schemas.openxmlformats.org/drawingml/2006/main" xmlns:r="http://schemas.openxmlformats.org/officeDocument/2006/relationships" xmlns:p="http://schemas.openxmlformats.org/presentationml/2006/main">
  <p:tag name="THINKCELLSHAPEDONOTDELETE" val="tY4mjM.cZw4jvffB7Oc3aEQ"/>
</p:tagLst>
</file>

<file path=ppt/tags/tag4460.xml><?xml version="1.0" encoding="utf-8"?>
<p:tagLst xmlns:a="http://schemas.openxmlformats.org/drawingml/2006/main" xmlns:r="http://schemas.openxmlformats.org/officeDocument/2006/relationships" xmlns:p="http://schemas.openxmlformats.org/presentationml/2006/main">
  <p:tag name="THINKCELLSHAPEDONOTDELETE" val="tUnyBjCefxN9WgWtpEE1qTQ"/>
</p:tagLst>
</file>

<file path=ppt/tags/tag4470.xml><?xml version="1.0" encoding="utf-8"?>
<p:tagLst xmlns:a="http://schemas.openxmlformats.org/drawingml/2006/main" xmlns:r="http://schemas.openxmlformats.org/officeDocument/2006/relationships" xmlns:p="http://schemas.openxmlformats.org/presentationml/2006/main">
  <p:tag name="THINKCELLSHAPEDONOTDELETE" val="tfzFh.eL6DV.q7IqwsIjqYw"/>
</p:tagLst>
</file>

<file path=ppt/tags/tag4480.xml><?xml version="1.0" encoding="utf-8"?>
<p:tagLst xmlns:a="http://schemas.openxmlformats.org/drawingml/2006/main" xmlns:r="http://schemas.openxmlformats.org/officeDocument/2006/relationships" xmlns:p="http://schemas.openxmlformats.org/presentationml/2006/main">
  <p:tag name="THINKCELLSHAPEDONOTDELETE" val="teJGysH.E3s7i6aoVIPW7cw"/>
</p:tagLst>
</file>

<file path=ppt/tags/tag4490.xml><?xml version="1.0" encoding="utf-8"?>
<p:tagLst xmlns:a="http://schemas.openxmlformats.org/drawingml/2006/main" xmlns:r="http://schemas.openxmlformats.org/officeDocument/2006/relationships" xmlns:p="http://schemas.openxmlformats.org/presentationml/2006/main">
  <p:tag name="THINKCELLSHAPEDONOTDELETE" val="t4CKmLjhvScdp55McC1wmVQ"/>
</p:tagLst>
</file>

<file path=ppt/tags/tag4500.xml><?xml version="1.0" encoding="utf-8"?>
<p:tagLst xmlns:a="http://schemas.openxmlformats.org/drawingml/2006/main" xmlns:r="http://schemas.openxmlformats.org/officeDocument/2006/relationships" xmlns:p="http://schemas.openxmlformats.org/presentationml/2006/main">
  <p:tag name="THINKCELLSHAPEDONOTDELETE" val="tWithxXG4gqdmUJ42s4Rvww"/>
</p:tagLst>
</file>

<file path=ppt/tags/tag45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11.xml><?xml version="1.0" encoding="utf-8"?>
<p:tagLst xmlns:a="http://schemas.openxmlformats.org/drawingml/2006/main" xmlns:r="http://schemas.openxmlformats.org/officeDocument/2006/relationships" xmlns:p="http://schemas.openxmlformats.org/presentationml/2006/main">
  <p:tag name="THINKCELLSHAPEDONOTDELETE" val="toI7GpoVCKBVCtXkx6pyrBg"/>
</p:tagLst>
</file>

<file path=ppt/tags/tag45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80.xml><?xml version="1.0" encoding="utf-8"?>
<p:tagLst xmlns:a="http://schemas.openxmlformats.org/drawingml/2006/main" xmlns:r="http://schemas.openxmlformats.org/officeDocument/2006/relationships" xmlns:p="http://schemas.openxmlformats.org/presentationml/2006/main">
  <p:tag name="THINKCELLSHAPEDONOTDELETE" val="tHqeAtCyBhRbRu1qgUndmXQ"/>
</p:tagLst>
</file>

<file path=ppt/tags/tag4590.xml><?xml version="1.0" encoding="utf-8"?>
<p:tagLst xmlns:a="http://schemas.openxmlformats.org/drawingml/2006/main" xmlns:r="http://schemas.openxmlformats.org/officeDocument/2006/relationships" xmlns:p="http://schemas.openxmlformats.org/presentationml/2006/main">
  <p:tag name="THINKCELLSHAPEDONOTDELETE" val="tFsgMqX7lNDjxcMlzPCV37A"/>
</p:tagLst>
</file>

<file path=ppt/tags/tag4600.xml><?xml version="1.0" encoding="utf-8"?>
<p:tagLst xmlns:a="http://schemas.openxmlformats.org/drawingml/2006/main" xmlns:r="http://schemas.openxmlformats.org/officeDocument/2006/relationships" xmlns:p="http://schemas.openxmlformats.org/presentationml/2006/main">
  <p:tag name="THINKCELLSHAPEDONOTDELETE" val="tpIZTjLTk4O1YwyCSqF_H4Q"/>
</p:tagLst>
</file>

<file path=ppt/tags/tag4610.xml><?xml version="1.0" encoding="utf-8"?>
<p:tagLst xmlns:a="http://schemas.openxmlformats.org/drawingml/2006/main" xmlns:r="http://schemas.openxmlformats.org/officeDocument/2006/relationships" xmlns:p="http://schemas.openxmlformats.org/presentationml/2006/main">
  <p:tag name="THINKCELLSHAPEDONOTDELETE" val="tBPPFIjIQ8HBQ4JZxR27L_w"/>
</p:tagLst>
</file>

<file path=ppt/tags/tag4611.xml><?xml version="1.0" encoding="utf-8"?>
<p:tagLst xmlns:a="http://schemas.openxmlformats.org/drawingml/2006/main" xmlns:r="http://schemas.openxmlformats.org/officeDocument/2006/relationships" xmlns:p="http://schemas.openxmlformats.org/presentationml/2006/main">
  <p:tag name="THINKCELLSHAPEDONOTDELETE" val="tdd1oJkw_Eiu5_hzwosH4MQ"/>
</p:tagLst>
</file>

<file path=ppt/tags/tag4620.xml><?xml version="1.0" encoding="utf-8"?>
<p:tagLst xmlns:a="http://schemas.openxmlformats.org/drawingml/2006/main" xmlns:r="http://schemas.openxmlformats.org/officeDocument/2006/relationships" xmlns:p="http://schemas.openxmlformats.org/presentationml/2006/main">
  <p:tag name="THINKCELLSHAPEDONOTDELETE" val="tUBm3WHdaO008jK1wqBenvQ"/>
</p:tagLst>
</file>

<file path=ppt/tags/tag4630.xml><?xml version="1.0" encoding="utf-8"?>
<p:tagLst xmlns:a="http://schemas.openxmlformats.org/drawingml/2006/main" xmlns:r="http://schemas.openxmlformats.org/officeDocument/2006/relationships" xmlns:p="http://schemas.openxmlformats.org/presentationml/2006/main">
  <p:tag name="THINKCELLSHAPEDONOTDELETE" val="tlAp0vlJJ97uLQ58IyPdx5w"/>
</p:tagLst>
</file>

<file path=ppt/tags/tag4640.xml><?xml version="1.0" encoding="utf-8"?>
<p:tagLst xmlns:a="http://schemas.openxmlformats.org/drawingml/2006/main" xmlns:r="http://schemas.openxmlformats.org/officeDocument/2006/relationships" xmlns:p="http://schemas.openxmlformats.org/presentationml/2006/main">
  <p:tag name="THINKCELLSHAPEDONOTDELETE" val="tiG1l32ixq8ECmYY3.GTtyA"/>
</p:tagLst>
</file>

<file path=ppt/tags/tag4650.xml><?xml version="1.0" encoding="utf-8"?>
<p:tagLst xmlns:a="http://schemas.openxmlformats.org/drawingml/2006/main" xmlns:r="http://schemas.openxmlformats.org/officeDocument/2006/relationships" xmlns:p="http://schemas.openxmlformats.org/presentationml/2006/main">
  <p:tag name="THINKCELLSHAPEDONOTDELETE" val="td545AvfTEy7ULDd.2wNdkQ"/>
</p:tagLst>
</file>

<file path=ppt/tags/tag4660.xml><?xml version="1.0" encoding="utf-8"?>
<p:tagLst xmlns:a="http://schemas.openxmlformats.org/drawingml/2006/main" xmlns:r="http://schemas.openxmlformats.org/officeDocument/2006/relationships" xmlns:p="http://schemas.openxmlformats.org/presentationml/2006/main">
  <p:tag name="THINKCELLSHAPEDONOTDELETE" val="tswVn9MAK_fntBowxCrDazg"/>
</p:tagLst>
</file>

<file path=ppt/tags/tag4670.xml><?xml version="1.0" encoding="utf-8"?>
<p:tagLst xmlns:a="http://schemas.openxmlformats.org/drawingml/2006/main" xmlns:r="http://schemas.openxmlformats.org/officeDocument/2006/relationships" xmlns:p="http://schemas.openxmlformats.org/presentationml/2006/main">
  <p:tag name="THINKCELLSHAPEDONOTDELETE" val="tZtVXeVMF9N0gXr4qMfCMWA"/>
</p:tagLst>
</file>

<file path=ppt/tags/tag4680.xml><?xml version="1.0" encoding="utf-8"?>
<p:tagLst xmlns:a="http://schemas.openxmlformats.org/drawingml/2006/main" xmlns:r="http://schemas.openxmlformats.org/officeDocument/2006/relationships" xmlns:p="http://schemas.openxmlformats.org/presentationml/2006/main">
  <p:tag name="THINKCELLSHAPEDONOTDELETE" val="tno5ikkTmd5Rd2G2_kCR3Ww"/>
</p:tagLst>
</file>

<file path=ppt/tags/tag4690.xml><?xml version="1.0" encoding="utf-8"?>
<p:tagLst xmlns:a="http://schemas.openxmlformats.org/drawingml/2006/main" xmlns:r="http://schemas.openxmlformats.org/officeDocument/2006/relationships" xmlns:p="http://schemas.openxmlformats.org/presentationml/2006/main">
  <p:tag name="THINKCELLSHAPEDONOTDELETE" val="tCWX71ughMmhJYvppqTRwWw"/>
</p:tagLst>
</file>

<file path=ppt/tags/tag4700.xml><?xml version="1.0" encoding="utf-8"?>
<p:tagLst xmlns:a="http://schemas.openxmlformats.org/drawingml/2006/main" xmlns:r="http://schemas.openxmlformats.org/officeDocument/2006/relationships" xmlns:p="http://schemas.openxmlformats.org/presentationml/2006/main">
  <p:tag name="THINKCELLSHAPEDONOTDELETE" val="tVgnxAx8ug.xiod82At2ZKg"/>
</p:tagLst>
</file>

<file path=ppt/tags/tag4710.xml><?xml version="1.0" encoding="utf-8"?>
<p:tagLst xmlns:a="http://schemas.openxmlformats.org/drawingml/2006/main" xmlns:r="http://schemas.openxmlformats.org/officeDocument/2006/relationships" xmlns:p="http://schemas.openxmlformats.org/presentationml/2006/main">
  <p:tag name="THINKCELLSHAPEDONOTDELETE" val="tRMmn5Vz9bRt4Xr68ofdJCg"/>
</p:tagLst>
</file>

<file path=ppt/tags/tag4711.xml><?xml version="1.0" encoding="utf-8"?>
<p:tagLst xmlns:a="http://schemas.openxmlformats.org/drawingml/2006/main" xmlns:r="http://schemas.openxmlformats.org/officeDocument/2006/relationships" xmlns:p="http://schemas.openxmlformats.org/presentationml/2006/main">
  <p:tag name="THINKCELLSHAPEDONOTDELETE" val="tfxR8BiJifhiCqT3G60EQbQ"/>
</p:tagLst>
</file>

<file path=ppt/tags/tag4720.xml><?xml version="1.0" encoding="utf-8"?>
<p:tagLst xmlns:a="http://schemas.openxmlformats.org/drawingml/2006/main" xmlns:r="http://schemas.openxmlformats.org/officeDocument/2006/relationships" xmlns:p="http://schemas.openxmlformats.org/presentationml/2006/main">
  <p:tag name="THINKCELLSHAPEDONOTDELETE" val="tRjrbLQsuJAavGxpe3vAr6Q"/>
</p:tagLst>
</file>

<file path=ppt/tags/tag4730.xml><?xml version="1.0" encoding="utf-8"?>
<p:tagLst xmlns:a="http://schemas.openxmlformats.org/drawingml/2006/main" xmlns:r="http://schemas.openxmlformats.org/officeDocument/2006/relationships" xmlns:p="http://schemas.openxmlformats.org/presentationml/2006/main">
  <p:tag name="THINKCELLSHAPEDONOTDELETE" val="tAJF.UAg_2BthaneSJAgPMA"/>
</p:tagLst>
</file>

<file path=ppt/tags/tag47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50.xml><?xml version="1.0" encoding="utf-8"?>
<p:tagLst xmlns:a="http://schemas.openxmlformats.org/drawingml/2006/main" xmlns:r="http://schemas.openxmlformats.org/officeDocument/2006/relationships" xmlns:p="http://schemas.openxmlformats.org/presentationml/2006/main">
  <p:tag name="THINKCELLSHAPEDONOTDELETE" val="tMopDhObRObxdemI4mxYeSw"/>
</p:tagLst>
</file>

<file path=ppt/tags/tag4760.xml><?xml version="1.0" encoding="utf-8"?>
<p:tagLst xmlns:a="http://schemas.openxmlformats.org/drawingml/2006/main" xmlns:r="http://schemas.openxmlformats.org/officeDocument/2006/relationships" xmlns:p="http://schemas.openxmlformats.org/presentationml/2006/main">
  <p:tag name="THINKCELLSHAPEDONOTDELETE" val="tkzXkPPYCzNdHsP6_qTc7Fw"/>
</p:tagLst>
</file>

<file path=ppt/tags/tag4770.xml><?xml version="1.0" encoding="utf-8"?>
<p:tagLst xmlns:a="http://schemas.openxmlformats.org/drawingml/2006/main" xmlns:r="http://schemas.openxmlformats.org/officeDocument/2006/relationships" xmlns:p="http://schemas.openxmlformats.org/presentationml/2006/main">
  <p:tag name="THINKCELLSHAPEDONOTDELETE" val="tIG0jZyWdLzxWTmXhHrsgcQ"/>
</p:tagLst>
</file>

<file path=ppt/tags/tag4780.xml><?xml version="1.0" encoding="utf-8"?>
<p:tagLst xmlns:a="http://schemas.openxmlformats.org/drawingml/2006/main" xmlns:r="http://schemas.openxmlformats.org/officeDocument/2006/relationships" xmlns:p="http://schemas.openxmlformats.org/presentationml/2006/main">
  <p:tag name="THINKCELLSHAPEDONOTDELETE" val="tO0cZvlSvf8jTqLG7mkBHTw"/>
</p:tagLst>
</file>

<file path=ppt/tags/tag4790.xml><?xml version="1.0" encoding="utf-8"?>
<p:tagLst xmlns:a="http://schemas.openxmlformats.org/drawingml/2006/main" xmlns:r="http://schemas.openxmlformats.org/officeDocument/2006/relationships" xmlns:p="http://schemas.openxmlformats.org/presentationml/2006/main">
  <p:tag name="THINKCELLSHAPEDONOTDELETE" val="t2eZZKg0E2x55zVY9DicbaQ"/>
</p:tagLst>
</file>

<file path=ppt/tags/tag4800.xml><?xml version="1.0" encoding="utf-8"?>
<p:tagLst xmlns:a="http://schemas.openxmlformats.org/drawingml/2006/main" xmlns:r="http://schemas.openxmlformats.org/officeDocument/2006/relationships" xmlns:p="http://schemas.openxmlformats.org/presentationml/2006/main">
  <p:tag name="THINKCELLSHAPEDONOTDELETE" val="t3ZqENckVlgUR_SErdaIYMw"/>
</p:tagLst>
</file>

<file path=ppt/tags/tag4810.xml><?xml version="1.0" encoding="utf-8"?>
<p:tagLst xmlns:a="http://schemas.openxmlformats.org/drawingml/2006/main" xmlns:r="http://schemas.openxmlformats.org/officeDocument/2006/relationships" xmlns:p="http://schemas.openxmlformats.org/presentationml/2006/main">
  <p:tag name="THINKCELLSHAPEDONOTDELETE" val="tlgi1nVdsGFN0l17Ce2Vi.Q"/>
</p:tagLst>
</file>

<file path=ppt/tags/tag4811.xml><?xml version="1.0" encoding="utf-8"?>
<p:tagLst xmlns:a="http://schemas.openxmlformats.org/drawingml/2006/main" xmlns:r="http://schemas.openxmlformats.org/officeDocument/2006/relationships" xmlns:p="http://schemas.openxmlformats.org/presentationml/2006/main">
  <p:tag name="THINKCELLSHAPEDONOTDELETE" val="tb.6CpgZKJOpBNfDOvX2vUQ"/>
</p:tagLst>
</file>

<file path=ppt/tags/tag4820.xml><?xml version="1.0" encoding="utf-8"?>
<p:tagLst xmlns:a="http://schemas.openxmlformats.org/drawingml/2006/main" xmlns:r="http://schemas.openxmlformats.org/officeDocument/2006/relationships" xmlns:p="http://schemas.openxmlformats.org/presentationml/2006/main">
  <p:tag name="THINKCELLSHAPEDONOTDELETE" val="t5EBvxFInIAmADv0kmGfx5g"/>
</p:tagLst>
</file>

<file path=ppt/tags/tag49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10.xml><?xml version="1.0" encoding="utf-8"?>
<p:tagLst xmlns:a="http://schemas.openxmlformats.org/drawingml/2006/main" xmlns:r="http://schemas.openxmlformats.org/officeDocument/2006/relationships" xmlns:p="http://schemas.openxmlformats.org/presentationml/2006/main">
  <p:tag name="THINKCELLSHAPEDONOTDELETE" val="tpF5KOk7kW.6ABSIeAt2aQg"/>
</p:tagLst>
</file>

<file path=ppt/tags/tag51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50.xml><?xml version="1.0" encoding="utf-8"?>
<p:tagLst xmlns:a="http://schemas.openxmlformats.org/drawingml/2006/main" xmlns:r="http://schemas.openxmlformats.org/officeDocument/2006/relationships" xmlns:p="http://schemas.openxmlformats.org/presentationml/2006/main">
  <p:tag name="THINKCELLSHAPEDONOTDELETE" val="tOF1tz_0zrN1mrn5M0mlfaA"/>
</p:tagLst>
</file>

<file path=ppt/tags/tag5200.xml><?xml version="1.0" encoding="utf-8"?>
<p:tagLst xmlns:a="http://schemas.openxmlformats.org/drawingml/2006/main" xmlns:r="http://schemas.openxmlformats.org/officeDocument/2006/relationships" xmlns:p="http://schemas.openxmlformats.org/presentationml/2006/main">
  <p:tag name="THINKCELLSHAPEDONOTDELETE" val="tTHe4pAv88koIS8kI97cOgw"/>
</p:tagLst>
</file>

<file path=ppt/tags/tag5300.xml><?xml version="1.0" encoding="utf-8"?>
<p:tagLst xmlns:a="http://schemas.openxmlformats.org/drawingml/2006/main" xmlns:r="http://schemas.openxmlformats.org/officeDocument/2006/relationships" xmlns:p="http://schemas.openxmlformats.org/presentationml/2006/main">
  <p:tag name="THINKCELLSHAPEDONOTDELETE" val="tHhPZY21TuLCF.iSgNpL9bw"/>
</p:tagLst>
</file>

<file path=ppt/tags/tag5400.xml><?xml version="1.0" encoding="utf-8"?>
<p:tagLst xmlns:a="http://schemas.openxmlformats.org/drawingml/2006/main" xmlns:r="http://schemas.openxmlformats.org/officeDocument/2006/relationships" xmlns:p="http://schemas.openxmlformats.org/presentationml/2006/main">
  <p:tag name="THINKCELLSHAPEDONOTDELETE" val="t4R4ECPU0WoJu50TTyU0IuA"/>
</p:tagLst>
</file>

<file path=ppt/tags/tag5500.xml><?xml version="1.0" encoding="utf-8"?>
<p:tagLst xmlns:a="http://schemas.openxmlformats.org/drawingml/2006/main" xmlns:r="http://schemas.openxmlformats.org/officeDocument/2006/relationships" xmlns:p="http://schemas.openxmlformats.org/presentationml/2006/main">
  <p:tag name="THINKCELLSHAPEDONOTDELETE" val="tkS4hD4BwHrMS0PsFRFz2xQ"/>
</p:tagLst>
</file>

<file path=ppt/tags/tag5600.xml><?xml version="1.0" encoding="utf-8"?>
<p:tagLst xmlns:a="http://schemas.openxmlformats.org/drawingml/2006/main" xmlns:r="http://schemas.openxmlformats.org/officeDocument/2006/relationships" xmlns:p="http://schemas.openxmlformats.org/presentationml/2006/main">
  <p:tag name="THINKCELLSHAPEDONOTDELETE" val="tN5ug2EVlV6HwCSY9W0QdtQ"/>
</p:tagLst>
</file>

<file path=ppt/tags/tag5700.xml><?xml version="1.0" encoding="utf-8"?>
<p:tagLst xmlns:a="http://schemas.openxmlformats.org/drawingml/2006/main" xmlns:r="http://schemas.openxmlformats.org/officeDocument/2006/relationships" xmlns:p="http://schemas.openxmlformats.org/presentationml/2006/main">
  <p:tag name="THINKCELLSHAPEDONOTDELETE" val="t5Ol4_ZUzHEW054tKIZlLeQ"/>
</p:tagLst>
</file>

<file path=ppt/tags/tag5800.xml><?xml version="1.0" encoding="utf-8"?>
<p:tagLst xmlns:a="http://schemas.openxmlformats.org/drawingml/2006/main" xmlns:r="http://schemas.openxmlformats.org/officeDocument/2006/relationships" xmlns:p="http://schemas.openxmlformats.org/presentationml/2006/main">
  <p:tag name="THINKCELLSHAPEDONOTDELETE" val="tSNlbmpRaYpuQ4Q0xO4q4.w"/>
</p:tagLst>
</file>

<file path=ppt/tags/tag5900.xml><?xml version="1.0" encoding="utf-8"?>
<p:tagLst xmlns:a="http://schemas.openxmlformats.org/drawingml/2006/main" xmlns:r="http://schemas.openxmlformats.org/officeDocument/2006/relationships" xmlns:p="http://schemas.openxmlformats.org/presentationml/2006/main">
  <p:tag name="THINKCELLSHAPEDONOTDELETE" val="txmQg1tLSRqkG2yOvm0KpdA"/>
</p:tagLst>
</file>

<file path=ppt/tags/tag6000.xml><?xml version="1.0" encoding="utf-8"?>
<p:tagLst xmlns:a="http://schemas.openxmlformats.org/drawingml/2006/main" xmlns:r="http://schemas.openxmlformats.org/officeDocument/2006/relationships" xmlns:p="http://schemas.openxmlformats.org/presentationml/2006/main">
  <p:tag name="THINKCELLSHAPEDONOTDELETE" val="tZqmaE9SMwU3IrFh0VqB5iw"/>
</p:tagLst>
</file>

<file path=ppt/tags/tag6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10.xml><?xml version="1.0" encoding="utf-8"?>
<p:tagLst xmlns:a="http://schemas.openxmlformats.org/drawingml/2006/main" xmlns:r="http://schemas.openxmlformats.org/officeDocument/2006/relationships" xmlns:p="http://schemas.openxmlformats.org/presentationml/2006/main">
  <p:tag name="THINKCELLSHAPEDONOTDELETE" val="tYvNtu7XMxlt_oaJYYwXjLA"/>
</p:tagLst>
</file>

<file path=ppt/tags/tag6200.xml><?xml version="1.0" encoding="utf-8"?>
<p:tagLst xmlns:a="http://schemas.openxmlformats.org/drawingml/2006/main" xmlns:r="http://schemas.openxmlformats.org/officeDocument/2006/relationships" xmlns:p="http://schemas.openxmlformats.org/presentationml/2006/main">
  <p:tag name="THINKCELLSHAPEDONOTDELETE" val="t2uC96J_Uddu5MtpTXSUyDg"/>
</p:tagLst>
</file>

<file path=ppt/tags/tag6300.xml><?xml version="1.0" encoding="utf-8"?>
<p:tagLst xmlns:a="http://schemas.openxmlformats.org/drawingml/2006/main" xmlns:r="http://schemas.openxmlformats.org/officeDocument/2006/relationships" xmlns:p="http://schemas.openxmlformats.org/presentationml/2006/main">
  <p:tag name="THINKCELLSHAPEDONOTDELETE" val="tKqoalbym_JOm6gPmdSiAsA"/>
</p:tagLst>
</file>

<file path=ppt/tags/tag6400.xml><?xml version="1.0" encoding="utf-8"?>
<p:tagLst xmlns:a="http://schemas.openxmlformats.org/drawingml/2006/main" xmlns:r="http://schemas.openxmlformats.org/officeDocument/2006/relationships" xmlns:p="http://schemas.openxmlformats.org/presentationml/2006/main">
  <p:tag name="THINKCELLSHAPEDONOTDELETE" val="teVV.Y3OK0Tv01TlgMCoqdQ"/>
</p:tagLst>
</file>

<file path=ppt/tags/tag6500.xml><?xml version="1.0" encoding="utf-8"?>
<p:tagLst xmlns:a="http://schemas.openxmlformats.org/drawingml/2006/main" xmlns:r="http://schemas.openxmlformats.org/officeDocument/2006/relationships" xmlns:p="http://schemas.openxmlformats.org/presentationml/2006/main">
  <p:tag name="THINKCELLSHAPEDONOTDELETE" val="t5daV0_2JL5l.ehP2g5HZPw"/>
</p:tagLst>
</file>

<file path=ppt/tags/tag6600.xml><?xml version="1.0" encoding="utf-8"?>
<p:tagLst xmlns:a="http://schemas.openxmlformats.org/drawingml/2006/main" xmlns:r="http://schemas.openxmlformats.org/officeDocument/2006/relationships" xmlns:p="http://schemas.openxmlformats.org/presentationml/2006/main">
  <p:tag name="THINKCELLSHAPEDONOTDELETE" val="tWeuSxYllfgbobGEs4bVnuQ"/>
</p:tagLst>
</file>

<file path=ppt/tags/tag6700.xml><?xml version="1.0" encoding="utf-8"?>
<p:tagLst xmlns:a="http://schemas.openxmlformats.org/drawingml/2006/main" xmlns:r="http://schemas.openxmlformats.org/officeDocument/2006/relationships" xmlns:p="http://schemas.openxmlformats.org/presentationml/2006/main">
  <p:tag name="THINKCELLSHAPEDONOTDELETE" val="tqMpUB_oJSUwe_ZsChrOBFw"/>
</p:tagLst>
</file>

<file path=ppt/tags/tag6800.xml><?xml version="1.0" encoding="utf-8"?>
<p:tagLst xmlns:a="http://schemas.openxmlformats.org/drawingml/2006/main" xmlns:r="http://schemas.openxmlformats.org/officeDocument/2006/relationships" xmlns:p="http://schemas.openxmlformats.org/presentationml/2006/main">
  <p:tag name="THINKCELLSHAPEDONOTDELETE" val="tjn1gwbgrINLIYY1q5R0TVQ"/>
</p:tagLst>
</file>

<file path=ppt/tags/tag6900.xml><?xml version="1.0" encoding="utf-8"?>
<p:tagLst xmlns:a="http://schemas.openxmlformats.org/drawingml/2006/main" xmlns:r="http://schemas.openxmlformats.org/officeDocument/2006/relationships" xmlns:p="http://schemas.openxmlformats.org/presentationml/2006/main">
  <p:tag name="THINKCELLSHAPEDONOTDELETE" val="tDLUtSAbnMx9oc.rBAKNHmA"/>
</p:tagLst>
</file>

<file path=ppt/tags/tag7000.xml><?xml version="1.0" encoding="utf-8"?>
<p:tagLst xmlns:a="http://schemas.openxmlformats.org/drawingml/2006/main" xmlns:r="http://schemas.openxmlformats.org/officeDocument/2006/relationships" xmlns:p="http://schemas.openxmlformats.org/presentationml/2006/main">
  <p:tag name="THINKCELLSHAPEDONOTDELETE" val="tTumlXz5V35_HU7jTXRVs9w"/>
</p:tagLst>
</file>

<file path=ppt/tags/tag7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10.xml><?xml version="1.0" encoding="utf-8"?>
<p:tagLst xmlns:a="http://schemas.openxmlformats.org/drawingml/2006/main" xmlns:r="http://schemas.openxmlformats.org/officeDocument/2006/relationships" xmlns:p="http://schemas.openxmlformats.org/presentationml/2006/main">
  <p:tag name="THINKCELLSHAPEDONOTDELETE" val="tQtvvzr51bY8Lp1H1Sv5m_Q"/>
</p:tagLst>
</file>

<file path=ppt/tags/tag7200.xml><?xml version="1.0" encoding="utf-8"?>
<p:tagLst xmlns:a="http://schemas.openxmlformats.org/drawingml/2006/main" xmlns:r="http://schemas.openxmlformats.org/officeDocument/2006/relationships" xmlns:p="http://schemas.openxmlformats.org/presentationml/2006/main">
  <p:tag name="THINKCELLSHAPEDONOTDELETE" val="tEUTfgyrCnqoWIYJQCbwQYQ"/>
</p:tagLst>
</file>

<file path=ppt/tags/tag7300.xml><?xml version="1.0" encoding="utf-8"?>
<p:tagLst xmlns:a="http://schemas.openxmlformats.org/drawingml/2006/main" xmlns:r="http://schemas.openxmlformats.org/officeDocument/2006/relationships" xmlns:p="http://schemas.openxmlformats.org/presentationml/2006/main">
  <p:tag name="THINKCELLSHAPEDONOTDELETE" val="txxWar3Vec44jOBjm6LSvwQ"/>
</p:tagLst>
</file>

<file path=ppt/tags/tag7400.xml><?xml version="1.0" encoding="utf-8"?>
<p:tagLst xmlns:a="http://schemas.openxmlformats.org/drawingml/2006/main" xmlns:r="http://schemas.openxmlformats.org/officeDocument/2006/relationships" xmlns:p="http://schemas.openxmlformats.org/presentationml/2006/main">
  <p:tag name="THINKCELLSHAPEDONOTDELETE" val="to0wPIJLHcMRiJiEsuFyB8A"/>
</p:tagLst>
</file>

<file path=ppt/tags/tag7500.xml><?xml version="1.0" encoding="utf-8"?>
<p:tagLst xmlns:a="http://schemas.openxmlformats.org/drawingml/2006/main" xmlns:r="http://schemas.openxmlformats.org/officeDocument/2006/relationships" xmlns:p="http://schemas.openxmlformats.org/presentationml/2006/main">
  <p:tag name="THINKCELLSHAPEDONOTDELETE" val="tbPuLYZAb4.y_JsA3Z.MTmA"/>
</p:tagLst>
</file>

<file path=ppt/tags/tag7600.xml><?xml version="1.0" encoding="utf-8"?>
<p:tagLst xmlns:a="http://schemas.openxmlformats.org/drawingml/2006/main" xmlns:r="http://schemas.openxmlformats.org/officeDocument/2006/relationships" xmlns:p="http://schemas.openxmlformats.org/presentationml/2006/main">
  <p:tag name="THINKCELLSHAPEDONOTDELETE" val="tsEFbgB9.XtMbLga65VMkgQ"/>
</p:tagLst>
</file>

<file path=ppt/tags/tag7700.xml><?xml version="1.0" encoding="utf-8"?>
<p:tagLst xmlns:a="http://schemas.openxmlformats.org/drawingml/2006/main" xmlns:r="http://schemas.openxmlformats.org/officeDocument/2006/relationships" xmlns:p="http://schemas.openxmlformats.org/presentationml/2006/main">
  <p:tag name="THINKCELLSHAPEDONOTDELETE" val="txLIat_4fRLvWxXmcfAcgaw"/>
</p:tagLst>
</file>

<file path=ppt/tags/tag7800.xml><?xml version="1.0" encoding="utf-8"?>
<p:tagLst xmlns:a="http://schemas.openxmlformats.org/drawingml/2006/main" xmlns:r="http://schemas.openxmlformats.org/officeDocument/2006/relationships" xmlns:p="http://schemas.openxmlformats.org/presentationml/2006/main">
  <p:tag name="THINKCELLSHAPEDONOTDELETE" val="tvitN58mxzSkw4VgUZ.C6cA"/>
</p:tagLst>
</file>

<file path=ppt/tags/tag7900.xml><?xml version="1.0" encoding="utf-8"?>
<p:tagLst xmlns:a="http://schemas.openxmlformats.org/drawingml/2006/main" xmlns:r="http://schemas.openxmlformats.org/officeDocument/2006/relationships" xmlns:p="http://schemas.openxmlformats.org/presentationml/2006/main">
  <p:tag name="THINKCELLSHAPEDONOTDELETE" val="t6eVRR4QZG0D4OUT6JgLb3w"/>
</p:tagLst>
</file>

<file path=ppt/tags/tag8000.xml><?xml version="1.0" encoding="utf-8"?>
<p:tagLst xmlns:a="http://schemas.openxmlformats.org/drawingml/2006/main" xmlns:r="http://schemas.openxmlformats.org/officeDocument/2006/relationships" xmlns:p="http://schemas.openxmlformats.org/presentationml/2006/main">
  <p:tag name="THINKCELLSHAPEDONOTDELETE" val="tDpe4wYnwXNb6IKw.X4MNHQ"/>
</p:tagLst>
</file>

<file path=ppt/theme/theme1.xml><?xml version="1.0" encoding="utf-8"?>
<a:theme xmlns:a="http://schemas.openxmlformats.org/drawingml/2006/main" name="Serenity 16x9">
  <a:themeElements>
    <a:clrScheme name="Serenity_16x9">
      <a:dk1>
        <a:srgbClr val="164B4F"/>
      </a:dk1>
      <a:lt1>
        <a:sysClr val="window" lastClr="FFFFFF"/>
      </a:lt1>
      <a:dk2>
        <a:srgbClr val="000000"/>
      </a:dk2>
      <a:lt2>
        <a:srgbClr val="C5E5EC"/>
      </a:lt2>
      <a:accent1>
        <a:srgbClr val="1B91A1"/>
      </a:accent1>
      <a:accent2>
        <a:srgbClr val="46AC6F"/>
      </a:accent2>
      <a:accent3>
        <a:srgbClr val="37AFD5"/>
      </a:accent3>
      <a:accent4>
        <a:srgbClr val="6786A9"/>
      </a:accent4>
      <a:accent5>
        <a:srgbClr val="90A693"/>
      </a:accent5>
      <a:accent6>
        <a:srgbClr val="389066"/>
      </a:accent6>
      <a:hlink>
        <a:srgbClr val="27A99A"/>
      </a:hlink>
      <a:folHlink>
        <a:srgbClr val="94AE9D"/>
      </a:folHlink>
    </a:clrScheme>
    <a:fontScheme name="Euphemia">
      <a:majorFont>
        <a:latin typeface="Euphemia"/>
        <a:ea typeface=""/>
        <a:cs typeface=""/>
      </a:majorFont>
      <a:minorFont>
        <a:latin typeface="Euphem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sz="2400"/>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nSpc>
            <a:spcPct val="90000"/>
          </a:lnSpc>
          <a:defRPr/>
        </a:defPPr>
      </a:lstStyle>
    </a:txDef>
  </a:objectDefaults>
  <a:extraClrSchemeLst/>
  <a:extLst>
    <a:ext uri="{05A4C25C-085E-4340-85A3-A5531E510DB2}">
      <thm15:themeFamily xmlns:thm15="http://schemas.microsoft.com/office/thememl/2012/main" name="TF02801109.potx" id="{B47C65E8-9F73-4C4F-A3C2-84725F71438E}" vid="{CFC30A9F-F7E5-41F4-B6B7-D2E5B79E3BFB}"/>
    </a:ext>
  </a:extLst>
</a:theme>
</file>

<file path=ppt/theme/theme2.xml><?xml version="1.0" encoding="utf-8"?>
<a:theme xmlns:a="http://schemas.openxmlformats.org/drawingml/2006/main" name="Office Theme">
  <a:themeElements>
    <a:clrScheme name="Serenity">
      <a:dk1>
        <a:srgbClr val="164B4F"/>
      </a:dk1>
      <a:lt1>
        <a:sysClr val="window" lastClr="FFFFFF"/>
      </a:lt1>
      <a:dk2>
        <a:srgbClr val="000000"/>
      </a:dk2>
      <a:lt2>
        <a:srgbClr val="C5E5EC"/>
      </a:lt2>
      <a:accent1>
        <a:srgbClr val="1B91A1"/>
      </a:accent1>
      <a:accent2>
        <a:srgbClr val="46AC6F"/>
      </a:accent2>
      <a:accent3>
        <a:srgbClr val="37AFD5"/>
      </a:accent3>
      <a:accent4>
        <a:srgbClr val="6786A9"/>
      </a:accent4>
      <a:accent5>
        <a:srgbClr val="90A693"/>
      </a:accent5>
      <a:accent6>
        <a:srgbClr val="389066"/>
      </a:accent6>
      <a:hlink>
        <a:srgbClr val="27A99A"/>
      </a:hlink>
      <a:folHlink>
        <a:srgbClr val="94AE9D"/>
      </a:folHlink>
    </a:clrScheme>
    <a:fontScheme name="Euphemia">
      <a:majorFont>
        <a:latin typeface="Euphemia"/>
        <a:ea typeface=""/>
        <a:cs typeface=""/>
      </a:majorFont>
      <a:minorFont>
        <a:latin typeface="Euphem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extraClrSchemeLst/>
</a:theme>
</file>

<file path=ppt/theme/theme3.xml><?xml version="1.0" encoding="utf-8"?>
<a:theme xmlns:a="http://schemas.openxmlformats.org/drawingml/2006/main" name="Office Theme">
  <a:themeElements>
    <a:clrScheme name="Serenity">
      <a:dk1>
        <a:srgbClr val="164B4F"/>
      </a:dk1>
      <a:lt1>
        <a:sysClr val="window" lastClr="FFFFFF"/>
      </a:lt1>
      <a:dk2>
        <a:srgbClr val="000000"/>
      </a:dk2>
      <a:lt2>
        <a:srgbClr val="C5E5EC"/>
      </a:lt2>
      <a:accent1>
        <a:srgbClr val="1B91A1"/>
      </a:accent1>
      <a:accent2>
        <a:srgbClr val="46AC6F"/>
      </a:accent2>
      <a:accent3>
        <a:srgbClr val="37AFD5"/>
      </a:accent3>
      <a:accent4>
        <a:srgbClr val="6786A9"/>
      </a:accent4>
      <a:accent5>
        <a:srgbClr val="90A693"/>
      </a:accent5>
      <a:accent6>
        <a:srgbClr val="389066"/>
      </a:accent6>
      <a:hlink>
        <a:srgbClr val="27A99A"/>
      </a:hlink>
      <a:folHlink>
        <a:srgbClr val="94AE9D"/>
      </a:folHlink>
    </a:clrScheme>
    <a:fontScheme name="Euphemia">
      <a:majorFont>
        <a:latin typeface="Euphemia"/>
        <a:ea typeface=""/>
        <a:cs typeface=""/>
      </a:majorFont>
      <a:minorFont>
        <a:latin typeface="Euphem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extraClrSchemeLst/>
</a:theme>
</file>

<file path=ppt/theme/theme10.xml><?xml version="1.0" encoding="utf-8"?>
<a:theme xmlns:a="http://schemas.openxmlformats.org/drawingml/2006/main" name="Serenity 16x9">
  <a:themeElements>
    <a:clrScheme name="Serenity_16x9">
      <a:dk1>
        <a:srgbClr val="164B4F"/>
      </a:dk1>
      <a:lt1>
        <a:sysClr val="window" lastClr="FFFFFF"/>
      </a:lt1>
      <a:dk2>
        <a:srgbClr val="000000"/>
      </a:dk2>
      <a:lt2>
        <a:srgbClr val="C5E5EC"/>
      </a:lt2>
      <a:accent1>
        <a:srgbClr val="1B91A1"/>
      </a:accent1>
      <a:accent2>
        <a:srgbClr val="46AC6F"/>
      </a:accent2>
      <a:accent3>
        <a:srgbClr val="37AFD5"/>
      </a:accent3>
      <a:accent4>
        <a:srgbClr val="6786A9"/>
      </a:accent4>
      <a:accent5>
        <a:srgbClr val="90A693"/>
      </a:accent5>
      <a:accent6>
        <a:srgbClr val="389066"/>
      </a:accent6>
      <a:hlink>
        <a:srgbClr val="27A99A"/>
      </a:hlink>
      <a:folHlink>
        <a:srgbClr val="94AE9D"/>
      </a:folHlink>
    </a:clrScheme>
    <a:fontScheme name="Euphemia">
      <a:majorFont>
        <a:latin typeface="Euphemia"/>
        <a:ea typeface=""/>
        <a:cs typeface=""/>
      </a:majorFont>
      <a:minorFont>
        <a:latin typeface="Euphem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sz="2400"/>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nSpc>
            <a:spcPct val="90000"/>
          </a:lnSpc>
          <a:defRPr/>
        </a:defPPr>
      </a:lstStyle>
    </a:txDef>
  </a:objectDefaults>
  <a:extraClrSchemeLst/>
  <a:extLst>
    <a:ext uri="{05A4C25C-085E-4340-85A3-A5531E510DB2}">
      <thm15:themeFamily xmlns:thm15="http://schemas.microsoft.com/office/thememl/2012/main" name="TF02801109.potx" id="{B47C65E8-9F73-4C4F-A3C2-84725F71438E}" vid="{CFC30A9F-F7E5-41F4-B6B7-D2E5B79E3BFB}"/>
    </a:ext>
  </a:extLst>
</a:theme>
</file>

<file path=ppt/theme/theme20.xml><?xml version="1.0" encoding="utf-8"?>
<a:theme xmlns:a="http://schemas.openxmlformats.org/drawingml/2006/main" name="Office Theme">
  <a:themeElements>
    <a:clrScheme name="Serenity">
      <a:dk1>
        <a:srgbClr val="164B4F"/>
      </a:dk1>
      <a:lt1>
        <a:sysClr val="window" lastClr="FFFFFF"/>
      </a:lt1>
      <a:dk2>
        <a:srgbClr val="000000"/>
      </a:dk2>
      <a:lt2>
        <a:srgbClr val="C5E5EC"/>
      </a:lt2>
      <a:accent1>
        <a:srgbClr val="1B91A1"/>
      </a:accent1>
      <a:accent2>
        <a:srgbClr val="46AC6F"/>
      </a:accent2>
      <a:accent3>
        <a:srgbClr val="37AFD5"/>
      </a:accent3>
      <a:accent4>
        <a:srgbClr val="6786A9"/>
      </a:accent4>
      <a:accent5>
        <a:srgbClr val="90A693"/>
      </a:accent5>
      <a:accent6>
        <a:srgbClr val="389066"/>
      </a:accent6>
      <a:hlink>
        <a:srgbClr val="27A99A"/>
      </a:hlink>
      <a:folHlink>
        <a:srgbClr val="94AE9D"/>
      </a:folHlink>
    </a:clrScheme>
    <a:fontScheme name="Euphemia">
      <a:majorFont>
        <a:latin typeface="Euphemia"/>
        <a:ea typeface=""/>
        <a:cs typeface=""/>
      </a:majorFont>
      <a:minorFont>
        <a:latin typeface="Euphemi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extraClrSchemeLst/>
</a:theme>
</file>

<file path=ppt/theme/themeOverride1.xml><?xml version="1.0" encoding="utf-8"?>
<a:themeOverride xmlns:a="http://schemas.openxmlformats.org/drawingml/2006/main">
  <a:clrScheme name="Serenity_16x9">
    <a:dk1>
      <a:srgbClr val="164B4F"/>
    </a:dk1>
    <a:lt1>
      <a:sysClr val="window" lastClr="FFFFFF"/>
    </a:lt1>
    <a:dk2>
      <a:srgbClr val="000000"/>
    </a:dk2>
    <a:lt2>
      <a:srgbClr val="C5E5EC"/>
    </a:lt2>
    <a:accent1>
      <a:srgbClr val="1B91A1"/>
    </a:accent1>
    <a:accent2>
      <a:srgbClr val="46AC6F"/>
    </a:accent2>
    <a:accent3>
      <a:srgbClr val="37AFD5"/>
    </a:accent3>
    <a:accent4>
      <a:srgbClr val="6786A9"/>
    </a:accent4>
    <a:accent5>
      <a:srgbClr val="90A693"/>
    </a:accent5>
    <a:accent6>
      <a:srgbClr val="389066"/>
    </a:accent6>
    <a:hlink>
      <a:srgbClr val="27A99A"/>
    </a:hlink>
    <a:folHlink>
      <a:srgbClr val="94AE9D"/>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TemplateFile" ma:contentTypeID="0x0101006EDDDB5EE6D98C44930B742096920B300400F5B6D36B3EF94B4E9A635CDF2A18F5B8" ma:contentTypeVersion="72" ma:contentTypeDescription="Create a new document." ma:contentTypeScope="" ma:versionID="a23e56308344d904b51738559c3d67c9">
  <xsd:schema xmlns:xsd="http://www.w3.org/2001/XMLSchema" xmlns:xs="http://www.w3.org/2001/XMLSchema" xmlns:p="http://schemas.microsoft.com/office/2006/metadata/properties" xmlns:ns2="4873beb7-5857-4685-be1f-d57550cc96cc" targetNamespace="http://schemas.microsoft.com/office/2006/metadata/properties" ma:root="true" ma:fieldsID="cd0908cc4600e77bf5da051303e00c8d" ns2:_="">
    <xsd:import namespace="4873beb7-5857-4685-be1f-d57550cc96cc"/>
    <xsd:element name="properties">
      <xsd:complexType>
        <xsd:sequence>
          <xsd:element name="documentManagement">
            <xsd:complexType>
              <xsd:all>
                <xsd:element ref="ns2:AcquiredFrom" minOccurs="0"/>
                <xsd:element ref="ns2:UACurrentWords" minOccurs="0"/>
                <xsd:element ref="ns2:TPApplication" minOccurs="0"/>
                <xsd:element ref="ns2:ApprovalLog" minOccurs="0"/>
                <xsd:element ref="ns2:ApprovalStatus" minOccurs="0"/>
                <xsd:element ref="ns2:AssetStart" minOccurs="0"/>
                <xsd:element ref="ns2:AssetExpire" minOccurs="0"/>
                <xsd:element ref="ns2:AssetId" minOccurs="0"/>
                <xsd:element ref="ns2:IsSearchable" minOccurs="0"/>
                <xsd:element ref="ns2:AssetType" minOccurs="0"/>
                <xsd:element ref="ns2:APAuthor" minOccurs="0"/>
                <xsd:element ref="ns2:AverageRating" minOccurs="0"/>
                <xsd:element ref="ns2:BlockPublish" minOccurs="0"/>
                <xsd:element ref="ns2:BugNumber" minOccurs="0"/>
                <xsd:element ref="ns2:CampaignTagsTaxHTField0" minOccurs="0"/>
                <xsd:element ref="ns2:TPClientViewer" minOccurs="0"/>
                <xsd:element ref="ns2:ClipArtFilename" minOccurs="0"/>
                <xsd:element ref="ns2:TPCommandLine" minOccurs="0"/>
                <xsd:element ref="ns2:TPComponent" minOccurs="0"/>
                <xsd:element ref="ns2:ContentItem" minOccurs="0"/>
                <xsd:element ref="ns2:CrawlForDependencies" minOccurs="0"/>
                <xsd:element ref="ns2:CSXHash" minOccurs="0"/>
                <xsd:element ref="ns2:CSXSubmissionMarket" minOccurs="0"/>
                <xsd:element ref="ns2:CSXUpdate" minOccurs="0"/>
                <xsd:element ref="ns2:IntlLangReviewDate" minOccurs="0"/>
                <xsd:element ref="ns2:IsDeleted" minOccurs="0"/>
                <xsd:element ref="ns2:APDescription" minOccurs="0"/>
                <xsd:element ref="ns2:DirectSourceMarket" minOccurs="0"/>
                <xsd:element ref="ns2:Downloads" minOccurs="0"/>
                <xsd:element ref="ns2:DSATActionTaken" minOccurs="0"/>
                <xsd:element ref="ns2:APEditor" minOccurs="0"/>
                <xsd:element ref="ns2:EditorialStatus" minOccurs="0"/>
                <xsd:element ref="ns2:EditorialTags" minOccurs="0"/>
                <xsd:element ref="ns2:TPExecutable" minOccurs="0"/>
                <xsd:element ref="ns2:FeatureTagsTaxHTField0" minOccurs="0"/>
                <xsd:element ref="ns2:TPFriendlyName" minOccurs="0"/>
                <xsd:element ref="ns2:FriendlyTitle" minOccurs="0"/>
                <xsd:element ref="ns2:PrimaryImageGen" minOccurs="0"/>
                <xsd:element ref="ns2:HandoffToMSDN" minOccurs="0"/>
                <xsd:element ref="ns2:InProjectListLookup" minOccurs="0"/>
                <xsd:element ref="ns2:TPInstallLocation" minOccurs="0"/>
                <xsd:element ref="ns2:InternalTagsTaxHTField0" minOccurs="0"/>
                <xsd:element ref="ns2:IntlLangReview" minOccurs="0"/>
                <xsd:element ref="ns2:IntlLangReviewer" minOccurs="0"/>
                <xsd:element ref="ns2:MarketSpecific" minOccurs="0"/>
                <xsd:element ref="ns2:LastCompleteVersionLookup" minOccurs="0"/>
                <xsd:element ref="ns2:LastHandOff" minOccurs="0"/>
                <xsd:element ref="ns2:LastModifiedDateTime" minOccurs="0"/>
                <xsd:element ref="ns2:LastPreviewErrorLookup" minOccurs="0"/>
                <xsd:element ref="ns2:LastPreviewResultLookup" minOccurs="0"/>
                <xsd:element ref="ns2:LastPreviewAttemptDateLookup" minOccurs="0"/>
                <xsd:element ref="ns2:LastPreviewedByLookup" minOccurs="0"/>
                <xsd:element ref="ns2:LastPreviewTimeLookup" minOccurs="0"/>
                <xsd:element ref="ns2:LastPreviewVersionLookup" minOccurs="0"/>
                <xsd:element ref="ns2:LastPublishErrorLookup" minOccurs="0"/>
                <xsd:element ref="ns2:LastPublishResultLookup" minOccurs="0"/>
                <xsd:element ref="ns2:LastPublishAttemptDateLookup" minOccurs="0"/>
                <xsd:element ref="ns2:LastPublishedByLookup" minOccurs="0"/>
                <xsd:element ref="ns2:LastPublishTimeLookup" minOccurs="0"/>
                <xsd:element ref="ns2:LastPublishVersionLookup" minOccurs="0"/>
                <xsd:element ref="ns2:TPLaunchHelpLinkType" minOccurs="0"/>
                <xsd:element ref="ns2:LegacyData" minOccurs="0"/>
                <xsd:element ref="ns2:TPLaunchHelpLink" minOccurs="0"/>
                <xsd:element ref="ns2:LocComments" minOccurs="0"/>
                <xsd:element ref="ns2:LocLastLocAttemptVersionLookup" minOccurs="0"/>
                <xsd:element ref="ns2:LocLastLocAttemptVersionTypeLookup" minOccurs="0"/>
                <xsd:element ref="ns2:LocManualTestRequired" minOccurs="0"/>
                <xsd:element ref="ns2:LocMarketGroupTiers2" minOccurs="0"/>
                <xsd:element ref="ns2:LocNewPublishedVersionLookup" minOccurs="0"/>
                <xsd:element ref="ns2:LocOverallHandbackStatusLookup" minOccurs="0"/>
                <xsd:element ref="ns2:LocOverallLocStatusLookup" minOccurs="0"/>
                <xsd:element ref="ns2:LocOverallPreviewStatusLookup" minOccurs="0"/>
                <xsd:element ref="ns2:LocOverallPublishStatusLookup" minOccurs="0"/>
                <xsd:element ref="ns2:IntlLocPriority" minOccurs="0"/>
                <xsd:element ref="ns2:LocProcessedForHandoffsLookup" minOccurs="0"/>
                <xsd:element ref="ns2:LocProcessedForMarketsLookup" minOccurs="0"/>
                <xsd:element ref="ns2:LocPublishedDependentAssetsLookup" minOccurs="0"/>
                <xsd:element ref="ns2:LocPublishedLinkedAssetsLookup" minOccurs="0"/>
                <xsd:element ref="ns2:LocRecommendedHandoff" minOccurs="0"/>
                <xsd:element ref="ns2:LocalizationTagsTaxHTField0" minOccurs="0"/>
                <xsd:element ref="ns2:MachineTranslated" minOccurs="0"/>
                <xsd:element ref="ns2:Manager" minOccurs="0"/>
                <xsd:element ref="ns2:Markets" minOccurs="0"/>
                <xsd:element ref="ns2:Milestone" minOccurs="0"/>
                <xsd:element ref="ns2:TPNamespace" minOccurs="0"/>
                <xsd:element ref="ns2:NumericId" minOccurs="0"/>
                <xsd:element ref="ns2:NumOfRatingsLookup" minOccurs="0"/>
                <xsd:element ref="ns2:OOCacheId" minOccurs="0"/>
                <xsd:element ref="ns2:OpenTemplate" minOccurs="0"/>
                <xsd:element ref="ns2:OriginAsset" minOccurs="0"/>
                <xsd:element ref="ns2:OriginalRelease" minOccurs="0"/>
                <xsd:element ref="ns2:OriginalSourceMarket" minOccurs="0"/>
                <xsd:element ref="ns2:OutputCachingOn" minOccurs="0"/>
                <xsd:element ref="ns2:ParentAssetId" minOccurs="0"/>
                <xsd:element ref="ns2:PlannedPubDate" minOccurs="0"/>
                <xsd:element ref="ns2:PolicheckWords" minOccurs="0"/>
                <xsd:element ref="ns2:BusinessGroup" minOccurs="0"/>
                <xsd:element ref="ns2:UAProjectedTotalWords" minOccurs="0"/>
                <xsd:element ref="ns2:Provider" minOccurs="0"/>
                <xsd:element ref="ns2:Providers" minOccurs="0"/>
                <xsd:element ref="ns2:PublishStatusLookup" minOccurs="0"/>
                <xsd:element ref="ns2:PublishTargets" minOccurs="0"/>
                <xsd:element ref="ns2:RecommendationsModifier" minOccurs="0"/>
                <xsd:element ref="ns2:ArtSampleDocs" minOccurs="0"/>
                <xsd:element ref="ns2:ScenarioTagsTaxHTField0" minOccurs="0"/>
                <xsd:element ref="ns2:ShowIn" minOccurs="0"/>
                <xsd:element ref="ns2:SourceTitle" minOccurs="0"/>
                <xsd:element ref="ns2:CSXSubmissionDate" minOccurs="0"/>
                <xsd:element ref="ns2:SubmitterId" minOccurs="0"/>
                <xsd:element ref="ns2:TaxCatchAll" minOccurs="0"/>
                <xsd:element ref="ns2:TaxCatchAllLabel" minOccurs="0"/>
                <xsd:element ref="ns2:TemplateStatus" minOccurs="0"/>
                <xsd:element ref="ns2:TemplateTemplateType" minOccurs="0"/>
                <xsd:element ref="ns2:ThumbnailAssetId" minOccurs="0"/>
                <xsd:element ref="ns2:TimesCloned" minOccurs="0"/>
                <xsd:element ref="ns2:TrustLevel" minOccurs="0"/>
                <xsd:element ref="ns2:UALocComments" minOccurs="0"/>
                <xsd:element ref="ns2:UALocRecommendation" minOccurs="0"/>
                <xsd:element ref="ns2:UANotes" minOccurs="0"/>
                <xsd:element ref="ns2:TPAppVersion" minOccurs="0"/>
                <xsd:element ref="ns2:VoteCount"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4873beb7-5857-4685-be1f-d57550cc96cc" elementFormDefault="qualified">
    <xsd:import namespace="http://schemas.microsoft.com/office/2006/documentManagement/types"/>
    <xsd:import namespace="http://schemas.microsoft.com/office/infopath/2007/PartnerControls"/>
    <xsd:element name="AcquiredFrom" ma:index="1" nillable="true" ma:displayName="Acquired From" ma:default="Internal MS" ma:internalName="AcquiredFrom" ma:readOnly="false">
      <xsd:simpleType>
        <xsd:restriction base="dms:Choice">
          <xsd:enumeration value="Internal MS"/>
          <xsd:enumeration value="Community"/>
          <xsd:enumeration value="MVP"/>
          <xsd:enumeration value="Publisher"/>
          <xsd:enumeration value="Partner"/>
          <xsd:enumeration value="None"/>
        </xsd:restriction>
      </xsd:simpleType>
    </xsd:element>
    <xsd:element name="UACurrentWords" ma:index="2" nillable="true" ma:displayName="Actual Word Count" ma:default="" ma:internalName="UACurrentWords" ma:readOnly="false">
      <xsd:simpleType>
        <xsd:restriction base="dms:Unknown"/>
      </xsd:simpleType>
    </xsd:element>
    <xsd:element name="TPApplication" ma:index="3" nillable="true" ma:displayName="Application to Open Template With" ma:default="" ma:internalName="TPApplication">
      <xsd:simpleType>
        <xsd:restriction base="dms:Text"/>
      </xsd:simpleType>
    </xsd:element>
    <xsd:element name="ApprovalLog" ma:index="4" nillable="true" ma:displayName="Approval Log" ma:default="" ma:hidden="true" ma:internalName="ApprovalLog" ma:readOnly="false">
      <xsd:simpleType>
        <xsd:restriction base="dms:Note"/>
      </xsd:simpleType>
    </xsd:element>
    <xsd:element name="ApprovalStatus" ma:index="5" nillable="true" ma:displayName="Approval Status" ma:default="InProgress" ma:internalName="ApprovalStatus" ma:readOnly="false">
      <xsd:simpleType>
        <xsd:restriction base="dms:Choice">
          <xsd:enumeration value="InProgress"/>
          <xsd:enumeration value="Rejected"/>
          <xsd:enumeration value="Questionable"/>
          <xsd:enumeration value="ApprovedAutomatic"/>
          <xsd:enumeration value="ApprovedManual"/>
          <xsd:enumeration value="On Hold"/>
          <xsd:enumeration value="Needs Review"/>
          <xsd:enumeration value="A Violation"/>
          <xsd:enumeration value="Unpublished Violation"/>
        </xsd:restriction>
      </xsd:simpleType>
    </xsd:element>
    <xsd:element name="AssetStart" ma:index="6" nillable="true" ma:displayName="Asset Begin Date" ma:default="[Today]" ma:internalName="AssetStart" ma:readOnly="false">
      <xsd:simpleType>
        <xsd:restriction base="dms:DateTime"/>
      </xsd:simpleType>
    </xsd:element>
    <xsd:element name="AssetExpire" ma:index="7" nillable="true" ma:displayName="Asset End Date" ma:default="2029-01-01T08:00:00Z" ma:format="DateTime" ma:internalName="AssetExpire" ma:readOnly="false">
      <xsd:simpleType>
        <xsd:restriction base="dms:DateTime"/>
      </xsd:simpleType>
    </xsd:element>
    <xsd:element name="AssetId" ma:index="8" nillable="true" ma:displayName="Asset ID" ma:default="" ma:indexed="true" ma:internalName="AssetId" ma:readOnly="false">
      <xsd:simpleType>
        <xsd:restriction base="dms:Text">
          <xsd:maxLength value="255"/>
        </xsd:restriction>
      </xsd:simpleType>
    </xsd:element>
    <xsd:element name="IsSearchable" ma:index="9" nillable="true" ma:displayName="Asset Searchable?" ma:default="true" ma:internalName="IsSearchable" ma:readOnly="false">
      <xsd:simpleType>
        <xsd:restriction base="dms:Boolean"/>
      </xsd:simpleType>
    </xsd:element>
    <xsd:element name="AssetType" ma:index="10" nillable="true" ma:displayName="Asset Type" ma:default="" ma:internalName="AssetType" ma:readOnly="false">
      <xsd:simpleType>
        <xsd:restriction base="dms:Unknown"/>
      </xsd:simpleType>
    </xsd:element>
    <xsd:element name="APAuthor" ma:index="11" nillable="true" ma:displayName="Author" ma:default="" ma:list="UserInfo" ma:internalName="APAuthor" ma:readOnly="false">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AverageRating" ma:index="12" nillable="true" ma:displayName="Average Rating" ma:internalName="AverageRating" ma:readOnly="false">
      <xsd:simpleType>
        <xsd:restriction base="dms:Text"/>
      </xsd:simpleType>
    </xsd:element>
    <xsd:element name="BlockPublish" ma:index="13" nillable="true" ma:displayName="Block from Publishing?" ma:default="" ma:internalName="BlockPublish" ma:readOnly="false">
      <xsd:simpleType>
        <xsd:restriction base="dms:Boolean"/>
      </xsd:simpleType>
    </xsd:element>
    <xsd:element name="BugNumber" ma:index="14" nillable="true" ma:displayName="Bug Number" ma:default="" ma:internalName="BugNumber" ma:readOnly="false">
      <xsd:simpleType>
        <xsd:restriction base="dms:Text"/>
      </xsd:simpleType>
    </xsd:element>
    <xsd:element name="CampaignTagsTaxHTField0" ma:index="16" nillable="true" ma:taxonomy="true" ma:internalName="CampaignTagsTaxHTField0" ma:taxonomyFieldName="CampaignTags" ma:displayName="Campaigns" ma:readOnly="false" ma:default="" ma:fieldId="{1df42cc3-2301-4f11-a52a-6ead923c29ed}" ma:taxonomyMulti="true" ma:sspId="8f79753a-75d3-41f5-8ca3-40b843941b4f" ma:termSetId="ca0e50d4-faa1-44ce-961e-bb1441c60e66" ma:anchorId="00000000-0000-0000-0000-000000000000" ma:open="false" ma:isKeyword="false">
      <xsd:complexType>
        <xsd:sequence>
          <xsd:element ref="pc:Terms" minOccurs="0" maxOccurs="1"/>
        </xsd:sequence>
      </xsd:complexType>
    </xsd:element>
    <xsd:element name="TPClientViewer" ma:index="17" nillable="true" ma:displayName="Client Viewer" ma:default="" ma:internalName="TPClientViewer">
      <xsd:simpleType>
        <xsd:restriction base="dms:Text"/>
      </xsd:simpleType>
    </xsd:element>
    <xsd:element name="ClipArtFilename" ma:index="18" nillable="true" ma:displayName="Clip Art Name" ma:default="" ma:internalName="ClipArtFilename" ma:readOnly="false">
      <xsd:simpleType>
        <xsd:restriction base="dms:Text"/>
      </xsd:simpleType>
    </xsd:element>
    <xsd:element name="TPCommandLine" ma:index="19" nillable="true" ma:displayName="Command Line" ma:default="" ma:internalName="TPCommandLine">
      <xsd:simpleType>
        <xsd:restriction base="dms:Text"/>
      </xsd:simpleType>
    </xsd:element>
    <xsd:element name="TPComponent" ma:index="20" nillable="true" ma:displayName="Component" ma:default="" ma:internalName="TPComponent">
      <xsd:simpleType>
        <xsd:restriction base="dms:Text"/>
      </xsd:simpleType>
    </xsd:element>
    <xsd:element name="ContentItem" ma:index="21" nillable="true" ma:displayName="Content Item" ma:default="" ma:hidden="true" ma:internalName="ContentItem" ma:readOnly="false">
      <xsd:simpleType>
        <xsd:restriction base="dms:Unknown"/>
      </xsd:simpleType>
    </xsd:element>
    <xsd:element name="CrawlForDependencies" ma:index="23" nillable="true" ma:displayName="Crawl for Dependencies?" ma:default="true" ma:internalName="CrawlForDependencies" ma:readOnly="false">
      <xsd:simpleType>
        <xsd:restriction base="dms:Boolean"/>
      </xsd:simpleType>
    </xsd:element>
    <xsd:element name="CSXHash" ma:index="26" nillable="true" ma:displayName="CSX Hash" ma:default="" ma:indexed="true" ma:internalName="CSXHash" ma:readOnly="false">
      <xsd:simpleType>
        <xsd:restriction base="dms:Text"/>
      </xsd:simpleType>
    </xsd:element>
    <xsd:element name="CSXSubmissionMarket" ma:index="27" nillable="true" ma:displayName="CSX Submission Market" ma:default="" ma:list="{2FBD1B11-2ACE-4FDC-B5A3-635D4ADF6F1B}" ma:internalName="CSXSubmissionMarket" ma:readOnly="false" ma:showField="MarketName" ma:web="4873beb7-5857-4685-be1f-d57550cc96cc">
      <xsd:simpleType>
        <xsd:restriction base="dms:Lookup"/>
      </xsd:simpleType>
    </xsd:element>
    <xsd:element name="CSXUpdate" ma:index="28" nillable="true" ma:displayName="CSX Updated?" ma:default="false" ma:internalName="CSXUpdate" ma:readOnly="false">
      <xsd:simpleType>
        <xsd:restriction base="dms:Boolean"/>
      </xsd:simpleType>
    </xsd:element>
    <xsd:element name="IntlLangReviewDate" ma:index="29" nillable="true" ma:displayName="Date to Complete Intl QA" ma:default="" ma:internalName="IntlLangReviewDate" ma:readOnly="false">
      <xsd:simpleType>
        <xsd:restriction base="dms:DateTime"/>
      </xsd:simpleType>
    </xsd:element>
    <xsd:element name="IsDeleted" ma:index="30" nillable="true" ma:displayName="Deleted?" ma:default="" ma:internalName="IsDeleted" ma:readOnly="false">
      <xsd:simpleType>
        <xsd:restriction base="dms:Boolean"/>
      </xsd:simpleType>
    </xsd:element>
    <xsd:element name="APDescription" ma:index="31" nillable="true" ma:displayName="Description" ma:default="" ma:internalName="APDescription" ma:readOnly="false">
      <xsd:simpleType>
        <xsd:restriction base="dms:Note"/>
      </xsd:simpleType>
    </xsd:element>
    <xsd:element name="DirectSourceMarket" ma:index="32" nillable="true" ma:displayName="Direct Source Market Group" ma:default="" ma:internalName="DirectSourceMarket" ma:readOnly="false">
      <xsd:simpleType>
        <xsd:restriction base="dms:Text"/>
      </xsd:simpleType>
    </xsd:element>
    <xsd:element name="Downloads" ma:index="33" nillable="true" ma:displayName="Downloads" ma:default="0" ma:hidden="true" ma:internalName="Downloads" ma:readOnly="false">
      <xsd:simpleType>
        <xsd:restriction base="dms:Unknown"/>
      </xsd:simpleType>
    </xsd:element>
    <xsd:element name="DSATActionTaken" ma:index="34" nillable="true" ma:displayName="DSAT Action Taken" ma:default="" ma:internalName="DSATActionTaken" ma:readOnly="false">
      <xsd:simpleType>
        <xsd:restriction base="dms:Choice">
          <xsd:enumeration value="Best Bets"/>
          <xsd:enumeration value="Expire"/>
          <xsd:enumeration value="Hide"/>
          <xsd:enumeration value="None"/>
        </xsd:restriction>
      </xsd:simpleType>
    </xsd:element>
    <xsd:element name="APEditor" ma:index="35" nillable="true" ma:displayName="Editor" ma:default="" ma:list="UserInfo" ma:internalName="APEditor" ma:readOnly="false">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EditorialStatus" ma:index="36" nillable="true" ma:displayName="Editorial Status" ma:default="" ma:internalName="EditorialStatus" ma:readOnly="false">
      <xsd:simpleType>
        <xsd:restriction base="dms:Unknown"/>
      </xsd:simpleType>
    </xsd:element>
    <xsd:element name="EditorialTags" ma:index="37" nillable="true" ma:displayName="Editorial Tags" ma:default="" ma:internalName="EditorialTags">
      <xsd:simpleType>
        <xsd:restriction base="dms:Unknown"/>
      </xsd:simpleType>
    </xsd:element>
    <xsd:element name="TPExecutable" ma:index="38" nillable="true" ma:displayName="Executable" ma:default="" ma:internalName="TPExecutable">
      <xsd:simpleType>
        <xsd:restriction base="dms:Text"/>
      </xsd:simpleType>
    </xsd:element>
    <xsd:element name="FeatureTagsTaxHTField0" ma:index="40" nillable="true" ma:taxonomy="true" ma:internalName="FeatureTagsTaxHTField0" ma:taxonomyFieldName="FeatureTags" ma:displayName="Features" ma:readOnly="false" ma:default="" ma:fieldId="{7fc0d542-15c6-4882-a8e3-13bca44403fb}" ma:taxonomyMulti="true" ma:sspId="8f79753a-75d3-41f5-8ca3-40b843941b4f" ma:termSetId="f1ab6845-967d-4854-a0ba-4ec07f0f8113" ma:anchorId="00000000-0000-0000-0000-000000000000" ma:open="false" ma:isKeyword="false">
      <xsd:complexType>
        <xsd:sequence>
          <xsd:element ref="pc:Terms" minOccurs="0" maxOccurs="1"/>
        </xsd:sequence>
      </xsd:complexType>
    </xsd:element>
    <xsd:element name="TPFriendlyName" ma:index="41" nillable="true" ma:displayName="Friendly Name" ma:default="" ma:internalName="TPFriendlyName">
      <xsd:simpleType>
        <xsd:restriction base="dms:Text"/>
      </xsd:simpleType>
    </xsd:element>
    <xsd:element name="FriendlyTitle" ma:index="42" nillable="true" ma:displayName="Friendly Title" ma:default="" ma:description="Shorter title to be used when displaying search results" ma:internalName="FriendlyTitle" ma:readOnly="false">
      <xsd:simpleType>
        <xsd:restriction base="dms:Text"/>
      </xsd:simpleType>
    </xsd:element>
    <xsd:element name="PrimaryImageGen" ma:index="43" nillable="true" ma:displayName="Generate Images?" ma:default="true" ma:internalName="PrimaryImageGen">
      <xsd:simpleType>
        <xsd:restriction base="dms:Boolean"/>
      </xsd:simpleType>
    </xsd:element>
    <xsd:element name="HandoffToMSDN" ma:index="44" nillable="true" ma:displayName="Handoff To MSDN Date" ma:default="" ma:internalName="HandoffToMSDN" ma:readOnly="false">
      <xsd:simpleType>
        <xsd:restriction base="dms:DateTime"/>
      </xsd:simpleType>
    </xsd:element>
    <xsd:element name="InProjectListLookup" ma:index="45" nillable="true" ma:displayName="InProjectListLookup" ma:list="{9E343742-310B-4684-A24C-1D137CB4B230}" ma:internalName="InProjectListLookup" ma:readOnly="true" ma:showField="InProjectList"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PInstallLocation" ma:index="46" nillable="true" ma:displayName="Install Location" ma:default="" ma:internalName="TPInstallLocation">
      <xsd:simpleType>
        <xsd:restriction base="dms:Text"/>
      </xsd:simpleType>
    </xsd:element>
    <xsd:element name="InternalTagsTaxHTField0" ma:index="48" nillable="true" ma:taxonomy="true" ma:internalName="InternalTagsTaxHTField0" ma:taxonomyFieldName="InternalTags" ma:displayName="Internal Tags" ma:readOnly="false" ma:default="" ma:fieldId="{1490b8a4-2706-41ec-b5e3-73176dccf34e}" ma:taxonomyMulti="true" ma:sspId="8f79753a-75d3-41f5-8ca3-40b843941b4f" ma:termSetId="82b6639e-f7fc-4c18-ad2d-003a6e707765" ma:anchorId="00000000-0000-0000-0000-000000000000" ma:open="false" ma:isKeyword="false">
      <xsd:complexType>
        <xsd:sequence>
          <xsd:element ref="pc:Terms" minOccurs="0" maxOccurs="1"/>
        </xsd:sequence>
      </xsd:complexType>
    </xsd:element>
    <xsd:element name="IntlLangReview" ma:index="49" nillable="true" ma:displayName="Intl Lang QA Review Required?" ma:default="" ma:internalName="IntlLangReview" ma:readOnly="false">
      <xsd:simpleType>
        <xsd:restriction base="dms:Boolean"/>
      </xsd:simpleType>
    </xsd:element>
    <xsd:element name="IntlLangReviewer" ma:index="50" nillable="true" ma:displayName="Intl Lang QA Reviewer" ma:default="" ma:internalName="IntlLangReviewer" ma:readOnly="false">
      <xsd:simpleType>
        <xsd:restriction base="dms:Text"/>
      </xsd:simpleType>
    </xsd:element>
    <xsd:element name="MarketSpecific" ma:index="51" nillable="true" ma:displayName="Is Market Specific?" ma:default="" ma:internalName="MarketSpecific" ma:readOnly="false">
      <xsd:simpleType>
        <xsd:restriction base="dms:Boolean"/>
      </xsd:simpleType>
    </xsd:element>
    <xsd:element name="LastCompleteVersionLookup" ma:index="52" nillable="true" ma:displayName="Last Complete Version Lookup" ma:default="" ma:list="{9E343742-310B-4684-A24C-1D137CB4B230}" ma:internalName="LastCompleteVersionLookup" ma:readOnly="true" ma:showField="LastCompleteVersion"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HandOff" ma:index="53" nillable="true" ma:displayName="Last Hand-off" ma:default="" ma:internalName="LastHandOff" ma:readOnly="false">
      <xsd:simpleType>
        <xsd:restriction base="dms:DateTime"/>
      </xsd:simpleType>
    </xsd:element>
    <xsd:element name="LastModifiedDateTime" ma:index="54" nillable="true" ma:displayName="Last Modified Date" ma:default="" ma:internalName="LastModifiedDateTime" ma:readOnly="false">
      <xsd:simpleType>
        <xsd:restriction base="dms:DateTime"/>
      </xsd:simpleType>
    </xsd:element>
    <xsd:element name="LastPreviewErrorLookup" ma:index="55" nillable="true" ma:displayName="Last Preview Attempt Error" ma:default="" ma:list="{9E343742-310B-4684-A24C-1D137CB4B230}" ma:internalName="LastPreviewErrorLookup" ma:readOnly="true" ma:showField="LastPreviewError"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ResultLookup" ma:index="56" nillable="true" ma:displayName="Last Preview Attempt Result" ma:default="" ma:list="{9E343742-310B-4684-A24C-1D137CB4B230}" ma:internalName="LastPreviewResultLookup" ma:readOnly="true" ma:showField="LastPreviewResult"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AttemptDateLookup" ma:index="57" nillable="true" ma:displayName="Last Preview Attempted On" ma:default="" ma:list="{9E343742-310B-4684-A24C-1D137CB4B230}" ma:internalName="LastPreviewAttemptDateLookup" ma:readOnly="true" ma:showField="LastPreviewAttemptDat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edByLookup" ma:index="58" nillable="true" ma:displayName="Last Previewed By" ma:default="" ma:list="{9E343742-310B-4684-A24C-1D137CB4B230}" ma:internalName="LastPreviewedByLookup" ma:readOnly="true" ma:showField="LastPreviewedBy"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TimeLookup" ma:index="59" nillable="true" ma:displayName="Last Previewed Date" ma:default="" ma:list="{9E343742-310B-4684-A24C-1D137CB4B230}" ma:internalName="LastPreviewTimeLookup" ma:readOnly="true" ma:showField="LastPreviewTim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VersionLookup" ma:index="60" nillable="true" ma:displayName="Last Previewed Version" ma:default="" ma:list="{9E343742-310B-4684-A24C-1D137CB4B230}" ma:internalName="LastPreviewVersionLookup" ma:readOnly="true" ma:showField="LastPreviewVersion"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ErrorLookup" ma:index="61" nillable="true" ma:displayName="Last Publish Attempt Error" ma:default="" ma:list="{9E343742-310B-4684-A24C-1D137CB4B230}" ma:internalName="LastPublishErrorLookup" ma:readOnly="true" ma:showField="LastPublishError"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ResultLookup" ma:index="62" nillable="true" ma:displayName="Last Publish Attempt Result" ma:default="" ma:list="{9E343742-310B-4684-A24C-1D137CB4B230}" ma:internalName="LastPublishResultLookup" ma:readOnly="true" ma:showField="LastPublishResult"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AttemptDateLookup" ma:index="63" nillable="true" ma:displayName="Last Publish Attempted On" ma:default="" ma:list="{9E343742-310B-4684-A24C-1D137CB4B230}" ma:internalName="LastPublishAttemptDateLookup" ma:readOnly="true" ma:showField="LastPublishAttemptDat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edByLookup" ma:index="64" nillable="true" ma:displayName="Last Published By" ma:default="" ma:list="{9E343742-310B-4684-A24C-1D137CB4B230}" ma:internalName="LastPublishedByLookup" ma:readOnly="true" ma:showField="LastPublishedBy"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TimeLookup" ma:index="65" nillable="true" ma:displayName="Last Published Date" ma:default="" ma:list="{9E343742-310B-4684-A24C-1D137CB4B230}" ma:internalName="LastPublishTimeLookup" ma:readOnly="true" ma:showField="LastPublishTim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VersionLookup" ma:index="66" nillable="true" ma:displayName="Last Published Version" ma:default="" ma:list="{9E343742-310B-4684-A24C-1D137CB4B230}" ma:internalName="LastPublishVersionLookup" ma:readOnly="true" ma:showField="LastPublishVersion"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PLaunchHelpLinkType" ma:index="67" nillable="true" ma:displayName="Launch Help Link Type" ma:default="Template" ma:internalName="TPLaunchHelpLinkType">
      <xsd:simpleType>
        <xsd:restriction base="dms:Choice">
          <xsd:enumeration value="Template"/>
          <xsd:enumeration value="Training"/>
          <xsd:enumeration value="URL"/>
          <xsd:enumeration value="None"/>
        </xsd:restriction>
      </xsd:simpleType>
    </xsd:element>
    <xsd:element name="LegacyData" ma:index="68" nillable="true" ma:displayName="Legacy Data" ma:default="" ma:internalName="LegacyData" ma:readOnly="false">
      <xsd:simpleType>
        <xsd:restriction base="dms:Note"/>
      </xsd:simpleType>
    </xsd:element>
    <xsd:element name="TPLaunchHelpLink" ma:index="69" nillable="true" ma:displayName="Link to Launch Help Topic" ma:default="" ma:internalName="TPLaunchHelpLink">
      <xsd:simpleType>
        <xsd:restriction base="dms:Text"/>
      </xsd:simpleType>
    </xsd:element>
    <xsd:element name="LocComments" ma:index="70" nillable="true" ma:displayName="Loc Approval Comments" ma:default="" ma:internalName="LocComments" ma:readOnly="false">
      <xsd:simpleType>
        <xsd:restriction base="dms:Note"/>
      </xsd:simpleType>
    </xsd:element>
    <xsd:element name="LocLastLocAttemptVersionLookup" ma:index="71" nillable="true" ma:displayName="Loc Last Loc Attempt Version" ma:default="" ma:list="{7DD1DCEC-E449-43D3-891F-7DC62F62AD21}" ma:internalName="LocLastLocAttemptVersionLookup" ma:readOnly="false" ma:showField="LastLocAttemptVersion" ma:web="4873beb7-5857-4685-be1f-d57550cc96cc">
      <xsd:simpleType>
        <xsd:restriction base="dms:Lookup"/>
      </xsd:simpleType>
    </xsd:element>
    <xsd:element name="LocLastLocAttemptVersionTypeLookup" ma:index="72" nillable="true" ma:displayName="Loc Last Loc Attempt Version Type" ma:default="" ma:list="{7DD1DCEC-E449-43D3-891F-7DC62F62AD21}" ma:internalName="LocLastLocAttemptVersionTypeLookup" ma:readOnly="true" ma:showField="LastLocAttemptVersionType" ma:web="4873beb7-5857-4685-be1f-d57550cc96cc">
      <xsd:simpleType>
        <xsd:restriction base="dms:Lookup"/>
      </xsd:simpleType>
    </xsd:element>
    <xsd:element name="LocManualTestRequired" ma:index="73" nillable="true" ma:displayName="Loc Manual Test Required" ma:default="" ma:internalName="LocManualTestRequired" ma:readOnly="false">
      <xsd:simpleType>
        <xsd:restriction base="dms:Boolean"/>
      </xsd:simpleType>
    </xsd:element>
    <xsd:element name="LocMarketGroupTiers2" ma:index="74" nillable="true" ma:displayName="Loc Market Group Tiers" ma:internalName="LocMarketGroupTiers2" ma:readOnly="false">
      <xsd:simpleType>
        <xsd:restriction base="dms:Unknown"/>
      </xsd:simpleType>
    </xsd:element>
    <xsd:element name="LocNewPublishedVersionLookup" ma:index="75" nillable="true" ma:displayName="Loc New Published Version Lookup" ma:default="" ma:list="{7DD1DCEC-E449-43D3-891F-7DC62F62AD21}" ma:internalName="LocNewPublishedVersionLookup" ma:readOnly="true" ma:showField="NewPublishedVersion" ma:web="4873beb7-5857-4685-be1f-d57550cc96cc">
      <xsd:simpleType>
        <xsd:restriction base="dms:Lookup"/>
      </xsd:simpleType>
    </xsd:element>
    <xsd:element name="LocOverallHandbackStatusLookup" ma:index="76" nillable="true" ma:displayName="Loc Overall Handback Status" ma:default="" ma:list="{7DD1DCEC-E449-43D3-891F-7DC62F62AD21}" ma:internalName="LocOverallHandbackStatusLookup" ma:readOnly="true" ma:showField="OverallHandbackStatus" ma:web="4873beb7-5857-4685-be1f-d57550cc96cc">
      <xsd:simpleType>
        <xsd:restriction base="dms:Lookup"/>
      </xsd:simpleType>
    </xsd:element>
    <xsd:element name="LocOverallLocStatusLookup" ma:index="77" nillable="true" ma:displayName="Loc Overall Localize Status" ma:default="" ma:list="{7DD1DCEC-E449-43D3-891F-7DC62F62AD21}" ma:internalName="LocOverallLocStatusLookup" ma:readOnly="true" ma:showField="OverallLocStatus" ma:web="4873beb7-5857-4685-be1f-d57550cc96cc">
      <xsd:simpleType>
        <xsd:restriction base="dms:Lookup"/>
      </xsd:simpleType>
    </xsd:element>
    <xsd:element name="LocOverallPreviewStatusLookup" ma:index="78" nillable="true" ma:displayName="Loc Overall Preview Status" ma:default="" ma:list="{7DD1DCEC-E449-43D3-891F-7DC62F62AD21}" ma:internalName="LocOverallPreviewStatusLookup" ma:readOnly="true" ma:showField="OverallPreviewStatus" ma:web="4873beb7-5857-4685-be1f-d57550cc96cc">
      <xsd:simpleType>
        <xsd:restriction base="dms:Lookup"/>
      </xsd:simpleType>
    </xsd:element>
    <xsd:element name="LocOverallPublishStatusLookup" ma:index="79" nillable="true" ma:displayName="Loc Overall Publish Status" ma:default="" ma:list="{7DD1DCEC-E449-43D3-891F-7DC62F62AD21}" ma:internalName="LocOverallPublishStatusLookup" ma:readOnly="true" ma:showField="OverallPublishStatus" ma:web="4873beb7-5857-4685-be1f-d57550cc96cc">
      <xsd:simpleType>
        <xsd:restriction base="dms:Lookup"/>
      </xsd:simpleType>
    </xsd:element>
    <xsd:element name="IntlLocPriority" ma:index="80" nillable="true" ma:displayName="Loc Priority" ma:default="" ma:internalName="IntlLocPriority" ma:readOnly="false">
      <xsd:simpleType>
        <xsd:restriction base="dms:Unknown"/>
      </xsd:simpleType>
    </xsd:element>
    <xsd:element name="LocProcessedForHandoffsLookup" ma:index="81" nillable="true" ma:displayName="Loc Processed For Handoffs" ma:default="" ma:list="{7DD1DCEC-E449-43D3-891F-7DC62F62AD21}" ma:internalName="LocProcessedForHandoffsLookup" ma:readOnly="true" ma:showField="ProcessedForHandoffs" ma:web="4873beb7-5857-4685-be1f-d57550cc96cc">
      <xsd:simpleType>
        <xsd:restriction base="dms:Lookup"/>
      </xsd:simpleType>
    </xsd:element>
    <xsd:element name="LocProcessedForMarketsLookup" ma:index="82" nillable="true" ma:displayName="Loc Processed For Markets" ma:default="" ma:list="{7DD1DCEC-E449-43D3-891F-7DC62F62AD21}" ma:internalName="LocProcessedForMarketsLookup" ma:readOnly="true" ma:showField="ProcessedForMarkets" ma:web="4873beb7-5857-4685-be1f-d57550cc96cc">
      <xsd:simpleType>
        <xsd:restriction base="dms:Lookup"/>
      </xsd:simpleType>
    </xsd:element>
    <xsd:element name="LocPublishedDependentAssetsLookup" ma:index="83" nillable="true" ma:displayName="Loc Published Dependent Assets" ma:default="" ma:list="{7DD1DCEC-E449-43D3-891F-7DC62F62AD21}" ma:internalName="LocPublishedDependentAssetsLookup" ma:readOnly="true" ma:showField="PublishedDependentAssets" ma:web="4873beb7-5857-4685-be1f-d57550cc96cc">
      <xsd:simpleType>
        <xsd:restriction base="dms:Lookup"/>
      </xsd:simpleType>
    </xsd:element>
    <xsd:element name="LocPublishedLinkedAssetsLookup" ma:index="84" nillable="true" ma:displayName="Loc Published Linked Assets" ma:default="" ma:list="{7DD1DCEC-E449-43D3-891F-7DC62F62AD21}" ma:internalName="LocPublishedLinkedAssetsLookup" ma:readOnly="true" ma:showField="PublishedLinkedAssets" ma:web="4873beb7-5857-4685-be1f-d57550cc96cc">
      <xsd:simpleType>
        <xsd:restriction base="dms:Lookup"/>
      </xsd:simpleType>
    </xsd:element>
    <xsd:element name="LocRecommendedHandoff" ma:index="85" nillable="true" ma:displayName="Loc Recommended Handoff" ma:default="" ma:indexed="true" ma:internalName="LocRecommendedHandoff" ma:readOnly="false">
      <xsd:simpleType>
        <xsd:restriction base="dms:Text"/>
      </xsd:simpleType>
    </xsd:element>
    <xsd:element name="LocalizationTagsTaxHTField0" ma:index="87" nillable="true" ma:taxonomy="true" ma:internalName="LocalizationTagsTaxHTField0" ma:taxonomyFieldName="LocalizationTags" ma:displayName="Localization Tags" ma:readOnly="false" ma:default="" ma:fieldId="{00f02cb3-2c7c-424a-9c61-10e9b6878429}" ma:taxonomyMulti="true" ma:sspId="8f79753a-75d3-41f5-8ca3-40b843941b4f" ma:termSetId="5b7703a5-8e8b-4b58-8b31-1cea35331da3" ma:anchorId="00000000-0000-0000-0000-000000000000" ma:open="false" ma:isKeyword="false">
      <xsd:complexType>
        <xsd:sequence>
          <xsd:element ref="pc:Terms" minOccurs="0" maxOccurs="1"/>
        </xsd:sequence>
      </xsd:complexType>
    </xsd:element>
    <xsd:element name="MachineTranslated" ma:index="88" nillable="true" ma:displayName="Machine Translated" ma:default="" ma:internalName="MachineTranslated" ma:readOnly="false">
      <xsd:simpleType>
        <xsd:restriction base="dms:Boolean"/>
      </xsd:simpleType>
    </xsd:element>
    <xsd:element name="Manager" ma:index="89" nillable="true" ma:displayName="Manager" ma:hidden="true" ma:internalName="Manager" ma:readOnly="false">
      <xsd:simpleType>
        <xsd:restriction base="dms:Text"/>
      </xsd:simpleType>
    </xsd:element>
    <xsd:element name="Markets" ma:index="90" nillable="true" ma:displayName="Markets" ma:default="" ma:description="Leave blank to show in all markets" ma:list="{2FBD1B11-2ACE-4FDC-B5A3-635D4ADF6F1B}" ma:internalName="Markets" ma:readOnly="false" ma:showField="MarketNam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Milestone" ma:index="91" nillable="true" ma:displayName="Milestone" ma:default="" ma:internalName="Milestone" ma:readOnly="false">
      <xsd:simpleType>
        <xsd:restriction base="dms:Unknown"/>
      </xsd:simpleType>
    </xsd:element>
    <xsd:element name="TPNamespace" ma:index="94" nillable="true" ma:displayName="Namespace" ma:default="" ma:internalName="TPNamespace">
      <xsd:simpleType>
        <xsd:restriction base="dms:Text"/>
      </xsd:simpleType>
    </xsd:element>
    <xsd:element name="NumericId" ma:index="95" nillable="true" ma:displayName="Numeric ID" ma:default="" ma:indexed="true" ma:internalName="NumericId" ma:readOnly="false">
      <xsd:simpleType>
        <xsd:restriction base="dms:Number"/>
      </xsd:simpleType>
    </xsd:element>
    <xsd:element name="NumOfRatingsLookup" ma:index="96" nillable="true" ma:displayName="NumOfRatings" ma:default="" ma:list="{9E343742-310B-4684-A24C-1D137CB4B230}" ma:internalName="NumOfRatingsLookup" ma:readOnly="true" ma:showField="NumOfRatings"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OOCacheId" ma:index="97" nillable="true" ma:displayName="OOCacheId" ma:internalName="OOCacheId" ma:readOnly="false">
      <xsd:simpleType>
        <xsd:restriction base="dms:Text"/>
      </xsd:simpleType>
    </xsd:element>
    <xsd:element name="OpenTemplate" ma:index="98" nillable="true" ma:displayName="Open Template" ma:default="true" ma:internalName="OpenTemplate">
      <xsd:simpleType>
        <xsd:restriction base="dms:Boolean"/>
      </xsd:simpleType>
    </xsd:element>
    <xsd:element name="OriginAsset" ma:index="99" nillable="true" ma:displayName="Origin Asset" ma:default="" ma:internalName="OriginAsset" ma:readOnly="false">
      <xsd:simpleType>
        <xsd:restriction base="dms:Text"/>
      </xsd:simpleType>
    </xsd:element>
    <xsd:element name="OriginalRelease" ma:index="100" nillable="true" ma:displayName="Original Release" ma:default="15" ma:internalName="OriginalRelease" ma:readOnly="false">
      <xsd:simpleType>
        <xsd:restriction base="dms:Choice">
          <xsd:enumeration value="14"/>
          <xsd:enumeration value="15"/>
          <xsd:enumeration value="16"/>
        </xsd:restriction>
      </xsd:simpleType>
    </xsd:element>
    <xsd:element name="OriginalSourceMarket" ma:index="101" nillable="true" ma:displayName="Original Source Market Group" ma:default="" ma:internalName="OriginalSourceMarket" ma:readOnly="false">
      <xsd:simpleType>
        <xsd:restriction base="dms:Text"/>
      </xsd:simpleType>
    </xsd:element>
    <xsd:element name="OutputCachingOn" ma:index="102" nillable="true" ma:displayName="Output Caching" ma:default="true" ma:hidden="true" ma:internalName="OutputCachingOn" ma:readOnly="false">
      <xsd:simpleType>
        <xsd:restriction base="dms:Boolean"/>
      </xsd:simpleType>
    </xsd:element>
    <xsd:element name="ParentAssetId" ma:index="103" nillable="true" ma:displayName="Parent Asset Id" ma:default="" ma:internalName="ParentAssetId" ma:readOnly="false">
      <xsd:simpleType>
        <xsd:restriction base="dms:Text"/>
      </xsd:simpleType>
    </xsd:element>
    <xsd:element name="PlannedPubDate" ma:index="104" nillable="true" ma:displayName="Planned Publish Date" ma:default="" ma:indexed="true" ma:internalName="PlannedPubDate" ma:readOnly="false">
      <xsd:simpleType>
        <xsd:restriction base="dms:DateTime"/>
      </xsd:simpleType>
    </xsd:element>
    <xsd:element name="PolicheckWords" ma:index="105" nillable="true" ma:displayName="Policheck Words" ma:default="" ma:internalName="PolicheckWords" ma:readOnly="false">
      <xsd:simpleType>
        <xsd:restriction base="dms:Text"/>
      </xsd:simpleType>
    </xsd:element>
    <xsd:element name="BusinessGroup" ma:index="106" nillable="true" ma:displayName="Product Division Owner" ma:default="" ma:internalName="BusinessGroup" ma:readOnly="false">
      <xsd:simpleType>
        <xsd:restriction base="dms:Unknown"/>
      </xsd:simpleType>
    </xsd:element>
    <xsd:element name="UAProjectedTotalWords" ma:index="107" nillable="true" ma:displayName="Projected Word Count" ma:default="" ma:internalName="UAProjectedTotalWords" ma:readOnly="false">
      <xsd:simpleType>
        <xsd:restriction base="dms:Unknown"/>
      </xsd:simpleType>
    </xsd:element>
    <xsd:element name="Provider" ma:index="108" nillable="true" ma:displayName="Provider" ma:default="" ma:internalName="Provider" ma:readOnly="false">
      <xsd:simpleType>
        <xsd:restriction base="dms:Unknown"/>
      </xsd:simpleType>
    </xsd:element>
    <xsd:element name="Providers" ma:index="109" nillable="true" ma:displayName="Providers" ma:default="" ma:internalName="Providers">
      <xsd:simpleType>
        <xsd:restriction base="dms:Unknown"/>
      </xsd:simpleType>
    </xsd:element>
    <xsd:element name="PublishStatusLookup" ma:index="110" nillable="true" ma:displayName="Publish Status" ma:default="" ma:list="{9E343742-310B-4684-A24C-1D137CB4B230}" ma:internalName="PublishStatusLookup" ma:readOnly="false" ma:showField="PublishStatus"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PublishTargets" ma:index="111" nillable="true" ma:displayName="Publish Target" ma:default="OfficeOnlineVNext" ma:internalName="PublishTargets" ma:readOnly="false">
      <xsd:simpleType>
        <xsd:restriction base="dms:Unknown"/>
      </xsd:simpleType>
    </xsd:element>
    <xsd:element name="RecommendationsModifier" ma:index="112" nillable="true" ma:displayName="Recommendations Modifier" ma:default="" ma:internalName="RecommendationsModifier" ma:readOnly="false">
      <xsd:simpleType>
        <xsd:restriction base="dms:Number"/>
      </xsd:simpleType>
    </xsd:element>
    <xsd:element name="ArtSampleDocs" ma:index="113" nillable="true" ma:displayName="Sample Docs" ma:default="" ma:hidden="true" ma:internalName="ArtSampleDocs" ma:readOnly="false">
      <xsd:simpleType>
        <xsd:restriction base="dms:Text"/>
      </xsd:simpleType>
    </xsd:element>
    <xsd:element name="ScenarioTagsTaxHTField0" ma:index="115" nillable="true" ma:taxonomy="true" ma:internalName="ScenarioTagsTaxHTField0" ma:taxonomyFieldName="ScenarioTags" ma:displayName="Scenarios" ma:readOnly="false" ma:default="" ma:fieldId="{93aef74d-6c78-4815-8310-51477dceeccc}" ma:taxonomyMulti="true" ma:sspId="8f79753a-75d3-41f5-8ca3-40b843941b4f" ma:termSetId="4b7d5f16-e2f2-4fc0-bab3-6e8b931e57d6" ma:anchorId="00000000-0000-0000-0000-000000000000" ma:open="false" ma:isKeyword="false">
      <xsd:complexType>
        <xsd:sequence>
          <xsd:element ref="pc:Terms" minOccurs="0" maxOccurs="1"/>
        </xsd:sequence>
      </xsd:complexType>
    </xsd:element>
    <xsd:element name="ShowIn" ma:index="117" nillable="true" ma:displayName="Show In" ma:default="Show everywhere" ma:internalName="ShowIn" ma:readOnly="false">
      <xsd:simpleType>
        <xsd:restriction base="dms:Choice">
          <xsd:enumeration value="Hide on web"/>
          <xsd:enumeration value="On Web no search"/>
          <xsd:enumeration value="Show everywhere"/>
          <xsd:enumeration value="Special use only"/>
        </xsd:restriction>
      </xsd:simpleType>
    </xsd:element>
    <xsd:element name="SourceTitle" ma:index="118" nillable="true" ma:displayName="Source Title" ma:default="" ma:indexed="true" ma:internalName="SourceTitle" ma:readOnly="false">
      <xsd:simpleType>
        <xsd:restriction base="dms:Text"/>
      </xsd:simpleType>
    </xsd:element>
    <xsd:element name="CSXSubmissionDate" ma:index="119" nillable="true" ma:displayName="Submission Date" ma:default="" ma:internalName="CSXSubmissionDate" ma:readOnly="false">
      <xsd:simpleType>
        <xsd:restriction base="dms:DateTime"/>
      </xsd:simpleType>
    </xsd:element>
    <xsd:element name="SubmitterId" ma:index="120" nillable="true" ma:displayName="Submitter ID" ma:default="" ma:internalName="SubmitterId" ma:readOnly="false">
      <xsd:simpleType>
        <xsd:restriction base="dms:Text"/>
      </xsd:simpleType>
    </xsd:element>
    <xsd:element name="TaxCatchAll" ma:index="121" nillable="true" ma:displayName="Taxonomy Catch All Column" ma:hidden="true" ma:list="{530f955b-6704-4601-bd83-f81d87f1e440}" ma:internalName="TaxCatchAll" ma:showField="CatchAllData"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axCatchAllLabel" ma:index="122" nillable="true" ma:displayName="Taxonomy Catch All Column1" ma:hidden="true" ma:list="{530f955b-6704-4601-bd83-f81d87f1e440}" ma:internalName="TaxCatchAllLabel" ma:readOnly="true" ma:showField="CatchAllDataLabel"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emplateStatus" ma:index="123" nillable="true" ma:displayName="Template Status" ma:default="" ma:internalName="TemplateStatus">
      <xsd:simpleType>
        <xsd:restriction base="dms:Unknown"/>
      </xsd:simpleType>
    </xsd:element>
    <xsd:element name="TemplateTemplateType" ma:index="124" nillable="true" ma:displayName="Template Type" ma:default="" ma:internalName="TemplateTemplateType">
      <xsd:simpleType>
        <xsd:restriction base="dms:Unknown"/>
      </xsd:simpleType>
    </xsd:element>
    <xsd:element name="ThumbnailAssetId" ma:index="125" nillable="true" ma:displayName="Thumbnail Image Asset" ma:default="" ma:internalName="ThumbnailAssetId" ma:readOnly="false">
      <xsd:simpleType>
        <xsd:restriction base="dms:Text"/>
      </xsd:simpleType>
    </xsd:element>
    <xsd:element name="TimesCloned" ma:index="126" nillable="true" ma:displayName="Times Cloned" ma:default="" ma:internalName="TimesCloned" ma:readOnly="false">
      <xsd:simpleType>
        <xsd:restriction base="dms:Number"/>
      </xsd:simpleType>
    </xsd:element>
    <xsd:element name="TrustLevel" ma:index="128" nillable="true" ma:displayName="Trust Level" ma:default="1 Microsoft Managed Content" ma:internalName="TrustLevel" ma:readOnly="false">
      <xsd:simpleType>
        <xsd:restriction base="dms:Unknown"/>
      </xsd:simpleType>
    </xsd:element>
    <xsd:element name="UALocComments" ma:index="129" nillable="true" ma:displayName="UA Loc Comments" ma:default="" ma:internalName="UALocComments" ma:readOnly="false">
      <xsd:simpleType>
        <xsd:restriction base="dms:Note"/>
      </xsd:simpleType>
    </xsd:element>
    <xsd:element name="UALocRecommendation" ma:index="130" nillable="true" ma:displayName="UA Loc Recommendation" ma:default="Localize" ma:internalName="UALocRecommendation" ma:readOnly="false">
      <xsd:simpleType>
        <xsd:restriction base="dms:Choice">
          <xsd:enumeration value="Localize"/>
          <xsd:enumeration value="Never Localize"/>
          <xsd:enumeration value="Priority Localize"/>
        </xsd:restriction>
      </xsd:simpleType>
    </xsd:element>
    <xsd:element name="UANotes" ma:index="131" nillable="true" ma:displayName="UA Notes" ma:default="" ma:internalName="UANotes" ma:readOnly="false">
      <xsd:simpleType>
        <xsd:restriction base="dms:Note"/>
      </xsd:simpleType>
    </xsd:element>
    <xsd:element name="TPAppVersion" ma:index="132" nillable="true" ma:displayName="Version" ma:default="" ma:internalName="TPAppVersion">
      <xsd:simpleType>
        <xsd:restriction base="dms:Text"/>
      </xsd:simpleType>
    </xsd:element>
    <xsd:element name="VoteCount" ma:index="133" nillable="true" ma:displayName="Vote Count" ma:default="" ma:internalName="VoteCount" ma:readOnly="false">
      <xsd:simpleType>
        <xsd:restriction base="dms:Unknow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22" ma:displayName="Content Type"/>
        <xsd:element ref="dc:title" minOccurs="0" maxOccurs="1" ma:index="127"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AssetEditForm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DirectSourceMarket xmlns="4873beb7-5857-4685-be1f-d57550cc96cc" xsi:nil="true"/>
    <ApprovalStatus xmlns="4873beb7-5857-4685-be1f-d57550cc96cc">InProgress</ApprovalStatus>
    <MarketSpecific xmlns="4873beb7-5857-4685-be1f-d57550cc96cc">false</MarketSpecific>
    <LocComments xmlns="4873beb7-5857-4685-be1f-d57550cc96cc" xsi:nil="true"/>
    <ThumbnailAssetId xmlns="4873beb7-5857-4685-be1f-d57550cc96cc" xsi:nil="true"/>
    <PrimaryImageGen xmlns="4873beb7-5857-4685-be1f-d57550cc96cc">false</PrimaryImageGen>
    <LegacyData xmlns="4873beb7-5857-4685-be1f-d57550cc96cc" xsi:nil="true"/>
    <LocRecommendedHandoff xmlns="4873beb7-5857-4685-be1f-d57550cc96cc" xsi:nil="true"/>
    <BusinessGroup xmlns="4873beb7-5857-4685-be1f-d57550cc96cc" xsi:nil="true"/>
    <BlockPublish xmlns="4873beb7-5857-4685-be1f-d57550cc96cc">false</BlockPublish>
    <TPFriendlyName xmlns="4873beb7-5857-4685-be1f-d57550cc96cc" xsi:nil="true"/>
    <NumericId xmlns="4873beb7-5857-4685-be1f-d57550cc96cc" xsi:nil="true"/>
    <APEditor xmlns="4873beb7-5857-4685-be1f-d57550cc96cc">
      <UserInfo>
        <DisplayName/>
        <AccountId xsi:nil="true"/>
        <AccountType/>
      </UserInfo>
    </APEditor>
    <SourceTitle xmlns="4873beb7-5857-4685-be1f-d57550cc96cc" xsi:nil="true"/>
    <OpenTemplate xmlns="4873beb7-5857-4685-be1f-d57550cc96cc">true</OpenTemplate>
    <UALocComments xmlns="4873beb7-5857-4685-be1f-d57550cc96cc" xsi:nil="true"/>
    <ParentAssetId xmlns="4873beb7-5857-4685-be1f-d57550cc96cc" xsi:nil="true"/>
    <IntlLangReviewDate xmlns="4873beb7-5857-4685-be1f-d57550cc96cc" xsi:nil="true"/>
    <FeatureTagsTaxHTField0 xmlns="4873beb7-5857-4685-be1f-d57550cc96cc">
      <Terms xmlns="http://schemas.microsoft.com/office/infopath/2007/PartnerControls"/>
    </FeatureTagsTaxHTField0>
    <PublishStatusLookup xmlns="4873beb7-5857-4685-be1f-d57550cc96cc">
      <Value>1360506</Value>
    </PublishStatusLookup>
    <Providers xmlns="4873beb7-5857-4685-be1f-d57550cc96cc" xsi:nil="true"/>
    <MachineTranslated xmlns="4873beb7-5857-4685-be1f-d57550cc96cc">false</MachineTranslated>
    <OriginalSourceMarket xmlns="4873beb7-5857-4685-be1f-d57550cc96cc" xsi:nil="true"/>
    <APDescription xmlns="4873beb7-5857-4685-be1f-d57550cc96cc" xsi:nil="true"/>
    <ClipArtFilename xmlns="4873beb7-5857-4685-be1f-d57550cc96cc" xsi:nil="true"/>
    <ContentItem xmlns="4873beb7-5857-4685-be1f-d57550cc96cc" xsi:nil="true"/>
    <TPInstallLocation xmlns="4873beb7-5857-4685-be1f-d57550cc96cc" xsi:nil="true"/>
    <PublishTargets xmlns="4873beb7-5857-4685-be1f-d57550cc96cc">OfficeOnlineVNext</PublishTargets>
    <TimesCloned xmlns="4873beb7-5857-4685-be1f-d57550cc96cc" xsi:nil="true"/>
    <AssetStart xmlns="4873beb7-5857-4685-be1f-d57550cc96cc">2011-12-12T13:37:00+00:00</AssetStart>
    <Provider xmlns="4873beb7-5857-4685-be1f-d57550cc96cc" xsi:nil="true"/>
    <AcquiredFrom xmlns="4873beb7-5857-4685-be1f-d57550cc96cc">Internal MS</AcquiredFrom>
    <FriendlyTitle xmlns="4873beb7-5857-4685-be1f-d57550cc96cc" xsi:nil="true"/>
    <LastHandOff xmlns="4873beb7-5857-4685-be1f-d57550cc96cc" xsi:nil="true"/>
    <TPClientViewer xmlns="4873beb7-5857-4685-be1f-d57550cc96cc" xsi:nil="true"/>
    <UACurrentWords xmlns="4873beb7-5857-4685-be1f-d57550cc96cc" xsi:nil="true"/>
    <ArtSampleDocs xmlns="4873beb7-5857-4685-be1f-d57550cc96cc" xsi:nil="true"/>
    <UALocRecommendation xmlns="4873beb7-5857-4685-be1f-d57550cc96cc">Localize</UALocRecommendation>
    <Manager xmlns="4873beb7-5857-4685-be1f-d57550cc96cc" xsi:nil="true"/>
    <ShowIn xmlns="4873beb7-5857-4685-be1f-d57550cc96cc">Show everywhere</ShowIn>
    <UANotes xmlns="4873beb7-5857-4685-be1f-d57550cc96cc" xsi:nil="true"/>
    <TemplateStatus xmlns="4873beb7-5857-4685-be1f-d57550cc96cc">Complete</TemplateStatus>
    <InternalTagsTaxHTField0 xmlns="4873beb7-5857-4685-be1f-d57550cc96cc">
      <Terms xmlns="http://schemas.microsoft.com/office/infopath/2007/PartnerControls"/>
    </InternalTagsTaxHTField0>
    <CSXHash xmlns="4873beb7-5857-4685-be1f-d57550cc96cc" xsi:nil="true"/>
    <Downloads xmlns="4873beb7-5857-4685-be1f-d57550cc96cc">0</Downloads>
    <VoteCount xmlns="4873beb7-5857-4685-be1f-d57550cc96cc" xsi:nil="true"/>
    <OOCacheId xmlns="4873beb7-5857-4685-be1f-d57550cc96cc" xsi:nil="true"/>
    <IsDeleted xmlns="4873beb7-5857-4685-be1f-d57550cc96cc">false</IsDeleted>
    <AssetExpire xmlns="4873beb7-5857-4685-be1f-d57550cc96cc">2035-01-01T08:00:00+00:00</AssetExpire>
    <DSATActionTaken xmlns="4873beb7-5857-4685-be1f-d57550cc96cc" xsi:nil="true"/>
    <CSXSubmissionMarket xmlns="4873beb7-5857-4685-be1f-d57550cc96cc" xsi:nil="true"/>
    <TPExecutable xmlns="4873beb7-5857-4685-be1f-d57550cc96cc" xsi:nil="true"/>
    <SubmitterId xmlns="4873beb7-5857-4685-be1f-d57550cc96cc" xsi:nil="true"/>
    <EditorialTags xmlns="4873beb7-5857-4685-be1f-d57550cc96cc" xsi:nil="true"/>
    <ApprovalLog xmlns="4873beb7-5857-4685-be1f-d57550cc96cc" xsi:nil="true"/>
    <AssetType xmlns="4873beb7-5857-4685-be1f-d57550cc96cc">TP</AssetType>
    <BugNumber xmlns="4873beb7-5857-4685-be1f-d57550cc96cc" xsi:nil="true"/>
    <CSXSubmissionDate xmlns="4873beb7-5857-4685-be1f-d57550cc96cc" xsi:nil="true"/>
    <CSXUpdate xmlns="4873beb7-5857-4685-be1f-d57550cc96cc">false</CSXUpdate>
    <Milestone xmlns="4873beb7-5857-4685-be1f-d57550cc96cc" xsi:nil="true"/>
    <RecommendationsModifier xmlns="4873beb7-5857-4685-be1f-d57550cc96cc" xsi:nil="true"/>
    <OriginAsset xmlns="4873beb7-5857-4685-be1f-d57550cc96cc" xsi:nil="true"/>
    <TPComponent xmlns="4873beb7-5857-4685-be1f-d57550cc96cc" xsi:nil="true"/>
    <AssetId xmlns="4873beb7-5857-4685-be1f-d57550cc96cc">TP102801108</AssetId>
    <IntlLocPriority xmlns="4873beb7-5857-4685-be1f-d57550cc96cc" xsi:nil="true"/>
    <PolicheckWords xmlns="4873beb7-5857-4685-be1f-d57550cc96cc" xsi:nil="true"/>
    <TPLaunchHelpLink xmlns="4873beb7-5857-4685-be1f-d57550cc96cc" xsi:nil="true"/>
    <TPApplication xmlns="4873beb7-5857-4685-be1f-d57550cc96cc" xsi:nil="true"/>
    <CrawlForDependencies xmlns="4873beb7-5857-4685-be1f-d57550cc96cc">false</CrawlForDependencies>
    <HandoffToMSDN xmlns="4873beb7-5857-4685-be1f-d57550cc96cc" xsi:nil="true"/>
    <PlannedPubDate xmlns="4873beb7-5857-4685-be1f-d57550cc96cc" xsi:nil="true"/>
    <IntlLangReviewer xmlns="4873beb7-5857-4685-be1f-d57550cc96cc" xsi:nil="true"/>
    <TrustLevel xmlns="4873beb7-5857-4685-be1f-d57550cc96cc">1 Microsoft Managed Content</TrustLevel>
    <LocLastLocAttemptVersionLookup xmlns="4873beb7-5857-4685-be1f-d57550cc96cc">706526</LocLastLocAttemptVersionLookup>
    <IsSearchable xmlns="4873beb7-5857-4685-be1f-d57550cc96cc">true</IsSearchable>
    <TemplateTemplateType xmlns="4873beb7-5857-4685-be1f-d57550cc96cc">PowerPoint Presentation Template</TemplateTemplateType>
    <CampaignTagsTaxHTField0 xmlns="4873beb7-5857-4685-be1f-d57550cc96cc">
      <Terms xmlns="http://schemas.microsoft.com/office/infopath/2007/PartnerControls"/>
    </CampaignTagsTaxHTField0>
    <TPNamespace xmlns="4873beb7-5857-4685-be1f-d57550cc96cc" xsi:nil="true"/>
    <TaxCatchAll xmlns="4873beb7-5857-4685-be1f-d57550cc96cc"/>
    <Markets xmlns="4873beb7-5857-4685-be1f-d57550cc96cc"/>
    <UAProjectedTotalWords xmlns="4873beb7-5857-4685-be1f-d57550cc96cc" xsi:nil="true"/>
    <IntlLangReview xmlns="4873beb7-5857-4685-be1f-d57550cc96cc">false</IntlLangReview>
    <OutputCachingOn xmlns="4873beb7-5857-4685-be1f-d57550cc96cc">false</OutputCachingOn>
    <AverageRating xmlns="4873beb7-5857-4685-be1f-d57550cc96cc" xsi:nil="true"/>
    <APAuthor xmlns="4873beb7-5857-4685-be1f-d57550cc96cc">
      <UserInfo>
        <DisplayName>REDMOND\v-soujap</DisplayName>
        <AccountId>1954</AccountId>
        <AccountType/>
      </UserInfo>
    </APAuthor>
    <LocManualTestRequired xmlns="4873beb7-5857-4685-be1f-d57550cc96cc">false</LocManualTestRequired>
    <TPCommandLine xmlns="4873beb7-5857-4685-be1f-d57550cc96cc" xsi:nil="true"/>
    <TPAppVersion xmlns="4873beb7-5857-4685-be1f-d57550cc96cc" xsi:nil="true"/>
    <EditorialStatus xmlns="4873beb7-5857-4685-be1f-d57550cc96cc">Complete</EditorialStatus>
    <LastModifiedDateTime xmlns="4873beb7-5857-4685-be1f-d57550cc96cc" xsi:nil="true"/>
    <ScenarioTagsTaxHTField0 xmlns="4873beb7-5857-4685-be1f-d57550cc96cc">
      <Terms xmlns="http://schemas.microsoft.com/office/infopath/2007/PartnerControls"/>
    </ScenarioTagsTaxHTField0>
    <OriginalRelease xmlns="4873beb7-5857-4685-be1f-d57550cc96cc">14</OriginalRelease>
    <TPLaunchHelpLinkType xmlns="4873beb7-5857-4685-be1f-d57550cc96cc">Template</TPLaunchHelpLinkType>
    <LocalizationTagsTaxHTField0 xmlns="4873beb7-5857-4685-be1f-d57550cc96cc">
      <Terms xmlns="http://schemas.microsoft.com/office/infopath/2007/PartnerControls"/>
    </LocalizationTagsTaxHTField0>
    <LocMarketGroupTiers2 xmlns="4873beb7-5857-4685-be1f-d57550cc96cc" xsi:nil="true"/>
  </documentManagement>
</p:properties>
</file>

<file path=customXml/itemProps1.xml><?xml version="1.0" encoding="utf-8"?>
<ds:datastoreItem xmlns:ds="http://schemas.openxmlformats.org/officeDocument/2006/customXml" ds:itemID="{4683C129-7B42-490A-AD74-E9303BC76D3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4873beb7-5857-4685-be1f-d57550cc96cc"/>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211E33DF-2340-4F4E-B874-B73FEFEBFC8D}">
  <ds:schemaRefs>
    <ds:schemaRef ds:uri="http://schemas.microsoft.com/sharepoint/v3/contenttype/forms"/>
  </ds:schemaRefs>
</ds:datastoreItem>
</file>

<file path=customXml/itemProps3.xml><?xml version="1.0" encoding="utf-8"?>
<ds:datastoreItem xmlns:ds="http://schemas.openxmlformats.org/officeDocument/2006/customXml" ds:itemID="{0F249165-F638-412C-8E0A-DFB7045CA2E0}">
  <ds:schemaRefs>
    <ds:schemaRef ds:uri="http://schemas.openxmlformats.org/package/2006/metadata/core-properties"/>
    <ds:schemaRef ds:uri="http://schemas.microsoft.com/office/infopath/2007/PartnerControls"/>
    <ds:schemaRef ds:uri="http://purl.org/dc/dcmitype/"/>
    <ds:schemaRef ds:uri="http://www.w3.org/XML/1998/namespace"/>
    <ds:schemaRef ds:uri="http://purl.org/dc/elements/1.1/"/>
    <ds:schemaRef ds:uri="http://purl.org/dc/terms/"/>
    <ds:schemaRef ds:uri="http://schemas.microsoft.com/office/2006/documentManagement/types"/>
    <ds:schemaRef ds:uri="4873beb7-5857-4685-be1f-d57550cc96cc"/>
    <ds:schemaRef ds:uri="http://schemas.microsoft.com/office/2006/metadata/properties"/>
  </ds:schemaRefs>
</ds:datastoreItem>
</file>

<file path=docProps/app.xml><?xml version="1.0" encoding="utf-8"?>
<Properties xmlns="http://schemas.openxmlformats.org/officeDocument/2006/extended-properties" xmlns:vt="http://schemas.openxmlformats.org/officeDocument/2006/docPropsVTypes">
  <Template/>
  <TotalTime>33372</TotalTime>
  <Words>50424</Words>
  <Application>Microsoft Office PowerPoint</Application>
  <PresentationFormat>Custom</PresentationFormat>
  <Paragraphs>7719</Paragraphs>
  <Slides>327</Slides>
  <Notes>3</Notes>
  <HiddenSlides>0</HiddenSlides>
  <MMClips>8</MMClips>
  <ScaleCrop>false</ScaleCrop>
  <HeadingPairs>
    <vt:vector size="8" baseType="variant">
      <vt:variant>
        <vt:lpstr>Fonts Used</vt:lpstr>
      </vt:variant>
      <vt:variant>
        <vt:i4>13</vt:i4>
      </vt:variant>
      <vt:variant>
        <vt:lpstr>Theme</vt:lpstr>
      </vt:variant>
      <vt:variant>
        <vt:i4>1</vt:i4>
      </vt:variant>
      <vt:variant>
        <vt:lpstr>Embedded OLE Servers</vt:lpstr>
      </vt:variant>
      <vt:variant>
        <vt:i4>1</vt:i4>
      </vt:variant>
      <vt:variant>
        <vt:lpstr>Slide Titles</vt:lpstr>
      </vt:variant>
      <vt:variant>
        <vt:i4>327</vt:i4>
      </vt:variant>
    </vt:vector>
  </HeadingPairs>
  <TitlesOfParts>
    <vt:vector size="342" baseType="lpstr">
      <vt:lpstr>HGSSoeiKakugothicUB</vt:lpstr>
      <vt:lpstr>Arial</vt:lpstr>
      <vt:lpstr>Baskerville Old Face</vt:lpstr>
      <vt:lpstr>Calibri</vt:lpstr>
      <vt:lpstr>Euphemia</vt:lpstr>
      <vt:lpstr>Georgia Pro Semibold</vt:lpstr>
      <vt:lpstr>Gill Sans MT</vt:lpstr>
      <vt:lpstr>Gill Sans Nova</vt:lpstr>
      <vt:lpstr>Gill Sans Nova Cond XBd</vt:lpstr>
      <vt:lpstr>Lato</vt:lpstr>
      <vt:lpstr>Rockwell</vt:lpstr>
      <vt:lpstr>Rockwell Condensed</vt:lpstr>
      <vt:lpstr>Wingdings</vt:lpstr>
      <vt:lpstr>Serenity 16x9</vt:lpstr>
      <vt:lpstr>think-cell Slide</vt:lpstr>
      <vt:lpstr>Käynnistä ensin diaesitys ja jatka sitten seuraavalle sivulle painamalla punaisesta talosta.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ojupi021@edu.xamk.fi</dc:creator>
  <cp:lastModifiedBy>Pitkänen Julius</cp:lastModifiedBy>
  <cp:revision>167</cp:revision>
  <dcterms:created xsi:type="dcterms:W3CDTF">2022-03-27T04:16:23Z</dcterms:created>
  <dcterms:modified xsi:type="dcterms:W3CDTF">2022-06-29T07:51:18Z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nternalTags">
    <vt:lpwstr/>
  </property>
  <property fmtid="{D5CDD505-2E9C-101B-9397-08002B2CF9AE}" pid="3" name="ContentTypeId">
    <vt:lpwstr>0x0101006EDDDB5EE6D98C44930B742096920B300400F5B6D36B3EF94B4E9A635CDF2A18F5B8</vt:lpwstr>
  </property>
  <property fmtid="{D5CDD505-2E9C-101B-9397-08002B2CF9AE}" pid="4" name="FeatureTags">
    <vt:lpwstr/>
  </property>
  <property fmtid="{D5CDD505-2E9C-101B-9397-08002B2CF9AE}" pid="5" name="LocalizationTags">
    <vt:lpwstr/>
  </property>
  <property fmtid="{D5CDD505-2E9C-101B-9397-08002B2CF9AE}" pid="6" name="ScenarioTags">
    <vt:lpwstr/>
  </property>
  <property fmtid="{D5CDD505-2E9C-101B-9397-08002B2CF9AE}" pid="7" name="CampaignTags">
    <vt:lpwstr/>
  </property>
</Properties>
</file>