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17" r:id="rId1"/>
  </p:sldMasterIdLst>
  <p:notesMasterIdLst>
    <p:notesMasterId r:id="rId24"/>
  </p:notesMasterIdLst>
  <p:sldIdLst>
    <p:sldId id="256" r:id="rId2"/>
    <p:sldId id="260" r:id="rId3"/>
    <p:sldId id="268" r:id="rId4"/>
    <p:sldId id="284" r:id="rId5"/>
    <p:sldId id="295" r:id="rId6"/>
    <p:sldId id="269" r:id="rId7"/>
    <p:sldId id="276" r:id="rId8"/>
    <p:sldId id="267" r:id="rId9"/>
    <p:sldId id="258" r:id="rId10"/>
    <p:sldId id="261" r:id="rId11"/>
    <p:sldId id="266" r:id="rId12"/>
    <p:sldId id="262" r:id="rId13"/>
    <p:sldId id="265" r:id="rId14"/>
    <p:sldId id="263" r:id="rId15"/>
    <p:sldId id="264" r:id="rId16"/>
    <p:sldId id="291" r:id="rId17"/>
    <p:sldId id="274" r:id="rId18"/>
    <p:sldId id="270" r:id="rId19"/>
    <p:sldId id="271" r:id="rId20"/>
    <p:sldId id="290" r:id="rId21"/>
    <p:sldId id="294" r:id="rId22"/>
    <p:sldId id="275" r:id="rId23"/>
  </p:sldIdLst>
  <p:sldSz cx="9720263" cy="64801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5pPr>
    <a:lvl6pPr marL="2286000" algn="l" defTabSz="914400" rtl="0" eaLnBrk="1" latinLnBrk="0" hangingPunct="1">
      <a:defRPr kern="1200">
        <a:solidFill>
          <a:schemeClr val="tx1"/>
        </a:solidFill>
        <a:latin typeface="Arial" pitchFamily="34" charset="0"/>
        <a:ea typeface="Microsoft YaHei" pitchFamily="34" charset="-122"/>
        <a:cs typeface="+mn-cs"/>
      </a:defRPr>
    </a:lvl6pPr>
    <a:lvl7pPr marL="2743200" algn="l" defTabSz="914400" rtl="0" eaLnBrk="1" latinLnBrk="0" hangingPunct="1">
      <a:defRPr kern="1200">
        <a:solidFill>
          <a:schemeClr val="tx1"/>
        </a:solidFill>
        <a:latin typeface="Arial" pitchFamily="34" charset="0"/>
        <a:ea typeface="Microsoft YaHei" pitchFamily="34" charset="-122"/>
        <a:cs typeface="+mn-cs"/>
      </a:defRPr>
    </a:lvl7pPr>
    <a:lvl8pPr marL="3200400" algn="l" defTabSz="914400" rtl="0" eaLnBrk="1" latinLnBrk="0" hangingPunct="1">
      <a:defRPr kern="1200">
        <a:solidFill>
          <a:schemeClr val="tx1"/>
        </a:solidFill>
        <a:latin typeface="Arial" pitchFamily="34" charset="0"/>
        <a:ea typeface="Microsoft YaHei" pitchFamily="34" charset="-122"/>
        <a:cs typeface="+mn-cs"/>
      </a:defRPr>
    </a:lvl8pPr>
    <a:lvl9pPr marL="3657600" algn="l" defTabSz="914400" rtl="0" eaLnBrk="1" latinLnBrk="0" hangingPunct="1">
      <a:defRPr kern="1200">
        <a:solidFill>
          <a:schemeClr val="tx1"/>
        </a:solidFill>
        <a:latin typeface="Arial" pitchFamily="34" charset="0"/>
        <a:ea typeface="Microsoft YaHei"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80" y="30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1"/>
          <p:cNvSpPr>
            <a:spLocks noGrp="1" noRot="1" noChangeAspect="1" noChangeArrowheads="1"/>
          </p:cNvSpPr>
          <p:nvPr>
            <p:ph type="sldImg"/>
          </p:nvPr>
        </p:nvSpPr>
        <p:spPr bwMode="auto">
          <a:xfrm>
            <a:off x="773113" y="812800"/>
            <a:ext cx="601027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5842"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i-FI" noProof="0" smtClean="0"/>
          </a:p>
        </p:txBody>
      </p:sp>
      <p:sp>
        <p:nvSpPr>
          <p:cNvPr id="35843"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buFont typeface="Times New Roman" pitchFamily="16" charset="0"/>
              <a:buNone/>
              <a:tabLst>
                <a:tab pos="723900" algn="l"/>
                <a:tab pos="1447800" algn="l"/>
                <a:tab pos="2171700" algn="l"/>
                <a:tab pos="2895600" algn="l"/>
              </a:tabLst>
              <a:defRPr sz="1400">
                <a:solidFill>
                  <a:srgbClr val="FFFFFF"/>
                </a:solidFill>
                <a:latin typeface="Times New Roman" pitchFamily="16" charset="0"/>
                <a:ea typeface="Microsoft YaHei" charset="-122"/>
              </a:defRPr>
            </a:lvl1pPr>
          </a:lstStyle>
          <a:p>
            <a:pPr>
              <a:defRPr/>
            </a:pPr>
            <a:endParaRPr lang="fi-FI"/>
          </a:p>
        </p:txBody>
      </p:sp>
      <p:sp>
        <p:nvSpPr>
          <p:cNvPr id="35844"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buFont typeface="Times New Roman" pitchFamily="16" charset="0"/>
              <a:buNone/>
              <a:tabLst>
                <a:tab pos="723900" algn="l"/>
                <a:tab pos="1447800" algn="l"/>
                <a:tab pos="2171700" algn="l"/>
                <a:tab pos="2895600" algn="l"/>
              </a:tabLst>
              <a:defRPr sz="1400">
                <a:solidFill>
                  <a:srgbClr val="FFFFFF"/>
                </a:solidFill>
                <a:latin typeface="Times New Roman" pitchFamily="16" charset="0"/>
                <a:ea typeface="Microsoft YaHei" charset="-122"/>
              </a:defRPr>
            </a:lvl1pPr>
          </a:lstStyle>
          <a:p>
            <a:pPr>
              <a:defRPr/>
            </a:pPr>
            <a:endParaRPr lang="fi-FI"/>
          </a:p>
        </p:txBody>
      </p:sp>
      <p:sp>
        <p:nvSpPr>
          <p:cNvPr id="35845"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buFont typeface="Times New Roman" pitchFamily="16" charset="0"/>
              <a:buNone/>
              <a:tabLst>
                <a:tab pos="723900" algn="l"/>
                <a:tab pos="1447800" algn="l"/>
                <a:tab pos="2171700" algn="l"/>
                <a:tab pos="2895600" algn="l"/>
              </a:tabLst>
              <a:defRPr sz="1400">
                <a:solidFill>
                  <a:srgbClr val="FFFFFF"/>
                </a:solidFill>
                <a:latin typeface="Times New Roman" pitchFamily="16" charset="0"/>
                <a:ea typeface="Microsoft YaHei" charset="-122"/>
              </a:defRPr>
            </a:lvl1pPr>
          </a:lstStyle>
          <a:p>
            <a:pPr>
              <a:defRPr/>
            </a:pPr>
            <a:endParaRPr lang="fi-FI"/>
          </a:p>
        </p:txBody>
      </p:sp>
      <p:sp>
        <p:nvSpPr>
          <p:cNvPr id="35846"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buFont typeface="Times New Roman" pitchFamily="16" charset="0"/>
              <a:buNone/>
              <a:tabLst>
                <a:tab pos="723900" algn="l"/>
                <a:tab pos="1447800" algn="l"/>
                <a:tab pos="2171700" algn="l"/>
                <a:tab pos="2895600" algn="l"/>
              </a:tabLst>
              <a:defRPr sz="1400">
                <a:solidFill>
                  <a:srgbClr val="FFFFFF"/>
                </a:solidFill>
                <a:latin typeface="Times New Roman" pitchFamily="16" charset="0"/>
                <a:ea typeface="Microsoft YaHei" charset="-122"/>
              </a:defRPr>
            </a:lvl1pPr>
          </a:lstStyle>
          <a:p>
            <a:pPr>
              <a:defRPr/>
            </a:pPr>
            <a:fld id="{A90CD225-BA38-49D3-8AD0-7A8BB85B027C}" type="slidenum">
              <a:rPr lang="fi-FI"/>
              <a:pPr>
                <a:defRPr/>
              </a:pPr>
              <a:t>‹#›</a:t>
            </a:fld>
            <a:endParaRPr lang="fi-FI"/>
          </a:p>
        </p:txBody>
      </p:sp>
    </p:spTree>
    <p:extLst>
      <p:ext uri="{BB962C8B-B14F-4D97-AF65-F5344CB8AC3E}">
        <p14:creationId xmlns:p14="http://schemas.microsoft.com/office/powerpoint/2010/main" val="231826961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01549415-679B-4993-B461-86C4BB746B01}" type="slidenum">
              <a:rPr lang="fi-FI" altLang="fi-FI" smtClean="0">
                <a:solidFill>
                  <a:srgbClr val="FFFFFF"/>
                </a:solidFill>
                <a:latin typeface="Times New Roman" pitchFamily="18" charset="0"/>
              </a:rPr>
              <a:pPr eaLnBrk="1">
                <a:buFont typeface="Times New Roman" pitchFamily="18" charset="0"/>
                <a:buNone/>
              </a:pPr>
              <a:t>1</a:t>
            </a:fld>
            <a:endParaRPr lang="fi-FI" altLang="fi-FI" dirty="0" smtClean="0">
              <a:solidFill>
                <a:srgbClr val="FFFFFF"/>
              </a:solidFill>
              <a:latin typeface="Times New Roman" pitchFamily="18" charset="0"/>
            </a:endParaRPr>
          </a:p>
        </p:txBody>
      </p:sp>
      <p:sp>
        <p:nvSpPr>
          <p:cNvPr id="49155" name="Rectangle 1"/>
          <p:cNvSpPr>
            <a:spLocks noGrp="1" noRot="1" noChangeAspect="1" noChangeArrowheads="1" noTextEdit="1"/>
          </p:cNvSpPr>
          <p:nvPr>
            <p:ph type="sldImg"/>
          </p:nvPr>
        </p:nvSpPr>
        <p:spPr>
          <a:xfrm>
            <a:off x="773113" y="812800"/>
            <a:ext cx="601186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0B882EB9-425F-48B0-8FF0-F48468C9D05B}" type="slidenum">
              <a:rPr lang="fi-FI" altLang="fi-FI" smtClean="0">
                <a:solidFill>
                  <a:srgbClr val="FFFFFF"/>
                </a:solidFill>
                <a:latin typeface="Times New Roman" pitchFamily="18" charset="0"/>
              </a:rPr>
              <a:pPr eaLnBrk="1">
                <a:buFont typeface="Times New Roman" pitchFamily="18" charset="0"/>
                <a:buNone/>
              </a:pPr>
              <a:t>9</a:t>
            </a:fld>
            <a:endParaRPr lang="fi-FI" altLang="fi-FI" dirty="0" smtClean="0">
              <a:solidFill>
                <a:srgbClr val="FFFFFF"/>
              </a:solidFill>
              <a:latin typeface="Times New Roman" pitchFamily="18" charset="0"/>
            </a:endParaRPr>
          </a:p>
        </p:txBody>
      </p:sp>
      <p:sp>
        <p:nvSpPr>
          <p:cNvPr id="50179" name="Rectangle 1"/>
          <p:cNvSpPr>
            <a:spLocks noGrp="1" noRot="1" noChangeAspect="1" noChangeArrowheads="1" noTextEdit="1"/>
          </p:cNvSpPr>
          <p:nvPr>
            <p:ph type="sldImg"/>
          </p:nvPr>
        </p:nvSpPr>
        <p:spPr>
          <a:xfrm>
            <a:off x="773113" y="812800"/>
            <a:ext cx="601186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7" name="Tasakylkinen kolmio 6"/>
          <p:cNvSpPr/>
          <p:nvPr/>
        </p:nvSpPr>
        <p:spPr>
          <a:xfrm rot="16200000">
            <a:off x="8142228" y="4888378"/>
            <a:ext cx="1788662" cy="1375791"/>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tsikko 7"/>
          <p:cNvSpPr>
            <a:spLocks noGrp="1"/>
          </p:cNvSpPr>
          <p:nvPr>
            <p:ph type="ctrTitle"/>
          </p:nvPr>
        </p:nvSpPr>
        <p:spPr>
          <a:xfrm>
            <a:off x="574610" y="733521"/>
            <a:ext cx="8571044" cy="1389038"/>
          </a:xfrm>
        </p:spPr>
        <p:txBody>
          <a:bodyPr anchor="b">
            <a:normAutofit/>
          </a:bodyPr>
          <a:lstStyle>
            <a:lvl1pPr algn="r">
              <a:defRPr sz="4400"/>
            </a:lvl1pPr>
          </a:lstStyle>
          <a:p>
            <a:r>
              <a:rPr kumimoji="0" lang="fi-FI" smtClean="0"/>
              <a:t>Muokkaa perustyyl. napsautt.</a:t>
            </a:r>
            <a:endParaRPr kumimoji="0" lang="en-US"/>
          </a:p>
        </p:txBody>
      </p:sp>
      <p:sp>
        <p:nvSpPr>
          <p:cNvPr id="9" name="Alaotsikko 8"/>
          <p:cNvSpPr>
            <a:spLocks noGrp="1"/>
          </p:cNvSpPr>
          <p:nvPr>
            <p:ph type="subTitle" idx="1"/>
          </p:nvPr>
        </p:nvSpPr>
        <p:spPr>
          <a:xfrm>
            <a:off x="574610" y="2126306"/>
            <a:ext cx="8571044" cy="1656045"/>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i-FI" smtClean="0"/>
              <a:t>Muokkaa alaotsikon perustyyliä napsautt.</a:t>
            </a:r>
            <a:endParaRPr kumimoji="0" lang="en-US"/>
          </a:p>
        </p:txBody>
      </p:sp>
      <p:sp>
        <p:nvSpPr>
          <p:cNvPr id="28" name="Päivämäärän paikkamerkki 27"/>
          <p:cNvSpPr>
            <a:spLocks noGrp="1"/>
          </p:cNvSpPr>
          <p:nvPr>
            <p:ph type="dt" sz="half" idx="10"/>
          </p:nvPr>
        </p:nvSpPr>
        <p:spPr>
          <a:xfrm>
            <a:off x="1458039" y="5681405"/>
            <a:ext cx="6156167" cy="345009"/>
          </a:xfrm>
        </p:spPr>
        <p:txBody>
          <a:bodyPr tIns="0" bIns="0" anchor="t"/>
          <a:lstStyle>
            <a:lvl1pPr algn="r">
              <a:defRPr sz="1000"/>
            </a:lvl1pPr>
          </a:lstStyle>
          <a:p>
            <a:pPr>
              <a:defRPr/>
            </a:pPr>
            <a:endParaRPr lang="fi-FI"/>
          </a:p>
        </p:txBody>
      </p:sp>
      <p:sp>
        <p:nvSpPr>
          <p:cNvPr id="17" name="Alatunnisteen paikkamerkki 16"/>
          <p:cNvSpPr>
            <a:spLocks noGrp="1"/>
          </p:cNvSpPr>
          <p:nvPr>
            <p:ph type="ftr" sz="quarter" idx="11"/>
          </p:nvPr>
        </p:nvSpPr>
        <p:spPr>
          <a:xfrm>
            <a:off x="1458039" y="5339394"/>
            <a:ext cx="6156167" cy="345009"/>
          </a:xfrm>
        </p:spPr>
        <p:txBody>
          <a:bodyPr tIns="0" bIns="0" anchor="b"/>
          <a:lstStyle>
            <a:lvl1pPr algn="r">
              <a:defRPr sz="1100"/>
            </a:lvl1pPr>
          </a:lstStyle>
          <a:p>
            <a:pPr>
              <a:defRPr/>
            </a:pPr>
            <a:endParaRPr lang="fi-FI"/>
          </a:p>
        </p:txBody>
      </p:sp>
      <p:sp>
        <p:nvSpPr>
          <p:cNvPr id="29" name="Dian numeron paikkamerkki 28"/>
          <p:cNvSpPr>
            <a:spLocks noGrp="1"/>
          </p:cNvSpPr>
          <p:nvPr>
            <p:ph type="sldNum" sz="quarter" idx="12"/>
          </p:nvPr>
        </p:nvSpPr>
        <p:spPr>
          <a:xfrm>
            <a:off x="8921134" y="5435399"/>
            <a:ext cx="534614" cy="345009"/>
          </a:xfrm>
        </p:spPr>
        <p:txBody>
          <a:bodyPr anchor="ctr"/>
          <a:lstStyle>
            <a:lvl1pPr algn="ctr">
              <a:defRPr sz="1300">
                <a:solidFill>
                  <a:srgbClr val="FFFFFF"/>
                </a:solidFill>
              </a:defRPr>
            </a:lvl1pPr>
          </a:lstStyle>
          <a:p>
            <a:pPr>
              <a:defRPr/>
            </a:pPr>
            <a:fld id="{E0032822-CE37-4579-A2C4-6B8AB014CF20}" type="slidenum">
              <a:rPr lang="fi-FI" smtClean="0"/>
              <a:pPr>
                <a:defRPr/>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86013" y="252757"/>
            <a:ext cx="8748237" cy="1321956"/>
          </a:xfrm>
        </p:spPr>
        <p:txBody>
          <a:bodyPr/>
          <a:lstStyle/>
          <a:p>
            <a:r>
              <a:rPr kumimoji="0" lang="fi-FI" smtClean="0"/>
              <a:t>Muokkaa perustyyl. napsautt.</a:t>
            </a:r>
            <a:endParaRPr kumimoji="0" lang="en-US"/>
          </a:p>
        </p:txBody>
      </p:sp>
      <p:sp>
        <p:nvSpPr>
          <p:cNvPr id="3" name="Sisällön paikkamerkki 2"/>
          <p:cNvSpPr>
            <a:spLocks noGrp="1"/>
          </p:cNvSpPr>
          <p:nvPr>
            <p:ph idx="1"/>
          </p:nvPr>
        </p:nvSpPr>
        <p:spPr>
          <a:xfrm>
            <a:off x="486013" y="1779079"/>
            <a:ext cx="8748237" cy="4320117"/>
          </a:xfrm>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a:xfrm>
            <a:off x="5093418" y="6123045"/>
            <a:ext cx="2268061" cy="285128"/>
          </a:xfrm>
        </p:spPr>
        <p:txBody>
          <a:bodyPr/>
          <a:lstStyle/>
          <a:p>
            <a:pPr>
              <a:defRPr/>
            </a:pPr>
            <a:endParaRPr lang="fi-FI"/>
          </a:p>
        </p:txBody>
      </p:sp>
      <p:sp>
        <p:nvSpPr>
          <p:cNvPr id="5" name="Alatunnisteen paikkamerkki 4"/>
          <p:cNvSpPr>
            <a:spLocks noGrp="1"/>
          </p:cNvSpPr>
          <p:nvPr>
            <p:ph type="ftr" sz="quarter" idx="11"/>
          </p:nvPr>
        </p:nvSpPr>
        <p:spPr>
          <a:xfrm>
            <a:off x="486014" y="6123917"/>
            <a:ext cx="4528529" cy="284257"/>
          </a:xfrm>
        </p:spPr>
        <p:txBody>
          <a:bodyPr/>
          <a:lstStyle/>
          <a:p>
            <a:pPr>
              <a:defRPr/>
            </a:pPr>
            <a:endParaRPr lang="fi-FI"/>
          </a:p>
        </p:txBody>
      </p:sp>
      <p:sp>
        <p:nvSpPr>
          <p:cNvPr id="6" name="Dian numeron paikkamerkki 5"/>
          <p:cNvSpPr>
            <a:spLocks noGrp="1"/>
          </p:cNvSpPr>
          <p:nvPr>
            <p:ph type="sldNum" sz="quarter" idx="12"/>
          </p:nvPr>
        </p:nvSpPr>
        <p:spPr/>
        <p:txBody>
          <a:bodyPr/>
          <a:lstStyle/>
          <a:p>
            <a:pPr>
              <a:defRPr/>
            </a:pPr>
            <a:fld id="{070B61C6-C41F-4AEC-B0FD-12869C262A3A}" type="slidenum">
              <a:rPr lang="fi-FI" smtClean="0"/>
              <a:pPr>
                <a:defRPr/>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Ref idx="1002">
        <a:schemeClr val="bg1"/>
      </p:bgRef>
    </p:bg>
    <p:spTree>
      <p:nvGrpSpPr>
        <p:cNvPr id="1" name=""/>
        <p:cNvGrpSpPr/>
        <p:nvPr/>
      </p:nvGrpSpPr>
      <p:grpSpPr>
        <a:xfrm>
          <a:off x="0" y="0"/>
          <a:ext cx="0" cy="0"/>
          <a:chOff x="0" y="0"/>
          <a:chExt cx="0" cy="0"/>
        </a:xfrm>
      </p:grpSpPr>
      <p:sp>
        <p:nvSpPr>
          <p:cNvPr id="9" name="Suorakulmainen kolmio 8"/>
          <p:cNvSpPr/>
          <p:nvPr/>
        </p:nvSpPr>
        <p:spPr>
          <a:xfrm flipV="1">
            <a:off x="7478" y="6648"/>
            <a:ext cx="9705308" cy="6460237"/>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asakylkinen kolmio 7"/>
          <p:cNvSpPr/>
          <p:nvPr/>
        </p:nvSpPr>
        <p:spPr>
          <a:xfrm rot="5400000" flipV="1">
            <a:off x="8142228" y="216008"/>
            <a:ext cx="1788662" cy="1375791"/>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Päivämäärän paikkamerkki 3"/>
          <p:cNvSpPr>
            <a:spLocks noGrp="1"/>
          </p:cNvSpPr>
          <p:nvPr>
            <p:ph type="dt" sz="half" idx="10"/>
          </p:nvPr>
        </p:nvSpPr>
        <p:spPr>
          <a:xfrm>
            <a:off x="7393982" y="6120165"/>
            <a:ext cx="2268061" cy="288008"/>
          </a:xfrm>
        </p:spPr>
        <p:txBody>
          <a:bodyPr/>
          <a:lstStyle/>
          <a:p>
            <a:pPr>
              <a:defRPr/>
            </a:pPr>
            <a:endParaRPr lang="fi-FI"/>
          </a:p>
        </p:txBody>
      </p:sp>
      <p:sp>
        <p:nvSpPr>
          <p:cNvPr id="5" name="Alatunnisteen paikkamerkki 4"/>
          <p:cNvSpPr>
            <a:spLocks noGrp="1"/>
          </p:cNvSpPr>
          <p:nvPr>
            <p:ph type="ftr" sz="quarter" idx="11"/>
          </p:nvPr>
        </p:nvSpPr>
        <p:spPr>
          <a:xfrm>
            <a:off x="2784451" y="6123917"/>
            <a:ext cx="4528529" cy="284257"/>
          </a:xfrm>
        </p:spPr>
        <p:txBody>
          <a:bodyPr/>
          <a:lstStyle/>
          <a:p>
            <a:pPr>
              <a:defRPr/>
            </a:pPr>
            <a:endParaRPr lang="fi-FI"/>
          </a:p>
        </p:txBody>
      </p:sp>
      <p:sp>
        <p:nvSpPr>
          <p:cNvPr id="6" name="Dian numeron paikkamerkki 5"/>
          <p:cNvSpPr>
            <a:spLocks noGrp="1"/>
          </p:cNvSpPr>
          <p:nvPr>
            <p:ph type="sldNum" sz="quarter" idx="12"/>
          </p:nvPr>
        </p:nvSpPr>
        <p:spPr>
          <a:xfrm>
            <a:off x="8983649" y="765021"/>
            <a:ext cx="534614" cy="284257"/>
          </a:xfrm>
        </p:spPr>
        <p:txBody>
          <a:bodyPr/>
          <a:lstStyle/>
          <a:p>
            <a:pPr>
              <a:defRPr/>
            </a:pPr>
            <a:fld id="{F3803D1F-5508-4806-B10E-4F3A491961FB}" type="slidenum">
              <a:rPr lang="fi-FI" smtClean="0"/>
              <a:pPr>
                <a:defRPr/>
              </a:pPr>
              <a:t>‹#›</a:t>
            </a:fld>
            <a:endParaRPr lang="fi-FI"/>
          </a:p>
        </p:txBody>
      </p:sp>
      <p:cxnSp>
        <p:nvCxnSpPr>
          <p:cNvPr id="11" name="Suora yhdysviiva 10"/>
          <p:cNvCxnSpPr/>
          <p:nvPr/>
        </p:nvCxnSpPr>
        <p:spPr>
          <a:xfrm rot="10800000">
            <a:off x="6876465" y="8865"/>
            <a:ext cx="2841307" cy="1795523"/>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uora yhdysviiva 9"/>
          <p:cNvCxnSpPr/>
          <p:nvPr/>
        </p:nvCxnSpPr>
        <p:spPr>
          <a:xfrm flipV="1">
            <a:off x="0" y="6648"/>
            <a:ext cx="9712786" cy="646688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Otsikko 1"/>
          <p:cNvSpPr>
            <a:spLocks noGrp="1"/>
          </p:cNvSpPr>
          <p:nvPr>
            <p:ph type="title"/>
          </p:nvPr>
        </p:nvSpPr>
        <p:spPr>
          <a:xfrm>
            <a:off x="405011" y="256510"/>
            <a:ext cx="7695208" cy="1287035"/>
          </a:xfrm>
        </p:spPr>
        <p:txBody>
          <a:bodyPr anchor="ctr"/>
          <a:lstStyle>
            <a:lvl1pPr marL="0" algn="l">
              <a:buNone/>
              <a:defRPr sz="3600" b="1" cap="none" baseline="0"/>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405011" y="1543540"/>
            <a:ext cx="4131112" cy="2160058"/>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i-FI" smtClean="0"/>
              <a:t>Muokkaa tekstin perustyylejä napsauttamalla</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marL="0" algn="l">
              <a:defRPr/>
            </a:lvl1pPr>
          </a:lstStyle>
          <a:p>
            <a:r>
              <a:rPr kumimoji="0" lang="fi-FI" smtClean="0"/>
              <a:t>Muokkaa perustyyl. napsautt.</a:t>
            </a:r>
            <a:endParaRPr kumimoji="0" lang="en-US"/>
          </a:p>
        </p:txBody>
      </p:sp>
      <p:sp>
        <p:nvSpPr>
          <p:cNvPr id="3" name="Sisällön paikkamerkki 2"/>
          <p:cNvSpPr>
            <a:spLocks noGrp="1"/>
          </p:cNvSpPr>
          <p:nvPr>
            <p:ph sz="half" idx="1"/>
          </p:nvPr>
        </p:nvSpPr>
        <p:spPr>
          <a:xfrm>
            <a:off x="486013" y="1627545"/>
            <a:ext cx="4293116" cy="4276616"/>
          </a:xfrm>
        </p:spPr>
        <p:txBody>
          <a:bodyPr/>
          <a:lstStyle>
            <a:lvl1pPr>
              <a:defRPr sz="2600"/>
            </a:lvl1pPr>
            <a:lvl2pPr>
              <a:defRPr sz="2400"/>
            </a:lvl2pPr>
            <a:lvl3pPr>
              <a:defRPr sz="2000"/>
            </a:lvl3pPr>
            <a:lvl4pPr>
              <a:defRPr sz="18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Sisällön paikkamerkki 3"/>
          <p:cNvSpPr>
            <a:spLocks noGrp="1"/>
          </p:cNvSpPr>
          <p:nvPr>
            <p:ph sz="half" idx="2"/>
          </p:nvPr>
        </p:nvSpPr>
        <p:spPr>
          <a:xfrm>
            <a:off x="4941134" y="1627545"/>
            <a:ext cx="4293116" cy="4276616"/>
          </a:xfrm>
        </p:spPr>
        <p:txBody>
          <a:bodyPr/>
          <a:lstStyle>
            <a:lvl1pPr>
              <a:defRPr sz="2600"/>
            </a:lvl1pPr>
            <a:lvl2pPr>
              <a:defRPr sz="2400"/>
            </a:lvl2pPr>
            <a:lvl3pPr>
              <a:defRPr sz="2000"/>
            </a:lvl3pPr>
            <a:lvl4pPr>
              <a:defRPr sz="18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a:xfrm>
            <a:off x="5093418" y="6123915"/>
            <a:ext cx="2268061" cy="285128"/>
          </a:xfrm>
        </p:spPr>
        <p:txBody>
          <a:bodyPr/>
          <a:lstStyle/>
          <a:p>
            <a:pPr>
              <a:defRPr/>
            </a:pPr>
            <a:endParaRPr lang="fi-FI"/>
          </a:p>
        </p:txBody>
      </p:sp>
      <p:sp>
        <p:nvSpPr>
          <p:cNvPr id="6" name="Alatunnisteen paikkamerkki 5"/>
          <p:cNvSpPr>
            <a:spLocks noGrp="1"/>
          </p:cNvSpPr>
          <p:nvPr>
            <p:ph type="ftr" sz="quarter" idx="11"/>
          </p:nvPr>
        </p:nvSpPr>
        <p:spPr>
          <a:xfrm>
            <a:off x="486014" y="6123915"/>
            <a:ext cx="4528529" cy="285128"/>
          </a:xfrm>
        </p:spPr>
        <p:txBody>
          <a:bodyPr/>
          <a:lstStyle/>
          <a:p>
            <a:pPr>
              <a:defRPr/>
            </a:pPr>
            <a:endParaRPr lang="fi-FI"/>
          </a:p>
        </p:txBody>
      </p:sp>
      <p:sp>
        <p:nvSpPr>
          <p:cNvPr id="7" name="Dian numeron paikkamerkki 6"/>
          <p:cNvSpPr>
            <a:spLocks noGrp="1"/>
          </p:cNvSpPr>
          <p:nvPr>
            <p:ph type="sldNum" sz="quarter" idx="12"/>
          </p:nvPr>
        </p:nvSpPr>
        <p:spPr>
          <a:xfrm>
            <a:off x="8067819" y="6123915"/>
            <a:ext cx="534614" cy="285128"/>
          </a:xfrm>
        </p:spPr>
        <p:txBody>
          <a:bodyPr/>
          <a:lstStyle/>
          <a:p>
            <a:pPr>
              <a:defRPr/>
            </a:pPr>
            <a:fld id="{BA35FE8D-D994-4E27-894D-5F2A0DAA26B5}" type="slidenum">
              <a:rPr lang="fi-FI" smtClean="0"/>
              <a:pPr>
                <a:defRPr/>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tailu">
    <p:bg>
      <p:bgRef idx="1002">
        <a:schemeClr val="bg2"/>
      </p:bgRef>
    </p:bg>
    <p:spTree>
      <p:nvGrpSpPr>
        <p:cNvPr id="1" name=""/>
        <p:cNvGrpSpPr/>
        <p:nvPr/>
      </p:nvGrpSpPr>
      <p:grpSpPr>
        <a:xfrm>
          <a:off x="0" y="0"/>
          <a:ext cx="0" cy="0"/>
          <a:chOff x="0" y="0"/>
          <a:chExt cx="0" cy="0"/>
        </a:xfrm>
      </p:grpSpPr>
      <p:sp>
        <p:nvSpPr>
          <p:cNvPr id="2" name="Otsikko 1"/>
          <p:cNvSpPr>
            <a:spLocks noGrp="1"/>
          </p:cNvSpPr>
          <p:nvPr>
            <p:ph type="title"/>
          </p:nvPr>
        </p:nvSpPr>
        <p:spPr>
          <a:xfrm>
            <a:off x="263841" y="274716"/>
            <a:ext cx="1134031" cy="5814877"/>
          </a:xfrm>
        </p:spPr>
        <p:txBody>
          <a:bodyPr vert="vert270" anchor="b"/>
          <a:lstStyle>
            <a:lvl1pPr marL="0" algn="ctr">
              <a:defRPr sz="3300" b="1">
                <a:ln w="6350">
                  <a:solidFill>
                    <a:schemeClr val="tx1"/>
                  </a:solidFill>
                </a:ln>
                <a:solidFill>
                  <a:schemeClr val="tx1"/>
                </a:solidFill>
              </a:defRPr>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1451031" y="274716"/>
            <a:ext cx="617641" cy="2851277"/>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4" name="Tekstin paikkamerkki 3"/>
          <p:cNvSpPr>
            <a:spLocks noGrp="1"/>
          </p:cNvSpPr>
          <p:nvPr>
            <p:ph type="body" sz="half" idx="3"/>
          </p:nvPr>
        </p:nvSpPr>
        <p:spPr>
          <a:xfrm>
            <a:off x="1451031" y="3238316"/>
            <a:ext cx="617641" cy="2851277"/>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5" name="Sisällön paikkamerkki 4"/>
          <p:cNvSpPr>
            <a:spLocks noGrp="1"/>
          </p:cNvSpPr>
          <p:nvPr>
            <p:ph sz="quarter" idx="2"/>
          </p:nvPr>
        </p:nvSpPr>
        <p:spPr>
          <a:xfrm>
            <a:off x="2149674" y="274716"/>
            <a:ext cx="7290197" cy="2851277"/>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6" name="Sisällön paikkamerkki 5"/>
          <p:cNvSpPr>
            <a:spLocks noGrp="1"/>
          </p:cNvSpPr>
          <p:nvPr>
            <p:ph sz="quarter" idx="4"/>
          </p:nvPr>
        </p:nvSpPr>
        <p:spPr>
          <a:xfrm>
            <a:off x="2149674" y="3238316"/>
            <a:ext cx="7290197" cy="2851277"/>
          </a:xfrm>
        </p:spPr>
        <p:txBody>
          <a:bodyPr/>
          <a:lstStyle>
            <a:lvl1pPr>
              <a:defRPr sz="2400"/>
            </a:lvl1pPr>
            <a:lvl2pPr>
              <a:defRPr sz="2000"/>
            </a:lvl2pPr>
            <a:lvl3pPr>
              <a:defRPr sz="1800"/>
            </a:lvl3pPr>
            <a:lvl4pPr>
              <a:defRPr sz="1600"/>
            </a:lvl4pPr>
            <a:lvl5pPr>
              <a:defRPr sz="16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7" name="Päivämäärän paikkamerkki 6"/>
          <p:cNvSpPr>
            <a:spLocks noGrp="1"/>
          </p:cNvSpPr>
          <p:nvPr>
            <p:ph type="dt" sz="half" idx="10"/>
          </p:nvPr>
        </p:nvSpPr>
        <p:spPr>
          <a:xfrm>
            <a:off x="5093419" y="6123915"/>
            <a:ext cx="2264821" cy="285128"/>
          </a:xfrm>
        </p:spPr>
        <p:txBody>
          <a:bodyPr/>
          <a:lstStyle/>
          <a:p>
            <a:pPr>
              <a:defRPr/>
            </a:pPr>
            <a:endParaRPr lang="fi-FI"/>
          </a:p>
        </p:txBody>
      </p:sp>
      <p:sp>
        <p:nvSpPr>
          <p:cNvPr id="8" name="Alatunnisteen paikkamerkki 7"/>
          <p:cNvSpPr>
            <a:spLocks noGrp="1"/>
          </p:cNvSpPr>
          <p:nvPr>
            <p:ph type="ftr" sz="quarter" idx="11"/>
          </p:nvPr>
        </p:nvSpPr>
        <p:spPr>
          <a:xfrm>
            <a:off x="486014" y="6123915"/>
            <a:ext cx="4529643" cy="285128"/>
          </a:xfrm>
        </p:spPr>
        <p:txBody>
          <a:bodyPr/>
          <a:lstStyle/>
          <a:p>
            <a:pPr>
              <a:defRPr/>
            </a:pPr>
            <a:endParaRPr lang="fi-FI"/>
          </a:p>
        </p:txBody>
      </p:sp>
      <p:sp>
        <p:nvSpPr>
          <p:cNvPr id="9" name="Dian numeron paikkamerkki 8"/>
          <p:cNvSpPr>
            <a:spLocks noGrp="1"/>
          </p:cNvSpPr>
          <p:nvPr>
            <p:ph type="sldNum" sz="quarter" idx="12"/>
          </p:nvPr>
        </p:nvSpPr>
        <p:spPr>
          <a:xfrm>
            <a:off x="8067819" y="6125925"/>
            <a:ext cx="534614" cy="285128"/>
          </a:xfrm>
        </p:spPr>
        <p:txBody>
          <a:bodyPr/>
          <a:lstStyle>
            <a:lvl1pPr algn="ctr">
              <a:defRPr/>
            </a:lvl1pPr>
          </a:lstStyle>
          <a:p>
            <a:pPr>
              <a:defRPr/>
            </a:pPr>
            <a:fld id="{F3C281E8-C30D-4479-A4B3-73A8BC51FC49}" type="slidenum">
              <a:rPr lang="fi-FI" smtClean="0"/>
              <a:pPr>
                <a:defRPr/>
              </a:pPr>
              <a:t>‹#›</a:t>
            </a:fld>
            <a:endParaRPr lang="fi-FI"/>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b="0"/>
            </a:lvl1pPr>
          </a:lstStyle>
          <a:p>
            <a:r>
              <a:rPr kumimoji="0" lang="fi-FI" smtClean="0"/>
              <a:t>Muokkaa perustyyl. napsautt.</a:t>
            </a:r>
            <a:endParaRPr kumimoji="0" lang="en-US"/>
          </a:p>
        </p:txBody>
      </p:sp>
      <p:sp>
        <p:nvSpPr>
          <p:cNvPr id="3" name="Päivämäärän paikkamerkki 2"/>
          <p:cNvSpPr>
            <a:spLocks noGrp="1"/>
          </p:cNvSpPr>
          <p:nvPr>
            <p:ph type="dt" sz="half" idx="10"/>
          </p:nvPr>
        </p:nvSpPr>
        <p:spPr/>
        <p:txBody>
          <a:bodyPr/>
          <a:lstStyle/>
          <a:p>
            <a:pPr>
              <a:defRPr/>
            </a:pPr>
            <a:endParaRPr lang="fi-FI"/>
          </a:p>
        </p:txBody>
      </p:sp>
      <p:sp>
        <p:nvSpPr>
          <p:cNvPr id="4" name="Alatunnisteen paikkamerkki 3"/>
          <p:cNvSpPr>
            <a:spLocks noGrp="1"/>
          </p:cNvSpPr>
          <p:nvPr>
            <p:ph type="ftr" sz="quarter" idx="11"/>
          </p:nvPr>
        </p:nvSpPr>
        <p:spPr/>
        <p:txBody>
          <a:bodyPr/>
          <a:lstStyle/>
          <a:p>
            <a:pPr>
              <a:defRPr/>
            </a:pPr>
            <a:endParaRPr lang="fi-FI"/>
          </a:p>
        </p:txBody>
      </p:sp>
      <p:sp>
        <p:nvSpPr>
          <p:cNvPr id="5" name="Dian numeron paikkamerkki 4"/>
          <p:cNvSpPr>
            <a:spLocks noGrp="1"/>
          </p:cNvSpPr>
          <p:nvPr>
            <p:ph type="sldNum" sz="quarter" idx="12"/>
          </p:nvPr>
        </p:nvSpPr>
        <p:spPr/>
        <p:txBody>
          <a:bodyPr/>
          <a:lstStyle/>
          <a:p>
            <a:pPr>
              <a:defRPr/>
            </a:pPr>
            <a:fld id="{ECABC48A-6AE6-447C-8DFF-3BDD0CCF0C5E}" type="slidenum">
              <a:rPr lang="fi-FI" smtClean="0"/>
              <a:pPr>
                <a:defRPr/>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a:xfrm>
            <a:off x="5093418" y="6123915"/>
            <a:ext cx="2268061" cy="285128"/>
          </a:xfrm>
        </p:spPr>
        <p:txBody>
          <a:bodyPr/>
          <a:lstStyle/>
          <a:p>
            <a:pPr>
              <a:defRPr/>
            </a:pPr>
            <a:endParaRPr lang="fi-FI"/>
          </a:p>
        </p:txBody>
      </p:sp>
      <p:sp>
        <p:nvSpPr>
          <p:cNvPr id="3" name="Alatunnisteen paikkamerkki 2"/>
          <p:cNvSpPr>
            <a:spLocks noGrp="1"/>
          </p:cNvSpPr>
          <p:nvPr>
            <p:ph type="ftr" sz="quarter" idx="11"/>
          </p:nvPr>
        </p:nvSpPr>
        <p:spPr>
          <a:xfrm>
            <a:off x="486014" y="6124788"/>
            <a:ext cx="4528529" cy="284257"/>
          </a:xfrm>
        </p:spPr>
        <p:txBody>
          <a:bodyPr/>
          <a:lstStyle/>
          <a:p>
            <a:pPr>
              <a:defRPr/>
            </a:pPr>
            <a:endParaRPr lang="fi-FI"/>
          </a:p>
        </p:txBody>
      </p:sp>
      <p:sp>
        <p:nvSpPr>
          <p:cNvPr id="4" name="Dian numeron paikkamerkki 3"/>
          <p:cNvSpPr>
            <a:spLocks noGrp="1"/>
          </p:cNvSpPr>
          <p:nvPr>
            <p:ph type="sldNum" sz="quarter" idx="12"/>
          </p:nvPr>
        </p:nvSpPr>
        <p:spPr>
          <a:xfrm>
            <a:off x="8067819" y="6123915"/>
            <a:ext cx="534614" cy="285128"/>
          </a:xfrm>
        </p:spPr>
        <p:txBody>
          <a:bodyPr/>
          <a:lstStyle/>
          <a:p>
            <a:pPr>
              <a:defRPr/>
            </a:pPr>
            <a:fld id="{1D363F69-D732-4784-A561-2E79107809C7}" type="slidenum">
              <a:rPr lang="fi-FI" smtClean="0"/>
              <a:pPr>
                <a:defRPr/>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bg>
      <p:bgRef idx="1002">
        <a:schemeClr val="bg2"/>
      </p:bgRef>
    </p:bg>
    <p:spTree>
      <p:nvGrpSpPr>
        <p:cNvPr id="1" name=""/>
        <p:cNvGrpSpPr/>
        <p:nvPr/>
      </p:nvGrpSpPr>
      <p:grpSpPr>
        <a:xfrm>
          <a:off x="0" y="0"/>
          <a:ext cx="0" cy="0"/>
          <a:chOff x="0" y="0"/>
          <a:chExt cx="0" cy="0"/>
        </a:xfrm>
      </p:grpSpPr>
      <p:sp>
        <p:nvSpPr>
          <p:cNvPr id="2" name="Otsikko 1"/>
          <p:cNvSpPr>
            <a:spLocks noGrp="1"/>
          </p:cNvSpPr>
          <p:nvPr>
            <p:ph type="title"/>
          </p:nvPr>
        </p:nvSpPr>
        <p:spPr>
          <a:xfrm>
            <a:off x="233286" y="347408"/>
            <a:ext cx="972026" cy="5616152"/>
          </a:xfrm>
        </p:spPr>
        <p:txBody>
          <a:bodyPr vert="vert270" anchor="b"/>
          <a:lstStyle>
            <a:lvl1pPr marL="0" marR="18288" algn="r">
              <a:spcBef>
                <a:spcPts val="0"/>
              </a:spcBef>
              <a:buNone/>
              <a:defRPr sz="2900" b="0" cap="all" baseline="0"/>
            </a:lvl1pPr>
          </a:lstStyle>
          <a:p>
            <a:r>
              <a:rPr kumimoji="0" lang="fi-FI" smtClean="0"/>
              <a:t>Muokkaa perustyyl. napsautt.</a:t>
            </a:r>
            <a:endParaRPr kumimoji="0" lang="en-US"/>
          </a:p>
        </p:txBody>
      </p:sp>
      <p:sp>
        <p:nvSpPr>
          <p:cNvPr id="3" name="Tekstin paikkamerkki 2"/>
          <p:cNvSpPr>
            <a:spLocks noGrp="1"/>
          </p:cNvSpPr>
          <p:nvPr>
            <p:ph type="body" idx="2"/>
          </p:nvPr>
        </p:nvSpPr>
        <p:spPr>
          <a:xfrm>
            <a:off x="1207439" y="347408"/>
            <a:ext cx="2592070" cy="5616152"/>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i-FI" smtClean="0"/>
              <a:t>Muokkaa tekstin perustyylejä napsauttamalla</a:t>
            </a:r>
          </a:p>
        </p:txBody>
      </p:sp>
      <p:sp>
        <p:nvSpPr>
          <p:cNvPr id="4" name="Sisällön paikkamerkki 3"/>
          <p:cNvSpPr>
            <a:spLocks noGrp="1"/>
          </p:cNvSpPr>
          <p:nvPr>
            <p:ph sz="half" idx="1"/>
          </p:nvPr>
        </p:nvSpPr>
        <p:spPr>
          <a:xfrm>
            <a:off x="3881355" y="302408"/>
            <a:ext cx="5608592" cy="5659353"/>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a:xfrm>
            <a:off x="6674684" y="6195047"/>
            <a:ext cx="2268061" cy="285128"/>
          </a:xfrm>
        </p:spPr>
        <p:txBody>
          <a:bodyPr/>
          <a:lstStyle>
            <a:lvl1pPr>
              <a:defRPr sz="900"/>
            </a:lvl1pPr>
          </a:lstStyle>
          <a:p>
            <a:pPr>
              <a:defRPr/>
            </a:pPr>
            <a:endParaRPr lang="fi-FI"/>
          </a:p>
        </p:txBody>
      </p:sp>
      <p:sp>
        <p:nvSpPr>
          <p:cNvPr id="6" name="Alatunnisteen paikkamerkki 5"/>
          <p:cNvSpPr>
            <a:spLocks noGrp="1"/>
          </p:cNvSpPr>
          <p:nvPr>
            <p:ph type="ftr" sz="quarter" idx="11"/>
          </p:nvPr>
        </p:nvSpPr>
        <p:spPr>
          <a:xfrm>
            <a:off x="1207439" y="6195047"/>
            <a:ext cx="5467244" cy="285128"/>
          </a:xfrm>
        </p:spPr>
        <p:txBody>
          <a:bodyPr/>
          <a:lstStyle>
            <a:lvl1pPr>
              <a:defRPr sz="900"/>
            </a:lvl1pPr>
          </a:lstStyle>
          <a:p>
            <a:pPr>
              <a:defRPr/>
            </a:pPr>
            <a:endParaRPr lang="fi-FI"/>
          </a:p>
        </p:txBody>
      </p:sp>
      <p:sp>
        <p:nvSpPr>
          <p:cNvPr id="7" name="Dian numeron paikkamerkki 6"/>
          <p:cNvSpPr>
            <a:spLocks noGrp="1"/>
          </p:cNvSpPr>
          <p:nvPr>
            <p:ph type="sldNum" sz="quarter" idx="12"/>
          </p:nvPr>
        </p:nvSpPr>
        <p:spPr>
          <a:xfrm>
            <a:off x="8940618" y="6195047"/>
            <a:ext cx="534614" cy="285128"/>
          </a:xfrm>
        </p:spPr>
        <p:txBody>
          <a:bodyPr/>
          <a:lstStyle>
            <a:lvl1pPr>
              <a:defRPr sz="900"/>
            </a:lvl1pPr>
          </a:lstStyle>
          <a:p>
            <a:pPr>
              <a:defRPr/>
            </a:pPr>
            <a:fld id="{70CD4141-5290-4B68-8185-D595DF712E13}" type="slidenum">
              <a:rPr lang="fi-FI" smtClean="0"/>
              <a:pPr>
                <a:defRPr/>
              </a:pPr>
              <a:t>‹#›</a:t>
            </a:fld>
            <a:endParaRPr lang="fi-FI"/>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bg>
      <p:bgRef idx="1002">
        <a:schemeClr val="bg1"/>
      </p:bgRef>
    </p:bg>
    <p:spTree>
      <p:nvGrpSpPr>
        <p:cNvPr id="1" name=""/>
        <p:cNvGrpSpPr/>
        <p:nvPr/>
      </p:nvGrpSpPr>
      <p:grpSpPr>
        <a:xfrm>
          <a:off x="0" y="0"/>
          <a:ext cx="0" cy="0"/>
          <a:chOff x="0" y="0"/>
          <a:chExt cx="0" cy="0"/>
        </a:xfrm>
      </p:grpSpPr>
      <p:sp>
        <p:nvSpPr>
          <p:cNvPr id="2" name="Otsikko 1"/>
          <p:cNvSpPr>
            <a:spLocks noGrp="1"/>
          </p:cNvSpPr>
          <p:nvPr>
            <p:ph type="title"/>
          </p:nvPr>
        </p:nvSpPr>
        <p:spPr>
          <a:xfrm>
            <a:off x="233286" y="142584"/>
            <a:ext cx="972026" cy="6048163"/>
          </a:xfrm>
        </p:spPr>
        <p:txBody>
          <a:bodyPr vert="vert270" anchor="b"/>
          <a:lstStyle>
            <a:lvl1pPr marL="0" algn="l">
              <a:buNone/>
              <a:defRPr sz="3000" b="0" cap="all" baseline="0"/>
            </a:lvl1pPr>
          </a:lstStyle>
          <a:p>
            <a:r>
              <a:rPr kumimoji="0" lang="fi-FI" smtClean="0"/>
              <a:t>Muokkaa perustyyl. napsautt.</a:t>
            </a:r>
            <a:endParaRPr kumimoji="0" lang="en-US"/>
          </a:p>
        </p:txBody>
      </p:sp>
      <p:sp>
        <p:nvSpPr>
          <p:cNvPr id="3" name="Kuvan paikkamerkki 2"/>
          <p:cNvSpPr>
            <a:spLocks noGrp="1"/>
          </p:cNvSpPr>
          <p:nvPr>
            <p:ph type="pic" idx="1"/>
          </p:nvPr>
        </p:nvSpPr>
        <p:spPr>
          <a:xfrm>
            <a:off x="1209971" y="353363"/>
            <a:ext cx="7795651" cy="5184140"/>
          </a:xfrm>
          <a:solidFill>
            <a:schemeClr val="bg2">
              <a:shade val="50000"/>
            </a:schemeClr>
          </a:solidFill>
        </p:spPr>
        <p:txBody>
          <a:bodyPr/>
          <a:lstStyle>
            <a:lvl1pPr marL="0" indent="0">
              <a:buNone/>
              <a:defRPr sz="3200"/>
            </a:lvl1pPr>
          </a:lstStyle>
          <a:p>
            <a:r>
              <a:rPr kumimoji="0" lang="fi-FI" smtClean="0"/>
              <a:t>Lisää kuva napsauttamalla kuvaketta</a:t>
            </a:r>
            <a:endParaRPr kumimoji="0" lang="en-US" dirty="0"/>
          </a:p>
        </p:txBody>
      </p:sp>
      <p:sp>
        <p:nvSpPr>
          <p:cNvPr id="4" name="Tekstin paikkamerkki 3"/>
          <p:cNvSpPr>
            <a:spLocks noGrp="1"/>
          </p:cNvSpPr>
          <p:nvPr>
            <p:ph type="body" sz="half" idx="2"/>
          </p:nvPr>
        </p:nvSpPr>
        <p:spPr>
          <a:xfrm>
            <a:off x="1215034" y="5544149"/>
            <a:ext cx="7795651" cy="648018"/>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i-FI" smtClean="0"/>
              <a:t>Muokkaa tekstin perustyylejä napsauttamalla</a:t>
            </a:r>
          </a:p>
        </p:txBody>
      </p:sp>
      <p:sp>
        <p:nvSpPr>
          <p:cNvPr id="5" name="Päivämäärän paikkamerkki 4"/>
          <p:cNvSpPr>
            <a:spLocks noGrp="1"/>
          </p:cNvSpPr>
          <p:nvPr>
            <p:ph type="dt" sz="half" idx="10"/>
          </p:nvPr>
        </p:nvSpPr>
        <p:spPr>
          <a:xfrm>
            <a:off x="6493136" y="6195047"/>
            <a:ext cx="2235660" cy="285128"/>
          </a:xfrm>
        </p:spPr>
        <p:txBody>
          <a:bodyPr/>
          <a:lstStyle>
            <a:lvl1pPr>
              <a:defRPr sz="900"/>
            </a:lvl1pPr>
          </a:lstStyle>
          <a:p>
            <a:pPr>
              <a:defRPr/>
            </a:pPr>
            <a:endParaRPr lang="fi-FI"/>
          </a:p>
        </p:txBody>
      </p:sp>
      <p:sp>
        <p:nvSpPr>
          <p:cNvPr id="6" name="Alatunnisteen paikkamerkki 5"/>
          <p:cNvSpPr>
            <a:spLocks noGrp="1"/>
          </p:cNvSpPr>
          <p:nvPr>
            <p:ph type="ftr" sz="quarter" idx="11"/>
          </p:nvPr>
        </p:nvSpPr>
        <p:spPr>
          <a:xfrm>
            <a:off x="1244194" y="6195917"/>
            <a:ext cx="5259904" cy="285128"/>
          </a:xfrm>
        </p:spPr>
        <p:txBody>
          <a:bodyPr/>
          <a:lstStyle>
            <a:lvl1pPr>
              <a:defRPr sz="900"/>
            </a:lvl1pPr>
          </a:lstStyle>
          <a:p>
            <a:pPr>
              <a:defRPr/>
            </a:pPr>
            <a:endParaRPr lang="fi-FI"/>
          </a:p>
        </p:txBody>
      </p:sp>
      <p:sp>
        <p:nvSpPr>
          <p:cNvPr id="7" name="Dian numeron paikkamerkki 6"/>
          <p:cNvSpPr>
            <a:spLocks noGrp="1"/>
          </p:cNvSpPr>
          <p:nvPr>
            <p:ph type="sldNum" sz="quarter" idx="12"/>
          </p:nvPr>
        </p:nvSpPr>
        <p:spPr>
          <a:xfrm>
            <a:off x="8735046" y="6195047"/>
            <a:ext cx="388811" cy="285128"/>
          </a:xfrm>
        </p:spPr>
        <p:txBody>
          <a:bodyPr/>
          <a:lstStyle>
            <a:lvl1pPr algn="ctr">
              <a:defRPr sz="900"/>
            </a:lvl1pPr>
          </a:lstStyle>
          <a:p>
            <a:pPr>
              <a:defRPr/>
            </a:pPr>
            <a:fld id="{E0F15292-60E3-4768-B0F2-197C4DF00538}" type="slidenum">
              <a:rPr lang="fi-FI" smtClean="0"/>
              <a:pPr>
                <a:defRPr/>
              </a:pPr>
              <a:t>‹#›</a:t>
            </a:fld>
            <a:endParaRPr lang="fi-FI"/>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pPr>
              <a:defRPr/>
            </a:pPr>
            <a:endParaRPr lang="fi-FI"/>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p>
            <a:pPr>
              <a:defRPr/>
            </a:pPr>
            <a:fld id="{796DB0BF-D875-4ED9-9ACE-4335F829FD92}" type="slidenum">
              <a:rPr lang="fi-FI" smtClean="0"/>
              <a:pPr>
                <a:defRPr/>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209196" y="360010"/>
            <a:ext cx="2025055" cy="5184140"/>
          </a:xfrm>
        </p:spPr>
        <p:txBody>
          <a:bodyPr vert="eaVer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486013" y="360010"/>
            <a:ext cx="6642180" cy="5184140"/>
          </a:xfrm>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pPr>
              <a:defRPr/>
            </a:pPr>
            <a:endParaRPr lang="fi-FI"/>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p>
            <a:pPr>
              <a:defRPr/>
            </a:pPr>
            <a:fld id="{BD5ECAEB-8AD7-49AC-88D2-F1B45B2606FB}" type="slidenum">
              <a:rPr lang="fi-FI" smtClean="0"/>
              <a:pPr>
                <a:defRPr/>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Suorakulmainen kolmio 10"/>
          <p:cNvSpPr/>
          <p:nvPr/>
        </p:nvSpPr>
        <p:spPr>
          <a:xfrm>
            <a:off x="7478" y="13293"/>
            <a:ext cx="9705308" cy="6460237"/>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uora yhdysviiva 7"/>
          <p:cNvCxnSpPr/>
          <p:nvPr/>
        </p:nvCxnSpPr>
        <p:spPr>
          <a:xfrm>
            <a:off x="0" y="6648"/>
            <a:ext cx="9712786" cy="646688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uora yhdysviiva 8"/>
          <p:cNvCxnSpPr/>
          <p:nvPr/>
        </p:nvCxnSpPr>
        <p:spPr>
          <a:xfrm rot="10800000" flipV="1">
            <a:off x="6876465" y="4675790"/>
            <a:ext cx="2841307" cy="1795523"/>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Otsikon paikkamerkki 21"/>
          <p:cNvSpPr>
            <a:spLocks noGrp="1"/>
          </p:cNvSpPr>
          <p:nvPr>
            <p:ph type="title"/>
          </p:nvPr>
        </p:nvSpPr>
        <p:spPr>
          <a:xfrm>
            <a:off x="486013" y="252757"/>
            <a:ext cx="8748237" cy="1321956"/>
          </a:xfrm>
          <a:prstGeom prst="rect">
            <a:avLst/>
          </a:prstGeom>
        </p:spPr>
        <p:txBody>
          <a:bodyPr vert="horz" anchor="ctr">
            <a:normAutofit/>
          </a:bodyPr>
          <a:lstStyle/>
          <a:p>
            <a:r>
              <a:rPr kumimoji="0" lang="fi-FI" smtClean="0"/>
              <a:t>Muokkaa perustyyl. napsautt.</a:t>
            </a:r>
            <a:endParaRPr kumimoji="0" lang="en-US"/>
          </a:p>
        </p:txBody>
      </p:sp>
      <p:sp>
        <p:nvSpPr>
          <p:cNvPr id="13" name="Tekstin paikkamerkki 12"/>
          <p:cNvSpPr>
            <a:spLocks noGrp="1"/>
          </p:cNvSpPr>
          <p:nvPr>
            <p:ph type="body" idx="1"/>
          </p:nvPr>
        </p:nvSpPr>
        <p:spPr>
          <a:xfrm>
            <a:off x="486013" y="1779079"/>
            <a:ext cx="8748237" cy="4320117"/>
          </a:xfrm>
          <a:prstGeom prst="rect">
            <a:avLst/>
          </a:prstGeom>
        </p:spPr>
        <p:txBody>
          <a:bodyPr vert="horz" anchor="t">
            <a:normAutofit/>
          </a:bodyPr>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14" name="Päivämäärän paikkamerkki 13"/>
          <p:cNvSpPr>
            <a:spLocks noGrp="1"/>
          </p:cNvSpPr>
          <p:nvPr>
            <p:ph type="dt" sz="half" idx="2"/>
          </p:nvPr>
        </p:nvSpPr>
        <p:spPr>
          <a:xfrm>
            <a:off x="5093418" y="6123915"/>
            <a:ext cx="2268061" cy="285128"/>
          </a:xfrm>
          <a:prstGeom prst="rect">
            <a:avLst/>
          </a:prstGeom>
        </p:spPr>
        <p:txBody>
          <a:bodyPr vert="horz" anchor="b"/>
          <a:lstStyle>
            <a:lvl1pPr algn="l" eaLnBrk="1" latinLnBrk="0" hangingPunct="1">
              <a:defRPr kumimoji="0" sz="1000" b="0">
                <a:solidFill>
                  <a:schemeClr val="tx1"/>
                </a:solidFill>
              </a:defRPr>
            </a:lvl1pPr>
          </a:lstStyle>
          <a:p>
            <a:pPr>
              <a:defRPr/>
            </a:pPr>
            <a:endParaRPr lang="fi-FI"/>
          </a:p>
        </p:txBody>
      </p:sp>
      <p:sp>
        <p:nvSpPr>
          <p:cNvPr id="3" name="Alatunnisteen paikkamerkki 2"/>
          <p:cNvSpPr>
            <a:spLocks noGrp="1"/>
          </p:cNvSpPr>
          <p:nvPr>
            <p:ph type="ftr" sz="quarter" idx="3"/>
          </p:nvPr>
        </p:nvSpPr>
        <p:spPr>
          <a:xfrm>
            <a:off x="486014" y="6124788"/>
            <a:ext cx="4528529" cy="284257"/>
          </a:xfrm>
          <a:prstGeom prst="rect">
            <a:avLst/>
          </a:prstGeom>
        </p:spPr>
        <p:txBody>
          <a:bodyPr vert="horz" anchor="b"/>
          <a:lstStyle>
            <a:lvl1pPr algn="r" eaLnBrk="1" latinLnBrk="0" hangingPunct="1">
              <a:defRPr kumimoji="0" sz="1000">
                <a:solidFill>
                  <a:schemeClr val="tx1"/>
                </a:solidFill>
              </a:defRPr>
            </a:lvl1pPr>
          </a:lstStyle>
          <a:p>
            <a:pPr>
              <a:defRPr/>
            </a:pPr>
            <a:endParaRPr lang="fi-FI"/>
          </a:p>
        </p:txBody>
      </p:sp>
      <p:sp>
        <p:nvSpPr>
          <p:cNvPr id="23" name="Dian numeron paikkamerkki 22"/>
          <p:cNvSpPr>
            <a:spLocks noGrp="1"/>
          </p:cNvSpPr>
          <p:nvPr>
            <p:ph type="sldNum" sz="quarter" idx="4"/>
          </p:nvPr>
        </p:nvSpPr>
        <p:spPr>
          <a:xfrm>
            <a:off x="8067819" y="6123915"/>
            <a:ext cx="534614" cy="285128"/>
          </a:xfrm>
          <a:prstGeom prst="rect">
            <a:avLst/>
          </a:prstGeom>
        </p:spPr>
        <p:txBody>
          <a:bodyPr vert="horz" anchor="b"/>
          <a:lstStyle>
            <a:lvl1pPr algn="ctr" eaLnBrk="1" latinLnBrk="0" hangingPunct="1">
              <a:defRPr kumimoji="0" sz="1200">
                <a:solidFill>
                  <a:schemeClr val="tx1"/>
                </a:solidFill>
              </a:defRPr>
            </a:lvl1pPr>
          </a:lstStyle>
          <a:p>
            <a:pPr>
              <a:defRPr/>
            </a:pPr>
            <a:fld id="{BE29649A-6C27-4FCB-985F-8824155101F7}" type="slidenum">
              <a:rPr lang="fi-FI" smtClean="0"/>
              <a:pPr>
                <a:defRPr/>
              </a:pPr>
              <a:t>‹#›</a:t>
            </a:fld>
            <a:endParaRPr lang="fi-FI"/>
          </a:p>
        </p:txBody>
      </p:sp>
    </p:spTree>
  </p:cSld>
  <p:clrMap bg1="dk1" tx1="lt1" bg2="dk2" tx2="lt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485776" y="1116013"/>
            <a:ext cx="8747125" cy="1403350"/>
          </a:xfrm>
        </p:spPr>
        <p:txBody>
          <a:bodyPr>
            <a:normAutofit/>
          </a:bodyPr>
          <a:lstStyle/>
          <a:p>
            <a:pPr eaLnBrk="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6000" smtClean="0">
                <a:latin typeface="Gabriola" pitchFamily="82" charset="0"/>
              </a:rPr>
              <a:t> </a:t>
            </a:r>
            <a:endParaRPr lang="fi-FI" altLang="fi-FI" sz="6000" dirty="0" smtClean="0">
              <a:latin typeface="Gabriola" pitchFamily="82" charset="0"/>
            </a:endParaRPr>
          </a:p>
        </p:txBody>
      </p:sp>
      <p:sp>
        <p:nvSpPr>
          <p:cNvPr id="35843" name="Rectangle 2"/>
          <p:cNvSpPr>
            <a:spLocks noGrp="1" noChangeArrowheads="1"/>
          </p:cNvSpPr>
          <p:nvPr>
            <p:ph idx="1"/>
          </p:nvPr>
        </p:nvSpPr>
        <p:spPr>
          <a:xfrm>
            <a:off x="5111750" y="4535492"/>
            <a:ext cx="4248150" cy="1870075"/>
          </a:xfrm>
        </p:spPr>
        <p:txBody>
          <a:bodyPr tIns="0"/>
          <a:lstStyle/>
          <a:p>
            <a:pPr marL="431800" indent="-323850" eaLnBrk="1">
              <a:lnSpc>
                <a:spcPct val="100000"/>
              </a:lnSpc>
              <a:buClr>
                <a:srgbClr val="333333"/>
              </a:buClr>
              <a:buSzPct val="45000"/>
              <a:buFont typeface="Wingdings" pitchFamily="2" charset="2"/>
              <a:buNone/>
              <a:tabLst>
                <a:tab pos="723900" algn="l"/>
                <a:tab pos="1447800" algn="l"/>
                <a:tab pos="2171700" algn="l"/>
                <a:tab pos="2895600" algn="l"/>
                <a:tab pos="3619500" algn="l"/>
              </a:tabLst>
            </a:pPr>
            <a:r>
              <a:rPr lang="fi-FI" altLang="fi-FI" sz="3000" dirty="0" smtClean="0">
                <a:latin typeface="Bodoni MT Condensed" panose="02070606080606020203" pitchFamily="18" charset="0"/>
              </a:rPr>
              <a:t>Anna Hartola, Hanna Pietikäinen ja Anne Pöllänen</a:t>
            </a:r>
          </a:p>
          <a:p>
            <a:pPr marL="431800" indent="-323850" eaLnBrk="1">
              <a:buClr>
                <a:srgbClr val="333333"/>
              </a:buClr>
              <a:buSzPct val="45000"/>
              <a:buFont typeface="Wingdings" pitchFamily="2" charset="2"/>
              <a:buNone/>
              <a:tabLst>
                <a:tab pos="723900" algn="l"/>
                <a:tab pos="1447800" algn="l"/>
                <a:tab pos="2171700" algn="l"/>
                <a:tab pos="2895600" algn="l"/>
                <a:tab pos="3619500" algn="l"/>
              </a:tabLst>
            </a:pPr>
            <a:endParaRPr lang="fi-FI" altLang="fi-FI" dirty="0" smtClean="0">
              <a:latin typeface="Bodoni MT Condensed" panose="02070606080606020203" pitchFamily="18" charset="0"/>
            </a:endParaRPr>
          </a:p>
        </p:txBody>
      </p:sp>
      <p:sp>
        <p:nvSpPr>
          <p:cNvPr id="4" name="Tekstiruutu 3"/>
          <p:cNvSpPr txBox="1"/>
          <p:nvPr/>
        </p:nvSpPr>
        <p:spPr>
          <a:xfrm>
            <a:off x="3203951" y="1943947"/>
            <a:ext cx="5626861" cy="865173"/>
          </a:xfrm>
          <a:prstGeom prst="rect">
            <a:avLst/>
          </a:prstGeom>
          <a:noFill/>
        </p:spPr>
        <p:txBody>
          <a:bodyPr wrap="none" rtlCol="0">
            <a:spAutoFit/>
          </a:bodyPr>
          <a:lstStyle/>
          <a:p>
            <a:r>
              <a:rPr lang="fi-FI" sz="5400" dirty="0" smtClean="0">
                <a:latin typeface="Bodoni MT Condensed" panose="02070606080606020203" pitchFamily="18" charset="0"/>
              </a:rPr>
              <a:t>Sosiaalialan oppimateriaalia</a:t>
            </a:r>
            <a:endParaRPr lang="fi-FI" sz="5400" dirty="0">
              <a:latin typeface="Bodoni MT Condensed" panose="02070606080606020203"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tsikko 1"/>
          <p:cNvSpPr>
            <a:spLocks noGrp="1"/>
          </p:cNvSpPr>
          <p:nvPr>
            <p:ph type="title"/>
          </p:nvPr>
        </p:nvSpPr>
        <p:spPr>
          <a:xfrm>
            <a:off x="485775" y="503242"/>
            <a:ext cx="8745538" cy="835025"/>
          </a:xfrm>
        </p:spPr>
        <p:txBody>
          <a:bodyPr>
            <a:noAutofit/>
          </a:bodyPr>
          <a:lstStyle/>
          <a:p>
            <a:r>
              <a:rPr lang="fi-FI" altLang="fi-FI" sz="6000" dirty="0" smtClean="0">
                <a:latin typeface="Bodoni MT Condensed" panose="02070606080606020203" pitchFamily="18" charset="0"/>
              </a:rPr>
              <a:t>Oppimateriaalin lähtökohdat </a:t>
            </a:r>
          </a:p>
        </p:txBody>
      </p:sp>
      <p:sp>
        <p:nvSpPr>
          <p:cNvPr id="37891" name="Sisällön paikkamerkki 2"/>
          <p:cNvSpPr>
            <a:spLocks noGrp="1"/>
          </p:cNvSpPr>
          <p:nvPr>
            <p:ph idx="1"/>
          </p:nvPr>
        </p:nvSpPr>
        <p:spPr>
          <a:xfrm>
            <a:off x="827092" y="1584325"/>
            <a:ext cx="8404225" cy="4206875"/>
          </a:xfrm>
        </p:spPr>
        <p:txBody>
          <a:bodyPr>
            <a:normAutofit fontScale="92500" lnSpcReduction="10000"/>
          </a:bodyPr>
          <a:lstStyle/>
          <a:p>
            <a:pPr marL="0" indent="0">
              <a:lnSpc>
                <a:spcPct val="100000"/>
              </a:lnSpc>
              <a:spcAft>
                <a:spcPct val="0"/>
              </a:spcAft>
              <a:buNone/>
            </a:pPr>
            <a:endParaRPr lang="fi-FI" altLang="fi-FI" sz="2800" dirty="0" smtClean="0">
              <a:latin typeface="Bodoni MT Condensed" panose="02070606080606020203" pitchFamily="18" charset="0"/>
              <a:cs typeface="Times New Roman" pitchFamily="18" charset="0"/>
            </a:endParaRPr>
          </a:p>
          <a:p>
            <a:r>
              <a:rPr lang="fi-FI" sz="2600" dirty="0" smtClean="0">
                <a:latin typeface="Bodoni MT Condensed" panose="02070606080606020203" pitchFamily="18" charset="0"/>
              </a:rPr>
              <a:t>Tämä oppimateriaali pohjaa A-klinikkasäätiön tutkimusmateriaalin ja sen pohjalta kirjoitettuun raporttiin, Mikä suojaa nuorta aikuisten alkoholinkäytön haitoilta? (Takala &amp; </a:t>
            </a:r>
            <a:r>
              <a:rPr lang="fi-FI" sz="2600" dirty="0" err="1" smtClean="0">
                <a:latin typeface="Bodoni MT Condensed" panose="02070606080606020203" pitchFamily="18" charset="0"/>
              </a:rPr>
              <a:t>Ilva</a:t>
            </a:r>
            <a:r>
              <a:rPr lang="fi-FI" sz="2600" dirty="0" smtClean="0">
                <a:latin typeface="Bodoni MT Condensed" panose="02070606080606020203" pitchFamily="18" charset="0"/>
              </a:rPr>
              <a:t> 2012). </a:t>
            </a:r>
            <a:r>
              <a:rPr lang="fi-FI" sz="2600" dirty="0">
                <a:latin typeface="Bodoni MT Condensed" panose="02070606080606020203" pitchFamily="18" charset="0"/>
              </a:rPr>
              <a:t>O</a:t>
            </a:r>
            <a:r>
              <a:rPr lang="fi-FI" sz="2600" dirty="0" smtClean="0">
                <a:latin typeface="Bodoni MT Condensed" panose="02070606080606020203" pitchFamily="18" charset="0"/>
              </a:rPr>
              <a:t>ppimateriaalin tavoitteena on edistää luovin menetelmin oppilaiden tietämystä satunnaisenkin kotona käytetyn alkoholin vaikutuksista lapsiin ja nuoriin. Oppimateriaali on sitoutettu (luovat menetelmät) kirjoittaja ja perheneuvojan  Dorothy Law </a:t>
            </a:r>
            <a:r>
              <a:rPr lang="fi-FI" sz="2600" dirty="0" err="1" smtClean="0">
                <a:latin typeface="Bodoni MT Condensed" panose="02070606080606020203" pitchFamily="18" charset="0"/>
              </a:rPr>
              <a:t>Nolten</a:t>
            </a:r>
            <a:r>
              <a:rPr lang="fi-FI" sz="2600" dirty="0" smtClean="0">
                <a:latin typeface="Bodoni MT Condensed" panose="02070606080606020203" pitchFamily="18" charset="0"/>
              </a:rPr>
              <a:t> (1954) runoon, kasvatustieteelliset näkemykset, Lapset oppivat mitä kokevat. Näiden avulla pyrimme saamaan esiin niitä toiminta-alueita ja tapoja, joilla tulevat sosionomit voisivat toimia ja kohdata lapsia ja nuoria tulevissa ammateissaan. Mutta ennen kaikkea tavoitteemme on saada oppilaat pohtimaan näiden lasten auttamisen mahdollisuuksia myös lasten ja nuorten omasta näkökulmasta miten, millä keinoin ja eteenkin miksi.      </a:t>
            </a:r>
            <a:endParaRPr lang="fi-FI" sz="2600" dirty="0">
              <a:latin typeface="Bodoni MT Condensed" panose="02070606080606020203"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tsikko 1"/>
          <p:cNvSpPr>
            <a:spLocks noGrp="1"/>
          </p:cNvSpPr>
          <p:nvPr>
            <p:ph type="title"/>
          </p:nvPr>
        </p:nvSpPr>
        <p:spPr>
          <a:xfrm>
            <a:off x="485775" y="503242"/>
            <a:ext cx="8745538" cy="835025"/>
          </a:xfrm>
        </p:spPr>
        <p:txBody>
          <a:bodyPr>
            <a:noAutofit/>
          </a:bodyPr>
          <a:lstStyle/>
          <a:p>
            <a:r>
              <a:rPr lang="fi-FI" altLang="fi-FI" sz="6000" dirty="0" smtClean="0">
                <a:latin typeface="Bodoni MT Condensed" panose="02070606080606020203" pitchFamily="18" charset="0"/>
              </a:rPr>
              <a:t>Oppimateriaalin käyttäminen </a:t>
            </a:r>
          </a:p>
        </p:txBody>
      </p:sp>
      <p:sp>
        <p:nvSpPr>
          <p:cNvPr id="37891" name="Sisällön paikkamerkki 2"/>
          <p:cNvSpPr>
            <a:spLocks noGrp="1"/>
          </p:cNvSpPr>
          <p:nvPr>
            <p:ph idx="1"/>
          </p:nvPr>
        </p:nvSpPr>
        <p:spPr>
          <a:xfrm>
            <a:off x="827092" y="1584325"/>
            <a:ext cx="8404225" cy="4206875"/>
          </a:xfrm>
        </p:spPr>
        <p:txBody>
          <a:bodyPr>
            <a:normAutofit fontScale="77500" lnSpcReduction="20000"/>
          </a:bodyPr>
          <a:lstStyle/>
          <a:p>
            <a:pPr marL="0" indent="0">
              <a:lnSpc>
                <a:spcPct val="100000"/>
              </a:lnSpc>
              <a:spcAft>
                <a:spcPct val="0"/>
              </a:spcAft>
              <a:buNone/>
            </a:pPr>
            <a:endParaRPr lang="fi-FI" altLang="fi-FI" sz="2800" dirty="0" smtClean="0">
              <a:latin typeface="Bodoni MT Condensed" panose="02070606080606020203" pitchFamily="18" charset="0"/>
              <a:cs typeface="Times New Roman" pitchFamily="18" charset="0"/>
            </a:endParaRPr>
          </a:p>
          <a:p>
            <a:r>
              <a:rPr lang="fi-FI" sz="2600" dirty="0" smtClean="0">
                <a:latin typeface="Bodoni MT Condensed" panose="02070606080606020203" pitchFamily="18" charset="0"/>
              </a:rPr>
              <a:t>Digitarina, (dia 5) Diojen aihealueet (dia 6)</a:t>
            </a:r>
          </a:p>
          <a:p>
            <a:r>
              <a:rPr lang="fi-FI" sz="2600" dirty="0" smtClean="0">
                <a:latin typeface="Bodoni MT Condensed" panose="02070606080606020203" pitchFamily="18" charset="0"/>
              </a:rPr>
              <a:t>Aiheen alustus: Juomakulttuurin muutos ja tehdyt tutkimukset (diat 7- </a:t>
            </a:r>
            <a:r>
              <a:rPr lang="fi-FI" sz="2600" dirty="0">
                <a:latin typeface="Bodoni MT Condensed" panose="02070606080606020203" pitchFamily="18" charset="0"/>
              </a:rPr>
              <a:t>8</a:t>
            </a:r>
            <a:r>
              <a:rPr lang="fi-FI" sz="2600" dirty="0" smtClean="0">
                <a:latin typeface="Bodoni MT Condensed" panose="02070606080606020203" pitchFamily="18" charset="0"/>
              </a:rPr>
              <a:t>)</a:t>
            </a:r>
          </a:p>
          <a:p>
            <a:r>
              <a:rPr lang="fi-FI" sz="2600" dirty="0" smtClean="0">
                <a:latin typeface="Bodoni MT Condensed" panose="02070606080606020203" pitchFamily="18" charset="0"/>
              </a:rPr>
              <a:t>Lasten käytöstä ohjaavat tekijät: </a:t>
            </a:r>
            <a:r>
              <a:rPr lang="fi-FI" sz="2600" dirty="0">
                <a:latin typeface="Bodoni MT Condensed" panose="02070606080606020203" pitchFamily="18" charset="0"/>
              </a:rPr>
              <a:t>K</a:t>
            </a:r>
            <a:r>
              <a:rPr lang="fi-FI" sz="2600" dirty="0" smtClean="0">
                <a:latin typeface="Bodoni MT Condensed" panose="02070606080606020203" pitchFamily="18" charset="0"/>
              </a:rPr>
              <a:t>asvatustieteellinen sekä sosiaalipedagoginen näkemys, sosiaalistuminen. Dorothy Law Nolte (1954) Lapset oppivat mitä kokevat; suhteessa perheen riitaisuus, häpeä, ahdistus, luottamuksen menettäminen ja pelko (dia 9)</a:t>
            </a:r>
          </a:p>
          <a:p>
            <a:r>
              <a:rPr lang="fi-FI" sz="2600" dirty="0">
                <a:latin typeface="Bodoni MT Condensed" panose="02070606080606020203" pitchFamily="18" charset="0"/>
              </a:rPr>
              <a:t> </a:t>
            </a:r>
            <a:r>
              <a:rPr lang="fi-FI" sz="2600" dirty="0" smtClean="0">
                <a:latin typeface="Bodoni MT Condensed" panose="02070606080606020203" pitchFamily="18" charset="0"/>
              </a:rPr>
              <a:t>Lasten ja nuorten kasvua tukevat tekijät, suojaavat tekijät: </a:t>
            </a:r>
            <a:r>
              <a:rPr lang="fi-FI" sz="2600" dirty="0">
                <a:latin typeface="Bodoni MT Condensed" panose="02070606080606020203" pitchFamily="18" charset="0"/>
              </a:rPr>
              <a:t>M</a:t>
            </a:r>
            <a:r>
              <a:rPr lang="fi-FI" sz="2600" dirty="0" smtClean="0">
                <a:latin typeface="Bodoni MT Condensed" panose="02070606080606020203" pitchFamily="18" charset="0"/>
              </a:rPr>
              <a:t>illä alueilla näistä sosionomi voisi toimia, auttaa lasta ja nuorta? (</a:t>
            </a:r>
            <a:r>
              <a:rPr lang="fi-FI" sz="2600" dirty="0" err="1" smtClean="0">
                <a:latin typeface="Bodoni MT Condensed" panose="02070606080606020203" pitchFamily="18" charset="0"/>
              </a:rPr>
              <a:t>Velleman</a:t>
            </a:r>
            <a:r>
              <a:rPr lang="fi-FI" sz="2600" dirty="0" smtClean="0">
                <a:latin typeface="Bodoni MT Condensed" panose="02070606080606020203" pitchFamily="18" charset="0"/>
              </a:rPr>
              <a:t> </a:t>
            </a:r>
            <a:r>
              <a:rPr lang="fi-FI" sz="2600" dirty="0">
                <a:latin typeface="Bodoni MT Condensed" panose="02070606080606020203" pitchFamily="18" charset="0"/>
              </a:rPr>
              <a:t>&amp; </a:t>
            </a:r>
            <a:r>
              <a:rPr lang="fi-FI" sz="2600" dirty="0" err="1">
                <a:latin typeface="Bodoni MT Condensed" panose="02070606080606020203" pitchFamily="18" charset="0"/>
              </a:rPr>
              <a:t>Orford</a:t>
            </a:r>
            <a:r>
              <a:rPr lang="fi-FI" sz="2600" dirty="0">
                <a:latin typeface="Bodoni MT Condensed" panose="02070606080606020203" pitchFamily="18" charset="0"/>
              </a:rPr>
              <a:t> 1999 &amp; </a:t>
            </a:r>
            <a:r>
              <a:rPr lang="fi-FI" sz="2600" dirty="0" err="1">
                <a:latin typeface="Bodoni MT Condensed" panose="02070606080606020203" pitchFamily="18" charset="0"/>
              </a:rPr>
              <a:t>Velleman</a:t>
            </a:r>
            <a:r>
              <a:rPr lang="fi-FI" sz="2600" dirty="0">
                <a:latin typeface="Bodoni MT Condensed" panose="02070606080606020203" pitchFamily="18" charset="0"/>
              </a:rPr>
              <a:t> &amp; </a:t>
            </a:r>
            <a:r>
              <a:rPr lang="fi-FI" sz="2600" dirty="0" err="1">
                <a:latin typeface="Bodoni MT Condensed" panose="02070606080606020203" pitchFamily="18" charset="0"/>
              </a:rPr>
              <a:t>Templeton</a:t>
            </a:r>
            <a:r>
              <a:rPr lang="fi-FI" sz="2600" dirty="0">
                <a:latin typeface="Bodoni MT Condensed" panose="02070606080606020203" pitchFamily="18" charset="0"/>
              </a:rPr>
              <a:t> </a:t>
            </a:r>
            <a:r>
              <a:rPr lang="fi-FI" sz="2600" dirty="0" smtClean="0">
                <a:latin typeface="Bodoni MT Condensed" panose="02070606080606020203" pitchFamily="18" charset="0"/>
              </a:rPr>
              <a:t>2007  </a:t>
            </a:r>
            <a:r>
              <a:rPr lang="fi-FI" sz="2600" dirty="0" err="1" smtClean="0">
                <a:latin typeface="Bodoni MT Condensed" panose="02070606080606020203" pitchFamily="18" charset="0"/>
              </a:rPr>
              <a:t>mukaanTakala</a:t>
            </a:r>
            <a:r>
              <a:rPr lang="fi-FI" sz="2600" dirty="0" smtClean="0">
                <a:latin typeface="Bodoni MT Condensed" panose="02070606080606020203" pitchFamily="18" charset="0"/>
              </a:rPr>
              <a:t> </a:t>
            </a:r>
            <a:r>
              <a:rPr lang="fi-FI" sz="2600" dirty="0">
                <a:latin typeface="Bodoni MT Condensed" panose="02070606080606020203" pitchFamily="18" charset="0"/>
              </a:rPr>
              <a:t>&amp; </a:t>
            </a:r>
            <a:r>
              <a:rPr lang="fi-FI" sz="2600" dirty="0" err="1">
                <a:latin typeface="Bodoni MT Condensed" panose="02070606080606020203" pitchFamily="18" charset="0"/>
              </a:rPr>
              <a:t>Ilva</a:t>
            </a:r>
            <a:r>
              <a:rPr lang="fi-FI" sz="2600" dirty="0">
                <a:latin typeface="Bodoni MT Condensed" panose="02070606080606020203" pitchFamily="18" charset="0"/>
              </a:rPr>
              <a:t> 2012).</a:t>
            </a:r>
            <a:r>
              <a:rPr lang="fi-FI" sz="2600" dirty="0" smtClean="0">
                <a:latin typeface="Bodoni MT Condensed" panose="02070606080606020203" pitchFamily="18" charset="0"/>
              </a:rPr>
              <a:t>(diat 10-11) </a:t>
            </a:r>
          </a:p>
          <a:p>
            <a:r>
              <a:rPr lang="fi-FI" sz="2600" dirty="0" smtClean="0">
                <a:latin typeface="Bodoni MT Condensed" panose="02070606080606020203" pitchFamily="18" charset="0"/>
              </a:rPr>
              <a:t>Lasten ja nuorten kohtaaminen</a:t>
            </a:r>
            <a:r>
              <a:rPr lang="fi-FI" sz="2600" dirty="0">
                <a:latin typeface="Bodoni MT Condensed" panose="02070606080606020203" pitchFamily="18" charset="0"/>
              </a:rPr>
              <a:t>. Nuorten oma näkemys nykyhetkellä auttavista </a:t>
            </a:r>
            <a:r>
              <a:rPr lang="fi-FI" sz="2600" dirty="0" smtClean="0">
                <a:latin typeface="Bodoni MT Condensed" panose="02070606080606020203" pitchFamily="18" charset="0"/>
              </a:rPr>
              <a:t>asioista. Palveluiden järjestäminen: Millä alueilla näistä sosionomi voisi toimia ja miten sen palvelut järjestettäisiin (diat 12-13)</a:t>
            </a:r>
          </a:p>
          <a:p>
            <a:r>
              <a:rPr lang="fi-FI" sz="2600" dirty="0" smtClean="0">
                <a:latin typeface="Bodoni MT Condensed" panose="02070606080606020203" pitchFamily="18" charset="0"/>
              </a:rPr>
              <a:t>Miten kohtaat nuoren</a:t>
            </a:r>
            <a:r>
              <a:rPr lang="fi-FI" sz="2600" dirty="0">
                <a:latin typeface="Bodoni MT Condensed" panose="02070606080606020203" pitchFamily="18" charset="0"/>
              </a:rPr>
              <a:t>: Dorothy Law Nolte (1954) Lapset oppivat mitä kokevat; </a:t>
            </a:r>
            <a:r>
              <a:rPr lang="fi-FI" sz="2600" dirty="0" smtClean="0">
                <a:latin typeface="Bodoni MT Condensed" panose="02070606080606020203" pitchFamily="18" charset="0"/>
              </a:rPr>
              <a:t>ammattilaisen käytös nuorta kohtaan (diat 14-15) Pohdintaa (dia 16)</a:t>
            </a:r>
          </a:p>
          <a:p>
            <a:r>
              <a:rPr lang="fi-FI" sz="2600" dirty="0" smtClean="0">
                <a:latin typeface="Bodoni MT Condensed" panose="02070606080606020203" pitchFamily="18" charset="0"/>
              </a:rPr>
              <a:t>Ryhmätehtävien ohjeistus ja ryhmätehtävät: Jako 4:n. (diat 17-19) Pohdintaa auttavat (diat 20-21)</a:t>
            </a:r>
            <a:endParaRPr lang="fi-FI" sz="2600" dirty="0">
              <a:latin typeface="Bodoni MT Condensed" panose="02070606080606020203" pitchFamily="18" charset="0"/>
            </a:endParaRPr>
          </a:p>
        </p:txBody>
      </p:sp>
    </p:spTree>
    <p:extLst>
      <p:ext uri="{BB962C8B-B14F-4D97-AF65-F5344CB8AC3E}">
        <p14:creationId xmlns:p14="http://schemas.microsoft.com/office/powerpoint/2010/main" val="4206652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4800" dirty="0" smtClean="0">
                <a:latin typeface="Bodoni MT Condensed" panose="02070606080606020203" pitchFamily="18" charset="0"/>
              </a:rPr>
              <a:t>Oppitunninrakenne</a:t>
            </a:r>
            <a:endParaRPr lang="fi-FI" sz="4800" dirty="0">
              <a:latin typeface="Bodoni MT Condensed" panose="02070606080606020203" pitchFamily="18" charset="0"/>
            </a:endParaRPr>
          </a:p>
        </p:txBody>
      </p:sp>
      <p:pic>
        <p:nvPicPr>
          <p:cNvPr id="1026" name="Picture 2" descr="C:\Users\Anne\Desktop\opiskelu\IMG_980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518682" y="1779588"/>
            <a:ext cx="6682899" cy="43195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iruutu 3"/>
          <p:cNvSpPr txBox="1"/>
          <p:nvPr/>
        </p:nvSpPr>
        <p:spPr>
          <a:xfrm>
            <a:off x="726647" y="1250227"/>
            <a:ext cx="8687432" cy="4493538"/>
          </a:xfrm>
          <a:prstGeom prst="rect">
            <a:avLst/>
          </a:prstGeom>
          <a:noFill/>
        </p:spPr>
        <p:txBody>
          <a:bodyPr wrap="square" rtlCol="0">
            <a:spAutoFit/>
          </a:bodyPr>
          <a:lstStyle/>
          <a:p>
            <a:pPr marL="342900" indent="-342900" defTabSz="914400" fontAlgn="auto" hangingPunct="1">
              <a:lnSpc>
                <a:spcPct val="100000"/>
              </a:lnSpc>
              <a:spcBef>
                <a:spcPts val="0"/>
              </a:spcBef>
              <a:spcAft>
                <a:spcPts val="0"/>
              </a:spcAft>
              <a:buClrTx/>
              <a:buSzTx/>
              <a:buFont typeface="Wingdings" panose="05000000000000000000" pitchFamily="2" charset="2"/>
              <a:buChar char="q"/>
            </a:pPr>
            <a:r>
              <a:rPr lang="fi-FI" sz="2200" dirty="0" smtClean="0">
                <a:solidFill>
                  <a:prstClr val="white"/>
                </a:solidFill>
                <a:latin typeface="Calibri"/>
              </a:rPr>
              <a:t>Digitarina</a:t>
            </a:r>
          </a:p>
          <a:p>
            <a:pPr defTabSz="914400" fontAlgn="auto" hangingPunct="1">
              <a:lnSpc>
                <a:spcPct val="100000"/>
              </a:lnSpc>
              <a:spcBef>
                <a:spcPts val="0"/>
              </a:spcBef>
              <a:spcAft>
                <a:spcPts val="0"/>
              </a:spcAft>
              <a:buClrTx/>
              <a:buSzTx/>
            </a:pPr>
            <a:endParaRPr lang="fi-FI" sz="2200" dirty="0" smtClean="0">
              <a:solidFill>
                <a:prstClr val="white"/>
              </a:solidFill>
              <a:latin typeface="Calibri"/>
            </a:endParaRPr>
          </a:p>
          <a:p>
            <a:pPr marL="342900" indent="-342900" defTabSz="914400" fontAlgn="auto" hangingPunct="1">
              <a:lnSpc>
                <a:spcPct val="100000"/>
              </a:lnSpc>
              <a:spcBef>
                <a:spcPts val="0"/>
              </a:spcBef>
              <a:spcAft>
                <a:spcPts val="0"/>
              </a:spcAft>
              <a:buClrTx/>
              <a:buSzTx/>
              <a:buFont typeface="Wingdings" panose="05000000000000000000" pitchFamily="2" charset="2"/>
              <a:buChar char="q"/>
            </a:pPr>
            <a:r>
              <a:rPr lang="fi-FI" sz="2200" dirty="0" smtClean="0">
                <a:solidFill>
                  <a:prstClr val="white"/>
                </a:solidFill>
                <a:latin typeface="Calibri"/>
              </a:rPr>
              <a:t>Power </a:t>
            </a:r>
            <a:r>
              <a:rPr lang="fi-FI" sz="2200" dirty="0" err="1" smtClean="0">
                <a:solidFill>
                  <a:prstClr val="white"/>
                </a:solidFill>
                <a:latin typeface="Calibri"/>
              </a:rPr>
              <a:t>Point-esitys</a:t>
            </a:r>
            <a:endParaRPr lang="fi-FI" sz="2200" dirty="0" smtClean="0">
              <a:solidFill>
                <a:prstClr val="white"/>
              </a:solidFill>
              <a:latin typeface="Calibri"/>
            </a:endParaRPr>
          </a:p>
          <a:p>
            <a:pPr marL="342900" indent="-342900" defTabSz="914400" fontAlgn="auto" hangingPunct="1">
              <a:lnSpc>
                <a:spcPct val="100000"/>
              </a:lnSpc>
              <a:spcBef>
                <a:spcPts val="0"/>
              </a:spcBef>
              <a:spcAft>
                <a:spcPts val="0"/>
              </a:spcAft>
              <a:buClrTx/>
              <a:buSzTx/>
              <a:buFont typeface="Wingdings" panose="05000000000000000000" pitchFamily="2" charset="2"/>
              <a:buChar char="§"/>
            </a:pPr>
            <a:r>
              <a:rPr lang="fi-FI" sz="2200" dirty="0">
                <a:solidFill>
                  <a:prstClr val="white"/>
                </a:solidFill>
                <a:latin typeface="Calibri"/>
              </a:rPr>
              <a:t> </a:t>
            </a:r>
            <a:r>
              <a:rPr lang="fi-FI" sz="2200" dirty="0" smtClean="0">
                <a:solidFill>
                  <a:prstClr val="white"/>
                </a:solidFill>
                <a:latin typeface="Calibri"/>
              </a:rPr>
              <a:t>Alkoholikulttuurin muutos</a:t>
            </a:r>
          </a:p>
          <a:p>
            <a:pPr marL="342900" indent="-342900" defTabSz="914400" fontAlgn="auto" hangingPunct="1">
              <a:lnSpc>
                <a:spcPct val="100000"/>
              </a:lnSpc>
              <a:spcBef>
                <a:spcPts val="0"/>
              </a:spcBef>
              <a:spcAft>
                <a:spcPts val="0"/>
              </a:spcAft>
              <a:buClrTx/>
              <a:buSzTx/>
              <a:buFont typeface="Wingdings" panose="05000000000000000000" pitchFamily="2" charset="2"/>
              <a:buChar char="§"/>
            </a:pPr>
            <a:r>
              <a:rPr lang="fi-FI" sz="2200" dirty="0" smtClean="0">
                <a:solidFill>
                  <a:prstClr val="white"/>
                </a:solidFill>
                <a:latin typeface="Calibri"/>
              </a:rPr>
              <a:t>Kotona </a:t>
            </a:r>
            <a:r>
              <a:rPr lang="fi-FI" sz="2200" dirty="0">
                <a:solidFill>
                  <a:prstClr val="white"/>
                </a:solidFill>
                <a:latin typeface="Calibri"/>
              </a:rPr>
              <a:t>tapahtuva satunnaisen alkoholin vaikutukset lapsiin ja nuoriin </a:t>
            </a:r>
          </a:p>
          <a:p>
            <a:pPr marL="342900" indent="-342900" defTabSz="914400" fontAlgn="auto" hangingPunct="1">
              <a:lnSpc>
                <a:spcPct val="100000"/>
              </a:lnSpc>
              <a:spcBef>
                <a:spcPts val="0"/>
              </a:spcBef>
              <a:spcAft>
                <a:spcPts val="0"/>
              </a:spcAft>
              <a:buClrTx/>
              <a:buSzTx/>
              <a:buFont typeface="Wingdings" panose="05000000000000000000" pitchFamily="2" charset="2"/>
              <a:buChar char="§"/>
            </a:pPr>
            <a:r>
              <a:rPr lang="fi-FI" sz="2200" dirty="0" smtClean="0">
                <a:solidFill>
                  <a:prstClr val="white"/>
                </a:solidFill>
                <a:latin typeface="Calibri"/>
              </a:rPr>
              <a:t>Lasten </a:t>
            </a:r>
            <a:r>
              <a:rPr lang="fi-FI" sz="2200" dirty="0">
                <a:solidFill>
                  <a:prstClr val="white"/>
                </a:solidFill>
                <a:latin typeface="Calibri"/>
              </a:rPr>
              <a:t>ja nuorten kokemat psykososiaaliset haitat</a:t>
            </a:r>
          </a:p>
          <a:p>
            <a:pPr marL="342900" indent="-342900" defTabSz="914400" fontAlgn="auto" hangingPunct="1">
              <a:lnSpc>
                <a:spcPct val="100000"/>
              </a:lnSpc>
              <a:spcBef>
                <a:spcPts val="0"/>
              </a:spcBef>
              <a:spcAft>
                <a:spcPts val="0"/>
              </a:spcAft>
              <a:buClrTx/>
              <a:buSzTx/>
              <a:buFont typeface="Wingdings" panose="05000000000000000000" pitchFamily="2" charset="2"/>
              <a:buChar char="§"/>
            </a:pPr>
            <a:r>
              <a:rPr lang="fi-FI" sz="2200" dirty="0" smtClean="0">
                <a:solidFill>
                  <a:prstClr val="white"/>
                </a:solidFill>
                <a:latin typeface="Calibri"/>
              </a:rPr>
              <a:t>Haitoista selviytyminen -selviytymiskeinot  </a:t>
            </a:r>
            <a:endParaRPr lang="fi-FI" sz="2200" dirty="0">
              <a:solidFill>
                <a:prstClr val="white"/>
              </a:solidFill>
              <a:latin typeface="Calibri"/>
            </a:endParaRPr>
          </a:p>
          <a:p>
            <a:pPr marL="342900" indent="-342900" defTabSz="914400" fontAlgn="auto" hangingPunct="1">
              <a:lnSpc>
                <a:spcPct val="100000"/>
              </a:lnSpc>
              <a:spcBef>
                <a:spcPts val="0"/>
              </a:spcBef>
              <a:spcAft>
                <a:spcPts val="0"/>
              </a:spcAft>
              <a:buClrTx/>
              <a:buSzTx/>
              <a:buFont typeface="Wingdings" panose="05000000000000000000" pitchFamily="2" charset="2"/>
              <a:buChar char="§"/>
            </a:pPr>
            <a:r>
              <a:rPr lang="fi-FI" sz="2200" dirty="0" smtClean="0">
                <a:solidFill>
                  <a:prstClr val="white"/>
                </a:solidFill>
                <a:latin typeface="Calibri"/>
              </a:rPr>
              <a:t>Kodin </a:t>
            </a:r>
            <a:r>
              <a:rPr lang="fi-FI" sz="2200" dirty="0">
                <a:solidFill>
                  <a:prstClr val="white"/>
                </a:solidFill>
                <a:latin typeface="Calibri"/>
              </a:rPr>
              <a:t>ongelmista kärsivien lasten ja nuorten kohtaaminen  </a:t>
            </a:r>
          </a:p>
          <a:p>
            <a:pPr marL="342900" indent="-342900" defTabSz="914400" fontAlgn="auto" hangingPunct="1">
              <a:lnSpc>
                <a:spcPct val="100000"/>
              </a:lnSpc>
              <a:spcBef>
                <a:spcPts val="0"/>
              </a:spcBef>
              <a:spcAft>
                <a:spcPts val="0"/>
              </a:spcAft>
              <a:buClrTx/>
              <a:buSzTx/>
              <a:buFont typeface="Wingdings" panose="05000000000000000000" pitchFamily="2" charset="2"/>
              <a:buChar char="§"/>
            </a:pPr>
            <a:r>
              <a:rPr lang="fi-FI" sz="2200" dirty="0" smtClean="0">
                <a:solidFill>
                  <a:prstClr val="white"/>
                </a:solidFill>
                <a:latin typeface="Calibri"/>
              </a:rPr>
              <a:t>Asian </a:t>
            </a:r>
            <a:r>
              <a:rPr lang="fi-FI" sz="2200" dirty="0">
                <a:solidFill>
                  <a:prstClr val="white"/>
                </a:solidFill>
                <a:latin typeface="Calibri"/>
              </a:rPr>
              <a:t>puheeksi ottaminen lasten, nuorten ja aikuisten </a:t>
            </a:r>
            <a:r>
              <a:rPr lang="fi-FI" sz="2200" dirty="0" smtClean="0">
                <a:solidFill>
                  <a:prstClr val="white"/>
                </a:solidFill>
                <a:latin typeface="Calibri"/>
              </a:rPr>
              <a:t>kanssa</a:t>
            </a:r>
          </a:p>
          <a:p>
            <a:pPr marL="342900" indent="-342900" defTabSz="914400" fontAlgn="auto" hangingPunct="1">
              <a:lnSpc>
                <a:spcPct val="100000"/>
              </a:lnSpc>
              <a:spcBef>
                <a:spcPts val="0"/>
              </a:spcBef>
              <a:spcAft>
                <a:spcPts val="0"/>
              </a:spcAft>
              <a:buClrTx/>
              <a:buSzTx/>
              <a:buFont typeface="Arial" panose="020B0604020202020204" pitchFamily="34" charset="0"/>
              <a:buChar char="•"/>
            </a:pPr>
            <a:endParaRPr lang="fi-FI" sz="2200" dirty="0" smtClean="0">
              <a:solidFill>
                <a:prstClr val="white"/>
              </a:solidFill>
              <a:latin typeface="Calibri"/>
            </a:endParaRPr>
          </a:p>
          <a:p>
            <a:pPr marL="342900" indent="-342900" defTabSz="914400" fontAlgn="auto" hangingPunct="1">
              <a:lnSpc>
                <a:spcPct val="100000"/>
              </a:lnSpc>
              <a:spcBef>
                <a:spcPts val="0"/>
              </a:spcBef>
              <a:spcAft>
                <a:spcPts val="0"/>
              </a:spcAft>
              <a:buClrTx/>
              <a:buSzTx/>
              <a:buFont typeface="Wingdings" panose="05000000000000000000" pitchFamily="2" charset="2"/>
              <a:buChar char="q"/>
            </a:pPr>
            <a:r>
              <a:rPr lang="fi-FI" sz="2200" dirty="0" smtClean="0">
                <a:solidFill>
                  <a:prstClr val="white"/>
                </a:solidFill>
                <a:latin typeface="Calibri"/>
              </a:rPr>
              <a:t>Ryhmätyö ja niiden tulosten esittely</a:t>
            </a:r>
          </a:p>
          <a:p>
            <a:pPr marL="342900" indent="-342900" defTabSz="914400" fontAlgn="auto" hangingPunct="1">
              <a:lnSpc>
                <a:spcPct val="100000"/>
              </a:lnSpc>
              <a:spcBef>
                <a:spcPts val="0"/>
              </a:spcBef>
              <a:spcAft>
                <a:spcPts val="0"/>
              </a:spcAft>
              <a:buClrTx/>
              <a:buSzTx/>
              <a:buFont typeface="Arial" panose="020B0604020202020204" pitchFamily="34" charset="0"/>
              <a:buChar char="•"/>
            </a:pPr>
            <a:endParaRPr lang="fi-FI" sz="2200" dirty="0" smtClean="0">
              <a:solidFill>
                <a:prstClr val="white"/>
              </a:solidFill>
              <a:latin typeface="Calibri"/>
            </a:endParaRPr>
          </a:p>
          <a:p>
            <a:pPr defTabSz="914400" fontAlgn="auto" hangingPunct="1">
              <a:lnSpc>
                <a:spcPct val="100000"/>
              </a:lnSpc>
              <a:spcBef>
                <a:spcPts val="0"/>
              </a:spcBef>
              <a:spcAft>
                <a:spcPts val="0"/>
              </a:spcAft>
              <a:buClrTx/>
              <a:buSzTx/>
              <a:buFontTx/>
              <a:buNone/>
            </a:pPr>
            <a:endParaRPr lang="fi-FI" sz="2200" dirty="0">
              <a:solidFill>
                <a:prstClr val="white"/>
              </a:solidFill>
              <a:latin typeface="Calibri"/>
            </a:endParaRPr>
          </a:p>
        </p:txBody>
      </p:sp>
    </p:spTree>
    <p:extLst>
      <p:ext uri="{BB962C8B-B14F-4D97-AF65-F5344CB8AC3E}">
        <p14:creationId xmlns:p14="http://schemas.microsoft.com/office/powerpoint/2010/main" val="2722029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67643" y="1511895"/>
            <a:ext cx="8748237" cy="1321956"/>
          </a:xfrm>
        </p:spPr>
        <p:txBody>
          <a:bodyPr>
            <a:normAutofit fontScale="90000"/>
          </a:bodyPr>
          <a:lstStyle/>
          <a:p>
            <a:r>
              <a:rPr lang="fi-FI" dirty="0" smtClean="0"/>
              <a:t>Digitarina näytetään tässä kohtaa!</a:t>
            </a:r>
            <a:endParaRPr lang="fi-FI" dirty="0"/>
          </a:p>
        </p:txBody>
      </p:sp>
      <p:graphicFrame>
        <p:nvGraphicFramePr>
          <p:cNvPr id="4" name="Objekti 3"/>
          <p:cNvGraphicFramePr>
            <a:graphicFrameLocks noChangeAspect="1"/>
          </p:cNvGraphicFramePr>
          <p:nvPr>
            <p:extLst>
              <p:ext uri="{D42A27DB-BD31-4B8C-83A1-F6EECF244321}">
                <p14:modId xmlns:p14="http://schemas.microsoft.com/office/powerpoint/2010/main" val="1325410366"/>
              </p:ext>
            </p:extLst>
          </p:nvPr>
        </p:nvGraphicFramePr>
        <p:xfrm>
          <a:off x="4256088" y="2895600"/>
          <a:ext cx="1206500" cy="685800"/>
        </p:xfrm>
        <a:graphic>
          <a:graphicData uri="http://schemas.openxmlformats.org/presentationml/2006/ole">
            <mc:AlternateContent xmlns:mc="http://schemas.openxmlformats.org/markup-compatibility/2006">
              <mc:Choice xmlns:v="urn:schemas-microsoft-com:vml" Requires="v">
                <p:oleObj spid="_x0000_s1032" name="Pakkausohjelman komentotulkkiobjekti" showAsIcon="1" r:id="rId3" imgW="1206000" imgH="685800" progId="Package">
                  <p:embed/>
                </p:oleObj>
              </mc:Choice>
              <mc:Fallback>
                <p:oleObj name="Pakkausohjelman komentotulkkiobjekti" showAsIcon="1" r:id="rId3" imgW="1206000" imgH="685800" progId="Package">
                  <p:embed/>
                  <p:pic>
                    <p:nvPicPr>
                      <p:cNvPr id="0" name=""/>
                      <p:cNvPicPr/>
                      <p:nvPr/>
                    </p:nvPicPr>
                    <p:blipFill>
                      <a:blip r:embed="rId4"/>
                      <a:stretch>
                        <a:fillRect/>
                      </a:stretch>
                    </p:blipFill>
                    <p:spPr>
                      <a:xfrm>
                        <a:off x="4256088" y="2895600"/>
                        <a:ext cx="1206500" cy="685800"/>
                      </a:xfrm>
                      <a:prstGeom prst="rect">
                        <a:avLst/>
                      </a:prstGeom>
                    </p:spPr>
                  </p:pic>
                </p:oleObj>
              </mc:Fallback>
            </mc:AlternateContent>
          </a:graphicData>
        </a:graphic>
      </p:graphicFrame>
    </p:spTree>
    <p:extLst>
      <p:ext uri="{BB962C8B-B14F-4D97-AF65-F5344CB8AC3E}">
        <p14:creationId xmlns:p14="http://schemas.microsoft.com/office/powerpoint/2010/main" val="2417182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tsikko 1"/>
          <p:cNvSpPr>
            <a:spLocks noGrp="1"/>
          </p:cNvSpPr>
          <p:nvPr>
            <p:ph type="title"/>
          </p:nvPr>
        </p:nvSpPr>
        <p:spPr>
          <a:xfrm>
            <a:off x="485775" y="503242"/>
            <a:ext cx="8745538" cy="835025"/>
          </a:xfrm>
        </p:spPr>
        <p:txBody>
          <a:bodyPr>
            <a:noAutofit/>
          </a:bodyPr>
          <a:lstStyle/>
          <a:p>
            <a:r>
              <a:rPr lang="fi-FI" altLang="fi-FI" sz="6000" dirty="0" smtClean="0">
                <a:latin typeface="Bodoni MT Condensed" panose="02070606080606020203" pitchFamily="18" charset="0"/>
              </a:rPr>
              <a:t>Diojen aihealueet </a:t>
            </a:r>
          </a:p>
        </p:txBody>
      </p:sp>
      <p:sp>
        <p:nvSpPr>
          <p:cNvPr id="37891" name="Sisällön paikkamerkki 2"/>
          <p:cNvSpPr>
            <a:spLocks noGrp="1"/>
          </p:cNvSpPr>
          <p:nvPr>
            <p:ph idx="1"/>
          </p:nvPr>
        </p:nvSpPr>
        <p:spPr>
          <a:xfrm>
            <a:off x="827092" y="1584325"/>
            <a:ext cx="8404225" cy="4206875"/>
          </a:xfrm>
        </p:spPr>
        <p:txBody>
          <a:bodyPr>
            <a:normAutofit lnSpcReduction="10000"/>
          </a:bodyPr>
          <a:lstStyle/>
          <a:p>
            <a:pPr marL="0" indent="0">
              <a:lnSpc>
                <a:spcPct val="100000"/>
              </a:lnSpc>
              <a:spcAft>
                <a:spcPct val="0"/>
              </a:spcAft>
              <a:buNone/>
            </a:pPr>
            <a:endParaRPr lang="fi-FI" altLang="fi-FI" sz="2800" dirty="0" smtClean="0">
              <a:latin typeface="Bodoni MT Condensed" panose="02070606080606020203" pitchFamily="18" charset="0"/>
              <a:cs typeface="Times New Roman" pitchFamily="18" charset="0"/>
            </a:endParaRPr>
          </a:p>
          <a:p>
            <a:r>
              <a:rPr lang="fi-FI" sz="2800" dirty="0" smtClean="0">
                <a:latin typeface="Bodoni MT Condensed" panose="02070606080606020203" pitchFamily="18" charset="0"/>
              </a:rPr>
              <a:t>Alkoholikulttuurin muutos</a:t>
            </a:r>
          </a:p>
          <a:p>
            <a:r>
              <a:rPr lang="fi-FI" sz="2800" dirty="0">
                <a:latin typeface="Bodoni MT Condensed" panose="02070606080606020203" pitchFamily="18" charset="0"/>
              </a:rPr>
              <a:t>Kotona tapahtuva satunnaisen alkoholin vaikutukset lapsiin ja nuoriin, lasten ja </a:t>
            </a:r>
            <a:r>
              <a:rPr lang="fi-FI" sz="2800" dirty="0" smtClean="0">
                <a:latin typeface="Bodoni MT Condensed" panose="02070606080606020203" pitchFamily="18" charset="0"/>
              </a:rPr>
              <a:t>nuorten </a:t>
            </a:r>
            <a:r>
              <a:rPr lang="fi-FI" sz="2800" dirty="0">
                <a:latin typeface="Bodoni MT Condensed" panose="02070606080606020203" pitchFamily="18" charset="0"/>
              </a:rPr>
              <a:t>kokemat psykososiaaliset </a:t>
            </a:r>
            <a:r>
              <a:rPr lang="fi-FI" sz="2800" dirty="0" smtClean="0">
                <a:latin typeface="Bodoni MT Condensed" panose="02070606080606020203" pitchFamily="18" charset="0"/>
              </a:rPr>
              <a:t>haitat/ Dorothy Law Nolte</a:t>
            </a:r>
          </a:p>
          <a:p>
            <a:r>
              <a:rPr lang="fi-FI" sz="2800" dirty="0">
                <a:latin typeface="Bodoni MT Condensed" panose="02070606080606020203" pitchFamily="18" charset="0"/>
              </a:rPr>
              <a:t>Lasten ja nuorten kasvua tukevat tekijät, suojaavat </a:t>
            </a:r>
            <a:r>
              <a:rPr lang="fi-FI" sz="2800" dirty="0" smtClean="0">
                <a:latin typeface="Bodoni MT Condensed" panose="02070606080606020203" pitchFamily="18" charset="0"/>
              </a:rPr>
              <a:t>tekijät/ </a:t>
            </a:r>
            <a:r>
              <a:rPr lang="fi-FI" sz="2800" dirty="0" err="1">
                <a:latin typeface="Bodoni MT Condensed" panose="02070606080606020203" pitchFamily="18" charset="0"/>
              </a:rPr>
              <a:t>Velleman</a:t>
            </a:r>
            <a:r>
              <a:rPr lang="fi-FI" sz="2800" dirty="0">
                <a:latin typeface="Bodoni MT Condensed" panose="02070606080606020203" pitchFamily="18" charset="0"/>
              </a:rPr>
              <a:t> &amp; </a:t>
            </a:r>
            <a:r>
              <a:rPr lang="fi-FI" sz="2800" dirty="0" err="1">
                <a:latin typeface="Bodoni MT Condensed" panose="02070606080606020203" pitchFamily="18" charset="0"/>
              </a:rPr>
              <a:t>Orford</a:t>
            </a:r>
            <a:r>
              <a:rPr lang="fi-FI" sz="2800" dirty="0">
                <a:latin typeface="Bodoni MT Condensed" panose="02070606080606020203" pitchFamily="18" charset="0"/>
              </a:rPr>
              <a:t> 1999 &amp; </a:t>
            </a:r>
            <a:r>
              <a:rPr lang="fi-FI" sz="2800" dirty="0" err="1">
                <a:latin typeface="Bodoni MT Condensed" panose="02070606080606020203" pitchFamily="18" charset="0"/>
              </a:rPr>
              <a:t>Velleman</a:t>
            </a:r>
            <a:r>
              <a:rPr lang="fi-FI" sz="2800" dirty="0">
                <a:latin typeface="Bodoni MT Condensed" panose="02070606080606020203" pitchFamily="18" charset="0"/>
              </a:rPr>
              <a:t> &amp; </a:t>
            </a:r>
            <a:r>
              <a:rPr lang="fi-FI" sz="2800" dirty="0" err="1">
                <a:latin typeface="Bodoni MT Condensed" panose="02070606080606020203" pitchFamily="18" charset="0"/>
              </a:rPr>
              <a:t>Templeton</a:t>
            </a:r>
            <a:r>
              <a:rPr lang="fi-FI" sz="2800" dirty="0">
                <a:latin typeface="Bodoni MT Condensed" panose="02070606080606020203" pitchFamily="18" charset="0"/>
              </a:rPr>
              <a:t> 2007</a:t>
            </a:r>
            <a:endParaRPr lang="fi-FI" sz="2800" dirty="0" smtClean="0">
              <a:latin typeface="Bodoni MT Condensed" panose="02070606080606020203" pitchFamily="18" charset="0"/>
            </a:endParaRPr>
          </a:p>
          <a:p>
            <a:r>
              <a:rPr lang="fi-FI" sz="2800" dirty="0">
                <a:latin typeface="Bodoni MT Condensed" panose="02070606080606020203" pitchFamily="18" charset="0"/>
              </a:rPr>
              <a:t>Kodin ongelmista kärsivien lasten ja nuorten </a:t>
            </a:r>
            <a:r>
              <a:rPr lang="fi-FI" sz="2800" dirty="0" smtClean="0">
                <a:latin typeface="Bodoni MT Condensed" panose="02070606080606020203" pitchFamily="18" charset="0"/>
              </a:rPr>
              <a:t>kohtaaminen, nuoria helpottavat tekijät/palveluiden järjestäminen/ </a:t>
            </a:r>
            <a:r>
              <a:rPr lang="fi-FI" sz="2800" dirty="0">
                <a:latin typeface="Bodoni MT Condensed" panose="02070606080606020203" pitchFamily="18" charset="0"/>
              </a:rPr>
              <a:t>Dorothy Law </a:t>
            </a:r>
            <a:r>
              <a:rPr lang="fi-FI" sz="2800" dirty="0" smtClean="0">
                <a:latin typeface="Bodoni MT Condensed" panose="02070606080606020203" pitchFamily="18" charset="0"/>
              </a:rPr>
              <a:t>Nolte </a:t>
            </a:r>
          </a:p>
          <a:p>
            <a:r>
              <a:rPr lang="fi-FI" sz="2800" dirty="0">
                <a:latin typeface="Bodoni MT Condensed" panose="02070606080606020203" pitchFamily="18" charset="0"/>
              </a:rPr>
              <a:t>Asian puheeksi ottaminen lasten, nuorten ja aikuisten </a:t>
            </a:r>
            <a:r>
              <a:rPr lang="fi-FI" sz="2800" dirty="0" smtClean="0">
                <a:latin typeface="Bodoni MT Condensed" panose="02070606080606020203" pitchFamily="18" charset="0"/>
              </a:rPr>
              <a:t>kanssa/ Ryhmätehtävä</a:t>
            </a:r>
            <a:endParaRPr lang="fi-FI" sz="2800" dirty="0">
              <a:latin typeface="Bodoni MT Condensed" panose="02070606080606020203" pitchFamily="18" charset="0"/>
            </a:endParaRPr>
          </a:p>
        </p:txBody>
      </p:sp>
    </p:spTree>
    <p:extLst>
      <p:ext uri="{BB962C8B-B14F-4D97-AF65-F5344CB8AC3E}">
        <p14:creationId xmlns:p14="http://schemas.microsoft.com/office/powerpoint/2010/main" val="23218276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tsikko 1"/>
          <p:cNvSpPr>
            <a:spLocks noGrp="1"/>
          </p:cNvSpPr>
          <p:nvPr>
            <p:ph type="title"/>
          </p:nvPr>
        </p:nvSpPr>
        <p:spPr>
          <a:xfrm>
            <a:off x="485775" y="503242"/>
            <a:ext cx="8745538" cy="835025"/>
          </a:xfrm>
        </p:spPr>
        <p:txBody>
          <a:bodyPr>
            <a:noAutofit/>
          </a:bodyPr>
          <a:lstStyle/>
          <a:p>
            <a:r>
              <a:rPr lang="fi-FI" altLang="fi-FI" sz="4800" dirty="0" smtClean="0">
                <a:latin typeface="Bodoni MT Condensed" panose="02070606080606020203" pitchFamily="18" charset="0"/>
              </a:rPr>
              <a:t>Juomakulttuurin muutos </a:t>
            </a:r>
          </a:p>
        </p:txBody>
      </p:sp>
      <p:sp>
        <p:nvSpPr>
          <p:cNvPr id="37891" name="Sisällön paikkamerkki 2"/>
          <p:cNvSpPr>
            <a:spLocks noGrp="1"/>
          </p:cNvSpPr>
          <p:nvPr>
            <p:ph idx="1"/>
          </p:nvPr>
        </p:nvSpPr>
        <p:spPr>
          <a:xfrm>
            <a:off x="827092" y="1584325"/>
            <a:ext cx="8404225" cy="4206875"/>
          </a:xfrm>
        </p:spPr>
        <p:txBody>
          <a:bodyPr>
            <a:noAutofit/>
          </a:bodyPr>
          <a:lstStyle/>
          <a:p>
            <a:pPr marL="0" indent="0">
              <a:lnSpc>
                <a:spcPct val="100000"/>
              </a:lnSpc>
              <a:spcAft>
                <a:spcPct val="0"/>
              </a:spcAft>
              <a:buNone/>
            </a:pPr>
            <a:endParaRPr lang="fi-FI" altLang="fi-FI" sz="2400" dirty="0" smtClean="0">
              <a:latin typeface="Bodoni MT Condensed" panose="02070606080606020203" pitchFamily="18" charset="0"/>
              <a:cs typeface="Times New Roman" pitchFamily="18" charset="0"/>
            </a:endParaRPr>
          </a:p>
          <a:p>
            <a:r>
              <a:rPr lang="fi-FI" sz="2400" dirty="0" smtClean="0">
                <a:latin typeface="Bodoni MT Condensed" panose="02070606080606020203" pitchFamily="18" charset="0"/>
              </a:rPr>
              <a:t>Kirsimarja </a:t>
            </a:r>
            <a:r>
              <a:rPr lang="fi-FI" sz="2400" dirty="0">
                <a:latin typeface="Bodoni MT Condensed" panose="02070606080606020203" pitchFamily="18" charset="0"/>
              </a:rPr>
              <a:t>Raitasalo (2011), puhuu juomisen “kotiutumisesta”. Juominen tapahtuu nykyään suurimmassa määrin kotona. Vuodelta 2008 peräisin olevasta Juomatapa tutkimuksesta käy ilmi, että kotona juodut annokset eivät ole kovinkaan suuria, mutta kuitenkin 2,2 miljoonaa lasta, on ollut tilanteessa, jossa vanhempi on ollut selvästi humalassa</a:t>
            </a:r>
            <a:r>
              <a:rPr lang="fi-FI" sz="2400" dirty="0" smtClean="0">
                <a:latin typeface="Bodoni MT Condensed" panose="02070606080606020203" pitchFamily="18" charset="0"/>
              </a:rPr>
              <a:t>. </a:t>
            </a:r>
          </a:p>
          <a:p>
            <a:r>
              <a:rPr lang="fi-FI" sz="2400" dirty="0" smtClean="0">
                <a:latin typeface="Bodoni MT Condensed" panose="02070606080606020203" pitchFamily="18" charset="0"/>
              </a:rPr>
              <a:t>Irlantilaisnuorten (10-14 v.) keskuudessa tehty tutkimus osoitti, että 81% nuorista oli huomannut yhden tai useamman muutoksen vanhempiensa käytöksessä. Neljäsosa kertoi vanhempiensa alkaneen käyttäytymään typerästi. Yksi viidesosa kertoi heidän muuttuneen vihaisiksi tai aggressiiviseksi, mutta myös yksi viidesosa huomioi heidän käytöksensä muuttuneen iloiseksi ja hauskaksi. Huolestuttavinta oli, että kolmasosa kertoi pelänneensä vanhempiaan. </a:t>
            </a:r>
            <a:endParaRPr lang="fi-FI" sz="2400" dirty="0">
              <a:latin typeface="Bodoni MT Condensed" panose="02070606080606020203" pitchFamily="18" charset="0"/>
            </a:endParaRPr>
          </a:p>
        </p:txBody>
      </p:sp>
    </p:spTree>
    <p:extLst>
      <p:ext uri="{BB962C8B-B14F-4D97-AF65-F5344CB8AC3E}">
        <p14:creationId xmlns:p14="http://schemas.microsoft.com/office/powerpoint/2010/main" val="366284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idx="1"/>
          </p:nvPr>
        </p:nvSpPr>
        <p:spPr>
          <a:xfrm>
            <a:off x="1215033" y="691219"/>
            <a:ext cx="7605538" cy="5429187"/>
          </a:xfrm>
        </p:spPr>
        <p:txBody>
          <a:bodyPr>
            <a:normAutofit/>
          </a:bodyPr>
          <a:lstStyle/>
          <a:p>
            <a:r>
              <a:rPr lang="fi-FI" sz="2400" dirty="0" smtClean="0">
                <a:latin typeface="Bodoni MT Condensed" panose="02070606080606020203" pitchFamily="18" charset="0"/>
              </a:rPr>
              <a:t>Suomessa </a:t>
            </a:r>
            <a:r>
              <a:rPr lang="fi-FI" sz="2400" dirty="0">
                <a:latin typeface="Bodoni MT Condensed" panose="02070606080606020203" pitchFamily="18" charset="0"/>
              </a:rPr>
              <a:t>tehdyt kyselytutkimukset osoittivat vahvasti, </a:t>
            </a:r>
            <a:r>
              <a:rPr lang="fi-FI" sz="2400" dirty="0" smtClean="0">
                <a:latin typeface="Bodoni MT Condensed" panose="02070606080606020203" pitchFamily="18" charset="0"/>
              </a:rPr>
              <a:t>että kotona </a:t>
            </a:r>
            <a:r>
              <a:rPr lang="fi-FI" sz="2400" dirty="0">
                <a:latin typeface="Bodoni MT Condensed" panose="02070606080606020203" pitchFamily="18" charset="0"/>
              </a:rPr>
              <a:t>tapahtuva alkoholinkäyttö osoittautui  tutkimukseen osallistuneiden nuorten 26% mukaan haittaavan heidän hyvinvointiaan. </a:t>
            </a:r>
            <a:r>
              <a:rPr lang="fi-FI" sz="2400" dirty="0" smtClean="0">
                <a:latin typeface="Bodoni MT Condensed" panose="02070606080606020203" pitchFamily="18" charset="0"/>
              </a:rPr>
              <a:t>Nuorista 2% koki haittoja usein ja 24% heistä koki haittoja joskus. Tämä osoittaa, että satunnaisellakin kotona tapahtuvalla alkoholinkäytöllä on haittavaikutuksia lasten ja nuorten hyvinvointiin. Perheen alkoholikäyttö vaikuttaa lapsen  ja nuoren tunne-elämään sekä myöhempiin omiin valintoihin. Haittoja </a:t>
            </a:r>
            <a:r>
              <a:rPr lang="fi-FI" sz="2400" dirty="0">
                <a:latin typeface="Bodoni MT Condensed" panose="02070606080606020203" pitchFamily="18" charset="0"/>
              </a:rPr>
              <a:t>kuvailtiin eniten psykososiaalisiksi luonnehdittaviksi, </a:t>
            </a:r>
            <a:r>
              <a:rPr lang="fi-FI" sz="2400" dirty="0" smtClean="0">
                <a:latin typeface="Bodoni MT Condensed" panose="02070606080606020203" pitchFamily="18" charset="0"/>
              </a:rPr>
              <a:t>kuten</a:t>
            </a:r>
          </a:p>
          <a:p>
            <a:r>
              <a:rPr lang="fi-FI" sz="2400" dirty="0" smtClean="0">
                <a:latin typeface="Bodoni MT Condensed" panose="02070606080606020203" pitchFamily="18" charset="0"/>
              </a:rPr>
              <a:t>Perheen riitaisuus</a:t>
            </a:r>
          </a:p>
          <a:p>
            <a:r>
              <a:rPr lang="fi-FI" sz="2400" dirty="0" smtClean="0">
                <a:latin typeface="Bodoni MT Condensed" panose="02070606080606020203" pitchFamily="18" charset="0"/>
              </a:rPr>
              <a:t>Häpeä</a:t>
            </a:r>
          </a:p>
          <a:p>
            <a:r>
              <a:rPr lang="fi-FI" sz="2400" dirty="0" smtClean="0">
                <a:latin typeface="Bodoni MT Condensed" panose="02070606080606020203" pitchFamily="18" charset="0"/>
              </a:rPr>
              <a:t>Ahdistus</a:t>
            </a:r>
          </a:p>
          <a:p>
            <a:r>
              <a:rPr lang="fi-FI" sz="2400" dirty="0" smtClean="0">
                <a:latin typeface="Bodoni MT Condensed" panose="02070606080606020203" pitchFamily="18" charset="0"/>
              </a:rPr>
              <a:t>Luottamuksen menettäminen</a:t>
            </a:r>
          </a:p>
          <a:p>
            <a:r>
              <a:rPr lang="fi-FI" sz="2400" dirty="0" smtClean="0">
                <a:latin typeface="Bodoni MT Condensed" panose="02070606080606020203" pitchFamily="18" charset="0"/>
              </a:rPr>
              <a:t>Pelko</a:t>
            </a:r>
          </a:p>
          <a:p>
            <a:endParaRPr lang="fi-FI" sz="2400" dirty="0" smtClean="0">
              <a:latin typeface="Bodoni MT Condensed" panose="02070606080606020203" pitchFamily="18" charset="0"/>
            </a:endParaRPr>
          </a:p>
          <a:p>
            <a:endParaRPr lang="fi-FI" sz="2400" dirty="0">
              <a:latin typeface="Bodoni MT Condensed" panose="02070606080606020203" pitchFamily="18" charset="0"/>
            </a:endParaRPr>
          </a:p>
        </p:txBody>
      </p:sp>
    </p:spTree>
    <p:extLst>
      <p:ext uri="{BB962C8B-B14F-4D97-AF65-F5344CB8AC3E}">
        <p14:creationId xmlns:p14="http://schemas.microsoft.com/office/powerpoint/2010/main" val="258333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noChangeArrowheads="1"/>
          </p:cNvSpPr>
          <p:nvPr>
            <p:ph type="title"/>
          </p:nvPr>
        </p:nvSpPr>
        <p:spPr>
          <a:xfrm>
            <a:off x="485776" y="96842"/>
            <a:ext cx="8747125" cy="1127025"/>
          </a:xfrm>
        </p:spPr>
        <p:txBody>
          <a:bodyPr>
            <a:normAutofit fontScale="90000"/>
          </a:bodyPr>
          <a:lstStyle/>
          <a:p>
            <a:pPr eaLnBrk="1">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4800" dirty="0" smtClean="0">
                <a:latin typeface="Bodoni MT Condensed" panose="02070606080606020203" pitchFamily="18" charset="0"/>
              </a:rPr>
              <a:t/>
            </a:r>
            <a:br>
              <a:rPr lang="fi-FI" altLang="fi-FI" sz="4800" dirty="0" smtClean="0">
                <a:latin typeface="Bodoni MT Condensed" panose="02070606080606020203" pitchFamily="18" charset="0"/>
              </a:rPr>
            </a:br>
            <a:r>
              <a:rPr lang="fi-FI" altLang="fi-FI" sz="4800" dirty="0">
                <a:latin typeface="Bodoni MT Condensed" panose="02070606080606020203" pitchFamily="18" charset="0"/>
              </a:rPr>
              <a:t/>
            </a:r>
            <a:br>
              <a:rPr lang="fi-FI" altLang="fi-FI" sz="4800" dirty="0">
                <a:latin typeface="Bodoni MT Condensed" panose="02070606080606020203" pitchFamily="18" charset="0"/>
              </a:rPr>
            </a:br>
            <a:r>
              <a:rPr lang="fi-FI" altLang="fi-FI" sz="4800" dirty="0" smtClean="0">
                <a:latin typeface="Bodoni MT Condensed" panose="02070606080606020203" pitchFamily="18" charset="0"/>
              </a:rPr>
              <a:t>Lapset oppivat mitä kokevat, nuoren käytös </a:t>
            </a:r>
            <a:br>
              <a:rPr lang="fi-FI" altLang="fi-FI" sz="4800" dirty="0" smtClean="0">
                <a:latin typeface="Bodoni MT Condensed" panose="02070606080606020203" pitchFamily="18" charset="0"/>
              </a:rPr>
            </a:br>
            <a:r>
              <a:rPr lang="fi-FI" altLang="fi-FI" sz="4800" dirty="0" smtClean="0">
                <a:latin typeface="Bodoni MT Condensed" panose="02070606080606020203" pitchFamily="18" charset="0"/>
              </a:rPr>
              <a:t/>
            </a:r>
            <a:br>
              <a:rPr lang="fi-FI" altLang="fi-FI" sz="4800" dirty="0" smtClean="0">
                <a:latin typeface="Bodoni MT Condensed" panose="02070606080606020203" pitchFamily="18" charset="0"/>
              </a:rPr>
            </a:br>
            <a:r>
              <a:rPr lang="fi-FI" altLang="fi-FI" sz="4800" dirty="0" smtClean="0">
                <a:latin typeface="Bodoni MT Condensed" panose="02070606080606020203" pitchFamily="18" charset="0"/>
              </a:rPr>
              <a:t>  </a:t>
            </a:r>
          </a:p>
        </p:txBody>
      </p:sp>
      <p:sp>
        <p:nvSpPr>
          <p:cNvPr id="36867" name="Rectangle 2"/>
          <p:cNvSpPr>
            <a:spLocks noGrp="1" noChangeArrowheads="1"/>
          </p:cNvSpPr>
          <p:nvPr>
            <p:ph idx="1"/>
          </p:nvPr>
        </p:nvSpPr>
        <p:spPr>
          <a:xfrm>
            <a:off x="485776" y="1516067"/>
            <a:ext cx="8747125" cy="4892376"/>
          </a:xfrm>
        </p:spPr>
        <p:txBody>
          <a:bodyPr tIns="0">
            <a:normAutofit/>
          </a:bodyPr>
          <a:lstStyle/>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dirty="0" smtClean="0">
                <a:latin typeface="Bodoni MT Condensed" panose="02070606080606020203" pitchFamily="18" charset="0"/>
                <a:ea typeface="Microsoft YaHei" pitchFamily="34" charset="-122"/>
              </a:rPr>
              <a:t>Jos lasta arvostellaan,</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2000" i="1" dirty="0" smtClean="0">
                <a:latin typeface="Bodoni MT Condensed" panose="02070606080606020203" pitchFamily="18" charset="0"/>
                <a:ea typeface="Microsoft YaHei" pitchFamily="34" charset="-122"/>
              </a:rPr>
              <a:t>hän oppii tuomitsemaan</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dirty="0" smtClean="0">
                <a:latin typeface="Bodoni MT Condensed" panose="02070606080606020203" pitchFamily="18" charset="0"/>
                <a:ea typeface="Microsoft YaHei" pitchFamily="34" charset="-122"/>
              </a:rPr>
              <a:t>Jos lapsi kokee vihamielisyyttä,</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2000" i="1" dirty="0" smtClean="0">
                <a:latin typeface="Bodoni MT Condensed" panose="02070606080606020203" pitchFamily="18" charset="0"/>
                <a:ea typeface="Microsoft YaHei" pitchFamily="34" charset="-122"/>
              </a:rPr>
              <a:t>hän oppii taistelemaan</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dirty="0" smtClean="0">
                <a:latin typeface="Bodoni MT Condensed" panose="02070606080606020203" pitchFamily="18" charset="0"/>
                <a:ea typeface="Microsoft YaHei" pitchFamily="34" charset="-122"/>
              </a:rPr>
              <a:t>Jos lapsi kokee pelkoa, </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2000" i="1" dirty="0" smtClean="0">
                <a:latin typeface="Bodoni MT Condensed" panose="02070606080606020203" pitchFamily="18" charset="0"/>
                <a:ea typeface="Microsoft YaHei" pitchFamily="34" charset="-122"/>
              </a:rPr>
              <a:t>hän oppii tuntemaan ahdistusta ja huolta</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dirty="0" smtClean="0">
                <a:latin typeface="Bodoni MT Condensed" panose="02070606080606020203" pitchFamily="18" charset="0"/>
                <a:ea typeface="Microsoft YaHei" pitchFamily="34" charset="-122"/>
              </a:rPr>
              <a:t>Jos lasta pilkataan, </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2000" i="1" dirty="0" smtClean="0">
                <a:latin typeface="Bodoni MT Condensed" panose="02070606080606020203" pitchFamily="18" charset="0"/>
                <a:ea typeface="Microsoft YaHei" pitchFamily="34" charset="-122"/>
              </a:rPr>
              <a:t>hän oppii ujoksi</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dirty="0" smtClean="0">
                <a:latin typeface="Bodoni MT Condensed" panose="02070606080606020203" pitchFamily="18" charset="0"/>
                <a:ea typeface="Microsoft YaHei" pitchFamily="34" charset="-122"/>
              </a:rPr>
              <a:t>Jos lapsi joutuu häpeämään, </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sz="2000" i="1" dirty="0" smtClean="0">
                <a:latin typeface="Bodoni MT Condensed" panose="02070606080606020203" pitchFamily="18" charset="0"/>
                <a:ea typeface="Microsoft YaHei" pitchFamily="34" charset="-122"/>
              </a:rPr>
              <a:t>hän oppii tuntemaan syyllisyyttä  </a:t>
            </a:r>
          </a:p>
          <a:p>
            <a:pPr marL="1801813" lvl="2" indent="0">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fi-FI" altLang="fi-FI" dirty="0">
                <a:latin typeface="Bodoni MT Condensed" panose="02070606080606020203" pitchFamily="18" charset="0"/>
                <a:ea typeface="Microsoft YaHei" pitchFamily="34" charset="-122"/>
              </a:rPr>
              <a:t> </a:t>
            </a:r>
            <a:r>
              <a:rPr lang="fi-FI" altLang="fi-FI" dirty="0" smtClean="0">
                <a:latin typeface="Bodoni MT Condensed" panose="02070606080606020203" pitchFamily="18" charset="0"/>
                <a:ea typeface="Microsoft YaHei" pitchFamily="34" charset="-122"/>
              </a:rPr>
              <a:t>      </a:t>
            </a:r>
            <a:r>
              <a:rPr lang="fi-FI" altLang="fi-FI" sz="1800" dirty="0" smtClean="0">
                <a:latin typeface="Bodoni MT Condensed" panose="02070606080606020203" pitchFamily="18" charset="0"/>
                <a:ea typeface="Microsoft YaHei" pitchFamily="34" charset="-122"/>
              </a:rPr>
              <a:t>(Dorothy Law Nolte)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p:cTn id="7" dur="500" fill="hold"/>
                                        <p:tgtEl>
                                          <p:spTgt spid="3686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686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686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6867">
                                            <p:txEl>
                                              <p:pRg st="1" end="1"/>
                                            </p:txEl>
                                          </p:spTgt>
                                        </p:tgtEl>
                                        <p:attrNameLst>
                                          <p:attrName>style.visibility</p:attrName>
                                        </p:attrNameLst>
                                      </p:cBhvr>
                                      <p:to>
                                        <p:strVal val="visible"/>
                                      </p:to>
                                    </p:set>
                                    <p:anim calcmode="lin" valueType="num">
                                      <p:cBhvr>
                                        <p:cTn id="14" dur="500" fill="hold"/>
                                        <p:tgtEl>
                                          <p:spTgt spid="3686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686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686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6867">
                                            <p:txEl>
                                              <p:pRg st="2" end="2"/>
                                            </p:txEl>
                                          </p:spTgt>
                                        </p:tgtEl>
                                        <p:attrNameLst>
                                          <p:attrName>style.visibility</p:attrName>
                                        </p:attrNameLst>
                                      </p:cBhvr>
                                      <p:to>
                                        <p:strVal val="visible"/>
                                      </p:to>
                                    </p:set>
                                    <p:anim calcmode="lin" valueType="num">
                                      <p:cBhvr>
                                        <p:cTn id="21" dur="500" fill="hold"/>
                                        <p:tgtEl>
                                          <p:spTgt spid="3686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686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686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6867">
                                            <p:txEl>
                                              <p:pRg st="3" end="3"/>
                                            </p:txEl>
                                          </p:spTgt>
                                        </p:tgtEl>
                                        <p:attrNameLst>
                                          <p:attrName>style.visibility</p:attrName>
                                        </p:attrNameLst>
                                      </p:cBhvr>
                                      <p:to>
                                        <p:strVal val="visible"/>
                                      </p:to>
                                    </p:set>
                                    <p:anim calcmode="lin" valueType="num">
                                      <p:cBhvr>
                                        <p:cTn id="28" dur="500" fill="hold"/>
                                        <p:tgtEl>
                                          <p:spTgt spid="3686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6867">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686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6867">
                                            <p:txEl>
                                              <p:pRg st="4" end="4"/>
                                            </p:txEl>
                                          </p:spTgt>
                                        </p:tgtEl>
                                        <p:attrNameLst>
                                          <p:attrName>style.visibility</p:attrName>
                                        </p:attrNameLst>
                                      </p:cBhvr>
                                      <p:to>
                                        <p:strVal val="visible"/>
                                      </p:to>
                                    </p:set>
                                    <p:anim calcmode="lin" valueType="num">
                                      <p:cBhvr>
                                        <p:cTn id="35" dur="500" fill="hold"/>
                                        <p:tgtEl>
                                          <p:spTgt spid="36867">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6867">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686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6867">
                                            <p:txEl>
                                              <p:pRg st="5" end="5"/>
                                            </p:txEl>
                                          </p:spTgt>
                                        </p:tgtEl>
                                        <p:attrNameLst>
                                          <p:attrName>style.visibility</p:attrName>
                                        </p:attrNameLst>
                                      </p:cBhvr>
                                      <p:to>
                                        <p:strVal val="visible"/>
                                      </p:to>
                                    </p:set>
                                    <p:anim calcmode="lin" valueType="num">
                                      <p:cBhvr>
                                        <p:cTn id="42" dur="500" fill="hold"/>
                                        <p:tgtEl>
                                          <p:spTgt spid="36867">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6867">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686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6867">
                                            <p:txEl>
                                              <p:pRg st="6" end="6"/>
                                            </p:txEl>
                                          </p:spTgt>
                                        </p:tgtEl>
                                        <p:attrNameLst>
                                          <p:attrName>style.visibility</p:attrName>
                                        </p:attrNameLst>
                                      </p:cBhvr>
                                      <p:to>
                                        <p:strVal val="visible"/>
                                      </p:to>
                                    </p:set>
                                    <p:anim calcmode="lin" valueType="num">
                                      <p:cBhvr>
                                        <p:cTn id="49" dur="500" fill="hold"/>
                                        <p:tgtEl>
                                          <p:spTgt spid="36867">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6867">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6867">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6867">
                                            <p:txEl>
                                              <p:pRg st="7" end="7"/>
                                            </p:txEl>
                                          </p:spTgt>
                                        </p:tgtEl>
                                        <p:attrNameLst>
                                          <p:attrName>style.visibility</p:attrName>
                                        </p:attrNameLst>
                                      </p:cBhvr>
                                      <p:to>
                                        <p:strVal val="visible"/>
                                      </p:to>
                                    </p:set>
                                    <p:anim calcmode="lin" valueType="num">
                                      <p:cBhvr>
                                        <p:cTn id="56" dur="500" fill="hold"/>
                                        <p:tgtEl>
                                          <p:spTgt spid="36867">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6867">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6867">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6867">
                                            <p:txEl>
                                              <p:pRg st="8" end="8"/>
                                            </p:txEl>
                                          </p:spTgt>
                                        </p:tgtEl>
                                        <p:attrNameLst>
                                          <p:attrName>style.visibility</p:attrName>
                                        </p:attrNameLst>
                                      </p:cBhvr>
                                      <p:to>
                                        <p:strVal val="visible"/>
                                      </p:to>
                                    </p:set>
                                    <p:anim calcmode="lin" valueType="num">
                                      <p:cBhvr>
                                        <p:cTn id="63" dur="500" fill="hold"/>
                                        <p:tgtEl>
                                          <p:spTgt spid="36867">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6867">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6867">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6867">
                                            <p:txEl>
                                              <p:pRg st="9" end="9"/>
                                            </p:txEl>
                                          </p:spTgt>
                                        </p:tgtEl>
                                        <p:attrNameLst>
                                          <p:attrName>style.visibility</p:attrName>
                                        </p:attrNameLst>
                                      </p:cBhvr>
                                      <p:to>
                                        <p:strVal val="visible"/>
                                      </p:to>
                                    </p:set>
                                    <p:anim calcmode="lin" valueType="num">
                                      <p:cBhvr>
                                        <p:cTn id="70" dur="500" fill="hold"/>
                                        <p:tgtEl>
                                          <p:spTgt spid="36867">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6867">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68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tsikko 1"/>
          <p:cNvSpPr>
            <a:spLocks noGrp="1"/>
          </p:cNvSpPr>
          <p:nvPr>
            <p:ph type="title"/>
          </p:nvPr>
        </p:nvSpPr>
        <p:spPr>
          <a:xfrm>
            <a:off x="485775" y="258763"/>
            <a:ext cx="8745538" cy="965200"/>
          </a:xfrm>
        </p:spPr>
        <p:txBody>
          <a:bodyPr>
            <a:noAutofit/>
          </a:bodyPr>
          <a:lstStyle/>
          <a:p>
            <a:r>
              <a:rPr lang="fi-FI" altLang="fi-FI" sz="4000" dirty="0" smtClean="0">
                <a:latin typeface="Bodoni MT Condensed" panose="02070606080606020203" pitchFamily="18" charset="0"/>
              </a:rPr>
              <a:t>Suojaavat tekijät: perhe, entäpä sinä?</a:t>
            </a:r>
            <a:br>
              <a:rPr lang="fi-FI" altLang="fi-FI" sz="4000" dirty="0" smtClean="0">
                <a:latin typeface="Bodoni MT Condensed" panose="02070606080606020203" pitchFamily="18" charset="0"/>
              </a:rPr>
            </a:br>
            <a:r>
              <a:rPr lang="fi-FI" altLang="fi-FI" sz="4000" dirty="0" smtClean="0">
                <a:latin typeface="Bodoni MT Condensed" panose="02070606080606020203" pitchFamily="18" charset="0"/>
              </a:rPr>
              <a:t>Millä alueella näistä sosionomi voisi toimia?</a:t>
            </a:r>
          </a:p>
        </p:txBody>
      </p:sp>
      <p:sp>
        <p:nvSpPr>
          <p:cNvPr id="39939" name="Sisällön paikkamerkki 2"/>
          <p:cNvSpPr>
            <a:spLocks noGrp="1"/>
          </p:cNvSpPr>
          <p:nvPr>
            <p:ph idx="1"/>
          </p:nvPr>
        </p:nvSpPr>
        <p:spPr>
          <a:xfrm>
            <a:off x="467647" y="1973411"/>
            <a:ext cx="8694738" cy="4495800"/>
          </a:xfrm>
        </p:spPr>
        <p:txBody>
          <a:bodyPr>
            <a:noAutofit/>
          </a:bodyPr>
          <a:lstStyle/>
          <a:p>
            <a:pPr>
              <a:lnSpc>
                <a:spcPct val="150000"/>
              </a:lnSpc>
              <a:spcAft>
                <a:spcPct val="0"/>
              </a:spcAft>
            </a:pPr>
            <a:r>
              <a:rPr lang="fi-FI" altLang="fi-FI" sz="2800" dirty="0" smtClean="0">
                <a:latin typeface="Bodoni MT Condensed" panose="02070606080606020203" pitchFamily="18" charset="0"/>
                <a:cs typeface="Times New Roman" pitchFamily="18" charset="0"/>
              </a:rPr>
              <a:t>Ajan ja huomion saaminen ainakin toiselta vanhemmalta tai muulta aikuiselta.</a:t>
            </a:r>
          </a:p>
          <a:p>
            <a:pPr>
              <a:lnSpc>
                <a:spcPct val="150000"/>
              </a:lnSpc>
              <a:spcAft>
                <a:spcPct val="0"/>
              </a:spcAft>
            </a:pPr>
            <a:r>
              <a:rPr lang="fi-FI" altLang="fi-FI" sz="2800" dirty="0" smtClean="0">
                <a:latin typeface="Bodoni MT Condensed" panose="02070606080606020203" pitchFamily="18" charset="0"/>
                <a:cs typeface="Times New Roman" pitchFamily="18" charset="0"/>
              </a:rPr>
              <a:t>Tasapainoisuus vanhemman osoittaman huolenpidon ja kontrollin välillä </a:t>
            </a:r>
          </a:p>
          <a:p>
            <a:pPr>
              <a:lnSpc>
                <a:spcPct val="150000"/>
              </a:lnSpc>
              <a:spcAft>
                <a:spcPct val="0"/>
              </a:spcAft>
            </a:pPr>
            <a:r>
              <a:rPr lang="fi-FI" altLang="fi-FI" sz="2800" dirty="0" smtClean="0">
                <a:latin typeface="Bodoni MT Condensed" panose="02070606080606020203" pitchFamily="18" charset="0"/>
                <a:cs typeface="Times New Roman" pitchFamily="18" charset="0"/>
              </a:rPr>
              <a:t>Vanhempien keskinäisen suhteen eheys</a:t>
            </a:r>
          </a:p>
          <a:p>
            <a:pPr>
              <a:lnSpc>
                <a:spcPct val="150000"/>
              </a:lnSpc>
              <a:spcAft>
                <a:spcPct val="0"/>
              </a:spcAft>
            </a:pPr>
            <a:r>
              <a:rPr lang="fi-FI" altLang="fi-FI" sz="2800" dirty="0" smtClean="0">
                <a:latin typeface="Bodoni MT Condensed" panose="02070606080606020203" pitchFamily="18" charset="0"/>
                <a:cs typeface="Times New Roman" pitchFamily="18" charset="0"/>
              </a:rPr>
              <a:t>Vanhempien kiintymyksen osoitukset lapselle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899691" y="935835"/>
            <a:ext cx="7992888" cy="3582519"/>
          </a:xfrm>
          <a:prstGeom prst="rect">
            <a:avLst/>
          </a:prstGeom>
        </p:spPr>
        <p:txBody>
          <a:bodyPr wrap="square">
            <a:spAutoFit/>
          </a:bodyPr>
          <a:lstStyle/>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Perhesuhteet ja yhteiset aktiviteetit</a:t>
            </a:r>
          </a:p>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Lapsen toiminta myös perhe-elämän ulkopuolella (harrastukset, ystävät ym.)</a:t>
            </a:r>
          </a:p>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Perheen ulkopuolinen tuki</a:t>
            </a:r>
          </a:p>
          <a:p>
            <a:pPr marL="45720" lvl="0" defTabSz="914400" fontAlgn="auto" hangingPunct="1">
              <a:lnSpc>
                <a:spcPct val="150000"/>
              </a:lnSpc>
              <a:spcBef>
                <a:spcPct val="20000"/>
              </a:spcBef>
              <a:buClr>
                <a:srgbClr val="F14124">
                  <a:lumMod val="75000"/>
                </a:srgbClr>
              </a:buClr>
              <a:buSzPct val="130000"/>
            </a:pP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a:t>
            </a:r>
            <a:r>
              <a:rPr lang="fi-FI" altLang="fi-FI" sz="2800" dirty="0" err="1" smtClean="0">
                <a:solidFill>
                  <a:prstClr val="white">
                    <a:lumMod val="75000"/>
                    <a:lumOff val="25000"/>
                  </a:prstClr>
                </a:solidFill>
                <a:latin typeface="Bodoni MT Condensed" panose="02070606080606020203" pitchFamily="18" charset="0"/>
                <a:cs typeface="Times New Roman" pitchFamily="18" charset="0"/>
              </a:rPr>
              <a:t>Velleman</a:t>
            </a: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 &amp; </a:t>
            </a:r>
            <a:r>
              <a:rPr lang="fi-FI" altLang="fi-FI" sz="2800" dirty="0" err="1" smtClean="0">
                <a:solidFill>
                  <a:prstClr val="white">
                    <a:lumMod val="75000"/>
                    <a:lumOff val="25000"/>
                  </a:prstClr>
                </a:solidFill>
                <a:latin typeface="Bodoni MT Condensed" panose="02070606080606020203" pitchFamily="18" charset="0"/>
                <a:cs typeface="Times New Roman" pitchFamily="18" charset="0"/>
              </a:rPr>
              <a:t>Orford</a:t>
            </a: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 1999 &amp; </a:t>
            </a:r>
            <a:r>
              <a:rPr lang="fi-FI" altLang="fi-FI" sz="2800" dirty="0" err="1" smtClean="0">
                <a:solidFill>
                  <a:prstClr val="white">
                    <a:lumMod val="75000"/>
                    <a:lumOff val="25000"/>
                  </a:prstClr>
                </a:solidFill>
                <a:latin typeface="Bodoni MT Condensed" panose="02070606080606020203" pitchFamily="18" charset="0"/>
                <a:cs typeface="Times New Roman" pitchFamily="18" charset="0"/>
              </a:rPr>
              <a:t>Velleman</a:t>
            </a: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 &amp; </a:t>
            </a:r>
            <a:r>
              <a:rPr lang="fi-FI" altLang="fi-FI" sz="2800" dirty="0" err="1" smtClean="0">
                <a:solidFill>
                  <a:prstClr val="white">
                    <a:lumMod val="75000"/>
                    <a:lumOff val="25000"/>
                  </a:prstClr>
                </a:solidFill>
                <a:latin typeface="Bodoni MT Condensed" panose="02070606080606020203" pitchFamily="18" charset="0"/>
                <a:cs typeface="Times New Roman" pitchFamily="18" charset="0"/>
              </a:rPr>
              <a:t>Templeton</a:t>
            </a:r>
            <a:r>
              <a:rPr lang="fi-FI" altLang="fi-FI" sz="2800" dirty="0" smtClean="0">
                <a:solidFill>
                  <a:prstClr val="white">
                    <a:lumMod val="75000"/>
                    <a:lumOff val="25000"/>
                  </a:prstClr>
                </a:solidFill>
                <a:latin typeface="Bodoni MT Condensed" panose="02070606080606020203" pitchFamily="18" charset="0"/>
                <a:cs typeface="Times New Roman" pitchFamily="18" charset="0"/>
              </a:rPr>
              <a:t> 2007)</a:t>
            </a:r>
            <a:endParaRPr lang="fi-FI" altLang="fi-FI" sz="2800" dirty="0">
              <a:solidFill>
                <a:prstClr val="white">
                  <a:lumMod val="75000"/>
                  <a:lumOff val="25000"/>
                </a:prstClr>
              </a:solidFill>
              <a:latin typeface="Bodoni MT Condensed" panose="02070606080606020203" pitchFamily="18" charset="0"/>
            </a:endParaRPr>
          </a:p>
        </p:txBody>
      </p:sp>
    </p:spTree>
    <p:extLst>
      <p:ext uri="{BB962C8B-B14F-4D97-AF65-F5344CB8AC3E}">
        <p14:creationId xmlns:p14="http://schemas.microsoft.com/office/powerpoint/2010/main" val="15477779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tsikko 1"/>
          <p:cNvSpPr>
            <a:spLocks noGrp="1"/>
          </p:cNvSpPr>
          <p:nvPr>
            <p:ph type="title"/>
          </p:nvPr>
        </p:nvSpPr>
        <p:spPr>
          <a:xfrm>
            <a:off x="485775" y="258763"/>
            <a:ext cx="8745538" cy="893092"/>
          </a:xfrm>
        </p:spPr>
        <p:txBody>
          <a:bodyPr>
            <a:noAutofit/>
          </a:bodyPr>
          <a:lstStyle/>
          <a:p>
            <a:r>
              <a:rPr lang="fi-FI" altLang="fi-FI" sz="4000" dirty="0" smtClean="0">
                <a:latin typeface="Bodoni MT Condensed" panose="02070606080606020203" pitchFamily="18" charset="0"/>
              </a:rPr>
              <a:t>Nuorten mielestä nämä asiat helpottaisivat , millä alueella sosionomi voisi auttaa?</a:t>
            </a:r>
          </a:p>
        </p:txBody>
      </p:sp>
      <p:sp>
        <p:nvSpPr>
          <p:cNvPr id="39939" name="Sisällön paikkamerkki 2"/>
          <p:cNvSpPr>
            <a:spLocks noGrp="1"/>
          </p:cNvSpPr>
          <p:nvPr>
            <p:ph idx="1"/>
          </p:nvPr>
        </p:nvSpPr>
        <p:spPr>
          <a:xfrm>
            <a:off x="539655" y="1799927"/>
            <a:ext cx="8694738" cy="4495800"/>
          </a:xfrm>
        </p:spPr>
        <p:txBody>
          <a:bodyPr>
            <a:noAutofit/>
          </a:bodyPr>
          <a:lstStyle/>
          <a:p>
            <a:pPr>
              <a:lnSpc>
                <a:spcPct val="150000"/>
              </a:lnSpc>
              <a:spcAft>
                <a:spcPct val="0"/>
              </a:spcAft>
            </a:pPr>
            <a:r>
              <a:rPr lang="fi-FI" altLang="fi-FI" sz="2800" dirty="0" smtClean="0">
                <a:latin typeface="Bodoni MT Condensed" panose="02070606080606020203" pitchFamily="18" charset="0"/>
              </a:rPr>
              <a:t>Riitely ja tappelu loppuisi kotona</a:t>
            </a:r>
          </a:p>
          <a:p>
            <a:pPr>
              <a:lnSpc>
                <a:spcPct val="150000"/>
              </a:lnSpc>
              <a:spcAft>
                <a:spcPct val="0"/>
              </a:spcAft>
            </a:pPr>
            <a:r>
              <a:rPr lang="fi-FI" altLang="fi-FI" sz="2800" dirty="0" smtClean="0">
                <a:latin typeface="Bodoni MT Condensed" panose="02070606080606020203" pitchFamily="18" charset="0"/>
              </a:rPr>
              <a:t>Pääsisin pois kotoa silloin kun siellä on vaikeaa</a:t>
            </a:r>
          </a:p>
          <a:p>
            <a:pPr>
              <a:lnSpc>
                <a:spcPct val="150000"/>
              </a:lnSpc>
              <a:spcAft>
                <a:spcPct val="0"/>
              </a:spcAft>
            </a:pPr>
            <a:r>
              <a:rPr lang="fi-FI" altLang="fi-FI" sz="2800" dirty="0" smtClean="0">
                <a:latin typeface="Bodoni MT Condensed" panose="02070606080606020203" pitchFamily="18" charset="0"/>
              </a:rPr>
              <a:t>Saisin viettää enemmän aikaa vanhemman kanssa</a:t>
            </a:r>
          </a:p>
          <a:p>
            <a:pPr>
              <a:lnSpc>
                <a:spcPct val="150000"/>
              </a:lnSpc>
              <a:spcAft>
                <a:spcPct val="0"/>
              </a:spcAft>
            </a:pPr>
            <a:r>
              <a:rPr lang="fi-FI" altLang="fi-FI" sz="2800" dirty="0" smtClean="0">
                <a:latin typeface="Bodoni MT Condensed" panose="02070606080606020203" pitchFamily="18" charset="0"/>
              </a:rPr>
              <a:t>Saisin harrastaa enemmän yhdessä vanhempieni kanssa</a:t>
            </a:r>
          </a:p>
          <a:p>
            <a:pPr>
              <a:lnSpc>
                <a:spcPct val="150000"/>
              </a:lnSpc>
              <a:spcAft>
                <a:spcPct val="0"/>
              </a:spcAft>
            </a:pPr>
            <a:r>
              <a:rPr lang="fi-FI" altLang="fi-FI" sz="2800" dirty="0" smtClean="0">
                <a:latin typeface="Bodoni MT Condensed" panose="02070606080606020203" pitchFamily="18" charset="0"/>
              </a:rPr>
              <a:t>Se, että saisi päihteitä käyttävälle läheiselle hoitoa</a:t>
            </a:r>
          </a:p>
        </p:txBody>
      </p:sp>
    </p:spTree>
    <p:extLst>
      <p:ext uri="{BB962C8B-B14F-4D97-AF65-F5344CB8AC3E}">
        <p14:creationId xmlns:p14="http://schemas.microsoft.com/office/powerpoint/2010/main" val="1416721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1043707" y="863827"/>
            <a:ext cx="7920880" cy="3668697"/>
          </a:xfrm>
          <a:prstGeom prst="rect">
            <a:avLst/>
          </a:prstGeom>
        </p:spPr>
        <p:txBody>
          <a:bodyPr wrap="square">
            <a:spAutoFit/>
          </a:bodyPr>
          <a:lstStyle/>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smtClean="0">
                <a:solidFill>
                  <a:prstClr val="white">
                    <a:lumMod val="75000"/>
                    <a:lumOff val="25000"/>
                  </a:prstClr>
                </a:solidFill>
                <a:latin typeface="Bodoni MT Condensed" panose="02070606080606020203" pitchFamily="18" charset="0"/>
              </a:rPr>
              <a:t>Saisi </a:t>
            </a:r>
            <a:r>
              <a:rPr lang="fi-FI" altLang="fi-FI" sz="2800" dirty="0">
                <a:solidFill>
                  <a:prstClr val="white">
                    <a:lumMod val="75000"/>
                    <a:lumOff val="25000"/>
                  </a:prstClr>
                </a:solidFill>
                <a:latin typeface="Bodoni MT Condensed" panose="02070606080606020203" pitchFamily="18" charset="0"/>
              </a:rPr>
              <a:t>nukkua rauhassa</a:t>
            </a:r>
          </a:p>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a:solidFill>
                  <a:prstClr val="white">
                    <a:lumMod val="75000"/>
                    <a:lumOff val="25000"/>
                  </a:prstClr>
                </a:solidFill>
                <a:latin typeface="Bodoni MT Condensed" panose="02070606080606020203" pitchFamily="18" charset="0"/>
              </a:rPr>
              <a:t>Saisin puhua jonkun perheen ulkopuolisen kanssa</a:t>
            </a:r>
          </a:p>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a:solidFill>
                  <a:prstClr val="white">
                    <a:lumMod val="75000"/>
                    <a:lumOff val="25000"/>
                  </a:prstClr>
                </a:solidFill>
                <a:latin typeface="Bodoni MT Condensed" panose="02070606080606020203" pitchFamily="18" charset="0"/>
              </a:rPr>
              <a:t>Saisin </a:t>
            </a:r>
            <a:r>
              <a:rPr lang="fi-FI" altLang="fi-FI" sz="2800" dirty="0" smtClean="0">
                <a:solidFill>
                  <a:prstClr val="white">
                    <a:lumMod val="75000"/>
                    <a:lumOff val="25000"/>
                  </a:prstClr>
                </a:solidFill>
                <a:latin typeface="Bodoni MT Condensed" panose="02070606080606020203" pitchFamily="18" charset="0"/>
              </a:rPr>
              <a:t>ruokaa ja vaatteita</a:t>
            </a:r>
            <a:endParaRPr lang="fi-FI" altLang="fi-FI" sz="2800" dirty="0">
              <a:solidFill>
                <a:prstClr val="white">
                  <a:lumMod val="75000"/>
                  <a:lumOff val="25000"/>
                </a:prstClr>
              </a:solidFill>
              <a:latin typeface="Bodoni MT Condensed" panose="02070606080606020203" pitchFamily="18" charset="0"/>
            </a:endParaRPr>
          </a:p>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a:solidFill>
                  <a:prstClr val="white">
                    <a:lumMod val="75000"/>
                    <a:lumOff val="25000"/>
                  </a:prstClr>
                </a:solidFill>
                <a:latin typeface="Bodoni MT Condensed" panose="02070606080606020203" pitchFamily="18" charset="0"/>
              </a:rPr>
              <a:t>Joku hoitaisi sisaruksia</a:t>
            </a:r>
          </a:p>
          <a:p>
            <a:pPr marL="502920" lvl="0" indent="-457200" defTabSz="914400" fontAlgn="auto" hangingPunct="1">
              <a:lnSpc>
                <a:spcPct val="150000"/>
              </a:lnSpc>
              <a:spcBef>
                <a:spcPct val="20000"/>
              </a:spcBef>
              <a:buClr>
                <a:srgbClr val="F14124">
                  <a:lumMod val="75000"/>
                </a:srgbClr>
              </a:buClr>
              <a:buSzPct val="130000"/>
              <a:buFont typeface="Arial" panose="020B0604020202020204" pitchFamily="34" charset="0"/>
              <a:buChar char="•"/>
            </a:pPr>
            <a:r>
              <a:rPr lang="fi-FI" altLang="fi-FI" sz="2800" dirty="0">
                <a:solidFill>
                  <a:prstClr val="white">
                    <a:lumMod val="75000"/>
                    <a:lumOff val="25000"/>
                  </a:prstClr>
                </a:solidFill>
                <a:latin typeface="Bodoni MT Condensed" panose="02070606080606020203" pitchFamily="18" charset="0"/>
              </a:rPr>
              <a:t>Ei mikään näistä (tytöt 38% ja pojat 46%)</a:t>
            </a:r>
          </a:p>
        </p:txBody>
      </p:sp>
    </p:spTree>
    <p:extLst>
      <p:ext uri="{BB962C8B-B14F-4D97-AF65-F5344CB8AC3E}">
        <p14:creationId xmlns:p14="http://schemas.microsoft.com/office/powerpoint/2010/main" val="25280084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tsikko 1"/>
          <p:cNvSpPr>
            <a:spLocks noGrp="1"/>
          </p:cNvSpPr>
          <p:nvPr>
            <p:ph type="title"/>
          </p:nvPr>
        </p:nvSpPr>
        <p:spPr>
          <a:xfrm>
            <a:off x="485775" y="258763"/>
            <a:ext cx="8745538" cy="893092"/>
          </a:xfrm>
        </p:spPr>
        <p:txBody>
          <a:bodyPr>
            <a:noAutofit/>
          </a:bodyPr>
          <a:lstStyle/>
          <a:p>
            <a:r>
              <a:rPr lang="fi-FI" altLang="fi-FI" sz="4000" dirty="0" smtClean="0">
                <a:latin typeface="Bodoni MT Condensed" panose="02070606080606020203" pitchFamily="18" charset="0"/>
              </a:rPr>
              <a:t>Miten kohtaat lapsen / nuoren</a:t>
            </a:r>
          </a:p>
        </p:txBody>
      </p:sp>
      <p:sp>
        <p:nvSpPr>
          <p:cNvPr id="39939" name="Sisällön paikkamerkki 2"/>
          <p:cNvSpPr>
            <a:spLocks noGrp="1"/>
          </p:cNvSpPr>
          <p:nvPr>
            <p:ph idx="1"/>
          </p:nvPr>
        </p:nvSpPr>
        <p:spPr>
          <a:xfrm>
            <a:off x="539651" y="1223863"/>
            <a:ext cx="8694738" cy="4279305"/>
          </a:xfrm>
        </p:spPr>
        <p:txBody>
          <a:bodyPr>
            <a:normAutofit/>
          </a:bodyPr>
          <a:lstStyle/>
          <a:p>
            <a:pPr marL="64008" indent="0">
              <a:spcAft>
                <a:spcPct val="0"/>
              </a:spcAft>
              <a:buNone/>
            </a:pPr>
            <a:r>
              <a:rPr lang="fi-FI" altLang="fi-FI" sz="2400" dirty="0" smtClean="0">
                <a:latin typeface="Bodoni MT Condensed" panose="02070606080606020203" pitchFamily="18" charset="0"/>
              </a:rPr>
              <a:t>		Jos lapsi kokee suvaitsevuutta, </a:t>
            </a:r>
          </a:p>
          <a:p>
            <a:pPr marL="64008" indent="0">
              <a:spcAft>
                <a:spcPct val="0"/>
              </a:spcAft>
              <a:buNone/>
            </a:pPr>
            <a:r>
              <a:rPr lang="fi-FI" altLang="fi-FI" sz="2000" i="1" dirty="0" smtClean="0">
                <a:latin typeface="Bodoni MT Condensed" panose="02070606080606020203" pitchFamily="18" charset="0"/>
              </a:rPr>
              <a:t>		hän oppii kärsivälliseksi</a:t>
            </a:r>
          </a:p>
          <a:p>
            <a:pPr marL="64008" indent="0">
              <a:spcAft>
                <a:spcPct val="0"/>
              </a:spcAft>
              <a:buNone/>
            </a:pPr>
            <a:r>
              <a:rPr lang="fi-FI" altLang="fi-FI" sz="2400" dirty="0" smtClean="0">
                <a:latin typeface="Bodoni MT Condensed" panose="02070606080606020203" pitchFamily="18" charset="0"/>
              </a:rPr>
              <a:t>		Jos lasta kannustetaan, </a:t>
            </a:r>
          </a:p>
          <a:p>
            <a:pPr marL="64008" indent="0">
              <a:spcAft>
                <a:spcPct val="0"/>
              </a:spcAft>
              <a:buNone/>
            </a:pPr>
            <a:r>
              <a:rPr lang="fi-FI" altLang="fi-FI" sz="2000" i="1" dirty="0" smtClean="0">
                <a:latin typeface="Bodoni MT Condensed" panose="02070606080606020203" pitchFamily="18" charset="0"/>
              </a:rPr>
              <a:t>		hän oppii luottamaan itseensä</a:t>
            </a:r>
          </a:p>
          <a:p>
            <a:pPr marL="64008" indent="0">
              <a:spcAft>
                <a:spcPct val="0"/>
              </a:spcAft>
              <a:buNone/>
            </a:pPr>
            <a:r>
              <a:rPr lang="fi-FI" altLang="fi-FI" sz="2400" dirty="0" smtClean="0">
                <a:latin typeface="Bodoni MT Condensed" panose="02070606080606020203" pitchFamily="18" charset="0"/>
              </a:rPr>
              <a:t>		Jos lasta kiitetään, </a:t>
            </a:r>
          </a:p>
          <a:p>
            <a:pPr marL="64008" indent="0">
              <a:spcAft>
                <a:spcPct val="0"/>
              </a:spcAft>
              <a:buNone/>
            </a:pPr>
            <a:r>
              <a:rPr lang="fi-FI" altLang="fi-FI" sz="2000" i="1" dirty="0" smtClean="0">
                <a:latin typeface="Bodoni MT Condensed" panose="02070606080606020203" pitchFamily="18" charset="0"/>
              </a:rPr>
              <a:t>		hän oppii itsekin kiittämään</a:t>
            </a:r>
          </a:p>
          <a:p>
            <a:pPr marL="64008" indent="0">
              <a:spcAft>
                <a:spcPct val="0"/>
              </a:spcAft>
              <a:buNone/>
            </a:pPr>
            <a:r>
              <a:rPr lang="fi-FI" altLang="fi-FI" sz="2400" dirty="0" smtClean="0">
                <a:latin typeface="Bodoni MT Condensed" panose="02070606080606020203" pitchFamily="18" charset="0"/>
              </a:rPr>
              <a:t>		Jos lasta kohdellaan reilusti, </a:t>
            </a:r>
          </a:p>
          <a:p>
            <a:pPr marL="64008" indent="0">
              <a:spcAft>
                <a:spcPct val="0"/>
              </a:spcAft>
              <a:buNone/>
            </a:pPr>
            <a:r>
              <a:rPr lang="fi-FI" altLang="fi-FI" sz="2000" i="1" dirty="0" smtClean="0">
                <a:latin typeface="Bodoni MT Condensed" panose="02070606080606020203" pitchFamily="18" charset="0"/>
              </a:rPr>
              <a:t>		hän oppii oikeudenmukaiseksi</a:t>
            </a:r>
          </a:p>
        </p:txBody>
      </p:sp>
    </p:spTree>
    <p:extLst>
      <p:ext uri="{BB962C8B-B14F-4D97-AF65-F5344CB8AC3E}">
        <p14:creationId xmlns:p14="http://schemas.microsoft.com/office/powerpoint/2010/main" val="36725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993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99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9939">
                                            <p:txEl>
                                              <p:pRg st="1" end="1"/>
                                            </p:txEl>
                                          </p:spTgt>
                                        </p:tgtEl>
                                        <p:attrNameLst>
                                          <p:attrName>style.visibility</p:attrName>
                                        </p:attrNameLst>
                                      </p:cBhvr>
                                      <p:to>
                                        <p:strVal val="visible"/>
                                      </p:to>
                                    </p:set>
                                    <p:anim calcmode="lin" valueType="num">
                                      <p:cBhvr>
                                        <p:cTn id="14" dur="500" fill="hold"/>
                                        <p:tgtEl>
                                          <p:spTgt spid="3993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993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993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9939">
                                            <p:txEl>
                                              <p:pRg st="2" end="2"/>
                                            </p:txEl>
                                          </p:spTgt>
                                        </p:tgtEl>
                                        <p:attrNameLst>
                                          <p:attrName>style.visibility</p:attrName>
                                        </p:attrNameLst>
                                      </p:cBhvr>
                                      <p:to>
                                        <p:strVal val="visible"/>
                                      </p:to>
                                    </p:set>
                                    <p:anim calcmode="lin" valueType="num">
                                      <p:cBhvr>
                                        <p:cTn id="21" dur="5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993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993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9939">
                                            <p:txEl>
                                              <p:pRg st="3" end="3"/>
                                            </p:txEl>
                                          </p:spTgt>
                                        </p:tgtEl>
                                        <p:attrNameLst>
                                          <p:attrName>style.visibility</p:attrName>
                                        </p:attrNameLst>
                                      </p:cBhvr>
                                      <p:to>
                                        <p:strVal val="visible"/>
                                      </p:to>
                                    </p:set>
                                    <p:anim calcmode="lin" valueType="num">
                                      <p:cBhvr>
                                        <p:cTn id="28" dur="500" fill="hold"/>
                                        <p:tgtEl>
                                          <p:spTgt spid="3993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993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993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9939">
                                            <p:txEl>
                                              <p:pRg st="4" end="4"/>
                                            </p:txEl>
                                          </p:spTgt>
                                        </p:tgtEl>
                                        <p:attrNameLst>
                                          <p:attrName>style.visibility</p:attrName>
                                        </p:attrNameLst>
                                      </p:cBhvr>
                                      <p:to>
                                        <p:strVal val="visible"/>
                                      </p:to>
                                    </p:set>
                                    <p:anim calcmode="lin" valueType="num">
                                      <p:cBhvr>
                                        <p:cTn id="35" dur="500" fill="hold"/>
                                        <p:tgtEl>
                                          <p:spTgt spid="3993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993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993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9939">
                                            <p:txEl>
                                              <p:pRg st="5" end="5"/>
                                            </p:txEl>
                                          </p:spTgt>
                                        </p:tgtEl>
                                        <p:attrNameLst>
                                          <p:attrName>style.visibility</p:attrName>
                                        </p:attrNameLst>
                                      </p:cBhvr>
                                      <p:to>
                                        <p:strVal val="visible"/>
                                      </p:to>
                                    </p:set>
                                    <p:anim calcmode="lin" valueType="num">
                                      <p:cBhvr>
                                        <p:cTn id="42" dur="500" fill="hold"/>
                                        <p:tgtEl>
                                          <p:spTgt spid="39939">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9939">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993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9939">
                                            <p:txEl>
                                              <p:pRg st="6" end="6"/>
                                            </p:txEl>
                                          </p:spTgt>
                                        </p:tgtEl>
                                        <p:attrNameLst>
                                          <p:attrName>style.visibility</p:attrName>
                                        </p:attrNameLst>
                                      </p:cBhvr>
                                      <p:to>
                                        <p:strVal val="visible"/>
                                      </p:to>
                                    </p:set>
                                    <p:anim calcmode="lin" valueType="num">
                                      <p:cBhvr>
                                        <p:cTn id="49" dur="500" fill="hold"/>
                                        <p:tgtEl>
                                          <p:spTgt spid="39939">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9939">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993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9939">
                                            <p:txEl>
                                              <p:pRg st="7" end="7"/>
                                            </p:txEl>
                                          </p:spTgt>
                                        </p:tgtEl>
                                        <p:attrNameLst>
                                          <p:attrName>style.visibility</p:attrName>
                                        </p:attrNameLst>
                                      </p:cBhvr>
                                      <p:to>
                                        <p:strVal val="visible"/>
                                      </p:to>
                                    </p:set>
                                    <p:anim calcmode="lin" valueType="num">
                                      <p:cBhvr>
                                        <p:cTn id="56" dur="500" fill="hold"/>
                                        <p:tgtEl>
                                          <p:spTgt spid="39939">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9939">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683667" y="719811"/>
            <a:ext cx="7992888" cy="3120854"/>
          </a:xfrm>
          <a:prstGeom prst="rect">
            <a:avLst/>
          </a:prstGeom>
        </p:spPr>
        <p:txBody>
          <a:bodyPr wrap="square">
            <a:spAutoFit/>
          </a:bodyPr>
          <a:lstStyle/>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Jos </a:t>
            </a:r>
            <a:r>
              <a:rPr lang="fi-FI" altLang="fi-FI" sz="2400" dirty="0">
                <a:solidFill>
                  <a:prstClr val="white">
                    <a:lumMod val="75000"/>
                    <a:lumOff val="25000"/>
                  </a:prstClr>
                </a:solidFill>
                <a:latin typeface="Bodoni MT Condensed" panose="02070606080606020203" pitchFamily="18" charset="0"/>
              </a:rPr>
              <a:t>lapsi kokee olonsa turvalliseksi, </a:t>
            </a:r>
            <a:endParaRPr lang="fi-FI" altLang="fi-FI" sz="2400" dirty="0" smtClean="0">
              <a:solidFill>
                <a:prstClr val="white">
                  <a:lumMod val="75000"/>
                  <a:lumOff val="25000"/>
                </a:prstClr>
              </a:solidFill>
              <a:latin typeface="Bodoni MT Condensed" panose="02070606080606020203" pitchFamily="18" charset="0"/>
            </a:endParaRPr>
          </a:p>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a:t>
            </a:r>
            <a:r>
              <a:rPr lang="fi-FI" altLang="fi-FI" sz="2000" i="1" dirty="0" smtClean="0">
                <a:solidFill>
                  <a:prstClr val="white">
                    <a:lumMod val="75000"/>
                    <a:lumOff val="25000"/>
                  </a:prstClr>
                </a:solidFill>
                <a:latin typeface="Bodoni MT Condensed" panose="02070606080606020203" pitchFamily="18" charset="0"/>
              </a:rPr>
              <a:t>hän </a:t>
            </a:r>
            <a:r>
              <a:rPr lang="fi-FI" altLang="fi-FI" sz="2000" i="1" dirty="0">
                <a:solidFill>
                  <a:prstClr val="white">
                    <a:lumMod val="75000"/>
                    <a:lumOff val="25000"/>
                  </a:prstClr>
                </a:solidFill>
                <a:latin typeface="Bodoni MT Condensed" panose="02070606080606020203" pitchFamily="18" charset="0"/>
              </a:rPr>
              <a:t>oppii luottamaan</a:t>
            </a:r>
          </a:p>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Jos </a:t>
            </a:r>
            <a:r>
              <a:rPr lang="fi-FI" altLang="fi-FI" sz="2400" dirty="0">
                <a:solidFill>
                  <a:prstClr val="white">
                    <a:lumMod val="75000"/>
                    <a:lumOff val="25000"/>
                  </a:prstClr>
                </a:solidFill>
                <a:latin typeface="Bodoni MT Condensed" panose="02070606080606020203" pitchFamily="18" charset="0"/>
              </a:rPr>
              <a:t>lapsesta pidetään, </a:t>
            </a:r>
            <a:endParaRPr lang="fi-FI" altLang="fi-FI" sz="2400" dirty="0" smtClean="0">
              <a:solidFill>
                <a:prstClr val="white">
                  <a:lumMod val="75000"/>
                  <a:lumOff val="25000"/>
                </a:prstClr>
              </a:solidFill>
              <a:latin typeface="Bodoni MT Condensed" panose="02070606080606020203" pitchFamily="18" charset="0"/>
            </a:endParaRPr>
          </a:p>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a:t>
            </a:r>
            <a:r>
              <a:rPr lang="fi-FI" altLang="fi-FI" sz="2000" i="1" dirty="0">
                <a:solidFill>
                  <a:prstClr val="white">
                    <a:lumMod val="75000"/>
                    <a:lumOff val="25000"/>
                  </a:prstClr>
                </a:solidFill>
                <a:latin typeface="Bodoni MT Condensed" panose="02070606080606020203" pitchFamily="18" charset="0"/>
              </a:rPr>
              <a:t>h</a:t>
            </a:r>
            <a:r>
              <a:rPr lang="fi-FI" altLang="fi-FI" sz="2000" i="1" dirty="0" smtClean="0">
                <a:solidFill>
                  <a:prstClr val="white">
                    <a:lumMod val="75000"/>
                    <a:lumOff val="25000"/>
                  </a:prstClr>
                </a:solidFill>
                <a:latin typeface="Bodoni MT Condensed" panose="02070606080606020203" pitchFamily="18" charset="0"/>
              </a:rPr>
              <a:t>än </a:t>
            </a:r>
            <a:r>
              <a:rPr lang="fi-FI" altLang="fi-FI" sz="2000" i="1" dirty="0">
                <a:solidFill>
                  <a:prstClr val="white">
                    <a:lumMod val="75000"/>
                    <a:lumOff val="25000"/>
                  </a:prstClr>
                </a:solidFill>
                <a:latin typeface="Bodoni MT Condensed" panose="02070606080606020203" pitchFamily="18" charset="0"/>
              </a:rPr>
              <a:t>oppii pitämään itsestään</a:t>
            </a:r>
          </a:p>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Jos </a:t>
            </a:r>
            <a:r>
              <a:rPr lang="fi-FI" altLang="fi-FI" sz="2400" dirty="0">
                <a:solidFill>
                  <a:prstClr val="white">
                    <a:lumMod val="75000"/>
                    <a:lumOff val="25000"/>
                  </a:prstClr>
                </a:solidFill>
                <a:latin typeface="Bodoni MT Condensed" panose="02070606080606020203" pitchFamily="18" charset="0"/>
              </a:rPr>
              <a:t>lapsi kokee hyväksyntää ja ystävyyttä</a:t>
            </a:r>
            <a:r>
              <a:rPr lang="fi-FI" altLang="fi-FI" sz="2400" dirty="0" smtClean="0">
                <a:solidFill>
                  <a:prstClr val="white">
                    <a:lumMod val="75000"/>
                    <a:lumOff val="25000"/>
                  </a:prstClr>
                </a:solidFill>
                <a:latin typeface="Bodoni MT Condensed" panose="02070606080606020203" pitchFamily="18" charset="0"/>
              </a:rPr>
              <a:t>,</a:t>
            </a:r>
          </a:p>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a:t>
            </a:r>
            <a:r>
              <a:rPr lang="fi-FI" altLang="fi-FI" sz="2000" i="1" dirty="0" smtClean="0">
                <a:solidFill>
                  <a:prstClr val="white">
                    <a:lumMod val="75000"/>
                    <a:lumOff val="25000"/>
                  </a:prstClr>
                </a:solidFill>
                <a:latin typeface="Bodoni MT Condensed" panose="02070606080606020203" pitchFamily="18" charset="0"/>
              </a:rPr>
              <a:t>hän </a:t>
            </a:r>
            <a:r>
              <a:rPr lang="fi-FI" altLang="fi-FI" sz="2000" i="1" dirty="0">
                <a:solidFill>
                  <a:prstClr val="white">
                    <a:lumMod val="75000"/>
                    <a:lumOff val="25000"/>
                  </a:prstClr>
                </a:solidFill>
                <a:latin typeface="Bodoni MT Condensed" panose="02070606080606020203" pitchFamily="18" charset="0"/>
              </a:rPr>
              <a:t>oppii löytämään rakkautta maailmasta    </a:t>
            </a:r>
            <a:r>
              <a:rPr lang="fi-FI" altLang="fi-FI" sz="2000" i="1" dirty="0" smtClean="0">
                <a:solidFill>
                  <a:prstClr val="white">
                    <a:lumMod val="75000"/>
                    <a:lumOff val="25000"/>
                  </a:prstClr>
                </a:solidFill>
                <a:latin typeface="Bodoni MT Condensed" panose="02070606080606020203" pitchFamily="18" charset="0"/>
              </a:rPr>
              <a:t>                  </a:t>
            </a:r>
          </a:p>
          <a:p>
            <a:pPr marL="45720" lvl="0" defTabSz="914400" fontAlgn="auto" hangingPunct="1">
              <a:lnSpc>
                <a:spcPct val="100000"/>
              </a:lnSpc>
              <a:spcBef>
                <a:spcPct val="20000"/>
              </a:spcBef>
              <a:buClr>
                <a:srgbClr val="F14124">
                  <a:lumMod val="75000"/>
                </a:srgbClr>
              </a:buClr>
              <a:buSzPct val="130000"/>
            </a:pPr>
            <a:r>
              <a:rPr lang="fi-FI" altLang="fi-FI" sz="2400" dirty="0" smtClean="0">
                <a:solidFill>
                  <a:prstClr val="white">
                    <a:lumMod val="75000"/>
                    <a:lumOff val="25000"/>
                  </a:prstClr>
                </a:solidFill>
                <a:latin typeface="Bodoni MT Condensed" panose="02070606080606020203" pitchFamily="18" charset="0"/>
              </a:rPr>
              <a:t> 		(</a:t>
            </a:r>
            <a:r>
              <a:rPr lang="fi-FI" altLang="fi-FI" sz="2400" dirty="0">
                <a:solidFill>
                  <a:prstClr val="white">
                    <a:lumMod val="75000"/>
                    <a:lumOff val="25000"/>
                  </a:prstClr>
                </a:solidFill>
                <a:latin typeface="Bodoni MT Condensed" panose="02070606080606020203" pitchFamily="18" charset="0"/>
              </a:rPr>
              <a:t>Dorothy Law </a:t>
            </a:r>
            <a:r>
              <a:rPr lang="fi-FI" altLang="fi-FI" sz="2400" dirty="0" smtClean="0">
                <a:solidFill>
                  <a:prstClr val="white">
                    <a:lumMod val="75000"/>
                    <a:lumOff val="25000"/>
                  </a:prstClr>
                </a:solidFill>
                <a:latin typeface="Bodoni MT Condensed" panose="02070606080606020203" pitchFamily="18" charset="0"/>
              </a:rPr>
              <a:t>Nolte)</a:t>
            </a:r>
            <a:endParaRPr lang="fi-FI" altLang="fi-FI" sz="2400" dirty="0">
              <a:solidFill>
                <a:prstClr val="white">
                  <a:lumMod val="75000"/>
                  <a:lumOff val="25000"/>
                </a:prstClr>
              </a:solidFill>
              <a:latin typeface="Bodoni MT Condensed" panose="02070606080606020203" pitchFamily="18" charset="0"/>
            </a:endParaRPr>
          </a:p>
        </p:txBody>
      </p:sp>
    </p:spTree>
    <p:extLst>
      <p:ext uri="{BB962C8B-B14F-4D97-AF65-F5344CB8AC3E}">
        <p14:creationId xmlns:p14="http://schemas.microsoft.com/office/powerpoint/2010/main" val="250234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4400" dirty="0">
                <a:latin typeface="Bodoni MT Condensed" panose="02070606080606020203" pitchFamily="18" charset="0"/>
              </a:rPr>
              <a:t>Perheen vuorovaikutuksen </a:t>
            </a:r>
            <a:r>
              <a:rPr lang="fi-FI" sz="4400" dirty="0" smtClean="0">
                <a:latin typeface="Bodoni MT Condensed" panose="02070606080606020203" pitchFamily="18" charset="0"/>
              </a:rPr>
              <a:t>tukeminen. Miten? Ihmettelyä? Sosiaalipedagoginen näkemys!</a:t>
            </a:r>
            <a:endParaRPr lang="fi-FI" sz="4400" dirty="0"/>
          </a:p>
        </p:txBody>
      </p:sp>
      <p:sp>
        <p:nvSpPr>
          <p:cNvPr id="3" name="Sisällön paikkamerkki 2"/>
          <p:cNvSpPr>
            <a:spLocks noGrp="1"/>
          </p:cNvSpPr>
          <p:nvPr>
            <p:ph idx="1"/>
          </p:nvPr>
        </p:nvSpPr>
        <p:spPr/>
        <p:txBody>
          <a:bodyPr>
            <a:normAutofit/>
          </a:bodyPr>
          <a:lstStyle/>
          <a:p>
            <a:r>
              <a:rPr lang="fi-FI" sz="2800" dirty="0" smtClean="0">
                <a:latin typeface="Bodoni MT Condensed" panose="02070606080606020203" pitchFamily="18" charset="0"/>
              </a:rPr>
              <a:t>Nuoret haluavat yhteistä toimintaa vanhempiensa kanssa.</a:t>
            </a:r>
          </a:p>
          <a:p>
            <a:r>
              <a:rPr lang="fi-FI" sz="2800" dirty="0" smtClean="0">
                <a:latin typeface="Bodoni MT Condensed" panose="02070606080606020203" pitchFamily="18" charset="0"/>
              </a:rPr>
              <a:t>Perheen vapaa-aika/ meidän nykyinen palvelujärjestelmä</a:t>
            </a:r>
          </a:p>
          <a:p>
            <a:r>
              <a:rPr lang="fi-FI" sz="2800" dirty="0" smtClean="0">
                <a:latin typeface="Bodoni MT Condensed" panose="02070606080606020203" pitchFamily="18" charset="0"/>
              </a:rPr>
              <a:t>Pitäisikö </a:t>
            </a:r>
            <a:r>
              <a:rPr lang="fi-FI" sz="2800" dirty="0">
                <a:latin typeface="Bodoni MT Condensed" panose="02070606080606020203" pitchFamily="18" charset="0"/>
              </a:rPr>
              <a:t>toimia enemmän kohdentaa koko perheen vuorovaikutuksen </a:t>
            </a:r>
            <a:r>
              <a:rPr lang="fi-FI" sz="2800" dirty="0" smtClean="0">
                <a:latin typeface="Bodoni MT Condensed" panose="02070606080606020203" pitchFamily="18" charset="0"/>
              </a:rPr>
              <a:t>lisäämisen näkökulmasta? Sohva/harrastaminen</a:t>
            </a:r>
          </a:p>
          <a:p>
            <a:r>
              <a:rPr lang="fi-FI" sz="2800" dirty="0">
                <a:latin typeface="Bodoni MT Condensed" panose="02070606080606020203" pitchFamily="18" charset="0"/>
              </a:rPr>
              <a:t>Kenen ehdoilla esim. </a:t>
            </a:r>
            <a:r>
              <a:rPr lang="fi-FI" sz="2800" dirty="0" smtClean="0">
                <a:latin typeface="Bodoni MT Condensed" panose="02070606080606020203" pitchFamily="18" charset="0"/>
              </a:rPr>
              <a:t>ehkäisevä päihdetyö ja varhainen puuttuminen?</a:t>
            </a:r>
          </a:p>
          <a:p>
            <a:r>
              <a:rPr lang="fi-FI" sz="2800" dirty="0">
                <a:latin typeface="Bodoni MT Condensed" panose="02070606080606020203" pitchFamily="18" charset="0"/>
              </a:rPr>
              <a:t>M</a:t>
            </a:r>
            <a:r>
              <a:rPr lang="fi-FI" sz="2800" dirty="0" smtClean="0">
                <a:latin typeface="Bodoni MT Condensed" panose="02070606080606020203" pitchFamily="18" charset="0"/>
              </a:rPr>
              <a:t>ainittu </a:t>
            </a:r>
            <a:r>
              <a:rPr lang="fi-FI" sz="2800" dirty="0">
                <a:latin typeface="Bodoni MT Condensed" panose="02070606080606020203" pitchFamily="18" charset="0"/>
              </a:rPr>
              <a:t>Päihdelinkin sivuilla esimerkiksi mini-interventio, motivoiva haastattelu, huolen vyöhykkeistö, joka </a:t>
            </a:r>
            <a:r>
              <a:rPr lang="fi-FI" sz="2800" dirty="0" smtClean="0">
                <a:latin typeface="Bodoni MT Condensed" panose="02070606080606020203" pitchFamily="18" charset="0"/>
              </a:rPr>
              <a:t>kohdistuu </a:t>
            </a:r>
            <a:r>
              <a:rPr lang="fi-FI" sz="2800" dirty="0">
                <a:latin typeface="Bodoni MT Condensed" panose="02070606080606020203" pitchFamily="18" charset="0"/>
              </a:rPr>
              <a:t>lasten, nuorten ja perheiden kanssa työskentelyyn sekä tie selväksi toimintamalli.</a:t>
            </a:r>
          </a:p>
          <a:p>
            <a:endParaRPr lang="fi-FI" sz="2800" dirty="0" smtClean="0">
              <a:latin typeface="Bodoni MT Condensed" panose="02070606080606020203" pitchFamily="18" charset="0"/>
            </a:endParaRPr>
          </a:p>
          <a:p>
            <a:endParaRPr lang="fi-FI" sz="2800" dirty="0" smtClean="0">
              <a:latin typeface="Bodoni MT Condensed" panose="02070606080606020203" pitchFamily="18" charset="0"/>
            </a:endParaRPr>
          </a:p>
          <a:p>
            <a:endParaRPr lang="fi-FI" sz="2800" dirty="0">
              <a:latin typeface="Bodoni MT Condensed" panose="02070606080606020203" pitchFamily="18" charset="0"/>
            </a:endParaRPr>
          </a:p>
        </p:txBody>
      </p:sp>
    </p:spTree>
    <p:extLst>
      <p:ext uri="{BB962C8B-B14F-4D97-AF65-F5344CB8AC3E}">
        <p14:creationId xmlns:p14="http://schemas.microsoft.com/office/powerpoint/2010/main" val="3627903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tsikko 1"/>
          <p:cNvSpPr>
            <a:spLocks noGrp="1"/>
          </p:cNvSpPr>
          <p:nvPr>
            <p:ph type="title"/>
          </p:nvPr>
        </p:nvSpPr>
        <p:spPr>
          <a:xfrm>
            <a:off x="485775" y="503242"/>
            <a:ext cx="8745538" cy="835025"/>
          </a:xfrm>
        </p:spPr>
        <p:txBody>
          <a:bodyPr>
            <a:noAutofit/>
          </a:bodyPr>
          <a:lstStyle/>
          <a:p>
            <a:r>
              <a:rPr lang="fi-FI" altLang="fi-FI" sz="4400" dirty="0" smtClean="0">
                <a:latin typeface="Bodoni MT Condensed" panose="02070606080606020203" pitchFamily="18" charset="0"/>
              </a:rPr>
              <a:t>Ryhmätehtävän ohjeistus </a:t>
            </a:r>
          </a:p>
        </p:txBody>
      </p:sp>
      <p:sp>
        <p:nvSpPr>
          <p:cNvPr id="37891" name="Sisällön paikkamerkki 2"/>
          <p:cNvSpPr>
            <a:spLocks noGrp="1"/>
          </p:cNvSpPr>
          <p:nvPr>
            <p:ph idx="1"/>
          </p:nvPr>
        </p:nvSpPr>
        <p:spPr>
          <a:xfrm>
            <a:off x="467643" y="1295871"/>
            <a:ext cx="8044185" cy="4206875"/>
          </a:xfrm>
        </p:spPr>
        <p:txBody>
          <a:bodyPr>
            <a:normAutofit/>
          </a:bodyPr>
          <a:lstStyle/>
          <a:p>
            <a:r>
              <a:rPr lang="fi-FI" sz="2800" dirty="0" smtClean="0">
                <a:latin typeface="Bodoni MT Condensed" panose="02070606080606020203" pitchFamily="18" charset="0"/>
              </a:rPr>
              <a:t>Pohdi kysymyksiä oheisen oppimateriaalin pohjalta. </a:t>
            </a:r>
          </a:p>
          <a:p>
            <a:r>
              <a:rPr lang="fi-FI" sz="2800" dirty="0" smtClean="0">
                <a:latin typeface="Bodoni MT Condensed" panose="02070606080606020203" pitchFamily="18" charset="0"/>
              </a:rPr>
              <a:t>Miettikää tehtävänannon lisäksi myös perusteluja eli miksi -kysymyksiä?</a:t>
            </a:r>
          </a:p>
          <a:p>
            <a:r>
              <a:rPr lang="fi-FI" sz="2800" dirty="0">
                <a:latin typeface="Bodoni MT Condensed" panose="02070606080606020203" pitchFamily="18" charset="0"/>
              </a:rPr>
              <a:t>Kirjatkaa pohdinnat esim. fläppitaulupaperille</a:t>
            </a:r>
            <a:endParaRPr lang="fi-FI" sz="2800" dirty="0" smtClean="0">
              <a:latin typeface="Bodoni MT Condensed" panose="02070606080606020203" pitchFamily="18" charset="0"/>
            </a:endParaRPr>
          </a:p>
          <a:p>
            <a:r>
              <a:rPr lang="fi-FI" sz="2800" dirty="0" smtClean="0">
                <a:latin typeface="Bodoni MT Condensed" panose="02070606080606020203" pitchFamily="18" charset="0"/>
              </a:rPr>
              <a:t>Lopuksi pohdinnat esitellään kaikille.</a:t>
            </a:r>
          </a:p>
          <a:p>
            <a:endParaRPr lang="fi-FI" sz="2800" dirty="0">
              <a:latin typeface="Bodoni MT Condensed" panose="02070606080606020203" pitchFamily="18" charset="0"/>
            </a:endParaRPr>
          </a:p>
          <a:p>
            <a:r>
              <a:rPr lang="fi-FI" sz="2800" dirty="0">
                <a:latin typeface="Bodoni MT Condensed" panose="02070606080606020203" pitchFamily="18" charset="0"/>
              </a:rPr>
              <a:t>Pohdintaa auttavat diat (20 ja 21)</a:t>
            </a:r>
          </a:p>
          <a:p>
            <a:endParaRPr lang="fi-FI" sz="2800" dirty="0">
              <a:latin typeface="Bodoni MT Condensed" panose="02070606080606020203" pitchFamily="18" charset="0"/>
            </a:endParaRPr>
          </a:p>
        </p:txBody>
      </p:sp>
    </p:spTree>
    <p:extLst>
      <p:ext uri="{BB962C8B-B14F-4D97-AF65-F5344CB8AC3E}">
        <p14:creationId xmlns:p14="http://schemas.microsoft.com/office/powerpoint/2010/main" val="28478689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614146" y="287759"/>
            <a:ext cx="8640960" cy="5502147"/>
          </a:xfrm>
          <a:prstGeom prst="rect">
            <a:avLst/>
          </a:prstGeom>
        </p:spPr>
        <p:txBody>
          <a:bodyPr wrap="square">
            <a:spAutoFit/>
          </a:bodyPr>
          <a:lstStyle/>
          <a:p>
            <a:r>
              <a:rPr lang="fi-FI" sz="2000" dirty="0">
                <a:latin typeface="Bodoni MT Condensed" panose="02070606080606020203" pitchFamily="18" charset="0"/>
              </a:rPr>
              <a:t>Ryhmä 1.</a:t>
            </a:r>
            <a:br>
              <a:rPr lang="fi-FI" sz="2000" dirty="0">
                <a:latin typeface="Bodoni MT Condensed" panose="02070606080606020203" pitchFamily="18" charset="0"/>
              </a:rPr>
            </a:br>
            <a:endParaRPr lang="fi-FI" sz="2000" dirty="0">
              <a:latin typeface="Bodoni MT Condensed" panose="02070606080606020203" pitchFamily="18" charset="0"/>
            </a:endParaRPr>
          </a:p>
          <a:p>
            <a:r>
              <a:rPr lang="fi-FI" sz="2000" dirty="0">
                <a:latin typeface="Bodoni MT Condensed" panose="02070606080606020203" pitchFamily="18" charset="0"/>
              </a:rPr>
              <a:t>Nuoret toivat esiin, että he tarvitsisivat enemmän matalan kynnyksen tukipaikkoja, joissa he voisivat tarvittaessa tai kriisitilanteessa jutella jonkun kanssa, saada apua ongelmiinsa ja jonne voisi tarvittaessa paeta. ( Takala &amp; </a:t>
            </a:r>
            <a:r>
              <a:rPr lang="fi-FI" sz="2000" dirty="0" err="1">
                <a:latin typeface="Bodoni MT Condensed" panose="02070606080606020203" pitchFamily="18" charset="0"/>
              </a:rPr>
              <a:t>Ilva</a:t>
            </a:r>
            <a:r>
              <a:rPr lang="fi-FI" sz="2000" dirty="0">
                <a:latin typeface="Bodoni MT Condensed" panose="02070606080606020203" pitchFamily="18" charset="0"/>
              </a:rPr>
              <a:t> 2012, 7-8.)</a:t>
            </a:r>
            <a:br>
              <a:rPr lang="fi-FI" sz="2000" dirty="0">
                <a:latin typeface="Bodoni MT Condensed" panose="02070606080606020203" pitchFamily="18" charset="0"/>
              </a:rPr>
            </a:br>
            <a:endParaRPr lang="fi-FI" sz="2000" dirty="0">
              <a:latin typeface="Bodoni MT Condensed" panose="02070606080606020203" pitchFamily="18" charset="0"/>
            </a:endParaRPr>
          </a:p>
          <a:p>
            <a:r>
              <a:rPr lang="fi-FI" sz="2000" dirty="0">
                <a:latin typeface="Bodoni MT Condensed" panose="02070606080606020203" pitchFamily="18" charset="0"/>
              </a:rPr>
              <a:t>Tehtävänä on ideoida: Miten näitä matalan kynnyksen paikkoja luotaisiin ja minne? Miten nuorille matalan kynnyksen paikoista tiedotetaan</a:t>
            </a:r>
            <a:r>
              <a:rPr lang="fi-FI" sz="2000" dirty="0" smtClean="0">
                <a:latin typeface="Bodoni MT Condensed" panose="02070606080606020203" pitchFamily="18" charset="0"/>
              </a:rPr>
              <a:t>?</a:t>
            </a:r>
          </a:p>
          <a:p>
            <a:r>
              <a:rPr lang="fi-FI" sz="2000" dirty="0">
                <a:latin typeface="Bodoni MT Condensed" panose="02070606080606020203" pitchFamily="18" charset="0"/>
              </a:rPr>
              <a:t/>
            </a:r>
            <a:br>
              <a:rPr lang="fi-FI" sz="2000" dirty="0">
                <a:latin typeface="Bodoni MT Condensed" panose="02070606080606020203" pitchFamily="18" charset="0"/>
              </a:rPr>
            </a:br>
            <a:r>
              <a:rPr lang="fi-FI" sz="2000" dirty="0">
                <a:latin typeface="Bodoni MT Condensed" panose="02070606080606020203" pitchFamily="18" charset="0"/>
              </a:rPr>
              <a:t>Ryhmä 2.</a:t>
            </a:r>
            <a:br>
              <a:rPr lang="fi-FI" sz="2000" dirty="0">
                <a:latin typeface="Bodoni MT Condensed" panose="02070606080606020203" pitchFamily="18" charset="0"/>
              </a:rPr>
            </a:br>
            <a:endParaRPr lang="fi-FI" sz="2000" dirty="0">
              <a:latin typeface="Bodoni MT Condensed" panose="02070606080606020203" pitchFamily="18" charset="0"/>
            </a:endParaRPr>
          </a:p>
          <a:p>
            <a:r>
              <a:rPr lang="fi-FI" sz="2000" dirty="0">
                <a:latin typeface="Bodoni MT Condensed" panose="02070606080606020203" pitchFamily="18" charset="0"/>
              </a:rPr>
              <a:t>Nuoret toivovat palvelujärjestelmään kaikkia asiakkaita koskevaa palvelumuotoa, jossa aikuisen aloitteesta voisi ottaa asioita esille ilman, että nuoret itse kokisivat olevansa heikompia. Myös anonyymeille tukipalveluille kuten netti-  ja puhelinpalvelulle nähtiin tarvetta. ( Takala &amp; </a:t>
            </a:r>
            <a:r>
              <a:rPr lang="fi-FI" sz="2000" dirty="0" err="1">
                <a:latin typeface="Bodoni MT Condensed" panose="02070606080606020203" pitchFamily="18" charset="0"/>
              </a:rPr>
              <a:t>Ilva</a:t>
            </a:r>
            <a:r>
              <a:rPr lang="fi-FI" sz="2000" dirty="0">
                <a:latin typeface="Bodoni MT Condensed" panose="02070606080606020203" pitchFamily="18" charset="0"/>
              </a:rPr>
              <a:t> 2012, 7-8.)</a:t>
            </a:r>
            <a:br>
              <a:rPr lang="fi-FI" sz="2000" dirty="0">
                <a:latin typeface="Bodoni MT Condensed" panose="02070606080606020203" pitchFamily="18" charset="0"/>
              </a:rPr>
            </a:br>
            <a:endParaRPr lang="fi-FI" sz="2000" dirty="0">
              <a:latin typeface="Bodoni MT Condensed" panose="02070606080606020203" pitchFamily="18" charset="0"/>
            </a:endParaRPr>
          </a:p>
          <a:p>
            <a:r>
              <a:rPr lang="fi-FI" sz="2000" dirty="0">
                <a:latin typeface="Bodoni MT Condensed" panose="02070606080606020203" pitchFamily="18" charset="0"/>
              </a:rPr>
              <a:t>Tehtävänä on ideoida: Miten nuorille suunnattu palvelujärjestelmä voitaisiin toteuttaa, jossa nuorten mainitsema asian puheeksi ottaminen voitaisiin toteuttaa luontevasti ja missä yhteydessä tällainen palvelu toimisi?</a:t>
            </a:r>
            <a:br>
              <a:rPr lang="fi-FI" sz="2000" dirty="0">
                <a:latin typeface="Bodoni MT Condensed" panose="02070606080606020203" pitchFamily="18" charset="0"/>
              </a:rPr>
            </a:br>
            <a:endParaRPr lang="fi-FI" sz="2000" dirty="0">
              <a:latin typeface="Bodoni MT Condensed" panose="02070606080606020203" pitchFamily="18" charset="0"/>
            </a:endParaRPr>
          </a:p>
          <a:p>
            <a:endParaRPr lang="fi-FI" dirty="0">
              <a:latin typeface="Bodoni MT Condensed" panose="02070606080606020203" pitchFamily="18" charset="0"/>
            </a:endParaRPr>
          </a:p>
        </p:txBody>
      </p:sp>
    </p:spTree>
    <p:extLst>
      <p:ext uri="{BB962C8B-B14F-4D97-AF65-F5344CB8AC3E}">
        <p14:creationId xmlns:p14="http://schemas.microsoft.com/office/powerpoint/2010/main" val="31268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p:cTn id="1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 calcmode="lin" valueType="num">
                                      <p:cBhvr>
                                        <p:cTn id="2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2">
                                            <p:txEl>
                                              <p:pRg st="3" end="3"/>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p:cTn id="2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2">
                                            <p:txEl>
                                              <p:pRg st="4" end="4"/>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 calcmode="lin" valueType="num">
                                      <p:cBhvr>
                                        <p:cTn id="34"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611659" y="431779"/>
            <a:ext cx="8424936" cy="4557723"/>
          </a:xfrm>
          <a:prstGeom prst="rect">
            <a:avLst/>
          </a:prstGeom>
        </p:spPr>
        <p:txBody>
          <a:bodyPr wrap="square">
            <a:spAutoFit/>
          </a:bodyPr>
          <a:lstStyle/>
          <a:p>
            <a:r>
              <a:rPr lang="fi-FI" sz="2400" dirty="0">
                <a:latin typeface="Bodoni MT Condensed" panose="02070606080606020203" pitchFamily="18" charset="0"/>
              </a:rPr>
              <a:t>Ryhmä 3.</a:t>
            </a:r>
          </a:p>
          <a:p>
            <a:endParaRPr lang="fi-FI" sz="2400" dirty="0">
              <a:latin typeface="Bodoni MT Condensed" panose="02070606080606020203" pitchFamily="18" charset="0"/>
            </a:endParaRPr>
          </a:p>
          <a:p>
            <a:r>
              <a:rPr lang="fi-FI" sz="2400" dirty="0">
                <a:latin typeface="Bodoni MT Condensed" panose="02070606080606020203" pitchFamily="18" charset="0"/>
              </a:rPr>
              <a:t>Nuoret haluaisivat myös itse päästä jakamaan omia kokemuksiaan toisille nuorille, koska he tuntevat olevansa hyvin yksin ongelmiensa kanssa. ( Takala &amp; </a:t>
            </a:r>
            <a:r>
              <a:rPr lang="fi-FI" sz="2400" dirty="0" err="1">
                <a:latin typeface="Bodoni MT Condensed" panose="02070606080606020203" pitchFamily="18" charset="0"/>
              </a:rPr>
              <a:t>Ilva</a:t>
            </a:r>
            <a:r>
              <a:rPr lang="fi-FI" sz="2400" dirty="0">
                <a:latin typeface="Bodoni MT Condensed" panose="02070606080606020203" pitchFamily="18" charset="0"/>
              </a:rPr>
              <a:t> 2012, 7-8.) </a:t>
            </a:r>
          </a:p>
          <a:p>
            <a:endParaRPr lang="fi-FI" sz="2400" dirty="0">
              <a:latin typeface="Bodoni MT Condensed" panose="02070606080606020203" pitchFamily="18" charset="0"/>
            </a:endParaRPr>
          </a:p>
          <a:p>
            <a:r>
              <a:rPr lang="fi-FI" sz="2400" dirty="0">
                <a:latin typeface="Bodoni MT Condensed" panose="02070606080606020203" pitchFamily="18" charset="0"/>
              </a:rPr>
              <a:t>Tehtävänä on ideoida: Miten nuorten yhteistä keskustelua voitaisiin tukea ja missä?</a:t>
            </a:r>
          </a:p>
          <a:p>
            <a:endParaRPr lang="fi-FI" sz="2400" dirty="0">
              <a:latin typeface="Bodoni MT Condensed" panose="02070606080606020203" pitchFamily="18" charset="0"/>
            </a:endParaRPr>
          </a:p>
          <a:p>
            <a:r>
              <a:rPr lang="fi-FI" sz="2400" dirty="0">
                <a:latin typeface="Bodoni MT Condensed" panose="02070606080606020203" pitchFamily="18" charset="0"/>
              </a:rPr>
              <a:t>Ryhmä 4.</a:t>
            </a:r>
          </a:p>
          <a:p>
            <a:endParaRPr lang="fi-FI" sz="2400" dirty="0">
              <a:latin typeface="Bodoni MT Condensed" panose="02070606080606020203" pitchFamily="18" charset="0"/>
            </a:endParaRPr>
          </a:p>
          <a:p>
            <a:r>
              <a:rPr lang="fi-FI" sz="2400" dirty="0">
                <a:latin typeface="Bodoni MT Condensed" panose="02070606080606020203" pitchFamily="18" charset="0"/>
              </a:rPr>
              <a:t>A-klinikkasäätiön kysely (2011) nosti esiin sen, että vanhemmat eivät useinkaan itse ymmärrä, miten heidän persoonallisuutensa muuttuu alkoholin vaikutuksesta.</a:t>
            </a:r>
          </a:p>
          <a:p>
            <a:endParaRPr lang="fi-FI" sz="2400" dirty="0">
              <a:latin typeface="Bodoni MT Condensed" panose="02070606080606020203" pitchFamily="18" charset="0"/>
            </a:endParaRPr>
          </a:p>
          <a:p>
            <a:r>
              <a:rPr lang="fi-FI" sz="2400" dirty="0">
                <a:latin typeface="Bodoni MT Condensed" panose="02070606080606020203" pitchFamily="18" charset="0"/>
              </a:rPr>
              <a:t>Miten alkoholin puheeksiottaminen voitaisiin toteuttaa vanhempien kesken ja missä?</a:t>
            </a:r>
          </a:p>
        </p:txBody>
      </p:sp>
    </p:spTree>
    <p:extLst>
      <p:ext uri="{BB962C8B-B14F-4D97-AF65-F5344CB8AC3E}">
        <p14:creationId xmlns:p14="http://schemas.microsoft.com/office/powerpoint/2010/main" val="133247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2">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p:cTn id="1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p:cTn id="24"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6" dur="500"/>
                                        <p:tgtEl>
                                          <p:spTgt spid="2">
                                            <p:txEl>
                                              <p:pRg st="6" end="6"/>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 calcmode="lin" valueType="num">
                                      <p:cBhvr>
                                        <p:cTn id="29"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1" dur="500"/>
                                        <p:tgtEl>
                                          <p:spTgt spid="2">
                                            <p:txEl>
                                              <p:pRg st="8" end="8"/>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xEl>
                                              <p:pRg st="10" end="10"/>
                                            </p:txEl>
                                          </p:spTgt>
                                        </p:tgtEl>
                                        <p:attrNameLst>
                                          <p:attrName>style.visibility</p:attrName>
                                        </p:attrNameLst>
                                      </p:cBhvr>
                                      <p:to>
                                        <p:strVal val="visible"/>
                                      </p:to>
                                    </p:set>
                                    <p:anim calcmode="lin" valueType="num">
                                      <p:cBhvr>
                                        <p:cTn id="34"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35"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36"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726647" y="654536"/>
            <a:ext cx="8343515" cy="5632311"/>
          </a:xfrm>
          <a:prstGeom prst="rect">
            <a:avLst/>
          </a:prstGeom>
        </p:spPr>
        <p:txBody>
          <a:bodyPr wrap="square">
            <a:spAutoFit/>
          </a:bodyPr>
          <a:lstStyle/>
          <a:p>
            <a:pPr defTabSz="914400" fontAlgn="auto" hangingPunct="1">
              <a:lnSpc>
                <a:spcPct val="100000"/>
              </a:lnSpc>
              <a:spcBef>
                <a:spcPts val="0"/>
              </a:spcBef>
              <a:spcAft>
                <a:spcPts val="0"/>
              </a:spcAft>
              <a:buClrTx/>
              <a:buSzTx/>
              <a:buFontTx/>
              <a:buNone/>
            </a:pPr>
            <a:r>
              <a:rPr lang="fi-FI" sz="2800" dirty="0">
                <a:solidFill>
                  <a:prstClr val="white"/>
                </a:solidFill>
                <a:latin typeface="Bodoni MT Condensed" panose="02070606080606020203" pitchFamily="18" charset="0"/>
              </a:rPr>
              <a:t>T</a:t>
            </a:r>
            <a:r>
              <a:rPr lang="fi-FI" sz="2800" dirty="0" smtClean="0">
                <a:solidFill>
                  <a:prstClr val="white"/>
                </a:solidFill>
                <a:latin typeface="Bodoni MT Condensed" panose="02070606080606020203" pitchFamily="18" charset="0"/>
              </a:rPr>
              <a:t>utkimusten </a:t>
            </a:r>
            <a:r>
              <a:rPr lang="fi-FI" sz="2800" dirty="0">
                <a:solidFill>
                  <a:prstClr val="white"/>
                </a:solidFill>
                <a:latin typeface="Bodoni MT Condensed" panose="02070606080606020203" pitchFamily="18" charset="0"/>
              </a:rPr>
              <a:t>mukainen, nuorten oma näkemys nykyhetkellä auttavista asioista. Yhteiseksi pohdittavaksi näiden kohdalla tuli miettiä, missä näistä nuorten esittämissä osa-alueissa sosionomi voisi toimia, auttaessaan lasta tai nuorta ja mitä se edellyttäisi palveluilta</a:t>
            </a:r>
            <a:r>
              <a:rPr lang="fi-FI" sz="2800" dirty="0" smtClean="0">
                <a:solidFill>
                  <a:prstClr val="white"/>
                </a:solidFill>
                <a:latin typeface="Bodoni MT Condensed" panose="02070606080606020203" pitchFamily="18" charset="0"/>
              </a:rPr>
              <a:t>?</a:t>
            </a:r>
          </a:p>
          <a:p>
            <a:pPr defTabSz="914400" fontAlgn="auto" hangingPunct="1">
              <a:lnSpc>
                <a:spcPct val="100000"/>
              </a:lnSpc>
              <a:spcBef>
                <a:spcPts val="0"/>
              </a:spcBef>
              <a:spcAft>
                <a:spcPts val="0"/>
              </a:spcAft>
              <a:buClrTx/>
              <a:buSzTx/>
              <a:buFontTx/>
              <a:buNone/>
            </a:pPr>
            <a:endParaRPr lang="fi-FI" sz="2800" dirty="0">
              <a:solidFill>
                <a:prstClr val="white"/>
              </a:solidFill>
              <a:latin typeface="Bodoni MT Condensed" panose="02070606080606020203" pitchFamily="18" charset="0"/>
            </a:endParaRP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smtClean="0">
                <a:solidFill>
                  <a:prstClr val="white"/>
                </a:solidFill>
                <a:latin typeface="Bodoni MT Condensed" panose="02070606080606020203" pitchFamily="18" charset="0"/>
              </a:rPr>
              <a:t>Riitely </a:t>
            </a:r>
            <a:r>
              <a:rPr lang="fi-FI" sz="2800" dirty="0">
                <a:solidFill>
                  <a:prstClr val="white"/>
                </a:solidFill>
                <a:latin typeface="Bodoni MT Condensed" panose="02070606080606020203" pitchFamily="18" charset="0"/>
              </a:rPr>
              <a:t>ja tappelu loppuisi </a:t>
            </a:r>
            <a:r>
              <a:rPr lang="fi-FI" sz="2800" dirty="0" smtClean="0">
                <a:solidFill>
                  <a:prstClr val="white"/>
                </a:solidFill>
                <a:latin typeface="Bodoni MT Condensed" panose="02070606080606020203" pitchFamily="18" charset="0"/>
              </a:rPr>
              <a:t>kotona</a:t>
            </a: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smtClean="0">
                <a:solidFill>
                  <a:prstClr val="white"/>
                </a:solidFill>
                <a:latin typeface="Bodoni MT Condensed" panose="02070606080606020203" pitchFamily="18" charset="0"/>
              </a:rPr>
              <a:t>Pääsisin </a:t>
            </a:r>
            <a:r>
              <a:rPr lang="fi-FI" sz="2800" dirty="0">
                <a:solidFill>
                  <a:prstClr val="white"/>
                </a:solidFill>
                <a:latin typeface="Bodoni MT Condensed" panose="02070606080606020203" pitchFamily="18" charset="0"/>
              </a:rPr>
              <a:t>pois kotoa silloin kun siellä on </a:t>
            </a:r>
            <a:r>
              <a:rPr lang="fi-FI" sz="2800" dirty="0" smtClean="0">
                <a:solidFill>
                  <a:prstClr val="white"/>
                </a:solidFill>
                <a:latin typeface="Bodoni MT Condensed" panose="02070606080606020203" pitchFamily="18" charset="0"/>
              </a:rPr>
              <a:t>vaikeaa</a:t>
            </a: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smtClean="0">
                <a:solidFill>
                  <a:prstClr val="white"/>
                </a:solidFill>
                <a:latin typeface="Bodoni MT Condensed" panose="02070606080606020203" pitchFamily="18" charset="0"/>
              </a:rPr>
              <a:t>Saisin </a:t>
            </a:r>
            <a:r>
              <a:rPr lang="fi-FI" sz="2800" dirty="0">
                <a:solidFill>
                  <a:prstClr val="white"/>
                </a:solidFill>
                <a:latin typeface="Bodoni MT Condensed" panose="02070606080606020203" pitchFamily="18" charset="0"/>
              </a:rPr>
              <a:t>viettää enemmän aikaa vanhemman </a:t>
            </a:r>
            <a:r>
              <a:rPr lang="fi-FI" sz="2800" dirty="0" smtClean="0">
                <a:solidFill>
                  <a:prstClr val="white"/>
                </a:solidFill>
                <a:latin typeface="Bodoni MT Condensed" panose="02070606080606020203" pitchFamily="18" charset="0"/>
              </a:rPr>
              <a:t>kanssa</a:t>
            </a: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smtClean="0">
                <a:solidFill>
                  <a:prstClr val="white"/>
                </a:solidFill>
                <a:latin typeface="Bodoni MT Condensed" panose="02070606080606020203" pitchFamily="18" charset="0"/>
              </a:rPr>
              <a:t>Saisin </a:t>
            </a:r>
            <a:r>
              <a:rPr lang="fi-FI" sz="2800" dirty="0">
                <a:solidFill>
                  <a:prstClr val="white"/>
                </a:solidFill>
                <a:latin typeface="Bodoni MT Condensed" panose="02070606080606020203" pitchFamily="18" charset="0"/>
              </a:rPr>
              <a:t>harrastaa enemmän yhdessä vanhempieni </a:t>
            </a:r>
            <a:r>
              <a:rPr lang="fi-FI" sz="2800" dirty="0" smtClean="0">
                <a:solidFill>
                  <a:prstClr val="white"/>
                </a:solidFill>
                <a:latin typeface="Bodoni MT Condensed" panose="02070606080606020203" pitchFamily="18" charset="0"/>
              </a:rPr>
              <a:t>kanssa</a:t>
            </a: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smtClean="0">
                <a:solidFill>
                  <a:prstClr val="white"/>
                </a:solidFill>
                <a:latin typeface="Bodoni MT Condensed" panose="02070606080606020203" pitchFamily="18" charset="0"/>
              </a:rPr>
              <a:t>Se</a:t>
            </a:r>
            <a:r>
              <a:rPr lang="fi-FI" sz="2800" dirty="0">
                <a:solidFill>
                  <a:prstClr val="white"/>
                </a:solidFill>
                <a:latin typeface="Bodoni MT Condensed" panose="02070606080606020203" pitchFamily="18" charset="0"/>
              </a:rPr>
              <a:t>, että saisi päihteitä käyttävälle läheiselle </a:t>
            </a:r>
            <a:r>
              <a:rPr lang="fi-FI" sz="2800" dirty="0" smtClean="0">
                <a:solidFill>
                  <a:prstClr val="white"/>
                </a:solidFill>
                <a:latin typeface="Bodoni MT Condensed" panose="02070606080606020203" pitchFamily="18" charset="0"/>
              </a:rPr>
              <a:t>hoitoa</a:t>
            </a: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a:solidFill>
                  <a:prstClr val="white"/>
                </a:solidFill>
                <a:latin typeface="Bodoni MT Condensed" panose="02070606080606020203" pitchFamily="18" charset="0"/>
              </a:rPr>
              <a:t>Saisi nukkua rauhassa</a:t>
            </a:r>
          </a:p>
          <a:p>
            <a:pPr marL="457200" indent="-457200" defTabSz="914400" fontAlgn="auto" hangingPunct="1">
              <a:lnSpc>
                <a:spcPct val="100000"/>
              </a:lnSpc>
              <a:spcBef>
                <a:spcPts val="0"/>
              </a:spcBef>
              <a:spcAft>
                <a:spcPts val="0"/>
              </a:spcAft>
              <a:buClr>
                <a:srgbClr val="FF0000"/>
              </a:buClr>
              <a:buSzTx/>
              <a:buFont typeface="Arial" panose="020B0604020202020204" pitchFamily="34" charset="0"/>
              <a:buChar char="•"/>
            </a:pPr>
            <a:r>
              <a:rPr lang="fi-FI" sz="2800" dirty="0">
                <a:solidFill>
                  <a:prstClr val="white"/>
                </a:solidFill>
                <a:latin typeface="Bodoni MT Condensed" panose="02070606080606020203" pitchFamily="18" charset="0"/>
              </a:rPr>
              <a:t>Saisin puhua jonkun perheen ulkopuolisen </a:t>
            </a:r>
            <a:r>
              <a:rPr lang="fi-FI" sz="2800" dirty="0" smtClean="0">
                <a:solidFill>
                  <a:prstClr val="white"/>
                </a:solidFill>
                <a:latin typeface="Bodoni MT Condensed" panose="02070606080606020203" pitchFamily="18" charset="0"/>
              </a:rPr>
              <a:t>kanssa </a:t>
            </a:r>
            <a:endParaRPr lang="fi-FI" sz="2800" dirty="0">
              <a:solidFill>
                <a:prstClr val="white"/>
              </a:solidFill>
              <a:latin typeface="Bodoni MT Condensed" panose="02070606080606020203" pitchFamily="18" charset="0"/>
            </a:endParaRPr>
          </a:p>
          <a:p>
            <a:pPr defTabSz="914400" fontAlgn="auto" hangingPunct="1">
              <a:lnSpc>
                <a:spcPct val="100000"/>
              </a:lnSpc>
              <a:spcBef>
                <a:spcPts val="0"/>
              </a:spcBef>
              <a:spcAft>
                <a:spcPts val="0"/>
              </a:spcAft>
              <a:buClrTx/>
              <a:buSzTx/>
              <a:buFontTx/>
              <a:buNone/>
            </a:pPr>
            <a:endParaRPr lang="fi-FI" sz="2400" dirty="0">
              <a:solidFill>
                <a:prstClr val="white"/>
              </a:solidFill>
              <a:latin typeface="Bodoni MT Condensed" panose="02070606080606020203" pitchFamily="18" charset="0"/>
            </a:endParaRPr>
          </a:p>
        </p:txBody>
      </p:sp>
    </p:spTree>
    <p:extLst>
      <p:ext uri="{BB962C8B-B14F-4D97-AF65-F5344CB8AC3E}">
        <p14:creationId xmlns:p14="http://schemas.microsoft.com/office/powerpoint/2010/main" val="6828444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323627" y="791815"/>
            <a:ext cx="8928992" cy="4278094"/>
          </a:xfrm>
          <a:prstGeom prst="rect">
            <a:avLst/>
          </a:prstGeom>
        </p:spPr>
        <p:txBody>
          <a:bodyPr wrap="square">
            <a:spAutoFit/>
          </a:bodyPr>
          <a:lstStyle/>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Saisi ruokaa ja vaatteita</a:t>
            </a: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Joku </a:t>
            </a:r>
            <a:r>
              <a:rPr lang="fi-FI" sz="2800" dirty="0">
                <a:latin typeface="Bodoni MT Condensed" panose="02070606080606020203" pitchFamily="18" charset="0"/>
              </a:rPr>
              <a:t>hoitaisi sisaruksia </a:t>
            </a: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Ajan </a:t>
            </a:r>
            <a:r>
              <a:rPr lang="fi-FI" sz="2800" dirty="0">
                <a:latin typeface="Bodoni MT Condensed" panose="02070606080606020203" pitchFamily="18" charset="0"/>
              </a:rPr>
              <a:t>ja huomion saaminen ainakin toiselta vanhemmalta tai muulta </a:t>
            </a:r>
            <a:r>
              <a:rPr lang="fi-FI" sz="2800" dirty="0" smtClean="0">
                <a:latin typeface="Bodoni MT Condensed" panose="02070606080606020203" pitchFamily="18" charset="0"/>
              </a:rPr>
              <a:t>aikuiselta</a:t>
            </a:r>
            <a:endParaRPr lang="fi-FI" sz="2800" dirty="0">
              <a:latin typeface="Bodoni MT Condensed" panose="02070606080606020203" pitchFamily="18" charset="0"/>
            </a:endParaRP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Tasapainoisuus </a:t>
            </a:r>
            <a:r>
              <a:rPr lang="fi-FI" sz="2800" dirty="0">
                <a:latin typeface="Bodoni MT Condensed" panose="02070606080606020203" pitchFamily="18" charset="0"/>
              </a:rPr>
              <a:t>vanhemman osoittaman huolenpidon ja kontrollin välillä </a:t>
            </a:r>
            <a:endParaRPr lang="fi-FI" sz="2800" dirty="0" smtClean="0">
              <a:latin typeface="Bodoni MT Condensed" panose="02070606080606020203" pitchFamily="18" charset="0"/>
            </a:endParaRP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Vanhempien </a:t>
            </a:r>
            <a:r>
              <a:rPr lang="fi-FI" sz="2800" dirty="0">
                <a:latin typeface="Bodoni MT Condensed" panose="02070606080606020203" pitchFamily="18" charset="0"/>
              </a:rPr>
              <a:t>keskinäisen suhteen </a:t>
            </a:r>
            <a:r>
              <a:rPr lang="fi-FI" sz="2800" dirty="0" smtClean="0">
                <a:latin typeface="Bodoni MT Condensed" panose="02070606080606020203" pitchFamily="18" charset="0"/>
              </a:rPr>
              <a:t>eheys</a:t>
            </a: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Vanhempien </a:t>
            </a:r>
            <a:r>
              <a:rPr lang="fi-FI" sz="2800" dirty="0">
                <a:latin typeface="Bodoni MT Condensed" panose="02070606080606020203" pitchFamily="18" charset="0"/>
              </a:rPr>
              <a:t>kiintymyksen osoitukset </a:t>
            </a:r>
            <a:r>
              <a:rPr lang="fi-FI" sz="2800" dirty="0" smtClean="0">
                <a:latin typeface="Bodoni MT Condensed" panose="02070606080606020203" pitchFamily="18" charset="0"/>
              </a:rPr>
              <a:t>lapselle</a:t>
            </a: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Perhesuhteet </a:t>
            </a:r>
            <a:r>
              <a:rPr lang="fi-FI" sz="2800" dirty="0">
                <a:latin typeface="Bodoni MT Condensed" panose="02070606080606020203" pitchFamily="18" charset="0"/>
              </a:rPr>
              <a:t>ja yhteiset </a:t>
            </a:r>
            <a:r>
              <a:rPr lang="fi-FI" sz="2800" dirty="0" smtClean="0">
                <a:latin typeface="Bodoni MT Condensed" panose="02070606080606020203" pitchFamily="18" charset="0"/>
              </a:rPr>
              <a:t>aktiviteetit</a:t>
            </a: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Lapsen </a:t>
            </a:r>
            <a:r>
              <a:rPr lang="fi-FI" sz="2800" dirty="0">
                <a:latin typeface="Bodoni MT Condensed" panose="02070606080606020203" pitchFamily="18" charset="0"/>
              </a:rPr>
              <a:t>toiminta myös perhe-elämän ulkopuolella (harrastukset, ystävät ym</a:t>
            </a:r>
            <a:r>
              <a:rPr lang="fi-FI" sz="2800" dirty="0" smtClean="0">
                <a:latin typeface="Bodoni MT Condensed" panose="02070606080606020203" pitchFamily="18" charset="0"/>
              </a:rPr>
              <a:t>.)</a:t>
            </a:r>
          </a:p>
          <a:p>
            <a:pPr marL="457200" indent="-457200">
              <a:lnSpc>
                <a:spcPct val="100000"/>
              </a:lnSpc>
              <a:buClr>
                <a:srgbClr val="FF0000"/>
              </a:buClr>
              <a:buFont typeface="Arial" panose="020B0604020202020204" pitchFamily="34" charset="0"/>
              <a:buChar char="•"/>
            </a:pPr>
            <a:r>
              <a:rPr lang="fi-FI" sz="2800" dirty="0" smtClean="0">
                <a:latin typeface="Bodoni MT Condensed" panose="02070606080606020203" pitchFamily="18" charset="0"/>
              </a:rPr>
              <a:t>Perheen </a:t>
            </a:r>
            <a:r>
              <a:rPr lang="fi-FI" sz="2800" dirty="0">
                <a:latin typeface="Bodoni MT Condensed" panose="02070606080606020203" pitchFamily="18" charset="0"/>
              </a:rPr>
              <a:t>ulkopuolinen tuki</a:t>
            </a:r>
          </a:p>
          <a:p>
            <a:pPr>
              <a:lnSpc>
                <a:spcPct val="100000"/>
              </a:lnSpc>
            </a:pPr>
            <a:r>
              <a:rPr lang="fi-FI" sz="2000" dirty="0">
                <a:latin typeface="Bodoni MT Condensed" panose="02070606080606020203" pitchFamily="18" charset="0"/>
              </a:rPr>
              <a:t>(</a:t>
            </a:r>
            <a:r>
              <a:rPr lang="fi-FI" sz="2000" dirty="0" err="1">
                <a:latin typeface="Bodoni MT Condensed" panose="02070606080606020203" pitchFamily="18" charset="0"/>
              </a:rPr>
              <a:t>Velleman</a:t>
            </a:r>
            <a:r>
              <a:rPr lang="fi-FI" sz="2000" dirty="0">
                <a:latin typeface="Bodoni MT Condensed" panose="02070606080606020203" pitchFamily="18" charset="0"/>
              </a:rPr>
              <a:t> &amp; </a:t>
            </a:r>
            <a:r>
              <a:rPr lang="fi-FI" sz="2000" dirty="0" err="1">
                <a:latin typeface="Bodoni MT Condensed" panose="02070606080606020203" pitchFamily="18" charset="0"/>
              </a:rPr>
              <a:t>Orford</a:t>
            </a:r>
            <a:r>
              <a:rPr lang="fi-FI" sz="2000" dirty="0">
                <a:latin typeface="Bodoni MT Condensed" panose="02070606080606020203" pitchFamily="18" charset="0"/>
              </a:rPr>
              <a:t> 1999 &amp; </a:t>
            </a:r>
            <a:r>
              <a:rPr lang="fi-FI" sz="2000" dirty="0" err="1">
                <a:latin typeface="Bodoni MT Condensed" panose="02070606080606020203" pitchFamily="18" charset="0"/>
              </a:rPr>
              <a:t>Velleman</a:t>
            </a:r>
            <a:r>
              <a:rPr lang="fi-FI" sz="2000" dirty="0">
                <a:latin typeface="Bodoni MT Condensed" panose="02070606080606020203" pitchFamily="18" charset="0"/>
              </a:rPr>
              <a:t> &amp; </a:t>
            </a:r>
            <a:r>
              <a:rPr lang="fi-FI" sz="2000" dirty="0" err="1">
                <a:latin typeface="Bodoni MT Condensed" panose="02070606080606020203" pitchFamily="18" charset="0"/>
              </a:rPr>
              <a:t>Templeton</a:t>
            </a:r>
            <a:r>
              <a:rPr lang="fi-FI" sz="2000" dirty="0">
                <a:latin typeface="Bodoni MT Condensed" panose="02070606080606020203" pitchFamily="18" charset="0"/>
              </a:rPr>
              <a:t> 2007 mukaan Takala &amp; </a:t>
            </a:r>
            <a:r>
              <a:rPr lang="fi-FI" sz="2000" dirty="0" err="1">
                <a:latin typeface="Bodoni MT Condensed" panose="02070606080606020203" pitchFamily="18" charset="0"/>
              </a:rPr>
              <a:t>Ilva</a:t>
            </a:r>
            <a:r>
              <a:rPr lang="fi-FI" sz="2000" dirty="0">
                <a:latin typeface="Bodoni MT Condensed" panose="02070606080606020203" pitchFamily="18" charset="0"/>
              </a:rPr>
              <a:t> 2012)</a:t>
            </a:r>
          </a:p>
        </p:txBody>
      </p:sp>
    </p:spTree>
    <p:extLst>
      <p:ext uri="{BB962C8B-B14F-4D97-AF65-F5344CB8AC3E}">
        <p14:creationId xmlns:p14="http://schemas.microsoft.com/office/powerpoint/2010/main" val="163035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 calcmode="lin" valueType="num">
                                      <p:cBhvr>
                                        <p:cTn id="21"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p:cTn id="56"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2">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 calcmode="lin" valueType="num">
                                      <p:cBhvr>
                                        <p:cTn id="63"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1259731" y="863824"/>
            <a:ext cx="6814748" cy="5588196"/>
          </a:xfrm>
          <a:prstGeom prst="rect">
            <a:avLst/>
          </a:prstGeom>
        </p:spPr>
        <p:txBody>
          <a:bodyPr wrap="square">
            <a:spAutoFit/>
          </a:bodyPr>
          <a:lstStyle/>
          <a:p>
            <a:r>
              <a:rPr lang="fi-FI" sz="2400" dirty="0" smtClean="0">
                <a:latin typeface="Bodoni MT Condensed" panose="02070606080606020203" pitchFamily="18" charset="0"/>
              </a:rPr>
              <a:t>Lisätietoa aiheesta esim. </a:t>
            </a:r>
          </a:p>
          <a:p>
            <a:endParaRPr lang="fi-FI" sz="2400" dirty="0">
              <a:latin typeface="Bodoni MT Condensed" panose="02070606080606020203" pitchFamily="18" charset="0"/>
            </a:endParaRPr>
          </a:p>
          <a:p>
            <a:r>
              <a:rPr lang="fi-FI" sz="2400" dirty="0" err="1" smtClean="0">
                <a:latin typeface="Bodoni MT Condensed" panose="02070606080606020203" pitchFamily="18" charset="0"/>
              </a:rPr>
              <a:t>Julkkari</a:t>
            </a:r>
            <a:r>
              <a:rPr lang="fi-FI" sz="2400" dirty="0" smtClean="0">
                <a:latin typeface="Bodoni MT Condensed" panose="02070606080606020203" pitchFamily="18" charset="0"/>
              </a:rPr>
              <a:t>. </a:t>
            </a:r>
            <a:r>
              <a:rPr lang="fi-FI" sz="2400" dirty="0" err="1" smtClean="0">
                <a:latin typeface="Bodoni MT Condensed" panose="02070606080606020203" pitchFamily="18" charset="0"/>
              </a:rPr>
              <a:t>STM:n</a:t>
            </a:r>
            <a:r>
              <a:rPr lang="fi-FI" sz="2400" dirty="0" smtClean="0">
                <a:latin typeface="Bodoni MT Condensed" panose="02070606080606020203" pitchFamily="18" charset="0"/>
              </a:rPr>
              <a:t> hallinnonalan avoin julkaisuarkisto 2010. Solantaus, Tytti. 2010. Miten huolehdin lapsistani? Käsikirja vanhemmille, joita oma päihteidenkäyttö askarruttaa. Julkaisija, Terveyden ja hyvinvoinninlaitos (THL) Viitattu 1.4.2014</a:t>
            </a:r>
          </a:p>
          <a:p>
            <a:r>
              <a:rPr lang="fi-FI" sz="2400" dirty="0" smtClean="0">
                <a:latin typeface="Bodoni MT Condensed" panose="02070606080606020203" pitchFamily="18" charset="0"/>
              </a:rPr>
              <a:t>http</a:t>
            </a:r>
            <a:r>
              <a:rPr lang="fi-FI" sz="2400" dirty="0">
                <a:latin typeface="Bodoni MT Condensed" panose="02070606080606020203" pitchFamily="18" charset="0"/>
              </a:rPr>
              <a:t>://</a:t>
            </a:r>
            <a:r>
              <a:rPr lang="fi-FI" sz="2400" dirty="0" smtClean="0">
                <a:latin typeface="Bodoni MT Condensed" panose="02070606080606020203" pitchFamily="18" charset="0"/>
              </a:rPr>
              <a:t>www.julkari.fi/bitstream/handle/10024/80089/b539e6b4-9923-45dc-82e5-bedc7afc0bb0.pdf?sequence=1</a:t>
            </a:r>
          </a:p>
          <a:p>
            <a:endParaRPr lang="fi-FI" sz="2400" dirty="0">
              <a:latin typeface="Bodoni MT Condensed" panose="02070606080606020203" pitchFamily="18" charset="0"/>
            </a:endParaRPr>
          </a:p>
          <a:p>
            <a:r>
              <a:rPr lang="fi-FI" sz="2400" dirty="0" err="1" smtClean="0">
                <a:latin typeface="Bodoni MT Condensed" panose="02070606080606020203" pitchFamily="18" charset="0"/>
              </a:rPr>
              <a:t>www.a-klinikka.fi</a:t>
            </a:r>
            <a:endParaRPr lang="fi-FI" sz="2400" dirty="0" smtClean="0">
              <a:latin typeface="Bodoni MT Condensed" panose="02070606080606020203" pitchFamily="18" charset="0"/>
            </a:endParaRPr>
          </a:p>
          <a:p>
            <a:endParaRPr lang="fi-FI" sz="2400" dirty="0">
              <a:latin typeface="Bodoni MT Condensed" panose="02070606080606020203" pitchFamily="18" charset="0"/>
            </a:endParaRPr>
          </a:p>
          <a:p>
            <a:r>
              <a:rPr lang="fi-FI" sz="2400" dirty="0" smtClean="0">
                <a:latin typeface="Bodoni MT Condensed" panose="02070606080606020203" pitchFamily="18" charset="0"/>
              </a:rPr>
              <a:t>Tämän oppimateriaalin tuottamiseen </a:t>
            </a:r>
            <a:r>
              <a:rPr lang="fi-FI" sz="2400" dirty="0">
                <a:latin typeface="Bodoni MT Condensed" panose="02070606080606020203" pitchFamily="18" charset="0"/>
              </a:rPr>
              <a:t>liittyy </a:t>
            </a:r>
            <a:r>
              <a:rPr lang="fi-FI" sz="2400" dirty="0" smtClean="0">
                <a:latin typeface="Bodoni MT Condensed" panose="02070606080606020203" pitchFamily="18" charset="0"/>
              </a:rPr>
              <a:t>opinnäytetyö: </a:t>
            </a:r>
          </a:p>
          <a:p>
            <a:r>
              <a:rPr lang="fi-FI" sz="2400" dirty="0" smtClean="0">
                <a:latin typeface="Bodoni MT Condensed" panose="02070606080606020203" pitchFamily="18" charset="0"/>
              </a:rPr>
              <a:t>Luovat </a:t>
            </a:r>
            <a:r>
              <a:rPr lang="fi-FI" sz="2400" dirty="0">
                <a:latin typeface="Bodoni MT Condensed" panose="02070606080606020203" pitchFamily="18" charset="0"/>
              </a:rPr>
              <a:t>menetelmät oppimisen </a:t>
            </a:r>
            <a:r>
              <a:rPr lang="fi-FI" sz="2400" dirty="0" smtClean="0">
                <a:latin typeface="Bodoni MT Condensed" panose="02070606080606020203" pitchFamily="18" charset="0"/>
              </a:rPr>
              <a:t>tukena - Oppimateriaalia </a:t>
            </a:r>
            <a:r>
              <a:rPr lang="fi-FI" sz="2400" dirty="0">
                <a:latin typeface="Bodoni MT Condensed" panose="02070606080606020203" pitchFamily="18" charset="0"/>
              </a:rPr>
              <a:t>vanhempien alkoholikäytön haittavaikutuksista lapsiin ja nuoriin</a:t>
            </a:r>
          </a:p>
          <a:p>
            <a:r>
              <a:rPr lang="fi-FI" sz="2400" dirty="0">
                <a:latin typeface="Bodoni MT Condensed" panose="02070606080606020203" pitchFamily="18" charset="0"/>
              </a:rPr>
              <a:t>Hartola, </a:t>
            </a:r>
            <a:r>
              <a:rPr lang="fi-FI" sz="2400" dirty="0" smtClean="0">
                <a:latin typeface="Bodoni MT Condensed" panose="02070606080606020203" pitchFamily="18" charset="0"/>
              </a:rPr>
              <a:t>Anna; </a:t>
            </a:r>
            <a:r>
              <a:rPr lang="fi-FI" sz="2400" dirty="0" smtClean="0">
                <a:latin typeface="Bodoni MT Condensed" panose="02070606080606020203" pitchFamily="18" charset="0"/>
              </a:rPr>
              <a:t>Pietikäinen</a:t>
            </a:r>
            <a:r>
              <a:rPr lang="fi-FI" sz="2400" dirty="0">
                <a:latin typeface="Bodoni MT Condensed" panose="02070606080606020203" pitchFamily="18" charset="0"/>
              </a:rPr>
              <a:t>, </a:t>
            </a:r>
            <a:r>
              <a:rPr lang="fi-FI" sz="2400" dirty="0" smtClean="0">
                <a:latin typeface="Bodoni MT Condensed" panose="02070606080606020203" pitchFamily="18" charset="0"/>
              </a:rPr>
              <a:t>Hanna &amp; Pöllänen</a:t>
            </a:r>
            <a:r>
              <a:rPr lang="fi-FI" sz="2400" dirty="0">
                <a:latin typeface="Bodoni MT Condensed" panose="02070606080606020203" pitchFamily="18" charset="0"/>
              </a:rPr>
              <a:t>, Anne</a:t>
            </a:r>
          </a:p>
          <a:p>
            <a:endParaRPr lang="fi-FI" sz="2400" dirty="0">
              <a:latin typeface="Bodoni MT Condensed" panose="02070606080606020203" pitchFamily="18" charset="0"/>
            </a:endParaRPr>
          </a:p>
        </p:txBody>
      </p:sp>
    </p:spTree>
    <p:extLst>
      <p:ext uri="{BB962C8B-B14F-4D97-AF65-F5344CB8AC3E}">
        <p14:creationId xmlns:p14="http://schemas.microsoft.com/office/powerpoint/2010/main" val="8966860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rmo">
  <a:themeElements>
    <a:clrScheme name="Tarm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Tarm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arm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te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4093</TotalTime>
  <Words>1219</Words>
  <Application>Microsoft Office PowerPoint</Application>
  <PresentationFormat>Mukautettu</PresentationFormat>
  <Paragraphs>155</Paragraphs>
  <Slides>22</Slides>
  <Notes>2</Notes>
  <HiddenSlides>0</HiddenSlides>
  <MMClips>0</MMClips>
  <ScaleCrop>false</ScaleCrop>
  <HeadingPairs>
    <vt:vector size="6" baseType="variant">
      <vt:variant>
        <vt:lpstr>Teema</vt:lpstr>
      </vt:variant>
      <vt:variant>
        <vt:i4>1</vt:i4>
      </vt:variant>
      <vt:variant>
        <vt:lpstr>Upotetut OLE-palvelimet</vt:lpstr>
      </vt:variant>
      <vt:variant>
        <vt:i4>1</vt:i4>
      </vt:variant>
      <vt:variant>
        <vt:lpstr>Dian otsikot</vt:lpstr>
      </vt:variant>
      <vt:variant>
        <vt:i4>22</vt:i4>
      </vt:variant>
    </vt:vector>
  </HeadingPairs>
  <TitlesOfParts>
    <vt:vector size="24" baseType="lpstr">
      <vt:lpstr>Tarmo</vt:lpstr>
      <vt:lpstr>Paketti</vt:lpstr>
      <vt:lpstr> </vt:lpstr>
      <vt:lpstr>Oppimateriaalin lähtökohdat </vt:lpstr>
      <vt:lpstr>Oppimateriaalin käyttäminen </vt:lpstr>
      <vt:lpstr>Oppitunninrakenne</vt:lpstr>
      <vt:lpstr>Digitarina näytetään tässä kohtaa!</vt:lpstr>
      <vt:lpstr>Diojen aihealueet </vt:lpstr>
      <vt:lpstr>Juomakulttuurin muutos </vt:lpstr>
      <vt:lpstr>PowerPoint-esitys</vt:lpstr>
      <vt:lpstr>  Lapset oppivat mitä kokevat, nuoren käytös     </vt:lpstr>
      <vt:lpstr>Suojaavat tekijät: perhe, entäpä sinä? Millä alueella näistä sosionomi voisi toimia?</vt:lpstr>
      <vt:lpstr>PowerPoint-esitys</vt:lpstr>
      <vt:lpstr>Nuorten mielestä nämä asiat helpottaisivat , millä alueella sosionomi voisi auttaa?</vt:lpstr>
      <vt:lpstr>PowerPoint-esitys</vt:lpstr>
      <vt:lpstr>Miten kohtaat lapsen / nuoren</vt:lpstr>
      <vt:lpstr>PowerPoint-esitys</vt:lpstr>
      <vt:lpstr>Perheen vuorovaikutuksen tukeminen. Miten? Ihmettelyä? Sosiaalipedagoginen näkemys!</vt:lpstr>
      <vt:lpstr>Ryhmätehtävän ohjeistus </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Kuvallista ilmaisua päiväkodissa</dc:title>
  <dc:creator>Anne</dc:creator>
  <cp:lastModifiedBy>Anne</cp:lastModifiedBy>
  <cp:revision>114</cp:revision>
  <cp:lastPrinted>1601-01-01T00:00:00Z</cp:lastPrinted>
  <dcterms:created xsi:type="dcterms:W3CDTF">2013-02-06T15:22:03Z</dcterms:created>
  <dcterms:modified xsi:type="dcterms:W3CDTF">2014-05-16T08:31:03Z</dcterms:modified>
</cp:coreProperties>
</file>