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5" r:id="rId3"/>
    <p:sldId id="257" r:id="rId4"/>
    <p:sldId id="274" r:id="rId5"/>
    <p:sldId id="258" r:id="rId6"/>
    <p:sldId id="371" r:id="rId7"/>
    <p:sldId id="372" r:id="rId8"/>
    <p:sldId id="373" r:id="rId9"/>
    <p:sldId id="286" r:id="rId10"/>
    <p:sldId id="350" r:id="rId11"/>
    <p:sldId id="351" r:id="rId12"/>
    <p:sldId id="280" r:id="rId13"/>
    <p:sldId id="379" r:id="rId14"/>
    <p:sldId id="277" r:id="rId15"/>
    <p:sldId id="375" r:id="rId16"/>
    <p:sldId id="289" r:id="rId17"/>
    <p:sldId id="287" r:id="rId18"/>
    <p:sldId id="290" r:id="rId19"/>
    <p:sldId id="268" r:id="rId20"/>
    <p:sldId id="382" r:id="rId21"/>
    <p:sldId id="273" r:id="rId22"/>
    <p:sldId id="354" r:id="rId23"/>
    <p:sldId id="357" r:id="rId24"/>
    <p:sldId id="358" r:id="rId25"/>
    <p:sldId id="356" r:id="rId26"/>
    <p:sldId id="359" r:id="rId27"/>
    <p:sldId id="293" r:id="rId28"/>
    <p:sldId id="270" r:id="rId29"/>
    <p:sldId id="380" r:id="rId30"/>
    <p:sldId id="416" r:id="rId31"/>
    <p:sldId id="281" r:id="rId32"/>
    <p:sldId id="295" r:id="rId33"/>
    <p:sldId id="291" r:id="rId34"/>
    <p:sldId id="420" r:id="rId35"/>
    <p:sldId id="381" r:id="rId36"/>
    <p:sldId id="298" r:id="rId37"/>
    <p:sldId id="403" r:id="rId38"/>
    <p:sldId id="348" r:id="rId39"/>
    <p:sldId id="385" r:id="rId40"/>
    <p:sldId id="282" r:id="rId41"/>
    <p:sldId id="402" r:id="rId42"/>
    <p:sldId id="300" r:id="rId43"/>
    <p:sldId id="374" r:id="rId44"/>
    <p:sldId id="304" r:id="rId45"/>
    <p:sldId id="421" r:id="rId46"/>
    <p:sldId id="423" r:id="rId47"/>
    <p:sldId id="303" r:id="rId48"/>
    <p:sldId id="417" r:id="rId49"/>
    <p:sldId id="418" r:id="rId50"/>
    <p:sldId id="419" r:id="rId51"/>
    <p:sldId id="400" r:id="rId52"/>
    <p:sldId id="308" r:id="rId53"/>
    <p:sldId id="430" r:id="rId54"/>
    <p:sldId id="428" r:id="rId55"/>
    <p:sldId id="425" r:id="rId56"/>
    <p:sldId id="347" r:id="rId57"/>
    <p:sldId id="378" r:id="rId58"/>
    <p:sldId id="377" r:id="rId59"/>
    <p:sldId id="316" r:id="rId60"/>
    <p:sldId id="318" r:id="rId61"/>
    <p:sldId id="322" r:id="rId62"/>
    <p:sldId id="321" r:id="rId63"/>
    <p:sldId id="320" r:id="rId64"/>
    <p:sldId id="319" r:id="rId65"/>
    <p:sldId id="325" r:id="rId66"/>
    <p:sldId id="324" r:id="rId67"/>
    <p:sldId id="323" r:id="rId68"/>
    <p:sldId id="329" r:id="rId69"/>
    <p:sldId id="328" r:id="rId70"/>
    <p:sldId id="327" r:id="rId71"/>
    <p:sldId id="272" r:id="rId72"/>
    <p:sldId id="415" r:id="rId73"/>
    <p:sldId id="414" r:id="rId74"/>
    <p:sldId id="413" r:id="rId75"/>
    <p:sldId id="412" r:id="rId76"/>
    <p:sldId id="411" r:id="rId77"/>
    <p:sldId id="410" r:id="rId78"/>
    <p:sldId id="409" r:id="rId79"/>
    <p:sldId id="408" r:id="rId80"/>
    <p:sldId id="407" r:id="rId81"/>
    <p:sldId id="349" r:id="rId82"/>
    <p:sldId id="332" r:id="rId83"/>
    <p:sldId id="333" r:id="rId84"/>
    <p:sldId id="397" r:id="rId85"/>
    <p:sldId id="398" r:id="rId86"/>
    <p:sldId id="334" r:id="rId87"/>
    <p:sldId id="352" r:id="rId88"/>
    <p:sldId id="341" r:id="rId89"/>
    <p:sldId id="395" r:id="rId90"/>
    <p:sldId id="343" r:id="rId91"/>
    <p:sldId id="342" r:id="rId92"/>
    <p:sldId id="344" r:id="rId93"/>
    <p:sldId id="396" r:id="rId94"/>
    <p:sldId id="355" r:id="rId95"/>
    <p:sldId id="384" r:id="rId9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600727-1683-9335-98A1-53FD306AC58D}" v="87" dt="2022-10-09T12:09:19.685"/>
    <p1510:client id="{0F0A694E-1B24-E659-08A7-74724B9B3046}" v="914" dt="2022-10-25T13:31:23.203"/>
    <p1510:client id="{12FF6B0B-DCE1-88DB-F035-42C6D779BB97}" v="20" dt="2022-10-06T14:59:08.756"/>
    <p1510:client id="{26F01FB6-6201-76D3-B7F5-C856525183A6}" v="145" dt="2022-04-29T13:46:15.760"/>
    <p1510:client id="{2DD0ED3E-F762-0419-E89B-41A32482283B}" v="1002" dt="2022-05-11T13:11:13.348"/>
    <p1510:client id="{2E6FDF3C-8A07-3724-9E1F-64465B1DF75B}" v="127" dt="2022-10-17T07:57:46.070"/>
    <p1510:client id="{3214E3DB-E12E-D575-3E0B-6055ECCBE43B}" v="179" dt="2022-09-25T19:58:56.588"/>
    <p1510:client id="{34286EB6-FF9E-1582-DD76-AEA8B56A1FA4}" v="208" dt="2022-09-07T13:28:12.509"/>
    <p1510:client id="{35ABABAB-2F89-AFD8-50C1-A91F6EE88452}" v="47" dt="2022-11-01T12:59:18.574"/>
    <p1510:client id="{3A93CACD-852E-BFF3-5E96-5E54C67CEC1A}" v="379" dt="2022-09-29T18:17:35.170"/>
    <p1510:client id="{43A0A492-9F98-266B-FB29-3C1AEC85EC4D}" v="91" dt="2022-08-31T13:11:55.494"/>
    <p1510:client id="{4995F0D6-3B63-1C4E-F78D-68814EEB9299}" v="30" dt="2022-09-19T13:48:56.475"/>
    <p1510:client id="{4B64C7FE-5E3D-4104-B12F-F1C47FCCEAF0}" v="192" dt="2022-04-28T17:46:33.129"/>
    <p1510:client id="{4CAD2942-C6D1-9B6B-449E-D1423E0C2ADA}" v="76" dt="2022-09-27T12:36:03.660"/>
    <p1510:client id="{5295B210-A163-7FB0-E8F4-CE9673CA97AD}" v="348" dt="2022-08-31T13:05:51.380"/>
    <p1510:client id="{52FD723B-13AB-42BF-E26A-690EFDA985CD}" v="17" dt="2022-10-01T21:49:35.967"/>
    <p1510:client id="{5840924B-7F9D-E18E-7A8C-2F3058660B7F}" v="13" dt="2022-10-03T10:25:19.852"/>
    <p1510:client id="{5BC554C1-DD00-1F93-7842-4D796768F3BE}" v="364" dt="2022-08-26T15:42:25.990"/>
    <p1510:client id="{5E48C687-4AAF-4DFA-6185-5C393AD17B00}" v="59" dt="2022-10-03T17:30:53.378"/>
    <p1510:client id="{613038D0-A908-9584-A35F-62679844F6C7}" v="5" dt="2022-10-06T12:12:28.973"/>
    <p1510:client id="{6274BBD4-9E9B-AB3B-BAA5-00B83696937A}" v="555" dt="2022-09-12T10:06:29.259"/>
    <p1510:client id="{6A8C3B9C-EB32-5781-4F64-0D49309213EC}" v="133" dt="2022-10-17T08:01:32.731"/>
    <p1510:client id="{6C009065-C27F-6C96-A0D3-48E82041FF07}" v="28" dt="2022-09-01T11:32:35.529"/>
    <p1510:client id="{71400D09-06BF-2DD8-A8E1-E805C4DC6A28}" v="36" dt="2022-07-27T19:12:41.663"/>
    <p1510:client id="{74E09F39-3466-4B92-F172-D65D1FBAFBCB}" v="706" dt="2022-09-28T17:01:19.251"/>
    <p1510:client id="{767FD3D1-7837-631C-C329-939DEF07A14B}" v="204" dt="2022-10-04T18:29:03.840"/>
    <p1510:client id="{7682A669-D505-A177-EE5B-8F80AF4AD0CC}" v="9" dt="2022-09-01T11:34:11.877"/>
    <p1510:client id="{7A59C380-F46C-9FAC-3FD2-656DFCB5C900}" v="687" dt="2022-08-18T15:15:30.737"/>
    <p1510:client id="{80F9933D-8596-0AFF-A9E3-6E61BEE941EA}" v="196" dt="2022-09-06T16:22:29.397"/>
    <p1510:client id="{85A1944D-C4B2-9388-283B-B9E1E22CBDBA}" v="32" dt="2022-09-26T14:42:57.290"/>
    <p1510:client id="{87102CDB-54F4-C082-2EDD-00C0CE8CAA53}" v="831" dt="2022-09-30T11:48:32.079"/>
    <p1510:client id="{8C4D84AD-F7EC-EF4A-BB20-1CC8666E6CAD}" v="8" dt="2022-10-01T19:59:46.687"/>
    <p1510:client id="{8E9B94B2-0B88-39A5-9C72-48AF7250CFEE}" v="79" dt="2022-10-17T08:04:20.077"/>
    <p1510:client id="{958CCD19-BF39-CFCB-31A9-89C644022F6F}" v="549" dt="2022-05-25T13:13:45.280"/>
    <p1510:client id="{96565809-5DDB-9D7A-D21F-64342CBB8BDD}" v="1271" dt="2022-10-22T20:13:23.683"/>
    <p1510:client id="{977582E1-78C8-27B1-9636-84A63A6411CB}" v="1055" dt="2022-10-20T14:38:00.501"/>
    <p1510:client id="{98CA0F42-BEA5-F77F-DA6C-88640B94A627}" v="105" dt="2022-09-26T15:33:12.102"/>
    <p1510:client id="{98E501A9-32E7-46F6-9D98-8F2C8629D185}" v="116" dt="2022-10-16T12:42:59.923"/>
    <p1510:client id="{9F10B92C-1483-7FEF-F0A0-A72733E438AF}" v="747" dt="2022-09-02T13:12:52.707"/>
    <p1510:client id="{9FD67854-8793-E3E4-463C-9E767F7F3B42}" v="92" dt="2022-09-27T16:17:24.816"/>
    <p1510:client id="{A99CBD91-FDB4-6695-E46F-BB9CEA341824}" v="71" dt="2022-09-01T12:01:12.271"/>
    <p1510:client id="{AA05F8FF-F4A3-FB0B-A42E-15EF34434A1A}" v="35" dt="2022-09-28T12:16:49.564"/>
    <p1510:client id="{ABFAFBCC-5CD1-F34E-E602-EFB3346ED35B}" v="113" dt="2022-09-25T20:55:39.483"/>
    <p1510:client id="{AD154A60-62A0-49D0-36A9-9603871019F9}" v="162" dt="2022-10-16T11:07:11.579"/>
    <p1510:client id="{BD653733-CED1-DD4E-3332-1825195F4F0C}" v="23" dt="2022-08-18T12:55:27.352"/>
    <p1510:client id="{C8412547-3B46-0A2D-DFED-4B1C01E80E09}" v="135" dt="2022-09-15T11:58:40.942"/>
    <p1510:client id="{CAB6D3C7-C847-B31A-AC89-2FCDF44EFE9B}" v="12" dt="2022-11-03T08:31:39.812"/>
    <p1510:client id="{CC922892-D05A-2308-A5EE-73638A9213D7}" v="528" dt="2022-09-25T13:41:20.512"/>
    <p1510:client id="{D37AD209-80BE-B568-C628-AB482EB4F072}" v="28" dt="2022-10-06T19:41:26.676"/>
    <p1510:client id="{D48FBEA3-D119-E1F1-5C0B-F24894DD44B6}" v="499" dt="2022-05-17T12:12:58.206"/>
    <p1510:client id="{D6EE6137-CF82-3981-633B-D80EAB8A22AF}" v="1742" dt="2022-10-19T14:14:46.502"/>
    <p1510:client id="{DA54F9FB-D14C-B55D-7D33-9791663C7268}" v="31" dt="2022-08-16T12:55:01.572"/>
    <p1510:client id="{DA9E8BBE-2E76-C525-296A-CB74A4EAE307}" v="170" dt="2022-09-13T09:57:22.985"/>
    <p1510:client id="{DF6BD9C1-9900-A4BD-0655-9C816368CA70}" v="2" dt="2022-11-07T15:41:19.790"/>
    <p1510:client id="{EB8CBB86-D3F7-3738-92B0-840381933A7D}" v="41" dt="2022-10-16T17:49:05.139"/>
    <p1510:client id="{F136ABC9-CA7D-2F6F-FDE9-19F1D31E9FEA}" v="50" dt="2022-10-03T10:18:45.986"/>
    <p1510:client id="{F2F48D4F-CC2A-646E-395D-9A01A3B25028}" v="182" dt="2022-05-29T14:02:18.983"/>
    <p1510:client id="{F358EC8C-4005-A48B-6664-4CC97FEDFE83}" v="60" dt="2022-10-14T16:58:48.142"/>
    <p1510:client id="{F5E5688B-B84F-F120-2A12-868742248EB4}" v="31" dt="2022-10-02T19:40:41.402"/>
    <p1510:client id="{F6DFD631-828B-1754-7E7F-9CB1163F0B3D}" v="13" dt="2022-10-04T10:11:23.969"/>
    <p1510:client id="{FB027296-5180-78CA-FC6B-2AD09E546EE0}" v="707" dt="2022-08-29T12:51:56.772"/>
    <p1510:client id="{FC443D05-E8F8-08A3-8E1B-869D46FB77EB}" v="92" dt="2022-05-31T10:42:43.1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10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211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86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81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96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12/19/2022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7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12/19/2022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637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12/19/2022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178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12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544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584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57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55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2164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12/19/2022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304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12/19/2022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904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519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335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4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0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3.sv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10" Type="http://schemas.openxmlformats.org/officeDocument/2006/relationships/image" Target="../media/image51.svg"/><Relationship Id="rId4" Type="http://schemas.openxmlformats.org/officeDocument/2006/relationships/image" Target="../media/image45.svg"/><Relationship Id="rId9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10" Type="http://schemas.openxmlformats.org/officeDocument/2006/relationships/image" Target="../media/image57.svg"/><Relationship Id="rId4" Type="http://schemas.openxmlformats.org/officeDocument/2006/relationships/image" Target="../media/image14.svg"/><Relationship Id="rId9" Type="http://schemas.openxmlformats.org/officeDocument/2006/relationships/image" Target="../media/image56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59.png"/><Relationship Id="rId7" Type="http://schemas.openxmlformats.org/officeDocument/2006/relationships/image" Target="../media/image6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37.svg"/><Relationship Id="rId4" Type="http://schemas.openxmlformats.org/officeDocument/2006/relationships/image" Target="../media/image60.svg"/><Relationship Id="rId9" Type="http://schemas.openxmlformats.org/officeDocument/2006/relationships/image" Target="../media/image36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64.png"/><Relationship Id="rId7" Type="http://schemas.openxmlformats.org/officeDocument/2006/relationships/image" Target="../media/image6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47.svg"/><Relationship Id="rId4" Type="http://schemas.openxmlformats.org/officeDocument/2006/relationships/image" Target="../media/image65.svg"/><Relationship Id="rId9" Type="http://schemas.openxmlformats.org/officeDocument/2006/relationships/image" Target="../media/image46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10" Type="http://schemas.openxmlformats.org/officeDocument/2006/relationships/image" Target="../media/image75.svg"/><Relationship Id="rId4" Type="http://schemas.openxmlformats.org/officeDocument/2006/relationships/image" Target="../media/image69.svg"/><Relationship Id="rId9" Type="http://schemas.openxmlformats.org/officeDocument/2006/relationships/image" Target="../media/image74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hyperlink" Target="https://ibd.fi/tietoa-sairauksista/crohnin-tauti/laakehoito/" TargetMode="External"/><Relationship Id="rId3" Type="http://schemas.openxmlformats.org/officeDocument/2006/relationships/hyperlink" Target="https://ibd.fi/tietoa-sairauksista/crohnin-tauti/oireet/" TargetMode="External"/><Relationship Id="rId7" Type="http://schemas.openxmlformats.org/officeDocument/2006/relationships/hyperlink" Target="https://ibd.fi/tietoa-sairauksista/ibd/leikkaushoito/" TargetMode="External"/><Relationship Id="rId2" Type="http://schemas.openxmlformats.org/officeDocument/2006/relationships/hyperlink" Target="https://ibd.fi/tietoa-sairauksista/ibd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bd.fi/tietoa-sairauksista/ibd/liitannaissairaudet/" TargetMode="External"/><Relationship Id="rId5" Type="http://schemas.openxmlformats.org/officeDocument/2006/relationships/hyperlink" Target="https://ibd.fi/tietoa-sairauksista/ibd/elamaa/" TargetMode="External"/><Relationship Id="rId4" Type="http://schemas.openxmlformats.org/officeDocument/2006/relationships/hyperlink" Target="https://ibd.fi/tietoa-sairauksista/ibd/tahystys-laboratoriokokeet/" TargetMode="External"/><Relationship Id="rId9" Type="http://schemas.openxmlformats.org/officeDocument/2006/relationships/hyperlink" Target="https://doi.org/10.1093/ecco-jcc/jjy020" TargetMode="Externa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erveyskyla.fi/vatsatalo/sairaudet/tulehdukselliset-suolistosairaudet-eli-ibd/mik%C3%A4-on-tulehduksellinen-suolistosairaus-eli-ibd/crohnin-tauti" TargetMode="External"/><Relationship Id="rId13" Type="http://schemas.openxmlformats.org/officeDocument/2006/relationships/hyperlink" Target="https://www.terveyskyla.fi/vatsatalo/sairaudet/tulehdukselliset-suolistosairaudet-eli-ibd/onko-elintavoilla-merkityst%C3%A4/ravitsemus" TargetMode="External"/><Relationship Id="rId18" Type="http://schemas.openxmlformats.org/officeDocument/2006/relationships/hyperlink" Target="https://www.terveyskyla.fi/vatsatalo/sairaudet/tulehdukselliset-suolistosairaudet-eli-ibd/miten-ibd-t%C3%A4-hoidetaan-ja-seurataan/pahenemisvaihe" TargetMode="External"/><Relationship Id="rId3" Type="http://schemas.openxmlformats.org/officeDocument/2006/relationships/hyperlink" Target="https://www.terveystalo.com/fi/palvelut/crohnin-tauti/" TargetMode="External"/><Relationship Id="rId7" Type="http://schemas.openxmlformats.org/officeDocument/2006/relationships/hyperlink" Target="https://www.terveyskirjasto.fi/dlk01110" TargetMode="External"/><Relationship Id="rId12" Type="http://schemas.openxmlformats.org/officeDocument/2006/relationships/hyperlink" Target="https://www.terveyskyla.fi/vatsatalo/sairaudet/tulehdukselliset-suolistosairaudet-eli-ibd/ibd-ja-arki/matkustaminen" TargetMode="External"/><Relationship Id="rId17" Type="http://schemas.openxmlformats.org/officeDocument/2006/relationships/hyperlink" Target="https://www.terveyskyla.fi/vatsatalo/sairaudet/suoliavanne/miten-avanne-vaikuttaa-el%C3%A4m%C3%A4%C3%A4n/avanteen-vaikutukset-ruoansulatukseen" TargetMode="External"/><Relationship Id="rId2" Type="http://schemas.openxmlformats.org/officeDocument/2006/relationships/hyperlink" Target="https://www.terveysportti.fi/apps/dtk/ltk/article/ykt01789" TargetMode="External"/><Relationship Id="rId16" Type="http://schemas.openxmlformats.org/officeDocument/2006/relationships/hyperlink" Target="https://www.terveyskyla.fi/vatsatalo/sairaudet/tulehdukselliset-suolistosairaudet-eli-ibd/vaikuttaako-ibd-perhesuunnitteluun-raskauteen-ja-seksuaalisuuteen/ehk%C3%A4is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i.approby.com/mikae-on-ennuste-ihmisille-joilla-on-crohnin-tauti/" TargetMode="External"/><Relationship Id="rId11" Type="http://schemas.openxmlformats.org/officeDocument/2006/relationships/hyperlink" Target="https://www.terveyskyla.fi/vatsatalo/sairaudet/tulehdukselliset-suolistosairaudet-eli-ibd/onko-elintavoilla-merkityst%C3%A4/suun-terveys" TargetMode="External"/><Relationship Id="rId5" Type="http://schemas.openxmlformats.org/officeDocument/2006/relationships/hyperlink" Target="https://www.terveysportti.fi/apps/dtk/shk/article/shk04669/search/crohnin%20tauti" TargetMode="External"/><Relationship Id="rId15" Type="http://schemas.openxmlformats.org/officeDocument/2006/relationships/hyperlink" Target="https://www.terveyskyla.fi/vatsatalo/sairaudet/tulehdukselliset-suolistosairaudet-eli-ibd/vaikuttaako-ibd-perhesuunnitteluun-raskauteen-ja-seksuaalisuuteen/seksuaalisuus" TargetMode="External"/><Relationship Id="rId10" Type="http://schemas.openxmlformats.org/officeDocument/2006/relationships/hyperlink" Target="https://www.terveyskyla.fi/vatsatalo/sairaudet/tulehdukselliset-suolistosairaudet-eli-ibd/miten-ibd-todetaan" TargetMode="External"/><Relationship Id="rId19" Type="http://schemas.openxmlformats.org/officeDocument/2006/relationships/hyperlink" Target="https://www.terveyskyla.fi/vatsatalo/sairaudet/tulehdukselliset-suolistosairaudet-eli-ibd/onko-elintavoilla-merkityst%C3%A4/rokotukset" TargetMode="External"/><Relationship Id="rId4" Type="http://schemas.openxmlformats.org/officeDocument/2006/relationships/hyperlink" Target="https://www.terveystalo.com/fi/tietopaketit/ibd-eli-tulehduksellinen-suolistosairaus/" TargetMode="External"/><Relationship Id="rId9" Type="http://schemas.openxmlformats.org/officeDocument/2006/relationships/hyperlink" Target="https://www.terveyskyla.fi/vatsatalo/sairaudet/tulehdukselliset-suolistosairaudet-eli-ibd/milloin-hakeutua-tutkimuksiin-ja-hoitoon" TargetMode="External"/><Relationship Id="rId14" Type="http://schemas.openxmlformats.org/officeDocument/2006/relationships/hyperlink" Target="https://www.terveyskyla.fi/vatsatalo/sairaudet/tulehdukselliset-suolistosairaudet-eli-ibd/ibd-ja-arki/jaksamin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5">
            <a:extLst>
              <a:ext uri="{FF2B5EF4-FFF2-40B4-BE49-F238E27FC236}">
                <a16:creationId xmlns:a16="http://schemas.microsoft.com/office/drawing/2014/main" id="{D22D1B95-2B54-43E9-85D9-B489F6C5D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21010068">
            <a:off x="8490951" y="4185117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7D0F3F6D-A49D-4406-8D61-1C4F8D792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455612" y="4241801"/>
            <a:ext cx="11277600" cy="2337161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4" name="Freeform 5">
            <a:extLst>
              <a:ext uri="{FF2B5EF4-FFF2-40B4-BE49-F238E27FC236}">
                <a16:creationId xmlns:a16="http://schemas.microsoft.com/office/drawing/2014/main" id="{D953A318-DA8D-4405-9536-D889E45C5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5" name="Rectangle 13">
            <a:extLst>
              <a:ext uri="{FF2B5EF4-FFF2-40B4-BE49-F238E27FC236}">
                <a16:creationId xmlns:a16="http://schemas.microsoft.com/office/drawing/2014/main" id="{9E382A3D-2F90-475C-8DF2-F666FEA34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fi-FI" sz="6600">
                <a:solidFill>
                  <a:srgbClr val="FFFFFF"/>
                </a:solidFill>
                <a:cs typeface="Calibri Light"/>
              </a:rPr>
              <a:t>Crohnin tauti</a:t>
            </a:r>
            <a:endParaRPr lang="fi-FI" sz="6600">
              <a:solidFill>
                <a:srgbClr val="FFFFFF"/>
              </a:solidFill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683171" y="4906314"/>
            <a:ext cx="8825658" cy="82893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</a:pPr>
            <a:r>
              <a:rPr lang="fi-FI" sz="1200">
                <a:solidFill>
                  <a:schemeClr val="tx1"/>
                </a:solidFill>
                <a:cs typeface="Calibri"/>
              </a:rPr>
              <a:t>Tietopaketti </a:t>
            </a:r>
            <a:r>
              <a:rPr lang="fi-FI" sz="1200" err="1">
                <a:solidFill>
                  <a:schemeClr val="tx1"/>
                </a:solidFill>
                <a:cs typeface="Calibri"/>
              </a:rPr>
              <a:t>Crohnin</a:t>
            </a:r>
            <a:r>
              <a:rPr lang="fi-FI" sz="1200">
                <a:solidFill>
                  <a:schemeClr val="tx1"/>
                </a:solidFill>
                <a:cs typeface="Calibri"/>
              </a:rPr>
              <a:t> taudista</a:t>
            </a:r>
          </a:p>
          <a:p>
            <a:pPr algn="ctr">
              <a:lnSpc>
                <a:spcPct val="90000"/>
              </a:lnSpc>
            </a:pPr>
            <a:endParaRPr lang="fi-FI" sz="1200">
              <a:solidFill>
                <a:schemeClr val="tx1"/>
              </a:solidFill>
              <a:cs typeface="Calibri"/>
            </a:endParaRPr>
          </a:p>
          <a:p>
            <a:pPr algn="ctr">
              <a:lnSpc>
                <a:spcPct val="90000"/>
              </a:lnSpc>
            </a:pPr>
            <a:r>
              <a:rPr lang="fi-FI" sz="1200">
                <a:solidFill>
                  <a:schemeClr val="tx1"/>
                </a:solidFill>
                <a:cs typeface="Calibri"/>
              </a:rPr>
              <a:t>Kimmo </a:t>
            </a:r>
            <a:r>
              <a:rPr lang="fi-FI" sz="1200">
                <a:solidFill>
                  <a:schemeClr val="tx1"/>
                </a:solidFill>
                <a:ea typeface="+mn-lt"/>
                <a:cs typeface="+mn-lt"/>
              </a:rPr>
              <a:t>Koljonen</a:t>
            </a:r>
            <a:r>
              <a:rPr lang="fi-FI" sz="1200">
                <a:solidFill>
                  <a:schemeClr val="tx1"/>
                </a:solidFill>
                <a:cs typeface="Calibri"/>
              </a:rPr>
              <a:t> ja Elina </a:t>
            </a:r>
            <a:r>
              <a:rPr lang="fi-FI" sz="1200">
                <a:solidFill>
                  <a:schemeClr val="tx1"/>
                </a:solidFill>
                <a:ea typeface="+mn-lt"/>
                <a:cs typeface="+mn-lt"/>
              </a:rPr>
              <a:t>Niva</a:t>
            </a:r>
          </a:p>
          <a:p>
            <a:pPr algn="ctr">
              <a:lnSpc>
                <a:spcPct val="90000"/>
              </a:lnSpc>
            </a:pPr>
            <a:r>
              <a:rPr lang="fi-FI" sz="1200">
                <a:solidFill>
                  <a:schemeClr val="tx1"/>
                </a:solidFill>
                <a:ea typeface="+mn-lt"/>
                <a:cs typeface="+mn-lt"/>
              </a:rPr>
              <a:t>Opinnäytetyö, OAMK, 2022</a:t>
            </a: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D3F08E-FCC7-46E2-7A25-6DB41FF9B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/>
              <a:t>Crohnin</a:t>
            </a:r>
            <a:r>
              <a:rPr lang="fi-FI"/>
              <a:t> taudin käsitekartta</a:t>
            </a:r>
          </a:p>
        </p:txBody>
      </p:sp>
      <p:pic>
        <p:nvPicPr>
          <p:cNvPr id="9" name="Kuva 9">
            <a:extLst>
              <a:ext uri="{FF2B5EF4-FFF2-40B4-BE49-F238E27FC236}">
                <a16:creationId xmlns:a16="http://schemas.microsoft.com/office/drawing/2014/main" id="{7651B756-E64A-F936-4ABA-D0AAD70B32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4703" y="2298700"/>
            <a:ext cx="9884386" cy="4483100"/>
          </a:xfrm>
        </p:spPr>
      </p:pic>
    </p:spTree>
    <p:extLst>
      <p:ext uri="{BB962C8B-B14F-4D97-AF65-F5344CB8AC3E}">
        <p14:creationId xmlns:p14="http://schemas.microsoft.com/office/powerpoint/2010/main" val="921992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5525E1F-5145-D37D-4109-7130BB678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7" y="437513"/>
            <a:ext cx="5502614" cy="59543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Yleisesti </a:t>
            </a:r>
            <a:r>
              <a:rPr lang="fi-FI" sz="2000" dirty="0" err="1">
                <a:cs typeface="Calibri"/>
              </a:rPr>
              <a:t>Crohnin</a:t>
            </a:r>
            <a:r>
              <a:rPr lang="fi-FI" sz="2000" dirty="0">
                <a:cs typeface="Calibri"/>
              </a:rPr>
              <a:t> taudista </a:t>
            </a:r>
          </a:p>
          <a:p>
            <a:r>
              <a:rPr lang="fi-FI" sz="2000" dirty="0">
                <a:ea typeface="+mn-lt"/>
                <a:cs typeface="+mn-lt"/>
              </a:rPr>
              <a:t>Oireet</a:t>
            </a:r>
            <a:endParaRPr lang="fi-FI" sz="2000" dirty="0">
              <a:cs typeface="Calibri"/>
            </a:endParaRPr>
          </a:p>
          <a:p>
            <a:r>
              <a:rPr lang="fi-FI" sz="2000" dirty="0">
                <a:ea typeface="+mn-lt"/>
                <a:cs typeface="Calibri"/>
              </a:rPr>
              <a:t>Syyt</a:t>
            </a:r>
            <a:endParaRPr lang="fi-FI" dirty="0"/>
          </a:p>
          <a:p>
            <a:r>
              <a:rPr lang="fi-FI" sz="2000" dirty="0">
                <a:ea typeface="+mn-lt"/>
                <a:cs typeface="+mn-lt"/>
              </a:rPr>
              <a:t>Diagnostiikka</a:t>
            </a:r>
          </a:p>
          <a:p>
            <a:r>
              <a:rPr lang="fi-FI" sz="2000" dirty="0">
                <a:ea typeface="+mn-lt"/>
                <a:cs typeface="+mn-lt"/>
              </a:rPr>
              <a:t>Epidemiologia</a:t>
            </a:r>
            <a:endParaRPr lang="fi-FI" dirty="0"/>
          </a:p>
          <a:p>
            <a:r>
              <a:rPr lang="fi-FI" sz="2000" dirty="0">
                <a:cs typeface="Calibri"/>
              </a:rPr>
              <a:t>Hoito</a:t>
            </a:r>
          </a:p>
          <a:p>
            <a:r>
              <a:rPr lang="fi-FI" sz="2000" dirty="0">
                <a:ea typeface="+mn-lt"/>
                <a:cs typeface="+mn-lt"/>
              </a:rPr>
              <a:t>Taudin seuranta</a:t>
            </a:r>
            <a:endParaRPr lang="fi-FI" sz="2000" dirty="0">
              <a:cs typeface="Calibri"/>
            </a:endParaRPr>
          </a:p>
          <a:p>
            <a:r>
              <a:rPr lang="fi-FI" sz="2000" dirty="0">
                <a:cs typeface="Calibri"/>
              </a:rPr>
              <a:t>Liitännäissairaudet</a:t>
            </a:r>
          </a:p>
          <a:p>
            <a:r>
              <a:rPr lang="fi-FI" sz="2000" dirty="0">
                <a:cs typeface="Calibri"/>
              </a:rPr>
              <a:t>Elämä</a:t>
            </a:r>
          </a:p>
          <a:p>
            <a:r>
              <a:rPr lang="fi-FI" sz="2000" dirty="0">
                <a:cs typeface="Calibri"/>
              </a:rPr>
              <a:t>Lähteet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2876620-0AC0-2760-92D9-9A9FB6928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fi-FI" sz="3200">
                <a:solidFill>
                  <a:srgbClr val="EBEBEB"/>
                </a:solidFill>
                <a:cs typeface="Calibri Light"/>
              </a:rPr>
              <a:t>Sisältö</a:t>
            </a:r>
            <a:endParaRPr lang="fi-FI" sz="3200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43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39FC232-0333-6A06-0343-D4889C2E6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5061" y="1241266"/>
            <a:ext cx="5428551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Yleisesti Crohnin taudista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41F5BDA-0140-462B-933C-538752EEA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23335" y="396836"/>
            <a:ext cx="4992157" cy="6058999"/>
            <a:chOff x="6776508" y="396836"/>
            <a:chExt cx="4992157" cy="605899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8AE763C-C631-453B-A3A7-09499D0DB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C0C2E541-1E75-440D-A59A-C2B3AB867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4436158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481FF14D-53DC-4EA3-8425-26F1B0F08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5347266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pic>
        <p:nvPicPr>
          <p:cNvPr id="7" name="Kuva 7" descr="Vatsa tasaisella täytöllä">
            <a:extLst>
              <a:ext uri="{FF2B5EF4-FFF2-40B4-BE49-F238E27FC236}">
                <a16:creationId xmlns:a16="http://schemas.microsoft.com/office/drawing/2014/main" id="{53A5FDBB-03B4-2E82-8E85-6D939F401A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9764" y="1665878"/>
            <a:ext cx="3526244" cy="352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45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>
                <a:cs typeface="Calibri Light"/>
              </a:rPr>
              <a:t>Crohnin</a:t>
            </a:r>
            <a:r>
              <a:rPr lang="fi-FI">
                <a:cs typeface="Calibri Light"/>
              </a:rPr>
              <a:t> tauti 1/2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 taudin kuvasi ensimmäisenä yhdysvaltalainen</a:t>
            </a:r>
            <a:r>
              <a:rPr lang="fi-FI" sz="2000" dirty="0">
                <a:cs typeface="Calibri"/>
              </a:rPr>
              <a:t>  lääkäri </a:t>
            </a:r>
            <a:r>
              <a:rPr lang="en-GB" sz="2000" dirty="0">
                <a:cs typeface="Calibri"/>
              </a:rPr>
              <a:t>Burrill Bernard Crohn </a:t>
            </a:r>
            <a:r>
              <a:rPr lang="fi-FI" sz="2000" dirty="0">
                <a:cs typeface="Calibri"/>
              </a:rPr>
              <a:t>vuonna 1932. (Tunturi 2020)</a:t>
            </a:r>
          </a:p>
          <a:p>
            <a:r>
              <a:rPr lang="fi-FI" sz="2000" dirty="0" err="1">
                <a:cs typeface="Calibri"/>
              </a:rPr>
              <a:t>Crohnin</a:t>
            </a:r>
            <a:r>
              <a:rPr lang="fi-FI" sz="2000" dirty="0">
                <a:cs typeface="Calibri"/>
              </a:rPr>
              <a:t> tauti, eli regionaalinen </a:t>
            </a:r>
            <a:r>
              <a:rPr lang="fi-FI" sz="2000" dirty="0" err="1">
                <a:cs typeface="Calibri"/>
              </a:rPr>
              <a:t>enteriitti</a:t>
            </a:r>
            <a:r>
              <a:rPr lang="fi-FI" sz="2000" dirty="0">
                <a:cs typeface="Calibri"/>
              </a:rPr>
              <a:t>, on tulehduksellinen suolistosairaus, eli IBD </a:t>
            </a:r>
            <a:r>
              <a:rPr lang="fi-FI" sz="2000" dirty="0">
                <a:ea typeface="+mn-lt"/>
                <a:cs typeface="+mn-lt"/>
              </a:rPr>
              <a:t>(Tunturi, 2020) ja se on autoimmuunisairaus. (Terveystalo 2022a)</a:t>
            </a:r>
            <a:endParaRPr lang="fi-FI" sz="2000">
              <a:cs typeface="Calibri"/>
            </a:endParaRPr>
          </a:p>
          <a:p>
            <a:r>
              <a:rPr lang="fi-FI" sz="2000" dirty="0">
                <a:ea typeface="+mn-lt"/>
                <a:cs typeface="+mn-lt"/>
              </a:rPr>
              <a:t>Suolistoon kehittyy tulehduspesäkkeitä, joiden välissä on tervettä suolta. (Kemp, </a:t>
            </a:r>
            <a:r>
              <a:rPr lang="fi-FI" sz="2000" dirty="0" err="1">
                <a:ea typeface="+mn-lt"/>
                <a:cs typeface="+mn-lt"/>
              </a:rPr>
              <a:t>Dibley</a:t>
            </a:r>
            <a:r>
              <a:rPr lang="fi-FI" sz="2000" dirty="0">
                <a:ea typeface="+mn-lt"/>
                <a:cs typeface="+mn-lt"/>
              </a:rPr>
              <a:t>, </a:t>
            </a:r>
            <a:r>
              <a:rPr lang="fi-FI" sz="2000" dirty="0" err="1">
                <a:ea typeface="+mn-lt"/>
                <a:cs typeface="+mn-lt"/>
              </a:rPr>
              <a:t>Chauhan</a:t>
            </a:r>
            <a:r>
              <a:rPr lang="fi-FI" sz="2000" dirty="0">
                <a:ea typeface="+mn-lt"/>
                <a:cs typeface="+mn-lt"/>
              </a:rPr>
              <a:t> 2018, 761)</a:t>
            </a:r>
          </a:p>
          <a:p>
            <a:pPr lvl="1"/>
            <a:r>
              <a:rPr lang="fi-FI" sz="1800" dirty="0">
                <a:cs typeface="Calibri"/>
              </a:rPr>
              <a:t>Tulehduspesäkkeitä voi esiintyä kaikissa ruuansulatuskanavan osissa</a:t>
            </a:r>
            <a:r>
              <a:rPr lang="fi-FI" sz="1800" dirty="0">
                <a:ea typeface="+mn-lt"/>
                <a:cs typeface="Calibri"/>
              </a:rPr>
              <a:t>.</a:t>
            </a:r>
            <a:r>
              <a:rPr lang="fi-FI" sz="1800" dirty="0">
                <a:ea typeface="+mn-lt"/>
                <a:cs typeface="+mn-lt"/>
              </a:rPr>
              <a:t>(Sipponen 2020)</a:t>
            </a:r>
            <a:endParaRPr lang="fi-FI" sz="1800" dirty="0">
              <a:cs typeface="Calibri"/>
            </a:endParaRPr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464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3BD75E-7687-6A3B-D010-D91A6B311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Tulehduksen kohdistuminen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0B11997-F335-5BD8-043B-3B4E7044160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Yleensä tulehduspesäkkeiden sijainti kohdistuu vain osaan suolistoa.</a:t>
            </a:r>
          </a:p>
          <a:p>
            <a:endParaRPr lang="fi-FI">
              <a:ea typeface="+mn-lt"/>
              <a:cs typeface="+mn-lt"/>
            </a:endParaRPr>
          </a:p>
          <a:p>
            <a:r>
              <a:rPr lang="fi-FI" dirty="0">
                <a:ea typeface="+mn-lt"/>
                <a:cs typeface="+mn-lt"/>
              </a:rPr>
              <a:t>30 % </a:t>
            </a:r>
            <a:r>
              <a:rPr lang="fi-FI" dirty="0"/>
              <a:t>ohutsuolessa</a:t>
            </a:r>
          </a:p>
          <a:p>
            <a:r>
              <a:rPr lang="fi-FI" dirty="0">
                <a:ea typeface="+mn-lt"/>
                <a:cs typeface="+mn-lt"/>
              </a:rPr>
              <a:t>30 % </a:t>
            </a:r>
            <a:r>
              <a:rPr lang="fi-FI" dirty="0"/>
              <a:t>paksusuo</a:t>
            </a:r>
            <a:r>
              <a:rPr lang="fi-FI" dirty="0">
                <a:ea typeface="+mn-lt"/>
                <a:cs typeface="+mn-lt"/>
              </a:rPr>
              <a:t>lessa</a:t>
            </a:r>
          </a:p>
          <a:p>
            <a:r>
              <a:rPr lang="fi-FI" dirty="0">
                <a:ea typeface="+mn-lt"/>
                <a:cs typeface="+mn-lt"/>
              </a:rPr>
              <a:t>40 % </a:t>
            </a:r>
            <a:r>
              <a:rPr lang="fi-FI" dirty="0"/>
              <a:t>Ohutsuo</a:t>
            </a:r>
            <a:r>
              <a:rPr lang="fi-FI" dirty="0">
                <a:ea typeface="+mn-lt"/>
                <a:cs typeface="+mn-lt"/>
              </a:rPr>
              <a:t>lessa</a:t>
            </a:r>
            <a:r>
              <a:rPr lang="fi-FI" dirty="0"/>
              <a:t> sekä paksusuo</a:t>
            </a:r>
            <a:r>
              <a:rPr lang="fi-FI" dirty="0">
                <a:ea typeface="+mn-lt"/>
                <a:cs typeface="+mn-lt"/>
              </a:rPr>
              <a:t>lessa</a:t>
            </a:r>
          </a:p>
          <a:p>
            <a:endParaRPr lang="fi-FI"/>
          </a:p>
          <a:p>
            <a:endParaRPr lang="fi-FI"/>
          </a:p>
          <a:p>
            <a:r>
              <a:rPr lang="fi-FI" sz="1000" dirty="0"/>
              <a:t>Tunturi 2020</a:t>
            </a:r>
          </a:p>
        </p:txBody>
      </p:sp>
      <p:pic>
        <p:nvPicPr>
          <p:cNvPr id="21" name="Kuva 21">
            <a:extLst>
              <a:ext uri="{FF2B5EF4-FFF2-40B4-BE49-F238E27FC236}">
                <a16:creationId xmlns:a16="http://schemas.microsoft.com/office/drawing/2014/main" id="{5CEC35B1-5F75-996A-7D84-900BCAFB283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50129" y="2603484"/>
            <a:ext cx="5444804" cy="3194126"/>
          </a:xfrm>
        </p:spPr>
      </p:pic>
    </p:spTree>
    <p:extLst>
      <p:ext uri="{BB962C8B-B14F-4D97-AF65-F5344CB8AC3E}">
        <p14:creationId xmlns:p14="http://schemas.microsoft.com/office/powerpoint/2010/main" val="276914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>
                <a:ea typeface="+mj-lt"/>
                <a:cs typeface="+mj-lt"/>
              </a:rPr>
              <a:t>Crohnin</a:t>
            </a:r>
            <a:r>
              <a:rPr lang="fi-FI">
                <a:ea typeface="+mj-lt"/>
                <a:cs typeface="+mj-lt"/>
              </a:rPr>
              <a:t> tauti 2/2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276807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Tulehduspesäkkeet ulottuvat kaikkiin suoliston kerroksiin</a:t>
            </a:r>
            <a:r>
              <a:rPr lang="fi-FI" sz="2000" dirty="0">
                <a:cs typeface="Calibri"/>
              </a:rPr>
              <a:t>.</a:t>
            </a:r>
            <a:endParaRPr lang="fi-FI" sz="2000" baseline="30000" dirty="0">
              <a:cs typeface="Calibri"/>
            </a:endParaRPr>
          </a:p>
          <a:p>
            <a:r>
              <a:rPr lang="fi-FI" sz="2000" dirty="0">
                <a:ea typeface="+mn-lt"/>
                <a:cs typeface="+mn-lt"/>
              </a:rPr>
              <a:t>Taudin </a:t>
            </a:r>
            <a:r>
              <a:rPr lang="fi-FI" sz="2000" dirty="0">
                <a:cs typeface="Calibri"/>
              </a:rPr>
              <a:t>edetessä voi muodostua fisteleitä, eli tulehduskanavia muihin ympäröiviin elimiin tai suolen ahtaumia.</a:t>
            </a:r>
            <a:endParaRPr lang="fi-FI" sz="2000" baseline="30000" dirty="0"/>
          </a:p>
          <a:p>
            <a:r>
              <a:rPr lang="fi-FI" sz="2000" dirty="0" err="1"/>
              <a:t>Crohnin</a:t>
            </a:r>
            <a:r>
              <a:rPr lang="fi-FI" sz="2000" dirty="0"/>
              <a:t> taudissa esiintyy myös liitännäissairauksia, mitkä esiintyvät ruuansulatuskanavan ulkopuolella.</a:t>
            </a:r>
            <a:endParaRPr lang="fi-FI" sz="2000" baseline="30000" dirty="0"/>
          </a:p>
          <a:p>
            <a:endParaRPr lang="fi-FI" sz="2000">
              <a:ea typeface="+mn-lt"/>
              <a:cs typeface="+mn-lt"/>
            </a:endParaRPr>
          </a:p>
          <a:p>
            <a:endParaRPr lang="fi-FI" sz="2000"/>
          </a:p>
          <a:p>
            <a:endParaRPr lang="fi-FI" sz="2000" dirty="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r>
              <a:rPr lang="fi-FI" sz="1000" dirty="0">
                <a:ea typeface="+mn-lt"/>
                <a:cs typeface="+mn-lt"/>
              </a:rPr>
              <a:t>Sipponen, 2020; Tunturi, 2020</a:t>
            </a:r>
          </a:p>
        </p:txBody>
      </p:sp>
    </p:spTree>
    <p:extLst>
      <p:ext uri="{BB962C8B-B14F-4D97-AF65-F5344CB8AC3E}">
        <p14:creationId xmlns:p14="http://schemas.microsoft.com/office/powerpoint/2010/main" val="385649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3BD75E-7687-6A3B-D010-D91A6B311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Sairastumisikä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0B11997-F335-5BD8-043B-3B4E70441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5263309" cy="34163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err="1">
                <a:ea typeface="+mn-lt"/>
                <a:cs typeface="+mn-lt"/>
              </a:rPr>
              <a:t>Crohnin</a:t>
            </a:r>
            <a:r>
              <a:rPr lang="fi-FI">
                <a:ea typeface="+mn-lt"/>
                <a:cs typeface="+mn-lt"/>
              </a:rPr>
              <a:t> tauti on yleensä nuorten aikuisten sairaus, missä suurin osa potilaista sairastuu n. 20-30 vuotiaana.</a:t>
            </a:r>
            <a:r>
              <a:rPr lang="fi-FI" baseline="30000">
                <a:ea typeface="+mn-lt"/>
                <a:cs typeface="+mn-lt"/>
              </a:rPr>
              <a:t>1</a:t>
            </a:r>
            <a:endParaRPr lang="fi-FI" baseline="30000"/>
          </a:p>
          <a:p>
            <a:r>
              <a:rPr lang="fi-FI"/>
              <a:t>Vain n. 10-30 % potilaista sairastuu ikääntyneenä, eli yli 60-vuotiaana.</a:t>
            </a:r>
            <a:r>
              <a:rPr lang="fi-FI" baseline="30000"/>
              <a:t>2</a:t>
            </a:r>
          </a:p>
          <a:p>
            <a:endParaRPr lang="fi-FI"/>
          </a:p>
          <a:p>
            <a:endParaRPr lang="fi-FI"/>
          </a:p>
          <a:p>
            <a:r>
              <a:rPr lang="fi-FI" sz="1000">
                <a:ea typeface="+mn-lt"/>
                <a:cs typeface="+mn-lt"/>
              </a:rPr>
              <a:t>[1]Tunturi, 2020 </a:t>
            </a:r>
            <a:endParaRPr lang="fi-FI" sz="1000"/>
          </a:p>
          <a:p>
            <a:r>
              <a:rPr lang="fi-FI" sz="1000"/>
              <a:t>[2] Kemp, </a:t>
            </a:r>
            <a:r>
              <a:rPr lang="fi-FI" sz="1000" err="1"/>
              <a:t>Dibley</a:t>
            </a:r>
            <a:r>
              <a:rPr lang="fi-FI" sz="1000"/>
              <a:t>, </a:t>
            </a:r>
            <a:r>
              <a:rPr lang="fi-FI" sz="1000" err="1"/>
              <a:t>Chauhan</a:t>
            </a:r>
            <a:r>
              <a:rPr lang="fi-FI" sz="1000"/>
              <a:t>, 2018, 761</a:t>
            </a:r>
          </a:p>
        </p:txBody>
      </p:sp>
      <p:pic>
        <p:nvPicPr>
          <p:cNvPr id="16" name="Kuva 16">
            <a:extLst>
              <a:ext uri="{FF2B5EF4-FFF2-40B4-BE49-F238E27FC236}">
                <a16:creationId xmlns:a16="http://schemas.microsoft.com/office/drawing/2014/main" id="{5B0E449F-32F8-271C-D62D-25AF053664F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0604" y="2606809"/>
            <a:ext cx="5453808" cy="3200133"/>
          </a:xfrm>
        </p:spPr>
      </p:pic>
    </p:spTree>
    <p:extLst>
      <p:ext uri="{BB962C8B-B14F-4D97-AF65-F5344CB8AC3E}">
        <p14:creationId xmlns:p14="http://schemas.microsoft.com/office/powerpoint/2010/main" val="324641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Muita IBD sairauksia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276807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 err="1">
                <a:ea typeface="+mn-lt"/>
                <a:cs typeface="Calibri"/>
              </a:rPr>
              <a:t>Colitis</a:t>
            </a:r>
            <a:r>
              <a:rPr lang="fi-FI" sz="2000" dirty="0">
                <a:ea typeface="+mn-lt"/>
                <a:cs typeface="Calibri"/>
              </a:rPr>
              <a:t> </a:t>
            </a:r>
            <a:r>
              <a:rPr lang="fi-FI" sz="2000" dirty="0" err="1">
                <a:ea typeface="+mn-lt"/>
                <a:cs typeface="Calibri"/>
              </a:rPr>
              <a:t>Ulcerosa</a:t>
            </a:r>
            <a:r>
              <a:rPr lang="fi-FI" sz="2000" dirty="0">
                <a:ea typeface="+mn-lt"/>
                <a:cs typeface="Calibri"/>
              </a:rPr>
              <a:t>, eli haavainen paksusuolentulehdus on </a:t>
            </a:r>
            <a:r>
              <a:rPr lang="fi-FI" sz="2000" dirty="0" err="1">
                <a:ea typeface="+mn-lt"/>
                <a:cs typeface="Calibri"/>
              </a:rPr>
              <a:t>Crohnin</a:t>
            </a:r>
            <a:r>
              <a:rPr lang="fi-FI" sz="2000" dirty="0">
                <a:ea typeface="+mn-lt"/>
                <a:cs typeface="Calibri"/>
              </a:rPr>
              <a:t> tautia yleisempi tulehduksellinen suolistosairaus.</a:t>
            </a:r>
            <a:endParaRPr lang="fi-FI" sz="2000" dirty="0">
              <a:ea typeface="+mn-lt"/>
              <a:cs typeface="+mn-lt"/>
            </a:endParaRPr>
          </a:p>
          <a:p>
            <a:pPr lvl="1"/>
            <a:r>
              <a:rPr lang="fi-FI" sz="1800" dirty="0"/>
              <a:t>Haavainen paksusuolentulehdus esiintyy vain paksusuolen ja peräsuolen alueella.</a:t>
            </a:r>
          </a:p>
          <a:p>
            <a:r>
              <a:rPr lang="fi-FI" sz="2000" dirty="0"/>
              <a:t>IBD voidaan myös määrittää luokittelemattomaksi </a:t>
            </a:r>
            <a:r>
              <a:rPr lang="fi-FI" sz="2000" dirty="0" err="1"/>
              <a:t>koliitiksi</a:t>
            </a:r>
            <a:r>
              <a:rPr lang="fi-FI" sz="2000" dirty="0"/>
              <a:t>, jos oireilun alussa ei voida diagnosoida tarkkaa tautia. </a:t>
            </a:r>
          </a:p>
          <a:p>
            <a:r>
              <a:rPr lang="fi-FI" sz="2000" dirty="0">
                <a:ea typeface="+mn-lt"/>
                <a:cs typeface="+mn-lt"/>
              </a:rPr>
              <a:t>Hoidot samanlaisia kaikissa IBD sairauksissa.</a:t>
            </a:r>
          </a:p>
          <a:p>
            <a:endParaRPr lang="fi-FI" sz="200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r>
              <a:rPr lang="fi-FI" sz="1000" dirty="0">
                <a:ea typeface="+mn-lt"/>
                <a:cs typeface="+mn-lt"/>
              </a:rPr>
              <a:t>Terveystalo 2022b</a:t>
            </a:r>
          </a:p>
        </p:txBody>
      </p:sp>
    </p:spTree>
    <p:extLst>
      <p:ext uri="{BB962C8B-B14F-4D97-AF65-F5344CB8AC3E}">
        <p14:creationId xmlns:p14="http://schemas.microsoft.com/office/powerpoint/2010/main" val="147802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Lasten erityispiirteet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Lapsien </a:t>
            </a:r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 lisääntyy jatkuvasti maailmanlaajuisesti.</a:t>
            </a:r>
            <a:endParaRPr lang="fi-FI" dirty="0">
              <a:ea typeface="+mn-lt"/>
              <a:cs typeface="+mn-lt"/>
            </a:endParaRPr>
          </a:p>
          <a:p>
            <a:r>
              <a:rPr lang="fi-FI" sz="2000" dirty="0">
                <a:ea typeface="+mn-lt"/>
                <a:cs typeface="+mn-lt"/>
              </a:rPr>
              <a:t>Yleensä puhkeaa geneettisistä syistä.</a:t>
            </a:r>
            <a:endParaRPr lang="fi-FI" sz="2000" dirty="0">
              <a:ea typeface="+mn-lt"/>
              <a:cs typeface="Calibri"/>
            </a:endParaRPr>
          </a:p>
          <a:p>
            <a:r>
              <a:rPr lang="fi-FI" sz="2000" dirty="0">
                <a:ea typeface="+mn-lt"/>
                <a:cs typeface="+mn-lt"/>
              </a:rPr>
              <a:t>Lasten tauti on yleensä laajemmalle levinnyttä ja rajumpaa verrattuna aikuisiin.</a:t>
            </a:r>
            <a:endParaRPr lang="fi-FI" dirty="0"/>
          </a:p>
          <a:p>
            <a:r>
              <a:rPr lang="fi-FI" sz="2000" dirty="0">
                <a:ea typeface="+mn-lt"/>
                <a:cs typeface="+mn-lt"/>
              </a:rPr>
              <a:t>Aktiivinen </a:t>
            </a:r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 haittaa lapsien normaalia fyysistä ja henkistä kehittymistä. </a:t>
            </a:r>
            <a:endParaRPr lang="fi-FI" sz="2000" dirty="0">
              <a:ea typeface="+mn-lt"/>
              <a:cs typeface="Calibri"/>
            </a:endParaRPr>
          </a:p>
          <a:p>
            <a:r>
              <a:rPr lang="fi-FI" sz="2000" dirty="0">
                <a:ea typeface="+mn-lt"/>
                <a:cs typeface="+mn-lt"/>
              </a:rPr>
              <a:t>Lapsilla on kohonnut riski komplikaatioihin myöhemmin elämässä.</a:t>
            </a:r>
            <a:endParaRPr lang="fi-FI" sz="2000" dirty="0">
              <a:ea typeface="+mn-lt"/>
              <a:cs typeface="Calibri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Lapsena sairastuneet joutuvat yleensä leikkaukseen täytettyään vasta  30-vuotta. </a:t>
            </a:r>
          </a:p>
          <a:p>
            <a:endParaRPr lang="fi-FI" sz="200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r>
              <a:rPr lang="fi-FI" sz="1000" dirty="0" err="1">
                <a:ea typeface="+mn-lt"/>
                <a:cs typeface="+mn-lt"/>
              </a:rPr>
              <a:t>Ruemmele</a:t>
            </a:r>
            <a:r>
              <a:rPr lang="fi-FI" sz="1000" dirty="0">
                <a:ea typeface="+mn-lt"/>
                <a:cs typeface="+mn-lt"/>
              </a:rPr>
              <a:t>, Veres, Kolho, 2014, 1180–1181 </a:t>
            </a:r>
            <a:endParaRPr lang="fi-FI" sz="1000" dirty="0"/>
          </a:p>
        </p:txBody>
      </p:sp>
      <p:pic>
        <p:nvPicPr>
          <p:cNvPr id="6" name="Kuva 6" descr="Lapsi ja ilmapallo tasaisella täytöllä">
            <a:extLst>
              <a:ext uri="{FF2B5EF4-FFF2-40B4-BE49-F238E27FC236}">
                <a16:creationId xmlns:a16="http://schemas.microsoft.com/office/drawing/2014/main" id="{BDBDBF96-9F6E-8B67-585D-7629F68C2F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63692" y="490161"/>
            <a:ext cx="1566774" cy="1566774"/>
          </a:xfrm>
          <a:prstGeom prst="roundRect">
            <a:avLst>
              <a:gd name="adj" fmla="val 1858"/>
            </a:avLst>
          </a:prstGeom>
          <a:effectLst/>
        </p:spPr>
      </p:pic>
    </p:spTree>
    <p:extLst>
      <p:ext uri="{BB962C8B-B14F-4D97-AF65-F5344CB8AC3E}">
        <p14:creationId xmlns:p14="http://schemas.microsoft.com/office/powerpoint/2010/main" val="38933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Ikääntyneiden erityispiirteet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Noin 25–35 % </a:t>
            </a:r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 potilaista ovat ikääntyneitä.</a:t>
            </a:r>
            <a:endParaRPr lang="fi-FI" sz="2000" baseline="30000" dirty="0">
              <a:ea typeface="+mn-lt"/>
              <a:cs typeface="Calibri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Vain noin 15 % Ikääntyneistä on sairastunut ikääntyneenä.</a:t>
            </a:r>
            <a:endParaRPr lang="fi-FI" sz="1800" baseline="30000" dirty="0">
              <a:ea typeface="+mn-lt"/>
              <a:cs typeface="+mn-lt"/>
            </a:endParaRPr>
          </a:p>
          <a:p>
            <a:r>
              <a:rPr lang="fi-FI" sz="2000" dirty="0">
                <a:ea typeface="+mn-lt"/>
                <a:cs typeface="+mn-lt"/>
              </a:rPr>
              <a:t>Ikääntyminen ei vaikuta taudin hoitoon tai tavoitteisiin.</a:t>
            </a:r>
            <a:endParaRPr lang="fi-FI" sz="2000" baseline="30000" dirty="0">
              <a:ea typeface="+mn-lt"/>
              <a:cs typeface="Calibri"/>
            </a:endParaRPr>
          </a:p>
          <a:p>
            <a:r>
              <a:rPr lang="fi-FI" sz="2000" dirty="0">
                <a:ea typeface="+mn-lt"/>
                <a:cs typeface="+mn-lt"/>
              </a:rPr>
              <a:t>Ikääntyneet haurastuvat vanhetessaan ja heidän parantumiskyky heikkenee.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Nuorena tautiin sairastuminen lisää riskiä komplikaatioihin ja sairaalahoitoon.</a:t>
            </a:r>
          </a:p>
          <a:p>
            <a:r>
              <a:rPr lang="fi-FI" sz="2000" dirty="0">
                <a:ea typeface="+mn-lt"/>
                <a:cs typeface="+mn-lt"/>
              </a:rPr>
              <a:t>Hoidossa tulee huomioida muut perussairaudet ja monilääkitys.</a:t>
            </a:r>
          </a:p>
          <a:p>
            <a:r>
              <a:rPr lang="fi-FI" sz="2000" dirty="0">
                <a:ea typeface="+mn-lt"/>
                <a:cs typeface="+mn-lt"/>
              </a:rPr>
              <a:t>26–48 % potilaista on pienentynyt luidentiheys, 40 % kohonnut riski luu murtumiin ja riski sairastua osteoporoosiin.</a:t>
            </a:r>
            <a:endParaRPr lang="fi-FI" dirty="0"/>
          </a:p>
          <a:p>
            <a:endParaRPr lang="fi-FI" sz="2000" dirty="0">
              <a:ea typeface="+mn-lt"/>
              <a:cs typeface="+mn-lt"/>
            </a:endParaRPr>
          </a:p>
          <a:p>
            <a:r>
              <a:rPr lang="fi-FI" sz="1000" dirty="0">
                <a:ea typeface="+mn-lt"/>
                <a:cs typeface="+mn-lt"/>
              </a:rPr>
              <a:t>Ke</a:t>
            </a:r>
            <a:r>
              <a:rPr lang="fi-FI" sz="900" dirty="0">
                <a:ea typeface="+mn-lt"/>
                <a:cs typeface="+mn-lt"/>
              </a:rPr>
              <a:t>mp, </a:t>
            </a:r>
            <a:r>
              <a:rPr lang="fi-FI" sz="900" dirty="0" err="1">
                <a:ea typeface="+mn-lt"/>
                <a:cs typeface="+mn-lt"/>
              </a:rPr>
              <a:t>Dibley</a:t>
            </a:r>
            <a:r>
              <a:rPr lang="fi-FI" sz="900" dirty="0">
                <a:ea typeface="+mn-lt"/>
                <a:cs typeface="+mn-lt"/>
              </a:rPr>
              <a:t>, </a:t>
            </a:r>
            <a:r>
              <a:rPr lang="fi-FI" sz="900" dirty="0" err="1">
                <a:ea typeface="+mn-lt"/>
                <a:cs typeface="+mn-lt"/>
              </a:rPr>
              <a:t>Chauhan</a:t>
            </a:r>
            <a:r>
              <a:rPr lang="fi-FI" sz="900" dirty="0">
                <a:ea typeface="+mn-lt"/>
                <a:cs typeface="+mn-lt"/>
              </a:rPr>
              <a:t>, 2018, 774</a:t>
            </a:r>
          </a:p>
          <a:p>
            <a:endParaRPr lang="fi-FI" sz="2000">
              <a:ea typeface="+mn-lt"/>
              <a:cs typeface="+mn-lt"/>
            </a:endParaRPr>
          </a:p>
        </p:txBody>
      </p:sp>
      <p:pic>
        <p:nvPicPr>
          <p:cNvPr id="4" name="Kuva 6" descr="Mies kävelykepin kanssa tasaisella täytöllä">
            <a:extLst>
              <a:ext uri="{FF2B5EF4-FFF2-40B4-BE49-F238E27FC236}">
                <a16:creationId xmlns:a16="http://schemas.microsoft.com/office/drawing/2014/main" id="{61F69AF4-3C2A-30B0-FE01-1B7563C8E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93822" y="661981"/>
            <a:ext cx="1319752" cy="1319752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5" name="Kuva 6" descr="Nainen ja kävelykeppi tasaisella täytöllä">
            <a:extLst>
              <a:ext uri="{FF2B5EF4-FFF2-40B4-BE49-F238E27FC236}">
                <a16:creationId xmlns:a16="http://schemas.microsoft.com/office/drawing/2014/main" id="{51ABB9B8-49A0-F9FB-AE8D-EB7D7FFFC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721746" y="661982"/>
            <a:ext cx="1319751" cy="1319751"/>
          </a:xfrm>
          <a:prstGeom prst="roundRect">
            <a:avLst>
              <a:gd name="adj" fmla="val 1858"/>
            </a:avLst>
          </a:prstGeom>
          <a:effectLst/>
        </p:spPr>
      </p:pic>
    </p:spTree>
    <p:extLst>
      <p:ext uri="{BB962C8B-B14F-4D97-AF65-F5344CB8AC3E}">
        <p14:creationId xmlns:p14="http://schemas.microsoft.com/office/powerpoint/2010/main" val="1120032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8CA5C868-0A82-4975-8602-F49477C7D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86BF052-6C01-4917-B7DB-1FFCF2551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Freeform 5">
              <a:extLst>
                <a:ext uri="{FF2B5EF4-FFF2-40B4-BE49-F238E27FC236}">
                  <a16:creationId xmlns:a16="http://schemas.microsoft.com/office/drawing/2014/main" id="{9696179C-71E7-4A5B-B238-0AE1C74D6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129EED8E-74E7-42E8-979B-7A783E78A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1532" y="1241266"/>
            <a:ext cx="4702080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0" i="0" kern="1200" err="1">
                <a:latin typeface="+mj-lt"/>
                <a:ea typeface="+mj-ea"/>
                <a:cs typeface="+mj-cs"/>
              </a:rPr>
              <a:t>Crohnin</a:t>
            </a:r>
            <a:r>
              <a:rPr lang="en-US" sz="4600" b="0" i="0" kern="1200">
                <a:latin typeface="+mj-lt"/>
                <a:ea typeface="+mj-ea"/>
                <a:cs typeface="+mj-cs"/>
              </a:rPr>
              <a:t> </a:t>
            </a:r>
            <a:r>
              <a:rPr lang="en-US" sz="4600" b="0" i="0" kern="1200" err="1">
                <a:latin typeface="+mj-lt"/>
                <a:ea typeface="+mj-ea"/>
                <a:cs typeface="+mj-cs"/>
              </a:rPr>
              <a:t>taudin</a:t>
            </a:r>
            <a:r>
              <a:rPr lang="en-US" sz="4600" b="0" i="0" kern="1200">
                <a:latin typeface="+mj-lt"/>
                <a:ea typeface="+mj-ea"/>
                <a:cs typeface="+mj-cs"/>
              </a:rPr>
              <a:t> </a:t>
            </a:r>
            <a:r>
              <a:rPr lang="en-US" sz="4600" err="1"/>
              <a:t>oireet</a:t>
            </a:r>
            <a:endParaRPr lang="en-US" sz="4600" b="0" i="0" kern="1200" err="1">
              <a:solidFill>
                <a:schemeClr val="bg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2D52861-7887-474C-9328-E4E393E157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23334" y="396836"/>
            <a:ext cx="5737111" cy="6058999"/>
            <a:chOff x="6031555" y="396836"/>
            <a:chExt cx="5737111" cy="6058999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A78CA06-783B-46A7-9F99-DDEBFB67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7050191" y="402165"/>
              <a:ext cx="471847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8" name="Freeform 5">
              <a:extLst>
                <a:ext uri="{FF2B5EF4-FFF2-40B4-BE49-F238E27FC236}">
                  <a16:creationId xmlns:a16="http://schemas.microsoft.com/office/drawing/2014/main" id="{6F2655BF-E605-4EFD-B7B2-EDF1AE29A9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3691205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69" name="Freeform 5">
              <a:extLst>
                <a:ext uri="{FF2B5EF4-FFF2-40B4-BE49-F238E27FC236}">
                  <a16:creationId xmlns:a16="http://schemas.microsoft.com/office/drawing/2014/main" id="{11FB2552-1464-4DA0-A4AA-F4CE583B1C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4602313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pic>
        <p:nvPicPr>
          <p:cNvPr id="4" name="Kuva 4" descr="Vesi tasaisella täytöllä">
            <a:extLst>
              <a:ext uri="{FF2B5EF4-FFF2-40B4-BE49-F238E27FC236}">
                <a16:creationId xmlns:a16="http://schemas.microsoft.com/office/drawing/2014/main" id="{60F0CEA6-FB27-965E-3B48-4E18E385966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9764" y="1256509"/>
            <a:ext cx="2042952" cy="2042952"/>
          </a:xfrm>
          <a:prstGeom prst="rect">
            <a:avLst/>
          </a:prstGeom>
        </p:spPr>
      </p:pic>
      <p:pic>
        <p:nvPicPr>
          <p:cNvPr id="5" name="Kuva 5" descr="Painonpudotus tasaisella täytöllä">
            <a:extLst>
              <a:ext uri="{FF2B5EF4-FFF2-40B4-BE49-F238E27FC236}">
                <a16:creationId xmlns:a16="http://schemas.microsoft.com/office/drawing/2014/main" id="{76F93FD0-A3E2-9CDA-872A-F5BA1BB5C6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10855" y="1255384"/>
            <a:ext cx="2045203" cy="2045203"/>
          </a:xfrm>
          <a:prstGeom prst="rect">
            <a:avLst/>
          </a:prstGeom>
        </p:spPr>
      </p:pic>
      <p:pic>
        <p:nvPicPr>
          <p:cNvPr id="6" name="Kuva 6" descr="WC tasaisella täytöllä">
            <a:extLst>
              <a:ext uri="{FF2B5EF4-FFF2-40B4-BE49-F238E27FC236}">
                <a16:creationId xmlns:a16="http://schemas.microsoft.com/office/drawing/2014/main" id="{2EAE4F79-26BF-E7C7-B841-716DC62669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9764" y="3682374"/>
            <a:ext cx="2042952" cy="2042952"/>
          </a:xfrm>
          <a:prstGeom prst="rect">
            <a:avLst/>
          </a:prstGeom>
        </p:spPr>
      </p:pic>
      <p:pic>
        <p:nvPicPr>
          <p:cNvPr id="8" name="Kuva 7" descr="Viha tasaisella täytöllä">
            <a:extLst>
              <a:ext uri="{FF2B5EF4-FFF2-40B4-BE49-F238E27FC236}">
                <a16:creationId xmlns:a16="http://schemas.microsoft.com/office/drawing/2014/main" id="{D1EA8DCA-149B-B692-113C-18FD877FF7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95291" y="3676291"/>
            <a:ext cx="2035834" cy="205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860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3BD75E-7687-6A3B-D010-D91A6B311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Crohnin</a:t>
            </a:r>
            <a:r>
              <a:rPr lang="en-US"/>
              <a:t> </a:t>
            </a:r>
            <a:r>
              <a:rPr lang="en-US" err="1"/>
              <a:t>taudin</a:t>
            </a:r>
            <a:r>
              <a:rPr lang="en-US"/>
              <a:t> </a:t>
            </a:r>
            <a:r>
              <a:rPr lang="en-US" err="1">
                <a:ea typeface="+mj-lt"/>
                <a:cs typeface="+mj-lt"/>
              </a:rPr>
              <a:t>oireet</a:t>
            </a:r>
            <a:endParaRPr lang="fi-FI" err="1">
              <a:ea typeface="+mj-lt"/>
              <a:cs typeface="+mj-lt"/>
            </a:endParaRPr>
          </a:p>
        </p:txBody>
      </p:sp>
      <p:pic>
        <p:nvPicPr>
          <p:cNvPr id="6" name="Kuva 6">
            <a:extLst>
              <a:ext uri="{FF2B5EF4-FFF2-40B4-BE49-F238E27FC236}">
                <a16:creationId xmlns:a16="http://schemas.microsoft.com/office/drawing/2014/main" id="{2F04536B-AAEF-05CA-ADA8-DB9C324C4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907" y="2273941"/>
            <a:ext cx="9254835" cy="458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099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>
                <a:ea typeface="+mj-lt"/>
                <a:cs typeface="+mj-lt"/>
              </a:rPr>
              <a:t>Crohnin</a:t>
            </a:r>
            <a:r>
              <a:rPr lang="fi-FI">
                <a:ea typeface="+mj-lt"/>
                <a:cs typeface="+mj-lt"/>
              </a:rPr>
              <a:t> taudin oireet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sz="2000" dirty="0">
                <a:cs typeface="Calibri"/>
              </a:rPr>
              <a:t>Oireilu on yksilöllistä, niiden esiintyminen riippuu taudin aktiivisuudesta sekä taudin sijainnista suolistossa. </a:t>
            </a:r>
          </a:p>
          <a:p>
            <a:r>
              <a:rPr lang="fi-FI" sz="2000" dirty="0">
                <a:cs typeface="Calibri"/>
              </a:rPr>
              <a:t>Yleisimpiä oireita ovat esim.</a:t>
            </a:r>
            <a:endParaRPr lang="fi-FI" sz="2000"/>
          </a:p>
          <a:p>
            <a:pPr lvl="1"/>
            <a:r>
              <a:rPr lang="fi-FI" sz="2000" dirty="0">
                <a:cs typeface="Calibri"/>
              </a:rPr>
              <a:t>Vatsakipu</a:t>
            </a:r>
          </a:p>
          <a:p>
            <a:pPr lvl="1"/>
            <a:r>
              <a:rPr lang="fi-FI" sz="2000" dirty="0">
                <a:cs typeface="Calibri"/>
              </a:rPr>
              <a:t>Tihentynyt ulostamisen tarve, </a:t>
            </a:r>
            <a:r>
              <a:rPr lang="fi-FI" sz="2000" dirty="0">
                <a:ea typeface="+mn-lt"/>
                <a:cs typeface="Calibri"/>
              </a:rPr>
              <a:t>r</a:t>
            </a:r>
            <a:r>
              <a:rPr lang="fi-FI" sz="2000" dirty="0">
                <a:ea typeface="+mn-lt"/>
                <a:cs typeface="+mn-lt"/>
              </a:rPr>
              <a:t>ipuli tai ummetus</a:t>
            </a:r>
          </a:p>
          <a:p>
            <a:pPr lvl="1"/>
            <a:r>
              <a:rPr lang="fi-FI" sz="2000" dirty="0">
                <a:cs typeface="Calibri"/>
              </a:rPr>
              <a:t>Väsymys ja laihtuminen</a:t>
            </a:r>
          </a:p>
          <a:p>
            <a:pPr lvl="1"/>
            <a:r>
              <a:rPr lang="fi-FI" sz="2000" dirty="0">
                <a:cs typeface="Calibri"/>
              </a:rPr>
              <a:t>Veriuloste</a:t>
            </a:r>
          </a:p>
          <a:p>
            <a:pPr lvl="1"/>
            <a:r>
              <a:rPr lang="fi-FI" sz="2000" dirty="0">
                <a:cs typeface="Calibri"/>
              </a:rPr>
              <a:t>Peräaukon seudun vaivat</a:t>
            </a:r>
          </a:p>
          <a:p>
            <a:pPr lvl="1"/>
            <a:r>
              <a:rPr lang="fi-FI" sz="2000" dirty="0">
                <a:cs typeface="Calibri"/>
              </a:rPr>
              <a:t>Nivelkipu ja </a:t>
            </a:r>
            <a:r>
              <a:rPr lang="fi-FI" sz="2000" dirty="0">
                <a:ea typeface="+mn-lt"/>
                <a:cs typeface="Calibri"/>
              </a:rPr>
              <a:t>k</a:t>
            </a:r>
            <a:r>
              <a:rPr lang="fi-FI" sz="2000" dirty="0">
                <a:ea typeface="+mn-lt"/>
                <a:cs typeface="+mn-lt"/>
              </a:rPr>
              <a:t>uumeilu</a:t>
            </a:r>
          </a:p>
          <a:p>
            <a:endParaRPr lang="fi-FI" sz="2000">
              <a:cs typeface="Calibri"/>
            </a:endParaRPr>
          </a:p>
          <a:p>
            <a:r>
              <a:rPr lang="fi-FI" sz="1000" dirty="0">
                <a:cs typeface="Calibri"/>
              </a:rPr>
              <a:t>Tunturi 2020</a:t>
            </a:r>
          </a:p>
        </p:txBody>
      </p:sp>
    </p:spTree>
    <p:extLst>
      <p:ext uri="{BB962C8B-B14F-4D97-AF65-F5344CB8AC3E}">
        <p14:creationId xmlns:p14="http://schemas.microsoft.com/office/powerpoint/2010/main" val="419740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3BD75E-7687-6A3B-D010-D91A6B311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Vatsakipu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0B11997-F335-5BD8-043B-3B4E70441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5263309" cy="34163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ea typeface="+mn-lt"/>
                <a:cs typeface="+mn-lt"/>
              </a:rPr>
              <a:t>Vatsakivusta kärsii jopa 50–70</a:t>
            </a:r>
            <a:r>
              <a:rPr lang="fi-FI" dirty="0"/>
              <a:t> % kun tauti on aktiivinen</a:t>
            </a:r>
            <a:r>
              <a:rPr lang="fi-FI" dirty="0">
                <a:ea typeface="+mn-lt"/>
                <a:cs typeface="+mn-lt"/>
              </a:rPr>
              <a:t>.</a:t>
            </a:r>
            <a:r>
              <a:rPr lang="fi-FI" baseline="30000" dirty="0">
                <a:ea typeface="+mn-lt"/>
                <a:cs typeface="+mn-lt"/>
              </a:rPr>
              <a:t>1</a:t>
            </a:r>
            <a:endParaRPr lang="fi-FI" baseline="30000" dirty="0"/>
          </a:p>
          <a:p>
            <a:pPr lvl="1"/>
            <a:r>
              <a:rPr lang="fi-FI" dirty="0"/>
              <a:t>Vatsakipu on usein epämääräistä ja voi olla voimakasta. (Tunturi 2020)</a:t>
            </a:r>
            <a:endParaRPr lang="fi-FI" dirty="0">
              <a:ea typeface="+mn-lt"/>
              <a:cs typeface="+mn-lt"/>
            </a:endParaRPr>
          </a:p>
          <a:p>
            <a:r>
              <a:rPr lang="fi-FI" dirty="0"/>
              <a:t>Haavaisessa paksusuolentulehduksessa kipu painottuu vasemmalle alavatsalle ja helpottuu ulostaessa. (Tiusanen 2017)</a:t>
            </a:r>
          </a:p>
          <a:p>
            <a:r>
              <a:rPr lang="fi-FI" sz="1000" dirty="0">
                <a:ea typeface="+mn-lt"/>
                <a:cs typeface="+mn-lt"/>
              </a:rPr>
              <a:t>[1] Kemp, </a:t>
            </a:r>
            <a:r>
              <a:rPr lang="fi-FI" sz="1000" dirty="0" err="1">
                <a:ea typeface="+mn-lt"/>
                <a:cs typeface="+mn-lt"/>
              </a:rPr>
              <a:t>Dibley</a:t>
            </a:r>
            <a:r>
              <a:rPr lang="fi-FI" sz="1000" dirty="0">
                <a:ea typeface="+mn-lt"/>
                <a:cs typeface="+mn-lt"/>
              </a:rPr>
              <a:t>, </a:t>
            </a:r>
            <a:r>
              <a:rPr lang="fi-FI" sz="1000" dirty="0" err="1">
                <a:ea typeface="+mn-lt"/>
                <a:cs typeface="+mn-lt"/>
              </a:rPr>
              <a:t>Chauhan</a:t>
            </a:r>
            <a:r>
              <a:rPr lang="fi-FI" sz="1000" dirty="0">
                <a:ea typeface="+mn-lt"/>
                <a:cs typeface="+mn-lt"/>
              </a:rPr>
              <a:t>, 2018, 766 </a:t>
            </a:r>
            <a:endParaRPr lang="fi-FI" sz="1000" dirty="0"/>
          </a:p>
        </p:txBody>
      </p:sp>
      <p:pic>
        <p:nvPicPr>
          <p:cNvPr id="9" name="Kuva 9">
            <a:extLst>
              <a:ext uri="{FF2B5EF4-FFF2-40B4-BE49-F238E27FC236}">
                <a16:creationId xmlns:a16="http://schemas.microsoft.com/office/drawing/2014/main" id="{A0A3C660-DBA3-8FDE-BD2E-5574337F3AE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69179" y="2606809"/>
            <a:ext cx="5425233" cy="3200133"/>
          </a:xfrm>
        </p:spPr>
      </p:pic>
      <p:pic>
        <p:nvPicPr>
          <p:cNvPr id="11" name="Kuva 10" descr="Viha tasaisella täytöllä">
            <a:extLst>
              <a:ext uri="{FF2B5EF4-FFF2-40B4-BE49-F238E27FC236}">
                <a16:creationId xmlns:a16="http://schemas.microsoft.com/office/drawing/2014/main" id="{B7EB0427-9CC5-C392-C038-4E12FB357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52891" y="437791"/>
            <a:ext cx="1827067" cy="1820566"/>
          </a:xfrm>
          <a:prstGeom prst="rect">
            <a:avLst/>
          </a:prstGeom>
        </p:spPr>
      </p:pic>
      <p:pic>
        <p:nvPicPr>
          <p:cNvPr id="13" name="Kuva 7" descr="Vatsa tasaisella täytöllä">
            <a:extLst>
              <a:ext uri="{FF2B5EF4-FFF2-40B4-BE49-F238E27FC236}">
                <a16:creationId xmlns:a16="http://schemas.microsoft.com/office/drawing/2014/main" id="{C83E8BFD-DA4D-3826-49D6-4F31D13D3A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21746" y="437153"/>
            <a:ext cx="1824792" cy="182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4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Väsymys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/>
              <a:t>Väsymys on hyvin yleinen oire, jopa 40 % potilaista kärsii siitä.</a:t>
            </a:r>
            <a:r>
              <a:rPr lang="fi-FI" sz="2000" baseline="30000" dirty="0"/>
              <a:t>1</a:t>
            </a:r>
          </a:p>
          <a:p>
            <a:r>
              <a:rPr lang="fi-FI" sz="2000" dirty="0">
                <a:ea typeface="+mn-lt"/>
                <a:cs typeface="+mn-lt"/>
              </a:rPr>
              <a:t>Epänormaalin voimakasta kokokehon väsymystä.</a:t>
            </a:r>
            <a:r>
              <a:rPr lang="fi-FI" sz="2000" baseline="30000" dirty="0">
                <a:ea typeface="+mn-lt"/>
                <a:cs typeface="+mn-lt"/>
              </a:rPr>
              <a:t>1</a:t>
            </a:r>
            <a:endParaRPr lang="fi-FI" sz="2000" baseline="30000" dirty="0">
              <a:ea typeface="+mn-lt"/>
              <a:cs typeface="Calibri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Ei ole suhteessa tehdyn työn vaatimukseen ja ei mene ohi lepäämällä.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</a:p>
          <a:p>
            <a:r>
              <a:rPr lang="fi-FI" sz="2000" dirty="0">
                <a:cs typeface="Calibri"/>
              </a:rPr>
              <a:t>Voi johtua esim. 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Geeneistä, kohonneesta tulehdusarvosta, matalasta hemoglobiinista, D-vitamiinista tai magnesiumista.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  <a:endParaRPr lang="fi-FI" sz="1800" baseline="30000" dirty="0">
              <a:ea typeface="+mn-lt"/>
              <a:cs typeface="Calibri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Unen puutteesta, lääkityksestä, yö heräilystä, yksipuolisesta ruokavaliosta, niukasta liikunnasta, nuorista lapsista tai korkeasta iästä. (Vatsatalo, 2018g) </a:t>
            </a:r>
          </a:p>
          <a:p>
            <a:r>
              <a:rPr lang="fi-FI" sz="2000" dirty="0">
                <a:ea typeface="+mn-lt"/>
                <a:cs typeface="+mn-lt"/>
              </a:rPr>
              <a:t>Voi hankaloittaa normaalia elämää, esim. Täytyy ottaa vapaata koulusta tai töistä, tehdä osa-aika töitä, tehdä lyhyempää päivää tai tehdä etätöitä.</a:t>
            </a:r>
            <a:r>
              <a:rPr lang="fi-FI" sz="2000" baseline="30000" dirty="0">
                <a:ea typeface="+mn-lt"/>
                <a:cs typeface="+mn-lt"/>
              </a:rPr>
              <a:t>1</a:t>
            </a:r>
          </a:p>
          <a:p>
            <a:r>
              <a:rPr lang="fi-FI" sz="1000" dirty="0">
                <a:ea typeface="+mn-lt"/>
                <a:cs typeface="+mn-lt"/>
              </a:rPr>
              <a:t>[1] Kemp, </a:t>
            </a:r>
            <a:r>
              <a:rPr lang="fi-FI" sz="1000" dirty="0" err="1">
                <a:ea typeface="+mn-lt"/>
                <a:cs typeface="+mn-lt"/>
              </a:rPr>
              <a:t>Dibley</a:t>
            </a:r>
            <a:r>
              <a:rPr lang="fi-FI" sz="1000" dirty="0">
                <a:ea typeface="+mn-lt"/>
                <a:cs typeface="+mn-lt"/>
              </a:rPr>
              <a:t>, </a:t>
            </a:r>
            <a:r>
              <a:rPr lang="fi-FI" sz="1000" dirty="0" err="1">
                <a:ea typeface="+mn-lt"/>
                <a:cs typeface="+mn-lt"/>
              </a:rPr>
              <a:t>Chauhan</a:t>
            </a:r>
            <a:r>
              <a:rPr lang="fi-FI" sz="1000" dirty="0">
                <a:ea typeface="+mn-lt"/>
                <a:cs typeface="+mn-lt"/>
              </a:rPr>
              <a:t>, 2018, 767–768</a:t>
            </a:r>
          </a:p>
        </p:txBody>
      </p:sp>
    </p:spTree>
    <p:extLst>
      <p:ext uri="{BB962C8B-B14F-4D97-AF65-F5344CB8AC3E}">
        <p14:creationId xmlns:p14="http://schemas.microsoft.com/office/powerpoint/2010/main" val="211491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Harvinaisia </a:t>
            </a:r>
            <a:r>
              <a:rPr lang="fi-FI" err="1">
                <a:ea typeface="+mj-lt"/>
                <a:cs typeface="+mj-lt"/>
              </a:rPr>
              <a:t>Crohnin</a:t>
            </a:r>
            <a:r>
              <a:rPr lang="fi-FI">
                <a:ea typeface="+mj-lt"/>
                <a:cs typeface="+mj-lt"/>
              </a:rPr>
              <a:t> taudin oireita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cs typeface="Calibri"/>
              </a:rPr>
              <a:t>Silmien valonarkuus ja särkeminen (Vatsatalo, 2018a)</a:t>
            </a:r>
            <a:endParaRPr lang="fi-FI" dirty="0"/>
          </a:p>
          <a:p>
            <a:r>
              <a:rPr lang="fi-FI" sz="2000" dirty="0">
                <a:cs typeface="Calibri"/>
              </a:rPr>
              <a:t>Sappitietulehdus (Sipponen, 2020) </a:t>
            </a:r>
          </a:p>
          <a:p>
            <a:r>
              <a:rPr lang="fi-FI" sz="2000" dirty="0">
                <a:cs typeface="Calibri"/>
              </a:rPr>
              <a:t>Suolitukos </a:t>
            </a:r>
          </a:p>
          <a:p>
            <a:pPr lvl="1"/>
            <a:r>
              <a:rPr lang="fi-FI" sz="2000" dirty="0">
                <a:cs typeface="Calibri"/>
              </a:rPr>
              <a:t>Ummetusta, aaltoileva kipua, </a:t>
            </a:r>
            <a:r>
              <a:rPr lang="fi-FI" sz="2000" dirty="0">
                <a:ea typeface="+mn-lt"/>
                <a:cs typeface="+mn-lt"/>
              </a:rPr>
              <a:t>suolen kurinaa, pahoinvointia, oksentamista. (Vatsatalo, 2018a) (IBD ja muut suolistosairaudet ry, 2022b)</a:t>
            </a:r>
            <a:endParaRPr lang="fi-FI" sz="2000" baseline="30000" dirty="0">
              <a:cs typeface="Calibri"/>
            </a:endParaRPr>
          </a:p>
          <a:p>
            <a:r>
              <a:rPr lang="fi-FI" sz="2000" dirty="0">
                <a:cs typeface="Calibri"/>
              </a:rPr>
              <a:t>Fistelit ja märkäpaise</a:t>
            </a:r>
            <a:r>
              <a:rPr lang="fi-FI" sz="2000" dirty="0">
                <a:ea typeface="+mn-lt"/>
                <a:cs typeface="Calibri"/>
              </a:rPr>
              <a:t> </a:t>
            </a:r>
            <a:r>
              <a:rPr lang="fi-FI" sz="2000" dirty="0">
                <a:ea typeface="+mn-lt"/>
                <a:cs typeface="+mn-lt"/>
              </a:rPr>
              <a:t>(Tunturi, 2020)</a:t>
            </a:r>
          </a:p>
          <a:p>
            <a:r>
              <a:rPr lang="fi-FI" sz="2000" dirty="0">
                <a:cs typeface="Calibri"/>
              </a:rPr>
              <a:t>Niveltulehdus, </a:t>
            </a:r>
            <a:r>
              <a:rPr lang="fi-FI" sz="2000" dirty="0">
                <a:ea typeface="+mn-lt"/>
                <a:cs typeface="Calibri"/>
              </a:rPr>
              <a:t>a</a:t>
            </a:r>
            <a:r>
              <a:rPr lang="fi-FI" sz="2000" dirty="0">
                <a:ea typeface="+mn-lt"/>
                <a:cs typeface="+mn-lt"/>
              </a:rPr>
              <a:t>laselkä vaivat (Tunturi, 2020) tai selkärankareuma. (Sipponen, 2020) </a:t>
            </a:r>
            <a:endParaRPr lang="fi-FI" sz="2000" dirty="0">
              <a:ea typeface="+mn-lt"/>
              <a:cs typeface="Calibri"/>
            </a:endParaRPr>
          </a:p>
          <a:p>
            <a:r>
              <a:rPr lang="fi-FI" sz="2000" dirty="0">
                <a:ea typeface="+mn-lt"/>
                <a:cs typeface="+mn-lt"/>
              </a:rPr>
              <a:t>Kyhmyruusu, suun </a:t>
            </a:r>
            <a:r>
              <a:rPr lang="fi-FI" sz="2000" dirty="0" err="1">
                <a:ea typeface="+mn-lt"/>
                <a:cs typeface="+mn-lt"/>
              </a:rPr>
              <a:t>aftat</a:t>
            </a:r>
            <a:r>
              <a:rPr lang="fi-FI" sz="2000" dirty="0">
                <a:ea typeface="+mn-lt"/>
                <a:cs typeface="+mn-lt"/>
              </a:rPr>
              <a:t>. (Tunturi, 2020)</a:t>
            </a:r>
          </a:p>
          <a:p>
            <a:pPr lvl="1"/>
            <a:endParaRPr lang="fi-FI" sz="1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085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Perianaalinen </a:t>
            </a:r>
            <a:r>
              <a:rPr lang="fi-FI" err="1">
                <a:ea typeface="+mj-lt"/>
                <a:cs typeface="+mj-lt"/>
              </a:rPr>
              <a:t>Crohnin</a:t>
            </a:r>
            <a:r>
              <a:rPr lang="fi-FI">
                <a:ea typeface="+mj-lt"/>
                <a:cs typeface="+mj-lt"/>
              </a:rPr>
              <a:t> tauti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cs typeface="Calibri"/>
              </a:rPr>
              <a:t>Peräaukon alueella ilmenevä </a:t>
            </a:r>
            <a:r>
              <a:rPr lang="fi-FI" dirty="0" err="1">
                <a:cs typeface="Calibri"/>
              </a:rPr>
              <a:t>Crohnin</a:t>
            </a:r>
            <a:r>
              <a:rPr lang="fi-FI" dirty="0">
                <a:cs typeface="Calibri"/>
              </a:rPr>
              <a:t> tauti.</a:t>
            </a:r>
            <a:r>
              <a:rPr lang="fi-FI" baseline="30000" dirty="0">
                <a:cs typeface="Calibri"/>
              </a:rPr>
              <a:t>1</a:t>
            </a:r>
            <a:endParaRPr lang="fi-FI" dirty="0">
              <a:ea typeface="+mn-lt"/>
              <a:cs typeface="Calibri"/>
            </a:endParaRPr>
          </a:p>
          <a:p>
            <a:pPr lvl="1"/>
            <a:r>
              <a:rPr lang="fi-FI" sz="1800" dirty="0">
                <a:cs typeface="Calibri"/>
              </a:rPr>
              <a:t>Ilmenee noin 10-30 %:lla </a:t>
            </a:r>
            <a:r>
              <a:rPr lang="fi-FI" sz="1800" dirty="0" err="1">
                <a:cs typeface="Calibri"/>
              </a:rPr>
              <a:t>Crohnin</a:t>
            </a:r>
            <a:r>
              <a:rPr lang="fi-FI" sz="1800" dirty="0">
                <a:cs typeface="Calibri"/>
              </a:rPr>
              <a:t> tauti potilaista.</a:t>
            </a:r>
            <a:r>
              <a:rPr lang="fi-FI" sz="1800" baseline="30000" dirty="0">
                <a:cs typeface="Calibri"/>
              </a:rPr>
              <a:t>1</a:t>
            </a:r>
            <a:endParaRPr lang="fi-FI" sz="1800" baseline="30000" dirty="0"/>
          </a:p>
          <a:p>
            <a:r>
              <a:rPr lang="fi-FI" dirty="0">
                <a:ea typeface="+mn-lt"/>
                <a:cs typeface="+mn-lt"/>
              </a:rPr>
              <a:t>Oireina ilmenee esim.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Perianaalisia fisteleitä n. 1/3. </a:t>
            </a:r>
            <a:r>
              <a:rPr lang="fi-FI" sz="1800" baseline="30000" dirty="0">
                <a:ea typeface="+mn-lt"/>
                <a:cs typeface="+mn-lt"/>
              </a:rPr>
              <a:t>2</a:t>
            </a:r>
          </a:p>
          <a:p>
            <a:pPr lvl="2"/>
            <a:r>
              <a:rPr lang="fi-FI" sz="1800" dirty="0">
                <a:ea typeface="+mn-lt"/>
                <a:cs typeface="+mn-lt"/>
              </a:rPr>
              <a:t>Ne voivat vuotaa verta, ulostetta tai märkää.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</a:p>
          <a:p>
            <a:pPr lvl="2"/>
            <a:r>
              <a:rPr lang="fi-FI" sz="1800" dirty="0">
                <a:ea typeface="+mn-lt"/>
                <a:cs typeface="+mn-lt"/>
              </a:rPr>
              <a:t>Yleensä kehittyvät iholle.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</a:p>
          <a:p>
            <a:pPr lvl="2"/>
            <a:r>
              <a:rPr lang="fi-FI" sz="1800" dirty="0">
                <a:ea typeface="+mn-lt"/>
                <a:cs typeface="+mn-lt"/>
              </a:rPr>
              <a:t>Fisteleihin voi muodostua paiseita.</a:t>
            </a:r>
            <a:r>
              <a:rPr lang="fi-FI" sz="1800" baseline="30000" dirty="0">
                <a:ea typeface="+mn-lt"/>
                <a:cs typeface="+mn-lt"/>
              </a:rPr>
              <a:t>1 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Kivuliaita </a:t>
            </a:r>
            <a:r>
              <a:rPr lang="fi-FI" sz="1800" dirty="0" err="1">
                <a:ea typeface="+mn-lt"/>
                <a:cs typeface="+mn-lt"/>
              </a:rPr>
              <a:t>fissuuroja</a:t>
            </a:r>
            <a:r>
              <a:rPr lang="fi-FI" sz="1800" dirty="0">
                <a:ea typeface="+mn-lt"/>
                <a:cs typeface="+mn-lt"/>
              </a:rPr>
              <a:t> peräaukon seudulla.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</a:p>
          <a:p>
            <a:pPr lvl="2"/>
            <a:r>
              <a:rPr lang="fi-FI" sz="1800" dirty="0">
                <a:ea typeface="+mn-lt"/>
                <a:cs typeface="+mn-lt"/>
              </a:rPr>
              <a:t>Kroonisia haavaumia, mitkä erittävät verta tai kudosnestettä.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  <a:endParaRPr lang="fi-FI" sz="1800" baseline="30000" dirty="0"/>
          </a:p>
          <a:p>
            <a:r>
              <a:rPr lang="fi-FI" sz="1000" dirty="0">
                <a:ea typeface="+mn-lt"/>
                <a:cs typeface="+mn-lt"/>
              </a:rPr>
              <a:t>[1] Vatsatalo 2018a</a:t>
            </a:r>
          </a:p>
          <a:p>
            <a:r>
              <a:rPr lang="fi-FI" sz="1000" dirty="0">
                <a:ea typeface="+mn-lt"/>
                <a:cs typeface="+mn-lt"/>
              </a:rPr>
              <a:t>[2] Sipponen 2020</a:t>
            </a:r>
          </a:p>
        </p:txBody>
      </p:sp>
    </p:spTree>
    <p:extLst>
      <p:ext uri="{BB962C8B-B14F-4D97-AF65-F5344CB8AC3E}">
        <p14:creationId xmlns:p14="http://schemas.microsoft.com/office/powerpoint/2010/main" val="395069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8CA5C868-0A82-4975-8602-F49477C7D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86BF052-6C01-4917-B7DB-1FFCF2551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Freeform 5">
              <a:extLst>
                <a:ext uri="{FF2B5EF4-FFF2-40B4-BE49-F238E27FC236}">
                  <a16:creationId xmlns:a16="http://schemas.microsoft.com/office/drawing/2014/main" id="{9696179C-71E7-4A5B-B238-0AE1C74D6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129EED8E-74E7-42E8-979B-7A783E78A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1532" y="1241266"/>
            <a:ext cx="4702080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rPr>
              <a:t>Crohnin taudin syyt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2D52861-7887-474C-9328-E4E393E157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23334" y="396836"/>
            <a:ext cx="5737111" cy="6058999"/>
            <a:chOff x="6031555" y="396836"/>
            <a:chExt cx="5737111" cy="6058999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A78CA06-783B-46A7-9F99-DDEBFB67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7050191" y="402165"/>
              <a:ext cx="471847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8" name="Freeform 5">
              <a:extLst>
                <a:ext uri="{FF2B5EF4-FFF2-40B4-BE49-F238E27FC236}">
                  <a16:creationId xmlns:a16="http://schemas.microsoft.com/office/drawing/2014/main" id="{6F2655BF-E605-4EFD-B7B2-EDF1AE29A9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3691205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69" name="Freeform 5">
              <a:extLst>
                <a:ext uri="{FF2B5EF4-FFF2-40B4-BE49-F238E27FC236}">
                  <a16:creationId xmlns:a16="http://schemas.microsoft.com/office/drawing/2014/main" id="{11FB2552-1464-4DA0-A4AA-F4CE583B1C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4602313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pic>
        <p:nvPicPr>
          <p:cNvPr id="4" name="Kuva 4" descr="DNA tasaisella täytöllä">
            <a:extLst>
              <a:ext uri="{FF2B5EF4-FFF2-40B4-BE49-F238E27FC236}">
                <a16:creationId xmlns:a16="http://schemas.microsoft.com/office/drawing/2014/main" id="{60F0CEA6-FB27-965E-3B48-4E18E385966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9764" y="1256509"/>
            <a:ext cx="2042952" cy="2042952"/>
          </a:xfrm>
          <a:prstGeom prst="rect">
            <a:avLst/>
          </a:prstGeom>
        </p:spPr>
      </p:pic>
      <p:pic>
        <p:nvPicPr>
          <p:cNvPr id="5" name="Kuva 5" descr="Kokonainen pizza tasaisella täytöllä">
            <a:extLst>
              <a:ext uri="{FF2B5EF4-FFF2-40B4-BE49-F238E27FC236}">
                <a16:creationId xmlns:a16="http://schemas.microsoft.com/office/drawing/2014/main" id="{76F93FD0-A3E2-9CDA-872A-F5BA1BB5C6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10855" y="1255384"/>
            <a:ext cx="2045203" cy="2045203"/>
          </a:xfrm>
          <a:prstGeom prst="rect">
            <a:avLst/>
          </a:prstGeom>
        </p:spPr>
      </p:pic>
      <p:pic>
        <p:nvPicPr>
          <p:cNvPr id="6" name="Kuva 6" descr="Tupakointi tasaisella täytöllä">
            <a:extLst>
              <a:ext uri="{FF2B5EF4-FFF2-40B4-BE49-F238E27FC236}">
                <a16:creationId xmlns:a16="http://schemas.microsoft.com/office/drawing/2014/main" id="{2EAE4F79-26BF-E7C7-B841-716DC62669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9764" y="3682374"/>
            <a:ext cx="2042952" cy="2042952"/>
          </a:xfrm>
          <a:prstGeom prst="rect">
            <a:avLst/>
          </a:prstGeom>
        </p:spPr>
      </p:pic>
      <p:pic>
        <p:nvPicPr>
          <p:cNvPr id="7" name="Kuva 7" descr="mikrobi tasaisella täytöllä">
            <a:extLst>
              <a:ext uri="{FF2B5EF4-FFF2-40B4-BE49-F238E27FC236}">
                <a16:creationId xmlns:a16="http://schemas.microsoft.com/office/drawing/2014/main" id="{55AFF5B9-C7A4-1009-4094-06D5C4DB1C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10854" y="3681248"/>
            <a:ext cx="2045203" cy="204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78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3BD75E-7687-6A3B-D010-D91A6B311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Crohnin</a:t>
            </a:r>
            <a:r>
              <a:rPr lang="en-US"/>
              <a:t> </a:t>
            </a:r>
            <a:r>
              <a:rPr lang="en-US" err="1"/>
              <a:t>taudin</a:t>
            </a:r>
            <a:r>
              <a:rPr lang="en-US"/>
              <a:t> </a:t>
            </a:r>
            <a:r>
              <a:rPr lang="en-US" err="1">
                <a:ea typeface="+mj-lt"/>
                <a:cs typeface="+mj-lt"/>
              </a:rPr>
              <a:t>syyt</a:t>
            </a:r>
            <a:endParaRPr lang="fi-FI" err="1">
              <a:ea typeface="+mj-lt"/>
              <a:cs typeface="+mj-lt"/>
            </a:endParaRPr>
          </a:p>
        </p:txBody>
      </p:sp>
      <p:pic>
        <p:nvPicPr>
          <p:cNvPr id="3" name="Kuva 3">
            <a:extLst>
              <a:ext uri="{FF2B5EF4-FFF2-40B4-BE49-F238E27FC236}">
                <a16:creationId xmlns:a16="http://schemas.microsoft.com/office/drawing/2014/main" id="{444C5136-51EF-0792-7D50-A2DBC40C4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5" y="2286223"/>
            <a:ext cx="9058275" cy="457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580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>
                <a:ea typeface="+mj-lt"/>
                <a:cs typeface="+mj-lt"/>
              </a:rPr>
              <a:t>Crohnin</a:t>
            </a:r>
            <a:r>
              <a:rPr lang="fi-FI">
                <a:ea typeface="+mj-lt"/>
                <a:cs typeface="+mj-lt"/>
              </a:rPr>
              <a:t> taudin syyt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sz="2000">
                <a:cs typeface="Calibri"/>
              </a:rPr>
              <a:t>Tarkkaa syntymekanismia ei tunneta. </a:t>
            </a:r>
          </a:p>
          <a:p>
            <a:r>
              <a:rPr lang="fi-FI" sz="2000">
                <a:cs typeface="Calibri"/>
              </a:rPr>
              <a:t>Mahdollisia osatekijöitä ovat esim. </a:t>
            </a:r>
          </a:p>
          <a:p>
            <a:pPr lvl="1"/>
            <a:r>
              <a:rPr lang="fi-FI" sz="1800">
                <a:cs typeface="Calibri"/>
              </a:rPr>
              <a:t>Perinnölliset geenit</a:t>
            </a:r>
          </a:p>
          <a:p>
            <a:pPr lvl="1"/>
            <a:r>
              <a:rPr lang="fi-FI" sz="1800">
                <a:ea typeface="+mn-lt"/>
                <a:cs typeface="+mn-lt"/>
              </a:rPr>
              <a:t>Ympäristötekijät</a:t>
            </a:r>
            <a:endParaRPr lang="fi-FI" sz="1800">
              <a:cs typeface="Calibri"/>
            </a:endParaRPr>
          </a:p>
          <a:p>
            <a:pPr lvl="1"/>
            <a:r>
              <a:rPr lang="fi-FI" sz="1800">
                <a:cs typeface="Calibri"/>
              </a:rPr>
              <a:t>Ruokavalio</a:t>
            </a:r>
          </a:p>
          <a:p>
            <a:pPr lvl="1"/>
            <a:r>
              <a:rPr lang="fi-FI" sz="1800">
                <a:cs typeface="Calibri"/>
              </a:rPr>
              <a:t>Poikkeuksellinen suolisto rakenne</a:t>
            </a:r>
            <a:endParaRPr lang="fi-FI" sz="1800">
              <a:ea typeface="+mn-lt"/>
              <a:cs typeface="+mn-lt"/>
            </a:endParaRPr>
          </a:p>
          <a:p>
            <a:pPr lvl="1"/>
            <a:r>
              <a:rPr lang="fi-FI" sz="1800">
                <a:cs typeface="Calibri"/>
              </a:rPr>
              <a:t>Suolistobakteerit</a:t>
            </a:r>
            <a:endParaRPr lang="fi-FI" sz="1800">
              <a:ea typeface="+mn-lt"/>
              <a:cs typeface="+mn-lt"/>
            </a:endParaRPr>
          </a:p>
          <a:p>
            <a:pPr lvl="1"/>
            <a:r>
              <a:rPr lang="fi-FI" sz="1800">
                <a:cs typeface="Calibri"/>
              </a:rPr>
              <a:t>Tupakointi</a:t>
            </a:r>
          </a:p>
          <a:p>
            <a:endParaRPr lang="fi-FI" sz="2000">
              <a:cs typeface="Calibri"/>
            </a:endParaRPr>
          </a:p>
          <a:p>
            <a:endParaRPr lang="fi-FI" sz="2000">
              <a:cs typeface="Calibri"/>
            </a:endParaRPr>
          </a:p>
          <a:p>
            <a:r>
              <a:rPr lang="fi-FI" sz="1000">
                <a:ea typeface="+mn-lt"/>
                <a:cs typeface="+mn-lt"/>
              </a:rPr>
              <a:t>Tunturi 2020</a:t>
            </a:r>
            <a:endParaRPr lang="fi-FI" sz="1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052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Geneettiset syyt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Geenit selittävät 20 % </a:t>
            </a:r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 tapauksista. (</a:t>
            </a:r>
            <a:r>
              <a:rPr lang="fi-FI" sz="2000" dirty="0" err="1">
                <a:ea typeface="+mn-lt"/>
                <a:cs typeface="+mn-lt"/>
              </a:rPr>
              <a:t>Baumgart</a:t>
            </a:r>
            <a:r>
              <a:rPr lang="fi-FI" sz="2000" dirty="0">
                <a:ea typeface="+mn-lt"/>
                <a:cs typeface="+mn-lt"/>
              </a:rPr>
              <a:t>, </a:t>
            </a:r>
            <a:r>
              <a:rPr lang="fi-FI" sz="2000" dirty="0" err="1">
                <a:ea typeface="+mn-lt"/>
                <a:cs typeface="+mn-lt"/>
              </a:rPr>
              <a:t>Sandborn</a:t>
            </a:r>
            <a:r>
              <a:rPr lang="fi-FI" sz="2000" dirty="0">
                <a:ea typeface="+mn-lt"/>
                <a:cs typeface="+mn-lt"/>
              </a:rPr>
              <a:t>, 2012) (</a:t>
            </a:r>
            <a:r>
              <a:rPr lang="fi-FI" sz="2000" dirty="0" err="1">
                <a:ea typeface="+mn-lt"/>
                <a:cs typeface="+mn-lt"/>
              </a:rPr>
              <a:t>Fiocchi</a:t>
            </a:r>
            <a:r>
              <a:rPr lang="fi-FI" sz="2000" dirty="0">
                <a:ea typeface="+mn-lt"/>
                <a:cs typeface="+mn-lt"/>
              </a:rPr>
              <a:t>, 1998)</a:t>
            </a:r>
            <a:endParaRPr lang="fi-FI" sz="2000">
              <a:cs typeface="Calibri"/>
            </a:endParaRPr>
          </a:p>
          <a:p>
            <a:r>
              <a:rPr lang="fi-FI" sz="2000" dirty="0">
                <a:cs typeface="Calibri"/>
              </a:rPr>
              <a:t>Lapsilla korkea riski periä sairaus, erityisesti jos se on kummallakin vanhemmilla. </a:t>
            </a:r>
            <a:r>
              <a:rPr lang="fi-FI" sz="2000" dirty="0">
                <a:ea typeface="+mn-lt"/>
                <a:cs typeface="+mn-lt"/>
              </a:rPr>
              <a:t>(</a:t>
            </a:r>
            <a:r>
              <a:rPr lang="fi-FI" sz="2000" dirty="0" err="1">
                <a:ea typeface="+mn-lt"/>
                <a:cs typeface="+mn-lt"/>
              </a:rPr>
              <a:t>Woude</a:t>
            </a:r>
            <a:r>
              <a:rPr lang="fi-FI" sz="2000" dirty="0">
                <a:ea typeface="+mn-lt"/>
                <a:cs typeface="+mn-lt"/>
              </a:rPr>
              <a:t>, </a:t>
            </a:r>
            <a:r>
              <a:rPr lang="fi-FI" sz="2000" dirty="0" err="1">
                <a:ea typeface="+mn-lt"/>
                <a:cs typeface="+mn-lt"/>
              </a:rPr>
              <a:t>Ardizzone</a:t>
            </a:r>
            <a:r>
              <a:rPr lang="fi-FI" sz="2000" dirty="0">
                <a:ea typeface="+mn-lt"/>
                <a:cs typeface="+mn-lt"/>
              </a:rPr>
              <a:t>, Bengtson, 2015, 110) </a:t>
            </a:r>
            <a:endParaRPr lang="fi-FI" dirty="0"/>
          </a:p>
          <a:p>
            <a:pPr lvl="1"/>
            <a:r>
              <a:rPr lang="fi-FI" sz="1800" dirty="0">
                <a:cs typeface="Calibri"/>
              </a:rPr>
              <a:t>Helpompi periä äidiltä kuin isältä. </a:t>
            </a:r>
            <a:r>
              <a:rPr lang="fi-FI" sz="1800" dirty="0">
                <a:ea typeface="+mn-lt"/>
                <a:cs typeface="+mn-lt"/>
              </a:rPr>
              <a:t>(</a:t>
            </a:r>
            <a:r>
              <a:rPr lang="fi-FI" sz="1800" dirty="0" err="1">
                <a:ea typeface="+mn-lt"/>
                <a:cs typeface="+mn-lt"/>
              </a:rPr>
              <a:t>Woude</a:t>
            </a:r>
            <a:r>
              <a:rPr lang="fi-FI" sz="1800" dirty="0">
                <a:ea typeface="+mn-lt"/>
                <a:cs typeface="+mn-lt"/>
              </a:rPr>
              <a:t>, </a:t>
            </a:r>
            <a:r>
              <a:rPr lang="fi-FI" sz="1800" dirty="0" err="1">
                <a:ea typeface="+mn-lt"/>
                <a:cs typeface="+mn-lt"/>
              </a:rPr>
              <a:t>Ardizzone</a:t>
            </a:r>
            <a:r>
              <a:rPr lang="fi-FI" sz="1800" dirty="0">
                <a:ea typeface="+mn-lt"/>
                <a:cs typeface="+mn-lt"/>
              </a:rPr>
              <a:t>, Bengtson, 2015, 110) </a:t>
            </a:r>
          </a:p>
          <a:p>
            <a:pPr lvl="1"/>
            <a:r>
              <a:rPr lang="fi-FI" sz="1800" dirty="0">
                <a:cs typeface="Calibri"/>
              </a:rPr>
              <a:t>Tyttölapset perivät todennäköisemmin kuin poikalapset. </a:t>
            </a:r>
            <a:r>
              <a:rPr lang="fi-FI" sz="1800" dirty="0">
                <a:ea typeface="+mn-lt"/>
                <a:cs typeface="+mn-lt"/>
              </a:rPr>
              <a:t>(</a:t>
            </a:r>
            <a:r>
              <a:rPr lang="fi-FI" sz="1800" dirty="0" err="1">
                <a:ea typeface="+mn-lt"/>
                <a:cs typeface="+mn-lt"/>
              </a:rPr>
              <a:t>Woude</a:t>
            </a:r>
            <a:r>
              <a:rPr lang="fi-FI" sz="1800" dirty="0">
                <a:ea typeface="+mn-lt"/>
                <a:cs typeface="+mn-lt"/>
              </a:rPr>
              <a:t>, </a:t>
            </a:r>
            <a:r>
              <a:rPr lang="fi-FI" sz="1800" dirty="0" err="1">
                <a:ea typeface="+mn-lt"/>
                <a:cs typeface="+mn-lt"/>
              </a:rPr>
              <a:t>Ardizzone</a:t>
            </a:r>
            <a:r>
              <a:rPr lang="fi-FI" sz="1800" dirty="0">
                <a:ea typeface="+mn-lt"/>
                <a:cs typeface="+mn-lt"/>
              </a:rPr>
              <a:t>, Bengtson, 2015, 110) </a:t>
            </a:r>
            <a:endParaRPr lang="fi-FI" sz="1800" dirty="0">
              <a:cs typeface="Calibri"/>
            </a:endParaRPr>
          </a:p>
          <a:p>
            <a:r>
              <a:rPr lang="fi-FI" sz="2000" dirty="0">
                <a:ea typeface="+mn-lt"/>
                <a:cs typeface="+mn-lt"/>
              </a:rPr>
              <a:t>Ensimmäisen asteen sukulaisilla on n. 15 % korkeampi riski sairastua </a:t>
            </a:r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tautiin. (IBD ja muut suolistosairaudet ry, 2022) </a:t>
            </a:r>
            <a:endParaRPr lang="fi-FI" sz="2000">
              <a:ea typeface="+mn-lt"/>
              <a:cs typeface="Calibri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40 % riski sairastua yleensä IBD sairauteen. (</a:t>
            </a:r>
            <a:r>
              <a:rPr lang="fi-FI" sz="1800" dirty="0" err="1">
                <a:ea typeface="+mn-lt"/>
                <a:cs typeface="+mn-lt"/>
              </a:rPr>
              <a:t>Fiocchi</a:t>
            </a:r>
            <a:r>
              <a:rPr lang="fi-FI" sz="1800" dirty="0">
                <a:ea typeface="+mn-lt"/>
                <a:cs typeface="+mn-lt"/>
              </a:rPr>
              <a:t>, 1998) </a:t>
            </a:r>
            <a:endParaRPr lang="fi-FI" sz="1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487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Ympäristötekijät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 on yleisempää kehittyneissä maissa verrattuna kehittyviin maihin. (</a:t>
            </a:r>
            <a:r>
              <a:rPr lang="fi-FI" sz="2000" dirty="0" err="1">
                <a:ea typeface="+mn-lt"/>
                <a:cs typeface="+mn-lt"/>
              </a:rPr>
              <a:t>Hovde</a:t>
            </a:r>
            <a:r>
              <a:rPr lang="fi-FI" sz="2000" dirty="0">
                <a:ea typeface="+mn-lt"/>
                <a:cs typeface="+mn-lt"/>
              </a:rPr>
              <a:t>, </a:t>
            </a:r>
            <a:r>
              <a:rPr lang="fi-FI" sz="2000" dirty="0" err="1">
                <a:ea typeface="+mn-lt"/>
                <a:cs typeface="+mn-lt"/>
              </a:rPr>
              <a:t>Moum</a:t>
            </a:r>
            <a:r>
              <a:rPr lang="fi-FI" sz="2000" dirty="0">
                <a:ea typeface="+mn-lt"/>
                <a:cs typeface="+mn-lt"/>
              </a:rPr>
              <a:t>, 2012)</a:t>
            </a:r>
          </a:p>
          <a:p>
            <a:r>
              <a:rPr lang="fi-FI" sz="2000" dirty="0">
                <a:ea typeface="+mn-lt"/>
                <a:cs typeface="+mn-lt"/>
              </a:rPr>
              <a:t>Eroa voidaan selittää elintapojen perusteella, esim. (</a:t>
            </a:r>
            <a:r>
              <a:rPr lang="fi-FI" sz="2000" dirty="0" err="1">
                <a:ea typeface="+mn-lt"/>
                <a:cs typeface="+mn-lt"/>
              </a:rPr>
              <a:t>Baumgart</a:t>
            </a:r>
            <a:r>
              <a:rPr lang="fi-FI" sz="2000" dirty="0">
                <a:ea typeface="+mn-lt"/>
                <a:cs typeface="+mn-lt"/>
              </a:rPr>
              <a:t>, </a:t>
            </a:r>
            <a:r>
              <a:rPr lang="fi-FI" sz="2000" dirty="0" err="1">
                <a:ea typeface="+mn-lt"/>
                <a:cs typeface="+mn-lt"/>
              </a:rPr>
              <a:t>Sandborn</a:t>
            </a:r>
            <a:r>
              <a:rPr lang="fi-FI" sz="2000" dirty="0">
                <a:ea typeface="+mn-lt"/>
                <a:cs typeface="+mn-lt"/>
              </a:rPr>
              <a:t>, 2012) (</a:t>
            </a:r>
            <a:r>
              <a:rPr lang="fi-FI" sz="2000" dirty="0" err="1">
                <a:ea typeface="+mn-lt"/>
                <a:cs typeface="+mn-lt"/>
              </a:rPr>
              <a:t>Fiocchi</a:t>
            </a:r>
            <a:r>
              <a:rPr lang="fi-FI" sz="2000" dirty="0">
                <a:ea typeface="+mn-lt"/>
                <a:cs typeface="+mn-lt"/>
              </a:rPr>
              <a:t>, 1998)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Kehittyneissä maissa on huonompi ilmanlaatu ja puhtaammat hygienia olosuhteet.</a:t>
            </a:r>
            <a:endParaRPr lang="fi-FI" dirty="0">
              <a:ea typeface="+mn-lt"/>
              <a:cs typeface="+mn-lt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Valmisruoka, mikä sisältää runsaasti sokereita ja tyydyttämättömiä rasvoja.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Vauvoja imetetään vähemmän.</a:t>
            </a:r>
            <a:endParaRPr lang="fi-FI" sz="2000" dirty="0">
              <a:ea typeface="+mn-lt"/>
              <a:cs typeface="+mn-lt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Kehittyneissä maissa tupakoidaan.</a:t>
            </a:r>
          </a:p>
          <a:p>
            <a:r>
              <a:rPr lang="fi-FI" sz="2000" dirty="0">
                <a:ea typeface="+mn-lt"/>
                <a:cs typeface="+mn-lt"/>
              </a:rPr>
              <a:t>Tupakoinnilla on näistä suurin vaikutus, erityisesti lapsuudessa. (</a:t>
            </a:r>
            <a:r>
              <a:rPr lang="fi-FI" sz="2000" dirty="0" err="1">
                <a:ea typeface="+mn-lt"/>
                <a:cs typeface="+mn-lt"/>
              </a:rPr>
              <a:t>Baumgart</a:t>
            </a:r>
            <a:r>
              <a:rPr lang="fi-FI" sz="2000" dirty="0">
                <a:ea typeface="+mn-lt"/>
                <a:cs typeface="+mn-lt"/>
              </a:rPr>
              <a:t>, </a:t>
            </a:r>
            <a:r>
              <a:rPr lang="fi-FI" sz="2000" dirty="0" err="1">
                <a:ea typeface="+mn-lt"/>
                <a:cs typeface="+mn-lt"/>
              </a:rPr>
              <a:t>Sandborn</a:t>
            </a:r>
            <a:r>
              <a:rPr lang="fi-FI" sz="2000" dirty="0">
                <a:ea typeface="+mn-lt"/>
                <a:cs typeface="+mn-lt"/>
              </a:rPr>
              <a:t>, 2012) (</a:t>
            </a:r>
            <a:r>
              <a:rPr lang="fi-FI" sz="2000" dirty="0" err="1">
                <a:ea typeface="+mn-lt"/>
                <a:cs typeface="+mn-lt"/>
              </a:rPr>
              <a:t>Fiocchi</a:t>
            </a:r>
            <a:r>
              <a:rPr lang="fi-FI" sz="2000" dirty="0">
                <a:ea typeface="+mn-lt"/>
                <a:cs typeface="+mn-lt"/>
              </a:rPr>
              <a:t>, 1998)</a:t>
            </a: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219442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Ruokavalio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Länsimaalaisella ruokavaliolla on vielä tuntematon yhteys </a:t>
            </a:r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tautiin. (Kemp ym. 2018, 764)</a:t>
            </a:r>
          </a:p>
          <a:p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 potilailla voi ilmetä erilaisia vajaaravitsemustiloja tai huonoja ruokailutottumuksia, esim.</a:t>
            </a:r>
            <a:r>
              <a:rPr lang="fi-FI" sz="2000" baseline="30000" dirty="0">
                <a:ea typeface="+mn-lt"/>
                <a:cs typeface="+mn-lt"/>
              </a:rPr>
              <a:t>1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Nauttivat suuria määriä hiilihydraatteja, sakkaroosia ja rasvahappoja.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Niukasti kasviksia sekä hedelmiä.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</a:p>
          <a:p>
            <a:r>
              <a:rPr lang="fi-FI" sz="2000" dirty="0">
                <a:ea typeface="+mn-lt"/>
                <a:cs typeface="+mn-lt"/>
              </a:rPr>
              <a:t>Heidän ravintonsa usein sisältää mikropartikkeleita esim. (Mahmud &amp; </a:t>
            </a:r>
            <a:r>
              <a:rPr lang="fi-FI" sz="2000" dirty="0" err="1">
                <a:ea typeface="+mn-lt"/>
                <a:cs typeface="+mn-lt"/>
              </a:rPr>
              <a:t>Weir</a:t>
            </a:r>
            <a:r>
              <a:rPr lang="fi-FI" sz="2000" dirty="0">
                <a:ea typeface="+mn-lt"/>
                <a:cs typeface="+mn-lt"/>
              </a:rPr>
              <a:t> 2001) </a:t>
            </a:r>
            <a:endParaRPr lang="fi-FI" sz="2000" dirty="0"/>
          </a:p>
          <a:p>
            <a:pPr lvl="1"/>
            <a:r>
              <a:rPr lang="fi-FI" sz="1800" dirty="0">
                <a:ea typeface="+mn-lt"/>
                <a:cs typeface="+mn-lt"/>
              </a:rPr>
              <a:t>Pölyä, joitakin lisäaineita sekä paakkuuntumisenestoainetta. (Mahmud &amp; </a:t>
            </a:r>
            <a:r>
              <a:rPr lang="fi-FI" sz="1800" dirty="0" err="1">
                <a:ea typeface="+mn-lt"/>
                <a:cs typeface="+mn-lt"/>
              </a:rPr>
              <a:t>Weir</a:t>
            </a:r>
            <a:r>
              <a:rPr lang="fi-FI" sz="1800" dirty="0">
                <a:ea typeface="+mn-lt"/>
                <a:cs typeface="+mn-lt"/>
              </a:rPr>
              <a:t> 2001)</a:t>
            </a:r>
          </a:p>
          <a:p>
            <a:endParaRPr lang="fi-FI" sz="1000" dirty="0"/>
          </a:p>
          <a:p>
            <a:r>
              <a:rPr lang="fi-FI" sz="1000" dirty="0"/>
              <a:t>[1] </a:t>
            </a:r>
            <a:r>
              <a:rPr lang="fi-FI" sz="1000" dirty="0" err="1"/>
              <a:t>Fiocchi</a:t>
            </a:r>
            <a:r>
              <a:rPr lang="fi-FI" sz="1000" dirty="0"/>
              <a:t> 1998; Mahmud &amp; </a:t>
            </a:r>
            <a:r>
              <a:rPr lang="fi-FI" sz="1000" dirty="0" err="1"/>
              <a:t>Weir</a:t>
            </a:r>
            <a:r>
              <a:rPr lang="fi-FI" sz="1000" dirty="0"/>
              <a:t> 2001; </a:t>
            </a:r>
            <a:r>
              <a:rPr lang="fi-FI" sz="1000" dirty="0" err="1"/>
              <a:t>Baumgart</a:t>
            </a:r>
            <a:r>
              <a:rPr lang="fi-FI" sz="1000" dirty="0"/>
              <a:t> &amp; </a:t>
            </a:r>
            <a:r>
              <a:rPr lang="fi-FI" sz="1000" dirty="0" err="1"/>
              <a:t>Sandborn</a:t>
            </a:r>
            <a:r>
              <a:rPr lang="fi-FI" sz="1000" dirty="0"/>
              <a:t> 2012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115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Poikkeuksellinen suolisto rakenne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Suoliston kudokset ovat normaalista poikkeavia. (</a:t>
            </a:r>
            <a:r>
              <a:rPr lang="fi-FI" sz="2000" dirty="0" err="1">
                <a:ea typeface="+mn-lt"/>
                <a:cs typeface="+mn-lt"/>
              </a:rPr>
              <a:t>Fiocchi</a:t>
            </a:r>
            <a:r>
              <a:rPr lang="fi-FI" sz="2000" dirty="0">
                <a:ea typeface="+mn-lt"/>
                <a:cs typeface="+mn-lt"/>
              </a:rPr>
              <a:t>, 1998)</a:t>
            </a:r>
          </a:p>
          <a:p>
            <a:r>
              <a:rPr lang="fi-FI" sz="2000" dirty="0">
                <a:ea typeface="+mn-lt"/>
                <a:cs typeface="+mn-lt"/>
              </a:rPr>
              <a:t>Suoliston kudokset vaurioituvat tulehduksesta ja voimistavat suoliston tulehdusreaktiota, mikä kutsuu paikalle lisää valkosoluja. (</a:t>
            </a:r>
            <a:r>
              <a:rPr lang="fi-FI" sz="2000" dirty="0" err="1">
                <a:ea typeface="+mn-lt"/>
                <a:cs typeface="+mn-lt"/>
              </a:rPr>
              <a:t>Fiocchi</a:t>
            </a:r>
            <a:r>
              <a:rPr lang="fi-FI" sz="2000" dirty="0">
                <a:ea typeface="+mn-lt"/>
                <a:cs typeface="+mn-lt"/>
              </a:rPr>
              <a:t>, 1998)</a:t>
            </a:r>
            <a:endParaRPr lang="fi-FI" sz="2000" dirty="0">
              <a:cs typeface="Calibri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Itseään ylläpitävä tulehdus. (</a:t>
            </a:r>
            <a:r>
              <a:rPr lang="fi-FI" sz="1800" dirty="0" err="1">
                <a:ea typeface="+mn-lt"/>
                <a:cs typeface="+mn-lt"/>
              </a:rPr>
              <a:t>Fiocchi</a:t>
            </a:r>
            <a:r>
              <a:rPr lang="fi-FI" sz="1800" dirty="0">
                <a:ea typeface="+mn-lt"/>
                <a:cs typeface="+mn-lt"/>
              </a:rPr>
              <a:t>, 1998)</a:t>
            </a:r>
          </a:p>
          <a:p>
            <a:r>
              <a:rPr lang="fi-FI" sz="2000" dirty="0">
                <a:ea typeface="+mn-lt"/>
                <a:cs typeface="+mn-lt"/>
              </a:rPr>
              <a:t>Jotkin </a:t>
            </a:r>
            <a:r>
              <a:rPr lang="fi-FI" sz="2000" dirty="0" err="1">
                <a:ea typeface="+mn-lt"/>
                <a:cs typeface="+mn-lt"/>
              </a:rPr>
              <a:t>geneenit</a:t>
            </a:r>
            <a:r>
              <a:rPr lang="fi-FI" sz="2000" dirty="0">
                <a:ea typeface="+mn-lt"/>
                <a:cs typeface="+mn-lt"/>
              </a:rPr>
              <a:t> muuttavat suoliston limakalvon läpäisevyyttä helpommaksi. (</a:t>
            </a:r>
            <a:r>
              <a:rPr lang="fi-FI" sz="2000" dirty="0" err="1">
                <a:ea typeface="+mn-lt"/>
                <a:cs typeface="+mn-lt"/>
              </a:rPr>
              <a:t>Baumgart</a:t>
            </a:r>
            <a:r>
              <a:rPr lang="fi-FI" sz="2000" dirty="0">
                <a:ea typeface="+mn-lt"/>
                <a:cs typeface="+mn-lt"/>
              </a:rPr>
              <a:t>, </a:t>
            </a:r>
            <a:r>
              <a:rPr lang="fi-FI" sz="2000" dirty="0" err="1">
                <a:ea typeface="+mn-lt"/>
                <a:cs typeface="+mn-lt"/>
              </a:rPr>
              <a:t>Sandborn</a:t>
            </a:r>
            <a:r>
              <a:rPr lang="fi-FI" sz="2000" dirty="0">
                <a:ea typeface="+mn-lt"/>
                <a:cs typeface="+mn-lt"/>
              </a:rPr>
              <a:t>, 2012) (</a:t>
            </a:r>
            <a:r>
              <a:rPr lang="fi-FI" sz="2000" dirty="0" err="1">
                <a:ea typeface="+mn-lt"/>
                <a:cs typeface="+mn-lt"/>
              </a:rPr>
              <a:t>Fiocchi</a:t>
            </a:r>
            <a:r>
              <a:rPr lang="fi-FI" sz="2000" dirty="0">
                <a:ea typeface="+mn-lt"/>
                <a:cs typeface="+mn-lt"/>
              </a:rPr>
              <a:t>, 1998) </a:t>
            </a:r>
          </a:p>
          <a:p>
            <a:r>
              <a:rPr lang="fi-FI" sz="2000" dirty="0" err="1">
                <a:ea typeface="+mn-lt"/>
                <a:cs typeface="+mn-lt"/>
              </a:rPr>
              <a:t>Mesenkymaaliset</a:t>
            </a:r>
            <a:r>
              <a:rPr lang="fi-FI" sz="2000" dirty="0">
                <a:ea typeface="+mn-lt"/>
                <a:cs typeface="+mn-lt"/>
              </a:rPr>
              <a:t> kantasolut muodostavat poikkeavina rakenteina paksumpia suoliseinämiä, mitkä ahtauttavat suolistoa ja voivat muodostaa suolitukoksia. </a:t>
            </a:r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232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Suolistobakteerit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 voi johtua suoliston lisääntyneestä läpäisevyydestä yhdistettynä suoliston puolustusjärjestelmän häiriintyneeseen toimintaan ja suoliston normaaliflooraan. (</a:t>
            </a:r>
            <a:r>
              <a:rPr lang="fi-FI" sz="2000" dirty="0" err="1">
                <a:ea typeface="+mn-lt"/>
                <a:cs typeface="+mn-lt"/>
              </a:rPr>
              <a:t>Fiocchi</a:t>
            </a:r>
            <a:r>
              <a:rPr lang="fi-FI" sz="2000" dirty="0">
                <a:ea typeface="+mn-lt"/>
                <a:cs typeface="+mn-lt"/>
              </a:rPr>
              <a:t> 1998) </a:t>
            </a:r>
          </a:p>
          <a:p>
            <a:r>
              <a:rPr lang="fi-FI" sz="2000" dirty="0">
                <a:ea typeface="+mn-lt"/>
                <a:cs typeface="+mn-lt"/>
              </a:rPr>
              <a:t>Suoliston puolustusjärjestelmä hyökkää omaa suolistoa ja sen normaaliflooraa vastaan, mikä aiheuttaa suolisto tulehduksen. (</a:t>
            </a:r>
            <a:r>
              <a:rPr lang="fi-FI" sz="2000" dirty="0" err="1">
                <a:ea typeface="+mn-lt"/>
                <a:cs typeface="+mn-lt"/>
              </a:rPr>
              <a:t>Fiocchi</a:t>
            </a:r>
            <a:r>
              <a:rPr lang="fi-FI" sz="2000" dirty="0">
                <a:ea typeface="+mn-lt"/>
                <a:cs typeface="+mn-lt"/>
              </a:rPr>
              <a:t> 1998) </a:t>
            </a:r>
          </a:p>
          <a:p>
            <a:r>
              <a:rPr lang="fi-FI" sz="2000" dirty="0">
                <a:ea typeface="+mn-lt"/>
                <a:cs typeface="+mn-lt"/>
              </a:rPr>
              <a:t>Potilaiden normaalifloora on köyhempi kuin normaalisti. (</a:t>
            </a:r>
            <a:r>
              <a:rPr lang="fi-FI" sz="2000" dirty="0" err="1">
                <a:ea typeface="+mn-lt"/>
                <a:cs typeface="+mn-lt"/>
              </a:rPr>
              <a:t>Fiocchi</a:t>
            </a:r>
            <a:r>
              <a:rPr lang="fi-FI" sz="2000" dirty="0">
                <a:ea typeface="+mn-lt"/>
                <a:cs typeface="+mn-lt"/>
              </a:rPr>
              <a:t> 1998) 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Toisaalta potilailta on löydetty samankaltaisia suolisto bakteereja. (</a:t>
            </a:r>
            <a:r>
              <a:rPr lang="fi-FI" sz="1800" dirty="0" err="1">
                <a:ea typeface="+mn-lt"/>
                <a:cs typeface="+mn-lt"/>
              </a:rPr>
              <a:t>Fiocchi</a:t>
            </a:r>
            <a:r>
              <a:rPr lang="fi-FI" sz="1800" dirty="0">
                <a:ea typeface="+mn-lt"/>
                <a:cs typeface="+mn-lt"/>
              </a:rPr>
              <a:t> 1998; </a:t>
            </a:r>
            <a:r>
              <a:rPr lang="fi-FI" sz="1800" dirty="0" err="1">
                <a:ea typeface="+mn-lt"/>
                <a:cs typeface="+mn-lt"/>
              </a:rPr>
              <a:t>Baumgart</a:t>
            </a:r>
            <a:r>
              <a:rPr lang="fi-FI" sz="1800" dirty="0">
                <a:ea typeface="+mn-lt"/>
                <a:cs typeface="+mn-lt"/>
              </a:rPr>
              <a:t> &amp; </a:t>
            </a:r>
            <a:r>
              <a:rPr lang="fi-FI" sz="1800" dirty="0" err="1">
                <a:ea typeface="+mn-lt"/>
                <a:cs typeface="+mn-lt"/>
              </a:rPr>
              <a:t>Sandborn</a:t>
            </a:r>
            <a:r>
              <a:rPr lang="fi-FI" sz="1800" dirty="0">
                <a:ea typeface="+mn-lt"/>
                <a:cs typeface="+mn-lt"/>
              </a:rPr>
              <a:t> 2012) </a:t>
            </a:r>
            <a:endParaRPr lang="fi-FI" sz="1800"/>
          </a:p>
          <a:p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 yleensä puhkeaa suolistotulehduksen jälkeen. (</a:t>
            </a:r>
            <a:r>
              <a:rPr lang="fi-FI" sz="2000" dirty="0" err="1">
                <a:ea typeface="+mn-lt"/>
                <a:cs typeface="+mn-lt"/>
              </a:rPr>
              <a:t>Baumgart</a:t>
            </a:r>
            <a:r>
              <a:rPr lang="fi-FI" sz="2000" dirty="0">
                <a:ea typeface="+mn-lt"/>
                <a:cs typeface="+mn-lt"/>
              </a:rPr>
              <a:t> &amp; </a:t>
            </a:r>
            <a:r>
              <a:rPr lang="fi-FI" sz="2000" dirty="0" err="1">
                <a:ea typeface="+mn-lt"/>
                <a:cs typeface="+mn-lt"/>
              </a:rPr>
              <a:t>Sandborn</a:t>
            </a:r>
            <a:r>
              <a:rPr lang="fi-FI" sz="2000" dirty="0">
                <a:ea typeface="+mn-lt"/>
                <a:cs typeface="+mn-lt"/>
              </a:rPr>
              <a:t> 2012) 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9812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>
                <a:ea typeface="+mj-lt"/>
                <a:cs typeface="+mj-lt"/>
              </a:rPr>
              <a:t>Crohnin</a:t>
            </a:r>
            <a:r>
              <a:rPr lang="fi-FI">
                <a:ea typeface="+mj-lt"/>
                <a:cs typeface="+mj-lt"/>
              </a:rPr>
              <a:t> taudin ehkäiseminen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Taudin syntymekanismia ei vielä tunneta, joten sitä ei osata ehkäistä.</a:t>
            </a:r>
          </a:p>
          <a:p>
            <a:r>
              <a:rPr lang="fi-FI" sz="2000" dirty="0">
                <a:ea typeface="+mn-lt"/>
                <a:cs typeface="+mn-lt"/>
              </a:rPr>
              <a:t>Tupakointi kuitenkin lisää riskiä sairastua lähes kaksinkertaisesti.</a:t>
            </a:r>
            <a:endParaRPr lang="fi-FI" sz="2000" dirty="0">
              <a:ea typeface="+mn-lt"/>
              <a:cs typeface="Calibri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Se lisää riskiä taudin relapsiin ja pahentaa oireilua.</a:t>
            </a:r>
            <a:endParaRPr lang="fi-FI" sz="1800" dirty="0">
              <a:ea typeface="+mn-lt"/>
              <a:cs typeface="Calibri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Suurentaa riskiä joutua leikkaukseen. </a:t>
            </a:r>
          </a:p>
          <a:p>
            <a:endParaRPr lang="fi-FI" sz="2000" dirty="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r>
              <a:rPr lang="fi-FI" sz="1000" dirty="0">
                <a:ea typeface="+mn-lt"/>
                <a:cs typeface="+mn-lt"/>
              </a:rPr>
              <a:t>(Tunturi, 2020) (</a:t>
            </a:r>
            <a:r>
              <a:rPr lang="fi-FI" sz="1000" dirty="0" err="1">
                <a:ea typeface="+mn-lt"/>
                <a:cs typeface="+mn-lt"/>
              </a:rPr>
              <a:t>Hovde</a:t>
            </a:r>
            <a:r>
              <a:rPr lang="fi-FI" sz="1000" dirty="0">
                <a:ea typeface="+mn-lt"/>
                <a:cs typeface="+mn-lt"/>
              </a:rPr>
              <a:t>, </a:t>
            </a:r>
            <a:r>
              <a:rPr lang="fi-FI" sz="1000" dirty="0" err="1">
                <a:ea typeface="+mn-lt"/>
                <a:cs typeface="+mn-lt"/>
              </a:rPr>
              <a:t>Moum</a:t>
            </a:r>
            <a:r>
              <a:rPr lang="fi-FI" sz="1000" dirty="0">
                <a:ea typeface="+mn-lt"/>
                <a:cs typeface="+mn-lt"/>
              </a:rPr>
              <a:t>, 2012) (</a:t>
            </a:r>
            <a:r>
              <a:rPr lang="fi-FI" sz="1000" dirty="0" err="1">
                <a:ea typeface="+mn-lt"/>
                <a:cs typeface="+mn-lt"/>
              </a:rPr>
              <a:t>Fiocchi</a:t>
            </a:r>
            <a:r>
              <a:rPr lang="fi-FI" sz="1000" dirty="0">
                <a:ea typeface="+mn-lt"/>
                <a:cs typeface="+mn-lt"/>
              </a:rPr>
              <a:t>, 1998)</a:t>
            </a:r>
          </a:p>
        </p:txBody>
      </p:sp>
    </p:spTree>
    <p:extLst>
      <p:ext uri="{BB962C8B-B14F-4D97-AF65-F5344CB8AC3E}">
        <p14:creationId xmlns:p14="http://schemas.microsoft.com/office/powerpoint/2010/main" val="280481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CA5C868-0A82-4975-8602-F49477C7D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86BF052-6C01-4917-B7DB-1FFCF2551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696179C-71E7-4A5B-B238-0AE1C74D6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29EED8E-74E7-42E8-979B-7A783E78A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77" y="1241266"/>
            <a:ext cx="4389193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600" b="0" i="0" kern="1200" err="1">
                <a:latin typeface="+mj-lt"/>
                <a:ea typeface="+mj-ea"/>
                <a:cs typeface="+mj-cs"/>
              </a:rPr>
              <a:t>Diagnostiikka</a:t>
            </a:r>
            <a:br>
              <a:rPr lang="en-US" sz="4600"/>
            </a:br>
            <a:endParaRPr lang="en-US" sz="4600" b="0" i="0" kern="1200"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5EF968-6B5E-49C5-B36D-472F27E9E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3" y="396837"/>
            <a:ext cx="6451503" cy="6058999"/>
            <a:chOff x="423333" y="396837"/>
            <a:chExt cx="6451503" cy="605899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3FD9A14-60DA-42A0-A033-3E195FF358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3" y="402165"/>
              <a:ext cx="522933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93ABB9EA-8044-4EC4-9DCB-C7C92E290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3161515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86DD3B6C-071B-4D35-8948-1206F9831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5004670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pic>
        <p:nvPicPr>
          <p:cNvPr id="4" name="Kuva 4" descr="Tarkistusluettelo tasaisella täytöllä">
            <a:extLst>
              <a:ext uri="{FF2B5EF4-FFF2-40B4-BE49-F238E27FC236}">
                <a16:creationId xmlns:a16="http://schemas.microsoft.com/office/drawing/2014/main" id="{A60EAFBC-7398-5A4D-EF2B-21CB24656C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2717" y="1145943"/>
            <a:ext cx="2266889" cy="2266889"/>
          </a:xfrm>
          <a:prstGeom prst="rect">
            <a:avLst/>
          </a:prstGeom>
        </p:spPr>
      </p:pic>
      <p:pic>
        <p:nvPicPr>
          <p:cNvPr id="5" name="Kuva 5" descr="Stetoskooppi ääriviiva">
            <a:extLst>
              <a:ext uri="{FF2B5EF4-FFF2-40B4-BE49-F238E27FC236}">
                <a16:creationId xmlns:a16="http://schemas.microsoft.com/office/drawing/2014/main" id="{C7EA0217-50AD-833C-FE9A-DB06D855E4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53655" y="1145943"/>
            <a:ext cx="2266889" cy="2266889"/>
          </a:xfrm>
          <a:prstGeom prst="rect">
            <a:avLst/>
          </a:prstGeom>
        </p:spPr>
      </p:pic>
      <p:pic>
        <p:nvPicPr>
          <p:cNvPr id="6" name="Kuva 6" descr="Neula tasaisella täytöllä">
            <a:extLst>
              <a:ext uri="{FF2B5EF4-FFF2-40B4-BE49-F238E27FC236}">
                <a16:creationId xmlns:a16="http://schemas.microsoft.com/office/drawing/2014/main" id="{00E870C9-48C8-D8D1-F44A-E2487D3E88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82717" y="3571806"/>
            <a:ext cx="2266890" cy="2266890"/>
          </a:xfrm>
          <a:prstGeom prst="rect">
            <a:avLst/>
          </a:prstGeom>
        </p:spPr>
      </p:pic>
      <p:pic>
        <p:nvPicPr>
          <p:cNvPr id="7" name="Kuva 7" descr="Pipetti tasaisella täytöllä">
            <a:extLst>
              <a:ext uri="{FF2B5EF4-FFF2-40B4-BE49-F238E27FC236}">
                <a16:creationId xmlns:a16="http://schemas.microsoft.com/office/drawing/2014/main" id="{1E353F4A-E17D-95CC-F7DB-977B579B37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53655" y="3571806"/>
            <a:ext cx="2266890" cy="226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0747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3BD75E-7687-6A3B-D010-D91A6B311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Crohnin</a:t>
            </a:r>
            <a:r>
              <a:rPr lang="en-US"/>
              <a:t> </a:t>
            </a:r>
            <a:r>
              <a:rPr lang="en-US" err="1"/>
              <a:t>taudin</a:t>
            </a:r>
            <a:r>
              <a:rPr lang="en-US"/>
              <a:t> </a:t>
            </a:r>
            <a:r>
              <a:rPr lang="en-US" err="1">
                <a:ea typeface="+mj-lt"/>
                <a:cs typeface="+mj-lt"/>
              </a:rPr>
              <a:t>diagnostiikka</a:t>
            </a:r>
            <a:endParaRPr lang="fi-FI" err="1">
              <a:ea typeface="+mj-lt"/>
              <a:cs typeface="+mj-lt"/>
            </a:endParaRPr>
          </a:p>
        </p:txBody>
      </p:sp>
      <p:pic>
        <p:nvPicPr>
          <p:cNvPr id="3" name="Kuva 3">
            <a:extLst>
              <a:ext uri="{FF2B5EF4-FFF2-40B4-BE49-F238E27FC236}">
                <a16:creationId xmlns:a16="http://schemas.microsoft.com/office/drawing/2014/main" id="{671603F1-5BCE-0485-422B-25DEF6516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66" y="2305129"/>
            <a:ext cx="9955060" cy="455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6387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Diagnostiikka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taudin diagnoosi perustuu kliiniseen oirekuvaan, laboratoriokokeisiin, tähystyksiin, kuvantamiseen sekä erotusdiagnoosiin.</a:t>
            </a:r>
            <a:r>
              <a:rPr lang="fi-FI" sz="2000" baseline="30000" dirty="0">
                <a:ea typeface="+mn-lt"/>
                <a:cs typeface="+mn-lt"/>
              </a:rPr>
              <a:t> 1</a:t>
            </a:r>
            <a:endParaRPr lang="fi-FI" sz="2000" dirty="0">
              <a:ea typeface="+mn-lt"/>
              <a:cs typeface="+mn-lt"/>
            </a:endParaRPr>
          </a:p>
          <a:p>
            <a:r>
              <a:rPr lang="fi-FI" dirty="0"/>
              <a:t>Geenitutkimuksia ei tehdä rutiininomaisesti.</a:t>
            </a:r>
            <a:r>
              <a:rPr lang="fi-FI" baseline="30000" dirty="0">
                <a:ea typeface="+mn-lt"/>
                <a:cs typeface="+mn-lt"/>
              </a:rPr>
              <a:t> 1</a:t>
            </a:r>
            <a:endParaRPr lang="fi-FI" dirty="0"/>
          </a:p>
          <a:p>
            <a:r>
              <a:rPr lang="fi-FI" dirty="0"/>
              <a:t>Suoliston tähystämisellä sekä kuvantamisella etsitään </a:t>
            </a:r>
            <a:r>
              <a:rPr lang="fi-FI" dirty="0" err="1">
                <a:ea typeface="+mn-lt"/>
                <a:cs typeface="+mn-lt"/>
              </a:rPr>
              <a:t>Crohnin</a:t>
            </a:r>
            <a:r>
              <a:rPr lang="fi-FI" dirty="0">
                <a:ea typeface="+mn-lt"/>
                <a:cs typeface="+mn-lt"/>
              </a:rPr>
              <a:t> taudin </a:t>
            </a:r>
            <a:r>
              <a:rPr lang="fi-FI" dirty="0"/>
              <a:t>rakenteellisia muutoksia. </a:t>
            </a:r>
            <a:r>
              <a:rPr lang="fi-FI" baseline="30000" dirty="0"/>
              <a:t>2</a:t>
            </a:r>
          </a:p>
          <a:p>
            <a:pPr lvl="1"/>
            <a:r>
              <a:rPr lang="fi-FI" dirty="0">
                <a:ea typeface="+mn-lt"/>
                <a:cs typeface="+mn-lt"/>
              </a:rPr>
              <a:t>Vammat, ahtaumat tai fistelit</a:t>
            </a:r>
            <a:r>
              <a:rPr lang="fi-FI" dirty="0"/>
              <a:t>.</a:t>
            </a:r>
            <a:r>
              <a:rPr lang="fi-FI" baseline="30000" dirty="0"/>
              <a:t>2</a:t>
            </a:r>
          </a:p>
          <a:p>
            <a:pPr lvl="1"/>
            <a:r>
              <a:rPr lang="fi-FI" dirty="0"/>
              <a:t>Tulehduspesäkkeet, mistä löytyy suolistolimaa, plasmasoluja ja imusoluja. </a:t>
            </a:r>
            <a:r>
              <a:rPr lang="fi-FI" baseline="30000" dirty="0">
                <a:ea typeface="+mn-lt"/>
                <a:cs typeface="+mn-lt"/>
              </a:rPr>
              <a:t>2</a:t>
            </a:r>
            <a:endParaRPr lang="fi-FI"/>
          </a:p>
          <a:p>
            <a:endParaRPr lang="fi-FI" sz="1100" dirty="0"/>
          </a:p>
          <a:p>
            <a:endParaRPr lang="fi-FI" sz="1100" dirty="0"/>
          </a:p>
          <a:p>
            <a:endParaRPr lang="fi-FI" sz="1100" dirty="0"/>
          </a:p>
          <a:p>
            <a:endParaRPr lang="fi-FI" sz="1100" dirty="0"/>
          </a:p>
          <a:p>
            <a:r>
              <a:rPr lang="fi-FI" sz="1100" dirty="0"/>
              <a:t>[1] </a:t>
            </a:r>
            <a:r>
              <a:rPr lang="fi-FI" sz="1100" dirty="0" err="1"/>
              <a:t>Maaser</a:t>
            </a:r>
            <a:r>
              <a:rPr lang="fi-FI" sz="1100" dirty="0"/>
              <a:t>, </a:t>
            </a:r>
            <a:r>
              <a:rPr lang="fi-FI" sz="1100" dirty="0" err="1"/>
              <a:t>Sturm</a:t>
            </a:r>
            <a:r>
              <a:rPr lang="fi-FI" sz="1100" dirty="0"/>
              <a:t>, </a:t>
            </a:r>
            <a:r>
              <a:rPr lang="fi-FI" sz="1100" dirty="0" err="1"/>
              <a:t>Vavricka</a:t>
            </a:r>
            <a:r>
              <a:rPr lang="fi-FI" sz="1100" dirty="0"/>
              <a:t>, ym. 2019, 145</a:t>
            </a:r>
            <a:endParaRPr lang="fi-FI"/>
          </a:p>
          <a:p>
            <a:r>
              <a:rPr lang="fi-FI" sz="1100" dirty="0"/>
              <a:t>[2] Sipponen 2020</a:t>
            </a:r>
          </a:p>
        </p:txBody>
      </p:sp>
    </p:spTree>
    <p:extLst>
      <p:ext uri="{BB962C8B-B14F-4D97-AF65-F5344CB8AC3E}">
        <p14:creationId xmlns:p14="http://schemas.microsoft.com/office/powerpoint/2010/main" val="278518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Tähystäminen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Paksusuolen tähystys, eli </a:t>
            </a:r>
            <a:r>
              <a:rPr lang="fi-FI" sz="2000" dirty="0" err="1">
                <a:ea typeface="+mn-lt"/>
                <a:cs typeface="+mn-lt"/>
              </a:rPr>
              <a:t>kolonoskopia</a:t>
            </a:r>
            <a:r>
              <a:rPr lang="fi-FI" sz="2000" dirty="0">
                <a:ea typeface="+mn-lt"/>
                <a:cs typeface="+mn-lt"/>
              </a:rPr>
              <a:t>, on kaikista tärkein tutkimus. (Sipponen 2020)</a:t>
            </a:r>
            <a:endParaRPr lang="fi-FI" dirty="0"/>
          </a:p>
          <a:p>
            <a:pPr lvl="1"/>
            <a:r>
              <a:rPr lang="fi-FI" sz="1800" dirty="0" err="1">
                <a:ea typeface="+mn-lt"/>
                <a:cs typeface="+mn-lt"/>
              </a:rPr>
              <a:t>Kolonoskopiassa</a:t>
            </a:r>
            <a:r>
              <a:rPr lang="fi-FI" sz="1800" dirty="0">
                <a:ea typeface="+mn-lt"/>
                <a:cs typeface="+mn-lt"/>
              </a:rPr>
              <a:t> tarkistetaan paksusuoli sekä ohutsuolen loppuosan seinämät. (</a:t>
            </a:r>
            <a:r>
              <a:rPr lang="fi-FI" sz="1800" dirty="0" err="1">
                <a:ea typeface="+mn-lt"/>
                <a:cs typeface="+mn-lt"/>
              </a:rPr>
              <a:t>Maaser</a:t>
            </a:r>
            <a:r>
              <a:rPr lang="fi-FI" sz="1800" dirty="0">
                <a:ea typeface="+mn-lt"/>
                <a:cs typeface="+mn-lt"/>
              </a:rPr>
              <a:t> ym. 2019, 146) 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Oireilevista kohdista otetaan näytepaloja tutkimuksia varten. (</a:t>
            </a:r>
            <a:r>
              <a:rPr lang="fi-FI" sz="1800" dirty="0" err="1">
                <a:ea typeface="+mn-lt"/>
                <a:cs typeface="+mn-lt"/>
              </a:rPr>
              <a:t>Maaser</a:t>
            </a:r>
            <a:r>
              <a:rPr lang="fi-FI" sz="1800" dirty="0">
                <a:ea typeface="+mn-lt"/>
                <a:cs typeface="+mn-lt"/>
              </a:rPr>
              <a:t> ym. 2019, 146) </a:t>
            </a:r>
            <a:endParaRPr lang="fi-FI" dirty="0"/>
          </a:p>
          <a:p>
            <a:r>
              <a:rPr lang="fi-FI" sz="2000" dirty="0">
                <a:ea typeface="+mn-lt"/>
                <a:cs typeface="+mn-lt"/>
              </a:rPr>
              <a:t>Tarpeen mukaan lääkäri voi haluta tehdä lisätutkimuksina esim. 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Mahantähystyksen, eli gastroskopian.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Kapselikameratutkimuksen. (Vatsatalo, 2018c)</a:t>
            </a:r>
            <a:endParaRPr lang="fi-FI" sz="1800" dirty="0"/>
          </a:p>
          <a:p>
            <a:pPr lvl="1"/>
            <a:r>
              <a:rPr lang="fi-FI" sz="1800" dirty="0">
                <a:cs typeface="Calibri"/>
              </a:rPr>
              <a:t>Ohutsuolen</a:t>
            </a:r>
            <a:r>
              <a:rPr lang="fi-FI" sz="1800" dirty="0">
                <a:ea typeface="+mn-lt"/>
                <a:cs typeface="+mn-lt"/>
              </a:rPr>
              <a:t> tähystyksen, eli </a:t>
            </a:r>
            <a:r>
              <a:rPr lang="fi-FI" sz="1800" dirty="0" err="1">
                <a:ea typeface="+mn-lt"/>
                <a:cs typeface="+mn-lt"/>
              </a:rPr>
              <a:t>enteroskopian</a:t>
            </a:r>
            <a:r>
              <a:rPr lang="fi-FI" sz="1800" dirty="0">
                <a:ea typeface="+mn-lt"/>
                <a:cs typeface="+mn-lt"/>
              </a:rPr>
              <a:t>, missä edetään vatsalaukun ohi ohutsuoleen asti.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  <a:r>
              <a:rPr lang="fi-FI" sz="1800" dirty="0">
                <a:ea typeface="+mn-lt"/>
                <a:cs typeface="+mn-lt"/>
              </a:rPr>
              <a:t> </a:t>
            </a:r>
            <a:endParaRPr lang="fi-FI" dirty="0"/>
          </a:p>
          <a:p>
            <a:r>
              <a:rPr lang="fi-FI" sz="2000">
                <a:ea typeface="+mn-lt"/>
                <a:cs typeface="+mn-lt"/>
              </a:rPr>
              <a:t>Tähystyksillä etsitään myös syöpää ennakoivia solumuutoksia. (Tiusanen 2017) </a:t>
            </a:r>
            <a:endParaRPr lang="fi-FI" sz="2000" dirty="0">
              <a:ea typeface="+mn-lt"/>
              <a:cs typeface="+mn-lt"/>
            </a:endParaRPr>
          </a:p>
          <a:p>
            <a:r>
              <a:rPr lang="fi-FI" sz="1000" dirty="0">
                <a:ea typeface="+mn-lt"/>
                <a:cs typeface="+mn-lt"/>
              </a:rPr>
              <a:t>[1] Vatsatalo 2018c; </a:t>
            </a:r>
            <a:r>
              <a:rPr lang="fi-FI" sz="1000" dirty="0" err="1">
                <a:ea typeface="+mn-lt"/>
                <a:cs typeface="+mn-lt"/>
              </a:rPr>
              <a:t>Maaser</a:t>
            </a:r>
            <a:r>
              <a:rPr lang="fi-FI" sz="1000" dirty="0">
                <a:ea typeface="+mn-lt"/>
                <a:cs typeface="+mn-lt"/>
              </a:rPr>
              <a:t> ym. 2019, 147; Sipponen 2020</a:t>
            </a:r>
          </a:p>
          <a:p>
            <a:endParaRPr lang="fi-FI" sz="20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039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Kuvantaminen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Kuvantamiseen käytetään</a:t>
            </a:r>
            <a:endParaRPr lang="fi-FI" dirty="0">
              <a:ea typeface="+mn-lt"/>
              <a:cs typeface="+mn-lt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Tietokonekuvauksia (TT, CT)</a:t>
            </a:r>
            <a:r>
              <a:rPr lang="fi-FI" sz="1800" baseline="30000" dirty="0">
                <a:ea typeface="+mn-lt"/>
                <a:cs typeface="+mn-lt"/>
              </a:rPr>
              <a:t>1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Magneettikuvauksia (MRI) </a:t>
            </a:r>
            <a:r>
              <a:rPr lang="fi-FI" sz="1800" baseline="30000" dirty="0">
                <a:ea typeface="+mn-lt"/>
                <a:cs typeface="+mn-lt"/>
              </a:rPr>
              <a:t>1</a:t>
            </a:r>
          </a:p>
          <a:p>
            <a:r>
              <a:rPr lang="fi-FI" sz="2000">
                <a:ea typeface="+mn-lt"/>
                <a:cs typeface="+mn-lt"/>
              </a:rPr>
              <a:t>Kuvantamisessa suoliston tilannetta arvioidaan varjoaineen avulla.</a:t>
            </a:r>
            <a:r>
              <a:rPr lang="fi-FI" sz="2000" baseline="30000">
                <a:ea typeface="+mn-lt"/>
                <a:cs typeface="+mn-lt"/>
              </a:rPr>
              <a:t>1</a:t>
            </a:r>
          </a:p>
          <a:p>
            <a:r>
              <a:rPr lang="fi-FI" sz="2000">
                <a:ea typeface="+mn-lt"/>
                <a:cs typeface="+mn-lt"/>
              </a:rPr>
              <a:t>Ultra-ääni ei ole tehokas arvioimaan taudin levinneisyyttä, mutta sillä voidaan läytää taudin tarkka sijainti.</a:t>
            </a:r>
            <a:r>
              <a:rPr lang="fi-FI" sz="2000" baseline="30000" dirty="0">
                <a:ea typeface="+mn-lt"/>
                <a:cs typeface="+mn-lt"/>
              </a:rPr>
              <a:t>1</a:t>
            </a:r>
          </a:p>
          <a:p>
            <a:pPr lvl="1"/>
            <a:r>
              <a:rPr lang="fi-FI" sz="1800">
                <a:ea typeface="+mn-lt"/>
                <a:cs typeface="+mn-lt"/>
              </a:rPr>
              <a:t>Ultra-äänellä voidaan myös suhteellisen luotettavasti löytää ahtaumia, märkäpesäkkeitä ja </a:t>
            </a:r>
            <a:r>
              <a:rPr lang="fi-FI" sz="1800" dirty="0">
                <a:ea typeface="+mn-lt"/>
                <a:cs typeface="+mn-lt"/>
              </a:rPr>
              <a:t>fisteleitä.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</a:p>
          <a:p>
            <a:endParaRPr lang="fi-FI" sz="1000" dirty="0">
              <a:ea typeface="+mn-lt"/>
              <a:cs typeface="+mn-lt"/>
            </a:endParaRPr>
          </a:p>
          <a:p>
            <a:endParaRPr lang="fi-FI" sz="1000" dirty="0">
              <a:ea typeface="+mn-lt"/>
              <a:cs typeface="+mn-lt"/>
            </a:endParaRPr>
          </a:p>
          <a:p>
            <a:r>
              <a:rPr lang="fi-FI" sz="1000">
                <a:ea typeface="+mn-lt"/>
                <a:cs typeface="+mn-lt"/>
              </a:rPr>
              <a:t>Maaser</a:t>
            </a:r>
            <a:r>
              <a:rPr lang="fi-FI" sz="1000" dirty="0">
                <a:ea typeface="+mn-lt"/>
                <a:cs typeface="+mn-lt"/>
              </a:rPr>
              <a:t> ym. 2019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808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Laboratorio kokeet 1/2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>
                <a:ea typeface="+mn-lt"/>
                <a:cs typeface="+mn-lt"/>
              </a:rPr>
              <a:t>Laboratoriokokeilla arvioidaan taudin tilannetta, hoidon toimivuutta ja lääkityksen turvallisuutta. (IBD ja muut suolistosairaudet ry 2022c) </a:t>
            </a:r>
            <a:endParaRPr lang="fi-FI"/>
          </a:p>
          <a:p>
            <a:r>
              <a:rPr lang="fi-FI" sz="2000">
                <a:ea typeface="+mn-lt"/>
                <a:cs typeface="+mn-lt"/>
              </a:rPr>
              <a:t>Tärkein tutkimus on ulostenäytteestä otettava kalprotektiini. (Maaser ym. 2019, 145) </a:t>
            </a:r>
          </a:p>
          <a:p>
            <a:r>
              <a:rPr lang="fi-FI" sz="2000">
                <a:ea typeface="+mn-lt"/>
                <a:cs typeface="+mn-lt"/>
              </a:rPr>
              <a:t>Laboratoriokokeita tehdään aluksi 1–3 kuukauden välein ja tarpeen vähentyessä pari kertaa vuodessa. (Tiusanen 2017)</a:t>
            </a:r>
            <a:endParaRPr lang="fi-FI" sz="2000"/>
          </a:p>
          <a:p>
            <a:r>
              <a:rPr lang="fi-FI" sz="2000">
                <a:ea typeface="+mn-lt"/>
                <a:cs typeface="+mn-lt"/>
              </a:rPr>
              <a:t>Potilailla tulisi säännöllisin väliajoin seurata vajaaravitsemus merkkejä laboratoriokokeissa ja punnitsemalla potilaat. (Maaser ym. 2019, 157) </a:t>
            </a:r>
            <a:endParaRPr lang="fi-FI" sz="2000" dirty="0">
              <a:ea typeface="+mn-lt"/>
              <a:cs typeface="+mn-lt"/>
            </a:endParaRPr>
          </a:p>
          <a:p>
            <a:endParaRPr lang="fi-FI" sz="20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818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Laboratorio kokeet 2/2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/>
              <a:t>Verikokeissa tarkastetaan mm. </a:t>
            </a:r>
          </a:p>
          <a:p>
            <a:r>
              <a:rPr lang="fi-FI" sz="2200"/>
              <a:t>Hemoglobiinia, valkosoluja, imusoluja, punasoluja ja verihiutaleita.</a:t>
            </a:r>
          </a:p>
          <a:p>
            <a:r>
              <a:rPr lang="fi-FI" sz="2200"/>
              <a:t>Maksa-arvoja S-ALAT ja S-AFOS sekä </a:t>
            </a:r>
            <a:r>
              <a:rPr lang="fi-FI" sz="2200">
                <a:ea typeface="+mn-lt"/>
                <a:cs typeface="+mn-lt"/>
              </a:rPr>
              <a:t>munuaisarvoa S-Krea.</a:t>
            </a:r>
          </a:p>
          <a:p>
            <a:r>
              <a:rPr lang="fi-FI" sz="2200"/>
              <a:t>Tulehdusarvoa CRP ja </a:t>
            </a:r>
            <a:r>
              <a:rPr lang="fi-FI" sz="2200">
                <a:ea typeface="+mn-lt"/>
                <a:cs typeface="+mn-lt"/>
              </a:rPr>
              <a:t>täydellistä verenkuvaa, eli TVK. </a:t>
            </a:r>
            <a:endParaRPr lang="fi-FI"/>
          </a:p>
          <a:p>
            <a:r>
              <a:rPr lang="fi-FI" sz="2200"/>
              <a:t>Laskoa.</a:t>
            </a:r>
          </a:p>
          <a:p>
            <a:r>
              <a:rPr lang="fi-FI" sz="2200"/>
              <a:t>Ravitsemustilaa kuvaava S-Alb. </a:t>
            </a:r>
            <a:endParaRPr lang="fi-FI"/>
          </a:p>
          <a:p>
            <a:r>
              <a:rPr lang="fi-FI" sz="2000"/>
              <a:t>Ulosteesta otetaan tarpeen mukaan bakteeriviljelyitä.</a:t>
            </a:r>
            <a:endParaRPr lang="fi-FI" sz="2000">
              <a:ea typeface="+mn-lt"/>
              <a:cs typeface="+mn-lt"/>
            </a:endParaRPr>
          </a:p>
          <a:p>
            <a:r>
              <a:rPr lang="fi-FI" sz="2000"/>
              <a:t>Virtsanäytteellä </a:t>
            </a:r>
            <a:r>
              <a:rPr lang="fi-FI" sz="2000" dirty="0"/>
              <a:t>voidaan seurata munuaisten toimintaa. </a:t>
            </a:r>
          </a:p>
          <a:p>
            <a:endParaRPr lang="fi-FI" sz="2000" dirty="0"/>
          </a:p>
          <a:p>
            <a:r>
              <a:rPr lang="fi-FI" sz="1000"/>
              <a:t>(Vatsatalo 2018c) </a:t>
            </a:r>
          </a:p>
        </p:txBody>
      </p:sp>
    </p:spTree>
    <p:extLst>
      <p:ext uri="{BB962C8B-B14F-4D97-AF65-F5344CB8AC3E}">
        <p14:creationId xmlns:p14="http://schemas.microsoft.com/office/powerpoint/2010/main" val="137066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CA5C868-0A82-4975-8602-F49477C7D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86BF052-6C01-4917-B7DB-1FFCF2551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696179C-71E7-4A5B-B238-0AE1C74D6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29EED8E-74E7-42E8-979B-7A783E78A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77" y="1241266"/>
            <a:ext cx="4389193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600" b="0" i="0" kern="1200" err="1">
                <a:latin typeface="+mj-lt"/>
                <a:ea typeface="+mj-ea"/>
                <a:cs typeface="+mj-cs"/>
              </a:rPr>
              <a:t>Epidemiologia</a:t>
            </a:r>
            <a:br>
              <a:rPr lang="en-US" sz="4600"/>
            </a:br>
            <a:endParaRPr lang="en-US" sz="4600" b="0" i="0" kern="12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5EF968-6B5E-49C5-B36D-472F27E9E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3" y="396837"/>
            <a:ext cx="6451503" cy="6058999"/>
            <a:chOff x="423333" y="396837"/>
            <a:chExt cx="6451503" cy="605899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3FD9A14-60DA-42A0-A033-3E195FF358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3" y="402165"/>
              <a:ext cx="522933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93ABB9EA-8044-4EC4-9DCB-C7C92E290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3161515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86DD3B6C-071B-4D35-8948-1206F9831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5004670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pic>
        <p:nvPicPr>
          <p:cNvPr id="4" name="Kuva 4" descr="Tarkistusluettelo tasaisella täytöllä">
            <a:extLst>
              <a:ext uri="{FF2B5EF4-FFF2-40B4-BE49-F238E27FC236}">
                <a16:creationId xmlns:a16="http://schemas.microsoft.com/office/drawing/2014/main" id="{A60EAFBC-7398-5A4D-EF2B-21CB24656C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46169" y="3505012"/>
            <a:ext cx="2266889" cy="2266889"/>
          </a:xfrm>
          <a:prstGeom prst="rect">
            <a:avLst/>
          </a:prstGeom>
        </p:spPr>
      </p:pic>
      <p:pic>
        <p:nvPicPr>
          <p:cNvPr id="8" name="Kuva 8">
            <a:extLst>
              <a:ext uri="{FF2B5EF4-FFF2-40B4-BE49-F238E27FC236}">
                <a16:creationId xmlns:a16="http://schemas.microsoft.com/office/drawing/2014/main" id="{2440616D-C831-2FD0-2875-3EDEF739B7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6184" y="1243013"/>
            <a:ext cx="2260034" cy="2260034"/>
          </a:xfrm>
          <a:prstGeom prst="rect">
            <a:avLst/>
          </a:prstGeom>
        </p:spPr>
      </p:pic>
      <p:pic>
        <p:nvPicPr>
          <p:cNvPr id="9" name="Kuva 9">
            <a:extLst>
              <a:ext uri="{FF2B5EF4-FFF2-40B4-BE49-F238E27FC236}">
                <a16:creationId xmlns:a16="http://schemas.microsoft.com/office/drawing/2014/main" id="{39B532F8-2080-41AC-BEC0-2E7FC32959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2079" y="3504613"/>
            <a:ext cx="2260034" cy="2260034"/>
          </a:xfrm>
          <a:prstGeom prst="rect">
            <a:avLst/>
          </a:prstGeom>
        </p:spPr>
      </p:pic>
      <p:pic>
        <p:nvPicPr>
          <p:cNvPr id="10" name="Kuva 10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EF7A784C-3093-4A67-B3AE-31543C6179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0408" y="1239490"/>
            <a:ext cx="2260034" cy="226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83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Epidemiologia 1/2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>
                <a:ea typeface="+mn-lt"/>
                <a:cs typeface="+mn-lt"/>
              </a:rPr>
              <a:t>Tauti puhkeaa yleensä nuorille 20–30-vuotiaille. (Tunturi, 2020). </a:t>
            </a:r>
            <a:endParaRPr lang="en-US" sz="2000">
              <a:ea typeface="+mn-lt"/>
              <a:cs typeface="+mn-lt"/>
            </a:endParaRPr>
          </a:p>
          <a:p>
            <a:pPr lvl="1"/>
            <a:r>
              <a:rPr lang="fi-FI" sz="1800">
                <a:ea typeface="+mn-lt"/>
                <a:cs typeface="+mn-lt"/>
              </a:rPr>
              <a:t>Hienoisesti yleisimpi naisilla kuin miehillä. (</a:t>
            </a:r>
            <a:r>
              <a:rPr lang="fi-FI" sz="1800" err="1">
                <a:ea typeface="+mn-lt"/>
                <a:cs typeface="+mn-lt"/>
              </a:rPr>
              <a:t>Hovde</a:t>
            </a:r>
            <a:r>
              <a:rPr lang="fi-FI" sz="1800">
                <a:ea typeface="+mn-lt"/>
                <a:cs typeface="+mn-lt"/>
              </a:rPr>
              <a:t>, </a:t>
            </a:r>
            <a:r>
              <a:rPr lang="fi-FI" sz="1800" err="1">
                <a:ea typeface="+mn-lt"/>
                <a:cs typeface="+mn-lt"/>
              </a:rPr>
              <a:t>Moum</a:t>
            </a:r>
            <a:r>
              <a:rPr lang="fi-FI" sz="1800">
                <a:ea typeface="+mn-lt"/>
                <a:cs typeface="+mn-lt"/>
              </a:rPr>
              <a:t> BA, 2012)</a:t>
            </a:r>
            <a:endParaRPr lang="en-US" sz="1800">
              <a:ea typeface="+mn-lt"/>
              <a:cs typeface="+mn-lt"/>
            </a:endParaRPr>
          </a:p>
          <a:p>
            <a:r>
              <a:rPr lang="fi-FI" sz="2000">
                <a:ea typeface="+mn-lt"/>
                <a:cs typeface="+mn-lt"/>
              </a:rPr>
              <a:t>IBD:tä sairastaa Suomessa noin 54 000 potilasta ja uusia ihmisiä sairastuu vuosittain noin. 2 000.</a:t>
            </a:r>
            <a:r>
              <a:rPr lang="fi-FI" sz="2000" baseline="30000">
                <a:ea typeface="+mn-lt"/>
                <a:cs typeface="+mn-lt"/>
              </a:rPr>
              <a:t>1</a:t>
            </a:r>
            <a:endParaRPr lang="en-US" sz="2000" baseline="30000">
              <a:ea typeface="+mn-lt"/>
              <a:cs typeface="+mn-lt"/>
            </a:endParaRPr>
          </a:p>
          <a:p>
            <a:pPr lvl="1"/>
            <a:r>
              <a:rPr lang="fi-FI" sz="1800">
                <a:ea typeface="+mn-lt"/>
                <a:cs typeface="+mn-lt"/>
              </a:rPr>
              <a:t>Heistä 1/3 sairastaa Crohnin tautia ja loput 2/3 sairastaa haavaista paksusuolentulehdusta.</a:t>
            </a:r>
            <a:r>
              <a:rPr lang="fi-FI" sz="1800" baseline="30000">
                <a:ea typeface="+mn-lt"/>
                <a:cs typeface="+mn-lt"/>
              </a:rPr>
              <a:t>1</a:t>
            </a:r>
            <a:r>
              <a:rPr lang="fi-FI" sz="1800" dirty="0">
                <a:ea typeface="+mn-lt"/>
                <a:cs typeface="+mn-lt"/>
              </a:rPr>
              <a:t> </a:t>
            </a:r>
          </a:p>
          <a:p>
            <a:r>
              <a:rPr lang="fi-FI" sz="2000">
                <a:ea typeface="+mn-lt"/>
                <a:cs typeface="+mn-lt"/>
              </a:rPr>
              <a:t>Lapsuusiän </a:t>
            </a:r>
            <a:r>
              <a:rPr lang="fi-FI" sz="2000" err="1">
                <a:ea typeface="+mn-lt"/>
                <a:cs typeface="+mn-lt"/>
              </a:rPr>
              <a:t>Crohnin</a:t>
            </a:r>
            <a:r>
              <a:rPr lang="fi-FI" sz="2000">
                <a:ea typeface="+mn-lt"/>
                <a:cs typeface="+mn-lt"/>
              </a:rPr>
              <a:t> tauti on yleistynyt viimeisten 20-vuoden aikana.</a:t>
            </a:r>
            <a:r>
              <a:rPr lang="fi-FI" sz="2000" baseline="30000">
                <a:ea typeface="+mn-lt"/>
                <a:cs typeface="+mn-lt"/>
              </a:rPr>
              <a:t>2</a:t>
            </a:r>
            <a:endParaRPr lang="en-US" sz="2000" baseline="30000">
              <a:ea typeface="+mn-lt"/>
              <a:cs typeface="+mn-lt"/>
            </a:endParaRPr>
          </a:p>
          <a:p>
            <a:pPr lvl="1"/>
            <a:r>
              <a:rPr lang="fi-FI" sz="1800">
                <a:ea typeface="+mn-lt"/>
                <a:cs typeface="+mn-lt"/>
              </a:rPr>
              <a:t>Lähes nelin kertaistunut aikaisempaan verrattuna.</a:t>
            </a:r>
            <a:r>
              <a:rPr lang="fi-FI" sz="1800" baseline="30000">
                <a:ea typeface="+mn-lt"/>
                <a:cs typeface="+mn-lt"/>
              </a:rPr>
              <a:t>2  </a:t>
            </a:r>
            <a:endParaRPr lang="en-US" sz="1800" baseline="30000">
              <a:ea typeface="+mn-lt"/>
              <a:cs typeface="+mn-lt"/>
            </a:endParaRPr>
          </a:p>
          <a:p>
            <a:pPr lvl="1"/>
            <a:r>
              <a:rPr lang="fi-FI" sz="1800">
                <a:ea typeface="+mn-lt"/>
                <a:cs typeface="+mn-lt"/>
              </a:rPr>
              <a:t>Samalla tautia esiintyy yhä nuoremmilla lapsilla kuin koskaan ennen.</a:t>
            </a:r>
            <a:r>
              <a:rPr lang="fi-FI" sz="1800" baseline="30000">
                <a:ea typeface="+mn-lt"/>
                <a:cs typeface="+mn-lt"/>
              </a:rPr>
              <a:t>2 </a:t>
            </a:r>
          </a:p>
          <a:p>
            <a:endParaRPr lang="fi-FI" sz="2000" dirty="0">
              <a:ea typeface="+mn-lt"/>
              <a:cs typeface="+mn-lt"/>
            </a:endParaRPr>
          </a:p>
          <a:p>
            <a:r>
              <a:rPr lang="fi-FI" sz="1000">
                <a:ea typeface="+mn-lt"/>
                <a:cs typeface="+mn-lt"/>
              </a:rPr>
              <a:t>[2] IBD ja muut suolistosairaudet ry 2022a</a:t>
            </a:r>
            <a:endParaRPr lang="fi-FI" sz="1000" dirty="0">
              <a:ea typeface="+mn-lt"/>
              <a:cs typeface="+mn-lt"/>
            </a:endParaRPr>
          </a:p>
          <a:p>
            <a:r>
              <a:rPr lang="fi-FI" sz="1000">
                <a:ea typeface="+mn-lt"/>
                <a:cs typeface="+mn-lt"/>
              </a:rPr>
              <a:t>[1] Terveystalo 2022b</a:t>
            </a:r>
            <a:endParaRPr lang="fi-FI" sz="1000" dirty="0">
              <a:ea typeface="+mn-lt"/>
              <a:cs typeface="+mn-lt"/>
            </a:endParaRPr>
          </a:p>
          <a:p>
            <a:endParaRPr lang="fi-FI" sz="20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808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Epidemiologia 2/2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Tautia esiintyy erityisesti kehittyneissä maissa kuten esim. Pohjois-Euroopassa ja Pohjois-Amerikassa.</a:t>
            </a:r>
            <a:endParaRPr lang="en-US" sz="2000" dirty="0">
              <a:ea typeface="+mn-lt"/>
              <a:cs typeface="+mn-lt"/>
            </a:endParaRPr>
          </a:p>
          <a:p>
            <a:r>
              <a:rPr lang="fi-FI" sz="2000" dirty="0">
                <a:ea typeface="+mn-lt"/>
                <a:cs typeface="+mn-lt"/>
              </a:rPr>
              <a:t>Eroina on kehittyneiden maiden paremmat diagnosointi mahdollisuudet ja elintavat. </a:t>
            </a:r>
            <a:endParaRPr lang="en-US" sz="2000" dirty="0">
              <a:ea typeface="+mn-lt"/>
              <a:cs typeface="+mn-lt"/>
            </a:endParaRPr>
          </a:p>
          <a:p>
            <a:pPr lvl="1"/>
            <a:r>
              <a:rPr lang="fi-FI" sz="2000" dirty="0">
                <a:ea typeface="+mn-lt"/>
                <a:cs typeface="+mn-lt"/>
              </a:rPr>
              <a:t>Euroopassa elävillä aasialaisilla todetaan todennäköisemmin </a:t>
            </a:r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 kuin muilla Aasiassa asuvilla ihmisillä.</a:t>
            </a:r>
          </a:p>
          <a:p>
            <a:r>
              <a:rPr lang="fi-FI" sz="2000" dirty="0">
                <a:ea typeface="+mn-lt"/>
                <a:cs typeface="+mn-lt"/>
              </a:rPr>
              <a:t>Ilmaantuvuuteen liittyy myös geneettinen perimä, esim. Yhdysvalloissa latinalaisamerikkalaiset sairastavat valkoihoisia vähemmän </a:t>
            </a:r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tautia.</a:t>
            </a:r>
          </a:p>
          <a:p>
            <a:endParaRPr lang="fi-FI" dirty="0">
              <a:ea typeface="+mn-lt"/>
              <a:cs typeface="+mn-lt"/>
            </a:endParaRPr>
          </a:p>
          <a:p>
            <a:endParaRPr lang="fi-FI" dirty="0">
              <a:ea typeface="+mn-lt"/>
              <a:cs typeface="+mn-lt"/>
            </a:endParaRPr>
          </a:p>
          <a:p>
            <a:r>
              <a:rPr lang="fi-FI" sz="1000" dirty="0" err="1">
                <a:ea typeface="+mn-lt"/>
                <a:cs typeface="+mn-lt"/>
              </a:rPr>
              <a:t>Hovde</a:t>
            </a:r>
            <a:r>
              <a:rPr lang="fi-FI" sz="1000" dirty="0">
                <a:ea typeface="+mn-lt"/>
                <a:cs typeface="+mn-lt"/>
              </a:rPr>
              <a:t> &amp; </a:t>
            </a:r>
            <a:r>
              <a:rPr lang="fi-FI" sz="1000" dirty="0" err="1">
                <a:ea typeface="+mn-lt"/>
                <a:cs typeface="+mn-lt"/>
              </a:rPr>
              <a:t>Moum</a:t>
            </a:r>
            <a:r>
              <a:rPr lang="fi-FI" sz="1000" dirty="0">
                <a:ea typeface="+mn-lt"/>
                <a:cs typeface="+mn-lt"/>
              </a:rPr>
              <a:t> 2012</a:t>
            </a:r>
          </a:p>
        </p:txBody>
      </p:sp>
    </p:spTree>
    <p:extLst>
      <p:ext uri="{BB962C8B-B14F-4D97-AF65-F5344CB8AC3E}">
        <p14:creationId xmlns:p14="http://schemas.microsoft.com/office/powerpoint/2010/main" val="301237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CA5C868-0A82-4975-8602-F49477C7D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86BF052-6C01-4917-B7DB-1FFCF2551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696179C-71E7-4A5B-B238-0AE1C74D6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29EED8E-74E7-42E8-979B-7A783E78A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2632" y="407379"/>
            <a:ext cx="4389193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rPr>
              <a:t>Hoito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5EF968-6B5E-49C5-B36D-472F27E9E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3" y="396837"/>
            <a:ext cx="6451503" cy="6058999"/>
            <a:chOff x="423333" y="396837"/>
            <a:chExt cx="6451503" cy="605899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3FD9A14-60DA-42A0-A033-3E195FF358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3" y="402165"/>
              <a:ext cx="522933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93ABB9EA-8044-4EC4-9DCB-C7C92E290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3161515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86DD3B6C-071B-4D35-8948-1206F9831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5004670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pic>
        <p:nvPicPr>
          <p:cNvPr id="4" name="Kuva 4" descr="Lääke tasaisella täytöllä">
            <a:extLst>
              <a:ext uri="{FF2B5EF4-FFF2-40B4-BE49-F238E27FC236}">
                <a16:creationId xmlns:a16="http://schemas.microsoft.com/office/drawing/2014/main" id="{3790C4C2-E93C-537E-B78E-1CB8CC2CC4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2717" y="1145943"/>
            <a:ext cx="2266889" cy="2266889"/>
          </a:xfrm>
          <a:prstGeom prst="rect">
            <a:avLst/>
          </a:prstGeom>
        </p:spPr>
      </p:pic>
      <p:pic>
        <p:nvPicPr>
          <p:cNvPr id="5" name="Kuva 5" descr="Elintarviketurvallisuus tasaisella täytöllä">
            <a:extLst>
              <a:ext uri="{FF2B5EF4-FFF2-40B4-BE49-F238E27FC236}">
                <a16:creationId xmlns:a16="http://schemas.microsoft.com/office/drawing/2014/main" id="{4C97F89E-69EA-0E06-62D3-27ABC8558C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80108" y="3575717"/>
            <a:ext cx="2266889" cy="2266889"/>
          </a:xfrm>
          <a:prstGeom prst="rect">
            <a:avLst/>
          </a:prstGeom>
        </p:spPr>
      </p:pic>
      <p:pic>
        <p:nvPicPr>
          <p:cNvPr id="6" name="Kuva 6" descr="Veitsi tasaisella täytöllä">
            <a:extLst>
              <a:ext uri="{FF2B5EF4-FFF2-40B4-BE49-F238E27FC236}">
                <a16:creationId xmlns:a16="http://schemas.microsoft.com/office/drawing/2014/main" id="{80B982B5-3897-DEAD-1073-7F0988EEDF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756265" y="1142032"/>
            <a:ext cx="2266890" cy="2266890"/>
          </a:xfrm>
          <a:prstGeom prst="rect">
            <a:avLst/>
          </a:prstGeom>
        </p:spPr>
      </p:pic>
      <p:pic>
        <p:nvPicPr>
          <p:cNvPr id="7" name="Kuva 7" descr="Jooga tasaisella täytöllä">
            <a:extLst>
              <a:ext uri="{FF2B5EF4-FFF2-40B4-BE49-F238E27FC236}">
                <a16:creationId xmlns:a16="http://schemas.microsoft.com/office/drawing/2014/main" id="{57390BE1-62DC-2B16-27E0-F69640B7B4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53655" y="3571806"/>
            <a:ext cx="2266890" cy="226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8079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3BD75E-7687-6A3B-D010-D91A6B311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Crohnin</a:t>
            </a:r>
            <a:r>
              <a:rPr lang="en-US"/>
              <a:t> </a:t>
            </a:r>
            <a:r>
              <a:rPr lang="en-US" err="1"/>
              <a:t>taudin</a:t>
            </a:r>
            <a:r>
              <a:rPr lang="en-US"/>
              <a:t> </a:t>
            </a:r>
            <a:r>
              <a:rPr lang="en-US" err="1">
                <a:ea typeface="+mj-lt"/>
                <a:cs typeface="+mj-lt"/>
              </a:rPr>
              <a:t>hoito</a:t>
            </a:r>
            <a:endParaRPr lang="fi-FI" err="1">
              <a:ea typeface="+mj-lt"/>
              <a:cs typeface="+mj-lt"/>
            </a:endParaRPr>
          </a:p>
        </p:txBody>
      </p:sp>
      <p:pic>
        <p:nvPicPr>
          <p:cNvPr id="4" name="Kuva 4">
            <a:extLst>
              <a:ext uri="{FF2B5EF4-FFF2-40B4-BE49-F238E27FC236}">
                <a16:creationId xmlns:a16="http://schemas.microsoft.com/office/drawing/2014/main" id="{C5176764-F613-5CE9-1052-7F72EA630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25" y="2279211"/>
            <a:ext cx="10448925" cy="457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88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Hoito 1/2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fi-FI" sz="2000">
                <a:ea typeface="+mn-lt"/>
                <a:cs typeface="+mn-lt"/>
              </a:rPr>
              <a:t>Crohnin tautia ei pystytä vielä parantamaan.</a:t>
            </a:r>
            <a:r>
              <a:rPr lang="fi-FI" sz="2000" baseline="30000">
                <a:ea typeface="+mn-lt"/>
                <a:cs typeface="+mn-lt"/>
              </a:rPr>
              <a:t>1</a:t>
            </a:r>
            <a:endParaRPr lang="fi-FI" baseline="30000">
              <a:ea typeface="+mn-lt"/>
              <a:cs typeface="+mn-lt"/>
            </a:endParaRPr>
          </a:p>
          <a:p>
            <a:pPr lvl="1"/>
            <a:r>
              <a:rPr lang="fi-FI" sz="1800">
                <a:ea typeface="+mn-lt"/>
                <a:cs typeface="+mn-lt"/>
              </a:rPr>
              <a:t>Sen oireita voidaan helpottaa ja komplikaatio riskiä vähentää.</a:t>
            </a:r>
            <a:r>
              <a:rPr lang="fi-FI" sz="1800" baseline="30000">
                <a:ea typeface="+mn-lt"/>
                <a:cs typeface="+mn-lt"/>
              </a:rPr>
              <a:t>1</a:t>
            </a:r>
            <a:endParaRPr lang="fi-FI" sz="1800" baseline="30000"/>
          </a:p>
          <a:p>
            <a:r>
              <a:rPr lang="fi-FI" sz="2000" err="1">
                <a:ea typeface="+mn-lt"/>
                <a:cs typeface="+mn-lt"/>
              </a:rPr>
              <a:t>Crohnin</a:t>
            </a:r>
            <a:r>
              <a:rPr lang="fi-FI" sz="2000">
                <a:ea typeface="+mn-lt"/>
                <a:cs typeface="+mn-lt"/>
              </a:rPr>
              <a:t> taudin hoitotavoitteena on</a:t>
            </a:r>
          </a:p>
          <a:p>
            <a:pPr lvl="1"/>
            <a:r>
              <a:rPr lang="fi-FI" sz="1800">
                <a:ea typeface="+mn-lt"/>
                <a:cs typeface="+mn-lt"/>
              </a:rPr>
              <a:t>Saada tauti oireettomaksi eli remissioon ja estää taudin aktivoituminen.</a:t>
            </a:r>
            <a:r>
              <a:rPr lang="fi-FI" sz="1800" baseline="30000">
                <a:ea typeface="+mn-lt"/>
                <a:cs typeface="+mn-lt"/>
              </a:rPr>
              <a:t>1</a:t>
            </a:r>
          </a:p>
          <a:p>
            <a:pPr lvl="1"/>
            <a:r>
              <a:rPr lang="fi-FI" sz="1800">
                <a:ea typeface="+mn-lt"/>
                <a:cs typeface="+mn-lt"/>
              </a:rPr>
              <a:t>Parantaa suoliston limakalvot.</a:t>
            </a:r>
            <a:r>
              <a:rPr lang="fi-FI" sz="1800" baseline="30000">
                <a:ea typeface="+mn-lt"/>
                <a:cs typeface="+mn-lt"/>
              </a:rPr>
              <a:t>1</a:t>
            </a:r>
          </a:p>
          <a:p>
            <a:pPr lvl="1"/>
            <a:r>
              <a:rPr lang="fi-FI" sz="1800">
                <a:ea typeface="+mn-lt"/>
                <a:cs typeface="+mn-lt"/>
              </a:rPr>
              <a:t>Estää komplikaatioita.</a:t>
            </a:r>
            <a:r>
              <a:rPr lang="fi-FI" sz="1800" baseline="30000">
                <a:ea typeface="+mn-lt"/>
                <a:cs typeface="+mn-lt"/>
              </a:rPr>
              <a:t>1</a:t>
            </a:r>
          </a:p>
          <a:p>
            <a:pPr lvl="1"/>
            <a:r>
              <a:rPr lang="fi-FI" sz="1800">
                <a:ea typeface="+mn-lt"/>
                <a:cs typeface="+mn-lt"/>
              </a:rPr>
              <a:t>Yleisesti parantaa terveydellistä elämänlaatua. (Kemp ym. 2018, 761–762) </a:t>
            </a:r>
            <a:endParaRPr lang="fi-FI" sz="1800"/>
          </a:p>
          <a:p>
            <a:r>
              <a:rPr lang="fi-FI" sz="2000">
                <a:ea typeface="+mn-lt"/>
                <a:cs typeface="+mn-lt"/>
              </a:rPr>
              <a:t>Suurimmalla osalla potilaista on jonkinlaisia komplikaatioita ja jopa puolet potilaista joutuu leikkaukseen 10 vuoden sisällä diagnoosista.</a:t>
            </a:r>
            <a:r>
              <a:rPr lang="fi-FI" sz="2000" baseline="30000">
                <a:ea typeface="+mn-lt"/>
                <a:cs typeface="+mn-lt"/>
              </a:rPr>
              <a:t>2 </a:t>
            </a:r>
          </a:p>
          <a:p>
            <a:r>
              <a:rPr lang="fi-FI" sz="2000">
                <a:ea typeface="+mn-lt"/>
                <a:cs typeface="+mn-lt"/>
              </a:rPr>
              <a:t>Hoitamattomana </a:t>
            </a:r>
            <a:r>
              <a:rPr lang="fi-FI" sz="2000" err="1">
                <a:ea typeface="+mn-lt"/>
                <a:cs typeface="+mn-lt"/>
              </a:rPr>
              <a:t>Crohnin</a:t>
            </a:r>
            <a:r>
              <a:rPr lang="fi-FI" sz="2000">
                <a:ea typeface="+mn-lt"/>
                <a:cs typeface="+mn-lt"/>
              </a:rPr>
              <a:t> tauti johtaa suoliston vahingoittumiseen tai vammautumiseen.</a:t>
            </a:r>
            <a:r>
              <a:rPr lang="fi-FI" sz="2000" baseline="30000">
                <a:ea typeface="+mn-lt"/>
                <a:cs typeface="+mn-lt"/>
              </a:rPr>
              <a:t>2 </a:t>
            </a:r>
            <a:endParaRPr lang="fi-FI" sz="2000" baseline="30000"/>
          </a:p>
          <a:p>
            <a:r>
              <a:rPr lang="fi-FI" sz="1000">
                <a:ea typeface="+mn-lt"/>
                <a:cs typeface="+mn-lt"/>
              </a:rPr>
              <a:t>[1] Sipponen 2020</a:t>
            </a:r>
            <a:endParaRPr lang="fi-FI" sz="1000">
              <a:ea typeface="+mn-lt"/>
              <a:cs typeface="Calibri"/>
            </a:endParaRPr>
          </a:p>
          <a:p>
            <a:r>
              <a:rPr lang="fi-FI" sz="1000">
                <a:cs typeface="Calibri"/>
              </a:rPr>
              <a:t>[2] Torres, Bonovas, Doherty ym. 2020, 5</a:t>
            </a:r>
            <a:endParaRPr lang="fi-FI" sz="1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673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Hoito 2/2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Hoidon valintaan vaikuttaa taudin aktiivisuus, sen luonne sekä missä kohtaa ruuansulatuskanavassa tulehduspesäkkeitä ilmenee.</a:t>
            </a:r>
            <a:r>
              <a:rPr lang="fi-FI" sz="2000" baseline="30000" dirty="0">
                <a:ea typeface="+mn-lt"/>
                <a:cs typeface="+mn-lt"/>
              </a:rPr>
              <a:t>1 </a:t>
            </a:r>
          </a:p>
          <a:p>
            <a:r>
              <a:rPr lang="fi-FI" sz="2000" dirty="0">
                <a:ea typeface="+mn-lt"/>
                <a:cs typeface="+mn-lt"/>
              </a:rPr>
              <a:t>Riittävä ravitsemus auttaa paranemisessa.</a:t>
            </a:r>
            <a:r>
              <a:rPr lang="fi-FI" sz="2000" baseline="30000" dirty="0">
                <a:ea typeface="+mn-lt"/>
                <a:cs typeface="+mn-lt"/>
              </a:rPr>
              <a:t>2</a:t>
            </a:r>
            <a:endParaRPr lang="en-US" sz="2000" baseline="30000" dirty="0">
              <a:ea typeface="+mn-lt"/>
              <a:cs typeface="+mn-lt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Kliinisiä ravintovalmisteita voidaan tarvita imeytymishäiriöissä.</a:t>
            </a:r>
            <a:r>
              <a:rPr lang="fi-FI" sz="1800" baseline="30000" dirty="0">
                <a:ea typeface="+mn-lt"/>
                <a:cs typeface="+mn-lt"/>
              </a:rPr>
              <a:t>2</a:t>
            </a:r>
            <a:endParaRPr lang="en-US" sz="1800" baseline="30000" dirty="0">
              <a:ea typeface="+mn-lt"/>
              <a:cs typeface="+mn-lt"/>
            </a:endParaRPr>
          </a:p>
          <a:p>
            <a:r>
              <a:rPr lang="fi-FI" sz="2000" dirty="0">
                <a:ea typeface="+mn-lt"/>
                <a:cs typeface="+mn-lt"/>
              </a:rPr>
              <a:t>Imeytymishäiriössä käytetään r</a:t>
            </a:r>
            <a:r>
              <a:rPr lang="fi-FI" dirty="0">
                <a:ea typeface="+mn-lt"/>
                <a:cs typeface="+mn-lt"/>
              </a:rPr>
              <a:t>autavalmisteita</a:t>
            </a:r>
            <a:r>
              <a:rPr lang="fi-FI" sz="1800" dirty="0">
                <a:ea typeface="+mn-lt"/>
                <a:cs typeface="+mn-lt"/>
              </a:rPr>
              <a:t>, B12-vitamiinia,</a:t>
            </a:r>
            <a:r>
              <a:rPr lang="fi-FI" baseline="30000" dirty="0">
                <a:ea typeface="+mn-lt"/>
                <a:cs typeface="+mn-lt"/>
              </a:rPr>
              <a:t>2 </a:t>
            </a:r>
            <a:r>
              <a:rPr lang="fi-FI" sz="1800" dirty="0">
                <a:ea typeface="+mn-lt"/>
                <a:cs typeface="+mn-lt"/>
              </a:rPr>
              <a:t> kalsiumia sekä D-vitamiinia.</a:t>
            </a:r>
            <a:r>
              <a:rPr lang="fi-FI" baseline="30000" dirty="0">
                <a:ea typeface="+mn-lt"/>
                <a:cs typeface="+mn-lt"/>
              </a:rPr>
              <a:t>1</a:t>
            </a:r>
            <a:endParaRPr lang="en-US" baseline="30000" dirty="0">
              <a:ea typeface="+mn-lt"/>
              <a:cs typeface="+mn-lt"/>
            </a:endParaRPr>
          </a:p>
          <a:p>
            <a:pPr lvl="1"/>
            <a:r>
              <a:rPr lang="fi-FI" dirty="0">
                <a:ea typeface="+mn-lt"/>
                <a:cs typeface="+mn-lt"/>
              </a:rPr>
              <a:t>B12-vitamiini puutosta voi ilmetä erityisesti </a:t>
            </a:r>
            <a:r>
              <a:rPr lang="fi-FI" dirty="0" err="1">
                <a:ea typeface="+mn-lt"/>
                <a:cs typeface="+mn-lt"/>
              </a:rPr>
              <a:t>ileum</a:t>
            </a:r>
            <a:r>
              <a:rPr lang="fi-FI" dirty="0">
                <a:ea typeface="+mn-lt"/>
                <a:cs typeface="+mn-lt"/>
              </a:rPr>
              <a:t>-alueen potilailla, varsinkin jos heidät on leikattu.</a:t>
            </a:r>
            <a:r>
              <a:rPr lang="fi-FI" baseline="30000" dirty="0">
                <a:ea typeface="+mn-lt"/>
                <a:cs typeface="+mn-lt"/>
              </a:rPr>
              <a:t>1</a:t>
            </a:r>
          </a:p>
          <a:p>
            <a:endParaRPr lang="fi-FI" sz="1000" dirty="0">
              <a:ea typeface="+mn-lt"/>
              <a:cs typeface="+mn-lt"/>
            </a:endParaRPr>
          </a:p>
          <a:p>
            <a:endParaRPr lang="fi-FI" sz="1000" dirty="0">
              <a:ea typeface="+mn-lt"/>
              <a:cs typeface="+mn-lt"/>
            </a:endParaRPr>
          </a:p>
          <a:p>
            <a:endParaRPr lang="fi-FI" sz="1000" dirty="0">
              <a:ea typeface="+mn-lt"/>
              <a:cs typeface="+mn-lt"/>
            </a:endParaRPr>
          </a:p>
          <a:p>
            <a:endParaRPr lang="fi-FI" sz="1000" dirty="0">
              <a:ea typeface="+mn-lt"/>
              <a:cs typeface="+mn-lt"/>
            </a:endParaRPr>
          </a:p>
          <a:p>
            <a:r>
              <a:rPr lang="fi-FI" sz="1000" dirty="0">
                <a:ea typeface="+mn-lt"/>
                <a:cs typeface="+mn-lt"/>
              </a:rPr>
              <a:t>[1] Sipponen 2020</a:t>
            </a:r>
          </a:p>
          <a:p>
            <a:r>
              <a:rPr lang="fi-FI" sz="1000" dirty="0"/>
              <a:t>[2] Niemelä ym. 2005</a:t>
            </a:r>
          </a:p>
        </p:txBody>
      </p:sp>
    </p:spTree>
    <p:extLst>
      <p:ext uri="{BB962C8B-B14F-4D97-AF65-F5344CB8AC3E}">
        <p14:creationId xmlns:p14="http://schemas.microsoft.com/office/powerpoint/2010/main" val="247398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ea typeface="+mj-lt"/>
                <a:cs typeface="+mj-lt"/>
              </a:rPr>
              <a:t>Lääkehoito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sz="1600" dirty="0"/>
              <a:t>Lääkehoidossa yleensä käytetään </a:t>
            </a:r>
            <a:r>
              <a:rPr lang="fi-FI" sz="1600" dirty="0" err="1">
                <a:ea typeface="+mn-lt"/>
                <a:cs typeface="+mn-lt"/>
              </a:rPr>
              <a:t>kortikosteroideja</a:t>
            </a:r>
            <a:r>
              <a:rPr lang="fi-FI" sz="1600" dirty="0"/>
              <a:t>, 5-ASA-valmisteita, </a:t>
            </a:r>
            <a:r>
              <a:rPr lang="fi-FI" sz="1600" dirty="0" err="1"/>
              <a:t>sulfasalatsiinia</a:t>
            </a:r>
            <a:r>
              <a:rPr lang="fi-FI" sz="1600" dirty="0"/>
              <a:t>, </a:t>
            </a:r>
            <a:r>
              <a:rPr lang="fi-FI" sz="1600" dirty="0" err="1"/>
              <a:t>immunosupressiivisia</a:t>
            </a:r>
            <a:r>
              <a:rPr lang="fi-FI" sz="1600" dirty="0"/>
              <a:t> lääkkeitä eli solunsalpaajia sekä biologisia lääkkeitä. (IBD ja muut suolistosairaudet ry 2022f) </a:t>
            </a:r>
          </a:p>
          <a:p>
            <a:pPr lvl="1"/>
            <a:r>
              <a:rPr lang="fi-FI" dirty="0" err="1"/>
              <a:t>Kortikosteroideja</a:t>
            </a:r>
            <a:r>
              <a:rPr lang="fi-FI" dirty="0"/>
              <a:t> yleensä käytetään vain remission saavuttamiseen. </a:t>
            </a:r>
            <a:r>
              <a:rPr lang="fi-FI" dirty="0">
                <a:ea typeface="+mn-lt"/>
                <a:cs typeface="+mn-lt"/>
              </a:rPr>
              <a:t>(Sipponen 2020) </a:t>
            </a:r>
            <a:endParaRPr lang="fi-FI" dirty="0"/>
          </a:p>
          <a:p>
            <a:r>
              <a:rPr lang="fi-FI" sz="1600" dirty="0"/>
              <a:t>Antibioottien käyttöä ei suositella lääkehoidossa. (Torres ym. 2020, 7) </a:t>
            </a:r>
          </a:p>
          <a:p>
            <a:r>
              <a:rPr lang="fi-FI" sz="1600" dirty="0"/>
              <a:t>Lievässä </a:t>
            </a:r>
            <a:r>
              <a:rPr lang="fi-FI" sz="1600" dirty="0" err="1"/>
              <a:t>crohnin</a:t>
            </a:r>
            <a:r>
              <a:rPr lang="fi-FI" sz="1600" dirty="0"/>
              <a:t> taudissa yleensä riittää yksi lääke, mutta keskivaikeissa ja vaikeissa tapauksessa voidaan </a:t>
            </a:r>
            <a:r>
              <a:rPr lang="fi-FI" sz="1600" dirty="0" err="1"/>
              <a:t>käytettää</a:t>
            </a:r>
            <a:r>
              <a:rPr lang="fi-FI" sz="1600" dirty="0"/>
              <a:t> monilääkitystä. (Niemelä ym. 2005) </a:t>
            </a:r>
          </a:p>
          <a:p>
            <a:pPr lvl="1"/>
            <a:r>
              <a:rPr lang="fi-FI" dirty="0">
                <a:ea typeface="+mn-lt"/>
                <a:cs typeface="+mn-lt"/>
              </a:rPr>
              <a:t>5-ASA-valmisteet ja </a:t>
            </a:r>
            <a:r>
              <a:rPr lang="fi-FI" dirty="0" err="1">
                <a:ea typeface="+mn-lt"/>
                <a:cs typeface="+mn-lt"/>
              </a:rPr>
              <a:t>sulfasalatsiinit</a:t>
            </a:r>
            <a:r>
              <a:rPr lang="fi-FI" dirty="0">
                <a:ea typeface="+mn-lt"/>
                <a:cs typeface="+mn-lt"/>
              </a:rPr>
              <a:t> soveltuvat lievään ja keskivaikeaan </a:t>
            </a:r>
            <a:r>
              <a:rPr lang="fi-FI" dirty="0" err="1">
                <a:ea typeface="+mn-lt"/>
                <a:cs typeface="+mn-lt"/>
              </a:rPr>
              <a:t>Crohnin</a:t>
            </a:r>
            <a:r>
              <a:rPr lang="fi-FI" dirty="0">
                <a:ea typeface="+mn-lt"/>
                <a:cs typeface="+mn-lt"/>
              </a:rPr>
              <a:t> tautiin. (Niemelä ym. 2005) </a:t>
            </a:r>
          </a:p>
          <a:p>
            <a:r>
              <a:rPr lang="fi-FI" sz="1600" dirty="0"/>
              <a:t>Biologiset- ja </a:t>
            </a:r>
            <a:r>
              <a:rPr lang="fi-FI" sz="1600" dirty="0" err="1"/>
              <a:t>immunosupressiiviset</a:t>
            </a:r>
            <a:r>
              <a:rPr lang="fi-FI" sz="1600" dirty="0"/>
              <a:t> lääkkeet ovat erittäin tehokkaita lääkkeitä </a:t>
            </a:r>
            <a:r>
              <a:rPr lang="fi-FI" sz="1600" dirty="0" err="1"/>
              <a:t>Crohnin</a:t>
            </a:r>
            <a:r>
              <a:rPr lang="fi-FI" sz="1600" dirty="0"/>
              <a:t> taudin hoidossa. (Torres ym. 2020, 8–11) </a:t>
            </a:r>
            <a:endParaRPr lang="fi-FI" sz="1600" dirty="0">
              <a:ea typeface="+mn-lt"/>
              <a:cs typeface="+mn-lt"/>
            </a:endParaRPr>
          </a:p>
          <a:p>
            <a:pPr lvl="1"/>
            <a:r>
              <a:rPr lang="fi-FI" dirty="0"/>
              <a:t>Niitä suositellaan potilaille jo diagnoosin varhaisessa vaiheessa, koska ne hoitavat tautia tehokkaasti. (Torres ym. 2020, 8–11) </a:t>
            </a:r>
            <a:endParaRPr lang="fi-FI" dirty="0">
              <a:ea typeface="+mn-lt"/>
              <a:cs typeface="+mn-lt"/>
            </a:endParaRPr>
          </a:p>
          <a:p>
            <a:pPr lvl="1"/>
            <a:r>
              <a:rPr lang="fi-FI" dirty="0"/>
              <a:t>Niiden käyttöä tulee valvoa tarkasti mahdollisten sivuvaikutuksien takia. (Kemp ym. 2018, 766–767)</a:t>
            </a:r>
            <a:endParaRPr lang="fi-FI" dirty="0">
              <a:ea typeface="+mn-lt"/>
              <a:cs typeface="+mn-lt"/>
            </a:endParaRPr>
          </a:p>
          <a:p>
            <a:pPr lvl="2"/>
            <a:r>
              <a:rPr lang="fi-FI" sz="1600" dirty="0"/>
              <a:t>Niihin liittyy kasvanut infektioherkkyys. (Kemp ym. 2018, 766–767)</a:t>
            </a:r>
            <a:endParaRPr lang="fi-FI" sz="16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547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3BD75E-7687-6A3B-D010-D91A6B311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Leikkausriski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0B11997-F335-5BD8-043B-3B4E70441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5263309" cy="34163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err="1">
                <a:ea typeface="+mn-lt"/>
                <a:cs typeface="+mn-lt"/>
              </a:rPr>
              <a:t>Crohnin</a:t>
            </a:r>
            <a:r>
              <a:rPr lang="fi-FI">
                <a:ea typeface="+mn-lt"/>
                <a:cs typeface="+mn-lt"/>
              </a:rPr>
              <a:t> tautia ei pystytä parantamaan leikkauksella.</a:t>
            </a:r>
            <a:r>
              <a:rPr lang="fi-FI" baseline="30000">
                <a:ea typeface="+mn-lt"/>
                <a:cs typeface="+mn-lt"/>
              </a:rPr>
              <a:t>1</a:t>
            </a:r>
            <a:endParaRPr lang="fi-FI" baseline="30000"/>
          </a:p>
          <a:p>
            <a:r>
              <a:rPr lang="fi-FI">
                <a:ea typeface="+mn-lt"/>
                <a:cs typeface="+mn-lt"/>
              </a:rPr>
              <a:t>Leikkauksilla voidaan hoitaa taudin oireita ja komplikaatioita.</a:t>
            </a:r>
            <a:r>
              <a:rPr lang="fi-FI" baseline="30000">
                <a:ea typeface="+mn-lt"/>
                <a:cs typeface="+mn-lt"/>
              </a:rPr>
              <a:t>1</a:t>
            </a:r>
            <a:r>
              <a:rPr lang="fi-FI">
                <a:ea typeface="+mn-lt"/>
                <a:cs typeface="+mn-lt"/>
              </a:rPr>
              <a:t> </a:t>
            </a:r>
            <a:endParaRPr lang="fi-FI"/>
          </a:p>
          <a:p>
            <a:r>
              <a:rPr lang="fi-FI">
                <a:ea typeface="+mn-lt"/>
                <a:cs typeface="+mn-lt"/>
              </a:rPr>
              <a:t>Jopa 70 % </a:t>
            </a:r>
            <a:r>
              <a:rPr lang="fi-FI" err="1">
                <a:ea typeface="+mn-lt"/>
                <a:cs typeface="+mn-lt"/>
              </a:rPr>
              <a:t>Crohnin</a:t>
            </a:r>
            <a:r>
              <a:rPr lang="fi-FI">
                <a:ea typeface="+mn-lt"/>
                <a:cs typeface="+mn-lt"/>
              </a:rPr>
              <a:t> tauti potilaista joudutaan leikkaamaan ainakin kerran.</a:t>
            </a:r>
            <a:r>
              <a:rPr lang="fi-FI" baseline="30000">
                <a:ea typeface="+mn-lt"/>
                <a:cs typeface="+mn-lt"/>
              </a:rPr>
              <a:t>2 </a:t>
            </a:r>
            <a:endParaRPr lang="fi-FI">
              <a:ea typeface="+mn-lt"/>
              <a:cs typeface="+mn-lt"/>
            </a:endParaRPr>
          </a:p>
          <a:p>
            <a:endParaRPr lang="fi-FI"/>
          </a:p>
          <a:p>
            <a:r>
              <a:rPr lang="fi-FI" sz="1000"/>
              <a:t>[1] IBD ja muut suolistosairaudet ry 2022g</a:t>
            </a:r>
          </a:p>
          <a:p>
            <a:r>
              <a:rPr lang="fi-FI" sz="1000"/>
              <a:t>[2] Kemp ym. 2018, 761</a:t>
            </a:r>
          </a:p>
        </p:txBody>
      </p:sp>
      <p:pic>
        <p:nvPicPr>
          <p:cNvPr id="6" name="Kuva 6">
            <a:extLst>
              <a:ext uri="{FF2B5EF4-FFF2-40B4-BE49-F238E27FC236}">
                <a16:creationId xmlns:a16="http://schemas.microsoft.com/office/drawing/2014/main" id="{C572DFDB-E3CE-BAC7-5689-0DCD273D3E0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8229" y="2606809"/>
            <a:ext cx="5520483" cy="3266808"/>
          </a:xfrm>
        </p:spPr>
      </p:pic>
    </p:spTree>
    <p:extLst>
      <p:ext uri="{BB962C8B-B14F-4D97-AF65-F5344CB8AC3E}">
        <p14:creationId xmlns:p14="http://schemas.microsoft.com/office/powerpoint/2010/main" val="291731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ea typeface="+mj-lt"/>
                <a:cs typeface="+mj-lt"/>
              </a:rPr>
              <a:t>Leikkaushoito 1/3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Leikkaushoidon tavoitteena on poistaa pahiten oireileva kohta, mutta samalla säästää terveen suolen pituutta. (Sipponen 2020)</a:t>
            </a:r>
            <a:endParaRPr lang="en-US" sz="2000" dirty="0">
              <a:ea typeface="+mn-lt"/>
              <a:cs typeface="+mn-lt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Ohutsuolella on tärkeä merkitys ravintoaineiden normaalilla imeytymisellä.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Paksusuolella on tärkeä merkitys nestetasapainon ylläpidossa.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</a:p>
          <a:p>
            <a:r>
              <a:rPr lang="fi-FI" sz="2000" dirty="0">
                <a:ea typeface="+mn-lt"/>
                <a:cs typeface="+mn-lt"/>
              </a:rPr>
              <a:t>Lasten kohdalla oikein ajoitettu leikkaus edesauttaa lapsen kasvua ja kehitystä.</a:t>
            </a:r>
            <a:r>
              <a:rPr lang="fi-FI" sz="2000" baseline="30000" dirty="0">
                <a:ea typeface="+mn-lt"/>
                <a:cs typeface="+mn-lt"/>
              </a:rPr>
              <a:t>1 </a:t>
            </a:r>
          </a:p>
          <a:p>
            <a:r>
              <a:rPr lang="fi-FI" sz="2000" dirty="0">
                <a:ea typeface="+mn-lt"/>
                <a:cs typeface="+mn-lt"/>
              </a:rPr>
              <a:t>Leikkaushoidot tapahtuvat nykyään tähystyksenä. (Adamina ym. 2020, 160)</a:t>
            </a:r>
            <a:endParaRPr lang="fi-FI" dirty="0">
              <a:ea typeface="+mn-lt"/>
              <a:cs typeface="+mn-lt"/>
            </a:endParaRPr>
          </a:p>
          <a:p>
            <a:r>
              <a:rPr lang="fi-FI" sz="2000" dirty="0">
                <a:ea typeface="+mn-lt"/>
                <a:cs typeface="+mn-lt"/>
              </a:rPr>
              <a:t>Hätätilanne leikkaukset lisäävät  komplikaatioiden riskiä. (Niemelä ym. 2005)</a:t>
            </a:r>
            <a:endParaRPr lang="fi-FI" dirty="0">
              <a:ea typeface="+mn-lt"/>
              <a:cs typeface="+mn-lt"/>
            </a:endParaRPr>
          </a:p>
          <a:p>
            <a:r>
              <a:rPr lang="fi-FI" sz="2000" dirty="0"/>
              <a:t>Kortisonien suuri kuluttaminen lisää leikkauksesta johtuvien komplikaatioiden riskiä, joten niiden annosta kannattaa laskea. (Adamina ym. 2020, 160) </a:t>
            </a:r>
            <a:endParaRPr lang="fi-FI" sz="2000" dirty="0">
              <a:ea typeface="+mn-lt"/>
              <a:cs typeface="+mn-lt"/>
            </a:endParaRPr>
          </a:p>
          <a:p>
            <a:endParaRPr lang="fi-FI" sz="1000" dirty="0"/>
          </a:p>
          <a:p>
            <a:r>
              <a:rPr lang="fi-FI" sz="1000" dirty="0">
                <a:ea typeface="+mn-lt"/>
                <a:cs typeface="+mn-lt"/>
              </a:rPr>
              <a:t>[1] IBD ja muut suolistosairaudet ry 2022g</a:t>
            </a:r>
            <a:endParaRPr lang="fi-FI" sz="1000" dirty="0"/>
          </a:p>
          <a:p>
            <a:endParaRPr lang="fi-FI" sz="2000">
              <a:ea typeface="+mn-lt"/>
              <a:cs typeface="+mn-lt"/>
            </a:endParaRPr>
          </a:p>
          <a:p>
            <a:endParaRPr lang="fi-FI" sz="2000">
              <a:ea typeface="+mn-lt"/>
              <a:cs typeface="+mn-lt"/>
            </a:endParaRPr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062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ea typeface="+mj-lt"/>
                <a:cs typeface="+mj-lt"/>
              </a:rPr>
              <a:t>Leikkaushoito 2/3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Ei </a:t>
            </a:r>
            <a:r>
              <a:rPr lang="fi-FI" sz="2000" dirty="0" err="1">
                <a:ea typeface="+mn-lt"/>
                <a:cs typeface="+mn-lt"/>
              </a:rPr>
              <a:t>kiirreellisiä</a:t>
            </a:r>
            <a:r>
              <a:rPr lang="fi-FI" sz="2000" dirty="0">
                <a:ea typeface="+mn-lt"/>
                <a:cs typeface="+mn-lt"/>
              </a:rPr>
              <a:t>, eli </a:t>
            </a:r>
            <a:r>
              <a:rPr lang="fi-FI" sz="2000" dirty="0" err="1">
                <a:ea typeface="+mn-lt"/>
                <a:cs typeface="+mn-lt"/>
              </a:rPr>
              <a:t>elektiivisä</a:t>
            </a:r>
            <a:r>
              <a:rPr lang="fi-FI" sz="2000" dirty="0">
                <a:ea typeface="+mn-lt"/>
                <a:cs typeface="+mn-lt"/>
              </a:rPr>
              <a:t> leikkauksia ovat esim. </a:t>
            </a:r>
            <a:endParaRPr lang="en-US" sz="2000" dirty="0">
              <a:ea typeface="+mn-lt"/>
              <a:cs typeface="+mn-lt"/>
            </a:endParaRPr>
          </a:p>
          <a:p>
            <a:pPr lvl="1"/>
            <a:r>
              <a:rPr lang="fi-FI" sz="2000" dirty="0">
                <a:ea typeface="+mn-lt"/>
                <a:cs typeface="+mn-lt"/>
              </a:rPr>
              <a:t>Oireileva suoliahtauma.</a:t>
            </a:r>
            <a:endParaRPr lang="en-US" sz="2000" dirty="0">
              <a:ea typeface="+mn-lt"/>
              <a:cs typeface="+mn-lt"/>
            </a:endParaRPr>
          </a:p>
          <a:p>
            <a:pPr lvl="1"/>
            <a:r>
              <a:rPr lang="fi-FI" sz="2000" dirty="0">
                <a:ea typeface="+mn-lt"/>
                <a:cs typeface="+mn-lt"/>
              </a:rPr>
              <a:t>Suolifisteli ja perianaaliset fistelit.</a:t>
            </a:r>
          </a:p>
          <a:p>
            <a:pPr lvl="1"/>
            <a:r>
              <a:rPr lang="fi-FI" sz="2000" dirty="0">
                <a:ea typeface="+mn-lt"/>
                <a:cs typeface="+mn-lt"/>
              </a:rPr>
              <a:t>Kasvaimet ja syöpä. </a:t>
            </a:r>
            <a:endParaRPr lang="fi-FI" dirty="0"/>
          </a:p>
          <a:p>
            <a:r>
              <a:rPr lang="fi-FI" sz="2000" dirty="0">
                <a:ea typeface="+mn-lt"/>
                <a:cs typeface="+mn-lt"/>
              </a:rPr>
              <a:t>Akuutteja leikkaus syitä ovat esim. </a:t>
            </a:r>
            <a:endParaRPr lang="fi-FI" sz="2000" dirty="0">
              <a:ea typeface="+mn-lt"/>
              <a:cs typeface="Calibri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Suolen puhkeaminen ja siihen liittyvä vatsakalvontulehdus. </a:t>
            </a:r>
            <a:endParaRPr lang="fi-FI" sz="1800" dirty="0">
              <a:ea typeface="+mn-lt"/>
              <a:cs typeface="Calibri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Raju suolistoverenvuoto. </a:t>
            </a:r>
            <a:endParaRPr lang="fi-FI" sz="1800" dirty="0">
              <a:ea typeface="+mn-lt"/>
              <a:cs typeface="Calibri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Paiseet sekä perianaaliset paiseet.</a:t>
            </a:r>
            <a:endParaRPr lang="fi-FI" sz="1800" dirty="0">
              <a:ea typeface="+mn-lt"/>
              <a:cs typeface="Calibri"/>
            </a:endParaRPr>
          </a:p>
          <a:p>
            <a:endParaRPr lang="fi-FI" sz="2000" dirty="0">
              <a:ea typeface="+mn-lt"/>
              <a:cs typeface="Calibri"/>
            </a:endParaRPr>
          </a:p>
          <a:p>
            <a:r>
              <a:rPr lang="fi-FI" sz="1000" dirty="0">
                <a:ea typeface="+mn-lt"/>
                <a:cs typeface="+mn-lt"/>
              </a:rPr>
              <a:t>(Sipponen 2020) </a:t>
            </a:r>
            <a:endParaRPr lang="fi-FI" sz="1000" dirty="0">
              <a:cs typeface="Calibri"/>
            </a:endParaRPr>
          </a:p>
          <a:p>
            <a:endParaRPr lang="fi-FI" sz="2000">
              <a:ea typeface="+mn-lt"/>
              <a:cs typeface="Calibri"/>
            </a:endParaRPr>
          </a:p>
          <a:p>
            <a:pPr algn="just"/>
            <a:endParaRPr lang="fi-FI" sz="2000">
              <a:cs typeface="Calibri"/>
            </a:endParaRPr>
          </a:p>
          <a:p>
            <a:pPr lvl="1"/>
            <a:endParaRPr lang="fi-FI" sz="1800">
              <a:cs typeface="Calibri"/>
            </a:endParaRPr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0344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ea typeface="+mj-lt"/>
                <a:cs typeface="+mj-lt"/>
              </a:rPr>
              <a:t>Leikkaushoito 3/3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sz="2000" dirty="0">
                <a:ea typeface="+mn-lt"/>
                <a:cs typeface="+mn-lt"/>
              </a:rPr>
              <a:t>Yleisimpiä leikkaus operaatiota ovat esim. </a:t>
            </a:r>
            <a:endParaRPr lang="fi-FI" dirty="0"/>
          </a:p>
          <a:p>
            <a:pPr lvl="1"/>
            <a:r>
              <a:rPr lang="fi-FI" sz="1800" dirty="0">
                <a:ea typeface="+mn-lt"/>
                <a:cs typeface="+mn-lt"/>
              </a:rPr>
              <a:t>Oireilevan kohdan poistaminen. </a:t>
            </a:r>
            <a:r>
              <a:rPr lang="fi-FI" sz="1800" baseline="30000" dirty="0">
                <a:ea typeface="+mn-lt"/>
                <a:cs typeface="+mn-lt"/>
              </a:rPr>
              <a:t>3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Pienien ahtaumien laajentaminen tähystyksillä.</a:t>
            </a:r>
            <a:r>
              <a:rPr lang="fi-FI" sz="1800" baseline="30000" dirty="0">
                <a:ea typeface="+mn-lt"/>
                <a:cs typeface="+mn-lt"/>
              </a:rPr>
              <a:t> 1</a:t>
            </a:r>
            <a:endParaRPr lang="fi-FI"/>
          </a:p>
          <a:p>
            <a:pPr lvl="1"/>
            <a:r>
              <a:rPr lang="fi-FI" sz="1800" dirty="0">
                <a:ea typeface="+mn-lt"/>
                <a:cs typeface="+mn-lt"/>
              </a:rPr>
              <a:t>Tulehtuneiden suolen osien väliin tulleen märkäpaiseen eli absessiin leikkaus.</a:t>
            </a:r>
            <a:r>
              <a:rPr lang="fi-FI" sz="1800" baseline="30000" dirty="0">
                <a:ea typeface="+mn-lt"/>
                <a:cs typeface="+mn-lt"/>
              </a:rPr>
              <a:t> 1</a:t>
            </a:r>
            <a:endParaRPr lang="fi-FI" sz="1800" dirty="0"/>
          </a:p>
          <a:p>
            <a:pPr lvl="1"/>
            <a:r>
              <a:rPr lang="fi-FI" sz="1800" dirty="0">
                <a:ea typeface="+mn-lt"/>
                <a:cs typeface="+mn-lt"/>
              </a:rPr>
              <a:t>Väliaikainen tai pysyvä ohutsuoliavanne.</a:t>
            </a:r>
            <a:r>
              <a:rPr lang="fi-FI" sz="1800" baseline="30000" dirty="0">
                <a:ea typeface="+mn-lt"/>
                <a:cs typeface="+mn-lt"/>
              </a:rPr>
              <a:t> 2</a:t>
            </a:r>
            <a:endParaRPr lang="fi-FI" sz="1800" dirty="0"/>
          </a:p>
          <a:p>
            <a:pPr lvl="1"/>
            <a:r>
              <a:rPr lang="fi-FI" sz="1800" dirty="0">
                <a:ea typeface="+mn-lt"/>
                <a:cs typeface="+mn-lt"/>
              </a:rPr>
              <a:t>Paksusuolen koko poisto.</a:t>
            </a:r>
            <a:r>
              <a:rPr lang="fi-FI" sz="1800" baseline="30000" dirty="0">
                <a:ea typeface="+mn-lt"/>
                <a:cs typeface="+mn-lt"/>
              </a:rPr>
              <a:t> 2</a:t>
            </a:r>
            <a:endParaRPr lang="fi-FI" sz="1800" dirty="0"/>
          </a:p>
          <a:p>
            <a:pPr lvl="1"/>
            <a:r>
              <a:rPr lang="fi-FI" sz="1800" dirty="0">
                <a:ea typeface="+mn-lt"/>
                <a:cs typeface="+mn-lt"/>
              </a:rPr>
              <a:t>Harvinaisempi j-pussin rakentaminen ohutsuolesta.</a:t>
            </a:r>
            <a:r>
              <a:rPr lang="fi-FI" sz="1800" baseline="30000" dirty="0">
                <a:ea typeface="+mn-lt"/>
                <a:cs typeface="+mn-lt"/>
              </a:rPr>
              <a:t> 2</a:t>
            </a:r>
            <a:endParaRPr lang="fi-FI" sz="1800" dirty="0"/>
          </a:p>
          <a:p>
            <a:endParaRPr lang="fi-FI" sz="2000" dirty="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r>
              <a:rPr lang="fi-FI" sz="1000" dirty="0">
                <a:ea typeface="+mn-lt"/>
                <a:cs typeface="+mn-lt"/>
              </a:rPr>
              <a:t>[1] IBD ja muut suolistosairaudet ry 2022g</a:t>
            </a:r>
            <a:endParaRPr lang="fi-FI" sz="1000" dirty="0"/>
          </a:p>
          <a:p>
            <a:r>
              <a:rPr lang="fi-FI" sz="1000" dirty="0">
                <a:ea typeface="+mn-lt"/>
                <a:cs typeface="+mn-lt"/>
              </a:rPr>
              <a:t>[2] Kemp ym. 2018, 761</a:t>
            </a:r>
          </a:p>
          <a:p>
            <a:r>
              <a:rPr lang="fi-FI" sz="1000" dirty="0"/>
              <a:t>[3] Sipponen 2020</a:t>
            </a:r>
          </a:p>
        </p:txBody>
      </p:sp>
    </p:spTree>
    <p:extLst>
      <p:ext uri="{BB962C8B-B14F-4D97-AF65-F5344CB8AC3E}">
        <p14:creationId xmlns:p14="http://schemas.microsoft.com/office/powerpoint/2010/main" val="96219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Suolistoahtauma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Ahtaumat voidaan </a:t>
            </a:r>
            <a:r>
              <a:rPr lang="fi-FI" sz="2000" dirty="0" err="1">
                <a:ea typeface="+mn-lt"/>
                <a:cs typeface="+mn-lt"/>
              </a:rPr>
              <a:t>pallolaajentaa</a:t>
            </a:r>
            <a:r>
              <a:rPr lang="fi-FI" sz="2000" dirty="0">
                <a:ea typeface="+mn-lt"/>
                <a:cs typeface="+mn-lt"/>
              </a:rPr>
              <a:t> tähystyksen yhteydessä, jos ne ovat ohutsuolen loppupäässä.</a:t>
            </a:r>
            <a:r>
              <a:rPr lang="fi-FI" sz="2000" baseline="30000" dirty="0">
                <a:ea typeface="+mn-lt"/>
                <a:cs typeface="+mn-lt"/>
              </a:rPr>
              <a:t>1</a:t>
            </a:r>
            <a:endParaRPr lang="fi-FI" baseline="30000" dirty="0"/>
          </a:p>
          <a:p>
            <a:r>
              <a:rPr lang="fi-FI" sz="2000" dirty="0">
                <a:ea typeface="+mn-lt"/>
                <a:cs typeface="+mn-lt"/>
              </a:rPr>
              <a:t>Suolenahtauma voidaan hoitaa typistämällä, missä ongelma kohta leikataan pois ja suolenpäät yhdistetään uudestaan. (IBD ja muut suolistosairaudet ry 2022g) </a:t>
            </a:r>
            <a:endParaRPr lang="fi-FI" dirty="0"/>
          </a:p>
          <a:p>
            <a:r>
              <a:rPr lang="fi-FI" sz="2000" dirty="0">
                <a:ea typeface="+mn-lt"/>
                <a:cs typeface="+mn-lt"/>
              </a:rPr>
              <a:t>Toinen tapa on </a:t>
            </a:r>
            <a:r>
              <a:rPr lang="fi-FI" sz="2000" dirty="0" err="1">
                <a:ea typeface="+mn-lt"/>
                <a:cs typeface="+mn-lt"/>
              </a:rPr>
              <a:t>stricturoplastia</a:t>
            </a:r>
            <a:r>
              <a:rPr lang="fi-FI" sz="2000" dirty="0">
                <a:ea typeface="+mn-lt"/>
                <a:cs typeface="+mn-lt"/>
              </a:rPr>
              <a:t>, missä suoleen tehdään pitkittäisviilto ja se ommellaan kiinni poikittain.</a:t>
            </a:r>
            <a:r>
              <a:rPr lang="fi-FI" sz="2000" baseline="30000" dirty="0">
                <a:ea typeface="+mn-lt"/>
                <a:cs typeface="+mn-lt"/>
              </a:rPr>
              <a:t>1</a:t>
            </a:r>
            <a:endParaRPr lang="fi-FI" baseline="30000" dirty="0">
              <a:ea typeface="+mn-lt"/>
              <a:cs typeface="+mn-lt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Tässä menetelmässä suoleen tulee pieni pussi.</a:t>
            </a:r>
            <a:r>
              <a:rPr lang="fi-FI" sz="1800" baseline="30000" dirty="0">
                <a:ea typeface="+mn-lt"/>
                <a:cs typeface="+mn-lt"/>
              </a:rPr>
              <a:t>1 </a:t>
            </a:r>
            <a:endParaRPr lang="fi-FI" sz="1800" baseline="30000">
              <a:ea typeface="+mn-lt"/>
              <a:cs typeface="+mn-lt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Menetelmää käytetään yleensä, jos suolessa on useampi ahtaumakohta.</a:t>
            </a:r>
            <a:r>
              <a:rPr lang="fi-FI" sz="1800" baseline="30000" dirty="0">
                <a:ea typeface="+mn-lt"/>
                <a:cs typeface="+mn-lt"/>
              </a:rPr>
              <a:t>1 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Tulokset yleensä parempia stricturoplastiassa.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  <a:endParaRPr lang="fi-FI" sz="1800" baseline="30000" dirty="0"/>
          </a:p>
          <a:p>
            <a:pPr lvl="1"/>
            <a:endParaRPr lang="fi-FI" sz="1800" dirty="0">
              <a:cs typeface="Calibri"/>
            </a:endParaRPr>
          </a:p>
          <a:p>
            <a:r>
              <a:rPr lang="fi-FI" sz="1000" dirty="0">
                <a:cs typeface="Calibri"/>
              </a:rPr>
              <a:t>[1] Adamina ym. 2020, 162</a:t>
            </a:r>
          </a:p>
        </p:txBody>
      </p:sp>
    </p:spTree>
    <p:extLst>
      <p:ext uri="{BB962C8B-B14F-4D97-AF65-F5344CB8AC3E}">
        <p14:creationId xmlns:p14="http://schemas.microsoft.com/office/powerpoint/2010/main" val="387103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Avanne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cs typeface="Calibri"/>
              </a:rPr>
              <a:t>Avannepotilailla on iholle kiinnitetty avannepussi, johon uloste kerääntyy. Avannepussi tyhjennetään tai vaihdetaan tarpeen mukaan.</a:t>
            </a:r>
            <a:r>
              <a:rPr lang="fi-FI" sz="2000" baseline="30000" dirty="0">
                <a:cs typeface="Calibri"/>
              </a:rPr>
              <a:t>1</a:t>
            </a:r>
          </a:p>
          <a:p>
            <a:r>
              <a:rPr lang="fi-FI" sz="2000" dirty="0">
                <a:ea typeface="+mn-lt"/>
                <a:cs typeface="+mn-lt"/>
              </a:rPr>
              <a:t>Avanne voi joskus olla tilapäinen ratkaisu, minkä jälkeen suolisto yhdistetään takaisin peräaukkoon.</a:t>
            </a:r>
            <a:r>
              <a:rPr lang="fi-FI" sz="2000" baseline="30000" dirty="0">
                <a:ea typeface="+mn-lt"/>
                <a:cs typeface="+mn-lt"/>
              </a:rPr>
              <a:t>2</a:t>
            </a:r>
            <a:endParaRPr lang="fi-FI" baseline="30000" dirty="0">
              <a:ea typeface="+mn-lt"/>
              <a:cs typeface="+mn-lt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Usein takaisin yhdistäminen ei onnistu ja avanteesta joudutaan tekemään pysyvä.</a:t>
            </a:r>
            <a:r>
              <a:rPr lang="fi-FI" sz="1800" baseline="30000" dirty="0">
                <a:ea typeface="+mn-lt"/>
                <a:cs typeface="+mn-lt"/>
              </a:rPr>
              <a:t>2 </a:t>
            </a:r>
            <a:endParaRPr lang="fi-FI" sz="1800" baseline="30000" dirty="0"/>
          </a:p>
          <a:p>
            <a:r>
              <a:rPr lang="fi-FI" sz="2000" dirty="0">
                <a:ea typeface="+mn-lt"/>
                <a:cs typeface="+mn-lt"/>
              </a:rPr>
              <a:t>Avanteen kanssa toimimiseen ja sen kanssa elämiseen saa tietoa ja koulutusta sairaaloiden avannehoitajilta. (Kemp ym. 2018, 773) </a:t>
            </a:r>
            <a:endParaRPr lang="fi-FI"/>
          </a:p>
          <a:p>
            <a:r>
              <a:rPr lang="fi-FI" sz="2000" dirty="0">
                <a:ea typeface="+mn-lt"/>
                <a:cs typeface="+mn-lt"/>
              </a:rPr>
              <a:t>Potilas voi työskennellä normaalisti, urheilla ja elää normaalia elämää.</a:t>
            </a:r>
            <a:r>
              <a:rPr lang="fi-FI" sz="2000" baseline="30000" dirty="0">
                <a:ea typeface="+mn-lt"/>
                <a:cs typeface="+mn-lt"/>
              </a:rPr>
              <a:t>1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Ravitsemusesteitä ei ole, mutta potilaan täytyy huolehtia erityisesti riittävästä nesteen saannista.</a:t>
            </a:r>
            <a:r>
              <a:rPr lang="fi-FI" sz="1800" baseline="30000" dirty="0">
                <a:ea typeface="+mn-lt"/>
                <a:cs typeface="+mn-lt"/>
              </a:rPr>
              <a:t>1 </a:t>
            </a:r>
            <a:endParaRPr lang="fi-FI" sz="1800" baseline="30000">
              <a:ea typeface="+mn-lt"/>
              <a:cs typeface="+mn-lt"/>
            </a:endParaRPr>
          </a:p>
          <a:p>
            <a:r>
              <a:rPr lang="fi-FI" sz="1000" dirty="0">
                <a:ea typeface="+mn-lt"/>
                <a:cs typeface="+mn-lt"/>
              </a:rPr>
              <a:t>[1] IBD ja muut suolistosairaudet ry 2022g</a:t>
            </a:r>
          </a:p>
          <a:p>
            <a:r>
              <a:rPr lang="fi-FI" sz="1000" dirty="0"/>
              <a:t>[2] Adamina ym. 2020, 159</a:t>
            </a:r>
          </a:p>
          <a:p>
            <a:endParaRPr lang="fi-FI" sz="1000" dirty="0"/>
          </a:p>
        </p:txBody>
      </p:sp>
    </p:spTree>
    <p:extLst>
      <p:ext uri="{BB962C8B-B14F-4D97-AF65-F5344CB8AC3E}">
        <p14:creationId xmlns:p14="http://schemas.microsoft.com/office/powerpoint/2010/main" val="19352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Fistelit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Fistelileikkaukset ovat suhteellisen yleisiä </a:t>
            </a:r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 potilailla. (IBD ja muut suolistosairaudet ry 2022g) </a:t>
            </a:r>
            <a:endParaRPr lang="fi-FI" dirty="0">
              <a:ea typeface="+mn-lt"/>
              <a:cs typeface="Calibri"/>
            </a:endParaRPr>
          </a:p>
          <a:p>
            <a:r>
              <a:rPr lang="fi-FI" sz="2000" dirty="0">
                <a:ea typeface="+mn-lt"/>
                <a:cs typeface="+mn-lt"/>
              </a:rPr>
              <a:t>Fistelit ovat käytäviä, mitkä yleensä ovat lähtöisin suolesta ja yhdistyvät esim. iholle tai toiseen elimeen. (IBD ja muut suolistosairaudet ry 2022g) </a:t>
            </a:r>
            <a:endParaRPr lang="fi-FI" dirty="0">
              <a:cs typeface="Calibri"/>
            </a:endParaRPr>
          </a:p>
          <a:p>
            <a:r>
              <a:rPr lang="fi-FI" sz="2000" dirty="0">
                <a:ea typeface="+mn-lt"/>
                <a:cs typeface="+mn-lt"/>
              </a:rPr>
              <a:t>Fistelin sijainti ja koko vaikuttavat hoitopäätökseen. (IBD ja muut suolistosairaudet ry 2022g)</a:t>
            </a:r>
            <a:endParaRPr lang="fi-FI" dirty="0"/>
          </a:p>
          <a:p>
            <a:r>
              <a:rPr lang="fi-FI" sz="2000" dirty="0">
                <a:ea typeface="+mn-lt"/>
                <a:cs typeface="+mn-lt"/>
              </a:rPr>
              <a:t>Fistelin yhteyteen voi syntyä absessi eli märkäpesäke. (Kemp ym. 2018, 764)</a:t>
            </a:r>
            <a:endParaRPr lang="fi-FI" dirty="0">
              <a:ea typeface="+mn-lt"/>
              <a:cs typeface="+mn-lt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Se voidaan tyhjentää tai poistaa kirurgisesti. (Kemp ym. 2018, 764)</a:t>
            </a:r>
          </a:p>
          <a:p>
            <a:pPr lvl="1"/>
            <a:r>
              <a:rPr lang="fi-FI" sz="1800" dirty="0" err="1">
                <a:ea typeface="+mn-lt"/>
                <a:cs typeface="+mn-lt"/>
              </a:rPr>
              <a:t>Dreeni</a:t>
            </a:r>
            <a:r>
              <a:rPr lang="fi-FI" sz="1800" dirty="0">
                <a:ea typeface="+mn-lt"/>
                <a:cs typeface="+mn-lt"/>
              </a:rPr>
              <a:t> on suosituin ja turvallisin tapa hoitaa märkäpesäkkeitä. (Adamina ym. 2020, 159–160)</a:t>
            </a:r>
            <a:endParaRPr lang="fi-FI" sz="1800"/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577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Leikkauksen jälkeinen hoito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Leikatuilla potilailla on suuri riski suolisauman pettämiseen, tukokseen tai haavan tulehtumiseen. (IBD ja muut suolistosairaudet ry 2022i)</a:t>
            </a:r>
            <a:endParaRPr lang="fi-FI" sz="2000" dirty="0"/>
          </a:p>
          <a:p>
            <a:r>
              <a:rPr lang="fi-FI" sz="2000" dirty="0">
                <a:ea typeface="+mn-lt"/>
                <a:cs typeface="+mn-lt"/>
              </a:rPr>
              <a:t>Taudilla on taipumus uusiutua leikatuista saumakohdista, joten ne tähystetään vuoden kuluttua leikkauksesta. (IBD ja muut suolistosairaudet ry 2022) </a:t>
            </a:r>
            <a:endParaRPr lang="fi-FI" dirty="0"/>
          </a:p>
          <a:p>
            <a:pPr lvl="1"/>
            <a:r>
              <a:rPr lang="fi-FI" sz="1800" dirty="0">
                <a:ea typeface="+mn-lt"/>
                <a:cs typeface="+mn-lt"/>
              </a:rPr>
              <a:t>Suolistotulehdus uusiutuu 100 %:lla potilaista 3-vuoden jälkeen, jos he eivät saa mitään hoitoa leikkauksen jälkeen. (</a:t>
            </a:r>
            <a:r>
              <a:rPr lang="fi-FI" sz="1800" dirty="0" err="1">
                <a:ea typeface="+mn-lt"/>
                <a:cs typeface="+mn-lt"/>
              </a:rPr>
              <a:t>Maaser</a:t>
            </a:r>
            <a:r>
              <a:rPr lang="fi-FI" sz="1800" dirty="0">
                <a:ea typeface="+mn-lt"/>
                <a:cs typeface="+mn-lt"/>
              </a:rPr>
              <a:t> ym. 2019, 157) </a:t>
            </a:r>
            <a:endParaRPr lang="fi-FI" sz="1800"/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288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Omahoito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>
                <a:ea typeface="+mn-lt"/>
                <a:cs typeface="+mn-lt"/>
              </a:rPr>
              <a:t>Omahoidossa lääkitystä lisätään lääkärin ohjeen mukaan ja tarvittaessa ollaan yhteydessä hoitopaikkaan. (IBD ja muut suolistosairaudet ry, 2022f) </a:t>
            </a:r>
            <a:endParaRPr lang="fi-FI">
              <a:ea typeface="+mn-lt"/>
              <a:cs typeface="+mn-lt"/>
            </a:endParaRPr>
          </a:p>
          <a:p>
            <a:r>
              <a:rPr lang="fi-FI" sz="2000">
                <a:ea typeface="+mn-lt"/>
                <a:cs typeface="+mn-lt"/>
              </a:rPr>
              <a:t>Itsehoidossa on tärkeää, että ylläpitohoitoa ei lopeteta omin päin. (IBD ja muut suolistosairaudet ry, 2022f) </a:t>
            </a:r>
            <a:endParaRPr lang="fi-FI"/>
          </a:p>
          <a:p>
            <a:r>
              <a:rPr lang="fi-FI" sz="2000">
                <a:ea typeface="+mn-lt"/>
                <a:cs typeface="+mn-lt"/>
              </a:rPr>
              <a:t>Välttämisruokavaliosta voi yksilöllisesti olla myös apua, koska ruokaintoleransseja voi esiintyä. (Kemp ym. 2018, 762) 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145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CA5C868-0A82-4975-8602-F49477C7D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86BF052-6C01-4917-B7DB-1FFCF2551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696179C-71E7-4A5B-B238-0AE1C74D6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29EED8E-74E7-42E8-979B-7A783E78A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77" y="1241266"/>
            <a:ext cx="4389193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err="1">
                <a:ea typeface="+mj-lt"/>
                <a:cs typeface="+mj-lt"/>
              </a:rPr>
              <a:t>Taudin</a:t>
            </a:r>
            <a:r>
              <a:rPr lang="en-US" sz="4600">
                <a:ea typeface="+mj-lt"/>
                <a:cs typeface="+mj-lt"/>
              </a:rPr>
              <a:t> </a:t>
            </a:r>
            <a:br>
              <a:rPr lang="en-US" sz="4600">
                <a:ea typeface="+mj-lt"/>
                <a:cs typeface="+mj-lt"/>
              </a:rPr>
            </a:br>
            <a:r>
              <a:rPr lang="en-US" sz="4600" err="1">
                <a:ea typeface="+mj-lt"/>
                <a:cs typeface="+mj-lt"/>
              </a:rPr>
              <a:t>seuranta</a:t>
            </a:r>
          </a:p>
          <a:p>
            <a:pPr>
              <a:lnSpc>
                <a:spcPct val="90000"/>
              </a:lnSpc>
            </a:pPr>
            <a:endParaRPr lang="en-US" sz="4600" b="0" i="0" kern="1200"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5EF968-6B5E-49C5-B36D-472F27E9E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3" y="396837"/>
            <a:ext cx="6451503" cy="6058999"/>
            <a:chOff x="423333" y="396837"/>
            <a:chExt cx="6451503" cy="605899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3FD9A14-60DA-42A0-A033-3E195FF358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3" y="402165"/>
              <a:ext cx="522933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93ABB9EA-8044-4EC4-9DCB-C7C92E290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3161515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86DD3B6C-071B-4D35-8948-1206F9831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5004670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pic>
        <p:nvPicPr>
          <p:cNvPr id="4" name="Kuva 4" descr="Tarkistusluettelo tasaisella täytöllä">
            <a:extLst>
              <a:ext uri="{FF2B5EF4-FFF2-40B4-BE49-F238E27FC236}">
                <a16:creationId xmlns:a16="http://schemas.microsoft.com/office/drawing/2014/main" id="{A60EAFBC-7398-5A4D-EF2B-21CB24656C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2717" y="1145943"/>
            <a:ext cx="2266889" cy="2266889"/>
          </a:xfrm>
          <a:prstGeom prst="rect">
            <a:avLst/>
          </a:prstGeom>
        </p:spPr>
      </p:pic>
      <p:pic>
        <p:nvPicPr>
          <p:cNvPr id="5" name="Kuva 5" descr="Stetoskooppi ääriviiva">
            <a:extLst>
              <a:ext uri="{FF2B5EF4-FFF2-40B4-BE49-F238E27FC236}">
                <a16:creationId xmlns:a16="http://schemas.microsoft.com/office/drawing/2014/main" id="{C7EA0217-50AD-833C-FE9A-DB06D855E4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53655" y="1145943"/>
            <a:ext cx="2266889" cy="2266889"/>
          </a:xfrm>
          <a:prstGeom prst="rect">
            <a:avLst/>
          </a:prstGeom>
        </p:spPr>
      </p:pic>
      <p:pic>
        <p:nvPicPr>
          <p:cNvPr id="6" name="Kuva 6" descr="Neula tasaisella täytöllä">
            <a:extLst>
              <a:ext uri="{FF2B5EF4-FFF2-40B4-BE49-F238E27FC236}">
                <a16:creationId xmlns:a16="http://schemas.microsoft.com/office/drawing/2014/main" id="{00E870C9-48C8-D8D1-F44A-E2487D3E88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82717" y="3571806"/>
            <a:ext cx="2266890" cy="2266890"/>
          </a:xfrm>
          <a:prstGeom prst="rect">
            <a:avLst/>
          </a:prstGeom>
        </p:spPr>
      </p:pic>
      <p:pic>
        <p:nvPicPr>
          <p:cNvPr id="7" name="Kuva 7" descr="Pipetti tasaisella täytöllä">
            <a:extLst>
              <a:ext uri="{FF2B5EF4-FFF2-40B4-BE49-F238E27FC236}">
                <a16:creationId xmlns:a16="http://schemas.microsoft.com/office/drawing/2014/main" id="{1E353F4A-E17D-95CC-F7DB-977B579B37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53655" y="3571806"/>
            <a:ext cx="2266890" cy="226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7479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ea typeface="+mj-lt"/>
                <a:cs typeface="+mj-lt"/>
              </a:rPr>
              <a:t>Seuranta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 err="1"/>
              <a:t>Crohnin</a:t>
            </a:r>
            <a:r>
              <a:rPr lang="fi-FI" dirty="0"/>
              <a:t> taudin seuranta on hyvin samankaltaista sen diagnosoinnin kanssa. (IBD ja muut suolistosairaudet ry 2022c) </a:t>
            </a:r>
            <a:endParaRPr lang="fi-FI"/>
          </a:p>
          <a:p>
            <a:r>
              <a:rPr lang="fi-FI" dirty="0"/>
              <a:t>Taudin tilannetta sekä hoitovastetta seurataan tähystämisellä, kuvantamisella ja laboratoriokokeilla. (Sipponen 2020)</a:t>
            </a:r>
          </a:p>
          <a:p>
            <a:r>
              <a:rPr lang="fi-FI" dirty="0"/>
              <a:t>Laboratoriokokeita tehdään aluksi 1–3 kuukauden välein, mutta oireilun ja lääkehoidon seurannan tarpeen vähentyessä sitä voidaan tehdä pari kertaa vuodessa, (Tiusanen 2017)</a:t>
            </a:r>
          </a:p>
          <a:p>
            <a:r>
              <a:rPr lang="fi-FI" dirty="0"/>
              <a:t>Laboratoriokoe seurannassa tarkkaillaan erityisesti ulostenäytteen kalprotektiinia.</a:t>
            </a:r>
            <a:r>
              <a:rPr lang="fi-FI" baseline="30000" dirty="0"/>
              <a:t>1</a:t>
            </a:r>
          </a:p>
          <a:p>
            <a:r>
              <a:rPr lang="fi-FI" dirty="0">
                <a:ea typeface="+mn-lt"/>
                <a:cs typeface="+mn-lt"/>
              </a:rPr>
              <a:t>Suoliston limakalvo on paras mittari </a:t>
            </a:r>
            <a:r>
              <a:rPr lang="fi-FI" dirty="0" err="1">
                <a:ea typeface="+mn-lt"/>
                <a:cs typeface="+mn-lt"/>
              </a:rPr>
              <a:t>Crohnin</a:t>
            </a:r>
            <a:r>
              <a:rPr lang="fi-FI" dirty="0">
                <a:ea typeface="+mn-lt"/>
                <a:cs typeface="+mn-lt"/>
              </a:rPr>
              <a:t> taudin seurannassa</a:t>
            </a:r>
          </a:p>
          <a:p>
            <a:r>
              <a:rPr lang="fi-FI" dirty="0">
                <a:ea typeface="+mn-lt"/>
                <a:cs typeface="+mn-lt"/>
              </a:rPr>
              <a:t>Paksusuoli tähystyksiä tulisi tehdä.</a:t>
            </a:r>
            <a:endParaRPr lang="fi-FI" dirty="0"/>
          </a:p>
          <a:p>
            <a:pPr lvl="1"/>
            <a:r>
              <a:rPr lang="fi-FI" dirty="0">
                <a:ea typeface="+mn-lt"/>
                <a:cs typeface="+mn-lt"/>
              </a:rPr>
              <a:t>Normaalisti parin vuoden välein.</a:t>
            </a:r>
            <a:r>
              <a:rPr lang="fi-FI" baseline="30000" dirty="0">
                <a:ea typeface="+mn-lt"/>
                <a:cs typeface="+mn-lt"/>
              </a:rPr>
              <a:t>1</a:t>
            </a:r>
            <a:endParaRPr lang="fi-FI" baseline="30000" dirty="0"/>
          </a:p>
          <a:p>
            <a:pPr lvl="1"/>
            <a:r>
              <a:rPr lang="fi-FI" dirty="0"/>
              <a:t>Korkean riskitason potilaille vuosittain.</a:t>
            </a:r>
            <a:r>
              <a:rPr lang="fi-FI" baseline="30000" dirty="0"/>
              <a:t>1 </a:t>
            </a:r>
            <a:endParaRPr lang="fi-FI" baseline="30000">
              <a:cs typeface="Calibri"/>
            </a:endParaRPr>
          </a:p>
          <a:p>
            <a:r>
              <a:rPr lang="fi-FI" sz="1000" dirty="0"/>
              <a:t>[1] </a:t>
            </a:r>
            <a:r>
              <a:rPr lang="fi-FI" sz="1000" dirty="0" err="1"/>
              <a:t>Maaser</a:t>
            </a:r>
            <a:r>
              <a:rPr lang="fi-FI" sz="1000" dirty="0"/>
              <a:t> ym. 2019, 161</a:t>
            </a:r>
            <a:endParaRPr lang="fi-FI" sz="1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26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Taudin pahenemisvaihe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err="1"/>
              <a:t>Crohnin</a:t>
            </a:r>
            <a:r>
              <a:rPr lang="fi-FI" dirty="0"/>
              <a:t> taudin oireettomia hetkiä rikkovat taudin aktivoitumis- tai pahenemisvaiheet. </a:t>
            </a:r>
            <a:endParaRPr lang="fi-FI"/>
          </a:p>
          <a:p>
            <a:pPr lvl="1"/>
            <a:r>
              <a:rPr lang="fi-FI" dirty="0"/>
              <a:t>Nuoret kärsivät pahenemisvaiheista yleisimmin. </a:t>
            </a:r>
          </a:p>
          <a:p>
            <a:pPr lvl="1"/>
            <a:r>
              <a:rPr lang="fi-FI" dirty="0"/>
              <a:t>Tupakointi on yksi suurimmista aiheuttajista. </a:t>
            </a:r>
          </a:p>
          <a:p>
            <a:r>
              <a:rPr lang="fi-FI" dirty="0"/>
              <a:t>Lääkäri on voinut antaa ennakoivia lääkintämuutos ohjeita, joita potilas voi noudattaa itsenäisesti. </a:t>
            </a:r>
          </a:p>
          <a:p>
            <a:pPr lvl="1"/>
            <a:r>
              <a:rPr lang="fi-FI" dirty="0"/>
              <a:t>Potilaan otettava yhteyttä hoitavaan yksikköön, jos </a:t>
            </a:r>
            <a:r>
              <a:rPr lang="fi-FI" dirty="0">
                <a:ea typeface="+mn-lt"/>
                <a:cs typeface="+mn-lt"/>
              </a:rPr>
              <a:t>oireet jatkuvat</a:t>
            </a:r>
            <a:r>
              <a:rPr lang="fi-FI" dirty="0"/>
              <a:t>. </a:t>
            </a:r>
          </a:p>
          <a:p>
            <a:r>
              <a:rPr lang="fi-FI" dirty="0"/>
              <a:t>Tärkeää on varmistaa tutkimuksilla, että oireet liittyvät suolitaudin aktiivisuuteen, ennen kuin lääkkeitä muutetaan. 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r>
              <a:rPr lang="fi-FI" sz="1000" dirty="0"/>
              <a:t>Vatsatalo 2018k</a:t>
            </a:r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26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Crohnin taudin ennuste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Elinajanodote ei ole huomattavasti lyhentynyt. </a:t>
            </a:r>
          </a:p>
          <a:p>
            <a:r>
              <a:rPr lang="fi-FI" dirty="0"/>
              <a:t>Sairauden tilan muuttuminen vaikuttaa paljon sairauden ennusteeseen.</a:t>
            </a:r>
          </a:p>
          <a:p>
            <a:pPr lvl="1"/>
            <a:r>
              <a:rPr lang="fi-FI" sz="1800" dirty="0"/>
              <a:t>Taudin vakavuus voi muuttua mikäli tautia ei hoideta oikein ja lieväkin tauti voi muuttua vaikeaksi. </a:t>
            </a:r>
          </a:p>
          <a:p>
            <a:endParaRPr lang="fi-FI" dirty="0"/>
          </a:p>
          <a:p>
            <a:endParaRPr lang="fi-FI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r>
              <a:rPr lang="fi-FI" sz="1000" dirty="0" err="1"/>
              <a:t>Tresca</a:t>
            </a:r>
            <a:r>
              <a:rPr lang="fi-FI" sz="1000" dirty="0"/>
              <a:t> 2022</a:t>
            </a:r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848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CA5C868-0A82-4975-8602-F49477C7D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86BF052-6C01-4917-B7DB-1FFCF2551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696179C-71E7-4A5B-B238-0AE1C74D6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29EED8E-74E7-42E8-979B-7A783E78A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77" y="1241266"/>
            <a:ext cx="4389193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sz="4600">
                <a:ea typeface="+mj-lt"/>
                <a:cs typeface="+mj-lt"/>
              </a:rPr>
              <a:t>Liitännäis-sairaudet</a:t>
            </a:r>
            <a:endParaRPr lang="en-US" sz="4600">
              <a:ea typeface="+mj-lt"/>
              <a:cs typeface="+mj-lt"/>
            </a:endParaRPr>
          </a:p>
          <a:p>
            <a:pPr>
              <a:lnSpc>
                <a:spcPct val="90000"/>
              </a:lnSpc>
            </a:pPr>
            <a:endParaRPr lang="en-US" sz="4600" b="0" i="0" kern="1200"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5EF968-6B5E-49C5-B36D-472F27E9E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3" y="396837"/>
            <a:ext cx="6451503" cy="6058999"/>
            <a:chOff x="423333" y="396837"/>
            <a:chExt cx="6451503" cy="605899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3FD9A14-60DA-42A0-A033-3E195FF358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3" y="402165"/>
              <a:ext cx="522933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93ABB9EA-8044-4EC4-9DCB-C7C92E290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3161515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86DD3B6C-071B-4D35-8948-1206F9831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5004670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pic>
        <p:nvPicPr>
          <p:cNvPr id="4" name="Kuva 4" descr="Vesi tasaisella täytöllä">
            <a:extLst>
              <a:ext uri="{FF2B5EF4-FFF2-40B4-BE49-F238E27FC236}">
                <a16:creationId xmlns:a16="http://schemas.microsoft.com/office/drawing/2014/main" id="{A60EAFBC-7398-5A4D-EF2B-21CB24656C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82717" y="1145943"/>
            <a:ext cx="2266889" cy="2266889"/>
          </a:xfrm>
          <a:prstGeom prst="rect">
            <a:avLst/>
          </a:prstGeom>
        </p:spPr>
      </p:pic>
      <p:pic>
        <p:nvPicPr>
          <p:cNvPr id="5" name="Kuva 5" descr="Luu tasaisella täytöllä">
            <a:extLst>
              <a:ext uri="{FF2B5EF4-FFF2-40B4-BE49-F238E27FC236}">
                <a16:creationId xmlns:a16="http://schemas.microsoft.com/office/drawing/2014/main" id="{C7EA0217-50AD-833C-FE9A-DB06D855E4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53655" y="1145943"/>
            <a:ext cx="2266889" cy="2266889"/>
          </a:xfrm>
          <a:prstGeom prst="rect">
            <a:avLst/>
          </a:prstGeom>
        </p:spPr>
      </p:pic>
      <p:pic>
        <p:nvPicPr>
          <p:cNvPr id="6" name="Kuva 6" descr="Vatsa tasaisella täytöllä">
            <a:extLst>
              <a:ext uri="{FF2B5EF4-FFF2-40B4-BE49-F238E27FC236}">
                <a16:creationId xmlns:a16="http://schemas.microsoft.com/office/drawing/2014/main" id="{00E870C9-48C8-D8D1-F44A-E2487D3E88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82717" y="3571806"/>
            <a:ext cx="2266890" cy="2266890"/>
          </a:xfrm>
          <a:prstGeom prst="rect">
            <a:avLst/>
          </a:prstGeom>
        </p:spPr>
      </p:pic>
      <p:pic>
        <p:nvPicPr>
          <p:cNvPr id="7" name="Kuva 7" descr="Munuaiset tasaisella täytöllä">
            <a:extLst>
              <a:ext uri="{FF2B5EF4-FFF2-40B4-BE49-F238E27FC236}">
                <a16:creationId xmlns:a16="http://schemas.microsoft.com/office/drawing/2014/main" id="{1E353F4A-E17D-95CC-F7DB-977B579B37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753655" y="3571806"/>
            <a:ext cx="2266890" cy="226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339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3BD75E-7687-6A3B-D010-D91A6B311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Liitännäissairaudet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0B11997-F335-5BD8-043B-3B4E70441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3512" y="2584450"/>
            <a:ext cx="5472859" cy="34163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85750"/>
            <a:r>
              <a:rPr lang="fi-FI" dirty="0"/>
              <a:t>Jopa puolella </a:t>
            </a:r>
            <a:r>
              <a:rPr lang="fi-FI" dirty="0" err="1"/>
              <a:t>Crohnin</a:t>
            </a:r>
            <a:r>
              <a:rPr lang="fi-FI" dirty="0"/>
              <a:t> tauti potilaista ilmenee ainakin yksi liitännäissairaus.</a:t>
            </a:r>
          </a:p>
          <a:p>
            <a:pPr marL="285750" indent="-285750"/>
            <a:r>
              <a:rPr lang="fi-FI" dirty="0"/>
              <a:t>Jotkin voivat olla hengen vaarallisia. </a:t>
            </a:r>
          </a:p>
          <a:p>
            <a:pPr marL="285750" indent="-285750"/>
            <a:r>
              <a:rPr lang="fi-FI" dirty="0">
                <a:ea typeface="+mn-lt"/>
                <a:cs typeface="+mn-lt"/>
              </a:rPr>
              <a:t>Oikealla hoidolla </a:t>
            </a:r>
            <a:r>
              <a:rPr lang="fi-FI" dirty="0"/>
              <a:t>Yleensä harmittomia.</a:t>
            </a:r>
          </a:p>
          <a:p>
            <a:pPr marL="285750"/>
            <a:r>
              <a:rPr lang="fi-FI" dirty="0"/>
              <a:t>Laskevat kuitenkin elämänlaatua.</a:t>
            </a:r>
          </a:p>
          <a:p>
            <a:pPr marL="285750" indent="-285750"/>
            <a:endParaRPr lang="fi-FI"/>
          </a:p>
          <a:p>
            <a:pPr marL="285750" indent="-285750"/>
            <a:endParaRPr lang="fi-FI"/>
          </a:p>
          <a:p>
            <a:pPr marL="285750" indent="-285750"/>
            <a:endParaRPr lang="fi-FI"/>
          </a:p>
          <a:p>
            <a:pPr marL="285750" indent="-285750"/>
            <a:r>
              <a:rPr lang="fi-FI" sz="1000" dirty="0" err="1"/>
              <a:t>Harbord</a:t>
            </a:r>
            <a:r>
              <a:rPr lang="fi-FI" sz="1000" dirty="0"/>
              <a:t>, </a:t>
            </a:r>
            <a:r>
              <a:rPr lang="fi-FI" sz="1000" dirty="0" err="1"/>
              <a:t>Annese</a:t>
            </a:r>
            <a:r>
              <a:rPr lang="fi-FI" sz="1000" dirty="0"/>
              <a:t>, </a:t>
            </a:r>
            <a:r>
              <a:rPr lang="fi-FI" sz="1000" dirty="0" err="1"/>
              <a:t>Vavricka</a:t>
            </a:r>
            <a:r>
              <a:rPr lang="fi-FI" sz="1000" dirty="0"/>
              <a:t>, ym. 2016, 240</a:t>
            </a:r>
          </a:p>
        </p:txBody>
      </p:sp>
      <p:pic>
        <p:nvPicPr>
          <p:cNvPr id="15" name="Kuva 15">
            <a:extLst>
              <a:ext uri="{FF2B5EF4-FFF2-40B4-BE49-F238E27FC236}">
                <a16:creationId xmlns:a16="http://schemas.microsoft.com/office/drawing/2014/main" id="{C6C0AB44-1E8F-C1C0-1B53-FB85410A2D8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1979" y="2515275"/>
            <a:ext cx="6301533" cy="3840400"/>
          </a:xfrm>
        </p:spPr>
      </p:pic>
    </p:spTree>
    <p:extLst>
      <p:ext uri="{BB962C8B-B14F-4D97-AF65-F5344CB8AC3E}">
        <p14:creationId xmlns:p14="http://schemas.microsoft.com/office/powerpoint/2010/main" val="167166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Liitännäissairaudet</a:t>
            </a:r>
            <a:endParaRPr lang="fi-FI" err="1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Liitännäissairauksien aktiivisuus vaihtelee </a:t>
            </a:r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taudin aktiivisuuden kanssa. </a:t>
            </a:r>
            <a:endParaRPr lang="fi-FI" dirty="0">
              <a:ea typeface="+mn-lt"/>
              <a:cs typeface="+mn-lt"/>
            </a:endParaRPr>
          </a:p>
          <a:p>
            <a:r>
              <a:rPr lang="fi-FI" sz="2000" dirty="0">
                <a:ea typeface="+mn-lt"/>
                <a:cs typeface="+mn-lt"/>
              </a:rPr>
              <a:t>Riski sairastua liitännäissairauksiin lisääntyy kun esim.</a:t>
            </a:r>
            <a:endParaRPr lang="fi-FI" dirty="0">
              <a:ea typeface="+mn-lt"/>
              <a:cs typeface="+mn-lt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Tauti etenee.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Jos potilaalla on jo liitännäissairauksia. 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Jos tauti keskittyy paksusuoleen. </a:t>
            </a:r>
          </a:p>
          <a:p>
            <a:endParaRPr lang="fi-FI" sz="2000" dirty="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endParaRPr lang="fi-FI" sz="200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r>
              <a:rPr lang="fi-FI" sz="1000" dirty="0" err="1">
                <a:ea typeface="+mn-lt"/>
                <a:cs typeface="+mn-lt"/>
              </a:rPr>
              <a:t>Harbord</a:t>
            </a:r>
            <a:r>
              <a:rPr lang="fi-FI" sz="1000" dirty="0">
                <a:ea typeface="+mn-lt"/>
                <a:cs typeface="+mn-lt"/>
              </a:rPr>
              <a:t>, </a:t>
            </a:r>
            <a:r>
              <a:rPr lang="fi-FI" sz="1000" dirty="0" err="1">
                <a:ea typeface="+mn-lt"/>
                <a:cs typeface="+mn-lt"/>
              </a:rPr>
              <a:t>Annese</a:t>
            </a:r>
            <a:r>
              <a:rPr lang="fi-FI" sz="1000" dirty="0">
                <a:ea typeface="+mn-lt"/>
                <a:cs typeface="+mn-lt"/>
              </a:rPr>
              <a:t>, </a:t>
            </a:r>
            <a:r>
              <a:rPr lang="fi-FI" sz="1000" dirty="0" err="1">
                <a:ea typeface="+mn-lt"/>
                <a:cs typeface="+mn-lt"/>
              </a:rPr>
              <a:t>Vavricka</a:t>
            </a:r>
            <a:r>
              <a:rPr lang="fi-FI" sz="1000" dirty="0">
                <a:ea typeface="+mn-lt"/>
                <a:cs typeface="+mn-lt"/>
              </a:rPr>
              <a:t>, ym. 2016, 240</a:t>
            </a:r>
            <a:endParaRPr lang="fi-FI" sz="1000" dirty="0"/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326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Suolisto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>
                <a:ea typeface="+mn-lt"/>
                <a:cs typeface="+mn-lt"/>
              </a:rPr>
              <a:t>Potilailla on suurentunut riski sairastua suolistosyöpään.</a:t>
            </a:r>
            <a:r>
              <a:rPr lang="fi-FI" sz="2000" baseline="30000">
                <a:ea typeface="+mn-lt"/>
                <a:cs typeface="+mn-lt"/>
              </a:rPr>
              <a:t>1</a:t>
            </a:r>
            <a:endParaRPr lang="fi-FI" sz="2000" baseline="30000"/>
          </a:p>
          <a:p>
            <a:r>
              <a:rPr lang="fi-FI" sz="2000">
                <a:ea typeface="+mn-lt"/>
                <a:cs typeface="+mn-lt"/>
              </a:rPr>
              <a:t>Suolistosyöpäriskiä kasvattavat esim.</a:t>
            </a:r>
            <a:endParaRPr lang="fi-FI" sz="2000">
              <a:ea typeface="+mn-lt"/>
              <a:cs typeface="Calibri"/>
            </a:endParaRPr>
          </a:p>
          <a:p>
            <a:pPr lvl="1"/>
            <a:r>
              <a:rPr lang="fi-FI" sz="1800">
                <a:ea typeface="+mn-lt"/>
                <a:cs typeface="+mn-lt"/>
              </a:rPr>
              <a:t>Taudin aktiivisuuden laajuus ja sen kesto.</a:t>
            </a:r>
            <a:r>
              <a:rPr lang="fi-FI" sz="1800" baseline="30000" dirty="0">
                <a:ea typeface="+mn-lt"/>
                <a:cs typeface="+mn-lt"/>
              </a:rPr>
              <a:t>2</a:t>
            </a:r>
            <a:endParaRPr lang="fi-FI" sz="1800" baseline="30000">
              <a:ea typeface="+mn-lt"/>
              <a:cs typeface="Calibri"/>
            </a:endParaRPr>
          </a:p>
          <a:p>
            <a:pPr lvl="1"/>
            <a:r>
              <a:rPr lang="fi-FI" sz="1800">
                <a:ea typeface="+mn-lt"/>
                <a:cs typeface="+mn-lt"/>
              </a:rPr>
              <a:t>Suolistosyövän sukurasite.</a:t>
            </a:r>
            <a:r>
              <a:rPr lang="fi-FI" sz="1800" baseline="30000">
                <a:ea typeface="+mn-lt"/>
                <a:cs typeface="+mn-lt"/>
              </a:rPr>
              <a:t>2</a:t>
            </a:r>
            <a:endParaRPr lang="fi-FI" sz="1800" baseline="30000">
              <a:ea typeface="+mn-lt"/>
              <a:cs typeface="Calibri"/>
            </a:endParaRPr>
          </a:p>
          <a:p>
            <a:r>
              <a:rPr lang="fi-FI" sz="2000">
                <a:ea typeface="+mn-lt"/>
                <a:cs typeface="+mn-lt"/>
              </a:rPr>
              <a:t>Tärkeä käydä tähystyksillä säännöllisesti vaikkei ilmenisi oireita.</a:t>
            </a:r>
            <a:r>
              <a:rPr lang="fi-FI" sz="2000" baseline="30000">
                <a:ea typeface="+mn-lt"/>
                <a:cs typeface="+mn-lt"/>
              </a:rPr>
              <a:t>1</a:t>
            </a:r>
          </a:p>
          <a:p>
            <a:r>
              <a:rPr lang="fi-FI" sz="2000">
                <a:ea typeface="+mn-lt"/>
                <a:cs typeface="+mn-lt"/>
              </a:rPr>
              <a:t>Suolistosyöpien esiintyvyys ei ole vuosien mittaan laskenut, mutta sen kuolleisuus on.</a:t>
            </a:r>
            <a:r>
              <a:rPr lang="fi-FI" sz="2000" baseline="30000">
                <a:ea typeface="+mn-lt"/>
                <a:cs typeface="+mn-lt"/>
              </a:rPr>
              <a:t>2 </a:t>
            </a:r>
            <a:endParaRPr lang="fi-FI" sz="2000" baseline="30000">
              <a:cs typeface="Calibri"/>
            </a:endParaRPr>
          </a:p>
          <a:p>
            <a:r>
              <a:rPr lang="fi-FI" sz="2000">
                <a:cs typeface="Calibri"/>
              </a:rPr>
              <a:t>Muita suoliston liitännäissairauksia voi olla esim. Rasvojen-, sappihappojen- ja B12- vitamiinin imeytymishäiriö, jos ohutsuolta on poistettu runsaasti.</a:t>
            </a:r>
            <a:r>
              <a:rPr lang="fi-FI" sz="2000" baseline="30000">
                <a:cs typeface="Calibri"/>
              </a:rPr>
              <a:t>3</a:t>
            </a:r>
            <a:endParaRPr lang="fi-FI" sz="2000" baseline="30000">
              <a:ea typeface="+mn-lt"/>
              <a:cs typeface="Calibri"/>
            </a:endParaRPr>
          </a:p>
          <a:p>
            <a:r>
              <a:rPr lang="fi-FI" sz="1000">
                <a:cs typeface="Calibri"/>
              </a:rPr>
              <a:t>[1] IBD ja muut suolistosairaudet ry, 2022e</a:t>
            </a:r>
          </a:p>
          <a:p>
            <a:r>
              <a:rPr lang="fi-FI" sz="1000">
                <a:cs typeface="Calibri"/>
              </a:rPr>
              <a:t>[2] Kemp, Dibley, Chauhan, 2018, 761</a:t>
            </a:r>
          </a:p>
          <a:p>
            <a:r>
              <a:rPr lang="fi-FI" sz="1000">
                <a:cs typeface="Calibri"/>
              </a:rPr>
              <a:t>[3] </a:t>
            </a:r>
            <a:r>
              <a:rPr lang="fi-FI" sz="1000">
                <a:ea typeface="+mn-lt"/>
                <a:cs typeface="+mn-lt"/>
              </a:rPr>
              <a:t>IBD ja muut suolistosairaudet ry, 2022a</a:t>
            </a:r>
            <a:endParaRPr lang="fi-FI" sz="10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022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ea typeface="+mj-lt"/>
                <a:cs typeface="+mj-lt"/>
              </a:rPr>
              <a:t>Nivelet ja luut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Yleisin nivel liitännäissairaus on nivelkipu ja taudin aktiivisessa vaiheessa voi esiintyä niveltulehdusta. </a:t>
            </a:r>
            <a:endParaRPr lang="fi-FI" sz="2000" dirty="0">
              <a:ea typeface="+mn-lt"/>
              <a:cs typeface="Calibri"/>
            </a:endParaRPr>
          </a:p>
          <a:p>
            <a:r>
              <a:rPr lang="fi-FI" sz="2000" dirty="0">
                <a:ea typeface="+mn-lt"/>
                <a:cs typeface="+mn-lt"/>
              </a:rPr>
              <a:t>SI-nivelen tulehdusta esiintyy n. 20–50 % potilaista. </a:t>
            </a:r>
            <a:endParaRPr lang="fi-FI" sz="2000" dirty="0">
              <a:ea typeface="+mn-lt"/>
              <a:cs typeface="Calibri"/>
            </a:endParaRPr>
          </a:p>
          <a:p>
            <a:r>
              <a:rPr lang="fi-FI" sz="2000" dirty="0">
                <a:ea typeface="+mn-lt"/>
                <a:cs typeface="+mn-lt"/>
              </a:rPr>
              <a:t>Selkärankareumaa esiintyy n. 1–10 % potilaista. </a:t>
            </a:r>
          </a:p>
          <a:p>
            <a:r>
              <a:rPr lang="fi-FI" sz="2000" dirty="0">
                <a:ea typeface="+mn-lt"/>
                <a:cs typeface="+mn-lt"/>
              </a:rPr>
              <a:t>Potilailla voi ilmetä nivelreumaa. </a:t>
            </a:r>
          </a:p>
          <a:p>
            <a:r>
              <a:rPr lang="fi-FI" sz="2000" dirty="0">
                <a:cs typeface="Calibri"/>
              </a:rPr>
              <a:t>Osteoporoosia ilmenee jopa 20–50 %:lla potilaista ja altistaa luiden murtumiselle.</a:t>
            </a:r>
          </a:p>
          <a:p>
            <a:pPr algn="just"/>
            <a:endParaRPr lang="fi-FI" sz="2000" dirty="0">
              <a:cs typeface="Calibri"/>
            </a:endParaRPr>
          </a:p>
          <a:p>
            <a:pPr algn="just"/>
            <a:endParaRPr lang="fi-FI" sz="2000" dirty="0">
              <a:cs typeface="Calibri"/>
            </a:endParaRPr>
          </a:p>
          <a:p>
            <a:pPr algn="just"/>
            <a:endParaRPr lang="fi-FI" sz="2000" dirty="0">
              <a:cs typeface="Calibri"/>
            </a:endParaRPr>
          </a:p>
          <a:p>
            <a:r>
              <a:rPr lang="fi-FI" sz="1000" dirty="0" err="1">
                <a:cs typeface="Calibri"/>
              </a:rPr>
              <a:t>Harbord</a:t>
            </a:r>
            <a:r>
              <a:rPr lang="fi-FI" sz="1000" dirty="0">
                <a:cs typeface="Calibri"/>
              </a:rPr>
              <a:t> ym. 2016, 240 </a:t>
            </a:r>
          </a:p>
        </p:txBody>
      </p:sp>
    </p:spTree>
    <p:extLst>
      <p:ext uri="{BB962C8B-B14F-4D97-AF65-F5344CB8AC3E}">
        <p14:creationId xmlns:p14="http://schemas.microsoft.com/office/powerpoint/2010/main" val="13650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Silmät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Silmäsairauksia ilmenee n. 4–12 % potilaista. </a:t>
            </a:r>
            <a:endParaRPr lang="fi-FI" dirty="0"/>
          </a:p>
          <a:p>
            <a:r>
              <a:rPr lang="fi-FI" sz="2000" dirty="0">
                <a:ea typeface="+mn-lt"/>
                <a:cs typeface="+mn-lt"/>
              </a:rPr>
              <a:t>Jotkin niistä sairauksista seuraavat </a:t>
            </a:r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taudin aktiivisuutta. </a:t>
            </a:r>
          </a:p>
          <a:p>
            <a:r>
              <a:rPr lang="fi-FI" sz="2000" dirty="0">
                <a:ea typeface="+mn-lt"/>
                <a:cs typeface="+mn-lt"/>
              </a:rPr>
              <a:t>Yleisinä silmäoireina voi esiintyä esim. </a:t>
            </a:r>
          </a:p>
          <a:p>
            <a:pPr lvl="1"/>
            <a:r>
              <a:rPr lang="fi-FI" sz="2000" dirty="0">
                <a:ea typeface="+mn-lt"/>
                <a:cs typeface="+mn-lt"/>
              </a:rPr>
              <a:t>Keskivahvaa ja vahvaa silmäkipua.</a:t>
            </a:r>
            <a:endParaRPr lang="en-US" sz="2000" dirty="0">
              <a:ea typeface="+mn-lt"/>
              <a:cs typeface="+mn-lt"/>
            </a:endParaRPr>
          </a:p>
          <a:p>
            <a:pPr lvl="1"/>
            <a:r>
              <a:rPr lang="fi-FI" sz="2000" dirty="0">
                <a:ea typeface="+mn-lt"/>
                <a:cs typeface="+mn-lt"/>
              </a:rPr>
              <a:t>Silmäkutinaa, silmänpunoitusta tai valoarkuutta.</a:t>
            </a:r>
            <a:endParaRPr lang="en-US" sz="2000" dirty="0">
              <a:ea typeface="+mn-lt"/>
              <a:cs typeface="+mn-lt"/>
            </a:endParaRPr>
          </a:p>
          <a:p>
            <a:pPr lvl="1"/>
            <a:r>
              <a:rPr lang="fi-FI" sz="2000" dirty="0">
                <a:ea typeface="+mn-lt"/>
                <a:cs typeface="+mn-lt"/>
              </a:rPr>
              <a:t>Päänsärkyä.</a:t>
            </a:r>
            <a:endParaRPr lang="en-US" sz="2000" dirty="0">
              <a:ea typeface="+mn-lt"/>
              <a:cs typeface="+mn-lt"/>
            </a:endParaRPr>
          </a:p>
          <a:p>
            <a:pPr lvl="1"/>
            <a:r>
              <a:rPr lang="fi-FI" sz="2000" dirty="0">
                <a:ea typeface="+mn-lt"/>
                <a:cs typeface="+mn-lt"/>
              </a:rPr>
              <a:t>Näön sumenemista sekä heikentynyttä näköä. </a:t>
            </a:r>
            <a:endParaRPr lang="en-US" sz="2000" dirty="0">
              <a:ea typeface="+mn-lt"/>
              <a:cs typeface="+mn-lt"/>
            </a:endParaRPr>
          </a:p>
          <a:p>
            <a:r>
              <a:rPr lang="fi-FI" sz="2000" dirty="0">
                <a:ea typeface="+mn-lt"/>
                <a:cs typeface="+mn-lt"/>
              </a:rPr>
              <a:t>Jotkin sairauksista menevät ohi itsekseen, mutta jotkin vaativat hoitoa.</a:t>
            </a:r>
            <a:endParaRPr lang="en-US" sz="2000" dirty="0">
              <a:ea typeface="+mn-lt"/>
              <a:cs typeface="+mn-lt"/>
            </a:endParaRPr>
          </a:p>
          <a:p>
            <a:endParaRPr lang="fi-FI" sz="1000" dirty="0">
              <a:ea typeface="+mn-lt"/>
              <a:cs typeface="+mn-lt"/>
            </a:endParaRPr>
          </a:p>
          <a:p>
            <a:endParaRPr lang="fi-FI" sz="1000" dirty="0">
              <a:ea typeface="+mn-lt"/>
              <a:cs typeface="+mn-lt"/>
            </a:endParaRPr>
          </a:p>
          <a:p>
            <a:r>
              <a:rPr lang="fi-FI" sz="1000" dirty="0" err="1">
                <a:ea typeface="+mn-lt"/>
                <a:cs typeface="+mn-lt"/>
              </a:rPr>
              <a:t>Harbord</a:t>
            </a:r>
            <a:r>
              <a:rPr lang="fi-FI" sz="1000" dirty="0">
                <a:ea typeface="+mn-lt"/>
                <a:cs typeface="+mn-lt"/>
              </a:rPr>
              <a:t> ym. 2016, 243</a:t>
            </a:r>
            <a:endParaRPr lang="fi-FI" sz="1000"/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803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ea typeface="+mj-lt"/>
                <a:cs typeface="+mj-lt"/>
              </a:rPr>
              <a:t>Iho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Ihosairauksien ilmeneminen on 0.6–22 % välillä.</a:t>
            </a:r>
          </a:p>
          <a:p>
            <a:r>
              <a:rPr lang="fi-FI" sz="2000" dirty="0">
                <a:ea typeface="+mn-lt"/>
                <a:cs typeface="+mn-lt"/>
              </a:rPr>
              <a:t>Ihon liitännäissairaudet johtuvat itse </a:t>
            </a:r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taudista tai lääkkeen sivuvaikutuksista. </a:t>
            </a:r>
            <a:endParaRPr lang="fi-FI"/>
          </a:p>
          <a:p>
            <a:pPr lvl="1"/>
            <a:r>
              <a:rPr lang="fi-FI" sz="1800" dirty="0">
                <a:ea typeface="+mn-lt"/>
                <a:cs typeface="+mn-lt"/>
              </a:rPr>
              <a:t>Yleensä seuraavat </a:t>
            </a:r>
            <a:r>
              <a:rPr lang="fi-FI" sz="1800" dirty="0" err="1">
                <a:ea typeface="+mn-lt"/>
                <a:cs typeface="+mn-lt"/>
              </a:rPr>
              <a:t>Crohnin</a:t>
            </a:r>
            <a:r>
              <a:rPr lang="fi-FI" sz="1800" dirty="0">
                <a:ea typeface="+mn-lt"/>
                <a:cs typeface="+mn-lt"/>
              </a:rPr>
              <a:t> taudin aktiivisuutta ja ovat harmittomia.</a:t>
            </a:r>
            <a:endParaRPr lang="fi-FI" sz="1800" dirty="0">
              <a:cs typeface="Calibri"/>
            </a:endParaRPr>
          </a:p>
          <a:p>
            <a:r>
              <a:rPr lang="fi-FI" sz="2000" dirty="0">
                <a:cs typeface="Calibri"/>
              </a:rPr>
              <a:t>Diagnoosissa huomioidaan ihomuutokset, näiden sijainti, koepala tutkimukset. </a:t>
            </a:r>
            <a:endParaRPr lang="fi-FI" sz="2000" dirty="0">
              <a:ea typeface="+mn-lt"/>
              <a:cs typeface="+mn-lt"/>
            </a:endParaRPr>
          </a:p>
          <a:p>
            <a:endParaRPr lang="fi-FI" sz="2000" dirty="0">
              <a:ea typeface="+mn-lt"/>
              <a:cs typeface="Calibri"/>
            </a:endParaRPr>
          </a:p>
          <a:p>
            <a:endParaRPr lang="fi-FI" sz="2000" dirty="0">
              <a:ea typeface="+mn-lt"/>
              <a:cs typeface="Calibri"/>
            </a:endParaRPr>
          </a:p>
          <a:p>
            <a:endParaRPr lang="fi-FI" sz="2000" dirty="0">
              <a:ea typeface="+mn-lt"/>
              <a:cs typeface="Calibri"/>
            </a:endParaRPr>
          </a:p>
          <a:p>
            <a:endParaRPr lang="fi-FI" sz="2000" dirty="0">
              <a:ea typeface="+mn-lt"/>
              <a:cs typeface="Calibri"/>
            </a:endParaRPr>
          </a:p>
          <a:p>
            <a:endParaRPr lang="fi-FI" sz="2000" dirty="0">
              <a:ea typeface="+mn-lt"/>
              <a:cs typeface="Calibri"/>
            </a:endParaRPr>
          </a:p>
          <a:p>
            <a:r>
              <a:rPr lang="fi-FI" sz="1000" dirty="0" err="1">
                <a:ea typeface="+mn-lt"/>
                <a:cs typeface="+mn-lt"/>
              </a:rPr>
              <a:t>Harbord</a:t>
            </a:r>
            <a:r>
              <a:rPr lang="fi-FI" sz="1000" dirty="0">
                <a:ea typeface="+mn-lt"/>
                <a:cs typeface="+mn-lt"/>
              </a:rPr>
              <a:t> ym. 2016, 244–245</a:t>
            </a:r>
            <a:endParaRPr lang="fi-FI" sz="1000" dirty="0">
              <a:cs typeface="Calibri"/>
            </a:endParaRPr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041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ea typeface="+mj-lt"/>
                <a:cs typeface="+mj-lt"/>
              </a:rPr>
              <a:t>Maksa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N. 30 % potilaista maksan laboratorioarvot ovat muuttuneita.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Yleensä johtuvat lääkityksestä. </a:t>
            </a:r>
          </a:p>
          <a:p>
            <a:r>
              <a:rPr lang="fi-FI" sz="2000" dirty="0">
                <a:ea typeface="+mn-lt"/>
                <a:cs typeface="+mn-lt"/>
              </a:rPr>
              <a:t>Yleisiä maksan liitännäissairauksia ovat esim. </a:t>
            </a:r>
          </a:p>
          <a:p>
            <a:pPr lvl="1"/>
            <a:r>
              <a:rPr lang="fi-FI" sz="2000" dirty="0">
                <a:ea typeface="+mn-lt"/>
                <a:cs typeface="+mn-lt"/>
              </a:rPr>
              <a:t>Lääkityksestä johtuva maksakirroosi</a:t>
            </a:r>
          </a:p>
          <a:p>
            <a:pPr lvl="1"/>
            <a:r>
              <a:rPr lang="fi-FI" sz="2000" dirty="0">
                <a:ea typeface="+mn-lt"/>
                <a:cs typeface="+mn-lt"/>
              </a:rPr>
              <a:t>PSC, eli tulehduksellisen sappitiesairaus</a:t>
            </a:r>
          </a:p>
          <a:p>
            <a:pPr lvl="1"/>
            <a:r>
              <a:rPr lang="fi-FI" sz="2000" dirty="0">
                <a:ea typeface="+mn-lt"/>
                <a:cs typeface="+mn-lt"/>
              </a:rPr>
              <a:t>Alkoholiton rasvamaksa</a:t>
            </a:r>
          </a:p>
          <a:p>
            <a:pPr lvl="1"/>
            <a:r>
              <a:rPr lang="fi-FI" sz="2000" dirty="0">
                <a:ea typeface="+mn-lt"/>
                <a:cs typeface="+mn-lt"/>
              </a:rPr>
              <a:t>Märkäpesäke</a:t>
            </a:r>
          </a:p>
          <a:p>
            <a:pPr lvl="1"/>
            <a:r>
              <a:rPr lang="fi-FI" sz="1000" dirty="0" err="1">
                <a:ea typeface="+mn-lt"/>
                <a:cs typeface="+mn-lt"/>
              </a:rPr>
              <a:t>Harbord</a:t>
            </a:r>
            <a:r>
              <a:rPr lang="fi-FI" sz="1000" dirty="0">
                <a:ea typeface="+mn-lt"/>
                <a:cs typeface="+mn-lt"/>
              </a:rPr>
              <a:t> ym. 2016, 245, 248</a:t>
            </a:r>
            <a:endParaRPr lang="fi-FI" sz="1000" dirty="0"/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128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ea typeface="+mj-lt"/>
                <a:cs typeface="+mj-lt"/>
              </a:rPr>
              <a:t>Haima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sz="2000" dirty="0" err="1">
                <a:ea typeface="+mn-lt"/>
                <a:cs typeface="+mn-lt"/>
              </a:rPr>
              <a:t>Akuuti</a:t>
            </a:r>
            <a:r>
              <a:rPr lang="fi-FI" sz="2000" dirty="0">
                <a:ea typeface="+mn-lt"/>
                <a:cs typeface="+mn-lt"/>
              </a:rPr>
              <a:t> </a:t>
            </a:r>
            <a:r>
              <a:rPr lang="fi-FI" sz="2000" dirty="0" err="1">
                <a:ea typeface="+mn-lt"/>
                <a:cs typeface="+mn-lt"/>
              </a:rPr>
              <a:t>pankreatiitti</a:t>
            </a:r>
            <a:r>
              <a:rPr lang="fi-FI" sz="2000" dirty="0">
                <a:ea typeface="+mn-lt"/>
                <a:cs typeface="+mn-lt"/>
              </a:rPr>
              <a:t>, eli akuutti haimatulehdus on noin 4 kertaa yleisempi </a:t>
            </a:r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 potilailla verrattuna normaaliin.</a:t>
            </a:r>
            <a:endParaRPr lang="fi-FI" sz="2000" dirty="0"/>
          </a:p>
          <a:p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taudin akuuttia haimatulehdusta hoidetaan samaan tapaan kuin muillakin.</a:t>
            </a:r>
          </a:p>
          <a:p>
            <a:endParaRPr lang="fi-FI" sz="2000" dirty="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r>
              <a:rPr lang="fi-FI" sz="1000" dirty="0" err="1">
                <a:ea typeface="+mn-lt"/>
                <a:cs typeface="+mn-lt"/>
              </a:rPr>
              <a:t>Harbord</a:t>
            </a:r>
            <a:r>
              <a:rPr lang="fi-FI" sz="1000" dirty="0">
                <a:ea typeface="+mn-lt"/>
                <a:cs typeface="+mn-lt"/>
              </a:rPr>
              <a:t> ym. 2016, 248–249</a:t>
            </a:r>
            <a:endParaRPr lang="fi-FI" sz="1000" dirty="0"/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308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Kardiovaskulaariset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 lisää sydänkohtausriskiä lievästi, mutta ei juurikaan lisää kuolleisuutta.</a:t>
            </a:r>
            <a:endParaRPr lang="fi-FI" dirty="0"/>
          </a:p>
          <a:p>
            <a:pPr lvl="1"/>
            <a:r>
              <a:rPr lang="fi-FI" sz="1800" dirty="0">
                <a:ea typeface="+mn-lt"/>
                <a:cs typeface="+mn-lt"/>
              </a:rPr>
              <a:t>Suurin riski on nuorilla naisilla. </a:t>
            </a:r>
            <a:endParaRPr lang="fi-FI">
              <a:ea typeface="+mn-lt"/>
              <a:cs typeface="+mn-lt"/>
            </a:endParaRPr>
          </a:p>
          <a:p>
            <a:r>
              <a:rPr lang="fi-FI" sz="2000" dirty="0">
                <a:ea typeface="+mn-lt"/>
                <a:cs typeface="+mn-lt"/>
              </a:rPr>
              <a:t>Systeeminen tulehdus ja kohonnut CRP lisää riskiä verisuonten kalkkeutumiseen ja sepelvaltimotautiin. </a:t>
            </a:r>
            <a:endParaRPr lang="fi-FI">
              <a:ea typeface="+mn-lt"/>
              <a:cs typeface="+mn-lt"/>
            </a:endParaRPr>
          </a:p>
          <a:p>
            <a:r>
              <a:rPr lang="fi-FI" sz="2000" dirty="0">
                <a:ea typeface="+mn-lt"/>
                <a:cs typeface="+mn-lt"/>
              </a:rPr>
              <a:t>Sydänsairauksien määrää </a:t>
            </a:r>
            <a:r>
              <a:rPr lang="fi-FI" sz="2000" dirty="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 potilailla voidaan vähentää hoitamalla potilaiden suoliston tulehdustilaa. </a:t>
            </a:r>
            <a:endParaRPr lang="fi-FI">
              <a:ea typeface="+mn-lt"/>
              <a:cs typeface="+mn-lt"/>
            </a:endParaRPr>
          </a:p>
          <a:p>
            <a:endParaRPr lang="fi-FI" sz="2000">
              <a:ea typeface="+mn-lt"/>
              <a:cs typeface="+mn-lt"/>
            </a:endParaRPr>
          </a:p>
          <a:p>
            <a:endParaRPr lang="fi-FI" sz="2000">
              <a:ea typeface="+mn-lt"/>
              <a:cs typeface="+mn-lt"/>
            </a:endParaRPr>
          </a:p>
          <a:p>
            <a:endParaRPr lang="fi-FI" sz="200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r>
              <a:rPr lang="fi-FI" sz="1000">
                <a:ea typeface="+mn-lt"/>
                <a:cs typeface="+mn-lt"/>
              </a:rPr>
              <a:t>Harbord ym. 2016, 250–251 </a:t>
            </a:r>
            <a:endParaRPr lang="fi-FI" sz="1000"/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793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ea typeface="+mj-lt"/>
                <a:cs typeface="+mj-lt"/>
              </a:rPr>
              <a:t>Verenhyytyminen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Laskimotromboosin riski on 2 % ja on kaksinkertainen verrattuna normaaliin väestöön. </a:t>
            </a:r>
          </a:p>
          <a:p>
            <a:pPr lvl="1"/>
            <a:r>
              <a:rPr lang="fi-FI" sz="2000" dirty="0">
                <a:ea typeface="+mn-lt"/>
                <a:cs typeface="+mn-lt"/>
              </a:rPr>
              <a:t>Tautia voi esiintyä huomattavasti useammalla, koska se on usein täysin oireeton. </a:t>
            </a:r>
          </a:p>
          <a:p>
            <a:pPr lvl="1"/>
            <a:r>
              <a:rPr lang="fi-FI" sz="2000" dirty="0">
                <a:ea typeface="+mn-lt"/>
                <a:cs typeface="+mn-lt"/>
              </a:rPr>
              <a:t>Riski on riippuvainen taudin aktiivisuudesta. </a:t>
            </a:r>
          </a:p>
          <a:p>
            <a:r>
              <a:rPr lang="fi-FI" sz="2000" dirty="0">
                <a:ea typeface="+mn-lt"/>
                <a:cs typeface="+mn-lt"/>
              </a:rPr>
              <a:t>Veritulppa syntyy yleensä syviin laskimoihin tai keuhkovaltimoihin. </a:t>
            </a:r>
            <a:endParaRPr lang="fi-FI" dirty="0">
              <a:ea typeface="+mn-lt"/>
              <a:cs typeface="+mn-lt"/>
            </a:endParaRPr>
          </a:p>
          <a:p>
            <a:pPr algn="just"/>
            <a:endParaRPr lang="fi-FI" sz="2000" dirty="0"/>
          </a:p>
          <a:p>
            <a:pPr algn="just"/>
            <a:endParaRPr lang="fi-FI" sz="2000" dirty="0">
              <a:ea typeface="+mn-lt"/>
              <a:cs typeface="+mn-lt"/>
            </a:endParaRPr>
          </a:p>
          <a:p>
            <a:pPr algn="just"/>
            <a:endParaRPr lang="fi-FI" sz="2000" dirty="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r>
              <a:rPr lang="fi-FI" sz="1000">
                <a:ea typeface="+mn-lt"/>
                <a:cs typeface="+mn-lt"/>
              </a:rPr>
              <a:t>Harbord ym. 2016, 253</a:t>
            </a:r>
            <a:endParaRPr lang="fi-FI" sz="1000"/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771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ea typeface="+mj-lt"/>
                <a:cs typeface="+mj-lt"/>
              </a:rPr>
              <a:t>Hengitystiet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>
                <a:ea typeface="+mn-lt"/>
                <a:cs typeface="+mn-lt"/>
              </a:rPr>
              <a:t>Erittäin harvinaisiaja painottuvat yleensä suuriin ilmateihin. </a:t>
            </a:r>
          </a:p>
          <a:p>
            <a:pPr lvl="1"/>
            <a:r>
              <a:rPr lang="fi-FI" sz="1800">
                <a:ea typeface="+mn-lt"/>
                <a:cs typeface="+mn-lt"/>
              </a:rPr>
              <a:t>Potilaiden puhallustestit usein poikkeuksellisia vaikka selvää oireilua ei olisi.</a:t>
            </a:r>
          </a:p>
          <a:p>
            <a:pPr lvl="1"/>
            <a:r>
              <a:rPr lang="fi-FI" sz="2000" dirty="0">
                <a:ea typeface="+mn-lt"/>
                <a:cs typeface="+mn-lt"/>
              </a:rPr>
              <a:t>Jopa 20–55 %:lla </a:t>
            </a:r>
            <a:r>
              <a:rPr lang="fi-FI" sz="200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 potilaista ilmenee erilaisia hengitystie poikkeuksia.</a:t>
            </a:r>
          </a:p>
          <a:p>
            <a:r>
              <a:rPr lang="fi-FI" sz="2000">
                <a:ea typeface="+mn-lt"/>
                <a:cs typeface="+mn-lt"/>
              </a:rPr>
              <a:t>Lääkkeet voivat aiheuttaa oireilua.</a:t>
            </a:r>
          </a:p>
          <a:p>
            <a:pPr lvl="1"/>
            <a:r>
              <a:rPr lang="fi-FI" sz="2000">
                <a:ea typeface="+mn-lt"/>
                <a:cs typeface="+mn-lt"/>
              </a:rPr>
              <a:t>Esim. hengitysvajaus, kuume, rintakipu tai yskä. </a:t>
            </a:r>
            <a:endParaRPr lang="fi-FI" sz="2000"/>
          </a:p>
          <a:p>
            <a:r>
              <a:rPr lang="fi-FI" sz="200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 taudin, keuhkoahtaumataudin ja astman välillä on </a:t>
            </a:r>
            <a:r>
              <a:rPr lang="fi-FI" sz="2000">
                <a:ea typeface="+mn-lt"/>
                <a:cs typeface="+mn-lt"/>
              </a:rPr>
              <a:t>samankaltainen syntymekanismi ja todistettu linkki.</a:t>
            </a:r>
          </a:p>
          <a:p>
            <a:pPr lvl="1"/>
            <a:r>
              <a:rPr lang="fi-FI" sz="2000" dirty="0">
                <a:ea typeface="+mn-lt"/>
                <a:cs typeface="+mn-lt"/>
              </a:rPr>
              <a:t>Esim. </a:t>
            </a:r>
            <a:r>
              <a:rPr lang="fi-FI" sz="200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 potilailla ilmenee normaalia enemmän näitä tauteja.</a:t>
            </a:r>
            <a:endParaRPr lang="fi-FI" sz="2000" dirty="0"/>
          </a:p>
          <a:p>
            <a:endParaRPr lang="fi-FI" sz="2200" dirty="0">
              <a:ea typeface="+mn-lt"/>
              <a:cs typeface="+mn-lt"/>
            </a:endParaRPr>
          </a:p>
          <a:p>
            <a:r>
              <a:rPr lang="fi-FI" sz="1000">
                <a:ea typeface="+mn-lt"/>
                <a:cs typeface="+mn-lt"/>
              </a:rPr>
              <a:t>Harbord ym. 2016, 251–252</a:t>
            </a:r>
            <a:endParaRPr lang="fi-FI" sz="1000"/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361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Munuaiset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fi-FI" sz="2000" dirty="0">
                <a:ea typeface="+mn-lt"/>
                <a:cs typeface="+mn-lt"/>
              </a:rPr>
              <a:t>Munuaisvaivojen määrä vaihtelee 2–15 % välillä. </a:t>
            </a:r>
            <a:endParaRPr lang="fi-FI" dirty="0"/>
          </a:p>
          <a:p>
            <a:pPr algn="just"/>
            <a:r>
              <a:rPr lang="fi-FI" sz="2000" dirty="0">
                <a:ea typeface="+mn-lt"/>
                <a:cs typeface="+mn-lt"/>
              </a:rPr>
              <a:t>Riskiä munuaisvaivoihin voi lisätä esim. </a:t>
            </a:r>
            <a:endParaRPr lang="fi-FI" dirty="0">
              <a:ea typeface="+mn-lt"/>
              <a:cs typeface="+mn-lt"/>
            </a:endParaRPr>
          </a:p>
          <a:p>
            <a:pPr lvl="1" algn="just"/>
            <a:r>
              <a:rPr lang="fi-FI" sz="1800" err="1">
                <a:ea typeface="+mn-lt"/>
                <a:cs typeface="+mn-lt"/>
              </a:rPr>
              <a:t>Crohnin</a:t>
            </a:r>
            <a:r>
              <a:rPr lang="fi-FI" sz="1800" dirty="0">
                <a:ea typeface="+mn-lt"/>
                <a:cs typeface="+mn-lt"/>
              </a:rPr>
              <a:t> taudin aktiivisuus, ikä, leikatun ohutsuolen pituus sekä munuaiskivi historia. </a:t>
            </a:r>
          </a:p>
          <a:p>
            <a:pPr lvl="1" algn="just"/>
            <a:r>
              <a:rPr lang="fi-FI" sz="1800" dirty="0">
                <a:ea typeface="+mn-lt"/>
                <a:cs typeface="+mn-lt"/>
              </a:rPr>
              <a:t>Tietyt lääkkeet.</a:t>
            </a:r>
          </a:p>
          <a:p>
            <a:pPr algn="just"/>
            <a:r>
              <a:rPr lang="fi-FI" sz="200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tauti lisää riskiä sairastua munuaiskivitautiin, erityisesti virtsahappo- ja kalsiumoksalaatti kiviin. </a:t>
            </a:r>
          </a:p>
          <a:p>
            <a:pPr algn="just"/>
            <a:r>
              <a:rPr lang="fi-FI" sz="2000">
                <a:ea typeface="+mn-lt"/>
                <a:cs typeface="+mn-lt"/>
              </a:rPr>
              <a:t>Munuaislaboratorioarvoja seurataan tarkasti mahdollisten vammojen vuoksi . </a:t>
            </a:r>
            <a:endParaRPr lang="fi-FI">
              <a:ea typeface="+mn-lt"/>
              <a:cs typeface="+mn-lt"/>
            </a:endParaRPr>
          </a:p>
          <a:p>
            <a:pPr lvl="1" algn="just"/>
            <a:r>
              <a:rPr lang="fi-FI" sz="1800" dirty="0">
                <a:ea typeface="+mn-lt"/>
                <a:cs typeface="+mn-lt"/>
              </a:rPr>
              <a:t>Munuaisvammat yleensä paranevat.</a:t>
            </a:r>
            <a:endParaRPr lang="fi-FI" sz="1800"/>
          </a:p>
          <a:p>
            <a:pPr algn="just"/>
            <a:endParaRPr lang="fi-FI" sz="2000" dirty="0">
              <a:ea typeface="+mn-lt"/>
              <a:cs typeface="+mn-lt"/>
            </a:endParaRPr>
          </a:p>
          <a:p>
            <a:pPr algn="just"/>
            <a:r>
              <a:rPr lang="fi-FI" sz="1000">
                <a:ea typeface="+mn-lt"/>
                <a:cs typeface="+mn-lt"/>
              </a:rPr>
              <a:t>Harbord ym. 2016, 252</a:t>
            </a:r>
          </a:p>
          <a:p>
            <a:endParaRPr lang="fi-FI" sz="2000">
              <a:cs typeface="Calibri"/>
            </a:endParaRPr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664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Suu, korva, nenä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Suuhun liittyvät liitännäissairaudet ovat usein pitkittyneitä. </a:t>
            </a:r>
            <a:endParaRPr lang="fi-FI"/>
          </a:p>
          <a:p>
            <a:r>
              <a:rPr lang="fi-FI" sz="2000" dirty="0">
                <a:ea typeface="+mn-lt"/>
                <a:cs typeface="+mn-lt"/>
              </a:rPr>
              <a:t>Niihin kuuluu esim. 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Suunhaavaumat 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Pseudopolyypit</a:t>
            </a:r>
            <a:endParaRPr lang="fi-FI" dirty="0">
              <a:ea typeface="+mn-lt"/>
              <a:cs typeface="+mn-lt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Huulten- ja poskien turvotus</a:t>
            </a:r>
            <a:endParaRPr lang="fi-FI" dirty="0"/>
          </a:p>
          <a:p>
            <a:endParaRPr lang="fi-FI" sz="2000">
              <a:ea typeface="+mn-lt"/>
              <a:cs typeface="+mn-lt"/>
            </a:endParaRPr>
          </a:p>
          <a:p>
            <a:endParaRPr lang="fi-FI" sz="2000">
              <a:ea typeface="+mn-lt"/>
              <a:cs typeface="+mn-lt"/>
            </a:endParaRPr>
          </a:p>
          <a:p>
            <a:endParaRPr lang="fi-FI" sz="2000">
              <a:ea typeface="+mn-lt"/>
              <a:cs typeface="+mn-lt"/>
            </a:endParaRPr>
          </a:p>
          <a:p>
            <a:endParaRPr lang="fi-FI" sz="2000">
              <a:ea typeface="+mn-lt"/>
              <a:cs typeface="+mn-lt"/>
            </a:endParaRPr>
          </a:p>
          <a:p>
            <a:r>
              <a:rPr lang="fi-FI" sz="1000">
                <a:ea typeface="+mn-lt"/>
                <a:cs typeface="+mn-lt"/>
              </a:rPr>
              <a:t>Harbord ym. 2016, 244</a:t>
            </a:r>
            <a:endParaRPr lang="fi-FI" sz="1000"/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78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ea typeface="+mj-lt"/>
                <a:cs typeface="+mj-lt"/>
              </a:rPr>
              <a:t>Anemia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>
                <a:ea typeface="+mn-lt"/>
                <a:cs typeface="+mn-lt"/>
              </a:rPr>
              <a:t>Anemiaa ilmenee jopa 25–50 % Crohnin tauti potilaista. (Kemp ym. 2018, 773)</a:t>
            </a:r>
            <a:endParaRPr lang="fi-FI">
              <a:ea typeface="+mn-lt"/>
              <a:cs typeface="+mn-lt"/>
            </a:endParaRPr>
          </a:p>
          <a:p>
            <a:r>
              <a:rPr lang="fi-FI" sz="2000">
                <a:ea typeface="+mn-lt"/>
                <a:cs typeface="+mn-lt"/>
              </a:rPr>
              <a:t>Raudan puute on anemian yleisin syy ja se kattaa jopa 36–88 % kaikista anemia tapauksista. (Donnellan, Yann, Lal 2013, 232) </a:t>
            </a:r>
            <a:endParaRPr lang="fi-FI">
              <a:ea typeface="+mn-lt"/>
              <a:cs typeface="+mn-lt"/>
            </a:endParaRPr>
          </a:p>
          <a:p>
            <a:r>
              <a:rPr lang="fi-FI" sz="2000">
                <a:ea typeface="+mn-lt"/>
                <a:cs typeface="+mn-lt"/>
              </a:rPr>
              <a:t>Muita syitä ovat esim. </a:t>
            </a:r>
            <a:endParaRPr lang="fi-FI"/>
          </a:p>
          <a:p>
            <a:pPr lvl="1"/>
            <a:r>
              <a:rPr lang="fi-FI" sz="1800">
                <a:ea typeface="+mn-lt"/>
                <a:cs typeface="+mn-lt"/>
              </a:rPr>
              <a:t>Suoliston limakalvon verenvuoto. (IBD ja muut suolistosairaudet ry 2022e) </a:t>
            </a:r>
            <a:endParaRPr lang="fi-FI">
              <a:ea typeface="+mn-lt"/>
              <a:cs typeface="+mn-lt"/>
            </a:endParaRPr>
          </a:p>
          <a:p>
            <a:pPr lvl="1"/>
            <a:r>
              <a:rPr lang="fi-FI" sz="1800">
                <a:ea typeface="+mn-lt"/>
                <a:cs typeface="+mn-lt"/>
              </a:rPr>
              <a:t>B12-vitamiinin imeytymishäiriö. (Niemelä ym. 2005)</a:t>
            </a:r>
            <a:endParaRPr lang="fi-FI">
              <a:ea typeface="+mn-lt"/>
              <a:cs typeface="+mn-lt"/>
            </a:endParaRPr>
          </a:p>
          <a:p>
            <a:pPr lvl="1"/>
            <a:r>
              <a:rPr lang="fi-FI" sz="1800">
                <a:ea typeface="+mn-lt"/>
                <a:cs typeface="+mn-lt"/>
              </a:rPr>
              <a:t>Taudin krooninen tulehdusreaktio.(Niemelä ym. 2005)</a:t>
            </a:r>
            <a:endParaRPr lang="fi-FI">
              <a:ea typeface="+mn-lt"/>
              <a:cs typeface="+mn-lt"/>
            </a:endParaRPr>
          </a:p>
          <a:p>
            <a:endParaRPr lang="fi-FI" sz="2000" dirty="0">
              <a:ea typeface="+mn-lt"/>
              <a:cs typeface="+mn-lt"/>
            </a:endParaRPr>
          </a:p>
          <a:p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262576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14">
            <a:extLst>
              <a:ext uri="{FF2B5EF4-FFF2-40B4-BE49-F238E27FC236}">
                <a16:creationId xmlns:a16="http://schemas.microsoft.com/office/drawing/2014/main" id="{8CA5C868-0A82-4975-8602-F49477C7D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86BF052-6C01-4917-B7DB-1FFCF2551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9696179C-71E7-4A5B-B238-0AE1C74D6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8" name="Rectangle 18">
            <a:extLst>
              <a:ext uri="{FF2B5EF4-FFF2-40B4-BE49-F238E27FC236}">
                <a16:creationId xmlns:a16="http://schemas.microsoft.com/office/drawing/2014/main" id="{129EED8E-74E7-42E8-979B-7A783E78A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20">
            <a:extLst>
              <a:ext uri="{FF2B5EF4-FFF2-40B4-BE49-F238E27FC236}">
                <a16:creationId xmlns:a16="http://schemas.microsoft.com/office/drawing/2014/main" id="{0BD7060D-8DA2-4400-86F1-6A988F0E8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9000"/>
                  <a:hueMod val="91000"/>
                  <a:satMod val="164000"/>
                  <a:lumMod val="74000"/>
                </a:schemeClr>
                <a:schemeClr val="dk2">
                  <a:hueMod val="124000"/>
                  <a:satMod val="140000"/>
                  <a:lumMod val="142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E6678A-6101-4D77-8A14-5F70FBDB6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Kuva 8" descr="Sotilas mies tasaisella täytöllä">
            <a:extLst>
              <a:ext uri="{FF2B5EF4-FFF2-40B4-BE49-F238E27FC236}">
                <a16:creationId xmlns:a16="http://schemas.microsoft.com/office/drawing/2014/main" id="{63242FA7-543F-9028-E364-4AC2EBF745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393" y="534783"/>
            <a:ext cx="2626614" cy="2626614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5" name="Kuva 4" descr="Tupakointi tasaisella täytöllä">
            <a:extLst>
              <a:ext uri="{FF2B5EF4-FFF2-40B4-BE49-F238E27FC236}">
                <a16:creationId xmlns:a16="http://schemas.microsoft.com/office/drawing/2014/main" id="{82B5255E-7AFD-D7E0-F7F2-D2192B71D9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8889" y="535576"/>
            <a:ext cx="2626614" cy="2626614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7" name="Kuva 5" descr="Perävaunu tasaisella täytöllä">
            <a:extLst>
              <a:ext uri="{FF2B5EF4-FFF2-40B4-BE49-F238E27FC236}">
                <a16:creationId xmlns:a16="http://schemas.microsoft.com/office/drawing/2014/main" id="{7A773A95-CB21-0E9F-DB38-67B38E2ED0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31800" y="534782"/>
            <a:ext cx="2626614" cy="2626614"/>
          </a:xfrm>
          <a:prstGeom prst="roundRect">
            <a:avLst>
              <a:gd name="adj" fmla="val 1858"/>
            </a:avLst>
          </a:prstGeom>
          <a:effectLst/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FA4E1D0-9351-4451-B0A0-51BEA42D8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" name="Kuva 6" descr="Neula tasaisella täytöllä">
            <a:extLst>
              <a:ext uri="{FF2B5EF4-FFF2-40B4-BE49-F238E27FC236}">
                <a16:creationId xmlns:a16="http://schemas.microsoft.com/office/drawing/2014/main" id="{77DC5897-AC41-A67F-B7C5-35CE866F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99511" y="534782"/>
            <a:ext cx="2626614" cy="2626614"/>
          </a:xfrm>
          <a:prstGeom prst="roundRect">
            <a:avLst>
              <a:gd name="adj" fmla="val 1858"/>
            </a:avLst>
          </a:prstGeom>
          <a:effectLst/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D052C5D-4E47-47F1-96A6-5251FAAED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133850"/>
            <a:ext cx="11277600" cy="2250018"/>
          </a:xfrm>
          <a:custGeom>
            <a:avLst/>
            <a:gdLst>
              <a:gd name="connsiteX0" fmla="*/ 5264150 w 11277600"/>
              <a:gd name="connsiteY0" fmla="*/ 0 h 2250018"/>
              <a:gd name="connsiteX1" fmla="*/ 5499100 w 11277600"/>
              <a:gd name="connsiteY1" fmla="*/ 1588 h 2250018"/>
              <a:gd name="connsiteX2" fmla="*/ 5730875 w 11277600"/>
              <a:gd name="connsiteY2" fmla="*/ 1588 h 2250018"/>
              <a:gd name="connsiteX3" fmla="*/ 5961063 w 11277600"/>
              <a:gd name="connsiteY3" fmla="*/ 4763 h 2250018"/>
              <a:gd name="connsiteX4" fmla="*/ 6186488 w 11277600"/>
              <a:gd name="connsiteY4" fmla="*/ 9525 h 2250018"/>
              <a:gd name="connsiteX5" fmla="*/ 6410325 w 11277600"/>
              <a:gd name="connsiteY5" fmla="*/ 14288 h 2250018"/>
              <a:gd name="connsiteX6" fmla="*/ 6629400 w 11277600"/>
              <a:gd name="connsiteY6" fmla="*/ 19050 h 2250018"/>
              <a:gd name="connsiteX7" fmla="*/ 6846888 w 11277600"/>
              <a:gd name="connsiteY7" fmla="*/ 26988 h 2250018"/>
              <a:gd name="connsiteX8" fmla="*/ 7061200 w 11277600"/>
              <a:gd name="connsiteY8" fmla="*/ 34925 h 2250018"/>
              <a:gd name="connsiteX9" fmla="*/ 7270750 w 11277600"/>
              <a:gd name="connsiteY9" fmla="*/ 42863 h 2250018"/>
              <a:gd name="connsiteX10" fmla="*/ 7680325 w 11277600"/>
              <a:gd name="connsiteY10" fmla="*/ 63500 h 2250018"/>
              <a:gd name="connsiteX11" fmla="*/ 8072438 w 11277600"/>
              <a:gd name="connsiteY11" fmla="*/ 85725 h 2250018"/>
              <a:gd name="connsiteX12" fmla="*/ 8448675 w 11277600"/>
              <a:gd name="connsiteY12" fmla="*/ 109538 h 2250018"/>
              <a:gd name="connsiteX13" fmla="*/ 8805862 w 11277600"/>
              <a:gd name="connsiteY13" fmla="*/ 134938 h 2250018"/>
              <a:gd name="connsiteX14" fmla="*/ 9145588 w 11277600"/>
              <a:gd name="connsiteY14" fmla="*/ 161925 h 2250018"/>
              <a:gd name="connsiteX15" fmla="*/ 9461500 w 11277600"/>
              <a:gd name="connsiteY15" fmla="*/ 190500 h 2250018"/>
              <a:gd name="connsiteX16" fmla="*/ 9758362 w 11277600"/>
              <a:gd name="connsiteY16" fmla="*/ 219075 h 2250018"/>
              <a:gd name="connsiteX17" fmla="*/ 10031412 w 11277600"/>
              <a:gd name="connsiteY17" fmla="*/ 247650 h 2250018"/>
              <a:gd name="connsiteX18" fmla="*/ 10282238 w 11277600"/>
              <a:gd name="connsiteY18" fmla="*/ 274638 h 2250018"/>
              <a:gd name="connsiteX19" fmla="*/ 10504488 w 11277600"/>
              <a:gd name="connsiteY19" fmla="*/ 300038 h 2250018"/>
              <a:gd name="connsiteX20" fmla="*/ 10704512 w 11277600"/>
              <a:gd name="connsiteY20" fmla="*/ 323850 h 2250018"/>
              <a:gd name="connsiteX21" fmla="*/ 10874375 w 11277600"/>
              <a:gd name="connsiteY21" fmla="*/ 344488 h 2250018"/>
              <a:gd name="connsiteX22" fmla="*/ 11015662 w 11277600"/>
              <a:gd name="connsiteY22" fmla="*/ 363538 h 2250018"/>
              <a:gd name="connsiteX23" fmla="*/ 11210925 w 11277600"/>
              <a:gd name="connsiteY23" fmla="*/ 390525 h 2250018"/>
              <a:gd name="connsiteX24" fmla="*/ 11277600 w 11277600"/>
              <a:gd name="connsiteY24" fmla="*/ 400050 h 2250018"/>
              <a:gd name="connsiteX25" fmla="*/ 11277600 w 11277600"/>
              <a:gd name="connsiteY25" fmla="*/ 2250018 h 2250018"/>
              <a:gd name="connsiteX26" fmla="*/ 0 w 11277600"/>
              <a:gd name="connsiteY26" fmla="*/ 2250018 h 2250018"/>
              <a:gd name="connsiteX27" fmla="*/ 0 w 11277600"/>
              <a:gd name="connsiteY27" fmla="*/ 398463 h 2250018"/>
              <a:gd name="connsiteX28" fmla="*/ 255588 w 11277600"/>
              <a:gd name="connsiteY28" fmla="*/ 358775 h 2250018"/>
              <a:gd name="connsiteX29" fmla="*/ 511175 w 11277600"/>
              <a:gd name="connsiteY29" fmla="*/ 320675 h 2250018"/>
              <a:gd name="connsiteX30" fmla="*/ 766762 w 11277600"/>
              <a:gd name="connsiteY30" fmla="*/ 284163 h 2250018"/>
              <a:gd name="connsiteX31" fmla="*/ 1023938 w 11277600"/>
              <a:gd name="connsiteY31" fmla="*/ 252413 h 2250018"/>
              <a:gd name="connsiteX32" fmla="*/ 1279525 w 11277600"/>
              <a:gd name="connsiteY32" fmla="*/ 220663 h 2250018"/>
              <a:gd name="connsiteX33" fmla="*/ 1536700 w 11277600"/>
              <a:gd name="connsiteY33" fmla="*/ 190500 h 2250018"/>
              <a:gd name="connsiteX34" fmla="*/ 1790700 w 11277600"/>
              <a:gd name="connsiteY34" fmla="*/ 165100 h 2250018"/>
              <a:gd name="connsiteX35" fmla="*/ 2047875 w 11277600"/>
              <a:gd name="connsiteY35" fmla="*/ 141288 h 2250018"/>
              <a:gd name="connsiteX36" fmla="*/ 2303462 w 11277600"/>
              <a:gd name="connsiteY36" fmla="*/ 119063 h 2250018"/>
              <a:gd name="connsiteX37" fmla="*/ 2555875 w 11277600"/>
              <a:gd name="connsiteY37" fmla="*/ 100013 h 2250018"/>
              <a:gd name="connsiteX38" fmla="*/ 2809875 w 11277600"/>
              <a:gd name="connsiteY38" fmla="*/ 80963 h 2250018"/>
              <a:gd name="connsiteX39" fmla="*/ 3062288 w 11277600"/>
              <a:gd name="connsiteY39" fmla="*/ 65088 h 2250018"/>
              <a:gd name="connsiteX40" fmla="*/ 3313113 w 11277600"/>
              <a:gd name="connsiteY40" fmla="*/ 52388 h 2250018"/>
              <a:gd name="connsiteX41" fmla="*/ 3563938 w 11277600"/>
              <a:gd name="connsiteY41" fmla="*/ 39688 h 2250018"/>
              <a:gd name="connsiteX42" fmla="*/ 3811588 w 11277600"/>
              <a:gd name="connsiteY42" fmla="*/ 28575 h 2250018"/>
              <a:gd name="connsiteX43" fmla="*/ 4057650 w 11277600"/>
              <a:gd name="connsiteY43" fmla="*/ 20638 h 2250018"/>
              <a:gd name="connsiteX44" fmla="*/ 4303713 w 11277600"/>
              <a:gd name="connsiteY44" fmla="*/ 14288 h 2250018"/>
              <a:gd name="connsiteX45" fmla="*/ 4546600 w 11277600"/>
              <a:gd name="connsiteY45" fmla="*/ 7938 h 2250018"/>
              <a:gd name="connsiteX46" fmla="*/ 4787900 w 11277600"/>
              <a:gd name="connsiteY46" fmla="*/ 4763 h 2250018"/>
              <a:gd name="connsiteX47" fmla="*/ 5027613 w 11277600"/>
              <a:gd name="connsiteY47" fmla="*/ 1588 h 225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1277600" h="2250018">
                <a:moveTo>
                  <a:pt x="5264150" y="0"/>
                </a:moveTo>
                <a:lnTo>
                  <a:pt x="5499100" y="1588"/>
                </a:lnTo>
                <a:lnTo>
                  <a:pt x="5730875" y="1588"/>
                </a:lnTo>
                <a:lnTo>
                  <a:pt x="5961063" y="4763"/>
                </a:lnTo>
                <a:lnTo>
                  <a:pt x="6186488" y="9525"/>
                </a:lnTo>
                <a:lnTo>
                  <a:pt x="6410325" y="14288"/>
                </a:lnTo>
                <a:lnTo>
                  <a:pt x="6629400" y="19050"/>
                </a:lnTo>
                <a:lnTo>
                  <a:pt x="6846888" y="26988"/>
                </a:lnTo>
                <a:lnTo>
                  <a:pt x="7061200" y="34925"/>
                </a:lnTo>
                <a:lnTo>
                  <a:pt x="7270750" y="42863"/>
                </a:lnTo>
                <a:lnTo>
                  <a:pt x="7680325" y="63500"/>
                </a:lnTo>
                <a:lnTo>
                  <a:pt x="8072438" y="85725"/>
                </a:lnTo>
                <a:lnTo>
                  <a:pt x="8448675" y="109538"/>
                </a:lnTo>
                <a:lnTo>
                  <a:pt x="8805862" y="134938"/>
                </a:lnTo>
                <a:lnTo>
                  <a:pt x="9145588" y="161925"/>
                </a:lnTo>
                <a:lnTo>
                  <a:pt x="9461500" y="190500"/>
                </a:lnTo>
                <a:lnTo>
                  <a:pt x="9758362" y="219075"/>
                </a:lnTo>
                <a:lnTo>
                  <a:pt x="10031412" y="247650"/>
                </a:lnTo>
                <a:lnTo>
                  <a:pt x="10282238" y="274638"/>
                </a:lnTo>
                <a:lnTo>
                  <a:pt x="10504488" y="300038"/>
                </a:lnTo>
                <a:lnTo>
                  <a:pt x="10704512" y="323850"/>
                </a:lnTo>
                <a:lnTo>
                  <a:pt x="10874375" y="344488"/>
                </a:lnTo>
                <a:lnTo>
                  <a:pt x="11015662" y="363538"/>
                </a:lnTo>
                <a:lnTo>
                  <a:pt x="11210925" y="390525"/>
                </a:lnTo>
                <a:lnTo>
                  <a:pt x="11277600" y="400050"/>
                </a:lnTo>
                <a:lnTo>
                  <a:pt x="11277600" y="2250018"/>
                </a:lnTo>
                <a:lnTo>
                  <a:pt x="0" y="2250018"/>
                </a:lnTo>
                <a:lnTo>
                  <a:pt x="0" y="398463"/>
                </a:lnTo>
                <a:lnTo>
                  <a:pt x="255588" y="358775"/>
                </a:lnTo>
                <a:lnTo>
                  <a:pt x="511175" y="320675"/>
                </a:lnTo>
                <a:lnTo>
                  <a:pt x="766762" y="284163"/>
                </a:lnTo>
                <a:lnTo>
                  <a:pt x="1023938" y="252413"/>
                </a:lnTo>
                <a:lnTo>
                  <a:pt x="1279525" y="220663"/>
                </a:lnTo>
                <a:lnTo>
                  <a:pt x="1536700" y="190500"/>
                </a:lnTo>
                <a:lnTo>
                  <a:pt x="1790700" y="165100"/>
                </a:lnTo>
                <a:lnTo>
                  <a:pt x="2047875" y="141288"/>
                </a:lnTo>
                <a:lnTo>
                  <a:pt x="2303462" y="119063"/>
                </a:lnTo>
                <a:lnTo>
                  <a:pt x="2555875" y="100013"/>
                </a:lnTo>
                <a:lnTo>
                  <a:pt x="2809875" y="80963"/>
                </a:lnTo>
                <a:lnTo>
                  <a:pt x="3062288" y="65088"/>
                </a:lnTo>
                <a:lnTo>
                  <a:pt x="3313113" y="52388"/>
                </a:lnTo>
                <a:lnTo>
                  <a:pt x="3563938" y="39688"/>
                </a:lnTo>
                <a:lnTo>
                  <a:pt x="3811588" y="28575"/>
                </a:lnTo>
                <a:lnTo>
                  <a:pt x="4057650" y="20638"/>
                </a:lnTo>
                <a:lnTo>
                  <a:pt x="4303713" y="14288"/>
                </a:lnTo>
                <a:lnTo>
                  <a:pt x="4546600" y="7938"/>
                </a:lnTo>
                <a:lnTo>
                  <a:pt x="4787900" y="4763"/>
                </a:lnTo>
                <a:lnTo>
                  <a:pt x="5027613" y="158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 5">
            <a:extLst>
              <a:ext uri="{FF2B5EF4-FFF2-40B4-BE49-F238E27FC236}">
                <a16:creationId xmlns:a16="http://schemas.microsoft.com/office/drawing/2014/main" id="{79B9FD3C-5633-44F4-902E-55A97B2D2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0371525">
            <a:off x="263767" y="413253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975" y="4517136"/>
            <a:ext cx="10893095" cy="11749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rPr>
              <a:t>Elämä</a:t>
            </a:r>
          </a:p>
        </p:txBody>
      </p:sp>
    </p:spTree>
    <p:extLst>
      <p:ext uri="{BB962C8B-B14F-4D97-AF65-F5344CB8AC3E}">
        <p14:creationId xmlns:p14="http://schemas.microsoft.com/office/powerpoint/2010/main" val="143851613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Elämä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err="1"/>
              <a:t>Crohnin</a:t>
            </a:r>
            <a:r>
              <a:rPr lang="fi-FI" dirty="0"/>
              <a:t> tautiin ei ole vielä löydetty parantavaa hoitoa, mutta sitä varten on kehitetty oireilua lieventävää hoitoa.</a:t>
            </a:r>
            <a:r>
              <a:rPr lang="fi-FI" baseline="30000" dirty="0">
                <a:ea typeface="+mn-lt"/>
                <a:cs typeface="+mn-lt"/>
              </a:rPr>
              <a:t> 1</a:t>
            </a:r>
            <a:endParaRPr lang="fi-FI" dirty="0"/>
          </a:p>
          <a:p>
            <a:r>
              <a:rPr lang="fi-FI" dirty="0"/>
              <a:t>Yleensä </a:t>
            </a:r>
            <a:r>
              <a:rPr lang="fi-FI" err="1"/>
              <a:t>Crohnin</a:t>
            </a:r>
            <a:r>
              <a:rPr lang="fi-FI" dirty="0"/>
              <a:t> tauti ei estä ihmistä elämästä normaalia elämää.</a:t>
            </a:r>
            <a:r>
              <a:rPr lang="fi-FI" baseline="30000" dirty="0">
                <a:ea typeface="+mn-lt"/>
                <a:cs typeface="+mn-lt"/>
              </a:rPr>
              <a:t> 1</a:t>
            </a:r>
            <a:endParaRPr lang="fi-FI" dirty="0"/>
          </a:p>
          <a:p>
            <a:r>
              <a:rPr lang="fi-FI" dirty="0"/>
              <a:t>Potilaiden suurimpia huolia ovat suolistosyövän riski sekä avanteen rakentaminen. (Kemp ym. 2018, 762)</a:t>
            </a:r>
          </a:p>
          <a:p>
            <a:r>
              <a:rPr lang="fi-FI" err="1"/>
              <a:t>Crohnin</a:t>
            </a:r>
            <a:r>
              <a:rPr lang="fi-FI"/>
              <a:t> taudin uudelleen aktivoituminen, eli relapsi voi rajoittaa joidenkin potilaiden opiskelu- tai </a:t>
            </a:r>
            <a:r>
              <a:rPr lang="fi-FI" dirty="0"/>
              <a:t>työkykyä, mutta pitkäaikainen työkyvyttömyys on harvinaista.</a:t>
            </a:r>
            <a:r>
              <a:rPr lang="fi-FI" baseline="30000" dirty="0">
                <a:ea typeface="+mn-lt"/>
                <a:cs typeface="+mn-lt"/>
              </a:rPr>
              <a:t> 1</a:t>
            </a:r>
            <a:endParaRPr lang="fi-FI" dirty="0"/>
          </a:p>
          <a:p>
            <a:pPr lvl="1"/>
            <a:r>
              <a:rPr lang="fi-FI" dirty="0"/>
              <a:t>Raskas fyysinen rasitus tai epäsäännöllinen vuorotyö voi vaikuttaa tautiin.</a:t>
            </a:r>
            <a:r>
              <a:rPr lang="fi-FI" baseline="30000" dirty="0">
                <a:ea typeface="+mn-lt"/>
                <a:cs typeface="+mn-lt"/>
              </a:rPr>
              <a:t> 1</a:t>
            </a:r>
            <a:endParaRPr lang="fi-FI" dirty="0"/>
          </a:p>
          <a:p>
            <a:pPr lvl="1"/>
            <a:r>
              <a:rPr lang="fi-FI" dirty="0">
                <a:ea typeface="+mn-lt"/>
                <a:cs typeface="+mn-lt"/>
              </a:rPr>
              <a:t>Jopa 40 % potilaista joutuu tekemään erikoisjärjestelyjä opiskeluun tai työntekoon. (Kemp ym. 2018, 762) </a:t>
            </a:r>
          </a:p>
          <a:p>
            <a:pPr lvl="1"/>
            <a:r>
              <a:rPr lang="fi-FI" err="1"/>
              <a:t>Crohnin</a:t>
            </a:r>
            <a:r>
              <a:rPr lang="fi-FI" dirty="0"/>
              <a:t> tauti voi olla este joihinkin ammatteihin.</a:t>
            </a:r>
            <a:r>
              <a:rPr lang="fi-FI" baseline="30000" dirty="0">
                <a:ea typeface="+mn-lt"/>
                <a:cs typeface="+mn-lt"/>
              </a:rPr>
              <a:t>1</a:t>
            </a:r>
            <a:endParaRPr lang="fi-FI" dirty="0"/>
          </a:p>
          <a:p>
            <a:endParaRPr lang="fi-FI" sz="1100" dirty="0"/>
          </a:p>
          <a:p>
            <a:r>
              <a:rPr lang="fi-FI" sz="1100"/>
              <a:t>[1] IBD ja muut suolistosairaudet ry 2022d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194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Stressi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Stressi tilanteet, kuten esim. Kiire, vaativa työ, matkat tai elämän tilanteen </a:t>
            </a:r>
            <a:r>
              <a:rPr lang="fi-FI" sz="2000">
                <a:ea typeface="+mn-lt"/>
                <a:cs typeface="+mn-lt"/>
              </a:rPr>
              <a:t>muuttuminen</a:t>
            </a:r>
            <a:r>
              <a:rPr lang="fi-FI" sz="2000" dirty="0">
                <a:ea typeface="+mn-lt"/>
                <a:cs typeface="+mn-lt"/>
              </a:rPr>
              <a:t> voi aiheuttaa vatsaoireita. (IBD ja muut suolistosairaudet ry, 2022d) </a:t>
            </a:r>
            <a:endParaRPr lang="fi-FI" sz="2000" dirty="0">
              <a:cs typeface="Calibri"/>
            </a:endParaRPr>
          </a:p>
          <a:p>
            <a:pPr lvl="1"/>
            <a:r>
              <a:rPr lang="fi-FI" sz="1800">
                <a:ea typeface="+mn-lt"/>
                <a:cs typeface="+mn-lt"/>
              </a:rPr>
              <a:t>Esim. ripulia, ummetusta, ilmavaivoja tai vatsakipua. (IBD ja muut </a:t>
            </a:r>
            <a:r>
              <a:rPr lang="fi-FI" sz="1800" dirty="0">
                <a:ea typeface="+mn-lt"/>
                <a:cs typeface="+mn-lt"/>
              </a:rPr>
              <a:t>suolistosairaudet ry, 2022d) </a:t>
            </a:r>
            <a:endParaRPr lang="fi-FI" sz="1800">
              <a:ea typeface="+mn-lt"/>
              <a:cs typeface="Calibri"/>
            </a:endParaRPr>
          </a:p>
          <a:p>
            <a:r>
              <a:rPr lang="fi-FI" sz="2000" dirty="0">
                <a:ea typeface="+mn-lt"/>
                <a:cs typeface="+mn-lt"/>
              </a:rPr>
              <a:t>Oireista tulisi puhua hoitavan lääkärin kanssa. (IBD ja muut suolistosairaudet ry, 2022d) </a:t>
            </a:r>
            <a:endParaRPr lang="fi-FI" sz="2000">
              <a:cs typeface="Calibri"/>
            </a:endParaRPr>
          </a:p>
          <a:p>
            <a:r>
              <a:rPr lang="fi-FI" sz="2000" dirty="0">
                <a:ea typeface="+mn-lt"/>
                <a:cs typeface="+mn-lt"/>
              </a:rPr>
              <a:t>Stressin pitkittyessä pienetkin rentoutumishetket ovat tärkeitä.</a:t>
            </a:r>
            <a:r>
              <a:rPr lang="fi-FI" dirty="0"/>
              <a:t> (Vatsatalo 2018g) </a:t>
            </a:r>
            <a:endParaRPr lang="fi-FI" sz="2000">
              <a:cs typeface="Calibri"/>
            </a:endParaRPr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764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Vatsantoiminta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Noin 24–74 % potilaista raportoi uloste inkontinenssista. </a:t>
            </a:r>
          </a:p>
          <a:p>
            <a:r>
              <a:rPr lang="fi-FI" dirty="0"/>
              <a:t>Nämä potilaat usein kokevat huolta siitä, missä lähin käytettävä wc sijaitsee, koska vatsantoiminta alkaa nopeasti.</a:t>
            </a:r>
          </a:p>
          <a:p>
            <a:r>
              <a:rPr lang="fi-FI"/>
              <a:t>Inkontinenssi oireet usein haittaavat normaalia elämää.</a:t>
            </a:r>
          </a:p>
          <a:p>
            <a:r>
              <a:rPr lang="fi-FI" dirty="0"/>
              <a:t>Riskiä lisää esim. taudin aktiivisuus, leikkaukset, korkea ikä</a:t>
            </a:r>
            <a:r>
              <a:rPr lang="fi-FI" dirty="0">
                <a:ea typeface="+mn-lt"/>
                <a:cs typeface="+mn-lt"/>
              </a:rPr>
              <a:t> ja naisilla aiemmat synnytykset</a:t>
            </a:r>
            <a:r>
              <a:rPr lang="fi-FI" dirty="0"/>
              <a:t>. </a:t>
            </a:r>
          </a:p>
          <a:p>
            <a:r>
              <a:rPr lang="fi-FI" dirty="0"/>
              <a:t>Riskiä voidaan laskea esim. lantionpohja lihasharjoitteilla,</a:t>
            </a:r>
            <a:r>
              <a:rPr lang="fi-FI" dirty="0">
                <a:ea typeface="+mn-lt"/>
                <a:cs typeface="+mn-lt"/>
              </a:rPr>
              <a:t> suoliston kouluttamisella</a:t>
            </a:r>
            <a:r>
              <a:rPr lang="fi-FI" dirty="0"/>
              <a:t>, ripulilääkkeillä tai ravitsemuksella. </a:t>
            </a:r>
          </a:p>
          <a:p>
            <a:endParaRPr lang="fi-FI"/>
          </a:p>
          <a:p>
            <a:endParaRPr lang="fi-FI" dirty="0"/>
          </a:p>
          <a:p>
            <a:endParaRPr lang="fi-FI" dirty="0"/>
          </a:p>
          <a:p>
            <a:r>
              <a:rPr lang="fi-FI" sz="1000"/>
              <a:t>Kemp ym. 2018, 765</a:t>
            </a:r>
          </a:p>
        </p:txBody>
      </p:sp>
    </p:spTree>
    <p:extLst>
      <p:ext uri="{BB962C8B-B14F-4D97-AF65-F5344CB8AC3E}">
        <p14:creationId xmlns:p14="http://schemas.microsoft.com/office/powerpoint/2010/main" val="29027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Liikunta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Säännöllinen ja monipuolinen liikunta auttaa ylläpitämään kehon normaalia hyvinvointia ja edistää terveyttä. </a:t>
            </a:r>
          </a:p>
          <a:p>
            <a:r>
              <a:rPr lang="fi-FI" dirty="0"/>
              <a:t>Hyvä yleiskunto auttaa jaksamaan taudin kanssa, mutta taudin aktivoituminen voi rajoittaa </a:t>
            </a:r>
            <a:r>
              <a:rPr lang="fi-FI"/>
              <a:t>liikkumista oireilun takia. </a:t>
            </a:r>
          </a:p>
          <a:p>
            <a:endParaRPr lang="fi-FI"/>
          </a:p>
          <a:p>
            <a:endParaRPr lang="fi-FI"/>
          </a:p>
          <a:p>
            <a:endParaRPr lang="fi-FI" dirty="0"/>
          </a:p>
          <a:p>
            <a:endParaRPr lang="fi-FI"/>
          </a:p>
          <a:p>
            <a:endParaRPr lang="fi-FI"/>
          </a:p>
          <a:p>
            <a:endParaRPr lang="fi-FI"/>
          </a:p>
          <a:p>
            <a:r>
              <a:rPr lang="fi-FI" sz="1000"/>
              <a:t>Vatsatalo 2018g</a:t>
            </a:r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171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Hyvä terveys ja ennaltaehkäiseminen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Hyvä terveys auttaa potilaita pärjäämään </a:t>
            </a:r>
            <a:r>
              <a:rPr lang="fi-FI" err="1"/>
              <a:t>Crohnin</a:t>
            </a:r>
            <a:r>
              <a:rPr lang="fi-FI" dirty="0"/>
              <a:t> taudin kanssa ja laskee riskiä sairaalahoidolle </a:t>
            </a:r>
            <a:r>
              <a:rPr lang="fi-FI"/>
              <a:t>sekä leikkauksille.</a:t>
            </a:r>
            <a:r>
              <a:rPr lang="fi-FI" baseline="30000" dirty="0"/>
              <a:t>1</a:t>
            </a:r>
          </a:p>
          <a:p>
            <a:r>
              <a:rPr lang="fi-FI"/>
              <a:t>Vatsataudit voivat aktivoida tautia.</a:t>
            </a:r>
            <a:r>
              <a:rPr lang="fi-FI" baseline="30000" dirty="0"/>
              <a:t>2</a:t>
            </a:r>
          </a:p>
          <a:p>
            <a:r>
              <a:rPr lang="fi-FI"/>
              <a:t>Antibiootit voivat aiheuttaa ripulia.</a:t>
            </a:r>
            <a:r>
              <a:rPr lang="fi-FI" baseline="30000" dirty="0"/>
              <a:t>2 </a:t>
            </a:r>
          </a:p>
          <a:p>
            <a:r>
              <a:rPr lang="fi-FI" err="1"/>
              <a:t>Ibu-</a:t>
            </a:r>
            <a:r>
              <a:rPr lang="fi-FI" dirty="0"/>
              <a:t> ja </a:t>
            </a:r>
            <a:r>
              <a:rPr lang="fi-FI" err="1"/>
              <a:t>ketoprofeiini</a:t>
            </a:r>
            <a:r>
              <a:rPr lang="fi-FI" dirty="0"/>
              <a:t> kipulääkkeet voivat pahentaa tautia ja lisätä verenvuototaipumusta.</a:t>
            </a:r>
            <a:r>
              <a:rPr lang="fi-FI" baseline="30000" dirty="0"/>
              <a:t>2</a:t>
            </a:r>
          </a:p>
          <a:p>
            <a:pPr lvl="1"/>
            <a:r>
              <a:rPr lang="fi-FI" sz="1800" dirty="0"/>
              <a:t>Potilaille suositellaan parasetamolia.</a:t>
            </a:r>
            <a:r>
              <a:rPr lang="fi-FI" sz="1800" baseline="30000" dirty="0"/>
              <a:t>2</a:t>
            </a:r>
          </a:p>
          <a:p>
            <a:r>
              <a:rPr lang="fi-FI" dirty="0"/>
              <a:t>Tupakointi pahentaa taudin oireilua, sen aktiivisuutta, lisää riskiä leikkauksen tarpeelle,</a:t>
            </a:r>
            <a:r>
              <a:rPr lang="fi-FI" baseline="30000" dirty="0"/>
              <a:t>2</a:t>
            </a:r>
            <a:r>
              <a:rPr lang="fi-FI" dirty="0"/>
              <a:t> lisää leikkauksien komplikaatioriskiä, heikentää lääkkeiden tehoa, erityisesti biologisten lääkkeiden tehoa ja lisää riskiä erilaisiin syöpiin.</a:t>
            </a:r>
            <a:r>
              <a:rPr lang="fi-FI" baseline="30000" dirty="0"/>
              <a:t>1</a:t>
            </a:r>
            <a:endParaRPr lang="fi-FI" baseline="30000" dirty="0">
              <a:ea typeface="+mn-lt"/>
              <a:cs typeface="+mn-lt"/>
            </a:endParaRPr>
          </a:p>
          <a:p>
            <a:endParaRPr lang="fi-FI" sz="1000" dirty="0">
              <a:ea typeface="+mn-lt"/>
              <a:cs typeface="+mn-lt"/>
            </a:endParaRPr>
          </a:p>
          <a:p>
            <a:r>
              <a:rPr lang="fi-FI" sz="1000" dirty="0">
                <a:ea typeface="+mn-lt"/>
                <a:cs typeface="+mn-lt"/>
              </a:rPr>
              <a:t>[1] Kemp ym. 2018, 767</a:t>
            </a:r>
          </a:p>
          <a:p>
            <a:r>
              <a:rPr lang="fi-FI" sz="1000" dirty="0">
                <a:ea typeface="+mn-lt"/>
                <a:cs typeface="+mn-lt"/>
              </a:rPr>
              <a:t>[2] IBD ja muut suolistosairaudet ry 2022d</a:t>
            </a:r>
          </a:p>
        </p:txBody>
      </p:sp>
    </p:spTree>
    <p:extLst>
      <p:ext uri="{BB962C8B-B14F-4D97-AF65-F5344CB8AC3E}">
        <p14:creationId xmlns:p14="http://schemas.microsoft.com/office/powerpoint/2010/main" val="324452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Mielenterveys 1/2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Sairastuminen muuttaa elämäntilannetta ja voi aiheuttaa joillekin erilaisia pelkoja, rasittaa mielenterveyttä ja jaksamista. (Vatsatalo 2018g)</a:t>
            </a:r>
          </a:p>
          <a:p>
            <a:r>
              <a:rPr lang="fi-FI" dirty="0"/>
              <a:t>Yleensä </a:t>
            </a:r>
            <a:r>
              <a:rPr lang="fi-FI" err="1"/>
              <a:t>Crohnin</a:t>
            </a:r>
            <a:r>
              <a:rPr lang="fi-FI" dirty="0"/>
              <a:t> tauti ei näy mitenkään päällepäin, joten on tärkeää, miten potilas kertoo läheisille ääneen, tuntemuksistaan ja miltä sairaus tuntuu. (Vatsatalo 2018g)</a:t>
            </a:r>
          </a:p>
          <a:p>
            <a:pPr lvl="1"/>
            <a:r>
              <a:rPr lang="fi-FI" sz="1800" dirty="0"/>
              <a:t>Esim. jotkin ihmiset voivat vähätellä sairautta ja syyttää potilasta laiskaksi hänen </a:t>
            </a:r>
            <a:r>
              <a:rPr lang="fi-FI" sz="1800"/>
              <a:t>väsymys oireiden takia. (Kemp ym. 2018, 762) </a:t>
            </a:r>
          </a:p>
          <a:p>
            <a:r>
              <a:rPr lang="fi-FI" dirty="0"/>
              <a:t>Tutkimusten mukaan </a:t>
            </a:r>
            <a:r>
              <a:rPr lang="fi-FI" err="1"/>
              <a:t>Crohnin</a:t>
            </a:r>
            <a:r>
              <a:rPr lang="fi-FI" dirty="0"/>
              <a:t> tauti potilaat sairastavat ahdistusta ja masennusta jopa kolme kertaa enemmän normaaliin verrattuna. (Kemp ym. 2018, 762, 767)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Jopa 32 %:lla esiintyy ahdistusta ja 25 %:lla masennusta.(</a:t>
            </a:r>
            <a:r>
              <a:rPr lang="fi-FI" sz="1800" err="1">
                <a:ea typeface="+mn-lt"/>
                <a:cs typeface="+mn-lt"/>
              </a:rPr>
              <a:t>Barberio</a:t>
            </a:r>
            <a:r>
              <a:rPr lang="fi-FI" sz="1800" dirty="0">
                <a:ea typeface="+mn-lt"/>
                <a:cs typeface="+mn-lt"/>
              </a:rPr>
              <a:t> ym. 2021) </a:t>
            </a:r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355861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Mielenterveys 2/2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Mielenterveysoireet painottuvat myös enemmän naisille kuin miehille. </a:t>
            </a:r>
            <a:endParaRPr lang="fi-FI"/>
          </a:p>
          <a:p>
            <a:pPr lvl="1"/>
            <a:r>
              <a:rPr lang="fi-FI" dirty="0"/>
              <a:t>Naisista 33.8 % kokee ahdistusta ja 21.2 % masennusta. </a:t>
            </a:r>
          </a:p>
          <a:p>
            <a:pPr lvl="1"/>
            <a:r>
              <a:rPr lang="fi-FI" dirty="0"/>
              <a:t>Miehistä 22.8 % kokee ahdistusta ja 16.2 % masennusta. </a:t>
            </a:r>
          </a:p>
          <a:p>
            <a:r>
              <a:rPr lang="fi-FI" dirty="0"/>
              <a:t>Mielenterveysoireet lisääntyvät </a:t>
            </a:r>
            <a:r>
              <a:rPr lang="fi-FI" dirty="0" err="1"/>
              <a:t>Crohnin</a:t>
            </a:r>
            <a:r>
              <a:rPr lang="fi-FI" dirty="0"/>
              <a:t> taudin ollessa aktiivinen verrattuna remissioon. </a:t>
            </a:r>
          </a:p>
          <a:p>
            <a:pPr lvl="1"/>
            <a:r>
              <a:rPr lang="fi-FI" dirty="0"/>
              <a:t>Taudin aktiivisessa vaiheessa 57.6 % kokee ahdistusta ja 38.9 % masennusta. </a:t>
            </a:r>
          </a:p>
          <a:p>
            <a:pPr lvl="1"/>
            <a:r>
              <a:rPr lang="fi-FI" dirty="0"/>
              <a:t>Remissioon 38.1 % kokee ahdistusta ja 24.2 % kokee masennusta. </a:t>
            </a:r>
          </a:p>
          <a:p>
            <a:endParaRPr lang="fi-FI"/>
          </a:p>
          <a:p>
            <a:endParaRPr lang="fi-FI"/>
          </a:p>
          <a:p>
            <a:endParaRPr lang="fi-FI" dirty="0"/>
          </a:p>
          <a:p>
            <a:endParaRPr lang="fi-FI"/>
          </a:p>
          <a:p>
            <a:r>
              <a:rPr lang="fi-FI" sz="1000" dirty="0"/>
              <a:t>(</a:t>
            </a:r>
            <a:r>
              <a:rPr lang="fi-FI" sz="1000" dirty="0" err="1"/>
              <a:t>Barberio</a:t>
            </a:r>
            <a:r>
              <a:rPr lang="fi-FI" sz="1000" dirty="0"/>
              <a:t> ym. 2021) </a:t>
            </a:r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082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Rokotukset 1/2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i-FI" sz="2000">
              <a:cs typeface="Calibri"/>
            </a:endParaRPr>
          </a:p>
          <a:p>
            <a:endParaRPr lang="fi-FI" sz="2000">
              <a:cs typeface="Calibri"/>
            </a:endParaRPr>
          </a:p>
        </p:txBody>
      </p:sp>
      <p:pic>
        <p:nvPicPr>
          <p:cNvPr id="6" name="Kuva 6">
            <a:extLst>
              <a:ext uri="{FF2B5EF4-FFF2-40B4-BE49-F238E27FC236}">
                <a16:creationId xmlns:a16="http://schemas.microsoft.com/office/drawing/2014/main" id="{DF057D86-8A2B-B958-04BC-84135CD57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373" y="2346066"/>
            <a:ext cx="9152350" cy="450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61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Rokotukset 2/2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Monet lääkkeet heikentävät potilaiden immuunijärjestelmää, minkä takia on tärkeää huolehtia riittävästä rokotesuojasta. </a:t>
            </a:r>
            <a:r>
              <a:rPr lang="fi-FI" dirty="0">
                <a:ea typeface="+mn-lt"/>
                <a:cs typeface="+mn-lt"/>
              </a:rPr>
              <a:t>(Vatsatalo 2018l) </a:t>
            </a:r>
            <a:endParaRPr lang="fi-FI" dirty="0"/>
          </a:p>
          <a:p>
            <a:r>
              <a:rPr lang="fi-FI"/>
              <a:t>Rokotteet kannattaa ottaa ennen lääkityksen aloitusta, mutta lääkitys ei ole este rokotteiden ottamiselle. </a:t>
            </a:r>
            <a:r>
              <a:rPr lang="fi-FI">
                <a:ea typeface="+mn-lt"/>
                <a:cs typeface="+mn-lt"/>
              </a:rPr>
              <a:t>(Kemp ym. 2018, 767, 772; IBD ja muut suolistosairaudet ry 2022d) </a:t>
            </a:r>
            <a:endParaRPr lang="fi-FI" dirty="0">
              <a:ea typeface="+mn-lt"/>
              <a:cs typeface="+mn-lt"/>
            </a:endParaRPr>
          </a:p>
          <a:p>
            <a:pPr lvl="1"/>
            <a:r>
              <a:rPr lang="fi-FI" sz="1800"/>
              <a:t>Poikkeuksena eläviä mikrobeja sisältävät rokotteet, joita ei saisi ottaa biologisten- tai </a:t>
            </a:r>
            <a:r>
              <a:rPr lang="fi-FI" sz="1800" err="1"/>
              <a:t>immunosupressiivisten</a:t>
            </a:r>
            <a:r>
              <a:rPr lang="fi-FI" sz="1800" dirty="0"/>
              <a:t> lääkkeiden kanssa. (Kemp ym. 2018, 767, 772; IBD ja muut suolistosairaudet ry 2022d) </a:t>
            </a:r>
          </a:p>
          <a:p>
            <a:r>
              <a:rPr lang="fi-FI"/>
              <a:t>Tärkeitä rokotteita ovat esim. kurkkumätä ja jäykkäkouristusrokote, kausi-</a:t>
            </a:r>
            <a:r>
              <a:rPr lang="fi-FI" err="1"/>
              <a:t>influessarokote</a:t>
            </a:r>
            <a:r>
              <a:rPr lang="fi-FI"/>
              <a:t>, pneumokokkirokote, </a:t>
            </a:r>
            <a:r>
              <a:rPr lang="fi-FI" err="1"/>
              <a:t>hpv</a:t>
            </a:r>
            <a:r>
              <a:rPr lang="fi-FI"/>
              <a:t>-rokote, eli papilloomavirusrokote, (Vatsatalo 2018l) tuhkarokko, vesirokko, </a:t>
            </a:r>
            <a:r>
              <a:rPr lang="fi-FI" err="1"/>
              <a:t>EpsteinBarr</a:t>
            </a:r>
            <a:r>
              <a:rPr lang="fi-FI"/>
              <a:t> rokote, A-, B- ja C-hepatiittirokotteet. (</a:t>
            </a:r>
            <a:r>
              <a:rPr lang="fi-FI" err="1"/>
              <a:t>Maaser</a:t>
            </a:r>
            <a:r>
              <a:rPr lang="fi-FI" dirty="0"/>
              <a:t> ym. 2019, 146) </a:t>
            </a:r>
          </a:p>
        </p:txBody>
      </p:sp>
    </p:spTree>
    <p:extLst>
      <p:ext uri="{BB962C8B-B14F-4D97-AF65-F5344CB8AC3E}">
        <p14:creationId xmlns:p14="http://schemas.microsoft.com/office/powerpoint/2010/main" val="151350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CA5C868-0A82-4975-8602-F49477C7D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86BF052-6C01-4917-B7DB-1FFCF2551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696179C-71E7-4A5B-B238-0AE1C74D6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29EED8E-74E7-42E8-979B-7A783E78A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77" y="1241266"/>
            <a:ext cx="4389193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sz="4600">
                <a:ea typeface="+mj-lt"/>
                <a:cs typeface="+mj-lt"/>
              </a:rPr>
              <a:t>Ravitsemus</a:t>
            </a:r>
            <a:endParaRPr lang="en-US" sz="4600">
              <a:ea typeface="+mj-lt"/>
              <a:cs typeface="+mj-lt"/>
            </a:endParaRPr>
          </a:p>
          <a:p>
            <a:pPr>
              <a:lnSpc>
                <a:spcPct val="90000"/>
              </a:lnSpc>
            </a:pPr>
            <a:endParaRPr lang="en-US" sz="4600" b="0" i="0" kern="1200"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5EF968-6B5E-49C5-B36D-472F27E9E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3" y="396837"/>
            <a:ext cx="6451503" cy="6058999"/>
            <a:chOff x="423333" y="396837"/>
            <a:chExt cx="6451503" cy="605899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3FD9A14-60DA-42A0-A033-3E195FF358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3" y="402165"/>
              <a:ext cx="522933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93ABB9EA-8044-4EC4-9DCB-C7C92E290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3161515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86DD3B6C-071B-4D35-8948-1206F9831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5004670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pic>
        <p:nvPicPr>
          <p:cNvPr id="4" name="Kuva 4" descr="Kattaus tasaisella täytöllä">
            <a:extLst>
              <a:ext uri="{FF2B5EF4-FFF2-40B4-BE49-F238E27FC236}">
                <a16:creationId xmlns:a16="http://schemas.microsoft.com/office/drawing/2014/main" id="{A60EAFBC-7398-5A4D-EF2B-21CB24656C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82717" y="1145943"/>
            <a:ext cx="2266889" cy="2266889"/>
          </a:xfrm>
          <a:prstGeom prst="rect">
            <a:avLst/>
          </a:prstGeom>
        </p:spPr>
      </p:pic>
      <p:pic>
        <p:nvPicPr>
          <p:cNvPr id="6" name="Kuva 6" descr="Vatsa tasaisella täytöllä">
            <a:extLst>
              <a:ext uri="{FF2B5EF4-FFF2-40B4-BE49-F238E27FC236}">
                <a16:creationId xmlns:a16="http://schemas.microsoft.com/office/drawing/2014/main" id="{00E870C9-48C8-D8D1-F44A-E2487D3E88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85782" y="3409889"/>
            <a:ext cx="2266890" cy="2266890"/>
          </a:xfrm>
          <a:prstGeom prst="rect">
            <a:avLst/>
          </a:prstGeom>
        </p:spPr>
      </p:pic>
      <p:pic>
        <p:nvPicPr>
          <p:cNvPr id="7" name="Kuva 7" descr="Kahvi tasaisella täytöllä">
            <a:extLst>
              <a:ext uri="{FF2B5EF4-FFF2-40B4-BE49-F238E27FC236}">
                <a16:creationId xmlns:a16="http://schemas.microsoft.com/office/drawing/2014/main" id="{1E353F4A-E17D-95CC-F7DB-977B579B37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82717" y="3409888"/>
            <a:ext cx="2266890" cy="2266890"/>
          </a:xfrm>
          <a:prstGeom prst="rect">
            <a:avLst/>
          </a:prstGeom>
        </p:spPr>
      </p:pic>
      <p:pic>
        <p:nvPicPr>
          <p:cNvPr id="3" name="Kuva 5" descr="Elintarviketurvallisuus tasaisella täytöllä">
            <a:extLst>
              <a:ext uri="{FF2B5EF4-FFF2-40B4-BE49-F238E27FC236}">
                <a16:creationId xmlns:a16="http://schemas.microsoft.com/office/drawing/2014/main" id="{DD9EBCD1-07BA-FF51-A554-2F6739C395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53656" y="1143000"/>
            <a:ext cx="2266889" cy="226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33082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Ravitsemus 1/4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Ei ole vielä todettu mitään yksittäistä ruoka-ainetta, mikä laukaisisi </a:t>
            </a:r>
            <a:r>
              <a:rPr lang="fi-FI" sz="200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taudin tai, mikä voisi pahentaisi sitä. (Vatsatalo 2018f)</a:t>
            </a:r>
            <a:endParaRPr lang="fi-FI" sz="2000" dirty="0">
              <a:ea typeface="+mn-lt"/>
              <a:cs typeface="Calibri"/>
            </a:endParaRPr>
          </a:p>
          <a:p>
            <a:pPr lvl="1"/>
            <a:r>
              <a:rPr lang="fi-FI" sz="1800">
                <a:ea typeface="+mn-lt"/>
                <a:cs typeface="+mn-lt"/>
              </a:rPr>
              <a:t>Länsimaalainen ruokavalio lisää </a:t>
            </a:r>
            <a:r>
              <a:rPr lang="fi-FI" sz="1800" err="1">
                <a:ea typeface="+mn-lt"/>
                <a:cs typeface="+mn-lt"/>
              </a:rPr>
              <a:t>Crohnin</a:t>
            </a:r>
            <a:r>
              <a:rPr lang="fi-FI" sz="1800">
                <a:ea typeface="+mn-lt"/>
                <a:cs typeface="+mn-lt"/>
              </a:rPr>
              <a:t> taudin esiintymistä.</a:t>
            </a:r>
            <a:r>
              <a:rPr lang="fi-FI" sz="1800" baseline="30000">
                <a:ea typeface="+mn-lt"/>
                <a:cs typeface="+mn-lt"/>
              </a:rPr>
              <a:t>1</a:t>
            </a:r>
          </a:p>
          <a:p>
            <a:r>
              <a:rPr lang="fi-FI" sz="2000" dirty="0">
                <a:ea typeface="+mn-lt"/>
                <a:cs typeface="+mn-lt"/>
              </a:rPr>
              <a:t>Jotkin ruoka-aineet voivat yksilöllisesti aiheuttaa oireilua, esim.</a:t>
            </a:r>
            <a:r>
              <a:rPr lang="fi-FI" sz="2000" baseline="30000" dirty="0">
                <a:ea typeface="+mn-lt"/>
                <a:cs typeface="+mn-lt"/>
              </a:rPr>
              <a:t>1</a:t>
            </a:r>
            <a:endParaRPr lang="fi-FI" sz="2000" baseline="30000" dirty="0">
              <a:ea typeface="+mn-lt"/>
              <a:cs typeface="Calibri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Tuliset mausteet tai rasvainen ruoka</a:t>
            </a:r>
            <a:r>
              <a:rPr lang="fi-FI" sz="1800" baseline="30000" dirty="0">
                <a:ea typeface="+mn-lt"/>
                <a:cs typeface="+mn-lt"/>
              </a:rPr>
              <a:t>1</a:t>
            </a:r>
            <a:endParaRPr lang="fi-FI" sz="1800" baseline="30000" dirty="0">
              <a:ea typeface="+mn-lt"/>
              <a:cs typeface="Calibri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Makeat- ja hiilihappoiset juomat, alkoholi, kahvi tai tee</a:t>
            </a:r>
            <a:r>
              <a:rPr lang="fi-FI" sz="1800" baseline="30000" dirty="0">
                <a:ea typeface="+mn-lt"/>
                <a:cs typeface="+mn-lt"/>
              </a:rPr>
              <a:t>1</a:t>
            </a:r>
            <a:endParaRPr lang="fi-FI" sz="1800" baseline="30000" dirty="0">
              <a:ea typeface="+mn-lt"/>
              <a:cs typeface="Calibri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Maitotuotteet ja tietyt kasvikset.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</a:p>
          <a:p>
            <a:r>
              <a:rPr lang="fi-FI" sz="2000" dirty="0">
                <a:cs typeface="Calibri"/>
              </a:rPr>
              <a:t>Remissiossa ei ole tarvetta vältellä ruoka-aineita.</a:t>
            </a:r>
            <a:r>
              <a:rPr lang="fi-FI" sz="2000" baseline="30000" dirty="0">
                <a:cs typeface="Calibri"/>
              </a:rPr>
              <a:t>1</a:t>
            </a:r>
          </a:p>
          <a:p>
            <a:endParaRPr lang="fi-FI" sz="2000" baseline="30000">
              <a:cs typeface="Calibri"/>
            </a:endParaRPr>
          </a:p>
          <a:p>
            <a:r>
              <a:rPr lang="fi-FI" sz="1000" dirty="0">
                <a:cs typeface="Calibri"/>
              </a:rPr>
              <a:t>[1] Kemp ym. 2018, 764</a:t>
            </a:r>
          </a:p>
        </p:txBody>
      </p:sp>
    </p:spTree>
    <p:extLst>
      <p:ext uri="{BB962C8B-B14F-4D97-AF65-F5344CB8AC3E}">
        <p14:creationId xmlns:p14="http://schemas.microsoft.com/office/powerpoint/2010/main" val="101547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Ravitsemus 2/4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ea typeface="+mn-lt"/>
                <a:cs typeface="+mn-lt"/>
              </a:rPr>
              <a:t>Potilaiden vajaaravitsemus on yleistä.</a:t>
            </a:r>
            <a:r>
              <a:rPr lang="fi-FI" baseline="30000" dirty="0">
                <a:ea typeface="+mn-lt"/>
                <a:cs typeface="+mn-lt"/>
              </a:rPr>
              <a:t>2</a:t>
            </a:r>
          </a:p>
          <a:p>
            <a:r>
              <a:rPr lang="fi-FI" dirty="0">
                <a:ea typeface="+mn-lt"/>
                <a:cs typeface="+mn-lt"/>
              </a:rPr>
              <a:t>Potilaiden tulee huolehtia riittävästä ravitsemuksesta, ettei heille synny </a:t>
            </a:r>
            <a:r>
              <a:rPr lang="fi-FI">
                <a:ea typeface="+mn-lt"/>
                <a:cs typeface="+mn-lt"/>
              </a:rPr>
              <a:t>vajaaravitsemusta esim.</a:t>
            </a:r>
            <a:r>
              <a:rPr lang="fi-FI" baseline="30000">
                <a:ea typeface="+mn-lt"/>
                <a:cs typeface="+mn-lt"/>
              </a:rPr>
              <a:t>1</a:t>
            </a:r>
            <a:endParaRPr lang="fi-FI" baseline="30000">
              <a:ea typeface="+mn-lt"/>
              <a:cs typeface="Calibri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Raudasta, kalsiumista, magnesiumista, </a:t>
            </a:r>
            <a:r>
              <a:rPr lang="fi-FI" sz="1800" err="1">
                <a:ea typeface="+mn-lt"/>
                <a:cs typeface="+mn-lt"/>
              </a:rPr>
              <a:t>seleniumista</a:t>
            </a:r>
            <a:r>
              <a:rPr lang="fi-FI" sz="1800" dirty="0">
                <a:ea typeface="+mn-lt"/>
                <a:cs typeface="+mn-lt"/>
              </a:rPr>
              <a:t> ja sinkistä.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  <a:endParaRPr lang="fi-FI" sz="1800" baseline="30000">
              <a:ea typeface="+mn-lt"/>
              <a:cs typeface="Calibri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D- ja B-vitamiinista tai foolihaposta.</a:t>
            </a:r>
            <a:r>
              <a:rPr lang="fi-FI" sz="1800" baseline="30000" dirty="0">
                <a:ea typeface="+mn-lt"/>
                <a:cs typeface="+mn-lt"/>
              </a:rPr>
              <a:t>1 </a:t>
            </a:r>
            <a:endParaRPr lang="fi-FI" sz="1800" baseline="30000">
              <a:ea typeface="+mn-lt"/>
              <a:cs typeface="Calibri"/>
            </a:endParaRPr>
          </a:p>
          <a:p>
            <a:r>
              <a:rPr lang="fi-FI" dirty="0">
                <a:ea typeface="+mn-lt"/>
                <a:cs typeface="+mn-lt"/>
              </a:rPr>
              <a:t>Riittävä D-vitamiinin saanti on tärkeää, koska se rauhoittaa taudin aktiivisuutta.</a:t>
            </a:r>
            <a:r>
              <a:rPr lang="fi-FI" baseline="30000" dirty="0">
                <a:ea typeface="+mn-lt"/>
                <a:cs typeface="+mn-lt"/>
              </a:rPr>
              <a:t>1</a:t>
            </a:r>
          </a:p>
          <a:p>
            <a:r>
              <a:rPr lang="fi-FI" err="1">
                <a:ea typeface="+mn-lt"/>
                <a:cs typeface="+mn-lt"/>
              </a:rPr>
              <a:t>Crohnin</a:t>
            </a:r>
            <a:r>
              <a:rPr lang="fi-FI" dirty="0">
                <a:ea typeface="+mn-lt"/>
                <a:cs typeface="+mn-lt"/>
              </a:rPr>
              <a:t> tauti potilaat ovat yleensä kasvavassa määrin ylipainoisia.</a:t>
            </a:r>
            <a:r>
              <a:rPr lang="fi-FI" baseline="30000" dirty="0">
                <a:ea typeface="+mn-lt"/>
                <a:cs typeface="+mn-lt"/>
              </a:rPr>
              <a:t>2</a:t>
            </a:r>
            <a:endParaRPr lang="fi-FI" baseline="30000" dirty="0"/>
          </a:p>
          <a:p>
            <a:endParaRPr lang="fi-FI" sz="1000" dirty="0">
              <a:ea typeface="+mn-lt"/>
              <a:cs typeface="+mn-lt"/>
            </a:endParaRPr>
          </a:p>
          <a:p>
            <a:endParaRPr lang="fi-FI" sz="1000" dirty="0">
              <a:ea typeface="+mn-lt"/>
              <a:cs typeface="+mn-lt"/>
            </a:endParaRPr>
          </a:p>
          <a:p>
            <a:endParaRPr lang="fi-FI" sz="1000" dirty="0">
              <a:ea typeface="+mn-lt"/>
              <a:cs typeface="+mn-lt"/>
            </a:endParaRPr>
          </a:p>
          <a:p>
            <a:endParaRPr lang="fi-FI" sz="1000" dirty="0">
              <a:ea typeface="+mn-lt"/>
              <a:cs typeface="+mn-lt"/>
            </a:endParaRPr>
          </a:p>
          <a:p>
            <a:r>
              <a:rPr lang="fi-FI" sz="1000" dirty="0">
                <a:ea typeface="+mn-lt"/>
                <a:cs typeface="+mn-lt"/>
              </a:rPr>
              <a:t>[1] Kemp ym. 2018, 764</a:t>
            </a:r>
            <a:endParaRPr lang="fi-FI" dirty="0"/>
          </a:p>
          <a:p>
            <a:r>
              <a:rPr lang="fi-FI" sz="1000" dirty="0">
                <a:ea typeface="+mn-lt"/>
                <a:cs typeface="+mn-lt"/>
              </a:rPr>
              <a:t>[2] </a:t>
            </a:r>
            <a:r>
              <a:rPr lang="fi-FI" sz="1000" err="1">
                <a:ea typeface="+mn-lt"/>
                <a:cs typeface="+mn-lt"/>
              </a:rPr>
              <a:t>Donnellan</a:t>
            </a:r>
            <a:r>
              <a:rPr lang="fi-FI" sz="1000" dirty="0">
                <a:ea typeface="+mn-lt"/>
                <a:cs typeface="+mn-lt"/>
              </a:rPr>
              <a:t> ym. 2013, 231–232</a:t>
            </a:r>
            <a:endParaRPr lang="fi-FI" sz="1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6412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Ravitsemus 3/4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ea typeface="+mn-lt"/>
                <a:cs typeface="+mn-lt"/>
              </a:rPr>
              <a:t>Vajaaravitsemus johtuu usein yksiöllisistä tekijöistä esim. </a:t>
            </a:r>
            <a:r>
              <a:rPr lang="fi-FI" sz="2000" baseline="30000" dirty="0">
                <a:ea typeface="+mn-lt"/>
                <a:cs typeface="+mn-lt"/>
              </a:rPr>
              <a:t>1</a:t>
            </a:r>
            <a:endParaRPr lang="fi-FI" baseline="30000" dirty="0"/>
          </a:p>
          <a:p>
            <a:pPr lvl="1"/>
            <a:r>
              <a:rPr lang="fi-FI" sz="1800" dirty="0">
                <a:ea typeface="+mn-lt"/>
                <a:cs typeface="+mn-lt"/>
              </a:rPr>
              <a:t>Ravinteiden puutteesta, ruokahalun puutteesta, heikosta ravinteiden imeytymisestä suolistossa.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Lääkityksen sivuvaikutuksista tai systeemisestä tulehduksesta.</a:t>
            </a:r>
            <a:r>
              <a:rPr lang="fi-FI" sz="1800" baseline="30000" dirty="0">
                <a:ea typeface="+mn-lt"/>
                <a:cs typeface="+mn-lt"/>
              </a:rPr>
              <a:t>1 </a:t>
            </a:r>
            <a:endParaRPr lang="fi-FI" baseline="30000" dirty="0">
              <a:ea typeface="+mn-lt"/>
              <a:cs typeface="+mn-lt"/>
            </a:endParaRPr>
          </a:p>
          <a:p>
            <a:r>
              <a:rPr lang="fi-FI" sz="2000" dirty="0">
                <a:ea typeface="+mn-lt"/>
                <a:cs typeface="+mn-lt"/>
              </a:rPr>
              <a:t>Vajaaravitsemus voi ylläpitää suoliston tulehdustilaa.</a:t>
            </a:r>
            <a:r>
              <a:rPr lang="fi-FI" sz="2000" baseline="30000" dirty="0">
                <a:ea typeface="+mn-lt"/>
                <a:cs typeface="+mn-lt"/>
              </a:rPr>
              <a:t>1 </a:t>
            </a:r>
          </a:p>
          <a:p>
            <a:r>
              <a:rPr lang="fi-FI" sz="2000" dirty="0">
                <a:ea typeface="+mn-lt"/>
                <a:cs typeface="+mn-lt"/>
              </a:rPr>
              <a:t>Lapsien hyvä ravitsemus auttaa kasvamisessa ja auttaa taudin hoidossa.</a:t>
            </a:r>
            <a:r>
              <a:rPr lang="fi-FI" sz="2000" baseline="30000" dirty="0">
                <a:ea typeface="+mn-lt"/>
                <a:cs typeface="+mn-lt"/>
              </a:rPr>
              <a:t>2</a:t>
            </a:r>
            <a:r>
              <a:rPr lang="fi-FI" sz="2000" dirty="0">
                <a:ea typeface="+mn-lt"/>
                <a:cs typeface="+mn-lt"/>
              </a:rPr>
              <a:t> 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Noin 60–80 % lapsien </a:t>
            </a:r>
            <a:r>
              <a:rPr lang="fi-FI" sz="1800" err="1">
                <a:ea typeface="+mn-lt"/>
                <a:cs typeface="+mn-lt"/>
              </a:rPr>
              <a:t>Crohnin</a:t>
            </a:r>
            <a:r>
              <a:rPr lang="fi-FI" sz="1800" dirty="0">
                <a:ea typeface="+mn-lt"/>
                <a:cs typeface="+mn-lt"/>
              </a:rPr>
              <a:t> taudeista voidaan hoitaa pelkällä ravitsemushoidolla.</a:t>
            </a:r>
            <a:r>
              <a:rPr lang="fi-FI" sz="1800" baseline="30000" dirty="0">
                <a:ea typeface="+mn-lt"/>
                <a:cs typeface="+mn-lt"/>
              </a:rPr>
              <a:t>2 </a:t>
            </a:r>
            <a:endParaRPr lang="fi-FI" sz="1800" baseline="30000" dirty="0"/>
          </a:p>
          <a:p>
            <a:endParaRPr lang="fi-FI" sz="1000" dirty="0">
              <a:ea typeface="+mn-lt"/>
              <a:cs typeface="+mn-lt"/>
            </a:endParaRPr>
          </a:p>
          <a:p>
            <a:endParaRPr lang="fi-FI" sz="1000" dirty="0">
              <a:ea typeface="+mn-lt"/>
              <a:cs typeface="+mn-lt"/>
            </a:endParaRPr>
          </a:p>
          <a:p>
            <a:r>
              <a:rPr lang="fi-FI" sz="1000">
                <a:ea typeface="+mn-lt"/>
                <a:cs typeface="+mn-lt"/>
              </a:rPr>
              <a:t>[1] </a:t>
            </a:r>
            <a:r>
              <a:rPr lang="fi-FI" sz="1000" err="1">
                <a:ea typeface="+mn-lt"/>
                <a:cs typeface="+mn-lt"/>
              </a:rPr>
              <a:t>Donnellan</a:t>
            </a:r>
            <a:r>
              <a:rPr lang="fi-FI" sz="1000" dirty="0">
                <a:ea typeface="+mn-lt"/>
                <a:cs typeface="+mn-lt"/>
              </a:rPr>
              <a:t> ym. 2013, 231–232 </a:t>
            </a:r>
            <a:endParaRPr lang="fi-FI"/>
          </a:p>
          <a:p>
            <a:r>
              <a:rPr lang="fi-FI" sz="1000" dirty="0"/>
              <a:t>[2] Kemp ym. 2018, 764</a:t>
            </a:r>
          </a:p>
        </p:txBody>
      </p:sp>
    </p:spTree>
    <p:extLst>
      <p:ext uri="{BB962C8B-B14F-4D97-AF65-F5344CB8AC3E}">
        <p14:creationId xmlns:p14="http://schemas.microsoft.com/office/powerpoint/2010/main" val="335581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Ravitsemus 4/4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taudin aktiivinen vaihe lisää energian ja proteiinin tarvetta samalla kun ruokahalu ja paino voivat laskea.</a:t>
            </a:r>
            <a:r>
              <a:rPr lang="fi-FI" sz="2000" baseline="30000" dirty="0">
                <a:ea typeface="+mn-lt"/>
                <a:cs typeface="+mn-lt"/>
              </a:rPr>
              <a:t>1</a:t>
            </a:r>
            <a:endParaRPr lang="fi-FI" baseline="30000" dirty="0">
              <a:ea typeface="+mn-lt"/>
              <a:cs typeface="+mn-lt"/>
            </a:endParaRPr>
          </a:p>
          <a:p>
            <a:r>
              <a:rPr lang="fi-FI" sz="2000" dirty="0">
                <a:ea typeface="+mn-lt"/>
                <a:cs typeface="+mn-lt"/>
              </a:rPr>
              <a:t>Potilaan huono ravitsemustilanne yleensä heikentää heidän elämänlaatuaan.</a:t>
            </a:r>
            <a:r>
              <a:rPr lang="fi-FI" sz="2000" baseline="30000" dirty="0">
                <a:ea typeface="+mn-lt"/>
                <a:cs typeface="+mn-lt"/>
              </a:rPr>
              <a:t>2</a:t>
            </a:r>
          </a:p>
          <a:p>
            <a:r>
              <a:rPr lang="fi-FI" sz="2000">
                <a:ea typeface="+mn-lt"/>
                <a:cs typeface="+mn-lt"/>
              </a:rPr>
              <a:t>Potilaan ei ole hyvä karsia liikaa eri ruoka-aineita pois ruokavaliosta taudinhoidon takia, koska se alkaa heikentämään terveyttä ja elämänlaatua.</a:t>
            </a:r>
            <a:r>
              <a:rPr lang="fi-FI" sz="2000" baseline="30000" dirty="0">
                <a:ea typeface="+mn-lt"/>
                <a:cs typeface="+mn-lt"/>
              </a:rPr>
              <a:t>3</a:t>
            </a:r>
            <a:endParaRPr lang="fi-FI" baseline="30000" dirty="0">
              <a:ea typeface="+mn-lt"/>
              <a:cs typeface="+mn-lt"/>
            </a:endParaRPr>
          </a:p>
          <a:p>
            <a:r>
              <a:rPr lang="fi-FI" sz="2000" dirty="0">
                <a:ea typeface="+mn-lt"/>
                <a:cs typeface="+mn-lt"/>
              </a:rPr>
              <a:t>Potilaan tulisi pitää painoansa silmällä, varsinkin jos se alkaa muuttua ilman hyvää syytä.</a:t>
            </a:r>
            <a:r>
              <a:rPr lang="fi-FI" sz="2000" baseline="30000" dirty="0">
                <a:ea typeface="+mn-lt"/>
                <a:cs typeface="+mn-lt"/>
              </a:rPr>
              <a:t>3</a:t>
            </a:r>
          </a:p>
          <a:p>
            <a:endParaRPr lang="fi-FI" sz="1000" dirty="0"/>
          </a:p>
          <a:p>
            <a:endParaRPr lang="fi-FI" sz="1000" dirty="0"/>
          </a:p>
          <a:p>
            <a:r>
              <a:rPr lang="fi-FI" sz="1000"/>
              <a:t>[1] Vatsatalo 2018f</a:t>
            </a:r>
            <a:endParaRPr lang="fi-FI"/>
          </a:p>
          <a:p>
            <a:r>
              <a:rPr lang="fi-FI" sz="1000" dirty="0"/>
              <a:t>[2] Kemp ym. 2018, 764</a:t>
            </a:r>
          </a:p>
          <a:p>
            <a:r>
              <a:rPr lang="fi-FI" sz="1000" dirty="0"/>
              <a:t>[3] IBD ja muut suolistosairaudet ry 2022i</a:t>
            </a:r>
          </a:p>
        </p:txBody>
      </p:sp>
    </p:spTree>
    <p:extLst>
      <p:ext uri="{BB962C8B-B14F-4D97-AF65-F5344CB8AC3E}">
        <p14:creationId xmlns:p14="http://schemas.microsoft.com/office/powerpoint/2010/main" val="146351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Avannepotilaiden ravitsemus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>
                <a:ea typeface="+mn-lt"/>
                <a:cs typeface="+mn-lt"/>
              </a:rPr>
              <a:t>Ravitsemusterapeutti ohjaa avannepotilaalle oman ruokavalion. (Vatsatalo 2018f)</a:t>
            </a:r>
          </a:p>
          <a:p>
            <a:r>
              <a:rPr lang="fi-FI" sz="2000">
                <a:ea typeface="+mn-lt"/>
                <a:cs typeface="+mn-lt"/>
              </a:rPr>
              <a:t>Ohutsuoliavanteen erite on yleensä erittäin nestemäistä, joten heidän täytyy huolehtia riittävästä neste- ja suolatasapainosta.</a:t>
            </a:r>
            <a:r>
              <a:rPr lang="fi-FI" sz="2000" baseline="30000">
                <a:ea typeface="+mn-lt"/>
                <a:cs typeface="+mn-lt"/>
              </a:rPr>
              <a:t>1 </a:t>
            </a:r>
          </a:p>
          <a:p>
            <a:pPr lvl="1"/>
            <a:r>
              <a:rPr lang="fi-FI" sz="1800">
                <a:ea typeface="+mn-lt"/>
                <a:cs typeface="+mn-lt"/>
              </a:rPr>
              <a:t>Päivittäin noin 2–3 litraa nestettä.</a:t>
            </a:r>
            <a:r>
              <a:rPr lang="fi-FI" sz="1800" baseline="30000">
                <a:ea typeface="+mn-lt"/>
                <a:cs typeface="+mn-lt"/>
              </a:rPr>
              <a:t>1 </a:t>
            </a:r>
          </a:p>
          <a:p>
            <a:r>
              <a:rPr lang="fi-FI" sz="2000">
                <a:ea typeface="+mn-lt"/>
                <a:cs typeface="+mn-lt"/>
              </a:rPr>
              <a:t>Paksusuoliavanne potilaiden yleisin ongelma on erilaiset ruuansulatusvaivat, esim. Ilmavaivat tai ummetus. </a:t>
            </a:r>
            <a:endParaRPr lang="fi-FI" sz="2000" dirty="0">
              <a:ea typeface="+mn-lt"/>
              <a:cs typeface="+mn-lt"/>
            </a:endParaRPr>
          </a:p>
          <a:p>
            <a:endParaRPr lang="fi-FI" sz="2000" baseline="30000" dirty="0"/>
          </a:p>
          <a:p>
            <a:endParaRPr lang="fi-FI" sz="2000" baseline="30000" dirty="0"/>
          </a:p>
          <a:p>
            <a:endParaRPr lang="fi-FI" sz="2000" baseline="30000" dirty="0"/>
          </a:p>
          <a:p>
            <a:r>
              <a:rPr lang="fi-FI" sz="1000" dirty="0"/>
              <a:t>[1] </a:t>
            </a:r>
            <a:r>
              <a:rPr lang="fi-FI" sz="1000">
                <a:ea typeface="+mn-lt"/>
                <a:cs typeface="+mn-lt"/>
              </a:rPr>
              <a:t>Vatsatalo 2018j</a:t>
            </a:r>
          </a:p>
        </p:txBody>
      </p:sp>
    </p:spTree>
    <p:extLst>
      <p:ext uri="{BB962C8B-B14F-4D97-AF65-F5344CB8AC3E}">
        <p14:creationId xmlns:p14="http://schemas.microsoft.com/office/powerpoint/2010/main" val="244304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CA5C868-0A82-4975-8602-F49477C7D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86BF052-6C01-4917-B7DB-1FFCF2551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696179C-71E7-4A5B-B238-0AE1C74D6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29EED8E-74E7-42E8-979B-7A783E78A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77" y="1241266"/>
            <a:ext cx="4389193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sz="4600">
                <a:ea typeface="+mj-lt"/>
                <a:cs typeface="+mj-lt"/>
              </a:rPr>
              <a:t>Seksuaalisuus, lisääntyminen ja raskaus</a:t>
            </a:r>
            <a:endParaRPr lang="en-US" sz="4600" b="0" i="0" kern="1200"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5EF968-6B5E-49C5-B36D-472F27E9E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3" y="396837"/>
            <a:ext cx="6451503" cy="6058999"/>
            <a:chOff x="423333" y="396837"/>
            <a:chExt cx="6451503" cy="605899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3FD9A14-60DA-42A0-A033-3E195FF358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3" y="402165"/>
              <a:ext cx="522933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93ABB9EA-8044-4EC4-9DCB-C7C92E290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3161515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86DD3B6C-071B-4D35-8948-1206F9831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5004670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pic>
        <p:nvPicPr>
          <p:cNvPr id="4" name="Kuva 4" descr="Sydän tasaisella täytöllä">
            <a:extLst>
              <a:ext uri="{FF2B5EF4-FFF2-40B4-BE49-F238E27FC236}">
                <a16:creationId xmlns:a16="http://schemas.microsoft.com/office/drawing/2014/main" id="{A60EAFBC-7398-5A4D-EF2B-21CB24656C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82717" y="1145943"/>
            <a:ext cx="2266889" cy="2266889"/>
          </a:xfrm>
          <a:prstGeom prst="rect">
            <a:avLst/>
          </a:prstGeom>
        </p:spPr>
      </p:pic>
      <p:pic>
        <p:nvPicPr>
          <p:cNvPr id="6" name="Kuva 6" descr="Lääketieteellinen tasaisella täytöllä">
            <a:extLst>
              <a:ext uri="{FF2B5EF4-FFF2-40B4-BE49-F238E27FC236}">
                <a16:creationId xmlns:a16="http://schemas.microsoft.com/office/drawing/2014/main" id="{00E870C9-48C8-D8D1-F44A-E2487D3E88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85782" y="3409889"/>
            <a:ext cx="2266890" cy="2266890"/>
          </a:xfrm>
          <a:prstGeom prst="rect">
            <a:avLst/>
          </a:prstGeom>
        </p:spPr>
      </p:pic>
      <p:pic>
        <p:nvPicPr>
          <p:cNvPr id="7" name="Kuva 7" descr="Vauva tasaisella täytöllä">
            <a:extLst>
              <a:ext uri="{FF2B5EF4-FFF2-40B4-BE49-F238E27FC236}">
                <a16:creationId xmlns:a16="http://schemas.microsoft.com/office/drawing/2014/main" id="{1E353F4A-E17D-95CC-F7DB-977B579B37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82717" y="3409888"/>
            <a:ext cx="2266890" cy="2266890"/>
          </a:xfrm>
          <a:prstGeom prst="rect">
            <a:avLst/>
          </a:prstGeom>
        </p:spPr>
      </p:pic>
      <p:pic>
        <p:nvPicPr>
          <p:cNvPr id="3" name="Kuva 5" descr="Raskaana oleva nainen tasaisella täytöllä">
            <a:extLst>
              <a:ext uri="{FF2B5EF4-FFF2-40B4-BE49-F238E27FC236}">
                <a16:creationId xmlns:a16="http://schemas.microsoft.com/office/drawing/2014/main" id="{DD9EBCD1-07BA-FF51-A554-2F6739C395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753656" y="1143000"/>
            <a:ext cx="2266889" cy="226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64415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Seksuaalisuus 1/2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err="1">
                <a:ea typeface="+mn-lt"/>
                <a:cs typeface="+mn-lt"/>
              </a:rPr>
              <a:t>Crohnin</a:t>
            </a:r>
            <a:r>
              <a:rPr lang="fi-FI" sz="2000">
                <a:ea typeface="+mn-lt"/>
                <a:cs typeface="+mn-lt"/>
              </a:rPr>
              <a:t> tauti on yleisin nuorilla, joten lisääntymiseen liittyviä riskejä ilmenee usein.</a:t>
            </a:r>
            <a:r>
              <a:rPr lang="fi-FI" sz="2000" baseline="30000">
                <a:ea typeface="+mn-lt"/>
                <a:cs typeface="+mn-lt"/>
              </a:rPr>
              <a:t>1</a:t>
            </a:r>
          </a:p>
          <a:p>
            <a:r>
              <a:rPr lang="fi-FI" sz="2000">
                <a:ea typeface="+mn-lt"/>
                <a:cs typeface="+mn-lt"/>
              </a:rPr>
              <a:t>Tunteista kannattaa keskustella avoimesti kumppanin kanssa.</a:t>
            </a:r>
            <a:r>
              <a:rPr lang="fi-FI" sz="2000" baseline="30000">
                <a:ea typeface="+mn-lt"/>
                <a:cs typeface="+mn-lt"/>
              </a:rPr>
              <a:t>1</a:t>
            </a:r>
          </a:p>
          <a:p>
            <a:pPr lvl="1"/>
            <a:r>
              <a:rPr lang="fi-FI" sz="1800">
                <a:ea typeface="+mn-lt"/>
                <a:cs typeface="+mn-lt"/>
              </a:rPr>
              <a:t>Hyvin hoidettu tauti ei ole este yhdynnälle.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  <a:endParaRPr lang="fi-FI" sz="1800"/>
          </a:p>
          <a:p>
            <a:pPr lvl="1"/>
            <a:r>
              <a:rPr lang="fi-FI" sz="1800">
                <a:ea typeface="+mn-lt"/>
                <a:cs typeface="+mn-lt"/>
              </a:rPr>
              <a:t>Jotkut potilaat voivat tuntea hankaluuksia kertoa sairaudestaan kumppanilleen, koska he eivät välttämättä ymmärrä sairautta.</a:t>
            </a:r>
            <a:r>
              <a:rPr lang="fi-FI" sz="1800" baseline="30000">
                <a:ea typeface="+mn-lt"/>
                <a:cs typeface="+mn-lt"/>
              </a:rPr>
              <a:t>2</a:t>
            </a:r>
          </a:p>
          <a:p>
            <a:r>
              <a:rPr lang="fi-FI" sz="2000">
                <a:ea typeface="+mn-lt"/>
                <a:cs typeface="+mn-lt"/>
              </a:rPr>
              <a:t>Potilailla voi olla huoli äkillisestä vatsantoiminnasta yhdynnän aikana.</a:t>
            </a:r>
            <a:r>
              <a:rPr lang="fi-FI" sz="2000" baseline="30000">
                <a:ea typeface="+mn-lt"/>
                <a:cs typeface="+mn-lt"/>
              </a:rPr>
              <a:t>2</a:t>
            </a:r>
          </a:p>
          <a:p>
            <a:r>
              <a:rPr lang="fi-FI" sz="2000">
                <a:ea typeface="+mn-lt"/>
                <a:cs typeface="+mn-lt"/>
              </a:rPr>
              <a:t>Potilailla voi olla myös ongelmia intiimisyydessä monien eri syiden takia esim. väsymyksen tai seksuaalisten ongelmien takia.</a:t>
            </a:r>
            <a:r>
              <a:rPr lang="fi-FI" sz="2000" baseline="30000">
                <a:ea typeface="+mn-lt"/>
                <a:cs typeface="+mn-lt"/>
              </a:rPr>
              <a:t>2</a:t>
            </a:r>
            <a:endParaRPr lang="fi-FI" baseline="30000"/>
          </a:p>
          <a:p>
            <a:endParaRPr lang="fi-FI" sz="1000" dirty="0"/>
          </a:p>
          <a:p>
            <a:r>
              <a:rPr lang="fi-FI" sz="1000"/>
              <a:t>[1] Vatsatalo 2018h</a:t>
            </a:r>
            <a:endParaRPr lang="fi-FI"/>
          </a:p>
          <a:p>
            <a:r>
              <a:rPr lang="fi-FI" sz="1000"/>
              <a:t>[2] Kemp ym. 2018, 763</a:t>
            </a:r>
          </a:p>
        </p:txBody>
      </p:sp>
    </p:spTree>
    <p:extLst>
      <p:ext uri="{BB962C8B-B14F-4D97-AF65-F5344CB8AC3E}">
        <p14:creationId xmlns:p14="http://schemas.microsoft.com/office/powerpoint/2010/main" val="12916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Seksuaalisuus 2/2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err="1">
                <a:ea typeface="+mn-lt"/>
                <a:cs typeface="+mn-lt"/>
              </a:rPr>
              <a:t>Crohnin</a:t>
            </a:r>
            <a:r>
              <a:rPr lang="fi-FI" sz="2000">
                <a:ea typeface="+mn-lt"/>
                <a:cs typeface="+mn-lt"/>
              </a:rPr>
              <a:t> tauti voi heikentää potilaan itseluottamusta, omakuvaa, seksuaalista käyttäytymistä, libidoa ja intiimejä suhteita.</a:t>
            </a:r>
            <a:r>
              <a:rPr lang="fi-FI" sz="2000" baseline="30000">
                <a:ea typeface="+mn-lt"/>
                <a:cs typeface="+mn-lt"/>
              </a:rPr>
              <a:t>1</a:t>
            </a:r>
          </a:p>
          <a:p>
            <a:r>
              <a:rPr lang="fi-FI" sz="2000">
                <a:ea typeface="+mn-lt"/>
                <a:cs typeface="+mn-lt"/>
              </a:rPr>
              <a:t>Potilailla on löydetty seksuaalisia häiriöitä, mitkä vaikuttavat heidän mielenterveyteensä.</a:t>
            </a:r>
            <a:r>
              <a:rPr lang="fi-FI" sz="2000" baseline="30000">
                <a:ea typeface="+mn-lt"/>
                <a:cs typeface="+mn-lt"/>
              </a:rPr>
              <a:t>1</a:t>
            </a:r>
            <a:endParaRPr lang="fi-FI" baseline="30000">
              <a:ea typeface="+mn-lt"/>
              <a:cs typeface="+mn-lt"/>
            </a:endParaRPr>
          </a:p>
          <a:p>
            <a:r>
              <a:rPr lang="fi-FI" sz="2000">
                <a:ea typeface="+mn-lt"/>
                <a:cs typeface="+mn-lt"/>
              </a:rPr>
              <a:t>Crohnin tautia sairastavilla naisilla on riski sairastua kohdunkaulansyöpään, erityisesti jos heillä on käytössä immunosupressiivinen lääkitys.</a:t>
            </a:r>
            <a:r>
              <a:rPr lang="fi-FI" sz="2000" baseline="30000">
                <a:ea typeface="+mn-lt"/>
                <a:cs typeface="+mn-lt"/>
              </a:rPr>
              <a:t>2</a:t>
            </a:r>
            <a:endParaRPr lang="fi-FI" baseline="30000"/>
          </a:p>
          <a:p>
            <a:r>
              <a:rPr lang="fi-FI" sz="2000">
                <a:ea typeface="+mn-lt"/>
                <a:cs typeface="+mn-lt"/>
              </a:rPr>
              <a:t>Sekä nais-, että mies potilaille suositellaan papilloomavirus rokotetta.</a:t>
            </a:r>
            <a:r>
              <a:rPr lang="fi-FI" sz="2000" baseline="30000">
                <a:ea typeface="+mn-lt"/>
                <a:cs typeface="+mn-lt"/>
              </a:rPr>
              <a:t>2</a:t>
            </a:r>
            <a:endParaRPr lang="fi-FI" baseline="30000">
              <a:ea typeface="+mn-lt"/>
              <a:cs typeface="+mn-lt"/>
            </a:endParaRPr>
          </a:p>
          <a:p>
            <a:pPr lvl="1"/>
            <a:r>
              <a:rPr lang="fi-FI" sz="1800">
                <a:ea typeface="+mn-lt"/>
                <a:cs typeface="+mn-lt"/>
              </a:rPr>
              <a:t>Papilloomavirus ei ole este </a:t>
            </a:r>
            <a:r>
              <a:rPr lang="fi-FI" sz="1800" err="1">
                <a:ea typeface="+mn-lt"/>
                <a:cs typeface="+mn-lt"/>
              </a:rPr>
              <a:t>immunosupressiiviselle</a:t>
            </a:r>
            <a:r>
              <a:rPr lang="fi-FI" sz="1800">
                <a:ea typeface="+mn-lt"/>
                <a:cs typeface="+mn-lt"/>
              </a:rPr>
              <a:t> lääkitykselle.</a:t>
            </a:r>
            <a:r>
              <a:rPr lang="fi-FI" sz="1800" baseline="30000">
                <a:ea typeface="+mn-lt"/>
                <a:cs typeface="+mn-lt"/>
              </a:rPr>
              <a:t>2</a:t>
            </a:r>
          </a:p>
          <a:p>
            <a:endParaRPr lang="fi-FI" sz="1000" dirty="0"/>
          </a:p>
          <a:p>
            <a:r>
              <a:rPr lang="fi-FI" sz="1000"/>
              <a:t>[1] Kemp ym. 2018, 765</a:t>
            </a:r>
            <a:endParaRPr lang="fi-FI" sz="1000" dirty="0"/>
          </a:p>
          <a:p>
            <a:r>
              <a:rPr lang="fi-FI" sz="1000"/>
              <a:t>[2] Woude ym. 2015, 116</a:t>
            </a:r>
            <a:endParaRPr lang="fi-FI" sz="1000" dirty="0"/>
          </a:p>
          <a:p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113990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Raskaus ja imettäminen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>
                <a:ea typeface="+mn-lt"/>
                <a:cs typeface="+mn-lt"/>
              </a:rPr>
              <a:t>Raskauden suunnittelusta kannattaa keskustella hoitavan lääkärin kanssa.</a:t>
            </a:r>
            <a:r>
              <a:rPr lang="fi-FI" sz="2000" baseline="30000">
                <a:ea typeface="+mn-lt"/>
                <a:cs typeface="+mn-lt"/>
              </a:rPr>
              <a:t>1</a:t>
            </a:r>
            <a:endParaRPr lang="fi-FI" sz="2000" baseline="30000"/>
          </a:p>
          <a:p>
            <a:r>
              <a:rPr lang="fi-FI" sz="2000">
                <a:ea typeface="+mn-lt"/>
                <a:cs typeface="+mn-lt"/>
              </a:rPr>
              <a:t>Raskauden ennuste ei eroa normaalista väestöstä, kun </a:t>
            </a:r>
            <a:r>
              <a:rPr lang="fi-FI" sz="2000" err="1">
                <a:ea typeface="+mn-lt"/>
                <a:cs typeface="+mn-lt"/>
              </a:rPr>
              <a:t>Crohnin</a:t>
            </a:r>
            <a:r>
              <a:rPr lang="fi-FI" sz="2000">
                <a:ea typeface="+mn-lt"/>
                <a:cs typeface="+mn-lt"/>
              </a:rPr>
              <a:t> tauti on remissiossa.</a:t>
            </a:r>
            <a:r>
              <a:rPr lang="fi-FI" sz="2000" baseline="30000">
                <a:ea typeface="+mn-lt"/>
                <a:cs typeface="+mn-lt"/>
              </a:rPr>
              <a:t>1</a:t>
            </a:r>
          </a:p>
          <a:p>
            <a:r>
              <a:rPr lang="fi-FI" sz="2000">
                <a:ea typeface="+mn-lt"/>
                <a:cs typeface="+mn-lt"/>
              </a:rPr>
              <a:t>Yleensä raskauden aikainen aktiivinen vaihe pysyy aktiivisena ja remissio remissiossa.</a:t>
            </a:r>
            <a:r>
              <a:rPr lang="fi-FI" sz="2000" baseline="30000" dirty="0">
                <a:ea typeface="+mn-lt"/>
                <a:cs typeface="+mn-lt"/>
              </a:rPr>
              <a:t>2</a:t>
            </a:r>
          </a:p>
          <a:p>
            <a:r>
              <a:rPr lang="fi-FI" sz="2000">
                <a:ea typeface="+mn-lt"/>
                <a:cs typeface="+mn-lt"/>
              </a:rPr>
              <a:t>Aktiivinen vaihe lisää haitallisten komplikaatioiden riskiä, kuten esim. ennenaikaista synnytystä tai laskenutta syntymäpainoa.</a:t>
            </a:r>
            <a:r>
              <a:rPr lang="fi-FI" sz="2000" baseline="30000" dirty="0">
                <a:ea typeface="+mn-lt"/>
                <a:cs typeface="+mn-lt"/>
              </a:rPr>
              <a:t>2</a:t>
            </a:r>
          </a:p>
          <a:p>
            <a:pPr lvl="1"/>
            <a:r>
              <a:rPr lang="fi-FI" sz="1800">
                <a:ea typeface="+mn-lt"/>
                <a:cs typeface="+mn-lt"/>
              </a:rPr>
              <a:t>Se ei lisää lapsen synnynnäisten sairausten riskiä, keskenmenoa tai kohtukuolemaa.</a:t>
            </a:r>
            <a:r>
              <a:rPr lang="fi-FI" sz="1800" baseline="30000">
                <a:ea typeface="+mn-lt"/>
                <a:cs typeface="+mn-lt"/>
              </a:rPr>
              <a:t>2</a:t>
            </a:r>
          </a:p>
          <a:p>
            <a:r>
              <a:rPr lang="fi-FI" sz="2000">
                <a:ea typeface="+mn-lt"/>
                <a:cs typeface="+mn-lt"/>
              </a:rPr>
              <a:t>Äidin </a:t>
            </a:r>
            <a:r>
              <a:rPr lang="fi-FI" sz="2000" err="1">
                <a:ea typeface="+mn-lt"/>
                <a:cs typeface="+mn-lt"/>
              </a:rPr>
              <a:t>Crohnin</a:t>
            </a:r>
            <a:r>
              <a:rPr lang="fi-FI" sz="2000">
                <a:ea typeface="+mn-lt"/>
                <a:cs typeface="+mn-lt"/>
              </a:rPr>
              <a:t> tauti ei ole esteitä imetykselle, ellei heillä tiettyjä lääkkeitä.</a:t>
            </a:r>
            <a:r>
              <a:rPr lang="fi-FI" sz="2000" baseline="30000">
                <a:ea typeface="+mn-lt"/>
                <a:cs typeface="+mn-lt"/>
              </a:rPr>
              <a:t>2</a:t>
            </a:r>
          </a:p>
          <a:p>
            <a:r>
              <a:rPr lang="fi-FI" sz="2000">
                <a:ea typeface="+mn-lt"/>
                <a:cs typeface="+mn-lt"/>
              </a:rPr>
              <a:t>Imetys voi auttaa äitiä pysymään remissiossa ja vauvalla se auttaa hyödyllisten suolisto bakteerien kasvamista sekä saattaa ehkäistä Crohnin taudin periytymistä.</a:t>
            </a:r>
            <a:r>
              <a:rPr lang="fi-FI" sz="2000" baseline="30000" dirty="0">
                <a:ea typeface="+mn-lt"/>
                <a:cs typeface="+mn-lt"/>
              </a:rPr>
              <a:t>2</a:t>
            </a:r>
            <a:endParaRPr lang="fi-FI" sz="2000" baseline="30000" dirty="0"/>
          </a:p>
          <a:p>
            <a:r>
              <a:rPr lang="fi-FI" sz="1000"/>
              <a:t>[1] IBD ja muut suolistosairaudet ry 2022d</a:t>
            </a:r>
          </a:p>
          <a:p>
            <a:r>
              <a:rPr lang="fi-FI" sz="1000"/>
              <a:t>[2] </a:t>
            </a:r>
            <a:r>
              <a:rPr lang="fi-FI" sz="1000" err="1"/>
              <a:t>Woude</a:t>
            </a:r>
            <a:r>
              <a:rPr lang="fi-FI" sz="1000"/>
              <a:t> ym. 2015, 108; Kemp ym. 2018</a:t>
            </a:r>
          </a:p>
        </p:txBody>
      </p:sp>
    </p:spTree>
    <p:extLst>
      <p:ext uri="{BB962C8B-B14F-4D97-AF65-F5344CB8AC3E}">
        <p14:creationId xmlns:p14="http://schemas.microsoft.com/office/powerpoint/2010/main" val="381453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Raskauden aikaiset leikkaukset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fi-FI" sz="2000" dirty="0">
                <a:ea typeface="+mn-lt"/>
                <a:cs typeface="+mn-lt"/>
              </a:rPr>
              <a:t>Tähystäminen ja kuvantaminen on mahdollista raskauden aikana, mutta sitä ei </a:t>
            </a:r>
            <a:r>
              <a:rPr lang="fi-FI" sz="2000">
                <a:ea typeface="+mn-lt"/>
                <a:cs typeface="+mn-lt"/>
              </a:rPr>
              <a:t>suositella ilman vahvaa syytä.</a:t>
            </a:r>
            <a:r>
              <a:rPr lang="fi-FI" sz="2000" baseline="30000" dirty="0">
                <a:ea typeface="+mn-lt"/>
                <a:cs typeface="+mn-lt"/>
              </a:rPr>
              <a:t>1</a:t>
            </a:r>
          </a:p>
          <a:p>
            <a:pPr algn="just"/>
            <a:r>
              <a:rPr lang="fi-FI" sz="2000">
                <a:ea typeface="+mn-lt"/>
                <a:cs typeface="+mn-lt"/>
              </a:rPr>
              <a:t>Suoliavanne ei ole este raskaudelle. (IBD ja muut suolistosairaudet ry 2022d) </a:t>
            </a:r>
          </a:p>
          <a:p>
            <a:pPr algn="just"/>
            <a:r>
              <a:rPr lang="fi-FI" sz="2000">
                <a:ea typeface="+mn-lt"/>
                <a:cs typeface="+mn-lt"/>
              </a:rPr>
              <a:t>Lantion alueen leikkaukset voivat naisilla aiheuttaa hedelmällisyyden laskua sekä miehillä </a:t>
            </a:r>
            <a:r>
              <a:rPr lang="fi-FI" sz="2000" dirty="0">
                <a:ea typeface="+mn-lt"/>
                <a:cs typeface="+mn-lt"/>
              </a:rPr>
              <a:t>impotenssia tai siemensyöksy ongelmia.</a:t>
            </a:r>
            <a:r>
              <a:rPr lang="fi-FI" sz="2000" baseline="30000" dirty="0">
                <a:ea typeface="+mn-lt"/>
                <a:cs typeface="+mn-lt"/>
              </a:rPr>
              <a:t>1</a:t>
            </a:r>
            <a:endParaRPr lang="fi-FI"/>
          </a:p>
          <a:p>
            <a:pPr algn="just"/>
            <a:r>
              <a:rPr lang="fi-FI" sz="2000">
                <a:ea typeface="+mn-lt"/>
                <a:cs typeface="+mn-lt"/>
              </a:rPr>
              <a:t>Raskaus ei ole este leikkauksille, koska vakavassa </a:t>
            </a:r>
            <a:r>
              <a:rPr lang="fi-FI" sz="2000" err="1">
                <a:ea typeface="+mn-lt"/>
                <a:cs typeface="+mn-lt"/>
              </a:rPr>
              <a:t>Crohnin</a:t>
            </a:r>
            <a:r>
              <a:rPr lang="fi-FI" sz="2000" dirty="0">
                <a:ea typeface="+mn-lt"/>
                <a:cs typeface="+mn-lt"/>
              </a:rPr>
              <a:t> taudissa leikkauksen </a:t>
            </a:r>
            <a:r>
              <a:rPr lang="fi-FI" sz="2000">
                <a:ea typeface="+mn-lt"/>
                <a:cs typeface="+mn-lt"/>
              </a:rPr>
              <a:t>lykkääminen voi olla vaarallisempaa äidin- ja sikiön terveydelle, kuin mahdolliset </a:t>
            </a:r>
            <a:r>
              <a:rPr lang="fi-FI" sz="2000" dirty="0">
                <a:ea typeface="+mn-lt"/>
                <a:cs typeface="+mn-lt"/>
              </a:rPr>
              <a:t>leikkaus komplikaatiot.</a:t>
            </a:r>
            <a:r>
              <a:rPr lang="fi-FI" sz="2000" baseline="30000" dirty="0">
                <a:ea typeface="+mn-lt"/>
                <a:cs typeface="+mn-lt"/>
              </a:rPr>
              <a:t>1</a:t>
            </a:r>
          </a:p>
          <a:p>
            <a:pPr algn="just"/>
            <a:r>
              <a:rPr lang="fi-FI" sz="2000">
                <a:ea typeface="+mn-lt"/>
                <a:cs typeface="+mn-lt"/>
              </a:rPr>
              <a:t>Synnyttäessä tulisi harkita keisarileikkausta, jos äidillä on perianaalinen tauti tai</a:t>
            </a:r>
            <a:r>
              <a:rPr lang="fi-FI" sz="2000" dirty="0">
                <a:ea typeface="+mn-lt"/>
                <a:cs typeface="+mn-lt"/>
              </a:rPr>
              <a:t> avanne.</a:t>
            </a:r>
            <a:r>
              <a:rPr lang="fi-FI" sz="2000" baseline="30000" dirty="0">
                <a:ea typeface="+mn-lt"/>
                <a:cs typeface="+mn-lt"/>
              </a:rPr>
              <a:t>1</a:t>
            </a:r>
          </a:p>
          <a:p>
            <a:pPr lvl="1" algn="just"/>
            <a:r>
              <a:rPr lang="fi-FI" sz="1800" dirty="0">
                <a:ea typeface="+mn-lt"/>
                <a:cs typeface="+mn-lt"/>
              </a:rPr>
              <a:t>Keisarileikkaus voi lisätä ennenaikaisen synnytyksen riskiä ja laskea syntymäpainoa.</a:t>
            </a:r>
            <a:r>
              <a:rPr lang="fi-FI" sz="1800" baseline="30000" dirty="0">
                <a:ea typeface="+mn-lt"/>
                <a:cs typeface="+mn-lt"/>
              </a:rPr>
              <a:t>1</a:t>
            </a:r>
          </a:p>
          <a:p>
            <a:pPr algn="just"/>
            <a:r>
              <a:rPr lang="fi-FI" sz="1000" dirty="0">
                <a:ea typeface="+mn-lt"/>
                <a:cs typeface="+mn-lt"/>
              </a:rPr>
              <a:t> [1] </a:t>
            </a:r>
            <a:r>
              <a:rPr lang="fi-FI" sz="1000" err="1">
                <a:ea typeface="+mn-lt"/>
                <a:cs typeface="+mn-lt"/>
              </a:rPr>
              <a:t>Woude</a:t>
            </a:r>
            <a:r>
              <a:rPr lang="fi-FI" sz="1000" dirty="0">
                <a:ea typeface="+mn-lt"/>
                <a:cs typeface="+mn-lt"/>
              </a:rPr>
              <a:t> ym. 2015, 116–117</a:t>
            </a:r>
            <a:endParaRPr lang="fi-FI" sz="1000" dirty="0">
              <a:cs typeface="Calibri"/>
            </a:endParaRPr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152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Raskauden aikainen lääkitys 1/2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fi-FI" sz="2000" err="1">
                <a:ea typeface="+mn-lt"/>
                <a:cs typeface="+mn-lt"/>
              </a:rPr>
              <a:t>Crohnin</a:t>
            </a:r>
            <a:r>
              <a:rPr lang="fi-FI" sz="2000">
                <a:ea typeface="+mn-lt"/>
                <a:cs typeface="+mn-lt"/>
              </a:rPr>
              <a:t> tauti ei ole este ehkäisylle, vaan potilas voi vapaasti valita heille sopivimman.</a:t>
            </a:r>
            <a:r>
              <a:rPr lang="fi-FI" sz="2000" baseline="30000" dirty="0">
                <a:ea typeface="+mn-lt"/>
                <a:cs typeface="+mn-lt"/>
              </a:rPr>
              <a:t>1</a:t>
            </a:r>
          </a:p>
          <a:p>
            <a:pPr lvl="1" algn="just"/>
            <a:r>
              <a:rPr lang="fi-FI" sz="1800">
                <a:ea typeface="+mn-lt"/>
                <a:cs typeface="+mn-lt"/>
              </a:rPr>
              <a:t>Taudin aktiivisessa vaiheessa suun kautta otettavien tablettien tehokkuus voi kuitenkin heikentyä.</a:t>
            </a:r>
            <a:r>
              <a:rPr lang="fi-FI" sz="1800" baseline="30000">
                <a:ea typeface="+mn-lt"/>
                <a:cs typeface="+mn-lt"/>
              </a:rPr>
              <a:t>1</a:t>
            </a:r>
          </a:p>
          <a:p>
            <a:pPr algn="just"/>
            <a:r>
              <a:rPr lang="fi-FI" sz="2000">
                <a:ea typeface="+mn-lt"/>
                <a:cs typeface="+mn-lt"/>
              </a:rPr>
              <a:t>Hoitava lääkitys ei vähennä naisten hedelmällisyyttä, mutta miehillä lääkitys voi heikentää siittiösolujen hedelmöityskykyä.</a:t>
            </a:r>
            <a:r>
              <a:rPr lang="fi-FI" sz="2000" baseline="30000">
                <a:ea typeface="+mn-lt"/>
                <a:cs typeface="+mn-lt"/>
              </a:rPr>
              <a:t>2</a:t>
            </a:r>
          </a:p>
          <a:p>
            <a:pPr algn="just"/>
            <a:r>
              <a:rPr lang="fi-FI" sz="2000" err="1">
                <a:ea typeface="+mn-lt"/>
                <a:cs typeface="+mn-lt"/>
              </a:rPr>
              <a:t>Crohnin</a:t>
            </a:r>
            <a:r>
              <a:rPr lang="fi-FI" sz="2000">
                <a:ea typeface="+mn-lt"/>
                <a:cs typeface="+mn-lt"/>
              </a:rPr>
              <a:t> tautia sairastavat naiset saavat vähemmän lapsia kuin normaalisti.</a:t>
            </a:r>
            <a:r>
              <a:rPr lang="fi-FI" sz="2000" baseline="30000">
                <a:ea typeface="+mn-lt"/>
                <a:cs typeface="+mn-lt"/>
              </a:rPr>
              <a:t>2</a:t>
            </a:r>
            <a:endParaRPr lang="fi-FI" baseline="30000">
              <a:ea typeface="+mn-lt"/>
              <a:cs typeface="+mn-lt"/>
            </a:endParaRPr>
          </a:p>
          <a:p>
            <a:pPr lvl="1" algn="just"/>
            <a:r>
              <a:rPr lang="fi-FI" sz="1800">
                <a:ea typeface="+mn-lt"/>
                <a:cs typeface="+mn-lt"/>
              </a:rPr>
              <a:t>Johtuu esim. omasta tahdosta saada vähemmän lapsia, intiimialueen fisteleistä tai suolistoleikkauksista.</a:t>
            </a:r>
            <a:r>
              <a:rPr lang="fi-FI" sz="1800" baseline="30000" dirty="0">
                <a:ea typeface="+mn-lt"/>
                <a:cs typeface="+mn-lt"/>
              </a:rPr>
              <a:t>2</a:t>
            </a:r>
            <a:endParaRPr lang="fi-FI" sz="1800" baseline="30000" dirty="0"/>
          </a:p>
          <a:p>
            <a:pPr algn="just"/>
            <a:endParaRPr lang="fi-FI" sz="2000">
              <a:cs typeface="Calibri"/>
            </a:endParaRPr>
          </a:p>
          <a:p>
            <a:r>
              <a:rPr lang="fi-FI" sz="1000">
                <a:cs typeface="Calibri"/>
              </a:rPr>
              <a:t>[1] Vatsatalo 2018i </a:t>
            </a:r>
          </a:p>
          <a:p>
            <a:r>
              <a:rPr lang="fi-FI" sz="1000">
                <a:cs typeface="Calibri"/>
              </a:rPr>
              <a:t>[2] Kemp ym. 2018, 772</a:t>
            </a:r>
          </a:p>
        </p:txBody>
      </p:sp>
    </p:spTree>
    <p:extLst>
      <p:ext uri="{BB962C8B-B14F-4D97-AF65-F5344CB8AC3E}">
        <p14:creationId xmlns:p14="http://schemas.microsoft.com/office/powerpoint/2010/main" val="35474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Raskauden aikainen lääkitys 2/2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algn="just"/>
            <a:r>
              <a:rPr lang="fi-FI" sz="2000">
                <a:ea typeface="+mn-lt"/>
                <a:cs typeface="+mn-lt"/>
              </a:rPr>
              <a:t>Yleensä lääkitystä jatketaan koko raskauden ajan remission ylläpitämiseksi.</a:t>
            </a:r>
            <a:r>
              <a:rPr lang="fi-FI" sz="2000" baseline="30000">
                <a:ea typeface="+mn-lt"/>
                <a:cs typeface="+mn-lt"/>
              </a:rPr>
              <a:t>1 </a:t>
            </a:r>
            <a:endParaRPr lang="fi-FI" baseline="30000"/>
          </a:p>
          <a:p>
            <a:pPr lvl="1" algn="just"/>
            <a:r>
              <a:rPr lang="fi-FI" sz="1800">
                <a:ea typeface="+mn-lt"/>
                <a:cs typeface="+mn-lt"/>
              </a:rPr>
              <a:t>Tilannetta tulee arvioida yksilöllisellä tasolla.</a:t>
            </a:r>
            <a:r>
              <a:rPr lang="fi-FI" sz="1800" baseline="30000">
                <a:ea typeface="+mn-lt"/>
                <a:cs typeface="+mn-lt"/>
              </a:rPr>
              <a:t>1</a:t>
            </a:r>
            <a:endParaRPr lang="fi-FI" sz="1800"/>
          </a:p>
          <a:p>
            <a:pPr algn="just"/>
            <a:r>
              <a:rPr lang="fi-FI" sz="2000">
                <a:ea typeface="+mn-lt"/>
                <a:cs typeface="+mn-lt"/>
              </a:rPr>
              <a:t>Taudin aktivoitumiseen raskauden aikana suositellaan 5-ASA tai </a:t>
            </a:r>
            <a:r>
              <a:rPr lang="fi-FI" sz="2000" err="1">
                <a:ea typeface="+mn-lt"/>
                <a:cs typeface="+mn-lt"/>
              </a:rPr>
              <a:t>kortikosteroideja</a:t>
            </a:r>
            <a:r>
              <a:rPr lang="fi-FI" sz="2000">
                <a:ea typeface="+mn-lt"/>
                <a:cs typeface="+mn-lt"/>
              </a:rPr>
              <a:t> tilanteen rauhoittamiseksi ja tilanteen mukaan harkitaan biologisten lääkkeiden käyttöä.</a:t>
            </a:r>
            <a:r>
              <a:rPr lang="fi-FI" sz="2000" baseline="30000">
                <a:ea typeface="+mn-lt"/>
                <a:cs typeface="+mn-lt"/>
              </a:rPr>
              <a:t>2</a:t>
            </a:r>
            <a:endParaRPr lang="fi-FI" sz="2000" baseline="30000">
              <a:cs typeface="Calibri"/>
            </a:endParaRPr>
          </a:p>
          <a:p>
            <a:pPr algn="just"/>
            <a:r>
              <a:rPr lang="fi-FI" sz="2000">
                <a:ea typeface="+mn-lt"/>
                <a:cs typeface="+mn-lt"/>
              </a:rPr>
              <a:t>Suurinta osaa </a:t>
            </a:r>
            <a:r>
              <a:rPr lang="fi-FI" sz="2000" err="1">
                <a:ea typeface="+mn-lt"/>
                <a:cs typeface="+mn-lt"/>
              </a:rPr>
              <a:t>Crohnin</a:t>
            </a:r>
            <a:r>
              <a:rPr lang="fi-FI" sz="2000">
                <a:ea typeface="+mn-lt"/>
                <a:cs typeface="+mn-lt"/>
              </a:rPr>
              <a:t> tautiin käytetyistä lääkkeistä voidaan jatkaa koko raskauden ajan, mutta jotkin lääkkeistä voi olla haitallisia sikiön kasvulle ja kehitykselle.</a:t>
            </a:r>
            <a:r>
              <a:rPr lang="fi-FI" sz="2000" baseline="30000" dirty="0">
                <a:ea typeface="+mn-lt"/>
                <a:cs typeface="+mn-lt"/>
              </a:rPr>
              <a:t>2</a:t>
            </a:r>
          </a:p>
          <a:p>
            <a:pPr algn="just"/>
            <a:r>
              <a:rPr lang="fi-FI" sz="2000" err="1">
                <a:ea typeface="+mn-lt"/>
                <a:cs typeface="+mn-lt"/>
              </a:rPr>
              <a:t>Immunosupressiivisten</a:t>
            </a:r>
            <a:r>
              <a:rPr lang="fi-FI" sz="2000">
                <a:ea typeface="+mn-lt"/>
                <a:cs typeface="+mn-lt"/>
              </a:rPr>
              <a:t>- ja biologisten lääkkeiden haitallisuudesta ei vaikuta olevan vakavia haittoja sikiölle, mutta ne tulee lopettaa viikkojen 24–26 jälkeen.</a:t>
            </a:r>
            <a:r>
              <a:rPr lang="fi-FI" sz="2000" baseline="30000">
                <a:ea typeface="+mn-lt"/>
                <a:cs typeface="+mn-lt"/>
              </a:rPr>
              <a:t>2</a:t>
            </a:r>
            <a:endParaRPr lang="fi-FI" baseline="30000">
              <a:ea typeface="+mn-lt"/>
              <a:cs typeface="+mn-lt"/>
            </a:endParaRPr>
          </a:p>
          <a:p>
            <a:pPr algn="just"/>
            <a:r>
              <a:rPr lang="fi-FI" sz="2000">
                <a:ea typeface="+mn-lt"/>
                <a:cs typeface="+mn-lt"/>
              </a:rPr>
              <a:t>Vastasyntyneiden tulee välttää eläviä taudinaiheuttajia sisältävien rokotteiden ottamista ainakin puolivuotta, koska heidän elimistössään voi olla jäämiä äidin lääkityksestä.</a:t>
            </a:r>
            <a:r>
              <a:rPr lang="fi-FI" sz="2000" baseline="30000">
                <a:ea typeface="+mn-lt"/>
                <a:cs typeface="+mn-lt"/>
              </a:rPr>
              <a:t>2</a:t>
            </a:r>
            <a:endParaRPr lang="fi-FI" baseline="30000"/>
          </a:p>
          <a:p>
            <a:r>
              <a:rPr lang="fi-FI" sz="1000">
                <a:cs typeface="Calibri"/>
              </a:rPr>
              <a:t>[1] Kemp ym. 2018, 772</a:t>
            </a:r>
          </a:p>
          <a:p>
            <a:r>
              <a:rPr lang="fi-FI" sz="1000">
                <a:cs typeface="Calibri"/>
              </a:rPr>
              <a:t>[2] </a:t>
            </a:r>
            <a:r>
              <a:rPr lang="fi-FI" sz="1000" err="1">
                <a:cs typeface="Calibri"/>
              </a:rPr>
              <a:t>Woude</a:t>
            </a:r>
            <a:r>
              <a:rPr lang="fi-FI" sz="1000">
                <a:cs typeface="Calibri"/>
              </a:rPr>
              <a:t> ym. 2015, 112</a:t>
            </a:r>
          </a:p>
        </p:txBody>
      </p:sp>
    </p:spTree>
    <p:extLst>
      <p:ext uri="{BB962C8B-B14F-4D97-AF65-F5344CB8AC3E}">
        <p14:creationId xmlns:p14="http://schemas.microsoft.com/office/powerpoint/2010/main" val="148622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Lähteet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sz="600">
                <a:ea typeface="+mn-lt"/>
                <a:cs typeface="+mn-lt"/>
              </a:rPr>
              <a:t>Adamina, M., </a:t>
            </a:r>
            <a:r>
              <a:rPr lang="fi-FI" sz="600" err="1">
                <a:ea typeface="+mn-lt"/>
                <a:cs typeface="+mn-lt"/>
              </a:rPr>
              <a:t>Bonovas</a:t>
            </a:r>
            <a:r>
              <a:rPr lang="fi-FI" sz="600">
                <a:ea typeface="+mn-lt"/>
                <a:cs typeface="+mn-lt"/>
              </a:rPr>
              <a:t>, S., Raine, T., </a:t>
            </a:r>
            <a:r>
              <a:rPr lang="fi-FI" sz="600" err="1">
                <a:ea typeface="+mn-lt"/>
                <a:cs typeface="+mn-lt"/>
              </a:rPr>
              <a:t>Spinelli</a:t>
            </a:r>
            <a:r>
              <a:rPr lang="fi-FI" sz="600">
                <a:ea typeface="+mn-lt"/>
                <a:cs typeface="+mn-lt"/>
              </a:rPr>
              <a:t>, A., </a:t>
            </a:r>
            <a:r>
              <a:rPr lang="fi-FI" sz="600" err="1">
                <a:ea typeface="+mn-lt"/>
                <a:cs typeface="+mn-lt"/>
              </a:rPr>
              <a:t>Warusavitarne</a:t>
            </a:r>
            <a:r>
              <a:rPr lang="fi-FI" sz="600">
                <a:ea typeface="+mn-lt"/>
                <a:cs typeface="+mn-lt"/>
              </a:rPr>
              <a:t>, J., </a:t>
            </a:r>
            <a:r>
              <a:rPr lang="fi-FI" sz="600" err="1">
                <a:ea typeface="+mn-lt"/>
                <a:cs typeface="+mn-lt"/>
              </a:rPr>
              <a:t>Armuzzi</a:t>
            </a:r>
            <a:r>
              <a:rPr lang="fi-FI" sz="600">
                <a:ea typeface="+mn-lt"/>
                <a:cs typeface="+mn-lt"/>
              </a:rPr>
              <a:t>, A., </a:t>
            </a:r>
            <a:r>
              <a:rPr lang="fi-FI" sz="600" err="1">
                <a:ea typeface="+mn-lt"/>
                <a:cs typeface="+mn-lt"/>
              </a:rPr>
              <a:t>Bachmann</a:t>
            </a:r>
            <a:r>
              <a:rPr lang="fi-FI" sz="600">
                <a:ea typeface="+mn-lt"/>
                <a:cs typeface="+mn-lt"/>
              </a:rPr>
              <a:t>, O., </a:t>
            </a:r>
            <a:r>
              <a:rPr lang="fi-FI" sz="600" err="1">
                <a:ea typeface="+mn-lt"/>
                <a:cs typeface="+mn-lt"/>
              </a:rPr>
              <a:t>Bager</a:t>
            </a:r>
            <a:r>
              <a:rPr lang="fi-FI" sz="600">
                <a:ea typeface="+mn-lt"/>
                <a:cs typeface="+mn-lt"/>
              </a:rPr>
              <a:t>, P., </a:t>
            </a:r>
            <a:r>
              <a:rPr lang="fi-FI" sz="600" err="1">
                <a:ea typeface="+mn-lt"/>
                <a:cs typeface="+mn-lt"/>
              </a:rPr>
              <a:t>Biancone</a:t>
            </a:r>
            <a:r>
              <a:rPr lang="fi-FI" sz="600">
                <a:ea typeface="+mn-lt"/>
                <a:cs typeface="+mn-lt"/>
              </a:rPr>
              <a:t>, L., </a:t>
            </a:r>
            <a:r>
              <a:rPr lang="fi-FI" sz="600" err="1">
                <a:ea typeface="+mn-lt"/>
                <a:cs typeface="+mn-lt"/>
              </a:rPr>
              <a:t>Bokemeyer</a:t>
            </a:r>
            <a:r>
              <a:rPr lang="fi-FI" sz="600">
                <a:ea typeface="+mn-lt"/>
                <a:cs typeface="+mn-lt"/>
              </a:rPr>
              <a:t>, B., </a:t>
            </a:r>
            <a:r>
              <a:rPr lang="fi-FI" sz="600" err="1">
                <a:ea typeface="+mn-lt"/>
                <a:cs typeface="+mn-lt"/>
              </a:rPr>
              <a:t>Bossuyt</a:t>
            </a:r>
            <a:r>
              <a:rPr lang="fi-FI" sz="600">
                <a:ea typeface="+mn-lt"/>
                <a:cs typeface="+mn-lt"/>
              </a:rPr>
              <a:t>, P., </a:t>
            </a:r>
            <a:r>
              <a:rPr lang="fi-FI" sz="600" err="1">
                <a:ea typeface="+mn-lt"/>
                <a:cs typeface="+mn-lt"/>
              </a:rPr>
              <a:t>Burisch</a:t>
            </a:r>
            <a:r>
              <a:rPr lang="fi-FI" sz="600">
                <a:ea typeface="+mn-lt"/>
                <a:cs typeface="+mn-lt"/>
              </a:rPr>
              <a:t>, J., Collins, P., </a:t>
            </a:r>
            <a:r>
              <a:rPr lang="fi-FI" sz="600" err="1">
                <a:ea typeface="+mn-lt"/>
                <a:cs typeface="+mn-lt"/>
              </a:rPr>
              <a:t>Doherty</a:t>
            </a:r>
            <a:r>
              <a:rPr lang="fi-FI" sz="600">
                <a:ea typeface="+mn-lt"/>
                <a:cs typeface="+mn-lt"/>
              </a:rPr>
              <a:t>, G., </a:t>
            </a:r>
            <a:r>
              <a:rPr lang="fi-FI" sz="600" err="1">
                <a:ea typeface="+mn-lt"/>
                <a:cs typeface="+mn-lt"/>
              </a:rPr>
              <a:t>El-Hussuna</a:t>
            </a:r>
            <a:r>
              <a:rPr lang="fi-FI" sz="600">
                <a:ea typeface="+mn-lt"/>
                <a:cs typeface="+mn-lt"/>
              </a:rPr>
              <a:t>, A., </a:t>
            </a:r>
            <a:r>
              <a:rPr lang="fi-FI" sz="600" err="1">
                <a:ea typeface="+mn-lt"/>
                <a:cs typeface="+mn-lt"/>
              </a:rPr>
              <a:t>Ellul</a:t>
            </a:r>
            <a:r>
              <a:rPr lang="fi-FI" sz="600">
                <a:ea typeface="+mn-lt"/>
                <a:cs typeface="+mn-lt"/>
              </a:rPr>
              <a:t>, P., </a:t>
            </a:r>
            <a:r>
              <a:rPr lang="fi-FI" sz="600" err="1">
                <a:ea typeface="+mn-lt"/>
                <a:cs typeface="+mn-lt"/>
              </a:rPr>
              <a:t>Fiorino</a:t>
            </a:r>
            <a:r>
              <a:rPr lang="fi-FI" sz="600">
                <a:ea typeface="+mn-lt"/>
                <a:cs typeface="+mn-lt"/>
              </a:rPr>
              <a:t>, G., </a:t>
            </a:r>
            <a:r>
              <a:rPr lang="fi-FI" sz="600" err="1">
                <a:ea typeface="+mn-lt"/>
                <a:cs typeface="+mn-lt"/>
              </a:rPr>
              <a:t>Frei-Lanter</a:t>
            </a:r>
            <a:r>
              <a:rPr lang="fi-FI" sz="600">
                <a:ea typeface="+mn-lt"/>
                <a:cs typeface="+mn-lt"/>
              </a:rPr>
              <a:t>, C., </a:t>
            </a:r>
            <a:r>
              <a:rPr lang="fi-FI" sz="600" err="1">
                <a:ea typeface="+mn-lt"/>
                <a:cs typeface="+mn-lt"/>
              </a:rPr>
              <a:t>Furfaro</a:t>
            </a:r>
            <a:r>
              <a:rPr lang="fi-FI" sz="600">
                <a:ea typeface="+mn-lt"/>
                <a:cs typeface="+mn-lt"/>
              </a:rPr>
              <a:t>, F., </a:t>
            </a:r>
            <a:r>
              <a:rPr lang="fi-FI" sz="600" err="1">
                <a:ea typeface="+mn-lt"/>
                <a:cs typeface="+mn-lt"/>
              </a:rPr>
              <a:t>Gingert</a:t>
            </a:r>
            <a:r>
              <a:rPr lang="fi-FI" sz="600">
                <a:ea typeface="+mn-lt"/>
                <a:cs typeface="+mn-lt"/>
              </a:rPr>
              <a:t>, C., </a:t>
            </a:r>
            <a:r>
              <a:rPr lang="fi-FI" sz="600" err="1">
                <a:ea typeface="+mn-lt"/>
                <a:cs typeface="+mn-lt"/>
              </a:rPr>
              <a:t>Gionchetti</a:t>
            </a:r>
            <a:r>
              <a:rPr lang="fi-FI" sz="600">
                <a:ea typeface="+mn-lt"/>
                <a:cs typeface="+mn-lt"/>
              </a:rPr>
              <a:t>, P., </a:t>
            </a:r>
            <a:r>
              <a:rPr lang="fi-FI" sz="600" err="1">
                <a:ea typeface="+mn-lt"/>
                <a:cs typeface="+mn-lt"/>
              </a:rPr>
              <a:t>Gisbert</a:t>
            </a:r>
            <a:r>
              <a:rPr lang="fi-FI" sz="600">
                <a:ea typeface="+mn-lt"/>
                <a:cs typeface="+mn-lt"/>
              </a:rPr>
              <a:t>, J., </a:t>
            </a:r>
            <a:r>
              <a:rPr lang="fi-FI" sz="600" err="1">
                <a:ea typeface="+mn-lt"/>
                <a:cs typeface="+mn-lt"/>
              </a:rPr>
              <a:t>Gomollon</a:t>
            </a:r>
            <a:r>
              <a:rPr lang="fi-FI" sz="600">
                <a:ea typeface="+mn-lt"/>
                <a:cs typeface="+mn-lt"/>
              </a:rPr>
              <a:t>, F., Lorenzo, M., G., Gordon, H., </a:t>
            </a:r>
            <a:r>
              <a:rPr lang="fi-FI" sz="600" err="1">
                <a:ea typeface="+mn-lt"/>
                <a:cs typeface="+mn-lt"/>
              </a:rPr>
              <a:t>Hlavaty</a:t>
            </a:r>
            <a:r>
              <a:rPr lang="fi-FI" sz="600">
                <a:ea typeface="+mn-lt"/>
                <a:cs typeface="+mn-lt"/>
              </a:rPr>
              <a:t>, T., </a:t>
            </a:r>
            <a:r>
              <a:rPr lang="fi-FI" sz="600" err="1">
                <a:ea typeface="+mn-lt"/>
                <a:cs typeface="+mn-lt"/>
              </a:rPr>
              <a:t>Juillerat</a:t>
            </a:r>
            <a:r>
              <a:rPr lang="fi-FI" sz="600">
                <a:ea typeface="+mn-lt"/>
                <a:cs typeface="+mn-lt"/>
              </a:rPr>
              <a:t>, P., </a:t>
            </a:r>
            <a:r>
              <a:rPr lang="fi-FI" sz="600" err="1">
                <a:ea typeface="+mn-lt"/>
                <a:cs typeface="+mn-lt"/>
              </a:rPr>
              <a:t>Katsanos</a:t>
            </a:r>
            <a:r>
              <a:rPr lang="fi-FI" sz="600">
                <a:ea typeface="+mn-lt"/>
                <a:cs typeface="+mn-lt"/>
              </a:rPr>
              <a:t>, K., </a:t>
            </a:r>
            <a:r>
              <a:rPr lang="fi-FI" sz="600" err="1">
                <a:ea typeface="+mn-lt"/>
                <a:cs typeface="+mn-lt"/>
              </a:rPr>
              <a:t>Kopylov</a:t>
            </a:r>
            <a:r>
              <a:rPr lang="fi-FI" sz="600">
                <a:ea typeface="+mn-lt"/>
                <a:cs typeface="+mn-lt"/>
              </a:rPr>
              <a:t>, U., </a:t>
            </a:r>
            <a:r>
              <a:rPr lang="fi-FI" sz="600" err="1">
                <a:ea typeface="+mn-lt"/>
                <a:cs typeface="+mn-lt"/>
              </a:rPr>
              <a:t>Krustins</a:t>
            </a:r>
            <a:r>
              <a:rPr lang="fi-FI" sz="600">
                <a:ea typeface="+mn-lt"/>
                <a:cs typeface="+mn-lt"/>
              </a:rPr>
              <a:t>, E., </a:t>
            </a:r>
            <a:r>
              <a:rPr lang="fi-FI" sz="600" err="1">
                <a:ea typeface="+mn-lt"/>
                <a:cs typeface="+mn-lt"/>
              </a:rPr>
              <a:t>Kucharzik</a:t>
            </a:r>
            <a:r>
              <a:rPr lang="fi-FI" sz="600">
                <a:ea typeface="+mn-lt"/>
                <a:cs typeface="+mn-lt"/>
              </a:rPr>
              <a:t>, T., </a:t>
            </a:r>
            <a:r>
              <a:rPr lang="fi-FI" sz="600" err="1">
                <a:ea typeface="+mn-lt"/>
                <a:cs typeface="+mn-lt"/>
              </a:rPr>
              <a:t>Lytras</a:t>
            </a:r>
            <a:r>
              <a:rPr lang="fi-FI" sz="600">
                <a:ea typeface="+mn-lt"/>
                <a:cs typeface="+mn-lt"/>
              </a:rPr>
              <a:t>, T., </a:t>
            </a:r>
            <a:r>
              <a:rPr lang="fi-FI" sz="600" err="1">
                <a:ea typeface="+mn-lt"/>
                <a:cs typeface="+mn-lt"/>
              </a:rPr>
              <a:t>Maaser</a:t>
            </a:r>
            <a:r>
              <a:rPr lang="fi-FI" sz="600">
                <a:ea typeface="+mn-lt"/>
                <a:cs typeface="+mn-lt"/>
              </a:rPr>
              <a:t>, C., </a:t>
            </a:r>
            <a:r>
              <a:rPr lang="fi-FI" sz="600" err="1">
                <a:ea typeface="+mn-lt"/>
                <a:cs typeface="+mn-lt"/>
              </a:rPr>
              <a:t>Magro</a:t>
            </a:r>
            <a:r>
              <a:rPr lang="fi-FI" sz="600">
                <a:ea typeface="+mn-lt"/>
                <a:cs typeface="+mn-lt"/>
              </a:rPr>
              <a:t>, F., Marshall, J., K., </a:t>
            </a:r>
            <a:r>
              <a:rPr lang="fi-FI" sz="600" err="1">
                <a:ea typeface="+mn-lt"/>
                <a:cs typeface="+mn-lt"/>
              </a:rPr>
              <a:t>Myrelid</a:t>
            </a:r>
            <a:r>
              <a:rPr lang="fi-FI" sz="600">
                <a:ea typeface="+mn-lt"/>
                <a:cs typeface="+mn-lt"/>
              </a:rPr>
              <a:t>, P., </a:t>
            </a:r>
            <a:r>
              <a:rPr lang="fi-FI" sz="600" err="1">
                <a:ea typeface="+mn-lt"/>
                <a:cs typeface="+mn-lt"/>
              </a:rPr>
              <a:t>Pellino</a:t>
            </a:r>
            <a:r>
              <a:rPr lang="fi-FI" sz="600">
                <a:ea typeface="+mn-lt"/>
                <a:cs typeface="+mn-lt"/>
              </a:rPr>
              <a:t>, G., Rosa, I., </a:t>
            </a:r>
            <a:r>
              <a:rPr lang="fi-FI" sz="600" err="1">
                <a:ea typeface="+mn-lt"/>
                <a:cs typeface="+mn-lt"/>
              </a:rPr>
              <a:t>Sabino</a:t>
            </a:r>
            <a:r>
              <a:rPr lang="fi-FI" sz="600">
                <a:ea typeface="+mn-lt"/>
                <a:cs typeface="+mn-lt"/>
              </a:rPr>
              <a:t>, J., </a:t>
            </a:r>
            <a:r>
              <a:rPr lang="fi-FI" sz="600" err="1">
                <a:ea typeface="+mn-lt"/>
                <a:cs typeface="+mn-lt"/>
              </a:rPr>
              <a:t>Savarino</a:t>
            </a:r>
            <a:r>
              <a:rPr lang="fi-FI" sz="600">
                <a:ea typeface="+mn-lt"/>
                <a:cs typeface="+mn-lt"/>
              </a:rPr>
              <a:t>, E., </a:t>
            </a:r>
            <a:r>
              <a:rPr lang="fi-FI" sz="600" err="1">
                <a:ea typeface="+mn-lt"/>
                <a:cs typeface="+mn-lt"/>
              </a:rPr>
              <a:t>Stassen</a:t>
            </a:r>
            <a:r>
              <a:rPr lang="fi-FI" sz="600">
                <a:ea typeface="+mn-lt"/>
                <a:cs typeface="+mn-lt"/>
              </a:rPr>
              <a:t>, L., Torres, J., </a:t>
            </a:r>
            <a:r>
              <a:rPr lang="fi-FI" sz="600" err="1">
                <a:ea typeface="+mn-lt"/>
                <a:cs typeface="+mn-lt"/>
              </a:rPr>
              <a:t>Uzzan</a:t>
            </a:r>
            <a:r>
              <a:rPr lang="fi-FI" sz="600">
                <a:ea typeface="+mn-lt"/>
                <a:cs typeface="+mn-lt"/>
              </a:rPr>
              <a:t>, M., </a:t>
            </a:r>
            <a:r>
              <a:rPr lang="fi-FI" sz="600" err="1">
                <a:ea typeface="+mn-lt"/>
                <a:cs typeface="+mn-lt"/>
              </a:rPr>
              <a:t>Vavricka</a:t>
            </a:r>
            <a:r>
              <a:rPr lang="fi-FI" sz="600">
                <a:ea typeface="+mn-lt"/>
                <a:cs typeface="+mn-lt"/>
              </a:rPr>
              <a:t>, S., </a:t>
            </a:r>
            <a:r>
              <a:rPr lang="fi-FI" sz="600" err="1">
                <a:ea typeface="+mn-lt"/>
                <a:cs typeface="+mn-lt"/>
              </a:rPr>
              <a:t>Verstockt</a:t>
            </a:r>
            <a:r>
              <a:rPr lang="fi-FI" sz="600">
                <a:ea typeface="+mn-lt"/>
                <a:cs typeface="+mn-lt"/>
              </a:rPr>
              <a:t>, B., </a:t>
            </a:r>
            <a:r>
              <a:rPr lang="fi-FI" sz="600" err="1">
                <a:ea typeface="+mn-lt"/>
                <a:cs typeface="+mn-lt"/>
              </a:rPr>
              <a:t>Zmora</a:t>
            </a:r>
            <a:r>
              <a:rPr lang="fi-FI" sz="600">
                <a:ea typeface="+mn-lt"/>
                <a:cs typeface="+mn-lt"/>
              </a:rPr>
              <a:t>, O., 2020. ECCO </a:t>
            </a:r>
            <a:r>
              <a:rPr lang="fi-FI" sz="600" err="1">
                <a:ea typeface="+mn-lt"/>
                <a:cs typeface="+mn-lt"/>
              </a:rPr>
              <a:t>Guidelines</a:t>
            </a:r>
            <a:r>
              <a:rPr lang="fi-FI" sz="600">
                <a:ea typeface="+mn-lt"/>
                <a:cs typeface="+mn-lt"/>
              </a:rPr>
              <a:t> on </a:t>
            </a:r>
            <a:r>
              <a:rPr lang="fi-FI" sz="600" err="1">
                <a:ea typeface="+mn-lt"/>
                <a:cs typeface="+mn-lt"/>
              </a:rPr>
              <a:t>Therapeutics</a:t>
            </a:r>
            <a:r>
              <a:rPr lang="fi-FI" sz="600">
                <a:ea typeface="+mn-lt"/>
                <a:cs typeface="+mn-lt"/>
              </a:rPr>
              <a:t> in </a:t>
            </a:r>
            <a:r>
              <a:rPr lang="fi-FI" sz="600" err="1">
                <a:ea typeface="+mn-lt"/>
                <a:cs typeface="+mn-lt"/>
              </a:rPr>
              <a:t>Crohn’s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Disease</a:t>
            </a:r>
            <a:r>
              <a:rPr lang="fi-FI" sz="600">
                <a:ea typeface="+mn-lt"/>
                <a:cs typeface="+mn-lt"/>
              </a:rPr>
              <a:t>: </a:t>
            </a:r>
            <a:r>
              <a:rPr lang="fi-FI" sz="600" err="1">
                <a:ea typeface="+mn-lt"/>
                <a:cs typeface="+mn-lt"/>
              </a:rPr>
              <a:t>Surgical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Treatment</a:t>
            </a:r>
            <a:r>
              <a:rPr lang="fi-FI" sz="600">
                <a:ea typeface="+mn-lt"/>
                <a:cs typeface="+mn-lt"/>
              </a:rPr>
              <a:t>. Journal of </a:t>
            </a:r>
            <a:r>
              <a:rPr lang="fi-FI" sz="600" err="1">
                <a:ea typeface="+mn-lt"/>
                <a:cs typeface="+mn-lt"/>
              </a:rPr>
              <a:t>Crohn's</a:t>
            </a:r>
            <a:r>
              <a:rPr lang="fi-FI" sz="600">
                <a:ea typeface="+mn-lt"/>
                <a:cs typeface="+mn-lt"/>
              </a:rPr>
              <a:t> and </a:t>
            </a:r>
            <a:r>
              <a:rPr lang="fi-FI" sz="600" err="1">
                <a:ea typeface="+mn-lt"/>
                <a:cs typeface="+mn-lt"/>
              </a:rPr>
              <a:t>Colitis</a:t>
            </a:r>
            <a:r>
              <a:rPr lang="fi-FI" sz="600">
                <a:ea typeface="+mn-lt"/>
                <a:cs typeface="+mn-lt"/>
              </a:rPr>
              <a:t> 14 (2),155–168.</a:t>
            </a:r>
          </a:p>
          <a:p>
            <a:r>
              <a:rPr lang="fi-FI" sz="600" err="1">
                <a:ea typeface="+mn-lt"/>
                <a:cs typeface="+mn-lt"/>
              </a:rPr>
              <a:t>Barberio</a:t>
            </a:r>
            <a:r>
              <a:rPr lang="fi-FI" sz="600">
                <a:ea typeface="+mn-lt"/>
                <a:cs typeface="+mn-lt"/>
              </a:rPr>
              <a:t>, B., </a:t>
            </a:r>
            <a:r>
              <a:rPr lang="fi-FI" sz="600" err="1">
                <a:ea typeface="+mn-lt"/>
                <a:cs typeface="+mn-lt"/>
              </a:rPr>
              <a:t>Zamani</a:t>
            </a:r>
            <a:r>
              <a:rPr lang="fi-FI" sz="600">
                <a:ea typeface="+mn-lt"/>
                <a:cs typeface="+mn-lt"/>
              </a:rPr>
              <a:t>, M., Black, C., J., </a:t>
            </a:r>
            <a:r>
              <a:rPr lang="fi-FI" sz="600" err="1">
                <a:ea typeface="+mn-lt"/>
                <a:cs typeface="+mn-lt"/>
              </a:rPr>
              <a:t>Savarino</a:t>
            </a:r>
            <a:r>
              <a:rPr lang="fi-FI" sz="600">
                <a:ea typeface="+mn-lt"/>
                <a:cs typeface="+mn-lt"/>
              </a:rPr>
              <a:t> EV, Ford, A., C., 2021. </a:t>
            </a:r>
            <a:r>
              <a:rPr lang="fi-FI" sz="600" err="1">
                <a:ea typeface="+mn-lt"/>
                <a:cs typeface="+mn-lt"/>
              </a:rPr>
              <a:t>Prevalence</a:t>
            </a:r>
            <a:r>
              <a:rPr lang="fi-FI" sz="600">
                <a:ea typeface="+mn-lt"/>
                <a:cs typeface="+mn-lt"/>
              </a:rPr>
              <a:t> of </a:t>
            </a:r>
            <a:r>
              <a:rPr lang="fi-FI" sz="600" err="1">
                <a:ea typeface="+mn-lt"/>
                <a:cs typeface="+mn-lt"/>
              </a:rPr>
              <a:t>symptoms</a:t>
            </a:r>
            <a:r>
              <a:rPr lang="fi-FI" sz="600">
                <a:ea typeface="+mn-lt"/>
                <a:cs typeface="+mn-lt"/>
              </a:rPr>
              <a:t> of </a:t>
            </a:r>
            <a:r>
              <a:rPr lang="fi-FI" sz="600" err="1">
                <a:ea typeface="+mn-lt"/>
                <a:cs typeface="+mn-lt"/>
              </a:rPr>
              <a:t>anxiety</a:t>
            </a:r>
            <a:r>
              <a:rPr lang="fi-FI" sz="600">
                <a:ea typeface="+mn-lt"/>
                <a:cs typeface="+mn-lt"/>
              </a:rPr>
              <a:t> and depression in </a:t>
            </a:r>
            <a:r>
              <a:rPr lang="fi-FI" sz="600" err="1">
                <a:ea typeface="+mn-lt"/>
                <a:cs typeface="+mn-lt"/>
              </a:rPr>
              <a:t>patients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with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inflammatory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bowel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disease</a:t>
            </a:r>
            <a:r>
              <a:rPr lang="fi-FI" sz="600">
                <a:ea typeface="+mn-lt"/>
                <a:cs typeface="+mn-lt"/>
              </a:rPr>
              <a:t>: a </a:t>
            </a:r>
            <a:r>
              <a:rPr lang="fi-FI" sz="600" err="1">
                <a:ea typeface="+mn-lt"/>
                <a:cs typeface="+mn-lt"/>
              </a:rPr>
              <a:t>systematic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review</a:t>
            </a:r>
            <a:r>
              <a:rPr lang="fi-FI" sz="600">
                <a:ea typeface="+mn-lt"/>
                <a:cs typeface="+mn-lt"/>
              </a:rPr>
              <a:t> and meta-</a:t>
            </a:r>
            <a:r>
              <a:rPr lang="fi-FI" sz="600" err="1">
                <a:ea typeface="+mn-lt"/>
                <a:cs typeface="+mn-lt"/>
              </a:rPr>
              <a:t>analysis</a:t>
            </a:r>
            <a:r>
              <a:rPr lang="fi-FI" sz="600">
                <a:ea typeface="+mn-lt"/>
                <a:cs typeface="+mn-lt"/>
              </a:rPr>
              <a:t>. </a:t>
            </a:r>
            <a:r>
              <a:rPr lang="fi-FI" sz="600" err="1">
                <a:ea typeface="+mn-lt"/>
                <a:cs typeface="+mn-lt"/>
              </a:rPr>
              <a:t>The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lancet</a:t>
            </a:r>
            <a:r>
              <a:rPr lang="fi-FI" sz="600">
                <a:ea typeface="+mn-lt"/>
                <a:cs typeface="+mn-lt"/>
              </a:rPr>
              <a:t>. </a:t>
            </a:r>
            <a:r>
              <a:rPr lang="fi-FI" sz="600" err="1">
                <a:ea typeface="+mn-lt"/>
                <a:cs typeface="+mn-lt"/>
              </a:rPr>
              <a:t>Gastroenterology</a:t>
            </a:r>
            <a:r>
              <a:rPr lang="fi-FI" sz="600">
                <a:ea typeface="+mn-lt"/>
                <a:cs typeface="+mn-lt"/>
              </a:rPr>
              <a:t> &amp; </a:t>
            </a:r>
            <a:r>
              <a:rPr lang="fi-FI" sz="600" err="1">
                <a:ea typeface="+mn-lt"/>
                <a:cs typeface="+mn-lt"/>
              </a:rPr>
              <a:t>Hepatology</a:t>
            </a:r>
            <a:r>
              <a:rPr lang="fi-FI" sz="600">
                <a:ea typeface="+mn-lt"/>
                <a:cs typeface="+mn-lt"/>
              </a:rPr>
              <a:t>. 6 (5), 359–370.</a:t>
            </a:r>
          </a:p>
          <a:p>
            <a:r>
              <a:rPr lang="fi-FI" sz="600" err="1">
                <a:ea typeface="+mn-lt"/>
                <a:cs typeface="+mn-lt"/>
              </a:rPr>
              <a:t>Baumgart</a:t>
            </a:r>
            <a:r>
              <a:rPr lang="fi-FI" sz="600">
                <a:ea typeface="+mn-lt"/>
                <a:cs typeface="+mn-lt"/>
              </a:rPr>
              <a:t>, D., </a:t>
            </a:r>
            <a:r>
              <a:rPr lang="fi-FI" sz="600" err="1">
                <a:ea typeface="+mn-lt"/>
                <a:cs typeface="+mn-lt"/>
              </a:rPr>
              <a:t>Sandborn</a:t>
            </a:r>
            <a:r>
              <a:rPr lang="fi-FI" sz="600">
                <a:ea typeface="+mn-lt"/>
                <a:cs typeface="+mn-lt"/>
              </a:rPr>
              <a:t>, W., J. 2012. </a:t>
            </a:r>
            <a:r>
              <a:rPr lang="fi-FI" sz="600" err="1">
                <a:ea typeface="+mn-lt"/>
                <a:cs typeface="+mn-lt"/>
              </a:rPr>
              <a:t>Crohn's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disease</a:t>
            </a:r>
            <a:r>
              <a:rPr lang="fi-FI" sz="600">
                <a:ea typeface="+mn-lt"/>
                <a:cs typeface="+mn-lt"/>
              </a:rPr>
              <a:t>. </a:t>
            </a:r>
            <a:r>
              <a:rPr lang="fi-FI" sz="600" err="1">
                <a:ea typeface="+mn-lt"/>
                <a:cs typeface="+mn-lt"/>
              </a:rPr>
              <a:t>The</a:t>
            </a:r>
            <a:r>
              <a:rPr lang="fi-FI" sz="600">
                <a:ea typeface="+mn-lt"/>
                <a:cs typeface="+mn-lt"/>
              </a:rPr>
              <a:t> Lancet, 380 (9853), 1590–1605.</a:t>
            </a:r>
            <a:endParaRPr lang="fi-FI"/>
          </a:p>
          <a:p>
            <a:r>
              <a:rPr lang="fi-FI" sz="600" err="1">
                <a:ea typeface="+mn-lt"/>
                <a:cs typeface="+mn-lt"/>
              </a:rPr>
              <a:t>Donnellan</a:t>
            </a:r>
            <a:r>
              <a:rPr lang="fi-FI" sz="600">
                <a:ea typeface="+mn-lt"/>
                <a:cs typeface="+mn-lt"/>
              </a:rPr>
              <a:t>, C., F., </a:t>
            </a:r>
            <a:r>
              <a:rPr lang="fi-FI" sz="600" err="1">
                <a:ea typeface="+mn-lt"/>
                <a:cs typeface="+mn-lt"/>
              </a:rPr>
              <a:t>Yann</a:t>
            </a:r>
            <a:r>
              <a:rPr lang="fi-FI" sz="600">
                <a:ea typeface="+mn-lt"/>
                <a:cs typeface="+mn-lt"/>
              </a:rPr>
              <a:t>, L., H., </a:t>
            </a:r>
            <a:r>
              <a:rPr lang="fi-FI" sz="600" err="1">
                <a:ea typeface="+mn-lt"/>
                <a:cs typeface="+mn-lt"/>
              </a:rPr>
              <a:t>Lal</a:t>
            </a:r>
            <a:r>
              <a:rPr lang="fi-FI" sz="600">
                <a:ea typeface="+mn-lt"/>
                <a:cs typeface="+mn-lt"/>
              </a:rPr>
              <a:t>, S. 2013, </a:t>
            </a:r>
            <a:r>
              <a:rPr lang="fi-FI" sz="600" err="1">
                <a:ea typeface="+mn-lt"/>
                <a:cs typeface="+mn-lt"/>
              </a:rPr>
              <a:t>Nutritional</a:t>
            </a:r>
            <a:r>
              <a:rPr lang="fi-FI" sz="600">
                <a:ea typeface="+mn-lt"/>
                <a:cs typeface="+mn-lt"/>
              </a:rPr>
              <a:t> management of </a:t>
            </a:r>
            <a:r>
              <a:rPr lang="fi-FI" sz="600" err="1">
                <a:ea typeface="+mn-lt"/>
                <a:cs typeface="+mn-lt"/>
              </a:rPr>
              <a:t>Crohn’s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disease</a:t>
            </a:r>
            <a:r>
              <a:rPr lang="fi-FI" sz="600">
                <a:ea typeface="+mn-lt"/>
                <a:cs typeface="+mn-lt"/>
              </a:rPr>
              <a:t>. </a:t>
            </a:r>
            <a:r>
              <a:rPr lang="fi-FI" sz="600" err="1">
                <a:ea typeface="+mn-lt"/>
                <a:cs typeface="+mn-lt"/>
              </a:rPr>
              <a:t>Therapeutic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Advances</a:t>
            </a:r>
            <a:r>
              <a:rPr lang="fi-FI" sz="600">
                <a:ea typeface="+mn-lt"/>
                <a:cs typeface="+mn-lt"/>
              </a:rPr>
              <a:t> in </a:t>
            </a:r>
            <a:r>
              <a:rPr lang="fi-FI" sz="600" err="1">
                <a:ea typeface="+mn-lt"/>
                <a:cs typeface="+mn-lt"/>
              </a:rPr>
              <a:t>Gastroenterology</a:t>
            </a:r>
            <a:r>
              <a:rPr lang="fi-FI" sz="600">
                <a:ea typeface="+mn-lt"/>
                <a:cs typeface="+mn-lt"/>
              </a:rPr>
              <a:t>. 6 (3), 231–242.</a:t>
            </a:r>
          </a:p>
          <a:p>
            <a:r>
              <a:rPr lang="fi-FI" sz="600" err="1">
                <a:cs typeface="Calibri"/>
              </a:rPr>
              <a:t>Fiocchi</a:t>
            </a:r>
            <a:r>
              <a:rPr lang="fi-FI" sz="600">
                <a:cs typeface="Calibri"/>
              </a:rPr>
              <a:t>, C. 1998. </a:t>
            </a:r>
            <a:r>
              <a:rPr lang="fi-FI" sz="600" err="1">
                <a:cs typeface="Calibri"/>
              </a:rPr>
              <a:t>Inflammatory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bowel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disease</a:t>
            </a:r>
            <a:r>
              <a:rPr lang="fi-FI" sz="600">
                <a:cs typeface="Calibri"/>
              </a:rPr>
              <a:t>: </a:t>
            </a:r>
            <a:r>
              <a:rPr lang="fi-FI" sz="600" err="1">
                <a:cs typeface="Calibri"/>
              </a:rPr>
              <a:t>Etiology</a:t>
            </a:r>
            <a:r>
              <a:rPr lang="fi-FI" sz="600">
                <a:cs typeface="Calibri"/>
              </a:rPr>
              <a:t> and </a:t>
            </a:r>
            <a:r>
              <a:rPr lang="fi-FI" sz="600" err="1">
                <a:cs typeface="Calibri"/>
              </a:rPr>
              <a:t>pathogenesis</a:t>
            </a:r>
            <a:r>
              <a:rPr lang="fi-FI" sz="600">
                <a:cs typeface="Calibri"/>
              </a:rPr>
              <a:t>. </a:t>
            </a:r>
            <a:r>
              <a:rPr lang="fi-FI" sz="600" err="1">
                <a:cs typeface="Calibri"/>
              </a:rPr>
              <a:t>Gastroenterology</a:t>
            </a:r>
            <a:r>
              <a:rPr lang="fi-FI" sz="600">
                <a:cs typeface="Calibri"/>
              </a:rPr>
              <a:t>. 115, 182–205.</a:t>
            </a:r>
            <a:endParaRPr lang="en-US" sz="600">
              <a:ea typeface="+mn-lt"/>
              <a:cs typeface="+mn-lt"/>
            </a:endParaRPr>
          </a:p>
          <a:p>
            <a:r>
              <a:rPr lang="fi-FI" sz="600" err="1">
                <a:cs typeface="Calibri"/>
              </a:rPr>
              <a:t>Harbord</a:t>
            </a:r>
            <a:r>
              <a:rPr lang="fi-FI" sz="600">
                <a:cs typeface="Calibri"/>
              </a:rPr>
              <a:t>, M., </a:t>
            </a:r>
            <a:r>
              <a:rPr lang="fi-FI" sz="600" err="1">
                <a:cs typeface="Calibri"/>
              </a:rPr>
              <a:t>Annese</a:t>
            </a:r>
            <a:r>
              <a:rPr lang="fi-FI" sz="600">
                <a:cs typeface="Calibri"/>
              </a:rPr>
              <a:t>, V., </a:t>
            </a:r>
            <a:r>
              <a:rPr lang="fi-FI" sz="600" err="1">
                <a:cs typeface="Calibri"/>
              </a:rPr>
              <a:t>Vavricka</a:t>
            </a:r>
            <a:r>
              <a:rPr lang="fi-FI" sz="600">
                <a:cs typeface="Calibri"/>
              </a:rPr>
              <a:t>, S., </a:t>
            </a:r>
            <a:r>
              <a:rPr lang="fi-FI" sz="600" err="1">
                <a:cs typeface="Calibri"/>
              </a:rPr>
              <a:t>Allez</a:t>
            </a:r>
            <a:r>
              <a:rPr lang="fi-FI" sz="600">
                <a:cs typeface="Calibri"/>
              </a:rPr>
              <a:t>, M., </a:t>
            </a:r>
            <a:r>
              <a:rPr lang="fi-FI" sz="600" err="1">
                <a:cs typeface="Calibri"/>
              </a:rPr>
              <a:t>Acosta</a:t>
            </a:r>
            <a:r>
              <a:rPr lang="fi-FI" sz="600">
                <a:cs typeface="Calibri"/>
              </a:rPr>
              <a:t>, M., Boberg, K., </a:t>
            </a:r>
            <a:r>
              <a:rPr lang="fi-FI" sz="600" err="1">
                <a:cs typeface="Calibri"/>
              </a:rPr>
              <a:t>Burisch</a:t>
            </a:r>
            <a:r>
              <a:rPr lang="fi-FI" sz="600">
                <a:cs typeface="Calibri"/>
              </a:rPr>
              <a:t>, J., </a:t>
            </a:r>
            <a:r>
              <a:rPr lang="fi-FI" sz="600" err="1">
                <a:cs typeface="Calibri"/>
              </a:rPr>
              <a:t>Vos</a:t>
            </a:r>
            <a:r>
              <a:rPr lang="fi-FI" sz="600">
                <a:cs typeface="Calibri"/>
              </a:rPr>
              <a:t>, M., </a:t>
            </a:r>
            <a:r>
              <a:rPr lang="fi-FI" sz="600" err="1">
                <a:cs typeface="Calibri"/>
              </a:rPr>
              <a:t>Vries</a:t>
            </a:r>
            <a:r>
              <a:rPr lang="fi-FI" sz="600">
                <a:cs typeface="Calibri"/>
              </a:rPr>
              <a:t>, A., Dick, A., </a:t>
            </a:r>
            <a:r>
              <a:rPr lang="fi-FI" sz="600" err="1">
                <a:cs typeface="Calibri"/>
              </a:rPr>
              <a:t>Juillerat</a:t>
            </a:r>
            <a:r>
              <a:rPr lang="fi-FI" sz="600">
                <a:cs typeface="Calibri"/>
              </a:rPr>
              <a:t>, P., </a:t>
            </a:r>
            <a:r>
              <a:rPr lang="fi-FI" sz="600" err="1">
                <a:cs typeface="Calibri"/>
              </a:rPr>
              <a:t>Karlsen</a:t>
            </a:r>
            <a:r>
              <a:rPr lang="fi-FI" sz="600">
                <a:cs typeface="Calibri"/>
              </a:rPr>
              <a:t>, T., </a:t>
            </a:r>
            <a:r>
              <a:rPr lang="fi-FI" sz="600" err="1">
                <a:cs typeface="Calibri"/>
              </a:rPr>
              <a:t>Koutroubakis</a:t>
            </a:r>
            <a:r>
              <a:rPr lang="fi-FI" sz="600">
                <a:cs typeface="Calibri"/>
              </a:rPr>
              <a:t>, I., </a:t>
            </a:r>
            <a:r>
              <a:rPr lang="fi-FI" sz="600" err="1">
                <a:cs typeface="Calibri"/>
              </a:rPr>
              <a:t>Lakatos</a:t>
            </a:r>
            <a:r>
              <a:rPr lang="fi-FI" sz="600">
                <a:cs typeface="Calibri"/>
              </a:rPr>
              <a:t>, P., </a:t>
            </a:r>
            <a:r>
              <a:rPr lang="fi-FI" sz="600" err="1">
                <a:cs typeface="Calibri"/>
              </a:rPr>
              <a:t>Orchard</a:t>
            </a:r>
            <a:r>
              <a:rPr lang="fi-FI" sz="600">
                <a:cs typeface="Calibri"/>
              </a:rPr>
              <a:t>, T., </a:t>
            </a:r>
            <a:r>
              <a:rPr lang="fi-FI" sz="600" err="1">
                <a:cs typeface="Calibri"/>
              </a:rPr>
              <a:t>Papay</a:t>
            </a:r>
            <a:r>
              <a:rPr lang="fi-FI" sz="600">
                <a:cs typeface="Calibri"/>
              </a:rPr>
              <a:t>, P., Raine, T., </a:t>
            </a:r>
            <a:r>
              <a:rPr lang="fi-FI" sz="600" err="1">
                <a:cs typeface="Calibri"/>
              </a:rPr>
              <a:t>Reinshagen</a:t>
            </a:r>
            <a:r>
              <a:rPr lang="fi-FI" sz="600">
                <a:cs typeface="Calibri"/>
              </a:rPr>
              <a:t>, M., Thaci, D., </a:t>
            </a:r>
            <a:r>
              <a:rPr lang="fi-FI" sz="600" err="1">
                <a:cs typeface="Calibri"/>
              </a:rPr>
              <a:t>Tilg</a:t>
            </a:r>
            <a:r>
              <a:rPr lang="fi-FI" sz="600">
                <a:cs typeface="Calibri"/>
              </a:rPr>
              <a:t>, H., </a:t>
            </a:r>
            <a:r>
              <a:rPr lang="fi-FI" sz="600" err="1">
                <a:cs typeface="Calibri"/>
              </a:rPr>
              <a:t>Carbonnel</a:t>
            </a:r>
            <a:r>
              <a:rPr lang="fi-FI" sz="600">
                <a:cs typeface="Calibri"/>
              </a:rPr>
              <a:t>, F. 2016. </a:t>
            </a:r>
            <a:r>
              <a:rPr lang="fi-FI" sz="600" err="1">
                <a:cs typeface="Calibri"/>
              </a:rPr>
              <a:t>The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First</a:t>
            </a:r>
            <a:r>
              <a:rPr lang="fi-FI" sz="600">
                <a:cs typeface="Calibri"/>
              </a:rPr>
              <a:t> European </a:t>
            </a:r>
            <a:r>
              <a:rPr lang="fi-FI" sz="600" err="1">
                <a:cs typeface="Calibri"/>
              </a:rPr>
              <a:t>Evidence-based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Consensus</a:t>
            </a:r>
            <a:r>
              <a:rPr lang="fi-FI" sz="600">
                <a:cs typeface="Calibri"/>
              </a:rPr>
              <a:t> on Extra-</a:t>
            </a:r>
            <a:r>
              <a:rPr lang="fi-FI" sz="600" err="1">
                <a:cs typeface="Calibri"/>
              </a:rPr>
              <a:t>intestinal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Manifestations</a:t>
            </a:r>
            <a:r>
              <a:rPr lang="fi-FI" sz="600">
                <a:cs typeface="Calibri"/>
              </a:rPr>
              <a:t> in </a:t>
            </a:r>
            <a:r>
              <a:rPr lang="fi-FI" sz="600" err="1">
                <a:cs typeface="Calibri"/>
              </a:rPr>
              <a:t>Inflammatory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Bowel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Disease</a:t>
            </a:r>
            <a:r>
              <a:rPr lang="fi-FI" sz="600">
                <a:cs typeface="Calibri"/>
              </a:rPr>
              <a:t>. Journal of </a:t>
            </a:r>
            <a:r>
              <a:rPr lang="fi-FI" sz="600" err="1">
                <a:cs typeface="Calibri"/>
              </a:rPr>
              <a:t>Crohn's</a:t>
            </a:r>
            <a:r>
              <a:rPr lang="fi-FI" sz="600">
                <a:cs typeface="Calibri"/>
              </a:rPr>
              <a:t> and </a:t>
            </a:r>
            <a:r>
              <a:rPr lang="fi-FI" sz="600" err="1">
                <a:cs typeface="Calibri"/>
              </a:rPr>
              <a:t>Colitis</a:t>
            </a:r>
            <a:r>
              <a:rPr lang="fi-FI" sz="600">
                <a:cs typeface="Calibri"/>
              </a:rPr>
              <a:t>. 10 (3), 239–254.</a:t>
            </a:r>
            <a:endParaRPr lang="fi-FI" sz="600">
              <a:ea typeface="+mn-lt"/>
              <a:cs typeface="+mn-lt"/>
            </a:endParaRPr>
          </a:p>
          <a:p>
            <a:r>
              <a:rPr lang="fi-FI" sz="600" err="1">
                <a:cs typeface="Calibri"/>
              </a:rPr>
              <a:t>Hovde</a:t>
            </a:r>
            <a:r>
              <a:rPr lang="fi-FI" sz="600">
                <a:cs typeface="Calibri"/>
              </a:rPr>
              <a:t>, Ø., </a:t>
            </a:r>
            <a:r>
              <a:rPr lang="fi-FI" sz="600" err="1">
                <a:cs typeface="Calibri"/>
              </a:rPr>
              <a:t>Moum</a:t>
            </a:r>
            <a:r>
              <a:rPr lang="fi-FI" sz="600">
                <a:cs typeface="Calibri"/>
              </a:rPr>
              <a:t>, B. 2012. </a:t>
            </a:r>
            <a:r>
              <a:rPr lang="fi-FI" sz="600" err="1">
                <a:cs typeface="Calibri"/>
              </a:rPr>
              <a:t>Epidemiology</a:t>
            </a:r>
            <a:r>
              <a:rPr lang="fi-FI" sz="600">
                <a:cs typeface="Calibri"/>
              </a:rPr>
              <a:t> and </a:t>
            </a:r>
            <a:r>
              <a:rPr lang="fi-FI" sz="600" err="1">
                <a:cs typeface="Calibri"/>
              </a:rPr>
              <a:t>clinical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course</a:t>
            </a:r>
            <a:r>
              <a:rPr lang="fi-FI" sz="600">
                <a:cs typeface="Calibri"/>
              </a:rPr>
              <a:t> of </a:t>
            </a:r>
            <a:r>
              <a:rPr lang="fi-FI" sz="600" err="1">
                <a:cs typeface="Calibri"/>
              </a:rPr>
              <a:t>Crohn's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disease</a:t>
            </a:r>
            <a:r>
              <a:rPr lang="fi-FI" sz="600">
                <a:cs typeface="Calibri"/>
              </a:rPr>
              <a:t>: </a:t>
            </a:r>
            <a:r>
              <a:rPr lang="fi-FI" sz="600" err="1">
                <a:cs typeface="Calibri"/>
              </a:rPr>
              <a:t>Results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from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observational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studies</a:t>
            </a:r>
            <a:r>
              <a:rPr lang="fi-FI" sz="600">
                <a:cs typeface="Calibri"/>
              </a:rPr>
              <a:t>. World J </a:t>
            </a:r>
            <a:r>
              <a:rPr lang="fi-FI" sz="600" err="1">
                <a:cs typeface="Calibri"/>
              </a:rPr>
              <a:t>Gastroenterol</a:t>
            </a:r>
            <a:r>
              <a:rPr lang="fi-FI" sz="600">
                <a:cs typeface="Calibri"/>
              </a:rPr>
              <a:t>. 18 (15), 1723–1731.</a:t>
            </a:r>
            <a:endParaRPr lang="en-US" sz="600">
              <a:ea typeface="+mn-lt"/>
              <a:cs typeface="+mn-lt"/>
            </a:endParaRPr>
          </a:p>
          <a:p>
            <a:r>
              <a:rPr lang="fi-FI" sz="600">
                <a:ea typeface="+mn-lt"/>
                <a:cs typeface="+mn-lt"/>
              </a:rPr>
              <a:t>IBD ja muut suolistosairaudet ry. 2022a. IBD eli tulehdukselliset suolistosairaudet. Viitattu 3.4.2022. </a:t>
            </a:r>
            <a:r>
              <a:rPr lang="fi-FI" sz="600" u="sng">
                <a:ea typeface="+mn-lt"/>
                <a:cs typeface="+mn-lt"/>
                <a:hlinkClick r:id="rId2"/>
              </a:rPr>
              <a:t>https://ibd.fi/tietoa-sairauksista/ibd/</a:t>
            </a:r>
            <a:endParaRPr lang="fi-FI" sz="600">
              <a:cs typeface="Calibri"/>
            </a:endParaRPr>
          </a:p>
          <a:p>
            <a:r>
              <a:rPr lang="fi-FI" sz="600">
                <a:cs typeface="Calibri"/>
              </a:rPr>
              <a:t>IBD ja muut suolistosairaudet ry. 2022b. Oireet. Viitattu 7.4.2022. </a:t>
            </a:r>
            <a:r>
              <a:rPr lang="fi-FI" sz="600" u="sng">
                <a:cs typeface="Calibri"/>
                <a:hlinkClick r:id="rId3"/>
              </a:rPr>
              <a:t>https://ibd.fi/tietoa-sairauksista/crohnin-tauti/oireet/</a:t>
            </a:r>
            <a:endParaRPr lang="fi-FI" sz="600">
              <a:ea typeface="+mn-lt"/>
              <a:cs typeface="+mn-lt"/>
            </a:endParaRPr>
          </a:p>
          <a:p>
            <a:r>
              <a:rPr lang="fi-FI" sz="600">
                <a:ea typeface="+mn-lt"/>
                <a:cs typeface="+mn-lt"/>
              </a:rPr>
              <a:t>IBD ja muut suolistosairaudet ry. 2022c. Tähystys ja laboratoriokokeet. Viitattu 7.4.2022. </a:t>
            </a:r>
            <a:r>
              <a:rPr lang="fi-FI" sz="600" u="sng">
                <a:ea typeface="+mn-lt"/>
                <a:cs typeface="+mn-lt"/>
                <a:hlinkClick r:id="rId4"/>
              </a:rPr>
              <a:t>https://ibd.fi/tietoa-sairauksista/ibd/tahystys-laboratoriokokeet/</a:t>
            </a:r>
            <a:endParaRPr lang="fi-FI" sz="600">
              <a:ea typeface="+mn-lt"/>
              <a:cs typeface="+mn-lt"/>
            </a:endParaRPr>
          </a:p>
          <a:p>
            <a:r>
              <a:rPr lang="fi-FI" sz="600">
                <a:ea typeface="+mn-lt"/>
                <a:cs typeface="+mn-lt"/>
              </a:rPr>
              <a:t>IBD ja muut suolistosairaudet ry. 2022d. Elämää </a:t>
            </a:r>
            <a:r>
              <a:rPr lang="fi-FI" sz="600" err="1">
                <a:ea typeface="+mn-lt"/>
                <a:cs typeface="+mn-lt"/>
              </a:rPr>
              <a:t>IBD:n</a:t>
            </a:r>
            <a:r>
              <a:rPr lang="fi-FI" sz="600">
                <a:ea typeface="+mn-lt"/>
                <a:cs typeface="+mn-lt"/>
              </a:rPr>
              <a:t> kanssa. Viitattu 18.4.2022. </a:t>
            </a:r>
            <a:r>
              <a:rPr lang="fi-FI" sz="600" u="sng">
                <a:ea typeface="+mn-lt"/>
                <a:cs typeface="+mn-lt"/>
                <a:hlinkClick r:id="rId5"/>
              </a:rPr>
              <a:t>https://ibd.fi/tietoa-sairauksista/ibd/elamaa/</a:t>
            </a:r>
            <a:endParaRPr lang="fi-FI" sz="600">
              <a:ea typeface="+mn-lt"/>
              <a:cs typeface="+mn-lt"/>
            </a:endParaRPr>
          </a:p>
          <a:p>
            <a:r>
              <a:rPr lang="fi-FI" sz="600">
                <a:ea typeface="+mn-lt"/>
                <a:cs typeface="+mn-lt"/>
              </a:rPr>
              <a:t>IBD ja muut suolistosairaudet ry. 2022e. Liitännäissairaudet. Viitattu 13.4.2022. </a:t>
            </a:r>
            <a:r>
              <a:rPr lang="fi-FI" sz="600" u="sng">
                <a:ea typeface="+mn-lt"/>
                <a:cs typeface="+mn-lt"/>
                <a:hlinkClick r:id="rId6"/>
              </a:rPr>
              <a:t>https://ibd.fi/tietoa-sairauksista/ibd/liitannaissairaudet/</a:t>
            </a:r>
            <a:endParaRPr lang="fi-FI" sz="600" u="sng">
              <a:ea typeface="+mn-lt"/>
              <a:cs typeface="+mn-lt"/>
            </a:endParaRPr>
          </a:p>
          <a:p>
            <a:r>
              <a:rPr lang="fi-FI" sz="600">
                <a:ea typeface="+mn-lt"/>
                <a:cs typeface="+mn-lt"/>
              </a:rPr>
              <a:t>IBD ja muut suolistosairaudet ry. 2022g. Leikkaushoito. Viitattu 5.4.2022. </a:t>
            </a:r>
            <a:r>
              <a:rPr lang="fi-FI" sz="600" u="sng">
                <a:ea typeface="+mn-lt"/>
                <a:cs typeface="+mn-lt"/>
                <a:hlinkClick r:id="rId7"/>
              </a:rPr>
              <a:t>https://ibd.fi/tietoa-sairauksista/ibd/leikkaushoito/</a:t>
            </a:r>
            <a:endParaRPr lang="fi-FI" sz="600">
              <a:ea typeface="+mn-lt"/>
              <a:cs typeface="+mn-lt"/>
            </a:endParaRPr>
          </a:p>
          <a:p>
            <a:r>
              <a:rPr lang="fi-FI" sz="600">
                <a:ea typeface="+mn-lt"/>
                <a:cs typeface="+mn-lt"/>
              </a:rPr>
              <a:t>IBD ja muut suolistosairaudet ry. 2022f. Lääkehoito. Viitattu 5.4.2022. </a:t>
            </a:r>
            <a:r>
              <a:rPr lang="fi" sz="600">
                <a:ea typeface="+mn-lt"/>
                <a:cs typeface="+mn-lt"/>
                <a:hlinkClick r:id="rId8"/>
              </a:rPr>
              <a:t>https://ibd.fi/tietoa-sairauksista/crohnin-tauti/laakehoito/</a:t>
            </a:r>
            <a:r>
              <a:rPr lang="fi-FI" sz="600">
                <a:ea typeface="+mn-lt"/>
                <a:cs typeface="+mn-lt"/>
              </a:rPr>
              <a:t>) </a:t>
            </a:r>
            <a:endParaRPr lang="fi-FI" sz="600" u="sng">
              <a:ea typeface="+mn-lt"/>
              <a:cs typeface="Calibri"/>
            </a:endParaRPr>
          </a:p>
          <a:p>
            <a:r>
              <a:rPr lang="fi-FI" sz="600">
                <a:cs typeface="Calibri"/>
              </a:rPr>
              <a:t>Kemp Karen, </a:t>
            </a:r>
            <a:r>
              <a:rPr lang="fi-FI" sz="600" err="1">
                <a:cs typeface="Calibri"/>
              </a:rPr>
              <a:t>Dibley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Lesley</a:t>
            </a:r>
            <a:r>
              <a:rPr lang="fi-FI" sz="600">
                <a:cs typeface="Calibri"/>
              </a:rPr>
              <a:t>, </a:t>
            </a:r>
            <a:r>
              <a:rPr lang="fi-FI" sz="600" err="1">
                <a:cs typeface="Calibri"/>
              </a:rPr>
              <a:t>Chauhan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Usha</a:t>
            </a:r>
            <a:r>
              <a:rPr lang="fi-FI" sz="600">
                <a:cs typeface="Calibri"/>
              </a:rPr>
              <a:t>, </a:t>
            </a:r>
            <a:r>
              <a:rPr lang="fi-FI" sz="600" err="1">
                <a:cs typeface="Calibri"/>
              </a:rPr>
              <a:t>Greveson</a:t>
            </a:r>
            <a:r>
              <a:rPr lang="fi-FI" sz="600">
                <a:cs typeface="Calibri"/>
              </a:rPr>
              <a:t> Kay, </a:t>
            </a:r>
            <a:r>
              <a:rPr lang="fi-FI" sz="600" err="1">
                <a:cs typeface="Calibri"/>
              </a:rPr>
              <a:t>Jäghult</a:t>
            </a:r>
            <a:r>
              <a:rPr lang="fi-FI" sz="600">
                <a:cs typeface="Calibri"/>
              </a:rPr>
              <a:t>, Susanna,  </a:t>
            </a:r>
            <a:r>
              <a:rPr lang="fi-FI" sz="600" err="1">
                <a:cs typeface="Calibri"/>
              </a:rPr>
              <a:t>Ashton</a:t>
            </a:r>
            <a:r>
              <a:rPr lang="fi-FI" sz="600">
                <a:cs typeface="Calibri"/>
              </a:rPr>
              <a:t> Katherine, </a:t>
            </a:r>
            <a:r>
              <a:rPr lang="fi-FI" sz="600" err="1">
                <a:cs typeface="Calibri"/>
              </a:rPr>
              <a:t>Buckton</a:t>
            </a:r>
            <a:r>
              <a:rPr lang="fi-FI" sz="600">
                <a:cs typeface="Calibri"/>
              </a:rPr>
              <a:t> Stephanie, </a:t>
            </a:r>
            <a:r>
              <a:rPr lang="fi-FI" sz="600" err="1">
                <a:cs typeface="Calibri"/>
              </a:rPr>
              <a:t>Duncan</a:t>
            </a:r>
            <a:r>
              <a:rPr lang="fi-FI" sz="600">
                <a:cs typeface="Calibri"/>
              </a:rPr>
              <a:t> Julie,  </a:t>
            </a:r>
            <a:r>
              <a:rPr lang="fi-FI" sz="600" err="1">
                <a:cs typeface="Calibri"/>
              </a:rPr>
              <a:t>Hartmann</a:t>
            </a:r>
            <a:r>
              <a:rPr lang="fi-FI" sz="600">
                <a:cs typeface="Calibri"/>
              </a:rPr>
              <a:t> Petra, </a:t>
            </a:r>
            <a:r>
              <a:rPr lang="fi-FI" sz="600" err="1">
                <a:cs typeface="Calibri"/>
              </a:rPr>
              <a:t>Ipenburg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Nienke</a:t>
            </a:r>
            <a:r>
              <a:rPr lang="fi-FI" sz="600">
                <a:cs typeface="Calibri"/>
              </a:rPr>
              <a:t>, </a:t>
            </a:r>
            <a:r>
              <a:rPr lang="fi-FI" sz="600" err="1">
                <a:cs typeface="Calibri"/>
              </a:rPr>
              <a:t>Moortgat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Liesbeth</a:t>
            </a:r>
            <a:r>
              <a:rPr lang="fi-FI" sz="600">
                <a:cs typeface="Calibri"/>
              </a:rPr>
              <a:t>, </a:t>
            </a:r>
            <a:r>
              <a:rPr lang="fi-FI" sz="600" err="1">
                <a:cs typeface="Calibri"/>
              </a:rPr>
              <a:t>Theeuwen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Rosaline</a:t>
            </a:r>
            <a:r>
              <a:rPr lang="fi-FI" sz="600">
                <a:cs typeface="Calibri"/>
              </a:rPr>
              <a:t>, </a:t>
            </a:r>
            <a:r>
              <a:rPr lang="fi-FI" sz="600" err="1">
                <a:cs typeface="Calibri"/>
              </a:rPr>
              <a:t>Verwey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Marthe</a:t>
            </a:r>
            <a:r>
              <a:rPr lang="fi-FI" sz="600">
                <a:cs typeface="Calibri"/>
              </a:rPr>
              <a:t>, </a:t>
            </a:r>
            <a:r>
              <a:rPr lang="fi-FI" sz="600" err="1">
                <a:cs typeface="Calibri"/>
              </a:rPr>
              <a:t>Younge</a:t>
            </a:r>
            <a:r>
              <a:rPr lang="fi-FI" sz="600">
                <a:cs typeface="Calibri"/>
              </a:rPr>
              <a:t> Lisa, </a:t>
            </a:r>
            <a:r>
              <a:rPr lang="fi-FI" sz="600" err="1">
                <a:cs typeface="Calibri"/>
              </a:rPr>
              <a:t>Sturm</a:t>
            </a:r>
            <a:r>
              <a:rPr lang="fi-FI" sz="600">
                <a:cs typeface="Calibri"/>
              </a:rPr>
              <a:t> Andreas, </a:t>
            </a:r>
            <a:r>
              <a:rPr lang="fi-FI" sz="600" err="1">
                <a:cs typeface="Calibri"/>
              </a:rPr>
              <a:t>Bager</a:t>
            </a:r>
            <a:r>
              <a:rPr lang="fi-FI" sz="600">
                <a:cs typeface="Calibri"/>
              </a:rPr>
              <a:t> Palle, 2018, Second N-ECCO </a:t>
            </a:r>
            <a:r>
              <a:rPr lang="fi-FI" sz="600" err="1">
                <a:cs typeface="Calibri"/>
              </a:rPr>
              <a:t>Consensus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Statements</a:t>
            </a:r>
            <a:r>
              <a:rPr lang="fi-FI" sz="600">
                <a:cs typeface="Calibri"/>
              </a:rPr>
              <a:t> on </a:t>
            </a:r>
            <a:r>
              <a:rPr lang="fi-FI" sz="600" err="1">
                <a:cs typeface="Calibri"/>
              </a:rPr>
              <a:t>the</a:t>
            </a:r>
            <a:r>
              <a:rPr lang="fi-FI" sz="600">
                <a:cs typeface="Calibri"/>
              </a:rPr>
              <a:t> European </a:t>
            </a:r>
            <a:r>
              <a:rPr lang="fi-FI" sz="600" err="1">
                <a:cs typeface="Calibri"/>
              </a:rPr>
              <a:t>Nursing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Roles</a:t>
            </a:r>
            <a:r>
              <a:rPr lang="fi-FI" sz="600">
                <a:cs typeface="Calibri"/>
              </a:rPr>
              <a:t> in </a:t>
            </a:r>
            <a:r>
              <a:rPr lang="fi-FI" sz="600" err="1">
                <a:cs typeface="Calibri"/>
              </a:rPr>
              <a:t>Caring</a:t>
            </a:r>
            <a:r>
              <a:rPr lang="fi-FI" sz="600">
                <a:cs typeface="Calibri"/>
              </a:rPr>
              <a:t> for </a:t>
            </a:r>
            <a:r>
              <a:rPr lang="fi-FI" sz="600" err="1">
                <a:cs typeface="Calibri"/>
              </a:rPr>
              <a:t>Patients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with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Crohn’s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Disease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or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Ulcerative</a:t>
            </a:r>
            <a:r>
              <a:rPr lang="fi-FI" sz="600">
                <a:cs typeface="Calibri"/>
              </a:rPr>
              <a:t> </a:t>
            </a:r>
            <a:r>
              <a:rPr lang="fi-FI" sz="600" err="1">
                <a:cs typeface="Calibri"/>
              </a:rPr>
              <a:t>Colitis</a:t>
            </a:r>
            <a:r>
              <a:rPr lang="fi-FI" sz="600">
                <a:cs typeface="Calibri"/>
              </a:rPr>
              <a:t>, Journal of </a:t>
            </a:r>
            <a:r>
              <a:rPr lang="fi-FI" sz="600" err="1">
                <a:cs typeface="Calibri"/>
              </a:rPr>
              <a:t>Crohn's</a:t>
            </a:r>
            <a:r>
              <a:rPr lang="fi-FI" sz="600">
                <a:cs typeface="Calibri"/>
              </a:rPr>
              <a:t> and </a:t>
            </a:r>
            <a:r>
              <a:rPr lang="fi-FI" sz="600" err="1">
                <a:cs typeface="Calibri"/>
              </a:rPr>
              <a:t>Colitis</a:t>
            </a:r>
            <a:r>
              <a:rPr lang="fi-FI" sz="600">
                <a:cs typeface="Calibri"/>
              </a:rPr>
              <a:t>, 2018; 12(7):760–776, </a:t>
            </a:r>
            <a:r>
              <a:rPr lang="fi-FI" sz="600" u="sng">
                <a:cs typeface="Calibri"/>
                <a:hlinkClick r:id="rId9"/>
              </a:rPr>
              <a:t>https://doi.org/10.1093/ecco-jcc/jjy020</a:t>
            </a:r>
            <a:endParaRPr lang="fi-FI" sz="600">
              <a:ea typeface="+mn-lt"/>
              <a:cs typeface="+mn-lt"/>
            </a:endParaRPr>
          </a:p>
          <a:p>
            <a:r>
              <a:rPr lang="fi-FI" sz="600">
                <a:ea typeface="+mn-lt"/>
                <a:cs typeface="+mn-lt"/>
              </a:rPr>
              <a:t>Lewis, J., D., Chen, E., Z., </a:t>
            </a:r>
            <a:r>
              <a:rPr lang="fi-FI" sz="600" err="1">
                <a:ea typeface="+mn-lt"/>
                <a:cs typeface="+mn-lt"/>
              </a:rPr>
              <a:t>Baldassano</a:t>
            </a:r>
            <a:r>
              <a:rPr lang="fi-FI" sz="600">
                <a:ea typeface="+mn-lt"/>
                <a:cs typeface="+mn-lt"/>
              </a:rPr>
              <a:t>, R., N., </a:t>
            </a:r>
            <a:r>
              <a:rPr lang="fi-FI" sz="600" err="1">
                <a:ea typeface="+mn-lt"/>
                <a:cs typeface="+mn-lt"/>
              </a:rPr>
              <a:t>Otley</a:t>
            </a:r>
            <a:r>
              <a:rPr lang="fi-FI" sz="600">
                <a:ea typeface="+mn-lt"/>
                <a:cs typeface="+mn-lt"/>
              </a:rPr>
              <a:t>, A., R., </a:t>
            </a:r>
            <a:r>
              <a:rPr lang="fi-FI" sz="600" err="1">
                <a:ea typeface="+mn-lt"/>
                <a:cs typeface="+mn-lt"/>
              </a:rPr>
              <a:t>Griffiths</a:t>
            </a:r>
            <a:r>
              <a:rPr lang="fi-FI" sz="600">
                <a:ea typeface="+mn-lt"/>
                <a:cs typeface="+mn-lt"/>
              </a:rPr>
              <a:t>, A., M., Lee, D., </a:t>
            </a:r>
            <a:r>
              <a:rPr lang="fi-FI" sz="600" err="1">
                <a:ea typeface="+mn-lt"/>
                <a:cs typeface="+mn-lt"/>
              </a:rPr>
              <a:t>Bittinger</a:t>
            </a:r>
            <a:r>
              <a:rPr lang="fi-FI" sz="600">
                <a:ea typeface="+mn-lt"/>
                <a:cs typeface="+mn-lt"/>
              </a:rPr>
              <a:t>, K., Bailey, A., Friedman, E., S., </a:t>
            </a:r>
            <a:r>
              <a:rPr lang="fi-FI" sz="600" err="1">
                <a:ea typeface="+mn-lt"/>
                <a:cs typeface="+mn-lt"/>
              </a:rPr>
              <a:t>Hoffmann</a:t>
            </a:r>
            <a:r>
              <a:rPr lang="fi-FI" sz="600">
                <a:ea typeface="+mn-lt"/>
                <a:cs typeface="+mn-lt"/>
              </a:rPr>
              <a:t>, C., </a:t>
            </a:r>
            <a:r>
              <a:rPr lang="fi-FI" sz="600" err="1">
                <a:ea typeface="+mn-lt"/>
                <a:cs typeface="+mn-lt"/>
              </a:rPr>
              <a:t>Albenberg</a:t>
            </a:r>
            <a:r>
              <a:rPr lang="fi-FI" sz="600">
                <a:ea typeface="+mn-lt"/>
                <a:cs typeface="+mn-lt"/>
              </a:rPr>
              <a:t>, L., </a:t>
            </a:r>
            <a:r>
              <a:rPr lang="fi-FI" sz="600" err="1">
                <a:ea typeface="+mn-lt"/>
                <a:cs typeface="+mn-lt"/>
              </a:rPr>
              <a:t>Sinha</a:t>
            </a:r>
            <a:r>
              <a:rPr lang="fi-FI" sz="600">
                <a:ea typeface="+mn-lt"/>
                <a:cs typeface="+mn-lt"/>
              </a:rPr>
              <a:t>, R., </a:t>
            </a:r>
            <a:r>
              <a:rPr lang="fi-FI" sz="600" err="1">
                <a:ea typeface="+mn-lt"/>
                <a:cs typeface="+mn-lt"/>
              </a:rPr>
              <a:t>Compher</a:t>
            </a:r>
            <a:r>
              <a:rPr lang="fi-FI" sz="600">
                <a:ea typeface="+mn-lt"/>
                <a:cs typeface="+mn-lt"/>
              </a:rPr>
              <a:t>, C., </a:t>
            </a:r>
            <a:r>
              <a:rPr lang="fi-FI" sz="600" err="1">
                <a:ea typeface="+mn-lt"/>
                <a:cs typeface="+mn-lt"/>
              </a:rPr>
              <a:t>Gilroy</a:t>
            </a:r>
            <a:r>
              <a:rPr lang="fi-FI" sz="600">
                <a:ea typeface="+mn-lt"/>
                <a:cs typeface="+mn-lt"/>
              </a:rPr>
              <a:t>, E., </a:t>
            </a:r>
            <a:r>
              <a:rPr lang="fi-FI" sz="600" err="1">
                <a:ea typeface="+mn-lt"/>
                <a:cs typeface="+mn-lt"/>
              </a:rPr>
              <a:t>Nessel</a:t>
            </a:r>
            <a:r>
              <a:rPr lang="fi-FI" sz="600">
                <a:ea typeface="+mn-lt"/>
                <a:cs typeface="+mn-lt"/>
              </a:rPr>
              <a:t>, L., Grant, A., </a:t>
            </a:r>
            <a:r>
              <a:rPr lang="fi-FI" sz="600" err="1">
                <a:ea typeface="+mn-lt"/>
                <a:cs typeface="+mn-lt"/>
              </a:rPr>
              <a:t>Chehoud</a:t>
            </a:r>
            <a:r>
              <a:rPr lang="fi-FI" sz="600">
                <a:ea typeface="+mn-lt"/>
                <a:cs typeface="+mn-lt"/>
              </a:rPr>
              <a:t>, C., Li H., </a:t>
            </a:r>
            <a:r>
              <a:rPr lang="fi-FI" sz="600" err="1">
                <a:ea typeface="+mn-lt"/>
                <a:cs typeface="+mn-lt"/>
              </a:rPr>
              <a:t>Wu</a:t>
            </a:r>
            <a:r>
              <a:rPr lang="fi-FI" sz="600">
                <a:ea typeface="+mn-lt"/>
                <a:cs typeface="+mn-lt"/>
              </a:rPr>
              <a:t>, G., D., </a:t>
            </a:r>
            <a:r>
              <a:rPr lang="fi-FI" sz="600" err="1">
                <a:ea typeface="+mn-lt"/>
                <a:cs typeface="+mn-lt"/>
              </a:rPr>
              <a:t>Bushman</a:t>
            </a:r>
            <a:r>
              <a:rPr lang="fi-FI" sz="600">
                <a:ea typeface="+mn-lt"/>
                <a:cs typeface="+mn-lt"/>
              </a:rPr>
              <a:t>, F., D. 2015. </a:t>
            </a:r>
            <a:r>
              <a:rPr lang="fi-FI" sz="600" err="1">
                <a:ea typeface="+mn-lt"/>
                <a:cs typeface="+mn-lt"/>
              </a:rPr>
              <a:t>Inflammation</a:t>
            </a:r>
            <a:r>
              <a:rPr lang="fi-FI" sz="600">
                <a:ea typeface="+mn-lt"/>
                <a:cs typeface="+mn-lt"/>
              </a:rPr>
              <a:t>, </a:t>
            </a:r>
            <a:r>
              <a:rPr lang="fi-FI" sz="600" err="1">
                <a:ea typeface="+mn-lt"/>
                <a:cs typeface="+mn-lt"/>
              </a:rPr>
              <a:t>Antibiotics</a:t>
            </a:r>
            <a:r>
              <a:rPr lang="fi-FI" sz="600">
                <a:ea typeface="+mn-lt"/>
                <a:cs typeface="+mn-lt"/>
              </a:rPr>
              <a:t>, and </a:t>
            </a:r>
            <a:r>
              <a:rPr lang="fi-FI" sz="600" err="1">
                <a:ea typeface="+mn-lt"/>
                <a:cs typeface="+mn-lt"/>
              </a:rPr>
              <a:t>Diet</a:t>
            </a:r>
            <a:r>
              <a:rPr lang="fi-FI" sz="600">
                <a:ea typeface="+mn-lt"/>
                <a:cs typeface="+mn-lt"/>
              </a:rPr>
              <a:t> as </a:t>
            </a:r>
            <a:r>
              <a:rPr lang="fi-FI" sz="600" err="1">
                <a:ea typeface="+mn-lt"/>
                <a:cs typeface="+mn-lt"/>
              </a:rPr>
              <a:t>Environmental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Stressors</a:t>
            </a:r>
            <a:r>
              <a:rPr lang="fi-FI" sz="600">
                <a:ea typeface="+mn-lt"/>
                <a:cs typeface="+mn-lt"/>
              </a:rPr>
              <a:t> of </a:t>
            </a:r>
            <a:r>
              <a:rPr lang="fi-FI" sz="600" err="1">
                <a:ea typeface="+mn-lt"/>
                <a:cs typeface="+mn-lt"/>
              </a:rPr>
              <a:t>the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Gut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Microbiome</a:t>
            </a:r>
            <a:r>
              <a:rPr lang="fi-FI" sz="600">
                <a:ea typeface="+mn-lt"/>
                <a:cs typeface="+mn-lt"/>
              </a:rPr>
              <a:t> in </a:t>
            </a:r>
            <a:r>
              <a:rPr lang="fi-FI" sz="600" err="1">
                <a:ea typeface="+mn-lt"/>
                <a:cs typeface="+mn-lt"/>
              </a:rPr>
              <a:t>Pediatric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Crohn’s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Disease</a:t>
            </a:r>
            <a:r>
              <a:rPr lang="fi-FI" sz="600">
                <a:ea typeface="+mn-lt"/>
                <a:cs typeface="+mn-lt"/>
              </a:rPr>
              <a:t>. Cell </a:t>
            </a:r>
            <a:r>
              <a:rPr lang="fi-FI" sz="600" err="1">
                <a:ea typeface="+mn-lt"/>
                <a:cs typeface="+mn-lt"/>
              </a:rPr>
              <a:t>Host</a:t>
            </a:r>
            <a:r>
              <a:rPr lang="fi-FI" sz="600">
                <a:ea typeface="+mn-lt"/>
                <a:cs typeface="+mn-lt"/>
              </a:rPr>
              <a:t> &amp; </a:t>
            </a:r>
            <a:r>
              <a:rPr lang="fi-FI" sz="600" err="1">
                <a:ea typeface="+mn-lt"/>
                <a:cs typeface="+mn-lt"/>
              </a:rPr>
              <a:t>Microbe</a:t>
            </a:r>
            <a:r>
              <a:rPr lang="fi-FI" sz="600">
                <a:ea typeface="+mn-lt"/>
                <a:cs typeface="+mn-lt"/>
              </a:rPr>
              <a:t>. 18 (4), 489–500.</a:t>
            </a:r>
          </a:p>
          <a:p>
            <a:r>
              <a:rPr lang="fi-FI" sz="600" err="1">
                <a:ea typeface="+mn-lt"/>
                <a:cs typeface="+mn-lt"/>
              </a:rPr>
              <a:t>Maaser</a:t>
            </a:r>
            <a:r>
              <a:rPr lang="fi-FI" sz="600">
                <a:ea typeface="+mn-lt"/>
                <a:cs typeface="+mn-lt"/>
              </a:rPr>
              <a:t>, C., </a:t>
            </a:r>
            <a:r>
              <a:rPr lang="fi-FI" sz="600" err="1">
                <a:ea typeface="+mn-lt"/>
                <a:cs typeface="+mn-lt"/>
              </a:rPr>
              <a:t>Sturm</a:t>
            </a:r>
            <a:r>
              <a:rPr lang="fi-FI" sz="600">
                <a:ea typeface="+mn-lt"/>
                <a:cs typeface="+mn-lt"/>
              </a:rPr>
              <a:t>, A., </a:t>
            </a:r>
            <a:r>
              <a:rPr lang="fi-FI" sz="600" err="1">
                <a:ea typeface="+mn-lt"/>
                <a:cs typeface="+mn-lt"/>
              </a:rPr>
              <a:t>Vavricka</a:t>
            </a:r>
            <a:r>
              <a:rPr lang="fi-FI" sz="600">
                <a:ea typeface="+mn-lt"/>
                <a:cs typeface="+mn-lt"/>
              </a:rPr>
              <a:t>, S., </a:t>
            </a:r>
            <a:r>
              <a:rPr lang="fi-FI" sz="600" err="1">
                <a:ea typeface="+mn-lt"/>
                <a:cs typeface="+mn-lt"/>
              </a:rPr>
              <a:t>Kucharzik</a:t>
            </a:r>
            <a:r>
              <a:rPr lang="fi-FI" sz="600">
                <a:ea typeface="+mn-lt"/>
                <a:cs typeface="+mn-lt"/>
              </a:rPr>
              <a:t>, T., </a:t>
            </a:r>
            <a:r>
              <a:rPr lang="fi-FI" sz="600" err="1">
                <a:ea typeface="+mn-lt"/>
                <a:cs typeface="+mn-lt"/>
              </a:rPr>
              <a:t>Fiorino</a:t>
            </a:r>
            <a:r>
              <a:rPr lang="fi-FI" sz="600">
                <a:ea typeface="+mn-lt"/>
                <a:cs typeface="+mn-lt"/>
              </a:rPr>
              <a:t>, G., </a:t>
            </a:r>
            <a:r>
              <a:rPr lang="fi-FI" sz="600" err="1">
                <a:ea typeface="+mn-lt"/>
                <a:cs typeface="+mn-lt"/>
              </a:rPr>
              <a:t>Annese</a:t>
            </a:r>
            <a:r>
              <a:rPr lang="fi-FI" sz="600">
                <a:ea typeface="+mn-lt"/>
                <a:cs typeface="+mn-lt"/>
              </a:rPr>
              <a:t>, V., </a:t>
            </a:r>
            <a:r>
              <a:rPr lang="fi-FI" sz="600" err="1">
                <a:ea typeface="+mn-lt"/>
                <a:cs typeface="+mn-lt"/>
              </a:rPr>
              <a:t>Calabrese</a:t>
            </a:r>
            <a:r>
              <a:rPr lang="fi-FI" sz="600">
                <a:ea typeface="+mn-lt"/>
                <a:cs typeface="+mn-lt"/>
              </a:rPr>
              <a:t>, E., </a:t>
            </a:r>
            <a:r>
              <a:rPr lang="fi-FI" sz="600" err="1">
                <a:ea typeface="+mn-lt"/>
                <a:cs typeface="+mn-lt"/>
              </a:rPr>
              <a:t>Baumgart</a:t>
            </a:r>
            <a:r>
              <a:rPr lang="fi-FI" sz="600">
                <a:ea typeface="+mn-lt"/>
                <a:cs typeface="+mn-lt"/>
              </a:rPr>
              <a:t>, D., </a:t>
            </a:r>
            <a:r>
              <a:rPr lang="fi-FI" sz="600" err="1">
                <a:ea typeface="+mn-lt"/>
                <a:cs typeface="+mn-lt"/>
              </a:rPr>
              <a:t>Bettenworth</a:t>
            </a:r>
            <a:r>
              <a:rPr lang="fi-FI" sz="600">
                <a:ea typeface="+mn-lt"/>
                <a:cs typeface="+mn-lt"/>
              </a:rPr>
              <a:t>, D., </a:t>
            </a:r>
            <a:r>
              <a:rPr lang="fi-FI" sz="600" err="1">
                <a:ea typeface="+mn-lt"/>
                <a:cs typeface="+mn-lt"/>
              </a:rPr>
              <a:t>Nunes</a:t>
            </a:r>
            <a:r>
              <a:rPr lang="fi-FI" sz="600">
                <a:ea typeface="+mn-lt"/>
                <a:cs typeface="+mn-lt"/>
              </a:rPr>
              <a:t>, P., B., </a:t>
            </a:r>
            <a:r>
              <a:rPr lang="fi-FI" sz="600" err="1">
                <a:ea typeface="+mn-lt"/>
                <a:cs typeface="+mn-lt"/>
              </a:rPr>
              <a:t>Burisch</a:t>
            </a:r>
            <a:r>
              <a:rPr lang="fi-FI" sz="600">
                <a:ea typeface="+mn-lt"/>
                <a:cs typeface="+mn-lt"/>
              </a:rPr>
              <a:t>, J., </a:t>
            </a:r>
            <a:r>
              <a:rPr lang="fi-FI" sz="600" err="1">
                <a:ea typeface="+mn-lt"/>
                <a:cs typeface="+mn-lt"/>
              </a:rPr>
              <a:t>Castiglione</a:t>
            </a:r>
            <a:r>
              <a:rPr lang="fi-FI" sz="600">
                <a:ea typeface="+mn-lt"/>
                <a:cs typeface="+mn-lt"/>
              </a:rPr>
              <a:t>, F., </a:t>
            </a:r>
            <a:r>
              <a:rPr lang="fi-FI" sz="600" err="1">
                <a:ea typeface="+mn-lt"/>
                <a:cs typeface="+mn-lt"/>
              </a:rPr>
              <a:t>Eliakim</a:t>
            </a:r>
            <a:r>
              <a:rPr lang="fi-FI" sz="600">
                <a:ea typeface="+mn-lt"/>
                <a:cs typeface="+mn-lt"/>
              </a:rPr>
              <a:t>, R., </a:t>
            </a:r>
            <a:r>
              <a:rPr lang="fi-FI" sz="600" err="1">
                <a:ea typeface="+mn-lt"/>
                <a:cs typeface="+mn-lt"/>
              </a:rPr>
              <a:t>Ellul</a:t>
            </a:r>
            <a:r>
              <a:rPr lang="fi-FI" sz="600">
                <a:ea typeface="+mn-lt"/>
                <a:cs typeface="+mn-lt"/>
              </a:rPr>
              <a:t>, P., </a:t>
            </a:r>
            <a:r>
              <a:rPr lang="fi-FI" sz="600" err="1">
                <a:ea typeface="+mn-lt"/>
                <a:cs typeface="+mn-lt"/>
              </a:rPr>
              <a:t>González</a:t>
            </a:r>
            <a:r>
              <a:rPr lang="fi-FI" sz="600">
                <a:ea typeface="+mn-lt"/>
                <a:cs typeface="+mn-lt"/>
              </a:rPr>
              <a:t>-Lama, Y., Gordon, H., </a:t>
            </a:r>
            <a:r>
              <a:rPr lang="fi-FI" sz="600" err="1">
                <a:ea typeface="+mn-lt"/>
                <a:cs typeface="+mn-lt"/>
              </a:rPr>
              <a:t>Halligan</a:t>
            </a:r>
            <a:r>
              <a:rPr lang="fi-FI" sz="600">
                <a:ea typeface="+mn-lt"/>
                <a:cs typeface="+mn-lt"/>
              </a:rPr>
              <a:t>, S., </a:t>
            </a:r>
            <a:r>
              <a:rPr lang="fi-FI" sz="600" err="1">
                <a:ea typeface="+mn-lt"/>
                <a:cs typeface="+mn-lt"/>
              </a:rPr>
              <a:t>Katsanos</a:t>
            </a:r>
            <a:r>
              <a:rPr lang="fi-FI" sz="600">
                <a:ea typeface="+mn-lt"/>
                <a:cs typeface="+mn-lt"/>
              </a:rPr>
              <a:t>, K., </a:t>
            </a:r>
            <a:r>
              <a:rPr lang="fi-FI" sz="600" err="1">
                <a:ea typeface="+mn-lt"/>
                <a:cs typeface="+mn-lt"/>
              </a:rPr>
              <a:t>Kopylov</a:t>
            </a:r>
            <a:r>
              <a:rPr lang="fi-FI" sz="600">
                <a:ea typeface="+mn-lt"/>
                <a:cs typeface="+mn-lt"/>
              </a:rPr>
              <a:t>, U., </a:t>
            </a:r>
            <a:r>
              <a:rPr lang="fi-FI" sz="600" err="1">
                <a:ea typeface="+mn-lt"/>
                <a:cs typeface="+mn-lt"/>
              </a:rPr>
              <a:t>Kotze</a:t>
            </a:r>
            <a:r>
              <a:rPr lang="fi-FI" sz="600">
                <a:ea typeface="+mn-lt"/>
                <a:cs typeface="+mn-lt"/>
              </a:rPr>
              <a:t>, P., </a:t>
            </a:r>
            <a:r>
              <a:rPr lang="fi-FI" sz="600" err="1">
                <a:ea typeface="+mn-lt"/>
                <a:cs typeface="+mn-lt"/>
              </a:rPr>
              <a:t>Krustiņš</a:t>
            </a:r>
            <a:r>
              <a:rPr lang="fi-FI" sz="600">
                <a:ea typeface="+mn-lt"/>
                <a:cs typeface="+mn-lt"/>
              </a:rPr>
              <a:t>, E., </a:t>
            </a:r>
            <a:r>
              <a:rPr lang="fi-FI" sz="600" err="1">
                <a:ea typeface="+mn-lt"/>
                <a:cs typeface="+mn-lt"/>
              </a:rPr>
              <a:t>Laghi</a:t>
            </a:r>
            <a:r>
              <a:rPr lang="fi-FI" sz="600">
                <a:ea typeface="+mn-lt"/>
                <a:cs typeface="+mn-lt"/>
              </a:rPr>
              <a:t>, A., </a:t>
            </a:r>
            <a:r>
              <a:rPr lang="fi-FI" sz="600" err="1">
                <a:ea typeface="+mn-lt"/>
                <a:cs typeface="+mn-lt"/>
              </a:rPr>
              <a:t>Limdi</a:t>
            </a:r>
            <a:r>
              <a:rPr lang="fi-FI" sz="600">
                <a:ea typeface="+mn-lt"/>
                <a:cs typeface="+mn-lt"/>
              </a:rPr>
              <a:t>, J., </a:t>
            </a:r>
            <a:r>
              <a:rPr lang="fi-FI" sz="600" err="1">
                <a:ea typeface="+mn-lt"/>
                <a:cs typeface="+mn-lt"/>
              </a:rPr>
              <a:t>Rieder</a:t>
            </a:r>
            <a:r>
              <a:rPr lang="fi-FI" sz="600">
                <a:ea typeface="+mn-lt"/>
                <a:cs typeface="+mn-lt"/>
              </a:rPr>
              <a:t>, F., </a:t>
            </a:r>
            <a:r>
              <a:rPr lang="fi-FI" sz="600" err="1">
                <a:ea typeface="+mn-lt"/>
                <a:cs typeface="+mn-lt"/>
              </a:rPr>
              <a:t>Rimola</a:t>
            </a:r>
            <a:r>
              <a:rPr lang="fi-FI" sz="600">
                <a:ea typeface="+mn-lt"/>
                <a:cs typeface="+mn-lt"/>
              </a:rPr>
              <a:t>, J., Taylor, S., Tolan, D., </a:t>
            </a:r>
            <a:r>
              <a:rPr lang="fi-FI" sz="600" err="1">
                <a:ea typeface="+mn-lt"/>
                <a:cs typeface="+mn-lt"/>
              </a:rPr>
              <a:t>Rheenen</a:t>
            </a:r>
            <a:r>
              <a:rPr lang="fi-FI" sz="600">
                <a:ea typeface="+mn-lt"/>
                <a:cs typeface="+mn-lt"/>
              </a:rPr>
              <a:t>, P., </a:t>
            </a:r>
            <a:r>
              <a:rPr lang="fi-FI" sz="600" err="1">
                <a:ea typeface="+mn-lt"/>
                <a:cs typeface="+mn-lt"/>
              </a:rPr>
              <a:t>Verstockt</a:t>
            </a:r>
            <a:r>
              <a:rPr lang="fi-FI" sz="600">
                <a:ea typeface="+mn-lt"/>
                <a:cs typeface="+mn-lt"/>
              </a:rPr>
              <a:t>, B., Stoker, J. 2019. ECCO-ESGAR </a:t>
            </a:r>
            <a:r>
              <a:rPr lang="fi-FI" sz="600" err="1">
                <a:ea typeface="+mn-lt"/>
                <a:cs typeface="+mn-lt"/>
              </a:rPr>
              <a:t>Guideline</a:t>
            </a:r>
            <a:r>
              <a:rPr lang="fi-FI" sz="600">
                <a:ea typeface="+mn-lt"/>
                <a:cs typeface="+mn-lt"/>
              </a:rPr>
              <a:t> for </a:t>
            </a:r>
            <a:r>
              <a:rPr lang="fi-FI" sz="600" err="1">
                <a:ea typeface="+mn-lt"/>
                <a:cs typeface="+mn-lt"/>
              </a:rPr>
              <a:t>Diagnostic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Assessment</a:t>
            </a:r>
            <a:r>
              <a:rPr lang="fi-FI" sz="600">
                <a:ea typeface="+mn-lt"/>
                <a:cs typeface="+mn-lt"/>
              </a:rPr>
              <a:t> in IBD </a:t>
            </a:r>
            <a:r>
              <a:rPr lang="fi-FI" sz="600" err="1">
                <a:ea typeface="+mn-lt"/>
                <a:cs typeface="+mn-lt"/>
              </a:rPr>
              <a:t>Part</a:t>
            </a:r>
            <a:r>
              <a:rPr lang="fi-FI" sz="600">
                <a:ea typeface="+mn-lt"/>
                <a:cs typeface="+mn-lt"/>
              </a:rPr>
              <a:t> 1: </a:t>
            </a:r>
            <a:r>
              <a:rPr lang="fi-FI" sz="600" err="1">
                <a:ea typeface="+mn-lt"/>
                <a:cs typeface="+mn-lt"/>
              </a:rPr>
              <a:t>Initial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diagnosis</a:t>
            </a:r>
            <a:r>
              <a:rPr lang="fi-FI" sz="600">
                <a:ea typeface="+mn-lt"/>
                <a:cs typeface="+mn-lt"/>
              </a:rPr>
              <a:t>, </a:t>
            </a:r>
            <a:r>
              <a:rPr lang="fi-FI" sz="600" err="1">
                <a:ea typeface="+mn-lt"/>
                <a:cs typeface="+mn-lt"/>
              </a:rPr>
              <a:t>monitoring</a:t>
            </a:r>
            <a:r>
              <a:rPr lang="fi-FI" sz="600">
                <a:ea typeface="+mn-lt"/>
                <a:cs typeface="+mn-lt"/>
              </a:rPr>
              <a:t> of </a:t>
            </a:r>
            <a:r>
              <a:rPr lang="fi-FI" sz="600" err="1">
                <a:ea typeface="+mn-lt"/>
                <a:cs typeface="+mn-lt"/>
              </a:rPr>
              <a:t>known</a:t>
            </a:r>
            <a:r>
              <a:rPr lang="fi-FI" sz="600">
                <a:ea typeface="+mn-lt"/>
                <a:cs typeface="+mn-lt"/>
              </a:rPr>
              <a:t> IBD, </a:t>
            </a:r>
            <a:r>
              <a:rPr lang="fi-FI" sz="600" err="1">
                <a:ea typeface="+mn-lt"/>
                <a:cs typeface="+mn-lt"/>
              </a:rPr>
              <a:t>detection</a:t>
            </a:r>
            <a:r>
              <a:rPr lang="fi-FI" sz="600">
                <a:ea typeface="+mn-lt"/>
                <a:cs typeface="+mn-lt"/>
              </a:rPr>
              <a:t> of </a:t>
            </a:r>
            <a:r>
              <a:rPr lang="fi-FI" sz="600" err="1">
                <a:ea typeface="+mn-lt"/>
                <a:cs typeface="+mn-lt"/>
              </a:rPr>
              <a:t>complications</a:t>
            </a:r>
            <a:r>
              <a:rPr lang="fi-FI" sz="600">
                <a:ea typeface="+mn-lt"/>
                <a:cs typeface="+mn-lt"/>
              </a:rPr>
              <a:t>. Journal of </a:t>
            </a:r>
            <a:r>
              <a:rPr lang="fi-FI" sz="600" err="1">
                <a:ea typeface="+mn-lt"/>
                <a:cs typeface="+mn-lt"/>
              </a:rPr>
              <a:t>Crohn's</a:t>
            </a:r>
            <a:r>
              <a:rPr lang="fi-FI" sz="600">
                <a:ea typeface="+mn-lt"/>
                <a:cs typeface="+mn-lt"/>
              </a:rPr>
              <a:t> and </a:t>
            </a:r>
            <a:r>
              <a:rPr lang="fi-FI" sz="600" err="1">
                <a:ea typeface="+mn-lt"/>
                <a:cs typeface="+mn-lt"/>
              </a:rPr>
              <a:t>Colitis</a:t>
            </a:r>
            <a:r>
              <a:rPr lang="fi-FI" sz="600">
                <a:ea typeface="+mn-lt"/>
                <a:cs typeface="+mn-lt"/>
              </a:rPr>
              <a:t>. 13 (2), 144–164.</a:t>
            </a:r>
          </a:p>
          <a:p>
            <a:r>
              <a:rPr lang="fi-FI" sz="600">
                <a:ea typeface="+mn-lt"/>
                <a:cs typeface="+mn-lt"/>
              </a:rPr>
              <a:t>Mahmud, N., </a:t>
            </a:r>
            <a:r>
              <a:rPr lang="fi-FI" sz="600" err="1">
                <a:ea typeface="+mn-lt"/>
                <a:cs typeface="+mn-lt"/>
              </a:rPr>
              <a:t>Weir</a:t>
            </a:r>
            <a:r>
              <a:rPr lang="fi-FI" sz="600">
                <a:ea typeface="+mn-lt"/>
                <a:cs typeface="+mn-lt"/>
              </a:rPr>
              <a:t>, D., 2001. </a:t>
            </a:r>
            <a:r>
              <a:rPr lang="fi-FI" sz="600" err="1">
                <a:ea typeface="+mn-lt"/>
                <a:cs typeface="+mn-lt"/>
              </a:rPr>
              <a:t>The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urban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diet</a:t>
            </a:r>
            <a:r>
              <a:rPr lang="fi-FI" sz="600">
                <a:ea typeface="+mn-lt"/>
                <a:cs typeface="+mn-lt"/>
              </a:rPr>
              <a:t> and </a:t>
            </a:r>
            <a:r>
              <a:rPr lang="fi-FI" sz="600" err="1">
                <a:ea typeface="+mn-lt"/>
                <a:cs typeface="+mn-lt"/>
              </a:rPr>
              <a:t>Crohn's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disease</a:t>
            </a:r>
            <a:r>
              <a:rPr lang="fi-FI" sz="600">
                <a:ea typeface="+mn-lt"/>
                <a:cs typeface="+mn-lt"/>
              </a:rPr>
              <a:t>: is </a:t>
            </a:r>
            <a:r>
              <a:rPr lang="fi-FI" sz="600" err="1">
                <a:ea typeface="+mn-lt"/>
                <a:cs typeface="+mn-lt"/>
              </a:rPr>
              <a:t>there</a:t>
            </a:r>
            <a:r>
              <a:rPr lang="fi-FI" sz="600">
                <a:ea typeface="+mn-lt"/>
                <a:cs typeface="+mn-lt"/>
              </a:rPr>
              <a:t> a </a:t>
            </a:r>
            <a:r>
              <a:rPr lang="fi-FI" sz="600" err="1">
                <a:ea typeface="+mn-lt"/>
                <a:cs typeface="+mn-lt"/>
              </a:rPr>
              <a:t>relationship</a:t>
            </a:r>
            <a:r>
              <a:rPr lang="fi-FI" sz="600">
                <a:ea typeface="+mn-lt"/>
                <a:cs typeface="+mn-lt"/>
              </a:rPr>
              <a:t>?. European Journal of </a:t>
            </a:r>
            <a:r>
              <a:rPr lang="fi-FI" sz="600" err="1">
                <a:ea typeface="+mn-lt"/>
                <a:cs typeface="+mn-lt"/>
              </a:rPr>
              <a:t>Gastroenterology</a:t>
            </a:r>
            <a:r>
              <a:rPr lang="fi-FI" sz="600">
                <a:ea typeface="+mn-lt"/>
                <a:cs typeface="+mn-lt"/>
              </a:rPr>
              <a:t> &amp; </a:t>
            </a:r>
            <a:r>
              <a:rPr lang="fi-FI" sz="600" err="1">
                <a:ea typeface="+mn-lt"/>
                <a:cs typeface="+mn-lt"/>
              </a:rPr>
              <a:t>Hepatology</a:t>
            </a:r>
            <a:r>
              <a:rPr lang="fi-FI" sz="600">
                <a:ea typeface="+mn-lt"/>
                <a:cs typeface="+mn-lt"/>
              </a:rPr>
              <a:t>. 13 (2), 93–95. </a:t>
            </a:r>
          </a:p>
          <a:p>
            <a:endParaRPr lang="fi-FI" sz="600"/>
          </a:p>
        </p:txBody>
      </p:sp>
    </p:spTree>
    <p:extLst>
      <p:ext uri="{BB962C8B-B14F-4D97-AF65-F5344CB8AC3E}">
        <p14:creationId xmlns:p14="http://schemas.microsoft.com/office/powerpoint/2010/main" val="328535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633A50-84C5-ED44-8F0B-D4A5C3FA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Lähteet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EF2103-512F-C3E0-BEF9-616926E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12" y="2344965"/>
            <a:ext cx="11193301" cy="4368799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fi-FI" sz="600">
                <a:ea typeface="+mn-lt"/>
                <a:cs typeface="+mn-lt"/>
              </a:rPr>
              <a:t>Niemelä, S., Jussila, A., Järvinen, H., </a:t>
            </a:r>
            <a:r>
              <a:rPr lang="fi-FI" sz="600" err="1">
                <a:ea typeface="+mn-lt"/>
                <a:cs typeface="+mn-lt"/>
              </a:rPr>
              <a:t>Jäättelä</a:t>
            </a:r>
            <a:r>
              <a:rPr lang="fi-FI" sz="600">
                <a:ea typeface="+mn-lt"/>
                <a:cs typeface="+mn-lt"/>
              </a:rPr>
              <a:t>, A., Karvonen, A., Rasmussen, M., Ruuska, T., Vuorio, A., 2005. </a:t>
            </a:r>
            <a:r>
              <a:rPr lang="fi-FI" sz="600" err="1">
                <a:ea typeface="+mn-lt"/>
                <a:cs typeface="+mn-lt"/>
              </a:rPr>
              <a:t>Crohnin</a:t>
            </a:r>
            <a:r>
              <a:rPr lang="fi-FI" sz="600">
                <a:ea typeface="+mn-lt"/>
                <a:cs typeface="+mn-lt"/>
              </a:rPr>
              <a:t> taudin hoito. Lääketieteellinen Aikakauskirja Duodecim. 121 (17), 1851–1852. </a:t>
            </a:r>
            <a:endParaRPr lang="en-US" sz="600">
              <a:ea typeface="+mn-lt"/>
              <a:cs typeface="+mn-lt"/>
            </a:endParaRPr>
          </a:p>
          <a:p>
            <a:r>
              <a:rPr lang="fi-FI" sz="600" err="1">
                <a:ea typeface="+mn-lt"/>
                <a:cs typeface="+mn-lt"/>
              </a:rPr>
              <a:t>Ruemmele</a:t>
            </a:r>
            <a:r>
              <a:rPr lang="fi-FI" sz="600">
                <a:ea typeface="+mn-lt"/>
                <a:cs typeface="+mn-lt"/>
              </a:rPr>
              <a:t>, F., M., Veres, G., Kolho, K., L., </a:t>
            </a:r>
            <a:r>
              <a:rPr lang="fi-FI" sz="600" err="1">
                <a:ea typeface="+mn-lt"/>
                <a:cs typeface="+mn-lt"/>
              </a:rPr>
              <a:t>Griffiths</a:t>
            </a:r>
            <a:r>
              <a:rPr lang="fi-FI" sz="600">
                <a:ea typeface="+mn-lt"/>
                <a:cs typeface="+mn-lt"/>
              </a:rPr>
              <a:t>, A., Levine, A., </a:t>
            </a:r>
            <a:r>
              <a:rPr lang="fi-FI" sz="600" err="1">
                <a:ea typeface="+mn-lt"/>
                <a:cs typeface="+mn-lt"/>
              </a:rPr>
              <a:t>Escher</a:t>
            </a:r>
            <a:r>
              <a:rPr lang="fi-FI" sz="600">
                <a:ea typeface="+mn-lt"/>
                <a:cs typeface="+mn-lt"/>
              </a:rPr>
              <a:t>, J., C., </a:t>
            </a:r>
            <a:r>
              <a:rPr lang="fi-FI" sz="600" err="1">
                <a:ea typeface="+mn-lt"/>
                <a:cs typeface="+mn-lt"/>
              </a:rPr>
              <a:t>Amil</a:t>
            </a:r>
            <a:r>
              <a:rPr lang="fi-FI" sz="600">
                <a:ea typeface="+mn-lt"/>
                <a:cs typeface="+mn-lt"/>
              </a:rPr>
              <a:t>, D., J., </a:t>
            </a:r>
            <a:r>
              <a:rPr lang="fi-FI" sz="600" err="1">
                <a:ea typeface="+mn-lt"/>
                <a:cs typeface="+mn-lt"/>
              </a:rPr>
              <a:t>Barabino</a:t>
            </a:r>
            <a:r>
              <a:rPr lang="fi-FI" sz="600">
                <a:ea typeface="+mn-lt"/>
                <a:cs typeface="+mn-lt"/>
              </a:rPr>
              <a:t>, A., </a:t>
            </a:r>
            <a:r>
              <a:rPr lang="fi-FI" sz="600" err="1">
                <a:ea typeface="+mn-lt"/>
                <a:cs typeface="+mn-lt"/>
              </a:rPr>
              <a:t>Braegger</a:t>
            </a:r>
            <a:r>
              <a:rPr lang="fi-FI" sz="600">
                <a:ea typeface="+mn-lt"/>
                <a:cs typeface="+mn-lt"/>
              </a:rPr>
              <a:t>, C., P., </a:t>
            </a:r>
            <a:r>
              <a:rPr lang="fi-FI" sz="600" err="1">
                <a:ea typeface="+mn-lt"/>
                <a:cs typeface="+mn-lt"/>
              </a:rPr>
              <a:t>Bronsky</a:t>
            </a:r>
            <a:r>
              <a:rPr lang="fi-FI" sz="600">
                <a:ea typeface="+mn-lt"/>
                <a:cs typeface="+mn-lt"/>
              </a:rPr>
              <a:t>, J., </a:t>
            </a:r>
            <a:r>
              <a:rPr lang="fi-FI" sz="600" err="1">
                <a:ea typeface="+mn-lt"/>
                <a:cs typeface="+mn-lt"/>
              </a:rPr>
              <a:t>Buderus</a:t>
            </a:r>
            <a:r>
              <a:rPr lang="fi-FI" sz="600">
                <a:ea typeface="+mn-lt"/>
                <a:cs typeface="+mn-lt"/>
              </a:rPr>
              <a:t>, S., </a:t>
            </a:r>
            <a:r>
              <a:rPr lang="fi-FI" sz="600" err="1">
                <a:ea typeface="+mn-lt"/>
                <a:cs typeface="+mn-lt"/>
              </a:rPr>
              <a:t>Martín</a:t>
            </a:r>
            <a:r>
              <a:rPr lang="fi-FI" sz="600">
                <a:ea typeface="+mn-lt"/>
                <a:cs typeface="+mn-lt"/>
              </a:rPr>
              <a:t>-de-</a:t>
            </a:r>
            <a:r>
              <a:rPr lang="fi-FI" sz="600" err="1">
                <a:ea typeface="+mn-lt"/>
                <a:cs typeface="+mn-lt"/>
              </a:rPr>
              <a:t>Carpi</a:t>
            </a:r>
            <a:r>
              <a:rPr lang="fi-FI" sz="600">
                <a:ea typeface="+mn-lt"/>
                <a:cs typeface="+mn-lt"/>
              </a:rPr>
              <a:t>, J., De </a:t>
            </a:r>
            <a:r>
              <a:rPr lang="fi-FI" sz="600" err="1">
                <a:ea typeface="+mn-lt"/>
                <a:cs typeface="+mn-lt"/>
              </a:rPr>
              <a:t>Ridder</a:t>
            </a:r>
            <a:r>
              <a:rPr lang="fi-FI" sz="600">
                <a:ea typeface="+mn-lt"/>
                <a:cs typeface="+mn-lt"/>
              </a:rPr>
              <a:t>, L., Fagerberg, U., L., Hugot, J., P., </a:t>
            </a:r>
            <a:r>
              <a:rPr lang="fi-FI" sz="600" err="1">
                <a:ea typeface="+mn-lt"/>
                <a:cs typeface="+mn-lt"/>
              </a:rPr>
              <a:t>Kierkus</a:t>
            </a:r>
            <a:r>
              <a:rPr lang="fi-FI" sz="600">
                <a:ea typeface="+mn-lt"/>
                <a:cs typeface="+mn-lt"/>
              </a:rPr>
              <a:t>, J., </a:t>
            </a:r>
            <a:r>
              <a:rPr lang="fi-FI" sz="600" err="1">
                <a:ea typeface="+mn-lt"/>
                <a:cs typeface="+mn-lt"/>
              </a:rPr>
              <a:t>Kolacek</a:t>
            </a:r>
            <a:r>
              <a:rPr lang="fi-FI" sz="600">
                <a:ea typeface="+mn-lt"/>
                <a:cs typeface="+mn-lt"/>
              </a:rPr>
              <a:t>, S., </a:t>
            </a:r>
            <a:r>
              <a:rPr lang="fi-FI" sz="600" err="1">
                <a:ea typeface="+mn-lt"/>
                <a:cs typeface="+mn-lt"/>
              </a:rPr>
              <a:t>Koletzko</a:t>
            </a:r>
            <a:r>
              <a:rPr lang="fi-FI" sz="600">
                <a:ea typeface="+mn-lt"/>
                <a:cs typeface="+mn-lt"/>
              </a:rPr>
              <a:t>, S., </a:t>
            </a:r>
            <a:r>
              <a:rPr lang="fi-FI" sz="600" err="1">
                <a:ea typeface="+mn-lt"/>
                <a:cs typeface="+mn-lt"/>
              </a:rPr>
              <a:t>Lionetti</a:t>
            </a:r>
            <a:r>
              <a:rPr lang="fi-FI" sz="600">
                <a:ea typeface="+mn-lt"/>
                <a:cs typeface="+mn-lt"/>
              </a:rPr>
              <a:t>, P., </a:t>
            </a:r>
            <a:r>
              <a:rPr lang="fi-FI" sz="600" err="1">
                <a:ea typeface="+mn-lt"/>
                <a:cs typeface="+mn-lt"/>
              </a:rPr>
              <a:t>Miele</a:t>
            </a:r>
            <a:r>
              <a:rPr lang="fi-FI" sz="600">
                <a:ea typeface="+mn-lt"/>
                <a:cs typeface="+mn-lt"/>
              </a:rPr>
              <a:t>, E., </a:t>
            </a:r>
            <a:r>
              <a:rPr lang="fi-FI" sz="600" err="1">
                <a:ea typeface="+mn-lt"/>
                <a:cs typeface="+mn-lt"/>
              </a:rPr>
              <a:t>Navas</a:t>
            </a:r>
            <a:r>
              <a:rPr lang="fi-FI" sz="600">
                <a:ea typeface="+mn-lt"/>
                <a:cs typeface="+mn-lt"/>
              </a:rPr>
              <a:t> </a:t>
            </a:r>
            <a:r>
              <a:rPr lang="fi-FI" sz="600" err="1">
                <a:ea typeface="+mn-lt"/>
                <a:cs typeface="+mn-lt"/>
              </a:rPr>
              <a:t>López</a:t>
            </a:r>
            <a:r>
              <a:rPr lang="fi-FI" sz="600">
                <a:ea typeface="+mn-lt"/>
                <a:cs typeface="+mn-lt"/>
              </a:rPr>
              <a:t>, V., M., </a:t>
            </a:r>
            <a:r>
              <a:rPr lang="fi-FI" sz="600" err="1">
                <a:ea typeface="+mn-lt"/>
                <a:cs typeface="+mn-lt"/>
              </a:rPr>
              <a:t>Paerregaard</a:t>
            </a:r>
            <a:r>
              <a:rPr lang="fi-FI" sz="600">
                <a:ea typeface="+mn-lt"/>
                <a:cs typeface="+mn-lt"/>
              </a:rPr>
              <a:t>, A., Russell, R., K., </a:t>
            </a:r>
            <a:r>
              <a:rPr lang="fi-FI" sz="600" err="1">
                <a:ea typeface="+mn-lt"/>
                <a:cs typeface="+mn-lt"/>
              </a:rPr>
              <a:t>Serban</a:t>
            </a:r>
            <a:r>
              <a:rPr lang="fi-FI" sz="600">
                <a:ea typeface="+mn-lt"/>
                <a:cs typeface="+mn-lt"/>
              </a:rPr>
              <a:t>, D., E., </a:t>
            </a:r>
            <a:r>
              <a:rPr lang="fi-FI" sz="600" err="1">
                <a:ea typeface="+mn-lt"/>
                <a:cs typeface="+mn-lt"/>
              </a:rPr>
              <a:t>Shaoul</a:t>
            </a:r>
            <a:r>
              <a:rPr lang="fi-FI" sz="600">
                <a:ea typeface="+mn-lt"/>
                <a:cs typeface="+mn-lt"/>
              </a:rPr>
              <a:t>, R., Van </a:t>
            </a:r>
            <a:r>
              <a:rPr lang="fi-FI" sz="600" err="1">
                <a:ea typeface="+mn-lt"/>
                <a:cs typeface="+mn-lt"/>
              </a:rPr>
              <a:t>Rheenen</a:t>
            </a:r>
            <a:r>
              <a:rPr lang="fi-FI" sz="600">
                <a:ea typeface="+mn-lt"/>
                <a:cs typeface="+mn-lt"/>
              </a:rPr>
              <a:t>, P., </a:t>
            </a:r>
            <a:r>
              <a:rPr lang="fi-FI" sz="600" err="1">
                <a:ea typeface="+mn-lt"/>
                <a:cs typeface="+mn-lt"/>
              </a:rPr>
              <a:t>Veereman</a:t>
            </a:r>
            <a:r>
              <a:rPr lang="fi-FI" sz="600">
                <a:ea typeface="+mn-lt"/>
                <a:cs typeface="+mn-lt"/>
              </a:rPr>
              <a:t>, G., </a:t>
            </a:r>
            <a:r>
              <a:rPr lang="fi-FI" sz="600" err="1">
                <a:ea typeface="+mn-lt"/>
                <a:cs typeface="+mn-lt"/>
              </a:rPr>
              <a:t>Weiss</a:t>
            </a:r>
            <a:r>
              <a:rPr lang="fi-FI" sz="600">
                <a:ea typeface="+mn-lt"/>
                <a:cs typeface="+mn-lt"/>
              </a:rPr>
              <a:t>, B., Wilson, D., </a:t>
            </a:r>
            <a:r>
              <a:rPr lang="fi-FI" sz="600" err="1">
                <a:ea typeface="+mn-lt"/>
                <a:cs typeface="+mn-lt"/>
              </a:rPr>
              <a:t>Dignass</a:t>
            </a:r>
            <a:r>
              <a:rPr lang="fi-FI" sz="600">
                <a:ea typeface="+mn-lt"/>
                <a:cs typeface="+mn-lt"/>
              </a:rPr>
              <a:t>, A., </a:t>
            </a:r>
            <a:r>
              <a:rPr lang="fi-FI" sz="600" err="1">
                <a:ea typeface="+mn-lt"/>
                <a:cs typeface="+mn-lt"/>
              </a:rPr>
              <a:t>Eliakim</a:t>
            </a:r>
            <a:r>
              <a:rPr lang="fi-FI" sz="600">
                <a:ea typeface="+mn-lt"/>
                <a:cs typeface="+mn-lt"/>
              </a:rPr>
              <a:t>, A., Winter, H., Turner, D. 2014. </a:t>
            </a:r>
            <a:r>
              <a:rPr lang="fi-FI" sz="600" err="1">
                <a:ea typeface="+mn-lt"/>
                <a:cs typeface="+mn-lt"/>
              </a:rPr>
              <a:t>Consensus</a:t>
            </a:r>
            <a:r>
              <a:rPr lang="fi-FI" sz="600">
                <a:ea typeface="+mn-lt"/>
                <a:cs typeface="+mn-lt"/>
              </a:rPr>
              <a:t> </a:t>
            </a:r>
            <a:r>
              <a:rPr lang="fi-FI" sz="600" err="1">
                <a:ea typeface="+mn-lt"/>
                <a:cs typeface="+mn-lt"/>
              </a:rPr>
              <a:t>guidelines</a:t>
            </a:r>
            <a:r>
              <a:rPr lang="fi-FI" sz="600">
                <a:ea typeface="+mn-lt"/>
                <a:cs typeface="+mn-lt"/>
              </a:rPr>
              <a:t> of ECCO/ESPGHAN on </a:t>
            </a:r>
            <a:r>
              <a:rPr lang="fi-FI" sz="600" err="1">
                <a:ea typeface="+mn-lt"/>
                <a:cs typeface="+mn-lt"/>
              </a:rPr>
              <a:t>the</a:t>
            </a:r>
            <a:r>
              <a:rPr lang="fi-FI" sz="600">
                <a:ea typeface="+mn-lt"/>
                <a:cs typeface="+mn-lt"/>
              </a:rPr>
              <a:t> </a:t>
            </a:r>
            <a:r>
              <a:rPr lang="fi-FI" sz="600" err="1">
                <a:ea typeface="+mn-lt"/>
                <a:cs typeface="+mn-lt"/>
              </a:rPr>
              <a:t>medical</a:t>
            </a:r>
            <a:r>
              <a:rPr lang="fi-FI" sz="600">
                <a:ea typeface="+mn-lt"/>
                <a:cs typeface="+mn-lt"/>
              </a:rPr>
              <a:t> management of </a:t>
            </a:r>
            <a:r>
              <a:rPr lang="fi-FI" sz="600" err="1">
                <a:ea typeface="+mn-lt"/>
                <a:cs typeface="+mn-lt"/>
              </a:rPr>
              <a:t>pediatric</a:t>
            </a:r>
            <a:r>
              <a:rPr lang="fi-FI" sz="600">
                <a:ea typeface="+mn-lt"/>
                <a:cs typeface="+mn-lt"/>
              </a:rPr>
              <a:t> </a:t>
            </a:r>
            <a:r>
              <a:rPr lang="fi-FI" sz="600" err="1">
                <a:ea typeface="+mn-lt"/>
                <a:cs typeface="+mn-lt"/>
              </a:rPr>
              <a:t>Crohn's</a:t>
            </a:r>
            <a:r>
              <a:rPr lang="fi-FI" sz="600">
                <a:ea typeface="+mn-lt"/>
                <a:cs typeface="+mn-lt"/>
              </a:rPr>
              <a:t> </a:t>
            </a:r>
            <a:r>
              <a:rPr lang="fi-FI" sz="600" err="1">
                <a:ea typeface="+mn-lt"/>
                <a:cs typeface="+mn-lt"/>
              </a:rPr>
              <a:t>disease</a:t>
            </a:r>
            <a:r>
              <a:rPr lang="fi-FI" sz="600">
                <a:ea typeface="+mn-lt"/>
                <a:cs typeface="+mn-lt"/>
              </a:rPr>
              <a:t>. Journal of </a:t>
            </a:r>
            <a:r>
              <a:rPr lang="fi-FI" sz="600" err="1">
                <a:ea typeface="+mn-lt"/>
                <a:cs typeface="+mn-lt"/>
              </a:rPr>
              <a:t>Crohn's</a:t>
            </a:r>
            <a:r>
              <a:rPr lang="fi-FI" sz="600">
                <a:ea typeface="+mn-lt"/>
                <a:cs typeface="+mn-lt"/>
              </a:rPr>
              <a:t> and </a:t>
            </a:r>
            <a:r>
              <a:rPr lang="fi-FI" sz="600" err="1">
                <a:ea typeface="+mn-lt"/>
                <a:cs typeface="+mn-lt"/>
              </a:rPr>
              <a:t>Colitis</a:t>
            </a:r>
            <a:r>
              <a:rPr lang="fi-FI" sz="600">
                <a:ea typeface="+mn-lt"/>
                <a:cs typeface="+mn-lt"/>
              </a:rPr>
              <a:t>. 8 (10), 1179–1207. </a:t>
            </a:r>
          </a:p>
          <a:p>
            <a:r>
              <a:rPr lang="fi-FI" sz="600">
                <a:ea typeface="+mn-lt"/>
                <a:cs typeface="+mn-lt"/>
              </a:rPr>
              <a:t>Sipponen Taina, 2020, </a:t>
            </a:r>
            <a:r>
              <a:rPr lang="fi-FI" sz="600" err="1">
                <a:ea typeface="+mn-lt"/>
                <a:cs typeface="+mn-lt"/>
              </a:rPr>
              <a:t>Crohnin</a:t>
            </a:r>
            <a:r>
              <a:rPr lang="fi-FI" sz="600">
                <a:ea typeface="+mn-lt"/>
                <a:cs typeface="+mn-lt"/>
              </a:rPr>
              <a:t> tauti, Lääkärin käsikirja, Duodecim, Viitattu 10.6.2022, </a:t>
            </a:r>
            <a:r>
              <a:rPr lang="fi-FI" sz="600" u="sng">
                <a:ea typeface="+mn-lt"/>
                <a:cs typeface="+mn-lt"/>
                <a:hlinkClick r:id="rId2"/>
              </a:rPr>
              <a:t>https://www.terveysportti.fi/apps/dtk/ltk/article/ykt01789</a:t>
            </a:r>
            <a:endParaRPr lang="fi-FI" sz="600">
              <a:ea typeface="+mn-lt"/>
              <a:cs typeface="+mn-lt"/>
            </a:endParaRPr>
          </a:p>
          <a:p>
            <a:r>
              <a:rPr lang="fi-FI" sz="600">
                <a:ea typeface="+mn-lt"/>
                <a:cs typeface="+mn-lt"/>
              </a:rPr>
              <a:t>Terveystalo, 2022a, </a:t>
            </a:r>
            <a:r>
              <a:rPr lang="fi-FI" sz="600" err="1">
                <a:ea typeface="+mn-lt"/>
                <a:cs typeface="+mn-lt"/>
              </a:rPr>
              <a:t>Crohnin</a:t>
            </a:r>
            <a:r>
              <a:rPr lang="fi-FI" sz="600">
                <a:ea typeface="+mn-lt"/>
                <a:cs typeface="+mn-lt"/>
              </a:rPr>
              <a:t> tauti, Viitattu 2.4.2022, </a:t>
            </a:r>
            <a:r>
              <a:rPr lang="fi-FI" sz="600" u="sng">
                <a:ea typeface="+mn-lt"/>
                <a:cs typeface="+mn-lt"/>
                <a:hlinkClick r:id="rId3"/>
              </a:rPr>
              <a:t>https://www.terveystalo.com/fi/palvelut/crohnin-tauti/</a:t>
            </a:r>
            <a:endParaRPr lang="fi-FI" sz="600">
              <a:ea typeface="+mn-lt"/>
              <a:cs typeface="+mn-lt"/>
            </a:endParaRPr>
          </a:p>
          <a:p>
            <a:r>
              <a:rPr lang="fi-FI" sz="600">
                <a:ea typeface="+mn-lt"/>
                <a:cs typeface="+mn-lt"/>
              </a:rPr>
              <a:t>Terveystalo, 2022b, IBD eli krooninen tulehduksellinen suolistosairaus voi olla kivulias, ja siihen on tärkeää hakea hoitoa, Viitattu 6.4.2022, </a:t>
            </a:r>
            <a:r>
              <a:rPr lang="fi-FI" sz="600" u="sng">
                <a:ea typeface="+mn-lt"/>
                <a:cs typeface="+mn-lt"/>
                <a:hlinkClick r:id="rId4"/>
              </a:rPr>
              <a:t>https://www.terveystalo.com/fi/tietopaketit/ibd-eli-tulehduksellinen-suolistosairaus/</a:t>
            </a:r>
            <a:endParaRPr lang="fi-FI" sz="600">
              <a:ea typeface="+mn-lt"/>
              <a:cs typeface="+mn-lt"/>
            </a:endParaRPr>
          </a:p>
          <a:p>
            <a:r>
              <a:rPr lang="fi-FI" sz="600">
                <a:ea typeface="+mn-lt"/>
                <a:cs typeface="+mn-lt"/>
              </a:rPr>
              <a:t>Tiusanen, T. 2017. Tulehduksellisten suolistosairauksien hoito. Sairaanhoitajan käsikirja. Duodecim. Viitattu 13.6.2022. </a:t>
            </a:r>
            <a:r>
              <a:rPr lang="fi-FI" sz="600" u="sng">
                <a:ea typeface="+mn-lt"/>
                <a:cs typeface="+mn-lt"/>
                <a:hlinkClick r:id="rId5"/>
              </a:rPr>
              <a:t>https://www.terveysportti.fi/apps/dtk/shk/article/shk04669/search/crohnin%20tauti</a:t>
            </a:r>
            <a:endParaRPr lang="fi-FI" sz="600" u="sng">
              <a:ea typeface="+mn-lt"/>
              <a:cs typeface="+mn-lt"/>
            </a:endParaRPr>
          </a:p>
          <a:p>
            <a:r>
              <a:rPr lang="fi-FI" sz="600">
                <a:ea typeface="+mn-lt"/>
                <a:cs typeface="+mn-lt"/>
              </a:rPr>
              <a:t>Torres, J., </a:t>
            </a:r>
            <a:r>
              <a:rPr lang="fi-FI" sz="600" err="1">
                <a:ea typeface="+mn-lt"/>
                <a:cs typeface="+mn-lt"/>
              </a:rPr>
              <a:t>Bonovas</a:t>
            </a:r>
            <a:r>
              <a:rPr lang="fi-FI" sz="600">
                <a:ea typeface="+mn-lt"/>
                <a:cs typeface="+mn-lt"/>
              </a:rPr>
              <a:t>, S., </a:t>
            </a:r>
            <a:r>
              <a:rPr lang="fi-FI" sz="600" err="1">
                <a:ea typeface="+mn-lt"/>
                <a:cs typeface="+mn-lt"/>
              </a:rPr>
              <a:t>Doherty</a:t>
            </a:r>
            <a:r>
              <a:rPr lang="fi-FI" sz="600">
                <a:ea typeface="+mn-lt"/>
                <a:cs typeface="+mn-lt"/>
              </a:rPr>
              <a:t>, G., </a:t>
            </a:r>
            <a:r>
              <a:rPr lang="fi-FI" sz="600" err="1">
                <a:ea typeface="+mn-lt"/>
                <a:cs typeface="+mn-lt"/>
              </a:rPr>
              <a:t>Kucharzik</a:t>
            </a:r>
            <a:r>
              <a:rPr lang="fi-FI" sz="600">
                <a:ea typeface="+mn-lt"/>
                <a:cs typeface="+mn-lt"/>
              </a:rPr>
              <a:t>, T., </a:t>
            </a:r>
            <a:r>
              <a:rPr lang="fi-FI" sz="600" err="1">
                <a:ea typeface="+mn-lt"/>
                <a:cs typeface="+mn-lt"/>
              </a:rPr>
              <a:t>Gisbert</a:t>
            </a:r>
            <a:r>
              <a:rPr lang="fi-FI" sz="600">
                <a:ea typeface="+mn-lt"/>
                <a:cs typeface="+mn-lt"/>
              </a:rPr>
              <a:t>, J., Raine, T., Adamina, M., </a:t>
            </a:r>
            <a:r>
              <a:rPr lang="fi-FI" sz="600" err="1">
                <a:ea typeface="+mn-lt"/>
                <a:cs typeface="+mn-lt"/>
              </a:rPr>
              <a:t>Armuzzi</a:t>
            </a:r>
            <a:r>
              <a:rPr lang="fi-FI" sz="600">
                <a:ea typeface="+mn-lt"/>
                <a:cs typeface="+mn-lt"/>
              </a:rPr>
              <a:t>, A., </a:t>
            </a:r>
            <a:r>
              <a:rPr lang="fi-FI" sz="600" err="1">
                <a:ea typeface="+mn-lt"/>
                <a:cs typeface="+mn-lt"/>
              </a:rPr>
              <a:t>Bachmann</a:t>
            </a:r>
            <a:r>
              <a:rPr lang="fi-FI" sz="600">
                <a:ea typeface="+mn-lt"/>
                <a:cs typeface="+mn-lt"/>
              </a:rPr>
              <a:t>, O., </a:t>
            </a:r>
            <a:r>
              <a:rPr lang="fi-FI" sz="600" err="1">
                <a:ea typeface="+mn-lt"/>
                <a:cs typeface="+mn-lt"/>
              </a:rPr>
              <a:t>Bager</a:t>
            </a:r>
            <a:r>
              <a:rPr lang="fi-FI" sz="600">
                <a:ea typeface="+mn-lt"/>
                <a:cs typeface="+mn-lt"/>
              </a:rPr>
              <a:t>, P., </a:t>
            </a:r>
            <a:r>
              <a:rPr lang="fi-FI" sz="600" err="1">
                <a:ea typeface="+mn-lt"/>
                <a:cs typeface="+mn-lt"/>
              </a:rPr>
              <a:t>Biancone</a:t>
            </a:r>
            <a:r>
              <a:rPr lang="fi-FI" sz="600">
                <a:ea typeface="+mn-lt"/>
                <a:cs typeface="+mn-lt"/>
              </a:rPr>
              <a:t>, L., </a:t>
            </a:r>
            <a:r>
              <a:rPr lang="fi-FI" sz="600" err="1">
                <a:ea typeface="+mn-lt"/>
                <a:cs typeface="+mn-lt"/>
              </a:rPr>
              <a:t>Bokemeyer</a:t>
            </a:r>
            <a:r>
              <a:rPr lang="fi-FI" sz="600">
                <a:ea typeface="+mn-lt"/>
                <a:cs typeface="+mn-lt"/>
              </a:rPr>
              <a:t>, B., </a:t>
            </a:r>
            <a:r>
              <a:rPr lang="fi-FI" sz="600" err="1">
                <a:ea typeface="+mn-lt"/>
                <a:cs typeface="+mn-lt"/>
              </a:rPr>
              <a:t>Bossuyt</a:t>
            </a:r>
            <a:r>
              <a:rPr lang="fi-FI" sz="600">
                <a:ea typeface="+mn-lt"/>
                <a:cs typeface="+mn-lt"/>
              </a:rPr>
              <a:t>, P., </a:t>
            </a:r>
            <a:r>
              <a:rPr lang="fi-FI" sz="600" err="1">
                <a:ea typeface="+mn-lt"/>
                <a:cs typeface="+mn-lt"/>
              </a:rPr>
              <a:t>Burisch</a:t>
            </a:r>
            <a:r>
              <a:rPr lang="fi-FI" sz="600">
                <a:ea typeface="+mn-lt"/>
                <a:cs typeface="+mn-lt"/>
              </a:rPr>
              <a:t>, J., Collins, P., </a:t>
            </a:r>
            <a:r>
              <a:rPr lang="fi-FI" sz="600" err="1">
                <a:ea typeface="+mn-lt"/>
                <a:cs typeface="+mn-lt"/>
              </a:rPr>
              <a:t>El-Hussuna</a:t>
            </a:r>
            <a:r>
              <a:rPr lang="fi-FI" sz="600">
                <a:ea typeface="+mn-lt"/>
                <a:cs typeface="+mn-lt"/>
              </a:rPr>
              <a:t>, A., </a:t>
            </a:r>
            <a:r>
              <a:rPr lang="fi-FI" sz="600" err="1">
                <a:ea typeface="+mn-lt"/>
                <a:cs typeface="+mn-lt"/>
              </a:rPr>
              <a:t>Ellul</a:t>
            </a:r>
            <a:r>
              <a:rPr lang="fi-FI" sz="600">
                <a:ea typeface="+mn-lt"/>
                <a:cs typeface="+mn-lt"/>
              </a:rPr>
              <a:t>, P., </a:t>
            </a:r>
            <a:r>
              <a:rPr lang="fi-FI" sz="600" err="1">
                <a:ea typeface="+mn-lt"/>
                <a:cs typeface="+mn-lt"/>
              </a:rPr>
              <a:t>Frei-Lanter</a:t>
            </a:r>
            <a:r>
              <a:rPr lang="fi-FI" sz="600">
                <a:ea typeface="+mn-lt"/>
                <a:cs typeface="+mn-lt"/>
              </a:rPr>
              <a:t>, C., </a:t>
            </a:r>
            <a:r>
              <a:rPr lang="fi-FI" sz="600" err="1">
                <a:ea typeface="+mn-lt"/>
                <a:cs typeface="+mn-lt"/>
              </a:rPr>
              <a:t>Furfaro</a:t>
            </a:r>
            <a:r>
              <a:rPr lang="fi-FI" sz="600">
                <a:ea typeface="+mn-lt"/>
                <a:cs typeface="+mn-lt"/>
              </a:rPr>
              <a:t>, F., </a:t>
            </a:r>
            <a:r>
              <a:rPr lang="fi-FI" sz="600" err="1">
                <a:ea typeface="+mn-lt"/>
                <a:cs typeface="+mn-lt"/>
              </a:rPr>
              <a:t>Gingert</a:t>
            </a:r>
            <a:r>
              <a:rPr lang="fi-FI" sz="600">
                <a:ea typeface="+mn-lt"/>
                <a:cs typeface="+mn-lt"/>
              </a:rPr>
              <a:t>, C., </a:t>
            </a:r>
            <a:r>
              <a:rPr lang="fi-FI" sz="600" err="1">
                <a:ea typeface="+mn-lt"/>
                <a:cs typeface="+mn-lt"/>
              </a:rPr>
              <a:t>Gionchetti</a:t>
            </a:r>
            <a:r>
              <a:rPr lang="fi-FI" sz="600">
                <a:ea typeface="+mn-lt"/>
                <a:cs typeface="+mn-lt"/>
              </a:rPr>
              <a:t>, P., </a:t>
            </a:r>
            <a:r>
              <a:rPr lang="fi-FI" sz="600" err="1">
                <a:ea typeface="+mn-lt"/>
                <a:cs typeface="+mn-lt"/>
              </a:rPr>
              <a:t>Gomollon</a:t>
            </a:r>
            <a:r>
              <a:rPr lang="fi-FI" sz="600">
                <a:ea typeface="+mn-lt"/>
                <a:cs typeface="+mn-lt"/>
              </a:rPr>
              <a:t>, F., </a:t>
            </a:r>
            <a:r>
              <a:rPr lang="fi-FI" sz="600" err="1">
                <a:ea typeface="+mn-lt"/>
                <a:cs typeface="+mn-lt"/>
              </a:rPr>
              <a:t>González</a:t>
            </a:r>
            <a:r>
              <a:rPr lang="fi-FI" sz="600">
                <a:ea typeface="+mn-lt"/>
                <a:cs typeface="+mn-lt"/>
              </a:rPr>
              <a:t>-Lorenzo, M., Gordon, H., </a:t>
            </a:r>
            <a:r>
              <a:rPr lang="fi-FI" sz="600" err="1">
                <a:ea typeface="+mn-lt"/>
                <a:cs typeface="+mn-lt"/>
              </a:rPr>
              <a:t>Hlavaty</a:t>
            </a:r>
            <a:r>
              <a:rPr lang="fi-FI" sz="600">
                <a:ea typeface="+mn-lt"/>
                <a:cs typeface="+mn-lt"/>
              </a:rPr>
              <a:t>, T., </a:t>
            </a:r>
            <a:r>
              <a:rPr lang="fi-FI" sz="600" err="1">
                <a:ea typeface="+mn-lt"/>
                <a:cs typeface="+mn-lt"/>
              </a:rPr>
              <a:t>Juillerat</a:t>
            </a:r>
            <a:r>
              <a:rPr lang="fi-FI" sz="600">
                <a:ea typeface="+mn-lt"/>
                <a:cs typeface="+mn-lt"/>
              </a:rPr>
              <a:t>, P., </a:t>
            </a:r>
            <a:r>
              <a:rPr lang="fi-FI" sz="600" err="1">
                <a:ea typeface="+mn-lt"/>
                <a:cs typeface="+mn-lt"/>
              </a:rPr>
              <a:t>Katsanos</a:t>
            </a:r>
            <a:r>
              <a:rPr lang="fi-FI" sz="600">
                <a:ea typeface="+mn-lt"/>
                <a:cs typeface="+mn-lt"/>
              </a:rPr>
              <a:t>, K., </a:t>
            </a:r>
            <a:r>
              <a:rPr lang="fi-FI" sz="600" err="1">
                <a:ea typeface="+mn-lt"/>
                <a:cs typeface="+mn-lt"/>
              </a:rPr>
              <a:t>Kopylov</a:t>
            </a:r>
            <a:r>
              <a:rPr lang="fi-FI" sz="600">
                <a:ea typeface="+mn-lt"/>
                <a:cs typeface="+mn-lt"/>
              </a:rPr>
              <a:t>, U., </a:t>
            </a:r>
            <a:r>
              <a:rPr lang="fi-FI" sz="600" err="1">
                <a:ea typeface="+mn-lt"/>
                <a:cs typeface="+mn-lt"/>
              </a:rPr>
              <a:t>Krustins</a:t>
            </a:r>
            <a:r>
              <a:rPr lang="fi-FI" sz="600">
                <a:ea typeface="+mn-lt"/>
                <a:cs typeface="+mn-lt"/>
              </a:rPr>
              <a:t>, E., </a:t>
            </a:r>
            <a:r>
              <a:rPr lang="fi-FI" sz="600" err="1">
                <a:ea typeface="+mn-lt"/>
                <a:cs typeface="+mn-lt"/>
              </a:rPr>
              <a:t>Lytras</a:t>
            </a:r>
            <a:r>
              <a:rPr lang="fi-FI" sz="600">
                <a:ea typeface="+mn-lt"/>
                <a:cs typeface="+mn-lt"/>
              </a:rPr>
              <a:t>, T., </a:t>
            </a:r>
            <a:r>
              <a:rPr lang="fi-FI" sz="600" err="1">
                <a:ea typeface="+mn-lt"/>
                <a:cs typeface="+mn-lt"/>
              </a:rPr>
              <a:t>Maaser</a:t>
            </a:r>
            <a:r>
              <a:rPr lang="fi-FI" sz="600">
                <a:ea typeface="+mn-lt"/>
                <a:cs typeface="+mn-lt"/>
              </a:rPr>
              <a:t>, C., </a:t>
            </a:r>
            <a:r>
              <a:rPr lang="fi-FI" sz="600" err="1">
                <a:ea typeface="+mn-lt"/>
                <a:cs typeface="+mn-lt"/>
              </a:rPr>
              <a:t>Magro</a:t>
            </a:r>
            <a:r>
              <a:rPr lang="fi-FI" sz="600">
                <a:ea typeface="+mn-lt"/>
                <a:cs typeface="+mn-lt"/>
              </a:rPr>
              <a:t>, F., Marshall, J., K., </a:t>
            </a:r>
            <a:r>
              <a:rPr lang="fi-FI" sz="600" err="1">
                <a:ea typeface="+mn-lt"/>
                <a:cs typeface="+mn-lt"/>
              </a:rPr>
              <a:t>Myrelid</a:t>
            </a:r>
            <a:r>
              <a:rPr lang="fi-FI" sz="600">
                <a:ea typeface="+mn-lt"/>
                <a:cs typeface="+mn-lt"/>
              </a:rPr>
              <a:t>, P., </a:t>
            </a:r>
            <a:r>
              <a:rPr lang="fi-FI" sz="600" err="1">
                <a:ea typeface="+mn-lt"/>
                <a:cs typeface="+mn-lt"/>
              </a:rPr>
              <a:t>Pellino</a:t>
            </a:r>
            <a:r>
              <a:rPr lang="fi-FI" sz="600">
                <a:ea typeface="+mn-lt"/>
                <a:cs typeface="+mn-lt"/>
              </a:rPr>
              <a:t>, G., Rosa, I., </a:t>
            </a:r>
            <a:r>
              <a:rPr lang="fi-FI" sz="600" err="1">
                <a:ea typeface="+mn-lt"/>
                <a:cs typeface="+mn-lt"/>
              </a:rPr>
              <a:t>Sabino</a:t>
            </a:r>
            <a:r>
              <a:rPr lang="fi-FI" sz="600">
                <a:ea typeface="+mn-lt"/>
                <a:cs typeface="+mn-lt"/>
              </a:rPr>
              <a:t>, J., </a:t>
            </a:r>
            <a:r>
              <a:rPr lang="fi-FI" sz="600" err="1">
                <a:ea typeface="+mn-lt"/>
                <a:cs typeface="+mn-lt"/>
              </a:rPr>
              <a:t>Savarino</a:t>
            </a:r>
            <a:r>
              <a:rPr lang="fi-FI" sz="600">
                <a:ea typeface="+mn-lt"/>
                <a:cs typeface="+mn-lt"/>
              </a:rPr>
              <a:t>, E., </a:t>
            </a:r>
            <a:r>
              <a:rPr lang="fi-FI" sz="600" err="1">
                <a:ea typeface="+mn-lt"/>
                <a:cs typeface="+mn-lt"/>
              </a:rPr>
              <a:t>Spinelli</a:t>
            </a:r>
            <a:r>
              <a:rPr lang="fi-FI" sz="600">
                <a:ea typeface="+mn-lt"/>
                <a:cs typeface="+mn-lt"/>
              </a:rPr>
              <a:t>, A., </a:t>
            </a:r>
            <a:r>
              <a:rPr lang="fi-FI" sz="600" err="1">
                <a:ea typeface="+mn-lt"/>
                <a:cs typeface="+mn-lt"/>
              </a:rPr>
              <a:t>Stassen</a:t>
            </a:r>
            <a:r>
              <a:rPr lang="fi-FI" sz="600">
                <a:ea typeface="+mn-lt"/>
                <a:cs typeface="+mn-lt"/>
              </a:rPr>
              <a:t>, L., </a:t>
            </a:r>
            <a:r>
              <a:rPr lang="fi-FI" sz="600" err="1">
                <a:ea typeface="+mn-lt"/>
                <a:cs typeface="+mn-lt"/>
              </a:rPr>
              <a:t>Uzzan</a:t>
            </a:r>
            <a:r>
              <a:rPr lang="fi-FI" sz="600">
                <a:ea typeface="+mn-lt"/>
                <a:cs typeface="+mn-lt"/>
              </a:rPr>
              <a:t>, M., </a:t>
            </a:r>
            <a:r>
              <a:rPr lang="fi-FI" sz="600" err="1">
                <a:ea typeface="+mn-lt"/>
                <a:cs typeface="+mn-lt"/>
              </a:rPr>
              <a:t>Vavricka</a:t>
            </a:r>
            <a:r>
              <a:rPr lang="fi-FI" sz="600">
                <a:ea typeface="+mn-lt"/>
                <a:cs typeface="+mn-lt"/>
              </a:rPr>
              <a:t>, S., </a:t>
            </a:r>
            <a:r>
              <a:rPr lang="fi-FI" sz="600" err="1">
                <a:ea typeface="+mn-lt"/>
                <a:cs typeface="+mn-lt"/>
              </a:rPr>
              <a:t>Verstockt</a:t>
            </a:r>
            <a:r>
              <a:rPr lang="fi-FI" sz="600">
                <a:ea typeface="+mn-lt"/>
                <a:cs typeface="+mn-lt"/>
              </a:rPr>
              <a:t>, B., </a:t>
            </a:r>
            <a:r>
              <a:rPr lang="fi-FI" sz="600" err="1">
                <a:ea typeface="+mn-lt"/>
                <a:cs typeface="+mn-lt"/>
              </a:rPr>
              <a:t>Warusavitarne</a:t>
            </a:r>
            <a:r>
              <a:rPr lang="fi-FI" sz="600">
                <a:ea typeface="+mn-lt"/>
                <a:cs typeface="+mn-lt"/>
              </a:rPr>
              <a:t>, J., </a:t>
            </a:r>
            <a:r>
              <a:rPr lang="fi-FI" sz="600" err="1">
                <a:ea typeface="+mn-lt"/>
                <a:cs typeface="+mn-lt"/>
              </a:rPr>
              <a:t>Zmora</a:t>
            </a:r>
            <a:r>
              <a:rPr lang="fi-FI" sz="600">
                <a:ea typeface="+mn-lt"/>
                <a:cs typeface="+mn-lt"/>
              </a:rPr>
              <a:t>, O., </a:t>
            </a:r>
            <a:r>
              <a:rPr lang="fi-FI" sz="600" err="1">
                <a:ea typeface="+mn-lt"/>
                <a:cs typeface="+mn-lt"/>
              </a:rPr>
              <a:t>Fiorino</a:t>
            </a:r>
            <a:r>
              <a:rPr lang="fi-FI" sz="600">
                <a:ea typeface="+mn-lt"/>
                <a:cs typeface="+mn-lt"/>
              </a:rPr>
              <a:t>, G. 2020. ECCO </a:t>
            </a:r>
            <a:r>
              <a:rPr lang="fi-FI" sz="600" err="1">
                <a:ea typeface="+mn-lt"/>
                <a:cs typeface="+mn-lt"/>
              </a:rPr>
              <a:t>Guidelines</a:t>
            </a:r>
            <a:r>
              <a:rPr lang="fi-FI" sz="600">
                <a:ea typeface="+mn-lt"/>
                <a:cs typeface="+mn-lt"/>
              </a:rPr>
              <a:t> on </a:t>
            </a:r>
            <a:r>
              <a:rPr lang="fi-FI" sz="600" err="1">
                <a:ea typeface="+mn-lt"/>
                <a:cs typeface="+mn-lt"/>
              </a:rPr>
              <a:t>Therapeutics</a:t>
            </a:r>
            <a:r>
              <a:rPr lang="fi-FI" sz="600">
                <a:ea typeface="+mn-lt"/>
                <a:cs typeface="+mn-lt"/>
              </a:rPr>
              <a:t> in </a:t>
            </a:r>
            <a:r>
              <a:rPr lang="fi-FI" sz="600" err="1">
                <a:ea typeface="+mn-lt"/>
                <a:cs typeface="+mn-lt"/>
              </a:rPr>
              <a:t>Crohn's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Disease</a:t>
            </a:r>
            <a:r>
              <a:rPr lang="fi-FI" sz="600">
                <a:ea typeface="+mn-lt"/>
                <a:cs typeface="+mn-lt"/>
              </a:rPr>
              <a:t>: </a:t>
            </a:r>
            <a:r>
              <a:rPr lang="fi-FI" sz="600" err="1">
                <a:ea typeface="+mn-lt"/>
                <a:cs typeface="+mn-lt"/>
              </a:rPr>
              <a:t>Medical</a:t>
            </a:r>
            <a:r>
              <a:rPr lang="fi-FI" sz="600">
                <a:ea typeface="+mn-lt"/>
                <a:cs typeface="+mn-lt"/>
              </a:rPr>
              <a:t> </a:t>
            </a:r>
            <a:r>
              <a:rPr lang="fi-FI" sz="600" err="1">
                <a:ea typeface="+mn-lt"/>
                <a:cs typeface="+mn-lt"/>
              </a:rPr>
              <a:t>Treatment</a:t>
            </a:r>
            <a:r>
              <a:rPr lang="fi-FI" sz="600">
                <a:ea typeface="+mn-lt"/>
                <a:cs typeface="+mn-lt"/>
              </a:rPr>
              <a:t>. Journal of </a:t>
            </a:r>
            <a:r>
              <a:rPr lang="fi-FI" sz="600" err="1">
                <a:ea typeface="+mn-lt"/>
                <a:cs typeface="+mn-lt"/>
              </a:rPr>
              <a:t>Crohn's</a:t>
            </a:r>
            <a:r>
              <a:rPr lang="fi-FI" sz="600">
                <a:ea typeface="+mn-lt"/>
                <a:cs typeface="+mn-lt"/>
              </a:rPr>
              <a:t> and </a:t>
            </a:r>
            <a:r>
              <a:rPr lang="fi-FI" sz="600" err="1">
                <a:ea typeface="+mn-lt"/>
                <a:cs typeface="+mn-lt"/>
              </a:rPr>
              <a:t>Colitis</a:t>
            </a:r>
            <a:r>
              <a:rPr lang="fi-FI" sz="600">
                <a:ea typeface="+mn-lt"/>
                <a:cs typeface="+mn-lt"/>
              </a:rPr>
              <a:t>. 14 (1), 4–22. </a:t>
            </a:r>
          </a:p>
          <a:p>
            <a:r>
              <a:rPr lang="fi-FI" sz="600" err="1">
                <a:ea typeface="+mn-lt"/>
                <a:cs typeface="+mn-lt"/>
              </a:rPr>
              <a:t>Tresca</a:t>
            </a:r>
            <a:r>
              <a:rPr lang="fi-FI" sz="600">
                <a:ea typeface="+mn-lt"/>
                <a:cs typeface="+mn-lt"/>
              </a:rPr>
              <a:t>, A. 2022. Mikä on ennuste ihmisille, joilla on </a:t>
            </a:r>
            <a:r>
              <a:rPr lang="fi-FI" sz="600" err="1">
                <a:ea typeface="+mn-lt"/>
                <a:cs typeface="+mn-lt"/>
              </a:rPr>
              <a:t>Crohnin</a:t>
            </a:r>
            <a:r>
              <a:rPr lang="fi-FI" sz="600">
                <a:ea typeface="+mn-lt"/>
                <a:cs typeface="+mn-lt"/>
              </a:rPr>
              <a:t> tauti?. </a:t>
            </a:r>
            <a:r>
              <a:rPr lang="fi-FI" sz="600" err="1">
                <a:ea typeface="+mn-lt"/>
                <a:cs typeface="+mn-lt"/>
              </a:rPr>
              <a:t>Approby</a:t>
            </a:r>
            <a:r>
              <a:rPr lang="fi-FI" sz="600">
                <a:ea typeface="+mn-lt"/>
                <a:cs typeface="+mn-lt"/>
              </a:rPr>
              <a:t>. Viitattu 2.5.2022. </a:t>
            </a:r>
            <a:r>
              <a:rPr lang="fi-FI" sz="600" u="sng">
                <a:ea typeface="+mn-lt"/>
                <a:cs typeface="+mn-lt"/>
                <a:hlinkClick r:id="rId6"/>
              </a:rPr>
              <a:t>https://fi.approby.com/mikae-on-ennuste-ihmisille-joilla-on-crohnin-tauti/</a:t>
            </a:r>
            <a:endParaRPr lang="fi-FI" sz="600">
              <a:ea typeface="+mn-lt"/>
              <a:cs typeface="+mn-lt"/>
            </a:endParaRPr>
          </a:p>
          <a:p>
            <a:r>
              <a:rPr lang="fi-FI" sz="600">
                <a:ea typeface="+mn-lt"/>
                <a:cs typeface="+mn-lt"/>
              </a:rPr>
              <a:t>Tunturi Satu, 2020, </a:t>
            </a:r>
            <a:r>
              <a:rPr lang="fi-FI" sz="600" err="1">
                <a:ea typeface="+mn-lt"/>
                <a:cs typeface="+mn-lt"/>
              </a:rPr>
              <a:t>Crohnin</a:t>
            </a:r>
            <a:r>
              <a:rPr lang="fi-FI" sz="600">
                <a:ea typeface="+mn-lt"/>
                <a:cs typeface="+mn-lt"/>
              </a:rPr>
              <a:t> tauti (regionaalinen </a:t>
            </a:r>
            <a:r>
              <a:rPr lang="fi-FI" sz="600" err="1">
                <a:ea typeface="+mn-lt"/>
                <a:cs typeface="+mn-lt"/>
              </a:rPr>
              <a:t>enteriitti</a:t>
            </a:r>
            <a:r>
              <a:rPr lang="fi-FI" sz="600">
                <a:ea typeface="+mn-lt"/>
                <a:cs typeface="+mn-lt"/>
              </a:rPr>
              <a:t>), Terveyskirjasto </a:t>
            </a:r>
            <a:r>
              <a:rPr lang="fi-FI" sz="600" err="1">
                <a:ea typeface="+mn-lt"/>
                <a:cs typeface="+mn-lt"/>
              </a:rPr>
              <a:t>duodecim</a:t>
            </a:r>
            <a:r>
              <a:rPr lang="fi-FI" sz="600">
                <a:ea typeface="+mn-lt"/>
                <a:cs typeface="+mn-lt"/>
              </a:rPr>
              <a:t>, Viitattu 2.4.2022, </a:t>
            </a:r>
            <a:r>
              <a:rPr lang="fi-FI" sz="600" u="sng">
                <a:ea typeface="+mn-lt"/>
                <a:cs typeface="+mn-lt"/>
                <a:hlinkClick r:id="rId7"/>
              </a:rPr>
              <a:t>https://www.terveyskirjasto.fi/dlk01110</a:t>
            </a:r>
            <a:endParaRPr lang="fi-FI" sz="600">
              <a:ea typeface="+mn-lt"/>
              <a:cs typeface="+mn-lt"/>
            </a:endParaRPr>
          </a:p>
          <a:p>
            <a:pPr algn="just"/>
            <a:r>
              <a:rPr lang="fi-FI" sz="600">
                <a:ea typeface="+mn-lt"/>
                <a:cs typeface="+mn-lt"/>
              </a:rPr>
              <a:t>Vatsatalo. 2018a. </a:t>
            </a:r>
            <a:r>
              <a:rPr lang="fi-FI" sz="600" err="1">
                <a:ea typeface="+mn-lt"/>
                <a:cs typeface="+mn-lt"/>
              </a:rPr>
              <a:t>Crohnin</a:t>
            </a:r>
            <a:r>
              <a:rPr lang="fi-FI" sz="600">
                <a:ea typeface="+mn-lt"/>
                <a:cs typeface="+mn-lt"/>
              </a:rPr>
              <a:t> tauti. Terveyskylä. Viitattu 3.4.2022. </a:t>
            </a:r>
            <a:r>
              <a:rPr lang="fi-FI" sz="600" u="sng">
                <a:ea typeface="+mn-lt"/>
                <a:cs typeface="+mn-lt"/>
                <a:hlinkClick r:id="rId8"/>
              </a:rPr>
              <a:t>https://www.terveyskyla.fi/vatsatalo/sairaudet/tulehdukselliset-suolistosairaudet-eli-ibd/mik%C3%A4-on-tulehduksellinen-suolistosairaus-eli-ibd/crohnin-tauti</a:t>
            </a:r>
            <a:endParaRPr lang="fi-FI" sz="600">
              <a:ea typeface="+mn-lt"/>
              <a:cs typeface="+mn-lt"/>
            </a:endParaRPr>
          </a:p>
          <a:p>
            <a:pPr algn="just"/>
            <a:r>
              <a:rPr lang="fi-FI" sz="600">
                <a:ea typeface="+mn-lt"/>
                <a:cs typeface="+mn-lt"/>
              </a:rPr>
              <a:t>Vatsatalo. 2018b. Milloin hakeutua tutkimuksiin ja hoitoon. Terveyskylä. Viitattu 3.4.2022. </a:t>
            </a:r>
            <a:r>
              <a:rPr lang="fi-FI" sz="600" u="sng">
                <a:ea typeface="+mn-lt"/>
                <a:cs typeface="+mn-lt"/>
                <a:hlinkClick r:id="rId9"/>
              </a:rPr>
              <a:t>https://www.terveyskyla.fi/vatsatalo/sairaudet/tulehdukselliset-suolistosairaudet-eli-ibd/milloin-hakeutua-tutkimuksiin-ja-hoitoon</a:t>
            </a:r>
            <a:endParaRPr lang="fi-FI" sz="600">
              <a:ea typeface="+mn-lt"/>
              <a:cs typeface="+mn-lt"/>
            </a:endParaRPr>
          </a:p>
          <a:p>
            <a:pPr algn="just"/>
            <a:r>
              <a:rPr lang="fi-FI" sz="600">
                <a:ea typeface="+mn-lt"/>
                <a:cs typeface="+mn-lt"/>
              </a:rPr>
              <a:t>Vatsatalo. 2018c. Miten IBD todetaan. Terveyskylä. Viitattu 3.4.2022. </a:t>
            </a:r>
            <a:r>
              <a:rPr lang="fi-FI" sz="600" u="sng">
                <a:ea typeface="+mn-lt"/>
                <a:cs typeface="+mn-lt"/>
                <a:hlinkClick r:id="rId10"/>
              </a:rPr>
              <a:t>https://www.terveyskyla.fi/vatsatalo/sairaudet/tulehdukselliset-suolistosairaudet-eli-ibd/miten-ibd-todetaan</a:t>
            </a:r>
            <a:endParaRPr lang="fi-FI" sz="600">
              <a:ea typeface="+mn-lt"/>
              <a:cs typeface="+mn-lt"/>
            </a:endParaRPr>
          </a:p>
          <a:p>
            <a:pPr algn="just"/>
            <a:r>
              <a:rPr lang="fi-FI" sz="600">
                <a:ea typeface="+mn-lt"/>
                <a:cs typeface="+mn-lt"/>
              </a:rPr>
              <a:t>Vatsatalo. 2018d. Suun terveys. Terveyskylä. Viitattu 20.4.2022. </a:t>
            </a:r>
            <a:r>
              <a:rPr lang="fi-FI" sz="600" u="sng">
                <a:ea typeface="+mn-lt"/>
                <a:cs typeface="+mn-lt"/>
                <a:hlinkClick r:id="rId11"/>
              </a:rPr>
              <a:t>https://www.terveyskyla.fi/vatsatalo/sairaudet/tulehdukselliset-suolistosairaudet-eli-ibd/onko-elintavoilla-merkityst%C3%A4/suun-terveys</a:t>
            </a:r>
            <a:endParaRPr lang="fi-FI" sz="600">
              <a:ea typeface="+mn-lt"/>
              <a:cs typeface="+mn-lt"/>
            </a:endParaRPr>
          </a:p>
          <a:p>
            <a:pPr algn="just"/>
            <a:r>
              <a:rPr lang="fi-FI" sz="600">
                <a:ea typeface="+mn-lt"/>
                <a:cs typeface="+mn-lt"/>
              </a:rPr>
              <a:t>Vatsatalo. 2018e. Matkustaminen. Terveyskylä. Viitattu 20.4.2022. </a:t>
            </a:r>
            <a:r>
              <a:rPr lang="fi-FI" sz="600" u="sng">
                <a:ea typeface="+mn-lt"/>
                <a:cs typeface="+mn-lt"/>
                <a:hlinkClick r:id="rId12"/>
              </a:rPr>
              <a:t>https://www.terveyskyla.fi/vatsatalo/sairaudet/tulehdukselliset-suolistosairaudet-eli-ibd/ibd-ja-arki/matkustaminen</a:t>
            </a:r>
            <a:endParaRPr lang="fi-FI" sz="600">
              <a:ea typeface="+mn-lt"/>
              <a:cs typeface="+mn-lt"/>
            </a:endParaRPr>
          </a:p>
          <a:p>
            <a:pPr algn="just"/>
            <a:r>
              <a:rPr lang="fi-FI" sz="600">
                <a:ea typeface="+mn-lt"/>
                <a:cs typeface="+mn-lt"/>
              </a:rPr>
              <a:t>Vatsatalo. 2018f. Ravitsemus. Terveyskylä. Viitattu 20.4.2022. </a:t>
            </a:r>
            <a:r>
              <a:rPr lang="fi-FI" sz="600" u="sng">
                <a:ea typeface="+mn-lt"/>
                <a:cs typeface="+mn-lt"/>
                <a:hlinkClick r:id="rId13"/>
              </a:rPr>
              <a:t>https://www.terveyskyla.fi/vatsatalo/sairaudet/tulehdukselliset-suolistosairaudet-eli-ibd/onko-elintavoilla-merkityst%C3%A4/ravitsemus</a:t>
            </a:r>
            <a:endParaRPr lang="fi-FI" sz="600">
              <a:ea typeface="+mn-lt"/>
              <a:cs typeface="+mn-lt"/>
            </a:endParaRPr>
          </a:p>
          <a:p>
            <a:pPr algn="just"/>
            <a:r>
              <a:rPr lang="fi-FI" sz="600">
                <a:ea typeface="+mn-lt"/>
                <a:cs typeface="+mn-lt"/>
              </a:rPr>
              <a:t>Vatsatalo. 2018g. Jaksaminen. Terveyskylä. Viitattu 21.4.2022. </a:t>
            </a:r>
            <a:r>
              <a:rPr lang="fi-FI" sz="600" u="sng">
                <a:ea typeface="+mn-lt"/>
                <a:cs typeface="+mn-lt"/>
                <a:hlinkClick r:id="rId14"/>
              </a:rPr>
              <a:t>https://www.terveyskyla.fi/vatsatalo/sairaudet/tulehdukselliset-suolistosairaudet-eli-ibd/ibd-ja-arki/jaksaminen</a:t>
            </a:r>
            <a:endParaRPr lang="fi-FI" sz="600">
              <a:ea typeface="+mn-lt"/>
              <a:cs typeface="+mn-lt"/>
            </a:endParaRPr>
          </a:p>
          <a:p>
            <a:pPr algn="just"/>
            <a:r>
              <a:rPr lang="fi-FI" sz="600">
                <a:ea typeface="+mn-lt"/>
                <a:cs typeface="+mn-lt"/>
              </a:rPr>
              <a:t>Vatsatalo. 2018h. Seksuaalisuus. Terveyskylä. Viitattu 24.4.2022. </a:t>
            </a:r>
            <a:r>
              <a:rPr lang="fi-FI" sz="600" u="sng">
                <a:ea typeface="+mn-lt"/>
                <a:cs typeface="+mn-lt"/>
                <a:hlinkClick r:id="rId15"/>
              </a:rPr>
              <a:t>https://www.terveyskyla.fi/vatsatalo/sairaudet/tulehdukselliset-suolistosairaudet-eli-ibd/vaikuttaako-ibd-perhesuunnitteluun-raskauteen-ja-seksuaalisuuteen/seksuaalisuus</a:t>
            </a:r>
            <a:endParaRPr lang="fi-FI" sz="600">
              <a:ea typeface="+mn-lt"/>
              <a:cs typeface="+mn-lt"/>
            </a:endParaRPr>
          </a:p>
          <a:p>
            <a:pPr algn="just"/>
            <a:r>
              <a:rPr lang="fi-FI" sz="600">
                <a:ea typeface="+mn-lt"/>
                <a:cs typeface="+mn-lt"/>
              </a:rPr>
              <a:t>Vatsatalo. 2018i. Ehkäisy. Terveyskylä. Viitattu 24.4.2022. </a:t>
            </a:r>
            <a:r>
              <a:rPr lang="fi-FI" sz="600" u="sng">
                <a:ea typeface="+mn-lt"/>
                <a:cs typeface="+mn-lt"/>
                <a:hlinkClick r:id="rId16"/>
              </a:rPr>
              <a:t>https://www.terveyskyla.fi/vatsatalo/sairaudet/tulehdukselliset-suolistosairaudet-eli-ibd/vaikuttaako-ibd-perhesuunnitteluun-raskauteen-ja-seksuaalisuuteen/ehk%C3%A4isy</a:t>
            </a:r>
            <a:endParaRPr lang="fi-FI" sz="600">
              <a:ea typeface="+mn-lt"/>
              <a:cs typeface="+mn-lt"/>
            </a:endParaRPr>
          </a:p>
          <a:p>
            <a:pPr algn="just"/>
            <a:r>
              <a:rPr lang="fi-FI" sz="600">
                <a:ea typeface="+mn-lt"/>
                <a:cs typeface="+mn-lt"/>
              </a:rPr>
              <a:t>Vatsatalo. 2018j. Avanteen vaikutukset ruoansulatukseen. Terveyskylä. Viitattu 28.4.2022. </a:t>
            </a:r>
            <a:r>
              <a:rPr lang="fi-FI" sz="600" u="sng">
                <a:ea typeface="+mn-lt"/>
                <a:cs typeface="+mn-lt"/>
                <a:hlinkClick r:id="rId17"/>
              </a:rPr>
              <a:t>https://www.terveyskyla.fi/vatsatalo/sairaudet/suoliavanne/miten-avanne-vaikuttaa-el%C3%A4m%C3%A4%C3%A4n/avanteen-vaikutukset-ruoansulatukseen</a:t>
            </a:r>
            <a:endParaRPr lang="fi-FI" sz="600">
              <a:ea typeface="+mn-lt"/>
              <a:cs typeface="+mn-lt"/>
            </a:endParaRPr>
          </a:p>
          <a:p>
            <a:pPr algn="just"/>
            <a:r>
              <a:rPr lang="fi-FI" sz="600">
                <a:ea typeface="+mn-lt"/>
                <a:cs typeface="+mn-lt"/>
              </a:rPr>
              <a:t>Vatsatalo. 2018k. Pahenemisvaihe. Terveyskylä. Viitattu 29.4.2022. </a:t>
            </a:r>
            <a:r>
              <a:rPr lang="fi-FI" sz="600" u="sng">
                <a:ea typeface="+mn-lt"/>
                <a:cs typeface="+mn-lt"/>
                <a:hlinkClick r:id="rId18"/>
              </a:rPr>
              <a:t>https://www.terveyskyla.fi/vatsatalo/sairaudet/tulehdukselliset-suolistosairaudet-eli-ibd/miten-ibd-t%C3%A4-hoidetaan-ja-seurataan/pahenemisvaihe</a:t>
            </a:r>
            <a:r>
              <a:rPr lang="fi-FI" sz="600">
                <a:ea typeface="+mn-lt"/>
                <a:cs typeface="+mn-lt"/>
              </a:rPr>
              <a:t> </a:t>
            </a:r>
          </a:p>
          <a:p>
            <a:pPr algn="just"/>
            <a:r>
              <a:rPr lang="fi-FI" sz="600">
                <a:ea typeface="+mn-lt"/>
                <a:cs typeface="+mn-lt"/>
              </a:rPr>
              <a:t>Vatsatalo. 2018l. Rokotukset. Terveyskylä. Viitattu 29.4.2022. </a:t>
            </a:r>
            <a:r>
              <a:rPr lang="fi-FI" sz="600" u="sng">
                <a:ea typeface="+mn-lt"/>
                <a:cs typeface="+mn-lt"/>
                <a:hlinkClick r:id="rId19"/>
              </a:rPr>
              <a:t>https://www.terveyskyla.fi/vatsatalo/sairaudet/tulehdukselliset-suolistosairaudet-eli-ibd/onko-elintavoilla-merkityst%C3%A4/rokotukset</a:t>
            </a:r>
            <a:r>
              <a:rPr lang="fi-FI" sz="600">
                <a:ea typeface="+mn-lt"/>
                <a:cs typeface="+mn-lt"/>
              </a:rPr>
              <a:t> </a:t>
            </a:r>
          </a:p>
          <a:p>
            <a:r>
              <a:rPr lang="fi-FI" sz="600" err="1">
                <a:ea typeface="+mn-lt"/>
                <a:cs typeface="+mn-lt"/>
              </a:rPr>
              <a:t>Woude</a:t>
            </a:r>
            <a:r>
              <a:rPr lang="fi-FI" sz="600">
                <a:ea typeface="+mn-lt"/>
                <a:cs typeface="+mn-lt"/>
              </a:rPr>
              <a:t>, C., J., </a:t>
            </a:r>
            <a:r>
              <a:rPr lang="fi-FI" sz="600" err="1">
                <a:ea typeface="+mn-lt"/>
                <a:cs typeface="+mn-lt"/>
              </a:rPr>
              <a:t>Ardizzone</a:t>
            </a:r>
            <a:r>
              <a:rPr lang="fi-FI" sz="600">
                <a:ea typeface="+mn-lt"/>
                <a:cs typeface="+mn-lt"/>
              </a:rPr>
              <a:t>, S., Bengtson, M., B., </a:t>
            </a:r>
            <a:r>
              <a:rPr lang="fi-FI" sz="600" err="1">
                <a:ea typeface="+mn-lt"/>
                <a:cs typeface="+mn-lt"/>
              </a:rPr>
              <a:t>Fiorino</a:t>
            </a:r>
            <a:r>
              <a:rPr lang="fi-FI" sz="600">
                <a:ea typeface="+mn-lt"/>
                <a:cs typeface="+mn-lt"/>
              </a:rPr>
              <a:t>, G., Fraser, G., </a:t>
            </a:r>
            <a:r>
              <a:rPr lang="fi-FI" sz="600" err="1">
                <a:ea typeface="+mn-lt"/>
                <a:cs typeface="+mn-lt"/>
              </a:rPr>
              <a:t>Katsanos</a:t>
            </a:r>
            <a:r>
              <a:rPr lang="fi-FI" sz="600">
                <a:ea typeface="+mn-lt"/>
                <a:cs typeface="+mn-lt"/>
              </a:rPr>
              <a:t>, K., </a:t>
            </a:r>
            <a:r>
              <a:rPr lang="fi-FI" sz="600" err="1">
                <a:ea typeface="+mn-lt"/>
                <a:cs typeface="+mn-lt"/>
              </a:rPr>
              <a:t>Kolacek</a:t>
            </a:r>
            <a:r>
              <a:rPr lang="fi-FI" sz="600">
                <a:ea typeface="+mn-lt"/>
                <a:cs typeface="+mn-lt"/>
              </a:rPr>
              <a:t>, S., </a:t>
            </a:r>
            <a:r>
              <a:rPr lang="fi-FI" sz="600" err="1">
                <a:ea typeface="+mn-lt"/>
                <a:cs typeface="+mn-lt"/>
              </a:rPr>
              <a:t>Juillerat</a:t>
            </a:r>
            <a:r>
              <a:rPr lang="fi-FI" sz="600">
                <a:ea typeface="+mn-lt"/>
                <a:cs typeface="+mn-lt"/>
              </a:rPr>
              <a:t>, P., </a:t>
            </a:r>
            <a:r>
              <a:rPr lang="fi-FI" sz="600" err="1">
                <a:ea typeface="+mn-lt"/>
                <a:cs typeface="+mn-lt"/>
              </a:rPr>
              <a:t>Mulders</a:t>
            </a:r>
            <a:r>
              <a:rPr lang="fi-FI" sz="600">
                <a:ea typeface="+mn-lt"/>
                <a:cs typeface="+mn-lt"/>
              </a:rPr>
              <a:t>, A., G., M., G., J., </a:t>
            </a:r>
            <a:r>
              <a:rPr lang="fi-FI" sz="600" err="1">
                <a:ea typeface="+mn-lt"/>
                <a:cs typeface="+mn-lt"/>
              </a:rPr>
              <a:t>Pedersen</a:t>
            </a:r>
            <a:r>
              <a:rPr lang="fi-FI" sz="600">
                <a:ea typeface="+mn-lt"/>
                <a:cs typeface="+mn-lt"/>
              </a:rPr>
              <a:t>, N., </a:t>
            </a:r>
            <a:r>
              <a:rPr lang="fi-FI" sz="600" err="1">
                <a:ea typeface="+mn-lt"/>
                <a:cs typeface="+mn-lt"/>
              </a:rPr>
              <a:t>Selinger</a:t>
            </a:r>
            <a:r>
              <a:rPr lang="fi-FI" sz="600">
                <a:ea typeface="+mn-lt"/>
                <a:cs typeface="+mn-lt"/>
              </a:rPr>
              <a:t>, C., Sebastian, S., </a:t>
            </a:r>
            <a:r>
              <a:rPr lang="fi-FI" sz="600" err="1">
                <a:ea typeface="+mn-lt"/>
                <a:cs typeface="+mn-lt"/>
              </a:rPr>
              <a:t>Sturm</a:t>
            </a:r>
            <a:r>
              <a:rPr lang="fi-FI" sz="600">
                <a:ea typeface="+mn-lt"/>
                <a:cs typeface="+mn-lt"/>
              </a:rPr>
              <a:t>, A., </a:t>
            </a:r>
            <a:r>
              <a:rPr lang="fi-FI" sz="600" err="1">
                <a:ea typeface="+mn-lt"/>
                <a:cs typeface="+mn-lt"/>
              </a:rPr>
              <a:t>Zelinkova</a:t>
            </a:r>
            <a:r>
              <a:rPr lang="fi-FI" sz="600">
                <a:ea typeface="+mn-lt"/>
                <a:cs typeface="+mn-lt"/>
              </a:rPr>
              <a:t>, Z., </a:t>
            </a:r>
            <a:r>
              <a:rPr lang="fi-FI" sz="600" err="1">
                <a:ea typeface="+mn-lt"/>
                <a:cs typeface="+mn-lt"/>
              </a:rPr>
              <a:t>Magro</a:t>
            </a:r>
            <a:r>
              <a:rPr lang="fi-FI" sz="600">
                <a:ea typeface="+mn-lt"/>
                <a:cs typeface="+mn-lt"/>
              </a:rPr>
              <a:t>, F. 2015. </a:t>
            </a:r>
            <a:r>
              <a:rPr lang="fi-FI" sz="600" err="1">
                <a:ea typeface="+mn-lt"/>
                <a:cs typeface="+mn-lt"/>
              </a:rPr>
              <a:t>The</a:t>
            </a:r>
            <a:r>
              <a:rPr lang="fi-FI" sz="600">
                <a:ea typeface="+mn-lt"/>
                <a:cs typeface="+mn-lt"/>
              </a:rPr>
              <a:t> Second European </a:t>
            </a:r>
            <a:r>
              <a:rPr lang="fi-FI" sz="600" err="1">
                <a:ea typeface="+mn-lt"/>
                <a:cs typeface="+mn-lt"/>
              </a:rPr>
              <a:t>Evidenced-Based</a:t>
            </a:r>
            <a:r>
              <a:rPr lang="fi-FI" sz="600">
                <a:ea typeface="+mn-lt"/>
                <a:cs typeface="+mn-lt"/>
              </a:rPr>
              <a:t> </a:t>
            </a:r>
            <a:r>
              <a:rPr lang="fi-FI" sz="600" err="1">
                <a:ea typeface="+mn-lt"/>
                <a:cs typeface="+mn-lt"/>
              </a:rPr>
              <a:t>Consensus</a:t>
            </a:r>
            <a:r>
              <a:rPr lang="fi-FI" sz="600">
                <a:ea typeface="+mn-lt"/>
                <a:cs typeface="+mn-lt"/>
              </a:rPr>
              <a:t> on </a:t>
            </a:r>
            <a:r>
              <a:rPr lang="fi-FI" sz="600" err="1">
                <a:ea typeface="+mn-lt"/>
                <a:cs typeface="+mn-lt"/>
              </a:rPr>
              <a:t>Reproduction</a:t>
            </a:r>
            <a:r>
              <a:rPr lang="fi-FI" sz="600">
                <a:ea typeface="+mn-lt"/>
                <a:cs typeface="+mn-lt"/>
              </a:rPr>
              <a:t> and </a:t>
            </a:r>
            <a:r>
              <a:rPr lang="fi-FI" sz="600" err="1">
                <a:ea typeface="+mn-lt"/>
                <a:cs typeface="+mn-lt"/>
              </a:rPr>
              <a:t>Pregnancy</a:t>
            </a:r>
            <a:r>
              <a:rPr lang="fi-FI" sz="600">
                <a:ea typeface="+mn-lt"/>
                <a:cs typeface="+mn-lt"/>
              </a:rPr>
              <a:t> in </a:t>
            </a:r>
            <a:r>
              <a:rPr lang="fi-FI" sz="600" err="1">
                <a:ea typeface="+mn-lt"/>
                <a:cs typeface="+mn-lt"/>
              </a:rPr>
              <a:t>Inflammatory</a:t>
            </a:r>
            <a:r>
              <a:rPr lang="fi-FI" sz="600">
                <a:ea typeface="+mn-lt"/>
                <a:cs typeface="+mn-lt"/>
              </a:rPr>
              <a:t> </a:t>
            </a:r>
            <a:r>
              <a:rPr lang="fi-FI" sz="600" err="1">
                <a:ea typeface="+mn-lt"/>
                <a:cs typeface="+mn-lt"/>
              </a:rPr>
              <a:t>Bowel</a:t>
            </a:r>
            <a:r>
              <a:rPr lang="fi-FI" sz="600">
                <a:ea typeface="+mn-lt"/>
                <a:cs typeface="+mn-lt"/>
              </a:rPr>
              <a:t> </a:t>
            </a:r>
            <a:r>
              <a:rPr lang="fi-FI" sz="600" err="1">
                <a:ea typeface="+mn-lt"/>
                <a:cs typeface="+mn-lt"/>
              </a:rPr>
              <a:t>Disease</a:t>
            </a:r>
            <a:r>
              <a:rPr lang="fi-FI" sz="600">
                <a:ea typeface="+mn-lt"/>
                <a:cs typeface="+mn-lt"/>
              </a:rPr>
              <a:t>, Journal of </a:t>
            </a:r>
            <a:r>
              <a:rPr lang="fi-FI" sz="600" err="1">
                <a:ea typeface="+mn-lt"/>
                <a:cs typeface="+mn-lt"/>
              </a:rPr>
              <a:t>Crohn's</a:t>
            </a:r>
            <a:r>
              <a:rPr lang="fi-FI" sz="600">
                <a:ea typeface="+mn-lt"/>
                <a:cs typeface="+mn-lt"/>
              </a:rPr>
              <a:t> and </a:t>
            </a:r>
            <a:r>
              <a:rPr lang="fi-FI" sz="600" err="1">
                <a:ea typeface="+mn-lt"/>
                <a:cs typeface="+mn-lt"/>
              </a:rPr>
              <a:t>Colitis</a:t>
            </a:r>
            <a:r>
              <a:rPr lang="fi-FI" sz="600">
                <a:ea typeface="+mn-lt"/>
                <a:cs typeface="+mn-lt"/>
              </a:rPr>
              <a:t>. 9 (2), 107–124.</a:t>
            </a:r>
            <a:endParaRPr lang="en-US" sz="600">
              <a:ea typeface="+mn-lt"/>
              <a:cs typeface="+mn-lt"/>
            </a:endParaRPr>
          </a:p>
          <a:p>
            <a:endParaRPr lang="fi-FI" sz="6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1341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Laajakuva</PresentationFormat>
  <Slides>95</Slides>
  <Notes>0</Notes>
  <HiddenSlides>0</HiddenSlide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95</vt:i4>
      </vt:variant>
    </vt:vector>
  </HeadingPairs>
  <TitlesOfParts>
    <vt:vector size="96" baseType="lpstr">
      <vt:lpstr>Ion Boardroom</vt:lpstr>
      <vt:lpstr>Crohnin tauti</vt:lpstr>
      <vt:lpstr>Crohnin taudin käsitekartta</vt:lpstr>
      <vt:lpstr>Sisältö</vt:lpstr>
      <vt:lpstr>Yleisesti Crohnin taudista</vt:lpstr>
      <vt:lpstr>Crohnin tauti 1/2</vt:lpstr>
      <vt:lpstr>Tulehduksen kohdistuminen</vt:lpstr>
      <vt:lpstr>Crohnin tauti 2/2</vt:lpstr>
      <vt:lpstr>Sairastumisikä</vt:lpstr>
      <vt:lpstr>Muita IBD sairauksia</vt:lpstr>
      <vt:lpstr>Lasten erityispiirteet</vt:lpstr>
      <vt:lpstr>Ikääntyneiden erityispiirteet</vt:lpstr>
      <vt:lpstr>Crohnin taudin oireet</vt:lpstr>
      <vt:lpstr>Crohnin taudin oireet</vt:lpstr>
      <vt:lpstr>Crohnin taudin oireet</vt:lpstr>
      <vt:lpstr>Vatsakipu</vt:lpstr>
      <vt:lpstr>Väsymys</vt:lpstr>
      <vt:lpstr>Harvinaisia Crohnin taudin oireita</vt:lpstr>
      <vt:lpstr>Perianaalinen Crohnin tauti</vt:lpstr>
      <vt:lpstr>Crohnin taudin syyt</vt:lpstr>
      <vt:lpstr>Crohnin taudin syyt</vt:lpstr>
      <vt:lpstr>Crohnin taudin syyt</vt:lpstr>
      <vt:lpstr>Geneettiset syyt</vt:lpstr>
      <vt:lpstr>Ympäristötekijät</vt:lpstr>
      <vt:lpstr>Ruokavalio</vt:lpstr>
      <vt:lpstr>Poikkeuksellinen suolisto rakenne</vt:lpstr>
      <vt:lpstr>Suolistobakteerit</vt:lpstr>
      <vt:lpstr>Crohnin taudin ehkäiseminen</vt:lpstr>
      <vt:lpstr>Diagnostiikka </vt:lpstr>
      <vt:lpstr>Crohnin taudin diagnostiikka</vt:lpstr>
      <vt:lpstr>Diagnostiikka</vt:lpstr>
      <vt:lpstr>Tähystäminen</vt:lpstr>
      <vt:lpstr>Kuvantaminen</vt:lpstr>
      <vt:lpstr>Laboratorio kokeet 1/2</vt:lpstr>
      <vt:lpstr>Laboratorio kokeet 2/2</vt:lpstr>
      <vt:lpstr>Epidemiologia </vt:lpstr>
      <vt:lpstr>Epidemiologia 1/2</vt:lpstr>
      <vt:lpstr>Epidemiologia 2/2</vt:lpstr>
      <vt:lpstr>Hoito</vt:lpstr>
      <vt:lpstr>Crohnin taudin hoito</vt:lpstr>
      <vt:lpstr>Hoito 1/2</vt:lpstr>
      <vt:lpstr>Hoito 2/2</vt:lpstr>
      <vt:lpstr>Lääkehoito</vt:lpstr>
      <vt:lpstr>Leikkausriski</vt:lpstr>
      <vt:lpstr>Leikkaushoito 1/3</vt:lpstr>
      <vt:lpstr>Leikkaushoito 2/3</vt:lpstr>
      <vt:lpstr>Leikkaushoito 3/3</vt:lpstr>
      <vt:lpstr>Suolistoahtauma</vt:lpstr>
      <vt:lpstr>Avanne</vt:lpstr>
      <vt:lpstr>Fistelit</vt:lpstr>
      <vt:lpstr>Leikkauksen jälkeinen hoito</vt:lpstr>
      <vt:lpstr>Omahoito</vt:lpstr>
      <vt:lpstr>Taudin  seuranta </vt:lpstr>
      <vt:lpstr>Seuranta</vt:lpstr>
      <vt:lpstr>Taudin pahenemisvaihe</vt:lpstr>
      <vt:lpstr>Crohnin taudin ennuste</vt:lpstr>
      <vt:lpstr>Liitännäis-sairaudet </vt:lpstr>
      <vt:lpstr>Liitännäissairaudet</vt:lpstr>
      <vt:lpstr>Liitännäissairaudet</vt:lpstr>
      <vt:lpstr>Suolisto</vt:lpstr>
      <vt:lpstr>Nivelet ja luut</vt:lpstr>
      <vt:lpstr>Silmät</vt:lpstr>
      <vt:lpstr>Iho</vt:lpstr>
      <vt:lpstr>Maksa</vt:lpstr>
      <vt:lpstr>Haima</vt:lpstr>
      <vt:lpstr>Kardiovaskulaariset</vt:lpstr>
      <vt:lpstr>Verenhyytyminen</vt:lpstr>
      <vt:lpstr>Hengitystiet</vt:lpstr>
      <vt:lpstr>Munuaiset</vt:lpstr>
      <vt:lpstr>Suu, korva, nenä</vt:lpstr>
      <vt:lpstr>Anemia</vt:lpstr>
      <vt:lpstr>Elämä</vt:lpstr>
      <vt:lpstr>Elämä</vt:lpstr>
      <vt:lpstr>Stressi</vt:lpstr>
      <vt:lpstr>Vatsantoiminta</vt:lpstr>
      <vt:lpstr>Liikunta</vt:lpstr>
      <vt:lpstr>Hyvä terveys ja ennaltaehkäiseminen</vt:lpstr>
      <vt:lpstr>Mielenterveys 1/2</vt:lpstr>
      <vt:lpstr>Mielenterveys 2/2</vt:lpstr>
      <vt:lpstr>Rokotukset 1/2</vt:lpstr>
      <vt:lpstr>Rokotukset 2/2</vt:lpstr>
      <vt:lpstr>Ravitsemus </vt:lpstr>
      <vt:lpstr>Ravitsemus 1/4</vt:lpstr>
      <vt:lpstr>Ravitsemus 2/4</vt:lpstr>
      <vt:lpstr>Ravitsemus 3/4</vt:lpstr>
      <vt:lpstr>Ravitsemus 4/4</vt:lpstr>
      <vt:lpstr>Avannepotilaiden ravitsemus</vt:lpstr>
      <vt:lpstr>Seksuaalisuus, lisääntyminen ja raskaus</vt:lpstr>
      <vt:lpstr>Seksuaalisuus 1/2</vt:lpstr>
      <vt:lpstr>Seksuaalisuus 2/2</vt:lpstr>
      <vt:lpstr>Raskaus ja imettäminen</vt:lpstr>
      <vt:lpstr>Raskauden aikaiset leikkaukset</vt:lpstr>
      <vt:lpstr>Raskauden aikainen lääkitys 1/2</vt:lpstr>
      <vt:lpstr>Raskauden aikainen lääkitys 2/2</vt:lpstr>
      <vt:lpstr>Lähteet</vt:lpstr>
      <vt:lpstr>Lähteet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/>
  <cp:revision>1512</cp:revision>
  <dcterms:created xsi:type="dcterms:W3CDTF">2022-04-28T17:35:32Z</dcterms:created>
  <dcterms:modified xsi:type="dcterms:W3CDTF">2022-12-19T12:09:12Z</dcterms:modified>
</cp:coreProperties>
</file>